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300" r:id="rId5"/>
    <p:sldId id="259" r:id="rId6"/>
    <p:sldId id="299" r:id="rId7"/>
    <p:sldId id="260" r:id="rId8"/>
    <p:sldId id="261" r:id="rId9"/>
    <p:sldId id="262" r:id="rId10"/>
    <p:sldId id="302" r:id="rId11"/>
    <p:sldId id="301" r:id="rId12"/>
    <p:sldId id="284" r:id="rId13"/>
    <p:sldId id="286" r:id="rId14"/>
    <p:sldId id="287" r:id="rId15"/>
    <p:sldId id="298" r:id="rId16"/>
    <p:sldId id="288" r:id="rId17"/>
    <p:sldId id="285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305" r:id="rId26"/>
    <p:sldId id="306" r:id="rId27"/>
    <p:sldId id="307" r:id="rId28"/>
    <p:sldId id="303" r:id="rId29"/>
    <p:sldId id="297" r:id="rId30"/>
  </p:sldIdLst>
  <p:sldSz cx="9906000" cy="6858000" type="A4"/>
  <p:notesSz cx="6797675" cy="992822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3A"/>
    <a:srgbClr val="003399"/>
    <a:srgbClr val="336699"/>
    <a:srgbClr val="000000"/>
    <a:srgbClr val="FF3300"/>
    <a:srgbClr val="C8860E"/>
    <a:srgbClr val="000066"/>
    <a:srgbClr val="0000FF"/>
    <a:srgbClr val="FF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2" autoAdjust="0"/>
    <p:restoredTop sz="98074" autoAdjust="0"/>
  </p:normalViewPr>
  <p:slideViewPr>
    <p:cSldViewPr>
      <p:cViewPr varScale="1">
        <p:scale>
          <a:sx n="61" d="100"/>
          <a:sy n="61" d="100"/>
        </p:scale>
        <p:origin x="58" y="413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10"/>
    </p:cViewPr>
  </p:sorterViewPr>
  <p:notesViewPr>
    <p:cSldViewPr>
      <p:cViewPr varScale="1">
        <p:scale>
          <a:sx n="47" d="100"/>
          <a:sy n="47" d="100"/>
        </p:scale>
        <p:origin x="279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91CEAB8E-1E52-4AF3-A645-E2A34AEB46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269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84750" cy="44688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C7D674A-C53E-4DF2-95AB-FDF5B54D8C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22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6506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4993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4734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zh-CN" sz="1200" b="0" i="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dirty="0"/>
              <a:t>http://blog.csdn.net/zwx5225/article/details/6859182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0010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1530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200" b="0" i="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kumimoji="1" lang="en-US" altLang="zh-CN" sz="1200" b="0" i="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6805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0" dirty="0">
              <a:solidFill>
                <a:srgbClr val="000000"/>
              </a:solidFill>
              <a:latin typeface="Times New Roman"/>
              <a:ea typeface="楷体_GB231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950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zh-CN" sz="1200" b="0" i="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0958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b="0" i="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3743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51922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1454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传统文件系统：操作设备和操作普通文件的接口是分开的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文件系统： 可以用操作文件的</a:t>
            </a:r>
            <a:r>
              <a:rPr lang="en-US" altLang="zh-CN" dirty="0"/>
              <a:t>API</a:t>
            </a:r>
            <a:r>
              <a:rPr lang="zh-CN" altLang="en-US" dirty="0"/>
              <a:t>来操作设备，系统在中间加了屏蔽设备差异的转换器。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2054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http://www.cnblogs.com/zhiliao112/p/4067836.html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4010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014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98175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2C0DF53-0A5B-488A-AD06-4A75CF29A057}" type="slidenum">
              <a:rPr kumimoji="1" lang="en-US" altLang="zh-CN" smtClean="0">
                <a:latin typeface="Times New Roman" panose="02020603050405020304" pitchFamily="18" charset="0"/>
              </a:rPr>
              <a:pPr/>
              <a:t>25</a:t>
            </a:fld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1001713" y="695325"/>
            <a:ext cx="4849812" cy="3424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defRPr/>
            </a:pPr>
            <a:endParaRPr kumimoji="1" lang="zh-Hans" altLang="en-US" b="1">
              <a:latin typeface="Times New Roman" charset="0"/>
              <a:ea typeface="幼圆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/>
          </p:nvPr>
        </p:nvSpPr>
        <p:spPr>
          <a:xfrm>
            <a:off x="687388" y="4343400"/>
            <a:ext cx="5478462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310533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FCA2052-A7AB-4406-9E03-A2493EABA75D}" type="slidenum">
              <a:rPr kumimoji="1" lang="en-US" altLang="zh-CN" smtClean="0">
                <a:latin typeface="Times New Roman" panose="02020603050405020304" pitchFamily="18" charset="0"/>
              </a:rPr>
              <a:pPr/>
              <a:t>26</a:t>
            </a:fld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1001713" y="695325"/>
            <a:ext cx="4849812" cy="3424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defRPr/>
            </a:pPr>
            <a:endParaRPr kumimoji="1" lang="zh-Hans" altLang="en-US" b="1">
              <a:latin typeface="Times New Roman" charset="0"/>
              <a:ea typeface="幼圆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/>
          </p:nvPr>
        </p:nvSpPr>
        <p:spPr>
          <a:xfrm>
            <a:off x="687388" y="4343400"/>
            <a:ext cx="5478462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388384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606BBFD-2863-4552-AFEF-E9F31834B644}" type="slidenum">
              <a:rPr kumimoji="1" lang="en-US" altLang="zh-CN" smtClean="0">
                <a:latin typeface="Times New Roman" panose="02020603050405020304" pitchFamily="18" charset="0"/>
              </a:rPr>
              <a:pPr/>
              <a:t>27</a:t>
            </a:fld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1001713" y="695325"/>
            <a:ext cx="4849812" cy="3424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defRPr/>
            </a:pPr>
            <a:endParaRPr kumimoji="1" lang="zh-Hans" altLang="en-US" b="1">
              <a:latin typeface="Times New Roman" charset="0"/>
              <a:ea typeface="幼圆" charset="0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/>
          </p:nvPr>
        </p:nvSpPr>
        <p:spPr>
          <a:xfrm>
            <a:off x="687388" y="4343400"/>
            <a:ext cx="5478462" cy="4110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88299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200" b="0" i="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3788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不同的具体文件系统管理文件的方式不一样，如果没有</a:t>
            </a:r>
            <a:r>
              <a:rPr lang="en-US" altLang="zh-CN" dirty="0"/>
              <a:t>VFS,</a:t>
            </a:r>
            <a:r>
              <a:rPr lang="en-US" altLang="zh-CN" baseline="0" dirty="0"/>
              <a:t> </a:t>
            </a:r>
            <a:r>
              <a:rPr lang="zh-CN" altLang="en-US" baseline="0" dirty="0"/>
              <a:t>需要用不同的文件操作方法来访问或操作不同文件系统中的文件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3410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http://blog.chinaunix.net/uid-26111972-id-3772659.html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107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0297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0185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http://wenku.baidu.com/link?url=Cg8YpoEf-VASMPiNRsJw6tSaNkZaA_86plmKItwyEWttTEPb21hubmx-6VYV_91m8ZTXZehVc9Ty1xe4nrNtwptfroo_GZ9RwlUvtV7QmLu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8585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7D674A-C53E-4DF2-95AB-FDF5B54D8C9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210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84985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86309-1557-4760-BFCC-A8CA618EC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3127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5A923-AA79-42CB-AEBF-F06CE1EDB2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5828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52388"/>
            <a:ext cx="92055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318B3-CF94-4338-9C47-A02F66CD6F1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05750" y="6237288"/>
            <a:ext cx="1905000" cy="457200"/>
          </a:xfrm>
        </p:spPr>
        <p:txBody>
          <a:bodyPr/>
          <a:lstStyle>
            <a:lvl1pPr>
              <a:defRPr sz="1400" b="1" i="0" baseline="0">
                <a:solidFill>
                  <a:srgbClr val="001D3A"/>
                </a:solidFill>
              </a:defRPr>
            </a:lvl1pPr>
          </a:lstStyle>
          <a:p>
            <a:pPr>
              <a:defRPr/>
            </a:pPr>
            <a:fld id="{581DD3E0-5F7C-46B2-AE3F-E816681047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74928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0C540-FA4A-4C72-B81A-93C6DC1F8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2719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0C3C9-4EC1-4D0E-A124-05EA02C5D9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6170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E9D4A-0597-4B45-9AF7-E0992F0E6E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9273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2FFED-9152-4D2D-86D8-2C5FC9A66E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169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xfrm>
            <a:off x="8265368" y="6345056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E3554-2F4C-4F81-A61C-F7B03B5D2EAE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66901" y="6345745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041F5-C80F-41AD-85A6-1DB15A00DD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49417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B5A26-504E-4E45-B2B1-F0DD749C1A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1345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394A5-E25D-4EC5-882D-FDF0894202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4706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3" descr="backgroud-bluefram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47" descr="软件所所徽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056" descr="iscas-mzd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43" y="1506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D8894C89-F3FE-40C0-A5F3-ADEF3E1A655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FE7D64B2-A068-40FD-8A0E-D4EEE312E3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 b="1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charset="2"/>
        <a:buChar char="F"/>
        <a:defRPr kumimoji="1" sz="2000" b="1">
          <a:solidFill>
            <a:srgbClr val="A50021"/>
          </a:solidFill>
          <a:latin typeface="+mn-lt"/>
          <a:ea typeface="楷体_GB2312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 b="1">
          <a:solidFill>
            <a:srgbClr val="292929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 b="1">
          <a:solidFill>
            <a:srgbClr val="FF3300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82"/>
          <p:cNvSpPr>
            <a:spLocks noGrp="1" noChangeArrowheads="1"/>
          </p:cNvSpPr>
          <p:nvPr>
            <p:ph type="ctrTitle" sz="quarter" idx="4294967295"/>
          </p:nvPr>
        </p:nvSpPr>
        <p:spPr>
          <a:xfrm>
            <a:off x="0" y="2193894"/>
            <a:ext cx="9906000" cy="1989199"/>
          </a:xfr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第六章 第</a:t>
            </a:r>
            <a:r>
              <a:rPr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讲 </a:t>
            </a:r>
            <a:br>
              <a:rPr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文件系统基础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Linux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文件系统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481" y="2204863"/>
            <a:ext cx="9185942" cy="3723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36993" y="1376796"/>
            <a:ext cx="7596187" cy="64807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indent="-342900"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en-US" altLang="zh-CN" sz="3200" kern="0" dirty="0"/>
              <a:t>VFS</a:t>
            </a:r>
            <a:r>
              <a:rPr lang="zh-CN" altLang="en-US" sz="3200" kern="0" dirty="0"/>
              <a:t>主要对象对比说明</a:t>
            </a:r>
            <a:endParaRPr lang="en-US" altLang="zh-CN" sz="3200" kern="0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Linux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文件系统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44488" y="1124744"/>
            <a:ext cx="7596187" cy="64807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indent="-342900"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en-US" altLang="zh-CN" sz="3200" kern="0" dirty="0"/>
              <a:t>VFS</a:t>
            </a:r>
            <a:r>
              <a:rPr lang="zh-CN" altLang="en-US" sz="3200" kern="0" dirty="0"/>
              <a:t>对象之间的关系</a:t>
            </a:r>
            <a:endParaRPr lang="en-US" altLang="zh-CN" sz="3200" kern="0" dirty="0"/>
          </a:p>
        </p:txBody>
      </p:sp>
      <p:pic>
        <p:nvPicPr>
          <p:cNvPr id="1026" name="Picture 2" descr="C:\Users\lenovo\Desktop\第六章\4个对象的关系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CCFEFB"/>
              </a:clrFrom>
              <a:clrTo>
                <a:srgbClr val="CCFEFB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2640" y="1844824"/>
            <a:ext cx="5904656" cy="4187884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Linux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文件系统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05750" y="6500192"/>
            <a:ext cx="1905000" cy="457200"/>
          </a:xfrm>
        </p:spPr>
        <p:txBody>
          <a:bodyPr/>
          <a:lstStyle/>
          <a:p>
            <a:pPr>
              <a:defRPr/>
            </a:pPr>
            <a:fld id="{581DD3E0-5F7C-46B2-AE3F-E81668104769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159568" y="1600026"/>
            <a:ext cx="3509963" cy="50006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buFontTx/>
              <a:buNone/>
              <a:defRPr/>
            </a:pPr>
            <a:r>
              <a:rPr lang="zh-CN" altLang="en-US" kern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文件系统结构 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560512" y="3476004"/>
            <a:ext cx="8856984" cy="2376140"/>
          </a:xfrm>
          <a:prstGeom prst="rect">
            <a:avLst/>
          </a:prstGeom>
        </p:spPr>
        <p:txBody>
          <a:bodyPr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sz="2600" b="1">
                <a:solidFill>
                  <a:srgbClr val="000066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v"/>
              <a:defRPr sz="2400" b="1">
                <a:solidFill>
                  <a:srgbClr val="0000FF"/>
                </a:solidFill>
                <a:latin typeface="+mn-lt"/>
                <a:ea typeface="宋体" pitchFamily="2" charset="-122"/>
                <a:sym typeface="Arial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F"/>
              <a:defRPr sz="2000" b="1">
                <a:solidFill>
                  <a:srgbClr val="A50021"/>
                </a:solidFill>
                <a:latin typeface="+mn-lt"/>
                <a:ea typeface="楷体_GB2312" pitchFamily="1" charset="-122"/>
                <a:sym typeface="Arial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•"/>
              <a:defRPr sz="2000" b="1">
                <a:solidFill>
                  <a:srgbClr val="292929"/>
                </a:solidFill>
                <a:latin typeface="+mn-lt"/>
                <a:ea typeface="楷体_GB2312" pitchFamily="1" charset="-122"/>
                <a:sym typeface="Arial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–"/>
              <a:defRPr sz="2000" b="1">
                <a:solidFill>
                  <a:srgbClr val="FF3300"/>
                </a:solidFill>
                <a:latin typeface="+mn-lt"/>
                <a:ea typeface="楷体_GB2312" pitchFamily="1" charset="-122"/>
                <a:sym typeface="Arial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–"/>
              <a:defRPr sz="2000" b="1">
                <a:solidFill>
                  <a:srgbClr val="FF3300"/>
                </a:solidFill>
                <a:latin typeface="+mn-lt"/>
                <a:ea typeface="楷体_GB2312" pitchFamily="1" charset="-122"/>
                <a:sym typeface="Arial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–"/>
              <a:defRPr sz="2000" b="1">
                <a:solidFill>
                  <a:srgbClr val="FF3300"/>
                </a:solidFill>
                <a:latin typeface="+mn-lt"/>
                <a:ea typeface="楷体_GB2312" pitchFamily="1" charset="-122"/>
                <a:sym typeface="Arial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–"/>
              <a:defRPr sz="2000" b="1">
                <a:solidFill>
                  <a:srgbClr val="FF3300"/>
                </a:solidFill>
                <a:latin typeface="+mn-lt"/>
                <a:ea typeface="楷体_GB2312" pitchFamily="1" charset="-122"/>
                <a:sym typeface="Arial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–"/>
              <a:defRPr sz="2000" b="1">
                <a:solidFill>
                  <a:srgbClr val="FF3300"/>
                </a:solidFill>
                <a:latin typeface="+mn-lt"/>
                <a:ea typeface="楷体_GB2312" pitchFamily="1" charset="-122"/>
                <a:sym typeface="Arial" pitchFamily="34" charset="0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zh-CN" altLang="en-US" sz="2400" kern="0" dirty="0"/>
              <a:t>在文件系统中，超级块就相当于一本书的封面，从封面可以得知这本书的基本信息；</a:t>
            </a:r>
            <a:r>
              <a:rPr lang="en-US" altLang="zh-CN" sz="2400" kern="0" dirty="0" err="1"/>
              <a:t>inode</a:t>
            </a:r>
            <a:r>
              <a:rPr lang="zh-CN" altLang="en-US" sz="2400" kern="0" dirty="0"/>
              <a:t>块相当于目录，从目录可以得知各章节内容的位置；而数据块相当于书中的页面，记录着具体内容。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776536" y="2179736"/>
            <a:ext cx="8280920" cy="1095375"/>
            <a:chOff x="776536" y="1916832"/>
            <a:chExt cx="8280920" cy="1095375"/>
          </a:xfrm>
        </p:grpSpPr>
        <p:sp>
          <p:nvSpPr>
            <p:cNvPr id="8" name="TextBox 7"/>
            <p:cNvSpPr txBox="1"/>
            <p:nvPr/>
          </p:nvSpPr>
          <p:spPr>
            <a:xfrm>
              <a:off x="8481392" y="2558656"/>
              <a:ext cx="57606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FF0000"/>
                  </a:solidFill>
                </a:rPr>
                <a:t>图</a:t>
              </a:r>
              <a:r>
                <a:rPr lang="en-US" altLang="zh-CN" sz="1800" dirty="0">
                  <a:solidFill>
                    <a:srgbClr val="FF0000"/>
                  </a:solidFill>
                </a:rPr>
                <a:t>1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6536" y="1916832"/>
              <a:ext cx="7505700" cy="1095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09427037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Linux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文件系统</a:t>
            </a:r>
            <a:endParaRPr lang="zh-CN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-698957" y="1259172"/>
            <a:ext cx="3506788" cy="5000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  <a:sym typeface="Arial Narrow" pitchFamily="34" charset="0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 Narrow" pitchFamily="34" charset="0"/>
                <a:ea typeface="黑体" pitchFamily="49" charset="-122"/>
                <a:sym typeface="Arial Narrow" pitchFamily="34" charset="0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 Narrow" pitchFamily="34" charset="0"/>
                <a:ea typeface="黑体" pitchFamily="49" charset="-122"/>
                <a:sym typeface="Arial Narrow" pitchFamily="34" charset="0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 Narrow" pitchFamily="34" charset="0"/>
                <a:ea typeface="黑体" pitchFamily="49" charset="-122"/>
                <a:sym typeface="Arial Narrow" pitchFamily="34" charset="0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 Narrow" pitchFamily="34" charset="0"/>
                <a:ea typeface="黑体" pitchFamily="49" charset="-122"/>
                <a:sym typeface="Arial Narrow" pitchFamily="34" charset="0"/>
              </a:defRPr>
            </a:lvl5pPr>
            <a:lvl6pPr marL="457200"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 Narrow" pitchFamily="34" charset="0"/>
                <a:ea typeface="黑体" pitchFamily="49" charset="-122"/>
                <a:sym typeface="Arial Narrow" pitchFamily="34" charset="0"/>
              </a:defRPr>
            </a:lvl6pPr>
            <a:lvl7pPr marL="914400"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 Narrow" pitchFamily="34" charset="0"/>
                <a:ea typeface="黑体" pitchFamily="49" charset="-122"/>
                <a:sym typeface="Arial Narrow" pitchFamily="34" charset="0"/>
              </a:defRPr>
            </a:lvl7pPr>
            <a:lvl8pPr marL="1371600"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 Narrow" pitchFamily="34" charset="0"/>
                <a:ea typeface="黑体" pitchFamily="49" charset="-122"/>
                <a:sym typeface="Arial Narrow" pitchFamily="34" charset="0"/>
              </a:defRPr>
            </a:lvl8pPr>
            <a:lvl9pPr marL="1828800"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 Narrow" pitchFamily="34" charset="0"/>
                <a:ea typeface="黑体" pitchFamily="49" charset="-122"/>
                <a:sym typeface="Arial Narrow" pitchFamily="34" charset="0"/>
              </a:defRPr>
            </a:lvl9pPr>
          </a:lstStyle>
          <a:p>
            <a:pPr algn="ctr">
              <a:buFontTx/>
              <a:buNone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文件系统结构 </a:t>
            </a:r>
          </a:p>
        </p:txBody>
      </p:sp>
      <p:sp>
        <p:nvSpPr>
          <p:cNvPr id="3" name="流程图: 磁盘 2">
            <a:extLst>
              <a:ext uri="{FF2B5EF4-FFF2-40B4-BE49-F238E27FC236}">
                <a16:creationId xmlns:a16="http://schemas.microsoft.com/office/drawing/2014/main" id="{8EB8B002-DD93-4362-90E1-6017579176E7}"/>
              </a:ext>
            </a:extLst>
          </p:cNvPr>
          <p:cNvSpPr/>
          <p:nvPr/>
        </p:nvSpPr>
        <p:spPr bwMode="auto">
          <a:xfrm>
            <a:off x="1136576" y="1610650"/>
            <a:ext cx="1152128" cy="1650742"/>
          </a:xfrm>
          <a:prstGeom prst="flowChartMagneticDisk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001D3A"/>
                </a:solidFill>
                <a:effectLst/>
                <a:latin typeface="Times New Roman" pitchFamily="18" charset="0"/>
                <a:ea typeface="楷体_GB2312" pitchFamily="49" charset="-122"/>
              </a:rPr>
              <a:t>disk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1D3A"/>
                </a:solidFill>
                <a:latin typeface="Times New Roman" pitchFamily="18" charset="0"/>
                <a:ea typeface="楷体_GB2312" pitchFamily="49" charset="-122"/>
              </a:rPr>
              <a:t>file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rgbClr val="001D3A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5738999-BC66-42DC-9028-4EB4B61B0D9D}"/>
              </a:ext>
            </a:extLst>
          </p:cNvPr>
          <p:cNvGrpSpPr/>
          <p:nvPr/>
        </p:nvGrpSpPr>
        <p:grpSpPr>
          <a:xfrm>
            <a:off x="416496" y="3866610"/>
            <a:ext cx="4358602" cy="519351"/>
            <a:chOff x="344488" y="4085062"/>
            <a:chExt cx="4358602" cy="51935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8B1A6C4-3194-4ACA-B453-480BB58B1AEC}"/>
                </a:ext>
              </a:extLst>
            </p:cNvPr>
            <p:cNvSpPr/>
            <p:nvPr/>
          </p:nvSpPr>
          <p:spPr bwMode="auto">
            <a:xfrm>
              <a:off x="344488" y="4111793"/>
              <a:ext cx="1762078" cy="461665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001D3A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Process 1</a:t>
              </a: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001D3A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DBD0E578-BC58-4E69-9876-70149AC91C71}"/>
                </a:ext>
              </a:extLst>
            </p:cNvPr>
            <p:cNvSpPr/>
            <p:nvPr/>
          </p:nvSpPr>
          <p:spPr bwMode="auto">
            <a:xfrm>
              <a:off x="2830882" y="4085062"/>
              <a:ext cx="1872208" cy="519351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File object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1484DA0-3E77-4725-B7B9-A8A5CD6F01CE}"/>
                </a:ext>
              </a:extLst>
            </p:cNvPr>
            <p:cNvCxnSpPr>
              <a:stCxn id="4" idx="3"/>
              <a:endCxn id="4" idx="3"/>
            </p:cNvCxnSpPr>
            <p:nvPr/>
          </p:nvCxnSpPr>
          <p:spPr bwMode="auto">
            <a:xfrm>
              <a:off x="2106566" y="4342626"/>
              <a:ext cx="0" cy="0"/>
            </a:xfrm>
            <a:prstGeom prst="straightConnector1">
              <a:avLst/>
            </a:prstGeom>
            <a:solidFill>
              <a:srgbClr val="CCFF66"/>
            </a:solidFill>
            <a:ln>
              <a:noFill/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50C96EA-37C0-4A67-AABA-D2DA3D1DF139}"/>
                </a:ext>
              </a:extLst>
            </p:cNvPr>
            <p:cNvCxnSpPr>
              <a:stCxn id="4" idx="3"/>
              <a:endCxn id="7" idx="1"/>
            </p:cNvCxnSpPr>
            <p:nvPr/>
          </p:nvCxnSpPr>
          <p:spPr bwMode="auto">
            <a:xfrm>
              <a:off x="2106566" y="4342626"/>
              <a:ext cx="724316" cy="2112"/>
            </a:xfrm>
            <a:prstGeom prst="straightConnector1">
              <a:avLst/>
            </a:prstGeom>
            <a:solidFill>
              <a:srgbClr val="CCFF66"/>
            </a:solidFill>
            <a:ln w="28575" cap="flat" cmpd="sng" algn="ctr">
              <a:solidFill>
                <a:srgbClr val="001D3A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6AFCE91-4F5F-48CA-8F8A-1FCDE68A81FA}"/>
              </a:ext>
            </a:extLst>
          </p:cNvPr>
          <p:cNvGrpSpPr/>
          <p:nvPr/>
        </p:nvGrpSpPr>
        <p:grpSpPr>
          <a:xfrm>
            <a:off x="416496" y="4451033"/>
            <a:ext cx="4358602" cy="519351"/>
            <a:chOff x="344488" y="4085062"/>
            <a:chExt cx="4358602" cy="51935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0E910D9-B60D-41AC-9489-AF56F2459449}"/>
                </a:ext>
              </a:extLst>
            </p:cNvPr>
            <p:cNvSpPr/>
            <p:nvPr/>
          </p:nvSpPr>
          <p:spPr bwMode="auto">
            <a:xfrm>
              <a:off x="344488" y="4111793"/>
              <a:ext cx="1762078" cy="461665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001D3A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Process 2</a:t>
              </a: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001D3A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A12BC67-E192-4BF9-80D4-6C882FEC3C9E}"/>
                </a:ext>
              </a:extLst>
            </p:cNvPr>
            <p:cNvSpPr/>
            <p:nvPr/>
          </p:nvSpPr>
          <p:spPr bwMode="auto">
            <a:xfrm>
              <a:off x="2830882" y="4085062"/>
              <a:ext cx="1872208" cy="519351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File object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BDE5154B-7F93-41E4-BD7A-175B56E9FD11}"/>
                </a:ext>
              </a:extLst>
            </p:cNvPr>
            <p:cNvCxnSpPr>
              <a:stCxn id="18" idx="3"/>
              <a:endCxn id="18" idx="3"/>
            </p:cNvCxnSpPr>
            <p:nvPr/>
          </p:nvCxnSpPr>
          <p:spPr bwMode="auto">
            <a:xfrm>
              <a:off x="2106566" y="4342626"/>
              <a:ext cx="0" cy="0"/>
            </a:xfrm>
            <a:prstGeom prst="straightConnector1">
              <a:avLst/>
            </a:prstGeom>
            <a:solidFill>
              <a:srgbClr val="CCFF66"/>
            </a:solidFill>
            <a:ln>
              <a:noFill/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F86B67E7-8C50-4076-BB6A-8608C875BAF8}"/>
                </a:ext>
              </a:extLst>
            </p:cNvPr>
            <p:cNvCxnSpPr>
              <a:stCxn id="18" idx="3"/>
              <a:endCxn id="19" idx="1"/>
            </p:cNvCxnSpPr>
            <p:nvPr/>
          </p:nvCxnSpPr>
          <p:spPr bwMode="auto">
            <a:xfrm>
              <a:off x="2106566" y="4342626"/>
              <a:ext cx="724316" cy="2112"/>
            </a:xfrm>
            <a:prstGeom prst="straightConnector1">
              <a:avLst/>
            </a:prstGeom>
            <a:solidFill>
              <a:srgbClr val="CCFF66"/>
            </a:solidFill>
            <a:ln w="28575" cap="flat" cmpd="sng" algn="ctr">
              <a:solidFill>
                <a:srgbClr val="001D3A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3B48207-132D-4D06-8489-D93C8A3BA31A}"/>
              </a:ext>
            </a:extLst>
          </p:cNvPr>
          <p:cNvGrpSpPr/>
          <p:nvPr/>
        </p:nvGrpSpPr>
        <p:grpSpPr>
          <a:xfrm>
            <a:off x="416496" y="5035456"/>
            <a:ext cx="4358602" cy="519351"/>
            <a:chOff x="344488" y="4085062"/>
            <a:chExt cx="4358602" cy="51935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3A933D7-1AC0-4740-9D03-D59EC543A47F}"/>
                </a:ext>
              </a:extLst>
            </p:cNvPr>
            <p:cNvSpPr/>
            <p:nvPr/>
          </p:nvSpPr>
          <p:spPr bwMode="auto">
            <a:xfrm>
              <a:off x="344488" y="4111793"/>
              <a:ext cx="1762078" cy="461665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001D3A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Process 3</a:t>
              </a: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001D3A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4BAD294-ADC4-4DEC-9CCE-0D9E0AEEA350}"/>
                </a:ext>
              </a:extLst>
            </p:cNvPr>
            <p:cNvSpPr/>
            <p:nvPr/>
          </p:nvSpPr>
          <p:spPr bwMode="auto">
            <a:xfrm>
              <a:off x="2830882" y="4085062"/>
              <a:ext cx="1872208" cy="519351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File object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F9F22A34-1902-4FB7-A7E8-781C69B1EF4C}"/>
                </a:ext>
              </a:extLst>
            </p:cNvPr>
            <p:cNvCxnSpPr>
              <a:stCxn id="23" idx="3"/>
              <a:endCxn id="23" idx="3"/>
            </p:cNvCxnSpPr>
            <p:nvPr/>
          </p:nvCxnSpPr>
          <p:spPr bwMode="auto">
            <a:xfrm>
              <a:off x="2106566" y="4342626"/>
              <a:ext cx="0" cy="0"/>
            </a:xfrm>
            <a:prstGeom prst="straightConnector1">
              <a:avLst/>
            </a:prstGeom>
            <a:solidFill>
              <a:srgbClr val="CCFF66"/>
            </a:solidFill>
            <a:ln>
              <a:noFill/>
              <a:tailEnd type="triangle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162CA74-FCD9-4459-9636-5864EA543CEE}"/>
                </a:ext>
              </a:extLst>
            </p:cNvPr>
            <p:cNvCxnSpPr>
              <a:stCxn id="23" idx="3"/>
              <a:endCxn id="24" idx="1"/>
            </p:cNvCxnSpPr>
            <p:nvPr/>
          </p:nvCxnSpPr>
          <p:spPr bwMode="auto">
            <a:xfrm>
              <a:off x="2106566" y="4342626"/>
              <a:ext cx="724316" cy="2112"/>
            </a:xfrm>
            <a:prstGeom prst="straightConnector1">
              <a:avLst/>
            </a:prstGeom>
            <a:solidFill>
              <a:srgbClr val="CCFF66"/>
            </a:solidFill>
            <a:ln w="28575" cap="flat" cmpd="sng" algn="ctr">
              <a:solidFill>
                <a:srgbClr val="001D3A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DDE5139-7148-4883-B21C-A3641C88D295}"/>
              </a:ext>
            </a:extLst>
          </p:cNvPr>
          <p:cNvSpPr/>
          <p:nvPr/>
        </p:nvSpPr>
        <p:spPr bwMode="auto">
          <a:xfrm>
            <a:off x="4376936" y="2198549"/>
            <a:ext cx="1872208" cy="91940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Times New Roman" pitchFamily="18" charset="0"/>
                <a:ea typeface="楷体_GB2312" pitchFamily="49" charset="-122"/>
              </a:rPr>
              <a:t>Superblock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ysClr val="windowText" lastClr="000000"/>
                </a:solidFill>
                <a:latin typeface="Times New Roman" pitchFamily="18" charset="0"/>
                <a:ea typeface="楷体_GB2312" pitchFamily="49" charset="-122"/>
              </a:rPr>
              <a:t>object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4189F1D5-B3B2-4F7F-B16F-22B44E226261}"/>
              </a:ext>
            </a:extLst>
          </p:cNvPr>
          <p:cNvSpPr/>
          <p:nvPr/>
        </p:nvSpPr>
        <p:spPr bwMode="auto">
          <a:xfrm>
            <a:off x="6609184" y="2198548"/>
            <a:ext cx="1872208" cy="91940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err="1">
                <a:ln>
                  <a:noFill/>
                </a:ln>
                <a:solidFill>
                  <a:srgbClr val="001D3A"/>
                </a:solidFill>
                <a:effectLst/>
                <a:latin typeface="Times New Roman" pitchFamily="18" charset="0"/>
                <a:ea typeface="楷体_GB2312" pitchFamily="49" charset="-122"/>
              </a:rPr>
              <a:t>inode</a:t>
            </a:r>
            <a:endParaRPr kumimoji="1" lang="en-US" altLang="zh-CN" sz="2400" b="1" i="0" u="none" strike="noStrike" cap="none" normalizeH="0" baseline="0" dirty="0">
              <a:ln>
                <a:noFill/>
              </a:ln>
              <a:solidFill>
                <a:srgbClr val="001D3A"/>
              </a:solidFill>
              <a:effectLst/>
              <a:latin typeface="Times New Roman" pitchFamily="18" charset="0"/>
              <a:ea typeface="楷体_GB2312" pitchFamily="49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1D3A"/>
                </a:solidFill>
                <a:latin typeface="Times New Roman" pitchFamily="18" charset="0"/>
                <a:ea typeface="楷体_GB2312" pitchFamily="49" charset="-122"/>
              </a:rPr>
              <a:t>object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rgbClr val="001D3A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E4AFC60-AC78-455D-9A0F-5851331850BC}"/>
              </a:ext>
            </a:extLst>
          </p:cNvPr>
          <p:cNvCxnSpPr>
            <a:stCxn id="28" idx="1"/>
            <a:endCxn id="27" idx="3"/>
          </p:cNvCxnSpPr>
          <p:nvPr/>
        </p:nvCxnSpPr>
        <p:spPr bwMode="auto">
          <a:xfrm flipH="1">
            <a:off x="6249144" y="2658249"/>
            <a:ext cx="360040" cy="1"/>
          </a:xfrm>
          <a:prstGeom prst="straightConnector1">
            <a:avLst/>
          </a:prstGeom>
          <a:solidFill>
            <a:srgbClr val="CCFF66"/>
          </a:solidFill>
          <a:ln w="28575" cap="flat" cmpd="sng" algn="ctr">
            <a:solidFill>
              <a:srgbClr val="001D3A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28EC820-A0B3-4451-B399-58229BD0F2A0}"/>
              </a:ext>
            </a:extLst>
          </p:cNvPr>
          <p:cNvGrpSpPr/>
          <p:nvPr/>
        </p:nvGrpSpPr>
        <p:grpSpPr>
          <a:xfrm>
            <a:off x="5941255" y="4094037"/>
            <a:ext cx="3647400" cy="1102112"/>
            <a:chOff x="5194032" y="4293096"/>
            <a:chExt cx="3647400" cy="1102112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0E73493-EF15-496C-A7DC-760E2F6342AE}"/>
                </a:ext>
              </a:extLst>
            </p:cNvPr>
            <p:cNvSpPr/>
            <p:nvPr/>
          </p:nvSpPr>
          <p:spPr bwMode="auto">
            <a:xfrm>
              <a:off x="5673080" y="4293096"/>
              <a:ext cx="1102112" cy="1102112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7062105-490E-4E46-94E8-7D3951380690}"/>
                </a:ext>
              </a:extLst>
            </p:cNvPr>
            <p:cNvSpPr/>
            <p:nvPr/>
          </p:nvSpPr>
          <p:spPr bwMode="auto">
            <a:xfrm>
              <a:off x="7201378" y="4293096"/>
              <a:ext cx="1102112" cy="1102112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28F8D67-CED6-4B34-ADE6-88F9FA16DF25}"/>
                </a:ext>
              </a:extLst>
            </p:cNvPr>
            <p:cNvSpPr/>
            <p:nvPr/>
          </p:nvSpPr>
          <p:spPr bwMode="auto">
            <a:xfrm>
              <a:off x="5194032" y="4293096"/>
              <a:ext cx="3647400" cy="1102112"/>
            </a:xfrm>
            <a:prstGeom prst="rect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EB806AE-5918-426C-A5EA-A05BB70228E4}"/>
                </a:ext>
              </a:extLst>
            </p:cNvPr>
            <p:cNvSpPr txBox="1"/>
            <p:nvPr/>
          </p:nvSpPr>
          <p:spPr>
            <a:xfrm>
              <a:off x="5695786" y="4428654"/>
              <a:ext cx="10567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001D3A"/>
                  </a:solidFill>
                </a:rPr>
                <a:t>dentry</a:t>
              </a:r>
              <a:endParaRPr lang="en-US" altLang="zh-CN" dirty="0">
                <a:solidFill>
                  <a:srgbClr val="001D3A"/>
                </a:solidFill>
              </a:endParaRPr>
            </a:p>
            <a:p>
              <a:r>
                <a:rPr lang="en-US" altLang="zh-CN" dirty="0">
                  <a:solidFill>
                    <a:srgbClr val="001D3A"/>
                  </a:solidFill>
                </a:rPr>
                <a:t>object</a:t>
              </a:r>
              <a:endParaRPr lang="zh-CN" altLang="en-US" dirty="0">
                <a:solidFill>
                  <a:srgbClr val="001D3A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2B32815-B7EF-426C-93A2-504498D76A40}"/>
                </a:ext>
              </a:extLst>
            </p:cNvPr>
            <p:cNvSpPr txBox="1"/>
            <p:nvPr/>
          </p:nvSpPr>
          <p:spPr>
            <a:xfrm>
              <a:off x="7243987" y="4428654"/>
              <a:ext cx="10567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001D3A"/>
                  </a:solidFill>
                </a:rPr>
                <a:t>dentry</a:t>
              </a:r>
              <a:endParaRPr lang="en-US" altLang="zh-CN" dirty="0">
                <a:solidFill>
                  <a:srgbClr val="001D3A"/>
                </a:solidFill>
              </a:endParaRPr>
            </a:p>
            <a:p>
              <a:r>
                <a:rPr lang="en-US" altLang="zh-CN" dirty="0">
                  <a:solidFill>
                    <a:srgbClr val="001D3A"/>
                  </a:solidFill>
                </a:rPr>
                <a:t>object</a:t>
              </a:r>
              <a:endParaRPr lang="zh-CN" altLang="en-US" dirty="0">
                <a:solidFill>
                  <a:srgbClr val="001D3A"/>
                </a:solidFill>
              </a:endParaRPr>
            </a:p>
          </p:txBody>
        </p:sp>
      </p:grp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FC10118D-9D6A-4B24-8212-A60957482A64}"/>
              </a:ext>
            </a:extLst>
          </p:cNvPr>
          <p:cNvCxnSpPr/>
          <p:nvPr/>
        </p:nvCxnSpPr>
        <p:spPr bwMode="auto">
          <a:xfrm rot="5400000" flipH="1" flipV="1">
            <a:off x="6554255" y="3535053"/>
            <a:ext cx="976088" cy="141881"/>
          </a:xfrm>
          <a:prstGeom prst="bentConnector3">
            <a:avLst/>
          </a:prstGeom>
          <a:solidFill>
            <a:srgbClr val="CCFF66"/>
          </a:solidFill>
          <a:ln w="19050" cap="flat" cmpd="sng" algn="ctr">
            <a:solidFill>
              <a:srgbClr val="001D3A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8BED7E3B-6155-4625-B2D5-8AA3BAC569ED}"/>
              </a:ext>
            </a:extLst>
          </p:cNvPr>
          <p:cNvCxnSpPr/>
          <p:nvPr/>
        </p:nvCxnSpPr>
        <p:spPr bwMode="auto">
          <a:xfrm rot="16200000" flipV="1">
            <a:off x="7707181" y="3272043"/>
            <a:ext cx="983971" cy="660020"/>
          </a:xfrm>
          <a:prstGeom prst="bentConnector3">
            <a:avLst/>
          </a:prstGeom>
          <a:solidFill>
            <a:srgbClr val="CCFF66"/>
          </a:solidFill>
          <a:ln w="19050" cap="flat" cmpd="sng" algn="ctr">
            <a:solidFill>
              <a:srgbClr val="001D3A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8A2D64D2-E812-4641-8B30-E9C53FE4C7EC}"/>
              </a:ext>
            </a:extLst>
          </p:cNvPr>
          <p:cNvCxnSpPr>
            <a:stCxn id="28" idx="0"/>
          </p:cNvCxnSpPr>
          <p:nvPr/>
        </p:nvCxnSpPr>
        <p:spPr bwMode="auto">
          <a:xfrm rot="16200000" flipV="1">
            <a:off x="4796692" y="-550048"/>
            <a:ext cx="240609" cy="5256584"/>
          </a:xfrm>
          <a:prstGeom prst="bentConnector2">
            <a:avLst/>
          </a:prstGeom>
          <a:solidFill>
            <a:srgbClr val="CCFF66"/>
          </a:solidFill>
          <a:ln w="28575" cap="flat" cmpd="sng" algn="ctr">
            <a:solidFill>
              <a:srgbClr val="001D3A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C7496DF-E773-4790-978C-588FD6DF0B16}"/>
              </a:ext>
            </a:extLst>
          </p:cNvPr>
          <p:cNvCxnSpPr>
            <a:stCxn id="27" idx="1"/>
          </p:cNvCxnSpPr>
          <p:nvPr/>
        </p:nvCxnSpPr>
        <p:spPr bwMode="auto">
          <a:xfrm flipH="1" flipV="1">
            <a:off x="2288704" y="2658248"/>
            <a:ext cx="2088232" cy="2"/>
          </a:xfrm>
          <a:prstGeom prst="straightConnector1">
            <a:avLst/>
          </a:prstGeom>
          <a:solidFill>
            <a:srgbClr val="CCFF66"/>
          </a:solidFill>
          <a:ln w="28575" cap="flat" cmpd="sng" algn="ctr">
            <a:solidFill>
              <a:srgbClr val="001D3A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D72D5CB6-C243-4295-9668-C9520361F452}"/>
              </a:ext>
            </a:extLst>
          </p:cNvPr>
          <p:cNvCxnSpPr>
            <a:stCxn id="7" idx="3"/>
          </p:cNvCxnSpPr>
          <p:nvPr/>
        </p:nvCxnSpPr>
        <p:spPr bwMode="auto">
          <a:xfrm flipV="1">
            <a:off x="4775098" y="3735858"/>
            <a:ext cx="1318991" cy="390428"/>
          </a:xfrm>
          <a:prstGeom prst="bentConnector3">
            <a:avLst>
              <a:gd name="adj1" fmla="val 50000"/>
            </a:avLst>
          </a:prstGeom>
          <a:solidFill>
            <a:srgbClr val="CCFF66"/>
          </a:solidFill>
          <a:ln w="28575" cap="flat" cmpd="sng" algn="ctr">
            <a:solidFill>
              <a:srgbClr val="001D3A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0721691D-48CE-4A23-B36E-B5F130E7F7A6}"/>
              </a:ext>
            </a:extLst>
          </p:cNvPr>
          <p:cNvCxnSpPr/>
          <p:nvPr/>
        </p:nvCxnSpPr>
        <p:spPr bwMode="auto">
          <a:xfrm>
            <a:off x="6094089" y="3735858"/>
            <a:ext cx="0" cy="358178"/>
          </a:xfrm>
          <a:prstGeom prst="straightConnector1">
            <a:avLst/>
          </a:prstGeom>
          <a:solidFill>
            <a:srgbClr val="CCFF66"/>
          </a:solidFill>
          <a:ln w="28575" cap="flat" cmpd="sng" algn="ctr">
            <a:solidFill>
              <a:srgbClr val="001D3A"/>
            </a:solidFill>
            <a:prstDash val="dash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BB3D46C8-7337-4772-9D33-6F2ABD516D06}"/>
              </a:ext>
            </a:extLst>
          </p:cNvPr>
          <p:cNvCxnSpPr>
            <a:stCxn id="19" idx="3"/>
          </p:cNvCxnSpPr>
          <p:nvPr/>
        </p:nvCxnSpPr>
        <p:spPr bwMode="auto">
          <a:xfrm>
            <a:off x="4775098" y="4710709"/>
            <a:ext cx="1654066" cy="775272"/>
          </a:xfrm>
          <a:prstGeom prst="bentConnector3">
            <a:avLst>
              <a:gd name="adj1" fmla="val 50000"/>
            </a:avLst>
          </a:prstGeom>
          <a:solidFill>
            <a:srgbClr val="CCFF66"/>
          </a:solidFill>
          <a:ln w="28575" cap="flat" cmpd="sng" algn="ctr">
            <a:solidFill>
              <a:srgbClr val="001D3A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C9411F3D-A8E7-4916-8E54-E76FA0BCD935}"/>
              </a:ext>
            </a:extLst>
          </p:cNvPr>
          <p:cNvCxnSpPr>
            <a:stCxn id="24" idx="3"/>
          </p:cNvCxnSpPr>
          <p:nvPr/>
        </p:nvCxnSpPr>
        <p:spPr bwMode="auto">
          <a:xfrm>
            <a:off x="4775098" y="5295132"/>
            <a:ext cx="3173503" cy="485440"/>
          </a:xfrm>
          <a:prstGeom prst="bentConnector3">
            <a:avLst>
              <a:gd name="adj1" fmla="val 20567"/>
            </a:avLst>
          </a:prstGeom>
          <a:solidFill>
            <a:srgbClr val="CCFF66"/>
          </a:solidFill>
          <a:ln w="28575" cap="flat" cmpd="sng" algn="ctr">
            <a:solidFill>
              <a:srgbClr val="001D3A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连接符: 肘形 53">
            <a:extLst>
              <a:ext uri="{FF2B5EF4-FFF2-40B4-BE49-F238E27FC236}">
                <a16:creationId xmlns:a16="http://schemas.microsoft.com/office/drawing/2014/main" id="{F620836C-045B-4758-9C1E-D21C48C9108B}"/>
              </a:ext>
            </a:extLst>
          </p:cNvPr>
          <p:cNvCxnSpPr/>
          <p:nvPr/>
        </p:nvCxnSpPr>
        <p:spPr bwMode="auto">
          <a:xfrm flipV="1">
            <a:off x="6420303" y="5196149"/>
            <a:ext cx="8861" cy="289833"/>
          </a:xfrm>
          <a:prstGeom prst="straightConnector1">
            <a:avLst/>
          </a:prstGeom>
          <a:solidFill>
            <a:srgbClr val="CCFF66"/>
          </a:solidFill>
          <a:ln w="28575" cap="flat" cmpd="sng" algn="ctr">
            <a:solidFill>
              <a:srgbClr val="001D3A"/>
            </a:solidFill>
            <a:prstDash val="dash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连接符: 肘形 53">
            <a:extLst>
              <a:ext uri="{FF2B5EF4-FFF2-40B4-BE49-F238E27FC236}">
                <a16:creationId xmlns:a16="http://schemas.microsoft.com/office/drawing/2014/main" id="{C969C833-2AA9-4FCC-8405-FC4932C2B1AA}"/>
              </a:ext>
            </a:extLst>
          </p:cNvPr>
          <p:cNvCxnSpPr/>
          <p:nvPr/>
        </p:nvCxnSpPr>
        <p:spPr bwMode="auto">
          <a:xfrm flipH="1" flipV="1">
            <a:off x="7948601" y="5196149"/>
            <a:ext cx="1" cy="584423"/>
          </a:xfrm>
          <a:prstGeom prst="straightConnector1">
            <a:avLst/>
          </a:prstGeom>
          <a:solidFill>
            <a:srgbClr val="CCFF66"/>
          </a:solidFill>
          <a:ln w="28575" cap="flat" cmpd="sng" algn="ctr">
            <a:solidFill>
              <a:srgbClr val="001D3A"/>
            </a:solidFill>
            <a:prstDash val="dash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B0C61DDC-2EAF-4383-8707-13F1970DF52F}"/>
              </a:ext>
            </a:extLst>
          </p:cNvPr>
          <p:cNvSpPr txBox="1"/>
          <p:nvPr/>
        </p:nvSpPr>
        <p:spPr>
          <a:xfrm>
            <a:off x="4582925" y="3352127"/>
            <a:ext cx="1657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001D3A"/>
                </a:solidFill>
              </a:rPr>
              <a:t>dentry</a:t>
            </a:r>
            <a:r>
              <a:rPr lang="en-US" altLang="zh-CN" sz="1600" dirty="0">
                <a:solidFill>
                  <a:srgbClr val="001D3A"/>
                </a:solidFill>
              </a:rPr>
              <a:t> cache</a:t>
            </a:r>
            <a:endParaRPr lang="zh-CN" altLang="en-US" sz="1600" dirty="0">
              <a:solidFill>
                <a:srgbClr val="001D3A"/>
              </a:solidFill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2AD70ACE-5EB8-4CF9-83D6-B0B8335B46EE}"/>
              </a:ext>
            </a:extLst>
          </p:cNvPr>
          <p:cNvCxnSpPr/>
          <p:nvPr/>
        </p:nvCxnSpPr>
        <p:spPr bwMode="auto">
          <a:xfrm flipV="1">
            <a:off x="830091" y="6669360"/>
            <a:ext cx="448693" cy="3195"/>
          </a:xfrm>
          <a:prstGeom prst="straightConnector1">
            <a:avLst/>
          </a:prstGeom>
          <a:solidFill>
            <a:srgbClr val="CCFF66"/>
          </a:solidFill>
          <a:ln w="28575" cap="flat" cmpd="sng" algn="ctr">
            <a:solidFill>
              <a:srgbClr val="001D3A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EE7F80C9-DBF4-4CBB-AB12-C9C54F23A2CD}"/>
              </a:ext>
            </a:extLst>
          </p:cNvPr>
          <p:cNvCxnSpPr/>
          <p:nvPr/>
        </p:nvCxnSpPr>
        <p:spPr bwMode="auto">
          <a:xfrm>
            <a:off x="811340" y="5877272"/>
            <a:ext cx="486195" cy="0"/>
          </a:xfrm>
          <a:prstGeom prst="straightConnector1">
            <a:avLst/>
          </a:prstGeom>
          <a:solidFill>
            <a:srgbClr val="CCFF66"/>
          </a:solidFill>
          <a:ln w="28575" cap="flat" cmpd="sng" algn="ctr">
            <a:solidFill>
              <a:srgbClr val="001D3A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连接符: 肘形 53">
            <a:extLst>
              <a:ext uri="{FF2B5EF4-FFF2-40B4-BE49-F238E27FC236}">
                <a16:creationId xmlns:a16="http://schemas.microsoft.com/office/drawing/2014/main" id="{3B840EF2-F167-4595-806F-86A7746B541F}"/>
              </a:ext>
            </a:extLst>
          </p:cNvPr>
          <p:cNvCxnSpPr/>
          <p:nvPr/>
        </p:nvCxnSpPr>
        <p:spPr bwMode="auto">
          <a:xfrm>
            <a:off x="822675" y="6110586"/>
            <a:ext cx="463525" cy="0"/>
          </a:xfrm>
          <a:prstGeom prst="straightConnector1">
            <a:avLst/>
          </a:prstGeom>
          <a:solidFill>
            <a:srgbClr val="CCFF66"/>
          </a:solidFill>
          <a:ln w="28575" cap="flat" cmpd="sng" algn="ctr">
            <a:solidFill>
              <a:srgbClr val="001D3A"/>
            </a:solidFill>
            <a:prstDash val="dash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BF4EB9E6-1060-473B-96A9-A0FE5EB304D1}"/>
              </a:ext>
            </a:extLst>
          </p:cNvPr>
          <p:cNvCxnSpPr/>
          <p:nvPr/>
        </p:nvCxnSpPr>
        <p:spPr bwMode="auto">
          <a:xfrm flipV="1">
            <a:off x="823398" y="6383230"/>
            <a:ext cx="462078" cy="1"/>
          </a:xfrm>
          <a:prstGeom prst="straightConnector1">
            <a:avLst/>
          </a:prstGeom>
          <a:solidFill>
            <a:srgbClr val="CCFF66"/>
          </a:solidFill>
          <a:ln w="19050" cap="flat" cmpd="sng" algn="ctr">
            <a:solidFill>
              <a:srgbClr val="001D3A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C78B1720-C35E-48E2-9D8B-B5571C35B29D}"/>
              </a:ext>
            </a:extLst>
          </p:cNvPr>
          <p:cNvSpPr txBox="1"/>
          <p:nvPr/>
        </p:nvSpPr>
        <p:spPr>
          <a:xfrm>
            <a:off x="1352600" y="5707156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001D3A"/>
                </a:solidFill>
              </a:rPr>
              <a:t>fd</a:t>
            </a:r>
            <a:endParaRPr lang="zh-CN" altLang="en-US" sz="1600" dirty="0">
              <a:solidFill>
                <a:srgbClr val="001D3A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0E73D4E2-B60E-4A03-928D-6EE79E11098E}"/>
              </a:ext>
            </a:extLst>
          </p:cNvPr>
          <p:cNvSpPr txBox="1"/>
          <p:nvPr/>
        </p:nvSpPr>
        <p:spPr>
          <a:xfrm>
            <a:off x="1352600" y="5925151"/>
            <a:ext cx="938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001D3A"/>
                </a:solidFill>
              </a:rPr>
              <a:t>f_dentry</a:t>
            </a:r>
            <a:endParaRPr lang="zh-CN" altLang="en-US" sz="1600" dirty="0">
              <a:solidFill>
                <a:srgbClr val="001D3A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E50F9581-E4D8-417B-AFA1-4AFB814A3681}"/>
              </a:ext>
            </a:extLst>
          </p:cNvPr>
          <p:cNvSpPr txBox="1"/>
          <p:nvPr/>
        </p:nvSpPr>
        <p:spPr>
          <a:xfrm>
            <a:off x="1352600" y="6213953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001D3A"/>
                </a:solidFill>
              </a:rPr>
              <a:t>d_inode</a:t>
            </a:r>
            <a:endParaRPr lang="zh-CN" altLang="en-US" sz="1600" dirty="0">
              <a:solidFill>
                <a:srgbClr val="001D3A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AE815C0D-369C-400C-A695-F3B465651132}"/>
              </a:ext>
            </a:extLst>
          </p:cNvPr>
          <p:cNvSpPr txBox="1"/>
          <p:nvPr/>
        </p:nvSpPr>
        <p:spPr>
          <a:xfrm>
            <a:off x="1352600" y="6486180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001D3A"/>
                </a:solidFill>
              </a:rPr>
              <a:t>i_sb</a:t>
            </a:r>
            <a:endParaRPr lang="zh-CN" altLang="en-US" sz="1600" dirty="0">
              <a:solidFill>
                <a:srgbClr val="001D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29666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Linux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文件系统</a:t>
            </a:r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90068" y="1349035"/>
            <a:ext cx="5532611" cy="5461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  <a:sym typeface="Arial Narrow" pitchFamily="34" charset="0"/>
              </a:defRPr>
            </a:lvl1pPr>
            <a:lvl2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 Narrow" pitchFamily="34" charset="0"/>
                <a:ea typeface="黑体" pitchFamily="49" charset="-122"/>
                <a:sym typeface="Arial Narrow" pitchFamily="34" charset="0"/>
              </a:defRPr>
            </a:lvl2pPr>
            <a:lvl3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 Narrow" pitchFamily="34" charset="0"/>
                <a:ea typeface="黑体" pitchFamily="49" charset="-122"/>
                <a:sym typeface="Arial Narrow" pitchFamily="34" charset="0"/>
              </a:defRPr>
            </a:lvl3pPr>
            <a:lvl4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 Narrow" pitchFamily="34" charset="0"/>
                <a:ea typeface="黑体" pitchFamily="49" charset="-122"/>
                <a:sym typeface="Arial Narrow" pitchFamily="34" charset="0"/>
              </a:defRPr>
            </a:lvl4pPr>
            <a:lvl5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 Narrow" pitchFamily="34" charset="0"/>
                <a:ea typeface="黑体" pitchFamily="49" charset="-122"/>
                <a:sym typeface="Arial Narrow" pitchFamily="34" charset="0"/>
              </a:defRPr>
            </a:lvl5pPr>
            <a:lvl6pPr marL="457200"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 Narrow" pitchFamily="34" charset="0"/>
                <a:ea typeface="黑体" pitchFamily="49" charset="-122"/>
                <a:sym typeface="Arial Narrow" pitchFamily="34" charset="0"/>
              </a:defRPr>
            </a:lvl6pPr>
            <a:lvl7pPr marL="914400"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 Narrow" pitchFamily="34" charset="0"/>
                <a:ea typeface="黑体" pitchFamily="49" charset="-122"/>
                <a:sym typeface="Arial Narrow" pitchFamily="34" charset="0"/>
              </a:defRPr>
            </a:lvl7pPr>
            <a:lvl8pPr marL="1371600"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 Narrow" pitchFamily="34" charset="0"/>
                <a:ea typeface="黑体" pitchFamily="49" charset="-122"/>
                <a:sym typeface="Arial Narrow" pitchFamily="34" charset="0"/>
              </a:defRPr>
            </a:lvl8pPr>
            <a:lvl9pPr marL="1828800"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 Narrow" pitchFamily="34" charset="0"/>
                <a:ea typeface="黑体" pitchFamily="49" charset="-122"/>
                <a:sym typeface="Arial Narrow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目录及常规文件存储概念图 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704528" y="2276872"/>
            <a:ext cx="8856984" cy="3664141"/>
            <a:chOff x="1049338" y="2420938"/>
            <a:chExt cx="6969312" cy="3188030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338" y="2420938"/>
              <a:ext cx="6765925" cy="3148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257256" y="5301208"/>
              <a:ext cx="761394" cy="307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图</a:t>
              </a:r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76936" y="4005064"/>
              <a:ext cx="3600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FF0000"/>
                  </a:solidFill>
                </a:rPr>
                <a:t>⑤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48744" y="3284984"/>
              <a:ext cx="5040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84848" y="3573016"/>
              <a:ext cx="3600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84848" y="3923764"/>
              <a:ext cx="3600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FF0000"/>
                  </a:solidFill>
                </a:rPr>
                <a:t>④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21024" y="2717304"/>
              <a:ext cx="5040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33120" y="3491716"/>
              <a:ext cx="3600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FF0000"/>
                  </a:solidFill>
                </a:rPr>
                <a:t>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261713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黑体" pitchFamily="49" charset="-122"/>
                <a:sym typeface="黑体" pitchFamily="49" charset="-122"/>
              </a:rPr>
              <a:t>题目</a:t>
            </a:r>
            <a:endParaRPr lang="en-US" dirty="0">
              <a:latin typeface="黑体" pitchFamily="49" charset="-122"/>
              <a:sym typeface="黑体" pitchFamily="49" charset="-122"/>
            </a:endParaRPr>
          </a:p>
        </p:txBody>
      </p:sp>
      <p:sp>
        <p:nvSpPr>
          <p:cNvPr id="3076" name="Content Placeholder 2"/>
          <p:cNvSpPr>
            <a:spLocks noGrp="1" noChangeArrowheads="1"/>
          </p:cNvSpPr>
          <p:nvPr>
            <p:ph sz="quarter" idx="1"/>
          </p:nvPr>
        </p:nvSpPr>
        <p:spPr>
          <a:xfrm>
            <a:off x="704528" y="1988840"/>
            <a:ext cx="8928100" cy="4253210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zh-CN" dirty="0"/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Linux</a:t>
            </a:r>
            <a:r>
              <a:rPr lang="zh-CN" altLang="en-US" sz="2800" dirty="0">
                <a:ea typeface="宋体" panose="02010600030101010101" pitchFamily="2" charset="-122"/>
              </a:rPr>
              <a:t>文件系统概述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VFS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数据结构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文件系统操作命令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文件类型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文件访问操作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§"/>
            </a:pPr>
            <a:endParaRPr lang="zh-CN" altLang="en-US" dirty="0">
              <a:latin typeface="黑体" pitchFamily="49" charset="-122"/>
              <a:sym typeface="宋体" pitchFamily="2" charset="-122"/>
            </a:endParaRPr>
          </a:p>
        </p:txBody>
      </p:sp>
      <p:pic>
        <p:nvPicPr>
          <p:cNvPr id="5" name="Picture 6" descr="C:\Users\swu\Desktop\linux文件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927" y="1511248"/>
            <a:ext cx="3301513" cy="3578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89344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超级块操作</a:t>
            </a:r>
            <a:r>
              <a:rPr lang="en-US" altLang="zh-CN" dirty="0"/>
              <a:t>——VFS</a:t>
            </a:r>
            <a:r>
              <a:rPr lang="zh-CN" altLang="en-US" dirty="0"/>
              <a:t>数据结构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DD3E0-5F7C-46B2-AE3F-E8166810476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20552" y="1769186"/>
            <a:ext cx="7175500" cy="508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9pPr>
          </a:lstStyle>
          <a:p>
            <a:pPr>
              <a:lnSpc>
                <a:spcPct val="8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1800" kern="0" dirty="0">
                <a:solidFill>
                  <a:srgbClr val="000066"/>
                </a:solidFill>
                <a:latin typeface="Times New Roman"/>
                <a:ea typeface="楷体_GB2312"/>
              </a:rPr>
              <a:t>超级块对象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struct 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super_block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		</a:t>
            </a:r>
            <a:r>
              <a:rPr lang="en-US" altLang="zh-CN" sz="1800" kern="0" dirty="0">
                <a:solidFill>
                  <a:srgbClr val="FF0000"/>
                </a:solidFill>
                <a:latin typeface="Times New Roman"/>
                <a:ea typeface="楷体_GB2312"/>
              </a:rPr>
              <a:t>struct </a:t>
            </a:r>
            <a:r>
              <a:rPr lang="en-US" altLang="zh-CN" sz="18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list_head</a:t>
            </a:r>
            <a:r>
              <a:rPr lang="en-US" altLang="zh-CN" sz="1800" kern="0" dirty="0">
                <a:solidFill>
                  <a:srgbClr val="FF0000"/>
                </a:solidFill>
                <a:latin typeface="Times New Roman"/>
                <a:ea typeface="楷体_GB2312"/>
              </a:rPr>
              <a:t>	</a:t>
            </a:r>
            <a:r>
              <a:rPr lang="en-US" altLang="zh-CN" sz="18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s_list</a:t>
            </a:r>
            <a:r>
              <a:rPr lang="en-US" altLang="zh-CN" sz="1800" kern="0" dirty="0">
                <a:solidFill>
                  <a:srgbClr val="FF0000"/>
                </a:solidFill>
                <a:latin typeface="Times New Roman"/>
                <a:ea typeface="楷体_GB2312"/>
              </a:rPr>
              <a:t>;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		</a:t>
            </a:r>
            <a:r>
              <a:rPr lang="zh-CN" altLang="en-US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环形双向链表头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*/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		</a:t>
            </a:r>
            <a:r>
              <a:rPr lang="en-US" altLang="zh-CN" sz="18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kdev_t</a:t>
            </a:r>
            <a:r>
              <a:rPr lang="en-US" altLang="zh-CN" sz="1800" kern="0" dirty="0">
                <a:solidFill>
                  <a:srgbClr val="FF0000"/>
                </a:solidFill>
                <a:latin typeface="Times New Roman"/>
                <a:ea typeface="楷体_GB2312"/>
              </a:rPr>
              <a:t>	   </a:t>
            </a:r>
            <a:r>
              <a:rPr lang="en-US" altLang="zh-CN" sz="18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s_dev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; /*</a:t>
            </a:r>
            <a:r>
              <a:rPr lang="zh-CN" altLang="zh-CN" sz="1800" dirty="0">
                <a:solidFill>
                  <a:srgbClr val="000000"/>
                </a:solidFill>
              </a:rPr>
              <a:t>文件系统的主、次设备号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*/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		unsigned long	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s_blocksize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		unsigned char	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s_blocksize_bits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		unsigned char	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s_dirt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		unsigned long 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long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   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s_maxbytes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;/* Max file size */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		</a:t>
            </a:r>
            <a:r>
              <a:rPr lang="en-US" altLang="zh-CN" sz="18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struct</a:t>
            </a:r>
            <a:r>
              <a:rPr lang="en-US" altLang="zh-CN" sz="1800" kern="0" dirty="0">
                <a:solidFill>
                  <a:srgbClr val="FF0000"/>
                </a:solidFill>
                <a:latin typeface="Times New Roman"/>
                <a:ea typeface="楷体_GB2312"/>
              </a:rPr>
              <a:t> </a:t>
            </a:r>
            <a:r>
              <a:rPr lang="en-US" altLang="zh-CN" sz="18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file_system_type</a:t>
            </a:r>
            <a:r>
              <a:rPr lang="en-US" altLang="zh-CN" sz="1800" kern="0" dirty="0">
                <a:solidFill>
                  <a:srgbClr val="FF0000"/>
                </a:solidFill>
                <a:latin typeface="Times New Roman"/>
                <a:ea typeface="楷体_GB2312"/>
              </a:rPr>
              <a:t>   *</a:t>
            </a:r>
            <a:r>
              <a:rPr lang="en-US" altLang="zh-CN" sz="18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s_type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;/*</a:t>
            </a:r>
            <a:r>
              <a:rPr lang="zh-CN" altLang="zh-CN" sz="1800" dirty="0">
                <a:solidFill>
                  <a:srgbClr val="000000"/>
                </a:solidFill>
              </a:rPr>
              <a:t>所属的文件系统类型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*/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		</a:t>
            </a:r>
            <a:r>
              <a:rPr lang="en-US" altLang="zh-CN" sz="18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struct</a:t>
            </a:r>
            <a:r>
              <a:rPr lang="en-US" altLang="zh-CN" sz="1800" kern="0" dirty="0">
                <a:solidFill>
                  <a:srgbClr val="FF0000"/>
                </a:solidFill>
                <a:latin typeface="Times New Roman"/>
                <a:ea typeface="楷体_GB2312"/>
              </a:rPr>
              <a:t> </a:t>
            </a:r>
            <a:r>
              <a:rPr lang="en-US" altLang="zh-CN" sz="18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super_operations</a:t>
            </a:r>
            <a:r>
              <a:rPr lang="en-US" altLang="zh-CN" sz="1800" kern="0" dirty="0">
                <a:solidFill>
                  <a:srgbClr val="FF0000"/>
                </a:solidFill>
                <a:latin typeface="Times New Roman"/>
                <a:ea typeface="楷体_GB2312"/>
              </a:rPr>
              <a:t>   *</a:t>
            </a:r>
            <a:r>
              <a:rPr lang="en-US" altLang="zh-CN" sz="18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s_op</a:t>
            </a:r>
            <a:r>
              <a:rPr lang="en-US" altLang="zh-CN" sz="1800" kern="0" dirty="0">
                <a:solidFill>
                  <a:srgbClr val="FF0000"/>
                </a:solidFill>
                <a:latin typeface="Times New Roman"/>
                <a:ea typeface="楷体_GB2312"/>
              </a:rPr>
              <a:t>;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/*</a:t>
            </a:r>
            <a:r>
              <a:rPr lang="zh-CN" altLang="zh-CN" sz="1800" dirty="0">
                <a:solidFill>
                  <a:srgbClr val="000000"/>
                </a:solidFill>
              </a:rPr>
              <a:t>超级块操作的函数集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*/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		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struct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dquot_operations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   *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dq_op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			...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		struct 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list_head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	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s_files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  /*</a:t>
            </a:r>
            <a:r>
              <a:rPr lang="zh-CN" altLang="en-US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分配给超级块的文件对象链表*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};</a:t>
            </a:r>
          </a:p>
          <a:p>
            <a:pPr>
              <a:lnSpc>
                <a:spcPct val="8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1800" kern="0" dirty="0">
                <a:solidFill>
                  <a:srgbClr val="000066"/>
                </a:solidFill>
                <a:latin typeface="Times New Roman"/>
                <a:ea typeface="楷体_GB2312"/>
              </a:rPr>
              <a:t>所有超级块对象由循环双链表组成，首元素</a:t>
            </a:r>
            <a:r>
              <a:rPr lang="en-US" altLang="zh-CN" sz="1800" kern="0" dirty="0" err="1">
                <a:solidFill>
                  <a:srgbClr val="000066"/>
                </a:solidFill>
                <a:latin typeface="Times New Roman"/>
                <a:ea typeface="楷体_GB2312"/>
              </a:rPr>
              <a:t>s_list</a:t>
            </a:r>
            <a:endParaRPr lang="en-US" altLang="zh-CN" sz="1800" kern="0" dirty="0">
              <a:solidFill>
                <a:srgbClr val="000066"/>
              </a:solidFill>
              <a:latin typeface="Times New Roman"/>
              <a:ea typeface="楷体_GB2312"/>
            </a:endParaRPr>
          </a:p>
          <a:p>
            <a:pPr>
              <a:lnSpc>
                <a:spcPct val="8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1800" kern="0" dirty="0">
                <a:solidFill>
                  <a:srgbClr val="000066"/>
                </a:solidFill>
                <a:latin typeface="Times New Roman"/>
                <a:ea typeface="楷体_GB2312"/>
              </a:rPr>
              <a:t>超级块操作在</a:t>
            </a:r>
            <a:r>
              <a:rPr lang="en-US" altLang="zh-CN" sz="1800" kern="0" dirty="0" err="1">
                <a:solidFill>
                  <a:srgbClr val="000066"/>
                </a:solidFill>
                <a:latin typeface="Times New Roman"/>
                <a:ea typeface="楷体_GB2312"/>
              </a:rPr>
              <a:t>s_op</a:t>
            </a:r>
            <a:r>
              <a:rPr lang="zh-CN" altLang="en-US" sz="1800" kern="0" dirty="0">
                <a:solidFill>
                  <a:srgbClr val="000066"/>
                </a:solidFill>
                <a:latin typeface="Times New Roman"/>
                <a:ea typeface="楷体_GB2312"/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227402754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14475" y="1628775"/>
            <a:ext cx="71755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struct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super_operations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600" kern="0" dirty="0">
                <a:solidFill>
                  <a:srgbClr val="FF0000"/>
                </a:solidFill>
                <a:latin typeface="Times New Roman"/>
                <a:ea typeface="楷体_GB2312"/>
              </a:rPr>
              <a:t>	void (*</a:t>
            </a:r>
            <a:r>
              <a:rPr lang="en-US" altLang="zh-CN" sz="16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read_inode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/>
                <a:ea typeface="楷体_GB2312"/>
              </a:rPr>
              <a:t>) (struct </a:t>
            </a:r>
            <a:r>
              <a:rPr lang="en-US" altLang="zh-CN" sz="16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inode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/>
                <a:ea typeface="楷体_GB2312"/>
              </a:rPr>
              <a:t> *);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   	void (*read_inode2) (struct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inode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*, void *) 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  	void (*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dirty_inode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) (struct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inode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*);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	void (*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write_inode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) (struct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inode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*,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int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	void (*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put_inode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) (struct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inode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*);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	void (*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delete_inode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) (struct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inode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*);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	void (*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put_super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) (struct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super_block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*);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	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/>
                <a:ea typeface="楷体_GB2312"/>
              </a:rPr>
              <a:t>void (*</a:t>
            </a:r>
            <a:r>
              <a:rPr lang="en-US" altLang="zh-CN" sz="16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write_super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/>
                <a:ea typeface="楷体_GB2312"/>
              </a:rPr>
              <a:t>) (struct </a:t>
            </a:r>
            <a:r>
              <a:rPr lang="en-US" altLang="zh-CN" sz="16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super_block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/>
                <a:ea typeface="楷体_GB2312"/>
              </a:rPr>
              <a:t> *);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	void (*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write_super_lockfs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) (struct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super_block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*);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	void (*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unlockfs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) (struct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super_block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*);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	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int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(*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statfs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) (struct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super_block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*, struct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statfs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*);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	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int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(*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remount_fs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) (struct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super_block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*,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int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*, char *);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	void (*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clear_inode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) (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struct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inode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*);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	void (*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umount_begin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) (struct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super_block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*);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	struct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dentry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* (*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fh_to_dentry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)(struct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super_block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*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sb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, __u32 *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fh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,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int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len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,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int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fhtype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,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int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parent);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	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int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(*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dentry_to_fh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)(struct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dentry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*, __u32 *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fh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,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int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*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lenp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,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int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need_parent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	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int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(*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show_options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)(struct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seq_file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*, struct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vfsmount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*);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};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zh-CN" altLang="en-US" sz="1600" kern="0" dirty="0">
                <a:solidFill>
                  <a:srgbClr val="0000FF"/>
                </a:solidFill>
                <a:latin typeface="Times New Roman"/>
                <a:ea typeface="楷体_GB2312"/>
              </a:rPr>
              <a:t>主要的操作对象：</a:t>
            </a:r>
            <a:r>
              <a:rPr lang="en-US" altLang="zh-CN" sz="1600" kern="0" dirty="0" err="1">
                <a:solidFill>
                  <a:srgbClr val="0000FF"/>
                </a:solidFill>
                <a:latin typeface="Times New Roman"/>
                <a:ea typeface="楷体_GB2312"/>
              </a:rPr>
              <a:t>inode</a:t>
            </a:r>
            <a:r>
              <a:rPr lang="zh-CN" altLang="en-US" sz="1600" kern="0" dirty="0">
                <a:solidFill>
                  <a:srgbClr val="0000FF"/>
                </a:solidFill>
                <a:latin typeface="Times New Roman"/>
                <a:ea typeface="楷体_GB2312"/>
              </a:rPr>
              <a:t>节点、超级块、文件系统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超级块操作</a:t>
            </a:r>
            <a:r>
              <a:rPr lang="en-US" altLang="zh-CN" dirty="0"/>
              <a:t>——VFS</a:t>
            </a:r>
            <a:r>
              <a:rPr lang="zh-CN" altLang="en-US" dirty="0"/>
              <a:t>数据结构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DD3E0-5F7C-46B2-AE3F-E81668104769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28722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VFS</a:t>
            </a:r>
            <a:r>
              <a:rPr lang="zh-CN" altLang="en-US" dirty="0"/>
              <a:t>数据结构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DD3E0-5F7C-46B2-AE3F-E8166810476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72480" y="1100733"/>
            <a:ext cx="3475037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+mn-cs"/>
                <a:sym typeface="Arial Narrow" pitchFamily="34" charset="0"/>
              </a:rPr>
              <a:t>索引节点对象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92560" y="1700808"/>
            <a:ext cx="7643812" cy="463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200" kern="0" dirty="0">
                <a:solidFill>
                  <a:srgbClr val="000000"/>
                </a:solidFill>
                <a:latin typeface="Times New Roman"/>
                <a:ea typeface="楷体_GB2312"/>
              </a:rPr>
              <a:t>struct </a:t>
            </a:r>
            <a:r>
              <a:rPr lang="en-US" altLang="zh-CN" sz="12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inode</a:t>
            </a:r>
            <a:r>
              <a:rPr lang="en-US" altLang="zh-CN" sz="1200" kern="0" dirty="0">
                <a:solidFill>
                  <a:srgbClr val="000000"/>
                </a:solidFill>
                <a:latin typeface="Times New Roman"/>
                <a:ea typeface="楷体_GB2312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200" kern="0" dirty="0">
                <a:solidFill>
                  <a:srgbClr val="000000"/>
                </a:solidFill>
                <a:latin typeface="Times New Roman"/>
                <a:ea typeface="楷体_GB2312"/>
              </a:rPr>
              <a:t>	</a:t>
            </a:r>
            <a:r>
              <a:rPr lang="en-US" altLang="zh-CN" sz="12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struct</a:t>
            </a:r>
            <a:r>
              <a:rPr lang="en-US" altLang="zh-CN" sz="1200" kern="0" dirty="0">
                <a:solidFill>
                  <a:srgbClr val="FF0000"/>
                </a:solidFill>
                <a:latin typeface="Times New Roman"/>
                <a:ea typeface="楷体_GB2312"/>
              </a:rPr>
              <a:t> </a:t>
            </a:r>
            <a:r>
              <a:rPr lang="en-US" altLang="zh-CN" sz="12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list_head</a:t>
            </a:r>
            <a:r>
              <a:rPr lang="en-US" altLang="zh-CN" sz="1200" kern="0" dirty="0">
                <a:solidFill>
                  <a:srgbClr val="FF0000"/>
                </a:solidFill>
                <a:latin typeface="Times New Roman"/>
                <a:ea typeface="楷体_GB2312"/>
              </a:rPr>
              <a:t>	</a:t>
            </a:r>
            <a:r>
              <a:rPr lang="en-US" altLang="zh-CN" sz="12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i_hash</a:t>
            </a:r>
            <a:r>
              <a:rPr lang="en-US" altLang="zh-CN" sz="1200" kern="0" dirty="0">
                <a:solidFill>
                  <a:srgbClr val="FF0000"/>
                </a:solidFill>
                <a:latin typeface="Times New Roman"/>
                <a:ea typeface="楷体_GB231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200" kern="0" dirty="0">
                <a:solidFill>
                  <a:srgbClr val="FF0000"/>
                </a:solidFill>
                <a:latin typeface="Times New Roman"/>
                <a:ea typeface="楷体_GB2312"/>
              </a:rPr>
              <a:t>	struct </a:t>
            </a:r>
            <a:r>
              <a:rPr lang="en-US" altLang="zh-CN" sz="12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list_head</a:t>
            </a:r>
            <a:r>
              <a:rPr lang="en-US" altLang="zh-CN" sz="1200" kern="0" dirty="0">
                <a:solidFill>
                  <a:srgbClr val="FF0000"/>
                </a:solidFill>
                <a:latin typeface="Times New Roman"/>
                <a:ea typeface="楷体_GB2312"/>
              </a:rPr>
              <a:t>	</a:t>
            </a:r>
            <a:r>
              <a:rPr lang="en-US" altLang="zh-CN" sz="12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i_list</a:t>
            </a:r>
            <a:r>
              <a:rPr lang="en-US" altLang="zh-CN" sz="1200" kern="0" dirty="0">
                <a:solidFill>
                  <a:srgbClr val="FF0000"/>
                </a:solidFill>
                <a:latin typeface="Times New Roman"/>
                <a:ea typeface="楷体_GB231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200" kern="0" dirty="0">
                <a:solidFill>
                  <a:srgbClr val="FF0000"/>
                </a:solidFill>
                <a:latin typeface="Times New Roman"/>
                <a:ea typeface="楷体_GB2312"/>
              </a:rPr>
              <a:t>         </a:t>
            </a:r>
            <a:r>
              <a:rPr lang="en-US" altLang="zh-CN" sz="12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struct</a:t>
            </a:r>
            <a:r>
              <a:rPr lang="en-US" altLang="zh-CN" sz="1200" kern="0" dirty="0">
                <a:solidFill>
                  <a:srgbClr val="FF0000"/>
                </a:solidFill>
                <a:latin typeface="Times New Roman"/>
                <a:ea typeface="楷体_GB2312"/>
              </a:rPr>
              <a:t> </a:t>
            </a:r>
            <a:r>
              <a:rPr lang="en-US" altLang="zh-CN" sz="12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list_head</a:t>
            </a:r>
            <a:r>
              <a:rPr lang="en-US" altLang="zh-CN" sz="1200" kern="0" dirty="0">
                <a:solidFill>
                  <a:srgbClr val="FF0000"/>
                </a:solidFill>
                <a:latin typeface="Times New Roman"/>
                <a:ea typeface="楷体_GB2312"/>
              </a:rPr>
              <a:t>            </a:t>
            </a:r>
            <a:r>
              <a:rPr lang="en-US" altLang="zh-CN" sz="12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i_sb_list</a:t>
            </a:r>
            <a:r>
              <a:rPr lang="en-US" altLang="zh-CN" sz="1200" kern="0" dirty="0">
                <a:solidFill>
                  <a:srgbClr val="FF0000"/>
                </a:solidFill>
                <a:latin typeface="Times New Roman"/>
                <a:ea typeface="楷体_GB231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200" kern="0" dirty="0">
                <a:solidFill>
                  <a:srgbClr val="FF0000"/>
                </a:solidFill>
                <a:latin typeface="Times New Roman"/>
                <a:ea typeface="楷体_GB2312"/>
              </a:rPr>
              <a:t>	struct </a:t>
            </a:r>
            <a:r>
              <a:rPr lang="en-US" altLang="zh-CN" sz="12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list_head</a:t>
            </a:r>
            <a:r>
              <a:rPr lang="en-US" altLang="zh-CN" sz="1200" kern="0" dirty="0">
                <a:solidFill>
                  <a:srgbClr val="FF0000"/>
                </a:solidFill>
                <a:latin typeface="Times New Roman"/>
                <a:ea typeface="楷体_GB2312"/>
              </a:rPr>
              <a:t>	</a:t>
            </a:r>
            <a:r>
              <a:rPr lang="en-US" altLang="zh-CN" sz="12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i_dentry</a:t>
            </a:r>
            <a:r>
              <a:rPr lang="en-US" altLang="zh-CN" sz="1200" kern="0" dirty="0">
                <a:solidFill>
                  <a:srgbClr val="FF0000"/>
                </a:solidFill>
                <a:latin typeface="Times New Roman"/>
                <a:ea typeface="楷体_GB231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200" kern="0" dirty="0">
                <a:solidFill>
                  <a:srgbClr val="000000"/>
                </a:solidFill>
                <a:latin typeface="Times New Roman"/>
                <a:ea typeface="楷体_GB2312"/>
              </a:rPr>
              <a:t>		...		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200" kern="0" dirty="0">
                <a:solidFill>
                  <a:srgbClr val="000000"/>
                </a:solidFill>
                <a:latin typeface="Times New Roman"/>
                <a:ea typeface="楷体_GB2312"/>
              </a:rPr>
              <a:t>	</a:t>
            </a:r>
            <a:r>
              <a:rPr lang="en-US" altLang="zh-CN" sz="1200" kern="0" dirty="0">
                <a:solidFill>
                  <a:srgbClr val="FF0000"/>
                </a:solidFill>
                <a:latin typeface="Times New Roman"/>
                <a:ea typeface="楷体_GB2312"/>
              </a:rPr>
              <a:t>unsigned long	</a:t>
            </a:r>
            <a:r>
              <a:rPr lang="en-US" altLang="zh-CN" sz="12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i_ino</a:t>
            </a:r>
            <a:r>
              <a:rPr lang="en-US" altLang="zh-CN" sz="1200" kern="0" dirty="0">
                <a:solidFill>
                  <a:srgbClr val="FF0000"/>
                </a:solidFill>
                <a:latin typeface="Times New Roman"/>
                <a:ea typeface="楷体_GB2312"/>
              </a:rPr>
              <a:t>;	/*</a:t>
            </a:r>
            <a:r>
              <a:rPr lang="zh-CN" altLang="en-US" sz="1200" kern="0" dirty="0">
                <a:solidFill>
                  <a:srgbClr val="FF0000"/>
                </a:solidFill>
                <a:latin typeface="Times New Roman"/>
                <a:ea typeface="楷体_GB2312"/>
              </a:rPr>
              <a:t>索引节点号*</a:t>
            </a:r>
            <a:r>
              <a:rPr lang="en-US" altLang="zh-CN" sz="1200" kern="0" dirty="0">
                <a:solidFill>
                  <a:srgbClr val="FF0000"/>
                </a:solidFill>
                <a:latin typeface="Times New Roman"/>
                <a:ea typeface="楷体_GB2312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200" kern="0" dirty="0">
                <a:solidFill>
                  <a:srgbClr val="000000"/>
                </a:solidFill>
                <a:latin typeface="Times New Roman"/>
                <a:ea typeface="楷体_GB2312"/>
              </a:rPr>
              <a:t>	</a:t>
            </a:r>
            <a:r>
              <a:rPr lang="en-US" altLang="zh-CN" sz="12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atomic_t</a:t>
            </a:r>
            <a:r>
              <a:rPr lang="en-US" altLang="zh-CN" sz="1200" kern="0" dirty="0">
                <a:solidFill>
                  <a:srgbClr val="FF0000"/>
                </a:solidFill>
                <a:latin typeface="Times New Roman"/>
                <a:ea typeface="楷体_GB2312"/>
              </a:rPr>
              <a:t>		</a:t>
            </a:r>
            <a:r>
              <a:rPr lang="en-US" altLang="zh-CN" sz="12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i_count</a:t>
            </a:r>
            <a:r>
              <a:rPr lang="en-US" altLang="zh-CN" sz="1200" kern="0" dirty="0">
                <a:solidFill>
                  <a:srgbClr val="FF0000"/>
                </a:solidFill>
                <a:latin typeface="Times New Roman"/>
                <a:ea typeface="楷体_GB2312"/>
              </a:rPr>
              <a:t>;	/*</a:t>
            </a:r>
            <a:r>
              <a:rPr lang="zh-CN" altLang="en-US" sz="1200" kern="0" dirty="0">
                <a:solidFill>
                  <a:srgbClr val="FF0000"/>
                </a:solidFill>
                <a:latin typeface="Times New Roman"/>
                <a:ea typeface="楷体_GB2312"/>
              </a:rPr>
              <a:t>引用计数器*</a:t>
            </a:r>
            <a:r>
              <a:rPr lang="en-US" altLang="zh-CN" sz="1200" kern="0" dirty="0">
                <a:solidFill>
                  <a:srgbClr val="FF0000"/>
                </a:solidFill>
                <a:latin typeface="Times New Roman"/>
                <a:ea typeface="楷体_GB2312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200" kern="0" dirty="0">
                <a:solidFill>
                  <a:srgbClr val="000000"/>
                </a:solidFill>
                <a:latin typeface="Times New Roman"/>
                <a:ea typeface="楷体_GB2312"/>
              </a:rPr>
              <a:t>		…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200" kern="0" dirty="0">
                <a:solidFill>
                  <a:srgbClr val="000000"/>
                </a:solidFill>
                <a:latin typeface="Times New Roman"/>
                <a:ea typeface="楷体_GB2312"/>
              </a:rPr>
              <a:t>	unsigned long	</a:t>
            </a:r>
            <a:r>
              <a:rPr lang="en-US" altLang="zh-CN" sz="12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i_nrpages</a:t>
            </a:r>
            <a:r>
              <a:rPr lang="en-US" altLang="zh-CN" sz="1200" kern="0" dirty="0">
                <a:solidFill>
                  <a:srgbClr val="000000"/>
                </a:solidFill>
                <a:latin typeface="Times New Roman"/>
                <a:ea typeface="楷体_GB2312"/>
              </a:rPr>
              <a:t>		/*</a:t>
            </a:r>
            <a:r>
              <a:rPr lang="zh-CN" altLang="en-US" sz="1200" kern="0" dirty="0">
                <a:solidFill>
                  <a:srgbClr val="000000"/>
                </a:solidFill>
                <a:latin typeface="Times New Roman"/>
                <a:ea typeface="楷体_GB2312"/>
              </a:rPr>
              <a:t>包含文件数据的页数*</a:t>
            </a:r>
            <a:r>
              <a:rPr lang="en-US" altLang="zh-CN" sz="1200" kern="0" dirty="0">
                <a:solidFill>
                  <a:srgbClr val="000000"/>
                </a:solidFill>
                <a:latin typeface="Times New Roman"/>
                <a:ea typeface="楷体_GB2312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200" kern="0" dirty="0">
                <a:solidFill>
                  <a:srgbClr val="000000"/>
                </a:solidFill>
                <a:latin typeface="Times New Roman"/>
                <a:ea typeface="楷体_GB2312"/>
              </a:rPr>
              <a:t>		...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200" kern="0" dirty="0">
                <a:solidFill>
                  <a:srgbClr val="000000"/>
                </a:solidFill>
                <a:latin typeface="Times New Roman"/>
                <a:ea typeface="楷体_GB2312"/>
              </a:rPr>
              <a:t>	</a:t>
            </a:r>
            <a:r>
              <a:rPr lang="en-US" altLang="zh-CN" sz="12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struct</a:t>
            </a:r>
            <a:r>
              <a:rPr lang="en-US" altLang="zh-CN" sz="1200" kern="0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en-US" altLang="zh-CN" sz="12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inode_operations</a:t>
            </a:r>
            <a:r>
              <a:rPr lang="en-US" altLang="zh-CN" sz="1200" kern="0" dirty="0">
                <a:solidFill>
                  <a:srgbClr val="000000"/>
                </a:solidFill>
                <a:latin typeface="Times New Roman"/>
                <a:ea typeface="楷体_GB2312"/>
              </a:rPr>
              <a:t>  *</a:t>
            </a:r>
            <a:r>
              <a:rPr lang="en-US" altLang="zh-CN" sz="12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i_op</a:t>
            </a:r>
            <a:r>
              <a:rPr lang="en-US" altLang="zh-CN" sz="1200" kern="0" dirty="0">
                <a:solidFill>
                  <a:srgbClr val="000000"/>
                </a:solidFill>
                <a:latin typeface="Times New Roman"/>
                <a:ea typeface="楷体_GB2312"/>
              </a:rPr>
              <a:t>;		/*</a:t>
            </a:r>
            <a:r>
              <a:rPr lang="zh-CN" altLang="en-US" sz="1200" kern="0" dirty="0">
                <a:solidFill>
                  <a:srgbClr val="000000"/>
                </a:solidFill>
                <a:latin typeface="Times New Roman"/>
                <a:ea typeface="楷体_GB2312"/>
              </a:rPr>
              <a:t>索引节点的操作*</a:t>
            </a:r>
            <a:r>
              <a:rPr lang="en-US" altLang="zh-CN" sz="1200" kern="0" dirty="0">
                <a:solidFill>
                  <a:srgbClr val="000000"/>
                </a:solidFill>
                <a:latin typeface="Times New Roman"/>
                <a:ea typeface="楷体_GB2312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altLang="zh-CN" sz="1200" kern="0" dirty="0">
              <a:solidFill>
                <a:srgbClr val="000000"/>
              </a:solidFill>
              <a:latin typeface="Times New Roman"/>
              <a:ea typeface="楷体_GB2312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200" kern="0" dirty="0">
                <a:solidFill>
                  <a:srgbClr val="000000"/>
                </a:solidFill>
                <a:latin typeface="Times New Roman"/>
                <a:ea typeface="楷体_GB2312"/>
              </a:rPr>
              <a:t>	</a:t>
            </a:r>
            <a:r>
              <a:rPr lang="en-US" altLang="zh-CN" sz="12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wait_queue_head_t</a:t>
            </a:r>
            <a:r>
              <a:rPr lang="en-US" altLang="zh-CN" sz="1200" kern="0" dirty="0">
                <a:solidFill>
                  <a:srgbClr val="000000"/>
                </a:solidFill>
                <a:latin typeface="Times New Roman"/>
                <a:ea typeface="楷体_GB2312"/>
              </a:rPr>
              <a:t>	</a:t>
            </a:r>
            <a:r>
              <a:rPr lang="en-US" altLang="zh-CN" sz="12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i_wait</a:t>
            </a:r>
            <a:r>
              <a:rPr lang="en-US" altLang="zh-CN" sz="1200" kern="0" dirty="0">
                <a:solidFill>
                  <a:srgbClr val="000000"/>
                </a:solidFill>
                <a:latin typeface="Times New Roman"/>
                <a:ea typeface="楷体_GB2312"/>
              </a:rPr>
              <a:t>;			/*</a:t>
            </a:r>
            <a:r>
              <a:rPr lang="zh-CN" altLang="en-US" sz="1200" kern="0" dirty="0">
                <a:solidFill>
                  <a:srgbClr val="000000"/>
                </a:solidFill>
                <a:latin typeface="Times New Roman"/>
                <a:ea typeface="楷体_GB2312"/>
              </a:rPr>
              <a:t>索引节点等待队列*</a:t>
            </a:r>
            <a:r>
              <a:rPr lang="en-US" altLang="zh-CN" sz="1200" kern="0" dirty="0">
                <a:solidFill>
                  <a:srgbClr val="000000"/>
                </a:solidFill>
                <a:latin typeface="Times New Roman"/>
                <a:ea typeface="楷体_GB2312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200" kern="0" dirty="0">
                <a:solidFill>
                  <a:srgbClr val="000000"/>
                </a:solidFill>
                <a:latin typeface="Times New Roman"/>
                <a:ea typeface="楷体_GB2312"/>
              </a:rPr>
              <a:t>	struct </a:t>
            </a:r>
            <a:r>
              <a:rPr lang="en-US" altLang="zh-CN" sz="12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file_lock</a:t>
            </a:r>
            <a:r>
              <a:rPr lang="en-US" altLang="zh-CN" sz="1200" kern="0" dirty="0">
                <a:solidFill>
                  <a:srgbClr val="000000"/>
                </a:solidFill>
                <a:latin typeface="Times New Roman"/>
                <a:ea typeface="楷体_GB2312"/>
              </a:rPr>
              <a:t>	*</a:t>
            </a:r>
            <a:r>
              <a:rPr lang="en-US" altLang="zh-CN" sz="12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i_flock</a:t>
            </a:r>
            <a:r>
              <a:rPr lang="en-US" altLang="zh-CN" sz="1200" kern="0" dirty="0">
                <a:solidFill>
                  <a:srgbClr val="000000"/>
                </a:solidFill>
                <a:latin typeface="Times New Roman"/>
                <a:ea typeface="楷体_GB2312"/>
              </a:rPr>
              <a:t>;			/*</a:t>
            </a:r>
            <a:r>
              <a:rPr lang="zh-CN" altLang="en-US" sz="1200" kern="0" dirty="0">
                <a:solidFill>
                  <a:srgbClr val="000000"/>
                </a:solidFill>
                <a:latin typeface="Times New Roman"/>
                <a:ea typeface="楷体_GB2312"/>
              </a:rPr>
              <a:t>指向文件锁链表的指针*</a:t>
            </a:r>
            <a:r>
              <a:rPr lang="en-US" altLang="zh-CN" sz="1200" kern="0" dirty="0">
                <a:solidFill>
                  <a:srgbClr val="000000"/>
                </a:solidFill>
                <a:latin typeface="Times New Roman"/>
                <a:ea typeface="楷体_GB2312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200" kern="0" dirty="0">
                <a:solidFill>
                  <a:srgbClr val="FF0000"/>
                </a:solidFill>
                <a:latin typeface="Times New Roman"/>
                <a:ea typeface="楷体_GB2312"/>
              </a:rPr>
              <a:t>	struct </a:t>
            </a:r>
            <a:r>
              <a:rPr lang="en-US" altLang="zh-CN" sz="12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address_space</a:t>
            </a:r>
            <a:r>
              <a:rPr lang="en-US" altLang="zh-CN" sz="1200" kern="0" dirty="0">
                <a:solidFill>
                  <a:srgbClr val="FF0000"/>
                </a:solidFill>
                <a:latin typeface="Times New Roman"/>
                <a:ea typeface="楷体_GB2312"/>
              </a:rPr>
              <a:t>	*</a:t>
            </a:r>
            <a:r>
              <a:rPr lang="en-US" altLang="zh-CN" sz="12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i_mapping</a:t>
            </a:r>
            <a:r>
              <a:rPr lang="en-US" altLang="zh-CN" sz="1200" kern="0" dirty="0">
                <a:solidFill>
                  <a:srgbClr val="FF0000"/>
                </a:solidFill>
                <a:latin typeface="Times New Roman"/>
                <a:ea typeface="楷体_GB2312"/>
              </a:rPr>
              <a:t>;	/*</a:t>
            </a:r>
            <a:r>
              <a:rPr lang="zh-CN" altLang="en-US" sz="1200" kern="0" dirty="0">
                <a:solidFill>
                  <a:srgbClr val="FF0000"/>
                </a:solidFill>
                <a:latin typeface="Times New Roman"/>
                <a:ea typeface="楷体_GB2312"/>
              </a:rPr>
              <a:t>共享内存中使用的</a:t>
            </a:r>
            <a:r>
              <a:rPr lang="en-US" altLang="zh-CN" sz="12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address_space</a:t>
            </a:r>
            <a:r>
              <a:rPr lang="zh-CN" altLang="en-US" sz="1200" kern="0" dirty="0">
                <a:solidFill>
                  <a:srgbClr val="FF0000"/>
                </a:solidFill>
                <a:latin typeface="Times New Roman"/>
                <a:ea typeface="楷体_GB2312"/>
              </a:rPr>
              <a:t>指针*</a:t>
            </a:r>
            <a:r>
              <a:rPr lang="en-US" altLang="zh-CN" sz="1200" kern="0" dirty="0">
                <a:solidFill>
                  <a:srgbClr val="FF0000"/>
                </a:solidFill>
                <a:latin typeface="Times New Roman"/>
                <a:ea typeface="楷体_GB2312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200" kern="0" dirty="0">
                <a:solidFill>
                  <a:srgbClr val="FF0000"/>
                </a:solidFill>
                <a:latin typeface="Times New Roman"/>
                <a:ea typeface="楷体_GB2312"/>
              </a:rPr>
              <a:t>	struct </a:t>
            </a:r>
            <a:r>
              <a:rPr lang="en-US" altLang="zh-CN" sz="12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address_space</a:t>
            </a:r>
            <a:r>
              <a:rPr lang="en-US" altLang="zh-CN" sz="1200" kern="0" dirty="0">
                <a:solidFill>
                  <a:srgbClr val="FF0000"/>
                </a:solidFill>
                <a:latin typeface="Times New Roman"/>
                <a:ea typeface="楷体_GB2312"/>
              </a:rPr>
              <a:t>	</a:t>
            </a:r>
            <a:r>
              <a:rPr lang="en-US" altLang="zh-CN" sz="12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i_data</a:t>
            </a:r>
            <a:r>
              <a:rPr lang="en-US" altLang="zh-CN" sz="1200" kern="0" dirty="0">
                <a:solidFill>
                  <a:srgbClr val="FF0000"/>
                </a:solidFill>
                <a:latin typeface="Times New Roman"/>
                <a:ea typeface="楷体_GB2312"/>
              </a:rPr>
              <a:t>;	/*</a:t>
            </a:r>
            <a:r>
              <a:rPr lang="zh-CN" altLang="en-US" sz="1200" kern="0" dirty="0">
                <a:solidFill>
                  <a:srgbClr val="FF0000"/>
                </a:solidFill>
                <a:latin typeface="Times New Roman"/>
                <a:ea typeface="楷体_GB2312"/>
              </a:rPr>
              <a:t>块设备的</a:t>
            </a:r>
            <a:r>
              <a:rPr lang="en-US" altLang="zh-CN" sz="12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address_space</a:t>
            </a:r>
            <a:r>
              <a:rPr lang="zh-CN" altLang="en-US" sz="1200" kern="0" dirty="0">
                <a:solidFill>
                  <a:srgbClr val="FF0000"/>
                </a:solidFill>
                <a:latin typeface="Times New Roman"/>
                <a:ea typeface="楷体_GB2312"/>
              </a:rPr>
              <a:t>对象*</a:t>
            </a:r>
            <a:r>
              <a:rPr lang="en-US" altLang="zh-CN" sz="1200" kern="0" dirty="0">
                <a:solidFill>
                  <a:srgbClr val="FF0000"/>
                </a:solidFill>
                <a:latin typeface="Times New Roman"/>
                <a:ea typeface="楷体_GB2312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200" kern="0" dirty="0">
                <a:solidFill>
                  <a:srgbClr val="000000"/>
                </a:solidFill>
                <a:latin typeface="Times New Roman"/>
                <a:ea typeface="楷体_GB2312"/>
              </a:rPr>
              <a:t>		...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200" kern="0" dirty="0">
                <a:solidFill>
                  <a:srgbClr val="000000"/>
                </a:solidFill>
                <a:latin typeface="Times New Roman"/>
                <a:ea typeface="楷体_GB2312"/>
              </a:rPr>
              <a:t>	struct </a:t>
            </a:r>
            <a:r>
              <a:rPr lang="en-US" altLang="zh-CN" sz="12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pipe_inode_info</a:t>
            </a:r>
            <a:r>
              <a:rPr lang="en-US" altLang="zh-CN" sz="1200" kern="0" dirty="0">
                <a:solidFill>
                  <a:srgbClr val="000000"/>
                </a:solidFill>
                <a:latin typeface="Times New Roman"/>
                <a:ea typeface="楷体_GB2312"/>
              </a:rPr>
              <a:t>	*</a:t>
            </a:r>
            <a:r>
              <a:rPr lang="en-US" altLang="zh-CN" sz="12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i_pipe</a:t>
            </a:r>
            <a:r>
              <a:rPr lang="en-US" altLang="zh-CN" sz="1200" kern="0" dirty="0">
                <a:solidFill>
                  <a:srgbClr val="000000"/>
                </a:solidFill>
                <a:latin typeface="Times New Roman"/>
                <a:ea typeface="楷体_GB231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200" kern="0" dirty="0">
                <a:solidFill>
                  <a:srgbClr val="000000"/>
                </a:solidFill>
                <a:latin typeface="Times New Roman"/>
                <a:ea typeface="楷体_GB2312"/>
              </a:rPr>
              <a:t>		...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200" kern="0" dirty="0">
                <a:solidFill>
                  <a:srgbClr val="000000"/>
                </a:solidFill>
                <a:latin typeface="Times New Roman"/>
                <a:ea typeface="楷体_GB2312"/>
              </a:rPr>
              <a:t>	struct </a:t>
            </a:r>
            <a:r>
              <a:rPr lang="en-US" altLang="zh-CN" sz="12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block_device</a:t>
            </a:r>
            <a:r>
              <a:rPr lang="en-US" altLang="zh-CN" sz="1200" kern="0" dirty="0">
                <a:solidFill>
                  <a:srgbClr val="000000"/>
                </a:solidFill>
                <a:latin typeface="Times New Roman"/>
                <a:ea typeface="楷体_GB2312"/>
              </a:rPr>
              <a:t>	*</a:t>
            </a:r>
            <a:r>
              <a:rPr lang="en-US" altLang="zh-CN" sz="12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i_bdev</a:t>
            </a:r>
            <a:r>
              <a:rPr lang="en-US" altLang="zh-CN" sz="1200" kern="0" dirty="0">
                <a:solidFill>
                  <a:srgbClr val="000000"/>
                </a:solidFill>
                <a:latin typeface="Times New Roman"/>
                <a:ea typeface="楷体_GB2312"/>
              </a:rPr>
              <a:t>;			/*</a:t>
            </a:r>
            <a:r>
              <a:rPr lang="zh-CN" altLang="en-US" sz="1200" kern="0" dirty="0">
                <a:solidFill>
                  <a:srgbClr val="000000"/>
                </a:solidFill>
                <a:latin typeface="Times New Roman"/>
                <a:ea typeface="楷体_GB2312"/>
              </a:rPr>
              <a:t>指向块设备驱动程序*</a:t>
            </a:r>
            <a:r>
              <a:rPr lang="en-US" altLang="zh-CN" sz="1200" kern="0" dirty="0">
                <a:solidFill>
                  <a:srgbClr val="000000"/>
                </a:solidFill>
                <a:latin typeface="Times New Roman"/>
                <a:ea typeface="楷体_GB2312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200" kern="0" dirty="0">
                <a:solidFill>
                  <a:srgbClr val="000000"/>
                </a:solidFill>
                <a:latin typeface="Times New Roman"/>
                <a:ea typeface="楷体_GB2312"/>
              </a:rPr>
              <a:t>	struct </a:t>
            </a:r>
            <a:r>
              <a:rPr lang="en-US" altLang="zh-CN" sz="12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char_device</a:t>
            </a:r>
            <a:r>
              <a:rPr lang="en-US" altLang="zh-CN" sz="1200" kern="0" dirty="0">
                <a:solidFill>
                  <a:srgbClr val="000000"/>
                </a:solidFill>
                <a:latin typeface="Times New Roman"/>
                <a:ea typeface="楷体_GB2312"/>
              </a:rPr>
              <a:t>	*</a:t>
            </a:r>
            <a:r>
              <a:rPr lang="en-US" altLang="zh-CN" sz="12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i_cdev</a:t>
            </a:r>
            <a:r>
              <a:rPr lang="en-US" altLang="zh-CN" sz="1200" kern="0" dirty="0">
                <a:solidFill>
                  <a:srgbClr val="000000"/>
                </a:solidFill>
                <a:latin typeface="Times New Roman"/>
                <a:ea typeface="楷体_GB2312"/>
              </a:rPr>
              <a:t>;			/*</a:t>
            </a:r>
            <a:r>
              <a:rPr lang="zh-CN" altLang="en-US" sz="1200" kern="0" dirty="0">
                <a:solidFill>
                  <a:srgbClr val="000000"/>
                </a:solidFill>
                <a:latin typeface="Times New Roman"/>
                <a:ea typeface="楷体_GB2312"/>
              </a:rPr>
              <a:t>指向字符设备驱动程序*</a:t>
            </a:r>
            <a:r>
              <a:rPr lang="en-US" altLang="zh-CN" sz="1200" kern="0" dirty="0">
                <a:solidFill>
                  <a:srgbClr val="000000"/>
                </a:solidFill>
                <a:latin typeface="Times New Roman"/>
                <a:ea typeface="楷体_GB2312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200" kern="0" dirty="0">
                <a:solidFill>
                  <a:srgbClr val="000000"/>
                </a:solidFill>
                <a:latin typeface="Times New Roman"/>
                <a:ea typeface="楷体_GB2312"/>
              </a:rPr>
              <a:t>		...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200" kern="0" dirty="0">
                <a:solidFill>
                  <a:srgbClr val="000000"/>
                </a:solidFill>
                <a:latin typeface="Times New Roman"/>
                <a:ea typeface="楷体_GB2312"/>
              </a:rPr>
              <a:t>	unsigned char		</a:t>
            </a:r>
            <a:r>
              <a:rPr lang="en-US" altLang="zh-CN" sz="12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i_sock</a:t>
            </a:r>
            <a:r>
              <a:rPr lang="en-US" altLang="zh-CN" sz="1200" kern="0" dirty="0">
                <a:solidFill>
                  <a:srgbClr val="000000"/>
                </a:solidFill>
                <a:latin typeface="Times New Roman"/>
                <a:ea typeface="楷体_GB2312"/>
              </a:rPr>
              <a:t>;		/*</a:t>
            </a:r>
            <a:r>
              <a:rPr lang="zh-CN" altLang="en-US" sz="1200" kern="0" dirty="0">
                <a:solidFill>
                  <a:srgbClr val="000000"/>
                </a:solidFill>
                <a:latin typeface="Times New Roman"/>
                <a:ea typeface="楷体_GB2312"/>
              </a:rPr>
              <a:t>文件是否是套接字*</a:t>
            </a:r>
            <a:r>
              <a:rPr lang="en-US" altLang="zh-CN" sz="1200" kern="0" dirty="0">
                <a:solidFill>
                  <a:srgbClr val="000000"/>
                </a:solidFill>
                <a:latin typeface="Times New Roman"/>
                <a:ea typeface="楷体_GB2312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200" kern="0" dirty="0">
                <a:solidFill>
                  <a:srgbClr val="000000"/>
                </a:solidFill>
                <a:latin typeface="Times New Roman"/>
                <a:ea typeface="楷体_GB2312"/>
              </a:rPr>
              <a:t>		…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200" kern="0" dirty="0">
                <a:solidFill>
                  <a:srgbClr val="000000"/>
                </a:solidFill>
                <a:latin typeface="Times New Roman"/>
                <a:ea typeface="楷体_GB231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7108327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VFS</a:t>
            </a:r>
            <a:r>
              <a:rPr lang="zh-CN" altLang="en-US" dirty="0"/>
              <a:t>数据结构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DD3E0-5F7C-46B2-AE3F-E8166810476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18964" y="1214699"/>
            <a:ext cx="284765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索引节点对象（续）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18964" y="1898650"/>
            <a:ext cx="7560973" cy="453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9pPr>
          </a:lstStyle>
          <a:p>
            <a:pPr algn="just">
              <a:lnSpc>
                <a:spcPct val="8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分为三类，每一类均组织成双向循环链表，由</a:t>
            </a:r>
            <a:r>
              <a:rPr lang="en-US" altLang="zh-CN" sz="2400" kern="0" dirty="0" err="1">
                <a:latin typeface="Arial" panose="020B0604020202020204" pitchFamily="34" charset="0"/>
                <a:ea typeface="宋体" panose="02010600030101010101" pitchFamily="2" charset="-122"/>
              </a:rPr>
              <a:t>inode.i_list</a:t>
            </a:r>
            <a:r>
              <a:rPr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连接</a:t>
            </a:r>
          </a:p>
          <a:p>
            <a:pPr marL="857250" lvl="2" indent="-457200" algn="just">
              <a:lnSpc>
                <a:spcPct val="80000"/>
              </a:lnSpc>
              <a:buClr>
                <a:srgbClr val="FF0000"/>
              </a:buClr>
              <a:buSzPct val="80000"/>
              <a:buFont typeface="+mj-lt"/>
              <a:buAutoNum type="arabicPeriod"/>
              <a:defRPr/>
            </a:pPr>
            <a:r>
              <a:rPr lang="zh-CN" altLang="en-US" kern="0" dirty="0">
                <a:latin typeface="Arial" panose="020B0604020202020204" pitchFamily="34" charset="0"/>
                <a:ea typeface="宋体" panose="02010600030101010101" pitchFamily="2" charset="-122"/>
              </a:rPr>
              <a:t>未使用的索引节点</a:t>
            </a:r>
          </a:p>
          <a:p>
            <a:pPr marL="857250" lvl="2" indent="-457200" algn="just">
              <a:lnSpc>
                <a:spcPct val="80000"/>
              </a:lnSpc>
              <a:buClr>
                <a:srgbClr val="FF0000"/>
              </a:buClr>
              <a:buSzPct val="80000"/>
              <a:buFont typeface="+mj-lt"/>
              <a:buAutoNum type="arabicPeriod"/>
              <a:defRPr/>
            </a:pPr>
            <a:r>
              <a:rPr lang="zh-CN" altLang="en-US" kern="0" dirty="0">
                <a:latin typeface="Arial" panose="020B0604020202020204" pitchFamily="34" charset="0"/>
                <a:ea typeface="宋体" panose="02010600030101010101" pitchFamily="2" charset="-122"/>
              </a:rPr>
              <a:t>正在使用的索引节点</a:t>
            </a:r>
          </a:p>
          <a:p>
            <a:pPr marL="857250" lvl="2" indent="-457200" algn="just">
              <a:lnSpc>
                <a:spcPct val="80000"/>
              </a:lnSpc>
              <a:buClr>
                <a:srgbClr val="FF0000"/>
              </a:buClr>
              <a:buSzPct val="80000"/>
              <a:buFont typeface="+mj-lt"/>
              <a:buAutoNum type="arabicPeriod"/>
              <a:defRPr/>
            </a:pPr>
            <a:r>
              <a:rPr lang="zh-CN" altLang="en-US" kern="0" dirty="0">
                <a:latin typeface="Arial" panose="020B0604020202020204" pitchFamily="34" charset="0"/>
                <a:ea typeface="宋体" panose="02010600030101010101" pitchFamily="2" charset="-122"/>
              </a:rPr>
              <a:t>脏索引节点</a:t>
            </a:r>
          </a:p>
          <a:p>
            <a:pPr algn="just">
              <a:lnSpc>
                <a:spcPct val="8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索引节点对象组织成</a:t>
            </a:r>
            <a:r>
              <a:rPr lang="en-US" altLang="zh-CN" sz="2400" kern="0" dirty="0" err="1">
                <a:latin typeface="Arial" panose="020B0604020202020204" pitchFamily="34" charset="0"/>
                <a:ea typeface="宋体" panose="02010600030101010101" pitchFamily="2" charset="-122"/>
              </a:rPr>
              <a:t>inode_hashtable</a:t>
            </a:r>
            <a:r>
              <a:rPr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散列表，冲突的节点组成链表，由</a:t>
            </a:r>
            <a:r>
              <a:rPr lang="en-US" altLang="zh-CN" sz="2400" kern="0" dirty="0" err="1">
                <a:latin typeface="Arial" panose="020B0604020202020204" pitchFamily="34" charset="0"/>
                <a:ea typeface="宋体" panose="02010600030101010101" pitchFamily="2" charset="-122"/>
              </a:rPr>
              <a:t>inode.i_hash</a:t>
            </a:r>
            <a:r>
              <a:rPr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连接</a:t>
            </a:r>
          </a:p>
        </p:txBody>
      </p:sp>
    </p:spTree>
    <p:extLst>
      <p:ext uri="{BB962C8B-B14F-4D97-AF65-F5344CB8AC3E}">
        <p14:creationId xmlns:p14="http://schemas.microsoft.com/office/powerpoint/2010/main" val="145831158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 noChangeAspect="1" noChangeArrowheads="1"/>
          </p:cNvSpPr>
          <p:nvPr>
            <p:ph type="title" idx="4294967295"/>
          </p:nvPr>
        </p:nvSpPr>
        <p:spPr>
          <a:xfrm>
            <a:off x="0" y="548680"/>
            <a:ext cx="9906000" cy="557213"/>
          </a:xfrm>
        </p:spPr>
        <p:txBody>
          <a:bodyPr/>
          <a:lstStyle/>
          <a:p>
            <a:pPr algn="ctr"/>
            <a:r>
              <a:rPr lang="zh-CN" altLang="en-US" dirty="0">
                <a:latin typeface="黑体" pitchFamily="49" charset="-122"/>
                <a:sym typeface="黑体" pitchFamily="49" charset="-122"/>
              </a:rPr>
              <a:t>题目</a:t>
            </a:r>
            <a:endParaRPr lang="en-US" dirty="0">
              <a:latin typeface="黑体" pitchFamily="49" charset="-122"/>
              <a:sym typeface="黑体" pitchFamily="49" charset="-122"/>
            </a:endParaRPr>
          </a:p>
        </p:txBody>
      </p:sp>
      <p:sp>
        <p:nvSpPr>
          <p:cNvPr id="3076" name="Content Placeholder 2"/>
          <p:cNvSpPr>
            <a:spLocks noGrp="1" noChangeArrowheads="1"/>
          </p:cNvSpPr>
          <p:nvPr>
            <p:ph sz="quarter" idx="1"/>
          </p:nvPr>
        </p:nvSpPr>
        <p:spPr>
          <a:xfrm>
            <a:off x="704528" y="1988840"/>
            <a:ext cx="8928100" cy="4253210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Linux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文件系统概述</a:t>
            </a:r>
            <a:endParaRPr lang="en-US" altLang="zh-CN" sz="28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VFS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数据结构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文件系统操作命令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文件类型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文件访问操作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§"/>
            </a:pPr>
            <a:endParaRPr lang="zh-CN" altLang="en-US" dirty="0">
              <a:latin typeface="黑体" pitchFamily="49" charset="-122"/>
              <a:sym typeface="宋体" pitchFamily="2" charset="-122"/>
            </a:endParaRPr>
          </a:p>
        </p:txBody>
      </p:sp>
      <p:pic>
        <p:nvPicPr>
          <p:cNvPr id="5" name="Picture 6" descr="C:\Users\swu\Desktop\linux文件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927" y="1511248"/>
            <a:ext cx="3301513" cy="3578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VFS</a:t>
            </a:r>
            <a:r>
              <a:rPr lang="zh-CN" altLang="en-US" dirty="0"/>
              <a:t>数据结构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1124744"/>
            <a:ext cx="1136576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索引节点对象操作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424608" y="1124744"/>
            <a:ext cx="8064896" cy="573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struct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inode_operations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	</a:t>
            </a:r>
            <a:r>
              <a:rPr lang="en-US" altLang="zh-CN" sz="16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int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/>
                <a:ea typeface="楷体_GB2312"/>
              </a:rPr>
              <a:t> (*create) (struct </a:t>
            </a:r>
            <a:r>
              <a:rPr lang="en-US" altLang="zh-CN" sz="16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inode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/>
                <a:ea typeface="楷体_GB2312"/>
              </a:rPr>
              <a:t> *,struct </a:t>
            </a:r>
            <a:r>
              <a:rPr lang="en-US" altLang="zh-CN" sz="16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dentry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/>
                <a:ea typeface="楷体_GB2312"/>
              </a:rPr>
              <a:t> *,</a:t>
            </a:r>
            <a:r>
              <a:rPr lang="en-US" altLang="zh-CN" sz="16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int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/>
                <a:ea typeface="楷体_GB2312"/>
              </a:rPr>
              <a:t>); /*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/>
                <a:ea typeface="楷体_GB2312"/>
              </a:rPr>
              <a:t>新建一个</a:t>
            </a:r>
            <a:r>
              <a:rPr lang="en-US" altLang="zh-CN" sz="16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inode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/>
                <a:ea typeface="楷体_GB2312"/>
              </a:rPr>
              <a:t>*/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	struct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dentry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* (*lookup) (struct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inode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*,struct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dentry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*);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	</a:t>
            </a:r>
            <a:r>
              <a:rPr lang="en-US" altLang="zh-CN" sz="16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int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/>
                <a:ea typeface="楷体_GB2312"/>
              </a:rPr>
              <a:t> (*link) (struct </a:t>
            </a:r>
            <a:r>
              <a:rPr lang="en-US" altLang="zh-CN" sz="16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dentry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/>
                <a:ea typeface="楷体_GB2312"/>
              </a:rPr>
              <a:t> *,struct </a:t>
            </a:r>
            <a:r>
              <a:rPr lang="en-US" altLang="zh-CN" sz="16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inode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/>
                <a:ea typeface="楷体_GB2312"/>
              </a:rPr>
              <a:t> *,struct </a:t>
            </a:r>
            <a:r>
              <a:rPr lang="en-US" altLang="zh-CN" sz="16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dentry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/>
                <a:ea typeface="楷体_GB2312"/>
              </a:rPr>
              <a:t> *);/*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/>
                <a:ea typeface="楷体_GB2312"/>
              </a:rPr>
              <a:t>创建一个硬链接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/>
                <a:ea typeface="楷体_GB2312"/>
              </a:rPr>
              <a:t>*/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600" kern="0" dirty="0">
                <a:solidFill>
                  <a:srgbClr val="FF0000"/>
                </a:solidFill>
                <a:latin typeface="Times New Roman"/>
                <a:ea typeface="楷体_GB2312"/>
              </a:rPr>
              <a:t>	</a:t>
            </a:r>
            <a:r>
              <a:rPr lang="en-US" altLang="zh-CN" sz="16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int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/>
                <a:ea typeface="楷体_GB2312"/>
              </a:rPr>
              <a:t> (*unlink) (struct </a:t>
            </a:r>
            <a:r>
              <a:rPr lang="en-US" altLang="zh-CN" sz="16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inode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/>
                <a:ea typeface="楷体_GB2312"/>
              </a:rPr>
              <a:t> *,struct </a:t>
            </a:r>
            <a:r>
              <a:rPr lang="en-US" altLang="zh-CN" sz="16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dentry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/>
                <a:ea typeface="楷体_GB2312"/>
              </a:rPr>
              <a:t> *);/*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/>
                <a:ea typeface="楷体_GB2312"/>
              </a:rPr>
              <a:t>删除一个硬链接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/>
                <a:ea typeface="楷体_GB2312"/>
              </a:rPr>
              <a:t>*/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	</a:t>
            </a:r>
            <a:r>
              <a:rPr lang="en-US" altLang="zh-CN" sz="16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int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/>
                <a:ea typeface="楷体_GB2312"/>
              </a:rPr>
              <a:t> (*</a:t>
            </a:r>
            <a:r>
              <a:rPr lang="en-US" altLang="zh-CN" sz="16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symlink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/>
                <a:ea typeface="楷体_GB2312"/>
              </a:rPr>
              <a:t>) (struct </a:t>
            </a:r>
            <a:r>
              <a:rPr lang="en-US" altLang="zh-CN" sz="16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inode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/>
                <a:ea typeface="楷体_GB2312"/>
              </a:rPr>
              <a:t> *,struct </a:t>
            </a:r>
            <a:r>
              <a:rPr lang="en-US" altLang="zh-CN" sz="16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dentry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/>
                <a:ea typeface="楷体_GB2312"/>
              </a:rPr>
              <a:t> *,const char </a:t>
            </a:r>
            <a:r>
              <a:rPr lang="en-US" altLang="zh-CN" sz="1400" kern="0" dirty="0">
                <a:solidFill>
                  <a:srgbClr val="FF0000"/>
                </a:solidFill>
                <a:latin typeface="Times New Roman"/>
                <a:ea typeface="楷体_GB2312"/>
              </a:rPr>
              <a:t>*);/*</a:t>
            </a:r>
            <a:r>
              <a:rPr lang="zh-CN" altLang="en-US" sz="1400" kern="0" dirty="0">
                <a:solidFill>
                  <a:srgbClr val="FF0000"/>
                </a:solidFill>
                <a:latin typeface="Times New Roman"/>
                <a:ea typeface="楷体_GB2312"/>
              </a:rPr>
              <a:t>为符号链接创建一个</a:t>
            </a:r>
            <a:r>
              <a:rPr lang="en-US" altLang="zh-CN" sz="14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inode</a:t>
            </a:r>
            <a:r>
              <a:rPr lang="en-US" altLang="zh-CN" sz="1400" kern="0" dirty="0">
                <a:solidFill>
                  <a:srgbClr val="FF0000"/>
                </a:solidFill>
                <a:latin typeface="Times New Roman"/>
                <a:ea typeface="楷体_GB2312"/>
              </a:rPr>
              <a:t>*/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600" kern="0" dirty="0">
                <a:solidFill>
                  <a:srgbClr val="FF0000"/>
                </a:solidFill>
                <a:latin typeface="Times New Roman"/>
                <a:ea typeface="楷体_GB2312"/>
              </a:rPr>
              <a:t>	</a:t>
            </a:r>
            <a:r>
              <a:rPr lang="en-US" altLang="zh-CN" sz="16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int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/>
                <a:ea typeface="楷体_GB2312"/>
              </a:rPr>
              <a:t> (*</a:t>
            </a:r>
            <a:r>
              <a:rPr lang="en-US" altLang="zh-CN" sz="16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mkdir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/>
                <a:ea typeface="楷体_GB2312"/>
              </a:rPr>
              <a:t>) (struct </a:t>
            </a:r>
            <a:r>
              <a:rPr lang="en-US" altLang="zh-CN" sz="16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inode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/>
                <a:ea typeface="楷体_GB2312"/>
              </a:rPr>
              <a:t> *,struct </a:t>
            </a:r>
            <a:r>
              <a:rPr lang="en-US" altLang="zh-CN" sz="16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dentry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/>
                <a:ea typeface="楷体_GB2312"/>
              </a:rPr>
              <a:t> *,</a:t>
            </a:r>
            <a:r>
              <a:rPr lang="en-US" altLang="zh-CN" sz="16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int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/>
                <a:ea typeface="楷体_GB2312"/>
              </a:rPr>
              <a:t>);/*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/>
                <a:ea typeface="楷体_GB2312"/>
              </a:rPr>
              <a:t>为目录项创建一个</a:t>
            </a:r>
            <a:r>
              <a:rPr lang="en-US" altLang="zh-CN" sz="16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inode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/>
                <a:ea typeface="楷体_GB2312"/>
              </a:rPr>
              <a:t>*/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	</a:t>
            </a:r>
            <a:r>
              <a:rPr lang="en-US" altLang="zh-CN" sz="16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int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/>
                <a:ea typeface="楷体_GB2312"/>
              </a:rPr>
              <a:t> (*</a:t>
            </a:r>
            <a:r>
              <a:rPr lang="en-US" altLang="zh-CN" sz="16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rmdir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/>
                <a:ea typeface="楷体_GB2312"/>
              </a:rPr>
              <a:t>) (struct </a:t>
            </a:r>
            <a:r>
              <a:rPr lang="en-US" altLang="zh-CN" sz="16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inode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/>
                <a:ea typeface="楷体_GB2312"/>
              </a:rPr>
              <a:t> *,struct </a:t>
            </a:r>
            <a:r>
              <a:rPr lang="en-US" altLang="zh-CN" sz="16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dentry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/>
                <a:ea typeface="楷体_GB2312"/>
              </a:rPr>
              <a:t> *); /*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/>
                <a:ea typeface="楷体_GB2312"/>
              </a:rPr>
              <a:t>为目录项删除一个</a:t>
            </a:r>
            <a:r>
              <a:rPr lang="en-US" altLang="zh-CN" sz="1600" kern="0" dirty="0" err="1">
                <a:solidFill>
                  <a:srgbClr val="FF0000"/>
                </a:solidFill>
                <a:latin typeface="Times New Roman"/>
                <a:ea typeface="楷体_GB2312"/>
              </a:rPr>
              <a:t>inode</a:t>
            </a:r>
            <a:r>
              <a:rPr lang="en-US" altLang="zh-CN" sz="1600" kern="0" dirty="0">
                <a:solidFill>
                  <a:srgbClr val="FF0000"/>
                </a:solidFill>
                <a:latin typeface="Times New Roman"/>
                <a:ea typeface="楷体_GB2312"/>
              </a:rPr>
              <a:t>*/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	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int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(*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mknod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) (struct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inode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*,struct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dentry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*,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int,int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	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int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(*rename) (struct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inode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*, struct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dentry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*,struct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inode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*, struct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dentry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*);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	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int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(*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readlink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) (struct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dentry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*, char *,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int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	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int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(*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follow_link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) (struct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dentry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*, struct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nameidata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*);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	void (*truncate) (struct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inode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*);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	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int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(*permission) (struct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inode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*,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int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	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int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(*revalidate) (struct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dentry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*);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	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int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(*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setattr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) (struct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dentry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*, struct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iattr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*);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	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int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(*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getattr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) (struct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dentry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*, struct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iattr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*);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	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int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(*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setxattr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) (struct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dentry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*,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const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char *, void *,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size_t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,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int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	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ssize_t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(*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getxattr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) (struct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dentry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*,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const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char *, void *,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size_t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	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ssize_t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(*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listxattr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) (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struct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dentry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*, char *,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size_t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	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int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(*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removexattr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) (struct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dentry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*,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const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 char *);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Times New Roman"/>
                <a:ea typeface="楷体_GB2312"/>
              </a:rPr>
              <a:t>};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zh-CN" altLang="en-US" sz="2000" kern="0" dirty="0">
                <a:solidFill>
                  <a:srgbClr val="0000FF"/>
                </a:solidFill>
                <a:latin typeface="Times New Roman"/>
                <a:ea typeface="楷体_GB2312"/>
              </a:rPr>
              <a:t>目录项对象相关的文件的索引节点的创建、查找、修改、删除</a:t>
            </a:r>
          </a:p>
        </p:txBody>
      </p:sp>
    </p:spTree>
    <p:extLst>
      <p:ext uri="{BB962C8B-B14F-4D97-AF65-F5344CB8AC3E}">
        <p14:creationId xmlns:p14="http://schemas.microsoft.com/office/powerpoint/2010/main" val="364535709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VFS</a:t>
            </a:r>
            <a:r>
              <a:rPr lang="zh-CN" altLang="en-US" dirty="0"/>
              <a:t>数据结构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DD3E0-5F7C-46B2-AE3F-E8166810476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Rectangle 3"/>
          <p:cNvSpPr txBox="1">
            <a:spLocks noGrp="1" noChangeArrowheads="1"/>
          </p:cNvSpPr>
          <p:nvPr>
            <p:ph idx="1"/>
          </p:nvPr>
        </p:nvSpPr>
        <p:spPr bwMode="auto">
          <a:xfrm>
            <a:off x="488950" y="1628775"/>
            <a:ext cx="8928100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struct 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dentry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	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atomic_t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d_count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	unsigned 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int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d_flags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	</a:t>
            </a:r>
            <a:r>
              <a:rPr lang="en-US" altLang="zh-CN" sz="1800" kern="0" dirty="0" err="1">
                <a:solidFill>
                  <a:srgbClr val="FF3300"/>
                </a:solidFill>
                <a:latin typeface="Times New Roman"/>
                <a:ea typeface="楷体_GB2312"/>
              </a:rPr>
              <a:t>struct</a:t>
            </a:r>
            <a:r>
              <a:rPr lang="en-US" altLang="zh-CN" sz="1800" kern="0" dirty="0">
                <a:solidFill>
                  <a:srgbClr val="FF3300"/>
                </a:solidFill>
                <a:latin typeface="Times New Roman"/>
                <a:ea typeface="楷体_GB2312"/>
              </a:rPr>
              <a:t> </a:t>
            </a:r>
            <a:r>
              <a:rPr lang="en-US" altLang="zh-CN" sz="1800" kern="0" dirty="0" err="1">
                <a:solidFill>
                  <a:srgbClr val="FF3300"/>
                </a:solidFill>
                <a:latin typeface="Times New Roman"/>
                <a:ea typeface="楷体_GB2312"/>
              </a:rPr>
              <a:t>inode</a:t>
            </a:r>
            <a:r>
              <a:rPr lang="en-US" altLang="zh-CN" sz="1800" kern="0" dirty="0">
                <a:solidFill>
                  <a:srgbClr val="FF3300"/>
                </a:solidFill>
                <a:latin typeface="Times New Roman"/>
                <a:ea typeface="楷体_GB2312"/>
              </a:rPr>
              <a:t>  * </a:t>
            </a:r>
            <a:r>
              <a:rPr lang="en-US" altLang="zh-CN" sz="1800" kern="0" dirty="0" err="1">
                <a:solidFill>
                  <a:srgbClr val="FF3300"/>
                </a:solidFill>
                <a:latin typeface="Times New Roman"/>
                <a:ea typeface="楷体_GB2312"/>
              </a:rPr>
              <a:t>d_inode</a:t>
            </a:r>
            <a:r>
              <a:rPr lang="en-US" altLang="zh-CN" sz="1800" kern="0" dirty="0">
                <a:solidFill>
                  <a:srgbClr val="FF3300"/>
                </a:solidFill>
                <a:latin typeface="Times New Roman"/>
                <a:ea typeface="楷体_GB2312"/>
              </a:rPr>
              <a:t>;	/* </a:t>
            </a:r>
            <a:r>
              <a:rPr lang="zh-CN" altLang="en-US" sz="1800" dirty="0">
                <a:solidFill>
                  <a:srgbClr val="FF3300"/>
                </a:solidFill>
                <a:latin typeface="Times New Roman"/>
                <a:ea typeface="楷体_GB2312"/>
              </a:rPr>
              <a:t>与文件名关联的索引节点</a:t>
            </a:r>
            <a:r>
              <a:rPr lang="en-US" altLang="zh-CN" sz="1800" kern="0" dirty="0">
                <a:solidFill>
                  <a:srgbClr val="FF3300"/>
                </a:solidFill>
                <a:latin typeface="Times New Roman"/>
                <a:ea typeface="楷体_GB2312"/>
              </a:rPr>
              <a:t>*/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	struct 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dentry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 * 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d_parent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;	/* parent directory */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	struct 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list_head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d_hash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;	/* lookup hash list */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	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struct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list_head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d_lru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;		/* 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d_count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 = 0 LRU list */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	struct 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list_head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d_child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;	/* child of parent list */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	struct 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list_head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d_subdirs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;	/* our children */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	struct 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list_head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d_alias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;	/* 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inode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 alias list */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	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int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d_mounted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	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struct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qstr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d_name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	unsigned long 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d_time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;		/* used by 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d_revalidate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 */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	</a:t>
            </a:r>
            <a:r>
              <a:rPr lang="en-US" altLang="zh-CN" sz="1800" kern="0" dirty="0" err="1">
                <a:solidFill>
                  <a:srgbClr val="FF3300"/>
                </a:solidFill>
                <a:latin typeface="Times New Roman"/>
                <a:ea typeface="楷体_GB2312"/>
              </a:rPr>
              <a:t>struct</a:t>
            </a:r>
            <a:r>
              <a:rPr lang="en-US" altLang="zh-CN" sz="1800" kern="0" dirty="0">
                <a:solidFill>
                  <a:srgbClr val="FF3300"/>
                </a:solidFill>
                <a:latin typeface="Times New Roman"/>
                <a:ea typeface="楷体_GB2312"/>
              </a:rPr>
              <a:t> </a:t>
            </a:r>
            <a:r>
              <a:rPr lang="en-US" altLang="zh-CN" sz="1800" kern="0" dirty="0" err="1">
                <a:solidFill>
                  <a:srgbClr val="FF3300"/>
                </a:solidFill>
                <a:latin typeface="Times New Roman"/>
                <a:ea typeface="楷体_GB2312"/>
              </a:rPr>
              <a:t>dentry_operations</a:t>
            </a:r>
            <a:r>
              <a:rPr lang="en-US" altLang="zh-CN" sz="1800" kern="0" dirty="0">
                <a:solidFill>
                  <a:srgbClr val="FF3300"/>
                </a:solidFill>
                <a:latin typeface="Times New Roman"/>
                <a:ea typeface="楷体_GB2312"/>
              </a:rPr>
              <a:t>  *</a:t>
            </a:r>
            <a:r>
              <a:rPr lang="en-US" altLang="zh-CN" sz="1800" kern="0" dirty="0" err="1">
                <a:solidFill>
                  <a:srgbClr val="FF3300"/>
                </a:solidFill>
                <a:latin typeface="Times New Roman"/>
                <a:ea typeface="楷体_GB2312"/>
              </a:rPr>
              <a:t>d_op</a:t>
            </a:r>
            <a:r>
              <a:rPr lang="en-US" altLang="zh-CN" sz="1800" kern="0" dirty="0">
                <a:solidFill>
                  <a:srgbClr val="FF3300"/>
                </a:solidFill>
                <a:latin typeface="Times New Roman"/>
                <a:ea typeface="楷体_GB2312"/>
              </a:rPr>
              <a:t>; </a:t>
            </a:r>
            <a:r>
              <a:rPr lang="en-US" altLang="zh-CN" sz="1800" dirty="0">
                <a:solidFill>
                  <a:srgbClr val="FF3300"/>
                </a:solidFill>
                <a:latin typeface="Times New Roman"/>
                <a:ea typeface="楷体_GB2312"/>
              </a:rPr>
              <a:t>/*</a:t>
            </a:r>
            <a:r>
              <a:rPr lang="zh-CN" altLang="en-US" sz="1800" dirty="0">
                <a:solidFill>
                  <a:srgbClr val="FF3300"/>
                </a:solidFill>
                <a:latin typeface="Times New Roman"/>
                <a:ea typeface="楷体_GB2312"/>
              </a:rPr>
              <a:t>目录项方法</a:t>
            </a:r>
            <a:r>
              <a:rPr lang="en-US" altLang="zh-CN" sz="1800" dirty="0">
                <a:solidFill>
                  <a:srgbClr val="FF3300"/>
                </a:solidFill>
                <a:latin typeface="Times New Roman"/>
                <a:ea typeface="楷体_GB2312"/>
              </a:rPr>
              <a:t>*/</a:t>
            </a:r>
            <a:endParaRPr lang="en-US" altLang="zh-CN" sz="1800" kern="0" dirty="0">
              <a:solidFill>
                <a:srgbClr val="FF3300"/>
              </a:solidFill>
              <a:latin typeface="Times New Roman"/>
              <a:ea typeface="楷体_GB2312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	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struct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super_block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 * 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d_sb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;	/* The root of the 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dentry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 tree */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	unsigned long 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d_vfs_flags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	void * 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d_fsdata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;		/* fs-specific data */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	unsigned char </a:t>
            </a:r>
            <a:r>
              <a:rPr lang="en-US" altLang="zh-CN" sz="18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d_iname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[DNAME_INLINE_LEN]; /* small names */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楷体_GB2312"/>
              </a:rPr>
              <a:t>};</a:t>
            </a:r>
          </a:p>
          <a:p>
            <a:pPr>
              <a:lnSpc>
                <a:spcPct val="80000"/>
              </a:lnSpc>
              <a:buFontTx/>
              <a:buChar char="•"/>
              <a:defRPr/>
            </a:pPr>
            <a:endParaRPr lang="en-US" altLang="zh-CN" sz="1800" kern="0" dirty="0">
              <a:solidFill>
                <a:srgbClr val="000000"/>
              </a:solidFill>
              <a:latin typeface="Times New Roman"/>
              <a:ea typeface="楷体_GB231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-231576" y="963415"/>
            <a:ext cx="29908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目录项对象</a:t>
            </a:r>
          </a:p>
        </p:txBody>
      </p:sp>
    </p:spTree>
    <p:extLst>
      <p:ext uri="{BB962C8B-B14F-4D97-AF65-F5344CB8AC3E}">
        <p14:creationId xmlns:p14="http://schemas.microsoft.com/office/powerpoint/2010/main" val="14501068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VFS</a:t>
            </a:r>
            <a:r>
              <a:rPr lang="zh-CN" altLang="en-US" dirty="0"/>
              <a:t>数据结构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54075" y="1335088"/>
            <a:ext cx="170842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目录项对象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54075" y="2173288"/>
            <a:ext cx="7175500" cy="3405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9pPr>
          </a:lstStyle>
          <a:p>
            <a:pPr algn="just">
              <a:lnSpc>
                <a:spcPct val="8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目录项用于建立与索引节点的联系，在磁盘上没有映像</a:t>
            </a:r>
          </a:p>
          <a:p>
            <a:pPr algn="just">
              <a:lnSpc>
                <a:spcPct val="8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目录项对象的四种状态</a:t>
            </a:r>
          </a:p>
          <a:p>
            <a:pPr lvl="1" algn="just">
              <a:lnSpc>
                <a:spcPct val="80000"/>
              </a:lnSpc>
              <a:buClr>
                <a:srgbClr val="336699"/>
              </a:buClr>
              <a:buSzPct val="80000"/>
              <a:buFont typeface="Wingdings" pitchFamily="2" charset="2"/>
              <a:buChar char="v"/>
              <a:defRPr/>
            </a:pPr>
            <a:r>
              <a:rPr lang="zh-CN" altLang="en-US" sz="2000" kern="0" dirty="0">
                <a:latin typeface="Arial" panose="020B0604020202020204" pitchFamily="34" charset="0"/>
                <a:ea typeface="宋体" panose="02010600030101010101" pitchFamily="2" charset="-122"/>
              </a:rPr>
              <a:t>空闲：未关联索引节点</a:t>
            </a:r>
          </a:p>
          <a:p>
            <a:pPr lvl="1" algn="just">
              <a:lnSpc>
                <a:spcPct val="80000"/>
              </a:lnSpc>
              <a:buClr>
                <a:srgbClr val="336699"/>
              </a:buClr>
              <a:buSzPct val="80000"/>
              <a:buFont typeface="Wingdings" pitchFamily="2" charset="2"/>
              <a:buChar char="v"/>
              <a:defRPr/>
            </a:pPr>
            <a:r>
              <a:rPr lang="zh-CN" altLang="en-US" sz="2000" kern="0" dirty="0">
                <a:latin typeface="Arial" panose="020B0604020202020204" pitchFamily="34" charset="0"/>
                <a:ea typeface="宋体" panose="02010600030101010101" pitchFamily="2" charset="-122"/>
              </a:rPr>
              <a:t>未使用：</a:t>
            </a:r>
            <a:r>
              <a:rPr lang="en-US" altLang="zh-CN" sz="2000" kern="0" dirty="0" err="1">
                <a:latin typeface="Arial" panose="020B0604020202020204" pitchFamily="34" charset="0"/>
                <a:ea typeface="宋体" panose="02010600030101010101" pitchFamily="2" charset="-122"/>
              </a:rPr>
              <a:t>d_inode</a:t>
            </a:r>
            <a:r>
              <a:rPr lang="zh-CN" altLang="en-US" sz="2000" kern="0" dirty="0">
                <a:latin typeface="Arial" panose="020B0604020202020204" pitchFamily="34" charset="0"/>
                <a:ea typeface="宋体" panose="02010600030101010101" pitchFamily="2" charset="-122"/>
              </a:rPr>
              <a:t>仍指向一个</a:t>
            </a:r>
            <a:r>
              <a:rPr lang="en-US" altLang="zh-CN" sz="2000" kern="0" dirty="0" err="1">
                <a:latin typeface="Arial" panose="020B0604020202020204" pitchFamily="34" charset="0"/>
                <a:ea typeface="宋体" panose="02010600030101010101" pitchFamily="2" charset="-122"/>
              </a:rPr>
              <a:t>inode</a:t>
            </a:r>
            <a:r>
              <a:rPr lang="zh-CN" altLang="en-US" sz="2000" kern="0" dirty="0">
                <a:latin typeface="Arial" panose="020B0604020202020204" pitchFamily="34" charset="0"/>
                <a:ea typeface="宋体" panose="02010600030101010101" pitchFamily="2" charset="-122"/>
              </a:rPr>
              <a:t>，但引用计数为</a:t>
            </a:r>
            <a:r>
              <a:rPr lang="en-US" altLang="zh-CN" sz="2000" kern="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000" kern="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kern="0" dirty="0" err="1">
                <a:latin typeface="Arial" panose="020B0604020202020204" pitchFamily="34" charset="0"/>
                <a:ea typeface="宋体" panose="02010600030101010101" pitchFamily="2" charset="-122"/>
              </a:rPr>
              <a:t>dentry</a:t>
            </a:r>
            <a:r>
              <a:rPr lang="zh-CN" altLang="en-US" sz="2000" kern="0" dirty="0">
                <a:latin typeface="Arial" panose="020B0604020202020204" pitchFamily="34" charset="0"/>
                <a:ea typeface="宋体" panose="02010600030101010101" pitchFamily="2" charset="-122"/>
              </a:rPr>
              <a:t>的内容随时会被回收</a:t>
            </a:r>
          </a:p>
          <a:p>
            <a:pPr lvl="1" algn="just">
              <a:buClr>
                <a:srgbClr val="336699"/>
              </a:buClr>
              <a:buSzPct val="80000"/>
              <a:buFont typeface="Wingdings" pitchFamily="2" charset="2"/>
              <a:buChar char="v"/>
              <a:defRPr/>
            </a:pPr>
            <a:r>
              <a:rPr lang="zh-CN" altLang="en-US" sz="2000" kern="0" dirty="0">
                <a:latin typeface="Arial" panose="020B0604020202020204" pitchFamily="34" charset="0"/>
                <a:ea typeface="宋体" panose="02010600030101010101" pitchFamily="2" charset="-122"/>
              </a:rPr>
              <a:t>正在使用：关联索引节点，且正被使用</a:t>
            </a:r>
          </a:p>
          <a:p>
            <a:pPr lvl="1" algn="just">
              <a:lnSpc>
                <a:spcPct val="80000"/>
              </a:lnSpc>
              <a:buClr>
                <a:srgbClr val="336699"/>
              </a:buClr>
              <a:buSzPct val="80000"/>
              <a:buFont typeface="Wingdings" pitchFamily="2" charset="2"/>
              <a:buChar char="v"/>
              <a:defRPr/>
            </a:pPr>
            <a:r>
              <a:rPr lang="en-US" altLang="zh-CN" sz="2000" kern="0" dirty="0">
                <a:latin typeface="Arial" panose="020B0604020202020204" pitchFamily="34" charset="0"/>
                <a:ea typeface="宋体" panose="02010600030101010101" pitchFamily="2" charset="-122"/>
              </a:rPr>
              <a:t>negative</a:t>
            </a:r>
            <a:r>
              <a:rPr lang="zh-CN" altLang="en-US" sz="2000" kern="0" dirty="0">
                <a:latin typeface="Arial" panose="020B0604020202020204" pitchFamily="34" charset="0"/>
                <a:ea typeface="宋体" panose="02010600030101010101" pitchFamily="2" charset="-122"/>
              </a:rPr>
              <a:t>：关联的索引节点不存在</a:t>
            </a:r>
          </a:p>
        </p:txBody>
      </p:sp>
    </p:spTree>
    <p:extLst>
      <p:ext uri="{BB962C8B-B14F-4D97-AF65-F5344CB8AC3E}">
        <p14:creationId xmlns:p14="http://schemas.microsoft.com/office/powerpoint/2010/main" val="131756674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VFS</a:t>
            </a:r>
            <a:r>
              <a:rPr lang="zh-CN" altLang="en-US" dirty="0"/>
              <a:t>数据结构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DD3E0-5F7C-46B2-AE3F-E81668104769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-1239688" y="1125538"/>
            <a:ext cx="71755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目录项对象操作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08584" y="1988840"/>
            <a:ext cx="7175500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楷体_GB2312"/>
              </a:rPr>
              <a:t>struct </a:t>
            </a:r>
            <a:r>
              <a:rPr lang="en-US" altLang="zh-CN" sz="24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dentry_operations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楷体_GB2312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400" kern="0" dirty="0">
                <a:solidFill>
                  <a:srgbClr val="FF3300"/>
                </a:solidFill>
                <a:latin typeface="Times New Roman"/>
                <a:ea typeface="楷体_GB2312"/>
              </a:rPr>
              <a:t>	</a:t>
            </a:r>
            <a:r>
              <a:rPr lang="en-US" altLang="zh-CN" sz="2400" kern="0" dirty="0" err="1">
                <a:solidFill>
                  <a:srgbClr val="FF3300"/>
                </a:solidFill>
                <a:latin typeface="Times New Roman"/>
                <a:ea typeface="楷体_GB2312"/>
              </a:rPr>
              <a:t>int</a:t>
            </a:r>
            <a:r>
              <a:rPr lang="en-US" altLang="zh-CN" sz="2400" kern="0" dirty="0">
                <a:solidFill>
                  <a:srgbClr val="FF3300"/>
                </a:solidFill>
                <a:latin typeface="Times New Roman"/>
                <a:ea typeface="楷体_GB2312"/>
              </a:rPr>
              <a:t> (*</a:t>
            </a:r>
            <a:r>
              <a:rPr lang="en-US" altLang="zh-CN" sz="2400" kern="0" dirty="0" err="1">
                <a:solidFill>
                  <a:srgbClr val="FF3300"/>
                </a:solidFill>
                <a:latin typeface="Times New Roman"/>
                <a:ea typeface="楷体_GB2312"/>
              </a:rPr>
              <a:t>d_revalidate</a:t>
            </a:r>
            <a:r>
              <a:rPr lang="en-US" altLang="zh-CN" sz="2400" kern="0" dirty="0">
                <a:solidFill>
                  <a:srgbClr val="FF3300"/>
                </a:solidFill>
                <a:latin typeface="Times New Roman"/>
                <a:ea typeface="楷体_GB2312"/>
              </a:rPr>
              <a:t>)(struct </a:t>
            </a:r>
            <a:r>
              <a:rPr lang="en-US" altLang="zh-CN" sz="2400" kern="0" dirty="0" err="1">
                <a:solidFill>
                  <a:srgbClr val="FF3300"/>
                </a:solidFill>
                <a:latin typeface="Times New Roman"/>
                <a:ea typeface="楷体_GB2312"/>
              </a:rPr>
              <a:t>dentry</a:t>
            </a:r>
            <a:r>
              <a:rPr lang="en-US" altLang="zh-CN" sz="2400" kern="0" dirty="0">
                <a:solidFill>
                  <a:srgbClr val="FF3300"/>
                </a:solidFill>
                <a:latin typeface="Times New Roman"/>
                <a:ea typeface="楷体_GB2312"/>
              </a:rPr>
              <a:t> *, </a:t>
            </a:r>
            <a:r>
              <a:rPr lang="en-US" altLang="zh-CN" sz="2400" kern="0" dirty="0" err="1">
                <a:solidFill>
                  <a:srgbClr val="FF3300"/>
                </a:solidFill>
                <a:latin typeface="Times New Roman"/>
                <a:ea typeface="楷体_GB2312"/>
              </a:rPr>
              <a:t>int</a:t>
            </a:r>
            <a:r>
              <a:rPr lang="en-US" altLang="zh-CN" sz="2400" kern="0" dirty="0">
                <a:solidFill>
                  <a:srgbClr val="FF3300"/>
                </a:solidFill>
                <a:latin typeface="Times New Roman"/>
                <a:ea typeface="楷体_GB2312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400" kern="0" dirty="0">
                <a:solidFill>
                  <a:srgbClr val="FF3300"/>
                </a:solidFill>
                <a:latin typeface="Times New Roman"/>
                <a:ea typeface="楷体_GB2312"/>
              </a:rPr>
              <a:t>	</a:t>
            </a:r>
            <a:r>
              <a:rPr lang="en-US" altLang="zh-CN" sz="2400" kern="0" dirty="0" err="1">
                <a:solidFill>
                  <a:srgbClr val="FF3300"/>
                </a:solidFill>
                <a:latin typeface="Times New Roman"/>
                <a:ea typeface="楷体_GB2312"/>
              </a:rPr>
              <a:t>int</a:t>
            </a:r>
            <a:r>
              <a:rPr lang="en-US" altLang="zh-CN" sz="2400" kern="0" dirty="0">
                <a:solidFill>
                  <a:srgbClr val="FF3300"/>
                </a:solidFill>
                <a:latin typeface="Times New Roman"/>
                <a:ea typeface="楷体_GB2312"/>
              </a:rPr>
              <a:t> (*</a:t>
            </a:r>
            <a:r>
              <a:rPr lang="en-US" altLang="zh-CN" sz="2400" kern="0" dirty="0" err="1">
                <a:solidFill>
                  <a:srgbClr val="FF3300"/>
                </a:solidFill>
                <a:latin typeface="Times New Roman"/>
                <a:ea typeface="楷体_GB2312"/>
              </a:rPr>
              <a:t>d_hash</a:t>
            </a:r>
            <a:r>
              <a:rPr lang="en-US" altLang="zh-CN" sz="2400" kern="0" dirty="0">
                <a:solidFill>
                  <a:srgbClr val="FF3300"/>
                </a:solidFill>
                <a:latin typeface="Times New Roman"/>
                <a:ea typeface="楷体_GB2312"/>
              </a:rPr>
              <a:t>) (struct </a:t>
            </a:r>
            <a:r>
              <a:rPr lang="en-US" altLang="zh-CN" sz="2400" kern="0" dirty="0" err="1">
                <a:solidFill>
                  <a:srgbClr val="FF3300"/>
                </a:solidFill>
                <a:latin typeface="Times New Roman"/>
                <a:ea typeface="楷体_GB2312"/>
              </a:rPr>
              <a:t>dentry</a:t>
            </a:r>
            <a:r>
              <a:rPr lang="en-US" altLang="zh-CN" sz="2400" kern="0" dirty="0">
                <a:solidFill>
                  <a:srgbClr val="FF3300"/>
                </a:solidFill>
                <a:latin typeface="Times New Roman"/>
                <a:ea typeface="楷体_GB2312"/>
              </a:rPr>
              <a:t> *, struct </a:t>
            </a:r>
            <a:r>
              <a:rPr lang="en-US" altLang="zh-CN" sz="2400" kern="0" dirty="0" err="1">
                <a:solidFill>
                  <a:srgbClr val="FF3300"/>
                </a:solidFill>
                <a:latin typeface="Times New Roman"/>
                <a:ea typeface="楷体_GB2312"/>
              </a:rPr>
              <a:t>qstr</a:t>
            </a:r>
            <a:r>
              <a:rPr lang="en-US" altLang="zh-CN" sz="2400" kern="0" dirty="0">
                <a:solidFill>
                  <a:srgbClr val="FF3300"/>
                </a:solidFill>
                <a:latin typeface="Times New Roman"/>
                <a:ea typeface="楷体_GB2312"/>
              </a:rPr>
              <a:t> *);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400" kern="0" dirty="0">
                <a:solidFill>
                  <a:srgbClr val="FF3300"/>
                </a:solidFill>
                <a:latin typeface="Times New Roman"/>
                <a:ea typeface="楷体_GB2312"/>
              </a:rPr>
              <a:t>	</a:t>
            </a:r>
            <a:r>
              <a:rPr lang="en-US" altLang="zh-CN" sz="2400" kern="0" dirty="0" err="1">
                <a:solidFill>
                  <a:srgbClr val="FF3300"/>
                </a:solidFill>
                <a:latin typeface="Times New Roman"/>
                <a:ea typeface="楷体_GB2312"/>
              </a:rPr>
              <a:t>int</a:t>
            </a:r>
            <a:r>
              <a:rPr lang="en-US" altLang="zh-CN" sz="2400" kern="0" dirty="0">
                <a:solidFill>
                  <a:srgbClr val="FF3300"/>
                </a:solidFill>
                <a:latin typeface="Times New Roman"/>
                <a:ea typeface="楷体_GB2312"/>
              </a:rPr>
              <a:t> </a:t>
            </a:r>
            <a:r>
              <a:rPr lang="en-US" altLang="zh-CN" sz="2400" kern="0" dirty="0" err="1">
                <a:solidFill>
                  <a:srgbClr val="FF3300"/>
                </a:solidFill>
                <a:latin typeface="Times New Roman"/>
                <a:ea typeface="楷体_GB2312"/>
              </a:rPr>
              <a:t>d_compare</a:t>
            </a:r>
            <a:r>
              <a:rPr lang="en-US" altLang="zh-CN" sz="2400" kern="0" dirty="0">
                <a:solidFill>
                  <a:srgbClr val="FF3300"/>
                </a:solidFill>
                <a:latin typeface="Times New Roman"/>
                <a:ea typeface="楷体_GB2312"/>
              </a:rPr>
              <a:t>( </a:t>
            </a:r>
            <a:r>
              <a:rPr lang="en-US" altLang="zh-CN" sz="2400" kern="0" dirty="0" err="1">
                <a:solidFill>
                  <a:srgbClr val="FF3300"/>
                </a:solidFill>
                <a:latin typeface="Times New Roman"/>
                <a:ea typeface="楷体_GB2312"/>
              </a:rPr>
              <a:t>struct</a:t>
            </a:r>
            <a:r>
              <a:rPr lang="en-US" altLang="zh-CN" sz="2400" kern="0" dirty="0">
                <a:solidFill>
                  <a:srgbClr val="FF3300"/>
                </a:solidFill>
                <a:latin typeface="Times New Roman"/>
                <a:ea typeface="楷体_GB2312"/>
              </a:rPr>
              <a:t> </a:t>
            </a:r>
            <a:r>
              <a:rPr lang="en-US" altLang="zh-CN" sz="2400" kern="0" dirty="0" err="1">
                <a:solidFill>
                  <a:srgbClr val="FF3300"/>
                </a:solidFill>
                <a:latin typeface="Times New Roman"/>
                <a:ea typeface="楷体_GB2312"/>
              </a:rPr>
              <a:t>dentry</a:t>
            </a:r>
            <a:r>
              <a:rPr lang="en-US" altLang="zh-CN" sz="2400" kern="0" dirty="0">
                <a:solidFill>
                  <a:srgbClr val="FF3300"/>
                </a:solidFill>
                <a:latin typeface="Times New Roman"/>
                <a:ea typeface="楷体_GB2312"/>
              </a:rPr>
              <a:t> *</a:t>
            </a:r>
            <a:r>
              <a:rPr lang="en-US" altLang="zh-CN" sz="2400" kern="0" dirty="0" err="1">
                <a:solidFill>
                  <a:srgbClr val="FF3300"/>
                </a:solidFill>
                <a:latin typeface="Times New Roman"/>
                <a:ea typeface="楷体_GB2312"/>
              </a:rPr>
              <a:t>dentry</a:t>
            </a:r>
            <a:r>
              <a:rPr lang="en-US" altLang="zh-CN" sz="2400" kern="0" dirty="0">
                <a:solidFill>
                  <a:srgbClr val="FF3300"/>
                </a:solidFill>
                <a:latin typeface="Times New Roman"/>
                <a:ea typeface="楷体_GB2312"/>
              </a:rPr>
              <a:t>, </a:t>
            </a:r>
            <a:r>
              <a:rPr lang="en-US" altLang="zh-CN" sz="2400" kern="0" dirty="0" err="1">
                <a:solidFill>
                  <a:srgbClr val="FF3300"/>
                </a:solidFill>
                <a:latin typeface="Times New Roman"/>
                <a:ea typeface="楷体_GB2312"/>
              </a:rPr>
              <a:t>struct</a:t>
            </a:r>
            <a:r>
              <a:rPr lang="en-US" altLang="zh-CN" sz="2400" kern="0" dirty="0">
                <a:solidFill>
                  <a:srgbClr val="FF3300"/>
                </a:solidFill>
                <a:latin typeface="Times New Roman"/>
                <a:ea typeface="楷体_GB2312"/>
              </a:rPr>
              <a:t> </a:t>
            </a:r>
            <a:r>
              <a:rPr lang="en-US" altLang="zh-CN" sz="2400" kern="0" dirty="0" err="1">
                <a:solidFill>
                  <a:srgbClr val="FF3300"/>
                </a:solidFill>
                <a:latin typeface="Times New Roman"/>
                <a:ea typeface="楷体_GB2312"/>
              </a:rPr>
              <a:t>qstr</a:t>
            </a:r>
            <a:r>
              <a:rPr lang="en-US" altLang="zh-CN" sz="2400" kern="0" dirty="0">
                <a:solidFill>
                  <a:srgbClr val="FF3300"/>
                </a:solidFill>
                <a:latin typeface="Times New Roman"/>
                <a:ea typeface="楷体_GB2312"/>
              </a:rPr>
              <a:t> *name1, </a:t>
            </a:r>
            <a:r>
              <a:rPr lang="en-US" altLang="zh-CN" sz="2400" kern="0" dirty="0" err="1">
                <a:solidFill>
                  <a:srgbClr val="FF3300"/>
                </a:solidFill>
                <a:latin typeface="Times New Roman"/>
                <a:ea typeface="楷体_GB2312"/>
              </a:rPr>
              <a:t>struct</a:t>
            </a:r>
            <a:r>
              <a:rPr lang="en-US" altLang="zh-CN" sz="2400" kern="0" dirty="0">
                <a:solidFill>
                  <a:srgbClr val="FF3300"/>
                </a:solidFill>
                <a:latin typeface="Times New Roman"/>
                <a:ea typeface="楷体_GB2312"/>
              </a:rPr>
              <a:t> </a:t>
            </a:r>
            <a:r>
              <a:rPr lang="en-US" altLang="zh-CN" sz="2400" kern="0" dirty="0" err="1">
                <a:solidFill>
                  <a:srgbClr val="FF3300"/>
                </a:solidFill>
                <a:latin typeface="Times New Roman"/>
                <a:ea typeface="楷体_GB2312"/>
              </a:rPr>
              <a:t>qstr</a:t>
            </a:r>
            <a:r>
              <a:rPr lang="en-US" altLang="zh-CN" sz="2400" kern="0" dirty="0">
                <a:solidFill>
                  <a:srgbClr val="FF3300"/>
                </a:solidFill>
                <a:latin typeface="Times New Roman"/>
                <a:ea typeface="楷体_GB2312"/>
              </a:rPr>
              <a:t> *name2)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楷体_GB2312"/>
              </a:rPr>
              <a:t>	</a:t>
            </a:r>
            <a:r>
              <a:rPr lang="en-US" altLang="zh-CN" sz="24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int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楷体_GB2312"/>
              </a:rPr>
              <a:t> (*</a:t>
            </a:r>
            <a:r>
              <a:rPr lang="en-US" altLang="zh-CN" sz="24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d_delete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楷体_GB2312"/>
              </a:rPr>
              <a:t>)(struct </a:t>
            </a:r>
            <a:r>
              <a:rPr lang="en-US" altLang="zh-CN" sz="24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dentry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楷体_GB2312"/>
              </a:rPr>
              <a:t> *);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楷体_GB2312"/>
              </a:rPr>
              <a:t>	void (*</a:t>
            </a:r>
            <a:r>
              <a:rPr lang="en-US" altLang="zh-CN" sz="24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d_release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楷体_GB2312"/>
              </a:rPr>
              <a:t>)(struct </a:t>
            </a:r>
            <a:r>
              <a:rPr lang="en-US" altLang="zh-CN" sz="24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dentry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楷体_GB2312"/>
              </a:rPr>
              <a:t> *);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楷体_GB2312"/>
              </a:rPr>
              <a:t>	void (*</a:t>
            </a:r>
            <a:r>
              <a:rPr lang="en-US" altLang="zh-CN" sz="24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d_iput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楷体_GB2312"/>
              </a:rPr>
              <a:t>)(struct </a:t>
            </a:r>
            <a:r>
              <a:rPr lang="en-US" altLang="zh-CN" sz="24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dentry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楷体_GB2312"/>
              </a:rPr>
              <a:t> *, struct </a:t>
            </a:r>
            <a:r>
              <a:rPr lang="en-US" altLang="zh-CN" sz="2400" kern="0" dirty="0" err="1">
                <a:solidFill>
                  <a:srgbClr val="000000"/>
                </a:solidFill>
                <a:latin typeface="Times New Roman"/>
                <a:ea typeface="楷体_GB2312"/>
              </a:rPr>
              <a:t>inode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楷体_GB2312"/>
              </a:rPr>
              <a:t> *);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楷体_GB2312"/>
              </a:rPr>
              <a:t>};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altLang="zh-CN" sz="2400" kern="0" dirty="0">
              <a:solidFill>
                <a:srgbClr val="000000"/>
              </a:solidFill>
              <a:latin typeface="Times New Roman"/>
              <a:ea typeface="楷体_GB2312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zh-CN" altLang="en-US" sz="2000" kern="0" dirty="0">
                <a:latin typeface="Arial" panose="020B0604020202020204" pitchFamily="34" charset="0"/>
                <a:ea typeface="宋体" panose="02010600030101010101" pitchFamily="2" charset="-122"/>
              </a:rPr>
              <a:t>目录项对象的管理、目录项高速缓存的维护</a:t>
            </a:r>
          </a:p>
          <a:p>
            <a:pPr>
              <a:lnSpc>
                <a:spcPct val="80000"/>
              </a:lnSpc>
              <a:buFontTx/>
              <a:buChar char="•"/>
              <a:defRPr/>
            </a:pPr>
            <a:endParaRPr lang="en-US" altLang="zh-CN" sz="2800" kern="0" dirty="0">
              <a:solidFill>
                <a:srgbClr val="000000"/>
              </a:solidFill>
              <a:latin typeface="Times New Roman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110994399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VFS</a:t>
            </a:r>
            <a:r>
              <a:rPr lang="zh-CN" altLang="en-US" dirty="0"/>
              <a:t>数据结构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DD3E0-5F7C-46B2-AE3F-E81668104769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-1527720" y="1244600"/>
            <a:ext cx="717391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目录项高速缓存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15988" y="2022475"/>
            <a:ext cx="7997452" cy="413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幼圆" pitchFamily="49" charset="-122"/>
              </a:defRPr>
            </a:lvl9pPr>
          </a:lstStyle>
          <a:p>
            <a:pPr algn="just">
              <a:lnSpc>
                <a:spcPct val="90000"/>
              </a:lnSpc>
              <a:buClr>
                <a:srgbClr val="FF0000"/>
              </a:buClr>
              <a:buSzPct val="80000"/>
              <a:buNone/>
              <a:defRPr/>
            </a:pPr>
            <a:r>
              <a:rPr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包括：</a:t>
            </a:r>
          </a:p>
          <a:p>
            <a:pPr lvl="1" algn="just">
              <a:lnSpc>
                <a:spcPct val="9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在使用、未使用和</a:t>
            </a:r>
            <a:r>
              <a:rPr lang="en-US" altLang="zh-CN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negative</a:t>
            </a:r>
            <a:r>
              <a:rPr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状态的目录项对象，组织成最近最少使用的双向链表</a:t>
            </a:r>
          </a:p>
          <a:p>
            <a:pPr lvl="1" algn="just">
              <a:lnSpc>
                <a:spcPct val="80000"/>
              </a:lnSpc>
              <a:buClr>
                <a:srgbClr val="336699"/>
              </a:buClr>
              <a:buSzPct val="80000"/>
              <a:buFont typeface="Wingdings" pitchFamily="2" charset="2"/>
              <a:buChar char="v"/>
              <a:defRPr/>
            </a:pPr>
            <a:r>
              <a:rPr lang="zh-CN" altLang="en-US" sz="2000" kern="0" dirty="0">
                <a:latin typeface="Arial" panose="020B0604020202020204" pitchFamily="34" charset="0"/>
                <a:ea typeface="宋体" panose="02010600030101010101" pitchFamily="2" charset="-122"/>
              </a:rPr>
              <a:t>在使用：</a:t>
            </a:r>
            <a:r>
              <a:rPr lang="en-US" altLang="zh-CN" sz="2000" kern="0" dirty="0" err="1">
                <a:latin typeface="Arial" panose="020B0604020202020204" pitchFamily="34" charset="0"/>
                <a:ea typeface="宋体" panose="02010600030101010101" pitchFamily="2" charset="-122"/>
              </a:rPr>
              <a:t>dentry.d_alias</a:t>
            </a:r>
            <a:endParaRPr lang="en-US" altLang="zh-CN" sz="2000" kern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80000"/>
              </a:lnSpc>
              <a:buClr>
                <a:srgbClr val="336699"/>
              </a:buClr>
              <a:buSzPct val="80000"/>
              <a:buFont typeface="Wingdings" pitchFamily="2" charset="2"/>
              <a:buChar char="v"/>
              <a:defRPr/>
            </a:pPr>
            <a:r>
              <a:rPr lang="zh-CN" altLang="en-US" sz="2000" kern="0" dirty="0">
                <a:latin typeface="Arial" panose="020B0604020202020204" pitchFamily="34" charset="0"/>
                <a:ea typeface="宋体" panose="02010600030101010101" pitchFamily="2" charset="-122"/>
              </a:rPr>
              <a:t>未使用：</a:t>
            </a:r>
            <a:r>
              <a:rPr lang="en-US" altLang="zh-CN" sz="2000" kern="0" dirty="0" err="1">
                <a:latin typeface="Arial" panose="020B0604020202020204" pitchFamily="34" charset="0"/>
                <a:ea typeface="宋体" panose="02010600030101010101" pitchFamily="2" charset="-122"/>
              </a:rPr>
              <a:t>dentry.d_lru</a:t>
            </a:r>
            <a:endParaRPr lang="en-US" altLang="zh-CN" sz="2000" kern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>
              <a:lnSpc>
                <a:spcPct val="80000"/>
              </a:lnSpc>
              <a:buClr>
                <a:srgbClr val="336699"/>
              </a:buClr>
              <a:buSzPct val="80000"/>
              <a:buFont typeface="Wingdings" pitchFamily="2" charset="2"/>
              <a:buChar char="v"/>
              <a:defRPr/>
            </a:pPr>
            <a:r>
              <a:rPr lang="en-US" altLang="zh-CN" sz="2000" kern="0" dirty="0">
                <a:latin typeface="Arial" panose="020B0604020202020204" pitchFamily="34" charset="0"/>
                <a:ea typeface="宋体" panose="02010600030101010101" pitchFamily="2" charset="-122"/>
              </a:rPr>
              <a:t>negative:</a:t>
            </a:r>
            <a:r>
              <a:rPr lang="zh-CN" altLang="en-US" sz="2000" kern="0" dirty="0">
                <a:latin typeface="Arial" panose="020B0604020202020204" pitchFamily="34" charset="0"/>
                <a:ea typeface="宋体" panose="02010600030101010101" pitchFamily="2" charset="-122"/>
              </a:rPr>
              <a:t>内核维护</a:t>
            </a:r>
          </a:p>
          <a:p>
            <a:pPr lvl="1" algn="just">
              <a:lnSpc>
                <a:spcPct val="9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散列表</a:t>
            </a:r>
            <a:r>
              <a:rPr lang="en-US" altLang="zh-CN" sz="2400" kern="0" dirty="0" err="1">
                <a:latin typeface="Arial" panose="020B0604020202020204" pitchFamily="34" charset="0"/>
                <a:ea typeface="宋体" panose="02010600030101010101" pitchFamily="2" charset="-122"/>
              </a:rPr>
              <a:t>dentry_hashtable</a:t>
            </a:r>
            <a:r>
              <a:rPr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，文件名和目录名到目录项对象的</a:t>
            </a:r>
            <a:r>
              <a:rPr lang="en-US" altLang="zh-CN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hash</a:t>
            </a:r>
            <a:r>
              <a:rPr lang="zh-CN" altLang="en-US" sz="2400" kern="0" dirty="0">
                <a:latin typeface="Arial" panose="020B0604020202020204" pitchFamily="34" charset="0"/>
                <a:ea typeface="宋体" panose="02010600030101010101" pitchFamily="2" charset="-122"/>
              </a:rPr>
              <a:t>表，各元素指向冲突元素链表</a:t>
            </a:r>
          </a:p>
          <a:p>
            <a:pPr lvl="1" algn="just">
              <a:lnSpc>
                <a:spcPct val="80000"/>
              </a:lnSpc>
              <a:buClr>
                <a:srgbClr val="336699"/>
              </a:buClr>
              <a:buSzPct val="80000"/>
              <a:buFont typeface="Wingdings" pitchFamily="2" charset="2"/>
              <a:buChar char="v"/>
              <a:defRPr/>
            </a:pPr>
            <a:r>
              <a:rPr lang="zh-CN" altLang="en-US" sz="2000" kern="0" dirty="0">
                <a:latin typeface="Arial" panose="020B0604020202020204" pitchFamily="34" charset="0"/>
                <a:ea typeface="宋体" panose="02010600030101010101" pitchFamily="2" charset="-122"/>
              </a:rPr>
              <a:t>目录项对象通过</a:t>
            </a:r>
            <a:r>
              <a:rPr lang="en-US" altLang="zh-CN" sz="2000" kern="0" dirty="0" err="1">
                <a:latin typeface="Arial" panose="020B0604020202020204" pitchFamily="34" charset="0"/>
                <a:ea typeface="宋体" panose="02010600030101010101" pitchFamily="2" charset="-122"/>
              </a:rPr>
              <a:t>dentry.d_hash</a:t>
            </a:r>
            <a:r>
              <a:rPr lang="zh-CN" altLang="en-US" sz="2000" kern="0" dirty="0">
                <a:latin typeface="Arial" panose="020B0604020202020204" pitchFamily="34" charset="0"/>
                <a:ea typeface="宋体" panose="02010600030101010101" pitchFamily="2" charset="-122"/>
              </a:rPr>
              <a:t>连接各冲突元素</a:t>
            </a:r>
          </a:p>
          <a:p>
            <a:pPr algn="just">
              <a:lnSpc>
                <a:spcPct val="90000"/>
              </a:lnSpc>
              <a:buFontTx/>
              <a:buNone/>
              <a:defRPr/>
            </a:pPr>
            <a:endParaRPr lang="en-US" altLang="zh-CN" kern="0" dirty="0">
              <a:solidFill>
                <a:srgbClr val="000000"/>
              </a:solidFill>
              <a:latin typeface="Times New Roman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229195418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2"/>
          <p:cNvSpPr>
            <a:spLocks noGrp="1"/>
          </p:cNvSpPr>
          <p:nvPr>
            <p:ph type="title"/>
          </p:nvPr>
        </p:nvSpPr>
        <p:spPr>
          <a:xfrm>
            <a:off x="0" y="568325"/>
            <a:ext cx="9906000" cy="419100"/>
          </a:xfrm>
        </p:spPr>
        <p:txBody>
          <a:bodyPr/>
          <a:lstStyle/>
          <a:p>
            <a:pPr algn="ctr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CN" dirty="0"/>
              <a:t>VFS</a:t>
            </a:r>
            <a:r>
              <a:rPr lang="zh-CN" altLang="en-US" dirty="0"/>
              <a:t>数据结构</a:t>
            </a:r>
            <a:endParaRPr lang="en-GB" altLang="zh-CN" dirty="0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746126" y="1216026"/>
            <a:ext cx="8258175" cy="55038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25450" indent="-320675" defTabSz="449263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857250" indent="-285750" defTabSz="449263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v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449263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F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 defTabSz="449263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 defTabSz="449263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anose="05000000000000000000" pitchFamily="2" charset="2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algn="l" eaLnBrk="1" hangingPunct="1">
              <a:lnSpc>
                <a:spcPct val="91000"/>
              </a:lnSpc>
            </a:pPr>
            <a:r>
              <a:rPr lang="zh-CN" altLang="en-US" sz="2400" kern="0" dirty="0">
                <a:solidFill>
                  <a:schemeClr val="tx1"/>
                </a:solidFill>
                <a:ea typeface="宋体" panose="02010600030101010101" pitchFamily="2" charset="-122"/>
              </a:rPr>
              <a:t>文件对象</a:t>
            </a:r>
            <a:endParaRPr lang="en-GB" altLang="zh-CN" sz="2400" kern="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algn="just" eaLnBrk="1" hangingPunct="1">
              <a:lnSpc>
                <a:spcPct val="90000"/>
              </a:lnSpc>
              <a:buClr>
                <a:srgbClr val="336699"/>
              </a:buClr>
              <a:buSzPct val="80000"/>
              <a:defRPr/>
            </a:pPr>
            <a:r>
              <a:rPr lang="zh-CN" altLang="en-US" sz="2000" kern="0" dirty="0">
                <a:solidFill>
                  <a:schemeClr val="tx1"/>
                </a:solidFill>
              </a:rPr>
              <a:t>文件对象在磁盘上没有映像，在文件被打开时创建</a:t>
            </a:r>
          </a:p>
          <a:p>
            <a:pPr marL="742950" lvl="1" algn="just" eaLnBrk="1" hangingPunct="1">
              <a:lnSpc>
                <a:spcPct val="90000"/>
              </a:lnSpc>
              <a:buClr>
                <a:srgbClr val="336699"/>
              </a:buClr>
              <a:buSzPct val="80000"/>
              <a:defRPr/>
            </a:pPr>
            <a:r>
              <a:rPr lang="zh-CN" altLang="en-US" sz="2000" kern="0" dirty="0">
                <a:solidFill>
                  <a:schemeClr val="tx1"/>
                </a:solidFill>
              </a:rPr>
              <a:t>文件对象也分为三类，每类是双向循环链表，由</a:t>
            </a:r>
            <a:r>
              <a:rPr lang="en-US" altLang="zh-CN" sz="2000" kern="0" dirty="0" err="1">
                <a:solidFill>
                  <a:schemeClr val="tx1"/>
                </a:solidFill>
              </a:rPr>
              <a:t>file.f_list</a:t>
            </a:r>
            <a:r>
              <a:rPr lang="zh-CN" altLang="en-US" sz="2000" kern="0" dirty="0">
                <a:solidFill>
                  <a:schemeClr val="tx1"/>
                </a:solidFill>
              </a:rPr>
              <a:t>连接</a:t>
            </a:r>
            <a:endParaRPr lang="en-US" altLang="zh-CN" sz="2000" kern="0" dirty="0">
              <a:solidFill>
                <a:schemeClr val="tx1"/>
              </a:solidFill>
            </a:endParaRPr>
          </a:p>
          <a:p>
            <a:pPr lvl="2" algn="l" eaLnBrk="1" hangingPunct="1"/>
            <a:r>
              <a:rPr lang="zh-CN" altLang="en-US" sz="1800" dirty="0">
                <a:ea typeface="宋体" panose="02010600030101010101" pitchFamily="2" charset="-122"/>
              </a:rPr>
              <a:t>未使用的文件对象，首元素</a:t>
            </a:r>
            <a:r>
              <a:rPr lang="en-US" altLang="zh-CN" sz="1800" dirty="0" err="1">
                <a:ea typeface="宋体" panose="02010600030101010101" pitchFamily="2" charset="-122"/>
              </a:rPr>
              <a:t>free_list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2" algn="l" eaLnBrk="1" hangingPunct="1"/>
            <a:r>
              <a:rPr lang="zh-CN" altLang="en-US" sz="1800" dirty="0">
                <a:ea typeface="宋体" panose="02010600030101010101" pitchFamily="2" charset="-122"/>
              </a:rPr>
              <a:t>还未分配给超级块的在使用的文件对象，首元素</a:t>
            </a:r>
            <a:r>
              <a:rPr lang="en-US" altLang="zh-CN" sz="1800" dirty="0" err="1">
                <a:ea typeface="宋体" panose="02010600030101010101" pitchFamily="2" charset="-122"/>
              </a:rPr>
              <a:t>anon_list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2" algn="l" eaLnBrk="1" hangingPunct="1"/>
            <a:r>
              <a:rPr lang="zh-CN" altLang="en-US" sz="1800" dirty="0">
                <a:ea typeface="宋体" panose="02010600030101010101" pitchFamily="2" charset="-122"/>
              </a:rPr>
              <a:t>分配给超级块的在使用的文件对象，首元素为</a:t>
            </a:r>
            <a:r>
              <a:rPr lang="en-US" altLang="zh-CN" sz="1800" dirty="0" err="1">
                <a:ea typeface="宋体" panose="02010600030101010101" pitchFamily="2" charset="-122"/>
              </a:rPr>
              <a:t>super_block.s_files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2" algn="l" eaLnBrk="1" hangingPunct="1"/>
            <a:endParaRPr lang="en-US" altLang="zh-CN" sz="1800" dirty="0">
              <a:ea typeface="宋体" panose="02010600030101010101" pitchFamily="2" charset="-122"/>
            </a:endParaRPr>
          </a:p>
          <a:p>
            <a:pPr lvl="1" algn="l" eaLnBrk="1" hangingPunct="1">
              <a:lnSpc>
                <a:spcPct val="90000"/>
              </a:lnSpc>
            </a:pPr>
            <a:endParaRPr lang="en-US" altLang="zh-CN" sz="2300" dirty="0"/>
          </a:p>
          <a:p>
            <a:pPr lvl="1" algn="l" eaLnBrk="1" hangingPunct="1">
              <a:lnSpc>
                <a:spcPct val="90000"/>
              </a:lnSpc>
            </a:pPr>
            <a:endParaRPr lang="zh-CN" altLang="en-US" sz="2300" dirty="0"/>
          </a:p>
        </p:txBody>
      </p:sp>
    </p:spTree>
    <p:extLst>
      <p:ext uri="{BB962C8B-B14F-4D97-AF65-F5344CB8AC3E}">
        <p14:creationId xmlns:p14="http://schemas.microsoft.com/office/powerpoint/2010/main" val="41798231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2"/>
          <p:cNvSpPr>
            <a:spLocks noGrp="1"/>
          </p:cNvSpPr>
          <p:nvPr>
            <p:ph type="title"/>
          </p:nvPr>
        </p:nvSpPr>
        <p:spPr>
          <a:xfrm>
            <a:off x="0" y="548680"/>
            <a:ext cx="9906000" cy="419100"/>
          </a:xfrm>
        </p:spPr>
        <p:txBody>
          <a:bodyPr/>
          <a:lstStyle/>
          <a:p>
            <a:pPr algn="ctr" defTabSz="449263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CN" dirty="0"/>
              <a:t>VFS</a:t>
            </a:r>
            <a:r>
              <a:rPr lang="zh-CN" altLang="en-US" dirty="0"/>
              <a:t>数据结构</a:t>
            </a:r>
            <a:endParaRPr lang="en-GB" altLang="zh-CN" dirty="0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746126" y="1216026"/>
            <a:ext cx="8477250" cy="552534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25450" indent="-320675" defTabSz="449263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57250" indent="-285750" defTabSz="449263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449263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449263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449263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91000"/>
              </a:lnSpc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  <a:defRPr/>
            </a:pPr>
            <a:r>
              <a:rPr lang="zh-CN" altLang="en-US" sz="2300" dirty="0">
                <a:solidFill>
                  <a:srgbClr val="000066"/>
                </a:solidFill>
                <a:ea typeface="黑体" pitchFamily="49" charset="-122"/>
              </a:rPr>
              <a:t>文件对象</a:t>
            </a:r>
            <a:endParaRPr lang="en-GB" altLang="zh-CN" sz="2300" dirty="0">
              <a:solidFill>
                <a:srgbClr val="000066"/>
              </a:solidFill>
              <a:ea typeface="黑体" pitchFamily="49" charset="-122"/>
            </a:endParaRPr>
          </a:p>
          <a:p>
            <a:pPr marL="571500" lvl="1" indent="0">
              <a:lnSpc>
                <a:spcPct val="90000"/>
              </a:lnSpc>
              <a:spcBef>
                <a:spcPct val="20000"/>
              </a:spcBef>
              <a:buClr>
                <a:srgbClr val="FF5050"/>
              </a:buClr>
              <a:buSzPct val="120000"/>
              <a:defRPr/>
            </a:pPr>
            <a:endParaRPr lang="en-US" altLang="zh-CN" sz="2300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v"/>
              <a:defRPr/>
            </a:pPr>
            <a:endParaRPr lang="zh-CN" altLang="en-US" sz="2300" dirty="0">
              <a:solidFill>
                <a:srgbClr val="0000FF"/>
              </a:solidFill>
            </a:endParaRPr>
          </a:p>
        </p:txBody>
      </p:sp>
      <p:grpSp>
        <p:nvGrpSpPr>
          <p:cNvPr id="36869" name="组合 3"/>
          <p:cNvGrpSpPr>
            <a:grpSpLocks/>
          </p:cNvGrpSpPr>
          <p:nvPr/>
        </p:nvGrpSpPr>
        <p:grpSpPr bwMode="auto">
          <a:xfrm>
            <a:off x="965201" y="1600201"/>
            <a:ext cx="8258175" cy="4689474"/>
            <a:chOff x="584200" y="1600200"/>
            <a:chExt cx="7820025" cy="4252913"/>
          </a:xfrm>
          <a:noFill/>
        </p:grpSpPr>
        <p:pic>
          <p:nvPicPr>
            <p:cNvPr id="36870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200" y="1600200"/>
              <a:ext cx="7820025" cy="42529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71" name="TextBox 1"/>
            <p:cNvSpPr txBox="1">
              <a:spLocks noChangeArrowheads="1"/>
            </p:cNvSpPr>
            <p:nvPr/>
          </p:nvSpPr>
          <p:spPr bwMode="auto">
            <a:xfrm>
              <a:off x="1371600" y="2914650"/>
              <a:ext cx="3500438" cy="334949"/>
            </a:xfrm>
            <a:prstGeom prst="rect">
              <a:avLst/>
            </a:prstGeom>
            <a:grp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62280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2"/>
          <p:cNvSpPr>
            <a:spLocks noGrp="1"/>
          </p:cNvSpPr>
          <p:nvPr>
            <p:ph type="title"/>
          </p:nvPr>
        </p:nvSpPr>
        <p:spPr>
          <a:xfrm>
            <a:off x="0" y="568325"/>
            <a:ext cx="9906000" cy="419100"/>
          </a:xfrm>
        </p:spPr>
        <p:txBody>
          <a:bodyPr/>
          <a:lstStyle/>
          <a:p>
            <a:pPr algn="ctr" defTabSz="449263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zh-CN" dirty="0"/>
              <a:t>VFS</a:t>
            </a:r>
            <a:r>
              <a:rPr lang="zh-CN" altLang="en-US" dirty="0"/>
              <a:t>数据结构</a:t>
            </a:r>
            <a:endParaRPr lang="en-GB" altLang="zh-CN" dirty="0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746126" y="1216026"/>
            <a:ext cx="8258175" cy="55038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25450" indent="-320675" defTabSz="449263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57250" indent="-285750" defTabSz="449263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449263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449263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449263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6613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1000"/>
              </a:lnSpc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§"/>
              <a:defRPr/>
            </a:pPr>
            <a:r>
              <a:rPr lang="zh-CN" altLang="en-US" sz="2300" dirty="0">
                <a:solidFill>
                  <a:srgbClr val="000066"/>
                </a:solidFill>
                <a:ea typeface="黑体" pitchFamily="49" charset="-122"/>
              </a:rPr>
              <a:t>文件对象</a:t>
            </a:r>
            <a:endParaRPr lang="en-GB" altLang="zh-CN" sz="2300" dirty="0">
              <a:solidFill>
                <a:srgbClr val="000066"/>
              </a:solidFill>
              <a:ea typeface="黑体" pitchFamily="49" charset="-122"/>
            </a:endParaRPr>
          </a:p>
          <a:p>
            <a:pPr marL="571500" lvl="1" indent="0">
              <a:lnSpc>
                <a:spcPct val="90000"/>
              </a:lnSpc>
              <a:spcBef>
                <a:spcPct val="20000"/>
              </a:spcBef>
              <a:buClr>
                <a:srgbClr val="FF5050"/>
              </a:buClr>
              <a:buSzPct val="120000"/>
              <a:defRPr/>
            </a:pPr>
            <a:endParaRPr lang="en-US" altLang="zh-CN" sz="2300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FF5050"/>
              </a:buClr>
              <a:buSzPct val="120000"/>
              <a:buFont typeface="Wingdings" pitchFamily="2" charset="2"/>
              <a:buChar char="v"/>
              <a:defRPr/>
            </a:pPr>
            <a:endParaRPr lang="zh-CN" altLang="en-US" sz="2300" dirty="0">
              <a:solidFill>
                <a:srgbClr val="0000FF"/>
              </a:solidFill>
            </a:endParaRPr>
          </a:p>
        </p:txBody>
      </p:sp>
      <p:grpSp>
        <p:nvGrpSpPr>
          <p:cNvPr id="38917" name="组合 5"/>
          <p:cNvGrpSpPr>
            <a:grpSpLocks/>
          </p:cNvGrpSpPr>
          <p:nvPr/>
        </p:nvGrpSpPr>
        <p:grpSpPr bwMode="auto">
          <a:xfrm>
            <a:off x="1208584" y="1643063"/>
            <a:ext cx="7056783" cy="4843462"/>
            <a:chOff x="827584" y="1643063"/>
            <a:chExt cx="7056783" cy="4843462"/>
          </a:xfrm>
        </p:grpSpPr>
        <p:pic>
          <p:nvPicPr>
            <p:cNvPr id="3891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0" r="1615"/>
            <a:stretch/>
          </p:blipFill>
          <p:spPr bwMode="auto">
            <a:xfrm>
              <a:off x="827584" y="1643063"/>
              <a:ext cx="7056783" cy="4843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19" name="TextBox 4"/>
            <p:cNvSpPr txBox="1">
              <a:spLocks noChangeArrowheads="1"/>
            </p:cNvSpPr>
            <p:nvPr/>
          </p:nvSpPr>
          <p:spPr bwMode="auto">
            <a:xfrm>
              <a:off x="1500188" y="2143124"/>
              <a:ext cx="6384179" cy="42177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§"/>
                <a:defRPr sz="26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v"/>
                <a:defRPr sz="24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F"/>
                <a:defRPr sz="2000" b="1">
                  <a:solidFill>
                    <a:srgbClr val="A50021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•"/>
                <a:defRPr sz="2000" b="1">
                  <a:solidFill>
                    <a:srgbClr val="292929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>
                <a:spcBef>
                  <a:spcPct val="20000"/>
                </a:spcBef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5050"/>
                </a:buClr>
                <a:buSzPct val="120000"/>
                <a:buFont typeface="Wingdings" panose="05000000000000000000" pitchFamily="2" charset="2"/>
                <a:buChar char="–"/>
                <a:defRPr sz="2000" b="1">
                  <a:solidFill>
                    <a:srgbClr val="FF33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79789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文件系统概述</a:t>
            </a:r>
            <a:endParaRPr lang="en-US" altLang="zh-CN" dirty="0"/>
          </a:p>
          <a:p>
            <a:pPr lvl="1">
              <a:lnSpc>
                <a:spcPct val="150000"/>
              </a:lnSpc>
              <a:buClr>
                <a:srgbClr val="336699"/>
              </a:buClr>
              <a:buSzPct val="80000"/>
              <a:defRPr/>
            </a:pPr>
            <a:r>
              <a:rPr lang="zh-CN" altLang="en-US" sz="2000" dirty="0"/>
              <a:t>超级块对象</a:t>
            </a:r>
          </a:p>
          <a:p>
            <a:pPr lvl="1">
              <a:lnSpc>
                <a:spcPct val="150000"/>
              </a:lnSpc>
              <a:buClr>
                <a:srgbClr val="336699"/>
              </a:buClr>
              <a:buSzPct val="80000"/>
              <a:defRPr/>
            </a:pPr>
            <a:r>
              <a:rPr lang="zh-CN" altLang="en-US" sz="2000" dirty="0"/>
              <a:t>索引节点对象</a:t>
            </a:r>
          </a:p>
          <a:p>
            <a:pPr lvl="1">
              <a:lnSpc>
                <a:spcPct val="150000"/>
              </a:lnSpc>
              <a:buClr>
                <a:srgbClr val="336699"/>
              </a:buClr>
              <a:buSzPct val="80000"/>
              <a:defRPr/>
            </a:pPr>
            <a:r>
              <a:rPr lang="zh-CN" altLang="en-US" sz="2000" dirty="0"/>
              <a:t>文件（</a:t>
            </a:r>
            <a:r>
              <a:rPr lang="en-US" altLang="zh-CN" sz="2000" dirty="0"/>
              <a:t>file</a:t>
            </a:r>
            <a:r>
              <a:rPr lang="zh-CN" altLang="en-US" sz="2000" dirty="0"/>
              <a:t>）对象</a:t>
            </a:r>
          </a:p>
          <a:p>
            <a:pPr lvl="1">
              <a:lnSpc>
                <a:spcPct val="150000"/>
              </a:lnSpc>
              <a:buClr>
                <a:srgbClr val="336699"/>
              </a:buClr>
              <a:buSzPct val="80000"/>
              <a:defRPr/>
            </a:pPr>
            <a:r>
              <a:rPr lang="zh-CN" altLang="en-US" sz="2000" dirty="0"/>
              <a:t>目录项对象</a:t>
            </a:r>
            <a:endParaRPr lang="en-US" altLang="zh-CN" dirty="0"/>
          </a:p>
          <a:p>
            <a:r>
              <a:rPr lang="en-US" altLang="zh-CN" dirty="0"/>
              <a:t>VFS</a:t>
            </a:r>
            <a:r>
              <a:rPr lang="zh-CN" altLang="en-US" dirty="0"/>
              <a:t>数据结构</a:t>
            </a:r>
            <a:endParaRPr lang="en-US" altLang="zh-CN" dirty="0"/>
          </a:p>
          <a:p>
            <a:pPr lvl="1">
              <a:lnSpc>
                <a:spcPct val="150000"/>
              </a:lnSpc>
              <a:buClr>
                <a:srgbClr val="336699"/>
              </a:buClr>
              <a:buSzPct val="80000"/>
              <a:defRPr/>
            </a:pPr>
            <a:r>
              <a:rPr lang="zh-CN" altLang="en-US" sz="2000" dirty="0"/>
              <a:t>对象</a:t>
            </a:r>
            <a:endParaRPr lang="en-US" altLang="zh-CN" sz="2000" dirty="0"/>
          </a:p>
          <a:p>
            <a:pPr lvl="1">
              <a:lnSpc>
                <a:spcPct val="150000"/>
              </a:lnSpc>
              <a:buClr>
                <a:srgbClr val="336699"/>
              </a:buClr>
              <a:buSzPct val="80000"/>
              <a:defRPr/>
            </a:pPr>
            <a:r>
              <a:rPr lang="zh-CN" altLang="en-US" sz="2000" dirty="0"/>
              <a:t>对象的操作</a:t>
            </a:r>
          </a:p>
          <a:p>
            <a:endParaRPr lang="en-US" altLang="zh-CN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1CE6FCA-EA75-4428-B4CA-CB8577BAF15E}"/>
              </a:ext>
            </a:extLst>
          </p:cNvPr>
          <p:cNvSpPr/>
          <p:nvPr/>
        </p:nvSpPr>
        <p:spPr bwMode="auto">
          <a:xfrm>
            <a:off x="992560" y="5517232"/>
            <a:ext cx="8280920" cy="11521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961583-5FEC-4C43-B5C7-5BF94AE825E9}"/>
              </a:ext>
            </a:extLst>
          </p:cNvPr>
          <p:cNvSpPr txBox="1"/>
          <p:nvPr/>
        </p:nvSpPr>
        <p:spPr>
          <a:xfrm>
            <a:off x="1064568" y="5597177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zh-CN" altLang="en-US" sz="1800" kern="1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对于学有余力的同学，</a:t>
            </a:r>
            <a:r>
              <a:rPr lang="en-US" altLang="zh-CN" sz="1800" kern="1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VFS</a:t>
            </a:r>
            <a:r>
              <a:rPr lang="zh-CN" altLang="zh-CN" sz="1800" kern="1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在内存中</a:t>
            </a:r>
            <a:r>
              <a:rPr lang="zh-CN" altLang="en-US" sz="1800" kern="1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1800" kern="1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数据结构</a:t>
            </a:r>
            <a:r>
              <a:rPr lang="zh-CN" altLang="en-US" sz="1800" kern="1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</a:t>
            </a:r>
            <a:r>
              <a:rPr lang="zh-CN" altLang="zh-CN" sz="1800" kern="100" dirty="0">
                <a:solidFill>
                  <a:schemeClr val="tx1">
                    <a:lumMod val="50000"/>
                  </a:schemeClr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结合物理文件系统的磁盘数据结构来</a:t>
            </a:r>
            <a:r>
              <a:rPr lang="zh-CN" altLang="en-US" sz="1800" kern="100" dirty="0">
                <a:solidFill>
                  <a:schemeClr val="tx1">
                    <a:lumMod val="50000"/>
                  </a:schemeClr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学习</a:t>
            </a:r>
            <a:r>
              <a:rPr lang="zh-CN" altLang="zh-CN" sz="1800" kern="100" dirty="0">
                <a:solidFill>
                  <a:schemeClr val="tx1">
                    <a:lumMod val="50000"/>
                  </a:schemeClr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solidFill>
                <a:schemeClr val="tx1">
                  <a:lumMod val="50000"/>
                </a:schemeClr>
              </a:solidFill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zh-CN" altLang="en-US" sz="1800" kern="100" dirty="0">
                <a:solidFill>
                  <a:schemeClr val="tx1">
                    <a:lumMod val="50000"/>
                  </a:schemeClr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参考链接：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</a:rPr>
              <a:t>https://blog.csdn.net/weixin_33767813/article/details/89055140</a:t>
            </a:r>
            <a:endParaRPr lang="zh-CN" altLang="en-US" sz="1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62263"/>
            <a:ext cx="9906000" cy="1250950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ea typeface="宋体" charset="-122"/>
              </a:rPr>
              <a:t>谢谢 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Linux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文件系统</a:t>
            </a:r>
            <a:endParaRPr lang="en-US" dirty="0">
              <a:latin typeface="黑体" pitchFamily="49" charset="-122"/>
              <a:sym typeface="黑体" pitchFamily="49" charset="-122"/>
            </a:endParaRPr>
          </a:p>
        </p:txBody>
      </p:sp>
      <p:sp>
        <p:nvSpPr>
          <p:cNvPr id="4100" name="AutoShape 2" descr="http://t11.baidu.com/it/u=1244005969,2990422032&amp;fm=58"/>
          <p:cNvSpPr>
            <a:spLocks noChangeAspect="1" noChangeArrowheads="1"/>
          </p:cNvSpPr>
          <p:nvPr/>
        </p:nvSpPr>
        <p:spPr bwMode="auto">
          <a:xfrm>
            <a:off x="155575" y="-141288"/>
            <a:ext cx="304800" cy="301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33CC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4101" name="AutoShape 4" descr="http://t11.baidu.com/it/u=1244005969,2990422032&amp;fm=58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33CC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4797425" y="3200400"/>
            <a:ext cx="31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1289889" y="2034630"/>
            <a:ext cx="1130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2818652" y="2034630"/>
            <a:ext cx="11287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2605927" y="2610892"/>
            <a:ext cx="1493837" cy="5048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</a:rPr>
              <a:t>文件管理器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348627" y="3907880"/>
            <a:ext cx="1257300" cy="431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设备驱动</a:t>
            </a: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1620089" y="2034630"/>
            <a:ext cx="0" cy="1873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2020139" y="2034630"/>
            <a:ext cx="0" cy="1873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3083764" y="2034630"/>
            <a:ext cx="0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V="1">
            <a:off x="3548902" y="2034630"/>
            <a:ext cx="0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1620089" y="4339680"/>
            <a:ext cx="0" cy="1152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V="1">
            <a:off x="2020139" y="4339680"/>
            <a:ext cx="0" cy="1152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1040580" y="1501529"/>
            <a:ext cx="13252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设备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API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2742452" y="1484784"/>
            <a:ext cx="11287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文件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API</a:t>
            </a:r>
          </a:p>
        </p:txBody>
      </p:sp>
      <p:sp>
        <p:nvSpPr>
          <p:cNvPr id="21" name="Line 31"/>
          <p:cNvSpPr>
            <a:spLocks noChangeShapeType="1"/>
          </p:cNvSpPr>
          <p:nvPr/>
        </p:nvSpPr>
        <p:spPr bwMode="auto">
          <a:xfrm>
            <a:off x="3083764" y="3115717"/>
            <a:ext cx="0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2" name="Line 32"/>
          <p:cNvSpPr>
            <a:spLocks noChangeShapeType="1"/>
          </p:cNvSpPr>
          <p:nvPr/>
        </p:nvSpPr>
        <p:spPr bwMode="auto">
          <a:xfrm>
            <a:off x="1753439" y="3476080"/>
            <a:ext cx="1330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3" name="Line 33"/>
          <p:cNvSpPr>
            <a:spLocks noChangeShapeType="1"/>
          </p:cNvSpPr>
          <p:nvPr/>
        </p:nvSpPr>
        <p:spPr bwMode="auto">
          <a:xfrm>
            <a:off x="1753439" y="3476080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4" name="Line 34"/>
          <p:cNvSpPr>
            <a:spLocks noChangeShapeType="1"/>
          </p:cNvSpPr>
          <p:nvPr/>
        </p:nvSpPr>
        <p:spPr bwMode="auto">
          <a:xfrm flipV="1">
            <a:off x="2153489" y="3547517"/>
            <a:ext cx="0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5" name="Line 35"/>
          <p:cNvSpPr>
            <a:spLocks noChangeShapeType="1"/>
          </p:cNvSpPr>
          <p:nvPr/>
        </p:nvSpPr>
        <p:spPr bwMode="auto">
          <a:xfrm>
            <a:off x="2153489" y="3547517"/>
            <a:ext cx="15287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6" name="Line 36"/>
          <p:cNvSpPr>
            <a:spLocks noChangeShapeType="1"/>
          </p:cNvSpPr>
          <p:nvPr/>
        </p:nvSpPr>
        <p:spPr bwMode="auto">
          <a:xfrm flipV="1">
            <a:off x="3682252" y="3115717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" name="AutoShape 8"/>
          <p:cNvSpPr>
            <a:spLocks noChangeArrowheads="1"/>
          </p:cNvSpPr>
          <p:nvPr/>
        </p:nvSpPr>
        <p:spPr bwMode="auto">
          <a:xfrm>
            <a:off x="1431177" y="5499029"/>
            <a:ext cx="844550" cy="576262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磁盘</a:t>
            </a:r>
          </a:p>
        </p:txBody>
      </p:sp>
      <p:sp>
        <p:nvSpPr>
          <p:cNvPr id="28" name="AutoShape 2"/>
          <p:cNvSpPr>
            <a:spLocks noChangeArrowheads="1"/>
          </p:cNvSpPr>
          <p:nvPr/>
        </p:nvSpPr>
        <p:spPr bwMode="auto">
          <a:xfrm>
            <a:off x="6309370" y="2659905"/>
            <a:ext cx="2366962" cy="1081088"/>
          </a:xfrm>
          <a:prstGeom prst="roundRect">
            <a:avLst>
              <a:gd name="adj" fmla="val 16667"/>
            </a:avLst>
          </a:prstGeom>
          <a:solidFill>
            <a:srgbClr val="9900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Line 18"/>
          <p:cNvSpPr>
            <a:spLocks noChangeShapeType="1"/>
          </p:cNvSpPr>
          <p:nvPr/>
        </p:nvSpPr>
        <p:spPr bwMode="auto">
          <a:xfrm>
            <a:off x="5333057" y="2077293"/>
            <a:ext cx="1130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0" name="Line 19"/>
          <p:cNvSpPr>
            <a:spLocks noChangeShapeType="1"/>
          </p:cNvSpPr>
          <p:nvPr/>
        </p:nvSpPr>
        <p:spPr bwMode="auto">
          <a:xfrm>
            <a:off x="6928495" y="2077293"/>
            <a:ext cx="11287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1" name="AutoShape 20"/>
          <p:cNvSpPr>
            <a:spLocks noChangeArrowheads="1"/>
          </p:cNvSpPr>
          <p:nvPr/>
        </p:nvSpPr>
        <p:spPr bwMode="auto">
          <a:xfrm>
            <a:off x="6728470" y="2758330"/>
            <a:ext cx="1595437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文件管理器</a:t>
            </a:r>
          </a:p>
        </p:txBody>
      </p:sp>
      <p:sp>
        <p:nvSpPr>
          <p:cNvPr id="32" name="AutoShape 21"/>
          <p:cNvSpPr>
            <a:spLocks noChangeArrowheads="1"/>
          </p:cNvSpPr>
          <p:nvPr/>
        </p:nvSpPr>
        <p:spPr bwMode="auto">
          <a:xfrm>
            <a:off x="5266382" y="4604593"/>
            <a:ext cx="1397000" cy="431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设备驱动</a:t>
            </a:r>
          </a:p>
        </p:txBody>
      </p:sp>
      <p:sp>
        <p:nvSpPr>
          <p:cNvPr id="33" name="AutoShape 22"/>
          <p:cNvSpPr>
            <a:spLocks noChangeArrowheads="1"/>
          </p:cNvSpPr>
          <p:nvPr/>
        </p:nvSpPr>
        <p:spPr bwMode="auto">
          <a:xfrm>
            <a:off x="5466407" y="5534868"/>
            <a:ext cx="842963" cy="576262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磁盘</a:t>
            </a:r>
          </a:p>
        </p:txBody>
      </p:sp>
      <p:sp>
        <p:nvSpPr>
          <p:cNvPr id="34" name="Line 23"/>
          <p:cNvSpPr>
            <a:spLocks noChangeShapeType="1"/>
          </p:cNvSpPr>
          <p:nvPr/>
        </p:nvSpPr>
        <p:spPr bwMode="auto">
          <a:xfrm>
            <a:off x="5664845" y="2077293"/>
            <a:ext cx="1587" cy="2527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5" name="Line 24"/>
          <p:cNvSpPr>
            <a:spLocks noChangeShapeType="1"/>
          </p:cNvSpPr>
          <p:nvPr/>
        </p:nvSpPr>
        <p:spPr bwMode="auto">
          <a:xfrm flipV="1">
            <a:off x="6131570" y="2077293"/>
            <a:ext cx="0" cy="2527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6" name="Line 25"/>
          <p:cNvSpPr>
            <a:spLocks noChangeShapeType="1"/>
          </p:cNvSpPr>
          <p:nvPr/>
        </p:nvSpPr>
        <p:spPr bwMode="auto">
          <a:xfrm>
            <a:off x="7193607" y="2077293"/>
            <a:ext cx="0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 flipV="1">
            <a:off x="7658745" y="2077293"/>
            <a:ext cx="0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8" name="Text Box 27"/>
          <p:cNvSpPr txBox="1">
            <a:spLocks noChangeArrowheads="1"/>
          </p:cNvSpPr>
          <p:nvPr/>
        </p:nvSpPr>
        <p:spPr bwMode="auto">
          <a:xfrm>
            <a:off x="4617095" y="1553418"/>
            <a:ext cx="20447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</a:rPr>
              <a:t>POSIX 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</a:rPr>
              <a:t>文件 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</a:rPr>
              <a:t>API</a:t>
            </a:r>
          </a:p>
        </p:txBody>
      </p:sp>
      <p:sp>
        <p:nvSpPr>
          <p:cNvPr id="39" name="Text Box 28"/>
          <p:cNvSpPr txBox="1">
            <a:spLocks noChangeArrowheads="1"/>
          </p:cNvSpPr>
          <p:nvPr/>
        </p:nvSpPr>
        <p:spPr bwMode="auto">
          <a:xfrm>
            <a:off x="6928495" y="1559768"/>
            <a:ext cx="19129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POSIX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文件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API</a:t>
            </a:r>
          </a:p>
        </p:txBody>
      </p: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5585218" y="6189889"/>
            <a:ext cx="21531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</a:rPr>
              <a:t>Linux</a:t>
            </a:r>
            <a:r>
              <a:rPr lang="zh-CN" altLang="en-US" b="0" dirty="0">
                <a:solidFill>
                  <a:schemeClr val="tx1"/>
                </a:solidFill>
                <a:latin typeface="Arial" panose="020B0604020202020204" pitchFamily="34" charset="0"/>
              </a:rPr>
              <a:t>文件系统</a:t>
            </a:r>
          </a:p>
        </p:txBody>
      </p:sp>
      <p:sp>
        <p:nvSpPr>
          <p:cNvPr id="41" name="AutoShape 30"/>
          <p:cNvSpPr>
            <a:spLocks noChangeArrowheads="1"/>
          </p:cNvSpPr>
          <p:nvPr/>
        </p:nvSpPr>
        <p:spPr bwMode="auto">
          <a:xfrm>
            <a:off x="6515745" y="3261568"/>
            <a:ext cx="1960562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设备独立转换器</a:t>
            </a:r>
          </a:p>
        </p:txBody>
      </p:sp>
      <p:sp>
        <p:nvSpPr>
          <p:cNvPr id="42" name="Line 37"/>
          <p:cNvSpPr>
            <a:spLocks noChangeShapeType="1"/>
          </p:cNvSpPr>
          <p:nvPr/>
        </p:nvSpPr>
        <p:spPr bwMode="auto">
          <a:xfrm>
            <a:off x="7326957" y="3740993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>
            <a:off x="5998220" y="4101355"/>
            <a:ext cx="13287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4" name="Line 39"/>
          <p:cNvSpPr>
            <a:spLocks noChangeShapeType="1"/>
          </p:cNvSpPr>
          <p:nvPr/>
        </p:nvSpPr>
        <p:spPr bwMode="auto">
          <a:xfrm>
            <a:off x="6396682" y="4172793"/>
            <a:ext cx="15287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 flipV="1">
            <a:off x="7925445" y="3740993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6" name="Line 41"/>
          <p:cNvSpPr>
            <a:spLocks noChangeShapeType="1"/>
          </p:cNvSpPr>
          <p:nvPr/>
        </p:nvSpPr>
        <p:spPr bwMode="auto">
          <a:xfrm>
            <a:off x="5998220" y="4101355"/>
            <a:ext cx="0" cy="503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7" name="Line 42"/>
          <p:cNvSpPr>
            <a:spLocks noChangeShapeType="1"/>
          </p:cNvSpPr>
          <p:nvPr/>
        </p:nvSpPr>
        <p:spPr bwMode="auto">
          <a:xfrm>
            <a:off x="5666432" y="5036393"/>
            <a:ext cx="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8" name="Line 43"/>
          <p:cNvSpPr>
            <a:spLocks noChangeShapeType="1"/>
          </p:cNvSpPr>
          <p:nvPr/>
        </p:nvSpPr>
        <p:spPr bwMode="auto">
          <a:xfrm flipV="1">
            <a:off x="5998220" y="5036393"/>
            <a:ext cx="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9" name="Line 44"/>
          <p:cNvSpPr>
            <a:spLocks noChangeShapeType="1"/>
          </p:cNvSpPr>
          <p:nvPr/>
        </p:nvSpPr>
        <p:spPr bwMode="auto">
          <a:xfrm>
            <a:off x="6396682" y="4172793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0" name="Text Box 29"/>
          <p:cNvSpPr txBox="1">
            <a:spLocks noChangeArrowheads="1"/>
          </p:cNvSpPr>
          <p:nvPr/>
        </p:nvSpPr>
        <p:spPr bwMode="auto">
          <a:xfrm>
            <a:off x="832980" y="6189889"/>
            <a:ext cx="2040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传统文件系统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2" name="Picture 4" descr="C:\Users\lenovo\Desktop\第六章\一切皆文件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3717032"/>
            <a:ext cx="5976664" cy="2849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71" name="Picture 3" descr="C:\Users\lenovo\Desktop\第六章\不同文件间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027" y="1052736"/>
            <a:ext cx="6414973" cy="27363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Linux</a:t>
            </a:r>
            <a:r>
              <a:rPr lang="zh-CN" altLang="en-US" dirty="0"/>
              <a:t>文件系统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DD3E0-5F7C-46B2-AE3F-E8166810476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32520" y="1628800"/>
            <a:ext cx="2360712" cy="10081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indent="-342900"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/>
              <a:t> </a:t>
            </a:r>
            <a:r>
              <a:rPr lang="zh-CN" altLang="en-US" dirty="0"/>
              <a:t>跨文件系统的文件操作</a:t>
            </a:r>
          </a:p>
          <a:p>
            <a:pPr marL="342900" indent="-342900"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lang="zh-CN" altLang="en-US" sz="2000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53200" y="4509120"/>
            <a:ext cx="2504728" cy="64807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indent="-342900"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dirty="0"/>
              <a:t>一切皆是文件</a:t>
            </a:r>
            <a:endParaRPr lang="zh-CN" altLang="en-US" sz="2000" kern="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zh-CN" dirty="0"/>
              <a:t>Linux</a:t>
            </a:r>
            <a:r>
              <a:rPr lang="zh-CN" altLang="en-US" dirty="0"/>
              <a:t>文件系统</a:t>
            </a:r>
            <a:endParaRPr lang="en-US" dirty="0">
              <a:latin typeface="黑体" pitchFamily="49" charset="-122"/>
              <a:sym typeface="黑体" pitchFamily="49" charset="-122"/>
            </a:endParaRPr>
          </a:p>
        </p:txBody>
      </p:sp>
      <p:sp>
        <p:nvSpPr>
          <p:cNvPr id="5124" name="AutoShape 2" descr="http://t11.baidu.com/it/u=1244005969,2990422032&amp;fm=58"/>
          <p:cNvSpPr>
            <a:spLocks noChangeAspect="1" noChangeArrowheads="1"/>
          </p:cNvSpPr>
          <p:nvPr/>
        </p:nvSpPr>
        <p:spPr bwMode="auto">
          <a:xfrm>
            <a:off x="155575" y="-141288"/>
            <a:ext cx="304800" cy="301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33CC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5125" name="AutoShape 4" descr="http://t11.baidu.com/it/u=1244005969,2990422032&amp;fm=58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33CC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128539" y="1124744"/>
            <a:ext cx="4130179" cy="8382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 kern="0" dirty="0">
                <a:solidFill>
                  <a:srgbClr val="FF0000"/>
                </a:solidFill>
              </a:rPr>
              <a:t>虚拟文件系统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128539" y="1556792"/>
            <a:ext cx="7596187" cy="14414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indent="-342900"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2000" kern="0" dirty="0"/>
              <a:t>内核软件层，在内核中提供一个文件系统框架（接口函数集、管理用的数据结构、各种缓存机制）</a:t>
            </a:r>
          </a:p>
          <a:p>
            <a:pPr marL="342900" indent="-342900"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2000" kern="0" dirty="0"/>
              <a:t>为各种文件系统提供通用接口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360712" y="2636912"/>
            <a:ext cx="6024334" cy="4052034"/>
            <a:chOff x="2504728" y="2654129"/>
            <a:chExt cx="5452015" cy="3727199"/>
          </a:xfrm>
        </p:grpSpPr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4728" y="2654129"/>
              <a:ext cx="4626868" cy="3727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308671" y="5655698"/>
              <a:ext cx="648072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FF0000"/>
                  </a:solidFill>
                </a:rPr>
                <a:t>图</a:t>
              </a:r>
              <a:r>
                <a:rPr lang="en-US" altLang="zh-CN" sz="1800" dirty="0">
                  <a:solidFill>
                    <a:srgbClr val="FF0000"/>
                  </a:solidFill>
                </a:rPr>
                <a:t>1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3584848" y="3119477"/>
            <a:ext cx="6120680" cy="3549883"/>
            <a:chOff x="3584848" y="3119477"/>
            <a:chExt cx="6120680" cy="3549883"/>
          </a:xfrm>
        </p:grpSpPr>
        <p:sp>
          <p:nvSpPr>
            <p:cNvPr id="9" name="TextBox 8"/>
            <p:cNvSpPr txBox="1"/>
            <p:nvPr/>
          </p:nvSpPr>
          <p:spPr>
            <a:xfrm>
              <a:off x="3584848" y="3119477"/>
              <a:ext cx="6120680" cy="3477875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 err="1"/>
                <a:t>inf</a:t>
              </a:r>
              <a:r>
                <a:rPr lang="en-US" altLang="zh-CN" sz="2000" dirty="0"/>
                <a:t> = open("/</a:t>
              </a:r>
              <a:r>
                <a:rPr lang="en-US" altLang="zh-CN" sz="2000" dirty="0" err="1"/>
                <a:t>tmp</a:t>
              </a:r>
              <a:r>
                <a:rPr lang="en-US" altLang="zh-CN" sz="2000" dirty="0"/>
                <a:t>/test", </a:t>
              </a:r>
            </a:p>
            <a:p>
              <a:pPr algn="l"/>
              <a:r>
                <a:rPr lang="zh-CN" altLang="en-US" sz="2000" dirty="0"/>
                <a:t>                  </a:t>
              </a:r>
              <a:r>
                <a:rPr lang="en-US" altLang="zh-CN" sz="2000" dirty="0"/>
                <a:t>O_WRONLY|O_CREAT|O_TRUNC, 0600);</a:t>
              </a:r>
            </a:p>
            <a:p>
              <a:pPr algn="l"/>
              <a:r>
                <a:rPr lang="en-US" altLang="zh-CN" sz="2000" dirty="0"/>
                <a:t> </a:t>
              </a:r>
              <a:r>
                <a:rPr lang="en-US" altLang="zh-CN" sz="2000" dirty="0" err="1"/>
                <a:t>outf</a:t>
              </a:r>
              <a:r>
                <a:rPr lang="en-US" altLang="zh-CN" sz="2000" dirty="0"/>
                <a:t> = open("/floppy/test", O_RDONLY,0); </a:t>
              </a:r>
            </a:p>
            <a:p>
              <a:pPr algn="l"/>
              <a:r>
                <a:rPr lang="en-US" altLang="zh-CN" sz="2000" dirty="0"/>
                <a:t>do </a:t>
              </a:r>
            </a:p>
            <a:p>
              <a:pPr algn="l"/>
              <a:r>
                <a:rPr lang="zh-CN" altLang="en-US" sz="2000" dirty="0"/>
                <a:t> </a:t>
              </a:r>
              <a:r>
                <a:rPr lang="en-US" altLang="zh-CN" sz="2000" dirty="0"/>
                <a:t>{</a:t>
              </a:r>
            </a:p>
            <a:p>
              <a:pPr algn="l"/>
              <a:r>
                <a:rPr lang="zh-CN" altLang="en-US" sz="2000" dirty="0"/>
                <a:t>       </a:t>
              </a:r>
              <a:r>
                <a:rPr lang="en-US" altLang="zh-CN" sz="2000" dirty="0"/>
                <a:t> </a:t>
              </a:r>
              <a:r>
                <a:rPr lang="en-US" altLang="zh-CN" sz="2000" dirty="0" err="1"/>
                <a:t>i</a:t>
              </a:r>
              <a:r>
                <a:rPr lang="en-US" altLang="zh-CN" sz="2000" dirty="0"/>
                <a:t> = read(</a:t>
              </a:r>
              <a:r>
                <a:rPr lang="en-US" altLang="zh-CN" sz="2000" dirty="0" err="1"/>
                <a:t>inf</a:t>
              </a:r>
              <a:r>
                <a:rPr lang="en-US" altLang="zh-CN" sz="2000" dirty="0"/>
                <a:t>, </a:t>
              </a:r>
              <a:r>
                <a:rPr lang="en-US" altLang="zh-CN" sz="2000" dirty="0" err="1"/>
                <a:t>buf</a:t>
              </a:r>
              <a:r>
                <a:rPr lang="en-US" altLang="zh-CN" sz="2000" dirty="0"/>
                <a:t>, 4096); </a:t>
              </a:r>
            </a:p>
            <a:p>
              <a:pPr algn="l"/>
              <a:r>
                <a:rPr lang="zh-CN" altLang="en-US" sz="2000" dirty="0"/>
                <a:t>        </a:t>
              </a:r>
              <a:r>
                <a:rPr lang="en-US" altLang="zh-CN" sz="2000" dirty="0"/>
                <a:t>write(</a:t>
              </a:r>
              <a:r>
                <a:rPr lang="en-US" altLang="zh-CN" sz="2000" dirty="0" err="1"/>
                <a:t>outf</a:t>
              </a:r>
              <a:r>
                <a:rPr lang="en-US" altLang="zh-CN" sz="2000" dirty="0"/>
                <a:t>, </a:t>
              </a:r>
              <a:r>
                <a:rPr lang="en-US" altLang="zh-CN" sz="2000" dirty="0" err="1"/>
                <a:t>buf</a:t>
              </a:r>
              <a:r>
                <a:rPr lang="en-US" altLang="zh-CN" sz="2000" dirty="0"/>
                <a:t>, </a:t>
              </a:r>
              <a:r>
                <a:rPr lang="en-US" altLang="zh-CN" sz="2000" dirty="0" err="1"/>
                <a:t>i</a:t>
              </a:r>
              <a:r>
                <a:rPr lang="en-US" altLang="zh-CN" sz="2000" dirty="0"/>
                <a:t>);</a:t>
              </a:r>
            </a:p>
            <a:p>
              <a:pPr algn="l"/>
              <a:r>
                <a:rPr lang="zh-CN" altLang="en-US" sz="2000" dirty="0"/>
                <a:t>   </a:t>
              </a:r>
              <a:r>
                <a:rPr lang="en-US" altLang="zh-CN" sz="2000" dirty="0"/>
                <a:t>}</a:t>
              </a:r>
            </a:p>
            <a:p>
              <a:pPr algn="l"/>
              <a:r>
                <a:rPr lang="en-US" altLang="zh-CN" sz="2000" dirty="0"/>
                <a:t>while(</a:t>
              </a:r>
              <a:r>
                <a:rPr lang="en-US" altLang="zh-CN" sz="2000" dirty="0" err="1"/>
                <a:t>i</a:t>
              </a:r>
              <a:r>
                <a:rPr lang="en-US" altLang="zh-CN" sz="2000" dirty="0"/>
                <a:t>); </a:t>
              </a:r>
            </a:p>
            <a:p>
              <a:pPr algn="l"/>
              <a:r>
                <a:rPr lang="en-US" altLang="zh-CN" sz="2000" dirty="0"/>
                <a:t>close(</a:t>
              </a:r>
              <a:r>
                <a:rPr lang="en-US" altLang="zh-CN" sz="2000" dirty="0" err="1"/>
                <a:t>inf</a:t>
              </a:r>
              <a:r>
                <a:rPr lang="en-US" altLang="zh-CN" sz="2000" dirty="0"/>
                <a:t>); </a:t>
              </a:r>
            </a:p>
            <a:p>
              <a:pPr algn="l"/>
              <a:r>
                <a:rPr lang="en-US" altLang="zh-CN" sz="2000" dirty="0"/>
                <a:t>close(</a:t>
              </a:r>
              <a:r>
                <a:rPr lang="en-US" altLang="zh-CN" sz="2000" dirty="0" err="1"/>
                <a:t>outf</a:t>
              </a:r>
              <a:r>
                <a:rPr lang="en-US" altLang="zh-CN" sz="2000" dirty="0"/>
                <a:t>);</a:t>
              </a:r>
              <a:endParaRPr lang="zh-CN" altLang="en-US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913440" y="6207695"/>
              <a:ext cx="720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3300"/>
                  </a:solidFill>
                </a:rPr>
                <a:t>图</a:t>
              </a:r>
              <a:r>
                <a:rPr lang="en-US" altLang="zh-CN" dirty="0">
                  <a:solidFill>
                    <a:srgbClr val="FF3300"/>
                  </a:solidFill>
                </a:rPr>
                <a:t>2</a:t>
              </a:r>
              <a:endParaRPr lang="zh-CN" altLang="en-US" dirty="0">
                <a:solidFill>
                  <a:srgbClr val="FF330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Linux</a:t>
            </a:r>
            <a:r>
              <a:rPr lang="zh-CN" altLang="en-US" dirty="0"/>
              <a:t>文件系统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44488" y="1268760"/>
            <a:ext cx="7596187" cy="216024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indent="-342900"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/>
              <a:t>场景：</a:t>
            </a:r>
            <a:r>
              <a:rPr lang="en-US" altLang="zh-CN" sz="3200" kern="0" dirty="0"/>
              <a:t>cp /floppy/test /temp/test</a:t>
            </a:r>
          </a:p>
          <a:p>
            <a:pPr marL="800100" lvl="1" indent="-342900">
              <a:buClr>
                <a:srgbClr val="FF0000"/>
              </a:buClr>
              <a:buSzPct val="80000"/>
              <a:buFont typeface="Wingdings" pitchFamily="2" charset="2"/>
              <a:buChar char="v"/>
              <a:defRPr/>
            </a:pPr>
            <a:r>
              <a:rPr lang="en-US" altLang="zh-CN" dirty="0"/>
              <a:t>/floppy</a:t>
            </a:r>
            <a:r>
              <a:rPr lang="zh-CN" altLang="en-US" dirty="0"/>
              <a:t>是</a:t>
            </a:r>
            <a:r>
              <a:rPr lang="en-US" altLang="zh-CN" dirty="0"/>
              <a:t>MS-DOS</a:t>
            </a:r>
            <a:r>
              <a:rPr lang="zh-CN" altLang="en-US" dirty="0"/>
              <a:t>磁盘的一个安装点</a:t>
            </a:r>
            <a:endParaRPr lang="en-US" altLang="zh-CN" dirty="0"/>
          </a:p>
          <a:p>
            <a:pPr marL="800100" lvl="1" indent="-342900">
              <a:buClr>
                <a:srgbClr val="FF0000"/>
              </a:buClr>
              <a:buSzPct val="80000"/>
              <a:buFont typeface="Wingdings" pitchFamily="2" charset="2"/>
              <a:buChar char="v"/>
              <a:defRPr/>
            </a:pPr>
            <a:endParaRPr lang="en-US" altLang="zh-CN" dirty="0"/>
          </a:p>
          <a:p>
            <a:pPr marL="800100" lvl="1" indent="-342900">
              <a:buClr>
                <a:srgbClr val="FF0000"/>
              </a:buClr>
              <a:buSzPct val="80000"/>
              <a:buFont typeface="Wingdings" pitchFamily="2" charset="2"/>
              <a:buChar char="v"/>
              <a:defRPr/>
            </a:pPr>
            <a:r>
              <a:rPr lang="en-US" altLang="zh-CN" dirty="0"/>
              <a:t>/</a:t>
            </a:r>
            <a:r>
              <a:rPr lang="en-US" altLang="zh-CN" dirty="0" err="1"/>
              <a:t>tmp</a:t>
            </a:r>
            <a:r>
              <a:rPr lang="zh-CN" altLang="en-US" dirty="0"/>
              <a:t>是一个标准的第二扩展文件系统的目录</a:t>
            </a:r>
            <a:endParaRPr lang="zh-CN" altLang="en-US" kern="0" dirty="0"/>
          </a:p>
        </p:txBody>
      </p:sp>
      <p:grpSp>
        <p:nvGrpSpPr>
          <p:cNvPr id="8" name="组合 7"/>
          <p:cNvGrpSpPr/>
          <p:nvPr/>
        </p:nvGrpSpPr>
        <p:grpSpPr>
          <a:xfrm>
            <a:off x="-15552" y="3140968"/>
            <a:ext cx="3600400" cy="3399682"/>
            <a:chOff x="-15552" y="3140968"/>
            <a:chExt cx="3600400" cy="3399682"/>
          </a:xfrm>
        </p:grpSpPr>
        <p:pic>
          <p:nvPicPr>
            <p:cNvPr id="1026" name="Picture 2" descr="d:\program files\360se6\User Data\temp\2012091722455379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5552" y="3140968"/>
              <a:ext cx="3600400" cy="3399682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2648744" y="3429000"/>
              <a:ext cx="720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3300"/>
                  </a:solidFill>
                </a:rPr>
                <a:t>图</a:t>
              </a:r>
              <a:r>
                <a:rPr lang="en-US" altLang="zh-CN" dirty="0">
                  <a:solidFill>
                    <a:srgbClr val="FF3300"/>
                  </a:solidFill>
                </a:rPr>
                <a:t>1</a:t>
              </a:r>
              <a:endParaRPr lang="zh-CN" altLang="en-US" dirty="0">
                <a:solidFill>
                  <a:srgbClr val="FF3300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Linux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文件系统</a:t>
            </a:r>
            <a:endParaRPr lang="en-US" dirty="0">
              <a:latin typeface="黑体" pitchFamily="49" charset="-122"/>
              <a:sym typeface="黑体" pitchFamily="49" charset="-122"/>
            </a:endParaRPr>
          </a:p>
        </p:txBody>
      </p:sp>
      <p:sp>
        <p:nvSpPr>
          <p:cNvPr id="6148" name="AutoShape 2" descr="http://t11.baidu.com/it/u=1244005969,2990422032&amp;fm=58"/>
          <p:cNvSpPr>
            <a:spLocks noChangeAspect="1" noChangeArrowheads="1"/>
          </p:cNvSpPr>
          <p:nvPr/>
        </p:nvSpPr>
        <p:spPr bwMode="auto">
          <a:xfrm>
            <a:off x="155575" y="-141288"/>
            <a:ext cx="304800" cy="301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33CC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6149" name="AutoShape 4" descr="http://t11.baidu.com/it/u=1244005969,2990422032&amp;fm=58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33CC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47412" y="2060848"/>
            <a:ext cx="7175500" cy="36004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kern="0" dirty="0"/>
              <a:t> 支持的文件系统可分为三类</a:t>
            </a:r>
          </a:p>
          <a:p>
            <a:pPr lvl="2" indent="-342900">
              <a:buClr>
                <a:srgbClr val="336699"/>
              </a:buClr>
              <a:buSzPct val="80000"/>
              <a:buFont typeface="Wingdings" pitchFamily="2" charset="2"/>
              <a:buChar char="v"/>
              <a:defRPr/>
            </a:pPr>
            <a:r>
              <a:rPr lang="zh-CN" altLang="en-US" kern="0" dirty="0"/>
              <a:t>基于磁盘的文件系统</a:t>
            </a:r>
          </a:p>
          <a:p>
            <a:pPr lvl="2">
              <a:buClr>
                <a:srgbClr val="FF0000"/>
              </a:buClr>
              <a:buSzPct val="80000"/>
              <a:defRPr/>
            </a:pPr>
            <a:r>
              <a:rPr lang="en-US" altLang="zh-CN" kern="0" dirty="0" err="1"/>
              <a:t>e.g</a:t>
            </a:r>
            <a:r>
              <a:rPr lang="en-US" altLang="zh-CN" kern="0" dirty="0"/>
              <a:t> VFAT</a:t>
            </a:r>
            <a:r>
              <a:rPr lang="zh-CN" altLang="en-US" kern="0" dirty="0"/>
              <a:t>、</a:t>
            </a:r>
            <a:r>
              <a:rPr lang="en-US" altLang="zh-CN" kern="0" dirty="0"/>
              <a:t>NTFS</a:t>
            </a:r>
            <a:r>
              <a:rPr lang="zh-CN" altLang="en-US" kern="0" dirty="0"/>
              <a:t>、</a:t>
            </a:r>
            <a:r>
              <a:rPr lang="en-US" altLang="zh-CN" kern="0" dirty="0"/>
              <a:t>ISO9660 CDROM…</a:t>
            </a:r>
          </a:p>
          <a:p>
            <a:pPr lvl="2" indent="-342900">
              <a:buClr>
                <a:srgbClr val="336699"/>
              </a:buClr>
              <a:buSzPct val="80000"/>
              <a:buFont typeface="Wingdings" pitchFamily="2" charset="2"/>
              <a:buChar char="v"/>
              <a:defRPr/>
            </a:pPr>
            <a:r>
              <a:rPr lang="zh-CN" altLang="en-US" kern="0" dirty="0"/>
              <a:t>网络文件系统</a:t>
            </a:r>
          </a:p>
          <a:p>
            <a:pPr lvl="2">
              <a:buClr>
                <a:srgbClr val="FF0000"/>
              </a:buClr>
              <a:buSzPct val="80000"/>
              <a:defRPr/>
            </a:pPr>
            <a:r>
              <a:rPr lang="en-US" altLang="zh-CN" kern="0" dirty="0" err="1"/>
              <a:t>e.g</a:t>
            </a:r>
            <a:r>
              <a:rPr lang="en-US" altLang="zh-CN" kern="0" dirty="0"/>
              <a:t> NFS</a:t>
            </a:r>
            <a:r>
              <a:rPr lang="zh-CN" altLang="en-US" kern="0" dirty="0"/>
              <a:t>、</a:t>
            </a:r>
            <a:r>
              <a:rPr lang="en-US" altLang="zh-CN" kern="0" dirty="0"/>
              <a:t>Coda…</a:t>
            </a:r>
          </a:p>
          <a:p>
            <a:pPr lvl="1">
              <a:buClr>
                <a:srgbClr val="336699"/>
              </a:buClr>
              <a:buSzPct val="80000"/>
              <a:buFont typeface="Wingdings" pitchFamily="2" charset="2"/>
              <a:buChar char="v"/>
              <a:defRPr/>
            </a:pPr>
            <a:r>
              <a:rPr lang="zh-CN" altLang="en-US" kern="0" dirty="0"/>
              <a:t> 特殊文件系统</a:t>
            </a:r>
          </a:p>
          <a:p>
            <a:pPr lvl="2">
              <a:defRPr/>
            </a:pPr>
            <a:r>
              <a:rPr lang="zh-CN" altLang="en-US" kern="0" dirty="0"/>
              <a:t>不管理磁盘空间</a:t>
            </a:r>
            <a:r>
              <a:rPr lang="en-US" altLang="zh-CN" kern="0" dirty="0"/>
              <a:t>,</a:t>
            </a:r>
            <a:r>
              <a:rPr lang="en-US" altLang="zh-CN" kern="0" dirty="0" err="1"/>
              <a:t>e.g</a:t>
            </a:r>
            <a:r>
              <a:rPr lang="en-US" altLang="zh-CN" kern="0" dirty="0"/>
              <a:t> /proc</a:t>
            </a:r>
            <a:br>
              <a:rPr lang="en-US" altLang="zh-CN" kern="0" dirty="0"/>
            </a:br>
            <a:endParaRPr lang="en-US" altLang="zh-CN" kern="0" dirty="0"/>
          </a:p>
          <a:p>
            <a:pPr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kern="0" dirty="0"/>
              <a:t> 所有的文件系统都可以安装到根系统的子目录中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07975" y="1381125"/>
            <a:ext cx="2320355" cy="838200"/>
          </a:xfrm>
          <a:prstGeom prst="rect">
            <a:avLst/>
          </a:prstGeom>
        </p:spPr>
        <p:txBody>
          <a:bodyPr anchor="ctr" anchorCtr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 kern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虚拟文件系统</a:t>
            </a:r>
          </a:p>
        </p:txBody>
      </p:sp>
      <p:pic>
        <p:nvPicPr>
          <p:cNvPr id="9" name="Picture 2" descr="C:\Users\swu\Desktop\虚拟文件系统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2"/>
          <a:stretch/>
        </p:blipFill>
        <p:spPr bwMode="auto">
          <a:xfrm>
            <a:off x="7199430" y="1268760"/>
            <a:ext cx="2351931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Linux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文件系统</a:t>
            </a:r>
            <a:endParaRPr lang="en-US" dirty="0">
              <a:latin typeface="黑体" pitchFamily="49" charset="-122"/>
              <a:sym typeface="黑体" pitchFamily="49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88504" y="1700808"/>
            <a:ext cx="8928992" cy="424847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kern="0" dirty="0"/>
              <a:t> 用于表示所有支持的文件系统，由以下对象类型组成</a:t>
            </a:r>
          </a:p>
          <a:p>
            <a:pPr lvl="1" algn="just">
              <a:lnSpc>
                <a:spcPct val="150000"/>
              </a:lnSpc>
              <a:buClr>
                <a:srgbClr val="336699"/>
              </a:buClr>
              <a:buSzPct val="80000"/>
              <a:buFont typeface="Wingdings" pitchFamily="2" charset="2"/>
              <a:buChar char="v"/>
              <a:defRPr/>
            </a:pPr>
            <a:r>
              <a:rPr lang="zh-CN" altLang="en-US" sz="2000" kern="0" dirty="0"/>
              <a:t>超级块（</a:t>
            </a:r>
            <a:r>
              <a:rPr lang="en-US" altLang="zh-CN" sz="2000" kern="0" dirty="0"/>
              <a:t>superblock</a:t>
            </a:r>
            <a:r>
              <a:rPr lang="zh-CN" altLang="en-US" sz="2000" kern="0" dirty="0"/>
              <a:t>）对象：存放已安装文件系统信息</a:t>
            </a:r>
          </a:p>
          <a:p>
            <a:pPr lvl="1" algn="just">
              <a:lnSpc>
                <a:spcPct val="150000"/>
              </a:lnSpc>
              <a:buClr>
                <a:srgbClr val="336699"/>
              </a:buClr>
              <a:buSzPct val="80000"/>
              <a:buFont typeface="Wingdings" pitchFamily="2" charset="2"/>
              <a:buChar char="v"/>
              <a:defRPr/>
            </a:pPr>
            <a:r>
              <a:rPr lang="zh-CN" altLang="en-US" sz="2000" kern="0" dirty="0"/>
              <a:t>索引节点（</a:t>
            </a:r>
            <a:r>
              <a:rPr lang="en-US" altLang="zh-CN" sz="2000" kern="0" dirty="0" err="1"/>
              <a:t>inode</a:t>
            </a:r>
            <a:r>
              <a:rPr lang="zh-CN" altLang="en-US" sz="2000" kern="0" dirty="0"/>
              <a:t>）对象：存放文件信息，每个索引节点对象的   索引节点号唯一地标识了文件系统中的文件</a:t>
            </a:r>
          </a:p>
          <a:p>
            <a:pPr lvl="1" algn="just">
              <a:lnSpc>
                <a:spcPct val="150000"/>
              </a:lnSpc>
              <a:buClr>
                <a:srgbClr val="336699"/>
              </a:buClr>
              <a:buSzPct val="80000"/>
              <a:buFont typeface="Wingdings" pitchFamily="2" charset="2"/>
              <a:buChar char="v"/>
              <a:defRPr/>
            </a:pPr>
            <a:r>
              <a:rPr lang="zh-CN" altLang="en-US" sz="2000" kern="0" dirty="0"/>
              <a:t>文件（</a:t>
            </a:r>
            <a:r>
              <a:rPr lang="en-US" altLang="zh-CN" sz="2000" kern="0" dirty="0"/>
              <a:t>file</a:t>
            </a:r>
            <a:r>
              <a:rPr lang="zh-CN" altLang="en-US" sz="2000" kern="0" dirty="0"/>
              <a:t>）对象：存放打开文件与进程间交互的信息</a:t>
            </a:r>
          </a:p>
          <a:p>
            <a:pPr lvl="1" algn="just">
              <a:lnSpc>
                <a:spcPct val="150000"/>
              </a:lnSpc>
              <a:buClr>
                <a:srgbClr val="336699"/>
              </a:buClr>
              <a:buSzPct val="80000"/>
              <a:buFont typeface="Wingdings" pitchFamily="2" charset="2"/>
              <a:buChar char="v"/>
              <a:defRPr/>
            </a:pPr>
            <a:r>
              <a:rPr lang="zh-CN" altLang="en-US" sz="2000" kern="0" dirty="0"/>
              <a:t>目录项（</a:t>
            </a:r>
            <a:r>
              <a:rPr lang="en-US" altLang="zh-CN" sz="2000" kern="0" dirty="0" err="1"/>
              <a:t>dentry</a:t>
            </a:r>
            <a:r>
              <a:rPr lang="zh-CN" altLang="en-US" sz="2000" kern="0" dirty="0"/>
              <a:t>）对象：存放目录项与文件进行联结的信息</a:t>
            </a:r>
          </a:p>
          <a:p>
            <a:pPr algn="just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kern="0" dirty="0"/>
              <a:t> 同时</a:t>
            </a:r>
            <a:r>
              <a:rPr lang="en-US" altLang="zh-CN" kern="0" dirty="0"/>
              <a:t>VFS</a:t>
            </a:r>
            <a:r>
              <a:rPr lang="zh-CN" altLang="en-US" kern="0" dirty="0"/>
              <a:t>还使用了磁盘</a:t>
            </a:r>
            <a:r>
              <a:rPr lang="zh-CN" altLang="en-US" sz="2400" kern="0" dirty="0"/>
              <a:t>高速缓存（软件机制），将常用的目录项对象放在目录项高速缓存中</a:t>
            </a:r>
          </a:p>
          <a:p>
            <a:pPr algn="just">
              <a:defRPr/>
            </a:pPr>
            <a:endParaRPr lang="en-US" altLang="zh-CN" sz="2800" kern="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72480" y="1125538"/>
            <a:ext cx="2392363" cy="720080"/>
          </a:xfrm>
          <a:prstGeom prst="rect">
            <a:avLst/>
          </a:prstGeom>
        </p:spPr>
        <p:txBody>
          <a:bodyPr anchor="ctr" anchorCtr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buFontTx/>
              <a:buNone/>
              <a:defRPr/>
            </a:pPr>
            <a:r>
              <a:rPr lang="zh-CN" altLang="en-US" kern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通用文件模型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Linux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文件系统</a:t>
            </a:r>
            <a:endParaRPr lang="en-US" dirty="0">
              <a:latin typeface="黑体" pitchFamily="49" charset="-122"/>
              <a:sym typeface="黑体" pitchFamily="49" charset="-122"/>
            </a:endParaRPr>
          </a:p>
        </p:txBody>
      </p:sp>
      <p:sp>
        <p:nvSpPr>
          <p:cNvPr id="8196" name="AutoShape 2" descr="http://t11.baidu.com/it/u=1244005969,2990422032&amp;fm=58"/>
          <p:cNvSpPr>
            <a:spLocks noChangeAspect="1" noChangeArrowheads="1"/>
          </p:cNvSpPr>
          <p:nvPr/>
        </p:nvSpPr>
        <p:spPr bwMode="auto">
          <a:xfrm>
            <a:off x="155575" y="-141288"/>
            <a:ext cx="304800" cy="301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33CC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8197" name="AutoShape 4" descr="http://t11.baidu.com/it/u=1244005969,2990422032&amp;fm=58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>
              <a:solidFill>
                <a:srgbClr val="0033CC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920552" y="1772816"/>
            <a:ext cx="8208912" cy="44958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  <a:defRPr/>
            </a:pPr>
            <a:r>
              <a:rPr lang="zh-CN" altLang="en-US" sz="2400" kern="0" dirty="0"/>
              <a:t>文件是 </a:t>
            </a:r>
            <a:r>
              <a:rPr lang="en-US" altLang="zh-CN" sz="2400" kern="0" dirty="0"/>
              <a:t>Linux </a:t>
            </a:r>
            <a:r>
              <a:rPr lang="zh-CN" altLang="en-US" sz="2400" kern="0" dirty="0"/>
              <a:t>系统中最基础最重要的抽象。</a:t>
            </a:r>
            <a:r>
              <a:rPr lang="en-US" altLang="zh-CN" sz="2400" kern="0" dirty="0"/>
              <a:t>Linux </a:t>
            </a:r>
            <a:r>
              <a:rPr lang="zh-CN" altLang="en-US" sz="2400" kern="0" dirty="0"/>
              <a:t>遵循一切皆文件的理念。很多交互操作是通过读写文件来完成，即使所涉及的对象看起来并非普通文件。</a:t>
            </a:r>
            <a:endParaRPr lang="en-US" altLang="zh-CN" sz="2400" kern="0" dirty="0"/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  <a:defRPr/>
            </a:pPr>
            <a:endParaRPr lang="en-US" altLang="zh-CN" sz="2400" kern="0" dirty="0"/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  <a:defRPr/>
            </a:pPr>
            <a:r>
              <a:rPr lang="zh-CN" altLang="en-US" sz="2400" kern="0" dirty="0"/>
              <a:t>可以将</a:t>
            </a:r>
            <a:r>
              <a:rPr lang="en-US" altLang="zh-CN" sz="2400" kern="0" dirty="0"/>
              <a:t>VFS</a:t>
            </a:r>
            <a:r>
              <a:rPr lang="zh-CN" altLang="en-US" sz="2400" kern="0" dirty="0"/>
              <a:t>看成一种</a:t>
            </a:r>
            <a:r>
              <a:rPr lang="zh-CN" altLang="en-US" sz="2400" kern="0" dirty="0">
                <a:solidFill>
                  <a:srgbClr val="FF0000"/>
                </a:solidFill>
              </a:rPr>
              <a:t>通用文件系统</a:t>
            </a:r>
            <a:r>
              <a:rPr lang="zh-CN" altLang="en-US" sz="2400" kern="0" dirty="0"/>
              <a:t>，它位于应用程序和具体文件系统之间，提供了一层</a:t>
            </a:r>
            <a:r>
              <a:rPr lang="zh-CN" altLang="en-US" sz="2400" kern="0" dirty="0">
                <a:solidFill>
                  <a:srgbClr val="FF0000"/>
                </a:solidFill>
              </a:rPr>
              <a:t>通用的接口</a:t>
            </a:r>
            <a:r>
              <a:rPr lang="zh-CN" altLang="en-US" sz="2400" kern="0" dirty="0"/>
              <a:t>，它在必要时依赖具体的文件系统</a:t>
            </a:r>
          </a:p>
        </p:txBody>
      </p:sp>
      <p:sp>
        <p:nvSpPr>
          <p:cNvPr id="3" name="矩形 2"/>
          <p:cNvSpPr/>
          <p:nvPr/>
        </p:nvSpPr>
        <p:spPr>
          <a:xfrm>
            <a:off x="920552" y="1347242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kern="0" dirty="0">
                <a:solidFill>
                  <a:srgbClr val="FF0000"/>
                </a:solidFill>
              </a:rPr>
              <a:t>通用文件模型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29734</TotalTime>
  <Words>2606</Words>
  <Application>Microsoft Office PowerPoint</Application>
  <PresentationFormat>A4 纸张(210x297 毫米)</PresentationFormat>
  <Paragraphs>332</Paragraphs>
  <Slides>29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Monotype Sorts</vt:lpstr>
      <vt:lpstr>黑体</vt:lpstr>
      <vt:lpstr>Arial</vt:lpstr>
      <vt:lpstr>Arial Narrow</vt:lpstr>
      <vt:lpstr>Calibri</vt:lpstr>
      <vt:lpstr>Times New Roman</vt:lpstr>
      <vt:lpstr>Wingdings</vt:lpstr>
      <vt:lpstr>通用信息 (标准)</vt:lpstr>
      <vt:lpstr>第六章 第1讲  文件系统基础</vt:lpstr>
      <vt:lpstr>题目</vt:lpstr>
      <vt:lpstr>Linux文件系统</vt:lpstr>
      <vt:lpstr>Linux文件系统</vt:lpstr>
      <vt:lpstr>Linux文件系统</vt:lpstr>
      <vt:lpstr>Linux文件系统</vt:lpstr>
      <vt:lpstr>Linux文件系统</vt:lpstr>
      <vt:lpstr>Linux文件系统</vt:lpstr>
      <vt:lpstr>Linux文件系统</vt:lpstr>
      <vt:lpstr>Linux文件系统</vt:lpstr>
      <vt:lpstr>Linux文件系统</vt:lpstr>
      <vt:lpstr>Linux文件系统</vt:lpstr>
      <vt:lpstr>Linux文件系统</vt:lpstr>
      <vt:lpstr>Linux文件系统</vt:lpstr>
      <vt:lpstr>题目</vt:lpstr>
      <vt:lpstr>超级块操作——VFS数据结构</vt:lpstr>
      <vt:lpstr>超级块操作——VFS数据结构</vt:lpstr>
      <vt:lpstr>VFS数据结构</vt:lpstr>
      <vt:lpstr>VFS数据结构</vt:lpstr>
      <vt:lpstr>VFS数据结构</vt:lpstr>
      <vt:lpstr>VFS数据结构</vt:lpstr>
      <vt:lpstr>VFS数据结构</vt:lpstr>
      <vt:lpstr>VFS数据结构</vt:lpstr>
      <vt:lpstr>VFS数据结构</vt:lpstr>
      <vt:lpstr>VFS数据结构</vt:lpstr>
      <vt:lpstr>VFS数据结构</vt:lpstr>
      <vt:lpstr>VFS数据结构</vt:lpstr>
      <vt:lpstr>总结</vt:lpstr>
      <vt:lpstr>谢谢 !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王 十一</cp:lastModifiedBy>
  <cp:revision>3372</cp:revision>
  <cp:lastPrinted>2011-09-02T04:24:48Z</cp:lastPrinted>
  <dcterms:created xsi:type="dcterms:W3CDTF">2001-03-21T12:57:26Z</dcterms:created>
  <dcterms:modified xsi:type="dcterms:W3CDTF">2021-03-29T08:58:04Z</dcterms:modified>
</cp:coreProperties>
</file>