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9" r:id="rId4"/>
    <p:sldId id="326" r:id="rId5"/>
    <p:sldId id="328" r:id="rId6"/>
    <p:sldId id="327" r:id="rId7"/>
    <p:sldId id="353" r:id="rId8"/>
    <p:sldId id="329" r:id="rId9"/>
    <p:sldId id="330" r:id="rId10"/>
    <p:sldId id="331" r:id="rId11"/>
    <p:sldId id="309" r:id="rId12"/>
    <p:sldId id="332" r:id="rId13"/>
    <p:sldId id="333" r:id="rId14"/>
    <p:sldId id="334" r:id="rId15"/>
    <p:sldId id="335" r:id="rId16"/>
    <p:sldId id="336" r:id="rId17"/>
    <p:sldId id="337" r:id="rId18"/>
    <p:sldId id="339" r:id="rId19"/>
    <p:sldId id="340" r:id="rId20"/>
    <p:sldId id="358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54" r:id="rId29"/>
    <p:sldId id="348" r:id="rId30"/>
    <p:sldId id="349" r:id="rId31"/>
    <p:sldId id="350" r:id="rId32"/>
    <p:sldId id="355" r:id="rId33"/>
    <p:sldId id="356" r:id="rId34"/>
    <p:sldId id="357" r:id="rId35"/>
    <p:sldId id="352" r:id="rId36"/>
    <p:sldId id="297" r:id="rId37"/>
  </p:sldIdLst>
  <p:sldSz cx="9906000" cy="6858000" type="A4"/>
  <p:notesSz cx="6797675" cy="992822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336699"/>
    <a:srgbClr val="000000"/>
    <a:srgbClr val="001D3A"/>
    <a:srgbClr val="FF3300"/>
    <a:srgbClr val="C8860E"/>
    <a:srgbClr val="000066"/>
    <a:srgbClr val="0000FF"/>
    <a:srgbClr val="FF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2" autoAdjust="0"/>
    <p:restoredTop sz="98074" autoAdjust="0"/>
  </p:normalViewPr>
  <p:slideViewPr>
    <p:cSldViewPr>
      <p:cViewPr varScale="1">
        <p:scale>
          <a:sx n="61" d="100"/>
          <a:sy n="61" d="100"/>
        </p:scale>
        <p:origin x="58" y="413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10"/>
    </p:cViewPr>
  </p:sorterViewPr>
  <p:notesViewPr>
    <p:cSldViewPr>
      <p:cViewPr varScale="1">
        <p:scale>
          <a:sx n="47" d="100"/>
          <a:sy n="47" d="100"/>
        </p:scale>
        <p:origin x="279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91CEAB8E-1E52-4AF3-A645-E2A34AEB46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269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21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3288"/>
            <a:ext cx="4984750" cy="44688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C7D674A-C53E-4DF2-95AB-FDF5B54D8C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22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2BEDEC4D-2318-4322-BD01-8CCD41A295F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B51C0C8A-B85A-4297-8F67-2B37CD1ECC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线程使用并存在于进程资源中，还可以被操作系统调用并独立地运行，这主要是因为线程仅仅复制必要的资源以使自己得以存在并执行。  </a:t>
            </a:r>
          </a:p>
          <a:p>
            <a:r>
              <a:rPr lang="zh-CN" altLang="en-US"/>
              <a:t>独立的控制流得以实现是因为线程维持着自己的：  </a:t>
            </a:r>
          </a:p>
          <a:p>
            <a:pPr lvl="1"/>
            <a:r>
              <a:rPr lang="zh-CN" altLang="en-US"/>
              <a:t>堆栈指针  </a:t>
            </a:r>
          </a:p>
          <a:p>
            <a:pPr lvl="1"/>
            <a:r>
              <a:rPr lang="zh-CN" altLang="en-US"/>
              <a:t>寄存器  </a:t>
            </a:r>
          </a:p>
          <a:p>
            <a:pPr lvl="1"/>
            <a:r>
              <a:rPr lang="zh-CN" altLang="en-US"/>
              <a:t>调度属性（如：策略或优先级）  </a:t>
            </a:r>
          </a:p>
          <a:p>
            <a:pPr lvl="1"/>
            <a:r>
              <a:rPr lang="zh-CN" altLang="en-US"/>
              <a:t>待定的和阻塞的信号集合（</a:t>
            </a:r>
            <a:r>
              <a:rPr lang="en-US" altLang="zh-CN"/>
              <a:t>Set of pending and blocked signals</a:t>
            </a:r>
            <a:r>
              <a:rPr lang="zh-CN" altLang="en-US"/>
              <a:t>）  </a:t>
            </a:r>
          </a:p>
          <a:p>
            <a:pPr lvl="1"/>
            <a:r>
              <a:rPr lang="zh-CN" altLang="en-US"/>
              <a:t>线程专用数据（</a:t>
            </a:r>
            <a:r>
              <a:rPr lang="en-US" altLang="zh-CN"/>
              <a:t>TSD</a:t>
            </a:r>
            <a:r>
              <a:rPr lang="zh-CN" altLang="en-US"/>
              <a:t>：</a:t>
            </a:r>
            <a:r>
              <a:rPr lang="en-US" altLang="zh-CN"/>
              <a:t>Thread Specific Data.</a:t>
            </a:r>
            <a:r>
              <a:rPr lang="zh-CN" altLang="en-US"/>
              <a:t>） </a:t>
            </a:r>
          </a:p>
          <a:p>
            <a:r>
              <a:rPr lang="zh-CN" altLang="en-US"/>
              <a:t>因此，在</a:t>
            </a:r>
            <a:r>
              <a:rPr lang="en-US" altLang="zh-CN"/>
              <a:t>UNIX</a:t>
            </a:r>
            <a:r>
              <a:rPr lang="zh-CN" altLang="en-US"/>
              <a:t>环境下线程：  </a:t>
            </a:r>
          </a:p>
          <a:p>
            <a:pPr lvl="1"/>
            <a:r>
              <a:rPr lang="zh-CN" altLang="en-US"/>
              <a:t>存在于进程，使用进程资源  </a:t>
            </a:r>
          </a:p>
          <a:p>
            <a:pPr lvl="1"/>
            <a:r>
              <a:rPr lang="zh-CN" altLang="en-US"/>
              <a:t>拥有自己独立的控制流，只要父进程存在并且操作系统支持  </a:t>
            </a:r>
          </a:p>
          <a:p>
            <a:pPr lvl="1"/>
            <a:r>
              <a:rPr lang="zh-CN" altLang="en-US"/>
              <a:t>只复制必可以使得独立调度的必要资源  </a:t>
            </a:r>
          </a:p>
          <a:p>
            <a:pPr lvl="1"/>
            <a:r>
              <a:rPr lang="zh-CN" altLang="en-US"/>
              <a:t>可以和其他线程独立（或非独立的）地共享进程资源  </a:t>
            </a:r>
          </a:p>
          <a:p>
            <a:pPr lvl="1"/>
            <a:r>
              <a:rPr lang="zh-CN" altLang="en-US"/>
              <a:t>当父进程结束时结束，或者相关类似的  </a:t>
            </a:r>
          </a:p>
          <a:p>
            <a:pPr lvl="1"/>
            <a:r>
              <a:rPr lang="zh-CN" altLang="en-US"/>
              <a:t>是“轻型的”，因为大部分额外开销已经在进程创建时完成了 </a:t>
            </a:r>
          </a:p>
          <a:p>
            <a:r>
              <a:rPr lang="zh-CN" altLang="en-US"/>
              <a:t>因为在同一个进程中的线程共享资源：  </a:t>
            </a:r>
          </a:p>
          <a:p>
            <a:pPr lvl="1"/>
            <a:r>
              <a:rPr lang="zh-CN" altLang="en-US"/>
              <a:t>一个线程对系统资源（如关闭一个文件）的改变对所有其它线程是可以见的  </a:t>
            </a:r>
          </a:p>
          <a:p>
            <a:pPr lvl="1"/>
            <a:r>
              <a:rPr lang="zh-CN" altLang="en-US"/>
              <a:t>两个同样值的指针指向相同的数据  </a:t>
            </a:r>
          </a:p>
          <a:p>
            <a:pPr lvl="1"/>
            <a:r>
              <a:rPr lang="zh-CN" altLang="en-US"/>
              <a:t>读写同一个内存位置是可能的，因此需要成员显式地使用同步 </a:t>
            </a:r>
          </a:p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32659668-071F-4653-B032-1FF52DB33C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9608C69-FD76-4AF6-A1B8-33910443F1AA}" type="slidenum">
              <a:rPr lang="en-US" altLang="zh-CN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D76925CE-A462-4A7E-8673-7C568C6B17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DDD14720-04AF-4BD7-AA35-DEC06372EC2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线程使用并存在于进程资源中，还可以被操作系统调用并独立地运行，这主要是因为线程仅仅复制必要的资源以使自己得以存在并执行。  </a:t>
            </a:r>
          </a:p>
          <a:p>
            <a:r>
              <a:rPr lang="zh-CN" altLang="en-US"/>
              <a:t>独立的控制流得以实现是因为线程维持着自己的：  </a:t>
            </a:r>
          </a:p>
          <a:p>
            <a:pPr lvl="1"/>
            <a:r>
              <a:rPr lang="zh-CN" altLang="en-US"/>
              <a:t>堆栈指针  </a:t>
            </a:r>
          </a:p>
          <a:p>
            <a:pPr lvl="1"/>
            <a:r>
              <a:rPr lang="zh-CN" altLang="en-US"/>
              <a:t>寄存器  </a:t>
            </a:r>
          </a:p>
          <a:p>
            <a:pPr lvl="1"/>
            <a:r>
              <a:rPr lang="zh-CN" altLang="en-US"/>
              <a:t>调度属性（如：策略或优先级）  </a:t>
            </a:r>
          </a:p>
          <a:p>
            <a:pPr lvl="1"/>
            <a:r>
              <a:rPr lang="zh-CN" altLang="en-US"/>
              <a:t>待定的和阻塞的信号集合（</a:t>
            </a:r>
            <a:r>
              <a:rPr lang="en-US" altLang="zh-CN"/>
              <a:t>Set of pending and blocked signals</a:t>
            </a:r>
            <a:r>
              <a:rPr lang="zh-CN" altLang="en-US"/>
              <a:t>）  </a:t>
            </a:r>
          </a:p>
          <a:p>
            <a:pPr lvl="1"/>
            <a:r>
              <a:rPr lang="zh-CN" altLang="en-US"/>
              <a:t>线程专用数据（</a:t>
            </a:r>
            <a:r>
              <a:rPr lang="en-US" altLang="zh-CN"/>
              <a:t>TSD</a:t>
            </a:r>
            <a:r>
              <a:rPr lang="zh-CN" altLang="en-US"/>
              <a:t>：</a:t>
            </a:r>
            <a:r>
              <a:rPr lang="en-US" altLang="zh-CN"/>
              <a:t>Thread Specific Data.</a:t>
            </a:r>
            <a:r>
              <a:rPr lang="zh-CN" altLang="en-US"/>
              <a:t>） </a:t>
            </a:r>
          </a:p>
          <a:p>
            <a:r>
              <a:rPr lang="zh-CN" altLang="en-US"/>
              <a:t>因此，在</a:t>
            </a:r>
            <a:r>
              <a:rPr lang="en-US" altLang="zh-CN"/>
              <a:t>UNIX</a:t>
            </a:r>
            <a:r>
              <a:rPr lang="zh-CN" altLang="en-US"/>
              <a:t>环境下线程：  </a:t>
            </a:r>
          </a:p>
          <a:p>
            <a:pPr lvl="1"/>
            <a:r>
              <a:rPr lang="zh-CN" altLang="en-US"/>
              <a:t>存在于进程，使用进程资源  </a:t>
            </a:r>
          </a:p>
          <a:p>
            <a:pPr lvl="1"/>
            <a:r>
              <a:rPr lang="zh-CN" altLang="en-US"/>
              <a:t>拥有自己独立的控制流，只要父进程存在并且操作系统支持  </a:t>
            </a:r>
          </a:p>
          <a:p>
            <a:pPr lvl="1"/>
            <a:r>
              <a:rPr lang="zh-CN" altLang="en-US"/>
              <a:t>只复制必可以使得独立调度的必要资源  </a:t>
            </a:r>
          </a:p>
          <a:p>
            <a:pPr lvl="1"/>
            <a:r>
              <a:rPr lang="zh-CN" altLang="en-US"/>
              <a:t>可以和其他线程独立（或非独立的）地共享进程资源  </a:t>
            </a:r>
          </a:p>
          <a:p>
            <a:pPr lvl="1"/>
            <a:r>
              <a:rPr lang="zh-CN" altLang="en-US"/>
              <a:t>当父进程结束时结束，或者相关类似的  </a:t>
            </a:r>
          </a:p>
          <a:p>
            <a:pPr lvl="1"/>
            <a:r>
              <a:rPr lang="zh-CN" altLang="en-US"/>
              <a:t>是“轻型的”，因为大部分额外开销已经在进程创建时完成了 </a:t>
            </a:r>
          </a:p>
          <a:p>
            <a:r>
              <a:rPr lang="zh-CN" altLang="en-US"/>
              <a:t>因为在同一个进程中的线程共享资源：  </a:t>
            </a:r>
          </a:p>
          <a:p>
            <a:pPr lvl="1"/>
            <a:r>
              <a:rPr lang="zh-CN" altLang="en-US"/>
              <a:t>一个线程对系统资源（如关闭一个文件）的改变对所有其它线程是可以见的  </a:t>
            </a:r>
          </a:p>
          <a:p>
            <a:pPr lvl="1"/>
            <a:r>
              <a:rPr lang="zh-CN" altLang="en-US"/>
              <a:t>两个同样值的指针指向相同的数据  </a:t>
            </a:r>
          </a:p>
          <a:p>
            <a:pPr lvl="1"/>
            <a:r>
              <a:rPr lang="zh-CN" altLang="en-US"/>
              <a:t>读写同一个内存位置是可能的，因此需要成员显式地使用同步 </a:t>
            </a:r>
          </a:p>
          <a:p>
            <a:endParaRPr lang="zh-CN" altLang="en-US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1C0AD96E-B306-4A02-BD1A-A58A05A513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0FE8B69-D076-4971-97A6-BEC3C00EF2F8}" type="slidenum">
              <a:rPr lang="en-US" altLang="zh-CN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49469146-0DAC-4F6F-A1F5-0A16B27BFA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94771E85-27AB-47CA-9F55-B3FD6CD843E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线程使用并存在于进程资源中，还可以被操作系统调用并独立地运行，这主要是因为线程仅仅复制必要的资源以使自己得以存在并执行。  </a:t>
            </a:r>
          </a:p>
          <a:p>
            <a:r>
              <a:rPr lang="zh-CN" altLang="en-US"/>
              <a:t>独立的控制流得以实现是因为线程维持着自己的：  </a:t>
            </a:r>
          </a:p>
          <a:p>
            <a:pPr lvl="1"/>
            <a:r>
              <a:rPr lang="zh-CN" altLang="en-US"/>
              <a:t>堆栈指针  </a:t>
            </a:r>
          </a:p>
          <a:p>
            <a:pPr lvl="1"/>
            <a:r>
              <a:rPr lang="zh-CN" altLang="en-US"/>
              <a:t>寄存器  </a:t>
            </a:r>
          </a:p>
          <a:p>
            <a:pPr lvl="1"/>
            <a:r>
              <a:rPr lang="zh-CN" altLang="en-US"/>
              <a:t>调度属性（如：策略或优先级）  </a:t>
            </a:r>
          </a:p>
          <a:p>
            <a:pPr lvl="1"/>
            <a:r>
              <a:rPr lang="zh-CN" altLang="en-US"/>
              <a:t>待定的和阻塞的信号集合（</a:t>
            </a:r>
            <a:r>
              <a:rPr lang="en-US" altLang="zh-CN"/>
              <a:t>Set of pending and blocked signals</a:t>
            </a:r>
            <a:r>
              <a:rPr lang="zh-CN" altLang="en-US"/>
              <a:t>）  </a:t>
            </a:r>
          </a:p>
          <a:p>
            <a:pPr lvl="1"/>
            <a:r>
              <a:rPr lang="zh-CN" altLang="en-US"/>
              <a:t>线程专用数据（</a:t>
            </a:r>
            <a:r>
              <a:rPr lang="en-US" altLang="zh-CN"/>
              <a:t>TSD</a:t>
            </a:r>
            <a:r>
              <a:rPr lang="zh-CN" altLang="en-US"/>
              <a:t>：</a:t>
            </a:r>
            <a:r>
              <a:rPr lang="en-US" altLang="zh-CN"/>
              <a:t>Thread Specific Data.</a:t>
            </a:r>
            <a:r>
              <a:rPr lang="zh-CN" altLang="en-US"/>
              <a:t>） </a:t>
            </a:r>
          </a:p>
          <a:p>
            <a:r>
              <a:rPr lang="zh-CN" altLang="en-US"/>
              <a:t>因此，在</a:t>
            </a:r>
            <a:r>
              <a:rPr lang="en-US" altLang="zh-CN"/>
              <a:t>UNIX</a:t>
            </a:r>
            <a:r>
              <a:rPr lang="zh-CN" altLang="en-US"/>
              <a:t>环境下线程：  </a:t>
            </a:r>
          </a:p>
          <a:p>
            <a:pPr lvl="1"/>
            <a:r>
              <a:rPr lang="zh-CN" altLang="en-US"/>
              <a:t>存在于进程，使用进程资源  </a:t>
            </a:r>
          </a:p>
          <a:p>
            <a:pPr lvl="1"/>
            <a:r>
              <a:rPr lang="zh-CN" altLang="en-US"/>
              <a:t>拥有自己独立的控制流，只要父进程存在并且操作系统支持  </a:t>
            </a:r>
          </a:p>
          <a:p>
            <a:pPr lvl="1"/>
            <a:r>
              <a:rPr lang="zh-CN" altLang="en-US"/>
              <a:t>只复制必可以使得独立调度的必要资源  </a:t>
            </a:r>
          </a:p>
          <a:p>
            <a:pPr lvl="1"/>
            <a:r>
              <a:rPr lang="zh-CN" altLang="en-US"/>
              <a:t>可以和其他线程独立（或非独立的）地共享进程资源  </a:t>
            </a:r>
          </a:p>
          <a:p>
            <a:pPr lvl="1"/>
            <a:r>
              <a:rPr lang="zh-CN" altLang="en-US"/>
              <a:t>当父进程结束时结束，或者相关类似的  </a:t>
            </a:r>
          </a:p>
          <a:p>
            <a:pPr lvl="1"/>
            <a:r>
              <a:rPr lang="zh-CN" altLang="en-US"/>
              <a:t>是“轻型的”，因为大部分额外开销已经在进程创建时完成了 </a:t>
            </a:r>
          </a:p>
          <a:p>
            <a:r>
              <a:rPr lang="zh-CN" altLang="en-US"/>
              <a:t>因为在同一个进程中的线程共享资源：  </a:t>
            </a:r>
          </a:p>
          <a:p>
            <a:pPr lvl="1"/>
            <a:r>
              <a:rPr lang="zh-CN" altLang="en-US"/>
              <a:t>一个线程对系统资源（如关闭一个文件）的改变对所有其它线程是可以见的  </a:t>
            </a:r>
          </a:p>
          <a:p>
            <a:pPr lvl="1"/>
            <a:r>
              <a:rPr lang="zh-CN" altLang="en-US"/>
              <a:t>两个同样值的指针指向相同的数据  </a:t>
            </a:r>
          </a:p>
          <a:p>
            <a:pPr lvl="1"/>
            <a:r>
              <a:rPr lang="zh-CN" altLang="en-US"/>
              <a:t>读写同一个内存位置是可能的，因此需要成员显式地使用同步 </a:t>
            </a:r>
          </a:p>
          <a:p>
            <a:endParaRPr lang="zh-CN" altLang="en-US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DA617354-D5F9-497E-9906-39EC5D6E8B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1A8D7E6-5E73-495C-A0C4-233071F7BA00}" type="slidenum">
              <a:rPr lang="en-US" altLang="zh-CN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57E27656-5DD6-45BD-9BE1-EB72D771009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6334428A-3E9A-4214-B81C-F79F9EECCA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线程使用并存在于进程资源中，还可以被操作系统调用并独立地运行，这主要是因为线程仅仅复制必要的资源以使自己得以存在并执行。  </a:t>
            </a:r>
          </a:p>
          <a:p>
            <a:r>
              <a:rPr lang="zh-CN" altLang="en-US"/>
              <a:t>独立的控制流得以实现是因为线程维持着自己的：  </a:t>
            </a:r>
          </a:p>
          <a:p>
            <a:pPr lvl="1"/>
            <a:r>
              <a:rPr lang="zh-CN" altLang="en-US"/>
              <a:t>堆栈指针  </a:t>
            </a:r>
          </a:p>
          <a:p>
            <a:pPr lvl="1"/>
            <a:r>
              <a:rPr lang="zh-CN" altLang="en-US"/>
              <a:t>寄存器  </a:t>
            </a:r>
          </a:p>
          <a:p>
            <a:pPr lvl="1"/>
            <a:r>
              <a:rPr lang="zh-CN" altLang="en-US"/>
              <a:t>调度属性（如：策略或优先级）  </a:t>
            </a:r>
          </a:p>
          <a:p>
            <a:pPr lvl="1"/>
            <a:r>
              <a:rPr lang="zh-CN" altLang="en-US"/>
              <a:t>待定的和阻塞的信号集合（</a:t>
            </a:r>
            <a:r>
              <a:rPr lang="en-US" altLang="zh-CN"/>
              <a:t>Set of pending and blocked signals</a:t>
            </a:r>
            <a:r>
              <a:rPr lang="zh-CN" altLang="en-US"/>
              <a:t>）  </a:t>
            </a:r>
          </a:p>
          <a:p>
            <a:pPr lvl="1"/>
            <a:r>
              <a:rPr lang="zh-CN" altLang="en-US"/>
              <a:t>线程专用数据（</a:t>
            </a:r>
            <a:r>
              <a:rPr lang="en-US" altLang="zh-CN"/>
              <a:t>TSD</a:t>
            </a:r>
            <a:r>
              <a:rPr lang="zh-CN" altLang="en-US"/>
              <a:t>：</a:t>
            </a:r>
            <a:r>
              <a:rPr lang="en-US" altLang="zh-CN"/>
              <a:t>Thread Specific Data.</a:t>
            </a:r>
            <a:r>
              <a:rPr lang="zh-CN" altLang="en-US"/>
              <a:t>） </a:t>
            </a:r>
          </a:p>
          <a:p>
            <a:r>
              <a:rPr lang="zh-CN" altLang="en-US"/>
              <a:t>因此，在</a:t>
            </a:r>
            <a:r>
              <a:rPr lang="en-US" altLang="zh-CN"/>
              <a:t>UNIX</a:t>
            </a:r>
            <a:r>
              <a:rPr lang="zh-CN" altLang="en-US"/>
              <a:t>环境下线程：  </a:t>
            </a:r>
          </a:p>
          <a:p>
            <a:pPr lvl="1"/>
            <a:r>
              <a:rPr lang="zh-CN" altLang="en-US"/>
              <a:t>存在于进程，使用进程资源  </a:t>
            </a:r>
          </a:p>
          <a:p>
            <a:pPr lvl="1"/>
            <a:r>
              <a:rPr lang="zh-CN" altLang="en-US"/>
              <a:t>拥有自己独立的控制流，只要父进程存在并且操作系统支持  </a:t>
            </a:r>
          </a:p>
          <a:p>
            <a:pPr lvl="1"/>
            <a:r>
              <a:rPr lang="zh-CN" altLang="en-US"/>
              <a:t>只复制必可以使得独立调度的必要资源  </a:t>
            </a:r>
          </a:p>
          <a:p>
            <a:pPr lvl="1"/>
            <a:r>
              <a:rPr lang="zh-CN" altLang="en-US"/>
              <a:t>可以和其他线程独立（或非独立的）地共享进程资源  </a:t>
            </a:r>
          </a:p>
          <a:p>
            <a:pPr lvl="1"/>
            <a:r>
              <a:rPr lang="zh-CN" altLang="en-US"/>
              <a:t>当父进程结束时结束，或者相关类似的  </a:t>
            </a:r>
          </a:p>
          <a:p>
            <a:pPr lvl="1"/>
            <a:r>
              <a:rPr lang="zh-CN" altLang="en-US"/>
              <a:t>是“轻型的”，因为大部分额外开销已经在进程创建时完成了 </a:t>
            </a:r>
          </a:p>
          <a:p>
            <a:r>
              <a:rPr lang="zh-CN" altLang="en-US"/>
              <a:t>因为在同一个进程中的线程共享资源：  </a:t>
            </a:r>
          </a:p>
          <a:p>
            <a:pPr lvl="1"/>
            <a:r>
              <a:rPr lang="zh-CN" altLang="en-US"/>
              <a:t>一个线程对系统资源（如关闭一个文件）的改变对所有其它线程是可以见的  </a:t>
            </a:r>
          </a:p>
          <a:p>
            <a:pPr lvl="1"/>
            <a:r>
              <a:rPr lang="zh-CN" altLang="en-US"/>
              <a:t>两个同样值的指针指向相同的数据  </a:t>
            </a:r>
          </a:p>
          <a:p>
            <a:pPr lvl="1"/>
            <a:r>
              <a:rPr lang="zh-CN" altLang="en-US"/>
              <a:t>读写同一个内存位置是可能的，因此需要成员显式地使用同步 </a:t>
            </a:r>
          </a:p>
          <a:p>
            <a:endParaRPr lang="zh-CN" altLang="en-US"/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1A73BBBC-4EB4-4339-8F0A-5D7D1FA248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D63F9B9-E4A6-4121-90E1-4815D8550AFF}" type="slidenum">
              <a:rPr lang="en-US" altLang="zh-CN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DD3716C1-E7C5-49EE-ADF3-97644B38E82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675A7F81-D201-4ABE-B1CD-12FFB1BE1F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线程使用并存在于进程资源中，还可以被操作系统调用并独立地运行，这主要是因为线程仅仅复制必要的资源以使自己得以存在并执行。  </a:t>
            </a:r>
          </a:p>
          <a:p>
            <a:r>
              <a:rPr lang="zh-CN" altLang="en-US"/>
              <a:t>独立的控制流得以实现是因为线程维持着自己的：  </a:t>
            </a:r>
          </a:p>
          <a:p>
            <a:pPr lvl="1"/>
            <a:r>
              <a:rPr lang="zh-CN" altLang="en-US"/>
              <a:t>堆栈指针  </a:t>
            </a:r>
          </a:p>
          <a:p>
            <a:pPr lvl="1"/>
            <a:r>
              <a:rPr lang="zh-CN" altLang="en-US"/>
              <a:t>寄存器  </a:t>
            </a:r>
          </a:p>
          <a:p>
            <a:pPr lvl="1"/>
            <a:r>
              <a:rPr lang="zh-CN" altLang="en-US"/>
              <a:t>调度属性（如：策略或优先级）  </a:t>
            </a:r>
          </a:p>
          <a:p>
            <a:pPr lvl="1"/>
            <a:r>
              <a:rPr lang="zh-CN" altLang="en-US"/>
              <a:t>待定的和阻塞的信号集合（</a:t>
            </a:r>
            <a:r>
              <a:rPr lang="en-US" altLang="zh-CN"/>
              <a:t>Set of pending and blocked signals</a:t>
            </a:r>
            <a:r>
              <a:rPr lang="zh-CN" altLang="en-US"/>
              <a:t>）  </a:t>
            </a:r>
          </a:p>
          <a:p>
            <a:pPr lvl="1"/>
            <a:r>
              <a:rPr lang="zh-CN" altLang="en-US"/>
              <a:t>线程专用数据（</a:t>
            </a:r>
            <a:r>
              <a:rPr lang="en-US" altLang="zh-CN"/>
              <a:t>TSD</a:t>
            </a:r>
            <a:r>
              <a:rPr lang="zh-CN" altLang="en-US"/>
              <a:t>：</a:t>
            </a:r>
            <a:r>
              <a:rPr lang="en-US" altLang="zh-CN"/>
              <a:t>Thread Specific Data.</a:t>
            </a:r>
            <a:r>
              <a:rPr lang="zh-CN" altLang="en-US"/>
              <a:t>） </a:t>
            </a:r>
          </a:p>
          <a:p>
            <a:r>
              <a:rPr lang="zh-CN" altLang="en-US"/>
              <a:t>因此，在</a:t>
            </a:r>
            <a:r>
              <a:rPr lang="en-US" altLang="zh-CN"/>
              <a:t>UNIX</a:t>
            </a:r>
            <a:r>
              <a:rPr lang="zh-CN" altLang="en-US"/>
              <a:t>环境下线程：  </a:t>
            </a:r>
          </a:p>
          <a:p>
            <a:pPr lvl="1"/>
            <a:r>
              <a:rPr lang="zh-CN" altLang="en-US"/>
              <a:t>存在于进程，使用进程资源  </a:t>
            </a:r>
          </a:p>
          <a:p>
            <a:pPr lvl="1"/>
            <a:r>
              <a:rPr lang="zh-CN" altLang="en-US"/>
              <a:t>拥有自己独立的控制流，只要父进程存在并且操作系统支持  </a:t>
            </a:r>
          </a:p>
          <a:p>
            <a:pPr lvl="1"/>
            <a:r>
              <a:rPr lang="zh-CN" altLang="en-US"/>
              <a:t>只复制必可以使得独立调度的必要资源  </a:t>
            </a:r>
          </a:p>
          <a:p>
            <a:pPr lvl="1"/>
            <a:r>
              <a:rPr lang="zh-CN" altLang="en-US"/>
              <a:t>可以和其他线程独立（或非独立的）地共享进程资源  </a:t>
            </a:r>
          </a:p>
          <a:p>
            <a:pPr lvl="1"/>
            <a:r>
              <a:rPr lang="zh-CN" altLang="en-US"/>
              <a:t>当父进程结束时结束，或者相关类似的  </a:t>
            </a:r>
          </a:p>
          <a:p>
            <a:pPr lvl="1"/>
            <a:r>
              <a:rPr lang="zh-CN" altLang="en-US"/>
              <a:t>是“轻型的”，因为大部分额外开销已经在进程创建时完成了 </a:t>
            </a:r>
          </a:p>
          <a:p>
            <a:r>
              <a:rPr lang="zh-CN" altLang="en-US"/>
              <a:t>因为在同一个进程中的线程共享资源：  </a:t>
            </a:r>
          </a:p>
          <a:p>
            <a:pPr lvl="1"/>
            <a:r>
              <a:rPr lang="zh-CN" altLang="en-US"/>
              <a:t>一个线程对系统资源（如关闭一个文件）的改变对所有其它线程是可以见的  </a:t>
            </a:r>
          </a:p>
          <a:p>
            <a:pPr lvl="1"/>
            <a:r>
              <a:rPr lang="zh-CN" altLang="en-US"/>
              <a:t>两个同样值的指针指向相同的数据  </a:t>
            </a:r>
          </a:p>
          <a:p>
            <a:pPr lvl="1"/>
            <a:r>
              <a:rPr lang="zh-CN" altLang="en-US"/>
              <a:t>读写同一个内存位置是可能的，因此需要成员显式地使用同步 </a:t>
            </a:r>
          </a:p>
          <a:p>
            <a:endParaRPr lang="zh-CN" altLang="en-US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50FF6875-B1E6-421B-91F1-908F8EDB76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29B8F29-89D7-4191-A20A-4903D9E01936}" type="slidenum">
              <a:rPr lang="en-US" altLang="zh-CN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1ED3CAB0-9CB1-4AC9-9A84-3187BED25D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76241AD6-F01B-4AA9-829D-E26C4FBB02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线程使用并存在于进程资源中，还可以被操作系统调用并独立地运行，这主要是因为线程仅仅复制必要的资源以使自己得以存在并执行。  </a:t>
            </a:r>
          </a:p>
          <a:p>
            <a:r>
              <a:rPr lang="zh-CN" altLang="en-US"/>
              <a:t>独立的控制流得以实现是因为线程维持着自己的：  </a:t>
            </a:r>
          </a:p>
          <a:p>
            <a:pPr lvl="1"/>
            <a:r>
              <a:rPr lang="zh-CN" altLang="en-US"/>
              <a:t>堆栈指针  </a:t>
            </a:r>
          </a:p>
          <a:p>
            <a:pPr lvl="1"/>
            <a:r>
              <a:rPr lang="zh-CN" altLang="en-US"/>
              <a:t>寄存器  </a:t>
            </a:r>
          </a:p>
          <a:p>
            <a:pPr lvl="1"/>
            <a:r>
              <a:rPr lang="zh-CN" altLang="en-US"/>
              <a:t>调度属性（如：策略或优先级）  </a:t>
            </a:r>
          </a:p>
          <a:p>
            <a:pPr lvl="1"/>
            <a:r>
              <a:rPr lang="zh-CN" altLang="en-US"/>
              <a:t>待定的和阻塞的信号集合（</a:t>
            </a:r>
            <a:r>
              <a:rPr lang="en-US" altLang="zh-CN"/>
              <a:t>Set of pending and blocked signals</a:t>
            </a:r>
            <a:r>
              <a:rPr lang="zh-CN" altLang="en-US"/>
              <a:t>）  </a:t>
            </a:r>
          </a:p>
          <a:p>
            <a:pPr lvl="1"/>
            <a:r>
              <a:rPr lang="zh-CN" altLang="en-US"/>
              <a:t>线程专用数据（</a:t>
            </a:r>
            <a:r>
              <a:rPr lang="en-US" altLang="zh-CN"/>
              <a:t>TSD</a:t>
            </a:r>
            <a:r>
              <a:rPr lang="zh-CN" altLang="en-US"/>
              <a:t>：</a:t>
            </a:r>
            <a:r>
              <a:rPr lang="en-US" altLang="zh-CN"/>
              <a:t>Thread Specific Data.</a:t>
            </a:r>
            <a:r>
              <a:rPr lang="zh-CN" altLang="en-US"/>
              <a:t>） </a:t>
            </a:r>
          </a:p>
          <a:p>
            <a:r>
              <a:rPr lang="zh-CN" altLang="en-US"/>
              <a:t>因此，在</a:t>
            </a:r>
            <a:r>
              <a:rPr lang="en-US" altLang="zh-CN"/>
              <a:t>UNIX</a:t>
            </a:r>
            <a:r>
              <a:rPr lang="zh-CN" altLang="en-US"/>
              <a:t>环境下线程：  </a:t>
            </a:r>
          </a:p>
          <a:p>
            <a:pPr lvl="1"/>
            <a:r>
              <a:rPr lang="zh-CN" altLang="en-US"/>
              <a:t>存在于进程，使用进程资源  </a:t>
            </a:r>
          </a:p>
          <a:p>
            <a:pPr lvl="1"/>
            <a:r>
              <a:rPr lang="zh-CN" altLang="en-US"/>
              <a:t>拥有自己独立的控制流，只要父进程存在并且操作系统支持  </a:t>
            </a:r>
          </a:p>
          <a:p>
            <a:pPr lvl="1"/>
            <a:r>
              <a:rPr lang="zh-CN" altLang="en-US"/>
              <a:t>只复制必可以使得独立调度的必要资源  </a:t>
            </a:r>
          </a:p>
          <a:p>
            <a:pPr lvl="1"/>
            <a:r>
              <a:rPr lang="zh-CN" altLang="en-US"/>
              <a:t>可以和其他线程独立（或非独立的）地共享进程资源  </a:t>
            </a:r>
          </a:p>
          <a:p>
            <a:pPr lvl="1"/>
            <a:r>
              <a:rPr lang="zh-CN" altLang="en-US"/>
              <a:t>当父进程结束时结束，或者相关类似的  </a:t>
            </a:r>
          </a:p>
          <a:p>
            <a:pPr lvl="1"/>
            <a:r>
              <a:rPr lang="zh-CN" altLang="en-US"/>
              <a:t>是“轻型的”，因为大部分额外开销已经在进程创建时完成了 </a:t>
            </a:r>
          </a:p>
          <a:p>
            <a:r>
              <a:rPr lang="zh-CN" altLang="en-US"/>
              <a:t>因为在同一个进程中的线程共享资源：  </a:t>
            </a:r>
          </a:p>
          <a:p>
            <a:pPr lvl="1"/>
            <a:r>
              <a:rPr lang="zh-CN" altLang="en-US"/>
              <a:t>一个线程对系统资源（如关闭一个文件）的改变对所有其它线程是可以见的  </a:t>
            </a:r>
          </a:p>
          <a:p>
            <a:pPr lvl="1"/>
            <a:r>
              <a:rPr lang="zh-CN" altLang="en-US"/>
              <a:t>两个同样值的指针指向相同的数据  </a:t>
            </a:r>
          </a:p>
          <a:p>
            <a:pPr lvl="1"/>
            <a:r>
              <a:rPr lang="zh-CN" altLang="en-US"/>
              <a:t>读写同一个内存位置是可能的，因此需要成员显式地使用同步 </a:t>
            </a:r>
          </a:p>
          <a:p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A0283FB1-2687-47A5-83E4-D89DA9D56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FFCB044-2C8C-4FB8-9095-712368D01853}" type="slidenum">
              <a:rPr lang="en-US" altLang="zh-CN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F1696522-9F65-452A-9C35-E68C7A4ABA0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8F762571-B4A3-443A-ABF1-93E393FC21D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线程使用并存在于进程资源中，还可以被操作系统调用并独立地运行，这主要是因为线程仅仅复制必要的资源以使自己得以存在并执行。  </a:t>
            </a:r>
          </a:p>
          <a:p>
            <a:r>
              <a:rPr lang="zh-CN" altLang="en-US"/>
              <a:t>独立的控制流得以实现是因为线程维持着自己的：  </a:t>
            </a:r>
          </a:p>
          <a:p>
            <a:pPr lvl="1"/>
            <a:r>
              <a:rPr lang="zh-CN" altLang="en-US"/>
              <a:t>堆栈指针  </a:t>
            </a:r>
          </a:p>
          <a:p>
            <a:pPr lvl="1"/>
            <a:r>
              <a:rPr lang="zh-CN" altLang="en-US"/>
              <a:t>寄存器  </a:t>
            </a:r>
          </a:p>
          <a:p>
            <a:pPr lvl="1"/>
            <a:r>
              <a:rPr lang="zh-CN" altLang="en-US"/>
              <a:t>调度属性（如：策略或优先级）  </a:t>
            </a:r>
          </a:p>
          <a:p>
            <a:pPr lvl="1"/>
            <a:r>
              <a:rPr lang="zh-CN" altLang="en-US"/>
              <a:t>待定的和阻塞的信号集合（</a:t>
            </a:r>
            <a:r>
              <a:rPr lang="en-US" altLang="zh-CN"/>
              <a:t>Set of pending and blocked signals</a:t>
            </a:r>
            <a:r>
              <a:rPr lang="zh-CN" altLang="en-US"/>
              <a:t>）  </a:t>
            </a:r>
          </a:p>
          <a:p>
            <a:pPr lvl="1"/>
            <a:r>
              <a:rPr lang="zh-CN" altLang="en-US"/>
              <a:t>线程专用数据（</a:t>
            </a:r>
            <a:r>
              <a:rPr lang="en-US" altLang="zh-CN"/>
              <a:t>TSD</a:t>
            </a:r>
            <a:r>
              <a:rPr lang="zh-CN" altLang="en-US"/>
              <a:t>：</a:t>
            </a:r>
            <a:r>
              <a:rPr lang="en-US" altLang="zh-CN"/>
              <a:t>Thread Specific Data.</a:t>
            </a:r>
            <a:r>
              <a:rPr lang="zh-CN" altLang="en-US"/>
              <a:t>） </a:t>
            </a:r>
          </a:p>
          <a:p>
            <a:r>
              <a:rPr lang="zh-CN" altLang="en-US"/>
              <a:t>因此，在</a:t>
            </a:r>
            <a:r>
              <a:rPr lang="en-US" altLang="zh-CN"/>
              <a:t>UNIX</a:t>
            </a:r>
            <a:r>
              <a:rPr lang="zh-CN" altLang="en-US"/>
              <a:t>环境下线程：  </a:t>
            </a:r>
          </a:p>
          <a:p>
            <a:pPr lvl="1"/>
            <a:r>
              <a:rPr lang="zh-CN" altLang="en-US"/>
              <a:t>存在于进程，使用进程资源  </a:t>
            </a:r>
          </a:p>
          <a:p>
            <a:pPr lvl="1"/>
            <a:r>
              <a:rPr lang="zh-CN" altLang="en-US"/>
              <a:t>拥有自己独立的控制流，只要父进程存在并且操作系统支持  </a:t>
            </a:r>
          </a:p>
          <a:p>
            <a:pPr lvl="1"/>
            <a:r>
              <a:rPr lang="zh-CN" altLang="en-US"/>
              <a:t>只复制必可以使得独立调度的必要资源  </a:t>
            </a:r>
          </a:p>
          <a:p>
            <a:pPr lvl="1"/>
            <a:r>
              <a:rPr lang="zh-CN" altLang="en-US"/>
              <a:t>可以和其他线程独立（或非独立的）地共享进程资源  </a:t>
            </a:r>
          </a:p>
          <a:p>
            <a:pPr lvl="1"/>
            <a:r>
              <a:rPr lang="zh-CN" altLang="en-US"/>
              <a:t>当父进程结束时结束，或者相关类似的  </a:t>
            </a:r>
          </a:p>
          <a:p>
            <a:pPr lvl="1"/>
            <a:r>
              <a:rPr lang="zh-CN" altLang="en-US"/>
              <a:t>是“轻型的”，因为大部分额外开销已经在进程创建时完成了 </a:t>
            </a:r>
          </a:p>
          <a:p>
            <a:r>
              <a:rPr lang="zh-CN" altLang="en-US"/>
              <a:t>因为在同一个进程中的线程共享资源：  </a:t>
            </a:r>
          </a:p>
          <a:p>
            <a:pPr lvl="1"/>
            <a:r>
              <a:rPr lang="zh-CN" altLang="en-US"/>
              <a:t>一个线程对系统资源（如关闭一个文件）的改变对所有其它线程是可以见的  </a:t>
            </a:r>
          </a:p>
          <a:p>
            <a:pPr lvl="1"/>
            <a:r>
              <a:rPr lang="zh-CN" altLang="en-US"/>
              <a:t>两个同样值的指针指向相同的数据  </a:t>
            </a:r>
          </a:p>
          <a:p>
            <a:pPr lvl="1"/>
            <a:r>
              <a:rPr lang="zh-CN" altLang="en-US"/>
              <a:t>读写同一个内存位置是可能的，因此需要成员显式地使用同步 </a:t>
            </a:r>
          </a:p>
          <a:p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89EC5A35-DD5A-4029-8983-865A530A84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DF4C78F-78F6-4D02-A6A0-9D680AF749C6}" type="slidenum">
              <a:rPr lang="en-US" altLang="zh-CN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25367194-D0A4-4664-BDE4-E0E816E7A0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8DA944D9-EF5B-4677-92C5-7A82B33227F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线程使用并存在于进程资源中，还可以被操作系统调用并独立地运行，这主要是因为线程仅仅复制必要的资源以使自己得以存在并执行。  </a:t>
            </a:r>
          </a:p>
          <a:p>
            <a:r>
              <a:rPr lang="zh-CN" altLang="en-US"/>
              <a:t>独立的控制流得以实现是因为线程维持着自己的：  </a:t>
            </a:r>
          </a:p>
          <a:p>
            <a:pPr lvl="1"/>
            <a:r>
              <a:rPr lang="zh-CN" altLang="en-US"/>
              <a:t>堆栈指针  </a:t>
            </a:r>
          </a:p>
          <a:p>
            <a:pPr lvl="1"/>
            <a:r>
              <a:rPr lang="zh-CN" altLang="en-US"/>
              <a:t>寄存器  </a:t>
            </a:r>
          </a:p>
          <a:p>
            <a:pPr lvl="1"/>
            <a:r>
              <a:rPr lang="zh-CN" altLang="en-US"/>
              <a:t>调度属性（如：策略或优先级）  </a:t>
            </a:r>
          </a:p>
          <a:p>
            <a:pPr lvl="1"/>
            <a:r>
              <a:rPr lang="zh-CN" altLang="en-US"/>
              <a:t>待定的和阻塞的信号集合（</a:t>
            </a:r>
            <a:r>
              <a:rPr lang="en-US" altLang="zh-CN"/>
              <a:t>Set of pending and blocked signals</a:t>
            </a:r>
            <a:r>
              <a:rPr lang="zh-CN" altLang="en-US"/>
              <a:t>）  </a:t>
            </a:r>
          </a:p>
          <a:p>
            <a:pPr lvl="1"/>
            <a:r>
              <a:rPr lang="zh-CN" altLang="en-US"/>
              <a:t>线程专用数据（</a:t>
            </a:r>
            <a:r>
              <a:rPr lang="en-US" altLang="zh-CN"/>
              <a:t>TSD</a:t>
            </a:r>
            <a:r>
              <a:rPr lang="zh-CN" altLang="en-US"/>
              <a:t>：</a:t>
            </a:r>
            <a:r>
              <a:rPr lang="en-US" altLang="zh-CN"/>
              <a:t>Thread Specific Data.</a:t>
            </a:r>
            <a:r>
              <a:rPr lang="zh-CN" altLang="en-US"/>
              <a:t>） </a:t>
            </a:r>
          </a:p>
          <a:p>
            <a:r>
              <a:rPr lang="zh-CN" altLang="en-US"/>
              <a:t>因此，在</a:t>
            </a:r>
            <a:r>
              <a:rPr lang="en-US" altLang="zh-CN"/>
              <a:t>UNIX</a:t>
            </a:r>
            <a:r>
              <a:rPr lang="zh-CN" altLang="en-US"/>
              <a:t>环境下线程：  </a:t>
            </a:r>
          </a:p>
          <a:p>
            <a:pPr lvl="1"/>
            <a:r>
              <a:rPr lang="zh-CN" altLang="en-US"/>
              <a:t>存在于进程，使用进程资源  </a:t>
            </a:r>
          </a:p>
          <a:p>
            <a:pPr lvl="1"/>
            <a:r>
              <a:rPr lang="zh-CN" altLang="en-US"/>
              <a:t>拥有自己独立的控制流，只要父进程存在并且操作系统支持  </a:t>
            </a:r>
          </a:p>
          <a:p>
            <a:pPr lvl="1"/>
            <a:r>
              <a:rPr lang="zh-CN" altLang="en-US"/>
              <a:t>只复制必可以使得独立调度的必要资源  </a:t>
            </a:r>
          </a:p>
          <a:p>
            <a:pPr lvl="1"/>
            <a:r>
              <a:rPr lang="zh-CN" altLang="en-US"/>
              <a:t>可以和其他线程独立（或非独立的）地共享进程资源  </a:t>
            </a:r>
          </a:p>
          <a:p>
            <a:pPr lvl="1"/>
            <a:r>
              <a:rPr lang="zh-CN" altLang="en-US"/>
              <a:t>当父进程结束时结束，或者相关类似的  </a:t>
            </a:r>
          </a:p>
          <a:p>
            <a:pPr lvl="1"/>
            <a:r>
              <a:rPr lang="zh-CN" altLang="en-US"/>
              <a:t>是“轻型的”，因为大部分额外开销已经在进程创建时完成了 </a:t>
            </a:r>
          </a:p>
          <a:p>
            <a:r>
              <a:rPr lang="zh-CN" altLang="en-US"/>
              <a:t>因为在同一个进程中的线程共享资源：  </a:t>
            </a:r>
          </a:p>
          <a:p>
            <a:pPr lvl="1"/>
            <a:r>
              <a:rPr lang="zh-CN" altLang="en-US"/>
              <a:t>一个线程对系统资源（如关闭一个文件）的改变对所有其它线程是可以见的  </a:t>
            </a:r>
          </a:p>
          <a:p>
            <a:pPr lvl="1"/>
            <a:r>
              <a:rPr lang="zh-CN" altLang="en-US"/>
              <a:t>两个同样值的指针指向相同的数据  </a:t>
            </a:r>
          </a:p>
          <a:p>
            <a:pPr lvl="1"/>
            <a:r>
              <a:rPr lang="zh-CN" altLang="en-US"/>
              <a:t>读写同一个内存位置是可能的，因此需要成员显式地使用同步 </a:t>
            </a:r>
          </a:p>
          <a:p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8575735E-5616-4153-ADCD-1817ACDFA1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03C57C2-091F-4998-B83C-EBF41E3971E6}" type="slidenum">
              <a:rPr lang="en-US" altLang="zh-CN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ED78532C-A932-4E25-B9D2-7C996847CDE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65A0AA94-B5DC-4FA3-ACCF-B19E0EFA1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线程使用并存在于进程资源中，还可以被操作系统调用并独立地运行，这主要是因为线程仅仅复制必要的资源以使自己得以存在并执行。  </a:t>
            </a:r>
          </a:p>
          <a:p>
            <a:r>
              <a:rPr lang="zh-CN" altLang="en-US"/>
              <a:t>独立的控制流得以实现是因为线程维持着自己的：  </a:t>
            </a:r>
          </a:p>
          <a:p>
            <a:pPr lvl="1"/>
            <a:r>
              <a:rPr lang="zh-CN" altLang="en-US"/>
              <a:t>堆栈指针  </a:t>
            </a:r>
          </a:p>
          <a:p>
            <a:pPr lvl="1"/>
            <a:r>
              <a:rPr lang="zh-CN" altLang="en-US"/>
              <a:t>寄存器  </a:t>
            </a:r>
          </a:p>
          <a:p>
            <a:pPr lvl="1"/>
            <a:r>
              <a:rPr lang="zh-CN" altLang="en-US"/>
              <a:t>调度属性（如：策略或优先级）  </a:t>
            </a:r>
          </a:p>
          <a:p>
            <a:pPr lvl="1"/>
            <a:r>
              <a:rPr lang="zh-CN" altLang="en-US"/>
              <a:t>待定的和阻塞的信号集合（</a:t>
            </a:r>
            <a:r>
              <a:rPr lang="en-US" altLang="zh-CN"/>
              <a:t>Set of pending and blocked signals</a:t>
            </a:r>
            <a:r>
              <a:rPr lang="zh-CN" altLang="en-US"/>
              <a:t>）  </a:t>
            </a:r>
          </a:p>
          <a:p>
            <a:pPr lvl="1"/>
            <a:r>
              <a:rPr lang="zh-CN" altLang="en-US"/>
              <a:t>线程专用数据（</a:t>
            </a:r>
            <a:r>
              <a:rPr lang="en-US" altLang="zh-CN"/>
              <a:t>TSD</a:t>
            </a:r>
            <a:r>
              <a:rPr lang="zh-CN" altLang="en-US"/>
              <a:t>：</a:t>
            </a:r>
            <a:r>
              <a:rPr lang="en-US" altLang="zh-CN"/>
              <a:t>Thread Specific Data.</a:t>
            </a:r>
            <a:r>
              <a:rPr lang="zh-CN" altLang="en-US"/>
              <a:t>） </a:t>
            </a:r>
          </a:p>
          <a:p>
            <a:r>
              <a:rPr lang="zh-CN" altLang="en-US"/>
              <a:t>因此，在</a:t>
            </a:r>
            <a:r>
              <a:rPr lang="en-US" altLang="zh-CN"/>
              <a:t>UNIX</a:t>
            </a:r>
            <a:r>
              <a:rPr lang="zh-CN" altLang="en-US"/>
              <a:t>环境下线程：  </a:t>
            </a:r>
          </a:p>
          <a:p>
            <a:pPr lvl="1"/>
            <a:r>
              <a:rPr lang="zh-CN" altLang="en-US"/>
              <a:t>存在于进程，使用进程资源  </a:t>
            </a:r>
          </a:p>
          <a:p>
            <a:pPr lvl="1"/>
            <a:r>
              <a:rPr lang="zh-CN" altLang="en-US"/>
              <a:t>拥有自己独立的控制流，只要父进程存在并且操作系统支持  </a:t>
            </a:r>
          </a:p>
          <a:p>
            <a:pPr lvl="1"/>
            <a:r>
              <a:rPr lang="zh-CN" altLang="en-US"/>
              <a:t>只复制必可以使得独立调度的必要资源  </a:t>
            </a:r>
          </a:p>
          <a:p>
            <a:pPr lvl="1"/>
            <a:r>
              <a:rPr lang="zh-CN" altLang="en-US"/>
              <a:t>可以和其他线程独立（或非独立的）地共享进程资源  </a:t>
            </a:r>
          </a:p>
          <a:p>
            <a:pPr lvl="1"/>
            <a:r>
              <a:rPr lang="zh-CN" altLang="en-US"/>
              <a:t>当父进程结束时结束，或者相关类似的  </a:t>
            </a:r>
          </a:p>
          <a:p>
            <a:pPr lvl="1"/>
            <a:r>
              <a:rPr lang="zh-CN" altLang="en-US"/>
              <a:t>是“轻型的”，因为大部分额外开销已经在进程创建时完成了 </a:t>
            </a:r>
          </a:p>
          <a:p>
            <a:r>
              <a:rPr lang="zh-CN" altLang="en-US"/>
              <a:t>因为在同一个进程中的线程共享资源：  </a:t>
            </a:r>
          </a:p>
          <a:p>
            <a:pPr lvl="1"/>
            <a:r>
              <a:rPr lang="zh-CN" altLang="en-US"/>
              <a:t>一个线程对系统资源（如关闭一个文件）的改变对所有其它线程是可以见的  </a:t>
            </a:r>
          </a:p>
          <a:p>
            <a:pPr lvl="1"/>
            <a:r>
              <a:rPr lang="zh-CN" altLang="en-US"/>
              <a:t>两个同样值的指针指向相同的数据  </a:t>
            </a:r>
          </a:p>
          <a:p>
            <a:pPr lvl="1"/>
            <a:r>
              <a:rPr lang="zh-CN" altLang="en-US"/>
              <a:t>读写同一个内存位置是可能的，因此需要成员显式地使用同步 </a:t>
            </a:r>
          </a:p>
          <a:p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CC5EFAB8-FB06-48CC-9036-5D1C5A6956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EF8E22-2121-44C0-B1BB-547AEC5C1E8D}" type="slidenum">
              <a:rPr lang="en-US" altLang="zh-CN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80C84377-A587-4569-B38F-2E9FD2675F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1974544E-5D59-4B65-BD49-7255514F09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线程使用并存在于进程资源中，还可以被操作系统调用并独立地运行，这主要是因为线程仅仅复制必要的资源以使自己得以存在并执行。  </a:t>
            </a:r>
          </a:p>
          <a:p>
            <a:r>
              <a:rPr lang="zh-CN" altLang="en-US"/>
              <a:t>独立的控制流得以实现是因为线程维持着自己的：  </a:t>
            </a:r>
          </a:p>
          <a:p>
            <a:pPr lvl="1"/>
            <a:r>
              <a:rPr lang="zh-CN" altLang="en-US"/>
              <a:t>堆栈指针  </a:t>
            </a:r>
          </a:p>
          <a:p>
            <a:pPr lvl="1"/>
            <a:r>
              <a:rPr lang="zh-CN" altLang="en-US"/>
              <a:t>寄存器  </a:t>
            </a:r>
          </a:p>
          <a:p>
            <a:pPr lvl="1"/>
            <a:r>
              <a:rPr lang="zh-CN" altLang="en-US"/>
              <a:t>调度属性（如：策略或优先级）  </a:t>
            </a:r>
          </a:p>
          <a:p>
            <a:pPr lvl="1"/>
            <a:r>
              <a:rPr lang="zh-CN" altLang="en-US"/>
              <a:t>待定的和阻塞的信号集合（</a:t>
            </a:r>
            <a:r>
              <a:rPr lang="en-US" altLang="zh-CN"/>
              <a:t>Set of pending and blocked signals</a:t>
            </a:r>
            <a:r>
              <a:rPr lang="zh-CN" altLang="en-US"/>
              <a:t>）  </a:t>
            </a:r>
          </a:p>
          <a:p>
            <a:pPr lvl="1"/>
            <a:r>
              <a:rPr lang="zh-CN" altLang="en-US"/>
              <a:t>线程专用数据（</a:t>
            </a:r>
            <a:r>
              <a:rPr lang="en-US" altLang="zh-CN"/>
              <a:t>TSD</a:t>
            </a:r>
            <a:r>
              <a:rPr lang="zh-CN" altLang="en-US"/>
              <a:t>：</a:t>
            </a:r>
            <a:r>
              <a:rPr lang="en-US" altLang="zh-CN"/>
              <a:t>Thread Specific Data.</a:t>
            </a:r>
            <a:r>
              <a:rPr lang="zh-CN" altLang="en-US"/>
              <a:t>） </a:t>
            </a:r>
          </a:p>
          <a:p>
            <a:r>
              <a:rPr lang="zh-CN" altLang="en-US"/>
              <a:t>因此，在</a:t>
            </a:r>
            <a:r>
              <a:rPr lang="en-US" altLang="zh-CN"/>
              <a:t>UNIX</a:t>
            </a:r>
            <a:r>
              <a:rPr lang="zh-CN" altLang="en-US"/>
              <a:t>环境下线程：  </a:t>
            </a:r>
          </a:p>
          <a:p>
            <a:pPr lvl="1"/>
            <a:r>
              <a:rPr lang="zh-CN" altLang="en-US"/>
              <a:t>存在于进程，使用进程资源  </a:t>
            </a:r>
          </a:p>
          <a:p>
            <a:pPr lvl="1"/>
            <a:r>
              <a:rPr lang="zh-CN" altLang="en-US"/>
              <a:t>拥有自己独立的控制流，只要父进程存在并且操作系统支持  </a:t>
            </a:r>
          </a:p>
          <a:p>
            <a:pPr lvl="1"/>
            <a:r>
              <a:rPr lang="zh-CN" altLang="en-US"/>
              <a:t>只复制必可以使得独立调度的必要资源  </a:t>
            </a:r>
          </a:p>
          <a:p>
            <a:pPr lvl="1"/>
            <a:r>
              <a:rPr lang="zh-CN" altLang="en-US"/>
              <a:t>可以和其他线程独立（或非独立的）地共享进程资源  </a:t>
            </a:r>
          </a:p>
          <a:p>
            <a:pPr lvl="1"/>
            <a:r>
              <a:rPr lang="zh-CN" altLang="en-US"/>
              <a:t>当父进程结束时结束，或者相关类似的  </a:t>
            </a:r>
          </a:p>
          <a:p>
            <a:pPr lvl="1"/>
            <a:r>
              <a:rPr lang="zh-CN" altLang="en-US"/>
              <a:t>是“轻型的”，因为大部分额外开销已经在进程创建时完成了 </a:t>
            </a:r>
          </a:p>
          <a:p>
            <a:r>
              <a:rPr lang="zh-CN" altLang="en-US"/>
              <a:t>因为在同一个进程中的线程共享资源：  </a:t>
            </a:r>
          </a:p>
          <a:p>
            <a:pPr lvl="1"/>
            <a:r>
              <a:rPr lang="zh-CN" altLang="en-US"/>
              <a:t>一个线程对系统资源（如关闭一个文件）的改变对所有其它线程是可以见的  </a:t>
            </a:r>
          </a:p>
          <a:p>
            <a:pPr lvl="1"/>
            <a:r>
              <a:rPr lang="zh-CN" altLang="en-US"/>
              <a:t>两个同样值的指针指向相同的数据  </a:t>
            </a:r>
          </a:p>
          <a:p>
            <a:pPr lvl="1"/>
            <a:r>
              <a:rPr lang="zh-CN" altLang="en-US"/>
              <a:t>读写同一个内存位置是可能的，因此需要成员显式地使用同步 </a:t>
            </a:r>
          </a:p>
          <a:p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2608CAE7-2759-4DF1-BD30-5689A1DF3D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1C532E9-034C-4172-A597-E50D9E915BFE}" type="slidenum">
              <a:rPr lang="en-US" altLang="zh-CN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3BFEEA05-2FE0-4179-845F-7454BE646F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D553A818-1332-4AAC-9F7E-EB8483BEF9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线程使用并存在于进程资源中，还可以被操作系统调用并独立地运行，这主要是因为线程仅仅复制必要的资源以使自己得以存在并执行。  </a:t>
            </a:r>
          </a:p>
          <a:p>
            <a:r>
              <a:rPr lang="zh-CN" altLang="en-US"/>
              <a:t>独立的控制流得以实现是因为线程维持着自己的：  </a:t>
            </a:r>
          </a:p>
          <a:p>
            <a:pPr lvl="1"/>
            <a:r>
              <a:rPr lang="zh-CN" altLang="en-US"/>
              <a:t>堆栈指针  </a:t>
            </a:r>
          </a:p>
          <a:p>
            <a:pPr lvl="1"/>
            <a:r>
              <a:rPr lang="zh-CN" altLang="en-US"/>
              <a:t>寄存器  </a:t>
            </a:r>
          </a:p>
          <a:p>
            <a:pPr lvl="1"/>
            <a:r>
              <a:rPr lang="zh-CN" altLang="en-US"/>
              <a:t>调度属性（如：策略或优先级）  </a:t>
            </a:r>
          </a:p>
          <a:p>
            <a:pPr lvl="1"/>
            <a:r>
              <a:rPr lang="zh-CN" altLang="en-US"/>
              <a:t>待定的和阻塞的信号集合（</a:t>
            </a:r>
            <a:r>
              <a:rPr lang="en-US" altLang="zh-CN"/>
              <a:t>Set of pending and blocked signals</a:t>
            </a:r>
            <a:r>
              <a:rPr lang="zh-CN" altLang="en-US"/>
              <a:t>）  </a:t>
            </a:r>
          </a:p>
          <a:p>
            <a:pPr lvl="1"/>
            <a:r>
              <a:rPr lang="zh-CN" altLang="en-US"/>
              <a:t>线程专用数据（</a:t>
            </a:r>
            <a:r>
              <a:rPr lang="en-US" altLang="zh-CN"/>
              <a:t>TSD</a:t>
            </a:r>
            <a:r>
              <a:rPr lang="zh-CN" altLang="en-US"/>
              <a:t>：</a:t>
            </a:r>
            <a:r>
              <a:rPr lang="en-US" altLang="zh-CN"/>
              <a:t>Thread Specific Data.</a:t>
            </a:r>
            <a:r>
              <a:rPr lang="zh-CN" altLang="en-US"/>
              <a:t>） </a:t>
            </a:r>
          </a:p>
          <a:p>
            <a:r>
              <a:rPr lang="zh-CN" altLang="en-US"/>
              <a:t>因此，在</a:t>
            </a:r>
            <a:r>
              <a:rPr lang="en-US" altLang="zh-CN"/>
              <a:t>UNIX</a:t>
            </a:r>
            <a:r>
              <a:rPr lang="zh-CN" altLang="en-US"/>
              <a:t>环境下线程：  </a:t>
            </a:r>
          </a:p>
          <a:p>
            <a:pPr lvl="1"/>
            <a:r>
              <a:rPr lang="zh-CN" altLang="en-US"/>
              <a:t>存在于进程，使用进程资源  </a:t>
            </a:r>
          </a:p>
          <a:p>
            <a:pPr lvl="1"/>
            <a:r>
              <a:rPr lang="zh-CN" altLang="en-US"/>
              <a:t>拥有自己独立的控制流，只要父进程存在并且操作系统支持  </a:t>
            </a:r>
          </a:p>
          <a:p>
            <a:pPr lvl="1"/>
            <a:r>
              <a:rPr lang="zh-CN" altLang="en-US"/>
              <a:t>只复制必可以使得独立调度的必要资源  </a:t>
            </a:r>
          </a:p>
          <a:p>
            <a:pPr lvl="1"/>
            <a:r>
              <a:rPr lang="zh-CN" altLang="en-US"/>
              <a:t>可以和其他线程独立（或非独立的）地共享进程资源  </a:t>
            </a:r>
          </a:p>
          <a:p>
            <a:pPr lvl="1"/>
            <a:r>
              <a:rPr lang="zh-CN" altLang="en-US"/>
              <a:t>当父进程结束时结束，或者相关类似的  </a:t>
            </a:r>
          </a:p>
          <a:p>
            <a:pPr lvl="1"/>
            <a:r>
              <a:rPr lang="zh-CN" altLang="en-US"/>
              <a:t>是“轻型的”，因为大部分额外开销已经在进程创建时完成了 </a:t>
            </a:r>
          </a:p>
          <a:p>
            <a:r>
              <a:rPr lang="zh-CN" altLang="en-US"/>
              <a:t>因为在同一个进程中的线程共享资源：  </a:t>
            </a:r>
          </a:p>
          <a:p>
            <a:pPr lvl="1"/>
            <a:r>
              <a:rPr lang="zh-CN" altLang="en-US"/>
              <a:t>一个线程对系统资源（如关闭一个文件）的改变对所有其它线程是可以见的  </a:t>
            </a:r>
          </a:p>
          <a:p>
            <a:pPr lvl="1"/>
            <a:r>
              <a:rPr lang="zh-CN" altLang="en-US"/>
              <a:t>两个同样值的指针指向相同的数据  </a:t>
            </a:r>
          </a:p>
          <a:p>
            <a:pPr lvl="1"/>
            <a:r>
              <a:rPr lang="zh-CN" altLang="en-US"/>
              <a:t>读写同一个内存位置是可能的，因此需要成员显式地使用同步 </a:t>
            </a:r>
          </a:p>
          <a:p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20F6D6FD-7CEF-4E03-8F77-FCBDF8FF3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0308243-7537-4400-8EEC-FA1DDD9EFC54}" type="slidenum">
              <a:rPr lang="en-US" altLang="zh-CN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43A21105-CD21-4ED4-9F1A-E4A2763BBAB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DE8193F3-BBF8-4AC1-B5F3-A04CBEA521A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线程使用并存在于进程资源中，还可以被操作系统调用并独立地运行，这主要是因为线程仅仅复制必要的资源以使自己得以存在并执行。  </a:t>
            </a:r>
          </a:p>
          <a:p>
            <a:r>
              <a:rPr lang="zh-CN" altLang="en-US"/>
              <a:t>独立的控制流得以实现是因为线程维持着自己的：  </a:t>
            </a:r>
          </a:p>
          <a:p>
            <a:pPr lvl="1"/>
            <a:r>
              <a:rPr lang="zh-CN" altLang="en-US"/>
              <a:t>堆栈指针  </a:t>
            </a:r>
          </a:p>
          <a:p>
            <a:pPr lvl="1"/>
            <a:r>
              <a:rPr lang="zh-CN" altLang="en-US"/>
              <a:t>寄存器  </a:t>
            </a:r>
          </a:p>
          <a:p>
            <a:pPr lvl="1"/>
            <a:r>
              <a:rPr lang="zh-CN" altLang="en-US"/>
              <a:t>调度属性（如：策略或优先级）  </a:t>
            </a:r>
          </a:p>
          <a:p>
            <a:pPr lvl="1"/>
            <a:r>
              <a:rPr lang="zh-CN" altLang="en-US"/>
              <a:t>待定的和阻塞的信号集合（</a:t>
            </a:r>
            <a:r>
              <a:rPr lang="en-US" altLang="zh-CN"/>
              <a:t>Set of pending and blocked signals</a:t>
            </a:r>
            <a:r>
              <a:rPr lang="zh-CN" altLang="en-US"/>
              <a:t>）  </a:t>
            </a:r>
          </a:p>
          <a:p>
            <a:pPr lvl="1"/>
            <a:r>
              <a:rPr lang="zh-CN" altLang="en-US"/>
              <a:t>线程专用数据（</a:t>
            </a:r>
            <a:r>
              <a:rPr lang="en-US" altLang="zh-CN"/>
              <a:t>TSD</a:t>
            </a:r>
            <a:r>
              <a:rPr lang="zh-CN" altLang="en-US"/>
              <a:t>：</a:t>
            </a:r>
            <a:r>
              <a:rPr lang="en-US" altLang="zh-CN"/>
              <a:t>Thread Specific Data.</a:t>
            </a:r>
            <a:r>
              <a:rPr lang="zh-CN" altLang="en-US"/>
              <a:t>） </a:t>
            </a:r>
          </a:p>
          <a:p>
            <a:r>
              <a:rPr lang="zh-CN" altLang="en-US"/>
              <a:t>因此，在</a:t>
            </a:r>
            <a:r>
              <a:rPr lang="en-US" altLang="zh-CN"/>
              <a:t>UNIX</a:t>
            </a:r>
            <a:r>
              <a:rPr lang="zh-CN" altLang="en-US"/>
              <a:t>环境下线程：  </a:t>
            </a:r>
          </a:p>
          <a:p>
            <a:pPr lvl="1"/>
            <a:r>
              <a:rPr lang="zh-CN" altLang="en-US"/>
              <a:t>存在于进程，使用进程资源  </a:t>
            </a:r>
          </a:p>
          <a:p>
            <a:pPr lvl="1"/>
            <a:r>
              <a:rPr lang="zh-CN" altLang="en-US"/>
              <a:t>拥有自己独立的控制流，只要父进程存在并且操作系统支持  </a:t>
            </a:r>
          </a:p>
          <a:p>
            <a:pPr lvl="1"/>
            <a:r>
              <a:rPr lang="zh-CN" altLang="en-US"/>
              <a:t>只复制必可以使得独立调度的必要资源  </a:t>
            </a:r>
          </a:p>
          <a:p>
            <a:pPr lvl="1"/>
            <a:r>
              <a:rPr lang="zh-CN" altLang="en-US"/>
              <a:t>可以和其他线程独立（或非独立的）地共享进程资源  </a:t>
            </a:r>
          </a:p>
          <a:p>
            <a:pPr lvl="1"/>
            <a:r>
              <a:rPr lang="zh-CN" altLang="en-US"/>
              <a:t>当父进程结束时结束，或者相关类似的  </a:t>
            </a:r>
          </a:p>
          <a:p>
            <a:pPr lvl="1"/>
            <a:r>
              <a:rPr lang="zh-CN" altLang="en-US"/>
              <a:t>是“轻型的”，因为大部分额外开销已经在进程创建时完成了 </a:t>
            </a:r>
          </a:p>
          <a:p>
            <a:r>
              <a:rPr lang="zh-CN" altLang="en-US"/>
              <a:t>因为在同一个进程中的线程共享资源：  </a:t>
            </a:r>
          </a:p>
          <a:p>
            <a:pPr lvl="1"/>
            <a:r>
              <a:rPr lang="zh-CN" altLang="en-US"/>
              <a:t>一个线程对系统资源（如关闭一个文件）的改变对所有其它线程是可以见的  </a:t>
            </a:r>
          </a:p>
          <a:p>
            <a:pPr lvl="1"/>
            <a:r>
              <a:rPr lang="zh-CN" altLang="en-US"/>
              <a:t>两个同样值的指针指向相同的数据  </a:t>
            </a:r>
          </a:p>
          <a:p>
            <a:pPr lvl="1"/>
            <a:r>
              <a:rPr lang="zh-CN" altLang="en-US"/>
              <a:t>读写同一个内存位置是可能的，因此需要成员显式地使用同步 </a:t>
            </a:r>
          </a:p>
          <a:p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E0F1074F-5F9F-430B-9834-8C107BBDB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995FEE5-817E-4339-8610-3983B309AFA8}" type="slidenum">
              <a:rPr lang="en-US" altLang="zh-CN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8DCF0C6B-6EAE-41AF-86D9-6BFCB3CFDD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E70C55D6-3E12-46FA-8785-448EA6E428C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线程使用并存在于进程资源中，还可以被操作系统调用并独立地运行，这主要是因为线程仅仅复制必要的资源以使自己得以存在并执行。  </a:t>
            </a:r>
          </a:p>
          <a:p>
            <a:r>
              <a:rPr lang="zh-CN" altLang="en-US"/>
              <a:t>独立的控制流得以实现是因为线程维持着自己的：  </a:t>
            </a:r>
          </a:p>
          <a:p>
            <a:pPr lvl="1"/>
            <a:r>
              <a:rPr lang="zh-CN" altLang="en-US"/>
              <a:t>堆栈指针  </a:t>
            </a:r>
          </a:p>
          <a:p>
            <a:pPr lvl="1"/>
            <a:r>
              <a:rPr lang="zh-CN" altLang="en-US"/>
              <a:t>寄存器  </a:t>
            </a:r>
          </a:p>
          <a:p>
            <a:pPr lvl="1"/>
            <a:r>
              <a:rPr lang="zh-CN" altLang="en-US"/>
              <a:t>调度属性（如：策略或优先级）  </a:t>
            </a:r>
          </a:p>
          <a:p>
            <a:pPr lvl="1"/>
            <a:r>
              <a:rPr lang="zh-CN" altLang="en-US"/>
              <a:t>待定的和阻塞的信号集合（</a:t>
            </a:r>
            <a:r>
              <a:rPr lang="en-US" altLang="zh-CN"/>
              <a:t>Set of pending and blocked signals</a:t>
            </a:r>
            <a:r>
              <a:rPr lang="zh-CN" altLang="en-US"/>
              <a:t>）  </a:t>
            </a:r>
          </a:p>
          <a:p>
            <a:pPr lvl="1"/>
            <a:r>
              <a:rPr lang="zh-CN" altLang="en-US"/>
              <a:t>线程专用数据（</a:t>
            </a:r>
            <a:r>
              <a:rPr lang="en-US" altLang="zh-CN"/>
              <a:t>TSD</a:t>
            </a:r>
            <a:r>
              <a:rPr lang="zh-CN" altLang="en-US"/>
              <a:t>：</a:t>
            </a:r>
            <a:r>
              <a:rPr lang="en-US" altLang="zh-CN"/>
              <a:t>Thread Specific Data.</a:t>
            </a:r>
            <a:r>
              <a:rPr lang="zh-CN" altLang="en-US"/>
              <a:t>） </a:t>
            </a:r>
          </a:p>
          <a:p>
            <a:r>
              <a:rPr lang="zh-CN" altLang="en-US"/>
              <a:t>因此，在</a:t>
            </a:r>
            <a:r>
              <a:rPr lang="en-US" altLang="zh-CN"/>
              <a:t>UNIX</a:t>
            </a:r>
            <a:r>
              <a:rPr lang="zh-CN" altLang="en-US"/>
              <a:t>环境下线程：  </a:t>
            </a:r>
          </a:p>
          <a:p>
            <a:pPr lvl="1"/>
            <a:r>
              <a:rPr lang="zh-CN" altLang="en-US"/>
              <a:t>存在于进程，使用进程资源  </a:t>
            </a:r>
          </a:p>
          <a:p>
            <a:pPr lvl="1"/>
            <a:r>
              <a:rPr lang="zh-CN" altLang="en-US"/>
              <a:t>拥有自己独立的控制流，只要父进程存在并且操作系统支持  </a:t>
            </a:r>
          </a:p>
          <a:p>
            <a:pPr lvl="1"/>
            <a:r>
              <a:rPr lang="zh-CN" altLang="en-US"/>
              <a:t>只复制必可以使得独立调度的必要资源  </a:t>
            </a:r>
          </a:p>
          <a:p>
            <a:pPr lvl="1"/>
            <a:r>
              <a:rPr lang="zh-CN" altLang="en-US"/>
              <a:t>可以和其他线程独立（或非独立的）地共享进程资源  </a:t>
            </a:r>
          </a:p>
          <a:p>
            <a:pPr lvl="1"/>
            <a:r>
              <a:rPr lang="zh-CN" altLang="en-US"/>
              <a:t>当父进程结束时结束，或者相关类似的  </a:t>
            </a:r>
          </a:p>
          <a:p>
            <a:pPr lvl="1"/>
            <a:r>
              <a:rPr lang="zh-CN" altLang="en-US"/>
              <a:t>是“轻型的”，因为大部分额外开销已经在进程创建时完成了 </a:t>
            </a:r>
          </a:p>
          <a:p>
            <a:r>
              <a:rPr lang="zh-CN" altLang="en-US"/>
              <a:t>因为在同一个进程中的线程共享资源：  </a:t>
            </a:r>
          </a:p>
          <a:p>
            <a:pPr lvl="1"/>
            <a:r>
              <a:rPr lang="zh-CN" altLang="en-US"/>
              <a:t>一个线程对系统资源（如关闭一个文件）的改变对所有其它线程是可以见的  </a:t>
            </a:r>
          </a:p>
          <a:p>
            <a:pPr lvl="1"/>
            <a:r>
              <a:rPr lang="zh-CN" altLang="en-US"/>
              <a:t>两个同样值的指针指向相同的数据  </a:t>
            </a:r>
          </a:p>
          <a:p>
            <a:pPr lvl="1"/>
            <a:r>
              <a:rPr lang="zh-CN" altLang="en-US"/>
              <a:t>读写同一个内存位置是可能的，因此需要成员显式地使用同步 </a:t>
            </a:r>
          </a:p>
          <a:p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64A48D17-4083-4205-BBC9-C44C811463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11A40F1-668E-4D8E-AECB-618172715445}" type="slidenum">
              <a:rPr lang="en-US" altLang="zh-CN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84985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86309-1557-4760-BFCC-A8CA618ECF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3127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5A923-AA79-42CB-AEBF-F06CE1EDB2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5828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52388"/>
            <a:ext cx="92055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318B3-CF94-4338-9C47-A02F66CD6F1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05750" y="6237288"/>
            <a:ext cx="1905000" cy="457200"/>
          </a:xfrm>
        </p:spPr>
        <p:txBody>
          <a:bodyPr/>
          <a:lstStyle>
            <a:lvl1pPr>
              <a:defRPr sz="1400" b="1" i="0" baseline="0">
                <a:solidFill>
                  <a:srgbClr val="001D3A"/>
                </a:solidFill>
              </a:defRPr>
            </a:lvl1pPr>
          </a:lstStyle>
          <a:p>
            <a:pPr>
              <a:defRPr/>
            </a:pPr>
            <a:fld id="{581DD3E0-5F7C-46B2-AE3F-E816681047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74928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0C540-FA4A-4C72-B81A-93C6DC1F8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2719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0C3C9-4EC1-4D0E-A124-05EA02C5D9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61704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E9D4A-0597-4B45-9AF7-E0992F0E6E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9273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2FFED-9152-4D2D-86D8-2C5FC9A66E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169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xfrm>
            <a:off x="8265368" y="6345056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E3554-2F4C-4F81-A61C-F7B03B5D2EAE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66901" y="6345745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041F5-C80F-41AD-85A6-1DB15A00DD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49417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B5A26-504E-4E45-B2B1-F0DD749C1A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1345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394A5-E25D-4EC5-882D-FDF0894202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4706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3" descr="backgroud-bluefram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47" descr="软件所所徽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056" descr="iscas-mzd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43" y="1506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D8894C89-F3FE-40C0-A5F3-ADEF3E1A655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FE7D64B2-A068-40FD-8A0E-D4EEE312E3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73" r:id="rId3"/>
    <p:sldLayoutId id="2147484574" r:id="rId4"/>
    <p:sldLayoutId id="2147484575" r:id="rId5"/>
    <p:sldLayoutId id="2147484576" r:id="rId6"/>
    <p:sldLayoutId id="2147484577" r:id="rId7"/>
    <p:sldLayoutId id="2147484578" r:id="rId8"/>
    <p:sldLayoutId id="2147484579" r:id="rId9"/>
    <p:sldLayoutId id="2147484580" r:id="rId10"/>
    <p:sldLayoutId id="2147484581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 b="1">
          <a:solidFill>
            <a:srgbClr val="0000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charset="2"/>
        <a:buChar char="F"/>
        <a:defRPr kumimoji="1" sz="2000" b="1">
          <a:solidFill>
            <a:srgbClr val="A50021"/>
          </a:solidFill>
          <a:latin typeface="+mn-lt"/>
          <a:ea typeface="楷体_GB2312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 b="1">
          <a:solidFill>
            <a:srgbClr val="292929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 b="1">
          <a:solidFill>
            <a:srgbClr val="FF3300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82"/>
          <p:cNvSpPr>
            <a:spLocks noGrp="1" noChangeArrowheads="1"/>
          </p:cNvSpPr>
          <p:nvPr>
            <p:ph type="ctrTitle" sz="quarter" idx="4294967295"/>
          </p:nvPr>
        </p:nvSpPr>
        <p:spPr>
          <a:xfrm>
            <a:off x="0" y="2193894"/>
            <a:ext cx="9906000" cy="1989199"/>
          </a:xfr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第六章 第</a:t>
            </a:r>
            <a:r>
              <a:rPr lang="en-US" altLang="zh-CN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讲 </a:t>
            </a:r>
            <a:br>
              <a:rPr lang="en-US" altLang="zh-CN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文件高级编程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27439-7192-4F23-94D7-93CBEB7E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9276"/>
            <a:ext cx="9906000" cy="557213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dirty="0"/>
              <a:t>目录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D2D37593-DC29-4620-B9AD-D471C1A53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sz="3200" dirty="0" err="1">
                <a:latin typeface="黑体" pitchFamily="49" charset="-122"/>
                <a:sym typeface="宋体" pitchFamily="2" charset="-122"/>
              </a:rPr>
              <a:t>文件多路输入输出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3200" dirty="0" err="1">
                <a:solidFill>
                  <a:srgbClr val="FF0000"/>
                </a:solidFill>
                <a:sym typeface="宋体" pitchFamily="2" charset="-122"/>
              </a:rPr>
              <a:t>文件内存映射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3200" dirty="0" err="1">
                <a:latin typeface="黑体" pitchFamily="49" charset="-122"/>
                <a:sym typeface="宋体" pitchFamily="2" charset="-122"/>
              </a:rPr>
              <a:t>锁定内存区域</a:t>
            </a:r>
            <a:endParaRPr lang="en-US" altLang="en-US" sz="3200" dirty="0">
              <a:latin typeface="黑体" pitchFamily="49" charset="-122"/>
              <a:sym typeface="宋体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sz="3200" dirty="0" err="1">
                <a:latin typeface="黑体" pitchFamily="49" charset="-122"/>
                <a:sym typeface="宋体" pitchFamily="2" charset="-122"/>
              </a:rPr>
              <a:t>文件锁定</a:t>
            </a:r>
            <a:endParaRPr lang="en-US" altLang="en-US" sz="3200" dirty="0">
              <a:latin typeface="黑体" pitchFamily="49" charset="-122"/>
              <a:sym typeface="宋体" pitchFamily="2" charset="-122"/>
            </a:endParaRPr>
          </a:p>
          <a:p>
            <a:pPr eaLnBrk="1" hangingPunct="1">
              <a:buClrTx/>
              <a:defRPr/>
            </a:pPr>
            <a:endParaRPr lang="zh-CN" altLang="en-US" sz="3200"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  <a:p>
            <a:pPr eaLnBrk="1" hangingPunct="1">
              <a:defRPr/>
            </a:pPr>
            <a:endParaRPr lang="en-US" altLang="zh-CN" dirty="0"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2025DB2-EA75-4D73-B4FD-1E39A3441809}"/>
              </a:ext>
            </a:extLst>
          </p:cNvPr>
          <p:cNvSpPr txBox="1">
            <a:spLocks/>
          </p:cNvSpPr>
          <p:nvPr/>
        </p:nvSpPr>
        <p:spPr>
          <a:xfrm>
            <a:off x="0" y="549276"/>
            <a:ext cx="9906000" cy="557213"/>
          </a:xfrm>
          <a:prstGeom prst="rect">
            <a:avLst/>
          </a:prstGeom>
          <a:solidFill>
            <a:srgbClr val="336699"/>
          </a:solidFill>
        </p:spPr>
        <p:txBody>
          <a:bodyPr/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F0662C-FC67-4A24-9EB8-8F25B1B84F37}"/>
              </a:ext>
            </a:extLst>
          </p:cNvPr>
          <p:cNvSpPr txBox="1"/>
          <p:nvPr/>
        </p:nvSpPr>
        <p:spPr>
          <a:xfrm>
            <a:off x="560388" y="549275"/>
            <a:ext cx="4608512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文件内存映射</a:t>
            </a:r>
          </a:p>
        </p:txBody>
      </p:sp>
      <p:sp>
        <p:nvSpPr>
          <p:cNvPr id="23557" name="内容占位符 13">
            <a:extLst>
              <a:ext uri="{FF2B5EF4-FFF2-40B4-BE49-F238E27FC236}">
                <a16:creationId xmlns:a16="http://schemas.microsoft.com/office/drawing/2014/main" id="{70BB7505-1500-4825-A5E2-7067DCCD5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>
                <a:ea typeface="宋体" panose="02010600030101010101" pitchFamily="2" charset="-122"/>
              </a:rPr>
              <a:t>需求：</a:t>
            </a:r>
            <a:endParaRPr lang="en-US" altLang="zh-CN" sz="2800">
              <a:ea typeface="宋体" panose="02010600030101010101" pitchFamily="2" charset="-122"/>
            </a:endParaRPr>
          </a:p>
          <a:p>
            <a:pPr lvl="1"/>
            <a:r>
              <a:rPr lang="zh-CN" altLang="en-US"/>
              <a:t>频繁更新</a:t>
            </a:r>
            <a:endParaRPr lang="en-US" altLang="zh-CN"/>
          </a:p>
          <a:p>
            <a:pPr lvl="1"/>
            <a:r>
              <a:rPr lang="zh-CN" altLang="en-US"/>
              <a:t>不同进程进行更新</a:t>
            </a:r>
            <a:endParaRPr lang="en-US" altLang="zh-CN"/>
          </a:p>
          <a:p>
            <a:r>
              <a:rPr lang="zh-CN" altLang="en-US" sz="2800">
                <a:ea typeface="宋体" panose="02010600030101010101" pitchFamily="2" charset="-122"/>
              </a:rPr>
              <a:t>问题：</a:t>
            </a:r>
            <a:endParaRPr lang="en-US" altLang="zh-CN" sz="2800">
              <a:ea typeface="宋体" panose="02010600030101010101" pitchFamily="2" charset="-122"/>
            </a:endParaRPr>
          </a:p>
          <a:p>
            <a:pPr lvl="1"/>
            <a:r>
              <a:rPr lang="zh-CN" altLang="en-US"/>
              <a:t>如何提高读写效率？</a:t>
            </a:r>
            <a:endParaRPr lang="en-US" altLang="zh-CN"/>
          </a:p>
          <a:p>
            <a:pPr lvl="1"/>
            <a:r>
              <a:rPr lang="zh-CN" altLang="en-US"/>
              <a:t>如何使更新操作简化？</a:t>
            </a:r>
            <a:endParaRPr lang="en-US" altLang="zh-CN"/>
          </a:p>
          <a:p>
            <a:endParaRPr lang="zh-CN" altLang="en-US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41AF275-A483-4754-B821-B8C07D1DAC7A}"/>
              </a:ext>
            </a:extLst>
          </p:cNvPr>
          <p:cNvSpPr txBox="1">
            <a:spLocks/>
          </p:cNvSpPr>
          <p:nvPr/>
        </p:nvSpPr>
        <p:spPr>
          <a:xfrm>
            <a:off x="0" y="549276"/>
            <a:ext cx="9906000" cy="557213"/>
          </a:xfrm>
          <a:prstGeom prst="rect">
            <a:avLst/>
          </a:prstGeom>
          <a:solidFill>
            <a:srgbClr val="336699"/>
          </a:solidFill>
        </p:spPr>
        <p:txBody>
          <a:bodyPr/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kern="0" dirty="0"/>
          </a:p>
        </p:txBody>
      </p:sp>
      <p:sp>
        <p:nvSpPr>
          <p:cNvPr id="14340" name="内容占位符 13">
            <a:extLst>
              <a:ext uri="{FF2B5EF4-FFF2-40B4-BE49-F238E27FC236}">
                <a16:creationId xmlns:a16="http://schemas.microsoft.com/office/drawing/2014/main" id="{B5C4A526-B9AA-4AF8-A685-00DAE1DD3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dirty="0">
                <a:ea typeface="宋体" pitchFamily="2" charset="-122"/>
              </a:rPr>
              <a:t>原理：</a:t>
            </a:r>
            <a:endParaRPr lang="en-US" altLang="zh-CN" sz="2800" dirty="0">
              <a:ea typeface="宋体" pitchFamily="2" charset="-122"/>
            </a:endParaRPr>
          </a:p>
          <a:p>
            <a:pPr lvl="1">
              <a:defRPr/>
            </a:pPr>
            <a:r>
              <a:rPr lang="zh-CN" altLang="en-US" dirty="0"/>
              <a:t>建立“内存</a:t>
            </a:r>
            <a:r>
              <a:rPr lang="en-US" altLang="zh-CN" dirty="0"/>
              <a:t>&lt;-&gt;</a:t>
            </a:r>
            <a:r>
              <a:rPr lang="zh-CN" altLang="en-US" dirty="0"/>
              <a:t>文件”映射</a:t>
            </a:r>
            <a:endParaRPr lang="en-US" altLang="zh-CN" dirty="0"/>
          </a:p>
          <a:p>
            <a:pPr>
              <a:defRPr/>
            </a:pPr>
            <a:r>
              <a:rPr lang="zh-CN" altLang="en-US" sz="2800" dirty="0">
                <a:ea typeface="宋体" pitchFamily="2" charset="-122"/>
              </a:rPr>
              <a:t>特点：</a:t>
            </a:r>
            <a:endParaRPr lang="en-US" altLang="zh-CN" dirty="0">
              <a:ea typeface="宋体" pitchFamily="2" charset="-122"/>
            </a:endParaRPr>
          </a:p>
          <a:p>
            <a:pPr lvl="1">
              <a:defRPr/>
            </a:pPr>
            <a:r>
              <a:rPr lang="zh-CN" altLang="en-US" dirty="0"/>
              <a:t>允许直接赋值</a:t>
            </a:r>
            <a:endParaRPr lang="en-US" altLang="zh-CN" dirty="0"/>
          </a:p>
          <a:p>
            <a:pPr marL="914400" lvl="2" indent="0">
              <a:buNone/>
              <a:defRPr/>
            </a:pPr>
            <a:r>
              <a:rPr lang="zh-CN" altLang="en-US" dirty="0"/>
              <a:t>除了标准文件I/O，内核提供了另一种I/O方式，即将文件映射到内存中，进程可以像访问普通内存一样对文件进行访问，例如可以用memcpy等操作写文件，而不必调用write()。</a:t>
            </a:r>
            <a:endParaRPr lang="en-US" altLang="zh-CN" sz="2800" dirty="0">
              <a:solidFill>
                <a:srgbClr val="000066"/>
              </a:solidFill>
              <a:ea typeface="宋体" pitchFamily="2" charset="-122"/>
              <a:cs typeface="+mn-cs"/>
            </a:endParaRPr>
          </a:p>
          <a:p>
            <a:pPr marL="342900" lvl="2" indent="-342900">
              <a:buClr>
                <a:srgbClr val="FF5050"/>
              </a:buClr>
              <a:buSzPct val="120000"/>
              <a:buFont typeface="Wingdings" pitchFamily="2" charset="2"/>
              <a:buChar char="§"/>
              <a:defRPr/>
            </a:pPr>
            <a:r>
              <a:rPr lang="en-US" altLang="zh-CN" sz="2800" dirty="0" err="1">
                <a:solidFill>
                  <a:srgbClr val="000066"/>
                </a:solidFill>
                <a:ea typeface="宋体" pitchFamily="2" charset="-122"/>
                <a:cs typeface="+mn-cs"/>
              </a:rPr>
              <a:t>mmap</a:t>
            </a:r>
            <a:r>
              <a:rPr lang="en-US" altLang="zh-CN" sz="2800" dirty="0">
                <a:solidFill>
                  <a:srgbClr val="000066"/>
                </a:solidFill>
                <a:ea typeface="宋体" pitchFamily="2" charset="-122"/>
                <a:cs typeface="+mn-cs"/>
              </a:rPr>
              <a:t>()</a:t>
            </a:r>
            <a:r>
              <a:rPr lang="zh-CN" altLang="en-US" sz="2800" dirty="0">
                <a:solidFill>
                  <a:srgbClr val="000066"/>
                </a:solidFill>
                <a:ea typeface="宋体" pitchFamily="2" charset="-122"/>
                <a:cs typeface="+mn-cs"/>
              </a:rPr>
              <a:t>的头文件</a:t>
            </a:r>
          </a:p>
          <a:p>
            <a:pPr marL="914400" lvl="2" indent="0">
              <a:buNone/>
              <a:defRPr/>
            </a:pPr>
            <a:r>
              <a:rPr lang="en-US" altLang="zh-CN" dirty="0"/>
              <a:t>#include&lt;sys/</a:t>
            </a:r>
            <a:r>
              <a:rPr lang="en-US" altLang="zh-CN" dirty="0" err="1"/>
              <a:t>types.h</a:t>
            </a:r>
            <a:r>
              <a:rPr lang="en-US" altLang="zh-CN" dirty="0"/>
              <a:t>&gt; </a:t>
            </a:r>
          </a:p>
          <a:p>
            <a:pPr marL="914400" lvl="2" indent="0">
              <a:buNone/>
              <a:defRPr/>
            </a:pPr>
            <a:r>
              <a:rPr lang="en-US" altLang="zh-CN" dirty="0"/>
              <a:t>#include&lt;sys/</a:t>
            </a:r>
            <a:r>
              <a:rPr lang="en-US" altLang="zh-CN" dirty="0" err="1"/>
              <a:t>mman.h</a:t>
            </a:r>
            <a:r>
              <a:rPr lang="en-US" altLang="zh-CN" dirty="0"/>
              <a:t>&gt;</a:t>
            </a:r>
            <a:endParaRPr lang="zh-CN" altLang="en-US" dirty="0">
              <a:ea typeface="黑体" pitchFamily="49" charset="-122"/>
            </a:endParaRPr>
          </a:p>
          <a:p>
            <a:pPr marL="914400" lvl="2" indent="0">
              <a:buNone/>
              <a:defRPr/>
            </a:pPr>
            <a:br>
              <a:rPr lang="zh-CN" altLang="en-US" dirty="0">
                <a:ea typeface="黑体" pitchFamily="49" charset="-122"/>
              </a:rPr>
            </a:br>
            <a:endParaRPr lang="zh-CN" altLang="en-US" dirty="0">
              <a:ea typeface="黑体" pitchFamily="49" charset="-122"/>
            </a:endParaRPr>
          </a:p>
          <a:p>
            <a:pPr>
              <a:defRPr/>
            </a:pPr>
            <a:endParaRPr lang="zh-CN" altLang="en-US" dirty="0">
              <a:ea typeface="黑体" pitchFamily="49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55FD45-0C22-4B81-9F5F-AAC6C92265CC}"/>
              </a:ext>
            </a:extLst>
          </p:cNvPr>
          <p:cNvSpPr txBox="1"/>
          <p:nvPr/>
        </p:nvSpPr>
        <p:spPr>
          <a:xfrm>
            <a:off x="0" y="549275"/>
            <a:ext cx="9906000" cy="522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文件内存映射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4EA53BA-70C0-47CC-8FCE-93B59BD1C85D}"/>
              </a:ext>
            </a:extLst>
          </p:cNvPr>
          <p:cNvSpPr txBox="1">
            <a:spLocks/>
          </p:cNvSpPr>
          <p:nvPr/>
        </p:nvSpPr>
        <p:spPr>
          <a:xfrm>
            <a:off x="0" y="549276"/>
            <a:ext cx="9906000" cy="557213"/>
          </a:xfrm>
          <a:prstGeom prst="rect">
            <a:avLst/>
          </a:prstGeom>
          <a:solidFill>
            <a:srgbClr val="336699"/>
          </a:solidFill>
        </p:spPr>
        <p:txBody>
          <a:bodyPr/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kern="0" dirty="0"/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9CE3ADBE-C616-45DD-85B6-4D1C3D017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dirty="0">
                <a:ea typeface="宋体" pitchFamily="2" charset="-122"/>
              </a:rPr>
              <a:t>函数原型：</a:t>
            </a:r>
            <a:endParaRPr lang="en-US" altLang="zh-CN" sz="2800" dirty="0">
              <a:ea typeface="宋体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ea typeface="黑体" pitchFamily="49" charset="-122"/>
              </a:rPr>
              <a:t> void * mmap (void *addr, size_t len, int prot, int flags, int fd,off_t offset);</a:t>
            </a:r>
          </a:p>
          <a:p>
            <a:pPr lvl="1">
              <a:defRPr/>
            </a:pPr>
            <a:r>
              <a:rPr lang="zh-CN" altLang="en-US" sz="2000" dirty="0">
                <a:ea typeface="黑体" pitchFamily="49" charset="-122"/>
              </a:rPr>
              <a:t>addr：要映射到的内存区域的起始地址。内核未必严格遵守该值。通常用NULL，表示由内核来指定内存地址。</a:t>
            </a:r>
            <a:endParaRPr lang="en-US" altLang="zh-CN" sz="2000" dirty="0">
              <a:ea typeface="黑体" pitchFamily="49" charset="-122"/>
            </a:endParaRPr>
          </a:p>
          <a:p>
            <a:pPr lvl="1">
              <a:defRPr/>
            </a:pPr>
            <a:r>
              <a:rPr lang="zh-CN" altLang="en-US" sz="2000" dirty="0">
                <a:ea typeface="黑体" pitchFamily="49" charset="-122"/>
              </a:rPr>
              <a:t>len：要映射的内存区域的大小。</a:t>
            </a:r>
          </a:p>
          <a:p>
            <a:pPr lvl="1">
              <a:defRPr/>
            </a:pPr>
            <a:r>
              <a:rPr lang="zh-CN" altLang="en-US" sz="2000" dirty="0">
                <a:ea typeface="黑体" pitchFamily="49" charset="-122"/>
              </a:rPr>
              <a:t>prot：期望的内存保护标志，不能与文件的打开模式冲突。prot可以是下列值中的一个或几个，多个值可以通过or运算合理地组合在一起。</a:t>
            </a:r>
            <a:endParaRPr lang="en-US" altLang="zh-CN" sz="2000" dirty="0">
              <a:ea typeface="黑体" pitchFamily="49" charset="-122"/>
            </a:endParaRPr>
          </a:p>
          <a:p>
            <a:pPr lvl="2">
              <a:buClr>
                <a:srgbClr val="C00000"/>
              </a:buClr>
              <a:buFont typeface="Wingdings" pitchFamily="2" charset="2"/>
              <a:buChar char=""/>
              <a:defRPr/>
            </a:pPr>
            <a:r>
              <a:rPr lang="zh-CN" altLang="en-US" sz="1600" dirty="0">
                <a:ea typeface="黑体" pitchFamily="49" charset="-122"/>
              </a:rPr>
              <a:t>PROT_EXEC</a:t>
            </a:r>
            <a:r>
              <a:rPr lang="en-US" altLang="zh-CN" sz="1600" dirty="0">
                <a:ea typeface="黑体" pitchFamily="49" charset="-122"/>
              </a:rPr>
              <a:t>: </a:t>
            </a:r>
            <a:r>
              <a:rPr lang="zh-CN" altLang="en-US" sz="1600" dirty="0">
                <a:ea typeface="黑体" pitchFamily="49" charset="-122"/>
              </a:rPr>
              <a:t>页内容可以被执行  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ea typeface="黑体" pitchFamily="49" charset="-122"/>
            </a:endParaRPr>
          </a:p>
          <a:p>
            <a:pPr lvl="2">
              <a:buClr>
                <a:srgbClr val="C00000"/>
              </a:buClr>
              <a:buFont typeface="Wingdings" pitchFamily="2" charset="2"/>
              <a:buChar char=""/>
              <a:defRPr/>
            </a:pPr>
            <a:r>
              <a:rPr lang="zh-CN" altLang="en-US" sz="1600" dirty="0">
                <a:ea typeface="黑体" pitchFamily="49" charset="-122"/>
              </a:rPr>
              <a:t>PROT_READ</a:t>
            </a:r>
            <a:r>
              <a:rPr lang="en-US" altLang="zh-CN" sz="1600" dirty="0">
                <a:ea typeface="黑体" pitchFamily="49" charset="-122"/>
              </a:rPr>
              <a:t>: </a:t>
            </a:r>
            <a:r>
              <a:rPr lang="zh-CN" altLang="en-US" sz="1600" dirty="0">
                <a:ea typeface="黑体" pitchFamily="49" charset="-122"/>
              </a:rPr>
              <a:t>页内容可以被读取 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ea typeface="黑体" pitchFamily="49" charset="-122"/>
            </a:endParaRPr>
          </a:p>
          <a:p>
            <a:pPr lvl="2">
              <a:buClr>
                <a:srgbClr val="C00000"/>
              </a:buClr>
              <a:buFont typeface="Wingdings" pitchFamily="2" charset="2"/>
              <a:buChar char=""/>
              <a:defRPr/>
            </a:pPr>
            <a:r>
              <a:rPr lang="zh-CN" altLang="en-US" sz="1600" dirty="0">
                <a:ea typeface="黑体" pitchFamily="49" charset="-122"/>
              </a:rPr>
              <a:t>PROT_WRITE</a:t>
            </a:r>
            <a:r>
              <a:rPr lang="en-US" altLang="zh-CN" sz="1600" dirty="0">
                <a:ea typeface="黑体" pitchFamily="49" charset="-122"/>
              </a:rPr>
              <a:t>: </a:t>
            </a:r>
            <a:r>
              <a:rPr lang="zh-CN" altLang="en-US" sz="1600" dirty="0">
                <a:ea typeface="黑体" pitchFamily="49" charset="-122"/>
              </a:rPr>
              <a:t>页可以被写入  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ea typeface="黑体" pitchFamily="49" charset="-122"/>
            </a:endParaRPr>
          </a:p>
          <a:p>
            <a:pPr lvl="2">
              <a:buClr>
                <a:srgbClr val="C00000"/>
              </a:buClr>
              <a:buFont typeface="Wingdings" pitchFamily="2" charset="2"/>
              <a:buChar char=""/>
              <a:defRPr/>
            </a:pPr>
            <a:r>
              <a:rPr lang="zh-CN" altLang="en-US" sz="1600" dirty="0">
                <a:ea typeface="黑体" pitchFamily="49" charset="-122"/>
              </a:rPr>
              <a:t>PROT_NON：页不可访问</a:t>
            </a:r>
            <a:endParaRPr lang="zh-CN" altLang="en-US" sz="16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CF97A9-7408-4FD2-ADB2-E86BEC54BA8E}"/>
              </a:ext>
            </a:extLst>
          </p:cNvPr>
          <p:cNvSpPr txBox="1"/>
          <p:nvPr/>
        </p:nvSpPr>
        <p:spPr>
          <a:xfrm>
            <a:off x="0" y="549275"/>
            <a:ext cx="9906000" cy="522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文件内存映射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D423AFC-D747-4A51-A55B-2F916A268127}"/>
              </a:ext>
            </a:extLst>
          </p:cNvPr>
          <p:cNvSpPr txBox="1">
            <a:spLocks/>
          </p:cNvSpPr>
          <p:nvPr/>
        </p:nvSpPr>
        <p:spPr>
          <a:xfrm>
            <a:off x="0" y="549276"/>
            <a:ext cx="9906000" cy="557213"/>
          </a:xfrm>
          <a:prstGeom prst="rect">
            <a:avLst/>
          </a:prstGeom>
          <a:solidFill>
            <a:srgbClr val="336699"/>
          </a:solidFill>
        </p:spPr>
        <p:txBody>
          <a:bodyPr/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kern="0" dirty="0"/>
          </a:p>
        </p:txBody>
      </p:sp>
      <p:sp>
        <p:nvSpPr>
          <p:cNvPr id="29700" name="内容占位符 13">
            <a:extLst>
              <a:ext uri="{FF2B5EF4-FFF2-40B4-BE49-F238E27FC236}">
                <a16:creationId xmlns:a16="http://schemas.microsoft.com/office/drawing/2014/main" id="{A2432307-38E6-41A5-AAC7-773D4C7DF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000" dirty="0">
                <a:ea typeface="黑体" panose="02010609060101010101" pitchFamily="49" charset="-122"/>
              </a:rPr>
              <a:t>flags：指定映射对象的类型，映射选项和映射页是否可以共享。flags的值可以是下列值中的一个或者多个值的组合：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"/>
            </a:pPr>
            <a:endParaRPr lang="en-US" altLang="zh-CN" sz="1600" dirty="0">
              <a:ea typeface="黑体" panose="02010609060101010101" pitchFamily="49" charset="-122"/>
            </a:endParaRP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"/>
            </a:pPr>
            <a:r>
              <a:rPr lang="zh-CN" altLang="en-US" sz="1600" dirty="0">
                <a:ea typeface="黑体" panose="02010609060101010101" pitchFamily="49" charset="-122"/>
              </a:rPr>
              <a:t>MAP_FIXED：强制使用由start和len参数指定的映射地址。如果指定的内存区域与现存的映射空间重叠，重叠部分将会被覆盖。如果指定的起始地址不可用，则调用失败。起始地址必须落在页的边界上。  </a:t>
            </a:r>
            <a:endParaRPr lang="en-US" altLang="zh-CN" sz="1600" dirty="0">
              <a:ea typeface="黑体" panose="02010609060101010101" pitchFamily="49" charset="-122"/>
            </a:endParaRP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"/>
            </a:pPr>
            <a:r>
              <a:rPr lang="zh-CN" altLang="en-US" sz="1600" dirty="0">
                <a:ea typeface="黑体" panose="02010609060101010101" pitchFamily="49" charset="-122"/>
              </a:rPr>
              <a:t>MAP_PRIVATE：建立一个写入时拷贝的私有映射。对内存区域的改变不会影响原文件。</a:t>
            </a:r>
            <a:endParaRPr lang="en-US" altLang="zh-CN" sz="1600" dirty="0">
              <a:ea typeface="黑体" panose="02010609060101010101" pitchFamily="49" charset="-122"/>
            </a:endParaRP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"/>
            </a:pPr>
            <a:r>
              <a:rPr lang="zh-CN" altLang="en-US" sz="1600" dirty="0">
                <a:ea typeface="黑体" panose="02010609060101010101" pitchFamily="49" charset="-122"/>
              </a:rPr>
              <a:t>MAP_SHARED：对映射区域的写操作等效于写文件。和其他映射该文件的进程共享映射区域。这个标志和上一个标志是互斥的，只能使用其中一个</a:t>
            </a:r>
            <a:endParaRPr lang="en-US" altLang="zh-CN" sz="1600" dirty="0">
              <a:ea typeface="黑体" panose="02010609060101010101" pitchFamily="49" charset="-122"/>
            </a:endParaRPr>
          </a:p>
          <a:p>
            <a:pPr lvl="1"/>
            <a:endParaRPr lang="en-US" altLang="zh-CN" sz="2000" dirty="0">
              <a:ea typeface="黑体" panose="02010609060101010101" pitchFamily="49" charset="-122"/>
            </a:endParaRPr>
          </a:p>
          <a:p>
            <a:pPr lvl="1"/>
            <a:r>
              <a:rPr lang="zh-CN" altLang="en-US" sz="2000" dirty="0">
                <a:ea typeface="黑体" panose="02010609060101010101" pitchFamily="49" charset="-122"/>
              </a:rPr>
              <a:t>fd：文件描述符。</a:t>
            </a:r>
          </a:p>
          <a:p>
            <a:pPr lvl="1"/>
            <a:r>
              <a:rPr lang="zh-CN" altLang="en-US" sz="2000" dirty="0">
                <a:ea typeface="黑体" panose="02010609060101010101" pitchFamily="49" charset="-122"/>
              </a:rPr>
              <a:t>offset：表示从被映射文件的什么位置开始映射，通常用0，表示从该文件的第一个字节开始映射。 该值应为PAGE_SIZE的整数倍</a:t>
            </a:r>
          </a:p>
          <a:p>
            <a:pPr lvl="1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B864F-CDD2-49F7-AB28-D7A44D65D800}"/>
              </a:ext>
            </a:extLst>
          </p:cNvPr>
          <p:cNvSpPr txBox="1"/>
          <p:nvPr/>
        </p:nvSpPr>
        <p:spPr>
          <a:xfrm>
            <a:off x="0" y="549275"/>
            <a:ext cx="9906000" cy="522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文件内存映射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0B61842-204D-4936-8A66-B359889B27D9}"/>
              </a:ext>
            </a:extLst>
          </p:cNvPr>
          <p:cNvSpPr txBox="1">
            <a:spLocks/>
          </p:cNvSpPr>
          <p:nvPr/>
        </p:nvSpPr>
        <p:spPr>
          <a:xfrm>
            <a:off x="0" y="549276"/>
            <a:ext cx="9906000" cy="557213"/>
          </a:xfrm>
          <a:prstGeom prst="rect">
            <a:avLst/>
          </a:prstGeom>
          <a:solidFill>
            <a:srgbClr val="336699"/>
          </a:solidFill>
        </p:spPr>
        <p:txBody>
          <a:bodyPr/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kern="0" dirty="0"/>
          </a:p>
        </p:txBody>
      </p:sp>
      <p:sp>
        <p:nvSpPr>
          <p:cNvPr id="31748" name="内容占位符 13">
            <a:extLst>
              <a:ext uri="{FF2B5EF4-FFF2-40B4-BE49-F238E27FC236}">
                <a16:creationId xmlns:a16="http://schemas.microsoft.com/office/drawing/2014/main" id="{6E11B02D-77BB-40BB-9C86-1E53B6E24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>
                <a:ea typeface="宋体" panose="02010600030101010101" pitchFamily="2" charset="-122"/>
              </a:rPr>
              <a:t>返回值</a:t>
            </a:r>
            <a:endParaRPr lang="en-US" altLang="zh-CN" sz="280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ea typeface="黑体" panose="02010609060101010101" pitchFamily="49" charset="-122"/>
              </a:rPr>
              <a:t>     mmap()成功执行，则返回内存映射区域的起始地址，否则返回MAP_FAILED。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C33C2-B452-4E48-A6C1-4B7FBCFDC733}"/>
              </a:ext>
            </a:extLst>
          </p:cNvPr>
          <p:cNvSpPr txBox="1"/>
          <p:nvPr/>
        </p:nvSpPr>
        <p:spPr>
          <a:xfrm>
            <a:off x="0" y="549275"/>
            <a:ext cx="9906000" cy="522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文件内存映射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B1E083F-59E5-4BD5-B8E6-B4231E8A8510}"/>
              </a:ext>
            </a:extLst>
          </p:cNvPr>
          <p:cNvSpPr txBox="1">
            <a:spLocks/>
          </p:cNvSpPr>
          <p:nvPr/>
        </p:nvSpPr>
        <p:spPr>
          <a:xfrm>
            <a:off x="0" y="549276"/>
            <a:ext cx="9906000" cy="557213"/>
          </a:xfrm>
          <a:prstGeom prst="rect">
            <a:avLst/>
          </a:prstGeom>
          <a:solidFill>
            <a:srgbClr val="336699"/>
          </a:solidFill>
        </p:spPr>
        <p:txBody>
          <a:bodyPr/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kern="0" dirty="0"/>
          </a:p>
        </p:txBody>
      </p:sp>
      <p:sp>
        <p:nvSpPr>
          <p:cNvPr id="33796" name="内容占位符 13">
            <a:extLst>
              <a:ext uri="{FF2B5EF4-FFF2-40B4-BE49-F238E27FC236}">
                <a16:creationId xmlns:a16="http://schemas.microsoft.com/office/drawing/2014/main" id="{8C8C3347-0BB7-44A9-91AB-5423A2DD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munmap()</a:t>
            </a:r>
            <a:r>
              <a:rPr lang="zh-CN" altLang="en-US" sz="2800">
                <a:ea typeface="宋体" panose="02010600030101010101" pitchFamily="2" charset="-122"/>
              </a:rPr>
              <a:t>：</a:t>
            </a:r>
            <a:r>
              <a:rPr lang="zh-CN" altLang="en-US" sz="2800">
                <a:ea typeface="黑体" panose="02010609060101010101" pitchFamily="49" charset="-122"/>
              </a:rPr>
              <a:t>取消内存映射</a:t>
            </a:r>
            <a:endParaRPr lang="en-US" altLang="zh-CN" sz="2800">
              <a:ea typeface="宋体" panose="02010600030101010101" pitchFamily="2" charset="-122"/>
            </a:endParaRPr>
          </a:p>
          <a:p>
            <a:pPr lvl="1"/>
            <a:r>
              <a:rPr lang="zh-CN" altLang="en-US" sz="2000">
                <a:ea typeface="黑体" panose="02010609060101010101" pitchFamily="49" charset="-122"/>
              </a:rPr>
              <a:t>头文件</a:t>
            </a:r>
            <a:endParaRPr lang="en-US" altLang="zh-CN" sz="2000"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ea typeface="黑体" panose="02010609060101010101" pitchFamily="49" charset="-122"/>
              </a:rPr>
              <a:t>    #include &lt;sys/mman.h&gt;</a:t>
            </a:r>
            <a:endParaRPr lang="en-US" altLang="zh-CN" sz="200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lvl="1"/>
            <a:r>
              <a:rPr lang="zh-CN" altLang="en-US" sz="2000">
                <a:ea typeface="黑体" panose="02010609060101010101" pitchFamily="49" charset="-122"/>
              </a:rPr>
              <a:t>函数原型： int munmap (void *addr, size_t len) 运算合理地组合在一起。</a:t>
            </a:r>
            <a:endParaRPr lang="en-US" altLang="zh-CN" sz="2000">
              <a:ea typeface="黑体" panose="02010609060101010101" pitchFamily="49" charset="-122"/>
            </a:endParaRP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"/>
            </a:pPr>
            <a:r>
              <a:rPr lang="zh-CN" altLang="en-US" sz="1600">
                <a:ea typeface="黑体" panose="02010609060101010101" pitchFamily="49" charset="-122"/>
              </a:rPr>
              <a:t>addr：要取消映射的内存区域的起始地址。</a:t>
            </a:r>
            <a:endParaRPr lang="en-US" altLang="zh-CN" sz="1600">
              <a:ea typeface="黑体" panose="02010609060101010101" pitchFamily="49" charset="-122"/>
            </a:endParaRP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"/>
            </a:pPr>
            <a:r>
              <a:rPr lang="zh-CN" altLang="en-US" sz="1600">
                <a:ea typeface="黑体" panose="02010609060101010101" pitchFamily="49" charset="-122"/>
              </a:rPr>
              <a:t>len：要取消映射的内存区域的大小。</a:t>
            </a:r>
            <a:endParaRPr lang="en-US" altLang="zh-CN" sz="1600">
              <a:ea typeface="黑体" panose="02010609060101010101" pitchFamily="49" charset="-122"/>
            </a:endParaRPr>
          </a:p>
          <a:p>
            <a:pPr lvl="2">
              <a:buClr>
                <a:srgbClr val="C00000"/>
              </a:buClr>
              <a:buFont typeface="Monotype Sorts"/>
              <a:buNone/>
            </a:pPr>
            <a:endParaRPr lang="en-US" altLang="zh-CN" sz="1600">
              <a:ea typeface="黑体" panose="02010609060101010101" pitchFamily="49" charset="-122"/>
            </a:endParaRPr>
          </a:p>
          <a:p>
            <a:pPr lvl="1"/>
            <a:r>
              <a:rPr lang="zh-CN" altLang="en-US" sz="2000">
                <a:ea typeface="黑体" panose="02010609060101010101" pitchFamily="49" charset="-122"/>
              </a:rPr>
              <a:t>返回值</a:t>
            </a:r>
            <a:endParaRPr lang="en-US" altLang="zh-CN" sz="2000">
              <a:ea typeface="黑体" panose="02010609060101010101" pitchFamily="49" charset="-122"/>
            </a:endParaRPr>
          </a:p>
          <a:p>
            <a:pPr lvl="2">
              <a:buClr>
                <a:srgbClr val="C00000"/>
              </a:buClr>
              <a:buFont typeface="Monotype Sorts"/>
              <a:buNone/>
            </a:pPr>
            <a:r>
              <a:rPr lang="zh-CN" altLang="en-US" sz="1600">
                <a:ea typeface="黑体" panose="02010609060101010101" pitchFamily="49" charset="-122"/>
              </a:rPr>
              <a:t>munmap()成功执行则返回0，否则返回-1</a:t>
            </a:r>
            <a:endParaRPr lang="en-US" altLang="zh-CN" sz="1600">
              <a:ea typeface="黑体" panose="02010609060101010101" pitchFamily="49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75A8B8-0ECF-4583-AEA8-AA8C2FCF7F5F}"/>
              </a:ext>
            </a:extLst>
          </p:cNvPr>
          <p:cNvSpPr txBox="1"/>
          <p:nvPr/>
        </p:nvSpPr>
        <p:spPr>
          <a:xfrm>
            <a:off x="0" y="549275"/>
            <a:ext cx="9906000" cy="522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文件内存映射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C8F61411-E782-4AFE-BFF9-DDDE842B420B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>
                <a:latin typeface="黑体" pitchFamily="49" charset="-122"/>
                <a:sym typeface="宋体" pitchFamily="2" charset="-122"/>
              </a:rPr>
              <a:t>文件内存映射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5812FECF-BAA6-4C47-8309-3B475AEEF971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831851" y="1143001"/>
            <a:ext cx="2549525" cy="576263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示例</a:t>
            </a:r>
          </a:p>
        </p:txBody>
      </p:sp>
      <p:sp>
        <p:nvSpPr>
          <p:cNvPr id="35844" name="AutoShape 2" descr="http://t11.baidu.com/it/u=1244005969,2990422032&amp;fm=58">
            <a:extLst>
              <a:ext uri="{FF2B5EF4-FFF2-40B4-BE49-F238E27FC236}">
                <a16:creationId xmlns:a16="http://schemas.microsoft.com/office/drawing/2014/main" id="{51C8D2DF-D88A-43BA-BEC3-662027FDB1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876" y="-136525"/>
            <a:ext cx="28257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35845" name="AutoShape 4" descr="http://t11.baidu.com/it/u=1244005969,2990422032&amp;fm=58">
            <a:extLst>
              <a:ext uri="{FF2B5EF4-FFF2-40B4-BE49-F238E27FC236}">
                <a16:creationId xmlns:a16="http://schemas.microsoft.com/office/drawing/2014/main" id="{5874509C-44A2-4F3E-81F8-06DA35FF51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64" y="7938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35846" name="Text Box 6">
            <a:extLst>
              <a:ext uri="{FF2B5EF4-FFF2-40B4-BE49-F238E27FC236}">
                <a16:creationId xmlns:a16="http://schemas.microsoft.com/office/drawing/2014/main" id="{54D0AB34-FE05-428D-87DA-FD8C67A4A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3200401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5848" name="Picture 10" descr="S}5886L[8T@0TSJB[K)}{_0">
            <a:extLst>
              <a:ext uri="{FF2B5EF4-FFF2-40B4-BE49-F238E27FC236}">
                <a16:creationId xmlns:a16="http://schemas.microsoft.com/office/drawing/2014/main" id="{D3B33E21-5E6D-4A01-89D9-E7EA266D2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684" y="1165225"/>
            <a:ext cx="5655105" cy="5692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EC4575B9-057B-439C-BB66-C9F03826968E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>
                <a:latin typeface="黑体" pitchFamily="49" charset="-122"/>
                <a:sym typeface="宋体" pitchFamily="2" charset="-122"/>
              </a:rPr>
              <a:t>文件内存映射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C596BD30-0E7C-4D99-830E-65A1ABA1DF42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831850" y="1412875"/>
            <a:ext cx="8574088" cy="53292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>
                <a:ea typeface="宋体" panose="02010600030101010101" pitchFamily="2" charset="-122"/>
              </a:rPr>
              <a:t>问题：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/>
              <a:t>对映射内存的内容的改变并不会立即更新到文件中，而是有一段时间的延迟。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 sz="2800">
                <a:ea typeface="宋体" panose="02010600030101010101" pitchFamily="2" charset="-122"/>
              </a:rPr>
              <a:t>方案：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/>
              <a:t>可以通过调用msync()来显式地同步, 这样内存的改变就能立刻保存到文件里。</a:t>
            </a:r>
            <a:endParaRPr lang="zh-CN" altLang="en-US">
              <a:ea typeface="黑体" panose="02010609060101010101" pitchFamily="49" charset="-122"/>
            </a:endParaRPr>
          </a:p>
          <a:p>
            <a:pPr marL="914400" lvl="2" indent="0">
              <a:lnSpc>
                <a:spcPct val="90000"/>
              </a:lnSpc>
              <a:buNone/>
            </a:pP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36868" name="Text Box 6">
            <a:extLst>
              <a:ext uri="{FF2B5EF4-FFF2-40B4-BE49-F238E27FC236}">
                <a16:creationId xmlns:a16="http://schemas.microsoft.com/office/drawing/2014/main" id="{A23910C2-AE89-497F-9756-DD85BD683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3200401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3B76F657-1CE2-4E3F-9085-EC0F361595C7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>
                <a:latin typeface="黑体" pitchFamily="49" charset="-122"/>
                <a:sym typeface="宋体" pitchFamily="2" charset="-122"/>
              </a:rPr>
              <a:t>文件内存映射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2C9BF200-00DD-4DCE-9338-9E82AC91F135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831850" y="1412875"/>
            <a:ext cx="8574088" cy="53292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>
                <a:ea typeface="黑体" panose="02010609060101010101" pitchFamily="49" charset="-122"/>
              </a:rPr>
              <a:t>msync()函数</a:t>
            </a:r>
            <a:br>
              <a:rPr lang="zh-CN" altLang="en-US">
                <a:ea typeface="宋体" panose="02010600030101010101" pitchFamily="2" charset="-122"/>
              </a:rPr>
            </a:br>
            <a:endParaRPr lang="en-US" altLang="zh-CN">
              <a:ea typeface="黑体" panose="02010609060101010101" pitchFamily="49" charset="-122"/>
            </a:endParaRPr>
          </a:p>
          <a:p>
            <a:pPr marL="457200" lvl="1" indent="0">
              <a:lnSpc>
                <a:spcPct val="90000"/>
              </a:lnSpc>
              <a:buFont typeface="Wingdings" panose="05000000000000000000" pitchFamily="2" charset="2"/>
              <a:buChar char=""/>
            </a:pP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头文件</a:t>
            </a:r>
            <a:endParaRPr lang="en-US" altLang="zh-CN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sz="2000">
                <a:solidFill>
                  <a:srgbClr val="C00000"/>
                </a:solidFill>
                <a:ea typeface="黑体" panose="02010609060101010101" pitchFamily="49" charset="-122"/>
              </a:rPr>
              <a:t>  #include &lt;sys/mman.h&gt;</a:t>
            </a:r>
            <a:endParaRPr lang="en-US" altLang="zh-CN" sz="2000">
              <a:solidFill>
                <a:srgbClr val="C00000"/>
              </a:solidFill>
              <a:ea typeface="黑体" panose="02010609060101010101" pitchFamily="49" charset="-122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zh-CN" sz="2000">
              <a:solidFill>
                <a:srgbClr val="C00000"/>
              </a:solidFill>
              <a:ea typeface="黑体" panose="02010609060101010101" pitchFamily="49" charset="-122"/>
            </a:endParaRPr>
          </a:p>
          <a:p>
            <a:pPr marL="457200" lvl="1" indent="0">
              <a:lnSpc>
                <a:spcPct val="90000"/>
              </a:lnSpc>
              <a:buFont typeface="Wingdings" panose="05000000000000000000" pitchFamily="2" charset="2"/>
              <a:buChar char=""/>
            </a:pP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int msync (void *addr, size_t len, int flags);</a:t>
            </a:r>
            <a:endParaRPr lang="zh-CN" altLang="en-US">
              <a:ea typeface="黑体" panose="02010609060101010101" pitchFamily="49" charset="-122"/>
            </a:endParaRPr>
          </a:p>
          <a:p>
            <a:pPr lvl="2"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"/>
            </a:pPr>
            <a:r>
              <a:rPr lang="zh-CN" altLang="en-US">
                <a:ea typeface="黑体" panose="02010609060101010101" pitchFamily="49" charset="-122"/>
              </a:rPr>
              <a:t>addr：要进行同步的映射内存区域的起始地址。  </a:t>
            </a:r>
            <a:endParaRPr lang="en-US" altLang="zh-CN">
              <a:ea typeface="黑体" panose="02010609060101010101" pitchFamily="49" charset="-122"/>
            </a:endParaRPr>
          </a:p>
          <a:p>
            <a:pPr lvl="2"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"/>
            </a:pPr>
            <a:r>
              <a:rPr lang="zh-CN" altLang="en-US">
                <a:ea typeface="黑体" panose="02010609060101010101" pitchFamily="49" charset="-122"/>
              </a:rPr>
              <a:t>len：要同步的内存区域的大小。</a:t>
            </a:r>
            <a:endParaRPr lang="en-US" altLang="zh-CN">
              <a:ea typeface="黑体" panose="02010609060101010101" pitchFamily="49" charset="-122"/>
            </a:endParaRPr>
          </a:p>
          <a:p>
            <a:pPr lvl="2"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"/>
            </a:pPr>
            <a:r>
              <a:rPr lang="zh-CN" altLang="en-US">
                <a:ea typeface="黑体" panose="02010609060101010101" pitchFamily="49" charset="-122"/>
              </a:rPr>
              <a:t>flags：flags可以为以下三个值之一。   </a:t>
            </a:r>
            <a:br>
              <a:rPr lang="zh-CN" altLang="en-US" sz="1800">
                <a:ea typeface="黑体" panose="02010609060101010101" pitchFamily="49" charset="-122"/>
              </a:rPr>
            </a:br>
            <a:r>
              <a:rPr lang="zh-CN" altLang="en-US">
                <a:ea typeface="黑体" panose="02010609060101010101" pitchFamily="49" charset="-122"/>
              </a:rPr>
              <a:t>MS_ASYNC：msync()会立即返回，不用等待同步完成。   </a:t>
            </a:r>
            <a:br>
              <a:rPr lang="zh-CN" altLang="en-US">
                <a:ea typeface="黑体" panose="02010609060101010101" pitchFamily="49" charset="-122"/>
              </a:rPr>
            </a:br>
            <a:r>
              <a:rPr lang="zh-CN" altLang="en-US">
                <a:ea typeface="黑体" panose="02010609060101010101" pitchFamily="49" charset="-122"/>
              </a:rPr>
              <a:t>MS_SYNC：msync()在同步操作结束后返回。   </a:t>
            </a:r>
            <a:br>
              <a:rPr lang="zh-CN" altLang="en-US">
                <a:ea typeface="黑体" panose="02010609060101010101" pitchFamily="49" charset="-122"/>
              </a:rPr>
            </a:br>
            <a:r>
              <a:rPr lang="zh-CN" altLang="en-US">
                <a:ea typeface="黑体" panose="02010609060101010101" pitchFamily="49" charset="-122"/>
              </a:rPr>
              <a:t>MS_INVALIDATE：使其它所有进程对该文件的映射失效，以便用新数据更新这些映射。</a:t>
            </a:r>
            <a:endParaRPr lang="zh-CN" altLang="en-US" sz="1800">
              <a:ea typeface="黑体" panose="02010609060101010101" pitchFamily="49" charset="-122"/>
            </a:endParaRPr>
          </a:p>
        </p:txBody>
      </p:sp>
      <p:sp>
        <p:nvSpPr>
          <p:cNvPr id="37892" name="Text Box 6">
            <a:extLst>
              <a:ext uri="{FF2B5EF4-FFF2-40B4-BE49-F238E27FC236}">
                <a16:creationId xmlns:a16="http://schemas.microsoft.com/office/drawing/2014/main" id="{8ADCCAFB-40DB-43DF-8212-315752FE6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3200401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5C21B-317A-422B-9362-0E057CCFE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9276"/>
            <a:ext cx="9906000" cy="557213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dirty="0"/>
              <a:t>目录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44586BFE-F411-4525-8B3D-282D4C5BD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sz="3200" dirty="0" err="1">
                <a:solidFill>
                  <a:srgbClr val="FF0000"/>
                </a:solidFill>
              </a:rPr>
              <a:t>文件多路输入输出</a:t>
            </a:r>
            <a:endParaRPr lang="en-US" altLang="en-US" sz="32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sz="3200" dirty="0" err="1">
                <a:latin typeface="黑体" pitchFamily="49" charset="-122"/>
                <a:sym typeface="宋体" pitchFamily="2" charset="-122"/>
              </a:rPr>
              <a:t>文件内存映射</a:t>
            </a:r>
            <a:endParaRPr lang="en-US" altLang="en-US" sz="3200" dirty="0">
              <a:latin typeface="黑体" pitchFamily="49" charset="-122"/>
              <a:sym typeface="宋体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sz="3200" dirty="0" err="1">
                <a:latin typeface="黑体" pitchFamily="49" charset="-122"/>
                <a:sym typeface="宋体" pitchFamily="2" charset="-122"/>
              </a:rPr>
              <a:t>锁定内存区域</a:t>
            </a:r>
            <a:endParaRPr lang="en-US" altLang="en-US" sz="3200" dirty="0">
              <a:latin typeface="黑体" pitchFamily="49" charset="-122"/>
              <a:sym typeface="宋体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sz="3200" dirty="0" err="1">
                <a:latin typeface="黑体" pitchFamily="49" charset="-122"/>
                <a:sym typeface="宋体" pitchFamily="2" charset="-122"/>
              </a:rPr>
              <a:t>文件锁定</a:t>
            </a:r>
            <a:endParaRPr lang="en-US" altLang="en-US" sz="3200" dirty="0">
              <a:latin typeface="黑体" pitchFamily="49" charset="-122"/>
              <a:sym typeface="宋体" pitchFamily="2" charset="-122"/>
            </a:endParaRPr>
          </a:p>
          <a:p>
            <a:pPr eaLnBrk="1" hangingPunct="1">
              <a:buClrTx/>
              <a:defRPr/>
            </a:pPr>
            <a:endParaRPr lang="zh-CN" altLang="en-US" sz="3200"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  <a:p>
            <a:pPr eaLnBrk="1" hangingPunct="1">
              <a:defRPr/>
            </a:pPr>
            <a:endParaRPr lang="en-US" altLang="zh-CN" dirty="0"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8E9558DF-D286-405A-B6EF-A5C0BCB1452A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>
                <a:latin typeface="黑体" pitchFamily="49" charset="-122"/>
                <a:sym typeface="宋体" pitchFamily="2" charset="-122"/>
              </a:rPr>
              <a:t>小结</a:t>
            </a:r>
          </a:p>
        </p:txBody>
      </p:sp>
      <p:sp>
        <p:nvSpPr>
          <p:cNvPr id="38915" name="Text Box 6">
            <a:extLst>
              <a:ext uri="{FF2B5EF4-FFF2-40B4-BE49-F238E27FC236}">
                <a16:creationId xmlns:a16="http://schemas.microsoft.com/office/drawing/2014/main" id="{159418FE-3A38-48D4-9B85-E785397F4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3200401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57A49CC-4F96-4615-9C64-34D836026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118924"/>
              </p:ext>
            </p:extLst>
          </p:nvPr>
        </p:nvGraphicFramePr>
        <p:xfrm>
          <a:off x="1658939" y="2492376"/>
          <a:ext cx="6670675" cy="2232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9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1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2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ysClr val="windowText" lastClr="000000"/>
                          </a:solidFill>
                        </a:rPr>
                        <a:t>函数</a:t>
                      </a:r>
                    </a:p>
                  </a:txBody>
                  <a:tcPr marL="91449" marR="91449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ysClr val="windowText" lastClr="000000"/>
                          </a:solidFill>
                        </a:rPr>
                        <a:t>功能</a:t>
                      </a:r>
                    </a:p>
                  </a:txBody>
                  <a:tcPr marL="91449" marR="91449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2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ysClr val="windowText" lastClr="000000"/>
                          </a:solidFill>
                        </a:rPr>
                        <a:t>mmap</a:t>
                      </a: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  <a:endParaRPr lang="zh-CN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9" marR="91449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ysClr val="windowText" lastClr="000000"/>
                          </a:solidFill>
                        </a:rPr>
                        <a:t>将文件内存映射到进程的地址空间</a:t>
                      </a:r>
                    </a:p>
                  </a:txBody>
                  <a:tcPr marL="91449" marR="91449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2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ysClr val="windowText" lastClr="000000"/>
                          </a:solidFill>
                        </a:rPr>
                        <a:t>munmap</a:t>
                      </a: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  <a:endParaRPr lang="zh-CN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9" marR="91449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ysClr val="windowText" lastClr="000000"/>
                          </a:solidFill>
                        </a:rPr>
                        <a:t>取消指定内存区域的映射关系</a:t>
                      </a:r>
                    </a:p>
                  </a:txBody>
                  <a:tcPr marL="91449" marR="91449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51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ysClr val="windowText" lastClr="000000"/>
                          </a:solidFill>
                        </a:rPr>
                        <a:t>msync</a:t>
                      </a: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  <a:endParaRPr lang="zh-CN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9" marR="91449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ysClr val="windowText" lastClr="000000"/>
                          </a:solidFill>
                        </a:rPr>
                        <a:t>将内存映射区域的修改立刻更新到文件</a:t>
                      </a:r>
                    </a:p>
                  </a:txBody>
                  <a:tcPr marL="91449" marR="91449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>
            <a:extLst>
              <a:ext uri="{FF2B5EF4-FFF2-40B4-BE49-F238E27FC236}">
                <a16:creationId xmlns:a16="http://schemas.microsoft.com/office/drawing/2014/main" id="{39864C75-FF10-4F10-A0A3-4A84D006DA60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>
                <a:latin typeface="黑体" pitchFamily="49" charset="-122"/>
                <a:sym typeface="黑体" pitchFamily="49" charset="-122"/>
              </a:rPr>
              <a:t>目录</a:t>
            </a:r>
            <a:endParaRPr lang="en-US" altLang="en-US" dirty="0">
              <a:latin typeface="黑体" pitchFamily="49" charset="-122"/>
              <a:sym typeface="黑体" pitchFamily="49" charset="-122"/>
            </a:endParaRP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B51FE2DF-372D-4314-AB28-E232F779D80D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849313" y="1412876"/>
            <a:ext cx="8242300" cy="46085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文件多路输入输出</a:t>
            </a:r>
          </a:p>
          <a:p>
            <a:pPr>
              <a:lnSpc>
                <a:spcPct val="150000"/>
              </a:lnSpc>
            </a:pPr>
            <a:r>
              <a:rPr lang="en-US" altLang="en-US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文件内存映射</a:t>
            </a:r>
          </a:p>
          <a:p>
            <a:pPr>
              <a:lnSpc>
                <a:spcPct val="150000"/>
              </a:lnSpc>
            </a:pPr>
            <a:r>
              <a:rPr lang="en-US" altLang="en-US">
                <a:solidFill>
                  <a:srgbClr val="FF0000"/>
                </a:solidFill>
                <a:ea typeface="黑体" panose="02010609060101010101" pitchFamily="49" charset="-122"/>
              </a:rPr>
              <a:t>锁定内存区域</a:t>
            </a:r>
          </a:p>
          <a:p>
            <a:pPr>
              <a:lnSpc>
                <a:spcPct val="150000"/>
              </a:lnSpc>
            </a:pPr>
            <a:r>
              <a:rPr lang="en-US" altLang="en-US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文件锁定</a:t>
            </a:r>
          </a:p>
          <a:p>
            <a:pPr>
              <a:lnSpc>
                <a:spcPct val="150000"/>
              </a:lnSpc>
            </a:pPr>
            <a:endParaRPr lang="en-US" altLang="en-US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78DF00C2-605C-4643-9469-75B53269BA43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>
                <a:ea typeface="宋体" pitchFamily="2" charset="-122"/>
              </a:rPr>
              <a:t>锁定内存区域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49F6EA0B-21DB-42C9-964C-D6C5BB09824F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615156" y="1412776"/>
            <a:ext cx="8574088" cy="1440160"/>
          </a:xfrm>
        </p:spPr>
        <p:txBody>
          <a:bodyPr/>
          <a:lstStyle/>
          <a:p>
            <a:r>
              <a:rPr lang="zh-CN" altLang="en-US" sz="2800" dirty="0">
                <a:ea typeface="宋体" panose="02010600030101010101" pitchFamily="2" charset="-122"/>
              </a:rPr>
              <a:t>锁定内存的目的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/>
            <a:r>
              <a:rPr lang="zh-CN" altLang="en-US" b="0" dirty="0"/>
              <a:t>锁住内存是为了阻止</a:t>
            </a:r>
            <a:r>
              <a:rPr lang="en-US" altLang="zh-CN" b="0" dirty="0"/>
              <a:t>Linux </a:t>
            </a:r>
            <a:r>
              <a:rPr lang="zh-CN" altLang="en-US" b="0" dirty="0"/>
              <a:t>将内存页调度到交换空间。并且由于此操作风险高，仅超级用户可以执行。</a:t>
            </a:r>
            <a:endParaRPr lang="en-US" altLang="zh-CN" b="0" dirty="0"/>
          </a:p>
          <a:p>
            <a:pPr lvl="1"/>
            <a:endParaRPr lang="en-US" altLang="zh-CN" b="0" dirty="0"/>
          </a:p>
          <a:p>
            <a:r>
              <a:rPr lang="zh-CN" altLang="en-US" dirty="0"/>
              <a:t>锁定函数家族成员：      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mlock</a:t>
            </a:r>
            <a:r>
              <a:rPr lang="en-US" altLang="zh-CN" b="0" dirty="0"/>
              <a:t>(const void *</a:t>
            </a:r>
            <a:r>
              <a:rPr lang="en-US" altLang="zh-CN" b="0" dirty="0" err="1"/>
              <a:t>addr</a:t>
            </a:r>
            <a:r>
              <a:rPr lang="en-US" altLang="zh-CN" b="0" dirty="0"/>
              <a:t>, </a:t>
            </a:r>
            <a:r>
              <a:rPr lang="en-US" altLang="zh-CN" b="0" dirty="0" err="1"/>
              <a:t>size_t</a:t>
            </a:r>
            <a:r>
              <a:rPr lang="en-US" altLang="zh-CN" b="0" dirty="0"/>
              <a:t> </a:t>
            </a:r>
            <a:r>
              <a:rPr lang="en-US" altLang="zh-CN" b="0" dirty="0" err="1"/>
              <a:t>len</a:t>
            </a:r>
            <a:r>
              <a:rPr lang="en-US" altLang="zh-CN" b="0" dirty="0"/>
              <a:t>);      </a:t>
            </a:r>
          </a:p>
          <a:p>
            <a:pPr marL="457200" lvl="1" indent="0"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munlock</a:t>
            </a:r>
            <a:r>
              <a:rPr lang="en-US" altLang="zh-CN" b="0" dirty="0"/>
              <a:t>(const void *</a:t>
            </a:r>
            <a:r>
              <a:rPr lang="en-US" altLang="zh-CN" b="0" dirty="0" err="1"/>
              <a:t>addr</a:t>
            </a:r>
            <a:r>
              <a:rPr lang="en-US" altLang="zh-CN" b="0" dirty="0"/>
              <a:t>, </a:t>
            </a:r>
            <a:r>
              <a:rPr lang="en-US" altLang="zh-CN" b="0" dirty="0" err="1"/>
              <a:t>size_t</a:t>
            </a:r>
            <a:r>
              <a:rPr lang="en-US" altLang="zh-CN" b="0" dirty="0"/>
              <a:t> </a:t>
            </a:r>
            <a:r>
              <a:rPr lang="en-US" altLang="zh-CN" b="0" dirty="0" err="1"/>
              <a:t>len</a:t>
            </a:r>
            <a:r>
              <a:rPr lang="en-US" altLang="zh-CN" b="0" dirty="0"/>
              <a:t>);      </a:t>
            </a:r>
          </a:p>
          <a:p>
            <a:pPr marL="457200" lvl="1" indent="0"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mlockall</a:t>
            </a:r>
            <a:r>
              <a:rPr lang="en-US" altLang="zh-CN" b="0" dirty="0"/>
              <a:t>(int flags);      </a:t>
            </a:r>
          </a:p>
          <a:p>
            <a:pPr marL="457200" lvl="1" indent="0"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munlockall</a:t>
            </a:r>
            <a:r>
              <a:rPr lang="en-US" altLang="zh-CN" b="0" dirty="0"/>
              <a:t>(void);</a:t>
            </a:r>
          </a:p>
        </p:txBody>
      </p:sp>
      <p:sp>
        <p:nvSpPr>
          <p:cNvPr id="40964" name="AutoShape 2" descr="http://t11.baidu.com/it/u=1244005969,2990422032&amp;fm=58">
            <a:extLst>
              <a:ext uri="{FF2B5EF4-FFF2-40B4-BE49-F238E27FC236}">
                <a16:creationId xmlns:a16="http://schemas.microsoft.com/office/drawing/2014/main" id="{E977F2F1-9974-46D0-8C48-2A2CC0D789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876" y="-136525"/>
            <a:ext cx="28257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40965" name="Text Box 6">
            <a:extLst>
              <a:ext uri="{FF2B5EF4-FFF2-40B4-BE49-F238E27FC236}">
                <a16:creationId xmlns:a16="http://schemas.microsoft.com/office/drawing/2014/main" id="{96541AAA-55BB-4293-8B0A-28FD6DE64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3200401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53643031-651F-485D-A664-100B42509D35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>
                <a:ea typeface="宋体" pitchFamily="2" charset="-122"/>
              </a:rPr>
              <a:t>锁定内存区域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D6A98718-6926-4540-9276-1D8B6FE78844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950914" y="1528764"/>
            <a:ext cx="8574087" cy="5329237"/>
          </a:xfrm>
        </p:spPr>
        <p:txBody>
          <a:bodyPr/>
          <a:lstStyle/>
          <a:p>
            <a:r>
              <a:rPr lang="zh-CN" altLang="en-US" sz="2800">
                <a:ea typeface="黑体" panose="02010609060101010101" pitchFamily="49" charset="-122"/>
              </a:rPr>
              <a:t>mlock()函数：可以锁定指定的部分地址空间</a:t>
            </a:r>
            <a:endParaRPr lang="en-US" altLang="zh-CN" sz="2800">
              <a:ea typeface="黑体" panose="02010609060101010101" pitchFamily="49" charset="-122"/>
            </a:endParaRPr>
          </a:p>
          <a:p>
            <a:pPr lvl="1"/>
            <a:r>
              <a:rPr lang="zh-CN" altLang="en-US">
                <a:ea typeface="黑体" panose="02010609060101010101" pitchFamily="49" charset="-122"/>
              </a:rPr>
              <a:t>头文件</a:t>
            </a:r>
            <a:endParaRPr lang="en-US" altLang="zh-CN"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A50021"/>
                </a:solidFill>
                <a:ea typeface="黑体" panose="02010609060101010101" pitchFamily="49" charset="-122"/>
              </a:rPr>
              <a:t>    #include &lt;sys/mman.h&gt;</a:t>
            </a:r>
            <a:endParaRPr lang="en-US" altLang="zh-CN" sz="1800">
              <a:solidFill>
                <a:srgbClr val="A50021"/>
              </a:solidFill>
              <a:ea typeface="黑体" panose="02010609060101010101" pitchFamily="49" charset="-122"/>
            </a:endParaRPr>
          </a:p>
          <a:p>
            <a:pPr lvl="1"/>
            <a:r>
              <a:rPr lang="zh-CN" altLang="en-US">
                <a:ea typeface="黑体" panose="02010609060101010101" pitchFamily="49" charset="-122"/>
              </a:rPr>
              <a:t>函数原型</a:t>
            </a:r>
            <a:br>
              <a:rPr lang="zh-CN" altLang="en-US" sz="1800">
                <a:ea typeface="黑体" panose="02010609060101010101" pitchFamily="49" charset="-122"/>
              </a:rPr>
            </a:br>
            <a:r>
              <a:rPr lang="zh-CN" altLang="en-US" sz="1800">
                <a:ea typeface="黑体" panose="02010609060101010101" pitchFamily="49" charset="-122"/>
              </a:rPr>
              <a:t>int mlock (const void *addr, size_t len);</a:t>
            </a:r>
          </a:p>
          <a:p>
            <a:pPr lvl="2"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"/>
            </a:pPr>
            <a:r>
              <a:rPr lang="zh-CN" altLang="en-US">
                <a:ea typeface="黑体" panose="02010609060101010101" pitchFamily="49" charset="-122"/>
              </a:rPr>
              <a:t>addr：要锁定的内存区域的起始地址。</a:t>
            </a:r>
          </a:p>
          <a:p>
            <a:pPr lvl="2"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"/>
            </a:pPr>
            <a:r>
              <a:rPr lang="zh-CN" altLang="en-US">
                <a:ea typeface="黑体" panose="02010609060101010101" pitchFamily="49" charset="-122"/>
              </a:rPr>
              <a:t>len：要锁定的内存区域的大小。</a:t>
            </a:r>
            <a:endParaRPr lang="en-US" altLang="zh-CN">
              <a:ea typeface="黑体" panose="02010609060101010101" pitchFamily="49" charset="-122"/>
            </a:endParaRPr>
          </a:p>
          <a:p>
            <a:pPr lvl="2">
              <a:lnSpc>
                <a:spcPct val="90000"/>
              </a:lnSpc>
              <a:buClr>
                <a:srgbClr val="C00000"/>
              </a:buClr>
              <a:buFont typeface="Monotype Sorts"/>
              <a:buNone/>
            </a:pPr>
            <a:endParaRPr lang="en-US" altLang="zh-CN">
              <a:ea typeface="黑体" panose="02010609060101010101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>
                <a:ea typeface="黑体" panose="02010609060101010101" pitchFamily="49" charset="-122"/>
              </a:rPr>
              <a:t>返回值</a:t>
            </a:r>
            <a:endParaRPr lang="en-US" altLang="zh-CN">
              <a:ea typeface="黑体" panose="02010609060101010101" pitchFamily="49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C00000"/>
                </a:solidFill>
                <a:ea typeface="黑体" panose="02010609060101010101" pitchFamily="49" charset="-122"/>
              </a:rPr>
              <a:t>   </a:t>
            </a:r>
            <a:r>
              <a:rPr lang="zh-CN" altLang="en-US" sz="2000">
                <a:solidFill>
                  <a:srgbClr val="C00000"/>
                </a:solidFill>
                <a:ea typeface="黑体" panose="02010609060101010101" pitchFamily="49" charset="-122"/>
              </a:rPr>
              <a:t>mlock()成功执行则返回0，否则返回-1。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2000F1E9-15F2-41C5-B442-684622E3FD60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>
                <a:ea typeface="宋体" pitchFamily="2" charset="-122"/>
              </a:rPr>
              <a:t>锁定内存区域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7F3FEB7E-A433-4BBB-9D56-ECEBA1767093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831850" y="1412875"/>
            <a:ext cx="8574088" cy="5329238"/>
          </a:xfrm>
        </p:spPr>
        <p:txBody>
          <a:bodyPr/>
          <a:lstStyle/>
          <a:p>
            <a:pPr marL="342900" lvl="1" indent="-342900"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zh-CN" altLang="en-US" sz="2800" dirty="0">
                <a:solidFill>
                  <a:srgbClr val="000066"/>
                </a:solidFill>
                <a:ea typeface="黑体" pitchFamily="49" charset="-122"/>
                <a:cs typeface="+mn-cs"/>
              </a:rPr>
              <a:t>mlockall()函数：锁定一个进程的全部地址空间</a:t>
            </a:r>
          </a:p>
          <a:p>
            <a:pPr lvl="1">
              <a:defRPr/>
            </a:pPr>
            <a:r>
              <a:rPr lang="zh-CN" altLang="en-US" dirty="0">
                <a:ea typeface="黑体" pitchFamily="49" charset="-122"/>
              </a:rPr>
              <a:t>头文件</a:t>
            </a:r>
            <a:endParaRPr lang="en-US" altLang="zh-CN" dirty="0">
              <a:ea typeface="黑体" pitchFamily="49" charset="-122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zh-CN" altLang="en-US" sz="1800" dirty="0">
                <a:solidFill>
                  <a:srgbClr val="A50021"/>
                </a:solidFill>
                <a:ea typeface="黑体" pitchFamily="49" charset="-122"/>
              </a:rPr>
              <a:t>    #include &lt;sys/mman.h&gt;</a:t>
            </a:r>
            <a:endParaRPr lang="en-US" altLang="zh-CN" sz="1800" dirty="0">
              <a:solidFill>
                <a:srgbClr val="A50021"/>
              </a:solidFill>
              <a:ea typeface="黑体" pitchFamily="49" charset="-122"/>
            </a:endParaRPr>
          </a:p>
          <a:p>
            <a:pPr lvl="1">
              <a:defRPr/>
            </a:pPr>
            <a:r>
              <a:rPr lang="zh-CN" altLang="en-US" dirty="0">
                <a:ea typeface="黑体" pitchFamily="49" charset="-122"/>
              </a:rPr>
              <a:t>函数原型</a:t>
            </a:r>
            <a:endParaRPr lang="en-US" altLang="zh-CN" dirty="0">
              <a:ea typeface="黑体" pitchFamily="49" charset="-122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tx1"/>
                </a:solidFill>
                <a:ea typeface="黑体" pitchFamily="49" charset="-122"/>
              </a:rPr>
              <a:t>    int mlockall (int flags);</a:t>
            </a:r>
            <a:endParaRPr lang="zh-CN" altLang="en-US" sz="1800" dirty="0">
              <a:ea typeface="黑体" pitchFamily="49" charset="-122"/>
            </a:endParaRPr>
          </a:p>
          <a:p>
            <a:pPr lvl="2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"/>
              <a:defRPr/>
            </a:pPr>
            <a:r>
              <a:rPr lang="zh-CN" altLang="en-US" dirty="0">
                <a:ea typeface="黑体" pitchFamily="49" charset="-122"/>
              </a:rPr>
              <a:t>flags参数可以是下面两个值的组合：</a:t>
            </a:r>
            <a:br>
              <a:rPr lang="zh-CN" altLang="en-US" dirty="0">
                <a:ea typeface="黑体" pitchFamily="49" charset="-122"/>
              </a:rPr>
            </a:br>
            <a:r>
              <a:rPr lang="zh-CN" altLang="en-US" dirty="0">
                <a:ea typeface="黑体" pitchFamily="49" charset="-122"/>
              </a:rPr>
              <a:t>MCL_CURRENT：将已映射的页面（栈、数据段、映射文件）锁定。</a:t>
            </a:r>
            <a:br>
              <a:rPr lang="zh-CN" altLang="en-US" dirty="0">
                <a:ea typeface="黑体" pitchFamily="49" charset="-122"/>
              </a:rPr>
            </a:br>
            <a:r>
              <a:rPr lang="zh-CN" altLang="en-US" dirty="0">
                <a:ea typeface="黑体" pitchFamily="49" charset="-122"/>
              </a:rPr>
              <a:t>MCL_FUTURE：将未来映射的页面锁定</a:t>
            </a:r>
            <a:endParaRPr lang="en-US" altLang="zh-CN" dirty="0">
              <a:ea typeface="黑体" pitchFamily="49" charset="-122"/>
            </a:endParaRPr>
          </a:p>
          <a:p>
            <a:pPr lvl="1">
              <a:defRPr/>
            </a:pPr>
            <a:r>
              <a:rPr lang="zh-CN" altLang="en-US" dirty="0">
                <a:ea typeface="黑体" pitchFamily="49" charset="-122"/>
              </a:rPr>
              <a:t>返回值</a:t>
            </a:r>
            <a:endParaRPr lang="en-US" altLang="zh-CN" dirty="0">
              <a:ea typeface="黑体" pitchFamily="49" charset="-122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tx1"/>
                </a:solidFill>
                <a:ea typeface="黑体" pitchFamily="49" charset="-122"/>
              </a:rPr>
              <a:t>   </a:t>
            </a:r>
            <a:r>
              <a:rPr lang="zh-CN" altLang="en-US" dirty="0">
                <a:solidFill>
                  <a:schemeClr val="tx1"/>
                </a:solidFill>
                <a:ea typeface="黑体" pitchFamily="49" charset="-122"/>
              </a:rPr>
              <a:t>若mlockall()成功执行则返回0，否则返回-1。</a:t>
            </a:r>
          </a:p>
        </p:txBody>
      </p:sp>
      <p:sp>
        <p:nvSpPr>
          <p:cNvPr id="43012" name="Text Box 6">
            <a:extLst>
              <a:ext uri="{FF2B5EF4-FFF2-40B4-BE49-F238E27FC236}">
                <a16:creationId xmlns:a16="http://schemas.microsoft.com/office/drawing/2014/main" id="{DA0B46E8-28A0-4843-A69D-48FD9854C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3200401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CCA264E7-C122-4792-ABE7-A32F9C9C82DC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>
                <a:ea typeface="宋体" pitchFamily="2" charset="-122"/>
              </a:rPr>
              <a:t>锁定内存区域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D47EDA0B-859A-4A4C-AD2B-16D90013FDDF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831850" y="1412875"/>
            <a:ext cx="8574088" cy="5329238"/>
          </a:xfrm>
        </p:spPr>
        <p:txBody>
          <a:bodyPr/>
          <a:lstStyle/>
          <a:p>
            <a:r>
              <a:rPr lang="zh-CN" altLang="en-US" sz="2800">
                <a:ea typeface="宋体" panose="02010600030101010101" pitchFamily="2" charset="-122"/>
              </a:rPr>
              <a:t>内存解锁</a:t>
            </a:r>
            <a:endParaRPr lang="zh-CN" altLang="en-US">
              <a:ea typeface="黑体" panose="02010609060101010101" pitchFamily="49" charset="-122"/>
            </a:endParaRPr>
          </a:p>
          <a:p>
            <a:pPr lvl="1"/>
            <a:r>
              <a:rPr lang="zh-CN" altLang="en-US">
                <a:ea typeface="黑体" panose="02010609060101010101" pitchFamily="49" charset="-122"/>
              </a:rPr>
              <a:t>munlock()：用于解除mlock()</a:t>
            </a:r>
            <a:endParaRPr lang="en-US" altLang="zh-CN"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>
                <a:ea typeface="黑体" panose="02010609060101010101" pitchFamily="49" charset="-122"/>
              </a:rPr>
              <a:t>   int munlock(const void *addr, size_t len);</a:t>
            </a:r>
            <a:endParaRPr lang="en-US" altLang="zh-CN" sz="2000">
              <a:ea typeface="黑体" panose="02010609060101010101" pitchFamily="49" charset="-122"/>
            </a:endParaRPr>
          </a:p>
          <a:p>
            <a:pPr lvl="2"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"/>
            </a:pPr>
            <a:r>
              <a:rPr lang="zh-CN" altLang="en-US">
                <a:ea typeface="黑体" panose="02010609060101010101" pitchFamily="49" charset="-122"/>
              </a:rPr>
              <a:t>addr：要解锁的内存区域的起始地址。</a:t>
            </a:r>
          </a:p>
          <a:p>
            <a:pPr lvl="2"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"/>
            </a:pPr>
            <a:r>
              <a:rPr lang="zh-CN" altLang="en-US">
                <a:ea typeface="黑体" panose="02010609060101010101" pitchFamily="49" charset="-122"/>
              </a:rPr>
              <a:t>len：要解锁的内存区域的大小。</a:t>
            </a:r>
            <a:endParaRPr lang="en-US" altLang="zh-CN"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>
              <a:ea typeface="黑体" panose="02010609060101010101" pitchFamily="49" charset="-122"/>
            </a:endParaRPr>
          </a:p>
          <a:p>
            <a:pPr lvl="1"/>
            <a:r>
              <a:rPr lang="zh-CN" altLang="en-US">
                <a:ea typeface="黑体" panose="02010609060101010101" pitchFamily="49" charset="-122"/>
              </a:rPr>
              <a:t>munlockall()：用于解除mlockall()的作用。</a:t>
            </a:r>
            <a:br>
              <a:rPr lang="zh-CN" altLang="en-US">
                <a:ea typeface="黑体" panose="02010609060101010101" pitchFamily="49" charset="-122"/>
              </a:rPr>
            </a:br>
            <a:r>
              <a:rPr lang="zh-CN" altLang="en-US" sz="2000">
                <a:ea typeface="黑体" panose="02010609060101010101" pitchFamily="49" charset="-122"/>
              </a:rPr>
              <a:t>int munlockall (void);</a:t>
            </a:r>
            <a:endParaRPr lang="en-US" altLang="zh-CN" sz="2000">
              <a:ea typeface="黑体" panose="02010609060101010101" pitchFamily="49" charset="-122"/>
            </a:endParaRPr>
          </a:p>
          <a:p>
            <a:pPr lvl="1"/>
            <a:endParaRPr lang="en-US" altLang="zh-CN">
              <a:ea typeface="黑体" panose="02010609060101010101" pitchFamily="49" charset="-122"/>
            </a:endParaRPr>
          </a:p>
          <a:p>
            <a:pPr lvl="1"/>
            <a:r>
              <a:rPr lang="zh-CN" altLang="en-US">
                <a:ea typeface="黑体" panose="02010609060101010101" pitchFamily="49" charset="-122"/>
              </a:rPr>
              <a:t>返回值</a:t>
            </a:r>
            <a:br>
              <a:rPr lang="zh-CN" altLang="en-US">
                <a:ea typeface="黑体" panose="02010609060101010101" pitchFamily="49" charset="-122"/>
              </a:rPr>
            </a:br>
            <a:r>
              <a:rPr lang="zh-CN" altLang="en-US" sz="2000">
                <a:ea typeface="黑体" panose="02010609060101010101" pitchFamily="49" charset="-122"/>
              </a:rPr>
              <a:t>两个函数若成功执行则返回0，否则返回-1。</a:t>
            </a:r>
            <a:endParaRPr lang="zh-CN" altLang="en-US" sz="2000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22B5666B-2BE5-4765-BFC1-5C2AFC318FB9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>
                <a:ea typeface="宋体" pitchFamily="2" charset="-122"/>
              </a:rPr>
              <a:t>锁定内存区域</a:t>
            </a:r>
          </a:p>
        </p:txBody>
      </p:sp>
      <p:sp>
        <p:nvSpPr>
          <p:cNvPr id="45059" name="Text Box 6">
            <a:extLst>
              <a:ext uri="{FF2B5EF4-FFF2-40B4-BE49-F238E27FC236}">
                <a16:creationId xmlns:a16="http://schemas.microsoft.com/office/drawing/2014/main" id="{7CC16EDD-F7F5-4C95-843C-45A94ABB9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713" y="3200401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5060" name="Picture 2" descr="C:\Users\lenovo\AppData\Roaming\Tencent\Users\451256253\QQ\WinTemp\RichOle\12BUFTXMUJXPB8ITK%N8EDD.png">
            <a:extLst>
              <a:ext uri="{FF2B5EF4-FFF2-40B4-BE49-F238E27FC236}">
                <a16:creationId xmlns:a16="http://schemas.microsoft.com/office/drawing/2014/main" id="{D20DE319-3A6A-4657-A263-71EFF1DEA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89" y="1135063"/>
            <a:ext cx="5692775" cy="548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矩形 6">
            <a:extLst>
              <a:ext uri="{FF2B5EF4-FFF2-40B4-BE49-F238E27FC236}">
                <a16:creationId xmlns:a16="http://schemas.microsoft.com/office/drawing/2014/main" id="{B0A9A21F-C533-4400-B332-494B4A90C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9214" y="2071689"/>
            <a:ext cx="4071937" cy="46166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45062" name="椭圆 7">
            <a:extLst>
              <a:ext uri="{FF2B5EF4-FFF2-40B4-BE49-F238E27FC236}">
                <a16:creationId xmlns:a16="http://schemas.microsoft.com/office/drawing/2014/main" id="{8879B358-A271-4EF2-BB36-718592CAD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5401" y="1682750"/>
            <a:ext cx="428625" cy="388938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endParaRPr lang="zh-CN" altLang="en-US" sz="1200">
              <a:solidFill>
                <a:srgbClr val="FF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45063" name="矩形 8">
            <a:extLst>
              <a:ext uri="{FF2B5EF4-FFF2-40B4-BE49-F238E27FC236}">
                <a16:creationId xmlns:a16="http://schemas.microsoft.com/office/drawing/2014/main" id="{277AE793-3584-46E2-B796-B991F5699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400" y="3286126"/>
            <a:ext cx="4071938" cy="2762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>
              <a:solidFill>
                <a:schemeClr val="bg2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45064" name="椭圆 9">
            <a:extLst>
              <a:ext uri="{FF2B5EF4-FFF2-40B4-BE49-F238E27FC236}">
                <a16:creationId xmlns:a16="http://schemas.microsoft.com/office/drawing/2014/main" id="{1A3958D5-5BB4-48E0-BB75-6CDE79819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8339" y="3214689"/>
            <a:ext cx="428625" cy="38893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endParaRPr lang="zh-CN" altLang="en-US" sz="1200">
              <a:solidFill>
                <a:srgbClr val="FF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45065" name="矩形 10">
            <a:extLst>
              <a:ext uri="{FF2B5EF4-FFF2-40B4-BE49-F238E27FC236}">
                <a16:creationId xmlns:a16="http://schemas.microsoft.com/office/drawing/2014/main" id="{CF008FBE-0186-4C09-875F-23B03F701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4" y="4857751"/>
            <a:ext cx="3000375" cy="461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45066" name="椭圆 11">
            <a:extLst>
              <a:ext uri="{FF2B5EF4-FFF2-40B4-BE49-F238E27FC236}">
                <a16:creationId xmlns:a16="http://schemas.microsoft.com/office/drawing/2014/main" id="{51DF4B2B-2351-4346-881F-5C56959B6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9" y="4857750"/>
            <a:ext cx="428625" cy="388938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3</a:t>
            </a:r>
            <a:endParaRPr lang="zh-CN" altLang="en-US" sz="1200">
              <a:solidFill>
                <a:srgbClr val="FF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EB6E0D4-B007-4C57-A4F1-DAA8E1473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9" y="1143001"/>
            <a:ext cx="25495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  <a:defRPr/>
            </a:pPr>
            <a:r>
              <a:rPr lang="zh-CN" altLang="en-US" sz="2600" kern="0" dirty="0">
                <a:solidFill>
                  <a:srgbClr val="000066"/>
                </a:solidFill>
                <a:latin typeface="+mn-lt"/>
              </a:rPr>
              <a:t>示例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矩形 1">
            <a:extLst>
              <a:ext uri="{FF2B5EF4-FFF2-40B4-BE49-F238E27FC236}">
                <a16:creationId xmlns:a16="http://schemas.microsoft.com/office/drawing/2014/main" id="{CE24132B-A41E-4A3D-88C6-8CE382C7A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9393" y="1318741"/>
            <a:ext cx="5778103" cy="461665"/>
          </a:xfrm>
          <a:prstGeom prst="rect">
            <a:avLst/>
          </a:prstGeom>
          <a:solidFill>
            <a:srgbClr val="300A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27650" name="Title 1">
            <a:extLst>
              <a:ext uri="{FF2B5EF4-FFF2-40B4-BE49-F238E27FC236}">
                <a16:creationId xmlns:a16="http://schemas.microsoft.com/office/drawing/2014/main" id="{B805913F-6189-40A8-B6A3-EB8D7B7EC07C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>
                <a:ea typeface="宋体" pitchFamily="2" charset="-122"/>
              </a:rPr>
              <a:t>锁定内存区域</a:t>
            </a:r>
          </a:p>
        </p:txBody>
      </p:sp>
      <p:sp>
        <p:nvSpPr>
          <p:cNvPr id="46084" name="Text Box 6">
            <a:extLst>
              <a:ext uri="{FF2B5EF4-FFF2-40B4-BE49-F238E27FC236}">
                <a16:creationId xmlns:a16="http://schemas.microsoft.com/office/drawing/2014/main" id="{FEFA1B98-1E10-4AB3-9A66-FD586A0B2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9093" y="3068166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6085" name="Picture 1" descr="C:\Users\lenovo\AppData\Roaming\Tencent\Users\451256253\QQ\WinTemp\RichOle\)3G{K]GFQ5C1YM]QQ64`605.png">
            <a:extLst>
              <a:ext uri="{FF2B5EF4-FFF2-40B4-BE49-F238E27FC236}">
                <a16:creationId xmlns:a16="http://schemas.microsoft.com/office/drawing/2014/main" id="{B7CE93FB-A06A-4042-A823-B564B1DEA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393" y="1318741"/>
            <a:ext cx="5976937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086" name="组合 11">
            <a:extLst>
              <a:ext uri="{FF2B5EF4-FFF2-40B4-BE49-F238E27FC236}">
                <a16:creationId xmlns:a16="http://schemas.microsoft.com/office/drawing/2014/main" id="{CBE77E69-B231-49DB-B7B3-0BF3E4C2C877}"/>
              </a:ext>
            </a:extLst>
          </p:cNvPr>
          <p:cNvGrpSpPr>
            <a:grpSpLocks/>
          </p:cNvGrpSpPr>
          <p:nvPr/>
        </p:nvGrpSpPr>
        <p:grpSpPr bwMode="auto">
          <a:xfrm>
            <a:off x="3639393" y="3311053"/>
            <a:ext cx="5980112" cy="3116262"/>
            <a:chOff x="479425" y="3443288"/>
            <a:chExt cx="5980113" cy="3116262"/>
          </a:xfrm>
        </p:grpSpPr>
        <p:pic>
          <p:nvPicPr>
            <p:cNvPr id="46092" name="Picture 2" descr="C:\Users\lenovo\AppData\Roaming\Tencent\Users\451256253\QQ\WinTemp\RichOle\M%QNT_0DV%7H@C6ZR7613P1.png">
              <a:extLst>
                <a:ext uri="{FF2B5EF4-FFF2-40B4-BE49-F238E27FC236}">
                  <a16:creationId xmlns:a16="http://schemas.microsoft.com/office/drawing/2014/main" id="{76F41C36-4401-4141-8E36-A6F81DED68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600" y="3443288"/>
              <a:ext cx="5976938" cy="1030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093" name="Picture 4" descr="C:\Users\lenovo\AppData\Roaming\Tencent\Users\451256253\QQ\WinTemp\RichOle\R}`NY{(63_H51U~7KEA9]}S.png">
              <a:extLst>
                <a:ext uri="{FF2B5EF4-FFF2-40B4-BE49-F238E27FC236}">
                  <a16:creationId xmlns:a16="http://schemas.microsoft.com/office/drawing/2014/main" id="{84AF6811-7090-4014-AAAC-F9BC4CB8D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25" y="4473575"/>
              <a:ext cx="5026025" cy="2085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6087" name="Picture 5" descr="C:\Users\lenovo\AppData\Roaming\Tencent\Users\451256253\QQ\WinTemp\RichOle\F364)ELUPXJTP(}D9SDX$2S.png">
            <a:extLst>
              <a:ext uri="{FF2B5EF4-FFF2-40B4-BE49-F238E27FC236}">
                <a16:creationId xmlns:a16="http://schemas.microsoft.com/office/drawing/2014/main" id="{4DC614ED-7FCF-4C22-8E82-FE63AF52C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394" y="5373216"/>
            <a:ext cx="4986014" cy="1054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8" name="矩形 9">
            <a:extLst>
              <a:ext uri="{FF2B5EF4-FFF2-40B4-BE49-F238E27FC236}">
                <a16:creationId xmlns:a16="http://schemas.microsoft.com/office/drawing/2014/main" id="{674424A2-2F1D-4B60-AF7C-34A1943FA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219" y="1328266"/>
            <a:ext cx="4071937" cy="46166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46089" name="椭圆 10">
            <a:extLst>
              <a:ext uri="{FF2B5EF4-FFF2-40B4-BE49-F238E27FC236}">
                <a16:creationId xmlns:a16="http://schemas.microsoft.com/office/drawing/2014/main" id="{8095A1D1-5822-42E3-B0C4-C476C7E73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9156" y="1367954"/>
            <a:ext cx="428625" cy="38893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4</a:t>
            </a:r>
            <a:endParaRPr lang="zh-CN" altLang="en-US" sz="1200">
              <a:solidFill>
                <a:srgbClr val="FF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97635DC-C224-4A7E-9A71-75699C761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1" y="1143001"/>
            <a:ext cx="25495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  <a:defRPr/>
            </a:pPr>
            <a:r>
              <a:rPr lang="zh-CN" altLang="en-US" sz="2600" kern="0" dirty="0">
                <a:solidFill>
                  <a:srgbClr val="000066"/>
                </a:solidFill>
                <a:latin typeface="+mn-lt"/>
              </a:rPr>
              <a:t>示例和结果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E2849071-2150-4B2F-ACCA-6948A87F127A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>
                <a:ea typeface="宋体" pitchFamily="2" charset="-122"/>
              </a:rPr>
              <a:t>小结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C06631A-3231-4118-99ED-3A23F08B5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096353"/>
              </p:ext>
            </p:extLst>
          </p:nvPr>
        </p:nvGraphicFramePr>
        <p:xfrm>
          <a:off x="1857376" y="2349501"/>
          <a:ext cx="5876925" cy="2219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5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1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8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ysClr val="windowText" lastClr="000000"/>
                          </a:solidFill>
                        </a:rPr>
                        <a:t>函数</a:t>
                      </a:r>
                    </a:p>
                  </a:txBody>
                  <a:tcPr marL="91425" marR="91425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ysClr val="windowText" lastClr="000000"/>
                          </a:solidFill>
                        </a:rPr>
                        <a:t>功能</a:t>
                      </a:r>
                    </a:p>
                  </a:txBody>
                  <a:tcPr marL="91425" marR="91425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ysClr val="windowText" lastClr="000000"/>
                          </a:solidFill>
                        </a:rPr>
                        <a:t>mlock</a:t>
                      </a: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  <a:endParaRPr lang="zh-CN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25" marR="91425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ysClr val="windowText" lastClr="000000"/>
                          </a:solidFill>
                        </a:rPr>
                        <a:t>锁定一个进程的部分地址空间</a:t>
                      </a:r>
                    </a:p>
                  </a:txBody>
                  <a:tcPr marL="91425" marR="91425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ysClr val="windowText" lastClr="000000"/>
                          </a:solidFill>
                        </a:rPr>
                        <a:t>mlockall</a:t>
                      </a: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  <a:endParaRPr lang="zh-CN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25" marR="91425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ysClr val="windowText" lastClr="000000"/>
                          </a:solidFill>
                        </a:rPr>
                        <a:t>锁定一个进程的全部地址空间</a:t>
                      </a:r>
                    </a:p>
                  </a:txBody>
                  <a:tcPr marL="91425" marR="91425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ysClr val="windowText" lastClr="000000"/>
                          </a:solidFill>
                        </a:rPr>
                        <a:t>munlock</a:t>
                      </a: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  <a:endParaRPr lang="zh-CN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25" marR="91425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ysClr val="windowText" lastClr="000000"/>
                          </a:solidFill>
                        </a:rPr>
                        <a:t>解除锁定的部分地址空间</a:t>
                      </a:r>
                    </a:p>
                  </a:txBody>
                  <a:tcPr marL="91425" marR="91425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ysClr val="windowText" lastClr="000000"/>
                          </a:solidFill>
                        </a:rPr>
                        <a:t>munlockall</a:t>
                      </a: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  <a:endParaRPr lang="zh-CN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25" marR="91425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ysClr val="windowText" lastClr="000000"/>
                          </a:solidFill>
                        </a:rPr>
                        <a:t>解除锁定的所有地址空间</a:t>
                      </a:r>
                    </a:p>
                  </a:txBody>
                  <a:tcPr marL="91425" marR="91425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1">
            <a:extLst>
              <a:ext uri="{FF2B5EF4-FFF2-40B4-BE49-F238E27FC236}">
                <a16:creationId xmlns:a16="http://schemas.microsoft.com/office/drawing/2014/main" id="{C489DB7F-1D91-46DD-BB3C-AC06BD164F7D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>
                <a:latin typeface="黑体" pitchFamily="49" charset="-122"/>
                <a:sym typeface="黑体" pitchFamily="49" charset="-122"/>
              </a:rPr>
              <a:t>目录</a:t>
            </a:r>
            <a:endParaRPr lang="en-US" altLang="en-US" dirty="0">
              <a:latin typeface="黑体" pitchFamily="49" charset="-122"/>
              <a:sym typeface="黑体" pitchFamily="49" charset="-122"/>
            </a:endParaRP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1CDF5E36-F5B2-47AE-B5BC-E9800847C329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文件多路输入输出</a:t>
            </a:r>
          </a:p>
          <a:p>
            <a:pPr>
              <a:lnSpc>
                <a:spcPct val="150000"/>
              </a:lnSpc>
            </a:pPr>
            <a:r>
              <a:rPr lang="en-US" altLang="en-US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文件内存映射</a:t>
            </a:r>
          </a:p>
          <a:p>
            <a:pPr>
              <a:lnSpc>
                <a:spcPct val="150000"/>
              </a:lnSpc>
            </a:pPr>
            <a:r>
              <a:rPr lang="en-US" altLang="en-US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锁定内存区域</a:t>
            </a:r>
          </a:p>
          <a:p>
            <a:pPr>
              <a:lnSpc>
                <a:spcPct val="150000"/>
              </a:lnSpc>
            </a:pPr>
            <a:r>
              <a:rPr lang="en-US" altLang="en-US">
                <a:solidFill>
                  <a:srgbClr val="FF0000"/>
                </a:solidFill>
                <a:ea typeface="黑体" panose="02010609060101010101" pitchFamily="49" charset="-122"/>
              </a:rPr>
              <a:t>文件锁定</a:t>
            </a:r>
          </a:p>
          <a:p>
            <a:pPr>
              <a:lnSpc>
                <a:spcPct val="150000"/>
              </a:lnSpc>
            </a:pPr>
            <a:endParaRPr lang="en-US" altLang="en-US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C200E0A6-E8CF-47C2-8ABF-391986DC2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宋体" pitchFamily="2" charset="-122"/>
              </a:rPr>
              <a:t>问题：多个文件处理</a:t>
            </a:r>
            <a:endParaRPr lang="en-US" altLang="zh-CN" dirty="0">
              <a:ea typeface="宋体" pitchFamily="2" charset="-122"/>
            </a:endParaRPr>
          </a:p>
          <a:p>
            <a:pPr lvl="1">
              <a:defRPr/>
            </a:pPr>
            <a:r>
              <a:rPr lang="zh-CN" altLang="en-US" dirty="0"/>
              <a:t>避免采用多个进程分别监控，引入额外的复杂性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可以设定监控的范围</a:t>
            </a:r>
            <a:endParaRPr lang="en-US" altLang="zh-CN" dirty="0"/>
          </a:p>
          <a:p>
            <a:pPr marL="342900" lvl="1" indent="-342900"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/>
            </a:pPr>
            <a:endParaRPr lang="en-US" altLang="zh-CN" dirty="0"/>
          </a:p>
          <a:p>
            <a:pPr marL="342900" lvl="1" indent="-342900"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zh-CN" altLang="en-US" sz="2600" dirty="0">
                <a:solidFill>
                  <a:srgbClr val="000066"/>
                </a:solidFill>
                <a:cs typeface="+mn-cs"/>
              </a:rPr>
              <a:t>通常采用方法</a:t>
            </a:r>
            <a:endParaRPr lang="en-US" altLang="zh-CN" sz="2600" dirty="0">
              <a:solidFill>
                <a:srgbClr val="000066"/>
              </a:solidFill>
              <a:cs typeface="+mn-cs"/>
            </a:endParaRPr>
          </a:p>
          <a:p>
            <a:pPr lvl="1">
              <a:defRPr/>
            </a:pPr>
            <a:r>
              <a:rPr lang="zh-CN" altLang="en-US" dirty="0"/>
              <a:t>轮询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触发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marL="342900" lvl="1" indent="-342900"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zh-CN" altLang="en-US" sz="2600" dirty="0">
                <a:solidFill>
                  <a:srgbClr val="000066"/>
                </a:solidFill>
                <a:cs typeface="+mn-cs"/>
              </a:rPr>
              <a:t>如何提高监控的效率</a:t>
            </a:r>
            <a:endParaRPr lang="en-US" altLang="zh-CN" sz="2600" dirty="0">
              <a:solidFill>
                <a:srgbClr val="000066"/>
              </a:solidFill>
              <a:cs typeface="+mn-cs"/>
            </a:endParaRPr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6D31EA6-560E-459D-8DD1-49BF2E7E3592}"/>
              </a:ext>
            </a:extLst>
          </p:cNvPr>
          <p:cNvSpPr txBox="1">
            <a:spLocks/>
          </p:cNvSpPr>
          <p:nvPr/>
        </p:nvSpPr>
        <p:spPr>
          <a:xfrm>
            <a:off x="0" y="549276"/>
            <a:ext cx="9906000" cy="557213"/>
          </a:xfrm>
          <a:prstGeom prst="rect">
            <a:avLst/>
          </a:prstGeom>
          <a:solidFill>
            <a:srgbClr val="336699"/>
          </a:solidFill>
        </p:spPr>
        <p:txBody>
          <a:bodyPr/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9EDDFB-0C72-4319-9089-785909CA0110}"/>
              </a:ext>
            </a:extLst>
          </p:cNvPr>
          <p:cNvSpPr txBox="1"/>
          <p:nvPr/>
        </p:nvSpPr>
        <p:spPr>
          <a:xfrm>
            <a:off x="0" y="549275"/>
            <a:ext cx="9906000" cy="522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文件多路输入输出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A755F2F6-253A-4091-85DF-E4947E27D1E1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>
                <a:ea typeface="宋体" pitchFamily="2" charset="-122"/>
              </a:rPr>
              <a:t>文件锁定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20633DFF-FFA7-41BB-9409-49CB3C0B5113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831850" y="1414463"/>
            <a:ext cx="8693150" cy="5327650"/>
          </a:xfrm>
        </p:spPr>
        <p:txBody>
          <a:bodyPr vert="horz" wrap="square" lIns="90170" tIns="46990" rIns="0" bIns="4699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zh-CN" altLang="en-US" sz="2800" dirty="0">
                <a:ea typeface="宋体" panose="02010600030101010101" pitchFamily="2" charset="-122"/>
              </a:rPr>
              <a:t>问题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algn="just"/>
            <a:r>
              <a:rPr lang="zh-CN" altLang="en-US" dirty="0"/>
              <a:t>如何保证对文件的更新可以按照一定“顺序”进行。</a:t>
            </a:r>
            <a:endParaRPr lang="en-US" altLang="zh-CN" dirty="0"/>
          </a:p>
          <a:p>
            <a:pPr lvl="1" algn="just"/>
            <a:r>
              <a:rPr lang="zh-CN" altLang="en-US" dirty="0"/>
              <a:t>如何保证对文件的更新操作不被打扰。</a:t>
            </a:r>
            <a:endParaRPr lang="en-US" altLang="zh-CN" dirty="0"/>
          </a:p>
          <a:p>
            <a:pPr algn="just"/>
            <a:r>
              <a:rPr lang="zh-CN" altLang="en-US" dirty="0">
                <a:ea typeface="宋体" panose="02010600030101010101" pitchFamily="2" charset="-122"/>
              </a:rPr>
              <a:t>方案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algn="just"/>
            <a:r>
              <a:rPr lang="zh-CN" altLang="en-US" dirty="0"/>
              <a:t>通过文件锁可以令进程在写文件时，阻止其他进程操作这个文件。</a:t>
            </a:r>
          </a:p>
        </p:txBody>
      </p:sp>
      <p:sp>
        <p:nvSpPr>
          <p:cNvPr id="49156" name="Text Box 6">
            <a:extLst>
              <a:ext uri="{FF2B5EF4-FFF2-40B4-BE49-F238E27FC236}">
                <a16:creationId xmlns:a16="http://schemas.microsoft.com/office/drawing/2014/main" id="{7C7CB528-2790-4A11-9701-9726A7C0E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3200401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66653C7D-2F00-457A-8437-A7B1BC37DDBF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>
                <a:ea typeface="宋体" pitchFamily="2" charset="-122"/>
              </a:rPr>
              <a:t>文件锁定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3F420F0A-64C2-4208-BF3B-CC6701827D85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738188" y="1214438"/>
            <a:ext cx="8693150" cy="5327650"/>
          </a:xfrm>
        </p:spPr>
        <p:txBody>
          <a:bodyPr vert="horz" wrap="square" lIns="90170" tIns="46990" rIns="0" bIns="4699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dirty="0">
                <a:ea typeface="宋体" panose="02010600030101010101" pitchFamily="2" charset="-122"/>
              </a:rPr>
              <a:t>文件锁就是当进程在写文件时，阻止其他进程操作这个文件。锁文件可以实现文件锁定。</a:t>
            </a:r>
          </a:p>
          <a:p>
            <a:pPr lvl="1"/>
            <a:r>
              <a:rPr lang="en-US" altLang="zh-CN" sz="2000" dirty="0">
                <a:ea typeface="黑体" panose="02010609060101010101" pitchFamily="49" charset="-122"/>
              </a:rPr>
              <a:t>open()</a:t>
            </a:r>
            <a:r>
              <a:rPr lang="zh-CN" altLang="en-US" sz="2000" dirty="0">
                <a:ea typeface="黑体" panose="02010609060101010101" pitchFamily="49" charset="-122"/>
              </a:rPr>
              <a:t>系统调用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lvl="1"/>
            <a:r>
              <a:rPr lang="zh-CN" altLang="en-US" sz="2000" dirty="0">
                <a:ea typeface="黑体" panose="02010609060101010101" pitchFamily="49" charset="-122"/>
              </a:rPr>
              <a:t>头文件：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fcntl.h</a:t>
            </a:r>
            <a:endParaRPr lang="zh-CN" altLang="en-US" sz="2000" dirty="0"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dirty="0">
                <a:ea typeface="黑体" panose="02010609060101010101" pitchFamily="49" charset="-122"/>
              </a:rPr>
              <a:t>   通过带有O_CREAT和O_EXCL参数的open()创建锁文件</a:t>
            </a:r>
          </a:p>
          <a:p>
            <a:pPr lvl="2"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"/>
            </a:pPr>
            <a:r>
              <a:rPr lang="zh-CN" altLang="en-US" dirty="0">
                <a:ea typeface="黑体" panose="02010609060101010101" pitchFamily="49" charset="-122"/>
              </a:rPr>
              <a:t>file_desc = open("/tmp/LCK.test",</a:t>
            </a:r>
            <a:br>
              <a:rPr lang="zh-CN" altLang="en-US" dirty="0">
                <a:ea typeface="黑体" panose="02010609060101010101" pitchFamily="49" charset="-122"/>
              </a:rPr>
            </a:br>
            <a:r>
              <a:rPr lang="zh-CN" altLang="en-US" dirty="0">
                <a:ea typeface="黑体" panose="02010609060101010101" pitchFamily="49" charset="-122"/>
              </a:rPr>
              <a:t>                              O_RDWR|O_CREAT|O_EXCL, 0444);</a:t>
            </a:r>
          </a:p>
          <a:p>
            <a:pPr lvl="2"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"/>
            </a:pPr>
            <a:r>
              <a:rPr lang="zh-CN" altLang="en-US" dirty="0">
                <a:ea typeface="黑体" panose="02010609060101010101" pitchFamily="49" charset="-122"/>
              </a:rPr>
              <a:t>O_CREAT|O_EXCL参数可以防止两个进程同时创建同一个锁文件</a:t>
            </a:r>
          </a:p>
          <a:p>
            <a:pPr lvl="2"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"/>
            </a:pPr>
            <a:r>
              <a:rPr lang="zh-CN" altLang="en-US" dirty="0">
                <a:ea typeface="黑体" panose="02010609060101010101" pitchFamily="49" charset="-122"/>
              </a:rPr>
              <a:t>如果锁文件已经存在，open()返回-1，说明文件已被其它进程锁定</a:t>
            </a:r>
            <a:endParaRPr lang="en-US" altLang="zh-CN" dirty="0">
              <a:ea typeface="黑体" panose="02010609060101010101" pitchFamily="49" charset="-122"/>
            </a:endParaRPr>
          </a:p>
          <a:p>
            <a:pPr lvl="2"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"/>
            </a:pPr>
            <a:endParaRPr lang="zh-CN" altLang="en-US" dirty="0">
              <a:ea typeface="黑体" panose="02010609060101010101" pitchFamily="49" charset="-122"/>
            </a:endParaRPr>
          </a:p>
          <a:p>
            <a:pPr lvl="1"/>
            <a:r>
              <a:rPr lang="zh-CN" altLang="en-US" sz="2000" dirty="0">
                <a:ea typeface="黑体" panose="02010609060101010101" pitchFamily="49" charset="-122"/>
              </a:rPr>
              <a:t>通过unlink()调用来删除锁文件</a:t>
            </a:r>
            <a:endParaRPr lang="zh-CN" altLang="en-US" dirty="0">
              <a:ea typeface="黑体" panose="02010609060101010101" pitchFamily="49" charset="-122"/>
            </a:endParaRPr>
          </a:p>
          <a:p>
            <a:pPr lvl="1"/>
            <a:r>
              <a:rPr lang="zh-CN" altLang="en-US" sz="2000" dirty="0">
                <a:ea typeface="黑体" panose="02010609060101010101" pitchFamily="49" charset="-122"/>
              </a:rPr>
              <a:t>当进程需要独占某一文件时需要创建锁文件，并在不需要独占</a:t>
            </a:r>
            <a:br>
              <a:rPr lang="zh-CN" altLang="en-US" sz="2000" dirty="0">
                <a:ea typeface="黑体" panose="02010609060101010101" pitchFamily="49" charset="-122"/>
              </a:rPr>
            </a:br>
            <a:r>
              <a:rPr lang="zh-CN" altLang="en-US" sz="2000" dirty="0">
                <a:ea typeface="黑体" panose="02010609060101010101" pitchFamily="49" charset="-122"/>
              </a:rPr>
              <a:t>文件后删除锁文件，锁文件充当一个指示器的角色</a:t>
            </a:r>
            <a:r>
              <a:rPr lang="zh-CN" altLang="en-US" dirty="0">
                <a:ea typeface="黑体" panose="02010609060101010101" pitchFamily="49" charset="-122"/>
              </a:rPr>
              <a:t>。</a:t>
            </a:r>
            <a:endParaRPr lang="zh-CN" altLang="en-US" sz="1800" dirty="0"/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BC4AA986-AD6C-48E8-9462-29111D9CD57B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>
                <a:ea typeface="宋体" pitchFamily="2" charset="-122"/>
              </a:rPr>
              <a:t>文件锁定</a:t>
            </a:r>
          </a:p>
        </p:txBody>
      </p:sp>
      <p:sp>
        <p:nvSpPr>
          <p:cNvPr id="51203" name="Text Box 6">
            <a:extLst>
              <a:ext uri="{FF2B5EF4-FFF2-40B4-BE49-F238E27FC236}">
                <a16:creationId xmlns:a16="http://schemas.microsoft.com/office/drawing/2014/main" id="{E4B8AC04-A632-492E-AC67-61FC795B2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3200401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0F2C7B-A7EF-4A66-9F24-E7FE33E41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1" y="1143001"/>
            <a:ext cx="25495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  <a:defRPr/>
            </a:pPr>
            <a:r>
              <a:rPr lang="zh-CN" altLang="en-US" sz="2600" kern="0">
                <a:solidFill>
                  <a:srgbClr val="000066"/>
                </a:solidFill>
                <a:latin typeface="+mn-lt"/>
              </a:rPr>
              <a:t>示例</a:t>
            </a:r>
            <a:endParaRPr lang="zh-CN" altLang="en-US" sz="2600" kern="0" dirty="0">
              <a:solidFill>
                <a:srgbClr val="000066"/>
              </a:solidFill>
              <a:latin typeface="+mn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5614567-BB09-4B8A-A015-DC9994A96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784" y="1268760"/>
            <a:ext cx="5679676" cy="537768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C869E7BD-C5C9-4145-ABCD-B25C48235300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>
                <a:ea typeface="宋体" pitchFamily="2" charset="-122"/>
              </a:rPr>
              <a:t>文件锁定</a:t>
            </a:r>
          </a:p>
        </p:txBody>
      </p:sp>
      <p:sp>
        <p:nvSpPr>
          <p:cNvPr id="53251" name="Text Box 6">
            <a:extLst>
              <a:ext uri="{FF2B5EF4-FFF2-40B4-BE49-F238E27FC236}">
                <a16:creationId xmlns:a16="http://schemas.microsoft.com/office/drawing/2014/main" id="{BD1541F3-4D9F-41B9-BFC7-6D34516FA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3200401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3FEC75-F093-46FF-AD1A-FBDF9B2B3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1" y="1143001"/>
            <a:ext cx="25495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  <a:defRPr/>
            </a:pPr>
            <a:r>
              <a:rPr lang="zh-CN" altLang="en-US" sz="2600" kern="0" dirty="0">
                <a:solidFill>
                  <a:srgbClr val="000066"/>
                </a:solidFill>
                <a:latin typeface="+mn-lt"/>
              </a:rPr>
              <a:t>运行结果</a:t>
            </a:r>
          </a:p>
        </p:txBody>
      </p:sp>
      <p:pic>
        <p:nvPicPr>
          <p:cNvPr id="53254" name="Picture 7" descr="0UEE4~_J6CJ)F@91O~`NK{Y">
            <a:extLst>
              <a:ext uri="{FF2B5EF4-FFF2-40B4-BE49-F238E27FC236}">
                <a16:creationId xmlns:a16="http://schemas.microsoft.com/office/drawing/2014/main" id="{060A91DB-EA48-4ACE-B356-1AE94201E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9" y="1785939"/>
            <a:ext cx="7062787" cy="407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CDBBDF6C-BABD-427B-BFA5-BE7521097CB2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>
                <a:ea typeface="宋体" pitchFamily="2" charset="-122"/>
              </a:rPr>
              <a:t>小结</a:t>
            </a:r>
          </a:p>
        </p:txBody>
      </p:sp>
      <p:sp>
        <p:nvSpPr>
          <p:cNvPr id="54275" name="Text Box 6">
            <a:extLst>
              <a:ext uri="{FF2B5EF4-FFF2-40B4-BE49-F238E27FC236}">
                <a16:creationId xmlns:a16="http://schemas.microsoft.com/office/drawing/2014/main" id="{518FEF43-D30C-45D9-9C4D-7B861E1B8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3200401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B49398F-8173-47BA-A97B-5B779F393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118251"/>
              </p:ext>
            </p:extLst>
          </p:nvPr>
        </p:nvGraphicFramePr>
        <p:xfrm>
          <a:off x="1595439" y="1857376"/>
          <a:ext cx="5857875" cy="13811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5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ysClr val="windowText" lastClr="000000"/>
                          </a:solidFill>
                        </a:rPr>
                        <a:t>函数</a:t>
                      </a:r>
                    </a:p>
                  </a:txBody>
                  <a:tcPr marL="91439" marR="91439" marT="45687" marB="45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ysClr val="windowText" lastClr="000000"/>
                          </a:solidFill>
                        </a:rPr>
                        <a:t>功能</a:t>
                      </a:r>
                    </a:p>
                  </a:txBody>
                  <a:tcPr marL="91439" marR="91439" marT="45687" marB="45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9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open()</a:t>
                      </a:r>
                      <a:endParaRPr lang="zh-CN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9" marR="91439" marT="45687" marB="45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ysClr val="windowText" lastClr="000000"/>
                          </a:solidFill>
                        </a:rPr>
                        <a:t>带有O_CREAT和O_EXCL参数的open()创建文件锁</a:t>
                      </a:r>
                    </a:p>
                  </a:txBody>
                  <a:tcPr marL="91439" marR="91439" marT="45687" marB="45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unlink()</a:t>
                      </a:r>
                      <a:endParaRPr lang="zh-CN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9" marR="91439" marT="45687" marB="45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ysClr val="windowText" lastClr="000000"/>
                          </a:solidFill>
                        </a:rPr>
                        <a:t>删除文件锁</a:t>
                      </a:r>
                    </a:p>
                  </a:txBody>
                  <a:tcPr marL="91439" marR="91439" marT="45687" marB="45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F146953E-E394-48F7-88FB-F6016E779B25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>
                <a:ea typeface="宋体" pitchFamily="2" charset="-122"/>
              </a:rPr>
              <a:t>回顾</a:t>
            </a:r>
          </a:p>
        </p:txBody>
      </p:sp>
      <p:sp>
        <p:nvSpPr>
          <p:cNvPr id="55299" name="Text Box 6">
            <a:extLst>
              <a:ext uri="{FF2B5EF4-FFF2-40B4-BE49-F238E27FC236}">
                <a16:creationId xmlns:a16="http://schemas.microsoft.com/office/drawing/2014/main" id="{344ACF44-6DB1-47AE-8371-6761C4441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3200401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4C0753F-207B-4C14-9359-3A0769C50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177201"/>
              </p:ext>
            </p:extLst>
          </p:nvPr>
        </p:nvGraphicFramePr>
        <p:xfrm>
          <a:off x="881063" y="1285876"/>
          <a:ext cx="8286751" cy="47529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60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ysClr val="windowText" lastClr="000000"/>
                          </a:solidFill>
                        </a:rPr>
                        <a:t>应用场景</a:t>
                      </a:r>
                    </a:p>
                  </a:txBody>
                  <a:tcPr marL="91439" marR="91439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ysClr val="windowText" lastClr="000000"/>
                          </a:solidFill>
                        </a:rPr>
                        <a:t>方法</a:t>
                      </a:r>
                    </a:p>
                  </a:txBody>
                  <a:tcPr marL="91439" marR="91439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ysClr val="windowText" lastClr="000000"/>
                          </a:solidFill>
                        </a:rPr>
                        <a:t>头文件</a:t>
                      </a:r>
                    </a:p>
                  </a:txBody>
                  <a:tcPr marL="91439" marR="91439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ysClr val="windowText" lastClr="000000"/>
                          </a:solidFill>
                        </a:rPr>
                        <a:t>如何以触发方式操作多文件</a:t>
                      </a:r>
                    </a:p>
                  </a:txBody>
                  <a:tcPr marL="91439" marR="91439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ysClr val="windowText" lastClr="000000"/>
                          </a:solidFill>
                        </a:rPr>
                        <a:t>监控多个文件的状态变化：</a:t>
                      </a:r>
                      <a:r>
                        <a:rPr lang="en-US" altLang="zh-CN" sz="1800" kern="1200" dirty="0">
                          <a:solidFill>
                            <a:sysClr val="windowText" lastClr="000000"/>
                          </a:solidFill>
                        </a:rPr>
                        <a:t>select()</a:t>
                      </a:r>
                      <a:r>
                        <a:rPr lang="zh-CN" altLang="en-US" sz="1800" kern="12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zh-CN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2" algn="ctr" defTabSz="914400" rtl="0" eaLnBrk="1" latinLnBrk="0" hangingPunct="1">
                        <a:buFont typeface="Monotype Sorts"/>
                        <a:buNone/>
                        <a:defRPr/>
                      </a:pPr>
                      <a:r>
                        <a:rPr lang="en-US" altLang="zh-CN" sz="1800" kern="1200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r>
                        <a:rPr lang="zh-CN" altLang="en-US" sz="1800" kern="1200" dirty="0">
                          <a:solidFill>
                            <a:sysClr val="windowText" lastClr="000000"/>
                          </a:solidFill>
                        </a:rPr>
                        <a:t>include &lt;sys/time.h&gt;</a:t>
                      </a:r>
                      <a:endParaRPr lang="en-US" altLang="zh-CN" sz="1800" kern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lvl="2" algn="ctr" defTabSz="914400" rtl="0" eaLnBrk="1" latinLnBrk="0" hangingPunct="1">
                        <a:buFont typeface="Monotype Sorts"/>
                        <a:buNone/>
                        <a:defRPr/>
                      </a:pPr>
                      <a:r>
                        <a:rPr lang="en-US" altLang="zh-CN" sz="1800" kern="1200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r>
                        <a:rPr lang="zh-CN" altLang="en-US" sz="1800" kern="1200" dirty="0">
                          <a:solidFill>
                            <a:sysClr val="windowText" lastClr="000000"/>
                          </a:solidFill>
                        </a:rPr>
                        <a:t>include &lt;sys/types.h&gt;</a:t>
                      </a:r>
                      <a:endParaRPr lang="en-US" altLang="zh-CN" sz="1800" kern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lvl="2" algn="ctr" defTabSz="914400" rtl="0" eaLnBrk="1" latinLnBrk="0" hangingPunct="1">
                        <a:buFont typeface="Monotype Sorts"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ysClr val="windowText" lastClr="000000"/>
                          </a:solidFill>
                        </a:rPr>
                        <a:t>#include &lt;unistd.h&gt;</a:t>
                      </a:r>
                      <a:endParaRPr lang="en-US" altLang="zh-CN" sz="1800" kern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3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ysClr val="windowText" lastClr="000000"/>
                          </a:solidFill>
                        </a:rPr>
                        <a:t>如何简化文件共享提高文件访问效率</a:t>
                      </a:r>
                    </a:p>
                  </a:txBody>
                  <a:tcPr marL="91439" marR="91439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ysClr val="windowText" lastClr="000000"/>
                          </a:solidFill>
                        </a:rPr>
                        <a:t>文件内存映射：</a:t>
                      </a:r>
                      <a:r>
                        <a:rPr lang="en-US" altLang="zh-CN" sz="1800" dirty="0" err="1">
                          <a:solidFill>
                            <a:sysClr val="windowText" lastClr="000000"/>
                          </a:solidFill>
                        </a:rPr>
                        <a:t>mmap</a:t>
                      </a: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  <a:r>
                        <a:rPr lang="zh-CN" altLang="en-US" sz="1800" dirty="0">
                          <a:solidFill>
                            <a:sysClr val="windowText" lastClr="000000"/>
                          </a:solidFill>
                        </a:rPr>
                        <a:t>、</a:t>
                      </a:r>
                      <a:r>
                        <a:rPr lang="en-US" altLang="zh-CN" sz="1800" dirty="0" err="1">
                          <a:solidFill>
                            <a:sysClr val="windowText" lastClr="000000"/>
                          </a:solidFill>
                        </a:rPr>
                        <a:t>munmap</a:t>
                      </a: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  <a:endParaRPr lang="zh-CN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9" marR="91439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2" indent="0" algn="ctr" defTabSz="914400" rtl="0" eaLnBrk="1" latinLnBrk="0" hangingPunct="1">
                        <a:buFont typeface="Monotype Sorts"/>
                        <a:buNone/>
                        <a:defRPr/>
                      </a:pPr>
                      <a:r>
                        <a:rPr lang="en-US" altLang="zh-CN" sz="1800" kern="1200" dirty="0">
                          <a:solidFill>
                            <a:sysClr val="windowText" lastClr="000000"/>
                          </a:solidFill>
                        </a:rPr>
                        <a:t>#include&lt;sys/</a:t>
                      </a:r>
                      <a:r>
                        <a:rPr lang="en-US" altLang="zh-CN" sz="1800" kern="1200" dirty="0" err="1">
                          <a:solidFill>
                            <a:sysClr val="windowText" lastClr="000000"/>
                          </a:solidFill>
                        </a:rPr>
                        <a:t>types.h</a:t>
                      </a:r>
                      <a:r>
                        <a:rPr lang="en-US" altLang="zh-CN" sz="1800" kern="120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</a:p>
                    <a:p>
                      <a:pPr marL="0" lvl="2" indent="0" algn="ctr" defTabSz="914400" rtl="0" eaLnBrk="1" latinLnBrk="0" hangingPunct="1">
                        <a:buFont typeface="Monotype Sorts"/>
                        <a:buNone/>
                        <a:defRPr/>
                      </a:pPr>
                      <a:r>
                        <a:rPr lang="en-US" altLang="zh-CN" sz="1800" kern="1200" dirty="0">
                          <a:solidFill>
                            <a:sysClr val="windowText" lastClr="000000"/>
                          </a:solidFill>
                        </a:rPr>
                        <a:t>#include&lt;sys/</a:t>
                      </a:r>
                      <a:r>
                        <a:rPr lang="en-US" altLang="zh-CN" sz="1800" kern="1200" dirty="0" err="1">
                          <a:solidFill>
                            <a:sysClr val="windowText" lastClr="000000"/>
                          </a:solidFill>
                        </a:rPr>
                        <a:t>mman.h</a:t>
                      </a:r>
                      <a:r>
                        <a:rPr lang="en-US" altLang="zh-CN" sz="1800" kern="1200" dirty="0">
                          <a:solidFill>
                            <a:sysClr val="windowText" lastClr="000000"/>
                          </a:solidFill>
                        </a:rPr>
                        <a:t>&gt;</a:t>
                      </a:r>
                      <a:endParaRPr lang="zh-CN" altLang="en-US" sz="1800" kern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endParaRPr lang="zh-CN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9" marR="91439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19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ysClr val="windowText" lastClr="000000"/>
                          </a:solidFill>
                        </a:rPr>
                        <a:t>如何保证文件更新的完整性</a:t>
                      </a:r>
                    </a:p>
                  </a:txBody>
                  <a:tcPr marL="91439" marR="91439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ysClr val="windowText" lastClr="000000"/>
                          </a:solidFill>
                        </a:rPr>
                        <a:t>锁定内存：</a:t>
                      </a:r>
                      <a:r>
                        <a:rPr lang="en-US" altLang="zh-CN" sz="1800" kern="1200" dirty="0" err="1">
                          <a:solidFill>
                            <a:sysClr val="windowText" lastClr="000000"/>
                          </a:solidFill>
                        </a:rPr>
                        <a:t>mlock</a:t>
                      </a:r>
                      <a:r>
                        <a:rPr lang="en-US" altLang="zh-CN" sz="1800" kern="1200" dirty="0">
                          <a:solidFill>
                            <a:sysClr val="windowText" lastClr="000000"/>
                          </a:solidFill>
                        </a:rPr>
                        <a:t>()/</a:t>
                      </a:r>
                      <a:r>
                        <a:rPr lang="en-US" altLang="zh-CN" sz="1800" kern="1200" dirty="0" err="1">
                          <a:solidFill>
                            <a:sysClr val="windowText" lastClr="000000"/>
                          </a:solidFill>
                        </a:rPr>
                        <a:t>mlockall</a:t>
                      </a:r>
                      <a:r>
                        <a:rPr lang="en-US" altLang="zh-CN" sz="1800" kern="120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  <a:r>
                        <a:rPr lang="zh-CN" altLang="en-US" sz="1800" kern="1200" dirty="0">
                          <a:solidFill>
                            <a:sysClr val="windowText" lastClr="000000"/>
                          </a:solidFill>
                        </a:rPr>
                        <a:t>、</a:t>
                      </a:r>
                      <a:r>
                        <a:rPr lang="en-US" altLang="zh-CN" sz="1800" kern="1200" dirty="0" err="1">
                          <a:solidFill>
                            <a:sysClr val="windowText" lastClr="000000"/>
                          </a:solidFill>
                        </a:rPr>
                        <a:t>munlock</a:t>
                      </a:r>
                      <a:r>
                        <a:rPr lang="en-US" altLang="zh-CN" sz="1800" kern="1200" dirty="0">
                          <a:solidFill>
                            <a:sysClr val="windowText" lastClr="000000"/>
                          </a:solidFill>
                        </a:rPr>
                        <a:t>()/</a:t>
                      </a:r>
                      <a:r>
                        <a:rPr lang="en-US" altLang="zh-CN" sz="1800" kern="1200" dirty="0" err="1">
                          <a:solidFill>
                            <a:sysClr val="windowText" lastClr="000000"/>
                          </a:solidFill>
                        </a:rPr>
                        <a:t>munlockall</a:t>
                      </a:r>
                      <a:endParaRPr lang="zh-CN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ysClr val="windowText" lastClr="000000"/>
                          </a:solidFill>
                        </a:rPr>
                        <a:t>#include &lt;sys/mman.h&gt;</a:t>
                      </a:r>
                      <a:endParaRPr lang="zh-CN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19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ysClr val="windowText" lastClr="000000"/>
                          </a:solidFill>
                        </a:rPr>
                        <a:t>如何保证多个进程更新文件的顺序</a:t>
                      </a:r>
                    </a:p>
                  </a:txBody>
                  <a:tcPr marL="91439" marR="91439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ysClr val="windowText" lastClr="000000"/>
                          </a:solidFill>
                        </a:rPr>
                        <a:t>创建文件锁：带有O_CREAT和O_EXCL参数的</a:t>
                      </a:r>
                      <a:r>
                        <a:rPr lang="en-US" altLang="zh-CN" sz="1800" kern="1200" dirty="0">
                          <a:solidFill>
                            <a:sysClr val="windowText" lastClr="000000"/>
                          </a:solidFill>
                        </a:rPr>
                        <a:t>open()</a:t>
                      </a:r>
                      <a:r>
                        <a:rPr lang="zh-CN" altLang="en-US" sz="1800" kern="1200" dirty="0">
                          <a:solidFill>
                            <a:sysClr val="windowText" lastClr="000000"/>
                          </a:solidFill>
                        </a:rPr>
                        <a:t>、</a:t>
                      </a:r>
                      <a:r>
                        <a:rPr lang="en-US" altLang="zh-CN" sz="1800" kern="1200" dirty="0">
                          <a:solidFill>
                            <a:sysClr val="windowText" lastClr="000000"/>
                          </a:solidFill>
                        </a:rPr>
                        <a:t>unlink()</a:t>
                      </a:r>
                      <a:endParaRPr lang="zh-CN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宋体" pitchFamily="2" charset="-122"/>
                        <a:cs typeface="+mn-cs"/>
                      </a:endParaRPr>
                    </a:p>
                  </a:txBody>
                  <a:tcPr marL="91439" marR="91439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#include &lt;</a:t>
                      </a:r>
                      <a:r>
                        <a:rPr lang="en-US" altLang="zh-CN" sz="1800" dirty="0" err="1">
                          <a:solidFill>
                            <a:sysClr val="windowText" lastClr="000000"/>
                          </a:solidFill>
                        </a:rPr>
                        <a:t>fcntl.h</a:t>
                      </a: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&gt;</a:t>
                      </a:r>
                      <a:endParaRPr lang="zh-CN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9" marR="91439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62263"/>
            <a:ext cx="9906000" cy="1250950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ea typeface="宋体" charset="-122"/>
              </a:rPr>
              <a:t>谢谢 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54C9ED5E-E655-416B-AE63-1B07BA697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zh-CN" altLang="en-US" sz="2600" dirty="0">
                <a:solidFill>
                  <a:srgbClr val="000066"/>
                </a:solidFill>
                <a:cs typeface="+mn-cs"/>
              </a:rPr>
              <a:t>方案：事件驱动</a:t>
            </a:r>
            <a:endParaRPr lang="en-US" altLang="zh-CN" sz="2600" dirty="0">
              <a:solidFill>
                <a:srgbClr val="000066"/>
              </a:solidFill>
              <a:cs typeface="+mn-cs"/>
            </a:endParaRPr>
          </a:p>
          <a:p>
            <a:pPr lvl="1">
              <a:defRPr/>
            </a:pPr>
            <a:r>
              <a:rPr lang="zh-CN" altLang="en-US" dirty="0"/>
              <a:t>读取事件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写入事件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异常事件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1491903-B2FE-44E1-A1C9-06A9E8BA6B67}"/>
              </a:ext>
            </a:extLst>
          </p:cNvPr>
          <p:cNvSpPr txBox="1">
            <a:spLocks/>
          </p:cNvSpPr>
          <p:nvPr/>
        </p:nvSpPr>
        <p:spPr>
          <a:xfrm>
            <a:off x="0" y="549276"/>
            <a:ext cx="9906000" cy="557213"/>
          </a:xfrm>
          <a:prstGeom prst="rect">
            <a:avLst/>
          </a:prstGeom>
          <a:solidFill>
            <a:srgbClr val="336699"/>
          </a:solidFill>
        </p:spPr>
        <p:txBody>
          <a:bodyPr/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8DFEC-C93A-4EE0-B559-2A49D3C7F589}"/>
              </a:ext>
            </a:extLst>
          </p:cNvPr>
          <p:cNvSpPr txBox="1"/>
          <p:nvPr/>
        </p:nvSpPr>
        <p:spPr>
          <a:xfrm>
            <a:off x="0" y="549275"/>
            <a:ext cx="9906000" cy="522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文件多路输入输出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8F875CEB-8685-48FB-BEBF-6939C89C6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715" y="1412776"/>
            <a:ext cx="9144570" cy="4608513"/>
          </a:xfrm>
        </p:spPr>
        <p:txBody>
          <a:bodyPr/>
          <a:lstStyle/>
          <a:p>
            <a:pPr algn="just">
              <a:defRPr/>
            </a:pPr>
            <a:r>
              <a:rPr lang="zh-CN" altLang="en-US" dirty="0">
                <a:ea typeface="宋体" pitchFamily="2" charset="-122"/>
              </a:rPr>
              <a:t>select()系统调用提供了一种I/O多路传输机制</a:t>
            </a:r>
          </a:p>
          <a:p>
            <a:pPr lvl="1" algn="just">
              <a:defRPr/>
            </a:pPr>
            <a:r>
              <a:rPr lang="en-US" altLang="zh-CN" dirty="0"/>
              <a:t>select()</a:t>
            </a:r>
            <a:r>
              <a:rPr lang="zh-CN" altLang="en-US" dirty="0"/>
              <a:t>的头文件</a:t>
            </a:r>
            <a:endParaRPr lang="en-US" altLang="zh-CN" dirty="0"/>
          </a:p>
          <a:p>
            <a:pPr lvl="2" algn="just">
              <a:buFont typeface="Monotype Sorts"/>
              <a:buNone/>
              <a:defRPr/>
            </a:pPr>
            <a:r>
              <a:rPr lang="zh-CN" altLang="en-US" sz="1600" dirty="0">
                <a:ea typeface="黑体" pitchFamily="49" charset="-122"/>
              </a:rPr>
              <a:t>#include &lt;sys/time.h&gt;</a:t>
            </a:r>
            <a:endParaRPr lang="en-US" altLang="zh-CN" sz="1600" dirty="0">
              <a:ea typeface="黑体" pitchFamily="49" charset="-122"/>
            </a:endParaRPr>
          </a:p>
          <a:p>
            <a:pPr lvl="2" algn="just">
              <a:buFont typeface="Monotype Sorts"/>
              <a:buNone/>
              <a:defRPr/>
            </a:pPr>
            <a:r>
              <a:rPr lang="zh-CN" altLang="en-US" sz="1600" dirty="0">
                <a:ea typeface="黑体" pitchFamily="49" charset="-122"/>
              </a:rPr>
              <a:t>#include &lt;sys/types.h&gt;</a:t>
            </a:r>
            <a:endParaRPr lang="en-US" altLang="zh-CN" sz="1600" dirty="0">
              <a:ea typeface="黑体" pitchFamily="49" charset="-122"/>
            </a:endParaRPr>
          </a:p>
          <a:p>
            <a:pPr lvl="2" algn="just">
              <a:buFont typeface="Monotype Sorts"/>
              <a:buNone/>
              <a:defRPr/>
            </a:pPr>
            <a:r>
              <a:rPr lang="zh-CN" altLang="en-US" sz="1600" dirty="0">
                <a:ea typeface="黑体" pitchFamily="49" charset="-122"/>
              </a:rPr>
              <a:t>#include &lt;unistd.h&gt;</a:t>
            </a:r>
            <a:endParaRPr lang="en-US" altLang="zh-CN" sz="1600" dirty="0">
              <a:ea typeface="黑体" pitchFamily="49" charset="-122"/>
            </a:endParaRPr>
          </a:p>
          <a:p>
            <a:pPr lvl="1" algn="just">
              <a:defRPr/>
            </a:pPr>
            <a:r>
              <a:rPr lang="zh-CN" altLang="en-US" sz="2000" dirty="0"/>
              <a:t>函数原型：int select (int n</a:t>
            </a:r>
            <a:r>
              <a:rPr lang="en-US" altLang="zh-CN" sz="2000" dirty="0" err="1"/>
              <a:t>umfds</a:t>
            </a:r>
            <a:r>
              <a:rPr lang="zh-CN" altLang="en-US" sz="2000" dirty="0"/>
              <a:t>, fd_set *readfds, fd_set *writefds,fd_set *exceptfds, struct timeval *timeout)</a:t>
            </a:r>
            <a:endParaRPr lang="en-US" altLang="zh-CN" sz="2000" dirty="0"/>
          </a:p>
          <a:p>
            <a:pPr lvl="2" algn="just">
              <a:buFont typeface="Monotype Sorts"/>
              <a:buNone/>
              <a:defRPr/>
            </a:pPr>
            <a:r>
              <a:rPr lang="zh-CN" altLang="en-US" dirty="0">
                <a:solidFill>
                  <a:schemeClr val="tx1"/>
                </a:solidFill>
                <a:ea typeface="黑体" pitchFamily="49" charset="-122"/>
              </a:rPr>
              <a:t>readfds、writefds、exceptfds是需要监测的文件的文件描述符集合。若不希望监测某一集合，则可将其设为NULL。</a:t>
            </a:r>
            <a:endParaRPr lang="en-US" altLang="zh-CN" dirty="0">
              <a:solidFill>
                <a:schemeClr val="tx1"/>
              </a:solidFill>
              <a:ea typeface="黑体" pitchFamily="49" charset="-122"/>
            </a:endParaRPr>
          </a:p>
          <a:p>
            <a:pPr marL="914400" lvl="2" indent="0" algn="just">
              <a:buClr>
                <a:srgbClr val="C00000"/>
              </a:buClr>
              <a:buFont typeface="Wingdings" pitchFamily="2" charset="2"/>
              <a:buChar char=""/>
              <a:defRPr/>
            </a:pPr>
            <a:r>
              <a:rPr lang="en-US" altLang="zh-CN" sz="1600" dirty="0">
                <a:ea typeface="黑体" pitchFamily="49" charset="-122"/>
              </a:rPr>
              <a:t> </a:t>
            </a:r>
            <a:r>
              <a:rPr lang="en-US" altLang="zh-CN" sz="1600" dirty="0" err="1">
                <a:ea typeface="黑体" pitchFamily="49" charset="-122"/>
              </a:rPr>
              <a:t>readfds</a:t>
            </a:r>
            <a:r>
              <a:rPr lang="zh-CN" altLang="en-US" sz="1600" dirty="0">
                <a:ea typeface="黑体" pitchFamily="49" charset="-122"/>
              </a:rPr>
              <a:t>：内核会监测readfds集合中的文件描述符，确认其中是否有可读数据；</a:t>
            </a:r>
            <a:endParaRPr lang="en-US" altLang="zh-CN" sz="1600" dirty="0">
              <a:ea typeface="黑体" pitchFamily="49" charset="-122"/>
            </a:endParaRPr>
          </a:p>
          <a:p>
            <a:pPr marL="914400" lvl="2" indent="0" algn="just">
              <a:buClr>
                <a:srgbClr val="C00000"/>
              </a:buClr>
              <a:buFont typeface="Wingdings" pitchFamily="2" charset="2"/>
              <a:buChar char=""/>
              <a:defRPr/>
            </a:pPr>
            <a:r>
              <a:rPr lang="en-US" altLang="zh-CN" sz="1600" dirty="0" err="1">
                <a:ea typeface="黑体" pitchFamily="49" charset="-122"/>
              </a:rPr>
              <a:t>writefds</a:t>
            </a:r>
            <a:r>
              <a:rPr lang="zh-CN" altLang="en-US" sz="1600" dirty="0">
                <a:ea typeface="黑体" pitchFamily="49" charset="-122"/>
              </a:rPr>
              <a:t>：监测writefds集合中的文件描述符，确认其中是否有可写数据；</a:t>
            </a:r>
            <a:endParaRPr lang="en-US" altLang="zh-CN" sz="1600" dirty="0">
              <a:ea typeface="黑体" pitchFamily="49" charset="-122"/>
            </a:endParaRPr>
          </a:p>
          <a:p>
            <a:pPr marL="914400" lvl="2" indent="0" algn="just">
              <a:buClr>
                <a:srgbClr val="C00000"/>
              </a:buClr>
              <a:buFont typeface="Wingdings" pitchFamily="2" charset="2"/>
              <a:buChar char=""/>
              <a:defRPr/>
            </a:pPr>
            <a:r>
              <a:rPr lang="en-US" altLang="zh-CN" sz="1600" dirty="0">
                <a:ea typeface="黑体" pitchFamily="49" charset="-122"/>
              </a:rPr>
              <a:t> </a:t>
            </a:r>
            <a:r>
              <a:rPr lang="en-US" altLang="zh-CN" sz="1600" dirty="0" err="1">
                <a:ea typeface="黑体" pitchFamily="49" charset="-122"/>
              </a:rPr>
              <a:t>exceptfds</a:t>
            </a:r>
            <a:r>
              <a:rPr lang="zh-CN" altLang="en-US" sz="1600" dirty="0">
                <a:ea typeface="黑体" pitchFamily="49" charset="-122"/>
              </a:rPr>
              <a:t>：监测exceptefds集合中的文件描述符，确认其中是否有出现异常的数据。</a:t>
            </a:r>
            <a:endParaRPr lang="en-US" altLang="zh-CN" sz="1600" dirty="0">
              <a:ea typeface="黑体" pitchFamily="49" charset="-122"/>
            </a:endParaRPr>
          </a:p>
          <a:p>
            <a:pPr lvl="1" algn="just">
              <a:defRPr/>
            </a:pPr>
            <a:endParaRPr lang="en-US" altLang="zh-CN" dirty="0"/>
          </a:p>
          <a:p>
            <a:pPr lvl="1" algn="just">
              <a:defRPr/>
            </a:pPr>
            <a:endParaRPr lang="en-US" altLang="zh-CN" dirty="0"/>
          </a:p>
          <a:p>
            <a:pPr lvl="1" algn="just">
              <a:defRPr/>
            </a:pP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63EC292-5122-4779-BFE8-F48E6AE1AEAD}"/>
              </a:ext>
            </a:extLst>
          </p:cNvPr>
          <p:cNvSpPr txBox="1">
            <a:spLocks/>
          </p:cNvSpPr>
          <p:nvPr/>
        </p:nvSpPr>
        <p:spPr>
          <a:xfrm>
            <a:off x="0" y="549276"/>
            <a:ext cx="9906000" cy="557213"/>
          </a:xfrm>
          <a:prstGeom prst="rect">
            <a:avLst/>
          </a:prstGeom>
          <a:solidFill>
            <a:srgbClr val="336699"/>
          </a:solidFill>
        </p:spPr>
        <p:txBody>
          <a:bodyPr/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98091-7AFF-4737-AEA6-7B03CFCA7AEA}"/>
              </a:ext>
            </a:extLst>
          </p:cNvPr>
          <p:cNvSpPr txBox="1"/>
          <p:nvPr/>
        </p:nvSpPr>
        <p:spPr>
          <a:xfrm>
            <a:off x="0" y="549275"/>
            <a:ext cx="9906000" cy="522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文件多路输入输出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>
            <a:extLst>
              <a:ext uri="{FF2B5EF4-FFF2-40B4-BE49-F238E27FC236}">
                <a16:creationId xmlns:a16="http://schemas.microsoft.com/office/drawing/2014/main" id="{F1CA412D-D0D7-4D2C-9381-12CBB6E3C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Clr>
                <a:srgbClr val="C00000"/>
              </a:buClr>
              <a:buFont typeface="Wingdings" panose="05000000000000000000" pitchFamily="2" charset="2"/>
              <a:buChar char=""/>
            </a:pPr>
            <a:r>
              <a:rPr lang="zh-CN" altLang="en-US" sz="1600" dirty="0">
                <a:ea typeface="黑体" panose="02010609060101010101" pitchFamily="49" charset="-122"/>
              </a:rPr>
              <a:t>参数n</a:t>
            </a:r>
            <a:r>
              <a:rPr lang="en-US" altLang="zh-CN" sz="1600" dirty="0">
                <a:ea typeface="黑体" panose="02010609060101010101" pitchFamily="49" charset="-122"/>
              </a:rPr>
              <a:t>: </a:t>
            </a:r>
            <a:r>
              <a:rPr lang="zh-CN" altLang="en-US" sz="1600" dirty="0">
                <a:ea typeface="黑体" panose="02010609060101010101" pitchFamily="49" charset="-122"/>
              </a:rPr>
              <a:t>需设为所有集合中的文件描述符的最大值加1。</a:t>
            </a:r>
            <a:endParaRPr lang="en-US" altLang="zh-CN" sz="1600" dirty="0">
              <a:ea typeface="黑体" panose="02010609060101010101" pitchFamily="49" charset="-122"/>
            </a:endParaRPr>
          </a:p>
          <a:p>
            <a:pPr marL="914400" lvl="2" indent="0">
              <a:buClr>
                <a:srgbClr val="C00000"/>
              </a:buClr>
              <a:buFont typeface="Wingdings" panose="05000000000000000000" pitchFamily="2" charset="2"/>
              <a:buChar char=""/>
            </a:pPr>
            <a:r>
              <a:rPr lang="en-US" altLang="zh-CN" sz="1600" dirty="0"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ea typeface="黑体" panose="02010609060101010101" pitchFamily="49" charset="-122"/>
              </a:rPr>
              <a:t>参数timeout</a:t>
            </a:r>
            <a:r>
              <a:rPr lang="en-US" altLang="zh-CN" sz="1600" dirty="0">
                <a:ea typeface="黑体" panose="02010609060101010101" pitchFamily="49" charset="-122"/>
              </a:rPr>
              <a:t>: </a:t>
            </a:r>
            <a:r>
              <a:rPr lang="zh-CN" altLang="en-US" sz="1600" dirty="0">
                <a:ea typeface="黑体" panose="02010609060101010101" pitchFamily="49" charset="-122"/>
              </a:rPr>
              <a:t>设定select()的超时时间。</a:t>
            </a:r>
            <a:br>
              <a:rPr lang="zh-CN" altLang="en-US" sz="1600" dirty="0">
                <a:ea typeface="黑体" panose="02010609060101010101" pitchFamily="49" charset="-122"/>
              </a:rPr>
            </a:br>
            <a:r>
              <a:rPr lang="zh-CN" altLang="en-US" sz="1600" dirty="0">
                <a:ea typeface="黑体" panose="02010609060101010101" pitchFamily="49" charset="-122"/>
              </a:rPr>
              <a:t>#include &lt;sys/time.h&gt;</a:t>
            </a:r>
            <a:br>
              <a:rPr lang="zh-CN" altLang="en-US" sz="1600" dirty="0">
                <a:ea typeface="黑体" panose="02010609060101010101" pitchFamily="49" charset="-122"/>
              </a:rPr>
            </a:br>
            <a:r>
              <a:rPr lang="zh-CN" altLang="en-US" sz="1600" dirty="0">
                <a:ea typeface="黑体" panose="02010609060101010101" pitchFamily="49" charset="-122"/>
              </a:rPr>
              <a:t>struct timeval {</a:t>
            </a:r>
            <a:br>
              <a:rPr lang="zh-CN" altLang="en-US" sz="1600" dirty="0">
                <a:ea typeface="黑体" panose="02010609060101010101" pitchFamily="49" charset="-122"/>
              </a:rPr>
            </a:br>
            <a:r>
              <a:rPr lang="zh-CN" altLang="en-US" sz="1600" dirty="0">
                <a:ea typeface="黑体" panose="02010609060101010101" pitchFamily="49" charset="-122"/>
              </a:rPr>
              <a:t>	long tv_sec;   /* 秒 */</a:t>
            </a:r>
            <a:br>
              <a:rPr lang="zh-CN" altLang="en-US" sz="1600" dirty="0">
                <a:ea typeface="黑体" panose="02010609060101010101" pitchFamily="49" charset="-122"/>
              </a:rPr>
            </a:br>
            <a:r>
              <a:rPr lang="zh-CN" altLang="en-US" sz="1600" dirty="0">
                <a:ea typeface="黑体" panose="02010609060101010101" pitchFamily="49" charset="-122"/>
              </a:rPr>
              <a:t>	long tv_usec; /* 毫秒 */</a:t>
            </a:r>
            <a:br>
              <a:rPr lang="zh-CN" altLang="en-US" sz="1600" dirty="0">
                <a:ea typeface="黑体" panose="02010609060101010101" pitchFamily="49" charset="-122"/>
              </a:rPr>
            </a:br>
            <a:r>
              <a:rPr lang="zh-CN" altLang="en-US" sz="1600" dirty="0">
                <a:ea typeface="黑体" panose="02010609060101010101" pitchFamily="49" charset="-122"/>
              </a:rPr>
              <a:t>};</a:t>
            </a:r>
            <a:endParaRPr lang="en-US" altLang="zh-CN" sz="1600" dirty="0">
              <a:ea typeface="黑体" panose="02010609060101010101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一旦三个集合中的某一文件描述符可以进行操作，或者超过timeout设定的时间限制，则select()返回。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select()的返回后，readfds、writefds、exceptfds集合中只包含可以进行相应操作的文件描述符。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C00000"/>
                </a:solidFill>
                <a:ea typeface="黑体" panose="02010609060101010101" pitchFamily="49" charset="-122"/>
              </a:rPr>
              <a:t>     例如，若调用select()时传入的readfds集合中有两个文件描述符7和9，调用返回后readfds集合中只包含文件描述符7，说明文件描述符7可以进行读操作，而9可能尚未准备好进行读操作。</a:t>
            </a:r>
            <a:endParaRPr lang="en-US" altLang="zh-CN" sz="1600" dirty="0">
              <a:solidFill>
                <a:srgbClr val="C00000"/>
              </a:solidFill>
              <a:ea typeface="黑体" panose="02010609060101010101" pitchFamily="49" charset="-122"/>
            </a:endParaRPr>
          </a:p>
          <a:p>
            <a:pPr lvl="1">
              <a:lnSpc>
                <a:spcPct val="90000"/>
              </a:lnSpc>
              <a:buClr>
                <a:srgbClr val="4775FF"/>
              </a:buClr>
              <a:buFont typeface="Wingdings" panose="05000000000000000000" pitchFamily="2" charset="2"/>
              <a:buChar char="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返回值：</a:t>
            </a:r>
            <a:br>
              <a:rPr lang="zh-CN" altLang="en-US" sz="1600" dirty="0">
                <a:ea typeface="黑体" panose="02010609060101010101" pitchFamily="49" charset="-122"/>
              </a:rPr>
            </a:br>
            <a:r>
              <a:rPr lang="zh-CN" altLang="en-US" sz="1600" dirty="0">
                <a:ea typeface="黑体" panose="02010609060101010101" pitchFamily="49" charset="-122"/>
              </a:rPr>
              <a:t>若select()成功执行，则返回值为三个集合中的文件描述符数目；</a:t>
            </a:r>
            <a:br>
              <a:rPr lang="zh-CN" altLang="en-US" sz="1600" dirty="0">
                <a:ea typeface="黑体" panose="02010609060101010101" pitchFamily="49" charset="-122"/>
              </a:rPr>
            </a:br>
            <a:r>
              <a:rPr lang="zh-CN" altLang="en-US" sz="1600" dirty="0">
                <a:ea typeface="黑体" panose="02010609060101010101" pitchFamily="49" charset="-122"/>
              </a:rPr>
              <a:t> 0：超时；</a:t>
            </a:r>
            <a:br>
              <a:rPr lang="zh-CN" altLang="en-US" sz="1600" dirty="0">
                <a:ea typeface="黑体" panose="02010609060101010101" pitchFamily="49" charset="-122"/>
              </a:rPr>
            </a:br>
            <a:r>
              <a:rPr lang="zh-CN" altLang="en-US" sz="1600" dirty="0">
                <a:ea typeface="黑体" panose="02010609060101010101" pitchFamily="49" charset="-122"/>
              </a:rPr>
              <a:t>-1：错误。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1AACBE2-B7E2-4A50-9053-8B2EE6F5FFB0}"/>
              </a:ext>
            </a:extLst>
          </p:cNvPr>
          <p:cNvSpPr txBox="1">
            <a:spLocks/>
          </p:cNvSpPr>
          <p:nvPr/>
        </p:nvSpPr>
        <p:spPr>
          <a:xfrm>
            <a:off x="0" y="549276"/>
            <a:ext cx="9906000" cy="557213"/>
          </a:xfrm>
          <a:prstGeom prst="rect">
            <a:avLst/>
          </a:prstGeom>
          <a:solidFill>
            <a:srgbClr val="336699"/>
          </a:solidFill>
        </p:spPr>
        <p:txBody>
          <a:bodyPr/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41173B-F0B8-4D7A-BAD8-8141BC0CECF9}"/>
              </a:ext>
            </a:extLst>
          </p:cNvPr>
          <p:cNvSpPr txBox="1"/>
          <p:nvPr/>
        </p:nvSpPr>
        <p:spPr>
          <a:xfrm>
            <a:off x="0" y="549275"/>
            <a:ext cx="9906000" cy="522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文件多路输入输出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0F920624-DE04-4EAD-9554-15032616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72" y="1412875"/>
            <a:ext cx="9433048" cy="4608513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  <a:ea typeface="+mj-ea"/>
              </a:rPr>
              <a:t>操作文件描述符的宏</a:t>
            </a:r>
            <a:endParaRPr lang="en-US" altLang="zh-CN" dirty="0">
              <a:latin typeface="+mj-ea"/>
              <a:ea typeface="+mj-ea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/>
              <a:t>FD_ZERO(</a:t>
            </a:r>
            <a:r>
              <a:rPr lang="en-US" altLang="en-US" sz="2000" dirty="0" err="1"/>
              <a:t>fd_set</a:t>
            </a:r>
            <a:r>
              <a:rPr lang="en-US" altLang="en-US" sz="2000" dirty="0"/>
              <a:t> *)</a:t>
            </a:r>
            <a:r>
              <a:rPr lang="zh-CN" altLang="en-US" sz="2000" dirty="0"/>
              <a:t>：清空一个文件描述符集合。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/>
              <a:t>FD_SET(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fd</a:t>
            </a:r>
            <a:r>
              <a:rPr lang="zh-CN" altLang="en-US" sz="2000" dirty="0"/>
              <a:t>，</a:t>
            </a:r>
            <a:r>
              <a:rPr lang="en-US" altLang="en-US" sz="2000" dirty="0" err="1"/>
              <a:t>fd_set</a:t>
            </a:r>
            <a:r>
              <a:rPr lang="en-US" altLang="en-US" sz="2000" dirty="0"/>
              <a:t>*)</a:t>
            </a:r>
            <a:r>
              <a:rPr lang="zh-CN" altLang="en-US" sz="2000" dirty="0"/>
              <a:t>：将一个给定的文件描述符添加到集合中。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/>
              <a:t>FD_CLR(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fd</a:t>
            </a:r>
            <a:r>
              <a:rPr lang="zh-CN" altLang="en-US" sz="2000" dirty="0"/>
              <a:t>，</a:t>
            </a:r>
            <a:r>
              <a:rPr lang="en-US" altLang="en-US" sz="2000" dirty="0" err="1"/>
              <a:t>fd_set</a:t>
            </a:r>
            <a:r>
              <a:rPr lang="en-US" altLang="en-US" sz="2000" dirty="0"/>
              <a:t>*)</a:t>
            </a:r>
            <a:r>
              <a:rPr lang="zh-CN" altLang="en-US" sz="2000" dirty="0"/>
              <a:t>：将一个给定的文件描述符从集合中删除。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/>
              <a:t>FD_ISSET(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fd</a:t>
            </a:r>
            <a:r>
              <a:rPr lang="zh-CN" altLang="en-US" sz="2000" dirty="0"/>
              <a:t>，</a:t>
            </a:r>
            <a:r>
              <a:rPr lang="en-US" altLang="en-US" sz="2000" dirty="0" err="1"/>
              <a:t>fd_set</a:t>
            </a:r>
            <a:r>
              <a:rPr lang="en-US" altLang="en-US" sz="2000" dirty="0"/>
              <a:t>*)</a:t>
            </a:r>
            <a:r>
              <a:rPr lang="zh-CN" altLang="en-US" sz="2000" dirty="0"/>
              <a:t>：检查集合中指定的文件描述符是否满足条件。</a:t>
            </a:r>
            <a:endParaRPr lang="en-US" altLang="zh-CN" sz="2000" dirty="0"/>
          </a:p>
          <a:p>
            <a:pPr>
              <a:defRPr/>
            </a:pPr>
            <a:endParaRPr lang="en-US" altLang="zh-CN" sz="4400" dirty="0">
              <a:solidFill>
                <a:srgbClr val="C00000"/>
              </a:solidFill>
            </a:endParaRPr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7623BF3-0725-4EE2-811B-C38913D859BA}"/>
              </a:ext>
            </a:extLst>
          </p:cNvPr>
          <p:cNvSpPr txBox="1">
            <a:spLocks/>
          </p:cNvSpPr>
          <p:nvPr/>
        </p:nvSpPr>
        <p:spPr>
          <a:xfrm>
            <a:off x="0" y="549276"/>
            <a:ext cx="9906000" cy="557213"/>
          </a:xfrm>
          <a:prstGeom prst="rect">
            <a:avLst/>
          </a:prstGeom>
          <a:solidFill>
            <a:srgbClr val="336699"/>
          </a:solidFill>
        </p:spPr>
        <p:txBody>
          <a:bodyPr/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CD2F7-E377-4A4E-965B-A8E147F015F7}"/>
              </a:ext>
            </a:extLst>
          </p:cNvPr>
          <p:cNvSpPr txBox="1"/>
          <p:nvPr/>
        </p:nvSpPr>
        <p:spPr>
          <a:xfrm>
            <a:off x="0" y="549275"/>
            <a:ext cx="9906000" cy="522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文件多路输入输出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2">
            <a:extLst>
              <a:ext uri="{FF2B5EF4-FFF2-40B4-BE49-F238E27FC236}">
                <a16:creationId xmlns:a16="http://schemas.microsoft.com/office/drawing/2014/main" id="{63F0CB33-3239-4D50-8F49-8A8B37E8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50" y="1143001"/>
            <a:ext cx="8242300" cy="4608513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示例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8CC4332-4085-4269-BDED-FE60872D9250}"/>
              </a:ext>
            </a:extLst>
          </p:cNvPr>
          <p:cNvSpPr txBox="1">
            <a:spLocks/>
          </p:cNvSpPr>
          <p:nvPr/>
        </p:nvSpPr>
        <p:spPr>
          <a:xfrm>
            <a:off x="0" y="549276"/>
            <a:ext cx="9906000" cy="557213"/>
          </a:xfrm>
          <a:prstGeom prst="rect">
            <a:avLst/>
          </a:prstGeom>
          <a:solidFill>
            <a:srgbClr val="336699"/>
          </a:solidFill>
        </p:spPr>
        <p:txBody>
          <a:bodyPr/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0654A-A399-4471-B386-C0AB0A501170}"/>
              </a:ext>
            </a:extLst>
          </p:cNvPr>
          <p:cNvSpPr txBox="1"/>
          <p:nvPr/>
        </p:nvSpPr>
        <p:spPr>
          <a:xfrm>
            <a:off x="0" y="549275"/>
            <a:ext cx="9906000" cy="522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文件多路输入输出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ea"/>
              <a:ea typeface="+mj-ea"/>
              <a:cs typeface="+mj-cs"/>
            </a:endParaRPr>
          </a:p>
        </p:txBody>
      </p:sp>
      <p:pic>
        <p:nvPicPr>
          <p:cNvPr id="18438" name="Picture 9" descr="C:\Users\lenovo\AppData\Roaming\Tencent\Users\451256253\QQ\WinTemp\RichOle\F@2DJ9V5XHE0%OYD_X_AWHN.png">
            <a:extLst>
              <a:ext uri="{FF2B5EF4-FFF2-40B4-BE49-F238E27FC236}">
                <a16:creationId xmlns:a16="http://schemas.microsoft.com/office/drawing/2014/main" id="{34533EA1-DD0C-422E-B0FA-BF58A127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51" y="1143001"/>
            <a:ext cx="6357938" cy="562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矩形 6">
            <a:extLst>
              <a:ext uri="{FF2B5EF4-FFF2-40B4-BE49-F238E27FC236}">
                <a16:creationId xmlns:a16="http://schemas.microsoft.com/office/drawing/2014/main" id="{FC290E25-ED29-4624-BCF7-C077A82D5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9" y="3049589"/>
            <a:ext cx="2357437" cy="307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solidFill>
                <a:schemeClr val="bg2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8440" name="椭圆 7">
            <a:extLst>
              <a:ext uri="{FF2B5EF4-FFF2-40B4-BE49-F238E27FC236}">
                <a16:creationId xmlns:a16="http://schemas.microsoft.com/office/drawing/2014/main" id="{FFD4BC43-0041-4573-BB06-1D911AF14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919" y="3009107"/>
            <a:ext cx="428625" cy="388938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endParaRPr lang="zh-CN" altLang="en-US" sz="1200" dirty="0">
              <a:solidFill>
                <a:srgbClr val="FF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8441" name="矩形 8">
            <a:extLst>
              <a:ext uri="{FF2B5EF4-FFF2-40B4-BE49-F238E27FC236}">
                <a16:creationId xmlns:a16="http://schemas.microsoft.com/office/drawing/2014/main" id="{B13D9ADA-308C-4AAC-A14A-A91F7A228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9" y="3335339"/>
            <a:ext cx="2357437" cy="307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solidFill>
                <a:schemeClr val="bg2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8442" name="椭圆 9">
            <a:extLst>
              <a:ext uri="{FF2B5EF4-FFF2-40B4-BE49-F238E27FC236}">
                <a16:creationId xmlns:a16="http://schemas.microsoft.com/office/drawing/2014/main" id="{D6CC918B-3F83-4FEC-BCB8-CF94C3EFF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76" y="3325814"/>
            <a:ext cx="428625" cy="38893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endParaRPr lang="zh-CN" altLang="en-US" sz="1200" dirty="0">
              <a:solidFill>
                <a:srgbClr val="FF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8443" name="矩形 10">
            <a:extLst>
              <a:ext uri="{FF2B5EF4-FFF2-40B4-BE49-F238E27FC236}">
                <a16:creationId xmlns:a16="http://schemas.microsoft.com/office/drawing/2014/main" id="{3EC88A46-FC86-4A52-968B-9DC32F31F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4110039"/>
            <a:ext cx="3714750" cy="523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bg2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8444" name="椭圆 11">
            <a:extLst>
              <a:ext uri="{FF2B5EF4-FFF2-40B4-BE49-F238E27FC236}">
                <a16:creationId xmlns:a16="http://schemas.microsoft.com/office/drawing/2014/main" id="{09B8581D-58AF-4FA4-A167-354C985B6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189" y="4111625"/>
            <a:ext cx="428625" cy="388938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3</a:t>
            </a:r>
            <a:endParaRPr lang="zh-CN" altLang="en-US" sz="1200">
              <a:solidFill>
                <a:srgbClr val="FF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8445" name="矩形 12">
            <a:extLst>
              <a:ext uri="{FF2B5EF4-FFF2-40B4-BE49-F238E27FC236}">
                <a16:creationId xmlns:a16="http://schemas.microsoft.com/office/drawing/2014/main" id="{16689D59-9D10-4F60-BE81-6AD34C586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4833939"/>
            <a:ext cx="1714500" cy="523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bg2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8446" name="椭圆 13">
            <a:extLst>
              <a:ext uri="{FF2B5EF4-FFF2-40B4-BE49-F238E27FC236}">
                <a16:creationId xmlns:a16="http://schemas.microsoft.com/office/drawing/2014/main" id="{BA28871A-2557-467A-9A81-FC33242D2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75" y="4888997"/>
            <a:ext cx="428625" cy="38893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4</a:t>
            </a:r>
            <a:endParaRPr lang="zh-CN" altLang="en-US" sz="1200" dirty="0">
              <a:solidFill>
                <a:srgbClr val="FF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8447" name="矩形 14">
            <a:extLst>
              <a:ext uri="{FF2B5EF4-FFF2-40B4-BE49-F238E27FC236}">
                <a16:creationId xmlns:a16="http://schemas.microsoft.com/office/drawing/2014/main" id="{C8EC065D-59E5-4138-B4EA-157DAB879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0" y="5500689"/>
            <a:ext cx="5500688" cy="307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solidFill>
                <a:schemeClr val="bg2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8448" name="椭圆 15">
            <a:extLst>
              <a:ext uri="{FF2B5EF4-FFF2-40B4-BE49-F238E27FC236}">
                <a16:creationId xmlns:a16="http://schemas.microsoft.com/office/drawing/2014/main" id="{4DBA6B07-7296-4346-8BFD-2D48EF669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0470" y="5054601"/>
            <a:ext cx="428625" cy="388938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5</a:t>
            </a:r>
            <a:endParaRPr lang="zh-CN" altLang="en-US" sz="1200" dirty="0">
              <a:solidFill>
                <a:srgbClr val="FF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2">
            <a:extLst>
              <a:ext uri="{FF2B5EF4-FFF2-40B4-BE49-F238E27FC236}">
                <a16:creationId xmlns:a16="http://schemas.microsoft.com/office/drawing/2014/main" id="{6A32E7C3-9130-40CB-A3B5-E5B1A6372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50" y="1143001"/>
            <a:ext cx="8242300" cy="4608513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示例和结果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CED53EA-E1AD-4807-A4C5-EF22C689C8E2}"/>
              </a:ext>
            </a:extLst>
          </p:cNvPr>
          <p:cNvSpPr txBox="1">
            <a:spLocks/>
          </p:cNvSpPr>
          <p:nvPr/>
        </p:nvSpPr>
        <p:spPr>
          <a:xfrm>
            <a:off x="0" y="549276"/>
            <a:ext cx="9906000" cy="557213"/>
          </a:xfrm>
          <a:prstGeom prst="rect">
            <a:avLst/>
          </a:prstGeom>
          <a:solidFill>
            <a:srgbClr val="336699"/>
          </a:solidFill>
        </p:spPr>
        <p:txBody>
          <a:bodyPr/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DC35DA-68BC-4A61-A07E-6519334FB2D7}"/>
              </a:ext>
            </a:extLst>
          </p:cNvPr>
          <p:cNvSpPr txBox="1"/>
          <p:nvPr/>
        </p:nvSpPr>
        <p:spPr>
          <a:xfrm>
            <a:off x="0" y="549275"/>
            <a:ext cx="9906000" cy="522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文件多路输入输出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ea"/>
              <a:ea typeface="+mj-ea"/>
              <a:cs typeface="+mj-cs"/>
            </a:endParaRPr>
          </a:p>
        </p:txBody>
      </p:sp>
      <p:grpSp>
        <p:nvGrpSpPr>
          <p:cNvPr id="20486" name="组合 15">
            <a:extLst>
              <a:ext uri="{FF2B5EF4-FFF2-40B4-BE49-F238E27FC236}">
                <a16:creationId xmlns:a16="http://schemas.microsoft.com/office/drawing/2014/main" id="{19835E7A-1FAE-40CC-8C73-3708730CBA38}"/>
              </a:ext>
            </a:extLst>
          </p:cNvPr>
          <p:cNvGrpSpPr>
            <a:grpSpLocks/>
          </p:cNvGrpSpPr>
          <p:nvPr/>
        </p:nvGrpSpPr>
        <p:grpSpPr bwMode="auto">
          <a:xfrm>
            <a:off x="3152800" y="1215728"/>
            <a:ext cx="6389688" cy="5381624"/>
            <a:chOff x="2285984" y="1214423"/>
            <a:chExt cx="6389738" cy="5381858"/>
          </a:xfrm>
        </p:grpSpPr>
        <p:pic>
          <p:nvPicPr>
            <p:cNvPr id="20487" name="Picture 14" descr="C:\Users\lenovo\AppData\Roaming\Tencent\Users\451256253\QQ\WinTemp\RichOle\{%QNV@R1U~V_RVI_)JI}5PX.png">
              <a:extLst>
                <a:ext uri="{FF2B5EF4-FFF2-40B4-BE49-F238E27FC236}">
                  <a16:creationId xmlns:a16="http://schemas.microsoft.com/office/drawing/2014/main" id="{9608CDDA-73AA-40F9-96DE-D48E0C721A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8"/>
            <a:stretch>
              <a:fillRect/>
            </a:stretch>
          </p:blipFill>
          <p:spPr bwMode="auto">
            <a:xfrm>
              <a:off x="2285984" y="1214423"/>
              <a:ext cx="6389738" cy="3428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88" name="矩形 8">
              <a:extLst>
                <a:ext uri="{FF2B5EF4-FFF2-40B4-BE49-F238E27FC236}">
                  <a16:creationId xmlns:a16="http://schemas.microsoft.com/office/drawing/2014/main" id="{D98C52FB-F52D-4734-826F-A3E4DF71B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79" y="1795447"/>
              <a:ext cx="4143375" cy="30797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kumimoji="1"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kumimoji="1"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kumimoji="1"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400">
                <a:solidFill>
                  <a:schemeClr val="bg2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20489" name="椭圆 9">
              <a:extLst>
                <a:ext uri="{FF2B5EF4-FFF2-40B4-BE49-F238E27FC236}">
                  <a16:creationId xmlns:a16="http://schemas.microsoft.com/office/drawing/2014/main" id="{DA124015-1FE3-4AEB-B2AB-B94235D6E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3068" y="1754967"/>
              <a:ext cx="428625" cy="388937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kumimoji="1"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kumimoji="1"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kumimoji="1"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7</a:t>
              </a:r>
              <a:endPara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20490" name="矩形 10">
              <a:extLst>
                <a:ext uri="{FF2B5EF4-FFF2-40B4-BE49-F238E27FC236}">
                  <a16:creationId xmlns:a16="http://schemas.microsoft.com/office/drawing/2014/main" id="{AFA1008A-4759-4AB8-B967-08FCB65C9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554" y="1285860"/>
              <a:ext cx="1285875" cy="30797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kumimoji="1"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kumimoji="1"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kumimoji="1"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400">
                <a:solidFill>
                  <a:schemeClr val="bg2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20491" name="椭圆 11">
              <a:extLst>
                <a:ext uri="{FF2B5EF4-FFF2-40B4-BE49-F238E27FC236}">
                  <a16:creationId xmlns:a16="http://schemas.microsoft.com/office/drawing/2014/main" id="{F811EF2A-24FF-4185-8B2C-24275F36B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184" y="1245378"/>
              <a:ext cx="428625" cy="38893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kumimoji="1"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kumimoji="1"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kumimoji="1"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6</a:t>
              </a:r>
              <a:endPara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pic>
          <p:nvPicPr>
            <p:cNvPr id="20492" name="Picture 1" descr="C:\Users\lenovo\AppData\Roaming\Tencent\Users\451256253\QQ\WinTemp\RichOle\WOJ)19`{[CWQ[_~MS@W$HQN.png">
              <a:extLst>
                <a:ext uri="{FF2B5EF4-FFF2-40B4-BE49-F238E27FC236}">
                  <a16:creationId xmlns:a16="http://schemas.microsoft.com/office/drawing/2014/main" id="{E69DA707-3463-4F72-A90D-52F530F43A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66"/>
            <a:stretch>
              <a:fillRect/>
            </a:stretch>
          </p:blipFill>
          <p:spPr bwMode="auto">
            <a:xfrm>
              <a:off x="2285984" y="4500570"/>
              <a:ext cx="6389738" cy="2095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29793</TotalTime>
  <Words>5059</Words>
  <Application>Microsoft Office PowerPoint</Application>
  <PresentationFormat>A4 纸张(210x297 毫米)</PresentationFormat>
  <Paragraphs>502</Paragraphs>
  <Slides>36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Monotype Sorts</vt:lpstr>
      <vt:lpstr>黑体</vt:lpstr>
      <vt:lpstr>Arial</vt:lpstr>
      <vt:lpstr>Arial Narrow</vt:lpstr>
      <vt:lpstr>Times New Roman</vt:lpstr>
      <vt:lpstr>Wingdings</vt:lpstr>
      <vt:lpstr>通用信息 (标准)</vt:lpstr>
      <vt:lpstr>第六章 第3讲  文件高级编程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文件内存映射</vt:lpstr>
      <vt:lpstr>文件内存映射</vt:lpstr>
      <vt:lpstr>文件内存映射</vt:lpstr>
      <vt:lpstr>小结</vt:lpstr>
      <vt:lpstr>目录</vt:lpstr>
      <vt:lpstr>锁定内存区域</vt:lpstr>
      <vt:lpstr>锁定内存区域</vt:lpstr>
      <vt:lpstr>锁定内存区域</vt:lpstr>
      <vt:lpstr>锁定内存区域</vt:lpstr>
      <vt:lpstr>锁定内存区域</vt:lpstr>
      <vt:lpstr>锁定内存区域</vt:lpstr>
      <vt:lpstr>小结</vt:lpstr>
      <vt:lpstr>目录</vt:lpstr>
      <vt:lpstr>文件锁定</vt:lpstr>
      <vt:lpstr>文件锁定</vt:lpstr>
      <vt:lpstr>文件锁定</vt:lpstr>
      <vt:lpstr>文件锁定</vt:lpstr>
      <vt:lpstr>小结</vt:lpstr>
      <vt:lpstr>回顾</vt:lpstr>
      <vt:lpstr>谢谢 !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王 十一</cp:lastModifiedBy>
  <cp:revision>3540</cp:revision>
  <cp:lastPrinted>2011-09-02T04:24:48Z</cp:lastPrinted>
  <dcterms:created xsi:type="dcterms:W3CDTF">2001-03-21T12:57:26Z</dcterms:created>
  <dcterms:modified xsi:type="dcterms:W3CDTF">2021-03-29T09:28:53Z</dcterms:modified>
</cp:coreProperties>
</file>