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9" r:id="rId19"/>
    <p:sldId id="378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297" r:id="rId43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6699"/>
    <a:srgbClr val="000000"/>
    <a:srgbClr val="001D3A"/>
    <a:srgbClr val="FF3300"/>
    <a:srgbClr val="C8860E"/>
    <a:srgbClr val="000066"/>
    <a:srgbClr val="0000FF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2" autoAdjust="0"/>
    <p:restoredTop sz="98074" autoAdjust="0"/>
  </p:normalViewPr>
  <p:slideViewPr>
    <p:cSldViewPr>
      <p:cViewPr varScale="1">
        <p:scale>
          <a:sx n="61" d="100"/>
          <a:sy n="61" d="100"/>
        </p:scale>
        <p:origin x="58" y="413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notesViewPr>
    <p:cSldViewPr>
      <p:cViewPr varScale="1">
        <p:scale>
          <a:sx n="47" d="100"/>
          <a:sy n="47" d="100"/>
        </p:scale>
        <p:origin x="27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1561FB56-A506-43E6-9036-1698D1EF71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75DA2B64-9585-4AF9-99DF-B354993C76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7ACA8275-3454-4870-990F-FA4DF8B8D3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F2B35B-6CB6-4117-AA47-0F1F00ED92AA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24B21521-3D53-400D-8A21-BE47F9689B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B52358FE-5CE2-4201-938E-3EBB83B8E8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这是调用</a:t>
            </a:r>
            <a:r>
              <a:rPr lang="en-US" altLang="zh-CN"/>
              <a:t>fchdir</a:t>
            </a:r>
            <a:r>
              <a:rPr lang="zh-CN" altLang="en-US"/>
              <a:t>的一个例子，首先是打开</a:t>
            </a:r>
            <a:r>
              <a:rPr lang="en-US" altLang="zh-CN"/>
              <a:t>/tmp</a:t>
            </a:r>
            <a:r>
              <a:rPr lang="zh-CN" altLang="en-US"/>
              <a:t>路径，获取该路径的文件描述符，然后调用</a:t>
            </a:r>
            <a:r>
              <a:rPr lang="en-US" altLang="zh-CN"/>
              <a:t>fchdir</a:t>
            </a:r>
            <a:r>
              <a:rPr lang="zh-CN" altLang="en-US"/>
              <a:t>来修改当前的工作路径，这里我们把修改前和修改后的工作路径都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A8197EA8-B019-4AAA-B054-19D5FB320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7F5A58-819D-4F50-902E-F96D0642C081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C2265F5E-7457-4799-89C8-029CBE4465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B9C330E5-0531-4DBA-A66F-050587B83A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下面我们来讲改变根目录的</a:t>
            </a:r>
            <a:r>
              <a:rPr lang="en-US" altLang="zh-CN"/>
              <a:t>API</a:t>
            </a:r>
            <a:r>
              <a:rPr lang="zh-CN" altLang="en-US"/>
              <a:t>函数。</a:t>
            </a: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C1B9BBC0-D7CD-42C5-AC06-30D52C17E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A51460-3655-4BC5-A34B-2BF3B02707C2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620CD089-0D98-4887-B0AD-73FAE8605F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36843238-5EA0-4E22-95FB-52572472E4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873DFB73-64F7-4ACC-8361-B2C39431D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48E1F7-F055-434C-91B6-2FE89843E3D9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707DD75A-A00C-4A7A-BBC0-D4BC746884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FD34552D-5335-470A-90F7-3377CD94E4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0EE3EF11-D2D8-4CF5-B332-F62135818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45426F9-AEB1-493B-BD32-4E818E01612B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6E3CEF62-FB91-44EA-BE42-994FEC633F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1E1DB97F-C00A-4C3C-A87C-A1D6881D89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D1117DB4-2153-4D7B-9887-B546725B2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52BA8C-30B9-4DF5-9838-AF95CF1DC304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3905871C-33C1-42DA-ABA0-8EDE4D6F0E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4C50B8FA-82ED-4B57-BFFD-7BF8ADB267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EE55C42B-6619-4969-A79D-9B8653EBD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9EF38A-AA55-46B7-98DC-E56FC38F710D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E9548FDF-51DB-42D6-9BEA-D531A9FC61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76A744C1-8081-4774-A034-A0BFD80B70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0476848A-7CBF-4E5B-B1AA-F977DA13E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999315-A40D-413F-92DA-BFB805405C76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629D512D-0FF2-49CE-890E-16F46C80C1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C0EB9FD9-FA63-4436-9306-B20CB23790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C5047985-4C66-4E5E-82A1-A0B63C3FC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240E22-692B-41B6-BAE8-DD77C96C71E8}" type="slidenum">
              <a:rPr lang="en-US" altLang="zh-CN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7346CB66-206A-4535-AB9F-E7685729C1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E6FE3BF3-F73A-43FC-90BD-471C7965F6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D687E36A-EB26-4981-BE04-9535BD664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B8E2C5-CCD7-40E7-880F-46BC2AB6C636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BC1D5986-9612-44F9-B41F-9B89CC9240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FD01F482-4299-4BD2-8B7D-E9CE4E4AD2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CEE1AE98-088A-4A5C-99E0-D12DB0B943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281B11-C951-4FFE-9411-1F113297D1EF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7F0852E0-EAAF-4F5B-8578-02A3AC5237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2CB4D60E-8DDC-405C-8F84-16D0AAB492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82847B1A-9F77-4E02-B766-4EDFA0A78D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B036F4-7145-4217-B3FA-B35FBA63E87E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0C925C41-7BFD-4F66-8124-DAF9E84B73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A8334852-201D-4A7C-88B6-D2B4D61C31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下面来讲读取目录内容</a:t>
            </a: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72E72E10-F2C9-43AF-99CE-E2C46E335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C34DA5-1A26-4CDB-B7A1-21064F496542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C5386267-7EBB-4ABB-A278-2206B727DC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6CB81146-5D68-425F-AABB-5E704B1CF6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0BC03B05-EE00-467B-9706-4E59CBC60E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81CCF9-4589-44E8-8EF8-7EC7F30EB6AB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B065B3B6-FC17-4113-A1B9-EA7F719441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8CCDE344-1156-478B-A492-2EF426EFE7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41D33787-E9EB-4584-93FC-027C7E24F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5902B0-58BF-42E9-8ACD-4E8184CE0924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A5DEAF8B-3BF8-4F54-B886-7ED0FF0E81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2C51A2AE-698F-460C-BAAD-ECA2859EA3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81C262F9-9282-4C53-8BEF-53FEBAB13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DC456F0-7AF9-4F05-9F9B-5BDD98389DF4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FE2D8B45-F7DB-42E1-9583-90E5F40188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132A93D6-00B7-4C5F-9009-08DD7F756C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F514E4C9-A07F-4873-ACB6-7EA0A988E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C9B4865-7D7D-4104-8A98-1B05E9DE218C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F26DE083-34A2-4516-A6DC-544BA36C9C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FE142051-3F73-4BBB-B9F9-5CA1BD0DAA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B987CF70-D63D-4831-8DE7-61592CE1A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F2438E-5F09-417F-A119-1621F419612C}" type="slidenum">
              <a:rPr lang="en-US" altLang="zh-CN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34CB1359-402B-4BD2-9CC4-CFEDBFD708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2DC17669-5CDF-4E8B-BAF4-45D6EEC82B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下面我们讲文件名的匹配搜索</a:t>
            </a:r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93636515-B6DB-447D-84C9-80626D85A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DAB157-BCBE-4A3E-86C0-3EE89CEE07C1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03ED5417-AF76-47D1-AFFC-E245E93F0D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053BAEFF-5157-46CD-A2B7-3BD6BFDD5C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1EA82967-9382-4122-BB52-00EAB8195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35E3FB-2B7B-48E0-BC49-BB8E37BACE55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9262FF5B-2F24-4AA3-8C9C-3C230F99E7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A94AAC9E-981E-459B-8462-52A20EF14F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AAD5DAA5-1444-4F19-8395-D5D6741660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98878A-1103-48E1-97E3-C4405BA410F3}" type="slidenum">
              <a:rPr lang="en-US" altLang="zh-CN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F8FDCBA1-A40C-4503-924F-EA2AA08B28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6541E018-8E20-4F8C-8A02-D1EBEA5DC9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21655E10-D360-4FDE-9C8E-FF057093D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DD8AD7-50B6-4A96-99AE-C63876010142}" type="slidenum">
              <a:rPr lang="en-US" altLang="zh-CN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0382B3F4-56A7-4B9A-8531-FC309661D6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6369D644-B295-4E96-8D14-7A8F3A95D5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>
              <a:solidFill>
                <a:srgbClr val="003399"/>
              </a:solidFill>
              <a:ea typeface="黑体" panose="02010609060101010101" pitchFamily="49" charset="-122"/>
            </a:endParaRPr>
          </a:p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974C97BF-9E9A-4E08-A6FE-2820FF5D9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5DFB68-DCE0-4391-8FE5-FAA71745361C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42548223-99AB-46B9-BE63-85AE2F042E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7E6237A4-B870-43EC-9642-6777A33F2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8C826880-022B-415E-9FB8-DA3E4EB7E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892658-3340-40BC-969C-E04620003D85}" type="slidenum">
              <a:rPr lang="en-US" altLang="zh-CN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B583FA12-A751-4262-85B4-0A5E196F4A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1D85A33E-BB6D-4B2B-8417-2929D91076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1A6107D0-293E-4317-9175-59A603162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764AC5-7CDF-4583-8AC5-2D69B9D4BB72}" type="slidenum">
              <a:rPr lang="en-US" altLang="zh-CN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5719A9E0-8FEF-4128-BAE6-C77B46B5B5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485CF7F3-D154-4CE6-AF99-D5C60AFDFF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001470A4-8FB7-4136-AF5F-DB2EA9867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74C17F6-EFDD-4088-8830-C70112D08D32}" type="slidenum">
              <a:rPr lang="en-US" altLang="zh-CN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A2166422-DE45-41CF-B863-AE0892307C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94FB1B0A-B248-4C78-81CA-30122C29D1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51E32BEA-B55A-4F02-8C2A-E37A7D7CA9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4DB5FC-B802-428C-970C-20DD3FAA3C7E}" type="slidenum">
              <a:rPr lang="en-US" altLang="zh-CN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47E15B1C-424C-40D6-8535-68D7B1482A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A90A47E4-019C-4144-9A0D-608591F0A8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846681DF-FA49-4E4B-8184-A28A4F728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C31A17-1F19-426F-8A11-A3594C6A7991}" type="slidenum">
              <a:rPr lang="en-US" altLang="zh-CN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14D47EEA-BFBB-469E-B675-8CA6D56CFE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37905978-0FA6-498D-BD4D-8F4A6B73A1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F8410DA2-F678-4949-9BF9-BF447E542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792B0B-814D-45A9-A5B7-8B81CD9C3123}" type="slidenum">
              <a:rPr lang="en-US" altLang="zh-CN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243FD5D9-63A7-41AB-B6E1-9C714F7990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C7F190AF-54DF-42A5-9BF3-BF59618AAC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5A22F1E5-D6A3-4D8C-86FA-99EA390F5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045F90-1927-4CF9-B336-71756D76EA0D}" type="slidenum">
              <a:rPr lang="en-US" altLang="zh-CN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id="{85E56538-86BB-42E6-952C-7187850517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id="{239C41F6-B552-4360-8852-D98561385D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20E789E5-7DA5-48C2-BDF3-B185D68712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89EAF1-2E40-4F59-A17B-D0A17A5D7055}" type="slidenum">
              <a:rPr lang="en-US" altLang="zh-CN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9D5E1F63-0FF5-422B-8ADA-9C4BD77B4F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D1CEAB71-8CF0-49F2-9809-01A5DD1934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AC0840AE-9C56-4745-83C7-92EA3767C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23EB2D-CB40-45E9-B0A6-D869A9022F1D}" type="slidenum">
              <a:rPr lang="en-US" altLang="zh-CN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9179E8DA-F9E9-427B-BFA0-F73C9414B9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ADC8E72A-7FDB-43DB-950C-E7E7F3E3D1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553193CF-099B-41E5-9D22-5BF7418C9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42D0F7-A458-46AC-8FC3-25E70D25A446}" type="slidenum">
              <a:rPr lang="en-US" altLang="zh-CN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1CA2F5B9-E980-409D-BFB2-7AD51E23AE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D35CDA8E-7424-4846-BEB1-17B61E9BB5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增加了头文件</a:t>
            </a: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A2C99144-0731-467B-B8B6-74E033F92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705C5E-498D-4FD8-AB17-6BA739624CE2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:a16="http://schemas.microsoft.com/office/drawing/2014/main" id="{86803AC7-24B5-486F-8910-CF3C30F30E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3DB3106C-509B-434C-81DD-81936210FC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27793023-7321-4BC0-83A6-5A46CE08A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A5198F-C3C5-4079-9BFE-8FF448E75C5C}" type="slidenum">
              <a:rPr lang="en-US" altLang="zh-CN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8D1D869E-A359-4AAF-A017-A02C2E1B7B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4CA68E51-C1B7-4ED1-8CB0-5C8D7DCDDA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0C867494-B64D-4384-AA08-5DBC9FAAE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7B78D4-D581-4109-946B-66584C178248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E4C20FD2-C819-4BAD-BAEF-D4BF0ECCD6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F2B69618-FA05-4E35-AC21-A5D7667AA6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95C999BB-63BC-4765-8D0D-360E10B0F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F27D7FC-1DAD-4FDB-96D8-225E9D98D093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BE13E9F4-3EDB-4596-BF14-8257B3E9D0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BAE0C3D8-E756-434E-9E66-3410204147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6BB793EA-666D-4DCA-BDE5-5A77ED9B8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B69F33-5A93-49E3-AE31-57F9F0C9EF64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E0496FF9-3A73-4941-8DE5-188E4FB26D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52BF5E39-A413-4486-B5CC-1340DE59E4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34D493C-8207-4CC1-8F54-EE9078E908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A62F06-984C-4BC3-A3F8-F5B8AABCCEB3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7DC00FBD-370D-48CB-B68A-90155F055E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9B1110A6-F38B-4432-884E-2F6BF5DE92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479F149C-8415-455C-918E-4916AFB79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5E0AE8-3193-4573-8DC4-F5D49C4F5835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52388"/>
            <a:ext cx="92055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18B3-CF94-4338-9C47-A02F66CD6F1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05750" y="6237288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65368" y="6345056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3554-2F4C-4F81-A61C-F7B03B5D2EA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66901" y="634574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041F5-C80F-41AD-85A6-1DB15A00D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43" y="1506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8894C89-F3FE-40C0-A5F3-ADEF3E1A655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0" y="2193894"/>
            <a:ext cx="9906000" cy="1989199"/>
          </a:xfr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第六章 第</a:t>
            </a: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讲 </a:t>
            </a:r>
            <a:b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Linux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目录编程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C549B9BE-7D9B-47C8-BC6D-4D37A659CB99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633413" y="979488"/>
            <a:ext cx="7708900" cy="59055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defRPr/>
            </a:pPr>
            <a:endParaRPr lang="zh-CN" alt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US" altLang="en-US" dirty="0">
                <a:ea typeface="黑体" pitchFamily="49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改变</a:t>
            </a:r>
            <a:r>
              <a:rPr lang="en-US" altLang="en-US" dirty="0"/>
              <a:t>当前工作目录</a:t>
            </a:r>
            <a:r>
              <a:rPr lang="en-US" altLang="en-US" dirty="0">
                <a:ea typeface="黑体" pitchFamily="49" charset="-122"/>
              </a:rPr>
              <a:t> 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0066"/>
                </a:solidFill>
                <a:ea typeface="黑体" pitchFamily="49" charset="-122"/>
              </a:rPr>
              <a:t>使用函数chdir()和fchdir()可以改变进程的工作目录</a:t>
            </a:r>
            <a:endParaRPr lang="zh-CN" altLang="en-US" dirty="0">
              <a:ea typeface="黑体" pitchFamily="49" charset="-122"/>
            </a:endParaRPr>
          </a:p>
          <a:p>
            <a:pPr lvl="1">
              <a:lnSpc>
                <a:spcPct val="90000"/>
              </a:lnSpc>
              <a:buClr>
                <a:srgbClr val="336699"/>
              </a:buClr>
              <a:defRPr/>
            </a:pPr>
            <a:r>
              <a:rPr lang="zh-CN" altLang="en-US" dirty="0">
                <a:ea typeface="黑体" pitchFamily="49" charset="-122"/>
              </a:rPr>
              <a:t>fchdir()函数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ea typeface="黑体" pitchFamily="49" charset="-122"/>
            </a:endParaRPr>
          </a:p>
          <a:p>
            <a:pPr lvl="2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F"/>
              <a:defRPr/>
            </a:pPr>
            <a:r>
              <a:rPr lang="en-US" altLang="en-US" sz="2400" dirty="0">
                <a:solidFill>
                  <a:srgbClr val="000066"/>
                </a:solidFill>
                <a:ea typeface="黑体" pitchFamily="49" charset="-122"/>
              </a:rPr>
              <a:t>#include &lt;</a:t>
            </a:r>
            <a:r>
              <a:rPr lang="en-US" altLang="en-US" sz="2400" dirty="0" err="1">
                <a:solidFill>
                  <a:srgbClr val="000066"/>
                </a:solidFill>
                <a:ea typeface="黑体" pitchFamily="49" charset="-122"/>
              </a:rPr>
              <a:t>unistd.h</a:t>
            </a:r>
            <a:r>
              <a:rPr lang="en-US" altLang="en-US" sz="2400" dirty="0">
                <a:solidFill>
                  <a:srgbClr val="000066"/>
                </a:solidFill>
                <a:ea typeface="黑体" pitchFamily="49" charset="-122"/>
              </a:rPr>
              <a:t>&gt;</a:t>
            </a:r>
            <a:br>
              <a:rPr lang="en-US" altLang="en-US" sz="2400" dirty="0">
                <a:solidFill>
                  <a:srgbClr val="000066"/>
                </a:solidFill>
                <a:ea typeface="黑体" pitchFamily="49" charset="-122"/>
              </a:rPr>
            </a:br>
            <a:r>
              <a:rPr lang="en-US" altLang="en-US" sz="2400" dirty="0">
                <a:solidFill>
                  <a:srgbClr val="000066"/>
                </a:solidFill>
                <a:ea typeface="黑体" pitchFamily="49" charset="-122"/>
              </a:rPr>
              <a:t>int </a:t>
            </a:r>
            <a:r>
              <a:rPr lang="en-US" altLang="en-US" sz="2400" dirty="0" err="1">
                <a:solidFill>
                  <a:srgbClr val="000066"/>
                </a:solidFill>
                <a:ea typeface="黑体" pitchFamily="49" charset="-122"/>
              </a:rPr>
              <a:t>fchdir</a:t>
            </a:r>
            <a:r>
              <a:rPr lang="en-US" altLang="en-US" sz="2400" dirty="0">
                <a:solidFill>
                  <a:srgbClr val="000066"/>
                </a:solidFill>
                <a:ea typeface="黑体" pitchFamily="49" charset="-122"/>
              </a:rPr>
              <a:t> (int </a:t>
            </a:r>
            <a:r>
              <a:rPr lang="en-US" altLang="en-US" sz="2400" dirty="0" err="1">
                <a:solidFill>
                  <a:srgbClr val="000066"/>
                </a:solidFill>
                <a:ea typeface="黑体" pitchFamily="49" charset="-122"/>
              </a:rPr>
              <a:t>fd</a:t>
            </a:r>
            <a:r>
              <a:rPr lang="en-US" altLang="en-US" sz="2400" dirty="0">
                <a:solidFill>
                  <a:srgbClr val="000066"/>
                </a:solidFill>
                <a:ea typeface="黑体" pitchFamily="49" charset="-122"/>
              </a:rPr>
              <a:t>);</a:t>
            </a:r>
            <a:br>
              <a:rPr lang="en-US" altLang="en-US" sz="2800" dirty="0">
                <a:solidFill>
                  <a:srgbClr val="003399"/>
                </a:solidFill>
                <a:ea typeface="黑体" pitchFamily="49" charset="-122"/>
              </a:rPr>
            </a:br>
            <a:endParaRPr lang="en-US" altLang="en-US" sz="2800" dirty="0">
              <a:solidFill>
                <a:srgbClr val="003399"/>
              </a:solidFill>
              <a:ea typeface="黑体" pitchFamily="49" charset="-122"/>
            </a:endParaRPr>
          </a:p>
          <a:p>
            <a:pPr lvl="2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F"/>
              <a:defRPr/>
            </a:pPr>
            <a:r>
              <a:rPr lang="zh-CN" altLang="en-US" sz="2400" dirty="0">
                <a:solidFill>
                  <a:srgbClr val="000066"/>
                </a:solidFill>
                <a:ea typeface="黑体" pitchFamily="49" charset="-122"/>
              </a:rPr>
              <a:t>调用fchdir()会改变当前工作目录为文件描述符fd指向的路径名，fd必须是打开的目录。</a:t>
            </a:r>
            <a:endParaRPr lang="en-US" altLang="zh-CN" sz="2400" dirty="0">
              <a:solidFill>
                <a:srgbClr val="000066"/>
              </a:solidFill>
              <a:ea typeface="黑体" pitchFamily="49" charset="-122"/>
            </a:endParaRPr>
          </a:p>
          <a:p>
            <a:pPr lvl="2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F"/>
              <a:defRPr/>
            </a:pPr>
            <a:r>
              <a:rPr lang="zh-CN" altLang="en-US" sz="2400" dirty="0">
                <a:solidFill>
                  <a:srgbClr val="000066"/>
                </a:solidFill>
                <a:ea typeface="黑体" pitchFamily="49" charset="-122"/>
              </a:rPr>
              <a:t>若函数成功执行则返回0，否则返回-1。</a:t>
            </a:r>
          </a:p>
        </p:txBody>
      </p:sp>
      <p:sp>
        <p:nvSpPr>
          <p:cNvPr id="26627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FB3EBFBD-AB02-4794-88B1-DA9CF24C70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26628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6A03E1FA-D05C-4CE4-8E80-50504A5EED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3D4F0F-F806-4892-8AFB-54EC3257E9D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01650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en-US" altLang="en-US" kern="0"/>
              <a:t>当前工作目录 </a:t>
            </a:r>
            <a:endParaRPr lang="en-US" altLang="en-US" kern="0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9B46BAAE-E178-47E7-A9C7-E82EF5764AC1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560388" y="1270000"/>
            <a:ext cx="7708900" cy="475138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zh-CN" altLang="en-US" sz="240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en-US" altLang="en-US">
                <a:ea typeface="黑体" panose="02010609060101010101" pitchFamily="49" charset="-122"/>
              </a:rPr>
              <a:t> </a:t>
            </a:r>
            <a:r>
              <a:rPr lang="zh-CN" altLang="en-US" sz="2800">
                <a:ea typeface="宋体" panose="02010600030101010101" pitchFamily="2" charset="-122"/>
              </a:rPr>
              <a:t>示例代码</a:t>
            </a:r>
            <a:r>
              <a:rPr lang="en-US" altLang="en-US" sz="2800">
                <a:ea typeface="黑体" panose="02010609060101010101" pitchFamily="49" charset="-122"/>
              </a:rPr>
              <a:t>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#include &lt;sys/types.h&gt;</a:t>
            </a:r>
            <a:b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#include &lt;sys/stat.h&gt;</a:t>
            </a:r>
            <a:b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#include &lt;fcntl.h&gt;</a:t>
            </a:r>
            <a:b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#include &lt;unistd.h&gt;</a:t>
            </a:r>
            <a:b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main()</a:t>
            </a:r>
            <a:b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{</a:t>
            </a:r>
            <a:b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    int fd;</a:t>
            </a:r>
            <a:b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    fd = open("/tmp", O_RDONLY);</a:t>
            </a:r>
            <a:b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    fchdir(fd);</a:t>
            </a:r>
            <a:b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    printf("current working directory : %s \n", 	getcwd(NULL, NULL));</a:t>
            </a:r>
            <a:b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    close(fd);</a:t>
            </a:r>
            <a:b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}</a:t>
            </a:r>
            <a:endParaRPr lang="zh-CN" altLang="en-US">
              <a:solidFill>
                <a:srgbClr val="003399"/>
              </a:solidFill>
              <a:ea typeface="黑体" panose="02010609060101010101" pitchFamily="49" charset="-122"/>
            </a:endParaRPr>
          </a:p>
        </p:txBody>
      </p:sp>
      <p:sp>
        <p:nvSpPr>
          <p:cNvPr id="28675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2B6AB578-E4A8-429C-9F9B-67D993A02F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28676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C82BA71F-B36E-41B9-95A8-58621E74C1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28678" name="灯片编号占位符 6">
            <a:extLst>
              <a:ext uri="{FF2B5EF4-FFF2-40B4-BE49-F238E27FC236}">
                <a16:creationId xmlns:a16="http://schemas.microsoft.com/office/drawing/2014/main" id="{3328C756-3CF7-4191-BE4A-82C1C082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0BEC14-92F6-491F-BA27-3648A1257C3E}" type="slidenum">
              <a:rPr kumimoji="0" lang="zh-CN" altLang="en-US" sz="1800">
                <a:solidFill>
                  <a:srgbClr val="0000CC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8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9546D0-4375-440A-B3B1-965B20FC072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01650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en-US" altLang="en-US" kern="0"/>
              <a:t>当前工作目录 </a:t>
            </a:r>
            <a:endParaRPr lang="en-US" altLang="en-US" kern="0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>
            <a:extLst>
              <a:ext uri="{FF2B5EF4-FFF2-40B4-BE49-F238E27FC236}">
                <a16:creationId xmlns:a16="http://schemas.microsoft.com/office/drawing/2014/main" id="{0F4460FF-EE06-4D19-9BF1-2BA5FA9C29F0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76263"/>
          </a:xfrm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sym typeface="黑体" panose="02010609060101010101" pitchFamily="49" charset="-122"/>
              </a:rPr>
              <a:t>目录</a:t>
            </a:r>
            <a:endParaRPr lang="en-US" altLang="en-US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0724" name="Content Placeholder 2">
            <a:extLst>
              <a:ext uri="{FF2B5EF4-FFF2-40B4-BE49-F238E27FC236}">
                <a16:creationId xmlns:a16="http://schemas.microsoft.com/office/drawing/2014/main" id="{F6A031E9-FAD7-4E4B-A194-12263204784F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831850" y="1412875"/>
            <a:ext cx="8242300" cy="5113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当前工作目录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FF0000"/>
                </a:solidFill>
                <a:ea typeface="黑体" panose="02010609060101010101" pitchFamily="49" charset="-122"/>
              </a:rPr>
              <a:t>改变根目录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创建和删除目录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读取目录的内容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文件名匹配搜索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遍历文件系统的树结构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目录变更提示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88FAE8B-6F05-45BE-98F7-83C74898E237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8680"/>
            <a:ext cx="9906000" cy="531813"/>
          </a:xfrm>
        </p:spPr>
        <p:txBody>
          <a:bodyPr/>
          <a:lstStyle/>
          <a:p>
            <a:pPr algn="ctr">
              <a:defRPr/>
            </a:pPr>
            <a:r>
              <a:rPr lang="zh-CN" altLang="en-US">
                <a:ea typeface="宋体" panose="02010600030101010101" pitchFamily="2" charset="-122"/>
              </a:rPr>
              <a:t>改变根</a:t>
            </a:r>
            <a:r>
              <a:rPr lang="en-US" altLang="en-US"/>
              <a:t>目录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1B6C9C8A-5DDF-4832-BAF2-CB28D4E5F09E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831850" y="1412876"/>
            <a:ext cx="8235950" cy="5256213"/>
          </a:xfrm>
        </p:spPr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进程的根目录是内核解析绝对路径名时的起始点。使用函数chroot()可以改变进程的根目录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</a:pPr>
            <a:r>
              <a:rPr lang="zh-CN" altLang="en-US" dirty="0">
                <a:ea typeface="黑体" panose="02010609060101010101" pitchFamily="49" charset="-122"/>
              </a:rPr>
              <a:t>chroot()函数</a:t>
            </a:r>
            <a:endParaRPr lang="en-US" altLang="en-US" sz="2000" dirty="0">
              <a:ea typeface="黑体" panose="02010609060101010101" pitchFamily="49" charset="-122"/>
            </a:endParaRPr>
          </a:p>
          <a:p>
            <a:pPr lvl="2"/>
            <a:endParaRPr lang="en-US" altLang="en-US" dirty="0">
              <a:ea typeface="黑体" panose="02010609060101010101" pitchFamily="49" charset="-122"/>
            </a:endParaRP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en-US" altLang="en-US" sz="2400" dirty="0">
                <a:ea typeface="黑体" panose="02010609060101010101" pitchFamily="49" charset="-122"/>
              </a:rPr>
              <a:t>#include &lt;</a:t>
            </a:r>
            <a:r>
              <a:rPr lang="en-US" altLang="en-US" sz="2400" dirty="0" err="1">
                <a:ea typeface="黑体" panose="02010609060101010101" pitchFamily="49" charset="-122"/>
              </a:rPr>
              <a:t>unistd.h</a:t>
            </a:r>
            <a:r>
              <a:rPr lang="en-US" altLang="en-US" sz="2400" dirty="0">
                <a:ea typeface="黑体" panose="02010609060101010101" pitchFamily="49" charset="-122"/>
              </a:rPr>
              <a:t>&gt;</a:t>
            </a:r>
            <a:br>
              <a:rPr lang="en-US" altLang="en-US" sz="2400" dirty="0">
                <a:ea typeface="黑体" panose="02010609060101010101" pitchFamily="49" charset="-122"/>
              </a:rPr>
            </a:br>
            <a:r>
              <a:rPr lang="en-US" altLang="en-US" sz="2400" dirty="0">
                <a:ea typeface="黑体" panose="02010609060101010101" pitchFamily="49" charset="-122"/>
              </a:rPr>
              <a:t>int chroot(const char *path);</a:t>
            </a:r>
            <a:br>
              <a:rPr lang="en-US" altLang="en-US" sz="2400" dirty="0">
                <a:ea typeface="黑体" panose="02010609060101010101" pitchFamily="49" charset="-122"/>
              </a:rPr>
            </a:br>
            <a:endParaRPr lang="en-US" altLang="en-US" sz="2400" dirty="0">
              <a:ea typeface="黑体" panose="02010609060101010101" pitchFamily="49" charset="-122"/>
            </a:endParaRP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zh-CN" altLang="en-US" sz="2400" dirty="0">
                <a:ea typeface="黑体" panose="02010609060101010101" pitchFamily="49" charset="-122"/>
              </a:rPr>
              <a:t>调用chroot()会改变进程的根目录为path指定的路径名。若函数成功执行则返回0，否则返回-1。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zh-CN" altLang="en-US" sz="2400" dirty="0">
                <a:ea typeface="黑体" panose="02010609060101010101" pitchFamily="49" charset="-122"/>
              </a:rPr>
              <a:t>只有超级用户才允许改变根目录，子进程将继承新的根目录</a:t>
            </a:r>
            <a:r>
              <a:rPr lang="zh-CN" altLang="en-US" dirty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2772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37AD73F5-539D-4D44-85E7-5F016FA7C5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32773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6EA5490E-CC82-4215-8942-A20B5E739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9D151760-8DA8-41BA-BDFA-FF5487BFD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3200401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>
            <a:extLst>
              <a:ext uri="{FF2B5EF4-FFF2-40B4-BE49-F238E27FC236}">
                <a16:creationId xmlns:a16="http://schemas.microsoft.com/office/drawing/2014/main" id="{5F0BEE8B-DB56-49C7-A520-7E98EE863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9" y="1196976"/>
            <a:ext cx="776128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itle 1">
            <a:extLst>
              <a:ext uri="{FF2B5EF4-FFF2-40B4-BE49-F238E27FC236}">
                <a16:creationId xmlns:a16="http://schemas.microsoft.com/office/drawing/2014/main" id="{EE6CD48C-B7CA-4273-AA63-A5C5CE7015A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8680"/>
            <a:ext cx="9906000" cy="460375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改变根目录</a:t>
            </a:r>
            <a:endParaRPr lang="en-US" altLang="en-US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4820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7898AAA9-EE2C-4BE7-B518-EDF67CA8A2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34821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328C6414-1036-4B77-B1B4-DDA76E20EF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>
            <a:extLst>
              <a:ext uri="{FF2B5EF4-FFF2-40B4-BE49-F238E27FC236}">
                <a16:creationId xmlns:a16="http://schemas.microsoft.com/office/drawing/2014/main" id="{D28F58CA-6EF4-4512-BD44-CEFE139D1969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57213"/>
            <a:ext cx="9906000" cy="495300"/>
          </a:xfrm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sym typeface="黑体" panose="02010609060101010101" pitchFamily="49" charset="-122"/>
              </a:rPr>
              <a:t>目录</a:t>
            </a:r>
            <a:endParaRPr lang="en-US" altLang="en-US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AF9547D2-5B32-4A84-A006-D8DD40BC9596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776288" y="1196975"/>
            <a:ext cx="8242300" cy="5113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当前工作目录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改变根目录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FF0000"/>
                </a:solidFill>
                <a:ea typeface="黑体" panose="02010609060101010101" pitchFamily="49" charset="-122"/>
              </a:rPr>
              <a:t>创建和删除目录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读取目录的内容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文件名匹配搜索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遍历文件系统的树结构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目录变更提示</a:t>
            </a:r>
          </a:p>
        </p:txBody>
      </p:sp>
      <p:sp>
        <p:nvSpPr>
          <p:cNvPr id="36868" name="灯片编号占位符 4">
            <a:extLst>
              <a:ext uri="{FF2B5EF4-FFF2-40B4-BE49-F238E27FC236}">
                <a16:creationId xmlns:a16="http://schemas.microsoft.com/office/drawing/2014/main" id="{A6F92D62-3290-4327-92BD-5FA74F0E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0D9C90-5EF6-4C10-9D6E-9CF56CB83FE4}" type="slidenum">
              <a:rPr kumimoji="0" lang="zh-CN" altLang="en-US" sz="1800">
                <a:solidFill>
                  <a:srgbClr val="0000CC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8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B4E1151-1904-41C6-8270-3E1E446914A6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76263"/>
          </a:xfrm>
        </p:spPr>
        <p:txBody>
          <a:bodyPr/>
          <a:lstStyle/>
          <a:p>
            <a:pPr algn="ctr">
              <a:defRPr/>
            </a:pPr>
            <a:r>
              <a:rPr lang="zh-CN" altLang="en-US">
                <a:ea typeface="宋体" panose="02010600030101010101" pitchFamily="2" charset="-122"/>
              </a:rPr>
              <a:t>创建和删除目录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4F46CA10-7B40-430E-86F1-4649662E3A8A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428626" y="836613"/>
            <a:ext cx="9064625" cy="5905500"/>
          </a:xfrm>
        </p:spPr>
        <p:txBody>
          <a:bodyPr/>
          <a:lstStyle/>
          <a:p>
            <a:pPr marL="0" indent="0"/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使用函数mkdir()和rmdir()可以创建和删除目录</a:t>
            </a:r>
          </a:p>
          <a:p>
            <a:pPr lvl="1"/>
            <a:endParaRPr lang="zh-CN" altLang="en-US" dirty="0"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</a:pPr>
            <a:r>
              <a:rPr lang="zh-CN" altLang="en-US" dirty="0">
                <a:ea typeface="黑体" panose="02010609060101010101" pitchFamily="49" charset="-122"/>
              </a:rPr>
              <a:t>使用mkdir()函数可以创建一个目录</a:t>
            </a:r>
            <a:endParaRPr lang="en-US" altLang="en-US" dirty="0">
              <a:ea typeface="黑体" panose="02010609060101010101" pitchFamily="49" charset="-122"/>
            </a:endParaRP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#include &lt;sys/</a:t>
            </a:r>
            <a:r>
              <a:rPr lang="en-US" altLang="en-US" sz="2400" dirty="0" err="1">
                <a:solidFill>
                  <a:srgbClr val="003399"/>
                </a:solidFill>
                <a:ea typeface="黑体" panose="02010609060101010101" pitchFamily="49" charset="-122"/>
              </a:rPr>
              <a:t>stat.h</a:t>
            </a: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&gt;</a:t>
            </a:r>
            <a:b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</a:b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#include &lt;sys/</a:t>
            </a:r>
            <a:r>
              <a:rPr lang="en-US" altLang="en-US" sz="2400" dirty="0" err="1">
                <a:solidFill>
                  <a:srgbClr val="003399"/>
                </a:solidFill>
                <a:ea typeface="黑体" panose="02010609060101010101" pitchFamily="49" charset="-122"/>
              </a:rPr>
              <a:t>types.h</a:t>
            </a: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&gt;</a:t>
            </a:r>
            <a:b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</a:b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int </a:t>
            </a:r>
            <a:r>
              <a:rPr lang="en-US" altLang="en-US" sz="2400" dirty="0" err="1">
                <a:solidFill>
                  <a:srgbClr val="003399"/>
                </a:solidFill>
                <a:ea typeface="黑体" panose="02010609060101010101" pitchFamily="49" charset="-122"/>
              </a:rPr>
              <a:t>mkdir</a:t>
            </a: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(const char *</a:t>
            </a:r>
            <a:r>
              <a:rPr lang="en-US" altLang="en-US" sz="2400" dirty="0" err="1">
                <a:solidFill>
                  <a:srgbClr val="003399"/>
                </a:solidFill>
                <a:ea typeface="黑体" panose="02010609060101010101" pitchFamily="49" charset="-122"/>
              </a:rPr>
              <a:t>path,mode_t</a:t>
            </a: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 mode);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F"/>
            </a:pPr>
            <a:endParaRPr lang="en-US" altLang="en-US" sz="2400" dirty="0">
              <a:solidFill>
                <a:srgbClr val="003399"/>
              </a:solidFill>
              <a:ea typeface="黑体" panose="02010609060101010101" pitchFamily="49" charset="-122"/>
            </a:endParaRP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en-US" altLang="en-US" sz="2400" dirty="0" err="1">
                <a:solidFill>
                  <a:srgbClr val="003399"/>
                </a:solidFill>
                <a:ea typeface="黑体" panose="02010609060101010101" pitchFamily="49" charset="-122"/>
              </a:rPr>
              <a:t>mkdir</a:t>
            </a: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()</a:t>
            </a:r>
            <a:r>
              <a:rPr lang="en-US" altLang="en-US" sz="2400" dirty="0" err="1">
                <a:solidFill>
                  <a:srgbClr val="003399"/>
                </a:solidFill>
                <a:ea typeface="黑体" panose="02010609060101010101" pitchFamily="49" charset="-122"/>
              </a:rPr>
              <a:t>会创建目录path（相对路径或绝对路径</a:t>
            </a: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），</a:t>
            </a:r>
            <a:r>
              <a:rPr lang="en-US" altLang="en-US" sz="2400" dirty="0" err="1">
                <a:solidFill>
                  <a:srgbClr val="003399"/>
                </a:solidFill>
                <a:ea typeface="黑体" panose="02010609060101010101" pitchFamily="49" charset="-122"/>
              </a:rPr>
              <a:t>目录的权限由mode和umask共同决定</a:t>
            </a: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.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zh-CN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成功执行</a:t>
            </a: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返回0。若调用失败则返回-1。</a:t>
            </a:r>
          </a:p>
        </p:txBody>
      </p:sp>
      <p:sp>
        <p:nvSpPr>
          <p:cNvPr id="38916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298D10A6-42EB-41F0-92F4-C8B9768F0A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38917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3316D575-2DFD-4C6D-8498-50C3D3790B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D3B87B3-C0EB-49EB-8570-0871A624C93F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52451"/>
            <a:ext cx="9906000" cy="500063"/>
          </a:xfrm>
        </p:spPr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anose="02010600030101010101" pitchFamily="2" charset="-122"/>
              </a:rPr>
              <a:t>创建和删除目录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3B0A7CC8-87AD-403C-B3C6-1A79F6BD6EF6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523876" y="552451"/>
            <a:ext cx="8674099" cy="904875"/>
          </a:xfrm>
        </p:spPr>
        <p:txBody>
          <a:bodyPr/>
          <a:lstStyle/>
          <a:p>
            <a:pPr marL="0" indent="0"/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 mode</a:t>
            </a:r>
            <a:r>
              <a:rPr lang="zh-CN" altLang="en-US" dirty="0">
                <a:ea typeface="宋体" panose="02010600030101010101" pitchFamily="2" charset="-122"/>
              </a:rPr>
              <a:t>含义</a:t>
            </a:r>
          </a:p>
          <a:p>
            <a:pPr marL="457200" lvl="1" indent="0">
              <a:buNone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0964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2D179F60-7FA3-4FA1-84E5-494311957F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40965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3F8C86A0-20DB-4877-A942-96DFD4F89B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CB9DA29-332D-47DB-AD37-0957B437A2F7}"/>
              </a:ext>
            </a:extLst>
          </p:cNvPr>
          <p:cNvGraphicFramePr>
            <a:graphicFrameLocks noGrp="1"/>
          </p:cNvGraphicFramePr>
          <p:nvPr/>
        </p:nvGraphicFramePr>
        <p:xfrm>
          <a:off x="665164" y="1528764"/>
          <a:ext cx="8859837" cy="5284785"/>
        </p:xfrm>
        <a:graphic>
          <a:graphicData uri="http://schemas.openxmlformats.org/drawingml/2006/table">
            <a:tbl>
              <a:tblPr/>
              <a:tblGrid>
                <a:gridCol w="3345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390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S_IRWXU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00700</a:t>
                      </a:r>
                      <a:r>
                        <a:rPr lang="zh-CN" alt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权限，代表该文件所有者拥有读，写和执行操作的权限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45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S_IRUSR(S_IREAD)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00400</a:t>
                      </a:r>
                      <a:r>
                        <a:rPr lang="zh-CN" alt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权限，代表该文件所有者拥有可读的权限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945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S_IWUSR(S_IWRITE)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00200</a:t>
                      </a:r>
                      <a:r>
                        <a:rPr lang="zh-CN" alt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权限，代表该文件所有者拥有可写的权限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945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S_IXUSR(S_IEXEC)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00100</a:t>
                      </a:r>
                      <a:r>
                        <a:rPr lang="zh-CN" alt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权限，代表该文件所有者拥有执行的权限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945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S_IRWXG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00070</a:t>
                      </a:r>
                      <a:r>
                        <a:rPr lang="zh-CN" alt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权限，代表该文件用户组拥有读，写和执行操作的权限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945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S_IRGRP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00040</a:t>
                      </a:r>
                      <a:r>
                        <a:rPr lang="zh-CN" alt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权限，代表该文件用户组拥有可读的权限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945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S_IWGRP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00020</a:t>
                      </a:r>
                      <a:r>
                        <a:rPr lang="zh-CN" alt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权限，代表该文件用户组拥有可写的权限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945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S_IXGRP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00010</a:t>
                      </a:r>
                      <a:r>
                        <a:rPr lang="zh-CN" alt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权限，代表该文件用户组拥有执行的权限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945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S_IRWXO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00007</a:t>
                      </a:r>
                      <a:r>
                        <a:rPr lang="zh-CN" alt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权限，代表其他用户拥有读，写和执行操作的权限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945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S_IROTH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00004</a:t>
                      </a:r>
                      <a:r>
                        <a:rPr lang="zh-CN" alt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权限，代表其他用户拥有可读的权限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945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S_IWOTH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00002</a:t>
                      </a:r>
                      <a:r>
                        <a:rPr lang="zh-CN" alt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权限，代表其他用户拥有可写的权限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945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S_IXOTH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00001</a:t>
                      </a:r>
                      <a:r>
                        <a:rPr lang="zh-CN" alt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Verdana"/>
                        </a:rPr>
                        <a:t>权限，代表其他用户拥有执行的权限</a:t>
                      </a:r>
                    </a:p>
                  </a:txBody>
                  <a:tcPr marL="15874" marR="15874" marT="15879" marB="15879" anchor="ctr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D82B98F2-E400-41E8-9BC5-03DABE67C36A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381001" y="908050"/>
            <a:ext cx="8766175" cy="511333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defRPr/>
            </a:pPr>
            <a:endParaRPr lang="zh-CN" altLang="en-US" sz="2400" dirty="0">
              <a:ea typeface="宋体" pitchFamily="2" charset="-122"/>
            </a:endParaRPr>
          </a:p>
          <a:p>
            <a:pPr marL="400050" lvl="1" indent="0">
              <a:lnSpc>
                <a:spcPct val="9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3200" dirty="0" err="1"/>
              <a:t>umask</a:t>
            </a:r>
            <a:endParaRPr lang="en-US" altLang="zh-CN" sz="3200" dirty="0"/>
          </a:p>
          <a:p>
            <a:pPr marL="400050" lvl="1" indent="0">
              <a:lnSpc>
                <a:spcPct val="9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lang="en-US" altLang="en-US" sz="3200" dirty="0">
              <a:ea typeface="黑体" pitchFamily="49" charset="-122"/>
            </a:endParaRPr>
          </a:p>
          <a:p>
            <a:pPr marL="514350" lvl="1" indent="0">
              <a:lnSpc>
                <a:spcPct val="90000"/>
              </a:lnSpc>
              <a:buClr>
                <a:srgbClr val="FF0000"/>
              </a:buClr>
              <a:buSzPct val="80000"/>
              <a:defRPr/>
            </a:pPr>
            <a:r>
              <a:rPr lang="zh-CN" altLang="en-US" dirty="0">
                <a:solidFill>
                  <a:srgbClr val="000066"/>
                </a:solidFill>
              </a:rPr>
              <a:t>头文件 </a:t>
            </a:r>
            <a:r>
              <a:rPr lang="en-US" altLang="zh-CN" dirty="0">
                <a:solidFill>
                  <a:srgbClr val="000066"/>
                </a:solidFill>
              </a:rPr>
              <a:t>#include &lt;sys/</a:t>
            </a:r>
            <a:r>
              <a:rPr lang="en-US" altLang="zh-CN" dirty="0" err="1">
                <a:solidFill>
                  <a:srgbClr val="000066"/>
                </a:solidFill>
              </a:rPr>
              <a:t>stat.h</a:t>
            </a:r>
            <a:r>
              <a:rPr lang="en-US" altLang="zh-CN" dirty="0">
                <a:solidFill>
                  <a:srgbClr val="000066"/>
                </a:solidFill>
              </a:rPr>
              <a:t>&gt;</a:t>
            </a:r>
          </a:p>
          <a:p>
            <a:pPr marL="1371600" lvl="3" indent="0">
              <a:lnSpc>
                <a:spcPct val="90000"/>
              </a:lnSpc>
              <a:buClr>
                <a:srgbClr val="FF0000"/>
              </a:buClr>
              <a:buSzPct val="80000"/>
              <a:buFont typeface="Wingdings" pitchFamily="2" charset="2"/>
              <a:buChar char="v"/>
              <a:defRPr/>
            </a:pPr>
            <a:endParaRPr lang="en-US" altLang="zh-CN" sz="2400" dirty="0">
              <a:solidFill>
                <a:srgbClr val="000066"/>
              </a:solidFill>
              <a:ea typeface="宋体" pitchFamily="2" charset="-122"/>
            </a:endParaRPr>
          </a:p>
          <a:p>
            <a:pPr marL="514350" lvl="1" indent="0">
              <a:lnSpc>
                <a:spcPct val="90000"/>
              </a:lnSpc>
              <a:buClr>
                <a:srgbClr val="FF0000"/>
              </a:buClr>
              <a:buSzPct val="80000"/>
              <a:defRPr/>
            </a:pPr>
            <a:r>
              <a:rPr lang="zh-CN" altLang="en-US" dirty="0">
                <a:solidFill>
                  <a:srgbClr val="000066"/>
                </a:solidFill>
              </a:rPr>
              <a:t>函数定义：</a:t>
            </a:r>
            <a:r>
              <a:rPr lang="en-US" altLang="zh-CN" dirty="0" err="1">
                <a:solidFill>
                  <a:srgbClr val="000066"/>
                </a:solidFill>
              </a:rPr>
              <a:t>mode_t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  <a:r>
              <a:rPr lang="en-US" altLang="zh-CN" dirty="0" err="1">
                <a:solidFill>
                  <a:srgbClr val="000066"/>
                </a:solidFill>
              </a:rPr>
              <a:t>umask</a:t>
            </a:r>
            <a:r>
              <a:rPr lang="en-US" altLang="zh-CN" dirty="0">
                <a:solidFill>
                  <a:srgbClr val="000066"/>
                </a:solidFill>
              </a:rPr>
              <a:t>(</a:t>
            </a:r>
            <a:r>
              <a:rPr lang="en-US" altLang="zh-CN" dirty="0" err="1">
                <a:solidFill>
                  <a:srgbClr val="000066"/>
                </a:solidFill>
              </a:rPr>
              <a:t>mode_t</a:t>
            </a:r>
            <a:r>
              <a:rPr lang="en-US" altLang="zh-CN" dirty="0">
                <a:solidFill>
                  <a:srgbClr val="000066"/>
                </a:solidFill>
              </a:rPr>
              <a:t> mask)</a:t>
            </a:r>
          </a:p>
          <a:p>
            <a:pPr marL="514350" lvl="1" indent="0">
              <a:lnSpc>
                <a:spcPct val="90000"/>
              </a:lnSpc>
              <a:buClr>
                <a:srgbClr val="FF0000"/>
              </a:buClr>
              <a:buSzPct val="80000"/>
              <a:defRPr/>
            </a:pPr>
            <a:endParaRPr lang="en-US" altLang="zh-CN" dirty="0">
              <a:solidFill>
                <a:srgbClr val="000066"/>
              </a:solidFill>
            </a:endParaRPr>
          </a:p>
          <a:p>
            <a:pPr marL="514350" lvl="1" indent="0">
              <a:lnSpc>
                <a:spcPct val="90000"/>
              </a:lnSpc>
              <a:buClr>
                <a:srgbClr val="FF0000"/>
              </a:buClr>
              <a:buSzPct val="80000"/>
              <a:defRPr/>
            </a:pPr>
            <a:r>
              <a:rPr lang="zh-CN" altLang="en-US" dirty="0">
                <a:solidFill>
                  <a:srgbClr val="000066"/>
                </a:solidFill>
              </a:rPr>
              <a:t>函数说明：</a:t>
            </a:r>
            <a:r>
              <a:rPr lang="en-US" altLang="zh-CN" dirty="0" err="1">
                <a:solidFill>
                  <a:srgbClr val="000066"/>
                </a:solidFill>
              </a:rPr>
              <a:t>umask</a:t>
            </a:r>
            <a:r>
              <a:rPr lang="en-US" altLang="zh-CN" dirty="0">
                <a:solidFill>
                  <a:srgbClr val="000066"/>
                </a:solidFill>
              </a:rPr>
              <a:t>()</a:t>
            </a:r>
            <a:r>
              <a:rPr lang="zh-CN" altLang="en-US" dirty="0">
                <a:solidFill>
                  <a:srgbClr val="000066"/>
                </a:solidFill>
              </a:rPr>
              <a:t>会将系统</a:t>
            </a:r>
            <a:r>
              <a:rPr lang="en-US" altLang="zh-CN" dirty="0" err="1">
                <a:solidFill>
                  <a:srgbClr val="000066"/>
                </a:solidFill>
              </a:rPr>
              <a:t>umask</a:t>
            </a:r>
            <a:r>
              <a:rPr lang="zh-CN" altLang="en-US" dirty="0">
                <a:solidFill>
                  <a:srgbClr val="000066"/>
                </a:solidFill>
              </a:rPr>
              <a:t>值设成</a:t>
            </a:r>
            <a:r>
              <a:rPr lang="en-US" altLang="zh-CN" dirty="0">
                <a:solidFill>
                  <a:srgbClr val="000066"/>
                </a:solidFill>
              </a:rPr>
              <a:t>mask&amp;0777</a:t>
            </a:r>
            <a:r>
              <a:rPr lang="zh-CN" altLang="en-US" dirty="0">
                <a:solidFill>
                  <a:srgbClr val="000066"/>
                </a:solidFill>
              </a:rPr>
              <a:t>后的值，然后将先前的</a:t>
            </a:r>
            <a:r>
              <a:rPr lang="en-US" altLang="zh-CN" dirty="0" err="1">
                <a:solidFill>
                  <a:srgbClr val="000066"/>
                </a:solidFill>
              </a:rPr>
              <a:t>umask</a:t>
            </a:r>
            <a:r>
              <a:rPr lang="zh-CN" altLang="en-US" dirty="0">
                <a:solidFill>
                  <a:srgbClr val="000066"/>
                </a:solidFill>
              </a:rPr>
              <a:t>值返回</a:t>
            </a:r>
            <a:endParaRPr lang="en-US" altLang="zh-CN" dirty="0">
              <a:solidFill>
                <a:srgbClr val="000066"/>
              </a:solidFill>
            </a:endParaRPr>
          </a:p>
          <a:p>
            <a:pPr marL="1371600" lvl="3" indent="0">
              <a:lnSpc>
                <a:spcPct val="90000"/>
              </a:lnSpc>
              <a:buClr>
                <a:srgbClr val="FF0000"/>
              </a:buClr>
              <a:buSzPct val="80000"/>
              <a:buFont typeface="Wingdings" pitchFamily="2" charset="2"/>
              <a:buChar char="v"/>
              <a:defRPr/>
            </a:pPr>
            <a:endParaRPr lang="en-US" altLang="zh-CN" sz="2400" dirty="0">
              <a:solidFill>
                <a:srgbClr val="000066"/>
              </a:solidFill>
              <a:ea typeface="宋体" pitchFamily="2" charset="-122"/>
            </a:endParaRPr>
          </a:p>
          <a:p>
            <a:pPr marL="514350" lvl="1" indent="0">
              <a:lnSpc>
                <a:spcPct val="90000"/>
              </a:lnSpc>
              <a:buClr>
                <a:srgbClr val="FF0000"/>
              </a:buClr>
              <a:buSzPct val="80000"/>
              <a:defRPr/>
            </a:pPr>
            <a:r>
              <a:rPr lang="zh-CN" altLang="en-US" dirty="0">
                <a:solidFill>
                  <a:srgbClr val="000066"/>
                </a:solidFill>
              </a:rPr>
              <a:t>例如：新建一个文件时，指定文件权限为</a:t>
            </a:r>
            <a:r>
              <a:rPr lang="en-US" altLang="zh-CN" dirty="0">
                <a:solidFill>
                  <a:srgbClr val="000066"/>
                </a:solidFill>
              </a:rPr>
              <a:t>0666</a:t>
            </a:r>
            <a:r>
              <a:rPr lang="zh-CN" altLang="en-US" dirty="0">
                <a:solidFill>
                  <a:srgbClr val="000066"/>
                </a:solidFill>
              </a:rPr>
              <a:t>，通常</a:t>
            </a:r>
            <a:r>
              <a:rPr lang="en-US" altLang="zh-CN" dirty="0" err="1">
                <a:solidFill>
                  <a:srgbClr val="000066"/>
                </a:solidFill>
              </a:rPr>
              <a:t>umask</a:t>
            </a:r>
            <a:r>
              <a:rPr lang="zh-CN" altLang="en-US" dirty="0">
                <a:solidFill>
                  <a:srgbClr val="000066"/>
                </a:solidFill>
              </a:rPr>
              <a:t>值默认为</a:t>
            </a:r>
            <a:r>
              <a:rPr lang="en-US" altLang="zh-CN" dirty="0">
                <a:solidFill>
                  <a:srgbClr val="000066"/>
                </a:solidFill>
              </a:rPr>
              <a:t>022</a:t>
            </a:r>
            <a:r>
              <a:rPr lang="zh-CN" altLang="en-US" dirty="0">
                <a:solidFill>
                  <a:srgbClr val="000066"/>
                </a:solidFill>
              </a:rPr>
              <a:t>，那么真正的权限为</a:t>
            </a:r>
            <a:r>
              <a:rPr lang="en-US" altLang="zh-CN" dirty="0">
                <a:solidFill>
                  <a:srgbClr val="000066"/>
                </a:solidFill>
              </a:rPr>
              <a:t>0666&amp;~022=0644</a:t>
            </a:r>
          </a:p>
        </p:txBody>
      </p:sp>
      <p:sp>
        <p:nvSpPr>
          <p:cNvPr id="43011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2E9A0B82-50FC-44AA-8E57-FF9A2913C8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43012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3EF4E205-C64A-40ED-9D12-E66BD25544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8376D0-2F7C-4B2E-BCDC-DFAC59EA409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52451"/>
            <a:ext cx="9906000" cy="5079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lIns="288000" rIns="288000" anchor="ctr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zh-CN" altLang="en-US" kern="0" dirty="0">
                <a:ea typeface="宋体" panose="02010600030101010101" pitchFamily="2" charset="-122"/>
              </a:rPr>
              <a:t>创建</a:t>
            </a:r>
            <a:r>
              <a:rPr lang="en-US" altLang="en-US" kern="0" dirty="0" err="1"/>
              <a:t>目录</a:t>
            </a:r>
            <a:r>
              <a:rPr lang="en-US" altLang="en-US" kern="0" dirty="0"/>
              <a:t> </a:t>
            </a:r>
            <a:endParaRPr lang="en-US" altLang="en-US" kern="0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DC69382E-8650-43B6-820A-47BE1B903992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633414" y="862013"/>
            <a:ext cx="8766175" cy="58801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zh-CN" altLang="en-US" sz="240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en-US" altLang="en-US">
                <a:ea typeface="黑体" panose="02010609060101010101" pitchFamily="49" charset="-122"/>
              </a:rPr>
              <a:t> </a:t>
            </a:r>
            <a:r>
              <a:rPr lang="zh-CN" altLang="en-US" sz="2800">
                <a:ea typeface="宋体" panose="02010600030101010101" pitchFamily="2" charset="-122"/>
              </a:rPr>
              <a:t>示例代码</a:t>
            </a:r>
            <a:r>
              <a:rPr lang="en-US" altLang="en-US" sz="2800">
                <a:ea typeface="黑体" panose="02010609060101010101" pitchFamily="49" charset="-122"/>
              </a:rPr>
              <a:t>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#include &lt;sys/stat.h&gt;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int main()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{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    mkdir("./test_mkdir", S_IRUSR | S_IWUSR | 		S_IRGRP);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//mkdir(“./test_mkdir”, 0777);   // 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不要写成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777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    return 0;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}</a:t>
            </a:r>
            <a:endParaRPr lang="en-US" altLang="zh-CN">
              <a:ea typeface="宋体" panose="02010600030101010101" pitchFamily="2" charset="-122"/>
            </a:endParaRPr>
          </a:p>
          <a:p>
            <a:pPr marL="914400" lvl="2" indent="0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003399"/>
                </a:solidFill>
                <a:ea typeface="宋体" panose="02010600030101010101" pitchFamily="2" charset="-122"/>
              </a:rPr>
              <a:t>说明：创建一个</a:t>
            </a: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0777</a:t>
            </a:r>
            <a:r>
              <a:rPr lang="zh-CN" altLang="en-US">
                <a:solidFill>
                  <a:srgbClr val="003399"/>
                </a:solidFill>
                <a:ea typeface="宋体" panose="02010600030101010101" pitchFamily="2" charset="-122"/>
              </a:rPr>
              <a:t>的目录时总是创建成</a:t>
            </a: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0755</a:t>
            </a:r>
            <a:r>
              <a:rPr lang="zh-CN" altLang="en-US">
                <a:solidFill>
                  <a:srgbClr val="003399"/>
                </a:solidFill>
                <a:ea typeface="宋体" panose="02010600030101010101" pitchFamily="2" charset="-122"/>
              </a:rPr>
              <a:t>目录。默认</a:t>
            </a: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umask</a:t>
            </a:r>
            <a:r>
              <a:rPr lang="zh-CN" altLang="en-US">
                <a:solidFill>
                  <a:srgbClr val="003399"/>
                </a:solidFill>
                <a:ea typeface="宋体" panose="02010600030101010101" pitchFamily="2" charset="-122"/>
              </a:rPr>
              <a:t>值为</a:t>
            </a: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0022</a:t>
            </a:r>
            <a:r>
              <a:rPr lang="zh-CN" altLang="en-US">
                <a:solidFill>
                  <a:srgbClr val="003399"/>
                </a:solidFill>
                <a:ea typeface="宋体" panose="02010600030101010101" pitchFamily="2" charset="-122"/>
              </a:rPr>
              <a:t>，所以无法在另外一个地方直接创建</a:t>
            </a: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0777</a:t>
            </a:r>
            <a:r>
              <a:rPr lang="zh-CN" altLang="en-US">
                <a:solidFill>
                  <a:srgbClr val="003399"/>
                </a:solidFill>
                <a:ea typeface="宋体" panose="02010600030101010101" pitchFamily="2" charset="-122"/>
              </a:rPr>
              <a:t>的目录，而是</a:t>
            </a:r>
            <a:r>
              <a:rPr lang="en-US" altLang="zh-CN">
                <a:solidFill>
                  <a:srgbClr val="003399"/>
                </a:solidFill>
                <a:ea typeface="宋体" panose="02010600030101010101" pitchFamily="2" charset="-122"/>
              </a:rPr>
              <a:t>0777-0022=0755</a:t>
            </a:r>
            <a:r>
              <a:rPr lang="zh-CN" altLang="en-US">
                <a:solidFill>
                  <a:srgbClr val="003399"/>
                </a:solidFill>
                <a:ea typeface="宋体" panose="02010600030101010101" pitchFamily="2" charset="-122"/>
              </a:rPr>
              <a:t>权限的目录。</a:t>
            </a:r>
            <a:endParaRPr lang="en-US" altLang="zh-CN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zh-CN" altLang="en-US">
                <a:solidFill>
                  <a:srgbClr val="003399"/>
                </a:solidFill>
                <a:ea typeface="黑体" panose="02010609060101010101" pitchFamily="49" charset="-122"/>
              </a:rPr>
              <a:t>需要：</a:t>
            </a:r>
            <a:endParaRPr lang="en-US" altLang="zh-CN">
              <a:solidFill>
                <a:srgbClr val="003399"/>
              </a:solidFill>
              <a:ea typeface="黑体" panose="02010609060101010101" pitchFamily="49" charset="-122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</a:rPr>
              <a:t>umask(0);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</a:rPr>
              <a:t>mkdir(“./test_mkdir”, 0777);</a:t>
            </a:r>
            <a:endParaRPr lang="zh-CN" altLang="en-US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5060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D09B3913-9327-4C38-8D76-E9081C1EF3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45061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778DAE13-8D2C-4CD9-B462-4B0F8DC8AA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45062" name="灯片编号占位符 5">
            <a:extLst>
              <a:ext uri="{FF2B5EF4-FFF2-40B4-BE49-F238E27FC236}">
                <a16:creationId xmlns:a16="http://schemas.microsoft.com/office/drawing/2014/main" id="{536FBE86-5BE1-4491-9A63-460FCEE5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252E17-C1B6-4F9F-85FD-DBF224177EA3}" type="slidenum">
              <a:rPr kumimoji="0" lang="zh-CN" altLang="en-US" sz="1800">
                <a:solidFill>
                  <a:srgbClr val="0000CC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8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399EBD-9339-49FF-A3DE-2127BFC7193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52451"/>
            <a:ext cx="9906000" cy="507999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lIns="288000" rIns="288000" anchor="ctr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zh-CN" altLang="en-US" kern="0" dirty="0">
                <a:ea typeface="宋体" panose="02010600030101010101" pitchFamily="2" charset="-122"/>
              </a:rPr>
              <a:t>创建</a:t>
            </a:r>
            <a:r>
              <a:rPr lang="en-US" altLang="en-US" kern="0" dirty="0" err="1"/>
              <a:t>目录</a:t>
            </a:r>
            <a:r>
              <a:rPr lang="en-US" altLang="en-US" kern="0" dirty="0"/>
              <a:t> </a:t>
            </a:r>
            <a:endParaRPr lang="en-US" altLang="en-US" kern="0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>
            <a:extLst>
              <a:ext uri="{FF2B5EF4-FFF2-40B4-BE49-F238E27FC236}">
                <a16:creationId xmlns:a16="http://schemas.microsoft.com/office/drawing/2014/main" id="{6C8C0DE7-9696-4585-A840-EA29CE4139A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8680"/>
            <a:ext cx="9906000" cy="503238"/>
          </a:xfrm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sym typeface="黑体" panose="02010609060101010101" pitchFamily="49" charset="-122"/>
              </a:rPr>
              <a:t>目录</a:t>
            </a:r>
            <a:endParaRPr lang="en-US" altLang="en-US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100745C2-C7D3-4748-AECA-5494A04FDA1A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当前工作目录</a:t>
            </a:r>
            <a:endParaRPr lang="zh-CN" altLang="en-US" sz="22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2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改变根目录</a:t>
            </a:r>
          </a:p>
          <a:p>
            <a:pPr>
              <a:lnSpc>
                <a:spcPct val="150000"/>
              </a:lnSpc>
            </a:pPr>
            <a:r>
              <a:rPr lang="en-US" altLang="en-US" sz="22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创建和删除目录</a:t>
            </a:r>
          </a:p>
          <a:p>
            <a:pPr>
              <a:lnSpc>
                <a:spcPct val="150000"/>
              </a:lnSpc>
            </a:pPr>
            <a:r>
              <a:rPr lang="en-US" altLang="en-US" sz="22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读取目录的内容</a:t>
            </a:r>
          </a:p>
          <a:p>
            <a:pPr>
              <a:lnSpc>
                <a:spcPct val="150000"/>
              </a:lnSpc>
            </a:pPr>
            <a:r>
              <a:rPr lang="en-US" altLang="en-US" sz="22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文件名匹配搜索</a:t>
            </a:r>
          </a:p>
          <a:p>
            <a:pPr>
              <a:lnSpc>
                <a:spcPct val="150000"/>
              </a:lnSpc>
            </a:pPr>
            <a:r>
              <a:rPr lang="en-US" altLang="en-US" sz="22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遍历文件系统的树结构</a:t>
            </a:r>
          </a:p>
          <a:p>
            <a:pPr>
              <a:lnSpc>
                <a:spcPct val="150000"/>
              </a:lnSpc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目录变更提示</a:t>
            </a:r>
            <a:endParaRPr lang="en-US" altLang="en-US" sz="220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en-US" sz="220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0244" name="灯片编号占位符 4">
            <a:extLst>
              <a:ext uri="{FF2B5EF4-FFF2-40B4-BE49-F238E27FC236}">
                <a16:creationId xmlns:a16="http://schemas.microsoft.com/office/drawing/2014/main" id="{AF47EFFB-CB2B-4F76-B5C3-CECFA91C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6B3A6D-4FF7-493A-8DBB-8B520B11A92B}" type="slidenum">
              <a:rPr kumimoji="0" lang="zh-CN" altLang="en-US" sz="1800">
                <a:solidFill>
                  <a:srgbClr val="0000CC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8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855F8AD-D326-4D1D-9D10-04EBC03F5575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5"/>
            <a:ext cx="9906000" cy="503238"/>
          </a:xfrm>
        </p:spPr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anose="02010600030101010101" pitchFamily="2" charset="-122"/>
              </a:rPr>
              <a:t>创建和删除目录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C9D3B9E2-466C-4A54-8189-B587BD4EB5F1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633413" y="836613"/>
            <a:ext cx="7708900" cy="5905500"/>
          </a:xfrm>
        </p:spPr>
        <p:txBody>
          <a:bodyPr/>
          <a:lstStyle/>
          <a:p>
            <a:pPr marL="0" indent="0">
              <a:buNone/>
            </a:pPr>
            <a:endParaRPr lang="zh-CN" altLang="en-US" sz="2400">
              <a:ea typeface="宋体" panose="02010600030101010101" pitchFamily="2" charset="-122"/>
            </a:endParaRPr>
          </a:p>
          <a:p>
            <a:pPr marL="0" indent="0"/>
            <a:r>
              <a:rPr lang="zh-CN" altLang="en-US">
                <a:ea typeface="宋体" panose="02010600030101010101" pitchFamily="2" charset="-122"/>
              </a:rPr>
              <a:t>使用函数mkdir()和rmdir()可以创建和删除目录</a:t>
            </a:r>
          </a:p>
          <a:p>
            <a:pPr lvl="1">
              <a:buClr>
                <a:srgbClr val="FF0000"/>
              </a:buClr>
            </a:pPr>
            <a:endParaRPr lang="en-US" altLang="en-US">
              <a:ea typeface="黑体" panose="02010609060101010101" pitchFamily="49" charset="-122"/>
            </a:endParaRPr>
          </a:p>
          <a:p>
            <a:pPr lvl="1">
              <a:buClr>
                <a:srgbClr val="FF0000"/>
              </a:buClr>
            </a:pPr>
            <a:r>
              <a:rPr lang="en-US" altLang="en-US">
                <a:ea typeface="黑体" panose="02010609060101010101" pitchFamily="49" charset="-122"/>
              </a:rPr>
              <a:t>使用rmdir()函数可以删除一个目录</a:t>
            </a:r>
          </a:p>
          <a:p>
            <a:pPr lvl="2"/>
            <a:endParaRPr lang="en-US" altLang="en-US">
              <a:ea typeface="黑体" panose="02010609060101010101" pitchFamily="49" charset="-122"/>
            </a:endParaRP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en-US" altLang="en-US" sz="2400">
                <a:solidFill>
                  <a:srgbClr val="003399"/>
                </a:solidFill>
                <a:ea typeface="黑体" panose="02010609060101010101" pitchFamily="49" charset="-122"/>
              </a:rPr>
              <a:t>#include &lt;unistd.h&gt;</a:t>
            </a:r>
            <a:br>
              <a:rPr lang="en-US" altLang="en-US" sz="2400">
                <a:solidFill>
                  <a:srgbClr val="003399"/>
                </a:solidFill>
                <a:ea typeface="黑体" panose="02010609060101010101" pitchFamily="49" charset="-122"/>
              </a:rPr>
            </a:br>
            <a:r>
              <a:rPr lang="en-US" altLang="en-US" sz="2400">
                <a:solidFill>
                  <a:srgbClr val="003399"/>
                </a:solidFill>
                <a:ea typeface="黑体" panose="02010609060101010101" pitchFamily="49" charset="-122"/>
              </a:rPr>
              <a:t>int rmdir (const char *path);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F"/>
            </a:pPr>
            <a:endParaRPr lang="en-US" altLang="en-US" sz="2400">
              <a:solidFill>
                <a:srgbClr val="003399"/>
              </a:solidFill>
              <a:ea typeface="黑体" panose="02010609060101010101" pitchFamily="49" charset="-122"/>
            </a:endParaRP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en-US" altLang="en-US" sz="2400">
                <a:solidFill>
                  <a:srgbClr val="003399"/>
                </a:solidFill>
                <a:ea typeface="黑体" panose="02010609060101010101" pitchFamily="49" charset="-122"/>
              </a:rPr>
              <a:t>调用rmdir()会删除path指向的目录</a:t>
            </a:r>
            <a:r>
              <a:rPr lang="en-US" altLang="en-US" sz="2400">
                <a:ea typeface="黑体" panose="02010609060101010101" pitchFamily="49" charset="-122"/>
              </a:rPr>
              <a:t>（</a:t>
            </a:r>
            <a:r>
              <a:rPr lang="en-US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该录必须为空）</a:t>
            </a:r>
            <a:r>
              <a:rPr lang="zh-CN" altLang="en-US" sz="2400">
                <a:ea typeface="黑体" panose="02010609060101010101" pitchFamily="49" charset="-122"/>
              </a:rPr>
              <a:t>。</a:t>
            </a:r>
            <a:endParaRPr lang="en-US" altLang="zh-CN" sz="2400">
              <a:ea typeface="黑体" panose="02010609060101010101" pitchFamily="49" charset="-122"/>
            </a:endParaRP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zh-CN" altLang="en-US" sz="2400">
                <a:solidFill>
                  <a:srgbClr val="003399"/>
                </a:solidFill>
                <a:ea typeface="黑体" panose="02010609060101010101" pitchFamily="49" charset="-122"/>
              </a:rPr>
              <a:t>成功执行</a:t>
            </a:r>
            <a:r>
              <a:rPr lang="en-US" altLang="en-US" sz="2400">
                <a:solidFill>
                  <a:srgbClr val="003399"/>
                </a:solidFill>
                <a:ea typeface="黑体" panose="02010609060101010101" pitchFamily="49" charset="-122"/>
              </a:rPr>
              <a:t>返回0。若调用失败则返回-1。</a:t>
            </a:r>
            <a:endParaRPr lang="en-US" altLang="en-US" sz="2400">
              <a:solidFill>
                <a:srgbClr val="003399"/>
              </a:solidFill>
              <a:ea typeface="楷体_GB2312"/>
            </a:endParaRPr>
          </a:p>
        </p:txBody>
      </p:sp>
      <p:sp>
        <p:nvSpPr>
          <p:cNvPr id="47108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28AAFD22-CDA4-4097-8EEF-C42388791F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47109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8C084DB5-9A4D-40DB-83AF-1B03F1D578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>
            <a:extLst>
              <a:ext uri="{FF2B5EF4-FFF2-40B4-BE49-F238E27FC236}">
                <a16:creationId xmlns:a16="http://schemas.microsoft.com/office/drawing/2014/main" id="{B7D46190-E56A-4380-8836-DFD7448B4030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76263"/>
          </a:xfrm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sym typeface="黑体" panose="02010609060101010101" pitchFamily="49" charset="-122"/>
              </a:rPr>
              <a:t>目录</a:t>
            </a:r>
            <a:endParaRPr lang="en-US" altLang="en-US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63E73959-77BC-4972-80D2-8ECF851585EB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831850" y="1528763"/>
            <a:ext cx="8242300" cy="5257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当前工作目录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改变根目录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创建和删除目录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FF0000"/>
                </a:solidFill>
                <a:ea typeface="黑体" panose="02010609060101010101" pitchFamily="49" charset="-122"/>
              </a:rPr>
              <a:t>读取目录的内容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文件名匹配搜索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遍历文件系统的树结构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目录变更提示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C678EDE-E431-485C-BB52-C77B68000B27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76263"/>
          </a:xfrm>
        </p:spPr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anose="02010600030101010101" pitchFamily="2" charset="-122"/>
              </a:rPr>
              <a:t>读取目录的内容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C7BF397-513B-48C2-BBB2-F232811B6479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633413" y="836613"/>
            <a:ext cx="8591550" cy="5905500"/>
          </a:xfrm>
        </p:spPr>
        <p:txBody>
          <a:bodyPr/>
          <a:lstStyle/>
          <a:p>
            <a:pPr marL="0" indent="0">
              <a:buNone/>
              <a:defRPr/>
            </a:pPr>
            <a:endParaRPr lang="zh-CN" altLang="en-US" sz="2400" dirty="0">
              <a:ea typeface="宋体" pitchFamily="2" charset="-122"/>
            </a:endParaRPr>
          </a:p>
          <a:p>
            <a:pPr marL="0" indent="0">
              <a:defRPr/>
            </a:pPr>
            <a:r>
              <a:rPr lang="en-US" altLang="en-US" dirty="0"/>
              <a:t> </a:t>
            </a:r>
            <a:r>
              <a:rPr lang="en-US" altLang="en-US" sz="2800" dirty="0" err="1"/>
              <a:t>创建目录流</a:t>
            </a:r>
            <a:r>
              <a:rPr lang="en-US" altLang="en-US" sz="2800" dirty="0"/>
              <a:t> </a:t>
            </a:r>
            <a:endParaRPr lang="zh-CN" altLang="en-US" sz="2800" dirty="0">
              <a:ea typeface="宋体" pitchFamily="2" charset="-122"/>
            </a:endParaRPr>
          </a:p>
          <a:p>
            <a:pPr lvl="1">
              <a:buClr>
                <a:srgbClr val="336699"/>
              </a:buClr>
              <a:defRPr/>
            </a:pPr>
            <a:r>
              <a:rPr lang="zh-CN" altLang="en-US" dirty="0">
                <a:ea typeface="黑体" pitchFamily="49" charset="-122"/>
              </a:rPr>
              <a:t>要读取目录内容，首先需要创建一个目录流。使用函数opendir()可以创建一个目录流。</a:t>
            </a:r>
          </a:p>
          <a:p>
            <a:pPr lvl="2">
              <a:buClr>
                <a:srgbClr val="FF0000"/>
              </a:buClr>
              <a:defRPr/>
            </a:pPr>
            <a:endParaRPr lang="en-US" altLang="en-US" dirty="0">
              <a:ea typeface="黑体" pitchFamily="49" charset="-122"/>
            </a:endParaRPr>
          </a:p>
          <a:p>
            <a:pPr lvl="2">
              <a:buClr>
                <a:srgbClr val="FF0000"/>
              </a:buClr>
              <a:buFont typeface="Wingdings" pitchFamily="2" charset="2"/>
              <a:buChar char="F"/>
              <a:defRPr/>
            </a:pPr>
            <a:r>
              <a:rPr lang="en-US" altLang="en-US" sz="2400" dirty="0">
                <a:solidFill>
                  <a:srgbClr val="003399"/>
                </a:solidFill>
                <a:ea typeface="黑体" pitchFamily="49" charset="-122"/>
              </a:rPr>
              <a:t>#include &lt;sys/</a:t>
            </a:r>
            <a:r>
              <a:rPr lang="en-US" altLang="en-US" sz="2400" dirty="0" err="1">
                <a:solidFill>
                  <a:srgbClr val="003399"/>
                </a:solidFill>
                <a:ea typeface="黑体" pitchFamily="49" charset="-122"/>
              </a:rPr>
              <a:t>types.h</a:t>
            </a:r>
            <a:r>
              <a:rPr lang="en-US" altLang="en-US" sz="2400" dirty="0">
                <a:solidFill>
                  <a:srgbClr val="003399"/>
                </a:solidFill>
                <a:ea typeface="黑体" pitchFamily="49" charset="-122"/>
              </a:rPr>
              <a:t>&gt;</a:t>
            </a:r>
            <a:br>
              <a:rPr lang="en-US" altLang="en-US" sz="2400" dirty="0">
                <a:solidFill>
                  <a:srgbClr val="003399"/>
                </a:solidFill>
                <a:ea typeface="黑体" pitchFamily="49" charset="-122"/>
              </a:rPr>
            </a:br>
            <a:r>
              <a:rPr lang="en-US" altLang="en-US" sz="2400" dirty="0">
                <a:solidFill>
                  <a:srgbClr val="003399"/>
                </a:solidFill>
                <a:ea typeface="黑体" pitchFamily="49" charset="-122"/>
              </a:rPr>
              <a:t>#include &lt;</a:t>
            </a:r>
            <a:r>
              <a:rPr lang="en-US" altLang="en-US" sz="2400" dirty="0" err="1">
                <a:solidFill>
                  <a:srgbClr val="003399"/>
                </a:solidFill>
                <a:ea typeface="黑体" pitchFamily="49" charset="-122"/>
              </a:rPr>
              <a:t>dirent.h</a:t>
            </a:r>
            <a:r>
              <a:rPr lang="en-US" altLang="en-US" sz="2400" dirty="0">
                <a:solidFill>
                  <a:srgbClr val="003399"/>
                </a:solidFill>
                <a:ea typeface="黑体" pitchFamily="49" charset="-122"/>
              </a:rPr>
              <a:t>&gt;</a:t>
            </a:r>
            <a:br>
              <a:rPr lang="en-US" altLang="en-US" sz="2400" dirty="0">
                <a:solidFill>
                  <a:srgbClr val="003399"/>
                </a:solidFill>
                <a:ea typeface="黑体" pitchFamily="49" charset="-122"/>
              </a:rPr>
            </a:br>
            <a:r>
              <a:rPr lang="en-US" altLang="en-US" sz="2400" dirty="0">
                <a:solidFill>
                  <a:srgbClr val="003399"/>
                </a:solidFill>
                <a:ea typeface="黑体" pitchFamily="49" charset="-122"/>
              </a:rPr>
              <a:t>DIR * </a:t>
            </a:r>
            <a:r>
              <a:rPr lang="en-US" altLang="en-US" sz="2400" dirty="0" err="1">
                <a:solidFill>
                  <a:srgbClr val="003399"/>
                </a:solidFill>
                <a:ea typeface="黑体" pitchFamily="49" charset="-122"/>
              </a:rPr>
              <a:t>opendir</a:t>
            </a:r>
            <a:r>
              <a:rPr lang="en-US" altLang="en-US" sz="2400" dirty="0">
                <a:solidFill>
                  <a:srgbClr val="003399"/>
                </a:solidFill>
                <a:ea typeface="黑体" pitchFamily="49" charset="-122"/>
              </a:rPr>
              <a:t> (</a:t>
            </a:r>
            <a:r>
              <a:rPr lang="en-US" altLang="en-US" sz="2400" dirty="0" err="1">
                <a:solidFill>
                  <a:srgbClr val="003399"/>
                </a:solidFill>
                <a:ea typeface="黑体" pitchFamily="49" charset="-122"/>
              </a:rPr>
              <a:t>const</a:t>
            </a:r>
            <a:r>
              <a:rPr lang="en-US" altLang="en-US" sz="2400" dirty="0">
                <a:solidFill>
                  <a:srgbClr val="003399"/>
                </a:solidFill>
                <a:ea typeface="黑体" pitchFamily="49" charset="-122"/>
              </a:rPr>
              <a:t> char *name);</a:t>
            </a:r>
          </a:p>
          <a:p>
            <a:pPr marL="914400" lvl="2" indent="0">
              <a:buClr>
                <a:srgbClr val="FF0000"/>
              </a:buClr>
              <a:buFont typeface="Wingdings" pitchFamily="2" charset="2"/>
              <a:buChar char="F"/>
              <a:defRPr/>
            </a:pPr>
            <a:endParaRPr lang="en-US" altLang="en-US" sz="2400" dirty="0">
              <a:solidFill>
                <a:srgbClr val="003399"/>
              </a:solidFill>
              <a:ea typeface="黑体" pitchFamily="49" charset="-122"/>
            </a:endParaRPr>
          </a:p>
          <a:p>
            <a:pPr lvl="2">
              <a:buClr>
                <a:srgbClr val="FF0000"/>
              </a:buClr>
              <a:buFont typeface="Wingdings" pitchFamily="2" charset="2"/>
              <a:buChar char="F"/>
              <a:defRPr/>
            </a:pPr>
            <a:r>
              <a:rPr lang="en-US" altLang="en-US" sz="2400" dirty="0" err="1">
                <a:solidFill>
                  <a:srgbClr val="003399"/>
                </a:solidFill>
                <a:ea typeface="黑体" pitchFamily="49" charset="-122"/>
              </a:rPr>
              <a:t>成功调用opendir</a:t>
            </a:r>
            <a:r>
              <a:rPr lang="en-US" altLang="en-US" sz="2400" dirty="0">
                <a:solidFill>
                  <a:srgbClr val="003399"/>
                </a:solidFill>
                <a:ea typeface="黑体" pitchFamily="49" charset="-122"/>
              </a:rPr>
              <a:t>()</a:t>
            </a:r>
            <a:r>
              <a:rPr lang="en-US" altLang="en-US" sz="2400" dirty="0" err="1">
                <a:solidFill>
                  <a:srgbClr val="003399"/>
                </a:solidFill>
                <a:ea typeface="黑体" pitchFamily="49" charset="-122"/>
              </a:rPr>
              <a:t>会创建name所指向的目录的目录流，并返回其指针</a:t>
            </a:r>
            <a:r>
              <a:rPr lang="en-US" altLang="en-US" sz="2400" dirty="0">
                <a:solidFill>
                  <a:srgbClr val="003399"/>
                </a:solidFill>
                <a:ea typeface="黑体" pitchFamily="49" charset="-122"/>
              </a:rPr>
              <a:t>。</a:t>
            </a:r>
          </a:p>
          <a:p>
            <a:pPr lvl="2">
              <a:buClr>
                <a:srgbClr val="FF0000"/>
              </a:buClr>
              <a:buFont typeface="Wingdings" pitchFamily="2" charset="2"/>
              <a:buChar char="F"/>
              <a:defRPr/>
            </a:pPr>
            <a:r>
              <a:rPr lang="en-US" altLang="en-US" sz="2400" dirty="0" err="1">
                <a:solidFill>
                  <a:srgbClr val="003399"/>
                </a:solidFill>
                <a:ea typeface="黑体" pitchFamily="49" charset="-122"/>
              </a:rPr>
              <a:t>若调用失败则返回NULL</a:t>
            </a:r>
            <a:r>
              <a:rPr lang="en-US" altLang="en-US" sz="2400" dirty="0">
                <a:solidFill>
                  <a:srgbClr val="003399"/>
                </a:solidFill>
                <a:ea typeface="黑体" pitchFamily="49" charset="-122"/>
              </a:rPr>
              <a:t>。</a:t>
            </a:r>
          </a:p>
        </p:txBody>
      </p:sp>
      <p:sp>
        <p:nvSpPr>
          <p:cNvPr id="51204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78E44939-549C-489B-9275-5CE7CBD10A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51205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43F2C705-4027-4E8D-A4FE-0AF48BDCED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6B3CF370-8834-4398-B77B-0808A0CEED06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633414" y="836613"/>
            <a:ext cx="8891587" cy="59055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endParaRPr lang="zh-CN" altLang="en-US" sz="2400" dirty="0"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en-US" dirty="0"/>
              <a:t> </a:t>
            </a:r>
            <a:r>
              <a:rPr lang="en-US" altLang="en-US" dirty="0" err="1"/>
              <a:t>从目录流读取目录内容</a:t>
            </a:r>
            <a:endParaRPr lang="en-US" altLang="en-US" dirty="0"/>
          </a:p>
          <a:p>
            <a:pPr lvl="1">
              <a:lnSpc>
                <a:spcPct val="80000"/>
              </a:lnSpc>
              <a:buClr>
                <a:srgbClr val="336699"/>
              </a:buClr>
              <a:defRPr/>
            </a:pPr>
            <a:r>
              <a:rPr lang="zh-CN" altLang="en-US" dirty="0">
                <a:ea typeface="黑体" pitchFamily="49" charset="-122"/>
              </a:rPr>
              <a:t>使用函数readd</a:t>
            </a:r>
            <a:r>
              <a:rPr lang="en-US" altLang="zh-CN" dirty="0">
                <a:ea typeface="黑体" pitchFamily="49" charset="-122"/>
              </a:rPr>
              <a:t>i</a:t>
            </a:r>
            <a:r>
              <a:rPr lang="zh-CN" altLang="en-US" dirty="0">
                <a:ea typeface="黑体" pitchFamily="49" charset="-122"/>
              </a:rPr>
              <a:t>r()可以从目录流中依次读取目录项</a:t>
            </a:r>
          </a:p>
          <a:p>
            <a:pPr lvl="2">
              <a:lnSpc>
                <a:spcPct val="80000"/>
              </a:lnSpc>
              <a:defRPr/>
            </a:pPr>
            <a:endParaRPr lang="en-US" altLang="en-US" dirty="0">
              <a:ea typeface="黑体" pitchFamily="49" charset="-122"/>
            </a:endParaRPr>
          </a:p>
          <a:p>
            <a:pPr marL="725488" lvl="2" indent="-284163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F"/>
              <a:defRPr/>
            </a:pPr>
            <a:r>
              <a:rPr lang="en-US" altLang="en-US" sz="2200" dirty="0">
                <a:solidFill>
                  <a:srgbClr val="003399"/>
                </a:solidFill>
                <a:ea typeface="黑体" pitchFamily="49" charset="-122"/>
              </a:rPr>
              <a:t>#include &lt;sys/</a:t>
            </a:r>
            <a:r>
              <a:rPr lang="en-US" altLang="en-US" sz="2200" dirty="0" err="1">
                <a:solidFill>
                  <a:srgbClr val="003399"/>
                </a:solidFill>
                <a:ea typeface="黑体" pitchFamily="49" charset="-122"/>
              </a:rPr>
              <a:t>types.h</a:t>
            </a:r>
            <a:r>
              <a:rPr lang="en-US" altLang="en-US" sz="2200" dirty="0">
                <a:solidFill>
                  <a:srgbClr val="003399"/>
                </a:solidFill>
                <a:ea typeface="黑体" pitchFamily="49" charset="-122"/>
              </a:rPr>
              <a:t>&gt;</a:t>
            </a:r>
            <a:br>
              <a:rPr lang="en-US" altLang="en-US" sz="2200" dirty="0">
                <a:solidFill>
                  <a:srgbClr val="003399"/>
                </a:solidFill>
                <a:ea typeface="黑体" pitchFamily="49" charset="-122"/>
              </a:rPr>
            </a:br>
            <a:r>
              <a:rPr lang="en-US" altLang="en-US" sz="2200" dirty="0">
                <a:solidFill>
                  <a:srgbClr val="003399"/>
                </a:solidFill>
                <a:ea typeface="黑体" pitchFamily="49" charset="-122"/>
              </a:rPr>
              <a:t>#include &lt;</a:t>
            </a:r>
            <a:r>
              <a:rPr lang="en-US" altLang="en-US" sz="2200" dirty="0" err="1">
                <a:solidFill>
                  <a:srgbClr val="003399"/>
                </a:solidFill>
                <a:ea typeface="黑体" pitchFamily="49" charset="-122"/>
              </a:rPr>
              <a:t>dirent.h</a:t>
            </a:r>
            <a:r>
              <a:rPr lang="en-US" altLang="en-US" sz="2200" dirty="0">
                <a:solidFill>
                  <a:srgbClr val="003399"/>
                </a:solidFill>
                <a:ea typeface="黑体" pitchFamily="49" charset="-122"/>
              </a:rPr>
              <a:t>&gt;</a:t>
            </a:r>
            <a:br>
              <a:rPr lang="en-US" altLang="en-US" sz="2200" dirty="0">
                <a:solidFill>
                  <a:srgbClr val="003399"/>
                </a:solidFill>
                <a:ea typeface="黑体" pitchFamily="49" charset="-122"/>
              </a:rPr>
            </a:br>
            <a:r>
              <a:rPr lang="en-US" altLang="en-US" sz="2200" dirty="0">
                <a:solidFill>
                  <a:srgbClr val="003399"/>
                </a:solidFill>
                <a:ea typeface="黑体" pitchFamily="49" charset="-122"/>
              </a:rPr>
              <a:t>struct </a:t>
            </a:r>
            <a:r>
              <a:rPr lang="en-US" altLang="en-US" sz="2200" dirty="0" err="1">
                <a:solidFill>
                  <a:srgbClr val="003399"/>
                </a:solidFill>
                <a:ea typeface="黑体" pitchFamily="49" charset="-122"/>
              </a:rPr>
              <a:t>dirent</a:t>
            </a:r>
            <a:r>
              <a:rPr lang="en-US" altLang="en-US" sz="2200" dirty="0">
                <a:solidFill>
                  <a:srgbClr val="003399"/>
                </a:solidFill>
                <a:ea typeface="黑体" pitchFamily="49" charset="-122"/>
              </a:rPr>
              <a:t> * </a:t>
            </a:r>
            <a:r>
              <a:rPr lang="en-US" altLang="en-US" sz="2200" dirty="0" err="1">
                <a:solidFill>
                  <a:srgbClr val="003399"/>
                </a:solidFill>
                <a:ea typeface="黑体" pitchFamily="49" charset="-122"/>
              </a:rPr>
              <a:t>readdir</a:t>
            </a:r>
            <a:r>
              <a:rPr lang="en-US" altLang="en-US" sz="2200" dirty="0">
                <a:solidFill>
                  <a:srgbClr val="003399"/>
                </a:solidFill>
                <a:ea typeface="黑体" pitchFamily="49" charset="-122"/>
              </a:rPr>
              <a:t> (DIR *</a:t>
            </a:r>
            <a:r>
              <a:rPr lang="en-US" altLang="en-US" sz="2200" dirty="0" err="1">
                <a:solidFill>
                  <a:srgbClr val="003399"/>
                </a:solidFill>
                <a:ea typeface="黑体" pitchFamily="49" charset="-122"/>
              </a:rPr>
              <a:t>dir</a:t>
            </a:r>
            <a:r>
              <a:rPr lang="en-US" altLang="en-US" sz="2200" dirty="0">
                <a:solidFill>
                  <a:srgbClr val="003399"/>
                </a:solidFill>
                <a:ea typeface="黑体" pitchFamily="49" charset="-122"/>
              </a:rPr>
              <a:t>);</a:t>
            </a:r>
          </a:p>
          <a:p>
            <a:pPr marL="725488" lvl="2" indent="-284163">
              <a:buClr>
                <a:srgbClr val="FF0000"/>
              </a:buClr>
              <a:buFont typeface="Wingdings" pitchFamily="2" charset="2"/>
              <a:buChar char="F"/>
              <a:defRPr/>
            </a:pPr>
            <a:r>
              <a:rPr lang="en-US" altLang="en-US" dirty="0" err="1">
                <a:solidFill>
                  <a:srgbClr val="003399"/>
                </a:solidFill>
                <a:ea typeface="黑体" pitchFamily="49" charset="-122"/>
              </a:rPr>
              <a:t>成功调用readdir</a:t>
            </a:r>
            <a:r>
              <a:rPr lang="en-US" altLang="en-US" dirty="0">
                <a:solidFill>
                  <a:srgbClr val="003399"/>
                </a:solidFill>
                <a:ea typeface="黑体" pitchFamily="49" charset="-122"/>
              </a:rPr>
              <a:t>()</a:t>
            </a:r>
            <a:r>
              <a:rPr lang="en-US" altLang="en-US" dirty="0" err="1">
                <a:solidFill>
                  <a:srgbClr val="003399"/>
                </a:solidFill>
                <a:ea typeface="黑体" pitchFamily="49" charset="-122"/>
              </a:rPr>
              <a:t>会返回dir指向的目录的下一个目录项</a:t>
            </a:r>
            <a:r>
              <a:rPr lang="en-US" altLang="en-US" dirty="0">
                <a:solidFill>
                  <a:srgbClr val="003399"/>
                </a:solidFill>
                <a:ea typeface="黑体" pitchFamily="49" charset="-122"/>
              </a:rPr>
              <a:t>。</a:t>
            </a:r>
          </a:p>
          <a:p>
            <a:pPr marL="725488" lvl="2" indent="-284163">
              <a:buClr>
                <a:srgbClr val="FF0000"/>
              </a:buClr>
              <a:buFont typeface="Wingdings" pitchFamily="2" charset="2"/>
              <a:buChar char="F"/>
              <a:defRPr/>
            </a:pPr>
            <a:r>
              <a:rPr lang="en-US" altLang="en-US" dirty="0" err="1">
                <a:solidFill>
                  <a:srgbClr val="003399"/>
                </a:solidFill>
                <a:ea typeface="黑体" pitchFamily="49" charset="-122"/>
              </a:rPr>
              <a:t>通过连续调用readdir</a:t>
            </a:r>
            <a:r>
              <a:rPr lang="en-US" altLang="en-US" dirty="0">
                <a:solidFill>
                  <a:srgbClr val="003399"/>
                </a:solidFill>
                <a:ea typeface="黑体" pitchFamily="49" charset="-122"/>
              </a:rPr>
              <a:t>()</a:t>
            </a:r>
            <a:r>
              <a:rPr lang="en-US" altLang="en-US" dirty="0" err="1">
                <a:solidFill>
                  <a:srgbClr val="003399"/>
                </a:solidFill>
                <a:ea typeface="黑体" pitchFamily="49" charset="-122"/>
              </a:rPr>
              <a:t>可以依次获取目录中的所有目录项</a:t>
            </a:r>
            <a:r>
              <a:rPr lang="en-US" altLang="en-US" dirty="0">
                <a:solidFill>
                  <a:srgbClr val="003399"/>
                </a:solidFill>
                <a:ea typeface="黑体" pitchFamily="49" charset="-122"/>
              </a:rPr>
              <a:t>。</a:t>
            </a:r>
          </a:p>
          <a:p>
            <a:pPr marL="725488" lvl="2" indent="-284163">
              <a:buClr>
                <a:srgbClr val="FF0000"/>
              </a:buClr>
              <a:buFont typeface="Wingdings" pitchFamily="2" charset="2"/>
              <a:buChar char="F"/>
              <a:defRPr/>
            </a:pPr>
            <a:r>
              <a:rPr lang="en-US" altLang="en-US" dirty="0" err="1">
                <a:solidFill>
                  <a:srgbClr val="003399"/>
                </a:solidFill>
                <a:ea typeface="黑体" pitchFamily="49" charset="-122"/>
              </a:rPr>
              <a:t>若目录已经读完或函数调用失败，则返回NULL</a:t>
            </a:r>
            <a:r>
              <a:rPr lang="en-US" altLang="en-US" dirty="0">
                <a:solidFill>
                  <a:srgbClr val="003399"/>
                </a:solidFill>
                <a:ea typeface="黑体" pitchFamily="49" charset="-122"/>
              </a:rPr>
              <a:t>。</a:t>
            </a:r>
          </a:p>
          <a:p>
            <a:pPr marL="725488" lvl="2" indent="-284163">
              <a:buClr>
                <a:srgbClr val="FF0000"/>
              </a:buClr>
              <a:buFont typeface="Wingdings" pitchFamily="2" charset="2"/>
              <a:buChar char="F"/>
              <a:defRPr/>
            </a:pPr>
            <a:r>
              <a:rPr lang="en-US" altLang="en-US" dirty="0" err="1">
                <a:solidFill>
                  <a:srgbClr val="003399"/>
                </a:solidFill>
                <a:ea typeface="黑体" pitchFamily="49" charset="-122"/>
              </a:rPr>
              <a:t>结构体dirent的定义如下</a:t>
            </a:r>
            <a:r>
              <a:rPr lang="en-US" altLang="en-US" dirty="0">
                <a:solidFill>
                  <a:srgbClr val="003399"/>
                </a:solidFill>
                <a:ea typeface="黑体" pitchFamily="49" charset="-122"/>
              </a:rPr>
              <a:t>：</a:t>
            </a:r>
            <a:br>
              <a:rPr lang="en-US" altLang="en-US" dirty="0">
                <a:ea typeface="黑体" pitchFamily="49" charset="-122"/>
              </a:rPr>
            </a:br>
            <a:r>
              <a:rPr lang="en-US" altLang="en-US" dirty="0" err="1">
                <a:solidFill>
                  <a:srgbClr val="003399"/>
                </a:solidFill>
                <a:ea typeface="黑体" pitchFamily="49" charset="-122"/>
              </a:rPr>
              <a:t>struct</a:t>
            </a:r>
            <a:r>
              <a:rPr lang="en-US" altLang="en-US" dirty="0">
                <a:solidFill>
                  <a:srgbClr val="003399"/>
                </a:solidFill>
                <a:ea typeface="黑体" pitchFamily="49" charset="-122"/>
              </a:rPr>
              <a:t> </a:t>
            </a:r>
            <a:r>
              <a:rPr lang="en-US" altLang="en-US" dirty="0" err="1">
                <a:solidFill>
                  <a:srgbClr val="003399"/>
                </a:solidFill>
                <a:ea typeface="黑体" pitchFamily="49" charset="-122"/>
              </a:rPr>
              <a:t>dirent</a:t>
            </a:r>
            <a:r>
              <a:rPr lang="en-US" altLang="en-US" dirty="0">
                <a:solidFill>
                  <a:srgbClr val="003399"/>
                </a:solidFill>
                <a:ea typeface="黑体" pitchFamily="49" charset="-122"/>
              </a:rPr>
              <a:t> {</a:t>
            </a:r>
            <a:br>
              <a:rPr lang="en-US" altLang="en-US" dirty="0">
                <a:solidFill>
                  <a:srgbClr val="003399"/>
                </a:solidFill>
                <a:ea typeface="黑体" pitchFamily="49" charset="-122"/>
              </a:rPr>
            </a:br>
            <a:r>
              <a:rPr lang="en-US" altLang="en-US" dirty="0">
                <a:solidFill>
                  <a:srgbClr val="003399"/>
                </a:solidFill>
                <a:ea typeface="黑体" pitchFamily="49" charset="-122"/>
              </a:rPr>
              <a:t>    </a:t>
            </a:r>
            <a:r>
              <a:rPr lang="en-US" altLang="en-US" dirty="0" err="1">
                <a:solidFill>
                  <a:srgbClr val="003399"/>
                </a:solidFill>
                <a:ea typeface="黑体" pitchFamily="49" charset="-122"/>
              </a:rPr>
              <a:t>ino_t</a:t>
            </a:r>
            <a:r>
              <a:rPr lang="en-US" altLang="en-US" dirty="0">
                <a:solidFill>
                  <a:srgbClr val="003399"/>
                </a:solidFill>
                <a:ea typeface="黑体" pitchFamily="49" charset="-122"/>
              </a:rPr>
              <a:t> </a:t>
            </a:r>
            <a:r>
              <a:rPr lang="en-US" altLang="en-US" dirty="0" err="1">
                <a:solidFill>
                  <a:srgbClr val="003399"/>
                </a:solidFill>
                <a:ea typeface="黑体" pitchFamily="49" charset="-122"/>
              </a:rPr>
              <a:t>d_ino</a:t>
            </a:r>
            <a:r>
              <a:rPr lang="en-US" altLang="en-US" dirty="0">
                <a:solidFill>
                  <a:srgbClr val="003399"/>
                </a:solidFill>
                <a:ea typeface="黑体" pitchFamily="49" charset="-122"/>
              </a:rPr>
              <a:t>;                     /*</a:t>
            </a:r>
            <a:r>
              <a:rPr lang="en-US" altLang="zh-CN" b="0" dirty="0">
                <a:solidFill>
                  <a:srgbClr val="003399"/>
                </a:solidFill>
              </a:rPr>
              <a:t> </a:t>
            </a:r>
            <a:r>
              <a:rPr lang="en-US" altLang="zh-CN" b="0" dirty="0" err="1">
                <a:solidFill>
                  <a:srgbClr val="003399"/>
                </a:solidFill>
              </a:rPr>
              <a:t>inode</a:t>
            </a:r>
            <a:r>
              <a:rPr lang="en-US" altLang="zh-CN" b="0" dirty="0">
                <a:solidFill>
                  <a:srgbClr val="003399"/>
                </a:solidFill>
              </a:rPr>
              <a:t> number </a:t>
            </a:r>
            <a:r>
              <a:rPr lang="zh-CN" altLang="en-US" b="0" dirty="0">
                <a:solidFill>
                  <a:srgbClr val="003399"/>
                </a:solidFill>
              </a:rPr>
              <a:t>索引节点号 </a:t>
            </a:r>
            <a:r>
              <a:rPr lang="en-US" altLang="zh-CN" b="0" dirty="0">
                <a:solidFill>
                  <a:srgbClr val="003399"/>
                </a:solidFill>
              </a:rPr>
              <a:t> </a:t>
            </a:r>
            <a:r>
              <a:rPr lang="en-US" altLang="en-US" dirty="0">
                <a:solidFill>
                  <a:srgbClr val="003399"/>
                </a:solidFill>
                <a:ea typeface="黑体" pitchFamily="49" charset="-122"/>
              </a:rPr>
              <a:t>*/</a:t>
            </a:r>
            <a:br>
              <a:rPr lang="en-US" altLang="en-US" dirty="0">
                <a:solidFill>
                  <a:srgbClr val="003399"/>
                </a:solidFill>
                <a:ea typeface="黑体" pitchFamily="49" charset="-122"/>
              </a:rPr>
            </a:br>
            <a:r>
              <a:rPr lang="en-US" altLang="en-US" dirty="0">
                <a:solidFill>
                  <a:srgbClr val="003399"/>
                </a:solidFill>
                <a:ea typeface="黑体" pitchFamily="49" charset="-122"/>
              </a:rPr>
              <a:t>    </a:t>
            </a:r>
            <a:r>
              <a:rPr lang="en-US" altLang="en-US" dirty="0" err="1">
                <a:solidFill>
                  <a:srgbClr val="003399"/>
                </a:solidFill>
                <a:ea typeface="黑体" pitchFamily="49" charset="-122"/>
              </a:rPr>
              <a:t>off_t</a:t>
            </a:r>
            <a:r>
              <a:rPr lang="en-US" altLang="en-US" dirty="0">
                <a:solidFill>
                  <a:srgbClr val="003399"/>
                </a:solidFill>
                <a:ea typeface="黑体" pitchFamily="49" charset="-122"/>
              </a:rPr>
              <a:t> </a:t>
            </a:r>
            <a:r>
              <a:rPr lang="en-US" altLang="en-US" dirty="0" err="1">
                <a:solidFill>
                  <a:srgbClr val="003399"/>
                </a:solidFill>
                <a:ea typeface="黑体" pitchFamily="49" charset="-122"/>
              </a:rPr>
              <a:t>d_off</a:t>
            </a:r>
            <a:r>
              <a:rPr lang="en-US" altLang="en-US" dirty="0">
                <a:solidFill>
                  <a:srgbClr val="003399"/>
                </a:solidFill>
                <a:ea typeface="黑体" pitchFamily="49" charset="-122"/>
              </a:rPr>
              <a:t>; /*</a:t>
            </a:r>
            <a:r>
              <a:rPr lang="zh-CN" altLang="en-US" b="0" dirty="0">
                <a:solidFill>
                  <a:srgbClr val="003399"/>
                </a:solidFill>
              </a:rPr>
              <a:t>在目录文件中的偏移  </a:t>
            </a:r>
            <a:r>
              <a:rPr lang="en-US" altLang="en-US" dirty="0">
                <a:solidFill>
                  <a:srgbClr val="003399"/>
                </a:solidFill>
                <a:ea typeface="黑体" pitchFamily="49" charset="-122"/>
              </a:rPr>
              <a:t>*/</a:t>
            </a:r>
            <a:br>
              <a:rPr lang="en-US" altLang="en-US" dirty="0">
                <a:solidFill>
                  <a:srgbClr val="003399"/>
                </a:solidFill>
                <a:ea typeface="黑体" pitchFamily="49" charset="-122"/>
              </a:rPr>
            </a:br>
            <a:r>
              <a:rPr lang="en-US" altLang="en-US" dirty="0">
                <a:solidFill>
                  <a:srgbClr val="003399"/>
                </a:solidFill>
                <a:ea typeface="黑体" pitchFamily="49" charset="-122"/>
              </a:rPr>
              <a:t>    unsigned short </a:t>
            </a:r>
            <a:r>
              <a:rPr lang="en-US" altLang="en-US" dirty="0" err="1">
                <a:solidFill>
                  <a:srgbClr val="003399"/>
                </a:solidFill>
                <a:ea typeface="黑体" pitchFamily="49" charset="-122"/>
              </a:rPr>
              <a:t>d_reclen</a:t>
            </a:r>
            <a:r>
              <a:rPr lang="en-US" altLang="en-US" dirty="0">
                <a:solidFill>
                  <a:srgbClr val="003399"/>
                </a:solidFill>
                <a:ea typeface="黑体" pitchFamily="49" charset="-122"/>
              </a:rPr>
              <a:t>;/*</a:t>
            </a:r>
            <a:r>
              <a:rPr lang="zh-CN" altLang="en-US" b="0" dirty="0">
                <a:solidFill>
                  <a:srgbClr val="003399"/>
                </a:solidFill>
              </a:rPr>
              <a:t>文件名长</a:t>
            </a:r>
            <a:r>
              <a:rPr lang="en-US" altLang="en-US" dirty="0">
                <a:solidFill>
                  <a:srgbClr val="003399"/>
                </a:solidFill>
                <a:ea typeface="黑体" pitchFamily="49" charset="-122"/>
              </a:rPr>
              <a:t>*/</a:t>
            </a:r>
            <a:br>
              <a:rPr lang="en-US" altLang="en-US" dirty="0">
                <a:ea typeface="黑体" pitchFamily="49" charset="-122"/>
              </a:rPr>
            </a:br>
            <a:r>
              <a:rPr lang="en-US" altLang="en-US" dirty="0">
                <a:ea typeface="黑体" pitchFamily="49" charset="-122"/>
              </a:rPr>
              <a:t>    </a:t>
            </a:r>
            <a:r>
              <a:rPr lang="en-US" altLang="en-US" dirty="0">
                <a:solidFill>
                  <a:srgbClr val="FF0000"/>
                </a:solidFill>
                <a:ea typeface="黑体" pitchFamily="49" charset="-122"/>
              </a:rPr>
              <a:t>unsigned char </a:t>
            </a:r>
            <a:r>
              <a:rPr lang="en-US" altLang="en-US" dirty="0" err="1">
                <a:solidFill>
                  <a:srgbClr val="FF0000"/>
                </a:solidFill>
                <a:ea typeface="黑体" pitchFamily="49" charset="-122"/>
              </a:rPr>
              <a:t>d_type</a:t>
            </a:r>
            <a:r>
              <a:rPr lang="en-US" altLang="en-US" dirty="0">
                <a:solidFill>
                  <a:srgbClr val="FF0000"/>
                </a:solidFill>
                <a:ea typeface="黑体" pitchFamily="49" charset="-122"/>
              </a:rPr>
              <a:t>;      /* </a:t>
            </a:r>
            <a:r>
              <a:rPr lang="en-US" altLang="en-US" dirty="0" err="1">
                <a:solidFill>
                  <a:srgbClr val="FF0000"/>
                </a:solidFill>
                <a:ea typeface="黑体" pitchFamily="49" charset="-122"/>
              </a:rPr>
              <a:t>文件类型</a:t>
            </a:r>
            <a:r>
              <a:rPr lang="en-US" altLang="en-US" dirty="0">
                <a:solidFill>
                  <a:srgbClr val="FF0000"/>
                </a:solidFill>
                <a:ea typeface="黑体" pitchFamily="49" charset="-122"/>
              </a:rPr>
              <a:t> */</a:t>
            </a:r>
            <a:br>
              <a:rPr lang="en-US" altLang="en-US" dirty="0">
                <a:solidFill>
                  <a:srgbClr val="FF0000"/>
                </a:solidFill>
                <a:ea typeface="黑体" pitchFamily="49" charset="-122"/>
              </a:rPr>
            </a:br>
            <a:r>
              <a:rPr lang="en-US" altLang="en-US" dirty="0">
                <a:solidFill>
                  <a:srgbClr val="FF0000"/>
                </a:solidFill>
                <a:ea typeface="黑体" pitchFamily="49" charset="-122"/>
              </a:rPr>
              <a:t>    char </a:t>
            </a:r>
            <a:r>
              <a:rPr lang="en-US" altLang="en-US" dirty="0" err="1">
                <a:solidFill>
                  <a:srgbClr val="FF0000"/>
                </a:solidFill>
                <a:ea typeface="黑体" pitchFamily="49" charset="-122"/>
              </a:rPr>
              <a:t>d_name</a:t>
            </a:r>
            <a:r>
              <a:rPr lang="en-US" altLang="en-US" dirty="0">
                <a:solidFill>
                  <a:srgbClr val="FF0000"/>
                </a:solidFill>
                <a:ea typeface="黑体" pitchFamily="49" charset="-122"/>
              </a:rPr>
              <a:t>[256];          /* </a:t>
            </a:r>
            <a:r>
              <a:rPr lang="en-US" altLang="en-US" dirty="0" err="1">
                <a:solidFill>
                  <a:srgbClr val="FF0000"/>
                </a:solidFill>
                <a:ea typeface="黑体" pitchFamily="49" charset="-122"/>
              </a:rPr>
              <a:t>文件名</a:t>
            </a:r>
            <a:r>
              <a:rPr lang="en-US" altLang="en-US" dirty="0">
                <a:solidFill>
                  <a:srgbClr val="FF0000"/>
                </a:solidFill>
                <a:ea typeface="黑体" pitchFamily="49" charset="-122"/>
              </a:rPr>
              <a:t> */</a:t>
            </a:r>
            <a:br>
              <a:rPr lang="en-US" altLang="en-US" dirty="0">
                <a:solidFill>
                  <a:srgbClr val="FF0000"/>
                </a:solidFill>
                <a:ea typeface="黑体" pitchFamily="49" charset="-122"/>
              </a:rPr>
            </a:br>
            <a:r>
              <a:rPr lang="en-US" altLang="en-US" dirty="0">
                <a:solidFill>
                  <a:srgbClr val="003399"/>
                </a:solidFill>
                <a:ea typeface="黑体" pitchFamily="49" charset="-122"/>
              </a:rPr>
              <a:t>}</a:t>
            </a:r>
          </a:p>
        </p:txBody>
      </p:sp>
      <p:sp>
        <p:nvSpPr>
          <p:cNvPr id="53251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5081BC23-24F9-4722-8868-EA6233D075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53252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498DDC1C-93E3-4A7B-B28F-6B2C3D3F72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D8209C-B8D8-4243-B876-F51A4C4C9B7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9276"/>
            <a:ext cx="9906000" cy="57626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lIns="288000" rIns="288000" anchor="ctr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zh-CN" altLang="en-US" kern="0" dirty="0">
                <a:ea typeface="宋体" panose="02010600030101010101" pitchFamily="2" charset="-122"/>
              </a:rPr>
              <a:t>读取目录的内容</a:t>
            </a:r>
          </a:p>
        </p:txBody>
      </p:sp>
      <p:sp>
        <p:nvSpPr>
          <p:cNvPr id="53254" name="灯片编号占位符 6">
            <a:extLst>
              <a:ext uri="{FF2B5EF4-FFF2-40B4-BE49-F238E27FC236}">
                <a16:creationId xmlns:a16="http://schemas.microsoft.com/office/drawing/2014/main" id="{0281AA71-D3C0-44ED-B634-E42B87C1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CCDA64-8D69-4D30-BE17-D58D0FD6A9B1}" type="slidenum">
              <a:rPr kumimoji="0" lang="zh-CN" altLang="en-US" sz="1800">
                <a:solidFill>
                  <a:srgbClr val="0000CC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18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A058B7F2-72E1-4E7B-BB0E-D016B20BA507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660400" y="1268413"/>
            <a:ext cx="8891588" cy="59055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zh-CN" altLang="en-US" sz="240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</a:pPr>
            <a:r>
              <a:rPr lang="en-US" altLang="en-US">
                <a:ea typeface="黑体" panose="02010609060101010101" pitchFamily="49" charset="-122"/>
              </a:rPr>
              <a:t> 从目录流读取目录内容</a:t>
            </a:r>
          </a:p>
          <a:p>
            <a:pPr lvl="1">
              <a:lnSpc>
                <a:spcPct val="80000"/>
              </a:lnSpc>
              <a:buClr>
                <a:srgbClr val="FF0000"/>
              </a:buClr>
            </a:pPr>
            <a:r>
              <a:rPr lang="en-US" altLang="en-US">
                <a:ea typeface="黑体" panose="02010609060101010101" pitchFamily="49" charset="-122"/>
              </a:rPr>
              <a:t>unsigned char d_type;      /* 文件类型 */</a:t>
            </a:r>
          </a:p>
          <a:p>
            <a:pPr lvl="1">
              <a:lnSpc>
                <a:spcPct val="80000"/>
              </a:lnSpc>
              <a:buClr>
                <a:srgbClr val="FF0000"/>
              </a:buClr>
            </a:pPr>
            <a:r>
              <a:rPr lang="zh-CN" altLang="en-US">
                <a:ea typeface="黑体" panose="02010609060101010101" pitchFamily="49" charset="-122"/>
              </a:rPr>
              <a:t>在</a:t>
            </a:r>
            <a:r>
              <a:rPr lang="en-US" altLang="zh-CN">
                <a:ea typeface="黑体" panose="02010609060101010101" pitchFamily="49" charset="-122"/>
              </a:rPr>
              <a:t>&lt;dirent.h&gt;</a:t>
            </a:r>
            <a:r>
              <a:rPr lang="zh-CN" altLang="en-US">
                <a:ea typeface="黑体" panose="02010609060101010101" pitchFamily="49" charset="-122"/>
              </a:rPr>
              <a:t>宏定义为：</a:t>
            </a:r>
            <a:endParaRPr lang="en-US" altLang="zh-CN">
              <a:ea typeface="黑体" panose="02010609060101010101" pitchFamily="49" charset="-122"/>
            </a:endParaRPr>
          </a:p>
          <a:p>
            <a:pPr lvl="1">
              <a:lnSpc>
                <a:spcPct val="80000"/>
              </a:lnSpc>
              <a:buClr>
                <a:srgbClr val="FF0000"/>
              </a:buClr>
            </a:pPr>
            <a:r>
              <a:rPr lang="en-US" altLang="zh-CN"/>
              <a:t>DT_UNKNOWN</a:t>
            </a:r>
            <a:r>
              <a:rPr lang="zh-CN" altLang="en-US"/>
              <a:t>，未知的类型 </a:t>
            </a:r>
            <a:endParaRPr lang="en-US" altLang="zh-CN"/>
          </a:p>
          <a:p>
            <a:pPr lvl="1">
              <a:lnSpc>
                <a:spcPct val="80000"/>
              </a:lnSpc>
              <a:buClr>
                <a:srgbClr val="FF0000"/>
              </a:buClr>
            </a:pPr>
            <a:r>
              <a:rPr lang="en-US" altLang="zh-CN">
                <a:solidFill>
                  <a:srgbClr val="FF0000"/>
                </a:solidFill>
              </a:rPr>
              <a:t>DT_REG</a:t>
            </a:r>
            <a:r>
              <a:rPr lang="zh-CN" altLang="en-US">
                <a:solidFill>
                  <a:srgbClr val="FF0000"/>
                </a:solidFill>
              </a:rPr>
              <a:t>，普通文件 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buClr>
                <a:srgbClr val="FF0000"/>
              </a:buClr>
            </a:pPr>
            <a:r>
              <a:rPr lang="en-US" altLang="zh-CN">
                <a:solidFill>
                  <a:srgbClr val="FF0000"/>
                </a:solidFill>
              </a:rPr>
              <a:t>DT_DIR</a:t>
            </a:r>
            <a:r>
              <a:rPr lang="zh-CN" altLang="en-US">
                <a:solidFill>
                  <a:srgbClr val="FF0000"/>
                </a:solidFill>
              </a:rPr>
              <a:t>，普通目录 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buClr>
                <a:srgbClr val="FF0000"/>
              </a:buClr>
            </a:pPr>
            <a:r>
              <a:rPr lang="en-US" altLang="zh-CN"/>
              <a:t>DT_FIFO</a:t>
            </a:r>
            <a:r>
              <a:rPr lang="zh-CN" altLang="en-US"/>
              <a:t>，命名管道或</a:t>
            </a:r>
            <a:r>
              <a:rPr lang="en-US" altLang="zh-CN"/>
              <a:t>FIFO </a:t>
            </a:r>
          </a:p>
          <a:p>
            <a:pPr lvl="1">
              <a:lnSpc>
                <a:spcPct val="80000"/>
              </a:lnSpc>
              <a:buClr>
                <a:srgbClr val="FF0000"/>
              </a:buClr>
            </a:pPr>
            <a:r>
              <a:rPr lang="en-US" altLang="zh-CN"/>
              <a:t>DT_SOCK</a:t>
            </a:r>
            <a:r>
              <a:rPr lang="zh-CN" altLang="en-US"/>
              <a:t>，本地套接口 </a:t>
            </a:r>
            <a:endParaRPr lang="en-US" altLang="zh-CN"/>
          </a:p>
          <a:p>
            <a:pPr lvl="1">
              <a:lnSpc>
                <a:spcPct val="80000"/>
              </a:lnSpc>
              <a:buClr>
                <a:srgbClr val="FF0000"/>
              </a:buClr>
            </a:pPr>
            <a:r>
              <a:rPr lang="en-US" altLang="zh-CN"/>
              <a:t>DT_CHR</a:t>
            </a:r>
            <a:r>
              <a:rPr lang="zh-CN" altLang="en-US"/>
              <a:t>，字符设备文件 </a:t>
            </a:r>
            <a:endParaRPr lang="en-US" altLang="zh-CN"/>
          </a:p>
          <a:p>
            <a:pPr lvl="1">
              <a:lnSpc>
                <a:spcPct val="80000"/>
              </a:lnSpc>
              <a:buClr>
                <a:srgbClr val="FF0000"/>
              </a:buClr>
            </a:pPr>
            <a:r>
              <a:rPr lang="en-US" altLang="zh-CN"/>
              <a:t>DT_BLK</a:t>
            </a:r>
            <a:r>
              <a:rPr lang="zh-CN" altLang="en-US"/>
              <a:t>，块设备文件</a:t>
            </a:r>
            <a:endParaRPr lang="en-US" altLang="zh-CN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br>
              <a:rPr lang="en-US" altLang="en-US" sz="2200">
                <a:ea typeface="黑体" panose="02010609060101010101" pitchFamily="49" charset="-122"/>
              </a:rPr>
            </a:br>
            <a:endParaRPr lang="en-US" altLang="en-US" sz="2200">
              <a:ea typeface="黑体" panose="02010609060101010101" pitchFamily="49" charset="-122"/>
            </a:endParaRPr>
          </a:p>
        </p:txBody>
      </p:sp>
      <p:sp>
        <p:nvSpPr>
          <p:cNvPr id="55299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2860B8DD-5E1D-4C61-8A1B-6217CA9AFD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55300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5DAB247B-5737-4BDE-892C-D75906849A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203A7F-FD98-462D-85B2-E8B5A24C40B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9276"/>
            <a:ext cx="9906000" cy="57626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lIns="288000" rIns="288000" anchor="ctr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zh-CN" altLang="en-US" kern="0">
                <a:ea typeface="宋体" panose="02010600030101010101" pitchFamily="2" charset="-122"/>
              </a:rPr>
              <a:t>读取目录的内容</a:t>
            </a:r>
            <a:endParaRPr lang="zh-CN" altLang="en-US" kern="0" dirty="0">
              <a:ea typeface="宋体" panose="02010600030101010101" pitchFamily="2" charset="-122"/>
            </a:endParaRPr>
          </a:p>
        </p:txBody>
      </p:sp>
      <p:sp>
        <p:nvSpPr>
          <p:cNvPr id="55302" name="灯片编号占位符 6">
            <a:extLst>
              <a:ext uri="{FF2B5EF4-FFF2-40B4-BE49-F238E27FC236}">
                <a16:creationId xmlns:a16="http://schemas.microsoft.com/office/drawing/2014/main" id="{362C61E3-D855-496E-83C5-A05118E1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37EA1D-07A1-4ABB-84C7-E40416EF49B5}" type="slidenum">
              <a:rPr kumimoji="0" lang="zh-CN" altLang="en-US" sz="1800">
                <a:solidFill>
                  <a:srgbClr val="0000CC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8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D9D0CD45-9DC0-4BA0-B3F8-887766F9E29F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633413" y="836613"/>
            <a:ext cx="7708900" cy="5264150"/>
          </a:xfrm>
        </p:spPr>
        <p:txBody>
          <a:bodyPr/>
          <a:lstStyle/>
          <a:p>
            <a:pPr marL="0" indent="0">
              <a:buNone/>
            </a:pPr>
            <a:endParaRPr lang="zh-CN" altLang="en-US" sz="2400">
              <a:ea typeface="宋体" panose="02010600030101010101" pitchFamily="2" charset="-122"/>
            </a:endParaRPr>
          </a:p>
          <a:p>
            <a:pPr marL="0" indent="0"/>
            <a:r>
              <a:rPr lang="en-US" altLang="en-US">
                <a:ea typeface="黑体" panose="02010609060101010101" pitchFamily="49" charset="-122"/>
              </a:rPr>
              <a:t> 关闭目录流</a:t>
            </a:r>
          </a:p>
          <a:p>
            <a:pPr lvl="1">
              <a:buClr>
                <a:srgbClr val="FF0000"/>
              </a:buClr>
            </a:pPr>
            <a:r>
              <a:rPr lang="zh-CN" altLang="en-US">
                <a:ea typeface="黑体" panose="02010609060101010101" pitchFamily="49" charset="-122"/>
              </a:rPr>
              <a:t>使用函数closedir()可以关闭由opendir()打开的目录流</a:t>
            </a:r>
            <a:endParaRPr lang="en-US" altLang="en-US">
              <a:ea typeface="黑体" panose="02010609060101010101" pitchFamily="49" charset="-122"/>
            </a:endParaRP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en-US" altLang="en-US" sz="2400">
                <a:solidFill>
                  <a:srgbClr val="003399"/>
                </a:solidFill>
                <a:ea typeface="黑体" panose="02010609060101010101" pitchFamily="49" charset="-122"/>
              </a:rPr>
              <a:t>#include &lt;sys/types.h&gt;</a:t>
            </a:r>
            <a:br>
              <a:rPr lang="en-US" altLang="en-US" sz="2400">
                <a:solidFill>
                  <a:srgbClr val="003399"/>
                </a:solidFill>
                <a:ea typeface="黑体" panose="02010609060101010101" pitchFamily="49" charset="-122"/>
              </a:rPr>
            </a:br>
            <a:r>
              <a:rPr lang="en-US" altLang="en-US" sz="2400">
                <a:solidFill>
                  <a:srgbClr val="003399"/>
                </a:solidFill>
                <a:ea typeface="黑体" panose="02010609060101010101" pitchFamily="49" charset="-122"/>
              </a:rPr>
              <a:t>#include &lt;dirent.h&gt;</a:t>
            </a:r>
            <a:br>
              <a:rPr lang="en-US" altLang="en-US" sz="2400">
                <a:solidFill>
                  <a:srgbClr val="003399"/>
                </a:solidFill>
                <a:ea typeface="黑体" panose="02010609060101010101" pitchFamily="49" charset="-122"/>
              </a:rPr>
            </a:br>
            <a:r>
              <a:rPr lang="en-US" altLang="en-US" sz="2400">
                <a:solidFill>
                  <a:srgbClr val="003399"/>
                </a:solidFill>
                <a:ea typeface="黑体" panose="02010609060101010101" pitchFamily="49" charset="-122"/>
              </a:rPr>
              <a:t>int closedir (DIR *dir);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F"/>
            </a:pPr>
            <a:endParaRPr lang="en-US" altLang="en-US" sz="2400">
              <a:solidFill>
                <a:srgbClr val="003399"/>
              </a:solidFill>
              <a:ea typeface="黑体" panose="02010609060101010101" pitchFamily="49" charset="-122"/>
            </a:endParaRP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en-US" altLang="en-US" sz="2400">
                <a:solidFill>
                  <a:srgbClr val="003399"/>
                </a:solidFill>
                <a:ea typeface="黑体" panose="02010609060101010101" pitchFamily="49" charset="-122"/>
              </a:rPr>
              <a:t>成功调用closedir()会关闭dir指向的目录流，并返回0。若调用失败则返回-1。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en-US" altLang="zh-CN" sz="2400">
                <a:solidFill>
                  <a:srgbClr val="003399"/>
                </a:solidFill>
                <a:ea typeface="黑体" panose="02010609060101010101" pitchFamily="49" charset="-122"/>
              </a:rPr>
              <a:t>closedir()</a:t>
            </a:r>
            <a:r>
              <a:rPr lang="zh-CN" altLang="en-US" sz="2400">
                <a:solidFill>
                  <a:srgbClr val="003399"/>
                </a:solidFill>
                <a:ea typeface="黑体" panose="02010609060101010101" pitchFamily="49" charset="-122"/>
              </a:rPr>
              <a:t>与</a:t>
            </a:r>
            <a:r>
              <a:rPr lang="en-US" altLang="zh-CN" sz="2400">
                <a:solidFill>
                  <a:srgbClr val="003399"/>
                </a:solidFill>
                <a:ea typeface="黑体" panose="02010609060101010101" pitchFamily="49" charset="-122"/>
              </a:rPr>
              <a:t>opendir()</a:t>
            </a:r>
            <a:r>
              <a:rPr lang="zh-CN" altLang="en-US" sz="2400">
                <a:solidFill>
                  <a:srgbClr val="003399"/>
                </a:solidFill>
                <a:ea typeface="黑体" panose="02010609060101010101" pitchFamily="49" charset="-122"/>
              </a:rPr>
              <a:t>成对出现。</a:t>
            </a:r>
            <a:endParaRPr lang="en-US" altLang="en-US" sz="2400">
              <a:solidFill>
                <a:srgbClr val="003399"/>
              </a:solidFill>
              <a:ea typeface="黑体" panose="02010609060101010101" pitchFamily="49" charset="-122"/>
            </a:endParaRPr>
          </a:p>
        </p:txBody>
      </p:sp>
      <p:sp>
        <p:nvSpPr>
          <p:cNvPr id="57347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097561BA-FC21-4D1C-B8F8-E96136AA5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57348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1D23661A-5FA3-44C9-9002-F8FE36F0B2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3255EB-2BA4-4707-AA6D-774FECAC927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9276"/>
            <a:ext cx="9906000" cy="57626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lIns="288000" rIns="288000" anchor="ctr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zh-CN" altLang="en-US" kern="0" dirty="0">
                <a:ea typeface="宋体" panose="02010600030101010101" pitchFamily="2" charset="-122"/>
              </a:rPr>
              <a:t>读取目录的内容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6" descr="C:\Users\lenovo\Desktop\traves.png">
            <a:extLst>
              <a:ext uri="{FF2B5EF4-FFF2-40B4-BE49-F238E27FC236}">
                <a16:creationId xmlns:a16="http://schemas.microsoft.com/office/drawing/2014/main" id="{C894E484-C3EA-44DA-85FD-2FF731D1C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1"/>
          <a:stretch>
            <a:fillRect/>
          </a:stretch>
        </p:blipFill>
        <p:spPr bwMode="auto">
          <a:xfrm>
            <a:off x="2505076" y="1079500"/>
            <a:ext cx="5903913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6A3B361A-EAE6-474A-8A37-3301BCB838A2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381001" y="1196975"/>
            <a:ext cx="8766175" cy="287338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en-US">
                <a:ea typeface="黑体" panose="02010609060101010101" pitchFamily="49" charset="-122"/>
              </a:rPr>
              <a:t> </a:t>
            </a:r>
            <a:r>
              <a:rPr lang="zh-CN" altLang="en-US" sz="2800">
                <a:ea typeface="宋体" panose="02010600030101010101" pitchFamily="2" charset="-122"/>
              </a:rPr>
              <a:t>示例代码</a:t>
            </a:r>
            <a:endParaRPr lang="zh-CN" altLang="en-US" sz="180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sp>
        <p:nvSpPr>
          <p:cNvPr id="59396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64851B88-0471-4B57-8890-1388C6CA5D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59397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2670505C-B2C1-41C1-9778-B1173C2E98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94F720-810A-4ED7-8C30-90450CE9088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9276"/>
            <a:ext cx="9906000" cy="57626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lIns="288000" rIns="288000" anchor="ctr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zh-CN" altLang="en-US" kern="0" dirty="0">
                <a:ea typeface="宋体" panose="02010600030101010101" pitchFamily="2" charset="-122"/>
              </a:rPr>
              <a:t>读取目录的内容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195B2B56-C911-4B81-8ECD-135874CF3E8E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5"/>
            <a:ext cx="9906000" cy="503238"/>
          </a:xfrm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sym typeface="黑体" panose="02010609060101010101" pitchFamily="49" charset="-122"/>
              </a:rPr>
              <a:t>目录</a:t>
            </a:r>
            <a:endParaRPr lang="en-US" altLang="en-US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347C1362-1134-4401-A612-84C87B0E42FF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831850" y="1485901"/>
            <a:ext cx="8242300" cy="5184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err="1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当前工作目录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en-US" dirty="0" err="1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改变根目录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en-US" dirty="0" err="1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创建和删除目录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en-US" dirty="0" err="1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读取目录的内容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en-US" dirty="0" err="1">
                <a:solidFill>
                  <a:srgbClr val="FF0000"/>
                </a:solidFill>
                <a:ea typeface="黑体" panose="02010609060101010101" pitchFamily="49" charset="-122"/>
              </a:rPr>
              <a:t>文件名匹配搜索</a:t>
            </a:r>
            <a:endParaRPr lang="en-US" altLang="en-US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en-US" dirty="0" err="1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遍历文件系统的树结构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目录变更提示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95C0FE1-149F-4E72-B15E-642F35D09A58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57213"/>
            <a:ext cx="9906000" cy="495300"/>
          </a:xfrm>
        </p:spPr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anose="02010600030101010101" pitchFamily="2" charset="-122"/>
              </a:rPr>
              <a:t>文件名匹配搜索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7E6114BE-F415-41CA-AC67-18A1C1E48ECA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633414" y="709613"/>
            <a:ext cx="9128125" cy="9191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>
                <a:ea typeface="宋体" panose="02010600030101010101" pitchFamily="2" charset="-122"/>
              </a:rPr>
              <a:t> </a:t>
            </a:r>
            <a:endParaRPr lang="en-US" altLang="en-US">
              <a:ea typeface="黑体" panose="02010609060101010101" pitchFamily="49" charset="-122"/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ea typeface="黑体" panose="02010609060101010101" pitchFamily="49" charset="-122"/>
              </a:rPr>
              <a:t>在给定目录中搜索指定文件，如果文件存在则返回0，否则返回1</a:t>
            </a:r>
            <a:r>
              <a:rPr lang="en-US" altLang="zh-CN" sz="2000">
                <a:ea typeface="黑体" panose="02010609060101010101" pitchFamily="49" charset="-122"/>
              </a:rPr>
              <a:t>.</a:t>
            </a:r>
            <a:endParaRPr lang="zh-CN" altLang="en-US" sz="2000">
              <a:ea typeface="黑体" panose="02010609060101010101" pitchFamily="49" charset="-122"/>
            </a:endParaRPr>
          </a:p>
        </p:txBody>
      </p:sp>
      <p:sp>
        <p:nvSpPr>
          <p:cNvPr id="63492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EF51D36B-087E-4AB7-9A0B-777507B21F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63493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2A71F238-F1A5-496F-AECB-6D29B80268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grpSp>
        <p:nvGrpSpPr>
          <p:cNvPr id="63495" name="组合 11">
            <a:extLst>
              <a:ext uri="{FF2B5EF4-FFF2-40B4-BE49-F238E27FC236}">
                <a16:creationId xmlns:a16="http://schemas.microsoft.com/office/drawing/2014/main" id="{21B0A188-DEAF-45A0-88CB-8B4FF7B0FF30}"/>
              </a:ext>
            </a:extLst>
          </p:cNvPr>
          <p:cNvGrpSpPr>
            <a:grpSpLocks/>
          </p:cNvGrpSpPr>
          <p:nvPr/>
        </p:nvGrpSpPr>
        <p:grpSpPr bwMode="auto">
          <a:xfrm>
            <a:off x="381001" y="1484314"/>
            <a:ext cx="5483225" cy="4968875"/>
            <a:chOff x="0" y="1484313"/>
            <a:chExt cx="5483225" cy="4968875"/>
          </a:xfrm>
        </p:grpSpPr>
        <p:pic>
          <p:nvPicPr>
            <p:cNvPr id="63499" name="Picture 6" descr="C:\Users\lenovo\Desktop\findfile1.png">
              <a:extLst>
                <a:ext uri="{FF2B5EF4-FFF2-40B4-BE49-F238E27FC236}">
                  <a16:creationId xmlns:a16="http://schemas.microsoft.com/office/drawing/2014/main" id="{8FE68E1D-D461-4157-A8D5-F422697C5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84313"/>
              <a:ext cx="5483225" cy="496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0" name="TextBox 10">
              <a:extLst>
                <a:ext uri="{FF2B5EF4-FFF2-40B4-BE49-F238E27FC236}">
                  <a16:creationId xmlns:a16="http://schemas.microsoft.com/office/drawing/2014/main" id="{884F1269-29F3-48E3-893A-190A92017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0184" y="6029672"/>
              <a:ext cx="792088" cy="4001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kumimoji="1"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kumimoji="1"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kumimoji="1"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kumimoji="0" lang="en-US" altLang="zh-CN" sz="2000" b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kumimoji="0" lang="zh-CN" altLang="en-US" sz="20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3496" name="组合 12">
            <a:extLst>
              <a:ext uri="{FF2B5EF4-FFF2-40B4-BE49-F238E27FC236}">
                <a16:creationId xmlns:a16="http://schemas.microsoft.com/office/drawing/2014/main" id="{DFDBA557-D2A5-4BCC-91FC-85263F9396F9}"/>
              </a:ext>
            </a:extLst>
          </p:cNvPr>
          <p:cNvGrpSpPr>
            <a:grpSpLocks/>
          </p:cNvGrpSpPr>
          <p:nvPr/>
        </p:nvGrpSpPr>
        <p:grpSpPr bwMode="auto">
          <a:xfrm>
            <a:off x="5086349" y="2467996"/>
            <a:ext cx="4437151" cy="1393052"/>
            <a:chOff x="4378426" y="5445125"/>
            <a:chExt cx="4330600" cy="1818906"/>
          </a:xfrm>
        </p:grpSpPr>
        <p:sp>
          <p:nvSpPr>
            <p:cNvPr id="63497" name="TextBox 9">
              <a:extLst>
                <a:ext uri="{FF2B5EF4-FFF2-40B4-BE49-F238E27FC236}">
                  <a16:creationId xmlns:a16="http://schemas.microsoft.com/office/drawing/2014/main" id="{8ED32D57-498A-4144-A1E6-D82CF462B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8401" y="6885384"/>
              <a:ext cx="790625" cy="37864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kumimoji="1"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v"/>
                <a:defRPr kumimoji="1"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/>
                <a:buChar char="F"/>
                <a:defRPr kumimoji="1"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kumimoji="0" lang="en-US" altLang="zh-CN" sz="20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kumimoji="0" lang="zh-CN" altLang="en-US" sz="20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63498" name="Picture 7" descr="C:\Users\lenovo\Desktop\findfile2.png">
              <a:extLst>
                <a:ext uri="{FF2B5EF4-FFF2-40B4-BE49-F238E27FC236}">
                  <a16:creationId xmlns:a16="http://schemas.microsoft.com/office/drawing/2014/main" id="{FECDBE97-BCCD-4669-A76B-60BFF785FE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6"/>
            <a:stretch/>
          </p:blipFill>
          <p:spPr bwMode="auto">
            <a:xfrm>
              <a:off x="4378426" y="5445125"/>
              <a:ext cx="4330599" cy="14128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12E3BDD8-2FCD-4354-B056-84E04D3EAE1C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5"/>
            <a:ext cx="9906000" cy="503238"/>
          </a:xfrm>
        </p:spPr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anose="02010600030101010101" pitchFamily="2" charset="-122"/>
              </a:rPr>
              <a:t>文件名匹配搜索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51DC7E4-BF04-4A23-B17B-048C215B3A75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409576" y="1628776"/>
            <a:ext cx="9128125" cy="19399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1800" dirty="0">
                <a:ea typeface="宋体" pitchFamily="2" charset="-122"/>
              </a:rPr>
              <a:t> </a:t>
            </a:r>
            <a:endParaRPr lang="en-US" altLang="en-US" dirty="0"/>
          </a:p>
          <a:p>
            <a:pPr marL="342900" lvl="1" indent="-342900">
              <a:lnSpc>
                <a:spcPct val="15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zh-CN" altLang="en-US" sz="2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问题：</a:t>
            </a:r>
            <a:endParaRPr lang="en-US" altLang="zh-CN" sz="26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3600" dirty="0">
              <a:ea typeface="黑体" pitchFamily="49" charset="-122"/>
            </a:endParaRPr>
          </a:p>
          <a:p>
            <a:pPr marL="1260475" lvl="1" indent="-361950">
              <a:buClr>
                <a:srgbClr val="336699"/>
              </a:buClr>
              <a:defRPr/>
            </a:pPr>
            <a:r>
              <a:rPr lang="zh-CN" altLang="en-US" dirty="0">
                <a:ea typeface="黑体" pitchFamily="49" charset="-122"/>
              </a:rPr>
              <a:t>在给定目录中搜索扩展名为“</a:t>
            </a:r>
            <a:r>
              <a:rPr lang="en-US" altLang="zh-CN" dirty="0">
                <a:ea typeface="黑体" pitchFamily="49" charset="-122"/>
              </a:rPr>
              <a:t>.c</a:t>
            </a:r>
            <a:r>
              <a:rPr lang="zh-CN" altLang="en-US" dirty="0">
                <a:ea typeface="黑体" pitchFamily="49" charset="-122"/>
              </a:rPr>
              <a:t>”的文件。</a:t>
            </a:r>
            <a:endParaRPr lang="en-US" altLang="zh-CN" dirty="0">
              <a:ea typeface="黑体" pitchFamily="49" charset="-122"/>
            </a:endParaRPr>
          </a:p>
          <a:p>
            <a:pPr marL="1260475" lvl="1" indent="-361950">
              <a:buClr>
                <a:srgbClr val="336699"/>
              </a:buClr>
              <a:defRPr/>
            </a:pPr>
            <a:endParaRPr lang="en-US" altLang="zh-CN" dirty="0">
              <a:ea typeface="黑体" pitchFamily="49" charset="-122"/>
            </a:endParaRPr>
          </a:p>
          <a:p>
            <a:pPr marL="1260475" lvl="1" indent="-361950">
              <a:buClr>
                <a:srgbClr val="336699"/>
              </a:buClr>
              <a:defRPr/>
            </a:pPr>
            <a:r>
              <a:rPr lang="zh-CN" altLang="en-US" dirty="0">
                <a:ea typeface="黑体" pitchFamily="49" charset="-122"/>
              </a:rPr>
              <a:t>在给定目录中搜索以“</a:t>
            </a:r>
            <a:r>
              <a:rPr lang="en-US" altLang="zh-CN" dirty="0" err="1">
                <a:ea typeface="黑体" pitchFamily="49" charset="-122"/>
              </a:rPr>
              <a:t>abc</a:t>
            </a:r>
            <a:r>
              <a:rPr lang="zh-CN" altLang="en-US" dirty="0">
                <a:ea typeface="黑体" pitchFamily="49" charset="-122"/>
              </a:rPr>
              <a:t>”开头的文件。</a:t>
            </a:r>
            <a:endParaRPr lang="en-US" altLang="zh-CN" dirty="0">
              <a:ea typeface="黑体" pitchFamily="49" charset="-122"/>
            </a:endParaRPr>
          </a:p>
        </p:txBody>
      </p:sp>
      <p:sp>
        <p:nvSpPr>
          <p:cNvPr id="65540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13FF1664-D1E7-4B27-B7ED-0BBD58E79A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65541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B803108B-F46D-4ED4-B3A2-2461FA64CF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5CFB7D7-9E84-4FA1-853A-11D27FC9B52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5"/>
            <a:ext cx="9906000" cy="503238"/>
          </a:xfrm>
        </p:spPr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anose="02010600030101010101" pitchFamily="2" charset="-122"/>
              </a:rPr>
              <a:t>当前工作目录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D5EDCAC8-3148-48C2-9857-F5D3A594EC60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831850" y="1412876"/>
            <a:ext cx="8008938" cy="4608513"/>
          </a:xfrm>
        </p:spPr>
        <p:txBody>
          <a:bodyPr/>
          <a:lstStyle/>
          <a:p>
            <a:pPr algn="just"/>
            <a:r>
              <a:rPr lang="zh-CN" altLang="en-US" dirty="0">
                <a:ea typeface="宋体" panose="02010600030101010101" pitchFamily="2" charset="-122"/>
              </a:rPr>
              <a:t>每个进程都拥有一个当前工作目录（cwd）。当前工作目录一般是在进程创建时从父进程继承的</a:t>
            </a:r>
          </a:p>
          <a:p>
            <a:pPr algn="just"/>
            <a:endParaRPr lang="zh-CN" altLang="en-US" dirty="0"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ea typeface="宋体" panose="02010600030101010101" pitchFamily="2" charset="-122"/>
              </a:rPr>
              <a:t>当前工作目录是内核解析相对路径名时的起始点。例如，若当前工作目录是/home/abc，当进程试图打开a.txt时，将打开/home/abc/a.txt</a:t>
            </a:r>
          </a:p>
          <a:p>
            <a:pPr algn="just"/>
            <a:endParaRPr lang="zh-CN" altLang="en-US" dirty="0"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ea typeface="宋体" panose="02010600030101010101" pitchFamily="2" charset="-122"/>
              </a:rPr>
              <a:t>在Linux下对当前工作目录的操作有：</a:t>
            </a:r>
          </a:p>
          <a:p>
            <a:pPr lvl="1" algn="just"/>
            <a:r>
              <a:rPr lang="zh-CN" altLang="en-US" dirty="0">
                <a:ea typeface="黑体" panose="02010609060101010101" pitchFamily="49" charset="-122"/>
              </a:rPr>
              <a:t>读取当前工作目录</a:t>
            </a:r>
          </a:p>
          <a:p>
            <a:pPr lvl="1" algn="just"/>
            <a:r>
              <a:rPr lang="zh-CN" altLang="en-US" dirty="0">
                <a:ea typeface="黑体" panose="02010609060101010101" pitchFamily="49" charset="-122"/>
              </a:rPr>
              <a:t>改变当前工作目录</a:t>
            </a:r>
          </a:p>
        </p:txBody>
      </p:sp>
      <p:sp>
        <p:nvSpPr>
          <p:cNvPr id="12292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293031F3-3E4A-4A7B-BF84-A26790C7A1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12293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B4A48EB2-1E04-4238-AFCF-D4F9565C8E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63370C1C-0888-4620-8753-9902F14EE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3213101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5" name="灯片编号占位符 6">
            <a:extLst>
              <a:ext uri="{FF2B5EF4-FFF2-40B4-BE49-F238E27FC236}">
                <a16:creationId xmlns:a16="http://schemas.microsoft.com/office/drawing/2014/main" id="{A717D5E2-E41E-4966-B356-98959D7F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079DA5-3AA7-46BF-9EF8-6F5B540B67D9}" type="slidenum">
              <a:rPr kumimoji="0" lang="zh-CN" altLang="en-US" sz="1800">
                <a:solidFill>
                  <a:srgbClr val="0000CC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8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9C4F69F9-6E2F-4EAF-BC63-E0314FD5164C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-15875" y="1916113"/>
            <a:ext cx="3636963" cy="33845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 </a:t>
            </a:r>
            <a:endParaRPr lang="en-US" altLang="en-US" dirty="0">
              <a:ea typeface="黑体" panose="02010609060101010101" pitchFamily="49" charset="-122"/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ea typeface="黑体" panose="02010609060101010101" pitchFamily="49" charset="-122"/>
              </a:rPr>
              <a:t>在给定目录中搜索扩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</a:t>
            </a:r>
            <a:r>
              <a:rPr lang="zh-CN" altLang="en-US" sz="2000" dirty="0">
                <a:ea typeface="黑体" panose="02010609060101010101" pitchFamily="49" charset="-122"/>
              </a:rPr>
              <a:t>展名为“</a:t>
            </a:r>
            <a:r>
              <a:rPr lang="en-US" altLang="zh-CN" sz="2000" dirty="0">
                <a:ea typeface="黑体" panose="02010609060101010101" pitchFamily="49" charset="-122"/>
              </a:rPr>
              <a:t>.c</a:t>
            </a:r>
            <a:r>
              <a:rPr lang="zh-CN" altLang="en-US" sz="2000" dirty="0">
                <a:ea typeface="黑体" panose="02010609060101010101" pitchFamily="49" charset="-122"/>
              </a:rPr>
              <a:t>”文件。</a:t>
            </a: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67588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A7BA10DC-4116-4B9C-AE92-384B8645BE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67589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F90B6E66-6FB4-478D-936D-02AC72F300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3BCD36-FD6A-4182-813B-67F75D50352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15875" y="549275"/>
            <a:ext cx="9921875" cy="503238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lIns="288000" rIns="288000" anchor="ctr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zh-CN" altLang="en-US" kern="0" dirty="0">
                <a:ea typeface="宋体" panose="02010600030101010101" pitchFamily="2" charset="-122"/>
              </a:rPr>
              <a:t>文件名匹配搜索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7CDDC4-52E5-4E20-B330-B8D03B9B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871" y="1263881"/>
            <a:ext cx="5438609" cy="54809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>
            <a:extLst>
              <a:ext uri="{FF2B5EF4-FFF2-40B4-BE49-F238E27FC236}">
                <a16:creationId xmlns:a16="http://schemas.microsoft.com/office/drawing/2014/main" id="{11485BE0-E034-4BEF-8669-12FA61AEDFFB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5"/>
            <a:ext cx="9906000" cy="503238"/>
          </a:xfrm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sym typeface="黑体" panose="02010609060101010101" pitchFamily="49" charset="-122"/>
              </a:rPr>
              <a:t>目录</a:t>
            </a:r>
            <a:endParaRPr lang="en-US" altLang="en-US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D16F26F9-FF69-47EB-8A1E-A21FDD2C865D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831850" y="1411288"/>
            <a:ext cx="8242300" cy="5041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当前工作目录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改变根目录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创建和删除目录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读取目录的内容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文件名匹配搜索</a:t>
            </a:r>
          </a:p>
          <a:p>
            <a:pPr>
              <a:lnSpc>
                <a:spcPct val="150000"/>
              </a:lnSpc>
            </a:pPr>
            <a:r>
              <a:rPr lang="en-US" altLang="en-US">
                <a:solidFill>
                  <a:srgbClr val="FF0000"/>
                </a:solidFill>
                <a:ea typeface="黑体" panose="02010609060101010101" pitchFamily="49" charset="-122"/>
              </a:rPr>
              <a:t>遍历文件系统的树结构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目录变更提示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8" descr="C:\Users\lenovo\Desktop\dir_tra1.png">
            <a:extLst>
              <a:ext uri="{FF2B5EF4-FFF2-40B4-BE49-F238E27FC236}">
                <a16:creationId xmlns:a16="http://schemas.microsoft.com/office/drawing/2014/main" id="{5D71CB45-B0B6-40AC-8CFA-E170D94D6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/>
          <a:stretch>
            <a:fillRect/>
          </a:stretch>
        </p:blipFill>
        <p:spPr bwMode="auto">
          <a:xfrm>
            <a:off x="1208089" y="1700213"/>
            <a:ext cx="7558087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>
            <a:extLst>
              <a:ext uri="{FF2B5EF4-FFF2-40B4-BE49-F238E27FC236}">
                <a16:creationId xmlns:a16="http://schemas.microsoft.com/office/drawing/2014/main" id="{72B1F530-75EB-44F6-966E-C8EFAA786B0D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68325"/>
            <a:ext cx="9906000" cy="484188"/>
          </a:xfrm>
        </p:spPr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anose="02010600030101010101" pitchFamily="2" charset="-122"/>
              </a:rPr>
              <a:t>遍历文件系统的树结构</a:t>
            </a:r>
          </a:p>
        </p:txBody>
      </p:sp>
      <p:sp>
        <p:nvSpPr>
          <p:cNvPr id="71684" name="Content Placeholder 2">
            <a:extLst>
              <a:ext uri="{FF2B5EF4-FFF2-40B4-BE49-F238E27FC236}">
                <a16:creationId xmlns:a16="http://schemas.microsoft.com/office/drawing/2014/main" id="{3E9D1378-8272-4196-9C94-4170E9E69F5F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381000" y="908050"/>
            <a:ext cx="9144000" cy="10810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1600">
              <a:ea typeface="黑体" panose="02010609060101010101" pitchFamily="49" charset="-122"/>
            </a:endParaRPr>
          </a:p>
          <a:p>
            <a:pPr lvl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ea typeface="黑体" panose="02010609060101010101" pitchFamily="49" charset="-122"/>
              </a:rPr>
              <a:t>下面是一个遍历文件系统树结构的函数。它输出给定目录及其各个层次子目录下的所有文件的名字，并返回0。若执行失败则返回-1</a:t>
            </a:r>
          </a:p>
        </p:txBody>
      </p:sp>
      <p:sp>
        <p:nvSpPr>
          <p:cNvPr id="71685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D67656E2-5C80-49B9-BA92-C4D8025CAB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71686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F8C9531E-2D81-4EE8-940D-71286FF73D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C43C09BC-1FA6-48F0-B630-24DA213DF317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381000" y="1052514"/>
            <a:ext cx="8891588" cy="163353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1600" dirty="0">
              <a:ea typeface="黑体" panose="02010609060101010101" pitchFamily="49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zh-CN" altLang="en-US" sz="2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下面是一个遍历文件系统树结构的函数。它输出给定目录及其各个层次子目录下的所有文件的名字，并返回0。若执行失败则返回-1</a:t>
            </a:r>
            <a:endParaRPr lang="en-US" altLang="zh-CN" sz="26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lnSpc>
                <a:spcPct val="80000"/>
              </a:lnSpc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3731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4F6A67BE-1A6D-49B9-8DD8-4B2C98724D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73732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32229FE6-27CB-4F73-938F-8020A47DD7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636973-A331-42CB-95C3-D21DB21EE9F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9275"/>
            <a:ext cx="9906000" cy="503238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lIns="288000" rIns="288000" anchor="ctr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zh-CN" altLang="en-US" kern="0">
                <a:ea typeface="宋体" panose="02010600030101010101" pitchFamily="2" charset="-122"/>
              </a:rPr>
              <a:t>文件名匹配搜索</a:t>
            </a:r>
            <a:endParaRPr lang="zh-CN" altLang="en-US" kern="0" dirty="0">
              <a:ea typeface="宋体" panose="02010600030101010101" pitchFamily="2" charset="-122"/>
            </a:endParaRPr>
          </a:p>
        </p:txBody>
      </p:sp>
      <p:pic>
        <p:nvPicPr>
          <p:cNvPr id="73735" name="Picture 7">
            <a:extLst>
              <a:ext uri="{FF2B5EF4-FFF2-40B4-BE49-F238E27FC236}">
                <a16:creationId xmlns:a16="http://schemas.microsoft.com/office/drawing/2014/main" id="{9F7A8B77-7E63-4DE5-90A6-CB82580F6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"/>
          <a:stretch>
            <a:fillRect/>
          </a:stretch>
        </p:blipFill>
        <p:spPr bwMode="auto">
          <a:xfrm>
            <a:off x="1506538" y="3419078"/>
            <a:ext cx="6640512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1">
            <a:extLst>
              <a:ext uri="{FF2B5EF4-FFF2-40B4-BE49-F238E27FC236}">
                <a16:creationId xmlns:a16="http://schemas.microsoft.com/office/drawing/2014/main" id="{CB6D369E-0E17-4036-85E5-56689D1D9F8E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5"/>
            <a:ext cx="9906000" cy="503238"/>
          </a:xfrm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sym typeface="黑体" panose="02010609060101010101" pitchFamily="49" charset="-122"/>
              </a:rPr>
              <a:t>目录</a:t>
            </a:r>
            <a:endParaRPr lang="en-US" altLang="en-US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22C13F10-E458-4653-B108-616CC631769B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831850" y="1412875"/>
            <a:ext cx="8242300" cy="5041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当前工作目录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改变根目录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创建和删除目录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读取目录的内容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文件名匹配搜索</a:t>
            </a:r>
          </a:p>
          <a:p>
            <a:pPr>
              <a:lnSpc>
                <a:spcPct val="150000"/>
              </a:lnSpc>
            </a:pPr>
            <a:r>
              <a:rPr lang="en-US" altLang="en-US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遍历文件系统的树结构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目录变更提示</a:t>
            </a:r>
          </a:p>
        </p:txBody>
      </p:sp>
      <p:sp>
        <p:nvSpPr>
          <p:cNvPr id="75780" name="灯片编号占位符 4">
            <a:extLst>
              <a:ext uri="{FF2B5EF4-FFF2-40B4-BE49-F238E27FC236}">
                <a16:creationId xmlns:a16="http://schemas.microsoft.com/office/drawing/2014/main" id="{B03089BB-BF03-41A6-98FA-DB28926D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4CF178-9970-4CED-A1E6-08F634997BE0}" type="slidenum">
              <a:rPr kumimoji="0" lang="zh-CN" altLang="en-US" sz="1800">
                <a:solidFill>
                  <a:srgbClr val="0000CC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18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0229C07-1512-47EA-902B-D844EFCD7092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6"/>
            <a:ext cx="9906000" cy="576263"/>
          </a:xfrm>
        </p:spPr>
        <p:txBody>
          <a:bodyPr/>
          <a:lstStyle/>
          <a:p>
            <a:pPr algn="ctr">
              <a:defRPr/>
            </a:pPr>
            <a:r>
              <a:rPr lang="zh-CN" altLang="en-US" dirty="0">
                <a:ea typeface="宋体" panose="02010600030101010101" pitchFamily="2" charset="-122"/>
              </a:rPr>
              <a:t>目录变更提示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BFF365FD-B6B7-4ABD-8A29-6E0EF6DC31CC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200472" y="837407"/>
            <a:ext cx="9324528" cy="4895850"/>
          </a:xfrm>
        </p:spPr>
        <p:txBody>
          <a:bodyPr/>
          <a:lstStyle/>
          <a:p>
            <a:pPr marL="0" indent="0" algn="just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342900" lvl="1" indent="-342900" algn="just">
              <a:lnSpc>
                <a:spcPct val="15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en-US" altLang="en-US" sz="2600" dirty="0" err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很多应用程序在运行时希望知道一个目录的内容发生变化的时刻</a:t>
            </a:r>
            <a:endParaRPr lang="en-US" altLang="en-US" sz="26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260475" lvl="1" indent="-361950" algn="just">
              <a:buClr>
                <a:srgbClr val="336699"/>
              </a:buClr>
              <a:defRPr/>
            </a:pPr>
            <a:r>
              <a:rPr lang="en-US" altLang="en-US" dirty="0" err="1">
                <a:ea typeface="黑体" pitchFamily="49" charset="-122"/>
              </a:rPr>
              <a:t>例如</a:t>
            </a:r>
            <a:r>
              <a:rPr lang="zh-CN" altLang="en-US" dirty="0">
                <a:ea typeface="黑体" pitchFamily="49" charset="-122"/>
              </a:rPr>
              <a:t>，</a:t>
            </a:r>
            <a:r>
              <a:rPr lang="en-US" altLang="en-US" dirty="0" err="1">
                <a:ea typeface="黑体" pitchFamily="49" charset="-122"/>
              </a:rPr>
              <a:t>文件管理器列出了某个目录下的所有内容，希望在别的程序修改目录的过程中能时刻保持窗口的更新</a:t>
            </a:r>
            <a:endParaRPr lang="en-US" altLang="en-US" dirty="0">
              <a:ea typeface="黑体" pitchFamily="49" charset="-122"/>
            </a:endParaRPr>
          </a:p>
          <a:p>
            <a:pPr marL="0" indent="0" algn="just"/>
            <a:endParaRPr lang="en-US" altLang="en-US" dirty="0">
              <a:ea typeface="黑体" pitchFamily="49" charset="-122"/>
            </a:endParaRPr>
          </a:p>
          <a:p>
            <a:pPr marL="342900" lvl="1" indent="-342900" algn="just">
              <a:lnSpc>
                <a:spcPct val="15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zh-CN" altLang="en-US" sz="2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从 </a:t>
            </a:r>
            <a:r>
              <a:rPr lang="en-US" altLang="zh-CN" sz="2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Linux 2.6.13 </a:t>
            </a:r>
            <a:r>
              <a:rPr lang="zh-CN" altLang="en-US" sz="2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内核开始，</a:t>
            </a:r>
            <a:r>
              <a:rPr lang="en-US" altLang="zh-CN" sz="2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Linux </a:t>
            </a:r>
            <a:r>
              <a:rPr lang="zh-CN" altLang="en-US" sz="2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就推出 </a:t>
            </a:r>
            <a:r>
              <a:rPr lang="en-US" altLang="zh-CN" sz="2600" dirty="0" err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inotify</a:t>
            </a:r>
            <a:r>
              <a:rPr lang="zh-CN" altLang="en-US" sz="2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，允许监控程序打开一个独立文件描述符，并针对事件集监控一个或者多个文件。</a:t>
            </a:r>
            <a:endParaRPr lang="en-US" altLang="zh-CN" sz="26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260475" lvl="1" indent="-361950" algn="just">
              <a:buClr>
                <a:srgbClr val="336699"/>
              </a:buClr>
              <a:defRPr/>
            </a:pPr>
            <a:r>
              <a:rPr lang="zh-CN" altLang="en-US" dirty="0">
                <a:ea typeface="黑体" pitchFamily="49" charset="-122"/>
              </a:rPr>
              <a:t>例如打开、关闭、移动</a:t>
            </a:r>
            <a:r>
              <a:rPr lang="en-US" altLang="zh-CN" dirty="0">
                <a:ea typeface="黑体" pitchFamily="49" charset="-122"/>
              </a:rPr>
              <a:t>/</a:t>
            </a:r>
            <a:r>
              <a:rPr lang="zh-CN" altLang="en-US" dirty="0">
                <a:ea typeface="黑体" pitchFamily="49" charset="-122"/>
              </a:rPr>
              <a:t>重命名、删除、创建或者改变属性</a:t>
            </a:r>
          </a:p>
        </p:txBody>
      </p:sp>
      <p:sp>
        <p:nvSpPr>
          <p:cNvPr id="77828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4534DFA4-81B1-4347-ACE5-6AA9BC923C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77829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0DACC5BA-3CA7-4B67-A911-F588B0727C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85C388CB-F2D6-4846-AC26-78C313BC4F7F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633413" y="836614"/>
            <a:ext cx="8640762" cy="5075237"/>
          </a:xfrm>
        </p:spPr>
        <p:txBody>
          <a:bodyPr/>
          <a:lstStyle/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342900" lvl="1" indent="-342900" algn="just">
              <a:lnSpc>
                <a:spcPct val="15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en-US" altLang="zh-CN" sz="2600" dirty="0" err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inotify</a:t>
            </a:r>
            <a:r>
              <a:rPr lang="en-US" altLang="zh-CN" sz="2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lang="zh-CN" altLang="en-US" sz="2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提供一个简单的 </a:t>
            </a:r>
            <a:r>
              <a:rPr lang="en-US" altLang="zh-CN" sz="2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API</a:t>
            </a:r>
            <a:r>
              <a:rPr lang="zh-CN" altLang="en-US" sz="2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，使用最小的文件描述符，并且允许细粒度监控。与 </a:t>
            </a:r>
            <a:r>
              <a:rPr lang="en-US" altLang="zh-CN" sz="2600" dirty="0" err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inotify</a:t>
            </a:r>
            <a:r>
              <a:rPr lang="en-US" altLang="zh-CN" sz="2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lang="zh-CN" altLang="en-US" sz="2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的通信是通过系统调用实现。可用的函数如下所示：</a:t>
            </a:r>
            <a:endParaRPr lang="en-US" altLang="en-US" sz="26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260475" lvl="1" indent="-361950" algn="just">
              <a:buClr>
                <a:srgbClr val="336699"/>
              </a:buClr>
              <a:defRPr/>
            </a:pPr>
            <a:r>
              <a:rPr lang="en-US" altLang="zh-CN" dirty="0" err="1">
                <a:ea typeface="黑体" pitchFamily="49" charset="-122"/>
              </a:rPr>
              <a:t>inotify_init</a:t>
            </a:r>
            <a:r>
              <a:rPr lang="zh-CN" altLang="en-US" dirty="0">
                <a:ea typeface="黑体" pitchFamily="49" charset="-122"/>
              </a:rPr>
              <a:t>：是用于创建一个 </a:t>
            </a:r>
            <a:r>
              <a:rPr lang="en-US" altLang="zh-CN" dirty="0" err="1">
                <a:ea typeface="黑体" pitchFamily="49" charset="-122"/>
              </a:rPr>
              <a:t>inotify</a:t>
            </a:r>
            <a:r>
              <a:rPr lang="en-US" altLang="zh-CN" dirty="0">
                <a:ea typeface="黑体" pitchFamily="49" charset="-122"/>
              </a:rPr>
              <a:t> </a:t>
            </a:r>
            <a:r>
              <a:rPr lang="zh-CN" altLang="en-US" dirty="0">
                <a:ea typeface="黑体" pitchFamily="49" charset="-122"/>
              </a:rPr>
              <a:t>实例的系统调用，并返回一个指向该实例的文件描述符。</a:t>
            </a:r>
            <a:endParaRPr lang="en-US" altLang="en-US" dirty="0">
              <a:ea typeface="黑体" pitchFamily="49" charset="-122"/>
            </a:endParaRPr>
          </a:p>
          <a:p>
            <a:pPr marL="1260475" lvl="1" indent="-361950" algn="just">
              <a:buClr>
                <a:srgbClr val="336699"/>
              </a:buClr>
              <a:defRPr/>
            </a:pPr>
            <a:r>
              <a:rPr lang="en-US" altLang="zh-CN" dirty="0" err="1">
                <a:ea typeface="黑体" pitchFamily="49" charset="-122"/>
              </a:rPr>
              <a:t>inotify_add_watch</a:t>
            </a:r>
            <a:r>
              <a:rPr lang="zh-CN" altLang="en-US" dirty="0">
                <a:ea typeface="黑体" pitchFamily="49" charset="-122"/>
              </a:rPr>
              <a:t>：增加对文件或者目录的监控，并指定需要监控哪些事件。 </a:t>
            </a:r>
            <a:endParaRPr lang="en-US" altLang="en-US" dirty="0">
              <a:ea typeface="黑体" pitchFamily="49" charset="-122"/>
            </a:endParaRPr>
          </a:p>
          <a:p>
            <a:pPr marL="1260475" lvl="1" indent="-361950" algn="just">
              <a:buClr>
                <a:srgbClr val="336699"/>
              </a:buClr>
              <a:defRPr/>
            </a:pPr>
            <a:r>
              <a:rPr lang="en-US" altLang="zh-CN" dirty="0" err="1">
                <a:ea typeface="黑体" pitchFamily="49" charset="-122"/>
              </a:rPr>
              <a:t>inotify_rm_watch</a:t>
            </a:r>
            <a:r>
              <a:rPr lang="zh-CN" altLang="en-US" dirty="0">
                <a:ea typeface="黑体" pitchFamily="49" charset="-122"/>
              </a:rPr>
              <a:t>：从监控列表中移出监控项目。</a:t>
            </a:r>
            <a:endParaRPr lang="en-US" altLang="zh-CN" dirty="0">
              <a:ea typeface="黑体" pitchFamily="49" charset="-122"/>
            </a:endParaRPr>
          </a:p>
          <a:p>
            <a:pPr marL="1260475" lvl="1" indent="-361950" algn="just">
              <a:buClr>
                <a:srgbClr val="336699"/>
              </a:buClr>
              <a:defRPr/>
            </a:pPr>
            <a:r>
              <a:rPr lang="en-US" altLang="zh-CN" dirty="0">
                <a:ea typeface="黑体" pitchFamily="49" charset="-122"/>
              </a:rPr>
              <a:t>read</a:t>
            </a:r>
            <a:r>
              <a:rPr lang="zh-CN" altLang="en-US" dirty="0">
                <a:ea typeface="黑体" pitchFamily="49" charset="-122"/>
              </a:rPr>
              <a:t>：读取包含一个或者多个事件信息的缓存。</a:t>
            </a:r>
            <a:endParaRPr lang="en-US" altLang="zh-CN" dirty="0">
              <a:ea typeface="黑体" pitchFamily="49" charset="-122"/>
            </a:endParaRPr>
          </a:p>
          <a:p>
            <a:pPr marL="1260475" lvl="1" indent="-361950" algn="just">
              <a:buClr>
                <a:srgbClr val="336699"/>
              </a:buClr>
              <a:defRPr/>
            </a:pPr>
            <a:r>
              <a:rPr lang="en-US" altLang="zh-CN" dirty="0">
                <a:ea typeface="黑体" pitchFamily="49" charset="-122"/>
              </a:rPr>
              <a:t>close: </a:t>
            </a:r>
            <a:r>
              <a:rPr lang="zh-CN" altLang="en-US" dirty="0">
                <a:ea typeface="黑体" pitchFamily="49" charset="-122"/>
              </a:rPr>
              <a:t>关闭文件描述符，并且移除所有在该描述符上的所有监控。</a:t>
            </a:r>
            <a:endParaRPr lang="en-US" altLang="en-US" dirty="0">
              <a:ea typeface="黑体" pitchFamily="49" charset="-122"/>
            </a:endParaRPr>
          </a:p>
        </p:txBody>
      </p:sp>
      <p:sp>
        <p:nvSpPr>
          <p:cNvPr id="79875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DA255A8A-E57D-4741-B2DB-488095FE56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79876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0012F746-6610-4AC3-8B4B-DAC22BE94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CB8ED-F4FF-4C97-836B-3C52CF65820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9276"/>
            <a:ext cx="9906000" cy="57626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lIns="288000" rIns="288000" anchor="ctr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zh-CN" altLang="en-US" kern="0" dirty="0">
                <a:ea typeface="宋体" panose="02010600030101010101" pitchFamily="2" charset="-122"/>
              </a:rPr>
              <a:t>目录变更提示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Content Placeholder 2">
            <a:extLst>
              <a:ext uri="{FF2B5EF4-FFF2-40B4-BE49-F238E27FC236}">
                <a16:creationId xmlns:a16="http://schemas.microsoft.com/office/drawing/2014/main" id="{7DF469DD-385D-468C-A4DE-B5EEBD79F498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365125" y="1073151"/>
            <a:ext cx="9018588" cy="4492625"/>
          </a:xfrm>
        </p:spPr>
        <p:txBody>
          <a:bodyPr/>
          <a:lstStyle/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441325" lvl="1" indent="-268288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600" dirty="0" err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inotify</a:t>
            </a:r>
            <a:r>
              <a:rPr lang="en-US" altLang="zh-CN" sz="2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lang="zh-CN" altLang="en-US" sz="2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的事件结构体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2200" dirty="0"/>
              <a:t>struct </a:t>
            </a:r>
            <a:r>
              <a:rPr lang="en-US" altLang="zh-CN" sz="2200" dirty="0" err="1"/>
              <a:t>inotify_event</a:t>
            </a:r>
            <a:br>
              <a:rPr lang="en-US" altLang="zh-CN" sz="2200" dirty="0"/>
            </a:br>
            <a:r>
              <a:rPr lang="en-US" altLang="zh-CN" sz="2200" dirty="0"/>
              <a:t> {  </a:t>
            </a:r>
            <a:br>
              <a:rPr lang="en-US" altLang="zh-CN" sz="2200" dirty="0"/>
            </a:br>
            <a:r>
              <a:rPr lang="en-US" altLang="zh-CN" sz="2200" dirty="0"/>
              <a:t>  int wd; /* Watch descriptor.  */ </a:t>
            </a:r>
            <a:br>
              <a:rPr lang="en-US" altLang="zh-CN" sz="2200" dirty="0"/>
            </a:br>
            <a:r>
              <a:rPr lang="en-US" altLang="zh-CN" sz="2200" dirty="0"/>
              <a:t>  uint32_t mask; /* Watch mask.  */ </a:t>
            </a:r>
            <a:br>
              <a:rPr lang="en-US" altLang="zh-CN" sz="2200" dirty="0"/>
            </a:br>
            <a:r>
              <a:rPr lang="en-US" altLang="zh-CN" sz="2200" dirty="0"/>
              <a:t>  uint32_t cookie; /* Cookie to synchronize two events. */ </a:t>
            </a:r>
            <a:br>
              <a:rPr lang="en-US" altLang="zh-CN" sz="2200" dirty="0"/>
            </a:br>
            <a:r>
              <a:rPr lang="en-US" altLang="zh-CN" sz="2200" dirty="0"/>
              <a:t>  uint32_t </a:t>
            </a:r>
            <a:r>
              <a:rPr lang="en-US" altLang="zh-CN" sz="2200" dirty="0" err="1"/>
              <a:t>len</a:t>
            </a:r>
            <a:r>
              <a:rPr lang="en-US" altLang="zh-CN" sz="2200" dirty="0"/>
              <a:t>; /* Length (including NULs) of name. */ </a:t>
            </a:r>
            <a:br>
              <a:rPr lang="en-US" altLang="zh-CN" sz="2200" dirty="0"/>
            </a:br>
            <a:r>
              <a:rPr lang="en-US" altLang="zh-CN" sz="2200" dirty="0"/>
              <a:t>  char name __</a:t>
            </a:r>
            <a:r>
              <a:rPr lang="en-US" altLang="zh-CN" sz="2200" dirty="0" err="1"/>
              <a:t>flexarr</a:t>
            </a:r>
            <a:r>
              <a:rPr lang="en-US" altLang="zh-CN" sz="2200" dirty="0"/>
              <a:t>; /* Name.  */ </a:t>
            </a:r>
            <a:br>
              <a:rPr lang="en-US" altLang="zh-CN" sz="2200" dirty="0"/>
            </a:br>
            <a:r>
              <a:rPr lang="en-US" altLang="zh-CN" sz="2200" dirty="0"/>
              <a:t>};</a:t>
            </a:r>
            <a:endParaRPr lang="en-US" altLang="en-US" sz="2200" dirty="0">
              <a:ea typeface="黑体" panose="02010609060101010101" pitchFamily="49" charset="-122"/>
            </a:endParaRPr>
          </a:p>
        </p:txBody>
      </p:sp>
      <p:sp>
        <p:nvSpPr>
          <p:cNvPr id="81923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4539CCFD-B2D2-43E6-A328-52CD666376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81924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C71E6CE6-E44F-4D60-AA08-73FE5D86F4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A07B7D-8E38-4013-ADF1-F4777ABD4FA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9276"/>
            <a:ext cx="9906000" cy="57626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lIns="288000" rIns="288000" anchor="ctr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zh-CN" altLang="en-US" kern="0">
                <a:ea typeface="宋体" panose="02010600030101010101" pitchFamily="2" charset="-122"/>
              </a:rPr>
              <a:t>目录变更提示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AD21B025-4637-4111-BDFD-A289ABDC2892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633413" y="981075"/>
            <a:ext cx="8640762" cy="5367338"/>
          </a:xfrm>
        </p:spPr>
        <p:txBody>
          <a:bodyPr/>
          <a:lstStyle/>
          <a:p>
            <a:pPr marL="0" indent="0"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>
                <a:ea typeface="黑体" panose="02010609060101010101" pitchFamily="49" charset="-122"/>
              </a:rPr>
              <a:t>Inotify</a:t>
            </a:r>
            <a:r>
              <a:rPr lang="zh-CN" altLang="en-US">
                <a:ea typeface="黑体" panose="02010609060101010101" pitchFamily="49" charset="-122"/>
              </a:rPr>
              <a:t>监控事件（部分）</a:t>
            </a:r>
            <a:endParaRPr lang="en-US" altLang="en-US">
              <a:ea typeface="黑体" panose="02010609060101010101" pitchFamily="49" charset="-122"/>
            </a:endParaRPr>
          </a:p>
          <a:p>
            <a:pPr marL="898525" lvl="2" indent="-3619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zh-CN" sz="2400">
                <a:solidFill>
                  <a:srgbClr val="003399"/>
                </a:solidFill>
                <a:ea typeface="宋体" panose="02010600030101010101" pitchFamily="2" charset="-122"/>
              </a:rPr>
              <a:t>IN_ACCESS</a:t>
            </a:r>
            <a:r>
              <a:rPr lang="zh-CN" altLang="en-US" sz="2400">
                <a:solidFill>
                  <a:srgbClr val="003399"/>
                </a:solidFill>
                <a:ea typeface="宋体" panose="02010600030101010101" pitchFamily="2" charset="-122"/>
              </a:rPr>
              <a:t>：被监控项目或者被监控目录中的条目被访问过。</a:t>
            </a:r>
            <a:endParaRPr lang="en-US" altLang="zh-CN" sz="240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898525" lvl="2" indent="-3619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zh-CN" sz="2400">
                <a:solidFill>
                  <a:srgbClr val="003399"/>
                </a:solidFill>
                <a:ea typeface="宋体" panose="02010600030101010101" pitchFamily="2" charset="-122"/>
              </a:rPr>
              <a:t>IN_MODIFY</a:t>
            </a:r>
            <a:r>
              <a:rPr lang="zh-CN" altLang="en-US" sz="2400">
                <a:solidFill>
                  <a:srgbClr val="003399"/>
                </a:solidFill>
                <a:ea typeface="宋体" panose="02010600030101010101" pitchFamily="2" charset="-122"/>
              </a:rPr>
              <a:t>：被监控项目或者被监控目录中的条目被修改过。</a:t>
            </a:r>
            <a:endParaRPr lang="en-US" altLang="zh-CN" sz="240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898525" lvl="2" indent="-3619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zh-CN" sz="2400">
                <a:solidFill>
                  <a:srgbClr val="003399"/>
                </a:solidFill>
                <a:ea typeface="宋体" panose="02010600030101010101" pitchFamily="2" charset="-122"/>
              </a:rPr>
              <a:t>IN_OPEN</a:t>
            </a:r>
            <a:r>
              <a:rPr lang="zh-CN" altLang="en-US" sz="2400">
                <a:solidFill>
                  <a:srgbClr val="003399"/>
                </a:solidFill>
                <a:ea typeface="宋体" panose="02010600030101010101" pitchFamily="2" charset="-122"/>
              </a:rPr>
              <a:t>：文件或目录被打开。</a:t>
            </a:r>
            <a:endParaRPr lang="en-US" altLang="zh-CN" sz="240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898525" lvl="2" indent="-3619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zh-CN" sz="2400">
                <a:solidFill>
                  <a:srgbClr val="003399"/>
                </a:solidFill>
                <a:ea typeface="宋体" panose="02010600030101010101" pitchFamily="2" charset="-122"/>
              </a:rPr>
              <a:t>IN_MOVED_FROM</a:t>
            </a:r>
            <a:r>
              <a:rPr lang="zh-CN" altLang="en-US" sz="2400">
                <a:solidFill>
                  <a:srgbClr val="003399"/>
                </a:solidFill>
                <a:ea typeface="宋体" panose="02010600030101010101" pitchFamily="2" charset="-122"/>
              </a:rPr>
              <a:t>：被监控项目或者被监控目录中的条目被移出监控区域。</a:t>
            </a:r>
            <a:endParaRPr lang="en-US" altLang="zh-CN" sz="240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898525" lvl="2" indent="-3619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zh-CN" sz="2400">
                <a:solidFill>
                  <a:srgbClr val="003399"/>
                </a:solidFill>
                <a:ea typeface="宋体" panose="02010600030101010101" pitchFamily="2" charset="-122"/>
              </a:rPr>
              <a:t>IN_MOVED_TO</a:t>
            </a:r>
            <a:r>
              <a:rPr lang="zh-CN" altLang="en-US" sz="2400">
                <a:solidFill>
                  <a:srgbClr val="003399"/>
                </a:solidFill>
                <a:ea typeface="宋体" panose="02010600030101010101" pitchFamily="2" charset="-122"/>
              </a:rPr>
              <a:t>：文件或目录被移入监控区域。</a:t>
            </a:r>
            <a:endParaRPr lang="en-US" altLang="zh-CN" sz="240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898525" lvl="2" indent="-3619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zh-CN" sz="2400">
                <a:solidFill>
                  <a:srgbClr val="003399"/>
                </a:solidFill>
                <a:ea typeface="宋体" panose="02010600030101010101" pitchFamily="2" charset="-122"/>
              </a:rPr>
              <a:t>IN_CREATE</a:t>
            </a:r>
            <a:r>
              <a:rPr lang="zh-CN" altLang="en-US" sz="2400">
                <a:solidFill>
                  <a:srgbClr val="003399"/>
                </a:solidFill>
                <a:ea typeface="宋体" panose="02010600030101010101" pitchFamily="2" charset="-122"/>
              </a:rPr>
              <a:t>：在被监控目录中创建了子目录或文件。</a:t>
            </a:r>
            <a:endParaRPr lang="en-US" altLang="zh-CN" sz="240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898525" lvl="2" indent="-3619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zh-CN" sz="2400">
                <a:solidFill>
                  <a:srgbClr val="003399"/>
                </a:solidFill>
                <a:ea typeface="宋体" panose="02010600030101010101" pitchFamily="2" charset="-122"/>
              </a:rPr>
              <a:t>IN_DELETE</a:t>
            </a:r>
            <a:r>
              <a:rPr lang="zh-CN" altLang="en-US" sz="2400">
                <a:solidFill>
                  <a:srgbClr val="003399"/>
                </a:solidFill>
                <a:ea typeface="宋体" panose="02010600030101010101" pitchFamily="2" charset="-122"/>
              </a:rPr>
              <a:t>：被监控目录中有子目录或文件被删除。</a:t>
            </a:r>
            <a:br>
              <a:rPr lang="zh-CN" altLang="en-US" sz="2400">
                <a:ea typeface="宋体" panose="02010600030101010101" pitchFamily="2" charset="-122"/>
              </a:rPr>
            </a:br>
            <a:endParaRPr lang="en-US" altLang="en-US" sz="2400">
              <a:ea typeface="黑体" panose="02010609060101010101" pitchFamily="49" charset="-122"/>
            </a:endParaRPr>
          </a:p>
        </p:txBody>
      </p:sp>
      <p:sp>
        <p:nvSpPr>
          <p:cNvPr id="83971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6DD3AEAD-D095-4E8E-9D52-4E35C43B7C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83972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16EE1B01-299E-48BE-AB6C-5633AF8A9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791723-ACAD-4D75-A586-FBB27121592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9276"/>
            <a:ext cx="9906000" cy="57626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lIns="288000" rIns="288000" anchor="ctr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zh-CN" altLang="en-US" kern="0" dirty="0">
                <a:ea typeface="宋体" panose="02010600030101010101" pitchFamily="2" charset="-122"/>
              </a:rPr>
              <a:t>目录变更提示</a:t>
            </a:r>
          </a:p>
        </p:txBody>
      </p:sp>
      <p:sp>
        <p:nvSpPr>
          <p:cNvPr id="83974" name="灯片编号占位符 6">
            <a:extLst>
              <a:ext uri="{FF2B5EF4-FFF2-40B4-BE49-F238E27FC236}">
                <a16:creationId xmlns:a16="http://schemas.microsoft.com/office/drawing/2014/main" id="{4A644F52-9920-4B91-A433-02C8AF8B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65FEF3-AED5-4186-9AB5-E654C1E022D2}" type="slidenum">
              <a:rPr kumimoji="0" lang="zh-CN" altLang="en-US" sz="1800">
                <a:solidFill>
                  <a:srgbClr val="0000CC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18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ontent Placeholder 2">
            <a:extLst>
              <a:ext uri="{FF2B5EF4-FFF2-40B4-BE49-F238E27FC236}">
                <a16:creationId xmlns:a16="http://schemas.microsoft.com/office/drawing/2014/main" id="{E4350C23-8A58-4E55-AC2B-5B399F402673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665163" y="1638300"/>
            <a:ext cx="6519862" cy="5246688"/>
          </a:xfrm>
        </p:spPr>
        <p:txBody>
          <a:bodyPr/>
          <a:lstStyle/>
          <a:p>
            <a:pPr marL="171450" lvl="1" indent="0">
              <a:buNone/>
            </a:pPr>
            <a:r>
              <a:rPr lang="en-US" altLang="zh-CN" sz="2000"/>
              <a:t>int i=0; </a:t>
            </a:r>
          </a:p>
          <a:p>
            <a:pPr marL="171450" lvl="1" indent="0">
              <a:buNone/>
            </a:pPr>
            <a:r>
              <a:rPr lang="en-US" altLang="zh-CN" sz="2000"/>
              <a:t>int len; </a:t>
            </a:r>
          </a:p>
          <a:p>
            <a:pPr marL="171450" lvl="1" indent="0">
              <a:buNone/>
            </a:pPr>
            <a:r>
              <a:rPr lang="en-US" altLang="zh-CN" sz="2000"/>
              <a:t>int inotify_fd; </a:t>
            </a:r>
          </a:p>
          <a:p>
            <a:pPr marL="171450" lvl="1" indent="0">
              <a:buNone/>
            </a:pPr>
            <a:r>
              <a:rPr lang="en-US" altLang="zh-CN" sz="2000"/>
              <a:t>int inotify_wd; </a:t>
            </a:r>
          </a:p>
          <a:p>
            <a:pPr marL="171450" lvl="1" indent="0">
              <a:buNone/>
            </a:pPr>
            <a:r>
              <a:rPr lang="en-US" altLang="zh-CN" sz="2000"/>
              <a:t>int inotify_err; </a:t>
            </a:r>
          </a:p>
          <a:p>
            <a:pPr marL="171450" lvl="1" indent="0">
              <a:buNone/>
            </a:pPr>
            <a:r>
              <a:rPr lang="en-US" altLang="zh-CN" sz="2000"/>
              <a:t>struct inotify_event *ievent; </a:t>
            </a:r>
          </a:p>
          <a:p>
            <a:pPr marL="171450" lvl="1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inotify_fd = inotify_init(); </a:t>
            </a:r>
          </a:p>
          <a:p>
            <a:pPr marL="171450" lvl="1" indent="0">
              <a:buNone/>
            </a:pPr>
            <a:r>
              <a:rPr lang="en-US" altLang="zh-CN" sz="2000"/>
              <a:t>if ( inotify_fd &lt; 0 ) </a:t>
            </a:r>
          </a:p>
          <a:p>
            <a:pPr marL="171450" lvl="1" indent="0">
              <a:buNone/>
            </a:pPr>
            <a:r>
              <a:rPr lang="en-US" altLang="zh-CN" sz="2000"/>
              <a:t>	printf("can't init inotify "); </a:t>
            </a:r>
          </a:p>
          <a:p>
            <a:pPr marL="171450" lvl="1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          inotify_wd=inotify_add_watch(inotify_fd, argv[1] , IN_CREATE </a:t>
            </a:r>
            <a:r>
              <a:rPr lang="en-US" altLang="zh-CN">
                <a:solidFill>
                  <a:srgbClr val="FF0000"/>
                </a:solidFill>
              </a:rPr>
              <a:t>); </a:t>
            </a:r>
          </a:p>
        </p:txBody>
      </p:sp>
      <p:sp>
        <p:nvSpPr>
          <p:cNvPr id="86019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A2A108B0-744D-42E7-9FB0-E035563381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86020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F2A007A3-1F8F-45B1-AE14-58170CC95D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E73A4B4-C45C-4C0A-A2BD-66496CE1E9A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9276"/>
            <a:ext cx="9906000" cy="57626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lIns="288000" rIns="288000" anchor="ctr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zh-CN" altLang="en-US" kern="0" dirty="0">
                <a:ea typeface="宋体" panose="02010600030101010101" pitchFamily="2" charset="-122"/>
              </a:rPr>
              <a:t>目录变更提示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79CE138-F0CB-48FC-ACBD-88B8A9C4119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9275"/>
            <a:ext cx="9906000" cy="584200"/>
          </a:xfrm>
        </p:spPr>
        <p:txBody>
          <a:bodyPr/>
          <a:lstStyle/>
          <a:p>
            <a:pPr algn="ctr">
              <a:defRPr/>
            </a:pPr>
            <a:r>
              <a:rPr lang="en-US" altLang="en-US" dirty="0" err="1"/>
              <a:t>当前工作目录</a:t>
            </a:r>
            <a:r>
              <a:rPr lang="en-US" altLang="en-US" dirty="0"/>
              <a:t> </a:t>
            </a:r>
            <a:endParaRPr lang="en-US" altLang="en-US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8D59097-07EE-4E49-BC04-8F3EC2E8C99D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633414" y="836613"/>
            <a:ext cx="8639175" cy="59055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</a:pPr>
            <a:r>
              <a:rPr lang="en-US" altLang="en-US" dirty="0">
                <a:ea typeface="黑体" panose="02010609060101010101" pitchFamily="49" charset="-122"/>
              </a:rPr>
              <a:t> </a:t>
            </a:r>
            <a:r>
              <a:rPr lang="en-US" altLang="en-US" dirty="0" err="1">
                <a:ea typeface="黑体" panose="02010609060101010101" pitchFamily="49" charset="-122"/>
              </a:rPr>
              <a:t>读取当前工作目录</a:t>
            </a:r>
            <a:r>
              <a:rPr lang="en-US" altLang="en-US" dirty="0">
                <a:ea typeface="黑体" panose="02010609060101010101" pitchFamily="49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ea typeface="黑体" panose="02010609060101010101" pitchFamily="49" charset="-122"/>
              </a:rPr>
              <a:t>使用函数getcwd()和getwd()可以读取进程的工作目录</a:t>
            </a:r>
          </a:p>
          <a:p>
            <a:pPr lvl="1">
              <a:lnSpc>
                <a:spcPct val="80000"/>
              </a:lnSpc>
              <a:buClr>
                <a:srgbClr val="336699"/>
              </a:buClr>
            </a:pPr>
            <a:r>
              <a:rPr lang="zh-CN" altLang="en-US" dirty="0">
                <a:ea typeface="黑体" panose="02010609060101010101" pitchFamily="49" charset="-122"/>
              </a:rPr>
              <a:t>getcwd()函数</a:t>
            </a:r>
            <a:endParaRPr lang="en-US" altLang="en-US" dirty="0">
              <a:ea typeface="黑体" panose="02010609060101010101" pitchFamily="49" charset="-122"/>
            </a:endParaRPr>
          </a:p>
          <a:p>
            <a:pPr lvl="2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#include &lt;</a:t>
            </a:r>
            <a:r>
              <a:rPr lang="en-US" altLang="en-US" sz="2400" dirty="0" err="1">
                <a:solidFill>
                  <a:srgbClr val="003399"/>
                </a:solidFill>
                <a:ea typeface="黑体" panose="02010609060101010101" pitchFamily="49" charset="-122"/>
              </a:rPr>
              <a:t>unistd.h</a:t>
            </a: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&gt;</a:t>
            </a:r>
            <a:b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</a:b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char * </a:t>
            </a:r>
            <a:r>
              <a:rPr lang="en-US" altLang="en-US" sz="2400" dirty="0" err="1">
                <a:solidFill>
                  <a:srgbClr val="003399"/>
                </a:solidFill>
                <a:ea typeface="黑体" panose="02010609060101010101" pitchFamily="49" charset="-122"/>
              </a:rPr>
              <a:t>getcwd</a:t>
            </a: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 (char *</a:t>
            </a:r>
            <a:r>
              <a:rPr lang="en-US" altLang="en-US" sz="2400" dirty="0" err="1">
                <a:solidFill>
                  <a:srgbClr val="003399"/>
                </a:solidFill>
                <a:ea typeface="黑体" panose="02010609060101010101" pitchFamily="49" charset="-122"/>
              </a:rPr>
              <a:t>buf</a:t>
            </a: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, </a:t>
            </a:r>
            <a:r>
              <a:rPr lang="en-US" altLang="en-US" sz="2400" dirty="0" err="1">
                <a:solidFill>
                  <a:srgbClr val="003399"/>
                </a:solidFill>
                <a:ea typeface="黑体" panose="02010609060101010101" pitchFamily="49" charset="-122"/>
              </a:rPr>
              <a:t>size_t</a:t>
            </a: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 size);</a:t>
            </a:r>
            <a:endParaRPr lang="zh-CN" altLang="en-US" sz="2400" dirty="0">
              <a:solidFill>
                <a:srgbClr val="003399"/>
              </a:solidFill>
              <a:ea typeface="黑体" panose="02010609060101010101" pitchFamily="49" charset="-122"/>
            </a:endParaRPr>
          </a:p>
          <a:p>
            <a:pPr lvl="2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zh-CN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函数getcwd()获取当前工作目录的绝对路径。</a:t>
            </a:r>
            <a:endParaRPr lang="en-US" altLang="zh-CN" sz="2400" dirty="0">
              <a:solidFill>
                <a:srgbClr val="003399"/>
              </a:solidFill>
              <a:ea typeface="黑体" panose="02010609060101010101" pitchFamily="49" charset="-122"/>
            </a:endParaRPr>
          </a:p>
          <a:p>
            <a:pPr lvl="2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zh-CN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如果字符指针buf值不为空，则将此绝对路径存入buf指向的内存空间中，参数size为字符串buf的长度；</a:t>
            </a:r>
            <a:endParaRPr lang="en-US" altLang="zh-CN" sz="2400" dirty="0">
              <a:solidFill>
                <a:srgbClr val="003399"/>
              </a:solidFill>
              <a:ea typeface="黑体" panose="02010609060101010101" pitchFamily="49" charset="-122"/>
            </a:endParaRPr>
          </a:p>
          <a:p>
            <a:pPr lvl="2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zh-CN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如果buf为空，则函数将自动分配内存空间存储该路径，参数size无效。</a:t>
            </a:r>
            <a:endParaRPr lang="en-US" altLang="zh-CN" sz="2400" dirty="0">
              <a:solidFill>
                <a:srgbClr val="003399"/>
              </a:solidFill>
              <a:ea typeface="黑体" panose="02010609060101010101" pitchFamily="49" charset="-122"/>
            </a:endParaRPr>
          </a:p>
          <a:p>
            <a:pPr lvl="2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zh-CN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调用成功后，函数返回指向存储路径的指针，调用失败时返回NULL。</a:t>
            </a:r>
            <a:endParaRPr lang="en-US" altLang="zh-CN" sz="2400" dirty="0">
              <a:solidFill>
                <a:srgbClr val="003399"/>
              </a:solidFill>
              <a:ea typeface="黑体" panose="02010609060101010101" pitchFamily="49" charset="-122"/>
            </a:endParaRPr>
          </a:p>
          <a:p>
            <a:pPr lvl="2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zh-CN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调用结束后，需要由应用程序负责使用</a:t>
            </a:r>
            <a:r>
              <a:rPr lang="en-US" altLang="zh-CN" sz="2400" dirty="0">
                <a:solidFill>
                  <a:srgbClr val="003399"/>
                </a:solidFill>
                <a:ea typeface="黑体" panose="02010609060101010101" pitchFamily="49" charset="-122"/>
              </a:rPr>
              <a:t>free</a:t>
            </a:r>
            <a:r>
              <a:rPr lang="zh-CN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（）来释放缓冲区。</a:t>
            </a:r>
          </a:p>
        </p:txBody>
      </p:sp>
      <p:sp>
        <p:nvSpPr>
          <p:cNvPr id="14340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13A27883-0FC3-4398-A086-7618AD43CD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14341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F00879CC-5F86-4F35-A686-192A6361D1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14342" name="灯片编号占位符 5">
            <a:extLst>
              <a:ext uri="{FF2B5EF4-FFF2-40B4-BE49-F238E27FC236}">
                <a16:creationId xmlns:a16="http://schemas.microsoft.com/office/drawing/2014/main" id="{9B12436D-2645-4909-B22C-F8B6797F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FB48ED-80B3-4A20-837C-D05BC97CB6ED}" type="slidenum">
              <a:rPr kumimoji="0" lang="zh-CN" altLang="en-US" sz="1800">
                <a:solidFill>
                  <a:srgbClr val="0000CC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8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Content Placeholder 2">
            <a:extLst>
              <a:ext uri="{FF2B5EF4-FFF2-40B4-BE49-F238E27FC236}">
                <a16:creationId xmlns:a16="http://schemas.microsoft.com/office/drawing/2014/main" id="{228A9C00-0F46-4A11-AE1A-208ACF8C268B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523876" y="1298576"/>
            <a:ext cx="9001125" cy="5802313"/>
          </a:xfrm>
        </p:spPr>
        <p:txBody>
          <a:bodyPr/>
          <a:lstStyle/>
          <a:p>
            <a:pPr marL="171450" lvl="1" indent="0">
              <a:buNone/>
            </a:pPr>
            <a:r>
              <a:rPr lang="en-US" altLang="zh-CN" sz="2000"/>
              <a:t>while(1) </a:t>
            </a:r>
          </a:p>
          <a:p>
            <a:pPr marL="171450" lvl="1" indent="0">
              <a:buNone/>
            </a:pPr>
            <a:r>
              <a:rPr lang="en-US" altLang="zh-CN" sz="2000"/>
              <a:t>{ </a:t>
            </a:r>
          </a:p>
          <a:p>
            <a:pPr marL="171450" lvl="1" indent="0">
              <a:buNone/>
            </a:pPr>
            <a:r>
              <a:rPr lang="en-US" altLang="zh-CN" sz="2000"/>
              <a:t>	i=0; </a:t>
            </a:r>
          </a:p>
          <a:p>
            <a:pPr marL="171450" lvl="1" indent="0">
              <a:buNone/>
            </a:pPr>
            <a:r>
              <a:rPr lang="en-US" altLang="zh-CN" sz="2000"/>
              <a:t>	char ev_buffer[BUFFER_SIZE]; </a:t>
            </a:r>
          </a:p>
          <a:p>
            <a:pPr marL="171450" lvl="1" indent="0">
              <a:buNone/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FF0000"/>
                </a:solidFill>
              </a:rPr>
              <a:t>len= read(inotify_fd, ev_buffer,BUFFER_SIZE); </a:t>
            </a:r>
          </a:p>
          <a:p>
            <a:pPr marL="171450" lvl="1" indent="0">
              <a:buNone/>
            </a:pPr>
            <a:r>
              <a:rPr lang="en-US" altLang="zh-CN" sz="2000"/>
              <a:t>	while(i&lt;len)</a:t>
            </a:r>
          </a:p>
          <a:p>
            <a:pPr marL="171450" lvl="1" indent="0">
              <a:buNone/>
            </a:pPr>
            <a:r>
              <a:rPr lang="en-US" altLang="zh-CN" sz="2000"/>
              <a:t>         { </a:t>
            </a:r>
          </a:p>
          <a:p>
            <a:pPr marL="171450" lvl="1" indent="0">
              <a:buNone/>
            </a:pPr>
            <a:r>
              <a:rPr lang="en-US" altLang="zh-CN" sz="2000"/>
              <a:t>     	    ievent=(struct inotify_event *)&amp;ev_buffer[i];</a:t>
            </a:r>
          </a:p>
          <a:p>
            <a:pPr marL="171450" lvl="1" indent="0">
              <a:buNone/>
            </a:pPr>
            <a:r>
              <a:rPr lang="en-US" altLang="zh-CN" sz="2000"/>
              <a:t>	    if (ievent-&gt;len) </a:t>
            </a:r>
          </a:p>
          <a:p>
            <a:pPr marL="171450" lvl="1" indent="0">
              <a:buNone/>
            </a:pPr>
            <a:r>
              <a:rPr lang="en-US" altLang="zh-CN" sz="2000"/>
              <a:t>	       printf("[%s]",ievent-&gt;name); </a:t>
            </a:r>
          </a:p>
          <a:p>
            <a:pPr marL="171450" lvl="1" indent="0">
              <a:buNone/>
            </a:pPr>
            <a:r>
              <a:rPr lang="en-US" altLang="zh-CN" sz="2000"/>
              <a:t>	    if(ievent-&gt;mask &amp; IN_CREATE ) </a:t>
            </a:r>
          </a:p>
          <a:p>
            <a:pPr marL="171450" lvl="1" indent="0">
              <a:buNone/>
            </a:pPr>
            <a:r>
              <a:rPr lang="en-US" altLang="zh-CN" sz="2000"/>
              <a:t>	       printf("create"); </a:t>
            </a:r>
          </a:p>
          <a:p>
            <a:pPr marL="171450" lvl="1" indent="0">
              <a:buNone/>
            </a:pPr>
            <a:r>
              <a:rPr lang="en-US" altLang="zh-CN" sz="2000"/>
              <a:t>	     i++;</a:t>
            </a:r>
          </a:p>
          <a:p>
            <a:pPr marL="171450" lvl="1" indent="0">
              <a:buNone/>
            </a:pPr>
            <a:r>
              <a:rPr lang="en-US" altLang="zh-CN" sz="2000"/>
              <a:t>	} </a:t>
            </a:r>
          </a:p>
          <a:p>
            <a:pPr marL="171450" lvl="1" indent="0">
              <a:buNone/>
            </a:pPr>
            <a:r>
              <a:rPr lang="en-US" altLang="zh-CN" sz="2000"/>
              <a:t>}</a:t>
            </a:r>
            <a:endParaRPr lang="en-US" altLang="en-US" sz="2000">
              <a:ea typeface="黑体" panose="02010609060101010101" pitchFamily="49" charset="-122"/>
            </a:endParaRPr>
          </a:p>
        </p:txBody>
      </p:sp>
      <p:sp>
        <p:nvSpPr>
          <p:cNvPr id="88067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D7F62275-84A1-4336-B8C9-03C7E4649B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88068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F69D92A5-09C6-4943-A65A-8068810CBE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632B8A-AB04-435B-B15F-E9395D2F932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9276"/>
            <a:ext cx="9906000" cy="57626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lIns="288000" rIns="288000" anchor="ctr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zh-CN" altLang="en-US" kern="0" dirty="0">
                <a:ea typeface="宋体" panose="02010600030101010101" pitchFamily="2" charset="-122"/>
              </a:rPr>
              <a:t>目录变更提示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2C3DFC1A-5F0E-4856-8663-3C8D1A30EF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90115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6ADC2B08-9F9F-4F1A-B52E-E0D9AA2895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C34DF0-9469-46CE-94BD-636133BF3FD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9276"/>
            <a:ext cx="9906000" cy="57626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lIns="288000" rIns="288000" anchor="ctr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zh-CN" altLang="en-US" kern="0" dirty="0">
                <a:ea typeface="宋体" panose="02010600030101010101" pitchFamily="2" charset="-122"/>
              </a:rPr>
              <a:t>总结</a:t>
            </a:r>
          </a:p>
        </p:txBody>
      </p:sp>
      <p:pic>
        <p:nvPicPr>
          <p:cNvPr id="90118" name="Picture 8">
            <a:extLst>
              <a:ext uri="{FF2B5EF4-FFF2-40B4-BE49-F238E27FC236}">
                <a16:creationId xmlns:a16="http://schemas.microsoft.com/office/drawing/2014/main" id="{3EF71088-8E8D-4E89-866C-746C1C2C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1" y="1268413"/>
            <a:ext cx="8918575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6676E5A-71AB-4640-9672-76521F7E472B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8680"/>
            <a:ext cx="9906000" cy="501650"/>
          </a:xfrm>
        </p:spPr>
        <p:txBody>
          <a:bodyPr/>
          <a:lstStyle/>
          <a:p>
            <a:pPr algn="ctr">
              <a:defRPr/>
            </a:pPr>
            <a:r>
              <a:rPr lang="en-US" altLang="en-US" dirty="0" err="1"/>
              <a:t>当前工作目录</a:t>
            </a:r>
            <a:r>
              <a:rPr lang="en-US" altLang="en-US" dirty="0"/>
              <a:t> </a:t>
            </a:r>
            <a:endParaRPr lang="en-US" altLang="en-US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BBB28B4-60AB-4F94-87E0-D97352853653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1101725" y="1273299"/>
            <a:ext cx="3851275" cy="5375275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en-US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示例代码</a:t>
            </a: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zh-CN" altLang="en-US" dirty="0">
                <a:ea typeface="黑体" panose="02010609060101010101" pitchFamily="49" charset="-122"/>
              </a:rPr>
              <a:t>：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>
              <a:lnSpc>
                <a:spcPct val="80000"/>
              </a:lnSpc>
            </a:pPr>
            <a:endParaRPr lang="zh-CN" altLang="en-US" dirty="0">
              <a:ea typeface="黑体" panose="02010609060101010101" pitchFamily="49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>
                <a:ea typeface="黑体" panose="02010609060101010101" pitchFamily="49" charset="-122"/>
              </a:rPr>
              <a:t>#include &lt;</a:t>
            </a:r>
            <a:r>
              <a:rPr lang="en-US" altLang="zh-CN" sz="1800" b="0" dirty="0" err="1">
                <a:ea typeface="黑体" panose="02010609060101010101" pitchFamily="49" charset="-122"/>
              </a:rPr>
              <a:t>stdio.h</a:t>
            </a:r>
            <a:r>
              <a:rPr lang="en-US" altLang="zh-CN" sz="1800" b="0" dirty="0">
                <a:ea typeface="黑体" panose="02010609060101010101" pitchFamily="49" charset="-122"/>
              </a:rPr>
              <a:t>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>
                <a:ea typeface="黑体" panose="02010609060101010101" pitchFamily="49" charset="-122"/>
              </a:rPr>
              <a:t>#include &lt;</a:t>
            </a:r>
            <a:r>
              <a:rPr lang="en-US" altLang="zh-CN" sz="1800" b="0" dirty="0" err="1">
                <a:ea typeface="黑体" panose="02010609060101010101" pitchFamily="49" charset="-122"/>
              </a:rPr>
              <a:t>unistd.h</a:t>
            </a:r>
            <a:r>
              <a:rPr lang="en-US" altLang="zh-CN" sz="1800" b="0" dirty="0">
                <a:ea typeface="黑体" panose="02010609060101010101" pitchFamily="49" charset="-122"/>
              </a:rPr>
              <a:t>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>
                <a:ea typeface="黑体" panose="02010609060101010101" pitchFamily="49" charset="-122"/>
              </a:rPr>
              <a:t>int main()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>
                <a:ea typeface="黑体" panose="02010609060101010101" pitchFamily="49" charset="-122"/>
              </a:rPr>
              <a:t>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>
                <a:ea typeface="黑体" panose="02010609060101010101" pitchFamily="49" charset="-122"/>
              </a:rPr>
              <a:t>    char *</a:t>
            </a:r>
            <a:r>
              <a:rPr lang="en-US" altLang="zh-CN" sz="1800" b="0" dirty="0" err="1">
                <a:ea typeface="黑体" panose="02010609060101010101" pitchFamily="49" charset="-122"/>
              </a:rPr>
              <a:t>cwd</a:t>
            </a:r>
            <a:r>
              <a:rPr lang="en-US" altLang="zh-CN" sz="1800" b="0" dirty="0">
                <a:ea typeface="黑体" panose="02010609060101010101" pitchFamily="49" charset="-122"/>
              </a:rPr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>
                <a:ea typeface="黑体" panose="02010609060101010101" pitchFamily="49" charset="-122"/>
              </a:rPr>
              <a:t>    char </a:t>
            </a:r>
            <a:r>
              <a:rPr lang="en-US" altLang="zh-CN" sz="1800" b="0" dirty="0" err="1">
                <a:ea typeface="黑体" panose="02010609060101010101" pitchFamily="49" charset="-122"/>
              </a:rPr>
              <a:t>buf</a:t>
            </a:r>
            <a:r>
              <a:rPr lang="en-US" altLang="zh-CN" sz="1800" b="0" dirty="0">
                <a:ea typeface="黑体" panose="02010609060101010101" pitchFamily="49" charset="-122"/>
              </a:rPr>
              <a:t>[256];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>
                <a:ea typeface="黑体" panose="02010609060101010101" pitchFamily="49" charset="-122"/>
              </a:rPr>
              <a:t>    </a:t>
            </a:r>
            <a:r>
              <a:rPr lang="en-US" altLang="zh-CN" sz="1800" b="0" dirty="0" err="1">
                <a:ea typeface="黑体" panose="02010609060101010101" pitchFamily="49" charset="-122"/>
              </a:rPr>
              <a:t>cwd</a:t>
            </a:r>
            <a:r>
              <a:rPr lang="en-US" altLang="zh-CN" sz="1800" b="0" dirty="0">
                <a:ea typeface="黑体" panose="02010609060101010101" pitchFamily="49" charset="-122"/>
              </a:rPr>
              <a:t>=</a:t>
            </a:r>
            <a:r>
              <a:rPr lang="en-US" altLang="zh-CN" sz="1800" b="0" dirty="0" err="1">
                <a:ea typeface="黑体" panose="02010609060101010101" pitchFamily="49" charset="-122"/>
              </a:rPr>
              <a:t>getcwd</a:t>
            </a:r>
            <a:r>
              <a:rPr lang="en-US" altLang="zh-CN" sz="1800" b="0" dirty="0">
                <a:ea typeface="黑体" panose="02010609060101010101" pitchFamily="49" charset="-122"/>
              </a:rPr>
              <a:t>(</a:t>
            </a:r>
            <a:r>
              <a:rPr lang="en-US" altLang="zh-CN" sz="1800" b="0" dirty="0" err="1">
                <a:ea typeface="黑体" panose="02010609060101010101" pitchFamily="49" charset="-122"/>
              </a:rPr>
              <a:t>buf</a:t>
            </a:r>
            <a:r>
              <a:rPr lang="en-US" altLang="zh-CN" sz="1800" b="0" dirty="0">
                <a:ea typeface="黑体" panose="02010609060101010101" pitchFamily="49" charset="-122"/>
              </a:rPr>
              <a:t>, 256);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>
                <a:ea typeface="黑体" panose="02010609060101010101" pitchFamily="49" charset="-122"/>
              </a:rPr>
              <a:t>    if(!</a:t>
            </a:r>
            <a:r>
              <a:rPr lang="en-US" altLang="zh-CN" sz="1800" b="0" dirty="0" err="1">
                <a:ea typeface="黑体" panose="02010609060101010101" pitchFamily="49" charset="-122"/>
              </a:rPr>
              <a:t>cwd</a:t>
            </a:r>
            <a:r>
              <a:rPr lang="en-US" altLang="zh-CN" sz="1800" b="0" dirty="0">
                <a:ea typeface="黑体" panose="02010609060101010101" pitchFamily="49" charset="-122"/>
              </a:rPr>
              <a:t>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>
                <a:ea typeface="黑体" panose="02010609060101010101" pitchFamily="49" charset="-122"/>
              </a:rPr>
              <a:t>         </a:t>
            </a:r>
            <a:r>
              <a:rPr lang="en-US" altLang="zh-CN" sz="1800" b="0" dirty="0" err="1">
                <a:ea typeface="黑体" panose="02010609060101010101" pitchFamily="49" charset="-122"/>
              </a:rPr>
              <a:t>printf</a:t>
            </a:r>
            <a:r>
              <a:rPr lang="en-US" altLang="zh-CN" sz="1800" b="0" dirty="0">
                <a:ea typeface="黑体" panose="02010609060101010101" pitchFamily="49" charset="-122"/>
              </a:rPr>
              <a:t>(“error: </a:t>
            </a:r>
            <a:r>
              <a:rPr lang="en-US" altLang="zh-CN" sz="1800" b="0" dirty="0" err="1">
                <a:ea typeface="黑体" panose="02010609060101010101" pitchFamily="49" charset="-122"/>
              </a:rPr>
              <a:t>getcwd</a:t>
            </a:r>
            <a:r>
              <a:rPr lang="en-US" altLang="zh-CN" sz="1800" b="0" dirty="0">
                <a:ea typeface="黑体" panose="02010609060101010101" pitchFamily="49" charset="-122"/>
              </a:rPr>
              <a:t>");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>
                <a:ea typeface="黑体" panose="02010609060101010101" pitchFamily="49" charset="-122"/>
              </a:rPr>
              <a:t>         return 0;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>
                <a:ea typeface="黑体" panose="02010609060101010101" pitchFamily="49" charset="-122"/>
              </a:rPr>
              <a:t>    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>
                <a:ea typeface="黑体" panose="02010609060101010101" pitchFamily="49" charset="-122"/>
              </a:rPr>
              <a:t>    </a:t>
            </a:r>
            <a:r>
              <a:rPr lang="en-US" altLang="zh-CN" sz="1800" b="0" dirty="0" err="1">
                <a:ea typeface="黑体" panose="02010609060101010101" pitchFamily="49" charset="-122"/>
              </a:rPr>
              <a:t>printf</a:t>
            </a:r>
            <a:r>
              <a:rPr lang="en-US" altLang="zh-CN" sz="1800" b="0" dirty="0">
                <a:ea typeface="黑体" panose="02010609060101010101" pitchFamily="49" charset="-122"/>
              </a:rPr>
              <a:t>(“path = %s\n",</a:t>
            </a:r>
            <a:r>
              <a:rPr lang="en-US" altLang="zh-CN" sz="1800" b="0" dirty="0" err="1">
                <a:ea typeface="黑体" panose="02010609060101010101" pitchFamily="49" charset="-122"/>
              </a:rPr>
              <a:t>buf</a:t>
            </a:r>
            <a:r>
              <a:rPr lang="en-US" altLang="zh-CN" sz="1800" b="0" dirty="0">
                <a:ea typeface="黑体" panose="02010609060101010101" pitchFamily="49" charset="-122"/>
              </a:rPr>
              <a:t>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>
                <a:ea typeface="黑体" panose="02010609060101010101" pitchFamily="49" charset="-122"/>
              </a:rPr>
              <a:t>    return 0;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0" dirty="0">
                <a:ea typeface="黑体" panose="02010609060101010101" pitchFamily="49" charset="-122"/>
              </a:rPr>
              <a:t>}</a:t>
            </a:r>
            <a:endParaRPr lang="zh-CN" altLang="en-US" sz="1800" b="0" dirty="0">
              <a:ea typeface="黑体" panose="02010609060101010101" pitchFamily="49" charset="-122"/>
            </a:endParaRPr>
          </a:p>
        </p:txBody>
      </p:sp>
      <p:sp>
        <p:nvSpPr>
          <p:cNvPr id="16388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27F1DD15-8EE1-4EB3-9DFA-DB7FB0BD95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16389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C95B4311-1C1E-446F-A4A2-A272941EE9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11270" name="Content Placeholder 2">
            <a:extLst>
              <a:ext uri="{FF2B5EF4-FFF2-40B4-BE49-F238E27FC236}">
                <a16:creationId xmlns:a16="http://schemas.microsoft.com/office/drawing/2014/main" id="{A542648C-9C0F-4113-908F-40E997066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024" y="1273299"/>
            <a:ext cx="4176463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en-US" altLang="en-US" sz="2600" dirty="0">
                <a:solidFill>
                  <a:srgbClr val="000066"/>
                </a:solidFill>
                <a:latin typeface="+mn-lt"/>
                <a:ea typeface="黑体" pitchFamily="49" charset="-122"/>
              </a:rPr>
              <a:t> 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49" charset="-122"/>
              </a:rPr>
              <a:t>示例代码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49" charset="-122"/>
              </a:rPr>
              <a:t>2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49" charset="-122"/>
              </a:rPr>
              <a:t>：</a:t>
            </a:r>
            <a:endParaRPr lang="en-US" altLang="zh-CN" sz="2600" dirty="0">
              <a:solidFill>
                <a:srgbClr val="000066"/>
              </a:solidFill>
              <a:latin typeface="+mn-lt"/>
              <a:ea typeface="黑体" pitchFamily="49" charset="-122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  <a:defRPr/>
            </a:pPr>
            <a:endParaRPr lang="zh-CN" altLang="en-US" sz="2000" dirty="0">
              <a:solidFill>
                <a:schemeClr val="folHlink"/>
              </a:solidFill>
              <a:latin typeface="Verdana" pitchFamily="34" charset="0"/>
              <a:ea typeface="黑体" pitchFamily="49" charset="-122"/>
            </a:endParaRP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#include &lt;</a:t>
            </a:r>
            <a:r>
              <a:rPr lang="en-US" altLang="zh-CN" sz="1800" b="0" dirty="0" err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stdio.h</a:t>
            </a: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&gt;</a:t>
            </a: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#include &lt;</a:t>
            </a:r>
            <a:r>
              <a:rPr lang="en-US" altLang="zh-CN" sz="1800" b="0" dirty="0" err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stdlib.h</a:t>
            </a: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&gt;</a:t>
            </a: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#include &lt;</a:t>
            </a:r>
            <a:r>
              <a:rPr lang="en-US" altLang="zh-CN" sz="1800" b="0" dirty="0" err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unistd.h</a:t>
            </a: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&gt;</a:t>
            </a: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int main()</a:t>
            </a: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{</a:t>
            </a: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   char *</a:t>
            </a:r>
            <a:r>
              <a:rPr lang="en-US" altLang="zh-CN" sz="1800" b="0" dirty="0" err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cwd</a:t>
            </a: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;</a:t>
            </a: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   </a:t>
            </a:r>
            <a:r>
              <a:rPr lang="en-US" altLang="zh-CN" sz="1800" b="0" dirty="0" err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cwd</a:t>
            </a: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=</a:t>
            </a:r>
            <a:r>
              <a:rPr lang="en-US" altLang="zh-CN" sz="1800" b="0" dirty="0" err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getcwd</a:t>
            </a: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(NULL,0);</a:t>
            </a: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   if(!</a:t>
            </a:r>
            <a:r>
              <a:rPr lang="en-US" altLang="zh-CN" sz="1800" b="0" dirty="0" err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cwd</a:t>
            </a: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) {</a:t>
            </a: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        </a:t>
            </a:r>
            <a:r>
              <a:rPr lang="en-US" altLang="zh-CN" sz="1800" b="0" dirty="0" err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printf</a:t>
            </a: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(“error: </a:t>
            </a:r>
            <a:r>
              <a:rPr lang="en-US" altLang="zh-CN" sz="1800" b="0" dirty="0" err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getcwd</a:t>
            </a: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");</a:t>
            </a: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        return 0;</a:t>
            </a: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    }</a:t>
            </a: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   </a:t>
            </a:r>
            <a:r>
              <a:rPr lang="en-US" altLang="zh-CN" sz="1800" b="0" dirty="0" err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printf</a:t>
            </a: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(“path = %s\n",</a:t>
            </a:r>
            <a:r>
              <a:rPr lang="en-US" altLang="zh-CN" sz="1800" b="0" dirty="0" err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cwd</a:t>
            </a: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);</a:t>
            </a: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   // </a:t>
            </a:r>
            <a:r>
              <a:rPr lang="zh-CN" altLang="en-US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注意及时</a:t>
            </a: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free</a:t>
            </a:r>
            <a:r>
              <a:rPr lang="zh-CN" altLang="en-US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，防止内存泄露</a:t>
            </a:r>
            <a:endParaRPr lang="en-US" altLang="zh-CN" sz="1800" b="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   free(</a:t>
            </a:r>
            <a:r>
              <a:rPr lang="en-US" altLang="zh-CN" sz="1800" b="0" dirty="0" err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cwd</a:t>
            </a: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); </a:t>
            </a: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   return 0;</a:t>
            </a:r>
          </a:p>
          <a:p>
            <a:pPr marL="742950" lvl="1" indent="-285750" algn="l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}</a:t>
            </a:r>
            <a:endParaRPr lang="zh-CN" altLang="en-US" sz="1800" b="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cxnSp>
        <p:nvCxnSpPr>
          <p:cNvPr id="16391" name="直接连接符 2">
            <a:extLst>
              <a:ext uri="{FF2B5EF4-FFF2-40B4-BE49-F238E27FC236}">
                <a16:creationId xmlns:a16="http://schemas.microsoft.com/office/drawing/2014/main" id="{0DB3FF94-56CC-437A-9544-45F8E58667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81562" y="1154236"/>
            <a:ext cx="0" cy="52816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1757C8D-5B49-441F-897F-A26383FBB2C5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633414" y="1052513"/>
            <a:ext cx="8891587" cy="56896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</a:pPr>
            <a:r>
              <a:rPr lang="en-US" altLang="en-US" dirty="0">
                <a:ea typeface="黑体" panose="02010609060101010101" pitchFamily="49" charset="-122"/>
              </a:rPr>
              <a:t> </a:t>
            </a:r>
            <a:r>
              <a:rPr lang="en-US" altLang="en-US" sz="2800" dirty="0" err="1">
                <a:ea typeface="黑体" panose="02010609060101010101" pitchFamily="49" charset="-122"/>
              </a:rPr>
              <a:t>读取当前工作目录</a:t>
            </a:r>
            <a:r>
              <a:rPr lang="en-US" altLang="en-US" sz="2800" dirty="0">
                <a:ea typeface="黑体" panose="02010609060101010101" pitchFamily="49" charset="-122"/>
              </a:rPr>
              <a:t> 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ea typeface="黑体" panose="02010609060101010101" pitchFamily="49" charset="-122"/>
              </a:rPr>
              <a:t>使用函数getcwd()和getwd()可以读取进程的工作目录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>
              <a:lnSpc>
                <a:spcPct val="80000"/>
              </a:lnSpc>
              <a:buClr>
                <a:srgbClr val="FF0000"/>
              </a:buClr>
            </a:pPr>
            <a:r>
              <a:rPr lang="zh-CN" altLang="en-US" dirty="0">
                <a:ea typeface="黑体" panose="02010609060101010101" pitchFamily="49" charset="-122"/>
              </a:rPr>
              <a:t>getwd()函数</a:t>
            </a:r>
          </a:p>
          <a:p>
            <a:pPr lvl="2">
              <a:lnSpc>
                <a:spcPct val="80000"/>
              </a:lnSpc>
            </a:pPr>
            <a:endParaRPr lang="en-US" altLang="en-US" dirty="0">
              <a:ea typeface="黑体" panose="02010609060101010101" pitchFamily="49" charset="-122"/>
            </a:endParaRPr>
          </a:p>
          <a:p>
            <a:pPr lvl="2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#include &lt;</a:t>
            </a:r>
            <a:r>
              <a:rPr lang="en-US" altLang="en-US" sz="2400" dirty="0" err="1">
                <a:solidFill>
                  <a:srgbClr val="003399"/>
                </a:solidFill>
                <a:ea typeface="黑体" panose="02010609060101010101" pitchFamily="49" charset="-122"/>
              </a:rPr>
              <a:t>unistd.h</a:t>
            </a: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&gt;</a:t>
            </a:r>
            <a:b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</a:b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char * </a:t>
            </a:r>
            <a:r>
              <a:rPr lang="en-US" altLang="en-US" sz="2400" dirty="0" err="1">
                <a:solidFill>
                  <a:srgbClr val="003399"/>
                </a:solidFill>
                <a:ea typeface="黑体" panose="02010609060101010101" pitchFamily="49" charset="-122"/>
              </a:rPr>
              <a:t>getwd</a:t>
            </a: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 (char *</a:t>
            </a:r>
            <a:r>
              <a:rPr lang="en-US" altLang="en-US" sz="2400" dirty="0" err="1">
                <a:solidFill>
                  <a:srgbClr val="003399"/>
                </a:solidFill>
                <a:ea typeface="黑体" panose="02010609060101010101" pitchFamily="49" charset="-122"/>
              </a:rPr>
              <a:t>buf</a:t>
            </a:r>
            <a:r>
              <a:rPr lang="en-US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);</a:t>
            </a:r>
          </a:p>
          <a:p>
            <a:pPr lvl="2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F"/>
            </a:pPr>
            <a:endParaRPr lang="en-US" altLang="en-US" sz="2400" dirty="0">
              <a:solidFill>
                <a:srgbClr val="003399"/>
              </a:solidFill>
              <a:ea typeface="黑体" panose="02010609060101010101" pitchFamily="49" charset="-122"/>
            </a:endParaRPr>
          </a:p>
          <a:p>
            <a:pPr lvl="2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zh-CN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函数getwd()拷贝当前工作目录的绝对路径到字符串buf中，并且要求工作目录的最大长度小于PATH_MAX。</a:t>
            </a:r>
            <a:endParaRPr lang="en-US" altLang="zh-CN" sz="2400" dirty="0">
              <a:solidFill>
                <a:srgbClr val="003399"/>
              </a:solidFill>
              <a:ea typeface="黑体" panose="02010609060101010101" pitchFamily="49" charset="-122"/>
            </a:endParaRPr>
          </a:p>
          <a:p>
            <a:pPr lvl="2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zh-CN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调用成功时，函数返回一个指向字符串的</a:t>
            </a:r>
            <a:r>
              <a:rPr lang="en-US" altLang="zh-CN" sz="2400" dirty="0" err="1">
                <a:solidFill>
                  <a:srgbClr val="003399"/>
                </a:solidFill>
                <a:ea typeface="黑体" panose="02010609060101010101" pitchFamily="49" charset="-122"/>
              </a:rPr>
              <a:t>buf</a:t>
            </a:r>
            <a:r>
              <a:rPr lang="zh-CN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指针，否则返回NULL。</a:t>
            </a:r>
          </a:p>
          <a:p>
            <a:pPr lvl="2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en-US" altLang="zh-CN" sz="2400" dirty="0" err="1">
                <a:solidFill>
                  <a:srgbClr val="003399"/>
                </a:solidFill>
                <a:ea typeface="黑体" panose="02010609060101010101" pitchFamily="49" charset="-122"/>
              </a:rPr>
              <a:t>getwd</a:t>
            </a:r>
            <a:r>
              <a:rPr lang="en-US" altLang="zh-CN" sz="2400" dirty="0">
                <a:solidFill>
                  <a:srgbClr val="003399"/>
                </a:solidFill>
                <a:ea typeface="黑体" panose="02010609060101010101" pitchFamily="49" charset="-122"/>
              </a:rPr>
              <a:t>()</a:t>
            </a:r>
            <a:r>
              <a:rPr lang="zh-CN" altLang="en-US" sz="2400" dirty="0">
                <a:solidFill>
                  <a:srgbClr val="003399"/>
                </a:solidFill>
                <a:ea typeface="黑体" panose="02010609060101010101" pitchFamily="49" charset="-122"/>
              </a:rPr>
              <a:t>这个函数是为了向后兼容，因此不建议使用，推荐</a:t>
            </a:r>
            <a:r>
              <a:rPr lang="en-US" altLang="zh-CN" sz="2400" dirty="0" err="1">
                <a:solidFill>
                  <a:srgbClr val="003399"/>
                </a:solidFill>
                <a:ea typeface="黑体" panose="02010609060101010101" pitchFamily="49" charset="-122"/>
              </a:rPr>
              <a:t>getcwd</a:t>
            </a:r>
            <a:r>
              <a:rPr lang="en-US" altLang="zh-CN" sz="2400" dirty="0">
                <a:solidFill>
                  <a:srgbClr val="003399"/>
                </a:solidFill>
                <a:ea typeface="黑体" panose="02010609060101010101" pitchFamily="49" charset="-122"/>
              </a:rPr>
              <a:t>().</a:t>
            </a:r>
            <a:endParaRPr lang="zh-CN" altLang="en-US" sz="2400" dirty="0">
              <a:solidFill>
                <a:srgbClr val="003399"/>
              </a:solidFill>
              <a:ea typeface="宋体" panose="02010600030101010101" pitchFamily="2" charset="-122"/>
            </a:endParaRPr>
          </a:p>
        </p:txBody>
      </p:sp>
      <p:sp>
        <p:nvSpPr>
          <p:cNvPr id="18436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1D615DEC-D1C9-4F96-A2D8-462A7DB3B8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18437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55D9A0C1-1F29-43BE-AABC-ADFA2EFA43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18438" name="灯片编号占位符 5">
            <a:extLst>
              <a:ext uri="{FF2B5EF4-FFF2-40B4-BE49-F238E27FC236}">
                <a16:creationId xmlns:a16="http://schemas.microsoft.com/office/drawing/2014/main" id="{72D98A81-1E26-45AD-8254-ED80039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F2BA8B-F183-401E-AE50-F77D1F4F9489}" type="slidenum">
              <a:rPr kumimoji="0" lang="zh-CN" altLang="en-US" sz="1800">
                <a:solidFill>
                  <a:srgbClr val="0000CC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8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926748-60E5-4D31-82EF-5905CC9CF16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01650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en-US" altLang="en-US" kern="0"/>
              <a:t>当前工作目录 </a:t>
            </a:r>
            <a:endParaRPr lang="en-US" altLang="en-US" kern="0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FAF88660-9829-47F4-AC4F-F0C5380AAB35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633414" y="1195388"/>
            <a:ext cx="8891587" cy="59055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zh-CN" altLang="en-US" sz="240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en-US" altLang="en-US">
                <a:ea typeface="黑体" panose="02010609060101010101" pitchFamily="49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改变</a:t>
            </a:r>
            <a:r>
              <a:rPr lang="en-US" altLang="en-US">
                <a:ea typeface="黑体" panose="02010609060101010101" pitchFamily="49" charset="-122"/>
              </a:rPr>
              <a:t>当前工作目录 </a:t>
            </a:r>
            <a:endParaRPr lang="zh-CN" altLang="en-US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66"/>
                </a:solidFill>
                <a:ea typeface="黑体" panose="02010609060101010101" pitchFamily="49" charset="-122"/>
              </a:rPr>
              <a:t>使用函数chdir()和fchdir()可以改变进程的工作目录</a:t>
            </a:r>
            <a:endParaRPr lang="zh-CN" altLang="en-US"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buClr>
                <a:srgbClr val="FF0000"/>
              </a:buClr>
            </a:pPr>
            <a:r>
              <a:rPr lang="zh-CN" altLang="en-US">
                <a:ea typeface="黑体" panose="02010609060101010101" pitchFamily="49" charset="-122"/>
              </a:rPr>
              <a:t>chdir()函数</a:t>
            </a:r>
            <a:endParaRPr lang="en-US" altLang="en-US">
              <a:ea typeface="黑体" panose="02010609060101010101" pitchFamily="49" charset="-122"/>
            </a:endParaRPr>
          </a:p>
          <a:p>
            <a:pPr lvl="2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en-US" altLang="en-US" sz="2400">
                <a:solidFill>
                  <a:srgbClr val="003399"/>
                </a:solidFill>
                <a:ea typeface="黑体" panose="02010609060101010101" pitchFamily="49" charset="-122"/>
              </a:rPr>
              <a:t>#include &lt;unistd.h&gt;</a:t>
            </a:r>
            <a:br>
              <a:rPr lang="en-US" altLang="en-US" sz="2400">
                <a:solidFill>
                  <a:srgbClr val="003399"/>
                </a:solidFill>
                <a:ea typeface="黑体" panose="02010609060101010101" pitchFamily="49" charset="-122"/>
              </a:rPr>
            </a:br>
            <a:r>
              <a:rPr lang="en-US" altLang="en-US" sz="2400">
                <a:solidFill>
                  <a:srgbClr val="003399"/>
                </a:solidFill>
                <a:ea typeface="黑体" panose="02010609060101010101" pitchFamily="49" charset="-122"/>
              </a:rPr>
              <a:t>int chdir (const char *path);</a:t>
            </a:r>
          </a:p>
          <a:p>
            <a:pPr lvl="2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F"/>
            </a:pPr>
            <a:endParaRPr lang="en-US" altLang="en-US" sz="2400">
              <a:solidFill>
                <a:srgbClr val="003399"/>
              </a:solidFill>
              <a:ea typeface="黑体" panose="02010609060101010101" pitchFamily="49" charset="-122"/>
            </a:endParaRPr>
          </a:p>
          <a:p>
            <a:pPr lvl="2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zh-CN" altLang="en-US" sz="2400">
                <a:solidFill>
                  <a:srgbClr val="003399"/>
                </a:solidFill>
                <a:ea typeface="黑体" panose="02010609060101010101" pitchFamily="49" charset="-122"/>
              </a:rPr>
              <a:t>调用chdir()会改变当前工作目录为path指定的路径名（绝对路径或相对路径）。</a:t>
            </a:r>
            <a:endParaRPr lang="en-US" altLang="zh-CN" sz="2400">
              <a:solidFill>
                <a:srgbClr val="003399"/>
              </a:solidFill>
              <a:ea typeface="黑体" panose="02010609060101010101" pitchFamily="49" charset="-122"/>
            </a:endParaRPr>
          </a:p>
          <a:p>
            <a:pPr lvl="2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F"/>
            </a:pPr>
            <a:r>
              <a:rPr lang="zh-CN" altLang="en-US" sz="2400">
                <a:solidFill>
                  <a:srgbClr val="003399"/>
                </a:solidFill>
                <a:ea typeface="黑体" panose="02010609060101010101" pitchFamily="49" charset="-122"/>
              </a:rPr>
              <a:t>若函数成功执行则返回0，否则返回-1。</a:t>
            </a:r>
          </a:p>
        </p:txBody>
      </p:sp>
      <p:sp>
        <p:nvSpPr>
          <p:cNvPr id="20483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9E3F5968-2ECB-4EE4-B0AB-A95B9E1948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20484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039AF199-AA35-44FE-A2FB-CA0976DF2F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B85DE4-4140-4688-A4A7-8068C083AE7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01650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en-US" altLang="en-US" kern="0"/>
              <a:t>当前工作目录 </a:t>
            </a:r>
            <a:endParaRPr lang="en-US" altLang="en-US" kern="0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B8D766D8-B86E-4461-99B2-32C7045F116D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633414" y="1090613"/>
            <a:ext cx="8575675" cy="52181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zh-CN" altLang="en-US" sz="240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dirty="0" err="1">
                <a:solidFill>
                  <a:srgbClr val="003399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&gt;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dirty="0" err="1">
                <a:solidFill>
                  <a:srgbClr val="003399"/>
                </a:solidFill>
                <a:ea typeface="宋体" panose="02010600030101010101" pitchFamily="2" charset="-122"/>
              </a:rPr>
              <a:t>unistd.h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&gt;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dirty="0" err="1">
                <a:solidFill>
                  <a:srgbClr val="003399"/>
                </a:solidFill>
                <a:ea typeface="宋体" panose="02010600030101010101" pitchFamily="2" charset="-122"/>
              </a:rPr>
              <a:t>stdlib.h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&gt;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void main()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{  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    char *path = "/home"; 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    char *</a:t>
            </a:r>
            <a:r>
              <a:rPr lang="en-US" altLang="zh-CN" dirty="0" err="1">
                <a:solidFill>
                  <a:srgbClr val="003399"/>
                </a:solidFill>
                <a:ea typeface="宋体" panose="02010600030101010101" pitchFamily="2" charset="-122"/>
              </a:rPr>
              <a:t>cwd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 = NULL;  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solidFill>
                  <a:srgbClr val="003399"/>
                </a:solidFill>
                <a:ea typeface="宋体" panose="02010600030101010101" pitchFamily="2" charset="-122"/>
              </a:rPr>
              <a:t>cwd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3399"/>
                </a:solidFill>
                <a:ea typeface="宋体" panose="02010600030101010101" pitchFamily="2" charset="-122"/>
              </a:rPr>
              <a:t>getcwd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(NULL,0);  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solidFill>
                  <a:srgbClr val="003399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("before change </a:t>
            </a:r>
            <a:r>
              <a:rPr lang="en-US" altLang="zh-CN" dirty="0" err="1">
                <a:solidFill>
                  <a:srgbClr val="003399"/>
                </a:solidFill>
                <a:ea typeface="宋体" panose="02010600030101010101" pitchFamily="2" charset="-122"/>
              </a:rPr>
              <a:t>dir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::%s\n",</a:t>
            </a:r>
            <a:r>
              <a:rPr lang="en-US" altLang="zh-CN" dirty="0" err="1">
                <a:solidFill>
                  <a:srgbClr val="003399"/>
                </a:solidFill>
                <a:ea typeface="宋体" panose="02010600030101010101" pitchFamily="2" charset="-122"/>
              </a:rPr>
              <a:t>cwd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); 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solidFill>
                  <a:srgbClr val="003399"/>
                </a:solidFill>
                <a:ea typeface="宋体" panose="02010600030101010101" pitchFamily="2" charset="-122"/>
              </a:rPr>
              <a:t>chdir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(path); 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solidFill>
                  <a:srgbClr val="003399"/>
                </a:solidFill>
                <a:ea typeface="宋体" panose="02010600030101010101" pitchFamily="2" charset="-122"/>
              </a:rPr>
              <a:t>cwd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3399"/>
                </a:solidFill>
                <a:ea typeface="宋体" panose="02010600030101010101" pitchFamily="2" charset="-122"/>
              </a:rPr>
              <a:t>getcwd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(NULL,0); 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solidFill>
                  <a:srgbClr val="003399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("current working directory:%s\n",</a:t>
            </a:r>
            <a:r>
              <a:rPr lang="en-US" altLang="zh-CN" dirty="0" err="1">
                <a:solidFill>
                  <a:srgbClr val="003399"/>
                </a:solidFill>
                <a:ea typeface="宋体" panose="02010600030101010101" pitchFamily="2" charset="-122"/>
              </a:rPr>
              <a:t>cwd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); 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    free(</a:t>
            </a:r>
            <a:r>
              <a:rPr lang="en-US" altLang="zh-CN" dirty="0" err="1">
                <a:solidFill>
                  <a:srgbClr val="003399"/>
                </a:solidFill>
                <a:ea typeface="宋体" panose="02010600030101010101" pitchFamily="2" charset="-122"/>
              </a:rPr>
              <a:t>cwd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);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2531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7D2300A7-B5CB-4604-BCC0-A82F36F2DD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22532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0E897027-AE41-4E2F-856B-31877DD52A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B0CB1-B532-4DDD-AA1D-78B32C56EA7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01650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en-US" altLang="en-US" kern="0"/>
              <a:t>当前工作目录 </a:t>
            </a:r>
            <a:endParaRPr lang="en-US" altLang="en-US" kern="0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5BB29D07-4D46-410A-849B-68A6D2513A6B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633413" y="765176"/>
            <a:ext cx="7993062" cy="62261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zh-CN" altLang="en-US" b="0">
              <a:ea typeface="宋体" panose="02010600030101010101" pitchFamily="2" charset="-122"/>
            </a:endParaRPr>
          </a:p>
          <a:p>
            <a:pPr marL="441325" lvl="2" indent="0"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003399"/>
                </a:solidFill>
                <a:ea typeface="宋体" panose="02010600030101010101" pitchFamily="2" charset="-122"/>
              </a:rPr>
              <a:t>#include &lt;stdio.h&gt;</a:t>
            </a:r>
          </a:p>
          <a:p>
            <a:pPr marL="441325" lvl="2" indent="0"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003399"/>
                </a:solidFill>
                <a:ea typeface="宋体" panose="02010600030101010101" pitchFamily="2" charset="-122"/>
              </a:rPr>
              <a:t>#include &lt;unistd.h&gt;</a:t>
            </a:r>
          </a:p>
          <a:p>
            <a:pPr marL="441325" lvl="2" indent="0"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003399"/>
                </a:solidFill>
                <a:ea typeface="宋体" panose="02010600030101010101" pitchFamily="2" charset="-122"/>
              </a:rPr>
              <a:t>void main()</a:t>
            </a:r>
          </a:p>
          <a:p>
            <a:pPr marL="441325" lvl="2" indent="0"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003399"/>
                </a:solidFill>
                <a:ea typeface="宋体" panose="02010600030101010101" pitchFamily="2" charset="-122"/>
              </a:rPr>
              <a:t>{</a:t>
            </a:r>
          </a:p>
          <a:p>
            <a:pPr marL="441325" lvl="2" indent="0"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003399"/>
                </a:solidFill>
                <a:ea typeface="宋体" panose="02010600030101010101" pitchFamily="2" charset="-122"/>
              </a:rPr>
              <a:t>    char buf[10];</a:t>
            </a:r>
          </a:p>
          <a:p>
            <a:pPr marL="441325" lvl="2" indent="0">
              <a:lnSpc>
                <a:spcPct val="90000"/>
              </a:lnSpc>
              <a:buNone/>
            </a:pPr>
            <a:r>
              <a:rPr lang="en-US" altLang="zh-CN" sz="1800">
                <a:ea typeface="宋体" panose="02010600030101010101" pitchFamily="2" charset="-122"/>
              </a:rPr>
              <a:t>    </a:t>
            </a: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FILE *fp = fopen("test.txt", "r");</a:t>
            </a:r>
          </a:p>
          <a:p>
            <a:pPr marL="441325" lvl="2" indent="0"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    fscanf(fp, "%s", buf); // read file text</a:t>
            </a:r>
          </a:p>
          <a:p>
            <a:pPr marL="441325" lvl="2" indent="0"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003399"/>
                </a:solidFill>
                <a:ea typeface="宋体" panose="02010600030101010101" pitchFamily="2" charset="-122"/>
              </a:rPr>
              <a:t>    printf("text in test.txt is: %s\n", buf);</a:t>
            </a:r>
          </a:p>
          <a:p>
            <a:pPr marL="441325" lvl="2" indent="0">
              <a:lnSpc>
                <a:spcPct val="90000"/>
              </a:lnSpc>
              <a:buNone/>
            </a:pPr>
            <a:r>
              <a:rPr lang="en-US" altLang="zh-CN" sz="1800">
                <a:ea typeface="宋体" panose="02010600030101010101" pitchFamily="2" charset="-122"/>
              </a:rPr>
              <a:t>    </a:t>
            </a: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fclose(fp);</a:t>
            </a:r>
          </a:p>
          <a:p>
            <a:pPr marL="441325" lvl="2" indent="0">
              <a:lnSpc>
                <a:spcPct val="90000"/>
              </a:lnSpc>
              <a:buNone/>
            </a:pPr>
            <a:r>
              <a:rPr lang="en-US" altLang="zh-CN" sz="1800">
                <a:ea typeface="宋体" panose="02010600030101010101" pitchFamily="2" charset="-122"/>
              </a:rPr>
              <a:t>    </a:t>
            </a:r>
            <a:r>
              <a:rPr lang="en-US" altLang="zh-CN" sz="1800">
                <a:solidFill>
                  <a:srgbClr val="003399"/>
                </a:solidFill>
                <a:ea typeface="宋体" panose="02010600030101010101" pitchFamily="2" charset="-122"/>
              </a:rPr>
              <a:t>char* path = “/home";</a:t>
            </a:r>
          </a:p>
          <a:p>
            <a:pPr marL="441325" lvl="2" indent="0"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    chdir(path);</a:t>
            </a:r>
          </a:p>
          <a:p>
            <a:pPr marL="441325" lvl="2" indent="0"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003399"/>
                </a:solidFill>
                <a:ea typeface="宋体" panose="02010600030101010101" pitchFamily="2" charset="-122"/>
              </a:rPr>
              <a:t>    printf("current working directory : %s \n", </a:t>
            </a:r>
          </a:p>
          <a:p>
            <a:pPr marL="441325" lvl="2" indent="0"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003399"/>
                </a:solidFill>
                <a:ea typeface="宋体" panose="02010600030101010101" pitchFamily="2" charset="-122"/>
              </a:rPr>
              <a:t>		getcwd(NULL, 0));</a:t>
            </a:r>
          </a:p>
          <a:p>
            <a:pPr marL="441325" lvl="2" indent="0"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003399"/>
                </a:solidFill>
                <a:ea typeface="宋体" panose="02010600030101010101" pitchFamily="2" charset="-122"/>
              </a:rPr>
              <a:t>    fp = fopen("test.txt", "r");</a:t>
            </a:r>
          </a:p>
          <a:p>
            <a:pPr marL="441325" lvl="2" indent="0"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003399"/>
                </a:solidFill>
                <a:ea typeface="宋体" panose="02010600030101010101" pitchFamily="2" charset="-122"/>
              </a:rPr>
              <a:t>    fscanf(fp, "%s", buf); // read file text</a:t>
            </a:r>
          </a:p>
          <a:p>
            <a:pPr marL="441325" lvl="2" indent="0"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003399"/>
                </a:solidFill>
                <a:ea typeface="宋体" panose="02010600030101010101" pitchFamily="2" charset="-122"/>
              </a:rPr>
              <a:t>    printf("text in test.txt is: %s\n", buf);</a:t>
            </a:r>
          </a:p>
          <a:p>
            <a:pPr marL="441325" lvl="2" indent="0"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003399"/>
                </a:solidFill>
                <a:ea typeface="宋体" panose="02010600030101010101" pitchFamily="2" charset="-122"/>
              </a:rPr>
              <a:t>    fclose(fp);</a:t>
            </a:r>
          </a:p>
          <a:p>
            <a:pPr marL="441325" lvl="2" indent="0">
              <a:lnSpc>
                <a:spcPct val="90000"/>
              </a:lnSpc>
              <a:buNone/>
            </a:pPr>
            <a:r>
              <a:rPr lang="en-US" altLang="zh-CN" sz="1800">
                <a:solidFill>
                  <a:srgbClr val="003399"/>
                </a:solidFill>
                <a:ea typeface="宋体" panose="02010600030101010101" pitchFamily="2" charset="-122"/>
              </a:rPr>
              <a:t>}</a:t>
            </a:r>
            <a:endParaRPr lang="zh-CN" altLang="en-US" sz="1800">
              <a:solidFill>
                <a:srgbClr val="003399"/>
              </a:solidFill>
              <a:ea typeface="黑体" panose="02010609060101010101" pitchFamily="49" charset="-122"/>
            </a:endParaRPr>
          </a:p>
        </p:txBody>
      </p:sp>
      <p:sp>
        <p:nvSpPr>
          <p:cNvPr id="24579" name="AutoShape 2" descr="http://t11.baidu.com/it/u=1244005969,2990422032&amp;fm=58">
            <a:extLst>
              <a:ext uri="{FF2B5EF4-FFF2-40B4-BE49-F238E27FC236}">
                <a16:creationId xmlns:a16="http://schemas.microsoft.com/office/drawing/2014/main" id="{7D47FA0C-A603-4B95-8AA5-53D153EB35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6" y="-136525"/>
            <a:ext cx="2825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24580" name="AutoShape 4" descr="http://t11.baidu.com/it/u=1244005969,2990422032&amp;fm=58">
            <a:extLst>
              <a:ext uri="{FF2B5EF4-FFF2-40B4-BE49-F238E27FC236}">
                <a16:creationId xmlns:a16="http://schemas.microsoft.com/office/drawing/2014/main" id="{3642BA37-FAA6-4191-ABCC-25D08FE2B2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64" y="793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solidFill>
                <a:srgbClr val="0033CC"/>
              </a:solidFill>
              <a:latin typeface="Times New Roman" panose="02020603050405020304" pitchFamily="18" charset="0"/>
              <a:ea typeface="楷体_GB2312"/>
              <a:cs typeface="楷体_GB2312"/>
              <a:sym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935997-859C-4D34-8B60-8E2C56CD1EB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548680"/>
            <a:ext cx="9906000" cy="501650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en-US" altLang="en-US" kern="0"/>
              <a:t>当前工作目录 </a:t>
            </a:r>
            <a:endParaRPr lang="en-US" altLang="en-US" kern="0" dirty="0"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29808</TotalTime>
  <Words>2925</Words>
  <Application>Microsoft Office PowerPoint</Application>
  <PresentationFormat>A4 纸张(210x297 毫米)</PresentationFormat>
  <Paragraphs>436</Paragraphs>
  <Slides>42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Monotype Sorts</vt:lpstr>
      <vt:lpstr>黑体</vt:lpstr>
      <vt:lpstr>Arial</vt:lpstr>
      <vt:lpstr>Arial Narrow</vt:lpstr>
      <vt:lpstr>Calibri</vt:lpstr>
      <vt:lpstr>Times New Roman</vt:lpstr>
      <vt:lpstr>Verdana</vt:lpstr>
      <vt:lpstr>Wingdings</vt:lpstr>
      <vt:lpstr>通用信息 (标准)</vt:lpstr>
      <vt:lpstr>第六章 第4讲  Linux目录编程</vt:lpstr>
      <vt:lpstr>目录</vt:lpstr>
      <vt:lpstr>当前工作目录</vt:lpstr>
      <vt:lpstr>当前工作目录 </vt:lpstr>
      <vt:lpstr>当前工作目录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改变根目录</vt:lpstr>
      <vt:lpstr>改变根目录</vt:lpstr>
      <vt:lpstr>目录</vt:lpstr>
      <vt:lpstr>创建和删除目录</vt:lpstr>
      <vt:lpstr>创建和删除目录</vt:lpstr>
      <vt:lpstr>PowerPoint 演示文稿</vt:lpstr>
      <vt:lpstr>PowerPoint 演示文稿</vt:lpstr>
      <vt:lpstr>创建和删除目录</vt:lpstr>
      <vt:lpstr>目录</vt:lpstr>
      <vt:lpstr>读取目录的内容</vt:lpstr>
      <vt:lpstr>PowerPoint 演示文稿</vt:lpstr>
      <vt:lpstr>PowerPoint 演示文稿</vt:lpstr>
      <vt:lpstr>PowerPoint 演示文稿</vt:lpstr>
      <vt:lpstr>PowerPoint 演示文稿</vt:lpstr>
      <vt:lpstr>目录</vt:lpstr>
      <vt:lpstr>文件名匹配搜索</vt:lpstr>
      <vt:lpstr>文件名匹配搜索</vt:lpstr>
      <vt:lpstr>PowerPoint 演示文稿</vt:lpstr>
      <vt:lpstr>目录</vt:lpstr>
      <vt:lpstr>遍历文件系统的树结构</vt:lpstr>
      <vt:lpstr>PowerPoint 演示文稿</vt:lpstr>
      <vt:lpstr>目录</vt:lpstr>
      <vt:lpstr>目录变更提示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3629</cp:revision>
  <cp:lastPrinted>2011-09-02T04:24:48Z</cp:lastPrinted>
  <dcterms:created xsi:type="dcterms:W3CDTF">2001-03-21T12:57:26Z</dcterms:created>
  <dcterms:modified xsi:type="dcterms:W3CDTF">2021-03-26T07:14:05Z</dcterms:modified>
</cp:coreProperties>
</file>