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22" r:id="rId2"/>
    <p:sldId id="304" r:id="rId3"/>
    <p:sldId id="339" r:id="rId4"/>
    <p:sldId id="340" r:id="rId5"/>
    <p:sldId id="322" r:id="rId6"/>
    <p:sldId id="338" r:id="rId7"/>
    <p:sldId id="350" r:id="rId8"/>
    <p:sldId id="352" r:id="rId9"/>
    <p:sldId id="371" r:id="rId10"/>
    <p:sldId id="351" r:id="rId11"/>
    <p:sldId id="305" r:id="rId12"/>
    <p:sldId id="342" r:id="rId13"/>
    <p:sldId id="344" r:id="rId14"/>
    <p:sldId id="343" r:id="rId15"/>
    <p:sldId id="354" r:id="rId16"/>
    <p:sldId id="355" r:id="rId17"/>
    <p:sldId id="353" r:id="rId18"/>
    <p:sldId id="307" r:id="rId19"/>
    <p:sldId id="345" r:id="rId20"/>
    <p:sldId id="356" r:id="rId21"/>
    <p:sldId id="372" r:id="rId22"/>
    <p:sldId id="357" r:id="rId23"/>
    <p:sldId id="358" r:id="rId24"/>
    <p:sldId id="332" r:id="rId25"/>
    <p:sldId id="333" r:id="rId26"/>
    <p:sldId id="359" r:id="rId27"/>
    <p:sldId id="360" r:id="rId28"/>
    <p:sldId id="361" r:id="rId29"/>
    <p:sldId id="334" r:id="rId30"/>
    <p:sldId id="363" r:id="rId31"/>
    <p:sldId id="364" r:id="rId32"/>
    <p:sldId id="335" r:id="rId33"/>
    <p:sldId id="311" r:id="rId34"/>
    <p:sldId id="365" r:id="rId35"/>
    <p:sldId id="366" r:id="rId36"/>
    <p:sldId id="346" r:id="rId37"/>
    <p:sldId id="347" r:id="rId38"/>
    <p:sldId id="348" r:id="rId39"/>
    <p:sldId id="349" r:id="rId40"/>
    <p:sldId id="368" r:id="rId41"/>
    <p:sldId id="369" r:id="rId42"/>
    <p:sldId id="370" r:id="rId43"/>
    <p:sldId id="297" r:id="rId44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第六章 实验</a:t>
            </a:r>
            <a:r>
              <a:rPr lang="en-US" altLang="zh-CN" sz="3600" dirty="0">
                <a:latin typeface="+mj-ea"/>
              </a:rPr>
              <a:t>1 </a:t>
            </a:r>
            <a:r>
              <a:rPr lang="zh-CN" altLang="en-US" sz="3600" dirty="0">
                <a:latin typeface="+mj-ea"/>
              </a:rPr>
              <a:t>文件设置和编辑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A673333-A704-4427-A0AA-28BC8516621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14339" name="图片 1">
            <a:extLst>
              <a:ext uri="{FF2B5EF4-FFF2-40B4-BE49-F238E27FC236}">
                <a16:creationId xmlns:a16="http://schemas.microsoft.com/office/drawing/2014/main" id="{7B957A00-9598-4154-9A8E-677B1CB32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1125538"/>
            <a:ext cx="8977313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9A85F6DF-C74A-41BF-8E60-2F093EE99FD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4AE3B705-2109-4053-B436-83EC7A8AB4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5329238"/>
          </a:xfrm>
        </p:spPr>
        <p:txBody>
          <a:bodyPr/>
          <a:lstStyle/>
          <a:p>
            <a:r>
              <a:rPr lang="zh-CN" altLang="en-US" dirty="0"/>
              <a:t>写入文件内容，重命名文件，关闭文件的</a:t>
            </a:r>
            <a:r>
              <a:rPr lang="en-US" altLang="zh-CN" dirty="0"/>
              <a:t> group</a:t>
            </a:r>
            <a:r>
              <a:rPr lang="zh-CN" altLang="en-US" dirty="0"/>
              <a:t>的写权限和</a:t>
            </a:r>
            <a:r>
              <a:rPr lang="en-US" altLang="zh-CN" dirty="0"/>
              <a:t>other</a:t>
            </a:r>
            <a:r>
              <a:rPr lang="zh-CN" altLang="en-US" dirty="0"/>
              <a:t>的写权限</a:t>
            </a:r>
            <a:endParaRPr lang="en-US" altLang="zh-CN" dirty="0"/>
          </a:p>
          <a:p>
            <a:pPr lvl="1"/>
            <a:r>
              <a:rPr lang="zh-CN" altLang="en-US" dirty="0"/>
              <a:t>要求：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400" dirty="0"/>
              <a:t>写入文件</a:t>
            </a:r>
            <a:r>
              <a:rPr lang="en-US" altLang="zh-CN" sz="2400" dirty="0" err="1"/>
              <a:t>testfile</a:t>
            </a:r>
            <a:r>
              <a:rPr lang="zh-CN" altLang="en-US" sz="2400" dirty="0"/>
              <a:t>内容</a:t>
            </a:r>
            <a:r>
              <a:rPr lang="en-US" altLang="zh-CN" sz="2400" dirty="0"/>
              <a:t>A-Z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400" dirty="0"/>
              <a:t>重命名文件为</a:t>
            </a:r>
            <a:r>
              <a:rPr lang="en-US" altLang="zh-CN" sz="2400" dirty="0" err="1"/>
              <a:t>testfile_chg</a:t>
            </a:r>
            <a:endParaRPr lang="en-US" altLang="zh-CN" sz="24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400" dirty="0"/>
              <a:t>打印输出</a:t>
            </a:r>
            <a:r>
              <a:rPr lang="en-US" altLang="zh-CN" sz="2400" dirty="0" err="1"/>
              <a:t>testfile_chg</a:t>
            </a:r>
            <a:r>
              <a:rPr lang="zh-CN" altLang="en-US" sz="2400" dirty="0"/>
              <a:t>初始的</a:t>
            </a:r>
            <a:r>
              <a:rPr lang="en-US" altLang="zh-CN" sz="2400" dirty="0"/>
              <a:t>group</a:t>
            </a:r>
            <a:r>
              <a:rPr lang="zh-CN" altLang="en-US" sz="2400" dirty="0"/>
              <a:t>和</a:t>
            </a:r>
            <a:r>
              <a:rPr lang="en-US" altLang="zh-CN" sz="2400" dirty="0"/>
              <a:t>others</a:t>
            </a:r>
            <a:r>
              <a:rPr lang="zh-CN" altLang="en-US" sz="2400" dirty="0"/>
              <a:t>权限，以及打印关闭写权限后的</a:t>
            </a:r>
            <a:r>
              <a:rPr lang="en-US" altLang="zh-CN" sz="2400" dirty="0"/>
              <a:t>group</a:t>
            </a:r>
            <a:r>
              <a:rPr lang="zh-CN" altLang="en-US" sz="2400" dirty="0"/>
              <a:t>和</a:t>
            </a:r>
            <a:r>
              <a:rPr lang="en-US" altLang="zh-CN" sz="2400" dirty="0"/>
              <a:t>others</a:t>
            </a:r>
            <a:r>
              <a:rPr lang="zh-CN" altLang="en-US" sz="2400" dirty="0"/>
              <a:t>权限</a:t>
            </a: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372BEB2-2975-400A-90B9-5E4ADEBF652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DAF286E9-75D0-4A2A-AD65-4055948FCE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5329238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dirty="0" err="1"/>
              <a:t>chmod</a:t>
            </a:r>
            <a:r>
              <a:rPr lang="zh-CN" altLang="en-US" dirty="0"/>
              <a:t>函数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用</a:t>
            </a:r>
            <a:r>
              <a:rPr lang="en-US" altLang="zh-CN" dirty="0"/>
              <a:t>stat</a:t>
            </a:r>
            <a:r>
              <a:rPr lang="zh-CN" altLang="en-US" dirty="0"/>
              <a:t>函数来获取文件的访问权限，然后用</a:t>
            </a:r>
            <a:r>
              <a:rPr lang="en-US" altLang="zh-CN" dirty="0" err="1"/>
              <a:t>chmod</a:t>
            </a:r>
            <a:r>
              <a:rPr lang="zh-CN" altLang="en-US" dirty="0"/>
              <a:t>函数来关闭</a:t>
            </a:r>
            <a:r>
              <a:rPr lang="en-US" altLang="zh-CN" dirty="0"/>
              <a:t>group</a:t>
            </a:r>
            <a:r>
              <a:rPr lang="zh-CN" altLang="en-US" dirty="0"/>
              <a:t>的写权限和</a:t>
            </a:r>
            <a:r>
              <a:rPr lang="en-US" altLang="zh-CN" dirty="0"/>
              <a:t>other</a:t>
            </a:r>
            <a:r>
              <a:rPr lang="zh-CN" altLang="en-US" dirty="0"/>
              <a:t>的写权限。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修改权限函数：</a:t>
            </a:r>
            <a:r>
              <a:rPr 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chmod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path,mode_t</a:t>
            </a:r>
            <a:r>
              <a:rPr lang="en-US" altLang="zh-CN" dirty="0"/>
              <a:t> mode)</a:t>
            </a:r>
          </a:p>
          <a:p>
            <a:pPr lvl="3">
              <a:defRPr/>
            </a:pPr>
            <a:r>
              <a:rPr lang="en-US" altLang="zh-CN" dirty="0"/>
              <a:t>#include&lt;sys/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</a:p>
          <a:p>
            <a:pPr lvl="3">
              <a:defRPr/>
            </a:pPr>
            <a:r>
              <a:rPr lang="en-US" altLang="zh-CN" dirty="0"/>
              <a:t>#include&lt;sys/</a:t>
            </a:r>
            <a:r>
              <a:rPr lang="en-US" altLang="zh-CN" dirty="0" err="1"/>
              <a:t>stat.h</a:t>
            </a:r>
            <a:r>
              <a:rPr lang="en-US" altLang="zh-CN" dirty="0"/>
              <a:t>&gt; </a:t>
            </a:r>
          </a:p>
          <a:p>
            <a:pPr lvl="2">
              <a:defRPr/>
            </a:pPr>
            <a:r>
              <a:rPr lang="zh-CN" altLang="en-US" dirty="0"/>
              <a:t>函数说明</a:t>
            </a:r>
            <a:r>
              <a:rPr lang="en-US" dirty="0"/>
              <a:t> </a:t>
            </a:r>
            <a:r>
              <a:rPr lang="en-US" altLang="zh-CN" dirty="0" err="1"/>
              <a:t>chmod</a:t>
            </a:r>
            <a:r>
              <a:rPr lang="en-US" altLang="zh-CN" dirty="0"/>
              <a:t>()</a:t>
            </a:r>
            <a:r>
              <a:rPr lang="zh-CN" altLang="en-US" dirty="0"/>
              <a:t>会依参数</a:t>
            </a:r>
            <a:r>
              <a:rPr lang="en-US" altLang="zh-CN" dirty="0"/>
              <a:t>mode </a:t>
            </a:r>
            <a:r>
              <a:rPr lang="zh-CN" altLang="en-US" dirty="0"/>
              <a:t>权限来更改参数</a:t>
            </a:r>
            <a:r>
              <a:rPr lang="en-US" altLang="zh-CN" dirty="0"/>
              <a:t>path </a:t>
            </a:r>
            <a:r>
              <a:rPr lang="zh-CN" altLang="en-US" dirty="0"/>
              <a:t>指定文件的权限。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086506C-1422-4E6D-AB71-5B66A6F245F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D460BFF9-548F-4C3E-8618-D4617C361C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5329238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 err="1"/>
              <a:t>fwrite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fwrite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nmemb</a:t>
            </a:r>
            <a:r>
              <a:rPr lang="en-US" altLang="zh-CN" dirty="0"/>
              <a:t>, FILE *stream)</a:t>
            </a:r>
          </a:p>
          <a:p>
            <a:pPr marL="1371600" lvl="3" indent="0">
              <a:buNone/>
              <a:defRPr/>
            </a:pPr>
            <a:r>
              <a:rPr lang="zh-CN" altLang="en-US" dirty="0"/>
              <a:t>头文件：</a:t>
            </a:r>
            <a:r>
              <a:rPr lang="en-US" altLang="zh-CN" b="0" dirty="0" err="1"/>
              <a:t>stdio.h</a:t>
            </a:r>
            <a:endParaRPr lang="en-US" altLang="zh-CN" b="0" dirty="0"/>
          </a:p>
          <a:p>
            <a:pPr lvl="2">
              <a:defRPr/>
            </a:pPr>
            <a:r>
              <a:rPr lang="en-US" altLang="zh-CN" dirty="0" err="1"/>
              <a:t>ptr</a:t>
            </a:r>
            <a:r>
              <a:rPr lang="zh-CN" altLang="en-US" dirty="0"/>
              <a:t>：要获取的数据的地址（指针）</a:t>
            </a:r>
          </a:p>
          <a:p>
            <a:pPr lvl="2">
              <a:defRPr/>
            </a:pPr>
            <a:r>
              <a:rPr lang="en-US" altLang="zh-CN" dirty="0"/>
              <a:t>size</a:t>
            </a:r>
            <a:r>
              <a:rPr lang="zh-CN" altLang="en-US" dirty="0"/>
              <a:t>：单个元素的大小，单位是字节</a:t>
            </a:r>
          </a:p>
          <a:p>
            <a:pPr lvl="2">
              <a:defRPr/>
            </a:pPr>
            <a:r>
              <a:rPr lang="en-US" altLang="zh-CN" dirty="0" err="1"/>
              <a:t>nmemb</a:t>
            </a:r>
            <a:r>
              <a:rPr lang="zh-CN" altLang="en-US" dirty="0"/>
              <a:t>：元素个数</a:t>
            </a:r>
          </a:p>
          <a:p>
            <a:pPr lvl="2">
              <a:defRPr/>
            </a:pPr>
            <a:r>
              <a:rPr lang="en-US" altLang="zh-CN" dirty="0"/>
              <a:t>stream</a:t>
            </a:r>
            <a:r>
              <a:rPr lang="zh-CN" altLang="en-US" dirty="0"/>
              <a:t>：提供数据的文件指针</a:t>
            </a:r>
          </a:p>
          <a:p>
            <a:pPr lvl="2">
              <a:defRPr/>
            </a:pPr>
            <a:r>
              <a:rPr lang="zh-CN" altLang="en-US" dirty="0"/>
              <a:t>返回值：实际写入文件的的元素的个数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F0061638-DDAE-4599-895E-FCFBF37AC3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35E8AB91-A809-47D2-BB79-89CAC146D1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5329238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/>
              <a:t>rename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rename(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old_filename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new_filename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en-US" altLang="zh-CN" dirty="0" err="1"/>
              <a:t>old_filename</a:t>
            </a:r>
            <a:r>
              <a:rPr lang="en-US" altLang="zh-CN" dirty="0"/>
              <a:t>: </a:t>
            </a:r>
            <a:r>
              <a:rPr lang="zh-CN" altLang="en-US" dirty="0"/>
              <a:t>包含将要被重命名的文件的原始名称。</a:t>
            </a:r>
          </a:p>
          <a:p>
            <a:pPr lvl="2">
              <a:defRPr/>
            </a:pPr>
            <a:r>
              <a:rPr lang="en-US" altLang="zh-CN" dirty="0" err="1"/>
              <a:t>new_filename</a:t>
            </a:r>
            <a:r>
              <a:rPr lang="en-US" altLang="zh-CN" dirty="0"/>
              <a:t>:</a:t>
            </a:r>
            <a:r>
              <a:rPr lang="zh-CN" altLang="en-US" dirty="0"/>
              <a:t>新的文件名称。</a:t>
            </a:r>
          </a:p>
          <a:p>
            <a:pPr lvl="2">
              <a:defRPr/>
            </a:pPr>
            <a:r>
              <a:rPr lang="zh-CN" altLang="en-US" dirty="0"/>
              <a:t>返回值：一旦成功，返回</a:t>
            </a:r>
            <a:r>
              <a:rPr lang="en-US" altLang="zh-CN" dirty="0"/>
              <a:t>0</a:t>
            </a:r>
            <a:r>
              <a:rPr lang="zh-CN" altLang="en-US" dirty="0"/>
              <a:t>，否则，返回</a:t>
            </a:r>
            <a:r>
              <a:rPr lang="en-US" altLang="zh-CN" dirty="0"/>
              <a:t>-1.</a:t>
            </a:r>
          </a:p>
          <a:p>
            <a:pPr marL="457200" lvl="1" indent="0"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D5C4DC6-3D2E-45CA-B1CB-C74DA0D398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子任务参考答案</a:t>
            </a:r>
          </a:p>
        </p:txBody>
      </p:sp>
      <p:pic>
        <p:nvPicPr>
          <p:cNvPr id="19459" name="图片 1">
            <a:extLst>
              <a:ext uri="{FF2B5EF4-FFF2-40B4-BE49-F238E27FC236}">
                <a16:creationId xmlns:a16="http://schemas.microsoft.com/office/drawing/2014/main" id="{DE42AA91-3EC8-4751-91DD-F1FA1777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5538"/>
            <a:ext cx="91440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A553C86-7FEB-46FD-AFE9-AD82D641C5E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子任务参考答案</a:t>
            </a:r>
          </a:p>
        </p:txBody>
      </p:sp>
      <p:pic>
        <p:nvPicPr>
          <p:cNvPr id="20483" name="图片 1">
            <a:extLst>
              <a:ext uri="{FF2B5EF4-FFF2-40B4-BE49-F238E27FC236}">
                <a16:creationId xmlns:a16="http://schemas.microsoft.com/office/drawing/2014/main" id="{E5E77046-7944-49E7-AD8E-6311ECDC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5538"/>
            <a:ext cx="9144000" cy="56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7841A44-4024-493D-B679-050F205517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子任务参考答案</a:t>
            </a:r>
          </a:p>
        </p:txBody>
      </p:sp>
      <p:pic>
        <p:nvPicPr>
          <p:cNvPr id="21507" name="图片 1">
            <a:extLst>
              <a:ext uri="{FF2B5EF4-FFF2-40B4-BE49-F238E27FC236}">
                <a16:creationId xmlns:a16="http://schemas.microsoft.com/office/drawing/2014/main" id="{2170A7EF-3E98-49F5-BDBD-36EF2F50D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96964"/>
            <a:ext cx="9144000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5C15FB16-96C9-4EEA-BE06-D4D315E9751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EF6F4B9A-3418-47A9-BB2E-27D44F2993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6"/>
            <a:ext cx="8693150" cy="5184775"/>
          </a:xfrm>
        </p:spPr>
        <p:txBody>
          <a:bodyPr/>
          <a:lstStyle/>
          <a:p>
            <a:r>
              <a:rPr lang="zh-CN" altLang="en-US"/>
              <a:t>读文件内容，设置文件的文件访问权限为：</a:t>
            </a:r>
            <a:r>
              <a:rPr lang="en-US" altLang="zh-CN"/>
              <a:t>rwx--x--x</a:t>
            </a:r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en-US" altLang="zh-CN"/>
              <a:t>rw- (user</a:t>
            </a:r>
            <a:r>
              <a:rPr lang="zh-CN" altLang="en-US"/>
              <a:t>权限</a:t>
            </a:r>
            <a:r>
              <a:rPr lang="en-US" altLang="zh-CN"/>
              <a:t>) / r– (group</a:t>
            </a:r>
            <a:r>
              <a:rPr lang="zh-CN" altLang="en-US"/>
              <a:t>权限</a:t>
            </a:r>
            <a:r>
              <a:rPr lang="en-US" altLang="zh-CN"/>
              <a:t>) / r– (others</a:t>
            </a:r>
            <a:r>
              <a:rPr lang="zh-CN" altLang="en-US"/>
              <a:t>权限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r: </a:t>
            </a:r>
            <a:r>
              <a:rPr lang="zh-CN" altLang="en-US"/>
              <a:t>读权限    </a:t>
            </a:r>
            <a:r>
              <a:rPr lang="en-US" altLang="zh-CN"/>
              <a:t>w: </a:t>
            </a:r>
            <a:r>
              <a:rPr lang="zh-CN" altLang="en-US"/>
              <a:t>写权限     </a:t>
            </a:r>
            <a:r>
              <a:rPr lang="en-US" altLang="zh-CN"/>
              <a:t>x: </a:t>
            </a:r>
            <a:r>
              <a:rPr lang="zh-CN" altLang="en-US"/>
              <a:t>执行权限</a:t>
            </a:r>
            <a:endParaRPr lang="en-US" altLang="zh-CN"/>
          </a:p>
          <a:p>
            <a:pPr lvl="2"/>
            <a:r>
              <a:rPr lang="en-US" altLang="zh-CN"/>
              <a:t>Fread()</a:t>
            </a:r>
            <a:r>
              <a:rPr lang="zh-CN" altLang="en-US"/>
              <a:t>读文件内容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输入子任务</a:t>
            </a:r>
            <a:r>
              <a:rPr lang="en-US" altLang="zh-CN"/>
              <a:t>2</a:t>
            </a:r>
            <a:r>
              <a:rPr lang="zh-CN" altLang="en-US"/>
              <a:t>的文件</a:t>
            </a:r>
            <a:r>
              <a:rPr lang="en-US" altLang="zh-CN"/>
              <a:t>testfile_chg,</a:t>
            </a:r>
            <a:r>
              <a:rPr lang="zh-CN" altLang="en-US"/>
              <a:t>打印输出该文件初始权限，以及修改后的权限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zh-CN" altLang="en-US"/>
              <a:t>设置文件的多个权限位，对这些权限位进行按位或操作即可。</a:t>
            </a:r>
            <a:endParaRPr lang="en-US" altLang="zh-CN"/>
          </a:p>
          <a:p>
            <a:pPr lvl="3"/>
            <a:r>
              <a:rPr lang="en-US" altLang="zh-CN"/>
              <a:t>S_IRUSR | S_IWUSR</a:t>
            </a:r>
          </a:p>
          <a:p>
            <a:pPr lvl="3">
              <a:buFont typeface="Wingdings" panose="05000000000000000000" pitchFamily="2" charset="2"/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420C0EA-EB47-493C-B756-BBBF75A8E5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A57F0BDC-842D-47F3-9A75-068246CBFA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6"/>
            <a:ext cx="8693150" cy="5184775"/>
          </a:xfrm>
        </p:spPr>
        <p:txBody>
          <a:bodyPr/>
          <a:lstStyle/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zh-CN" altLang="en-US"/>
              <a:t>读函数：</a:t>
            </a:r>
            <a:r>
              <a:rPr lang="en-US" altLang="zh-CN"/>
              <a:t>size_t fread(void *ptr, size_t size, size_t nmemb, FILE *stream)</a:t>
            </a:r>
          </a:p>
          <a:p>
            <a:pPr lvl="2"/>
            <a:r>
              <a:rPr lang="en-US" altLang="zh-CN"/>
              <a:t>size</a:t>
            </a:r>
            <a:r>
              <a:rPr lang="zh-CN" altLang="en-US"/>
              <a:t>：单个元素的大小，单位是字节</a:t>
            </a:r>
          </a:p>
          <a:p>
            <a:pPr lvl="2"/>
            <a:r>
              <a:rPr lang="en-US" altLang="zh-CN"/>
              <a:t>nmemb</a:t>
            </a:r>
            <a:r>
              <a:rPr lang="zh-CN" altLang="en-US"/>
              <a:t>：元素个数</a:t>
            </a:r>
          </a:p>
          <a:p>
            <a:pPr lvl="2"/>
            <a:r>
              <a:rPr lang="en-US" altLang="zh-CN"/>
              <a:t>stream</a:t>
            </a:r>
            <a:r>
              <a:rPr lang="zh-CN" altLang="en-US"/>
              <a:t>：提供数据的文件指针</a:t>
            </a:r>
          </a:p>
          <a:p>
            <a:pPr lvl="2"/>
            <a:r>
              <a:rPr lang="zh-CN" altLang="en-US"/>
              <a:t>返回值：读取的元素的个数</a:t>
            </a:r>
            <a:endParaRPr lang="en-US" altLang="zh-CN"/>
          </a:p>
          <a:p>
            <a:pPr lvl="3"/>
            <a:r>
              <a:rPr lang="zh-CN" altLang="en-US"/>
              <a:t>头文件：</a:t>
            </a:r>
            <a:r>
              <a:rPr lang="en-US" altLang="zh-CN"/>
              <a:t>stdio.h;</a:t>
            </a:r>
          </a:p>
          <a:p>
            <a:pPr lvl="2"/>
            <a:endParaRPr lang="en-US" altLang="zh-CN"/>
          </a:p>
          <a:p>
            <a:pPr lvl="2"/>
            <a:r>
              <a:rPr lang="zh-CN" altLang="en-US"/>
              <a:t>设置文件的多个权限位，对这些权限位进行按位或操作即可。</a:t>
            </a:r>
            <a:endParaRPr lang="en-US" altLang="zh-CN"/>
          </a:p>
          <a:p>
            <a:pPr lvl="3"/>
            <a:r>
              <a:rPr lang="en-US" altLang="zh-CN"/>
              <a:t>S_IRUSR | S_IWUSR</a:t>
            </a:r>
          </a:p>
          <a:p>
            <a:pPr lvl="3">
              <a:buFont typeface="Wingdings" panose="05000000000000000000" pitchFamily="2" charset="2"/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35FDD80-1999-4520-A944-7D5C9F18B2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8680"/>
            <a:ext cx="9906000" cy="5572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E3949BCA-3CA0-4A3C-95AE-0600B3FD46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5516562"/>
          </a:xfrm>
        </p:spPr>
        <p:txBody>
          <a:bodyPr/>
          <a:lstStyle/>
          <a:p>
            <a:r>
              <a:rPr lang="zh-CN" altLang="en-US"/>
              <a:t>新建一个文件，获取文件的</a:t>
            </a:r>
            <a:r>
              <a:rPr lang="en-US" altLang="zh-CN"/>
              <a:t>user, group, others</a:t>
            </a:r>
            <a:r>
              <a:rPr lang="zh-CN" altLang="en-US"/>
              <a:t>访问权限</a:t>
            </a:r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fopen</a:t>
            </a:r>
            <a:r>
              <a:rPr lang="zh-CN" altLang="en-US"/>
              <a:t>函数创建一个新文件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stat</a:t>
            </a:r>
            <a:r>
              <a:rPr lang="zh-CN" altLang="en-US"/>
              <a:t>获取文件的访问权限</a:t>
            </a:r>
            <a:r>
              <a:rPr lang="en-US" altLang="zh-CN"/>
              <a:t>,</a:t>
            </a:r>
            <a:r>
              <a:rPr lang="zh-CN" altLang="en-US"/>
              <a:t>三种方式打印访问权限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输入文件名</a:t>
            </a:r>
            <a:r>
              <a:rPr lang="en-US" altLang="zh-CN"/>
              <a:t>testfile</a:t>
            </a:r>
            <a:r>
              <a:rPr lang="zh-CN" altLang="en-US"/>
              <a:t>，新建这个文件</a:t>
            </a:r>
            <a:endParaRPr lang="en-US" altLang="zh-CN"/>
          </a:p>
          <a:p>
            <a:pPr lvl="2"/>
            <a:r>
              <a:rPr lang="zh-CN" altLang="en-US"/>
              <a:t>使用三种方式分别打印该文件的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group</a:t>
            </a:r>
            <a:r>
              <a:rPr lang="zh-CN" altLang="en-US"/>
              <a:t>及</a:t>
            </a:r>
            <a:r>
              <a:rPr lang="en-US" altLang="zh-CN"/>
              <a:t>others</a:t>
            </a:r>
            <a:r>
              <a:rPr lang="zh-CN" altLang="en-US"/>
              <a:t>的访问权限（说明式，数字式，</a:t>
            </a:r>
            <a:r>
              <a:rPr lang="en-US" altLang="zh-CN"/>
              <a:t>rwxrw-rw-</a:t>
            </a:r>
            <a:r>
              <a:rPr lang="zh-CN" altLang="en-US"/>
              <a:t>表示式）。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B9C4692-10F9-43A8-839D-D6E3032464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24579" name="图片 1">
            <a:extLst>
              <a:ext uri="{FF2B5EF4-FFF2-40B4-BE49-F238E27FC236}">
                <a16:creationId xmlns:a16="http://schemas.microsoft.com/office/drawing/2014/main" id="{F5F5FA6E-FE68-4843-91E7-D152A491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125538"/>
            <a:ext cx="90360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A38B02D2-A4DA-4C78-AB1C-4941683A49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25603" name="图片 1">
            <a:extLst>
              <a:ext uri="{FF2B5EF4-FFF2-40B4-BE49-F238E27FC236}">
                <a16:creationId xmlns:a16="http://schemas.microsoft.com/office/drawing/2014/main" id="{900AA592-E6DD-4507-BFA7-236FA773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1888"/>
            <a:ext cx="9144000" cy="57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6F55070-0E64-4BCB-B723-984739FD429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26627" name="图片 1">
            <a:extLst>
              <a:ext uri="{FF2B5EF4-FFF2-40B4-BE49-F238E27FC236}">
                <a16:creationId xmlns:a16="http://schemas.microsoft.com/office/drawing/2014/main" id="{CFEC9FC0-5CB0-49F9-BA12-8CC07601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125539"/>
            <a:ext cx="9145588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A8EC5D87-49CD-40C4-BE70-F28F6641007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27651" name="图片 1">
            <a:extLst>
              <a:ext uri="{FF2B5EF4-FFF2-40B4-BE49-F238E27FC236}">
                <a16:creationId xmlns:a16="http://schemas.microsoft.com/office/drawing/2014/main" id="{7098C688-6171-4F61-8321-8F866081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/>
          <a:stretch/>
        </p:blipFill>
        <p:spPr bwMode="auto">
          <a:xfrm>
            <a:off x="643508" y="1340768"/>
            <a:ext cx="8618984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2FF7B8B8-0FDE-443F-9766-44751459B7B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FCD0A76A-870F-4FB4-AF87-4BEF2E801B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0157" y="1340768"/>
            <a:ext cx="8945686" cy="5184775"/>
          </a:xfrm>
        </p:spPr>
        <p:txBody>
          <a:bodyPr/>
          <a:lstStyle/>
          <a:p>
            <a:r>
              <a:rPr lang="zh-CN" altLang="en-US" dirty="0"/>
              <a:t>获取文件属性，另存为文件</a:t>
            </a:r>
            <a:r>
              <a:rPr lang="en-US" altLang="zh-CN" dirty="0"/>
              <a:t>,</a:t>
            </a:r>
            <a:r>
              <a:rPr lang="zh-CN" altLang="en-US" dirty="0"/>
              <a:t>删除原文件</a:t>
            </a:r>
            <a:endParaRPr lang="en-US" altLang="zh-CN" dirty="0"/>
          </a:p>
          <a:p>
            <a:pPr lvl="1"/>
            <a:r>
              <a:rPr lang="zh-CN" altLang="en-US" dirty="0"/>
              <a:t>描述：</a:t>
            </a:r>
            <a:endParaRPr lang="en-US" altLang="zh-CN" dirty="0"/>
          </a:p>
          <a:p>
            <a:pPr lvl="2"/>
            <a:r>
              <a:rPr lang="zh-CN" altLang="en-US" dirty="0"/>
              <a:t>获取文件</a:t>
            </a:r>
            <a:r>
              <a:rPr lang="en-US" altLang="zh-CN" dirty="0" err="1"/>
              <a:t>filetest</a:t>
            </a:r>
            <a:r>
              <a:rPr lang="zh-CN" altLang="en-US" dirty="0"/>
              <a:t>的用户</a:t>
            </a:r>
            <a:r>
              <a:rPr lang="en-US" altLang="zh-CN" dirty="0"/>
              <a:t>id</a:t>
            </a:r>
            <a:r>
              <a:rPr lang="zh-CN" altLang="en-US" dirty="0"/>
              <a:t>，组</a:t>
            </a:r>
            <a:r>
              <a:rPr lang="en-US" altLang="zh-CN" dirty="0"/>
              <a:t>id</a:t>
            </a:r>
            <a:r>
              <a:rPr lang="zh-CN" altLang="en-US" dirty="0"/>
              <a:t>，大小，最后访问时间，最后修改时间。</a:t>
            </a:r>
            <a:endParaRPr lang="en-US" altLang="zh-CN" dirty="0"/>
          </a:p>
          <a:p>
            <a:pPr lvl="2"/>
            <a:r>
              <a:rPr lang="zh-CN" altLang="en-US" dirty="0"/>
              <a:t>文件另存为</a:t>
            </a:r>
            <a:r>
              <a:rPr lang="en-US" altLang="zh-CN" dirty="0" err="1"/>
              <a:t>filetest_bak</a:t>
            </a:r>
            <a:endParaRPr lang="en-US" altLang="zh-CN" dirty="0"/>
          </a:p>
          <a:p>
            <a:pPr lvl="2"/>
            <a:r>
              <a:rPr lang="zh-CN" altLang="en-US" dirty="0"/>
              <a:t>删除原文件</a:t>
            </a:r>
            <a:r>
              <a:rPr lang="en-US" altLang="zh-CN" dirty="0" err="1"/>
              <a:t>filetest</a:t>
            </a:r>
            <a:endParaRPr lang="en-US" altLang="zh-CN" dirty="0"/>
          </a:p>
          <a:p>
            <a:pPr lvl="1"/>
            <a:r>
              <a:rPr lang="zh-CN" altLang="en-US" dirty="0"/>
              <a:t>要求：</a:t>
            </a:r>
            <a:endParaRPr lang="en-US" altLang="zh-CN" dirty="0"/>
          </a:p>
          <a:p>
            <a:pPr lvl="2"/>
            <a:r>
              <a:rPr lang="zh-CN" altLang="en-US" dirty="0"/>
              <a:t>输入文件名</a:t>
            </a:r>
            <a:r>
              <a:rPr lang="en-US" altLang="zh-CN" dirty="0" err="1"/>
              <a:t>filetest</a:t>
            </a:r>
            <a:r>
              <a:rPr lang="zh-CN" altLang="en-US" dirty="0"/>
              <a:t>，打印输出该文件用户</a:t>
            </a:r>
            <a:r>
              <a:rPr lang="en-US" altLang="zh-CN" dirty="0"/>
              <a:t>id</a:t>
            </a:r>
            <a:r>
              <a:rPr lang="zh-CN" altLang="en-US" dirty="0"/>
              <a:t>，组</a:t>
            </a:r>
            <a:r>
              <a:rPr lang="en-US" altLang="zh-CN" dirty="0"/>
              <a:t>id</a:t>
            </a:r>
            <a:r>
              <a:rPr lang="zh-CN" altLang="en-US" dirty="0"/>
              <a:t>，大小，最后访问时间，最后修改时间。</a:t>
            </a:r>
            <a:endParaRPr lang="en-US" altLang="zh-CN" dirty="0"/>
          </a:p>
          <a:p>
            <a:pPr lvl="2"/>
            <a:r>
              <a:rPr lang="zh-CN" altLang="en-US" dirty="0"/>
              <a:t>文件</a:t>
            </a:r>
            <a:r>
              <a:rPr lang="en-US" altLang="zh-CN" dirty="0" err="1"/>
              <a:t>filetest</a:t>
            </a:r>
            <a:r>
              <a:rPr lang="zh-CN" altLang="en-US" dirty="0"/>
              <a:t>另存为</a:t>
            </a:r>
            <a:r>
              <a:rPr lang="en-US" altLang="zh-CN" dirty="0" err="1"/>
              <a:t>filetest_bak</a:t>
            </a:r>
            <a:endParaRPr lang="en-US" altLang="zh-CN" dirty="0"/>
          </a:p>
          <a:p>
            <a:pPr lvl="2"/>
            <a:r>
              <a:rPr lang="zh-CN" altLang="en-US" dirty="0"/>
              <a:t>删除原文件</a:t>
            </a:r>
            <a:r>
              <a:rPr lang="en-US" altLang="zh-CN" dirty="0" err="1"/>
              <a:t>filetest</a:t>
            </a:r>
            <a:endParaRPr lang="en-US" altLang="zh-CN" dirty="0"/>
          </a:p>
          <a:p>
            <a:pPr lvl="1"/>
            <a:r>
              <a:rPr lang="zh-CN" altLang="en-US" dirty="0"/>
              <a:t>知识点：</a:t>
            </a:r>
            <a:endParaRPr lang="en-US" altLang="zh-CN" dirty="0"/>
          </a:p>
          <a:p>
            <a:pPr lvl="2"/>
            <a:r>
              <a:rPr lang="en-US" altLang="zh-CN" dirty="0"/>
              <a:t>int stat(const char *restrict pathname, struct stat *restrict </a:t>
            </a:r>
            <a:r>
              <a:rPr lang="en-US" altLang="zh-CN" dirty="0" err="1"/>
              <a:t>buf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BCE8FB1-3769-4CB5-A4F4-D26056E53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30B11323-232C-41CF-9127-9E940578936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altLang="zh-CN" dirty="0"/>
              <a:t>stat</a:t>
            </a:r>
            <a:r>
              <a:rPr lang="zh-CN" altLang="en-US" dirty="0"/>
              <a:t>结构体：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600" dirty="0"/>
              <a:t>struct stat {     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mode_t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st_mode</a:t>
            </a:r>
            <a:r>
              <a:rPr lang="en-US" altLang="zh-CN" sz="1600" dirty="0"/>
              <a:t>;       //</a:t>
            </a:r>
            <a:r>
              <a:rPr lang="zh-CN" altLang="en-US" sz="1600" dirty="0"/>
              <a:t>文件的类型和存取的权限</a:t>
            </a:r>
            <a:r>
              <a:rPr lang="en-US" altLang="zh-CN" sz="1600" dirty="0"/>
              <a:t>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ino_t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st_ino</a:t>
            </a:r>
            <a:r>
              <a:rPr lang="en-US" altLang="zh-CN" sz="1600" dirty="0"/>
              <a:t>;       //</a:t>
            </a:r>
            <a:r>
              <a:rPr lang="en-US" altLang="zh-CN" sz="1600" dirty="0" err="1"/>
              <a:t>inode</a:t>
            </a:r>
            <a:r>
              <a:rPr lang="zh-CN" altLang="en-US" sz="1600" dirty="0"/>
              <a:t>节点号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st_dev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设备号码</a:t>
            </a:r>
            <a:r>
              <a:rPr lang="en-US" altLang="zh-CN" sz="1600" dirty="0"/>
              <a:t> 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st_rdev</a:t>
            </a:r>
            <a:r>
              <a:rPr lang="en-US" altLang="zh-CN" sz="1600" dirty="0"/>
              <a:t>;       //</a:t>
            </a:r>
            <a:r>
              <a:rPr lang="zh-CN" altLang="en-US" sz="1600" dirty="0"/>
              <a:t>特殊设备号码</a:t>
            </a:r>
            <a:r>
              <a:rPr lang="en-US" altLang="zh-CN" sz="1600" dirty="0"/>
              <a:t>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nlink_t</a:t>
            </a:r>
            <a:r>
              <a:rPr lang="en-US" altLang="zh-CN" sz="1600" dirty="0"/>
              <a:t>    </a:t>
            </a:r>
            <a:r>
              <a:rPr lang="en-US" altLang="zh-CN" sz="1600" dirty="0" err="1"/>
              <a:t>st_nlink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文件的连接数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uid_t</a:t>
            </a:r>
            <a:r>
              <a:rPr lang="en-US" altLang="zh-CN" sz="1600" dirty="0">
                <a:solidFill>
                  <a:srgbClr val="FF0000"/>
                </a:solidFill>
              </a:rPr>
              <a:t>      </a:t>
            </a:r>
            <a:r>
              <a:rPr lang="en-US" altLang="zh-CN" sz="1600" dirty="0" err="1">
                <a:solidFill>
                  <a:srgbClr val="FF0000"/>
                </a:solidFill>
              </a:rPr>
              <a:t>st_uid</a:t>
            </a:r>
            <a:r>
              <a:rPr lang="en-US" altLang="zh-CN" sz="1600" dirty="0">
                <a:solidFill>
                  <a:srgbClr val="FF0000"/>
                </a:solidFill>
              </a:rPr>
              <a:t>;        //</a:t>
            </a:r>
            <a:r>
              <a:rPr lang="zh-CN" altLang="en-US" sz="1600" dirty="0">
                <a:solidFill>
                  <a:srgbClr val="FF0000"/>
                </a:solidFill>
              </a:rPr>
              <a:t>文件所有者</a:t>
            </a:r>
            <a:r>
              <a:rPr lang="en-US" altLang="zh-CN" sz="1600" dirty="0"/>
              <a:t>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gid_t</a:t>
            </a:r>
            <a:r>
              <a:rPr lang="en-US" altLang="zh-CN" sz="1600" dirty="0">
                <a:solidFill>
                  <a:srgbClr val="FF0000"/>
                </a:solidFill>
              </a:rPr>
              <a:t>      </a:t>
            </a:r>
            <a:r>
              <a:rPr lang="en-US" altLang="zh-CN" sz="1600" dirty="0" err="1">
                <a:solidFill>
                  <a:srgbClr val="FF0000"/>
                </a:solidFill>
              </a:rPr>
              <a:t>st_gid</a:t>
            </a:r>
            <a:r>
              <a:rPr lang="en-US" altLang="zh-CN" sz="1600" dirty="0">
                <a:solidFill>
                  <a:srgbClr val="FF0000"/>
                </a:solidFill>
              </a:rPr>
              <a:t>;        //</a:t>
            </a:r>
            <a:r>
              <a:rPr lang="zh-CN" altLang="en-US" sz="1600" dirty="0">
                <a:solidFill>
                  <a:srgbClr val="FF0000"/>
                </a:solidFill>
              </a:rPr>
              <a:t>文件所有者对应的组</a:t>
            </a:r>
            <a:r>
              <a:rPr lang="en-US" altLang="zh-CN" sz="1600" dirty="0"/>
              <a:t>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off_t</a:t>
            </a:r>
            <a:r>
              <a:rPr lang="en-US" altLang="zh-CN" sz="1600" dirty="0">
                <a:solidFill>
                  <a:srgbClr val="FF0000"/>
                </a:solidFill>
              </a:rPr>
              <a:t>      </a:t>
            </a:r>
            <a:r>
              <a:rPr lang="en-US" altLang="zh-CN" sz="1600" dirty="0" err="1">
                <a:solidFill>
                  <a:srgbClr val="FF0000"/>
                </a:solidFill>
              </a:rPr>
              <a:t>st_size</a:t>
            </a:r>
            <a:r>
              <a:rPr lang="en-US" altLang="zh-CN" sz="1600" dirty="0">
                <a:solidFill>
                  <a:srgbClr val="FF0000"/>
                </a:solidFill>
              </a:rPr>
              <a:t>;       //</a:t>
            </a:r>
            <a:r>
              <a:rPr lang="zh-CN" altLang="en-US" sz="1600" dirty="0">
                <a:solidFill>
                  <a:srgbClr val="FF0000"/>
                </a:solidFill>
              </a:rPr>
              <a:t>普通文件，对应的文件字节数</a:t>
            </a:r>
            <a:r>
              <a:rPr lang="en-US" altLang="zh-CN" sz="1600" dirty="0"/>
              <a:t>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time_t</a:t>
            </a:r>
            <a:r>
              <a:rPr lang="en-US" altLang="zh-CN" sz="1600" dirty="0">
                <a:solidFill>
                  <a:srgbClr val="FF0000"/>
                </a:solidFill>
              </a:rPr>
              <a:t>     </a:t>
            </a:r>
            <a:r>
              <a:rPr lang="en-US" altLang="zh-CN" sz="1600" dirty="0" err="1">
                <a:solidFill>
                  <a:srgbClr val="FF0000"/>
                </a:solidFill>
              </a:rPr>
              <a:t>st_atime</a:t>
            </a:r>
            <a:r>
              <a:rPr lang="en-US" altLang="zh-CN" sz="1600" dirty="0">
                <a:solidFill>
                  <a:srgbClr val="FF0000"/>
                </a:solidFill>
              </a:rPr>
              <a:t>;      //</a:t>
            </a:r>
            <a:r>
              <a:rPr lang="zh-CN" altLang="en-US" sz="1600" dirty="0">
                <a:solidFill>
                  <a:srgbClr val="FF0000"/>
                </a:solidFill>
              </a:rPr>
              <a:t>文件最后被访问的时间</a:t>
            </a:r>
            <a:r>
              <a:rPr lang="en-US" altLang="zh-CN" sz="1600" dirty="0">
                <a:solidFill>
                  <a:srgbClr val="FF0000"/>
                </a:solidFill>
              </a:rPr>
              <a:t>       </a:t>
            </a:r>
            <a:br>
              <a:rPr lang="en-US" altLang="zh-CN" sz="1600" dirty="0">
                <a:solidFill>
                  <a:srgbClr val="FF0000"/>
                </a:solidFill>
              </a:rPr>
            </a:br>
            <a:r>
              <a:rPr lang="en-US" altLang="zh-CN" sz="1600" dirty="0">
                <a:solidFill>
                  <a:srgbClr val="FF0000"/>
                </a:solidFill>
              </a:rPr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time_t</a:t>
            </a:r>
            <a:r>
              <a:rPr lang="en-US" altLang="zh-CN" sz="1600" dirty="0">
                <a:solidFill>
                  <a:srgbClr val="FF0000"/>
                </a:solidFill>
              </a:rPr>
              <a:t>     </a:t>
            </a:r>
            <a:r>
              <a:rPr lang="en-US" altLang="zh-CN" sz="1600" dirty="0" err="1">
                <a:solidFill>
                  <a:srgbClr val="FF0000"/>
                </a:solidFill>
              </a:rPr>
              <a:t>st_mtime</a:t>
            </a:r>
            <a:r>
              <a:rPr lang="en-US" altLang="zh-CN" sz="1600" dirty="0">
                <a:solidFill>
                  <a:srgbClr val="FF0000"/>
                </a:solidFill>
              </a:rPr>
              <a:t>;      //</a:t>
            </a:r>
            <a:r>
              <a:rPr lang="zh-CN" altLang="en-US" sz="1600" dirty="0">
                <a:solidFill>
                  <a:srgbClr val="FF0000"/>
                </a:solidFill>
              </a:rPr>
              <a:t>文件内容最后被修改的时间</a:t>
            </a:r>
            <a:r>
              <a:rPr lang="en-US" altLang="zh-CN" sz="1600" dirty="0"/>
              <a:t>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st_ctime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文件状态改变时间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blksize_t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st_blksize</a:t>
            </a:r>
            <a:r>
              <a:rPr lang="en-US" altLang="zh-CN" sz="1600" dirty="0"/>
              <a:t>;    //</a:t>
            </a:r>
            <a:r>
              <a:rPr lang="zh-CN" altLang="en-US" sz="1600" dirty="0"/>
              <a:t>文件内容对应的块大小</a:t>
            </a:r>
            <a:r>
              <a:rPr lang="en-US" altLang="zh-CN" sz="1600" dirty="0"/>
              <a:t>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blkcnt_t</a:t>
            </a:r>
            <a:r>
              <a:rPr lang="en-US" altLang="zh-CN" sz="1600" dirty="0"/>
              <a:t>   </a:t>
            </a:r>
            <a:r>
              <a:rPr lang="en-US" altLang="zh-CN" sz="1600" dirty="0" err="1"/>
              <a:t>st_blocks</a:t>
            </a:r>
            <a:r>
              <a:rPr lang="en-US" altLang="zh-CN" sz="1600" dirty="0"/>
              <a:t>;     //</a:t>
            </a:r>
            <a:r>
              <a:rPr lang="zh-CN" altLang="en-US" sz="1600" dirty="0"/>
              <a:t>文件内容对应的块数量</a:t>
            </a:r>
            <a:r>
              <a:rPr lang="en-US" altLang="zh-CN" sz="1600" dirty="0"/>
              <a:t>    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1A234AD-4167-4E5C-9F60-52EE3543E06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30723" name="图片 1">
            <a:extLst>
              <a:ext uri="{FF2B5EF4-FFF2-40B4-BE49-F238E27FC236}">
                <a16:creationId xmlns:a16="http://schemas.microsoft.com/office/drawing/2014/main" id="{7A12EF43-9CF2-44F3-B80C-5D94C7D0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14426"/>
            <a:ext cx="905192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73B7B46-A0D7-4ED3-8E4E-195EFD9E11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31747" name="图片 1">
            <a:extLst>
              <a:ext uri="{FF2B5EF4-FFF2-40B4-BE49-F238E27FC236}">
                <a16:creationId xmlns:a16="http://schemas.microsoft.com/office/drawing/2014/main" id="{38537982-7290-4759-8975-C63BC6C8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1125539"/>
            <a:ext cx="9126538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FE3C80D-53F8-4C7A-BEDA-5B0E75685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32771" name="图片 1">
            <a:extLst>
              <a:ext uri="{FF2B5EF4-FFF2-40B4-BE49-F238E27FC236}">
                <a16:creationId xmlns:a16="http://schemas.microsoft.com/office/drawing/2014/main" id="{387C57A9-F34C-4C8F-A187-9CEC43E75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68414"/>
            <a:ext cx="89027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B30AF50-22A2-484E-A442-8F1D040BB5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7035AA70-0722-43F9-B49F-C4CDDA0235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6"/>
            <a:ext cx="8693150" cy="5184775"/>
          </a:xfrm>
        </p:spPr>
        <p:txBody>
          <a:bodyPr/>
          <a:lstStyle/>
          <a:p>
            <a:r>
              <a:rPr lang="zh-CN" altLang="en-US"/>
              <a:t>修改文件的组</a:t>
            </a:r>
            <a:r>
              <a:rPr lang="en-US" altLang="zh-CN"/>
              <a:t>id</a:t>
            </a:r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输入文件名和新的组</a:t>
            </a:r>
            <a:r>
              <a:rPr lang="en-US" altLang="zh-CN"/>
              <a:t>id</a:t>
            </a:r>
            <a:r>
              <a:rPr lang="zh-CN" altLang="en-US"/>
              <a:t>，打印输出该文件原有组</a:t>
            </a:r>
            <a:r>
              <a:rPr lang="en-US" altLang="zh-CN"/>
              <a:t>id</a:t>
            </a:r>
            <a:r>
              <a:rPr lang="zh-CN" altLang="en-US"/>
              <a:t>和新的组</a:t>
            </a:r>
            <a:r>
              <a:rPr lang="en-US" altLang="zh-CN"/>
              <a:t>id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en-US" altLang="zh-CN"/>
              <a:t>chown</a:t>
            </a:r>
            <a:r>
              <a:rPr lang="zh-CN" altLang="en-US"/>
              <a:t>函数：</a:t>
            </a:r>
            <a:r>
              <a:rPr lang="en-US" altLang="zh-CN"/>
              <a:t>int chown(const char *pathname, uid_t owner, gid_t group);</a:t>
            </a:r>
          </a:p>
          <a:p>
            <a:pPr lvl="3"/>
            <a:r>
              <a:rPr lang="en-US" altLang="zh-CN"/>
              <a:t>#include &lt;sys/types.h&gt;   #include &lt;unistd.h&gt;</a:t>
            </a:r>
          </a:p>
          <a:p>
            <a:pPr lvl="3"/>
            <a:r>
              <a:rPr lang="zh-CN" altLang="en-US"/>
              <a:t>参数</a:t>
            </a:r>
            <a:r>
              <a:rPr lang="en-US" altLang="zh-CN"/>
              <a:t>pathname</a:t>
            </a:r>
            <a:r>
              <a:rPr lang="zh-CN" altLang="en-US"/>
              <a:t>表示文件的路径</a:t>
            </a:r>
            <a:endParaRPr lang="en-US" altLang="zh-CN"/>
          </a:p>
          <a:p>
            <a:pPr lvl="3"/>
            <a:r>
              <a:rPr lang="zh-CN" altLang="en-US"/>
              <a:t>参数</a:t>
            </a:r>
            <a:r>
              <a:rPr lang="en-US" altLang="zh-CN"/>
              <a:t>owner</a:t>
            </a:r>
            <a:r>
              <a:rPr lang="zh-CN" altLang="en-US"/>
              <a:t>表示新的所有者用户的</a:t>
            </a:r>
            <a:r>
              <a:rPr lang="en-US" altLang="zh-CN"/>
              <a:t>ID</a:t>
            </a:r>
            <a:r>
              <a:rPr lang="zh-CN" altLang="en-US"/>
              <a:t>。</a:t>
            </a:r>
          </a:p>
          <a:p>
            <a:pPr lvl="3"/>
            <a:r>
              <a:rPr lang="zh-CN" altLang="en-US"/>
              <a:t>参数</a:t>
            </a:r>
            <a:r>
              <a:rPr lang="en-US" altLang="zh-CN"/>
              <a:t>group</a:t>
            </a:r>
            <a:r>
              <a:rPr lang="zh-CN" altLang="en-US"/>
              <a:t>表示新的组</a:t>
            </a:r>
            <a:r>
              <a:rPr lang="en-US" altLang="zh-CN"/>
              <a:t>ID</a:t>
            </a:r>
            <a:r>
              <a:rPr lang="zh-CN" altLang="en-US"/>
              <a:t>。</a:t>
            </a:r>
          </a:p>
          <a:p>
            <a:pPr lvl="3"/>
            <a:r>
              <a:rPr lang="zh-CN" altLang="en-US"/>
              <a:t>参数</a:t>
            </a:r>
            <a:r>
              <a:rPr lang="en-US" altLang="zh-CN"/>
              <a:t>owner</a:t>
            </a:r>
            <a:r>
              <a:rPr lang="zh-CN" altLang="en-US"/>
              <a:t>的值为</a:t>
            </a:r>
            <a:r>
              <a:rPr lang="en-US" altLang="zh-CN"/>
              <a:t>-1</a:t>
            </a:r>
            <a:r>
              <a:rPr lang="zh-CN" altLang="en-US"/>
              <a:t>时，文件的所有者</a:t>
            </a:r>
            <a:r>
              <a:rPr lang="en-US" altLang="zh-CN"/>
              <a:t>ID</a:t>
            </a:r>
            <a:r>
              <a:rPr lang="zh-CN" altLang="en-US"/>
              <a:t>不发生变化，同样的道理对于组</a:t>
            </a:r>
            <a:r>
              <a:rPr lang="en-US" altLang="zh-CN"/>
              <a:t>ID</a:t>
            </a:r>
            <a:r>
              <a:rPr lang="zh-CN" altLang="en-US"/>
              <a:t>也是一样的。</a:t>
            </a:r>
          </a:p>
          <a:p>
            <a:pPr lvl="3"/>
            <a:r>
              <a:rPr lang="zh-CN" altLang="en-US"/>
              <a:t>如果成功则改变文件的所有者，返回</a:t>
            </a:r>
            <a:r>
              <a:rPr lang="en-US" altLang="zh-CN"/>
              <a:t>0</a:t>
            </a:r>
            <a:r>
              <a:rPr lang="zh-CN" altLang="en-US"/>
              <a:t>，否则返回</a:t>
            </a:r>
            <a:r>
              <a:rPr lang="en-US" altLang="zh-CN"/>
              <a:t>-1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23DBD80-1944-44FF-BC39-D95B8506D9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56CCAF3B-AA1A-4243-8B11-EF28730FB1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5516562"/>
          </a:xfrm>
        </p:spPr>
        <p:txBody>
          <a:bodyPr/>
          <a:lstStyle/>
          <a:p>
            <a:pPr lvl="1"/>
            <a:r>
              <a:rPr lang="zh-CN" altLang="en-US"/>
              <a:t>知识点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FILE *fopen(const char *path, const char *mode) </a:t>
            </a:r>
            <a:r>
              <a:rPr lang="zh-CN" altLang="en-US"/>
              <a:t>，注意打开方式</a:t>
            </a:r>
            <a:r>
              <a:rPr lang="en-US" altLang="zh-CN"/>
              <a:t>mode</a:t>
            </a:r>
            <a:r>
              <a:rPr lang="zh-CN" altLang="en-US"/>
              <a:t>的选择。</a:t>
            </a:r>
            <a:endParaRPr lang="en-US" altLang="zh-CN"/>
          </a:p>
          <a:p>
            <a:pPr lvl="2"/>
            <a:r>
              <a:rPr lang="zh-CN" altLang="en-US"/>
              <a:t>如果打开文件成功，则</a:t>
            </a:r>
            <a:r>
              <a:rPr lang="en-US" altLang="zh-CN"/>
              <a:t>fopen</a:t>
            </a:r>
            <a:r>
              <a:rPr lang="zh-CN" altLang="en-US"/>
              <a:t>函数返回一个指向</a:t>
            </a:r>
            <a:r>
              <a:rPr lang="en-US" altLang="zh-CN"/>
              <a:t>FILE</a:t>
            </a:r>
            <a:r>
              <a:rPr lang="zh-CN" altLang="en-US"/>
              <a:t>结构体的指针，否则返回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zh-CN" altLang="en-US"/>
              <a:t>调用结束后注意关闭文件：</a:t>
            </a:r>
            <a:r>
              <a:rPr lang="en-US" altLang="zh-CN"/>
              <a:t>int fclose(FILE* stream)</a:t>
            </a:r>
          </a:p>
          <a:p>
            <a:pPr lvl="2"/>
            <a:r>
              <a:rPr lang="zh-CN" altLang="en-US"/>
              <a:t>注意：</a:t>
            </a:r>
            <a:r>
              <a:rPr lang="en-US" altLang="zh-CN"/>
              <a:t>fopen()</a:t>
            </a:r>
            <a:r>
              <a:rPr lang="zh-CN" altLang="en-US"/>
              <a:t>与</a:t>
            </a:r>
            <a:r>
              <a:rPr lang="en-US" altLang="zh-CN"/>
              <a:t>fclose()</a:t>
            </a:r>
            <a:r>
              <a:rPr lang="zh-CN" altLang="en-US"/>
              <a:t>总是成对出现</a:t>
            </a:r>
            <a:endParaRPr lang="en-US" altLang="zh-CN"/>
          </a:p>
          <a:p>
            <a:pPr marL="1371600" lvl="3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84A442D7-145F-454E-A14E-8F1D166844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34819" name="图片 1">
            <a:extLst>
              <a:ext uri="{FF2B5EF4-FFF2-40B4-BE49-F238E27FC236}">
                <a16:creationId xmlns:a16="http://schemas.microsoft.com/office/drawing/2014/main" id="{609EE1A2-BF4D-4B53-9EF1-D09F1DDEA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5538"/>
            <a:ext cx="91440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86857E1-7FA3-4EC6-8EF3-17D77A005F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35843" name="图片 1">
            <a:extLst>
              <a:ext uri="{FF2B5EF4-FFF2-40B4-BE49-F238E27FC236}">
                <a16:creationId xmlns:a16="http://schemas.microsoft.com/office/drawing/2014/main" id="{5D53A731-E40E-41A8-B532-0D61142CA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8413"/>
            <a:ext cx="91440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3BDB8C7-5A8E-4B43-88CC-A6E1B3DA9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D80F7EE2-E78B-414C-8FBC-366037C51C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36718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修改文件的访问时间和修改时间为当前的时间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       输入文件名</a:t>
            </a:r>
            <a:endParaRPr lang="en-US" sz="2000" dirty="0">
              <a:solidFill>
                <a:srgbClr val="A50021"/>
              </a:solidFill>
              <a:ea typeface="楷体_GB2312" pitchFamily="1" charset="-122"/>
            </a:endParaRPr>
          </a:p>
          <a:p>
            <a:pPr lvl="2">
              <a:defRPr/>
            </a:pPr>
            <a:r>
              <a:rPr lang="zh-CN" altLang="en-US" dirty="0"/>
              <a:t>输出修改前文件的最后访问</a:t>
            </a:r>
            <a:r>
              <a:rPr lang="en-US" altLang="zh-CN" dirty="0"/>
              <a:t>/</a:t>
            </a:r>
            <a:r>
              <a:rPr lang="zh-CN" altLang="en-US" dirty="0"/>
              <a:t>修改时间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输出修改后文件的最后访问</a:t>
            </a:r>
            <a:r>
              <a:rPr lang="en-US" altLang="zh-CN" dirty="0"/>
              <a:t>/</a:t>
            </a:r>
            <a:r>
              <a:rPr lang="zh-CN" altLang="en-US" dirty="0"/>
              <a:t>修改时间。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知识点：</a:t>
            </a:r>
            <a:endParaRPr lang="en-US" dirty="0"/>
          </a:p>
          <a:p>
            <a:pPr lvl="2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utime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pathname,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utimbuf</a:t>
            </a:r>
            <a:r>
              <a:rPr lang="en-US" altLang="zh-CN" dirty="0"/>
              <a:t> * times);</a:t>
            </a:r>
          </a:p>
          <a:p>
            <a:pPr lvl="3"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utime.h</a:t>
            </a:r>
            <a:r>
              <a:rPr lang="zh-CN" altLang="en-US" dirty="0"/>
              <a:t>&gt;</a:t>
            </a:r>
            <a:endParaRPr lang="en-US" altLang="zh-CN" dirty="0"/>
          </a:p>
          <a:p>
            <a:pPr lvl="3">
              <a:defRPr/>
            </a:pPr>
            <a:r>
              <a:rPr lang="en-US" altLang="zh-CN" dirty="0"/>
              <a:t>times: </a:t>
            </a:r>
            <a:r>
              <a:rPr lang="zh-CN" altLang="en-US" dirty="0"/>
              <a:t>结构体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utimbuf</a:t>
            </a:r>
            <a:r>
              <a:rPr lang="zh-CN" altLang="en-US" dirty="0"/>
              <a:t>变量。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5978FE0-3F85-40BB-846C-20E4A525ED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B5F93BD9-8F0F-415D-BEFD-E3AB9C470F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1" y="1412875"/>
            <a:ext cx="8442325" cy="3024188"/>
          </a:xfrm>
        </p:spPr>
        <p:txBody>
          <a:bodyPr/>
          <a:lstStyle/>
          <a:p>
            <a:pPr lvl="2"/>
            <a:r>
              <a:rPr lang="en-US" altLang="zh-CN"/>
              <a:t>struct utimbuf</a:t>
            </a:r>
            <a:r>
              <a:rPr lang="zh-CN" altLang="en-US"/>
              <a:t>结构体如下</a:t>
            </a:r>
            <a:r>
              <a:rPr lang="en-US" altLang="zh-CN"/>
              <a:t>:</a:t>
            </a:r>
          </a:p>
          <a:p>
            <a:pPr marL="1371600" lvl="3" indent="0">
              <a:buNone/>
            </a:pPr>
            <a:r>
              <a:rPr lang="en-US" altLang="zh-CN"/>
              <a:t>struct utimbuf{</a:t>
            </a:r>
          </a:p>
          <a:p>
            <a:pPr marL="1371600" lvl="3" indent="0">
              <a:buNone/>
            </a:pPr>
            <a:r>
              <a:rPr lang="en-US" altLang="zh-CN"/>
              <a:t>  time_t actime;        // </a:t>
            </a:r>
            <a:r>
              <a:rPr lang="zh-CN" altLang="en-US"/>
              <a:t>表示文件访问时间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time_t modtime;    // </a:t>
            </a:r>
            <a:r>
              <a:rPr lang="zh-CN" altLang="en-US"/>
              <a:t>表示文件修改时间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}</a:t>
            </a:r>
          </a:p>
          <a:p>
            <a:pPr lvl="2"/>
            <a:r>
              <a:rPr lang="zh-CN" altLang="en-US"/>
              <a:t>当</a:t>
            </a:r>
            <a:r>
              <a:rPr lang="en-US" altLang="zh-CN"/>
              <a:t>times</a:t>
            </a:r>
            <a:r>
              <a:rPr lang="zh-CN" altLang="en-US"/>
              <a:t>是空指针时，文件的访问时间和修改时间都被设置为当前时间。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DF9F758-450E-4BF3-A75B-09857558BEE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38915" name="图片 1">
            <a:extLst>
              <a:ext uri="{FF2B5EF4-FFF2-40B4-BE49-F238E27FC236}">
                <a16:creationId xmlns:a16="http://schemas.microsoft.com/office/drawing/2014/main" id="{C3AE0BE9-99EA-4155-86EB-1C6D92600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5538"/>
            <a:ext cx="91440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82D0592-ECD2-43B7-AB36-49031356C1A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39939" name="图片 1">
            <a:extLst>
              <a:ext uri="{FF2B5EF4-FFF2-40B4-BE49-F238E27FC236}">
                <a16:creationId xmlns:a16="http://schemas.microsoft.com/office/drawing/2014/main" id="{7D0C3048-2279-43B9-A470-08381E13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5700"/>
            <a:ext cx="912495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2F86798A-46FB-457D-B9A0-0294642CB9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  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7ADB3CB4-B4E5-4C44-A7D9-092465BC5E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367188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select </a:t>
            </a:r>
            <a:r>
              <a:rPr lang="zh-CN" altLang="en-US" dirty="0"/>
              <a:t>实现键盘输入功能</a:t>
            </a:r>
            <a:endParaRPr lang="en-US" altLang="zh-CN" dirty="0"/>
          </a:p>
          <a:p>
            <a:pPr lvl="1"/>
            <a:r>
              <a:rPr lang="zh-CN" altLang="en-US" dirty="0"/>
              <a:t>要求：</a:t>
            </a:r>
            <a:endParaRPr lang="en-US" altLang="zh-CN" sz="2000" dirty="0">
              <a:solidFill>
                <a:srgbClr val="A50021"/>
              </a:solidFill>
              <a:ea typeface="楷体_GB2312" pitchFamily="1" charset="-122"/>
            </a:endParaRP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select</a:t>
            </a:r>
            <a:r>
              <a:rPr lang="zh-CN" altLang="en-US" dirty="0"/>
              <a:t>函数模拟键盘输入功能</a:t>
            </a:r>
            <a:endParaRPr lang="en-US" altLang="zh-CN" dirty="0"/>
          </a:p>
          <a:p>
            <a:pPr lvl="2"/>
            <a:r>
              <a:rPr lang="zh-CN" altLang="en-US" dirty="0"/>
              <a:t>从 键盘输入字符，显示到屏幕</a:t>
            </a:r>
            <a:endParaRPr lang="en-US" altLang="zh-CN" dirty="0"/>
          </a:p>
          <a:p>
            <a:pPr lvl="2"/>
            <a:r>
              <a:rPr lang="zh-CN" altLang="en-US" dirty="0"/>
              <a:t>回车不显示</a:t>
            </a:r>
            <a:endParaRPr lang="en-US" altLang="zh-CN" dirty="0"/>
          </a:p>
          <a:p>
            <a:pPr lvl="2"/>
            <a:r>
              <a:rPr lang="zh-CN" altLang="en-US" dirty="0"/>
              <a:t>输入“</a:t>
            </a:r>
            <a:r>
              <a:rPr lang="en-US" altLang="zh-CN" dirty="0"/>
              <a:t>q</a:t>
            </a:r>
            <a:r>
              <a:rPr lang="zh-CN" altLang="en-US" dirty="0"/>
              <a:t>”，退出</a:t>
            </a:r>
            <a:endParaRPr lang="en-US" altLang="zh-CN" dirty="0"/>
          </a:p>
          <a:p>
            <a:pPr lvl="1"/>
            <a:r>
              <a:rPr lang="zh-CN" altLang="en-US" dirty="0"/>
              <a:t>知识点：</a:t>
            </a:r>
            <a:endParaRPr lang="en-US" altLang="zh-CN" dirty="0"/>
          </a:p>
          <a:p>
            <a:pPr lvl="2"/>
            <a:r>
              <a:rPr lang="en-US" altLang="zh-CN" dirty="0"/>
              <a:t>Select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3"/>
            <a:r>
              <a:rPr lang="en-US" altLang="zh-CN" dirty="0"/>
              <a:t>#include &lt;sys/</a:t>
            </a:r>
            <a:r>
              <a:rPr lang="en-US" altLang="zh-CN" dirty="0" err="1"/>
              <a:t>select.h</a:t>
            </a:r>
            <a:r>
              <a:rPr lang="zh-CN" altLang="en-US" dirty="0"/>
              <a:t>&gt;</a:t>
            </a:r>
            <a:endParaRPr lang="en-US" altLang="zh-CN" dirty="0"/>
          </a:p>
          <a:p>
            <a:pPr lvl="3"/>
            <a:r>
              <a:rPr lang="en-US" altLang="zh-CN" dirty="0"/>
              <a:t>int select(int maxfdp1,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readset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writeset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exceptset,struct</a:t>
            </a:r>
            <a:r>
              <a:rPr lang="en-US" altLang="zh-CN" dirty="0"/>
              <a:t> </a:t>
            </a:r>
            <a:r>
              <a:rPr lang="en-US" altLang="zh-CN" dirty="0" err="1"/>
              <a:t>timeval</a:t>
            </a:r>
            <a:r>
              <a:rPr lang="en-US" altLang="zh-CN" dirty="0"/>
              <a:t> *timeout);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D2AEA18-7AC2-4B02-A74B-337C407ADE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  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39B4353D-9272-4A04-A318-6CA5DE0278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6161" y="1700808"/>
            <a:ext cx="8873678" cy="3671888"/>
          </a:xfrm>
        </p:spPr>
        <p:txBody>
          <a:bodyPr/>
          <a:lstStyle/>
          <a:p>
            <a:pPr lvl="1"/>
            <a:r>
              <a:rPr lang="zh-CN" altLang="en-US" dirty="0"/>
              <a:t>知识点：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struct </a:t>
            </a:r>
            <a:r>
              <a:rPr lang="en-US" altLang="zh-CN" sz="1800" dirty="0" err="1">
                <a:solidFill>
                  <a:srgbClr val="292929"/>
                </a:solidFill>
                <a:ea typeface="楷体_GB2312" pitchFamily="49" charset="-122"/>
              </a:rPr>
              <a:t>timeval</a:t>
            </a: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 {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  long </a:t>
            </a:r>
            <a:r>
              <a:rPr lang="en-US" altLang="zh-CN" sz="1800" dirty="0" err="1">
                <a:solidFill>
                  <a:srgbClr val="292929"/>
                </a:solidFill>
                <a:ea typeface="楷体_GB2312" pitchFamily="49" charset="-122"/>
              </a:rPr>
              <a:t>tv_sec</a:t>
            </a: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; /*</a:t>
            </a:r>
            <a:r>
              <a:rPr lang="zh-CN" altLang="en-US" sz="1800" dirty="0">
                <a:solidFill>
                  <a:srgbClr val="292929"/>
                </a:solidFill>
                <a:ea typeface="楷体_GB2312" pitchFamily="49" charset="-122"/>
              </a:rPr>
              <a:t>秒 *</a:t>
            </a: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/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  long </a:t>
            </a:r>
            <a:r>
              <a:rPr lang="en-US" altLang="zh-CN" sz="1800" dirty="0" err="1">
                <a:solidFill>
                  <a:srgbClr val="292929"/>
                </a:solidFill>
                <a:ea typeface="楷体_GB2312" pitchFamily="49" charset="-122"/>
              </a:rPr>
              <a:t>tv_usec</a:t>
            </a: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; /*</a:t>
            </a:r>
            <a:r>
              <a:rPr lang="zh-CN" altLang="en-US" sz="1800" dirty="0">
                <a:solidFill>
                  <a:srgbClr val="292929"/>
                </a:solidFill>
                <a:ea typeface="楷体_GB2312" pitchFamily="49" charset="-122"/>
              </a:rPr>
              <a:t>微秒 *</a:t>
            </a: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/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292929"/>
                </a:solidFill>
                <a:ea typeface="楷体_GB2312" pitchFamily="49" charset="-122"/>
              </a:rPr>
              <a:t>}</a:t>
            </a:r>
          </a:p>
          <a:p>
            <a:pPr marL="400050" lvl="1" indent="0">
              <a:buNone/>
            </a:pPr>
            <a:endParaRPr lang="en-US" altLang="zh-CN" sz="1800" b="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1800" b="0" dirty="0"/>
              <a:t>FD_ZERO(</a:t>
            </a:r>
            <a:r>
              <a:rPr lang="en-US" altLang="en-US" sz="1800" b="0" dirty="0" err="1"/>
              <a:t>fd_set</a:t>
            </a:r>
            <a:r>
              <a:rPr lang="en-US" altLang="en-US" sz="1800" b="0" dirty="0"/>
              <a:t> *)</a:t>
            </a:r>
            <a:r>
              <a:rPr lang="zh-CN" altLang="en-US" sz="1800" b="0" dirty="0"/>
              <a:t>：清空一个文件描述符集合。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1800" b="0" dirty="0"/>
              <a:t>FD_SET(int </a:t>
            </a:r>
            <a:r>
              <a:rPr lang="en-US" altLang="en-US" sz="1800" b="0" dirty="0" err="1"/>
              <a:t>fd</a:t>
            </a:r>
            <a:r>
              <a:rPr lang="zh-CN" altLang="en-US" sz="1800" b="0" dirty="0"/>
              <a:t>，</a:t>
            </a:r>
            <a:r>
              <a:rPr lang="en-US" altLang="en-US" sz="1800" b="0" dirty="0" err="1"/>
              <a:t>fd_set</a:t>
            </a:r>
            <a:r>
              <a:rPr lang="en-US" altLang="en-US" sz="1800" b="0" dirty="0"/>
              <a:t>*)</a:t>
            </a:r>
            <a:r>
              <a:rPr lang="zh-CN" altLang="en-US" sz="1800" b="0" dirty="0"/>
              <a:t>：将一个给定的文件描述符添加到集合中。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1800" b="0" dirty="0"/>
              <a:t>FD_ISSET(int </a:t>
            </a:r>
            <a:r>
              <a:rPr lang="en-US" altLang="en-US" sz="1800" b="0" dirty="0" err="1"/>
              <a:t>fd</a:t>
            </a:r>
            <a:r>
              <a:rPr lang="zh-CN" altLang="en-US" sz="1800" b="0" dirty="0"/>
              <a:t>，</a:t>
            </a:r>
            <a:r>
              <a:rPr lang="en-US" altLang="en-US" sz="1800" b="0" dirty="0" err="1"/>
              <a:t>fd_set</a:t>
            </a:r>
            <a:r>
              <a:rPr lang="en-US" altLang="en-US" sz="1800" b="0" dirty="0"/>
              <a:t>*)</a:t>
            </a:r>
            <a:r>
              <a:rPr lang="zh-CN" altLang="en-US" sz="1800" b="0" dirty="0"/>
              <a:t>：检查集合中指定的文件描述符是否满足条件。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A5BAA6BD-8432-4C97-B0D7-A9F5FF152E4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  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C1EFD2B5-58B4-4D54-80ED-3861B3F74F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3671888"/>
          </a:xfrm>
        </p:spPr>
        <p:txBody>
          <a:bodyPr/>
          <a:lstStyle/>
          <a:p>
            <a:pPr lvl="1"/>
            <a:r>
              <a:rPr lang="zh-CN" altLang="en-US"/>
              <a:t>运行结果：</a:t>
            </a:r>
            <a:endParaRPr lang="en-US" altLang="zh-CN"/>
          </a:p>
          <a:p>
            <a:pPr marL="0" indent="0">
              <a:buNone/>
            </a:pPr>
            <a:r>
              <a:rPr lang="en-US" altLang="zh-CN" sz="1800" b="0"/>
              <a:t>      ./main</a:t>
            </a:r>
          </a:p>
          <a:p>
            <a:pPr marL="0" indent="0">
              <a:buNone/>
            </a:pPr>
            <a:r>
              <a:rPr lang="en-US" altLang="zh-CN" sz="1800" b="0"/>
              <a:t>         a</a:t>
            </a:r>
          </a:p>
          <a:p>
            <a:pPr marL="0" indent="0">
              <a:buNone/>
            </a:pPr>
            <a:r>
              <a:rPr lang="en-US" altLang="zh-CN" sz="1800" b="0"/>
              <a:t>         you input: a </a:t>
            </a:r>
          </a:p>
          <a:p>
            <a:pPr marL="0" indent="0">
              <a:buNone/>
            </a:pPr>
            <a:r>
              <a:rPr lang="en-US" altLang="zh-CN" sz="1800" b="0"/>
              <a:t>          b</a:t>
            </a:r>
          </a:p>
          <a:p>
            <a:pPr marL="0" indent="0">
              <a:buNone/>
            </a:pPr>
            <a:r>
              <a:rPr lang="en-US" altLang="zh-CN" sz="1800" b="0"/>
              <a:t>          you input: b</a:t>
            </a:r>
          </a:p>
          <a:p>
            <a:pPr marL="0" indent="0">
              <a:buNone/>
            </a:pPr>
            <a:r>
              <a:rPr lang="en-US" altLang="zh-CN" sz="1800" b="0"/>
              <a:t>          time out</a:t>
            </a:r>
          </a:p>
          <a:p>
            <a:pPr marL="0" indent="0">
              <a:buNone/>
            </a:pPr>
            <a:r>
              <a:rPr lang="en-US" altLang="zh-CN" sz="1800" b="0"/>
              <a:t>          q</a:t>
            </a:r>
          </a:p>
          <a:p>
            <a:pPr marL="0" indent="0">
              <a:buNone/>
            </a:pPr>
            <a:endParaRPr lang="en-US" altLang="zh-CN" sz="1800" b="0"/>
          </a:p>
          <a:p>
            <a:pPr marL="0" indent="0">
              <a:buNone/>
            </a:pPr>
            <a:endParaRPr lang="en-US" altLang="zh-CN" sz="1800" b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C33CDD4-8624-4AD5-931F-6446C22F5AF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  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30355B76-5ECE-4953-9FD8-BDB6733C6D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693150" cy="3671888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思路提示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zh-CN" altLang="en-US" sz="1800" b="0" dirty="0"/>
              <a:t>打开当前进程的键盘文件</a:t>
            </a:r>
            <a:r>
              <a:rPr lang="en-US" altLang="zh-CN" sz="1800" b="0" dirty="0"/>
              <a:t>/</a:t>
            </a:r>
            <a:r>
              <a:rPr lang="en-US" altLang="zh-CN" sz="1800" b="0" dirty="0" err="1"/>
              <a:t>dev</a:t>
            </a:r>
            <a:r>
              <a:rPr lang="en-US" altLang="zh-CN" sz="1800" b="0" dirty="0"/>
              <a:t>/</a:t>
            </a:r>
            <a:r>
              <a:rPr lang="en-US" altLang="zh-CN" sz="1800" b="0" dirty="0" err="1"/>
              <a:t>tty</a:t>
            </a:r>
            <a:endParaRPr lang="en-US" altLang="zh-CN" sz="1800" b="0" dirty="0"/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zh-CN" altLang="en-US" sz="1800" b="0" dirty="0"/>
              <a:t>无阻塞方式使用</a:t>
            </a:r>
            <a:r>
              <a:rPr lang="en-US" altLang="zh-CN" sz="1800" b="0" dirty="0"/>
              <a:t>select</a:t>
            </a:r>
            <a:r>
              <a:rPr lang="zh-CN" altLang="en-US" sz="1800" b="0" dirty="0"/>
              <a:t>检测描述文件中是否有可读的</a:t>
            </a:r>
            <a:endParaRPr lang="en-US" altLang="zh-CN" sz="1800" b="0" dirty="0"/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zh-CN" sz="1800" b="0" dirty="0"/>
              <a:t>FD_ISSET</a:t>
            </a:r>
            <a:r>
              <a:rPr lang="zh-CN" altLang="en-US" sz="1800" b="0" dirty="0"/>
              <a:t>检测到描述符有变化，判断如果是</a:t>
            </a:r>
            <a:r>
              <a:rPr lang="en-US" altLang="zh-CN" sz="1800" b="0" dirty="0"/>
              <a:t>”\n”</a:t>
            </a:r>
            <a:r>
              <a:rPr lang="zh-CN" altLang="en-US" sz="1800" b="0" dirty="0"/>
              <a:t>则继续坚持，如果是“</a:t>
            </a:r>
            <a:r>
              <a:rPr lang="en-US" altLang="zh-CN" sz="1800" b="0" dirty="0"/>
              <a:t>q”</a:t>
            </a:r>
            <a:r>
              <a:rPr lang="zh-CN" altLang="en-US" sz="1800" b="0" dirty="0"/>
              <a:t>则退出，否则打印字符</a:t>
            </a:r>
            <a:r>
              <a:rPr lang="zh-CN" altLang="en-US" sz="1200" b="0" dirty="0"/>
              <a:t>。</a:t>
            </a:r>
            <a:endParaRPr lang="en-US" altLang="zh-CN" sz="1200" b="0" dirty="0"/>
          </a:p>
          <a:p>
            <a:pPr marL="0" indent="0">
              <a:buNone/>
              <a:defRPr/>
            </a:pPr>
            <a:endParaRPr lang="en-US" altLang="zh-CN" sz="1800" b="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0AD67D10-F70C-40DD-981A-93C857EF1F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6F4F1579-9D58-4A3F-9516-644968DB9B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5516562"/>
          </a:xfrm>
        </p:spPr>
        <p:txBody>
          <a:bodyPr/>
          <a:lstStyle/>
          <a:p>
            <a:pPr lvl="1">
              <a:defRPr/>
            </a:pPr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获取文件的属性</a:t>
            </a:r>
            <a:r>
              <a:rPr lang="en-US" altLang="zh-CN" dirty="0" err="1"/>
              <a:t>int</a:t>
            </a:r>
            <a:r>
              <a:rPr lang="en-US" altLang="zh-CN" dirty="0"/>
              <a:t> stat(</a:t>
            </a:r>
            <a:r>
              <a:rPr lang="en-US" altLang="zh-CN" dirty="0" err="1"/>
              <a:t>const</a:t>
            </a:r>
            <a:r>
              <a:rPr lang="en-US" altLang="zh-CN" dirty="0"/>
              <a:t> char *restrict pathname, </a:t>
            </a:r>
            <a:r>
              <a:rPr lang="en-US" altLang="zh-CN" dirty="0" err="1"/>
              <a:t>struct</a:t>
            </a:r>
            <a:r>
              <a:rPr lang="en-US" altLang="zh-CN" dirty="0"/>
              <a:t> stat *restrict </a:t>
            </a:r>
            <a:r>
              <a:rPr lang="en-US" altLang="zh-CN" dirty="0" err="1"/>
              <a:t>buf</a:t>
            </a:r>
            <a:r>
              <a:rPr lang="en-US" altLang="zh-CN" dirty="0"/>
              <a:t>)</a:t>
            </a:r>
          </a:p>
          <a:p>
            <a:pPr lvl="3">
              <a:defRPr/>
            </a:pPr>
            <a:r>
              <a:rPr lang="en-US" altLang="zh-CN" dirty="0"/>
              <a:t>#include &lt;sys/</a:t>
            </a:r>
            <a:r>
              <a:rPr lang="en-US" altLang="zh-CN" dirty="0" err="1"/>
              <a:t>stat.h</a:t>
            </a:r>
            <a:r>
              <a:rPr lang="en-US" altLang="zh-CN" dirty="0"/>
              <a:t>&gt; </a:t>
            </a:r>
          </a:p>
          <a:p>
            <a:pPr lvl="3"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lvl="2">
              <a:defRPr/>
            </a:pPr>
            <a:r>
              <a:rPr lang="en-US" altLang="zh-CN" dirty="0"/>
              <a:t>pathname:</a:t>
            </a:r>
            <a:r>
              <a:rPr lang="zh-CN" altLang="en-US" dirty="0"/>
              <a:t>文件的绝对路径名；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buf</a:t>
            </a:r>
            <a:r>
              <a:rPr lang="en-US" altLang="zh-CN" dirty="0"/>
              <a:t>:</a:t>
            </a:r>
            <a:r>
              <a:rPr lang="zh-CN" altLang="en-US" dirty="0"/>
              <a:t>存有文件属性的</a:t>
            </a:r>
            <a:r>
              <a:rPr lang="en-US" altLang="zh-CN" dirty="0"/>
              <a:t>stat</a:t>
            </a:r>
            <a:r>
              <a:rPr lang="zh-CN" altLang="en-US" dirty="0"/>
              <a:t>结构体。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执行成功则返回</a:t>
            </a:r>
            <a:r>
              <a:rPr lang="en-US" altLang="zh-CN" dirty="0"/>
              <a:t>0</a:t>
            </a:r>
            <a:r>
              <a:rPr lang="zh-CN" altLang="en-US" dirty="0"/>
              <a:t>，失败返回</a:t>
            </a:r>
            <a:r>
              <a:rPr lang="en-US" altLang="zh-CN" dirty="0"/>
              <a:t>-1</a:t>
            </a:r>
            <a:r>
              <a:rPr lang="zh-CN" altLang="en-US" dirty="0"/>
              <a:t>，错误代码存于</a:t>
            </a:r>
            <a:r>
              <a:rPr lang="en-US" altLang="zh-CN" dirty="0" err="1"/>
              <a:t>errno</a:t>
            </a:r>
            <a:endParaRPr lang="en-US" altLang="zh-CN" dirty="0"/>
          </a:p>
          <a:p>
            <a:pPr marL="1371600" lvl="3" indent="0"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12A725E-0C19-46F5-BB54-74A8EAD40C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45059" name="图片 2">
            <a:extLst>
              <a:ext uri="{FF2B5EF4-FFF2-40B4-BE49-F238E27FC236}">
                <a16:creationId xmlns:a16="http://schemas.microsoft.com/office/drawing/2014/main" id="{352B4272-545B-4ADC-A9BE-7B38D9F00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125539"/>
            <a:ext cx="8964612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9597275-5281-4C42-A2FC-79835F4BD76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46083" name="图片 1">
            <a:extLst>
              <a:ext uri="{FF2B5EF4-FFF2-40B4-BE49-F238E27FC236}">
                <a16:creationId xmlns:a16="http://schemas.microsoft.com/office/drawing/2014/main" id="{BCA8B382-7E9C-48FD-A6B8-E3BBF14C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7600"/>
            <a:ext cx="91694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6BB5BE2-7FFA-4A66-BF12-C13DF464140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47107" name="图片 1">
            <a:extLst>
              <a:ext uri="{FF2B5EF4-FFF2-40B4-BE49-F238E27FC236}">
                <a16:creationId xmlns:a16="http://schemas.microsoft.com/office/drawing/2014/main" id="{70C82C86-BB9D-41B6-B15A-F21B8EC2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9" y="1268413"/>
            <a:ext cx="8391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7C71A061-41EA-4139-AC65-305FABBED0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093BEEC2-DF2F-4EAB-9380-2C8F62E11BD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altLang="zh-CN" dirty="0"/>
              <a:t>stat</a:t>
            </a:r>
            <a:r>
              <a:rPr lang="zh-CN" altLang="en-US" dirty="0"/>
              <a:t>结构体：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600" dirty="0"/>
              <a:t>struct stat {     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mode_t</a:t>
            </a:r>
            <a:r>
              <a:rPr lang="en-US" altLang="zh-CN" sz="1600" dirty="0">
                <a:solidFill>
                  <a:srgbClr val="FF0000"/>
                </a:solidFill>
              </a:rPr>
              <a:t>     </a:t>
            </a:r>
            <a:r>
              <a:rPr lang="en-US" altLang="zh-CN" sz="1600" dirty="0" err="1">
                <a:solidFill>
                  <a:srgbClr val="FF0000"/>
                </a:solidFill>
              </a:rPr>
              <a:t>st_mode</a:t>
            </a:r>
            <a:r>
              <a:rPr lang="en-US" altLang="zh-CN" sz="1600" dirty="0">
                <a:solidFill>
                  <a:srgbClr val="FF0000"/>
                </a:solidFill>
              </a:rPr>
              <a:t>;       //</a:t>
            </a:r>
            <a:r>
              <a:rPr lang="zh-CN" altLang="en-US" sz="1600" dirty="0">
                <a:solidFill>
                  <a:srgbClr val="FF0000"/>
                </a:solidFill>
              </a:rPr>
              <a:t>文件的类型和存取的权限</a:t>
            </a:r>
            <a:r>
              <a:rPr lang="en-US" altLang="zh-CN" sz="1600" dirty="0"/>
              <a:t>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ino_t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st_ino</a:t>
            </a:r>
            <a:r>
              <a:rPr lang="en-US" altLang="zh-CN" sz="1600" dirty="0"/>
              <a:t>;       //</a:t>
            </a:r>
            <a:r>
              <a:rPr lang="en-US" altLang="zh-CN" sz="1600" dirty="0" err="1"/>
              <a:t>inode</a:t>
            </a:r>
            <a:r>
              <a:rPr lang="zh-CN" altLang="en-US" sz="1600" dirty="0"/>
              <a:t>节点号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st_dev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设备号码</a:t>
            </a:r>
            <a:r>
              <a:rPr lang="en-US" altLang="zh-CN" sz="1600" dirty="0"/>
              <a:t> 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st_rdev</a:t>
            </a:r>
            <a:r>
              <a:rPr lang="en-US" altLang="zh-CN" sz="1600" dirty="0"/>
              <a:t>;       //</a:t>
            </a:r>
            <a:r>
              <a:rPr lang="zh-CN" altLang="en-US" sz="1600" dirty="0"/>
              <a:t>特殊设备号码</a:t>
            </a:r>
            <a:r>
              <a:rPr lang="en-US" altLang="zh-CN" sz="1600" dirty="0"/>
              <a:t>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nlink_t</a:t>
            </a:r>
            <a:r>
              <a:rPr lang="en-US" altLang="zh-CN" sz="1600" dirty="0"/>
              <a:t>    </a:t>
            </a:r>
            <a:r>
              <a:rPr lang="en-US" altLang="zh-CN" sz="1600" dirty="0" err="1"/>
              <a:t>st_nlink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文件的连接数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uid_t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st_uid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文件所有者</a:t>
            </a:r>
            <a:r>
              <a:rPr lang="en-US" altLang="zh-CN" sz="1600" dirty="0"/>
              <a:t>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gid_t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st_gid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文件所有者对应的组</a:t>
            </a:r>
            <a:r>
              <a:rPr lang="en-US" altLang="zh-CN" sz="1600" dirty="0"/>
              <a:t>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off_t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st_size</a:t>
            </a:r>
            <a:r>
              <a:rPr lang="en-US" altLang="zh-CN" sz="1600" dirty="0"/>
              <a:t>;       //</a:t>
            </a:r>
            <a:r>
              <a:rPr lang="zh-CN" altLang="en-US" sz="1600" dirty="0"/>
              <a:t>普通文件，对应的文件字节数</a:t>
            </a:r>
            <a:r>
              <a:rPr lang="en-US" altLang="zh-CN" sz="1600" dirty="0"/>
              <a:t>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st_atime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文件最后被访问的时间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st_mtime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文件内容最后被修改的时间</a:t>
            </a:r>
            <a:r>
              <a:rPr lang="en-US" altLang="zh-CN" sz="1600" dirty="0"/>
              <a:t>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st_ctime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文件状态改变时间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blksize_t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st_blksize</a:t>
            </a:r>
            <a:r>
              <a:rPr lang="en-US" altLang="zh-CN" sz="1600" dirty="0"/>
              <a:t>;    //</a:t>
            </a:r>
            <a:r>
              <a:rPr lang="zh-CN" altLang="en-US" sz="1600" dirty="0"/>
              <a:t>文件内容对应的块大小</a:t>
            </a:r>
            <a:r>
              <a:rPr lang="en-US" altLang="zh-CN" sz="1600" dirty="0"/>
              <a:t>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blkcnt_t</a:t>
            </a:r>
            <a:r>
              <a:rPr lang="en-US" altLang="zh-CN" sz="1600" dirty="0"/>
              <a:t>   </a:t>
            </a:r>
            <a:r>
              <a:rPr lang="en-US" altLang="zh-CN" sz="1600" dirty="0" err="1"/>
              <a:t>st_blocks</a:t>
            </a:r>
            <a:r>
              <a:rPr lang="en-US" altLang="zh-CN" sz="1600" dirty="0"/>
              <a:t>;     //</a:t>
            </a:r>
            <a:r>
              <a:rPr lang="zh-CN" altLang="en-US" sz="1600" dirty="0"/>
              <a:t>文件内容对应的块数量</a:t>
            </a:r>
            <a:r>
              <a:rPr lang="en-US" altLang="zh-CN" sz="1600" dirty="0"/>
              <a:t>    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E2C3EB0-F44E-40F5-93B8-8FDA56A972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70D36DD8-A4A4-4FAF-9BE2-E7C1C0DF79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8544" y="1916832"/>
            <a:ext cx="8225606" cy="3817218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运行结果</a:t>
            </a:r>
            <a:endParaRPr lang="en-US" altLang="zh-CN" sz="2800" dirty="0"/>
          </a:p>
          <a:p>
            <a:pPr marL="0" indent="0">
              <a:buNone/>
              <a:defRPr/>
            </a:pPr>
            <a:r>
              <a:rPr lang="en-US" sz="1600" dirty="0"/>
              <a:t>./main test</a:t>
            </a:r>
          </a:p>
          <a:p>
            <a:pPr marL="0" indent="0">
              <a:buNone/>
              <a:defRPr/>
            </a:pPr>
            <a:r>
              <a:rPr lang="en-US" sz="1600" dirty="0"/>
              <a:t>user read</a:t>
            </a:r>
          </a:p>
          <a:p>
            <a:pPr marL="0" indent="0">
              <a:buNone/>
              <a:defRPr/>
            </a:pPr>
            <a:r>
              <a:rPr lang="en-US" sz="1600" dirty="0"/>
              <a:t>user write</a:t>
            </a:r>
          </a:p>
          <a:p>
            <a:pPr marL="0" indent="0">
              <a:buNone/>
              <a:defRPr/>
            </a:pPr>
            <a:r>
              <a:rPr lang="en-US" sz="1600" dirty="0"/>
              <a:t>GRP read</a:t>
            </a:r>
          </a:p>
          <a:p>
            <a:pPr marL="0" indent="0">
              <a:buNone/>
              <a:defRPr/>
            </a:pPr>
            <a:r>
              <a:rPr lang="en-US" sz="1600" dirty="0"/>
              <a:t>GRP write</a:t>
            </a:r>
          </a:p>
          <a:p>
            <a:pPr marL="0" indent="0">
              <a:buNone/>
              <a:defRPr/>
            </a:pPr>
            <a:r>
              <a:rPr lang="en-US" sz="1600" dirty="0"/>
              <a:t>OTH read</a:t>
            </a:r>
          </a:p>
          <a:p>
            <a:pPr marL="0" indent="0">
              <a:buNone/>
              <a:defRPr/>
            </a:pPr>
            <a:r>
              <a:rPr lang="en-US" sz="1600" dirty="0"/>
              <a:t>=============================================</a:t>
            </a:r>
          </a:p>
          <a:p>
            <a:pPr marL="0" indent="0">
              <a:buNone/>
              <a:defRPr/>
            </a:pPr>
            <a:r>
              <a:rPr lang="en-US" sz="1600" dirty="0"/>
              <a:t>The file authority is: </a:t>
            </a:r>
            <a:r>
              <a:rPr lang="en-US" sz="1600" dirty="0" err="1"/>
              <a:t>rw</a:t>
            </a:r>
            <a:r>
              <a:rPr lang="en-US" sz="1600" dirty="0"/>
              <a:t>-</a:t>
            </a:r>
            <a:r>
              <a:rPr lang="en-US" sz="1600" dirty="0" err="1"/>
              <a:t>rw</a:t>
            </a:r>
            <a:r>
              <a:rPr lang="en-US" sz="1600" dirty="0"/>
              <a:t>-r--</a:t>
            </a:r>
          </a:p>
          <a:p>
            <a:pPr marL="0" indent="0">
              <a:buNone/>
              <a:defRPr/>
            </a:pPr>
            <a:r>
              <a:rPr lang="en-US" sz="1600" dirty="0"/>
              <a:t>=============================================</a:t>
            </a:r>
          </a:p>
          <a:p>
            <a:pPr marL="0" indent="0">
              <a:buNone/>
              <a:defRPr/>
            </a:pPr>
            <a:r>
              <a:rPr lang="en-US" sz="1600" dirty="0"/>
              <a:t>The file authority is: 0664</a:t>
            </a:r>
          </a:p>
          <a:p>
            <a:pPr>
              <a:defRPr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FB3ADBA-3A68-449B-9525-AA1F062C58B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D9554CF9-BA88-41E9-9493-C0525192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5538"/>
            <a:ext cx="91440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CE0DA0B-76A7-4C40-B69B-DD5C02D3EBD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12291" name="图片 1">
            <a:extLst>
              <a:ext uri="{FF2B5EF4-FFF2-40B4-BE49-F238E27FC236}">
                <a16:creationId xmlns:a16="http://schemas.microsoft.com/office/drawing/2014/main" id="{B63F3370-026C-4C86-88B2-4B2CB1D7A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1" y="1125538"/>
            <a:ext cx="87852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83D0C77A-0BA9-4537-8E03-CA89F9285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参考答案</a:t>
            </a:r>
          </a:p>
        </p:txBody>
      </p:sp>
      <p:pic>
        <p:nvPicPr>
          <p:cNvPr id="13315" name="图片 2">
            <a:extLst>
              <a:ext uri="{FF2B5EF4-FFF2-40B4-BE49-F238E27FC236}">
                <a16:creationId xmlns:a16="http://schemas.microsoft.com/office/drawing/2014/main" id="{A82991F2-60E6-403B-B0D0-A902C797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138238"/>
            <a:ext cx="9166225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33293</TotalTime>
  <Words>1940</Words>
  <Application>Microsoft Office PowerPoint</Application>
  <PresentationFormat>A4 纸张(210x297 毫米)</PresentationFormat>
  <Paragraphs>198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第六章 实验1 文件设置和编辑</vt:lpstr>
      <vt:lpstr>子任务1</vt:lpstr>
      <vt:lpstr>子任务1（15分钟）</vt:lpstr>
      <vt:lpstr>子任务1（15分钟）</vt:lpstr>
      <vt:lpstr>子任务1（15分钟）</vt:lpstr>
      <vt:lpstr>子任务1（15分钟）</vt:lpstr>
      <vt:lpstr>子任务1参考答案</vt:lpstr>
      <vt:lpstr>子任务1参考答案</vt:lpstr>
      <vt:lpstr>子任务1参考答案</vt:lpstr>
      <vt:lpstr>子任务1参考答案</vt:lpstr>
      <vt:lpstr>子任务2</vt:lpstr>
      <vt:lpstr>子任务2</vt:lpstr>
      <vt:lpstr>子任务2</vt:lpstr>
      <vt:lpstr>子任务2</vt:lpstr>
      <vt:lpstr>子任务参考答案</vt:lpstr>
      <vt:lpstr>子任务参考答案</vt:lpstr>
      <vt:lpstr>子任务参考答案</vt:lpstr>
      <vt:lpstr>子任务3</vt:lpstr>
      <vt:lpstr>子任务3（15分钟）</vt:lpstr>
      <vt:lpstr>子任务3参考答案</vt:lpstr>
      <vt:lpstr>子任务3参考答案</vt:lpstr>
      <vt:lpstr>子任务3参考答案</vt:lpstr>
      <vt:lpstr>子任务3参考答案</vt:lpstr>
      <vt:lpstr>子任务4</vt:lpstr>
      <vt:lpstr>子任务4（15分钟）</vt:lpstr>
      <vt:lpstr>子任务4参考答案</vt:lpstr>
      <vt:lpstr>子任务4参考答案</vt:lpstr>
      <vt:lpstr>子任务4参考答案</vt:lpstr>
      <vt:lpstr>子任务5</vt:lpstr>
      <vt:lpstr>子任务5参考答案</vt:lpstr>
      <vt:lpstr>子任务5参考答案</vt:lpstr>
      <vt:lpstr>子任务6</vt:lpstr>
      <vt:lpstr>子任务6</vt:lpstr>
      <vt:lpstr>子任务6参考答案</vt:lpstr>
      <vt:lpstr>子任务6参考答案</vt:lpstr>
      <vt:lpstr>子任务7   </vt:lpstr>
      <vt:lpstr>子任务7   </vt:lpstr>
      <vt:lpstr>子任务7   </vt:lpstr>
      <vt:lpstr>子任务7   </vt:lpstr>
      <vt:lpstr>子任务7参考答案</vt:lpstr>
      <vt:lpstr>子任务7参考答案</vt:lpstr>
      <vt:lpstr>子任务7参考答案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3257</cp:revision>
  <cp:lastPrinted>2011-09-02T04:24:48Z</cp:lastPrinted>
  <dcterms:created xsi:type="dcterms:W3CDTF">2001-03-21T12:57:26Z</dcterms:created>
  <dcterms:modified xsi:type="dcterms:W3CDTF">2021-01-19T07:16:49Z</dcterms:modified>
</cp:coreProperties>
</file>