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22" r:id="rId2"/>
    <p:sldId id="2523" r:id="rId3"/>
    <p:sldId id="373" r:id="rId4"/>
    <p:sldId id="302" r:id="rId5"/>
    <p:sldId id="303" r:id="rId6"/>
    <p:sldId id="2524" r:id="rId7"/>
    <p:sldId id="2525" r:id="rId8"/>
    <p:sldId id="2526" r:id="rId9"/>
    <p:sldId id="2527" r:id="rId10"/>
    <p:sldId id="331" r:id="rId11"/>
    <p:sldId id="2528" r:id="rId12"/>
    <p:sldId id="2529" r:id="rId13"/>
    <p:sldId id="415" r:id="rId14"/>
    <p:sldId id="309" r:id="rId15"/>
    <p:sldId id="413" r:id="rId16"/>
    <p:sldId id="310" r:id="rId17"/>
    <p:sldId id="2530" r:id="rId18"/>
    <p:sldId id="2531" r:id="rId19"/>
    <p:sldId id="324" r:id="rId20"/>
    <p:sldId id="412" r:id="rId21"/>
    <p:sldId id="317" r:id="rId22"/>
    <p:sldId id="318" r:id="rId23"/>
    <p:sldId id="323" r:id="rId24"/>
    <p:sldId id="325" r:id="rId25"/>
    <p:sldId id="326" r:id="rId26"/>
    <p:sldId id="327" r:id="rId27"/>
    <p:sldId id="2532" r:id="rId28"/>
    <p:sldId id="330" r:id="rId29"/>
    <p:sldId id="297" r:id="rId30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8310E4C9-EF7E-4F93-85D1-A7FAFD42AF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2BC82291-7A0D-4DA0-9F55-B1E2D2AB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函数说明：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chdir()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用来将当前的工作目录改变成以参数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path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所指的目录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返回值执：行成功则返回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0,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失败返回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-1, errno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为错误代码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</a:p>
          <a:p>
            <a:r>
              <a:rPr lang="en-US" altLang="zh-CN"/>
              <a:t>1</a:t>
            </a:r>
            <a:r>
              <a:rPr lang="zh-CN" altLang="en-US"/>
              <a:t>、在调用此函数时，</a:t>
            </a:r>
            <a:r>
              <a:rPr lang="en-US" altLang="zh-CN"/>
              <a:t>buf </a:t>
            </a:r>
            <a:r>
              <a:rPr lang="zh-CN" altLang="en-US"/>
              <a:t>所指的内存空间要足够大。若工作目录绝对路径的字符串长度超过参数</a:t>
            </a:r>
            <a:r>
              <a:rPr lang="en-US" altLang="zh-CN"/>
              <a:t>size </a:t>
            </a:r>
            <a:r>
              <a:rPr lang="zh-CN" altLang="en-US"/>
              <a:t>大小，则返回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errno </a:t>
            </a:r>
            <a:r>
              <a:rPr lang="zh-CN" altLang="en-US"/>
              <a:t>的值则为</a:t>
            </a:r>
            <a:r>
              <a:rPr lang="en-US" altLang="zh-CN"/>
              <a:t>ERANGE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、倘若参数</a:t>
            </a:r>
            <a:r>
              <a:rPr lang="en-US" altLang="zh-CN"/>
              <a:t>buf 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getcwd()</a:t>
            </a:r>
            <a:r>
              <a:rPr lang="zh-CN" altLang="en-US"/>
              <a:t>会依参数</a:t>
            </a:r>
            <a:r>
              <a:rPr lang="en-US" altLang="zh-CN"/>
              <a:t>size </a:t>
            </a:r>
            <a:r>
              <a:rPr lang="zh-CN" altLang="en-US"/>
              <a:t>的大小自动配置内存</a:t>
            </a:r>
            <a:r>
              <a:rPr lang="en-US" altLang="zh-CN"/>
              <a:t>(</a:t>
            </a:r>
            <a:r>
              <a:rPr lang="zh-CN" altLang="en-US"/>
              <a:t>使用</a:t>
            </a:r>
            <a:r>
              <a:rPr lang="en-US" altLang="zh-CN"/>
              <a:t>malloc())</a:t>
            </a:r>
            <a:r>
              <a:rPr lang="zh-CN" altLang="en-US"/>
              <a:t>，如果参数</a:t>
            </a:r>
            <a:r>
              <a:rPr lang="en-US" altLang="zh-CN"/>
              <a:t>size </a:t>
            </a:r>
            <a:r>
              <a:rPr lang="zh-CN" altLang="en-US"/>
              <a:t>也为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getcwd()</a:t>
            </a:r>
            <a:r>
              <a:rPr lang="zh-CN" altLang="en-US"/>
              <a:t>会依工作目录绝对路径的字符串程度来决定所配置的内存大小，进程可以在使用完次字符串后利用</a:t>
            </a:r>
            <a:r>
              <a:rPr lang="en-US" altLang="zh-CN"/>
              <a:t>free()</a:t>
            </a:r>
            <a:r>
              <a:rPr lang="zh-CN" altLang="en-US"/>
              <a:t>来释放此空间。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15F55DAB-1CBD-4713-A476-3769D1F71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CE853193-ABF3-425B-B45E-F626C25F0090}" type="slidenum">
              <a:rPr lang="en-US" altLang="zh-CN">
                <a:latin typeface="Calibri" panose="020F0502020204030204" pitchFamily="34" charset="0"/>
              </a:rPr>
              <a:pPr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41297AA5-462F-42EB-A483-6147C3F6F0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4F6792C-16C6-4672-87C0-A29862C0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函数说明：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chdir()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用来将当前的工作目录改变成以参数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path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所指的目录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返回值执：行成功则返回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0,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失败返回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-1, errno 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为错误代码</a:t>
            </a:r>
            <a:r>
              <a:rPr lang="en-US" altLang="zh-CN" sz="240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</a:p>
          <a:p>
            <a:r>
              <a:rPr lang="en-US" altLang="zh-CN"/>
              <a:t>1</a:t>
            </a:r>
            <a:r>
              <a:rPr lang="zh-CN" altLang="en-US"/>
              <a:t>、在调用此函数时，</a:t>
            </a:r>
            <a:r>
              <a:rPr lang="en-US" altLang="zh-CN"/>
              <a:t>buf </a:t>
            </a:r>
            <a:r>
              <a:rPr lang="zh-CN" altLang="en-US"/>
              <a:t>所指的内存空间要足够大。若工作目录绝对路径的字符串长度超过参数</a:t>
            </a:r>
            <a:r>
              <a:rPr lang="en-US" altLang="zh-CN"/>
              <a:t>size </a:t>
            </a:r>
            <a:r>
              <a:rPr lang="zh-CN" altLang="en-US"/>
              <a:t>大小，则返回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errno </a:t>
            </a:r>
            <a:r>
              <a:rPr lang="zh-CN" altLang="en-US"/>
              <a:t>的值则为</a:t>
            </a:r>
            <a:r>
              <a:rPr lang="en-US" altLang="zh-CN"/>
              <a:t>ERANGE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en-US" altLang="zh-CN"/>
              <a:t>2</a:t>
            </a:r>
            <a:r>
              <a:rPr lang="zh-CN" altLang="en-US"/>
              <a:t>、倘若参数</a:t>
            </a:r>
            <a:r>
              <a:rPr lang="en-US" altLang="zh-CN"/>
              <a:t>buf 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，</a:t>
            </a:r>
            <a:r>
              <a:rPr lang="en-US" altLang="zh-CN"/>
              <a:t>getcwd()</a:t>
            </a:r>
            <a:r>
              <a:rPr lang="zh-CN" altLang="en-US"/>
              <a:t>会依参数</a:t>
            </a:r>
            <a:r>
              <a:rPr lang="en-US" altLang="zh-CN"/>
              <a:t>size </a:t>
            </a:r>
            <a:r>
              <a:rPr lang="zh-CN" altLang="en-US"/>
              <a:t>的大小自动配置内存</a:t>
            </a:r>
            <a:r>
              <a:rPr lang="en-US" altLang="zh-CN"/>
              <a:t>(</a:t>
            </a:r>
            <a:r>
              <a:rPr lang="zh-CN" altLang="en-US"/>
              <a:t>使用</a:t>
            </a:r>
            <a:r>
              <a:rPr lang="en-US" altLang="zh-CN"/>
              <a:t>malloc())</a:t>
            </a:r>
            <a:r>
              <a:rPr lang="zh-CN" altLang="en-US"/>
              <a:t>，如果参数</a:t>
            </a:r>
            <a:r>
              <a:rPr lang="en-US" altLang="zh-CN"/>
              <a:t>size </a:t>
            </a:r>
            <a:r>
              <a:rPr lang="zh-CN" altLang="en-US"/>
              <a:t>也为</a:t>
            </a:r>
            <a:r>
              <a:rPr lang="en-US" altLang="zh-CN"/>
              <a:t>0</a:t>
            </a:r>
            <a:r>
              <a:rPr lang="zh-CN" altLang="en-US"/>
              <a:t>，则</a:t>
            </a:r>
            <a:r>
              <a:rPr lang="en-US" altLang="zh-CN"/>
              <a:t>getcwd()</a:t>
            </a:r>
            <a:r>
              <a:rPr lang="zh-CN" altLang="en-US"/>
              <a:t>会依工作目录绝对路径的字符串程度来决定所配置的内存大小，进程可以在使用完次字符串后利用</a:t>
            </a:r>
            <a:r>
              <a:rPr lang="en-US" altLang="zh-CN"/>
              <a:t>free()</a:t>
            </a:r>
            <a:r>
              <a:rPr lang="zh-CN" altLang="en-US"/>
              <a:t>来释放此空间。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FE9E251-0D15-49E8-BE0D-BC902DD28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DD71B6A0-039A-451C-B805-79D105B71AA5}" type="slidenum">
              <a:rPr lang="en-US" altLang="zh-CN">
                <a:latin typeface="Calibri" panose="020F0502020204030204" pitchFamily="34" charset="0"/>
              </a:rPr>
              <a:pPr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第六章 实验</a:t>
            </a:r>
            <a:r>
              <a:rPr lang="en-US" altLang="zh-CN" sz="3600" dirty="0">
                <a:latin typeface="+mj-ea"/>
              </a:rPr>
              <a:t>1 </a:t>
            </a:r>
            <a:r>
              <a:rPr lang="zh-CN" altLang="en-US" sz="3600" dirty="0">
                <a:latin typeface="+mj-ea"/>
              </a:rPr>
              <a:t>文件设置和编辑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444D069A-3660-4EE3-A0C7-F43B1EFAF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E273F05C-2ECE-4121-8115-BBFE332302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268760"/>
            <a:ext cx="8242300" cy="5329238"/>
          </a:xfrm>
        </p:spPr>
        <p:txBody>
          <a:bodyPr/>
          <a:lstStyle/>
          <a:p>
            <a:r>
              <a:rPr lang="zh-CN" altLang="en-US" dirty="0"/>
              <a:t>列出指定目录下所有文件名</a:t>
            </a:r>
            <a:endParaRPr lang="en-US" altLang="zh-CN" dirty="0"/>
          </a:p>
          <a:p>
            <a:pPr lvl="1"/>
            <a:r>
              <a:rPr lang="en-US" altLang="zh-CN" dirty="0" err="1"/>
              <a:t>dirent</a:t>
            </a:r>
            <a:r>
              <a:rPr lang="zh-CN" altLang="en-US" dirty="0"/>
              <a:t>结构体定义如下：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struct </a:t>
            </a:r>
            <a:r>
              <a:rPr lang="en-US" altLang="zh-CN" sz="1800" dirty="0" err="1">
                <a:solidFill>
                  <a:srgbClr val="003399"/>
                </a:solidFill>
              </a:rPr>
              <a:t>dirent</a:t>
            </a:r>
            <a:r>
              <a:rPr lang="en-US" altLang="zh-CN" sz="1800" dirty="0">
                <a:solidFill>
                  <a:srgbClr val="003399"/>
                </a:solidFill>
              </a:rPr>
              <a:t> {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</a:t>
            </a:r>
            <a:r>
              <a:rPr lang="en-US" altLang="zh-CN" sz="1800" dirty="0" err="1">
                <a:solidFill>
                  <a:srgbClr val="003399"/>
                </a:solidFill>
              </a:rPr>
              <a:t>ino_t</a:t>
            </a:r>
            <a:r>
              <a:rPr lang="en-US" altLang="zh-CN" sz="1800" dirty="0">
                <a:solidFill>
                  <a:srgbClr val="003399"/>
                </a:solidFill>
              </a:rPr>
              <a:t> </a:t>
            </a:r>
            <a:r>
              <a:rPr lang="en-US" altLang="zh-CN" sz="1800" dirty="0" err="1">
                <a:solidFill>
                  <a:srgbClr val="003399"/>
                </a:solidFill>
              </a:rPr>
              <a:t>d_ino</a:t>
            </a:r>
            <a:r>
              <a:rPr lang="en-US" altLang="zh-CN" sz="1800" dirty="0">
                <a:solidFill>
                  <a:srgbClr val="003399"/>
                </a:solidFill>
              </a:rPr>
              <a:t>; /* </a:t>
            </a:r>
            <a:r>
              <a:rPr lang="en-US" altLang="zh-CN" sz="1800" dirty="0" err="1">
                <a:solidFill>
                  <a:srgbClr val="003399"/>
                </a:solidFill>
              </a:rPr>
              <a:t>inode</a:t>
            </a:r>
            <a:r>
              <a:rPr lang="en-US" altLang="zh-CN" sz="1800" dirty="0">
                <a:solidFill>
                  <a:srgbClr val="003399"/>
                </a:solidFill>
              </a:rPr>
              <a:t> number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</a:t>
            </a:r>
            <a:r>
              <a:rPr lang="en-US" altLang="zh-CN" sz="1800" dirty="0" err="1">
                <a:solidFill>
                  <a:srgbClr val="003399"/>
                </a:solidFill>
              </a:rPr>
              <a:t>off_t</a:t>
            </a:r>
            <a:r>
              <a:rPr lang="en-US" altLang="zh-CN" sz="1800" dirty="0">
                <a:solidFill>
                  <a:srgbClr val="003399"/>
                </a:solidFill>
              </a:rPr>
              <a:t> </a:t>
            </a:r>
            <a:r>
              <a:rPr lang="en-US" altLang="zh-CN" sz="1800" dirty="0" err="1">
                <a:solidFill>
                  <a:srgbClr val="003399"/>
                </a:solidFill>
              </a:rPr>
              <a:t>d_off</a:t>
            </a:r>
            <a:r>
              <a:rPr lang="en-US" altLang="zh-CN" sz="1800" dirty="0">
                <a:solidFill>
                  <a:srgbClr val="003399"/>
                </a:solidFill>
              </a:rPr>
              <a:t>; /* offset to the next </a:t>
            </a:r>
            <a:r>
              <a:rPr lang="en-US" altLang="zh-CN" sz="1800" dirty="0" err="1">
                <a:solidFill>
                  <a:srgbClr val="003399"/>
                </a:solidFill>
              </a:rPr>
              <a:t>dirent</a:t>
            </a:r>
            <a:r>
              <a:rPr lang="en-US" altLang="zh-CN" sz="1800" dirty="0">
                <a:solidFill>
                  <a:srgbClr val="003399"/>
                </a:solidFill>
              </a:rPr>
              <a:t>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unsigned short </a:t>
            </a:r>
            <a:r>
              <a:rPr lang="en-US" altLang="zh-CN" sz="1800" dirty="0" err="1">
                <a:solidFill>
                  <a:srgbClr val="003399"/>
                </a:solidFill>
              </a:rPr>
              <a:t>d_reclen</a:t>
            </a:r>
            <a:r>
              <a:rPr lang="en-US" altLang="zh-CN" sz="1800" dirty="0">
                <a:solidFill>
                  <a:srgbClr val="003399"/>
                </a:solidFill>
              </a:rPr>
              <a:t>; /* length of this record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unsigned char </a:t>
            </a:r>
            <a:r>
              <a:rPr lang="en-US" altLang="zh-CN" sz="1800" dirty="0" err="1">
                <a:solidFill>
                  <a:srgbClr val="003399"/>
                </a:solidFill>
              </a:rPr>
              <a:t>d_type</a:t>
            </a:r>
            <a:r>
              <a:rPr lang="en-US" altLang="zh-CN" sz="1800" dirty="0">
                <a:solidFill>
                  <a:srgbClr val="003399"/>
                </a:solidFill>
              </a:rPr>
              <a:t>; /* type of file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char </a:t>
            </a:r>
            <a:r>
              <a:rPr lang="en-US" altLang="zh-CN" sz="1800" dirty="0" err="1">
                <a:solidFill>
                  <a:srgbClr val="003399"/>
                </a:solidFill>
              </a:rPr>
              <a:t>d_name</a:t>
            </a:r>
            <a:r>
              <a:rPr lang="en-US" altLang="zh-CN" sz="1800" dirty="0">
                <a:solidFill>
                  <a:srgbClr val="003399"/>
                </a:solidFill>
              </a:rPr>
              <a:t>[256]; /* filename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};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DIR * </a:t>
            </a:r>
            <a:r>
              <a:rPr lang="en-US" altLang="zh-CN" dirty="0" err="1">
                <a:solidFill>
                  <a:srgbClr val="003399"/>
                </a:solidFill>
              </a:rPr>
              <a:t>dirptr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opendir</a:t>
            </a:r>
            <a:r>
              <a:rPr lang="en-US" altLang="zh-CN" dirty="0">
                <a:solidFill>
                  <a:srgbClr val="003399"/>
                </a:solidFill>
              </a:rPr>
              <a:t>(“pathname”);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struct </a:t>
            </a:r>
            <a:r>
              <a:rPr lang="en-US" altLang="zh-CN" dirty="0" err="1">
                <a:solidFill>
                  <a:srgbClr val="003399"/>
                </a:solidFill>
              </a:rPr>
              <a:t>dirent</a:t>
            </a:r>
            <a:r>
              <a:rPr lang="en-US" altLang="zh-CN" dirty="0">
                <a:solidFill>
                  <a:srgbClr val="003399"/>
                </a:solidFill>
              </a:rPr>
              <a:t> * entry;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while (entry = </a:t>
            </a:r>
            <a:r>
              <a:rPr lang="en-US" altLang="zh-CN" dirty="0" err="1">
                <a:solidFill>
                  <a:srgbClr val="003399"/>
                </a:solidFill>
              </a:rPr>
              <a:t>readdir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en-US" altLang="zh-CN" dirty="0" err="1">
                <a:solidFill>
                  <a:srgbClr val="003399"/>
                </a:solidFill>
              </a:rPr>
              <a:t>dirptr</a:t>
            </a:r>
            <a:r>
              <a:rPr lang="en-US" altLang="zh-CN" dirty="0">
                <a:solidFill>
                  <a:srgbClr val="003399"/>
                </a:solidFill>
              </a:rPr>
              <a:t>)) {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  </a:t>
            </a:r>
            <a:r>
              <a:rPr lang="en-US" altLang="zh-CN" dirty="0" err="1">
                <a:solidFill>
                  <a:srgbClr val="003399"/>
                </a:solidFill>
              </a:rPr>
              <a:t>printf</a:t>
            </a:r>
            <a:r>
              <a:rPr lang="en-US" altLang="zh-CN" dirty="0">
                <a:solidFill>
                  <a:srgbClr val="003399"/>
                </a:solidFill>
              </a:rPr>
              <a:t>("%s\n", entry -&gt; </a:t>
            </a:r>
            <a:r>
              <a:rPr lang="en-US" altLang="zh-CN" dirty="0" err="1">
                <a:solidFill>
                  <a:srgbClr val="003399"/>
                </a:solidFill>
              </a:rPr>
              <a:t>d_name</a:t>
            </a:r>
            <a:r>
              <a:rPr lang="en-US" altLang="zh-CN" dirty="0">
                <a:solidFill>
                  <a:srgbClr val="003399"/>
                </a:solidFill>
              </a:rPr>
              <a:t>);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1035CE72-081F-4321-817C-4398AA3636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（30分钟）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09E48CD4-E426-4851-85D2-957185191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1" y="1412876"/>
            <a:ext cx="8513763" cy="5040313"/>
          </a:xfrm>
        </p:spPr>
        <p:txBody>
          <a:bodyPr/>
          <a:lstStyle/>
          <a:p>
            <a:r>
              <a:rPr lang="zh-CN" altLang="en-US" dirty="0"/>
              <a:t>列出指定目录下的所有文件的绝对路径</a:t>
            </a:r>
            <a:endParaRPr lang="en-US" altLang="zh-CN" dirty="0"/>
          </a:p>
          <a:p>
            <a:pPr lvl="1"/>
            <a:r>
              <a:rPr lang="zh-CN" altLang="en-US" dirty="0"/>
              <a:t>要求：</a:t>
            </a:r>
            <a:endParaRPr lang="en-US" altLang="zh-CN" dirty="0"/>
          </a:p>
          <a:p>
            <a:pPr lvl="2"/>
            <a:r>
              <a:rPr lang="zh-CN" altLang="en-US" sz="1800" dirty="0"/>
              <a:t>指定目录路径做输入参数，打印输出该路径下所有文件的绝对路径</a:t>
            </a:r>
            <a:endParaRPr lang="en-US" altLang="zh-CN" sz="1800" dirty="0"/>
          </a:p>
          <a:p>
            <a:pPr lvl="2"/>
            <a:r>
              <a:rPr lang="zh-CN" altLang="en-US" sz="1800" dirty="0"/>
              <a:t>使用非递归方式</a:t>
            </a:r>
            <a:endParaRPr lang="en-US" altLang="zh-CN" sz="1800" dirty="0"/>
          </a:p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lvl="2"/>
            <a:r>
              <a:rPr lang="zh-CN" altLang="en-US" dirty="0"/>
              <a:t>绝对路径由指定目录的绝对路径加上文件的相对路径得到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sprintf</a:t>
            </a:r>
            <a:r>
              <a:rPr lang="en-US" altLang="zh-CN" dirty="0"/>
              <a:t>()</a:t>
            </a:r>
            <a:r>
              <a:rPr lang="zh-CN" altLang="en-US" dirty="0"/>
              <a:t>创建绝对路径</a:t>
            </a:r>
            <a:endParaRPr lang="en-US" altLang="zh-CN" dirty="0"/>
          </a:p>
          <a:p>
            <a:pPr lvl="3"/>
            <a:r>
              <a:rPr lang="en-US" altLang="zh-CN" dirty="0"/>
              <a:t>int </a:t>
            </a:r>
            <a:r>
              <a:rPr lang="en-US" altLang="zh-CN" dirty="0" err="1"/>
              <a:t>sprintf</a:t>
            </a:r>
            <a:r>
              <a:rPr lang="en-US" altLang="zh-CN" dirty="0"/>
              <a:t>( char *buffer, const char *format, [ argument] … )</a:t>
            </a:r>
          </a:p>
          <a:p>
            <a:pPr lvl="2"/>
            <a:r>
              <a:rPr lang="en-US" altLang="zh-CN" dirty="0"/>
              <a:t>buffer</a:t>
            </a:r>
            <a:r>
              <a:rPr lang="zh-CN" altLang="en-US" dirty="0"/>
              <a:t>：</a:t>
            </a:r>
            <a:r>
              <a:rPr lang="en-US" altLang="zh-CN" dirty="0"/>
              <a:t>char</a:t>
            </a:r>
            <a:r>
              <a:rPr lang="zh-CN" altLang="en-US" dirty="0"/>
              <a:t>型指针，指向将要写入的字符串的缓冲区。</a:t>
            </a:r>
          </a:p>
          <a:p>
            <a:pPr lvl="2"/>
            <a:r>
              <a:rPr lang="en-US" altLang="zh-CN" dirty="0"/>
              <a:t>format</a:t>
            </a:r>
            <a:r>
              <a:rPr lang="zh-CN" altLang="en-US" dirty="0"/>
              <a:t>：格式化字符串。</a:t>
            </a:r>
          </a:p>
          <a:p>
            <a:pPr lvl="2"/>
            <a:r>
              <a:rPr lang="en-US" altLang="zh-CN" dirty="0"/>
              <a:t>[argument]...</a:t>
            </a:r>
            <a:r>
              <a:rPr lang="zh-CN" altLang="en-US" dirty="0"/>
              <a:t>：可选参数，可以是任何类型的数据。</a:t>
            </a:r>
          </a:p>
          <a:p>
            <a:pPr lvl="2"/>
            <a:r>
              <a:rPr lang="zh-CN" altLang="en-US" dirty="0"/>
              <a:t>返回值：字符串长度（</a:t>
            </a:r>
            <a:r>
              <a:rPr lang="en-US" altLang="zh-CN" dirty="0" err="1"/>
              <a:t>strlen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2F3ADF0-E31E-4848-AD1D-5FEB95C66A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（30分钟）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5CF4A329-6764-4AD5-998C-7FEC07088C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268413"/>
            <a:ext cx="9144000" cy="5473700"/>
          </a:xfrm>
        </p:spPr>
        <p:txBody>
          <a:bodyPr/>
          <a:lstStyle/>
          <a:p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/>
              <a:t>char </a:t>
            </a:r>
            <a:r>
              <a:rPr lang="en-US" altLang="zh-CN" dirty="0" err="1"/>
              <a:t>buf</a:t>
            </a:r>
            <a:r>
              <a:rPr lang="en-US" altLang="zh-CN" dirty="0"/>
              <a:t>[256];</a:t>
            </a:r>
          </a:p>
          <a:p>
            <a:pPr lvl="1"/>
            <a:r>
              <a:rPr lang="en-US" altLang="zh-CN" dirty="0" err="1"/>
              <a:t>sprintf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, “%s/%s”, path, name);</a:t>
            </a:r>
          </a:p>
          <a:p>
            <a:pPr marL="622300" lvl="3" indent="0">
              <a:buNone/>
            </a:pPr>
            <a:r>
              <a:rPr lang="zh-CN" altLang="en-US" dirty="0">
                <a:solidFill>
                  <a:srgbClr val="A50021"/>
                </a:solidFill>
              </a:rPr>
              <a:t>注意：1.当输入为“./path”和“../path”时，需要将“.”和“..”转换成绝对路径。2.当输入的路径最后一个为“/”时，也需进行处理。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292929"/>
                </a:solidFill>
              </a:rPr>
              <a:t>i</a:t>
            </a:r>
            <a:r>
              <a:rPr lang="en-US" altLang="zh-CN" sz="2400" dirty="0" err="1">
                <a:solidFill>
                  <a:srgbClr val="292929"/>
                </a:solidFill>
              </a:rPr>
              <a:t>nt</a:t>
            </a:r>
            <a:r>
              <a:rPr lang="en-US" altLang="zh-CN" sz="2400" dirty="0">
                <a:solidFill>
                  <a:srgbClr val="292929"/>
                </a:solidFill>
              </a:rPr>
              <a:t> </a:t>
            </a:r>
            <a:r>
              <a:rPr lang="en-US" altLang="zh-CN" sz="2400" dirty="0" err="1">
                <a:solidFill>
                  <a:srgbClr val="292929"/>
                </a:solidFill>
              </a:rPr>
              <a:t>chdir</a:t>
            </a:r>
            <a:r>
              <a:rPr lang="en-US" altLang="zh-CN" sz="2400" dirty="0">
                <a:solidFill>
                  <a:srgbClr val="292929"/>
                </a:solidFill>
              </a:rPr>
              <a:t> (const char *path);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函数说明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chdir</a:t>
            </a:r>
            <a:r>
              <a:rPr lang="zh-CN" altLang="en-US" dirty="0"/>
              <a:t>（）用来将当前的工作目录改变成参数</a:t>
            </a:r>
            <a:r>
              <a:rPr lang="en-US" altLang="zh-CN" dirty="0"/>
              <a:t>path</a:t>
            </a:r>
            <a:r>
              <a:rPr lang="zh-CN" altLang="en-US" dirty="0"/>
              <a:t>所指的目录。</a:t>
            </a:r>
            <a:endParaRPr lang="en-US" altLang="zh-CN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返回值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执行成功则返回</a:t>
            </a:r>
            <a:r>
              <a:rPr lang="en-US" altLang="zh-CN" dirty="0"/>
              <a:t>0</a:t>
            </a:r>
            <a:r>
              <a:rPr lang="zh-CN" altLang="en-US" dirty="0"/>
              <a:t>，失败返回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 err="1"/>
              <a:t>errno</a:t>
            </a:r>
            <a:r>
              <a:rPr lang="zh-CN" altLang="en-US" dirty="0"/>
              <a:t>为错误代码。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D67F051-964C-4483-8C33-F22063C42E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（30分钟）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0631C413-2710-493F-8C5D-2BF801B9C0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125539"/>
            <a:ext cx="9144000" cy="5616575"/>
          </a:xfrm>
        </p:spPr>
        <p:txBody>
          <a:bodyPr/>
          <a:lstStyle/>
          <a:p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/>
              <a:t>char * </a:t>
            </a:r>
            <a:r>
              <a:rPr lang="en-US" altLang="zh-CN" dirty="0" err="1"/>
              <a:t>getcwd</a:t>
            </a:r>
            <a:r>
              <a:rPr lang="en-US" altLang="zh-CN" dirty="0"/>
              <a:t> (char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size);</a:t>
            </a:r>
          </a:p>
          <a:p>
            <a:pPr lvl="1"/>
            <a:r>
              <a:rPr lang="zh-CN" altLang="en-US" dirty="0"/>
              <a:t>函数说明</a:t>
            </a:r>
            <a:endParaRPr lang="en-US" altLang="zh-CN" dirty="0"/>
          </a:p>
          <a:p>
            <a:pPr marL="622300" lvl="3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A50021"/>
                </a:solidFill>
              </a:rPr>
              <a:t>getcwd</a:t>
            </a:r>
            <a:r>
              <a:rPr lang="zh-CN" altLang="en-US" dirty="0">
                <a:solidFill>
                  <a:srgbClr val="A50021"/>
                </a:solidFill>
              </a:rPr>
              <a:t>（）会将当前的工作目录绝对路径复制到参数</a:t>
            </a:r>
            <a:r>
              <a:rPr lang="en-US" altLang="zh-CN" dirty="0" err="1">
                <a:solidFill>
                  <a:srgbClr val="A50021"/>
                </a:solidFill>
              </a:rPr>
              <a:t>buf</a:t>
            </a:r>
            <a:r>
              <a:rPr lang="zh-CN" altLang="en-US" dirty="0">
                <a:solidFill>
                  <a:srgbClr val="A50021"/>
                </a:solidFill>
              </a:rPr>
              <a:t>所指的内存空间，参数</a:t>
            </a:r>
            <a:r>
              <a:rPr lang="en-US" altLang="zh-CN" dirty="0">
                <a:solidFill>
                  <a:srgbClr val="A50021"/>
                </a:solidFill>
              </a:rPr>
              <a:t>size</a:t>
            </a:r>
            <a:r>
              <a:rPr lang="zh-CN" altLang="en-US" dirty="0">
                <a:solidFill>
                  <a:srgbClr val="A50021"/>
                </a:solidFill>
              </a:rPr>
              <a:t>为</a:t>
            </a:r>
            <a:r>
              <a:rPr lang="en-US" altLang="zh-CN" dirty="0" err="1">
                <a:solidFill>
                  <a:srgbClr val="A50021"/>
                </a:solidFill>
              </a:rPr>
              <a:t>buf</a:t>
            </a:r>
            <a:r>
              <a:rPr lang="zh-CN" altLang="en-US" dirty="0">
                <a:solidFill>
                  <a:srgbClr val="A50021"/>
                </a:solidFill>
              </a:rPr>
              <a:t>的空间大小。在调用此函数时，</a:t>
            </a:r>
            <a:r>
              <a:rPr lang="en-US" altLang="zh-CN" dirty="0" err="1">
                <a:solidFill>
                  <a:srgbClr val="A50021"/>
                </a:solidFill>
              </a:rPr>
              <a:t>buf</a:t>
            </a:r>
            <a:r>
              <a:rPr lang="zh-CN" altLang="en-US" dirty="0">
                <a:solidFill>
                  <a:srgbClr val="A50021"/>
                </a:solidFill>
              </a:rPr>
              <a:t>所指的内存空间要足够大，若工作目录绝对路径的字符串长度超过参数</a:t>
            </a:r>
            <a:r>
              <a:rPr lang="en-US" altLang="zh-CN" dirty="0">
                <a:solidFill>
                  <a:srgbClr val="A50021"/>
                </a:solidFill>
              </a:rPr>
              <a:t>size</a:t>
            </a:r>
            <a:r>
              <a:rPr lang="zh-CN" altLang="en-US" dirty="0">
                <a:solidFill>
                  <a:srgbClr val="A50021"/>
                </a:solidFill>
              </a:rPr>
              <a:t>大小，则返回值</a:t>
            </a:r>
            <a:r>
              <a:rPr lang="en-US" altLang="zh-CN" dirty="0">
                <a:solidFill>
                  <a:srgbClr val="A50021"/>
                </a:solidFill>
              </a:rPr>
              <a:t>NULL</a:t>
            </a:r>
            <a:r>
              <a:rPr lang="zh-CN" altLang="en-US" dirty="0">
                <a:solidFill>
                  <a:srgbClr val="A50021"/>
                </a:solidFill>
              </a:rPr>
              <a:t>，</a:t>
            </a:r>
            <a:r>
              <a:rPr lang="en-US" altLang="zh-CN" dirty="0" err="1">
                <a:solidFill>
                  <a:srgbClr val="A50021"/>
                </a:solidFill>
              </a:rPr>
              <a:t>errno</a:t>
            </a:r>
            <a:r>
              <a:rPr lang="zh-CN" altLang="en-US" dirty="0">
                <a:solidFill>
                  <a:srgbClr val="A50021"/>
                </a:solidFill>
              </a:rPr>
              <a:t>的值则为</a:t>
            </a:r>
            <a:r>
              <a:rPr lang="en-US" altLang="zh-CN" dirty="0">
                <a:solidFill>
                  <a:srgbClr val="A50021"/>
                </a:solidFill>
              </a:rPr>
              <a:t>ERANGE</a:t>
            </a:r>
            <a:r>
              <a:rPr lang="zh-CN" altLang="en-US" dirty="0">
                <a:solidFill>
                  <a:srgbClr val="A50021"/>
                </a:solidFill>
              </a:rPr>
              <a:t>。倘若参数</a:t>
            </a:r>
            <a:r>
              <a:rPr lang="en-US" altLang="zh-CN" dirty="0" err="1">
                <a:solidFill>
                  <a:srgbClr val="A50021"/>
                </a:solidFill>
              </a:rPr>
              <a:t>buf</a:t>
            </a:r>
            <a:r>
              <a:rPr lang="zh-CN" altLang="en-US" dirty="0">
                <a:solidFill>
                  <a:srgbClr val="A50021"/>
                </a:solidFill>
              </a:rPr>
              <a:t>为 </a:t>
            </a:r>
            <a:r>
              <a:rPr lang="en-US" altLang="zh-CN" dirty="0">
                <a:solidFill>
                  <a:srgbClr val="A50021"/>
                </a:solidFill>
              </a:rPr>
              <a:t>NULL</a:t>
            </a:r>
            <a:r>
              <a:rPr lang="zh-CN" altLang="en-US" dirty="0">
                <a:solidFill>
                  <a:srgbClr val="A50021"/>
                </a:solidFill>
              </a:rPr>
              <a:t>，</a:t>
            </a:r>
            <a:r>
              <a:rPr lang="en-US" altLang="zh-CN" dirty="0" err="1">
                <a:solidFill>
                  <a:srgbClr val="A50021"/>
                </a:solidFill>
              </a:rPr>
              <a:t>getcwd</a:t>
            </a:r>
            <a:r>
              <a:rPr lang="zh-CN" altLang="en-US" dirty="0">
                <a:solidFill>
                  <a:srgbClr val="A50021"/>
                </a:solidFill>
              </a:rPr>
              <a:t>（）会依参数 </a:t>
            </a:r>
            <a:r>
              <a:rPr lang="en-US" altLang="zh-CN" dirty="0">
                <a:solidFill>
                  <a:srgbClr val="A50021"/>
                </a:solidFill>
              </a:rPr>
              <a:t>size </a:t>
            </a:r>
            <a:r>
              <a:rPr lang="zh-CN" altLang="en-US" dirty="0">
                <a:solidFill>
                  <a:srgbClr val="A50021"/>
                </a:solidFill>
              </a:rPr>
              <a:t>的大小自动配置内存（使用</a:t>
            </a:r>
            <a:r>
              <a:rPr lang="en-US" altLang="zh-CN" dirty="0">
                <a:solidFill>
                  <a:srgbClr val="A50021"/>
                </a:solidFill>
              </a:rPr>
              <a:t>malloc</a:t>
            </a:r>
            <a:r>
              <a:rPr lang="zh-CN" altLang="en-US" dirty="0">
                <a:solidFill>
                  <a:srgbClr val="A50021"/>
                </a:solidFill>
              </a:rPr>
              <a:t>（）），如果参数</a:t>
            </a:r>
            <a:r>
              <a:rPr lang="en-US" altLang="zh-CN" dirty="0">
                <a:solidFill>
                  <a:srgbClr val="A50021"/>
                </a:solidFill>
              </a:rPr>
              <a:t>size</a:t>
            </a:r>
            <a:r>
              <a:rPr lang="zh-CN" altLang="en-US" dirty="0">
                <a:solidFill>
                  <a:srgbClr val="A50021"/>
                </a:solidFill>
              </a:rPr>
              <a:t>也为</a:t>
            </a:r>
            <a:r>
              <a:rPr lang="en-US" altLang="zh-CN" dirty="0">
                <a:solidFill>
                  <a:srgbClr val="A50021"/>
                </a:solidFill>
              </a:rPr>
              <a:t>0</a:t>
            </a:r>
            <a:r>
              <a:rPr lang="zh-CN" altLang="en-US" dirty="0">
                <a:solidFill>
                  <a:srgbClr val="A50021"/>
                </a:solidFill>
              </a:rPr>
              <a:t>，则</a:t>
            </a:r>
            <a:r>
              <a:rPr lang="en-US" altLang="zh-CN" dirty="0" err="1">
                <a:solidFill>
                  <a:srgbClr val="A50021"/>
                </a:solidFill>
              </a:rPr>
              <a:t>getcwd</a:t>
            </a:r>
            <a:r>
              <a:rPr lang="zh-CN" altLang="en-US" dirty="0">
                <a:solidFill>
                  <a:srgbClr val="A50021"/>
                </a:solidFill>
              </a:rPr>
              <a:t>（）会依工作目录绝对路径的字符串程度来决定所配置的内存大小，进程可以在使用完此字符串后利用</a:t>
            </a:r>
            <a:r>
              <a:rPr lang="en-US" altLang="zh-CN" dirty="0">
                <a:solidFill>
                  <a:srgbClr val="A50021"/>
                </a:solidFill>
              </a:rPr>
              <a:t>free</a:t>
            </a:r>
            <a:r>
              <a:rPr lang="zh-CN" altLang="en-US" dirty="0">
                <a:solidFill>
                  <a:srgbClr val="A50021"/>
                </a:solidFill>
              </a:rPr>
              <a:t>（）来释放此空间。</a:t>
            </a:r>
            <a:endParaRPr lang="en-US" altLang="zh-CN" dirty="0">
              <a:solidFill>
                <a:srgbClr val="A50021"/>
              </a:solidFill>
            </a:endParaRPr>
          </a:p>
          <a:p>
            <a:pPr lvl="1"/>
            <a:r>
              <a:rPr lang="zh-CN" altLang="en-US" dirty="0"/>
              <a:t>返回值 </a:t>
            </a:r>
            <a:endParaRPr lang="en-US" altLang="zh-CN" dirty="0"/>
          </a:p>
          <a:p>
            <a:pPr marL="622300" lvl="3" indent="0">
              <a:buNone/>
            </a:pPr>
            <a:r>
              <a:rPr lang="zh-CN" altLang="en-US" dirty="0">
                <a:solidFill>
                  <a:srgbClr val="A50021"/>
                </a:solidFill>
              </a:rPr>
              <a:t>执行成功则将结果复制到参数</a:t>
            </a:r>
            <a:r>
              <a:rPr lang="en-US" altLang="zh-CN" dirty="0" err="1">
                <a:solidFill>
                  <a:srgbClr val="A50021"/>
                </a:solidFill>
              </a:rPr>
              <a:t>buf</a:t>
            </a:r>
            <a:r>
              <a:rPr lang="zh-CN" altLang="en-US" dirty="0">
                <a:solidFill>
                  <a:srgbClr val="A50021"/>
                </a:solidFill>
              </a:rPr>
              <a:t>所指的内存空间，或是返回自动配置的字符串指针。失败返回</a:t>
            </a:r>
            <a:r>
              <a:rPr lang="en-US" altLang="zh-CN" dirty="0">
                <a:solidFill>
                  <a:srgbClr val="A50021"/>
                </a:solidFill>
              </a:rPr>
              <a:t>NULL</a:t>
            </a:r>
            <a:r>
              <a:rPr lang="zh-CN" altLang="en-US" dirty="0">
                <a:solidFill>
                  <a:srgbClr val="A50021"/>
                </a:solidFill>
              </a:rPr>
              <a:t>，错误代码存于</a:t>
            </a:r>
            <a:r>
              <a:rPr lang="en-US" altLang="zh-CN" dirty="0" err="1">
                <a:solidFill>
                  <a:srgbClr val="A50021"/>
                </a:solidFill>
              </a:rPr>
              <a:t>errno</a:t>
            </a:r>
            <a:r>
              <a:rPr lang="zh-CN" altLang="en-US" dirty="0">
                <a:solidFill>
                  <a:srgbClr val="A50021"/>
                </a:solidFill>
              </a:rPr>
              <a:t>。</a:t>
            </a:r>
            <a:endParaRPr lang="en-US" altLang="zh-CN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351ADFE0-E04C-488B-B4A8-B91A86FC5E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EE94A23-0C02-407E-9D61-4AF86B1431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412876"/>
            <a:ext cx="8242300" cy="3095625"/>
          </a:xfrm>
        </p:spPr>
        <p:txBody>
          <a:bodyPr/>
          <a:lstStyle/>
          <a:p>
            <a:r>
              <a:rPr lang="zh-CN" altLang="en-US" dirty="0"/>
              <a:t>递归列出指定目录下的所有文件的绝对路径</a:t>
            </a:r>
            <a:endParaRPr lang="en-US" altLang="zh-CN" dirty="0"/>
          </a:p>
          <a:p>
            <a:pPr lvl="1"/>
            <a:r>
              <a:rPr lang="zh-CN" altLang="en-US" dirty="0"/>
              <a:t>要求：</a:t>
            </a:r>
            <a:endParaRPr lang="en-US" altLang="zh-CN" dirty="0"/>
          </a:p>
          <a:p>
            <a:pPr lvl="2"/>
            <a:r>
              <a:rPr lang="zh-CN" altLang="en-US" dirty="0"/>
              <a:t>输入绝对路径，输出该路径下所有文件及子目录下文件的绝对路径。</a:t>
            </a:r>
            <a:endParaRPr lang="en-US" altLang="zh-CN" dirty="0"/>
          </a:p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lvl="2"/>
            <a:r>
              <a:rPr lang="zh-CN" altLang="en-US" dirty="0"/>
              <a:t>递归函数：一个过程</a:t>
            </a:r>
            <a:r>
              <a:rPr lang="en-US" altLang="zh-CN" dirty="0"/>
              <a:t>(</a:t>
            </a:r>
            <a:r>
              <a:rPr lang="zh-CN" altLang="en-US" dirty="0"/>
              <a:t>或函数</a:t>
            </a:r>
            <a:r>
              <a:rPr lang="en-US" altLang="zh-CN" dirty="0"/>
              <a:t>)</a:t>
            </a:r>
            <a:r>
              <a:rPr lang="zh-CN" altLang="en-US" dirty="0"/>
              <a:t>直接或间接调用自己本身</a:t>
            </a:r>
            <a:r>
              <a:rPr lang="en-US" altLang="zh-CN" dirty="0"/>
              <a:t>,</a:t>
            </a:r>
            <a:r>
              <a:rPr lang="zh-CN" altLang="en-US" dirty="0"/>
              <a:t>这种过程</a:t>
            </a:r>
            <a:r>
              <a:rPr lang="en-US" altLang="zh-CN" dirty="0"/>
              <a:t>(</a:t>
            </a:r>
            <a:r>
              <a:rPr lang="zh-CN" altLang="en-US" dirty="0"/>
              <a:t>或函数</a:t>
            </a:r>
            <a:r>
              <a:rPr lang="en-US" altLang="zh-CN" dirty="0"/>
              <a:t>)</a:t>
            </a:r>
            <a:r>
              <a:rPr lang="zh-CN" altLang="en-US" dirty="0"/>
              <a:t>叫递归过程</a:t>
            </a:r>
            <a:r>
              <a:rPr lang="en-US" altLang="zh-CN" dirty="0"/>
              <a:t>(</a:t>
            </a:r>
            <a:r>
              <a:rPr lang="zh-CN" altLang="en-US" dirty="0"/>
              <a:t>或函数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递归就是在过程或函数里调用自身</a:t>
            </a:r>
            <a:endParaRPr lang="en-US" altLang="zh-CN" dirty="0"/>
          </a:p>
          <a:p>
            <a:pPr lvl="3"/>
            <a:r>
              <a:rPr lang="zh-CN" altLang="en-US" dirty="0"/>
              <a:t>在使用递增归策略时，必须有一个明确的递归结束条件</a:t>
            </a:r>
            <a:endParaRPr lang="en-US" altLang="zh-CN" dirty="0"/>
          </a:p>
          <a:p>
            <a:pPr lvl="2"/>
            <a:r>
              <a:rPr lang="zh-CN" altLang="en-US" dirty="0"/>
              <a:t>在判断文件是目录文件后，递归调用函数遍历该子目录</a:t>
            </a:r>
            <a:endParaRPr lang="en-US" altLang="zh-CN" dirty="0"/>
          </a:p>
          <a:p>
            <a:pPr lvl="2"/>
            <a:r>
              <a:rPr lang="en-US" altLang="zh-CN" dirty="0"/>
              <a:t>DIR* </a:t>
            </a:r>
            <a:r>
              <a:rPr lang="en-US" altLang="zh-CN" dirty="0" err="1"/>
              <a:t>opendir</a:t>
            </a:r>
            <a:r>
              <a:rPr lang="en-US" altLang="zh-CN" dirty="0"/>
              <a:t> (const char * path ) </a:t>
            </a:r>
          </a:p>
          <a:p>
            <a:pPr lvl="2"/>
            <a:r>
              <a:rPr lang="en-US" altLang="zh-CN" dirty="0"/>
              <a:t>struct </a:t>
            </a:r>
            <a:r>
              <a:rPr lang="en-US" altLang="zh-CN" dirty="0" err="1"/>
              <a:t>dirent</a:t>
            </a:r>
            <a:r>
              <a:rPr lang="en-US" altLang="zh-CN" dirty="0"/>
              <a:t> *</a:t>
            </a:r>
            <a:r>
              <a:rPr lang="en-US" altLang="zh-CN" dirty="0" err="1"/>
              <a:t>readdir</a:t>
            </a:r>
            <a:r>
              <a:rPr lang="en-US" altLang="zh-CN" dirty="0"/>
              <a:t>(DIR *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注意事项同子任务3</a:t>
            </a:r>
            <a:endParaRPr lang="en-US" altLang="zh-CN" dirty="0"/>
          </a:p>
          <a:p>
            <a:pPr lvl="2"/>
            <a:endParaRPr lang="en-US" altLang="zh-CN" dirty="0"/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71D6C9C-A087-445B-944D-4EABEF4A95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A1F22678-978B-4E6F-84AB-4B50A20B73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268760"/>
            <a:ext cx="8242300" cy="5329238"/>
          </a:xfrm>
        </p:spPr>
        <p:txBody>
          <a:bodyPr/>
          <a:lstStyle/>
          <a:p>
            <a:r>
              <a:rPr lang="zh-CN" altLang="en-US" dirty="0"/>
              <a:t>列出指定目录下所有文件名</a:t>
            </a:r>
            <a:endParaRPr lang="en-US" altLang="zh-CN" dirty="0"/>
          </a:p>
          <a:p>
            <a:pPr lvl="1"/>
            <a:r>
              <a:rPr lang="en-US" altLang="zh-CN" dirty="0" err="1"/>
              <a:t>dirent</a:t>
            </a:r>
            <a:r>
              <a:rPr lang="zh-CN" altLang="en-US" dirty="0"/>
              <a:t>结构体定义如下：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struct </a:t>
            </a:r>
            <a:r>
              <a:rPr lang="en-US" altLang="zh-CN" sz="1800" dirty="0" err="1">
                <a:solidFill>
                  <a:srgbClr val="003399"/>
                </a:solidFill>
              </a:rPr>
              <a:t>dirent</a:t>
            </a:r>
            <a:r>
              <a:rPr lang="en-US" altLang="zh-CN" sz="1800" dirty="0">
                <a:solidFill>
                  <a:srgbClr val="003399"/>
                </a:solidFill>
              </a:rPr>
              <a:t> {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</a:t>
            </a:r>
            <a:r>
              <a:rPr lang="en-US" altLang="zh-CN" sz="1800" dirty="0" err="1">
                <a:solidFill>
                  <a:srgbClr val="003399"/>
                </a:solidFill>
              </a:rPr>
              <a:t>ino_t</a:t>
            </a:r>
            <a:r>
              <a:rPr lang="en-US" altLang="zh-CN" sz="1800" dirty="0">
                <a:solidFill>
                  <a:srgbClr val="003399"/>
                </a:solidFill>
              </a:rPr>
              <a:t> </a:t>
            </a:r>
            <a:r>
              <a:rPr lang="en-US" altLang="zh-CN" sz="1800" dirty="0" err="1">
                <a:solidFill>
                  <a:srgbClr val="003399"/>
                </a:solidFill>
              </a:rPr>
              <a:t>d_ino</a:t>
            </a:r>
            <a:r>
              <a:rPr lang="en-US" altLang="zh-CN" sz="1800" dirty="0">
                <a:solidFill>
                  <a:srgbClr val="003399"/>
                </a:solidFill>
              </a:rPr>
              <a:t>; /* </a:t>
            </a:r>
            <a:r>
              <a:rPr lang="en-US" altLang="zh-CN" sz="1800" dirty="0" err="1">
                <a:solidFill>
                  <a:srgbClr val="003399"/>
                </a:solidFill>
              </a:rPr>
              <a:t>inode</a:t>
            </a:r>
            <a:r>
              <a:rPr lang="en-US" altLang="zh-CN" sz="1800" dirty="0">
                <a:solidFill>
                  <a:srgbClr val="003399"/>
                </a:solidFill>
              </a:rPr>
              <a:t> number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</a:t>
            </a:r>
            <a:r>
              <a:rPr lang="en-US" altLang="zh-CN" sz="1800" dirty="0" err="1">
                <a:solidFill>
                  <a:srgbClr val="003399"/>
                </a:solidFill>
              </a:rPr>
              <a:t>off_t</a:t>
            </a:r>
            <a:r>
              <a:rPr lang="en-US" altLang="zh-CN" sz="1800" dirty="0">
                <a:solidFill>
                  <a:srgbClr val="003399"/>
                </a:solidFill>
              </a:rPr>
              <a:t> </a:t>
            </a:r>
            <a:r>
              <a:rPr lang="en-US" altLang="zh-CN" sz="1800" dirty="0" err="1">
                <a:solidFill>
                  <a:srgbClr val="003399"/>
                </a:solidFill>
              </a:rPr>
              <a:t>d_off</a:t>
            </a:r>
            <a:r>
              <a:rPr lang="en-US" altLang="zh-CN" sz="1800" dirty="0">
                <a:solidFill>
                  <a:srgbClr val="003399"/>
                </a:solidFill>
              </a:rPr>
              <a:t>; /* offset to the next </a:t>
            </a:r>
            <a:r>
              <a:rPr lang="en-US" altLang="zh-CN" sz="1800" dirty="0" err="1">
                <a:solidFill>
                  <a:srgbClr val="003399"/>
                </a:solidFill>
              </a:rPr>
              <a:t>dirent</a:t>
            </a:r>
            <a:r>
              <a:rPr lang="en-US" altLang="zh-CN" sz="1800" dirty="0">
                <a:solidFill>
                  <a:srgbClr val="003399"/>
                </a:solidFill>
              </a:rPr>
              <a:t>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unsigned short </a:t>
            </a:r>
            <a:r>
              <a:rPr lang="en-US" altLang="zh-CN" sz="1800" dirty="0" err="1">
                <a:solidFill>
                  <a:srgbClr val="003399"/>
                </a:solidFill>
              </a:rPr>
              <a:t>d_reclen</a:t>
            </a:r>
            <a:r>
              <a:rPr lang="en-US" altLang="zh-CN" sz="1800" dirty="0">
                <a:solidFill>
                  <a:srgbClr val="003399"/>
                </a:solidFill>
              </a:rPr>
              <a:t>; /* length of this record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unsigned char </a:t>
            </a:r>
            <a:r>
              <a:rPr lang="en-US" altLang="zh-CN" sz="1800" dirty="0" err="1">
                <a:solidFill>
                  <a:srgbClr val="003399"/>
                </a:solidFill>
              </a:rPr>
              <a:t>d_type</a:t>
            </a:r>
            <a:r>
              <a:rPr lang="en-US" altLang="zh-CN" sz="1800" dirty="0">
                <a:solidFill>
                  <a:srgbClr val="003399"/>
                </a:solidFill>
              </a:rPr>
              <a:t>; /* type of file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  char </a:t>
            </a:r>
            <a:r>
              <a:rPr lang="en-US" altLang="zh-CN" sz="1800" dirty="0" err="1">
                <a:solidFill>
                  <a:srgbClr val="003399"/>
                </a:solidFill>
              </a:rPr>
              <a:t>d_name</a:t>
            </a:r>
            <a:r>
              <a:rPr lang="en-US" altLang="zh-CN" sz="1800" dirty="0">
                <a:solidFill>
                  <a:srgbClr val="003399"/>
                </a:solidFill>
              </a:rPr>
              <a:t>[256]; /* filename */</a:t>
            </a:r>
          </a:p>
          <a:p>
            <a:pPr marL="982663" lvl="3" indent="-360363">
              <a:buNone/>
            </a:pPr>
            <a:r>
              <a:rPr lang="en-US" altLang="zh-CN" sz="1800" dirty="0">
                <a:solidFill>
                  <a:srgbClr val="003399"/>
                </a:solidFill>
              </a:rPr>
              <a:t>};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DIR * </a:t>
            </a:r>
            <a:r>
              <a:rPr lang="en-US" altLang="zh-CN" dirty="0" err="1">
                <a:solidFill>
                  <a:srgbClr val="003399"/>
                </a:solidFill>
              </a:rPr>
              <a:t>dirptr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opendir</a:t>
            </a:r>
            <a:r>
              <a:rPr lang="en-US" altLang="zh-CN" dirty="0">
                <a:solidFill>
                  <a:srgbClr val="003399"/>
                </a:solidFill>
              </a:rPr>
              <a:t>(“pathname”);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struct </a:t>
            </a:r>
            <a:r>
              <a:rPr lang="en-US" altLang="zh-CN" dirty="0" err="1">
                <a:solidFill>
                  <a:srgbClr val="003399"/>
                </a:solidFill>
              </a:rPr>
              <a:t>dirent</a:t>
            </a:r>
            <a:r>
              <a:rPr lang="en-US" altLang="zh-CN" dirty="0">
                <a:solidFill>
                  <a:srgbClr val="003399"/>
                </a:solidFill>
              </a:rPr>
              <a:t> * entry;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while (entry = </a:t>
            </a:r>
            <a:r>
              <a:rPr lang="en-US" altLang="zh-CN" dirty="0" err="1">
                <a:solidFill>
                  <a:srgbClr val="003399"/>
                </a:solidFill>
              </a:rPr>
              <a:t>readdir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en-US" altLang="zh-CN" dirty="0" err="1">
                <a:solidFill>
                  <a:srgbClr val="003399"/>
                </a:solidFill>
              </a:rPr>
              <a:t>dirptr</a:t>
            </a:r>
            <a:r>
              <a:rPr lang="en-US" altLang="zh-CN" dirty="0">
                <a:solidFill>
                  <a:srgbClr val="003399"/>
                </a:solidFill>
              </a:rPr>
              <a:t>)) {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  </a:t>
            </a:r>
            <a:r>
              <a:rPr lang="en-US" altLang="zh-CN" dirty="0" err="1">
                <a:solidFill>
                  <a:srgbClr val="003399"/>
                </a:solidFill>
              </a:rPr>
              <a:t>printf</a:t>
            </a:r>
            <a:r>
              <a:rPr lang="en-US" altLang="zh-CN" dirty="0">
                <a:solidFill>
                  <a:srgbClr val="003399"/>
                </a:solidFill>
              </a:rPr>
              <a:t>("%s\n", entry -&gt; </a:t>
            </a:r>
            <a:r>
              <a:rPr lang="en-US" altLang="zh-CN" dirty="0" err="1">
                <a:solidFill>
                  <a:srgbClr val="003399"/>
                </a:solidFill>
              </a:rPr>
              <a:t>d_name</a:t>
            </a:r>
            <a:r>
              <a:rPr lang="en-US" altLang="zh-CN" dirty="0">
                <a:solidFill>
                  <a:srgbClr val="003399"/>
                </a:solidFill>
              </a:rPr>
              <a:t>);</a:t>
            </a:r>
          </a:p>
          <a:p>
            <a:pPr marL="982663" lvl="3" indent="-360363">
              <a:buNone/>
            </a:pPr>
            <a:r>
              <a:rPr lang="en-US" altLang="zh-CN" dirty="0">
                <a:solidFill>
                  <a:srgbClr val="003399"/>
                </a:solidFill>
              </a:rPr>
              <a:t>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FB2AD0C-2DFE-45EF-BB6E-0169B11B26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（20分钟）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88DCEDA-A506-41C8-84EE-186A1B477F2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递归列出当前目录下的所有文件，并按文件类型进行统计其个数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要求：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直接运行程序，输出当前目录下所有文件及子目录下文件。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知识点：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DIR* opendir (const char * path )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struct dirent *readdir(DIR *dir)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在判断文件是目录文件后，递归调用函数遍历该子目录，并使用</a:t>
            </a:r>
            <a:r>
              <a:rPr lang="en-US" altLang="zh-CN"/>
              <a:t>sprintf</a:t>
            </a:r>
            <a:r>
              <a:rPr lang="zh-CN" altLang="en-US"/>
              <a:t>函数获得子目录下的文件的绝对路径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zh-CN" altLang="en-US"/>
              <a:t>获取当前工作目录：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>
                <a:ea typeface="黑体" panose="02010609060101010101" pitchFamily="49" charset="-122"/>
              </a:rPr>
              <a:t>#include &lt;unistd.h&gt;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>
                <a:ea typeface="黑体" panose="02010609060101010101" pitchFamily="49" charset="-122"/>
              </a:rPr>
              <a:t>char * getcwd (char *buf, size_t size);</a:t>
            </a:r>
            <a:br>
              <a:rPr lang="en-US" altLang="zh-CN">
                <a:ea typeface="黑体" panose="02010609060101010101" pitchFamily="49" charset="-122"/>
              </a:rPr>
            </a:br>
            <a:endParaRPr lang="en-US" altLang="zh-CN"/>
          </a:p>
          <a:p>
            <a:pPr lvl="2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9BF868-99B6-4B68-8E3C-2D9ECFA42B5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（20分钟）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9B682FA-6988-4C05-AEDD-9152A88C4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递归列出当前目录下的所有文件，并按文件类型进行统计其个数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中定义了检查这些类型的宏定义：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S_ISLNK (st_mode) 判断是否为符号连接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S_ISREG (st_mode) 是否为一般文件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S_ISDIR (st_mode) 是否为目录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S_ISCHR (st_mode) 是否为字符装置文件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S_ISBLK (st_mode) 是否为  块设备文件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rgbClr val="A50021"/>
                </a:solidFill>
              </a:rPr>
              <a:t>S_ISSOCK (st_mode) 是否为socket 若一目录具有sticky 位 (S_ISVTX), 则表示在此目录下的文件只能被该文件所有者、此目录所有者或root 来删除或改名</a:t>
            </a:r>
            <a:r>
              <a:rPr lang="zh-CN" altLang="en-US" dirty="0">
                <a:solidFill>
                  <a:srgbClr val="A50021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81FA6DC4-C201-4069-898F-62E9C021F5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3E9F1753-2714-43A3-BEEA-8EB682568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801100" cy="5329238"/>
          </a:xfrm>
        </p:spPr>
        <p:txBody>
          <a:bodyPr/>
          <a:lstStyle/>
          <a:p>
            <a:r>
              <a:rPr lang="zh-CN" altLang="en-US"/>
              <a:t>搜索指定目录下是否存在某个文件</a:t>
            </a:r>
            <a:endParaRPr lang="en-US" altLang="zh-CN"/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/>
              <a:t>递归搜索指定目录下是否存在某个文件，如果存在，则输出该文件的绝对路径，不存在，则输出提示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指定目录路径与待搜索文件名作为输入参数，打印输出搜素结果信息。</a:t>
            </a:r>
            <a:endParaRPr lang="en-US" altLang="zh-CN"/>
          </a:p>
          <a:p>
            <a:pPr lvl="2"/>
            <a:r>
              <a:rPr lang="zh-CN" altLang="en-US"/>
              <a:t>如果判断文件是目录文件，则需要递归进行搜索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/>
              <a:t>DIR* opendir (const char * path ) </a:t>
            </a:r>
          </a:p>
          <a:p>
            <a:pPr lvl="2"/>
            <a:r>
              <a:rPr lang="en-US" altLang="zh-CN"/>
              <a:t>struct dirent *readdir(DIR *dir)</a:t>
            </a:r>
          </a:p>
          <a:p>
            <a:pPr lvl="2"/>
            <a:r>
              <a:rPr lang="en-US" altLang="zh-CN"/>
              <a:t>Int strcmp(const * str1, const* str2);     &lt;string.h&gt;</a:t>
            </a:r>
          </a:p>
          <a:p>
            <a:pPr lvl="2"/>
            <a:r>
              <a:rPr lang="zh-CN" altLang="en-US"/>
              <a:t>当</a:t>
            </a:r>
            <a:r>
              <a:rPr lang="en-US" altLang="zh-CN"/>
              <a:t>s1&lt;s2</a:t>
            </a:r>
            <a:r>
              <a:rPr lang="zh-CN" altLang="en-US"/>
              <a:t>时，返回为负数；当</a:t>
            </a:r>
            <a:r>
              <a:rPr lang="en-US" altLang="zh-CN"/>
              <a:t>s1=s2</a:t>
            </a:r>
            <a:r>
              <a:rPr lang="zh-CN" altLang="en-US"/>
              <a:t>时，返回值</a:t>
            </a:r>
            <a:r>
              <a:rPr lang="en-US" altLang="zh-CN"/>
              <a:t>= 0</a:t>
            </a:r>
            <a:r>
              <a:rPr lang="zh-CN" altLang="en-US"/>
              <a:t>；当</a:t>
            </a:r>
            <a:r>
              <a:rPr lang="en-US" altLang="zh-CN"/>
              <a:t>s1&gt;s2</a:t>
            </a:r>
            <a:r>
              <a:rPr lang="zh-CN" altLang="en-US"/>
              <a:t>时，返回正数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7F75F50-732C-42BF-91FF-989D5BC68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子任务7（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E9DCD785-9115-46F7-953A-0A1E9386F1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825" y="1412875"/>
            <a:ext cx="8586788" cy="4032250"/>
          </a:xfrm>
        </p:spPr>
        <p:txBody>
          <a:bodyPr/>
          <a:lstStyle/>
          <a:p>
            <a:r>
              <a:rPr lang="zh-CN" altLang="en-US"/>
              <a:t>列出指定目录下在过去一小时内被修改的文件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输出指定目录下所有当前时刻起前一小时内被修改的文件名</a:t>
            </a:r>
            <a:r>
              <a:rPr lang="zh-CN" altLang="en-US">
                <a:solidFill>
                  <a:srgbClr val="4775FF"/>
                </a:solidFill>
              </a:rPr>
              <a:t>及其对应的最后被修改时间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</a:p>
          <a:p>
            <a:pPr lvl="2"/>
            <a:r>
              <a:rPr lang="zh-CN" altLang="en-US"/>
              <a:t>使用</a:t>
            </a:r>
            <a:r>
              <a:rPr lang="en-US" altLang="zh-CN"/>
              <a:t>time</a:t>
            </a:r>
            <a:r>
              <a:rPr lang="zh-CN" altLang="en-US"/>
              <a:t>函数获得当前的时间：</a:t>
            </a:r>
            <a:r>
              <a:rPr lang="en-US" altLang="zh-CN"/>
              <a:t>time_t time(time_t *t)</a:t>
            </a:r>
          </a:p>
          <a:p>
            <a:pPr lvl="3"/>
            <a:r>
              <a:rPr lang="en-US" altLang="zh-CN"/>
              <a:t>#include&lt;time.h&gt;</a:t>
            </a:r>
          </a:p>
          <a:p>
            <a:pPr lvl="3"/>
            <a:r>
              <a:rPr lang="en-US" altLang="zh-CN"/>
              <a:t>typedef   long   time_t;    /* </a:t>
            </a:r>
            <a:r>
              <a:rPr lang="zh-CN" altLang="en-US"/>
              <a:t>时间值</a:t>
            </a:r>
            <a:r>
              <a:rPr lang="en-US" altLang="zh-CN"/>
              <a:t>time_t </a:t>
            </a:r>
            <a:r>
              <a:rPr lang="zh-CN" altLang="en-US"/>
              <a:t>为长整型的别名*</a:t>
            </a:r>
            <a:r>
              <a:rPr lang="en-US" altLang="zh-CN"/>
              <a:t>/</a:t>
            </a:r>
          </a:p>
          <a:p>
            <a:pPr lvl="3"/>
            <a:r>
              <a:rPr lang="zh-CN" altLang="en-US"/>
              <a:t>now=time((time*)NULL)</a:t>
            </a:r>
            <a:endParaRPr lang="en-US" altLang="zh-CN"/>
          </a:p>
          <a:p>
            <a:pPr lvl="2"/>
            <a:r>
              <a:rPr lang="zh-CN" altLang="en-US"/>
              <a:t>此函数会返回从公元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日的</a:t>
            </a:r>
            <a:r>
              <a:rPr lang="en-US" altLang="zh-CN"/>
              <a:t>UTC</a:t>
            </a:r>
            <a:r>
              <a:rPr lang="zh-CN" altLang="en-US"/>
              <a:t>时间从</a:t>
            </a:r>
            <a:r>
              <a:rPr lang="en-US" altLang="zh-CN"/>
              <a:t>0</a:t>
            </a:r>
            <a:r>
              <a:rPr lang="zh-CN" altLang="en-US"/>
              <a:t>时</a:t>
            </a:r>
            <a:r>
              <a:rPr lang="en-US" altLang="zh-CN"/>
              <a:t>0</a:t>
            </a:r>
            <a:r>
              <a:rPr lang="zh-CN" altLang="en-US"/>
              <a:t>分</a:t>
            </a:r>
            <a:r>
              <a:rPr lang="en-US" altLang="zh-CN"/>
              <a:t>0</a:t>
            </a:r>
            <a:r>
              <a:rPr lang="zh-CN" altLang="en-US"/>
              <a:t>秒算起到现在所经过的秒数。如果</a:t>
            </a:r>
            <a:r>
              <a:rPr lang="en-US" altLang="zh-CN"/>
              <a:t>t </a:t>
            </a:r>
            <a:r>
              <a:rPr lang="zh-CN" altLang="en-US"/>
              <a:t>并非空指针的话，此函数也会将返回值存到</a:t>
            </a:r>
            <a:r>
              <a:rPr lang="en-US" altLang="zh-CN"/>
              <a:t>t</a:t>
            </a:r>
            <a:r>
              <a:rPr lang="zh-CN" altLang="en-US"/>
              <a:t>指针所指的内存。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0CDE90A4-597F-45A2-9F39-1EB5F89B25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544FD133-3CF7-4F0A-A0E8-52A1863A2C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2950" y="1484313"/>
            <a:ext cx="8242300" cy="4608512"/>
          </a:xfrm>
        </p:spPr>
        <p:txBody>
          <a:bodyPr/>
          <a:lstStyle/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：判断文件是否是目录文件</a:t>
            </a:r>
            <a:endParaRPr lang="en-US" altLang="zh-CN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：列出指定目录下所有文件名</a:t>
            </a:r>
            <a:endParaRPr lang="en-US" altLang="zh-CN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：列出指定目录下所有文件的绝对路径</a:t>
            </a:r>
            <a:endParaRPr lang="en-US" altLang="zh-CN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：递归列出指定目录下的所有文件的绝对路径</a:t>
            </a:r>
            <a:endParaRPr lang="en-US" altLang="zh-CN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：递归列出当前目录下的所有文件，并按文件类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		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型进行统计其个数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：搜索指定目录下是否存在某个文件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：列出指定目录下在过去一小时内被修改的文件</a:t>
            </a:r>
          </a:p>
          <a:p>
            <a:pPr algn="just" eaLnBrk="1" hangingPunct="1">
              <a:buClrTx/>
            </a:pPr>
            <a:endParaRPr lang="zh-CN" altLang="en-US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endParaRPr lang="en-US" altLang="zh-CN" sz="3200" dirty="0">
              <a:solidFill>
                <a:srgbClr val="001966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CCAB0A21-21CA-4CE0-935B-EB73A974B1C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E96E57F-E960-4160-9A08-6AB86840FF4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stat</a:t>
            </a:r>
            <a:r>
              <a:rPr lang="zh-CN" altLang="en-US" dirty="0"/>
              <a:t>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	struct stat { 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>
                <a:solidFill>
                  <a:srgbClr val="FF0000"/>
                </a:solidFill>
              </a:rPr>
              <a:t>mode_t</a:t>
            </a:r>
            <a:r>
              <a:rPr lang="en-US" altLang="zh-CN" sz="1600" dirty="0">
                <a:solidFill>
                  <a:srgbClr val="FF0000"/>
                </a:solidFill>
              </a:rPr>
              <a:t>     </a:t>
            </a:r>
            <a:r>
              <a:rPr lang="en-US" altLang="zh-CN" sz="1600" dirty="0" err="1">
                <a:solidFill>
                  <a:srgbClr val="FF0000"/>
                </a:solidFill>
              </a:rPr>
              <a:t>st_mode</a:t>
            </a:r>
            <a:r>
              <a:rPr lang="en-US" altLang="zh-CN" sz="1600" dirty="0">
                <a:solidFill>
                  <a:srgbClr val="FF0000"/>
                </a:solidFill>
              </a:rPr>
              <a:t>;       //</a:t>
            </a:r>
            <a:r>
              <a:rPr lang="zh-CN" altLang="en-US" sz="1600" dirty="0">
                <a:solidFill>
                  <a:srgbClr val="FF0000"/>
                </a:solidFill>
              </a:rPr>
              <a:t>文件的类型和存取的权限</a:t>
            </a:r>
            <a:r>
              <a:rPr lang="en-US" altLang="zh-CN" sz="1600" dirty="0">
                <a:solidFill>
                  <a:srgbClr val="FF0000"/>
                </a:solidFill>
              </a:rPr>
              <a:t> 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ino_t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st_ino</a:t>
            </a:r>
            <a:r>
              <a:rPr lang="en-US" altLang="zh-CN" sz="1600" dirty="0"/>
              <a:t>;       //</a:t>
            </a:r>
            <a:r>
              <a:rPr lang="en-US" altLang="zh-CN" sz="1600" dirty="0" err="1"/>
              <a:t>inode</a:t>
            </a:r>
            <a:r>
              <a:rPr lang="zh-CN" altLang="en-US" sz="1600" dirty="0"/>
              <a:t>节点号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st_dev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设备号码</a:t>
            </a:r>
            <a:r>
              <a:rPr lang="en-US" altLang="zh-CN" sz="1600" dirty="0"/>
              <a:t> 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st_rdev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特殊设备号码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nlink_t</a:t>
            </a:r>
            <a:r>
              <a:rPr lang="en-US" altLang="zh-CN" sz="1600" dirty="0"/>
              <a:t>    </a:t>
            </a:r>
            <a:r>
              <a:rPr lang="en-US" altLang="zh-CN" sz="1600" dirty="0" err="1"/>
              <a:t>st_nlink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文件的连接数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uid_t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st_uid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</a:t>
            </a:r>
            <a:r>
              <a:rPr lang="en-US" altLang="zh-CN" sz="1600" dirty="0"/>
              <a:t>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gid_t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st_gid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文件所有者对应的组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off_t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st_size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普通文件，对应的文件字节数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st_atime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文件最后被访问的时间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st_mtime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文件内容最后被修改的时间</a:t>
            </a:r>
            <a:r>
              <a:rPr lang="en-US" altLang="zh-CN" sz="1600" dirty="0"/>
              <a:t>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st_ctime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文件状态改变时间</a:t>
            </a:r>
            <a:r>
              <a:rPr lang="en-US" altLang="zh-CN" sz="1600" dirty="0"/>
              <a:t>    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blksize_t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st_blksize</a:t>
            </a:r>
            <a:r>
              <a:rPr lang="en-US" altLang="zh-CN" sz="1600" dirty="0"/>
              <a:t>;    //</a:t>
            </a:r>
            <a:r>
              <a:rPr lang="zh-CN" altLang="en-US" sz="1600" dirty="0"/>
              <a:t>文件内容对应的块大小</a:t>
            </a:r>
            <a:r>
              <a:rPr lang="en-US" altLang="zh-CN" sz="1600" dirty="0"/>
              <a:t>   </a:t>
            </a:r>
            <a:br>
              <a:rPr lang="en-US" altLang="zh-CN" sz="1600" dirty="0"/>
            </a:br>
            <a:r>
              <a:rPr lang="en-US" altLang="zh-CN" sz="1600" dirty="0"/>
              <a:t>		</a:t>
            </a:r>
            <a:r>
              <a:rPr lang="en-US" altLang="zh-CN" sz="1600" dirty="0" err="1"/>
              <a:t>blkcnt_t</a:t>
            </a:r>
            <a:r>
              <a:rPr lang="en-US" altLang="zh-CN" sz="1600" dirty="0"/>
              <a:t>   </a:t>
            </a:r>
            <a:r>
              <a:rPr lang="en-US" altLang="zh-CN" sz="1600" dirty="0" err="1"/>
              <a:t>st_blocks</a:t>
            </a:r>
            <a:r>
              <a:rPr lang="en-US" altLang="zh-CN" sz="1600" dirty="0"/>
              <a:t>;     //</a:t>
            </a:r>
            <a:r>
              <a:rPr lang="zh-CN" altLang="en-US" sz="1600" dirty="0"/>
              <a:t>文件内容对应的块数量</a:t>
            </a:r>
            <a:r>
              <a:rPr lang="en-US" altLang="zh-CN" sz="1600" dirty="0"/>
              <a:t>    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F57B5D4F-1709-4C14-A375-CC53543FF24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子任务8（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2939A6AB-0AFC-41ED-A3D9-303BB977D0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6"/>
            <a:ext cx="8242300" cy="5040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列出指定目录下所有可被其他用户执行的文件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知识点：</a:t>
            </a:r>
            <a:endParaRPr lang="en-US" altLang="zh-CN"/>
          </a:p>
          <a:p>
            <a:pPr lvl="2">
              <a:lnSpc>
                <a:spcPct val="90000"/>
              </a:lnSpc>
            </a:pPr>
            <a:r>
              <a:rPr lang="en-US" altLang="zh-CN"/>
              <a:t>stat</a:t>
            </a:r>
            <a:r>
              <a:rPr lang="zh-CN" altLang="en-US"/>
              <a:t>中的</a:t>
            </a:r>
            <a:r>
              <a:rPr lang="en-US" altLang="zh-CN"/>
              <a:t>st_mode</a:t>
            </a:r>
            <a:r>
              <a:rPr lang="zh-CN" altLang="en-US"/>
              <a:t>中包含了文件的访问权限位，共有</a:t>
            </a:r>
            <a:r>
              <a:rPr lang="en-US" altLang="zh-CN"/>
              <a:t>9</a:t>
            </a:r>
            <a:r>
              <a:rPr lang="zh-CN" altLang="en-US"/>
              <a:t>个：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S_IRUSR: </a:t>
            </a:r>
            <a:r>
              <a:rPr lang="zh-CN" altLang="en-US" sz="1600">
                <a:solidFill>
                  <a:srgbClr val="292929"/>
                </a:solidFill>
              </a:rPr>
              <a:t>用户读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S_IWUSR: </a:t>
            </a:r>
            <a:r>
              <a:rPr lang="zh-CN" altLang="en-US" sz="1600">
                <a:solidFill>
                  <a:srgbClr val="292929"/>
                </a:solidFill>
              </a:rPr>
              <a:t>用户写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S_IXUSR: </a:t>
            </a:r>
            <a:r>
              <a:rPr lang="zh-CN" altLang="en-US" sz="1600">
                <a:solidFill>
                  <a:srgbClr val="292929"/>
                </a:solidFill>
              </a:rPr>
              <a:t>用户执行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S_IRGRP: </a:t>
            </a:r>
            <a:r>
              <a:rPr lang="zh-CN" altLang="en-US" sz="1600">
                <a:solidFill>
                  <a:srgbClr val="292929"/>
                </a:solidFill>
              </a:rPr>
              <a:t>组成员读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S_IWGRP: </a:t>
            </a:r>
            <a:r>
              <a:rPr lang="zh-CN" altLang="en-US" sz="1600">
                <a:solidFill>
                  <a:srgbClr val="292929"/>
                </a:solidFill>
              </a:rPr>
              <a:t>组成员写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S_IXGRP: </a:t>
            </a:r>
            <a:r>
              <a:rPr lang="zh-CN" altLang="en-US" sz="1600">
                <a:solidFill>
                  <a:srgbClr val="292929"/>
                </a:solidFill>
              </a:rPr>
              <a:t>组成员执行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S_IROTH: </a:t>
            </a:r>
            <a:r>
              <a:rPr lang="zh-CN" altLang="en-US" sz="1600">
                <a:solidFill>
                  <a:srgbClr val="292929"/>
                </a:solidFill>
              </a:rPr>
              <a:t>其他用户读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S_IWOTH: </a:t>
            </a:r>
            <a:r>
              <a:rPr lang="zh-CN" altLang="en-US" sz="1600">
                <a:solidFill>
                  <a:srgbClr val="292929"/>
                </a:solidFill>
              </a:rPr>
              <a:t>其他用户写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292929"/>
                </a:solidFill>
              </a:rPr>
              <a:t>S_IXOTH: </a:t>
            </a:r>
            <a:r>
              <a:rPr lang="zh-CN" altLang="en-US" sz="1600">
                <a:solidFill>
                  <a:srgbClr val="292929"/>
                </a:solidFill>
              </a:rPr>
              <a:t>其他用户执行</a:t>
            </a:r>
          </a:p>
          <a:p>
            <a:pPr lvl="2">
              <a:lnSpc>
                <a:spcPct val="90000"/>
              </a:lnSpc>
            </a:pPr>
            <a:r>
              <a:rPr lang="zh-CN" altLang="en-US"/>
              <a:t>使用</a:t>
            </a:r>
            <a:r>
              <a:rPr lang="en-US" altLang="zh-CN"/>
              <a:t>st_mode &amp; S_IXOTH </a:t>
            </a:r>
            <a:r>
              <a:rPr lang="zh-CN" altLang="en-US"/>
              <a:t>可以获得文件的其他用户是否可执行的权限位，如果该位为</a:t>
            </a:r>
            <a:r>
              <a:rPr lang="en-US" altLang="zh-CN"/>
              <a:t>1</a:t>
            </a:r>
            <a:r>
              <a:rPr lang="zh-CN" altLang="en-US"/>
              <a:t>，则该文件可以被其他用户执行，否则不能被执行。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0F52E20-F32E-45A3-9D26-1BF2EA201A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子任务9（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11A0FED2-2A75-4B45-9F5F-280C1E0723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1850" y="1412875"/>
            <a:ext cx="8242300" cy="4103688"/>
          </a:xfrm>
        </p:spPr>
        <p:txBody>
          <a:bodyPr/>
          <a:lstStyle/>
          <a:p>
            <a:r>
              <a:rPr lang="zh-CN" altLang="en-US"/>
              <a:t>列出指定目录下属于给定用户的所有文件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给定目录路径和用户名作为输入参数，打印输出该目录下属于该用户的所有文件名。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/>
              <a:t>struct passwd * getpwnam(const char * name) </a:t>
            </a:r>
            <a:endParaRPr lang="zh-CN" altLang="en-US"/>
          </a:p>
          <a:p>
            <a:pPr lvl="3"/>
            <a:r>
              <a:rPr lang="en-US" altLang="zh-CN"/>
              <a:t>#include&lt;pwd.h&gt;    </a:t>
            </a:r>
          </a:p>
          <a:p>
            <a:pPr lvl="3"/>
            <a:r>
              <a:rPr lang="en-US" altLang="zh-CN"/>
              <a:t>#include&lt;sys/types.h&gt;</a:t>
            </a:r>
          </a:p>
          <a:p>
            <a:pPr lvl="3"/>
            <a:r>
              <a:rPr lang="en-US" altLang="zh-CN"/>
              <a:t>getpwnam()</a:t>
            </a:r>
            <a:r>
              <a:rPr lang="zh-CN" altLang="en-US"/>
              <a:t>用来逐一搜索参数</a:t>
            </a:r>
            <a:r>
              <a:rPr lang="en-US" altLang="zh-CN"/>
              <a:t>name </a:t>
            </a:r>
            <a:r>
              <a:rPr lang="zh-CN" altLang="en-US"/>
              <a:t>指定的账号名称，找到时便将该用户的数据以</a:t>
            </a:r>
            <a:r>
              <a:rPr lang="en-US" altLang="zh-CN"/>
              <a:t>passwd</a:t>
            </a:r>
            <a:r>
              <a:rPr lang="zh-CN" altLang="en-US"/>
              <a:t>结构返回。</a:t>
            </a:r>
            <a:endParaRPr lang="en-US" altLang="zh-CN"/>
          </a:p>
          <a:p>
            <a:pPr lvl="3"/>
            <a:r>
              <a:rPr lang="zh-CN" altLang="en-US"/>
              <a:t>如果返回</a:t>
            </a:r>
            <a:r>
              <a:rPr lang="en-US" altLang="zh-CN"/>
              <a:t>NULL </a:t>
            </a:r>
            <a:r>
              <a:rPr lang="zh-CN" altLang="en-US"/>
              <a:t>则表示已无数据，或有错误发生。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DB3AEA7A-46AA-4B11-9583-536B33F0742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子任务</a:t>
            </a:r>
            <a:r>
              <a:rPr lang="en-US" sz="2400" dirty="0"/>
              <a:t>9</a:t>
            </a:r>
            <a:endParaRPr lang="en-US" dirty="0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7A312468-218B-4630-AF74-5D03DA9AAD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89400" y="1268414"/>
            <a:ext cx="5543550" cy="5329237"/>
          </a:xfrm>
        </p:spPr>
        <p:txBody>
          <a:bodyPr/>
          <a:lstStyle/>
          <a:p>
            <a:pPr lvl="1"/>
            <a:r>
              <a:rPr lang="zh-CN" altLang="en-US" dirty="0"/>
              <a:t>示例：</a:t>
            </a:r>
            <a:endParaRPr lang="en-US" altLang="zh-CN" dirty="0"/>
          </a:p>
          <a:p>
            <a:pPr marL="0" indent="719138"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pwd.h</a:t>
            </a:r>
            <a:r>
              <a:rPr lang="en-US" altLang="zh-CN" sz="1400" dirty="0"/>
              <a:t>&gt;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int main()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{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struct passwd * pw;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char *username = "</a:t>
            </a:r>
            <a:r>
              <a:rPr lang="en-US" altLang="zh-CN" sz="1400" dirty="0" err="1"/>
              <a:t>zxl</a:t>
            </a:r>
            <a:r>
              <a:rPr lang="en-US" altLang="zh-CN" sz="1400" dirty="0"/>
              <a:t>";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pw = </a:t>
            </a:r>
            <a:r>
              <a:rPr lang="en-US" altLang="zh-CN" sz="1400" dirty="0" err="1"/>
              <a:t>getpwnam</a:t>
            </a:r>
            <a:r>
              <a:rPr lang="en-US" altLang="zh-CN" sz="1400" dirty="0"/>
              <a:t>(username);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if (!pw) {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("%s is not exist\n", username);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	return -1;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}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pw_name</a:t>
            </a:r>
            <a:r>
              <a:rPr lang="en-US" altLang="zh-CN" sz="1400" dirty="0"/>
              <a:t> = %s\n", pw-&gt;</a:t>
            </a:r>
            <a:r>
              <a:rPr lang="en-US" altLang="zh-CN" sz="1400" dirty="0" err="1"/>
              <a:t>pw_name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pw_passwd</a:t>
            </a:r>
            <a:r>
              <a:rPr lang="en-US" altLang="zh-CN" sz="1400" dirty="0"/>
              <a:t> = %s\n", pw-&gt;</a:t>
            </a:r>
            <a:r>
              <a:rPr lang="en-US" altLang="zh-CN" sz="1400" dirty="0" err="1"/>
              <a:t>pw_passwd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pw_uid</a:t>
            </a:r>
            <a:r>
              <a:rPr lang="en-US" altLang="zh-CN" sz="1400" dirty="0"/>
              <a:t> = %d\n", pw-&gt;</a:t>
            </a:r>
            <a:r>
              <a:rPr lang="en-US" altLang="zh-CN" sz="1400" dirty="0" err="1"/>
              <a:t>pw_uid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pw_gid</a:t>
            </a:r>
            <a:r>
              <a:rPr lang="en-US" altLang="zh-CN" sz="1400" dirty="0"/>
              <a:t> = %d\n", pw-&gt;</a:t>
            </a:r>
            <a:r>
              <a:rPr lang="en-US" altLang="zh-CN" sz="1400" dirty="0" err="1"/>
              <a:t>pw_gid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pw_gecos</a:t>
            </a:r>
            <a:r>
              <a:rPr lang="en-US" altLang="zh-CN" sz="1400" dirty="0"/>
              <a:t> = %s\n", pw-&gt;</a:t>
            </a:r>
            <a:r>
              <a:rPr lang="en-US" altLang="zh-CN" sz="1400" dirty="0" err="1"/>
              <a:t>pw_gecos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pw_dir</a:t>
            </a:r>
            <a:r>
              <a:rPr lang="en-US" altLang="zh-CN" sz="1400" dirty="0"/>
              <a:t> = %s\n", pw-&gt;</a:t>
            </a:r>
            <a:r>
              <a:rPr lang="en-US" altLang="zh-CN" sz="1400" dirty="0" err="1"/>
              <a:t>pw_dir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("pw-&gt;</a:t>
            </a:r>
            <a:r>
              <a:rPr lang="en-US" altLang="zh-CN" sz="1400" dirty="0" err="1"/>
              <a:t>pw_shell</a:t>
            </a:r>
            <a:r>
              <a:rPr lang="en-US" altLang="zh-CN" sz="1400" dirty="0"/>
              <a:t> = %s\n", pw-&gt;</a:t>
            </a:r>
            <a:r>
              <a:rPr lang="en-US" altLang="zh-CN" sz="1400" dirty="0" err="1"/>
              <a:t>pw_shell</a:t>
            </a:r>
            <a:r>
              <a:rPr lang="en-US" altLang="zh-CN" sz="1400" dirty="0"/>
              <a:t>);</a:t>
            </a:r>
            <a:endParaRPr lang="zh-CN" altLang="en-US" sz="1400" dirty="0"/>
          </a:p>
          <a:p>
            <a:pPr marL="0" indent="719138"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29700" name="内容占位符 2">
            <a:extLst>
              <a:ext uri="{FF2B5EF4-FFF2-40B4-BE49-F238E27FC236}">
                <a16:creationId xmlns:a16="http://schemas.microsoft.com/office/drawing/2014/main" id="{D9BC0875-CD2A-4837-9A65-232F12C7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196975"/>
            <a:ext cx="4032250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passwd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结构体定义如下：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struct passwd {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char * </a:t>
            </a:r>
            <a:r>
              <a:rPr lang="en-US" altLang="zh-CN" sz="1600" dirty="0" err="1"/>
              <a:t>pw_name</a:t>
            </a:r>
            <a:r>
              <a:rPr lang="en-US" altLang="zh-CN" sz="1600" dirty="0"/>
              <a:t>; /* Username.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char * </a:t>
            </a:r>
            <a:r>
              <a:rPr lang="en-US" altLang="zh-CN" sz="1600" dirty="0" err="1"/>
              <a:t>pw_passwd</a:t>
            </a:r>
            <a:r>
              <a:rPr lang="en-US" altLang="zh-CN" sz="1600" dirty="0"/>
              <a:t>; /* Password.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__</a:t>
            </a:r>
            <a:r>
              <a:rPr lang="en-US" altLang="zh-CN" sz="1600" dirty="0" err="1"/>
              <a:t>uid_t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pw_uid</a:t>
            </a:r>
            <a:r>
              <a:rPr lang="en-US" altLang="zh-CN" sz="1600" dirty="0"/>
              <a:t>; /* User ID.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__</a:t>
            </a:r>
            <a:r>
              <a:rPr lang="en-US" altLang="zh-CN" sz="1600" dirty="0" err="1"/>
              <a:t>gid_t</a:t>
            </a:r>
            <a:r>
              <a:rPr lang="en-US" altLang="zh-CN" sz="1600" dirty="0"/>
              <a:t> - </a:t>
            </a:r>
            <a:r>
              <a:rPr lang="en-US" altLang="zh-CN" sz="1600" dirty="0" err="1"/>
              <a:t>pw_gid</a:t>
            </a:r>
            <a:r>
              <a:rPr lang="en-US" altLang="zh-CN" sz="1600" dirty="0"/>
              <a:t>; /* Group ID.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char * </a:t>
            </a:r>
            <a:r>
              <a:rPr lang="en-US" altLang="zh-CN" sz="1600" dirty="0" err="1"/>
              <a:t>pw_gecos</a:t>
            </a:r>
            <a:r>
              <a:rPr lang="en-US" altLang="zh-CN" sz="1600" dirty="0"/>
              <a:t>; /* Real name.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char * </a:t>
            </a:r>
            <a:r>
              <a:rPr lang="en-US" altLang="zh-CN" sz="1600" dirty="0" err="1"/>
              <a:t>pw_dir</a:t>
            </a:r>
            <a:r>
              <a:rPr lang="en-US" altLang="zh-CN" sz="1600" dirty="0"/>
              <a:t>; /* Home directory.*/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  char * </a:t>
            </a:r>
            <a:r>
              <a:rPr lang="en-US" altLang="zh-CN" sz="1600" dirty="0" err="1"/>
              <a:t>pw_shell</a:t>
            </a:r>
            <a:r>
              <a:rPr lang="en-US" altLang="zh-CN" sz="1600" dirty="0"/>
              <a:t>; /* Shell program. */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29701" name="矩形 4">
            <a:extLst>
              <a:ext uri="{FF2B5EF4-FFF2-40B4-BE49-F238E27FC236}">
                <a16:creationId xmlns:a16="http://schemas.microsoft.com/office/drawing/2014/main" id="{1E7D7EDD-76FF-436F-A8C6-382E4B40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9875" y="4500564"/>
            <a:ext cx="5392738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914400" lvl="2" indent="0" algn="l">
              <a:buClr>
                <a:srgbClr val="FF6600"/>
              </a:buClr>
              <a:buSzPct val="65000"/>
              <a:buNone/>
            </a:pPr>
            <a:r>
              <a:rPr lang="en-US" altLang="zh-CN" dirty="0"/>
              <a:t>stat</a:t>
            </a:r>
            <a:r>
              <a:rPr lang="zh-CN" altLang="en-US" dirty="0"/>
              <a:t>结构体：</a:t>
            </a:r>
            <a:endParaRPr lang="en-US" altLang="zh-CN" dirty="0"/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1600" dirty="0"/>
              <a:t>	struct stat {</a:t>
            </a:r>
            <a:br>
              <a:rPr lang="en-US" altLang="zh-CN" sz="1600" dirty="0"/>
            </a:br>
            <a:r>
              <a:rPr lang="en-US" altLang="zh-CN" sz="1600" dirty="0"/>
              <a:t>	……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1600" dirty="0"/>
              <a:t>	  </a:t>
            </a:r>
            <a:r>
              <a:rPr lang="en-US" altLang="zh-CN" sz="1600" dirty="0" err="1"/>
              <a:t>uid_t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st_uid</a:t>
            </a:r>
            <a:r>
              <a:rPr lang="en-US" altLang="zh-CN" sz="1600" dirty="0"/>
              <a:t>; //</a:t>
            </a:r>
            <a:r>
              <a:rPr lang="zh-CN" altLang="en-US" sz="1600" dirty="0"/>
              <a:t>文件所有者  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1600" dirty="0"/>
              <a:t> </a:t>
            </a:r>
            <a:r>
              <a:rPr lang="en-US" altLang="zh-CN" sz="1600" dirty="0"/>
              <a:t>	</a:t>
            </a:r>
            <a:r>
              <a:rPr lang="zh-CN" altLang="en-US" sz="1600" dirty="0"/>
              <a:t> </a:t>
            </a:r>
            <a:r>
              <a:rPr lang="en-US" altLang="zh-CN" sz="1600" dirty="0"/>
              <a:t>……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1600" dirty="0"/>
              <a:t>	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3C8D74E-9F04-4502-8D0A-A7103D702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0（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830510F-39CF-4E8B-8D01-FE24F04B1C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0388" y="1341438"/>
            <a:ext cx="8856662" cy="4608512"/>
          </a:xfrm>
        </p:spPr>
        <p:txBody>
          <a:bodyPr/>
          <a:lstStyle/>
          <a:p>
            <a:r>
              <a:rPr lang="zh-CN" altLang="en-US" dirty="0"/>
              <a:t>在指定目录下创建一个新目录</a:t>
            </a:r>
          </a:p>
          <a:p>
            <a:pPr lvl="1"/>
            <a:r>
              <a:rPr lang="zh-CN" altLang="en-US" dirty="0"/>
              <a:t>要求：</a:t>
            </a:r>
            <a:endParaRPr lang="en-US" altLang="zh-CN" dirty="0"/>
          </a:p>
          <a:p>
            <a:pPr lvl="2"/>
            <a:r>
              <a:rPr lang="zh-CN" altLang="en-US" dirty="0"/>
              <a:t>给出指定目录和要新建的子目录名做输入参数，打印信息表明是否创建成功。</a:t>
            </a:r>
            <a:endParaRPr lang="en-US" altLang="zh-CN" dirty="0"/>
          </a:p>
          <a:p>
            <a:pPr lvl="2"/>
            <a:r>
              <a:rPr lang="zh-CN" altLang="en-US" dirty="0"/>
              <a:t>首先判断指定目录下是否已存在要创建的目录，如果已存在，则不必再创建。</a:t>
            </a:r>
            <a:endParaRPr lang="en-US" altLang="zh-CN" dirty="0"/>
          </a:p>
          <a:p>
            <a:pPr lvl="1"/>
            <a:r>
              <a:rPr lang="zh-CN" altLang="en-US" dirty="0"/>
              <a:t>知识点：</a:t>
            </a:r>
            <a:endParaRPr lang="en-US" altLang="zh-CN" dirty="0"/>
          </a:p>
          <a:p>
            <a:pPr lvl="2"/>
            <a:r>
              <a:rPr lang="zh-CN" altLang="en-US" dirty="0"/>
              <a:t>创建目录函数：</a:t>
            </a:r>
            <a:r>
              <a:rPr lang="en-US" altLang="zh-CN" dirty="0"/>
              <a:t>int </a:t>
            </a:r>
            <a:r>
              <a:rPr lang="en-US" altLang="zh-CN" dirty="0" err="1"/>
              <a:t>mkdir</a:t>
            </a:r>
            <a:r>
              <a:rPr lang="en-US" altLang="zh-CN" dirty="0"/>
              <a:t>(const char *</a:t>
            </a:r>
            <a:r>
              <a:rPr lang="en-US" altLang="zh-CN" dirty="0" err="1"/>
              <a:t>pathname,mode_t</a:t>
            </a:r>
            <a:r>
              <a:rPr lang="en-US" altLang="zh-CN" dirty="0"/>
              <a:t> mode)</a:t>
            </a:r>
          </a:p>
          <a:p>
            <a:pPr lvl="3"/>
            <a:r>
              <a:rPr lang="en-US" altLang="zh-CN" dirty="0"/>
              <a:t>#include &lt;sys/</a:t>
            </a:r>
            <a:r>
              <a:rPr lang="en-US" altLang="zh-CN" dirty="0" err="1"/>
              <a:t>stat.h</a:t>
            </a:r>
            <a:r>
              <a:rPr lang="en-US" altLang="zh-CN" dirty="0"/>
              <a:t>&gt; </a:t>
            </a:r>
          </a:p>
          <a:p>
            <a:pPr lvl="3"/>
            <a:r>
              <a:rPr lang="en-US" altLang="zh-CN" dirty="0"/>
              <a:t>#include 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3"/>
            <a:r>
              <a:rPr lang="en-US" altLang="zh-CN" dirty="0"/>
              <a:t>#include&lt;unistd.h&gt;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2B8E8C17-C7E1-4043-B232-966D257CB6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4B58480-1F06-4BB2-A21C-D84067D30D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/>
              <a:t>在指定目录下删除一个空目录</a:t>
            </a:r>
          </a:p>
          <a:p>
            <a:pPr lvl="1">
              <a:lnSpc>
                <a:spcPct val="80000"/>
              </a:lnSpc>
            </a:pPr>
            <a:r>
              <a:rPr lang="zh-CN" altLang="en-US"/>
              <a:t>要求：</a:t>
            </a:r>
            <a:endParaRPr lang="en-US" altLang="zh-CN"/>
          </a:p>
          <a:p>
            <a:pPr lvl="2">
              <a:lnSpc>
                <a:spcPct val="80000"/>
              </a:lnSpc>
            </a:pPr>
            <a:r>
              <a:rPr lang="zh-CN" altLang="en-US"/>
              <a:t>给出指定目录和要删除的子目录名做输入参数，打印信息表明是否删除成功。</a:t>
            </a:r>
            <a:endParaRPr lang="en-US" altLang="zh-CN"/>
          </a:p>
          <a:p>
            <a:pPr lvl="2">
              <a:lnSpc>
                <a:spcPct val="80000"/>
              </a:lnSpc>
            </a:pPr>
            <a:r>
              <a:rPr lang="zh-CN" altLang="en-US"/>
              <a:t>判断要删除的目录是否存在于指定目录下，如果存在，则再判断该目录是否为空。</a:t>
            </a:r>
            <a:endParaRPr lang="en-US" altLang="zh-CN"/>
          </a:p>
          <a:p>
            <a:pPr lvl="1">
              <a:lnSpc>
                <a:spcPct val="80000"/>
              </a:lnSpc>
            </a:pPr>
            <a:r>
              <a:rPr lang="zh-CN" altLang="en-US"/>
              <a:t>知识点：</a:t>
            </a:r>
            <a:endParaRPr lang="en-US" altLang="zh-CN"/>
          </a:p>
          <a:p>
            <a:pPr lvl="2">
              <a:lnSpc>
                <a:spcPct val="80000"/>
              </a:lnSpc>
            </a:pPr>
            <a:r>
              <a:rPr lang="zh-CN" altLang="en-US"/>
              <a:t>删除目录函数：</a:t>
            </a:r>
            <a:r>
              <a:rPr lang="en-US" altLang="zh-CN"/>
              <a:t>int rmdir(const char *pathname)</a:t>
            </a:r>
          </a:p>
          <a:p>
            <a:pPr lvl="3">
              <a:lnSpc>
                <a:spcPct val="80000"/>
              </a:lnSpc>
            </a:pPr>
            <a:r>
              <a:rPr lang="en-US" altLang="zh-CN"/>
              <a:t>#include &lt;unistd.h&gt;  </a:t>
            </a:r>
          </a:p>
          <a:p>
            <a:pPr lvl="3">
              <a:lnSpc>
                <a:spcPct val="80000"/>
              </a:lnSpc>
            </a:pPr>
            <a:r>
              <a:rPr lang="zh-CN" altLang="en-US"/>
              <a:t>判断文件为空：大小为0</a:t>
            </a:r>
          </a:p>
          <a:p>
            <a:pPr lvl="3">
              <a:lnSpc>
                <a:spcPct val="80000"/>
              </a:lnSpc>
            </a:pPr>
            <a:r>
              <a:rPr lang="zh-CN" altLang="en-US"/>
              <a:t>判断目录为空：目录下除了.和..没有其他东西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2DB359D-DAE5-4D4A-B32F-C537817568B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D4DE8A99-A91C-40FD-ADAE-0802F2FBC2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4608512"/>
          </a:xfrm>
        </p:spPr>
        <p:txBody>
          <a:bodyPr/>
          <a:lstStyle/>
          <a:p>
            <a:r>
              <a:rPr lang="zh-CN" altLang="en-US"/>
              <a:t>删除指定目录下的某个普通文件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/>
              <a:t>先判断指定目录下是否存在该文件，如果不存在，则返回错误。如果存在，那么调用</a:t>
            </a:r>
            <a:r>
              <a:rPr lang="en-US" altLang="zh-CN"/>
              <a:t>unlink</a:t>
            </a:r>
            <a:r>
              <a:rPr lang="zh-CN" altLang="en-US"/>
              <a:t>函数或</a:t>
            </a:r>
            <a:r>
              <a:rPr lang="en-US" altLang="zh-CN"/>
              <a:t>remove</a:t>
            </a:r>
            <a:r>
              <a:rPr lang="zh-CN" altLang="en-US"/>
              <a:t>函数来删除。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将文件的绝对路径和文件名做输入参数，打印信息表明是否删除成功。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/>
              <a:t>int unlink(const char * pathname)</a:t>
            </a:r>
          </a:p>
          <a:p>
            <a:pPr lvl="3"/>
            <a:r>
              <a:rPr lang="en-US" altLang="zh-CN"/>
              <a:t>#include &lt;unistd.h&gt;</a:t>
            </a:r>
          </a:p>
          <a:p>
            <a:pPr lvl="2"/>
            <a:r>
              <a:rPr lang="en-US" altLang="zh-CN"/>
              <a:t>int remove(const char * pathname)</a:t>
            </a:r>
          </a:p>
          <a:p>
            <a:pPr lvl="3"/>
            <a:r>
              <a:rPr lang="en-US" altLang="zh-CN"/>
              <a:t>#include&lt;stdio.h&gt;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74323C3-C81B-4D13-AD12-C70CEA2AD9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AAA9ED92-4803-4E12-99CD-52A950A25A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4608512"/>
          </a:xfrm>
        </p:spPr>
        <p:txBody>
          <a:bodyPr/>
          <a:lstStyle/>
          <a:p>
            <a:r>
              <a:rPr lang="zh-CN" altLang="en-US"/>
              <a:t>删除指定目录下的某个普通文件</a:t>
            </a:r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en-US" altLang="zh-CN"/>
              <a:t>unlink()</a:t>
            </a:r>
            <a:r>
              <a:rPr lang="zh-CN" altLang="en-US"/>
              <a:t>会删除参数</a:t>
            </a:r>
            <a:r>
              <a:rPr lang="en-US" altLang="zh-CN"/>
              <a:t>pathname</a:t>
            </a:r>
            <a:r>
              <a:rPr lang="zh-CN" altLang="en-US"/>
              <a:t>指定的文件。如果该文件名为最后连接点，但有其他进程打开了此文件，则在所有关于此文件的文件描述词皆关闭后才会删除。如果参数</a:t>
            </a:r>
            <a:r>
              <a:rPr lang="en-US" altLang="zh-CN"/>
              <a:t>pathname</a:t>
            </a:r>
            <a:r>
              <a:rPr lang="zh-CN" altLang="en-US"/>
              <a:t>为一符号连接，则此连接会被删除。</a:t>
            </a:r>
          </a:p>
          <a:p>
            <a:pPr lvl="2"/>
            <a:r>
              <a:rPr lang="zh-CN" altLang="en-US"/>
              <a:t>返回值 成功则返回</a:t>
            </a:r>
            <a:r>
              <a:rPr lang="en-US" altLang="zh-CN"/>
              <a:t>0</a:t>
            </a:r>
            <a:r>
              <a:rPr lang="zh-CN" altLang="en-US"/>
              <a:t>，失败返回</a:t>
            </a:r>
            <a:r>
              <a:rPr lang="en-US" altLang="zh-CN"/>
              <a:t>-1.</a:t>
            </a:r>
          </a:p>
          <a:p>
            <a:pPr lvl="2"/>
            <a:endParaRPr lang="en-US" altLang="zh-CN"/>
          </a:p>
          <a:p>
            <a:pPr lvl="2"/>
            <a:r>
              <a:rPr lang="en-US" altLang="zh-CN"/>
              <a:t>remove()</a:t>
            </a:r>
            <a:r>
              <a:rPr lang="zh-CN" altLang="en-US"/>
              <a:t>会删除参数</a:t>
            </a:r>
            <a:r>
              <a:rPr lang="en-US" altLang="zh-CN"/>
              <a:t>pathname</a:t>
            </a:r>
            <a:r>
              <a:rPr lang="zh-CN" altLang="en-US"/>
              <a:t>指定的文件。如果参数</a:t>
            </a:r>
            <a:r>
              <a:rPr lang="en-US" altLang="zh-CN"/>
              <a:t>pathname</a:t>
            </a:r>
            <a:r>
              <a:rPr lang="zh-CN" altLang="en-US"/>
              <a:t>为一文件，则调用</a:t>
            </a:r>
            <a:r>
              <a:rPr lang="en-US" altLang="zh-CN"/>
              <a:t>unlink()</a:t>
            </a:r>
            <a:r>
              <a:rPr lang="zh-CN" altLang="en-US"/>
              <a:t>处理，若参数</a:t>
            </a:r>
            <a:r>
              <a:rPr lang="en-US" altLang="zh-CN"/>
              <a:t>pathname</a:t>
            </a:r>
            <a:r>
              <a:rPr lang="zh-CN" altLang="en-US"/>
              <a:t>为一目录，则调用</a:t>
            </a:r>
            <a:r>
              <a:rPr lang="en-US" altLang="zh-CN"/>
              <a:t>rmdir()</a:t>
            </a:r>
            <a:r>
              <a:rPr lang="zh-CN" altLang="en-US"/>
              <a:t>来处理。</a:t>
            </a:r>
          </a:p>
          <a:p>
            <a:pPr lvl="2"/>
            <a:r>
              <a:rPr lang="zh-CN" altLang="en-US"/>
              <a:t>返回值 成功则返回</a:t>
            </a:r>
            <a:r>
              <a:rPr lang="en-US" altLang="zh-CN"/>
              <a:t>0</a:t>
            </a:r>
            <a:r>
              <a:rPr lang="zh-CN" altLang="en-US"/>
              <a:t>，失败则返回</a:t>
            </a:r>
            <a:r>
              <a:rPr lang="en-US" altLang="zh-CN"/>
              <a:t>-1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666292C9-FDDC-4DE8-B2BE-4E3DEDBE797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3（20分钟）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9A86E5E1-2C97-4EAF-9421-C4C889FD4B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464" y="1125538"/>
            <a:ext cx="9505056" cy="4608512"/>
          </a:xfrm>
        </p:spPr>
        <p:txBody>
          <a:bodyPr/>
          <a:lstStyle/>
          <a:p>
            <a:r>
              <a:rPr lang="zh-CN" altLang="en-US" sz="2200" dirty="0"/>
              <a:t>列出指定目录下与正则表达式</a:t>
            </a:r>
            <a:r>
              <a:rPr lang="en-US" altLang="zh-CN" sz="2200" dirty="0"/>
              <a:t>”</a:t>
            </a:r>
            <a:r>
              <a:rPr lang="en-US" altLang="zh-CN" sz="2200" dirty="0" err="1"/>
              <a:t>abc</a:t>
            </a:r>
            <a:r>
              <a:rPr lang="en-US" altLang="zh-CN" sz="2200" dirty="0"/>
              <a:t>*”</a:t>
            </a:r>
            <a:r>
              <a:rPr lang="zh-CN" altLang="en-US" sz="2200" dirty="0"/>
              <a:t>匹配的所有文件名为“abc*”的文件</a:t>
            </a:r>
          </a:p>
          <a:p>
            <a:pPr lvl="1"/>
            <a:r>
              <a:rPr lang="zh-CN" altLang="en-US" sz="2000" dirty="0"/>
              <a:t>要求：</a:t>
            </a:r>
            <a:endParaRPr lang="en-US" altLang="zh-CN" sz="2000" dirty="0"/>
          </a:p>
          <a:p>
            <a:pPr lvl="2"/>
            <a:r>
              <a:rPr lang="zh-CN" altLang="en-US" sz="1800" dirty="0"/>
              <a:t>输入参数为指定目录路径和“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*”，输出所有以“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”开头的文件的绝对路径。</a:t>
            </a:r>
            <a:endParaRPr lang="en-US" altLang="zh-CN" sz="1800" dirty="0"/>
          </a:p>
          <a:p>
            <a:pPr lvl="2"/>
            <a:r>
              <a:rPr lang="zh-CN" altLang="en-US" sz="1800" dirty="0"/>
              <a:t>可在子任务</a:t>
            </a:r>
            <a:r>
              <a:rPr lang="en-US" altLang="zh-CN" sz="1800" dirty="0"/>
              <a:t>4</a:t>
            </a:r>
            <a:r>
              <a:rPr lang="zh-CN" altLang="en-US" sz="1800" dirty="0"/>
              <a:t>的基础上完成，如果是子目录的话，再递归调用函数访问子目录下的所有文件。</a:t>
            </a:r>
            <a:endParaRPr lang="en-US" altLang="zh-CN" sz="1800" dirty="0"/>
          </a:p>
          <a:p>
            <a:pPr lvl="1"/>
            <a:r>
              <a:rPr lang="zh-CN" altLang="en-US" sz="2000" dirty="0"/>
              <a:t>知识点：</a:t>
            </a:r>
            <a:endParaRPr lang="en-US" altLang="zh-CN" sz="2000" dirty="0"/>
          </a:p>
          <a:p>
            <a:pPr lvl="2"/>
            <a:r>
              <a:rPr lang="zh-CN" altLang="en-US" sz="1800" dirty="0"/>
              <a:t>使用</a:t>
            </a:r>
            <a:r>
              <a:rPr lang="en-US" altLang="zh-CN" sz="1800" dirty="0" err="1"/>
              <a:t>opendir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readdir</a:t>
            </a:r>
            <a:r>
              <a:rPr lang="zh-CN" altLang="en-US" sz="1800" dirty="0"/>
              <a:t>函数来获得指定目录下文件的文件名称。</a:t>
            </a:r>
            <a:endParaRPr lang="en-US" altLang="zh-CN" sz="1800" dirty="0"/>
          </a:p>
          <a:p>
            <a:pPr lvl="2"/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extern char *</a:t>
            </a:r>
            <a:r>
              <a:rPr lang="en-US" altLang="zh-CN" sz="2000" dirty="0" err="1">
                <a:solidFill>
                  <a:srgbClr val="A50021"/>
                </a:solidFill>
                <a:ea typeface="楷体_GB2312" pitchFamily="1" charset="-122"/>
              </a:rPr>
              <a:t>strstr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(char *haystack, char *needle)</a:t>
            </a:r>
          </a:p>
          <a:p>
            <a:pPr lvl="2"/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参数说明：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haystack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为一个源字符串的指针，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needle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为一个目的字符串的指针。</a:t>
            </a:r>
            <a:endParaRPr lang="en-US" altLang="zh-CN" dirty="0">
              <a:ea typeface="楷体_GB2312" pitchFamily="1" charset="-122"/>
            </a:endParaRPr>
          </a:p>
          <a:p>
            <a:pPr lvl="2"/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头文件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#include &lt;</a:t>
            </a:r>
            <a:r>
              <a:rPr lang="en-US" altLang="zh-CN" sz="2000" dirty="0" err="1">
                <a:solidFill>
                  <a:srgbClr val="A50021"/>
                </a:solidFill>
                <a:ea typeface="楷体_GB2312" pitchFamily="1" charset="-122"/>
              </a:rPr>
              <a:t>string.h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&gt;</a:t>
            </a:r>
          </a:p>
          <a:p>
            <a:pPr lvl="2"/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函数功能：从字符串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haystack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中寻找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needle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第一次出现的位置，但是该函数不比较结束符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NULL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。</a:t>
            </a:r>
            <a:endParaRPr lang="en-US" altLang="zh-CN" dirty="0">
              <a:ea typeface="楷体_GB2312" pitchFamily="1" charset="-122"/>
            </a:endParaRPr>
          </a:p>
          <a:p>
            <a:pPr lvl="2"/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返回说明：返回指向第一次出现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needle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位置的指针，如果没找到则返回</a:t>
            </a:r>
            <a:r>
              <a:rPr lang="en-US" altLang="zh-CN" sz="2000" dirty="0">
                <a:solidFill>
                  <a:srgbClr val="A50021"/>
                </a:solidFill>
                <a:ea typeface="楷体_GB2312" pitchFamily="1" charset="-122"/>
              </a:rPr>
              <a:t>NULL</a:t>
            </a:r>
            <a:r>
              <a:rPr lang="zh-CN" altLang="en-US" sz="2000" dirty="0">
                <a:solidFill>
                  <a:srgbClr val="A50021"/>
                </a:solidFill>
                <a:ea typeface="楷体_GB2312" pitchFamily="1" charset="-122"/>
              </a:rPr>
              <a:t>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D21D68B-D973-4961-B73D-A5A43E4F4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9276"/>
            <a:ext cx="9906000" cy="557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55C5007F-D16A-4C9A-890C-0493FF83233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：列出指定目录下所有可被其他用户执行的文件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：列出指定目录下属于给定用户的所有文件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：在指定目录下创建一个新目录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11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：在指定目录下删除一个空目录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12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：删除指定目录下的某个普通文件</a:t>
            </a:r>
          </a:p>
          <a:p>
            <a:pPr algn="just" eaLnBrk="1" hangingPunct="1">
              <a:buClrTx/>
            </a:pP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400" dirty="0">
                <a:solidFill>
                  <a:srgbClr val="001966"/>
                </a:solidFill>
                <a:latin typeface="黑体" panose="02010609060101010101" pitchFamily="49" charset="-122"/>
              </a:rPr>
              <a:t>13</a:t>
            </a:r>
            <a:r>
              <a:rPr lang="zh-CN" altLang="en-US" sz="2400" dirty="0">
                <a:solidFill>
                  <a:srgbClr val="001966"/>
                </a:solidFill>
                <a:latin typeface="黑体" panose="02010609060101010101" pitchFamily="49" charset="-122"/>
              </a:rPr>
              <a:t>：</a:t>
            </a:r>
            <a:r>
              <a:rPr lang="zh-CN" altLang="en-US" sz="2400" dirty="0"/>
              <a:t>列出指定目录下与正则表达式</a:t>
            </a:r>
            <a:r>
              <a:rPr lang="en-US" altLang="zh-CN" sz="2400" dirty="0"/>
              <a:t>”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*”</a:t>
            </a:r>
            <a:r>
              <a:rPr lang="zh-CN" altLang="en-US" sz="2400" dirty="0"/>
              <a:t>匹配的所有文件名为“abc*”的文件</a:t>
            </a:r>
          </a:p>
          <a:p>
            <a:pPr algn="just" eaLnBrk="1" hangingPunct="1">
              <a:buClrTx/>
            </a:pPr>
            <a:endParaRPr lang="zh-CN" altLang="en-US" sz="24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algn="just" eaLnBrk="1" hangingPunct="1">
              <a:buClrTx/>
            </a:pPr>
            <a:endParaRPr lang="en-US" altLang="zh-CN" sz="3200" dirty="0">
              <a:solidFill>
                <a:srgbClr val="001966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3721E3F-58D7-49B4-94A7-2EBC90004D4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任务描述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D0949E2-19D0-4A42-9651-5C851ECAF3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8950" y="1412875"/>
            <a:ext cx="9144570" cy="4608513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、搜索并列出指定目录下的所有文件。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、搜索并列出指定目录下符合特定要求的文件。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、搜索并列出指定目录下匹配简单的正则表达式的文件。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5184F59-E577-4B54-B7C9-0E5010080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任务描述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31F2EA5-92D9-4512-BC90-519D25CAABB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任务要点</a:t>
            </a:r>
            <a:endParaRPr lang="en-US" altLang="zh-CN"/>
          </a:p>
          <a:p>
            <a:pPr lvl="1"/>
            <a:r>
              <a:rPr lang="zh-CN" altLang="en-US"/>
              <a:t>文件属性的获取</a:t>
            </a:r>
            <a:endParaRPr lang="en-US" altLang="zh-CN"/>
          </a:p>
          <a:p>
            <a:pPr lvl="2"/>
            <a:r>
              <a:rPr lang="zh-CN" altLang="en-US"/>
              <a:t>判断文件属性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列出指定目录下文件名或指定文件的绝对路径</a:t>
            </a:r>
            <a:endParaRPr lang="en-US" altLang="zh-CN"/>
          </a:p>
          <a:p>
            <a:pPr lvl="2"/>
            <a:r>
              <a:rPr lang="zh-CN" altLang="en-US"/>
              <a:t>递归与非递归查找文件或路径</a:t>
            </a:r>
            <a:endParaRPr lang="en-US" altLang="zh-CN"/>
          </a:p>
          <a:p>
            <a:pPr lvl="2"/>
            <a:r>
              <a:rPr lang="zh-CN" altLang="en-US"/>
              <a:t>创建于删除特定文件操作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查找与正则表达式匹配的文件</a:t>
            </a:r>
            <a:endParaRPr lang="en-US" altLang="zh-CN"/>
          </a:p>
          <a:p>
            <a:pPr lvl="2"/>
            <a:r>
              <a:rPr lang="zh-CN" altLang="en-US"/>
              <a:t>正则表达式</a:t>
            </a:r>
            <a:endParaRPr lang="en-US" altLang="zh-CN"/>
          </a:p>
          <a:p>
            <a:pPr lvl="2"/>
            <a:r>
              <a:rPr lang="zh-CN" altLang="en-US"/>
              <a:t>字符串匹配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098ED86-070C-4427-926B-63185A2818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C9FE4BA-48AF-4E3C-96E8-9D72C6104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9313" y="1341438"/>
            <a:ext cx="8242300" cy="4608512"/>
          </a:xfrm>
        </p:spPr>
        <p:txBody>
          <a:bodyPr/>
          <a:lstStyle/>
          <a:p>
            <a:r>
              <a:rPr lang="zh-CN" altLang="en-US"/>
              <a:t>判断文件是否是目录文件</a:t>
            </a:r>
          </a:p>
          <a:p>
            <a:pPr lvl="1"/>
            <a:r>
              <a:rPr lang="zh-CN" altLang="en-US"/>
              <a:t>描述：</a:t>
            </a:r>
            <a:endParaRPr lang="en-US" altLang="zh-CN"/>
          </a:p>
          <a:p>
            <a:pPr lvl="2"/>
            <a:r>
              <a:rPr lang="zh-CN" altLang="en-US"/>
              <a:t>给出一个文件的绝对路径，判断该文件是否是目录文件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将文件的绝对路径做输入参数，打印信息表明该文件是否为目录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zh-CN" altLang="en-US"/>
              <a:t>获取文件的属性</a:t>
            </a:r>
            <a:r>
              <a:rPr lang="en-US" altLang="zh-CN"/>
              <a:t>int stat(const char *restrict pathname, struct stat *restrict buf)</a:t>
            </a:r>
          </a:p>
          <a:p>
            <a:pPr lvl="3"/>
            <a:r>
              <a:rPr lang="en-US" altLang="zh-CN"/>
              <a:t>#include &lt;sys/stat.h&gt; </a:t>
            </a:r>
          </a:p>
          <a:p>
            <a:pPr lvl="3"/>
            <a:r>
              <a:rPr lang="en-US" altLang="zh-CN"/>
              <a:t>#include &lt;unistd.h&gt;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E16044F-EEF7-4ADE-B831-03A478FEA8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FFE49539-4E09-4672-AEE0-B141D0722E2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stat</a:t>
            </a:r>
            <a:r>
              <a:rPr lang="zh-CN" altLang="en-US" dirty="0"/>
              <a:t>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	struct stat {</a:t>
            </a:r>
          </a:p>
          <a:p>
            <a:pPr marL="0" indent="0"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 err="1"/>
              <a:t>mode_t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st_mode</a:t>
            </a:r>
            <a:r>
              <a:rPr lang="en-US" altLang="zh-CN" sz="1600" dirty="0"/>
              <a:t>; //</a:t>
            </a:r>
            <a:r>
              <a:rPr lang="zh-CN" altLang="en-US" sz="1600" dirty="0"/>
              <a:t>文件的类型和存取的权限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ino_t</a:t>
            </a:r>
            <a:r>
              <a:rPr lang="en-US" altLang="zh-CN" sz="1600" dirty="0"/>
              <a:t>       </a:t>
            </a:r>
            <a:r>
              <a:rPr lang="en-US" altLang="zh-CN" sz="1600" dirty="0" err="1"/>
              <a:t>st_ino</a:t>
            </a:r>
            <a:r>
              <a:rPr lang="en-US" altLang="zh-CN" sz="1600" dirty="0"/>
              <a:t>;       //</a:t>
            </a:r>
            <a:r>
              <a:rPr lang="en-US" altLang="zh-CN" sz="1600" dirty="0" err="1"/>
              <a:t>inode</a:t>
            </a:r>
            <a:r>
              <a:rPr lang="zh-CN" altLang="en-US" sz="1600" dirty="0"/>
              <a:t>节点号 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st_dev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设备号码  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dev_t</a:t>
            </a:r>
            <a:r>
              <a:rPr lang="en-US" altLang="zh-CN" sz="1600" dirty="0"/>
              <a:t>      </a:t>
            </a:r>
            <a:r>
              <a:rPr lang="en-US" altLang="zh-CN" sz="1600" dirty="0" err="1"/>
              <a:t>st_rdev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特殊设备号码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nlink_t</a:t>
            </a:r>
            <a:r>
              <a:rPr lang="en-US" altLang="zh-CN" sz="1600" dirty="0"/>
              <a:t>    </a:t>
            </a:r>
            <a:r>
              <a:rPr lang="en-US" altLang="zh-CN" sz="1600" dirty="0" err="1"/>
              <a:t>st_nlink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文件的连接数 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uid_t</a:t>
            </a:r>
            <a:r>
              <a:rPr lang="en-US" altLang="zh-CN" sz="1600" dirty="0"/>
              <a:t>       </a:t>
            </a:r>
            <a:r>
              <a:rPr lang="en-US" altLang="zh-CN" sz="1600" dirty="0" err="1"/>
              <a:t>st_uid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gid_t</a:t>
            </a:r>
            <a:r>
              <a:rPr lang="en-US" altLang="zh-CN" sz="1600" dirty="0"/>
              <a:t>       </a:t>
            </a:r>
            <a:r>
              <a:rPr lang="en-US" altLang="zh-CN" sz="1600" dirty="0" err="1"/>
              <a:t>st_gid</a:t>
            </a:r>
            <a:r>
              <a:rPr lang="en-US" altLang="zh-CN" sz="1600" dirty="0"/>
              <a:t>;        //</a:t>
            </a:r>
            <a:r>
              <a:rPr lang="zh-CN" altLang="en-US" sz="1600" dirty="0"/>
              <a:t>文件所有者对应的组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off_t</a:t>
            </a:r>
            <a:r>
              <a:rPr lang="en-US" altLang="zh-CN" sz="1600" dirty="0"/>
              <a:t>        </a:t>
            </a:r>
            <a:r>
              <a:rPr lang="en-US" altLang="zh-CN" sz="1600" dirty="0" err="1"/>
              <a:t>st_size</a:t>
            </a:r>
            <a:r>
              <a:rPr lang="en-US" altLang="zh-CN" sz="1600" dirty="0"/>
              <a:t>;       //</a:t>
            </a:r>
            <a:r>
              <a:rPr lang="zh-CN" altLang="en-US" sz="1600" dirty="0"/>
              <a:t>普通文件，对应的文件字节数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st_atime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文件最后被访问的时间 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st_mtime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文件内容最后被修改的时间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time_t</a:t>
            </a:r>
            <a:r>
              <a:rPr lang="en-US" altLang="zh-CN" sz="1600" dirty="0"/>
              <a:t>     </a:t>
            </a:r>
            <a:r>
              <a:rPr lang="en-US" altLang="zh-CN" sz="1600" dirty="0" err="1"/>
              <a:t>st_ctime</a:t>
            </a:r>
            <a:r>
              <a:rPr lang="en-US" altLang="zh-CN" sz="1600" dirty="0"/>
              <a:t>;      //</a:t>
            </a:r>
            <a:r>
              <a:rPr lang="zh-CN" altLang="en-US" sz="1600" dirty="0"/>
              <a:t>文件状态改变时间    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blksize_t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st_blksize</a:t>
            </a:r>
            <a:r>
              <a:rPr lang="en-US" altLang="zh-CN" sz="1600" dirty="0"/>
              <a:t>;    //</a:t>
            </a:r>
            <a:r>
              <a:rPr lang="zh-CN" altLang="en-US" sz="1600" dirty="0"/>
              <a:t>文件内容对应的块大小   </a:t>
            </a:r>
            <a:br>
              <a:rPr lang="zh-CN" altLang="en-US" sz="1600" dirty="0"/>
            </a:br>
            <a:r>
              <a:rPr lang="zh-CN" altLang="en-US" sz="1600" dirty="0"/>
              <a:t>		</a:t>
            </a:r>
            <a:r>
              <a:rPr lang="en-US" altLang="zh-CN" sz="1600" dirty="0" err="1"/>
              <a:t>blkcnt_t</a:t>
            </a:r>
            <a:r>
              <a:rPr lang="en-US" altLang="zh-CN" sz="1600" dirty="0"/>
              <a:t>  </a:t>
            </a:r>
            <a:r>
              <a:rPr lang="en-US" altLang="zh-CN" sz="1600" dirty="0" err="1"/>
              <a:t>st_blocks</a:t>
            </a:r>
            <a:r>
              <a:rPr lang="en-US" altLang="zh-CN" sz="1600" dirty="0"/>
              <a:t>;     //</a:t>
            </a:r>
            <a:r>
              <a:rPr lang="zh-CN" altLang="en-US" sz="1600" dirty="0"/>
              <a:t>文件内容对应的块数量    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F460EE7-58F1-4948-BCDC-8F36C228BF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1C768B3-7DE6-4FC7-B350-C03D9943EA8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sz="3400" dirty="0"/>
              <a:t>在</a:t>
            </a:r>
            <a:r>
              <a:rPr lang="en-US" altLang="zh-CN" sz="3400" dirty="0"/>
              <a:t>Linux</a:t>
            </a:r>
            <a:r>
              <a:rPr lang="zh-CN" altLang="en-US" sz="3400" dirty="0"/>
              <a:t>中定义了检查这些类型的宏定义：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en-US" altLang="zh-CN" dirty="0"/>
              <a:t>S_ISLNK (</a:t>
            </a:r>
            <a:r>
              <a:rPr lang="en-US" altLang="zh-CN" dirty="0" err="1"/>
              <a:t>st_mode</a:t>
            </a:r>
            <a:r>
              <a:rPr lang="en-US" altLang="zh-CN" dirty="0"/>
              <a:t>)     </a:t>
            </a:r>
            <a:r>
              <a:rPr lang="zh-CN" altLang="en-US" dirty="0"/>
              <a:t>判断是否为符号连接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S_ISREG (</a:t>
            </a:r>
            <a:r>
              <a:rPr lang="en-US" altLang="zh-CN" dirty="0" err="1"/>
              <a:t>st_mode</a:t>
            </a:r>
            <a:r>
              <a:rPr lang="en-US" altLang="zh-CN" dirty="0"/>
              <a:t>)     </a:t>
            </a:r>
            <a:r>
              <a:rPr lang="zh-CN" altLang="en-US" dirty="0"/>
              <a:t>是否为一般文件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S_ISDIR (</a:t>
            </a:r>
            <a:r>
              <a:rPr lang="en-US" altLang="zh-CN" dirty="0" err="1">
                <a:solidFill>
                  <a:srgbClr val="FF0000"/>
                </a:solidFill>
              </a:rPr>
              <a:t>st_mode</a:t>
            </a:r>
            <a:r>
              <a:rPr lang="en-US" altLang="zh-CN" dirty="0">
                <a:solidFill>
                  <a:srgbClr val="FF0000"/>
                </a:solidFill>
              </a:rPr>
              <a:t>)      </a:t>
            </a:r>
            <a:r>
              <a:rPr lang="zh-CN" altLang="en-US" dirty="0">
                <a:solidFill>
                  <a:srgbClr val="FF0000"/>
                </a:solidFill>
              </a:rPr>
              <a:t>是否为目录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S_ISCHR (</a:t>
            </a:r>
            <a:r>
              <a:rPr lang="en-US" altLang="zh-CN" dirty="0" err="1"/>
              <a:t>st_mode</a:t>
            </a:r>
            <a:r>
              <a:rPr lang="en-US" altLang="zh-CN" dirty="0"/>
              <a:t>)     </a:t>
            </a:r>
            <a:r>
              <a:rPr lang="zh-CN" altLang="en-US" dirty="0"/>
              <a:t>是否为字符三设备文件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S_ISBLK (s3e)           </a:t>
            </a:r>
            <a:r>
              <a:rPr lang="zh-CN" altLang="en-US" dirty="0"/>
              <a:t>是否为先进先出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S_ISSOCK (</a:t>
            </a:r>
            <a:r>
              <a:rPr lang="en-US" altLang="zh-CN" dirty="0" err="1"/>
              <a:t>st_mode</a:t>
            </a:r>
            <a:r>
              <a:rPr lang="en-US" altLang="zh-CN" dirty="0"/>
              <a:t>)   </a:t>
            </a:r>
            <a:r>
              <a:rPr lang="zh-CN" altLang="en-US" dirty="0"/>
              <a:t>是否为</a:t>
            </a:r>
            <a:r>
              <a:rPr lang="en-US" altLang="zh-CN" dirty="0"/>
              <a:t>socket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78B9D248-C2DD-477E-B8E9-F58CCAB47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子任务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分钟）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FDFCA1F-64EB-4D5D-906B-854D4959485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列出指定目录下所有文件名</a:t>
            </a:r>
            <a:endParaRPr lang="en-US" altLang="zh-CN"/>
          </a:p>
          <a:p>
            <a:pPr lvl="1"/>
            <a:r>
              <a:rPr lang="zh-CN" altLang="en-US"/>
              <a:t>要求：</a:t>
            </a:r>
            <a:endParaRPr lang="en-US" altLang="zh-CN"/>
          </a:p>
          <a:p>
            <a:pPr lvl="2"/>
            <a:r>
              <a:rPr lang="zh-CN" altLang="en-US"/>
              <a:t>绝对路径名做输入参数，打印输出该路径下所有文件名</a:t>
            </a:r>
            <a:endParaRPr lang="en-US" altLang="zh-CN"/>
          </a:p>
          <a:p>
            <a:pPr lvl="1"/>
            <a:r>
              <a:rPr lang="zh-CN" altLang="en-US"/>
              <a:t>知识点：</a:t>
            </a:r>
            <a:endParaRPr lang="en-US" altLang="zh-CN"/>
          </a:p>
          <a:p>
            <a:pPr lvl="2"/>
            <a:r>
              <a:rPr lang="zh-CN" altLang="en-US"/>
              <a:t>打开目录函数：</a:t>
            </a:r>
            <a:r>
              <a:rPr lang="en-US" altLang="zh-CN"/>
              <a:t>DIR* opendir (const char * path )</a:t>
            </a:r>
          </a:p>
          <a:p>
            <a:pPr lvl="2"/>
            <a:r>
              <a:rPr lang="zh-CN" altLang="en-US"/>
              <a:t>读取目录函数：</a:t>
            </a:r>
            <a:r>
              <a:rPr lang="en-US" altLang="zh-CN"/>
              <a:t>struct dirent *readdir(DIR *dir)</a:t>
            </a:r>
          </a:p>
          <a:p>
            <a:pPr lvl="2"/>
            <a:r>
              <a:rPr lang="zh-CN" altLang="en-US"/>
              <a:t>返回下一个目录项的指针。</a:t>
            </a:r>
            <a:endParaRPr lang="en-US" altLang="zh-CN"/>
          </a:p>
          <a:p>
            <a:pPr lvl="3"/>
            <a:r>
              <a:rPr lang="en-US" altLang="zh-CN"/>
              <a:t>#include&lt;sys/types.h&gt;   </a:t>
            </a:r>
          </a:p>
          <a:p>
            <a:pPr lvl="3"/>
            <a:r>
              <a:rPr lang="en-US" altLang="zh-CN"/>
              <a:t>#include&lt;dirent.h&gt;</a:t>
            </a:r>
          </a:p>
          <a:p>
            <a:pPr lvl="3"/>
            <a:endParaRPr lang="en-US" altLang="zh-C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33304</TotalTime>
  <Words>3856</Words>
  <Application>Microsoft Office PowerPoint</Application>
  <PresentationFormat>A4 纸张(210x297 毫米)</PresentationFormat>
  <Paragraphs>310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Arial</vt:lpstr>
      <vt:lpstr>Arial Narrow</vt:lpstr>
      <vt:lpstr>Calibri</vt:lpstr>
      <vt:lpstr>Monotype Sorts</vt:lpstr>
      <vt:lpstr>Times New Roman</vt:lpstr>
      <vt:lpstr>Wingdings</vt:lpstr>
      <vt:lpstr>通用信息 (标准)</vt:lpstr>
      <vt:lpstr>第六章 实验1 文件设置和编辑</vt:lpstr>
      <vt:lpstr>目录</vt:lpstr>
      <vt:lpstr>目录</vt:lpstr>
      <vt:lpstr>任务描述</vt:lpstr>
      <vt:lpstr>任务描述</vt:lpstr>
      <vt:lpstr>子任务1（15分钟）</vt:lpstr>
      <vt:lpstr>子任务1（15分钟）</vt:lpstr>
      <vt:lpstr>子任务1（15分钟）</vt:lpstr>
      <vt:lpstr>子任务2（15分钟）</vt:lpstr>
      <vt:lpstr>子任务2（15分钟）</vt:lpstr>
      <vt:lpstr>子任务3（30分钟）</vt:lpstr>
      <vt:lpstr>子任务3（30分钟）</vt:lpstr>
      <vt:lpstr>子任务3（30分钟）</vt:lpstr>
      <vt:lpstr>子任务4（30分钟）</vt:lpstr>
      <vt:lpstr>子任务2（15分钟）</vt:lpstr>
      <vt:lpstr>子任务5（20分钟）</vt:lpstr>
      <vt:lpstr>子任务5（20分钟）</vt:lpstr>
      <vt:lpstr>子任务6（20分钟）</vt:lpstr>
      <vt:lpstr>子任务7（15分钟）</vt:lpstr>
      <vt:lpstr>子任务7（15分钟）</vt:lpstr>
      <vt:lpstr>子任务8（15分钟）</vt:lpstr>
      <vt:lpstr>子任务9（15分钟）</vt:lpstr>
      <vt:lpstr>子任务9</vt:lpstr>
      <vt:lpstr>子任务10（15分钟）</vt:lpstr>
      <vt:lpstr>子任务11（15分钟）</vt:lpstr>
      <vt:lpstr>子任务12（15分钟）</vt:lpstr>
      <vt:lpstr>子任务12（15分钟）</vt:lpstr>
      <vt:lpstr>子任务13（20分钟）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3287</cp:revision>
  <cp:lastPrinted>2011-09-02T04:24:48Z</cp:lastPrinted>
  <dcterms:created xsi:type="dcterms:W3CDTF">2001-03-21T12:57:26Z</dcterms:created>
  <dcterms:modified xsi:type="dcterms:W3CDTF">2021-01-19T07:41:30Z</dcterms:modified>
</cp:coreProperties>
</file>