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4"/>
  </p:notesMasterIdLst>
  <p:handoutMasterIdLst>
    <p:handoutMasterId r:id="rId45"/>
  </p:handoutMasterIdLst>
  <p:sldIdLst>
    <p:sldId id="256" r:id="rId2"/>
    <p:sldId id="462" r:id="rId3"/>
    <p:sldId id="463" r:id="rId4"/>
    <p:sldId id="464" r:id="rId5"/>
    <p:sldId id="465" r:id="rId6"/>
    <p:sldId id="466" r:id="rId7"/>
    <p:sldId id="467" r:id="rId8"/>
    <p:sldId id="468" r:id="rId9"/>
    <p:sldId id="469" r:id="rId10"/>
    <p:sldId id="470" r:id="rId11"/>
    <p:sldId id="471" r:id="rId12"/>
    <p:sldId id="472" r:id="rId13"/>
    <p:sldId id="473" r:id="rId14"/>
    <p:sldId id="474" r:id="rId15"/>
    <p:sldId id="505" r:id="rId16"/>
    <p:sldId id="475" r:id="rId17"/>
    <p:sldId id="476" r:id="rId18"/>
    <p:sldId id="477" r:id="rId19"/>
    <p:sldId id="478" r:id="rId20"/>
    <p:sldId id="479" r:id="rId21"/>
    <p:sldId id="480" r:id="rId22"/>
    <p:sldId id="481" r:id="rId23"/>
    <p:sldId id="482" r:id="rId24"/>
    <p:sldId id="483" r:id="rId25"/>
    <p:sldId id="484" r:id="rId26"/>
    <p:sldId id="485" r:id="rId27"/>
    <p:sldId id="486" r:id="rId28"/>
    <p:sldId id="487" r:id="rId29"/>
    <p:sldId id="488" r:id="rId30"/>
    <p:sldId id="489" r:id="rId31"/>
    <p:sldId id="503" r:id="rId32"/>
    <p:sldId id="504" r:id="rId33"/>
    <p:sldId id="490" r:id="rId34"/>
    <p:sldId id="491" r:id="rId35"/>
    <p:sldId id="492" r:id="rId36"/>
    <p:sldId id="493" r:id="rId37"/>
    <p:sldId id="494" r:id="rId38"/>
    <p:sldId id="495" r:id="rId39"/>
    <p:sldId id="496" r:id="rId40"/>
    <p:sldId id="497" r:id="rId41"/>
    <p:sldId id="500" r:id="rId42"/>
    <p:sldId id="297" r:id="rId43"/>
  </p:sldIdLst>
  <p:sldSz cx="9906000" cy="6858000" type="A4"/>
  <p:notesSz cx="6797675" cy="9928225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003399"/>
    <a:srgbClr val="336699"/>
    <a:srgbClr val="001D3A"/>
    <a:srgbClr val="FF3300"/>
    <a:srgbClr val="C8860E"/>
    <a:srgbClr val="000066"/>
    <a:srgbClr val="0000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2" autoAdjust="0"/>
    <p:restoredTop sz="98074" autoAdjust="0"/>
  </p:normalViewPr>
  <p:slideViewPr>
    <p:cSldViewPr>
      <p:cViewPr varScale="1">
        <p:scale>
          <a:sx n="110" d="100"/>
          <a:sy n="110" d="100"/>
        </p:scale>
        <p:origin x="1578" y="10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10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410"/>
    </p:cViewPr>
  </p:sorterViewPr>
  <p:notesViewPr>
    <p:cSldViewPr>
      <p:cViewPr varScale="1">
        <p:scale>
          <a:sx n="47" d="100"/>
          <a:sy n="47" d="100"/>
        </p:scale>
        <p:origin x="279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l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4813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l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863" y="9431338"/>
            <a:ext cx="2944812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pPr>
              <a:defRPr/>
            </a:pPr>
            <a:fld id="{91CEAB8E-1E52-4AF3-A645-E2A34AEB46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4269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l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6125"/>
            <a:ext cx="537210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3288"/>
            <a:ext cx="4984750" cy="44688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4813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l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431338"/>
            <a:ext cx="2944812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BC7D674A-C53E-4DF2-95AB-FDF5B54D8C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1229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>
            <a:extLst>
              <a:ext uri="{FF2B5EF4-FFF2-40B4-BE49-F238E27FC236}">
                <a16:creationId xmlns:a16="http://schemas.microsoft.com/office/drawing/2014/main" id="{7824259D-2C05-430F-B1CB-9A6A6DFEBC2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>
            <a:extLst>
              <a:ext uri="{FF2B5EF4-FFF2-40B4-BE49-F238E27FC236}">
                <a16:creationId xmlns:a16="http://schemas.microsoft.com/office/drawing/2014/main" id="{887342BF-63C3-4771-B3B0-C8535A8B57C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772" name="灯片编号占位符 3">
            <a:extLst>
              <a:ext uri="{FF2B5EF4-FFF2-40B4-BE49-F238E27FC236}">
                <a16:creationId xmlns:a16="http://schemas.microsoft.com/office/drawing/2014/main" id="{68F31D46-7120-4E3E-AE02-B06521DC22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67FABF4-45E2-4465-8E62-404829264886}" type="slidenum">
              <a:rPr lang="zh-CN" altLang="en-US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backgroud-bluefram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561975"/>
            <a:ext cx="9925050" cy="629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软件所所徽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263" y="112713"/>
            <a:ext cx="1366837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iscas-mzd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588" y="96838"/>
            <a:ext cx="2141537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824663" y="333375"/>
            <a:ext cx="2808287" cy="2444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1000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191386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88950" y="1828800"/>
            <a:ext cx="8928100" cy="1744663"/>
          </a:xfrm>
          <a:noFill/>
        </p:spPr>
        <p:txBody>
          <a:bodyPr lIns="91440" rIns="91440"/>
          <a:lstStyle>
            <a:lvl1pPr algn="ctr">
              <a:defRPr sz="44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91386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647825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37849855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186309-1557-4760-BFCC-A8CA618ECF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831279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29500" y="568325"/>
            <a:ext cx="2476500" cy="54530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568325"/>
            <a:ext cx="7277100" cy="54530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C5A923-AA79-42CB-AEBF-F06CE1EDB2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358280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52388"/>
            <a:ext cx="92055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8318B3-CF94-4338-9C47-A02F66CD6F13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905750" y="6237288"/>
            <a:ext cx="1905000" cy="457200"/>
          </a:xfrm>
        </p:spPr>
        <p:txBody>
          <a:bodyPr/>
          <a:lstStyle>
            <a:lvl1pPr>
              <a:defRPr sz="1400" b="1" i="0" baseline="0">
                <a:solidFill>
                  <a:srgbClr val="001D3A"/>
                </a:solidFill>
              </a:defRPr>
            </a:lvl1pPr>
          </a:lstStyle>
          <a:p>
            <a:pPr>
              <a:defRPr/>
            </a:pPr>
            <a:fld id="{581DD3E0-5F7C-46B2-AE3F-E816681047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749283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0C540-FA4A-4C72-B81A-93C6DC1F80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427198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8950" y="1412875"/>
            <a:ext cx="43878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412875"/>
            <a:ext cx="43878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0C3C9-4EC1-4D0E-A124-05EA02C5D9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061704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9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3E9D4A-0597-4B45-9AF7-E0992F0E6E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992731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5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B2FFED-9152-4D2D-86D8-2C5FC9A66E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21694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58"/>
          <p:cNvSpPr>
            <a:spLocks noGrp="1" noChangeArrowheads="1"/>
          </p:cNvSpPr>
          <p:nvPr>
            <p:ph type="ftr" sz="quarter" idx="11"/>
          </p:nvPr>
        </p:nvSpPr>
        <p:spPr>
          <a:xfrm>
            <a:off x="8265368" y="6345056"/>
            <a:ext cx="2895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8E3554-2F4C-4F81-A61C-F7B03B5D2EAE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966901" y="6345745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E041F5-C80F-41AD-85A6-1DB15A00DD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494179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2B5A26-504E-4E45-B2B1-F0DD749C1A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813452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4394A5-E25D-4EC5-882D-FDF0894202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947067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63" descr="backgroud-blueframe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561975"/>
            <a:ext cx="9925050" cy="629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047" descr="软件所所徽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850" y="112713"/>
            <a:ext cx="136683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1056" descr="iscas-mzd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588" y="96838"/>
            <a:ext cx="2141537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Box 1045"/>
          <p:cNvSpPr txBox="1">
            <a:spLocks noChangeArrowheads="1"/>
          </p:cNvSpPr>
          <p:nvPr/>
        </p:nvSpPr>
        <p:spPr bwMode="auto">
          <a:xfrm>
            <a:off x="6824663" y="333375"/>
            <a:ext cx="2808287" cy="2444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1000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3105" name="Rectangle 105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205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6" name="Rectangle 105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643" y="1506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fld id="{D8894C89-F3FE-40C0-A5F3-ADEF3E1A6553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3107" name="Rectangle 105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205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rgbClr val="0000CC"/>
                </a:solidFill>
                <a:ea typeface="+mn-ea"/>
              </a:defRPr>
            </a:lvl1pPr>
          </a:lstStyle>
          <a:p>
            <a:pPr>
              <a:defRPr/>
            </a:pPr>
            <a:fld id="{FE7D64B2-A068-40FD-8A0E-D4EEE312E3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3" name="Rectangle 106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8950" y="1412875"/>
            <a:ext cx="8928100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109" name="Rectangle 1061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单击此处编辑母版标题样式文件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2" r:id="rId1"/>
    <p:sldLayoutId id="2147484583" r:id="rId2"/>
    <p:sldLayoutId id="2147484573" r:id="rId3"/>
    <p:sldLayoutId id="2147484574" r:id="rId4"/>
    <p:sldLayoutId id="2147484575" r:id="rId5"/>
    <p:sldLayoutId id="2147484576" r:id="rId6"/>
    <p:sldLayoutId id="2147484577" r:id="rId7"/>
    <p:sldLayoutId id="2147484578" r:id="rId8"/>
    <p:sldLayoutId id="2147484579" r:id="rId9"/>
    <p:sldLayoutId id="2147484580" r:id="rId10"/>
    <p:sldLayoutId id="2147484581" r:id="rId11"/>
  </p:sldLayoutIdLst>
  <p:transition/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5050"/>
        </a:buClr>
        <a:buSzPct val="120000"/>
        <a:buFont typeface="Wingdings" pitchFamily="2" charset="2"/>
        <a:buChar char="§"/>
        <a:defRPr kumimoji="1" sz="2600" b="1">
          <a:solidFill>
            <a:srgbClr val="000066"/>
          </a:solidFill>
          <a:latin typeface="+mn-lt"/>
          <a:ea typeface="黑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v"/>
        <a:defRPr kumimoji="1" sz="2400" b="1">
          <a:solidFill>
            <a:srgbClr val="0000FF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charset="2"/>
        <a:buChar char="F"/>
        <a:defRPr kumimoji="1" sz="2000" b="1">
          <a:solidFill>
            <a:srgbClr val="A50021"/>
          </a:solidFill>
          <a:latin typeface="+mn-lt"/>
          <a:ea typeface="楷体_GB2312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kumimoji="1" sz="2000" b="1">
          <a:solidFill>
            <a:srgbClr val="292929"/>
          </a:solidFill>
          <a:latin typeface="+mn-lt"/>
          <a:ea typeface="楷体_GB2312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 b="1">
          <a:solidFill>
            <a:srgbClr val="FF3300"/>
          </a:solidFill>
          <a:latin typeface="+mn-lt"/>
          <a:ea typeface="楷体_GB2312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82"/>
          <p:cNvSpPr>
            <a:spLocks noGrp="1" noChangeArrowheads="1"/>
          </p:cNvSpPr>
          <p:nvPr>
            <p:ph type="ctrTitle" sz="quarter" idx="4294967295"/>
          </p:nvPr>
        </p:nvSpPr>
        <p:spPr>
          <a:xfrm>
            <a:off x="0" y="2193894"/>
            <a:ext cx="9906000" cy="1989199"/>
          </a:xfr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sz="4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第八章 第</a:t>
            </a:r>
            <a:r>
              <a:rPr lang="en-US" altLang="zh-CN" sz="4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zh-CN" altLang="en-US" sz="4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讲 </a:t>
            </a:r>
            <a:br>
              <a:rPr lang="en-US" altLang="zh-CN" sz="4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zh-CN" sz="4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GDM</a:t>
            </a:r>
            <a:r>
              <a:rPr lang="zh-CN" altLang="en-US" sz="4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与</a:t>
            </a:r>
            <a:r>
              <a:rPr lang="en-US" altLang="zh-CN" sz="4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PAM</a:t>
            </a:r>
            <a:endParaRPr lang="zh-CN" altLang="en-US" sz="440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Box 14">
            <a:extLst>
              <a:ext uri="{FF2B5EF4-FFF2-40B4-BE49-F238E27FC236}">
                <a16:creationId xmlns:a16="http://schemas.microsoft.com/office/drawing/2014/main" id="{0659E6EE-B666-41A1-AF23-9EE22C11D5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229" y="1399869"/>
            <a:ext cx="8647542" cy="2242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lvl="1" indent="-342900" algn="just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solidFill>
                  <a:srgbClr val="000066"/>
                </a:solidFill>
                <a:latin typeface="+mn-lt"/>
                <a:ea typeface="微软雅黑" pitchFamily="34" charset="-122"/>
              </a:rPr>
              <a:t>欢迎界面通过 </a:t>
            </a:r>
            <a:r>
              <a:rPr lang="en-US" altLang="zh-CN" dirty="0" err="1">
                <a:solidFill>
                  <a:srgbClr val="000066"/>
                </a:solidFill>
                <a:latin typeface="+mn-lt"/>
                <a:ea typeface="微软雅黑" pitchFamily="34" charset="-122"/>
              </a:rPr>
              <a:t>GConf</a:t>
            </a:r>
            <a:r>
              <a:rPr lang="en-US" altLang="zh-CN" dirty="0">
                <a:solidFill>
                  <a:srgbClr val="000066"/>
                </a:solidFill>
                <a:latin typeface="+mn-lt"/>
                <a:ea typeface="微软雅黑" pitchFamily="34" charset="-122"/>
              </a:rPr>
              <a:t> </a:t>
            </a:r>
            <a:r>
              <a:rPr lang="zh-CN" altLang="en-US" dirty="0">
                <a:solidFill>
                  <a:srgbClr val="000066"/>
                </a:solidFill>
                <a:latin typeface="+mn-lt"/>
                <a:ea typeface="微软雅黑" pitchFamily="34" charset="-122"/>
              </a:rPr>
              <a:t>配置</a:t>
            </a:r>
            <a:endParaRPr lang="en-US" altLang="zh-CN" dirty="0">
              <a:solidFill>
                <a:srgbClr val="000066"/>
              </a:solidFill>
              <a:latin typeface="+mn-lt"/>
              <a:ea typeface="微软雅黑" pitchFamily="34" charset="-122"/>
            </a:endParaRPr>
          </a:p>
          <a:p>
            <a:pPr marL="342900" lvl="1" indent="-342900" algn="just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solidFill>
                  <a:srgbClr val="000066"/>
                </a:solidFill>
                <a:latin typeface="+mn-lt"/>
                <a:ea typeface="微软雅黑" pitchFamily="34" charset="-122"/>
              </a:rPr>
              <a:t>使用</a:t>
            </a:r>
            <a:r>
              <a:rPr lang="en-US" altLang="zh-CN" dirty="0" err="1">
                <a:solidFill>
                  <a:srgbClr val="000066"/>
                </a:solidFill>
                <a:latin typeface="+mn-lt"/>
                <a:ea typeface="微软雅黑" pitchFamily="34" charset="-122"/>
              </a:rPr>
              <a:t>Gconf</a:t>
            </a:r>
            <a:r>
              <a:rPr lang="zh-CN" altLang="en-US" dirty="0">
                <a:solidFill>
                  <a:srgbClr val="000066"/>
                </a:solidFill>
                <a:latin typeface="+mn-lt"/>
                <a:ea typeface="微软雅黑" pitchFamily="34" charset="-122"/>
              </a:rPr>
              <a:t>存储</a:t>
            </a:r>
            <a:r>
              <a:rPr lang="en-US" altLang="zh-CN" dirty="0" err="1">
                <a:solidFill>
                  <a:srgbClr val="000066"/>
                </a:solidFill>
                <a:latin typeface="+mn-lt"/>
                <a:ea typeface="微软雅黑" pitchFamily="34" charset="-122"/>
              </a:rPr>
              <a:t>gdm</a:t>
            </a:r>
            <a:r>
              <a:rPr lang="en-US" altLang="zh-CN" dirty="0">
                <a:solidFill>
                  <a:srgbClr val="000066"/>
                </a:solidFill>
                <a:latin typeface="+mn-lt"/>
                <a:ea typeface="微软雅黑" pitchFamily="34" charset="-122"/>
              </a:rPr>
              <a:t>-simple-</a:t>
            </a:r>
            <a:r>
              <a:rPr lang="en-US" altLang="zh-CN" dirty="0" err="1">
                <a:solidFill>
                  <a:srgbClr val="000066"/>
                </a:solidFill>
                <a:latin typeface="+mn-lt"/>
                <a:ea typeface="微软雅黑" pitchFamily="34" charset="-122"/>
              </a:rPr>
              <a:t>greeter.schemas</a:t>
            </a:r>
            <a:endParaRPr lang="en-US" altLang="zh-CN" dirty="0">
              <a:solidFill>
                <a:srgbClr val="000066"/>
              </a:solidFill>
              <a:latin typeface="+mn-lt"/>
              <a:ea typeface="微软雅黑" pitchFamily="34" charset="-122"/>
            </a:endParaRPr>
          </a:p>
          <a:p>
            <a:pPr marL="0" lvl="1" indent="0" algn="just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5000"/>
              <a:defRPr/>
            </a:pPr>
            <a:r>
              <a:rPr lang="en-US" altLang="zh-CN" dirty="0">
                <a:solidFill>
                  <a:srgbClr val="000066"/>
                </a:solidFill>
                <a:latin typeface="+mn-lt"/>
                <a:ea typeface="微软雅黑" pitchFamily="34" charset="-122"/>
              </a:rPr>
              <a:t>    (</a:t>
            </a:r>
            <a:r>
              <a:rPr lang="zh-CN" altLang="en-US" dirty="0">
                <a:solidFill>
                  <a:srgbClr val="000066"/>
                </a:solidFill>
                <a:latin typeface="+mn-lt"/>
                <a:ea typeface="微软雅黑" pitchFamily="34" charset="-122"/>
              </a:rPr>
              <a:t>或</a:t>
            </a:r>
            <a:r>
              <a:rPr lang="en-US" altLang="zh-CN" dirty="0">
                <a:solidFill>
                  <a:srgbClr val="000066"/>
                </a:solidFill>
                <a:latin typeface="+mn-lt"/>
                <a:ea typeface="微软雅黑" pitchFamily="34" charset="-122"/>
              </a:rPr>
              <a:t>/</a:t>
            </a:r>
            <a:r>
              <a:rPr lang="en-US" altLang="zh-CN" dirty="0" err="1">
                <a:solidFill>
                  <a:srgbClr val="000066"/>
                </a:solidFill>
                <a:latin typeface="+mn-lt"/>
                <a:ea typeface="微软雅黑" pitchFamily="34" charset="-122"/>
              </a:rPr>
              <a:t>usr</a:t>
            </a:r>
            <a:r>
              <a:rPr lang="en-US" altLang="zh-CN" dirty="0">
                <a:solidFill>
                  <a:srgbClr val="000066"/>
                </a:solidFill>
                <a:latin typeface="+mn-lt"/>
                <a:ea typeface="微软雅黑" pitchFamily="34" charset="-122"/>
              </a:rPr>
              <a:t>/share/</a:t>
            </a:r>
            <a:r>
              <a:rPr lang="en-US" altLang="zh-CN" dirty="0" err="1">
                <a:solidFill>
                  <a:srgbClr val="000066"/>
                </a:solidFill>
                <a:latin typeface="+mn-lt"/>
                <a:ea typeface="微软雅黑" pitchFamily="34" charset="-122"/>
              </a:rPr>
              <a:t>gdm</a:t>
            </a:r>
            <a:r>
              <a:rPr lang="en-US" altLang="zh-CN" dirty="0">
                <a:solidFill>
                  <a:srgbClr val="000066"/>
                </a:solidFill>
                <a:latin typeface="+mn-lt"/>
                <a:ea typeface="微软雅黑" pitchFamily="34" charset="-122"/>
              </a:rPr>
              <a:t>/</a:t>
            </a:r>
            <a:r>
              <a:rPr lang="en-US" altLang="zh-CN" dirty="0" err="1">
                <a:solidFill>
                  <a:srgbClr val="000066"/>
                </a:solidFill>
                <a:latin typeface="+mn-lt"/>
                <a:ea typeface="微软雅黑" pitchFamily="34" charset="-122"/>
              </a:rPr>
              <a:t>gdm.schemas</a:t>
            </a:r>
            <a:r>
              <a:rPr lang="en-US" altLang="zh-CN" dirty="0">
                <a:solidFill>
                  <a:srgbClr val="000066"/>
                </a:solidFill>
                <a:latin typeface="+mn-lt"/>
                <a:ea typeface="微软雅黑" pitchFamily="34" charset="-122"/>
              </a:rPr>
              <a:t>)</a:t>
            </a:r>
          </a:p>
          <a:p>
            <a:pPr marL="342900" lvl="1" indent="-342900" algn="just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lang="en-US" altLang="zh-CN" dirty="0">
                <a:solidFill>
                  <a:srgbClr val="000066"/>
                </a:solidFill>
                <a:latin typeface="+mn-lt"/>
                <a:ea typeface="微软雅黑" pitchFamily="34" charset="-122"/>
              </a:rPr>
              <a:t>gconftool-2</a:t>
            </a:r>
            <a:r>
              <a:rPr lang="zh-CN" altLang="en-US" dirty="0">
                <a:solidFill>
                  <a:srgbClr val="000066"/>
                </a:solidFill>
                <a:latin typeface="+mn-lt"/>
                <a:ea typeface="微软雅黑" pitchFamily="34" charset="-122"/>
              </a:rPr>
              <a:t>或</a:t>
            </a:r>
            <a:r>
              <a:rPr lang="en-US" altLang="zh-CN" dirty="0" err="1">
                <a:solidFill>
                  <a:srgbClr val="000066"/>
                </a:solidFill>
                <a:latin typeface="+mn-lt"/>
                <a:ea typeface="微软雅黑" pitchFamily="34" charset="-122"/>
              </a:rPr>
              <a:t>gconf</a:t>
            </a:r>
            <a:r>
              <a:rPr lang="en-US" altLang="zh-CN" dirty="0">
                <a:solidFill>
                  <a:srgbClr val="000066"/>
                </a:solidFill>
                <a:latin typeface="+mn-lt"/>
                <a:ea typeface="微软雅黑" pitchFamily="34" charset="-122"/>
              </a:rPr>
              <a:t>-editor</a:t>
            </a:r>
            <a:r>
              <a:rPr lang="zh-CN" altLang="en-US" dirty="0">
                <a:solidFill>
                  <a:srgbClr val="000066"/>
                </a:solidFill>
                <a:latin typeface="+mn-lt"/>
                <a:ea typeface="微软雅黑" pitchFamily="34" charset="-122"/>
              </a:rPr>
              <a:t>程序修改其中配置</a:t>
            </a:r>
            <a:endParaRPr lang="en-US" altLang="zh-CN" dirty="0">
              <a:solidFill>
                <a:srgbClr val="000066"/>
              </a:solidFill>
              <a:latin typeface="+mn-lt"/>
              <a:ea typeface="微软雅黑" pitchFamily="34" charset="-122"/>
            </a:endParaRPr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9E79B4C9-2E5C-4ADF-BE79-71BDA3B20A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565150"/>
            <a:ext cx="9906000" cy="628650"/>
          </a:xfrm>
        </p:spPr>
        <p:txBody>
          <a:bodyPr/>
          <a:lstStyle/>
          <a:p>
            <a:pPr algn="ctr"/>
            <a:r>
              <a:rPr lang="zh-CN" altLang="en-US" dirty="0">
                <a:ea typeface="宋体" panose="02010600030101010101" pitchFamily="2" charset="-122"/>
              </a:rPr>
              <a:t>欢迎界面配置</a:t>
            </a:r>
          </a:p>
        </p:txBody>
      </p:sp>
      <p:pic>
        <p:nvPicPr>
          <p:cNvPr id="33794" name="Picture 2">
            <a:extLst>
              <a:ext uri="{FF2B5EF4-FFF2-40B4-BE49-F238E27FC236}">
                <a16:creationId xmlns:a16="http://schemas.microsoft.com/office/drawing/2014/main" id="{1D1E5034-E4B0-4B5C-9B52-954BB3A5A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473" y="3861048"/>
            <a:ext cx="4242048" cy="265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796" name="Picture 4">
            <a:extLst>
              <a:ext uri="{FF2B5EF4-FFF2-40B4-BE49-F238E27FC236}">
                <a16:creationId xmlns:a16="http://schemas.microsoft.com/office/drawing/2014/main" id="{296EDECF-FEC8-4C7D-8F65-FAA2DBF44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52" y="3861048"/>
            <a:ext cx="4242048" cy="265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3183852-EF1E-4349-BF96-8BE72C31B6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302658"/>
              </p:ext>
            </p:extLst>
          </p:nvPr>
        </p:nvGraphicFramePr>
        <p:xfrm>
          <a:off x="1041400" y="1543051"/>
          <a:ext cx="7683500" cy="44608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48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47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73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ysClr val="windowText" lastClr="000000"/>
                          </a:solidFill>
                        </a:rPr>
                        <a:t>可配置键值</a:t>
                      </a:r>
                    </a:p>
                  </a:txBody>
                  <a:tcPr marL="91453" marR="91453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ysClr val="windowText" lastClr="000000"/>
                          </a:solidFill>
                        </a:rPr>
                        <a:t>备注</a:t>
                      </a:r>
                    </a:p>
                  </a:txBody>
                  <a:tcPr marL="91453" marR="91453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3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solidFill>
                            <a:sysClr val="windowText" lastClr="000000"/>
                          </a:solidFill>
                        </a:rPr>
                        <a:t>banner_message_enable</a:t>
                      </a:r>
                      <a:endParaRPr lang="zh-CN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53" marR="91453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ysClr val="windowText" lastClr="000000"/>
                          </a:solidFill>
                        </a:rPr>
                        <a:t>浮动信息文本是否显示</a:t>
                      </a:r>
                    </a:p>
                  </a:txBody>
                  <a:tcPr marL="91453" marR="91453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3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solidFill>
                            <a:sysClr val="windowText" lastClr="000000"/>
                          </a:solidFill>
                        </a:rPr>
                        <a:t>banner_message_text</a:t>
                      </a:r>
                      <a:endParaRPr lang="zh-CN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53" marR="91453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ysClr val="windowText" lastClr="000000"/>
                          </a:solidFill>
                        </a:rPr>
                        <a:t>欢迎窗口显示浮动文本</a:t>
                      </a:r>
                    </a:p>
                  </a:txBody>
                  <a:tcPr marL="91453" marR="91453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3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solidFill>
                            <a:sysClr val="windowText" lastClr="000000"/>
                          </a:solidFill>
                        </a:rPr>
                        <a:t>disable_restart_buttons</a:t>
                      </a:r>
                      <a:endParaRPr lang="zh-CN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53" marR="91453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ysClr val="windowText" lastClr="000000"/>
                          </a:solidFill>
                        </a:rPr>
                        <a:t>登录窗口显示重启按钮</a:t>
                      </a:r>
                    </a:p>
                  </a:txBody>
                  <a:tcPr marL="91453" marR="91453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3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solidFill>
                            <a:sysClr val="windowText" lastClr="000000"/>
                          </a:solidFill>
                        </a:rPr>
                        <a:t>disable_user_list</a:t>
                      </a:r>
                      <a:endParaRPr lang="zh-CN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53" marR="91453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ysClr val="windowText" lastClr="000000"/>
                          </a:solidFill>
                        </a:rPr>
                        <a:t>登录窗口显示用户头像</a:t>
                      </a:r>
                    </a:p>
                  </a:txBody>
                  <a:tcPr marL="91453" marR="91453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53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solidFill>
                            <a:sysClr val="windowText" lastClr="000000"/>
                          </a:solidFill>
                        </a:rPr>
                        <a:t>logo_icon_name</a:t>
                      </a:r>
                      <a:endParaRPr lang="zh-CN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53" marR="91453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ysClr val="windowText" lastClr="000000"/>
                          </a:solidFill>
                        </a:rPr>
                        <a:t>使用的主题图标名</a:t>
                      </a:r>
                    </a:p>
                  </a:txBody>
                  <a:tcPr marL="91453" marR="91453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53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ysClr val="windowText" lastClr="000000"/>
                          </a:solidFill>
                        </a:rPr>
                        <a:t>recent-languages</a:t>
                      </a:r>
                      <a:endParaRPr lang="zh-CN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53" marR="91453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ysClr val="windowText" lastClr="000000"/>
                          </a:solidFill>
                        </a:rPr>
                        <a:t>语言列表</a:t>
                      </a:r>
                    </a:p>
                  </a:txBody>
                  <a:tcPr marL="91453" marR="91453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53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ysClr val="windowText" lastClr="000000"/>
                          </a:solidFill>
                        </a:rPr>
                        <a:t>recent-layouts</a:t>
                      </a:r>
                      <a:endParaRPr lang="zh-CN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53" marR="91453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ysClr val="windowText" lastClr="000000"/>
                          </a:solidFill>
                        </a:rPr>
                        <a:t>键盘布局的列表</a:t>
                      </a:r>
                    </a:p>
                  </a:txBody>
                  <a:tcPr marL="91453" marR="91453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7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solidFill>
                            <a:sysClr val="windowText" lastClr="000000"/>
                          </a:solidFill>
                        </a:rPr>
                        <a:t>wm_use_compiz</a:t>
                      </a:r>
                      <a:endParaRPr lang="zh-CN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53" marR="91453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zh-CN" sz="2000" dirty="0" err="1">
                          <a:solidFill>
                            <a:sysClr val="windowText" lastClr="000000"/>
                          </a:solidFill>
                        </a:rPr>
                        <a:t>compiz</a:t>
                      </a:r>
                      <a:r>
                        <a:rPr lang="zh-CN" altLang="en-US" sz="2000" dirty="0">
                          <a:solidFill>
                            <a:sysClr val="windowText" lastClr="000000"/>
                          </a:solidFill>
                        </a:rPr>
                        <a:t>作为窗口管理器</a:t>
                      </a:r>
                    </a:p>
                  </a:txBody>
                  <a:tcPr marL="91453" marR="91453" marT="45719" marB="457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5634" name="Rectangle 2">
            <a:extLst>
              <a:ext uri="{FF2B5EF4-FFF2-40B4-BE49-F238E27FC236}">
                <a16:creationId xmlns:a16="http://schemas.microsoft.com/office/drawing/2014/main" id="{495FC94F-F775-40DA-B9E3-296AA2FBAD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565150"/>
            <a:ext cx="9906000" cy="628650"/>
          </a:xfrm>
        </p:spPr>
        <p:txBody>
          <a:bodyPr/>
          <a:lstStyle/>
          <a:p>
            <a:pPr algn="ctr"/>
            <a:r>
              <a:rPr lang="zh-CN" altLang="en-US" dirty="0">
                <a:ea typeface="宋体" panose="02010600030101010101" pitchFamily="2" charset="-122"/>
              </a:rPr>
              <a:t>欢迎界面配置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3" descr="Z:\newtek\_backgrounds_1.02\Ryan\Power Point Templates\Computer Penguin Presentation\Penguin_reflection_on_wht.jpg">
            <a:extLst>
              <a:ext uri="{FF2B5EF4-FFF2-40B4-BE49-F238E27FC236}">
                <a16:creationId xmlns:a16="http://schemas.microsoft.com/office/drawing/2014/main" id="{CE30973F-6474-41EF-BA9A-81DEF84DF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664" y="1973263"/>
            <a:ext cx="1182687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627" name="组合 21">
            <a:extLst>
              <a:ext uri="{FF2B5EF4-FFF2-40B4-BE49-F238E27FC236}">
                <a16:creationId xmlns:a16="http://schemas.microsoft.com/office/drawing/2014/main" id="{8DB5CFC0-6FB0-4546-B4AB-8373031E7E51}"/>
              </a:ext>
            </a:extLst>
          </p:cNvPr>
          <p:cNvGrpSpPr>
            <a:grpSpLocks/>
          </p:cNvGrpSpPr>
          <p:nvPr/>
        </p:nvGrpSpPr>
        <p:grpSpPr bwMode="auto">
          <a:xfrm>
            <a:off x="2482850" y="1717676"/>
            <a:ext cx="5227638" cy="4460875"/>
            <a:chOff x="1835696" y="1785814"/>
            <a:chExt cx="5227344" cy="4460626"/>
          </a:xfrm>
        </p:grpSpPr>
        <p:sp>
          <p:nvSpPr>
            <p:cNvPr id="2" name="圆角矩形 1">
              <a:extLst>
                <a:ext uri="{FF2B5EF4-FFF2-40B4-BE49-F238E27FC236}">
                  <a16:creationId xmlns:a16="http://schemas.microsoft.com/office/drawing/2014/main" id="{4A3BB11F-78EE-49E5-A149-C41B424AC22C}"/>
                </a:ext>
              </a:extLst>
            </p:cNvPr>
            <p:cNvSpPr/>
            <p:nvPr/>
          </p:nvSpPr>
          <p:spPr>
            <a:xfrm>
              <a:off x="3718365" y="1785814"/>
              <a:ext cx="1584236" cy="76513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chemeClr val="tx1"/>
                  </a:solidFill>
                </a:rPr>
                <a:t>可配置项</a:t>
              </a: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31ED674B-3B23-44EE-BA95-0BE7C0BB8751}"/>
                </a:ext>
              </a:extLst>
            </p:cNvPr>
            <p:cNvSpPr/>
            <p:nvPr/>
          </p:nvSpPr>
          <p:spPr>
            <a:xfrm>
              <a:off x="1835696" y="3222422"/>
              <a:ext cx="746083" cy="30240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chemeClr val="tx1"/>
                  </a:solidFill>
                </a:rPr>
                <a:t>脚本集成点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003E101-AAF0-42CE-9211-3F2137D4EAA8}"/>
                </a:ext>
              </a:extLst>
            </p:cNvPr>
            <p:cNvSpPr/>
            <p:nvPr/>
          </p:nvSpPr>
          <p:spPr>
            <a:xfrm>
              <a:off x="3300877" y="3222422"/>
              <a:ext cx="744495" cy="30240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chemeClr val="tx1"/>
                  </a:solidFill>
                </a:rPr>
                <a:t>守护进程配置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10E3028-8BC7-43CB-9611-E1E45FEA2E5E}"/>
                </a:ext>
              </a:extLst>
            </p:cNvPr>
            <p:cNvSpPr/>
            <p:nvPr/>
          </p:nvSpPr>
          <p:spPr>
            <a:xfrm>
              <a:off x="4715259" y="3187499"/>
              <a:ext cx="746083" cy="302560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chemeClr val="tx1"/>
                  </a:solidFill>
                </a:rPr>
                <a:t>欢迎界面配置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14C8FBB-797E-45AD-A17E-B7E5CF76024D}"/>
                </a:ext>
              </a:extLst>
            </p:cNvPr>
            <p:cNvSpPr/>
            <p:nvPr/>
          </p:nvSpPr>
          <p:spPr>
            <a:xfrm>
              <a:off x="6316957" y="3222422"/>
              <a:ext cx="746083" cy="302401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chemeClr val="tx1"/>
                  </a:solidFill>
                </a:rPr>
                <a:t>通用会话配置</a:t>
              </a:r>
            </a:p>
          </p:txBody>
        </p:sp>
        <p:cxnSp>
          <p:nvCxnSpPr>
            <p:cNvPr id="10" name="肘形连接符 9">
              <a:extLst>
                <a:ext uri="{FF2B5EF4-FFF2-40B4-BE49-F238E27FC236}">
                  <a16:creationId xmlns:a16="http://schemas.microsoft.com/office/drawing/2014/main" id="{F022201F-FF6B-470E-BBAD-3013137281E9}"/>
                </a:ext>
              </a:extLst>
            </p:cNvPr>
            <p:cNvCxnSpPr>
              <a:stCxn id="2" idx="2"/>
              <a:endCxn id="3" idx="0"/>
            </p:cNvCxnSpPr>
            <p:nvPr/>
          </p:nvCxnSpPr>
          <p:spPr>
            <a:xfrm rot="5400000">
              <a:off x="3023873" y="1735811"/>
              <a:ext cx="671476" cy="2301746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肘形连接符 16">
              <a:extLst>
                <a:ext uri="{FF2B5EF4-FFF2-40B4-BE49-F238E27FC236}">
                  <a16:creationId xmlns:a16="http://schemas.microsoft.com/office/drawing/2014/main" id="{F2BCA8FA-C110-4804-8A2A-C1FDDCC2173B}"/>
                </a:ext>
              </a:extLst>
            </p:cNvPr>
            <p:cNvCxnSpPr>
              <a:stCxn id="2" idx="2"/>
              <a:endCxn id="14" idx="0"/>
            </p:cNvCxnSpPr>
            <p:nvPr/>
          </p:nvCxnSpPr>
          <p:spPr>
            <a:xfrm rot="16200000" flipH="1">
              <a:off x="5264503" y="1796927"/>
              <a:ext cx="671476" cy="2179514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357C2088-7F82-457A-9AF3-8DB1328CC8A5}"/>
                </a:ext>
              </a:extLst>
            </p:cNvPr>
            <p:cNvCxnSpPr>
              <a:endCxn id="11" idx="0"/>
            </p:cNvCxnSpPr>
            <p:nvPr/>
          </p:nvCxnSpPr>
          <p:spPr>
            <a:xfrm>
              <a:off x="3672331" y="2885891"/>
              <a:ext cx="0" cy="3365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22C7842B-C7DE-41B1-A27F-6C3952FA6E39}"/>
                </a:ext>
              </a:extLst>
            </p:cNvPr>
            <p:cNvCxnSpPr>
              <a:stCxn id="13" idx="0"/>
            </p:cNvCxnSpPr>
            <p:nvPr/>
          </p:nvCxnSpPr>
          <p:spPr>
            <a:xfrm flipV="1">
              <a:off x="5088301" y="2885891"/>
              <a:ext cx="0" cy="3016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628" name="Rectangle 2">
            <a:extLst>
              <a:ext uri="{FF2B5EF4-FFF2-40B4-BE49-F238E27FC236}">
                <a16:creationId xmlns:a16="http://schemas.microsoft.com/office/drawing/2014/main" id="{3D6B5E0C-9673-41D6-83BF-CDE7D621BC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565150"/>
            <a:ext cx="9906000" cy="628650"/>
          </a:xfrm>
        </p:spPr>
        <p:txBody>
          <a:bodyPr/>
          <a:lstStyle/>
          <a:p>
            <a:pPr algn="ctr"/>
            <a:r>
              <a:rPr lang="en-US" altLang="zh-CN" dirty="0">
                <a:ea typeface="宋体" panose="02010600030101010101" pitchFamily="2" charset="-122"/>
              </a:rPr>
              <a:t>GDM</a:t>
            </a:r>
            <a:r>
              <a:rPr lang="zh-CN" altLang="en-US" dirty="0">
                <a:ea typeface="宋体" panose="02010600030101010101" pitchFamily="2" charset="-122"/>
              </a:rPr>
              <a:t>配置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Box 14">
            <a:extLst>
              <a:ext uri="{FF2B5EF4-FFF2-40B4-BE49-F238E27FC236}">
                <a16:creationId xmlns:a16="http://schemas.microsoft.com/office/drawing/2014/main" id="{D4F2A905-3C62-4E59-935D-EDF43725A6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150" y="1473201"/>
            <a:ext cx="8751888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342900" lvl="1" indent="-342900" algn="just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solidFill>
                  <a:srgbClr val="000066"/>
                </a:solidFill>
                <a:latin typeface="+mn-lt"/>
                <a:ea typeface="微软雅黑" pitchFamily="34" charset="-122"/>
              </a:rPr>
              <a:t>用户选择的默认会话和语言保存在</a:t>
            </a:r>
            <a:r>
              <a:rPr lang="en-US" altLang="zh-CN" dirty="0">
                <a:solidFill>
                  <a:srgbClr val="000066"/>
                </a:solidFill>
                <a:latin typeface="+mn-lt"/>
                <a:ea typeface="微软雅黑" pitchFamily="34" charset="-122"/>
              </a:rPr>
              <a:t>~/.</a:t>
            </a:r>
            <a:r>
              <a:rPr lang="en-US" altLang="zh-CN" dirty="0" err="1">
                <a:solidFill>
                  <a:srgbClr val="000066"/>
                </a:solidFill>
                <a:latin typeface="+mn-lt"/>
                <a:ea typeface="微软雅黑" pitchFamily="34" charset="-122"/>
              </a:rPr>
              <a:t>dmrc</a:t>
            </a:r>
            <a:r>
              <a:rPr lang="zh-CN" altLang="en-US" dirty="0">
                <a:solidFill>
                  <a:srgbClr val="000066"/>
                </a:solidFill>
                <a:latin typeface="+mn-lt"/>
                <a:ea typeface="微软雅黑" pitchFamily="34" charset="-122"/>
              </a:rPr>
              <a:t>文件里，当用户首次登陆系统，这个文件由用户初始的选择来创建</a:t>
            </a:r>
            <a:endParaRPr lang="en-US" altLang="zh-CN" dirty="0">
              <a:solidFill>
                <a:srgbClr val="000066"/>
              </a:solidFill>
              <a:latin typeface="+mn-lt"/>
              <a:ea typeface="微软雅黑" pitchFamily="34" charset="-122"/>
            </a:endParaRPr>
          </a:p>
          <a:p>
            <a:pPr marL="342900" lvl="1" indent="-342900" algn="just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lang="en-US" altLang="zh-CN" dirty="0">
                <a:solidFill>
                  <a:srgbClr val="000066"/>
                </a:solidFill>
                <a:latin typeface="+mn-lt"/>
                <a:ea typeface="微软雅黑" pitchFamily="34" charset="-122"/>
              </a:rPr>
              <a:t>~/.</a:t>
            </a:r>
            <a:r>
              <a:rPr lang="en-US" altLang="zh-CN" dirty="0" err="1">
                <a:solidFill>
                  <a:srgbClr val="000066"/>
                </a:solidFill>
                <a:latin typeface="+mn-lt"/>
                <a:ea typeface="微软雅黑" pitchFamily="34" charset="-122"/>
              </a:rPr>
              <a:t>dmrc</a:t>
            </a:r>
            <a:r>
              <a:rPr lang="zh-CN" altLang="en-US" dirty="0">
                <a:solidFill>
                  <a:srgbClr val="000066"/>
                </a:solidFill>
                <a:latin typeface="+mn-lt"/>
                <a:ea typeface="微软雅黑" pitchFamily="34" charset="-122"/>
              </a:rPr>
              <a:t>文件是标准的</a:t>
            </a:r>
            <a:r>
              <a:rPr lang="en-US" altLang="zh-CN" dirty="0">
                <a:solidFill>
                  <a:srgbClr val="000066"/>
                </a:solidFill>
                <a:latin typeface="+mn-lt"/>
                <a:ea typeface="微软雅黑" pitchFamily="34" charset="-122"/>
              </a:rPr>
              <a:t>INI</a:t>
            </a:r>
            <a:r>
              <a:rPr lang="zh-CN" altLang="en-US" dirty="0">
                <a:solidFill>
                  <a:srgbClr val="000066"/>
                </a:solidFill>
                <a:latin typeface="+mn-lt"/>
                <a:ea typeface="微软雅黑" pitchFamily="34" charset="-122"/>
              </a:rPr>
              <a:t>格式，有个桌面选项</a:t>
            </a:r>
            <a:r>
              <a:rPr lang="en-US" altLang="zh-CN" dirty="0">
                <a:solidFill>
                  <a:srgbClr val="000066"/>
                </a:solidFill>
                <a:latin typeface="+mn-lt"/>
                <a:ea typeface="微软雅黑" pitchFamily="34" charset="-122"/>
              </a:rPr>
              <a:t>[Desktop]</a:t>
            </a:r>
          </a:p>
          <a:p>
            <a:pPr marL="742950" lvl="1" indent="-285750" algn="just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"/>
              <a:defRPr/>
            </a:pPr>
            <a:r>
              <a:rPr lang="en-US" altLang="zh-CN" dirty="0">
                <a:solidFill>
                  <a:srgbClr val="0000FF"/>
                </a:solidFill>
                <a:latin typeface="+mn-lt"/>
                <a:ea typeface="+mn-ea"/>
              </a:rPr>
              <a:t>Session</a:t>
            </a:r>
            <a:r>
              <a:rPr lang="zh-CN" altLang="en-US" dirty="0">
                <a:solidFill>
                  <a:srgbClr val="0000FF"/>
                </a:solidFill>
                <a:latin typeface="+mn-lt"/>
                <a:ea typeface="+mn-ea"/>
              </a:rPr>
              <a:t>键：指定会话的基本名</a:t>
            </a:r>
            <a:endParaRPr lang="en-US" altLang="zh-CN" dirty="0">
              <a:solidFill>
                <a:srgbClr val="0000FF"/>
              </a:solidFill>
              <a:latin typeface="+mn-lt"/>
              <a:ea typeface="+mn-ea"/>
            </a:endParaRPr>
          </a:p>
          <a:p>
            <a:pPr marL="742950" lvl="1" indent="-285750" algn="just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"/>
              <a:defRPr/>
            </a:pPr>
            <a:r>
              <a:rPr lang="en-US" altLang="zh-CN" dirty="0">
                <a:solidFill>
                  <a:srgbClr val="0000FF"/>
                </a:solidFill>
                <a:latin typeface="+mn-lt"/>
                <a:ea typeface="+mn-ea"/>
              </a:rPr>
              <a:t>Language</a:t>
            </a:r>
            <a:r>
              <a:rPr lang="zh-CN" altLang="en-US" dirty="0">
                <a:solidFill>
                  <a:srgbClr val="0000FF"/>
                </a:solidFill>
                <a:latin typeface="+mn-lt"/>
                <a:ea typeface="+mn-ea"/>
              </a:rPr>
              <a:t>键：指定用户默认使用的语言</a:t>
            </a:r>
            <a:endParaRPr lang="en-US" altLang="zh-CN" dirty="0">
              <a:solidFill>
                <a:srgbClr val="0000FF"/>
              </a:solidFill>
              <a:latin typeface="+mn-lt"/>
              <a:ea typeface="+mn-ea"/>
            </a:endParaRPr>
          </a:p>
          <a:p>
            <a:pPr marL="342900" lvl="1" indent="-342900" algn="l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solidFill>
                  <a:srgbClr val="000066"/>
                </a:solidFill>
                <a:latin typeface="+mn-lt"/>
                <a:ea typeface="微软雅黑" pitchFamily="34" charset="-122"/>
              </a:rPr>
              <a:t>默认情况下，</a:t>
            </a:r>
            <a:r>
              <a:rPr lang="en-US" altLang="zh-CN" dirty="0">
                <a:solidFill>
                  <a:srgbClr val="000066"/>
                </a:solidFill>
                <a:latin typeface="+mn-lt"/>
                <a:ea typeface="微软雅黑" pitchFamily="34" charset="-122"/>
              </a:rPr>
              <a:t>GDM</a:t>
            </a:r>
            <a:r>
              <a:rPr lang="zh-CN" altLang="en-US" dirty="0">
                <a:solidFill>
                  <a:srgbClr val="000066"/>
                </a:solidFill>
                <a:latin typeface="+mn-lt"/>
                <a:ea typeface="微软雅黑" pitchFamily="34" charset="-122"/>
              </a:rPr>
              <a:t>将桌面项文件安装在</a:t>
            </a:r>
            <a:r>
              <a:rPr lang="en-US" altLang="zh-CN" dirty="0">
                <a:solidFill>
                  <a:srgbClr val="000066"/>
                </a:solidFill>
                <a:latin typeface="+mn-lt"/>
                <a:ea typeface="微软雅黑" pitchFamily="34" charset="-122"/>
              </a:rPr>
              <a:t>/</a:t>
            </a:r>
            <a:r>
              <a:rPr lang="en-US" altLang="zh-CN" dirty="0" err="1">
                <a:solidFill>
                  <a:srgbClr val="000066"/>
                </a:solidFill>
                <a:latin typeface="+mn-lt"/>
                <a:ea typeface="微软雅黑" pitchFamily="34" charset="-122"/>
              </a:rPr>
              <a:t>usr</a:t>
            </a:r>
            <a:r>
              <a:rPr lang="en-US" altLang="zh-CN" dirty="0">
                <a:solidFill>
                  <a:srgbClr val="000066"/>
                </a:solidFill>
                <a:latin typeface="+mn-lt"/>
                <a:ea typeface="微软雅黑" pitchFamily="34" charset="-122"/>
              </a:rPr>
              <a:t>/share/</a:t>
            </a:r>
            <a:r>
              <a:rPr lang="en-US" altLang="zh-CN" dirty="0" err="1">
                <a:solidFill>
                  <a:srgbClr val="000066"/>
                </a:solidFill>
                <a:latin typeface="+mn-lt"/>
                <a:ea typeface="微软雅黑" pitchFamily="34" charset="-122"/>
              </a:rPr>
              <a:t>xsessions</a:t>
            </a:r>
            <a:r>
              <a:rPr lang="zh-CN" altLang="en-US" dirty="0">
                <a:solidFill>
                  <a:srgbClr val="000066"/>
                </a:solidFill>
                <a:latin typeface="+mn-lt"/>
                <a:ea typeface="微软雅黑" pitchFamily="34" charset="-122"/>
              </a:rPr>
              <a:t>文件夹</a:t>
            </a:r>
            <a:endParaRPr lang="en-US" altLang="zh-CN" dirty="0">
              <a:solidFill>
                <a:srgbClr val="000066"/>
              </a:solidFill>
              <a:latin typeface="+mn-lt"/>
              <a:ea typeface="微软雅黑" pitchFamily="34" charset="-122"/>
            </a:endParaRPr>
          </a:p>
          <a:p>
            <a:pPr marL="800100" lvl="1" indent="-342900" algn="just">
              <a:lnSpc>
                <a:spcPct val="150000"/>
              </a:lnSpc>
              <a:defRPr/>
            </a:pPr>
            <a:endParaRPr lang="en-US" altLang="zh-CN" dirty="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B689BE95-0BBC-4055-A5BF-A71254F787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565150"/>
            <a:ext cx="9906000" cy="628650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通用会话配置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939199C3-B3E7-4780-88DF-539C6C0CA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565150"/>
            <a:ext cx="9906000" cy="628650"/>
          </a:xfrm>
        </p:spPr>
        <p:txBody>
          <a:bodyPr/>
          <a:lstStyle/>
          <a:p>
            <a:pPr algn="ctr"/>
            <a:r>
              <a:rPr lang="en-US" altLang="zh-CN" dirty="0">
                <a:ea typeface="宋体" panose="02010600030101010101" pitchFamily="2" charset="-122"/>
              </a:rPr>
              <a:t>GDM</a:t>
            </a:r>
            <a:r>
              <a:rPr lang="zh-CN" altLang="en-US" dirty="0">
                <a:ea typeface="宋体" panose="02010600030101010101" pitchFamily="2" charset="-122"/>
              </a:rPr>
              <a:t>小结</a:t>
            </a:r>
          </a:p>
        </p:txBody>
      </p:sp>
      <p:pic>
        <p:nvPicPr>
          <p:cNvPr id="28676" name="Picture 5">
            <a:extLst>
              <a:ext uri="{FF2B5EF4-FFF2-40B4-BE49-F238E27FC236}">
                <a16:creationId xmlns:a16="http://schemas.microsoft.com/office/drawing/2014/main" id="{0F1FBC5E-2C48-4E41-AA07-5B38D2AB6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F4F9"/>
              </a:clrFrom>
              <a:clrTo>
                <a:srgbClr val="F3F4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269" y="1736378"/>
            <a:ext cx="8615462" cy="455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EE394758-4EBD-41F7-8480-E5481AA91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565150"/>
            <a:ext cx="9906000" cy="698500"/>
          </a:xfrm>
        </p:spPr>
        <p:txBody>
          <a:bodyPr/>
          <a:lstStyle/>
          <a:p>
            <a:pPr algn="ctr"/>
            <a:r>
              <a:rPr lang="zh-CN" altLang="en-US" dirty="0">
                <a:ea typeface="宋体" panose="02010600030101010101" pitchFamily="2" charset="-122"/>
              </a:rPr>
              <a:t>用户鉴别与验证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F3C65B98-0D86-41A9-9824-9B47557904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66800" y="2420938"/>
            <a:ext cx="8458200" cy="2887662"/>
          </a:xfrm>
        </p:spPr>
        <p:txBody>
          <a:bodyPr/>
          <a:lstStyle/>
          <a:p>
            <a:pPr marL="342900" lvl="1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dirty="0">
                <a:solidFill>
                  <a:srgbClr val="000066"/>
                </a:solidFill>
                <a:ea typeface="微软雅黑" pitchFamily="34" charset="-122"/>
              </a:rPr>
              <a:t>Linux</a:t>
            </a:r>
            <a:r>
              <a:rPr lang="zh-CN" altLang="en-US" dirty="0">
                <a:solidFill>
                  <a:srgbClr val="000066"/>
                </a:solidFill>
                <a:ea typeface="微软雅黑" pitchFamily="34" charset="-122"/>
              </a:rPr>
              <a:t>登陆器</a:t>
            </a:r>
            <a:r>
              <a:rPr lang="en-US" altLang="zh-CN" dirty="0">
                <a:solidFill>
                  <a:srgbClr val="000066"/>
                </a:solidFill>
                <a:ea typeface="微软雅黑" pitchFamily="34" charset="-122"/>
              </a:rPr>
              <a:t>GDM</a:t>
            </a:r>
          </a:p>
          <a:p>
            <a:pPr marL="342900" lvl="1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dirty="0">
                <a:solidFill>
                  <a:srgbClr val="FF0000"/>
                </a:solidFill>
                <a:ea typeface="微软雅黑" pitchFamily="34" charset="-122"/>
              </a:rPr>
              <a:t>PAM</a:t>
            </a:r>
            <a:r>
              <a:rPr lang="zh-CN" altLang="en-US" dirty="0">
                <a:solidFill>
                  <a:srgbClr val="FF0000"/>
                </a:solidFill>
                <a:ea typeface="微软雅黑" pitchFamily="34" charset="-122"/>
              </a:rPr>
              <a:t>模块</a:t>
            </a:r>
            <a:endParaRPr lang="en-US" altLang="zh-CN" dirty="0">
              <a:solidFill>
                <a:srgbClr val="FF0000"/>
              </a:solidFill>
              <a:ea typeface="微软雅黑" pitchFamily="34" charset="-122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172E7FC2-900C-4FB0-850E-B6A65CAEDA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565150"/>
            <a:ext cx="9906000" cy="628650"/>
          </a:xfrm>
        </p:spPr>
        <p:txBody>
          <a:bodyPr/>
          <a:lstStyle/>
          <a:p>
            <a:pPr algn="ctr"/>
            <a:r>
              <a:rPr lang="en-US" altLang="zh-CN" dirty="0">
                <a:ea typeface="宋体" panose="02010600030101010101" pitchFamily="2" charset="-122"/>
              </a:rPr>
              <a:t>PAM</a:t>
            </a:r>
            <a:r>
              <a:rPr lang="zh-CN" altLang="en-US" dirty="0">
                <a:ea typeface="宋体" panose="02010600030101010101" pitchFamily="2" charset="-122"/>
              </a:rPr>
              <a:t>验证</a:t>
            </a:r>
          </a:p>
        </p:txBody>
      </p:sp>
      <p:grpSp>
        <p:nvGrpSpPr>
          <p:cNvPr id="30724" name="组合 24">
            <a:extLst>
              <a:ext uri="{FF2B5EF4-FFF2-40B4-BE49-F238E27FC236}">
                <a16:creationId xmlns:a16="http://schemas.microsoft.com/office/drawing/2014/main" id="{D97BD7A0-F434-4AF3-B8CD-68F39E63EE2F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1473200"/>
            <a:ext cx="6775450" cy="4400550"/>
            <a:chOff x="1568450" y="1403350"/>
            <a:chExt cx="5518150" cy="3422650"/>
          </a:xfrm>
        </p:grpSpPr>
        <p:pic>
          <p:nvPicPr>
            <p:cNvPr id="30725" name="Picture 17">
              <a:extLst>
                <a:ext uri="{FF2B5EF4-FFF2-40B4-BE49-F238E27FC236}">
                  <a16:creationId xmlns:a16="http://schemas.microsoft.com/office/drawing/2014/main" id="{057D9490-4733-418D-BD63-B47BE82F68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8450" y="1761653"/>
              <a:ext cx="5465763" cy="3034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045AAAD4-8D65-4A44-A032-33B6FBF5435E}"/>
                </a:ext>
              </a:extLst>
            </p:cNvPr>
            <p:cNvSpPr/>
            <p:nvPr/>
          </p:nvSpPr>
          <p:spPr bwMode="auto">
            <a:xfrm>
              <a:off x="5270059" y="1613253"/>
              <a:ext cx="1327821" cy="76799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en-US" altLang="zh-CN" dirty="0">
                <a:solidFill>
                  <a:schemeClr val="accent5">
                    <a:lumMod val="10000"/>
                  </a:schemeClr>
                </a:solidFill>
                <a:latin typeface="+mn-ea"/>
                <a:ea typeface="+mn-ea"/>
              </a:endParaRPr>
            </a:p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dirty="0">
                  <a:solidFill>
                    <a:schemeClr val="accent5">
                      <a:lumMod val="10000"/>
                    </a:schemeClr>
                  </a:solidFill>
                  <a:latin typeface="+mn-ea"/>
                  <a:ea typeface="+mn-ea"/>
                </a:rPr>
                <a:t>PAM</a:t>
              </a:r>
              <a:endParaRPr lang="zh-CN" altLang="en-US" dirty="0">
                <a:solidFill>
                  <a:schemeClr val="accent5">
                    <a:lumMod val="1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E04B35B-06E3-4653-808C-ADEF8A8B6792}"/>
                </a:ext>
              </a:extLst>
            </p:cNvPr>
            <p:cNvSpPr/>
            <p:nvPr/>
          </p:nvSpPr>
          <p:spPr bwMode="auto">
            <a:xfrm>
              <a:off x="4781338" y="2241727"/>
              <a:ext cx="2305262" cy="2584273"/>
            </a:xfrm>
            <a:prstGeom prst="rect">
              <a:avLst/>
            </a:prstGeom>
            <a:solidFill>
              <a:srgbClr val="FF9999"/>
            </a:solidFill>
            <a:ln w="19050" cap="flat" cmpd="sng" algn="ctr">
              <a:solidFill>
                <a:schemeClr val="accent5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en-US" altLang="zh-CN" sz="2100" dirty="0">
                <a:solidFill>
                  <a:schemeClr val="accent5">
                    <a:lumMod val="10000"/>
                  </a:schemeClr>
                </a:solidFill>
                <a:latin typeface="+mn-ea"/>
                <a:ea typeface="+mn-ea"/>
              </a:endParaRPr>
            </a:p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100" dirty="0">
                  <a:solidFill>
                    <a:schemeClr val="accent5">
                      <a:lumMod val="10000"/>
                    </a:schemeClr>
                  </a:solidFill>
                  <a:latin typeface="宋体" pitchFamily="2" charset="-122"/>
                </a:rPr>
                <a:t>PAM</a:t>
              </a:r>
            </a:p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100" dirty="0">
                  <a:solidFill>
                    <a:schemeClr val="accent5">
                      <a:lumMod val="10000"/>
                    </a:schemeClr>
                  </a:solidFill>
                  <a:latin typeface="宋体" pitchFamily="2" charset="-122"/>
                </a:rPr>
                <a:t>(</a:t>
              </a:r>
              <a:r>
                <a:rPr lang="zh-CN" altLang="en-US" sz="2100" dirty="0">
                  <a:solidFill>
                    <a:schemeClr val="accent5">
                      <a:lumMod val="10000"/>
                    </a:schemeClr>
                  </a:solidFill>
                  <a:latin typeface="宋体" pitchFamily="2" charset="-122"/>
                </a:rPr>
                <a:t>根据验证策略进行验证并返回验证结果</a:t>
              </a:r>
              <a:r>
                <a:rPr lang="en-US" altLang="zh-CN" sz="2100" dirty="0">
                  <a:solidFill>
                    <a:schemeClr val="accent5">
                      <a:lumMod val="10000"/>
                    </a:schemeClr>
                  </a:solidFill>
                  <a:latin typeface="宋体" pitchFamily="2" charset="-122"/>
                </a:rPr>
                <a:t>)</a:t>
              </a:r>
              <a:endParaRPr lang="zh-CN" altLang="en-US" sz="2100" dirty="0">
                <a:solidFill>
                  <a:schemeClr val="accent5">
                    <a:lumMod val="10000"/>
                  </a:schemeClr>
                </a:solidFill>
                <a:latin typeface="宋体" pitchFamily="2" charset="-122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9360636D-AEB1-42F3-A9EA-7B98EB00B5FB}"/>
                </a:ext>
              </a:extLst>
            </p:cNvPr>
            <p:cNvSpPr/>
            <p:nvPr/>
          </p:nvSpPr>
          <p:spPr bwMode="auto">
            <a:xfrm>
              <a:off x="2545892" y="1403350"/>
              <a:ext cx="1467456" cy="76799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en-US" altLang="zh-CN" dirty="0">
                <a:solidFill>
                  <a:schemeClr val="accent5">
                    <a:lumMod val="10000"/>
                  </a:schemeClr>
                </a:solidFill>
                <a:latin typeface="+mn-ea"/>
                <a:ea typeface="+mn-ea"/>
              </a:endParaRPr>
            </a:p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dirty="0">
                <a:solidFill>
                  <a:schemeClr val="accent5">
                    <a:lumMod val="1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AAFD262-3C18-43E6-A49A-EC3D1D4912B1}"/>
                </a:ext>
              </a:extLst>
            </p:cNvPr>
            <p:cNvSpPr/>
            <p:nvPr/>
          </p:nvSpPr>
          <p:spPr bwMode="auto">
            <a:xfrm>
              <a:off x="2685526" y="1473730"/>
              <a:ext cx="1607090" cy="76799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en-US" altLang="zh-CN" dirty="0">
                <a:solidFill>
                  <a:schemeClr val="accent5">
                    <a:lumMod val="10000"/>
                  </a:schemeClr>
                </a:solidFill>
                <a:latin typeface="+mn-ea"/>
                <a:ea typeface="+mn-ea"/>
              </a:endParaRPr>
            </a:p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dirty="0">
                  <a:solidFill>
                    <a:schemeClr val="accent5">
                      <a:lumMod val="10000"/>
                    </a:schemeClr>
                  </a:solidFill>
                  <a:latin typeface="+mn-ea"/>
                  <a:ea typeface="+mn-ea"/>
                </a:rPr>
                <a:t>应用程序</a:t>
              </a:r>
            </a:p>
          </p:txBody>
        </p:sp>
      </p:grp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Box 6">
            <a:extLst>
              <a:ext uri="{FF2B5EF4-FFF2-40B4-BE49-F238E27FC236}">
                <a16:creationId xmlns:a16="http://schemas.microsoft.com/office/drawing/2014/main" id="{ECAB702C-0360-425F-A158-4663CE2B0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1" y="1543050"/>
            <a:ext cx="8145463" cy="390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0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 charset="0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 charset="0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 charset="0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 charset="0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 charset="0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 charset="0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9pPr>
          </a:lstStyle>
          <a:p>
            <a:pPr marL="342900" lvl="1" indent="-342900" algn="l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dirty="0">
                <a:solidFill>
                  <a:srgbClr val="000066"/>
                </a:solidFill>
                <a:latin typeface="+mn-lt"/>
              </a:rPr>
              <a:t>Linux-PAM(</a:t>
            </a:r>
            <a:r>
              <a:rPr lang="en-US" altLang="zh-CN" dirty="0" err="1">
                <a:solidFill>
                  <a:srgbClr val="000066"/>
                </a:solidFill>
                <a:latin typeface="+mn-lt"/>
              </a:rPr>
              <a:t>linux</a:t>
            </a:r>
            <a:r>
              <a:rPr lang="zh-CN" altLang="en-US" dirty="0">
                <a:solidFill>
                  <a:srgbClr val="000066"/>
                </a:solidFill>
                <a:latin typeface="+mn-lt"/>
              </a:rPr>
              <a:t>可插入认证模块</a:t>
            </a:r>
            <a:r>
              <a:rPr lang="en-US" altLang="zh-CN" dirty="0">
                <a:solidFill>
                  <a:srgbClr val="000066"/>
                </a:solidFill>
                <a:latin typeface="+mn-lt"/>
              </a:rPr>
              <a:t>)</a:t>
            </a:r>
            <a:r>
              <a:rPr lang="zh-CN" altLang="en-US" dirty="0">
                <a:solidFill>
                  <a:srgbClr val="000066"/>
                </a:solidFill>
                <a:latin typeface="+mn-lt"/>
              </a:rPr>
              <a:t>是一套共享库，使本地系统管理员可以随意选择程序的认证方式</a:t>
            </a:r>
            <a:endParaRPr lang="en-US" altLang="zh-CN" dirty="0">
              <a:solidFill>
                <a:srgbClr val="000066"/>
              </a:solidFill>
              <a:latin typeface="+mn-lt"/>
            </a:endParaRPr>
          </a:p>
          <a:p>
            <a:pPr marL="342900" lvl="1" indent="-342900" algn="l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solidFill>
                  <a:srgbClr val="000066"/>
                </a:solidFill>
                <a:latin typeface="+mn-lt"/>
              </a:rPr>
              <a:t>不用重新编译一个包含</a:t>
            </a:r>
            <a:r>
              <a:rPr lang="en-US" altLang="zh-CN" dirty="0">
                <a:solidFill>
                  <a:srgbClr val="000066"/>
                </a:solidFill>
                <a:latin typeface="+mn-lt"/>
              </a:rPr>
              <a:t>PAM</a:t>
            </a:r>
            <a:r>
              <a:rPr lang="zh-CN" altLang="en-US" dirty="0">
                <a:solidFill>
                  <a:srgbClr val="000066"/>
                </a:solidFill>
                <a:latin typeface="+mn-lt"/>
              </a:rPr>
              <a:t>功能的应用程序，就可以改变它使用的认证机制</a:t>
            </a:r>
            <a:endParaRPr lang="en-US" altLang="zh-CN" dirty="0">
              <a:solidFill>
                <a:srgbClr val="000066"/>
              </a:solidFill>
              <a:latin typeface="+mn-lt"/>
            </a:endParaRPr>
          </a:p>
          <a:p>
            <a:pPr marL="342900" lvl="1" indent="-342900" algn="l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solidFill>
                  <a:srgbClr val="000066"/>
                </a:solidFill>
                <a:latin typeface="+mn-lt"/>
              </a:rPr>
              <a:t>应用程序只需调用应用编程接口</a:t>
            </a:r>
            <a:r>
              <a:rPr lang="en-US" altLang="zh-CN" dirty="0">
                <a:solidFill>
                  <a:srgbClr val="000066"/>
                </a:solidFill>
                <a:latin typeface="+mn-lt"/>
              </a:rPr>
              <a:t>API</a:t>
            </a:r>
            <a:r>
              <a:rPr lang="zh-CN" altLang="en-US" dirty="0">
                <a:solidFill>
                  <a:srgbClr val="000066"/>
                </a:solidFill>
                <a:latin typeface="+mn-lt"/>
              </a:rPr>
              <a:t>即可方便的使用</a:t>
            </a:r>
            <a:r>
              <a:rPr lang="en-US" altLang="zh-CN" dirty="0">
                <a:solidFill>
                  <a:srgbClr val="000066"/>
                </a:solidFill>
                <a:latin typeface="+mn-lt"/>
              </a:rPr>
              <a:t>PAM</a:t>
            </a:r>
            <a:r>
              <a:rPr lang="zh-CN" altLang="en-US" dirty="0">
                <a:solidFill>
                  <a:srgbClr val="000066"/>
                </a:solidFill>
                <a:latin typeface="+mn-lt"/>
              </a:rPr>
              <a:t>提供的各种认证功能，而不必了解太多的底层细节</a:t>
            </a:r>
            <a:endParaRPr lang="en-US" altLang="zh-CN" dirty="0">
              <a:solidFill>
                <a:srgbClr val="000066"/>
              </a:solidFill>
              <a:latin typeface="+mn-lt"/>
            </a:endParaRPr>
          </a:p>
          <a:p>
            <a:pPr marL="342900" lvl="1" indent="-342900" algn="l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solidFill>
                  <a:srgbClr val="000066"/>
                </a:solidFill>
                <a:latin typeface="+mn-lt"/>
              </a:rPr>
              <a:t>升级本地认证机制，也不用修改程序</a:t>
            </a: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0F6F4F0E-1722-40F5-BF67-F25DF7613F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565150"/>
            <a:ext cx="9906000" cy="628650"/>
          </a:xfrm>
        </p:spPr>
        <p:txBody>
          <a:bodyPr/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PAM</a:t>
            </a:r>
            <a:r>
              <a:rPr lang="zh-CN" altLang="en-US">
                <a:ea typeface="宋体" panose="02010600030101010101" pitchFamily="2" charset="-122"/>
              </a:rPr>
              <a:t>验证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3" descr="Z:\newtek\_backgrounds_1.02\Ryan\Power Point Templates\Computer Penguin Presentation\Penguin_reflection_on_wht.jpg">
            <a:extLst>
              <a:ext uri="{FF2B5EF4-FFF2-40B4-BE49-F238E27FC236}">
                <a16:creationId xmlns:a16="http://schemas.microsoft.com/office/drawing/2014/main" id="{31F68806-EF20-442C-8CF4-B5AD8BA84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225" y="2303463"/>
            <a:ext cx="1182688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3795" name="组合 5">
            <a:extLst>
              <a:ext uri="{FF2B5EF4-FFF2-40B4-BE49-F238E27FC236}">
                <a16:creationId xmlns:a16="http://schemas.microsoft.com/office/drawing/2014/main" id="{535333B7-0E7D-4E0A-931F-C0B988A7D152}"/>
              </a:ext>
            </a:extLst>
          </p:cNvPr>
          <p:cNvGrpSpPr>
            <a:grpSpLocks/>
          </p:cNvGrpSpPr>
          <p:nvPr/>
        </p:nvGrpSpPr>
        <p:grpSpPr bwMode="auto">
          <a:xfrm>
            <a:off x="2482850" y="1717676"/>
            <a:ext cx="5227638" cy="4460875"/>
            <a:chOff x="1835696" y="1785814"/>
            <a:chExt cx="5227344" cy="4460626"/>
          </a:xfrm>
        </p:grpSpPr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id="{F3A03FB8-B10A-4E96-8AD0-3FD3410DB080}"/>
                </a:ext>
              </a:extLst>
            </p:cNvPr>
            <p:cNvSpPr/>
            <p:nvPr/>
          </p:nvSpPr>
          <p:spPr>
            <a:xfrm>
              <a:off x="3718365" y="1785814"/>
              <a:ext cx="1584236" cy="76513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chemeClr val="tx1"/>
                  </a:solidFill>
                </a:rPr>
                <a:t>PAM</a:t>
              </a:r>
              <a:r>
                <a:rPr lang="zh-CN" altLang="en-US" dirty="0">
                  <a:solidFill>
                    <a:schemeClr val="tx1"/>
                  </a:solidFill>
                </a:rPr>
                <a:t>验证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E98D963-082D-4905-81F4-CF6657CF838C}"/>
                </a:ext>
              </a:extLst>
            </p:cNvPr>
            <p:cNvSpPr/>
            <p:nvPr/>
          </p:nvSpPr>
          <p:spPr>
            <a:xfrm>
              <a:off x="1835696" y="3222422"/>
              <a:ext cx="746083" cy="302401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chemeClr val="tx1"/>
                  </a:solidFill>
                </a:rPr>
                <a:t>层次结构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7B4B24B-040A-4F66-88A5-A2ACBF5282A2}"/>
                </a:ext>
              </a:extLst>
            </p:cNvPr>
            <p:cNvSpPr/>
            <p:nvPr/>
          </p:nvSpPr>
          <p:spPr>
            <a:xfrm>
              <a:off x="3300877" y="3222422"/>
              <a:ext cx="744495" cy="30240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chemeClr val="tx1"/>
                  </a:solidFill>
                </a:rPr>
                <a:t>工作原理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47A0661-34F5-4FF9-B819-F453DF0407EB}"/>
                </a:ext>
              </a:extLst>
            </p:cNvPr>
            <p:cNvSpPr/>
            <p:nvPr/>
          </p:nvSpPr>
          <p:spPr>
            <a:xfrm>
              <a:off x="4715259" y="3187499"/>
              <a:ext cx="746083" cy="302560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chemeClr val="tx1"/>
                  </a:solidFill>
                </a:rPr>
                <a:t>配置过程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CA6BEF6-4183-4338-A722-2011F847D42F}"/>
                </a:ext>
              </a:extLst>
            </p:cNvPr>
            <p:cNvSpPr/>
            <p:nvPr/>
          </p:nvSpPr>
          <p:spPr>
            <a:xfrm>
              <a:off x="6316957" y="3222422"/>
              <a:ext cx="746083" cy="30240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chemeClr val="tx1"/>
                  </a:solidFill>
                </a:rPr>
                <a:t>应用程序开发</a:t>
              </a:r>
            </a:p>
          </p:txBody>
        </p:sp>
        <p:cxnSp>
          <p:nvCxnSpPr>
            <p:cNvPr id="13" name="肘形连接符 12">
              <a:extLst>
                <a:ext uri="{FF2B5EF4-FFF2-40B4-BE49-F238E27FC236}">
                  <a16:creationId xmlns:a16="http://schemas.microsoft.com/office/drawing/2014/main" id="{68C8BEF4-AC2C-4B55-890E-E840E1FE3D8B}"/>
                </a:ext>
              </a:extLst>
            </p:cNvPr>
            <p:cNvCxnSpPr>
              <a:stCxn id="8" idx="2"/>
              <a:endCxn id="9" idx="0"/>
            </p:cNvCxnSpPr>
            <p:nvPr/>
          </p:nvCxnSpPr>
          <p:spPr>
            <a:xfrm rot="5400000">
              <a:off x="3023873" y="1735811"/>
              <a:ext cx="671476" cy="2301746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肘形连接符 13">
              <a:extLst>
                <a:ext uri="{FF2B5EF4-FFF2-40B4-BE49-F238E27FC236}">
                  <a16:creationId xmlns:a16="http://schemas.microsoft.com/office/drawing/2014/main" id="{C9395ECB-0F2D-47B7-8BDE-7048DE21E917}"/>
                </a:ext>
              </a:extLst>
            </p:cNvPr>
            <p:cNvCxnSpPr>
              <a:stCxn id="8" idx="2"/>
              <a:endCxn id="12" idx="0"/>
            </p:cNvCxnSpPr>
            <p:nvPr/>
          </p:nvCxnSpPr>
          <p:spPr>
            <a:xfrm rot="16200000" flipH="1">
              <a:off x="5264503" y="1796927"/>
              <a:ext cx="671476" cy="2179514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6B0BA4FA-ED17-40EB-9224-D9ABD7CC2769}"/>
                </a:ext>
              </a:extLst>
            </p:cNvPr>
            <p:cNvCxnSpPr>
              <a:endCxn id="10" idx="0"/>
            </p:cNvCxnSpPr>
            <p:nvPr/>
          </p:nvCxnSpPr>
          <p:spPr>
            <a:xfrm>
              <a:off x="3672331" y="2885891"/>
              <a:ext cx="0" cy="3365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62850730-C518-45EC-996F-EB5FCA2BE1B9}"/>
                </a:ext>
              </a:extLst>
            </p:cNvPr>
            <p:cNvCxnSpPr>
              <a:stCxn id="11" idx="0"/>
            </p:cNvCxnSpPr>
            <p:nvPr/>
          </p:nvCxnSpPr>
          <p:spPr>
            <a:xfrm flipV="1">
              <a:off x="5088301" y="2885891"/>
              <a:ext cx="0" cy="3016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796" name="Rectangle 2">
            <a:extLst>
              <a:ext uri="{FF2B5EF4-FFF2-40B4-BE49-F238E27FC236}">
                <a16:creationId xmlns:a16="http://schemas.microsoft.com/office/drawing/2014/main" id="{C4D25922-217F-4144-8C1F-B505D83989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565150"/>
            <a:ext cx="9906000" cy="628650"/>
          </a:xfrm>
        </p:spPr>
        <p:txBody>
          <a:bodyPr/>
          <a:lstStyle/>
          <a:p>
            <a:pPr algn="ctr"/>
            <a:r>
              <a:rPr lang="en-US" altLang="zh-CN" dirty="0">
                <a:ea typeface="宋体" panose="02010600030101010101" pitchFamily="2" charset="-122"/>
              </a:rPr>
              <a:t>PAM</a:t>
            </a:r>
            <a:r>
              <a:rPr lang="zh-CN" altLang="en-US" dirty="0">
                <a:ea typeface="宋体" panose="02010600030101010101" pitchFamily="2" charset="-122"/>
              </a:rPr>
              <a:t>验证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3" descr="Z:\newtek\_backgrounds_1.02\Ryan\Power Point Templates\Computer Penguin Presentation\Penguin_reflection_on_wht.jpg">
            <a:extLst>
              <a:ext uri="{FF2B5EF4-FFF2-40B4-BE49-F238E27FC236}">
                <a16:creationId xmlns:a16="http://schemas.microsoft.com/office/drawing/2014/main" id="{D17C474F-5590-4C3E-B5AA-1A3C48D8D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4525" y="1773238"/>
            <a:ext cx="1182688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19" name="图片 1">
            <a:extLst>
              <a:ext uri="{FF2B5EF4-FFF2-40B4-BE49-F238E27FC236}">
                <a16:creationId xmlns:a16="http://schemas.microsoft.com/office/drawing/2014/main" id="{E05C897E-2410-4C80-91B0-6EC61C0CF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477" y="1819995"/>
            <a:ext cx="7271048" cy="4630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0" name="Rectangle 2">
            <a:extLst>
              <a:ext uri="{FF2B5EF4-FFF2-40B4-BE49-F238E27FC236}">
                <a16:creationId xmlns:a16="http://schemas.microsoft.com/office/drawing/2014/main" id="{A7D92458-06A5-4FBC-BF4B-1DC2CAE6F7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565150"/>
            <a:ext cx="9906000" cy="628650"/>
          </a:xfrm>
        </p:spPr>
        <p:txBody>
          <a:bodyPr/>
          <a:lstStyle/>
          <a:p>
            <a:pPr algn="ctr"/>
            <a:r>
              <a:rPr lang="en-US" altLang="zh-CN" dirty="0">
                <a:ea typeface="宋体" panose="02010600030101010101" pitchFamily="2" charset="-122"/>
              </a:rPr>
              <a:t>PAM</a:t>
            </a:r>
            <a:r>
              <a:rPr lang="zh-CN" altLang="en-US" dirty="0">
                <a:ea typeface="宋体" panose="02010600030101010101" pitchFamily="2" charset="-122"/>
              </a:rPr>
              <a:t>层次结构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FBB059DD-4C0F-4316-B8BB-A38B6D7EEB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548680"/>
            <a:ext cx="9906000" cy="698500"/>
          </a:xfrm>
        </p:spPr>
        <p:txBody>
          <a:bodyPr/>
          <a:lstStyle/>
          <a:p>
            <a:pPr algn="ctr"/>
            <a:r>
              <a:rPr lang="zh-CN" altLang="en-US" dirty="0">
                <a:ea typeface="宋体" panose="02010600030101010101" pitchFamily="2" charset="-122"/>
              </a:rPr>
              <a:t>用户鉴别与验证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1E64E4BF-AC64-46EE-83DE-83695D4CA0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66800" y="2420938"/>
            <a:ext cx="8458200" cy="2887662"/>
          </a:xfrm>
        </p:spPr>
        <p:txBody>
          <a:bodyPr/>
          <a:lstStyle/>
          <a:p>
            <a:pPr marL="342900" lvl="1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dirty="0">
                <a:solidFill>
                  <a:srgbClr val="FF0000"/>
                </a:solidFill>
                <a:ea typeface="微软雅黑" pitchFamily="34" charset="-122"/>
              </a:rPr>
              <a:t>Linux</a:t>
            </a:r>
            <a:r>
              <a:rPr lang="zh-CN" altLang="en-US" dirty="0">
                <a:solidFill>
                  <a:srgbClr val="FF0000"/>
                </a:solidFill>
                <a:ea typeface="微软雅黑" pitchFamily="34" charset="-122"/>
              </a:rPr>
              <a:t>登陆器</a:t>
            </a:r>
            <a:r>
              <a:rPr lang="en-US" altLang="zh-CN" dirty="0">
                <a:solidFill>
                  <a:srgbClr val="FF0000"/>
                </a:solidFill>
                <a:ea typeface="微软雅黑" pitchFamily="34" charset="-122"/>
              </a:rPr>
              <a:t>GDM</a:t>
            </a:r>
          </a:p>
          <a:p>
            <a:pPr marL="342900" lvl="1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dirty="0">
                <a:solidFill>
                  <a:srgbClr val="000066"/>
                </a:solidFill>
                <a:ea typeface="微软雅黑" pitchFamily="34" charset="-122"/>
              </a:rPr>
              <a:t>PAM</a:t>
            </a:r>
            <a:r>
              <a:rPr lang="zh-CN" altLang="en-US" dirty="0">
                <a:solidFill>
                  <a:srgbClr val="000066"/>
                </a:solidFill>
                <a:ea typeface="微软雅黑" pitchFamily="34" charset="-122"/>
              </a:rPr>
              <a:t>模块</a:t>
            </a:r>
            <a:endParaRPr lang="en-US" altLang="zh-CN" dirty="0">
              <a:solidFill>
                <a:srgbClr val="000066"/>
              </a:solidFill>
              <a:ea typeface="微软雅黑" pitchFamily="34" charset="-122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Box 5">
            <a:extLst>
              <a:ext uri="{FF2B5EF4-FFF2-40B4-BE49-F238E27FC236}">
                <a16:creationId xmlns:a16="http://schemas.microsoft.com/office/drawing/2014/main" id="{7FCD6AE8-9FE8-4E04-A21B-FDD6D7B3F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1543051"/>
            <a:ext cx="8313738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0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 charset="0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 charset="0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 charset="0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 charset="0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 charset="0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 charset="0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9pPr>
          </a:lstStyle>
          <a:p>
            <a:pPr marL="342900" lvl="1" indent="-342900" algn="l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dirty="0">
                <a:solidFill>
                  <a:srgbClr val="000066"/>
                </a:solidFill>
                <a:latin typeface="+mn-lt"/>
              </a:rPr>
              <a:t>PAM API</a:t>
            </a:r>
            <a:r>
              <a:rPr lang="zh-CN" altLang="zh-CN" dirty="0">
                <a:solidFill>
                  <a:srgbClr val="000066"/>
                </a:solidFill>
                <a:latin typeface="+mn-lt"/>
              </a:rPr>
              <a:t>是应用程序层与</a:t>
            </a:r>
            <a:r>
              <a:rPr lang="en-US" altLang="zh-CN" dirty="0">
                <a:solidFill>
                  <a:srgbClr val="000066"/>
                </a:solidFill>
                <a:latin typeface="+mn-lt"/>
              </a:rPr>
              <a:t>PAM</a:t>
            </a:r>
            <a:r>
              <a:rPr lang="zh-CN" altLang="zh-CN" dirty="0">
                <a:solidFill>
                  <a:srgbClr val="000066"/>
                </a:solidFill>
                <a:latin typeface="+mn-lt"/>
              </a:rPr>
              <a:t>服务模块之间联系的纽带，起着承上启下的作用</a:t>
            </a:r>
            <a:endParaRPr lang="en-US" altLang="zh-CN" dirty="0">
              <a:solidFill>
                <a:srgbClr val="000066"/>
              </a:solidFill>
              <a:latin typeface="+mn-lt"/>
            </a:endParaRPr>
          </a:p>
          <a:p>
            <a:pPr marL="342900" lvl="1" indent="-342900" algn="l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zh-CN" dirty="0">
                <a:solidFill>
                  <a:srgbClr val="000066"/>
                </a:solidFill>
                <a:latin typeface="+mn-lt"/>
              </a:rPr>
              <a:t>系统管理员通过</a:t>
            </a:r>
            <a:r>
              <a:rPr lang="en-US" altLang="zh-CN" dirty="0">
                <a:solidFill>
                  <a:srgbClr val="000066"/>
                </a:solidFill>
                <a:latin typeface="+mn-lt"/>
              </a:rPr>
              <a:t>PAM</a:t>
            </a:r>
            <a:r>
              <a:rPr lang="zh-CN" altLang="zh-CN" dirty="0">
                <a:solidFill>
                  <a:srgbClr val="000066"/>
                </a:solidFill>
                <a:latin typeface="+mn-lt"/>
              </a:rPr>
              <a:t>配置文件来制定不同应用程序的不同认证策略</a:t>
            </a:r>
            <a:endParaRPr lang="en-US" altLang="zh-CN" dirty="0">
              <a:solidFill>
                <a:srgbClr val="000066"/>
              </a:solidFill>
              <a:latin typeface="+mn-lt"/>
            </a:endParaRPr>
          </a:p>
          <a:p>
            <a:pPr marL="342900" lvl="1" indent="-342900" algn="l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zh-CN" dirty="0">
                <a:solidFill>
                  <a:srgbClr val="000066"/>
                </a:solidFill>
                <a:latin typeface="+mn-lt"/>
              </a:rPr>
              <a:t>当应用程序调用</a:t>
            </a:r>
            <a:r>
              <a:rPr lang="en-US" altLang="zh-CN" dirty="0">
                <a:solidFill>
                  <a:srgbClr val="000066"/>
                </a:solidFill>
                <a:latin typeface="+mn-lt"/>
              </a:rPr>
              <a:t>PAM API</a:t>
            </a:r>
            <a:r>
              <a:rPr lang="zh-CN" altLang="zh-CN" dirty="0">
                <a:solidFill>
                  <a:srgbClr val="000066"/>
                </a:solidFill>
                <a:latin typeface="+mn-lt"/>
              </a:rPr>
              <a:t>时，应用接口层将按照配置文件</a:t>
            </a:r>
            <a:r>
              <a:rPr lang="en-US" altLang="zh-CN" dirty="0" err="1">
                <a:solidFill>
                  <a:srgbClr val="000066"/>
                </a:solidFill>
                <a:latin typeface="+mn-lt"/>
              </a:rPr>
              <a:t>pam.conf</a:t>
            </a:r>
            <a:r>
              <a:rPr lang="zh-CN" altLang="zh-CN" dirty="0">
                <a:solidFill>
                  <a:srgbClr val="000066"/>
                </a:solidFill>
                <a:latin typeface="+mn-lt"/>
              </a:rPr>
              <a:t>的规定，加载相应的</a:t>
            </a:r>
            <a:r>
              <a:rPr lang="en-US" altLang="zh-CN" dirty="0">
                <a:solidFill>
                  <a:srgbClr val="000066"/>
                </a:solidFill>
                <a:latin typeface="+mn-lt"/>
              </a:rPr>
              <a:t>PAM</a:t>
            </a:r>
            <a:r>
              <a:rPr lang="zh-CN" altLang="zh-CN" dirty="0">
                <a:solidFill>
                  <a:srgbClr val="000066"/>
                </a:solidFill>
                <a:latin typeface="+mn-lt"/>
              </a:rPr>
              <a:t>服务模块</a:t>
            </a:r>
            <a:endParaRPr lang="en-US" altLang="zh-CN" dirty="0">
              <a:solidFill>
                <a:srgbClr val="000066"/>
              </a:solidFill>
              <a:latin typeface="+mn-lt"/>
            </a:endParaRPr>
          </a:p>
          <a:p>
            <a:pPr marL="342900" lvl="1" indent="-342900" algn="l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zh-CN" dirty="0">
                <a:solidFill>
                  <a:srgbClr val="000066"/>
                </a:solidFill>
                <a:latin typeface="+mn-lt"/>
              </a:rPr>
              <a:t>当</a:t>
            </a:r>
            <a:r>
              <a:rPr lang="en-US" altLang="zh-CN" dirty="0">
                <a:solidFill>
                  <a:srgbClr val="000066"/>
                </a:solidFill>
                <a:latin typeface="+mn-lt"/>
              </a:rPr>
              <a:t>PAM</a:t>
            </a:r>
            <a:r>
              <a:rPr lang="zh-CN" altLang="zh-CN" dirty="0">
                <a:solidFill>
                  <a:srgbClr val="000066"/>
                </a:solidFill>
                <a:latin typeface="+mn-lt"/>
              </a:rPr>
              <a:t>服务模块完成相应的认证操作之后，将结果返回给应用接口层</a:t>
            </a:r>
            <a:endParaRPr lang="zh-CN" altLang="en-US" dirty="0">
              <a:solidFill>
                <a:srgbClr val="000066"/>
              </a:solidFill>
              <a:latin typeface="+mn-lt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5B0CA1E0-E96F-42E2-AAB7-10AD767825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565150"/>
            <a:ext cx="9906000" cy="628650"/>
          </a:xfrm>
        </p:spPr>
        <p:txBody>
          <a:bodyPr/>
          <a:lstStyle/>
          <a:p>
            <a:pPr algn="ctr"/>
            <a:r>
              <a:rPr lang="en-US" altLang="zh-CN" dirty="0">
                <a:ea typeface="宋体" panose="02010600030101010101" pitchFamily="2" charset="-122"/>
              </a:rPr>
              <a:t>PAM</a:t>
            </a:r>
            <a:r>
              <a:rPr lang="zh-CN" altLang="en-US" dirty="0">
                <a:ea typeface="宋体" panose="02010600030101010101" pitchFamily="2" charset="-122"/>
              </a:rPr>
              <a:t>层次结构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3" descr="Z:\newtek\_backgrounds_1.02\Ryan\Power Point Templates\Computer Penguin Presentation\Penguin_reflection_on_wht.jpg">
            <a:extLst>
              <a:ext uri="{FF2B5EF4-FFF2-40B4-BE49-F238E27FC236}">
                <a16:creationId xmlns:a16="http://schemas.microsoft.com/office/drawing/2014/main" id="{BC9159BA-1DD7-4BD1-ABA5-E23B7F53A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2314" y="2303463"/>
            <a:ext cx="1182687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6867" name="组合 5">
            <a:extLst>
              <a:ext uri="{FF2B5EF4-FFF2-40B4-BE49-F238E27FC236}">
                <a16:creationId xmlns:a16="http://schemas.microsoft.com/office/drawing/2014/main" id="{AACB6211-61A0-4F42-B68A-758898F9414B}"/>
              </a:ext>
            </a:extLst>
          </p:cNvPr>
          <p:cNvGrpSpPr>
            <a:grpSpLocks/>
          </p:cNvGrpSpPr>
          <p:nvPr/>
        </p:nvGrpSpPr>
        <p:grpSpPr bwMode="auto">
          <a:xfrm>
            <a:off x="2482850" y="1717676"/>
            <a:ext cx="5227638" cy="4460875"/>
            <a:chOff x="1835696" y="1785814"/>
            <a:chExt cx="5227344" cy="4460626"/>
          </a:xfrm>
        </p:grpSpPr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id="{90DF4F7B-180C-4E56-8D22-70BC47C694B6}"/>
                </a:ext>
              </a:extLst>
            </p:cNvPr>
            <p:cNvSpPr/>
            <p:nvPr/>
          </p:nvSpPr>
          <p:spPr>
            <a:xfrm>
              <a:off x="3718365" y="1785814"/>
              <a:ext cx="1584236" cy="76513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chemeClr val="tx1"/>
                  </a:solidFill>
                </a:rPr>
                <a:t>PAM</a:t>
              </a:r>
              <a:r>
                <a:rPr lang="zh-CN" altLang="en-US" dirty="0">
                  <a:solidFill>
                    <a:schemeClr val="tx1"/>
                  </a:solidFill>
                </a:rPr>
                <a:t>验证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EFD2B51-E6E3-47CC-B0C6-05A7A1595477}"/>
                </a:ext>
              </a:extLst>
            </p:cNvPr>
            <p:cNvSpPr/>
            <p:nvPr/>
          </p:nvSpPr>
          <p:spPr>
            <a:xfrm>
              <a:off x="1835696" y="3222422"/>
              <a:ext cx="746083" cy="30240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chemeClr val="tx1"/>
                  </a:solidFill>
                </a:rPr>
                <a:t>层次结构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49DFFE1-BA3F-4B68-B6B2-9A4D86D0CFEA}"/>
                </a:ext>
              </a:extLst>
            </p:cNvPr>
            <p:cNvSpPr/>
            <p:nvPr/>
          </p:nvSpPr>
          <p:spPr>
            <a:xfrm>
              <a:off x="3300877" y="3222422"/>
              <a:ext cx="744495" cy="302401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chemeClr val="tx1"/>
                  </a:solidFill>
                </a:rPr>
                <a:t>工作原理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0B923D2-651A-4ED5-9354-253BA5E0990E}"/>
                </a:ext>
              </a:extLst>
            </p:cNvPr>
            <p:cNvSpPr/>
            <p:nvPr/>
          </p:nvSpPr>
          <p:spPr>
            <a:xfrm>
              <a:off x="4715259" y="3187499"/>
              <a:ext cx="746083" cy="302560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chemeClr val="tx1"/>
                  </a:solidFill>
                </a:rPr>
                <a:t>配置过程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CE4833F-098C-42A3-A940-0E2E11C65AAD}"/>
                </a:ext>
              </a:extLst>
            </p:cNvPr>
            <p:cNvSpPr/>
            <p:nvPr/>
          </p:nvSpPr>
          <p:spPr>
            <a:xfrm>
              <a:off x="6316957" y="3222422"/>
              <a:ext cx="746083" cy="30240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chemeClr val="tx1"/>
                  </a:solidFill>
                </a:rPr>
                <a:t>应用程序开发</a:t>
              </a:r>
            </a:p>
          </p:txBody>
        </p:sp>
        <p:cxnSp>
          <p:nvCxnSpPr>
            <p:cNvPr id="13" name="肘形连接符 12">
              <a:extLst>
                <a:ext uri="{FF2B5EF4-FFF2-40B4-BE49-F238E27FC236}">
                  <a16:creationId xmlns:a16="http://schemas.microsoft.com/office/drawing/2014/main" id="{F28D91B5-6B2A-43B7-9F2A-E68FD80948B0}"/>
                </a:ext>
              </a:extLst>
            </p:cNvPr>
            <p:cNvCxnSpPr>
              <a:stCxn id="8" idx="2"/>
              <a:endCxn id="9" idx="0"/>
            </p:cNvCxnSpPr>
            <p:nvPr/>
          </p:nvCxnSpPr>
          <p:spPr>
            <a:xfrm rot="5400000">
              <a:off x="3023873" y="1735811"/>
              <a:ext cx="671476" cy="2301746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肘形连接符 13">
              <a:extLst>
                <a:ext uri="{FF2B5EF4-FFF2-40B4-BE49-F238E27FC236}">
                  <a16:creationId xmlns:a16="http://schemas.microsoft.com/office/drawing/2014/main" id="{FE9C7F0D-B0DE-4A1E-9EEA-D4B398218CFB}"/>
                </a:ext>
              </a:extLst>
            </p:cNvPr>
            <p:cNvCxnSpPr>
              <a:stCxn id="8" idx="2"/>
              <a:endCxn id="12" idx="0"/>
            </p:cNvCxnSpPr>
            <p:nvPr/>
          </p:nvCxnSpPr>
          <p:spPr>
            <a:xfrm rot="16200000" flipH="1">
              <a:off x="5264503" y="1796927"/>
              <a:ext cx="671476" cy="2179514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A3C1E64C-553F-46A9-867A-EEC7F773B461}"/>
                </a:ext>
              </a:extLst>
            </p:cNvPr>
            <p:cNvCxnSpPr>
              <a:endCxn id="10" idx="0"/>
            </p:cNvCxnSpPr>
            <p:nvPr/>
          </p:nvCxnSpPr>
          <p:spPr>
            <a:xfrm>
              <a:off x="3672331" y="2885891"/>
              <a:ext cx="0" cy="3365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A71FFF55-6374-470D-9015-18CF7DFA583D}"/>
                </a:ext>
              </a:extLst>
            </p:cNvPr>
            <p:cNvCxnSpPr>
              <a:stCxn id="11" idx="0"/>
            </p:cNvCxnSpPr>
            <p:nvPr/>
          </p:nvCxnSpPr>
          <p:spPr>
            <a:xfrm flipV="1">
              <a:off x="5088301" y="2885891"/>
              <a:ext cx="0" cy="3016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868" name="Rectangle 2">
            <a:extLst>
              <a:ext uri="{FF2B5EF4-FFF2-40B4-BE49-F238E27FC236}">
                <a16:creationId xmlns:a16="http://schemas.microsoft.com/office/drawing/2014/main" id="{8A9D8A97-0D3F-48F9-A8EF-CF93E5BA88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565150"/>
            <a:ext cx="9906000" cy="628650"/>
          </a:xfrm>
        </p:spPr>
        <p:txBody>
          <a:bodyPr/>
          <a:lstStyle/>
          <a:p>
            <a:pPr algn="ctr"/>
            <a:r>
              <a:rPr lang="en-US" altLang="zh-CN" dirty="0">
                <a:ea typeface="宋体" panose="02010600030101010101" pitchFamily="2" charset="-122"/>
              </a:rPr>
              <a:t>PAM</a:t>
            </a:r>
            <a:r>
              <a:rPr lang="zh-CN" altLang="en-US" dirty="0">
                <a:ea typeface="宋体" panose="02010600030101010101" pitchFamily="2" charset="-122"/>
              </a:rPr>
              <a:t>验证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图片 4">
            <a:extLst>
              <a:ext uri="{FF2B5EF4-FFF2-40B4-BE49-F238E27FC236}">
                <a16:creationId xmlns:a16="http://schemas.microsoft.com/office/drawing/2014/main" id="{514EBD7E-38F5-4CA1-98B8-6BF11356F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051" y="1543051"/>
            <a:ext cx="6410325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Rectangle 2">
            <a:extLst>
              <a:ext uri="{FF2B5EF4-FFF2-40B4-BE49-F238E27FC236}">
                <a16:creationId xmlns:a16="http://schemas.microsoft.com/office/drawing/2014/main" id="{09FC9C1C-F0A7-4196-9E5F-3BE4B1FE2B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565150"/>
            <a:ext cx="9144000" cy="62865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PAM</a:t>
            </a:r>
            <a:r>
              <a:rPr lang="zh-CN" altLang="en-US">
                <a:ea typeface="宋体" panose="02010600030101010101" pitchFamily="2" charset="-122"/>
              </a:rPr>
              <a:t>工作原理</a:t>
            </a:r>
          </a:p>
        </p:txBody>
      </p:sp>
      <p:sp>
        <p:nvSpPr>
          <p:cNvPr id="37892" name="灯片编号占位符 3">
            <a:extLst>
              <a:ext uri="{FF2B5EF4-FFF2-40B4-BE49-F238E27FC236}">
                <a16:creationId xmlns:a16="http://schemas.microsoft.com/office/drawing/2014/main" id="{BB30C989-CCB5-4B5F-8304-536D0462B193}"/>
              </a:ext>
            </a:extLst>
          </p:cNvPr>
          <p:cNvSpPr txBox="1">
            <a:spLocks/>
          </p:cNvSpPr>
          <p:nvPr/>
        </p:nvSpPr>
        <p:spPr bwMode="auto">
          <a:xfrm>
            <a:off x="381000" y="114300"/>
            <a:ext cx="175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0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 charset="0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 charset="0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 charset="0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 charset="0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 charset="0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 charset="0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9B2B16F-2C90-4835-95AF-2A4987FCDF97}" type="slidenum">
              <a:rPr lang="en-US" altLang="zh-CN" sz="1800" b="0">
                <a:solidFill>
                  <a:schemeClr val="tx1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22</a:t>
            </a:fld>
            <a:endParaRPr lang="en-US" altLang="zh-CN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50651B1-68F6-4EA7-87B9-2F8E2E8EC463}"/>
              </a:ext>
            </a:extLst>
          </p:cNvPr>
          <p:cNvSpPr txBox="1"/>
          <p:nvPr/>
        </p:nvSpPr>
        <p:spPr>
          <a:xfrm>
            <a:off x="776536" y="1268760"/>
            <a:ext cx="9067800" cy="55663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lvl="1" indent="-342900" algn="just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lang="zh-CN" altLang="zh-CN" dirty="0">
                <a:solidFill>
                  <a:srgbClr val="000066"/>
                </a:solidFill>
                <a:latin typeface="+mn-lt"/>
                <a:ea typeface="微软雅黑" pitchFamily="34" charset="-122"/>
              </a:rPr>
              <a:t>用户调用某个应用程序，以得到某种服务</a:t>
            </a:r>
          </a:p>
          <a:p>
            <a:pPr marL="342900" lvl="1" indent="-342900" algn="just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lang="en-US" altLang="zh-CN" dirty="0">
                <a:solidFill>
                  <a:srgbClr val="000066"/>
                </a:solidFill>
                <a:latin typeface="+mn-lt"/>
                <a:ea typeface="微软雅黑" pitchFamily="34" charset="-122"/>
              </a:rPr>
              <a:t>PAM</a:t>
            </a:r>
            <a:r>
              <a:rPr lang="zh-CN" altLang="zh-CN" dirty="0">
                <a:solidFill>
                  <a:srgbClr val="000066"/>
                </a:solidFill>
                <a:latin typeface="+mn-lt"/>
                <a:ea typeface="微软雅黑" pitchFamily="34" charset="-122"/>
              </a:rPr>
              <a:t>应用程序调用后台的</a:t>
            </a:r>
            <a:r>
              <a:rPr lang="en-US" altLang="zh-CN" dirty="0">
                <a:solidFill>
                  <a:srgbClr val="000066"/>
                </a:solidFill>
                <a:latin typeface="+mn-lt"/>
                <a:ea typeface="微软雅黑" pitchFamily="34" charset="-122"/>
              </a:rPr>
              <a:t>PAM</a:t>
            </a:r>
            <a:r>
              <a:rPr lang="zh-CN" altLang="zh-CN" dirty="0">
                <a:solidFill>
                  <a:srgbClr val="000066"/>
                </a:solidFill>
                <a:latin typeface="+mn-lt"/>
                <a:ea typeface="微软雅黑" pitchFamily="34" charset="-122"/>
              </a:rPr>
              <a:t>库进行认证工作</a:t>
            </a:r>
          </a:p>
          <a:p>
            <a:pPr marL="342900" lvl="1" indent="-342900" algn="just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lang="en-US" altLang="zh-CN" dirty="0">
                <a:solidFill>
                  <a:srgbClr val="000066"/>
                </a:solidFill>
                <a:latin typeface="+mn-lt"/>
                <a:ea typeface="微软雅黑" pitchFamily="34" charset="-122"/>
              </a:rPr>
              <a:t>PAM</a:t>
            </a:r>
            <a:r>
              <a:rPr lang="zh-CN" altLang="zh-CN" dirty="0">
                <a:solidFill>
                  <a:srgbClr val="000066"/>
                </a:solidFill>
                <a:latin typeface="+mn-lt"/>
                <a:ea typeface="微软雅黑" pitchFamily="34" charset="-122"/>
              </a:rPr>
              <a:t>库</a:t>
            </a:r>
            <a:r>
              <a:rPr lang="zh-CN" altLang="en-US" dirty="0">
                <a:solidFill>
                  <a:srgbClr val="000066"/>
                </a:solidFill>
                <a:latin typeface="+mn-lt"/>
                <a:ea typeface="微软雅黑" pitchFamily="34" charset="-122"/>
              </a:rPr>
              <a:t>到</a:t>
            </a:r>
            <a:r>
              <a:rPr lang="en-US" altLang="zh-CN" dirty="0">
                <a:solidFill>
                  <a:srgbClr val="000066"/>
                </a:solidFill>
                <a:latin typeface="+mn-lt"/>
                <a:ea typeface="微软雅黑" pitchFamily="34" charset="-122"/>
              </a:rPr>
              <a:t>/</a:t>
            </a:r>
            <a:r>
              <a:rPr lang="en-US" altLang="zh-CN" dirty="0" err="1">
                <a:solidFill>
                  <a:srgbClr val="000066"/>
                </a:solidFill>
                <a:latin typeface="+mn-lt"/>
                <a:ea typeface="微软雅黑" pitchFamily="34" charset="-122"/>
              </a:rPr>
              <a:t>etc</a:t>
            </a:r>
            <a:r>
              <a:rPr lang="en-US" altLang="zh-CN" dirty="0">
                <a:solidFill>
                  <a:srgbClr val="000066"/>
                </a:solidFill>
                <a:latin typeface="+mn-lt"/>
                <a:ea typeface="微软雅黑" pitchFamily="34" charset="-122"/>
              </a:rPr>
              <a:t>/</a:t>
            </a:r>
            <a:r>
              <a:rPr lang="en-US" altLang="zh-CN" dirty="0" err="1">
                <a:solidFill>
                  <a:srgbClr val="000066"/>
                </a:solidFill>
                <a:latin typeface="+mn-lt"/>
                <a:ea typeface="微软雅黑" pitchFamily="34" charset="-122"/>
              </a:rPr>
              <a:t>pam.d</a:t>
            </a:r>
            <a:r>
              <a:rPr lang="en-US" altLang="zh-CN" dirty="0">
                <a:solidFill>
                  <a:srgbClr val="000066"/>
                </a:solidFill>
                <a:latin typeface="+mn-lt"/>
                <a:ea typeface="微软雅黑" pitchFamily="34" charset="-122"/>
              </a:rPr>
              <a:t>/</a:t>
            </a:r>
            <a:r>
              <a:rPr lang="zh-CN" altLang="zh-CN" dirty="0">
                <a:solidFill>
                  <a:srgbClr val="000066"/>
                </a:solidFill>
                <a:latin typeface="+mn-lt"/>
                <a:ea typeface="微软雅黑" pitchFamily="34" charset="-122"/>
              </a:rPr>
              <a:t>目录查找有关</a:t>
            </a:r>
            <a:r>
              <a:rPr lang="zh-CN" altLang="en-US" dirty="0">
                <a:solidFill>
                  <a:srgbClr val="000066"/>
                </a:solidFill>
                <a:latin typeface="+mn-lt"/>
                <a:ea typeface="微软雅黑" pitchFamily="34" charset="-122"/>
              </a:rPr>
              <a:t>程序配置确定</a:t>
            </a:r>
            <a:r>
              <a:rPr lang="zh-CN" altLang="zh-CN" dirty="0">
                <a:solidFill>
                  <a:srgbClr val="000066"/>
                </a:solidFill>
                <a:latin typeface="+mn-lt"/>
                <a:ea typeface="微软雅黑" pitchFamily="34" charset="-122"/>
              </a:rPr>
              <a:t>认证机制</a:t>
            </a:r>
          </a:p>
          <a:p>
            <a:pPr marL="342900" lvl="1" indent="-342900" algn="just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lang="en-US" altLang="zh-CN" dirty="0">
                <a:solidFill>
                  <a:srgbClr val="000066"/>
                </a:solidFill>
                <a:latin typeface="+mn-lt"/>
                <a:ea typeface="微软雅黑" pitchFamily="34" charset="-122"/>
              </a:rPr>
              <a:t>PAM</a:t>
            </a:r>
            <a:r>
              <a:rPr lang="zh-CN" altLang="zh-CN" dirty="0">
                <a:solidFill>
                  <a:srgbClr val="000066"/>
                </a:solidFill>
                <a:latin typeface="+mn-lt"/>
                <a:ea typeface="微软雅黑" pitchFamily="34" charset="-122"/>
              </a:rPr>
              <a:t>库装载所需的认证模块</a:t>
            </a:r>
          </a:p>
          <a:p>
            <a:pPr marL="342900" lvl="1" indent="-342900" algn="just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lang="zh-CN" altLang="zh-CN" dirty="0">
                <a:solidFill>
                  <a:srgbClr val="000066"/>
                </a:solidFill>
                <a:latin typeface="+mn-lt"/>
                <a:ea typeface="微软雅黑" pitchFamily="34" charset="-122"/>
              </a:rPr>
              <a:t>上述装载的认证模块让</a:t>
            </a:r>
            <a:r>
              <a:rPr lang="en-US" altLang="zh-CN" dirty="0">
                <a:solidFill>
                  <a:srgbClr val="000066"/>
                </a:solidFill>
                <a:latin typeface="+mn-lt"/>
                <a:ea typeface="微软雅黑" pitchFamily="34" charset="-122"/>
              </a:rPr>
              <a:t>PAM</a:t>
            </a:r>
            <a:r>
              <a:rPr lang="zh-CN" altLang="zh-CN" dirty="0">
                <a:solidFill>
                  <a:srgbClr val="000066"/>
                </a:solidFill>
                <a:latin typeface="+mn-lt"/>
                <a:ea typeface="微软雅黑" pitchFamily="34" charset="-122"/>
              </a:rPr>
              <a:t>与应用程序中的会话函数进行通信</a:t>
            </a:r>
          </a:p>
          <a:p>
            <a:pPr marL="342900" lvl="1" indent="-342900" algn="just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lang="zh-CN" altLang="zh-CN" dirty="0">
                <a:solidFill>
                  <a:srgbClr val="000066"/>
                </a:solidFill>
                <a:latin typeface="+mn-lt"/>
                <a:ea typeface="微软雅黑" pitchFamily="34" charset="-122"/>
              </a:rPr>
              <a:t>会话函数向用户要求有关信息</a:t>
            </a:r>
          </a:p>
          <a:p>
            <a:pPr marL="342900" lvl="1" indent="-342900" algn="just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lang="zh-CN" altLang="zh-CN" dirty="0">
                <a:solidFill>
                  <a:srgbClr val="000066"/>
                </a:solidFill>
                <a:latin typeface="+mn-lt"/>
                <a:ea typeface="微软雅黑" pitchFamily="34" charset="-122"/>
              </a:rPr>
              <a:t>用户对这些要求做出回应，提供所需信息</a:t>
            </a:r>
          </a:p>
          <a:p>
            <a:pPr marL="342900" lvl="1" indent="-342900" algn="just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lang="en-US" altLang="zh-CN" dirty="0">
                <a:solidFill>
                  <a:srgbClr val="000066"/>
                </a:solidFill>
                <a:latin typeface="+mn-lt"/>
                <a:ea typeface="微软雅黑" pitchFamily="34" charset="-122"/>
              </a:rPr>
              <a:t>PAM</a:t>
            </a:r>
            <a:r>
              <a:rPr lang="zh-CN" altLang="zh-CN" dirty="0">
                <a:solidFill>
                  <a:srgbClr val="000066"/>
                </a:solidFill>
                <a:latin typeface="+mn-lt"/>
                <a:ea typeface="微软雅黑" pitchFamily="34" charset="-122"/>
              </a:rPr>
              <a:t>认证模块通过</a:t>
            </a:r>
            <a:r>
              <a:rPr lang="en-US" altLang="zh-CN" dirty="0">
                <a:solidFill>
                  <a:srgbClr val="000066"/>
                </a:solidFill>
                <a:latin typeface="+mn-lt"/>
                <a:ea typeface="微软雅黑" pitchFamily="34" charset="-122"/>
              </a:rPr>
              <a:t>PAM</a:t>
            </a:r>
            <a:r>
              <a:rPr lang="zh-CN" altLang="zh-CN" dirty="0">
                <a:solidFill>
                  <a:srgbClr val="000066"/>
                </a:solidFill>
                <a:latin typeface="+mn-lt"/>
                <a:ea typeface="微软雅黑" pitchFamily="34" charset="-122"/>
              </a:rPr>
              <a:t>库将认证信息提供给应用程序</a:t>
            </a:r>
          </a:p>
          <a:p>
            <a:pPr marL="342900" lvl="1" indent="-342900" algn="just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lang="zh-CN" altLang="zh-CN" dirty="0">
                <a:solidFill>
                  <a:srgbClr val="000066"/>
                </a:solidFill>
                <a:latin typeface="+mn-lt"/>
                <a:ea typeface="微软雅黑" pitchFamily="34" charset="-122"/>
              </a:rPr>
              <a:t>认证完成后，应用程序做出两种选择：将所需权限赋予用户，并通知用户</a:t>
            </a:r>
            <a:r>
              <a:rPr lang="zh-CN" altLang="en-US" dirty="0">
                <a:solidFill>
                  <a:srgbClr val="000066"/>
                </a:solidFill>
                <a:latin typeface="+mn-lt"/>
                <a:ea typeface="微软雅黑" pitchFamily="34" charset="-122"/>
              </a:rPr>
              <a:t>；</a:t>
            </a:r>
            <a:r>
              <a:rPr lang="zh-CN" altLang="zh-CN" dirty="0">
                <a:solidFill>
                  <a:srgbClr val="000066"/>
                </a:solidFill>
                <a:latin typeface="+mn-lt"/>
                <a:ea typeface="微软雅黑" pitchFamily="34" charset="-122"/>
              </a:rPr>
              <a:t>若认证失败，也通知用户</a:t>
            </a: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F3E51421-D13C-488F-BCCB-3FB89343DB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565150"/>
            <a:ext cx="9906000" cy="628650"/>
          </a:xfrm>
        </p:spPr>
        <p:txBody>
          <a:bodyPr/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PAM</a:t>
            </a:r>
            <a:r>
              <a:rPr lang="zh-CN" altLang="en-US">
                <a:ea typeface="宋体" panose="02010600030101010101" pitchFamily="2" charset="-122"/>
              </a:rPr>
              <a:t>工作原理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3" descr="Z:\newtek\_backgrounds_1.02\Ryan\Power Point Templates\Computer Penguin Presentation\Penguin_reflection_on_wht.jpg">
            <a:extLst>
              <a:ext uri="{FF2B5EF4-FFF2-40B4-BE49-F238E27FC236}">
                <a16:creationId xmlns:a16="http://schemas.microsoft.com/office/drawing/2014/main" id="{823450FD-E5B7-4B39-B6F7-E7EC121E4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825" y="1973263"/>
            <a:ext cx="1182688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9939" name="组合 5">
            <a:extLst>
              <a:ext uri="{FF2B5EF4-FFF2-40B4-BE49-F238E27FC236}">
                <a16:creationId xmlns:a16="http://schemas.microsoft.com/office/drawing/2014/main" id="{AEBCBB99-A5C2-4106-9A5A-6099F32A71A2}"/>
              </a:ext>
            </a:extLst>
          </p:cNvPr>
          <p:cNvGrpSpPr>
            <a:grpSpLocks/>
          </p:cNvGrpSpPr>
          <p:nvPr/>
        </p:nvGrpSpPr>
        <p:grpSpPr bwMode="auto">
          <a:xfrm>
            <a:off x="2482850" y="1717676"/>
            <a:ext cx="5227638" cy="4460875"/>
            <a:chOff x="1835696" y="1785814"/>
            <a:chExt cx="5227344" cy="4460626"/>
          </a:xfrm>
        </p:grpSpPr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id="{19B13E5F-45C3-463A-816E-DEB6271452CC}"/>
                </a:ext>
              </a:extLst>
            </p:cNvPr>
            <p:cNvSpPr/>
            <p:nvPr/>
          </p:nvSpPr>
          <p:spPr>
            <a:xfrm>
              <a:off x="3718365" y="1785814"/>
              <a:ext cx="1584236" cy="76513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chemeClr val="tx1"/>
                  </a:solidFill>
                </a:rPr>
                <a:t>PAM</a:t>
              </a:r>
              <a:r>
                <a:rPr lang="zh-CN" altLang="en-US" dirty="0">
                  <a:solidFill>
                    <a:schemeClr val="tx1"/>
                  </a:solidFill>
                </a:rPr>
                <a:t>验证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09B13F5-3C32-40C0-8C83-81790CA1A9D0}"/>
                </a:ext>
              </a:extLst>
            </p:cNvPr>
            <p:cNvSpPr/>
            <p:nvPr/>
          </p:nvSpPr>
          <p:spPr>
            <a:xfrm>
              <a:off x="1835696" y="3222422"/>
              <a:ext cx="746083" cy="30240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chemeClr val="tx1"/>
                  </a:solidFill>
                </a:rPr>
                <a:t>层次结构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70F520E-D91A-4DAB-8128-221D663D74A7}"/>
                </a:ext>
              </a:extLst>
            </p:cNvPr>
            <p:cNvSpPr/>
            <p:nvPr/>
          </p:nvSpPr>
          <p:spPr>
            <a:xfrm>
              <a:off x="3300877" y="3222422"/>
              <a:ext cx="744495" cy="30240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chemeClr val="tx1"/>
                  </a:solidFill>
                </a:rPr>
                <a:t>工作原理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F926DDF-F42D-49C1-AB4C-B41FFED1D1A3}"/>
                </a:ext>
              </a:extLst>
            </p:cNvPr>
            <p:cNvSpPr/>
            <p:nvPr/>
          </p:nvSpPr>
          <p:spPr>
            <a:xfrm>
              <a:off x="4715259" y="3187499"/>
              <a:ext cx="746083" cy="302560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chemeClr val="tx1"/>
                  </a:solidFill>
                </a:rPr>
                <a:t>配置过程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FC8EB0C-1744-4A35-9C68-D58CA2AFE0B1}"/>
                </a:ext>
              </a:extLst>
            </p:cNvPr>
            <p:cNvSpPr/>
            <p:nvPr/>
          </p:nvSpPr>
          <p:spPr>
            <a:xfrm>
              <a:off x="6316957" y="3222422"/>
              <a:ext cx="746083" cy="30240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chemeClr val="tx1"/>
                  </a:solidFill>
                </a:rPr>
                <a:t>应用程序开发</a:t>
              </a:r>
            </a:p>
          </p:txBody>
        </p:sp>
        <p:cxnSp>
          <p:nvCxnSpPr>
            <p:cNvPr id="13" name="肘形连接符 12">
              <a:extLst>
                <a:ext uri="{FF2B5EF4-FFF2-40B4-BE49-F238E27FC236}">
                  <a16:creationId xmlns:a16="http://schemas.microsoft.com/office/drawing/2014/main" id="{9A0783F6-1F8B-4BE9-9047-846A4F34EB93}"/>
                </a:ext>
              </a:extLst>
            </p:cNvPr>
            <p:cNvCxnSpPr>
              <a:stCxn id="8" idx="2"/>
              <a:endCxn id="9" idx="0"/>
            </p:cNvCxnSpPr>
            <p:nvPr/>
          </p:nvCxnSpPr>
          <p:spPr>
            <a:xfrm rot="5400000">
              <a:off x="3023873" y="1735811"/>
              <a:ext cx="671476" cy="2301746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肘形连接符 13">
              <a:extLst>
                <a:ext uri="{FF2B5EF4-FFF2-40B4-BE49-F238E27FC236}">
                  <a16:creationId xmlns:a16="http://schemas.microsoft.com/office/drawing/2014/main" id="{BA35A4D5-7D82-4C33-B533-9228734982CB}"/>
                </a:ext>
              </a:extLst>
            </p:cNvPr>
            <p:cNvCxnSpPr>
              <a:stCxn id="8" idx="2"/>
              <a:endCxn id="12" idx="0"/>
            </p:cNvCxnSpPr>
            <p:nvPr/>
          </p:nvCxnSpPr>
          <p:spPr>
            <a:xfrm rot="16200000" flipH="1">
              <a:off x="5264503" y="1796927"/>
              <a:ext cx="671476" cy="2179514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C867D6BE-5C4F-4F72-925A-C022A8EC8BDB}"/>
                </a:ext>
              </a:extLst>
            </p:cNvPr>
            <p:cNvCxnSpPr>
              <a:endCxn id="10" idx="0"/>
            </p:cNvCxnSpPr>
            <p:nvPr/>
          </p:nvCxnSpPr>
          <p:spPr>
            <a:xfrm>
              <a:off x="3672331" y="2885891"/>
              <a:ext cx="0" cy="3365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1E99DB32-4AB1-498C-A89E-A349BA3508E7}"/>
                </a:ext>
              </a:extLst>
            </p:cNvPr>
            <p:cNvCxnSpPr>
              <a:stCxn id="11" idx="0"/>
            </p:cNvCxnSpPr>
            <p:nvPr/>
          </p:nvCxnSpPr>
          <p:spPr>
            <a:xfrm flipV="1">
              <a:off x="5088301" y="2885891"/>
              <a:ext cx="0" cy="3016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940" name="Rectangle 2">
            <a:extLst>
              <a:ext uri="{FF2B5EF4-FFF2-40B4-BE49-F238E27FC236}">
                <a16:creationId xmlns:a16="http://schemas.microsoft.com/office/drawing/2014/main" id="{B9A67F95-BA71-4A38-9A7C-750199D89F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565150"/>
            <a:ext cx="9906000" cy="628650"/>
          </a:xfrm>
        </p:spPr>
        <p:txBody>
          <a:bodyPr/>
          <a:lstStyle/>
          <a:p>
            <a:pPr algn="ctr"/>
            <a:r>
              <a:rPr lang="en-US" altLang="zh-CN" dirty="0">
                <a:ea typeface="宋体" panose="02010600030101010101" pitchFamily="2" charset="-122"/>
              </a:rPr>
              <a:t>PAM</a:t>
            </a:r>
            <a:r>
              <a:rPr lang="zh-CN" altLang="en-US" dirty="0">
                <a:ea typeface="宋体" panose="02010600030101010101" pitchFamily="2" charset="-122"/>
              </a:rPr>
              <a:t>验证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Box 5">
            <a:extLst>
              <a:ext uri="{FF2B5EF4-FFF2-40B4-BE49-F238E27FC236}">
                <a16:creationId xmlns:a16="http://schemas.microsoft.com/office/drawing/2014/main" id="{097DC10B-A9D1-454E-81B2-B0F23CB115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1682750"/>
            <a:ext cx="8280400" cy="2796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0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 charset="0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 charset="0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 charset="0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 charset="0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 charset="0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 charset="0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9pPr>
          </a:lstStyle>
          <a:p>
            <a:pPr marL="342900" lvl="1" indent="-342900" algn="l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dirty="0">
                <a:solidFill>
                  <a:srgbClr val="000066"/>
                </a:solidFill>
                <a:latin typeface="+mn-lt"/>
              </a:rPr>
              <a:t>PAM</a:t>
            </a:r>
            <a:r>
              <a:rPr lang="zh-CN" altLang="en-US" dirty="0">
                <a:solidFill>
                  <a:srgbClr val="000066"/>
                </a:solidFill>
                <a:latin typeface="+mn-lt"/>
              </a:rPr>
              <a:t>配置文件格式</a:t>
            </a:r>
            <a:endParaRPr lang="en-US" altLang="zh-CN" dirty="0">
              <a:solidFill>
                <a:srgbClr val="000066"/>
              </a:solidFill>
              <a:latin typeface="+mn-lt"/>
            </a:endParaRPr>
          </a:p>
          <a:p>
            <a:pPr marL="342900" lvl="1" indent="-342900" algn="l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dirty="0">
                <a:solidFill>
                  <a:srgbClr val="000066"/>
                </a:solidFill>
                <a:latin typeface="+mn-lt"/>
              </a:rPr>
              <a:t>PAM</a:t>
            </a:r>
            <a:r>
              <a:rPr lang="zh-CN" altLang="en-US" dirty="0">
                <a:solidFill>
                  <a:srgbClr val="000066"/>
                </a:solidFill>
                <a:latin typeface="+mn-lt"/>
              </a:rPr>
              <a:t>的模块类型</a:t>
            </a:r>
            <a:endParaRPr lang="en-US" altLang="zh-CN" dirty="0">
              <a:solidFill>
                <a:srgbClr val="000066"/>
              </a:solidFill>
              <a:latin typeface="+mn-lt"/>
            </a:endParaRPr>
          </a:p>
          <a:p>
            <a:pPr marL="342900" lvl="1" indent="-342900" algn="l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dirty="0">
                <a:solidFill>
                  <a:srgbClr val="000066"/>
                </a:solidFill>
                <a:latin typeface="+mn-lt"/>
              </a:rPr>
              <a:t>PAM</a:t>
            </a:r>
            <a:r>
              <a:rPr lang="zh-CN" altLang="en-US" dirty="0">
                <a:solidFill>
                  <a:srgbClr val="000066"/>
                </a:solidFill>
                <a:latin typeface="+mn-lt"/>
              </a:rPr>
              <a:t>的控制标记</a:t>
            </a:r>
            <a:endParaRPr lang="en-US" altLang="zh-CN" dirty="0">
              <a:solidFill>
                <a:srgbClr val="000066"/>
              </a:solidFill>
              <a:latin typeface="+mn-lt"/>
            </a:endParaRPr>
          </a:p>
          <a:p>
            <a:pPr marL="342900" lvl="1" indent="-342900" algn="l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solidFill>
                  <a:srgbClr val="000066"/>
                </a:solidFill>
                <a:latin typeface="+mn-lt"/>
              </a:rPr>
              <a:t>模块路径及参数</a:t>
            </a:r>
            <a:endParaRPr lang="en-US" altLang="zh-CN" dirty="0">
              <a:solidFill>
                <a:srgbClr val="000066"/>
              </a:solidFill>
              <a:latin typeface="+mn-lt"/>
            </a:endParaRPr>
          </a:p>
          <a:p>
            <a:pPr marL="342900" lvl="1" indent="-342900" algn="l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dirty="0">
                <a:solidFill>
                  <a:srgbClr val="000066"/>
                </a:solidFill>
                <a:latin typeface="+mn-lt"/>
              </a:rPr>
              <a:t>PAM</a:t>
            </a:r>
            <a:r>
              <a:rPr lang="zh-CN" altLang="en-US" dirty="0">
                <a:solidFill>
                  <a:srgbClr val="000066"/>
                </a:solidFill>
                <a:latin typeface="+mn-lt"/>
              </a:rPr>
              <a:t>配置文件分析示例</a:t>
            </a:r>
            <a:endParaRPr lang="en-US" altLang="zh-CN" dirty="0">
              <a:solidFill>
                <a:srgbClr val="000066"/>
              </a:solidFill>
              <a:latin typeface="+mn-lt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2E4D6B33-14F4-4D35-91DE-FE747AEB85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565150"/>
            <a:ext cx="9906000" cy="628650"/>
          </a:xfrm>
        </p:spPr>
        <p:txBody>
          <a:bodyPr/>
          <a:lstStyle/>
          <a:p>
            <a:pPr algn="ctr"/>
            <a:r>
              <a:rPr lang="en-US" altLang="zh-CN" dirty="0">
                <a:ea typeface="宋体" panose="02010600030101010101" pitchFamily="2" charset="-122"/>
              </a:rPr>
              <a:t>PAM</a:t>
            </a:r>
            <a:r>
              <a:rPr lang="zh-CN" altLang="en-US" dirty="0">
                <a:ea typeface="宋体" panose="02010600030101010101" pitchFamily="2" charset="-122"/>
              </a:rPr>
              <a:t>配置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Box 5">
            <a:extLst>
              <a:ext uri="{FF2B5EF4-FFF2-40B4-BE49-F238E27FC236}">
                <a16:creationId xmlns:a16="http://schemas.microsoft.com/office/drawing/2014/main" id="{0A7FC2EE-4EEE-4232-A181-F60B980B7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1628775"/>
            <a:ext cx="90678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0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 charset="0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 charset="0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 charset="0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 charset="0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 charset="0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 charset="0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9pPr>
          </a:lstStyle>
          <a:p>
            <a:pPr marL="342900" lvl="1" indent="-342900" algn="l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dirty="0">
                <a:solidFill>
                  <a:srgbClr val="000066"/>
                </a:solidFill>
                <a:latin typeface="+mn-lt"/>
              </a:rPr>
              <a:t>PAM</a:t>
            </a:r>
            <a:r>
              <a:rPr lang="zh-CN" altLang="en-US" dirty="0">
                <a:solidFill>
                  <a:srgbClr val="000066"/>
                </a:solidFill>
                <a:latin typeface="+mn-lt"/>
              </a:rPr>
              <a:t>配置文件分两种写法</a:t>
            </a:r>
            <a:endParaRPr lang="en-US" altLang="zh-CN" dirty="0">
              <a:solidFill>
                <a:srgbClr val="000066"/>
              </a:solidFill>
              <a:latin typeface="+mn-lt"/>
            </a:endParaRPr>
          </a:p>
          <a:p>
            <a:pPr marL="0" lvl="1" indent="0" algn="l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None/>
              <a:defRPr/>
            </a:pPr>
            <a:r>
              <a:rPr lang="zh-CN" altLang="en-US" dirty="0">
                <a:solidFill>
                  <a:srgbClr val="000066"/>
                </a:solidFill>
                <a:latin typeface="+mn-lt"/>
              </a:rPr>
              <a:t>第一种 </a:t>
            </a:r>
            <a:r>
              <a:rPr lang="en-US" altLang="zh-CN" dirty="0">
                <a:solidFill>
                  <a:srgbClr val="000066"/>
                </a:solidFill>
                <a:latin typeface="+mn-lt"/>
              </a:rPr>
              <a:t>/</a:t>
            </a:r>
            <a:r>
              <a:rPr lang="en-US" altLang="zh-CN" dirty="0" err="1">
                <a:solidFill>
                  <a:srgbClr val="000066"/>
                </a:solidFill>
                <a:latin typeface="+mn-lt"/>
              </a:rPr>
              <a:t>etc</a:t>
            </a:r>
            <a:r>
              <a:rPr lang="en-US" altLang="zh-CN" dirty="0">
                <a:solidFill>
                  <a:srgbClr val="000066"/>
                </a:solidFill>
                <a:latin typeface="+mn-lt"/>
              </a:rPr>
              <a:t>/</a:t>
            </a:r>
            <a:r>
              <a:rPr lang="en-US" altLang="zh-CN" dirty="0" err="1">
                <a:solidFill>
                  <a:srgbClr val="000066"/>
                </a:solidFill>
                <a:latin typeface="+mn-lt"/>
              </a:rPr>
              <a:t>pam.conf</a:t>
            </a:r>
            <a:r>
              <a:rPr lang="zh-CN" altLang="en-US" dirty="0">
                <a:solidFill>
                  <a:srgbClr val="000066"/>
                </a:solidFill>
                <a:latin typeface="+mn-lt"/>
              </a:rPr>
              <a:t>文件中，命令如下：</a:t>
            </a:r>
            <a:endParaRPr lang="en-US" altLang="zh-CN" dirty="0">
              <a:solidFill>
                <a:srgbClr val="000066"/>
              </a:solidFill>
              <a:latin typeface="+mn-lt"/>
            </a:endParaRPr>
          </a:p>
        </p:txBody>
      </p:sp>
      <p:sp>
        <p:nvSpPr>
          <p:cNvPr id="2" name="圆角矩形 1">
            <a:extLst>
              <a:ext uri="{FF2B5EF4-FFF2-40B4-BE49-F238E27FC236}">
                <a16:creationId xmlns:a16="http://schemas.microsoft.com/office/drawing/2014/main" id="{6FCD8763-ABBA-4710-9AD1-8AE477F75A78}"/>
              </a:ext>
            </a:extLst>
          </p:cNvPr>
          <p:cNvSpPr/>
          <p:nvPr/>
        </p:nvSpPr>
        <p:spPr>
          <a:xfrm>
            <a:off x="1281113" y="2828925"/>
            <a:ext cx="7594600" cy="7318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 err="1">
                <a:solidFill>
                  <a:schemeClr val="tx1"/>
                </a:solidFill>
              </a:rPr>
              <a:t>ftpd</a:t>
            </a: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 err="1">
                <a:solidFill>
                  <a:schemeClr val="tx1"/>
                </a:solidFill>
              </a:rPr>
              <a:t>auth</a:t>
            </a:r>
            <a:r>
              <a:rPr lang="en-US" altLang="zh-CN" sz="2800" dirty="0">
                <a:solidFill>
                  <a:schemeClr val="tx1"/>
                </a:solidFill>
              </a:rPr>
              <a:t> required pam_unix.so </a:t>
            </a:r>
            <a:r>
              <a:rPr lang="en-US" altLang="zh-CN" sz="2800" dirty="0" err="1">
                <a:solidFill>
                  <a:schemeClr val="tx1"/>
                </a:solidFill>
              </a:rPr>
              <a:t>nullok</a:t>
            </a:r>
            <a:r>
              <a:rPr lang="en-US" altLang="zh-CN" sz="2800" dirty="0">
                <a:solidFill>
                  <a:schemeClr val="tx1"/>
                </a:solidFill>
              </a:rPr>
              <a:t> 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3" name="圆角矩形标注 2">
            <a:extLst>
              <a:ext uri="{FF2B5EF4-FFF2-40B4-BE49-F238E27FC236}">
                <a16:creationId xmlns:a16="http://schemas.microsoft.com/office/drawing/2014/main" id="{DA768376-06AD-4940-965C-7B09EBD7551F}"/>
              </a:ext>
            </a:extLst>
          </p:cNvPr>
          <p:cNvSpPr/>
          <p:nvPr/>
        </p:nvSpPr>
        <p:spPr>
          <a:xfrm>
            <a:off x="412751" y="4686301"/>
            <a:ext cx="1300163" cy="612775"/>
          </a:xfrm>
          <a:prstGeom prst="wedgeRoundRectCallout">
            <a:avLst>
              <a:gd name="adj1" fmla="val 47354"/>
              <a:gd name="adj2" fmla="val -257774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800" dirty="0">
                <a:solidFill>
                  <a:schemeClr val="tx1"/>
                </a:solidFill>
              </a:rPr>
              <a:t>服务名</a:t>
            </a:r>
          </a:p>
        </p:txBody>
      </p:sp>
      <p:sp>
        <p:nvSpPr>
          <p:cNvPr id="7" name="圆角矩形标注 6">
            <a:extLst>
              <a:ext uri="{FF2B5EF4-FFF2-40B4-BE49-F238E27FC236}">
                <a16:creationId xmlns:a16="http://schemas.microsoft.com/office/drawing/2014/main" id="{C26E844F-1825-4DE9-AEE6-BC6E65B325B3}"/>
              </a:ext>
            </a:extLst>
          </p:cNvPr>
          <p:cNvSpPr/>
          <p:nvPr/>
        </p:nvSpPr>
        <p:spPr>
          <a:xfrm>
            <a:off x="1949451" y="4686301"/>
            <a:ext cx="1304925" cy="612775"/>
          </a:xfrm>
          <a:prstGeom prst="wedgeRoundRectCallout">
            <a:avLst>
              <a:gd name="adj1" fmla="val 24506"/>
              <a:gd name="adj2" fmla="val -254665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800" dirty="0">
                <a:solidFill>
                  <a:schemeClr val="tx1"/>
                </a:solidFill>
              </a:rPr>
              <a:t>模块类型</a:t>
            </a:r>
          </a:p>
        </p:txBody>
      </p:sp>
      <p:sp>
        <p:nvSpPr>
          <p:cNvPr id="8" name="圆角矩形标注 7">
            <a:extLst>
              <a:ext uri="{FF2B5EF4-FFF2-40B4-BE49-F238E27FC236}">
                <a16:creationId xmlns:a16="http://schemas.microsoft.com/office/drawing/2014/main" id="{A0C4B5CC-4EE0-4EFA-88CB-5AABEEDD8F62}"/>
              </a:ext>
            </a:extLst>
          </p:cNvPr>
          <p:cNvSpPr/>
          <p:nvPr/>
        </p:nvSpPr>
        <p:spPr>
          <a:xfrm>
            <a:off x="5184776" y="4686301"/>
            <a:ext cx="1584325" cy="612775"/>
          </a:xfrm>
          <a:prstGeom prst="wedgeRoundRectCallout">
            <a:avLst>
              <a:gd name="adj1" fmla="val 24506"/>
              <a:gd name="adj2" fmla="val -254665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800" dirty="0">
                <a:solidFill>
                  <a:schemeClr val="tx1"/>
                </a:solidFill>
              </a:rPr>
              <a:t>模块路径</a:t>
            </a:r>
          </a:p>
        </p:txBody>
      </p:sp>
      <p:sp>
        <p:nvSpPr>
          <p:cNvPr id="9" name="圆角矩形标注 8">
            <a:extLst>
              <a:ext uri="{FF2B5EF4-FFF2-40B4-BE49-F238E27FC236}">
                <a16:creationId xmlns:a16="http://schemas.microsoft.com/office/drawing/2014/main" id="{9A0038BD-B193-490A-AE5E-7324E05007E3}"/>
              </a:ext>
            </a:extLst>
          </p:cNvPr>
          <p:cNvSpPr/>
          <p:nvPr/>
        </p:nvSpPr>
        <p:spPr>
          <a:xfrm>
            <a:off x="7275514" y="4686301"/>
            <a:ext cx="1582737" cy="612775"/>
          </a:xfrm>
          <a:prstGeom prst="wedgeRoundRectCallout">
            <a:avLst>
              <a:gd name="adj1" fmla="val -16380"/>
              <a:gd name="adj2" fmla="val -254665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800" dirty="0">
                <a:solidFill>
                  <a:schemeClr val="tx1"/>
                </a:solidFill>
              </a:rPr>
              <a:t>模块参数</a:t>
            </a:r>
          </a:p>
        </p:txBody>
      </p:sp>
      <p:sp>
        <p:nvSpPr>
          <p:cNvPr id="41992" name="Rectangle 2">
            <a:extLst>
              <a:ext uri="{FF2B5EF4-FFF2-40B4-BE49-F238E27FC236}">
                <a16:creationId xmlns:a16="http://schemas.microsoft.com/office/drawing/2014/main" id="{88D3B990-FE2B-4138-8993-D1D11560DF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565150"/>
            <a:ext cx="9906000" cy="628650"/>
          </a:xfrm>
        </p:spPr>
        <p:txBody>
          <a:bodyPr/>
          <a:lstStyle/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PAM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配置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—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配置文件格式</a:t>
            </a:r>
          </a:p>
        </p:txBody>
      </p:sp>
      <p:sp>
        <p:nvSpPr>
          <p:cNvPr id="10" name="圆角矩形标注 9">
            <a:extLst>
              <a:ext uri="{FF2B5EF4-FFF2-40B4-BE49-F238E27FC236}">
                <a16:creationId xmlns:a16="http://schemas.microsoft.com/office/drawing/2014/main" id="{450BFF73-082F-49FC-B93F-8B9999829698}"/>
              </a:ext>
            </a:extLst>
          </p:cNvPr>
          <p:cNvSpPr/>
          <p:nvPr/>
        </p:nvSpPr>
        <p:spPr>
          <a:xfrm>
            <a:off x="3416301" y="4686301"/>
            <a:ext cx="1584325" cy="612775"/>
          </a:xfrm>
          <a:prstGeom prst="wedgeRoundRectCallout">
            <a:avLst>
              <a:gd name="adj1" fmla="val 24506"/>
              <a:gd name="adj2" fmla="val -254665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800" dirty="0">
                <a:solidFill>
                  <a:schemeClr val="tx1"/>
                </a:solidFill>
              </a:rPr>
              <a:t>控制标记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Box 5">
            <a:extLst>
              <a:ext uri="{FF2B5EF4-FFF2-40B4-BE49-F238E27FC236}">
                <a16:creationId xmlns:a16="http://schemas.microsoft.com/office/drawing/2014/main" id="{FBB780C1-E1AF-47A0-A60A-5060CA1F40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1530350"/>
            <a:ext cx="90678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0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 charset="0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 charset="0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 charset="0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 charset="0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 charset="0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 charset="0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9pPr>
          </a:lstStyle>
          <a:p>
            <a:pPr marL="342900" lvl="1" indent="-342900" algn="l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solidFill>
                  <a:srgbClr val="000066"/>
                </a:solidFill>
                <a:latin typeface="+mn-lt"/>
              </a:rPr>
              <a:t>第二种 </a:t>
            </a:r>
            <a:r>
              <a:rPr lang="en-US" altLang="zh-CN" dirty="0">
                <a:solidFill>
                  <a:srgbClr val="000066"/>
                </a:solidFill>
                <a:latin typeface="+mn-lt"/>
              </a:rPr>
              <a:t>/</a:t>
            </a:r>
            <a:r>
              <a:rPr lang="en-US" altLang="zh-CN" dirty="0" err="1">
                <a:solidFill>
                  <a:srgbClr val="000066"/>
                </a:solidFill>
                <a:latin typeface="+mn-lt"/>
              </a:rPr>
              <a:t>etc</a:t>
            </a:r>
            <a:r>
              <a:rPr lang="en-US" altLang="zh-CN" dirty="0">
                <a:solidFill>
                  <a:srgbClr val="000066"/>
                </a:solidFill>
                <a:latin typeface="+mn-lt"/>
              </a:rPr>
              <a:t>/</a:t>
            </a:r>
            <a:r>
              <a:rPr lang="en-US" altLang="zh-CN" dirty="0" err="1">
                <a:solidFill>
                  <a:srgbClr val="000066"/>
                </a:solidFill>
                <a:latin typeface="+mn-lt"/>
              </a:rPr>
              <a:t>pam.d</a:t>
            </a:r>
            <a:r>
              <a:rPr lang="en-US" altLang="zh-CN" dirty="0">
                <a:solidFill>
                  <a:srgbClr val="000066"/>
                </a:solidFill>
                <a:latin typeface="+mn-lt"/>
              </a:rPr>
              <a:t>/</a:t>
            </a:r>
            <a:r>
              <a:rPr lang="zh-CN" altLang="en-US" dirty="0">
                <a:solidFill>
                  <a:srgbClr val="000066"/>
                </a:solidFill>
                <a:latin typeface="+mn-lt"/>
              </a:rPr>
              <a:t>目录下</a:t>
            </a:r>
            <a:r>
              <a:rPr lang="en-US" altLang="zh-CN" dirty="0">
                <a:solidFill>
                  <a:srgbClr val="000066"/>
                </a:solidFill>
                <a:latin typeface="+mn-lt"/>
              </a:rPr>
              <a:t>,</a:t>
            </a:r>
            <a:r>
              <a:rPr lang="zh-CN" altLang="en-US" dirty="0">
                <a:solidFill>
                  <a:srgbClr val="000066"/>
                </a:solidFill>
                <a:latin typeface="+mn-lt"/>
              </a:rPr>
              <a:t>使用应用程序名作为配置文件名</a:t>
            </a:r>
            <a:endParaRPr lang="en-US" altLang="zh-CN" dirty="0">
              <a:solidFill>
                <a:srgbClr val="000066"/>
              </a:solidFill>
              <a:latin typeface="+mn-lt"/>
            </a:endParaRPr>
          </a:p>
          <a:p>
            <a:pPr marL="0" lvl="1" indent="0" algn="l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None/>
              <a:defRPr/>
            </a:pPr>
            <a:r>
              <a:rPr lang="zh-CN" altLang="en-US" dirty="0">
                <a:solidFill>
                  <a:srgbClr val="000066"/>
                </a:solidFill>
                <a:latin typeface="+mn-lt"/>
              </a:rPr>
              <a:t>如</a:t>
            </a:r>
            <a:r>
              <a:rPr lang="en-US" altLang="zh-CN" dirty="0">
                <a:solidFill>
                  <a:srgbClr val="000066"/>
                </a:solidFill>
                <a:latin typeface="+mn-lt"/>
              </a:rPr>
              <a:t>/</a:t>
            </a:r>
            <a:r>
              <a:rPr lang="en-US" altLang="zh-CN" dirty="0" err="1">
                <a:solidFill>
                  <a:srgbClr val="000066"/>
                </a:solidFill>
                <a:latin typeface="+mn-lt"/>
              </a:rPr>
              <a:t>etc</a:t>
            </a:r>
            <a:r>
              <a:rPr lang="en-US" altLang="zh-CN" dirty="0">
                <a:solidFill>
                  <a:srgbClr val="000066"/>
                </a:solidFill>
                <a:latin typeface="+mn-lt"/>
              </a:rPr>
              <a:t>/</a:t>
            </a:r>
            <a:r>
              <a:rPr lang="en-US" altLang="zh-CN" dirty="0" err="1">
                <a:solidFill>
                  <a:srgbClr val="000066"/>
                </a:solidFill>
                <a:latin typeface="+mn-lt"/>
              </a:rPr>
              <a:t>pam.d</a:t>
            </a:r>
            <a:r>
              <a:rPr lang="en-US" altLang="zh-CN" dirty="0">
                <a:solidFill>
                  <a:srgbClr val="000066"/>
                </a:solidFill>
                <a:latin typeface="+mn-lt"/>
              </a:rPr>
              <a:t>/cups</a:t>
            </a:r>
            <a:r>
              <a:rPr lang="zh-CN" altLang="en-US" dirty="0">
                <a:solidFill>
                  <a:srgbClr val="000066"/>
                </a:solidFill>
                <a:latin typeface="+mn-lt"/>
              </a:rPr>
              <a:t>中命令：</a:t>
            </a:r>
            <a:endParaRPr lang="en-US" altLang="zh-CN" dirty="0">
              <a:solidFill>
                <a:srgbClr val="000066"/>
              </a:solidFill>
              <a:latin typeface="+mn-lt"/>
            </a:endParaRPr>
          </a:p>
        </p:txBody>
      </p:sp>
      <p:sp>
        <p:nvSpPr>
          <p:cNvPr id="2" name="圆角矩形 1">
            <a:extLst>
              <a:ext uri="{FF2B5EF4-FFF2-40B4-BE49-F238E27FC236}">
                <a16:creationId xmlns:a16="http://schemas.microsoft.com/office/drawing/2014/main" id="{713A51CF-1DE2-40A8-B777-EDA123C2ED28}"/>
              </a:ext>
            </a:extLst>
          </p:cNvPr>
          <p:cNvSpPr/>
          <p:nvPr/>
        </p:nvSpPr>
        <p:spPr>
          <a:xfrm>
            <a:off x="841375" y="3194050"/>
            <a:ext cx="8610600" cy="79375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dirty="0" err="1">
                <a:solidFill>
                  <a:schemeClr val="tx1"/>
                </a:solidFill>
              </a:rPr>
              <a:t>auth</a:t>
            </a:r>
            <a:r>
              <a:rPr lang="en-US" altLang="zh-CN" dirty="0">
                <a:solidFill>
                  <a:schemeClr val="tx1"/>
                </a:solidFill>
              </a:rPr>
              <a:t> required pam_stack.so service=system-</a:t>
            </a:r>
            <a:r>
              <a:rPr lang="en-US" altLang="zh-CN" dirty="0" err="1">
                <a:solidFill>
                  <a:schemeClr val="tx1"/>
                </a:solidFill>
              </a:rPr>
              <a:t>auth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标注 6">
            <a:extLst>
              <a:ext uri="{FF2B5EF4-FFF2-40B4-BE49-F238E27FC236}">
                <a16:creationId xmlns:a16="http://schemas.microsoft.com/office/drawing/2014/main" id="{C1DB817E-93F7-4198-A37F-24699EE086A8}"/>
              </a:ext>
            </a:extLst>
          </p:cNvPr>
          <p:cNvSpPr/>
          <p:nvPr/>
        </p:nvSpPr>
        <p:spPr>
          <a:xfrm>
            <a:off x="381000" y="5048473"/>
            <a:ext cx="1428750" cy="612775"/>
          </a:xfrm>
          <a:prstGeom prst="wedgeRoundRectCallout">
            <a:avLst>
              <a:gd name="adj1" fmla="val 24506"/>
              <a:gd name="adj2" fmla="val -254665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800" dirty="0">
                <a:solidFill>
                  <a:schemeClr val="tx1"/>
                </a:solidFill>
              </a:rPr>
              <a:t>模块类型</a:t>
            </a:r>
          </a:p>
        </p:txBody>
      </p:sp>
      <p:sp>
        <p:nvSpPr>
          <p:cNvPr id="8" name="圆角矩形标注 7">
            <a:extLst>
              <a:ext uri="{FF2B5EF4-FFF2-40B4-BE49-F238E27FC236}">
                <a16:creationId xmlns:a16="http://schemas.microsoft.com/office/drawing/2014/main" id="{A3F8259B-7B0D-454E-8C27-EACA86091B09}"/>
              </a:ext>
            </a:extLst>
          </p:cNvPr>
          <p:cNvSpPr/>
          <p:nvPr/>
        </p:nvSpPr>
        <p:spPr>
          <a:xfrm>
            <a:off x="3787776" y="5048473"/>
            <a:ext cx="1584325" cy="612775"/>
          </a:xfrm>
          <a:prstGeom prst="wedgeRoundRectCallout">
            <a:avLst>
              <a:gd name="adj1" fmla="val 24506"/>
              <a:gd name="adj2" fmla="val -254665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800" dirty="0">
                <a:solidFill>
                  <a:schemeClr val="tx1"/>
                </a:solidFill>
              </a:rPr>
              <a:t>模块路径</a:t>
            </a:r>
          </a:p>
        </p:txBody>
      </p:sp>
      <p:sp>
        <p:nvSpPr>
          <p:cNvPr id="9" name="圆角矩形标注 8">
            <a:extLst>
              <a:ext uri="{FF2B5EF4-FFF2-40B4-BE49-F238E27FC236}">
                <a16:creationId xmlns:a16="http://schemas.microsoft.com/office/drawing/2014/main" id="{EEBF1F28-7C90-4874-AF33-F255E3A5C33F}"/>
              </a:ext>
            </a:extLst>
          </p:cNvPr>
          <p:cNvSpPr/>
          <p:nvPr/>
        </p:nvSpPr>
        <p:spPr>
          <a:xfrm>
            <a:off x="6140451" y="5048473"/>
            <a:ext cx="1584325" cy="612775"/>
          </a:xfrm>
          <a:prstGeom prst="wedgeRoundRectCallout">
            <a:avLst>
              <a:gd name="adj1" fmla="val -16380"/>
              <a:gd name="adj2" fmla="val -254665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800" dirty="0">
                <a:solidFill>
                  <a:schemeClr val="tx1"/>
                </a:solidFill>
              </a:rPr>
              <a:t>模块参数</a:t>
            </a:r>
          </a:p>
        </p:txBody>
      </p:sp>
      <p:sp>
        <p:nvSpPr>
          <p:cNvPr id="43015" name="Rectangle 2">
            <a:extLst>
              <a:ext uri="{FF2B5EF4-FFF2-40B4-BE49-F238E27FC236}">
                <a16:creationId xmlns:a16="http://schemas.microsoft.com/office/drawing/2014/main" id="{ECFC43BF-9F66-488B-BA3C-1106950E95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565150"/>
            <a:ext cx="9906000" cy="628650"/>
          </a:xfrm>
        </p:spPr>
        <p:txBody>
          <a:bodyPr/>
          <a:lstStyle/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PAM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配置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—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配置文件格式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0" name="圆角矩形标注 9">
            <a:extLst>
              <a:ext uri="{FF2B5EF4-FFF2-40B4-BE49-F238E27FC236}">
                <a16:creationId xmlns:a16="http://schemas.microsoft.com/office/drawing/2014/main" id="{56037E31-7DBC-4661-8CA5-855199D510D8}"/>
              </a:ext>
            </a:extLst>
          </p:cNvPr>
          <p:cNvSpPr/>
          <p:nvPr/>
        </p:nvSpPr>
        <p:spPr>
          <a:xfrm>
            <a:off x="1879601" y="5048473"/>
            <a:ext cx="1584325" cy="612775"/>
          </a:xfrm>
          <a:prstGeom prst="wedgeRoundRectCallout">
            <a:avLst>
              <a:gd name="adj1" fmla="val 13818"/>
              <a:gd name="adj2" fmla="val -26387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800" dirty="0">
                <a:solidFill>
                  <a:schemeClr val="tx1"/>
                </a:solidFill>
              </a:rPr>
              <a:t>控制标记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Box 5">
            <a:extLst>
              <a:ext uri="{FF2B5EF4-FFF2-40B4-BE49-F238E27FC236}">
                <a16:creationId xmlns:a16="http://schemas.microsoft.com/office/drawing/2014/main" id="{4705CBDD-373E-49AA-A0D3-0E3A92BE36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488" y="1561351"/>
            <a:ext cx="9145016" cy="500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914400" indent="-4572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0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 charset="0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 charset="0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 charset="0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 charset="0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 charset="0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 charset="0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9pPr>
          </a:lstStyle>
          <a:p>
            <a:pPr marL="342900" lvl="1" indent="-342900" algn="l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dirty="0">
                <a:solidFill>
                  <a:srgbClr val="000066"/>
                </a:solidFill>
                <a:latin typeface="+mn-lt"/>
              </a:rPr>
              <a:t>Linux-PAM</a:t>
            </a:r>
            <a:r>
              <a:rPr lang="zh-CN" altLang="en-US" dirty="0">
                <a:solidFill>
                  <a:srgbClr val="000066"/>
                </a:solidFill>
                <a:latin typeface="+mn-lt"/>
              </a:rPr>
              <a:t>有四种模块类型，分别代表四种不同的任务</a:t>
            </a:r>
            <a:endParaRPr lang="en-US" altLang="zh-CN" dirty="0">
              <a:solidFill>
                <a:srgbClr val="000066"/>
              </a:solidFill>
              <a:latin typeface="+mn-lt"/>
            </a:endParaRPr>
          </a:p>
          <a:p>
            <a:pPr marL="742950" lvl="1" indent="-285750" algn="just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  <a:defRPr/>
            </a:pPr>
            <a:r>
              <a:rPr lang="en-US" altLang="zh-CN" dirty="0">
                <a:latin typeface="+mn-lt"/>
                <a:ea typeface="+mn-ea"/>
              </a:rPr>
              <a:t>auth  </a:t>
            </a:r>
            <a:r>
              <a:rPr lang="zh-CN" altLang="en-US" dirty="0">
                <a:latin typeface="+mn-lt"/>
                <a:ea typeface="+mn-ea"/>
              </a:rPr>
              <a:t>用来对用户的身份进行识别。如提示用户输入密码，判断用户是否为</a:t>
            </a:r>
            <a:r>
              <a:rPr lang="en-US" altLang="zh-CN" dirty="0">
                <a:latin typeface="+mn-lt"/>
                <a:ea typeface="+mn-ea"/>
              </a:rPr>
              <a:t>root</a:t>
            </a:r>
            <a:r>
              <a:rPr lang="zh-CN" altLang="en-US" dirty="0">
                <a:latin typeface="+mn-lt"/>
                <a:ea typeface="+mn-ea"/>
              </a:rPr>
              <a:t>等</a:t>
            </a:r>
            <a:endParaRPr lang="en-US" altLang="zh-CN" dirty="0">
              <a:latin typeface="+mn-lt"/>
              <a:ea typeface="+mn-ea"/>
            </a:endParaRPr>
          </a:p>
          <a:p>
            <a:pPr marL="742950" lvl="1" indent="-285750" algn="just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  <a:defRPr/>
            </a:pPr>
            <a:r>
              <a:rPr lang="en-US" altLang="zh-CN" dirty="0">
                <a:latin typeface="+mn-lt"/>
                <a:ea typeface="+mn-ea"/>
              </a:rPr>
              <a:t>account  </a:t>
            </a:r>
            <a:r>
              <a:rPr lang="zh-CN" altLang="en-US" dirty="0">
                <a:latin typeface="+mn-lt"/>
                <a:ea typeface="+mn-ea"/>
              </a:rPr>
              <a:t>对帐号的各项属性进行检查。如是否允许登录，是否达到最大用户数，</a:t>
            </a:r>
            <a:r>
              <a:rPr lang="en-US" altLang="zh-CN" dirty="0">
                <a:latin typeface="+mn-lt"/>
                <a:ea typeface="+mn-ea"/>
              </a:rPr>
              <a:t>root</a:t>
            </a:r>
            <a:r>
              <a:rPr lang="zh-CN" altLang="en-US" dirty="0">
                <a:latin typeface="+mn-lt"/>
                <a:ea typeface="+mn-ea"/>
              </a:rPr>
              <a:t>用户是否允许在终端登录等</a:t>
            </a:r>
            <a:endParaRPr lang="en-US" altLang="zh-CN" dirty="0">
              <a:latin typeface="+mn-lt"/>
              <a:ea typeface="+mn-ea"/>
            </a:endParaRPr>
          </a:p>
          <a:p>
            <a:pPr marL="742950" lvl="1" indent="-285750" algn="just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  <a:defRPr/>
            </a:pPr>
            <a:r>
              <a:rPr lang="en-US" altLang="zh-CN" dirty="0">
                <a:latin typeface="+mn-lt"/>
                <a:ea typeface="+mn-ea"/>
              </a:rPr>
              <a:t>session  </a:t>
            </a:r>
            <a:r>
              <a:rPr lang="zh-CN" altLang="en-US" dirty="0">
                <a:latin typeface="+mn-lt"/>
                <a:ea typeface="+mn-ea"/>
              </a:rPr>
              <a:t>定义用户登录前的，及用户退出后所要进行的操作。如登录连接信息，用户数据的打开与关闭，挂载文件系统等</a:t>
            </a:r>
            <a:endParaRPr lang="en-US" altLang="zh-CN" dirty="0">
              <a:latin typeface="+mn-lt"/>
              <a:ea typeface="+mn-ea"/>
            </a:endParaRPr>
          </a:p>
          <a:p>
            <a:pPr marL="742950" lvl="1" indent="-285750" algn="just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  <a:defRPr/>
            </a:pPr>
            <a:r>
              <a:rPr lang="en-US" altLang="zh-CN" dirty="0">
                <a:latin typeface="+mn-lt"/>
                <a:ea typeface="+mn-ea"/>
              </a:rPr>
              <a:t>password   </a:t>
            </a:r>
            <a:r>
              <a:rPr lang="zh-CN" altLang="en-US" dirty="0">
                <a:latin typeface="+mn-lt"/>
                <a:ea typeface="+mn-ea"/>
              </a:rPr>
              <a:t>使用用户信息来更新。如修改用户密码</a:t>
            </a:r>
            <a:endParaRPr lang="en-US" altLang="zh-CN" dirty="0">
              <a:latin typeface="+mn-lt"/>
              <a:ea typeface="+mn-ea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B5DC71FE-DD22-497D-A39D-BBDB1A2687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565150"/>
            <a:ext cx="9906000" cy="628650"/>
          </a:xfrm>
        </p:spPr>
        <p:txBody>
          <a:bodyPr/>
          <a:lstStyle/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PAM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配置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—</a:t>
            </a:r>
            <a:r>
              <a:rPr lang="zh-CN" altLang="en-US" dirty="0">
                <a:ea typeface="宋体" panose="02010600030101010101" pitchFamily="2" charset="-122"/>
              </a:rPr>
              <a:t>模块类型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B3667B2-1947-4764-B391-52CDD1A1A631}"/>
              </a:ext>
            </a:extLst>
          </p:cNvPr>
          <p:cNvSpPr txBox="1"/>
          <p:nvPr/>
        </p:nvSpPr>
        <p:spPr>
          <a:xfrm>
            <a:off x="488504" y="1391980"/>
            <a:ext cx="9009509" cy="500656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342900" lvl="1" indent="-342900" algn="just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lang="en-US" altLang="zh-CN" dirty="0">
                <a:solidFill>
                  <a:srgbClr val="000066"/>
                </a:solidFill>
                <a:latin typeface="+mn-lt"/>
                <a:ea typeface="微软雅黑" pitchFamily="34" charset="-122"/>
              </a:rPr>
              <a:t>Linux-PAMPAM</a:t>
            </a:r>
            <a:r>
              <a:rPr lang="zh-CN" altLang="en-US" dirty="0">
                <a:solidFill>
                  <a:srgbClr val="000066"/>
                </a:solidFill>
                <a:latin typeface="+mn-lt"/>
                <a:ea typeface="微软雅黑" pitchFamily="34" charset="-122"/>
              </a:rPr>
              <a:t>使用控制标记来处理和判断各个模块的返回值</a:t>
            </a:r>
            <a:endParaRPr lang="en-US" altLang="zh-CN" dirty="0">
              <a:solidFill>
                <a:srgbClr val="000066"/>
              </a:solidFill>
              <a:latin typeface="+mn-lt"/>
              <a:ea typeface="微软雅黑" pitchFamily="34" charset="-122"/>
            </a:endParaRPr>
          </a:p>
          <a:p>
            <a:pPr marL="742950" lvl="1" indent="-285750" algn="just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"/>
              <a:defRPr/>
            </a:pPr>
            <a:r>
              <a:rPr lang="en-US" altLang="zh-CN" dirty="0">
                <a:solidFill>
                  <a:srgbClr val="0000FF"/>
                </a:solidFill>
                <a:latin typeface="+mn-lt"/>
                <a:ea typeface="+mn-ea"/>
              </a:rPr>
              <a:t> Required  </a:t>
            </a:r>
            <a:r>
              <a:rPr lang="zh-CN" altLang="en-US" dirty="0">
                <a:solidFill>
                  <a:srgbClr val="0000FF"/>
                </a:solidFill>
                <a:latin typeface="+mn-lt"/>
                <a:ea typeface="+mn-ea"/>
              </a:rPr>
              <a:t>如果返回失败，继续进行同类型的下一个操作，当所有此类型的模块都执行完后才返回失败值</a:t>
            </a:r>
            <a:endParaRPr lang="en-US" altLang="zh-CN" dirty="0">
              <a:solidFill>
                <a:srgbClr val="0000FF"/>
              </a:solidFill>
              <a:latin typeface="+mn-lt"/>
              <a:ea typeface="+mn-ea"/>
            </a:endParaRPr>
          </a:p>
          <a:p>
            <a:pPr marL="742950" lvl="1" indent="-285750" algn="just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"/>
              <a:defRPr/>
            </a:pPr>
            <a:r>
              <a:rPr lang="en-US" altLang="zh-CN" dirty="0">
                <a:solidFill>
                  <a:srgbClr val="0000FF"/>
                </a:solidFill>
                <a:latin typeface="+mn-lt"/>
                <a:ea typeface="+mn-ea"/>
              </a:rPr>
              <a:t>Requisite  </a:t>
            </a:r>
            <a:r>
              <a:rPr lang="zh-CN" altLang="en-US" dirty="0">
                <a:solidFill>
                  <a:srgbClr val="0000FF"/>
                </a:solidFill>
                <a:latin typeface="+mn-lt"/>
                <a:ea typeface="+mn-ea"/>
              </a:rPr>
              <a:t>与</a:t>
            </a:r>
            <a:r>
              <a:rPr lang="en-US" altLang="zh-CN" dirty="0">
                <a:solidFill>
                  <a:srgbClr val="0000FF"/>
                </a:solidFill>
                <a:latin typeface="+mn-lt"/>
                <a:ea typeface="+mn-ea"/>
              </a:rPr>
              <a:t>required</a:t>
            </a:r>
            <a:r>
              <a:rPr lang="zh-CN" altLang="en-US" dirty="0">
                <a:solidFill>
                  <a:srgbClr val="0000FF"/>
                </a:solidFill>
                <a:latin typeface="+mn-lt"/>
                <a:ea typeface="+mn-ea"/>
              </a:rPr>
              <a:t>相似，但是如果这个模块返回失败，则立刻向应用程序返回失败，不再进行同类型后面的操作</a:t>
            </a:r>
            <a:endParaRPr lang="en-US" altLang="zh-CN" dirty="0">
              <a:solidFill>
                <a:srgbClr val="0000FF"/>
              </a:solidFill>
              <a:latin typeface="+mn-lt"/>
              <a:ea typeface="+mn-ea"/>
            </a:endParaRPr>
          </a:p>
          <a:p>
            <a:pPr marL="742950" lvl="1" indent="-285750" algn="just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"/>
              <a:defRPr/>
            </a:pPr>
            <a:r>
              <a:rPr lang="en-US" altLang="zh-CN" dirty="0">
                <a:solidFill>
                  <a:srgbClr val="0000FF"/>
                </a:solidFill>
                <a:latin typeface="+mn-lt"/>
                <a:ea typeface="+mn-ea"/>
              </a:rPr>
              <a:t>Sufficient  </a:t>
            </a:r>
            <a:r>
              <a:rPr lang="zh-CN" altLang="en-US" dirty="0">
                <a:solidFill>
                  <a:srgbClr val="0000FF"/>
                </a:solidFill>
                <a:latin typeface="+mn-lt"/>
                <a:ea typeface="+mn-ea"/>
              </a:rPr>
              <a:t>如果此模块返回成功，则直接向应用程序返回成功，表示此类型成功。不再进行同类型后面的操作</a:t>
            </a:r>
            <a:endParaRPr lang="en-US" altLang="zh-CN" dirty="0">
              <a:solidFill>
                <a:srgbClr val="0000FF"/>
              </a:solidFill>
              <a:latin typeface="+mn-lt"/>
              <a:ea typeface="+mn-ea"/>
            </a:endParaRPr>
          </a:p>
          <a:p>
            <a:pPr marL="742950" lvl="1" indent="-285750" algn="just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"/>
              <a:defRPr/>
            </a:pPr>
            <a:r>
              <a:rPr lang="en-US" altLang="zh-CN" dirty="0">
                <a:solidFill>
                  <a:srgbClr val="0000FF"/>
                </a:solidFill>
                <a:latin typeface="+mn-lt"/>
                <a:ea typeface="+mn-ea"/>
              </a:rPr>
              <a:t>Optional  </a:t>
            </a:r>
            <a:r>
              <a:rPr lang="zh-CN" altLang="en-US" dirty="0">
                <a:solidFill>
                  <a:srgbClr val="0000FF"/>
                </a:solidFill>
                <a:latin typeface="+mn-lt"/>
                <a:ea typeface="+mn-ea"/>
              </a:rPr>
              <a:t>使用这个标记的模块，将不进行成功与否的返回。一般返回一个</a:t>
            </a:r>
            <a:r>
              <a:rPr lang="en-US" altLang="zh-CN" dirty="0">
                <a:solidFill>
                  <a:srgbClr val="0000FF"/>
                </a:solidFill>
                <a:latin typeface="+mn-lt"/>
                <a:ea typeface="+mn-ea"/>
              </a:rPr>
              <a:t>PAM_IGNORE(</a:t>
            </a:r>
            <a:r>
              <a:rPr lang="zh-CN" altLang="en-US" dirty="0">
                <a:solidFill>
                  <a:srgbClr val="0000FF"/>
                </a:solidFill>
                <a:latin typeface="+mn-lt"/>
                <a:ea typeface="+mn-ea"/>
              </a:rPr>
              <a:t>忽略</a:t>
            </a:r>
            <a:r>
              <a:rPr lang="en-US" altLang="zh-CN" dirty="0">
                <a:solidFill>
                  <a:srgbClr val="0000FF"/>
                </a:solidFill>
                <a:latin typeface="+mn-lt"/>
                <a:ea typeface="+mn-ea"/>
              </a:rPr>
              <a:t>)</a:t>
            </a: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B2596B6E-39A6-4181-87BC-9F46C6FF58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565150"/>
            <a:ext cx="9906000" cy="628650"/>
          </a:xfrm>
        </p:spPr>
        <p:txBody>
          <a:bodyPr/>
          <a:lstStyle/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PAM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配置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—</a:t>
            </a:r>
            <a:r>
              <a:rPr lang="zh-CN" altLang="en-US" dirty="0">
                <a:ea typeface="宋体" panose="02010600030101010101" pitchFamily="2" charset="-122"/>
              </a:rPr>
              <a:t>控制标记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Fedora 29 Workstation - GNOME 3.30">
            <a:extLst>
              <a:ext uri="{FF2B5EF4-FFF2-40B4-BE49-F238E27FC236}">
                <a16:creationId xmlns:a16="http://schemas.microsoft.com/office/drawing/2014/main" id="{82FD5C65-7558-43E3-AC32-CFD1A549B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295" y="2393504"/>
            <a:ext cx="7941407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0" name="Picture 3" descr="Z:\newtek\_backgrounds_1.02\Ryan\Power Point Templates\Computer Penguin Presentation\Penguin_reflection_on_wht.jpg">
            <a:extLst>
              <a:ext uri="{FF2B5EF4-FFF2-40B4-BE49-F238E27FC236}">
                <a16:creationId xmlns:a16="http://schemas.microsoft.com/office/drawing/2014/main" id="{61D19B05-383A-4C67-8F69-14AC22FE5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384" y="1934369"/>
            <a:ext cx="1182687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TextBox 6">
            <a:extLst>
              <a:ext uri="{FF2B5EF4-FFF2-40B4-BE49-F238E27FC236}">
                <a16:creationId xmlns:a16="http://schemas.microsoft.com/office/drawing/2014/main" id="{CAF08B2C-B3ED-47B9-87BF-C0FF52274E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476104"/>
            <a:ext cx="9905999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0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 charset="0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 charset="0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 charset="0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 charset="0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 charset="0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 charset="0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+mn-lt"/>
                <a:ea typeface="微软雅黑" pitchFamily="34" charset="-122"/>
              </a:rPr>
              <a:t>GDM</a:t>
            </a:r>
            <a:r>
              <a:rPr lang="zh-CN" altLang="en-US" sz="2400" dirty="0">
                <a:latin typeface="+mn-lt"/>
                <a:ea typeface="微软雅黑" pitchFamily="34" charset="-122"/>
              </a:rPr>
              <a:t>是一种</a:t>
            </a:r>
            <a:r>
              <a:rPr lang="en-US" altLang="zh-CN" sz="2400" dirty="0">
                <a:latin typeface="+mn-lt"/>
                <a:ea typeface="微软雅黑" pitchFamily="34" charset="-122"/>
              </a:rPr>
              <a:t>GNOME</a:t>
            </a:r>
            <a:r>
              <a:rPr lang="zh-CN" altLang="en-US" sz="2400" dirty="0">
                <a:latin typeface="+mn-lt"/>
                <a:ea typeface="微软雅黑" pitchFamily="34" charset="-122"/>
              </a:rPr>
              <a:t>显示环境的图形化管理器，运行于后台</a:t>
            </a:r>
          </a:p>
        </p:txBody>
      </p:sp>
      <p:sp>
        <p:nvSpPr>
          <p:cNvPr id="17414" name="Rectangle 2">
            <a:extLst>
              <a:ext uri="{FF2B5EF4-FFF2-40B4-BE49-F238E27FC236}">
                <a16:creationId xmlns:a16="http://schemas.microsoft.com/office/drawing/2014/main" id="{E17FA382-ACC9-4120-A5A9-19F83247DE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565150"/>
            <a:ext cx="9906000" cy="628650"/>
          </a:xfrm>
        </p:spPr>
        <p:txBody>
          <a:bodyPr/>
          <a:lstStyle/>
          <a:p>
            <a:pPr algn="ctr"/>
            <a:r>
              <a:rPr lang="en-US" altLang="zh-CN" dirty="0">
                <a:ea typeface="宋体" panose="02010600030101010101" pitchFamily="2" charset="-122"/>
              </a:rPr>
              <a:t>Linux</a:t>
            </a:r>
            <a:r>
              <a:rPr lang="zh-CN" altLang="en-US" dirty="0">
                <a:ea typeface="宋体" panose="02010600030101010101" pitchFamily="2" charset="-122"/>
              </a:rPr>
              <a:t>登陆器</a:t>
            </a:r>
            <a:r>
              <a:rPr lang="en-US" altLang="zh-CN" dirty="0">
                <a:ea typeface="宋体" panose="02010600030101010101" pitchFamily="2" charset="-122"/>
              </a:rPr>
              <a:t>-GDM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Box 5">
            <a:extLst>
              <a:ext uri="{FF2B5EF4-FFF2-40B4-BE49-F238E27FC236}">
                <a16:creationId xmlns:a16="http://schemas.microsoft.com/office/drawing/2014/main" id="{A82F2D17-FBE6-4884-93EF-6222E18E2C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976" y="1298796"/>
            <a:ext cx="8836025" cy="4458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342900" lvl="1" indent="-342900" algn="l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solidFill>
                  <a:srgbClr val="000066"/>
                </a:solidFill>
                <a:latin typeface="+mn-lt"/>
                <a:ea typeface="微软雅黑" pitchFamily="34" charset="-122"/>
              </a:rPr>
              <a:t>模块路径</a:t>
            </a:r>
            <a:endParaRPr lang="en-US" altLang="zh-CN" dirty="0">
              <a:solidFill>
                <a:srgbClr val="000066"/>
              </a:solidFill>
              <a:latin typeface="+mn-lt"/>
              <a:ea typeface="微软雅黑" pitchFamily="34" charset="-122"/>
            </a:endParaRPr>
          </a:p>
          <a:p>
            <a:pPr marL="742950" lvl="1" indent="-285750" algn="just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"/>
              <a:defRPr/>
            </a:pPr>
            <a:r>
              <a:rPr lang="zh-CN" altLang="en-US" dirty="0">
                <a:solidFill>
                  <a:srgbClr val="0000FF"/>
                </a:solidFill>
                <a:latin typeface="+mn-lt"/>
                <a:ea typeface="+mn-ea"/>
              </a:rPr>
              <a:t>即要调用模块的位置</a:t>
            </a:r>
            <a:r>
              <a:rPr lang="en-US" altLang="zh-CN" dirty="0">
                <a:solidFill>
                  <a:srgbClr val="0000FF"/>
                </a:solidFill>
                <a:latin typeface="+mn-lt"/>
                <a:ea typeface="+mn-ea"/>
              </a:rPr>
              <a:t>. </a:t>
            </a:r>
            <a:r>
              <a:rPr lang="zh-CN" altLang="en-US" dirty="0">
                <a:solidFill>
                  <a:srgbClr val="0000FF"/>
                </a:solidFill>
                <a:latin typeface="+mn-lt"/>
                <a:ea typeface="+mn-ea"/>
              </a:rPr>
              <a:t>保存在</a:t>
            </a:r>
            <a:r>
              <a:rPr lang="en-US" altLang="zh-CN" dirty="0">
                <a:solidFill>
                  <a:srgbClr val="0000FF"/>
                </a:solidFill>
                <a:latin typeface="+mn-lt"/>
                <a:ea typeface="+mn-ea"/>
              </a:rPr>
              <a:t>/lib/security/</a:t>
            </a:r>
            <a:r>
              <a:rPr lang="zh-CN" altLang="en-US" dirty="0">
                <a:solidFill>
                  <a:srgbClr val="0000FF"/>
                </a:solidFill>
                <a:latin typeface="+mn-lt"/>
                <a:ea typeface="+mn-ea"/>
              </a:rPr>
              <a:t>中，如</a:t>
            </a:r>
            <a:r>
              <a:rPr lang="en-US" altLang="zh-CN" dirty="0">
                <a:solidFill>
                  <a:srgbClr val="0000FF"/>
                </a:solidFill>
                <a:latin typeface="+mn-lt"/>
                <a:ea typeface="+mn-ea"/>
              </a:rPr>
              <a:t>pam_unix.so </a:t>
            </a:r>
          </a:p>
          <a:p>
            <a:pPr marL="742950" lvl="1" indent="-285750" algn="just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"/>
              <a:defRPr/>
            </a:pPr>
            <a:r>
              <a:rPr lang="zh-CN" altLang="en-US" dirty="0">
                <a:solidFill>
                  <a:srgbClr val="0000FF"/>
                </a:solidFill>
                <a:latin typeface="+mn-lt"/>
                <a:ea typeface="+mn-ea"/>
              </a:rPr>
              <a:t>同一个模块，可以出现在不同的类型中。每个模块针对不同的模块类型编制了不同的执行函数</a:t>
            </a:r>
            <a:endParaRPr lang="en-US" altLang="zh-CN" dirty="0">
              <a:solidFill>
                <a:srgbClr val="0000FF"/>
              </a:solidFill>
              <a:latin typeface="+mn-lt"/>
              <a:ea typeface="+mn-ea"/>
            </a:endParaRPr>
          </a:p>
          <a:p>
            <a:pPr marL="342900" lvl="1" indent="-342900" algn="l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solidFill>
                  <a:srgbClr val="000066"/>
                </a:solidFill>
                <a:latin typeface="+mn-lt"/>
                <a:ea typeface="微软雅黑" pitchFamily="34" charset="-122"/>
              </a:rPr>
              <a:t>模块参数</a:t>
            </a:r>
            <a:endParaRPr lang="en-US" altLang="zh-CN" dirty="0">
              <a:solidFill>
                <a:srgbClr val="000066"/>
              </a:solidFill>
              <a:latin typeface="+mn-lt"/>
              <a:ea typeface="微软雅黑" pitchFamily="34" charset="-122"/>
            </a:endParaRPr>
          </a:p>
          <a:p>
            <a:pPr marL="742950" lvl="1" indent="-285750" algn="just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"/>
              <a:defRPr/>
            </a:pPr>
            <a:r>
              <a:rPr lang="zh-CN" altLang="en-US" dirty="0">
                <a:solidFill>
                  <a:srgbClr val="0000FF"/>
                </a:solidFill>
                <a:latin typeface="+mn-lt"/>
                <a:ea typeface="+mn-ea"/>
              </a:rPr>
              <a:t>即传递给模块的参数。参数可以有多个，之间用空格分隔开</a:t>
            </a:r>
            <a:endParaRPr lang="en-US" altLang="zh-CN" dirty="0">
              <a:solidFill>
                <a:srgbClr val="0000FF"/>
              </a:solidFill>
              <a:latin typeface="+mn-lt"/>
              <a:ea typeface="+mn-ea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51E31B61-EBF7-44EF-B38A-C689FEA220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565150"/>
            <a:ext cx="9906000" cy="628650"/>
          </a:xfrm>
        </p:spPr>
        <p:txBody>
          <a:bodyPr/>
          <a:lstStyle/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PAM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配置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—</a:t>
            </a:r>
            <a:r>
              <a:rPr lang="en-US" altLang="zh-CN" dirty="0">
                <a:ea typeface="宋体" panose="02010600030101010101" pitchFamily="2" charset="-122"/>
              </a:rPr>
              <a:t>PAM</a:t>
            </a:r>
            <a:r>
              <a:rPr lang="zh-CN" altLang="en-US" dirty="0">
                <a:ea typeface="宋体" panose="02010600030101010101" pitchFamily="2" charset="-122"/>
              </a:rPr>
              <a:t>的模块路径及参数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Box 5">
            <a:extLst>
              <a:ext uri="{FF2B5EF4-FFF2-40B4-BE49-F238E27FC236}">
                <a16:creationId xmlns:a16="http://schemas.microsoft.com/office/drawing/2014/main" id="{4E43763D-BB3B-42CE-9F01-7CB7DBB29F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496" y="1294169"/>
            <a:ext cx="9396537" cy="556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marL="342900" indent="-3429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0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 charset="0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 charset="0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 charset="0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 charset="0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 charset="0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 charset="0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9pPr>
          </a:lstStyle>
          <a:p>
            <a:pPr marL="0" lvl="1" indent="0" algn="l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None/>
              <a:defRPr/>
            </a:pPr>
            <a:r>
              <a:rPr lang="en-US" altLang="zh-CN" dirty="0">
                <a:solidFill>
                  <a:srgbClr val="000066"/>
                </a:solidFill>
                <a:latin typeface="+mn-lt"/>
              </a:rPr>
              <a:t>#</a:t>
            </a:r>
            <a:r>
              <a:rPr lang="zh-CN" altLang="en-US" dirty="0">
                <a:solidFill>
                  <a:srgbClr val="000066"/>
                </a:solidFill>
                <a:latin typeface="+mn-lt"/>
              </a:rPr>
              <a:t>判断当前用户是否是可登陆用户</a:t>
            </a:r>
            <a:endParaRPr lang="en-US" altLang="zh-CN" dirty="0">
              <a:solidFill>
                <a:srgbClr val="000066"/>
              </a:solidFill>
              <a:latin typeface="+mn-lt"/>
            </a:endParaRPr>
          </a:p>
          <a:p>
            <a:pPr marL="342900" lvl="1" indent="-342900" algn="l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dirty="0">
                <a:solidFill>
                  <a:srgbClr val="000066"/>
                </a:solidFill>
                <a:latin typeface="+mn-lt"/>
              </a:rPr>
              <a:t>auth    requisite       pam_nologin.so</a:t>
            </a:r>
          </a:p>
          <a:p>
            <a:pPr marL="0" lvl="1" indent="0" algn="l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None/>
              <a:defRPr/>
            </a:pPr>
            <a:r>
              <a:rPr lang="en-US" altLang="zh-CN" dirty="0">
                <a:solidFill>
                  <a:srgbClr val="000066"/>
                </a:solidFill>
                <a:latin typeface="+mn-lt"/>
              </a:rPr>
              <a:t>#</a:t>
            </a:r>
            <a:r>
              <a:rPr lang="zh-CN" altLang="en-US" dirty="0">
                <a:solidFill>
                  <a:srgbClr val="000066"/>
                </a:solidFill>
                <a:latin typeface="+mn-lt"/>
              </a:rPr>
              <a:t>判断当前用户是否属于无密码登陆</a:t>
            </a:r>
            <a:endParaRPr lang="en-US" altLang="zh-CN" dirty="0">
              <a:solidFill>
                <a:srgbClr val="000066"/>
              </a:solidFill>
              <a:latin typeface="+mn-lt"/>
            </a:endParaRPr>
          </a:p>
          <a:p>
            <a:pPr marL="342900" lvl="1" indent="-342900" algn="l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dirty="0">
                <a:solidFill>
                  <a:srgbClr val="000066"/>
                </a:solidFill>
                <a:latin typeface="+mn-lt"/>
              </a:rPr>
              <a:t>auth    sufficient      pam_succeed_if.so user ingroup </a:t>
            </a:r>
            <a:r>
              <a:rPr lang="en-US" altLang="zh-CN" dirty="0" err="1">
                <a:solidFill>
                  <a:srgbClr val="000066"/>
                </a:solidFill>
                <a:latin typeface="+mn-lt"/>
              </a:rPr>
              <a:t>nopasswdlogin</a:t>
            </a:r>
            <a:endParaRPr lang="en-US" altLang="zh-CN" dirty="0">
              <a:solidFill>
                <a:srgbClr val="000066"/>
              </a:solidFill>
              <a:latin typeface="+mn-lt"/>
            </a:endParaRPr>
          </a:p>
          <a:p>
            <a:pPr marL="0" lvl="1" indent="0" algn="l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None/>
              <a:defRPr/>
            </a:pPr>
            <a:r>
              <a:rPr lang="en-US" altLang="zh-CN" dirty="0">
                <a:solidFill>
                  <a:srgbClr val="000066"/>
                </a:solidFill>
                <a:latin typeface="+mn-lt"/>
              </a:rPr>
              <a:t>#</a:t>
            </a:r>
            <a:r>
              <a:rPr lang="zh-CN" altLang="en-US" dirty="0">
                <a:solidFill>
                  <a:srgbClr val="000066"/>
                </a:solidFill>
                <a:latin typeface="+mn-lt"/>
              </a:rPr>
              <a:t>根据用户名和密码信息到</a:t>
            </a:r>
            <a:r>
              <a:rPr lang="en-US" altLang="zh-CN" dirty="0">
                <a:solidFill>
                  <a:srgbClr val="000066"/>
                </a:solidFill>
                <a:latin typeface="+mn-lt"/>
              </a:rPr>
              <a:t>/</a:t>
            </a:r>
            <a:r>
              <a:rPr lang="en-US" altLang="zh-CN" dirty="0" err="1">
                <a:solidFill>
                  <a:srgbClr val="000066"/>
                </a:solidFill>
                <a:latin typeface="+mn-lt"/>
              </a:rPr>
              <a:t>etc</a:t>
            </a:r>
            <a:r>
              <a:rPr lang="en-US" altLang="zh-CN" dirty="0">
                <a:solidFill>
                  <a:srgbClr val="000066"/>
                </a:solidFill>
                <a:latin typeface="+mn-lt"/>
              </a:rPr>
              <a:t>/passwd</a:t>
            </a:r>
            <a:r>
              <a:rPr lang="zh-CN" altLang="en-US" dirty="0">
                <a:solidFill>
                  <a:srgbClr val="000066"/>
                </a:solidFill>
                <a:latin typeface="+mn-lt"/>
              </a:rPr>
              <a:t>和</a:t>
            </a:r>
            <a:r>
              <a:rPr lang="en-US" altLang="zh-CN" dirty="0">
                <a:solidFill>
                  <a:srgbClr val="000066"/>
                </a:solidFill>
                <a:latin typeface="+mn-lt"/>
              </a:rPr>
              <a:t>/</a:t>
            </a:r>
            <a:r>
              <a:rPr lang="en-US" altLang="zh-CN" dirty="0" err="1">
                <a:solidFill>
                  <a:srgbClr val="000066"/>
                </a:solidFill>
                <a:latin typeface="+mn-lt"/>
              </a:rPr>
              <a:t>etc</a:t>
            </a:r>
            <a:r>
              <a:rPr lang="en-US" altLang="zh-CN" dirty="0">
                <a:solidFill>
                  <a:srgbClr val="000066"/>
                </a:solidFill>
                <a:latin typeface="+mn-lt"/>
              </a:rPr>
              <a:t>/shadow</a:t>
            </a:r>
            <a:r>
              <a:rPr lang="zh-CN" altLang="en-US" dirty="0">
                <a:solidFill>
                  <a:srgbClr val="000066"/>
                </a:solidFill>
                <a:latin typeface="+mn-lt"/>
              </a:rPr>
              <a:t>文件中验证</a:t>
            </a:r>
            <a:endParaRPr lang="en-US" altLang="zh-CN" dirty="0">
              <a:solidFill>
                <a:srgbClr val="000066"/>
              </a:solidFill>
              <a:latin typeface="+mn-lt"/>
            </a:endParaRPr>
          </a:p>
          <a:p>
            <a:pPr marL="342900" lvl="1" indent="-342900" algn="l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dirty="0">
                <a:solidFill>
                  <a:srgbClr val="000066"/>
                </a:solidFill>
                <a:latin typeface="+mn-lt"/>
              </a:rPr>
              <a:t>@include common-auth</a:t>
            </a:r>
          </a:p>
          <a:p>
            <a:pPr marL="342900" lvl="1" indent="-342900" algn="l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dirty="0">
                <a:solidFill>
                  <a:srgbClr val="000066"/>
                </a:solidFill>
                <a:latin typeface="+mn-lt"/>
              </a:rPr>
              <a:t>@include common-account</a:t>
            </a:r>
          </a:p>
          <a:p>
            <a:pPr marL="342900" lvl="1" indent="-342900" algn="l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dirty="0">
                <a:solidFill>
                  <a:srgbClr val="000066"/>
                </a:solidFill>
                <a:latin typeface="+mn-lt"/>
              </a:rPr>
              <a:t>session [success=ok ignore=ignore </a:t>
            </a:r>
            <a:r>
              <a:rPr lang="en-US" altLang="zh-CN" dirty="0" err="1">
                <a:solidFill>
                  <a:srgbClr val="000066"/>
                </a:solidFill>
                <a:latin typeface="+mn-lt"/>
              </a:rPr>
              <a:t>module_unknown</a:t>
            </a:r>
            <a:r>
              <a:rPr lang="en-US" altLang="zh-CN" dirty="0">
                <a:solidFill>
                  <a:srgbClr val="000066"/>
                </a:solidFill>
                <a:latin typeface="+mn-lt"/>
              </a:rPr>
              <a:t>=ignore default=bad] pam_selinux.so close</a:t>
            </a: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96F0C4F4-D412-4607-BCAA-29E4CCE843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565150"/>
            <a:ext cx="9906000" cy="628650"/>
          </a:xfrm>
        </p:spPr>
        <p:txBody>
          <a:bodyPr/>
          <a:lstStyle/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PAM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配置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—</a:t>
            </a:r>
            <a:r>
              <a:rPr lang="en-US" altLang="zh-CN" dirty="0">
                <a:ea typeface="宋体" panose="02010600030101010101" pitchFamily="2" charset="-122"/>
              </a:rPr>
              <a:t>PAM</a:t>
            </a:r>
            <a:r>
              <a:rPr lang="zh-CN" altLang="en-US" dirty="0">
                <a:ea typeface="宋体" panose="02010600030101010101" pitchFamily="2" charset="-122"/>
              </a:rPr>
              <a:t>配置文件分析示例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Box 5">
            <a:extLst>
              <a:ext uri="{FF2B5EF4-FFF2-40B4-BE49-F238E27FC236}">
                <a16:creationId xmlns:a16="http://schemas.microsoft.com/office/drawing/2014/main" id="{49418602-A916-4CC9-8B4F-AD7B41A14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472" y="1340768"/>
            <a:ext cx="9849544" cy="5298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marL="342900" indent="-3429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0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 charset="0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 charset="0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 charset="0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 charset="0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 charset="0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 charset="0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9pPr>
          </a:lstStyle>
          <a:p>
            <a:pPr marL="0" lvl="1" indent="0" algn="l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None/>
              <a:defRPr/>
            </a:pPr>
            <a:r>
              <a:rPr lang="en-US" altLang="zh-CN" dirty="0">
                <a:solidFill>
                  <a:srgbClr val="000066"/>
                </a:solidFill>
                <a:latin typeface="+mn-lt"/>
              </a:rPr>
              <a:t>#</a:t>
            </a:r>
            <a:r>
              <a:rPr lang="zh-CN" altLang="en-US" dirty="0">
                <a:solidFill>
                  <a:srgbClr val="000066"/>
                </a:solidFill>
                <a:latin typeface="+mn-lt"/>
              </a:rPr>
              <a:t>设置该用户对系统资源的使用限制</a:t>
            </a:r>
            <a:endParaRPr lang="en-US" altLang="zh-CN" dirty="0">
              <a:solidFill>
                <a:srgbClr val="000066"/>
              </a:solidFill>
              <a:latin typeface="+mn-lt"/>
            </a:endParaRPr>
          </a:p>
          <a:p>
            <a:pPr marL="342900" lvl="1" indent="-342900" algn="l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000" dirty="0">
                <a:solidFill>
                  <a:srgbClr val="000066"/>
                </a:solidFill>
                <a:latin typeface="+mn-lt"/>
              </a:rPr>
              <a:t>session required        pam_limits.so</a:t>
            </a:r>
          </a:p>
          <a:p>
            <a:pPr marL="342900" lvl="1" indent="-342900" algn="l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000" dirty="0">
                <a:solidFill>
                  <a:srgbClr val="000066"/>
                </a:solidFill>
                <a:latin typeface="+mn-lt"/>
              </a:rPr>
              <a:t>@include common-session</a:t>
            </a:r>
          </a:p>
          <a:p>
            <a:pPr marL="342900" lvl="1" indent="-342900" algn="l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000" dirty="0">
                <a:solidFill>
                  <a:srgbClr val="000066"/>
                </a:solidFill>
                <a:latin typeface="+mn-lt"/>
              </a:rPr>
              <a:t>session [success=ok ignore=ignore </a:t>
            </a:r>
            <a:r>
              <a:rPr lang="en-US" altLang="zh-CN" sz="2000" dirty="0" err="1">
                <a:solidFill>
                  <a:srgbClr val="000066"/>
                </a:solidFill>
                <a:latin typeface="+mn-lt"/>
              </a:rPr>
              <a:t>module_unknown</a:t>
            </a:r>
            <a:r>
              <a:rPr lang="en-US" altLang="zh-CN" sz="2000" dirty="0">
                <a:solidFill>
                  <a:srgbClr val="000066"/>
                </a:solidFill>
                <a:latin typeface="+mn-lt"/>
              </a:rPr>
              <a:t>=ignore default=bad] pam_selinux.so open</a:t>
            </a:r>
          </a:p>
          <a:p>
            <a:pPr marL="342900" lvl="1" indent="-342900" algn="l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000" dirty="0">
                <a:solidFill>
                  <a:srgbClr val="000066"/>
                </a:solidFill>
                <a:latin typeface="+mn-lt"/>
              </a:rPr>
              <a:t>session optional        pam_gnome_keyring.so </a:t>
            </a:r>
            <a:r>
              <a:rPr lang="en-US" altLang="zh-CN" sz="2000" dirty="0" err="1">
                <a:solidFill>
                  <a:srgbClr val="000066"/>
                </a:solidFill>
                <a:latin typeface="+mn-lt"/>
              </a:rPr>
              <a:t>auto_start</a:t>
            </a:r>
            <a:endParaRPr lang="en-US" altLang="zh-CN" sz="2000" dirty="0">
              <a:solidFill>
                <a:srgbClr val="000066"/>
              </a:solidFill>
              <a:latin typeface="+mn-lt"/>
            </a:endParaRPr>
          </a:p>
          <a:p>
            <a:pPr marL="0" lvl="1" indent="0" algn="l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None/>
              <a:defRPr/>
            </a:pPr>
            <a:r>
              <a:rPr lang="en-US" altLang="zh-CN" dirty="0">
                <a:solidFill>
                  <a:srgbClr val="000066"/>
                </a:solidFill>
                <a:latin typeface="+mn-lt"/>
              </a:rPr>
              <a:t>#</a:t>
            </a:r>
            <a:r>
              <a:rPr lang="zh-CN" altLang="en-US" dirty="0">
                <a:solidFill>
                  <a:srgbClr val="000066"/>
                </a:solidFill>
                <a:latin typeface="+mn-lt"/>
              </a:rPr>
              <a:t>设置用户的环境变量</a:t>
            </a:r>
            <a:endParaRPr lang="en-US" altLang="zh-CN" dirty="0">
              <a:solidFill>
                <a:srgbClr val="000066"/>
              </a:solidFill>
              <a:latin typeface="+mn-lt"/>
            </a:endParaRPr>
          </a:p>
          <a:p>
            <a:pPr marL="342900" lvl="1" indent="-342900" algn="l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000" dirty="0">
                <a:solidFill>
                  <a:srgbClr val="000066"/>
                </a:solidFill>
                <a:latin typeface="+mn-lt"/>
              </a:rPr>
              <a:t>session required        pam_env.so </a:t>
            </a:r>
            <a:r>
              <a:rPr lang="en-US" altLang="zh-CN" sz="2000" dirty="0" err="1">
                <a:solidFill>
                  <a:srgbClr val="000066"/>
                </a:solidFill>
                <a:latin typeface="+mn-lt"/>
              </a:rPr>
              <a:t>readenv</a:t>
            </a:r>
            <a:r>
              <a:rPr lang="en-US" altLang="zh-CN" sz="2000" dirty="0">
                <a:solidFill>
                  <a:srgbClr val="000066"/>
                </a:solidFill>
                <a:latin typeface="+mn-lt"/>
              </a:rPr>
              <a:t>=1</a:t>
            </a:r>
          </a:p>
          <a:p>
            <a:pPr marL="342900" lvl="1" indent="-342900" algn="l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000" dirty="0">
                <a:solidFill>
                  <a:srgbClr val="000066"/>
                </a:solidFill>
                <a:latin typeface="+mn-lt"/>
              </a:rPr>
              <a:t>session required        pam_env.so </a:t>
            </a:r>
            <a:r>
              <a:rPr lang="en-US" altLang="zh-CN" sz="2000" dirty="0" err="1">
                <a:solidFill>
                  <a:srgbClr val="000066"/>
                </a:solidFill>
                <a:latin typeface="+mn-lt"/>
              </a:rPr>
              <a:t>readenv</a:t>
            </a:r>
            <a:r>
              <a:rPr lang="en-US" altLang="zh-CN" sz="2000" dirty="0">
                <a:solidFill>
                  <a:srgbClr val="000066"/>
                </a:solidFill>
                <a:latin typeface="+mn-lt"/>
              </a:rPr>
              <a:t>=1 </a:t>
            </a:r>
            <a:r>
              <a:rPr lang="en-US" altLang="zh-CN" sz="2000" dirty="0" err="1">
                <a:solidFill>
                  <a:srgbClr val="000066"/>
                </a:solidFill>
                <a:latin typeface="+mn-lt"/>
              </a:rPr>
              <a:t>user_readenv</a:t>
            </a:r>
            <a:r>
              <a:rPr lang="en-US" altLang="zh-CN" sz="2000" dirty="0">
                <a:solidFill>
                  <a:srgbClr val="000066"/>
                </a:solidFill>
                <a:latin typeface="+mn-lt"/>
              </a:rPr>
              <a:t>=1 </a:t>
            </a:r>
            <a:r>
              <a:rPr lang="en-US" altLang="zh-CN" sz="2000" dirty="0" err="1">
                <a:solidFill>
                  <a:srgbClr val="000066"/>
                </a:solidFill>
                <a:latin typeface="+mn-lt"/>
              </a:rPr>
              <a:t>envfile</a:t>
            </a:r>
            <a:r>
              <a:rPr lang="en-US" altLang="zh-CN" sz="2000" dirty="0">
                <a:solidFill>
                  <a:srgbClr val="000066"/>
                </a:solidFill>
                <a:latin typeface="+mn-lt"/>
              </a:rPr>
              <a:t>=/</a:t>
            </a:r>
            <a:r>
              <a:rPr lang="en-US" altLang="zh-CN" sz="2000" dirty="0" err="1">
                <a:solidFill>
                  <a:srgbClr val="000066"/>
                </a:solidFill>
                <a:latin typeface="+mn-lt"/>
              </a:rPr>
              <a:t>etc</a:t>
            </a:r>
            <a:r>
              <a:rPr lang="en-US" altLang="zh-CN" sz="2000" dirty="0">
                <a:solidFill>
                  <a:srgbClr val="000066"/>
                </a:solidFill>
                <a:latin typeface="+mn-lt"/>
              </a:rPr>
              <a:t>/default/locale</a:t>
            </a:r>
          </a:p>
          <a:p>
            <a:pPr marL="342900" lvl="1" indent="-342900" algn="l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000" dirty="0">
                <a:solidFill>
                  <a:srgbClr val="000066"/>
                </a:solidFill>
                <a:latin typeface="+mn-lt"/>
              </a:rPr>
              <a:t>@include common-password</a:t>
            </a: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B83026B1-0F1D-4D72-972D-6091AEE26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565150"/>
            <a:ext cx="9906000" cy="628650"/>
          </a:xfrm>
        </p:spPr>
        <p:txBody>
          <a:bodyPr/>
          <a:lstStyle/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PAM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配置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—</a:t>
            </a:r>
            <a:r>
              <a:rPr lang="en-US" altLang="zh-CN" dirty="0">
                <a:ea typeface="宋体" panose="02010600030101010101" pitchFamily="2" charset="-122"/>
              </a:rPr>
              <a:t>PAM</a:t>
            </a:r>
            <a:r>
              <a:rPr lang="zh-CN" altLang="en-US" dirty="0">
                <a:ea typeface="宋体" panose="02010600030101010101" pitchFamily="2" charset="-122"/>
              </a:rPr>
              <a:t>配置文件分析示例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BC4A8C6-1598-427B-B64E-496DC18A40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413967"/>
              </p:ext>
            </p:extLst>
          </p:nvPr>
        </p:nvGraphicFramePr>
        <p:xfrm>
          <a:off x="1390650" y="1844824"/>
          <a:ext cx="7156450" cy="46270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431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3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94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ysClr val="windowText" lastClr="000000"/>
                          </a:solidFill>
                        </a:rPr>
                        <a:t>模块名</a:t>
                      </a:r>
                    </a:p>
                  </a:txBody>
                  <a:tcPr marL="91433" marR="91433" marT="45723" marB="45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ysClr val="windowText" lastClr="000000"/>
                          </a:solidFill>
                        </a:rPr>
                        <a:t>模块类型</a:t>
                      </a:r>
                    </a:p>
                  </a:txBody>
                  <a:tcPr marL="91433" marR="91433" marT="45723" marB="45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2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ysClr val="windowText" lastClr="000000"/>
                          </a:solidFill>
                        </a:rPr>
                        <a:t>pam_unix.so</a:t>
                      </a:r>
                      <a:endParaRPr lang="zh-CN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3" marR="91433" marT="45723" marB="45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solidFill>
                            <a:sysClr val="windowText" lastClr="000000"/>
                          </a:solidFill>
                        </a:rPr>
                        <a:t>auth</a:t>
                      </a:r>
                      <a:r>
                        <a:rPr lang="en-US" altLang="zh-CN" sz="2000" dirty="0">
                          <a:solidFill>
                            <a:sysClr val="windowText" lastClr="000000"/>
                          </a:solidFill>
                        </a:rPr>
                        <a:t>/account/password</a:t>
                      </a:r>
                      <a:endParaRPr lang="zh-CN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3" marR="91433" marT="45723" marB="45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2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ysClr val="windowText" lastClr="000000"/>
                          </a:solidFill>
                        </a:rPr>
                        <a:t>pam_cracklib.so</a:t>
                      </a:r>
                      <a:endParaRPr lang="zh-CN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3" marR="91433" marT="45723" marB="45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ysClr val="windowText" lastClr="000000"/>
                          </a:solidFill>
                        </a:rPr>
                        <a:t>password</a:t>
                      </a:r>
                      <a:endParaRPr lang="zh-CN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3" marR="91433" marT="45723" marB="45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2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ysClr val="windowText" lastClr="000000"/>
                          </a:solidFill>
                        </a:rPr>
                        <a:t>pam_loginuid.so</a:t>
                      </a:r>
                      <a:endParaRPr lang="zh-CN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3" marR="91433" marT="45723" marB="45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ysClr val="windowText" lastClr="000000"/>
                          </a:solidFill>
                        </a:rPr>
                        <a:t>session</a:t>
                      </a:r>
                      <a:endParaRPr lang="zh-CN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3" marR="91433" marT="45723" marB="45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2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ysClr val="windowText" lastClr="000000"/>
                          </a:solidFill>
                        </a:rPr>
                        <a:t>pam_securetty.so</a:t>
                      </a:r>
                      <a:endParaRPr lang="zh-CN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3" marR="91433" marT="45723" marB="45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solidFill>
                            <a:sysClr val="windowText" lastClr="000000"/>
                          </a:solidFill>
                        </a:rPr>
                        <a:t>auth</a:t>
                      </a:r>
                      <a:endParaRPr lang="zh-CN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3" marR="91433" marT="45723" marB="45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12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ysClr val="windowText" lastClr="000000"/>
                          </a:solidFill>
                        </a:rPr>
                        <a:t>pam_rootok.so</a:t>
                      </a:r>
                      <a:endParaRPr lang="zh-CN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3" marR="91433" marT="45723" marB="45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solidFill>
                            <a:sysClr val="windowText" lastClr="000000"/>
                          </a:solidFill>
                        </a:rPr>
                        <a:t>auth</a:t>
                      </a:r>
                      <a:endParaRPr lang="zh-CN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3" marR="91433" marT="45723" marB="45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12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ysClr val="windowText" lastClr="000000"/>
                          </a:solidFill>
                        </a:rPr>
                        <a:t>pam_console.so</a:t>
                      </a:r>
                      <a:endParaRPr lang="zh-CN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3" marR="91433" marT="45723" marB="45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ysClr val="windowText" lastClr="000000"/>
                          </a:solidFill>
                        </a:rPr>
                        <a:t>session</a:t>
                      </a:r>
                      <a:endParaRPr lang="zh-CN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3" marR="91433" marT="45723" marB="45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011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ysClr val="windowText" lastClr="000000"/>
                          </a:solidFill>
                        </a:rPr>
                        <a:t>pam_permit.so</a:t>
                      </a:r>
                      <a:endParaRPr lang="zh-CN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3" marR="91433" marT="45723" marB="45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solidFill>
                            <a:sysClr val="windowText" lastClr="000000"/>
                          </a:solidFill>
                        </a:rPr>
                        <a:t>auth</a:t>
                      </a:r>
                      <a:r>
                        <a:rPr lang="en-US" altLang="zh-CN" sz="2000" dirty="0">
                          <a:solidFill>
                            <a:sysClr val="windowText" lastClr="000000"/>
                          </a:solidFill>
                        </a:rPr>
                        <a:t>/account/password/session</a:t>
                      </a:r>
                      <a:endParaRPr lang="zh-CN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3" marR="91433" marT="45723" marB="45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12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ysClr val="windowText" lastClr="000000"/>
                          </a:solidFill>
                        </a:rPr>
                        <a:t>pam_env.so</a:t>
                      </a:r>
                      <a:endParaRPr lang="zh-CN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3" marR="91433" marT="45723" marB="45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solidFill>
                            <a:sysClr val="windowText" lastClr="000000"/>
                          </a:solidFill>
                        </a:rPr>
                        <a:t>auth</a:t>
                      </a:r>
                      <a:endParaRPr lang="zh-CN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3" marR="91433" marT="45723" marB="45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12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ysClr val="windowText" lastClr="000000"/>
                          </a:solidFill>
                        </a:rPr>
                        <a:t>pam_xauth.so</a:t>
                      </a:r>
                      <a:endParaRPr lang="zh-CN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3" marR="91433" marT="45723" marB="45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ysClr val="windowText" lastClr="000000"/>
                          </a:solidFill>
                        </a:rPr>
                        <a:t>session</a:t>
                      </a:r>
                      <a:endParaRPr lang="zh-CN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33" marR="91433" marT="45723" marB="45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9189" name="Rectangle 2">
            <a:extLst>
              <a:ext uri="{FF2B5EF4-FFF2-40B4-BE49-F238E27FC236}">
                <a16:creationId xmlns:a16="http://schemas.microsoft.com/office/drawing/2014/main" id="{0BD86344-7DC1-43C5-A575-6B7994E7B5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565150"/>
            <a:ext cx="9906000" cy="628650"/>
          </a:xfrm>
        </p:spPr>
        <p:txBody>
          <a:bodyPr/>
          <a:lstStyle/>
          <a:p>
            <a:pPr algn="ctr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PAM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配置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—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已有</a:t>
            </a:r>
            <a:r>
              <a:rPr lang="zh-CN" altLang="en-US">
                <a:ea typeface="宋体" panose="02010600030101010101" pitchFamily="2" charset="-122"/>
              </a:rPr>
              <a:t>模块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3" descr="Z:\newtek\_backgrounds_1.02\Ryan\Power Point Templates\Computer Penguin Presentation\Penguin_reflection_on_wht.jpg">
            <a:extLst>
              <a:ext uri="{FF2B5EF4-FFF2-40B4-BE49-F238E27FC236}">
                <a16:creationId xmlns:a16="http://schemas.microsoft.com/office/drawing/2014/main" id="{DA2ACC23-A0B2-4A21-8AF5-8F703AB7E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8975" y="2100263"/>
            <a:ext cx="1182688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0179" name="组合 5">
            <a:extLst>
              <a:ext uri="{FF2B5EF4-FFF2-40B4-BE49-F238E27FC236}">
                <a16:creationId xmlns:a16="http://schemas.microsoft.com/office/drawing/2014/main" id="{5CB9D852-C99C-48A7-A06E-5B652F4DFC42}"/>
              </a:ext>
            </a:extLst>
          </p:cNvPr>
          <p:cNvGrpSpPr>
            <a:grpSpLocks/>
          </p:cNvGrpSpPr>
          <p:nvPr/>
        </p:nvGrpSpPr>
        <p:grpSpPr bwMode="auto">
          <a:xfrm>
            <a:off x="2482850" y="1717676"/>
            <a:ext cx="5227638" cy="4460875"/>
            <a:chOff x="1835696" y="1785814"/>
            <a:chExt cx="5227344" cy="4460626"/>
          </a:xfrm>
        </p:grpSpPr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id="{699BFC12-F361-45EA-BFE7-F23DB153B02E}"/>
                </a:ext>
              </a:extLst>
            </p:cNvPr>
            <p:cNvSpPr/>
            <p:nvPr/>
          </p:nvSpPr>
          <p:spPr>
            <a:xfrm>
              <a:off x="3718365" y="1785814"/>
              <a:ext cx="1584236" cy="76513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chemeClr val="tx1"/>
                  </a:solidFill>
                </a:rPr>
                <a:t>PAM</a:t>
              </a:r>
              <a:r>
                <a:rPr lang="zh-CN" altLang="en-US" dirty="0">
                  <a:solidFill>
                    <a:schemeClr val="tx1"/>
                  </a:solidFill>
                </a:rPr>
                <a:t>验证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FA93220-FCA1-4B93-861E-0A1ECAB3AF77}"/>
                </a:ext>
              </a:extLst>
            </p:cNvPr>
            <p:cNvSpPr/>
            <p:nvPr/>
          </p:nvSpPr>
          <p:spPr>
            <a:xfrm>
              <a:off x="1835696" y="3222422"/>
              <a:ext cx="746083" cy="30240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chemeClr val="tx1"/>
                  </a:solidFill>
                </a:rPr>
                <a:t>层次结构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DF27431-8CC5-4FB2-8D28-4A978DFC438A}"/>
                </a:ext>
              </a:extLst>
            </p:cNvPr>
            <p:cNvSpPr/>
            <p:nvPr/>
          </p:nvSpPr>
          <p:spPr>
            <a:xfrm>
              <a:off x="3300877" y="3222422"/>
              <a:ext cx="744495" cy="30240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chemeClr val="tx1"/>
                  </a:solidFill>
                </a:rPr>
                <a:t>工作原理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5238B49-6FF1-4463-8C83-E780D2604165}"/>
                </a:ext>
              </a:extLst>
            </p:cNvPr>
            <p:cNvSpPr/>
            <p:nvPr/>
          </p:nvSpPr>
          <p:spPr>
            <a:xfrm>
              <a:off x="4715259" y="3187499"/>
              <a:ext cx="746083" cy="302560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chemeClr val="tx1"/>
                  </a:solidFill>
                </a:rPr>
                <a:t>配置过程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7B22A63-F44E-4B80-9EBC-A328E6284E6E}"/>
                </a:ext>
              </a:extLst>
            </p:cNvPr>
            <p:cNvSpPr/>
            <p:nvPr/>
          </p:nvSpPr>
          <p:spPr>
            <a:xfrm>
              <a:off x="6316957" y="3222422"/>
              <a:ext cx="746083" cy="302401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chemeClr val="tx1"/>
                  </a:solidFill>
                </a:rPr>
                <a:t>应用程序开发</a:t>
              </a:r>
            </a:p>
          </p:txBody>
        </p:sp>
        <p:cxnSp>
          <p:nvCxnSpPr>
            <p:cNvPr id="13" name="肘形连接符 12">
              <a:extLst>
                <a:ext uri="{FF2B5EF4-FFF2-40B4-BE49-F238E27FC236}">
                  <a16:creationId xmlns:a16="http://schemas.microsoft.com/office/drawing/2014/main" id="{AD44B244-7BFD-4694-B7E8-78106DF36ACA}"/>
                </a:ext>
              </a:extLst>
            </p:cNvPr>
            <p:cNvCxnSpPr>
              <a:stCxn id="8" idx="2"/>
              <a:endCxn id="9" idx="0"/>
            </p:cNvCxnSpPr>
            <p:nvPr/>
          </p:nvCxnSpPr>
          <p:spPr>
            <a:xfrm rot="5400000">
              <a:off x="3023873" y="1735811"/>
              <a:ext cx="671476" cy="2301746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肘形连接符 13">
              <a:extLst>
                <a:ext uri="{FF2B5EF4-FFF2-40B4-BE49-F238E27FC236}">
                  <a16:creationId xmlns:a16="http://schemas.microsoft.com/office/drawing/2014/main" id="{6A673270-B386-47F0-997A-6D18E3EA434E}"/>
                </a:ext>
              </a:extLst>
            </p:cNvPr>
            <p:cNvCxnSpPr>
              <a:stCxn id="8" idx="2"/>
              <a:endCxn id="12" idx="0"/>
            </p:cNvCxnSpPr>
            <p:nvPr/>
          </p:nvCxnSpPr>
          <p:spPr>
            <a:xfrm rot="16200000" flipH="1">
              <a:off x="5264503" y="1796927"/>
              <a:ext cx="671476" cy="2179514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2C295062-0743-4C3F-980D-1916FB9DE04A}"/>
                </a:ext>
              </a:extLst>
            </p:cNvPr>
            <p:cNvCxnSpPr>
              <a:endCxn id="10" idx="0"/>
            </p:cNvCxnSpPr>
            <p:nvPr/>
          </p:nvCxnSpPr>
          <p:spPr>
            <a:xfrm>
              <a:off x="3672331" y="2885891"/>
              <a:ext cx="0" cy="3365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49CD2490-FC8F-4723-9C45-73E1F50D051B}"/>
                </a:ext>
              </a:extLst>
            </p:cNvPr>
            <p:cNvCxnSpPr>
              <a:stCxn id="11" idx="0"/>
            </p:cNvCxnSpPr>
            <p:nvPr/>
          </p:nvCxnSpPr>
          <p:spPr>
            <a:xfrm flipV="1">
              <a:off x="5088301" y="2885891"/>
              <a:ext cx="0" cy="3016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180" name="Rectangle 2">
            <a:extLst>
              <a:ext uri="{FF2B5EF4-FFF2-40B4-BE49-F238E27FC236}">
                <a16:creationId xmlns:a16="http://schemas.microsoft.com/office/drawing/2014/main" id="{6EF0FB23-4C3D-467A-ACFE-5621EF81ED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565150"/>
            <a:ext cx="9906000" cy="628650"/>
          </a:xfrm>
        </p:spPr>
        <p:txBody>
          <a:bodyPr/>
          <a:lstStyle/>
          <a:p>
            <a:pPr algn="ctr"/>
            <a:r>
              <a:rPr lang="en-US" altLang="zh-CN" dirty="0">
                <a:ea typeface="宋体" panose="02010600030101010101" pitchFamily="2" charset="-122"/>
              </a:rPr>
              <a:t>PAM</a:t>
            </a:r>
            <a:r>
              <a:rPr lang="zh-CN" altLang="en-US" dirty="0">
                <a:ea typeface="宋体" panose="02010600030101010101" pitchFamily="2" charset="-122"/>
              </a:rPr>
              <a:t>验证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Box 5">
            <a:extLst>
              <a:ext uri="{FF2B5EF4-FFF2-40B4-BE49-F238E27FC236}">
                <a16:creationId xmlns:a16="http://schemas.microsoft.com/office/drawing/2014/main" id="{107CA0C0-6CF3-4750-8F79-9494391BFE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1612900"/>
            <a:ext cx="8280400" cy="2796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lvl="1" indent="-342900" algn="l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solidFill>
                  <a:srgbClr val="000066"/>
                </a:solidFill>
                <a:latin typeface="+mn-lt"/>
                <a:ea typeface="微软雅黑" pitchFamily="34" charset="-122"/>
              </a:rPr>
              <a:t>编写</a:t>
            </a:r>
            <a:r>
              <a:rPr lang="en-US" altLang="zh-CN" dirty="0">
                <a:solidFill>
                  <a:srgbClr val="000066"/>
                </a:solidFill>
                <a:latin typeface="+mn-lt"/>
                <a:ea typeface="微软雅黑" pitchFamily="34" charset="-122"/>
              </a:rPr>
              <a:t>C</a:t>
            </a:r>
            <a:r>
              <a:rPr lang="zh-CN" altLang="en-US" dirty="0">
                <a:solidFill>
                  <a:srgbClr val="000066"/>
                </a:solidFill>
                <a:latin typeface="+mn-lt"/>
                <a:ea typeface="微软雅黑" pitchFamily="34" charset="-122"/>
              </a:rPr>
              <a:t>源码</a:t>
            </a:r>
            <a:endParaRPr lang="en-US" altLang="zh-CN" dirty="0">
              <a:solidFill>
                <a:srgbClr val="000066"/>
              </a:solidFill>
              <a:latin typeface="+mn-lt"/>
              <a:ea typeface="微软雅黑" pitchFamily="34" charset="-122"/>
            </a:endParaRPr>
          </a:p>
          <a:p>
            <a:pPr marL="342900" lvl="1" indent="-342900" algn="l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solidFill>
                  <a:srgbClr val="000066"/>
                </a:solidFill>
                <a:latin typeface="+mn-lt"/>
                <a:ea typeface="微软雅黑" pitchFamily="34" charset="-122"/>
              </a:rPr>
              <a:t>编译</a:t>
            </a:r>
            <a:endParaRPr lang="en-US" altLang="zh-CN" dirty="0">
              <a:solidFill>
                <a:srgbClr val="000066"/>
              </a:solidFill>
              <a:latin typeface="+mn-lt"/>
              <a:ea typeface="微软雅黑" pitchFamily="34" charset="-122"/>
            </a:endParaRPr>
          </a:p>
          <a:p>
            <a:pPr marL="342900" lvl="1" indent="-342900" algn="l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solidFill>
                  <a:srgbClr val="000066"/>
                </a:solidFill>
                <a:latin typeface="+mn-lt"/>
                <a:ea typeface="微软雅黑" pitchFamily="34" charset="-122"/>
              </a:rPr>
              <a:t>编写</a:t>
            </a:r>
            <a:r>
              <a:rPr lang="en-US" altLang="zh-CN" dirty="0">
                <a:solidFill>
                  <a:srgbClr val="000066"/>
                </a:solidFill>
                <a:latin typeface="+mn-lt"/>
                <a:ea typeface="微软雅黑" pitchFamily="34" charset="-122"/>
              </a:rPr>
              <a:t>PAM</a:t>
            </a:r>
            <a:r>
              <a:rPr lang="zh-CN" altLang="en-US" dirty="0">
                <a:solidFill>
                  <a:srgbClr val="000066"/>
                </a:solidFill>
                <a:latin typeface="+mn-lt"/>
                <a:ea typeface="微软雅黑" pitchFamily="34" charset="-122"/>
              </a:rPr>
              <a:t>配置文件</a:t>
            </a:r>
            <a:endParaRPr lang="en-US" altLang="zh-CN" dirty="0">
              <a:solidFill>
                <a:srgbClr val="000066"/>
              </a:solidFill>
              <a:latin typeface="+mn-lt"/>
              <a:ea typeface="微软雅黑" pitchFamily="34" charset="-122"/>
            </a:endParaRPr>
          </a:p>
          <a:p>
            <a:pPr marL="342900" lvl="1" indent="-342900" algn="l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solidFill>
                  <a:srgbClr val="000066"/>
                </a:solidFill>
                <a:latin typeface="+mn-lt"/>
                <a:ea typeface="微软雅黑" pitchFamily="34" charset="-122"/>
              </a:rPr>
              <a:t>修改可执行程序权限</a:t>
            </a:r>
            <a:endParaRPr lang="en-US" altLang="zh-CN" dirty="0">
              <a:solidFill>
                <a:srgbClr val="000066"/>
              </a:solidFill>
              <a:latin typeface="+mn-lt"/>
              <a:ea typeface="微软雅黑" pitchFamily="34" charset="-122"/>
            </a:endParaRPr>
          </a:p>
          <a:p>
            <a:pPr marL="342900" lvl="1" indent="-342900" algn="l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solidFill>
                  <a:srgbClr val="000066"/>
                </a:solidFill>
                <a:latin typeface="+mn-lt"/>
                <a:ea typeface="微软雅黑" pitchFamily="34" charset="-122"/>
              </a:rPr>
              <a:t>执行</a:t>
            </a:r>
            <a:endParaRPr lang="en-US" altLang="zh-CN" dirty="0">
              <a:solidFill>
                <a:srgbClr val="000066"/>
              </a:solidFill>
              <a:latin typeface="+mn-lt"/>
              <a:ea typeface="微软雅黑" pitchFamily="34" charset="-122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3F766379-3A52-47A9-8044-9F8657143A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565150"/>
            <a:ext cx="9906000" cy="628650"/>
          </a:xfrm>
        </p:spPr>
        <p:txBody>
          <a:bodyPr/>
          <a:lstStyle/>
          <a:p>
            <a:pPr algn="ctr"/>
            <a:r>
              <a:rPr lang="zh-CN" altLang="en-US" dirty="0">
                <a:ea typeface="宋体" panose="02010600030101010101" pitchFamily="2" charset="-122"/>
              </a:rPr>
              <a:t>基于</a:t>
            </a:r>
            <a:r>
              <a:rPr lang="en-US" altLang="zh-CN" dirty="0">
                <a:ea typeface="宋体" panose="02010600030101010101" pitchFamily="2" charset="-122"/>
              </a:rPr>
              <a:t>PAM</a:t>
            </a:r>
            <a:r>
              <a:rPr lang="zh-CN" altLang="en-US" dirty="0">
                <a:ea typeface="宋体" panose="02010600030101010101" pitchFamily="2" charset="-122"/>
              </a:rPr>
              <a:t>机制的应用程序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9FE1192-AF9C-4DED-9523-FF95B95875B7}"/>
              </a:ext>
            </a:extLst>
          </p:cNvPr>
          <p:cNvSpPr txBox="1"/>
          <p:nvPr/>
        </p:nvSpPr>
        <p:spPr>
          <a:xfrm>
            <a:off x="632520" y="1133566"/>
            <a:ext cx="8881369" cy="571701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342900" indent="-342900" algn="l">
              <a:buClr>
                <a:srgbClr val="FF0000"/>
              </a:buClr>
              <a:buFont typeface="Wingdings" pitchFamily="2" charset="2"/>
              <a:buChar char="n"/>
              <a:defRPr/>
            </a:pPr>
            <a:r>
              <a:rPr lang="zh-CN" altLang="en-US" sz="1800" dirty="0">
                <a:solidFill>
                  <a:schemeClr val="accent5">
                    <a:lumMod val="10000"/>
                  </a:schemeClr>
                </a:solidFill>
              </a:rPr>
              <a:t>头文件</a:t>
            </a:r>
            <a:endParaRPr lang="en-US" altLang="zh-CN" sz="1800" dirty="0">
              <a:solidFill>
                <a:schemeClr val="accent5">
                  <a:lumMod val="10000"/>
                </a:schemeClr>
              </a:solidFill>
            </a:endParaRPr>
          </a:p>
          <a:p>
            <a:pPr marL="742950" lvl="1" indent="-285750" algn="just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"/>
              <a:defRPr/>
            </a:pPr>
            <a:r>
              <a:rPr lang="en-US" altLang="zh-CN" sz="1800" dirty="0" err="1">
                <a:solidFill>
                  <a:srgbClr val="0000FF"/>
                </a:solidFill>
                <a:latin typeface="+mn-lt"/>
                <a:ea typeface="+mn-ea"/>
              </a:rPr>
              <a:t>pam_appl.h</a:t>
            </a:r>
            <a:endParaRPr lang="en-US" altLang="zh-CN" sz="1800" dirty="0">
              <a:solidFill>
                <a:srgbClr val="0000FF"/>
              </a:solidFill>
              <a:latin typeface="+mn-lt"/>
              <a:ea typeface="+mn-ea"/>
            </a:endParaRPr>
          </a:p>
          <a:p>
            <a:pPr marL="742950" lvl="1" indent="-285750" algn="just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"/>
              <a:defRPr/>
            </a:pPr>
            <a:r>
              <a:rPr lang="en-US" altLang="zh-CN" sz="1800" dirty="0" err="1">
                <a:solidFill>
                  <a:srgbClr val="0000FF"/>
                </a:solidFill>
                <a:latin typeface="+mn-lt"/>
                <a:ea typeface="+mn-ea"/>
              </a:rPr>
              <a:t>pam_misc.h</a:t>
            </a:r>
            <a:endParaRPr lang="en-US" altLang="zh-CN" sz="1800" dirty="0">
              <a:solidFill>
                <a:srgbClr val="0000FF"/>
              </a:solidFill>
              <a:latin typeface="+mn-lt"/>
              <a:ea typeface="+mn-ea"/>
            </a:endParaRPr>
          </a:p>
          <a:p>
            <a:pPr marL="742950" lvl="1" indent="-285750" algn="just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"/>
              <a:defRPr/>
            </a:pPr>
            <a:r>
              <a:rPr lang="en-US" altLang="zh-CN" sz="1800" dirty="0" err="1">
                <a:solidFill>
                  <a:srgbClr val="0000FF"/>
                </a:solidFill>
                <a:latin typeface="+mn-lt"/>
                <a:ea typeface="+mn-ea"/>
              </a:rPr>
              <a:t>pam_modules.h</a:t>
            </a:r>
            <a:endParaRPr lang="en-US" altLang="zh-CN" sz="1800" dirty="0">
              <a:solidFill>
                <a:srgbClr val="0000FF"/>
              </a:solidFill>
              <a:latin typeface="+mn-lt"/>
              <a:ea typeface="+mn-ea"/>
            </a:endParaRPr>
          </a:p>
          <a:p>
            <a:pPr marL="342900" lvl="1" indent="-342900" algn="l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lang="en-US" altLang="zh-CN" sz="1800" dirty="0" err="1">
                <a:solidFill>
                  <a:srgbClr val="000066"/>
                </a:solidFill>
                <a:latin typeface="+mn-lt"/>
                <a:ea typeface="微软雅黑" pitchFamily="34" charset="-122"/>
              </a:rPr>
              <a:t>pam_conv</a:t>
            </a:r>
            <a:r>
              <a:rPr lang="zh-CN" altLang="en-US" sz="1800" dirty="0">
                <a:solidFill>
                  <a:srgbClr val="000066"/>
                </a:solidFill>
                <a:latin typeface="+mn-lt"/>
                <a:ea typeface="微软雅黑" pitchFamily="34" charset="-122"/>
              </a:rPr>
              <a:t>结构用于与</a:t>
            </a:r>
            <a:r>
              <a:rPr lang="en-US" altLang="zh-CN" sz="1800" dirty="0">
                <a:solidFill>
                  <a:srgbClr val="000066"/>
                </a:solidFill>
                <a:latin typeface="+mn-lt"/>
                <a:ea typeface="微软雅黑" pitchFamily="34" charset="-122"/>
              </a:rPr>
              <a:t>pam</a:t>
            </a:r>
            <a:r>
              <a:rPr lang="zh-CN" altLang="en-US" sz="1800" dirty="0">
                <a:solidFill>
                  <a:srgbClr val="000066"/>
                </a:solidFill>
                <a:latin typeface="+mn-lt"/>
                <a:ea typeface="微软雅黑" pitchFamily="34" charset="-122"/>
              </a:rPr>
              <a:t>通信</a:t>
            </a:r>
          </a:p>
          <a:p>
            <a:pPr lvl="1" algn="just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5000"/>
              <a:defRPr/>
            </a:pPr>
            <a:r>
              <a:rPr lang="en-US" altLang="zh-CN" sz="1800" dirty="0">
                <a:solidFill>
                  <a:srgbClr val="0000FF"/>
                </a:solidFill>
                <a:latin typeface="+mn-lt"/>
                <a:ea typeface="+mn-ea"/>
              </a:rPr>
              <a:t>static struct </a:t>
            </a:r>
            <a:r>
              <a:rPr lang="en-US" altLang="zh-CN" sz="1800" dirty="0" err="1">
                <a:solidFill>
                  <a:srgbClr val="0000FF"/>
                </a:solidFill>
                <a:latin typeface="+mn-lt"/>
                <a:ea typeface="+mn-ea"/>
              </a:rPr>
              <a:t>pam_conv</a:t>
            </a:r>
            <a:r>
              <a:rPr lang="en-US" altLang="zh-CN" sz="1800" dirty="0">
                <a:solidFill>
                  <a:srgbClr val="0000FF"/>
                </a:solidFill>
                <a:latin typeface="+mn-lt"/>
                <a:ea typeface="+mn-ea"/>
              </a:rPr>
              <a:t> conv = {</a:t>
            </a:r>
          </a:p>
          <a:p>
            <a:pPr lvl="1" algn="just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5000"/>
              <a:defRPr/>
            </a:pPr>
            <a:r>
              <a:rPr lang="en-US" altLang="zh-CN" sz="1800" dirty="0">
                <a:solidFill>
                  <a:srgbClr val="0000FF"/>
                </a:solidFill>
                <a:latin typeface="+mn-lt"/>
                <a:ea typeface="+mn-ea"/>
              </a:rPr>
              <a:t>        </a:t>
            </a:r>
            <a:r>
              <a:rPr lang="en-US" altLang="zh-CN" sz="1800" dirty="0" err="1">
                <a:solidFill>
                  <a:srgbClr val="0000FF"/>
                </a:solidFill>
                <a:latin typeface="+mn-lt"/>
                <a:ea typeface="+mn-ea"/>
              </a:rPr>
              <a:t>misc_conv</a:t>
            </a:r>
            <a:r>
              <a:rPr lang="en-US" altLang="zh-CN" sz="1800" dirty="0">
                <a:solidFill>
                  <a:srgbClr val="0000FF"/>
                </a:solidFill>
                <a:latin typeface="+mn-lt"/>
                <a:ea typeface="+mn-ea"/>
              </a:rPr>
              <a:t>,</a:t>
            </a:r>
          </a:p>
          <a:p>
            <a:pPr lvl="1" algn="just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5000"/>
              <a:defRPr/>
            </a:pPr>
            <a:r>
              <a:rPr lang="en-US" altLang="zh-CN" sz="1800" dirty="0">
                <a:solidFill>
                  <a:srgbClr val="0000FF"/>
                </a:solidFill>
                <a:latin typeface="+mn-lt"/>
                <a:ea typeface="+mn-ea"/>
              </a:rPr>
              <a:t>        NULL</a:t>
            </a:r>
          </a:p>
          <a:p>
            <a:pPr lvl="1" algn="just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5000"/>
              <a:defRPr/>
            </a:pPr>
            <a:r>
              <a:rPr lang="en-US" altLang="zh-CN" sz="1800" dirty="0">
                <a:solidFill>
                  <a:srgbClr val="0000FF"/>
                </a:solidFill>
                <a:latin typeface="+mn-lt"/>
                <a:ea typeface="+mn-ea"/>
              </a:rPr>
              <a:t>};</a:t>
            </a:r>
          </a:p>
          <a:p>
            <a:pPr marL="342900" lvl="1" indent="-342900" algn="l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lang="en-US" altLang="zh-CN" sz="1800" dirty="0">
                <a:solidFill>
                  <a:srgbClr val="000066"/>
                </a:solidFill>
                <a:latin typeface="+mn-lt"/>
                <a:ea typeface="微软雅黑" pitchFamily="34" charset="-122"/>
              </a:rPr>
              <a:t>PAM</a:t>
            </a:r>
            <a:r>
              <a:rPr lang="zh-CN" altLang="en-US" sz="1800" dirty="0">
                <a:solidFill>
                  <a:srgbClr val="000066"/>
                </a:solidFill>
                <a:latin typeface="+mn-lt"/>
                <a:ea typeface="微软雅黑" pitchFamily="34" charset="-122"/>
              </a:rPr>
              <a:t>接口</a:t>
            </a:r>
            <a:r>
              <a:rPr lang="en-US" altLang="zh-CN" sz="1800" dirty="0" err="1">
                <a:solidFill>
                  <a:srgbClr val="000066"/>
                </a:solidFill>
                <a:latin typeface="+mn-lt"/>
                <a:ea typeface="微软雅黑" pitchFamily="34" charset="-122"/>
              </a:rPr>
              <a:t>API</a:t>
            </a:r>
          </a:p>
          <a:p>
            <a:pPr marL="742950" lvl="1" indent="-285750" algn="just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"/>
              <a:defRPr/>
            </a:pPr>
            <a:r>
              <a:rPr lang="en-US" altLang="zh-CN" sz="1800" dirty="0" err="1">
                <a:solidFill>
                  <a:srgbClr val="0000FF"/>
                </a:solidFill>
                <a:latin typeface="+mn-lt"/>
                <a:ea typeface="+mn-ea"/>
              </a:rPr>
              <a:t>pam_start</a:t>
            </a:r>
            <a:r>
              <a:rPr lang="zh-CN" altLang="en-US" sz="1800" dirty="0">
                <a:solidFill>
                  <a:srgbClr val="0000FF"/>
                </a:solidFill>
                <a:latin typeface="+mn-lt"/>
                <a:ea typeface="+mn-ea"/>
              </a:rPr>
              <a:t>：</a:t>
            </a:r>
            <a:r>
              <a:rPr lang="en-US" altLang="zh-CN" sz="1800" dirty="0" err="1">
                <a:solidFill>
                  <a:srgbClr val="0000FF"/>
                </a:solidFill>
                <a:latin typeface="+mn-lt"/>
                <a:ea typeface="+mn-ea"/>
              </a:rPr>
              <a:t>PAM</a:t>
            </a:r>
            <a:r>
              <a:rPr lang="zh-CN" altLang="en-US" sz="1800" dirty="0">
                <a:solidFill>
                  <a:srgbClr val="0000FF"/>
                </a:solidFill>
                <a:latin typeface="+mn-lt"/>
                <a:ea typeface="+mn-ea"/>
              </a:rPr>
              <a:t>模块初始化</a:t>
            </a:r>
            <a:endParaRPr lang="en-US" altLang="zh-CN" sz="1800" dirty="0" err="1">
              <a:solidFill>
                <a:srgbClr val="0000FF"/>
              </a:solidFill>
              <a:latin typeface="+mn-lt"/>
              <a:ea typeface="+mn-ea"/>
            </a:endParaRPr>
          </a:p>
          <a:p>
            <a:pPr marL="742950" lvl="1" indent="-285750" algn="just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"/>
              <a:defRPr/>
            </a:pPr>
            <a:r>
              <a:rPr lang="en-US" altLang="zh-CN" sz="1800" dirty="0" err="1">
                <a:solidFill>
                  <a:srgbClr val="0000FF"/>
                </a:solidFill>
                <a:latin typeface="+mn-lt"/>
                <a:ea typeface="+mn-ea"/>
              </a:rPr>
              <a:t>pam_authenticate</a:t>
            </a:r>
            <a:r>
              <a:rPr lang="zh-CN" altLang="en-US" sz="1800" dirty="0">
                <a:solidFill>
                  <a:srgbClr val="0000FF"/>
                </a:solidFill>
                <a:latin typeface="+mn-lt"/>
                <a:ea typeface="+mn-ea"/>
              </a:rPr>
              <a:t>：</a:t>
            </a:r>
            <a:r>
              <a:rPr lang="en-US" altLang="zh-CN" sz="1800" dirty="0">
                <a:solidFill>
                  <a:srgbClr val="0000FF"/>
                </a:solidFill>
                <a:latin typeface="+mn-lt"/>
                <a:ea typeface="+mn-ea"/>
              </a:rPr>
              <a:t>PAM</a:t>
            </a:r>
            <a:r>
              <a:rPr lang="zh-CN" altLang="en-US" sz="1800" dirty="0">
                <a:solidFill>
                  <a:srgbClr val="0000FF"/>
                </a:solidFill>
                <a:latin typeface="+mn-lt"/>
                <a:ea typeface="+mn-ea"/>
              </a:rPr>
              <a:t>的</a:t>
            </a:r>
            <a:r>
              <a:rPr lang="en-US" altLang="zh-CN" sz="1800" dirty="0" err="1">
                <a:solidFill>
                  <a:srgbClr val="0000FF"/>
                </a:solidFill>
                <a:latin typeface="+mn-lt"/>
                <a:ea typeface="+mn-ea"/>
              </a:rPr>
              <a:t>auth</a:t>
            </a:r>
            <a:r>
              <a:rPr lang="zh-CN" altLang="en-US" sz="1800" dirty="0">
                <a:solidFill>
                  <a:srgbClr val="0000FF"/>
                </a:solidFill>
                <a:latin typeface="+mn-lt"/>
                <a:ea typeface="+mn-ea"/>
              </a:rPr>
              <a:t>类型验证接口</a:t>
            </a:r>
            <a:endParaRPr lang="en-US" altLang="zh-CN" sz="1800" dirty="0" err="1">
              <a:solidFill>
                <a:srgbClr val="0000FF"/>
              </a:solidFill>
              <a:latin typeface="+mn-lt"/>
              <a:ea typeface="+mn-ea"/>
            </a:endParaRPr>
          </a:p>
          <a:p>
            <a:pPr marL="742950" lvl="1" indent="-285750" algn="just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"/>
              <a:defRPr/>
            </a:pPr>
            <a:r>
              <a:rPr lang="en-US" altLang="zh-CN" sz="1800" dirty="0" err="1">
                <a:solidFill>
                  <a:srgbClr val="0000FF"/>
                </a:solidFill>
                <a:latin typeface="+mn-lt"/>
                <a:ea typeface="+mn-ea"/>
              </a:rPr>
              <a:t>pam_acct_mgmt</a:t>
            </a:r>
            <a:r>
              <a:rPr lang="zh-CN" altLang="en-US" sz="1800" dirty="0">
                <a:solidFill>
                  <a:srgbClr val="0000FF"/>
                </a:solidFill>
                <a:latin typeface="+mn-lt"/>
                <a:ea typeface="+mn-ea"/>
              </a:rPr>
              <a:t>：</a:t>
            </a:r>
            <a:r>
              <a:rPr lang="en-US" altLang="zh-CN" sz="1800" dirty="0">
                <a:solidFill>
                  <a:srgbClr val="0000FF"/>
                </a:solidFill>
                <a:latin typeface="+mn-lt"/>
                <a:ea typeface="+mn-ea"/>
              </a:rPr>
              <a:t>PAM</a:t>
            </a:r>
            <a:r>
              <a:rPr lang="zh-CN" altLang="en-US" sz="1800" dirty="0">
                <a:solidFill>
                  <a:srgbClr val="0000FF"/>
                </a:solidFill>
                <a:latin typeface="+mn-lt"/>
                <a:ea typeface="+mn-ea"/>
              </a:rPr>
              <a:t>的</a:t>
            </a:r>
            <a:r>
              <a:rPr lang="en-US" altLang="zh-CN" sz="1800" dirty="0" err="1">
                <a:solidFill>
                  <a:srgbClr val="0000FF"/>
                </a:solidFill>
                <a:latin typeface="+mn-lt"/>
                <a:ea typeface="+mn-ea"/>
              </a:rPr>
              <a:t>account</a:t>
            </a:r>
            <a:r>
              <a:rPr lang="zh-CN" altLang="en-US" sz="1800" dirty="0">
                <a:solidFill>
                  <a:srgbClr val="0000FF"/>
                </a:solidFill>
                <a:latin typeface="+mn-lt"/>
                <a:ea typeface="+mn-ea"/>
              </a:rPr>
              <a:t>类型验证接口</a:t>
            </a:r>
            <a:endParaRPr lang="en-US" altLang="zh-CN" sz="1800" dirty="0" err="1">
              <a:solidFill>
                <a:srgbClr val="0000FF"/>
              </a:solidFill>
              <a:latin typeface="+mn-lt"/>
              <a:ea typeface="+mn-ea"/>
            </a:endParaRPr>
          </a:p>
          <a:p>
            <a:pPr marL="742950" lvl="1" indent="-285750" algn="just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"/>
              <a:defRPr/>
            </a:pPr>
            <a:r>
              <a:rPr lang="en-US" altLang="zh-CN" sz="1800" dirty="0" err="1">
                <a:solidFill>
                  <a:srgbClr val="0000FF"/>
                </a:solidFill>
                <a:latin typeface="+mn-lt"/>
                <a:ea typeface="+mn-ea"/>
              </a:rPr>
              <a:t>pam_end</a:t>
            </a:r>
            <a:r>
              <a:rPr lang="zh-CN" altLang="en-US" sz="1800" dirty="0">
                <a:solidFill>
                  <a:srgbClr val="0000FF"/>
                </a:solidFill>
                <a:latin typeface="+mn-lt"/>
                <a:ea typeface="+mn-ea"/>
              </a:rPr>
              <a:t>：</a:t>
            </a:r>
            <a:r>
              <a:rPr lang="en-US" altLang="zh-CN" sz="1800" dirty="0" err="1">
                <a:solidFill>
                  <a:srgbClr val="0000FF"/>
                </a:solidFill>
                <a:latin typeface="+mn-lt"/>
                <a:ea typeface="+mn-ea"/>
              </a:rPr>
              <a:t>PAM</a:t>
            </a:r>
            <a:r>
              <a:rPr lang="zh-CN" altLang="en-US" sz="1800" dirty="0">
                <a:solidFill>
                  <a:srgbClr val="0000FF"/>
                </a:solidFill>
                <a:latin typeface="+mn-lt"/>
                <a:ea typeface="+mn-ea"/>
              </a:rPr>
              <a:t>模块完毕</a:t>
            </a:r>
            <a:endParaRPr lang="en-US" altLang="zh-CN" sz="1800" dirty="0" err="1">
              <a:solidFill>
                <a:srgbClr val="0000FF"/>
              </a:solidFill>
              <a:latin typeface="+mn-lt"/>
              <a:ea typeface="+mn-ea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9A871B71-23BD-4709-B3E9-A934417ED7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565150"/>
            <a:ext cx="9906000" cy="628650"/>
          </a:xfrm>
        </p:spPr>
        <p:txBody>
          <a:bodyPr/>
          <a:lstStyle/>
          <a:p>
            <a:pPr algn="ctr"/>
            <a:r>
              <a:rPr lang="zh-CN" altLang="en-US" dirty="0">
                <a:ea typeface="宋体" panose="02010600030101010101" pitchFamily="2" charset="-122"/>
              </a:rPr>
              <a:t>编写基于</a:t>
            </a:r>
            <a:r>
              <a:rPr lang="en-US" altLang="zh-CN" dirty="0">
                <a:ea typeface="宋体" panose="02010600030101010101" pitchFamily="2" charset="-122"/>
              </a:rPr>
              <a:t>PAM</a:t>
            </a:r>
            <a:r>
              <a:rPr lang="zh-CN" altLang="en-US" dirty="0">
                <a:ea typeface="宋体" panose="02010600030101010101" pitchFamily="2" charset="-122"/>
              </a:rPr>
              <a:t>的</a:t>
            </a:r>
            <a:r>
              <a:rPr lang="en-US" altLang="zh-CN" dirty="0">
                <a:ea typeface="宋体" panose="02010600030101010101" pitchFamily="2" charset="-122"/>
              </a:rPr>
              <a:t>C</a:t>
            </a:r>
            <a:r>
              <a:rPr lang="zh-CN" altLang="en-US" dirty="0">
                <a:ea typeface="宋体" panose="02010600030101010101" pitchFamily="2" charset="-122"/>
              </a:rPr>
              <a:t>源码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Box 1">
            <a:extLst>
              <a:ext uri="{FF2B5EF4-FFF2-40B4-BE49-F238E27FC236}">
                <a16:creationId xmlns:a16="http://schemas.microsoft.com/office/drawing/2014/main" id="{F0C390B7-4760-42B5-8C70-9271ACA92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1" y="2032001"/>
            <a:ext cx="2092325" cy="580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0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 charset="0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 charset="0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 charset="0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 charset="0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 charset="0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 charset="0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9pPr>
          </a:lstStyle>
          <a:p>
            <a:pPr marL="342900" lvl="1" indent="-342900" algn="l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solidFill>
                  <a:srgbClr val="000066"/>
                </a:solidFill>
                <a:latin typeface="+mn-lt"/>
              </a:rPr>
              <a:t>命令：</a:t>
            </a: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7EA849E6-C3C3-47BA-8052-B0899C49A2FF}"/>
              </a:ext>
            </a:extLst>
          </p:cNvPr>
          <p:cNvSpPr/>
          <p:nvPr/>
        </p:nvSpPr>
        <p:spPr>
          <a:xfrm>
            <a:off x="622301" y="3141663"/>
            <a:ext cx="8651875" cy="863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cc -o </a:t>
            </a:r>
            <a:r>
              <a:rPr lang="en-US" altLang="zh-CN" sz="2800" dirty="0" err="1">
                <a:solidFill>
                  <a:schemeClr val="tx1"/>
                </a:solidFill>
              </a:rPr>
              <a:t>pamtest</a:t>
            </a: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 err="1">
                <a:solidFill>
                  <a:schemeClr val="tx1"/>
                </a:solidFill>
              </a:rPr>
              <a:t>pamtest.c</a:t>
            </a:r>
            <a:r>
              <a:rPr lang="en-US" altLang="zh-CN" sz="2800" dirty="0">
                <a:solidFill>
                  <a:schemeClr val="tx1"/>
                </a:solidFill>
              </a:rPr>
              <a:t> -</a:t>
            </a:r>
            <a:r>
              <a:rPr lang="en-US" altLang="zh-CN" sz="2800" dirty="0" err="1">
                <a:solidFill>
                  <a:schemeClr val="tx1"/>
                </a:solidFill>
              </a:rPr>
              <a:t>lpam</a:t>
            </a:r>
            <a:r>
              <a:rPr lang="en-US" altLang="zh-CN" sz="2800" dirty="0">
                <a:solidFill>
                  <a:schemeClr val="tx1"/>
                </a:solidFill>
              </a:rPr>
              <a:t> -</a:t>
            </a:r>
            <a:r>
              <a:rPr lang="en-US" altLang="zh-CN" sz="2800" dirty="0" err="1">
                <a:solidFill>
                  <a:schemeClr val="tx1"/>
                </a:solidFill>
              </a:rPr>
              <a:t>lpam_misc</a:t>
            </a:r>
            <a:r>
              <a:rPr lang="en-US" altLang="zh-CN" sz="2800" dirty="0">
                <a:solidFill>
                  <a:schemeClr val="tx1"/>
                </a:solidFill>
              </a:rPr>
              <a:t> -</a:t>
            </a:r>
            <a:r>
              <a:rPr lang="en-US" altLang="zh-CN" sz="2800" dirty="0" err="1">
                <a:solidFill>
                  <a:schemeClr val="tx1"/>
                </a:solidFill>
              </a:rPr>
              <a:t>ldl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53252" name="Rectangle 2">
            <a:extLst>
              <a:ext uri="{FF2B5EF4-FFF2-40B4-BE49-F238E27FC236}">
                <a16:creationId xmlns:a16="http://schemas.microsoft.com/office/drawing/2014/main" id="{30AFDA12-726C-454E-A6C8-475E541D3E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565150"/>
            <a:ext cx="9906000" cy="628650"/>
          </a:xfrm>
        </p:spPr>
        <p:txBody>
          <a:bodyPr/>
          <a:lstStyle/>
          <a:p>
            <a:pPr algn="ctr"/>
            <a:r>
              <a:rPr lang="zh-CN" altLang="en-US" dirty="0">
                <a:ea typeface="宋体" panose="02010600030101010101" pitchFamily="2" charset="-122"/>
              </a:rPr>
              <a:t>编译</a:t>
            </a:r>
            <a:r>
              <a:rPr lang="en-US" altLang="zh-CN" dirty="0">
                <a:ea typeface="宋体" panose="02010600030101010101" pitchFamily="2" charset="-122"/>
              </a:rPr>
              <a:t>PAM</a:t>
            </a:r>
            <a:r>
              <a:rPr lang="zh-CN" altLang="en-US" dirty="0">
                <a:ea typeface="宋体" panose="02010600030101010101" pitchFamily="2" charset="-122"/>
              </a:rPr>
              <a:t>程序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Box 5">
            <a:extLst>
              <a:ext uri="{FF2B5EF4-FFF2-40B4-BE49-F238E27FC236}">
                <a16:creationId xmlns:a16="http://schemas.microsoft.com/office/drawing/2014/main" id="{05936829-737E-49FA-97AD-7D82BFB40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226" y="1831751"/>
            <a:ext cx="8836025" cy="168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800100" indent="-3429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0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 charset="0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 charset="0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 charset="0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 charset="0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 charset="0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 charset="0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9pPr>
          </a:lstStyle>
          <a:p>
            <a:pPr marL="342900" lvl="1" algn="l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solidFill>
                  <a:srgbClr val="000066"/>
                </a:solidFill>
                <a:latin typeface="+mn-lt"/>
              </a:rPr>
              <a:t>以</a:t>
            </a:r>
            <a:r>
              <a:rPr lang="en-US" altLang="zh-CN" dirty="0">
                <a:solidFill>
                  <a:srgbClr val="000066"/>
                </a:solidFill>
                <a:latin typeface="+mn-lt"/>
              </a:rPr>
              <a:t>root</a:t>
            </a:r>
            <a:r>
              <a:rPr lang="zh-CN" altLang="en-US" dirty="0">
                <a:solidFill>
                  <a:srgbClr val="000066"/>
                </a:solidFill>
                <a:latin typeface="+mn-lt"/>
              </a:rPr>
              <a:t>身份执行</a:t>
            </a:r>
            <a:r>
              <a:rPr lang="en-US" altLang="zh-CN" dirty="0">
                <a:solidFill>
                  <a:srgbClr val="000066"/>
                </a:solidFill>
                <a:latin typeface="+mn-lt"/>
              </a:rPr>
              <a:t>vi /</a:t>
            </a:r>
            <a:r>
              <a:rPr lang="en-US" altLang="zh-CN" dirty="0" err="1">
                <a:solidFill>
                  <a:srgbClr val="000066"/>
                </a:solidFill>
                <a:latin typeface="+mn-lt"/>
              </a:rPr>
              <a:t>etc</a:t>
            </a:r>
            <a:r>
              <a:rPr lang="en-US" altLang="zh-CN" dirty="0">
                <a:solidFill>
                  <a:srgbClr val="000066"/>
                </a:solidFill>
                <a:latin typeface="+mn-lt"/>
              </a:rPr>
              <a:t>/</a:t>
            </a:r>
            <a:r>
              <a:rPr lang="en-US" altLang="zh-CN" dirty="0" err="1">
                <a:solidFill>
                  <a:srgbClr val="000066"/>
                </a:solidFill>
                <a:latin typeface="+mn-lt"/>
              </a:rPr>
              <a:t>pam.d</a:t>
            </a:r>
            <a:r>
              <a:rPr lang="en-US" altLang="zh-CN" dirty="0">
                <a:solidFill>
                  <a:srgbClr val="000066"/>
                </a:solidFill>
                <a:latin typeface="+mn-lt"/>
              </a:rPr>
              <a:t>/</a:t>
            </a:r>
            <a:r>
              <a:rPr lang="en-US" altLang="zh-CN" dirty="0" err="1">
                <a:solidFill>
                  <a:srgbClr val="000066"/>
                </a:solidFill>
                <a:latin typeface="+mn-lt"/>
              </a:rPr>
              <a:t>pamtest</a:t>
            </a:r>
            <a:r>
              <a:rPr lang="zh-CN" altLang="en-US" dirty="0">
                <a:solidFill>
                  <a:srgbClr val="000066"/>
                </a:solidFill>
                <a:latin typeface="+mn-lt"/>
              </a:rPr>
              <a:t>，文件内容如下：</a:t>
            </a:r>
            <a:endParaRPr lang="en-US" altLang="zh-CN" dirty="0">
              <a:solidFill>
                <a:srgbClr val="000066"/>
              </a:solidFill>
              <a:latin typeface="+mn-lt"/>
            </a:endParaRPr>
          </a:p>
          <a:p>
            <a:pPr marL="742950" lvl="1" indent="-285750" algn="just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  <a:defRPr/>
            </a:pPr>
            <a:r>
              <a:rPr lang="en-US" altLang="zh-CN" dirty="0">
                <a:latin typeface="+mn-lt"/>
                <a:ea typeface="+mn-ea"/>
              </a:rPr>
              <a:t>auth  required  /lib/security/pam_unix.so</a:t>
            </a:r>
          </a:p>
          <a:p>
            <a:pPr marL="742950" lvl="1" indent="-285750" algn="just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  <a:defRPr/>
            </a:pPr>
            <a:r>
              <a:rPr lang="en-US" altLang="zh-CN" dirty="0">
                <a:latin typeface="+mn-lt"/>
                <a:ea typeface="+mn-ea"/>
              </a:rPr>
              <a:t>account required /lib/security/pam_unix.so</a:t>
            </a: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F7A4BB95-C2CA-40B1-BC1E-F95A85B51C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565150"/>
            <a:ext cx="9906000" cy="628650"/>
          </a:xfrm>
        </p:spPr>
        <p:txBody>
          <a:bodyPr/>
          <a:lstStyle/>
          <a:p>
            <a:pPr algn="ctr"/>
            <a:r>
              <a:rPr lang="zh-CN" altLang="en-US" dirty="0">
                <a:ea typeface="宋体" panose="02010600030101010101" pitchFamily="2" charset="-122"/>
              </a:rPr>
              <a:t>编写</a:t>
            </a:r>
            <a:r>
              <a:rPr lang="en-US" altLang="zh-CN" dirty="0">
                <a:ea typeface="宋体" panose="02010600030101010101" pitchFamily="2" charset="-122"/>
              </a:rPr>
              <a:t>PAM</a:t>
            </a:r>
            <a:r>
              <a:rPr lang="zh-CN" altLang="en-US" dirty="0">
                <a:ea typeface="宋体" panose="02010600030101010101" pitchFamily="2" charset="-122"/>
              </a:rPr>
              <a:t>配置文件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Box 5">
            <a:extLst>
              <a:ext uri="{FF2B5EF4-FFF2-40B4-BE49-F238E27FC236}">
                <a16:creationId xmlns:a16="http://schemas.microsoft.com/office/drawing/2014/main" id="{FBC9D3EF-86EB-4F82-A83E-18D1A7F80F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1" y="1877808"/>
            <a:ext cx="8836025" cy="2241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800100" indent="-3429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0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 charset="0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 charset="0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 charset="0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 charset="0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 charset="0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 charset="0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9pPr>
          </a:lstStyle>
          <a:p>
            <a:pPr marL="342900" lvl="1" algn="l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solidFill>
                  <a:srgbClr val="000066"/>
                </a:solidFill>
                <a:latin typeface="+mn-lt"/>
              </a:rPr>
              <a:t>由于</a:t>
            </a:r>
            <a:r>
              <a:rPr lang="en-US" altLang="zh-CN" dirty="0">
                <a:solidFill>
                  <a:srgbClr val="000066"/>
                </a:solidFill>
                <a:latin typeface="+mn-lt"/>
              </a:rPr>
              <a:t>pam_unix.so</a:t>
            </a:r>
            <a:r>
              <a:rPr lang="zh-CN" altLang="en-US" dirty="0">
                <a:solidFill>
                  <a:srgbClr val="000066"/>
                </a:solidFill>
                <a:latin typeface="+mn-lt"/>
              </a:rPr>
              <a:t>需要访问</a:t>
            </a:r>
            <a:r>
              <a:rPr lang="en-US" altLang="zh-CN" dirty="0">
                <a:solidFill>
                  <a:srgbClr val="000066"/>
                </a:solidFill>
                <a:latin typeface="+mn-lt"/>
              </a:rPr>
              <a:t>/</a:t>
            </a:r>
            <a:r>
              <a:rPr lang="en-US" altLang="zh-CN" dirty="0" err="1">
                <a:solidFill>
                  <a:srgbClr val="000066"/>
                </a:solidFill>
                <a:latin typeface="+mn-lt"/>
              </a:rPr>
              <a:t>etc</a:t>
            </a:r>
            <a:r>
              <a:rPr lang="en-US" altLang="zh-CN" dirty="0">
                <a:solidFill>
                  <a:srgbClr val="000066"/>
                </a:solidFill>
                <a:latin typeface="+mn-lt"/>
              </a:rPr>
              <a:t>/shadow</a:t>
            </a:r>
            <a:r>
              <a:rPr lang="zh-CN" altLang="en-US" dirty="0">
                <a:solidFill>
                  <a:srgbClr val="000066"/>
                </a:solidFill>
                <a:latin typeface="+mn-lt"/>
              </a:rPr>
              <a:t>和</a:t>
            </a:r>
            <a:r>
              <a:rPr lang="en-US" altLang="zh-CN" dirty="0">
                <a:solidFill>
                  <a:srgbClr val="000066"/>
                </a:solidFill>
                <a:latin typeface="+mn-lt"/>
              </a:rPr>
              <a:t>/</a:t>
            </a:r>
            <a:r>
              <a:rPr lang="en-US" altLang="zh-CN" dirty="0" err="1">
                <a:solidFill>
                  <a:srgbClr val="000066"/>
                </a:solidFill>
                <a:latin typeface="+mn-lt"/>
              </a:rPr>
              <a:t>etc</a:t>
            </a:r>
            <a:r>
              <a:rPr lang="en-US" altLang="zh-CN" dirty="0">
                <a:solidFill>
                  <a:srgbClr val="000066"/>
                </a:solidFill>
                <a:latin typeface="+mn-lt"/>
              </a:rPr>
              <a:t>/passwd</a:t>
            </a:r>
            <a:r>
              <a:rPr lang="zh-CN" altLang="en-US" dirty="0">
                <a:solidFill>
                  <a:srgbClr val="000066"/>
                </a:solidFill>
                <a:latin typeface="+mn-lt"/>
              </a:rPr>
              <a:t>文件，要对程序附上</a:t>
            </a:r>
            <a:r>
              <a:rPr lang="en-US" altLang="zh-CN" dirty="0">
                <a:solidFill>
                  <a:srgbClr val="000066"/>
                </a:solidFill>
                <a:latin typeface="+mn-lt"/>
              </a:rPr>
              <a:t>SUID</a:t>
            </a:r>
            <a:r>
              <a:rPr lang="zh-CN" altLang="en-US" dirty="0">
                <a:solidFill>
                  <a:srgbClr val="000066"/>
                </a:solidFill>
                <a:latin typeface="+mn-lt"/>
              </a:rPr>
              <a:t>权限，命令如下：</a:t>
            </a:r>
            <a:endParaRPr lang="en-US" altLang="zh-CN" dirty="0">
              <a:solidFill>
                <a:srgbClr val="000066"/>
              </a:solidFill>
              <a:latin typeface="+mn-lt"/>
            </a:endParaRPr>
          </a:p>
          <a:p>
            <a:pPr marL="742950" lvl="1" indent="-285750" algn="just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  <a:defRPr/>
            </a:pPr>
            <a:r>
              <a:rPr lang="en-US" altLang="zh-CN" dirty="0" err="1">
                <a:latin typeface="+mn-lt"/>
                <a:ea typeface="+mn-ea"/>
              </a:rPr>
              <a:t>chown</a:t>
            </a:r>
            <a:r>
              <a:rPr lang="en-US" altLang="zh-CN" dirty="0">
                <a:latin typeface="+mn-lt"/>
                <a:ea typeface="+mn-ea"/>
              </a:rPr>
              <a:t> </a:t>
            </a:r>
            <a:r>
              <a:rPr lang="en-US" altLang="zh-CN" dirty="0" err="1">
                <a:latin typeface="+mn-lt"/>
                <a:ea typeface="+mn-ea"/>
              </a:rPr>
              <a:t>root.root</a:t>
            </a:r>
            <a:r>
              <a:rPr lang="en-US" altLang="zh-CN" dirty="0">
                <a:latin typeface="+mn-lt"/>
                <a:ea typeface="+mn-ea"/>
              </a:rPr>
              <a:t> </a:t>
            </a:r>
            <a:r>
              <a:rPr lang="en-US" altLang="zh-CN" dirty="0" err="1">
                <a:latin typeface="+mn-lt"/>
                <a:ea typeface="+mn-ea"/>
              </a:rPr>
              <a:t>pamtest</a:t>
            </a:r>
            <a:endParaRPr lang="en-US" altLang="zh-CN" dirty="0">
              <a:latin typeface="+mn-lt"/>
              <a:ea typeface="+mn-ea"/>
            </a:endParaRPr>
          </a:p>
          <a:p>
            <a:pPr marL="742950" lvl="1" indent="-285750" algn="just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  <a:defRPr/>
            </a:pPr>
            <a:r>
              <a:rPr lang="en-US" altLang="zh-CN" dirty="0" err="1">
                <a:latin typeface="+mn-lt"/>
                <a:ea typeface="+mn-ea"/>
              </a:rPr>
              <a:t>chmod</a:t>
            </a:r>
            <a:r>
              <a:rPr lang="en-US" altLang="zh-CN" dirty="0">
                <a:latin typeface="+mn-lt"/>
                <a:ea typeface="+mn-ea"/>
              </a:rPr>
              <a:t> 111 </a:t>
            </a:r>
            <a:r>
              <a:rPr lang="en-US" altLang="zh-CN" dirty="0" err="1">
                <a:latin typeface="+mn-lt"/>
                <a:ea typeface="+mn-ea"/>
              </a:rPr>
              <a:t>pamtest</a:t>
            </a:r>
            <a:endParaRPr lang="en-US" altLang="zh-CN" dirty="0">
              <a:latin typeface="+mn-lt"/>
              <a:ea typeface="+mn-ea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40BFD600-F15D-484D-BC46-0309932067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565150"/>
            <a:ext cx="9906000" cy="628650"/>
          </a:xfrm>
        </p:spPr>
        <p:txBody>
          <a:bodyPr/>
          <a:lstStyle/>
          <a:p>
            <a:pPr algn="ctr"/>
            <a:r>
              <a:rPr lang="zh-CN" altLang="en-US" dirty="0">
                <a:ea typeface="宋体" panose="02010600030101010101" pitchFamily="2" charset="-122"/>
              </a:rPr>
              <a:t>修改可执行程序权限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3" descr="Z:\newtek\_backgrounds_1.02\Ryan\Power Point Templates\Computer Penguin Presentation\Penguin_reflection_on_wht.jpg">
            <a:extLst>
              <a:ext uri="{FF2B5EF4-FFF2-40B4-BE49-F238E27FC236}">
                <a16:creationId xmlns:a16="http://schemas.microsoft.com/office/drawing/2014/main" id="{2DA99E45-E42A-45EF-8143-82CE04822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5964" y="1973263"/>
            <a:ext cx="1182687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435" name="组合 21">
            <a:extLst>
              <a:ext uri="{FF2B5EF4-FFF2-40B4-BE49-F238E27FC236}">
                <a16:creationId xmlns:a16="http://schemas.microsoft.com/office/drawing/2014/main" id="{CC852EF0-15FB-4E9C-93FF-BFB3C5EC2C58}"/>
              </a:ext>
            </a:extLst>
          </p:cNvPr>
          <p:cNvGrpSpPr>
            <a:grpSpLocks/>
          </p:cNvGrpSpPr>
          <p:nvPr/>
        </p:nvGrpSpPr>
        <p:grpSpPr bwMode="auto">
          <a:xfrm>
            <a:off x="2482850" y="1717676"/>
            <a:ext cx="5227638" cy="4460875"/>
            <a:chOff x="1835696" y="1785814"/>
            <a:chExt cx="5227344" cy="4460626"/>
          </a:xfrm>
        </p:grpSpPr>
        <p:sp>
          <p:nvSpPr>
            <p:cNvPr id="2" name="圆角矩形 1">
              <a:extLst>
                <a:ext uri="{FF2B5EF4-FFF2-40B4-BE49-F238E27FC236}">
                  <a16:creationId xmlns:a16="http://schemas.microsoft.com/office/drawing/2014/main" id="{F8214A8E-B160-4161-9C7B-F0B08C374F93}"/>
                </a:ext>
              </a:extLst>
            </p:cNvPr>
            <p:cNvSpPr/>
            <p:nvPr/>
          </p:nvSpPr>
          <p:spPr>
            <a:xfrm>
              <a:off x="3718365" y="1785814"/>
              <a:ext cx="1584236" cy="76513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chemeClr val="tx1"/>
                  </a:solidFill>
                </a:rPr>
                <a:t>可配置项</a:t>
              </a: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ED04EDD3-119E-40AF-BCFA-324DDC943E06}"/>
                </a:ext>
              </a:extLst>
            </p:cNvPr>
            <p:cNvSpPr/>
            <p:nvPr/>
          </p:nvSpPr>
          <p:spPr>
            <a:xfrm>
              <a:off x="1835696" y="3222422"/>
              <a:ext cx="746083" cy="302401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chemeClr val="tx1"/>
                  </a:solidFill>
                </a:rPr>
                <a:t>脚本集成点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D0AFFBF-953A-42A8-8A88-1EA568EB634F}"/>
                </a:ext>
              </a:extLst>
            </p:cNvPr>
            <p:cNvSpPr/>
            <p:nvPr/>
          </p:nvSpPr>
          <p:spPr>
            <a:xfrm>
              <a:off x="3300877" y="3222422"/>
              <a:ext cx="744495" cy="30240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chemeClr val="tx1"/>
                  </a:solidFill>
                </a:rPr>
                <a:t>守护进程配置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A53FE99-CA81-41F6-970B-16185BEBBC53}"/>
                </a:ext>
              </a:extLst>
            </p:cNvPr>
            <p:cNvSpPr/>
            <p:nvPr/>
          </p:nvSpPr>
          <p:spPr>
            <a:xfrm>
              <a:off x="4715259" y="3187499"/>
              <a:ext cx="746083" cy="302560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chemeClr val="tx1"/>
                  </a:solidFill>
                </a:rPr>
                <a:t>欢迎界面配置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35B974BF-C22C-4A46-89AA-22EDEE44EF92}"/>
                </a:ext>
              </a:extLst>
            </p:cNvPr>
            <p:cNvSpPr/>
            <p:nvPr/>
          </p:nvSpPr>
          <p:spPr>
            <a:xfrm>
              <a:off x="6316957" y="3222422"/>
              <a:ext cx="746083" cy="30240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chemeClr val="tx1"/>
                  </a:solidFill>
                </a:rPr>
                <a:t>通用会话配置</a:t>
              </a:r>
            </a:p>
          </p:txBody>
        </p:sp>
        <p:cxnSp>
          <p:nvCxnSpPr>
            <p:cNvPr id="10" name="肘形连接符 9">
              <a:extLst>
                <a:ext uri="{FF2B5EF4-FFF2-40B4-BE49-F238E27FC236}">
                  <a16:creationId xmlns:a16="http://schemas.microsoft.com/office/drawing/2014/main" id="{5499603A-689A-4F6F-9C2A-B07633668076}"/>
                </a:ext>
              </a:extLst>
            </p:cNvPr>
            <p:cNvCxnSpPr>
              <a:stCxn id="2" idx="2"/>
              <a:endCxn id="3" idx="0"/>
            </p:cNvCxnSpPr>
            <p:nvPr/>
          </p:nvCxnSpPr>
          <p:spPr>
            <a:xfrm rot="5400000">
              <a:off x="3023873" y="1735811"/>
              <a:ext cx="671476" cy="2301746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肘形连接符 16">
              <a:extLst>
                <a:ext uri="{FF2B5EF4-FFF2-40B4-BE49-F238E27FC236}">
                  <a16:creationId xmlns:a16="http://schemas.microsoft.com/office/drawing/2014/main" id="{8BBEECED-8CF3-4515-99AB-C422CFD82BDF}"/>
                </a:ext>
              </a:extLst>
            </p:cNvPr>
            <p:cNvCxnSpPr>
              <a:stCxn id="2" idx="2"/>
              <a:endCxn id="14" idx="0"/>
            </p:cNvCxnSpPr>
            <p:nvPr/>
          </p:nvCxnSpPr>
          <p:spPr>
            <a:xfrm rot="16200000" flipH="1">
              <a:off x="5264503" y="1796927"/>
              <a:ext cx="671476" cy="2179514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A0EB3A31-AA51-4C29-9862-689C2BBE84CB}"/>
                </a:ext>
              </a:extLst>
            </p:cNvPr>
            <p:cNvCxnSpPr>
              <a:endCxn id="11" idx="0"/>
            </p:cNvCxnSpPr>
            <p:nvPr/>
          </p:nvCxnSpPr>
          <p:spPr>
            <a:xfrm>
              <a:off x="3672331" y="2885891"/>
              <a:ext cx="0" cy="3365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9394BF60-639C-4F51-8300-5191E0D9B8B7}"/>
                </a:ext>
              </a:extLst>
            </p:cNvPr>
            <p:cNvCxnSpPr>
              <a:stCxn id="13" idx="0"/>
            </p:cNvCxnSpPr>
            <p:nvPr/>
          </p:nvCxnSpPr>
          <p:spPr>
            <a:xfrm flipV="1">
              <a:off x="5088301" y="2885891"/>
              <a:ext cx="0" cy="3016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436" name="Rectangle 2">
            <a:extLst>
              <a:ext uri="{FF2B5EF4-FFF2-40B4-BE49-F238E27FC236}">
                <a16:creationId xmlns:a16="http://schemas.microsoft.com/office/drawing/2014/main" id="{B8D2EF5A-6B75-4421-9099-FE19C98625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565150"/>
            <a:ext cx="9906000" cy="628650"/>
          </a:xfrm>
        </p:spPr>
        <p:txBody>
          <a:bodyPr/>
          <a:lstStyle/>
          <a:p>
            <a:pPr algn="ctr"/>
            <a:r>
              <a:rPr lang="en-US" altLang="zh-CN" dirty="0">
                <a:ea typeface="宋体" panose="02010600030101010101" pitchFamily="2" charset="-122"/>
              </a:rPr>
              <a:t>GDM</a:t>
            </a:r>
            <a:r>
              <a:rPr lang="zh-CN" altLang="en-US" dirty="0">
                <a:ea typeface="宋体" panose="02010600030101010101" pitchFamily="2" charset="-122"/>
              </a:rPr>
              <a:t>配置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Box 5">
            <a:extLst>
              <a:ext uri="{FF2B5EF4-FFF2-40B4-BE49-F238E27FC236}">
                <a16:creationId xmlns:a16="http://schemas.microsoft.com/office/drawing/2014/main" id="{76D87282-0380-48B9-83AF-D0F015572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976" y="1855827"/>
            <a:ext cx="8836025" cy="1685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914400" indent="-4572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0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 charset="0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 charset="0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 charset="0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 charset="0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 charset="0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 charset="0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9pPr>
          </a:lstStyle>
          <a:p>
            <a:pPr marL="342900" lvl="1" indent="-342900" algn="l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dirty="0" err="1">
                <a:solidFill>
                  <a:srgbClr val="000066"/>
                </a:solidFill>
                <a:latin typeface="+mn-lt"/>
              </a:rPr>
              <a:t>pamtest</a:t>
            </a:r>
            <a:r>
              <a:rPr lang="zh-CN" altLang="en-US" dirty="0">
                <a:solidFill>
                  <a:srgbClr val="000066"/>
                </a:solidFill>
                <a:latin typeface="+mn-lt"/>
              </a:rPr>
              <a:t>程序通过</a:t>
            </a:r>
            <a:r>
              <a:rPr lang="en-US" altLang="zh-CN" dirty="0">
                <a:solidFill>
                  <a:srgbClr val="000066"/>
                </a:solidFill>
                <a:latin typeface="+mn-lt"/>
              </a:rPr>
              <a:t>pam_unix.so</a:t>
            </a:r>
            <a:r>
              <a:rPr lang="zh-CN" altLang="en-US" dirty="0">
                <a:solidFill>
                  <a:srgbClr val="000066"/>
                </a:solidFill>
                <a:latin typeface="+mn-lt"/>
              </a:rPr>
              <a:t>，先对用户的密码进行验证，然后对用户的账号信息进行验证。命令如下：</a:t>
            </a:r>
            <a:endParaRPr lang="en-US" altLang="zh-CN" dirty="0">
              <a:solidFill>
                <a:srgbClr val="000066"/>
              </a:solidFill>
              <a:latin typeface="+mn-lt"/>
            </a:endParaRPr>
          </a:p>
          <a:p>
            <a:pPr marL="742950" lvl="1" indent="-285750" algn="just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  <a:defRPr/>
            </a:pPr>
            <a:r>
              <a:rPr lang="en-US" altLang="zh-CN" dirty="0">
                <a:latin typeface="+mn-lt"/>
                <a:ea typeface="+mn-ea"/>
              </a:rPr>
              <a:t>./</a:t>
            </a:r>
            <a:r>
              <a:rPr lang="en-US" altLang="zh-CN" dirty="0" err="1">
                <a:latin typeface="+mn-lt"/>
                <a:ea typeface="+mn-ea"/>
              </a:rPr>
              <a:t>pamtest</a:t>
            </a:r>
            <a:r>
              <a:rPr lang="en-US" altLang="zh-CN" dirty="0">
                <a:latin typeface="+mn-lt"/>
                <a:ea typeface="+mn-ea"/>
              </a:rPr>
              <a:t> username</a:t>
            </a: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C9432A78-0B95-47EF-90F6-5FC06FAD80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565150"/>
            <a:ext cx="9906000" cy="628650"/>
          </a:xfrm>
        </p:spPr>
        <p:txBody>
          <a:bodyPr/>
          <a:lstStyle/>
          <a:p>
            <a:pPr algn="ctr"/>
            <a:r>
              <a:rPr lang="zh-CN" altLang="en-US">
                <a:ea typeface="宋体" panose="02010600030101010101" pitchFamily="2" charset="-122"/>
              </a:rPr>
              <a:t>执行程序</a:t>
            </a: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Box 5">
            <a:extLst>
              <a:ext uri="{FF2B5EF4-FFF2-40B4-BE49-F238E27FC236}">
                <a16:creationId xmlns:a16="http://schemas.microsoft.com/office/drawing/2014/main" id="{6DC5D778-FD4E-4F7B-996D-4F39B0D5C9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1" y="1641475"/>
            <a:ext cx="8836025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342900" lvl="1" indent="-342900" algn="l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solidFill>
                  <a:srgbClr val="000066"/>
                </a:solidFill>
                <a:latin typeface="+mn-lt"/>
                <a:ea typeface="微软雅黑" pitchFamily="34" charset="-122"/>
              </a:rPr>
              <a:t>如果想省略</a:t>
            </a:r>
            <a:r>
              <a:rPr lang="en-US" altLang="zh-CN" dirty="0">
                <a:solidFill>
                  <a:srgbClr val="000066"/>
                </a:solidFill>
                <a:latin typeface="+mn-lt"/>
                <a:ea typeface="微软雅黑" pitchFamily="34" charset="-122"/>
              </a:rPr>
              <a:t>GDM</a:t>
            </a:r>
            <a:r>
              <a:rPr lang="zh-CN" altLang="en-US" dirty="0">
                <a:solidFill>
                  <a:srgbClr val="000066"/>
                </a:solidFill>
                <a:latin typeface="+mn-lt"/>
                <a:ea typeface="微软雅黑" pitchFamily="34" charset="-122"/>
              </a:rPr>
              <a:t>的密码提示，只要简单地将以下行添加到</a:t>
            </a:r>
            <a:r>
              <a:rPr lang="en-US" altLang="zh-CN" dirty="0">
                <a:solidFill>
                  <a:srgbClr val="000066"/>
                </a:solidFill>
                <a:latin typeface="+mn-lt"/>
                <a:ea typeface="微软雅黑" pitchFamily="34" charset="-122"/>
              </a:rPr>
              <a:t>/</a:t>
            </a:r>
            <a:r>
              <a:rPr lang="en-US" altLang="zh-CN" dirty="0" err="1">
                <a:solidFill>
                  <a:srgbClr val="000066"/>
                </a:solidFill>
                <a:latin typeface="+mn-lt"/>
                <a:ea typeface="微软雅黑" pitchFamily="34" charset="-122"/>
              </a:rPr>
              <a:t>etc</a:t>
            </a:r>
            <a:r>
              <a:rPr lang="en-US" altLang="zh-CN" dirty="0">
                <a:solidFill>
                  <a:srgbClr val="000066"/>
                </a:solidFill>
                <a:latin typeface="+mn-lt"/>
                <a:ea typeface="微软雅黑" pitchFamily="34" charset="-122"/>
              </a:rPr>
              <a:t>/</a:t>
            </a:r>
            <a:r>
              <a:rPr lang="en-US" altLang="zh-CN" dirty="0" err="1">
                <a:solidFill>
                  <a:srgbClr val="000066"/>
                </a:solidFill>
                <a:latin typeface="+mn-lt"/>
                <a:ea typeface="微软雅黑" pitchFamily="34" charset="-122"/>
              </a:rPr>
              <a:t>pam.d</a:t>
            </a:r>
            <a:r>
              <a:rPr lang="en-US" altLang="zh-CN" dirty="0">
                <a:solidFill>
                  <a:srgbClr val="000066"/>
                </a:solidFill>
                <a:latin typeface="+mn-lt"/>
                <a:ea typeface="微软雅黑" pitchFamily="34" charset="-122"/>
              </a:rPr>
              <a:t>/</a:t>
            </a:r>
            <a:r>
              <a:rPr lang="en-US" altLang="zh-CN" dirty="0" err="1">
                <a:solidFill>
                  <a:srgbClr val="000066"/>
                </a:solidFill>
                <a:latin typeface="+mn-lt"/>
                <a:ea typeface="微软雅黑" pitchFamily="34" charset="-122"/>
              </a:rPr>
              <a:t>gdm</a:t>
            </a:r>
            <a:r>
              <a:rPr lang="zh-CN" altLang="en-US" dirty="0">
                <a:solidFill>
                  <a:srgbClr val="000066"/>
                </a:solidFill>
                <a:latin typeface="+mn-lt"/>
                <a:ea typeface="微软雅黑" pitchFamily="34" charset="-122"/>
              </a:rPr>
              <a:t>中</a:t>
            </a:r>
            <a:endParaRPr lang="en-US" altLang="zh-CN" dirty="0">
              <a:solidFill>
                <a:srgbClr val="000066"/>
              </a:solidFill>
              <a:latin typeface="+mn-lt"/>
              <a:ea typeface="微软雅黑" pitchFamily="34" charset="-122"/>
            </a:endParaRP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US" altLang="zh-CN" dirty="0"/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US" altLang="zh-CN" dirty="0"/>
          </a:p>
          <a:p>
            <a:pPr marL="342900" lvl="1" indent="-342900" algn="l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solidFill>
                  <a:srgbClr val="000066"/>
                </a:solidFill>
                <a:latin typeface="+mn-lt"/>
                <a:ea typeface="微软雅黑" pitchFamily="34" charset="-122"/>
              </a:rPr>
              <a:t>确保此行正确地在包含</a:t>
            </a:r>
            <a:r>
              <a:rPr lang="en-US" altLang="zh-CN" dirty="0">
                <a:solidFill>
                  <a:srgbClr val="000066"/>
                </a:solidFill>
                <a:latin typeface="+mn-lt"/>
                <a:ea typeface="微软雅黑" pitchFamily="34" charset="-122"/>
              </a:rPr>
              <a:t>"pam_unix.so"</a:t>
            </a:r>
            <a:r>
              <a:rPr lang="zh-CN" altLang="en-US" dirty="0">
                <a:solidFill>
                  <a:srgbClr val="000066"/>
                </a:solidFill>
                <a:latin typeface="+mn-lt"/>
                <a:ea typeface="微软雅黑" pitchFamily="34" charset="-122"/>
              </a:rPr>
              <a:t>的第一行前</a:t>
            </a:r>
            <a:endParaRPr lang="en-US" altLang="zh-CN" dirty="0">
              <a:solidFill>
                <a:srgbClr val="000066"/>
              </a:solidFill>
              <a:latin typeface="+mn-lt"/>
              <a:ea typeface="微软雅黑" pitchFamily="34" charset="-122"/>
            </a:endParaRPr>
          </a:p>
          <a:p>
            <a:pPr marL="342900" lvl="1" indent="-342900" algn="l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solidFill>
                  <a:srgbClr val="000066"/>
                </a:solidFill>
                <a:latin typeface="+mn-lt"/>
                <a:ea typeface="微软雅黑" pitchFamily="34" charset="-122"/>
              </a:rPr>
              <a:t>添加用户组</a:t>
            </a:r>
            <a:r>
              <a:rPr lang="en-US" altLang="zh-CN" dirty="0" err="1">
                <a:solidFill>
                  <a:srgbClr val="000066"/>
                </a:solidFill>
                <a:latin typeface="+mn-lt"/>
                <a:ea typeface="微软雅黑" pitchFamily="34" charset="-122"/>
              </a:rPr>
              <a:t>nopasswdlogin</a:t>
            </a:r>
            <a:r>
              <a:rPr lang="zh-CN" altLang="en-US" dirty="0">
                <a:solidFill>
                  <a:srgbClr val="000066"/>
                </a:solidFill>
                <a:latin typeface="+mn-lt"/>
                <a:ea typeface="微软雅黑" pitchFamily="34" charset="-122"/>
              </a:rPr>
              <a:t>到系统中</a:t>
            </a:r>
            <a:endParaRPr lang="en-US" altLang="zh-CN" dirty="0">
              <a:solidFill>
                <a:srgbClr val="000066"/>
              </a:solidFill>
              <a:latin typeface="+mn-lt"/>
              <a:ea typeface="微软雅黑" pitchFamily="34" charset="-122"/>
            </a:endParaRP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US" altLang="zh-CN" dirty="0"/>
          </a:p>
        </p:txBody>
      </p:sp>
      <p:sp>
        <p:nvSpPr>
          <p:cNvPr id="2" name="圆角矩形 1">
            <a:extLst>
              <a:ext uri="{FF2B5EF4-FFF2-40B4-BE49-F238E27FC236}">
                <a16:creationId xmlns:a16="http://schemas.microsoft.com/office/drawing/2014/main" id="{E8AF3424-77E1-42D7-BCCE-57069CBA1ABA}"/>
              </a:ext>
            </a:extLst>
          </p:cNvPr>
          <p:cNvSpPr/>
          <p:nvPr/>
        </p:nvSpPr>
        <p:spPr>
          <a:xfrm>
            <a:off x="1041400" y="2870200"/>
            <a:ext cx="7334250" cy="8778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 err="1">
                <a:solidFill>
                  <a:schemeClr val="tx1"/>
                </a:solidFill>
              </a:rPr>
              <a:t>auth</a:t>
            </a:r>
            <a:r>
              <a:rPr lang="en-US" altLang="zh-CN" sz="2000" dirty="0">
                <a:solidFill>
                  <a:schemeClr val="tx1"/>
                </a:solidFill>
              </a:rPr>
              <a:t> sufficient pam_succeed_if.so user </a:t>
            </a:r>
            <a:r>
              <a:rPr lang="en-US" altLang="zh-CN" sz="2000" dirty="0" err="1">
                <a:solidFill>
                  <a:schemeClr val="tx1"/>
                </a:solidFill>
              </a:rPr>
              <a:t>ingroup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</a:rPr>
              <a:t>nopasswdlogin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57348" name="Rectangle 2">
            <a:extLst>
              <a:ext uri="{FF2B5EF4-FFF2-40B4-BE49-F238E27FC236}">
                <a16:creationId xmlns:a16="http://schemas.microsoft.com/office/drawing/2014/main" id="{5C4D5D9C-4D95-4648-AC6A-D108C52A57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565150"/>
            <a:ext cx="9906000" cy="628650"/>
          </a:xfrm>
        </p:spPr>
        <p:txBody>
          <a:bodyPr/>
          <a:lstStyle/>
          <a:p>
            <a:pPr algn="ctr"/>
            <a:r>
              <a:rPr lang="en-US" altLang="zh-CN" dirty="0">
                <a:ea typeface="宋体" panose="02010600030101010101" pitchFamily="2" charset="-122"/>
              </a:rPr>
              <a:t>GDM</a:t>
            </a:r>
            <a:r>
              <a:rPr lang="zh-CN" altLang="en-US" dirty="0">
                <a:ea typeface="宋体" panose="02010600030101010101" pitchFamily="2" charset="-122"/>
              </a:rPr>
              <a:t>的无密码登陆</a:t>
            </a: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862263"/>
            <a:ext cx="9906000" cy="1250950"/>
          </a:xfrm>
        </p:spPr>
        <p:txBody>
          <a:bodyPr/>
          <a:lstStyle/>
          <a:p>
            <a:pPr algn="ctr" eaLnBrk="1" hangingPunct="1"/>
            <a:r>
              <a:rPr lang="zh-CN" altLang="en-US" sz="5400" dirty="0">
                <a:ea typeface="宋体" charset="-122"/>
              </a:rPr>
              <a:t>谢谢 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14">
            <a:extLst>
              <a:ext uri="{FF2B5EF4-FFF2-40B4-BE49-F238E27FC236}">
                <a16:creationId xmlns:a16="http://schemas.microsoft.com/office/drawing/2014/main" id="{CACF2188-D7A4-4010-AD63-03A056C78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512" y="1340768"/>
            <a:ext cx="9073008" cy="5012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800100" indent="-3429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0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 charset="0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 charset="0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 charset="0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 charset="0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 charset="0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 charset="0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9pPr>
          </a:lstStyle>
          <a:p>
            <a:pPr marL="342900" lvl="1" algn="l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dirty="0">
                <a:solidFill>
                  <a:srgbClr val="000066"/>
                </a:solidFill>
                <a:latin typeface="+mn-lt"/>
              </a:rPr>
              <a:t>GDM</a:t>
            </a:r>
            <a:r>
              <a:rPr lang="zh-CN" altLang="en-US" dirty="0">
                <a:solidFill>
                  <a:srgbClr val="000066"/>
                </a:solidFill>
                <a:latin typeface="+mn-lt"/>
              </a:rPr>
              <a:t>脚本集成点</a:t>
            </a:r>
            <a:endParaRPr lang="en-US" altLang="zh-CN" dirty="0">
              <a:solidFill>
                <a:srgbClr val="000066"/>
              </a:solidFill>
              <a:latin typeface="+mn-lt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+mn-lt"/>
                <a:ea typeface="微软雅黑" panose="020B0503020204020204" pitchFamily="34" charset="-122"/>
              </a:rPr>
              <a:t>GDM</a:t>
            </a:r>
            <a:r>
              <a:rPr lang="zh-CN" altLang="en-US" sz="2400" dirty="0">
                <a:latin typeface="+mn-lt"/>
                <a:ea typeface="微软雅黑" panose="020B0503020204020204" pitchFamily="34" charset="-122"/>
              </a:rPr>
              <a:t>脚本集成点在</a:t>
            </a:r>
            <a:r>
              <a:rPr lang="en-US" altLang="zh-CN" sz="2400" dirty="0">
                <a:latin typeface="+mn-lt"/>
                <a:ea typeface="微软雅黑" panose="020B0503020204020204" pitchFamily="34" charset="-122"/>
              </a:rPr>
              <a:t>/</a:t>
            </a:r>
            <a:r>
              <a:rPr lang="en-US" altLang="zh-CN" sz="2400" dirty="0" err="1">
                <a:latin typeface="+mn-lt"/>
                <a:ea typeface="微软雅黑" panose="020B0503020204020204" pitchFamily="34" charset="-122"/>
              </a:rPr>
              <a:t>etc</a:t>
            </a:r>
            <a:r>
              <a:rPr lang="en-US" altLang="zh-CN" sz="2400" dirty="0">
                <a:latin typeface="+mn-lt"/>
                <a:ea typeface="微软雅黑" panose="020B0503020204020204" pitchFamily="34" charset="-122"/>
              </a:rPr>
              <a:t>/</a:t>
            </a:r>
            <a:r>
              <a:rPr lang="en-US" altLang="zh-CN" sz="2400" dirty="0" err="1">
                <a:latin typeface="+mn-lt"/>
                <a:ea typeface="微软雅黑" panose="020B0503020204020204" pitchFamily="34" charset="-122"/>
              </a:rPr>
              <a:t>gdm</a:t>
            </a:r>
            <a:r>
              <a:rPr lang="en-US" altLang="zh-CN" sz="2400" dirty="0">
                <a:latin typeface="+mn-lt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latin typeface="+mn-lt"/>
                <a:ea typeface="微软雅黑" panose="020B0503020204020204" pitchFamily="34" charset="-122"/>
              </a:rPr>
              <a:t>目录中可以找到，包含如下文件</a:t>
            </a:r>
            <a:endParaRPr lang="en-US" altLang="zh-CN" sz="2400" dirty="0">
              <a:latin typeface="+mn-lt"/>
              <a:ea typeface="微软雅黑" panose="020B0503020204020204" pitchFamily="34" charset="-122"/>
            </a:endParaRPr>
          </a:p>
          <a:p>
            <a:pPr marL="742950" lvl="1" indent="-285750" algn="just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  <a:defRPr/>
            </a:pPr>
            <a:r>
              <a:rPr lang="en-US" altLang="zh-CN" dirty="0" err="1">
                <a:latin typeface="+mn-lt"/>
                <a:ea typeface="+mn-ea"/>
              </a:rPr>
              <a:t>custom.conf</a:t>
            </a:r>
            <a:r>
              <a:rPr lang="zh-CN" altLang="en-US" dirty="0">
                <a:latin typeface="+mn-lt"/>
                <a:ea typeface="+mn-ea"/>
              </a:rPr>
              <a:t>文件：可对登陆选项进行配置</a:t>
            </a:r>
            <a:endParaRPr lang="en-US" altLang="zh-CN" dirty="0">
              <a:latin typeface="+mn-lt"/>
              <a:ea typeface="+mn-ea"/>
            </a:endParaRPr>
          </a:p>
          <a:p>
            <a:pPr marL="742950" lvl="1" indent="-285750" algn="just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  <a:defRPr/>
            </a:pPr>
            <a:r>
              <a:rPr lang="en-US" altLang="zh-CN" dirty="0">
                <a:latin typeface="+mn-lt"/>
                <a:ea typeface="+mn-ea"/>
              </a:rPr>
              <a:t>Init/</a:t>
            </a:r>
            <a:r>
              <a:rPr lang="zh-CN" altLang="en-US" dirty="0">
                <a:latin typeface="+mn-lt"/>
                <a:ea typeface="+mn-ea"/>
              </a:rPr>
              <a:t>目录：对登陆图形界面的显示进行初始化</a:t>
            </a:r>
            <a:endParaRPr lang="en-US" altLang="zh-CN" dirty="0">
              <a:latin typeface="+mn-lt"/>
              <a:ea typeface="+mn-ea"/>
            </a:endParaRPr>
          </a:p>
          <a:p>
            <a:pPr marL="742950" lvl="1" indent="-285750" algn="just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  <a:defRPr/>
            </a:pPr>
            <a:r>
              <a:rPr lang="en-US" altLang="zh-CN" dirty="0" err="1">
                <a:latin typeface="+mn-lt"/>
                <a:ea typeface="+mn-ea"/>
              </a:rPr>
              <a:t>PostLogin</a:t>
            </a:r>
            <a:r>
              <a:rPr lang="zh-CN" altLang="en-US" dirty="0">
                <a:latin typeface="+mn-lt"/>
                <a:ea typeface="+mn-ea"/>
              </a:rPr>
              <a:t>目录：在用户成功认证之后对会话进行初始化</a:t>
            </a:r>
            <a:endParaRPr lang="en-US" altLang="zh-CN" dirty="0">
              <a:latin typeface="+mn-lt"/>
              <a:ea typeface="+mn-ea"/>
            </a:endParaRPr>
          </a:p>
          <a:p>
            <a:pPr marL="742950" lvl="1" indent="-285750" algn="just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  <a:defRPr/>
            </a:pPr>
            <a:r>
              <a:rPr lang="en-US" altLang="zh-CN" dirty="0" err="1">
                <a:latin typeface="+mn-lt"/>
                <a:ea typeface="+mn-ea"/>
              </a:rPr>
              <a:t>PreSession</a:t>
            </a:r>
            <a:r>
              <a:rPr lang="zh-CN" altLang="en-US" dirty="0">
                <a:latin typeface="+mn-lt"/>
                <a:ea typeface="+mn-ea"/>
              </a:rPr>
              <a:t>目录：用于会话管理或审计</a:t>
            </a:r>
            <a:endParaRPr lang="en-US" altLang="zh-CN" dirty="0">
              <a:latin typeface="+mn-lt"/>
              <a:ea typeface="+mn-ea"/>
            </a:endParaRPr>
          </a:p>
          <a:p>
            <a:pPr marL="742950" lvl="1" indent="-285750" algn="just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  <a:defRPr/>
            </a:pPr>
            <a:r>
              <a:rPr lang="en-US" altLang="zh-CN" dirty="0" err="1">
                <a:latin typeface="+mn-lt"/>
                <a:ea typeface="+mn-ea"/>
              </a:rPr>
              <a:t>PostSession</a:t>
            </a:r>
            <a:r>
              <a:rPr lang="zh-CN" altLang="en-US" dirty="0">
                <a:latin typeface="+mn-lt"/>
                <a:ea typeface="+mn-ea"/>
              </a:rPr>
              <a:t>目录：用户结束会话时运行</a:t>
            </a:r>
            <a:endParaRPr lang="en-US" altLang="zh-CN" dirty="0">
              <a:latin typeface="+mn-lt"/>
              <a:ea typeface="+mn-ea"/>
            </a:endParaRPr>
          </a:p>
          <a:p>
            <a:pPr marL="742950" lvl="1" indent="-285750" algn="just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  <a:defRPr/>
            </a:pPr>
            <a:r>
              <a:rPr lang="en-US" altLang="zh-CN" dirty="0" err="1">
                <a:latin typeface="+mn-lt"/>
                <a:ea typeface="+mn-ea"/>
              </a:rPr>
              <a:t>Xsession</a:t>
            </a:r>
            <a:r>
              <a:rPr lang="zh-CN" altLang="en-US" dirty="0">
                <a:latin typeface="+mn-lt"/>
                <a:ea typeface="+mn-ea"/>
              </a:rPr>
              <a:t>文件：在</a:t>
            </a:r>
            <a:r>
              <a:rPr lang="en-US" altLang="zh-CN" dirty="0" err="1">
                <a:latin typeface="+mn-lt"/>
                <a:ea typeface="+mn-ea"/>
              </a:rPr>
              <a:t>PreSession</a:t>
            </a:r>
            <a:r>
              <a:rPr lang="zh-CN" altLang="en-US" dirty="0">
                <a:latin typeface="+mn-lt"/>
                <a:ea typeface="+mn-ea"/>
              </a:rPr>
              <a:t>与</a:t>
            </a:r>
            <a:r>
              <a:rPr lang="en-US" altLang="zh-CN" dirty="0" err="1">
                <a:latin typeface="+mn-lt"/>
                <a:ea typeface="+mn-ea"/>
              </a:rPr>
              <a:t>PostSession</a:t>
            </a:r>
            <a:r>
              <a:rPr lang="zh-CN" altLang="en-US" dirty="0">
                <a:latin typeface="+mn-lt"/>
                <a:ea typeface="+mn-ea"/>
              </a:rPr>
              <a:t>之间运行</a:t>
            </a:r>
            <a:endParaRPr lang="en-US" altLang="zh-CN" dirty="0">
              <a:latin typeface="+mn-lt"/>
              <a:ea typeface="+mn-ea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+mn-lt"/>
                <a:ea typeface="微软雅黑" panose="020B0503020204020204" pitchFamily="34" charset="-122"/>
              </a:rPr>
              <a:t>以上所有脚本都使用</a:t>
            </a:r>
            <a:r>
              <a:rPr lang="en-US" altLang="zh-CN" sz="2400" dirty="0">
                <a:latin typeface="+mn-lt"/>
                <a:ea typeface="微软雅黑" panose="020B0503020204020204" pitchFamily="34" charset="-122"/>
              </a:rPr>
              <a:t>root</a:t>
            </a:r>
            <a:r>
              <a:rPr lang="zh-CN" altLang="en-US" sz="2400" dirty="0">
                <a:latin typeface="+mn-lt"/>
                <a:ea typeface="微软雅黑" panose="020B0503020204020204" pitchFamily="34" charset="-122"/>
              </a:rPr>
              <a:t>权限运行，默认执行目录下</a:t>
            </a:r>
            <a:r>
              <a:rPr lang="en-US" altLang="zh-CN" sz="2400" dirty="0">
                <a:latin typeface="+mn-lt"/>
                <a:ea typeface="微软雅黑" panose="020B0503020204020204" pitchFamily="34" charset="-122"/>
              </a:rPr>
              <a:t>Default</a:t>
            </a:r>
            <a:r>
              <a:rPr lang="zh-CN" altLang="en-US" sz="2400" dirty="0">
                <a:latin typeface="+mn-lt"/>
                <a:ea typeface="微软雅黑" panose="020B0503020204020204" pitchFamily="34" charset="-122"/>
              </a:rPr>
              <a:t>脚本</a:t>
            </a: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1E70E352-5B6C-4287-B372-4259CC4B40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565150"/>
            <a:ext cx="9906000" cy="628650"/>
          </a:xfrm>
        </p:spPr>
        <p:txBody>
          <a:bodyPr/>
          <a:lstStyle/>
          <a:p>
            <a:pPr algn="ctr"/>
            <a:r>
              <a:rPr lang="zh-CN" altLang="en-US">
                <a:ea typeface="宋体" panose="02010600030101010101" pitchFamily="2" charset="-122"/>
              </a:rPr>
              <a:t>脚本集成点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3" descr="Z:\newtek\_backgrounds_1.02\Ryan\Power Point Templates\Computer Penguin Presentation\Penguin_reflection_on_wht.jpg">
            <a:extLst>
              <a:ext uri="{FF2B5EF4-FFF2-40B4-BE49-F238E27FC236}">
                <a16:creationId xmlns:a16="http://schemas.microsoft.com/office/drawing/2014/main" id="{C1498949-F6F2-43E7-98B4-798454903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4839" y="1938338"/>
            <a:ext cx="1182687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483" name="组合 21">
            <a:extLst>
              <a:ext uri="{FF2B5EF4-FFF2-40B4-BE49-F238E27FC236}">
                <a16:creationId xmlns:a16="http://schemas.microsoft.com/office/drawing/2014/main" id="{351436BA-2DCD-44C7-BCDD-877C236E9DA2}"/>
              </a:ext>
            </a:extLst>
          </p:cNvPr>
          <p:cNvGrpSpPr>
            <a:grpSpLocks/>
          </p:cNvGrpSpPr>
          <p:nvPr/>
        </p:nvGrpSpPr>
        <p:grpSpPr bwMode="auto">
          <a:xfrm>
            <a:off x="2482850" y="1717676"/>
            <a:ext cx="5227638" cy="4460875"/>
            <a:chOff x="1835696" y="1785814"/>
            <a:chExt cx="5227344" cy="4460626"/>
          </a:xfrm>
        </p:grpSpPr>
        <p:sp>
          <p:nvSpPr>
            <p:cNvPr id="2" name="圆角矩形 1">
              <a:extLst>
                <a:ext uri="{FF2B5EF4-FFF2-40B4-BE49-F238E27FC236}">
                  <a16:creationId xmlns:a16="http://schemas.microsoft.com/office/drawing/2014/main" id="{598CF7FF-16BC-48D6-8690-854B690B26D8}"/>
                </a:ext>
              </a:extLst>
            </p:cNvPr>
            <p:cNvSpPr/>
            <p:nvPr/>
          </p:nvSpPr>
          <p:spPr>
            <a:xfrm>
              <a:off x="3718365" y="1785814"/>
              <a:ext cx="1584236" cy="76513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chemeClr val="tx1"/>
                  </a:solidFill>
                </a:rPr>
                <a:t>可配置项</a:t>
              </a: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A6158114-E71E-46BB-9975-D2CD7CAC88ED}"/>
                </a:ext>
              </a:extLst>
            </p:cNvPr>
            <p:cNvSpPr/>
            <p:nvPr/>
          </p:nvSpPr>
          <p:spPr>
            <a:xfrm>
              <a:off x="1835696" y="3222422"/>
              <a:ext cx="746083" cy="30240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chemeClr val="tx1"/>
                  </a:solidFill>
                </a:rPr>
                <a:t>脚本集成点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6C16601-B194-4DB3-908A-565E5207EC8B}"/>
                </a:ext>
              </a:extLst>
            </p:cNvPr>
            <p:cNvSpPr/>
            <p:nvPr/>
          </p:nvSpPr>
          <p:spPr>
            <a:xfrm>
              <a:off x="3300877" y="3222422"/>
              <a:ext cx="744495" cy="302401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chemeClr val="tx1"/>
                  </a:solidFill>
                </a:rPr>
                <a:t>守护进程配置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78832D3-5D4A-4663-AA96-E1EF807918D1}"/>
                </a:ext>
              </a:extLst>
            </p:cNvPr>
            <p:cNvSpPr/>
            <p:nvPr/>
          </p:nvSpPr>
          <p:spPr>
            <a:xfrm>
              <a:off x="4715259" y="3187499"/>
              <a:ext cx="746083" cy="302560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chemeClr val="tx1"/>
                  </a:solidFill>
                </a:rPr>
                <a:t>欢迎界面配置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01E0FA1-438E-469A-9A26-AE9DC37CE579}"/>
                </a:ext>
              </a:extLst>
            </p:cNvPr>
            <p:cNvSpPr/>
            <p:nvPr/>
          </p:nvSpPr>
          <p:spPr>
            <a:xfrm>
              <a:off x="6316957" y="3222422"/>
              <a:ext cx="746083" cy="30240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chemeClr val="tx1"/>
                  </a:solidFill>
                </a:rPr>
                <a:t>通用会话配置</a:t>
              </a:r>
            </a:p>
          </p:txBody>
        </p:sp>
        <p:cxnSp>
          <p:nvCxnSpPr>
            <p:cNvPr id="10" name="肘形连接符 9">
              <a:extLst>
                <a:ext uri="{FF2B5EF4-FFF2-40B4-BE49-F238E27FC236}">
                  <a16:creationId xmlns:a16="http://schemas.microsoft.com/office/drawing/2014/main" id="{F7835EC8-5F36-42B0-8ED9-A097DAB4DDD2}"/>
                </a:ext>
              </a:extLst>
            </p:cNvPr>
            <p:cNvCxnSpPr>
              <a:stCxn id="2" idx="2"/>
              <a:endCxn id="3" idx="0"/>
            </p:cNvCxnSpPr>
            <p:nvPr/>
          </p:nvCxnSpPr>
          <p:spPr>
            <a:xfrm rot="5400000">
              <a:off x="3023873" y="1735811"/>
              <a:ext cx="671476" cy="2301746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肘形连接符 16">
              <a:extLst>
                <a:ext uri="{FF2B5EF4-FFF2-40B4-BE49-F238E27FC236}">
                  <a16:creationId xmlns:a16="http://schemas.microsoft.com/office/drawing/2014/main" id="{034EB9F1-1F65-4851-A633-4428FF7DA9AF}"/>
                </a:ext>
              </a:extLst>
            </p:cNvPr>
            <p:cNvCxnSpPr>
              <a:stCxn id="2" idx="2"/>
              <a:endCxn id="14" idx="0"/>
            </p:cNvCxnSpPr>
            <p:nvPr/>
          </p:nvCxnSpPr>
          <p:spPr>
            <a:xfrm rot="16200000" flipH="1">
              <a:off x="5264503" y="1796927"/>
              <a:ext cx="671476" cy="2179514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85B97707-7C11-4059-8461-E2A41F4262F0}"/>
                </a:ext>
              </a:extLst>
            </p:cNvPr>
            <p:cNvCxnSpPr>
              <a:endCxn id="11" idx="0"/>
            </p:cNvCxnSpPr>
            <p:nvPr/>
          </p:nvCxnSpPr>
          <p:spPr>
            <a:xfrm>
              <a:off x="3672331" y="2885891"/>
              <a:ext cx="0" cy="3365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7C37886B-CECC-4131-8C61-0A31BF4A960D}"/>
                </a:ext>
              </a:extLst>
            </p:cNvPr>
            <p:cNvCxnSpPr>
              <a:stCxn id="13" idx="0"/>
            </p:cNvCxnSpPr>
            <p:nvPr/>
          </p:nvCxnSpPr>
          <p:spPr>
            <a:xfrm flipV="1">
              <a:off x="5088301" y="2885891"/>
              <a:ext cx="0" cy="3016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84" name="Rectangle 2">
            <a:extLst>
              <a:ext uri="{FF2B5EF4-FFF2-40B4-BE49-F238E27FC236}">
                <a16:creationId xmlns:a16="http://schemas.microsoft.com/office/drawing/2014/main" id="{E1E32ABD-CC7A-4684-9F35-0CE4CF77F1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565150"/>
            <a:ext cx="9906000" cy="628650"/>
          </a:xfrm>
        </p:spPr>
        <p:txBody>
          <a:bodyPr/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GDM</a:t>
            </a:r>
            <a:r>
              <a:rPr lang="zh-CN" altLang="en-US">
                <a:ea typeface="宋体" panose="02010600030101010101" pitchFamily="2" charset="-122"/>
              </a:rPr>
              <a:t>配置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Box 14">
            <a:extLst>
              <a:ext uri="{FF2B5EF4-FFF2-40B4-BE49-F238E27FC236}">
                <a16:creationId xmlns:a16="http://schemas.microsoft.com/office/drawing/2014/main" id="{47EE6FDA-AC34-4226-BF8A-18E80C67D9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828" y="1543050"/>
            <a:ext cx="7707559" cy="580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0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 charset="0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 charset="0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 charset="0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 charset="0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 charset="0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 charset="0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9pPr>
          </a:lstStyle>
          <a:p>
            <a:pPr marL="342900" lvl="1" indent="-342900" algn="l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solidFill>
                  <a:srgbClr val="000066"/>
                </a:solidFill>
                <a:latin typeface="+mn-lt"/>
              </a:rPr>
              <a:t>自动登陆选项：在</a:t>
            </a:r>
            <a:r>
              <a:rPr lang="en-US" altLang="zh-CN" dirty="0" err="1">
                <a:solidFill>
                  <a:srgbClr val="000066"/>
                </a:solidFill>
                <a:latin typeface="+mn-lt"/>
              </a:rPr>
              <a:t>custom.conf</a:t>
            </a:r>
            <a:r>
              <a:rPr lang="zh-CN" altLang="en-US" dirty="0">
                <a:solidFill>
                  <a:srgbClr val="000066"/>
                </a:solidFill>
                <a:latin typeface="+mn-lt"/>
              </a:rPr>
              <a:t>文件中添加如下配置</a:t>
            </a:r>
            <a:endParaRPr lang="en-US" altLang="zh-CN" dirty="0">
              <a:solidFill>
                <a:srgbClr val="000066"/>
              </a:solidFill>
              <a:latin typeface="+mn-lt"/>
            </a:endParaRPr>
          </a:p>
        </p:txBody>
      </p:sp>
      <p:grpSp>
        <p:nvGrpSpPr>
          <p:cNvPr id="21507" name="组合 2">
            <a:extLst>
              <a:ext uri="{FF2B5EF4-FFF2-40B4-BE49-F238E27FC236}">
                <a16:creationId xmlns:a16="http://schemas.microsoft.com/office/drawing/2014/main" id="{AD36E380-1715-4163-AF53-46202334C523}"/>
              </a:ext>
            </a:extLst>
          </p:cNvPr>
          <p:cNvGrpSpPr>
            <a:grpSpLocks/>
          </p:cNvGrpSpPr>
          <p:nvPr/>
        </p:nvGrpSpPr>
        <p:grpSpPr bwMode="auto">
          <a:xfrm>
            <a:off x="1470025" y="2624138"/>
            <a:ext cx="6815138" cy="2971800"/>
            <a:chOff x="789337" y="2688682"/>
            <a:chExt cx="6813603" cy="2972566"/>
          </a:xfrm>
        </p:grpSpPr>
        <p:pic>
          <p:nvPicPr>
            <p:cNvPr id="21510" name="Picture 2">
              <a:extLst>
                <a:ext uri="{FF2B5EF4-FFF2-40B4-BE49-F238E27FC236}">
                  <a16:creationId xmlns:a16="http://schemas.microsoft.com/office/drawing/2014/main" id="{C5CC67AC-F78B-4B16-BF7E-8A24DFE285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337" y="2996952"/>
              <a:ext cx="3721120" cy="2520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圆角矩形标注 1">
              <a:extLst>
                <a:ext uri="{FF2B5EF4-FFF2-40B4-BE49-F238E27FC236}">
                  <a16:creationId xmlns:a16="http://schemas.microsoft.com/office/drawing/2014/main" id="{36C5AE34-97D7-4B77-9E3F-F787C4A0BDAE}"/>
                </a:ext>
              </a:extLst>
            </p:cNvPr>
            <p:cNvSpPr/>
            <p:nvPr/>
          </p:nvSpPr>
          <p:spPr>
            <a:xfrm>
              <a:off x="4979393" y="2688682"/>
              <a:ext cx="2612436" cy="612933"/>
            </a:xfrm>
            <a:prstGeom prst="wedgeRoundRectCallout">
              <a:avLst>
                <a:gd name="adj1" fmla="val -84680"/>
                <a:gd name="adj2" fmla="val 84265"/>
                <a:gd name="adj3" fmla="val 1666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chemeClr val="tx1"/>
                  </a:solidFill>
                </a:rPr>
                <a:t>允许自动登陆</a:t>
              </a:r>
            </a:p>
          </p:txBody>
        </p:sp>
        <p:sp>
          <p:nvSpPr>
            <p:cNvPr id="7" name="圆角矩形标注 6">
              <a:extLst>
                <a:ext uri="{FF2B5EF4-FFF2-40B4-BE49-F238E27FC236}">
                  <a16:creationId xmlns:a16="http://schemas.microsoft.com/office/drawing/2014/main" id="{CCC12395-1BF8-4F12-B089-24E473FD7A3D}"/>
                </a:ext>
              </a:extLst>
            </p:cNvPr>
            <p:cNvSpPr/>
            <p:nvPr/>
          </p:nvSpPr>
          <p:spPr>
            <a:xfrm>
              <a:off x="4990504" y="3484224"/>
              <a:ext cx="2612436" cy="612933"/>
            </a:xfrm>
            <a:prstGeom prst="wedgeRoundRectCallout">
              <a:avLst>
                <a:gd name="adj1" fmla="val -88326"/>
                <a:gd name="adj2" fmla="val 34515"/>
                <a:gd name="adj3" fmla="val 1666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chemeClr val="tx1"/>
                  </a:solidFill>
                </a:rPr>
                <a:t>自动登陆用户</a:t>
              </a:r>
            </a:p>
          </p:txBody>
        </p:sp>
        <p:sp>
          <p:nvSpPr>
            <p:cNvPr id="8" name="圆角矩形标注 7">
              <a:extLst>
                <a:ext uri="{FF2B5EF4-FFF2-40B4-BE49-F238E27FC236}">
                  <a16:creationId xmlns:a16="http://schemas.microsoft.com/office/drawing/2014/main" id="{2A8CA1E8-AC16-430A-AAD2-D07C1275697E}"/>
                </a:ext>
              </a:extLst>
            </p:cNvPr>
            <p:cNvSpPr/>
            <p:nvPr/>
          </p:nvSpPr>
          <p:spPr>
            <a:xfrm>
              <a:off x="4990504" y="4257536"/>
              <a:ext cx="2612436" cy="612933"/>
            </a:xfrm>
            <a:prstGeom prst="wedgeRoundRectCallout">
              <a:avLst>
                <a:gd name="adj1" fmla="val -88326"/>
                <a:gd name="adj2" fmla="val 34515"/>
                <a:gd name="adj3" fmla="val 1666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chemeClr val="tx1"/>
                  </a:solidFill>
                </a:rPr>
                <a:t>允许延时登陆</a:t>
              </a:r>
            </a:p>
          </p:txBody>
        </p:sp>
        <p:sp>
          <p:nvSpPr>
            <p:cNvPr id="9" name="圆角矩形标注 8">
              <a:extLst>
                <a:ext uri="{FF2B5EF4-FFF2-40B4-BE49-F238E27FC236}">
                  <a16:creationId xmlns:a16="http://schemas.microsoft.com/office/drawing/2014/main" id="{BD58C465-CE6E-4670-B22C-CA62AA87D52F}"/>
                </a:ext>
              </a:extLst>
            </p:cNvPr>
            <p:cNvSpPr/>
            <p:nvPr/>
          </p:nvSpPr>
          <p:spPr>
            <a:xfrm>
              <a:off x="4984155" y="5048315"/>
              <a:ext cx="2612436" cy="612933"/>
            </a:xfrm>
            <a:prstGeom prst="wedgeRoundRectCallout">
              <a:avLst>
                <a:gd name="adj1" fmla="val -86867"/>
                <a:gd name="adj2" fmla="val -12127"/>
                <a:gd name="adj3" fmla="val 1666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chemeClr val="tx1"/>
                  </a:solidFill>
                </a:rPr>
                <a:t>延时时间</a:t>
              </a:r>
            </a:p>
          </p:txBody>
        </p:sp>
      </p:grpSp>
      <p:sp>
        <p:nvSpPr>
          <p:cNvPr id="21508" name="Rectangle 2">
            <a:extLst>
              <a:ext uri="{FF2B5EF4-FFF2-40B4-BE49-F238E27FC236}">
                <a16:creationId xmlns:a16="http://schemas.microsoft.com/office/drawing/2014/main" id="{C1880398-12A0-48E4-BDC2-8B03237B68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565150"/>
            <a:ext cx="9906000" cy="628650"/>
          </a:xfrm>
        </p:spPr>
        <p:txBody>
          <a:bodyPr/>
          <a:lstStyle/>
          <a:p>
            <a:pPr algn="ctr"/>
            <a:r>
              <a:rPr lang="zh-CN" altLang="en-US">
                <a:ea typeface="宋体" panose="02010600030101010101" pitchFamily="2" charset="-122"/>
              </a:rPr>
              <a:t>守护进程配置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14">
            <a:extLst>
              <a:ext uri="{FF2B5EF4-FFF2-40B4-BE49-F238E27FC236}">
                <a16:creationId xmlns:a16="http://schemas.microsoft.com/office/drawing/2014/main" id="{789AF943-AD16-40E1-8C23-BCEEE0F63F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512" y="1294169"/>
            <a:ext cx="9009061" cy="556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 charset="0"/>
              <a:buChar char="F"/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Font typeface="Monotype Sorts" charset="0"/>
              <a:buChar char="•"/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Font typeface="Monotype Sorts" charset="0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 charset="0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 charset="0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 charset="0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Monotype Sorts" charset="0"/>
              <a:buChar char="–"/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  <a:sym typeface="Arial" panose="020B0604020202020204" pitchFamily="34" charset="0"/>
              </a:defRPr>
            </a:lvl9pPr>
          </a:lstStyle>
          <a:p>
            <a:pPr marL="342900" lvl="1" indent="-342900" algn="just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solidFill>
                  <a:srgbClr val="000066"/>
                </a:solidFill>
                <a:latin typeface="+mn-lt"/>
              </a:rPr>
              <a:t>安全选项</a:t>
            </a:r>
            <a:r>
              <a:rPr lang="en-US" altLang="zh-CN" dirty="0">
                <a:solidFill>
                  <a:srgbClr val="000066"/>
                </a:solidFill>
                <a:latin typeface="+mn-lt"/>
              </a:rPr>
              <a:t>[security]</a:t>
            </a:r>
          </a:p>
          <a:p>
            <a:pPr marL="0" lvl="1" algn="just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None/>
              <a:defRPr/>
            </a:pPr>
            <a:r>
              <a:rPr lang="en-US" altLang="zh-CN" dirty="0" err="1">
                <a:solidFill>
                  <a:srgbClr val="000066"/>
                </a:solidFill>
                <a:latin typeface="+mn-lt"/>
              </a:rPr>
              <a:t>DisallowTCP</a:t>
            </a:r>
            <a:r>
              <a:rPr lang="en-US" altLang="zh-CN" dirty="0">
                <a:solidFill>
                  <a:srgbClr val="000066"/>
                </a:solidFill>
                <a:latin typeface="+mn-lt"/>
              </a:rPr>
              <a:t>=true</a:t>
            </a:r>
            <a:r>
              <a:rPr lang="zh-CN" altLang="en-US" dirty="0">
                <a:solidFill>
                  <a:srgbClr val="000066"/>
                </a:solidFill>
                <a:latin typeface="+mn-lt"/>
              </a:rPr>
              <a:t>禁用</a:t>
            </a:r>
            <a:r>
              <a:rPr lang="en-US" altLang="zh-CN" dirty="0">
                <a:solidFill>
                  <a:srgbClr val="000066"/>
                </a:solidFill>
                <a:latin typeface="+mn-lt"/>
              </a:rPr>
              <a:t>TCP</a:t>
            </a:r>
            <a:r>
              <a:rPr lang="zh-CN" altLang="en-US" dirty="0">
                <a:solidFill>
                  <a:srgbClr val="000066"/>
                </a:solidFill>
                <a:latin typeface="+mn-lt"/>
              </a:rPr>
              <a:t>连接，如果不使用远程连接可以禁用该选项，使系统更安全</a:t>
            </a:r>
            <a:endParaRPr lang="en-US" altLang="zh-CN" dirty="0">
              <a:solidFill>
                <a:srgbClr val="000066"/>
              </a:solidFill>
              <a:latin typeface="+mn-lt"/>
            </a:endParaRPr>
          </a:p>
          <a:p>
            <a:pPr marL="342900" lvl="1" indent="-342900" algn="just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solidFill>
                  <a:srgbClr val="000066"/>
                </a:solidFill>
                <a:latin typeface="+mn-lt"/>
              </a:rPr>
              <a:t>欢迎程序选项</a:t>
            </a:r>
            <a:r>
              <a:rPr lang="en-US" altLang="zh-CN" dirty="0">
                <a:solidFill>
                  <a:srgbClr val="000066"/>
                </a:solidFill>
                <a:latin typeface="+mn-lt"/>
              </a:rPr>
              <a:t>[greeter]</a:t>
            </a:r>
          </a:p>
          <a:p>
            <a:pPr marL="0" lvl="1" algn="just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None/>
              <a:defRPr/>
            </a:pPr>
            <a:r>
              <a:rPr lang="en-US" altLang="zh-CN" dirty="0" err="1">
                <a:solidFill>
                  <a:srgbClr val="000066"/>
                </a:solidFill>
                <a:latin typeface="+mn-lt"/>
              </a:rPr>
              <a:t>IncludeAll</a:t>
            </a:r>
            <a:r>
              <a:rPr lang="en-US" altLang="zh-CN" dirty="0">
                <a:solidFill>
                  <a:srgbClr val="000066"/>
                </a:solidFill>
                <a:latin typeface="+mn-lt"/>
              </a:rPr>
              <a:t>=true</a:t>
            </a:r>
            <a:r>
              <a:rPr lang="zh-CN" altLang="en-US" dirty="0">
                <a:solidFill>
                  <a:srgbClr val="000066"/>
                </a:solidFill>
                <a:latin typeface="+mn-lt"/>
              </a:rPr>
              <a:t>图形登陆器将显式本地所有用户，如果为</a:t>
            </a:r>
            <a:r>
              <a:rPr lang="en-US" altLang="zh-CN" dirty="0">
                <a:solidFill>
                  <a:srgbClr val="000066"/>
                </a:solidFill>
                <a:latin typeface="+mn-lt"/>
              </a:rPr>
              <a:t>false</a:t>
            </a:r>
            <a:r>
              <a:rPr lang="zh-CN" altLang="en-US" dirty="0">
                <a:solidFill>
                  <a:srgbClr val="000066"/>
                </a:solidFill>
                <a:latin typeface="+mn-lt"/>
              </a:rPr>
              <a:t>则显示最近登陆过的用户</a:t>
            </a:r>
            <a:endParaRPr lang="en-US" altLang="zh-CN" dirty="0">
              <a:solidFill>
                <a:srgbClr val="000066"/>
              </a:solidFill>
              <a:latin typeface="+mn-lt"/>
            </a:endParaRPr>
          </a:p>
          <a:p>
            <a:pPr marL="0" lvl="1" algn="just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None/>
              <a:defRPr/>
            </a:pPr>
            <a:r>
              <a:rPr lang="en-US" altLang="zh-CN" dirty="0">
                <a:solidFill>
                  <a:srgbClr val="000066"/>
                </a:solidFill>
                <a:latin typeface="+mn-lt"/>
              </a:rPr>
              <a:t>Include=user1,user2</a:t>
            </a:r>
            <a:r>
              <a:rPr lang="zh-CN" altLang="en-US" dirty="0">
                <a:solidFill>
                  <a:srgbClr val="000066"/>
                </a:solidFill>
                <a:latin typeface="+mn-lt"/>
              </a:rPr>
              <a:t>总是显示在图形登陆器里的用户列表</a:t>
            </a:r>
            <a:endParaRPr lang="en-US" altLang="zh-CN" dirty="0">
              <a:solidFill>
                <a:srgbClr val="000066"/>
              </a:solidFill>
              <a:latin typeface="+mn-lt"/>
            </a:endParaRPr>
          </a:p>
          <a:p>
            <a:pPr marL="342900" lvl="1" indent="-342900" algn="just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solidFill>
                  <a:srgbClr val="000066"/>
                </a:solidFill>
                <a:latin typeface="+mn-lt"/>
              </a:rPr>
              <a:t>调试选项</a:t>
            </a:r>
            <a:r>
              <a:rPr lang="en-US" altLang="zh-CN" dirty="0">
                <a:solidFill>
                  <a:srgbClr val="000066"/>
                </a:solidFill>
                <a:latin typeface="+mn-lt"/>
              </a:rPr>
              <a:t>[debug]</a:t>
            </a:r>
          </a:p>
          <a:p>
            <a:pPr marL="0" lvl="1" algn="just"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None/>
              <a:defRPr/>
            </a:pPr>
            <a:r>
              <a:rPr lang="en-US" altLang="zh-CN" dirty="0">
                <a:solidFill>
                  <a:srgbClr val="000066"/>
                </a:solidFill>
                <a:latin typeface="+mn-lt"/>
              </a:rPr>
              <a:t>Enable=true</a:t>
            </a:r>
            <a:r>
              <a:rPr lang="zh-CN" altLang="en-US" dirty="0">
                <a:solidFill>
                  <a:srgbClr val="000066"/>
                </a:solidFill>
                <a:latin typeface="+mn-lt"/>
              </a:rPr>
              <a:t>会将调试输出到系统日志文件中</a:t>
            </a:r>
            <a:r>
              <a:rPr lang="en-US" altLang="zh-CN" dirty="0">
                <a:solidFill>
                  <a:srgbClr val="000066"/>
                </a:solidFill>
                <a:latin typeface="+mn-lt"/>
              </a:rPr>
              <a:t>(/var/log/messages)</a:t>
            </a: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6039368E-717E-4FF9-8722-865A6B1353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565150"/>
            <a:ext cx="9906000" cy="628650"/>
          </a:xfrm>
        </p:spPr>
        <p:txBody>
          <a:bodyPr/>
          <a:lstStyle/>
          <a:p>
            <a:pPr algn="ctr"/>
            <a:r>
              <a:rPr lang="zh-CN" altLang="en-US">
                <a:ea typeface="宋体" panose="02010600030101010101" pitchFamily="2" charset="-122"/>
              </a:rPr>
              <a:t>守护进程配置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3" descr="Z:\newtek\_backgrounds_1.02\Ryan\Power Point Templates\Computer Penguin Presentation\Penguin_reflection_on_wht.jpg">
            <a:extLst>
              <a:ext uri="{FF2B5EF4-FFF2-40B4-BE49-F238E27FC236}">
                <a16:creationId xmlns:a16="http://schemas.microsoft.com/office/drawing/2014/main" id="{D95FA177-BB2F-40B6-A603-33D3C7C30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389" y="2100263"/>
            <a:ext cx="1182687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555" name="组合 21">
            <a:extLst>
              <a:ext uri="{FF2B5EF4-FFF2-40B4-BE49-F238E27FC236}">
                <a16:creationId xmlns:a16="http://schemas.microsoft.com/office/drawing/2014/main" id="{92C83A19-DF85-49F8-B0F5-DC8998D44BAD}"/>
              </a:ext>
            </a:extLst>
          </p:cNvPr>
          <p:cNvGrpSpPr>
            <a:grpSpLocks/>
          </p:cNvGrpSpPr>
          <p:nvPr/>
        </p:nvGrpSpPr>
        <p:grpSpPr bwMode="auto">
          <a:xfrm>
            <a:off x="2482850" y="1717676"/>
            <a:ext cx="5227638" cy="4460875"/>
            <a:chOff x="1835696" y="1785814"/>
            <a:chExt cx="5227344" cy="4460626"/>
          </a:xfrm>
        </p:grpSpPr>
        <p:sp>
          <p:nvSpPr>
            <p:cNvPr id="2" name="圆角矩形 1">
              <a:extLst>
                <a:ext uri="{FF2B5EF4-FFF2-40B4-BE49-F238E27FC236}">
                  <a16:creationId xmlns:a16="http://schemas.microsoft.com/office/drawing/2014/main" id="{FABC6E07-1060-4525-BF7A-799F5ED46760}"/>
                </a:ext>
              </a:extLst>
            </p:cNvPr>
            <p:cNvSpPr/>
            <p:nvPr/>
          </p:nvSpPr>
          <p:spPr>
            <a:xfrm>
              <a:off x="3718365" y="1785814"/>
              <a:ext cx="1584236" cy="76513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chemeClr val="tx1"/>
                  </a:solidFill>
                </a:rPr>
                <a:t>可配置项</a:t>
              </a: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3EF25A7-1407-4820-9A8A-E5F5A26DE0E3}"/>
                </a:ext>
              </a:extLst>
            </p:cNvPr>
            <p:cNvSpPr/>
            <p:nvPr/>
          </p:nvSpPr>
          <p:spPr>
            <a:xfrm>
              <a:off x="1835696" y="3222422"/>
              <a:ext cx="746083" cy="30240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chemeClr val="tx1"/>
                  </a:solidFill>
                </a:rPr>
                <a:t>脚本集成点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601E228-606B-425D-9386-0E068F1063C7}"/>
                </a:ext>
              </a:extLst>
            </p:cNvPr>
            <p:cNvSpPr/>
            <p:nvPr/>
          </p:nvSpPr>
          <p:spPr>
            <a:xfrm>
              <a:off x="3300877" y="3222422"/>
              <a:ext cx="744495" cy="30240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chemeClr val="tx1"/>
                  </a:solidFill>
                </a:rPr>
                <a:t>守护进程配置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AF8D131-5F78-4653-9083-AA56F19BAAAC}"/>
                </a:ext>
              </a:extLst>
            </p:cNvPr>
            <p:cNvSpPr/>
            <p:nvPr/>
          </p:nvSpPr>
          <p:spPr>
            <a:xfrm>
              <a:off x="4715259" y="3187499"/>
              <a:ext cx="746083" cy="302560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chemeClr val="tx1"/>
                  </a:solidFill>
                </a:rPr>
                <a:t>欢迎界面配置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17CB2CC-6F14-4562-BDAC-04059C169DAE}"/>
                </a:ext>
              </a:extLst>
            </p:cNvPr>
            <p:cNvSpPr/>
            <p:nvPr/>
          </p:nvSpPr>
          <p:spPr>
            <a:xfrm>
              <a:off x="6316957" y="3222422"/>
              <a:ext cx="746083" cy="30240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chemeClr val="tx1"/>
                  </a:solidFill>
                </a:rPr>
                <a:t>通用会话配置</a:t>
              </a:r>
            </a:p>
          </p:txBody>
        </p:sp>
        <p:cxnSp>
          <p:nvCxnSpPr>
            <p:cNvPr id="10" name="肘形连接符 9">
              <a:extLst>
                <a:ext uri="{FF2B5EF4-FFF2-40B4-BE49-F238E27FC236}">
                  <a16:creationId xmlns:a16="http://schemas.microsoft.com/office/drawing/2014/main" id="{38722B1C-3B2B-4D2D-810F-0761CEFEB944}"/>
                </a:ext>
              </a:extLst>
            </p:cNvPr>
            <p:cNvCxnSpPr>
              <a:stCxn id="2" idx="2"/>
              <a:endCxn id="3" idx="0"/>
            </p:cNvCxnSpPr>
            <p:nvPr/>
          </p:nvCxnSpPr>
          <p:spPr>
            <a:xfrm rot="5400000">
              <a:off x="3023873" y="1735811"/>
              <a:ext cx="671476" cy="2301746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肘形连接符 16">
              <a:extLst>
                <a:ext uri="{FF2B5EF4-FFF2-40B4-BE49-F238E27FC236}">
                  <a16:creationId xmlns:a16="http://schemas.microsoft.com/office/drawing/2014/main" id="{E17167B9-1AB0-4C2C-8DE5-F528F97AEA2C}"/>
                </a:ext>
              </a:extLst>
            </p:cNvPr>
            <p:cNvCxnSpPr>
              <a:stCxn id="2" idx="2"/>
              <a:endCxn id="14" idx="0"/>
            </p:cNvCxnSpPr>
            <p:nvPr/>
          </p:nvCxnSpPr>
          <p:spPr>
            <a:xfrm rot="16200000" flipH="1">
              <a:off x="5264503" y="1796927"/>
              <a:ext cx="671476" cy="2179514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39CE05FA-FAFA-46A1-B6D2-236AD29205B6}"/>
                </a:ext>
              </a:extLst>
            </p:cNvPr>
            <p:cNvCxnSpPr>
              <a:endCxn id="11" idx="0"/>
            </p:cNvCxnSpPr>
            <p:nvPr/>
          </p:nvCxnSpPr>
          <p:spPr>
            <a:xfrm>
              <a:off x="3672331" y="2885891"/>
              <a:ext cx="0" cy="3365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DC97E795-291B-4E98-AFE5-FE81A6812080}"/>
                </a:ext>
              </a:extLst>
            </p:cNvPr>
            <p:cNvCxnSpPr>
              <a:stCxn id="13" idx="0"/>
            </p:cNvCxnSpPr>
            <p:nvPr/>
          </p:nvCxnSpPr>
          <p:spPr>
            <a:xfrm flipV="1">
              <a:off x="5088301" y="2885891"/>
              <a:ext cx="0" cy="3016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556" name="Rectangle 2">
            <a:extLst>
              <a:ext uri="{FF2B5EF4-FFF2-40B4-BE49-F238E27FC236}">
                <a16:creationId xmlns:a16="http://schemas.microsoft.com/office/drawing/2014/main" id="{C591DF0B-367F-4ADC-95E6-7644C98C9E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565150"/>
            <a:ext cx="9906000" cy="628650"/>
          </a:xfrm>
        </p:spPr>
        <p:txBody>
          <a:bodyPr/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GDM</a:t>
            </a:r>
            <a:r>
              <a:rPr lang="zh-CN" altLang="en-US">
                <a:ea typeface="宋体" panose="02010600030101010101" pitchFamily="2" charset="-122"/>
              </a:rPr>
              <a:t>配置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通用信息 (标准)">
  <a:themeElements>
    <a:clrScheme name="">
      <a:dk1>
        <a:srgbClr val="0033CC"/>
      </a:dk1>
      <a:lt1>
        <a:srgbClr val="FFFFFF"/>
      </a:lt1>
      <a:dk2>
        <a:srgbClr val="336699"/>
      </a:dk2>
      <a:lt2>
        <a:srgbClr val="008000"/>
      </a:lt2>
      <a:accent1>
        <a:srgbClr val="3366FF"/>
      </a:accent1>
      <a:accent2>
        <a:srgbClr val="FFFF66"/>
      </a:accent2>
      <a:accent3>
        <a:srgbClr val="FFFFFF"/>
      </a:accent3>
      <a:accent4>
        <a:srgbClr val="002AAE"/>
      </a:accent4>
      <a:accent5>
        <a:srgbClr val="ADB8FF"/>
      </a:accent5>
      <a:accent6>
        <a:srgbClr val="E7E75C"/>
      </a:accent6>
      <a:hlink>
        <a:srgbClr val="FF6600"/>
      </a:hlink>
      <a:folHlink>
        <a:srgbClr val="FFCC66"/>
      </a:folHlink>
    </a:clrScheme>
    <a:fontScheme name="通用信息 (标准)">
      <a:majorFont>
        <a:latin typeface="Arial Narrow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通用信息 (标准)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信息 (标准)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信息 (标准)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29891</TotalTime>
  <Words>1889</Words>
  <Application>Microsoft Office PowerPoint</Application>
  <PresentationFormat>A4 纸张(210x297 毫米)</PresentationFormat>
  <Paragraphs>268</Paragraphs>
  <Slides>42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9" baseType="lpstr">
      <vt:lpstr>Monotype Sorts</vt:lpstr>
      <vt:lpstr>宋体</vt:lpstr>
      <vt:lpstr>Arial</vt:lpstr>
      <vt:lpstr>Arial Narrow</vt:lpstr>
      <vt:lpstr>Times New Roman</vt:lpstr>
      <vt:lpstr>Wingdings</vt:lpstr>
      <vt:lpstr>通用信息 (标准)</vt:lpstr>
      <vt:lpstr>第八章 第3讲  GDM与PAM</vt:lpstr>
      <vt:lpstr>用户鉴别与验证</vt:lpstr>
      <vt:lpstr>Linux登陆器-GDM</vt:lpstr>
      <vt:lpstr>GDM配置</vt:lpstr>
      <vt:lpstr>脚本集成点</vt:lpstr>
      <vt:lpstr>GDM配置</vt:lpstr>
      <vt:lpstr>守护进程配置</vt:lpstr>
      <vt:lpstr>守护进程配置</vt:lpstr>
      <vt:lpstr>GDM配置</vt:lpstr>
      <vt:lpstr>欢迎界面配置</vt:lpstr>
      <vt:lpstr>欢迎界面配置</vt:lpstr>
      <vt:lpstr>GDM配置</vt:lpstr>
      <vt:lpstr>通用会话配置</vt:lpstr>
      <vt:lpstr>GDM小结</vt:lpstr>
      <vt:lpstr>用户鉴别与验证</vt:lpstr>
      <vt:lpstr>PAM验证</vt:lpstr>
      <vt:lpstr>PAM验证</vt:lpstr>
      <vt:lpstr>PAM验证</vt:lpstr>
      <vt:lpstr>PAM层次结构</vt:lpstr>
      <vt:lpstr>PAM层次结构</vt:lpstr>
      <vt:lpstr>PAM验证</vt:lpstr>
      <vt:lpstr>PAM工作原理</vt:lpstr>
      <vt:lpstr>PAM工作原理</vt:lpstr>
      <vt:lpstr>PAM验证</vt:lpstr>
      <vt:lpstr>PAM配置</vt:lpstr>
      <vt:lpstr>PAM配置—配置文件格式</vt:lpstr>
      <vt:lpstr>PAM配置—配置文件格式</vt:lpstr>
      <vt:lpstr>PAM配置—模块类型</vt:lpstr>
      <vt:lpstr>PAM配置—控制标记</vt:lpstr>
      <vt:lpstr>PAM配置—PAM的模块路径及参数</vt:lpstr>
      <vt:lpstr>PAM配置—PAM配置文件分析示例</vt:lpstr>
      <vt:lpstr>PAM配置—PAM配置文件分析示例</vt:lpstr>
      <vt:lpstr>PAM配置—已有模块</vt:lpstr>
      <vt:lpstr>PAM验证</vt:lpstr>
      <vt:lpstr>基于PAM机制的应用程序</vt:lpstr>
      <vt:lpstr>编写基于PAM的C源码</vt:lpstr>
      <vt:lpstr>编译PAM程序</vt:lpstr>
      <vt:lpstr>编写PAM配置文件</vt:lpstr>
      <vt:lpstr>修改可执行程序权限</vt:lpstr>
      <vt:lpstr>执行程序</vt:lpstr>
      <vt:lpstr>GDM的无密码登陆</vt:lpstr>
      <vt:lpstr>谢谢 !</vt:lpstr>
    </vt:vector>
  </TitlesOfParts>
  <Company>CS,HIT,P.R.China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xxf</dc:creator>
  <cp:lastModifiedBy>王 十一</cp:lastModifiedBy>
  <cp:revision>3819</cp:revision>
  <cp:lastPrinted>2011-09-02T04:24:48Z</cp:lastPrinted>
  <dcterms:created xsi:type="dcterms:W3CDTF">2001-03-21T12:57:26Z</dcterms:created>
  <dcterms:modified xsi:type="dcterms:W3CDTF">2021-02-05T04:16:19Z</dcterms:modified>
</cp:coreProperties>
</file>