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522" r:id="rId2"/>
    <p:sldId id="2580" r:id="rId3"/>
    <p:sldId id="309" r:id="rId4"/>
    <p:sldId id="2588" r:id="rId5"/>
    <p:sldId id="312" r:id="rId6"/>
    <p:sldId id="2589" r:id="rId7"/>
    <p:sldId id="2629" r:id="rId8"/>
    <p:sldId id="2590" r:id="rId9"/>
    <p:sldId id="2591" r:id="rId10"/>
    <p:sldId id="2592" r:id="rId11"/>
    <p:sldId id="2630" r:id="rId12"/>
    <p:sldId id="341" r:id="rId13"/>
    <p:sldId id="338" r:id="rId14"/>
    <p:sldId id="2631" r:id="rId15"/>
    <p:sldId id="342" r:id="rId16"/>
    <p:sldId id="2581" r:id="rId17"/>
    <p:sldId id="2582" r:id="rId18"/>
    <p:sldId id="2583" r:id="rId19"/>
    <p:sldId id="2632" r:id="rId20"/>
    <p:sldId id="343" r:id="rId21"/>
    <p:sldId id="2584" r:id="rId22"/>
    <p:sldId id="2585" r:id="rId23"/>
    <p:sldId id="2633" r:id="rId24"/>
    <p:sldId id="344" r:id="rId25"/>
    <p:sldId id="337" r:id="rId26"/>
    <p:sldId id="297" r:id="rId27"/>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3A"/>
    <a:srgbClr val="000000"/>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151" autoAdjust="0"/>
    <p:restoredTop sz="98074" autoAdjust="0"/>
  </p:normalViewPr>
  <p:slideViewPr>
    <p:cSldViewPr>
      <p:cViewPr varScale="1">
        <p:scale>
          <a:sx n="32" d="100"/>
          <a:sy n="32" d="100"/>
        </p:scale>
        <p:origin x="34" y="1046"/>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268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4586348.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4586348.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32168-708F-4FBD-9EF2-7BDEA31D15A2}" type="slidenum">
              <a:rPr lang="zh-CN" altLang="en-US" smtClean="0"/>
              <a:pPr/>
              <a:t>1</a:t>
            </a:fld>
            <a:endParaRPr lang="en-US" altLang="zh-CN"/>
          </a:p>
        </p:txBody>
      </p:sp>
    </p:spTree>
    <p:extLst>
      <p:ext uri="{BB962C8B-B14F-4D97-AF65-F5344CB8AC3E}">
        <p14:creationId xmlns:p14="http://schemas.microsoft.com/office/powerpoint/2010/main" val="413641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是一种</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代码缺陷静态</a:t>
            </a:r>
            <a:r>
              <a:rPr lang="en-US" altLang="zh-CN" sz="2400" u="none" strike="noStrike" dirty="0" err="1">
                <a:effectLst/>
                <a:latin typeface="Avenir Roman"/>
                <a:ea typeface="Avenir Roman"/>
                <a:cs typeface="Avenir Roman"/>
                <a:sym typeface="Avenir Roman"/>
                <a:hlinkClick r:id="rId3"/>
              </a:rPr>
              <a:t>检查工具</a:t>
            </a:r>
            <a:r>
              <a:rPr lang="zh-CN" altLang="zh-CN" sz="2400" dirty="0">
                <a:effectLst/>
                <a:latin typeface="Avenir Roman"/>
                <a:ea typeface="Avenir Roman"/>
                <a:cs typeface="Avenir Roman"/>
                <a:sym typeface="Avenir Roman"/>
              </a:rPr>
              <a:t>。不同于</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编译器及其它分析工具，</a:t>
            </a:r>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只检查编译器检查不出来的</a:t>
            </a:r>
            <a:r>
              <a:rPr lang="en-US" altLang="zh-CN" sz="2400" dirty="0">
                <a:effectLst/>
                <a:latin typeface="Avenir Roman"/>
                <a:ea typeface="Avenir Roman"/>
                <a:cs typeface="Avenir Roman"/>
                <a:sym typeface="Avenir Roman"/>
              </a:rPr>
              <a:t>bug</a:t>
            </a:r>
            <a:r>
              <a:rPr lang="zh-CN" altLang="zh-CN" sz="2400" dirty="0">
                <a:effectLst/>
                <a:latin typeface="Avenir Roman"/>
                <a:ea typeface="Avenir Roman"/>
                <a:cs typeface="Avenir Roman"/>
                <a:sym typeface="Avenir Roman"/>
              </a:rPr>
              <a:t>，不检查语法错误。</a:t>
            </a:r>
          </a:p>
        </p:txBody>
      </p:sp>
    </p:spTree>
    <p:extLst>
      <p:ext uri="{BB962C8B-B14F-4D97-AF65-F5344CB8AC3E}">
        <p14:creationId xmlns:p14="http://schemas.microsoft.com/office/powerpoint/2010/main" val="17043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是一种</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代码缺陷静态</a:t>
            </a:r>
            <a:r>
              <a:rPr lang="en-US" altLang="zh-CN" sz="2400" u="none" strike="noStrike" dirty="0" err="1">
                <a:effectLst/>
                <a:latin typeface="Avenir Roman"/>
                <a:ea typeface="Avenir Roman"/>
                <a:cs typeface="Avenir Roman"/>
                <a:sym typeface="Avenir Roman"/>
                <a:hlinkClick r:id="rId3"/>
              </a:rPr>
              <a:t>检查工具</a:t>
            </a:r>
            <a:r>
              <a:rPr lang="zh-CN" altLang="zh-CN" sz="2400" dirty="0">
                <a:effectLst/>
                <a:latin typeface="Avenir Roman"/>
                <a:ea typeface="Avenir Roman"/>
                <a:cs typeface="Avenir Roman"/>
                <a:sym typeface="Avenir Roman"/>
              </a:rPr>
              <a:t>。不同于</a:t>
            </a:r>
            <a:r>
              <a:rPr lang="en-US" altLang="zh-CN" sz="2400" dirty="0">
                <a:effectLst/>
                <a:latin typeface="Avenir Roman"/>
                <a:ea typeface="Avenir Roman"/>
                <a:cs typeface="Avenir Roman"/>
                <a:sym typeface="Avenir Roman"/>
              </a:rPr>
              <a:t>C/C++</a:t>
            </a:r>
            <a:r>
              <a:rPr lang="zh-CN" altLang="zh-CN" sz="2400" dirty="0">
                <a:effectLst/>
                <a:latin typeface="Avenir Roman"/>
                <a:ea typeface="Avenir Roman"/>
                <a:cs typeface="Avenir Roman"/>
                <a:sym typeface="Avenir Roman"/>
              </a:rPr>
              <a:t>编译器及其它分析工具，</a:t>
            </a:r>
            <a:r>
              <a:rPr lang="en-US" altLang="zh-CN" sz="2400" dirty="0" err="1">
                <a:effectLst/>
                <a:latin typeface="Avenir Roman"/>
                <a:ea typeface="Avenir Roman"/>
                <a:cs typeface="Avenir Roman"/>
                <a:sym typeface="Avenir Roman"/>
              </a:rPr>
              <a:t>Cppcheck</a:t>
            </a:r>
            <a:r>
              <a:rPr lang="zh-CN" altLang="zh-CN" sz="2400" dirty="0">
                <a:effectLst/>
                <a:latin typeface="Avenir Roman"/>
                <a:ea typeface="Avenir Roman"/>
                <a:cs typeface="Avenir Roman"/>
                <a:sym typeface="Avenir Roman"/>
              </a:rPr>
              <a:t>只检查编译器检查不出来的</a:t>
            </a:r>
            <a:r>
              <a:rPr lang="en-US" altLang="zh-CN" sz="2400" dirty="0">
                <a:effectLst/>
                <a:latin typeface="Avenir Roman"/>
                <a:ea typeface="Avenir Roman"/>
                <a:cs typeface="Avenir Roman"/>
                <a:sym typeface="Avenir Roman"/>
              </a:rPr>
              <a:t>bug</a:t>
            </a:r>
            <a:r>
              <a:rPr lang="zh-CN" altLang="zh-CN" sz="2400" dirty="0">
                <a:effectLst/>
                <a:latin typeface="Avenir Roman"/>
                <a:ea typeface="Avenir Roman"/>
                <a:cs typeface="Avenir Roman"/>
                <a:sym typeface="Avenir Roman"/>
              </a:rPr>
              <a:t>，不检查语法错误。</a:t>
            </a:r>
          </a:p>
        </p:txBody>
      </p:sp>
    </p:spTree>
    <p:extLst>
      <p:ext uri="{BB962C8B-B14F-4D97-AF65-F5344CB8AC3E}">
        <p14:creationId xmlns:p14="http://schemas.microsoft.com/office/powerpoint/2010/main" val="1881093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5062">
                <a:solidFill>
                  <a:srgbClr val="FFFFFF"/>
                </a:solidFill>
              </a:rPr>
              <a:t>标题文本</a:t>
            </a:r>
          </a:p>
        </p:txBody>
      </p:sp>
      <p:sp>
        <p:nvSpPr>
          <p:cNvPr id="19" name="Shape 19"/>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2531">
                <a:solidFill>
                  <a:srgbClr val="FFFFFF"/>
                </a:solidFill>
              </a:rPr>
              <a:t>正文级别 1</a:t>
            </a:r>
          </a:p>
          <a:p>
            <a:pPr lvl="1">
              <a:defRPr sz="1800">
                <a:solidFill>
                  <a:srgbClr val="000000"/>
                </a:solidFill>
              </a:defRPr>
            </a:pPr>
            <a:r>
              <a:rPr sz="2531">
                <a:solidFill>
                  <a:srgbClr val="FFFFFF"/>
                </a:solidFill>
              </a:rPr>
              <a:t>正文级别 2</a:t>
            </a:r>
          </a:p>
          <a:p>
            <a:pPr lvl="2">
              <a:defRPr sz="1800">
                <a:solidFill>
                  <a:srgbClr val="000000"/>
                </a:solidFill>
              </a:defRPr>
            </a:pPr>
            <a:r>
              <a:rPr sz="2531">
                <a:solidFill>
                  <a:srgbClr val="FFFFFF"/>
                </a:solidFill>
              </a:rPr>
              <a:t>正文级别 3</a:t>
            </a:r>
          </a:p>
          <a:p>
            <a:pPr lvl="3">
              <a:defRPr sz="1800">
                <a:solidFill>
                  <a:srgbClr val="000000"/>
                </a:solidFill>
              </a:defRPr>
            </a:pPr>
            <a:r>
              <a:rPr sz="2531">
                <a:solidFill>
                  <a:srgbClr val="FFFFFF"/>
                </a:solidFill>
              </a:rPr>
              <a:t>正文级别 4</a:t>
            </a:r>
          </a:p>
          <a:p>
            <a:pPr lvl="4">
              <a:defRPr sz="1800">
                <a:solidFill>
                  <a:srgbClr val="000000"/>
                </a:solidFill>
              </a:defRPr>
            </a:pPr>
            <a:r>
              <a:rPr sz="2531">
                <a:solidFill>
                  <a:srgbClr val="FFFFFF"/>
                </a:solidFill>
              </a:rPr>
              <a:t>正文级别 5</a:t>
            </a:r>
          </a:p>
        </p:txBody>
      </p:sp>
    </p:spTree>
    <p:extLst>
      <p:ext uri="{BB962C8B-B14F-4D97-AF65-F5344CB8AC3E}">
        <p14:creationId xmlns:p14="http://schemas.microsoft.com/office/powerpoint/2010/main" val="6270491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居中">
    <p:spTree>
      <p:nvGrpSpPr>
        <p:cNvPr id="1" name=""/>
        <p:cNvGrpSpPr/>
        <p:nvPr/>
      </p:nvGrpSpPr>
      <p:grpSpPr>
        <a:xfrm>
          <a:off x="0" y="0"/>
          <a:ext cx="0" cy="0"/>
          <a:chOff x="0" y="0"/>
          <a:chExt cx="0" cy="0"/>
        </a:xfrm>
      </p:grpSpPr>
      <p:sp>
        <p:nvSpPr>
          <p:cNvPr id="11" name="Shape 11"/>
          <p:cNvSpPr>
            <a:spLocks noGrp="1"/>
          </p:cNvSpPr>
          <p:nvPr>
            <p:ph type="title"/>
          </p:nvPr>
        </p:nvSpPr>
        <p:spPr>
          <a:xfrm>
            <a:off x="967383" y="2536031"/>
            <a:ext cx="7971234" cy="1785938"/>
          </a:xfrm>
          <a:prstGeom prst="rect">
            <a:avLst/>
          </a:prstGeom>
        </p:spPr>
        <p:txBody>
          <a:bodyPr/>
          <a:lstStyle/>
          <a:p>
            <a:pPr lvl="0">
              <a:defRPr sz="1800">
                <a:solidFill>
                  <a:srgbClr val="000000"/>
                </a:solidFill>
              </a:defRPr>
            </a:pPr>
            <a:r>
              <a:rPr sz="5062">
                <a:solidFill>
                  <a:srgbClr val="FFFFFF"/>
                </a:solidFill>
              </a:rPr>
              <a:t>标题文本</a:t>
            </a:r>
          </a:p>
        </p:txBody>
      </p:sp>
    </p:spTree>
    <p:extLst>
      <p:ext uri="{BB962C8B-B14F-4D97-AF65-F5344CB8AC3E}">
        <p14:creationId xmlns:p14="http://schemas.microsoft.com/office/powerpoint/2010/main" val="14246278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392114" y="119063"/>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dirty="0"/>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1383704" y="111125"/>
            <a:ext cx="1905000" cy="457200"/>
          </a:xfrm>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xfrm>
            <a:off x="-1219200" y="116632"/>
            <a:ext cx="1905000" cy="457200"/>
          </a:xfrm>
          <a:ln/>
        </p:spPr>
        <p:txBody>
          <a:bodyPr/>
          <a:lstStyle>
            <a:lvl1pPr>
              <a:defRPr/>
            </a:lvl1pPr>
          </a:lstStyle>
          <a:p>
            <a:pPr>
              <a:defRPr/>
            </a:pPr>
            <a:r>
              <a:rPr lang="en-US" altLang="zh-CN" dirty="0"/>
              <a:t>1</a:t>
            </a:r>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5" r:id="rId12"/>
    <p:sldLayoutId id="2147484587" r:id="rId13"/>
  </p:sldLayoutIdLst>
  <p:transition/>
  <p:hf sldNum="0"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ourceforge.net/projects/cppcheck/"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spect="1" noChangeArrowheads="1"/>
          </p:cNvSpPr>
          <p:nvPr>
            <p:ph type="ctrTitle" idx="4294967295"/>
          </p:nvPr>
        </p:nvSpPr>
        <p:spPr>
          <a:xfrm>
            <a:off x="0" y="2130426"/>
            <a:ext cx="9906000" cy="1470025"/>
          </a:xfrm>
        </p:spPr>
        <p:txBody>
          <a:bodyPr/>
          <a:lstStyle/>
          <a:p>
            <a:pPr algn="ctr">
              <a:lnSpc>
                <a:spcPct val="100000"/>
              </a:lnSpc>
              <a:defRPr/>
            </a:pPr>
            <a:r>
              <a:rPr lang="zh-CN" altLang="en-US" sz="3600" dirty="0">
                <a:latin typeface="+mj-ea"/>
              </a:rPr>
              <a:t>第八章 实验</a:t>
            </a:r>
            <a:r>
              <a:rPr lang="en-US" altLang="zh-CN" sz="3600" dirty="0">
                <a:latin typeface="+mj-ea"/>
              </a:rPr>
              <a:t>3 </a:t>
            </a:r>
            <a:r>
              <a:rPr lang="zh-CN" altLang="en-US" sz="3600" dirty="0">
                <a:latin typeface="+mj-ea"/>
              </a:rPr>
              <a:t>静态分析工具</a:t>
            </a:r>
            <a:r>
              <a:rPr lang="en-US" altLang="zh-CN" sz="3600" dirty="0" err="1">
                <a:latin typeface="+mj-ea"/>
              </a:rPr>
              <a:t>cppcheck</a:t>
            </a:r>
            <a:r>
              <a:rPr lang="zh-CN" altLang="en-US" sz="3600" dirty="0">
                <a:latin typeface="+mj-ea"/>
              </a:rPr>
              <a:t>使用与检测结果分析</a:t>
            </a:r>
          </a:p>
        </p:txBody>
      </p:sp>
      <p:sp>
        <p:nvSpPr>
          <p:cNvPr id="32771" name="Rectangle 3"/>
          <p:cNvSpPr>
            <a:spLocks noGrp="1" noChangeArrowheads="1"/>
          </p:cNvSpPr>
          <p:nvPr>
            <p:ph type="subTitle" idx="4294967295"/>
          </p:nvPr>
        </p:nvSpPr>
        <p:spPr>
          <a:xfrm>
            <a:off x="1752600" y="4462463"/>
            <a:ext cx="6400800" cy="1752600"/>
          </a:xfrm>
        </p:spPr>
        <p:txBody>
          <a:bodyPr/>
          <a:lstStyle/>
          <a:p>
            <a:pPr marL="0" indent="0" algn="ctr">
              <a:buNone/>
            </a:pPr>
            <a:r>
              <a:rPr lang="zh-CN" altLang="en-US" dirty="0"/>
              <a:t>中国科学院软件研究所</a:t>
            </a:r>
            <a:endParaRPr lang="en-US" altLang="zh-CN" dirty="0"/>
          </a:p>
        </p:txBody>
      </p:sp>
    </p:spTree>
    <p:extLst>
      <p:ext uri="{BB962C8B-B14F-4D97-AF65-F5344CB8AC3E}">
        <p14:creationId xmlns:p14="http://schemas.microsoft.com/office/powerpoint/2010/main" val="428636116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prstGeom prst="rect">
            <a:avLst/>
          </a:prstGeom>
        </p:spPr>
        <p:txBody>
          <a:bodyPr>
            <a:normAutofit/>
          </a:bodyPr>
          <a:lstStyle/>
          <a:p>
            <a:pPr lvl="0">
              <a:buFont typeface="Wingdings" pitchFamily="2" charset="2"/>
              <a:buChar char="§"/>
            </a:pPr>
            <a:r>
              <a:rPr lang="zh-CN" altLang="en-US" dirty="0"/>
              <a:t>背景：</a:t>
            </a:r>
            <a:endParaRPr lang="en-US" altLang="zh-CN" dirty="0"/>
          </a:p>
          <a:p>
            <a:pPr lvl="1">
              <a:buFont typeface="Wingdings" pitchFamily="2" charset="2"/>
              <a:buChar char="v"/>
            </a:pPr>
            <a:r>
              <a:rPr lang="zh-CN" altLang="en-US" dirty="0"/>
              <a:t>现在你已经了解了一款功能强大的静态检测工具，还等什么呢？试试你写过的代码，看看他们是否符合安全编程规范？</a:t>
            </a:r>
            <a:endParaRPr lang="en-US" altLang="zh-CN" dirty="0"/>
          </a:p>
          <a:p>
            <a:pPr marL="457200" lvl="1" indent="0">
              <a:buNone/>
            </a:pPr>
            <a:r>
              <a:rPr lang="en-US" altLang="zh-CN" dirty="0"/>
              <a:t>	</a:t>
            </a:r>
            <a:r>
              <a:rPr lang="en-US" altLang="zh-CN" dirty="0" err="1"/>
              <a:t>cppcheck</a:t>
            </a:r>
            <a:r>
              <a:rPr lang="en-US" altLang="zh-CN" dirty="0"/>
              <a:t> file1.c</a:t>
            </a:r>
          </a:p>
          <a:p>
            <a:pPr lvl="1">
              <a:buFont typeface="Wingdings" pitchFamily="2" charset="2"/>
              <a:buChar char="v"/>
            </a:pPr>
            <a:r>
              <a:rPr lang="zh-CN" altLang="en-US" dirty="0"/>
              <a:t>一些参数</a:t>
            </a:r>
            <a:r>
              <a:rPr lang="zh-CN" altLang="en-US" dirty="0">
                <a:sym typeface="Wingdings" panose="05000000000000000000" pitchFamily="2" charset="2"/>
              </a:rPr>
              <a:t>：（</a:t>
            </a:r>
            <a:r>
              <a:rPr lang="en-US" altLang="zh-CN" dirty="0">
                <a:sym typeface="Wingdings" panose="05000000000000000000" pitchFamily="2" charset="2"/>
              </a:rPr>
              <a:t>-h</a:t>
            </a:r>
            <a:r>
              <a:rPr lang="zh-CN" altLang="en-US" dirty="0">
                <a:sym typeface="Wingdings" panose="05000000000000000000" pitchFamily="2" charset="2"/>
              </a:rPr>
              <a:t>）</a:t>
            </a:r>
            <a:endParaRPr lang="en-US" altLang="zh-CN" dirty="0"/>
          </a:p>
          <a:p>
            <a:pPr marL="457200" lvl="1" indent="0">
              <a:buNone/>
            </a:pPr>
            <a:r>
              <a:rPr lang="en-US" altLang="zh-CN" dirty="0"/>
              <a:t>	-j ; --enable; ……</a:t>
            </a:r>
          </a:p>
          <a:p>
            <a:pPr>
              <a:buFont typeface="Wingdings" pitchFamily="2" charset="2"/>
              <a:buChar char="§"/>
            </a:pPr>
            <a:r>
              <a:rPr lang="zh-CN" altLang="en-US" dirty="0"/>
              <a:t>任务目标：</a:t>
            </a:r>
            <a:endParaRPr lang="en-US" altLang="zh-CN" dirty="0"/>
          </a:p>
          <a:p>
            <a:pPr lvl="1">
              <a:buFont typeface="Wingdings" pitchFamily="2" charset="2"/>
              <a:buChar char="v"/>
            </a:pPr>
            <a:r>
              <a:rPr lang="zh-CN" altLang="en-US" dirty="0"/>
              <a:t>在</a:t>
            </a:r>
            <a:r>
              <a:rPr lang="en-US" altLang="zh-CN" dirty="0"/>
              <a:t>15</a:t>
            </a:r>
            <a:r>
              <a:rPr lang="zh-CN" altLang="en-US" dirty="0"/>
              <a:t>分钟内对你写过的</a:t>
            </a:r>
            <a:r>
              <a:rPr lang="en-US" altLang="zh-CN" dirty="0"/>
              <a:t>C</a:t>
            </a:r>
            <a:r>
              <a:rPr lang="zh-CN" altLang="en-US" dirty="0"/>
              <a:t>代码进行检测；</a:t>
            </a:r>
            <a:endParaRPr lang="en-US" altLang="zh-CN" dirty="0"/>
          </a:p>
          <a:p>
            <a:pPr lvl="1">
              <a:buFont typeface="Wingdings" pitchFamily="2" charset="2"/>
              <a:buChar char="v"/>
            </a:pPr>
            <a:r>
              <a:rPr lang="zh-CN" altLang="en-US" dirty="0"/>
              <a:t>参数使用练习；</a:t>
            </a:r>
            <a:endParaRPr lang="en-US" altLang="zh-CN" dirty="0"/>
          </a:p>
          <a:p>
            <a:pPr lvl="1">
              <a:buFont typeface="Wingdings" pitchFamily="2" charset="2"/>
              <a:buChar char="v"/>
            </a:pPr>
            <a:r>
              <a:rPr lang="zh-CN" altLang="en-US" dirty="0"/>
              <a:t>结果生成</a:t>
            </a:r>
            <a:r>
              <a:rPr lang="en-US" altLang="zh-CN" dirty="0"/>
              <a:t>xml</a:t>
            </a:r>
            <a:r>
              <a:rPr lang="zh-CN" altLang="en-US" dirty="0"/>
              <a:t>文档。</a:t>
            </a:r>
            <a:endParaRPr lang="en-US" altLang="zh-CN" dirty="0"/>
          </a:p>
          <a:p>
            <a:pPr marL="803643" lvl="2" indent="0">
              <a:buNone/>
            </a:pPr>
            <a:endParaRPr lang="en-US" altLang="zh-CN" sz="2250" dirty="0"/>
          </a:p>
        </p:txBody>
      </p:sp>
    </p:spTree>
    <p:extLst>
      <p:ext uri="{BB962C8B-B14F-4D97-AF65-F5344CB8AC3E}">
        <p14:creationId xmlns:p14="http://schemas.microsoft.com/office/powerpoint/2010/main" val="17520077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3</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r>
              <a:rPr lang="zh-CN" altLang="en-US" sz="2800" dirty="0"/>
              <a:t>基于</a:t>
            </a:r>
            <a:r>
              <a:rPr lang="en-US" altLang="zh-CN" sz="2800" dirty="0" err="1"/>
              <a:t>cppcheck</a:t>
            </a:r>
            <a:r>
              <a:rPr lang="zh-CN" altLang="en-US" sz="2800" dirty="0"/>
              <a:t>编写</a:t>
            </a:r>
            <a:r>
              <a:rPr lang="en-US" altLang="zh-CN" sz="2800" dirty="0"/>
              <a:t>c</a:t>
            </a:r>
            <a:r>
              <a:rPr lang="zh-CN" altLang="en-US" sz="2800" dirty="0"/>
              <a:t>代码文件自动化检测脚本并把结果保存不同文件中（</a:t>
            </a:r>
            <a:r>
              <a:rPr lang="en-US" altLang="zh-CN" sz="2800" dirty="0"/>
              <a:t>20</a:t>
            </a:r>
            <a:r>
              <a:rPr lang="zh-CN" altLang="en-US" sz="2800" dirty="0"/>
              <a:t>分钟）</a:t>
            </a:r>
            <a:endParaRPr lang="zh-CN" altLang="en-US" dirty="0"/>
          </a:p>
        </p:txBody>
      </p:sp>
    </p:spTree>
    <p:extLst>
      <p:ext uri="{BB962C8B-B14F-4D97-AF65-F5344CB8AC3E}">
        <p14:creationId xmlns:p14="http://schemas.microsoft.com/office/powerpoint/2010/main" val="41367881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1273969" y="1403775"/>
            <a:ext cx="7932004" cy="5366846"/>
          </a:xfrm>
          <a:prstGeom prst="rect">
            <a:avLst/>
          </a:prstGeom>
        </p:spPr>
        <p:txBody>
          <a:bodyPr>
            <a:normAutofit/>
          </a:bodyPr>
          <a:lstStyle/>
          <a:p>
            <a:pPr lvl="0"/>
            <a:r>
              <a:rPr lang="zh-CN" altLang="en-US" dirty="0"/>
              <a:t>目标：编写自动化检测脚本，生成</a:t>
            </a:r>
            <a:r>
              <a:rPr lang="en-US" altLang="zh-CN" dirty="0"/>
              <a:t>xml</a:t>
            </a:r>
            <a:r>
              <a:rPr lang="zh-CN" altLang="en-US" dirty="0"/>
              <a:t>报告</a:t>
            </a:r>
            <a:endParaRPr lang="en-US" altLang="zh-CN" dirty="0"/>
          </a:p>
          <a:p>
            <a:pPr lvl="0"/>
            <a:r>
              <a:rPr lang="zh-CN" altLang="en-US" dirty="0"/>
              <a:t>内容：</a:t>
            </a:r>
            <a:endParaRPr lang="en-US" altLang="zh-CN" dirty="0"/>
          </a:p>
          <a:p>
            <a:pPr lvl="1"/>
            <a:r>
              <a:rPr lang="zh-CN" altLang="en-US" dirty="0"/>
              <a:t>编写批量</a:t>
            </a:r>
            <a:r>
              <a:rPr lang="en-US" altLang="zh-CN" dirty="0"/>
              <a:t>c</a:t>
            </a:r>
            <a:r>
              <a:rPr lang="zh-CN" altLang="en-US" dirty="0"/>
              <a:t>文件检测脚本</a:t>
            </a:r>
            <a:endParaRPr lang="en-US" altLang="zh-CN" dirty="0"/>
          </a:p>
          <a:p>
            <a:pPr lvl="1"/>
            <a:r>
              <a:rPr lang="zh-CN" altLang="en-US" dirty="0"/>
              <a:t>分析</a:t>
            </a:r>
            <a:r>
              <a:rPr lang="en-US" altLang="zh-CN" dirty="0"/>
              <a:t>xml</a:t>
            </a:r>
            <a:r>
              <a:rPr lang="zh-CN" altLang="en-US" dirty="0"/>
              <a:t>结果报告</a:t>
            </a:r>
            <a:endParaRPr lang="en-US" altLang="zh-CN" dirty="0"/>
          </a:p>
          <a:p>
            <a:pPr lvl="1"/>
            <a:r>
              <a:rPr lang="zh-CN" altLang="en-US" dirty="0"/>
              <a:t>分析</a:t>
            </a:r>
            <a:r>
              <a:rPr lang="en-US" altLang="zh-CN" dirty="0"/>
              <a:t>xml</a:t>
            </a:r>
            <a:r>
              <a:rPr lang="zh-CN" altLang="en-US" dirty="0"/>
              <a:t>各元素内容含义</a:t>
            </a:r>
            <a:endParaRPr lang="en-US" altLang="zh-CN" dirty="0"/>
          </a:p>
          <a:p>
            <a:pPr lvl="1"/>
            <a:r>
              <a:rPr lang="zh-CN" altLang="en-US" dirty="0"/>
              <a:t>定位错误位置</a:t>
            </a:r>
            <a:endParaRPr lang="en-US" altLang="zh-CN" dirty="0"/>
          </a:p>
        </p:txBody>
      </p:sp>
    </p:spTree>
    <p:extLst>
      <p:ext uri="{BB962C8B-B14F-4D97-AF65-F5344CB8AC3E}">
        <p14:creationId xmlns:p14="http://schemas.microsoft.com/office/powerpoint/2010/main" val="18074345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代码示例</a:t>
            </a:r>
            <a:endParaRPr dirty="0"/>
          </a:p>
        </p:txBody>
      </p:sp>
      <p:sp>
        <p:nvSpPr>
          <p:cNvPr id="55" name="Shape 55"/>
          <p:cNvSpPr>
            <a:spLocks noGrp="1"/>
          </p:cNvSpPr>
          <p:nvPr>
            <p:ph type="body" idx="1"/>
          </p:nvPr>
        </p:nvSpPr>
        <p:spPr>
          <a:prstGeom prst="rect">
            <a:avLst/>
          </a:prstGeom>
        </p:spPr>
        <p:txBody>
          <a:bodyPr>
            <a:normAutofit lnSpcReduction="10000"/>
          </a:bodyPr>
          <a:lstStyle/>
          <a:p>
            <a:pPr marL="401822" lvl="1" indent="0">
              <a:buNone/>
            </a:pPr>
            <a:r>
              <a:rPr lang="en-US" altLang="zh-CN" dirty="0"/>
              <a:t>&lt;?xml version="1.0" encoding="UTF-8"?&gt;</a:t>
            </a:r>
          </a:p>
          <a:p>
            <a:pPr marL="401822" lvl="1" indent="0">
              <a:buNone/>
            </a:pPr>
            <a:r>
              <a:rPr lang="en-US" altLang="zh-CN" dirty="0"/>
              <a:t>&lt;results version="2"&gt;</a:t>
            </a:r>
          </a:p>
          <a:p>
            <a:pPr marL="401822" lvl="1" indent="0">
              <a:buNone/>
            </a:pPr>
            <a:r>
              <a:rPr lang="en-US" altLang="zh-CN" dirty="0"/>
              <a:t>  &lt;</a:t>
            </a:r>
            <a:r>
              <a:rPr lang="en-US" altLang="zh-CN" dirty="0" err="1"/>
              <a:t>cppcheck</a:t>
            </a:r>
            <a:r>
              <a:rPr lang="en-US" altLang="zh-CN" dirty="0"/>
              <a:t> version="1.53"&gt;</a:t>
            </a:r>
          </a:p>
          <a:p>
            <a:pPr marL="401822" lvl="1" indent="0">
              <a:buNone/>
            </a:pPr>
            <a:r>
              <a:rPr lang="en-US" altLang="zh-CN" dirty="0"/>
              <a:t>  &lt;errors&gt;</a:t>
            </a:r>
          </a:p>
          <a:p>
            <a:pPr marL="401822" lvl="1" indent="0">
              <a:buNone/>
            </a:pPr>
            <a:r>
              <a:rPr lang="en-US" altLang="zh-CN" dirty="0"/>
              <a:t>    &lt;error id="</a:t>
            </a:r>
            <a:r>
              <a:rPr lang="en-US" altLang="zh-CN" dirty="0" err="1"/>
              <a:t>someError</a:t>
            </a:r>
            <a:r>
              <a:rPr lang="en-US" altLang="zh-CN" dirty="0"/>
              <a:t>" severity="error" </a:t>
            </a:r>
            <a:r>
              <a:rPr lang="en-US" altLang="zh-CN" dirty="0" err="1"/>
              <a:t>msg</a:t>
            </a:r>
            <a:r>
              <a:rPr lang="en-US" altLang="zh-CN" dirty="0"/>
              <a:t>="short error text"</a:t>
            </a:r>
          </a:p>
          <a:p>
            <a:pPr marL="401822" lvl="1" indent="0">
              <a:buNone/>
            </a:pPr>
            <a:r>
              <a:rPr lang="en-US" altLang="zh-CN" dirty="0"/>
              <a:t>           verbose="long error text" inconclusive="true"&gt;</a:t>
            </a:r>
          </a:p>
          <a:p>
            <a:pPr marL="401822" lvl="1" indent="0">
              <a:buNone/>
            </a:pPr>
            <a:r>
              <a:rPr lang="en-US" altLang="zh-CN" dirty="0"/>
              <a:t>      &lt;location file="</a:t>
            </a:r>
            <a:r>
              <a:rPr lang="en-US" altLang="zh-CN" dirty="0" err="1"/>
              <a:t>file.c</a:t>
            </a:r>
            <a:r>
              <a:rPr lang="en-US" altLang="zh-CN" dirty="0"/>
              <a:t>" line="1"/&gt;</a:t>
            </a:r>
          </a:p>
          <a:p>
            <a:pPr marL="401822" lvl="1" indent="0">
              <a:buNone/>
            </a:pPr>
            <a:r>
              <a:rPr lang="en-US" altLang="zh-CN" dirty="0"/>
              <a:t>    &lt;/error&gt;</a:t>
            </a:r>
          </a:p>
          <a:p>
            <a:pPr marL="401822" lvl="1" indent="0">
              <a:buNone/>
            </a:pPr>
            <a:r>
              <a:rPr lang="en-US" altLang="zh-CN" dirty="0"/>
              <a:t>  &lt;/errors&gt;</a:t>
            </a:r>
          </a:p>
          <a:p>
            <a:pPr marL="401822" lvl="1" indent="0">
              <a:buNone/>
            </a:pPr>
            <a:r>
              <a:rPr lang="en-US" altLang="zh-CN" dirty="0"/>
              <a:t>&lt;/results&gt;</a:t>
            </a:r>
          </a:p>
        </p:txBody>
      </p:sp>
    </p:spTree>
    <p:extLst>
      <p:ext uri="{BB962C8B-B14F-4D97-AF65-F5344CB8AC3E}">
        <p14:creationId xmlns:p14="http://schemas.microsoft.com/office/powerpoint/2010/main" val="35071337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4</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rtl="0"/>
            <a:r>
              <a:rPr lang="zh-CN" altLang="en-US" sz="2800" dirty="0">
                <a:effectLst>
                  <a:outerShdw blurRad="63500" dist="25400" dir="2700000" rotWithShape="0">
                    <a:srgbClr val="000000">
                      <a:alpha val="70000"/>
                    </a:srgbClr>
                  </a:outerShdw>
                </a:effectLst>
              </a:rPr>
              <a:t>检测结果排序</a:t>
            </a:r>
            <a:r>
              <a:rPr lang="zh-CN" altLang="en-US" sz="2800" dirty="0"/>
              <a:t>（</a:t>
            </a:r>
            <a:r>
              <a:rPr lang="en-US" altLang="zh-CN" sz="2800" dirty="0"/>
              <a:t>10</a:t>
            </a:r>
            <a:r>
              <a:rPr lang="zh-CN" altLang="en-US" sz="2800" dirty="0"/>
              <a:t>分钟）</a:t>
            </a:r>
          </a:p>
        </p:txBody>
      </p:sp>
    </p:spTree>
    <p:extLst>
      <p:ext uri="{BB962C8B-B14F-4D97-AF65-F5344CB8AC3E}">
        <p14:creationId xmlns:p14="http://schemas.microsoft.com/office/powerpoint/2010/main" val="28010916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0118" y="3210880"/>
            <a:ext cx="2430270" cy="937629"/>
          </a:xfrm>
          <a:prstGeom prst="rect">
            <a:avLst/>
          </a:prstGeom>
          <a:noFill/>
          <a:ln w="57150" cap="rnd">
            <a:solidFill>
              <a:schemeClr val="tx1"/>
            </a:solidFill>
            <a:miter lim="400000"/>
          </a:ln>
          <a:effectLst>
            <a:glow rad="101600">
              <a:schemeClr val="accent5">
                <a:satMod val="175000"/>
                <a:alpha val="40000"/>
              </a:schemeClr>
            </a:glow>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rPr>
              <a:t>检测结果排序</a:t>
            </a:r>
            <a:endParaRPr kumimoji="0" lang="en-US" altLang="zh-CN" sz="2812" b="0" dirty="0">
              <a:solidFill>
                <a:srgbClr val="001D3A"/>
              </a:solidFill>
              <a:effectLst>
                <a:outerShdw blurRad="63500" dist="25400" dir="2700000" rotWithShape="0">
                  <a:srgbClr val="000000">
                    <a:alpha val="70000"/>
                  </a:srgbClr>
                </a:outerShdw>
              </a:effectLst>
            </a:endParaRPr>
          </a:p>
          <a:p>
            <a:pPr defTabSz="321457" fontAlgn="auto" latinLnBrk="1" hangingPunct="0">
              <a:spcBef>
                <a:spcPts val="0"/>
              </a:spcBef>
              <a:spcAft>
                <a:spcPts val="0"/>
              </a:spcAft>
            </a:pPr>
            <a:r>
              <a:rPr kumimoji="0" lang="en-US" altLang="zh-CN" sz="2812" b="0" dirty="0">
                <a:solidFill>
                  <a:srgbClr val="001D3A"/>
                </a:solidFill>
                <a:effectLst>
                  <a:outerShdw blurRad="63500" dist="25400" dir="2700000" rotWithShape="0">
                    <a:srgbClr val="000000">
                      <a:alpha val="70000"/>
                    </a:srgbClr>
                  </a:outerShdw>
                </a:effectLst>
              </a:rPr>
              <a:t>10</a:t>
            </a:r>
            <a:r>
              <a:rPr kumimoji="0" lang="zh-CN" altLang="en-US" sz="2812" b="0"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sp>
        <p:nvSpPr>
          <p:cNvPr id="4" name="矩形 3"/>
          <p:cNvSpPr/>
          <p:nvPr/>
        </p:nvSpPr>
        <p:spPr>
          <a:xfrm>
            <a:off x="4902370" y="1606394"/>
            <a:ext cx="2455585" cy="1370376"/>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rPr>
              <a:t>导入表格生成图标</a:t>
            </a:r>
            <a:endParaRPr kumimoji="0" lang="en-US" altLang="zh-CN" sz="2812" b="0" dirty="0">
              <a:solidFill>
                <a:srgbClr val="001D3A"/>
              </a:solidFill>
              <a:effectLst>
                <a:outerShdw blurRad="63500" dist="25400" dir="2700000" rotWithShape="0">
                  <a:srgbClr val="000000">
                    <a:alpha val="70000"/>
                  </a:srgbClr>
                </a:outerShdw>
              </a:effectLst>
            </a:endParaRPr>
          </a:p>
          <a:p>
            <a:pPr defTabSz="321457" fontAlgn="auto" latinLnBrk="1" hangingPunct="0">
              <a:spcBef>
                <a:spcPts val="0"/>
              </a:spcBef>
              <a:spcAft>
                <a:spcPts val="0"/>
              </a:spcAft>
            </a:pPr>
            <a:r>
              <a:rPr kumimoji="0" lang="en-US" altLang="zh-CN" sz="2812" b="0" dirty="0">
                <a:solidFill>
                  <a:srgbClr val="001D3A"/>
                </a:solidFill>
                <a:effectLst>
                  <a:outerShdw blurRad="63500" dist="25400" dir="2700000" rotWithShape="0">
                    <a:srgbClr val="000000">
                      <a:alpha val="70000"/>
                    </a:srgbClr>
                  </a:outerShdw>
                </a:effectLst>
              </a:rPr>
              <a:t>20</a:t>
            </a:r>
            <a:r>
              <a:rPr kumimoji="0" lang="zh-CN" altLang="en-US" sz="2812" b="0"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sp>
        <p:nvSpPr>
          <p:cNvPr id="5" name="矩形 4"/>
          <p:cNvSpPr/>
          <p:nvPr/>
        </p:nvSpPr>
        <p:spPr>
          <a:xfrm>
            <a:off x="4699847" y="4091532"/>
            <a:ext cx="3417567" cy="1370376"/>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sym typeface="Chalkduster"/>
              </a:rPr>
              <a:t>针对已编写代码给出安全编程方案</a:t>
            </a:r>
            <a:endParaRPr kumimoji="0" lang="en-US" altLang="zh-CN" sz="2812" b="0" dirty="0">
              <a:solidFill>
                <a:srgbClr val="001D3A"/>
              </a:solidFill>
              <a:effectLst>
                <a:outerShdw blurRad="63500" dist="25400" dir="2700000" rotWithShape="0">
                  <a:srgbClr val="000000">
                    <a:alpha val="70000"/>
                  </a:srgbClr>
                </a:outerShdw>
              </a:effectLst>
              <a:sym typeface="Chalkduster"/>
            </a:endParaRPr>
          </a:p>
          <a:p>
            <a:pPr defTabSz="321457" fontAlgn="auto" latinLnBrk="1" hangingPunct="0">
              <a:spcBef>
                <a:spcPts val="0"/>
              </a:spcBef>
              <a:spcAft>
                <a:spcPts val="0"/>
              </a:spcAft>
            </a:pPr>
            <a:r>
              <a:rPr kumimoji="0" lang="en-US" altLang="zh-CN" sz="2812" b="0" dirty="0">
                <a:solidFill>
                  <a:srgbClr val="001D3A"/>
                </a:solidFill>
                <a:effectLst>
                  <a:outerShdw blurRad="63500" dist="25400" dir="2700000" rotWithShape="0">
                    <a:srgbClr val="000000">
                      <a:alpha val="70000"/>
                    </a:srgbClr>
                  </a:outerShdw>
                </a:effectLst>
              </a:rPr>
              <a:t>15</a:t>
            </a:r>
            <a:r>
              <a:rPr kumimoji="0" lang="zh-CN" altLang="en-US" sz="2812" b="0"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cxnSp>
        <p:nvCxnSpPr>
          <p:cNvPr id="6" name="曲线连接符 5"/>
          <p:cNvCxnSpPr/>
          <p:nvPr/>
        </p:nvCxnSpPr>
        <p:spPr>
          <a:xfrm rot="5400000" flipH="1" flipV="1">
            <a:off x="3780263" y="2321850"/>
            <a:ext cx="1125640" cy="922379"/>
          </a:xfrm>
          <a:prstGeom prst="curvedConnector3">
            <a:avLst>
              <a:gd name="adj1" fmla="val 50000"/>
            </a:avLst>
          </a:prstGeom>
          <a:noFill/>
          <a:ln w="76200">
            <a:solidFill>
              <a:schemeClr val="tx1"/>
            </a:solidFill>
            <a:tailEnd type="arrow"/>
          </a:ln>
          <a:effectLst>
            <a:softEdge rad="31750"/>
          </a:effectLst>
        </p:spPr>
        <p:style>
          <a:lnRef idx="0">
            <a:scrgbClr r="0" g="0" b="0"/>
          </a:lnRef>
          <a:fillRef idx="0">
            <a:scrgbClr r="0" g="0" b="0"/>
          </a:fillRef>
          <a:effectRef idx="0">
            <a:scrgbClr r="0" g="0" b="0"/>
          </a:effectRef>
          <a:fontRef idx="none"/>
        </p:style>
      </p:cxnSp>
      <p:cxnSp>
        <p:nvCxnSpPr>
          <p:cNvPr id="7" name="曲线连接符 6"/>
          <p:cNvCxnSpPr/>
          <p:nvPr/>
        </p:nvCxnSpPr>
        <p:spPr>
          <a:xfrm rot="16200000" flipH="1">
            <a:off x="6532259" y="3322877"/>
            <a:ext cx="1331691" cy="319703"/>
          </a:xfrm>
          <a:prstGeom prst="curvedConnector3">
            <a:avLst>
              <a:gd name="adj1" fmla="val 50000"/>
            </a:avLst>
          </a:prstGeom>
          <a:noFill/>
          <a:ln w="76200">
            <a:solidFill>
              <a:schemeClr val="tx1"/>
            </a:solidFill>
            <a:tailEnd type="arrow"/>
          </a:ln>
          <a:effectLst>
            <a:softEdge rad="31750"/>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18279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prstGeom prst="rect">
            <a:avLst/>
          </a:prstGeom>
        </p:spPr>
        <p:txBody>
          <a:bodyPr>
            <a:normAutofit/>
          </a:bodyPr>
          <a:lstStyle/>
          <a:p>
            <a:pPr lvl="0">
              <a:buBlip>
                <a:blip r:embed="rId2"/>
              </a:buBlip>
            </a:pPr>
            <a:r>
              <a:rPr lang="zh-CN" altLang="en-US" dirty="0"/>
              <a:t>目标：使用</a:t>
            </a:r>
            <a:r>
              <a:rPr lang="en-US" altLang="zh-CN" dirty="0"/>
              <a:t>python</a:t>
            </a:r>
            <a:r>
              <a:rPr lang="zh-CN" altLang="en-US" dirty="0"/>
              <a:t>对检测结果进行统计排序</a:t>
            </a:r>
            <a:endParaRPr lang="en-US" altLang="zh-CN" dirty="0"/>
          </a:p>
          <a:p>
            <a:pPr lvl="0">
              <a:buBlip>
                <a:blip r:embed="rId2"/>
              </a:buBlip>
            </a:pPr>
            <a:r>
              <a:rPr lang="zh-CN" altLang="en-US" dirty="0"/>
              <a:t>内容：</a:t>
            </a:r>
            <a:endParaRPr lang="en-US" altLang="zh-CN" dirty="0"/>
          </a:p>
          <a:p>
            <a:pPr lvl="1"/>
            <a:r>
              <a:rPr lang="en-US" altLang="zh-CN" dirty="0"/>
              <a:t>1</a:t>
            </a:r>
            <a:r>
              <a:rPr lang="zh-CN" altLang="en-US" dirty="0"/>
              <a:t>、解析生成报告</a:t>
            </a:r>
            <a:endParaRPr lang="en-US" altLang="zh-CN" dirty="0"/>
          </a:p>
          <a:p>
            <a:pPr marL="401822" lvl="1" indent="0">
              <a:buNone/>
            </a:pPr>
            <a:endParaRPr lang="en-US" altLang="zh-CN" dirty="0"/>
          </a:p>
        </p:txBody>
      </p:sp>
    </p:spTree>
    <p:extLst>
      <p:ext uri="{BB962C8B-B14F-4D97-AF65-F5344CB8AC3E}">
        <p14:creationId xmlns:p14="http://schemas.microsoft.com/office/powerpoint/2010/main" val="15139195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代码示例</a:t>
            </a:r>
            <a:endParaRPr dirty="0"/>
          </a:p>
        </p:txBody>
      </p:sp>
      <p:sp>
        <p:nvSpPr>
          <p:cNvPr id="55" name="Shape 55"/>
          <p:cNvSpPr>
            <a:spLocks noGrp="1"/>
          </p:cNvSpPr>
          <p:nvPr>
            <p:ph type="body" idx="1"/>
          </p:nvPr>
        </p:nvSpPr>
        <p:spPr>
          <a:prstGeom prst="rect">
            <a:avLst/>
          </a:prstGeom>
        </p:spPr>
        <p:txBody>
          <a:bodyPr>
            <a:normAutofit fontScale="40000" lnSpcReduction="20000"/>
          </a:bodyPr>
          <a:lstStyle/>
          <a:p>
            <a:pPr lvl="0"/>
            <a:r>
              <a:rPr lang="zh-CN" altLang="en-US" sz="5625" dirty="0"/>
              <a:t>文件操作示例</a:t>
            </a:r>
            <a:endParaRPr lang="en-US" altLang="zh-CN" sz="5625" dirty="0"/>
          </a:p>
          <a:p>
            <a:pPr lvl="1"/>
            <a:r>
              <a:rPr lang="en-US" altLang="zh-CN" sz="4000" dirty="0"/>
              <a:t>#</a:t>
            </a:r>
            <a:r>
              <a:rPr lang="zh-CN" altLang="en-US" sz="4000" dirty="0"/>
              <a:t>输入文件</a:t>
            </a:r>
          </a:p>
          <a:p>
            <a:pPr lvl="2"/>
            <a:r>
              <a:rPr lang="en-US" altLang="zh-CN" sz="4000" dirty="0"/>
              <a:t>f = open(</a:t>
            </a:r>
            <a:r>
              <a:rPr lang="en-US" altLang="zh-CN" sz="4000" dirty="0" err="1"/>
              <a:t>r'D</a:t>
            </a:r>
            <a:r>
              <a:rPr lang="en-US" altLang="zh-CN" sz="4000" dirty="0"/>
              <a:t>:\Python27\pro\123.bak') </a:t>
            </a:r>
          </a:p>
          <a:p>
            <a:pPr lvl="1"/>
            <a:r>
              <a:rPr lang="en-US" altLang="zh-CN" sz="4000" dirty="0"/>
              <a:t>#</a:t>
            </a:r>
            <a:r>
              <a:rPr lang="zh-CN" altLang="en-US" sz="4000" dirty="0"/>
              <a:t>输出文件</a:t>
            </a:r>
          </a:p>
          <a:p>
            <a:pPr lvl="2"/>
            <a:r>
              <a:rPr lang="en-US" altLang="zh-CN" sz="4000" dirty="0" err="1"/>
              <a:t>fw</a:t>
            </a:r>
            <a:r>
              <a:rPr lang="en-US" altLang="zh-CN" sz="4000" dirty="0"/>
              <a:t> = open(</a:t>
            </a:r>
            <a:r>
              <a:rPr lang="en-US" altLang="zh-CN" sz="4000" dirty="0" err="1"/>
              <a:t>r'D</a:t>
            </a:r>
            <a:r>
              <a:rPr lang="en-US" altLang="zh-CN" sz="4000" dirty="0"/>
              <a:t>:\Python27\pro\123e.bak','w')</a:t>
            </a:r>
          </a:p>
          <a:p>
            <a:pPr lvl="1"/>
            <a:r>
              <a:rPr lang="en-US" altLang="zh-CN" sz="4000" dirty="0"/>
              <a:t>#</a:t>
            </a:r>
            <a:r>
              <a:rPr lang="zh-CN" altLang="en-US" sz="4000" dirty="0"/>
              <a:t>按行读出所有文本</a:t>
            </a:r>
          </a:p>
          <a:p>
            <a:pPr lvl="2"/>
            <a:r>
              <a:rPr lang="en-US" altLang="zh-CN" sz="4000" dirty="0"/>
              <a:t>lines = </a:t>
            </a:r>
            <a:r>
              <a:rPr lang="en-US" altLang="zh-CN" sz="4000" dirty="0" err="1"/>
              <a:t>f.readlines</a:t>
            </a:r>
            <a:r>
              <a:rPr lang="en-US" altLang="zh-CN" sz="4000" dirty="0"/>
              <a:t>()</a:t>
            </a:r>
          </a:p>
          <a:p>
            <a:pPr lvl="2"/>
            <a:r>
              <a:rPr lang="en-US" altLang="zh-CN" sz="4000" dirty="0" err="1"/>
              <a:t>num</a:t>
            </a:r>
            <a:r>
              <a:rPr lang="en-US" altLang="zh-CN" sz="4000" dirty="0"/>
              <a:t> = -1</a:t>
            </a:r>
          </a:p>
          <a:p>
            <a:pPr lvl="2"/>
            <a:r>
              <a:rPr lang="en-US" altLang="zh-CN" sz="4000" dirty="0"/>
              <a:t>for line in lines:</a:t>
            </a:r>
          </a:p>
          <a:p>
            <a:pPr lvl="2"/>
            <a:r>
              <a:rPr lang="en-US" altLang="zh-CN" sz="4000" dirty="0"/>
              <a:t>    </a:t>
            </a:r>
            <a:r>
              <a:rPr lang="en-US" altLang="zh-CN" sz="4000" dirty="0" err="1"/>
              <a:t>str</a:t>
            </a:r>
            <a:r>
              <a:rPr lang="en-US" altLang="zh-CN" sz="4000" dirty="0"/>
              <a:t> = '@SES/%</a:t>
            </a:r>
            <a:r>
              <a:rPr lang="en-US" altLang="zh-CN" sz="4000" dirty="0" err="1"/>
              <a:t>i</a:t>
            </a:r>
            <a:r>
              <a:rPr lang="en-US" altLang="zh-CN" sz="4000" dirty="0"/>
              <a:t>/' %</a:t>
            </a:r>
            <a:r>
              <a:rPr lang="en-US" altLang="zh-CN" sz="4000" dirty="0" err="1"/>
              <a:t>num</a:t>
            </a:r>
            <a:endParaRPr lang="en-US" altLang="zh-CN" sz="4000" dirty="0"/>
          </a:p>
          <a:p>
            <a:pPr lvl="2"/>
            <a:r>
              <a:rPr lang="en-US" altLang="zh-CN" sz="4000" dirty="0"/>
              <a:t>    line = </a:t>
            </a:r>
            <a:r>
              <a:rPr lang="en-US" altLang="zh-CN" sz="4000" dirty="0" err="1"/>
              <a:t>line.replace</a:t>
            </a:r>
            <a:r>
              <a:rPr lang="en-US" altLang="zh-CN" sz="4000" dirty="0"/>
              <a:t>('@SES/1/',</a:t>
            </a:r>
            <a:r>
              <a:rPr lang="en-US" altLang="zh-CN" sz="4000" dirty="0" err="1"/>
              <a:t>str</a:t>
            </a:r>
            <a:r>
              <a:rPr lang="en-US" altLang="zh-CN" sz="4000" dirty="0"/>
              <a:t>)</a:t>
            </a:r>
          </a:p>
          <a:p>
            <a:pPr lvl="2"/>
            <a:r>
              <a:rPr lang="en-US" altLang="zh-CN" sz="4000" dirty="0"/>
              <a:t>    </a:t>
            </a:r>
            <a:r>
              <a:rPr lang="en-US" altLang="zh-CN" sz="4000" dirty="0" err="1"/>
              <a:t>num</a:t>
            </a:r>
            <a:r>
              <a:rPr lang="en-US" altLang="zh-CN" sz="4000" dirty="0"/>
              <a:t> = </a:t>
            </a:r>
            <a:r>
              <a:rPr lang="en-US" altLang="zh-CN" sz="4000" dirty="0" err="1"/>
              <a:t>num</a:t>
            </a:r>
            <a:r>
              <a:rPr lang="en-US" altLang="zh-CN" sz="4000" dirty="0"/>
              <a:t> + 1</a:t>
            </a:r>
          </a:p>
          <a:p>
            <a:pPr lvl="1"/>
            <a:r>
              <a:rPr lang="en-US" altLang="zh-CN" sz="4000" dirty="0"/>
              <a:t>    #</a:t>
            </a:r>
            <a:r>
              <a:rPr lang="zh-CN" altLang="en-US" sz="4000" dirty="0"/>
              <a:t>写入文件</a:t>
            </a:r>
          </a:p>
          <a:p>
            <a:pPr lvl="2"/>
            <a:r>
              <a:rPr lang="en-US" altLang="zh-CN" sz="4000" dirty="0" err="1"/>
              <a:t>fw.writelines</a:t>
            </a:r>
            <a:r>
              <a:rPr lang="en-US" altLang="zh-CN" sz="4000" dirty="0"/>
              <a:t>(line)</a:t>
            </a:r>
          </a:p>
          <a:p>
            <a:pPr lvl="1"/>
            <a:r>
              <a:rPr lang="en-US" altLang="zh-CN" sz="4000" dirty="0"/>
              <a:t>#</a:t>
            </a:r>
            <a:r>
              <a:rPr lang="zh-CN" altLang="en-US" sz="4000" dirty="0"/>
              <a:t>关闭文件句柄</a:t>
            </a:r>
          </a:p>
          <a:p>
            <a:pPr lvl="2"/>
            <a:r>
              <a:rPr lang="en-US" altLang="zh-CN" sz="4000" dirty="0" err="1"/>
              <a:t>f.close</a:t>
            </a:r>
            <a:r>
              <a:rPr lang="en-US" altLang="zh-CN" sz="4000" dirty="0"/>
              <a:t>()</a:t>
            </a:r>
          </a:p>
          <a:p>
            <a:pPr lvl="2"/>
            <a:r>
              <a:rPr lang="en-US" altLang="zh-CN" sz="4000" dirty="0" err="1"/>
              <a:t>fw.close</a:t>
            </a:r>
            <a:r>
              <a:rPr lang="en-US" altLang="zh-CN" sz="4000" dirty="0"/>
              <a:t>()</a:t>
            </a:r>
          </a:p>
        </p:txBody>
      </p:sp>
    </p:spTree>
    <p:extLst>
      <p:ext uri="{BB962C8B-B14F-4D97-AF65-F5344CB8AC3E}">
        <p14:creationId xmlns:p14="http://schemas.microsoft.com/office/powerpoint/2010/main" val="22652172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p>
            <a:pPr lvl="0"/>
            <a:r>
              <a:rPr lang="zh-CN" altLang="en-US" dirty="0"/>
              <a:t>任务五</a:t>
            </a:r>
            <a:endParaRPr dirty="0"/>
          </a:p>
        </p:txBody>
      </p:sp>
      <p:sp>
        <p:nvSpPr>
          <p:cNvPr id="4" name="矩形 3"/>
          <p:cNvSpPr/>
          <p:nvPr/>
        </p:nvSpPr>
        <p:spPr>
          <a:xfrm>
            <a:off x="2193631" y="3921487"/>
            <a:ext cx="5518738" cy="937629"/>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r>
              <a:rPr lang="zh-CN" altLang="en-US" sz="2812" dirty="0"/>
              <a:t>导入表格生成图表</a:t>
            </a:r>
          </a:p>
          <a:p>
            <a:r>
              <a:rPr lang="zh-CN" altLang="en-US" sz="2812" dirty="0"/>
              <a:t>（</a:t>
            </a:r>
            <a:r>
              <a:rPr lang="en-US" altLang="zh-CN" sz="2812" dirty="0"/>
              <a:t>10</a:t>
            </a:r>
            <a:r>
              <a:rPr lang="zh-CN" altLang="en-US" sz="2812" dirty="0"/>
              <a:t>分钟）</a:t>
            </a:r>
          </a:p>
        </p:txBody>
      </p:sp>
    </p:spTree>
    <p:extLst>
      <p:ext uri="{BB962C8B-B14F-4D97-AF65-F5344CB8AC3E}">
        <p14:creationId xmlns:p14="http://schemas.microsoft.com/office/powerpoint/2010/main" val="204216751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5</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r>
              <a:rPr lang="zh-CN" altLang="en-US" sz="2800" dirty="0"/>
              <a:t>导入表格生成图表（</a:t>
            </a:r>
            <a:r>
              <a:rPr lang="en-US" altLang="zh-CN" sz="2800" dirty="0"/>
              <a:t>10</a:t>
            </a:r>
            <a:r>
              <a:rPr lang="zh-CN" altLang="en-US" sz="2800" dirty="0"/>
              <a:t>分钟）</a:t>
            </a:r>
          </a:p>
        </p:txBody>
      </p:sp>
    </p:spTree>
    <p:extLst>
      <p:ext uri="{BB962C8B-B14F-4D97-AF65-F5344CB8AC3E}">
        <p14:creationId xmlns:p14="http://schemas.microsoft.com/office/powerpoint/2010/main" val="22567466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90192" y="2060848"/>
            <a:ext cx="8925616" cy="4672058"/>
          </a:xfrm>
        </p:spPr>
        <p:txBody>
          <a:bodyPr anchor="t" anchorCtr="0">
            <a:noAutofit/>
          </a:bodyPr>
          <a:lstStyle/>
          <a:p>
            <a:pPr marL="0" indent="0" algn="just">
              <a:buNone/>
            </a:pPr>
            <a:r>
              <a:rPr lang="zh-CN" altLang="en-US" dirty="0"/>
              <a:t>目标：熟悉静态分析工具功能原理</a:t>
            </a:r>
            <a:endParaRPr lang="en-US" altLang="zh-CN" dirty="0"/>
          </a:p>
          <a:p>
            <a:pPr algn="just">
              <a:buFont typeface="Wingdings" pitchFamily="2" charset="2"/>
              <a:buChar char="§"/>
            </a:pPr>
            <a:r>
              <a:rPr lang="zh-CN" altLang="en-US" dirty="0"/>
              <a:t>子任务</a:t>
            </a:r>
            <a:r>
              <a:rPr lang="en-US" altLang="zh-CN" dirty="0"/>
              <a:t>1</a:t>
            </a:r>
            <a:r>
              <a:rPr lang="zh-CN" altLang="en-US" dirty="0"/>
              <a:t>：安装</a:t>
            </a:r>
            <a:r>
              <a:rPr lang="en-US" altLang="zh-CN" dirty="0" err="1"/>
              <a:t>cppcheck</a:t>
            </a:r>
            <a:r>
              <a:rPr lang="zh-CN" altLang="en-US" dirty="0"/>
              <a:t>静态分析工具，了解基本用法（</a:t>
            </a:r>
            <a:r>
              <a:rPr lang="en-US" altLang="zh-CN" dirty="0"/>
              <a:t>10</a:t>
            </a:r>
            <a:r>
              <a:rPr lang="zh-CN" altLang="en-US" dirty="0"/>
              <a:t>分钟）</a:t>
            </a:r>
          </a:p>
          <a:p>
            <a:pPr algn="just">
              <a:buFont typeface="Wingdings" pitchFamily="2" charset="2"/>
              <a:buChar char="§"/>
            </a:pPr>
            <a:r>
              <a:rPr lang="zh-CN" altLang="en-US" dirty="0"/>
              <a:t>子任务</a:t>
            </a:r>
            <a:r>
              <a:rPr lang="en-US" altLang="zh-CN" dirty="0"/>
              <a:t>2</a:t>
            </a:r>
            <a:r>
              <a:rPr lang="zh-CN" altLang="en-US" dirty="0"/>
              <a:t>：基于</a:t>
            </a:r>
            <a:r>
              <a:rPr lang="en-US" altLang="zh-CN" dirty="0" err="1"/>
              <a:t>cppcheck</a:t>
            </a:r>
            <a:r>
              <a:rPr lang="zh-CN" altLang="en-US" dirty="0"/>
              <a:t>对已开发代码检测实（</a:t>
            </a:r>
            <a:r>
              <a:rPr lang="en-US" altLang="zh-CN" dirty="0"/>
              <a:t>15</a:t>
            </a:r>
            <a:r>
              <a:rPr lang="zh-CN" altLang="en-US" dirty="0"/>
              <a:t>分钟）</a:t>
            </a:r>
          </a:p>
          <a:p>
            <a:pPr algn="just">
              <a:buFont typeface="Wingdings" pitchFamily="2" charset="2"/>
              <a:buChar char="§"/>
            </a:pPr>
            <a:r>
              <a:rPr lang="zh-CN" altLang="en-US" dirty="0"/>
              <a:t>子任务</a:t>
            </a:r>
            <a:r>
              <a:rPr lang="en-US" altLang="zh-CN" dirty="0"/>
              <a:t>3</a:t>
            </a:r>
            <a:r>
              <a:rPr lang="zh-CN" altLang="en-US" dirty="0"/>
              <a:t>：基于</a:t>
            </a:r>
            <a:r>
              <a:rPr lang="en-US" altLang="zh-CN" dirty="0" err="1"/>
              <a:t>cppcheck</a:t>
            </a:r>
            <a:r>
              <a:rPr lang="zh-CN" altLang="en-US" dirty="0"/>
              <a:t>编写</a:t>
            </a:r>
            <a:r>
              <a:rPr lang="en-US" altLang="zh-CN" dirty="0"/>
              <a:t>c</a:t>
            </a:r>
            <a:r>
              <a:rPr lang="zh-CN" altLang="en-US" dirty="0"/>
              <a:t>代码文件自动化检测脚本并把结果保存不同文件中（</a:t>
            </a:r>
            <a:r>
              <a:rPr lang="en-US" altLang="zh-CN" dirty="0"/>
              <a:t>20</a:t>
            </a:r>
            <a:r>
              <a:rPr lang="zh-CN" altLang="en-US" dirty="0"/>
              <a:t>分钟）</a:t>
            </a:r>
            <a:endParaRPr lang="en-US" altLang="zh-CN" dirty="0"/>
          </a:p>
        </p:txBody>
      </p:sp>
      <p:sp>
        <p:nvSpPr>
          <p:cNvPr id="4" name="标题 3">
            <a:extLst>
              <a:ext uri="{FF2B5EF4-FFF2-40B4-BE49-F238E27FC236}">
                <a16:creationId xmlns:a16="http://schemas.microsoft.com/office/drawing/2014/main" id="{61B92303-35EA-4551-A876-2B37F87FB9C3}"/>
              </a:ext>
            </a:extLst>
          </p:cNvPr>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34201522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0118" y="3210880"/>
            <a:ext cx="2430270" cy="937629"/>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rPr>
              <a:t>检测结果排序</a:t>
            </a:r>
            <a:endParaRPr kumimoji="0" lang="en-US" altLang="zh-CN" sz="2812" b="0" dirty="0">
              <a:solidFill>
                <a:srgbClr val="001D3A"/>
              </a:solidFill>
              <a:effectLst>
                <a:outerShdw blurRad="63500" dist="25400" dir="2700000" rotWithShape="0">
                  <a:srgbClr val="000000">
                    <a:alpha val="70000"/>
                  </a:srgbClr>
                </a:outerShdw>
              </a:effectLst>
            </a:endParaRPr>
          </a:p>
          <a:p>
            <a:pPr defTabSz="321457" fontAlgn="auto" latinLnBrk="1" hangingPunct="0">
              <a:spcBef>
                <a:spcPts val="0"/>
              </a:spcBef>
              <a:spcAft>
                <a:spcPts val="0"/>
              </a:spcAft>
            </a:pPr>
            <a:r>
              <a:rPr kumimoji="0" lang="en-US" altLang="zh-CN" sz="2812" b="0" dirty="0">
                <a:solidFill>
                  <a:srgbClr val="001D3A"/>
                </a:solidFill>
                <a:effectLst>
                  <a:outerShdw blurRad="63500" dist="25400" dir="2700000" rotWithShape="0">
                    <a:srgbClr val="000000">
                      <a:alpha val="70000"/>
                    </a:srgbClr>
                  </a:outerShdw>
                </a:effectLst>
              </a:rPr>
              <a:t>10</a:t>
            </a:r>
            <a:r>
              <a:rPr kumimoji="0" lang="zh-CN" altLang="en-US" sz="2812" b="0"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sp>
        <p:nvSpPr>
          <p:cNvPr id="4" name="矩形 3"/>
          <p:cNvSpPr/>
          <p:nvPr/>
        </p:nvSpPr>
        <p:spPr>
          <a:xfrm>
            <a:off x="4902370" y="1606394"/>
            <a:ext cx="2455585" cy="1370376"/>
          </a:xfrm>
          <a:prstGeom prst="rect">
            <a:avLst/>
          </a:prstGeom>
          <a:noFill/>
          <a:ln w="57150" cap="rnd">
            <a:solidFill>
              <a:schemeClr val="tx1"/>
            </a:solidFill>
            <a:miter lim="400000"/>
          </a:ln>
          <a:effectLst>
            <a:glow rad="101600">
              <a:schemeClr val="accent5">
                <a:satMod val="175000"/>
                <a:alpha val="40000"/>
              </a:schemeClr>
            </a:glow>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rPr>
              <a:t>导入表格生成图标</a:t>
            </a:r>
            <a:endParaRPr kumimoji="0" lang="en-US" altLang="zh-CN" sz="2812" b="0" dirty="0">
              <a:solidFill>
                <a:srgbClr val="001D3A"/>
              </a:solidFill>
              <a:effectLst>
                <a:outerShdw blurRad="63500" dist="25400" dir="2700000" rotWithShape="0">
                  <a:srgbClr val="000000">
                    <a:alpha val="70000"/>
                  </a:srgbClr>
                </a:outerShdw>
              </a:effectLst>
            </a:endParaRPr>
          </a:p>
          <a:p>
            <a:pPr defTabSz="321457" fontAlgn="auto" latinLnBrk="1" hangingPunct="0">
              <a:spcBef>
                <a:spcPts val="0"/>
              </a:spcBef>
              <a:spcAft>
                <a:spcPts val="0"/>
              </a:spcAft>
            </a:pPr>
            <a:r>
              <a:rPr kumimoji="0" lang="en-US" altLang="zh-CN" sz="2812" b="0" dirty="0">
                <a:solidFill>
                  <a:srgbClr val="001D3A"/>
                </a:solidFill>
                <a:effectLst>
                  <a:outerShdw blurRad="63500" dist="25400" dir="2700000" rotWithShape="0">
                    <a:srgbClr val="000000">
                      <a:alpha val="70000"/>
                    </a:srgbClr>
                  </a:outerShdw>
                </a:effectLst>
              </a:rPr>
              <a:t>20</a:t>
            </a:r>
            <a:r>
              <a:rPr kumimoji="0" lang="zh-CN" altLang="en-US" sz="2812" b="0"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sp>
        <p:nvSpPr>
          <p:cNvPr id="5" name="矩形 4"/>
          <p:cNvSpPr/>
          <p:nvPr/>
        </p:nvSpPr>
        <p:spPr>
          <a:xfrm>
            <a:off x="4699847" y="4091532"/>
            <a:ext cx="3417567" cy="1370376"/>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sym typeface="Chalkduster"/>
              </a:rPr>
              <a:t>针对已编写代码给出安全编程方案</a:t>
            </a:r>
            <a:endParaRPr kumimoji="0" lang="en-US" altLang="zh-CN" sz="2812" b="0" dirty="0">
              <a:solidFill>
                <a:srgbClr val="001D3A"/>
              </a:solidFill>
              <a:effectLst>
                <a:outerShdw blurRad="63500" dist="25400" dir="2700000" rotWithShape="0">
                  <a:srgbClr val="000000">
                    <a:alpha val="70000"/>
                  </a:srgbClr>
                </a:outerShdw>
              </a:effectLst>
              <a:sym typeface="Chalkduster"/>
            </a:endParaRPr>
          </a:p>
          <a:p>
            <a:pPr defTabSz="321457" fontAlgn="auto" latinLnBrk="1" hangingPunct="0">
              <a:spcBef>
                <a:spcPts val="0"/>
              </a:spcBef>
              <a:spcAft>
                <a:spcPts val="0"/>
              </a:spcAft>
            </a:pPr>
            <a:r>
              <a:rPr lang="en-US" altLang="zh-CN" sz="2812" dirty="0">
                <a:solidFill>
                  <a:srgbClr val="001D3A"/>
                </a:solidFill>
                <a:effectLst>
                  <a:outerShdw blurRad="63500" dist="25400" dir="2700000" rotWithShape="0">
                    <a:srgbClr val="000000">
                      <a:alpha val="70000"/>
                    </a:srgbClr>
                  </a:outerShdw>
                </a:effectLst>
              </a:rPr>
              <a:t>15</a:t>
            </a:r>
            <a:r>
              <a:rPr lang="zh-CN" altLang="en-US" sz="2812"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cxnSp>
        <p:nvCxnSpPr>
          <p:cNvPr id="6" name="曲线连接符 5"/>
          <p:cNvCxnSpPr/>
          <p:nvPr/>
        </p:nvCxnSpPr>
        <p:spPr>
          <a:xfrm rot="5400000" flipH="1" flipV="1">
            <a:off x="3780263" y="2321850"/>
            <a:ext cx="1125640" cy="922379"/>
          </a:xfrm>
          <a:prstGeom prst="curvedConnector3">
            <a:avLst>
              <a:gd name="adj1" fmla="val 50000"/>
            </a:avLst>
          </a:prstGeom>
          <a:noFill/>
          <a:ln w="76200">
            <a:solidFill>
              <a:schemeClr val="tx1"/>
            </a:solidFill>
            <a:tailEnd type="arrow"/>
          </a:ln>
          <a:effectLst>
            <a:softEdge rad="31750"/>
          </a:effectLst>
        </p:spPr>
        <p:style>
          <a:lnRef idx="0">
            <a:scrgbClr r="0" g="0" b="0"/>
          </a:lnRef>
          <a:fillRef idx="0">
            <a:scrgbClr r="0" g="0" b="0"/>
          </a:fillRef>
          <a:effectRef idx="0">
            <a:scrgbClr r="0" g="0" b="0"/>
          </a:effectRef>
          <a:fontRef idx="none"/>
        </p:style>
      </p:cxnSp>
      <p:cxnSp>
        <p:nvCxnSpPr>
          <p:cNvPr id="7" name="曲线连接符 6"/>
          <p:cNvCxnSpPr/>
          <p:nvPr/>
        </p:nvCxnSpPr>
        <p:spPr>
          <a:xfrm rot="16200000" flipH="1">
            <a:off x="6532259" y="3322877"/>
            <a:ext cx="1331691" cy="319703"/>
          </a:xfrm>
          <a:prstGeom prst="curvedConnector3">
            <a:avLst>
              <a:gd name="adj1" fmla="val 50000"/>
            </a:avLst>
          </a:prstGeom>
          <a:noFill/>
          <a:ln w="76200">
            <a:solidFill>
              <a:schemeClr val="tx1"/>
            </a:solidFill>
            <a:tailEnd type="arrow"/>
          </a:ln>
          <a:effectLst>
            <a:softEdge rad="31750"/>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0262542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prstGeom prst="rect">
            <a:avLst/>
          </a:prstGeom>
        </p:spPr>
        <p:txBody>
          <a:bodyPr>
            <a:normAutofit/>
          </a:bodyPr>
          <a:lstStyle/>
          <a:p>
            <a:pPr lvl="0">
              <a:buBlip>
                <a:blip r:embed="rId2"/>
              </a:buBlip>
            </a:pPr>
            <a:r>
              <a:rPr lang="zh-CN" altLang="en-US" dirty="0"/>
              <a:t>目标：使用</a:t>
            </a:r>
            <a:r>
              <a:rPr lang="en-US" altLang="zh-CN" dirty="0"/>
              <a:t>python</a:t>
            </a:r>
            <a:r>
              <a:rPr lang="zh-CN" altLang="en-US" dirty="0"/>
              <a:t>开发统计结果导入到表格功能</a:t>
            </a:r>
            <a:endParaRPr lang="en-US" altLang="zh-CN" dirty="0"/>
          </a:p>
          <a:p>
            <a:pPr lvl="0">
              <a:buBlip>
                <a:blip r:embed="rId2"/>
              </a:buBlip>
            </a:pPr>
            <a:r>
              <a:rPr lang="zh-CN" altLang="en-US" dirty="0"/>
              <a:t>内容：</a:t>
            </a:r>
            <a:endParaRPr lang="en-US" altLang="zh-CN" dirty="0"/>
          </a:p>
          <a:p>
            <a:pPr lvl="1"/>
            <a:r>
              <a:rPr lang="en-US" altLang="zh-CN" dirty="0"/>
              <a:t>1</a:t>
            </a:r>
            <a:r>
              <a:rPr lang="zh-CN" altLang="en-US" dirty="0"/>
              <a:t>、接收统计结果</a:t>
            </a:r>
            <a:endParaRPr lang="en-US" altLang="zh-CN" dirty="0"/>
          </a:p>
          <a:p>
            <a:pPr lvl="1"/>
            <a:r>
              <a:rPr lang="en-US" altLang="zh-CN" dirty="0"/>
              <a:t>2</a:t>
            </a:r>
            <a:r>
              <a:rPr lang="zh-CN" altLang="en-US" dirty="0"/>
              <a:t>、导入数据到表格</a:t>
            </a:r>
            <a:endParaRPr lang="en-US" altLang="zh-CN" dirty="0"/>
          </a:p>
        </p:txBody>
      </p:sp>
    </p:spTree>
    <p:extLst>
      <p:ext uri="{BB962C8B-B14F-4D97-AF65-F5344CB8AC3E}">
        <p14:creationId xmlns:p14="http://schemas.microsoft.com/office/powerpoint/2010/main" val="9169229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代码示例</a:t>
            </a:r>
            <a:endParaRPr dirty="0"/>
          </a:p>
        </p:txBody>
      </p:sp>
      <p:sp>
        <p:nvSpPr>
          <p:cNvPr id="55" name="Shape 55"/>
          <p:cNvSpPr>
            <a:spLocks noGrp="1"/>
          </p:cNvSpPr>
          <p:nvPr>
            <p:ph type="body" idx="1"/>
          </p:nvPr>
        </p:nvSpPr>
        <p:spPr>
          <a:prstGeom prst="rect">
            <a:avLst/>
          </a:prstGeom>
        </p:spPr>
        <p:txBody>
          <a:bodyPr>
            <a:normAutofit/>
          </a:bodyPr>
          <a:lstStyle/>
          <a:p>
            <a:pPr marL="401822" lvl="1"/>
            <a:r>
              <a:rPr lang="zh-CN" altLang="en-US" dirty="0"/>
              <a:t>用到的库：</a:t>
            </a:r>
            <a:r>
              <a:rPr lang="en-US" altLang="zh-CN" dirty="0" err="1"/>
              <a:t>xlwt</a:t>
            </a:r>
            <a:endParaRPr lang="en-US" altLang="zh-CN" dirty="0"/>
          </a:p>
          <a:p>
            <a:pPr marL="401822" lvl="1"/>
            <a:r>
              <a:rPr lang="zh-CN" altLang="en-US" dirty="0"/>
              <a:t>导入</a:t>
            </a:r>
            <a:r>
              <a:rPr lang="en-US" altLang="zh-CN" dirty="0" err="1"/>
              <a:t>xlwt</a:t>
            </a:r>
            <a:endParaRPr lang="en-US" altLang="zh-CN" dirty="0"/>
          </a:p>
          <a:p>
            <a:pPr marL="803643" lvl="2"/>
            <a:r>
              <a:rPr lang="en-US" altLang="zh-CN" dirty="0"/>
              <a:t>import </a:t>
            </a:r>
            <a:r>
              <a:rPr lang="en-US" altLang="zh-CN" dirty="0" err="1"/>
              <a:t>xlwt</a:t>
            </a:r>
            <a:endParaRPr lang="en-US" altLang="zh-CN" dirty="0"/>
          </a:p>
          <a:p>
            <a:pPr marL="401822" lvl="1"/>
            <a:r>
              <a:rPr lang="zh-CN" altLang="en-US" dirty="0"/>
              <a:t>新建一个</a:t>
            </a:r>
            <a:r>
              <a:rPr lang="en-US" altLang="zh-CN" dirty="0"/>
              <a:t>excel</a:t>
            </a:r>
            <a:r>
              <a:rPr lang="zh-CN" altLang="en-US" dirty="0"/>
              <a:t>文件</a:t>
            </a:r>
          </a:p>
          <a:p>
            <a:pPr marL="803643" lvl="2"/>
            <a:r>
              <a:rPr lang="en-US" altLang="zh-CN" dirty="0"/>
              <a:t>file = </a:t>
            </a:r>
            <a:r>
              <a:rPr lang="en-US" altLang="zh-CN" dirty="0" err="1"/>
              <a:t>xlwt.Workbook</a:t>
            </a:r>
            <a:r>
              <a:rPr lang="en-US" altLang="zh-CN" dirty="0"/>
              <a:t>() #</a:t>
            </a:r>
            <a:r>
              <a:rPr lang="zh-CN" altLang="en-US" dirty="0"/>
              <a:t>注意这里的</a:t>
            </a:r>
            <a:r>
              <a:rPr lang="en-US" altLang="zh-CN" dirty="0"/>
              <a:t>Workbook</a:t>
            </a:r>
            <a:r>
              <a:rPr lang="zh-CN" altLang="en-US" dirty="0"/>
              <a:t>首字母是大写，无语吧</a:t>
            </a:r>
          </a:p>
          <a:p>
            <a:pPr marL="401822" lvl="1"/>
            <a:r>
              <a:rPr lang="zh-CN" altLang="en-US" dirty="0"/>
              <a:t>新建一个</a:t>
            </a:r>
            <a:r>
              <a:rPr lang="en-US" altLang="zh-CN" dirty="0"/>
              <a:t>sheet</a:t>
            </a:r>
          </a:p>
          <a:p>
            <a:pPr marL="803643" lvl="2"/>
            <a:r>
              <a:rPr lang="en-US" altLang="zh-CN" dirty="0"/>
              <a:t>table = </a:t>
            </a:r>
            <a:r>
              <a:rPr lang="en-US" altLang="zh-CN" dirty="0" err="1"/>
              <a:t>file.add_sheet</a:t>
            </a:r>
            <a:r>
              <a:rPr lang="en-US" altLang="zh-CN" dirty="0"/>
              <a:t>('sheet name')</a:t>
            </a:r>
          </a:p>
          <a:p>
            <a:pPr marL="401822" lvl="1"/>
            <a:r>
              <a:rPr lang="zh-CN" altLang="en-US" dirty="0"/>
              <a:t>写入数据</a:t>
            </a:r>
            <a:r>
              <a:rPr lang="en-US" altLang="zh-CN" dirty="0" err="1"/>
              <a:t>table.write</a:t>
            </a:r>
            <a:r>
              <a:rPr lang="en-US" altLang="zh-CN" dirty="0"/>
              <a:t>(</a:t>
            </a:r>
            <a:r>
              <a:rPr lang="zh-CN" altLang="en-US" dirty="0"/>
              <a:t>行</a:t>
            </a:r>
            <a:r>
              <a:rPr lang="en-US" altLang="zh-CN" dirty="0"/>
              <a:t>,</a:t>
            </a:r>
            <a:r>
              <a:rPr lang="zh-CN" altLang="en-US" dirty="0"/>
              <a:t>列</a:t>
            </a:r>
            <a:r>
              <a:rPr lang="en-US" altLang="zh-CN" dirty="0"/>
              <a:t>,value)</a:t>
            </a:r>
          </a:p>
          <a:p>
            <a:pPr marL="803643" lvl="2"/>
            <a:r>
              <a:rPr lang="en-US" altLang="zh-CN" dirty="0" err="1"/>
              <a:t>table.write</a:t>
            </a:r>
            <a:r>
              <a:rPr lang="en-US" altLang="zh-CN" dirty="0"/>
              <a:t>(0,0,'test')</a:t>
            </a:r>
          </a:p>
        </p:txBody>
      </p:sp>
    </p:spTree>
    <p:extLst>
      <p:ext uri="{BB962C8B-B14F-4D97-AF65-F5344CB8AC3E}">
        <p14:creationId xmlns:p14="http://schemas.microsoft.com/office/powerpoint/2010/main" val="31585959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6</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r>
              <a:rPr lang="zh-CN" altLang="en-US" sz="2800" dirty="0"/>
              <a:t>针对已编写代码给出安全编程方案（</a:t>
            </a:r>
            <a:r>
              <a:rPr lang="en-US" altLang="zh-CN" sz="2800" dirty="0"/>
              <a:t>15</a:t>
            </a:r>
            <a:r>
              <a:rPr lang="zh-CN" altLang="en-US" sz="2800" dirty="0"/>
              <a:t>分钟）</a:t>
            </a:r>
          </a:p>
        </p:txBody>
      </p:sp>
    </p:spTree>
    <p:extLst>
      <p:ext uri="{BB962C8B-B14F-4D97-AF65-F5344CB8AC3E}">
        <p14:creationId xmlns:p14="http://schemas.microsoft.com/office/powerpoint/2010/main" val="35488630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0118" y="3210880"/>
            <a:ext cx="2430270" cy="937629"/>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lang="zh-CN" altLang="en-US" sz="2812" dirty="0">
                <a:solidFill>
                  <a:srgbClr val="001D3A"/>
                </a:solidFill>
                <a:effectLst>
                  <a:outerShdw blurRad="63500" dist="25400" dir="2700000" rotWithShape="0">
                    <a:srgbClr val="000000">
                      <a:alpha val="70000"/>
                    </a:srgbClr>
                  </a:outerShdw>
                </a:effectLst>
              </a:rPr>
              <a:t>检测结果排序</a:t>
            </a:r>
            <a:endParaRPr lang="en-US" altLang="zh-CN" sz="2812" dirty="0">
              <a:solidFill>
                <a:srgbClr val="001D3A"/>
              </a:solidFill>
              <a:effectLst>
                <a:outerShdw blurRad="63500" dist="25400" dir="2700000" rotWithShape="0">
                  <a:srgbClr val="000000">
                    <a:alpha val="70000"/>
                  </a:srgbClr>
                </a:outerShdw>
              </a:effectLst>
            </a:endParaRPr>
          </a:p>
          <a:p>
            <a:pPr defTabSz="321457" fontAlgn="auto" latinLnBrk="1" hangingPunct="0">
              <a:spcBef>
                <a:spcPts val="0"/>
              </a:spcBef>
              <a:spcAft>
                <a:spcPts val="0"/>
              </a:spcAft>
            </a:pPr>
            <a:r>
              <a:rPr lang="en-US" altLang="zh-CN" sz="2812" dirty="0">
                <a:solidFill>
                  <a:srgbClr val="001D3A"/>
                </a:solidFill>
                <a:effectLst>
                  <a:outerShdw blurRad="63500" dist="25400" dir="2700000" rotWithShape="0">
                    <a:srgbClr val="000000">
                      <a:alpha val="70000"/>
                    </a:srgbClr>
                  </a:outerShdw>
                </a:effectLst>
              </a:rPr>
              <a:t>10</a:t>
            </a:r>
            <a:r>
              <a:rPr lang="zh-CN" altLang="en-US" sz="2812"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sp>
        <p:nvSpPr>
          <p:cNvPr id="4" name="矩形 3"/>
          <p:cNvSpPr/>
          <p:nvPr/>
        </p:nvSpPr>
        <p:spPr>
          <a:xfrm>
            <a:off x="4902370" y="1606394"/>
            <a:ext cx="2455585" cy="1370376"/>
          </a:xfrm>
          <a:prstGeom prst="rect">
            <a:avLst/>
          </a:prstGeom>
          <a:noFill/>
          <a:ln w="57150" cap="rnd">
            <a:solidFill>
              <a:schemeClr val="tx1"/>
            </a:solidFill>
            <a:miter lim="400000"/>
          </a:ln>
          <a:effectLst>
            <a:glow rad="101600">
              <a:schemeClr val="accent5">
                <a:satMod val="175000"/>
                <a:alpha val="40000"/>
              </a:schemeClr>
            </a:glow>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lang="zh-CN" altLang="en-US" sz="2812" dirty="0">
                <a:solidFill>
                  <a:srgbClr val="001D3A"/>
                </a:solidFill>
                <a:effectLst>
                  <a:outerShdw blurRad="63500" dist="25400" dir="2700000" rotWithShape="0">
                    <a:srgbClr val="000000">
                      <a:alpha val="70000"/>
                    </a:srgbClr>
                  </a:outerShdw>
                </a:effectLst>
              </a:rPr>
              <a:t>导入表格生成图标</a:t>
            </a:r>
            <a:endParaRPr lang="en-US" altLang="zh-CN" sz="2812" dirty="0">
              <a:solidFill>
                <a:srgbClr val="001D3A"/>
              </a:solidFill>
              <a:effectLst>
                <a:outerShdw blurRad="63500" dist="25400" dir="2700000" rotWithShape="0">
                  <a:srgbClr val="000000">
                    <a:alpha val="70000"/>
                  </a:srgbClr>
                </a:outerShdw>
              </a:effectLst>
            </a:endParaRPr>
          </a:p>
          <a:p>
            <a:pPr defTabSz="321457" fontAlgn="auto" latinLnBrk="1" hangingPunct="0">
              <a:spcBef>
                <a:spcPts val="0"/>
              </a:spcBef>
              <a:spcAft>
                <a:spcPts val="0"/>
              </a:spcAft>
            </a:pPr>
            <a:r>
              <a:rPr lang="en-US" altLang="zh-CN" sz="2812" dirty="0">
                <a:solidFill>
                  <a:srgbClr val="001D3A"/>
                </a:solidFill>
                <a:effectLst>
                  <a:outerShdw blurRad="63500" dist="25400" dir="2700000" rotWithShape="0">
                    <a:srgbClr val="000000">
                      <a:alpha val="70000"/>
                    </a:srgbClr>
                  </a:outerShdw>
                </a:effectLst>
              </a:rPr>
              <a:t>20</a:t>
            </a:r>
            <a:r>
              <a:rPr lang="zh-CN" altLang="en-US" sz="2812" dirty="0">
                <a:solidFill>
                  <a:srgbClr val="001D3A"/>
                </a:solidFill>
                <a:effectLst>
                  <a:outerShdw blurRad="63500" dist="25400" dir="2700000" rotWithShape="0">
                    <a:srgbClr val="000000">
                      <a:alpha val="70000"/>
                    </a:srgbClr>
                  </a:outerShdw>
                </a:effectLst>
              </a:rPr>
              <a:t>分钟</a:t>
            </a:r>
            <a:endParaRPr kumimoji="0" lang="zh-CN" altLang="en-US" sz="2812" b="0" dirty="0">
              <a:solidFill>
                <a:srgbClr val="001D3A"/>
              </a:solidFill>
              <a:effectLst>
                <a:outerShdw blurRad="63500" dist="25400" dir="2700000" rotWithShape="0">
                  <a:srgbClr val="000000">
                    <a:alpha val="70000"/>
                  </a:srgbClr>
                </a:outerShdw>
              </a:effectLst>
              <a:latin typeface="+mn-lt"/>
              <a:ea typeface="+mn-ea"/>
              <a:sym typeface="Chalkduster"/>
            </a:endParaRPr>
          </a:p>
        </p:txBody>
      </p:sp>
      <p:sp>
        <p:nvSpPr>
          <p:cNvPr id="5" name="矩形 4"/>
          <p:cNvSpPr/>
          <p:nvPr/>
        </p:nvSpPr>
        <p:spPr>
          <a:xfrm>
            <a:off x="4699847" y="4091532"/>
            <a:ext cx="3417567" cy="1370376"/>
          </a:xfrm>
          <a:prstGeom prst="rect">
            <a:avLst/>
          </a:prstGeom>
          <a:noFill/>
          <a:ln w="57150" cap="rnd">
            <a:solidFill>
              <a:schemeClr val="tx1"/>
            </a:solidFill>
            <a:miter lim="400000"/>
          </a:ln>
          <a:effectLst>
            <a:outerShdw blurRad="63500" dir="16200000" rotWithShape="0">
              <a:srgbClr val="000000">
                <a:alpha val="50000"/>
              </a:srgbClr>
            </a:outerShdw>
            <a:softEdge rad="3175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812" b="0" dirty="0">
                <a:solidFill>
                  <a:srgbClr val="001D3A"/>
                </a:solidFill>
                <a:effectLst>
                  <a:outerShdw blurRad="63500" dist="25400" dir="2700000" rotWithShape="0">
                    <a:srgbClr val="000000">
                      <a:alpha val="70000"/>
                    </a:srgbClr>
                  </a:outerShdw>
                </a:effectLst>
                <a:sym typeface="Chalkduster"/>
              </a:rPr>
              <a:t>针对已编写代码给出安全编程方案</a:t>
            </a:r>
            <a:endParaRPr kumimoji="0" lang="en-US" altLang="zh-CN" sz="2812" b="0" dirty="0">
              <a:solidFill>
                <a:srgbClr val="001D3A"/>
              </a:solidFill>
              <a:effectLst>
                <a:outerShdw blurRad="63500" dist="25400" dir="2700000" rotWithShape="0">
                  <a:srgbClr val="000000">
                    <a:alpha val="70000"/>
                  </a:srgbClr>
                </a:outerShdw>
              </a:effectLst>
              <a:sym typeface="Chalkduster"/>
            </a:endParaRPr>
          </a:p>
          <a:p>
            <a:pPr defTabSz="321457" fontAlgn="auto" latinLnBrk="1" hangingPunct="0">
              <a:spcBef>
                <a:spcPts val="0"/>
              </a:spcBef>
              <a:spcAft>
                <a:spcPts val="0"/>
              </a:spcAft>
            </a:pPr>
            <a:r>
              <a:rPr lang="en-US" altLang="zh-CN" sz="2812" dirty="0">
                <a:solidFill>
                  <a:srgbClr val="001D3A"/>
                </a:solidFill>
                <a:effectLst>
                  <a:outerShdw blurRad="63500" dist="25400" dir="2700000" rotWithShape="0">
                    <a:srgbClr val="000000">
                      <a:alpha val="70000"/>
                    </a:srgbClr>
                  </a:outerShdw>
                </a:effectLst>
              </a:rPr>
              <a:t>15</a:t>
            </a:r>
            <a:endParaRPr kumimoji="0" lang="zh-CN" altLang="en-US" sz="2812" b="0" dirty="0">
              <a:solidFill>
                <a:srgbClr val="001D3A"/>
              </a:solidFill>
              <a:effectLst>
                <a:outerShdw blurRad="63500" dist="25400" dir="2700000" rotWithShape="0">
                  <a:srgbClr val="000000">
                    <a:alpha val="70000"/>
                  </a:srgbClr>
                </a:outerShdw>
              </a:effectLst>
              <a:sym typeface="Chalkduster"/>
            </a:endParaRPr>
          </a:p>
        </p:txBody>
      </p:sp>
      <p:cxnSp>
        <p:nvCxnSpPr>
          <p:cNvPr id="6" name="曲线连接符 5"/>
          <p:cNvCxnSpPr/>
          <p:nvPr/>
        </p:nvCxnSpPr>
        <p:spPr>
          <a:xfrm rot="5400000" flipH="1" flipV="1">
            <a:off x="3780263" y="2321850"/>
            <a:ext cx="1125640" cy="922379"/>
          </a:xfrm>
          <a:prstGeom prst="curvedConnector3">
            <a:avLst>
              <a:gd name="adj1" fmla="val 50000"/>
            </a:avLst>
          </a:prstGeom>
          <a:noFill/>
          <a:ln w="76200">
            <a:solidFill>
              <a:schemeClr val="tx1"/>
            </a:solidFill>
            <a:tailEnd type="arrow"/>
          </a:ln>
          <a:effectLst>
            <a:softEdge rad="31750"/>
          </a:effectLst>
        </p:spPr>
        <p:style>
          <a:lnRef idx="0">
            <a:scrgbClr r="0" g="0" b="0"/>
          </a:lnRef>
          <a:fillRef idx="0">
            <a:scrgbClr r="0" g="0" b="0"/>
          </a:fillRef>
          <a:effectRef idx="0">
            <a:scrgbClr r="0" g="0" b="0"/>
          </a:effectRef>
          <a:fontRef idx="none"/>
        </p:style>
      </p:cxnSp>
      <p:cxnSp>
        <p:nvCxnSpPr>
          <p:cNvPr id="7" name="曲线连接符 6"/>
          <p:cNvCxnSpPr/>
          <p:nvPr/>
        </p:nvCxnSpPr>
        <p:spPr>
          <a:xfrm rot="16200000" flipH="1">
            <a:off x="6532259" y="3322877"/>
            <a:ext cx="1331691" cy="319703"/>
          </a:xfrm>
          <a:prstGeom prst="curvedConnector3">
            <a:avLst>
              <a:gd name="adj1" fmla="val 50000"/>
            </a:avLst>
          </a:prstGeom>
          <a:noFill/>
          <a:ln w="76200">
            <a:solidFill>
              <a:schemeClr val="tx1"/>
            </a:solidFill>
            <a:tailEnd type="arrow"/>
          </a:ln>
          <a:effectLst>
            <a:softEdge rad="31750"/>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971559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7595" y="2568279"/>
            <a:ext cx="7358063" cy="1785938"/>
          </a:xfrm>
        </p:spPr>
        <p:txBody>
          <a:bodyPr>
            <a:normAutofit fontScale="90000"/>
          </a:bodyPr>
          <a:lstStyle/>
          <a:p>
            <a:pPr>
              <a:lnSpc>
                <a:spcPct val="150000"/>
              </a:lnSpc>
            </a:pPr>
            <a:r>
              <a:rPr lang="zh-CN" altLang="en-US" dirty="0"/>
              <a:t>通过以上实验，你的代码写的有问题么，如何优化？</a:t>
            </a:r>
            <a:br>
              <a:rPr lang="en-US" altLang="zh-CN" dirty="0"/>
            </a:br>
            <a:r>
              <a:rPr lang="zh-CN" altLang="en-US" dirty="0"/>
              <a:t>写一份优化方案吧！</a:t>
            </a:r>
          </a:p>
        </p:txBody>
      </p:sp>
    </p:spTree>
    <p:extLst>
      <p:ext uri="{BB962C8B-B14F-4D97-AF65-F5344CB8AC3E}">
        <p14:creationId xmlns:p14="http://schemas.microsoft.com/office/powerpoint/2010/main" val="120759809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r>
              <a:rPr lang="zh-CN" altLang="en-US" dirty="0"/>
              <a:t>目标及方案</a:t>
            </a:r>
            <a:r>
              <a:rPr lang="en-US" altLang="zh-CN" dirty="0"/>
              <a:t>2</a:t>
            </a:r>
            <a:r>
              <a:rPr lang="zh-CN" altLang="en-US" dirty="0"/>
              <a:t>（</a:t>
            </a:r>
            <a:r>
              <a:rPr lang="en-US" altLang="zh-CN" dirty="0"/>
              <a:t>5</a:t>
            </a:r>
            <a:r>
              <a:rPr lang="zh-CN" altLang="en-US" dirty="0"/>
              <a:t>分钟）</a:t>
            </a:r>
            <a:endParaRPr dirty="0"/>
          </a:p>
        </p:txBody>
      </p:sp>
      <p:sp>
        <p:nvSpPr>
          <p:cNvPr id="61" name="Shape 61"/>
          <p:cNvSpPr>
            <a:spLocks noGrp="1"/>
          </p:cNvSpPr>
          <p:nvPr>
            <p:ph type="body" idx="1"/>
          </p:nvPr>
        </p:nvSpPr>
        <p:spPr>
          <a:xfrm>
            <a:off x="1164206" y="1454406"/>
            <a:ext cx="7577589" cy="1002898"/>
          </a:xfrm>
          <a:prstGeom prst="rect">
            <a:avLst/>
          </a:prstGeom>
        </p:spPr>
        <p:txBody>
          <a:bodyPr>
            <a:normAutofit/>
          </a:bodyPr>
          <a:lstStyle/>
          <a:p>
            <a:pPr lvl="0" algn="just">
              <a:buFont typeface="Wingdings" pitchFamily="2" charset="2"/>
              <a:buChar char="§"/>
            </a:pPr>
            <a:r>
              <a:rPr lang="zh-CN" altLang="en-US" dirty="0"/>
              <a:t>目标：分析检测结果，给出安全编程方案</a:t>
            </a:r>
            <a:endParaRPr dirty="0"/>
          </a:p>
        </p:txBody>
      </p:sp>
      <p:sp>
        <p:nvSpPr>
          <p:cNvPr id="7" name="矩形 6"/>
          <p:cNvSpPr/>
          <p:nvPr/>
        </p:nvSpPr>
        <p:spPr>
          <a:xfrm>
            <a:off x="1408856" y="4127819"/>
            <a:ext cx="2430270" cy="687689"/>
          </a:xfrm>
          <a:prstGeom prst="rect">
            <a:avLst/>
          </a:prstGeom>
          <a:noFill/>
          <a:ln>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lang="zh-CN" altLang="en-US" sz="2000" dirty="0">
                <a:solidFill>
                  <a:sysClr val="windowText" lastClr="000000"/>
                </a:solidFill>
                <a:latin typeface="+mn-ea"/>
              </a:rPr>
              <a:t>检测结果排序</a:t>
            </a:r>
            <a:endParaRPr lang="en-US" altLang="zh-CN" sz="2000" dirty="0">
              <a:solidFill>
                <a:sysClr val="windowText" lastClr="000000"/>
              </a:solidFill>
              <a:latin typeface="+mn-ea"/>
            </a:endParaRPr>
          </a:p>
          <a:p>
            <a:pPr defTabSz="321457" fontAlgn="auto" latinLnBrk="1" hangingPunct="0">
              <a:spcBef>
                <a:spcPts val="0"/>
              </a:spcBef>
              <a:spcAft>
                <a:spcPts val="0"/>
              </a:spcAft>
            </a:pPr>
            <a:r>
              <a:rPr lang="en-US" altLang="zh-CN" sz="2000" dirty="0">
                <a:solidFill>
                  <a:sysClr val="windowText" lastClr="000000"/>
                </a:solidFill>
                <a:latin typeface="+mn-ea"/>
              </a:rPr>
              <a:t>10</a:t>
            </a:r>
            <a:r>
              <a:rPr lang="zh-CN" altLang="en-US" sz="2000" dirty="0">
                <a:solidFill>
                  <a:sysClr val="windowText" lastClr="000000"/>
                </a:solidFill>
                <a:latin typeface="+mn-ea"/>
              </a:rPr>
              <a:t>分钟</a:t>
            </a:r>
            <a:endParaRPr kumimoji="0" lang="zh-CN" altLang="en-US" sz="2000" b="0" dirty="0">
              <a:solidFill>
                <a:sysClr val="windowText" lastClr="000000"/>
              </a:solidFill>
              <a:latin typeface="+mn-ea"/>
              <a:sym typeface="Chalkduster"/>
            </a:endParaRPr>
          </a:p>
        </p:txBody>
      </p:sp>
      <p:sp>
        <p:nvSpPr>
          <p:cNvPr id="8" name="矩形 7"/>
          <p:cNvSpPr/>
          <p:nvPr/>
        </p:nvSpPr>
        <p:spPr>
          <a:xfrm>
            <a:off x="4801108" y="2739706"/>
            <a:ext cx="2455585" cy="687689"/>
          </a:xfrm>
          <a:prstGeom prst="rect">
            <a:avLst/>
          </a:prstGeom>
          <a:noFill/>
          <a:ln>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lang="zh-CN" altLang="en-US" sz="2000" dirty="0">
                <a:solidFill>
                  <a:sysClr val="windowText" lastClr="000000"/>
                </a:solidFill>
                <a:latin typeface="+mn-ea"/>
              </a:rPr>
              <a:t>导入表格生成图标</a:t>
            </a:r>
            <a:endParaRPr lang="en-US" altLang="zh-CN" sz="2000" dirty="0">
              <a:solidFill>
                <a:sysClr val="windowText" lastClr="000000"/>
              </a:solidFill>
              <a:latin typeface="+mn-ea"/>
            </a:endParaRPr>
          </a:p>
          <a:p>
            <a:pPr defTabSz="321457" fontAlgn="auto" latinLnBrk="1" hangingPunct="0">
              <a:spcBef>
                <a:spcPts val="0"/>
              </a:spcBef>
              <a:spcAft>
                <a:spcPts val="0"/>
              </a:spcAft>
            </a:pPr>
            <a:r>
              <a:rPr lang="en-US" altLang="zh-CN" sz="2000" dirty="0">
                <a:solidFill>
                  <a:sysClr val="windowText" lastClr="000000"/>
                </a:solidFill>
                <a:latin typeface="+mn-ea"/>
              </a:rPr>
              <a:t>20</a:t>
            </a:r>
            <a:r>
              <a:rPr lang="zh-CN" altLang="en-US" sz="2000" dirty="0">
                <a:solidFill>
                  <a:sysClr val="windowText" lastClr="000000"/>
                </a:solidFill>
                <a:latin typeface="+mn-ea"/>
              </a:rPr>
              <a:t>分钟</a:t>
            </a:r>
            <a:endParaRPr kumimoji="0" lang="zh-CN" altLang="en-US" sz="2000" b="0" dirty="0">
              <a:solidFill>
                <a:sysClr val="windowText" lastClr="000000"/>
              </a:solidFill>
              <a:latin typeface="+mn-ea"/>
              <a:sym typeface="Chalkduster"/>
            </a:endParaRPr>
          </a:p>
        </p:txBody>
      </p:sp>
      <p:sp>
        <p:nvSpPr>
          <p:cNvPr id="9" name="矩形 8"/>
          <p:cNvSpPr/>
          <p:nvPr/>
        </p:nvSpPr>
        <p:spPr>
          <a:xfrm>
            <a:off x="4598586" y="5070956"/>
            <a:ext cx="3417567" cy="995465"/>
          </a:xfrm>
          <a:prstGeom prst="rect">
            <a:avLst/>
          </a:prstGeom>
          <a:noFill/>
          <a:ln>
            <a:solidFill>
              <a:srgbClr val="00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5719" tIns="35719" rIns="35719" bIns="35719" numCol="1" spcCol="38100" rtlCol="0" anchor="ctr">
            <a:spAutoFit/>
          </a:bodyPr>
          <a:lstStyle/>
          <a:p>
            <a:pPr defTabSz="321457" fontAlgn="auto" latinLnBrk="1" hangingPunct="0">
              <a:spcBef>
                <a:spcPts val="0"/>
              </a:spcBef>
              <a:spcAft>
                <a:spcPts val="0"/>
              </a:spcAft>
            </a:pPr>
            <a:r>
              <a:rPr kumimoji="0" lang="zh-CN" altLang="en-US" sz="2000" b="0" dirty="0">
                <a:solidFill>
                  <a:sysClr val="windowText" lastClr="000000"/>
                </a:solidFill>
                <a:latin typeface="+mn-ea"/>
                <a:sym typeface="Chalkduster"/>
              </a:rPr>
              <a:t>针对已编写代码给出安全编程方案</a:t>
            </a:r>
            <a:endParaRPr kumimoji="0" lang="en-US" altLang="zh-CN" sz="2000" b="0" dirty="0">
              <a:solidFill>
                <a:sysClr val="windowText" lastClr="000000"/>
              </a:solidFill>
              <a:latin typeface="+mn-ea"/>
              <a:sym typeface="Chalkduster"/>
            </a:endParaRPr>
          </a:p>
          <a:p>
            <a:pPr defTabSz="321457" fontAlgn="auto" latinLnBrk="1" hangingPunct="0">
              <a:spcBef>
                <a:spcPts val="0"/>
              </a:spcBef>
              <a:spcAft>
                <a:spcPts val="0"/>
              </a:spcAft>
            </a:pPr>
            <a:r>
              <a:rPr lang="en-US" altLang="zh-CN" sz="2000" dirty="0">
                <a:solidFill>
                  <a:sysClr val="windowText" lastClr="000000"/>
                </a:solidFill>
                <a:latin typeface="+mn-ea"/>
              </a:rPr>
              <a:t>15</a:t>
            </a:r>
            <a:r>
              <a:rPr lang="zh-CN" altLang="en-US" sz="2000" dirty="0">
                <a:solidFill>
                  <a:sysClr val="windowText" lastClr="000000"/>
                </a:solidFill>
                <a:latin typeface="+mn-ea"/>
              </a:rPr>
              <a:t>分钟</a:t>
            </a:r>
            <a:endParaRPr kumimoji="0" lang="zh-CN" altLang="en-US" sz="2000" b="0" dirty="0">
              <a:solidFill>
                <a:sysClr val="windowText" lastClr="000000"/>
              </a:solidFill>
              <a:latin typeface="+mn-ea"/>
              <a:sym typeface="Chalkduster"/>
            </a:endParaRPr>
          </a:p>
        </p:txBody>
      </p:sp>
      <p:cxnSp>
        <p:nvCxnSpPr>
          <p:cNvPr id="14" name="曲线连接符 13"/>
          <p:cNvCxnSpPr/>
          <p:nvPr/>
        </p:nvCxnSpPr>
        <p:spPr>
          <a:xfrm rot="5400000" flipH="1" flipV="1">
            <a:off x="3679002" y="3113819"/>
            <a:ext cx="1125640" cy="922379"/>
          </a:xfrm>
          <a:prstGeom prst="curvedConnector3">
            <a:avLst>
              <a:gd name="adj1" fmla="val 50000"/>
            </a:avLst>
          </a:prstGeom>
          <a:ln>
            <a:solidFill>
              <a:srgbClr val="000000"/>
            </a:solidFill>
            <a:tailEnd type="arrow"/>
          </a:ln>
        </p:spPr>
        <p:style>
          <a:lnRef idx="2">
            <a:schemeClr val="dk1"/>
          </a:lnRef>
          <a:fillRef idx="1">
            <a:schemeClr val="lt1"/>
          </a:fillRef>
          <a:effectRef idx="0">
            <a:schemeClr val="dk1"/>
          </a:effectRef>
          <a:fontRef idx="minor">
            <a:schemeClr val="dk1"/>
          </a:fontRef>
        </p:style>
      </p:cxnSp>
      <p:cxnSp>
        <p:nvCxnSpPr>
          <p:cNvPr id="17" name="曲线连接符 16"/>
          <p:cNvCxnSpPr/>
          <p:nvPr/>
        </p:nvCxnSpPr>
        <p:spPr>
          <a:xfrm rot="16200000" flipH="1">
            <a:off x="6430997" y="4114846"/>
            <a:ext cx="1331691" cy="319703"/>
          </a:xfrm>
          <a:prstGeom prst="curvedConnector3">
            <a:avLst>
              <a:gd name="adj1" fmla="val 50000"/>
            </a:avLst>
          </a:prstGeom>
          <a:ln>
            <a:solidFill>
              <a:srgbClr val="000000"/>
            </a:solidFill>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766137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a:t>
            </a:r>
            <a:r>
              <a:rPr lang="en-US" altLang="zh-CN" dirty="0"/>
              <a:t>1</a:t>
            </a:r>
            <a:endParaRPr dirty="0"/>
          </a:p>
        </p:txBody>
      </p:sp>
      <p:sp>
        <p:nvSpPr>
          <p:cNvPr id="2" name="文本占位符 1"/>
          <p:cNvSpPr>
            <a:spLocks noGrp="1"/>
          </p:cNvSpPr>
          <p:nvPr>
            <p:ph type="body" idx="1"/>
          </p:nvPr>
        </p:nvSpPr>
        <p:spPr/>
        <p:txBody>
          <a:bodyPr anchor="t" anchorCtr="0">
            <a:noAutofit/>
          </a:bodyPr>
          <a:lstStyle/>
          <a:p>
            <a:pPr algn="just">
              <a:buFont typeface="Wingdings" pitchFamily="2" charset="2"/>
              <a:buChar char="§"/>
            </a:pPr>
            <a:r>
              <a:rPr lang="zh-CN" altLang="en-US" dirty="0"/>
              <a:t>安装</a:t>
            </a:r>
            <a:r>
              <a:rPr lang="en-US" altLang="zh-CN" dirty="0" err="1"/>
              <a:t>cppcheck</a:t>
            </a:r>
            <a:r>
              <a:rPr lang="zh-CN" altLang="en-US" dirty="0"/>
              <a:t>静态分析工具，了解基本用法（</a:t>
            </a:r>
            <a:r>
              <a:rPr lang="en-US" altLang="zh-CN" dirty="0"/>
              <a:t>10</a:t>
            </a:r>
            <a:r>
              <a:rPr lang="zh-CN" altLang="en-US" dirty="0"/>
              <a:t>分钟）</a:t>
            </a:r>
            <a:endParaRPr lang="en-US" altLang="zh-CN" sz="1800" dirty="0"/>
          </a:p>
        </p:txBody>
      </p:sp>
    </p:spTree>
    <p:extLst>
      <p:ext uri="{BB962C8B-B14F-4D97-AF65-F5344CB8AC3E}">
        <p14:creationId xmlns:p14="http://schemas.microsoft.com/office/powerpoint/2010/main" val="1219677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55" name="Shape 55"/>
          <p:cNvSpPr>
            <a:spLocks noGrp="1"/>
          </p:cNvSpPr>
          <p:nvPr>
            <p:ph type="body" idx="1"/>
          </p:nvPr>
        </p:nvSpPr>
        <p:spPr>
          <a:xfrm>
            <a:off x="1273969" y="1403775"/>
            <a:ext cx="7932004" cy="5366846"/>
          </a:xfrm>
          <a:prstGeom prst="rect">
            <a:avLst/>
          </a:prstGeom>
        </p:spPr>
        <p:txBody>
          <a:bodyPr>
            <a:normAutofit/>
          </a:bodyPr>
          <a:lstStyle/>
          <a:p>
            <a:pPr lvl="0" algn="just">
              <a:buFont typeface="Wingdings" pitchFamily="2" charset="2"/>
              <a:buChar char="§"/>
            </a:pPr>
            <a:r>
              <a:rPr lang="en-US" altLang="zh-CN" dirty="0" err="1"/>
              <a:t>Cppcheck</a:t>
            </a:r>
            <a:r>
              <a:rPr lang="zh-CN" altLang="en-US" dirty="0"/>
              <a:t>下载：</a:t>
            </a:r>
            <a:endParaRPr lang="en-US" altLang="zh-CN" dirty="0"/>
          </a:p>
          <a:p>
            <a:pPr lvl="0"/>
            <a:r>
              <a:rPr lang="en-US" altLang="zh-CN" sz="2461" dirty="0">
                <a:hlinkClick r:id="rId2"/>
              </a:rPr>
              <a:t>http://sourceforge.net/projects/cppcheck/</a:t>
            </a:r>
            <a:endParaRPr lang="en-US" altLang="zh-CN" sz="2461" dirty="0"/>
          </a:p>
          <a:p>
            <a:pPr lvl="0"/>
            <a:endParaRPr lang="en-US" altLang="zh-CN" sz="2461" dirty="0"/>
          </a:p>
          <a:p>
            <a:pPr algn="just">
              <a:buFont typeface="Wingdings" pitchFamily="2" charset="2"/>
              <a:buChar char="§"/>
            </a:pPr>
            <a:r>
              <a:rPr lang="en-US" altLang="zh-CN" dirty="0" err="1"/>
              <a:t>cppcheck</a:t>
            </a:r>
            <a:r>
              <a:rPr lang="zh-CN" altLang="en-US" dirty="0"/>
              <a:t>概览</a:t>
            </a:r>
            <a:endParaRPr lang="en-US" altLang="zh-CN" dirty="0"/>
          </a:p>
          <a:p>
            <a:pPr marL="400050" lvl="1" indent="0">
              <a:buNone/>
            </a:pPr>
            <a:r>
              <a:rPr lang="en-US" altLang="zh-CN" sz="2050" dirty="0" err="1"/>
              <a:t>cppcheck</a:t>
            </a:r>
            <a:r>
              <a:rPr lang="en-US" altLang="zh-CN" sz="2050" dirty="0"/>
              <a:t> </a:t>
            </a:r>
            <a:r>
              <a:rPr lang="zh-CN" altLang="en-US" sz="2050" dirty="0"/>
              <a:t>是一个静态代码检查工具，支持</a:t>
            </a:r>
            <a:r>
              <a:rPr lang="en-US" altLang="zh-CN" sz="2050" dirty="0"/>
              <a:t>c, </a:t>
            </a:r>
            <a:r>
              <a:rPr lang="en-US" altLang="zh-CN" sz="2050" dirty="0" err="1"/>
              <a:t>c++</a:t>
            </a:r>
            <a:r>
              <a:rPr lang="en-US" altLang="zh-CN" sz="2050" dirty="0"/>
              <a:t> </a:t>
            </a:r>
            <a:r>
              <a:rPr lang="zh-CN" altLang="en-US" sz="2050" dirty="0"/>
              <a:t>代码；作为编译器的一种补充检查，</a:t>
            </a:r>
            <a:r>
              <a:rPr lang="en-US" altLang="zh-CN" sz="2050" dirty="0" err="1"/>
              <a:t>cppcheck</a:t>
            </a:r>
            <a:r>
              <a:rPr lang="zh-CN" altLang="en-US" sz="2050" dirty="0"/>
              <a:t>对产品的源代码执行严格的逻辑检查。</a:t>
            </a:r>
            <a:endParaRPr lang="en-US" altLang="zh-CN" sz="2050" dirty="0"/>
          </a:p>
        </p:txBody>
      </p:sp>
    </p:spTree>
    <p:extLst>
      <p:ext uri="{BB962C8B-B14F-4D97-AF65-F5344CB8AC3E}">
        <p14:creationId xmlns:p14="http://schemas.microsoft.com/office/powerpoint/2010/main" val="31095623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704528" y="1403775"/>
            <a:ext cx="8501445" cy="5366846"/>
          </a:xfrm>
          <a:prstGeom prst="rect">
            <a:avLst/>
          </a:prstGeom>
        </p:spPr>
        <p:txBody>
          <a:bodyPr>
            <a:normAutofit lnSpcReduction="10000"/>
          </a:bodyPr>
          <a:lstStyle/>
          <a:p>
            <a:pPr lvl="0">
              <a:buBlip>
                <a:blip r:embed="rId3"/>
              </a:buBlip>
            </a:pPr>
            <a:r>
              <a:rPr lang="zh-CN" altLang="en-US" dirty="0"/>
              <a:t>背景：</a:t>
            </a:r>
            <a:endParaRPr lang="en-US" altLang="zh-CN" dirty="0"/>
          </a:p>
          <a:p>
            <a:r>
              <a:rPr lang="zh-CN" altLang="en-US" dirty="0"/>
              <a:t>所谓静态代码检查就是使用一个工具检查我们写的代码是否安全和健壮，是否有隐藏的问题，比如无意间写了这样的代码</a:t>
            </a:r>
            <a:endParaRPr lang="en-US" altLang="zh-CN" dirty="0"/>
          </a:p>
          <a:p>
            <a:pPr marL="1714500" lvl="3" indent="0">
              <a:buNone/>
            </a:pPr>
            <a:r>
              <a:rPr lang="en-US" altLang="zh-CN" sz="2900" dirty="0"/>
              <a:t>&lt;span style="font-size: 14px;"&gt;</a:t>
            </a:r>
          </a:p>
          <a:p>
            <a:pPr marL="1714500" lvl="3" indent="0">
              <a:buNone/>
            </a:pPr>
            <a:r>
              <a:rPr lang="en-US" altLang="zh-CN" sz="2900" dirty="0"/>
              <a:t>int n = 10; </a:t>
            </a:r>
          </a:p>
          <a:p>
            <a:pPr marL="1714500" lvl="3" indent="0">
              <a:buNone/>
            </a:pPr>
            <a:r>
              <a:rPr lang="en-US" altLang="zh-CN" sz="2900" dirty="0"/>
              <a:t>char* buffer = </a:t>
            </a:r>
            <a:r>
              <a:rPr lang="en-US" altLang="zh-CN" sz="2900" dirty="0" err="1"/>
              <a:t>newchar</a:t>
            </a:r>
            <a:r>
              <a:rPr lang="en-US" altLang="zh-CN" sz="2900" dirty="0"/>
              <a:t>[n]; </a:t>
            </a:r>
          </a:p>
          <a:p>
            <a:pPr marL="1714500" lvl="3" indent="0">
              <a:buNone/>
            </a:pPr>
            <a:r>
              <a:rPr lang="en-US" altLang="zh-CN" sz="2900" dirty="0"/>
              <a:t>buffer[n] = 0;</a:t>
            </a:r>
          </a:p>
          <a:p>
            <a:pPr marL="1714500" lvl="3" indent="0">
              <a:buNone/>
            </a:pPr>
            <a:r>
              <a:rPr lang="en-US" altLang="zh-CN" sz="2900" dirty="0"/>
              <a:t>&lt;/span&gt; </a:t>
            </a:r>
          </a:p>
          <a:p>
            <a:pPr marL="571500" lvl="3"/>
            <a:r>
              <a:rPr lang="zh-CN" altLang="en-US" dirty="0"/>
              <a:t>上面这段代码有什么问题么？</a:t>
            </a:r>
            <a:endParaRPr lang="en-US" altLang="zh-CN" dirty="0"/>
          </a:p>
          <a:p>
            <a:pPr marL="571500" lvl="3"/>
            <a:r>
              <a:rPr lang="zh-CN" altLang="en-US" dirty="0"/>
              <a:t>任务目标：</a:t>
            </a:r>
            <a:endParaRPr lang="en-US" altLang="zh-CN" dirty="0"/>
          </a:p>
          <a:p>
            <a:pPr marL="1143000" lvl="2" indent="0">
              <a:buNone/>
            </a:pPr>
            <a:r>
              <a:rPr lang="zh-CN" altLang="en-US" sz="3200" dirty="0"/>
              <a:t>熟悉静态分析工具功能原理！</a:t>
            </a:r>
            <a:endParaRPr lang="zh-CN" altLang="en-US" sz="1800" dirty="0"/>
          </a:p>
        </p:txBody>
      </p:sp>
    </p:spTree>
    <p:extLst>
      <p:ext uri="{BB962C8B-B14F-4D97-AF65-F5344CB8AC3E}">
        <p14:creationId xmlns:p14="http://schemas.microsoft.com/office/powerpoint/2010/main" val="32268712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任务概述</a:t>
            </a:r>
            <a:endParaRPr dirty="0"/>
          </a:p>
        </p:txBody>
      </p:sp>
      <p:sp>
        <p:nvSpPr>
          <p:cNvPr id="55" name="Shape 55"/>
          <p:cNvSpPr>
            <a:spLocks noGrp="1"/>
          </p:cNvSpPr>
          <p:nvPr>
            <p:ph type="body" idx="1"/>
          </p:nvPr>
        </p:nvSpPr>
        <p:spPr>
          <a:xfrm>
            <a:off x="704528" y="1403775"/>
            <a:ext cx="8501445" cy="5366846"/>
          </a:xfrm>
          <a:prstGeom prst="rect">
            <a:avLst/>
          </a:prstGeom>
        </p:spPr>
        <p:txBody>
          <a:bodyPr>
            <a:normAutofit/>
          </a:bodyPr>
          <a:lstStyle/>
          <a:p>
            <a:pPr marL="0" lvl="0" indent="0" algn="just">
              <a:buNone/>
            </a:pPr>
            <a:r>
              <a:rPr lang="zh-CN" altLang="en-US" dirty="0"/>
              <a:t>熟悉静态分析工具功能原理！</a:t>
            </a:r>
          </a:p>
          <a:p>
            <a:pPr lvl="0" algn="just">
              <a:buFont typeface="Wingdings" pitchFamily="2" charset="2"/>
              <a:buChar char="§"/>
            </a:pPr>
            <a:r>
              <a:rPr lang="zh-CN" altLang="en-US" dirty="0"/>
              <a:t>执行的检查项：</a:t>
            </a:r>
          </a:p>
          <a:p>
            <a:pPr lvl="1" algn="just">
              <a:buFont typeface="Wingdings" pitchFamily="2" charset="2"/>
              <a:buChar char="v"/>
            </a:pPr>
            <a:r>
              <a:rPr lang="zh-CN" altLang="en-US" sz="1800" dirty="0"/>
              <a:t>自动变量检查</a:t>
            </a:r>
          </a:p>
          <a:p>
            <a:pPr lvl="1" algn="just">
              <a:buFont typeface="Wingdings" pitchFamily="2" charset="2"/>
              <a:buChar char="v"/>
            </a:pPr>
            <a:r>
              <a:rPr lang="zh-CN" altLang="en-US" sz="1800" dirty="0"/>
              <a:t>数组的边界检查</a:t>
            </a:r>
          </a:p>
          <a:p>
            <a:pPr lvl="1" algn="just">
              <a:buFont typeface="Wingdings" pitchFamily="2" charset="2"/>
              <a:buChar char="v"/>
            </a:pPr>
            <a:r>
              <a:rPr lang="en-US" altLang="zh-CN" sz="1800" dirty="0"/>
              <a:t>class</a:t>
            </a:r>
            <a:r>
              <a:rPr lang="zh-CN" altLang="en-US" sz="1800" dirty="0"/>
              <a:t>类检查</a:t>
            </a:r>
          </a:p>
          <a:p>
            <a:pPr lvl="1" algn="just">
              <a:buFont typeface="Wingdings" pitchFamily="2" charset="2"/>
              <a:buChar char="v"/>
            </a:pPr>
            <a:r>
              <a:rPr lang="zh-CN" altLang="en-US" sz="1800" dirty="0"/>
              <a:t>过期的函数，废弃函数调用检查</a:t>
            </a:r>
          </a:p>
          <a:p>
            <a:pPr lvl="1" algn="just">
              <a:buFont typeface="Wingdings" pitchFamily="2" charset="2"/>
              <a:buChar char="v"/>
            </a:pPr>
            <a:r>
              <a:rPr lang="zh-CN" altLang="en-US" sz="1800" dirty="0"/>
              <a:t>异常内存使用，释放检查</a:t>
            </a:r>
          </a:p>
          <a:p>
            <a:pPr lvl="1" algn="just">
              <a:buFont typeface="Wingdings" pitchFamily="2" charset="2"/>
              <a:buChar char="v"/>
            </a:pPr>
            <a:r>
              <a:rPr lang="zh-CN" altLang="en-US" sz="1800" dirty="0"/>
              <a:t>内存泄漏检查，主要是通过内存引用指针</a:t>
            </a:r>
          </a:p>
          <a:p>
            <a:pPr lvl="1" algn="just">
              <a:buFont typeface="Wingdings" pitchFamily="2" charset="2"/>
              <a:buChar char="v"/>
            </a:pPr>
            <a:r>
              <a:rPr lang="zh-CN" altLang="en-US" sz="1800" dirty="0"/>
              <a:t>操作系统资源释放检查，中断，文件描述符等</a:t>
            </a:r>
          </a:p>
          <a:p>
            <a:pPr lvl="1" algn="just">
              <a:buFont typeface="Wingdings" pitchFamily="2" charset="2"/>
              <a:buChar char="v"/>
            </a:pPr>
            <a:r>
              <a:rPr lang="zh-CN" altLang="en-US" sz="1800" dirty="0"/>
              <a:t>异常</a:t>
            </a:r>
            <a:r>
              <a:rPr lang="en-US" altLang="zh-CN" sz="1800" dirty="0"/>
              <a:t>STL </a:t>
            </a:r>
            <a:r>
              <a:rPr lang="zh-CN" altLang="en-US" sz="1800" dirty="0"/>
              <a:t>函数使用检查</a:t>
            </a:r>
          </a:p>
          <a:p>
            <a:pPr lvl="1" algn="just">
              <a:buFont typeface="Wingdings" pitchFamily="2" charset="2"/>
              <a:buChar char="v"/>
            </a:pPr>
            <a:r>
              <a:rPr lang="zh-CN" altLang="en-US" sz="1800" dirty="0"/>
              <a:t>代码格式错误，以及性能因素检查</a:t>
            </a:r>
          </a:p>
        </p:txBody>
      </p:sp>
    </p:spTree>
    <p:extLst>
      <p:ext uri="{BB962C8B-B14F-4D97-AF65-F5344CB8AC3E}">
        <p14:creationId xmlns:p14="http://schemas.microsoft.com/office/powerpoint/2010/main" val="4742738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D178F65F-737A-411A-9625-53144B95EEC5}"/>
              </a:ext>
            </a:extLst>
          </p:cNvPr>
          <p:cNvSpPr>
            <a:spLocks noGrp="1" noChangeAspect="1" noChangeArrowheads="1"/>
          </p:cNvSpPr>
          <p:nvPr>
            <p:ph type="title"/>
          </p:nvPr>
        </p:nvSpPr>
        <p:spPr/>
        <p:txBody>
          <a:bodyPr/>
          <a:lstStyle/>
          <a:p>
            <a:r>
              <a:rPr lang="zh-CN" altLang="en-US" dirty="0"/>
              <a:t>任务</a:t>
            </a:r>
            <a:r>
              <a:rPr lang="en-US" altLang="zh-CN" dirty="0"/>
              <a:t>2</a:t>
            </a:r>
            <a:endParaRPr lang="zh-CN" altLang="zh-CN" dirty="0"/>
          </a:p>
        </p:txBody>
      </p:sp>
      <p:sp>
        <p:nvSpPr>
          <p:cNvPr id="3076" name="Rectangle 3">
            <a:extLst>
              <a:ext uri="{FF2B5EF4-FFF2-40B4-BE49-F238E27FC236}">
                <a16:creationId xmlns:a16="http://schemas.microsoft.com/office/drawing/2014/main" id="{E0B95CC7-1094-412C-9269-F4FA8678A400}"/>
              </a:ext>
            </a:extLst>
          </p:cNvPr>
          <p:cNvSpPr>
            <a:spLocks noGrp="1" noChangeArrowheads="1"/>
          </p:cNvSpPr>
          <p:nvPr>
            <p:ph type="body" idx="1"/>
          </p:nvPr>
        </p:nvSpPr>
        <p:spPr/>
        <p:txBody>
          <a:bodyPr/>
          <a:lstStyle/>
          <a:p>
            <a:pPr lvl="0"/>
            <a:r>
              <a:rPr lang="zh-CN" altLang="en-US" dirty="0"/>
              <a:t>基于</a:t>
            </a:r>
            <a:r>
              <a:rPr lang="en-US" altLang="zh-CN" dirty="0" err="1"/>
              <a:t>cppcheck</a:t>
            </a:r>
            <a:r>
              <a:rPr lang="zh-CN" altLang="en-US" dirty="0"/>
              <a:t>对已开发代码检测实（</a:t>
            </a:r>
            <a:r>
              <a:rPr lang="en-US" altLang="zh-CN" dirty="0"/>
              <a:t>15</a:t>
            </a:r>
            <a:r>
              <a:rPr lang="zh-CN" altLang="en-US" dirty="0"/>
              <a:t>分钟）</a:t>
            </a:r>
          </a:p>
        </p:txBody>
      </p:sp>
    </p:spTree>
    <p:extLst>
      <p:ext uri="{BB962C8B-B14F-4D97-AF65-F5344CB8AC3E}">
        <p14:creationId xmlns:p14="http://schemas.microsoft.com/office/powerpoint/2010/main" val="19645102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r>
              <a:rPr lang="zh-CN" altLang="en-US" dirty="0"/>
              <a:t>背景知识</a:t>
            </a:r>
            <a:endParaRPr dirty="0"/>
          </a:p>
        </p:txBody>
      </p:sp>
      <p:sp>
        <p:nvSpPr>
          <p:cNvPr id="55" name="Shape 55"/>
          <p:cNvSpPr>
            <a:spLocks noGrp="1"/>
          </p:cNvSpPr>
          <p:nvPr>
            <p:ph type="body" idx="1"/>
          </p:nvPr>
        </p:nvSpPr>
        <p:spPr>
          <a:xfrm>
            <a:off x="1273969" y="1403775"/>
            <a:ext cx="7932004" cy="5366846"/>
          </a:xfrm>
          <a:prstGeom prst="rect">
            <a:avLst/>
          </a:prstGeom>
        </p:spPr>
        <p:txBody>
          <a:bodyPr>
            <a:normAutofit/>
          </a:bodyPr>
          <a:lstStyle/>
          <a:p>
            <a:pPr>
              <a:buFont typeface="Wingdings" pitchFamily="2" charset="2"/>
              <a:buChar char="§"/>
            </a:pPr>
            <a:r>
              <a:rPr lang="zh-CN" altLang="en-US" dirty="0"/>
              <a:t>输出结果严重性类型（</a:t>
            </a:r>
            <a:r>
              <a:rPr lang="en-US" altLang="zh-CN" dirty="0"/>
              <a:t>Severities</a:t>
            </a:r>
            <a:r>
              <a:rPr lang="zh-CN" altLang="en-US" dirty="0"/>
              <a:t>）：</a:t>
            </a:r>
            <a:endParaRPr lang="en-US" altLang="zh-CN" dirty="0"/>
          </a:p>
          <a:p>
            <a:pPr lvl="1">
              <a:buFont typeface="Wingdings" pitchFamily="2" charset="2"/>
              <a:buChar char="v"/>
            </a:pPr>
            <a:r>
              <a:rPr lang="zh-CN" altLang="en-US" dirty="0"/>
              <a:t>错误（</a:t>
            </a:r>
            <a:r>
              <a:rPr lang="en-US" altLang="zh-CN" dirty="0"/>
              <a:t>Error</a:t>
            </a:r>
            <a:r>
              <a:rPr lang="zh-CN" altLang="en-US" dirty="0"/>
              <a:t>）</a:t>
            </a:r>
            <a:endParaRPr lang="en-US" altLang="zh-CN" dirty="0"/>
          </a:p>
          <a:p>
            <a:pPr lvl="1">
              <a:buFont typeface="Wingdings" pitchFamily="2" charset="2"/>
              <a:buChar char="v"/>
            </a:pPr>
            <a:r>
              <a:rPr lang="zh-CN" altLang="en-US" dirty="0"/>
              <a:t>警告（</a:t>
            </a:r>
            <a:r>
              <a:rPr lang="en-US" altLang="zh-CN" dirty="0"/>
              <a:t>Warning</a:t>
            </a:r>
            <a:r>
              <a:rPr lang="zh-CN" altLang="en-US" dirty="0"/>
              <a:t>）</a:t>
            </a:r>
            <a:endParaRPr lang="en-US" altLang="zh-CN" dirty="0"/>
          </a:p>
          <a:p>
            <a:pPr lvl="1">
              <a:buFont typeface="Wingdings" pitchFamily="2" charset="2"/>
              <a:buChar char="v"/>
            </a:pPr>
            <a:r>
              <a:rPr lang="zh-CN" altLang="en-US" dirty="0"/>
              <a:t>编码风格（</a:t>
            </a:r>
            <a:r>
              <a:rPr lang="en-US" altLang="zh-CN" dirty="0"/>
              <a:t>Style</a:t>
            </a:r>
            <a:r>
              <a:rPr lang="zh-CN" altLang="en-US" dirty="0"/>
              <a:t>）</a:t>
            </a:r>
            <a:endParaRPr lang="en-US" altLang="zh-CN" dirty="0"/>
          </a:p>
          <a:p>
            <a:pPr lvl="1">
              <a:buFont typeface="Wingdings" pitchFamily="2" charset="2"/>
              <a:buChar char="v"/>
            </a:pPr>
            <a:r>
              <a:rPr lang="zh-CN" altLang="en-US" dirty="0"/>
              <a:t>性能（</a:t>
            </a:r>
            <a:r>
              <a:rPr lang="en-US" altLang="zh-CN" dirty="0"/>
              <a:t>Performance</a:t>
            </a:r>
            <a:r>
              <a:rPr lang="zh-CN" altLang="en-US" dirty="0"/>
              <a:t>）</a:t>
            </a:r>
            <a:endParaRPr lang="en-US" altLang="zh-CN" dirty="0"/>
          </a:p>
          <a:p>
            <a:pPr lvl="1">
              <a:buFont typeface="Wingdings" pitchFamily="2" charset="2"/>
              <a:buChar char="v"/>
            </a:pPr>
            <a:r>
              <a:rPr lang="zh-CN" altLang="en-US" dirty="0"/>
              <a:t>移植性警告（</a:t>
            </a:r>
            <a:r>
              <a:rPr lang="en-US" altLang="zh-CN" dirty="0"/>
              <a:t>Portability</a:t>
            </a:r>
            <a:r>
              <a:rPr lang="zh-CN" altLang="en-US" dirty="0"/>
              <a:t>）</a:t>
            </a:r>
            <a:endParaRPr lang="en-US" altLang="zh-CN" dirty="0"/>
          </a:p>
          <a:p>
            <a:pPr lvl="1">
              <a:buFont typeface="Wingdings" pitchFamily="2" charset="2"/>
              <a:buChar char="v"/>
            </a:pPr>
            <a:r>
              <a:rPr lang="zh-CN" altLang="en-US" dirty="0"/>
              <a:t>一般消息（</a:t>
            </a:r>
            <a:r>
              <a:rPr lang="en-US" altLang="zh-CN" dirty="0"/>
              <a:t>information</a:t>
            </a:r>
            <a:r>
              <a:rPr lang="zh-CN" altLang="en-US" dirty="0"/>
              <a:t>）</a:t>
            </a:r>
            <a:endParaRPr lang="en-US" altLang="zh-CN" dirty="0"/>
          </a:p>
          <a:p>
            <a:r>
              <a:rPr lang="zh-CN" altLang="en-US" dirty="0"/>
              <a:t>默认情况下只显示错误信息，通过</a:t>
            </a:r>
            <a:r>
              <a:rPr lang="en-US" altLang="zh-CN" dirty="0"/>
              <a:t> –enable</a:t>
            </a:r>
            <a:r>
              <a:rPr lang="zh-CN" altLang="en-US" dirty="0"/>
              <a:t> 参数获取更多输出信息。</a:t>
            </a:r>
            <a:endParaRPr lang="en-US" altLang="zh-CN" dirty="0"/>
          </a:p>
        </p:txBody>
      </p:sp>
    </p:spTree>
    <p:extLst>
      <p:ext uri="{BB962C8B-B14F-4D97-AF65-F5344CB8AC3E}">
        <p14:creationId xmlns:p14="http://schemas.microsoft.com/office/powerpoint/2010/main" val="1647663238"/>
      </p:ext>
    </p:extLst>
  </p:cSld>
  <p:clrMapOvr>
    <a:masterClrMapping/>
  </p:clrMapOvr>
  <p:transition spd="med"/>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33473</TotalTime>
  <Words>1079</Words>
  <Application>Microsoft Office PowerPoint</Application>
  <PresentationFormat>A4 纸张(210x297 毫米)</PresentationFormat>
  <Paragraphs>156</Paragraphs>
  <Slides>26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Avenir Roman</vt:lpstr>
      <vt:lpstr>Monotype Sorts</vt:lpstr>
      <vt:lpstr>黑体</vt:lpstr>
      <vt:lpstr>宋体</vt:lpstr>
      <vt:lpstr>Arial</vt:lpstr>
      <vt:lpstr>Arial Narrow</vt:lpstr>
      <vt:lpstr>Times New Roman</vt:lpstr>
      <vt:lpstr>Wingdings</vt:lpstr>
      <vt:lpstr>通用信息 (标准)</vt:lpstr>
      <vt:lpstr>第八章 实验3 静态分析工具cppcheck使用与检测结果分析</vt:lpstr>
      <vt:lpstr>目录</vt:lpstr>
      <vt:lpstr>目标及方案2（5分钟）</vt:lpstr>
      <vt:lpstr>任务1</vt:lpstr>
      <vt:lpstr>背景知识</vt:lpstr>
      <vt:lpstr>任务概述</vt:lpstr>
      <vt:lpstr>任务概述</vt:lpstr>
      <vt:lpstr>任务2</vt:lpstr>
      <vt:lpstr>背景知识</vt:lpstr>
      <vt:lpstr>任务概述</vt:lpstr>
      <vt:lpstr>任务3</vt:lpstr>
      <vt:lpstr>任务概述</vt:lpstr>
      <vt:lpstr>代码示例</vt:lpstr>
      <vt:lpstr>任务4</vt:lpstr>
      <vt:lpstr>PowerPoint 演示文稿</vt:lpstr>
      <vt:lpstr>任务概述</vt:lpstr>
      <vt:lpstr>代码示例</vt:lpstr>
      <vt:lpstr>任务五</vt:lpstr>
      <vt:lpstr>任务5</vt:lpstr>
      <vt:lpstr>PowerPoint 演示文稿</vt:lpstr>
      <vt:lpstr>任务概述</vt:lpstr>
      <vt:lpstr>代码示例</vt:lpstr>
      <vt:lpstr>任务6</vt:lpstr>
      <vt:lpstr>PowerPoint 演示文稿</vt:lpstr>
      <vt:lpstr>通过以上实验，你的代码写的有问题么，如何优化？ 写一份优化方案吧！</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3586</cp:revision>
  <cp:lastPrinted>2011-09-02T04:24:48Z</cp:lastPrinted>
  <dcterms:created xsi:type="dcterms:W3CDTF">2001-03-21T12:57:26Z</dcterms:created>
  <dcterms:modified xsi:type="dcterms:W3CDTF">2021-03-30T03:07:18Z</dcterms:modified>
</cp:coreProperties>
</file>