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handoutMasterIdLst>
    <p:handoutMasterId r:id="rId55"/>
  </p:handoutMasterIdLst>
  <p:sldIdLst>
    <p:sldId id="256" r:id="rId2"/>
    <p:sldId id="588" r:id="rId3"/>
    <p:sldId id="491" r:id="rId4"/>
    <p:sldId id="492" r:id="rId5"/>
    <p:sldId id="550" r:id="rId6"/>
    <p:sldId id="551" r:id="rId7"/>
    <p:sldId id="552" r:id="rId8"/>
    <p:sldId id="317" r:id="rId9"/>
    <p:sldId id="590" r:id="rId10"/>
    <p:sldId id="2984" r:id="rId11"/>
    <p:sldId id="2985" r:id="rId12"/>
    <p:sldId id="2986" r:id="rId13"/>
    <p:sldId id="2987" r:id="rId14"/>
    <p:sldId id="2988" r:id="rId15"/>
    <p:sldId id="2989" r:id="rId16"/>
    <p:sldId id="2990" r:id="rId17"/>
    <p:sldId id="2992" r:id="rId18"/>
    <p:sldId id="2993" r:id="rId19"/>
    <p:sldId id="2994" r:id="rId20"/>
    <p:sldId id="2995" r:id="rId21"/>
    <p:sldId id="2996" r:id="rId22"/>
    <p:sldId id="2997" r:id="rId23"/>
    <p:sldId id="2998" r:id="rId24"/>
    <p:sldId id="2999" r:id="rId25"/>
    <p:sldId id="3001" r:id="rId26"/>
    <p:sldId id="3000" r:id="rId27"/>
    <p:sldId id="3002" r:id="rId28"/>
    <p:sldId id="3003" r:id="rId29"/>
    <p:sldId id="3004" r:id="rId30"/>
    <p:sldId id="3005" r:id="rId31"/>
    <p:sldId id="3006" r:id="rId32"/>
    <p:sldId id="3007" r:id="rId33"/>
    <p:sldId id="3008" r:id="rId34"/>
    <p:sldId id="3009" r:id="rId35"/>
    <p:sldId id="3010" r:id="rId36"/>
    <p:sldId id="3011" r:id="rId37"/>
    <p:sldId id="3012" r:id="rId38"/>
    <p:sldId id="3013" r:id="rId39"/>
    <p:sldId id="3014" r:id="rId40"/>
    <p:sldId id="3015" r:id="rId41"/>
    <p:sldId id="3016" r:id="rId42"/>
    <p:sldId id="3017" r:id="rId43"/>
    <p:sldId id="3018" r:id="rId44"/>
    <p:sldId id="3019" r:id="rId45"/>
    <p:sldId id="3020" r:id="rId46"/>
    <p:sldId id="3021" r:id="rId47"/>
    <p:sldId id="3022" r:id="rId48"/>
    <p:sldId id="3023" r:id="rId49"/>
    <p:sldId id="3024" r:id="rId50"/>
    <p:sldId id="3026" r:id="rId51"/>
    <p:sldId id="3028" r:id="rId52"/>
    <p:sldId id="297" r:id="rId53"/>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99"/>
    <a:srgbClr val="336699"/>
    <a:srgbClr val="001D3A"/>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8074" autoAdjust="0"/>
  </p:normalViewPr>
  <p:slideViewPr>
    <p:cSldViewPr>
      <p:cViewPr varScale="1">
        <p:scale>
          <a:sx n="81" d="100"/>
          <a:sy n="81" d="100"/>
        </p:scale>
        <p:origin x="1454" y="58"/>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26665"/>
            <a:ext cx="9906000" cy="2123658"/>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第九章 第</a:t>
            </a:r>
            <a:r>
              <a:rPr lang="en-US" altLang="zh-CN" sz="4400" dirty="0">
                <a:solidFill>
                  <a:srgbClr val="000066"/>
                </a:solidFill>
                <a:effectLst>
                  <a:outerShdw blurRad="38100" dist="38100" dir="2700000" algn="tl">
                    <a:srgbClr val="C0C0C0"/>
                  </a:outerShdw>
                </a:effectLst>
              </a:rPr>
              <a:t>1</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en-US" altLang="zh-CN" sz="4400" dirty="0" err="1">
                <a:solidFill>
                  <a:srgbClr val="000066"/>
                </a:solidFill>
                <a:effectLst>
                  <a:outerShdw blurRad="38100" dist="38100" dir="2700000" algn="tl">
                    <a:srgbClr val="C0C0C0"/>
                  </a:outerShdw>
                </a:effectLst>
              </a:rPr>
              <a:t>Kunpeng</a:t>
            </a:r>
            <a:r>
              <a:rPr lang="zh-CN" altLang="en-US" sz="4400" dirty="0">
                <a:solidFill>
                  <a:srgbClr val="000066"/>
                </a:solidFill>
                <a:effectLst>
                  <a:outerShdw blurRad="38100" dist="38100" dir="2700000" algn="tl">
                    <a:srgbClr val="C0C0C0"/>
                  </a:outerShdw>
                </a:effectLst>
              </a:rPr>
              <a:t>及</a:t>
            </a:r>
            <a:r>
              <a:rPr lang="en-US" altLang="zh-CN" sz="4400" dirty="0">
                <a:solidFill>
                  <a:srgbClr val="000066"/>
                </a:solidFill>
                <a:effectLst>
                  <a:outerShdw blurRad="38100" dist="38100" dir="2700000" algn="tl">
                    <a:srgbClr val="C0C0C0"/>
                  </a:outerShdw>
                </a:effectLst>
              </a:rPr>
              <a:t>Arm</a:t>
            </a:r>
            <a:r>
              <a:rPr lang="zh-CN" altLang="en-US" sz="4400" dirty="0">
                <a:solidFill>
                  <a:srgbClr val="000066"/>
                </a:solidFill>
                <a:effectLst>
                  <a:outerShdw blurRad="38100" dist="38100" dir="2700000" algn="tl">
                    <a:srgbClr val="C0C0C0"/>
                  </a:outerShdw>
                </a:effectLst>
              </a:rPr>
              <a:t>架构加速器及指令介绍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10</a:t>
            </a:fld>
            <a:endParaRPr lang="zh-CN" altLang="en-US" sz="1800">
              <a:solidFill>
                <a:schemeClr val="tx1"/>
              </a:solidFill>
              <a:latin typeface="Arial" panose="020B0604020202020204" pitchFamily="34" charset="0"/>
            </a:endParaRPr>
          </a:p>
        </p:txBody>
      </p:sp>
      <p:sp>
        <p:nvSpPr>
          <p:cNvPr id="22530" name="TextBox 2">
            <a:extLst>
              <a:ext uri="{FF2B5EF4-FFF2-40B4-BE49-F238E27FC236}">
                <a16:creationId xmlns:a16="http://schemas.microsoft.com/office/drawing/2014/main" id="{D63509C9-EEBB-4CA5-85F6-13313B8DC57F}"/>
              </a:ext>
            </a:extLst>
          </p:cNvPr>
          <p:cNvSpPr>
            <a:spLocks noChangeArrowheads="1"/>
          </p:cNvSpPr>
          <p:nvPr/>
        </p:nvSpPr>
        <p:spPr bwMode="auto">
          <a:xfrm>
            <a:off x="272480" y="1790964"/>
            <a:ext cx="9561512" cy="336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en-US" altLang="zh-CN" sz="2600" dirty="0" err="1">
                <a:solidFill>
                  <a:srgbClr val="000066"/>
                </a:solidFill>
                <a:latin typeface="+mn-lt"/>
                <a:ea typeface="黑体" pitchFamily="2" charset="-122"/>
                <a:sym typeface="微软雅黑" panose="020B0503020204020204" pitchFamily="34" charset="-122"/>
              </a:rPr>
              <a:t>HostOS</a:t>
            </a:r>
            <a:r>
              <a:rPr lang="zh-CN" altLang="en-US" sz="2600" dirty="0">
                <a:solidFill>
                  <a:srgbClr val="000066"/>
                </a:solidFill>
                <a:latin typeface="+mn-lt"/>
                <a:ea typeface="黑体" pitchFamily="2" charset="-122"/>
                <a:sym typeface="微软雅黑" panose="020B0503020204020204" pitchFamily="34" charset="-122"/>
              </a:rPr>
              <a:t>需加载的软件包括</a:t>
            </a:r>
          </a:p>
          <a:p>
            <a:pPr marL="742950" lvl="1" indent="-285750" algn="l" eaLnBrk="0" hangingPunct="0">
              <a:lnSpc>
                <a:spcPct val="90000"/>
              </a:lnSpc>
              <a:spcBef>
                <a:spcPct val="20000"/>
              </a:spcBef>
              <a:buClr>
                <a:schemeClr val="tx2"/>
              </a:buClr>
              <a:buSzPct val="75000"/>
              <a:buFont typeface="Wingdings" pitchFamily="2" charset="2"/>
              <a:buChar char="v"/>
            </a:pPr>
            <a:r>
              <a:rPr lang="zh-CN" altLang="en-US" dirty="0">
                <a:solidFill>
                  <a:srgbClr val="0000FF"/>
                </a:solidFill>
                <a:latin typeface="+mn-lt"/>
                <a:ea typeface="+mn-ea"/>
                <a:sym typeface="微软雅黑" panose="020B0503020204020204" pitchFamily="34" charset="-122"/>
              </a:rPr>
              <a:t>驱动包，只加载需要的模块驱动</a:t>
            </a:r>
            <a:endParaRPr lang="en-US" altLang="zh-CN" dirty="0">
              <a:solidFill>
                <a:srgbClr val="0000FF"/>
              </a:solidFill>
              <a:latin typeface="+mn-lt"/>
              <a:ea typeface="+mn-ea"/>
              <a:sym typeface="微软雅黑" panose="020B0503020204020204" pitchFamily="34" charset="-122"/>
            </a:endParaRPr>
          </a:p>
          <a:p>
            <a:pPr lvl="1" algn="l" eaLnBrk="0" hangingPunct="0">
              <a:lnSpc>
                <a:spcPct val="90000"/>
              </a:lnSpc>
              <a:spcBef>
                <a:spcPct val="20000"/>
              </a:spcBef>
              <a:buClr>
                <a:schemeClr val="tx2"/>
              </a:buClr>
              <a:buSzPct val="75000"/>
            </a:pPr>
            <a:endParaRPr lang="zh-CN" altLang="en-US" dirty="0">
              <a:solidFill>
                <a:srgbClr val="0000FF"/>
              </a:solidFill>
              <a:latin typeface="+mn-lt"/>
              <a:ea typeface="+mn-ea"/>
              <a:sym typeface="微软雅黑" panose="020B0503020204020204" pitchFamily="34" charset="-122"/>
            </a:endParaRPr>
          </a:p>
          <a:p>
            <a:pPr marL="342900" lvl="1" indent="-342900" algn="just" eaLnBrk="0" hangingPunct="0">
              <a:lnSpc>
                <a:spcPct val="90000"/>
              </a:lnSpc>
              <a:spcBef>
                <a:spcPct val="20000"/>
              </a:spcBef>
              <a:buClr>
                <a:srgbClr val="FF5050"/>
              </a:buClr>
              <a:buSzPct val="120000"/>
              <a:buFont typeface="Wingdings" pitchFamily="2" charset="2"/>
              <a:buChar char="§"/>
            </a:pPr>
            <a:r>
              <a:rPr lang="en-US" altLang="zh-CN" sz="2600" dirty="0">
                <a:solidFill>
                  <a:srgbClr val="000066"/>
                </a:solidFill>
                <a:latin typeface="+mn-lt"/>
                <a:ea typeface="黑体" pitchFamily="2" charset="-122"/>
                <a:sym typeface="微软雅黑" panose="020B0503020204020204" pitchFamily="34" charset="-122"/>
              </a:rPr>
              <a:t>VM</a:t>
            </a:r>
            <a:r>
              <a:rPr lang="zh-CN" altLang="en-US" sz="2600" dirty="0">
                <a:solidFill>
                  <a:srgbClr val="000066"/>
                </a:solidFill>
                <a:latin typeface="+mn-lt"/>
                <a:ea typeface="黑体" pitchFamily="2" charset="-122"/>
                <a:sym typeface="微软雅黑" panose="020B0503020204020204" pitchFamily="34" charset="-122"/>
              </a:rPr>
              <a:t>需加载的软件包括</a:t>
            </a:r>
          </a:p>
          <a:p>
            <a:pPr marL="742950" lvl="1" indent="-285750" algn="l" eaLnBrk="0" hangingPunct="0">
              <a:lnSpc>
                <a:spcPct val="90000"/>
              </a:lnSpc>
              <a:spcBef>
                <a:spcPct val="20000"/>
              </a:spcBef>
              <a:buClr>
                <a:schemeClr val="tx2"/>
              </a:buClr>
              <a:buSzPct val="75000"/>
              <a:buFont typeface="Wingdings" pitchFamily="2" charset="2"/>
              <a:buChar char="v"/>
            </a:pPr>
            <a:r>
              <a:rPr lang="zh-CN" altLang="en-US" dirty="0">
                <a:solidFill>
                  <a:srgbClr val="0000FF"/>
                </a:solidFill>
                <a:latin typeface="+mn-lt"/>
                <a:ea typeface="+mn-ea"/>
                <a:sym typeface="微软雅黑" panose="020B0503020204020204" pitchFamily="34" charset="-122"/>
              </a:rPr>
              <a:t>驱动包，是</a:t>
            </a:r>
            <a:r>
              <a:rPr lang="en-US" altLang="zh-CN" dirty="0" err="1">
                <a:solidFill>
                  <a:srgbClr val="0000FF"/>
                </a:solidFill>
                <a:latin typeface="+mn-lt"/>
                <a:ea typeface="+mn-ea"/>
                <a:sym typeface="微软雅黑" panose="020B0503020204020204" pitchFamily="34" charset="-122"/>
              </a:rPr>
              <a:t>HostOS</a:t>
            </a:r>
            <a:r>
              <a:rPr lang="zh-CN" altLang="en-US" dirty="0">
                <a:solidFill>
                  <a:srgbClr val="0000FF"/>
                </a:solidFill>
                <a:latin typeface="+mn-lt"/>
                <a:ea typeface="+mn-ea"/>
                <a:sym typeface="微软雅黑" panose="020B0503020204020204" pitchFamily="34" charset="-122"/>
              </a:rPr>
              <a:t>加载的驱动包子集</a:t>
            </a:r>
            <a:endParaRPr lang="en-US" altLang="zh-CN" dirty="0">
              <a:solidFill>
                <a:srgbClr val="0000FF"/>
              </a:solidFill>
              <a:latin typeface="+mn-lt"/>
              <a:ea typeface="+mn-ea"/>
              <a:sym typeface="微软雅黑" panose="020B0503020204020204" pitchFamily="34" charset="-122"/>
            </a:endParaRP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err="1">
                <a:solidFill>
                  <a:srgbClr val="0000FF"/>
                </a:solidFill>
                <a:latin typeface="+mn-lt"/>
                <a:ea typeface="+mn-ea"/>
                <a:sym typeface="微软雅黑" panose="020B0503020204020204" pitchFamily="34" charset="-122"/>
              </a:rPr>
              <a:t>Warpdriver</a:t>
            </a:r>
            <a:r>
              <a:rPr lang="zh-CN" altLang="en-US" dirty="0">
                <a:solidFill>
                  <a:srgbClr val="0000FF"/>
                </a:solidFill>
                <a:latin typeface="+mn-lt"/>
                <a:ea typeface="+mn-ea"/>
                <a:sym typeface="微软雅黑" panose="020B0503020204020204" pitchFamily="34" charset="-122"/>
              </a:rPr>
              <a:t>用户态驱动包。</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err="1">
                <a:solidFill>
                  <a:srgbClr val="0000FF"/>
                </a:solidFill>
                <a:latin typeface="+mn-lt"/>
                <a:ea typeface="+mn-ea"/>
                <a:sym typeface="微软雅黑" panose="020B0503020204020204" pitchFamily="34" charset="-122"/>
              </a:rPr>
              <a:t>Openssl</a:t>
            </a:r>
            <a:r>
              <a:rPr lang="en-US" altLang="zh-CN" dirty="0">
                <a:solidFill>
                  <a:srgbClr val="0000FF"/>
                </a:solidFill>
                <a:latin typeface="+mn-lt"/>
                <a:ea typeface="+mn-ea"/>
                <a:sym typeface="微软雅黑" panose="020B0503020204020204" pitchFamily="34" charset="-122"/>
              </a:rPr>
              <a:t>/</a:t>
            </a:r>
            <a:r>
              <a:rPr lang="en-US" altLang="zh-CN" dirty="0" err="1">
                <a:solidFill>
                  <a:srgbClr val="0000FF"/>
                </a:solidFill>
                <a:latin typeface="+mn-lt"/>
                <a:ea typeface="+mn-ea"/>
                <a:sym typeface="微软雅黑" panose="020B0503020204020204" pitchFamily="34" charset="-122"/>
              </a:rPr>
              <a:t>Zlib</a:t>
            </a:r>
            <a:r>
              <a:rPr lang="zh-CN" altLang="en-US" dirty="0">
                <a:solidFill>
                  <a:srgbClr val="0000FF"/>
                </a:solidFill>
                <a:latin typeface="+mn-lt"/>
                <a:ea typeface="+mn-ea"/>
                <a:sym typeface="微软雅黑" panose="020B0503020204020204" pitchFamily="34" charset="-122"/>
              </a:rPr>
              <a:t>上层应用库。</a:t>
            </a:r>
          </a:p>
          <a:p>
            <a:pPr algn="just" eaLnBrk="0" hangingPunct="0">
              <a:lnSpc>
                <a:spcPct val="90000"/>
              </a:lnSpc>
              <a:spcBef>
                <a:spcPct val="20000"/>
              </a:spcBef>
              <a:buClr>
                <a:srgbClr val="FF5050"/>
              </a:buClr>
              <a:buSzPct val="120000"/>
              <a:buFont typeface="Wingdings" pitchFamily="2" charset="2"/>
              <a:buChar char="§"/>
            </a:pPr>
            <a:endParaRPr lang="zh-CN" altLang="en-US" sz="2600" dirty="0">
              <a:solidFill>
                <a:srgbClr val="000066"/>
              </a:solidFill>
              <a:latin typeface="+mn-lt"/>
              <a:ea typeface="黑体" pitchFamily="2" charset="-122"/>
              <a:sym typeface="微软雅黑" panose="020B0503020204020204" pitchFamily="34" charset="-122"/>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t>VM</a:t>
            </a:r>
            <a:r>
              <a:rPr lang="zh-CN" altLang="en-US" dirty="0"/>
              <a:t>场景逻辑架构</a:t>
            </a:r>
            <a:endParaRPr lang="zh-CN" altLang="zh-CN" dirty="0"/>
          </a:p>
        </p:txBody>
      </p:sp>
    </p:spTree>
    <p:extLst>
      <p:ext uri="{BB962C8B-B14F-4D97-AF65-F5344CB8AC3E}">
        <p14:creationId xmlns:p14="http://schemas.microsoft.com/office/powerpoint/2010/main" val="37848072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11</a:t>
            </a:fld>
            <a:endParaRPr lang="zh-CN" altLang="en-US" sz="1800">
              <a:solidFill>
                <a:schemeClr val="tx1"/>
              </a:solidFill>
              <a:latin typeface="Arial" panose="020B0604020202020204" pitchFamily="34" charset="0"/>
            </a:endParaRPr>
          </a:p>
        </p:txBody>
      </p:sp>
      <p:sp>
        <p:nvSpPr>
          <p:cNvPr id="22530" name="TextBox 2">
            <a:extLst>
              <a:ext uri="{FF2B5EF4-FFF2-40B4-BE49-F238E27FC236}">
                <a16:creationId xmlns:a16="http://schemas.microsoft.com/office/drawing/2014/main" id="{D63509C9-EEBB-4CA5-85F6-13313B8DC57F}"/>
              </a:ext>
            </a:extLst>
          </p:cNvPr>
          <p:cNvSpPr>
            <a:spLocks noChangeArrowheads="1"/>
          </p:cNvSpPr>
          <p:nvPr/>
        </p:nvSpPr>
        <p:spPr bwMode="auto">
          <a:xfrm>
            <a:off x="344488" y="1412776"/>
            <a:ext cx="9561512" cy="240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为用户只在容器上使用加速器能力，配置约束如下：</a:t>
            </a:r>
          </a:p>
          <a:p>
            <a:pPr marL="742950" lvl="1" indent="-285750" algn="l" eaLnBrk="0" hangingPunct="0">
              <a:lnSpc>
                <a:spcPct val="90000"/>
              </a:lnSpc>
              <a:spcBef>
                <a:spcPct val="20000"/>
              </a:spcBef>
              <a:buClr>
                <a:schemeClr val="tx2"/>
              </a:buClr>
              <a:buSzPct val="75000"/>
              <a:buFont typeface="Wingdings" pitchFamily="2" charset="2"/>
              <a:buChar char="v"/>
            </a:pPr>
            <a:r>
              <a:rPr lang="zh-CN" altLang="en-US" dirty="0">
                <a:solidFill>
                  <a:srgbClr val="0000FF"/>
                </a:solidFill>
                <a:latin typeface="+mn-lt"/>
                <a:ea typeface="+mn-ea"/>
                <a:sym typeface="微软雅黑" panose="020B0503020204020204" pitchFamily="34" charset="-122"/>
              </a:rPr>
              <a:t>需打开</a:t>
            </a:r>
            <a:r>
              <a:rPr lang="en-US" altLang="zh-CN" dirty="0">
                <a:solidFill>
                  <a:srgbClr val="0000FF"/>
                </a:solidFill>
                <a:latin typeface="+mn-lt"/>
                <a:ea typeface="+mn-ea"/>
                <a:sym typeface="微软雅黑" panose="020B0503020204020204" pitchFamily="34" charset="-122"/>
              </a:rPr>
              <a:t>SMMU</a:t>
            </a:r>
            <a:r>
              <a:rPr lang="zh-CN" altLang="en-US" dirty="0">
                <a:solidFill>
                  <a:srgbClr val="0000FF"/>
                </a:solidFill>
                <a:latin typeface="+mn-lt"/>
                <a:ea typeface="+mn-ea"/>
                <a:sym typeface="微软雅黑" panose="020B0503020204020204" pitchFamily="34" charset="-122"/>
              </a:rPr>
              <a:t>（通过</a:t>
            </a:r>
            <a:r>
              <a:rPr lang="en-US" altLang="zh-CN" dirty="0">
                <a:solidFill>
                  <a:srgbClr val="0000FF"/>
                </a:solidFill>
                <a:latin typeface="+mn-lt"/>
                <a:ea typeface="+mn-ea"/>
                <a:sym typeface="微软雅黑" panose="020B0503020204020204" pitchFamily="34" charset="-122"/>
              </a:rPr>
              <a:t>BIOS</a:t>
            </a:r>
            <a:r>
              <a:rPr lang="zh-CN" altLang="en-US" dirty="0">
                <a:solidFill>
                  <a:srgbClr val="0000FF"/>
                </a:solidFill>
                <a:latin typeface="+mn-lt"/>
                <a:ea typeface="+mn-ea"/>
                <a:sym typeface="微软雅黑" panose="020B0503020204020204" pitchFamily="34" charset="-122"/>
              </a:rPr>
              <a:t>设置），以支持虚拟化能力。</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err="1">
                <a:solidFill>
                  <a:srgbClr val="0000FF"/>
                </a:solidFill>
                <a:latin typeface="+mn-lt"/>
                <a:ea typeface="+mn-ea"/>
                <a:sym typeface="微软雅黑" panose="020B0503020204020204" pitchFamily="34" charset="-122"/>
              </a:rPr>
              <a:t>HostOS</a:t>
            </a:r>
            <a:r>
              <a:rPr lang="zh-CN" altLang="en-US" dirty="0">
                <a:solidFill>
                  <a:srgbClr val="0000FF"/>
                </a:solidFill>
                <a:latin typeface="+mn-lt"/>
                <a:ea typeface="+mn-ea"/>
                <a:sym typeface="微软雅黑" panose="020B0503020204020204" pitchFamily="34" charset="-122"/>
              </a:rPr>
              <a:t>为每个设备创建指定个数</a:t>
            </a:r>
            <a:r>
              <a:rPr lang="en-US" altLang="zh-CN" dirty="0">
                <a:solidFill>
                  <a:srgbClr val="0000FF"/>
                </a:solidFill>
                <a:latin typeface="+mn-lt"/>
                <a:ea typeface="+mn-ea"/>
                <a:sym typeface="微软雅黑" panose="020B0503020204020204" pitchFamily="34" charset="-122"/>
              </a:rPr>
              <a:t>VF</a:t>
            </a:r>
            <a:endParaRPr lang="zh-CN" altLang="en-US" dirty="0">
              <a:solidFill>
                <a:srgbClr val="0000FF"/>
              </a:solidFill>
              <a:latin typeface="+mn-lt"/>
              <a:ea typeface="+mn-ea"/>
              <a:sym typeface="微软雅黑" panose="020B0503020204020204" pitchFamily="34" charset="-122"/>
            </a:endParaRPr>
          </a:p>
          <a:p>
            <a:pPr marL="742950" lvl="1" indent="-285750" algn="l" eaLnBrk="0" hangingPunct="0">
              <a:lnSpc>
                <a:spcPct val="90000"/>
              </a:lnSpc>
              <a:spcBef>
                <a:spcPct val="20000"/>
              </a:spcBef>
              <a:buClr>
                <a:schemeClr val="tx2"/>
              </a:buClr>
              <a:buSzPct val="75000"/>
              <a:buFont typeface="Wingdings" pitchFamily="2" charset="2"/>
              <a:buChar char="v"/>
            </a:pPr>
            <a:r>
              <a:rPr lang="zh-CN" altLang="en-US" dirty="0">
                <a:solidFill>
                  <a:srgbClr val="0000FF"/>
                </a:solidFill>
                <a:latin typeface="+mn-lt"/>
                <a:ea typeface="+mn-ea"/>
                <a:sym typeface="微软雅黑" panose="020B0503020204020204" pitchFamily="34" charset="-122"/>
              </a:rPr>
              <a:t>容器关联直通</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，每个容器上可以关联</a:t>
            </a:r>
            <a:r>
              <a:rPr lang="en-US" altLang="zh-CN" dirty="0">
                <a:solidFill>
                  <a:srgbClr val="0000FF"/>
                </a:solidFill>
                <a:latin typeface="+mn-lt"/>
                <a:ea typeface="+mn-ea"/>
                <a:sym typeface="微软雅黑" panose="020B0503020204020204" pitchFamily="34" charset="-122"/>
              </a:rPr>
              <a:t>1</a:t>
            </a:r>
            <a:r>
              <a:rPr lang="zh-CN" altLang="en-US" dirty="0">
                <a:solidFill>
                  <a:srgbClr val="0000FF"/>
                </a:solidFill>
                <a:latin typeface="+mn-lt"/>
                <a:ea typeface="+mn-ea"/>
                <a:sym typeface="微软雅黑" panose="020B0503020204020204" pitchFamily="34" charset="-122"/>
              </a:rPr>
              <a:t>个</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或多个</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，具体多少个由业务决定。</a:t>
            </a:r>
          </a:p>
          <a:p>
            <a:pPr marL="742950" lvl="1" indent="-285750" algn="l" eaLnBrk="0" hangingPunct="0">
              <a:lnSpc>
                <a:spcPct val="90000"/>
              </a:lnSpc>
              <a:spcBef>
                <a:spcPct val="20000"/>
              </a:spcBef>
              <a:buClr>
                <a:schemeClr val="tx2"/>
              </a:buClr>
              <a:buSzPct val="75000"/>
              <a:buFont typeface="Wingdings" pitchFamily="2" charset="2"/>
              <a:buChar char="v"/>
            </a:pPr>
            <a:r>
              <a:rPr lang="zh-CN" altLang="en-US" dirty="0">
                <a:solidFill>
                  <a:srgbClr val="0000FF"/>
                </a:solidFill>
                <a:latin typeface="+mn-lt"/>
                <a:ea typeface="+mn-ea"/>
                <a:sym typeface="微软雅黑" panose="020B0503020204020204" pitchFamily="34" charset="-122"/>
              </a:rPr>
              <a:t>容器关联时最好选择与容器在同一个</a:t>
            </a:r>
            <a:r>
              <a:rPr lang="en-US" altLang="zh-CN" dirty="0">
                <a:solidFill>
                  <a:srgbClr val="0000FF"/>
                </a:solidFill>
                <a:latin typeface="+mn-lt"/>
                <a:ea typeface="+mn-ea"/>
                <a:sym typeface="微软雅黑" panose="020B0503020204020204" pitchFamily="34" charset="-122"/>
              </a:rPr>
              <a:t>CPU</a:t>
            </a:r>
            <a:r>
              <a:rPr lang="zh-CN" altLang="en-US" dirty="0">
                <a:solidFill>
                  <a:srgbClr val="0000FF"/>
                </a:solidFill>
                <a:latin typeface="+mn-lt"/>
                <a:ea typeface="+mn-ea"/>
                <a:sym typeface="微软雅黑" panose="020B0503020204020204" pitchFamily="34" charset="-122"/>
              </a:rPr>
              <a:t>的</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进行关联。</a:t>
            </a: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容器场景逻辑架构</a:t>
            </a:r>
            <a:endParaRPr lang="zh-CN" altLang="zh-CN" dirty="0"/>
          </a:p>
        </p:txBody>
      </p:sp>
      <p:pic>
        <p:nvPicPr>
          <p:cNvPr id="6146" name="d0e75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3505" y="3827462"/>
            <a:ext cx="3778989"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48731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12</a:t>
            </a:fld>
            <a:endParaRPr lang="zh-CN" altLang="en-US" sz="1800">
              <a:solidFill>
                <a:schemeClr val="tx1"/>
              </a:solidFill>
              <a:latin typeface="Arial" panose="020B0604020202020204" pitchFamily="34" charset="0"/>
            </a:endParaRPr>
          </a:p>
        </p:txBody>
      </p:sp>
      <p:sp>
        <p:nvSpPr>
          <p:cNvPr id="22530" name="TextBox 2">
            <a:extLst>
              <a:ext uri="{FF2B5EF4-FFF2-40B4-BE49-F238E27FC236}">
                <a16:creationId xmlns:a16="http://schemas.microsoft.com/office/drawing/2014/main" id="{D63509C9-EEBB-4CA5-85F6-13313B8DC57F}"/>
              </a:ext>
            </a:extLst>
          </p:cNvPr>
          <p:cNvSpPr>
            <a:spLocks noChangeArrowheads="1"/>
          </p:cNvSpPr>
          <p:nvPr/>
        </p:nvSpPr>
        <p:spPr bwMode="auto">
          <a:xfrm>
            <a:off x="344488" y="2083031"/>
            <a:ext cx="9561512" cy="25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en-US" altLang="zh-CN" sz="2600" dirty="0" err="1">
                <a:solidFill>
                  <a:srgbClr val="000066"/>
                </a:solidFill>
                <a:latin typeface="+mn-lt"/>
                <a:ea typeface="黑体" pitchFamily="2" charset="-122"/>
                <a:sym typeface="微软雅黑" panose="020B0503020204020204" pitchFamily="34" charset="-122"/>
              </a:rPr>
              <a:t>HostOS</a:t>
            </a:r>
            <a:r>
              <a:rPr lang="zh-CN" altLang="en-US" sz="2600" dirty="0">
                <a:solidFill>
                  <a:srgbClr val="000066"/>
                </a:solidFill>
                <a:latin typeface="+mn-lt"/>
                <a:ea typeface="黑体" pitchFamily="2" charset="-122"/>
                <a:sym typeface="微软雅黑" panose="020B0503020204020204" pitchFamily="34" charset="-122"/>
              </a:rPr>
              <a:t>需加载的软件包括：</a:t>
            </a:r>
          </a:p>
          <a:p>
            <a:pPr marL="742950" lvl="1" indent="-285750" algn="l" eaLnBrk="0" hangingPunct="0">
              <a:lnSpc>
                <a:spcPct val="90000"/>
              </a:lnSpc>
              <a:spcBef>
                <a:spcPct val="20000"/>
              </a:spcBef>
              <a:buClr>
                <a:schemeClr val="tx2"/>
              </a:buClr>
              <a:buSzPct val="75000"/>
              <a:buFont typeface="Wingdings" pitchFamily="2" charset="2"/>
              <a:buChar char="v"/>
            </a:pPr>
            <a:r>
              <a:rPr lang="zh-CN" altLang="en-US" dirty="0">
                <a:solidFill>
                  <a:srgbClr val="0000FF"/>
                </a:solidFill>
                <a:latin typeface="+mn-lt"/>
                <a:ea typeface="+mn-ea"/>
                <a:sym typeface="微软雅黑" panose="020B0503020204020204" pitchFamily="34" charset="-122"/>
              </a:rPr>
              <a:t>驱动包，只加载需要的模块驱动。</a:t>
            </a:r>
          </a:p>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容器需加载的软件包括：</a:t>
            </a:r>
          </a:p>
          <a:p>
            <a:pPr marL="742950" lvl="1" indent="-285750" algn="l" eaLnBrk="0" hangingPunct="0">
              <a:lnSpc>
                <a:spcPct val="90000"/>
              </a:lnSpc>
              <a:spcBef>
                <a:spcPct val="20000"/>
              </a:spcBef>
              <a:buClr>
                <a:schemeClr val="tx2"/>
              </a:buClr>
              <a:buSzPct val="75000"/>
              <a:buFont typeface="Wingdings" pitchFamily="2" charset="2"/>
              <a:buChar char="v"/>
            </a:pPr>
            <a:r>
              <a:rPr lang="zh-CN" altLang="en-US" dirty="0">
                <a:solidFill>
                  <a:srgbClr val="0000FF"/>
                </a:solidFill>
                <a:latin typeface="+mn-lt"/>
                <a:ea typeface="+mn-ea"/>
                <a:sym typeface="微软雅黑" panose="020B0503020204020204" pitchFamily="34" charset="-122"/>
              </a:rPr>
              <a:t>驱动包，是</a:t>
            </a:r>
            <a:r>
              <a:rPr lang="en-US" altLang="zh-CN" dirty="0" err="1">
                <a:solidFill>
                  <a:srgbClr val="0000FF"/>
                </a:solidFill>
                <a:latin typeface="+mn-lt"/>
                <a:ea typeface="+mn-ea"/>
                <a:sym typeface="微软雅黑" panose="020B0503020204020204" pitchFamily="34" charset="-122"/>
              </a:rPr>
              <a:t>HostOS</a:t>
            </a:r>
            <a:r>
              <a:rPr lang="zh-CN" altLang="en-US" dirty="0">
                <a:solidFill>
                  <a:srgbClr val="0000FF"/>
                </a:solidFill>
                <a:latin typeface="+mn-lt"/>
                <a:ea typeface="+mn-ea"/>
                <a:sym typeface="微软雅黑" panose="020B0503020204020204" pitchFamily="34" charset="-122"/>
              </a:rPr>
              <a:t>加载的驱动包子集，与关联的</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配套。</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err="1">
                <a:solidFill>
                  <a:srgbClr val="0000FF"/>
                </a:solidFill>
                <a:latin typeface="+mn-lt"/>
                <a:ea typeface="+mn-ea"/>
                <a:sym typeface="微软雅黑" panose="020B0503020204020204" pitchFamily="34" charset="-122"/>
              </a:rPr>
              <a:t>Warpdriver</a:t>
            </a:r>
            <a:r>
              <a:rPr lang="zh-CN" altLang="en-US" dirty="0">
                <a:solidFill>
                  <a:srgbClr val="0000FF"/>
                </a:solidFill>
                <a:latin typeface="+mn-lt"/>
                <a:ea typeface="+mn-ea"/>
                <a:sym typeface="微软雅黑" panose="020B0503020204020204" pitchFamily="34" charset="-122"/>
              </a:rPr>
              <a:t>用户态驱动包。</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err="1">
                <a:solidFill>
                  <a:srgbClr val="0000FF"/>
                </a:solidFill>
                <a:latin typeface="+mn-lt"/>
                <a:ea typeface="+mn-ea"/>
                <a:sym typeface="微软雅黑" panose="020B0503020204020204" pitchFamily="34" charset="-122"/>
              </a:rPr>
              <a:t>Openssl</a:t>
            </a:r>
            <a:r>
              <a:rPr lang="en-US" altLang="zh-CN" dirty="0">
                <a:solidFill>
                  <a:srgbClr val="0000FF"/>
                </a:solidFill>
                <a:latin typeface="+mn-lt"/>
                <a:ea typeface="+mn-ea"/>
                <a:sym typeface="微软雅黑" panose="020B0503020204020204" pitchFamily="34" charset="-122"/>
              </a:rPr>
              <a:t>/</a:t>
            </a:r>
            <a:r>
              <a:rPr lang="en-US" altLang="zh-CN" dirty="0" err="1">
                <a:solidFill>
                  <a:srgbClr val="0000FF"/>
                </a:solidFill>
                <a:latin typeface="+mn-lt"/>
                <a:ea typeface="+mn-ea"/>
                <a:sym typeface="微软雅黑" panose="020B0503020204020204" pitchFamily="34" charset="-122"/>
              </a:rPr>
              <a:t>Zlib</a:t>
            </a:r>
            <a:r>
              <a:rPr lang="zh-CN" altLang="en-US" dirty="0">
                <a:solidFill>
                  <a:srgbClr val="0000FF"/>
                </a:solidFill>
                <a:latin typeface="+mn-lt"/>
                <a:ea typeface="+mn-ea"/>
                <a:sym typeface="微软雅黑" panose="020B0503020204020204" pitchFamily="34" charset="-122"/>
              </a:rPr>
              <a:t>上层应用库。</a:t>
            </a: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容器场景逻辑架构</a:t>
            </a:r>
            <a:endParaRPr lang="zh-CN" altLang="zh-CN" dirty="0"/>
          </a:p>
        </p:txBody>
      </p:sp>
    </p:spTree>
    <p:extLst>
      <p:ext uri="{BB962C8B-B14F-4D97-AF65-F5344CB8AC3E}">
        <p14:creationId xmlns:p14="http://schemas.microsoft.com/office/powerpoint/2010/main" val="9630950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13</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t>VM+</a:t>
            </a:r>
            <a:r>
              <a:rPr lang="zh-CN" altLang="en-US" dirty="0"/>
              <a:t>容器场景逻辑架构</a:t>
            </a:r>
            <a:endParaRPr lang="zh-CN" altLang="zh-CN" dirty="0"/>
          </a:p>
        </p:txBody>
      </p:sp>
      <p:pic>
        <p:nvPicPr>
          <p:cNvPr id="7170" name="d0e8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2680" y="1261920"/>
            <a:ext cx="5750646"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862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14</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err="1"/>
              <a:t>Host+VM</a:t>
            </a:r>
            <a:r>
              <a:rPr lang="zh-CN" altLang="en-US" dirty="0"/>
              <a:t>场景逻辑架构</a:t>
            </a:r>
            <a:endParaRPr lang="zh-CN" altLang="zh-CN" dirty="0"/>
          </a:p>
        </p:txBody>
      </p:sp>
      <p:pic>
        <p:nvPicPr>
          <p:cNvPr id="8194" name="d0e88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7402" y="1209006"/>
            <a:ext cx="6371196" cy="551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18811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15</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鲲鹏加速引擎技术规格</a:t>
            </a:r>
            <a:endParaRPr lang="zh-CN" altLang="zh-CN" dirty="0"/>
          </a:p>
        </p:txBody>
      </p:sp>
      <p:pic>
        <p:nvPicPr>
          <p:cNvPr id="9218"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3429" y="1195122"/>
            <a:ext cx="6699141" cy="5627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8027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16</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鲲鹏加速引擎技术规格</a:t>
            </a:r>
            <a:endParaRPr lang="zh-CN" altLang="zh-CN" dirty="0"/>
          </a:p>
        </p:txBody>
      </p:sp>
      <p:pic>
        <p:nvPicPr>
          <p:cNvPr id="10242"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3150" y="1154651"/>
            <a:ext cx="6279699" cy="5728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48073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鲲鹏加速引擎技术规格</a:t>
            </a:r>
            <a:endParaRPr lang="zh-CN" altLang="zh-CN" dirty="0"/>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234" y="1419340"/>
            <a:ext cx="6323531" cy="407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1"/>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7681"/>
          <a:stretch/>
        </p:blipFill>
        <p:spPr bwMode="auto">
          <a:xfrm>
            <a:off x="1928664" y="5589240"/>
            <a:ext cx="6186101"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71613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18</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鲲鹏加速引擎兼容性</a:t>
            </a:r>
            <a:endParaRPr lang="zh-CN" altLang="zh-CN" dirty="0"/>
          </a:p>
        </p:txBody>
      </p:sp>
      <p:pic>
        <p:nvPicPr>
          <p:cNvPr id="12290"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2212" y="1149303"/>
            <a:ext cx="7145204" cy="566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34428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19</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鲲鹏加速引擎性能指标</a:t>
            </a:r>
            <a:endParaRPr lang="zh-CN" altLang="zh-CN" dirty="0"/>
          </a:p>
        </p:txBody>
      </p:sp>
      <p:pic>
        <p:nvPicPr>
          <p:cNvPr id="13314"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4499"/>
          <a:stretch>
            <a:fillRect/>
          </a:stretch>
        </p:blipFill>
        <p:spPr bwMode="auto">
          <a:xfrm>
            <a:off x="759387" y="1381555"/>
            <a:ext cx="8387225" cy="533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54739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zh-CN" altLang="en-US" dirty="0">
                <a:latin typeface="黑体"/>
              </a:rPr>
              <a:t>目录</a:t>
            </a:r>
            <a:endParaRPr lang="en-US" dirty="0"/>
          </a:p>
        </p:txBody>
      </p:sp>
      <p:sp>
        <p:nvSpPr>
          <p:cNvPr id="20482" name="Content Placeholder 2"/>
          <p:cNvSpPr>
            <a:spLocks noGrp="1"/>
          </p:cNvSpPr>
          <p:nvPr>
            <p:ph idx="1"/>
          </p:nvPr>
        </p:nvSpPr>
        <p:spPr/>
        <p:txBody>
          <a:bodyPr/>
          <a:lstStyle/>
          <a:p>
            <a:pPr algn="just" eaLnBrk="1" hangingPunct="1">
              <a:lnSpc>
                <a:spcPct val="90000"/>
              </a:lnSpc>
            </a:pPr>
            <a:r>
              <a:rPr lang="zh-CN" altLang="zh-CN" dirty="0">
                <a:solidFill>
                  <a:srgbClr val="FF0000"/>
                </a:solidFill>
              </a:rPr>
              <a:t>鲲鹏加速引擎</a:t>
            </a:r>
            <a:endParaRPr lang="en-US" altLang="zh-CN" dirty="0">
              <a:solidFill>
                <a:srgbClr val="FF0000"/>
              </a:solidFill>
            </a:endParaRPr>
          </a:p>
          <a:p>
            <a:pPr algn="just" eaLnBrk="1" hangingPunct="1">
              <a:lnSpc>
                <a:spcPct val="90000"/>
              </a:lnSpc>
            </a:pPr>
            <a:r>
              <a:rPr lang="en-US" altLang="zh-CN" dirty="0"/>
              <a:t>Arm</a:t>
            </a:r>
            <a:r>
              <a:rPr lang="zh-CN" altLang="en-US" dirty="0"/>
              <a:t>架构加速器</a:t>
            </a:r>
            <a:endParaRPr lang="en-US" altLang="zh-CN" dirty="0"/>
          </a:p>
          <a:p>
            <a:pPr algn="just" eaLnBrk="1" hangingPunct="1">
              <a:lnSpc>
                <a:spcPct val="90000"/>
              </a:lnSpc>
            </a:pPr>
            <a:r>
              <a:rPr lang="en-US" altLang="zh-CN" dirty="0"/>
              <a:t>MPAM</a:t>
            </a:r>
            <a:r>
              <a:rPr lang="zh-CN" altLang="en-US" dirty="0"/>
              <a:t>简介</a:t>
            </a:r>
            <a:endParaRPr lang="en-US" altLang="zh-CN" dirty="0"/>
          </a:p>
        </p:txBody>
      </p:sp>
    </p:spTree>
    <p:extLst>
      <p:ext uri="{BB962C8B-B14F-4D97-AF65-F5344CB8AC3E}">
        <p14:creationId xmlns:p14="http://schemas.microsoft.com/office/powerpoint/2010/main" val="159060883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各种</a:t>
            </a:r>
            <a:r>
              <a:rPr lang="zh-CN" altLang="zh-CN" dirty="0">
                <a:effectLst/>
              </a:rPr>
              <a:t>签名</a:t>
            </a:r>
            <a:r>
              <a:rPr lang="zh-CN" altLang="en-US" dirty="0">
                <a:effectLst/>
              </a:rPr>
              <a:t>算法</a:t>
            </a:r>
            <a:r>
              <a:rPr lang="zh-CN" altLang="zh-CN" dirty="0">
                <a:effectLst/>
              </a:rPr>
              <a:t>性能</a:t>
            </a:r>
            <a:endParaRPr lang="zh-CN" altLang="zh-CN" dirty="0"/>
          </a:p>
        </p:txBody>
      </p:sp>
      <p:pic>
        <p:nvPicPr>
          <p:cNvPr id="14338" name="d0e14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280" y="1400993"/>
            <a:ext cx="3932237" cy="237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d0e14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016" y="1415849"/>
            <a:ext cx="3902862" cy="234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d0e14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280" y="3925440"/>
            <a:ext cx="393223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d0e14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016" y="3925440"/>
            <a:ext cx="3903662"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31082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21</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鲲鹏加速引擎特性</a:t>
            </a:r>
            <a:endParaRPr lang="zh-CN" altLang="zh-CN" dirty="0"/>
          </a:p>
        </p:txBody>
      </p:sp>
      <p:graphicFrame>
        <p:nvGraphicFramePr>
          <p:cNvPr id="2" name="表格 1"/>
          <p:cNvGraphicFramePr>
            <a:graphicFrameLocks noGrp="1"/>
          </p:cNvGraphicFramePr>
          <p:nvPr>
            <p:extLst>
              <p:ext uri="{D42A27DB-BD31-4B8C-83A1-F6EECF244321}">
                <p14:modId xmlns:p14="http://schemas.microsoft.com/office/powerpoint/2010/main" val="3879856380"/>
              </p:ext>
            </p:extLst>
          </p:nvPr>
        </p:nvGraphicFramePr>
        <p:xfrm>
          <a:off x="488950" y="1902988"/>
          <a:ext cx="8928100" cy="1228344"/>
        </p:xfrm>
        <a:graphic>
          <a:graphicData uri="http://schemas.openxmlformats.org/drawingml/2006/table">
            <a:tbl>
              <a:tblPr>
                <a:tableStyleId>{5C22544A-7EE6-4342-B048-85BDC9FD1C3A}</a:tableStyleId>
              </a:tblPr>
              <a:tblGrid>
                <a:gridCol w="8928100">
                  <a:extLst>
                    <a:ext uri="{9D8B030D-6E8A-4147-A177-3AD203B41FA5}">
                      <a16:colId xmlns:a16="http://schemas.microsoft.com/office/drawing/2014/main" val="2081784830"/>
                    </a:ext>
                  </a:extLst>
                </a:gridCol>
              </a:tblGrid>
              <a:tr h="0">
                <a:tc>
                  <a:txBody>
                    <a:bodyPr/>
                    <a:lstStyle/>
                    <a:p>
                      <a:pPr marL="342900" indent="-342900" algn="just" rtl="0" eaLnBrk="0" fontAlgn="base" hangingPunct="0">
                        <a:lnSpc>
                          <a:spcPct val="90000"/>
                        </a:lnSpc>
                        <a:spcBef>
                          <a:spcPct val="20000"/>
                        </a:spcBef>
                        <a:spcAft>
                          <a:spcPct val="0"/>
                        </a:spcAft>
                        <a:buClr>
                          <a:srgbClr val="FF5050"/>
                        </a:buClr>
                        <a:buSzPct val="120000"/>
                        <a:buFont typeface="Wingdings" pitchFamily="2" charset="2"/>
                        <a:buChar char="§"/>
                        <a:tabLst>
                          <a:tab pos="4495800" algn="l"/>
                        </a:tabLst>
                      </a:pPr>
                      <a:r>
                        <a:rPr kumimoji="1" lang="zh-CN" sz="2600" b="1" kern="1200" dirty="0">
                          <a:solidFill>
                            <a:srgbClr val="000066"/>
                          </a:solidFill>
                          <a:latin typeface="+mn-lt"/>
                          <a:ea typeface="黑体" pitchFamily="2" charset="-122"/>
                          <a:cs typeface="+mn-cs"/>
                        </a:rPr>
                        <a:t>基于</a:t>
                      </a:r>
                      <a:r>
                        <a:rPr kumimoji="1" lang="en-US" sz="2600" b="1" kern="1200" dirty="0">
                          <a:solidFill>
                            <a:srgbClr val="000066"/>
                          </a:solidFill>
                          <a:latin typeface="+mn-lt"/>
                          <a:ea typeface="黑体" pitchFamily="2" charset="-122"/>
                          <a:cs typeface="+mn-cs"/>
                        </a:rPr>
                        <a:t>OpenSSL</a:t>
                      </a:r>
                      <a:r>
                        <a:rPr kumimoji="1" lang="zh-CN" sz="2600" b="1" kern="1200" dirty="0">
                          <a:solidFill>
                            <a:srgbClr val="000066"/>
                          </a:solidFill>
                          <a:latin typeface="+mn-lt"/>
                          <a:ea typeface="黑体" pitchFamily="2" charset="-122"/>
                          <a:cs typeface="+mn-cs"/>
                        </a:rPr>
                        <a:t>的加速引擎</a:t>
                      </a:r>
                    </a:p>
                    <a:p>
                      <a:pPr marL="342900" indent="-342900" algn="just" rtl="0" eaLnBrk="0" fontAlgn="base" hangingPunct="0">
                        <a:lnSpc>
                          <a:spcPct val="90000"/>
                        </a:lnSpc>
                        <a:spcBef>
                          <a:spcPct val="20000"/>
                        </a:spcBef>
                        <a:spcAft>
                          <a:spcPct val="0"/>
                        </a:spcAft>
                        <a:buClr>
                          <a:srgbClr val="FF5050"/>
                        </a:buClr>
                        <a:buSzPct val="120000"/>
                        <a:buFont typeface="Wingdings" pitchFamily="2" charset="2"/>
                        <a:buChar char="§"/>
                        <a:tabLst>
                          <a:tab pos="4495800" algn="l"/>
                        </a:tabLst>
                      </a:pPr>
                      <a:r>
                        <a:rPr kumimoji="1" lang="zh-CN" sz="2600" b="1" kern="1200" dirty="0">
                          <a:solidFill>
                            <a:srgbClr val="000066"/>
                          </a:solidFill>
                          <a:latin typeface="+mn-lt"/>
                          <a:ea typeface="黑体" pitchFamily="2" charset="-122"/>
                          <a:cs typeface="+mn-cs"/>
                        </a:rPr>
                        <a:t>基于</a:t>
                      </a:r>
                      <a:r>
                        <a:rPr kumimoji="1" lang="en-US" sz="2600" b="1" kern="1200" dirty="0" err="1">
                          <a:solidFill>
                            <a:srgbClr val="000066"/>
                          </a:solidFill>
                          <a:latin typeface="+mn-lt"/>
                          <a:ea typeface="黑体" pitchFamily="2" charset="-122"/>
                          <a:cs typeface="+mn-cs"/>
                        </a:rPr>
                        <a:t>Zlib</a:t>
                      </a:r>
                      <a:r>
                        <a:rPr kumimoji="1" lang="zh-CN" sz="2600" b="1" kern="1200" dirty="0">
                          <a:solidFill>
                            <a:srgbClr val="000066"/>
                          </a:solidFill>
                          <a:latin typeface="+mn-lt"/>
                          <a:ea typeface="黑体" pitchFamily="2" charset="-122"/>
                          <a:cs typeface="+mn-cs"/>
                        </a:rPr>
                        <a:t>的压缩、解压</a:t>
                      </a:r>
                      <a:endParaRPr kumimoji="1" lang="en-US" altLang="zh-CN" sz="2600" b="1" kern="1200" dirty="0">
                        <a:solidFill>
                          <a:srgbClr val="000066"/>
                        </a:solidFill>
                        <a:latin typeface="+mn-lt"/>
                        <a:ea typeface="黑体" pitchFamily="2" charset="-122"/>
                        <a:cs typeface="+mn-cs"/>
                      </a:endParaRPr>
                    </a:p>
                    <a:p>
                      <a:pPr marL="342900" indent="-342900" algn="just" rtl="0" eaLnBrk="0" fontAlgn="base" hangingPunct="0">
                        <a:lnSpc>
                          <a:spcPct val="90000"/>
                        </a:lnSpc>
                        <a:spcBef>
                          <a:spcPct val="20000"/>
                        </a:spcBef>
                        <a:spcAft>
                          <a:spcPct val="0"/>
                        </a:spcAft>
                        <a:buClr>
                          <a:srgbClr val="FF5050"/>
                        </a:buClr>
                        <a:buSzPct val="120000"/>
                        <a:buFont typeface="Wingdings" pitchFamily="2" charset="2"/>
                        <a:buChar char="§"/>
                        <a:tabLst>
                          <a:tab pos="4495800" algn="l"/>
                        </a:tabLst>
                      </a:pPr>
                      <a:r>
                        <a:rPr kumimoji="1" lang="zh-CN" altLang="en-US" sz="2600" b="1" kern="1200" dirty="0">
                          <a:solidFill>
                            <a:srgbClr val="000066"/>
                          </a:solidFill>
                          <a:latin typeface="+mn-lt"/>
                          <a:ea typeface="黑体" pitchFamily="2" charset="-122"/>
                          <a:cs typeface="+mn-cs"/>
                        </a:rPr>
                        <a:t>基于</a:t>
                      </a:r>
                      <a:r>
                        <a:rPr kumimoji="1" lang="en-US" altLang="zh-CN" sz="2600" b="1" kern="1200" dirty="0">
                          <a:solidFill>
                            <a:srgbClr val="000066"/>
                          </a:solidFill>
                          <a:latin typeface="+mn-lt"/>
                          <a:ea typeface="黑体" pitchFamily="2" charset="-122"/>
                          <a:cs typeface="+mn-cs"/>
                        </a:rPr>
                        <a:t>Linux</a:t>
                      </a:r>
                      <a:r>
                        <a:rPr kumimoji="1" lang="zh-CN" altLang="en-US" sz="2600" b="1" kern="1200" dirty="0">
                          <a:solidFill>
                            <a:srgbClr val="000066"/>
                          </a:solidFill>
                          <a:latin typeface="+mn-lt"/>
                          <a:ea typeface="黑体" pitchFamily="2" charset="-122"/>
                          <a:cs typeface="+mn-cs"/>
                        </a:rPr>
                        <a:t>内核态的应用 </a:t>
                      </a:r>
                      <a:endParaRPr kumimoji="1" lang="zh-CN" sz="2600" b="1" kern="1200" dirty="0">
                        <a:solidFill>
                          <a:srgbClr val="000066"/>
                        </a:solidFill>
                        <a:latin typeface="+mn-lt"/>
                        <a:ea typeface="黑体" pitchFamily="2" charset="-122"/>
                        <a:cs typeface="+mn-cs"/>
                      </a:endParaRPr>
                    </a:p>
                  </a:txBody>
                  <a:tcPr marL="114300" marR="114300" marT="0" marB="0">
                    <a:noFill/>
                  </a:tcPr>
                </a:tc>
                <a:extLst>
                  <a:ext uri="{0D108BD9-81ED-4DB2-BD59-A6C34878D82A}">
                    <a16:rowId xmlns:a16="http://schemas.microsoft.com/office/drawing/2014/main" val="861293920"/>
                  </a:ext>
                </a:extLst>
              </a:tr>
            </a:tbl>
          </a:graphicData>
        </a:graphic>
      </p:graphicFrame>
    </p:spTree>
    <p:extLst>
      <p:ext uri="{BB962C8B-B14F-4D97-AF65-F5344CB8AC3E}">
        <p14:creationId xmlns:p14="http://schemas.microsoft.com/office/powerpoint/2010/main" val="307797762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22</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基于</a:t>
            </a:r>
            <a:r>
              <a:rPr lang="en-US" altLang="zh-CN" dirty="0"/>
              <a:t>OpenSSL</a:t>
            </a:r>
            <a:r>
              <a:rPr lang="zh-CN" altLang="en-US" dirty="0"/>
              <a:t>的加速引擎</a:t>
            </a:r>
            <a:endParaRPr lang="zh-CN" altLang="zh-CN" dirty="0"/>
          </a:p>
        </p:txBody>
      </p:sp>
      <p:pic>
        <p:nvPicPr>
          <p:cNvPr id="18434" name="d0e162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000" y="1268760"/>
            <a:ext cx="4608512" cy="553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3907300335"/>
              </p:ext>
            </p:extLst>
          </p:nvPr>
        </p:nvGraphicFramePr>
        <p:xfrm>
          <a:off x="488950" y="1902988"/>
          <a:ext cx="8928100" cy="2804160"/>
        </p:xfrm>
        <a:graphic>
          <a:graphicData uri="http://schemas.openxmlformats.org/drawingml/2006/table">
            <a:tbl>
              <a:tblPr>
                <a:tableStyleId>{5C22544A-7EE6-4342-B048-85BDC9FD1C3A}</a:tableStyleId>
              </a:tblPr>
              <a:tblGrid>
                <a:gridCol w="8928100">
                  <a:extLst>
                    <a:ext uri="{9D8B030D-6E8A-4147-A177-3AD203B41FA5}">
                      <a16:colId xmlns:a16="http://schemas.microsoft.com/office/drawing/2014/main" val="2081784830"/>
                    </a:ext>
                  </a:extLst>
                </a:gridCol>
              </a:tblGrid>
              <a:tr h="0">
                <a:tc>
                  <a:txBody>
                    <a:bodyPr/>
                    <a:lstStyle/>
                    <a:p>
                      <a:pPr marL="342900" indent="-342900" algn="just" rtl="0" eaLnBrk="0" fontAlgn="base" hangingPunct="0">
                        <a:lnSpc>
                          <a:spcPct val="90000"/>
                        </a:lnSpc>
                        <a:spcBef>
                          <a:spcPct val="20000"/>
                        </a:spcBef>
                        <a:spcAft>
                          <a:spcPct val="0"/>
                        </a:spcAft>
                        <a:buClr>
                          <a:srgbClr val="FF5050"/>
                        </a:buClr>
                        <a:buSzPct val="120000"/>
                        <a:buFont typeface="Wingdings" pitchFamily="2" charset="2"/>
                        <a:buChar char="§"/>
                        <a:tabLst>
                          <a:tab pos="4495800" algn="l"/>
                        </a:tabLst>
                      </a:pPr>
                      <a:r>
                        <a:rPr kumimoji="1" lang="zh-CN" altLang="en-US" sz="2600" b="1" kern="1200" dirty="0">
                          <a:solidFill>
                            <a:srgbClr val="000066"/>
                          </a:solidFill>
                          <a:latin typeface="+mn-lt"/>
                          <a:ea typeface="黑体" pitchFamily="2" charset="-122"/>
                          <a:cs typeface="+mn-cs"/>
                        </a:rPr>
                        <a:t>支持算法</a:t>
                      </a:r>
                    </a:p>
                    <a:p>
                      <a:pPr marL="742950" lvl="1" indent="-285750" algn="l" rtl="0" eaLnBrk="0" fontAlgn="base" hangingPunct="0">
                        <a:lnSpc>
                          <a:spcPct val="90000"/>
                        </a:lnSpc>
                        <a:spcBef>
                          <a:spcPct val="20000"/>
                        </a:spcBef>
                        <a:spcAft>
                          <a:spcPct val="0"/>
                        </a:spcAft>
                        <a:buClr>
                          <a:schemeClr val="tx2"/>
                        </a:buClr>
                        <a:buSzPct val="75000"/>
                        <a:buFont typeface="Wingdings" pitchFamily="2" charset="2"/>
                        <a:buChar char="v"/>
                        <a:tabLst>
                          <a:tab pos="4495800" algn="l"/>
                        </a:tabLst>
                      </a:pPr>
                      <a:r>
                        <a:rPr kumimoji="1" lang="zh-CN" altLang="en-US" sz="2400" b="1" kern="1200" dirty="0">
                          <a:solidFill>
                            <a:srgbClr val="0000FF"/>
                          </a:solidFill>
                          <a:latin typeface="+mn-lt"/>
                          <a:ea typeface="+mn-ea"/>
                          <a:cs typeface="+mn-cs"/>
                        </a:rPr>
                        <a:t>国密算法</a:t>
                      </a:r>
                      <a:r>
                        <a:rPr kumimoji="1" lang="en-US" altLang="zh-CN" sz="2400" b="1" kern="1200" dirty="0">
                          <a:solidFill>
                            <a:srgbClr val="0000FF"/>
                          </a:solidFill>
                          <a:latin typeface="+mn-lt"/>
                          <a:ea typeface="+mn-ea"/>
                          <a:cs typeface="+mn-cs"/>
                        </a:rPr>
                        <a:t>SM3</a:t>
                      </a:r>
                      <a:r>
                        <a:rPr kumimoji="1" lang="zh-CN" altLang="en-US" sz="2400" b="1" kern="1200" dirty="0">
                          <a:solidFill>
                            <a:srgbClr val="0000FF"/>
                          </a:solidFill>
                          <a:latin typeface="+mn-lt"/>
                          <a:ea typeface="+mn-ea"/>
                          <a:cs typeface="+mn-cs"/>
                        </a:rPr>
                        <a:t>、</a:t>
                      </a:r>
                      <a:r>
                        <a:rPr kumimoji="1" lang="en-US" altLang="zh-CN" sz="2400" b="1" kern="1200" dirty="0">
                          <a:solidFill>
                            <a:srgbClr val="0000FF"/>
                          </a:solidFill>
                          <a:latin typeface="+mn-lt"/>
                          <a:ea typeface="+mn-ea"/>
                          <a:cs typeface="+mn-cs"/>
                        </a:rPr>
                        <a:t>SM4</a:t>
                      </a:r>
                    </a:p>
                    <a:p>
                      <a:pPr marL="742950" lvl="1" indent="-285750" algn="l" rtl="0" eaLnBrk="0" fontAlgn="base" hangingPunct="0">
                        <a:lnSpc>
                          <a:spcPct val="90000"/>
                        </a:lnSpc>
                        <a:spcBef>
                          <a:spcPct val="20000"/>
                        </a:spcBef>
                        <a:spcAft>
                          <a:spcPct val="0"/>
                        </a:spcAft>
                        <a:buClr>
                          <a:schemeClr val="tx2"/>
                        </a:buClr>
                        <a:buSzPct val="75000"/>
                        <a:buFont typeface="Wingdings" pitchFamily="2" charset="2"/>
                        <a:buChar char="v"/>
                        <a:tabLst>
                          <a:tab pos="4495800" algn="l"/>
                        </a:tabLst>
                      </a:pPr>
                      <a:r>
                        <a:rPr kumimoji="1" lang="zh-CN" altLang="en-US" sz="2400" b="1" kern="1200" dirty="0">
                          <a:solidFill>
                            <a:srgbClr val="0000FF"/>
                          </a:solidFill>
                          <a:latin typeface="+mn-lt"/>
                          <a:ea typeface="+mn-ea"/>
                          <a:cs typeface="+mn-cs"/>
                        </a:rPr>
                        <a:t>对称加密算法</a:t>
                      </a:r>
                      <a:r>
                        <a:rPr kumimoji="1" lang="en-US" altLang="zh-CN" sz="2400" b="1" kern="1200" dirty="0">
                          <a:solidFill>
                            <a:srgbClr val="0000FF"/>
                          </a:solidFill>
                          <a:latin typeface="+mn-lt"/>
                          <a:ea typeface="+mn-ea"/>
                          <a:cs typeface="+mn-cs"/>
                        </a:rPr>
                        <a:t>AES</a:t>
                      </a:r>
                    </a:p>
                    <a:p>
                      <a:pPr marL="742950" lvl="1" indent="-285750" algn="l" rtl="0" eaLnBrk="0" fontAlgn="base" hangingPunct="0">
                        <a:lnSpc>
                          <a:spcPct val="90000"/>
                        </a:lnSpc>
                        <a:spcBef>
                          <a:spcPct val="20000"/>
                        </a:spcBef>
                        <a:spcAft>
                          <a:spcPct val="0"/>
                        </a:spcAft>
                        <a:buClr>
                          <a:schemeClr val="tx2"/>
                        </a:buClr>
                        <a:buSzPct val="75000"/>
                        <a:buFont typeface="Wingdings" pitchFamily="2" charset="2"/>
                        <a:buChar char="v"/>
                        <a:tabLst>
                          <a:tab pos="4495800" algn="l"/>
                        </a:tabLst>
                      </a:pPr>
                      <a:r>
                        <a:rPr kumimoji="1" lang="zh-CN" altLang="en-US" sz="2400" b="1" kern="1200" dirty="0">
                          <a:solidFill>
                            <a:srgbClr val="0000FF"/>
                          </a:solidFill>
                          <a:latin typeface="+mn-lt"/>
                          <a:ea typeface="+mn-ea"/>
                          <a:cs typeface="+mn-cs"/>
                        </a:rPr>
                        <a:t>非对称算法</a:t>
                      </a:r>
                      <a:r>
                        <a:rPr kumimoji="1" lang="en-US" altLang="zh-CN" sz="2400" b="1" kern="1200" dirty="0">
                          <a:solidFill>
                            <a:srgbClr val="0000FF"/>
                          </a:solidFill>
                          <a:latin typeface="+mn-lt"/>
                          <a:ea typeface="+mn-ea"/>
                          <a:cs typeface="+mn-cs"/>
                        </a:rPr>
                        <a:t>RSA</a:t>
                      </a:r>
                    </a:p>
                    <a:p>
                      <a:pPr marL="742950" lvl="1" indent="-285750" algn="l" rtl="0" eaLnBrk="0" fontAlgn="base" hangingPunct="0">
                        <a:lnSpc>
                          <a:spcPct val="90000"/>
                        </a:lnSpc>
                        <a:spcBef>
                          <a:spcPct val="20000"/>
                        </a:spcBef>
                        <a:spcAft>
                          <a:spcPct val="0"/>
                        </a:spcAft>
                        <a:buClr>
                          <a:schemeClr val="tx2"/>
                        </a:buClr>
                        <a:buSzPct val="75000"/>
                        <a:buFont typeface="Wingdings" pitchFamily="2" charset="2"/>
                        <a:buChar char="v"/>
                        <a:tabLst>
                          <a:tab pos="4495800" algn="l"/>
                        </a:tabLst>
                      </a:pPr>
                      <a:r>
                        <a:rPr kumimoji="1" lang="zh-CN" altLang="en-US" sz="2400" b="1" kern="1200" dirty="0">
                          <a:solidFill>
                            <a:srgbClr val="0000FF"/>
                          </a:solidFill>
                          <a:latin typeface="+mn-lt"/>
                          <a:ea typeface="+mn-ea"/>
                          <a:cs typeface="+mn-cs"/>
                        </a:rPr>
                        <a:t>密钥协商算法</a:t>
                      </a:r>
                      <a:r>
                        <a:rPr kumimoji="1" lang="en-US" altLang="zh-CN" sz="2400" b="1" kern="1200" dirty="0">
                          <a:solidFill>
                            <a:srgbClr val="0000FF"/>
                          </a:solidFill>
                          <a:latin typeface="+mn-lt"/>
                          <a:ea typeface="+mn-ea"/>
                          <a:cs typeface="+mn-cs"/>
                        </a:rPr>
                        <a:t>DH</a:t>
                      </a:r>
                    </a:p>
                    <a:p>
                      <a:pPr marL="742950" lvl="1" indent="-285750" algn="l" rtl="0" eaLnBrk="0" fontAlgn="base" hangingPunct="0">
                        <a:lnSpc>
                          <a:spcPct val="90000"/>
                        </a:lnSpc>
                        <a:spcBef>
                          <a:spcPct val="20000"/>
                        </a:spcBef>
                        <a:spcAft>
                          <a:spcPct val="0"/>
                        </a:spcAft>
                        <a:buClr>
                          <a:schemeClr val="tx2"/>
                        </a:buClr>
                        <a:buSzPct val="75000"/>
                        <a:buFont typeface="Wingdings" pitchFamily="2" charset="2"/>
                        <a:buChar char="v"/>
                        <a:tabLst>
                          <a:tab pos="4495800" algn="l"/>
                        </a:tabLst>
                      </a:pPr>
                      <a:r>
                        <a:rPr kumimoji="1" lang="zh-CN" altLang="en-US" sz="2400" b="1" kern="1200" dirty="0">
                          <a:solidFill>
                            <a:srgbClr val="0000FF"/>
                          </a:solidFill>
                          <a:latin typeface="+mn-lt"/>
                          <a:ea typeface="+mn-ea"/>
                          <a:cs typeface="+mn-cs"/>
                        </a:rPr>
                        <a:t>摘要算法</a:t>
                      </a:r>
                      <a:r>
                        <a:rPr kumimoji="1" lang="en-US" altLang="zh-CN" sz="2400" b="1" kern="1200" dirty="0">
                          <a:solidFill>
                            <a:srgbClr val="0000FF"/>
                          </a:solidFill>
                          <a:latin typeface="+mn-lt"/>
                          <a:ea typeface="+mn-ea"/>
                          <a:cs typeface="+mn-cs"/>
                        </a:rPr>
                        <a:t>MD5</a:t>
                      </a:r>
                    </a:p>
                    <a:p>
                      <a:pPr marL="342900" indent="-342900" algn="just" rtl="0" eaLnBrk="0" fontAlgn="base" hangingPunct="0">
                        <a:lnSpc>
                          <a:spcPct val="90000"/>
                        </a:lnSpc>
                        <a:spcBef>
                          <a:spcPct val="20000"/>
                        </a:spcBef>
                        <a:spcAft>
                          <a:spcPct val="0"/>
                        </a:spcAft>
                        <a:buClr>
                          <a:srgbClr val="FF5050"/>
                        </a:buClr>
                        <a:buSzPct val="120000"/>
                        <a:buFont typeface="Wingdings" pitchFamily="2" charset="2"/>
                        <a:buChar char="§"/>
                        <a:tabLst>
                          <a:tab pos="4495800" algn="l"/>
                        </a:tabLst>
                      </a:pPr>
                      <a:endParaRPr kumimoji="1" lang="en-US" altLang="zh-CN" sz="2600" b="1" kern="1200" dirty="0">
                        <a:solidFill>
                          <a:srgbClr val="000066"/>
                        </a:solidFill>
                        <a:latin typeface="+mn-lt"/>
                        <a:ea typeface="黑体" pitchFamily="2" charset="-122"/>
                        <a:cs typeface="+mn-cs"/>
                      </a:endParaRPr>
                    </a:p>
                  </a:txBody>
                  <a:tcPr marL="114300" marR="114300" marT="0" marB="0">
                    <a:noFill/>
                  </a:tcPr>
                </a:tc>
                <a:extLst>
                  <a:ext uri="{0D108BD9-81ED-4DB2-BD59-A6C34878D82A}">
                    <a16:rowId xmlns:a16="http://schemas.microsoft.com/office/drawing/2014/main" val="861293920"/>
                  </a:ext>
                </a:extLst>
              </a:tr>
            </a:tbl>
          </a:graphicData>
        </a:graphic>
      </p:graphicFrame>
    </p:spTree>
    <p:extLst>
      <p:ext uri="{BB962C8B-B14F-4D97-AF65-F5344CB8AC3E}">
        <p14:creationId xmlns:p14="http://schemas.microsoft.com/office/powerpoint/2010/main" val="37709065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23</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zh-CN" dirty="0">
                <a:effectLst/>
              </a:rPr>
              <a:t>国密特性</a:t>
            </a:r>
          </a:p>
        </p:txBody>
      </p:sp>
      <p:graphicFrame>
        <p:nvGraphicFramePr>
          <p:cNvPr id="6" name="表格 5"/>
          <p:cNvGraphicFramePr>
            <a:graphicFrameLocks noGrp="1"/>
          </p:cNvGraphicFramePr>
          <p:nvPr>
            <p:extLst>
              <p:ext uri="{D42A27DB-BD31-4B8C-83A1-F6EECF244321}">
                <p14:modId xmlns:p14="http://schemas.microsoft.com/office/powerpoint/2010/main" val="4083162337"/>
              </p:ext>
            </p:extLst>
          </p:nvPr>
        </p:nvGraphicFramePr>
        <p:xfrm>
          <a:off x="488950" y="1902988"/>
          <a:ext cx="8928100" cy="1228344"/>
        </p:xfrm>
        <a:graphic>
          <a:graphicData uri="http://schemas.openxmlformats.org/drawingml/2006/table">
            <a:tbl>
              <a:tblPr>
                <a:tableStyleId>{5C22544A-7EE6-4342-B048-85BDC9FD1C3A}</a:tableStyleId>
              </a:tblPr>
              <a:tblGrid>
                <a:gridCol w="8928100">
                  <a:extLst>
                    <a:ext uri="{9D8B030D-6E8A-4147-A177-3AD203B41FA5}">
                      <a16:colId xmlns:a16="http://schemas.microsoft.com/office/drawing/2014/main" val="2081784830"/>
                    </a:ext>
                  </a:extLst>
                </a:gridCol>
              </a:tblGrid>
              <a:tr h="0">
                <a:tc>
                  <a:txBody>
                    <a:bodyPr/>
                    <a:lstStyle/>
                    <a:p>
                      <a:pPr marL="342900" indent="-342900" algn="just" rtl="0" eaLnBrk="0" fontAlgn="base" hangingPunct="0">
                        <a:lnSpc>
                          <a:spcPct val="90000"/>
                        </a:lnSpc>
                        <a:spcBef>
                          <a:spcPct val="20000"/>
                        </a:spcBef>
                        <a:spcAft>
                          <a:spcPct val="0"/>
                        </a:spcAft>
                        <a:buClr>
                          <a:srgbClr val="FF5050"/>
                        </a:buClr>
                        <a:buSzPct val="120000"/>
                        <a:buFont typeface="Wingdings" pitchFamily="2" charset="2"/>
                        <a:buChar char="§"/>
                        <a:tabLst>
                          <a:tab pos="4495800" algn="l"/>
                        </a:tabLst>
                      </a:pPr>
                      <a:r>
                        <a:rPr kumimoji="1" lang="en-US" altLang="zh-CN" sz="2600" b="1" kern="1200" dirty="0">
                          <a:solidFill>
                            <a:srgbClr val="000066"/>
                          </a:solidFill>
                          <a:latin typeface="+mn-lt"/>
                          <a:ea typeface="黑体" pitchFamily="2" charset="-122"/>
                          <a:cs typeface="+mn-cs"/>
                        </a:rPr>
                        <a:t>SM3</a:t>
                      </a:r>
                      <a:r>
                        <a:rPr kumimoji="1" lang="zh-CN" altLang="en-US" sz="2600" b="1" kern="1200" dirty="0">
                          <a:solidFill>
                            <a:srgbClr val="000066"/>
                          </a:solidFill>
                          <a:latin typeface="+mn-lt"/>
                          <a:ea typeface="黑体" pitchFamily="2" charset="-122"/>
                          <a:cs typeface="+mn-cs"/>
                        </a:rPr>
                        <a:t>算法</a:t>
                      </a:r>
                    </a:p>
                    <a:p>
                      <a:pPr marL="342900" indent="-342900" algn="just" rtl="0" eaLnBrk="0" fontAlgn="base" hangingPunct="0">
                        <a:lnSpc>
                          <a:spcPct val="90000"/>
                        </a:lnSpc>
                        <a:spcBef>
                          <a:spcPct val="20000"/>
                        </a:spcBef>
                        <a:spcAft>
                          <a:spcPct val="0"/>
                        </a:spcAft>
                        <a:buClr>
                          <a:srgbClr val="FF5050"/>
                        </a:buClr>
                        <a:buSzPct val="120000"/>
                        <a:buFont typeface="Wingdings" pitchFamily="2" charset="2"/>
                        <a:buChar char="§"/>
                        <a:tabLst>
                          <a:tab pos="4495800" algn="l"/>
                        </a:tabLst>
                      </a:pPr>
                      <a:r>
                        <a:rPr kumimoji="1" lang="en-US" altLang="zh-CN" sz="2600" b="1" kern="1200" dirty="0">
                          <a:solidFill>
                            <a:srgbClr val="000066"/>
                          </a:solidFill>
                          <a:latin typeface="+mn-lt"/>
                          <a:ea typeface="黑体" pitchFamily="2" charset="-122"/>
                          <a:cs typeface="+mn-cs"/>
                        </a:rPr>
                        <a:t>SM4</a:t>
                      </a:r>
                      <a:r>
                        <a:rPr kumimoji="1" lang="zh-CN" altLang="en-US" sz="2600" b="1" kern="1200" dirty="0">
                          <a:solidFill>
                            <a:srgbClr val="000066"/>
                          </a:solidFill>
                          <a:latin typeface="+mn-lt"/>
                          <a:ea typeface="黑体" pitchFamily="2" charset="-122"/>
                          <a:cs typeface="+mn-cs"/>
                        </a:rPr>
                        <a:t>算法</a:t>
                      </a:r>
                    </a:p>
                    <a:p>
                      <a:pPr marL="342900" indent="-342900" algn="just" rtl="0" eaLnBrk="0" fontAlgn="base" hangingPunct="0">
                        <a:lnSpc>
                          <a:spcPct val="90000"/>
                        </a:lnSpc>
                        <a:spcBef>
                          <a:spcPct val="20000"/>
                        </a:spcBef>
                        <a:spcAft>
                          <a:spcPct val="0"/>
                        </a:spcAft>
                        <a:buClr>
                          <a:srgbClr val="FF5050"/>
                        </a:buClr>
                        <a:buSzPct val="120000"/>
                        <a:buFont typeface="Wingdings" pitchFamily="2" charset="2"/>
                        <a:buChar char="§"/>
                        <a:tabLst>
                          <a:tab pos="4495800" algn="l"/>
                        </a:tabLst>
                      </a:pPr>
                      <a:endParaRPr kumimoji="1" lang="en-US" altLang="zh-CN" sz="2600" b="1" kern="1200" dirty="0">
                        <a:solidFill>
                          <a:srgbClr val="000066"/>
                        </a:solidFill>
                        <a:latin typeface="+mn-lt"/>
                        <a:ea typeface="黑体" pitchFamily="2" charset="-122"/>
                        <a:cs typeface="+mn-cs"/>
                      </a:endParaRPr>
                    </a:p>
                  </a:txBody>
                  <a:tcPr marL="114300" marR="114300" marT="0" marB="0">
                    <a:noFill/>
                  </a:tcPr>
                </a:tc>
                <a:extLst>
                  <a:ext uri="{0D108BD9-81ED-4DB2-BD59-A6C34878D82A}">
                    <a16:rowId xmlns:a16="http://schemas.microsoft.com/office/drawing/2014/main" val="861293920"/>
                  </a:ext>
                </a:extLst>
              </a:tr>
            </a:tbl>
          </a:graphicData>
        </a:graphic>
      </p:graphicFrame>
    </p:spTree>
    <p:extLst>
      <p:ext uri="{BB962C8B-B14F-4D97-AF65-F5344CB8AC3E}">
        <p14:creationId xmlns:p14="http://schemas.microsoft.com/office/powerpoint/2010/main" val="320921527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24</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SM3</a:t>
            </a:r>
            <a:r>
              <a:rPr lang="zh-CN" altLang="en-US" dirty="0">
                <a:effectLst/>
              </a:rPr>
              <a:t>算法</a:t>
            </a:r>
            <a:endParaRPr lang="zh-CN" altLang="zh-CN" dirty="0">
              <a:effectLst/>
            </a:endParaRPr>
          </a:p>
        </p:txBody>
      </p:sp>
      <p:pic>
        <p:nvPicPr>
          <p:cNvPr id="19458" name="d0e1699"/>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52600" y="1268760"/>
            <a:ext cx="7691623" cy="597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3608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25</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SM3</a:t>
            </a:r>
            <a:r>
              <a:rPr lang="zh-CN" altLang="en-US" dirty="0">
                <a:effectLst/>
              </a:rPr>
              <a:t>算法</a:t>
            </a:r>
            <a:r>
              <a:rPr lang="en-US" altLang="zh-CN" dirty="0">
                <a:effectLst/>
              </a:rPr>
              <a:t>— OpenSSL</a:t>
            </a:r>
            <a:r>
              <a:rPr lang="zh-CN" altLang="en-US" dirty="0">
                <a:effectLst/>
              </a:rPr>
              <a:t>摘要接口</a:t>
            </a:r>
            <a:endParaRPr lang="zh-CN" altLang="zh-CN" dirty="0">
              <a:effectLst/>
            </a:endParaRPr>
          </a:p>
        </p:txBody>
      </p:sp>
      <p:pic>
        <p:nvPicPr>
          <p:cNvPr id="20482" name="图片 1"/>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211"/>
          <a:stretch/>
        </p:blipFill>
        <p:spPr bwMode="auto">
          <a:xfrm>
            <a:off x="651823" y="1567271"/>
            <a:ext cx="8602354" cy="435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7336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26</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SM4</a:t>
            </a:r>
            <a:r>
              <a:rPr lang="zh-CN" altLang="en-US" dirty="0">
                <a:effectLst/>
              </a:rPr>
              <a:t>算法</a:t>
            </a:r>
            <a:endParaRPr lang="zh-CN" altLang="zh-CN" dirty="0">
              <a:effectLst/>
            </a:endParaRPr>
          </a:p>
        </p:txBody>
      </p:sp>
      <p:pic>
        <p:nvPicPr>
          <p:cNvPr id="21506" name="d0e1812"/>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48544" y="1268760"/>
            <a:ext cx="8547337" cy="633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200962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27</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SM4</a:t>
            </a:r>
            <a:r>
              <a:rPr lang="zh-CN" altLang="en-US" dirty="0">
                <a:effectLst/>
              </a:rPr>
              <a:t>算法</a:t>
            </a:r>
            <a:r>
              <a:rPr lang="en-US" altLang="zh-CN" dirty="0">
                <a:effectLst/>
              </a:rPr>
              <a:t>— OpenSSL</a:t>
            </a:r>
            <a:r>
              <a:rPr lang="zh-CN" altLang="en-US" dirty="0">
                <a:effectLst/>
              </a:rPr>
              <a:t>摘要接口</a:t>
            </a:r>
            <a:endParaRPr lang="zh-CN" altLang="zh-CN" dirty="0">
              <a:effectLst/>
            </a:endParaRPr>
          </a:p>
        </p:txBody>
      </p:sp>
      <p:pic>
        <p:nvPicPr>
          <p:cNvPr id="1026"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8431" y="1260584"/>
            <a:ext cx="8329137"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7935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28</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RSA</a:t>
            </a:r>
            <a:r>
              <a:rPr lang="zh-CN" altLang="en-US" dirty="0">
                <a:effectLst/>
              </a:rPr>
              <a:t>特性</a:t>
            </a:r>
            <a:endParaRPr lang="zh-CN" altLang="zh-CN" dirty="0">
              <a:effectLst/>
            </a:endParaRPr>
          </a:p>
        </p:txBody>
      </p:sp>
      <p:pic>
        <p:nvPicPr>
          <p:cNvPr id="2050" name="d0e1935"/>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031681" y="1295731"/>
            <a:ext cx="7842638" cy="542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21144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29</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OpenSSL EVP</a:t>
            </a:r>
            <a:r>
              <a:rPr lang="zh-CN" altLang="en-US" dirty="0">
                <a:effectLst/>
              </a:rPr>
              <a:t>标准算法接口</a:t>
            </a:r>
            <a:r>
              <a:rPr lang="en-US" altLang="zh-CN" dirty="0">
                <a:effectLst/>
              </a:rPr>
              <a:t>—RSA</a:t>
            </a:r>
            <a:r>
              <a:rPr lang="zh-CN" altLang="en-US" dirty="0">
                <a:effectLst/>
              </a:rPr>
              <a:t>加解密</a:t>
            </a:r>
            <a:endParaRPr lang="zh-CN" altLang="zh-CN" dirty="0">
              <a:effectLst/>
            </a:endParaRPr>
          </a:p>
        </p:txBody>
      </p:sp>
      <p:pic>
        <p:nvPicPr>
          <p:cNvPr id="3074"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4668" y="1196752"/>
            <a:ext cx="5976664" cy="540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1045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082CDA0-6156-496B-AF6B-ED623272B13C}"/>
              </a:ext>
            </a:extLst>
          </p:cNvPr>
          <p:cNvSpPr>
            <a:spLocks noGrp="1" noChangeArrowheads="1"/>
          </p:cNvSpPr>
          <p:nvPr>
            <p:ph type="title"/>
          </p:nvPr>
        </p:nvSpPr>
        <p:spPr/>
        <p:txBody>
          <a:bodyPr/>
          <a:lstStyle/>
          <a:p>
            <a:pPr algn="ctr"/>
            <a:r>
              <a:rPr lang="zh-CN" altLang="en-US" dirty="0"/>
              <a:t>鲲鹏加速引擎简介</a:t>
            </a:r>
          </a:p>
        </p:txBody>
      </p:sp>
      <p:sp>
        <p:nvSpPr>
          <p:cNvPr id="17411" name="Rectangle 3">
            <a:extLst>
              <a:ext uri="{FF2B5EF4-FFF2-40B4-BE49-F238E27FC236}">
                <a16:creationId xmlns:a16="http://schemas.microsoft.com/office/drawing/2014/main" id="{186063DB-DB6E-4103-84C9-F6E75F5806A7}"/>
              </a:ext>
            </a:extLst>
          </p:cNvPr>
          <p:cNvSpPr>
            <a:spLocks noGrp="1" noChangeArrowheads="1"/>
          </p:cNvSpPr>
          <p:nvPr>
            <p:ph type="body" idx="1"/>
          </p:nvPr>
        </p:nvSpPr>
        <p:spPr/>
        <p:txBody>
          <a:bodyPr/>
          <a:lstStyle/>
          <a:p>
            <a:pPr algn="just" eaLnBrk="1" hangingPunct="1">
              <a:lnSpc>
                <a:spcPct val="90000"/>
              </a:lnSpc>
            </a:pPr>
            <a:r>
              <a:rPr lang="zh-CN" altLang="en-US" dirty="0"/>
              <a:t>鲲鹏加速引擎</a:t>
            </a:r>
          </a:p>
          <a:p>
            <a:pPr lvl="1">
              <a:lnSpc>
                <a:spcPct val="90000"/>
              </a:lnSpc>
            </a:pPr>
            <a:r>
              <a:rPr lang="zh-CN" altLang="en-US" dirty="0"/>
              <a:t>基于鲲鹏</a:t>
            </a:r>
            <a:r>
              <a:rPr lang="en-US" altLang="zh-CN" dirty="0"/>
              <a:t>920</a:t>
            </a:r>
            <a:r>
              <a:rPr lang="zh-CN" altLang="en-US" dirty="0"/>
              <a:t>处理器的硬件加速模块</a:t>
            </a:r>
            <a:endParaRPr lang="en-US" altLang="zh-CN" dirty="0"/>
          </a:p>
          <a:p>
            <a:pPr lvl="1">
              <a:lnSpc>
                <a:spcPct val="90000"/>
              </a:lnSpc>
            </a:pPr>
            <a:r>
              <a:rPr lang="zh-CN" altLang="en-US" dirty="0"/>
              <a:t>加速</a:t>
            </a:r>
            <a:r>
              <a:rPr lang="en-US" altLang="zh-CN" dirty="0"/>
              <a:t>SSL/TLS</a:t>
            </a:r>
            <a:r>
              <a:rPr lang="zh-CN" altLang="en-US" dirty="0"/>
              <a:t>应用和数据压缩，提升算法运算效率，节省</a:t>
            </a:r>
            <a:r>
              <a:rPr lang="en-US" altLang="zh-CN" dirty="0"/>
              <a:t>CPU</a:t>
            </a:r>
            <a:r>
              <a:rPr lang="zh-CN" altLang="en-US" dirty="0"/>
              <a:t>资源</a:t>
            </a:r>
            <a:endParaRPr lang="en-US" altLang="zh-CN" dirty="0"/>
          </a:p>
          <a:p>
            <a:pPr marL="342900" lvl="1" indent="-342900" algn="just" eaLnBrk="1" hangingPunct="1">
              <a:lnSpc>
                <a:spcPct val="90000"/>
              </a:lnSpc>
              <a:buClr>
                <a:srgbClr val="FF5050"/>
              </a:buClr>
              <a:buSzPct val="120000"/>
              <a:buFont typeface="Wingdings" pitchFamily="2" charset="2"/>
              <a:buChar char="§"/>
            </a:pPr>
            <a:r>
              <a:rPr lang="zh-CN" altLang="en-US" sz="2600" dirty="0">
                <a:solidFill>
                  <a:srgbClr val="000066"/>
                </a:solidFill>
                <a:ea typeface="黑体" pitchFamily="2" charset="-122"/>
                <a:cs typeface="+mn-cs"/>
              </a:rPr>
              <a:t>支持算法</a:t>
            </a:r>
          </a:p>
          <a:p>
            <a:pPr lvl="1">
              <a:lnSpc>
                <a:spcPct val="90000"/>
              </a:lnSpc>
            </a:pPr>
            <a:r>
              <a:rPr lang="zh-CN" altLang="en-US" dirty="0"/>
              <a:t>摘要算法</a:t>
            </a:r>
            <a:r>
              <a:rPr lang="en-US" altLang="zh-CN" dirty="0"/>
              <a:t>SM3/MD5</a:t>
            </a:r>
          </a:p>
          <a:p>
            <a:pPr lvl="1">
              <a:lnSpc>
                <a:spcPct val="90000"/>
              </a:lnSpc>
            </a:pPr>
            <a:r>
              <a:rPr lang="zh-CN" altLang="en-US" dirty="0"/>
              <a:t>对称加密算法</a:t>
            </a:r>
            <a:endParaRPr lang="en-US" altLang="zh-CN" dirty="0"/>
          </a:p>
          <a:p>
            <a:pPr lvl="1">
              <a:lnSpc>
                <a:spcPct val="90000"/>
              </a:lnSpc>
            </a:pPr>
            <a:r>
              <a:rPr lang="en-US" altLang="zh-CN" dirty="0"/>
              <a:t>AES</a:t>
            </a:r>
            <a:endParaRPr lang="zh-CN" altLang="en-US" dirty="0"/>
          </a:p>
          <a:p>
            <a:pPr lvl="1">
              <a:lnSpc>
                <a:spcPct val="90000"/>
              </a:lnSpc>
            </a:pPr>
            <a:r>
              <a:rPr lang="zh-CN" altLang="en-US" dirty="0"/>
              <a:t>非对称加密算法</a:t>
            </a:r>
            <a:r>
              <a:rPr lang="en-US" altLang="zh-CN" dirty="0"/>
              <a:t>RSA</a:t>
            </a:r>
          </a:p>
          <a:p>
            <a:pPr lvl="1">
              <a:lnSpc>
                <a:spcPct val="90000"/>
              </a:lnSpc>
            </a:pPr>
            <a:r>
              <a:rPr lang="zh-CN" altLang="en-US" dirty="0"/>
              <a:t>密钥协商算法</a:t>
            </a:r>
            <a:r>
              <a:rPr lang="en-US" altLang="zh-CN" dirty="0"/>
              <a:t>DH</a:t>
            </a:r>
          </a:p>
          <a:p>
            <a:pPr lvl="1">
              <a:lnSpc>
                <a:spcPct val="90000"/>
              </a:lnSpc>
            </a:pPr>
            <a:r>
              <a:rPr lang="zh-CN" altLang="en-US" dirty="0"/>
              <a:t>压缩解压算法</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30</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AES</a:t>
            </a:r>
            <a:r>
              <a:rPr lang="zh-CN" altLang="en-US" dirty="0">
                <a:effectLst/>
              </a:rPr>
              <a:t>特性</a:t>
            </a:r>
            <a:endParaRPr lang="zh-CN" altLang="zh-CN" dirty="0">
              <a:effectLst/>
            </a:endParaRPr>
          </a:p>
        </p:txBody>
      </p:sp>
      <p:pic>
        <p:nvPicPr>
          <p:cNvPr id="4098" name="d0e209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4568" y="1340768"/>
            <a:ext cx="7776864" cy="612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983678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31</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OpenSSL EVP</a:t>
            </a:r>
            <a:r>
              <a:rPr lang="zh-CN" altLang="en-US" dirty="0">
                <a:effectLst/>
              </a:rPr>
              <a:t>标准算法接口</a:t>
            </a:r>
            <a:r>
              <a:rPr lang="en-US" altLang="zh-CN" dirty="0">
                <a:effectLst/>
              </a:rPr>
              <a:t>—AES</a:t>
            </a:r>
            <a:r>
              <a:rPr lang="zh-CN" altLang="en-US" dirty="0">
                <a:effectLst/>
              </a:rPr>
              <a:t>加解密</a:t>
            </a:r>
            <a:endParaRPr lang="zh-CN" altLang="zh-CN" dirty="0">
              <a:effectLst/>
            </a:endParaRPr>
          </a:p>
        </p:txBody>
      </p:sp>
      <p:pic>
        <p:nvPicPr>
          <p:cNvPr id="5122" name="图片 1"/>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 r="558"/>
          <a:stretch/>
        </p:blipFill>
        <p:spPr bwMode="auto">
          <a:xfrm>
            <a:off x="1530429" y="1178468"/>
            <a:ext cx="6806947" cy="554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28214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32</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DH</a:t>
            </a:r>
            <a:r>
              <a:rPr lang="zh-CN" altLang="en-US" dirty="0">
                <a:effectLst/>
              </a:rPr>
              <a:t>特性</a:t>
            </a:r>
            <a:endParaRPr lang="zh-CN" altLang="zh-CN" dirty="0">
              <a:effectLst/>
            </a:endParaRPr>
          </a:p>
        </p:txBody>
      </p:sp>
      <p:pic>
        <p:nvPicPr>
          <p:cNvPr id="6146" name="d0e22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2600" y="1268760"/>
            <a:ext cx="7707797" cy="603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552686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33</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OpenSSL EVP</a:t>
            </a:r>
            <a:r>
              <a:rPr lang="zh-CN" altLang="en-US" dirty="0">
                <a:effectLst/>
              </a:rPr>
              <a:t>标准算法接口</a:t>
            </a:r>
            <a:r>
              <a:rPr lang="en-US" altLang="zh-CN" dirty="0">
                <a:effectLst/>
              </a:rPr>
              <a:t>—DH</a:t>
            </a:r>
            <a:r>
              <a:rPr lang="zh-CN" altLang="en-US" dirty="0">
                <a:effectLst/>
              </a:rPr>
              <a:t>硬算接口</a:t>
            </a:r>
            <a:endParaRPr lang="zh-CN" altLang="zh-CN" dirty="0">
              <a:effectLst/>
            </a:endParaRPr>
          </a:p>
        </p:txBody>
      </p:sp>
      <p:pic>
        <p:nvPicPr>
          <p:cNvPr id="7170"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8544" y="1210854"/>
            <a:ext cx="8282685" cy="5530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09072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34</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MD5</a:t>
            </a:r>
            <a:r>
              <a:rPr lang="zh-CN" altLang="en-US" dirty="0">
                <a:effectLst/>
              </a:rPr>
              <a:t>特性</a:t>
            </a:r>
            <a:endParaRPr lang="zh-CN" altLang="zh-CN" dirty="0">
              <a:effectLst/>
            </a:endParaRPr>
          </a:p>
        </p:txBody>
      </p:sp>
      <p:pic>
        <p:nvPicPr>
          <p:cNvPr id="8194" name="d0e240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550" y="1268760"/>
            <a:ext cx="8242900" cy="545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821402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35</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OpenSSL EVP</a:t>
            </a:r>
            <a:r>
              <a:rPr lang="zh-CN" altLang="en-US" dirty="0">
                <a:effectLst/>
              </a:rPr>
              <a:t>标准算法接口</a:t>
            </a:r>
            <a:r>
              <a:rPr lang="en-US" altLang="zh-CN" dirty="0">
                <a:effectLst/>
              </a:rPr>
              <a:t>—MD5</a:t>
            </a:r>
            <a:r>
              <a:rPr lang="zh-CN" altLang="en-US" dirty="0">
                <a:effectLst/>
              </a:rPr>
              <a:t>硬件的接口</a:t>
            </a:r>
            <a:endParaRPr lang="zh-CN" altLang="zh-CN" dirty="0">
              <a:effectLst/>
            </a:endParaRPr>
          </a:p>
        </p:txBody>
      </p:sp>
      <p:pic>
        <p:nvPicPr>
          <p:cNvPr id="9218" name="图片 1"/>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629"/>
          <a:stretch/>
        </p:blipFill>
        <p:spPr bwMode="auto">
          <a:xfrm>
            <a:off x="380492" y="1493540"/>
            <a:ext cx="9145016" cy="486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47111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36</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 </a:t>
            </a:r>
            <a:r>
              <a:rPr lang="en-US" altLang="zh-CN" dirty="0" err="1">
                <a:effectLst/>
              </a:rPr>
              <a:t>Zlib</a:t>
            </a:r>
            <a:endParaRPr lang="zh-CN" altLang="zh-CN" dirty="0">
              <a:effectLst/>
            </a:endParaRPr>
          </a:p>
        </p:txBody>
      </p:sp>
      <p:pic>
        <p:nvPicPr>
          <p:cNvPr id="10242" name="d0e255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2880" y="1776810"/>
            <a:ext cx="5758738" cy="457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a:extLst>
              <a:ext uri="{FF2B5EF4-FFF2-40B4-BE49-F238E27FC236}">
                <a16:creationId xmlns:a16="http://schemas.microsoft.com/office/drawing/2014/main" id="{D63509C9-EEBB-4CA5-85F6-13313B8DC57F}"/>
              </a:ext>
            </a:extLst>
          </p:cNvPr>
          <p:cNvSpPr>
            <a:spLocks noChangeArrowheads="1"/>
          </p:cNvSpPr>
          <p:nvPr/>
        </p:nvSpPr>
        <p:spPr bwMode="auto">
          <a:xfrm>
            <a:off x="237480" y="1776810"/>
            <a:ext cx="360040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en-US" altLang="zh-CN" sz="2600" dirty="0" err="1">
                <a:solidFill>
                  <a:srgbClr val="000066"/>
                </a:solidFill>
                <a:latin typeface="+mn-lt"/>
                <a:ea typeface="黑体" pitchFamily="2" charset="-122"/>
                <a:sym typeface="微软雅黑" panose="020B0503020204020204" pitchFamily="34" charset="-122"/>
              </a:rPr>
              <a:t>Zlib</a:t>
            </a:r>
            <a:r>
              <a:rPr lang="zh-CN" altLang="en-US" sz="2600" dirty="0">
                <a:solidFill>
                  <a:srgbClr val="000066"/>
                </a:solidFill>
                <a:latin typeface="+mn-lt"/>
                <a:ea typeface="黑体" pitchFamily="2" charset="-122"/>
                <a:sym typeface="微软雅黑" panose="020B0503020204020204" pitchFamily="34" charset="-122"/>
              </a:rPr>
              <a:t>是提供数据压缩用的函式库</a:t>
            </a:r>
            <a:endParaRPr lang="zh-CN" altLang="en-US" dirty="0">
              <a:solidFill>
                <a:srgbClr val="0000FF"/>
              </a:solidFill>
              <a:latin typeface="+mn-lt"/>
              <a:ea typeface="+mn-ea"/>
              <a:sym typeface="微软雅黑" panose="020B0503020204020204" pitchFamily="34" charset="-122"/>
            </a:endParaRPr>
          </a:p>
        </p:txBody>
      </p:sp>
    </p:spTree>
    <p:extLst>
      <p:ext uri="{BB962C8B-B14F-4D97-AF65-F5344CB8AC3E}">
        <p14:creationId xmlns:p14="http://schemas.microsoft.com/office/powerpoint/2010/main" val="84376294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37</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 </a:t>
            </a:r>
            <a:r>
              <a:rPr lang="en-US" altLang="zh-CN" dirty="0" err="1">
                <a:effectLst/>
              </a:rPr>
              <a:t>Zlib</a:t>
            </a:r>
            <a:r>
              <a:rPr lang="zh-CN" altLang="en-US" dirty="0">
                <a:effectLst/>
              </a:rPr>
              <a:t>库硬算压缩调用流程</a:t>
            </a:r>
            <a:endParaRPr lang="zh-CN" altLang="zh-CN" dirty="0">
              <a:effectLst/>
            </a:endParaRPr>
          </a:p>
        </p:txBody>
      </p:sp>
      <p:pic>
        <p:nvPicPr>
          <p:cNvPr id="11266" name="d0e2564"/>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784648" y="1135245"/>
            <a:ext cx="6480720" cy="601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1802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38</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err="1">
                <a:effectLst/>
              </a:rPr>
              <a:t>Zlib</a:t>
            </a:r>
            <a:r>
              <a:rPr lang="zh-CN" altLang="en-US" dirty="0">
                <a:effectLst/>
              </a:rPr>
              <a:t>关键接口</a:t>
            </a:r>
            <a:endParaRPr lang="zh-CN" altLang="zh-CN" dirty="0">
              <a:effectLst/>
            </a:endParaRPr>
          </a:p>
        </p:txBody>
      </p:sp>
      <p:pic>
        <p:nvPicPr>
          <p:cNvPr id="12290"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2600" y="1159802"/>
            <a:ext cx="7198909" cy="5697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48794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39</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effectLst/>
              </a:rPr>
              <a:t>基于</a:t>
            </a:r>
            <a:r>
              <a:rPr lang="en-US" altLang="zh-CN" dirty="0">
                <a:effectLst/>
              </a:rPr>
              <a:t>Linux</a:t>
            </a:r>
            <a:r>
              <a:rPr lang="zh-CN" altLang="en-US" dirty="0">
                <a:effectLst/>
              </a:rPr>
              <a:t>内核态的应用</a:t>
            </a:r>
            <a:endParaRPr lang="zh-CN" altLang="zh-CN" dirty="0">
              <a:effectLst/>
            </a:endParaRPr>
          </a:p>
        </p:txBody>
      </p:sp>
      <p:sp>
        <p:nvSpPr>
          <p:cNvPr id="7" name="TextBox 2">
            <a:extLst>
              <a:ext uri="{FF2B5EF4-FFF2-40B4-BE49-F238E27FC236}">
                <a16:creationId xmlns:a16="http://schemas.microsoft.com/office/drawing/2014/main" id="{D63509C9-EEBB-4CA5-85F6-13313B8DC57F}"/>
              </a:ext>
            </a:extLst>
          </p:cNvPr>
          <p:cNvSpPr>
            <a:spLocks noChangeArrowheads="1"/>
          </p:cNvSpPr>
          <p:nvPr/>
        </p:nvSpPr>
        <p:spPr bwMode="auto">
          <a:xfrm>
            <a:off x="237480" y="1736799"/>
            <a:ext cx="593965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en-US" altLang="zh-CN" sz="2600" dirty="0">
                <a:solidFill>
                  <a:srgbClr val="000066"/>
                </a:solidFill>
                <a:latin typeface="+mn-lt"/>
                <a:ea typeface="黑体" pitchFamily="2" charset="-122"/>
                <a:sym typeface="微软雅黑" panose="020B0503020204020204" pitchFamily="34" charset="-122"/>
              </a:rPr>
              <a:t>1.Linux</a:t>
            </a:r>
            <a:r>
              <a:rPr lang="zh-CN" altLang="en-US" sz="2600" dirty="0">
                <a:solidFill>
                  <a:srgbClr val="000066"/>
                </a:solidFill>
                <a:latin typeface="+mn-lt"/>
                <a:ea typeface="黑体" pitchFamily="2" charset="-122"/>
                <a:sym typeface="微软雅黑" panose="020B0503020204020204" pitchFamily="34" charset="-122"/>
              </a:rPr>
              <a:t>内核</a:t>
            </a:r>
            <a:r>
              <a:rPr lang="en-US" altLang="zh-CN" sz="2600" dirty="0">
                <a:solidFill>
                  <a:srgbClr val="000066"/>
                </a:solidFill>
                <a:latin typeface="+mn-lt"/>
                <a:ea typeface="黑体" pitchFamily="2" charset="-122"/>
                <a:sym typeface="微软雅黑" panose="020B0503020204020204" pitchFamily="34" charset="-122"/>
              </a:rPr>
              <a:t>Crypto</a:t>
            </a:r>
            <a:r>
              <a:rPr lang="zh-CN" altLang="en-US" sz="2600" dirty="0">
                <a:solidFill>
                  <a:srgbClr val="000066"/>
                </a:solidFill>
                <a:latin typeface="+mn-lt"/>
                <a:ea typeface="黑体" pitchFamily="2" charset="-122"/>
                <a:sym typeface="微软雅黑" panose="020B0503020204020204" pitchFamily="34" charset="-122"/>
              </a:rPr>
              <a:t>框架</a:t>
            </a:r>
          </a:p>
          <a:p>
            <a:pPr algn="just" eaLnBrk="0" hangingPunct="0">
              <a:lnSpc>
                <a:spcPct val="90000"/>
              </a:lnSpc>
              <a:spcBef>
                <a:spcPct val="20000"/>
              </a:spcBef>
              <a:buClr>
                <a:srgbClr val="FF5050"/>
              </a:buClr>
              <a:buSzPct val="120000"/>
              <a:buFont typeface="Wingdings" pitchFamily="2" charset="2"/>
              <a:buChar char="§"/>
            </a:pPr>
            <a:r>
              <a:rPr lang="en-US" altLang="zh-CN" sz="2600" dirty="0">
                <a:solidFill>
                  <a:srgbClr val="000066"/>
                </a:solidFill>
                <a:latin typeface="+mn-lt"/>
                <a:ea typeface="黑体" pitchFamily="2" charset="-122"/>
                <a:sym typeface="微软雅黑" panose="020B0503020204020204" pitchFamily="34" charset="-122"/>
              </a:rPr>
              <a:t>2.</a:t>
            </a:r>
            <a:r>
              <a:rPr lang="zh-CN" altLang="en-US" sz="2600" dirty="0">
                <a:solidFill>
                  <a:srgbClr val="000066"/>
                </a:solidFill>
                <a:latin typeface="+mn-lt"/>
                <a:ea typeface="黑体" pitchFamily="2" charset="-122"/>
                <a:sym typeface="微软雅黑" panose="020B0503020204020204" pitchFamily="34" charset="-122"/>
              </a:rPr>
              <a:t>基于</a:t>
            </a:r>
            <a:r>
              <a:rPr lang="en-US" altLang="zh-CN" sz="2600" dirty="0" err="1">
                <a:solidFill>
                  <a:srgbClr val="000066"/>
                </a:solidFill>
                <a:latin typeface="+mn-lt"/>
                <a:ea typeface="黑体" pitchFamily="2" charset="-122"/>
                <a:sym typeface="微软雅黑" panose="020B0503020204020204" pitchFamily="34" charset="-122"/>
              </a:rPr>
              <a:t>dm</a:t>
            </a:r>
            <a:r>
              <a:rPr lang="en-US" altLang="zh-CN" sz="2600" dirty="0">
                <a:solidFill>
                  <a:srgbClr val="000066"/>
                </a:solidFill>
                <a:latin typeface="+mn-lt"/>
                <a:ea typeface="黑体" pitchFamily="2" charset="-122"/>
                <a:sym typeface="微软雅黑" panose="020B0503020204020204" pitchFamily="34" charset="-122"/>
              </a:rPr>
              <a:t>-crypt</a:t>
            </a:r>
            <a:r>
              <a:rPr lang="zh-CN" altLang="en-US" sz="2600" dirty="0">
                <a:solidFill>
                  <a:srgbClr val="000066"/>
                </a:solidFill>
                <a:latin typeface="+mn-lt"/>
                <a:ea typeface="黑体" pitchFamily="2" charset="-122"/>
                <a:sym typeface="微软雅黑" panose="020B0503020204020204" pitchFamily="34" charset="-122"/>
              </a:rPr>
              <a:t>的透明磁盘加密</a:t>
            </a:r>
          </a:p>
        </p:txBody>
      </p:sp>
    </p:spTree>
    <p:extLst>
      <p:ext uri="{BB962C8B-B14F-4D97-AF65-F5344CB8AC3E}">
        <p14:creationId xmlns:p14="http://schemas.microsoft.com/office/powerpoint/2010/main" val="69209102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zh-CN" altLang="en-US" dirty="0"/>
              <a:t>鲲鹏加速引擎主要价值点</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a:t>接口标准化</a:t>
            </a:r>
            <a:endParaRPr lang="en-US" altLang="zh-CN" dirty="0"/>
          </a:p>
          <a:p>
            <a:pPr algn="just" eaLnBrk="1" hangingPunct="1">
              <a:lnSpc>
                <a:spcPct val="90000"/>
              </a:lnSpc>
            </a:pPr>
            <a:r>
              <a:rPr lang="zh-CN" altLang="en-US" dirty="0"/>
              <a:t>卓越性能</a:t>
            </a:r>
          </a:p>
          <a:p>
            <a:pPr algn="just" eaLnBrk="1" hangingPunct="1">
              <a:lnSpc>
                <a:spcPct val="90000"/>
              </a:lnSpc>
            </a:pPr>
            <a:r>
              <a:rPr lang="zh-CN" altLang="en-US" dirty="0"/>
              <a:t>源码开放</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40</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Linux</a:t>
            </a:r>
            <a:r>
              <a:rPr lang="zh-CN" altLang="en-US" dirty="0">
                <a:effectLst/>
              </a:rPr>
              <a:t>内核</a:t>
            </a:r>
            <a:r>
              <a:rPr lang="en-US" altLang="zh-CN" dirty="0">
                <a:effectLst/>
              </a:rPr>
              <a:t>Crypto</a:t>
            </a:r>
            <a:r>
              <a:rPr lang="zh-CN" altLang="en-US" dirty="0">
                <a:effectLst/>
              </a:rPr>
              <a:t>框架</a:t>
            </a:r>
            <a:endParaRPr lang="zh-CN" altLang="zh-CN" dirty="0">
              <a:effectLst/>
            </a:endParaRPr>
          </a:p>
        </p:txBody>
      </p:sp>
      <p:sp>
        <p:nvSpPr>
          <p:cNvPr id="7" name="TextBox 2">
            <a:extLst>
              <a:ext uri="{FF2B5EF4-FFF2-40B4-BE49-F238E27FC236}">
                <a16:creationId xmlns:a16="http://schemas.microsoft.com/office/drawing/2014/main" id="{D63509C9-EEBB-4CA5-85F6-13313B8DC57F}"/>
              </a:ext>
            </a:extLst>
          </p:cNvPr>
          <p:cNvSpPr>
            <a:spLocks noChangeArrowheads="1"/>
          </p:cNvSpPr>
          <p:nvPr/>
        </p:nvSpPr>
        <p:spPr bwMode="auto">
          <a:xfrm>
            <a:off x="237480" y="1376701"/>
            <a:ext cx="9384800" cy="161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加速器驱动可以通过</a:t>
            </a:r>
            <a:r>
              <a:rPr lang="en-US" altLang="zh-CN" sz="2600" dirty="0">
                <a:solidFill>
                  <a:srgbClr val="000066"/>
                </a:solidFill>
                <a:latin typeface="+mn-lt"/>
                <a:ea typeface="黑体" pitchFamily="2" charset="-122"/>
                <a:sym typeface="微软雅黑" panose="020B0503020204020204" pitchFamily="34" charset="-122"/>
              </a:rPr>
              <a:t>Crypto Framework</a:t>
            </a:r>
            <a:r>
              <a:rPr lang="zh-CN" altLang="en-US" sz="2600" dirty="0">
                <a:solidFill>
                  <a:srgbClr val="000066"/>
                </a:solidFill>
                <a:latin typeface="+mn-lt"/>
                <a:ea typeface="黑体" pitchFamily="2" charset="-122"/>
                <a:sym typeface="微软雅黑" panose="020B0503020204020204" pitchFamily="34" charset="-122"/>
              </a:rPr>
              <a:t>框架的注册接口，将硬件加速器的能力与内核</a:t>
            </a:r>
            <a:r>
              <a:rPr lang="en-US" altLang="zh-CN" sz="2600" dirty="0">
                <a:solidFill>
                  <a:srgbClr val="000066"/>
                </a:solidFill>
                <a:latin typeface="+mn-lt"/>
                <a:ea typeface="黑体" pitchFamily="2" charset="-122"/>
                <a:sym typeface="微软雅黑" panose="020B0503020204020204" pitchFamily="34" charset="-122"/>
              </a:rPr>
              <a:t>Crypto</a:t>
            </a:r>
            <a:r>
              <a:rPr lang="zh-CN" altLang="en-US" sz="2600" dirty="0">
                <a:solidFill>
                  <a:srgbClr val="000066"/>
                </a:solidFill>
                <a:latin typeface="+mn-lt"/>
                <a:ea typeface="黑体" pitchFamily="2" charset="-122"/>
                <a:sym typeface="微软雅黑" panose="020B0503020204020204" pitchFamily="34" charset="-122"/>
              </a:rPr>
              <a:t>框架对接，上层应用代码无须修改。</a:t>
            </a:r>
          </a:p>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当前加速器驱动注册到</a:t>
            </a:r>
            <a:r>
              <a:rPr lang="en-US" altLang="zh-CN" sz="2600" dirty="0">
                <a:solidFill>
                  <a:srgbClr val="000066"/>
                </a:solidFill>
                <a:latin typeface="+mn-lt"/>
                <a:ea typeface="黑体" pitchFamily="2" charset="-122"/>
                <a:sym typeface="微软雅黑" panose="020B0503020204020204" pitchFamily="34" charset="-122"/>
              </a:rPr>
              <a:t>Crypto</a:t>
            </a:r>
            <a:r>
              <a:rPr lang="zh-CN" altLang="en-US" sz="2600" dirty="0">
                <a:solidFill>
                  <a:srgbClr val="000066"/>
                </a:solidFill>
                <a:latin typeface="+mn-lt"/>
                <a:ea typeface="黑体" pitchFamily="2" charset="-122"/>
                <a:sym typeface="微软雅黑" panose="020B0503020204020204" pitchFamily="34" charset="-122"/>
              </a:rPr>
              <a:t>的算法包括：</a:t>
            </a:r>
            <a:r>
              <a:rPr lang="en-US" altLang="zh-CN" sz="2600" dirty="0">
                <a:solidFill>
                  <a:srgbClr val="000066"/>
                </a:solidFill>
                <a:latin typeface="+mn-lt"/>
                <a:ea typeface="黑体" pitchFamily="2" charset="-122"/>
                <a:sym typeface="微软雅黑" panose="020B0503020204020204" pitchFamily="34" charset="-122"/>
              </a:rPr>
              <a:t>SM4-XTS</a:t>
            </a:r>
            <a:r>
              <a:rPr lang="zh-CN" altLang="en-US" sz="2600" dirty="0">
                <a:solidFill>
                  <a:srgbClr val="000066"/>
                </a:solidFill>
                <a:latin typeface="+mn-lt"/>
                <a:ea typeface="黑体" pitchFamily="2" charset="-122"/>
                <a:sym typeface="微软雅黑" panose="020B0503020204020204" pitchFamily="34" charset="-122"/>
              </a:rPr>
              <a:t>。</a:t>
            </a:r>
          </a:p>
        </p:txBody>
      </p:sp>
      <p:pic>
        <p:nvPicPr>
          <p:cNvPr id="13314" name="d0e274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520" y="3985171"/>
            <a:ext cx="898976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383501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41</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effectLst/>
              </a:rPr>
              <a:t>基于</a:t>
            </a:r>
            <a:r>
              <a:rPr lang="en-US" altLang="zh-CN" dirty="0" err="1">
                <a:effectLst/>
              </a:rPr>
              <a:t>dm</a:t>
            </a:r>
            <a:r>
              <a:rPr lang="en-US" altLang="zh-CN" dirty="0">
                <a:effectLst/>
              </a:rPr>
              <a:t>-crypt</a:t>
            </a:r>
            <a:r>
              <a:rPr lang="zh-CN" altLang="en-US" dirty="0">
                <a:effectLst/>
              </a:rPr>
              <a:t>的透明磁盘加密</a:t>
            </a:r>
            <a:endParaRPr lang="zh-CN" altLang="zh-CN" dirty="0">
              <a:effectLst/>
            </a:endParaRPr>
          </a:p>
        </p:txBody>
      </p:sp>
      <p:pic>
        <p:nvPicPr>
          <p:cNvPr id="14338" name="d0e277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1800" y="1339917"/>
            <a:ext cx="7982400" cy="5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858864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42</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Linux</a:t>
            </a:r>
            <a:r>
              <a:rPr lang="zh-CN" altLang="en-US" dirty="0">
                <a:effectLst/>
              </a:rPr>
              <a:t>内核</a:t>
            </a:r>
            <a:r>
              <a:rPr lang="en-US" altLang="zh-CN" dirty="0">
                <a:effectLst/>
              </a:rPr>
              <a:t>Crypto</a:t>
            </a:r>
            <a:r>
              <a:rPr lang="zh-CN" altLang="en-US" dirty="0">
                <a:effectLst/>
              </a:rPr>
              <a:t>框架</a:t>
            </a:r>
            <a:endParaRPr lang="zh-CN" altLang="zh-CN" dirty="0">
              <a:effectLst/>
            </a:endParaRPr>
          </a:p>
        </p:txBody>
      </p:sp>
      <p:sp>
        <p:nvSpPr>
          <p:cNvPr id="7" name="TextBox 2">
            <a:extLst>
              <a:ext uri="{FF2B5EF4-FFF2-40B4-BE49-F238E27FC236}">
                <a16:creationId xmlns:a16="http://schemas.microsoft.com/office/drawing/2014/main" id="{D63509C9-EEBB-4CA5-85F6-13313B8DC57F}"/>
              </a:ext>
            </a:extLst>
          </p:cNvPr>
          <p:cNvSpPr>
            <a:spLocks noChangeArrowheads="1"/>
          </p:cNvSpPr>
          <p:nvPr/>
        </p:nvSpPr>
        <p:spPr bwMode="auto">
          <a:xfrm>
            <a:off x="237480" y="1376701"/>
            <a:ext cx="9384800" cy="161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加速器驱动可以通过</a:t>
            </a:r>
            <a:r>
              <a:rPr lang="en-US" altLang="zh-CN" sz="2600" dirty="0">
                <a:solidFill>
                  <a:srgbClr val="000066"/>
                </a:solidFill>
                <a:latin typeface="+mn-lt"/>
                <a:ea typeface="黑体" pitchFamily="2" charset="-122"/>
                <a:sym typeface="微软雅黑" panose="020B0503020204020204" pitchFamily="34" charset="-122"/>
              </a:rPr>
              <a:t>Crypto Framework</a:t>
            </a:r>
            <a:r>
              <a:rPr lang="zh-CN" altLang="en-US" sz="2600" dirty="0">
                <a:solidFill>
                  <a:srgbClr val="000066"/>
                </a:solidFill>
                <a:latin typeface="+mn-lt"/>
                <a:ea typeface="黑体" pitchFamily="2" charset="-122"/>
                <a:sym typeface="微软雅黑" panose="020B0503020204020204" pitchFamily="34" charset="-122"/>
              </a:rPr>
              <a:t>框架的注册接口，将硬件加速器的能力与内核</a:t>
            </a:r>
            <a:r>
              <a:rPr lang="en-US" altLang="zh-CN" sz="2600" dirty="0">
                <a:solidFill>
                  <a:srgbClr val="000066"/>
                </a:solidFill>
                <a:latin typeface="+mn-lt"/>
                <a:ea typeface="黑体" pitchFamily="2" charset="-122"/>
                <a:sym typeface="微软雅黑" panose="020B0503020204020204" pitchFamily="34" charset="-122"/>
              </a:rPr>
              <a:t>Crypto</a:t>
            </a:r>
            <a:r>
              <a:rPr lang="zh-CN" altLang="en-US" sz="2600" dirty="0">
                <a:solidFill>
                  <a:srgbClr val="000066"/>
                </a:solidFill>
                <a:latin typeface="+mn-lt"/>
                <a:ea typeface="黑体" pitchFamily="2" charset="-122"/>
                <a:sym typeface="微软雅黑" panose="020B0503020204020204" pitchFamily="34" charset="-122"/>
              </a:rPr>
              <a:t>框架对接，上层应用代码无须修改。</a:t>
            </a:r>
          </a:p>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当前加速器驱动注册到</a:t>
            </a:r>
            <a:r>
              <a:rPr lang="en-US" altLang="zh-CN" sz="2600" dirty="0">
                <a:solidFill>
                  <a:srgbClr val="000066"/>
                </a:solidFill>
                <a:latin typeface="+mn-lt"/>
                <a:ea typeface="黑体" pitchFamily="2" charset="-122"/>
                <a:sym typeface="微软雅黑" panose="020B0503020204020204" pitchFamily="34" charset="-122"/>
              </a:rPr>
              <a:t>Crypto</a:t>
            </a:r>
            <a:r>
              <a:rPr lang="zh-CN" altLang="en-US" sz="2600" dirty="0">
                <a:solidFill>
                  <a:srgbClr val="000066"/>
                </a:solidFill>
                <a:latin typeface="+mn-lt"/>
                <a:ea typeface="黑体" pitchFamily="2" charset="-122"/>
                <a:sym typeface="微软雅黑" panose="020B0503020204020204" pitchFamily="34" charset="-122"/>
              </a:rPr>
              <a:t>的算法包括：</a:t>
            </a:r>
            <a:r>
              <a:rPr lang="en-US" altLang="zh-CN" sz="2600" dirty="0">
                <a:solidFill>
                  <a:srgbClr val="000066"/>
                </a:solidFill>
                <a:latin typeface="+mn-lt"/>
                <a:ea typeface="黑体" pitchFamily="2" charset="-122"/>
                <a:sym typeface="微软雅黑" panose="020B0503020204020204" pitchFamily="34" charset="-122"/>
              </a:rPr>
              <a:t>SM4-XTS</a:t>
            </a:r>
            <a:r>
              <a:rPr lang="zh-CN" altLang="en-US" sz="2600" dirty="0">
                <a:solidFill>
                  <a:srgbClr val="000066"/>
                </a:solidFill>
                <a:latin typeface="+mn-lt"/>
                <a:ea typeface="黑体" pitchFamily="2" charset="-122"/>
                <a:sym typeface="微软雅黑" panose="020B0503020204020204" pitchFamily="34" charset="-122"/>
              </a:rPr>
              <a:t>。</a:t>
            </a:r>
          </a:p>
        </p:txBody>
      </p:sp>
      <p:pic>
        <p:nvPicPr>
          <p:cNvPr id="13314" name="d0e274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520" y="3985171"/>
            <a:ext cx="898976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66745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zh-CN" altLang="en-US" dirty="0">
                <a:latin typeface="黑体"/>
              </a:rPr>
              <a:t>目录</a:t>
            </a:r>
            <a:endParaRPr lang="en-US" dirty="0"/>
          </a:p>
        </p:txBody>
      </p:sp>
      <p:sp>
        <p:nvSpPr>
          <p:cNvPr id="20482" name="Content Placeholder 2"/>
          <p:cNvSpPr>
            <a:spLocks noGrp="1"/>
          </p:cNvSpPr>
          <p:nvPr>
            <p:ph idx="1"/>
          </p:nvPr>
        </p:nvSpPr>
        <p:spPr/>
        <p:txBody>
          <a:bodyPr/>
          <a:lstStyle/>
          <a:p>
            <a:pPr algn="just" eaLnBrk="1" hangingPunct="1">
              <a:lnSpc>
                <a:spcPct val="90000"/>
              </a:lnSpc>
            </a:pPr>
            <a:r>
              <a:rPr lang="zh-CN" altLang="zh-CN" dirty="0"/>
              <a:t>鲲鹏加速引擎</a:t>
            </a:r>
            <a:endParaRPr lang="en-US" altLang="zh-CN" dirty="0"/>
          </a:p>
          <a:p>
            <a:pPr algn="just" eaLnBrk="1" hangingPunct="1">
              <a:lnSpc>
                <a:spcPct val="90000"/>
              </a:lnSpc>
            </a:pPr>
            <a:r>
              <a:rPr lang="en-US" altLang="zh-CN" dirty="0">
                <a:solidFill>
                  <a:schemeClr val="accent4">
                    <a:lumMod val="75000"/>
                  </a:schemeClr>
                </a:solidFill>
              </a:rPr>
              <a:t>Arm</a:t>
            </a:r>
            <a:r>
              <a:rPr lang="zh-CN" altLang="en-US" dirty="0">
                <a:solidFill>
                  <a:schemeClr val="accent4">
                    <a:lumMod val="75000"/>
                  </a:schemeClr>
                </a:solidFill>
              </a:rPr>
              <a:t>架构加速器</a:t>
            </a:r>
            <a:endParaRPr lang="en-US" altLang="zh-CN" dirty="0">
              <a:solidFill>
                <a:schemeClr val="accent4">
                  <a:lumMod val="75000"/>
                </a:schemeClr>
              </a:solidFill>
            </a:endParaRPr>
          </a:p>
          <a:p>
            <a:pPr algn="just" eaLnBrk="1" hangingPunct="1">
              <a:lnSpc>
                <a:spcPct val="90000"/>
              </a:lnSpc>
            </a:pPr>
            <a:r>
              <a:rPr lang="en-US" altLang="zh-CN" dirty="0">
                <a:solidFill>
                  <a:srgbClr val="FF0000"/>
                </a:solidFill>
              </a:rPr>
              <a:t>MPAM</a:t>
            </a:r>
            <a:r>
              <a:rPr lang="zh-CN" altLang="en-US" dirty="0">
                <a:solidFill>
                  <a:srgbClr val="FF0000"/>
                </a:solidFill>
              </a:rPr>
              <a:t>简介</a:t>
            </a:r>
            <a:endParaRPr lang="en-US" altLang="zh-CN" dirty="0">
              <a:solidFill>
                <a:srgbClr val="FF0000"/>
              </a:solidFill>
            </a:endParaRPr>
          </a:p>
        </p:txBody>
      </p:sp>
    </p:spTree>
    <p:extLst>
      <p:ext uri="{BB962C8B-B14F-4D97-AF65-F5344CB8AC3E}">
        <p14:creationId xmlns:p14="http://schemas.microsoft.com/office/powerpoint/2010/main" val="377481385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44</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Armv8.4 MPAM</a:t>
            </a:r>
            <a:r>
              <a:rPr lang="zh-CN" altLang="en-US" dirty="0">
                <a:effectLst/>
              </a:rPr>
              <a:t>特性</a:t>
            </a:r>
            <a:endParaRPr lang="zh-CN" altLang="zh-CN" dirty="0">
              <a:effectLst/>
            </a:endParaRPr>
          </a:p>
        </p:txBody>
      </p:sp>
      <p:sp>
        <p:nvSpPr>
          <p:cNvPr id="7" name="TextBox 2">
            <a:extLst>
              <a:ext uri="{FF2B5EF4-FFF2-40B4-BE49-F238E27FC236}">
                <a16:creationId xmlns:a16="http://schemas.microsoft.com/office/drawing/2014/main" id="{D63509C9-EEBB-4CA5-85F6-13313B8DC57F}"/>
              </a:ext>
            </a:extLst>
          </p:cNvPr>
          <p:cNvSpPr>
            <a:spLocks noChangeArrowheads="1"/>
          </p:cNvSpPr>
          <p:nvPr/>
        </p:nvSpPr>
        <p:spPr bwMode="auto">
          <a:xfrm>
            <a:off x="260600" y="1808791"/>
            <a:ext cx="9384800" cy="241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en-US" altLang="zh-CN" sz="2600" dirty="0">
                <a:solidFill>
                  <a:srgbClr val="000066"/>
                </a:solidFill>
                <a:latin typeface="+mn-lt"/>
                <a:ea typeface="黑体" pitchFamily="2" charset="-122"/>
                <a:sym typeface="微软雅黑" panose="020B0503020204020204" pitchFamily="34" charset="-122"/>
              </a:rPr>
              <a:t>MPAM</a:t>
            </a:r>
            <a:r>
              <a:rPr lang="zh-CN" altLang="en-US" sz="2600" dirty="0">
                <a:solidFill>
                  <a:srgbClr val="000066"/>
                </a:solidFill>
                <a:latin typeface="+mn-lt"/>
                <a:ea typeface="黑体" pitchFamily="2" charset="-122"/>
                <a:sym typeface="微软雅黑" panose="020B0503020204020204" pitchFamily="34" charset="-122"/>
              </a:rPr>
              <a:t>（</a:t>
            </a:r>
            <a:r>
              <a:rPr lang="en-US" altLang="zh-CN" sz="2600" dirty="0">
                <a:solidFill>
                  <a:srgbClr val="000066"/>
                </a:solidFill>
                <a:latin typeface="+mn-lt"/>
                <a:ea typeface="黑体" pitchFamily="2" charset="-122"/>
                <a:sym typeface="微软雅黑" panose="020B0503020204020204" pitchFamily="34" charset="-122"/>
              </a:rPr>
              <a:t>Memory System Resource Partitioning and Monitoring</a:t>
            </a:r>
            <a:r>
              <a:rPr lang="zh-CN" altLang="en-US" sz="2600" dirty="0">
                <a:solidFill>
                  <a:srgbClr val="000066"/>
                </a:solidFill>
                <a:latin typeface="+mn-lt"/>
                <a:ea typeface="黑体" pitchFamily="2" charset="-122"/>
                <a:sym typeface="微软雅黑" panose="020B0503020204020204" pitchFamily="34" charset="-122"/>
              </a:rPr>
              <a:t>）</a:t>
            </a:r>
            <a:endParaRPr lang="en-US" altLang="zh-CN" sz="2600" dirty="0">
              <a:solidFill>
                <a:srgbClr val="000066"/>
              </a:solidFill>
              <a:latin typeface="+mn-lt"/>
              <a:ea typeface="黑体" pitchFamily="2" charset="-122"/>
              <a:sym typeface="微软雅黑" panose="020B0503020204020204" pitchFamily="34" charset="-122"/>
            </a:endParaRPr>
          </a:p>
          <a:p>
            <a:pPr algn="just" eaLnBrk="0" hangingPunct="0">
              <a:lnSpc>
                <a:spcPct val="90000"/>
              </a:lnSpc>
              <a:spcBef>
                <a:spcPct val="20000"/>
              </a:spcBef>
              <a:buClr>
                <a:srgbClr val="FF5050"/>
              </a:buClr>
              <a:buSzPct val="120000"/>
              <a:buFont typeface="Wingdings" pitchFamily="2" charset="2"/>
              <a:buChar char="§"/>
            </a:pPr>
            <a:r>
              <a:rPr lang="en-US" altLang="zh-CN" sz="2600" dirty="0">
                <a:solidFill>
                  <a:srgbClr val="000066"/>
                </a:solidFill>
                <a:latin typeface="+mn-lt"/>
                <a:ea typeface="黑体" pitchFamily="2" charset="-122"/>
                <a:sym typeface="微软雅黑" panose="020B0503020204020204" pitchFamily="34" charset="-122"/>
              </a:rPr>
              <a:t>Arm Architecture v8.4</a:t>
            </a:r>
            <a:r>
              <a:rPr lang="zh-CN" altLang="en-US" sz="2600" dirty="0">
                <a:solidFill>
                  <a:srgbClr val="000066"/>
                </a:solidFill>
                <a:latin typeface="+mn-lt"/>
                <a:ea typeface="黑体" pitchFamily="2" charset="-122"/>
                <a:sym typeface="微软雅黑" panose="020B0503020204020204" pitchFamily="34" charset="-122"/>
              </a:rPr>
              <a:t>的 </a:t>
            </a:r>
            <a:r>
              <a:rPr lang="en-US" altLang="zh-CN" sz="2600" dirty="0">
                <a:solidFill>
                  <a:srgbClr val="000066"/>
                </a:solidFill>
                <a:latin typeface="+mn-lt"/>
                <a:ea typeface="黑体" pitchFamily="2" charset="-122"/>
                <a:sym typeface="微软雅黑" panose="020B0503020204020204" pitchFamily="34" charset="-122"/>
              </a:rPr>
              <a:t>Extension</a:t>
            </a:r>
            <a:r>
              <a:rPr lang="zh-CN" altLang="en-US" sz="2600" dirty="0">
                <a:solidFill>
                  <a:srgbClr val="000066"/>
                </a:solidFill>
                <a:latin typeface="+mn-lt"/>
                <a:ea typeface="黑体" pitchFamily="2" charset="-122"/>
                <a:sym typeface="微软雅黑" panose="020B0503020204020204" pitchFamily="34" charset="-122"/>
              </a:rPr>
              <a:t>特性</a:t>
            </a:r>
            <a:endParaRPr lang="en-US" altLang="zh-CN" sz="2600" dirty="0">
              <a:solidFill>
                <a:srgbClr val="000066"/>
              </a:solidFill>
              <a:latin typeface="+mn-lt"/>
              <a:ea typeface="黑体" pitchFamily="2" charset="-122"/>
              <a:sym typeface="微软雅黑" panose="020B0503020204020204" pitchFamily="34" charset="-122"/>
            </a:endParaRPr>
          </a:p>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用于解决服务器系统中，混合部署不同类型业务时，由于共享资源的竞争 （</a:t>
            </a:r>
            <a:r>
              <a:rPr lang="en-US" altLang="zh-CN" sz="2600" dirty="0">
                <a:solidFill>
                  <a:srgbClr val="000066"/>
                </a:solidFill>
                <a:latin typeface="+mn-lt"/>
                <a:ea typeface="黑体" pitchFamily="2" charset="-122"/>
                <a:sym typeface="微软雅黑" panose="020B0503020204020204" pitchFamily="34" charset="-122"/>
              </a:rPr>
              <a:t>Cache</a:t>
            </a:r>
            <a:r>
              <a:rPr lang="zh-CN" altLang="en-US" sz="2600" dirty="0">
                <a:solidFill>
                  <a:srgbClr val="000066"/>
                </a:solidFill>
                <a:latin typeface="+mn-lt"/>
                <a:ea typeface="黑体" pitchFamily="2" charset="-122"/>
                <a:sym typeface="微软雅黑" panose="020B0503020204020204" pitchFamily="34" charset="-122"/>
              </a:rPr>
              <a:t>，</a:t>
            </a:r>
            <a:r>
              <a:rPr lang="en-US" altLang="zh-CN" sz="2600" dirty="0">
                <a:solidFill>
                  <a:srgbClr val="000066"/>
                </a:solidFill>
                <a:latin typeface="+mn-lt"/>
                <a:ea typeface="黑体" pitchFamily="2" charset="-122"/>
                <a:sym typeface="微软雅黑" panose="020B0503020204020204" pitchFamily="34" charset="-122"/>
              </a:rPr>
              <a:t>DMC</a:t>
            </a:r>
            <a:r>
              <a:rPr lang="zh-CN" altLang="en-US" sz="2600" dirty="0">
                <a:solidFill>
                  <a:srgbClr val="000066"/>
                </a:solidFill>
                <a:latin typeface="+mn-lt"/>
                <a:ea typeface="黑体" pitchFamily="2" charset="-122"/>
                <a:sym typeface="微软雅黑" panose="020B0503020204020204" pitchFamily="34" charset="-122"/>
              </a:rPr>
              <a:t>，</a:t>
            </a:r>
            <a:r>
              <a:rPr lang="en-US" altLang="zh-CN" sz="2600" dirty="0">
                <a:solidFill>
                  <a:srgbClr val="000066"/>
                </a:solidFill>
                <a:latin typeface="+mn-lt"/>
                <a:ea typeface="黑体" pitchFamily="2" charset="-122"/>
                <a:sym typeface="微软雅黑" panose="020B0503020204020204" pitchFamily="34" charset="-122"/>
              </a:rPr>
              <a:t>Interconnect</a:t>
            </a:r>
            <a:r>
              <a:rPr lang="zh-CN" altLang="en-US" sz="2600" dirty="0">
                <a:solidFill>
                  <a:srgbClr val="000066"/>
                </a:solidFill>
                <a:latin typeface="+mn-lt"/>
                <a:ea typeface="黑体" pitchFamily="2" charset="-122"/>
                <a:sym typeface="微软雅黑" panose="020B0503020204020204" pitchFamily="34" charset="-122"/>
              </a:rPr>
              <a:t>），而带来的某些关键应用性能下降或者系统整体性能 下降的问题。</a:t>
            </a:r>
          </a:p>
        </p:txBody>
      </p:sp>
    </p:spTree>
    <p:extLst>
      <p:ext uri="{BB962C8B-B14F-4D97-AF65-F5344CB8AC3E}">
        <p14:creationId xmlns:p14="http://schemas.microsoft.com/office/powerpoint/2010/main" val="46318509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45</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MPAM</a:t>
            </a:r>
            <a:r>
              <a:rPr lang="zh-CN" altLang="en-US" dirty="0">
                <a:effectLst/>
              </a:rPr>
              <a:t>应用的典型场景</a:t>
            </a:r>
            <a:endParaRPr lang="zh-CN" altLang="zh-CN" dirty="0">
              <a:effectLst/>
            </a:endParaRPr>
          </a:p>
        </p:txBody>
      </p:sp>
      <p:sp>
        <p:nvSpPr>
          <p:cNvPr id="7" name="TextBox 2">
            <a:extLst>
              <a:ext uri="{FF2B5EF4-FFF2-40B4-BE49-F238E27FC236}">
                <a16:creationId xmlns:a16="http://schemas.microsoft.com/office/drawing/2014/main" id="{D63509C9-EEBB-4CA5-85F6-13313B8DC57F}"/>
              </a:ext>
            </a:extLst>
          </p:cNvPr>
          <p:cNvSpPr>
            <a:spLocks noChangeArrowheads="1"/>
          </p:cNvSpPr>
          <p:nvPr/>
        </p:nvSpPr>
        <p:spPr bwMode="auto">
          <a:xfrm>
            <a:off x="260600" y="2609010"/>
            <a:ext cx="938480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云场景下，可针对不同业务同时作用于硬件访存路径上产生的竞争和冲突进行控制，从而帮助服务器提升利用率。</a:t>
            </a:r>
          </a:p>
        </p:txBody>
      </p:sp>
    </p:spTree>
    <p:extLst>
      <p:ext uri="{BB962C8B-B14F-4D97-AF65-F5344CB8AC3E}">
        <p14:creationId xmlns:p14="http://schemas.microsoft.com/office/powerpoint/2010/main" val="86854374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46</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MPAM</a:t>
            </a:r>
            <a:r>
              <a:rPr lang="zh-CN" altLang="en-US" dirty="0">
                <a:effectLst/>
              </a:rPr>
              <a:t>控制访存关键路径上竞争的机理</a:t>
            </a:r>
            <a:endParaRPr lang="zh-CN" altLang="zh-CN" dirty="0">
              <a:effectLst/>
            </a:endParaRPr>
          </a:p>
        </p:txBody>
      </p:sp>
      <p:sp>
        <p:nvSpPr>
          <p:cNvPr id="7" name="TextBox 2">
            <a:extLst>
              <a:ext uri="{FF2B5EF4-FFF2-40B4-BE49-F238E27FC236}">
                <a16:creationId xmlns:a16="http://schemas.microsoft.com/office/drawing/2014/main" id="{D63509C9-EEBB-4CA5-85F6-13313B8DC57F}"/>
              </a:ext>
            </a:extLst>
          </p:cNvPr>
          <p:cNvSpPr>
            <a:spLocks noChangeArrowheads="1"/>
          </p:cNvSpPr>
          <p:nvPr/>
        </p:nvSpPr>
        <p:spPr bwMode="auto">
          <a:xfrm>
            <a:off x="260600" y="1808791"/>
            <a:ext cx="9384800" cy="241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任意一个进程的访存过程可称为一条业务流，使用</a:t>
            </a:r>
            <a:r>
              <a:rPr lang="en-US" altLang="zh-CN" sz="2600" dirty="0">
                <a:solidFill>
                  <a:srgbClr val="000066"/>
                </a:solidFill>
                <a:latin typeface="+mn-lt"/>
                <a:ea typeface="黑体" pitchFamily="2" charset="-122"/>
                <a:sym typeface="微软雅黑" panose="020B0503020204020204" pitchFamily="34" charset="-122"/>
              </a:rPr>
              <a:t>MPAM</a:t>
            </a:r>
            <a:r>
              <a:rPr lang="zh-CN" altLang="en-US" sz="2600" dirty="0">
                <a:solidFill>
                  <a:srgbClr val="000066"/>
                </a:solidFill>
                <a:latin typeface="+mn-lt"/>
                <a:ea typeface="黑体" pitchFamily="2" charset="-122"/>
                <a:sym typeface="微软雅黑" panose="020B0503020204020204" pitchFamily="34" charset="-122"/>
              </a:rPr>
              <a:t>可以标记业务流，从而使得数据流被硬件</a:t>
            </a:r>
            <a:r>
              <a:rPr lang="en-US" altLang="zh-CN" sz="2600" dirty="0">
                <a:solidFill>
                  <a:srgbClr val="000066"/>
                </a:solidFill>
                <a:latin typeface="+mn-lt"/>
                <a:ea typeface="黑体" pitchFamily="2" charset="-122"/>
                <a:sym typeface="微软雅黑" panose="020B0503020204020204" pitchFamily="34" charset="-122"/>
              </a:rPr>
              <a:t>MPAM</a:t>
            </a:r>
            <a:r>
              <a:rPr lang="zh-CN" altLang="en-US" sz="2600" dirty="0">
                <a:solidFill>
                  <a:srgbClr val="000066"/>
                </a:solidFill>
                <a:latin typeface="+mn-lt"/>
                <a:ea typeface="黑体" pitchFamily="2" charset="-122"/>
                <a:sym typeface="微软雅黑" panose="020B0503020204020204" pitchFamily="34" charset="-122"/>
              </a:rPr>
              <a:t>模块感知；</a:t>
            </a:r>
          </a:p>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使用</a:t>
            </a:r>
            <a:r>
              <a:rPr lang="en-US" altLang="zh-CN" sz="2600" dirty="0">
                <a:solidFill>
                  <a:srgbClr val="000066"/>
                </a:solidFill>
                <a:latin typeface="+mn-lt"/>
                <a:ea typeface="黑体" pitchFamily="2" charset="-122"/>
                <a:sym typeface="微软雅黑" panose="020B0503020204020204" pitchFamily="34" charset="-122"/>
              </a:rPr>
              <a:t>MPAM</a:t>
            </a:r>
            <a:r>
              <a:rPr lang="zh-CN" altLang="en-US" sz="2600" dirty="0">
                <a:solidFill>
                  <a:srgbClr val="000066"/>
                </a:solidFill>
                <a:latin typeface="+mn-lt"/>
                <a:ea typeface="黑体" pitchFamily="2" charset="-122"/>
                <a:sym typeface="微软雅黑" panose="020B0503020204020204" pitchFamily="34" charset="-122"/>
              </a:rPr>
              <a:t>获取标记的数据流在共享资源（例如</a:t>
            </a:r>
            <a:r>
              <a:rPr lang="en-US" altLang="zh-CN" sz="2600" dirty="0">
                <a:solidFill>
                  <a:srgbClr val="000066"/>
                </a:solidFill>
                <a:latin typeface="+mn-lt"/>
                <a:ea typeface="黑体" pitchFamily="2" charset="-122"/>
                <a:sym typeface="微软雅黑" panose="020B0503020204020204" pitchFamily="34" charset="-122"/>
              </a:rPr>
              <a:t>L3 Cache</a:t>
            </a:r>
            <a:r>
              <a:rPr lang="zh-CN" altLang="en-US" sz="2600" dirty="0">
                <a:solidFill>
                  <a:srgbClr val="000066"/>
                </a:solidFill>
                <a:latin typeface="+mn-lt"/>
                <a:ea typeface="黑体" pitchFamily="2" charset="-122"/>
                <a:sym typeface="微软雅黑" panose="020B0503020204020204" pitchFamily="34" charset="-122"/>
              </a:rPr>
              <a:t>）中的实际使用情况；</a:t>
            </a:r>
          </a:p>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结合业务需求和获取的时间使用情况配置对应数据流可用的共享资源。</a:t>
            </a:r>
          </a:p>
        </p:txBody>
      </p:sp>
    </p:spTree>
    <p:extLst>
      <p:ext uri="{BB962C8B-B14F-4D97-AF65-F5344CB8AC3E}">
        <p14:creationId xmlns:p14="http://schemas.microsoft.com/office/powerpoint/2010/main" val="80093640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47</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effectLst/>
              </a:rPr>
              <a:t>MPAM</a:t>
            </a:r>
            <a:r>
              <a:rPr lang="zh-CN" altLang="en-US" dirty="0">
                <a:effectLst/>
              </a:rPr>
              <a:t>控制访存关键路径上竞争的机理</a:t>
            </a:r>
            <a:endParaRPr lang="zh-CN" altLang="zh-CN" dirty="0">
              <a:effectLst/>
            </a:endParaRPr>
          </a:p>
        </p:txBody>
      </p:sp>
      <p:pic>
        <p:nvPicPr>
          <p:cNvPr id="20482" name="图片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4859" y="1339407"/>
            <a:ext cx="6636281" cy="538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86571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48</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effectLst/>
              </a:rPr>
              <a:t>多条数据流共享同一个</a:t>
            </a:r>
            <a:r>
              <a:rPr lang="en-US" altLang="zh-CN" dirty="0">
                <a:effectLst/>
              </a:rPr>
              <a:t>DDR</a:t>
            </a:r>
            <a:r>
              <a:rPr lang="zh-CN" altLang="en-US" dirty="0">
                <a:effectLst/>
              </a:rPr>
              <a:t>访存通道</a:t>
            </a:r>
            <a:endParaRPr lang="zh-CN" altLang="zh-CN" dirty="0">
              <a:effectLst/>
            </a:endParaRPr>
          </a:p>
        </p:txBody>
      </p:sp>
      <p:pic>
        <p:nvPicPr>
          <p:cNvPr id="21506"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644451"/>
            <a:ext cx="9866539" cy="414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4536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4294967295"/>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49</a:t>
            </a:fld>
            <a:endParaRPr lang="zh-CN" altLang="en-US" sz="180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effectLst/>
              </a:rPr>
              <a:t>多条数据流共享同一个</a:t>
            </a:r>
            <a:r>
              <a:rPr lang="en-US" altLang="zh-CN" dirty="0">
                <a:effectLst/>
              </a:rPr>
              <a:t>DDR</a:t>
            </a:r>
            <a:r>
              <a:rPr lang="zh-CN" altLang="en-US" dirty="0">
                <a:effectLst/>
              </a:rPr>
              <a:t>访存通道</a:t>
            </a:r>
            <a:endParaRPr lang="zh-CN" altLang="zh-CN" dirty="0">
              <a:effectLst/>
            </a:endParaRPr>
          </a:p>
        </p:txBody>
      </p:sp>
      <p:pic>
        <p:nvPicPr>
          <p:cNvPr id="22531"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0472" y="1628800"/>
            <a:ext cx="949681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54410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01E69A3-6BEC-44C4-8BD0-40C9EC0CDBA9}"/>
              </a:ext>
            </a:extLst>
          </p:cNvPr>
          <p:cNvSpPr>
            <a:spLocks noGrp="1" noChangeArrowheads="1"/>
          </p:cNvSpPr>
          <p:nvPr>
            <p:ph type="title"/>
          </p:nvPr>
        </p:nvSpPr>
        <p:spPr/>
        <p:txBody>
          <a:bodyPr/>
          <a:lstStyle/>
          <a:p>
            <a:pPr algn="ctr"/>
            <a:r>
              <a:rPr lang="zh-CN" altLang="en-US" dirty="0"/>
              <a:t>上下文架构</a:t>
            </a:r>
            <a:endParaRPr lang="zh-CN" altLang="zh-CN" dirty="0"/>
          </a:p>
        </p:txBody>
      </p:sp>
      <p:sp>
        <p:nvSpPr>
          <p:cNvPr id="19459" name="Rectangle 3">
            <a:extLst>
              <a:ext uri="{FF2B5EF4-FFF2-40B4-BE49-F238E27FC236}">
                <a16:creationId xmlns:a16="http://schemas.microsoft.com/office/drawing/2014/main" id="{22D9A98B-E13F-4766-B444-A9B2BBF13B03}"/>
              </a:ext>
            </a:extLst>
          </p:cNvPr>
          <p:cNvSpPr>
            <a:spLocks noGrp="1" noChangeArrowheads="1"/>
          </p:cNvSpPr>
          <p:nvPr>
            <p:ph type="body" idx="1"/>
          </p:nvPr>
        </p:nvSpPr>
        <p:spPr>
          <a:xfrm>
            <a:off x="247712" y="1268760"/>
            <a:ext cx="9313800" cy="4525963"/>
          </a:xfrm>
        </p:spPr>
        <p:txBody>
          <a:bodyPr/>
          <a:lstStyle/>
          <a:p>
            <a:pPr algn="just" eaLnBrk="1" hangingPunct="1">
              <a:lnSpc>
                <a:spcPct val="90000"/>
              </a:lnSpc>
            </a:pPr>
            <a:r>
              <a:rPr lang="zh-CN" altLang="en-US" dirty="0"/>
              <a:t>芯片加速器子系统、</a:t>
            </a:r>
            <a:r>
              <a:rPr lang="en-US" altLang="zh-CN" dirty="0"/>
              <a:t>BIOS</a:t>
            </a:r>
            <a:r>
              <a:rPr lang="zh-CN" altLang="en-US" dirty="0"/>
              <a:t>子系统和</a:t>
            </a:r>
            <a:r>
              <a:rPr lang="en-US" altLang="zh-CN" dirty="0"/>
              <a:t>BMC</a:t>
            </a:r>
            <a:r>
              <a:rPr lang="zh-CN" altLang="en-US" dirty="0"/>
              <a:t>子系统为服务器整机产品自带子系统。</a:t>
            </a:r>
          </a:p>
          <a:p>
            <a:pPr algn="just" eaLnBrk="1" hangingPunct="1">
              <a:lnSpc>
                <a:spcPct val="90000"/>
              </a:lnSpc>
            </a:pPr>
            <a:r>
              <a:rPr lang="zh-CN" altLang="en-US" dirty="0"/>
              <a:t>加速器驱动子系统</a:t>
            </a:r>
            <a:endParaRPr lang="en-US" altLang="zh-CN" dirty="0"/>
          </a:p>
          <a:p>
            <a:pPr algn="just" eaLnBrk="1" hangingPunct="1">
              <a:lnSpc>
                <a:spcPct val="90000"/>
              </a:lnSpc>
            </a:pPr>
            <a:r>
              <a:rPr lang="zh-CN" altLang="en-US" dirty="0"/>
              <a:t>应用库子系统</a:t>
            </a:r>
            <a:endParaRPr lang="en-US" altLang="zh-CN" dirty="0"/>
          </a:p>
          <a:p>
            <a:pPr algn="just" eaLnBrk="1" hangingPunct="1">
              <a:lnSpc>
                <a:spcPct val="90000"/>
              </a:lnSpc>
            </a:pPr>
            <a:r>
              <a:rPr lang="zh-CN" altLang="en-US" dirty="0"/>
              <a:t>应用系统</a:t>
            </a:r>
            <a:endParaRPr lang="zh-CN" altLang="zh-CN" dirty="0"/>
          </a:p>
        </p:txBody>
      </p:sp>
      <p:pic>
        <p:nvPicPr>
          <p:cNvPr id="1025" name="d0e39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2640" y="1941971"/>
            <a:ext cx="8182321" cy="48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0F0D8-74A2-476B-84A0-0590A354CB35}"/>
              </a:ext>
            </a:extLst>
          </p:cNvPr>
          <p:cNvSpPr>
            <a:spLocks noGrp="1"/>
          </p:cNvSpPr>
          <p:nvPr>
            <p:ph type="title"/>
          </p:nvPr>
        </p:nvSpPr>
        <p:spPr/>
        <p:txBody>
          <a:bodyPr/>
          <a:lstStyle/>
          <a:p>
            <a:r>
              <a:rPr lang="en-US" altLang="zh-CN" dirty="0"/>
              <a:t>MPAM</a:t>
            </a:r>
            <a:r>
              <a:rPr lang="zh-CN" altLang="en-US" dirty="0"/>
              <a:t>控制</a:t>
            </a:r>
            <a:r>
              <a:rPr lang="en-US" altLang="zh-CN" dirty="0"/>
              <a:t>L3 Cache</a:t>
            </a:r>
            <a:r>
              <a:rPr lang="zh-CN" altLang="en-US" dirty="0"/>
              <a:t>的使用</a:t>
            </a:r>
          </a:p>
        </p:txBody>
      </p:sp>
      <p:sp>
        <p:nvSpPr>
          <p:cNvPr id="4" name="灯片编号占位符 3">
            <a:extLst>
              <a:ext uri="{FF2B5EF4-FFF2-40B4-BE49-F238E27FC236}">
                <a16:creationId xmlns:a16="http://schemas.microsoft.com/office/drawing/2014/main" id="{6182A8DE-132F-428E-8D06-DD4E1173679F}"/>
              </a:ext>
            </a:extLst>
          </p:cNvPr>
          <p:cNvSpPr>
            <a:spLocks noGrp="1"/>
          </p:cNvSpPr>
          <p:nvPr>
            <p:ph type="sldNum" sz="quarter" idx="12"/>
          </p:nvPr>
        </p:nvSpPr>
        <p:spPr/>
        <p:txBody>
          <a:bodyPr/>
          <a:lstStyle/>
          <a:p>
            <a:pPr>
              <a:defRPr/>
            </a:pPr>
            <a:fld id="{581DD3E0-5F7C-46B2-AE3F-E81668104769}" type="slidenum">
              <a:rPr lang="en-US" altLang="zh-CN" smtClean="0"/>
              <a:pPr>
                <a:defRPr/>
              </a:pPr>
              <a:t>50</a:t>
            </a:fld>
            <a:endParaRPr lang="en-US" altLang="zh-CN"/>
          </a:p>
        </p:txBody>
      </p:sp>
      <p:pic>
        <p:nvPicPr>
          <p:cNvPr id="5" name="内容占位符 4">
            <a:extLst>
              <a:ext uri="{FF2B5EF4-FFF2-40B4-BE49-F238E27FC236}">
                <a16:creationId xmlns:a16="http://schemas.microsoft.com/office/drawing/2014/main" id="{89B3575E-B103-4BAE-981A-F37E0ED278A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50" y="1623163"/>
            <a:ext cx="8928100" cy="2769099"/>
          </a:xfrm>
          <a:prstGeom prst="rect">
            <a:avLst/>
          </a:prstGeom>
          <a:noFill/>
          <a:ln>
            <a:noFill/>
          </a:ln>
        </p:spPr>
      </p:pic>
      <p:sp>
        <p:nvSpPr>
          <p:cNvPr id="6" name="文本框 5">
            <a:extLst>
              <a:ext uri="{FF2B5EF4-FFF2-40B4-BE49-F238E27FC236}">
                <a16:creationId xmlns:a16="http://schemas.microsoft.com/office/drawing/2014/main" id="{9C7217D1-7157-43DE-9492-522E5935062B}"/>
              </a:ext>
            </a:extLst>
          </p:cNvPr>
          <p:cNvSpPr txBox="1"/>
          <p:nvPr/>
        </p:nvSpPr>
        <p:spPr>
          <a:xfrm>
            <a:off x="632520" y="4668444"/>
            <a:ext cx="8424936" cy="1292662"/>
          </a:xfrm>
          <a:prstGeom prst="rect">
            <a:avLst/>
          </a:prstGeom>
          <a:noFill/>
        </p:spPr>
        <p:txBody>
          <a:bodyPr wrap="square" rtlCol="0">
            <a:spAutoFit/>
          </a:bodyPr>
          <a:lstStyle/>
          <a:p>
            <a:pPr algn="l"/>
            <a:r>
              <a:rPr lang="en-US" altLang="zh-CN" sz="1800" kern="100" dirty="0">
                <a:solidFill>
                  <a:schemeClr val="tx1">
                    <a:lumMod val="75000"/>
                  </a:schemeClr>
                </a:solidFill>
                <a:effectLst/>
                <a:latin typeface="+mj-ea"/>
                <a:ea typeface="+mj-ea"/>
              </a:rPr>
              <a:t>MPAM</a:t>
            </a:r>
            <a:r>
              <a:rPr lang="zh-CN" altLang="zh-CN" sz="1800" kern="100" dirty="0">
                <a:solidFill>
                  <a:schemeClr val="tx1">
                    <a:lumMod val="75000"/>
                  </a:schemeClr>
                </a:solidFill>
                <a:effectLst/>
                <a:latin typeface="+mj-ea"/>
                <a:ea typeface="+mj-ea"/>
              </a:rPr>
              <a:t>隔离访存共享资源的主要对象有</a:t>
            </a:r>
            <a:r>
              <a:rPr lang="en-US" altLang="zh-CN" sz="1800" kern="100" dirty="0">
                <a:solidFill>
                  <a:schemeClr val="tx1">
                    <a:lumMod val="75000"/>
                  </a:schemeClr>
                </a:solidFill>
                <a:effectLst/>
                <a:latin typeface="+mj-ea"/>
                <a:ea typeface="+mj-ea"/>
              </a:rPr>
              <a:t>L3 Cache</a:t>
            </a:r>
            <a:r>
              <a:rPr lang="zh-CN" altLang="zh-CN" sz="1800" kern="100" dirty="0">
                <a:solidFill>
                  <a:schemeClr val="tx1">
                    <a:lumMod val="75000"/>
                  </a:schemeClr>
                </a:solidFill>
                <a:effectLst/>
                <a:latin typeface="+mj-ea"/>
                <a:ea typeface="+mj-ea"/>
              </a:rPr>
              <a:t>和</a:t>
            </a:r>
            <a:r>
              <a:rPr lang="en-US" altLang="zh-CN" sz="1800" kern="100" dirty="0">
                <a:solidFill>
                  <a:schemeClr val="tx1">
                    <a:lumMod val="75000"/>
                  </a:schemeClr>
                </a:solidFill>
                <a:effectLst/>
                <a:latin typeface="+mj-ea"/>
                <a:ea typeface="+mj-ea"/>
              </a:rPr>
              <a:t>DDR</a:t>
            </a:r>
            <a:r>
              <a:rPr lang="zh-CN" altLang="zh-CN" sz="1800" kern="100" dirty="0">
                <a:solidFill>
                  <a:schemeClr val="tx1">
                    <a:lumMod val="75000"/>
                  </a:schemeClr>
                </a:solidFill>
                <a:effectLst/>
                <a:latin typeface="+mj-ea"/>
                <a:ea typeface="+mj-ea"/>
              </a:rPr>
              <a:t>，例如，不同</a:t>
            </a:r>
            <a:r>
              <a:rPr lang="en-US" altLang="zh-CN" sz="1800" kern="100" dirty="0">
                <a:solidFill>
                  <a:schemeClr val="tx1">
                    <a:lumMod val="75000"/>
                  </a:schemeClr>
                </a:solidFill>
                <a:effectLst/>
                <a:latin typeface="+mj-ea"/>
                <a:ea typeface="+mj-ea"/>
              </a:rPr>
              <a:t>CPU</a:t>
            </a:r>
            <a:r>
              <a:rPr lang="zh-CN" altLang="zh-CN" sz="1800" kern="100" dirty="0">
                <a:solidFill>
                  <a:schemeClr val="tx1">
                    <a:lumMod val="75000"/>
                  </a:schemeClr>
                </a:solidFill>
                <a:effectLst/>
                <a:latin typeface="+mj-ea"/>
                <a:ea typeface="+mj-ea"/>
              </a:rPr>
              <a:t>（业务）会使用共享的</a:t>
            </a:r>
            <a:r>
              <a:rPr lang="en-US" altLang="zh-CN" sz="1800" kern="100" dirty="0">
                <a:solidFill>
                  <a:schemeClr val="tx1">
                    <a:lumMod val="75000"/>
                  </a:schemeClr>
                </a:solidFill>
                <a:effectLst/>
                <a:latin typeface="+mj-ea"/>
                <a:ea typeface="+mj-ea"/>
              </a:rPr>
              <a:t>L3 Cache</a:t>
            </a:r>
            <a:r>
              <a:rPr lang="zh-CN" altLang="zh-CN" sz="1800" kern="100" dirty="0">
                <a:solidFill>
                  <a:schemeClr val="tx1">
                    <a:lumMod val="75000"/>
                  </a:schemeClr>
                </a:solidFill>
                <a:effectLst/>
                <a:latin typeface="+mj-ea"/>
                <a:ea typeface="+mj-ea"/>
              </a:rPr>
              <a:t>，从而会相互抢占同一块</a:t>
            </a:r>
            <a:r>
              <a:rPr lang="en-US" altLang="zh-CN" sz="1800" kern="100" dirty="0">
                <a:solidFill>
                  <a:schemeClr val="tx1">
                    <a:lumMod val="75000"/>
                  </a:schemeClr>
                </a:solidFill>
                <a:effectLst/>
                <a:latin typeface="+mj-ea"/>
                <a:ea typeface="+mj-ea"/>
              </a:rPr>
              <a:t>Cache Way</a:t>
            </a:r>
            <a:r>
              <a:rPr lang="zh-CN" altLang="zh-CN" sz="1800" kern="100" dirty="0">
                <a:solidFill>
                  <a:schemeClr val="tx1">
                    <a:lumMod val="75000"/>
                  </a:schemeClr>
                </a:solidFill>
                <a:effectLst/>
                <a:latin typeface="+mj-ea"/>
                <a:ea typeface="+mj-ea"/>
              </a:rPr>
              <a:t>，使用</a:t>
            </a:r>
            <a:r>
              <a:rPr lang="en-US" altLang="zh-CN" sz="1800" kern="100" dirty="0">
                <a:solidFill>
                  <a:schemeClr val="tx1">
                    <a:lumMod val="75000"/>
                  </a:schemeClr>
                </a:solidFill>
                <a:effectLst/>
                <a:latin typeface="+mj-ea"/>
                <a:ea typeface="+mj-ea"/>
              </a:rPr>
              <a:t>MPAM</a:t>
            </a:r>
            <a:r>
              <a:rPr lang="zh-CN" altLang="zh-CN" sz="1800" kern="100" dirty="0">
                <a:solidFill>
                  <a:schemeClr val="tx1">
                    <a:lumMod val="75000"/>
                  </a:schemeClr>
                </a:solidFill>
                <a:effectLst/>
                <a:latin typeface="+mj-ea"/>
                <a:ea typeface="+mj-ea"/>
              </a:rPr>
              <a:t>可以在</a:t>
            </a:r>
            <a:r>
              <a:rPr lang="en-US" altLang="zh-CN" sz="1800" kern="100" dirty="0">
                <a:solidFill>
                  <a:schemeClr val="tx1">
                    <a:lumMod val="75000"/>
                  </a:schemeClr>
                </a:solidFill>
                <a:effectLst/>
                <a:latin typeface="+mj-ea"/>
                <a:ea typeface="+mj-ea"/>
              </a:rPr>
              <a:t>Cache Way</a:t>
            </a:r>
            <a:r>
              <a:rPr lang="zh-CN" altLang="zh-CN" sz="1800" kern="100" dirty="0">
                <a:solidFill>
                  <a:schemeClr val="tx1">
                    <a:lumMod val="75000"/>
                  </a:schemeClr>
                </a:solidFill>
                <a:effectLst/>
                <a:latin typeface="+mj-ea"/>
                <a:ea typeface="+mj-ea"/>
              </a:rPr>
              <a:t>的粒度下为</a:t>
            </a:r>
            <a:r>
              <a:rPr lang="en-US" altLang="zh-CN" sz="1800" kern="100" dirty="0">
                <a:solidFill>
                  <a:schemeClr val="tx1">
                    <a:lumMod val="75000"/>
                  </a:schemeClr>
                </a:solidFill>
                <a:effectLst/>
                <a:latin typeface="+mj-ea"/>
                <a:ea typeface="+mj-ea"/>
              </a:rPr>
              <a:t>CPU</a:t>
            </a:r>
            <a:r>
              <a:rPr lang="zh-CN" altLang="zh-CN" sz="1800" kern="100" dirty="0">
                <a:solidFill>
                  <a:schemeClr val="tx1">
                    <a:lumMod val="75000"/>
                  </a:schemeClr>
                </a:solidFill>
                <a:effectLst/>
                <a:latin typeface="+mj-ea"/>
                <a:ea typeface="+mj-ea"/>
              </a:rPr>
              <a:t>（业务）划分</a:t>
            </a:r>
            <a:r>
              <a:rPr lang="en-US" altLang="zh-CN" sz="1800" kern="100" dirty="0">
                <a:solidFill>
                  <a:schemeClr val="tx1">
                    <a:lumMod val="75000"/>
                  </a:schemeClr>
                </a:solidFill>
                <a:effectLst/>
                <a:latin typeface="+mj-ea"/>
                <a:ea typeface="+mj-ea"/>
              </a:rPr>
              <a:t>Cache</a:t>
            </a:r>
            <a:r>
              <a:rPr lang="zh-CN" altLang="zh-CN" sz="1800" kern="100" dirty="0">
                <a:solidFill>
                  <a:schemeClr val="tx1">
                    <a:lumMod val="75000"/>
                  </a:schemeClr>
                </a:solidFill>
                <a:effectLst/>
                <a:latin typeface="+mj-ea"/>
                <a:ea typeface="+mj-ea"/>
              </a:rPr>
              <a:t>的使用</a:t>
            </a:r>
            <a:r>
              <a:rPr lang="zh-CN" altLang="zh-CN" sz="1800" kern="100" dirty="0">
                <a:effectLst/>
                <a:latin typeface="Times New Roman" panose="02020603050405020304" pitchFamily="18" charset="0"/>
                <a:ea typeface="宋体" panose="02010600030101010101" pitchFamily="2" charset="-122"/>
              </a:rPr>
              <a:t>。</a:t>
            </a:r>
          </a:p>
          <a:p>
            <a:endParaRPr lang="zh-CN" altLang="en-US" dirty="0"/>
          </a:p>
        </p:txBody>
      </p:sp>
    </p:spTree>
    <p:extLst>
      <p:ext uri="{BB962C8B-B14F-4D97-AF65-F5344CB8AC3E}">
        <p14:creationId xmlns:p14="http://schemas.microsoft.com/office/powerpoint/2010/main" val="315301096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B35E5-72CE-4F22-8C4F-A259E676DB24}"/>
              </a:ext>
            </a:extLst>
          </p:cNvPr>
          <p:cNvSpPr>
            <a:spLocks noGrp="1"/>
          </p:cNvSpPr>
          <p:nvPr>
            <p:ph type="title"/>
          </p:nvPr>
        </p:nvSpPr>
        <p:spPr/>
        <p:txBody>
          <a:bodyPr/>
          <a:lstStyle/>
          <a:p>
            <a:r>
              <a:rPr lang="en-US" altLang="zh-CN" dirty="0"/>
              <a:t>MPAM</a:t>
            </a:r>
            <a:r>
              <a:rPr lang="zh-CN" altLang="en-US" dirty="0"/>
              <a:t>的部署</a:t>
            </a:r>
          </a:p>
        </p:txBody>
      </p:sp>
      <p:sp>
        <p:nvSpPr>
          <p:cNvPr id="4" name="灯片编号占位符 3">
            <a:extLst>
              <a:ext uri="{FF2B5EF4-FFF2-40B4-BE49-F238E27FC236}">
                <a16:creationId xmlns:a16="http://schemas.microsoft.com/office/drawing/2014/main" id="{0F6702DB-0242-4DBF-B548-F66FE6BC1938}"/>
              </a:ext>
            </a:extLst>
          </p:cNvPr>
          <p:cNvSpPr>
            <a:spLocks noGrp="1"/>
          </p:cNvSpPr>
          <p:nvPr>
            <p:ph type="sldNum" sz="quarter" idx="12"/>
          </p:nvPr>
        </p:nvSpPr>
        <p:spPr/>
        <p:txBody>
          <a:bodyPr/>
          <a:lstStyle/>
          <a:p>
            <a:pPr>
              <a:defRPr/>
            </a:pPr>
            <a:fld id="{581DD3E0-5F7C-46B2-AE3F-E81668104769}" type="slidenum">
              <a:rPr lang="en-US" altLang="zh-CN" smtClean="0"/>
              <a:pPr>
                <a:defRPr/>
              </a:pPr>
              <a:t>51</a:t>
            </a:fld>
            <a:endParaRPr lang="en-US" altLang="zh-CN"/>
          </a:p>
        </p:txBody>
      </p:sp>
      <p:pic>
        <p:nvPicPr>
          <p:cNvPr id="5" name="内容占位符 4">
            <a:extLst>
              <a:ext uri="{FF2B5EF4-FFF2-40B4-BE49-F238E27FC236}">
                <a16:creationId xmlns:a16="http://schemas.microsoft.com/office/drawing/2014/main" id="{45A2FBC1-449C-43CB-9060-AA3306898F1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6936" y="1872750"/>
            <a:ext cx="5183666" cy="2999588"/>
          </a:xfrm>
          <a:prstGeom prst="rect">
            <a:avLst/>
          </a:prstGeom>
          <a:noFill/>
          <a:ln>
            <a:noFill/>
          </a:ln>
        </p:spPr>
      </p:pic>
      <p:sp>
        <p:nvSpPr>
          <p:cNvPr id="6" name="文本框 5">
            <a:extLst>
              <a:ext uri="{FF2B5EF4-FFF2-40B4-BE49-F238E27FC236}">
                <a16:creationId xmlns:a16="http://schemas.microsoft.com/office/drawing/2014/main" id="{06D7FA16-C8D5-48DA-A2E5-7EF27C60CB25}"/>
              </a:ext>
            </a:extLst>
          </p:cNvPr>
          <p:cNvSpPr txBox="1"/>
          <p:nvPr/>
        </p:nvSpPr>
        <p:spPr>
          <a:xfrm>
            <a:off x="128464" y="2343982"/>
            <a:ext cx="4104456" cy="2677656"/>
          </a:xfrm>
          <a:prstGeom prst="rect">
            <a:avLst/>
          </a:prstGeom>
          <a:noFill/>
        </p:spPr>
        <p:txBody>
          <a:bodyPr wrap="square" rtlCol="0">
            <a:spAutoFit/>
          </a:bodyPr>
          <a:lstStyle/>
          <a:p>
            <a:pPr algn="l"/>
            <a:r>
              <a:rPr lang="en-US" altLang="zh-CN" dirty="0" err="1">
                <a:solidFill>
                  <a:schemeClr val="tx1">
                    <a:lumMod val="75000"/>
                  </a:schemeClr>
                </a:solidFill>
              </a:rPr>
              <a:t>openRSO</a:t>
            </a:r>
            <a:r>
              <a:rPr lang="zh-CN" altLang="en-US" dirty="0">
                <a:solidFill>
                  <a:schemeClr val="tx1">
                    <a:lumMod val="75000"/>
                  </a:schemeClr>
                </a:solidFill>
              </a:rPr>
              <a:t>项目可以很方便地部署</a:t>
            </a:r>
            <a:r>
              <a:rPr lang="en-US" altLang="zh-CN" dirty="0">
                <a:solidFill>
                  <a:schemeClr val="tx1">
                    <a:lumMod val="75000"/>
                  </a:schemeClr>
                </a:solidFill>
              </a:rPr>
              <a:t>MPAM</a:t>
            </a:r>
            <a:r>
              <a:rPr lang="zh-CN" altLang="en-US" dirty="0">
                <a:solidFill>
                  <a:schemeClr val="tx1">
                    <a:lumMod val="75000"/>
                  </a:schemeClr>
                </a:solidFill>
              </a:rPr>
              <a:t>服务，尝试利用</a:t>
            </a:r>
            <a:r>
              <a:rPr lang="en-US" altLang="zh-CN" dirty="0" err="1">
                <a:solidFill>
                  <a:schemeClr val="tx1">
                    <a:lumMod val="75000"/>
                  </a:schemeClr>
                </a:solidFill>
              </a:rPr>
              <a:t>openRSO</a:t>
            </a:r>
            <a:r>
              <a:rPr lang="zh-CN" altLang="en-US" dirty="0">
                <a:solidFill>
                  <a:schemeClr val="tx1">
                    <a:lumMod val="75000"/>
                  </a:schemeClr>
                </a:solidFill>
              </a:rPr>
              <a:t>库在你的环境上动态监控你在服务器上运行的程序，项目中包含了</a:t>
            </a:r>
            <a:r>
              <a:rPr lang="en-US" altLang="zh-CN" dirty="0">
                <a:solidFill>
                  <a:schemeClr val="tx1">
                    <a:lumMod val="75000"/>
                  </a:schemeClr>
                </a:solidFill>
              </a:rPr>
              <a:t>Demo</a:t>
            </a:r>
            <a:r>
              <a:rPr lang="zh-CN" altLang="en-US" dirty="0">
                <a:solidFill>
                  <a:schemeClr val="tx1">
                    <a:lumMod val="75000"/>
                  </a:schemeClr>
                </a:solidFill>
              </a:rPr>
              <a:t>，参考</a:t>
            </a:r>
            <a:r>
              <a:rPr lang="en-US" altLang="zh-CN" dirty="0">
                <a:solidFill>
                  <a:schemeClr val="tx1">
                    <a:lumMod val="75000"/>
                  </a:schemeClr>
                </a:solidFill>
              </a:rPr>
              <a:t>README</a:t>
            </a:r>
            <a:r>
              <a:rPr lang="zh-CN" altLang="en-US" dirty="0">
                <a:solidFill>
                  <a:schemeClr val="tx1">
                    <a:lumMod val="75000"/>
                  </a:schemeClr>
                </a:solidFill>
              </a:rPr>
              <a:t>了解如何部署你的环境。</a:t>
            </a:r>
          </a:p>
        </p:txBody>
      </p:sp>
      <p:sp>
        <p:nvSpPr>
          <p:cNvPr id="8" name="文本框 7">
            <a:extLst>
              <a:ext uri="{FF2B5EF4-FFF2-40B4-BE49-F238E27FC236}">
                <a16:creationId xmlns:a16="http://schemas.microsoft.com/office/drawing/2014/main" id="{8A655C10-4B44-4576-8C21-8907F6A650FE}"/>
              </a:ext>
            </a:extLst>
          </p:cNvPr>
          <p:cNvSpPr txBox="1"/>
          <p:nvPr/>
        </p:nvSpPr>
        <p:spPr>
          <a:xfrm>
            <a:off x="128464" y="6052622"/>
            <a:ext cx="8928992" cy="369332"/>
          </a:xfrm>
          <a:prstGeom prst="rect">
            <a:avLst/>
          </a:prstGeom>
          <a:noFill/>
        </p:spPr>
        <p:txBody>
          <a:bodyPr wrap="square">
            <a:spAutoFit/>
          </a:bodyPr>
          <a:lstStyle/>
          <a:p>
            <a:pPr algn="l"/>
            <a:r>
              <a:rPr lang="zh-CN" altLang="en-US" sz="1800" dirty="0">
                <a:solidFill>
                  <a:schemeClr val="tx1">
                    <a:lumMod val="75000"/>
                  </a:schemeClr>
                </a:solidFill>
              </a:rPr>
              <a:t>项目地址：</a:t>
            </a:r>
            <a:r>
              <a:rPr lang="en-US" altLang="zh-CN" sz="1800" dirty="0">
                <a:solidFill>
                  <a:schemeClr val="tx1">
                    <a:lumMod val="75000"/>
                  </a:schemeClr>
                </a:solidFill>
              </a:rPr>
              <a:t>https://gitee.com/openeuler/openRSO/</a:t>
            </a:r>
            <a:endParaRPr lang="zh-CN" altLang="en-US" sz="1800" dirty="0">
              <a:solidFill>
                <a:schemeClr val="tx1">
                  <a:lumMod val="75000"/>
                </a:schemeClr>
              </a:solidFill>
            </a:endParaRPr>
          </a:p>
        </p:txBody>
      </p:sp>
      <p:sp>
        <p:nvSpPr>
          <p:cNvPr id="10" name="文本框 9">
            <a:extLst>
              <a:ext uri="{FF2B5EF4-FFF2-40B4-BE49-F238E27FC236}">
                <a16:creationId xmlns:a16="http://schemas.microsoft.com/office/drawing/2014/main" id="{943D6D03-2513-44A0-B667-94242D28B9B1}"/>
              </a:ext>
            </a:extLst>
          </p:cNvPr>
          <p:cNvSpPr txBox="1"/>
          <p:nvPr/>
        </p:nvSpPr>
        <p:spPr>
          <a:xfrm>
            <a:off x="128464" y="1349530"/>
            <a:ext cx="4963212" cy="523220"/>
          </a:xfrm>
          <a:prstGeom prst="rect">
            <a:avLst/>
          </a:prstGeom>
          <a:noFill/>
        </p:spPr>
        <p:txBody>
          <a:bodyPr wrap="square">
            <a:spAutoFit/>
          </a:bodyPr>
          <a:lstStyle/>
          <a:p>
            <a:pPr algn="l"/>
            <a:r>
              <a:rPr lang="en-US" altLang="zh-CN" sz="2800" dirty="0" err="1">
                <a:ln w="0"/>
                <a:solidFill>
                  <a:schemeClr val="tx1">
                    <a:lumMod val="75000"/>
                  </a:schemeClr>
                </a:solidFill>
                <a:effectLst>
                  <a:outerShdw blurRad="38100" dist="19050" dir="2700000" algn="tl" rotWithShape="0">
                    <a:schemeClr val="dk1">
                      <a:alpha val="40000"/>
                    </a:schemeClr>
                  </a:outerShdw>
                </a:effectLst>
              </a:rPr>
              <a:t>openRSO</a:t>
            </a:r>
            <a:r>
              <a:rPr lang="zh-CN" altLang="en-US" sz="2800" dirty="0">
                <a:ln w="0"/>
                <a:solidFill>
                  <a:schemeClr val="tx1">
                    <a:lumMod val="75000"/>
                  </a:schemeClr>
                </a:solidFill>
                <a:effectLst>
                  <a:outerShdw blurRad="38100" dist="19050" dir="2700000" algn="tl" rotWithShape="0">
                    <a:schemeClr val="dk1">
                      <a:alpha val="40000"/>
                    </a:schemeClr>
                  </a:outerShdw>
                </a:effectLst>
              </a:rPr>
              <a:t>项目</a:t>
            </a:r>
          </a:p>
        </p:txBody>
      </p:sp>
    </p:spTree>
    <p:extLst>
      <p:ext uri="{BB962C8B-B14F-4D97-AF65-F5344CB8AC3E}">
        <p14:creationId xmlns:p14="http://schemas.microsoft.com/office/powerpoint/2010/main" val="308692358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zh-CN" altLang="en-US" dirty="0"/>
              <a:t>软件逻辑架构</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704528" y="1340768"/>
            <a:ext cx="8784976" cy="4525963"/>
          </a:xfrm>
        </p:spPr>
        <p:txBody>
          <a:bodyPr/>
          <a:lstStyle/>
          <a:p>
            <a:pPr algn="just" eaLnBrk="1" hangingPunct="1">
              <a:lnSpc>
                <a:spcPct val="90000"/>
              </a:lnSpc>
            </a:pPr>
            <a:r>
              <a:rPr lang="zh-CN" altLang="en-US" dirty="0"/>
              <a:t>灰色背景的模块，为开源模块或用户模块</a:t>
            </a:r>
          </a:p>
          <a:p>
            <a:pPr algn="just" eaLnBrk="1" hangingPunct="1">
              <a:lnSpc>
                <a:spcPct val="90000"/>
              </a:lnSpc>
            </a:pPr>
            <a:r>
              <a:rPr lang="zh-CN" altLang="en-US" dirty="0"/>
              <a:t>蓝色背景部分，为加速器驱动子系统，包括各加速器内核态驱动模块和用户态</a:t>
            </a:r>
            <a:r>
              <a:rPr lang="en-US" altLang="zh-CN" dirty="0" err="1"/>
              <a:t>Warpdrive</a:t>
            </a:r>
            <a:r>
              <a:rPr lang="zh-CN" altLang="en-US" dirty="0"/>
              <a:t>模块。</a:t>
            </a:r>
          </a:p>
          <a:p>
            <a:pPr algn="just" eaLnBrk="1" hangingPunct="1">
              <a:lnSpc>
                <a:spcPct val="90000"/>
              </a:lnSpc>
            </a:pPr>
            <a:r>
              <a:rPr lang="zh-CN" altLang="en-US" dirty="0"/>
              <a:t>绿色背景部分，为应用库子系统，包括</a:t>
            </a:r>
            <a:r>
              <a:rPr lang="en-US" altLang="zh-CN" dirty="0"/>
              <a:t>OpenSSL</a:t>
            </a:r>
            <a:r>
              <a:rPr lang="zh-CN" altLang="en-US" dirty="0"/>
              <a:t>加速引擎、</a:t>
            </a:r>
            <a:r>
              <a:rPr lang="en-US" altLang="zh-CN" dirty="0" err="1"/>
              <a:t>Zlib</a:t>
            </a:r>
            <a:r>
              <a:rPr lang="zh-CN" altLang="en-US" dirty="0"/>
              <a:t>替代库。</a:t>
            </a:r>
          </a:p>
        </p:txBody>
      </p:sp>
      <p:pic>
        <p:nvPicPr>
          <p:cNvPr id="2050" name="d0e50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0272" y="3332798"/>
            <a:ext cx="5673488" cy="355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F9DA15F-685A-4C2F-A548-24A6731C0282}"/>
              </a:ext>
            </a:extLst>
          </p:cNvPr>
          <p:cNvSpPr>
            <a:spLocks noGrp="1" noChangeArrowheads="1"/>
          </p:cNvSpPr>
          <p:nvPr>
            <p:ph type="title"/>
          </p:nvPr>
        </p:nvSpPr>
        <p:spPr/>
        <p:txBody>
          <a:bodyPr/>
          <a:lstStyle/>
          <a:p>
            <a:pPr algn="ctr"/>
            <a:r>
              <a:rPr lang="zh-CN" altLang="en-US" dirty="0"/>
              <a:t>鲲鹏加速器软件模块</a:t>
            </a:r>
            <a:endParaRPr lang="zh-CN" altLang="zh-CN" dirty="0"/>
          </a:p>
        </p:txBody>
      </p:sp>
      <p:graphicFrame>
        <p:nvGraphicFramePr>
          <p:cNvPr id="2" name="表格 1"/>
          <p:cNvGraphicFramePr>
            <a:graphicFrameLocks noGrp="1"/>
          </p:cNvGraphicFramePr>
          <p:nvPr>
            <p:extLst>
              <p:ext uri="{D42A27DB-BD31-4B8C-83A1-F6EECF244321}">
                <p14:modId xmlns:p14="http://schemas.microsoft.com/office/powerpoint/2010/main" val="1090828041"/>
              </p:ext>
            </p:extLst>
          </p:nvPr>
        </p:nvGraphicFramePr>
        <p:xfrm>
          <a:off x="200472" y="1340770"/>
          <a:ext cx="9649072" cy="5400599"/>
        </p:xfrm>
        <a:graphic>
          <a:graphicData uri="http://schemas.openxmlformats.org/drawingml/2006/table">
            <a:tbl>
              <a:tblPr firstRow="1" firstCol="1" lastRow="1" lastCol="1" bandRow="1" bandCol="1">
                <a:tableStyleId>{5940675A-B579-460E-94D1-54222C63F5DA}</a:tableStyleId>
              </a:tblPr>
              <a:tblGrid>
                <a:gridCol w="1538063">
                  <a:extLst>
                    <a:ext uri="{9D8B030D-6E8A-4147-A177-3AD203B41FA5}">
                      <a16:colId xmlns:a16="http://schemas.microsoft.com/office/drawing/2014/main" val="1363373475"/>
                    </a:ext>
                  </a:extLst>
                </a:gridCol>
                <a:gridCol w="8111009">
                  <a:extLst>
                    <a:ext uri="{9D8B030D-6E8A-4147-A177-3AD203B41FA5}">
                      <a16:colId xmlns:a16="http://schemas.microsoft.com/office/drawing/2014/main" val="2508551386"/>
                    </a:ext>
                  </a:extLst>
                </a:gridCol>
              </a:tblGrid>
              <a:tr h="700903">
                <a:tc>
                  <a:txBody>
                    <a:bodyPr/>
                    <a:lstStyle/>
                    <a:p>
                      <a:pPr algn="ctr">
                        <a:lnSpc>
                          <a:spcPts val="1200"/>
                        </a:lnSpc>
                        <a:spcBef>
                          <a:spcPts val="400"/>
                        </a:spcBef>
                        <a:spcAft>
                          <a:spcPts val="400"/>
                        </a:spcAft>
                      </a:pPr>
                      <a:r>
                        <a:rPr lang="zh-CN" sz="1400" b="0" cap="none" spc="0" dirty="0">
                          <a:ln>
                            <a:noFill/>
                          </a:ln>
                          <a:solidFill>
                            <a:srgbClr val="000000"/>
                          </a:solidFill>
                          <a:effectLst/>
                        </a:rPr>
                        <a:t>功能模块名称</a:t>
                      </a:r>
                      <a:endParaRPr lang="zh-CN" sz="1400" b="0" cap="none" spc="0" dirty="0">
                        <a:ln>
                          <a:noFill/>
                        </a:ln>
                        <a:solidFill>
                          <a:srgbClr val="000000"/>
                        </a:solidFill>
                        <a:effectLst/>
                        <a:latin typeface="Book Antiqua" panose="02040602050305030304" pitchFamily="18" charset="0"/>
                        <a:ea typeface="黑体" panose="02010609060101010101" pitchFamily="49" charset="-122"/>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zh-CN" sz="1400" b="0" cap="none" spc="0" dirty="0">
                          <a:ln>
                            <a:noFill/>
                          </a:ln>
                          <a:solidFill>
                            <a:srgbClr val="000000"/>
                          </a:solidFill>
                          <a:effectLst/>
                        </a:rPr>
                        <a:t>职责</a:t>
                      </a:r>
                      <a:endParaRPr lang="zh-CN" sz="1400" b="0" cap="none" spc="0" dirty="0">
                        <a:ln>
                          <a:noFill/>
                        </a:ln>
                        <a:solidFill>
                          <a:srgbClr val="000000"/>
                        </a:solidFill>
                        <a:effectLst/>
                        <a:latin typeface="Book Antiqua" panose="02040602050305030304" pitchFamily="18" charset="0"/>
                        <a:ea typeface="黑体" panose="02010609060101010101" pitchFamily="49" charset="-122"/>
                        <a:cs typeface="Book Antiqua" panose="0204060205030503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739233"/>
                  </a:ext>
                </a:extLst>
              </a:tr>
              <a:tr h="428442">
                <a:tc>
                  <a:txBody>
                    <a:bodyPr/>
                    <a:lstStyle/>
                    <a:p>
                      <a:pPr algn="ctr">
                        <a:lnSpc>
                          <a:spcPts val="1200"/>
                        </a:lnSpc>
                        <a:spcBef>
                          <a:spcPts val="400"/>
                        </a:spcBef>
                        <a:spcAft>
                          <a:spcPts val="400"/>
                        </a:spcAft>
                      </a:pPr>
                      <a:r>
                        <a:rPr lang="en-US" sz="1400" b="0" cap="none" spc="0">
                          <a:ln>
                            <a:noFill/>
                          </a:ln>
                          <a:solidFill>
                            <a:srgbClr val="000000"/>
                          </a:solidFill>
                          <a:effectLst/>
                        </a:rPr>
                        <a:t>HPRE</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zh-CN" sz="1400" b="0" cap="none" spc="0" dirty="0">
                          <a:ln>
                            <a:noFill/>
                          </a:ln>
                          <a:solidFill>
                            <a:srgbClr val="000000"/>
                          </a:solidFill>
                          <a:effectLst/>
                        </a:rPr>
                        <a:t>对应</a:t>
                      </a:r>
                      <a:r>
                        <a:rPr lang="en-US" sz="1400" b="0" cap="none" spc="0" dirty="0">
                          <a:ln>
                            <a:noFill/>
                          </a:ln>
                          <a:solidFill>
                            <a:srgbClr val="000000"/>
                          </a:solidFill>
                          <a:effectLst/>
                        </a:rPr>
                        <a:t>HPRE</a:t>
                      </a:r>
                      <a:r>
                        <a:rPr lang="zh-CN" sz="1400" b="0" cap="none" spc="0" dirty="0">
                          <a:ln>
                            <a:noFill/>
                          </a:ln>
                          <a:solidFill>
                            <a:srgbClr val="000000"/>
                          </a:solidFill>
                          <a:effectLst/>
                        </a:rPr>
                        <a:t>加速器模块内核态驱动</a:t>
                      </a:r>
                      <a:endParaRPr lang="zh-CN" sz="1400" b="0" cap="none" spc="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093862"/>
                  </a:ext>
                </a:extLst>
              </a:tr>
              <a:tr h="428442">
                <a:tc>
                  <a:txBody>
                    <a:bodyPr/>
                    <a:lstStyle/>
                    <a:p>
                      <a:pPr algn="ctr">
                        <a:lnSpc>
                          <a:spcPts val="1200"/>
                        </a:lnSpc>
                        <a:spcBef>
                          <a:spcPts val="400"/>
                        </a:spcBef>
                        <a:spcAft>
                          <a:spcPts val="400"/>
                        </a:spcAft>
                      </a:pPr>
                      <a:r>
                        <a:rPr lang="en-US" sz="1400" b="0" cap="none" spc="0">
                          <a:ln>
                            <a:noFill/>
                          </a:ln>
                          <a:solidFill>
                            <a:srgbClr val="000000"/>
                          </a:solidFill>
                          <a:effectLst/>
                        </a:rPr>
                        <a:t>ZIP</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zh-CN" sz="1400" b="0" cap="none" spc="0">
                          <a:ln>
                            <a:noFill/>
                          </a:ln>
                          <a:solidFill>
                            <a:srgbClr val="000000"/>
                          </a:solidFill>
                          <a:effectLst/>
                        </a:rPr>
                        <a:t>对应</a:t>
                      </a:r>
                      <a:r>
                        <a:rPr lang="en-US" sz="1400" b="0" cap="none" spc="0">
                          <a:ln>
                            <a:noFill/>
                          </a:ln>
                          <a:solidFill>
                            <a:srgbClr val="000000"/>
                          </a:solidFill>
                          <a:effectLst/>
                        </a:rPr>
                        <a:t>ZIP</a:t>
                      </a:r>
                      <a:r>
                        <a:rPr lang="zh-CN" sz="1400" b="0" cap="none" spc="0">
                          <a:ln>
                            <a:noFill/>
                          </a:ln>
                          <a:solidFill>
                            <a:srgbClr val="000000"/>
                          </a:solidFill>
                          <a:effectLst/>
                        </a:rPr>
                        <a:t>加速器模块内核态驱动</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4681563"/>
                  </a:ext>
                </a:extLst>
              </a:tr>
              <a:tr h="428442">
                <a:tc>
                  <a:txBody>
                    <a:bodyPr/>
                    <a:lstStyle/>
                    <a:p>
                      <a:pPr algn="ctr">
                        <a:lnSpc>
                          <a:spcPts val="1200"/>
                        </a:lnSpc>
                        <a:spcBef>
                          <a:spcPts val="400"/>
                        </a:spcBef>
                        <a:spcAft>
                          <a:spcPts val="400"/>
                        </a:spcAft>
                      </a:pPr>
                      <a:r>
                        <a:rPr lang="en-US" sz="1400" b="0" cap="none" spc="0">
                          <a:ln>
                            <a:noFill/>
                          </a:ln>
                          <a:solidFill>
                            <a:srgbClr val="000000"/>
                          </a:solidFill>
                          <a:effectLst/>
                        </a:rPr>
                        <a:t>SEC</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zh-CN" sz="1400" b="0" cap="none" spc="0" dirty="0">
                          <a:ln>
                            <a:noFill/>
                          </a:ln>
                          <a:solidFill>
                            <a:srgbClr val="000000"/>
                          </a:solidFill>
                          <a:effectLst/>
                        </a:rPr>
                        <a:t>对应</a:t>
                      </a:r>
                      <a:r>
                        <a:rPr lang="en-US" sz="1400" b="0" cap="none" spc="0" dirty="0">
                          <a:ln>
                            <a:noFill/>
                          </a:ln>
                          <a:solidFill>
                            <a:srgbClr val="000000"/>
                          </a:solidFill>
                          <a:effectLst/>
                        </a:rPr>
                        <a:t>SEC</a:t>
                      </a:r>
                      <a:r>
                        <a:rPr lang="zh-CN" sz="1400" b="0" cap="none" spc="0" dirty="0">
                          <a:ln>
                            <a:noFill/>
                          </a:ln>
                          <a:solidFill>
                            <a:srgbClr val="000000"/>
                          </a:solidFill>
                          <a:effectLst/>
                        </a:rPr>
                        <a:t>加速器模块内核态驱动</a:t>
                      </a:r>
                      <a:endParaRPr lang="zh-CN" sz="1400" b="0" cap="none" spc="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5662616"/>
                  </a:ext>
                </a:extLst>
              </a:tr>
              <a:tr h="428442">
                <a:tc>
                  <a:txBody>
                    <a:bodyPr/>
                    <a:lstStyle/>
                    <a:p>
                      <a:pPr algn="ctr">
                        <a:lnSpc>
                          <a:spcPts val="1200"/>
                        </a:lnSpc>
                        <a:spcBef>
                          <a:spcPts val="400"/>
                        </a:spcBef>
                        <a:spcAft>
                          <a:spcPts val="400"/>
                        </a:spcAft>
                      </a:pPr>
                      <a:r>
                        <a:rPr lang="en-US" sz="1400" b="0" cap="none" spc="0">
                          <a:ln>
                            <a:noFill/>
                          </a:ln>
                          <a:solidFill>
                            <a:srgbClr val="000000"/>
                          </a:solidFill>
                          <a:effectLst/>
                        </a:rPr>
                        <a:t>RDE</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zh-CN" sz="1400" b="0" cap="none" spc="0" dirty="0">
                          <a:ln>
                            <a:noFill/>
                          </a:ln>
                          <a:solidFill>
                            <a:srgbClr val="000000"/>
                          </a:solidFill>
                          <a:effectLst/>
                        </a:rPr>
                        <a:t>对应</a:t>
                      </a:r>
                      <a:r>
                        <a:rPr lang="en-US" sz="1400" b="0" cap="none" spc="0" dirty="0">
                          <a:ln>
                            <a:noFill/>
                          </a:ln>
                          <a:solidFill>
                            <a:srgbClr val="000000"/>
                          </a:solidFill>
                          <a:effectLst/>
                        </a:rPr>
                        <a:t>RDE</a:t>
                      </a:r>
                      <a:r>
                        <a:rPr lang="zh-CN" sz="1400" b="0" cap="none" spc="0" dirty="0">
                          <a:ln>
                            <a:noFill/>
                          </a:ln>
                          <a:solidFill>
                            <a:srgbClr val="000000"/>
                          </a:solidFill>
                          <a:effectLst/>
                        </a:rPr>
                        <a:t>加速器模块内核态驱动</a:t>
                      </a:r>
                      <a:endParaRPr lang="zh-CN" sz="1400" b="0" cap="none" spc="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206806"/>
                  </a:ext>
                </a:extLst>
              </a:tr>
              <a:tr h="700903">
                <a:tc>
                  <a:txBody>
                    <a:bodyPr/>
                    <a:lstStyle/>
                    <a:p>
                      <a:pPr algn="ctr">
                        <a:lnSpc>
                          <a:spcPts val="1200"/>
                        </a:lnSpc>
                        <a:spcBef>
                          <a:spcPts val="400"/>
                        </a:spcBef>
                        <a:spcAft>
                          <a:spcPts val="400"/>
                        </a:spcAft>
                      </a:pPr>
                      <a:r>
                        <a:rPr lang="en-US" sz="1400" b="0" cap="none" spc="0">
                          <a:ln>
                            <a:noFill/>
                          </a:ln>
                          <a:solidFill>
                            <a:srgbClr val="000000"/>
                          </a:solidFill>
                          <a:effectLst/>
                        </a:rPr>
                        <a:t>UACCE</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en-US" sz="1400" b="0" cap="none" spc="0" dirty="0">
                          <a:ln>
                            <a:noFill/>
                          </a:ln>
                          <a:solidFill>
                            <a:srgbClr val="000000"/>
                          </a:solidFill>
                          <a:effectLst/>
                        </a:rPr>
                        <a:t>User space Accelerator</a:t>
                      </a:r>
                      <a:r>
                        <a:rPr lang="zh-CN" sz="1400" b="0" cap="none" spc="0" dirty="0">
                          <a:ln>
                            <a:noFill/>
                          </a:ln>
                          <a:solidFill>
                            <a:srgbClr val="000000"/>
                          </a:solidFill>
                          <a:effectLst/>
                        </a:rPr>
                        <a:t>，内核驱动框架模块，为用户态提供统一驱动接口</a:t>
                      </a:r>
                      <a:endParaRPr lang="zh-CN" sz="1400" b="0" cap="none" spc="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8186966"/>
                  </a:ext>
                </a:extLst>
              </a:tr>
              <a:tr h="486176">
                <a:tc>
                  <a:txBody>
                    <a:bodyPr/>
                    <a:lstStyle/>
                    <a:p>
                      <a:pPr algn="ctr">
                        <a:lnSpc>
                          <a:spcPts val="1200"/>
                        </a:lnSpc>
                        <a:spcBef>
                          <a:spcPts val="400"/>
                        </a:spcBef>
                        <a:spcAft>
                          <a:spcPts val="400"/>
                        </a:spcAft>
                      </a:pPr>
                      <a:r>
                        <a:rPr lang="en-US" sz="1400" b="0" cap="none" spc="0">
                          <a:ln>
                            <a:noFill/>
                          </a:ln>
                          <a:solidFill>
                            <a:srgbClr val="000000"/>
                          </a:solidFill>
                          <a:effectLst/>
                        </a:rPr>
                        <a:t>Warpdrive</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zh-CN" sz="1400" b="0" cap="none" spc="0">
                          <a:ln>
                            <a:noFill/>
                          </a:ln>
                          <a:solidFill>
                            <a:srgbClr val="000000"/>
                          </a:solidFill>
                          <a:effectLst/>
                        </a:rPr>
                        <a:t>用户态驱动统一接口</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4384565"/>
                  </a:ext>
                </a:extLst>
              </a:tr>
              <a:tr h="729263">
                <a:tc>
                  <a:txBody>
                    <a:bodyPr/>
                    <a:lstStyle/>
                    <a:p>
                      <a:pPr algn="ctr">
                        <a:lnSpc>
                          <a:spcPts val="1200"/>
                        </a:lnSpc>
                        <a:spcBef>
                          <a:spcPts val="400"/>
                        </a:spcBef>
                        <a:spcAft>
                          <a:spcPts val="400"/>
                        </a:spcAft>
                      </a:pPr>
                      <a:r>
                        <a:rPr lang="en-US" sz="1400" b="0" cap="none" spc="0">
                          <a:ln>
                            <a:noFill/>
                          </a:ln>
                          <a:solidFill>
                            <a:srgbClr val="000000"/>
                          </a:solidFill>
                          <a:effectLst/>
                        </a:rPr>
                        <a:t>Engine of Openssl</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en-US" sz="1400" b="0" cap="none" spc="0">
                          <a:ln>
                            <a:noFill/>
                          </a:ln>
                          <a:solidFill>
                            <a:srgbClr val="000000"/>
                          </a:solidFill>
                          <a:effectLst/>
                        </a:rPr>
                        <a:t>OpenSSL</a:t>
                      </a:r>
                      <a:r>
                        <a:rPr lang="zh-CN" sz="1400" b="0" cap="none" spc="0">
                          <a:ln>
                            <a:noFill/>
                          </a:ln>
                          <a:solidFill>
                            <a:srgbClr val="000000"/>
                          </a:solidFill>
                          <a:effectLst/>
                        </a:rPr>
                        <a:t>的加速引擎，将</a:t>
                      </a:r>
                      <a:r>
                        <a:rPr lang="en-US" sz="1400" b="0" cap="none" spc="0">
                          <a:ln>
                            <a:noFill/>
                          </a:ln>
                          <a:solidFill>
                            <a:srgbClr val="000000"/>
                          </a:solidFill>
                          <a:effectLst/>
                        </a:rPr>
                        <a:t>SEC/HPRE</a:t>
                      </a:r>
                      <a:r>
                        <a:rPr lang="zh-CN" sz="1400" b="0" cap="none" spc="0">
                          <a:ln>
                            <a:noFill/>
                          </a:ln>
                          <a:solidFill>
                            <a:srgbClr val="000000"/>
                          </a:solidFill>
                          <a:effectLst/>
                        </a:rPr>
                        <a:t>模块的加速器适配到</a:t>
                      </a:r>
                      <a:r>
                        <a:rPr lang="en-US" sz="1400" b="0" cap="none" spc="0">
                          <a:ln>
                            <a:noFill/>
                          </a:ln>
                          <a:solidFill>
                            <a:srgbClr val="000000"/>
                          </a:solidFill>
                          <a:effectLst/>
                        </a:rPr>
                        <a:t>OpenSSL</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3486761"/>
                  </a:ext>
                </a:extLst>
              </a:tr>
              <a:tr h="641144">
                <a:tc>
                  <a:txBody>
                    <a:bodyPr/>
                    <a:lstStyle/>
                    <a:p>
                      <a:pPr algn="ctr">
                        <a:lnSpc>
                          <a:spcPts val="1200"/>
                        </a:lnSpc>
                        <a:spcBef>
                          <a:spcPts val="400"/>
                        </a:spcBef>
                        <a:spcAft>
                          <a:spcPts val="400"/>
                        </a:spcAft>
                      </a:pPr>
                      <a:r>
                        <a:rPr lang="en-US" sz="1400" b="0" cap="none" spc="0">
                          <a:ln>
                            <a:noFill/>
                          </a:ln>
                          <a:solidFill>
                            <a:srgbClr val="000000"/>
                          </a:solidFill>
                          <a:effectLst/>
                        </a:rPr>
                        <a:t>Zlib Adapter</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en-US" sz="1400" b="0" cap="none" spc="0" dirty="0" err="1">
                          <a:ln>
                            <a:noFill/>
                          </a:ln>
                          <a:solidFill>
                            <a:srgbClr val="000000"/>
                          </a:solidFill>
                          <a:effectLst/>
                        </a:rPr>
                        <a:t>Zlib</a:t>
                      </a:r>
                      <a:r>
                        <a:rPr lang="zh-CN" sz="1400" b="0" cap="none" spc="0" dirty="0">
                          <a:ln>
                            <a:noFill/>
                          </a:ln>
                          <a:solidFill>
                            <a:srgbClr val="000000"/>
                          </a:solidFill>
                          <a:effectLst/>
                        </a:rPr>
                        <a:t>适配模块，将</a:t>
                      </a:r>
                      <a:r>
                        <a:rPr lang="en-US" sz="1400" b="0" cap="none" spc="0" dirty="0">
                          <a:ln>
                            <a:noFill/>
                          </a:ln>
                          <a:solidFill>
                            <a:srgbClr val="000000"/>
                          </a:solidFill>
                          <a:effectLst/>
                        </a:rPr>
                        <a:t>zip</a:t>
                      </a:r>
                      <a:r>
                        <a:rPr lang="zh-CN" sz="1400" b="0" cap="none" spc="0" dirty="0">
                          <a:ln>
                            <a:noFill/>
                          </a:ln>
                          <a:solidFill>
                            <a:srgbClr val="000000"/>
                          </a:solidFill>
                          <a:effectLst/>
                        </a:rPr>
                        <a:t>加速器适配</a:t>
                      </a:r>
                      <a:r>
                        <a:rPr lang="en-US" sz="1400" b="0" cap="none" spc="0" dirty="0" err="1">
                          <a:ln>
                            <a:noFill/>
                          </a:ln>
                          <a:solidFill>
                            <a:srgbClr val="000000"/>
                          </a:solidFill>
                          <a:effectLst/>
                        </a:rPr>
                        <a:t>Zlib</a:t>
                      </a:r>
                      <a:r>
                        <a:rPr lang="zh-CN" sz="1400" b="0" cap="none" spc="0" dirty="0">
                          <a:ln>
                            <a:noFill/>
                          </a:ln>
                          <a:solidFill>
                            <a:srgbClr val="000000"/>
                          </a:solidFill>
                          <a:effectLst/>
                        </a:rPr>
                        <a:t>库</a:t>
                      </a:r>
                      <a:endParaRPr lang="zh-CN" sz="1400" b="0" cap="none" spc="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154290"/>
                  </a:ext>
                </a:extLst>
              </a:tr>
              <a:tr h="428442">
                <a:tc>
                  <a:txBody>
                    <a:bodyPr/>
                    <a:lstStyle/>
                    <a:p>
                      <a:pPr algn="ctr">
                        <a:lnSpc>
                          <a:spcPts val="1200"/>
                        </a:lnSpc>
                        <a:spcBef>
                          <a:spcPts val="400"/>
                        </a:spcBef>
                        <a:spcAft>
                          <a:spcPts val="400"/>
                        </a:spcAft>
                      </a:pPr>
                      <a:r>
                        <a:rPr lang="en-US" sz="1400" b="0" cap="none" spc="0">
                          <a:ln>
                            <a:noFill/>
                          </a:ln>
                          <a:solidFill>
                            <a:srgbClr val="000000"/>
                          </a:solidFill>
                          <a:effectLst/>
                        </a:rPr>
                        <a:t>UIO</a:t>
                      </a:r>
                      <a:endParaRPr lang="zh-CN" sz="1400" b="0" cap="none" spc="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400"/>
                        </a:spcBef>
                        <a:spcAft>
                          <a:spcPts val="400"/>
                        </a:spcAft>
                      </a:pPr>
                      <a:r>
                        <a:rPr lang="en-US" sz="1400" b="0" cap="none" spc="0" dirty="0">
                          <a:ln>
                            <a:noFill/>
                          </a:ln>
                          <a:solidFill>
                            <a:srgbClr val="000000"/>
                          </a:solidFill>
                          <a:effectLst/>
                        </a:rPr>
                        <a:t>Linux</a:t>
                      </a:r>
                      <a:r>
                        <a:rPr lang="zh-CN" sz="1400" b="0" cap="none" spc="0" dirty="0">
                          <a:ln>
                            <a:noFill/>
                          </a:ln>
                          <a:solidFill>
                            <a:srgbClr val="000000"/>
                          </a:solidFill>
                          <a:effectLst/>
                        </a:rPr>
                        <a:t>系统上的一种运行在用户空间的</a:t>
                      </a:r>
                      <a:r>
                        <a:rPr lang="en-US" sz="1400" b="0" cap="none" spc="0" dirty="0">
                          <a:ln>
                            <a:noFill/>
                          </a:ln>
                          <a:solidFill>
                            <a:srgbClr val="000000"/>
                          </a:solidFill>
                          <a:effectLst/>
                        </a:rPr>
                        <a:t>IO</a:t>
                      </a:r>
                      <a:r>
                        <a:rPr lang="zh-CN" sz="1400" b="0" cap="none" spc="0" dirty="0">
                          <a:ln>
                            <a:noFill/>
                          </a:ln>
                          <a:solidFill>
                            <a:srgbClr val="000000"/>
                          </a:solidFill>
                          <a:effectLst/>
                        </a:rPr>
                        <a:t>技术</a:t>
                      </a:r>
                      <a:endParaRPr lang="zh-CN" sz="1400" b="0" cap="none" spc="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060072"/>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12"/>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8</a:t>
            </a:fld>
            <a:endParaRPr lang="zh-CN" altLang="en-US" sz="1800">
              <a:solidFill>
                <a:schemeClr val="tx1"/>
              </a:solidFill>
              <a:latin typeface="Arial" panose="020B0604020202020204" pitchFamily="34" charset="0"/>
            </a:endParaRPr>
          </a:p>
        </p:txBody>
      </p:sp>
      <p:sp>
        <p:nvSpPr>
          <p:cNvPr id="22530" name="TextBox 2">
            <a:extLst>
              <a:ext uri="{FF2B5EF4-FFF2-40B4-BE49-F238E27FC236}">
                <a16:creationId xmlns:a16="http://schemas.microsoft.com/office/drawing/2014/main" id="{D63509C9-EEBB-4CA5-85F6-13313B8DC57F}"/>
              </a:ext>
            </a:extLst>
          </p:cNvPr>
          <p:cNvSpPr>
            <a:spLocks noChangeArrowheads="1"/>
          </p:cNvSpPr>
          <p:nvPr/>
        </p:nvSpPr>
        <p:spPr bwMode="auto">
          <a:xfrm>
            <a:off x="776536" y="1844824"/>
            <a:ext cx="8352928" cy="399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l"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硬件加速器支持</a:t>
            </a:r>
            <a:r>
              <a:rPr lang="en-US" altLang="zh-CN" sz="2600" dirty="0">
                <a:solidFill>
                  <a:srgbClr val="000066"/>
                </a:solidFill>
                <a:latin typeface="+mn-lt"/>
                <a:ea typeface="黑体" pitchFamily="2" charset="-122"/>
                <a:sym typeface="微软雅黑" panose="020B0503020204020204" pitchFamily="34" charset="-122"/>
              </a:rPr>
              <a:t>SR-IOV</a:t>
            </a:r>
            <a:r>
              <a:rPr lang="zh-CN" altLang="en-US" sz="2600" dirty="0">
                <a:solidFill>
                  <a:srgbClr val="000066"/>
                </a:solidFill>
                <a:latin typeface="+mn-lt"/>
                <a:ea typeface="黑体" pitchFamily="2" charset="-122"/>
                <a:sym typeface="微软雅黑" panose="020B0503020204020204" pitchFamily="34" charset="-122"/>
              </a:rPr>
              <a:t>，包括</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a:solidFill>
                  <a:srgbClr val="0000FF"/>
                </a:solidFill>
                <a:latin typeface="+mn-lt"/>
                <a:ea typeface="+mn-ea"/>
                <a:sym typeface="微软雅黑" panose="020B0503020204020204" pitchFamily="34" charset="-122"/>
              </a:rPr>
              <a:t>- SEC</a:t>
            </a:r>
            <a:r>
              <a:rPr lang="zh-CN" altLang="en-US" dirty="0">
                <a:solidFill>
                  <a:srgbClr val="0000FF"/>
                </a:solidFill>
                <a:latin typeface="+mn-lt"/>
                <a:ea typeface="+mn-ea"/>
                <a:sym typeface="微软雅黑" panose="020B0503020204020204" pitchFamily="34" charset="-122"/>
              </a:rPr>
              <a:t>：</a:t>
            </a:r>
            <a:r>
              <a:rPr lang="en-US" altLang="zh-CN" dirty="0">
                <a:solidFill>
                  <a:srgbClr val="0000FF"/>
                </a:solidFill>
                <a:latin typeface="+mn-lt"/>
                <a:ea typeface="+mn-ea"/>
                <a:sym typeface="微软雅黑" panose="020B0503020204020204" pitchFamily="34" charset="-122"/>
              </a:rPr>
              <a:t>Security Engine</a:t>
            </a:r>
            <a:r>
              <a:rPr lang="zh-CN" altLang="en-US" dirty="0">
                <a:solidFill>
                  <a:srgbClr val="0000FF"/>
                </a:solidFill>
                <a:latin typeface="+mn-lt"/>
                <a:ea typeface="+mn-ea"/>
                <a:sym typeface="微软雅黑" panose="020B0503020204020204" pitchFamily="34" charset="-122"/>
              </a:rPr>
              <a:t>，安全加速引擎。</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a:solidFill>
                  <a:srgbClr val="0000FF"/>
                </a:solidFill>
                <a:latin typeface="+mn-lt"/>
                <a:ea typeface="+mn-ea"/>
                <a:sym typeface="微软雅黑" panose="020B0503020204020204" pitchFamily="34" charset="-122"/>
              </a:rPr>
              <a:t>- HPRE</a:t>
            </a:r>
            <a:r>
              <a:rPr lang="zh-CN" altLang="en-US" dirty="0">
                <a:solidFill>
                  <a:srgbClr val="0000FF"/>
                </a:solidFill>
                <a:latin typeface="+mn-lt"/>
                <a:ea typeface="+mn-ea"/>
                <a:sym typeface="微软雅黑" panose="020B0503020204020204" pitchFamily="34" charset="-122"/>
              </a:rPr>
              <a:t>：</a:t>
            </a:r>
            <a:r>
              <a:rPr lang="en-US" altLang="zh-CN" dirty="0">
                <a:solidFill>
                  <a:srgbClr val="0000FF"/>
                </a:solidFill>
                <a:latin typeface="+mn-lt"/>
                <a:ea typeface="+mn-ea"/>
                <a:sym typeface="微软雅黑" panose="020B0503020204020204" pitchFamily="34" charset="-122"/>
              </a:rPr>
              <a:t>High Performance RSA Engine</a:t>
            </a:r>
            <a:r>
              <a:rPr lang="zh-CN" altLang="en-US" dirty="0">
                <a:solidFill>
                  <a:srgbClr val="0000FF"/>
                </a:solidFill>
                <a:latin typeface="+mn-lt"/>
                <a:ea typeface="+mn-ea"/>
                <a:sym typeface="微软雅黑" panose="020B0503020204020204" pitchFamily="34" charset="-122"/>
              </a:rPr>
              <a:t>，高性能</a:t>
            </a:r>
            <a:r>
              <a:rPr lang="en-US" altLang="zh-CN" dirty="0">
                <a:solidFill>
                  <a:srgbClr val="0000FF"/>
                </a:solidFill>
                <a:latin typeface="+mn-lt"/>
                <a:ea typeface="+mn-ea"/>
                <a:sym typeface="微软雅黑" panose="020B0503020204020204" pitchFamily="34" charset="-122"/>
              </a:rPr>
              <a:t>RSA</a:t>
            </a:r>
            <a:r>
              <a:rPr lang="zh-CN" altLang="en-US" dirty="0">
                <a:solidFill>
                  <a:srgbClr val="0000FF"/>
                </a:solidFill>
                <a:latin typeface="+mn-lt"/>
                <a:ea typeface="+mn-ea"/>
                <a:sym typeface="微软雅黑" panose="020B0503020204020204" pitchFamily="34" charset="-122"/>
              </a:rPr>
              <a:t>加速引擎。</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a:solidFill>
                  <a:srgbClr val="0000FF"/>
                </a:solidFill>
                <a:latin typeface="+mn-lt"/>
                <a:ea typeface="+mn-ea"/>
                <a:sym typeface="微软雅黑" panose="020B0503020204020204" pitchFamily="34" charset="-122"/>
              </a:rPr>
              <a:t>- ZIP</a:t>
            </a:r>
            <a:r>
              <a:rPr lang="zh-CN" altLang="en-US" dirty="0">
                <a:solidFill>
                  <a:srgbClr val="0000FF"/>
                </a:solidFill>
                <a:latin typeface="+mn-lt"/>
                <a:ea typeface="+mn-ea"/>
                <a:sym typeface="微软雅黑" panose="020B0503020204020204" pitchFamily="34" charset="-122"/>
              </a:rPr>
              <a:t>：压缩加速引擎。</a:t>
            </a:r>
            <a:endParaRPr lang="en-US" altLang="zh-CN" dirty="0">
              <a:solidFill>
                <a:srgbClr val="0000FF"/>
              </a:solidFill>
              <a:latin typeface="+mn-lt"/>
              <a:ea typeface="+mn-ea"/>
              <a:sym typeface="微软雅黑" panose="020B0503020204020204" pitchFamily="34" charset="-122"/>
            </a:endParaRPr>
          </a:p>
          <a:p>
            <a:pPr marL="342900" lvl="1" indent="-342900" algn="l"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虚拟化场景下队列划分规则</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a:solidFill>
                  <a:srgbClr val="0000FF"/>
                </a:solidFill>
                <a:latin typeface="+mn-lt"/>
                <a:ea typeface="+mn-ea"/>
                <a:sym typeface="微软雅黑" panose="020B0503020204020204" pitchFamily="34" charset="-122"/>
              </a:rPr>
              <a:t>PF</a:t>
            </a:r>
            <a:r>
              <a:rPr lang="zh-CN" altLang="en-US" dirty="0">
                <a:solidFill>
                  <a:srgbClr val="0000FF"/>
                </a:solidFill>
                <a:latin typeface="+mn-lt"/>
                <a:ea typeface="+mn-ea"/>
                <a:sym typeface="微软雅黑" panose="020B0503020204020204" pitchFamily="34" charset="-122"/>
              </a:rPr>
              <a:t>默认</a:t>
            </a:r>
            <a:r>
              <a:rPr lang="en-US" altLang="zh-CN" dirty="0">
                <a:solidFill>
                  <a:srgbClr val="0000FF"/>
                </a:solidFill>
                <a:latin typeface="+mn-lt"/>
                <a:ea typeface="+mn-ea"/>
                <a:sym typeface="微软雅黑" panose="020B0503020204020204" pitchFamily="34" charset="-122"/>
              </a:rPr>
              <a:t>256</a:t>
            </a:r>
            <a:r>
              <a:rPr lang="zh-CN" altLang="en-US" dirty="0">
                <a:solidFill>
                  <a:srgbClr val="0000FF"/>
                </a:solidFill>
                <a:latin typeface="+mn-lt"/>
                <a:ea typeface="+mn-ea"/>
                <a:sym typeface="微软雅黑" panose="020B0503020204020204" pitchFamily="34" charset="-122"/>
              </a:rPr>
              <a:t>个队列，在加载驱动时用户可以设置调整。</a:t>
            </a:r>
          </a:p>
          <a:p>
            <a:pPr marL="742950" lvl="1" indent="-285750" algn="l" eaLnBrk="0" hangingPunct="0">
              <a:lnSpc>
                <a:spcPct val="90000"/>
              </a:lnSpc>
              <a:spcBef>
                <a:spcPct val="20000"/>
              </a:spcBef>
              <a:buClr>
                <a:schemeClr val="tx2"/>
              </a:buClr>
              <a:buSzPct val="75000"/>
              <a:buFont typeface="Wingdings" pitchFamily="2" charset="2"/>
              <a:buChar char="v"/>
            </a:pPr>
            <a:r>
              <a:rPr lang="zh-CN" altLang="en-US" dirty="0">
                <a:solidFill>
                  <a:srgbClr val="0000FF"/>
                </a:solidFill>
                <a:latin typeface="+mn-lt"/>
                <a:ea typeface="+mn-ea"/>
                <a:sym typeface="微软雅黑" panose="020B0503020204020204" pitchFamily="34" charset="-122"/>
              </a:rPr>
              <a:t>单</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队列数 </a:t>
            </a:r>
            <a:r>
              <a:rPr lang="en-US" altLang="zh-CN" dirty="0">
                <a:solidFill>
                  <a:srgbClr val="0000FF"/>
                </a:solidFill>
                <a:latin typeface="+mn-lt"/>
                <a:ea typeface="+mn-ea"/>
                <a:sym typeface="微软雅黑" panose="020B0503020204020204" pitchFamily="34" charset="-122"/>
              </a:rPr>
              <a:t>=</a:t>
            </a:r>
            <a:r>
              <a:rPr lang="zh-CN" altLang="en-US" dirty="0">
                <a:solidFill>
                  <a:srgbClr val="0000FF"/>
                </a:solidFill>
                <a:latin typeface="+mn-lt"/>
                <a:ea typeface="+mn-ea"/>
                <a:sym typeface="微软雅黑" panose="020B0503020204020204" pitchFamily="34" charset="-122"/>
              </a:rPr>
              <a:t>（设备总队列数 </a:t>
            </a:r>
            <a:r>
              <a:rPr lang="en-US" altLang="zh-CN" dirty="0">
                <a:solidFill>
                  <a:srgbClr val="0000FF"/>
                </a:solidFill>
                <a:latin typeface="+mn-lt"/>
                <a:ea typeface="+mn-ea"/>
                <a:sym typeface="微软雅黑" panose="020B0503020204020204" pitchFamily="34" charset="-122"/>
              </a:rPr>
              <a:t>- PF</a:t>
            </a:r>
            <a:r>
              <a:rPr lang="zh-CN" altLang="en-US" dirty="0">
                <a:solidFill>
                  <a:srgbClr val="0000FF"/>
                </a:solidFill>
                <a:latin typeface="+mn-lt"/>
                <a:ea typeface="+mn-ea"/>
                <a:sym typeface="微软雅黑" panose="020B0503020204020204" pitchFamily="34" charset="-122"/>
              </a:rPr>
              <a:t>队列数）</a:t>
            </a:r>
            <a:r>
              <a:rPr lang="en-US" altLang="zh-CN" dirty="0">
                <a:solidFill>
                  <a:srgbClr val="0000FF"/>
                </a:solidFill>
                <a:latin typeface="+mn-lt"/>
                <a:ea typeface="+mn-ea"/>
                <a:sym typeface="微软雅黑" panose="020B0503020204020204" pitchFamily="34" charset="-122"/>
              </a:rPr>
              <a:t>/ VF</a:t>
            </a:r>
            <a:r>
              <a:rPr lang="zh-CN" altLang="en-US" dirty="0">
                <a:solidFill>
                  <a:srgbClr val="0000FF"/>
                </a:solidFill>
                <a:latin typeface="+mn-lt"/>
                <a:ea typeface="+mn-ea"/>
                <a:sym typeface="微软雅黑" panose="020B0503020204020204" pitchFamily="34" charset="-122"/>
              </a:rPr>
              <a:t>数量。其中余数队列放最后一个</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的数量通过</a:t>
            </a:r>
            <a:r>
              <a:rPr lang="en-US" altLang="zh-CN" dirty="0">
                <a:solidFill>
                  <a:srgbClr val="0000FF"/>
                </a:solidFill>
                <a:latin typeface="+mn-lt"/>
                <a:ea typeface="+mn-ea"/>
                <a:sym typeface="微软雅黑" panose="020B0503020204020204" pitchFamily="34" charset="-122"/>
              </a:rPr>
              <a:t>/sys/devices/</a:t>
            </a:r>
            <a:r>
              <a:rPr lang="zh-CN" altLang="en-US" dirty="0">
                <a:solidFill>
                  <a:srgbClr val="0000FF"/>
                </a:solidFill>
                <a:latin typeface="+mn-lt"/>
                <a:ea typeface="+mn-ea"/>
                <a:sym typeface="微软雅黑" panose="020B0503020204020204" pitchFamily="34" charset="-122"/>
              </a:rPr>
              <a:t>下的</a:t>
            </a:r>
            <a:r>
              <a:rPr lang="en-US" altLang="zh-CN" dirty="0" err="1">
                <a:solidFill>
                  <a:srgbClr val="0000FF"/>
                </a:solidFill>
                <a:latin typeface="+mn-lt"/>
                <a:ea typeface="+mn-ea"/>
                <a:sym typeface="微软雅黑" panose="020B0503020204020204" pitchFamily="34" charset="-122"/>
              </a:rPr>
              <a:t>sriov_numvfs</a:t>
            </a:r>
            <a:r>
              <a:rPr lang="zh-CN" altLang="en-US" dirty="0">
                <a:solidFill>
                  <a:srgbClr val="0000FF"/>
                </a:solidFill>
                <a:latin typeface="+mn-lt"/>
                <a:ea typeface="+mn-ea"/>
                <a:sym typeface="微软雅黑" panose="020B0503020204020204" pitchFamily="34" charset="-122"/>
              </a:rPr>
              <a:t>设置。</a:t>
            </a: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zh-CN" altLang="en-US" dirty="0"/>
              <a:t>虚拟化场景逻辑架构</a:t>
            </a:r>
            <a:endParaRPr lang="zh-CN"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2DFCC8D-C29E-4068-8867-7E7946DC420C}"/>
              </a:ext>
            </a:extLst>
          </p:cNvPr>
          <p:cNvSpPr>
            <a:spLocks noGrp="1"/>
          </p:cNvSpPr>
          <p:nvPr>
            <p:ph type="sldNum" sz="quarter" idx="12"/>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buFont typeface="Arial" panose="020B0604020202020204" pitchFamily="34" charset="0"/>
              <a:defRPr sz="1200" kern="1200">
                <a:solidFill>
                  <a:srgbClr val="898989"/>
                </a:solidFill>
                <a:latin typeface="+mn-lt"/>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182EB03-C5F3-46CA-B7B6-D9195C472EA7}" type="slidenum">
              <a:rPr lang="zh-CN" altLang="en-US" smtClean="0"/>
              <a:pPr/>
              <a:t>9</a:t>
            </a:fld>
            <a:endParaRPr lang="zh-CN" altLang="en-US" sz="1800">
              <a:solidFill>
                <a:schemeClr val="tx1"/>
              </a:solidFill>
              <a:latin typeface="Arial" panose="020B0604020202020204" pitchFamily="34" charset="0"/>
            </a:endParaRPr>
          </a:p>
        </p:txBody>
      </p:sp>
      <p:sp>
        <p:nvSpPr>
          <p:cNvPr id="22530" name="TextBox 2">
            <a:extLst>
              <a:ext uri="{FF2B5EF4-FFF2-40B4-BE49-F238E27FC236}">
                <a16:creationId xmlns:a16="http://schemas.microsoft.com/office/drawing/2014/main" id="{D63509C9-EEBB-4CA5-85F6-13313B8DC57F}"/>
              </a:ext>
            </a:extLst>
          </p:cNvPr>
          <p:cNvSpPr>
            <a:spLocks noChangeArrowheads="1"/>
          </p:cNvSpPr>
          <p:nvPr/>
        </p:nvSpPr>
        <p:spPr bwMode="auto">
          <a:xfrm>
            <a:off x="272480" y="1223332"/>
            <a:ext cx="9561512" cy="25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0" hangingPunct="0">
              <a:lnSpc>
                <a:spcPct val="90000"/>
              </a:lnSpc>
              <a:spcBef>
                <a:spcPct val="20000"/>
              </a:spcBef>
              <a:buClr>
                <a:srgbClr val="FF5050"/>
              </a:buClr>
              <a:buSzPct val="120000"/>
              <a:buFont typeface="Wingdings" pitchFamily="2" charset="2"/>
              <a:buChar char="§"/>
            </a:pPr>
            <a:r>
              <a:rPr lang="zh-CN" altLang="en-US" sz="2600" dirty="0">
                <a:solidFill>
                  <a:srgbClr val="000066"/>
                </a:solidFill>
                <a:latin typeface="+mn-lt"/>
                <a:ea typeface="黑体" pitchFamily="2" charset="-122"/>
                <a:sym typeface="微软雅黑" panose="020B0503020204020204" pitchFamily="34" charset="-122"/>
              </a:rPr>
              <a:t>此场景为用户只在</a:t>
            </a:r>
            <a:r>
              <a:rPr lang="en-US" altLang="zh-CN" sz="2600" dirty="0">
                <a:solidFill>
                  <a:srgbClr val="000066"/>
                </a:solidFill>
                <a:latin typeface="+mn-lt"/>
                <a:ea typeface="黑体" pitchFamily="2" charset="-122"/>
                <a:sym typeface="微软雅黑" panose="020B0503020204020204" pitchFamily="34" charset="-122"/>
              </a:rPr>
              <a:t>VM</a:t>
            </a:r>
            <a:r>
              <a:rPr lang="zh-CN" altLang="en-US" sz="2600" dirty="0">
                <a:solidFill>
                  <a:srgbClr val="000066"/>
                </a:solidFill>
                <a:latin typeface="+mn-lt"/>
                <a:ea typeface="黑体" pitchFamily="2" charset="-122"/>
                <a:sym typeface="微软雅黑" panose="020B0503020204020204" pitchFamily="34" charset="-122"/>
              </a:rPr>
              <a:t>上使用加速器能力，配置约束如下：</a:t>
            </a:r>
          </a:p>
          <a:p>
            <a:pPr marL="742950" lvl="1" indent="-285750" algn="l" eaLnBrk="0" hangingPunct="0">
              <a:lnSpc>
                <a:spcPct val="90000"/>
              </a:lnSpc>
              <a:spcBef>
                <a:spcPct val="20000"/>
              </a:spcBef>
              <a:buClr>
                <a:schemeClr val="tx2"/>
              </a:buClr>
              <a:buSzPct val="75000"/>
              <a:buFont typeface="Wingdings" pitchFamily="2" charset="2"/>
              <a:buChar char="v"/>
            </a:pPr>
            <a:r>
              <a:rPr lang="zh-CN" altLang="en-US" dirty="0">
                <a:solidFill>
                  <a:srgbClr val="0000FF"/>
                </a:solidFill>
                <a:latin typeface="+mn-lt"/>
                <a:ea typeface="+mn-ea"/>
                <a:sym typeface="微软雅黑" panose="020B0503020204020204" pitchFamily="34" charset="-122"/>
              </a:rPr>
              <a:t>需打开</a:t>
            </a:r>
            <a:r>
              <a:rPr lang="en-US" altLang="zh-CN" dirty="0">
                <a:solidFill>
                  <a:srgbClr val="0000FF"/>
                </a:solidFill>
                <a:latin typeface="+mn-lt"/>
                <a:ea typeface="+mn-ea"/>
                <a:sym typeface="微软雅黑" panose="020B0503020204020204" pitchFamily="34" charset="-122"/>
              </a:rPr>
              <a:t>SMMU</a:t>
            </a:r>
            <a:r>
              <a:rPr lang="zh-CN" altLang="en-US" dirty="0">
                <a:solidFill>
                  <a:srgbClr val="0000FF"/>
                </a:solidFill>
                <a:latin typeface="+mn-lt"/>
                <a:ea typeface="+mn-ea"/>
                <a:sym typeface="微软雅黑" panose="020B0503020204020204" pitchFamily="34" charset="-122"/>
              </a:rPr>
              <a:t>（通过</a:t>
            </a:r>
            <a:r>
              <a:rPr lang="en-US" altLang="zh-CN" dirty="0">
                <a:solidFill>
                  <a:srgbClr val="0000FF"/>
                </a:solidFill>
                <a:latin typeface="+mn-lt"/>
                <a:ea typeface="+mn-ea"/>
                <a:sym typeface="微软雅黑" panose="020B0503020204020204" pitchFamily="34" charset="-122"/>
              </a:rPr>
              <a:t>BIOS</a:t>
            </a:r>
            <a:r>
              <a:rPr lang="zh-CN" altLang="en-US" dirty="0">
                <a:solidFill>
                  <a:srgbClr val="0000FF"/>
                </a:solidFill>
                <a:latin typeface="+mn-lt"/>
                <a:ea typeface="+mn-ea"/>
                <a:sym typeface="微软雅黑" panose="020B0503020204020204" pitchFamily="34" charset="-122"/>
              </a:rPr>
              <a:t>设置），以支持虚拟化能力。</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err="1">
                <a:solidFill>
                  <a:srgbClr val="0000FF"/>
                </a:solidFill>
                <a:latin typeface="+mn-lt"/>
                <a:ea typeface="+mn-ea"/>
                <a:sym typeface="微软雅黑" panose="020B0503020204020204" pitchFamily="34" charset="-122"/>
              </a:rPr>
              <a:t>HostOS</a:t>
            </a:r>
            <a:r>
              <a:rPr lang="zh-CN" altLang="en-US" dirty="0">
                <a:solidFill>
                  <a:srgbClr val="0000FF"/>
                </a:solidFill>
                <a:latin typeface="+mn-lt"/>
                <a:ea typeface="+mn-ea"/>
                <a:sym typeface="微软雅黑" panose="020B0503020204020204" pitchFamily="34" charset="-122"/>
              </a:rPr>
              <a:t>为每个设备创建指定个数</a:t>
            </a:r>
            <a:r>
              <a:rPr lang="en-US" altLang="zh-CN" dirty="0">
                <a:solidFill>
                  <a:srgbClr val="0000FF"/>
                </a:solidFill>
                <a:latin typeface="+mn-lt"/>
                <a:ea typeface="+mn-ea"/>
                <a:sym typeface="微软雅黑" panose="020B0503020204020204" pitchFamily="34" charset="-122"/>
              </a:rPr>
              <a:t>VF</a:t>
            </a: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a:solidFill>
                  <a:srgbClr val="0000FF"/>
                </a:solidFill>
                <a:latin typeface="+mn-lt"/>
                <a:ea typeface="+mn-ea"/>
                <a:sym typeface="微软雅黑" panose="020B0503020204020204" pitchFamily="34" charset="-122"/>
              </a:rPr>
              <a:t>VM</a:t>
            </a:r>
            <a:r>
              <a:rPr lang="zh-CN" altLang="en-US" dirty="0">
                <a:solidFill>
                  <a:srgbClr val="0000FF"/>
                </a:solidFill>
                <a:latin typeface="+mn-lt"/>
                <a:ea typeface="+mn-ea"/>
                <a:sym typeface="微软雅黑" panose="020B0503020204020204" pitchFamily="34" charset="-122"/>
              </a:rPr>
              <a:t>关联直通</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，每个</a:t>
            </a:r>
            <a:r>
              <a:rPr lang="en-US" altLang="zh-CN" dirty="0">
                <a:solidFill>
                  <a:srgbClr val="0000FF"/>
                </a:solidFill>
                <a:latin typeface="+mn-lt"/>
                <a:ea typeface="+mn-ea"/>
                <a:sym typeface="微软雅黑" panose="020B0503020204020204" pitchFamily="34" charset="-122"/>
              </a:rPr>
              <a:t>VM</a:t>
            </a:r>
            <a:r>
              <a:rPr lang="zh-CN" altLang="en-US" dirty="0">
                <a:solidFill>
                  <a:srgbClr val="0000FF"/>
                </a:solidFill>
                <a:latin typeface="+mn-lt"/>
                <a:ea typeface="+mn-ea"/>
                <a:sym typeface="微软雅黑" panose="020B0503020204020204" pitchFamily="34" charset="-122"/>
              </a:rPr>
              <a:t>上可以关联</a:t>
            </a:r>
            <a:r>
              <a:rPr lang="en-US" altLang="zh-CN" dirty="0">
                <a:solidFill>
                  <a:srgbClr val="0000FF"/>
                </a:solidFill>
                <a:latin typeface="+mn-lt"/>
                <a:ea typeface="+mn-ea"/>
                <a:sym typeface="微软雅黑" panose="020B0503020204020204" pitchFamily="34" charset="-122"/>
              </a:rPr>
              <a:t>1</a:t>
            </a:r>
            <a:r>
              <a:rPr lang="zh-CN" altLang="en-US" dirty="0">
                <a:solidFill>
                  <a:srgbClr val="0000FF"/>
                </a:solidFill>
                <a:latin typeface="+mn-lt"/>
                <a:ea typeface="+mn-ea"/>
                <a:sym typeface="微软雅黑" panose="020B0503020204020204" pitchFamily="34" charset="-122"/>
              </a:rPr>
              <a:t>个</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或多个</a:t>
            </a:r>
            <a:r>
              <a:rPr lang="en-US" altLang="zh-CN" dirty="0">
                <a:solidFill>
                  <a:srgbClr val="0000FF"/>
                </a:solidFill>
                <a:latin typeface="+mn-lt"/>
                <a:ea typeface="+mn-ea"/>
                <a:sym typeface="微软雅黑" panose="020B0503020204020204" pitchFamily="34" charset="-122"/>
              </a:rPr>
              <a:t>VF</a:t>
            </a:r>
            <a:endParaRPr lang="zh-CN" altLang="en-US" dirty="0">
              <a:solidFill>
                <a:srgbClr val="0000FF"/>
              </a:solidFill>
              <a:latin typeface="+mn-lt"/>
              <a:ea typeface="+mn-ea"/>
              <a:sym typeface="微软雅黑" panose="020B0503020204020204" pitchFamily="34" charset="-122"/>
            </a:endParaRPr>
          </a:p>
          <a:p>
            <a:pPr marL="742950" lvl="1" indent="-285750" algn="l" eaLnBrk="0" hangingPunct="0">
              <a:lnSpc>
                <a:spcPct val="90000"/>
              </a:lnSpc>
              <a:spcBef>
                <a:spcPct val="20000"/>
              </a:spcBef>
              <a:buClr>
                <a:schemeClr val="tx2"/>
              </a:buClr>
              <a:buSzPct val="75000"/>
              <a:buFont typeface="Wingdings" pitchFamily="2" charset="2"/>
              <a:buChar char="v"/>
            </a:pPr>
            <a:r>
              <a:rPr lang="en-US" altLang="zh-CN" dirty="0">
                <a:solidFill>
                  <a:srgbClr val="0000FF"/>
                </a:solidFill>
                <a:latin typeface="+mn-lt"/>
                <a:ea typeface="+mn-ea"/>
                <a:sym typeface="微软雅黑" panose="020B0503020204020204" pitchFamily="34" charset="-122"/>
              </a:rPr>
              <a:t>VM</a:t>
            </a:r>
            <a:r>
              <a:rPr lang="zh-CN" altLang="en-US" dirty="0">
                <a:solidFill>
                  <a:srgbClr val="0000FF"/>
                </a:solidFill>
                <a:latin typeface="+mn-lt"/>
                <a:ea typeface="+mn-ea"/>
                <a:sym typeface="微软雅黑" panose="020B0503020204020204" pitchFamily="34" charset="-122"/>
              </a:rPr>
              <a:t>关联时最好选择与</a:t>
            </a:r>
            <a:r>
              <a:rPr lang="en-US" altLang="zh-CN" dirty="0">
                <a:solidFill>
                  <a:srgbClr val="0000FF"/>
                </a:solidFill>
                <a:latin typeface="+mn-lt"/>
                <a:ea typeface="+mn-ea"/>
                <a:sym typeface="微软雅黑" panose="020B0503020204020204" pitchFamily="34" charset="-122"/>
              </a:rPr>
              <a:t>VM</a:t>
            </a:r>
            <a:r>
              <a:rPr lang="zh-CN" altLang="en-US" dirty="0">
                <a:solidFill>
                  <a:srgbClr val="0000FF"/>
                </a:solidFill>
                <a:latin typeface="+mn-lt"/>
                <a:ea typeface="+mn-ea"/>
                <a:sym typeface="微软雅黑" panose="020B0503020204020204" pitchFamily="34" charset="-122"/>
              </a:rPr>
              <a:t>在同一个</a:t>
            </a:r>
            <a:r>
              <a:rPr lang="en-US" altLang="zh-CN" dirty="0">
                <a:solidFill>
                  <a:srgbClr val="0000FF"/>
                </a:solidFill>
                <a:latin typeface="+mn-lt"/>
                <a:ea typeface="+mn-ea"/>
                <a:sym typeface="微软雅黑" panose="020B0503020204020204" pitchFamily="34" charset="-122"/>
              </a:rPr>
              <a:t>CPU</a:t>
            </a:r>
            <a:r>
              <a:rPr lang="zh-CN" altLang="en-US" dirty="0">
                <a:solidFill>
                  <a:srgbClr val="0000FF"/>
                </a:solidFill>
                <a:latin typeface="+mn-lt"/>
                <a:ea typeface="+mn-ea"/>
                <a:sym typeface="微软雅黑" panose="020B0503020204020204" pitchFamily="34" charset="-122"/>
              </a:rPr>
              <a:t>的</a:t>
            </a:r>
            <a:r>
              <a:rPr lang="en-US" altLang="zh-CN" dirty="0">
                <a:solidFill>
                  <a:srgbClr val="0000FF"/>
                </a:solidFill>
                <a:latin typeface="+mn-lt"/>
                <a:ea typeface="+mn-ea"/>
                <a:sym typeface="微软雅黑" panose="020B0503020204020204" pitchFamily="34" charset="-122"/>
              </a:rPr>
              <a:t>VF</a:t>
            </a:r>
            <a:r>
              <a:rPr lang="zh-CN" altLang="en-US" dirty="0">
                <a:solidFill>
                  <a:srgbClr val="0000FF"/>
                </a:solidFill>
                <a:latin typeface="+mn-lt"/>
                <a:ea typeface="+mn-ea"/>
                <a:sym typeface="微软雅黑" panose="020B0503020204020204" pitchFamily="34" charset="-122"/>
              </a:rPr>
              <a:t>进行关联。</a:t>
            </a:r>
          </a:p>
          <a:p>
            <a:pPr algn="just" eaLnBrk="0" hangingPunct="0">
              <a:lnSpc>
                <a:spcPct val="90000"/>
              </a:lnSpc>
              <a:spcBef>
                <a:spcPct val="20000"/>
              </a:spcBef>
              <a:buClr>
                <a:srgbClr val="FF5050"/>
              </a:buClr>
              <a:buSzPct val="120000"/>
              <a:buFont typeface="Wingdings" pitchFamily="2" charset="2"/>
              <a:buChar char="§"/>
            </a:pPr>
            <a:endParaRPr lang="zh-CN" altLang="en-US" sz="2600" dirty="0">
              <a:solidFill>
                <a:srgbClr val="000066"/>
              </a:solidFill>
              <a:latin typeface="+mn-lt"/>
              <a:ea typeface="黑体" pitchFamily="2" charset="-122"/>
              <a:sym typeface="微软雅黑" panose="020B0503020204020204" pitchFamily="34" charset="-122"/>
            </a:endParaRPr>
          </a:p>
        </p:txBody>
      </p:sp>
      <p:sp>
        <p:nvSpPr>
          <p:cNvPr id="5" name="Rectangle 2">
            <a:extLst>
              <a:ext uri="{FF2B5EF4-FFF2-40B4-BE49-F238E27FC236}">
                <a16:creationId xmlns:a16="http://schemas.microsoft.com/office/drawing/2014/main" id="{9972926C-CBCF-471B-8669-494DE5583138}"/>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eaLnBrk="0" hangingPunct="0">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0" hangingPunct="0">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dirty="0"/>
              <a:t>VM</a:t>
            </a:r>
            <a:r>
              <a:rPr lang="zh-CN" altLang="en-US" dirty="0"/>
              <a:t>场景逻辑架构</a:t>
            </a:r>
            <a:endParaRPr lang="zh-CN" altLang="zh-CN" dirty="0"/>
          </a:p>
        </p:txBody>
      </p:sp>
      <p:pic>
        <p:nvPicPr>
          <p:cNvPr id="4098" name="d0e69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00772" y="3327811"/>
            <a:ext cx="4104456" cy="355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200361"/>
      </p:ext>
    </p:extLst>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30941</TotalTime>
  <Words>1321</Words>
  <Application>Microsoft Office PowerPoint</Application>
  <PresentationFormat>A4 纸张(210x297 毫米)</PresentationFormat>
  <Paragraphs>199</Paragraphs>
  <Slides>52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Monotype Sorts</vt:lpstr>
      <vt:lpstr>黑体</vt:lpstr>
      <vt:lpstr>Arial</vt:lpstr>
      <vt:lpstr>Arial Narrow</vt:lpstr>
      <vt:lpstr>Book Antiqua</vt:lpstr>
      <vt:lpstr>Times New Roman</vt:lpstr>
      <vt:lpstr>Wingdings</vt:lpstr>
      <vt:lpstr>通用信息 (标准)</vt:lpstr>
      <vt:lpstr>第九章 第1讲  Kunpeng及Arm架构加速器及指令介绍</vt:lpstr>
      <vt:lpstr>目录</vt:lpstr>
      <vt:lpstr>鲲鹏加速引擎简介</vt:lpstr>
      <vt:lpstr>鲲鹏加速引擎主要价值点</vt:lpstr>
      <vt:lpstr>上下文架构</vt:lpstr>
      <vt:lpstr>软件逻辑架构</vt:lpstr>
      <vt:lpstr>鲲鹏加速器软件模块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MPAM控制L3 Cache的使用</vt:lpstr>
      <vt:lpstr>MPAM的部署</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3846</cp:revision>
  <cp:lastPrinted>2011-09-02T04:24:48Z</cp:lastPrinted>
  <dcterms:created xsi:type="dcterms:W3CDTF">2001-03-21T12:57:26Z</dcterms:created>
  <dcterms:modified xsi:type="dcterms:W3CDTF">2021-06-28T06:41:50Z</dcterms:modified>
</cp:coreProperties>
</file>