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handoutMasterIdLst>
    <p:handoutMasterId r:id="rId58"/>
  </p:handoutMasterIdLst>
  <p:sldIdLst>
    <p:sldId id="256" r:id="rId2"/>
    <p:sldId id="588" r:id="rId3"/>
    <p:sldId id="491" r:id="rId4"/>
    <p:sldId id="3025" r:id="rId5"/>
    <p:sldId id="3026" r:id="rId6"/>
    <p:sldId id="3027" r:id="rId7"/>
    <p:sldId id="3028" r:id="rId8"/>
    <p:sldId id="3029" r:id="rId9"/>
    <p:sldId id="492" r:id="rId10"/>
    <p:sldId id="3030" r:id="rId11"/>
    <p:sldId id="550" r:id="rId12"/>
    <p:sldId id="3031" r:id="rId13"/>
    <p:sldId id="3033" r:id="rId14"/>
    <p:sldId id="3032" r:id="rId15"/>
    <p:sldId id="3034" r:id="rId16"/>
    <p:sldId id="3035" r:id="rId17"/>
    <p:sldId id="3036" r:id="rId18"/>
    <p:sldId id="3037" r:id="rId19"/>
    <p:sldId id="3038" r:id="rId20"/>
    <p:sldId id="3039" r:id="rId21"/>
    <p:sldId id="3040" r:id="rId22"/>
    <p:sldId id="3041" r:id="rId23"/>
    <p:sldId id="3042" r:id="rId24"/>
    <p:sldId id="3043" r:id="rId25"/>
    <p:sldId id="3045" r:id="rId26"/>
    <p:sldId id="3046" r:id="rId27"/>
    <p:sldId id="3047" r:id="rId28"/>
    <p:sldId id="3048" r:id="rId29"/>
    <p:sldId id="3049" r:id="rId30"/>
    <p:sldId id="3050" r:id="rId31"/>
    <p:sldId id="3044" r:id="rId32"/>
    <p:sldId id="3051" r:id="rId33"/>
    <p:sldId id="3052" r:id="rId34"/>
    <p:sldId id="3053" r:id="rId35"/>
    <p:sldId id="3054" r:id="rId36"/>
    <p:sldId id="3055" r:id="rId37"/>
    <p:sldId id="3056" r:id="rId38"/>
    <p:sldId id="3057" r:id="rId39"/>
    <p:sldId id="3058" r:id="rId40"/>
    <p:sldId id="3059" r:id="rId41"/>
    <p:sldId id="3060" r:id="rId42"/>
    <p:sldId id="551" r:id="rId43"/>
    <p:sldId id="3061" r:id="rId44"/>
    <p:sldId id="3062" r:id="rId45"/>
    <p:sldId id="3063" r:id="rId46"/>
    <p:sldId id="3064" r:id="rId47"/>
    <p:sldId id="3066" r:id="rId48"/>
    <p:sldId id="3067" r:id="rId49"/>
    <p:sldId id="3068" r:id="rId50"/>
    <p:sldId id="3069" r:id="rId51"/>
    <p:sldId id="3070" r:id="rId52"/>
    <p:sldId id="3071" r:id="rId53"/>
    <p:sldId id="3072" r:id="rId54"/>
    <p:sldId id="3073" r:id="rId55"/>
    <p:sldId id="297" r:id="rId56"/>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99"/>
    <a:srgbClr val="336699"/>
    <a:srgbClr val="001D3A"/>
    <a:srgbClr val="FF3300"/>
    <a:srgbClr val="C8860E"/>
    <a:srgbClr val="000066"/>
    <a:srgbClr val="0000FF"/>
    <a:srgbClr val="FF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autoAdjust="0"/>
    <p:restoredTop sz="98074" autoAdjust="0"/>
  </p:normalViewPr>
  <p:slideViewPr>
    <p:cSldViewPr>
      <p:cViewPr varScale="1">
        <p:scale>
          <a:sx n="70" d="100"/>
          <a:sy n="70" d="100"/>
        </p:scale>
        <p:origin x="1140" y="52"/>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xfrm>
            <a:off x="8265368" y="6345056"/>
            <a:ext cx="2895600" cy="457200"/>
          </a:xfrm>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26665"/>
            <a:ext cx="9906000" cy="2123658"/>
          </a:xfrm>
          <a:noFill/>
        </p:spPr>
        <p:txBody>
          <a:bodyPr wrap="square">
            <a:spAutoFit/>
          </a:bodyPr>
          <a:lstStyle/>
          <a:p>
            <a:pPr algn="ctr" eaLnBrk="1" hangingPunct="1">
              <a:lnSpc>
                <a:spcPct val="150000"/>
              </a:lnSpc>
            </a:pPr>
            <a:r>
              <a:rPr lang="zh-CN" altLang="en-US" sz="4400" dirty="0" smtClean="0">
                <a:solidFill>
                  <a:srgbClr val="000066"/>
                </a:solidFill>
                <a:effectLst>
                  <a:outerShdw blurRad="38100" dist="38100" dir="2700000" algn="tl">
                    <a:srgbClr val="C0C0C0"/>
                  </a:outerShdw>
                </a:effectLst>
              </a:rPr>
              <a:t>第九章 第</a:t>
            </a:r>
            <a:r>
              <a:rPr lang="en-US" altLang="zh-CN" sz="4400" dirty="0">
                <a:solidFill>
                  <a:srgbClr val="000066"/>
                </a:solidFill>
                <a:effectLst>
                  <a:outerShdw blurRad="38100" dist="38100" dir="2700000" algn="tl">
                    <a:srgbClr val="C0C0C0"/>
                  </a:outerShdw>
                </a:effectLst>
              </a:rPr>
              <a:t>2</a:t>
            </a:r>
            <a:r>
              <a:rPr lang="zh-CN" altLang="en-US" sz="4400" dirty="0" smtClean="0">
                <a:solidFill>
                  <a:srgbClr val="000066"/>
                </a:solidFill>
                <a:effectLst>
                  <a:outerShdw blurRad="38100" dist="38100" dir="2700000" algn="tl">
                    <a:srgbClr val="C0C0C0"/>
                  </a:outerShdw>
                </a:effectLst>
              </a:rPr>
              <a:t>讲 </a:t>
            </a:r>
            <a:r>
              <a:rPr lang="en-US" altLang="zh-CN" sz="4400" dirty="0">
                <a:solidFill>
                  <a:srgbClr val="000066"/>
                </a:solidFill>
                <a:effectLst>
                  <a:outerShdw blurRad="38100" dist="38100" dir="2700000" algn="tl">
                    <a:srgbClr val="C0C0C0"/>
                  </a:outerShdw>
                </a:effectLst>
              </a:rPr>
              <a:t/>
            </a:r>
            <a:br>
              <a:rPr lang="en-US" altLang="zh-CN" sz="4400" dirty="0">
                <a:solidFill>
                  <a:srgbClr val="000066"/>
                </a:solidFill>
                <a:effectLst>
                  <a:outerShdw blurRad="38100" dist="38100" dir="2700000" algn="tl">
                    <a:srgbClr val="C0C0C0"/>
                  </a:outerShdw>
                </a:effectLst>
              </a:rPr>
            </a:br>
            <a:r>
              <a:rPr lang="en-US" altLang="zh-CN" sz="4400" dirty="0" err="1">
                <a:solidFill>
                  <a:srgbClr val="000066"/>
                </a:solidFill>
                <a:effectLst>
                  <a:outerShdw blurRad="38100" dist="38100" dir="2700000" algn="tl">
                    <a:srgbClr val="C0C0C0"/>
                  </a:outerShdw>
                </a:effectLst>
              </a:rPr>
              <a:t>Kunpeng</a:t>
            </a:r>
            <a:r>
              <a:rPr lang="zh-CN" altLang="en-US" sz="4400" dirty="0">
                <a:solidFill>
                  <a:srgbClr val="000066"/>
                </a:solidFill>
                <a:effectLst>
                  <a:outerShdw blurRad="38100" dist="38100" dir="2700000" algn="tl">
                    <a:srgbClr val="C0C0C0"/>
                  </a:outerShdw>
                </a:effectLst>
              </a:rPr>
              <a:t>加速器接口</a:t>
            </a:r>
            <a:r>
              <a:rPr lang="en-US" altLang="zh-CN" sz="4400" dirty="0">
                <a:solidFill>
                  <a:srgbClr val="000066"/>
                </a:solidFill>
                <a:effectLst>
                  <a:outerShdw blurRad="38100" dist="38100" dir="2700000" algn="tl">
                    <a:srgbClr val="C0C0C0"/>
                  </a:outerShdw>
                </a:effectLst>
              </a:rPr>
              <a:t>API</a:t>
            </a:r>
            <a:r>
              <a:rPr lang="zh-CN" altLang="en-US" sz="4400" dirty="0">
                <a:solidFill>
                  <a:srgbClr val="000066"/>
                </a:solidFill>
                <a:effectLst>
                  <a:outerShdw blurRad="38100" dist="38100" dir="2700000" algn="tl">
                    <a:srgbClr val="C0C0C0"/>
                  </a:outerShdw>
                </a:effectLst>
              </a:rPr>
              <a:t>简介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zh-CN" altLang="en-US" dirty="0" smtClean="0"/>
              <a:t>系统构架</a:t>
            </a:r>
            <a:r>
              <a:rPr lang="en-US" altLang="zh-CN" dirty="0" smtClean="0"/>
              <a:t>-</a:t>
            </a:r>
            <a:r>
              <a:rPr lang="zh-CN" altLang="en-US" dirty="0"/>
              <a:t>系统架构层次</a:t>
            </a:r>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marL="0" indent="0" algn="just" eaLnBrk="1" hangingPunct="1">
              <a:lnSpc>
                <a:spcPct val="90000"/>
              </a:lnSpc>
              <a:buNone/>
            </a:pPr>
            <a:r>
              <a:rPr lang="zh-CN" altLang="en-US" dirty="0"/>
              <a:t>加速库包括</a:t>
            </a:r>
          </a:p>
          <a:p>
            <a:pPr algn="just" eaLnBrk="1" hangingPunct="1">
              <a:lnSpc>
                <a:spcPct val="90000"/>
              </a:lnSpc>
            </a:pPr>
            <a:r>
              <a:rPr lang="en-US" altLang="zh-CN" dirty="0" err="1" smtClean="0"/>
              <a:t>glibc</a:t>
            </a:r>
            <a:r>
              <a:rPr lang="zh-CN" altLang="en-US" dirty="0"/>
              <a:t>加速</a:t>
            </a:r>
            <a:r>
              <a:rPr lang="zh-CN" altLang="en-US" dirty="0" smtClean="0"/>
              <a:t>库</a:t>
            </a:r>
            <a:endParaRPr lang="zh-CN" altLang="en-US" dirty="0"/>
          </a:p>
          <a:p>
            <a:pPr algn="just" eaLnBrk="1" hangingPunct="1">
              <a:lnSpc>
                <a:spcPct val="90000"/>
              </a:lnSpc>
            </a:pPr>
            <a:r>
              <a:rPr lang="en-US" altLang="zh-CN" dirty="0" smtClean="0"/>
              <a:t>HMPP</a:t>
            </a:r>
            <a:r>
              <a:rPr lang="zh-CN" altLang="en-US" dirty="0"/>
              <a:t>加速</a:t>
            </a:r>
            <a:r>
              <a:rPr lang="zh-CN" altLang="en-US" dirty="0" smtClean="0"/>
              <a:t>库</a:t>
            </a:r>
            <a:endParaRPr lang="zh-CN" altLang="en-US" dirty="0"/>
          </a:p>
          <a:p>
            <a:pPr algn="just" eaLnBrk="1" hangingPunct="1">
              <a:lnSpc>
                <a:spcPct val="90000"/>
              </a:lnSpc>
            </a:pPr>
            <a:r>
              <a:rPr lang="en-US" altLang="zh-CN" dirty="0" err="1" smtClean="0"/>
              <a:t>Hyperscan</a:t>
            </a:r>
            <a:r>
              <a:rPr lang="zh-CN" altLang="en-US" dirty="0"/>
              <a:t>加速</a:t>
            </a:r>
            <a:r>
              <a:rPr lang="zh-CN" altLang="en-US" dirty="0" smtClean="0"/>
              <a:t>库</a:t>
            </a:r>
            <a:endParaRPr lang="zh-CN" altLang="en-US" dirty="0"/>
          </a:p>
          <a:p>
            <a:pPr algn="just" eaLnBrk="1" hangingPunct="1">
              <a:lnSpc>
                <a:spcPct val="90000"/>
              </a:lnSpc>
            </a:pPr>
            <a:r>
              <a:rPr lang="en-US" altLang="zh-CN" dirty="0" err="1" smtClean="0"/>
              <a:t>AVXNeon</a:t>
            </a:r>
            <a:r>
              <a:rPr lang="zh-CN" altLang="en-US" dirty="0"/>
              <a:t>加速</a:t>
            </a:r>
            <a:r>
              <a:rPr lang="zh-CN" altLang="en-US" dirty="0" smtClean="0"/>
              <a:t>库</a:t>
            </a:r>
            <a:endParaRPr lang="zh-CN" altLang="en-US" dirty="0"/>
          </a:p>
          <a:p>
            <a:pPr algn="just" eaLnBrk="1" hangingPunct="1">
              <a:lnSpc>
                <a:spcPct val="90000"/>
              </a:lnSpc>
            </a:pPr>
            <a:r>
              <a:rPr lang="en-US" altLang="zh-CN" dirty="0" err="1" smtClean="0"/>
              <a:t>ZSTD&amp;Snappy</a:t>
            </a:r>
            <a:r>
              <a:rPr lang="zh-CN" altLang="en-US" dirty="0"/>
              <a:t>加速</a:t>
            </a:r>
            <a:r>
              <a:rPr lang="zh-CN" altLang="en-US" dirty="0" smtClean="0"/>
              <a:t>库</a:t>
            </a:r>
            <a:endParaRPr lang="zh-CN" altLang="en-US" dirty="0"/>
          </a:p>
          <a:p>
            <a:pPr algn="just" eaLnBrk="1" hangingPunct="1">
              <a:lnSpc>
                <a:spcPct val="90000"/>
              </a:lnSpc>
            </a:pPr>
            <a:r>
              <a:rPr lang="en-US" altLang="zh-CN" dirty="0" err="1" smtClean="0"/>
              <a:t>gzip</a:t>
            </a:r>
            <a:r>
              <a:rPr lang="zh-CN" altLang="en-US" dirty="0"/>
              <a:t>加速</a:t>
            </a:r>
            <a:r>
              <a:rPr lang="zh-CN" altLang="en-US" dirty="0" smtClean="0"/>
              <a:t>库</a:t>
            </a:r>
            <a:endParaRPr lang="zh-CN" altLang="en-US" dirty="0"/>
          </a:p>
          <a:p>
            <a:pPr algn="just" eaLnBrk="1" hangingPunct="1">
              <a:lnSpc>
                <a:spcPct val="90000"/>
              </a:lnSpc>
            </a:pPr>
            <a:r>
              <a:rPr lang="en-US" altLang="zh-CN" dirty="0" smtClean="0"/>
              <a:t>x265</a:t>
            </a:r>
            <a:r>
              <a:rPr lang="zh-CN" altLang="en-US" dirty="0"/>
              <a:t>加速</a:t>
            </a:r>
            <a:r>
              <a:rPr lang="zh-CN" altLang="en-US" dirty="0" smtClean="0"/>
              <a:t>库</a:t>
            </a:r>
            <a:endParaRPr lang="zh-CN" altLang="en-US" dirty="0"/>
          </a:p>
          <a:p>
            <a:pPr marL="0" indent="0" algn="just" eaLnBrk="1" hangingPunct="1">
              <a:lnSpc>
                <a:spcPct val="90000"/>
              </a:lnSpc>
              <a:buNone/>
            </a:pPr>
            <a:endParaRPr lang="en-US" altLang="zh-CN" dirty="0" smtClean="0"/>
          </a:p>
        </p:txBody>
      </p:sp>
    </p:spTree>
    <p:extLst>
      <p:ext uri="{BB962C8B-B14F-4D97-AF65-F5344CB8AC3E}">
        <p14:creationId xmlns:p14="http://schemas.microsoft.com/office/powerpoint/2010/main" val="372760002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01E69A3-6BEC-44C4-8BD0-40C9EC0CDBA9}"/>
              </a:ext>
            </a:extLst>
          </p:cNvPr>
          <p:cNvSpPr>
            <a:spLocks noGrp="1" noChangeArrowheads="1"/>
          </p:cNvSpPr>
          <p:nvPr>
            <p:ph type="title"/>
          </p:nvPr>
        </p:nvSpPr>
        <p:spPr/>
        <p:txBody>
          <a:bodyPr/>
          <a:lstStyle/>
          <a:p>
            <a:pPr algn="ctr"/>
            <a:r>
              <a:rPr lang="en-US" altLang="zh-CN" dirty="0" err="1"/>
              <a:t>glibc</a:t>
            </a:r>
            <a:r>
              <a:rPr lang="zh-CN" altLang="en-US" dirty="0"/>
              <a:t>加速库架构</a:t>
            </a:r>
            <a:endParaRPr lang="zh-CN" altLang="zh-CN" dirty="0"/>
          </a:p>
        </p:txBody>
      </p:sp>
      <p:pic>
        <p:nvPicPr>
          <p:cNvPr id="2050" name="d0e374"/>
          <p:cNvPicPr>
            <a:picLocks noChangeAspect="1" noChangeArrowheads="1"/>
          </p:cNvPicPr>
          <p:nvPr/>
        </p:nvPicPr>
        <p:blipFill>
          <a:blip r:embed="rId2">
            <a:clrChange>
              <a:clrFrom>
                <a:srgbClr val="F8F8F8"/>
              </a:clrFrom>
              <a:clrTo>
                <a:srgbClr val="F8F8F8">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51263" y="1340768"/>
            <a:ext cx="8203474" cy="5294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t>glibc</a:t>
            </a:r>
            <a:r>
              <a:rPr lang="zh-CN" altLang="en-US" dirty="0"/>
              <a:t>加速</a:t>
            </a:r>
            <a:r>
              <a:rPr lang="zh-CN" altLang="en-US" dirty="0" smtClean="0"/>
              <a:t>库特点</a:t>
            </a:r>
            <a:endParaRPr lang="zh-CN" altLang="en-US" dirty="0"/>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smtClean="0"/>
              <a:t>遵循</a:t>
            </a:r>
            <a:r>
              <a:rPr lang="zh-CN" altLang="en-US" dirty="0"/>
              <a:t>原</a:t>
            </a:r>
            <a:r>
              <a:rPr lang="en-US" altLang="zh-CN" dirty="0" err="1"/>
              <a:t>glibc</a:t>
            </a:r>
            <a:r>
              <a:rPr lang="en-US" altLang="zh-CN" dirty="0"/>
              <a:t> CPU Feature</a:t>
            </a:r>
            <a:r>
              <a:rPr lang="zh-CN" altLang="en-US" dirty="0"/>
              <a:t>设计，将加速代码与鲲鹏处理器做绑定优化，确保与其他架构处理器代码相互兼容。</a:t>
            </a:r>
          </a:p>
          <a:p>
            <a:pPr algn="just" eaLnBrk="1" hangingPunct="1">
              <a:lnSpc>
                <a:spcPct val="90000"/>
              </a:lnSpc>
            </a:pPr>
            <a:r>
              <a:rPr lang="zh-CN" altLang="en-US" dirty="0" smtClean="0"/>
              <a:t>充分</a:t>
            </a:r>
            <a:r>
              <a:rPr lang="zh-CN" altLang="en-US" dirty="0"/>
              <a:t>利用鲲鹏</a:t>
            </a:r>
            <a:r>
              <a:rPr lang="en-US" altLang="zh-CN" dirty="0"/>
              <a:t>Neon</a:t>
            </a:r>
            <a:r>
              <a:rPr lang="zh-CN" altLang="en-US" dirty="0"/>
              <a:t>指令优势提高算力。 </a:t>
            </a:r>
            <a:endParaRPr lang="en-US" altLang="zh-CN" dirty="0" smtClean="0"/>
          </a:p>
          <a:p>
            <a:pPr marL="0" indent="0" algn="just" eaLnBrk="1" hangingPunct="1">
              <a:lnSpc>
                <a:spcPct val="90000"/>
              </a:lnSpc>
              <a:buNone/>
            </a:pPr>
            <a:endParaRPr lang="en-US" altLang="zh-CN" dirty="0" smtClean="0"/>
          </a:p>
        </p:txBody>
      </p:sp>
    </p:spTree>
    <p:extLst>
      <p:ext uri="{BB962C8B-B14F-4D97-AF65-F5344CB8AC3E}">
        <p14:creationId xmlns:p14="http://schemas.microsoft.com/office/powerpoint/2010/main" val="225481831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a:t>HMPP</a:t>
            </a:r>
            <a:r>
              <a:rPr lang="zh-CN" altLang="en-US" dirty="0"/>
              <a:t>加速</a:t>
            </a:r>
            <a:r>
              <a:rPr lang="zh-CN" altLang="en-US" dirty="0" smtClean="0"/>
              <a:t>库</a:t>
            </a:r>
            <a:endParaRPr lang="zh-CN" altLang="en-US" dirty="0"/>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a:t>鲲鹏超媒体性能库</a:t>
            </a:r>
            <a:r>
              <a:rPr lang="en-US" altLang="zh-CN" dirty="0"/>
              <a:t>HMPP</a:t>
            </a:r>
            <a:r>
              <a:rPr lang="zh-CN" altLang="en-US" dirty="0"/>
              <a:t>（</a:t>
            </a:r>
            <a:r>
              <a:rPr lang="en-US" altLang="zh-CN" dirty="0"/>
              <a:t>Hyper Media Performance Primitives</a:t>
            </a:r>
            <a:r>
              <a:rPr lang="zh-CN" altLang="en-US" dirty="0" smtClean="0"/>
              <a:t>）包括</a:t>
            </a:r>
            <a:endParaRPr lang="en-US" altLang="zh-CN" dirty="0" smtClean="0"/>
          </a:p>
          <a:p>
            <a:pPr lvl="1" algn="just" eaLnBrk="1" hangingPunct="1">
              <a:lnSpc>
                <a:spcPct val="90000"/>
              </a:lnSpc>
            </a:pPr>
            <a:r>
              <a:rPr lang="zh-CN" altLang="en-US" dirty="0" smtClean="0"/>
              <a:t>向量</a:t>
            </a:r>
            <a:r>
              <a:rPr lang="zh-CN" altLang="en-US" dirty="0"/>
              <a:t>缓冲区的分配与</a:t>
            </a:r>
            <a:r>
              <a:rPr lang="zh-CN" altLang="en-US" dirty="0" smtClean="0"/>
              <a:t>释放</a:t>
            </a:r>
            <a:endParaRPr lang="en-US" altLang="zh-CN" dirty="0" smtClean="0"/>
          </a:p>
          <a:p>
            <a:pPr lvl="1" algn="just" eaLnBrk="1" hangingPunct="1">
              <a:lnSpc>
                <a:spcPct val="90000"/>
              </a:lnSpc>
            </a:pPr>
            <a:r>
              <a:rPr lang="zh-CN" altLang="en-US" dirty="0" smtClean="0"/>
              <a:t>向量初始化</a:t>
            </a:r>
            <a:endParaRPr lang="en-US" altLang="zh-CN" dirty="0" smtClean="0"/>
          </a:p>
          <a:p>
            <a:pPr lvl="1" algn="just" eaLnBrk="1" hangingPunct="1">
              <a:lnSpc>
                <a:spcPct val="90000"/>
              </a:lnSpc>
            </a:pPr>
            <a:r>
              <a:rPr lang="zh-CN" altLang="en-US" dirty="0" smtClean="0"/>
              <a:t>向量</a:t>
            </a:r>
            <a:r>
              <a:rPr lang="zh-CN" altLang="en-US" dirty="0"/>
              <a:t>数学运算与统计学</a:t>
            </a:r>
            <a:r>
              <a:rPr lang="zh-CN" altLang="en-US" dirty="0" smtClean="0"/>
              <a:t>运算</a:t>
            </a:r>
            <a:endParaRPr lang="en-US" altLang="zh-CN" dirty="0" smtClean="0"/>
          </a:p>
          <a:p>
            <a:pPr lvl="1" algn="just" eaLnBrk="1" hangingPunct="1">
              <a:lnSpc>
                <a:spcPct val="90000"/>
              </a:lnSpc>
            </a:pPr>
            <a:r>
              <a:rPr lang="zh-CN" altLang="en-US" dirty="0" smtClean="0"/>
              <a:t>向量</a:t>
            </a:r>
            <a:r>
              <a:rPr lang="zh-CN" altLang="en-US" dirty="0"/>
              <a:t>采样与向量</a:t>
            </a:r>
            <a:r>
              <a:rPr lang="zh-CN" altLang="en-US" dirty="0" smtClean="0"/>
              <a:t>变换</a:t>
            </a:r>
            <a:endParaRPr lang="en-US" altLang="zh-CN" dirty="0" smtClean="0"/>
          </a:p>
          <a:p>
            <a:pPr lvl="1" algn="just" eaLnBrk="1" hangingPunct="1">
              <a:lnSpc>
                <a:spcPct val="90000"/>
              </a:lnSpc>
            </a:pPr>
            <a:r>
              <a:rPr lang="zh-CN" altLang="en-US" dirty="0" smtClean="0"/>
              <a:t>滤波函数</a:t>
            </a:r>
            <a:endParaRPr lang="en-US" altLang="zh-CN" dirty="0" smtClean="0"/>
          </a:p>
          <a:p>
            <a:pPr lvl="1" algn="just" eaLnBrk="1" hangingPunct="1">
              <a:lnSpc>
                <a:spcPct val="90000"/>
              </a:lnSpc>
            </a:pPr>
            <a:r>
              <a:rPr lang="zh-CN" altLang="en-US" dirty="0" smtClean="0"/>
              <a:t>变换</a:t>
            </a:r>
            <a:r>
              <a:rPr lang="zh-CN" altLang="en-US" dirty="0"/>
              <a:t>函数（快速傅里叶变换</a:t>
            </a:r>
            <a:r>
              <a:rPr lang="zh-CN" altLang="en-US" dirty="0" smtClean="0"/>
              <a:t>）</a:t>
            </a:r>
            <a:endParaRPr lang="zh-CN" altLang="en-US" dirty="0"/>
          </a:p>
          <a:p>
            <a:pPr algn="just" eaLnBrk="1" hangingPunct="1">
              <a:lnSpc>
                <a:spcPct val="90000"/>
              </a:lnSpc>
            </a:pPr>
            <a:r>
              <a:rPr lang="en-US" altLang="zh-CN" dirty="0"/>
              <a:t>HMPP</a:t>
            </a:r>
            <a:r>
              <a:rPr lang="zh-CN" altLang="en-US" dirty="0"/>
              <a:t>涉及信号处理、图像处理、颜色转换、滤波、变换、数学</a:t>
            </a:r>
            <a:r>
              <a:rPr lang="zh-CN" altLang="en-US" dirty="0" smtClean="0"/>
              <a:t>运算</a:t>
            </a:r>
            <a:endParaRPr lang="en-US" altLang="zh-CN" dirty="0" smtClean="0"/>
          </a:p>
          <a:p>
            <a:pPr algn="just" eaLnBrk="1" hangingPunct="1">
              <a:lnSpc>
                <a:spcPct val="90000"/>
              </a:lnSpc>
            </a:pPr>
            <a:r>
              <a:rPr lang="en-US" altLang="zh-CN" dirty="0"/>
              <a:t>HMPP</a:t>
            </a:r>
            <a:r>
              <a:rPr lang="zh-CN" altLang="en-US" dirty="0" smtClean="0"/>
              <a:t>为</a:t>
            </a:r>
            <a:r>
              <a:rPr lang="zh-CN" altLang="en-US" dirty="0"/>
              <a:t>计算机视觉运算、向量运算、统计、信号滤波、信号变换和固定精度运算等提供了丰富的功能接口</a:t>
            </a:r>
            <a:r>
              <a:rPr lang="zh-CN" altLang="en-US" dirty="0" smtClean="0"/>
              <a:t>和性能</a:t>
            </a:r>
            <a:r>
              <a:rPr lang="zh-CN" altLang="en-US" dirty="0"/>
              <a:t>优化。</a:t>
            </a:r>
          </a:p>
        </p:txBody>
      </p:sp>
    </p:spTree>
    <p:extLst>
      <p:ext uri="{BB962C8B-B14F-4D97-AF65-F5344CB8AC3E}">
        <p14:creationId xmlns:p14="http://schemas.microsoft.com/office/powerpoint/2010/main" val="39938411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01E69A3-6BEC-44C4-8BD0-40C9EC0CDBA9}"/>
              </a:ext>
            </a:extLst>
          </p:cNvPr>
          <p:cNvSpPr>
            <a:spLocks noGrp="1" noChangeArrowheads="1"/>
          </p:cNvSpPr>
          <p:nvPr>
            <p:ph type="title"/>
          </p:nvPr>
        </p:nvSpPr>
        <p:spPr/>
        <p:txBody>
          <a:bodyPr/>
          <a:lstStyle/>
          <a:p>
            <a:pPr algn="ctr"/>
            <a:r>
              <a:rPr lang="en-US" altLang="zh-CN" dirty="0"/>
              <a:t>HMPP</a:t>
            </a:r>
            <a:r>
              <a:rPr lang="zh-CN" altLang="en-US" dirty="0"/>
              <a:t>加速库架构</a:t>
            </a:r>
            <a:endParaRPr lang="zh-CN" altLang="zh-CN" dirty="0"/>
          </a:p>
        </p:txBody>
      </p:sp>
      <p:pic>
        <p:nvPicPr>
          <p:cNvPr id="3074" name="d0e407"/>
          <p:cNvPicPr>
            <a:picLocks noChangeAspect="1" noChangeArrowheads="1"/>
          </p:cNvPicPr>
          <p:nvPr/>
        </p:nvPicPr>
        <p:blipFill>
          <a:blip r:embed="rId2">
            <a:clrChange>
              <a:clrFrom>
                <a:srgbClr val="D9D9D9"/>
              </a:clrFrom>
              <a:clrTo>
                <a:srgbClr val="D9D9D9">
                  <a:alpha val="0"/>
                </a:srgbClr>
              </a:clrTo>
            </a:clrChange>
            <a:extLst>
              <a:ext uri="{28A0092B-C50C-407E-A947-70E740481C1C}">
                <a14:useLocalDpi xmlns:a14="http://schemas.microsoft.com/office/drawing/2010/main" val="0"/>
              </a:ext>
            </a:extLst>
          </a:blip>
          <a:srcRect/>
          <a:stretch>
            <a:fillRect/>
          </a:stretch>
        </p:blipFill>
        <p:spPr bwMode="auto">
          <a:xfrm>
            <a:off x="454257" y="1268760"/>
            <a:ext cx="8997486" cy="501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10383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t>Hyperscan</a:t>
            </a:r>
            <a:r>
              <a:rPr lang="zh-CN" altLang="en-US" dirty="0"/>
              <a:t>加速库</a:t>
            </a:r>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smtClean="0"/>
              <a:t>高性能</a:t>
            </a:r>
            <a:r>
              <a:rPr lang="zh-CN" altLang="en-US" dirty="0"/>
              <a:t>的正则表达式匹配</a:t>
            </a:r>
            <a:r>
              <a:rPr lang="zh-CN" altLang="en-US" dirty="0" smtClean="0"/>
              <a:t>库</a:t>
            </a:r>
            <a:endParaRPr lang="en-US" altLang="zh-CN" dirty="0" smtClean="0"/>
          </a:p>
          <a:p>
            <a:pPr algn="just" eaLnBrk="1" hangingPunct="1">
              <a:lnSpc>
                <a:spcPct val="90000"/>
              </a:lnSpc>
            </a:pPr>
            <a:r>
              <a:rPr lang="zh-CN" altLang="en-US" dirty="0" smtClean="0"/>
              <a:t>遵循</a:t>
            </a:r>
            <a:r>
              <a:rPr lang="en-US" altLang="zh-CN" dirty="0" err="1"/>
              <a:t>libpcre</a:t>
            </a:r>
            <a:r>
              <a:rPr lang="zh-CN" altLang="en-US" dirty="0"/>
              <a:t>库通用的正则表达式</a:t>
            </a:r>
            <a:r>
              <a:rPr lang="zh-CN" altLang="en-US" dirty="0" smtClean="0"/>
              <a:t>语法</a:t>
            </a:r>
            <a:endParaRPr lang="en-US" altLang="zh-CN" dirty="0" smtClean="0"/>
          </a:p>
          <a:p>
            <a:pPr algn="just" eaLnBrk="1" hangingPunct="1">
              <a:lnSpc>
                <a:spcPct val="90000"/>
              </a:lnSpc>
            </a:pPr>
            <a:r>
              <a:rPr lang="en-US" altLang="zh-CN" dirty="0" smtClean="0"/>
              <a:t>C</a:t>
            </a:r>
            <a:r>
              <a:rPr lang="zh-CN" altLang="en-US" dirty="0"/>
              <a:t>语言</a:t>
            </a:r>
            <a:r>
              <a:rPr lang="zh-CN" altLang="en-US" dirty="0" smtClean="0"/>
              <a:t>接口</a:t>
            </a:r>
            <a:endParaRPr lang="en-US" altLang="zh-CN" dirty="0" smtClean="0"/>
          </a:p>
          <a:p>
            <a:pPr algn="just" eaLnBrk="1" hangingPunct="1">
              <a:lnSpc>
                <a:spcPct val="90000"/>
              </a:lnSpc>
            </a:pPr>
            <a:r>
              <a:rPr lang="zh-CN" altLang="en-US" dirty="0" smtClean="0"/>
              <a:t>参考鲲鹏</a:t>
            </a:r>
            <a:r>
              <a:rPr lang="zh-CN" altLang="en-US" dirty="0"/>
              <a:t>微架构特征，重新设计核心接口的实现机制</a:t>
            </a:r>
            <a:r>
              <a:rPr lang="zh-CN" altLang="en-US" dirty="0" smtClean="0"/>
              <a:t>，完成</a:t>
            </a:r>
            <a:r>
              <a:rPr lang="zh-CN" altLang="en-US" dirty="0"/>
              <a:t>了开发和性能</a:t>
            </a:r>
            <a:r>
              <a:rPr lang="zh-CN" altLang="en-US" dirty="0" smtClean="0"/>
              <a:t>优化</a:t>
            </a:r>
            <a:r>
              <a:rPr lang="zh-CN" altLang="en-US" dirty="0"/>
              <a:t>。</a:t>
            </a:r>
            <a:r>
              <a:rPr lang="zh-CN" altLang="en-US" dirty="0" smtClean="0"/>
              <a:t>添加功能：</a:t>
            </a:r>
            <a:endParaRPr lang="en-US" altLang="zh-CN" dirty="0" smtClean="0"/>
          </a:p>
          <a:p>
            <a:pPr lvl="1" algn="just" eaLnBrk="1" hangingPunct="1">
              <a:lnSpc>
                <a:spcPct val="90000"/>
              </a:lnSpc>
            </a:pPr>
            <a:r>
              <a:rPr lang="zh-CN" altLang="en-US" dirty="0"/>
              <a:t>增加鲲鹏计算平台分支</a:t>
            </a:r>
            <a:r>
              <a:rPr lang="zh-CN" altLang="en-US" dirty="0" smtClean="0"/>
              <a:t>，完全</a:t>
            </a:r>
            <a:r>
              <a:rPr lang="zh-CN" altLang="en-US" dirty="0"/>
              <a:t>兼容</a:t>
            </a:r>
            <a:r>
              <a:rPr lang="en-US" altLang="zh-CN" dirty="0"/>
              <a:t>armv8-a, </a:t>
            </a:r>
            <a:r>
              <a:rPr lang="zh-CN" altLang="en-US" dirty="0"/>
              <a:t>同时确保</a:t>
            </a:r>
            <a:r>
              <a:rPr lang="en-US" altLang="zh-CN" dirty="0"/>
              <a:t>x86</a:t>
            </a:r>
            <a:r>
              <a:rPr lang="zh-CN" altLang="en-US" dirty="0"/>
              <a:t>平台使用不受影响。</a:t>
            </a:r>
          </a:p>
          <a:p>
            <a:pPr lvl="1" algn="just" eaLnBrk="1" hangingPunct="1">
              <a:lnSpc>
                <a:spcPct val="90000"/>
              </a:lnSpc>
            </a:pPr>
            <a:r>
              <a:rPr lang="zh-CN" altLang="en-US" dirty="0" smtClean="0"/>
              <a:t>通过</a:t>
            </a:r>
            <a:r>
              <a:rPr lang="zh-CN" altLang="en-US" dirty="0"/>
              <a:t>使用</a:t>
            </a:r>
            <a:r>
              <a:rPr lang="en-US" altLang="zh-CN" dirty="0"/>
              <a:t>NEON</a:t>
            </a:r>
            <a:r>
              <a:rPr lang="zh-CN" altLang="en-US" dirty="0"/>
              <a:t>指令、内联汇编、数据对齐、指令对齐、内存数据预取、静态分支预测、代码结构优化等方法，实现在鲲鹏计算平台的性能提升。</a:t>
            </a:r>
          </a:p>
          <a:p>
            <a:pPr lvl="1" algn="just" eaLnBrk="1" hangingPunct="1">
              <a:lnSpc>
                <a:spcPct val="90000"/>
              </a:lnSpc>
            </a:pPr>
            <a:endParaRPr lang="en-US" altLang="zh-CN" dirty="0" smtClean="0"/>
          </a:p>
          <a:p>
            <a:pPr lvl="1" algn="just" eaLnBrk="1" hangingPunct="1">
              <a:lnSpc>
                <a:spcPct val="90000"/>
              </a:lnSpc>
            </a:pPr>
            <a:endParaRPr lang="zh-CN" altLang="en-US" dirty="0"/>
          </a:p>
        </p:txBody>
      </p:sp>
    </p:spTree>
    <p:extLst>
      <p:ext uri="{BB962C8B-B14F-4D97-AF65-F5344CB8AC3E}">
        <p14:creationId xmlns:p14="http://schemas.microsoft.com/office/powerpoint/2010/main" val="12295929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t>Hyperscan</a:t>
            </a:r>
            <a:r>
              <a:rPr lang="zh-CN" altLang="en-US" dirty="0"/>
              <a:t>加速</a:t>
            </a:r>
            <a:r>
              <a:rPr lang="zh-CN" altLang="en-US" dirty="0" smtClean="0"/>
              <a:t>库构架</a:t>
            </a:r>
            <a:endParaRPr lang="zh-CN" altLang="en-US" dirty="0"/>
          </a:p>
        </p:txBody>
      </p:sp>
      <p:pic>
        <p:nvPicPr>
          <p:cNvPr id="4098" name="d0e43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0015" y="1229934"/>
            <a:ext cx="6245969" cy="579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14511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a:t>AVX2Neon</a:t>
            </a:r>
            <a:r>
              <a:rPr lang="zh-CN" altLang="en-US" dirty="0"/>
              <a:t>加速库</a:t>
            </a:r>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smtClean="0"/>
              <a:t>接口</a:t>
            </a:r>
            <a:r>
              <a:rPr lang="zh-CN" altLang="en-US" dirty="0"/>
              <a:t>集合</a:t>
            </a:r>
            <a:r>
              <a:rPr lang="zh-CN" altLang="en-US" dirty="0" smtClean="0"/>
              <a:t>库</a:t>
            </a:r>
            <a:endParaRPr lang="en-US" altLang="zh-CN" dirty="0" smtClean="0"/>
          </a:p>
          <a:p>
            <a:pPr algn="just" eaLnBrk="1" hangingPunct="1">
              <a:lnSpc>
                <a:spcPct val="90000"/>
              </a:lnSpc>
            </a:pPr>
            <a:r>
              <a:rPr lang="zh-CN" altLang="en-US" dirty="0" smtClean="0"/>
              <a:t>提供</a:t>
            </a:r>
            <a:r>
              <a:rPr lang="zh-CN" altLang="en-US" dirty="0"/>
              <a:t>了</a:t>
            </a:r>
            <a:r>
              <a:rPr lang="en-US" altLang="zh-CN" dirty="0"/>
              <a:t>AVX2Neon</a:t>
            </a:r>
            <a:r>
              <a:rPr lang="zh-CN" altLang="en-US" dirty="0"/>
              <a:t>模块，</a:t>
            </a:r>
            <a:r>
              <a:rPr lang="zh-CN" altLang="en-US" dirty="0" smtClean="0"/>
              <a:t>将</a:t>
            </a:r>
            <a:r>
              <a:rPr lang="en-US" altLang="zh-CN" dirty="0" smtClean="0"/>
              <a:t>Intrinsic</a:t>
            </a:r>
            <a:r>
              <a:rPr lang="zh-CN" altLang="en-US" dirty="0"/>
              <a:t>接口集合使用鲲鹏指令重新实现，并封装为独立的接口</a:t>
            </a:r>
            <a:r>
              <a:rPr lang="zh-CN" altLang="en-US" dirty="0" smtClean="0"/>
              <a:t>模块</a:t>
            </a:r>
            <a:endParaRPr lang="en-US" altLang="zh-CN" dirty="0" smtClean="0"/>
          </a:p>
          <a:p>
            <a:pPr algn="just" eaLnBrk="1" hangingPunct="1">
              <a:lnSpc>
                <a:spcPct val="90000"/>
              </a:lnSpc>
            </a:pPr>
            <a:r>
              <a:rPr lang="zh-CN" altLang="en-US" dirty="0"/>
              <a:t>适用于使用</a:t>
            </a:r>
            <a:r>
              <a:rPr lang="en-US" altLang="zh-CN" dirty="0" err="1"/>
              <a:t>Intrinsics</a:t>
            </a:r>
            <a:r>
              <a:rPr lang="zh-CN" altLang="en-US" dirty="0"/>
              <a:t>接口的应用程序从传统平台迁移到鲲鹏计算</a:t>
            </a:r>
            <a:r>
              <a:rPr lang="zh-CN" altLang="en-US" dirty="0" smtClean="0"/>
              <a:t>平台，减少迁移项目开发工作量</a:t>
            </a:r>
            <a:endParaRPr lang="en-US" altLang="zh-CN" dirty="0" smtClean="0"/>
          </a:p>
          <a:p>
            <a:pPr algn="just" eaLnBrk="1" hangingPunct="1">
              <a:lnSpc>
                <a:spcPct val="90000"/>
              </a:lnSpc>
            </a:pPr>
            <a:r>
              <a:rPr lang="zh-CN" altLang="en-US" dirty="0" smtClean="0"/>
              <a:t>使用方法是将</a:t>
            </a:r>
            <a:r>
              <a:rPr lang="zh-CN" altLang="en-US" dirty="0"/>
              <a:t>头文件导入</a:t>
            </a:r>
            <a:r>
              <a:rPr lang="zh-CN" altLang="en-US" dirty="0" smtClean="0"/>
              <a:t>应用程序</a:t>
            </a:r>
            <a:endParaRPr lang="zh-CN" altLang="en-US" dirty="0"/>
          </a:p>
        </p:txBody>
      </p:sp>
      <p:pic>
        <p:nvPicPr>
          <p:cNvPr id="5122" name="图片 1"/>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92" t="10348" r="892" b="21038"/>
          <a:stretch/>
        </p:blipFill>
        <p:spPr bwMode="auto">
          <a:xfrm>
            <a:off x="-138994" y="4362196"/>
            <a:ext cx="10183987" cy="194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12384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a:t>AVX2Neon</a:t>
            </a:r>
            <a:r>
              <a:rPr lang="zh-CN" altLang="en-US" dirty="0"/>
              <a:t>加速</a:t>
            </a:r>
            <a:r>
              <a:rPr lang="zh-CN" altLang="en-US" dirty="0" smtClean="0"/>
              <a:t>库</a:t>
            </a:r>
            <a:r>
              <a:rPr lang="zh-CN" altLang="en-US" dirty="0"/>
              <a:t>架构</a:t>
            </a:r>
          </a:p>
        </p:txBody>
      </p:sp>
      <p:pic>
        <p:nvPicPr>
          <p:cNvPr id="6146" name="d0e461"/>
          <p:cNvPicPr>
            <a:picLocks noChangeAspect="1" noChangeArrowheads="1"/>
          </p:cNvPicPr>
          <p:nvPr/>
        </p:nvPicPr>
        <p:blipFill>
          <a:blip r:embed="rId2">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2118841" y="1196752"/>
            <a:ext cx="5668317" cy="553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68005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t>ZSTD&amp;Snappy</a:t>
            </a:r>
            <a:r>
              <a:rPr lang="zh-CN" altLang="en-US" dirty="0"/>
              <a:t>加速库</a:t>
            </a:r>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en-US" altLang="zh-CN" dirty="0" err="1"/>
              <a:t>zstandard</a:t>
            </a:r>
            <a:r>
              <a:rPr lang="zh-CN" altLang="en-US" dirty="0"/>
              <a:t>，即</a:t>
            </a:r>
            <a:r>
              <a:rPr lang="en-US" altLang="zh-CN" dirty="0" err="1"/>
              <a:t>zstd</a:t>
            </a:r>
            <a:r>
              <a:rPr lang="zh-CN" altLang="en-US" dirty="0"/>
              <a:t>压缩库，是</a:t>
            </a:r>
            <a:r>
              <a:rPr lang="en-US" altLang="zh-CN" dirty="0"/>
              <a:t>2016</a:t>
            </a:r>
            <a:r>
              <a:rPr lang="zh-CN" altLang="en-US" dirty="0"/>
              <a:t>年开源的一款快速无损压缩</a:t>
            </a:r>
            <a:r>
              <a:rPr lang="zh-CN" altLang="en-US" dirty="0" smtClean="0"/>
              <a:t>算法</a:t>
            </a:r>
            <a:endParaRPr lang="en-US" altLang="zh-CN" dirty="0" smtClean="0"/>
          </a:p>
          <a:p>
            <a:pPr lvl="1" algn="just" eaLnBrk="1" hangingPunct="1">
              <a:lnSpc>
                <a:spcPct val="90000"/>
              </a:lnSpc>
            </a:pPr>
            <a:r>
              <a:rPr lang="zh-CN" altLang="en-US" dirty="0" smtClean="0"/>
              <a:t>基于</a:t>
            </a:r>
            <a:r>
              <a:rPr lang="en-US" altLang="zh-CN" dirty="0"/>
              <a:t>C</a:t>
            </a:r>
            <a:r>
              <a:rPr lang="zh-CN" altLang="en-US" dirty="0"/>
              <a:t>语言</a:t>
            </a:r>
            <a:r>
              <a:rPr lang="zh-CN" altLang="en-US" dirty="0" smtClean="0"/>
              <a:t>开发</a:t>
            </a:r>
            <a:endParaRPr lang="en-US" altLang="zh-CN" dirty="0" smtClean="0"/>
          </a:p>
          <a:p>
            <a:pPr lvl="1" algn="just" eaLnBrk="1" hangingPunct="1">
              <a:lnSpc>
                <a:spcPct val="90000"/>
              </a:lnSpc>
            </a:pPr>
            <a:r>
              <a:rPr lang="zh-CN" altLang="en-US" dirty="0" smtClean="0"/>
              <a:t>旨在</a:t>
            </a:r>
            <a:r>
              <a:rPr lang="zh-CN" altLang="en-US" dirty="0"/>
              <a:t>提供</a:t>
            </a:r>
            <a:r>
              <a:rPr lang="en-US" altLang="zh-CN" dirty="0" err="1"/>
              <a:t>zlib</a:t>
            </a:r>
            <a:r>
              <a:rPr lang="zh-CN" altLang="en-US" dirty="0"/>
              <a:t>库对应级别的压缩解压速度和更高的</a:t>
            </a:r>
            <a:r>
              <a:rPr lang="zh-CN" altLang="en-US" dirty="0" smtClean="0"/>
              <a:t>压缩比</a:t>
            </a:r>
            <a:endParaRPr lang="en-US" altLang="zh-CN" dirty="0"/>
          </a:p>
          <a:p>
            <a:pPr lvl="1" algn="just" eaLnBrk="1" hangingPunct="1">
              <a:lnSpc>
                <a:spcPct val="90000"/>
              </a:lnSpc>
            </a:pPr>
            <a:r>
              <a:rPr lang="zh-CN" altLang="en-US" dirty="0" smtClean="0"/>
              <a:t>通过</a:t>
            </a:r>
            <a:r>
              <a:rPr lang="zh-CN" altLang="en-US" dirty="0"/>
              <a:t>使用</a:t>
            </a:r>
            <a:r>
              <a:rPr lang="en-US" altLang="zh-CN" dirty="0"/>
              <a:t>NEON</a:t>
            </a:r>
            <a:r>
              <a:rPr lang="zh-CN" altLang="en-US" dirty="0"/>
              <a:t>指令、内联汇编、代码结构调整、内存预取、指令流水线排布优化等方法，实现</a:t>
            </a:r>
            <a:r>
              <a:rPr lang="en-US" altLang="zh-CN" dirty="0" err="1"/>
              <a:t>zstd</a:t>
            </a:r>
            <a:r>
              <a:rPr lang="zh-CN" altLang="en-US" dirty="0"/>
              <a:t>在鲲鹏计算平台上压缩和解压性能的</a:t>
            </a:r>
            <a:r>
              <a:rPr lang="zh-CN" altLang="en-US" dirty="0" smtClean="0"/>
              <a:t>提升</a:t>
            </a:r>
            <a:endParaRPr lang="zh-CN" altLang="en-US" dirty="0"/>
          </a:p>
          <a:p>
            <a:pPr algn="just" eaLnBrk="1" hangingPunct="1">
              <a:lnSpc>
                <a:spcPct val="90000"/>
              </a:lnSpc>
            </a:pPr>
            <a:r>
              <a:rPr lang="en-US" altLang="zh-CN" dirty="0"/>
              <a:t>snappy</a:t>
            </a:r>
            <a:r>
              <a:rPr lang="zh-CN" altLang="en-US" dirty="0"/>
              <a:t>是一款基于</a:t>
            </a:r>
            <a:r>
              <a:rPr lang="en-US" altLang="zh-CN" dirty="0"/>
              <a:t>C++</a:t>
            </a:r>
            <a:r>
              <a:rPr lang="zh-CN" altLang="en-US" dirty="0"/>
              <a:t>语言开发的压缩算法，旨在提供较高的压缩解压速率和相对合理的</a:t>
            </a:r>
            <a:r>
              <a:rPr lang="zh-CN" altLang="en-US" dirty="0" smtClean="0"/>
              <a:t>压缩比</a:t>
            </a:r>
            <a:endParaRPr lang="en-US" altLang="zh-CN" dirty="0" smtClean="0"/>
          </a:p>
          <a:p>
            <a:pPr lvl="1" algn="just" eaLnBrk="1" hangingPunct="1">
              <a:lnSpc>
                <a:spcPct val="90000"/>
              </a:lnSpc>
            </a:pPr>
            <a:r>
              <a:rPr lang="zh-CN" altLang="en-US" dirty="0" smtClean="0"/>
              <a:t>利用</a:t>
            </a:r>
            <a:r>
              <a:rPr lang="zh-CN" altLang="en-US" dirty="0"/>
              <a:t>内联汇编、宽位指令、优化</a:t>
            </a:r>
            <a:r>
              <a:rPr lang="en-US" altLang="zh-CN" dirty="0"/>
              <a:t>CPU</a:t>
            </a:r>
            <a:r>
              <a:rPr lang="zh-CN" altLang="en-US" dirty="0"/>
              <a:t>流水线、内存预取等方法，实现</a:t>
            </a:r>
            <a:r>
              <a:rPr lang="en-US" altLang="zh-CN" dirty="0"/>
              <a:t>snappy</a:t>
            </a:r>
            <a:r>
              <a:rPr lang="zh-CN" altLang="en-US" dirty="0"/>
              <a:t>在鲲鹏计算平台上的压缩和解压速率提升。</a:t>
            </a:r>
          </a:p>
        </p:txBody>
      </p:sp>
    </p:spTree>
    <p:extLst>
      <p:ext uri="{BB962C8B-B14F-4D97-AF65-F5344CB8AC3E}">
        <p14:creationId xmlns:p14="http://schemas.microsoft.com/office/powerpoint/2010/main" val="356825859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zh-CN" altLang="en-US" dirty="0">
                <a:latin typeface="黑体"/>
              </a:rPr>
              <a:t>目录</a:t>
            </a:r>
            <a:endParaRPr lang="en-US" dirty="0"/>
          </a:p>
        </p:txBody>
      </p:sp>
      <p:sp>
        <p:nvSpPr>
          <p:cNvPr id="20482" name="Content Placeholder 2"/>
          <p:cNvSpPr>
            <a:spLocks noGrp="1"/>
          </p:cNvSpPr>
          <p:nvPr>
            <p:ph idx="1"/>
          </p:nvPr>
        </p:nvSpPr>
        <p:spPr/>
        <p:txBody>
          <a:bodyPr/>
          <a:lstStyle/>
          <a:p>
            <a:pPr algn="just" eaLnBrk="1" hangingPunct="1">
              <a:lnSpc>
                <a:spcPct val="90000"/>
              </a:lnSpc>
            </a:pPr>
            <a:r>
              <a:rPr lang="zh-CN" altLang="zh-CN" dirty="0">
                <a:solidFill>
                  <a:srgbClr val="FF0000"/>
                </a:solidFill>
              </a:rPr>
              <a:t>鲲鹏</a:t>
            </a:r>
            <a:r>
              <a:rPr lang="zh-CN" altLang="zh-CN" dirty="0" smtClean="0">
                <a:solidFill>
                  <a:srgbClr val="FF0000"/>
                </a:solidFill>
              </a:rPr>
              <a:t>加速</a:t>
            </a:r>
            <a:r>
              <a:rPr lang="zh-CN" altLang="en-US" dirty="0">
                <a:solidFill>
                  <a:srgbClr val="FF0000"/>
                </a:solidFill>
              </a:rPr>
              <a:t>器接口</a:t>
            </a:r>
            <a:r>
              <a:rPr lang="zh-CN" altLang="en-US" dirty="0" smtClean="0">
                <a:solidFill>
                  <a:srgbClr val="FF0000"/>
                </a:solidFill>
              </a:rPr>
              <a:t>简介</a:t>
            </a:r>
            <a:endParaRPr lang="en-US" altLang="zh-CN" dirty="0" smtClean="0">
              <a:solidFill>
                <a:srgbClr val="FF0000"/>
              </a:solidFill>
            </a:endParaRPr>
          </a:p>
          <a:p>
            <a:pPr algn="just" eaLnBrk="1" hangingPunct="1">
              <a:lnSpc>
                <a:spcPct val="90000"/>
              </a:lnSpc>
            </a:pPr>
            <a:r>
              <a:rPr lang="zh-CN" altLang="en-US" dirty="0"/>
              <a:t>系统架构</a:t>
            </a:r>
            <a:endParaRPr lang="en-US" altLang="zh-CN" dirty="0"/>
          </a:p>
          <a:p>
            <a:pPr algn="just" eaLnBrk="1" hangingPunct="1">
              <a:lnSpc>
                <a:spcPct val="90000"/>
              </a:lnSpc>
            </a:pPr>
            <a:r>
              <a:rPr lang="zh-CN" altLang="en-US" dirty="0"/>
              <a:t>加速库关键</a:t>
            </a:r>
            <a:r>
              <a:rPr lang="zh-CN" altLang="en-US" dirty="0" smtClean="0"/>
              <a:t>指标</a:t>
            </a:r>
            <a:endParaRPr lang="en-US" altLang="zh-CN" dirty="0"/>
          </a:p>
        </p:txBody>
      </p:sp>
    </p:spTree>
    <p:extLst>
      <p:ext uri="{BB962C8B-B14F-4D97-AF65-F5344CB8AC3E}">
        <p14:creationId xmlns:p14="http://schemas.microsoft.com/office/powerpoint/2010/main" val="159060883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t>ZSTD&amp;Snappy</a:t>
            </a:r>
            <a:r>
              <a:rPr lang="zh-CN" altLang="en-US" dirty="0"/>
              <a:t>加速</a:t>
            </a:r>
            <a:r>
              <a:rPr lang="zh-CN" altLang="en-US" dirty="0" smtClean="0"/>
              <a:t>库</a:t>
            </a:r>
            <a:r>
              <a:rPr lang="zh-CN" altLang="en-US" dirty="0"/>
              <a:t>架构</a:t>
            </a:r>
          </a:p>
        </p:txBody>
      </p:sp>
      <p:pic>
        <p:nvPicPr>
          <p:cNvPr id="7170" name="d0e487"/>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2096" y="1772816"/>
            <a:ext cx="9995234" cy="4003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69582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t>gzip</a:t>
            </a:r>
            <a:r>
              <a:rPr lang="zh-CN" altLang="en-US" dirty="0"/>
              <a:t>加速库</a:t>
            </a:r>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en-US" altLang="zh-CN" dirty="0" err="1" smtClean="0"/>
              <a:t>gzip</a:t>
            </a:r>
            <a:r>
              <a:rPr lang="zh-CN" altLang="en-US" dirty="0"/>
              <a:t>（</a:t>
            </a:r>
            <a:r>
              <a:rPr lang="en-US" altLang="zh-CN" dirty="0"/>
              <a:t>GNU zip</a:t>
            </a:r>
            <a:r>
              <a:rPr lang="zh-CN" altLang="en-US" dirty="0"/>
              <a:t>）是一款发布较早并已广泛应用的压缩</a:t>
            </a:r>
            <a:r>
              <a:rPr lang="zh-CN" altLang="en-US" dirty="0" smtClean="0"/>
              <a:t>软件</a:t>
            </a:r>
            <a:endParaRPr lang="en-US" altLang="zh-CN" dirty="0" smtClean="0"/>
          </a:p>
          <a:p>
            <a:pPr lvl="1" algn="just" eaLnBrk="1" hangingPunct="1">
              <a:lnSpc>
                <a:spcPct val="90000"/>
              </a:lnSpc>
            </a:pPr>
            <a:r>
              <a:rPr lang="zh-CN" altLang="en-US" dirty="0" smtClean="0"/>
              <a:t>通过</a:t>
            </a:r>
            <a:r>
              <a:rPr lang="zh-CN" altLang="en-US" dirty="0"/>
              <a:t>数据预取、循环展开、</a:t>
            </a:r>
            <a:r>
              <a:rPr lang="en-US" altLang="zh-CN" dirty="0"/>
              <a:t>CRC</a:t>
            </a:r>
            <a:r>
              <a:rPr lang="zh-CN" altLang="en-US" dirty="0"/>
              <a:t>指令替换等方法，来提升其在鲲鹏计算平台上的压缩和解压缩速率，尤其对文本类型文件的压缩及解压具有更明显的性能优势。</a:t>
            </a:r>
          </a:p>
        </p:txBody>
      </p:sp>
    </p:spTree>
    <p:extLst>
      <p:ext uri="{BB962C8B-B14F-4D97-AF65-F5344CB8AC3E}">
        <p14:creationId xmlns:p14="http://schemas.microsoft.com/office/powerpoint/2010/main" val="307279551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t>gzip</a:t>
            </a:r>
            <a:r>
              <a:rPr lang="zh-CN" altLang="en-US" dirty="0"/>
              <a:t>加速</a:t>
            </a:r>
            <a:r>
              <a:rPr lang="zh-CN" altLang="en-US" dirty="0" smtClean="0"/>
              <a:t>库架构</a:t>
            </a:r>
            <a:endParaRPr lang="zh-CN" altLang="en-US" dirty="0"/>
          </a:p>
        </p:txBody>
      </p:sp>
      <p:pic>
        <p:nvPicPr>
          <p:cNvPr id="8194" name="d0e51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8664" y="1201515"/>
            <a:ext cx="5908450" cy="565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381808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a:t>x265</a:t>
            </a:r>
            <a:r>
              <a:rPr lang="zh-CN" altLang="en-US" dirty="0"/>
              <a:t>加速库</a:t>
            </a:r>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smtClean="0"/>
              <a:t>针对</a:t>
            </a:r>
            <a:r>
              <a:rPr lang="en-US" altLang="zh-CN" dirty="0" err="1"/>
              <a:t>ffmpeg</a:t>
            </a:r>
            <a:r>
              <a:rPr lang="zh-CN" altLang="en-US" dirty="0"/>
              <a:t>视频转码场景，对</a:t>
            </a:r>
            <a:r>
              <a:rPr lang="en-US" altLang="zh-CN" dirty="0"/>
              <a:t>x265</a:t>
            </a:r>
            <a:r>
              <a:rPr lang="zh-CN" altLang="en-US" dirty="0"/>
              <a:t>的转码底层算子使用鲲鹏向量指令进行加速优化，提高整体性能</a:t>
            </a:r>
            <a:r>
              <a:rPr lang="zh-CN" altLang="en-US" dirty="0" smtClean="0"/>
              <a:t>。提供</a:t>
            </a:r>
            <a:r>
              <a:rPr lang="zh-CN" altLang="en-US" dirty="0"/>
              <a:t>如下功能：</a:t>
            </a:r>
          </a:p>
          <a:p>
            <a:pPr lvl="1" algn="just" eaLnBrk="1" hangingPunct="1">
              <a:lnSpc>
                <a:spcPct val="90000"/>
              </a:lnSpc>
            </a:pPr>
            <a:r>
              <a:rPr lang="zh-CN" altLang="en-US" dirty="0" smtClean="0"/>
              <a:t>基于</a:t>
            </a:r>
            <a:r>
              <a:rPr lang="en-US" altLang="zh-CN" dirty="0"/>
              <a:t>x265</a:t>
            </a:r>
            <a:r>
              <a:rPr lang="zh-CN" altLang="en-US" dirty="0"/>
              <a:t>现有架构增加</a:t>
            </a:r>
            <a:r>
              <a:rPr lang="en-US" altLang="zh-CN" dirty="0"/>
              <a:t>AArch64</a:t>
            </a:r>
            <a:r>
              <a:rPr lang="zh-CN" altLang="en-US" dirty="0"/>
              <a:t>分支，提供平台分支的构建适配、汇编优化适配。</a:t>
            </a:r>
          </a:p>
          <a:p>
            <a:pPr lvl="1" algn="just" eaLnBrk="1" hangingPunct="1">
              <a:lnSpc>
                <a:spcPct val="90000"/>
              </a:lnSpc>
            </a:pPr>
            <a:r>
              <a:rPr lang="zh-CN" altLang="en-US" dirty="0" smtClean="0"/>
              <a:t>新增</a:t>
            </a:r>
            <a:r>
              <a:rPr lang="en-US" altLang="zh-CN" dirty="0"/>
              <a:t>AArch64</a:t>
            </a:r>
            <a:r>
              <a:rPr lang="zh-CN" altLang="en-US" dirty="0"/>
              <a:t>汇编源码目录，完成部分函数的汇编</a:t>
            </a:r>
            <a:r>
              <a:rPr lang="zh-CN" altLang="en-US" dirty="0" smtClean="0"/>
              <a:t>优化</a:t>
            </a:r>
            <a:endParaRPr lang="zh-CN" altLang="en-US" dirty="0"/>
          </a:p>
        </p:txBody>
      </p:sp>
    </p:spTree>
    <p:extLst>
      <p:ext uri="{BB962C8B-B14F-4D97-AF65-F5344CB8AC3E}">
        <p14:creationId xmlns:p14="http://schemas.microsoft.com/office/powerpoint/2010/main" val="354441518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a:t>x265</a:t>
            </a:r>
            <a:r>
              <a:rPr lang="zh-CN" altLang="en-US" dirty="0"/>
              <a:t>加速</a:t>
            </a:r>
            <a:r>
              <a:rPr lang="zh-CN" altLang="en-US" dirty="0" smtClean="0"/>
              <a:t>库</a:t>
            </a:r>
            <a:r>
              <a:rPr lang="zh-CN" altLang="en-US" dirty="0"/>
              <a:t>架构</a:t>
            </a:r>
          </a:p>
        </p:txBody>
      </p:sp>
      <p:pic>
        <p:nvPicPr>
          <p:cNvPr id="9219" name="d0e544"/>
          <p:cNvPicPr>
            <a:picLocks noChangeAspect="1" noChangeArrowheads="1"/>
          </p:cNvPicPr>
          <p:nvPr/>
        </p:nvPicPr>
        <p:blipFill rotWithShape="1">
          <a:blip r:embed="rId2">
            <a:clrChange>
              <a:clrFrom>
                <a:srgbClr val="D7D7D7"/>
              </a:clrFrom>
              <a:clrTo>
                <a:srgbClr val="D7D7D7">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5395" t="2326" r="6529" b="2303"/>
          <a:stretch/>
        </p:blipFill>
        <p:spPr bwMode="auto">
          <a:xfrm>
            <a:off x="3004393" y="980728"/>
            <a:ext cx="3897213" cy="570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646971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zh-CN" altLang="en-US" dirty="0" smtClean="0"/>
              <a:t>系统构架</a:t>
            </a:r>
            <a:r>
              <a:rPr lang="en-US" altLang="zh-CN" dirty="0" smtClean="0"/>
              <a:t>-</a:t>
            </a:r>
            <a:r>
              <a:rPr lang="zh-CN" altLang="en-US" dirty="0"/>
              <a:t>上下文对接方式</a:t>
            </a:r>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en-US" altLang="zh-CN" dirty="0" err="1" smtClean="0"/>
              <a:t>glibc&amp;HMPP</a:t>
            </a:r>
            <a:r>
              <a:rPr lang="zh-CN" altLang="en-US" dirty="0"/>
              <a:t>上下文对接方式</a:t>
            </a:r>
          </a:p>
          <a:p>
            <a:pPr algn="just" eaLnBrk="1" hangingPunct="1">
              <a:lnSpc>
                <a:spcPct val="90000"/>
              </a:lnSpc>
            </a:pPr>
            <a:r>
              <a:rPr lang="zh-CN" altLang="en-US" dirty="0" smtClean="0"/>
              <a:t>加速</a:t>
            </a:r>
            <a:r>
              <a:rPr lang="zh-CN" altLang="en-US" dirty="0"/>
              <a:t>库接口说明</a:t>
            </a:r>
          </a:p>
          <a:p>
            <a:pPr marL="0" indent="0" algn="just" eaLnBrk="1" hangingPunct="1">
              <a:lnSpc>
                <a:spcPct val="90000"/>
              </a:lnSpc>
              <a:buNone/>
            </a:pPr>
            <a:endParaRPr lang="en-US" altLang="zh-CN" dirty="0" smtClean="0"/>
          </a:p>
        </p:txBody>
      </p:sp>
    </p:spTree>
    <p:extLst>
      <p:ext uri="{BB962C8B-B14F-4D97-AF65-F5344CB8AC3E}">
        <p14:creationId xmlns:p14="http://schemas.microsoft.com/office/powerpoint/2010/main" val="20148863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t>glibc&amp;HMPP</a:t>
            </a:r>
            <a:r>
              <a:rPr lang="zh-CN" altLang="en-US" dirty="0"/>
              <a:t>上下文对接方式</a:t>
            </a:r>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en-US" altLang="zh-CN" dirty="0" err="1" smtClean="0"/>
              <a:t>glibc</a:t>
            </a:r>
            <a:r>
              <a:rPr lang="zh-CN" altLang="en-US" dirty="0"/>
              <a:t>加速库接口遵循</a:t>
            </a:r>
            <a:r>
              <a:rPr lang="en-US" altLang="zh-CN" dirty="0"/>
              <a:t>GNU</a:t>
            </a:r>
            <a:r>
              <a:rPr lang="zh-CN" altLang="en-US" dirty="0"/>
              <a:t>社区官方接口定义，应用层包含头文件</a:t>
            </a:r>
            <a:r>
              <a:rPr lang="en-US" altLang="zh-CN" dirty="0"/>
              <a:t>&lt;</a:t>
            </a:r>
            <a:r>
              <a:rPr lang="en-US" altLang="zh-CN" dirty="0" err="1"/>
              <a:t>string.h</a:t>
            </a:r>
            <a:r>
              <a:rPr lang="en-US" altLang="zh-CN" dirty="0"/>
              <a:t>&gt;</a:t>
            </a:r>
            <a:r>
              <a:rPr lang="zh-CN" altLang="en-US" dirty="0"/>
              <a:t>即可使用内存和字符型接口，包含头文件</a:t>
            </a:r>
            <a:r>
              <a:rPr lang="en-US" altLang="zh-CN" dirty="0"/>
              <a:t>&lt;</a:t>
            </a:r>
            <a:r>
              <a:rPr lang="en-US" altLang="zh-CN" dirty="0" err="1"/>
              <a:t>pthread.h</a:t>
            </a:r>
            <a:r>
              <a:rPr lang="en-US" altLang="zh-CN" dirty="0"/>
              <a:t>&gt;</a:t>
            </a:r>
            <a:r>
              <a:rPr lang="zh-CN" altLang="en-US" dirty="0"/>
              <a:t>即可使用锁接口。</a:t>
            </a:r>
          </a:p>
          <a:p>
            <a:pPr eaLnBrk="1" hangingPunct="1">
              <a:lnSpc>
                <a:spcPct val="90000"/>
              </a:lnSpc>
            </a:pPr>
            <a:r>
              <a:rPr lang="en-US" altLang="zh-CN" dirty="0" smtClean="0"/>
              <a:t>HMPP</a:t>
            </a:r>
            <a:r>
              <a:rPr lang="zh-CN" altLang="en-US" dirty="0"/>
              <a:t>对外头文件包括：</a:t>
            </a:r>
            <a:r>
              <a:rPr lang="en-US" altLang="zh-CN" dirty="0" err="1"/>
              <a:t>core.h</a:t>
            </a:r>
            <a:r>
              <a:rPr lang="en-US" altLang="zh-CN" dirty="0"/>
              <a:t>/</a:t>
            </a:r>
            <a:r>
              <a:rPr lang="en-US" altLang="zh-CN" dirty="0" err="1"/>
              <a:t>essential.h</a:t>
            </a:r>
            <a:r>
              <a:rPr lang="en-US" altLang="zh-CN" dirty="0"/>
              <a:t>/</a:t>
            </a:r>
            <a:r>
              <a:rPr lang="en-US" altLang="zh-CN" dirty="0" err="1"/>
              <a:t>filtering.h</a:t>
            </a:r>
            <a:r>
              <a:rPr lang="en-US" altLang="zh-CN" dirty="0"/>
              <a:t>/</a:t>
            </a:r>
            <a:r>
              <a:rPr lang="en-US" altLang="zh-CN" dirty="0" err="1"/>
              <a:t>fixed_accuracy.h</a:t>
            </a:r>
            <a:r>
              <a:rPr lang="en-US" altLang="zh-CN" dirty="0"/>
              <a:t>/</a:t>
            </a:r>
            <a:r>
              <a:rPr lang="en-US" altLang="zh-CN" dirty="0" err="1"/>
              <a:t>fixed_accuracy.h</a:t>
            </a:r>
            <a:r>
              <a:rPr lang="zh-CN" altLang="en-US" dirty="0"/>
              <a:t>，即可使用</a:t>
            </a:r>
            <a:r>
              <a:rPr lang="en-US" altLang="zh-CN" dirty="0"/>
              <a:t>HMPP</a:t>
            </a:r>
            <a:r>
              <a:rPr lang="zh-CN" altLang="en-US" dirty="0"/>
              <a:t>功能接口。</a:t>
            </a:r>
          </a:p>
          <a:p>
            <a:pPr algn="just" eaLnBrk="1" hangingPunct="1">
              <a:lnSpc>
                <a:spcPct val="90000"/>
              </a:lnSpc>
            </a:pPr>
            <a:endParaRPr lang="zh-CN" altLang="en-US" dirty="0"/>
          </a:p>
          <a:p>
            <a:pPr marL="0" indent="0" algn="just" eaLnBrk="1" hangingPunct="1">
              <a:lnSpc>
                <a:spcPct val="90000"/>
              </a:lnSpc>
              <a:buNone/>
            </a:pPr>
            <a:endParaRPr lang="en-US" altLang="zh-CN" dirty="0" smtClean="0"/>
          </a:p>
        </p:txBody>
      </p:sp>
    </p:spTree>
    <p:extLst>
      <p:ext uri="{BB962C8B-B14F-4D97-AF65-F5344CB8AC3E}">
        <p14:creationId xmlns:p14="http://schemas.microsoft.com/office/powerpoint/2010/main" val="110183093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t>glibc&amp;HMPP</a:t>
            </a:r>
            <a:r>
              <a:rPr lang="zh-CN" altLang="en-US" dirty="0"/>
              <a:t>上下文对接方式</a:t>
            </a:r>
          </a:p>
        </p:txBody>
      </p:sp>
      <p:pic>
        <p:nvPicPr>
          <p:cNvPr id="10242" name="d0e57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1435" y="1412776"/>
            <a:ext cx="6263130" cy="532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175584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zh-CN" altLang="en-US" dirty="0"/>
              <a:t>加速库接口说明</a:t>
            </a:r>
          </a:p>
        </p:txBody>
      </p:sp>
      <p:pic>
        <p:nvPicPr>
          <p:cNvPr id="11266" name="图片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8094" y="1104978"/>
            <a:ext cx="6789811" cy="565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953046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zh-CN" altLang="en-US" dirty="0">
                <a:latin typeface="黑体"/>
              </a:rPr>
              <a:t>目录</a:t>
            </a:r>
            <a:endParaRPr lang="en-US" dirty="0"/>
          </a:p>
        </p:txBody>
      </p:sp>
      <p:sp>
        <p:nvSpPr>
          <p:cNvPr id="20482" name="Content Placeholder 2"/>
          <p:cNvSpPr>
            <a:spLocks noGrp="1"/>
          </p:cNvSpPr>
          <p:nvPr>
            <p:ph idx="1"/>
          </p:nvPr>
        </p:nvSpPr>
        <p:spPr/>
        <p:txBody>
          <a:bodyPr/>
          <a:lstStyle/>
          <a:p>
            <a:pPr algn="just" eaLnBrk="1" hangingPunct="1">
              <a:lnSpc>
                <a:spcPct val="90000"/>
              </a:lnSpc>
            </a:pPr>
            <a:r>
              <a:rPr lang="zh-CN" altLang="zh-CN" dirty="0"/>
              <a:t>鲲鹏加速</a:t>
            </a:r>
            <a:r>
              <a:rPr lang="zh-CN" altLang="en-US" dirty="0"/>
              <a:t>器接口简介</a:t>
            </a:r>
            <a:endParaRPr lang="en-US" altLang="zh-CN" dirty="0"/>
          </a:p>
          <a:p>
            <a:pPr algn="just" eaLnBrk="1" hangingPunct="1">
              <a:lnSpc>
                <a:spcPct val="90000"/>
              </a:lnSpc>
            </a:pPr>
            <a:r>
              <a:rPr lang="zh-CN" altLang="en-US" dirty="0"/>
              <a:t>系统架构</a:t>
            </a:r>
            <a:endParaRPr lang="en-US" altLang="zh-CN" dirty="0"/>
          </a:p>
          <a:p>
            <a:pPr algn="just" eaLnBrk="1" hangingPunct="1">
              <a:lnSpc>
                <a:spcPct val="90000"/>
              </a:lnSpc>
            </a:pPr>
            <a:r>
              <a:rPr lang="zh-CN" altLang="en-US" dirty="0">
                <a:solidFill>
                  <a:srgbClr val="FF0000"/>
                </a:solidFill>
              </a:rPr>
              <a:t>加速库关键指标</a:t>
            </a:r>
            <a:endParaRPr lang="en-US" altLang="zh-CN" dirty="0">
              <a:solidFill>
                <a:srgbClr val="FF0000"/>
              </a:solidFill>
            </a:endParaRPr>
          </a:p>
        </p:txBody>
      </p:sp>
    </p:spTree>
    <p:extLst>
      <p:ext uri="{BB962C8B-B14F-4D97-AF65-F5344CB8AC3E}">
        <p14:creationId xmlns:p14="http://schemas.microsoft.com/office/powerpoint/2010/main" val="7715381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082CDA0-6156-496B-AF6B-ED623272B13C}"/>
              </a:ext>
            </a:extLst>
          </p:cNvPr>
          <p:cNvSpPr>
            <a:spLocks noGrp="1" noChangeArrowheads="1"/>
          </p:cNvSpPr>
          <p:nvPr>
            <p:ph type="title"/>
          </p:nvPr>
        </p:nvSpPr>
        <p:spPr/>
        <p:txBody>
          <a:bodyPr/>
          <a:lstStyle/>
          <a:p>
            <a:pPr algn="ctr"/>
            <a:r>
              <a:rPr lang="zh-CN" altLang="en-US" dirty="0"/>
              <a:t>鲲鹏加速器接口简介</a:t>
            </a:r>
          </a:p>
        </p:txBody>
      </p:sp>
      <p:sp>
        <p:nvSpPr>
          <p:cNvPr id="17411" name="Rectangle 3">
            <a:extLst>
              <a:ext uri="{FF2B5EF4-FFF2-40B4-BE49-F238E27FC236}">
                <a16:creationId xmlns:a16="http://schemas.microsoft.com/office/drawing/2014/main" id="{186063DB-DB6E-4103-84C9-F6E75F5806A7}"/>
              </a:ext>
            </a:extLst>
          </p:cNvPr>
          <p:cNvSpPr>
            <a:spLocks noGrp="1" noChangeArrowheads="1"/>
          </p:cNvSpPr>
          <p:nvPr>
            <p:ph type="body" idx="1"/>
          </p:nvPr>
        </p:nvSpPr>
        <p:spPr/>
        <p:txBody>
          <a:bodyPr/>
          <a:lstStyle/>
          <a:p>
            <a:pPr algn="just" eaLnBrk="1" hangingPunct="1">
              <a:lnSpc>
                <a:spcPct val="90000"/>
              </a:lnSpc>
            </a:pPr>
            <a:r>
              <a:rPr lang="zh-CN" altLang="en-US" dirty="0"/>
              <a:t>完成性能优化的加速库</a:t>
            </a:r>
            <a:r>
              <a:rPr lang="zh-CN" altLang="en-US" dirty="0" smtClean="0"/>
              <a:t>包括</a:t>
            </a:r>
            <a:endParaRPr lang="zh-CN" altLang="en-US" dirty="0"/>
          </a:p>
          <a:p>
            <a:pPr lvl="1">
              <a:lnSpc>
                <a:spcPct val="90000"/>
              </a:lnSpc>
            </a:pPr>
            <a:r>
              <a:rPr lang="en-US" altLang="zh-CN" dirty="0" err="1" smtClean="0"/>
              <a:t>Glibc</a:t>
            </a:r>
            <a:endParaRPr lang="en-US" altLang="zh-CN" dirty="0" smtClean="0"/>
          </a:p>
          <a:p>
            <a:pPr lvl="1">
              <a:lnSpc>
                <a:spcPct val="90000"/>
              </a:lnSpc>
            </a:pPr>
            <a:r>
              <a:rPr lang="en-US" altLang="zh-CN" dirty="0" smtClean="0"/>
              <a:t>HMPP</a:t>
            </a:r>
          </a:p>
          <a:p>
            <a:pPr lvl="1">
              <a:lnSpc>
                <a:spcPct val="90000"/>
              </a:lnSpc>
            </a:pPr>
            <a:r>
              <a:rPr lang="en-US" altLang="zh-CN" dirty="0" err="1" smtClean="0"/>
              <a:t>Hyperscan</a:t>
            </a:r>
            <a:endParaRPr lang="en-US" altLang="zh-CN" dirty="0" smtClean="0"/>
          </a:p>
          <a:p>
            <a:pPr lvl="1">
              <a:lnSpc>
                <a:spcPct val="90000"/>
              </a:lnSpc>
            </a:pPr>
            <a:r>
              <a:rPr lang="en-US" altLang="zh-CN" dirty="0" smtClean="0"/>
              <a:t>AVX2Neon</a:t>
            </a:r>
          </a:p>
          <a:p>
            <a:pPr lvl="1">
              <a:lnSpc>
                <a:spcPct val="90000"/>
              </a:lnSpc>
            </a:pPr>
            <a:r>
              <a:rPr lang="en-US" altLang="zh-CN" dirty="0" smtClean="0"/>
              <a:t>ZSTD</a:t>
            </a:r>
          </a:p>
          <a:p>
            <a:pPr lvl="1">
              <a:lnSpc>
                <a:spcPct val="90000"/>
              </a:lnSpc>
            </a:pPr>
            <a:r>
              <a:rPr lang="en-US" altLang="zh-CN" dirty="0" smtClean="0"/>
              <a:t>Snappy</a:t>
            </a:r>
          </a:p>
          <a:p>
            <a:pPr lvl="1">
              <a:lnSpc>
                <a:spcPct val="90000"/>
              </a:lnSpc>
            </a:pPr>
            <a:r>
              <a:rPr lang="en-US" altLang="zh-CN" dirty="0" err="1" smtClean="0"/>
              <a:t>Gzip</a:t>
            </a:r>
            <a:endParaRPr lang="en-US" altLang="zh-CN" dirty="0" smtClean="0"/>
          </a:p>
          <a:p>
            <a:pPr lvl="1">
              <a:lnSpc>
                <a:spcPct val="90000"/>
              </a:lnSpc>
            </a:pPr>
            <a:r>
              <a:rPr lang="en-US" altLang="zh-CN" dirty="0" smtClean="0"/>
              <a:t>x265</a:t>
            </a:r>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zh-CN" altLang="en-US" dirty="0">
                <a:latin typeface="黑体"/>
              </a:rPr>
              <a:t>加速库关键指标</a:t>
            </a:r>
            <a:endParaRPr lang="en-US" dirty="0"/>
          </a:p>
        </p:txBody>
      </p:sp>
      <p:sp>
        <p:nvSpPr>
          <p:cNvPr id="20482" name="Content Placeholder 2"/>
          <p:cNvSpPr>
            <a:spLocks noGrp="1"/>
          </p:cNvSpPr>
          <p:nvPr>
            <p:ph idx="1"/>
          </p:nvPr>
        </p:nvSpPr>
        <p:spPr/>
        <p:txBody>
          <a:bodyPr/>
          <a:lstStyle/>
          <a:p>
            <a:pPr algn="just" eaLnBrk="1" hangingPunct="1">
              <a:lnSpc>
                <a:spcPct val="90000"/>
              </a:lnSpc>
            </a:pPr>
            <a:r>
              <a:rPr lang="en-US" altLang="zh-CN" dirty="0" err="1"/>
              <a:t>glibc</a:t>
            </a:r>
            <a:r>
              <a:rPr lang="zh-CN" altLang="en-US" dirty="0"/>
              <a:t>加速库</a:t>
            </a:r>
          </a:p>
          <a:p>
            <a:pPr algn="just" eaLnBrk="1" hangingPunct="1">
              <a:lnSpc>
                <a:spcPct val="90000"/>
              </a:lnSpc>
            </a:pPr>
            <a:r>
              <a:rPr lang="en-US" altLang="zh-CN" dirty="0" smtClean="0"/>
              <a:t>HMPP</a:t>
            </a:r>
            <a:r>
              <a:rPr lang="zh-CN" altLang="en-US" dirty="0"/>
              <a:t>加速库</a:t>
            </a:r>
          </a:p>
          <a:p>
            <a:pPr algn="just" eaLnBrk="1" hangingPunct="1">
              <a:lnSpc>
                <a:spcPct val="90000"/>
              </a:lnSpc>
            </a:pPr>
            <a:r>
              <a:rPr lang="en-US" altLang="zh-CN" dirty="0" err="1" smtClean="0"/>
              <a:t>Hyperscan</a:t>
            </a:r>
            <a:r>
              <a:rPr lang="zh-CN" altLang="en-US" dirty="0"/>
              <a:t>加速库</a:t>
            </a:r>
          </a:p>
          <a:p>
            <a:pPr algn="just" eaLnBrk="1" hangingPunct="1">
              <a:lnSpc>
                <a:spcPct val="90000"/>
              </a:lnSpc>
            </a:pPr>
            <a:r>
              <a:rPr lang="en-US" altLang="zh-CN" dirty="0" smtClean="0"/>
              <a:t>AVX2Neon</a:t>
            </a:r>
            <a:r>
              <a:rPr lang="zh-CN" altLang="en-US" dirty="0"/>
              <a:t>加速库</a:t>
            </a:r>
          </a:p>
          <a:p>
            <a:pPr algn="just" eaLnBrk="1" hangingPunct="1">
              <a:lnSpc>
                <a:spcPct val="90000"/>
              </a:lnSpc>
            </a:pPr>
            <a:r>
              <a:rPr lang="en-US" altLang="zh-CN" dirty="0" smtClean="0"/>
              <a:t>ZSTD</a:t>
            </a:r>
            <a:r>
              <a:rPr lang="zh-CN" altLang="en-US" dirty="0"/>
              <a:t>加速库</a:t>
            </a:r>
          </a:p>
          <a:p>
            <a:pPr algn="just" eaLnBrk="1" hangingPunct="1">
              <a:lnSpc>
                <a:spcPct val="90000"/>
              </a:lnSpc>
            </a:pPr>
            <a:r>
              <a:rPr lang="en-US" altLang="zh-CN" dirty="0" smtClean="0"/>
              <a:t>Snappy</a:t>
            </a:r>
            <a:r>
              <a:rPr lang="zh-CN" altLang="en-US" dirty="0"/>
              <a:t>加速库</a:t>
            </a:r>
          </a:p>
          <a:p>
            <a:pPr algn="just" eaLnBrk="1" hangingPunct="1">
              <a:lnSpc>
                <a:spcPct val="90000"/>
              </a:lnSpc>
            </a:pPr>
            <a:r>
              <a:rPr lang="en-US" altLang="zh-CN" dirty="0" err="1" smtClean="0"/>
              <a:t>gzip</a:t>
            </a:r>
            <a:r>
              <a:rPr lang="zh-CN" altLang="en-US" dirty="0"/>
              <a:t>加速库</a:t>
            </a:r>
          </a:p>
          <a:p>
            <a:pPr algn="just" eaLnBrk="1" hangingPunct="1">
              <a:lnSpc>
                <a:spcPct val="90000"/>
              </a:lnSpc>
            </a:pPr>
            <a:r>
              <a:rPr lang="en-US" altLang="zh-CN" dirty="0" smtClean="0"/>
              <a:t>x265</a:t>
            </a:r>
            <a:r>
              <a:rPr lang="zh-CN" altLang="en-US" dirty="0"/>
              <a:t>加速库</a:t>
            </a:r>
          </a:p>
          <a:p>
            <a:pPr algn="just" eaLnBrk="1" hangingPunct="1">
              <a:lnSpc>
                <a:spcPct val="90000"/>
              </a:lnSpc>
            </a:pPr>
            <a:endParaRPr lang="zh-CN" altLang="en-US" dirty="0"/>
          </a:p>
        </p:txBody>
      </p:sp>
    </p:spTree>
    <p:extLst>
      <p:ext uri="{BB962C8B-B14F-4D97-AF65-F5344CB8AC3E}">
        <p14:creationId xmlns:p14="http://schemas.microsoft.com/office/powerpoint/2010/main" val="90374377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zh-CN" altLang="en-US" dirty="0">
                <a:latin typeface="黑体"/>
              </a:rPr>
              <a:t>加速库关键指标</a:t>
            </a:r>
            <a:endParaRPr lang="zh-CN" altLang="en-US" dirty="0"/>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marL="0" indent="0" algn="just" eaLnBrk="1" hangingPunct="1">
              <a:lnSpc>
                <a:spcPct val="90000"/>
              </a:lnSpc>
              <a:buNone/>
            </a:pPr>
            <a:r>
              <a:rPr lang="zh-CN" altLang="en-US" dirty="0" smtClean="0"/>
              <a:t>华</a:t>
            </a:r>
            <a:r>
              <a:rPr lang="zh-CN" altLang="en-US" dirty="0"/>
              <a:t>为鲲鹏计算加速库是华为公司围绕鲲鹏处理器进行性能优化后的软件集合的统称，具有以下特点：</a:t>
            </a:r>
          </a:p>
          <a:p>
            <a:pPr algn="just" eaLnBrk="1" hangingPunct="1">
              <a:lnSpc>
                <a:spcPct val="90000"/>
              </a:lnSpc>
            </a:pPr>
            <a:r>
              <a:rPr lang="zh-CN" altLang="en-US" dirty="0" smtClean="0"/>
              <a:t>接口</a:t>
            </a:r>
            <a:r>
              <a:rPr lang="zh-CN" altLang="en-US" dirty="0"/>
              <a:t>兼容：优化前后加速库接口和功能保持不变。</a:t>
            </a:r>
          </a:p>
          <a:p>
            <a:pPr algn="just" eaLnBrk="1" hangingPunct="1">
              <a:lnSpc>
                <a:spcPct val="90000"/>
              </a:lnSpc>
            </a:pPr>
            <a:r>
              <a:rPr lang="zh-CN" altLang="en-US" dirty="0" smtClean="0"/>
              <a:t>性能</a:t>
            </a:r>
            <a:r>
              <a:rPr lang="zh-CN" altLang="en-US" dirty="0"/>
              <a:t>：基于鲲鹏处理器微架构特点进行性能加速。</a:t>
            </a:r>
          </a:p>
          <a:p>
            <a:pPr algn="just" eaLnBrk="1" hangingPunct="1">
              <a:lnSpc>
                <a:spcPct val="90000"/>
              </a:lnSpc>
            </a:pPr>
            <a:r>
              <a:rPr lang="zh-CN" altLang="en-US" dirty="0" smtClean="0"/>
              <a:t>开放性</a:t>
            </a:r>
            <a:r>
              <a:rPr lang="zh-CN" altLang="en-US" dirty="0"/>
              <a:t>：开源策略，源码及时反馈社区，并同步在鲲鹏社区开源</a:t>
            </a:r>
          </a:p>
        </p:txBody>
      </p:sp>
    </p:spTree>
    <p:extLst>
      <p:ext uri="{BB962C8B-B14F-4D97-AF65-F5344CB8AC3E}">
        <p14:creationId xmlns:p14="http://schemas.microsoft.com/office/powerpoint/2010/main" val="3218158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latin typeface="黑体"/>
              </a:rPr>
              <a:t>glibc</a:t>
            </a:r>
            <a:r>
              <a:rPr lang="zh-CN" altLang="en-US" dirty="0">
                <a:latin typeface="黑体"/>
              </a:rPr>
              <a:t>加速库</a:t>
            </a:r>
            <a:endParaRPr lang="zh-CN" altLang="en-US" dirty="0"/>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smtClean="0"/>
              <a:t>测试方案</a:t>
            </a:r>
          </a:p>
          <a:p>
            <a:pPr lvl="1" algn="just" eaLnBrk="1" hangingPunct="1">
              <a:lnSpc>
                <a:spcPct val="90000"/>
              </a:lnSpc>
            </a:pPr>
            <a:r>
              <a:rPr lang="zh-CN" altLang="en-US" dirty="0"/>
              <a:t>指令级对比测试方案如下图，提升比例计算方法为（原耗时</a:t>
            </a:r>
            <a:r>
              <a:rPr lang="en-US" altLang="zh-CN" dirty="0"/>
              <a:t>-</a:t>
            </a:r>
            <a:r>
              <a:rPr lang="zh-CN" altLang="en-US" dirty="0"/>
              <a:t>优化后耗时）∕原耗时。</a:t>
            </a:r>
          </a:p>
        </p:txBody>
      </p:sp>
      <p:pic>
        <p:nvPicPr>
          <p:cNvPr id="12290" name="d0e161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16896" y="2564904"/>
            <a:ext cx="4608512" cy="4184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577359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latin typeface="黑体"/>
              </a:rPr>
              <a:t>glibc</a:t>
            </a:r>
            <a:r>
              <a:rPr lang="zh-CN" altLang="en-US" dirty="0">
                <a:latin typeface="黑体"/>
              </a:rPr>
              <a:t>加速</a:t>
            </a:r>
            <a:r>
              <a:rPr lang="zh-CN" altLang="en-US" dirty="0" smtClean="0">
                <a:latin typeface="黑体"/>
              </a:rPr>
              <a:t>库性能提升效果</a:t>
            </a:r>
            <a:endParaRPr lang="zh-CN" altLang="en-US" dirty="0"/>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smtClean="0"/>
              <a:t>内存：</a:t>
            </a:r>
            <a:r>
              <a:rPr lang="zh-CN" altLang="zh-CN" dirty="0"/>
              <a:t>相比</a:t>
            </a:r>
            <a:r>
              <a:rPr lang="en-US" altLang="zh-CN" dirty="0"/>
              <a:t>glibc2.29</a:t>
            </a:r>
            <a:r>
              <a:rPr lang="zh-CN" altLang="zh-CN" dirty="0"/>
              <a:t>性能提升效果</a:t>
            </a:r>
            <a:endParaRPr lang="zh-CN" altLang="en-US" dirty="0"/>
          </a:p>
        </p:txBody>
      </p:sp>
      <p:pic>
        <p:nvPicPr>
          <p:cNvPr id="13314" name="d0e1679"/>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205582" y="1699792"/>
            <a:ext cx="7494835" cy="432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10391" y="6210054"/>
            <a:ext cx="6885218" cy="492443"/>
          </a:xfrm>
          <a:prstGeom prst="rect">
            <a:avLst/>
          </a:prstGeom>
        </p:spPr>
        <p:txBody>
          <a:bodyPr wrap="none">
            <a:spAutoFit/>
          </a:bodyPr>
          <a:lstStyle/>
          <a:p>
            <a:r>
              <a:rPr lang="zh-CN" altLang="zh-CN" sz="2600" dirty="0" smtClean="0">
                <a:solidFill>
                  <a:srgbClr val="000066"/>
                </a:solidFill>
                <a:latin typeface="+mn-lt"/>
                <a:ea typeface="黑体" pitchFamily="2" charset="-122"/>
              </a:rPr>
              <a:t>横轴</a:t>
            </a:r>
            <a:r>
              <a:rPr lang="zh-CN" altLang="zh-CN" sz="2600" dirty="0">
                <a:solidFill>
                  <a:srgbClr val="000066"/>
                </a:solidFill>
                <a:latin typeface="+mn-lt"/>
                <a:ea typeface="黑体" pitchFamily="2" charset="-122"/>
              </a:rPr>
              <a:t>表示拷贝的字节数，纵轴表示提升的</a:t>
            </a:r>
            <a:r>
              <a:rPr lang="zh-CN" altLang="zh-CN" sz="2600" dirty="0" smtClean="0">
                <a:solidFill>
                  <a:srgbClr val="000066"/>
                </a:solidFill>
                <a:latin typeface="+mn-lt"/>
                <a:ea typeface="黑体" pitchFamily="2" charset="-122"/>
              </a:rPr>
              <a:t>比例</a:t>
            </a:r>
            <a:endParaRPr lang="zh-CN" altLang="en-US" sz="2600" dirty="0">
              <a:solidFill>
                <a:srgbClr val="000066"/>
              </a:solidFill>
              <a:latin typeface="+mn-lt"/>
              <a:ea typeface="黑体" pitchFamily="2" charset="-122"/>
            </a:endParaRPr>
          </a:p>
        </p:txBody>
      </p:sp>
    </p:spTree>
    <p:extLst>
      <p:ext uri="{BB962C8B-B14F-4D97-AF65-F5344CB8AC3E}">
        <p14:creationId xmlns:p14="http://schemas.microsoft.com/office/powerpoint/2010/main" val="355893788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latin typeface="黑体"/>
              </a:rPr>
              <a:t>glibc</a:t>
            </a:r>
            <a:r>
              <a:rPr lang="zh-CN" altLang="en-US" dirty="0">
                <a:latin typeface="黑体"/>
              </a:rPr>
              <a:t>加速</a:t>
            </a:r>
            <a:r>
              <a:rPr lang="zh-CN" altLang="en-US" dirty="0" smtClean="0">
                <a:latin typeface="黑体"/>
              </a:rPr>
              <a:t>库性能提升效果</a:t>
            </a:r>
            <a:endParaRPr lang="zh-CN" altLang="en-US" dirty="0"/>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a:t>内存：相比</a:t>
            </a:r>
            <a:r>
              <a:rPr lang="en-US" altLang="zh-CN" dirty="0"/>
              <a:t>glibc2.29 </a:t>
            </a:r>
            <a:r>
              <a:rPr lang="en-US" altLang="zh-CN" dirty="0" err="1"/>
              <a:t>memmove</a:t>
            </a:r>
            <a:r>
              <a:rPr lang="en-US" altLang="zh-CN" dirty="0"/>
              <a:t> </a:t>
            </a:r>
            <a:r>
              <a:rPr lang="zh-CN" altLang="en-US" dirty="0"/>
              <a:t>性能优化效果</a:t>
            </a:r>
          </a:p>
          <a:p>
            <a:pPr algn="just" eaLnBrk="1" hangingPunct="1">
              <a:lnSpc>
                <a:spcPct val="90000"/>
              </a:lnSpc>
            </a:pPr>
            <a:endParaRPr lang="zh-CN" altLang="en-US" dirty="0"/>
          </a:p>
        </p:txBody>
      </p:sp>
      <p:sp>
        <p:nvSpPr>
          <p:cNvPr id="2" name="矩形 1"/>
          <p:cNvSpPr/>
          <p:nvPr/>
        </p:nvSpPr>
        <p:spPr>
          <a:xfrm>
            <a:off x="1510391" y="6210054"/>
            <a:ext cx="6885218" cy="492443"/>
          </a:xfrm>
          <a:prstGeom prst="rect">
            <a:avLst/>
          </a:prstGeom>
        </p:spPr>
        <p:txBody>
          <a:bodyPr wrap="none">
            <a:spAutoFit/>
          </a:bodyPr>
          <a:lstStyle/>
          <a:p>
            <a:r>
              <a:rPr lang="zh-CN" altLang="en-US" sz="2600" dirty="0">
                <a:solidFill>
                  <a:srgbClr val="000066"/>
                </a:solidFill>
                <a:latin typeface="+mn-lt"/>
                <a:ea typeface="黑体" pitchFamily="2" charset="-122"/>
              </a:rPr>
              <a:t>横轴表示拷贝的字节数，纵轴表示提升的</a:t>
            </a:r>
            <a:r>
              <a:rPr lang="zh-CN" altLang="en-US" sz="2600" dirty="0" smtClean="0">
                <a:solidFill>
                  <a:srgbClr val="000066"/>
                </a:solidFill>
                <a:latin typeface="+mn-lt"/>
                <a:ea typeface="黑体" pitchFamily="2" charset="-122"/>
              </a:rPr>
              <a:t>比例</a:t>
            </a:r>
            <a:endParaRPr lang="zh-CN" altLang="en-US" sz="2600" dirty="0">
              <a:solidFill>
                <a:srgbClr val="000066"/>
              </a:solidFill>
              <a:latin typeface="+mn-lt"/>
              <a:ea typeface="黑体" pitchFamily="2" charset="-122"/>
            </a:endParaRPr>
          </a:p>
        </p:txBody>
      </p:sp>
      <p:pic>
        <p:nvPicPr>
          <p:cNvPr id="14338" name="d0e17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379" y="1891728"/>
            <a:ext cx="7157242" cy="4302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52630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latin typeface="黑体"/>
              </a:rPr>
              <a:t>glibc</a:t>
            </a:r>
            <a:r>
              <a:rPr lang="zh-CN" altLang="en-US" dirty="0">
                <a:latin typeface="黑体"/>
              </a:rPr>
              <a:t>加速</a:t>
            </a:r>
            <a:r>
              <a:rPr lang="zh-CN" altLang="en-US" dirty="0" smtClean="0">
                <a:latin typeface="黑体"/>
              </a:rPr>
              <a:t>库性能提升效果</a:t>
            </a:r>
            <a:endParaRPr lang="zh-CN" altLang="en-US" dirty="0"/>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a:t>内存：相比</a:t>
            </a:r>
            <a:r>
              <a:rPr lang="en-US" altLang="zh-CN" dirty="0"/>
              <a:t>glibc2.29 </a:t>
            </a:r>
            <a:r>
              <a:rPr lang="en-US" altLang="zh-CN" dirty="0" err="1"/>
              <a:t>memset</a:t>
            </a:r>
            <a:r>
              <a:rPr lang="zh-CN" altLang="en-US" dirty="0"/>
              <a:t>性能优化效果</a:t>
            </a:r>
          </a:p>
          <a:p>
            <a:pPr algn="just" eaLnBrk="1" hangingPunct="1">
              <a:lnSpc>
                <a:spcPct val="90000"/>
              </a:lnSpc>
            </a:pPr>
            <a:endParaRPr lang="zh-CN" altLang="en-US" dirty="0"/>
          </a:p>
        </p:txBody>
      </p:sp>
      <p:sp>
        <p:nvSpPr>
          <p:cNvPr id="2" name="矩形 1"/>
          <p:cNvSpPr/>
          <p:nvPr/>
        </p:nvSpPr>
        <p:spPr>
          <a:xfrm>
            <a:off x="1510391" y="6210054"/>
            <a:ext cx="6885218" cy="492443"/>
          </a:xfrm>
          <a:prstGeom prst="rect">
            <a:avLst/>
          </a:prstGeom>
        </p:spPr>
        <p:txBody>
          <a:bodyPr wrap="none">
            <a:spAutoFit/>
          </a:bodyPr>
          <a:lstStyle/>
          <a:p>
            <a:r>
              <a:rPr lang="zh-CN" altLang="en-US" sz="2600" dirty="0">
                <a:solidFill>
                  <a:srgbClr val="000066"/>
                </a:solidFill>
                <a:latin typeface="+mn-lt"/>
                <a:ea typeface="黑体" pitchFamily="2" charset="-122"/>
              </a:rPr>
              <a:t>横轴表示拷贝的字节数，纵轴表示提升的</a:t>
            </a:r>
            <a:r>
              <a:rPr lang="zh-CN" altLang="en-US" sz="2600" dirty="0" smtClean="0">
                <a:solidFill>
                  <a:srgbClr val="000066"/>
                </a:solidFill>
                <a:latin typeface="+mn-lt"/>
                <a:ea typeface="黑体" pitchFamily="2" charset="-122"/>
              </a:rPr>
              <a:t>比例</a:t>
            </a:r>
            <a:endParaRPr lang="zh-CN" altLang="en-US" sz="2600" dirty="0">
              <a:solidFill>
                <a:srgbClr val="000066"/>
              </a:solidFill>
              <a:latin typeface="+mn-lt"/>
              <a:ea typeface="黑体" pitchFamily="2" charset="-122"/>
            </a:endParaRPr>
          </a:p>
        </p:txBody>
      </p:sp>
      <p:pic>
        <p:nvPicPr>
          <p:cNvPr id="15362" name="d0e17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986" y="1946245"/>
            <a:ext cx="7224027" cy="429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458895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latin typeface="黑体"/>
              </a:rPr>
              <a:t>glibc</a:t>
            </a:r>
            <a:r>
              <a:rPr lang="zh-CN" altLang="en-US" dirty="0">
                <a:latin typeface="黑体"/>
              </a:rPr>
              <a:t>加速</a:t>
            </a:r>
            <a:r>
              <a:rPr lang="zh-CN" altLang="en-US" dirty="0" smtClean="0">
                <a:latin typeface="黑体"/>
              </a:rPr>
              <a:t>库性能提升效果</a:t>
            </a:r>
            <a:endParaRPr lang="zh-CN" altLang="en-US" dirty="0"/>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a:t>内存</a:t>
            </a:r>
            <a:r>
              <a:rPr lang="zh-CN" altLang="en-US" dirty="0" smtClean="0"/>
              <a:t>：</a:t>
            </a:r>
            <a:r>
              <a:rPr lang="zh-CN" altLang="en-US" dirty="0"/>
              <a:t>其他</a:t>
            </a:r>
            <a:r>
              <a:rPr lang="zh-CN" altLang="en-US" dirty="0" smtClean="0"/>
              <a:t>性能</a:t>
            </a:r>
            <a:r>
              <a:rPr lang="zh-CN" altLang="en-US" dirty="0"/>
              <a:t>优化效果</a:t>
            </a:r>
          </a:p>
          <a:p>
            <a:pPr algn="just" eaLnBrk="1" hangingPunct="1">
              <a:lnSpc>
                <a:spcPct val="90000"/>
              </a:lnSpc>
            </a:pPr>
            <a:endParaRPr lang="zh-CN" altLang="en-US" dirty="0"/>
          </a:p>
        </p:txBody>
      </p:sp>
      <p:sp>
        <p:nvSpPr>
          <p:cNvPr id="2" name="矩形 1"/>
          <p:cNvSpPr/>
          <p:nvPr/>
        </p:nvSpPr>
        <p:spPr>
          <a:xfrm>
            <a:off x="1510391" y="6210054"/>
            <a:ext cx="6885218" cy="492443"/>
          </a:xfrm>
          <a:prstGeom prst="rect">
            <a:avLst/>
          </a:prstGeom>
        </p:spPr>
        <p:txBody>
          <a:bodyPr wrap="none">
            <a:spAutoFit/>
          </a:bodyPr>
          <a:lstStyle/>
          <a:p>
            <a:r>
              <a:rPr lang="zh-CN" altLang="en-US" sz="2600" dirty="0">
                <a:solidFill>
                  <a:srgbClr val="000066"/>
                </a:solidFill>
                <a:latin typeface="+mn-lt"/>
                <a:ea typeface="黑体" pitchFamily="2" charset="-122"/>
              </a:rPr>
              <a:t>横轴表示拷贝的字节数，纵轴表示提升的</a:t>
            </a:r>
            <a:r>
              <a:rPr lang="zh-CN" altLang="en-US" sz="2600" dirty="0" smtClean="0">
                <a:solidFill>
                  <a:srgbClr val="000066"/>
                </a:solidFill>
                <a:latin typeface="+mn-lt"/>
                <a:ea typeface="黑体" pitchFamily="2" charset="-122"/>
              </a:rPr>
              <a:t>比例</a:t>
            </a:r>
            <a:endParaRPr lang="zh-CN" altLang="en-US" sz="2600" dirty="0">
              <a:solidFill>
                <a:srgbClr val="000066"/>
              </a:solidFill>
              <a:latin typeface="+mn-lt"/>
              <a:ea typeface="黑体" pitchFamily="2" charset="-122"/>
            </a:endParaRPr>
          </a:p>
        </p:txBody>
      </p:sp>
      <p:pic>
        <p:nvPicPr>
          <p:cNvPr id="16386" name="d0e18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582" y="2617471"/>
            <a:ext cx="4270375"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d0e18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632" y="2492896"/>
            <a:ext cx="431165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863705" y="2617471"/>
            <a:ext cx="1398140" cy="461665"/>
          </a:xfrm>
          <a:prstGeom prst="rect">
            <a:avLst/>
          </a:prstGeom>
        </p:spPr>
        <p:txBody>
          <a:bodyPr wrap="none">
            <a:spAutoFit/>
          </a:bodyPr>
          <a:lstStyle/>
          <a:p>
            <a:r>
              <a:rPr lang="en-US" altLang="zh-CN"/>
              <a:t>memcmp</a:t>
            </a:r>
            <a:endParaRPr lang="zh-CN" altLang="en-US" dirty="0"/>
          </a:p>
        </p:txBody>
      </p:sp>
      <p:sp>
        <p:nvSpPr>
          <p:cNvPr id="4" name="矩形 3"/>
          <p:cNvSpPr/>
          <p:nvPr/>
        </p:nvSpPr>
        <p:spPr>
          <a:xfrm>
            <a:off x="3488092" y="2614039"/>
            <a:ext cx="1273105" cy="461665"/>
          </a:xfrm>
          <a:prstGeom prst="rect">
            <a:avLst/>
          </a:prstGeom>
        </p:spPr>
        <p:txBody>
          <a:bodyPr wrap="none">
            <a:spAutoFit/>
          </a:bodyPr>
          <a:lstStyle/>
          <a:p>
            <a:r>
              <a:rPr lang="en-US" altLang="zh-CN" kern="100" dirty="0" err="1">
                <a:latin typeface="宋体" panose="02010600030101010101" pitchFamily="2" charset="-122"/>
                <a:cs typeface="Times New Roman" panose="02020603050405020304" pitchFamily="18" charset="0"/>
              </a:rPr>
              <a:t>memrchr</a:t>
            </a:r>
            <a:endParaRPr lang="zh-CN" altLang="en-US" dirty="0"/>
          </a:p>
        </p:txBody>
      </p:sp>
    </p:spTree>
    <p:extLst>
      <p:ext uri="{BB962C8B-B14F-4D97-AF65-F5344CB8AC3E}">
        <p14:creationId xmlns:p14="http://schemas.microsoft.com/office/powerpoint/2010/main" val="59092637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d0e19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2448347"/>
            <a:ext cx="4270375"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latin typeface="黑体"/>
              </a:rPr>
              <a:t>glibc</a:t>
            </a:r>
            <a:r>
              <a:rPr lang="zh-CN" altLang="en-US" dirty="0">
                <a:latin typeface="黑体"/>
              </a:rPr>
              <a:t>加速</a:t>
            </a:r>
            <a:r>
              <a:rPr lang="zh-CN" altLang="en-US" dirty="0" smtClean="0">
                <a:latin typeface="黑体"/>
              </a:rPr>
              <a:t>库性能提升效果</a:t>
            </a:r>
            <a:endParaRPr lang="zh-CN" altLang="en-US" dirty="0"/>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a:t>字符接口优化效果</a:t>
            </a:r>
          </a:p>
        </p:txBody>
      </p:sp>
      <p:sp>
        <p:nvSpPr>
          <p:cNvPr id="2" name="矩形 1"/>
          <p:cNvSpPr/>
          <p:nvPr/>
        </p:nvSpPr>
        <p:spPr>
          <a:xfrm>
            <a:off x="1845418" y="6210054"/>
            <a:ext cx="6215163" cy="492443"/>
          </a:xfrm>
          <a:prstGeom prst="rect">
            <a:avLst/>
          </a:prstGeom>
        </p:spPr>
        <p:txBody>
          <a:bodyPr wrap="none">
            <a:spAutoFit/>
          </a:bodyPr>
          <a:lstStyle/>
          <a:p>
            <a:r>
              <a:rPr lang="zh-CN" altLang="en-US" sz="2600" dirty="0">
                <a:solidFill>
                  <a:srgbClr val="000066"/>
                </a:solidFill>
                <a:latin typeface="+mn-lt"/>
                <a:ea typeface="黑体" pitchFamily="2" charset="-122"/>
              </a:rPr>
              <a:t>横轴表示实际字符数，纵轴表示提升幅度</a:t>
            </a:r>
          </a:p>
        </p:txBody>
      </p:sp>
      <p:sp>
        <p:nvSpPr>
          <p:cNvPr id="3" name="矩形 2"/>
          <p:cNvSpPr/>
          <p:nvPr/>
        </p:nvSpPr>
        <p:spPr>
          <a:xfrm>
            <a:off x="8094537" y="2617471"/>
            <a:ext cx="936475" cy="461665"/>
          </a:xfrm>
          <a:prstGeom prst="rect">
            <a:avLst/>
          </a:prstGeom>
        </p:spPr>
        <p:txBody>
          <a:bodyPr wrap="none">
            <a:spAutoFit/>
          </a:bodyPr>
          <a:lstStyle/>
          <a:p>
            <a:r>
              <a:rPr lang="en-US" altLang="zh-CN" dirty="0" err="1"/>
              <a:t>strlen</a:t>
            </a:r>
            <a:endParaRPr lang="zh-CN" altLang="en-US" dirty="0"/>
          </a:p>
        </p:txBody>
      </p:sp>
      <p:sp>
        <p:nvSpPr>
          <p:cNvPr id="4" name="矩形 3"/>
          <p:cNvSpPr/>
          <p:nvPr/>
        </p:nvSpPr>
        <p:spPr>
          <a:xfrm>
            <a:off x="3565837" y="2614039"/>
            <a:ext cx="1117614" cy="461665"/>
          </a:xfrm>
          <a:prstGeom prst="rect">
            <a:avLst/>
          </a:prstGeom>
        </p:spPr>
        <p:txBody>
          <a:bodyPr wrap="none">
            <a:spAutoFit/>
          </a:bodyPr>
          <a:lstStyle/>
          <a:p>
            <a:r>
              <a:rPr lang="en-US" altLang="zh-CN" kern="100" dirty="0" err="1">
                <a:latin typeface="宋体" panose="02010600030101010101" pitchFamily="2" charset="-122"/>
                <a:cs typeface="Times New Roman" panose="02020603050405020304" pitchFamily="18" charset="0"/>
              </a:rPr>
              <a:t>strcpy</a:t>
            </a:r>
            <a:endParaRPr lang="zh-CN" altLang="en-US" dirty="0"/>
          </a:p>
        </p:txBody>
      </p:sp>
      <p:pic>
        <p:nvPicPr>
          <p:cNvPr id="17411" name="d0e19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013" y="3717131"/>
            <a:ext cx="4237037"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992822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d0e19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016" y="2738065"/>
            <a:ext cx="4292600"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d0e19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00" y="2780928"/>
            <a:ext cx="4244975"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latin typeface="黑体"/>
              </a:rPr>
              <a:t>glibc</a:t>
            </a:r>
            <a:r>
              <a:rPr lang="zh-CN" altLang="en-US" dirty="0">
                <a:latin typeface="黑体"/>
              </a:rPr>
              <a:t>加速</a:t>
            </a:r>
            <a:r>
              <a:rPr lang="zh-CN" altLang="en-US" dirty="0" smtClean="0">
                <a:latin typeface="黑体"/>
              </a:rPr>
              <a:t>库性能提升效果</a:t>
            </a:r>
            <a:endParaRPr lang="zh-CN" altLang="en-US" dirty="0"/>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a:t>字符接口优化效果</a:t>
            </a:r>
          </a:p>
        </p:txBody>
      </p:sp>
      <p:sp>
        <p:nvSpPr>
          <p:cNvPr id="2" name="矩形 1"/>
          <p:cNvSpPr/>
          <p:nvPr/>
        </p:nvSpPr>
        <p:spPr>
          <a:xfrm>
            <a:off x="1845418" y="6210054"/>
            <a:ext cx="6215163" cy="492443"/>
          </a:xfrm>
          <a:prstGeom prst="rect">
            <a:avLst/>
          </a:prstGeom>
        </p:spPr>
        <p:txBody>
          <a:bodyPr wrap="none">
            <a:spAutoFit/>
          </a:bodyPr>
          <a:lstStyle/>
          <a:p>
            <a:r>
              <a:rPr lang="zh-CN" altLang="en-US" sz="2600" dirty="0">
                <a:solidFill>
                  <a:srgbClr val="000066"/>
                </a:solidFill>
                <a:latin typeface="+mn-lt"/>
                <a:ea typeface="黑体" pitchFamily="2" charset="-122"/>
              </a:rPr>
              <a:t>横轴表示实际字符数，纵轴表示提升幅度</a:t>
            </a:r>
          </a:p>
        </p:txBody>
      </p:sp>
      <p:sp>
        <p:nvSpPr>
          <p:cNvPr id="3" name="矩形 2"/>
          <p:cNvSpPr/>
          <p:nvPr/>
        </p:nvSpPr>
        <p:spPr>
          <a:xfrm>
            <a:off x="7923016" y="2617471"/>
            <a:ext cx="1279517" cy="461665"/>
          </a:xfrm>
          <a:prstGeom prst="rect">
            <a:avLst/>
          </a:prstGeom>
        </p:spPr>
        <p:txBody>
          <a:bodyPr wrap="none">
            <a:spAutoFit/>
          </a:bodyPr>
          <a:lstStyle/>
          <a:p>
            <a:r>
              <a:rPr lang="en-US" altLang="zh-CN" dirty="0" err="1"/>
              <a:t>strncmp</a:t>
            </a:r>
            <a:endParaRPr lang="zh-CN" altLang="en-US" dirty="0"/>
          </a:p>
        </p:txBody>
      </p:sp>
      <p:sp>
        <p:nvSpPr>
          <p:cNvPr id="4" name="矩形 3"/>
          <p:cNvSpPr/>
          <p:nvPr/>
        </p:nvSpPr>
        <p:spPr>
          <a:xfrm>
            <a:off x="3565837" y="2614039"/>
            <a:ext cx="1117614" cy="461665"/>
          </a:xfrm>
          <a:prstGeom prst="rect">
            <a:avLst/>
          </a:prstGeom>
        </p:spPr>
        <p:txBody>
          <a:bodyPr wrap="none">
            <a:spAutoFit/>
          </a:bodyPr>
          <a:lstStyle/>
          <a:p>
            <a:r>
              <a:rPr lang="en-US" altLang="zh-CN" kern="100" dirty="0" err="1">
                <a:latin typeface="宋体" panose="02010600030101010101" pitchFamily="2" charset="-122"/>
                <a:cs typeface="Times New Roman" panose="02020603050405020304" pitchFamily="18" charset="0"/>
              </a:rPr>
              <a:t>strcmp</a:t>
            </a:r>
            <a:endParaRPr lang="zh-CN" altLang="en-US" dirty="0"/>
          </a:p>
        </p:txBody>
      </p:sp>
    </p:spTree>
    <p:extLst>
      <p:ext uri="{BB962C8B-B14F-4D97-AF65-F5344CB8AC3E}">
        <p14:creationId xmlns:p14="http://schemas.microsoft.com/office/powerpoint/2010/main" val="286859509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d0e20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2428875"/>
            <a:ext cx="4292600"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latin typeface="黑体"/>
              </a:rPr>
              <a:t>glibc</a:t>
            </a:r>
            <a:r>
              <a:rPr lang="zh-CN" altLang="en-US" dirty="0">
                <a:latin typeface="黑体"/>
              </a:rPr>
              <a:t>加速</a:t>
            </a:r>
            <a:r>
              <a:rPr lang="zh-CN" altLang="en-US" dirty="0" smtClean="0">
                <a:latin typeface="黑体"/>
              </a:rPr>
              <a:t>库性能提升效果</a:t>
            </a:r>
            <a:endParaRPr lang="zh-CN" altLang="en-US" dirty="0"/>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zh-CN" altLang="en-US" dirty="0"/>
              <a:t>字符接口优化效果</a:t>
            </a:r>
          </a:p>
        </p:txBody>
      </p:sp>
      <p:sp>
        <p:nvSpPr>
          <p:cNvPr id="2" name="矩形 1"/>
          <p:cNvSpPr/>
          <p:nvPr/>
        </p:nvSpPr>
        <p:spPr>
          <a:xfrm>
            <a:off x="1845418" y="6210054"/>
            <a:ext cx="6215163" cy="492443"/>
          </a:xfrm>
          <a:prstGeom prst="rect">
            <a:avLst/>
          </a:prstGeom>
        </p:spPr>
        <p:txBody>
          <a:bodyPr wrap="none">
            <a:spAutoFit/>
          </a:bodyPr>
          <a:lstStyle/>
          <a:p>
            <a:r>
              <a:rPr lang="zh-CN" altLang="en-US" sz="2600" dirty="0">
                <a:solidFill>
                  <a:srgbClr val="000066"/>
                </a:solidFill>
                <a:latin typeface="+mn-lt"/>
                <a:ea typeface="黑体" pitchFamily="2" charset="-122"/>
              </a:rPr>
              <a:t>横轴表示实际字符数，纵轴表示提升幅度</a:t>
            </a:r>
          </a:p>
        </p:txBody>
      </p:sp>
      <p:sp>
        <p:nvSpPr>
          <p:cNvPr id="4" name="矩形 3"/>
          <p:cNvSpPr/>
          <p:nvPr/>
        </p:nvSpPr>
        <p:spPr>
          <a:xfrm>
            <a:off x="3488092" y="2614039"/>
            <a:ext cx="1273104" cy="461665"/>
          </a:xfrm>
          <a:prstGeom prst="rect">
            <a:avLst/>
          </a:prstGeom>
        </p:spPr>
        <p:txBody>
          <a:bodyPr wrap="none">
            <a:spAutoFit/>
          </a:bodyPr>
          <a:lstStyle/>
          <a:p>
            <a:r>
              <a:rPr lang="en-US" altLang="zh-CN" kern="100" dirty="0" err="1">
                <a:latin typeface="宋体" panose="02010600030101010101" pitchFamily="2" charset="-122"/>
                <a:cs typeface="Times New Roman" panose="02020603050405020304" pitchFamily="18" charset="0"/>
              </a:rPr>
              <a:t>strnlen</a:t>
            </a:r>
            <a:endParaRPr lang="zh-CN" altLang="en-US" dirty="0"/>
          </a:p>
        </p:txBody>
      </p:sp>
    </p:spTree>
    <p:extLst>
      <p:ext uri="{BB962C8B-B14F-4D97-AF65-F5344CB8AC3E}">
        <p14:creationId xmlns:p14="http://schemas.microsoft.com/office/powerpoint/2010/main" val="329830253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082CDA0-6156-496B-AF6B-ED623272B13C}"/>
              </a:ext>
            </a:extLst>
          </p:cNvPr>
          <p:cNvSpPr>
            <a:spLocks noGrp="1" noChangeArrowheads="1"/>
          </p:cNvSpPr>
          <p:nvPr>
            <p:ph type="title"/>
          </p:nvPr>
        </p:nvSpPr>
        <p:spPr/>
        <p:txBody>
          <a:bodyPr/>
          <a:lstStyle/>
          <a:p>
            <a:pPr algn="ctr"/>
            <a:r>
              <a:rPr lang="zh-CN" altLang="en-US" dirty="0"/>
              <a:t>鲲鹏加速器接口简介</a:t>
            </a:r>
          </a:p>
        </p:txBody>
      </p:sp>
      <p:sp>
        <p:nvSpPr>
          <p:cNvPr id="17411" name="Rectangle 3">
            <a:extLst>
              <a:ext uri="{FF2B5EF4-FFF2-40B4-BE49-F238E27FC236}">
                <a16:creationId xmlns:a16="http://schemas.microsoft.com/office/drawing/2014/main" id="{186063DB-DB6E-4103-84C9-F6E75F5806A7}"/>
              </a:ext>
            </a:extLst>
          </p:cNvPr>
          <p:cNvSpPr>
            <a:spLocks noGrp="1" noChangeArrowheads="1"/>
          </p:cNvSpPr>
          <p:nvPr>
            <p:ph type="body" idx="1"/>
          </p:nvPr>
        </p:nvSpPr>
        <p:spPr/>
        <p:txBody>
          <a:bodyPr/>
          <a:lstStyle/>
          <a:p>
            <a:pPr algn="just" eaLnBrk="1" hangingPunct="1">
              <a:lnSpc>
                <a:spcPct val="90000"/>
              </a:lnSpc>
            </a:pPr>
            <a:r>
              <a:rPr lang="en-US" altLang="zh-CN" dirty="0" err="1" smtClean="0"/>
              <a:t>glibc</a:t>
            </a:r>
            <a:endParaRPr lang="zh-CN" altLang="en-US" dirty="0"/>
          </a:p>
          <a:p>
            <a:pPr lvl="1">
              <a:lnSpc>
                <a:spcPct val="90000"/>
              </a:lnSpc>
            </a:pPr>
            <a:r>
              <a:rPr lang="zh-CN" altLang="en-US" dirty="0"/>
              <a:t>对内存、字符串、锁等接口基于鲲鹏处理器微架构特点进行了加速</a:t>
            </a:r>
            <a:r>
              <a:rPr lang="zh-CN" altLang="en-US" dirty="0" smtClean="0"/>
              <a:t>优化</a:t>
            </a:r>
            <a:endParaRPr lang="en-US" altLang="zh-CN" dirty="0" smtClean="0"/>
          </a:p>
          <a:p>
            <a:pPr algn="just" eaLnBrk="1" hangingPunct="1">
              <a:lnSpc>
                <a:spcPct val="90000"/>
              </a:lnSpc>
            </a:pPr>
            <a:r>
              <a:rPr lang="en-US" altLang="zh-CN" dirty="0"/>
              <a:t>HMPP</a:t>
            </a:r>
            <a:endParaRPr lang="zh-CN" altLang="en-US" dirty="0"/>
          </a:p>
          <a:p>
            <a:pPr lvl="1">
              <a:lnSpc>
                <a:spcPct val="90000"/>
              </a:lnSpc>
            </a:pPr>
            <a:r>
              <a:rPr lang="zh-CN" altLang="en-US" dirty="0"/>
              <a:t>提供基础的音视频信号高级函数接口，基于鲲鹏处理器微架构进行了性能优化和功能补齐，以降低客户高性能音视频应用迁移到鲲鹏平台的改造工作量</a:t>
            </a:r>
            <a:r>
              <a:rPr lang="zh-CN" altLang="en-US" dirty="0" smtClean="0"/>
              <a:t>。</a:t>
            </a:r>
            <a:endParaRPr lang="en-US" altLang="zh-CN" dirty="0"/>
          </a:p>
          <a:p>
            <a:pPr algn="just" eaLnBrk="1" hangingPunct="1">
              <a:lnSpc>
                <a:spcPct val="90000"/>
              </a:lnSpc>
            </a:pPr>
            <a:r>
              <a:rPr lang="en-US" altLang="zh-CN" dirty="0" err="1"/>
              <a:t>Hyperscan</a:t>
            </a:r>
            <a:endParaRPr lang="zh-CN" altLang="en-US" dirty="0"/>
          </a:p>
          <a:p>
            <a:pPr lvl="1">
              <a:lnSpc>
                <a:spcPct val="90000"/>
              </a:lnSpc>
            </a:pPr>
            <a:r>
              <a:rPr lang="zh-CN" altLang="en-US" dirty="0"/>
              <a:t>使用</a:t>
            </a:r>
            <a:r>
              <a:rPr lang="en-US" altLang="zh-CN" dirty="0"/>
              <a:t>aarch64</a:t>
            </a:r>
            <a:r>
              <a:rPr lang="zh-CN" altLang="en-US" dirty="0"/>
              <a:t>的</a:t>
            </a:r>
            <a:r>
              <a:rPr lang="en-US" altLang="zh-CN" dirty="0" err="1"/>
              <a:t>intrinsics</a:t>
            </a:r>
            <a:r>
              <a:rPr lang="zh-CN" altLang="en-US" dirty="0"/>
              <a:t>函数进行加速优化</a:t>
            </a:r>
            <a:r>
              <a:rPr lang="zh-CN" altLang="en-US" dirty="0" smtClean="0"/>
              <a:t>。</a:t>
            </a:r>
            <a:endParaRPr lang="en-US" altLang="zh-CN" dirty="0" smtClean="0"/>
          </a:p>
          <a:p>
            <a:pPr algn="just" eaLnBrk="1" hangingPunct="1">
              <a:lnSpc>
                <a:spcPct val="90000"/>
              </a:lnSpc>
            </a:pPr>
            <a:r>
              <a:rPr lang="en-US" altLang="zh-CN" dirty="0"/>
              <a:t>AVX2Neon</a:t>
            </a:r>
            <a:endParaRPr lang="zh-CN" altLang="en-US" dirty="0" smtClean="0"/>
          </a:p>
          <a:p>
            <a:pPr lvl="1">
              <a:lnSpc>
                <a:spcPct val="90000"/>
              </a:lnSpc>
            </a:pPr>
            <a:r>
              <a:rPr lang="zh-CN" altLang="en-US" dirty="0"/>
              <a:t>完成常用的</a:t>
            </a:r>
            <a:r>
              <a:rPr lang="en-US" altLang="zh-CN" dirty="0"/>
              <a:t>265</a:t>
            </a:r>
            <a:r>
              <a:rPr lang="zh-CN" altLang="en-US" dirty="0"/>
              <a:t>个</a:t>
            </a:r>
            <a:r>
              <a:rPr lang="en-US" altLang="zh-CN" dirty="0"/>
              <a:t>AVX&amp;SSE</a:t>
            </a:r>
            <a:r>
              <a:rPr lang="zh-CN" altLang="en-US" dirty="0"/>
              <a:t>函数的接口适配和性能优化。</a:t>
            </a:r>
            <a:endParaRPr lang="en-US" altLang="zh-CN" dirty="0"/>
          </a:p>
        </p:txBody>
      </p:sp>
    </p:spTree>
    <p:extLst>
      <p:ext uri="{BB962C8B-B14F-4D97-AF65-F5344CB8AC3E}">
        <p14:creationId xmlns:p14="http://schemas.microsoft.com/office/powerpoint/2010/main" val="60071359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latin typeface="黑体"/>
              </a:rPr>
              <a:t>glibc</a:t>
            </a:r>
            <a:r>
              <a:rPr lang="zh-CN" altLang="en-US" dirty="0">
                <a:latin typeface="黑体"/>
              </a:rPr>
              <a:t>加速</a:t>
            </a:r>
            <a:r>
              <a:rPr lang="zh-CN" altLang="en-US" dirty="0" smtClean="0">
                <a:latin typeface="黑体"/>
              </a:rPr>
              <a:t>库性能提升效果</a:t>
            </a:r>
            <a:endParaRPr lang="zh-CN" altLang="en-US" dirty="0"/>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en-US" altLang="zh-CN" dirty="0" err="1"/>
              <a:t>UnixBench</a:t>
            </a:r>
            <a:r>
              <a:rPr lang="zh-CN" altLang="en-US" dirty="0" smtClean="0"/>
              <a:t>优化测试方案</a:t>
            </a:r>
            <a:endParaRPr lang="zh-CN" altLang="en-US" dirty="0"/>
          </a:p>
        </p:txBody>
      </p:sp>
      <p:pic>
        <p:nvPicPr>
          <p:cNvPr id="20482" name="d0e213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92983" y="2060848"/>
            <a:ext cx="4320034" cy="455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79435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en-US" altLang="zh-CN" dirty="0" err="1">
                <a:latin typeface="黑体"/>
              </a:rPr>
              <a:t>glibc</a:t>
            </a:r>
            <a:r>
              <a:rPr lang="zh-CN" altLang="en-US" dirty="0">
                <a:latin typeface="黑体"/>
              </a:rPr>
              <a:t>加速</a:t>
            </a:r>
            <a:r>
              <a:rPr lang="zh-CN" altLang="en-US" dirty="0" smtClean="0">
                <a:latin typeface="黑体"/>
              </a:rPr>
              <a:t>库性能提升效果</a:t>
            </a:r>
            <a:endParaRPr lang="zh-CN" altLang="en-US" dirty="0"/>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algn="just" eaLnBrk="1" hangingPunct="1">
              <a:lnSpc>
                <a:spcPct val="90000"/>
              </a:lnSpc>
            </a:pPr>
            <a:r>
              <a:rPr lang="en-US" altLang="zh-CN" dirty="0" err="1"/>
              <a:t>UnixBench</a:t>
            </a:r>
            <a:r>
              <a:rPr lang="zh-CN" altLang="en-US" dirty="0" smtClean="0"/>
              <a:t>优化效果</a:t>
            </a:r>
            <a:endParaRPr lang="zh-CN" altLang="en-US" dirty="0"/>
          </a:p>
        </p:txBody>
      </p:sp>
      <p:pic>
        <p:nvPicPr>
          <p:cNvPr id="21506" name="d0e2135"/>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45911" y="1965712"/>
            <a:ext cx="8414177" cy="493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61466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en-US" altLang="zh-CN" dirty="0" err="1"/>
              <a:t>Hyperscan</a:t>
            </a:r>
            <a:r>
              <a:rPr lang="zh-CN" altLang="en-US" dirty="0"/>
              <a:t>加速</a:t>
            </a:r>
            <a:r>
              <a:rPr lang="zh-CN" altLang="en-US" dirty="0" smtClean="0"/>
              <a:t>库</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560512" y="1125538"/>
            <a:ext cx="8928992" cy="4741193"/>
          </a:xfrm>
        </p:spPr>
        <p:txBody>
          <a:bodyPr/>
          <a:lstStyle/>
          <a:p>
            <a:pPr algn="just" eaLnBrk="1" hangingPunct="1">
              <a:lnSpc>
                <a:spcPct val="90000"/>
              </a:lnSpc>
            </a:pPr>
            <a:r>
              <a:rPr lang="zh-CN" altLang="en-US" dirty="0"/>
              <a:t>优化后的块模式正则表达式编译接口性能对比。 </a:t>
            </a:r>
            <a:endParaRPr lang="en-US" altLang="zh-CN" dirty="0" smtClean="0"/>
          </a:p>
          <a:p>
            <a:pPr lvl="1" algn="just" eaLnBrk="1" hangingPunct="1">
              <a:lnSpc>
                <a:spcPct val="90000"/>
              </a:lnSpc>
            </a:pPr>
            <a:r>
              <a:rPr lang="en-US" altLang="zh-CN" dirty="0" smtClean="0"/>
              <a:t>original</a:t>
            </a:r>
            <a:r>
              <a:rPr lang="en-US" altLang="zh-CN" dirty="0"/>
              <a:t>:</a:t>
            </a:r>
            <a:r>
              <a:rPr lang="zh-CN" altLang="en-US" dirty="0"/>
              <a:t>指的是优化前版本在鲲鹏</a:t>
            </a:r>
            <a:r>
              <a:rPr lang="en-US" altLang="zh-CN" dirty="0"/>
              <a:t>920</a:t>
            </a:r>
            <a:r>
              <a:rPr lang="zh-CN" altLang="en-US" dirty="0"/>
              <a:t>上的性能。</a:t>
            </a:r>
          </a:p>
          <a:p>
            <a:pPr lvl="1" algn="just" eaLnBrk="1" hangingPunct="1">
              <a:lnSpc>
                <a:spcPct val="90000"/>
              </a:lnSpc>
            </a:pPr>
            <a:r>
              <a:rPr lang="en-US" altLang="zh-CN" dirty="0" err="1"/>
              <a:t>Kunpeng</a:t>
            </a:r>
            <a:r>
              <a:rPr lang="en-US" altLang="zh-CN" dirty="0"/>
              <a:t> 920</a:t>
            </a:r>
            <a:r>
              <a:rPr lang="zh-CN" altLang="en-US" dirty="0"/>
              <a:t>：使用</a:t>
            </a:r>
            <a:r>
              <a:rPr lang="en-US" altLang="zh-CN" dirty="0"/>
              <a:t>Neon</a:t>
            </a:r>
            <a:r>
              <a:rPr lang="zh-CN" altLang="en-US" dirty="0"/>
              <a:t>指令优化后的版本在鲲鹏</a:t>
            </a:r>
            <a:r>
              <a:rPr lang="en-US" altLang="zh-CN" dirty="0"/>
              <a:t>920</a:t>
            </a:r>
            <a:r>
              <a:rPr lang="zh-CN" altLang="en-US" dirty="0"/>
              <a:t>上的性能。</a:t>
            </a:r>
          </a:p>
          <a:p>
            <a:pPr lvl="1" algn="just" eaLnBrk="1" hangingPunct="1">
              <a:lnSpc>
                <a:spcPct val="90000"/>
              </a:lnSpc>
            </a:pPr>
            <a:r>
              <a:rPr lang="en-US" altLang="zh-CN" dirty="0"/>
              <a:t>X86</a:t>
            </a:r>
            <a:r>
              <a:rPr lang="zh-CN" altLang="en-US" dirty="0"/>
              <a:t>：相同软件版本，使用某</a:t>
            </a:r>
            <a:r>
              <a:rPr lang="en-US" altLang="zh-CN" dirty="0"/>
              <a:t>20Core</a:t>
            </a:r>
            <a:r>
              <a:rPr lang="zh-CN" altLang="en-US" dirty="0"/>
              <a:t>基于</a:t>
            </a:r>
            <a:r>
              <a:rPr lang="en-US" altLang="zh-CN" dirty="0"/>
              <a:t>512 SIMD</a:t>
            </a:r>
            <a:r>
              <a:rPr lang="zh-CN" altLang="en-US" dirty="0"/>
              <a:t>指令测试结果</a:t>
            </a:r>
            <a:r>
              <a:rPr lang="zh-CN" altLang="en-US" dirty="0" smtClean="0"/>
              <a:t>。 </a:t>
            </a:r>
            <a:endParaRPr lang="zh-CN" altLang="en-US" dirty="0"/>
          </a:p>
        </p:txBody>
      </p:sp>
      <p:pic>
        <p:nvPicPr>
          <p:cNvPr id="22530" name="d0e3466"/>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93" t="3463" r="3018" b="4761"/>
          <a:stretch/>
        </p:blipFill>
        <p:spPr bwMode="auto">
          <a:xfrm>
            <a:off x="2576736" y="2996952"/>
            <a:ext cx="5328592"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en-US" altLang="zh-CN" dirty="0" err="1"/>
              <a:t>Hyperscan</a:t>
            </a:r>
            <a:r>
              <a:rPr lang="zh-CN" altLang="en-US" dirty="0"/>
              <a:t>加速</a:t>
            </a:r>
            <a:r>
              <a:rPr lang="zh-CN" altLang="en-US" dirty="0" smtClean="0"/>
              <a:t>库</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560512" y="1125538"/>
            <a:ext cx="8928992" cy="4741193"/>
          </a:xfrm>
        </p:spPr>
        <p:txBody>
          <a:bodyPr/>
          <a:lstStyle/>
          <a:p>
            <a:pPr algn="just" eaLnBrk="1" hangingPunct="1">
              <a:lnSpc>
                <a:spcPct val="90000"/>
              </a:lnSpc>
            </a:pPr>
            <a:r>
              <a:rPr lang="zh-CN" altLang="en-US" dirty="0"/>
              <a:t>优化后的流模式正则表达式编译接口性能对比</a:t>
            </a:r>
          </a:p>
        </p:txBody>
      </p:sp>
      <p:pic>
        <p:nvPicPr>
          <p:cNvPr id="23554" name="d0e3470"/>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022" t="2757" r="878" b="4898"/>
          <a:stretch/>
        </p:blipFill>
        <p:spPr bwMode="auto">
          <a:xfrm>
            <a:off x="1352600" y="1700808"/>
            <a:ext cx="6912768"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45671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en-US" altLang="zh-CN" dirty="0" err="1"/>
              <a:t>Hyperscan</a:t>
            </a:r>
            <a:r>
              <a:rPr lang="zh-CN" altLang="en-US" dirty="0"/>
              <a:t>加速</a:t>
            </a:r>
            <a:r>
              <a:rPr lang="zh-CN" altLang="en-US" dirty="0" smtClean="0"/>
              <a:t>库</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560512" y="1125538"/>
            <a:ext cx="8928992" cy="4741193"/>
          </a:xfrm>
        </p:spPr>
        <p:txBody>
          <a:bodyPr/>
          <a:lstStyle/>
          <a:p>
            <a:pPr algn="just" eaLnBrk="1" hangingPunct="1">
              <a:lnSpc>
                <a:spcPct val="90000"/>
              </a:lnSpc>
            </a:pPr>
            <a:r>
              <a:rPr lang="zh-CN" altLang="en-US" dirty="0"/>
              <a:t>优化后的块模式正则表达式匹配接口性能对比</a:t>
            </a:r>
          </a:p>
        </p:txBody>
      </p:sp>
      <p:pic>
        <p:nvPicPr>
          <p:cNvPr id="24578" name="d0e3474"/>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0" t="2579" r="2978" b="4582"/>
          <a:stretch/>
        </p:blipFill>
        <p:spPr bwMode="auto">
          <a:xfrm>
            <a:off x="1280592" y="1556792"/>
            <a:ext cx="6984776" cy="51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12487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en-US" altLang="zh-CN" dirty="0" err="1"/>
              <a:t>Hyperscan</a:t>
            </a:r>
            <a:r>
              <a:rPr lang="zh-CN" altLang="en-US" dirty="0"/>
              <a:t>加速</a:t>
            </a:r>
            <a:r>
              <a:rPr lang="zh-CN" altLang="en-US" dirty="0" smtClean="0"/>
              <a:t>库</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560512" y="1125538"/>
            <a:ext cx="8928992" cy="4741193"/>
          </a:xfrm>
        </p:spPr>
        <p:txBody>
          <a:bodyPr/>
          <a:lstStyle/>
          <a:p>
            <a:pPr algn="just" eaLnBrk="1" hangingPunct="1">
              <a:lnSpc>
                <a:spcPct val="90000"/>
              </a:lnSpc>
            </a:pPr>
            <a:r>
              <a:rPr lang="zh-CN" altLang="en-US" dirty="0"/>
              <a:t>优化后的流模式正则表达式扫描接口性能对比</a:t>
            </a:r>
          </a:p>
        </p:txBody>
      </p:sp>
      <p:pic>
        <p:nvPicPr>
          <p:cNvPr id="25602" name="d0e3478"/>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520" t="3190" r="3249" b="4681"/>
          <a:stretch/>
        </p:blipFill>
        <p:spPr bwMode="auto">
          <a:xfrm>
            <a:off x="1640632" y="1844824"/>
            <a:ext cx="6506672"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364774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en-US" altLang="zh-CN" dirty="0"/>
              <a:t>AVX2Neon</a:t>
            </a:r>
            <a:r>
              <a:rPr lang="zh-CN" altLang="en-US" dirty="0"/>
              <a:t>加速库</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560512" y="1125538"/>
            <a:ext cx="8928992" cy="4741193"/>
          </a:xfrm>
        </p:spPr>
        <p:txBody>
          <a:bodyPr/>
          <a:lstStyle/>
          <a:p>
            <a:pPr algn="just" eaLnBrk="1" hangingPunct="1">
              <a:lnSpc>
                <a:spcPct val="90000"/>
              </a:lnSpc>
            </a:pPr>
            <a:r>
              <a:rPr lang="zh-CN" altLang="en-US" dirty="0" smtClean="0"/>
              <a:t>测试方案</a:t>
            </a:r>
            <a:endParaRPr lang="en-US" altLang="zh-CN" dirty="0" smtClean="0"/>
          </a:p>
          <a:p>
            <a:pPr algn="just" eaLnBrk="1" hangingPunct="1">
              <a:lnSpc>
                <a:spcPct val="90000"/>
              </a:lnSpc>
            </a:pPr>
            <a:endParaRPr lang="en-US" altLang="zh-CN" dirty="0"/>
          </a:p>
          <a:p>
            <a:pPr algn="just" eaLnBrk="1" hangingPunct="1">
              <a:lnSpc>
                <a:spcPct val="90000"/>
              </a:lnSpc>
            </a:pPr>
            <a:endParaRPr lang="en-US" altLang="zh-CN" dirty="0" smtClean="0"/>
          </a:p>
          <a:p>
            <a:pPr algn="just" eaLnBrk="1" hangingPunct="1">
              <a:lnSpc>
                <a:spcPct val="90000"/>
              </a:lnSpc>
            </a:pPr>
            <a:endParaRPr lang="en-US" altLang="zh-CN" dirty="0"/>
          </a:p>
          <a:p>
            <a:pPr algn="just" eaLnBrk="1" hangingPunct="1">
              <a:lnSpc>
                <a:spcPct val="90000"/>
              </a:lnSpc>
            </a:pPr>
            <a:endParaRPr lang="en-US" altLang="zh-CN" dirty="0" smtClean="0"/>
          </a:p>
          <a:p>
            <a:pPr algn="just" eaLnBrk="1" hangingPunct="1">
              <a:lnSpc>
                <a:spcPct val="90000"/>
              </a:lnSpc>
            </a:pPr>
            <a:endParaRPr lang="en-US" altLang="zh-CN" dirty="0"/>
          </a:p>
          <a:p>
            <a:pPr algn="just" eaLnBrk="1" hangingPunct="1">
              <a:lnSpc>
                <a:spcPct val="90000"/>
              </a:lnSpc>
            </a:pPr>
            <a:endParaRPr lang="en-US" altLang="zh-CN" dirty="0" smtClean="0"/>
          </a:p>
          <a:p>
            <a:pPr algn="just" eaLnBrk="1" hangingPunct="1">
              <a:lnSpc>
                <a:spcPct val="90000"/>
              </a:lnSpc>
            </a:pPr>
            <a:endParaRPr lang="en-US" altLang="zh-CN" dirty="0"/>
          </a:p>
          <a:p>
            <a:pPr algn="just" eaLnBrk="1" hangingPunct="1">
              <a:lnSpc>
                <a:spcPct val="90000"/>
              </a:lnSpc>
            </a:pPr>
            <a:endParaRPr lang="en-US" altLang="zh-CN" dirty="0" smtClean="0"/>
          </a:p>
          <a:p>
            <a:pPr algn="just" eaLnBrk="1" hangingPunct="1">
              <a:lnSpc>
                <a:spcPct val="90000"/>
              </a:lnSpc>
            </a:pPr>
            <a:endParaRPr lang="en-US" altLang="zh-CN" dirty="0"/>
          </a:p>
          <a:p>
            <a:pPr algn="just" eaLnBrk="1" hangingPunct="1">
              <a:lnSpc>
                <a:spcPct val="90000"/>
              </a:lnSpc>
            </a:pPr>
            <a:endParaRPr lang="en-US" altLang="zh-CN" dirty="0" smtClean="0"/>
          </a:p>
          <a:p>
            <a:pPr algn="just" eaLnBrk="1" hangingPunct="1">
              <a:lnSpc>
                <a:spcPct val="90000"/>
              </a:lnSpc>
            </a:pPr>
            <a:r>
              <a:rPr lang="zh-CN" altLang="en-US" dirty="0" smtClean="0"/>
              <a:t>测试环境</a:t>
            </a:r>
            <a:endParaRPr lang="zh-CN" altLang="en-US" dirty="0"/>
          </a:p>
        </p:txBody>
      </p:sp>
      <p:pic>
        <p:nvPicPr>
          <p:cNvPr id="26626" name="d0e353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68824" y="1196751"/>
            <a:ext cx="3960440" cy="457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824" y="5886123"/>
            <a:ext cx="42513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298752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en-US" altLang="zh-CN" dirty="0"/>
              <a:t>AVX2Neon</a:t>
            </a:r>
            <a:r>
              <a:rPr lang="zh-CN" altLang="en-US" dirty="0"/>
              <a:t>加速库</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560512" y="1125538"/>
            <a:ext cx="8928992" cy="4741193"/>
          </a:xfrm>
        </p:spPr>
        <p:txBody>
          <a:bodyPr/>
          <a:lstStyle/>
          <a:p>
            <a:pPr algn="just" eaLnBrk="1" hangingPunct="1">
              <a:lnSpc>
                <a:spcPct val="90000"/>
              </a:lnSpc>
            </a:pPr>
            <a:r>
              <a:rPr lang="zh-CN" altLang="en-US" dirty="0" smtClean="0"/>
              <a:t>测试结果</a:t>
            </a:r>
            <a:endParaRPr lang="en-US" altLang="zh-CN" dirty="0" smtClean="0"/>
          </a:p>
          <a:p>
            <a:pPr lvl="1" algn="just" eaLnBrk="1" hangingPunct="1">
              <a:lnSpc>
                <a:spcPct val="90000"/>
              </a:lnSpc>
            </a:pPr>
            <a:r>
              <a:rPr lang="zh-CN" altLang="en-US" dirty="0"/>
              <a:t>横轴表示适配后接口与</a:t>
            </a:r>
            <a:r>
              <a:rPr lang="en-US" altLang="zh-CN" dirty="0"/>
              <a:t>x86 Intrinsic</a:t>
            </a:r>
            <a:r>
              <a:rPr lang="zh-CN" altLang="en-US" dirty="0"/>
              <a:t>的性能比值，如</a:t>
            </a:r>
            <a:r>
              <a:rPr lang="en-US" altLang="zh-CN" dirty="0"/>
              <a:t>_mm_crc32_u8</a:t>
            </a:r>
            <a:r>
              <a:rPr lang="zh-CN" altLang="en-US" dirty="0"/>
              <a:t>适配后的接口性能是</a:t>
            </a:r>
            <a:r>
              <a:rPr lang="en-US" altLang="zh-CN" dirty="0"/>
              <a:t>x86 Intrinsic</a:t>
            </a:r>
            <a:r>
              <a:rPr lang="zh-CN" altLang="en-US" dirty="0"/>
              <a:t>同名接口性能的</a:t>
            </a:r>
            <a:r>
              <a:rPr lang="en-US" altLang="zh-CN" dirty="0"/>
              <a:t>3</a:t>
            </a:r>
            <a:r>
              <a:rPr lang="zh-CN" altLang="en-US" dirty="0"/>
              <a:t>倍</a:t>
            </a:r>
            <a:r>
              <a:rPr lang="en-US" altLang="zh-CN" dirty="0"/>
              <a:t>+</a:t>
            </a:r>
            <a:r>
              <a:rPr lang="zh-CN" altLang="en-US" dirty="0"/>
              <a:t>。</a:t>
            </a:r>
          </a:p>
          <a:p>
            <a:pPr marL="457200" lvl="1" indent="0" algn="just" eaLnBrk="1" hangingPunct="1">
              <a:lnSpc>
                <a:spcPct val="90000"/>
              </a:lnSpc>
              <a:buNone/>
            </a:pPr>
            <a:r>
              <a:rPr lang="en-US" altLang="zh-CN" dirty="0"/>
              <a:t>SSE </a:t>
            </a:r>
            <a:r>
              <a:rPr lang="en-US" altLang="zh-CN" dirty="0" err="1"/>
              <a:t>Intrinsics</a:t>
            </a:r>
            <a:r>
              <a:rPr lang="zh-CN" altLang="en-US" dirty="0"/>
              <a:t>函数使用</a:t>
            </a:r>
            <a:r>
              <a:rPr lang="en-US" altLang="zh-CN" dirty="0"/>
              <a:t>Neon</a:t>
            </a:r>
            <a:r>
              <a:rPr lang="zh-CN" altLang="en-US" dirty="0"/>
              <a:t>适配后与</a:t>
            </a:r>
            <a:r>
              <a:rPr lang="en-US" altLang="zh-CN" dirty="0"/>
              <a:t>X86</a:t>
            </a:r>
            <a:r>
              <a:rPr lang="zh-CN" altLang="en-US" dirty="0"/>
              <a:t>性能对比</a:t>
            </a:r>
          </a:p>
          <a:p>
            <a:pPr lvl="1" algn="just" eaLnBrk="1" hangingPunct="1">
              <a:lnSpc>
                <a:spcPct val="90000"/>
              </a:lnSpc>
            </a:pPr>
            <a:endParaRPr lang="en-US" altLang="zh-CN" dirty="0" smtClean="0"/>
          </a:p>
          <a:p>
            <a:pPr algn="just" eaLnBrk="1" hangingPunct="1">
              <a:lnSpc>
                <a:spcPct val="90000"/>
              </a:lnSpc>
            </a:pPr>
            <a:endParaRPr lang="zh-CN" altLang="en-US" dirty="0"/>
          </a:p>
        </p:txBody>
      </p:sp>
      <p:pic>
        <p:nvPicPr>
          <p:cNvPr id="27649" name="d0e3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792" y="3175893"/>
            <a:ext cx="3884935" cy="364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791167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en-US" altLang="zh-CN" dirty="0"/>
              <a:t>AVX2Neon</a:t>
            </a:r>
            <a:r>
              <a:rPr lang="zh-CN" altLang="en-US" dirty="0"/>
              <a:t>加速库</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560512" y="1125538"/>
            <a:ext cx="4536504" cy="4741193"/>
          </a:xfrm>
        </p:spPr>
        <p:txBody>
          <a:bodyPr/>
          <a:lstStyle/>
          <a:p>
            <a:pPr algn="just" eaLnBrk="1" hangingPunct="1">
              <a:lnSpc>
                <a:spcPct val="90000"/>
              </a:lnSpc>
            </a:pPr>
            <a:r>
              <a:rPr lang="zh-CN" altLang="en-US" dirty="0" smtClean="0"/>
              <a:t>测试结果</a:t>
            </a:r>
            <a:endParaRPr lang="en-US" altLang="zh-CN" dirty="0" smtClean="0"/>
          </a:p>
          <a:p>
            <a:pPr marL="457200" lvl="1" indent="0" algn="just" eaLnBrk="1" hangingPunct="1">
              <a:lnSpc>
                <a:spcPct val="90000"/>
              </a:lnSpc>
              <a:buNone/>
            </a:pPr>
            <a:r>
              <a:rPr lang="en-US" altLang="zh-CN" dirty="0"/>
              <a:t>AVX2 </a:t>
            </a:r>
            <a:r>
              <a:rPr lang="en-US" altLang="zh-CN" dirty="0" err="1"/>
              <a:t>Intrinsics</a:t>
            </a:r>
            <a:r>
              <a:rPr lang="zh-CN" altLang="en-US" dirty="0"/>
              <a:t>函数使用</a:t>
            </a:r>
            <a:r>
              <a:rPr lang="en-US" altLang="zh-CN" dirty="0"/>
              <a:t>Neon</a:t>
            </a:r>
            <a:r>
              <a:rPr lang="zh-CN" altLang="en-US" dirty="0"/>
              <a:t>适配后与</a:t>
            </a:r>
            <a:r>
              <a:rPr lang="en-US" altLang="zh-CN" dirty="0"/>
              <a:t>X86</a:t>
            </a:r>
            <a:r>
              <a:rPr lang="zh-CN" altLang="en-US" dirty="0"/>
              <a:t>性能</a:t>
            </a:r>
            <a:r>
              <a:rPr lang="zh-CN" altLang="en-US" dirty="0" smtClean="0"/>
              <a:t>对比</a:t>
            </a:r>
            <a:endParaRPr lang="zh-CN" altLang="en-US" dirty="0"/>
          </a:p>
          <a:p>
            <a:pPr lvl="1" algn="just" eaLnBrk="1" hangingPunct="1">
              <a:lnSpc>
                <a:spcPct val="90000"/>
              </a:lnSpc>
            </a:pPr>
            <a:endParaRPr lang="en-US" altLang="zh-CN" dirty="0" smtClean="0"/>
          </a:p>
          <a:p>
            <a:pPr algn="just" eaLnBrk="1" hangingPunct="1">
              <a:lnSpc>
                <a:spcPct val="90000"/>
              </a:lnSpc>
            </a:pPr>
            <a:endParaRPr lang="zh-CN" altLang="en-US" dirty="0"/>
          </a:p>
        </p:txBody>
      </p:sp>
      <p:pic>
        <p:nvPicPr>
          <p:cNvPr id="32770" name="d0e3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528" y="1261889"/>
            <a:ext cx="32004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944382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en-US" altLang="zh-CN" dirty="0"/>
              <a:t>AVX2Neon</a:t>
            </a:r>
            <a:r>
              <a:rPr lang="zh-CN" altLang="en-US" dirty="0"/>
              <a:t>加速库</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560512" y="1125538"/>
            <a:ext cx="4536504" cy="4741193"/>
          </a:xfrm>
        </p:spPr>
        <p:txBody>
          <a:bodyPr/>
          <a:lstStyle/>
          <a:p>
            <a:pPr algn="just" eaLnBrk="1" hangingPunct="1">
              <a:lnSpc>
                <a:spcPct val="90000"/>
              </a:lnSpc>
            </a:pPr>
            <a:r>
              <a:rPr lang="zh-CN" altLang="en-US" dirty="0" smtClean="0"/>
              <a:t>测试结果</a:t>
            </a:r>
            <a:endParaRPr lang="en-US" altLang="zh-CN" dirty="0" smtClean="0"/>
          </a:p>
          <a:p>
            <a:pPr marL="457200" lvl="1" indent="0" algn="just" eaLnBrk="1" hangingPunct="1">
              <a:lnSpc>
                <a:spcPct val="90000"/>
              </a:lnSpc>
              <a:buNone/>
            </a:pPr>
            <a:r>
              <a:rPr lang="en-US" altLang="zh-CN" dirty="0"/>
              <a:t>AVX512 </a:t>
            </a:r>
            <a:r>
              <a:rPr lang="en-US" altLang="zh-CN" dirty="0" err="1"/>
              <a:t>Intrinsics</a:t>
            </a:r>
            <a:r>
              <a:rPr lang="zh-CN" altLang="en-US" dirty="0"/>
              <a:t>函数使用</a:t>
            </a:r>
            <a:r>
              <a:rPr lang="en-US" altLang="zh-CN" dirty="0"/>
              <a:t>Neon</a:t>
            </a:r>
            <a:r>
              <a:rPr lang="zh-CN" altLang="en-US" dirty="0"/>
              <a:t>适配后与</a:t>
            </a:r>
            <a:r>
              <a:rPr lang="en-US" altLang="zh-CN" dirty="0"/>
              <a:t>X86</a:t>
            </a:r>
            <a:r>
              <a:rPr lang="zh-CN" altLang="en-US" dirty="0"/>
              <a:t>性能对比</a:t>
            </a:r>
            <a:endParaRPr lang="en-US" altLang="zh-CN" dirty="0" smtClean="0"/>
          </a:p>
          <a:p>
            <a:pPr algn="just" eaLnBrk="1" hangingPunct="1">
              <a:lnSpc>
                <a:spcPct val="90000"/>
              </a:lnSpc>
            </a:pPr>
            <a:endParaRPr lang="zh-CN" altLang="en-US" dirty="0"/>
          </a:p>
        </p:txBody>
      </p:sp>
      <p:pic>
        <p:nvPicPr>
          <p:cNvPr id="33794" name="d0e36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528" y="1150698"/>
            <a:ext cx="4049713" cy="568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2436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082CDA0-6156-496B-AF6B-ED623272B13C}"/>
              </a:ext>
            </a:extLst>
          </p:cNvPr>
          <p:cNvSpPr>
            <a:spLocks noGrp="1" noChangeArrowheads="1"/>
          </p:cNvSpPr>
          <p:nvPr>
            <p:ph type="title"/>
          </p:nvPr>
        </p:nvSpPr>
        <p:spPr/>
        <p:txBody>
          <a:bodyPr/>
          <a:lstStyle/>
          <a:p>
            <a:pPr algn="ctr"/>
            <a:r>
              <a:rPr lang="zh-CN" altLang="en-US" dirty="0"/>
              <a:t>鲲鹏加速器接口简介</a:t>
            </a:r>
          </a:p>
        </p:txBody>
      </p:sp>
      <p:sp>
        <p:nvSpPr>
          <p:cNvPr id="17411" name="Rectangle 3">
            <a:extLst>
              <a:ext uri="{FF2B5EF4-FFF2-40B4-BE49-F238E27FC236}">
                <a16:creationId xmlns:a16="http://schemas.microsoft.com/office/drawing/2014/main" id="{186063DB-DB6E-4103-84C9-F6E75F5806A7}"/>
              </a:ext>
            </a:extLst>
          </p:cNvPr>
          <p:cNvSpPr>
            <a:spLocks noGrp="1" noChangeArrowheads="1"/>
          </p:cNvSpPr>
          <p:nvPr>
            <p:ph type="body" idx="1"/>
          </p:nvPr>
        </p:nvSpPr>
        <p:spPr>
          <a:xfrm>
            <a:off x="488950" y="1412875"/>
            <a:ext cx="9144570" cy="4608513"/>
          </a:xfrm>
        </p:spPr>
        <p:txBody>
          <a:bodyPr/>
          <a:lstStyle/>
          <a:p>
            <a:pPr algn="just" eaLnBrk="1" hangingPunct="1">
              <a:lnSpc>
                <a:spcPct val="90000"/>
              </a:lnSpc>
            </a:pPr>
            <a:r>
              <a:rPr lang="en-US" altLang="zh-CN" dirty="0" err="1"/>
              <a:t>ZSTD&amp;Snappy</a:t>
            </a:r>
            <a:endParaRPr lang="zh-CN" altLang="en-US" dirty="0"/>
          </a:p>
          <a:p>
            <a:pPr lvl="1">
              <a:lnSpc>
                <a:spcPct val="90000"/>
              </a:lnSpc>
            </a:pPr>
            <a:r>
              <a:rPr lang="zh-CN" altLang="en-US" dirty="0"/>
              <a:t>通过对算法实现做优化，提升压缩解压性能</a:t>
            </a:r>
            <a:r>
              <a:rPr lang="zh-CN" altLang="en-US" dirty="0" smtClean="0"/>
              <a:t>。</a:t>
            </a:r>
            <a:endParaRPr lang="en-US" altLang="zh-CN" dirty="0" smtClean="0"/>
          </a:p>
          <a:p>
            <a:pPr algn="just" eaLnBrk="1" hangingPunct="1">
              <a:lnSpc>
                <a:spcPct val="90000"/>
              </a:lnSpc>
            </a:pPr>
            <a:r>
              <a:rPr lang="en-US" altLang="zh-CN" dirty="0" err="1" smtClean="0"/>
              <a:t>gzip</a:t>
            </a:r>
            <a:endParaRPr lang="zh-CN" altLang="en-US" dirty="0"/>
          </a:p>
          <a:p>
            <a:pPr lvl="1">
              <a:lnSpc>
                <a:spcPct val="90000"/>
              </a:lnSpc>
            </a:pPr>
            <a:r>
              <a:rPr lang="zh-CN" altLang="en-US" dirty="0"/>
              <a:t>鲲鹏指令优化关键热点，实现压缩解压的性能优化</a:t>
            </a:r>
            <a:r>
              <a:rPr lang="zh-CN" altLang="en-US" dirty="0" smtClean="0"/>
              <a:t>。</a:t>
            </a:r>
            <a:endParaRPr lang="en-US" altLang="zh-CN" dirty="0"/>
          </a:p>
          <a:p>
            <a:pPr algn="just" eaLnBrk="1" hangingPunct="1">
              <a:lnSpc>
                <a:spcPct val="90000"/>
              </a:lnSpc>
            </a:pPr>
            <a:r>
              <a:rPr lang="en-US" altLang="zh-CN" dirty="0" smtClean="0"/>
              <a:t>x265</a:t>
            </a:r>
            <a:endParaRPr lang="zh-CN" altLang="en-US" dirty="0"/>
          </a:p>
          <a:p>
            <a:pPr lvl="1">
              <a:lnSpc>
                <a:spcPct val="90000"/>
              </a:lnSpc>
            </a:pPr>
            <a:r>
              <a:rPr lang="zh-CN" altLang="en-US" dirty="0"/>
              <a:t>使用鲲鹏指令重构视频转码热点函数，实现转码</a:t>
            </a:r>
            <a:r>
              <a:rPr lang="zh-CN" altLang="en-US" dirty="0" smtClean="0"/>
              <a:t>性能提升。</a:t>
            </a:r>
            <a:endParaRPr lang="en-US" altLang="zh-CN" dirty="0" smtClean="0"/>
          </a:p>
        </p:txBody>
      </p:sp>
    </p:spTree>
    <p:extLst>
      <p:ext uri="{BB962C8B-B14F-4D97-AF65-F5344CB8AC3E}">
        <p14:creationId xmlns:p14="http://schemas.microsoft.com/office/powerpoint/2010/main" val="362754431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en-US" altLang="zh-CN" dirty="0"/>
              <a:t>ZSTD</a:t>
            </a:r>
            <a:r>
              <a:rPr lang="zh-CN" altLang="en-US" dirty="0"/>
              <a:t>加速库</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560512" y="1125538"/>
            <a:ext cx="4536504" cy="4741193"/>
          </a:xfrm>
        </p:spPr>
        <p:txBody>
          <a:bodyPr/>
          <a:lstStyle/>
          <a:p>
            <a:pPr algn="just" eaLnBrk="1" hangingPunct="1">
              <a:lnSpc>
                <a:spcPct val="90000"/>
              </a:lnSpc>
            </a:pPr>
            <a:r>
              <a:rPr lang="zh-CN" altLang="en-US" dirty="0" smtClean="0"/>
              <a:t>测试环境</a:t>
            </a:r>
            <a:endParaRPr lang="zh-CN" altLang="en-US" dirty="0"/>
          </a:p>
        </p:txBody>
      </p:sp>
      <p:pic>
        <p:nvPicPr>
          <p:cNvPr id="348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74" y="1844824"/>
            <a:ext cx="8941084"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320880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en-US" altLang="zh-CN" dirty="0"/>
              <a:t>ZSTD</a:t>
            </a:r>
            <a:r>
              <a:rPr lang="zh-CN" altLang="en-US" dirty="0"/>
              <a:t>加速库</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560512" y="1125538"/>
            <a:ext cx="8784976" cy="4741193"/>
          </a:xfrm>
        </p:spPr>
        <p:txBody>
          <a:bodyPr/>
          <a:lstStyle/>
          <a:p>
            <a:pPr algn="just" eaLnBrk="1" hangingPunct="1">
              <a:lnSpc>
                <a:spcPct val="90000"/>
              </a:lnSpc>
            </a:pPr>
            <a:r>
              <a:rPr lang="zh-CN" altLang="en-US" dirty="0"/>
              <a:t>测试结果</a:t>
            </a:r>
          </a:p>
          <a:p>
            <a:pPr lvl="1" algn="just" eaLnBrk="1" hangingPunct="1">
              <a:lnSpc>
                <a:spcPct val="90000"/>
              </a:lnSpc>
            </a:pPr>
            <a:r>
              <a:rPr lang="zh-CN" altLang="en-US" dirty="0"/>
              <a:t>以下性能指标描述的是优化</a:t>
            </a:r>
            <a:r>
              <a:rPr lang="zh-CN" altLang="en-US" dirty="0" smtClean="0"/>
              <a:t>后相比</a:t>
            </a:r>
            <a:r>
              <a:rPr lang="zh-CN" altLang="en-US" dirty="0"/>
              <a:t>基础版本的提升效果。</a:t>
            </a:r>
          </a:p>
          <a:p>
            <a:pPr marL="457200" lvl="1" indent="0" algn="just" eaLnBrk="1" hangingPunct="1">
              <a:lnSpc>
                <a:spcPct val="90000"/>
              </a:lnSpc>
              <a:buNone/>
            </a:pPr>
            <a:r>
              <a:rPr lang="en-US" altLang="zh-CN" dirty="0"/>
              <a:t>ZSTD</a:t>
            </a:r>
            <a:r>
              <a:rPr lang="zh-CN" altLang="en-US" dirty="0"/>
              <a:t>压缩各级别吞吐量提升效果</a:t>
            </a:r>
          </a:p>
          <a:p>
            <a:pPr algn="just" eaLnBrk="1" hangingPunct="1">
              <a:lnSpc>
                <a:spcPct val="90000"/>
              </a:lnSpc>
            </a:pPr>
            <a:endParaRPr lang="zh-CN" altLang="en-US" dirty="0"/>
          </a:p>
        </p:txBody>
      </p:sp>
      <p:pic>
        <p:nvPicPr>
          <p:cNvPr id="35842" name="d0e373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24608" y="2404882"/>
            <a:ext cx="7416824" cy="446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951661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en-US" altLang="zh-CN" dirty="0"/>
              <a:t>ZSTD</a:t>
            </a:r>
            <a:r>
              <a:rPr lang="zh-CN" altLang="en-US" dirty="0"/>
              <a:t>加速库</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560512" y="1125538"/>
            <a:ext cx="8784976" cy="4741193"/>
          </a:xfrm>
        </p:spPr>
        <p:txBody>
          <a:bodyPr/>
          <a:lstStyle/>
          <a:p>
            <a:pPr algn="just" eaLnBrk="1" hangingPunct="1">
              <a:lnSpc>
                <a:spcPct val="90000"/>
              </a:lnSpc>
            </a:pPr>
            <a:r>
              <a:rPr lang="zh-CN" altLang="en-US" dirty="0"/>
              <a:t>测试结果</a:t>
            </a:r>
          </a:p>
          <a:p>
            <a:pPr marL="457200" lvl="1" indent="0" algn="just" eaLnBrk="1" hangingPunct="1">
              <a:lnSpc>
                <a:spcPct val="90000"/>
              </a:lnSpc>
              <a:buNone/>
            </a:pPr>
            <a:r>
              <a:rPr lang="en-US" altLang="zh-CN" dirty="0"/>
              <a:t>ZSTD</a:t>
            </a:r>
            <a:r>
              <a:rPr lang="zh-CN" altLang="en-US" dirty="0"/>
              <a:t>解压各级别吞吐量提升效果</a:t>
            </a:r>
          </a:p>
        </p:txBody>
      </p:sp>
      <p:pic>
        <p:nvPicPr>
          <p:cNvPr id="36866" name="d0e373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6616" y="2204864"/>
            <a:ext cx="7344816" cy="442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140320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en-US" altLang="zh-CN" dirty="0"/>
              <a:t>ZSTD</a:t>
            </a:r>
            <a:r>
              <a:rPr lang="zh-CN" altLang="en-US" dirty="0"/>
              <a:t>加速库</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560512" y="1125538"/>
            <a:ext cx="8784976" cy="4741193"/>
          </a:xfrm>
        </p:spPr>
        <p:txBody>
          <a:bodyPr/>
          <a:lstStyle/>
          <a:p>
            <a:pPr algn="just" eaLnBrk="1" hangingPunct="1">
              <a:lnSpc>
                <a:spcPct val="90000"/>
              </a:lnSpc>
            </a:pPr>
            <a:r>
              <a:rPr lang="zh-CN" altLang="en-US" dirty="0"/>
              <a:t>测试结果</a:t>
            </a:r>
          </a:p>
          <a:p>
            <a:pPr marL="457200" lvl="1" indent="0" algn="just" eaLnBrk="1" hangingPunct="1">
              <a:lnSpc>
                <a:spcPct val="90000"/>
              </a:lnSpc>
              <a:buNone/>
            </a:pPr>
            <a:r>
              <a:rPr lang="zh-CN" altLang="en-US" dirty="0"/>
              <a:t>启用</a:t>
            </a:r>
            <a:r>
              <a:rPr lang="en-US" altLang="zh-CN" dirty="0" err="1"/>
              <a:t>gcc-fdo</a:t>
            </a:r>
            <a:r>
              <a:rPr lang="zh-CN" altLang="en-US" dirty="0"/>
              <a:t>后压缩各个级别吞吐量提升效果</a:t>
            </a:r>
          </a:p>
        </p:txBody>
      </p:sp>
      <p:pic>
        <p:nvPicPr>
          <p:cNvPr id="37890" name="d0e374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6576" y="2060848"/>
            <a:ext cx="7740798" cy="468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591820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164FB9A-493B-4B7A-954F-F36609D35017}"/>
              </a:ext>
            </a:extLst>
          </p:cNvPr>
          <p:cNvSpPr>
            <a:spLocks noGrp="1" noChangeArrowheads="1"/>
          </p:cNvSpPr>
          <p:nvPr>
            <p:ph type="title"/>
          </p:nvPr>
        </p:nvSpPr>
        <p:spPr/>
        <p:txBody>
          <a:bodyPr/>
          <a:lstStyle/>
          <a:p>
            <a:pPr algn="ctr"/>
            <a:r>
              <a:rPr lang="en-US" altLang="zh-CN" dirty="0"/>
              <a:t>ZSTD</a:t>
            </a:r>
            <a:r>
              <a:rPr lang="zh-CN" altLang="en-US" dirty="0"/>
              <a:t>加速库</a:t>
            </a:r>
            <a:endParaRPr lang="zh-CN" altLang="zh-CN" dirty="0"/>
          </a:p>
        </p:txBody>
      </p:sp>
      <p:sp>
        <p:nvSpPr>
          <p:cNvPr id="20483" name="Rectangle 3">
            <a:extLst>
              <a:ext uri="{FF2B5EF4-FFF2-40B4-BE49-F238E27FC236}">
                <a16:creationId xmlns:a16="http://schemas.microsoft.com/office/drawing/2014/main" id="{14084341-13FF-4B25-B73B-02C515E971C5}"/>
              </a:ext>
            </a:extLst>
          </p:cNvPr>
          <p:cNvSpPr>
            <a:spLocks noGrp="1" noChangeArrowheads="1"/>
          </p:cNvSpPr>
          <p:nvPr>
            <p:ph type="body" idx="1"/>
          </p:nvPr>
        </p:nvSpPr>
        <p:spPr>
          <a:xfrm>
            <a:off x="560512" y="1125538"/>
            <a:ext cx="8784976" cy="4741193"/>
          </a:xfrm>
        </p:spPr>
        <p:txBody>
          <a:bodyPr/>
          <a:lstStyle/>
          <a:p>
            <a:pPr algn="just" eaLnBrk="1" hangingPunct="1">
              <a:lnSpc>
                <a:spcPct val="90000"/>
              </a:lnSpc>
            </a:pPr>
            <a:r>
              <a:rPr lang="zh-CN" altLang="en-US" dirty="0"/>
              <a:t>测试结果</a:t>
            </a:r>
          </a:p>
          <a:p>
            <a:pPr marL="457200" lvl="1" indent="0" algn="just" eaLnBrk="1" hangingPunct="1">
              <a:lnSpc>
                <a:spcPct val="90000"/>
              </a:lnSpc>
              <a:buNone/>
            </a:pPr>
            <a:r>
              <a:rPr lang="zh-CN" altLang="en-US" dirty="0"/>
              <a:t>启用</a:t>
            </a:r>
            <a:r>
              <a:rPr lang="en-US" altLang="zh-CN" dirty="0" err="1"/>
              <a:t>gcc-fdo</a:t>
            </a:r>
            <a:r>
              <a:rPr lang="zh-CN" altLang="en-US" dirty="0"/>
              <a:t>后解压吞吐量提升效果</a:t>
            </a:r>
          </a:p>
        </p:txBody>
      </p:sp>
      <p:pic>
        <p:nvPicPr>
          <p:cNvPr id="38914" name="d0e374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6576" y="1988840"/>
            <a:ext cx="7848872" cy="472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81051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082CDA0-6156-496B-AF6B-ED623272B13C}"/>
              </a:ext>
            </a:extLst>
          </p:cNvPr>
          <p:cNvSpPr>
            <a:spLocks noGrp="1" noChangeArrowheads="1"/>
          </p:cNvSpPr>
          <p:nvPr>
            <p:ph type="title"/>
          </p:nvPr>
        </p:nvSpPr>
        <p:spPr/>
        <p:txBody>
          <a:bodyPr/>
          <a:lstStyle/>
          <a:p>
            <a:pPr algn="ctr"/>
            <a:r>
              <a:rPr lang="zh-CN" altLang="en-US" dirty="0"/>
              <a:t>鲲鹏加速器接口</a:t>
            </a:r>
            <a:r>
              <a:rPr lang="zh-CN" altLang="en-US" dirty="0" smtClean="0"/>
              <a:t>简介</a:t>
            </a:r>
            <a:r>
              <a:rPr lang="en-US" altLang="zh-CN" dirty="0" smtClean="0"/>
              <a:t>-</a:t>
            </a:r>
            <a:r>
              <a:rPr lang="zh-CN" altLang="en-US" dirty="0"/>
              <a:t>加速库所在位置</a:t>
            </a:r>
          </a:p>
        </p:txBody>
      </p:sp>
      <p:pic>
        <p:nvPicPr>
          <p:cNvPr id="1026" name="d0e22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4537" y="1268760"/>
            <a:ext cx="7356926"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74544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082CDA0-6156-496B-AF6B-ED623272B13C}"/>
              </a:ext>
            </a:extLst>
          </p:cNvPr>
          <p:cNvSpPr>
            <a:spLocks noGrp="1" noChangeArrowheads="1"/>
          </p:cNvSpPr>
          <p:nvPr>
            <p:ph type="title"/>
          </p:nvPr>
        </p:nvSpPr>
        <p:spPr>
          <a:xfrm>
            <a:off x="0" y="548680"/>
            <a:ext cx="9906000" cy="557213"/>
          </a:xfrm>
        </p:spPr>
        <p:txBody>
          <a:bodyPr/>
          <a:lstStyle/>
          <a:p>
            <a:pPr algn="ctr"/>
            <a:r>
              <a:rPr lang="zh-CN" altLang="en-US" dirty="0"/>
              <a:t>鲲鹏加速器接口</a:t>
            </a:r>
            <a:r>
              <a:rPr lang="zh-CN" altLang="en-US" dirty="0" smtClean="0"/>
              <a:t>简介</a:t>
            </a:r>
            <a:r>
              <a:rPr lang="en-US" altLang="zh-CN" dirty="0" smtClean="0"/>
              <a:t>-</a:t>
            </a:r>
            <a:r>
              <a:rPr lang="zh-CN" altLang="en-US" dirty="0" smtClean="0"/>
              <a:t>加速库目标</a:t>
            </a:r>
            <a:endParaRPr lang="zh-CN" altLang="en-US" dirty="0"/>
          </a:p>
        </p:txBody>
      </p:sp>
      <p:sp>
        <p:nvSpPr>
          <p:cNvPr id="17411" name="Rectangle 3">
            <a:extLst>
              <a:ext uri="{FF2B5EF4-FFF2-40B4-BE49-F238E27FC236}">
                <a16:creationId xmlns:a16="http://schemas.microsoft.com/office/drawing/2014/main" id="{186063DB-DB6E-4103-84C9-F6E75F5806A7}"/>
              </a:ext>
            </a:extLst>
          </p:cNvPr>
          <p:cNvSpPr>
            <a:spLocks noGrp="1" noChangeArrowheads="1"/>
          </p:cNvSpPr>
          <p:nvPr>
            <p:ph type="body" idx="1"/>
          </p:nvPr>
        </p:nvSpPr>
        <p:spPr>
          <a:xfrm>
            <a:off x="488950" y="1412875"/>
            <a:ext cx="9144570" cy="4608513"/>
          </a:xfrm>
        </p:spPr>
        <p:txBody>
          <a:bodyPr/>
          <a:lstStyle/>
          <a:p>
            <a:pPr algn="just" eaLnBrk="1" hangingPunct="1">
              <a:lnSpc>
                <a:spcPct val="90000"/>
              </a:lnSpc>
            </a:pPr>
            <a:r>
              <a:rPr lang="zh-CN" altLang="en-US" dirty="0"/>
              <a:t>鲲鹏计算加速库目标如下</a:t>
            </a:r>
          </a:p>
          <a:p>
            <a:pPr lvl="1" algn="just" eaLnBrk="1" hangingPunct="1">
              <a:lnSpc>
                <a:spcPct val="90000"/>
              </a:lnSpc>
            </a:pPr>
            <a:r>
              <a:rPr lang="zh-CN" altLang="en-US" dirty="0" smtClean="0"/>
              <a:t>支撑</a:t>
            </a:r>
            <a:r>
              <a:rPr lang="zh-CN" altLang="en-US" dirty="0"/>
              <a:t>关键应用成功迁移到鲲鹏</a:t>
            </a:r>
            <a:r>
              <a:rPr lang="zh-CN" altLang="en-US" dirty="0" smtClean="0"/>
              <a:t>平台</a:t>
            </a:r>
            <a:endParaRPr lang="zh-CN" altLang="en-US" dirty="0"/>
          </a:p>
          <a:p>
            <a:pPr lvl="1" algn="just" eaLnBrk="1" hangingPunct="1">
              <a:lnSpc>
                <a:spcPct val="90000"/>
              </a:lnSpc>
            </a:pPr>
            <a:r>
              <a:rPr lang="zh-CN" altLang="en-US" dirty="0" smtClean="0"/>
              <a:t>对</a:t>
            </a:r>
            <a:r>
              <a:rPr lang="zh-CN" altLang="en-US" dirty="0"/>
              <a:t>基础软件栈进行性能加速</a:t>
            </a:r>
            <a:r>
              <a:rPr lang="zh-CN" altLang="en-US" dirty="0" smtClean="0"/>
              <a:t>优化</a:t>
            </a:r>
            <a:endParaRPr lang="zh-CN" altLang="en-US" dirty="0"/>
          </a:p>
          <a:p>
            <a:pPr lvl="2" algn="just" eaLnBrk="1" hangingPunct="1">
              <a:lnSpc>
                <a:spcPct val="90000"/>
              </a:lnSpc>
            </a:pPr>
            <a:r>
              <a:rPr lang="en-US" altLang="zh-CN" dirty="0" err="1" smtClean="0"/>
              <a:t>glibc</a:t>
            </a:r>
            <a:r>
              <a:rPr lang="zh-CN" altLang="en-US" dirty="0"/>
              <a:t>遵守</a:t>
            </a:r>
            <a:r>
              <a:rPr lang="en-US" altLang="zh-CN" dirty="0"/>
              <a:t>GPL</a:t>
            </a:r>
            <a:r>
              <a:rPr lang="zh-CN" altLang="en-US" dirty="0"/>
              <a:t>开源协议，优化后代码及时反馈</a:t>
            </a:r>
            <a:r>
              <a:rPr lang="zh-CN" altLang="en-US" dirty="0" smtClean="0"/>
              <a:t>社区</a:t>
            </a:r>
            <a:endParaRPr lang="zh-CN" altLang="en-US" dirty="0"/>
          </a:p>
          <a:p>
            <a:pPr lvl="2" algn="just" eaLnBrk="1" hangingPunct="1">
              <a:lnSpc>
                <a:spcPct val="90000"/>
              </a:lnSpc>
            </a:pPr>
            <a:r>
              <a:rPr lang="en-US" altLang="zh-CN" dirty="0" smtClean="0"/>
              <a:t>HMPP</a:t>
            </a:r>
            <a:r>
              <a:rPr lang="zh-CN" altLang="en-US" dirty="0"/>
              <a:t>采用定向开源策略，客户可采用</a:t>
            </a:r>
            <a:r>
              <a:rPr lang="en-US" altLang="zh-CN" dirty="0"/>
              <a:t>written-offer</a:t>
            </a:r>
            <a:r>
              <a:rPr lang="zh-CN" altLang="en-US" dirty="0"/>
              <a:t>方式申请。</a:t>
            </a:r>
          </a:p>
          <a:p>
            <a:pPr lvl="2" algn="just" eaLnBrk="1" hangingPunct="1">
              <a:lnSpc>
                <a:spcPct val="90000"/>
              </a:lnSpc>
            </a:pPr>
            <a:r>
              <a:rPr lang="en-US" altLang="zh-CN" dirty="0" err="1" smtClean="0"/>
              <a:t>Hyperscan</a:t>
            </a:r>
            <a:r>
              <a:rPr lang="zh-CN" altLang="en-US" dirty="0"/>
              <a:t>使用</a:t>
            </a:r>
            <a:r>
              <a:rPr lang="en-US" altLang="zh-CN" dirty="0"/>
              <a:t>Neon</a:t>
            </a:r>
            <a:r>
              <a:rPr lang="zh-CN" altLang="en-US" dirty="0"/>
              <a:t>指令加速底层</a:t>
            </a:r>
            <a:r>
              <a:rPr lang="en-US" altLang="zh-CN" dirty="0"/>
              <a:t>SIMD</a:t>
            </a:r>
            <a:r>
              <a:rPr lang="zh-CN" altLang="en-US" dirty="0"/>
              <a:t>函数，实现</a:t>
            </a:r>
            <a:r>
              <a:rPr lang="en-US" altLang="zh-CN" dirty="0" err="1"/>
              <a:t>Hyperscan</a:t>
            </a:r>
            <a:r>
              <a:rPr lang="zh-CN" altLang="en-US" dirty="0"/>
              <a:t>在鲲鹏处理器上的高性能运行。</a:t>
            </a:r>
          </a:p>
          <a:p>
            <a:pPr lvl="2" algn="just" eaLnBrk="1" hangingPunct="1">
              <a:lnSpc>
                <a:spcPct val="90000"/>
              </a:lnSpc>
            </a:pPr>
            <a:r>
              <a:rPr lang="en-US" altLang="zh-CN" dirty="0" smtClean="0"/>
              <a:t>x265</a:t>
            </a:r>
            <a:r>
              <a:rPr lang="zh-CN" altLang="en-US" dirty="0"/>
              <a:t>使用</a:t>
            </a:r>
            <a:r>
              <a:rPr lang="en-US" altLang="zh-CN" dirty="0"/>
              <a:t>Neon</a:t>
            </a:r>
            <a:r>
              <a:rPr lang="zh-CN" altLang="en-US" dirty="0"/>
              <a:t>指令对视频转码关键函数进行重构，提升在鲲鹏芯片上的转码效率。</a:t>
            </a:r>
          </a:p>
          <a:p>
            <a:pPr lvl="2" algn="just" eaLnBrk="1" hangingPunct="1">
              <a:lnSpc>
                <a:spcPct val="90000"/>
              </a:lnSpc>
            </a:pPr>
            <a:r>
              <a:rPr lang="en-US" altLang="zh-CN" dirty="0" smtClean="0"/>
              <a:t>AVX2Neon</a:t>
            </a:r>
            <a:r>
              <a:rPr lang="zh-CN" altLang="en-US" dirty="0"/>
              <a:t>基于</a:t>
            </a:r>
            <a:r>
              <a:rPr lang="en-US" altLang="zh-CN" dirty="0"/>
              <a:t>Neon</a:t>
            </a:r>
            <a:r>
              <a:rPr lang="zh-CN" altLang="en-US" dirty="0"/>
              <a:t>指令及</a:t>
            </a:r>
            <a:r>
              <a:rPr lang="en-US" altLang="zh-CN" dirty="0"/>
              <a:t>Arm </a:t>
            </a:r>
            <a:r>
              <a:rPr lang="en-US" altLang="zh-CN" dirty="0" err="1"/>
              <a:t>Intrinsics</a:t>
            </a:r>
            <a:r>
              <a:rPr lang="zh-CN" altLang="en-US" dirty="0"/>
              <a:t>函数实现</a:t>
            </a:r>
            <a:r>
              <a:rPr lang="en-US" altLang="zh-CN" dirty="0"/>
              <a:t>X86</a:t>
            </a:r>
            <a:r>
              <a:rPr lang="zh-CN" altLang="en-US" dirty="0"/>
              <a:t>的</a:t>
            </a:r>
            <a:r>
              <a:rPr lang="en-US" altLang="zh-CN" dirty="0"/>
              <a:t>AVX </a:t>
            </a:r>
            <a:r>
              <a:rPr lang="en-US" altLang="zh-CN" dirty="0" err="1"/>
              <a:t>Intrinsics</a:t>
            </a:r>
            <a:r>
              <a:rPr lang="zh-CN" altLang="en-US" dirty="0"/>
              <a:t>函数的适配，</a:t>
            </a:r>
            <a:r>
              <a:rPr lang="zh-CN" altLang="en-US" dirty="0" smtClean="0"/>
              <a:t>支撑应用</a:t>
            </a:r>
            <a:r>
              <a:rPr lang="zh-CN" altLang="en-US" dirty="0"/>
              <a:t>平滑切换鲲鹏生态。</a:t>
            </a:r>
          </a:p>
          <a:p>
            <a:pPr lvl="2" algn="just" eaLnBrk="1" hangingPunct="1">
              <a:lnSpc>
                <a:spcPct val="90000"/>
              </a:lnSpc>
            </a:pPr>
            <a:r>
              <a:rPr lang="zh-CN" altLang="en-US" dirty="0" smtClean="0"/>
              <a:t>使用</a:t>
            </a:r>
            <a:r>
              <a:rPr lang="zh-CN" altLang="en-US" dirty="0"/>
              <a:t>内存预取、热点函数重构的方法，加速</a:t>
            </a:r>
            <a:r>
              <a:rPr lang="en-US" altLang="zh-CN" dirty="0"/>
              <a:t>ZSTD</a:t>
            </a:r>
            <a:r>
              <a:rPr lang="zh-CN" altLang="en-US" dirty="0"/>
              <a:t>、</a:t>
            </a:r>
            <a:r>
              <a:rPr lang="en-US" altLang="zh-CN" dirty="0"/>
              <a:t>Snappy</a:t>
            </a:r>
            <a:r>
              <a:rPr lang="zh-CN" altLang="en-US" dirty="0"/>
              <a:t>压缩库，实现压缩软件在鲲鹏芯片上的高性能运行。</a:t>
            </a:r>
          </a:p>
          <a:p>
            <a:pPr lvl="2" algn="just" eaLnBrk="1" hangingPunct="1">
              <a:lnSpc>
                <a:spcPct val="90000"/>
              </a:lnSpc>
            </a:pPr>
            <a:r>
              <a:rPr lang="zh-CN" altLang="en-US" dirty="0" smtClean="0"/>
              <a:t>使用</a:t>
            </a:r>
            <a:r>
              <a:rPr lang="zh-CN" altLang="en-US" dirty="0"/>
              <a:t>鲲鹏</a:t>
            </a:r>
            <a:r>
              <a:rPr lang="en-US" altLang="zh-CN" dirty="0"/>
              <a:t>CRC</a:t>
            </a:r>
            <a:r>
              <a:rPr lang="zh-CN" altLang="en-US" dirty="0"/>
              <a:t>指令优化</a:t>
            </a:r>
            <a:r>
              <a:rPr lang="en-US" altLang="zh-CN" dirty="0" err="1"/>
              <a:t>gzip</a:t>
            </a:r>
            <a:r>
              <a:rPr lang="zh-CN" altLang="en-US" dirty="0"/>
              <a:t>压缩工具，</a:t>
            </a:r>
            <a:r>
              <a:rPr lang="zh-CN" altLang="en-US" dirty="0" smtClean="0"/>
              <a:t>提高行</a:t>
            </a:r>
            <a:r>
              <a:rPr lang="zh-CN" altLang="en-US" dirty="0"/>
              <a:t>效率。</a:t>
            </a:r>
          </a:p>
          <a:p>
            <a:pPr lvl="2" algn="just" eaLnBrk="1" hangingPunct="1">
              <a:lnSpc>
                <a:spcPct val="90000"/>
              </a:lnSpc>
            </a:pPr>
            <a:r>
              <a:rPr lang="zh-CN" altLang="en-US" dirty="0" smtClean="0"/>
              <a:t>提升</a:t>
            </a:r>
            <a:r>
              <a:rPr lang="zh-CN" altLang="en-US" dirty="0"/>
              <a:t>鲲鹏计算平台各解决方案核心竞争力。</a:t>
            </a:r>
          </a:p>
        </p:txBody>
      </p:sp>
    </p:spTree>
    <p:extLst>
      <p:ext uri="{BB962C8B-B14F-4D97-AF65-F5344CB8AC3E}">
        <p14:creationId xmlns:p14="http://schemas.microsoft.com/office/powerpoint/2010/main" val="401512372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zh-CN" altLang="en-US" dirty="0">
                <a:latin typeface="黑体"/>
              </a:rPr>
              <a:t>目录</a:t>
            </a:r>
            <a:endParaRPr lang="en-US" dirty="0"/>
          </a:p>
        </p:txBody>
      </p:sp>
      <p:sp>
        <p:nvSpPr>
          <p:cNvPr id="20482" name="Content Placeholder 2"/>
          <p:cNvSpPr>
            <a:spLocks noGrp="1"/>
          </p:cNvSpPr>
          <p:nvPr>
            <p:ph idx="1"/>
          </p:nvPr>
        </p:nvSpPr>
        <p:spPr/>
        <p:txBody>
          <a:bodyPr/>
          <a:lstStyle/>
          <a:p>
            <a:pPr algn="just" eaLnBrk="1" hangingPunct="1">
              <a:lnSpc>
                <a:spcPct val="90000"/>
              </a:lnSpc>
            </a:pPr>
            <a:r>
              <a:rPr lang="zh-CN" altLang="zh-CN" dirty="0"/>
              <a:t>鲲鹏加速</a:t>
            </a:r>
            <a:r>
              <a:rPr lang="zh-CN" altLang="en-US" dirty="0"/>
              <a:t>器接口简介</a:t>
            </a:r>
            <a:endParaRPr lang="en-US" altLang="zh-CN" dirty="0"/>
          </a:p>
          <a:p>
            <a:pPr algn="just" eaLnBrk="1" hangingPunct="1">
              <a:lnSpc>
                <a:spcPct val="90000"/>
              </a:lnSpc>
            </a:pPr>
            <a:r>
              <a:rPr lang="zh-CN" altLang="en-US" dirty="0">
                <a:solidFill>
                  <a:srgbClr val="FF0000"/>
                </a:solidFill>
              </a:rPr>
              <a:t>系统架构</a:t>
            </a:r>
            <a:endParaRPr lang="en-US" altLang="zh-CN" dirty="0">
              <a:solidFill>
                <a:srgbClr val="FF0000"/>
              </a:solidFill>
            </a:endParaRPr>
          </a:p>
          <a:p>
            <a:pPr algn="just" eaLnBrk="1" hangingPunct="1">
              <a:lnSpc>
                <a:spcPct val="90000"/>
              </a:lnSpc>
            </a:pPr>
            <a:r>
              <a:rPr lang="zh-CN" altLang="en-US" dirty="0"/>
              <a:t>加速库关键</a:t>
            </a:r>
            <a:r>
              <a:rPr lang="zh-CN" altLang="en-US" dirty="0" smtClean="0"/>
              <a:t>指标</a:t>
            </a:r>
            <a:endParaRPr lang="en-US" altLang="zh-CN" dirty="0"/>
          </a:p>
        </p:txBody>
      </p:sp>
    </p:spTree>
    <p:extLst>
      <p:ext uri="{BB962C8B-B14F-4D97-AF65-F5344CB8AC3E}">
        <p14:creationId xmlns:p14="http://schemas.microsoft.com/office/powerpoint/2010/main" val="14749816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42BCF2D-A9D9-47E4-803F-C8CDC8442B4F}"/>
              </a:ext>
            </a:extLst>
          </p:cNvPr>
          <p:cNvSpPr>
            <a:spLocks noGrp="1" noChangeArrowheads="1"/>
          </p:cNvSpPr>
          <p:nvPr>
            <p:ph type="title"/>
          </p:nvPr>
        </p:nvSpPr>
        <p:spPr/>
        <p:txBody>
          <a:bodyPr/>
          <a:lstStyle/>
          <a:p>
            <a:pPr algn="ctr"/>
            <a:r>
              <a:rPr lang="zh-CN" altLang="en-US" dirty="0"/>
              <a:t>系统架构</a:t>
            </a:r>
          </a:p>
        </p:txBody>
      </p:sp>
      <p:sp>
        <p:nvSpPr>
          <p:cNvPr id="18435" name="Rectangle 3">
            <a:extLst>
              <a:ext uri="{FF2B5EF4-FFF2-40B4-BE49-F238E27FC236}">
                <a16:creationId xmlns:a16="http://schemas.microsoft.com/office/drawing/2014/main" id="{D6A60A58-CFDA-45F6-9313-915307BF9A5E}"/>
              </a:ext>
            </a:extLst>
          </p:cNvPr>
          <p:cNvSpPr>
            <a:spLocks noGrp="1" noChangeArrowheads="1"/>
          </p:cNvSpPr>
          <p:nvPr>
            <p:ph type="body" idx="1"/>
          </p:nvPr>
        </p:nvSpPr>
        <p:spPr/>
        <p:txBody>
          <a:bodyPr/>
          <a:lstStyle/>
          <a:p>
            <a:pPr marL="0" indent="0" algn="just" eaLnBrk="1" hangingPunct="1">
              <a:lnSpc>
                <a:spcPct val="90000"/>
              </a:lnSpc>
              <a:buNone/>
            </a:pPr>
            <a:r>
              <a:rPr lang="zh-CN" altLang="en-US" dirty="0"/>
              <a:t>华为鲲鹏计算加速库是一系列基础软件的</a:t>
            </a:r>
            <a:r>
              <a:rPr lang="zh-CN" altLang="en-US" dirty="0" smtClean="0"/>
              <a:t>组合，不修改</a:t>
            </a:r>
            <a:r>
              <a:rPr lang="zh-CN" altLang="en-US" dirty="0"/>
              <a:t>原有基础软件的系统</a:t>
            </a:r>
            <a:r>
              <a:rPr lang="zh-CN" altLang="en-US" dirty="0" smtClean="0"/>
              <a:t>架构</a:t>
            </a:r>
            <a:r>
              <a:rPr lang="zh-CN" altLang="en-US" dirty="0"/>
              <a:t>，</a:t>
            </a:r>
            <a:r>
              <a:rPr lang="zh-CN" altLang="en-US" dirty="0" smtClean="0"/>
              <a:t>按照</a:t>
            </a:r>
            <a:r>
              <a:rPr lang="zh-CN" altLang="en-US" dirty="0"/>
              <a:t>实际需要采用</a:t>
            </a:r>
            <a:r>
              <a:rPr lang="zh-CN" altLang="en-US" dirty="0" smtClean="0"/>
              <a:t>不同的方案</a:t>
            </a:r>
            <a:endParaRPr lang="en-US" altLang="zh-CN" dirty="0" smtClean="0"/>
          </a:p>
          <a:p>
            <a:pPr algn="just" eaLnBrk="1" hangingPunct="1">
              <a:lnSpc>
                <a:spcPct val="90000"/>
              </a:lnSpc>
            </a:pPr>
            <a:r>
              <a:rPr lang="zh-CN" altLang="en-US" dirty="0"/>
              <a:t>系统</a:t>
            </a:r>
            <a:r>
              <a:rPr lang="zh-CN" altLang="en-US" dirty="0" smtClean="0"/>
              <a:t>构架层次</a:t>
            </a:r>
            <a:endParaRPr lang="en-US" altLang="zh-CN" dirty="0"/>
          </a:p>
          <a:p>
            <a:pPr algn="just" eaLnBrk="1" hangingPunct="1">
              <a:lnSpc>
                <a:spcPct val="90000"/>
              </a:lnSpc>
            </a:pPr>
            <a:r>
              <a:rPr lang="zh-CN" altLang="en-US" dirty="0"/>
              <a:t>上下文对接方式</a:t>
            </a:r>
          </a:p>
        </p:txBody>
      </p:sp>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30924</TotalTime>
  <Words>1684</Words>
  <Application>Microsoft Office PowerPoint</Application>
  <PresentationFormat>A4 纸张(210x297 毫米)</PresentationFormat>
  <Paragraphs>218</Paragraphs>
  <Slides>55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55</vt:i4>
      </vt:variant>
    </vt:vector>
  </HeadingPairs>
  <TitlesOfParts>
    <vt:vector size="65" baseType="lpstr">
      <vt:lpstr>Monotype Sorts</vt:lpstr>
      <vt:lpstr>黑体</vt:lpstr>
      <vt:lpstr>华文行楷</vt:lpstr>
      <vt:lpstr>楷体_GB2312</vt:lpstr>
      <vt:lpstr>宋体</vt:lpstr>
      <vt:lpstr>Arial</vt:lpstr>
      <vt:lpstr>Arial Narrow</vt:lpstr>
      <vt:lpstr>Times New Roman</vt:lpstr>
      <vt:lpstr>Wingdings</vt:lpstr>
      <vt:lpstr>通用信息 (标准)</vt:lpstr>
      <vt:lpstr>第九章 第2讲  Kunpeng加速器接口API简介</vt:lpstr>
      <vt:lpstr>目录</vt:lpstr>
      <vt:lpstr>鲲鹏加速器接口简介</vt:lpstr>
      <vt:lpstr>鲲鹏加速器接口简介</vt:lpstr>
      <vt:lpstr>鲲鹏加速器接口简介</vt:lpstr>
      <vt:lpstr>鲲鹏加速器接口简介-加速库所在位置</vt:lpstr>
      <vt:lpstr>鲲鹏加速器接口简介-加速库目标</vt:lpstr>
      <vt:lpstr>目录</vt:lpstr>
      <vt:lpstr>系统架构</vt:lpstr>
      <vt:lpstr>系统构架-系统架构层次</vt:lpstr>
      <vt:lpstr>glibc加速库架构</vt:lpstr>
      <vt:lpstr>glibc加速库特点</vt:lpstr>
      <vt:lpstr>HMPP加速库</vt:lpstr>
      <vt:lpstr>HMPP加速库架构</vt:lpstr>
      <vt:lpstr>Hyperscan加速库</vt:lpstr>
      <vt:lpstr>Hyperscan加速库构架</vt:lpstr>
      <vt:lpstr>AVX2Neon加速库</vt:lpstr>
      <vt:lpstr>AVX2Neon加速库架构</vt:lpstr>
      <vt:lpstr>ZSTD&amp;Snappy加速库</vt:lpstr>
      <vt:lpstr>ZSTD&amp;Snappy加速库架构</vt:lpstr>
      <vt:lpstr>gzip加速库</vt:lpstr>
      <vt:lpstr>gzip加速库架构</vt:lpstr>
      <vt:lpstr>x265加速库</vt:lpstr>
      <vt:lpstr>x265加速库架构</vt:lpstr>
      <vt:lpstr>系统构架-上下文对接方式</vt:lpstr>
      <vt:lpstr>glibc&amp;HMPP上下文对接方式</vt:lpstr>
      <vt:lpstr>glibc&amp;HMPP上下文对接方式</vt:lpstr>
      <vt:lpstr>加速库接口说明</vt:lpstr>
      <vt:lpstr>目录</vt:lpstr>
      <vt:lpstr>加速库关键指标</vt:lpstr>
      <vt:lpstr>加速库关键指标</vt:lpstr>
      <vt:lpstr>glibc加速库</vt:lpstr>
      <vt:lpstr>glibc加速库性能提升效果</vt:lpstr>
      <vt:lpstr>glibc加速库性能提升效果</vt:lpstr>
      <vt:lpstr>glibc加速库性能提升效果</vt:lpstr>
      <vt:lpstr>glibc加速库性能提升效果</vt:lpstr>
      <vt:lpstr>glibc加速库性能提升效果</vt:lpstr>
      <vt:lpstr>glibc加速库性能提升效果</vt:lpstr>
      <vt:lpstr>glibc加速库性能提升效果</vt:lpstr>
      <vt:lpstr>glibc加速库性能提升效果</vt:lpstr>
      <vt:lpstr>glibc加速库性能提升效果</vt:lpstr>
      <vt:lpstr>Hyperscan加速库</vt:lpstr>
      <vt:lpstr>Hyperscan加速库</vt:lpstr>
      <vt:lpstr>Hyperscan加速库</vt:lpstr>
      <vt:lpstr>Hyperscan加速库</vt:lpstr>
      <vt:lpstr>AVX2Neon加速库</vt:lpstr>
      <vt:lpstr>AVX2Neon加速库</vt:lpstr>
      <vt:lpstr>AVX2Neon加速库</vt:lpstr>
      <vt:lpstr>AVX2Neon加速库</vt:lpstr>
      <vt:lpstr>ZSTD加速库</vt:lpstr>
      <vt:lpstr>ZSTD加速库</vt:lpstr>
      <vt:lpstr>ZSTD加速库</vt:lpstr>
      <vt:lpstr>ZSTD加速库</vt:lpstr>
      <vt:lpstr>ZSTD加速库</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User</cp:lastModifiedBy>
  <cp:revision>4065</cp:revision>
  <cp:lastPrinted>2011-09-02T04:24:48Z</cp:lastPrinted>
  <dcterms:created xsi:type="dcterms:W3CDTF">2001-03-21T12:57:26Z</dcterms:created>
  <dcterms:modified xsi:type="dcterms:W3CDTF">2021-02-26T07:25:21Z</dcterms:modified>
</cp:coreProperties>
</file>