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9" r:id="rId1"/>
  </p:sldMasterIdLst>
  <p:notesMasterIdLst>
    <p:notesMasterId r:id="rId28"/>
  </p:notesMasterIdLst>
  <p:handoutMasterIdLst>
    <p:handoutMasterId r:id="rId29"/>
  </p:handoutMasterIdLst>
  <p:sldIdLst>
    <p:sldId id="1730" r:id="rId2"/>
    <p:sldId id="1791" r:id="rId3"/>
    <p:sldId id="2968" r:id="rId4"/>
    <p:sldId id="2980" r:id="rId5"/>
    <p:sldId id="2981" r:id="rId6"/>
    <p:sldId id="2982" r:id="rId7"/>
    <p:sldId id="2983" r:id="rId8"/>
    <p:sldId id="2984" r:id="rId9"/>
    <p:sldId id="2985" r:id="rId10"/>
    <p:sldId id="2986" r:id="rId11"/>
    <p:sldId id="2987" r:id="rId12"/>
    <p:sldId id="2988" r:id="rId13"/>
    <p:sldId id="2970" r:id="rId14"/>
    <p:sldId id="2969" r:id="rId15"/>
    <p:sldId id="2975" r:id="rId16"/>
    <p:sldId id="1795" r:id="rId17"/>
    <p:sldId id="2972" r:id="rId18"/>
    <p:sldId id="2976" r:id="rId19"/>
    <p:sldId id="2977" r:id="rId20"/>
    <p:sldId id="2973" r:id="rId21"/>
    <p:sldId id="1801" r:id="rId22"/>
    <p:sldId id="1800" r:id="rId23"/>
    <p:sldId id="2978" r:id="rId24"/>
    <p:sldId id="1802" r:id="rId25"/>
    <p:sldId id="2974" r:id="rId26"/>
    <p:sldId id="2967" r:id="rId27"/>
  </p:sldIdLst>
  <p:sldSz cx="9906000" cy="6858000" type="A4"/>
  <p:notesSz cx="6797675" cy="987425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ouling" initials="z" lastIdx="1" clrIdx="0">
    <p:extLst>
      <p:ext uri="{19B8F6BF-5375-455C-9EA6-DF929625EA0E}">
        <p15:presenceInfo xmlns:p15="http://schemas.microsoft.com/office/powerpoint/2012/main" userId="zoul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929"/>
    <a:srgbClr val="333333"/>
    <a:srgbClr val="FFFFFF"/>
    <a:srgbClr val="1C49D2"/>
    <a:srgbClr val="0033CC"/>
    <a:srgbClr val="3B9D3B"/>
    <a:srgbClr val="405081"/>
    <a:srgbClr val="42428E"/>
    <a:srgbClr val="E7E8F6"/>
    <a:srgbClr val="D3D4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79" autoAdjust="0"/>
    <p:restoredTop sz="66443" autoAdjust="0"/>
  </p:normalViewPr>
  <p:slideViewPr>
    <p:cSldViewPr>
      <p:cViewPr varScale="1">
        <p:scale>
          <a:sx n="47" d="100"/>
          <a:sy n="47" d="100"/>
        </p:scale>
        <p:origin x="1296" y="4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-61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48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380538"/>
            <a:ext cx="29448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fld id="{F00621A3-AF9D-44CC-8CA6-C2BA8BA5DB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213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5488" y="741363"/>
            <a:ext cx="534670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87888"/>
            <a:ext cx="4984750" cy="444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48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380538"/>
            <a:ext cx="29448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B21D2498-DA12-44B9-93A4-06D5BEA34E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61937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A80CA2-DDAB-4EDF-ACD7-3819DF3A06E6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0616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若树莓派通过网线与电脑直连也设置网络共享后，</a:t>
            </a:r>
            <a:r>
              <a:rPr lang="en-US" altLang="zh-CN" sz="1200" kern="5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arp</a:t>
            </a:r>
            <a:r>
              <a:rPr lang="en-US" altLang="zh-CN" sz="1200" kern="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-a </a:t>
            </a:r>
            <a:r>
              <a:rPr lang="zh-CN" altLang="zh-CN" sz="1200" kern="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中有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192.168.137.1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接口，但是没有树莓派的地址，可以尝试插拔网线，</a:t>
            </a:r>
            <a:r>
              <a:rPr lang="zh-CN" altLang="en-US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或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关闭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WLAN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的共享设置后再重新设置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2933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2723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 err="1"/>
              <a:t>gparted</a:t>
            </a:r>
            <a:r>
              <a:rPr lang="en-US" altLang="zh-CN" dirty="0"/>
              <a:t> </a:t>
            </a:r>
            <a:r>
              <a:rPr lang="zh-CN" altLang="en-US" dirty="0"/>
              <a:t>为 </a:t>
            </a:r>
            <a:r>
              <a:rPr lang="en-US" altLang="zh-CN" dirty="0"/>
              <a:t>SD</a:t>
            </a:r>
            <a:r>
              <a:rPr lang="zh-CN" altLang="en-US" dirty="0"/>
              <a:t>调整分区参考教程：</a:t>
            </a:r>
            <a:endParaRPr lang="en-US" altLang="zh-CN" dirty="0"/>
          </a:p>
          <a:p>
            <a:r>
              <a:rPr lang="en-US" altLang="zh-CN" dirty="0"/>
              <a:t>Windows10 </a:t>
            </a:r>
            <a:r>
              <a:rPr lang="zh-CN" altLang="en-US" dirty="0"/>
              <a:t>分区教程：</a:t>
            </a:r>
            <a:r>
              <a:rPr lang="en-US" altLang="zh-CN" dirty="0"/>
              <a:t>https://bbs.a9vg.com/forum.php?mod=viewthread&amp;tid=5294831</a:t>
            </a:r>
          </a:p>
          <a:p>
            <a:r>
              <a:rPr lang="en-US" altLang="zh-CN" dirty="0"/>
              <a:t>Ubuntu</a:t>
            </a:r>
            <a:r>
              <a:rPr lang="zh-CN" altLang="en-US" dirty="0"/>
              <a:t>分区教程：</a:t>
            </a:r>
            <a:r>
              <a:rPr lang="en-US" altLang="zh-CN" dirty="0"/>
              <a:t>https://blog.csdn.net/Carina_Cao/article/details/90270389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28651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zh-CN" sz="1200" b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【转接头是以下两个结合使用：</a:t>
            </a:r>
            <a:endParaRPr kumimoji="1" lang="zh-CN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en-US" altLang="zh-CN" sz="1200" b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https://item.jd.com/717487.html </a:t>
            </a:r>
          </a:p>
          <a:p>
            <a:r>
              <a:rPr kumimoji="1" lang="en-US" altLang="zh-CN" sz="1200" b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https://item.jd.com/17812759972.html</a:t>
            </a:r>
            <a:r>
              <a:rPr kumimoji="1" lang="zh-CN" altLang="zh-CN" sz="1200" b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】</a:t>
            </a:r>
            <a:endParaRPr kumimoji="1" lang="zh-CN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96831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zh-CN" sz="1200" b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注：</a:t>
            </a:r>
            <a:endParaRPr kumimoji="1" lang="zh-CN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en-US" altLang="zh-CN" sz="1200" b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zh-CN" sz="1200" b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kumimoji="1" lang="en-US" altLang="zh-CN" sz="1200" b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openEuler</a:t>
            </a:r>
            <a:r>
              <a:rPr kumimoji="1" lang="zh-CN" altLang="zh-CN" sz="1200" b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的用户名密码一般是：</a:t>
            </a:r>
            <a:r>
              <a:rPr kumimoji="1" lang="en-US" altLang="zh-CN" sz="1200" b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root/</a:t>
            </a:r>
            <a:r>
              <a:rPr kumimoji="1" lang="en-US" altLang="zh-CN" sz="1200" b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openeuler</a:t>
            </a:r>
            <a:r>
              <a:rPr kumimoji="1" lang="zh-CN" altLang="zh-CN" sz="1200" b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。</a:t>
            </a:r>
            <a:endParaRPr kumimoji="1" lang="zh-CN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en-US" altLang="zh-CN" sz="1200" b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kumimoji="1" lang="zh-CN" altLang="zh-CN" sz="1200" b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kumimoji="1" lang="zh-CN" altLang="en-US" sz="1200" b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若</a:t>
            </a:r>
            <a:r>
              <a:rPr kumimoji="1" lang="zh-CN" altLang="zh-CN" sz="1200" b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树莓派</a:t>
            </a:r>
            <a:r>
              <a:rPr kumimoji="1" lang="zh-CN" altLang="en-US" sz="1200" b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启动时的</a:t>
            </a:r>
            <a:r>
              <a:rPr kumimoji="1" lang="zh-CN" altLang="zh-CN" sz="1200" b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时间都是</a:t>
            </a:r>
            <a:r>
              <a:rPr kumimoji="1" lang="en-US" altLang="zh-CN" sz="1200" b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2019.9.3</a:t>
            </a:r>
            <a:r>
              <a:rPr kumimoji="1" lang="zh-CN" altLang="en-US" sz="1200" b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，可确认系统中 </a:t>
            </a:r>
            <a:r>
              <a:rPr kumimoji="1" lang="en-US" altLang="zh-CN" sz="1200" b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ntp</a:t>
            </a:r>
            <a:r>
              <a:rPr kumimoji="1" lang="en-US" altLang="zh-CN" sz="1200" b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zh-CN" altLang="en-US" sz="1200" b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服务是否启动；若未启动，则启动</a:t>
            </a:r>
            <a:r>
              <a:rPr kumimoji="1" lang="en-US" altLang="zh-CN" sz="1200" b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ntp</a:t>
            </a:r>
            <a:r>
              <a:rPr kumimoji="1" lang="zh-CN" altLang="en-US" sz="1200" b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同步网络时间</a:t>
            </a:r>
            <a:r>
              <a:rPr kumimoji="1" lang="zh-CN" altLang="zh-CN" sz="1200" b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。</a:t>
            </a:r>
            <a:endParaRPr kumimoji="1" lang="zh-CN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21814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参考：</a:t>
            </a:r>
          </a:p>
          <a:p>
            <a:r>
              <a:rPr lang="en-US" altLang="zh-CN" dirty="0"/>
              <a:t>https://www.raspberrypi.org/documentation/linux/kernel/building.md</a:t>
            </a:r>
          </a:p>
          <a:p>
            <a:r>
              <a:rPr lang="en-US" altLang="zh-CN" dirty="0"/>
              <a:t>https://www.jianshu.com/p/5e2cbde0bf0e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8462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参考：</a:t>
            </a:r>
          </a:p>
          <a:p>
            <a:r>
              <a:rPr lang="en-US" altLang="zh-CN" dirty="0"/>
              <a:t>https://www.raspberrypi.org/documentation/linux/kernel/building.md</a:t>
            </a:r>
          </a:p>
          <a:p>
            <a:r>
              <a:rPr lang="en-US" altLang="zh-CN" dirty="0"/>
              <a:t>https://www.jianshu.com/p/5e2cbde0bf0e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73774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参考：</a:t>
            </a:r>
          </a:p>
          <a:p>
            <a:r>
              <a:rPr lang="en-US" altLang="zh-CN" dirty="0"/>
              <a:t>https://www.raspberrypi.org/documentation/linux/kernel/building.md</a:t>
            </a:r>
          </a:p>
          <a:p>
            <a:r>
              <a:rPr lang="en-US" altLang="zh-CN" dirty="0"/>
              <a:t>https://www.jianshu.com/p/5e2cbde0bf0e</a:t>
            </a:r>
          </a:p>
          <a:p>
            <a:endParaRPr lang="en-US" altLang="zh-CN" dirty="0"/>
          </a:p>
          <a:p>
            <a:r>
              <a:rPr lang="zh-CN" altLang="en-US" dirty="0"/>
              <a:t>注：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重启成功后，通过查看内核版本信息可分析出内核是否更新成功。</a:t>
            </a:r>
          </a:p>
          <a:p>
            <a:r>
              <a:rPr kumimoji="1" lang="x-none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如果启动失败，请把备份好的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boot_origin.tgz</a:t>
            </a:r>
            <a:r>
              <a:rPr kumimoji="1" lang="x-none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解压覆盖到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/boot</a:t>
            </a:r>
            <a:r>
              <a:rPr kumimoji="1" lang="x-none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中并重启。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73174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rgbClr val="111111"/>
                </a:solidFill>
                <a:ea typeface="宋体" panose="02010600030101010101" pitchFamily="2" charset="-122"/>
              </a:rPr>
              <a:t>openEuler-20.03-LTS </a:t>
            </a:r>
            <a:r>
              <a:rPr lang="zh-CN" altLang="en-US" sz="1200" kern="1200" dirty="0">
                <a:solidFill>
                  <a:srgbClr val="111111"/>
                </a:solidFill>
                <a:ea typeface="宋体" panose="02010600030101010101" pitchFamily="2" charset="-122"/>
              </a:rPr>
              <a:t>对应的内核版本：</a:t>
            </a:r>
            <a:endParaRPr lang="en-US" altLang="zh-CN" sz="12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r>
              <a:rPr lang="en-US" altLang="zh-CN" dirty="0"/>
              <a:t>https://gitee.com/openeuler/raspberrypi-kernel/repository/archive/openEuler-20.03-LTS-raspi.zip</a:t>
            </a:r>
          </a:p>
          <a:p>
            <a:r>
              <a:rPr lang="zh-CN" altLang="en-US" dirty="0"/>
              <a:t>说明：由于内核编译过程耗时较长，可在编译的同时，进行</a:t>
            </a:r>
            <a:r>
              <a:rPr lang="en-US" altLang="zh-CN" dirty="0"/>
              <a:t>【</a:t>
            </a:r>
            <a:r>
              <a:rPr lang="zh-CN" altLang="en-US" dirty="0"/>
              <a:t>任务</a:t>
            </a:r>
            <a:r>
              <a:rPr lang="en-US" altLang="zh-CN" dirty="0"/>
              <a:t>3】</a:t>
            </a:r>
            <a:r>
              <a:rPr lang="zh-CN" altLang="en-US" dirty="0"/>
              <a:t>的实验内容。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06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43632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39675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obj-m </a:t>
            </a:r>
            <a:r>
              <a:rPr lang="zh-CN" altLang="en-US" dirty="0"/>
              <a:t>表示把文件 </a:t>
            </a:r>
            <a:r>
              <a:rPr lang="en-US" altLang="zh-CN" dirty="0" err="1"/>
              <a:t>main.o</a:t>
            </a:r>
            <a:r>
              <a:rPr lang="en-US" altLang="zh-CN" dirty="0"/>
              <a:t> </a:t>
            </a:r>
            <a:r>
              <a:rPr lang="zh-CN" altLang="en-US" dirty="0"/>
              <a:t>作为内核模块进行编译，不要编译到内核中，编译完成的同时还会生成一个</a:t>
            </a:r>
            <a:r>
              <a:rPr lang="en-US" altLang="zh-CN" dirty="0"/>
              <a:t>"</a:t>
            </a:r>
            <a:r>
              <a:rPr lang="en-US" altLang="zh-CN" dirty="0" err="1"/>
              <a:t>hello.ko</a:t>
            </a:r>
            <a:r>
              <a:rPr lang="en-US" altLang="zh-CN" dirty="0"/>
              <a:t>"</a:t>
            </a:r>
            <a:r>
              <a:rPr lang="zh-CN" altLang="en-US" dirty="0"/>
              <a:t>文件。</a:t>
            </a:r>
            <a:endParaRPr lang="en-US" altLang="zh-CN" dirty="0"/>
          </a:p>
          <a:p>
            <a:r>
              <a:rPr lang="en-US" altLang="zh-CN" sz="1200" b="0" dirty="0"/>
              <a:t>KERNELDIR </a:t>
            </a:r>
            <a:r>
              <a:rPr lang="zh-CN" altLang="en-US" sz="1200" b="0" dirty="0"/>
              <a:t>是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为内核源码路径，路径不正确会报错；且该内核源码必须要经过编译或预编译（进入内核源码根目录，依次执行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make 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openeuler-raspi_defconfig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&amp;&amp; make prepare &amp;&amp; make scripts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），不然也会报错。</a:t>
            </a:r>
            <a:endParaRPr lang="en-US" altLang="zh-CN" dirty="0"/>
          </a:p>
          <a:p>
            <a:r>
              <a:rPr lang="en-US" altLang="zh-CN" dirty="0"/>
              <a:t>make –C </a:t>
            </a:r>
            <a:r>
              <a:rPr lang="zh-CN" altLang="en-US" dirty="0"/>
              <a:t>指明了内核源码的所在目录，树莓派系统通常不包含内核源码，因此需要自行下载对应版本的内核源码。</a:t>
            </a:r>
            <a:endParaRPr lang="en-US" altLang="zh-CN" dirty="0"/>
          </a:p>
          <a:p>
            <a:r>
              <a:rPr kumimoji="1" lang="x-none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编写好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Makefile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x-none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之后，输入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make </a:t>
            </a:r>
            <a:r>
              <a:rPr kumimoji="1" lang="x-none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指令即可进行编译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8726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11331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以下可写入</a:t>
            </a:r>
            <a:r>
              <a:rPr lang="en-US" altLang="zh-CN" dirty="0" err="1"/>
              <a:t>makefile</a:t>
            </a:r>
            <a:r>
              <a:rPr lang="zh-CN" altLang="en-US" dirty="0"/>
              <a:t>文件：</a:t>
            </a:r>
            <a:endParaRPr lang="en-US" altLang="zh-CN" dirty="0"/>
          </a:p>
          <a:p>
            <a:r>
              <a:rPr lang="en-US" altLang="zh-CN" dirty="0"/>
              <a:t>install: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insmod</a:t>
            </a:r>
            <a:r>
              <a:rPr lang="en-US" altLang="zh-CN" dirty="0"/>
              <a:t> </a:t>
            </a:r>
            <a:r>
              <a:rPr lang="en-US" altLang="zh-CN" dirty="0" err="1"/>
              <a:t>hello.ko</a:t>
            </a:r>
            <a:endParaRPr lang="en-US" altLang="zh-CN" dirty="0"/>
          </a:p>
          <a:p>
            <a:r>
              <a:rPr lang="en-US" altLang="zh-CN" dirty="0"/>
              <a:t>uninstall: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rmmod</a:t>
            </a:r>
            <a:r>
              <a:rPr lang="en-US" altLang="zh-CN" dirty="0"/>
              <a:t> hello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9922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5365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1788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6616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8162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5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参考：</a:t>
            </a:r>
            <a:endParaRPr lang="en-US" altLang="zh-CN" sz="1200" kern="5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u="sng" kern="5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http://www.shumeipaiba.com/wanpai/jiaocheng/20.html</a:t>
            </a:r>
            <a:r>
              <a:rPr lang="zh-CN" altLang="zh-CN" sz="1200" kern="5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1200" u="sng" kern="50" dirty="0">
                <a:solidFill>
                  <a:srgbClr val="0000FF"/>
                </a:solidFill>
                <a:effectLst/>
                <a:ea typeface="Times New Roman" panose="02020603050405020304" pitchFamily="18" charset="0"/>
              </a:rPr>
              <a:t>https://blog.csdn.net/qq_36293056/article/details/105229770?utm_medium=distribute.pc_aggpage_search_result.none-task-blog-2~all~first_rank_v2~rank_v25-1-105229770.nonecase&amp;utm_term=win10%20%E6%A0%91%E8%8E%93%E6%B4%BE%20%E7%BD%91%E7%BA%BF%E7%9B%B4%E8%BF%9E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1080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2973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5715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ckgroud-bluefram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软件所所徽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9263" y="112713"/>
            <a:ext cx="1366837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iscas-mzd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19138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88950" y="1828800"/>
            <a:ext cx="8928100" cy="1744663"/>
          </a:xfrm>
          <a:noFill/>
        </p:spPr>
        <p:txBody>
          <a:bodyPr lIns="91440" rIns="91440"/>
          <a:lstStyle>
            <a:lvl1pPr algn="ctr">
              <a:defRPr sz="4000" b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9138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47825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8CAA4-D073-466F-8D95-83D121EDC3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29500" y="568325"/>
            <a:ext cx="2476500" cy="54530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568325"/>
            <a:ext cx="7277100" cy="54530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B4ECF-B331-4F26-9EDB-E08F759F9B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512050" y="62420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DE90A-06C3-47CE-BA8B-3C8F01A401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 hasCustomPrompt="1"/>
          </p:nvPr>
        </p:nvSpPr>
        <p:spPr bwMode="auto">
          <a:xfrm>
            <a:off x="0" y="561975"/>
            <a:ext cx="9906000" cy="557213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</a:ln>
          <a:effectLst/>
        </p:spPr>
        <p:txBody>
          <a:bodyPr vert="horz" wrap="square" lIns="288000" tIns="45720" rIns="288000" bIns="45720" numCol="1" anchor="ctr" anchorCtr="0" compatLnSpc="1"/>
          <a:lstStyle/>
          <a:p>
            <a:pPr lvl="0"/>
            <a:r>
              <a:rPr lang="zh-CN" altLang="en-US" dirty="0"/>
              <a:t>单击此处编辑母版标题样式文件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6453243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03701-8B22-4BF9-B83D-C544728963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tIns="107950" bIns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7525790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8950" y="1340768"/>
            <a:ext cx="8928100" cy="4896543"/>
          </a:xfrm>
        </p:spPr>
        <p:txBody>
          <a:bodyPr/>
          <a:lstStyle>
            <a:lvl1pPr>
              <a:defRPr sz="2800"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>
              <a:lnSpc>
                <a:spcPct val="100000"/>
              </a:lnSpc>
              <a:defRPr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>
              <a:buFont typeface="Wingdings" pitchFamily="2" charset="2"/>
              <a:buChar char="Ø"/>
              <a:defRPr b="1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65495-C111-4C7C-9322-8F1EB44179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48680"/>
            <a:ext cx="9906000" cy="557213"/>
          </a:xfrm>
        </p:spPr>
        <p:txBody>
          <a:bodyPr tIns="144000"/>
          <a:lstStyle>
            <a:lvl1pPr>
              <a:defRPr sz="2800" b="1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782C1A-C5B3-42D5-AF87-DBD5476B7B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895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3FC63-DC1C-492E-BE4D-1055C8A017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E4DC1-00FC-4933-8396-B0E01B5386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86664B-AA12-4858-9E22-C1219749D7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548680"/>
            <a:ext cx="9906000" cy="557213"/>
          </a:xfrm>
        </p:spPr>
        <p:txBody>
          <a:bodyPr tIns="144000"/>
          <a:lstStyle>
            <a:lvl1pPr>
              <a:defRPr sz="2800" b="1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13D05-8C78-47A2-8570-EF6F17F897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F24378-1C3B-44E6-BF5E-36164A66F8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45347-3C44-40D5-A17B-53A0D03169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63" descr="backgroud-blueframe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1047" descr="软件所所徽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530850" y="112713"/>
            <a:ext cx="1366838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1056" descr="iscas-mzd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93" name="Text Box 104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3105" name="Rectangle 105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20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6" name="Rectangle 105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20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7" name="Rectangle 105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20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0000CC"/>
                </a:solidFill>
                <a:ea typeface="+mn-ea"/>
              </a:defRPr>
            </a:lvl1pPr>
          </a:lstStyle>
          <a:p>
            <a:pPr>
              <a:defRPr/>
            </a:pPr>
            <a:fld id="{60FDD7D6-4A33-4BAD-82C5-1FFBFF1AD1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7" name="Rectangle 106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8950" y="1412875"/>
            <a:ext cx="89281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单击此处编辑母版标题样式文件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7" r:id="rId12"/>
    <p:sldLayoutId id="2147483758" r:id="rId13"/>
  </p:sldLayoutIdLst>
  <p:transition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itchFamily="2" charset="2"/>
        <a:buChar char="§"/>
        <a:defRPr kumimoji="1" sz="2600" b="1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v"/>
        <a:defRPr kumimoji="1" sz="2400">
          <a:solidFill>
            <a:srgbClr val="FF33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F"/>
        <a:defRPr kumimoji="1" sz="2000">
          <a:solidFill>
            <a:srgbClr val="0000FF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>
          <a:solidFill>
            <a:srgbClr val="CC33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src.iscas.ac.cn/EulixOS/repo/dailybuild/1/isos/20200508/openEuler_20200508151847.img.xz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spberrypi.org/documentation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csdn.net/huryer/article/details/83381368" TargetMode="External"/><Relationship Id="rId4" Type="http://schemas.openxmlformats.org/officeDocument/2006/relationships/hyperlink" Target="https://www.cnblogs.com/pingwen/p/13455849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src.iscas.ac.cn/EulixOS/repo/dailybuild/1/isos/20200508/openEuler_20200508151847.img.xz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1412776"/>
            <a:ext cx="9906000" cy="25202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>
            <a:lvl1pPr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spc="300" dirty="0">
                <a:solidFill>
                  <a:srgbClr val="000066"/>
                </a:solidFill>
                <a:latin typeface="+mj-ea"/>
                <a:ea typeface="+mj-ea"/>
              </a:rPr>
              <a:t>《</a:t>
            </a:r>
            <a:r>
              <a:rPr lang="zh-CN" altLang="en-US" sz="4400" spc="300" dirty="0">
                <a:solidFill>
                  <a:srgbClr val="000066"/>
                </a:solidFill>
                <a:latin typeface="+mj-ea"/>
                <a:ea typeface="+mj-ea"/>
              </a:rPr>
              <a:t>操作系统</a:t>
            </a:r>
            <a:r>
              <a:rPr lang="en-US" altLang="zh-CN" sz="4400" spc="300" dirty="0">
                <a:solidFill>
                  <a:srgbClr val="000066"/>
                </a:solidFill>
                <a:latin typeface="+mj-ea"/>
                <a:ea typeface="+mj-ea"/>
              </a:rPr>
              <a:t>》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300" dirty="0">
                <a:solidFill>
                  <a:srgbClr val="000066"/>
                </a:solidFill>
                <a:latin typeface="+mj-ea"/>
                <a:ea typeface="+mj-ea"/>
              </a:rPr>
              <a:t>第一章 实训一 </a:t>
            </a:r>
            <a:endParaRPr lang="en-US" altLang="zh-CN" spc="300" dirty="0">
              <a:solidFill>
                <a:srgbClr val="000066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300" dirty="0">
                <a:solidFill>
                  <a:srgbClr val="000066"/>
                </a:solidFill>
                <a:latin typeface="+mj-ea"/>
                <a:ea typeface="+mj-ea"/>
              </a:rPr>
              <a:t>树莓派安装</a:t>
            </a:r>
            <a:r>
              <a:rPr lang="en-US" altLang="zh-CN" spc="300" dirty="0" err="1">
                <a:solidFill>
                  <a:srgbClr val="000066"/>
                </a:solidFill>
                <a:latin typeface="+mj-ea"/>
                <a:ea typeface="+mj-ea"/>
              </a:rPr>
              <a:t>openEuler</a:t>
            </a:r>
            <a:r>
              <a:rPr lang="zh-CN" altLang="en-US" spc="300" dirty="0">
                <a:solidFill>
                  <a:srgbClr val="000066"/>
                </a:solidFill>
                <a:latin typeface="+mj-ea"/>
                <a:ea typeface="+mj-ea"/>
              </a:rPr>
              <a:t>及内核编译与安装</a:t>
            </a:r>
            <a:endParaRPr lang="zh-CN" altLang="en-US" sz="2800" spc="300" dirty="0">
              <a:solidFill>
                <a:srgbClr val="000066"/>
              </a:solidFill>
              <a:latin typeface="+mj-ea"/>
              <a:ea typeface="+mj-ea"/>
            </a:endParaRP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826" y="4725144"/>
            <a:ext cx="9906000" cy="12961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50000"/>
              <a:buFont typeface="Monotype Sorts"/>
              <a:buNone/>
            </a:pPr>
            <a:r>
              <a:rPr kumimoji="0" lang="zh-CN" altLang="en-US" dirty="0">
                <a:solidFill>
                  <a:srgbClr val="CC0000"/>
                </a:solidFill>
                <a:latin typeface="+mj-ea"/>
                <a:ea typeface="+mj-ea"/>
              </a:rPr>
              <a:t>中科院软件所</a:t>
            </a:r>
          </a:p>
          <a:p>
            <a:pPr algn="ctr" eaLnBrk="1" hangingPunct="1">
              <a:buClr>
                <a:schemeClr val="hlink"/>
              </a:buClr>
              <a:buSzPct val="50000"/>
              <a:buFont typeface="Monotype Sorts"/>
              <a:buNone/>
            </a:pPr>
            <a:r>
              <a:rPr kumimoji="0" lang="en-US" altLang="zh-CN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2020</a:t>
            </a:r>
            <a:r>
              <a:rPr kumimoji="0" lang="zh-CN" altLang="en-US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年</a:t>
            </a:r>
            <a:r>
              <a:rPr kumimoji="0" lang="en-US" altLang="zh-CN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5</a:t>
            </a:r>
            <a:r>
              <a:rPr kumimoji="0" lang="zh-CN" altLang="en-US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月</a:t>
            </a:r>
            <a:r>
              <a:rPr kumimoji="0" lang="en-US" altLang="zh-CN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28</a:t>
            </a:r>
            <a:r>
              <a:rPr kumimoji="0" lang="zh-CN" altLang="en-US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日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613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144570" cy="5517231"/>
          </a:xfrm>
        </p:spPr>
        <p:txBody>
          <a:bodyPr/>
          <a:lstStyle/>
          <a:p>
            <a:r>
              <a:rPr lang="zh-CN" altLang="en-US" sz="2300" dirty="0">
                <a:ea typeface="黑体" pitchFamily="49" charset="-122"/>
                <a:sym typeface="Arial" charset="0"/>
              </a:rPr>
              <a:t>树莓派联网方式</a:t>
            </a:r>
          </a:p>
          <a:p>
            <a:pPr marL="1371600" lvl="3" indent="0">
              <a:buNone/>
            </a:pP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C.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找到对应的无线网络连接，点击打开：</a:t>
            </a:r>
          </a:p>
          <a:p>
            <a:pPr lvl="2"/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二、树莓派简介</a:t>
            </a:r>
          </a:p>
        </p:txBody>
      </p:sp>
      <p:pic>
        <p:nvPicPr>
          <p:cNvPr id="6" name="图片 1">
            <a:extLst>
              <a:ext uri="{FF2B5EF4-FFF2-40B4-BE49-F238E27FC236}">
                <a16:creationId xmlns:a16="http://schemas.microsoft.com/office/drawing/2014/main" id="{FFB6D111-55CF-4BB5-AFF3-4FBAEA08C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600" y="2636912"/>
            <a:ext cx="6120000" cy="2406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905828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144570" cy="5517231"/>
          </a:xfrm>
        </p:spPr>
        <p:txBody>
          <a:bodyPr/>
          <a:lstStyle/>
          <a:p>
            <a:r>
              <a:rPr lang="zh-CN" altLang="en-US" sz="2300" dirty="0">
                <a:ea typeface="黑体" pitchFamily="49" charset="-122"/>
                <a:sym typeface="Arial" charset="0"/>
              </a:rPr>
              <a:t>树莓派联网方式</a:t>
            </a:r>
          </a:p>
          <a:p>
            <a:pPr marL="1371600" lvl="3" indent="0">
              <a:buNone/>
            </a:pP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D.	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点击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【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属性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】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，在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【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共享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】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选项卡上选中“允许其他网络用户通过此计算机的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Internet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连接来连接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(N)”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选项，并选择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【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以太网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】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后，点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【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确定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】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：</a:t>
            </a:r>
          </a:p>
          <a:p>
            <a:pPr lvl="2"/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二、树莓派简介</a:t>
            </a:r>
          </a:p>
        </p:txBody>
      </p:sp>
      <p:pic>
        <p:nvPicPr>
          <p:cNvPr id="6" name="图片 1">
            <a:extLst>
              <a:ext uri="{FF2B5EF4-FFF2-40B4-BE49-F238E27FC236}">
                <a16:creationId xmlns:a16="http://schemas.microsoft.com/office/drawing/2014/main" id="{8C435585-4BCB-496D-BC43-32B325D39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648" y="2564904"/>
            <a:ext cx="5761037" cy="416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060772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144570" cy="5517231"/>
          </a:xfrm>
        </p:spPr>
        <p:txBody>
          <a:bodyPr/>
          <a:lstStyle/>
          <a:p>
            <a:r>
              <a:rPr lang="zh-CN" altLang="en-US" sz="2300" dirty="0">
                <a:ea typeface="黑体" pitchFamily="49" charset="-122"/>
                <a:sym typeface="Arial" charset="0"/>
              </a:rPr>
              <a:t>树莓派联网方式</a:t>
            </a:r>
          </a:p>
          <a:p>
            <a:pPr lvl="3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（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4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）在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windows10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笔记本电脑中，查询树莓派的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IP</a:t>
            </a:r>
            <a:b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</a:b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A.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键盘按下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【</a:t>
            </a:r>
            <a:r>
              <a:rPr lang="en-US" altLang="zh-CN" sz="1800" dirty="0" err="1">
                <a:solidFill>
                  <a:srgbClr val="111111"/>
                </a:solidFill>
                <a:ea typeface="宋体" pitchFamily="2" charset="-122"/>
                <a:sym typeface="Arial" charset="0"/>
              </a:rPr>
              <a:t>win+R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】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，打开 </a:t>
            </a:r>
            <a:r>
              <a:rPr lang="en-US" altLang="zh-CN" sz="1800" dirty="0" err="1">
                <a:solidFill>
                  <a:srgbClr val="111111"/>
                </a:solidFill>
                <a:ea typeface="宋体" pitchFamily="2" charset="-122"/>
                <a:sym typeface="Arial" charset="0"/>
              </a:rPr>
              <a:t>cmd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，输入命令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【</a:t>
            </a:r>
            <a:r>
              <a:rPr lang="en-US" altLang="zh-CN" sz="1800" dirty="0" err="1">
                <a:solidFill>
                  <a:srgbClr val="111111"/>
                </a:solidFill>
                <a:ea typeface="宋体" pitchFamily="2" charset="-122"/>
                <a:sym typeface="Arial" charset="0"/>
              </a:rPr>
              <a:t>apr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 -a】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，在接口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192.168.137.1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下且地址在（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2-254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）范围内的 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IP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地址就是树莓派的地址。</a:t>
            </a:r>
            <a:b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</a:b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B.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使用</a:t>
            </a:r>
            <a:r>
              <a:rPr lang="en-US" altLang="zh-CN" sz="1800" dirty="0" err="1">
                <a:solidFill>
                  <a:srgbClr val="111111"/>
                </a:solidFill>
                <a:ea typeface="宋体" pitchFamily="2" charset="-122"/>
                <a:sym typeface="Arial" charset="0"/>
              </a:rPr>
              <a:t>xshell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进行</a:t>
            </a:r>
            <a:r>
              <a:rPr lang="en-US" altLang="zh-CN" sz="1800" dirty="0" err="1">
                <a:solidFill>
                  <a:srgbClr val="111111"/>
                </a:solidFill>
                <a:ea typeface="宋体" pitchFamily="2" charset="-122"/>
                <a:sym typeface="Arial" charset="0"/>
              </a:rPr>
              <a:t>ssh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连接后，可成功连接：</a:t>
            </a:r>
          </a:p>
          <a:p>
            <a:pPr marL="1371600" lvl="3" indent="0">
              <a:buNone/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2"/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二、树莓派简介</a:t>
            </a:r>
          </a:p>
        </p:txBody>
      </p:sp>
      <p:pic>
        <p:nvPicPr>
          <p:cNvPr id="6" name="图片 1">
            <a:extLst>
              <a:ext uri="{FF2B5EF4-FFF2-40B4-BE49-F238E27FC236}">
                <a16:creationId xmlns:a16="http://schemas.microsoft.com/office/drawing/2014/main" id="{F066B4DF-521C-42CE-9C27-64CADD161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52" y="3068960"/>
            <a:ext cx="3241675" cy="358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5762E79-9CFD-459B-86AF-6D4ACB2CB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0869" y="3103070"/>
            <a:ext cx="4320000" cy="351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49486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8856538" cy="4968551"/>
          </a:xfrm>
        </p:spPr>
        <p:txBody>
          <a:bodyPr/>
          <a:lstStyle/>
          <a:p>
            <a:r>
              <a:rPr lang="en-US" altLang="zh-CN" dirty="0" err="1"/>
              <a:t>openEuler</a:t>
            </a:r>
            <a:r>
              <a:rPr lang="zh-CN" altLang="en-US" dirty="0"/>
              <a:t>操作系统安装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格式化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SD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卡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下载应用：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SDFormater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，格式化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SD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卡。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若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SD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卡之前未安装过镜像，盘符正常只有一个，直接格式化即可；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若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SD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卡之前安装过镜像，盘符会有三个，格式化时，格式化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E: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盘即可：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en-US" altLang="zh-CN" dirty="0" err="1"/>
              <a:t>openEuler</a:t>
            </a:r>
            <a:r>
              <a:rPr lang="zh-CN" altLang="en-US" dirty="0"/>
              <a:t>操作系统安装</a:t>
            </a:r>
          </a:p>
        </p:txBody>
      </p:sp>
      <p:pic>
        <p:nvPicPr>
          <p:cNvPr id="1026" name="图片 3">
            <a:extLst>
              <a:ext uri="{FF2B5EF4-FFF2-40B4-BE49-F238E27FC236}">
                <a16:creationId xmlns:a16="http://schemas.microsoft.com/office/drawing/2014/main" id="{A103609D-00EB-486B-9D03-9B7130618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452" y="3237910"/>
            <a:ext cx="3238500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图片 4">
            <a:extLst>
              <a:ext uri="{FF2B5EF4-FFF2-40B4-BE49-F238E27FC236}">
                <a16:creationId xmlns:a16="http://schemas.microsoft.com/office/drawing/2014/main" id="{A9824A5E-641D-4849-B038-40B6A342E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102" y="4149080"/>
            <a:ext cx="3244850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图片 1">
            <a:extLst>
              <a:ext uri="{FF2B5EF4-FFF2-40B4-BE49-F238E27FC236}">
                <a16:creationId xmlns:a16="http://schemas.microsoft.com/office/drawing/2014/main" id="{9AE021CA-6D15-40E2-AA87-E13A31E13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032" y="3225256"/>
            <a:ext cx="32385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图片 1">
            <a:extLst>
              <a:ext uri="{FF2B5EF4-FFF2-40B4-BE49-F238E27FC236}">
                <a16:creationId xmlns:a16="http://schemas.microsoft.com/office/drawing/2014/main" id="{5C84784D-DF65-4132-92F0-96D3D4A9E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032" y="5949280"/>
            <a:ext cx="287655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71208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144570" cy="5184575"/>
          </a:xfrm>
        </p:spPr>
        <p:txBody>
          <a:bodyPr/>
          <a:lstStyle/>
          <a:p>
            <a:r>
              <a:rPr lang="en-US" altLang="zh-CN" dirty="0" err="1"/>
              <a:t>openEuler</a:t>
            </a:r>
            <a:r>
              <a:rPr lang="zh-CN" altLang="en-US" dirty="0"/>
              <a:t>操作系统安装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写入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SD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卡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下载应用：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Win32 Disk Imager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右键选择“以管理员身份运行”，打开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Win32 Disk Imager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，选择镜像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img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文件和待写入的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SD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卡，点击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【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写入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/Write】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写入完成即完成系统安装。此时，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SD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卡自动分区后的盘符为：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说明：使用时的系统大小为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boot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盘的大小，可根据使用需求，使用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gparted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工具调整分区，为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boot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盘扩容。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US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en-US" altLang="zh-CN" dirty="0" err="1"/>
              <a:t>openEuler</a:t>
            </a:r>
            <a:r>
              <a:rPr lang="zh-CN" altLang="en-US" dirty="0"/>
              <a:t>操作系统安装</a:t>
            </a:r>
          </a:p>
        </p:txBody>
      </p:sp>
      <p:pic>
        <p:nvPicPr>
          <p:cNvPr id="1027" name="图片 6">
            <a:extLst>
              <a:ext uri="{FF2B5EF4-FFF2-40B4-BE49-F238E27FC236}">
                <a16:creationId xmlns:a16="http://schemas.microsoft.com/office/drawing/2014/main" id="{FCF75C22-A113-49A2-82ED-FE21DF5BF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629" y="3219305"/>
            <a:ext cx="287655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图片 7">
            <a:extLst>
              <a:ext uri="{FF2B5EF4-FFF2-40B4-BE49-F238E27FC236}">
                <a16:creationId xmlns:a16="http://schemas.microsoft.com/office/drawing/2014/main" id="{E2163CD6-F2CB-44F5-B844-E3E03808F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016" y="3645024"/>
            <a:ext cx="3238500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022689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144570" cy="5517231"/>
          </a:xfrm>
        </p:spPr>
        <p:txBody>
          <a:bodyPr/>
          <a:lstStyle/>
          <a:p>
            <a:r>
              <a:rPr lang="en-US" altLang="zh-CN" dirty="0" err="1"/>
              <a:t>openEuler</a:t>
            </a:r>
            <a:r>
              <a:rPr lang="zh-CN" altLang="en-US" dirty="0"/>
              <a:t>操作系统安装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启用树莓派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将刷好的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SD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卡插入树莓派，通电启用并联网。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将树莓派连接显示器或通过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ssh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连接，若连接显示器，需使用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HDMI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转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VGA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的转换接头。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en-US" altLang="zh-CN" dirty="0" err="1"/>
              <a:t>openEuler</a:t>
            </a:r>
            <a:r>
              <a:rPr lang="zh-CN" altLang="en-US" dirty="0"/>
              <a:t>操作系统安装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052DD43-AC49-48B5-968B-14FE9F9C9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96731"/>
            <a:ext cx="9906000" cy="324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17390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2847AF8-4384-41D2-8844-C7F1855FC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8928100" cy="2304255"/>
          </a:xfrm>
        </p:spPr>
        <p:txBody>
          <a:bodyPr/>
          <a:lstStyle/>
          <a:p>
            <a:r>
              <a:rPr lang="zh-CN" altLang="en-US" dirty="0"/>
              <a:t>任务描述</a:t>
            </a:r>
            <a:endParaRPr lang="en-US" altLang="zh-CN" dirty="0"/>
          </a:p>
          <a:p>
            <a:pPr lvl="1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下载树莓派版本的</a:t>
            </a:r>
            <a:r>
              <a:rPr lang="en-US" altLang="zh-CN" sz="1800" dirty="0" err="1">
                <a:solidFill>
                  <a:srgbClr val="111111"/>
                </a:solidFill>
                <a:ea typeface="宋体" pitchFamily="2" charset="-122"/>
                <a:sym typeface="Arial" charset="0"/>
              </a:rPr>
              <a:t>openEuler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的操作系统；将其安装至树莓派 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4B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上。</a:t>
            </a:r>
            <a:b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</a:b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目前基于树莓派 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4B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的最新 </a:t>
            </a:r>
            <a:r>
              <a:rPr lang="en-US" altLang="zh-CN" sz="1800" dirty="0" err="1">
                <a:solidFill>
                  <a:srgbClr val="111111"/>
                </a:solidFill>
                <a:ea typeface="宋体" pitchFamily="2" charset="-122"/>
                <a:sym typeface="Arial" charset="0"/>
              </a:rPr>
              <a:t>openEuler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镜像下载地址是：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  <a:hlinkClick r:id="rId3"/>
              </a:rPr>
              <a:t>https://isrc.iscas.ac.cn/EulixOS/repo/dailybuild/1/isos/20200508/openEuler_20200508151847.img.xz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 </a:t>
            </a:r>
          </a:p>
          <a:p>
            <a:pPr lvl="1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树莓派联网后获取 其 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IP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地址，使用 </a:t>
            </a:r>
            <a:r>
              <a:rPr lang="en-US" altLang="zh-CN" sz="1800" dirty="0" err="1">
                <a:solidFill>
                  <a:srgbClr val="111111"/>
                </a:solidFill>
                <a:ea typeface="宋体" pitchFamily="2" charset="-122"/>
                <a:sym typeface="Arial" charset="0"/>
              </a:rPr>
              <a:t>ssh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远程登录。</a:t>
            </a:r>
          </a:p>
          <a:p>
            <a:pPr lvl="2"/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BDDC461-4429-4F8F-AAE2-A7394390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 err="1"/>
              <a:t>openEuler</a:t>
            </a:r>
            <a:r>
              <a:rPr lang="zh-CN" altLang="en-US" dirty="0"/>
              <a:t>操作系统安装（</a:t>
            </a:r>
            <a:r>
              <a:rPr lang="en-US" altLang="zh-CN" dirty="0"/>
              <a:t>20min</a:t>
            </a:r>
            <a:r>
              <a:rPr lang="zh-CN" altLang="en-US" dirty="0"/>
              <a:t>）</a:t>
            </a:r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9F5B77DF-FE31-4CCA-8F4C-7A9F43F39177}"/>
              </a:ext>
            </a:extLst>
          </p:cNvPr>
          <p:cNvSpPr txBox="1">
            <a:spLocks/>
          </p:cNvSpPr>
          <p:nvPr/>
        </p:nvSpPr>
        <p:spPr bwMode="auto">
          <a:xfrm>
            <a:off x="488950" y="3717032"/>
            <a:ext cx="8928100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/>
              <a:t>审核要求</a:t>
            </a:r>
            <a:endParaRPr lang="en-US" altLang="zh-CN" kern="0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在树莓派 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4B 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中成功安装 </a:t>
            </a:r>
            <a:r>
              <a:rPr lang="en-US" altLang="zh-CN" sz="1800" dirty="0" err="1">
                <a:solidFill>
                  <a:srgbClr val="111111"/>
                </a:solidFill>
                <a:ea typeface="宋体" panose="02010600030101010101" pitchFamily="2" charset="-122"/>
              </a:rPr>
              <a:t>openEuler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操作系统，使用用户名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/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密码正常登陆。</a:t>
            </a:r>
            <a:endParaRPr lang="en-US" altLang="zh-CN" sz="18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使用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ssh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远程登录成功。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提交相关流程截图。</a:t>
            </a:r>
            <a:endParaRPr lang="zh-CN" altLang="en-US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147357063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8928546" cy="5400599"/>
          </a:xfrm>
        </p:spPr>
        <p:txBody>
          <a:bodyPr/>
          <a:lstStyle/>
          <a:p>
            <a:r>
              <a:rPr lang="en-US" altLang="zh-CN" dirty="0" err="1"/>
              <a:t>openEuler</a:t>
            </a:r>
            <a:r>
              <a:rPr lang="zh-CN" altLang="en-US" dirty="0"/>
              <a:t>内核编译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（一）系统备份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（二）内核源码下载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</a:t>
            </a:r>
            <a:r>
              <a:rPr lang="en-US" altLang="zh-CN" dirty="0" err="1"/>
              <a:t>openEuler</a:t>
            </a:r>
            <a:r>
              <a:rPr lang="zh-CN" altLang="en-US" dirty="0"/>
              <a:t>内核编译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0295153-2405-4C28-84A0-44221E27CDB9}"/>
              </a:ext>
            </a:extLst>
          </p:cNvPr>
          <p:cNvSpPr/>
          <p:nvPr/>
        </p:nvSpPr>
        <p:spPr bwMode="auto">
          <a:xfrm>
            <a:off x="992560" y="2276872"/>
            <a:ext cx="8568952" cy="1328023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# cd ~</a:t>
            </a: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# 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dnf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install 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lrzsz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     # 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rz</a:t>
            </a:r>
            <a:r>
              <a:rPr lang="zh-CN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和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sz</a:t>
            </a:r>
            <a:r>
              <a:rPr lang="zh-CN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可以在终端下很方便的传输文件</a:t>
            </a: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# tar 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czvf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boot_origin.tgz /boot/</a:t>
            </a: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# 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sz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boot_origin.tgz    # </a:t>
            </a:r>
            <a:r>
              <a:rPr lang="zh-CN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将备份文件发送到本地</a:t>
            </a:r>
            <a:endParaRPr kumimoji="1" lang="zh-CN" altLang="en-US" sz="18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0C9BD74-BC88-4679-9647-6EC0267E6E96}"/>
              </a:ext>
            </a:extLst>
          </p:cNvPr>
          <p:cNvSpPr/>
          <p:nvPr/>
        </p:nvSpPr>
        <p:spPr bwMode="auto">
          <a:xfrm>
            <a:off x="866546" y="4368363"/>
            <a:ext cx="8820980" cy="1940957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下载源码</a:t>
            </a: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# 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dnf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install 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wget</a:t>
            </a:r>
            <a:endParaRPr lang="en-US" altLang="zh-CN" sz="1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# 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wget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https://gitee.com/openeuler/raspberrypi-kernel/repository/archive/openEuler-20.03-LTS-raspi.zip</a:t>
            </a: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# unzip openeuler-raspberrypi-kernel-openEuler-20.03-LTS-raspi.zip</a:t>
            </a: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# cd 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raspberrypi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-kernel    # </a:t>
            </a:r>
            <a:r>
              <a:rPr lang="zh-CN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进入内核源码根目录</a:t>
            </a:r>
            <a:endParaRPr lang="en-US" altLang="zh-CN" sz="1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25458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273034" cy="5400599"/>
          </a:xfrm>
        </p:spPr>
        <p:txBody>
          <a:bodyPr/>
          <a:lstStyle/>
          <a:p>
            <a:r>
              <a:rPr lang="en-US" altLang="zh-CN" dirty="0" err="1"/>
              <a:t>openEuler</a:t>
            </a:r>
            <a:r>
              <a:rPr lang="zh-CN" altLang="en-US" dirty="0"/>
              <a:t>内核编译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（三）编译内核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载入默认配置，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openeuler-raspi_defconfig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配置文件在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/arch/arm64/configs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下。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编译构建并安装内核、模块和设备树 </a:t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可先用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make help | grep Image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查看支持的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Image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，并替代命令中的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Image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</a:t>
            </a:r>
            <a:r>
              <a:rPr lang="en-US" altLang="zh-CN" dirty="0" err="1"/>
              <a:t>openEuler</a:t>
            </a:r>
            <a:r>
              <a:rPr lang="zh-CN" altLang="en-US" dirty="0"/>
              <a:t>内核编译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0295153-2405-4C28-84A0-44221E27CDB9}"/>
              </a:ext>
            </a:extLst>
          </p:cNvPr>
          <p:cNvSpPr/>
          <p:nvPr/>
        </p:nvSpPr>
        <p:spPr bwMode="auto">
          <a:xfrm>
            <a:off x="1568624" y="2986326"/>
            <a:ext cx="6120000" cy="442674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2000" dirty="0">
                <a:solidFill>
                  <a:srgbClr val="FFFFFF"/>
                </a:solidFill>
                <a:latin typeface="Consolas" panose="020B0609020204030204" pitchFamily="49" charset="0"/>
              </a:rPr>
              <a:t># make </a:t>
            </a:r>
            <a:r>
              <a:rPr lang="en-US" altLang="zh-CN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openeuler-raspi_defconfig</a:t>
            </a:r>
            <a:endParaRPr lang="en-US" altLang="zh-CN" sz="2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03B47C8-0719-43D4-8598-ADC97EDE7A8A}"/>
              </a:ext>
            </a:extLst>
          </p:cNvPr>
          <p:cNvSpPr/>
          <p:nvPr/>
        </p:nvSpPr>
        <p:spPr bwMode="auto">
          <a:xfrm>
            <a:off x="826323" y="4653136"/>
            <a:ext cx="9035090" cy="1123712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2000" dirty="0">
                <a:solidFill>
                  <a:srgbClr val="FFFFFF"/>
                </a:solidFill>
                <a:latin typeface="Consolas" panose="020B0609020204030204" pitchFamily="49" charset="0"/>
              </a:rPr>
              <a:t># make </a:t>
            </a:r>
            <a:r>
              <a:rPr lang="en-US" altLang="zh-CN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openeuler-raspi_defconfig</a:t>
            </a:r>
            <a:endParaRPr lang="en-US" altLang="zh-CN" sz="20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FFFFFF"/>
                </a:solidFill>
                <a:latin typeface="Consolas" panose="020B0609020204030204" pitchFamily="49" charset="0"/>
              </a:rPr>
              <a:t># make -j4 Image modules </a:t>
            </a:r>
            <a:r>
              <a:rPr lang="en-US" altLang="zh-CN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dtbs</a:t>
            </a:r>
            <a:r>
              <a:rPr lang="en-US" altLang="zh-CN" sz="2000" dirty="0">
                <a:solidFill>
                  <a:srgbClr val="FFFFFF"/>
                </a:solidFill>
                <a:latin typeface="Consolas" panose="020B0609020204030204" pitchFamily="49" charset="0"/>
              </a:rPr>
              <a:t>   #</a:t>
            </a:r>
            <a:r>
              <a:rPr lang="zh-CN" alt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耗时长，在树莓派中编译约</a:t>
            </a:r>
            <a:r>
              <a:rPr lang="en-US" altLang="zh-CN" sz="2000" dirty="0">
                <a:solidFill>
                  <a:srgbClr val="FFFFFF"/>
                </a:solidFill>
                <a:latin typeface="Consolas" panose="020B0609020204030204" pitchFamily="49" charset="0"/>
              </a:rPr>
              <a:t>3-4</a:t>
            </a:r>
            <a:r>
              <a:rPr lang="zh-CN" alt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小时</a:t>
            </a:r>
          </a:p>
          <a:p>
            <a:pPr algn="l"/>
            <a:r>
              <a:rPr lang="en-US" altLang="zh-CN" sz="2000" dirty="0">
                <a:solidFill>
                  <a:srgbClr val="FFFFFF"/>
                </a:solidFill>
                <a:latin typeface="Consolas" panose="020B0609020204030204" pitchFamily="49" charset="0"/>
              </a:rPr>
              <a:t># make </a:t>
            </a:r>
            <a:r>
              <a:rPr lang="en-US" altLang="zh-CN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modules_install</a:t>
            </a:r>
            <a:endParaRPr lang="en-US" altLang="zh-CN" sz="2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52125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273034" cy="5400599"/>
          </a:xfrm>
        </p:spPr>
        <p:txBody>
          <a:bodyPr/>
          <a:lstStyle/>
          <a:p>
            <a:r>
              <a:rPr lang="en-US" altLang="zh-CN" dirty="0" err="1"/>
              <a:t>openEuler</a:t>
            </a:r>
            <a:r>
              <a:rPr lang="zh-CN" altLang="en-US" dirty="0"/>
              <a:t>内核编译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（四）安装、升级内核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将内核放进引导。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将设备树文件放进引导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（五）重启系统，查看内核版本信息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8" name="内容占位符 1">
            <a:extLst>
              <a:ext uri="{FF2B5EF4-FFF2-40B4-BE49-F238E27FC236}">
                <a16:creationId xmlns:a16="http://schemas.microsoft.com/office/drawing/2014/main" id="{42F34062-7AEB-4396-BF15-8EFD241905C5}"/>
              </a:ext>
            </a:extLst>
          </p:cNvPr>
          <p:cNvSpPr txBox="1">
            <a:spLocks/>
          </p:cNvSpPr>
          <p:nvPr/>
        </p:nvSpPr>
        <p:spPr bwMode="auto">
          <a:xfrm>
            <a:off x="4016450" y="6065912"/>
            <a:ext cx="5400600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如果启动失败，将备份好的 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boot_origin.tgz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解压覆盖到 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/boot 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中并重启。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</a:t>
            </a:r>
            <a:r>
              <a:rPr lang="en-US" altLang="zh-CN" dirty="0" err="1"/>
              <a:t>openEuler</a:t>
            </a:r>
            <a:r>
              <a:rPr lang="zh-CN" altLang="en-US" dirty="0"/>
              <a:t>内核编译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0295153-2405-4C28-84A0-44221E27CDB9}"/>
              </a:ext>
            </a:extLst>
          </p:cNvPr>
          <p:cNvSpPr/>
          <p:nvPr/>
        </p:nvSpPr>
        <p:spPr bwMode="auto">
          <a:xfrm>
            <a:off x="1568624" y="2698294"/>
            <a:ext cx="6840760" cy="442674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2000" dirty="0">
                <a:solidFill>
                  <a:srgbClr val="FFFFFF"/>
                </a:solidFill>
                <a:latin typeface="Consolas" panose="020B0609020204030204" pitchFamily="49" charset="0"/>
              </a:rPr>
              <a:t># cp arch/arm64/boot/Image /boot/kernel8.img 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03B47C8-0719-43D4-8598-ADC97EDE7A8A}"/>
              </a:ext>
            </a:extLst>
          </p:cNvPr>
          <p:cNvSpPr/>
          <p:nvPr/>
        </p:nvSpPr>
        <p:spPr bwMode="auto">
          <a:xfrm>
            <a:off x="726894" y="3961472"/>
            <a:ext cx="9035090" cy="1123712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2000" dirty="0">
                <a:solidFill>
                  <a:srgbClr val="FFFFFF"/>
                </a:solidFill>
                <a:latin typeface="Consolas" panose="020B0609020204030204" pitchFamily="49" charset="0"/>
              </a:rPr>
              <a:t># cp arch/arm64/boot/</a:t>
            </a:r>
            <a:r>
              <a:rPr lang="en-US" altLang="zh-CN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dts</a:t>
            </a:r>
            <a:r>
              <a:rPr lang="en-US" altLang="zh-CN" sz="2000" dirty="0">
                <a:solidFill>
                  <a:srgbClr val="FFFFFF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broadcom</a:t>
            </a:r>
            <a:r>
              <a:rPr lang="en-US" altLang="zh-CN" sz="2000" dirty="0">
                <a:solidFill>
                  <a:srgbClr val="FFFFFF"/>
                </a:solidFill>
                <a:latin typeface="Consolas" panose="020B0609020204030204" pitchFamily="49" charset="0"/>
              </a:rPr>
              <a:t>/*.</a:t>
            </a:r>
            <a:r>
              <a:rPr lang="en-US" altLang="zh-CN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dtb</a:t>
            </a:r>
            <a:r>
              <a:rPr lang="en-US" altLang="zh-CN" sz="2000" dirty="0">
                <a:solidFill>
                  <a:srgbClr val="FFFFFF"/>
                </a:solidFill>
                <a:latin typeface="Consolas" panose="020B0609020204030204" pitchFamily="49" charset="0"/>
              </a:rPr>
              <a:t> /boot/          </a:t>
            </a:r>
          </a:p>
          <a:p>
            <a:pPr algn="l"/>
            <a:r>
              <a:rPr lang="en-US" altLang="zh-CN" sz="2000" dirty="0">
                <a:solidFill>
                  <a:srgbClr val="FFFFFF"/>
                </a:solidFill>
                <a:latin typeface="Consolas" panose="020B0609020204030204" pitchFamily="49" charset="0"/>
              </a:rPr>
              <a:t># cp arch/arm64/boot/</a:t>
            </a:r>
            <a:r>
              <a:rPr lang="en-US" altLang="zh-CN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dts</a:t>
            </a:r>
            <a:r>
              <a:rPr lang="en-US" altLang="zh-CN" sz="2000" dirty="0">
                <a:solidFill>
                  <a:srgbClr val="FFFFFF"/>
                </a:solidFill>
                <a:latin typeface="Consolas" panose="020B0609020204030204" pitchFamily="49" charset="0"/>
              </a:rPr>
              <a:t>/overlays/*.</a:t>
            </a:r>
            <a:r>
              <a:rPr lang="en-US" altLang="zh-CN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dtb</a:t>
            </a:r>
            <a:r>
              <a:rPr lang="en-US" altLang="zh-CN" sz="2000" dirty="0">
                <a:solidFill>
                  <a:srgbClr val="FFFFFF"/>
                </a:solidFill>
                <a:latin typeface="Consolas" panose="020B0609020204030204" pitchFamily="49" charset="0"/>
              </a:rPr>
              <a:t>* /boot/overlays/</a:t>
            </a:r>
          </a:p>
          <a:p>
            <a:pPr algn="l"/>
            <a:r>
              <a:rPr lang="en-US" altLang="zh-CN" sz="2000" dirty="0">
                <a:solidFill>
                  <a:srgbClr val="FFFFFF"/>
                </a:solidFill>
                <a:latin typeface="Consolas" panose="020B0609020204030204" pitchFamily="49" charset="0"/>
              </a:rPr>
              <a:t># cp arch/arm64/boot/</a:t>
            </a:r>
            <a:r>
              <a:rPr lang="en-US" altLang="zh-CN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dts</a:t>
            </a:r>
            <a:r>
              <a:rPr lang="en-US" altLang="zh-CN" sz="2000" dirty="0">
                <a:solidFill>
                  <a:srgbClr val="FFFFFF"/>
                </a:solidFill>
                <a:latin typeface="Consolas" panose="020B0609020204030204" pitchFamily="49" charset="0"/>
              </a:rPr>
              <a:t>/overlays/README /boot/overlays/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AE6925D-D795-4BC3-9616-1D1F0398CD48}"/>
              </a:ext>
            </a:extLst>
          </p:cNvPr>
          <p:cNvSpPr/>
          <p:nvPr/>
        </p:nvSpPr>
        <p:spPr bwMode="auto">
          <a:xfrm>
            <a:off x="1532620" y="5949280"/>
            <a:ext cx="2772308" cy="783193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2000" dirty="0">
                <a:solidFill>
                  <a:srgbClr val="FFFFFF"/>
                </a:solidFill>
                <a:latin typeface="Consolas" panose="020B0609020204030204" pitchFamily="49" charset="0"/>
              </a:rPr>
              <a:t># reboot</a:t>
            </a:r>
          </a:p>
          <a:p>
            <a:pPr algn="l"/>
            <a:r>
              <a:rPr lang="en-US" altLang="zh-CN" sz="2000" dirty="0">
                <a:solidFill>
                  <a:srgbClr val="FFFFFF"/>
                </a:solidFill>
                <a:latin typeface="Consolas" panose="020B0609020204030204" pitchFamily="49" charset="0"/>
              </a:rPr>
              <a:t># </a:t>
            </a:r>
            <a:r>
              <a:rPr lang="en-US" altLang="zh-CN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uname</a:t>
            </a:r>
            <a:r>
              <a:rPr lang="en-US" altLang="zh-CN" sz="2000" dirty="0">
                <a:solidFill>
                  <a:srgbClr val="FFFFFF"/>
                </a:solidFill>
                <a:latin typeface="Consolas" panose="020B0609020204030204" pitchFamily="49" charset="0"/>
              </a:rPr>
              <a:t> -a</a:t>
            </a:r>
          </a:p>
        </p:txBody>
      </p:sp>
    </p:spTree>
    <p:extLst>
      <p:ext uri="{BB962C8B-B14F-4D97-AF65-F5344CB8AC3E}">
        <p14:creationId xmlns:p14="http://schemas.microsoft.com/office/powerpoint/2010/main" val="228480373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352600" y="1340769"/>
            <a:ext cx="8553400" cy="3384376"/>
          </a:xfrm>
        </p:spPr>
        <p:txBody>
          <a:bodyPr/>
          <a:lstStyle/>
          <a:p>
            <a:r>
              <a:rPr lang="zh-CN" altLang="en-US" dirty="0">
                <a:ea typeface="宋体" pitchFamily="2" charset="-122"/>
              </a:rPr>
              <a:t>任务一：树莓派安装</a:t>
            </a:r>
            <a:r>
              <a:rPr lang="en-US" altLang="zh-CN" dirty="0" err="1">
                <a:ea typeface="宋体" pitchFamily="2" charset="-122"/>
              </a:rPr>
              <a:t>openEuler</a:t>
            </a:r>
            <a:r>
              <a:rPr lang="zh-CN" altLang="en-US" dirty="0">
                <a:ea typeface="宋体" pitchFamily="2" charset="-122"/>
              </a:rPr>
              <a:t>操作系统（</a:t>
            </a:r>
            <a:r>
              <a:rPr lang="en-US" altLang="zh-CN" dirty="0">
                <a:ea typeface="宋体" pitchFamily="2" charset="-122"/>
              </a:rPr>
              <a:t>45min</a:t>
            </a:r>
            <a:r>
              <a:rPr lang="zh-CN" altLang="en-US" dirty="0">
                <a:ea typeface="宋体" pitchFamily="2" charset="-122"/>
              </a:rPr>
              <a:t>）</a:t>
            </a:r>
            <a:endParaRPr lang="en-US" altLang="zh-CN" dirty="0">
              <a:solidFill>
                <a:srgbClr val="FF0000"/>
              </a:solidFill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任务二：</a:t>
            </a:r>
            <a:r>
              <a:rPr lang="en-US" altLang="zh-CN" dirty="0" err="1">
                <a:ea typeface="宋体" pitchFamily="2" charset="-122"/>
              </a:rPr>
              <a:t>openEuler</a:t>
            </a:r>
            <a:r>
              <a:rPr lang="zh-CN" altLang="en-US" dirty="0">
                <a:ea typeface="宋体" pitchFamily="2" charset="-122"/>
              </a:rPr>
              <a:t>内核编译与安装（</a:t>
            </a:r>
            <a:r>
              <a:rPr lang="en-US" altLang="zh-CN" dirty="0">
                <a:ea typeface="宋体" pitchFamily="2" charset="-122"/>
              </a:rPr>
              <a:t>45min</a:t>
            </a:r>
            <a:r>
              <a:rPr lang="zh-CN" altLang="en-US" dirty="0">
                <a:ea typeface="宋体" pitchFamily="2" charset="-122"/>
              </a:rPr>
              <a:t>）</a:t>
            </a:r>
            <a:endParaRPr lang="en-US" altLang="zh-CN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任务三：内核模块编程（</a:t>
            </a:r>
            <a:r>
              <a:rPr lang="en-US" altLang="zh-CN" dirty="0">
                <a:ea typeface="宋体" pitchFamily="2" charset="-122"/>
              </a:rPr>
              <a:t>6</a:t>
            </a:r>
            <a:r>
              <a:rPr lang="en-US" altLang="zh-CN">
                <a:ea typeface="宋体" pitchFamily="2" charset="-122"/>
              </a:rPr>
              <a:t>0min</a:t>
            </a:r>
            <a:r>
              <a:rPr lang="zh-CN" altLang="en-US" dirty="0">
                <a:ea typeface="宋体" pitchFamily="2" charset="-122"/>
              </a:rPr>
              <a:t>）</a:t>
            </a:r>
            <a:endParaRPr lang="en-US" altLang="zh-CN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第一章 实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训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 实训内容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710581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2847AF8-4384-41D2-8844-C7F1855FC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8928100" cy="2304255"/>
          </a:xfrm>
        </p:spPr>
        <p:txBody>
          <a:bodyPr/>
          <a:lstStyle/>
          <a:p>
            <a:r>
              <a:rPr lang="zh-CN" altLang="en-US" dirty="0"/>
              <a:t>任务描述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下载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openEuler-20.03-LTS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版本镜像对应的内核源码，编译内核源码。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编译完成后安装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/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更新内核。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BDDC461-4429-4F8F-AAE2-A7394390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 err="1"/>
              <a:t>openEuler</a:t>
            </a:r>
            <a:r>
              <a:rPr lang="zh-CN" altLang="en-US" dirty="0"/>
              <a:t>内核编译与安装（</a:t>
            </a:r>
            <a:r>
              <a:rPr lang="en-US" altLang="zh-CN" dirty="0"/>
              <a:t>30min</a:t>
            </a:r>
            <a:r>
              <a:rPr lang="zh-CN" altLang="en-US" dirty="0"/>
              <a:t>）</a:t>
            </a:r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9F5B77DF-FE31-4CCA-8F4C-7A9F43F39177}"/>
              </a:ext>
            </a:extLst>
          </p:cNvPr>
          <p:cNvSpPr txBox="1">
            <a:spLocks/>
          </p:cNvSpPr>
          <p:nvPr/>
        </p:nvSpPr>
        <p:spPr bwMode="auto">
          <a:xfrm>
            <a:off x="488950" y="3717032"/>
            <a:ext cx="8928100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/>
              <a:t>审核要求</a:t>
            </a:r>
            <a:endParaRPr lang="en-US" altLang="zh-CN" kern="0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正确编译内核源码，并完成安装。</a:t>
            </a:r>
            <a:endParaRPr lang="en-US" altLang="zh-CN" sz="18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提交新旧内核版本的截图。</a:t>
            </a:r>
          </a:p>
          <a:p>
            <a:endParaRPr lang="zh-CN" altLang="en-US" kern="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0701D6-F348-4560-8DEA-10F688F5C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768" y="5797288"/>
            <a:ext cx="6840000" cy="823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D4AF8480-3DBE-4347-8128-4155034F9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768" y="5036183"/>
            <a:ext cx="6840000" cy="67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974271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8136458" cy="557213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内核模块基本结构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五、内核模块编程</a:t>
            </a: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A1B3CDF2-CBE1-4FC3-A845-B53B6AC0A0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072303"/>
              </p:ext>
            </p:extLst>
          </p:nvPr>
        </p:nvGraphicFramePr>
        <p:xfrm>
          <a:off x="488950" y="2276872"/>
          <a:ext cx="8856538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538">
                  <a:extLst>
                    <a:ext uri="{9D8B030D-6E8A-4147-A177-3AD203B41FA5}">
                      <a16:colId xmlns:a16="http://schemas.microsoft.com/office/drawing/2014/main" val="2440535321"/>
                    </a:ext>
                  </a:extLst>
                </a:gridCol>
              </a:tblGrid>
              <a:tr h="3096344"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 #include&lt;</a:t>
                      </a:r>
                      <a:r>
                        <a:rPr lang="en-US" altLang="zh-CN" sz="1800" b="1" dirty="0" err="1"/>
                        <a:t>linux</a:t>
                      </a:r>
                      <a:r>
                        <a:rPr lang="en-US" altLang="zh-CN" sz="1800" b="1" dirty="0"/>
                        <a:t>/</a:t>
                      </a:r>
                      <a:r>
                        <a:rPr lang="en-US" altLang="zh-CN" sz="1800" b="1" dirty="0" err="1"/>
                        <a:t>module.h</a:t>
                      </a:r>
                      <a:r>
                        <a:rPr lang="en-US" altLang="zh-CN" sz="1800" b="1" dirty="0"/>
                        <a:t>&gt;               //</a:t>
                      </a:r>
                      <a:r>
                        <a:rPr lang="zh-CN" altLang="en-US" sz="1800" b="1" dirty="0"/>
                        <a:t>包含了对模块的结构定义以及模块的版本控制</a:t>
                      </a:r>
                    </a:p>
                    <a:p>
                      <a:endParaRPr lang="en-US" altLang="zh-CN" sz="1800" b="1" dirty="0"/>
                    </a:p>
                    <a:p>
                      <a:r>
                        <a:rPr lang="en-US" altLang="zh-CN" sz="1800" b="1" dirty="0"/>
                        <a:t> MODULE_LICENSE("GPL");           //</a:t>
                      </a:r>
                      <a:r>
                        <a:rPr lang="zh-CN" altLang="en-US" sz="1800" b="1" dirty="0"/>
                        <a:t>声明</a:t>
                      </a:r>
                      <a:r>
                        <a:rPr lang="en-US" altLang="zh-CN" sz="1800" b="1" dirty="0"/>
                        <a:t>GPL</a:t>
                      </a:r>
                      <a:r>
                        <a:rPr lang="zh-CN" altLang="en-US" sz="1800" b="1" dirty="0"/>
                        <a:t>版权</a:t>
                      </a:r>
                    </a:p>
                    <a:p>
                      <a:r>
                        <a:rPr lang="zh-CN" altLang="en-US" sz="1800" b="1" dirty="0"/>
                        <a:t> </a:t>
                      </a:r>
                      <a:r>
                        <a:rPr lang="en-US" altLang="zh-CN" sz="1800" b="1" dirty="0"/>
                        <a:t>static __</a:t>
                      </a:r>
                      <a:r>
                        <a:rPr lang="en-US" altLang="zh-CN" sz="1800" b="1" dirty="0" err="1"/>
                        <a:t>init</a:t>
                      </a:r>
                      <a:r>
                        <a:rPr lang="en-US" altLang="zh-CN" sz="1800" b="1" dirty="0"/>
                        <a:t> </a:t>
                      </a:r>
                      <a:r>
                        <a:rPr lang="en-US" altLang="zh-CN" sz="1800" b="1" dirty="0" err="1"/>
                        <a:t>module_init</a:t>
                      </a:r>
                      <a:r>
                        <a:rPr lang="en-US" altLang="zh-CN" sz="1800" b="1" dirty="0"/>
                        <a:t>(void){      //</a:t>
                      </a:r>
                      <a:r>
                        <a:rPr lang="zh-CN" altLang="en-US" sz="1800" b="1" dirty="0"/>
                        <a:t>加载模块</a:t>
                      </a:r>
                    </a:p>
                    <a:p>
                      <a:r>
                        <a:rPr lang="zh-CN" altLang="en-US" sz="1800" b="1" dirty="0"/>
                        <a:t>      。。。。。。</a:t>
                      </a:r>
                    </a:p>
                    <a:p>
                      <a:r>
                        <a:rPr lang="zh-CN" altLang="en-US" sz="1800" b="1" dirty="0"/>
                        <a:t> </a:t>
                      </a:r>
                      <a:r>
                        <a:rPr lang="en-US" altLang="zh-CN" sz="1800" b="1" dirty="0"/>
                        <a:t>}</a:t>
                      </a:r>
                    </a:p>
                    <a:p>
                      <a:endParaRPr lang="en-US" altLang="zh-CN" sz="1800" b="1" dirty="0"/>
                    </a:p>
                    <a:p>
                      <a:r>
                        <a:rPr lang="en-US" altLang="zh-CN" sz="1800" b="1" dirty="0"/>
                        <a:t> static __exit </a:t>
                      </a:r>
                      <a:r>
                        <a:rPr lang="en-US" altLang="zh-CN" sz="1800" b="1" dirty="0" err="1"/>
                        <a:t>module_exit</a:t>
                      </a:r>
                      <a:r>
                        <a:rPr lang="en-US" altLang="zh-CN" sz="1800" b="1" dirty="0"/>
                        <a:t>(void){     //</a:t>
                      </a:r>
                      <a:r>
                        <a:rPr lang="zh-CN" altLang="en-US" sz="1800" b="1" dirty="0"/>
                        <a:t>卸载模块</a:t>
                      </a:r>
                    </a:p>
                    <a:p>
                      <a:r>
                        <a:rPr lang="zh-CN" altLang="en-US" sz="1800" b="1" dirty="0"/>
                        <a:t>      。。。。。。</a:t>
                      </a:r>
                    </a:p>
                    <a:p>
                      <a:r>
                        <a:rPr lang="zh-CN" altLang="en-US" sz="1800" b="1" dirty="0"/>
                        <a:t> </a:t>
                      </a:r>
                      <a:r>
                        <a:rPr lang="en-US" altLang="zh-CN" sz="1800" b="1" dirty="0"/>
                        <a:t>}</a:t>
                      </a:r>
                    </a:p>
                    <a:p>
                      <a:r>
                        <a:rPr lang="en-US" altLang="zh-CN" sz="1800" b="1" dirty="0"/>
                        <a:t> </a:t>
                      </a:r>
                      <a:r>
                        <a:rPr lang="en-US" altLang="zh-CN" sz="1800" b="1" dirty="0" err="1"/>
                        <a:t>module_init</a:t>
                      </a:r>
                      <a:r>
                        <a:rPr lang="en-US" altLang="zh-CN" sz="1800" b="1" dirty="0"/>
                        <a:t>(</a:t>
                      </a:r>
                      <a:r>
                        <a:rPr lang="en-US" altLang="zh-CN" sz="1800" b="1" dirty="0" err="1"/>
                        <a:t>module_init</a:t>
                      </a:r>
                      <a:r>
                        <a:rPr lang="en-US" altLang="zh-CN" sz="1800" b="1" dirty="0"/>
                        <a:t>);</a:t>
                      </a:r>
                    </a:p>
                    <a:p>
                      <a:r>
                        <a:rPr lang="en-US" altLang="zh-CN" sz="1800" b="1" dirty="0"/>
                        <a:t> </a:t>
                      </a:r>
                      <a:r>
                        <a:rPr lang="en-US" altLang="zh-CN" sz="1800" b="1" dirty="0" err="1"/>
                        <a:t>module_exit</a:t>
                      </a:r>
                      <a:r>
                        <a:rPr lang="en-US" altLang="zh-CN" sz="1800" b="1" dirty="0"/>
                        <a:t>(</a:t>
                      </a:r>
                      <a:r>
                        <a:rPr lang="en-US" altLang="zh-CN" sz="1800" b="1" dirty="0" err="1"/>
                        <a:t>module_exit</a:t>
                      </a:r>
                      <a:r>
                        <a:rPr lang="en-US" altLang="zh-CN" sz="1800" b="1" dirty="0"/>
                        <a:t>);</a:t>
                      </a:r>
                      <a:endParaRPr lang="zh-CN" altLang="en-US" sz="1800" b="1" dirty="0"/>
                    </a:p>
                  </a:txBody>
                  <a:tcPr>
                    <a:solidFill>
                      <a:srgbClr val="29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281930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F7FFBA3D-69B8-44DF-A350-4FCC71E25564}"/>
              </a:ext>
            </a:extLst>
          </p:cNvPr>
          <p:cNvSpPr/>
          <p:nvPr/>
        </p:nvSpPr>
        <p:spPr bwMode="auto">
          <a:xfrm>
            <a:off x="596738" y="6053226"/>
            <a:ext cx="6480000" cy="40011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2000" b="0" dirty="0">
                <a:solidFill>
                  <a:srgbClr val="29292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内核模块中，使用的是 </a:t>
            </a:r>
            <a:r>
              <a:rPr lang="en-US" altLang="zh-CN" sz="2000" b="0" dirty="0" err="1">
                <a:solidFill>
                  <a:srgbClr val="29292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printk</a:t>
            </a:r>
            <a:r>
              <a:rPr lang="en-US" altLang="zh-CN" sz="2000" b="0" dirty="0">
                <a:solidFill>
                  <a:srgbClr val="29292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()</a:t>
            </a:r>
            <a:r>
              <a:rPr lang="zh-CN" altLang="en-US" sz="2000" b="0" dirty="0">
                <a:solidFill>
                  <a:srgbClr val="29292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函数，而非 </a:t>
            </a:r>
            <a:r>
              <a:rPr lang="en-US" altLang="zh-CN" sz="2000" b="0" dirty="0" err="1">
                <a:solidFill>
                  <a:srgbClr val="29292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2000" b="0" dirty="0">
                <a:solidFill>
                  <a:srgbClr val="29292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()</a:t>
            </a:r>
            <a:r>
              <a:rPr lang="zh-CN" altLang="en-US" sz="2000" b="0" dirty="0">
                <a:solidFill>
                  <a:srgbClr val="29292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633501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8136458" cy="1369247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en-US" altLang="zh-CN" dirty="0" err="1"/>
              <a:t>Makefile</a:t>
            </a:r>
            <a:r>
              <a:rPr lang="en-US" altLang="zh-CN" dirty="0"/>
              <a:t> </a:t>
            </a:r>
            <a:r>
              <a:rPr lang="zh-CN" altLang="en-US" dirty="0"/>
              <a:t>文件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内核模块的编译还需要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Makefile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文件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注意：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M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是大写，不是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makefile</a:t>
            </a:r>
            <a:endParaRPr lang="zh-CN" altLang="en-US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五、内核模块编程</a:t>
            </a:r>
          </a:p>
        </p:txBody>
      </p:sp>
      <p:graphicFrame>
        <p:nvGraphicFramePr>
          <p:cNvPr id="12" name="表格 7">
            <a:extLst>
              <a:ext uri="{FF2B5EF4-FFF2-40B4-BE49-F238E27FC236}">
                <a16:creationId xmlns:a16="http://schemas.microsoft.com/office/drawing/2014/main" id="{7ECC3DDF-6185-4638-B522-A2F4D6E9D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715565"/>
              </p:ext>
            </p:extLst>
          </p:nvPr>
        </p:nvGraphicFramePr>
        <p:xfrm>
          <a:off x="344488" y="2710016"/>
          <a:ext cx="941705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7050">
                  <a:extLst>
                    <a:ext uri="{9D8B030D-6E8A-4147-A177-3AD203B41FA5}">
                      <a16:colId xmlns:a16="http://schemas.microsoft.com/office/drawing/2014/main" val="2440535321"/>
                    </a:ext>
                  </a:extLst>
                </a:gridCol>
              </a:tblGrid>
              <a:tr h="2901319">
                <a:tc>
                  <a:txBody>
                    <a:bodyPr/>
                    <a:lstStyle/>
                    <a:p>
                      <a:r>
                        <a:rPr lang="en-US" altLang="zh-CN" sz="1800" b="1" dirty="0" err="1"/>
                        <a:t>ifneq</a:t>
                      </a:r>
                      <a:r>
                        <a:rPr lang="en-US" altLang="zh-CN" sz="1800" b="1" dirty="0"/>
                        <a:t> ($(KERNELRELEASE),)                                                            </a:t>
                      </a:r>
                    </a:p>
                    <a:p>
                      <a:r>
                        <a:rPr lang="en-US" altLang="zh-CN" sz="1800" b="1" dirty="0"/>
                        <a:t>	obj-m :=</a:t>
                      </a:r>
                      <a:r>
                        <a:rPr lang="en-US" altLang="zh-CN" sz="1800" b="1" dirty="0" err="1"/>
                        <a:t>main.o</a:t>
                      </a:r>
                      <a:r>
                        <a:rPr lang="en-US" altLang="zh-CN" sz="1800" b="1" dirty="0"/>
                        <a:t>       ////</a:t>
                      </a:r>
                      <a:r>
                        <a:rPr lang="zh-CN" altLang="en-US" sz="1800" b="1" dirty="0"/>
                        <a:t>指定将要编译的内核模块列表</a:t>
                      </a:r>
                    </a:p>
                    <a:p>
                      <a:endParaRPr lang="en-US" altLang="zh-CN" sz="1800" b="1" dirty="0"/>
                    </a:p>
                    <a:p>
                      <a:r>
                        <a:rPr lang="en-US" altLang="zh-CN" sz="1800" b="1" dirty="0"/>
                        <a:t>else</a:t>
                      </a:r>
                    </a:p>
                    <a:p>
                      <a:r>
                        <a:rPr lang="en-US" altLang="zh-CN" sz="1800" b="1" dirty="0"/>
                        <a:t>	KERNELDIR ?=/</a:t>
                      </a:r>
                      <a:r>
                        <a:rPr lang="en-US" altLang="zh-CN" sz="1800" b="1" dirty="0" err="1"/>
                        <a:t>usr</a:t>
                      </a:r>
                      <a:r>
                        <a:rPr lang="en-US" altLang="zh-CN" sz="1800" b="1" dirty="0"/>
                        <a:t>/lib/modules/$(shell </a:t>
                      </a:r>
                      <a:r>
                        <a:rPr lang="en-US" altLang="zh-CN" sz="1800" b="1" dirty="0" err="1"/>
                        <a:t>uname</a:t>
                      </a:r>
                      <a:r>
                        <a:rPr lang="en-US" altLang="zh-CN" sz="1800" b="1" dirty="0"/>
                        <a:t> -r)/build      //</a:t>
                      </a:r>
                      <a:r>
                        <a:rPr lang="zh-CN" altLang="en-US" sz="1800" b="1" dirty="0"/>
                        <a:t>内核源代码位置</a:t>
                      </a:r>
                      <a:endParaRPr lang="en-US" altLang="zh-CN" sz="1800" b="1" dirty="0"/>
                    </a:p>
                    <a:p>
                      <a:r>
                        <a:rPr lang="en-US" altLang="zh-CN" sz="1800" b="1" dirty="0"/>
                        <a:t>	PWD := $(shell </a:t>
                      </a:r>
                      <a:r>
                        <a:rPr lang="en-US" altLang="zh-CN" sz="1800" b="1" dirty="0" err="1"/>
                        <a:t>pwd</a:t>
                      </a:r>
                      <a:r>
                        <a:rPr lang="en-US" altLang="zh-CN" sz="1800" b="1" dirty="0"/>
                        <a:t>)</a:t>
                      </a:r>
                    </a:p>
                    <a:p>
                      <a:r>
                        <a:rPr lang="en-US" altLang="zh-CN" sz="1800" b="1" dirty="0"/>
                        <a:t>default:</a:t>
                      </a:r>
                    </a:p>
                    <a:p>
                      <a:r>
                        <a:rPr lang="en-US" altLang="zh-CN" sz="1800" b="1" dirty="0"/>
                        <a:t>	$(MAKE) -C $(KERNELDIR) M=$(PWD) modules     //</a:t>
                      </a:r>
                      <a:r>
                        <a:rPr lang="zh-CN" altLang="en-US" sz="1800" b="1" dirty="0"/>
                        <a:t>编译连接目标</a:t>
                      </a:r>
                      <a:endParaRPr lang="en-US" altLang="zh-CN" sz="1800" b="1" dirty="0"/>
                    </a:p>
                    <a:p>
                      <a:r>
                        <a:rPr lang="en-US" altLang="zh-CN" sz="1800" b="1" dirty="0"/>
                        <a:t>endif</a:t>
                      </a:r>
                    </a:p>
                    <a:p>
                      <a:r>
                        <a:rPr lang="en-US" altLang="zh-CN" sz="1800" b="1" dirty="0"/>
                        <a:t>.</a:t>
                      </a:r>
                      <a:r>
                        <a:rPr lang="en-US" altLang="zh-CN" sz="1800" b="1" dirty="0" err="1"/>
                        <a:t>PHONY:clean</a:t>
                      </a:r>
                      <a:endParaRPr lang="en-US" altLang="zh-CN" sz="1800" b="1" dirty="0"/>
                    </a:p>
                    <a:p>
                      <a:r>
                        <a:rPr lang="en-US" altLang="zh-CN" sz="1800" b="1" dirty="0"/>
                        <a:t>clean:</a:t>
                      </a:r>
                    </a:p>
                    <a:p>
                      <a:r>
                        <a:rPr lang="en-US" altLang="zh-CN" sz="1800" b="1" dirty="0"/>
                        <a:t>	-rm *.</a:t>
                      </a:r>
                      <a:r>
                        <a:rPr lang="en-US" altLang="zh-CN" sz="1800" b="1" dirty="0" err="1"/>
                        <a:t>mod.c</a:t>
                      </a:r>
                      <a:r>
                        <a:rPr lang="en-US" altLang="zh-CN" sz="1800" b="1" dirty="0"/>
                        <a:t> *.o *.order *.</a:t>
                      </a:r>
                      <a:r>
                        <a:rPr lang="en-US" altLang="zh-CN" sz="1800" b="1" dirty="0" err="1"/>
                        <a:t>symvers</a:t>
                      </a:r>
                      <a:r>
                        <a:rPr lang="en-US" altLang="zh-CN" sz="1800" b="1" dirty="0"/>
                        <a:t> *.ko</a:t>
                      </a:r>
                      <a:endParaRPr lang="zh-CN" altLang="en-US" sz="1800" b="1" dirty="0"/>
                    </a:p>
                  </a:txBody>
                  <a:tcPr>
                    <a:solidFill>
                      <a:srgbClr val="29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281930"/>
                  </a:ext>
                </a:extLst>
              </a:tr>
            </a:tbl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ABC4FE6D-DFD6-43F0-8B28-33107118A9BA}"/>
              </a:ext>
            </a:extLst>
          </p:cNvPr>
          <p:cNvSpPr/>
          <p:nvPr/>
        </p:nvSpPr>
        <p:spPr bwMode="auto">
          <a:xfrm>
            <a:off x="596738" y="6269250"/>
            <a:ext cx="7380597" cy="40011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2000" b="0" dirty="0">
                <a:solidFill>
                  <a:srgbClr val="29292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编写好 </a:t>
            </a:r>
            <a:r>
              <a:rPr lang="en-US" altLang="zh-CN" sz="2000" b="0" dirty="0" err="1">
                <a:solidFill>
                  <a:srgbClr val="29292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Makefile</a:t>
            </a:r>
            <a:r>
              <a:rPr lang="en-US" altLang="zh-CN" sz="2000" b="0" dirty="0">
                <a:solidFill>
                  <a:srgbClr val="29292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b="0" dirty="0">
                <a:solidFill>
                  <a:srgbClr val="29292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之后，输入 </a:t>
            </a:r>
            <a:r>
              <a:rPr lang="en-US" altLang="zh-CN" sz="2000" b="0" dirty="0">
                <a:solidFill>
                  <a:srgbClr val="29292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make </a:t>
            </a:r>
            <a:r>
              <a:rPr lang="zh-CN" altLang="en-US" sz="2000" b="0" dirty="0">
                <a:solidFill>
                  <a:srgbClr val="29292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指令即可进行编译。</a:t>
            </a:r>
          </a:p>
        </p:txBody>
      </p:sp>
    </p:spTree>
    <p:extLst>
      <p:ext uri="{BB962C8B-B14F-4D97-AF65-F5344CB8AC3E}">
        <p14:creationId xmlns:p14="http://schemas.microsoft.com/office/powerpoint/2010/main" val="294066111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8136458" cy="1296143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、内核源码准备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1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）使用任务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2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中，已经编译完内核的目录：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/root/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raspberrypi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-kernel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2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）自行下载内核源码后，解压、预编译：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五、内核模块编程</a:t>
            </a:r>
          </a:p>
        </p:txBody>
      </p:sp>
      <p:graphicFrame>
        <p:nvGraphicFramePr>
          <p:cNvPr id="12" name="表格 7">
            <a:extLst>
              <a:ext uri="{FF2B5EF4-FFF2-40B4-BE49-F238E27FC236}">
                <a16:creationId xmlns:a16="http://schemas.microsoft.com/office/drawing/2014/main" id="{7ECC3DDF-6185-4638-B522-A2F4D6E9D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414690"/>
              </p:ext>
            </p:extLst>
          </p:nvPr>
        </p:nvGraphicFramePr>
        <p:xfrm>
          <a:off x="244475" y="3226212"/>
          <a:ext cx="9417050" cy="2507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7050">
                  <a:extLst>
                    <a:ext uri="{9D8B030D-6E8A-4147-A177-3AD203B41FA5}">
                      <a16:colId xmlns:a16="http://schemas.microsoft.com/office/drawing/2014/main" val="2440535321"/>
                    </a:ext>
                  </a:extLst>
                </a:gridCol>
              </a:tblGrid>
              <a:tr h="194421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1" dirty="0"/>
                        <a:t># </a:t>
                      </a:r>
                      <a:r>
                        <a:rPr lang="en-US" altLang="zh-CN" sz="1800" b="1" dirty="0" err="1"/>
                        <a:t>wget</a:t>
                      </a:r>
                      <a:r>
                        <a:rPr lang="en-US" altLang="zh-CN" sz="1800" b="1" dirty="0"/>
                        <a:t> https://gitee.com/openeuler/raspberrypi-kernel/repository/archive/openEuler-20.03-LTS-raspi.zip  # </a:t>
                      </a:r>
                      <a:r>
                        <a:rPr lang="zh-CN" altLang="en-US" sz="1800" b="1" dirty="0"/>
                        <a:t>下载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1" dirty="0"/>
                        <a:t># unzip openeuler-raspberrypi-kernel-openEuler-20.03-LTS-raspi.zip       # </a:t>
                      </a:r>
                      <a:r>
                        <a:rPr lang="zh-CN" altLang="en-US" sz="1800" b="1" dirty="0"/>
                        <a:t>解压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1" dirty="0"/>
                        <a:t># cd </a:t>
                      </a:r>
                      <a:r>
                        <a:rPr lang="en-US" altLang="zh-CN" sz="1800" b="1" dirty="0" err="1"/>
                        <a:t>raspberrypi</a:t>
                      </a:r>
                      <a:r>
                        <a:rPr lang="en-US" altLang="zh-CN" sz="1800" b="1" dirty="0"/>
                        <a:t>-kernel                               # </a:t>
                      </a:r>
                      <a:r>
                        <a:rPr lang="zh-CN" altLang="en-US" sz="1800" b="1" dirty="0"/>
                        <a:t>进入内核源码根目录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1" dirty="0"/>
                        <a:t># make </a:t>
                      </a:r>
                      <a:r>
                        <a:rPr lang="en-US" altLang="zh-CN" sz="1800" b="1" dirty="0" err="1"/>
                        <a:t>openeuler-raspi_defconfig</a:t>
                      </a:r>
                      <a:r>
                        <a:rPr lang="en-US" altLang="zh-CN" sz="1800" b="1" dirty="0"/>
                        <a:t>            # </a:t>
                      </a:r>
                      <a:r>
                        <a:rPr lang="zh-CN" altLang="en-US" sz="1800" b="1" dirty="0"/>
                        <a:t>加载内核配置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1" dirty="0"/>
                        <a:t># make prepare &amp;&amp; make scripts               # </a:t>
                      </a:r>
                      <a:r>
                        <a:rPr lang="zh-CN" altLang="en-US" sz="1800" b="1" dirty="0"/>
                        <a:t>内核预编译（耗时短）</a:t>
                      </a:r>
                    </a:p>
                  </a:txBody>
                  <a:tcPr>
                    <a:solidFill>
                      <a:srgbClr val="29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281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3148226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8136458" cy="3960439"/>
          </a:xfrm>
        </p:spPr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内核模块的相关操作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加载内核模块：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insmod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如：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insmod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hello.ko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卸载内核模块：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rmmod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如：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rmmod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hello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查看内核模块：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lsmod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如：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lsmod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| grep hello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加载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/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卸载内核模块后，查看模块打印信息：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dmesg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| tail -n 2</a:t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tail -n &lt;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行数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&gt; 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显示文件的尾部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n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行内容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五、内核模块编程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B9FABE0-F85A-4E30-B848-ED2BA41B0331}"/>
              </a:ext>
            </a:extLst>
          </p:cNvPr>
          <p:cNvSpPr/>
          <p:nvPr/>
        </p:nvSpPr>
        <p:spPr bwMode="auto">
          <a:xfrm>
            <a:off x="1064568" y="5661248"/>
            <a:ext cx="7380597" cy="40011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2000" b="0" dirty="0">
                <a:solidFill>
                  <a:srgbClr val="29292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也可将加载、卸载模块写入 </a:t>
            </a:r>
            <a:r>
              <a:rPr lang="en-US" altLang="zh-CN" sz="2000" b="0" dirty="0" err="1">
                <a:solidFill>
                  <a:srgbClr val="29292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makefile</a:t>
            </a:r>
            <a:r>
              <a:rPr lang="en-US" altLang="zh-CN" sz="2000" b="0" dirty="0">
                <a:solidFill>
                  <a:srgbClr val="29292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b="0" dirty="0">
                <a:solidFill>
                  <a:srgbClr val="29292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文件中。</a:t>
            </a:r>
          </a:p>
        </p:txBody>
      </p:sp>
    </p:spTree>
    <p:extLst>
      <p:ext uri="{BB962C8B-B14F-4D97-AF65-F5344CB8AC3E}">
        <p14:creationId xmlns:p14="http://schemas.microsoft.com/office/powerpoint/2010/main" val="6696479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2847AF8-4384-41D2-8844-C7F1855FC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8928100" cy="2304255"/>
          </a:xfrm>
        </p:spPr>
        <p:txBody>
          <a:bodyPr/>
          <a:lstStyle/>
          <a:p>
            <a:r>
              <a:rPr lang="zh-CN" altLang="en-US" dirty="0"/>
              <a:t>任务描述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编写内核模块，功能是打印“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hello,world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!”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字符串。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编写对应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Makefile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文件，并使用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make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编译上述内核模块。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手动加载内核模块，查看加载内容。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手动卸载上述内核模块。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BDDC461-4429-4F8F-AAE2-A7394390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：内核模块编程（</a:t>
            </a:r>
            <a:r>
              <a:rPr lang="en-US" altLang="zh-CN" dirty="0"/>
              <a:t>30min</a:t>
            </a:r>
            <a:r>
              <a:rPr lang="zh-CN" altLang="en-US" dirty="0"/>
              <a:t>）</a:t>
            </a:r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9F5B77DF-FE31-4CCA-8F4C-7A9F43F39177}"/>
              </a:ext>
            </a:extLst>
          </p:cNvPr>
          <p:cNvSpPr txBox="1">
            <a:spLocks/>
          </p:cNvSpPr>
          <p:nvPr/>
        </p:nvSpPr>
        <p:spPr bwMode="auto">
          <a:xfrm>
            <a:off x="488950" y="3717032"/>
            <a:ext cx="8928100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/>
              <a:t>审核要求</a:t>
            </a:r>
            <a:endParaRPr lang="en-US" altLang="zh-CN" kern="0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正确编写满足功能的源文件，正确编译。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正常加载、卸载内核模块；且内核模块功能满足任务所述。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提交相关源码与运行截图。</a:t>
            </a:r>
            <a:endParaRPr lang="zh-CN" altLang="en-US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417791232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B8112F9-D3C9-47AF-BC30-AD215DA1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25CE0E-96F9-4D6D-B28E-B39DE074DF8E}"/>
              </a:ext>
            </a:extLst>
          </p:cNvPr>
          <p:cNvSpPr txBox="1"/>
          <p:nvPr/>
        </p:nvSpPr>
        <p:spPr>
          <a:xfrm>
            <a:off x="3591088" y="2875002"/>
            <a:ext cx="27238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>
                <a:solidFill>
                  <a:srgbClr val="333333"/>
                </a:solidFill>
              </a:rPr>
              <a:t>本节完</a:t>
            </a:r>
          </a:p>
        </p:txBody>
      </p:sp>
    </p:spTree>
    <p:extLst>
      <p:ext uri="{BB962C8B-B14F-4D97-AF65-F5344CB8AC3E}">
        <p14:creationId xmlns:p14="http://schemas.microsoft.com/office/powerpoint/2010/main" val="179794341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072562" cy="4968551"/>
          </a:xfrm>
        </p:spPr>
        <p:txBody>
          <a:bodyPr/>
          <a:lstStyle/>
          <a:p>
            <a:r>
              <a:rPr lang="en-US" altLang="zh-CN" dirty="0" err="1"/>
              <a:t>openEuler</a:t>
            </a:r>
            <a:r>
              <a:rPr lang="zh-CN" altLang="en-US" dirty="0"/>
              <a:t>是什么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由原来的华为服务器操作系统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EulerOS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开源后命名为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openEuler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openEuler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是一个开源免费的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Linux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发行版系统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/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平台，基于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CentOS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二次开发。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通过开放的社区形式与全球的开发者共同构建一个开放、多元和架构包容的软件生态体系。</a:t>
            </a:r>
          </a:p>
          <a:p>
            <a:endParaRPr lang="zh-CN" altLang="en-US" dirty="0"/>
          </a:p>
          <a:p>
            <a:r>
              <a:rPr lang="en-US" altLang="zh-CN" dirty="0" err="1"/>
              <a:t>openEuler</a:t>
            </a:r>
            <a:r>
              <a:rPr lang="zh-CN" altLang="en-US" dirty="0"/>
              <a:t>的发展历程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2019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年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9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月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18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日，华为宣布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openEuler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开源，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openEuler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开源社区正式上线。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2019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年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12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月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31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日，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openEuler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开源社区（以下简称“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openEuler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社区”）正式开放源代码、镜像及开发测试环境，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openEuler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开源代码正式上线。后续华为会逐步把操作系统、编译器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/JDK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等领域的华为内部基础平台能力开源至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openEuler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社区。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2020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年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3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月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27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日，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openEuler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开源社区正式发布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openEuler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LTS 20.03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Long Term Support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）版本。这标志着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openEuler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已经有了成熟的规模商用能力。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en-US" altLang="zh-CN" dirty="0" err="1"/>
              <a:t>openEuler</a:t>
            </a:r>
            <a:r>
              <a:rPr lang="zh-CN" altLang="en-US" dirty="0"/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274909909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288586" cy="5517231"/>
          </a:xfrm>
        </p:spPr>
        <p:txBody>
          <a:bodyPr/>
          <a:lstStyle/>
          <a:p>
            <a:r>
              <a:rPr lang="en-US" altLang="zh-CN" sz="2300" dirty="0" err="1">
                <a:ea typeface="黑体" pitchFamily="49" charset="-122"/>
                <a:sym typeface="Arial" charset="0"/>
              </a:rPr>
              <a:t>openEuler</a:t>
            </a:r>
            <a:r>
              <a:rPr lang="zh-CN" altLang="en-US" sz="2300" dirty="0">
                <a:ea typeface="黑体" pitchFamily="49" charset="-122"/>
                <a:sym typeface="Arial" charset="0"/>
              </a:rPr>
              <a:t>特点</a:t>
            </a:r>
          </a:p>
          <a:p>
            <a:pPr lvl="1"/>
            <a:r>
              <a:rPr lang="en-US" altLang="zh-CN" sz="1800" dirty="0" err="1">
                <a:solidFill>
                  <a:srgbClr val="111111"/>
                </a:solidFill>
                <a:ea typeface="宋体" pitchFamily="2" charset="-122"/>
                <a:sym typeface="Arial" charset="0"/>
              </a:rPr>
              <a:t>openEuler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是面向企业级的通用服务器架构平台，基于 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Linux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稳定的系统内核，支持鲲鹏处理器和容器虚拟化技术，特性包括：系统高可靠、高安全以及高保障。</a:t>
            </a:r>
          </a:p>
          <a:p>
            <a:pPr lvl="1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硬件兼容性方面，支持 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x86/ARM 64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、</a:t>
            </a:r>
            <a:r>
              <a:rPr lang="en-US" altLang="zh-CN" sz="1800" dirty="0" err="1">
                <a:solidFill>
                  <a:srgbClr val="111111"/>
                </a:solidFill>
                <a:ea typeface="宋体" pitchFamily="2" charset="-122"/>
                <a:sym typeface="Arial" charset="0"/>
              </a:rPr>
              <a:t>TaiShan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 2280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均衡型，以及 </a:t>
            </a:r>
            <a:r>
              <a:rPr lang="en-US" altLang="zh-CN" sz="1800" dirty="0" err="1">
                <a:solidFill>
                  <a:srgbClr val="111111"/>
                </a:solidFill>
                <a:ea typeface="宋体" pitchFamily="2" charset="-122"/>
                <a:sym typeface="Arial" charset="0"/>
              </a:rPr>
              <a:t>FusionServer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 Pro 2288H VS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。</a:t>
            </a:r>
          </a:p>
          <a:p>
            <a:pPr lvl="1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软件方面的关键特性包括：</a:t>
            </a:r>
          </a:p>
          <a:p>
            <a:pPr lvl="2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多核调度技术：采用多核调度技术，拥有三级智能调度，使得 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Nginx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性能平均提升了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15%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、多进程并发时延缩短 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60%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、 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Web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服务器性能提升 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137%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。</a:t>
            </a:r>
          </a:p>
          <a:p>
            <a:pPr lvl="2"/>
            <a:r>
              <a:rPr lang="en-US" altLang="zh-CN" sz="1800" dirty="0" err="1">
                <a:solidFill>
                  <a:srgbClr val="111111"/>
                </a:solidFill>
                <a:ea typeface="宋体" pitchFamily="2" charset="-122"/>
                <a:sym typeface="Arial" charset="0"/>
              </a:rPr>
              <a:t>iSula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轻量级容器：</a:t>
            </a:r>
            <a:r>
              <a:rPr lang="en-US" altLang="zh-CN" sz="1800" dirty="0" err="1">
                <a:solidFill>
                  <a:srgbClr val="111111"/>
                </a:solidFill>
                <a:ea typeface="宋体" pitchFamily="2" charset="-122"/>
                <a:sym typeface="Arial" charset="0"/>
              </a:rPr>
              <a:t>iSula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是一种云原生轻量级容器解决方案，可通过统一、灵活的架构满足 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ICT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领域端、边、云场景的多种需求。具备轻、快、易、灵的特点；启动时间缩短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35%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，内存资源消耗降低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68%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。</a:t>
            </a:r>
          </a:p>
          <a:p>
            <a:pPr lvl="2"/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A-Tune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场景自优化：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A-Tune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是智能性能优化系统软件，即通过机器学习引擎对业务应用建立精准模型，再根据业务负载智能匹配最佳操作系统配置参数组合，实现系统整体运行效率提升。典型场景的智能自优化，可以提升系统调优效率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30%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。</a:t>
            </a:r>
          </a:p>
          <a:p>
            <a:pPr lvl="2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集成 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KAE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插件：采用了集成 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KAE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加速引擎插件，软硬协同，助力鲲鹏实现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10%-100%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性能提升。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en-US" altLang="zh-CN" dirty="0" err="1"/>
              <a:t>openEuler</a:t>
            </a:r>
            <a:r>
              <a:rPr lang="zh-CN" altLang="en-US" dirty="0"/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116898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288586" cy="5517231"/>
          </a:xfrm>
        </p:spPr>
        <p:txBody>
          <a:bodyPr/>
          <a:lstStyle/>
          <a:p>
            <a:r>
              <a:rPr lang="zh-CN" altLang="en-US" sz="2300" dirty="0">
                <a:ea typeface="黑体" pitchFamily="49" charset="-122"/>
                <a:sym typeface="Arial" charset="0"/>
              </a:rPr>
              <a:t>树莓派简介</a:t>
            </a:r>
          </a:p>
          <a:p>
            <a:pPr lvl="1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树莓派是一款基于 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ARM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的微型电脑主板，以 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SD/MicroSD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卡为内存硬盘，卡片主板周围有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1/2/4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个</a:t>
            </a:r>
            <a:r>
              <a:rPr lang="en-US" altLang="zh-CN" sz="1800" dirty="0" err="1">
                <a:solidFill>
                  <a:srgbClr val="111111"/>
                </a:solidFill>
                <a:ea typeface="宋体" pitchFamily="2" charset="-122"/>
                <a:sym typeface="Arial" charset="0"/>
              </a:rPr>
              <a:t>daoUSB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接口和一个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10/100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以太网接口，可连接键盘、鼠标和网线，同时拥有视频模拟信号的电视输出接口和 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HDMI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高清视频输出接口。</a:t>
            </a:r>
          </a:p>
          <a:p>
            <a:pPr lvl="1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树莓派是为学习计算机编程教育而设计，只有信用卡大小的微型电脑，其系统基于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Linux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。</a:t>
            </a:r>
          </a:p>
          <a:p>
            <a:pPr lvl="1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本课程中的实训内容，都基于树莓派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4B/4G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的开发板套件进行。</a:t>
            </a: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树莓派官方文档：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  <a:hlinkClick r:id="rId3"/>
              </a:rPr>
              <a:t>https://www.raspberrypi.org/documentation/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 </a:t>
            </a: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r>
              <a:rPr lang="zh-CN" altLang="en-US" sz="22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注意：</a:t>
            </a:r>
          </a:p>
          <a:p>
            <a:pPr lvl="1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树莓派 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4B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的 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soc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是 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BCM2711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（直接查看开发板上的芯片型号），而在树莓派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4B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上查看 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/proc/</a:t>
            </a:r>
            <a:r>
              <a:rPr lang="en-US" altLang="zh-CN" sz="1800" dirty="0" err="1">
                <a:solidFill>
                  <a:srgbClr val="111111"/>
                </a:solidFill>
                <a:ea typeface="宋体" pitchFamily="2" charset="-122"/>
                <a:sym typeface="Arial" charset="0"/>
              </a:rPr>
              <a:t>cpuinfo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信息时，显示的是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BCM2835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；</a:t>
            </a: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这是因为上游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ARM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内核只允许为设备设置单个值，通过 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/proc/</a:t>
            </a:r>
            <a:r>
              <a:rPr lang="en-US" altLang="zh-CN" sz="1800" dirty="0" err="1">
                <a:solidFill>
                  <a:srgbClr val="111111"/>
                </a:solidFill>
                <a:ea typeface="宋体" pitchFamily="2" charset="-122"/>
                <a:sym typeface="Arial" charset="0"/>
              </a:rPr>
              <a:t>cpuinfo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看树莓派的硬件是不准的。</a:t>
            </a:r>
            <a:b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</a:b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（参考：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  <a:hlinkClick r:id="rId4"/>
              </a:rPr>
              <a:t>https://www.cnblogs.com/pingwen/p/13455849.html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 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  <a:hlinkClick r:id="rId5"/>
              </a:rPr>
              <a:t>https://blog.csdn.net/huryer/article/details/83381368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这两篇文章）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二、树莓派简介</a:t>
            </a:r>
          </a:p>
        </p:txBody>
      </p:sp>
    </p:spTree>
    <p:extLst>
      <p:ext uri="{BB962C8B-B14F-4D97-AF65-F5344CB8AC3E}">
        <p14:creationId xmlns:p14="http://schemas.microsoft.com/office/powerpoint/2010/main" val="156048580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288586" cy="5517231"/>
          </a:xfrm>
        </p:spPr>
        <p:txBody>
          <a:bodyPr/>
          <a:lstStyle/>
          <a:p>
            <a:r>
              <a:rPr lang="zh-CN" altLang="en-US" sz="2300" dirty="0">
                <a:ea typeface="黑体" pitchFamily="49" charset="-122"/>
                <a:sym typeface="Arial" charset="0"/>
              </a:rPr>
              <a:t>树莓派安装操作系统所需清单</a:t>
            </a:r>
          </a:p>
          <a:p>
            <a:pPr lvl="1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（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1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）硬件</a:t>
            </a:r>
          </a:p>
          <a:p>
            <a:pPr lvl="2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树莓派开发板套件自带的 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RAM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，建议使用树莓派 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4B/4G RAM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。</a:t>
            </a:r>
          </a:p>
          <a:p>
            <a:pPr lvl="2"/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32G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以上的 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micro SD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卡：刷写操作系统镜像后，插入树莓派的 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SD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卡槽，作为系统内存与硬盘。</a:t>
            </a:r>
          </a:p>
          <a:p>
            <a:pPr lvl="2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读卡器：用于操作 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SD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卡。</a:t>
            </a:r>
          </a:p>
          <a:p>
            <a:pPr lvl="2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网线：用于连接局域网或者与电脑直连。</a:t>
            </a: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2"/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windows10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笔记本电脑：用于刷写 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SD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卡，以及 </a:t>
            </a:r>
            <a:r>
              <a:rPr lang="en-US" altLang="zh-CN" sz="1800" dirty="0" err="1">
                <a:solidFill>
                  <a:srgbClr val="111111"/>
                </a:solidFill>
                <a:ea typeface="宋体" pitchFamily="2" charset="-122"/>
                <a:sym typeface="Arial" charset="0"/>
              </a:rPr>
              <a:t>ssh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连接树莓派。</a:t>
            </a:r>
          </a:p>
          <a:p>
            <a:pPr lvl="1"/>
            <a:endParaRPr lang="zh-CN" altLang="en-US" sz="1900" dirty="0">
              <a:ea typeface="黑体" pitchFamily="49" charset="-122"/>
              <a:sym typeface="Arial" charset="0"/>
            </a:endParaRPr>
          </a:p>
          <a:p>
            <a:pPr lvl="1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（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2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）软件</a:t>
            </a:r>
          </a:p>
          <a:p>
            <a:pPr lvl="2"/>
            <a:r>
              <a:rPr lang="en-US" altLang="zh-CN" sz="1800" dirty="0" err="1">
                <a:solidFill>
                  <a:srgbClr val="111111"/>
                </a:solidFill>
                <a:ea typeface="宋体" pitchFamily="2" charset="-122"/>
                <a:sym typeface="Arial" charset="0"/>
              </a:rPr>
              <a:t>SDFormater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：用于格式化 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SD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卡。</a:t>
            </a:r>
          </a:p>
          <a:p>
            <a:pPr lvl="2"/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Win32 Disk Imager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：将镜像写入 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SD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卡。</a:t>
            </a:r>
          </a:p>
          <a:p>
            <a:pPr lvl="2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操作系统 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image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镜像文件。</a:t>
            </a:r>
            <a:b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</a:b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目前基于树莓派 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4B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的最新 </a:t>
            </a:r>
            <a:r>
              <a:rPr lang="en-US" altLang="zh-CN" sz="1800" dirty="0" err="1">
                <a:solidFill>
                  <a:srgbClr val="111111"/>
                </a:solidFill>
                <a:ea typeface="宋体" pitchFamily="2" charset="-122"/>
                <a:sym typeface="Arial" charset="0"/>
              </a:rPr>
              <a:t>openEuler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镜像下载地址是：</a:t>
            </a:r>
            <a:b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</a:br>
            <a:r>
              <a:rPr lang="en-US" altLang="zh-CN" sz="1800" u="sng" kern="5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3"/>
              </a:rPr>
              <a:t>https://isrc.iscas.ac.cn/EulixOS/repo/dailybuild/1/isos/20200508/openEuler_20200508151847.img.xz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二、树莓派简介</a:t>
            </a:r>
          </a:p>
        </p:txBody>
      </p:sp>
    </p:spTree>
    <p:extLst>
      <p:ext uri="{BB962C8B-B14F-4D97-AF65-F5344CB8AC3E}">
        <p14:creationId xmlns:p14="http://schemas.microsoft.com/office/powerpoint/2010/main" val="183840084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144570" cy="5517231"/>
          </a:xfrm>
        </p:spPr>
        <p:txBody>
          <a:bodyPr/>
          <a:lstStyle/>
          <a:p>
            <a:r>
              <a:rPr lang="zh-CN" altLang="en-US" sz="2300" dirty="0">
                <a:ea typeface="黑体" pitchFamily="49" charset="-122"/>
                <a:sym typeface="Arial" charset="0"/>
              </a:rPr>
              <a:t>树莓派联网方式</a:t>
            </a:r>
          </a:p>
          <a:p>
            <a:pPr lvl="1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由于使用树莓派时，通常不便连接显示器，而是使用“笔记本电脑＋树莓派”</a:t>
            </a:r>
            <a:b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</a:b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的方式，通过 </a:t>
            </a:r>
            <a:r>
              <a:rPr lang="en-US" altLang="zh-CN" sz="1800" dirty="0" err="1">
                <a:solidFill>
                  <a:srgbClr val="111111"/>
                </a:solidFill>
                <a:ea typeface="宋体" pitchFamily="2" charset="-122"/>
                <a:sym typeface="Arial" charset="0"/>
              </a:rPr>
              <a:t>ssh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远程连接；但若不直连显示器，当树莓派启动联网时，</a:t>
            </a:r>
            <a:b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</a:b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无法得知其 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IP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地址。</a:t>
            </a:r>
          </a:p>
          <a:p>
            <a:pPr lvl="1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此时，有以下三种方式获取树莓派 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IP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并连接：</a:t>
            </a:r>
          </a:p>
          <a:p>
            <a:pPr lvl="2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方法一：将树莓派先连接显示器，启动登录获取当前 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IP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后再使用 </a:t>
            </a:r>
            <a:r>
              <a:rPr lang="en-US" altLang="zh-CN" sz="1800" dirty="0" err="1">
                <a:solidFill>
                  <a:srgbClr val="111111"/>
                </a:solidFill>
                <a:ea typeface="宋体" pitchFamily="2" charset="-122"/>
                <a:sym typeface="Arial" charset="0"/>
              </a:rPr>
              <a:t>ssh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连接；</a:t>
            </a:r>
            <a:b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</a:b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这种方法适用于在实验室等固定场所，无需移动树莓派，且树莓派的联网后 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IP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不变。</a:t>
            </a:r>
          </a:p>
          <a:p>
            <a:pPr lvl="2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方法二：如果树莓派与笔记本电脑同时连接已知路由器，可登陆路由器管理，新增的有线连接的 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IP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即为树莓派 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IP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：</a:t>
            </a:r>
            <a:b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</a:b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这种方法较适用于家庭网络，有可接有线的路由，以及路由器管理密码。</a:t>
            </a:r>
          </a:p>
          <a:p>
            <a:pPr lvl="3"/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2"/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二、树莓派简介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0DD518-F571-493F-91CF-A096F29BF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248" y="4725144"/>
            <a:ext cx="5220000" cy="209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34398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144570" cy="5517231"/>
          </a:xfrm>
        </p:spPr>
        <p:txBody>
          <a:bodyPr/>
          <a:lstStyle/>
          <a:p>
            <a:r>
              <a:rPr lang="zh-CN" altLang="en-US" sz="2300" dirty="0">
                <a:ea typeface="黑体" pitchFamily="49" charset="-122"/>
                <a:sym typeface="Arial" charset="0"/>
              </a:rPr>
              <a:t>树莓派联网方式</a:t>
            </a:r>
          </a:p>
          <a:p>
            <a:pPr lvl="2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方法三：将笔记本电脑通过网线与树莓派直连，共享网络后可查看树莓派的</a:t>
            </a:r>
            <a:r>
              <a:rPr lang="en-US" altLang="zh-CN" sz="1800">
                <a:solidFill>
                  <a:srgbClr val="111111"/>
                </a:solidFill>
                <a:ea typeface="宋体" pitchFamily="2" charset="-122"/>
                <a:sym typeface="Arial" charset="0"/>
              </a:rPr>
              <a:t>IP </a:t>
            </a:r>
            <a:r>
              <a:rPr lang="zh-CN" altLang="en-US" sz="1800">
                <a:solidFill>
                  <a:srgbClr val="111111"/>
                </a:solidFill>
                <a:ea typeface="宋体" pitchFamily="2" charset="-122"/>
                <a:sym typeface="Arial" charset="0"/>
              </a:rPr>
              <a:t>地址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。</a:t>
            </a:r>
            <a:b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</a:b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这种方法较前两种方法更方便，只需要具备无线网络，以及一根网线即可。</a:t>
            </a:r>
          </a:p>
          <a:p>
            <a:pPr lvl="3"/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2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步骤如下：</a:t>
            </a:r>
          </a:p>
          <a:p>
            <a:pPr lvl="3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（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1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）将笔记本电脑连入</a:t>
            </a:r>
            <a:r>
              <a:rPr lang="en-US" altLang="zh-CN" sz="1800" dirty="0" err="1">
                <a:solidFill>
                  <a:srgbClr val="111111"/>
                </a:solidFill>
                <a:ea typeface="宋体" pitchFamily="2" charset="-122"/>
                <a:sym typeface="Arial" charset="0"/>
              </a:rPr>
              <a:t>wifi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网络；</a:t>
            </a:r>
          </a:p>
          <a:p>
            <a:pPr lvl="3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（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2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）将已启动的树莓派与电脑通过网线连接；</a:t>
            </a:r>
          </a:p>
          <a:p>
            <a:pPr lvl="3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（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3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）配置</a:t>
            </a:r>
            <a:r>
              <a:rPr lang="en-US" altLang="zh-CN" sz="1800" dirty="0" err="1">
                <a:solidFill>
                  <a:srgbClr val="111111"/>
                </a:solidFill>
                <a:ea typeface="宋体" pitchFamily="2" charset="-122"/>
                <a:sym typeface="Arial" charset="0"/>
              </a:rPr>
              <a:t>wlan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网络共享</a:t>
            </a: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marL="1371600" lvl="3" indent="0">
              <a:buNone/>
            </a:pP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A.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打开“网络和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Internet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设置”</a:t>
            </a:r>
          </a:p>
          <a:p>
            <a:pPr lvl="2"/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二、树莓派简介</a:t>
            </a:r>
          </a:p>
        </p:txBody>
      </p:sp>
      <p:pic>
        <p:nvPicPr>
          <p:cNvPr id="4" name="图片 1">
            <a:extLst>
              <a:ext uri="{FF2B5EF4-FFF2-40B4-BE49-F238E27FC236}">
                <a16:creationId xmlns:a16="http://schemas.microsoft.com/office/drawing/2014/main" id="{D6C47F1D-87F3-4054-8F48-69C05CEE6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656" y="4731652"/>
            <a:ext cx="4320000" cy="2081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891469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144570" cy="5517231"/>
          </a:xfrm>
        </p:spPr>
        <p:txBody>
          <a:bodyPr/>
          <a:lstStyle/>
          <a:p>
            <a:r>
              <a:rPr lang="zh-CN" altLang="en-US" sz="2300" dirty="0">
                <a:ea typeface="黑体" pitchFamily="49" charset="-122"/>
                <a:sym typeface="Arial" charset="0"/>
              </a:rPr>
              <a:t>树莓派联网方式</a:t>
            </a:r>
          </a:p>
          <a:p>
            <a:pPr marL="1371600" lvl="3" indent="0">
              <a:buNone/>
            </a:pP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B.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 打开“网络和共享中心”</a:t>
            </a:r>
          </a:p>
          <a:p>
            <a:pPr lvl="2"/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二、树莓派简介</a:t>
            </a:r>
          </a:p>
        </p:txBody>
      </p:sp>
      <p:pic>
        <p:nvPicPr>
          <p:cNvPr id="6" name="图片 1">
            <a:extLst>
              <a:ext uri="{FF2B5EF4-FFF2-40B4-BE49-F238E27FC236}">
                <a16:creationId xmlns:a16="http://schemas.microsoft.com/office/drawing/2014/main" id="{DFC31911-4DEC-4A26-9105-BDC04FA78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656" y="2492896"/>
            <a:ext cx="5402263" cy="426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2031464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通用信息 (标准)">
  <a:themeElements>
    <a:clrScheme name="">
      <a:dk1>
        <a:srgbClr val="0033CC"/>
      </a:dk1>
      <a:lt1>
        <a:srgbClr val="FFFFFF"/>
      </a:lt1>
      <a:dk2>
        <a:srgbClr val="336699"/>
      </a:dk2>
      <a:lt2>
        <a:srgbClr val="008000"/>
      </a:lt2>
      <a:accent1>
        <a:srgbClr val="3366FF"/>
      </a:accent1>
      <a:accent2>
        <a:srgbClr val="FFFF66"/>
      </a:accent2>
      <a:accent3>
        <a:srgbClr val="FFFFFF"/>
      </a:accent3>
      <a:accent4>
        <a:srgbClr val="002AAE"/>
      </a:accent4>
      <a:accent5>
        <a:srgbClr val="ADB8FF"/>
      </a:accent5>
      <a:accent6>
        <a:srgbClr val="E7E75C"/>
      </a:accent6>
      <a:hlink>
        <a:srgbClr val="FF6600"/>
      </a:hlink>
      <a:folHlink>
        <a:srgbClr val="FFCC66"/>
      </a:folHlink>
    </a:clrScheme>
    <a:fontScheme name="通用信息 (标准)">
      <a:majorFont>
        <a:latin typeface="Arial Narrow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通用信息 (标准)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信息 (标准)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信息 (标准)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30864</TotalTime>
  <Words>3213</Words>
  <Application>Microsoft Office PowerPoint</Application>
  <PresentationFormat>A4 纸张(210x297 毫米)</PresentationFormat>
  <Paragraphs>302</Paragraphs>
  <Slides>26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Monotype Sorts</vt:lpstr>
      <vt:lpstr>黑体</vt:lpstr>
      <vt:lpstr>微软雅黑</vt:lpstr>
      <vt:lpstr>Arial</vt:lpstr>
      <vt:lpstr>Arial Narrow</vt:lpstr>
      <vt:lpstr>Consolas</vt:lpstr>
      <vt:lpstr>Times New Roman</vt:lpstr>
      <vt:lpstr>Wingdings</vt:lpstr>
      <vt:lpstr>通用信息 (标准)</vt:lpstr>
      <vt:lpstr>PowerPoint 演示文稿</vt:lpstr>
      <vt:lpstr>第一章 实训一 实训内容</vt:lpstr>
      <vt:lpstr>一、openEuler简介</vt:lpstr>
      <vt:lpstr>一、openEuler简介</vt:lpstr>
      <vt:lpstr>二、树莓派简介</vt:lpstr>
      <vt:lpstr>二、树莓派简介</vt:lpstr>
      <vt:lpstr>二、树莓派简介</vt:lpstr>
      <vt:lpstr>二、树莓派简介</vt:lpstr>
      <vt:lpstr>二、树莓派简介</vt:lpstr>
      <vt:lpstr>二、树莓派简介</vt:lpstr>
      <vt:lpstr>二、树莓派简介</vt:lpstr>
      <vt:lpstr>二、树莓派简介</vt:lpstr>
      <vt:lpstr>三、openEuler操作系统安装</vt:lpstr>
      <vt:lpstr>三、openEuler操作系统安装</vt:lpstr>
      <vt:lpstr>三、openEuler操作系统安装</vt:lpstr>
      <vt:lpstr>任务1：openEuler操作系统安装（20min）</vt:lpstr>
      <vt:lpstr>四、openEuler内核编译</vt:lpstr>
      <vt:lpstr>四、openEuler内核编译</vt:lpstr>
      <vt:lpstr>四、openEuler内核编译</vt:lpstr>
      <vt:lpstr>任务2：openEuler内核编译与安装（30min）</vt:lpstr>
      <vt:lpstr>五、内核模块编程</vt:lpstr>
      <vt:lpstr>五、内核模块编程</vt:lpstr>
      <vt:lpstr>五、内核模块编程</vt:lpstr>
      <vt:lpstr>五、内核模块编程</vt:lpstr>
      <vt:lpstr>任务3：内核模块编程（30min）</vt:lpstr>
      <vt:lpstr>PowerPoint 演示文稿</vt:lpstr>
    </vt:vector>
  </TitlesOfParts>
  <Company>CS,HIT,P.R.China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xxf</dc:creator>
  <cp:lastModifiedBy>王 十一</cp:lastModifiedBy>
  <cp:revision>2566</cp:revision>
  <dcterms:created xsi:type="dcterms:W3CDTF">2001-03-21T12:57:26Z</dcterms:created>
  <dcterms:modified xsi:type="dcterms:W3CDTF">2021-03-17T02:46:39Z</dcterms:modified>
</cp:coreProperties>
</file>