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1730" r:id="rId2"/>
    <p:sldId id="1791" r:id="rId3"/>
    <p:sldId id="2970" r:id="rId4"/>
    <p:sldId id="2995" r:id="rId5"/>
    <p:sldId id="2996" r:id="rId6"/>
    <p:sldId id="2997" r:id="rId7"/>
    <p:sldId id="2998" r:id="rId8"/>
    <p:sldId id="2999" r:id="rId9"/>
    <p:sldId id="3000" r:id="rId10"/>
    <p:sldId id="2969" r:id="rId11"/>
    <p:sldId id="3001" r:id="rId12"/>
    <p:sldId id="2975" r:id="rId13"/>
    <p:sldId id="3002" r:id="rId14"/>
    <p:sldId id="3003" r:id="rId15"/>
    <p:sldId id="3004" r:id="rId16"/>
    <p:sldId id="3005" r:id="rId17"/>
    <p:sldId id="3006" r:id="rId18"/>
    <p:sldId id="1795" r:id="rId19"/>
    <p:sldId id="2968" r:id="rId20"/>
    <p:sldId id="2980" r:id="rId21"/>
    <p:sldId id="2989" r:id="rId22"/>
    <p:sldId id="2990" r:id="rId23"/>
    <p:sldId id="2991" r:id="rId24"/>
    <p:sldId id="2992" r:id="rId25"/>
    <p:sldId id="2993" r:id="rId26"/>
    <p:sldId id="2981" r:id="rId27"/>
    <p:sldId id="2982" r:id="rId28"/>
    <p:sldId id="2973" r:id="rId29"/>
    <p:sldId id="2994" r:id="rId30"/>
    <p:sldId id="2967" r:id="rId31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76242" autoAdjust="0"/>
  </p:normalViewPr>
  <p:slideViewPr>
    <p:cSldViewPr>
      <p:cViewPr varScale="1">
        <p:scale>
          <a:sx n="62" d="100"/>
          <a:sy n="62" d="100"/>
        </p:scale>
        <p:origin x="1824" y="4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278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9683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1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73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178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13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693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181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26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80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723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62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660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883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774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041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81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83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6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14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03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56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93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37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注：有的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centos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发行版的目录下，可能找不到对应的路径以及内核源码。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669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860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86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edge.kernel.org/pub/linux/kerne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freemind.sourceforge.net/wiki/index.php/Downloa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liucw900716/article/details/105302250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520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300" dirty="0">
                <a:solidFill>
                  <a:srgbClr val="000066"/>
                </a:solidFill>
                <a:latin typeface="+mj-ea"/>
                <a:ea typeface="+mj-ea"/>
              </a:rPr>
              <a:t>第一章 实训二 </a:t>
            </a:r>
            <a:endParaRPr lang="en-US" altLang="zh-CN" sz="40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300" dirty="0">
                <a:solidFill>
                  <a:srgbClr val="000066"/>
                </a:solidFill>
                <a:latin typeface="+mj-ea"/>
                <a:ea typeface="+mj-ea"/>
              </a:rPr>
              <a:t>内核版本对比和组件依赖关系分析</a:t>
            </a:r>
            <a:endParaRPr lang="zh-CN" altLang="en-US" sz="3200" spc="3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中科院软件所</a:t>
            </a: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5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28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184575"/>
          </a:xfrm>
        </p:spPr>
        <p:txBody>
          <a:bodyPr/>
          <a:lstStyle/>
          <a:p>
            <a:r>
              <a:rPr lang="zh-CN" altLang="en-US" dirty="0"/>
              <a:t>查看内核版本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二、查看内核版本与发行版本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CD23CE-D88E-4A88-A054-8C3F567BF9A9}"/>
              </a:ext>
            </a:extLst>
          </p:cNvPr>
          <p:cNvSpPr/>
          <p:nvPr/>
        </p:nvSpPr>
        <p:spPr bwMode="auto">
          <a:xfrm>
            <a:off x="996759" y="1988840"/>
            <a:ext cx="4064476" cy="13280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方法一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da-DK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uname -r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或 </a:t>
            </a:r>
            <a:r>
              <a:rPr lang="da-DK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uname -a</a:t>
            </a:r>
          </a:p>
          <a:p>
            <a:pPr algn="l"/>
            <a:r>
              <a:rPr lang="da-DK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方法二：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da-DK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cat /proc/version</a:t>
            </a:r>
          </a:p>
        </p:txBody>
      </p:sp>
      <p:pic>
        <p:nvPicPr>
          <p:cNvPr id="15362" name="图片 1">
            <a:extLst>
              <a:ext uri="{FF2B5EF4-FFF2-40B4-BE49-F238E27FC236}">
                <a16:creationId xmlns:a16="http://schemas.microsoft.com/office/drawing/2014/main" id="{F27A1773-85D0-4A68-BDA8-ED4A4E43A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50" y="4039925"/>
            <a:ext cx="8640000" cy="147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2268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184575"/>
          </a:xfrm>
        </p:spPr>
        <p:txBody>
          <a:bodyPr/>
          <a:lstStyle/>
          <a:p>
            <a:r>
              <a:rPr lang="zh-CN" altLang="en-US" dirty="0"/>
              <a:t>查看发行版本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二、查看内核版本与发行版本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CD23CE-D88E-4A88-A054-8C3F567BF9A9}"/>
              </a:ext>
            </a:extLst>
          </p:cNvPr>
          <p:cNvSpPr/>
          <p:nvPr/>
        </p:nvSpPr>
        <p:spPr bwMode="auto">
          <a:xfrm>
            <a:off x="1030663" y="2102986"/>
            <a:ext cx="8098801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cat 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etc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redhat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-release        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查看 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centos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的发行版本号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cat 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etc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openEuler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-release     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查看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openEuler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的发行版本号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F0B13F-016B-41B5-8457-075089372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2" y="4040145"/>
            <a:ext cx="5410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1941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dirty="0"/>
              <a:t>内核源码根目录中的目录与文件分析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目录分析：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三、内核源码根目录分析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B5904A-A614-489E-A176-742407F83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04509"/>
              </p:ext>
            </p:extLst>
          </p:nvPr>
        </p:nvGraphicFramePr>
        <p:xfrm>
          <a:off x="2648744" y="1844824"/>
          <a:ext cx="5328592" cy="4941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1684">
                  <a:extLst>
                    <a:ext uri="{9D8B030D-6E8A-4147-A177-3AD203B41FA5}">
                      <a16:colId xmlns:a16="http://schemas.microsoft.com/office/drawing/2014/main" val="274214565"/>
                    </a:ext>
                  </a:extLst>
                </a:gridCol>
                <a:gridCol w="4196908">
                  <a:extLst>
                    <a:ext uri="{9D8B030D-6E8A-4147-A177-3AD203B41FA5}">
                      <a16:colId xmlns:a16="http://schemas.microsoft.com/office/drawing/2014/main" val="3839422917"/>
                    </a:ext>
                  </a:extLst>
                </a:gridCol>
              </a:tblGrid>
              <a:tr h="2977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目录名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含义描述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1967818822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arch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特定体系结构的源码，如</a:t>
                      </a:r>
                      <a:r>
                        <a:rPr lang="en-US" altLang="zh-CN" sz="1050" kern="100" dirty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arm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arm64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x86 </a:t>
                      </a:r>
                      <a:r>
                        <a:rPr lang="zh-CN" sz="1050" kern="100" dirty="0">
                          <a:effectLst/>
                        </a:rPr>
                        <a:t>等体系架构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1054079967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 dirty="0">
                          <a:effectLst/>
                        </a:rPr>
                        <a:t>block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块设备</a:t>
                      </a:r>
                      <a:r>
                        <a:rPr lang="en-US" sz="1050" kern="100" dirty="0">
                          <a:effectLst/>
                        </a:rPr>
                        <a:t> I/O</a:t>
                      </a:r>
                      <a:r>
                        <a:rPr lang="zh-CN" sz="1050" kern="100" dirty="0">
                          <a:effectLst/>
                        </a:rPr>
                        <a:t>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1991973472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crypto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加密</a:t>
                      </a:r>
                      <a:r>
                        <a:rPr lang="en-US" altLang="zh-CN" sz="1050" kern="100" dirty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API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4117068717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Documentation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内核源码说明文档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3337048440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drivers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设备驱动程序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3339867521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firmware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某些驱动程序需要的设备固件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71965296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fs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各种文件系统实现代码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953991894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include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内核公共头文件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1851582174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init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内核引导和初始化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1132478024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ipc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进程间通信代码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4214309771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kernel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内核调度程序的核心代码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670479902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lib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内核所需函数库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3751434752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LICENSES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内核相关的</a:t>
                      </a:r>
                      <a:r>
                        <a:rPr lang="en-US" altLang="zh-CN" sz="1050" kern="100" dirty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license </a:t>
                      </a:r>
                      <a:r>
                        <a:rPr lang="zh-CN" sz="1050" kern="100" dirty="0">
                          <a:effectLst/>
                        </a:rPr>
                        <a:t>文件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340866874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mm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内存管理代码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1541622119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net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网络管理代码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2678362386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samples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内核示例代码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3672889805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scripts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编译内核所用的脚本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2483890478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security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内核安全模块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2072515780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sound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声卡驱动程序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677932622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tools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在</a:t>
                      </a:r>
                      <a:r>
                        <a:rPr lang="en-US" altLang="zh-CN" sz="1050" kern="100" dirty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Linux </a:t>
                      </a:r>
                      <a:r>
                        <a:rPr lang="zh-CN" sz="1050" kern="100" dirty="0">
                          <a:effectLst/>
                        </a:rPr>
                        <a:t>开发中有用的工具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15966682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usr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目录下是</a:t>
                      </a:r>
                      <a:r>
                        <a:rPr lang="en-US" altLang="zh-CN" sz="1050" kern="100" dirty="0">
                          <a:effectLst/>
                        </a:rPr>
                        <a:t> </a:t>
                      </a:r>
                      <a:r>
                        <a:rPr lang="en-US" sz="1050" kern="100" dirty="0" err="1">
                          <a:effectLst/>
                        </a:rPr>
                        <a:t>initramfs</a:t>
                      </a:r>
                      <a:r>
                        <a:rPr lang="en-US" sz="1050" kern="100" dirty="0">
                          <a:effectLst/>
                        </a:rPr>
                        <a:t> </a:t>
                      </a:r>
                      <a:r>
                        <a:rPr lang="zh-CN" sz="1050" kern="100" dirty="0">
                          <a:effectLst/>
                        </a:rPr>
                        <a:t>相关的，和</a:t>
                      </a:r>
                      <a:r>
                        <a:rPr lang="en-US" altLang="zh-CN" sz="1050" kern="100" dirty="0">
                          <a:effectLst/>
                        </a:rPr>
                        <a:t> </a:t>
                      </a:r>
                      <a:r>
                        <a:rPr lang="en-US" sz="1050" kern="100" dirty="0" err="1">
                          <a:effectLst/>
                        </a:rPr>
                        <a:t>linux</a:t>
                      </a:r>
                      <a:r>
                        <a:rPr lang="en-US" sz="1050" kern="100" dirty="0">
                          <a:effectLst/>
                        </a:rPr>
                        <a:t> </a:t>
                      </a:r>
                      <a:r>
                        <a:rPr lang="zh-CN" sz="1050" kern="100" dirty="0">
                          <a:effectLst/>
                        </a:rPr>
                        <a:t>内核的启动有关。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2006610159"/>
                  </a:ext>
                </a:extLst>
              </a:tr>
              <a:tr h="1920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kern="100">
                          <a:effectLst/>
                        </a:rPr>
                        <a:t>virt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内核虚拟化基础结构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354" marR="62354" marT="0" marB="0" anchor="ctr"/>
                </a:tc>
                <a:extLst>
                  <a:ext uri="{0D108BD9-81ED-4DB2-BD59-A6C34878D82A}">
                    <a16:rowId xmlns:a16="http://schemas.microsoft.com/office/drawing/2014/main" val="2791467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1739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dirty="0"/>
              <a:t>内核源码根目录中的目录与文件分析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文件分析：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这个是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内核的总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，整个内核工程是用这个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来管理的。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Kconfig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Kconfig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文件是对应着内核的配置菜单。这个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Kconfig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是内核配置的主菜单，通过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source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引用分布在各目录下的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Kconfig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；子目录下的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Kconfig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构成了一个分布式的内核配置数据库，每个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Kconfig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分别描述了所属目录源文件相关的内核配置菜单。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在执行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make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menuconfig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进行内核配置时，会从这个主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Kconfig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中读出配置菜单，用户配置完后保存到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.config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（在顶层目录下生成）中。在内核编译时，主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调用这个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.config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，就知道了用户对内核的配置情况。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Kbuild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Kbuild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Kernel build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的意思，就是内核编译的意思，这个文件就是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内核特有的内核编译体系需要用到的文件。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三、内核源码根目录分析</a:t>
            </a:r>
          </a:p>
        </p:txBody>
      </p:sp>
    </p:spTree>
    <p:extLst>
      <p:ext uri="{BB962C8B-B14F-4D97-AF65-F5344CB8AC3E}">
        <p14:creationId xmlns:p14="http://schemas.microsoft.com/office/powerpoint/2010/main" val="28505168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dirty="0"/>
              <a:t>内核源码</a:t>
            </a:r>
            <a:r>
              <a:rPr lang="en-US" altLang="zh-CN" dirty="0"/>
              <a:t>changelog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开发者在每完成一次内核源码的正式修改后，都会在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changelog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文件中添加正式修改记录。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每一条记录主要包括：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git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提交时的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commit ID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、修改的作者与联系方式、修改时间、修改的具体内容与说明等。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如：内核版本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4.19.90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changelog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四、内核源码修改的</a:t>
            </a:r>
            <a:r>
              <a:rPr lang="en-US" altLang="zh-CN" dirty="0" err="1"/>
              <a:t>changlog</a:t>
            </a:r>
            <a:r>
              <a:rPr lang="zh-CN" altLang="en-US" dirty="0"/>
              <a:t>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A29432-4994-43BC-B07A-3618A5AD8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3501928"/>
            <a:ext cx="4680000" cy="33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552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dirty="0"/>
              <a:t>内核源码</a:t>
            </a:r>
            <a:r>
              <a:rPr lang="en-US" altLang="zh-CN" dirty="0"/>
              <a:t>changelog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开发者在每完成一次内核源码的正式修改后，都会在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changelog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文件中添加正式修改记录。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每一条记录主要包括：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git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提交时的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commit ID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、修改的作者与联系方式、修改时间、修改的具体内容与说明等。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如：内核版本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4.19.90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changelog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四、内核源码修改的</a:t>
            </a:r>
            <a:r>
              <a:rPr lang="en-US" altLang="zh-CN" dirty="0" err="1"/>
              <a:t>changlog</a:t>
            </a:r>
            <a:r>
              <a:rPr lang="zh-CN" altLang="en-US" dirty="0"/>
              <a:t>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A29432-4994-43BC-B07A-3618A5AD8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3501928"/>
            <a:ext cx="4680000" cy="33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820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dirty="0"/>
              <a:t>说明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hlinkClick r:id="rId3"/>
              </a:rPr>
              <a:t>https://mirrors.edge.kernel.org/pub/linux/kernel/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链接地址中包含了各个内核版本的资料：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四、内核源码修改的</a:t>
            </a:r>
            <a:r>
              <a:rPr lang="en-US" altLang="zh-CN" dirty="0" err="1"/>
              <a:t>changlog</a:t>
            </a:r>
            <a:r>
              <a:rPr lang="zh-CN" altLang="en-US" dirty="0"/>
              <a:t>文件</a:t>
            </a:r>
          </a:p>
        </p:txBody>
      </p:sp>
      <p:pic>
        <p:nvPicPr>
          <p:cNvPr id="22530" name="图片 1">
            <a:extLst>
              <a:ext uri="{FF2B5EF4-FFF2-40B4-BE49-F238E27FC236}">
                <a16:creationId xmlns:a16="http://schemas.microsoft.com/office/drawing/2014/main" id="{C2B21DD4-EDB7-4034-8CE2-B8DE9F42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35" y="2354690"/>
            <a:ext cx="4680000" cy="446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9883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dirty="0"/>
              <a:t>说明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选择任意主版本号进入，如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v4.x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版本，该地址下，包括了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v4.x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系列所有版本对应的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changelog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、内核源码压缩包、以及补丁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patch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压缩包：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四、内核源码修改的</a:t>
            </a:r>
            <a:r>
              <a:rPr lang="en-US" altLang="zh-CN" dirty="0" err="1"/>
              <a:t>changlog</a:t>
            </a:r>
            <a:r>
              <a:rPr lang="zh-CN" altLang="en-US" dirty="0"/>
              <a:t>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420138-AFCA-4D2B-AB1E-C9C05E18B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6884"/>
            <a:ext cx="9906000" cy="13333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D5488C-0698-4D14-AA5A-CB2031573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1048"/>
            <a:ext cx="9906000" cy="16078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C3EEAC-DBF0-4877-B5E6-1430E0618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552" y="5517232"/>
            <a:ext cx="9906000" cy="13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370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利用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changlog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文件，分别从内存、进程、中断异常、文件系统、网络接口以及虚拟化这几个方面，对比分析官方内核源码中，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4.19.89-4.19.91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这三个内核版本的差异。</a:t>
            </a: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：内核版本对比（</a:t>
            </a:r>
            <a:r>
              <a:rPr lang="en-US" altLang="zh-CN" dirty="0"/>
              <a:t>40min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较为详细、正确地分析上述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个版本内核的版本差异。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提交分析文档。</a:t>
            </a: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735706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5517231"/>
          </a:xfrm>
        </p:spPr>
        <p:txBody>
          <a:bodyPr/>
          <a:lstStyle/>
          <a:p>
            <a:r>
              <a:rPr lang="zh-CN" altLang="en-US" dirty="0"/>
              <a:t>一个完整的</a:t>
            </a:r>
            <a:r>
              <a:rPr lang="en-US" altLang="zh-CN" dirty="0"/>
              <a:t>Linux</a:t>
            </a:r>
            <a:r>
              <a:rPr lang="zh-CN" altLang="en-US" dirty="0"/>
              <a:t>内核一般由</a:t>
            </a:r>
            <a:r>
              <a:rPr lang="en-US" altLang="zh-CN" dirty="0"/>
              <a:t>5</a:t>
            </a:r>
            <a:r>
              <a:rPr lang="zh-CN" altLang="en-US" dirty="0"/>
              <a:t>部分组成，它们分别是内存管理、进程管理、进程间通信、虚拟文件系统和网络接口。</a:t>
            </a: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1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、内存管理（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MM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）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内存管理主要完成的是如何合理有效地管理整个系统的物理内存，同时快速响应内核各个子系统对内存分配的请求。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2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、进程管理（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SCHED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）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进程管理主要控制系统进程对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CPU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的访问。由进程调度器根据基于优先级的调度算法管理进程。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3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、进程间通信（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IPC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inter process communication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）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进程间通信主要用于控制不同进程之间在用户空间的同步、数据共享和交换。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4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、虚拟文件系统（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Virtual File System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VFS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）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虚拟文件系统用一个通用的文件模型表示了各种不同的文件系统，这个文件模型屏蔽了很多具体文件系统的差异，使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Linux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内核支持很多不同的文件系统。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5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、网络接口（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NET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）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网络接口提供了对各种网络标准的实现和各种网络硬件的支持。</a:t>
            </a: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五、内核组件</a:t>
            </a:r>
            <a:r>
              <a:rPr lang="en-US" altLang="zh-CN" dirty="0"/>
              <a:t>/</a:t>
            </a:r>
            <a:r>
              <a:rPr lang="zh-CN" altLang="en-US" dirty="0"/>
              <a:t>子系统</a:t>
            </a:r>
          </a:p>
        </p:txBody>
      </p:sp>
    </p:spTree>
    <p:extLst>
      <p:ext uri="{BB962C8B-B14F-4D97-AF65-F5344CB8AC3E}">
        <p14:creationId xmlns:p14="http://schemas.microsoft.com/office/powerpoint/2010/main" val="16454332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9"/>
            <a:ext cx="8553400" cy="3384376"/>
          </a:xfrm>
        </p:spPr>
        <p:txBody>
          <a:bodyPr/>
          <a:lstStyle/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任务一：内核版本对比（</a:t>
            </a:r>
            <a:r>
              <a:rPr lang="en-US" altLang="zh-CN" dirty="0">
                <a:ea typeface="宋体" pitchFamily="2" charset="-122"/>
              </a:rPr>
              <a:t>60min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任务二：内核模块依赖关系分析（</a:t>
            </a:r>
            <a:r>
              <a:rPr lang="en-US" altLang="zh-CN" dirty="0">
                <a:ea typeface="宋体" pitchFamily="2" charset="-122"/>
              </a:rPr>
              <a:t>60min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第一章 实训二 实训内容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517231"/>
          </a:xfrm>
        </p:spPr>
        <p:txBody>
          <a:bodyPr/>
          <a:lstStyle/>
          <a:p>
            <a:r>
              <a:rPr lang="en-US" altLang="zh-CN" dirty="0" err="1">
                <a:sym typeface="Arial" charset="0"/>
              </a:rPr>
              <a:t>Kconfig</a:t>
            </a:r>
            <a:r>
              <a:rPr lang="zh-CN" altLang="en-US" dirty="0">
                <a:sym typeface="Arial" charset="0"/>
              </a:rPr>
              <a:t>文件简介</a:t>
            </a:r>
          </a:p>
          <a:p>
            <a:pPr lvl="1"/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Kconfig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文件对应着内核的配置菜单。大多数内核配置选项都对应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Kconfig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中的一个配置选项。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内核源码根目录下的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Kconfig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是内核配置主菜单，各子目录下的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Kconfig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是内核配置的子菜单，每个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Kconfig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分别描述了所属目录源文件相关的内核配置菜单。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例如：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fs/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Kconfig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文件中，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config FS_DAX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就对应内核配置文件中的配置项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CONFIG_FS_DAX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六、内核源码</a:t>
            </a:r>
            <a:r>
              <a:rPr lang="en-US" altLang="zh-CN" dirty="0" err="1"/>
              <a:t>Kconfig</a:t>
            </a:r>
            <a:r>
              <a:rPr lang="zh-CN" altLang="en-US" dirty="0"/>
              <a:t>文件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B08BE191-FE5A-4BF1-8B4C-54AB5724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3861048"/>
            <a:ext cx="5760000" cy="287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1B06BA-30D0-4754-B0CA-D40A17867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12" y="3866585"/>
            <a:ext cx="3960000" cy="7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7201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en-US" altLang="zh-CN" dirty="0" err="1">
                <a:sym typeface="Arial" charset="0"/>
              </a:rPr>
              <a:t>Kconfig</a:t>
            </a:r>
            <a:r>
              <a:rPr lang="zh-CN" altLang="en-US" dirty="0">
                <a:sym typeface="Arial" charset="0"/>
              </a:rPr>
              <a:t>文件关键字说明</a:t>
            </a: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source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：表示引用子目录中的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Kconfig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文件</a:t>
            </a: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config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config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关键字定义新的配置选项，配置选项名需大写。之后的几行代码定义了该配置选项的属性。配置选项的属性包括：类型、输入提示、依赖关系、选择关系及帮助信息、默认值、数据范围等。</a:t>
            </a: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）类型：每个配置选项都必须指定类型，类型包括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bool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（布尔类型）、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tristate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（三态：内建、模块、移除）、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string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（字符串）、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hex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（十六进制）和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int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（整型），其中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tristate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和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string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是两种基本类型，其他类型都基于这两种基本类型。</a:t>
            </a:r>
          </a:p>
          <a:p>
            <a:pPr lvl="3"/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bool </a:t>
            </a:r>
            <a:r>
              <a:rPr lang="zh-CN" altLang="en-US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类型的只能选中或不选中；</a:t>
            </a:r>
          </a:p>
          <a:p>
            <a:pPr lvl="3"/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tristate </a:t>
            </a:r>
            <a:r>
              <a:rPr lang="zh-CN" altLang="en-US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类型的菜单项多了编译成内核模块的选项，假如选择编译成内核模块，则会在</a:t>
            </a: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.config</a:t>
            </a:r>
            <a:r>
              <a:rPr lang="zh-CN" altLang="en-US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中生成一个 </a:t>
            </a: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CONFIG_***=m </a:t>
            </a:r>
            <a:r>
              <a:rPr lang="zh-CN" altLang="en-US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的配置；假如选择内建，直接编译成内核映像，就会在</a:t>
            </a: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.config</a:t>
            </a:r>
            <a:r>
              <a:rPr lang="zh-CN" altLang="en-US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中生成一个 </a:t>
            </a: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CONFIG_***=y </a:t>
            </a:r>
            <a:r>
              <a:rPr lang="zh-CN" altLang="en-US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的配置。</a:t>
            </a: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2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）输入提示：类型后紧跟的带双引号的字符串，就是输入提示；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输入提示的一般格式为：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3"/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prompt &lt;prompt&gt; [if &lt;expr&gt;] </a:t>
            </a:r>
            <a:r>
              <a:rPr lang="zh-CN" altLang="en-US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，其中，可选的 </a:t>
            </a: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if </a:t>
            </a:r>
            <a:r>
              <a:rPr lang="zh-CN" altLang="en-US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用来表示该提示的依赖关系。</a:t>
            </a:r>
          </a:p>
          <a:p>
            <a:pPr lvl="2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六、内核源码</a:t>
            </a:r>
            <a:r>
              <a:rPr lang="en-US" altLang="zh-CN" dirty="0" err="1"/>
              <a:t>Kconfig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68970882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en-US" altLang="zh-CN" dirty="0" err="1">
                <a:sym typeface="Arial" charset="0"/>
              </a:rPr>
              <a:t>Kconfig</a:t>
            </a:r>
            <a:r>
              <a:rPr lang="zh-CN" altLang="en-US" dirty="0">
                <a:sym typeface="Arial" charset="0"/>
              </a:rPr>
              <a:t>文件关键字说明</a:t>
            </a: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3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）依赖关系：指此菜单的出现是否依赖于另一个定义。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依赖关系的语法格式为：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depends on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（或者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requires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&lt;expr&gt;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例如：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上述例子表明：只有选择了</a:t>
            </a: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MMU</a:t>
            </a:r>
            <a:r>
              <a:rPr lang="zh-CN" altLang="en-US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，</a:t>
            </a: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FS_DAX</a:t>
            </a:r>
            <a:r>
              <a:rPr lang="zh-CN" altLang="en-US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这个菜单项才可见</a:t>
            </a: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(</a:t>
            </a:r>
            <a:r>
              <a:rPr lang="zh-CN" altLang="en-US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可配置</a:t>
            </a: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)</a:t>
            </a:r>
            <a:r>
              <a:rPr lang="zh-CN" altLang="en-US" sz="16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。</a:t>
            </a:r>
            <a:endParaRPr lang="en-US" altLang="zh-CN" sz="16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en-US" altLang="zh-CN" sz="16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六、内核源码</a:t>
            </a:r>
            <a:r>
              <a:rPr lang="en-US" altLang="zh-CN" dirty="0" err="1"/>
              <a:t>Kconfig</a:t>
            </a:r>
            <a:r>
              <a:rPr lang="zh-CN" altLang="en-US" dirty="0"/>
              <a:t>文件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A60283-5851-4B87-AC38-3FC42757C547}"/>
              </a:ext>
            </a:extLst>
          </p:cNvPr>
          <p:cNvSpPr/>
          <p:nvPr/>
        </p:nvSpPr>
        <p:spPr bwMode="auto">
          <a:xfrm>
            <a:off x="1964668" y="2969299"/>
            <a:ext cx="5976664" cy="1021556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config FS_DAX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  bool "Direct Access (DAX) support"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  depends on MMU</a:t>
            </a:r>
          </a:p>
        </p:txBody>
      </p:sp>
    </p:spTree>
    <p:extLst>
      <p:ext uri="{BB962C8B-B14F-4D97-AF65-F5344CB8AC3E}">
        <p14:creationId xmlns:p14="http://schemas.microsoft.com/office/powerpoint/2010/main" val="4365726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en-US" altLang="zh-CN" dirty="0" err="1">
                <a:sym typeface="Arial" charset="0"/>
              </a:rPr>
              <a:t>Kconfig</a:t>
            </a:r>
            <a:r>
              <a:rPr lang="zh-CN" altLang="en-US" dirty="0">
                <a:sym typeface="Arial" charset="0"/>
              </a:rPr>
              <a:t>文件关键字说明</a:t>
            </a: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4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）选择关系：也叫反向依赖关系，当前选项选中后，则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select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后指定的选项自动被选择。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反向依赖关系的语法格式为：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"select" &lt;symbol&gt; ["if" &lt;expr&gt;]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例如：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上述示例说明：当选择了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FS_DAX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，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在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if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条件满足的情况下，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DEV_PAGEMAP_OPS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会自动被选择；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而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FS_IOMAP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与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DAX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没有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if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条件，则直接被自动选择。</a:t>
            </a:r>
          </a:p>
          <a:p>
            <a:pPr lvl="1"/>
            <a:endParaRPr lang="zh-CN" altLang="en-US" sz="16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六、内核源码</a:t>
            </a:r>
            <a:r>
              <a:rPr lang="en-US" altLang="zh-CN" dirty="0" err="1"/>
              <a:t>Kconfig</a:t>
            </a:r>
            <a:r>
              <a:rPr lang="zh-CN" altLang="en-US" dirty="0"/>
              <a:t>文件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AE2241F-36CD-4165-B992-820E1A72B888}"/>
              </a:ext>
            </a:extLst>
          </p:cNvPr>
          <p:cNvSpPr/>
          <p:nvPr/>
        </p:nvSpPr>
        <p:spPr bwMode="auto">
          <a:xfrm>
            <a:off x="1568624" y="3140968"/>
            <a:ext cx="7992888" cy="1464231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config FS_DAX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bool "Direct Access (DAX) support"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select DEV_PAGEMAP_OPS if (ZONE_DEVICE &amp;&amp; !FS_DAX_LIMITED)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select FS_IOMAP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select DAX</a:t>
            </a:r>
          </a:p>
        </p:txBody>
      </p:sp>
    </p:spTree>
    <p:extLst>
      <p:ext uri="{BB962C8B-B14F-4D97-AF65-F5344CB8AC3E}">
        <p14:creationId xmlns:p14="http://schemas.microsoft.com/office/powerpoint/2010/main" val="15307509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en-US" altLang="zh-CN" dirty="0" err="1">
                <a:sym typeface="Arial" charset="0"/>
              </a:rPr>
              <a:t>Kconfig</a:t>
            </a:r>
            <a:r>
              <a:rPr lang="zh-CN" altLang="en-US" dirty="0">
                <a:sym typeface="Arial" charset="0"/>
              </a:rPr>
              <a:t>文件关键字说明</a:t>
            </a: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5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）帮助信息：关于配置项的具体说明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帮助信息的格式为：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help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 或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---help---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），换行后缩进两个字符，开始编写具体说明。</a:t>
            </a: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6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）默认值：如果用户不设置对应的选项， 配置选项的值就是默认值。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默认值的格式为：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default &lt;expr&gt; [if &lt;expr&gt;]</a:t>
            </a:r>
          </a:p>
          <a:p>
            <a:pPr lvl="2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7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）数据范围：指配置项的取值范围。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数据范围的格式为：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range &lt;symbol&gt; &lt;symbol&gt; [if &lt;expr&gt;]</a:t>
            </a:r>
          </a:p>
          <a:p>
            <a:pPr lvl="2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六、内核源码</a:t>
            </a:r>
            <a:r>
              <a:rPr lang="en-US" altLang="zh-CN" dirty="0" err="1"/>
              <a:t>Kconfig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39937958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en-US" altLang="zh-CN" dirty="0" err="1">
                <a:sym typeface="Arial" charset="0"/>
              </a:rPr>
              <a:t>Kconfig</a:t>
            </a:r>
            <a:r>
              <a:rPr lang="zh-CN" altLang="en-US" dirty="0">
                <a:sym typeface="Arial" charset="0"/>
              </a:rPr>
              <a:t>文件关键字说明</a:t>
            </a: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menu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：用于生成菜单或子菜单。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例如（左图）：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menu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之后的字符串是菜单名，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menu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和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endmenu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之间有很多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config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条目，执行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make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menuconfig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后就会在配置界面上会出现该菜单项，移动光标选中它之后按回车进入，就会看到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config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条目定义的配置选项（右图）。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六、内核源码</a:t>
            </a:r>
            <a:r>
              <a:rPr lang="en-US" altLang="zh-CN" dirty="0" err="1"/>
              <a:t>Kconfig</a:t>
            </a:r>
            <a:r>
              <a:rPr lang="zh-CN" altLang="en-US" dirty="0"/>
              <a:t>文件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D392D9D1-49F2-4DCA-A4CB-0009F9B7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2758380"/>
            <a:ext cx="3240000" cy="182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CC73B1B5-20F3-45DD-9EB5-7B3E3701B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24" y="2427891"/>
            <a:ext cx="6480000" cy="248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502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517231"/>
          </a:xfrm>
        </p:spPr>
        <p:txBody>
          <a:bodyPr/>
          <a:lstStyle/>
          <a:p>
            <a:r>
              <a:rPr lang="zh-CN" altLang="en-US" dirty="0">
                <a:sym typeface="Arial" charset="0"/>
              </a:rPr>
              <a:t>模块依赖文件</a:t>
            </a:r>
          </a:p>
          <a:p>
            <a:pPr lvl="1"/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openEuler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系统中，可通过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/lib/modules/4.19.90/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modules.dep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文件，来查看整个系统现有内核模块的依赖关系。文件内容形式如下：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其中，以冒号“：”为分隔符，冒号前面是当前系统内核具有的内核模块，冒号后面是指定内核模块与其他内核模块的依赖关系。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例如：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说明：与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virtio_blk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模块有依赖关系的内核模块有：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virtio_ring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、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virtio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七、模块依赖文件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991150FA-4F0A-4394-BE72-D429A0A35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3" y="2564904"/>
            <a:ext cx="9000000" cy="118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CE8202A-767A-4A4F-8252-D4EAC2A7948A}"/>
              </a:ext>
            </a:extLst>
          </p:cNvPr>
          <p:cNvSpPr/>
          <p:nvPr/>
        </p:nvSpPr>
        <p:spPr bwMode="auto">
          <a:xfrm>
            <a:off x="712579" y="5090175"/>
            <a:ext cx="8928769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kernel/drivers/block/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virtio_blk.ko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: kernel/drivers/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virtio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virtio_ring.ko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kernel/drivers/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virtio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virtio.ko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9444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en-US" altLang="zh-CN" dirty="0" err="1">
                <a:sym typeface="Arial" charset="0"/>
              </a:rPr>
              <a:t>freemind</a:t>
            </a:r>
            <a:r>
              <a:rPr lang="zh-CN" altLang="en-US" dirty="0">
                <a:sym typeface="Arial" charset="0"/>
              </a:rPr>
              <a:t>简介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</a:rPr>
              <a:t>FreeMind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是一款跨平台的、基于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GPL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协议的自由软件，用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Java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编写，是一个用来绘制思维导图的软件。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其产生的文件格式后缀为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.mm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。可用来做笔记，脑图记录，脑力激扬等。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</a:rPr>
              <a:t>FreeMind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包括了许多让人激动的特性，其中包括扩展性，快捷的一键展开和关闭节点，快速记录思维，多功能的定义格式和快捷键。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下载地址：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hlinkClick r:id="rId3"/>
              </a:rPr>
              <a:t>http://freemind.sourceforge.net/wiki/index.php/Download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</a:rPr>
              <a:t>使用方法可参考：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hlinkClick r:id="rId4"/>
              </a:rPr>
              <a:t>https://blog.csdn.net/liucw900716/article/details/105302250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</a:t>
            </a:r>
            <a:r>
              <a:rPr lang="en-US" altLang="zh-CN" dirty="0" err="1"/>
              <a:t>freemind</a:t>
            </a:r>
            <a:r>
              <a:rPr lang="zh-CN" altLang="en-US" dirty="0"/>
              <a:t>思维导图</a:t>
            </a:r>
          </a:p>
        </p:txBody>
      </p:sp>
    </p:spTree>
    <p:extLst>
      <p:ext uri="{BB962C8B-B14F-4D97-AF65-F5344CB8AC3E}">
        <p14:creationId xmlns:p14="http://schemas.microsoft.com/office/powerpoint/2010/main" val="312792480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windows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或者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ubuntu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虚拟机中安装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freemind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，学习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freemind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的使用方法；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选择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/lib/modules/4.19.90/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modules.dep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文件中的半虚拟化模块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virtio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，结合内核源码的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Kconfig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文件与 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.config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配置文件进行对比分析内核模块的相互依赖关系。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根据依赖分析结果，使用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freemind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绘制其依赖图。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：内核模块依赖关系分析（</a:t>
            </a:r>
            <a:r>
              <a:rPr lang="en-US" altLang="zh-CN" dirty="0"/>
              <a:t>40min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正确安装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freemind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软件；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正确分析制定内核模块依赖关系，并绘制内核模块的依赖图；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提交绘制的依赖图与对比分析文档。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0974271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2304255"/>
          </a:xfrm>
        </p:spPr>
        <p:txBody>
          <a:bodyPr/>
          <a:lstStyle/>
          <a:p>
            <a:r>
              <a:rPr lang="en-US" altLang="zh-CN" dirty="0" err="1"/>
              <a:t>freemind</a:t>
            </a:r>
            <a:r>
              <a:rPr lang="zh-CN" altLang="en-US" dirty="0"/>
              <a:t>依赖关系图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：内核模块依赖关系分析（</a:t>
            </a:r>
            <a:r>
              <a:rPr lang="en-US" altLang="zh-CN" dirty="0"/>
              <a:t>40min</a:t>
            </a:r>
            <a:r>
              <a:rPr lang="zh-CN" altLang="en-US" dirty="0"/>
              <a:t>）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65AFEA-1DE9-4C1C-B714-2E769C21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67" y="2601920"/>
            <a:ext cx="8640000" cy="294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1371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00554" cy="4968551"/>
          </a:xfrm>
        </p:spPr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的版本号分为两部分，即内核版本与发行版本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内核版本：一般由三部分组成：主版本号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.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次版本号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.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修订号，形如：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R.X.Y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主版本号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：指内核的大版本，目前为止有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个大版本号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(1.X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2.X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3.X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4.X: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开发调式阶段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次版本号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：根据奇偶数来分配，奇数表示开发版、测试版，即该内核加入了某些测试的新功能，是一个内部可能存在着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BUG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的测试版；偶数表示稳定版，可以放心使用。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修订号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Y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：表示做过几次修改，在内核增加安全补丁、修复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bug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、实现新的特性或者驱动时会改变。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说明：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主版本号和次版本号标志着重要的功能变动，修正号表示较小的功能变更。以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2.6.22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版本为例，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代表主版本号，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6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代表次版本号，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22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代表修订号。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Linux</a:t>
            </a:r>
            <a:r>
              <a:rPr lang="zh-CN" altLang="en-US" dirty="0"/>
              <a:t>内核版本命名规则</a:t>
            </a:r>
          </a:p>
        </p:txBody>
      </p:sp>
    </p:spTree>
    <p:extLst>
      <p:ext uri="{BB962C8B-B14F-4D97-AF65-F5344CB8AC3E}">
        <p14:creationId xmlns:p14="http://schemas.microsoft.com/office/powerpoint/2010/main" val="20571208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的版本号分为两部分，即内核版本与发行版本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发行版本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由于内核需与应用软件结合构成操作系统后，才可供用户安装使用；因此有许多公司在内核的基础上，开发不同应用程序，组成的一个完整的操作系统，让一般的用户可以简便地安装和使用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，这就是所谓的发行版本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distribution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而一般发行版本的内核还会加上自己的修正版本号及信息。即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R.X.Y-Z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，其中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Z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即表示发行版对内核的修改，会随着内核功能的修改、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bug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修复而发生改变。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目前估计各种发行版本有数十种，它们的发行版本号各不相同，使用的内核版本号也可能不一样。例如，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ubuntu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Debian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centos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都要各自发行版的内核源码。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Linux</a:t>
            </a:r>
            <a:r>
              <a:rPr lang="zh-CN" altLang="en-US" dirty="0"/>
              <a:t>内核版本命名规则</a:t>
            </a:r>
          </a:p>
        </p:txBody>
      </p:sp>
    </p:spTree>
    <p:extLst>
      <p:ext uri="{BB962C8B-B14F-4D97-AF65-F5344CB8AC3E}">
        <p14:creationId xmlns:p14="http://schemas.microsoft.com/office/powerpoint/2010/main" val="34716487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发行版本</a:t>
            </a:r>
            <a:r>
              <a:rPr lang="en-US" altLang="zh-CN" dirty="0"/>
              <a:t>----ubuntu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内核源码下载地址：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https://launchpad.net/ubuntu/+source/linux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上述链接下，有对应可下载的发行版内核。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4.4.0-21.37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版本的内核：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https://launchpad.net/ubuntu/+source/linux/4.4.0-21.37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页面下会显示内核源码相关的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个文件：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Linux</a:t>
            </a:r>
            <a:r>
              <a:rPr lang="zh-CN" altLang="en-US" dirty="0"/>
              <a:t>内核版本命名规则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25D8AA7A-7BBB-4E27-AE8A-E127329CA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4077072"/>
            <a:ext cx="8280000" cy="167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2241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发行版本</a:t>
            </a:r>
            <a:r>
              <a:rPr lang="en-US" altLang="zh-CN" dirty="0"/>
              <a:t>----ubuntu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说明如下：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linux_4.4.0.orig.tar.gz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：此压缩包是来自内核官网的稳定版内核源码。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linux_4.4.0-21.37.diff.gz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：此压缩包是发行版根据稳定版内核做出的自定义修改，形式为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patch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linux_4.4.0-21.37.dsc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：此文件是针对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linux_4.4.0.orig.tar.gz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linux_4.4.0-21.37.diff.gz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的描述文件。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上述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个文件，构成了一个完整的发行版内核，当解压内核时，执行 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即可自动将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linux_4.4.0-21.37.diff.gz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中的补丁文件打到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linux_4.4.0.orig.tar.gz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源码中，最后解压成一个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linux_4.4.0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文件夹。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Linux</a:t>
            </a:r>
            <a:r>
              <a:rPr lang="zh-CN" altLang="en-US" dirty="0"/>
              <a:t>内核版本命名规则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D511C61-F32D-494F-A12E-B3436FCE48B6}"/>
              </a:ext>
            </a:extLst>
          </p:cNvPr>
          <p:cNvSpPr/>
          <p:nvPr/>
        </p:nvSpPr>
        <p:spPr bwMode="auto">
          <a:xfrm>
            <a:off x="1352600" y="4149080"/>
            <a:ext cx="4320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dpkg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-source -x **.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dsc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922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发行版本</a:t>
            </a:r>
            <a:r>
              <a:rPr lang="en-US" altLang="zh-CN" dirty="0"/>
              <a:t>----</a:t>
            </a:r>
            <a:r>
              <a:rPr lang="en-US" altLang="zh-CN" dirty="0" err="1"/>
              <a:t>debian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下载地址：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https://launchpad.net/debian/+source/linux/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该发行版内核源码结构与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ubuntu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相似，说明同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ubuntu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Linux</a:t>
            </a:r>
            <a:r>
              <a:rPr lang="zh-CN" altLang="en-US" dirty="0"/>
              <a:t>内核版本命名规则</a:t>
            </a:r>
          </a:p>
        </p:txBody>
      </p:sp>
    </p:spTree>
    <p:extLst>
      <p:ext uri="{BB962C8B-B14F-4D97-AF65-F5344CB8AC3E}">
        <p14:creationId xmlns:p14="http://schemas.microsoft.com/office/powerpoint/2010/main" val="37146296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发行版本</a:t>
            </a:r>
            <a:r>
              <a:rPr lang="en-US" altLang="zh-CN" dirty="0"/>
              <a:t>----centos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下载地址：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https://archive.kernel.org/centos-vault/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选择一个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centos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发行版本，例如：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6.7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，进入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6.7/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os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/Source/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SPackages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，找到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kernel-2.6.32-573.el6.src.rpm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即为对应的内核源码，直接下载即可。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Linux</a:t>
            </a:r>
            <a:r>
              <a:rPr lang="zh-CN" altLang="en-US" dirty="0"/>
              <a:t>内核版本命名规则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36CE0F-D153-4EAD-9266-39F6C581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" y="3272683"/>
            <a:ext cx="9906000" cy="221360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9E83E54-93F3-4272-A45B-B25683FA3C48}"/>
              </a:ext>
            </a:extLst>
          </p:cNvPr>
          <p:cNvSpPr/>
          <p:nvPr/>
        </p:nvSpPr>
        <p:spPr bwMode="auto">
          <a:xfrm>
            <a:off x="344488" y="5589240"/>
            <a:ext cx="8923777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wget https://archive.kernel.org/centos-vault/6.7/os/Source/SPackages/kernel-2.6.32-573.el6.src.rpm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616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发行版本</a:t>
            </a:r>
            <a:r>
              <a:rPr lang="en-US" altLang="zh-CN" dirty="0"/>
              <a:t>----</a:t>
            </a:r>
            <a:r>
              <a:rPr lang="en-US" altLang="zh-CN" dirty="0" err="1"/>
              <a:t>openEuler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下载地址：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http://repo.openeuler.org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进入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source/Packages/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，可找到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kernel-4.19.90-2003.4.0.0036.oe1.src.rpm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即为对应的内核源码，直接下载即可。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Linux</a:t>
            </a:r>
            <a:r>
              <a:rPr lang="zh-CN" altLang="en-US" dirty="0"/>
              <a:t>内核版本命名规则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D3CD7D-5282-460C-BA22-12A74892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11" y="3438811"/>
            <a:ext cx="9906000" cy="1502357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D840B694-1D33-44B6-806E-E35703DE9061}"/>
              </a:ext>
            </a:extLst>
          </p:cNvPr>
          <p:cNvSpPr/>
          <p:nvPr/>
        </p:nvSpPr>
        <p:spPr bwMode="auto">
          <a:xfrm>
            <a:off x="344488" y="5190786"/>
            <a:ext cx="8923777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wget https://repo.openeuler.org/openEuler-20.03-LTS/source/Packages/kernel-4.19.90-2003.4.0.0036.oe1.src.rpm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3931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33CC"/>
    </a:dk1>
    <a:lt1>
      <a:srgbClr val="FFFFFF"/>
    </a:lt1>
    <a:dk2>
      <a:srgbClr val="336699"/>
    </a:dk2>
    <a:lt2>
      <a:srgbClr val="008000"/>
    </a:lt2>
    <a:accent1>
      <a:srgbClr val="3366FF"/>
    </a:accent1>
    <a:accent2>
      <a:srgbClr val="FFFF66"/>
    </a:accent2>
    <a:accent3>
      <a:srgbClr val="FFFFFF"/>
    </a:accent3>
    <a:accent4>
      <a:srgbClr val="002AAE"/>
    </a:accent4>
    <a:accent5>
      <a:srgbClr val="ADB8FF"/>
    </a:accent5>
    <a:accent6>
      <a:srgbClr val="E7E75C"/>
    </a:accent6>
    <a:hlink>
      <a:srgbClr val="FF6600"/>
    </a:hlink>
    <a:folHlink>
      <a:srgbClr val="FFCC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30948</TotalTime>
  <Words>3062</Words>
  <Application>Microsoft Office PowerPoint</Application>
  <PresentationFormat>A4 纸张(210x297 毫米)</PresentationFormat>
  <Paragraphs>354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Monotype Sorts</vt:lpstr>
      <vt:lpstr>黑体</vt:lpstr>
      <vt:lpstr>微软雅黑</vt:lpstr>
      <vt:lpstr>Arial</vt:lpstr>
      <vt:lpstr>Arial Narrow</vt:lpstr>
      <vt:lpstr>Consolas</vt:lpstr>
      <vt:lpstr>Times New Roman</vt:lpstr>
      <vt:lpstr>Wingdings</vt:lpstr>
      <vt:lpstr>通用信息 (标准)</vt:lpstr>
      <vt:lpstr>PowerPoint 演示文稿</vt:lpstr>
      <vt:lpstr>第一章 实训二 实训内容</vt:lpstr>
      <vt:lpstr>一、Linux内核版本命名规则</vt:lpstr>
      <vt:lpstr>一、Linux内核版本命名规则</vt:lpstr>
      <vt:lpstr>一、Linux内核版本命名规则</vt:lpstr>
      <vt:lpstr>一、Linux内核版本命名规则</vt:lpstr>
      <vt:lpstr>一、Linux内核版本命名规则</vt:lpstr>
      <vt:lpstr>一、Linux内核版本命名规则</vt:lpstr>
      <vt:lpstr>一、Linux内核版本命名规则</vt:lpstr>
      <vt:lpstr>二、查看内核版本与发行版本</vt:lpstr>
      <vt:lpstr>二、查看内核版本与发行版本</vt:lpstr>
      <vt:lpstr>三、内核源码根目录分析</vt:lpstr>
      <vt:lpstr>三、内核源码根目录分析</vt:lpstr>
      <vt:lpstr>四、内核源码修改的changlog文件</vt:lpstr>
      <vt:lpstr>四、内核源码修改的changlog文件</vt:lpstr>
      <vt:lpstr>四、内核源码修改的changlog文件</vt:lpstr>
      <vt:lpstr>四、内核源码修改的changlog文件</vt:lpstr>
      <vt:lpstr>任务1：内核版本对比（40min）</vt:lpstr>
      <vt:lpstr>五、内核组件/子系统</vt:lpstr>
      <vt:lpstr>六、内核源码Kconfig文件</vt:lpstr>
      <vt:lpstr>六、内核源码Kconfig文件</vt:lpstr>
      <vt:lpstr>六、内核源码Kconfig文件</vt:lpstr>
      <vt:lpstr>六、内核源码Kconfig文件</vt:lpstr>
      <vt:lpstr>六、内核源码Kconfig文件</vt:lpstr>
      <vt:lpstr>六、内核源码Kconfig文件</vt:lpstr>
      <vt:lpstr>七、模块依赖文件</vt:lpstr>
      <vt:lpstr>八、freemind思维导图</vt:lpstr>
      <vt:lpstr>任务2：内核模块依赖关系分析（40min）</vt:lpstr>
      <vt:lpstr>任务2：内核模块依赖关系分析（40min）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2623</cp:revision>
  <dcterms:created xsi:type="dcterms:W3CDTF">2001-03-21T12:57:26Z</dcterms:created>
  <dcterms:modified xsi:type="dcterms:W3CDTF">2021-04-28T06:17:31Z</dcterms:modified>
</cp:coreProperties>
</file>