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1730" r:id="rId2"/>
    <p:sldId id="1791" r:id="rId3"/>
    <p:sldId id="2968" r:id="rId4"/>
    <p:sldId id="2980" r:id="rId5"/>
    <p:sldId id="2981" r:id="rId6"/>
    <p:sldId id="2989" r:id="rId7"/>
    <p:sldId id="2990" r:id="rId8"/>
    <p:sldId id="2991" r:id="rId9"/>
    <p:sldId id="2992" r:id="rId10"/>
    <p:sldId id="2993" r:id="rId11"/>
    <p:sldId id="2994" r:id="rId12"/>
    <p:sldId id="2995" r:id="rId13"/>
    <p:sldId id="2996" r:id="rId14"/>
    <p:sldId id="2997" r:id="rId15"/>
    <p:sldId id="1795" r:id="rId16"/>
    <p:sldId id="2998" r:id="rId17"/>
    <p:sldId id="2972" r:id="rId18"/>
    <p:sldId id="2999" r:id="rId19"/>
    <p:sldId id="3000" r:id="rId20"/>
    <p:sldId id="3001" r:id="rId21"/>
    <p:sldId id="3002" r:id="rId22"/>
    <p:sldId id="3003" r:id="rId23"/>
    <p:sldId id="3004" r:id="rId24"/>
    <p:sldId id="3005" r:id="rId25"/>
    <p:sldId id="3006" r:id="rId26"/>
    <p:sldId id="3007" r:id="rId27"/>
    <p:sldId id="3008" r:id="rId28"/>
    <p:sldId id="2973" r:id="rId29"/>
    <p:sldId id="3009" r:id="rId30"/>
    <p:sldId id="3010" r:id="rId31"/>
    <p:sldId id="3011" r:id="rId32"/>
    <p:sldId id="2967" r:id="rId33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4305" autoAdjust="0"/>
  </p:normalViewPr>
  <p:slideViewPr>
    <p:cSldViewPr>
      <p:cViewPr varScale="1">
        <p:scale>
          <a:sx n="60" d="100"/>
          <a:sy n="60" d="100"/>
        </p:scale>
        <p:origin x="906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694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4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813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00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81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246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46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011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716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02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63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当安装或卸载编译器时，需重新运行最后一个命令以建立链接。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633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554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localhost</a:t>
            </a:r>
            <a:r>
              <a:rPr lang="zh-CN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也需保留，原因同上述</a:t>
            </a:r>
            <a:r>
              <a:rPr lang="en-US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127.0.0.1</a:t>
            </a:r>
            <a:r>
              <a:rPr lang="zh-CN" altLang="zh-CN" sz="1800" b="0" kern="5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：也是因为它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被专门解释为使编译直接执行，而不是传递给本地计算机上的守护程序；如果确实要连接到本地计算机上的守护程序进行测试，请提供计算机的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地址或真实主机名。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936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假设这样一种极端的情况：集群中两台工作机中一台使用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个强劲的 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，而另一台性能较弱的机器只有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个较弱的 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。如果使用 </a:t>
            </a:r>
            <a:r>
              <a:rPr lang="en-US" altLang="zh-CN" sz="12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启动并行数量为 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6 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的编译任务，这将导致较弱的 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2 CPU 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工作机负载过载而较强的 </a:t>
            </a:r>
            <a:r>
              <a:rPr lang="en-US" altLang="zh-CN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4CPU </a:t>
            </a:r>
            <a:r>
              <a:rPr lang="zh-CN" altLang="en-US" sz="1200" kern="1200" dirty="0">
                <a:solidFill>
                  <a:srgbClr val="111111"/>
                </a:solidFill>
                <a:ea typeface="宋体" panose="02010600030101010101" pitchFamily="2" charset="-122"/>
              </a:rPr>
              <a:t>工作机负载过轻，这样的非均匀负载分布将拖累整个编译任务。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926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426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0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在上例中，采用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DMUCS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的负载均衡来配置编译集群，当其启动并行数量为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6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的编译任务时，理想状态下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DMUCS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首先将任务优先分布到高性能的编译机进行编译。当高性能编译机上的负载饱满以后，余下的编译任务将被分布到低性能的编译机上进行编译。由此，每个编译机的资源将得到最大限度的利用，编译性能得到最大提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67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128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distccmon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-text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命令动态查看分布式编译状态，即在命令中指定刷新的时间间隔：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distccmon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-text [delay]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delay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表示更新编译任务的周期，单位是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秒。如：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distccmon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-text 5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，这里的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就表示每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秒输出分布式编译状态。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13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365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78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78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87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9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67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68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cc/distcc/releas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520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操作系统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rgbClr val="000066"/>
                </a:solidFill>
                <a:latin typeface="+mj-ea"/>
                <a:ea typeface="+mj-ea"/>
              </a:rPr>
              <a:t>第一章 实训四 </a:t>
            </a:r>
            <a:endParaRPr lang="en-US" altLang="zh-CN" spc="300" dirty="0">
              <a:solidFill>
                <a:srgbClr val="00006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srgbClr val="000066"/>
                </a:solidFill>
                <a:latin typeface="+mj-ea"/>
                <a:ea typeface="+mj-ea"/>
              </a:rPr>
              <a:t>内核交叉编译和分布式编译环境的搭建</a:t>
            </a:r>
            <a:endParaRPr lang="zh-CN" altLang="en-US" sz="2800" spc="300" dirty="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中科院软件所</a:t>
            </a:r>
          </a:p>
          <a:p>
            <a:pPr algn="ctr" eaLnBrk="1" hangingPunct="1"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2020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年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8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月</a:t>
            </a:r>
            <a:r>
              <a:rPr kumimoji="0" lang="en-US" altLang="zh-CN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28</a:t>
            </a:r>
            <a:r>
              <a:rPr kumimoji="0" lang="zh-CN" alt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</a:rPr>
              <a:t>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4824535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在虚拟机关闭的状态下，设置虚拟机的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USB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项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启用相关服务：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【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win+R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】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后，输入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services.msc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，打开系统服务；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确认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【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Vmware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USB Arbitration Service】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服务已启用：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vmware</a:t>
            </a:r>
            <a:r>
              <a:rPr lang="zh-CN" altLang="en-US" dirty="0"/>
              <a:t>的虚拟机链接</a:t>
            </a:r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97BEA55A-53F0-406B-BE94-6E66B5B0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5" y="3444491"/>
            <a:ext cx="3240000" cy="160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41512F79-6275-4F55-AEA3-97917251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874" y="3357733"/>
            <a:ext cx="5760000" cy="194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1597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4824535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在虚拟机关闭的状态下，设置虚拟机的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USB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项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设置指定虚拟机的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USB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设备：勾选“显示所有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USB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输入设备”：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vmware</a:t>
            </a:r>
            <a:r>
              <a:rPr lang="zh-CN" altLang="en-US" dirty="0"/>
              <a:t>的虚拟机链接</a:t>
            </a:r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8A4A81C4-BC3B-42FA-AA99-62612C3CA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2597150"/>
            <a:ext cx="5400000" cy="192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9456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4824535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将 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USB 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设备插入 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windows 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主机时，会出现这样的提示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默认是将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USB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设备连接到主机，如果在一定时间内不操作或不选择，那么系统自动将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USB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连接到主机。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vmware</a:t>
            </a:r>
            <a:r>
              <a:rPr lang="zh-CN" altLang="en-US" dirty="0"/>
              <a:t>的虚拟机链接</a:t>
            </a:r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A5489BA8-D3D6-4297-B6B3-6283B6D2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04" y="2636912"/>
            <a:ext cx="4311650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026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4824535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选择将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USB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设备连接到虚拟机，并选择指定的虚拟机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ubuntu18.04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后，点击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【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确定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】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：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vmware</a:t>
            </a:r>
            <a:r>
              <a:rPr lang="zh-CN" altLang="en-US" dirty="0"/>
              <a:t>的虚拟机链接</a:t>
            </a:r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2BBD0A-8A98-4978-8E40-6763D201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2348880"/>
            <a:ext cx="4680000" cy="43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02907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4824535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查看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USB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设备分区：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树莓派的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卡通过读卡器插入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ubuntu18.04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虚拟机后，会新增两个目录：</a:t>
            </a:r>
            <a:b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</a:b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/boot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与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63GB Volume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63GB Volume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这个分区就是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rootfs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，内核交叉编译后的内核模块就放到这里的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lib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目录下。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 err="1"/>
              <a:t>vmware</a:t>
            </a:r>
            <a:r>
              <a:rPr lang="zh-CN" altLang="en-US" dirty="0"/>
              <a:t>的虚拟机链接</a:t>
            </a:r>
            <a:r>
              <a:rPr lang="en-US" altLang="zh-CN" dirty="0"/>
              <a:t>USB</a:t>
            </a:r>
            <a:r>
              <a:rPr lang="zh-CN" altLang="en-US" dirty="0"/>
              <a:t>设备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516A03C9-10D4-46DA-B862-77F7D91B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3008848"/>
            <a:ext cx="1800000" cy="272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>
            <a:extLst>
              <a:ext uri="{FF2B5EF4-FFF2-40B4-BE49-F238E27FC236}">
                <a16:creationId xmlns:a16="http://schemas.microsoft.com/office/drawing/2014/main" id="{CDA66B2F-493D-42D0-997F-8B6AB787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3008848"/>
            <a:ext cx="54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349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在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vmware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或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virtualbox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中新建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ubuntu18.04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虚拟机；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下载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openEuler-20.03-LTS-raspi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分支内核源码，在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ubuntu18.04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虚拟机中交叉编译该内核；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在树莓派中验证交叉编译完成的内核。</a:t>
            </a:r>
          </a:p>
          <a:p>
            <a:pPr lvl="2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：内核交叉编译（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3717032"/>
            <a:ext cx="89281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正确下载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的内核源码并执行交叉编译。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在树莓派中验证交叉编译的内核可正常启动与登录。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提交关键流程截图。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735706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使用树莓派验证交叉编译的内核的启动与登录：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：内核交叉编译（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EF6AFD29-E6B0-49E7-B3FE-BB4D1A939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00" y="2038841"/>
            <a:ext cx="7920000" cy="321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625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r>
              <a:rPr lang="en-US" altLang="zh-CN" dirty="0" err="1"/>
              <a:t>distcc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是一个非常快且免费的分布式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C/C++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编译工具，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分为三个部分：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是一个类似客户端的程序，不过它的角色是个编译器，可以让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C/C++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代码在很多网络服务器上进行分布式的编译，就像本地编译一样，当然比本地编译快很多。可通过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--help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man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查看具体说明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是一个守护进程，每个网络服务器上都需要安装这个守护进程，用来处理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发送过来的各种计算资源。可通过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--help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man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查看具体说明。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distccmon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-text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distccmon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-text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是一个监控程序，用来监控编译的分布情况以及网络服务器编译使用情况。可使用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watch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distccmon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-text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命令在客户端查看动态的分布式编译状态；也可运行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distccmon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-text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命令查看客户端当前时刻的分布式编译状态。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en-US" altLang="zh-CN" dirty="0" err="1"/>
              <a:t>distcc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0412545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r>
              <a:rPr lang="zh-CN" altLang="en-US" dirty="0"/>
              <a:t>安装依赖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安装</a:t>
            </a:r>
            <a:r>
              <a:rPr lang="en-US" altLang="zh-CN" dirty="0" err="1"/>
              <a:t>distcc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可以通过软件包或源码安装。建议在普通用户下操作。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）使用软件源安装：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安装完成后，需修改配置文件：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distcc</a:t>
            </a:r>
            <a:r>
              <a:rPr lang="zh-CN" altLang="en-US" dirty="0"/>
              <a:t>安装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ubuntu</a:t>
            </a:r>
            <a:r>
              <a:rPr lang="zh-CN" altLang="en-US" dirty="0"/>
              <a:t>为例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A1D8424-4279-432A-88C4-9409BA39EFF2}"/>
              </a:ext>
            </a:extLst>
          </p:cNvPr>
          <p:cNvSpPr/>
          <p:nvPr/>
        </p:nvSpPr>
        <p:spPr bwMode="auto">
          <a:xfrm>
            <a:off x="993000" y="2060848"/>
            <a:ext cx="7920000" cy="78319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apt-get install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gcc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make python3 python3-dev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libiberty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-dev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libssl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-dev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0A19D2-94BC-4127-A239-947A333B8D13}"/>
              </a:ext>
            </a:extLst>
          </p:cNvPr>
          <p:cNvSpPr/>
          <p:nvPr/>
        </p:nvSpPr>
        <p:spPr bwMode="auto">
          <a:xfrm>
            <a:off x="1280592" y="4437112"/>
            <a:ext cx="5400000" cy="442674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 apt-get install </a:t>
            </a:r>
            <a:r>
              <a:rPr lang="en-US" altLang="zh-CN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distcc</a:t>
            </a:r>
            <a:endParaRPr lang="en-US" altLang="zh-CN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72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安装</a:t>
            </a:r>
            <a:r>
              <a:rPr lang="en-US" altLang="zh-CN" dirty="0" err="1"/>
              <a:t>distcc</a:t>
            </a:r>
            <a:endParaRPr lang="zh-CN" altLang="en-US" dirty="0"/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server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端：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修改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/default/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文件的配置项：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其中，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ALLOWEDNETS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配置项中的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192.168.0.0/16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表示子网的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CIDR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数字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16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是可变长度子网掩码，表示如果一个内网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地址的前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16bit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与某个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CIDR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地址块（如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192.168.0.0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）相同，那么该内网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地址就属于该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CIDR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地址块。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修改完后，需重启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服务：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sudo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init.d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restart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或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sudo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service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restart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distcc</a:t>
            </a:r>
            <a:r>
              <a:rPr lang="zh-CN" altLang="en-US" dirty="0"/>
              <a:t>安装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ubuntu</a:t>
            </a:r>
            <a:r>
              <a:rPr lang="zh-CN" altLang="en-US" dirty="0"/>
              <a:t>为例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0A19D2-94BC-4127-A239-947A333B8D13}"/>
              </a:ext>
            </a:extLst>
          </p:cNvPr>
          <p:cNvSpPr/>
          <p:nvPr/>
        </p:nvSpPr>
        <p:spPr bwMode="auto">
          <a:xfrm>
            <a:off x="1568624" y="2564904"/>
            <a:ext cx="7488832" cy="1123712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STARTDISTCC="true"   </a:t>
            </a:r>
            <a:r>
              <a:rPr lang="zh-CN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（默认为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r>
              <a:rPr lang="zh-CN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）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ALLOWEDNETS="127.0.0.1 192.168.0.0/16"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LISTENER="" </a:t>
            </a:r>
            <a:r>
              <a:rPr lang="zh-CN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（默认为</a:t>
            </a:r>
            <a:r>
              <a:rPr lang="en-US" altLang="zh-CN" sz="2000" dirty="0">
                <a:solidFill>
                  <a:srgbClr val="FFFFFF"/>
                </a:solidFill>
                <a:latin typeface="Consolas" panose="020B0609020204030204" pitchFamily="49" charset="0"/>
              </a:rPr>
              <a:t>127.0.0.1</a:t>
            </a:r>
            <a:r>
              <a:rPr lang="zh-CN" alt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，建议清空，否则会失败）</a:t>
            </a:r>
          </a:p>
        </p:txBody>
      </p:sp>
    </p:spTree>
    <p:extLst>
      <p:ext uri="{BB962C8B-B14F-4D97-AF65-F5344CB8AC3E}">
        <p14:creationId xmlns:p14="http://schemas.microsoft.com/office/powerpoint/2010/main" val="7865273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553400" cy="3384376"/>
          </a:xfrm>
        </p:spPr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任务一：内核交叉编译（</a:t>
            </a:r>
            <a:r>
              <a:rPr lang="en-US" altLang="zh-CN" dirty="0">
                <a:ea typeface="宋体" pitchFamily="2" charset="-122"/>
              </a:rPr>
              <a:t>60min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任务二：分布式编译环境的搭建（</a:t>
            </a:r>
            <a:r>
              <a:rPr lang="en-US" altLang="zh-CN">
                <a:ea typeface="宋体" pitchFamily="2" charset="-122"/>
              </a:rPr>
              <a:t>60min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第一章 实训四 实训内容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安装</a:t>
            </a:r>
            <a:r>
              <a:rPr lang="en-US" altLang="zh-CN" dirty="0" err="1"/>
              <a:t>distcc</a:t>
            </a:r>
            <a:endParaRPr lang="zh-CN" altLang="en-US" dirty="0"/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client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端：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etc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/hosts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文件中添加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server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地址，并以空格分隔：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其中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127.0.0.1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的本地回环地址需保留，因为它被专门解释为使编译直接执行，而不是传递给本地计算机上的守护程序；如果确实要连接到本地计算机上的守护程序进行测试，请提供计算机的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IP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地址或真实主机名。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distcc</a:t>
            </a:r>
            <a:r>
              <a:rPr lang="zh-CN" altLang="en-US" dirty="0"/>
              <a:t>安装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ubuntu</a:t>
            </a:r>
            <a:r>
              <a:rPr lang="zh-CN" altLang="en-US" dirty="0"/>
              <a:t>为例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F6D5C24B-7513-4A46-A4EA-9A2C25A3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648" y="2636912"/>
            <a:ext cx="5040000" cy="221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3928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安装</a:t>
            </a:r>
            <a:r>
              <a:rPr lang="en-US" altLang="zh-CN" dirty="0" err="1"/>
              <a:t>distcc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）使用源码安装：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源码下载地址：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  <a:hlinkClick r:id="rId3"/>
              </a:rPr>
              <a:t>https://github.com/distcc/distcc/releases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distcc</a:t>
            </a:r>
            <a:r>
              <a:rPr lang="zh-CN" altLang="en-US" dirty="0"/>
              <a:t>安装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ubuntu</a:t>
            </a:r>
            <a:r>
              <a:rPr lang="zh-CN" altLang="en-US" dirty="0"/>
              <a:t>为例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2DA43C-0EAB-41AB-9681-86495F18BB0F}"/>
              </a:ext>
            </a:extLst>
          </p:cNvPr>
          <p:cNvSpPr/>
          <p:nvPr/>
        </p:nvSpPr>
        <p:spPr bwMode="auto">
          <a:xfrm>
            <a:off x="632074" y="2636912"/>
            <a:ext cx="8784976" cy="377975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wget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https://github.com/distcc/distcc/releases/download/v3.3.2/distcc-3.3.2.tar.gz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tar 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zxvf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distcc-3.3.2.tar.gz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解压后，可参考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distcc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/INSTALL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文件中的安装引导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./autogen.sh        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若 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"configure"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文件不存在时运行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./configure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make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make check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make install             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make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installcheck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update-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distcc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symlinks</a:t>
            </a:r>
            <a:endParaRPr lang="zh-CN" alt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847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安装</a:t>
            </a:r>
            <a:r>
              <a:rPr lang="en-US" altLang="zh-CN" dirty="0" err="1"/>
              <a:t>distcc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）使用源码安装的配置：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server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端：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运行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命令启动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的守护进程：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注：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）如果是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root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用户执行上述命令，则还需添加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--user nobody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参数。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）如果要选用不同的参数与参数值来重新执行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命令启动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的守护进程，需要先执行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aux | grep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获取守护进程的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pid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，将这些已存在的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pid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都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kill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之后，再执行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distccd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命令方可生效。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distcc</a:t>
            </a:r>
            <a:r>
              <a:rPr lang="zh-CN" altLang="en-US" dirty="0"/>
              <a:t>安装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ubuntu</a:t>
            </a:r>
            <a:r>
              <a:rPr lang="zh-CN" altLang="en-US" dirty="0"/>
              <a:t>为例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2DA43C-0EAB-41AB-9681-86495F18BB0F}"/>
              </a:ext>
            </a:extLst>
          </p:cNvPr>
          <p:cNvSpPr/>
          <p:nvPr/>
        </p:nvSpPr>
        <p:spPr bwMode="auto">
          <a:xfrm>
            <a:off x="1496616" y="2924944"/>
            <a:ext cx="72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distccd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--daemon --allow 192.168.98.0/24</a:t>
            </a:r>
            <a:endParaRPr lang="zh-CN" altLang="en-US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9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546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安装</a:t>
            </a:r>
            <a:r>
              <a:rPr lang="en-US" altLang="zh-CN" dirty="0" err="1"/>
              <a:t>distcc</a:t>
            </a:r>
            <a:endParaRPr lang="zh-CN" altLang="en-US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）使用源码安装的配置：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client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端：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在命令行执行：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en-US" altLang="zh-CN" dirty="0" err="1"/>
              <a:t>distcc</a:t>
            </a:r>
            <a:r>
              <a:rPr lang="zh-CN" altLang="en-US" dirty="0"/>
              <a:t>安装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/>
              <a:t>ubuntu</a:t>
            </a:r>
            <a:r>
              <a:rPr lang="zh-CN" altLang="en-US" dirty="0"/>
              <a:t>为例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2DA43C-0EAB-41AB-9681-86495F18BB0F}"/>
              </a:ext>
            </a:extLst>
          </p:cNvPr>
          <p:cNvSpPr/>
          <p:nvPr/>
        </p:nvSpPr>
        <p:spPr bwMode="auto">
          <a:xfrm>
            <a:off x="776536" y="2963340"/>
            <a:ext cx="8928546" cy="2553891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export DISTCC_HOSTS=“localhost serverip1 serverip2 …”   </a:t>
            </a:r>
            <a:b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每个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serverip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以空格分隔</a:t>
            </a:r>
          </a:p>
          <a:p>
            <a:pPr algn="l"/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或者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export DISTCC_HOSTS="localhost serverhostname1 serverhostname2 …"   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每个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serverhostname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以空格分隔</a:t>
            </a:r>
          </a:p>
          <a:p>
            <a:pPr algn="l"/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如：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export DISTCC_HOSTS="localhost 192.168.42.143"   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每次执行都覆盖前一次赋值，机器重启失效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$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distcc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--show-hosts      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查看当前参与编译的主机列表</a:t>
            </a:r>
          </a:p>
        </p:txBody>
      </p:sp>
    </p:spTree>
    <p:extLst>
      <p:ext uri="{BB962C8B-B14F-4D97-AF65-F5344CB8AC3E}">
        <p14:creationId xmlns:p14="http://schemas.microsoft.com/office/powerpoint/2010/main" val="36076395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err="1"/>
              <a:t>distcc</a:t>
            </a:r>
            <a:r>
              <a:rPr lang="en-US" altLang="zh-CN" dirty="0"/>
              <a:t> </a:t>
            </a:r>
            <a:r>
              <a:rPr lang="zh-CN" altLang="en-US" dirty="0"/>
              <a:t>缺点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的负载均衡算法过于简单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的代理进程对各个工作机当前的负荷没有感知，分发预处理文件的唯一依据是主机出现在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DISTCC_HOST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环境变量中的次序，主机名越靠前，就会得到更多的编译任务，然而当编译场中某些机器性能过差，整体编译性能会显著下降。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如图所示：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七、其他说明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DB49C63-2D77-468C-A13D-6FAF1CE2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3527516"/>
            <a:ext cx="5760000" cy="321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4494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改善方法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DMUCS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DistributedMulti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-User Compilation System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）应用。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DMUCS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是一个实现于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之上的动态平衡和任务分布程序。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DMUCS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优点：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）支持多用户同时编译，扩展性好，可以很好处理新增的负载。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）支持多种操作系统所组成的编译集群。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）可以使用具有多处理器（多核）编译主机的所有处理资源。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）可以充分使用具有不同处理速度的编译主机，使整体编译性能达到最优。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5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）可以保证参与编译的主机不会由于编译任务而产生超负载的情况。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6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）考虑到了编译主机上由非编译任务所引起的负载情况。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7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）支持从编译集群中动态的增加或者移除编译主机。</a:t>
            </a: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b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</a:b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七、其他说明</a:t>
            </a:r>
          </a:p>
        </p:txBody>
      </p:sp>
    </p:spTree>
    <p:extLst>
      <p:ext uri="{BB962C8B-B14F-4D97-AF65-F5344CB8AC3E}">
        <p14:creationId xmlns:p14="http://schemas.microsoft.com/office/powerpoint/2010/main" val="5412615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改善方法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DMUCS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由以下四个部分程序组成：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dmucs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主服务程序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DMUCS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解决方案的核心服务程序。调度主机去编译任务，当有编译请求时给出可用的最快的主机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处理器。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loadavg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监控程序 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loadavg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定期发送编译主机的平均负载到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dmucs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服务器。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gethost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编译命令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gethost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是具体进行编译的命令，其运行于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之上。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用户使用“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make CXX=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gethost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来启动编译。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monitor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管理程序（非必须）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用于监控编译场的繁忙情况。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七、其他说明</a:t>
            </a:r>
          </a:p>
        </p:txBody>
      </p:sp>
    </p:spTree>
    <p:extLst>
      <p:ext uri="{BB962C8B-B14F-4D97-AF65-F5344CB8AC3E}">
        <p14:creationId xmlns:p14="http://schemas.microsoft.com/office/powerpoint/2010/main" val="14011252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144570" cy="5400599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/>
              <a:t>改善方法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DMUCS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实现内核编译的动态平衡的任务分布后：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七、其他说明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8108DBB-C36D-4343-B1E1-0B48EC32E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2780928"/>
            <a:ext cx="5760000" cy="311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5693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2304255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从网上调研有关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安装的资料和教程，使用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分布式编译工具，基于任务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，在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ubuntu18.04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虚拟机中搭建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内核分布式编译环境。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分布式编译环境搭建完成后，重新编译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openEuler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社区中的树莓派版内核，与任务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中使用单一主机编译树莓派内核的时间进行对比，分析搭建分布式编译环境之后的好处。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学有余力者，可以安装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DMUCS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来实现内核编译的动态平衡和任务分布。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：分布式编译环境的搭建（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F5B77DF-FE31-4CCA-8F4C-7A9F43F39177}"/>
              </a:ext>
            </a:extLst>
          </p:cNvPr>
          <p:cNvSpPr txBox="1">
            <a:spLocks/>
          </p:cNvSpPr>
          <p:nvPr/>
        </p:nvSpPr>
        <p:spPr bwMode="auto">
          <a:xfrm>
            <a:off x="488950" y="4221087"/>
            <a:ext cx="8928100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审核要求</a:t>
            </a:r>
            <a:endParaRPr lang="en-US" altLang="zh-CN" kern="0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distcc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搭建 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Linux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内核分布式编译环境。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提交搭建过程以及结果的文档，包含出现的问题以及解决方案。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提交分布式编译内核时，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distccmon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-text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监控的截图，以及与单机编译的分析文档。（若完成 </a:t>
            </a:r>
            <a:r>
              <a:rPr lang="en-US" altLang="zh-CN" sz="1800" dirty="0" err="1">
                <a:solidFill>
                  <a:srgbClr val="111111"/>
                </a:solidFill>
                <a:ea typeface="宋体" panose="02010600030101010101" pitchFamily="2" charset="-122"/>
              </a:rPr>
              <a:t>dmucs</a:t>
            </a:r>
            <a:r>
              <a:rPr lang="en-US" altLang="zh-CN" sz="1800" dirty="0">
                <a:solidFill>
                  <a:srgbClr val="11111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anose="02010600030101010101" pitchFamily="2" charset="-122"/>
              </a:rPr>
              <a:t>的安装使用也一并提交）</a:t>
            </a: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0974271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936103"/>
          </a:xfrm>
        </p:spPr>
        <p:txBody>
          <a:bodyPr/>
          <a:lstStyle/>
          <a:p>
            <a:r>
              <a:rPr lang="zh-CN" altLang="en-US" dirty="0"/>
              <a:t>分布式编译结果：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命令行执行分布式编译命令：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：分布式编译环境的搭建（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CDE1DF5-4D9F-43DA-A3C3-BB1786A0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2301741"/>
            <a:ext cx="4680000" cy="45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918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072562" cy="4968551"/>
          </a:xfrm>
        </p:spPr>
        <p:txBody>
          <a:bodyPr/>
          <a:lstStyle/>
          <a:p>
            <a:r>
              <a:rPr lang="zh-CN" altLang="en-US" dirty="0"/>
              <a:t>本地编译与交叉编译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本地编译：在当前目标平台下编译出来的程序，又放到当前平台下运行。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交叉编译：在一种平台上编译，编译出来的程序，是放到别的平台上运行即编译的环境，和运行的环境不一样，属于交叉的，此所谓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cross compile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交叉编译，这个概念，主要和嵌入式开发有关。因为编译、开发，都需要相对比较多的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、内存、硬盘等资源，而嵌入式系统中的资源相对有限，很难进行直接的本地编译。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最常见的例子就是：在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x86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平台上编译生成的（可执行的）程序，放到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arm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架构的目标开发板上运行。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CN" altLang="en-US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一、本地编译与交叉编译</a:t>
            </a:r>
          </a:p>
        </p:txBody>
      </p:sp>
    </p:spTree>
    <p:extLst>
      <p:ext uri="{BB962C8B-B14F-4D97-AF65-F5344CB8AC3E}">
        <p14:creationId xmlns:p14="http://schemas.microsoft.com/office/powerpoint/2010/main" val="274909909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936103"/>
          </a:xfrm>
        </p:spPr>
        <p:txBody>
          <a:bodyPr/>
          <a:lstStyle/>
          <a:p>
            <a:r>
              <a:rPr lang="zh-CN" altLang="en-US" dirty="0"/>
              <a:t>分布式编译结果：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distccmon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-text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查看当前时刻的分布式编译状态：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：分布式编译环境的搭建（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40FAFB0-6186-4AC2-9BC2-ADC0045F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00" y="2327680"/>
            <a:ext cx="7200000" cy="400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1564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847AF8-4384-41D2-8844-C7F1855F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8928100" cy="1368151"/>
          </a:xfrm>
        </p:spPr>
        <p:txBody>
          <a:bodyPr/>
          <a:lstStyle/>
          <a:p>
            <a:r>
              <a:rPr lang="zh-CN" altLang="en-US" dirty="0"/>
              <a:t>分布式编译结果：</a:t>
            </a:r>
            <a:endParaRPr lang="en-US" altLang="zh-CN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watch </a:t>
            </a:r>
            <a:r>
              <a:rPr lang="en-US" altLang="zh-CN" sz="1800" kern="1200" dirty="0" err="1">
                <a:solidFill>
                  <a:srgbClr val="111111"/>
                </a:solidFill>
                <a:ea typeface="宋体" panose="02010600030101010101" pitchFamily="2" charset="-122"/>
              </a:rPr>
              <a:t>distccmon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-text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命令，查看动态的分布式编译状态</a:t>
            </a:r>
            <a:endParaRPr lang="en-US" altLang="zh-CN" sz="1800" kern="1200" dirty="0">
              <a:solidFill>
                <a:srgbClr val="111111"/>
              </a:solidFill>
              <a:ea typeface="宋体" panose="02010600030101010101" pitchFamily="2" charset="-122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默认每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秒刷新一次（左上角 </a:t>
            </a:r>
            <a:r>
              <a:rPr lang="en-US" altLang="zh-CN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Every 2.0s</a:t>
            </a:r>
            <a:r>
              <a:rPr lang="zh-CN" altLang="en-US" sz="1800" kern="1200" dirty="0">
                <a:solidFill>
                  <a:srgbClr val="111111"/>
                </a:solidFill>
                <a:ea typeface="宋体" panose="02010600030101010101" pitchFamily="2" charset="-122"/>
              </a:rPr>
              <a:t>）：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DDC461-4429-4F8F-AAE2-A7394390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：分布式编译环境的搭建（</a:t>
            </a:r>
            <a:r>
              <a:rPr lang="en-US" altLang="zh-CN" dirty="0"/>
              <a:t>40min</a:t>
            </a:r>
            <a:r>
              <a:rPr lang="zh-CN" altLang="en-US" dirty="0"/>
              <a:t>）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6EECFF0-A027-4E2A-9838-7FE69C03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40" y="2943796"/>
            <a:ext cx="8640000" cy="15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4168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交叉编译的背景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目前树莓派只支持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AArch64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架构的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操作系统。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zh-CN" altLang="en-US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编译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AArch64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架构的内核时，除了直接使用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AArch64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架构的运行环境，也可以采用交叉编译的方式。在此，我们以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ubuntu18.04 x86_64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的服务器上编译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AArch64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架构的内核为例，介绍交叉编译的过程。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二、内核交叉编译的背景</a:t>
            </a:r>
          </a:p>
        </p:txBody>
      </p:sp>
    </p:spTree>
    <p:extLst>
      <p:ext uri="{BB962C8B-B14F-4D97-AF65-F5344CB8AC3E}">
        <p14:creationId xmlns:p14="http://schemas.microsoft.com/office/powerpoint/2010/main" val="11689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实验环境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操作系统：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ubuntu18.04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架构：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x86_64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安装依赖软件：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三、内核交叉编译的过程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DDA8EA1-C932-4610-8089-9F08EDADA233}"/>
              </a:ext>
            </a:extLst>
          </p:cNvPr>
          <p:cNvSpPr/>
          <p:nvPr/>
        </p:nvSpPr>
        <p:spPr bwMode="auto">
          <a:xfrm>
            <a:off x="1244811" y="3284984"/>
            <a:ext cx="7776864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apt-get install build-essential gcc-aarch64-linux-gnu binutils-aarch64-linux-gnu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bc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libssl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-dev -y</a:t>
            </a:r>
          </a:p>
        </p:txBody>
      </p:sp>
    </p:spTree>
    <p:extLst>
      <p:ext uri="{BB962C8B-B14F-4D97-AF65-F5344CB8AC3E}">
        <p14:creationId xmlns:p14="http://schemas.microsoft.com/office/powerpoint/2010/main" val="15604858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编译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 ---- 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操作目录可自定义，此处将操作目录用 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${WORKDIR} 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表示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下载树莓派内核源码：指定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openEuler-20.03-LTS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分支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进入内核源码目录：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设置环境变量：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载入默认配置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三、内核交叉编译的过程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3CDA6F-8313-44C6-9FCE-A5F7CC6F6927}"/>
              </a:ext>
            </a:extLst>
          </p:cNvPr>
          <p:cNvSpPr/>
          <p:nvPr/>
        </p:nvSpPr>
        <p:spPr bwMode="auto">
          <a:xfrm>
            <a:off x="1334907" y="2204864"/>
            <a:ext cx="7236185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git clone -b openEuler-20.03-LTS https://gitee.com/openeuler/raspberrypi-kernel.git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77528B9-C04A-4E6D-BD5A-6DC458EFEA9D}"/>
              </a:ext>
            </a:extLst>
          </p:cNvPr>
          <p:cNvSpPr/>
          <p:nvPr/>
        </p:nvSpPr>
        <p:spPr bwMode="auto">
          <a:xfrm>
            <a:off x="1324652" y="3524433"/>
            <a:ext cx="54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cd ${WORKDIR}/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raspberrypi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-kernel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00C0AF3-9B1A-44F8-B9D0-C1B3379E4A28}"/>
              </a:ext>
            </a:extLst>
          </p:cNvPr>
          <p:cNvSpPr/>
          <p:nvPr/>
        </p:nvSpPr>
        <p:spPr bwMode="auto">
          <a:xfrm>
            <a:off x="1324652" y="4480353"/>
            <a:ext cx="5400000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export ARCH=arm64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export CROSS_COMPILE=aarch64-linux-gnu-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460AC0-0CC1-4C57-B00B-E4A7A18CA5FA}"/>
              </a:ext>
            </a:extLst>
          </p:cNvPr>
          <p:cNvSpPr/>
          <p:nvPr/>
        </p:nvSpPr>
        <p:spPr bwMode="auto">
          <a:xfrm>
            <a:off x="1334907" y="5951775"/>
            <a:ext cx="54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make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openeuler-raspi_defconfig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872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5517231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编译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 ---- 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操作目录可自定义，此处将操作目录用 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${WORKDIR} 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表示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编译内核：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创建编译内核模块目录：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编译内核模块：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三、内核交叉编译的过程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3CDA6F-8313-44C6-9FCE-A5F7CC6F6927}"/>
              </a:ext>
            </a:extLst>
          </p:cNvPr>
          <p:cNvSpPr/>
          <p:nvPr/>
        </p:nvSpPr>
        <p:spPr bwMode="auto">
          <a:xfrm>
            <a:off x="1334907" y="2516321"/>
            <a:ext cx="36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make -j8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77528B9-C04A-4E6D-BD5A-6DC458EFEA9D}"/>
              </a:ext>
            </a:extLst>
          </p:cNvPr>
          <p:cNvSpPr/>
          <p:nvPr/>
        </p:nvSpPr>
        <p:spPr bwMode="auto">
          <a:xfrm>
            <a:off x="1334907" y="3501008"/>
            <a:ext cx="5400000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mkdir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${WORKDIR}/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ouput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00C0AF3-9B1A-44F8-B9D0-C1B3379E4A28}"/>
              </a:ext>
            </a:extLst>
          </p:cNvPr>
          <p:cNvSpPr/>
          <p:nvPr/>
        </p:nvSpPr>
        <p:spPr bwMode="auto">
          <a:xfrm>
            <a:off x="1334906" y="4509120"/>
            <a:ext cx="7650541" cy="408623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make INSTALL_MOD_PATH=${WORKDIR}/output/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modules_install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987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4824535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编译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 ---- 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操作目录可自定义，此处将操作目录用 </a:t>
            </a:r>
            <a:r>
              <a:rPr lang="en-US" altLang="zh-CN" sz="2300" dirty="0">
                <a:ea typeface="黑体" pitchFamily="49" charset="-122"/>
                <a:sym typeface="Arial" charset="0"/>
              </a:rPr>
              <a:t>${WORKDIR} </a:t>
            </a:r>
            <a:r>
              <a:rPr lang="zh-CN" altLang="en-US" sz="2300" dirty="0">
                <a:ea typeface="黑体" pitchFamily="49" charset="-122"/>
                <a:sym typeface="Arial" charset="0"/>
              </a:rPr>
              <a:t>表示</a:t>
            </a: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收集编译结果：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内核镜像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设备树文件等：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三、内核交叉编译的过程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3CDA6F-8313-44C6-9FCE-A5F7CC6F6927}"/>
              </a:ext>
            </a:extLst>
          </p:cNvPr>
          <p:cNvSpPr/>
          <p:nvPr/>
        </p:nvSpPr>
        <p:spPr bwMode="auto">
          <a:xfrm>
            <a:off x="1334906" y="2904014"/>
            <a:ext cx="7704855" cy="715089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cp ${WORKDIR}/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raspberrypi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-kernel/arch/arm64/boot/Image ${WORKDIR}/output/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00C0AF3-9B1A-44F8-B9D0-C1B3379E4A28}"/>
              </a:ext>
            </a:extLst>
          </p:cNvPr>
          <p:cNvSpPr/>
          <p:nvPr/>
        </p:nvSpPr>
        <p:spPr bwMode="auto">
          <a:xfrm>
            <a:off x="543040" y="4674830"/>
            <a:ext cx="9288586" cy="1634490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cp ${WORKDIR}/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raspberrypi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-kernel/arch/arm64/boot/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dts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broadcom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/*.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dtb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${WORKDIR}/output/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mkdir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${WORKDIR}/output/overlays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cp ${WORKDIR}/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raspberrypi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-kernel/arch/arm64/boot/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dts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/overlays/*.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dtb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* ${WORKDIR}/output/overlays/</a:t>
            </a:r>
          </a:p>
        </p:txBody>
      </p:sp>
    </p:spTree>
    <p:extLst>
      <p:ext uri="{BB962C8B-B14F-4D97-AF65-F5344CB8AC3E}">
        <p14:creationId xmlns:p14="http://schemas.microsoft.com/office/powerpoint/2010/main" val="41369290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7154E9-3050-427E-83AC-69ACDB29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9"/>
            <a:ext cx="9288586" cy="4824535"/>
          </a:xfrm>
        </p:spPr>
        <p:txBody>
          <a:bodyPr/>
          <a:lstStyle/>
          <a:p>
            <a:r>
              <a:rPr lang="zh-CN" altLang="en-US" sz="2300" dirty="0">
                <a:ea typeface="黑体" pitchFamily="49" charset="-122"/>
                <a:sym typeface="Arial" charset="0"/>
              </a:rPr>
              <a:t>验证内核可用性表示</a:t>
            </a:r>
          </a:p>
          <a:p>
            <a:pPr lvl="1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配置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卡目录：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2"/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使用实训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1-1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中刷写好 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openEuler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树莓派镜像的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卡，直接插到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Linux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主机上，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会默认挂载其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boot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分区和 根目录分区。这里其挂载路径分别表示为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${boot}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和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${</a:t>
            </a:r>
            <a:r>
              <a:rPr lang="en-US" altLang="zh-CN" sz="1800" dirty="0" err="1">
                <a:solidFill>
                  <a:srgbClr val="111111"/>
                </a:solidFill>
                <a:ea typeface="宋体" pitchFamily="2" charset="-122"/>
                <a:sym typeface="Arial" charset="0"/>
              </a:rPr>
              <a:t>rootfs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}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，将上面编译好的内核放置到 </a:t>
            </a:r>
            <a:r>
              <a:rPr lang="en-US" altLang="zh-CN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SD </a:t>
            </a:r>
            <a:r>
              <a:rPr lang="zh-CN" altLang="en-US" sz="1800" dirty="0">
                <a:solidFill>
                  <a:srgbClr val="111111"/>
                </a:solidFill>
                <a:ea typeface="宋体" pitchFamily="2" charset="-122"/>
                <a:sym typeface="Arial" charset="0"/>
              </a:rPr>
              <a:t>卡对应分区。</a:t>
            </a:r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pPr lvl="1"/>
            <a:endParaRPr lang="en-US" altLang="zh-CN" sz="1800" dirty="0">
              <a:solidFill>
                <a:srgbClr val="111111"/>
              </a:solidFill>
              <a:ea typeface="宋体" pitchFamily="2" charset="-122"/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AF13EB-2D35-4E9C-BC6C-671C9B9C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三、内核交叉编译的过程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3CDA6F-8313-44C6-9FCE-A5F7CC6F6927}"/>
              </a:ext>
            </a:extLst>
          </p:cNvPr>
          <p:cNvSpPr/>
          <p:nvPr/>
        </p:nvSpPr>
        <p:spPr bwMode="auto">
          <a:xfrm>
            <a:off x="1100572" y="3212976"/>
            <a:ext cx="7956884" cy="2860358"/>
          </a:xfrm>
          <a:prstGeom prst="round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将内核模块放进 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rootfs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cp -r ${WORKDIR}/output/lib/modules ${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rootfs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}/lib/</a:t>
            </a:r>
          </a:p>
          <a:p>
            <a:pPr algn="l"/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将内核放进引导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cp ${WORKDIR}/output/Image ${boot}/kernel8.img</a:t>
            </a:r>
          </a:p>
          <a:p>
            <a:pPr algn="l"/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将设备树文件放进引导</a:t>
            </a:r>
            <a:endParaRPr lang="en-US" altLang="zh-CN" sz="18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cp ${WORKDIR}/output/*.</a:t>
            </a:r>
            <a:r>
              <a:rPr lang="en-US" altLang="zh-CN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dtb</a:t>
            </a:r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 ${boot}/</a:t>
            </a:r>
          </a:p>
          <a:p>
            <a:pPr algn="l"/>
            <a:r>
              <a:rPr lang="en-US" altLang="zh-CN" sz="1800" dirty="0">
                <a:solidFill>
                  <a:srgbClr val="FFFFFF"/>
                </a:solidFill>
                <a:latin typeface="Consolas" panose="020B0609020204030204" pitchFamily="49" charset="0"/>
              </a:rPr>
              <a:t># cp ${WORKDIR}/output/overlays/* ${boot}/overlays/</a:t>
            </a:r>
          </a:p>
        </p:txBody>
      </p:sp>
    </p:spTree>
    <p:extLst>
      <p:ext uri="{BB962C8B-B14F-4D97-AF65-F5344CB8AC3E}">
        <p14:creationId xmlns:p14="http://schemas.microsoft.com/office/powerpoint/2010/main" val="32195745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30969</TotalTime>
  <Words>2816</Words>
  <Application>Microsoft Office PowerPoint</Application>
  <PresentationFormat>A4 纸张(210x297 毫米)</PresentationFormat>
  <Paragraphs>296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Monotype Sorts</vt:lpstr>
      <vt:lpstr>黑体</vt:lpstr>
      <vt:lpstr>微软雅黑</vt:lpstr>
      <vt:lpstr>Arial</vt:lpstr>
      <vt:lpstr>Arial Narrow</vt:lpstr>
      <vt:lpstr>Consolas</vt:lpstr>
      <vt:lpstr>Times New Roman</vt:lpstr>
      <vt:lpstr>Wingdings</vt:lpstr>
      <vt:lpstr>通用信息 (标准)</vt:lpstr>
      <vt:lpstr>PowerPoint 演示文稿</vt:lpstr>
      <vt:lpstr>第一章 实训四 实训内容</vt:lpstr>
      <vt:lpstr>一、本地编译与交叉编译</vt:lpstr>
      <vt:lpstr>二、内核交叉编译的背景</vt:lpstr>
      <vt:lpstr>三、内核交叉编译的过程</vt:lpstr>
      <vt:lpstr>三、内核交叉编译的过程</vt:lpstr>
      <vt:lpstr>三、内核交叉编译的过程</vt:lpstr>
      <vt:lpstr>三、内核交叉编译的过程</vt:lpstr>
      <vt:lpstr>三、内核交叉编译的过程</vt:lpstr>
      <vt:lpstr>四、vmware的虚拟机链接USB设备</vt:lpstr>
      <vt:lpstr>四、vmware的虚拟机链接USB设备</vt:lpstr>
      <vt:lpstr>四、vmware的虚拟机链接USB设备</vt:lpstr>
      <vt:lpstr>四、vmware的虚拟机链接USB设备</vt:lpstr>
      <vt:lpstr>四、vmware的虚拟机链接USB设备</vt:lpstr>
      <vt:lpstr>任务1：内核交叉编译（40min）</vt:lpstr>
      <vt:lpstr>任务1：内核交叉编译（40min）</vt:lpstr>
      <vt:lpstr>五、distcc简介</vt:lpstr>
      <vt:lpstr>六、distcc安装——以ubuntu为例</vt:lpstr>
      <vt:lpstr>六、distcc安装——以ubuntu为例</vt:lpstr>
      <vt:lpstr>六、distcc安装——以ubuntu为例</vt:lpstr>
      <vt:lpstr>六、distcc安装——以ubuntu为例</vt:lpstr>
      <vt:lpstr>六、distcc安装——以ubuntu为例</vt:lpstr>
      <vt:lpstr>六、distcc安装——以ubuntu为例</vt:lpstr>
      <vt:lpstr>七、其他说明</vt:lpstr>
      <vt:lpstr>七、其他说明</vt:lpstr>
      <vt:lpstr>七、其他说明</vt:lpstr>
      <vt:lpstr>七、其他说明</vt:lpstr>
      <vt:lpstr>任务2：分布式编译环境的搭建（40min）</vt:lpstr>
      <vt:lpstr>任务2：分布式编译环境的搭建（40min）</vt:lpstr>
      <vt:lpstr>任务2：分布式编译环境的搭建（40min）</vt:lpstr>
      <vt:lpstr>任务2：分布式编译环境的搭建（40min）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2602</cp:revision>
  <dcterms:created xsi:type="dcterms:W3CDTF">2001-03-21T12:57:26Z</dcterms:created>
  <dcterms:modified xsi:type="dcterms:W3CDTF">2021-03-17T02:48:51Z</dcterms:modified>
</cp:coreProperties>
</file>