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069" r:id="rId2"/>
    <p:sldId id="1791" r:id="rId3"/>
    <p:sldId id="3071" r:id="rId4"/>
    <p:sldId id="3072" r:id="rId5"/>
    <p:sldId id="3073" r:id="rId6"/>
    <p:sldId id="3074" r:id="rId7"/>
    <p:sldId id="3075" r:id="rId8"/>
    <p:sldId id="3076" r:id="rId9"/>
    <p:sldId id="3021" r:id="rId10"/>
    <p:sldId id="3077" r:id="rId11"/>
    <p:sldId id="3078" r:id="rId12"/>
    <p:sldId id="3079" r:id="rId13"/>
    <p:sldId id="3080" r:id="rId14"/>
    <p:sldId id="3081" r:id="rId15"/>
    <p:sldId id="3082" r:id="rId16"/>
    <p:sldId id="3083" r:id="rId17"/>
    <p:sldId id="572" r:id="rId18"/>
    <p:sldId id="3086" r:id="rId19"/>
    <p:sldId id="3070" r:id="rId20"/>
    <p:sldId id="3084" r:id="rId21"/>
    <p:sldId id="55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56E9-2979-4BAC-A477-7C59D58D84B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F829D-91FC-44A7-89FE-17A49C801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7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728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34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80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31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95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0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393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16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66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D2498-DA12-44B9-93A4-06D5BEA34E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1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6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89" y="96838"/>
            <a:ext cx="1976804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99690" y="333376"/>
            <a:ext cx="235994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5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2"/>
            <a:ext cx="8241323" cy="1744663"/>
          </a:xfrm>
          <a:noFill/>
        </p:spPr>
        <p:txBody>
          <a:bodyPr lIns="91440" rIns="91440"/>
          <a:lstStyle>
            <a:lvl1pPr algn="ctr">
              <a:defRPr sz="3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863579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886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7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568327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5767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1" y="6242050"/>
            <a:ext cx="1758461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7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25186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37331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8327"/>
            <a:ext cx="9144000" cy="5572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36F2DB-5A85-43AD-B150-158D66D7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6006B-A367-420B-8A13-051B967A5258}" type="datetime1">
              <a:rPr lang="en-US" altLang="zh-CN"/>
              <a:pPr>
                <a:defRPr/>
              </a:pPr>
              <a:t>4/28/2021</a:t>
            </a:fld>
            <a:endParaRPr lang="zh-CN" altLang="zh-CN" sz="1350" b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C7925-D8F5-443E-9A64-13601A1B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3D3554-3652-4BA4-991E-CDF7DBE3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12A76-0433-4DF4-8F0D-262EEE321B48}" type="slidenum">
              <a:rPr lang="zh-CN" altLang="zh-CN"/>
              <a:pPr/>
              <a:t>‹#›</a:t>
            </a:fld>
            <a:endParaRPr lang="zh-CN" altLang="zh-CN" sz="135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161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70"/>
            <a:ext cx="8241323" cy="4896543"/>
          </a:xfrm>
        </p:spPr>
        <p:txBody>
          <a:bodyPr/>
          <a:lstStyle>
            <a:lvl1pPr>
              <a:defRPr sz="21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5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2"/>
            <a:ext cx="9144000" cy="557213"/>
          </a:xfrm>
        </p:spPr>
        <p:txBody>
          <a:bodyPr tIns="144000"/>
          <a:lstStyle>
            <a:lvl1pPr>
              <a:defRPr sz="21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12986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1584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8812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932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2"/>
            <a:ext cx="9144000" cy="557213"/>
          </a:xfrm>
        </p:spPr>
        <p:txBody>
          <a:bodyPr tIns="144000"/>
          <a:lstStyle>
            <a:lvl1pPr>
              <a:defRPr sz="21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0183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5576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9" y="273052"/>
            <a:ext cx="511126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4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558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521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566389" y="96838"/>
            <a:ext cx="1976804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99690" y="333376"/>
            <a:ext cx="235994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5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7" y="6242050"/>
            <a:ext cx="17584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5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8" y="6242050"/>
            <a:ext cx="17584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7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318965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3429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685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0287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1950" b="1">
          <a:solidFill>
            <a:srgbClr val="000066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1800">
          <a:solidFill>
            <a:srgbClr val="FF3300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500">
          <a:solidFill>
            <a:srgbClr val="0000FF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0" y="2033153"/>
            <a:ext cx="6858000" cy="1495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第十章 实验课</a:t>
            </a:r>
            <a:endParaRPr lang="en-US" altLang="zh-CN" sz="3047" spc="208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实训</a:t>
            </a: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4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：内核安全模块之</a:t>
            </a:r>
            <a:r>
              <a:rPr lang="en-US" altLang="zh-CN" sz="3047" spc="208" dirty="0" err="1">
                <a:solidFill>
                  <a:srgbClr val="000066"/>
                </a:solidFill>
                <a:latin typeface="+mj-ea"/>
                <a:ea typeface="+mj-ea"/>
              </a:rPr>
              <a:t>SELinux</a:t>
            </a:r>
            <a:endParaRPr lang="zh-CN" altLang="en-US" sz="3047" spc="208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44957" y="4326331"/>
            <a:ext cx="6858000" cy="897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1800" dirty="0">
                <a:solidFill>
                  <a:srgbClr val="CC0000"/>
                </a:solidFill>
                <a:latin typeface="+mj-ea"/>
                <a:ea typeface="+mj-ea"/>
              </a:rPr>
              <a:t>中国科学院大学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31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062788" cy="4050449"/>
          </a:xfrm>
        </p:spPr>
        <p:txBody>
          <a:bodyPr/>
          <a:lstStyle/>
          <a:p>
            <a:r>
              <a:rPr lang="zh-CN" altLang="en-US" sz="2800" dirty="0"/>
              <a:t>“安全上下文有四个字段”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sz="1800" dirty="0" err="1"/>
              <a:t>SELinux</a:t>
            </a:r>
            <a:r>
              <a:rPr lang="zh-CN" altLang="en-US" sz="1800" dirty="0"/>
              <a:t>可支持多种控制机制，包括必须的</a:t>
            </a:r>
            <a:r>
              <a:rPr lang="en-US" altLang="zh-CN" sz="1800" dirty="0"/>
              <a:t>TE</a:t>
            </a:r>
            <a:r>
              <a:rPr lang="zh-CN" altLang="en-US" sz="1800" dirty="0"/>
              <a:t>、可选的</a:t>
            </a:r>
            <a:r>
              <a:rPr lang="en-US" altLang="zh-CN" sz="1800" dirty="0"/>
              <a:t>MLS</a:t>
            </a:r>
            <a:r>
              <a:rPr lang="zh-CN" altLang="en-US" sz="1800" dirty="0"/>
              <a:t>、</a:t>
            </a:r>
            <a:r>
              <a:rPr lang="en-US" altLang="zh-CN" sz="1800" dirty="0"/>
              <a:t>MCS</a:t>
            </a:r>
            <a:r>
              <a:rPr lang="zh-CN" altLang="en-US" sz="1800" dirty="0"/>
              <a:t>，所以它使用的安全上下文可以包含更多的内容，</a:t>
            </a:r>
            <a:endParaRPr lang="en-US" altLang="zh-CN" sz="1800" dirty="0"/>
          </a:p>
          <a:p>
            <a:pPr lvl="1"/>
            <a:r>
              <a:rPr lang="zh-CN" altLang="en-US" sz="1800" dirty="0"/>
              <a:t>比如：</a:t>
            </a:r>
            <a:r>
              <a:rPr lang="en-US" altLang="zh-CN" sz="1800" dirty="0"/>
              <a:t>system_u:system_r:virtd_t:s0-s0:c0.c1023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3204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062788" cy="4050449"/>
          </a:xfrm>
        </p:spPr>
        <p:txBody>
          <a:bodyPr/>
          <a:lstStyle/>
          <a:p>
            <a:r>
              <a:rPr lang="zh-CN" altLang="en-US" dirty="0"/>
              <a:t>安全上下文有四个字段，分别用冒号隔开。形如：</a:t>
            </a:r>
            <a:r>
              <a:rPr lang="en-US" altLang="zh-CN" dirty="0"/>
              <a:t>system_u:object_r:admin_home_t:s0</a:t>
            </a:r>
            <a:r>
              <a:rPr lang="zh-CN" altLang="en-US" dirty="0"/>
              <a:t>，含义如下：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role</a:t>
            </a:r>
            <a:r>
              <a:rPr lang="zh-CN" altLang="en-US" dirty="0"/>
              <a:t>：角色，通过该字段，可以知道这个资料是属于进程、文件资源还是代表使用者，一般的角色有：</a:t>
            </a:r>
            <a:endParaRPr lang="en-US" altLang="zh-CN" dirty="0"/>
          </a:p>
          <a:p>
            <a:pPr lvl="1"/>
            <a:endParaRPr lang="zh-CN" altLang="en-US" dirty="0"/>
          </a:p>
          <a:p>
            <a:pPr lvl="2"/>
            <a:r>
              <a:rPr lang="en-US" altLang="zh-CN" dirty="0" err="1"/>
              <a:t>object_r</a:t>
            </a:r>
            <a:r>
              <a:rPr lang="zh-CN" altLang="en-US" dirty="0"/>
              <a:t>：代表的是文件或目录等文件资源</a:t>
            </a:r>
          </a:p>
          <a:p>
            <a:pPr lvl="2"/>
            <a:r>
              <a:rPr lang="en-US" altLang="zh-CN" dirty="0" err="1"/>
              <a:t>system_r</a:t>
            </a:r>
            <a:r>
              <a:rPr lang="zh-CN" altLang="en-US" dirty="0"/>
              <a:t>：代表的是进程，不过一般使用者也会被指定为 </a:t>
            </a:r>
            <a:r>
              <a:rPr lang="en-US" altLang="zh-CN" dirty="0" err="1"/>
              <a:t>system_r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7076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062788" cy="4050449"/>
          </a:xfrm>
        </p:spPr>
        <p:txBody>
          <a:bodyPr/>
          <a:lstStyle/>
          <a:p>
            <a:r>
              <a:rPr lang="zh-CN" altLang="en-US" dirty="0"/>
              <a:t>安全上下文有四个字段，分别用冒号隔开。形如：</a:t>
            </a:r>
            <a:r>
              <a:rPr lang="en-US" altLang="zh-CN" dirty="0"/>
              <a:t>system_u:object_r:admin_home_t:s0</a:t>
            </a:r>
            <a:r>
              <a:rPr lang="zh-CN" altLang="en-US" dirty="0"/>
              <a:t>，含义如下：</a:t>
            </a: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：类型，最重要，在预设的 </a:t>
            </a:r>
            <a:r>
              <a:rPr lang="en-US" altLang="zh-CN" dirty="0"/>
              <a:t>targeted </a:t>
            </a:r>
            <a:r>
              <a:rPr lang="zh-CN" altLang="en-US" dirty="0"/>
              <a:t>政策中， </a:t>
            </a:r>
            <a:r>
              <a:rPr lang="en-US" altLang="zh-CN" dirty="0"/>
              <a:t>identify </a:t>
            </a:r>
            <a:r>
              <a:rPr lang="zh-CN" altLang="en-US" dirty="0"/>
              <a:t>与 </a:t>
            </a:r>
            <a:r>
              <a:rPr lang="en-US" altLang="zh-CN" dirty="0"/>
              <a:t>role </a:t>
            </a:r>
            <a:r>
              <a:rPr lang="zh-CN" altLang="en-US" dirty="0"/>
              <a:t>字段基本上是不重要的，而 </a:t>
            </a:r>
            <a:r>
              <a:rPr lang="en-US" altLang="zh-CN" dirty="0"/>
              <a:t>type </a:t>
            </a:r>
            <a:r>
              <a:rPr lang="zh-CN" altLang="en-US" dirty="0"/>
              <a:t>是最重要的，基本上，一个主体进程能不能读取到这个文件资源，与类型字段有关，而类型字段在文件与进程的定义不相同：</a:t>
            </a:r>
            <a:endParaRPr lang="en-US" altLang="zh-CN" dirty="0"/>
          </a:p>
          <a:p>
            <a:pPr lvl="1"/>
            <a:endParaRPr lang="zh-CN" altLang="en-US" dirty="0"/>
          </a:p>
          <a:p>
            <a:pPr lvl="2"/>
            <a:r>
              <a:rPr lang="en-US" altLang="zh-CN" dirty="0"/>
              <a:t>type</a:t>
            </a:r>
            <a:r>
              <a:rPr lang="zh-CN" altLang="en-US" dirty="0"/>
              <a:t>：在文件资源（</a:t>
            </a:r>
            <a:r>
              <a:rPr lang="en-US" altLang="zh-CN" dirty="0"/>
              <a:t>object</a:t>
            </a:r>
            <a:r>
              <a:rPr lang="zh-CN" altLang="en-US" dirty="0"/>
              <a:t>）上面称为类型（</a:t>
            </a:r>
            <a:r>
              <a:rPr lang="en-US" altLang="zh-CN" dirty="0"/>
              <a:t>type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/>
              <a:t>domain</a:t>
            </a:r>
            <a:r>
              <a:rPr lang="zh-CN" altLang="en-US" dirty="0"/>
              <a:t>：在主体进程（</a:t>
            </a:r>
            <a:r>
              <a:rPr lang="en-US" altLang="zh-CN" dirty="0"/>
              <a:t>subject</a:t>
            </a:r>
            <a:r>
              <a:rPr lang="zh-CN" altLang="en-US" dirty="0"/>
              <a:t>）则称为领域（</a:t>
            </a:r>
            <a:r>
              <a:rPr lang="en-US" altLang="zh-CN" dirty="0"/>
              <a:t>domain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zh-CN" altLang="en-US" dirty="0"/>
          </a:p>
          <a:p>
            <a:pPr lvl="1"/>
            <a:r>
              <a:rPr lang="en-US" altLang="zh-CN" dirty="0"/>
              <a:t>level: MLS</a:t>
            </a:r>
            <a:r>
              <a:rPr lang="zh-CN" altLang="en-US" dirty="0"/>
              <a:t>安全级别，仅在</a:t>
            </a:r>
            <a:r>
              <a:rPr lang="en-US" altLang="zh-CN" dirty="0"/>
              <a:t>MLS</a:t>
            </a:r>
            <a:r>
              <a:rPr lang="zh-CN" altLang="en-US" dirty="0"/>
              <a:t>模式下起作用。</a:t>
            </a:r>
          </a:p>
          <a:p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077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062788" cy="4050449"/>
          </a:xfrm>
        </p:spPr>
        <p:txBody>
          <a:bodyPr/>
          <a:lstStyle/>
          <a:p>
            <a:r>
              <a:rPr lang="zh-CN" altLang="en-US" dirty="0"/>
              <a:t>查询文件或目录的安全上下文：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命令基本用法</a:t>
            </a:r>
            <a:endParaRPr lang="en-US" altLang="zh-CN" dirty="0"/>
          </a:p>
          <a:p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查询进程的安全上下文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zh-CN" altLang="en-US" dirty="0"/>
              <a:t>命令基本用法</a:t>
            </a:r>
          </a:p>
          <a:p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SELinux</a:t>
            </a:r>
            <a:r>
              <a:rPr lang="en-US" altLang="zh-CN" dirty="0"/>
              <a:t> </a:t>
            </a:r>
            <a:r>
              <a:rPr lang="zh-CN" altLang="en-US" dirty="0"/>
              <a:t>基本操作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4D70B9-63EF-488D-986F-C276C09DF447}"/>
              </a:ext>
            </a:extLst>
          </p:cNvPr>
          <p:cNvSpPr/>
          <p:nvPr/>
        </p:nvSpPr>
        <p:spPr bwMode="auto">
          <a:xfrm>
            <a:off x="1396650" y="3160841"/>
            <a:ext cx="6717413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ls -Z &lt;</a:t>
            </a:r>
            <a:r>
              <a:rPr kumimoji="1" lang="zh-CN" altLang="en-US" sz="1350" b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文件或目录</a:t>
            </a:r>
            <a:r>
              <a:rPr kumimoji="1" lang="en-US" altLang="zh-CN" sz="1350" b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&gt;</a:t>
            </a:r>
            <a:endParaRPr kumimoji="1" lang="en-US" altLang="zh-CN" sz="1350" b="1" dirty="0">
              <a:solidFill>
                <a:srgbClr val="FFFFFF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8ADE564-C8FC-41BA-B71E-B69D559F00B6}"/>
              </a:ext>
            </a:extLst>
          </p:cNvPr>
          <p:cNvSpPr/>
          <p:nvPr/>
        </p:nvSpPr>
        <p:spPr bwMode="auto">
          <a:xfrm>
            <a:off x="1396649" y="5282772"/>
            <a:ext cx="6717413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ps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auxZ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| grep -v grep | grep &lt;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进程名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643533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062788" cy="4050449"/>
          </a:xfrm>
        </p:spPr>
        <p:txBody>
          <a:bodyPr/>
          <a:lstStyle/>
          <a:p>
            <a:r>
              <a:rPr lang="zh-CN" altLang="en-US" dirty="0"/>
              <a:t>手动修改文件或目录的安全上下文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命令基本用法</a:t>
            </a:r>
          </a:p>
          <a:p>
            <a:pPr marL="0" indent="0">
              <a:buNone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342900" lvl="1" indent="0">
              <a:buNone/>
            </a:pPr>
            <a:endParaRPr lang="zh-CN" altLang="en-US" dirty="0"/>
          </a:p>
          <a:p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SELinux</a:t>
            </a:r>
            <a:r>
              <a:rPr lang="en-US" altLang="zh-CN" dirty="0"/>
              <a:t> </a:t>
            </a:r>
            <a:r>
              <a:rPr lang="zh-CN" altLang="en-US" dirty="0"/>
              <a:t>基本操作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4D70B9-63EF-488D-986F-C276C09DF447}"/>
              </a:ext>
            </a:extLst>
          </p:cNvPr>
          <p:cNvSpPr/>
          <p:nvPr/>
        </p:nvSpPr>
        <p:spPr bwMode="auto">
          <a:xfrm>
            <a:off x="1339500" y="2993729"/>
            <a:ext cx="6717413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chcon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&lt;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选项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&gt; &lt;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文件或目录 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1&gt; [&lt;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文件或目录 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2&gt;...]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D82274-CDD2-44A1-96E9-C585214B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63" y="3429001"/>
            <a:ext cx="4083150" cy="25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450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062788" cy="4050449"/>
          </a:xfrm>
        </p:spPr>
        <p:txBody>
          <a:bodyPr/>
          <a:lstStyle/>
          <a:p>
            <a:r>
              <a:rPr lang="zh-CN" altLang="en-US" dirty="0"/>
              <a:t>把文件或目录的安全上下文恢复到默认值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命令基本用法</a:t>
            </a:r>
          </a:p>
          <a:p>
            <a:pPr marL="0" indent="0">
              <a:buNone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r>
              <a:rPr lang="zh-CN" altLang="en-US" dirty="0"/>
              <a:t>查询系统中的布尔型规则及其状态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zh-CN" altLang="en-US" dirty="0"/>
              <a:t>命令基本用法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342900" lvl="1" indent="0">
              <a:buNone/>
            </a:pPr>
            <a:endParaRPr lang="zh-CN" altLang="en-US" dirty="0"/>
          </a:p>
          <a:p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SELinux</a:t>
            </a:r>
            <a:r>
              <a:rPr lang="en-US" altLang="zh-CN" dirty="0"/>
              <a:t> </a:t>
            </a:r>
            <a:r>
              <a:rPr lang="zh-CN" altLang="en-US" dirty="0"/>
              <a:t>基本操作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4D70B9-63EF-488D-986F-C276C09DF447}"/>
              </a:ext>
            </a:extLst>
          </p:cNvPr>
          <p:cNvSpPr/>
          <p:nvPr/>
        </p:nvSpPr>
        <p:spPr bwMode="auto">
          <a:xfrm>
            <a:off x="1339500" y="2993729"/>
            <a:ext cx="4839845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restorecon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[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选项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] &lt;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文件或目录 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1&gt; [&lt;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文件或目录 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2&gt;...]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9134DB-8F5D-4A67-ADDC-546DBD00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19" y="2443849"/>
            <a:ext cx="1702289" cy="109976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651472-247B-44DD-8D44-6BB4A27B64CF}"/>
              </a:ext>
            </a:extLst>
          </p:cNvPr>
          <p:cNvSpPr/>
          <p:nvPr/>
        </p:nvSpPr>
        <p:spPr bwMode="auto">
          <a:xfrm>
            <a:off x="1432369" y="5013172"/>
            <a:ext cx="4839845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getsebool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41684843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062788" cy="4050449"/>
          </a:xfrm>
        </p:spPr>
        <p:txBody>
          <a:bodyPr/>
          <a:lstStyle/>
          <a:p>
            <a:r>
              <a:rPr lang="zh-CN" altLang="en-US" dirty="0"/>
              <a:t>开关一个布尔型规则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命令基本用法</a:t>
            </a:r>
          </a:p>
          <a:p>
            <a:pPr marL="0" indent="0">
              <a:buNone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r>
              <a:rPr lang="zh-CN" altLang="en-US" dirty="0"/>
              <a:t>添加目录的默认安全上下文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命令基本用法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342900" lvl="1" indent="0">
              <a:buNone/>
            </a:pPr>
            <a:endParaRPr lang="zh-CN" altLang="en-US" dirty="0"/>
          </a:p>
          <a:p>
            <a:endParaRPr lang="en-US" altLang="zh-CN" dirty="0"/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SELinux</a:t>
            </a:r>
            <a:r>
              <a:rPr lang="en-US" altLang="zh-CN" dirty="0"/>
              <a:t> </a:t>
            </a:r>
            <a:r>
              <a:rPr lang="zh-CN" altLang="en-US" dirty="0"/>
              <a:t>基本操作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4D70B9-63EF-488D-986F-C276C09DF447}"/>
              </a:ext>
            </a:extLst>
          </p:cNvPr>
          <p:cNvSpPr/>
          <p:nvPr/>
        </p:nvSpPr>
        <p:spPr bwMode="auto">
          <a:xfrm>
            <a:off x="1339500" y="2993729"/>
            <a:ext cx="4839845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setsebool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[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选项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] &lt;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规则名称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&gt; &lt;</a:t>
            </a: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on|off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&gt;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9134DB-8F5D-4A67-ADDC-546DBD009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7019" y="2603919"/>
            <a:ext cx="1702289" cy="77962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651472-247B-44DD-8D44-6BB4A27B64CF}"/>
              </a:ext>
            </a:extLst>
          </p:cNvPr>
          <p:cNvSpPr/>
          <p:nvPr/>
        </p:nvSpPr>
        <p:spPr bwMode="auto">
          <a:xfrm>
            <a:off x="1432369" y="5013173"/>
            <a:ext cx="4839845" cy="53631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semanage fcontext -a -t &lt;</a:t>
            </a:r>
            <a:r>
              <a:rPr kumimoji="1" lang="zh-CN" altLang="en-US" sz="1350" b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文件安全上下文中的类型字段</a:t>
            </a:r>
            <a:r>
              <a:rPr kumimoji="1" lang="en-US" altLang="zh-CN" sz="1350" b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&gt; "&lt;</a:t>
            </a:r>
            <a:r>
              <a:rPr kumimoji="1" lang="zh-CN" altLang="en-US" sz="1350" b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目录（后面不加斜杠）</a:t>
            </a:r>
            <a:r>
              <a:rPr kumimoji="1" lang="en-US" altLang="zh-CN" sz="1350" b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&gt;(/.*)?"</a:t>
            </a:r>
            <a:endParaRPr kumimoji="1" lang="en-US" altLang="zh-CN" sz="1350" b="1" dirty="0">
              <a:solidFill>
                <a:srgbClr val="FFFFFF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1597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黑体"/>
              </a:rPr>
              <a:t>Apache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Apache</a:t>
            </a:r>
            <a:r>
              <a:rPr lang="zh-CN" altLang="en-US" dirty="0"/>
              <a:t>是世界使用排名第一的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endParaRPr lang="en-US" altLang="zh-CN" sz="1800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可以运行在几乎所有广泛使用的计算机平台上，由于其跨平台和安全性被广泛使用，是最流行的</a:t>
            </a:r>
            <a:r>
              <a:rPr lang="en-US" altLang="zh-CN" dirty="0"/>
              <a:t>Web</a:t>
            </a:r>
            <a:r>
              <a:rPr lang="zh-CN" altLang="en-US" dirty="0"/>
              <a:t>服务器端软件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endParaRPr lang="en-US" altLang="zh-CN" sz="1500" dirty="0">
              <a:latin typeface="Arial" charset="0"/>
              <a:ea typeface="宋体" charset="0"/>
            </a:endParaRPr>
          </a:p>
          <a:p>
            <a:pPr algn="just">
              <a:lnSpc>
                <a:spcPct val="90000"/>
              </a:lnSpc>
            </a:pPr>
            <a:endParaRPr lang="en-US" altLang="zh-CN" sz="1500" dirty="0">
              <a:latin typeface="Arial" charset="0"/>
              <a:ea typeface="宋体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zh-CN" sz="15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宋体" charset="0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28" y="3363719"/>
            <a:ext cx="2214563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690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黑体"/>
              </a:rPr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Links</a:t>
            </a:r>
            <a:r>
              <a:rPr lang="zh-CN" altLang="en-US" dirty="0"/>
              <a:t>浏览器，是一个带有</a:t>
            </a:r>
            <a:r>
              <a:rPr lang="en-US" altLang="zh-CN" dirty="0" err="1"/>
              <a:t>ncurse</a:t>
            </a:r>
            <a:r>
              <a:rPr lang="zh-CN" altLang="en-US" dirty="0"/>
              <a:t>界面的文本模式</a:t>
            </a:r>
            <a:r>
              <a:rPr lang="en-US" altLang="zh-CN" dirty="0"/>
              <a:t>WEB</a:t>
            </a:r>
            <a:r>
              <a:rPr lang="zh-CN" altLang="en-US" dirty="0"/>
              <a:t>浏览器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endParaRPr lang="en-US" altLang="zh-CN" dirty="0"/>
          </a:p>
          <a:p>
            <a:pPr algn="just">
              <a:lnSpc>
                <a:spcPct val="90000"/>
              </a:lnSpc>
            </a:pPr>
            <a:r>
              <a:rPr lang="en-US" altLang="zh-CN" dirty="0"/>
              <a:t>Links</a:t>
            </a:r>
            <a:r>
              <a:rPr lang="zh-CN" altLang="en-US" dirty="0"/>
              <a:t>的安装与使用                                </a:t>
            </a:r>
            <a:r>
              <a:rPr lang="en-US" altLang="zh-CN" dirty="0"/>
              <a:t>Links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endParaRPr lang="en-US" altLang="zh-CN" sz="1500" dirty="0">
              <a:latin typeface="Arial" charset="0"/>
              <a:ea typeface="宋体" charset="0"/>
            </a:endParaRPr>
          </a:p>
          <a:p>
            <a:pPr algn="just">
              <a:lnSpc>
                <a:spcPct val="90000"/>
              </a:lnSpc>
            </a:pPr>
            <a:endParaRPr lang="en-US" altLang="zh-CN" sz="1500" dirty="0">
              <a:latin typeface="Arial" charset="0"/>
              <a:ea typeface="宋体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zh-CN" sz="15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宋体" charset="0"/>
            </a:endParaRPr>
          </a:p>
          <a:p>
            <a:endParaRPr 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E8BCE41-CD4B-49C5-8D44-B4B5AB139259}"/>
              </a:ext>
            </a:extLst>
          </p:cNvPr>
          <p:cNvSpPr/>
          <p:nvPr/>
        </p:nvSpPr>
        <p:spPr bwMode="auto">
          <a:xfrm>
            <a:off x="616172" y="3586660"/>
            <a:ext cx="3905822" cy="7661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yum install links    #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安装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Links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350" b="1" dirty="0">
              <a:solidFill>
                <a:srgbClr val="FFFFFF"/>
              </a:solidFill>
              <a:latin typeface="Consolas" panose="020B0609020204030204" pitchFamily="49" charset="0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links URL    #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使用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Links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访问指定网站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E3A80A-4FC6-4650-BC92-BD4AFF24C03B}"/>
              </a:ext>
            </a:extLst>
          </p:cNvPr>
          <p:cNvSpPr/>
          <p:nvPr/>
        </p:nvSpPr>
        <p:spPr bwMode="auto">
          <a:xfrm>
            <a:off x="4786840" y="3592372"/>
            <a:ext cx="3905822" cy="145571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Esc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键：调出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Links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顶部菜单。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350" b="1" dirty="0">
              <a:solidFill>
                <a:srgbClr val="FFFFFF"/>
              </a:solidFill>
              <a:latin typeface="Consolas" panose="020B0609020204030204" pitchFamily="49" charset="0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方向键：选择不同的项目，展示下拉菜单或者翻页。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350" b="1" dirty="0">
              <a:solidFill>
                <a:srgbClr val="FFFFFF"/>
              </a:solidFill>
              <a:latin typeface="Consolas" panose="020B0609020204030204" pitchFamily="49" charset="0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Q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键：退出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Links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342919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8428" cy="2052227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SELinux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获取当前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SELinux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的状态并给出解释；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切换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SELinux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运行模式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检查安全上下文，并对结果给出解释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：启用</a:t>
            </a:r>
            <a:r>
              <a:rPr lang="en-US" altLang="zh-CN" dirty="0" err="1"/>
              <a:t>SELinux</a:t>
            </a:r>
            <a:r>
              <a:rPr lang="zh-CN" altLang="en-US" dirty="0"/>
              <a:t>内核安全模块 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1223962" y="3915054"/>
            <a:ext cx="6858428" cy="125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100" kern="0" dirty="0">
                <a:ea typeface="宋体"/>
              </a:rPr>
              <a:t>审核要求</a:t>
            </a:r>
            <a:endParaRPr lang="en-US" altLang="zh-CN" sz="2100" kern="0" dirty="0">
              <a:ea typeface="宋体"/>
            </a:endParaRPr>
          </a:p>
          <a:p>
            <a:pPr lvl="1">
              <a:buClr>
                <a:srgbClr val="336699"/>
              </a:buCl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提交相关源码与过程截图。</a:t>
            </a:r>
            <a:endParaRPr lang="zh-CN" altLang="en-US" sz="150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800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71700" y="1862827"/>
            <a:ext cx="6372708" cy="3888431"/>
          </a:xfrm>
        </p:spPr>
        <p:txBody>
          <a:bodyPr/>
          <a:lstStyle/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r>
              <a:rPr lang="zh-CN" altLang="en-US" sz="1800" dirty="0">
                <a:ea typeface="宋体" pitchFamily="2" charset="-122"/>
              </a:rPr>
              <a:t>任务一：启用</a:t>
            </a:r>
            <a:r>
              <a:rPr lang="en-US" altLang="zh-CN" sz="1800" dirty="0" err="1">
                <a:ea typeface="宋体" pitchFamily="2" charset="-122"/>
              </a:rPr>
              <a:t>SELinux</a:t>
            </a:r>
            <a:r>
              <a:rPr lang="zh-CN" altLang="en-US" sz="1800" dirty="0">
                <a:ea typeface="宋体" pitchFamily="2" charset="-122"/>
              </a:rPr>
              <a:t>内核安全模块 </a:t>
            </a:r>
            <a:r>
              <a:rPr lang="en-US" altLang="zh-CN" sz="1800" dirty="0">
                <a:ea typeface="宋体" pitchFamily="2" charset="-122"/>
              </a:rPr>
              <a:t>(30min)</a:t>
            </a:r>
          </a:p>
          <a:p>
            <a:endParaRPr lang="en-US" altLang="zh-CN" sz="1800" dirty="0">
              <a:ea typeface="宋体" pitchFamily="2" charset="-122"/>
            </a:endParaRPr>
          </a:p>
          <a:p>
            <a:r>
              <a:rPr lang="zh-CN" altLang="en-US" sz="1800" dirty="0">
                <a:ea typeface="宋体" pitchFamily="2" charset="-122"/>
              </a:rPr>
              <a:t>任务二：使用</a:t>
            </a:r>
            <a:r>
              <a:rPr lang="en-US" altLang="zh-CN" sz="1800" dirty="0">
                <a:ea typeface="宋体" pitchFamily="2" charset="-122"/>
              </a:rPr>
              <a:t>Apache Web </a:t>
            </a:r>
            <a:r>
              <a:rPr lang="zh-CN" altLang="en-US" sz="1800" dirty="0">
                <a:ea typeface="宋体" pitchFamily="2" charset="-122"/>
              </a:rPr>
              <a:t>服务器验证</a:t>
            </a:r>
            <a:r>
              <a:rPr lang="en-US" altLang="zh-CN" sz="1800" dirty="0" err="1">
                <a:ea typeface="宋体" pitchFamily="2" charset="-122"/>
              </a:rPr>
              <a:t>SELinux</a:t>
            </a:r>
            <a:r>
              <a:rPr lang="zh-CN" altLang="en-US" sz="1800" dirty="0">
                <a:ea typeface="宋体" pitchFamily="2" charset="-122"/>
              </a:rPr>
              <a:t>内核安全模块 </a:t>
            </a:r>
            <a:r>
              <a:rPr lang="en-US" altLang="zh-CN" sz="1800" dirty="0">
                <a:ea typeface="宋体" pitchFamily="2" charset="-122"/>
              </a:rPr>
              <a:t>(60min)</a:t>
            </a: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858428" cy="2052227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安装并启动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httpd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httpd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验证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SELinux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：使用</a:t>
            </a:r>
            <a:r>
              <a:rPr lang="en-US" altLang="zh-CN" dirty="0"/>
              <a:t>Apache Web </a:t>
            </a:r>
            <a:r>
              <a:rPr lang="zh-CN" altLang="en-US" dirty="0"/>
              <a:t>服务器验证</a:t>
            </a:r>
            <a:r>
              <a:rPr lang="en-US" altLang="zh-CN" dirty="0" err="1"/>
              <a:t>SELinux</a:t>
            </a:r>
            <a:r>
              <a:rPr lang="zh-CN" altLang="en-US" dirty="0"/>
              <a:t>内核安全模块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1223962" y="3915054"/>
            <a:ext cx="6858428" cy="125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100" kern="0" dirty="0">
                <a:ea typeface="宋体"/>
              </a:rPr>
              <a:t>审核要求</a:t>
            </a:r>
            <a:endParaRPr lang="en-US" altLang="zh-CN" sz="2100" kern="0" dirty="0">
              <a:ea typeface="宋体"/>
            </a:endParaRPr>
          </a:p>
          <a:p>
            <a:pPr lvl="1">
              <a:buClr>
                <a:srgbClr val="336699"/>
              </a:buCl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提交相关源码与过程截图。</a:t>
            </a:r>
            <a:endParaRPr lang="zh-CN" altLang="en-US" sz="1500" kern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274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33C67C2-DA66-4CC5-B402-0BF5DBDB411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结束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FB2C94F-5CB5-4DA7-85B9-C3D5E4E9C0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69219" y="1916908"/>
            <a:ext cx="6497241" cy="3564731"/>
          </a:xfrm>
        </p:spPr>
        <p:txBody>
          <a:bodyPr/>
          <a:lstStyle/>
          <a:p>
            <a:pPr marL="342900" lvl="1" indent="0" eaLnBrk="1" hangingPunct="1">
              <a:buNone/>
            </a:pPr>
            <a:endParaRPr lang="zh-CN" altLang="zh-CN" sz="1200">
              <a:sym typeface="Symbol" panose="05050102010706020507" pitchFamily="18" charset="2"/>
            </a:endParaRPr>
          </a:p>
          <a:p>
            <a:pPr marL="342900" lvl="1" indent="0" eaLnBrk="1" hangingPunct="1">
              <a:buNone/>
            </a:pPr>
            <a:endParaRPr lang="zh-CN" altLang="zh-CN" sz="1200"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endParaRPr lang="zh-CN" altLang="zh-CN" sz="1200">
              <a:sym typeface="Symbol" panose="05050102010706020507" pitchFamily="18" charset="2"/>
            </a:endParaRPr>
          </a:p>
          <a:p>
            <a:pPr marL="342900" lvl="1" indent="0" eaLnBrk="1" hangingPunct="1"/>
            <a:endParaRPr lang="zh-CN" altLang="zh-CN" sz="1200">
              <a:sym typeface="Symbol" panose="05050102010706020507" pitchFamily="18" charset="2"/>
            </a:endParaRPr>
          </a:p>
          <a:p>
            <a:pPr marL="342900" lvl="1" indent="0" eaLnBrk="1" hangingPunct="1">
              <a:buNone/>
            </a:pPr>
            <a:endParaRPr lang="zh-CN" altLang="zh-CN" sz="1200">
              <a:sym typeface="Symbol" panose="05050102010706020507" pitchFamily="18" charset="2"/>
            </a:endParaRPr>
          </a:p>
          <a:p>
            <a:pPr marL="342900" lvl="1" indent="0" eaLnBrk="1" hangingPunct="1"/>
            <a:endParaRPr lang="zh-CN" altLang="zh-CN">
              <a:sym typeface="Symbol" panose="05050102010706020507" pitchFamily="18" charset="2"/>
            </a:endParaRPr>
          </a:p>
        </p:txBody>
      </p:sp>
      <p:sp>
        <p:nvSpPr>
          <p:cNvPr id="40964" name="矩形 2">
            <a:extLst>
              <a:ext uri="{FF2B5EF4-FFF2-40B4-BE49-F238E27FC236}">
                <a16:creationId xmlns:a16="http://schemas.microsoft.com/office/drawing/2014/main" id="{E4A85B09-B1B1-4826-AFC4-3DEECE6DA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691" y="3082530"/>
            <a:ext cx="1226619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4050" b="1">
                <a:solidFill>
                  <a:srgbClr val="0033CC"/>
                </a:solidFill>
                <a:sym typeface="Arial" panose="020B0604020202020204" pitchFamily="34" charset="0"/>
              </a:rPr>
              <a:t>谢谢</a:t>
            </a:r>
            <a:endParaRPr lang="zh-CN" altLang="zh-CN" sz="135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黑体"/>
                <a:cs typeface="黑体"/>
              </a:rPr>
              <a:t>SELinux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操作系统有两类访问控制。标准</a:t>
            </a:r>
            <a:r>
              <a:rPr lang="en-US" altLang="zh-CN" dirty="0"/>
              <a:t>Linux</a:t>
            </a:r>
            <a:r>
              <a:rPr lang="zh-CN" altLang="en-US" dirty="0"/>
              <a:t>安全是一种</a:t>
            </a:r>
            <a:r>
              <a:rPr lang="en-US" altLang="zh-CN" dirty="0"/>
              <a:t>DAC</a:t>
            </a:r>
            <a:r>
              <a:rPr lang="zh-CN" altLang="en-US" dirty="0"/>
              <a:t>，</a:t>
            </a:r>
            <a:r>
              <a:rPr lang="en-US" altLang="zh-CN" dirty="0" err="1"/>
              <a:t>SELinux</a:t>
            </a:r>
            <a:r>
              <a:rPr lang="zh-CN" altLang="en-US" dirty="0"/>
              <a:t>为</a:t>
            </a:r>
            <a:r>
              <a:rPr lang="en-US" altLang="zh-CN" dirty="0"/>
              <a:t>Linux</a:t>
            </a:r>
            <a:r>
              <a:rPr lang="zh-CN" altLang="en-US" dirty="0"/>
              <a:t>增加了一个灵活的和可配置的的</a:t>
            </a:r>
            <a:r>
              <a:rPr lang="en-US" altLang="zh-CN" dirty="0"/>
              <a:t>MAC</a:t>
            </a:r>
            <a:endParaRPr lang="en-US" altLang="zh-CN" dirty="0">
              <a:cs typeface="楷体_GB2312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cs typeface="楷体_GB2312" charset="0"/>
            </a:endParaRPr>
          </a:p>
          <a:p>
            <a:r>
              <a:rPr lang="zh-CN" altLang="en-US" dirty="0"/>
              <a:t>标准</a:t>
            </a:r>
            <a:r>
              <a:rPr lang="en-US" altLang="zh-CN" dirty="0"/>
              <a:t>Linux</a:t>
            </a:r>
            <a:r>
              <a:rPr lang="zh-CN" altLang="en-US" dirty="0"/>
              <a:t>安全是一种</a:t>
            </a:r>
            <a:r>
              <a:rPr lang="en-US" altLang="zh-CN" dirty="0"/>
              <a:t>DAC</a:t>
            </a:r>
            <a:r>
              <a:rPr lang="zh-CN" altLang="en-US" dirty="0"/>
              <a:t>，</a:t>
            </a:r>
            <a:r>
              <a:rPr lang="en-US" altLang="zh-CN" dirty="0" err="1"/>
              <a:t>SELinux</a:t>
            </a:r>
            <a:r>
              <a:rPr lang="zh-CN" altLang="en-US" dirty="0"/>
              <a:t>为</a:t>
            </a:r>
            <a:r>
              <a:rPr lang="en-US" altLang="zh-CN" dirty="0"/>
              <a:t>Linux</a:t>
            </a:r>
            <a:r>
              <a:rPr lang="zh-CN" altLang="en-US" dirty="0"/>
              <a:t>增加了一个灵活的和可配置的的</a:t>
            </a:r>
            <a:r>
              <a:rPr lang="en-US" altLang="zh-CN" dirty="0"/>
              <a:t>MAC</a:t>
            </a:r>
            <a:endParaRPr lang="en-US" altLang="zh-CN" dirty="0">
              <a:cs typeface="楷体_GB2312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dirty="0">
              <a:cs typeface="楷体_GB2312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2"/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760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/>
                <a:cs typeface="黑体"/>
              </a:rPr>
              <a:t>访问控制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自主访问控制（</a:t>
            </a:r>
            <a:r>
              <a:rPr lang="en-US" altLang="zh-CN" dirty="0"/>
              <a:t>Discretionary Access Control</a:t>
            </a:r>
            <a:r>
              <a:rPr lang="zh-CN" altLang="en-US" dirty="0"/>
              <a:t>，</a:t>
            </a:r>
            <a:r>
              <a:rPr lang="en-US" altLang="zh-CN" dirty="0"/>
              <a:t>DAC</a:t>
            </a:r>
            <a:r>
              <a:rPr lang="zh-CN" altLang="en-US" dirty="0"/>
              <a:t>）：所谓</a:t>
            </a:r>
            <a:r>
              <a:rPr lang="en-US" altLang="zh-CN" dirty="0"/>
              <a:t>DAC</a:t>
            </a:r>
            <a:r>
              <a:rPr lang="zh-CN" altLang="en-US" dirty="0"/>
              <a:t>主要是指在没有启用</a:t>
            </a:r>
            <a:r>
              <a:rPr lang="en-US" altLang="zh-CN" dirty="0" err="1"/>
              <a:t>SELinux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系统中，系统会依据资源的</a:t>
            </a:r>
            <a:r>
              <a:rPr lang="en-US" altLang="zh-CN" dirty="0" err="1"/>
              <a:t>rwx</a:t>
            </a:r>
            <a:r>
              <a:rPr lang="zh-CN" altLang="en-US" dirty="0"/>
              <a:t>权限以及用户身份（进程所有者）来判断是否具有资源访问的权限。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DAC</a:t>
            </a:r>
            <a:r>
              <a:rPr lang="zh-CN" altLang="en-US" dirty="0"/>
              <a:t>的缺点在于：</a:t>
            </a:r>
          </a:p>
          <a:p>
            <a:pPr lvl="1"/>
            <a:r>
              <a:rPr lang="en-US" altLang="zh-CN" dirty="0"/>
              <a:t>root</a:t>
            </a:r>
            <a:r>
              <a:rPr lang="zh-CN" altLang="en-US" dirty="0"/>
              <a:t>具有最高权限：对于</a:t>
            </a:r>
            <a:r>
              <a:rPr lang="en-US" altLang="zh-CN" dirty="0"/>
              <a:t>root</a:t>
            </a:r>
            <a:r>
              <a:rPr lang="zh-CN" altLang="en-US" dirty="0"/>
              <a:t>用户而言，其具有系统最高的权限，因此各种</a:t>
            </a:r>
            <a:r>
              <a:rPr lang="en-US" altLang="zh-CN" dirty="0" err="1"/>
              <a:t>rwx</a:t>
            </a:r>
            <a:r>
              <a:rPr lang="zh-CN" altLang="en-US" dirty="0"/>
              <a:t>设置对于</a:t>
            </a:r>
            <a:r>
              <a:rPr lang="en-US" altLang="zh-CN" dirty="0"/>
              <a:t>root</a:t>
            </a:r>
            <a:r>
              <a:rPr lang="zh-CN" altLang="en-US" dirty="0"/>
              <a:t>用户而言形同虚设。</a:t>
            </a:r>
          </a:p>
          <a:p>
            <a:pPr lvl="1"/>
            <a:r>
              <a:rPr lang="zh-CN" altLang="en-US" dirty="0"/>
              <a:t>用户可以获取进程修改文件资源的访问权限：如果将某个资源的权限设置为</a:t>
            </a:r>
            <a:r>
              <a:rPr lang="en-US" altLang="zh-CN" dirty="0"/>
              <a:t>777</a:t>
            </a:r>
            <a:r>
              <a:rPr lang="zh-CN" altLang="en-US" dirty="0"/>
              <a:t>，那么该目录可以被任何用户读写操作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dirty="0">
              <a:cs typeface="楷体_GB2312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2"/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590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黑体"/>
              </a:rPr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1800" dirty="0" err="1">
                <a:cs typeface="楷体_GB2312" charset="0"/>
              </a:rPr>
              <a:t>SELinux</a:t>
            </a:r>
            <a:r>
              <a:rPr lang="zh-CN" altLang="en-US" sz="1800" dirty="0">
                <a:cs typeface="楷体_GB2312" charset="0"/>
              </a:rPr>
              <a:t>是一个安全体系结构，它通过</a:t>
            </a:r>
            <a:r>
              <a:rPr lang="en-US" altLang="zh-CN" sz="1800" dirty="0">
                <a:cs typeface="楷体_GB2312" charset="0"/>
              </a:rPr>
              <a:t>LSM(Linux Security Modules)</a:t>
            </a:r>
            <a:r>
              <a:rPr lang="zh-CN" altLang="en-US" sz="1800" dirty="0">
                <a:cs typeface="楷体_GB2312" charset="0"/>
              </a:rPr>
              <a:t>框架被集成到</a:t>
            </a:r>
            <a:r>
              <a:rPr lang="en-US" altLang="zh-CN" sz="1800" dirty="0">
                <a:cs typeface="楷体_GB2312" charset="0"/>
              </a:rPr>
              <a:t>Linux Kernel 2.6.x</a:t>
            </a:r>
            <a:r>
              <a:rPr lang="zh-CN" altLang="en-US" sz="1800" dirty="0">
                <a:cs typeface="楷体_GB2312" charset="0"/>
              </a:rPr>
              <a:t>中</a:t>
            </a:r>
            <a:endParaRPr lang="en-US" altLang="zh-CN" sz="1800" dirty="0">
              <a:cs typeface="楷体_GB2312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宋体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1800" dirty="0">
                <a:cs typeface="楷体_GB2312" charset="0"/>
              </a:rPr>
              <a:t>在使用了 </a:t>
            </a:r>
            <a:r>
              <a:rPr lang="en-US" altLang="zh-CN" sz="1800" dirty="0" err="1">
                <a:cs typeface="楷体_GB2312" charset="0"/>
              </a:rPr>
              <a:t>SELinux</a:t>
            </a:r>
            <a:r>
              <a:rPr lang="en-US" altLang="zh-CN" sz="1800" dirty="0">
                <a:cs typeface="楷体_GB2312" charset="0"/>
              </a:rPr>
              <a:t> </a:t>
            </a:r>
            <a:r>
              <a:rPr lang="zh-CN" altLang="en-US" sz="1800" dirty="0">
                <a:cs typeface="楷体_GB2312" charset="0"/>
              </a:rPr>
              <a:t>的操作系统中，决定一个资源是否能被访问的因素除了上述因素之外，还需要判断每一类进程是否拥有对某一类资源的访问权限。</a:t>
            </a:r>
            <a:r>
              <a:rPr lang="zh-CN" altLang="en-US" sz="1800" dirty="0">
                <a:solidFill>
                  <a:srgbClr val="FF0000"/>
                </a:solidFill>
                <a:cs typeface="楷体_GB2312" charset="0"/>
              </a:rPr>
              <a:t>即使是以 </a:t>
            </a:r>
            <a:r>
              <a:rPr lang="en-US" altLang="zh-CN" sz="1800" dirty="0">
                <a:solidFill>
                  <a:srgbClr val="FF0000"/>
                </a:solidFill>
                <a:cs typeface="楷体_GB2312" charset="0"/>
              </a:rPr>
              <a:t>root </a:t>
            </a:r>
            <a:r>
              <a:rPr lang="zh-CN" altLang="en-US" sz="1800" dirty="0">
                <a:solidFill>
                  <a:srgbClr val="FF0000"/>
                </a:solidFill>
                <a:cs typeface="楷体_GB2312" charset="0"/>
              </a:rPr>
              <a:t>身份运行的服务进程，一般也只能访问到它所需要的资源。</a:t>
            </a:r>
            <a:endParaRPr lang="en-US" altLang="zh-CN" sz="1800" dirty="0">
              <a:solidFill>
                <a:srgbClr val="FF0000"/>
              </a:solidFill>
              <a:cs typeface="楷体_GB2312" charset="0"/>
            </a:endParaRPr>
          </a:p>
          <a:p>
            <a:pPr algn="just">
              <a:lnSpc>
                <a:spcPct val="90000"/>
              </a:lnSpc>
            </a:pPr>
            <a:endParaRPr lang="en-US" altLang="zh-CN" sz="1800" dirty="0">
              <a:solidFill>
                <a:srgbClr val="FF0000"/>
              </a:solidFill>
              <a:cs typeface="楷体_GB2312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1800" dirty="0">
                <a:cs typeface="楷体_GB2312" charset="0"/>
              </a:rPr>
              <a:t>这种权限管理机制的主体是进程，也称为强制访问控制（</a:t>
            </a:r>
            <a:r>
              <a:rPr lang="en-US" altLang="zh-CN" sz="1800" dirty="0">
                <a:cs typeface="楷体_GB2312" charset="0"/>
              </a:rPr>
              <a:t>MAC</a:t>
            </a:r>
            <a:r>
              <a:rPr lang="zh-CN" altLang="en-US" sz="1800" dirty="0">
                <a:cs typeface="楷体_GB2312" charset="0"/>
              </a:rPr>
              <a:t>）。 简单而言，</a:t>
            </a:r>
            <a:r>
              <a:rPr lang="zh-CN" altLang="en-US" sz="1800" dirty="0">
                <a:solidFill>
                  <a:srgbClr val="FF0000"/>
                </a:solidFill>
                <a:cs typeface="楷体_GB2312" charset="0"/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  <a:cs typeface="楷体_GB2312" charset="0"/>
              </a:rPr>
              <a:t>DAC</a:t>
            </a:r>
            <a:r>
              <a:rPr lang="zh-CN" altLang="en-US" sz="1800" dirty="0">
                <a:solidFill>
                  <a:srgbClr val="FF0000"/>
                </a:solidFill>
                <a:cs typeface="楷体_GB2312" charset="0"/>
              </a:rPr>
              <a:t>中控制的主体（</a:t>
            </a:r>
            <a:r>
              <a:rPr lang="en-US" altLang="zh-CN" sz="1800" dirty="0">
                <a:solidFill>
                  <a:srgbClr val="FF0000"/>
                </a:solidFill>
                <a:cs typeface="楷体_GB2312" charset="0"/>
              </a:rPr>
              <a:t>subject</a:t>
            </a:r>
            <a:r>
              <a:rPr lang="zh-CN" altLang="en-US" sz="1800" dirty="0">
                <a:solidFill>
                  <a:srgbClr val="FF0000"/>
                </a:solidFill>
                <a:cs typeface="楷体_GB2312" charset="0"/>
              </a:rPr>
              <a:t>）是用户，而</a:t>
            </a:r>
            <a:r>
              <a:rPr lang="en-US" altLang="zh-CN" sz="1800" dirty="0">
                <a:solidFill>
                  <a:srgbClr val="FF0000"/>
                </a:solidFill>
                <a:cs typeface="楷体_GB2312" charset="0"/>
              </a:rPr>
              <a:t>MAC</a:t>
            </a:r>
            <a:r>
              <a:rPr lang="zh-CN" altLang="en-US" sz="1800" dirty="0">
                <a:solidFill>
                  <a:srgbClr val="FF0000"/>
                </a:solidFill>
                <a:cs typeface="楷体_GB2312" charset="0"/>
              </a:rPr>
              <a:t>中控制的对象是进程。</a:t>
            </a:r>
            <a:endParaRPr lang="en-US" altLang="zh-CN" sz="1800" dirty="0">
              <a:solidFill>
                <a:srgbClr val="FF0000"/>
              </a:solidFill>
              <a:cs typeface="楷体_GB2312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宋体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69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黑体"/>
              </a:rPr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1800" dirty="0">
                <a:cs typeface="楷体_GB2312" charset="0"/>
              </a:rPr>
              <a:t>在 </a:t>
            </a:r>
            <a:r>
              <a:rPr lang="en-US" altLang="zh-CN" sz="1800" dirty="0">
                <a:cs typeface="楷体_GB2312" charset="0"/>
              </a:rPr>
              <a:t>DAC </a:t>
            </a:r>
            <a:r>
              <a:rPr lang="zh-CN" altLang="en-US" sz="1800" dirty="0">
                <a:cs typeface="楷体_GB2312" charset="0"/>
              </a:rPr>
              <a:t>模式下，只要相应目录有相应用户的权限，就可以被访问。而在 </a:t>
            </a:r>
            <a:r>
              <a:rPr lang="en-US" altLang="zh-CN" sz="1800" dirty="0">
                <a:cs typeface="楷体_GB2312" charset="0"/>
              </a:rPr>
              <a:t>MAC </a:t>
            </a:r>
            <a:r>
              <a:rPr lang="zh-CN" altLang="en-US" sz="1800" dirty="0">
                <a:cs typeface="楷体_GB2312" charset="0"/>
              </a:rPr>
              <a:t>模式下，还要受进程允许访问目录范围的限制。</a:t>
            </a:r>
            <a:endParaRPr lang="en-US" altLang="zh-CN" dirty="0">
              <a:latin typeface="Arial" charset="0"/>
              <a:ea typeface="宋体" charset="0"/>
            </a:endParaRP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0EC2CF-A200-4D50-9742-7055A82DBA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3844" y="3443288"/>
            <a:ext cx="4590574" cy="14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96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黑体"/>
              </a:rPr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zh-CN" altLang="en-US" dirty="0"/>
              <a:t>有三种模式：</a:t>
            </a:r>
          </a:p>
          <a:p>
            <a:pPr lvl="1"/>
            <a:r>
              <a:rPr lang="en-US" dirty="0" err="1"/>
              <a:t>Enforceing</a:t>
            </a:r>
            <a:r>
              <a:rPr lang="en-US" dirty="0"/>
              <a:t>：</a:t>
            </a:r>
            <a:r>
              <a:rPr lang="zh-CN" altLang="en-US" dirty="0"/>
              <a:t>强制模式，</a:t>
            </a:r>
            <a:r>
              <a:rPr lang="en-US" dirty="0" err="1"/>
              <a:t>SELinux</a:t>
            </a:r>
            <a:r>
              <a:rPr lang="zh-CN" altLang="en-US" dirty="0"/>
              <a:t>启用</a:t>
            </a:r>
          </a:p>
          <a:p>
            <a:pPr lvl="1"/>
            <a:r>
              <a:rPr lang="en-US" dirty="0"/>
              <a:t>Permissive：</a:t>
            </a:r>
            <a:r>
              <a:rPr lang="zh-CN" altLang="en-US" dirty="0"/>
              <a:t>宽容模式，</a:t>
            </a:r>
            <a:r>
              <a:rPr lang="en-US" dirty="0" err="1"/>
              <a:t>SELinux</a:t>
            </a:r>
            <a:r>
              <a:rPr lang="zh-CN" altLang="en-US" dirty="0"/>
              <a:t>的安全策略不强制执行，但是会有相应的警告信息记录到日志文件中，一般用于</a:t>
            </a:r>
            <a:r>
              <a:rPr lang="en-US" dirty="0" err="1"/>
              <a:t>SELinux</a:t>
            </a:r>
            <a:r>
              <a:rPr lang="zh-CN" altLang="en-US" dirty="0"/>
              <a:t>的调试</a:t>
            </a:r>
          </a:p>
          <a:p>
            <a:pPr lvl="1"/>
            <a:r>
              <a:rPr lang="en-US" dirty="0"/>
              <a:t>Disabled：</a:t>
            </a:r>
            <a:r>
              <a:rPr lang="zh-CN" altLang="en-US" dirty="0"/>
              <a:t>关闭模式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查看</a:t>
            </a:r>
            <a:r>
              <a:rPr lang="en-US" dirty="0" err="1"/>
              <a:t>SELinux</a:t>
            </a:r>
            <a:r>
              <a:rPr lang="zh-CN" altLang="en-US" dirty="0"/>
              <a:t>的运行状态，需要使用如下命令：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或者</a:t>
            </a:r>
          </a:p>
          <a:p>
            <a:endParaRPr 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F3D3BF-F259-4E68-ACA3-F00F926D562A}"/>
              </a:ext>
            </a:extLst>
          </p:cNvPr>
          <p:cNvSpPr/>
          <p:nvPr/>
        </p:nvSpPr>
        <p:spPr bwMode="auto">
          <a:xfrm>
            <a:off x="1093443" y="4117840"/>
            <a:ext cx="6717413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getenforce</a:t>
            </a:r>
            <a:endParaRPr kumimoji="1" lang="en-US" altLang="zh-CN" sz="1350" b="1" dirty="0">
              <a:solidFill>
                <a:srgbClr val="FFFFFF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70B3EEE-5D68-4C45-B80A-44D37AD3DD99}"/>
              </a:ext>
            </a:extLst>
          </p:cNvPr>
          <p:cNvSpPr/>
          <p:nvPr/>
        </p:nvSpPr>
        <p:spPr bwMode="auto">
          <a:xfrm>
            <a:off x="1093444" y="4942492"/>
            <a:ext cx="6717413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sestatus</a:t>
            </a:r>
            <a:endParaRPr kumimoji="1" lang="en-US" altLang="zh-CN" sz="1350" b="1" dirty="0">
              <a:solidFill>
                <a:srgbClr val="FFFFFF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172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黑体"/>
              </a:rPr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dirty="0" err="1"/>
              <a:t>SELinux</a:t>
            </a:r>
            <a:r>
              <a:rPr lang="zh-CN" altLang="en-US" dirty="0"/>
              <a:t>的运行模式，主要有两种方法，一种是用命令行，另外一种是直接修改</a:t>
            </a:r>
            <a:r>
              <a:rPr lang="en-US" dirty="0" err="1"/>
              <a:t>SELinux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pPr lvl="1"/>
            <a:r>
              <a:rPr lang="zh-CN" altLang="en-US" dirty="0"/>
              <a:t>命令行的方式只能为</a:t>
            </a:r>
            <a:r>
              <a:rPr lang="en-US" dirty="0"/>
              <a:t>Enforce</a:t>
            </a:r>
            <a:r>
              <a:rPr lang="zh-CN" altLang="en-US" dirty="0"/>
              <a:t>和</a:t>
            </a:r>
            <a:r>
              <a:rPr lang="en-US" dirty="0"/>
              <a:t>Permissive</a:t>
            </a:r>
            <a:r>
              <a:rPr lang="zh-CN" altLang="en-US" dirty="0"/>
              <a:t>的相互切换，不能进行关闭，其命令格式为：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要想关闭或者开启</a:t>
            </a:r>
            <a:r>
              <a:rPr lang="en-US" dirty="0" err="1"/>
              <a:t>SELinux</a:t>
            </a:r>
            <a:r>
              <a:rPr lang="en-US" dirty="0"/>
              <a:t>，</a:t>
            </a:r>
            <a:r>
              <a:rPr lang="zh-CN" altLang="en-US" dirty="0"/>
              <a:t>只能修改</a:t>
            </a:r>
            <a:r>
              <a:rPr lang="en-US" dirty="0" err="1"/>
              <a:t>SELinux</a:t>
            </a:r>
            <a:r>
              <a:rPr lang="zh-CN" altLang="en-US" dirty="0"/>
              <a:t>的配置文件，其位置为</a:t>
            </a:r>
            <a:r>
              <a:rPr lang="en-US" altLang="zh-CN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selinux</a:t>
            </a:r>
            <a:r>
              <a:rPr lang="en-US" dirty="0"/>
              <a:t>/config</a:t>
            </a:r>
            <a:r>
              <a:rPr lang="zh-CN" altLang="en-US" dirty="0"/>
              <a:t>，打开该文件后，可以看到其中有两行信息：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我们只要将</a:t>
            </a:r>
            <a:r>
              <a:rPr lang="en-US" dirty="0"/>
              <a:t>SELINUX</a:t>
            </a:r>
            <a:r>
              <a:rPr lang="zh-CN" altLang="en-US" dirty="0"/>
              <a:t>行设置为对应模式即可，需要注意的是如果从</a:t>
            </a:r>
            <a:r>
              <a:rPr lang="en-US" dirty="0"/>
              <a:t>enforcing</a:t>
            </a:r>
            <a:r>
              <a:rPr lang="zh-CN" altLang="en-US" dirty="0"/>
              <a:t>或</a:t>
            </a:r>
            <a:r>
              <a:rPr lang="en-US" dirty="0"/>
              <a:t>permissive</a:t>
            </a:r>
            <a:r>
              <a:rPr lang="zh-CN" altLang="en-US" dirty="0"/>
              <a:t>模式切换为</a:t>
            </a:r>
            <a:r>
              <a:rPr lang="en-US" dirty="0"/>
              <a:t>disabled</a:t>
            </a:r>
            <a:r>
              <a:rPr lang="zh-CN" altLang="en-US" dirty="0"/>
              <a:t>模式，或者反过来，则需要重启系统才能生效。在</a:t>
            </a:r>
            <a:r>
              <a:rPr lang="en-US" dirty="0"/>
              <a:t>disabled</a:t>
            </a:r>
            <a:r>
              <a:rPr lang="zh-CN" altLang="en-US" dirty="0"/>
              <a:t>模式下，无法使用</a:t>
            </a:r>
            <a:r>
              <a:rPr lang="en-US" dirty="0" err="1"/>
              <a:t>setenforce</a:t>
            </a:r>
            <a:r>
              <a:rPr lang="zh-CN" altLang="en-US" dirty="0"/>
              <a:t>命令。</a:t>
            </a:r>
          </a:p>
          <a:p>
            <a:endParaRPr 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2BBD43-220C-4936-A1A1-645EDAD7873F}"/>
              </a:ext>
            </a:extLst>
          </p:cNvPr>
          <p:cNvSpPr/>
          <p:nvPr/>
        </p:nvSpPr>
        <p:spPr bwMode="auto">
          <a:xfrm>
            <a:off x="1213293" y="4208974"/>
            <a:ext cx="6717413" cy="53631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SELINUX=enforcing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SELINUXTYPE=targeted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7114BC-39A5-4143-A56B-3A6300B3BF2B}"/>
              </a:ext>
            </a:extLst>
          </p:cNvPr>
          <p:cNvSpPr/>
          <p:nvPr/>
        </p:nvSpPr>
        <p:spPr bwMode="auto">
          <a:xfrm>
            <a:off x="1213294" y="2979587"/>
            <a:ext cx="6717413" cy="53631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 b="1" dirty="0" err="1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setenforce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[0|1]	//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其中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1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为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enforcing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模式，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0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为</a:t>
            </a:r>
            <a:r>
              <a:rPr kumimoji="1" lang="en-US" altLang="zh-CN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permissive</a:t>
            </a:r>
            <a:r>
              <a:rPr kumimoji="1" lang="zh-CN" altLang="en-US" sz="1350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模式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350" b="1" dirty="0">
              <a:solidFill>
                <a:srgbClr val="FFFFFF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5753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7062788" cy="4050449"/>
          </a:xfrm>
        </p:spPr>
        <p:txBody>
          <a:bodyPr/>
          <a:lstStyle/>
          <a:p>
            <a:r>
              <a:rPr lang="zh-CN" altLang="en-US" dirty="0"/>
              <a:t>系统中通常有大量的文件和进程，为了节省时间和开销，通常我们只是选择性地对某些进程进行管制。而哪些进程需要管制、要怎么管制是由政策决定的。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一套政策里面有多个规则。部分规则可以按照需求启用或禁用。</a:t>
            </a:r>
            <a:endParaRPr lang="en-US" altLang="zh-CN" dirty="0"/>
          </a:p>
          <a:p>
            <a:pPr lvl="1"/>
            <a:r>
              <a:rPr lang="zh-CN" altLang="en-US" dirty="0"/>
              <a:t>规则是模块化、可扩展的。</a:t>
            </a:r>
            <a:endParaRPr lang="en-US" altLang="zh-CN" dirty="0"/>
          </a:p>
          <a:p>
            <a:pPr lvl="1"/>
            <a:r>
              <a:rPr lang="zh-CN" altLang="en-US" dirty="0"/>
              <a:t>在安装新的应用程序时，应用程序可通过添加新的模块来添加规则。用户也可以手动地增减规则。</a:t>
            </a:r>
          </a:p>
          <a:p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2515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1375</Words>
  <Application>Microsoft Office PowerPoint</Application>
  <PresentationFormat>全屏显示(4:3)</PresentationFormat>
  <Paragraphs>194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Monotype Sorts</vt:lpstr>
      <vt:lpstr>等线</vt:lpstr>
      <vt:lpstr>黑体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实验内容</vt:lpstr>
      <vt:lpstr>SELinux</vt:lpstr>
      <vt:lpstr>访问控制</vt:lpstr>
      <vt:lpstr>SELinux</vt:lpstr>
      <vt:lpstr>SELinux</vt:lpstr>
      <vt:lpstr>SELinux</vt:lpstr>
      <vt:lpstr>SELinux</vt:lpstr>
      <vt:lpstr>SELinux</vt:lpstr>
      <vt:lpstr>SELinux</vt:lpstr>
      <vt:lpstr>SELinux</vt:lpstr>
      <vt:lpstr>SELinux</vt:lpstr>
      <vt:lpstr>SELinux 基本操作</vt:lpstr>
      <vt:lpstr>SELinux 基本操作</vt:lpstr>
      <vt:lpstr>SELinux 基本操作</vt:lpstr>
      <vt:lpstr>SELinux 基本操作</vt:lpstr>
      <vt:lpstr>Apache</vt:lpstr>
      <vt:lpstr>Links</vt:lpstr>
      <vt:lpstr>任务1：启用SELinux内核安全模块 </vt:lpstr>
      <vt:lpstr>任务2：使用Apache Web 服务器验证SELinux内核安全模块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松江</dc:creator>
  <cp:lastModifiedBy>王 十一</cp:lastModifiedBy>
  <cp:revision>13</cp:revision>
  <dcterms:created xsi:type="dcterms:W3CDTF">2021-01-21T13:58:33Z</dcterms:created>
  <dcterms:modified xsi:type="dcterms:W3CDTF">2021-04-28T06:34:56Z</dcterms:modified>
</cp:coreProperties>
</file>