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6" r:id="rId1"/>
  </p:sldMasterIdLst>
  <p:notesMasterIdLst>
    <p:notesMasterId r:id="rId29"/>
  </p:notesMasterIdLst>
  <p:handoutMasterIdLst>
    <p:handoutMasterId r:id="rId30"/>
  </p:handoutMasterIdLst>
  <p:sldIdLst>
    <p:sldId id="1730" r:id="rId2"/>
    <p:sldId id="1791" r:id="rId3"/>
    <p:sldId id="2929" r:id="rId4"/>
    <p:sldId id="2968" r:id="rId5"/>
    <p:sldId id="2976" r:id="rId6"/>
    <p:sldId id="2975" r:id="rId7"/>
    <p:sldId id="2977" r:id="rId8"/>
    <p:sldId id="2974" r:id="rId9"/>
    <p:sldId id="2969" r:id="rId10"/>
    <p:sldId id="2981" r:id="rId11"/>
    <p:sldId id="2980" r:id="rId12"/>
    <p:sldId id="2978" r:id="rId13"/>
    <p:sldId id="2979" r:id="rId14"/>
    <p:sldId id="2972" r:id="rId15"/>
    <p:sldId id="2971" r:id="rId16"/>
    <p:sldId id="3001" r:id="rId17"/>
    <p:sldId id="2999" r:id="rId18"/>
    <p:sldId id="3003" r:id="rId19"/>
    <p:sldId id="3004" r:id="rId20"/>
    <p:sldId id="3005" r:id="rId21"/>
    <p:sldId id="3000" r:id="rId22"/>
    <p:sldId id="3006" r:id="rId23"/>
    <p:sldId id="3007" r:id="rId24"/>
    <p:sldId id="3009" r:id="rId25"/>
    <p:sldId id="3010" r:id="rId26"/>
    <p:sldId id="3011" r:id="rId27"/>
    <p:sldId id="2967" r:id="rId28"/>
  </p:sldIdLst>
  <p:sldSz cx="9906000" cy="6858000" type="A4"/>
  <p:notesSz cx="6797675" cy="9874250"/>
  <p:custDataLst>
    <p:tags r:id="rId3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333333"/>
    <a:srgbClr val="00062B"/>
    <a:srgbClr val="292929"/>
    <a:srgbClr val="FFFFFF"/>
    <a:srgbClr val="1C49D2"/>
    <a:srgbClr val="0033CC"/>
    <a:srgbClr val="3B9D3B"/>
    <a:srgbClr val="405081"/>
    <a:srgbClr val="424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9" autoAdjust="0"/>
    <p:restoredTop sz="93631" autoAdjust="0"/>
  </p:normalViewPr>
  <p:slideViewPr>
    <p:cSldViewPr>
      <p:cViewPr varScale="1">
        <p:scale>
          <a:sx n="82" d="100"/>
          <a:sy n="82" d="100"/>
        </p:scale>
        <p:origin x="1200" y="62"/>
      </p:cViewPr>
      <p:guideLst>
        <p:guide orient="horz" pos="2176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t" anchorCtr="0" compatLnSpc="1"/>
          <a:lstStyle>
            <a:lvl1pPr algn="l" defTabSz="909955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t" anchorCtr="0" compatLnSpc="1"/>
          <a:lstStyle>
            <a:lvl1pPr algn="r" defTabSz="909955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b" anchorCtr="0" compatLnSpc="1"/>
          <a:lstStyle>
            <a:lvl1pPr algn="l" defTabSz="909955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b" anchorCtr="0" compatLnSpc="1"/>
          <a:lstStyle>
            <a:lvl1pPr algn="r" defTabSz="909955">
              <a:defRPr sz="1200"/>
            </a:lvl1pPr>
          </a:lstStyle>
          <a:p>
            <a:pPr>
              <a:defRPr/>
            </a:pPr>
            <a:fld id="{F00621A3-AF9D-44CC-8CA6-C2BA8BA5DBE7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t" anchorCtr="0" compatLnSpc="1"/>
          <a:lstStyle>
            <a:lvl1pPr algn="l" defTabSz="909955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t" anchorCtr="0" compatLnSpc="1"/>
          <a:lstStyle>
            <a:lvl1pPr algn="r" defTabSz="909955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5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b" anchorCtr="0" compatLnSpc="1"/>
          <a:lstStyle>
            <a:lvl1pPr algn="l" defTabSz="909955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b" anchorCtr="0" compatLnSpc="1"/>
          <a:lstStyle>
            <a:lvl1pPr algn="r" defTabSz="909955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1D2498-DA12-44B9-93A4-06D5BEA34E78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" r="398"/>
          <a:stretch/>
        </p:blipFill>
        <p:spPr>
          <a:xfrm>
            <a:off x="1642" y="0"/>
            <a:ext cx="9904358" cy="6860448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1EAFE3-828E-4BCA-BD60-6B1A06056F7D}" type="datetimeFigureOut">
              <a:rPr lang="zh-CN" altLang="en-US" smtClean="0"/>
              <a:pPr>
                <a:defRPr/>
              </a:pPr>
              <a:t>2021/3/22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8273-B5BE-43F4-ACFE-968F2F88259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783120" y="2805443"/>
            <a:ext cx="7066279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783119" y="1349831"/>
            <a:ext cx="7066280" cy="1428053"/>
          </a:xfrm>
        </p:spPr>
        <p:txBody>
          <a:bodyPr>
            <a:noAutofit/>
          </a:bodyPr>
          <a:lstStyle>
            <a:lvl1pPr algn="ctr">
              <a:defRPr sz="4200" baseline="0">
                <a:solidFill>
                  <a:schemeClr val="accent1">
                    <a:lumMod val="75000"/>
                  </a:schemeClr>
                </a:solidFill>
                <a:effectLst/>
                <a:latin typeface="Castellar" panose="020A0402060406010301" pitchFamily="18" charset="0"/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添加您的标题文字</a:t>
            </a:r>
          </a:p>
        </p:txBody>
      </p:sp>
      <p:pic>
        <p:nvPicPr>
          <p:cNvPr id="8" name="Picture 11" descr="backgroud-blueframe">
            <a:extLst>
              <a:ext uri="{FF2B5EF4-FFF2-40B4-BE49-F238E27FC236}">
                <a16:creationId xmlns:a16="http://schemas.microsoft.com/office/drawing/2014/main" id="{500B3A43-F1FD-4CA5-97E3-3FFACBF6F8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iscas-mzd">
            <a:extLst>
              <a:ext uri="{FF2B5EF4-FFF2-40B4-BE49-F238E27FC236}">
                <a16:creationId xmlns:a16="http://schemas.microsoft.com/office/drawing/2014/main" id="{763AACDB-7237-4BA6-BDDA-A60F754740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9521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CAA4-D073-466F-8D95-83D121EDC3B5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65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8264173" y="365125"/>
            <a:ext cx="96079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717496" y="365125"/>
            <a:ext cx="644578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FDD7D6-4A33-4BAD-82C5-1FFBFF1AD1D3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8426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12050" y="6242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145507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865495-C111-4C7C-9322-8F1EB441798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722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705173" y="1864348"/>
            <a:ext cx="6495654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705174" y="3156573"/>
            <a:ext cx="6495654" cy="492304"/>
          </a:xfrm>
          <a:prstGeom prst="rect">
            <a:avLst/>
          </a:prstGeom>
          <a:blipFill dpi="0" rotWithShape="1">
            <a:blip r:embed="rId2"/>
            <a:srcRect/>
            <a:stretch>
              <a:fillRect t="-2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782C1A-C5B3-42D5-AF87-DBD5476B7BE4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87704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137356" y="1244601"/>
            <a:ext cx="41275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5296958" y="1244601"/>
            <a:ext cx="4138969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3FC63-DC1C-492E-BE4D-1055C8A0177F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653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871132" y="118532"/>
            <a:ext cx="7566082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291" y="1376362"/>
            <a:ext cx="4190702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93291" y="2200274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875" y="1376362"/>
            <a:ext cx="4211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5225875" y="2200274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E4DC1-00FC-4933-8396-B0E01B53869E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974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6664B-AA12-4858-9E22-C1219749D76A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38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E13D05-8C78-47A2-8570-EF6F17F897A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94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29979" y="533402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458991" y="1063629"/>
            <a:ext cx="5014913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29979" y="2133602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24378-1C3B-44E6-BF5E-36164A66F8F1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03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12531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422302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012531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45347-3C44-40D5-A17B-53A0D031698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528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1679" b="2789"/>
          <a:stretch/>
        </p:blipFill>
        <p:spPr>
          <a:xfrm>
            <a:off x="0" y="-1"/>
            <a:ext cx="9903537" cy="686235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"/>
            <a:ext cx="9906000" cy="6496595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9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54023" y="136431"/>
            <a:ext cx="8983049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54024" y="1001479"/>
            <a:ext cx="8983049" cy="5118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pic>
        <p:nvPicPr>
          <p:cNvPr id="10" name="Picture 1063" descr="backgroud-blueframe">
            <a:extLst>
              <a:ext uri="{FF2B5EF4-FFF2-40B4-BE49-F238E27FC236}">
                <a16:creationId xmlns:a16="http://schemas.microsoft.com/office/drawing/2014/main" id="{4CF62334-6E9D-420D-AB05-276D8338D78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 cstate="print"/>
          <a:srcRect l="531" t="849" r="531" b="692"/>
          <a:stretch/>
        </p:blipFill>
        <p:spPr bwMode="auto">
          <a:xfrm>
            <a:off x="0" y="604569"/>
            <a:ext cx="9906000" cy="625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56" descr="iscas-mzd">
            <a:extLst>
              <a:ext uri="{FF2B5EF4-FFF2-40B4-BE49-F238E27FC236}">
                <a16:creationId xmlns:a16="http://schemas.microsoft.com/office/drawing/2014/main" id="{73F247E6-F6A1-48E8-9D4C-3ECD2FDFF8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512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5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i="0" kern="1200" baseline="0">
          <a:solidFill>
            <a:schemeClr val="accent1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/>
        </a:buClr>
        <a:buSzPct val="70000"/>
        <a:buFont typeface="Wingdings 2" panose="05020102010507070707" pitchFamily="18" charset="2"/>
        <a:buChar char=""/>
        <a:defRPr sz="20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88" indent="-357188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412776"/>
            <a:ext cx="9906000" cy="2160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4400" spc="300" dirty="0">
              <a:solidFill>
                <a:srgbClr val="000066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4400" spc="300" dirty="0">
              <a:solidFill>
                <a:srgbClr val="000066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en-US" altLang="zh-CN" sz="4400" spc="300" dirty="0" err="1">
                <a:solidFill>
                  <a:srgbClr val="000066"/>
                </a:solidFill>
                <a:latin typeface="+mj-ea"/>
                <a:ea typeface="+mj-ea"/>
              </a:rPr>
              <a:t>OpenEuler</a:t>
            </a:r>
            <a:r>
              <a:rPr lang="zh-CN" altLang="en-US" sz="4400" spc="300" dirty="0" err="1">
                <a:solidFill>
                  <a:srgbClr val="000066"/>
                </a:solidFill>
                <a:latin typeface="+mj-ea"/>
                <a:ea typeface="+mj-ea"/>
              </a:rPr>
              <a:t>内核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编程技术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第十三章 第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1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讲 </a:t>
            </a:r>
            <a:endParaRPr lang="en-US" altLang="zh-CN" sz="4400" spc="300" dirty="0">
              <a:solidFill>
                <a:srgbClr val="000066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A-Tune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的框架设计与代码分析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826" y="4725144"/>
            <a:ext cx="9906000" cy="12961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中国科学院软件研究所</a:t>
            </a:r>
            <a:endParaRPr kumimoji="0" lang="en-US" altLang="zh-CN" dirty="0">
              <a:solidFill>
                <a:srgbClr val="CC0000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en-US" altLang="zh-CN" dirty="0">
                <a:solidFill>
                  <a:srgbClr val="CC0000"/>
                </a:solidFill>
                <a:latin typeface="+mj-ea"/>
                <a:ea typeface="+mj-ea"/>
              </a:rPr>
              <a:t>2021</a:t>
            </a: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年</a:t>
            </a:r>
            <a:r>
              <a:rPr kumimoji="0" lang="" altLang="zh-CN" dirty="0">
                <a:solidFill>
                  <a:srgbClr val="CC0000"/>
                </a:solidFill>
                <a:latin typeface="+mj-ea"/>
                <a:ea typeface="+mj-ea"/>
              </a:rPr>
              <a:t>3</a:t>
            </a: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月</a:t>
            </a:r>
            <a:r>
              <a:rPr kumimoji="0" lang="" altLang="zh-CN" dirty="0">
                <a:solidFill>
                  <a:srgbClr val="CC0000"/>
                </a:solidFill>
                <a:latin typeface="+mj-ea"/>
                <a:ea typeface="+mj-ea"/>
              </a:rPr>
              <a:t>22</a:t>
            </a: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日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二、</a:t>
            </a:r>
            <a:r>
              <a:rPr lang="en-US" altLang="zh-CN" dirty="0">
                <a:sym typeface="+mn-ea"/>
              </a:rPr>
              <a:t>A-Tune</a:t>
            </a:r>
            <a:r>
              <a:rPr lang="zh-CN" altLang="en-US" dirty="0">
                <a:sym typeface="+mn-ea"/>
              </a:rPr>
              <a:t>代码分析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lnSpc>
                <a:spcPct val="90000"/>
              </a:lnSpc>
            </a:pPr>
            <a:r>
              <a:rPr altLang="zh-CN" sz="252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cmd/atune-adm/atune-adm.go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main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函数</a:t>
            </a:r>
            <a:endParaRPr lang="en-US" altLang="zh-CN" sz="252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 eaLnBrk="1" hangingPunct="1">
              <a:lnSpc>
                <a:spcPct val="90000"/>
              </a:lnSpc>
            </a:pPr>
            <a:endParaRPr lang="en-US" altLang="zh-CN" sz="252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 eaLnBrk="1" hangingPunct="1">
              <a:lnSpc>
                <a:spcPct val="90000"/>
              </a:lnSpc>
            </a:pPr>
            <a:endParaRPr lang="en-US" altLang="zh-CN" sz="252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 eaLnBrk="1" hangingPunct="1">
              <a:lnSpc>
                <a:spcPct val="90000"/>
              </a:lnSpc>
            </a:pPr>
            <a:endParaRPr lang="en-US" altLang="zh-CN" sz="252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0" lvl="0" indent="0" eaLnBrk="1" hangingPunct="1">
              <a:lnSpc>
                <a:spcPct val="90000"/>
              </a:lnSpc>
              <a:buNone/>
            </a:pPr>
            <a:endParaRPr lang="zh-CN" altLang="zh-CN" sz="252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 eaLnBrk="1" hangingPunct="1">
              <a:lnSpc>
                <a:spcPct val="90000"/>
              </a:lnSpc>
            </a:pPr>
            <a:endParaRPr lang="zh-CN" altLang="en-US" sz="252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marL="457200" lvl="1" indent="0" eaLnBrk="1" hangingPunct="1"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3" y="2007870"/>
            <a:ext cx="7343775" cy="45434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二、</a:t>
            </a:r>
            <a:r>
              <a:rPr lang="en-US" altLang="zh-CN" dirty="0">
                <a:sym typeface="+mn-ea"/>
              </a:rPr>
              <a:t>A-Tune</a:t>
            </a:r>
            <a:r>
              <a:rPr lang="zh-CN" altLang="en-US" dirty="0">
                <a:sym typeface="+mn-ea"/>
              </a:rPr>
              <a:t>代码分析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lnSpc>
                <a:spcPct val="90000"/>
              </a:lnSpc>
            </a:pPr>
            <a:r>
              <a:rPr lang="zh-CN" altLang="zh-CN" sz="252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PyEngine</a:t>
            </a:r>
            <a:r>
              <a:rPr lang="en-US" altLang="zh-CN" sz="252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:  analysis/app_rest.py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main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函数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52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 eaLnBrk="1" hangingPunct="1">
              <a:lnSpc>
                <a:spcPct val="90000"/>
              </a:lnSpc>
            </a:pPr>
            <a:endParaRPr lang="en-US" altLang="zh-CN" sz="252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 eaLnBrk="1" hangingPunct="1">
              <a:lnSpc>
                <a:spcPct val="90000"/>
              </a:lnSpc>
            </a:pPr>
            <a:endParaRPr lang="en-US" altLang="zh-CN" sz="252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 eaLnBrk="1" hangingPunct="1">
              <a:lnSpc>
                <a:spcPct val="90000"/>
              </a:lnSpc>
            </a:pPr>
            <a:endParaRPr lang="en-US" altLang="zh-CN" sz="252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URI</a:t>
            </a:r>
          </a:p>
          <a:p>
            <a:pPr marL="0" lvl="0" indent="0" eaLnBrk="1" hangingPunct="1">
              <a:lnSpc>
                <a:spcPct val="90000"/>
              </a:lnSpc>
              <a:buNone/>
            </a:pPr>
            <a:endParaRPr lang="zh-CN" altLang="zh-CN" sz="252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 eaLnBrk="1" hangingPunct="1">
              <a:lnSpc>
                <a:spcPct val="90000"/>
              </a:lnSpc>
            </a:pPr>
            <a:endParaRPr lang="zh-CN" altLang="en-US" sz="252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marL="457200" lvl="1" indent="0" eaLnBrk="1" hangingPunct="1"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15" y="4585335"/>
            <a:ext cx="7334250" cy="1419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053" y="2619375"/>
            <a:ext cx="7343775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二、</a:t>
            </a:r>
            <a:r>
              <a:rPr lang="en-US" altLang="zh-CN" dirty="0">
                <a:sym typeface="+mn-ea"/>
              </a:rPr>
              <a:t>A-Tune</a:t>
            </a:r>
            <a:r>
              <a:rPr lang="zh-CN" altLang="en-US" dirty="0">
                <a:sym typeface="+mn-ea"/>
              </a:rPr>
              <a:t>代码分析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lnSpc>
                <a:spcPct val="90000"/>
              </a:lnSpc>
            </a:pPr>
            <a:r>
              <a:rPr lang="en-US" altLang="zh-CN" sz="252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AI </a:t>
            </a:r>
            <a:r>
              <a:rPr lang="zh-CN" altLang="zh-CN" sz="252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Engine</a:t>
            </a:r>
            <a:r>
              <a:rPr lang="en-US" altLang="zh-CN" sz="252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:  analysis/app_engine.py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main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函数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52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 eaLnBrk="1" hangingPunct="1">
              <a:lnSpc>
                <a:spcPct val="90000"/>
              </a:lnSpc>
            </a:pPr>
            <a:endParaRPr lang="en-US" altLang="zh-CN" sz="252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 eaLnBrk="1" hangingPunct="1">
              <a:lnSpc>
                <a:spcPct val="90000"/>
              </a:lnSpc>
            </a:pPr>
            <a:endParaRPr lang="en-US" altLang="zh-CN" sz="252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 eaLnBrk="1" hangingPunct="1">
              <a:lnSpc>
                <a:spcPct val="90000"/>
              </a:lnSpc>
            </a:pPr>
            <a:endParaRPr lang="en-US" altLang="zh-CN" sz="252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0" lvl="0" indent="0" eaLnBrk="1" hangingPunct="1">
              <a:lnSpc>
                <a:spcPct val="90000"/>
              </a:lnSpc>
              <a:buNone/>
            </a:pPr>
            <a:endParaRPr lang="zh-CN" altLang="zh-CN" sz="252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 eaLnBrk="1" hangingPunct="1">
              <a:lnSpc>
                <a:spcPct val="90000"/>
              </a:lnSpc>
            </a:pPr>
            <a:endParaRPr lang="zh-CN" altLang="en-US" sz="252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marL="457200" lvl="1" indent="0" eaLnBrk="1" hangingPunct="1"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8" y="2585720"/>
            <a:ext cx="7286625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二、</a:t>
            </a:r>
            <a:r>
              <a:rPr lang="en-US" altLang="zh-CN" dirty="0">
                <a:sym typeface="+mn-ea"/>
              </a:rPr>
              <a:t>A-Tune</a:t>
            </a:r>
            <a:r>
              <a:rPr lang="zh-CN" altLang="en-US" dirty="0">
                <a:sym typeface="+mn-ea"/>
              </a:rPr>
              <a:t>代码分析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lnSpc>
                <a:spcPct val="90000"/>
              </a:lnSpc>
            </a:pPr>
            <a:r>
              <a:rPr lang="en-US" altLang="zh-CN" sz="252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AI </a:t>
            </a:r>
            <a:r>
              <a:rPr lang="zh-CN" altLang="zh-CN" sz="252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Engine</a:t>
            </a:r>
            <a:r>
              <a:rPr lang="en-US" altLang="zh-CN" sz="252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:  analysis/app_engine.py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URI</a:t>
            </a:r>
          </a:p>
          <a:p>
            <a:pPr marL="0" lvl="0" indent="0" eaLnBrk="1" hangingPunct="1">
              <a:lnSpc>
                <a:spcPct val="90000"/>
              </a:lnSpc>
              <a:buNone/>
            </a:pPr>
            <a:endParaRPr lang="zh-CN" altLang="zh-CN" sz="252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 eaLnBrk="1" hangingPunct="1">
              <a:lnSpc>
                <a:spcPct val="90000"/>
              </a:lnSpc>
            </a:pPr>
            <a:endParaRPr lang="zh-CN" altLang="en-US" sz="252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marL="457200" lvl="1" indent="0" eaLnBrk="1" hangingPunct="1"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8" y="2531110"/>
            <a:ext cx="6334125" cy="33242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三、环境准备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本地生成SSH公钥</a:t>
            </a:r>
          </a:p>
          <a:p>
            <a:pPr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访问Gitee主页, 注册Gitee账号</a:t>
            </a:r>
          </a:p>
          <a:p>
            <a:pPr lvl="0"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0"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登录Gitee, 添加公钥, 输入本地生成的公钥</a:t>
            </a:r>
          </a:p>
          <a:p>
            <a:pPr marL="0" lvl="0" indent="0" algn="l">
              <a:lnSpc>
                <a:spcPct val="90000"/>
              </a:lnSpc>
              <a:buNone/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		</a:t>
            </a:r>
          </a:p>
          <a:p>
            <a:pPr lvl="0"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A-Tune项目主页:</a:t>
            </a:r>
          </a:p>
          <a:p>
            <a:pPr lvl="0"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0"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克隆A-Tune项目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6700520" y="1340485"/>
            <a:ext cx="2916555" cy="40862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楷体_GB2312" pitchFamily="49" charset="-122"/>
              </a:rPr>
              <a:t>ssh</a:t>
            </a:r>
            <a:r>
              <a:rPr kumimoji="1" lang="en-US" altLang="zh-CN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楷体_GB2312" pitchFamily="49" charset="-122"/>
              </a:rPr>
              <a:t>-keygen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983740" y="5948493"/>
            <a:ext cx="7633335" cy="40862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>
              <a:buClrTx/>
              <a:buSzTx/>
              <a:buFontTx/>
            </a:pPr>
            <a:r>
              <a:rPr lang="en-US" altLang="zh-CN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sym typeface="+mn-ea"/>
              </a:rPr>
              <a:t> git clone https://gitee.com/openeuler/A-Tune.git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700520" y="2512898"/>
            <a:ext cx="2916555" cy="40862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黑体" panose="02010609060101010101" pitchFamily="2" charset="-122"/>
                <a:sym typeface="Arial" panose="02080604020202020204" pitchFamily="34" charset="0"/>
              </a:rPr>
              <a:t>https://gitee.com</a:t>
            </a:r>
            <a:endParaRPr kumimoji="1" lang="zh-CN" altLang="en-US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ea typeface="黑体" panose="02010609060101010101" pitchFamily="2" charset="-122"/>
              <a:sym typeface="Arial" panose="0208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700520" y="3730980"/>
            <a:ext cx="2916555" cy="377976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黑体" panose="02010609060101010101" pitchFamily="2" charset="-122"/>
                <a:sym typeface="Arial" panose="02080604020202020204" pitchFamily="34" charset="0"/>
              </a:rPr>
              <a:t>id_rsa.pub</a:t>
            </a:r>
            <a:endParaRPr kumimoji="1" lang="zh-CN" altLang="en-US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ea typeface="黑体" panose="02010609060101010101" pitchFamily="2" charset="-122"/>
              <a:sym typeface="Arial" panose="0208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149090" y="4862584"/>
            <a:ext cx="5467985" cy="377976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黑体" panose="02010609060101010101" pitchFamily="2" charset="-122"/>
                <a:sym typeface="Arial" panose="02080604020202020204" pitchFamily="34" charset="0"/>
              </a:rPr>
              <a:t>https://gitee.com/openeuler/A-Tune</a:t>
            </a:r>
            <a:endParaRPr kumimoji="1" lang="zh-CN" altLang="en-US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ea typeface="黑体" panose="02010609060101010101" pitchFamily="2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子任务1：编译A-Tune源代码（30mins）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任务描述</a:t>
            </a: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了解A-Tune架构和代码组织， 编译A-Tune源代码。</a:t>
            </a:r>
          </a:p>
          <a:p>
            <a:pPr lvl="1">
              <a:lnSpc>
                <a:spcPct val="9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从码云Gitee仓库下载A-Tune源代码。</a:t>
            </a:r>
          </a:p>
          <a:p>
            <a:pPr lvl="1">
              <a:lnSpc>
                <a:spcPct val="9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阅读A-Tune源代码。</a:t>
            </a:r>
          </a:p>
          <a:p>
            <a:pPr lvl="1">
              <a:lnSpc>
                <a:spcPct val="9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阅读Makefile文件, 编译A-Tune源代码。</a:t>
            </a: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审核要求</a:t>
            </a: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正确克隆A-Tune仓库和源码, 按照架构设计和模块划分, 理解A-Tune代码。</a:t>
            </a:r>
          </a:p>
          <a:p>
            <a:pPr lvl="1">
              <a:lnSpc>
                <a:spcPct val="9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正确编译A-Tune。</a:t>
            </a:r>
          </a:p>
          <a:p>
            <a:pPr lvl="1">
              <a:lnSpc>
                <a:spcPct val="9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提交操作步骤的运行截图。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子任务1：编译A-Tune源代码</a:t>
            </a:r>
            <a:r>
              <a:rPr lang="zh-CN" altLang="en-US" dirty="0">
                <a:sym typeface="+mn-ea"/>
              </a:rPr>
              <a:t>（30mins）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81497" y="1026093"/>
            <a:ext cx="8928100" cy="4896543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编译</a:t>
            </a:r>
            <a:r>
              <a:rPr lang="en-US" altLang="zh-CN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A-Tune</a:t>
            </a: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源代码  </a:t>
            </a: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marL="0" indent="0" algn="l">
              <a:lnSpc>
                <a:spcPct val="90000"/>
              </a:lnSpc>
              <a:buNone/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en-US" altLang="zh-CN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编译结果</a:t>
            </a:r>
          </a:p>
          <a:p>
            <a:pPr marL="0" indent="0" algn="l">
              <a:lnSpc>
                <a:spcPct val="90000"/>
              </a:lnSpc>
              <a:buNone/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pic>
        <p:nvPicPr>
          <p:cNvPr id="4" name="图片 3" descr="编译A-Tune源代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1718091"/>
            <a:ext cx="8955405" cy="32639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3944888" y="989093"/>
            <a:ext cx="3240405" cy="510185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>
              <a:buClrTx/>
              <a:buSzTx/>
              <a:buFontTx/>
            </a:pPr>
            <a:r>
              <a:rPr lang="en-US" altLang="zh-CN">
                <a:ln>
                  <a:noFill/>
                </a:ln>
                <a:solidFill>
                  <a:schemeClr val="bg1"/>
                </a:solidFill>
                <a:effectLst/>
                <a:sym typeface="+mn-ea"/>
              </a:rPr>
              <a:t>make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865" y="5293744"/>
            <a:ext cx="5886450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2</a:t>
            </a:r>
            <a:r>
              <a:rPr lang="zh-CN" altLang="en-US" dirty="0"/>
              <a:t>：安装A-Tune（</a:t>
            </a:r>
            <a:r>
              <a:rPr lang="en-US" altLang="zh-CN" dirty="0"/>
              <a:t>15</a:t>
            </a:r>
            <a:r>
              <a:rPr lang="zh-CN" altLang="en-US" dirty="0"/>
              <a:t>mins）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任务描述</a:t>
            </a: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安装编译完成的A-Tune客户端atune-adm, 以及相关配置文件</a:t>
            </a: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安装编译完成的A-Tune服务端atuned, AI engine, 以及相关配置文件</a:t>
            </a: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安装collector模块</a:t>
            </a: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审核要求</a:t>
            </a: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正确安装A-Tune客户端, 服务端,以及相关配置文件。</a:t>
            </a: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提交操作步骤的运行截图。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2</a:t>
            </a:r>
            <a:r>
              <a:rPr lang="zh-CN" altLang="en-US" dirty="0"/>
              <a:t>：安装A-Tune（</a:t>
            </a:r>
            <a:r>
              <a:rPr lang="en-US" altLang="zh-CN" dirty="0"/>
              <a:t>15</a:t>
            </a:r>
            <a:r>
              <a:rPr lang="zh-CN" altLang="en-US" dirty="0"/>
              <a:t>mins）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生成模型</a:t>
            </a: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安装A-Tune, 客户端, 服务端</a:t>
            </a: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安装colletor模块</a:t>
            </a:r>
          </a:p>
          <a:p>
            <a:pPr algn="l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92560" y="1795145"/>
            <a:ext cx="3240405" cy="510185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>
              <a:buClrTx/>
              <a:buSzTx/>
              <a:buFontTx/>
            </a:pPr>
            <a:r>
              <a:rPr lang="en-US" altLang="zh-CN">
                <a:ln>
                  <a:noFill/>
                </a:ln>
                <a:solidFill>
                  <a:schemeClr val="bg1"/>
                </a:solidFill>
                <a:effectLst/>
                <a:sym typeface="+mn-ea"/>
              </a:rPr>
              <a:t>make models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992560" y="3305482"/>
            <a:ext cx="3240405" cy="510185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>
              <a:buClrTx/>
              <a:buSzTx/>
              <a:buFontTx/>
            </a:pPr>
            <a:r>
              <a:rPr lang="en-US" altLang="zh-CN">
                <a:ln>
                  <a:noFill/>
                </a:ln>
                <a:solidFill>
                  <a:schemeClr val="bg1"/>
                </a:solidFill>
                <a:effectLst/>
                <a:sym typeface="+mn-ea"/>
              </a:rPr>
              <a:t>make install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981268" y="4941168"/>
            <a:ext cx="3773170" cy="510181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>
              <a:buClrTx/>
              <a:buSzTx/>
              <a:buFontTx/>
            </a:pPr>
            <a:r>
              <a:rPr lang="en-US" altLang="zh-CN">
                <a:ln>
                  <a:noFill/>
                </a:ln>
                <a:solidFill>
                  <a:schemeClr val="bg1"/>
                </a:solidFill>
                <a:effectLst/>
                <a:sym typeface="+mn-ea"/>
              </a:rPr>
              <a:t>make collector-install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2</a:t>
            </a:r>
            <a:r>
              <a:rPr lang="zh-CN" altLang="en-US" dirty="0"/>
              <a:t>：安装A-Tune（</a:t>
            </a:r>
            <a:r>
              <a:rPr lang="en-US" altLang="zh-CN" dirty="0"/>
              <a:t>15</a:t>
            </a:r>
            <a:r>
              <a:rPr lang="zh-CN" altLang="en-US" dirty="0"/>
              <a:t>mins）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安装结果</a:t>
            </a: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25" y="1784985"/>
            <a:ext cx="5686425" cy="18954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25" y="5499735"/>
            <a:ext cx="5705475" cy="8953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25" y="4065905"/>
            <a:ext cx="5705475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第十三章 结构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352600" y="1340768"/>
            <a:ext cx="7200800" cy="5210577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  <a:sym typeface="+mn-ea"/>
              </a:rPr>
              <a:t>第1讲：A-Tune的框架设计与代码分析</a:t>
            </a:r>
          </a:p>
          <a:p>
            <a:pPr>
              <a:lnSpc>
                <a:spcPct val="170000"/>
              </a:lnSpc>
            </a:pPr>
            <a:r>
              <a:rPr lang="en-US" altLang="zh-CN" dirty="0">
                <a:ea typeface="宋体" pitchFamily="2" charset="-122"/>
                <a:sym typeface="+mn-ea"/>
              </a:rPr>
              <a:t>第2讲：A-Tune的基础库开发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ea typeface="宋体" pitchFamily="2" charset="-122"/>
                <a:sym typeface="+mn-ea"/>
              </a:rPr>
              <a:t>第</a:t>
            </a:r>
            <a:r>
              <a:rPr lang="en-US" altLang="zh-CN" dirty="0">
                <a:ea typeface="宋体" pitchFamily="2" charset="-122"/>
                <a:sym typeface="+mn-ea"/>
              </a:rPr>
              <a:t>3</a:t>
            </a:r>
            <a:r>
              <a:rPr lang="zh-CN" altLang="en-US" dirty="0">
                <a:ea typeface="宋体" pitchFamily="2" charset="-122"/>
                <a:sym typeface="+mn-ea"/>
              </a:rPr>
              <a:t>讲：</a:t>
            </a:r>
            <a:r>
              <a:rPr lang="en-US" altLang="zh-CN" dirty="0">
                <a:ea typeface="宋体" pitchFamily="2" charset="-122"/>
                <a:sym typeface="+mn-ea"/>
              </a:rPr>
              <a:t>A-Tune</a:t>
            </a:r>
            <a:r>
              <a:rPr lang="zh-CN" altLang="en-US" dirty="0">
                <a:ea typeface="宋体" pitchFamily="2" charset="-122"/>
                <a:sym typeface="+mn-ea"/>
              </a:rPr>
              <a:t>在线静态分析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ea typeface="宋体" pitchFamily="2" charset="-122"/>
                <a:sym typeface="+mn-ea"/>
              </a:rPr>
              <a:t>第4讲：A-Tune离线动态分析</a:t>
            </a:r>
            <a:endParaRPr lang="zh-CN" altLang="en-US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ea typeface="宋体" pitchFamily="2" charset="-122"/>
                <a:sym typeface="+mn-ea"/>
              </a:rPr>
              <a:t>第5讲：A-Tune的模型训练实战</a:t>
            </a:r>
          </a:p>
          <a:p>
            <a:pPr>
              <a:lnSpc>
                <a:spcPct val="170000"/>
              </a:lnSpc>
            </a:pPr>
            <a:r>
              <a:rPr lang="en-US" altLang="zh-CN" dirty="0">
                <a:ea typeface="宋体" pitchFamily="2" charset="-122"/>
                <a:sym typeface="+mn-ea"/>
              </a:rPr>
              <a:t>第6讲：A-Tune AI-OPS交付部署实战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2</a:t>
            </a:r>
            <a:r>
              <a:rPr lang="zh-CN" altLang="en-US" dirty="0"/>
              <a:t>：安装A-Tune（</a:t>
            </a:r>
            <a:r>
              <a:rPr lang="en-US" altLang="zh-CN" dirty="0"/>
              <a:t>15</a:t>
            </a:r>
            <a:r>
              <a:rPr lang="zh-CN" altLang="en-US" dirty="0"/>
              <a:t>mins）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安装结果</a:t>
            </a: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838960"/>
            <a:ext cx="5705475" cy="704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3076575"/>
            <a:ext cx="5676900" cy="704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4403725"/>
            <a:ext cx="7581900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3</a:t>
            </a:r>
            <a:r>
              <a:rPr lang="zh-CN" altLang="en-US" dirty="0"/>
              <a:t>：启动和配置A-Tune（</a:t>
            </a:r>
            <a:r>
              <a:rPr lang="en-US" altLang="zh-CN" dirty="0"/>
              <a:t>30</a:t>
            </a:r>
            <a:r>
              <a:rPr lang="zh-CN" altLang="en-US" dirty="0"/>
              <a:t>mins）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任务描述</a:t>
            </a: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启动A-Tune服务端 atuned， 修改配置文件。</a:t>
            </a: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启动A-Tune服务端  AI engine。</a:t>
            </a: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启动A-Tune客户端 atune-adm。</a:t>
            </a: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审核要求</a:t>
            </a: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正确启动A-Tune的服务端， 并进行相应的配置。</a:t>
            </a: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正确启动A-Tune客户端。</a:t>
            </a: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提交操作步骤和结果的运行截图。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3</a:t>
            </a:r>
            <a:r>
              <a:rPr lang="zh-CN" altLang="en-US" dirty="0"/>
              <a:t>：启动和配置A-Tune（</a:t>
            </a:r>
            <a:r>
              <a:rPr lang="en-US" altLang="zh-CN" dirty="0"/>
              <a:t>30</a:t>
            </a:r>
            <a:r>
              <a:rPr lang="zh-CN" altLang="en-US" dirty="0"/>
              <a:t>mins）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启动A-Tune服务端 atuned</a:t>
            </a: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查看启动结果</a:t>
            </a: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04528" y="1788200"/>
            <a:ext cx="3687445" cy="510181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>
              <a:buClrTx/>
              <a:buSzTx/>
              <a:buFontTx/>
            </a:pPr>
            <a:r>
              <a:rPr lang="en-US" altLang="zh-CN">
                <a:ln>
                  <a:noFill/>
                </a:ln>
                <a:solidFill>
                  <a:schemeClr val="bg1"/>
                </a:solidFill>
                <a:effectLst/>
                <a:sym typeface="+mn-ea"/>
              </a:rPr>
              <a:t>systemctl start atuned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04528" y="3224758"/>
            <a:ext cx="3687445" cy="510185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>
              <a:buClrTx/>
              <a:buSzTx/>
              <a:buFontTx/>
            </a:pPr>
            <a:r>
              <a:rPr lang="en-US" altLang="zh-CN" dirty="0" err="1">
                <a:ln>
                  <a:noFill/>
                </a:ln>
                <a:solidFill>
                  <a:schemeClr val="bg1"/>
                </a:solidFill>
                <a:effectLst/>
                <a:sym typeface="+mn-ea"/>
              </a:rPr>
              <a:t>systemctl</a:t>
            </a:r>
            <a:r>
              <a:rPr lang="en-US" altLang="zh-CN" dirty="0">
                <a:ln>
                  <a:noFill/>
                </a:ln>
                <a:solidFill>
                  <a:schemeClr val="bg1"/>
                </a:solidFill>
                <a:effectLst/>
                <a:sym typeface="+mn-ea"/>
              </a:rPr>
              <a:t> status </a:t>
            </a:r>
            <a:r>
              <a:rPr lang="en-US" altLang="zh-CN" dirty="0" err="1">
                <a:ln>
                  <a:noFill/>
                </a:ln>
                <a:solidFill>
                  <a:schemeClr val="bg1"/>
                </a:solidFill>
                <a:effectLst/>
                <a:sym typeface="+mn-ea"/>
              </a:rPr>
              <a:t>atuned</a:t>
            </a:r>
            <a:endParaRPr lang="en-US" altLang="zh-CN" dirty="0">
              <a:ln>
                <a:noFill/>
              </a:ln>
              <a:solidFill>
                <a:schemeClr val="bg1"/>
              </a:solidFill>
              <a:effectLst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4049435"/>
            <a:ext cx="8562975" cy="18383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3</a:t>
            </a:r>
            <a:r>
              <a:rPr lang="zh-CN" altLang="en-US" dirty="0"/>
              <a:t>：启动和配置A-Tune（</a:t>
            </a:r>
            <a:r>
              <a:rPr lang="en-US" altLang="zh-CN" dirty="0"/>
              <a:t>30</a:t>
            </a:r>
            <a:r>
              <a:rPr lang="zh-CN" altLang="en-US" dirty="0"/>
              <a:t>mins）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启动A-Tune服务端 AI engine</a:t>
            </a: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查看启动结果</a:t>
            </a: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32520" y="1630943"/>
            <a:ext cx="4589145" cy="514049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>
              <a:buClrTx/>
              <a:buSzTx/>
              <a:buFontTx/>
            </a:pPr>
            <a:r>
              <a:rPr lang="en-US" altLang="zh-CN">
                <a:ln>
                  <a:noFill/>
                </a:ln>
                <a:solidFill>
                  <a:schemeClr val="bg1"/>
                </a:solidFill>
                <a:effectLst/>
                <a:sym typeface="+mn-ea"/>
              </a:rPr>
              <a:t>systemctl start atune-engine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32520" y="3171957"/>
            <a:ext cx="4589145" cy="514085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>
              <a:buClrTx/>
              <a:buSzTx/>
              <a:buFontTx/>
            </a:pPr>
            <a:r>
              <a:rPr lang="en-US" altLang="zh-CN">
                <a:ln>
                  <a:noFill/>
                </a:ln>
                <a:solidFill>
                  <a:schemeClr val="bg1"/>
                </a:solidFill>
                <a:effectLst/>
                <a:sym typeface="+mn-ea"/>
              </a:rPr>
              <a:t>systemctl status atune-engine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4426957"/>
            <a:ext cx="893445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3</a:t>
            </a:r>
            <a:r>
              <a:rPr lang="zh-CN" altLang="en-US" dirty="0"/>
              <a:t>：启动和配置A-Tune（</a:t>
            </a:r>
            <a:r>
              <a:rPr lang="en-US" altLang="zh-CN" dirty="0"/>
              <a:t>30</a:t>
            </a:r>
            <a:r>
              <a:rPr lang="zh-CN" altLang="en-US" dirty="0"/>
              <a:t>mins）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查询当前使用的网卡名称</a:t>
            </a: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marL="0" indent="0" algn="l">
              <a:lnSpc>
                <a:spcPct val="90000"/>
              </a:lnSpc>
              <a:buNone/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查询当前使用的磁盘名称</a:t>
            </a: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312410" y="965933"/>
            <a:ext cx="2364105" cy="510181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>
              <a:buClrTx/>
              <a:buSzTx/>
              <a:buFontTx/>
            </a:pPr>
            <a:r>
              <a:rPr lang="en-US" altLang="zh-CN">
                <a:ln>
                  <a:noFill/>
                </a:ln>
                <a:solidFill>
                  <a:schemeClr val="bg1"/>
                </a:solidFill>
                <a:effectLst/>
                <a:sym typeface="+mn-ea"/>
              </a:rPr>
              <a:t>ifconfig</a:t>
            </a:r>
          </a:p>
        </p:txBody>
      </p:sp>
      <p:pic>
        <p:nvPicPr>
          <p:cNvPr id="4" name="图片 3" descr="配置A-Tune-查询磁盘名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15" y="4444458"/>
            <a:ext cx="5905500" cy="1933575"/>
          </a:xfrm>
          <a:prstGeom prst="rect">
            <a:avLst/>
          </a:prstGeom>
        </p:spPr>
      </p:pic>
      <p:pic>
        <p:nvPicPr>
          <p:cNvPr id="7" name="图片 6" descr="配置A-Tune-查询网卡名称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90" y="1730350"/>
            <a:ext cx="6715125" cy="169545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5312410" y="3680036"/>
            <a:ext cx="2364105" cy="510185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>
              <a:buClrTx/>
              <a:buSzTx/>
              <a:buFontTx/>
            </a:pPr>
            <a:r>
              <a:rPr lang="en-US" altLang="zh-CN">
                <a:ln>
                  <a:noFill/>
                </a:ln>
                <a:solidFill>
                  <a:schemeClr val="bg1"/>
                </a:solidFill>
                <a:effectLst/>
                <a:sym typeface="+mn-ea"/>
              </a:rPr>
              <a:t>fdisk -l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3</a:t>
            </a:r>
            <a:r>
              <a:rPr lang="zh-CN" altLang="en-US" dirty="0"/>
              <a:t>：启动和配置A-Tune（</a:t>
            </a:r>
            <a:r>
              <a:rPr lang="en-US" altLang="zh-CN" dirty="0"/>
              <a:t>30</a:t>
            </a:r>
            <a:r>
              <a:rPr lang="zh-CN" altLang="en-US" dirty="0"/>
              <a:t>mins）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zh-CN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修改配置文件</a:t>
            </a:r>
          </a:p>
          <a:p>
            <a:pPr algn="l">
              <a:lnSpc>
                <a:spcPct val="90000"/>
              </a:lnSpc>
            </a:pPr>
            <a:endParaRPr lang="en-US" altLang="zh-CN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en-US" altLang="zh-CN" dirty="0">
              <a:solidFill>
                <a:srgbClr val="111111"/>
              </a:solidFill>
              <a:sym typeface="Arial" panose="02080604020202020204" pitchFamily="34" charset="0"/>
            </a:endParaRPr>
          </a:p>
          <a:p>
            <a:pPr lvl="1" algn="l">
              <a:lnSpc>
                <a:spcPct val="100000"/>
              </a:lnSpc>
            </a:pPr>
            <a:r>
              <a:rPr lang="en-US" altLang="zh-CN" dirty="0">
                <a:solidFill>
                  <a:srgbClr val="111111"/>
                </a:solidFill>
                <a:sym typeface="Arial" panose="02080604020202020204" pitchFamily="34" charset="0"/>
              </a:rPr>
              <a:t>将网卡名称设置到network字段</a:t>
            </a:r>
          </a:p>
          <a:p>
            <a:pPr lvl="1" algn="l">
              <a:lnSpc>
                <a:spcPct val="100000"/>
              </a:lnSpc>
            </a:pPr>
            <a:endParaRPr lang="en-US" altLang="zh-CN" dirty="0">
              <a:solidFill>
                <a:srgbClr val="111111"/>
              </a:solidFill>
              <a:sym typeface="Arial" panose="02080604020202020204" pitchFamily="34" charset="0"/>
            </a:endParaRPr>
          </a:p>
          <a:p>
            <a:pPr lvl="1" algn="l">
              <a:lnSpc>
                <a:spcPct val="100000"/>
              </a:lnSpc>
            </a:pPr>
            <a:r>
              <a:rPr lang="en-US" altLang="zh-CN" dirty="0">
                <a:solidFill>
                  <a:srgbClr val="111111"/>
                </a:solidFill>
                <a:sym typeface="Arial" panose="02080604020202020204" pitchFamily="34" charset="0"/>
              </a:rPr>
              <a:t>将磁盘名称设置到disk字段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136576" y="1628800"/>
            <a:ext cx="4589145" cy="510185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>
              <a:buClrTx/>
              <a:buSzTx/>
              <a:buFontTx/>
            </a:pPr>
            <a:r>
              <a:rPr lang="en-US" altLang="zh-CN">
                <a:ln>
                  <a:noFill/>
                </a:ln>
                <a:solidFill>
                  <a:schemeClr val="bg1"/>
                </a:solidFill>
                <a:effectLst/>
                <a:sym typeface="+mn-ea"/>
              </a:rPr>
              <a:t>/etc/atuned/atuned.cnf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76" y="4005064"/>
            <a:ext cx="6677025" cy="16287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3</a:t>
            </a:r>
            <a:r>
              <a:rPr lang="zh-CN" altLang="en-US" dirty="0"/>
              <a:t>：启动和配置A-Tune（</a:t>
            </a:r>
            <a:r>
              <a:rPr lang="en-US" altLang="zh-CN" dirty="0"/>
              <a:t>30</a:t>
            </a:r>
            <a:r>
              <a:rPr lang="zh-CN" altLang="en-US" dirty="0"/>
              <a:t>mins）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zh-CN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启动A-Tune客户端atune-adm</a:t>
            </a:r>
          </a:p>
          <a:p>
            <a:pPr algn="l">
              <a:lnSpc>
                <a:spcPct val="90000"/>
              </a:lnSpc>
            </a:pPr>
            <a:endParaRPr lang="en-US" altLang="zh-CN" dirty="0">
              <a:solidFill>
                <a:srgbClr val="111111"/>
              </a:solidFill>
              <a:sym typeface="Arial" panose="02080604020202020204" pitchFamily="34" charset="0"/>
            </a:endParaRPr>
          </a:p>
          <a:p>
            <a:pPr lvl="1" algn="l">
              <a:lnSpc>
                <a:spcPct val="100000"/>
              </a:lnSpc>
            </a:pPr>
            <a:endParaRPr lang="en-US" altLang="zh-CN" dirty="0">
              <a:solidFill>
                <a:srgbClr val="111111"/>
              </a:solidFill>
              <a:sym typeface="Arial" panose="02080604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43660" y="2131060"/>
            <a:ext cx="4589145" cy="510185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>
              <a:buClrTx/>
              <a:buSzTx/>
              <a:buFontTx/>
            </a:pPr>
            <a:r>
              <a:rPr lang="en-US" altLang="zh-CN">
                <a:ln>
                  <a:noFill/>
                </a:ln>
                <a:solidFill>
                  <a:schemeClr val="bg1"/>
                </a:solidFill>
                <a:effectLst/>
                <a:sym typeface="+mn-ea"/>
              </a:rPr>
              <a:t>atune-adm --version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60" y="3814445"/>
            <a:ext cx="6000750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91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333333"/>
                </a:solidFill>
              </a:rPr>
              <a:t>本节完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	</a:t>
            </a:r>
            <a:r>
              <a:rPr lang="zh-CN" altLang="en-US" dirty="0"/>
              <a:t>了解</a:t>
            </a:r>
            <a:r>
              <a:rPr lang="en-US" altLang="zh-CN" dirty="0"/>
              <a:t>A-Tune</a:t>
            </a:r>
            <a:r>
              <a:rPr lang="zh-CN" altLang="en-US" dirty="0"/>
              <a:t>项目，</a:t>
            </a:r>
            <a:r>
              <a:rPr lang="en-US" altLang="zh-CN" dirty="0"/>
              <a:t> </a:t>
            </a:r>
            <a:r>
              <a:rPr lang="zh-CN" altLang="en-US" dirty="0"/>
              <a:t>了解</a:t>
            </a:r>
            <a:r>
              <a:rPr lang="en-US" altLang="zh-CN" dirty="0"/>
              <a:t>A-Tune</a:t>
            </a:r>
            <a:r>
              <a:rPr lang="zh-CN" altLang="en-US" dirty="0"/>
              <a:t>的架构设计，深入分析</a:t>
            </a:r>
            <a:r>
              <a:rPr lang="en-US" altLang="zh-CN" dirty="0"/>
              <a:t>A-Tune</a:t>
            </a:r>
            <a:r>
              <a:rPr lang="zh-CN" altLang="en-US" dirty="0"/>
              <a:t>的代码。</a:t>
            </a:r>
          </a:p>
          <a:p>
            <a:endParaRPr lang="en-US" altLang="zh-CN" dirty="0"/>
          </a:p>
          <a:p>
            <a:r>
              <a:rPr lang="en-US" altLang="zh-CN" dirty="0"/>
              <a:t>2.	</a:t>
            </a:r>
            <a:r>
              <a:rPr lang="zh-CN" altLang="en-US" dirty="0"/>
              <a:t>编译，安装，启动和配置</a:t>
            </a:r>
            <a:r>
              <a:rPr lang="en-US" altLang="zh-CN" dirty="0"/>
              <a:t>A-Tune</a:t>
            </a:r>
            <a:r>
              <a:rPr lang="zh-CN" altLang="en-US" dirty="0"/>
              <a:t>项目。</a:t>
            </a:r>
          </a:p>
          <a:p>
            <a:endParaRPr lang="zh-CN" altLang="en-US" dirty="0"/>
          </a:p>
          <a:p>
            <a:pPr algn="l"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dirty="0"/>
              <a:t>3.    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sym typeface="+mn-ea"/>
              </a:rPr>
              <a:t>由主要任务，可以分解为以下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sym typeface="+mn-ea"/>
              </a:rPr>
              <a:t>3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sym typeface="+mn-ea"/>
              </a:rPr>
              <a:t>个子任务：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dirty="0">
                <a:solidFill>
                  <a:srgbClr val="111111"/>
                </a:solidFill>
                <a:sym typeface="+mn-ea"/>
              </a:rPr>
              <a:t>子任务1  </a:t>
            </a:r>
            <a:r>
              <a:rPr lang="zh-CN" altLang="en-US" sz="2800" dirty="0">
                <a:solidFill>
                  <a:srgbClr val="111111"/>
                </a:solidFill>
                <a:sym typeface="+mn-ea"/>
              </a:rPr>
              <a:t>编译</a:t>
            </a:r>
            <a:r>
              <a:rPr lang="en-US" altLang="zh-CN" sz="2800" dirty="0">
                <a:solidFill>
                  <a:srgbClr val="111111"/>
                </a:solidFill>
                <a:sym typeface="+mn-ea"/>
              </a:rPr>
              <a:t>A-Tune</a:t>
            </a:r>
            <a:r>
              <a:rPr lang="zh-CN" altLang="en-US" sz="2800" dirty="0">
                <a:solidFill>
                  <a:srgbClr val="111111"/>
                </a:solidFill>
                <a:sym typeface="+mn-ea"/>
              </a:rPr>
              <a:t>源代码</a:t>
            </a:r>
            <a:endParaRPr lang="en-US" altLang="zh-CN" sz="28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dirty="0">
                <a:solidFill>
                  <a:srgbClr val="111111"/>
                </a:solidFill>
                <a:sym typeface="+mn-ea"/>
              </a:rPr>
              <a:t>子任务2  </a:t>
            </a:r>
            <a:r>
              <a:rPr lang="zh-CN" altLang="en-US" sz="2800" dirty="0">
                <a:solidFill>
                  <a:srgbClr val="111111"/>
                </a:solidFill>
                <a:sym typeface="+mn-ea"/>
              </a:rPr>
              <a:t>安装</a:t>
            </a:r>
            <a:r>
              <a:rPr lang="en-US" altLang="zh-CN" sz="2800" dirty="0">
                <a:solidFill>
                  <a:srgbClr val="111111"/>
                </a:solidFill>
                <a:sym typeface="+mn-ea"/>
              </a:rPr>
              <a:t>A-Tune</a:t>
            </a:r>
            <a:endParaRPr lang="en-US" altLang="zh-CN" sz="28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dirty="0">
                <a:solidFill>
                  <a:srgbClr val="111111"/>
                </a:solidFill>
                <a:sym typeface="+mn-ea"/>
              </a:rPr>
              <a:t>子任务3  </a:t>
            </a:r>
            <a:r>
              <a:rPr lang="zh-CN" altLang="en-US" sz="2800" dirty="0">
                <a:solidFill>
                  <a:srgbClr val="111111"/>
                </a:solidFill>
                <a:sym typeface="+mn-ea"/>
              </a:rPr>
              <a:t>启动和配置</a:t>
            </a:r>
            <a:r>
              <a:rPr lang="en-US" altLang="zh-CN" sz="2800" dirty="0">
                <a:solidFill>
                  <a:srgbClr val="111111"/>
                </a:solidFill>
                <a:sym typeface="+mn-ea"/>
              </a:rPr>
              <a:t>A-Tune</a:t>
            </a:r>
            <a:endParaRPr lang="en-US" altLang="zh-CN" sz="28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一、背景知识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kern="1200" dirty="0">
                <a:ea typeface="黑体" panose="02010609060101010101" pitchFamily="2" charset="-122"/>
                <a:sym typeface="Arial" panose="02080604020202020204" pitchFamily="34" charset="0"/>
              </a:rPr>
              <a:t>A-Tune</a:t>
            </a:r>
            <a:r>
              <a:rPr lang="zh-CN" altLang="en-US" sz="2400" kern="1200" dirty="0">
                <a:ea typeface="黑体" panose="02010609060101010101" pitchFamily="2" charset="-122"/>
                <a:sym typeface="Arial" panose="02080604020202020204" pitchFamily="34" charset="0"/>
              </a:rPr>
              <a:t>介绍</a:t>
            </a:r>
          </a:p>
          <a:p>
            <a:pPr lvl="1" eaLnBrk="1" hangingPunct="1"/>
            <a:r>
              <a:rPr lang="zh-CN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-Tune是一款基于AI开发的系统性能优化引擎，它利用人工智能技术，对业务场景建立精准的系统画像，感知并推理出业务特征，进而做出智能决策，匹配并推荐最佳的系统参数配置组合，使业务处于最佳运行状态。</a:t>
            </a:r>
          </a:p>
          <a:p>
            <a:pPr lvl="1" eaLnBrk="1" hangingPunct="1"/>
            <a:endParaRPr lang="zh-CN" altLang="zh-CN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/>
            <a:r>
              <a:rPr lang="zh-CN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A-Tune已经在openEuler社区开源，  托管在码云Gitee上。</a:t>
            </a:r>
          </a:p>
          <a:p>
            <a:pPr lvl="1" eaLnBrk="1" hangingPunct="1"/>
            <a:endParaRPr lang="zh-CN" altLang="zh-CN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/>
            <a:r>
              <a:rPr lang="zh-CN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仓库地址:  https://gitee.com/openeuler/A-Tune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0" indent="0" algn="r">
              <a:lnSpc>
                <a:spcPct val="90000"/>
              </a:lnSpc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一、背景知识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A-Tune</a:t>
            </a: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架构</a:t>
            </a:r>
            <a:endParaRPr lang="en-US" altLang="zh-CN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1、交互系统层： 交互系统层负责A-Tune和系统的监控和配置服务， 包括对CPU， 内存， 网络和磁盘等的监控和配置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2、系统画像层： 系统画像层包括机器学习算法的实现， 也包括软硬件优化参数的存储。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3、智能决策层： 智能决策层是上层逻辑控制层，包括在线时静态调优和离线时动态调优的逻辑控制。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0" indent="0" algn="r">
              <a:lnSpc>
                <a:spcPct val="90000"/>
              </a:lnSpc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pic>
        <p:nvPicPr>
          <p:cNvPr id="4" name="图片 26" descr="ar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190" y="1721168"/>
            <a:ext cx="6117590" cy="2419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一、背景知识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A-Tune</a:t>
            </a: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模块</a:t>
            </a:r>
          </a:p>
          <a:p>
            <a:pPr marL="457200" lvl="1" indent="0" eaLnBrk="1" hangingPunct="1"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pic>
        <p:nvPicPr>
          <p:cNvPr id="4" name="图片 -2147482600" descr="modu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030" y="2112645"/>
            <a:ext cx="5361940" cy="38271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一、背景知识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A-Tune</a:t>
            </a:r>
            <a:r>
              <a:rPr lang="zh-CN" altLang="en-US"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模块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1、客户端：  atune-adm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atune-adm是A-Tune的客户端， 也叫client端。 atune-adm负责命令行交互任务， 包括命令行命令的检查和解析， 以及执行结果的显示。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2、服务端： atuned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atuned是A-Tune的服务端, 用golang实现。 负责与客户端atune-adm的交互， 执行命令行命令并返回执行结果。负责静态数据采集和分析的逻辑控制， 负责动态调优过程的逻辑控制。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3、服务端：PyEngine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PyEngine是A-Tune的服务端, 用python实现。负责系统和应用数据的采集， 监控和配置。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4、服务端：AI-Engine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AI-Engine是A-Tune的AI服务端, 用python实现。负责实现A-Tune中的机器学习算法， 并以服务的方式向atuned提供接口用于算法相关的调用。AI-Engine需要实现静态数据分析时的分类算法， 也要实现动态参数调优的搜索算法。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二、</a:t>
            </a:r>
            <a:r>
              <a:rPr lang="en-US" altLang="zh-CN" dirty="0">
                <a:sym typeface="+mn-ea"/>
              </a:rPr>
              <a:t>A-Tune</a:t>
            </a:r>
            <a:r>
              <a:rPr lang="zh-CN" altLang="en-US" dirty="0">
                <a:sym typeface="+mn-ea"/>
              </a:rPr>
              <a:t>代码分析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88633" y="1333500"/>
          <a:ext cx="8928735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6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+mj-ea"/>
                          <a:ea typeface="+mj-ea"/>
                          <a:cs typeface="宋体" pitchFamily="2" charset="-122"/>
                        </a:rPr>
                        <a:t>文件</a:t>
                      </a:r>
                      <a:endParaRPr lang="en-US" altLang="en-US" sz="1800" b="0">
                        <a:latin typeface="+mj-ea"/>
                        <a:ea typeface="+mj-ea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+mj-ea"/>
                          <a:ea typeface="+mj-ea"/>
                          <a:cs typeface="宋体" pitchFamily="2" charset="-122"/>
                        </a:rPr>
                        <a:t>模块</a:t>
                      </a:r>
                      <a:endParaRPr lang="en-US" altLang="en-US" sz="1800" b="0">
                        <a:latin typeface="+mj-ea"/>
                        <a:ea typeface="+mj-ea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+mj-ea"/>
                          <a:ea typeface="+mj-ea"/>
                          <a:cs typeface="宋体" pitchFamily="2" charset="-122"/>
                        </a:rPr>
                        <a:t>描述</a:t>
                      </a:r>
                      <a:endParaRPr lang="en-US" altLang="en-US" sz="1800" b="0">
                        <a:latin typeface="+mj-ea"/>
                        <a:ea typeface="+mj-ea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analysis/atuned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PyEngine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PyEngine功能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analysis/engine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AI Engine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分类算法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analysis/optimizer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AI Engine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搜索算法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analysis/app_engine.py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AI Engine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AI Engine入口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analysis/app_rest.py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PyEngine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PyEngine入口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api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atune-adm和atuned的接口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Protobuf接口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cmd/atune-adm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atune-amd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atune-amd功能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cmd/atuned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atuned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atuned功能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common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atune-adm, atuned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公共库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modules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atune-adm, atuned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公共库</a:t>
                      </a:r>
                      <a:endParaRPr lang="en-US" altLang="en-US" sz="18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内容占位符 1"/>
          <p:cNvSpPr>
            <a:spLocks noGrp="1"/>
          </p:cNvSpPr>
          <p:nvPr/>
        </p:nvSpPr>
        <p:spPr>
          <a:xfrm>
            <a:off x="325755" y="1349375"/>
            <a:ext cx="8928100" cy="589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90000"/>
              </a:lnSpc>
            </a:pPr>
            <a:endParaRPr lang="en-US" altLang="zh-CN" sz="252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 eaLnBrk="1" hangingPunct="1">
              <a:lnSpc>
                <a:spcPct val="90000"/>
              </a:lnSpc>
            </a:pPr>
            <a:endParaRPr lang="en-US" altLang="zh-CN" sz="252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0" lvl="0" indent="0" eaLnBrk="1" hangingPunct="1">
              <a:lnSpc>
                <a:spcPct val="90000"/>
              </a:lnSpc>
              <a:buNone/>
            </a:pPr>
            <a:endParaRPr lang="zh-CN" altLang="zh-CN" sz="252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 eaLnBrk="1" hangingPunct="1">
              <a:lnSpc>
                <a:spcPct val="90000"/>
              </a:lnSpc>
            </a:pPr>
            <a:endParaRPr lang="zh-CN" altLang="en-US" sz="252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marL="457200" lvl="1" indent="0" eaLnBrk="1" hangingPunct="1"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A-Tune</a:t>
            </a:r>
            <a:r>
              <a:rPr lang="zh-CN" altLang="en-US" dirty="0"/>
              <a:t>代码分析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lnSpc>
                <a:spcPct val="90000"/>
              </a:lnSpc>
            </a:pPr>
            <a:r>
              <a:rPr altLang="zh-CN" sz="252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cmd/atuned/atuned.go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main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函数</a:t>
            </a:r>
            <a:endParaRPr lang="en-US" altLang="zh-CN" sz="252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 eaLnBrk="1" hangingPunct="1">
              <a:lnSpc>
                <a:spcPct val="90000"/>
              </a:lnSpc>
            </a:pPr>
            <a:endParaRPr lang="en-US" altLang="zh-CN" sz="252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 eaLnBrk="1" hangingPunct="1">
              <a:lnSpc>
                <a:spcPct val="90000"/>
              </a:lnSpc>
            </a:pPr>
            <a:endParaRPr lang="en-US" altLang="zh-CN" sz="252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 eaLnBrk="1" hangingPunct="1">
              <a:lnSpc>
                <a:spcPct val="90000"/>
              </a:lnSpc>
            </a:pPr>
            <a:endParaRPr lang="en-US" altLang="zh-CN" sz="252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0" lvl="0" indent="0" eaLnBrk="1" hangingPunct="1">
              <a:lnSpc>
                <a:spcPct val="90000"/>
              </a:lnSpc>
              <a:buNone/>
            </a:pPr>
            <a:endParaRPr lang="zh-CN" altLang="zh-CN" sz="252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 eaLnBrk="1" hangingPunct="1">
              <a:lnSpc>
                <a:spcPct val="90000"/>
              </a:lnSpc>
            </a:pPr>
            <a:endParaRPr lang="zh-CN" altLang="en-US" sz="252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marL="457200" lvl="1" indent="0" eaLnBrk="1" hangingPunct="1"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2715895"/>
            <a:ext cx="7353300" cy="33337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PRE" val="1277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f081e98-dd8a-4f3c-aee7-d76376b3df1c}"/>
</p:tagLst>
</file>

<file path=ppt/theme/theme1.xml><?xml version="1.0" encoding="utf-8"?>
<a:theme xmlns:a="http://schemas.openxmlformats.org/drawingml/2006/main" name="A000120140530A99PPBG">
  <a:themeElements>
    <a:clrScheme name="软件所配色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002060"/>
      </a:accent1>
      <a:accent2>
        <a:srgbClr val="002060"/>
      </a:accent2>
      <a:accent3>
        <a:srgbClr val="6E9671"/>
      </a:accent3>
      <a:accent4>
        <a:srgbClr val="555835"/>
      </a:accent4>
      <a:accent5>
        <a:srgbClr val="236B5F"/>
      </a:accent5>
      <a:accent6>
        <a:srgbClr val="FFC000"/>
      </a:accent6>
      <a:hlink>
        <a:srgbClr val="0070C0"/>
      </a:hlink>
      <a:folHlink>
        <a:srgbClr val="7F7F7F"/>
      </a:folHlink>
    </a:clrScheme>
    <a:fontScheme name="自定义 15">
      <a:majorFont>
        <a:latin typeface="Arial Black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637520085041066147</Template>
  <TotalTime>30</TotalTime>
  <Words>1235</Words>
  <Application>Microsoft Office PowerPoint</Application>
  <PresentationFormat>A4 纸张(210x297 毫米)</PresentationFormat>
  <Paragraphs>273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Monotype Sorts</vt:lpstr>
      <vt:lpstr>黑体</vt:lpstr>
      <vt:lpstr>宋体</vt:lpstr>
      <vt:lpstr>微软雅黑</vt:lpstr>
      <vt:lpstr>幼圆</vt:lpstr>
      <vt:lpstr>Arial</vt:lpstr>
      <vt:lpstr>Arial Black</vt:lpstr>
      <vt:lpstr>Castellar</vt:lpstr>
      <vt:lpstr>Consolas</vt:lpstr>
      <vt:lpstr>Times New Roman</vt:lpstr>
      <vt:lpstr>Wingdings</vt:lpstr>
      <vt:lpstr>Wingdings 2</vt:lpstr>
      <vt:lpstr>A000120140530A99PPBG</vt:lpstr>
      <vt:lpstr>PowerPoint 演示文稿</vt:lpstr>
      <vt:lpstr>第十三章 结构</vt:lpstr>
      <vt:lpstr>本节主要内容</vt:lpstr>
      <vt:lpstr>一、背景知识</vt:lpstr>
      <vt:lpstr>一、背景知识</vt:lpstr>
      <vt:lpstr>一、背景知识</vt:lpstr>
      <vt:lpstr>一、背景知识</vt:lpstr>
      <vt:lpstr>二、A-Tune代码分析</vt:lpstr>
      <vt:lpstr>二、A-Tune代码分析</vt:lpstr>
      <vt:lpstr>二、A-Tune代码分析</vt:lpstr>
      <vt:lpstr>二、A-Tune代码分析</vt:lpstr>
      <vt:lpstr>二、A-Tune代码分析</vt:lpstr>
      <vt:lpstr>二、A-Tune代码分析</vt:lpstr>
      <vt:lpstr>三、环境准备</vt:lpstr>
      <vt:lpstr>子任务1：编译A-Tune源代码（30mins）</vt:lpstr>
      <vt:lpstr>子任务1：编译A-Tune源代码（30mins）</vt:lpstr>
      <vt:lpstr>子任务2：安装A-Tune（15mins）</vt:lpstr>
      <vt:lpstr>子任务2：安装A-Tune（15mins）</vt:lpstr>
      <vt:lpstr>子任务2：安装A-Tune（15mins）</vt:lpstr>
      <vt:lpstr>子任务2：安装A-Tune（15mins）</vt:lpstr>
      <vt:lpstr>子任务3：启动和配置A-Tune（30mins）</vt:lpstr>
      <vt:lpstr>子任务3：启动和配置A-Tune（30mins）</vt:lpstr>
      <vt:lpstr>子任务3：启动和配置A-Tune（30mins）</vt:lpstr>
      <vt:lpstr>子任务3：启动和配置A-Tune（30mins）</vt:lpstr>
      <vt:lpstr>子任务3：启动和配置A-Tune（30mins）</vt:lpstr>
      <vt:lpstr>子任务3：启动和配置A-Tune（30mins）</vt:lpstr>
      <vt:lpstr>PowerPoint 演示文稿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2508</cp:revision>
  <dcterms:created xsi:type="dcterms:W3CDTF">2021-03-21T17:57:18Z</dcterms:created>
  <dcterms:modified xsi:type="dcterms:W3CDTF">2021-03-22T03:45:20Z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