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1730" r:id="rId2"/>
    <p:sldId id="1791" r:id="rId3"/>
    <p:sldId id="2929" r:id="rId4"/>
    <p:sldId id="2968" r:id="rId5"/>
    <p:sldId id="3061" r:id="rId6"/>
    <p:sldId id="3062" r:id="rId7"/>
    <p:sldId id="3037" r:id="rId8"/>
    <p:sldId id="3065" r:id="rId9"/>
    <p:sldId id="3066" r:id="rId10"/>
    <p:sldId id="3067" r:id="rId11"/>
    <p:sldId id="3068" r:id="rId12"/>
    <p:sldId id="3069" r:id="rId13"/>
    <p:sldId id="3070" r:id="rId14"/>
    <p:sldId id="3071" r:id="rId15"/>
    <p:sldId id="3045" r:id="rId16"/>
    <p:sldId id="3072" r:id="rId17"/>
    <p:sldId id="3073" r:id="rId18"/>
    <p:sldId id="3049" r:id="rId19"/>
    <p:sldId id="3074" r:id="rId20"/>
    <p:sldId id="3075" r:id="rId21"/>
    <p:sldId id="3076" r:id="rId22"/>
    <p:sldId id="3077" r:id="rId23"/>
    <p:sldId id="3078" r:id="rId24"/>
    <p:sldId id="3079" r:id="rId25"/>
    <p:sldId id="3060" r:id="rId26"/>
    <p:sldId id="3063" r:id="rId27"/>
    <p:sldId id="3064" r:id="rId28"/>
    <p:sldId id="2967" r:id="rId29"/>
  </p:sldIdLst>
  <p:sldSz cx="9906000" cy="6858000" type="A4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8E8E8"/>
    <a:srgbClr val="333333"/>
    <a:srgbClr val="00062B"/>
    <a:srgbClr val="292929"/>
    <a:srgbClr val="FFFFFF"/>
    <a:srgbClr val="1C49D2"/>
    <a:srgbClr val="0033CC"/>
    <a:srgbClr val="3B9D3B"/>
    <a:srgbClr val="405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631" autoAdjust="0"/>
  </p:normalViewPr>
  <p:slideViewPr>
    <p:cSldViewPr>
      <p:cViewPr varScale="1">
        <p:scale>
          <a:sx n="81" d="100"/>
          <a:sy n="81" d="100"/>
        </p:scale>
        <p:origin x="1334" y="58"/>
      </p:cViewPr>
      <p:guideLst>
        <p:guide orient="horz" pos="217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>
            <a:lvl1pPr algn="l" defTabSz="909955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>
            <a:lvl1pPr algn="r" defTabSz="909955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b" anchorCtr="0" compatLnSpc="1"/>
          <a:lstStyle>
            <a:lvl1pPr algn="l" defTabSz="909955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b" anchorCtr="0" compatLnSpc="1"/>
          <a:lstStyle>
            <a:lvl1pPr algn="r" defTabSz="909955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>
            <a:lvl1pPr algn="l" defTabSz="909955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>
            <a:lvl1pPr algn="r" defTabSz="909955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b" anchorCtr="0" compatLnSpc="1"/>
          <a:lstStyle>
            <a:lvl1pPr algn="l" defTabSz="909955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b" anchorCtr="0" compatLnSpc="1"/>
          <a:lstStyle>
            <a:lvl1pPr algn="r" defTabSz="909955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489654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lnSpc>
                <a:spcPct val="100000"/>
              </a:lnSpc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defRPr>
            </a:lvl2pPr>
            <a:lvl3pPr>
              <a:buFont typeface="Wingdings" panose="05000000000000000000" pitchFamily="2" charset="2"/>
              <a:buChar char="Ø"/>
              <a:defRPr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§"/>
        <a:defRPr kumimoji="1" sz="26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v"/>
        <a:defRPr kumimoji="1" sz="2400">
          <a:solidFill>
            <a:srgbClr val="FF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412776"/>
            <a:ext cx="9906000" cy="216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4400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4400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en-US" altLang="zh-CN" sz="4400" spc="300" dirty="0" err="1">
                <a:solidFill>
                  <a:srgbClr val="000066"/>
                </a:solidFill>
                <a:latin typeface="+mj-ea"/>
                <a:ea typeface="+mj-ea"/>
              </a:rPr>
              <a:t>OpenEuler</a:t>
            </a:r>
            <a:r>
              <a:rPr lang="zh-CN" altLang="en-US" sz="4400" spc="300" dirty="0" err="1">
                <a:solidFill>
                  <a:srgbClr val="000066"/>
                </a:solidFill>
                <a:latin typeface="+mj-ea"/>
                <a:ea typeface="+mj-ea"/>
              </a:rPr>
              <a:t>内核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编程技术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第十三章 第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2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讲 </a:t>
            </a:r>
            <a:endParaRPr lang="en-US" altLang="zh-CN" sz="4400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A-Tune</a:t>
            </a:r>
            <a:r>
              <a:rPr lang="en-US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的基础库开发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26" y="4725144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中国科学院软件研究所</a:t>
            </a:r>
            <a:endParaRPr kumimoji="0" lang="en-US" altLang="zh-CN" dirty="0">
              <a:solidFill>
                <a:srgbClr val="CC0000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dirty="0">
                <a:solidFill>
                  <a:srgbClr val="CC0000"/>
                </a:solidFill>
                <a:latin typeface="+mj-ea"/>
                <a:ea typeface="+mj-ea"/>
              </a:rPr>
              <a:t>2021</a:t>
            </a: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年</a:t>
            </a:r>
            <a:r>
              <a:rPr kumimoji="0" lang="en-US" altLang="zh-CN" dirty="0">
                <a:solidFill>
                  <a:srgbClr val="CC0000"/>
                </a:solidFill>
                <a:latin typeface="+mj-ea"/>
                <a:ea typeface="+mj-ea"/>
              </a:rPr>
              <a:t>3</a:t>
            </a: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月</a:t>
            </a:r>
            <a:r>
              <a:rPr kumimoji="0" lang="en-US" altLang="zh-CN" dirty="0">
                <a:solidFill>
                  <a:srgbClr val="CC0000"/>
                </a:solidFill>
                <a:latin typeface="+mj-ea"/>
                <a:ea typeface="+mj-ea"/>
              </a:rPr>
              <a:t>22</a:t>
            </a: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Monitor基类：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285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/A-Tune/collector/atune_collector/plugin/monitor/common.py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子任务1： 实现一个新的数据采集项（30mins）</a:t>
            </a:r>
          </a:p>
        </p:txBody>
      </p:sp>
      <p:pic>
        <p:nvPicPr>
          <p:cNvPr id="4" name="Picture 3" descr="Screenshot from 2021-03-22 13-19-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95" y="2167255"/>
            <a:ext cx="7806690" cy="42335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Monitor类是所有monitor模块的基类，定义了Monitor类的接口</a:t>
            </a:r>
          </a:p>
          <a:p>
            <a:pPr lvl="1">
              <a:lnSpc>
                <a:spcPct val="90000"/>
              </a:lnSpc>
            </a:pPr>
            <a:endParaRPr lang="en-US" altLang="zh-CN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重要属性</a:t>
            </a:r>
          </a:p>
          <a:p>
            <a:pPr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子任务1： 实现一个新的数据采集项（30mins）</a:t>
            </a:r>
          </a:p>
        </p:txBody>
      </p:sp>
      <p:graphicFrame>
        <p:nvGraphicFramePr>
          <p:cNvPr id="8" name="Table 7"/>
          <p:cNvGraphicFramePr/>
          <p:nvPr/>
        </p:nvGraphicFramePr>
        <p:xfrm>
          <a:off x="905193" y="3184525"/>
          <a:ext cx="7694295" cy="395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_module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一级monitor模块名称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_purpose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二级monitor模块名称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_option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模块参数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基类实现的公共接口， 不需要子类重新实现</a:t>
            </a:r>
          </a:p>
          <a:p>
            <a:pPr lvl="1">
              <a:lnSpc>
                <a:spcPct val="90000"/>
              </a:lnSpc>
            </a:pPr>
            <a:endParaRPr lang="" altLang="en-US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" altLang="en-US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report():    如何将采集的配置向上层发送</a:t>
            </a:r>
          </a:p>
          <a:p>
            <a:pPr lvl="1">
              <a:lnSpc>
                <a:spcPct val="110000"/>
              </a:lnSpc>
            </a:pPr>
            <a:r>
              <a:rPr lang="" altLang="en-US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output()：  将采集的数据转存到文件</a:t>
            </a:r>
          </a:p>
          <a:p>
            <a:pPr lvl="1">
              <a:lnSpc>
                <a:spcPct val="90000"/>
              </a:lnSpc>
            </a:pPr>
            <a:endParaRPr lang="" altLang="en-US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>
              <a:lnSpc>
                <a:spcPct val="90000"/>
              </a:lnSpc>
            </a:pPr>
            <a:endParaRPr lang="" altLang="en-US" sz="239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>
              <a:lnSpc>
                <a:spcPct val="90000"/>
              </a:lnSpc>
            </a:pPr>
            <a:r>
              <a:rPr lang="" altLang="en-US" sz="239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需要子类重新覆盖的方法</a:t>
            </a:r>
          </a:p>
          <a:p>
            <a:pPr lvl="1">
              <a:lnSpc>
                <a:spcPct val="90000"/>
              </a:lnSpc>
            </a:pPr>
            <a:endParaRPr lang="" altLang="en-US" sz="170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" altLang="en-US" sz="1705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_get():        实现如何获取命令的执行结果</a:t>
            </a:r>
          </a:p>
          <a:p>
            <a:pPr lvl="1">
              <a:lnSpc>
                <a:spcPct val="110000"/>
              </a:lnSpc>
            </a:pPr>
            <a:r>
              <a:rPr lang="" altLang="en-US" sz="1705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decode()： 实现如何对执行结果进行解析</a:t>
            </a:r>
          </a:p>
          <a:p>
            <a:pPr lvl="1">
              <a:lnSpc>
                <a:spcPct val="110000"/>
              </a:lnSpc>
            </a:pPr>
            <a:r>
              <a:rPr lang="" altLang="en-US" sz="1705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format()：  实现如何对解析结果进行封装</a:t>
            </a:r>
          </a:p>
          <a:p>
            <a:pPr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子任务1： 实现一个新的数据采集项（30mins）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CpuStat子类： 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A-Tune/collector/atune_collector/plugin/monitor/processor/stat.py</a:t>
            </a:r>
          </a:p>
          <a:p>
            <a:pPr lvl="0">
              <a:lnSpc>
                <a:spcPct val="90000"/>
              </a:lnSpc>
            </a:pPr>
            <a:endParaRPr lang="en-US" altLang="zh-CN" sz="239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>
              <a:lnSpc>
                <a:spcPct val="90000"/>
              </a:lnSpc>
            </a:pPr>
            <a:r>
              <a:rPr lang="en-US" altLang="zh-CN" sz="239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本次示例程序将以CpuStat子类为例，展示如何实现一个Monitor的子类。</a:t>
            </a:r>
          </a:p>
          <a:p>
            <a:pPr lvl="1">
              <a:lnSpc>
                <a:spcPct val="90000"/>
              </a:lnSpc>
            </a:pPr>
            <a:r>
              <a:rPr lang="en-US" altLang="zh-CN" sz="1705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CpuStat封装了mpstat方法</a:t>
            </a:r>
          </a:p>
          <a:p>
            <a:pPr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子任务1： 实现一个新的数据采集项（30mins）</a:t>
            </a:r>
          </a:p>
        </p:txBody>
      </p:sp>
      <p:pic>
        <p:nvPicPr>
          <p:cNvPr id="4" name="Picture -2147482614" descr="Screenshot from 2021-03-22 13-56-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5" y="3629025"/>
            <a:ext cx="8270875" cy="2800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CpuStat子类：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属性定义</a:t>
            </a:r>
          </a:p>
          <a:p>
            <a:pPr lvl="2">
              <a:lnSpc>
                <a:spcPct val="120000"/>
              </a:lnSpc>
            </a:pPr>
            <a:r>
              <a:rPr lang="en-US" altLang="zh-CN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_module  </a:t>
            </a:r>
            <a:r>
              <a:rPr lang="" altLang="en-US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：  CPU</a:t>
            </a:r>
          </a:p>
          <a:p>
            <a:pPr lvl="2">
              <a:lnSpc>
                <a:spcPct val="120000"/>
              </a:lnSpc>
            </a:pPr>
            <a:r>
              <a:rPr lang="en-US" altLang="zh-CN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_purpose </a:t>
            </a:r>
            <a:r>
              <a:rPr lang="" altLang="en-US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：  STAT</a:t>
            </a:r>
          </a:p>
          <a:p>
            <a:pPr lvl="2">
              <a:lnSpc>
                <a:spcPct val="120000"/>
              </a:lnSpc>
            </a:pPr>
            <a:r>
              <a:rPr lang="en-US" altLang="zh-CN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_option</a:t>
            </a:r>
            <a:r>
              <a:rPr lang="" altLang="en-US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    ：  -u -P ALL {int} 1</a:t>
            </a:r>
          </a:p>
          <a:p>
            <a:pPr lvl="0">
              <a:lnSpc>
                <a:spcPct val="90000"/>
              </a:lnSpc>
            </a:pPr>
            <a:endParaRPr lang="" altLang="en-US" sz="239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" altLang="en-US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其它</a:t>
            </a:r>
          </a:p>
          <a:p>
            <a:pPr lvl="2">
              <a:lnSpc>
                <a:spcPct val="120000"/>
              </a:lnSpc>
            </a:pPr>
            <a:r>
              <a:rPr lang="" altLang="en-US" sz="1705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Format格式：  json</a:t>
            </a:r>
          </a:p>
          <a:p>
            <a:pPr lvl="2">
              <a:lnSpc>
                <a:spcPct val="120000"/>
              </a:lnSpc>
            </a:pPr>
            <a:r>
              <a:rPr lang="" altLang="en-US" sz="1705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支持的字段</a:t>
            </a:r>
          </a:p>
          <a:p>
            <a:pPr lvl="2">
              <a:lnSpc>
                <a:spcPct val="120000"/>
              </a:lnSpc>
            </a:pPr>
            <a:r>
              <a:rPr lang="" altLang="en-US" sz="1705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   time/cpu/usr/nice/sys/iowait</a:t>
            </a:r>
          </a:p>
          <a:p>
            <a:pPr lvl="2">
              <a:lnSpc>
                <a:spcPct val="120000"/>
              </a:lnSpc>
            </a:pPr>
            <a:r>
              <a:rPr lang="" altLang="en-US" sz="1705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   irq/soft/steal/guest/gnice/idle</a:t>
            </a:r>
          </a:p>
          <a:p>
            <a:pPr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子任务1： 实现一个新的数据采集项（30mins）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任务描述</a:t>
            </a: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实现monitor模块的采集配置文件。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执行monitor模块的采集命令。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algn="l">
              <a:lnSpc>
                <a:spcPct val="90000"/>
              </a:lnSpc>
            </a:pPr>
            <a:r>
              <a:rPr lang="en-US" alt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审核要求</a:t>
            </a:r>
          </a:p>
          <a:p>
            <a:pPr lvl="1" algn="l">
              <a:lnSpc>
                <a:spcPct val="150000"/>
              </a:lnSpc>
            </a:pP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正确实现monitor模块的采集配置文件。</a:t>
            </a:r>
          </a:p>
          <a:p>
            <a:pPr lvl="1" algn="l">
              <a:lnSpc>
                <a:spcPct val="150000"/>
              </a:lnSpc>
            </a:pP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正确执行monitor模块的采集命令。</a:t>
            </a:r>
          </a:p>
          <a:p>
            <a:pPr lvl="1" algn="l">
              <a:lnSpc>
                <a:spcPct val="150000"/>
              </a:lnSpc>
            </a:pP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提交配置文件源代码。</a:t>
            </a:r>
          </a:p>
          <a:p>
            <a:pPr lvl="1" algn="l">
              <a:lnSpc>
                <a:spcPct val="150000"/>
              </a:lnSpc>
            </a:pP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提交运行步骤的相关截图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： 采集新增数据项的数据（30mins）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包含CpuStat模块的monitor配置文件: cpu_stat.json</a:t>
            </a:r>
            <a:endParaRPr lang="en-US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： 采集新增数据项的数据（30mins）</a:t>
            </a:r>
          </a:p>
        </p:txBody>
      </p:sp>
      <p:pic>
        <p:nvPicPr>
          <p:cNvPr id="4" name="Picture 3" descr="Screenshot from 2021-03-23 08-41-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" y="2048510"/>
            <a:ext cx="3148965" cy="43294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623435" y="2084705"/>
            <a:ext cx="465010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配置文件采用json格式</a:t>
            </a:r>
          </a:p>
          <a:p>
            <a:pPr marL="342900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endParaRPr lang="en-US" sz="2000" b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module</a:t>
            </a:r>
            <a:r>
              <a:rPr lang="" altLang="en-US" sz="2000" b="0">
                <a:solidFill>
                  <a:srgbClr val="000000"/>
                </a:solidFill>
              </a:rPr>
              <a:t>: </a:t>
            </a:r>
            <a:r>
              <a:rPr lang="en-US" sz="2000" b="0">
                <a:solidFill>
                  <a:srgbClr val="000000"/>
                </a:solidFill>
                <a:sym typeface="+mn-ea"/>
              </a:rPr>
              <a:t>CpuStat类</a:t>
            </a:r>
            <a:r>
              <a:rPr lang="" altLang="en-US" sz="2000" b="0">
                <a:solidFill>
                  <a:srgbClr val="000000"/>
                </a:solidFill>
                <a:sym typeface="+mn-ea"/>
              </a:rPr>
              <a:t>一致</a:t>
            </a:r>
          </a:p>
          <a:p>
            <a:pPr marL="342900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endParaRPr lang="" altLang="en-US" sz="2000" b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purpose</a:t>
            </a:r>
            <a:r>
              <a:rPr lang="" altLang="en-US" sz="2000" b="0">
                <a:solidFill>
                  <a:srgbClr val="000000"/>
                </a:solidFill>
              </a:rPr>
              <a:t>: </a:t>
            </a:r>
            <a:r>
              <a:rPr lang="en-US" sz="2000" b="0">
                <a:solidFill>
                  <a:srgbClr val="000000"/>
                </a:solidFill>
                <a:sym typeface="+mn-ea"/>
              </a:rPr>
              <a:t>CpuStat类</a:t>
            </a:r>
            <a:r>
              <a:rPr lang="en-US" altLang="en-US" sz="2000" b="0">
                <a:solidFill>
                  <a:srgbClr val="000000"/>
                </a:solidFill>
                <a:sym typeface="+mn-ea"/>
              </a:rPr>
              <a:t>一致</a:t>
            </a:r>
          </a:p>
          <a:p>
            <a:pPr marL="342900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endParaRPr lang="en-US" sz="2000" b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metrics</a:t>
            </a:r>
            <a:r>
              <a:rPr lang="" altLang="en-US" sz="2000" b="0">
                <a:solidFill>
                  <a:srgbClr val="000000"/>
                </a:solidFill>
              </a:rPr>
              <a:t>: </a:t>
            </a:r>
            <a:r>
              <a:rPr lang="en-US" sz="2000" b="0">
                <a:solidFill>
                  <a:srgbClr val="000000"/>
                </a:solidFill>
              </a:rPr>
              <a:t>CpuStat类中支持的fields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执行monitor模块的采集命令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collector_data.py是A-Tune-Collector实现的执行monitor模块采集的执行方法。通过-c指定配置文件。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： 采集新增数据项的数据（30mins）</a:t>
            </a:r>
          </a:p>
        </p:txBody>
      </p:sp>
      <p:pic>
        <p:nvPicPr>
          <p:cNvPr id="6" name="Picture 5" descr="Screenshot from 2021-03-22 14-41-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" y="2994660"/>
            <a:ext cx="8261350" cy="29311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任务描述</a:t>
            </a: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理解configurator模块和CPI之间的调用关系。</a:t>
            </a:r>
          </a:p>
          <a:p>
            <a:pPr lvl="1">
              <a:lnSpc>
                <a:spcPct val="13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实现一个新的系统配置项接口。</a:t>
            </a: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审核要求</a:t>
            </a:r>
            <a:endParaRPr lang="en-US" altLang="zh-CN" sz="25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6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正确理解configurator模块和CPI之间的调用关系。</a:t>
            </a:r>
          </a:p>
          <a:p>
            <a:pPr lvl="1">
              <a:lnSpc>
                <a:spcPct val="16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提交新增系统配置项接口的源代码。</a:t>
            </a:r>
          </a:p>
          <a:p>
            <a:pPr lvl="1">
              <a:lnSpc>
                <a:spcPct val="16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提交操作步骤的运行截图。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子任务3：实现一个新的系统配置项接口 (30mins)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MPI类：A-Tune/collector/atune_collector/plugin/plugin.py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" altLang="en-US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： 实现一个新的系统配置项接口（30mins）</a:t>
            </a:r>
          </a:p>
        </p:txBody>
      </p:sp>
      <p:pic>
        <p:nvPicPr>
          <p:cNvPr id="5" name="Picture 4" descr="Screenshot from 2021-03-22 15-02-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" y="2051685"/>
            <a:ext cx="8679815" cy="39408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52600" y="1340768"/>
            <a:ext cx="7200800" cy="5210577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dirty="0">
                <a:ea typeface="宋体" pitchFamily="2" charset="-122"/>
                <a:sym typeface="+mn-ea"/>
              </a:rPr>
              <a:t>第</a:t>
            </a:r>
            <a:r>
              <a:rPr lang="en-US" altLang="zh-CN" dirty="0">
                <a:ea typeface="宋体" pitchFamily="2" charset="-122"/>
                <a:sym typeface="+mn-ea"/>
              </a:rPr>
              <a:t>1</a:t>
            </a:r>
            <a:r>
              <a:rPr lang="zh-CN" altLang="en-US" dirty="0">
                <a:ea typeface="宋体" pitchFamily="2" charset="-122"/>
                <a:sym typeface="+mn-ea"/>
              </a:rPr>
              <a:t>讲：</a:t>
            </a:r>
            <a:r>
              <a:rPr lang="en-US" altLang="zh-CN" dirty="0">
                <a:ea typeface="宋体" pitchFamily="2" charset="-122"/>
                <a:sym typeface="+mn-ea"/>
              </a:rPr>
              <a:t>A-Tune</a:t>
            </a:r>
            <a:r>
              <a:rPr lang="zh-CN" altLang="en-US" dirty="0">
                <a:ea typeface="宋体" pitchFamily="2" charset="-122"/>
                <a:sym typeface="+mn-ea"/>
              </a:rPr>
              <a:t>的框架设计与代码分析</a:t>
            </a:r>
            <a:endParaRPr lang="zh-CN" altLang="en-US" dirty="0">
              <a:solidFill>
                <a:srgbClr val="FF0000"/>
              </a:solidFill>
              <a:ea typeface="宋体" pitchFamily="2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  <a:sym typeface="+mn-ea"/>
              </a:rPr>
              <a:t>第2讲：A-Tune的基础库开发</a:t>
            </a:r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ea typeface="宋体" pitchFamily="2" charset="-122"/>
                <a:sym typeface="+mn-ea"/>
              </a:rPr>
              <a:t>第</a:t>
            </a:r>
            <a:r>
              <a:rPr lang="en-US" altLang="zh-CN" dirty="0">
                <a:ea typeface="宋体" pitchFamily="2" charset="-122"/>
                <a:sym typeface="+mn-ea"/>
              </a:rPr>
              <a:t>3</a:t>
            </a:r>
            <a:r>
              <a:rPr lang="zh-CN" altLang="en-US" dirty="0">
                <a:ea typeface="宋体" pitchFamily="2" charset="-122"/>
                <a:sym typeface="+mn-ea"/>
              </a:rPr>
              <a:t>讲：</a:t>
            </a:r>
            <a:r>
              <a:rPr lang="en-US" altLang="zh-CN" dirty="0">
                <a:ea typeface="宋体" pitchFamily="2" charset="-122"/>
                <a:sym typeface="+mn-ea"/>
              </a:rPr>
              <a:t>A-Tune</a:t>
            </a:r>
            <a:r>
              <a:rPr lang="zh-CN" altLang="en-US" dirty="0">
                <a:ea typeface="宋体" pitchFamily="2" charset="-122"/>
                <a:sym typeface="+mn-ea"/>
              </a:rPr>
              <a:t>在线静态分析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ea typeface="宋体" pitchFamily="2" charset="-122"/>
                <a:sym typeface="+mn-ea"/>
              </a:rPr>
              <a:t>第4讲：A-Tune离线动态分析</a:t>
            </a:r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ea typeface="宋体" pitchFamily="2" charset="-122"/>
                <a:sym typeface="+mn-ea"/>
              </a:rPr>
              <a:t>第5讲：A-Tune的模型训练实战</a:t>
            </a:r>
            <a:endParaRPr lang="zh-CN" altLang="en-US" dirty="0">
              <a:solidFill>
                <a:srgbClr val="FF0000"/>
              </a:solidFill>
              <a:ea typeface="宋体" pitchFamily="2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ea typeface="宋体" pitchFamily="2" charset="-122"/>
                <a:sym typeface="+mn-ea"/>
              </a:rPr>
              <a:t>第6讲：A-Tune AI-OPS交付部署实战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第十三章 结构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MPI类是对A-Tune提供的configurator功能的接口，</a:t>
            </a:r>
          </a:p>
          <a:p>
            <a:pPr algn="l">
              <a:lnSpc>
                <a:spcPct val="90000"/>
              </a:lnSpc>
            </a:pP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A-Tune中将会实例化MPI类。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" altLang="en-US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： 实现一个新的系统配置项接口（30mins）</a:t>
            </a:r>
          </a:p>
        </p:txBody>
      </p:sp>
      <p:pic>
        <p:nvPicPr>
          <p:cNvPr id="4" name="Picture 3" descr="Screenshot from 2021-03-22 13-45-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74975"/>
            <a:ext cx="7808595" cy="12890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Configurator基类： </a:t>
            </a:r>
          </a:p>
          <a:p>
            <a:pPr lvl="1">
              <a:lnSpc>
                <a:spcPct val="90000"/>
              </a:lnSpc>
            </a:pPr>
            <a:r>
              <a:rPr lang="en-US" altLang="zh-CN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/A-Tune/collector/atune_collector/plugin/configurator/common.py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" altLang="en-US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： 实现一个新的系统配置项接口（30mins）</a:t>
            </a:r>
          </a:p>
        </p:txBody>
      </p:sp>
      <p:pic>
        <p:nvPicPr>
          <p:cNvPr id="5" name="Picture 4" descr="Screenshot from 2021-03-22 15-04-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2326005"/>
            <a:ext cx="8662670" cy="35769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Configurator类是所有</a:t>
            </a:r>
            <a:r>
              <a:rPr lang="" alt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c</a:t>
            </a: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onfigurator模块的基类，定义了Configurator类的接口</a:t>
            </a:r>
          </a:p>
          <a:p>
            <a:pPr lvl="1">
              <a:lnSpc>
                <a:spcPct val="90000"/>
              </a:lnSpc>
            </a:pPr>
            <a:endParaRPr lang="en-US" altLang="zh-CN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重要属性</a:t>
            </a:r>
          </a:p>
          <a:p>
            <a:pPr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" altLang="en-US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： 实现一个新的系统配置项接口（30mins）</a:t>
            </a:r>
          </a:p>
        </p:txBody>
      </p:sp>
      <p:graphicFrame>
        <p:nvGraphicFramePr>
          <p:cNvPr id="8" name="Table 7"/>
          <p:cNvGraphicFramePr/>
          <p:nvPr/>
        </p:nvGraphicFramePr>
        <p:xfrm>
          <a:off x="905193" y="3184525"/>
          <a:ext cx="7694295" cy="395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_module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一级configurator模块名称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_submod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二级configurator模块名称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_option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模块参数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>
              <a:lnSpc>
                <a:spcPct val="90000"/>
              </a:lnSpc>
            </a:pPr>
            <a:r>
              <a:rPr lang="en-US" altLang="en-US" sz="239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需要子类重新覆盖的方法</a:t>
            </a:r>
          </a:p>
          <a:p>
            <a:pPr lvl="1">
              <a:lnSpc>
                <a:spcPct val="90000"/>
              </a:lnSpc>
            </a:pPr>
            <a:r>
              <a:rPr lang="" altLang="en-US" sz="1705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_set()</a:t>
            </a:r>
          </a:p>
          <a:p>
            <a:pPr lvl="1">
              <a:lnSpc>
                <a:spcPct val="90000"/>
              </a:lnSpc>
            </a:pPr>
            <a:r>
              <a:rPr lang="" altLang="en-US" sz="1705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-get()</a:t>
            </a:r>
            <a:endParaRPr lang="en-US" altLang="en-US" sz="170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sz="170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10000"/>
              </a:lnSpc>
            </a:pPr>
            <a:endParaRPr lang="en-US" altLang="en-US" sz="170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" altLang="en-US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： 实现一个新的系统配置项接口（30mins）</a:t>
            </a:r>
          </a:p>
        </p:txBody>
      </p:sp>
      <p:pic>
        <p:nvPicPr>
          <p:cNvPr id="4" name="Picture 3" descr="Screenshot from 2021-03-23 08-52-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" y="3133090"/>
            <a:ext cx="4450715" cy="2560320"/>
          </a:xfrm>
          <a:prstGeom prst="rect">
            <a:avLst/>
          </a:prstGeom>
        </p:spPr>
      </p:pic>
      <p:pic>
        <p:nvPicPr>
          <p:cNvPr id="5" name="Picture 4" descr="Screenshot from 2021-03-23 08-52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990" y="3133090"/>
            <a:ext cx="4963160" cy="2590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Sysctl子类： 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A-Tune/collector/atune_collector/plugin/configurator/sysctl/sysctl.py</a:t>
            </a:r>
            <a:endParaRPr lang="en-US" altLang="zh-CN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endParaRPr lang="en-US" altLang="zh-CN" sz="170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705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本次示例程序将以Sysctl子类为例，展示如何实现一个Configurator的子类。</a:t>
            </a:r>
          </a:p>
          <a:p>
            <a:pPr lvl="1">
              <a:lnSpc>
                <a:spcPct val="120000"/>
              </a:lnSpc>
            </a:pPr>
            <a:endParaRPr lang="en-US" altLang="zh-CN" sz="170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705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Sysctl封装了sysctl方法</a:t>
            </a:r>
          </a:p>
          <a:p>
            <a:pPr lvl="1">
              <a:lnSpc>
                <a:spcPct val="120000"/>
              </a:lnSpc>
            </a:pPr>
            <a:endParaRPr lang="en-US" altLang="zh-CN" sz="170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endParaRPr lang="en-US" altLang="zh-CN" sz="170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endParaRPr lang="en-US" altLang="zh-CN" sz="170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endParaRPr lang="en-US" altLang="zh-CN" sz="170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endParaRPr lang="en-US" altLang="zh-CN" sz="170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705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属性定义</a:t>
            </a:r>
          </a:p>
          <a:p>
            <a:pPr lvl="2">
              <a:lnSpc>
                <a:spcPct val="120000"/>
              </a:lnSpc>
            </a:pPr>
            <a:r>
              <a:rPr lang="en-US" altLang="zh-CN" sz="1705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_module  </a:t>
            </a:r>
            <a:r>
              <a:rPr lang="en-US" altLang="en-US" sz="1705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：  SYSCTL</a:t>
            </a:r>
          </a:p>
          <a:p>
            <a:pPr lvl="2">
              <a:lnSpc>
                <a:spcPct val="120000"/>
              </a:lnSpc>
            </a:pPr>
            <a:r>
              <a:rPr lang="en-US" altLang="zh-CN" sz="1705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_purpose </a:t>
            </a:r>
            <a:r>
              <a:rPr lang="en-US" altLang="en-US" sz="1705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：  SYSCTL</a:t>
            </a:r>
            <a:endParaRPr lang="en-US" altLang="zh-CN" sz="170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endParaRPr lang="en-US" altLang="zh-CN" sz="170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" altLang="en-US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： 实现一个新的系统配置项接口（30mins）</a:t>
            </a:r>
          </a:p>
        </p:txBody>
      </p:sp>
      <p:pic>
        <p:nvPicPr>
          <p:cNvPr id="5" name="Picture 4" descr="Screenshot from 2021-03-22 15-37-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3616325"/>
            <a:ext cx="8794750" cy="15633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任务描述</a:t>
            </a: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algn="l">
              <a:lnSpc>
                <a:spcPct val="12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测试新增系统配置接口</a:t>
            </a: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审核要求</a:t>
            </a:r>
            <a:endParaRPr lang="en-US" altLang="zh-CN" sz="25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4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正确实现测试新增系统配置接口</a:t>
            </a:r>
          </a:p>
          <a:p>
            <a:pPr lvl="1">
              <a:lnSpc>
                <a:spcPct val="14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提交测试文件源代码。</a:t>
            </a:r>
          </a:p>
          <a:p>
            <a:pPr lvl="1">
              <a:lnSpc>
                <a:spcPct val="14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提交运行步骤的相关截图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子任务4：测试新增系统配置接口(30mins)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新增系统配置接口的测试代码： test_sysctl.py</a:t>
            </a:r>
          </a:p>
          <a:p>
            <a:pPr lvl="1">
              <a:lnSpc>
                <a:spcPct val="110000"/>
              </a:lnSpc>
            </a:pPr>
            <a:r>
              <a:rPr lang="en-US" altLang="zh-CN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利用sysctl命令修改了系统配置kernel.randomize_va_space的值。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子任务4：测试新增系统配置接口(30mins)</a:t>
            </a:r>
          </a:p>
        </p:txBody>
      </p:sp>
      <p:pic>
        <p:nvPicPr>
          <p:cNvPr id="5" name="Picture 4" descr="Screenshot from 2021-03-22 16-15-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15" y="2234565"/>
            <a:ext cx="8395970" cy="42703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执行测试代码</a:t>
            </a:r>
          </a:p>
          <a:p>
            <a:pPr>
              <a:lnSpc>
                <a:spcPct val="110000"/>
              </a:lnSpc>
            </a:pP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" alt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说明</a:t>
            </a:r>
          </a:p>
          <a:p>
            <a:pPr lvl="1">
              <a:lnSpc>
                <a:spcPct val="130000"/>
              </a:lnSpc>
            </a:pPr>
            <a:r>
              <a:rPr lang="" altLang="en-US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通过新增的sysctl接口</a:t>
            </a:r>
          </a:p>
          <a:p>
            <a:pPr lvl="1">
              <a:lnSpc>
                <a:spcPct val="130000"/>
              </a:lnSpc>
            </a:pPr>
            <a:r>
              <a:rPr lang="" altLang="en-US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成功get到了</a:t>
            </a:r>
            <a:r>
              <a:rPr lang="en-US" altLang="zh-CN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kernel.randomize_va_space</a:t>
            </a:r>
            <a:r>
              <a:rPr lang="" altLang="en-US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为1</a:t>
            </a:r>
          </a:p>
          <a:p>
            <a:pPr lvl="1">
              <a:lnSpc>
                <a:spcPct val="130000"/>
              </a:lnSpc>
            </a:pPr>
            <a:r>
              <a:rPr lang="" altLang="en-US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利用set方法将</a:t>
            </a:r>
            <a:r>
              <a:rPr lang="en-US" altLang="zh-CN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kernel.randomize_va_space</a:t>
            </a:r>
            <a:r>
              <a:rPr lang="" altLang="en-US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修改为了2</a:t>
            </a:r>
          </a:p>
          <a:p>
            <a:pPr lvl="1">
              <a:lnSpc>
                <a:spcPct val="110000"/>
              </a:lnSpc>
            </a:pPr>
            <a:endParaRPr lang="" altLang="en-US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子任务4：测试新增系统配置接口(30mins)</a:t>
            </a:r>
          </a:p>
        </p:txBody>
      </p:sp>
      <p:pic>
        <p:nvPicPr>
          <p:cNvPr id="4" name="Picture 3" descr="Screenshot from 2021-03-22 15-58-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008505"/>
            <a:ext cx="8197850" cy="9880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91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333333"/>
                </a:solidFill>
              </a:rPr>
              <a:t>本节完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488950" y="1340485"/>
            <a:ext cx="8928100" cy="5273675"/>
          </a:xfrm>
        </p:spPr>
        <p:txBody>
          <a:bodyPr/>
          <a:lstStyle/>
          <a:p>
            <a:r>
              <a:rPr lang="en-US" altLang="zh-CN" dirty="0"/>
              <a:t>1.	</a:t>
            </a:r>
            <a:r>
              <a:rPr lang="en-US" altLang="en-US" dirty="0"/>
              <a:t>了解</a:t>
            </a:r>
            <a:r>
              <a:rPr lang="" altLang="en-US" dirty="0"/>
              <a:t>A-Tune基础库的作用和原理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r>
              <a:rPr lang="en-US" altLang="zh-CN" dirty="0"/>
              <a:t>2.	</a:t>
            </a:r>
            <a:r>
              <a:rPr lang="" altLang="en-US" dirty="0"/>
              <a:t>了解monitor模块和configurator模块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pPr algn="l"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dirty="0"/>
              <a:t>3. 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sym typeface="+mn-ea"/>
              </a:rPr>
              <a:t>由主要任务，可以分解为以下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sym typeface="+mn-ea"/>
              </a:rPr>
              <a:t>4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sym typeface="+mn-ea"/>
              </a:rPr>
              <a:t>个子任务：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rgbClr val="111111"/>
                </a:solidFill>
                <a:sym typeface="+mn-ea"/>
              </a:rPr>
              <a:t>子任务1  实现一个新的数据采集项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rgbClr val="111111"/>
                </a:solidFill>
                <a:sym typeface="+mn-ea"/>
              </a:rPr>
              <a:t>子任务2  </a:t>
            </a:r>
            <a:r>
              <a:rPr lang="en-US" altLang="en-US" sz="2800" dirty="0">
                <a:solidFill>
                  <a:srgbClr val="111111"/>
                </a:solidFill>
                <a:sym typeface="+mn-ea"/>
              </a:rPr>
              <a:t>采集新增</a:t>
            </a:r>
            <a:r>
              <a:rPr lang="" altLang="en-US" sz="2800" dirty="0">
                <a:solidFill>
                  <a:srgbClr val="111111"/>
                </a:solidFill>
                <a:sym typeface="+mn-ea"/>
              </a:rPr>
              <a:t>数据</a:t>
            </a:r>
            <a:r>
              <a:rPr lang="en-US" altLang="en-US" sz="2800" dirty="0">
                <a:solidFill>
                  <a:srgbClr val="111111"/>
                </a:solidFill>
                <a:sym typeface="+mn-ea"/>
              </a:rPr>
              <a:t>项的数据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rgbClr val="111111"/>
                </a:solidFill>
                <a:sym typeface="+mn-ea"/>
              </a:rPr>
              <a:t>子任务3  实现一个新的系统配置项接口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子任务4  测试新增系统配置接口</a:t>
            </a:r>
          </a:p>
          <a:p>
            <a:endParaRPr lang="en-US" altLang="zh-CN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sz="2400" kern="1200" dirty="0">
                <a:ea typeface="黑体" panose="02010609060101010101" pitchFamily="2" charset="-122"/>
                <a:sym typeface="Arial" panose="02080604020202020204" pitchFamily="34" charset="0"/>
              </a:rPr>
              <a:t>A-Tune基础库</a:t>
            </a:r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A-Tune的基础库，也就是架构设计中的交互系统层。交互系统层负责A-Tune和系统的监控和配置服务， 包括对CPU， 内存， 网络和磁盘等的监控和配置。</a:t>
            </a:r>
          </a:p>
          <a:p>
            <a:pPr marL="457200" lvl="1" indent="0" eaLnBrk="1" hangingPunct="1"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</a:p>
        </p:txBody>
      </p:sp>
      <p:pic>
        <p:nvPicPr>
          <p:cNvPr id="5" name="Picture 4" descr="ar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20" y="2901315"/>
            <a:ext cx="7248525" cy="28670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sz="2400" kern="1200" dirty="0">
                <a:ea typeface="黑体" panose="02010609060101010101" pitchFamily="2" charset="-122"/>
                <a:sym typeface="Arial" panose="02080604020202020204" pitchFamily="34" charset="0"/>
              </a:rPr>
              <a:t>A-Tune基础库</a:t>
            </a:r>
          </a:p>
          <a:p>
            <a:pPr lvl="1">
              <a:lnSpc>
                <a:spcPct val="110000"/>
              </a:lnSpc>
            </a:pP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A-Tune在实现交互系统层时，主要是</a:t>
            </a:r>
            <a:r>
              <a:rPr lang="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两个模块</a:t>
            </a:r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1371600" lvl="2" indent="-457200">
              <a:lnSpc>
                <a:spcPct val="110000"/>
              </a:lnSpc>
              <a:buAutoNum type="arabicPeriod"/>
            </a:pP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数据采集(monitor)</a:t>
            </a:r>
          </a:p>
          <a:p>
            <a:pPr marL="1371600" lvl="2" indent="-457200">
              <a:lnSpc>
                <a:spcPct val="110000"/>
              </a:lnSpc>
              <a:buAutoNum type="arabicPeriod"/>
            </a:pP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系统配置(configurator)</a:t>
            </a:r>
          </a:p>
          <a:p>
            <a:pPr lvl="1">
              <a:lnSpc>
                <a:spcPct val="110000"/>
              </a:lnSpc>
            </a:pP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智能决策层通过CPI接口与configurator模块交互</a:t>
            </a:r>
            <a:r>
              <a:rPr lang="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，  </a:t>
            </a: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通过MPI接口与monitor模块交互。</a:t>
            </a:r>
          </a:p>
          <a:p>
            <a:pPr marL="1371600" lvl="2" indent="-457200">
              <a:lnSpc>
                <a:spcPct val="110000"/>
              </a:lnSpc>
              <a:buAutoNum type="arabicPeriod"/>
            </a:pP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CPI: configuration program interface</a:t>
            </a:r>
          </a:p>
          <a:p>
            <a:pPr marL="1371600" lvl="2" indent="-457200">
              <a:lnSpc>
                <a:spcPct val="110000"/>
              </a:lnSpc>
              <a:buAutoNum type="arabicPeriod"/>
            </a:pP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MPI: monitor program interface</a:t>
            </a:r>
          </a:p>
          <a:p>
            <a:pPr lvl="1">
              <a:lnSpc>
                <a:spcPct val="110000"/>
              </a:lnSpc>
            </a:pP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A-Tune在monitor和configuration中封装了丰富的操作系统操作接口，而且通过交互系统层的灵活框架为A-Tune的开发人员提供了方便的开发接口。</a:t>
            </a:r>
          </a:p>
          <a:p>
            <a:pPr lvl="1">
              <a:lnSpc>
                <a:spcPct val="110000"/>
              </a:lnSpc>
            </a:pP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本章节将通过实训示例演示，如何在monitor模块和configurator模块增加与操作系统的交互接口，实现基础库的开发。</a:t>
            </a:r>
          </a:p>
          <a:p>
            <a:pPr marL="457200" lvl="1" indent="0" eaLnBrk="1" hangingPunct="1"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sz="2400" kern="1200" dirty="0">
                <a:ea typeface="黑体" panose="02010609060101010101" pitchFamily="2" charset="-122"/>
                <a:sym typeface="Arial" panose="02080604020202020204" pitchFamily="34" charset="0"/>
              </a:rPr>
              <a:t>A-Tune基础库</a:t>
            </a:r>
          </a:p>
          <a:p>
            <a:pPr lvl="1">
              <a:lnSpc>
                <a:spcPct val="180000"/>
              </a:lnSpc>
            </a:pP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本章节将通过实训示例演示，如何在monitor模块和configurator模块增加与操作系统的交互接口，实现基础库的开发。</a:t>
            </a:r>
          </a:p>
          <a:p>
            <a:pPr lvl="1">
              <a:lnSpc>
                <a:spcPct val="180000"/>
              </a:lnSpc>
            </a:pP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基础库不仅可以用于A-Tune项目， 也可以方便的移植到其它项目上，因此基础库被拆分到了独立的代码仓库：https://gitee.com/openeuler/A-Tune-Collector</a:t>
            </a:r>
          </a:p>
          <a:p>
            <a:pPr marL="457200" lvl="1" indent="0" eaLnBrk="1" hangingPunct="1"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任务描述</a:t>
            </a: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理解monitor模块和MPI之间的调用关系。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实现一个新的数据采集项目。</a:t>
            </a: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审核要求</a:t>
            </a:r>
            <a:endParaRPr lang="en-US" altLang="zh-CN" sz="25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正确理解monitor模块和MPI之间的调用关系。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提交新增数据采集项目的源代码。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提交操作步骤的运行截图。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子任务1： 实现一个新的数据采集项（30mins）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MPI类：A-Tune/collector/atune_collector/plugin/plugin.py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子任务1： 实现一个新的数据采集项（30mins）</a:t>
            </a:r>
          </a:p>
        </p:txBody>
      </p:sp>
      <p:pic>
        <p:nvPicPr>
          <p:cNvPr id="4" name="Picture 3" descr="Screenshot from 2021-03-22 13-25-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795145"/>
            <a:ext cx="8561705" cy="45205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MPI类是对A-Tune提供的monitor功能的接口，</a:t>
            </a:r>
          </a:p>
          <a:p>
            <a:pPr algn="l">
              <a:lnSpc>
                <a:spcPct val="90000"/>
              </a:lnSpc>
            </a:pP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A-Tune中将会实例化MPI类。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子任务1： 实现一个新的数据采集项（30mins）</a:t>
            </a:r>
          </a:p>
        </p:txBody>
      </p:sp>
      <p:pic>
        <p:nvPicPr>
          <p:cNvPr id="4" name="Picture 3" descr="Screenshot from 2021-03-22 13-45-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74975"/>
            <a:ext cx="7808595" cy="128905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Microsoft Office PowerPoint</Application>
  <PresentationFormat>A4 纸张(210x297 毫米)</PresentationFormat>
  <Paragraphs>210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Monotype Sorts</vt:lpstr>
      <vt:lpstr>黑体</vt:lpstr>
      <vt:lpstr>宋体</vt:lpstr>
      <vt:lpstr>微软雅黑</vt:lpstr>
      <vt:lpstr>Arial</vt:lpstr>
      <vt:lpstr>Arial Narrow</vt:lpstr>
      <vt:lpstr>Times New Roman</vt:lpstr>
      <vt:lpstr>Wingdings</vt:lpstr>
      <vt:lpstr>通用信息 (标准)</vt:lpstr>
      <vt:lpstr>PowerPoint 演示文稿</vt:lpstr>
      <vt:lpstr>第十三章 结构</vt:lpstr>
      <vt:lpstr>本节主要内容</vt:lpstr>
      <vt:lpstr>一、背景知识</vt:lpstr>
      <vt:lpstr>一、背景知识</vt:lpstr>
      <vt:lpstr>一、背景知识</vt:lpstr>
      <vt:lpstr>子任务1： 实现一个新的数据采集项（30mins）</vt:lpstr>
      <vt:lpstr>子任务1： 实现一个新的数据采集项（30mins）</vt:lpstr>
      <vt:lpstr>子任务1： 实现一个新的数据采集项（30mins）</vt:lpstr>
      <vt:lpstr>子任务1： 实现一个新的数据采集项（30mins）</vt:lpstr>
      <vt:lpstr>子任务1： 实现一个新的数据采集项（30mins）</vt:lpstr>
      <vt:lpstr>子任务1： 实现一个新的数据采集项（30mins）</vt:lpstr>
      <vt:lpstr>子任务1： 实现一个新的数据采集项（30mins）</vt:lpstr>
      <vt:lpstr>子任务1： 实现一个新的数据采集项（30mins）</vt:lpstr>
      <vt:lpstr>子任务2： 采集新增数据项的数据（30mins）</vt:lpstr>
      <vt:lpstr>子任务2： 采集新增数据项的数据（30mins）</vt:lpstr>
      <vt:lpstr>子任务2： 采集新增数据项的数据（30mins）</vt:lpstr>
      <vt:lpstr>子任务3：实现一个新的系统配置项接口 (30mins)</vt:lpstr>
      <vt:lpstr>子任务3： 实现一个新的系统配置项接口（30mins）</vt:lpstr>
      <vt:lpstr>子任务3： 实现一个新的系统配置项接口（30mins）</vt:lpstr>
      <vt:lpstr>子任务3： 实现一个新的系统配置项接口（30mins）</vt:lpstr>
      <vt:lpstr>子任务3： 实现一个新的系统配置项接口（30mins）</vt:lpstr>
      <vt:lpstr>子任务3： 实现一个新的系统配置项接口（30mins）</vt:lpstr>
      <vt:lpstr>子任务3： 实现一个新的系统配置项接口（30mins）</vt:lpstr>
      <vt:lpstr>子任务4：测试新增系统配置接口(30mins)</vt:lpstr>
      <vt:lpstr>子任务4：测试新增系统配置接口(30mins)</vt:lpstr>
      <vt:lpstr>子任务4：测试新增系统配置接口(30mins)</vt:lpstr>
      <vt:lpstr>PowerPoint 演示文稿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2587</cp:revision>
  <dcterms:created xsi:type="dcterms:W3CDTF">2021-03-23T00:57:15Z</dcterms:created>
  <dcterms:modified xsi:type="dcterms:W3CDTF">2021-04-28T06:36:02Z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