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730" r:id="rId2"/>
    <p:sldId id="1791" r:id="rId3"/>
    <p:sldId id="2929" r:id="rId4"/>
    <p:sldId id="2968" r:id="rId5"/>
    <p:sldId id="3014" r:id="rId6"/>
    <p:sldId id="2976" r:id="rId7"/>
    <p:sldId id="2975" r:id="rId8"/>
    <p:sldId id="3037" r:id="rId9"/>
    <p:sldId id="3043" r:id="rId10"/>
    <p:sldId id="3044" r:id="rId11"/>
    <p:sldId id="3045" r:id="rId12"/>
    <p:sldId id="3047" r:id="rId13"/>
    <p:sldId id="3048" r:id="rId14"/>
    <p:sldId id="3049" r:id="rId15"/>
    <p:sldId id="3001" r:id="rId16"/>
    <p:sldId id="3050" r:id="rId17"/>
    <p:sldId id="3053" r:id="rId18"/>
    <p:sldId id="3054" r:id="rId19"/>
    <p:sldId id="3055" r:id="rId20"/>
    <p:sldId id="3056" r:id="rId21"/>
    <p:sldId id="3057" r:id="rId22"/>
    <p:sldId id="3058" r:id="rId23"/>
    <p:sldId id="2967" r:id="rId24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8E8"/>
    <a:srgbClr val="333333"/>
    <a:srgbClr val="00062B"/>
    <a:srgbClr val="292929"/>
    <a:srgbClr val="FFFFFF"/>
    <a:srgbClr val="1C49D2"/>
    <a:srgbClr val="0033CC"/>
    <a:srgbClr val="3B9D3B"/>
    <a:srgbClr val="40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3631" autoAdjust="0"/>
  </p:normalViewPr>
  <p:slideViewPr>
    <p:cSldViewPr>
      <p:cViewPr varScale="1">
        <p:scale>
          <a:sx n="82" d="100"/>
          <a:sy n="82" d="100"/>
        </p:scale>
        <p:origin x="1200" y="62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Ø"/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4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A-Tune</a:t>
            </a:r>
            <a:r>
              <a:rPr lang="en-US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离线动态分析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实现一个</a:t>
            </a: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需要参数优化的程序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示例： </a:t>
            </a: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调用指定的压缩算法，采用设定的压缩速率</a:t>
            </a: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进行文件压缩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342900" lvl="1" indent="-342900" algn="l">
              <a:lnSpc>
                <a:spcPct val="90000"/>
              </a:lnSpc>
              <a:buChar char="§"/>
            </a:pP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实现一个需要参数优化的程序（30mins）</a:t>
            </a:r>
          </a:p>
        </p:txBody>
      </p:sp>
      <p:pic>
        <p:nvPicPr>
          <p:cNvPr id="7" name="Picture 6" descr="Screenshot from 2021-03-17 15-17-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2452370"/>
            <a:ext cx="4465955" cy="4092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356225" y="2452370"/>
            <a:ext cx="4433570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000">
                <a:solidFill>
                  <a:srgbClr val="000000"/>
                </a:solidFill>
              </a:rPr>
              <a:t>参数说明：</a:t>
            </a:r>
          </a:p>
          <a:p>
            <a:pPr algn="l"/>
            <a:endParaRPr lang="en-US" altLang="en-US" sz="2000">
              <a:solidFill>
                <a:srgbClr val="000000"/>
              </a:solidFill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- </a:t>
            </a:r>
            <a:r>
              <a:rPr lang="en-US" sz="1800">
                <a:solidFill>
                  <a:srgbClr val="000000"/>
                </a:solidFill>
              </a:rPr>
              <a:t>COMPRESS_METHOD：  设定压缩算法</a:t>
            </a:r>
          </a:p>
          <a:p>
            <a:pPr algn="l"/>
            <a:endParaRPr lang="en-US" sz="1800">
              <a:solidFill>
                <a:srgbClr val="000000"/>
              </a:solidFill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- </a:t>
            </a:r>
            <a:r>
              <a:rPr lang="en-US" sz="1800">
                <a:solidFill>
                  <a:srgbClr val="000000"/>
                </a:solidFill>
              </a:rPr>
              <a:t>COMPRESS_LEVEL ： 设定压缩速率</a:t>
            </a:r>
          </a:p>
          <a:p>
            <a:pPr algn="l"/>
            <a:endParaRPr lang="en-US" sz="1800">
              <a:solidFill>
                <a:srgbClr val="000000"/>
              </a:solidFill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- </a:t>
            </a:r>
            <a:r>
              <a:rPr lang="en-US" sz="1800">
                <a:solidFill>
                  <a:srgbClr val="000000"/>
                </a:solidFill>
              </a:rPr>
              <a:t>FILE_PATH：  被压缩的文件路径</a:t>
            </a:r>
          </a:p>
          <a:p>
            <a:pPr algn="l"/>
            <a:endParaRPr lang="en-US" sz="1800">
              <a:solidFill>
                <a:srgbClr val="000000"/>
              </a:solidFill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</a:rPr>
              <a:t>- </a:t>
            </a:r>
            <a:r>
              <a:rPr lang="en-US" sz="1800">
                <a:solidFill>
                  <a:srgbClr val="000000"/>
                </a:solidFill>
              </a:rPr>
              <a:t>设置了三种可以选择的压缩算法：bz2，zlib， gzip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实现tuning client配置文件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。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</a:p>
          <a:p>
            <a:pPr lvl="0" algn="l">
              <a:lnSpc>
                <a:spcPct val="90000"/>
              </a:lnSpc>
            </a:pP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正确实现tuning client配置文件。</a:t>
            </a:r>
          </a:p>
          <a:p>
            <a:pPr lvl="1" algn="l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提交配置文件源代码。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client配置文件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压缩程序和压缩速率优化的</a:t>
            </a: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</a:t>
            </a: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lient配置文件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compress_client.yaml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client配置文件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  <p:pic>
        <p:nvPicPr>
          <p:cNvPr id="4" name="Picture 3" descr="Screenshot from 2021-03-17 15-30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2358390"/>
            <a:ext cx="7110095" cy="40773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</a:t>
            </a: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lient配置文件</a:t>
            </a: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配置文件采用yaml文件格式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p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roject：  项目名称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ngine：   AI引擎名称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i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terations： 迭代次数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b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enchmark： 子任务1实现的benchmark程序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valuations：优化指标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n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ame：优化指标名称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i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nfo： 优化指标详细信息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 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et：获取优化指标的脚本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 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ype：优化指标的优化方向</a:t>
            </a:r>
          </a:p>
          <a:p>
            <a:pPr lvl="1">
              <a:lnSpc>
                <a:spcPct val="13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  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w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eight：优化指标的权重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client配置文件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tuning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server配置文件。</a:t>
            </a: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正确实现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tuning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server配置文件。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提交配置文件源代码。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server配置文件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950" y="1332513"/>
            <a:ext cx="8928100" cy="489654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3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压缩程序和压缩速率优化的server配置文件</a:t>
            </a:r>
          </a:p>
          <a:p>
            <a:pPr algn="l">
              <a:lnSpc>
                <a:spcPct val="90000"/>
              </a:lnSpc>
            </a:pPr>
            <a:r>
              <a:rPr lang="en-US" sz="23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compress_server.yaml</a:t>
            </a: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164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server配置文件</a:t>
            </a:r>
            <a:r>
              <a:rPr lang="en-US" altLang="zh-CN" dirty="0">
                <a:sym typeface="+mn-ea"/>
              </a:rPr>
              <a:t>（30mins）</a:t>
            </a:r>
            <a:endParaRPr lang="zh-CN" altLang="en-US" dirty="0"/>
          </a:p>
        </p:txBody>
      </p:sp>
      <p:pic>
        <p:nvPicPr>
          <p:cNvPr id="6" name="Picture 5" descr="Screenshot from 2021-03-17 15-46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350135"/>
            <a:ext cx="8714740" cy="3702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950" y="1332230"/>
            <a:ext cx="8928100" cy="517017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3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server配置文件</a:t>
            </a:r>
            <a:r>
              <a:rPr lang="en-US" altLang="en-US" sz="23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说明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配置文件采用yaml格式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project： 项目名称， client和server两个配置文件的名称必须一致。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maxiterations:   最大迭代次数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object：  参数定义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  name：  参数名称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  Info： 参数详细信息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     desc：  描述参数详细信息</a:t>
            </a:r>
          </a:p>
          <a:p>
            <a:pPr lvl="2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get： 获取参数的脚本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  set： 设置参数的脚本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  type： 参数的数值类型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  scope：数值类型的取值范围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  options：枚举类型的取值范围</a:t>
            </a:r>
          </a:p>
          <a:p>
            <a:pPr lvl="1" algn="l">
              <a:lnSpc>
                <a:spcPct val="110000"/>
              </a:lnSpc>
            </a:pPr>
            <a:r>
              <a:rPr lang="zh-CN" altLang="en-US" sz="180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  dtype：具体的数据类型</a:t>
            </a: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zh-CN" altLang="en-US" sz="23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实现</a:t>
            </a:r>
            <a:r>
              <a:rPr lang="en-US" altLang="en-US" dirty="0">
                <a:sym typeface="+mn-ea"/>
              </a:rPr>
              <a:t>tuning server配置文件</a:t>
            </a:r>
            <a:r>
              <a:rPr lang="en-US" altLang="zh-CN" dirty="0">
                <a:sym typeface="+mn-ea"/>
              </a:rPr>
              <a:t>（30mins）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使用atune-adm tuning功能对子任务1中实现的程序进行参数调优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。</a:t>
            </a: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正确执行atune-adm tuning命令。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成功使用atune-adm tuning命令对子任务1中实现的程序进行参数调优。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提交执行步骤的运行截图。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tuning命令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  <p:pic>
        <p:nvPicPr>
          <p:cNvPr id="4" name="Picture -2147482579" descr="tuning-he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1917700"/>
            <a:ext cx="7926070" cy="4453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将server端配置文件compress_server.yaml 拷贝到系统配置文件路径下/etc/atuned/tuning/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120000"/>
              </a:lnSpc>
            </a:pPr>
            <a:endParaRPr lang="en-US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运行</a:t>
            </a:r>
            <a:r>
              <a:rPr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tuning命令</a:t>
            </a:r>
          </a:p>
          <a:p>
            <a:pPr lvl="0">
              <a:lnSpc>
                <a:spcPct val="120000"/>
              </a:lnSpc>
            </a:pPr>
            <a:endParaRPr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120000"/>
              </a:lnSpc>
            </a:pPr>
            <a:endParaRPr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sz="1425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通过--project选项，指定项目名称。</a:t>
            </a:r>
          </a:p>
          <a:p>
            <a:pPr lvl="1">
              <a:lnSpc>
                <a:spcPct val="120000"/>
              </a:lnSpc>
            </a:pP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通过--detail选项，指定client端配置文件。</a:t>
            </a:r>
          </a:p>
          <a:p>
            <a:pPr lvl="1">
              <a:lnSpc>
                <a:spcPct val="120000"/>
              </a:lnSpc>
            </a:pP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</a:t>
            </a: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erver端配置文件已经拷贝到系统路径中，不需要</a:t>
            </a: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再</a:t>
            </a:r>
            <a:r>
              <a:rPr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在命令执行过程中指定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948690" y="2057400"/>
          <a:ext cx="7364095" cy="34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    compress_server.yaml    /etc/atuned/tuning/</a:t>
                      </a:r>
                      <a:endParaRPr lang="en-US" sz="18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948690" y="3514090"/>
          <a:ext cx="736409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atune-adm tuning --project compress --detail compress_client.yaml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1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的框架设计与代码分析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第2讲：A-Tune的基础库开发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3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+mn-ea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第5讲：A-Tune的模型训练实战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第6讲：A-Tune AI-OPS交付部署实战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执行过程开始</a:t>
            </a:r>
            <a:endParaRPr lang="en-US" altLang="zh-CN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924560" y="1844040"/>
          <a:ext cx="7777480" cy="4304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4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[root@localhost compress]# atune-adm tuning --project compress --detail compress_client.yaml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Start to benchmark baseline...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1.Loading its corresponding tuning project: compress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2.Start to tuning the system......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Tuning Progress......(1/20)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time: 14s, Total Time: 14s, Best Performance: (time=3.63,compress_ratio=2.71), Performance Improvement Rate: -0.00%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1th recommand parameters is: compressLevel=9,compressMethod=bz2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1th evaluation value: (time=10.39,compress_ratio=3.45)(-15.40%)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Tuning Progress......(2/20)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time: 24s, Total Time: 24s, Best Performance: (time=3.63,compress_ratio=2.71), Performance Improvement Rate: -0.00%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2th recommand parameters is: compressLevel=6,compressMethod=bz2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2th evaluation value: (time=9.88,compress_ratio=3.37)(-14.95%)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Tuning Progress......(3/20)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time: 26s, Total Time: 26s, Best Performance: (time=1.45,compress_ratio=2.36), Performance Improvement Rate: 18.20%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3th recommand parameters is: compressLevel=1,compressMethod=zlib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3th evaluation value: (time=1.45,compress_ratio=2.36)(18.20%)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8950" y="1347118"/>
            <a:ext cx="8928100" cy="48965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执行过程结束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924560" y="1844040"/>
          <a:ext cx="7777480" cy="376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3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Tuning Progress......(19/20)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time: 1m20s, Total Time: 1m20s, Best Performance: (time=1.44,compress_ratio=2.36), Performance Improvement Rate: 18.55%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19th recommand parameters is: compressLevel=1,compressMethod=zlib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19th evaluation value: (time=1.44,compress_ratio=2.36)(18.55%)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Tuning Progress......(20/20)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Used time: 1m22s, Total Time: 1m22s, Best Performance: (time=1.44,compress_ratio=2.36), Performance Improvement Rate: 18.55%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20th recommand parameters is: compressLevel=2,compressMethod=zlib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20th evaluation value: (time=1.69,compress_ratio=2.45)(14.47%)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final optimization result is: compressLevel=1,compressMethod=zlib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The final evaluation value is: time=1.44,compress_ratio=2.36</a:t>
                      </a:r>
                    </a:p>
                    <a:p>
                      <a:pPr indent="0">
                        <a:buNone/>
                      </a:pP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Baseline Performance is: (time=3.63,compress_ratio=2.71)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Tuning Finished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调优过程和结果分析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调优过程的迭代次数在client配置文件中通过选项iterations设置，本次实训的示例程序设置为20次，学生可以根据实现程序的执行情况调整迭代次数。调优过程比较长，需要多次迭代才能达到比较好的优化效果， 则可以调大迭代次数。调优过程能够很快收敛，则可以调小迭代次数。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tuning调优功能启动后， 首先执行一次benchmark程序，作为基线版本(baseline), 然后调整参数，迭代执行。每次执行之后， 都会和基线版本的性能进行比较和评测。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调优过程终止条件有两种情况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a)最终迭代次数达到设置的数值。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  b)调优的性能收敛到很小的范围。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调优过程终止后， 会打印出最终的调优结果，与基线版本的比较结果，并将调优结果设置到应用程序中。</a:t>
            </a:r>
          </a:p>
          <a:p>
            <a:pPr lvl="1">
              <a:lnSpc>
                <a:spcPct val="12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： </a:t>
            </a:r>
            <a:r>
              <a:rPr lang="en-US" altLang="en-US" dirty="0">
                <a:sym typeface="+mn-ea"/>
              </a:rPr>
              <a:t>运行tuning功能进行参数优化</a:t>
            </a:r>
            <a:r>
              <a:rPr lang="en-US" altLang="zh-CN" dirty="0">
                <a:sym typeface="+mn-ea"/>
              </a:rPr>
              <a:t>（30mins）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88950" y="1340485"/>
            <a:ext cx="8928100" cy="5273675"/>
          </a:xfrm>
        </p:spPr>
        <p:txBody>
          <a:bodyPr/>
          <a:lstStyle/>
          <a:p>
            <a:r>
              <a:rPr lang="en-US" altLang="zh-CN" dirty="0"/>
              <a:t>1.	</a:t>
            </a:r>
            <a:r>
              <a:rPr lang="en-US" altLang="en-US" dirty="0"/>
              <a:t>了解atune-adm tuning命令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dirty="0"/>
              <a:t>2.	</a:t>
            </a:r>
            <a:r>
              <a:rPr lang="en-US" altLang="en-US" dirty="0"/>
              <a:t>实现一个参数优化问题， 利用Atune的离线动态调优功能（tuning）对该问题进行优化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实现一个需要参数优化的程序</a:t>
            </a:r>
            <a:endParaRPr lang="en-US" altLang="zh-CN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实现tuning client配置文件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实现tuning server配置文件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子任务4  运行tuning功能进行参数优化</a:t>
            </a:r>
            <a:endParaRPr lang="en-US" altLang="zh-CN" sz="28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atune-adm客户端介绍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atune-adm是A-Tune命令行客户端。</a:t>
            </a:r>
          </a:p>
          <a:p>
            <a:pPr lvl="1" eaLnBrk="1" hangingPunct="1"/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命令简介 - 表1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105853" y="2782570"/>
          <a:ext cx="7694295" cy="318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查询负载类型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分析负载类型并自动优化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添加用户自定义的应用场景，及对应的profile优化项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采集业务运行时系统的全局资源使用情况以及OS的各项状态信息，并将收集的结果保存到csv格式的输出文件中，作为模型训练的输入数据集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使用采集的数据进行模型的训练。训练时至少采集两种应用类型的数据，否则训练会出错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删除用户自定义的profile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查看对应的profile内容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atune-adm客户端介绍</a:t>
            </a:r>
          </a:p>
          <a:p>
            <a:pPr lvl="1" eaLnBrk="1" hangingPunct="1"/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atune-adm是A-Tune命令行客户</a:t>
            </a:r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端。</a:t>
            </a:r>
          </a:p>
          <a:p>
            <a:pPr lvl="1" eaLnBrk="1" hangingPunct="1"/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命令简介 - 表</a:t>
            </a:r>
            <a:r>
              <a:rPr lang="en-US" altLang="en-US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</a:t>
            </a: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105853" y="2721610"/>
          <a:ext cx="7694295" cy="284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将已有profile中原来的优化项更新为new.conf中的内容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手动激活profile，使其处于active状态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rollback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回退当前的配置到系统的初始配置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更新系统的数据库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检查系统当前的cpu、bios、os、网卡等信息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使用指定的项目文件对参数进行动态空间的搜索，找到当前环境配置下的最优解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atune-adm tuning命令介绍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离线动态调优功能提供了最佳配置的自动搜索能力，免去人工反复做参数调整、性能评价的调优过程，极大地提升最优配置的搜寻效率。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tune-adm analysis命令用于采集系统的实时统计数据进行负载类型识别，并进行自动优化。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命令格式： 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atune-adm tuning [OPTIONS] &lt;PROJECT_YAML&gt;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OPTIONS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1105853" y="3926205"/>
          <a:ext cx="7694295" cy="20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--project value, -p value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指定需要恢复的yaml文件中的项目名称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--restart, -c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基于历史调优结果进行调优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--detail, -d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打印tuning过程的详细信息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--restore, -r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恢复tuning优化前的初始配置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300" kern="1200" dirty="0">
                <a:ea typeface="黑体" panose="02010609060101010101" pitchFamily="2" charset="-122"/>
                <a:sym typeface="Arial" panose="02080604020202020204" pitchFamily="34" charset="0"/>
              </a:rPr>
              <a:t>实训示例程序说明</a:t>
            </a:r>
          </a:p>
          <a:p>
            <a:pPr lvl="1">
              <a:lnSpc>
                <a:spcPct val="11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压缩算法和压缩速率的选择是一个典型的参数优化问题。本章节的示例程序演示了，如何利用A-Tune的动态参数调优，即atune-adm tuning命令，自动选择压缩算法和速率的最优配置。整个程序分为三个部分：</a:t>
            </a:r>
            <a:endParaRPr lang="zh-CN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1)Benchmark程序：一个压缩算法的应用程序（python程序)，根据设定的压缩算法和压缩速率，对数据进行压缩。</a:t>
            </a:r>
          </a:p>
          <a:p>
            <a:pPr lvl="2">
              <a:lnSpc>
                <a:spcPct val="12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2)Tuning client配置文件：配置项目名称， AI引擎名称，迭代次数，benchmark程序，优化目标的解析方法，类型，权重等。</a:t>
            </a:r>
          </a:p>
          <a:p>
            <a:pPr lvl="2">
              <a:lnSpc>
                <a:spcPct val="120000"/>
              </a:lnSpc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3)Tuning server配置文件：配置项目名称，最大迭代次数，评价指标的描述，解析方法，设置方法，类型，取值范围等。</a:t>
            </a:r>
          </a:p>
          <a:p>
            <a:pPr marL="457200" lvl="1" indent="0" eaLnBrk="1" hangingPunct="1"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r>
              <a:rPr lang="zh-CN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学生可以根据兴趣和能力，选择实现一个类似的具有参数优化需求的项目（语言不限)，并使用atune-adm tuning功能对其进行调优，并分析调优结果。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一、背景知识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了解atune-adm tuning命令，理解各项options的含义。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实现一个需要参数优化的程序, 本次实训后续都称这个程序为benchmark程序。</a:t>
            </a: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正确实现需要参数优化的程序，编译和执行成功。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提交源代码。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实现一个需要参数优化的程序（30mins）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准备压缩文件</a:t>
            </a: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wget   http://cs.fit.edu/~mmahoney/compression/enwik8.zip</a:t>
            </a: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unzip   enwik8.zip</a:t>
            </a: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执行过程如下图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实现一个需要参数优化的程序（30mins）</a:t>
            </a:r>
          </a:p>
        </p:txBody>
      </p:sp>
      <p:pic>
        <p:nvPicPr>
          <p:cNvPr id="6" name="Picture 5" descr="Screenshot from 2021-03-17 15-1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2746375"/>
            <a:ext cx="8849995" cy="2350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CC"/>
    </a:dk1>
    <a:lt1>
      <a:srgbClr val="FFFFFF"/>
    </a:lt1>
    <a:dk2>
      <a:srgbClr val="336699"/>
    </a:dk2>
    <a:lt2>
      <a:srgbClr val="008000"/>
    </a:lt2>
    <a:accent1>
      <a:srgbClr val="3366FF"/>
    </a:accent1>
    <a:accent2>
      <a:srgbClr val="FFFF66"/>
    </a:accent2>
    <a:accent3>
      <a:srgbClr val="FFFFFF"/>
    </a:accent3>
    <a:accent4>
      <a:srgbClr val="002AAE"/>
    </a:accent4>
    <a:accent5>
      <a:srgbClr val="ADB8FF"/>
    </a:accent5>
    <a:accent6>
      <a:srgbClr val="E7E75C"/>
    </a:accent6>
    <a:hlink>
      <a:srgbClr val="FF6600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1555</Words>
  <Application>Microsoft Office PowerPoint</Application>
  <PresentationFormat>A4 纸张(210x297 毫米)</PresentationFormat>
  <Paragraphs>276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一、背景知识</vt:lpstr>
      <vt:lpstr>子任务1： 实现一个需要参数优化的程序（30mins）</vt:lpstr>
      <vt:lpstr>子任务1： 实现一个需要参数优化的程序（30mins）</vt:lpstr>
      <vt:lpstr>子任务1： 实现一个需要参数优化的程序（30mins）</vt:lpstr>
      <vt:lpstr>子任务2： 实现tuning client配置文件（30mins）</vt:lpstr>
      <vt:lpstr>子任务2： 实现tuning client配置文件（30mins）</vt:lpstr>
      <vt:lpstr>子任务2： 实现tuning client配置文件（30mins）</vt:lpstr>
      <vt:lpstr>子任务3： 实现tuning server配置文件（30mins）</vt:lpstr>
      <vt:lpstr>子任务3： 实现tuning server配置文件（30mins）</vt:lpstr>
      <vt:lpstr>子任务3： 实现tuning server配置文件（30mins）</vt:lpstr>
      <vt:lpstr>子任务4： 运行tuning功能进行参数优化（30mins）</vt:lpstr>
      <vt:lpstr>子任务4： 运行tuning功能进行参数优化（30mins）</vt:lpstr>
      <vt:lpstr>子任务4： 运行tuning功能进行参数优化（30mins）</vt:lpstr>
      <vt:lpstr>子任务4： 运行tuning功能进行参数优化（30mins）</vt:lpstr>
      <vt:lpstr>子任务4： 运行tuning功能进行参数优化（30mins）</vt:lpstr>
      <vt:lpstr>子任务4： 运行tuning功能进行参数优化（30mins）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2535</cp:revision>
  <dcterms:created xsi:type="dcterms:W3CDTF">2021-03-21T18:01:08Z</dcterms:created>
  <dcterms:modified xsi:type="dcterms:W3CDTF">2021-03-22T03:51:10Z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