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1730" r:id="rId2"/>
    <p:sldId id="1791" r:id="rId3"/>
    <p:sldId id="1794" r:id="rId4"/>
    <p:sldId id="3077" r:id="rId5"/>
    <p:sldId id="3110" r:id="rId6"/>
    <p:sldId id="3111" r:id="rId7"/>
    <p:sldId id="3112" r:id="rId8"/>
    <p:sldId id="3113" r:id="rId9"/>
    <p:sldId id="3114" r:id="rId10"/>
    <p:sldId id="3115" r:id="rId11"/>
    <p:sldId id="3116" r:id="rId12"/>
    <p:sldId id="3117" r:id="rId13"/>
    <p:sldId id="3118" r:id="rId14"/>
    <p:sldId id="3119" r:id="rId15"/>
    <p:sldId id="3120" r:id="rId16"/>
    <p:sldId id="3078" r:id="rId17"/>
    <p:sldId id="3121" r:id="rId18"/>
    <p:sldId id="2967" r:id="rId19"/>
  </p:sldIdLst>
  <p:sldSz cx="9906000" cy="6858000" type="A4"/>
  <p:notesSz cx="6797675" cy="987425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uling" initials="z" lastIdx="1" clrIdx="0">
    <p:extLst>
      <p:ext uri="{19B8F6BF-5375-455C-9EA6-DF929625EA0E}">
        <p15:presenceInfo xmlns:p15="http://schemas.microsoft.com/office/powerpoint/2012/main" userId="zou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33333"/>
    <a:srgbClr val="FFFFFF"/>
    <a:srgbClr val="1C49D2"/>
    <a:srgbClr val="0033CC"/>
    <a:srgbClr val="3B9D3B"/>
    <a:srgbClr val="405081"/>
    <a:srgbClr val="42428E"/>
    <a:srgbClr val="E7E8F6"/>
    <a:srgbClr val="D3D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13" autoAdjust="0"/>
  </p:normalViewPr>
  <p:slideViewPr>
    <p:cSldViewPr>
      <p:cViewPr varScale="1">
        <p:scale>
          <a:sx n="67" d="100"/>
          <a:sy n="67" d="100"/>
        </p:scale>
        <p:origin x="678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F00621A3-AF9D-44CC-8CA6-C2BA8BA5D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1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7888"/>
            <a:ext cx="4984750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48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80538"/>
            <a:ext cx="29448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21D2498-DA12-44B9-93A4-06D5BEA34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19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A80CA2-DDAB-4EDF-ACD7-3819DF3A06E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3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81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16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12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39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57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07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make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menuconfig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时，首先会确定架构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arch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，然后读取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arch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Kconfig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中的配置宏定义，生成编译条目，然后读取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Linux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内核根目录下的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.config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选项， 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.config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中的配置信息显示在图形界面上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[*] [M] or []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。我们在图形界面中更改配置选项会自动保存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.config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文件中。编译过程根据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.config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随后生成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auto.conf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文件，它决定了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makefile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中各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个文件的编译类型，静态编译进内核、编译成模块、不编译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同时生成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autoconf.h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，它以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语言宏定义的形式表达了 各个文件是否被编译，源码中会判断某文件是否被编译进行不同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47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make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menuconfig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时，首先会确定架构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arch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，然后读取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arch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目录的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Kconfig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中的配置宏定义，生成编译条目，然后读取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Linux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内核根目录下的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.config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选项， 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.config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中的配置信息显示在图形界面上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[*] [M] or []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。我们在图形界面中更改配置选项会自动保存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.config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文件中。编译过程根据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.config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随后生成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auto.conf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文件，它决定了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makefile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中各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个文件的编译类型，静态编译进内核、编译成模块、不编译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同时生成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autoconf.h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，它以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语言宏定义的形式表达了 各个文件是否被编译，源码中会判断某文件是否被编译进行不同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的处理。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59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437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346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1D2498-DA12-44B9-93A4-06D5BEA34E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5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000" b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CAA4-D073-466F-8D95-83D121EDC3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B4ECF-B331-4F26-9EDB-E08F759F9B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12050" y="62420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DE90A-06C3-47CE-BA8B-3C8F01A40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 hasCustomPrompt="1"/>
          </p:nvPr>
        </p:nvSpPr>
        <p:spPr bwMode="auto">
          <a:xfrm>
            <a:off x="0" y="56197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</a:ln>
          <a:effectLst/>
        </p:spPr>
        <p:txBody>
          <a:bodyPr vert="horz" wrap="square" lIns="288000" tIns="45720" rIns="288000" bIns="45720" numCol="1" anchor="ctr" anchorCtr="0" compatLnSpc="1"/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5324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3701-8B22-4BF9-B83D-C54472896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tIns="107950" bIns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2579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4896543"/>
          </a:xfrm>
        </p:spPr>
        <p:txBody>
          <a:bodyPr/>
          <a:lstStyle>
            <a:lvl1pPr>
              <a:defRPr sz="2800"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>
              <a:lnSpc>
                <a:spcPct val="100000"/>
              </a:lnSpc>
              <a:defRPr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b="1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65495-C111-4C7C-9322-8F1EB4417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82C1A-C5B3-42D5-AF87-DBD5476B7B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3FC63-DC1C-492E-BE4D-1055C8A01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E4DC1-00FC-4933-8396-B0E01B5386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664B-AA12-4858-9E22-C1219749D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906000" cy="557213"/>
          </a:xfrm>
        </p:spPr>
        <p:txBody>
          <a:bodyPr tIns="144000"/>
          <a:lstStyle>
            <a:lvl1pPr>
              <a:defRPr sz="28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13D05-8C78-47A2-8570-EF6F17F89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4378-1C3B-44E6-BF5E-36164A66F8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5347-3C44-40D5-A17B-53A0D03169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63" descr="backgroud-blueframe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047" descr="软件所所徽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056" descr="iscas-mzd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3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60FDD7D6-4A33-4BAD-82C5-1FFBFF1AD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7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7" r:id="rId12"/>
    <p:sldLayoutId id="2147483758" r:id="rId13"/>
  </p:sldLayoutIdLst>
  <p:transition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>
          <a:solidFill>
            <a:srgbClr val="FF33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0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1412776"/>
            <a:ext cx="9906000" cy="2520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《</a:t>
            </a:r>
            <a:r>
              <a:rPr lang="en-US" altLang="zh-CN" sz="4400" spc="300" dirty="0" err="1">
                <a:solidFill>
                  <a:srgbClr val="000066"/>
                </a:solidFill>
                <a:latin typeface="+mj-ea"/>
                <a:ea typeface="+mj-ea"/>
              </a:rPr>
              <a:t>openEuler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内核编程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》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第二章 第</a:t>
            </a:r>
            <a:r>
              <a:rPr lang="en-US" altLang="zh-CN" sz="4400" spc="300" dirty="0">
                <a:solidFill>
                  <a:srgbClr val="000066"/>
                </a:solidFill>
                <a:latin typeface="+mj-ea"/>
                <a:ea typeface="+mj-ea"/>
              </a:rPr>
              <a:t>1</a:t>
            </a:r>
            <a:r>
              <a:rPr lang="zh-CN" altLang="en-US" sz="4400" spc="300" dirty="0">
                <a:solidFill>
                  <a:srgbClr val="000066"/>
                </a:solidFill>
                <a:latin typeface="+mj-ea"/>
                <a:ea typeface="+mj-ea"/>
              </a:rPr>
              <a:t>讲内核启动配置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826" y="4725144"/>
            <a:ext cx="9906000" cy="12961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5050"/>
              </a:buClr>
              <a:buSzPct val="120000"/>
              <a:buFont typeface="Wingdings" panose="05000000000000000000" pitchFamily="2" charset="2"/>
              <a:buChar char="§"/>
              <a:defRPr kumimoji="1" sz="2600"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v"/>
              <a:defRPr kumimoji="1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Monotype Sorts"/>
              <a:buChar char="F"/>
              <a:defRPr kumimoji="1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kumimoji="1" sz="200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 sz="2000">
                <a:solidFill>
                  <a:srgbClr val="1C1C1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r>
              <a:rPr kumimoji="0" lang="zh-CN" altLang="en-US" dirty="0">
                <a:solidFill>
                  <a:srgbClr val="CC0000"/>
                </a:solidFill>
                <a:latin typeface="+mj-ea"/>
                <a:ea typeface="+mj-ea"/>
              </a:rPr>
              <a:t>中科院软件所</a:t>
            </a:r>
            <a:endParaRPr kumimoji="0" lang="en-US" altLang="zh-CN" dirty="0">
              <a:solidFill>
                <a:srgbClr val="CC000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/>
              <a:buNone/>
            </a:pPr>
            <a:fld id="{5ED72EE9-804E-4663-8FD5-1B0CF94D3E30}" type="datetime2">
              <a:rPr kumimoji="0" lang="zh-CN" altLang="zh-CN">
                <a:solidFill>
                  <a:srgbClr val="CC0000"/>
                </a:solidFill>
                <a:latin typeface="+mj-ea"/>
                <a:ea typeface="+mj-ea"/>
              </a:rPr>
              <a:t>2021年3月17日</a:t>
            </a:fld>
            <a:endParaRPr kumimoji="0" lang="zh-CN" altLang="en-US" dirty="0">
              <a:solidFill>
                <a:srgbClr val="CC0000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1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 err="1"/>
              <a:t>Menuconfig</a:t>
            </a:r>
            <a:r>
              <a:rPr lang="zh-CN" altLang="en-US" dirty="0"/>
              <a:t>常用配置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核心的网络功能</a:t>
            </a:r>
          </a:p>
          <a:p>
            <a:pPr lvl="2"/>
            <a:r>
              <a:rPr kumimoji="1" lang="zh-CN" altLang="en-US" dirty="0"/>
              <a:t>这个“</a:t>
            </a:r>
            <a:r>
              <a:rPr kumimoji="1" lang="en-US" altLang="zh-CN" dirty="0"/>
              <a:t>Networking support”</a:t>
            </a:r>
            <a:r>
              <a:rPr kumimoji="1" lang="zh-CN" altLang="en-US" dirty="0"/>
              <a:t>项目是相当重要的选项，因为他还包含了防火墙相关的项目！就是未来在服务器篇会谈到的防火墙 </a:t>
            </a:r>
            <a:r>
              <a:rPr kumimoji="1" lang="en-US" altLang="zh-CN" dirty="0"/>
              <a:t>iptables </a:t>
            </a:r>
            <a:r>
              <a:rPr kumimoji="1" lang="zh-CN" altLang="en-US" dirty="0"/>
              <a:t>这个数据啊！所以，千万注意了！在这个设置项目当中，很多东西其实我们在基础篇还没有讲到， 因为大部分的参数都与网络、防火墙有关！由于防火墙是在启动网络之后再设置即可，所以绝大部分的内容都可以被编译成为模块，而且也建议你编成模块！有用到再载入到核心即可啊</a:t>
            </a:r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menuconfig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7488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 err="1"/>
              <a:t>Menuconfig</a:t>
            </a:r>
            <a:r>
              <a:rPr lang="zh-CN" altLang="en-US" dirty="0"/>
              <a:t>常用配置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文件系统的支持</a:t>
            </a:r>
          </a:p>
          <a:p>
            <a:pPr lvl="2"/>
            <a:r>
              <a:rPr kumimoji="1" lang="zh-CN" altLang="en-US" dirty="0"/>
              <a:t>文件系统的支持也是很重要的一项核心功能！因为如果不支持某个文件系统，那么我们的</a:t>
            </a:r>
            <a:r>
              <a:rPr kumimoji="1" lang="en-US" altLang="zh-CN" dirty="0"/>
              <a:t>Linux kernel </a:t>
            </a:r>
            <a:r>
              <a:rPr kumimoji="1" lang="zh-CN" altLang="en-US" dirty="0"/>
              <a:t>就无法认识，当然也就无法使用啦！例如 </a:t>
            </a:r>
            <a:r>
              <a:rPr kumimoji="1" lang="en-US" altLang="zh-CN" dirty="0"/>
              <a:t>Quota, NTFS </a:t>
            </a:r>
            <a:r>
              <a:rPr kumimoji="1" lang="zh-CN" altLang="en-US" dirty="0"/>
              <a:t>等等特殊的</a:t>
            </a:r>
            <a:r>
              <a:rPr kumimoji="1" lang="en-US" altLang="zh-CN" dirty="0"/>
              <a:t>filesystem</a:t>
            </a:r>
            <a:r>
              <a:rPr kumimoji="1" lang="zh-CN" altLang="en-US" dirty="0"/>
              <a:t>。 这部份也是有够麻烦～因为涉及核心是否能够支持某些文件系统，以及某些操作系统支持的 </a:t>
            </a:r>
            <a:r>
              <a:rPr kumimoji="1" lang="en-US" altLang="zh-CN" dirty="0"/>
              <a:t>partition table </a:t>
            </a:r>
            <a:r>
              <a:rPr kumimoji="1" lang="zh-CN" altLang="en-US" dirty="0"/>
              <a:t>项目。我们常常用到的网络操作系统（</a:t>
            </a:r>
            <a:r>
              <a:rPr kumimoji="1" lang="en-US" altLang="zh-CN" dirty="0"/>
              <a:t>NFS/Samba </a:t>
            </a:r>
            <a:r>
              <a:rPr kumimoji="1" lang="zh-CN" altLang="en-US" dirty="0"/>
              <a:t>等等），以及基础篇谈到的 </a:t>
            </a:r>
            <a:r>
              <a:rPr kumimoji="1" lang="en-US" altLang="zh-CN" dirty="0"/>
              <a:t>Quota </a:t>
            </a:r>
            <a:r>
              <a:rPr kumimoji="1" lang="zh-CN" altLang="en-US" dirty="0"/>
              <a:t>等， 你都得要勾选，否则是无法被支持的。如果你有兴趣，也可以将 </a:t>
            </a:r>
            <a:r>
              <a:rPr kumimoji="1" lang="en-US" altLang="zh-CN" dirty="0"/>
              <a:t>NTFS </a:t>
            </a:r>
            <a:r>
              <a:rPr kumimoji="1" lang="zh-CN" altLang="en-US" dirty="0"/>
              <a:t>的文件系统设置为可读写看看</a:t>
            </a:r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menuconfig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1086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 err="1"/>
              <a:t>Menuconfig</a:t>
            </a:r>
            <a:r>
              <a:rPr lang="zh-CN" altLang="en-US" dirty="0"/>
              <a:t>常用配置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核心骇客、信息安全、密码应用</a:t>
            </a:r>
          </a:p>
          <a:p>
            <a:pPr lvl="2"/>
            <a:r>
              <a:rPr kumimoji="1" lang="zh-CN" altLang="en-US" dirty="0"/>
              <a:t>“</a:t>
            </a:r>
            <a:r>
              <a:rPr kumimoji="1" lang="en-US" altLang="zh-CN" dirty="0"/>
              <a:t>Kernel hacking”</a:t>
            </a:r>
            <a:r>
              <a:rPr kumimoji="1" lang="zh-CN" altLang="en-US" dirty="0"/>
              <a:t>项目，那是与核心开发者比较有关的部分，这部分建议保留默认值即可， 应该不需要去修改他！然后下面有个“</a:t>
            </a:r>
            <a:r>
              <a:rPr kumimoji="1" lang="en-US" altLang="zh-CN" dirty="0"/>
              <a:t>Security Options ”</a:t>
            </a:r>
            <a:r>
              <a:rPr kumimoji="1" lang="zh-CN" altLang="en-US" dirty="0"/>
              <a:t>，那是属于信息安全方面的设置， 包括 </a:t>
            </a:r>
            <a:r>
              <a:rPr kumimoji="1" lang="en-US" altLang="zh-CN" dirty="0" err="1"/>
              <a:t>SELinux</a:t>
            </a:r>
            <a:r>
              <a:rPr kumimoji="1" lang="en-US" altLang="zh-CN" dirty="0"/>
              <a:t> </a:t>
            </a:r>
            <a:r>
              <a:rPr kumimoji="1" lang="zh-CN" altLang="en-US" dirty="0"/>
              <a:t>这个细部权限强化模块也在这里编入核心的！这个部份只要记</a:t>
            </a:r>
            <a:r>
              <a:rPr kumimoji="1" lang="en-US" altLang="zh-CN" dirty="0" err="1"/>
              <a:t>SELinux</a:t>
            </a:r>
            <a:r>
              <a:rPr kumimoji="1" lang="en-US" altLang="zh-CN" dirty="0"/>
              <a:t> </a:t>
            </a:r>
            <a:r>
              <a:rPr kumimoji="1" lang="zh-CN" altLang="en-US" dirty="0"/>
              <a:t>作为默认值，且务必要将 </a:t>
            </a:r>
            <a:r>
              <a:rPr kumimoji="1" lang="en-US" altLang="zh-CN" dirty="0"/>
              <a:t>NSA </a:t>
            </a:r>
            <a:r>
              <a:rPr kumimoji="1" lang="en-US" altLang="zh-CN" dirty="0" err="1"/>
              <a:t>SELinux</a:t>
            </a:r>
            <a:r>
              <a:rPr kumimoji="1" lang="en-US" altLang="zh-CN" dirty="0"/>
              <a:t> </a:t>
            </a:r>
            <a:r>
              <a:rPr kumimoji="1" lang="zh-CN" altLang="en-US" dirty="0"/>
              <a:t>编进核心即可，其他的细部请保留默认值。另外还有“ </a:t>
            </a:r>
            <a:r>
              <a:rPr kumimoji="1" lang="en-US" altLang="zh-CN" dirty="0"/>
              <a:t>Cryptographic API ”</a:t>
            </a:r>
            <a:r>
              <a:rPr kumimoji="1" lang="zh-CN" altLang="en-US" dirty="0"/>
              <a:t>这个密码应用程序接口工具选项，以前的默认加密机制为</a:t>
            </a:r>
            <a:r>
              <a:rPr kumimoji="1" lang="en-US" altLang="zh-CN" dirty="0"/>
              <a:t>MD5</a:t>
            </a:r>
            <a:r>
              <a:rPr kumimoji="1" lang="zh-CN" altLang="en-US" dirty="0"/>
              <a:t>，近年来则改用了 </a:t>
            </a:r>
            <a:r>
              <a:rPr kumimoji="1" lang="en-US" altLang="zh-CN" dirty="0"/>
              <a:t>SHA </a:t>
            </a:r>
            <a:r>
              <a:rPr kumimoji="1" lang="zh-CN" altLang="en-US" dirty="0"/>
              <a:t>这种机制。 不过，反正默认已经将所有的加密机制编译进来了，所以也是可以保留默认值啦！都不需要额外修改就是了！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menuconfig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8608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/>
              <a:t>UMA</a:t>
            </a:r>
          </a:p>
          <a:p>
            <a:pPr lvl="1"/>
            <a:r>
              <a:rPr kumimoji="1" lang="en-US" altLang="zh-CN" dirty="0"/>
              <a:t>UMA</a:t>
            </a:r>
            <a:r>
              <a:rPr kumimoji="1" lang="zh-CN" altLang="en-US" dirty="0"/>
              <a:t>模型将多个处理机与一个集中的存储器和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总线相连，物理存储器被所有处理机均匀共享，所有处理机对所有的存储单元都具有相同的存取时间。</a:t>
            </a:r>
            <a:r>
              <a:rPr kumimoji="1" lang="en-US" altLang="zh-CN" dirty="0"/>
              <a:t>SMP</a:t>
            </a:r>
            <a:r>
              <a:rPr kumimoji="1" lang="zh-CN" altLang="en-US" dirty="0"/>
              <a:t>（对称型多处理机）系统有时也被称之为一致存储器访问（</a:t>
            </a:r>
            <a:r>
              <a:rPr kumimoji="1" lang="en-US" altLang="zh-CN" dirty="0"/>
              <a:t>UMA</a:t>
            </a:r>
            <a:r>
              <a:rPr kumimoji="1" lang="zh-CN" altLang="en-US" dirty="0"/>
              <a:t>）结构体系。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pPr lvl="1"/>
            <a:r>
              <a:rPr kumimoji="1" lang="en-US" altLang="zh-CN" dirty="0"/>
              <a:t>UMA</a:t>
            </a:r>
            <a:r>
              <a:rPr kumimoji="1" lang="zh-CN" altLang="en-US" dirty="0"/>
              <a:t>模型的最大特点就是共享。在该模型下，所有资源都是共享的，包括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、内存、</a:t>
            </a:r>
            <a:r>
              <a:rPr kumimoji="1" lang="en-US" altLang="zh-CN" dirty="0"/>
              <a:t>I/O</a:t>
            </a:r>
            <a:r>
              <a:rPr kumimoji="1" lang="zh-CN" altLang="en-US" dirty="0"/>
              <a:t>等。也正是由于这种特性，导致了</a:t>
            </a:r>
            <a:r>
              <a:rPr kumimoji="1" lang="en-US" altLang="zh-CN" dirty="0"/>
              <a:t>UMA</a:t>
            </a:r>
            <a:r>
              <a:rPr kumimoji="1" lang="zh-CN" altLang="en-US" dirty="0"/>
              <a:t>模型可伸缩性非常有限，因为内存是共享的，</a:t>
            </a:r>
            <a:r>
              <a:rPr kumimoji="1" lang="en-US" altLang="zh-CN" dirty="0"/>
              <a:t>CPUs</a:t>
            </a:r>
            <a:r>
              <a:rPr kumimoji="1" lang="zh-CN" altLang="en-US" dirty="0"/>
              <a:t>都会通过一条内存总线连接到内存上，这时，当多个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同时访问同一个内存块时就会产生冲突，因此当存储器和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接口达到饱和的时候，增加处理器并不能获得更高的性能。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UMA</a:t>
            </a:r>
            <a:r>
              <a:rPr lang="zh-CN" altLang="en-US" dirty="0"/>
              <a:t>和</a:t>
            </a:r>
            <a:r>
              <a:rPr lang="en-US" altLang="zh-CN" dirty="0"/>
              <a:t>NUMA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59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/>
              <a:t>NUMA</a:t>
            </a:r>
          </a:p>
          <a:p>
            <a:pPr lvl="1"/>
            <a:r>
              <a:rPr kumimoji="1" lang="en-US" altLang="zh-CN" dirty="0"/>
              <a:t>NUMA</a:t>
            </a:r>
            <a:r>
              <a:rPr kumimoji="1" lang="zh-CN" altLang="en-US" dirty="0"/>
              <a:t>模型的基本特征是具有多个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模块，每个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模块又由多个</a:t>
            </a:r>
            <a:r>
              <a:rPr kumimoji="1" lang="en-US" altLang="zh-CN" dirty="0"/>
              <a:t>CPU core</a:t>
            </a:r>
            <a:r>
              <a:rPr kumimoji="1" lang="zh-CN" altLang="en-US" dirty="0"/>
              <a:t>（如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个）组成，并具有本地内存、</a:t>
            </a:r>
            <a:r>
              <a:rPr kumimoji="1" lang="en-US" altLang="zh-CN" dirty="0"/>
              <a:t>I/O</a:t>
            </a:r>
            <a:r>
              <a:rPr kumimoji="1" lang="zh-CN" altLang="en-US" dirty="0"/>
              <a:t>接口等，所以可以支持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对本地内存的快速访问。这里我们把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模块称为节点，每个节点被分配有本地存储器，各个节点之间通过总线连接起来，这样可以支持对其他节点中的本地内存的访问，当然这时访问远的内存就要比访问本地内存慢些。所有节点中的处理器都能够访问全部的物理存储器。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pPr lvl="1"/>
            <a:r>
              <a:rPr kumimoji="1" lang="en-US" altLang="zh-CN" dirty="0"/>
              <a:t>NUMA</a:t>
            </a:r>
            <a:r>
              <a:rPr kumimoji="1" lang="zh-CN" altLang="en-US" dirty="0"/>
              <a:t>模型的最大优势是伸缩性。与</a:t>
            </a:r>
            <a:r>
              <a:rPr kumimoji="1" lang="en-US" altLang="zh-CN" dirty="0"/>
              <a:t>UMA</a:t>
            </a:r>
            <a:r>
              <a:rPr kumimoji="1" lang="zh-CN" altLang="en-US" dirty="0"/>
              <a:t>不同的是，</a:t>
            </a:r>
            <a:r>
              <a:rPr kumimoji="1" lang="en-US" altLang="zh-CN" dirty="0"/>
              <a:t>NUMA</a:t>
            </a:r>
            <a:r>
              <a:rPr kumimoji="1" lang="zh-CN" altLang="en-US" dirty="0"/>
              <a:t>具有多条内存总线，可以通过限制任何一条内存总线上的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数量以及依靠高速互连来连接各个节点，从而缓解</a:t>
            </a:r>
            <a:r>
              <a:rPr kumimoji="1" lang="en-US" altLang="zh-CN" dirty="0"/>
              <a:t>UMA</a:t>
            </a:r>
            <a:r>
              <a:rPr kumimoji="1" lang="zh-CN" altLang="en-US" dirty="0"/>
              <a:t>的瓶颈。</a:t>
            </a:r>
            <a:r>
              <a:rPr kumimoji="1" lang="en-US" altLang="zh-CN" dirty="0"/>
              <a:t>NUMA</a:t>
            </a:r>
            <a:r>
              <a:rPr kumimoji="1" lang="zh-CN" altLang="en-US" dirty="0"/>
              <a:t>理论上可以无限扩展的，但由于访问远地内存的延时远远超过访问本地内存，所以当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数量增加时，系统性能无法线性增加。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UMA</a:t>
            </a:r>
            <a:r>
              <a:rPr lang="zh-CN" altLang="en-US" dirty="0"/>
              <a:t>和</a:t>
            </a:r>
            <a:r>
              <a:rPr lang="en-US" altLang="zh-CN" dirty="0"/>
              <a:t>NUMA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6732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/>
              <a:t>NUMA</a:t>
            </a:r>
          </a:p>
          <a:p>
            <a:pPr lvl="1"/>
            <a:r>
              <a:rPr kumimoji="1" lang="zh-CN" altLang="en-US" dirty="0"/>
              <a:t>内核对一致和非一致内存访问系统使用相同的数据结构，因此，对各种不同形式的内存布局，各个内存管理的算法几乎没有什么差别。在</a:t>
            </a:r>
            <a:r>
              <a:rPr kumimoji="1" lang="en-US" altLang="zh-CN" dirty="0"/>
              <a:t>UMA</a:t>
            </a:r>
            <a:r>
              <a:rPr kumimoji="1" lang="zh-CN" altLang="en-US" dirty="0"/>
              <a:t>系统中，内核只使用一个</a:t>
            </a:r>
            <a:r>
              <a:rPr kumimoji="1" lang="en-US" altLang="zh-CN" dirty="0"/>
              <a:t>NUMA</a:t>
            </a:r>
            <a:r>
              <a:rPr kumimoji="1" lang="zh-CN" altLang="en-US" dirty="0"/>
              <a:t>节点来管理整个系统内存。而内存管理的其他部分则相信它们是在处理一个伪</a:t>
            </a:r>
            <a:r>
              <a:rPr kumimoji="1" lang="en-US" altLang="zh-CN" dirty="0"/>
              <a:t>NUMA</a:t>
            </a:r>
            <a:r>
              <a:rPr kumimoji="1" lang="zh-CN" altLang="en-US" dirty="0"/>
              <a:t>系统。由于要引入</a:t>
            </a:r>
            <a:r>
              <a:rPr kumimoji="1" lang="en-US" altLang="zh-CN" dirty="0"/>
              <a:t>NUMA</a:t>
            </a:r>
            <a:r>
              <a:rPr kumimoji="1" lang="zh-CN" altLang="en-US" dirty="0"/>
              <a:t>，就需要存储管理机制的支持，因此，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内存从</a:t>
            </a:r>
            <a:r>
              <a:rPr kumimoji="1" lang="en-US" altLang="zh-CN" dirty="0"/>
              <a:t>2.4</a:t>
            </a:r>
            <a:r>
              <a:rPr kumimoji="1" lang="zh-CN" altLang="en-US" dirty="0"/>
              <a:t>版本开始就提供了对</a:t>
            </a:r>
            <a:r>
              <a:rPr kumimoji="1" lang="en-US" altLang="zh-CN" dirty="0"/>
              <a:t>NUMA</a:t>
            </a:r>
            <a:r>
              <a:rPr kumimoji="1" lang="zh-CN" altLang="en-US" dirty="0"/>
              <a:t>的支持（作为一个编译可选项</a:t>
            </a:r>
            <a:r>
              <a:rPr kumimoji="1" lang="en-US" altLang="zh-CN" dirty="0"/>
              <a:t>CONFIG_NUMA</a:t>
            </a:r>
            <a:r>
              <a:rPr kumimoji="1" lang="zh-CN" altLang="en-US" dirty="0"/>
              <a:t>）。</a:t>
            </a:r>
          </a:p>
          <a:p>
            <a:pPr lvl="1"/>
            <a:endParaRPr kumimoji="1" lang="zh-CN" altLang="en-US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en-US" altLang="zh-CN" dirty="0"/>
              <a:t>UMA</a:t>
            </a:r>
            <a:r>
              <a:rPr lang="zh-CN" altLang="en-US" dirty="0"/>
              <a:t>和</a:t>
            </a:r>
            <a:r>
              <a:rPr lang="en-US" altLang="zh-CN" dirty="0"/>
              <a:t>NUMA</a:t>
            </a:r>
            <a:endParaRPr kumimoji="1" lang="zh-CN" altLang="en-US" dirty="0"/>
          </a:p>
        </p:txBody>
      </p:sp>
      <p:pic>
        <p:nvPicPr>
          <p:cNvPr id="4098" name="Picture">
            <a:extLst>
              <a:ext uri="{FF2B5EF4-FFF2-40B4-BE49-F238E27FC236}">
                <a16:creationId xmlns:a16="http://schemas.microsoft.com/office/drawing/2014/main" id="{D251296B-C4B8-4AB8-872A-B7EA419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92" y="4085345"/>
            <a:ext cx="7776864" cy="224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4320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5CD56D-5D7F-44A3-95C7-6C542E82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501775"/>
            <a:ext cx="8242300" cy="21272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任务描述</a:t>
            </a:r>
            <a:endParaRPr lang="en-US" altLang="zh-CN" dirty="0"/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安装启动配置工具</a:t>
            </a:r>
            <a:r>
              <a:rPr lang="en-US" altLang="zh-CN" sz="1662" dirty="0" err="1">
                <a:solidFill>
                  <a:srgbClr val="111111"/>
                </a:solidFill>
              </a:rPr>
              <a:t>menuconfig</a:t>
            </a:r>
            <a:endParaRPr lang="en-US" altLang="zh-CN" sz="1662" dirty="0">
              <a:solidFill>
                <a:srgbClr val="111111"/>
              </a:solidFill>
            </a:endParaRP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修改</a:t>
            </a:r>
            <a:r>
              <a:rPr lang="en-US" altLang="zh-CN" sz="1662" dirty="0">
                <a:solidFill>
                  <a:srgbClr val="111111"/>
                </a:solidFill>
              </a:rPr>
              <a:t>NUMA</a:t>
            </a:r>
            <a:r>
              <a:rPr lang="zh-CN" altLang="en-US" sz="1662" dirty="0">
                <a:solidFill>
                  <a:srgbClr val="111111"/>
                </a:solidFill>
              </a:rPr>
              <a:t>项，重新编译内核</a:t>
            </a:r>
          </a:p>
          <a:p>
            <a:pPr lvl="1"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</a:rPr>
              <a:t>重启后验证修改成功</a:t>
            </a:r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：学习内核启动配置过程，修改启动配置</a:t>
            </a:r>
            <a:r>
              <a:rPr lang="en-US" altLang="zh-CN" dirty="0"/>
              <a:t>NUMA</a:t>
            </a:r>
            <a:r>
              <a:rPr lang="zh-CN" altLang="en-US" dirty="0"/>
              <a:t>项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1A001A9-30C0-4713-A92A-F2073520590B}"/>
              </a:ext>
            </a:extLst>
          </p:cNvPr>
          <p:cNvSpPr txBox="1">
            <a:spLocks/>
          </p:cNvSpPr>
          <p:nvPr/>
        </p:nvSpPr>
        <p:spPr bwMode="auto">
          <a:xfrm>
            <a:off x="831850" y="3694114"/>
            <a:ext cx="8242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406" tIns="42203" rIns="84406" bIns="4220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5050"/>
              </a:buClr>
              <a:buSzPct val="120000"/>
              <a:buFont typeface="Wingdings" pitchFamily="2" charset="2"/>
              <a:buChar char="§"/>
              <a:defRPr kumimoji="1" sz="2800" b="1">
                <a:solidFill>
                  <a:srgbClr val="000066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v"/>
              <a:defRPr kumimoji="1" sz="2000" b="1">
                <a:solidFill>
                  <a:schemeClr val="tx1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Ø"/>
              <a:defRPr kumimoji="1" sz="2000" b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kumimoji="1">
                <a:solidFill>
                  <a:srgbClr val="CC330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kumimoji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585" kern="0" dirty="0">
                <a:ea typeface="黑体"/>
              </a:rPr>
              <a:t>审核要求</a:t>
            </a:r>
            <a:endParaRPr lang="en-US" altLang="zh-CN" sz="2585" kern="0" dirty="0">
              <a:ea typeface="黑体"/>
            </a:endParaRP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正常加载、卸载内核模块；且内核模块功能满足任务所述。</a:t>
            </a:r>
          </a:p>
          <a:p>
            <a:pPr lvl="1">
              <a:buClr>
                <a:srgbClr val="336699"/>
              </a:buClr>
              <a:tabLst>
                <a:tab pos="841152" algn="l"/>
                <a:tab pos="1685234" algn="l"/>
                <a:tab pos="2529317" algn="l"/>
                <a:tab pos="3373400" algn="l"/>
                <a:tab pos="4217482" algn="l"/>
                <a:tab pos="5061565" algn="l"/>
                <a:tab pos="5905648" algn="l"/>
                <a:tab pos="6749730" algn="l"/>
                <a:tab pos="7593813" algn="l"/>
                <a:tab pos="8437896" algn="l"/>
                <a:tab pos="9281978" algn="l"/>
              </a:tabLst>
              <a:defRPr/>
            </a:pPr>
            <a:r>
              <a:rPr lang="zh-CN" altLang="en-US" sz="1662" dirty="0">
                <a:solidFill>
                  <a:srgbClr val="111111"/>
                </a:solidFill>
                <a:ea typeface="宋体" panose="02010600030101010101" pitchFamily="2" charset="-122"/>
              </a:rPr>
              <a:t>提交相关运行截图。</a:t>
            </a:r>
          </a:p>
          <a:p>
            <a:pPr>
              <a:defRPr/>
            </a:pPr>
            <a:endParaRPr lang="zh-CN" altLang="en-US" sz="2585" kern="0" dirty="0">
              <a:ea typeface="黑体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2">
            <a:extLst>
              <a:ext uri="{FF2B5EF4-FFF2-40B4-BE49-F238E27FC236}">
                <a16:creationId xmlns:a16="http://schemas.microsoft.com/office/drawing/2014/main" id="{49A37AA3-AA8B-417D-913F-06756C801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子任务</a:t>
            </a:r>
            <a:r>
              <a:rPr lang="en-US" altLang="zh-CN" dirty="0"/>
              <a:t>1</a:t>
            </a:r>
            <a:r>
              <a:rPr lang="zh-CN" altLang="en-US" dirty="0"/>
              <a:t>：学习内核启动配置过程，修改启动配置</a:t>
            </a:r>
            <a:r>
              <a:rPr lang="en-US" altLang="zh-CN" dirty="0"/>
              <a:t>NUMA</a:t>
            </a:r>
            <a:r>
              <a:rPr lang="zh-CN" altLang="en-US" dirty="0"/>
              <a:t>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79E5F18-54AE-454F-9184-E1766174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NUMA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未配置</a:t>
            </a:r>
            <a:r>
              <a:rPr lang="en-US" altLang="zh-CN" dirty="0"/>
              <a:t>NUMA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71DA4FE4-725F-4F15-8D85-F96D4F8AD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916832"/>
            <a:ext cx="6735786" cy="188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>
            <a:extLst>
              <a:ext uri="{FF2B5EF4-FFF2-40B4-BE49-F238E27FC236}">
                <a16:creationId xmlns:a16="http://schemas.microsoft.com/office/drawing/2014/main" id="{891CE98D-C896-4BDE-A6BB-D19427AFA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4509120"/>
            <a:ext cx="6839054" cy="131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603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8112F9-D3C9-47AF-BC30-AD215DA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25CE0E-96F9-4D6D-B28E-B39DE074DF8E}"/>
              </a:ext>
            </a:extLst>
          </p:cNvPr>
          <p:cNvSpPr txBox="1"/>
          <p:nvPr/>
        </p:nvSpPr>
        <p:spPr>
          <a:xfrm>
            <a:off x="3591088" y="287500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333333"/>
                </a:solidFill>
              </a:rPr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17979434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52600" y="1340769"/>
            <a:ext cx="8553400" cy="3384376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讲：内核启动配置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讲：内核的映像文件与基于</a:t>
            </a:r>
            <a:r>
              <a:rPr lang="en-US" altLang="zh-CN" dirty="0">
                <a:ea typeface="宋体" pitchFamily="2" charset="-122"/>
              </a:rPr>
              <a:t>AT&amp;T</a:t>
            </a:r>
            <a:r>
              <a:rPr lang="zh-CN" altLang="en-US" dirty="0">
                <a:ea typeface="宋体" pitchFamily="2" charset="-122"/>
              </a:rPr>
              <a:t>语言的内核启动测试程序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第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讲：内核模块加载与</a:t>
            </a:r>
            <a:r>
              <a:rPr lang="en-US" altLang="zh-CN" dirty="0">
                <a:ea typeface="宋体" pitchFamily="2" charset="-122"/>
              </a:rPr>
              <a:t>init</a:t>
            </a:r>
            <a:r>
              <a:rPr lang="zh-CN" altLang="en-US" dirty="0">
                <a:ea typeface="宋体" pitchFamily="2" charset="-122"/>
              </a:rPr>
              <a:t>程序的启动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第二章 结构</a:t>
            </a:r>
          </a:p>
        </p:txBody>
      </p:sp>
    </p:spTree>
    <p:extLst>
      <p:ext uri="{BB962C8B-B14F-4D97-AF65-F5344CB8AC3E}">
        <p14:creationId xmlns:p14="http://schemas.microsoft.com/office/powerpoint/2010/main" val="10171058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>
            <a:extLst>
              <a:ext uri="{FF2B5EF4-FFF2-40B4-BE49-F238E27FC236}">
                <a16:creationId xmlns:a16="http://schemas.microsoft.com/office/drawing/2014/main" id="{1A77ECFD-0D70-4D38-A9F6-79C78A8F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掌握内核启动前的配置选项</a:t>
            </a:r>
          </a:p>
        </p:txBody>
      </p:sp>
      <p:sp>
        <p:nvSpPr>
          <p:cNvPr id="5123" name="标题 2">
            <a:extLst>
              <a:ext uri="{FF2B5EF4-FFF2-40B4-BE49-F238E27FC236}">
                <a16:creationId xmlns:a16="http://schemas.microsoft.com/office/drawing/2014/main" id="{E567ACBD-63CE-4AF3-A843-7CC8405D3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主要任务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201FA0A-A67C-4135-A701-2AEA41C39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6" y="3228976"/>
            <a:ext cx="8277225" cy="2659063"/>
          </a:xfrm>
          <a:prstGeom prst="rect">
            <a:avLst/>
          </a:prstGeom>
          <a:noFill/>
          <a:ln>
            <a:noFill/>
          </a:ln>
          <a:effectLst/>
        </p:spPr>
        <p:txBody>
          <a:bodyPr lIns="83077" tIns="43200" rIns="83077" bIns="43200"/>
          <a:lstStyle>
            <a:lvl1pPr marL="341313" indent="-341313">
              <a:spcBef>
                <a:spcPts val="65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ts val="6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A5002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292929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l" eaLnBrk="0" hangingPunct="0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  <a:defRPr/>
            </a:pP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由主要任务，可以分解为以下</a:t>
            </a:r>
            <a:r>
              <a:rPr kumimoji="0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个子任务：</a:t>
            </a:r>
          </a:p>
          <a:p>
            <a:pPr algn="l" eaLnBrk="0" hangingPunct="0">
              <a:buClr>
                <a:srgbClr val="FF5050"/>
              </a:buClr>
              <a:buSzPct val="120000"/>
              <a:buFont typeface="Wingdings" panose="05000000000000000000" pitchFamily="2" charset="2"/>
              <a:buChar char=""/>
              <a:defRPr/>
            </a:pPr>
            <a:endParaRPr kumimoji="0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子任务1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：学习内核启动配置过程，修改启动配置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NUMA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项（</a:t>
            </a:r>
            <a:r>
              <a:rPr kumimoji="0" lang="en-US" altLang="zh-CN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60min</a:t>
            </a:r>
            <a:r>
              <a:rPr kumimoji="0" lang="zh-CN" altLang="en-US" sz="1662" dirty="0">
                <a:solidFill>
                  <a:srgbClr val="11111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kumimoji="0" lang="en-US" altLang="zh-CN" sz="1662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17" lvl="1" indent="-263776" algn="l" eaLnBrk="0" hangingPunct="0">
              <a:spcBef>
                <a:spcPct val="20000"/>
              </a:spcBef>
              <a:buClr>
                <a:srgbClr val="336699"/>
              </a:buClr>
              <a:buSzPct val="75000"/>
              <a:buFont typeface="Wingdings" pitchFamily="2" charset="2"/>
              <a:buChar char="v"/>
              <a:defRPr/>
            </a:pPr>
            <a:endParaRPr kumimoji="0" lang="zh-CN" altLang="en-US" sz="1662" dirty="0">
              <a:solidFill>
                <a:srgbClr val="11111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lang="zh-CN" altLang="en-US" dirty="0"/>
              <a:t>介绍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.config</a:t>
            </a:r>
            <a:r>
              <a:rPr kumimoji="1" lang="zh-CN" altLang="en-US" dirty="0"/>
              <a:t>文件是</a:t>
            </a:r>
            <a:r>
              <a:rPr kumimoji="1" lang="en-US" altLang="zh-CN" dirty="0" err="1"/>
              <a:t>linux</a:t>
            </a:r>
            <a:r>
              <a:rPr kumimoji="1" lang="zh-CN" altLang="en-US" dirty="0"/>
              <a:t>内核配置文件，当执行</a:t>
            </a:r>
            <a:r>
              <a:rPr kumimoji="1" lang="en-US" altLang="zh-CN" dirty="0"/>
              <a:t>#make </a:t>
            </a:r>
            <a:r>
              <a:rPr kumimoji="1" lang="en-US" altLang="zh-CN" dirty="0" err="1"/>
              <a:t>uImage</a:t>
            </a:r>
            <a:r>
              <a:rPr kumimoji="1" lang="zh-CN" altLang="en-US" dirty="0"/>
              <a:t>编译生成内核时，顶层的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会读取</a:t>
            </a:r>
            <a:r>
              <a:rPr kumimoji="1" lang="en-US" altLang="zh-CN" dirty="0"/>
              <a:t>.config</a:t>
            </a:r>
            <a:r>
              <a:rPr kumimoji="1" lang="zh-CN" altLang="en-US" dirty="0"/>
              <a:t>文件的内容，根据这个配置文件来编译所定制的内核。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.config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9220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/>
              <a:t>CONFIG_DM9000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#make </a:t>
            </a:r>
            <a:r>
              <a:rPr kumimoji="1" lang="en-US" altLang="zh-CN" dirty="0" err="1"/>
              <a:t>menuconfig</a:t>
            </a:r>
            <a:r>
              <a:rPr kumimoji="1" lang="zh-CN" altLang="en-US" dirty="0"/>
              <a:t>中选择使用</a:t>
            </a:r>
            <a:r>
              <a:rPr kumimoji="1" lang="en-US" altLang="zh-CN" dirty="0"/>
              <a:t>CONFIG_DM9000</a:t>
            </a:r>
            <a:r>
              <a:rPr kumimoji="1" lang="zh-CN" altLang="en-US" dirty="0"/>
              <a:t>，然后在配置文件</a:t>
            </a:r>
            <a:r>
              <a:rPr kumimoji="1" lang="en-US" altLang="zh-CN" dirty="0"/>
              <a:t>.config</a:t>
            </a:r>
            <a:r>
              <a:rPr kumimoji="1" lang="zh-CN" altLang="en-US" dirty="0"/>
              <a:t>中就会有对应的项设置成为</a:t>
            </a:r>
            <a:r>
              <a:rPr kumimoji="1" lang="en-US" altLang="zh-CN" dirty="0"/>
              <a:t>y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m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#make </a:t>
            </a:r>
            <a:r>
              <a:rPr kumimoji="1" lang="en-US" altLang="zh-CN" dirty="0" err="1"/>
              <a:t>uImage</a:t>
            </a:r>
            <a:r>
              <a:rPr kumimoji="1" lang="zh-CN" altLang="en-US" dirty="0"/>
              <a:t>编译内核时，顶层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会根据</a:t>
            </a:r>
            <a:r>
              <a:rPr kumimoji="1" lang="en-US" altLang="zh-CN" dirty="0"/>
              <a:t>.config</a:t>
            </a:r>
            <a:r>
              <a:rPr kumimoji="1" lang="zh-CN" altLang="en-US" dirty="0"/>
              <a:t>的配置生成两个配置文件：</a:t>
            </a:r>
          </a:p>
          <a:p>
            <a:pPr lvl="2"/>
            <a:r>
              <a:rPr kumimoji="1" lang="en-US" altLang="zh-CN" dirty="0"/>
              <a:t>include/</a:t>
            </a:r>
            <a:r>
              <a:rPr kumimoji="1" lang="en-US" altLang="zh-CN" dirty="0" err="1"/>
              <a:t>linux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autoconf.h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include/config/</a:t>
            </a:r>
            <a:r>
              <a:rPr kumimoji="1" lang="en-US" altLang="zh-CN" dirty="0" err="1"/>
              <a:t>auto.conf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autoconf.h</a:t>
            </a:r>
            <a:r>
              <a:rPr kumimoji="1" lang="zh-CN" altLang="en-US" dirty="0"/>
              <a:t>是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语言头文件主要影响</a:t>
            </a:r>
            <a:r>
              <a:rPr kumimoji="1" lang="en-US" altLang="zh-CN" dirty="0"/>
              <a:t>C</a:t>
            </a:r>
            <a:r>
              <a:rPr kumimoji="1" lang="zh-CN" altLang="en-US" dirty="0"/>
              <a:t>文件的编译。</a:t>
            </a:r>
          </a:p>
          <a:p>
            <a:pPr lvl="3"/>
            <a:r>
              <a:rPr kumimoji="1" lang="en-US" altLang="zh-CN" dirty="0" err="1"/>
              <a:t>auto.conf</a:t>
            </a:r>
            <a:r>
              <a:rPr kumimoji="1" lang="zh-CN" altLang="en-US" dirty="0"/>
              <a:t>会被顶层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所包含，然后传递到底层</a:t>
            </a:r>
            <a:r>
              <a:rPr kumimoji="1" lang="en-US" altLang="zh-CN" dirty="0" err="1"/>
              <a:t>Makefile</a:t>
            </a:r>
            <a:r>
              <a:rPr kumimoji="1" lang="zh-CN" altLang="en-US" dirty="0"/>
              <a:t>中从而影响到底层文件的编译。</a:t>
            </a:r>
          </a:p>
          <a:p>
            <a:pPr lvl="1"/>
            <a:r>
              <a:rPr kumimoji="1" lang="en-US" altLang="zh-CN" dirty="0"/>
              <a:t>.config</a:t>
            </a:r>
            <a:r>
              <a:rPr kumimoji="1" lang="zh-CN" altLang="en-US" dirty="0"/>
              <a:t>文件的生成可通过</a:t>
            </a:r>
            <a:r>
              <a:rPr kumimoji="1" lang="en-US" altLang="zh-CN" dirty="0"/>
              <a:t>make </a:t>
            </a:r>
            <a:r>
              <a:rPr kumimoji="1" lang="en-US" altLang="zh-CN" dirty="0" err="1"/>
              <a:t>menuconfig</a:t>
            </a:r>
            <a:r>
              <a:rPr kumimoji="1" lang="en-US" altLang="zh-CN" dirty="0"/>
              <a:t> ARCH=arm </a:t>
            </a:r>
            <a:r>
              <a:rPr kumimoji="1" lang="zh-CN" altLang="en-US" dirty="0"/>
              <a:t>或</a:t>
            </a:r>
            <a:r>
              <a:rPr kumimoji="1" lang="en-US" altLang="zh-CN" dirty="0"/>
              <a:t>make </a:t>
            </a:r>
            <a:r>
              <a:rPr kumimoji="1" lang="en-US" altLang="zh-CN" dirty="0" err="1"/>
              <a:t>defconfig</a:t>
            </a:r>
            <a:r>
              <a:rPr kumimoji="1" lang="en-US" altLang="zh-CN" dirty="0"/>
              <a:t> </a:t>
            </a:r>
            <a:r>
              <a:rPr kumimoji="1" lang="zh-CN" altLang="en-US" dirty="0"/>
              <a:t>方式生成，这两种方式看上去虽然不同，但是两者的原理是一样的，都是通过</a:t>
            </a:r>
            <a:r>
              <a:rPr kumimoji="1" lang="en-US" altLang="zh-CN" dirty="0" err="1"/>
              <a:t>Kconfig</a:t>
            </a:r>
            <a:r>
              <a:rPr kumimoji="1" lang="zh-CN" altLang="en-US" dirty="0"/>
              <a:t>文件的配置来的。</a:t>
            </a:r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.config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1024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/>
              <a:t>CONFIG_DM9000</a:t>
            </a:r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en-US" altLang="zh-CN" dirty="0"/>
              <a:t>.config</a:t>
            </a:r>
            <a:endParaRPr kumimoji="1" lang="zh-CN" altLang="en-US" dirty="0"/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11EDCE0C-288B-4FEA-87B9-7067CF09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2019744"/>
            <a:ext cx="6048672" cy="430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7599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 err="1"/>
              <a:t>Menuconfig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Menuconfig</a:t>
            </a:r>
            <a:r>
              <a:rPr kumimoji="1" lang="zh-CN" altLang="en-US" dirty="0"/>
              <a:t>是一种图形化配置</a:t>
            </a:r>
            <a:r>
              <a:rPr kumimoji="1" lang="en-US" altLang="zh-CN" dirty="0"/>
              <a:t>.config</a:t>
            </a:r>
            <a:r>
              <a:rPr kumimoji="1" lang="zh-CN" altLang="en-US" dirty="0"/>
              <a:t>的方式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menuconfig</a:t>
            </a:r>
            <a:endParaRPr kumimoji="1" lang="zh-CN" altLang="en-US" dirty="0"/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135B203D-4DE7-44D2-B909-76E0835D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90" y="2564904"/>
            <a:ext cx="672181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7856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 err="1"/>
              <a:t>Menuconfig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Menuconfig</a:t>
            </a:r>
            <a:r>
              <a:rPr kumimoji="1" lang="zh-CN" altLang="en-US" dirty="0"/>
              <a:t>是一种图形化配置</a:t>
            </a:r>
            <a:r>
              <a:rPr kumimoji="1" lang="en-US" altLang="zh-CN" dirty="0"/>
              <a:t>.config</a:t>
            </a:r>
            <a:r>
              <a:rPr kumimoji="1" lang="zh-CN" altLang="en-US" dirty="0"/>
              <a:t>的方式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在选择相应的配置时，有三种选择方式，它们分别代表的含义如下：  </a:t>
            </a:r>
          </a:p>
          <a:p>
            <a:pPr lvl="2"/>
            <a:r>
              <a:rPr kumimoji="1" lang="en-US" altLang="zh-CN" dirty="0"/>
              <a:t>Y</a:t>
            </a:r>
            <a:r>
              <a:rPr kumimoji="1" lang="zh-CN" altLang="en-US" dirty="0"/>
              <a:t>－</a:t>
            </a:r>
            <a:r>
              <a:rPr kumimoji="1" lang="en-US" altLang="zh-CN" dirty="0"/>
              <a:t>-</a:t>
            </a:r>
            <a:r>
              <a:rPr kumimoji="1" lang="zh-CN" altLang="en-US" dirty="0"/>
              <a:t>将该功能编译进内核  </a:t>
            </a:r>
          </a:p>
          <a:p>
            <a:pPr lvl="2"/>
            <a:r>
              <a:rPr kumimoji="1" lang="en-US" altLang="zh-CN" dirty="0"/>
              <a:t>N</a:t>
            </a:r>
            <a:r>
              <a:rPr kumimoji="1" lang="zh-CN" altLang="en-US" dirty="0"/>
              <a:t>－</a:t>
            </a:r>
            <a:r>
              <a:rPr kumimoji="1" lang="en-US" altLang="zh-CN" dirty="0"/>
              <a:t>-</a:t>
            </a:r>
            <a:r>
              <a:rPr kumimoji="1" lang="zh-CN" altLang="en-US" dirty="0"/>
              <a:t>不将该功能编译进内核  </a:t>
            </a:r>
            <a:r>
              <a:rPr kumimoji="1" lang="en-US" altLang="zh-CN" dirty="0"/>
              <a:t>	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M</a:t>
            </a:r>
            <a:r>
              <a:rPr kumimoji="1" lang="zh-CN" altLang="en-US" dirty="0"/>
              <a:t>－</a:t>
            </a:r>
            <a:r>
              <a:rPr kumimoji="1" lang="en-US" altLang="zh-CN" dirty="0"/>
              <a:t>-</a:t>
            </a:r>
            <a:r>
              <a:rPr kumimoji="1" lang="zh-CN" altLang="en-US" dirty="0"/>
              <a:t>将该功能编译成可以在需要时动态插入到内核中的模块</a:t>
            </a:r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menuconfig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4564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700392-12B9-B745-981D-B0DA8B739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340768"/>
            <a:ext cx="8928100" cy="5400600"/>
          </a:xfrm>
        </p:spPr>
        <p:txBody>
          <a:bodyPr/>
          <a:lstStyle/>
          <a:p>
            <a:r>
              <a:rPr kumimoji="1" lang="en-US" altLang="zh-CN" dirty="0" err="1"/>
              <a:t>Menuconfig</a:t>
            </a:r>
            <a:r>
              <a:rPr lang="zh-CN" altLang="en-US" dirty="0"/>
              <a:t>常用配置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General setup</a:t>
            </a:r>
            <a:endParaRPr lang="en-US" altLang="zh-CN" dirty="0"/>
          </a:p>
          <a:p>
            <a:pPr lvl="2"/>
            <a:r>
              <a:rPr kumimoji="1" lang="zh-CN" altLang="en-US" dirty="0"/>
              <a:t>与 </a:t>
            </a:r>
            <a:r>
              <a:rPr kumimoji="1" lang="en-US" altLang="zh-CN" dirty="0"/>
              <a:t>Linux </a:t>
            </a:r>
            <a:r>
              <a:rPr kumimoji="1" lang="zh-CN" altLang="en-US" dirty="0"/>
              <a:t>最相关的程序互动、核心版本说明、是否使用发展中程序码等信息都在这里设置的。 这里的项目主要都是针对核心与程序之间的相关性来设计的，基本上，保留默认值即可！ 不要随便取消下面的任何一个项目，因为可能会造成某些程序无法被同时执行的困境！ 不过下面有非常多新的功能，如果你有不清楚的地方，可以按 </a:t>
            </a:r>
            <a:r>
              <a:rPr kumimoji="1" lang="en-US" altLang="zh-CN" dirty="0"/>
              <a:t>&lt;Help&gt; </a:t>
            </a:r>
            <a:r>
              <a:rPr kumimoji="1" lang="zh-CN" altLang="en-US" dirty="0"/>
              <a:t>进入查阅，里面会有一些建议！ 你可以依据 </a:t>
            </a:r>
            <a:r>
              <a:rPr kumimoji="1" lang="en-US" altLang="zh-CN" dirty="0"/>
              <a:t>Help </a:t>
            </a:r>
            <a:r>
              <a:rPr kumimoji="1" lang="zh-CN" altLang="en-US" dirty="0"/>
              <a:t>的建议来选择新功能的启动与否！</a:t>
            </a:r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943A9B-7FA6-2A42-A161-0F998BD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menuconfig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30914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32255</TotalTime>
  <Words>1787</Words>
  <Application>Microsoft Office PowerPoint</Application>
  <PresentationFormat>A4 纸张(210x297 毫米)</PresentationFormat>
  <Paragraphs>163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Monotype Sorts</vt:lpstr>
      <vt:lpstr>黑体</vt:lpstr>
      <vt:lpstr>宋体</vt:lpstr>
      <vt:lpstr>微软雅黑</vt:lpstr>
      <vt:lpstr>Arial</vt:lpstr>
      <vt:lpstr>Arial Narrow</vt:lpstr>
      <vt:lpstr>Times New Roman</vt:lpstr>
      <vt:lpstr>Wingdings</vt:lpstr>
      <vt:lpstr>通用信息 (标准)</vt:lpstr>
      <vt:lpstr>PowerPoint 演示文稿</vt:lpstr>
      <vt:lpstr>第二章 结构</vt:lpstr>
      <vt:lpstr>主要任务</vt:lpstr>
      <vt:lpstr>一、.config</vt:lpstr>
      <vt:lpstr>一、.config</vt:lpstr>
      <vt:lpstr>一、.config</vt:lpstr>
      <vt:lpstr>二、menuconfig</vt:lpstr>
      <vt:lpstr>二、menuconfig</vt:lpstr>
      <vt:lpstr>二、menuconfig</vt:lpstr>
      <vt:lpstr>二、menuconfig</vt:lpstr>
      <vt:lpstr>二、menuconfig</vt:lpstr>
      <vt:lpstr>二、menuconfig</vt:lpstr>
      <vt:lpstr>三、UMA和NUMA</vt:lpstr>
      <vt:lpstr>三、UMA和NUMA</vt:lpstr>
      <vt:lpstr>三、UMA和NUMA</vt:lpstr>
      <vt:lpstr>子任务1：学习内核启动配置过程，修改启动配置NUMA项</vt:lpstr>
      <vt:lpstr>子任务1：学习内核启动配置过程，修改启动配置NUMA项</vt:lpstr>
      <vt:lpstr>PowerPoint 演示文稿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王 十一</cp:lastModifiedBy>
  <cp:revision>2592</cp:revision>
  <dcterms:created xsi:type="dcterms:W3CDTF">2001-03-21T12:57:26Z</dcterms:created>
  <dcterms:modified xsi:type="dcterms:W3CDTF">2021-03-17T06:24:26Z</dcterms:modified>
</cp:coreProperties>
</file>