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3"/>
  </p:notesMasterIdLst>
  <p:handoutMasterIdLst>
    <p:handoutMasterId r:id="rId24"/>
  </p:handoutMasterIdLst>
  <p:sldIdLst>
    <p:sldId id="1730" r:id="rId2"/>
    <p:sldId id="1791" r:id="rId3"/>
    <p:sldId id="1794" r:id="rId4"/>
    <p:sldId id="2968" r:id="rId5"/>
    <p:sldId id="3077" r:id="rId6"/>
    <p:sldId id="2989" r:id="rId7"/>
    <p:sldId id="2980" r:id="rId8"/>
    <p:sldId id="2990" r:id="rId9"/>
    <p:sldId id="3078" r:id="rId10"/>
    <p:sldId id="3079" r:id="rId11"/>
    <p:sldId id="3092" r:id="rId12"/>
    <p:sldId id="3080" r:id="rId13"/>
    <p:sldId id="3083" r:id="rId14"/>
    <p:sldId id="3084" r:id="rId15"/>
    <p:sldId id="3086" r:id="rId16"/>
    <p:sldId id="3087" r:id="rId17"/>
    <p:sldId id="3093" r:id="rId18"/>
    <p:sldId id="3094" r:id="rId19"/>
    <p:sldId id="3095" r:id="rId20"/>
    <p:sldId id="3088" r:id="rId21"/>
    <p:sldId id="2967" r:id="rId22"/>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13" autoAdjust="0"/>
  </p:normalViewPr>
  <p:slideViewPr>
    <p:cSldViewPr>
      <p:cViewPr varScale="1">
        <p:scale>
          <a:sx n="76" d="100"/>
          <a:sy n="76" d="100"/>
        </p:scale>
        <p:origin x="1382" y="5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just" defTabSz="914400" rtl="0" eaLnBrk="0" fontAlgn="base" latinLnBrk="1"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可以看到，其第一个参数为一个函数的函数名；</a:t>
            </a:r>
            <a:r>
              <a:rPr lang="en-US" altLang="zh-CN" sz="1800" kern="100" dirty="0" err="1">
                <a:effectLst/>
                <a:latin typeface="Times New Roman" panose="02020603050405020304" pitchFamily="18" charset="0"/>
                <a:ea typeface="宋体" panose="02010600030101010101" pitchFamily="2" charset="-122"/>
              </a:rPr>
              <a:t>arg</a:t>
            </a:r>
            <a:r>
              <a:rPr lang="zh-CN" altLang="zh-CN" sz="1800" kern="100" dirty="0">
                <a:effectLst/>
                <a:latin typeface="Times New Roman" panose="02020603050405020304" pitchFamily="18" charset="0"/>
                <a:ea typeface="宋体" panose="02010600030101010101" pitchFamily="2" charset="-122"/>
              </a:rPr>
              <a:t>为传递给函数的参数；</a:t>
            </a:r>
            <a:r>
              <a:rPr lang="en-US" altLang="zh-CN" sz="1800" kern="100" dirty="0">
                <a:effectLst/>
                <a:latin typeface="Times New Roman" panose="02020603050405020304" pitchFamily="18" charset="0"/>
                <a:ea typeface="宋体" panose="02010600030101010101" pitchFamily="2" charset="-122"/>
              </a:rPr>
              <a:t>flags</a:t>
            </a:r>
            <a:r>
              <a:rPr lang="zh-CN" altLang="zh-CN" sz="1800" kern="100" dirty="0">
                <a:effectLst/>
                <a:latin typeface="Times New Roman" panose="02020603050405020304" pitchFamily="18" charset="0"/>
                <a:ea typeface="宋体" panose="02010600030101010101" pitchFamily="2" charset="-122"/>
              </a:rPr>
              <a:t>是一些创建进程时用到的标志。函数返回类型为</a:t>
            </a:r>
            <a:r>
              <a:rPr lang="en-US" altLang="zh-CN" sz="1800" kern="100" dirty="0" err="1">
                <a:effectLst/>
                <a:latin typeface="Times New Roman" panose="02020603050405020304" pitchFamily="18" charset="0"/>
                <a:ea typeface="宋体" panose="02010600030101010101" pitchFamily="2" charset="-122"/>
              </a:rPr>
              <a:t>pid_t</a:t>
            </a:r>
            <a:r>
              <a:rPr lang="zh-CN" altLang="zh-CN" sz="1800" kern="100" dirty="0">
                <a:effectLst/>
                <a:latin typeface="Times New Roman" panose="02020603050405020304" pitchFamily="18" charset="0"/>
                <a:ea typeface="宋体" panose="02010600030101010101" pitchFamily="2" charset="-122"/>
              </a:rPr>
              <a:t>的进程号。</a:t>
            </a:r>
            <a:r>
              <a:rPr lang="en-US" altLang="zh-CN" sz="1800" kern="100" dirty="0" err="1">
                <a:effectLst/>
                <a:latin typeface="Times New Roman" panose="02020603050405020304" pitchFamily="18" charset="0"/>
                <a:ea typeface="宋体" panose="02010600030101010101" pitchFamily="2" charset="-122"/>
              </a:rPr>
              <a:t>Kernel_thread</a:t>
            </a:r>
            <a:r>
              <a:rPr lang="zh-CN" altLang="zh-CN" sz="1800" kern="100" dirty="0">
                <a:effectLst/>
                <a:latin typeface="Times New Roman" panose="02020603050405020304" pitchFamily="18" charset="0"/>
                <a:ea typeface="宋体" panose="02010600030101010101" pitchFamily="2" charset="-122"/>
              </a:rPr>
              <a:t>的执行，是通过调用</a:t>
            </a:r>
            <a:r>
              <a:rPr lang="en-US" altLang="zh-CN" sz="1800" kern="100" dirty="0" err="1">
                <a:effectLst/>
                <a:latin typeface="Times New Roman" panose="02020603050405020304" pitchFamily="18" charset="0"/>
                <a:ea typeface="宋体" panose="02010600030101010101" pitchFamily="2" charset="-122"/>
              </a:rPr>
              <a:t>do_fork</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函数实现的，</a:t>
            </a:r>
            <a:r>
              <a:rPr lang="en-US" altLang="zh-CN" sz="1800" kern="100" dirty="0" err="1">
                <a:effectLst/>
                <a:latin typeface="Times New Roman" panose="02020603050405020304" pitchFamily="18" charset="0"/>
                <a:ea typeface="宋体" panose="02010600030101010101" pitchFamily="2" charset="-122"/>
              </a:rPr>
              <a:t>do_fork</a:t>
            </a:r>
            <a:r>
              <a:rPr lang="zh-CN" altLang="zh-CN" sz="1800" kern="100" dirty="0">
                <a:effectLst/>
                <a:latin typeface="Times New Roman" panose="02020603050405020304" pitchFamily="18" charset="0"/>
                <a:ea typeface="宋体" panose="02010600030101010101" pitchFamily="2" charset="-122"/>
              </a:rPr>
              <a:t>函数是所有</a:t>
            </a:r>
            <a:r>
              <a:rPr lang="en-US" altLang="zh-CN" sz="1800" kern="100" dirty="0">
                <a:effectLst/>
                <a:latin typeface="Times New Roman" panose="02020603050405020304" pitchFamily="18" charset="0"/>
                <a:ea typeface="宋体" panose="02010600030101010101" pitchFamily="2" charset="-122"/>
              </a:rPr>
              <a:t>fork</a:t>
            </a:r>
            <a:r>
              <a:rPr lang="zh-CN" altLang="zh-CN" sz="1800" kern="100" dirty="0">
                <a:effectLst/>
                <a:latin typeface="Times New Roman" panose="02020603050405020304" pitchFamily="18" charset="0"/>
                <a:ea typeface="宋体" panose="02010600030101010101" pitchFamily="2" charset="-122"/>
              </a:rPr>
              <a:t>类的函数最终调用的函数。</a:t>
            </a:r>
          </a:p>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25321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257462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68786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421673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325324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271139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15906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635365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16312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just" defTabSz="914400" rtl="0" eaLnBrk="0" fontAlgn="base" latinLnBrk="1"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注意，这些函数在内核初始化过程中的调用顺序只和这里的函数指针的顺序有关，和</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）中所述的这些函数本身在</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init.text</a:t>
            </a:r>
            <a:r>
              <a:rPr lang="zh-CN" altLang="zh-CN" sz="1800" kern="100" dirty="0">
                <a:effectLst/>
                <a:latin typeface="Times New Roman" panose="02020603050405020304" pitchFamily="18" charset="0"/>
                <a:ea typeface="宋体" panose="02010600030101010101" pitchFamily="2" charset="-122"/>
              </a:rPr>
              <a:t>区段中的顺序无关。在内核中，</a:t>
            </a:r>
            <a:r>
              <a:rPr lang="en-US" altLang="zh-CN" sz="1800" kern="100" dirty="0" err="1">
                <a:effectLst/>
                <a:latin typeface="Times New Roman" panose="02020603050405020304" pitchFamily="18" charset="0"/>
                <a:ea typeface="宋体" panose="02010600030101010101" pitchFamily="2" charset="-122"/>
              </a:rPr>
              <a:t>initcall.init</a:t>
            </a:r>
            <a:r>
              <a:rPr lang="zh-CN" altLang="zh-CN" sz="1800" kern="100" dirty="0">
                <a:effectLst/>
                <a:latin typeface="Times New Roman" panose="02020603050405020304" pitchFamily="18" charset="0"/>
                <a:ea typeface="宋体" panose="02010600030101010101" pitchFamily="2" charset="-122"/>
              </a:rPr>
              <a:t>区段又分成</a:t>
            </a:r>
            <a:r>
              <a:rPr lang="en-US" altLang="zh-CN" sz="1800" kern="100" dirty="0">
                <a:effectLst/>
                <a:latin typeface="Times New Roman" panose="02020603050405020304" pitchFamily="18" charset="0"/>
                <a:ea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rPr>
              <a:t>个子区段，分别是</a:t>
            </a:r>
          </a:p>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406705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99098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1481263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52028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第二章 第</a:t>
            </a:r>
            <a:r>
              <a:rPr lang="en-US" altLang="zh-CN" sz="4400" spc="300" dirty="0">
                <a:solidFill>
                  <a:srgbClr val="000066"/>
                </a:solidFill>
                <a:latin typeface="+mj-ea"/>
                <a:ea typeface="+mj-ea"/>
              </a:rPr>
              <a:t>3</a:t>
            </a:r>
            <a:r>
              <a:rPr lang="zh-CN" altLang="en-US" sz="4400" spc="300" dirty="0">
                <a:solidFill>
                  <a:srgbClr val="000066"/>
                </a:solidFill>
                <a:latin typeface="+mj-ea"/>
                <a:ea typeface="+mj-ea"/>
              </a:rPr>
              <a:t>讲内核模块加载与</a:t>
            </a:r>
            <a:r>
              <a:rPr lang="en-US" altLang="zh-CN" sz="4400" spc="300" dirty="0">
                <a:solidFill>
                  <a:srgbClr val="000066"/>
                </a:solidFill>
                <a:latin typeface="+mj-ea"/>
                <a:ea typeface="+mj-ea"/>
              </a:rPr>
              <a:t>init</a:t>
            </a:r>
            <a:r>
              <a:rPr lang="zh-CN" altLang="en-US" sz="4400" spc="300" dirty="0">
                <a:solidFill>
                  <a:srgbClr val="000066"/>
                </a:solidFill>
                <a:latin typeface="+mj-ea"/>
                <a:ea typeface="+mj-ea"/>
              </a:rPr>
              <a:t>程序的启动</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中科院软件所</a:t>
            </a: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5</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：编写简单的内核模块，然后把它加载到内存中</a:t>
            </a:r>
          </a:p>
        </p:txBody>
      </p:sp>
      <p:sp>
        <p:nvSpPr>
          <p:cNvPr id="2" name="文本框 1">
            <a:extLst>
              <a:ext uri="{FF2B5EF4-FFF2-40B4-BE49-F238E27FC236}">
                <a16:creationId xmlns:a16="http://schemas.microsoft.com/office/drawing/2014/main" id="{18F7B663-E6E1-4020-B062-01C790354798}"/>
              </a:ext>
            </a:extLst>
          </p:cNvPr>
          <p:cNvSpPr txBox="1"/>
          <p:nvPr/>
        </p:nvSpPr>
        <p:spPr>
          <a:xfrm>
            <a:off x="344488" y="1412776"/>
            <a:ext cx="8352928" cy="1569660"/>
          </a:xfrm>
          <a:prstGeom prst="rect">
            <a:avLst/>
          </a:prstGeom>
          <a:noFill/>
        </p:spPr>
        <p:txBody>
          <a:bodyPr wrap="square" rtlCol="0">
            <a:spAutoFit/>
          </a:bodyPr>
          <a:lstStyle/>
          <a:p>
            <a:pPr marL="342900" indent="-342900" algn="l">
              <a:buFont typeface="Arial" panose="020B0604020202020204" pitchFamily="34" charset="0"/>
              <a:buChar char="•"/>
            </a:pPr>
            <a:r>
              <a:rPr lang="en-US" altLang="zh-CN" b="0" dirty="0">
                <a:solidFill>
                  <a:srgbClr val="292929"/>
                </a:solidFill>
                <a:latin typeface="+mn-ea"/>
                <a:ea typeface="+mn-ea"/>
              </a:rPr>
              <a:t>Linux </a:t>
            </a:r>
            <a:r>
              <a:rPr lang="en-US" altLang="zh-CN" b="0" dirty="0" err="1">
                <a:solidFill>
                  <a:srgbClr val="292929"/>
                </a:solidFill>
                <a:latin typeface="+mn-ea"/>
                <a:ea typeface="+mn-ea"/>
              </a:rPr>
              <a:t>dmesg</a:t>
            </a:r>
            <a:r>
              <a:rPr lang="zh-CN" altLang="en-US" b="0" dirty="0">
                <a:solidFill>
                  <a:srgbClr val="292929"/>
                </a:solidFill>
                <a:latin typeface="+mn-ea"/>
                <a:ea typeface="+mn-ea"/>
              </a:rPr>
              <a:t>命令用于显示开机信息。</a:t>
            </a:r>
          </a:p>
          <a:p>
            <a:pPr algn="l"/>
            <a:r>
              <a:rPr lang="en-US" altLang="zh-CN" b="0" dirty="0">
                <a:solidFill>
                  <a:srgbClr val="292929"/>
                </a:solidFill>
                <a:latin typeface="+mn-ea"/>
                <a:ea typeface="+mn-ea"/>
              </a:rPr>
              <a:t>kernel</a:t>
            </a:r>
            <a:r>
              <a:rPr lang="zh-CN" altLang="en-US" b="0" dirty="0">
                <a:solidFill>
                  <a:srgbClr val="292929"/>
                </a:solidFill>
                <a:latin typeface="+mn-ea"/>
                <a:ea typeface="+mn-ea"/>
              </a:rPr>
              <a:t>会将开机信息存储在</a:t>
            </a:r>
            <a:r>
              <a:rPr lang="en-US" altLang="zh-CN" b="0" dirty="0">
                <a:solidFill>
                  <a:srgbClr val="292929"/>
                </a:solidFill>
                <a:latin typeface="+mn-ea"/>
                <a:ea typeface="+mn-ea"/>
              </a:rPr>
              <a:t>ring buffer</a:t>
            </a:r>
            <a:r>
              <a:rPr lang="zh-CN" altLang="en-US" b="0" dirty="0">
                <a:solidFill>
                  <a:srgbClr val="292929"/>
                </a:solidFill>
                <a:latin typeface="+mn-ea"/>
                <a:ea typeface="+mn-ea"/>
              </a:rPr>
              <a:t>中。您若是开机时来不及查看信息，可利用</a:t>
            </a:r>
            <a:r>
              <a:rPr lang="en-US" altLang="zh-CN" b="0" dirty="0" err="1">
                <a:solidFill>
                  <a:srgbClr val="292929"/>
                </a:solidFill>
                <a:latin typeface="+mn-ea"/>
                <a:ea typeface="+mn-ea"/>
              </a:rPr>
              <a:t>dmesg</a:t>
            </a:r>
            <a:r>
              <a:rPr lang="zh-CN" altLang="en-US" b="0" dirty="0">
                <a:solidFill>
                  <a:srgbClr val="292929"/>
                </a:solidFill>
                <a:latin typeface="+mn-ea"/>
                <a:ea typeface="+mn-ea"/>
              </a:rPr>
              <a:t>来查看。开机信息亦保存在</a:t>
            </a:r>
            <a:r>
              <a:rPr lang="en-US" altLang="zh-CN" b="0" dirty="0">
                <a:solidFill>
                  <a:srgbClr val="292929"/>
                </a:solidFill>
                <a:latin typeface="+mn-ea"/>
                <a:ea typeface="+mn-ea"/>
              </a:rPr>
              <a:t>/var/log</a:t>
            </a:r>
            <a:r>
              <a:rPr lang="zh-CN" altLang="en-US" b="0" dirty="0">
                <a:solidFill>
                  <a:srgbClr val="292929"/>
                </a:solidFill>
                <a:latin typeface="+mn-ea"/>
                <a:ea typeface="+mn-ea"/>
              </a:rPr>
              <a:t>目录中，名称为</a:t>
            </a:r>
            <a:r>
              <a:rPr lang="en-US" altLang="zh-CN" b="0" dirty="0" err="1">
                <a:solidFill>
                  <a:srgbClr val="292929"/>
                </a:solidFill>
                <a:latin typeface="+mn-ea"/>
                <a:ea typeface="+mn-ea"/>
              </a:rPr>
              <a:t>dmesg</a:t>
            </a:r>
            <a:r>
              <a:rPr lang="zh-CN" altLang="en-US" b="0" dirty="0">
                <a:solidFill>
                  <a:srgbClr val="292929"/>
                </a:solidFill>
                <a:latin typeface="+mn-ea"/>
                <a:ea typeface="+mn-ea"/>
              </a:rPr>
              <a:t>的文件里。</a:t>
            </a:r>
          </a:p>
        </p:txBody>
      </p:sp>
      <p:pic>
        <p:nvPicPr>
          <p:cNvPr id="2050" name="图片 1">
            <a:extLst>
              <a:ext uri="{FF2B5EF4-FFF2-40B4-BE49-F238E27FC236}">
                <a16:creationId xmlns:a16="http://schemas.microsoft.com/office/drawing/2014/main" id="{3707DD88-63B7-46EA-BCB0-E93B4F4C1B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496" y="3434707"/>
            <a:ext cx="8874057" cy="10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943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模块顺序</a:t>
            </a:r>
            <a:endParaRPr lang="en-US" altLang="zh-CN" dirty="0">
              <a:sym typeface="Arial" charset="0"/>
            </a:endParaRPr>
          </a:p>
          <a:p>
            <a:pPr lvl="1"/>
            <a:r>
              <a:rPr lang="zh-CN" altLang="en-US" dirty="0">
                <a:sym typeface="Arial" charset="0"/>
              </a:rPr>
              <a:t>所有的</a:t>
            </a:r>
            <a:r>
              <a:rPr lang="en-US" altLang="zh-CN" dirty="0">
                <a:sym typeface="Arial" charset="0"/>
              </a:rPr>
              <a:t>__init</a:t>
            </a:r>
            <a:r>
              <a:rPr lang="zh-CN" altLang="en-US" dirty="0">
                <a:sym typeface="Arial" charset="0"/>
              </a:rPr>
              <a:t>函数在区段</a:t>
            </a:r>
            <a:r>
              <a:rPr lang="en-US" altLang="zh-CN" dirty="0">
                <a:sym typeface="Arial" charset="0"/>
              </a:rPr>
              <a:t>.</a:t>
            </a:r>
            <a:r>
              <a:rPr lang="en-US" altLang="zh-CN" dirty="0" err="1">
                <a:sym typeface="Arial" charset="0"/>
              </a:rPr>
              <a:t>initcall.init</a:t>
            </a:r>
            <a:r>
              <a:rPr lang="zh-CN" altLang="en-US" dirty="0">
                <a:sym typeface="Arial" charset="0"/>
              </a:rPr>
              <a:t>中还保存了一份函数指针，在初始化时内核会通过这些函数指针调用这些</a:t>
            </a:r>
            <a:r>
              <a:rPr lang="en-US" altLang="zh-CN" dirty="0">
                <a:sym typeface="Arial" charset="0"/>
              </a:rPr>
              <a:t>__init</a:t>
            </a:r>
            <a:r>
              <a:rPr lang="zh-CN" altLang="en-US" dirty="0">
                <a:sym typeface="Arial" charset="0"/>
              </a:rPr>
              <a:t>函数指针，并在整个初始化完成后，释放整个</a:t>
            </a:r>
            <a:r>
              <a:rPr lang="en-US" altLang="zh-CN" dirty="0">
                <a:sym typeface="Arial" charset="0"/>
              </a:rPr>
              <a:t>init</a:t>
            </a:r>
            <a:r>
              <a:rPr lang="zh-CN" altLang="en-US" dirty="0">
                <a:sym typeface="Arial" charset="0"/>
              </a:rPr>
              <a:t>区段（包括</a:t>
            </a:r>
            <a:r>
              <a:rPr lang="en-US" altLang="zh-CN" dirty="0">
                <a:sym typeface="Arial" charset="0"/>
              </a:rPr>
              <a:t>.</a:t>
            </a:r>
            <a:r>
              <a:rPr lang="en-US" altLang="zh-CN" dirty="0" err="1">
                <a:sym typeface="Arial" charset="0"/>
              </a:rPr>
              <a:t>init.text</a:t>
            </a:r>
            <a:r>
              <a:rPr lang="zh-CN" altLang="en-US" dirty="0">
                <a:sym typeface="Arial" charset="0"/>
              </a:rPr>
              <a:t>，</a:t>
            </a:r>
            <a:r>
              <a:rPr lang="en-US" altLang="zh-CN" dirty="0">
                <a:sym typeface="Arial" charset="0"/>
              </a:rPr>
              <a:t>.</a:t>
            </a:r>
            <a:r>
              <a:rPr lang="en-US" altLang="zh-CN" dirty="0" err="1">
                <a:sym typeface="Arial" charset="0"/>
              </a:rPr>
              <a:t>initcall.init</a:t>
            </a:r>
            <a:r>
              <a:rPr lang="zh-CN" altLang="en-US" dirty="0">
                <a:sym typeface="Arial" charset="0"/>
              </a:rPr>
              <a:t>等）。</a:t>
            </a:r>
            <a:endParaRPr lang="en-US" altLang="zh-CN" dirty="0">
              <a:sym typeface="Arial" charset="0"/>
            </a:endParaRPr>
          </a:p>
          <a:p>
            <a:pPr lvl="2"/>
            <a:r>
              <a:rPr lang="en-US" altLang="zh-CN" dirty="0">
                <a:sym typeface="Arial" charset="0"/>
              </a:rPr>
              <a:t>.initcall1.init  </a:t>
            </a:r>
          </a:p>
          <a:p>
            <a:pPr lvl="2"/>
            <a:r>
              <a:rPr lang="en-US" altLang="zh-CN" dirty="0">
                <a:sym typeface="Arial" charset="0"/>
              </a:rPr>
              <a:t>.initcall2.init  </a:t>
            </a:r>
          </a:p>
          <a:p>
            <a:pPr lvl="2"/>
            <a:r>
              <a:rPr lang="en-US" altLang="zh-CN" dirty="0">
                <a:sym typeface="Arial" charset="0"/>
              </a:rPr>
              <a:t>.initcall3.init  </a:t>
            </a:r>
          </a:p>
          <a:p>
            <a:pPr lvl="2"/>
            <a:r>
              <a:rPr lang="en-US" altLang="zh-CN" dirty="0">
                <a:sym typeface="Arial" charset="0"/>
              </a:rPr>
              <a:t>.initcall4.init  </a:t>
            </a:r>
          </a:p>
          <a:p>
            <a:pPr lvl="2"/>
            <a:r>
              <a:rPr lang="en-US" altLang="zh-CN" dirty="0">
                <a:sym typeface="Arial" charset="0"/>
              </a:rPr>
              <a:t>.initcall5.init  </a:t>
            </a:r>
          </a:p>
          <a:p>
            <a:pPr lvl="2"/>
            <a:r>
              <a:rPr lang="en-US" altLang="zh-CN" dirty="0">
                <a:sym typeface="Arial" charset="0"/>
              </a:rPr>
              <a:t>.initcall6.init  </a:t>
            </a:r>
          </a:p>
          <a:p>
            <a:pPr lvl="2"/>
            <a:r>
              <a:rPr lang="en-US" altLang="zh-CN" dirty="0">
                <a:sym typeface="Arial" charset="0"/>
              </a:rPr>
              <a:t>.initcall7.init</a:t>
            </a:r>
          </a:p>
          <a:p>
            <a:pPr lvl="2"/>
            <a:endParaRPr lang="zh-CN" altLang="en-US"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二、模块加载顺序</a:t>
            </a:r>
          </a:p>
        </p:txBody>
      </p:sp>
    </p:spTree>
    <p:extLst>
      <p:ext uri="{BB962C8B-B14F-4D97-AF65-F5344CB8AC3E}">
        <p14:creationId xmlns:p14="http://schemas.microsoft.com/office/powerpoint/2010/main" val="21064246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模块顺序</a:t>
            </a:r>
            <a:endParaRPr lang="en-US" altLang="zh-CN" dirty="0">
              <a:sym typeface="Arial" charset="0"/>
            </a:endParaRPr>
          </a:p>
          <a:p>
            <a:pPr lvl="1"/>
            <a:r>
              <a:rPr lang="zh-CN" altLang="en-US" dirty="0">
                <a:sym typeface="Arial" charset="0"/>
              </a:rPr>
              <a:t>当需要把函数</a:t>
            </a:r>
            <a:r>
              <a:rPr lang="en-US" altLang="zh-CN" dirty="0" err="1">
                <a:sym typeface="Arial" charset="0"/>
              </a:rPr>
              <a:t>fn</a:t>
            </a:r>
            <a:r>
              <a:rPr lang="zh-CN" altLang="en-US" dirty="0">
                <a:sym typeface="Arial" charset="0"/>
              </a:rPr>
              <a:t>放到</a:t>
            </a:r>
            <a:r>
              <a:rPr lang="en-US" altLang="zh-CN" dirty="0">
                <a:sym typeface="Arial" charset="0"/>
              </a:rPr>
              <a:t>.initcall1.init</a:t>
            </a:r>
            <a:r>
              <a:rPr lang="zh-CN" altLang="en-US" dirty="0">
                <a:sym typeface="Arial" charset="0"/>
              </a:rPr>
              <a:t>区段时，只要声明</a:t>
            </a:r>
            <a:r>
              <a:rPr lang="en-US" altLang="zh-CN" dirty="0" err="1">
                <a:sym typeface="Arial" charset="0"/>
              </a:rPr>
              <a:t>core_initcall</a:t>
            </a:r>
            <a:r>
              <a:rPr lang="en-US" altLang="zh-CN" dirty="0">
                <a:sym typeface="Arial" charset="0"/>
              </a:rPr>
              <a:t>(</a:t>
            </a:r>
            <a:r>
              <a:rPr lang="en-US" altLang="zh-CN" dirty="0" err="1">
                <a:sym typeface="Arial" charset="0"/>
              </a:rPr>
              <a:t>fn</a:t>
            </a:r>
            <a:r>
              <a:rPr lang="en-US" altLang="zh-CN" dirty="0">
                <a:sym typeface="Arial" charset="0"/>
              </a:rPr>
              <a:t>);</a:t>
            </a:r>
            <a:r>
              <a:rPr lang="zh-CN" altLang="en-US" dirty="0">
                <a:sym typeface="Arial" charset="0"/>
              </a:rPr>
              <a:t>即可。</a:t>
            </a:r>
            <a:endParaRPr lang="en-US" altLang="zh-CN" dirty="0">
              <a:sym typeface="Arial" charset="0"/>
            </a:endParaRPr>
          </a:p>
          <a:p>
            <a:pPr lvl="2"/>
            <a:r>
              <a:rPr lang="en-US" altLang="zh-CN" dirty="0" err="1">
                <a:sym typeface="Arial" charset="0"/>
              </a:rPr>
              <a:t>core_initcall</a:t>
            </a:r>
            <a:r>
              <a:rPr lang="en-US" altLang="zh-CN" dirty="0">
                <a:sym typeface="Arial" charset="0"/>
              </a:rPr>
              <a:t>(</a:t>
            </a:r>
            <a:r>
              <a:rPr lang="en-US" altLang="zh-CN" dirty="0" err="1">
                <a:sym typeface="Arial" charset="0"/>
              </a:rPr>
              <a:t>fn</a:t>
            </a:r>
            <a:r>
              <a:rPr lang="en-US" altLang="zh-CN" dirty="0">
                <a:sym typeface="Arial" charset="0"/>
              </a:rPr>
              <a:t>) ---&gt;.initcall1.init  </a:t>
            </a:r>
          </a:p>
          <a:p>
            <a:pPr lvl="2"/>
            <a:r>
              <a:rPr lang="en-US" altLang="zh-CN" dirty="0" err="1">
                <a:sym typeface="Arial" charset="0"/>
              </a:rPr>
              <a:t>postcore_initcall</a:t>
            </a:r>
            <a:r>
              <a:rPr lang="en-US" altLang="zh-CN" dirty="0">
                <a:sym typeface="Arial" charset="0"/>
              </a:rPr>
              <a:t>(</a:t>
            </a:r>
            <a:r>
              <a:rPr lang="en-US" altLang="zh-CN" dirty="0" err="1">
                <a:sym typeface="Arial" charset="0"/>
              </a:rPr>
              <a:t>fn</a:t>
            </a:r>
            <a:r>
              <a:rPr lang="en-US" altLang="zh-CN" dirty="0">
                <a:sym typeface="Arial" charset="0"/>
              </a:rPr>
              <a:t>) ---&gt;.initcall2.init  </a:t>
            </a:r>
          </a:p>
          <a:p>
            <a:pPr lvl="2"/>
            <a:r>
              <a:rPr lang="en-US" altLang="zh-CN" dirty="0" err="1">
                <a:sym typeface="Arial" charset="0"/>
              </a:rPr>
              <a:t>arch_initcall</a:t>
            </a:r>
            <a:r>
              <a:rPr lang="en-US" altLang="zh-CN" dirty="0">
                <a:sym typeface="Arial" charset="0"/>
              </a:rPr>
              <a:t>(</a:t>
            </a:r>
            <a:r>
              <a:rPr lang="en-US" altLang="zh-CN" dirty="0" err="1">
                <a:sym typeface="Arial" charset="0"/>
              </a:rPr>
              <a:t>fn</a:t>
            </a:r>
            <a:r>
              <a:rPr lang="en-US" altLang="zh-CN" dirty="0">
                <a:sym typeface="Arial" charset="0"/>
              </a:rPr>
              <a:t>) ---&gt;.initcall3.init  </a:t>
            </a:r>
          </a:p>
          <a:p>
            <a:pPr lvl="2"/>
            <a:r>
              <a:rPr lang="en-US" altLang="zh-CN" dirty="0" err="1">
                <a:sym typeface="Arial" charset="0"/>
              </a:rPr>
              <a:t>subsys_initcall</a:t>
            </a:r>
            <a:r>
              <a:rPr lang="en-US" altLang="zh-CN" dirty="0">
                <a:sym typeface="Arial" charset="0"/>
              </a:rPr>
              <a:t>(</a:t>
            </a:r>
            <a:r>
              <a:rPr lang="en-US" altLang="zh-CN" dirty="0" err="1">
                <a:sym typeface="Arial" charset="0"/>
              </a:rPr>
              <a:t>fn</a:t>
            </a:r>
            <a:r>
              <a:rPr lang="en-US" altLang="zh-CN" dirty="0">
                <a:sym typeface="Arial" charset="0"/>
              </a:rPr>
              <a:t>) ---&gt;.initcall4.init  </a:t>
            </a:r>
          </a:p>
          <a:p>
            <a:pPr lvl="2"/>
            <a:r>
              <a:rPr lang="en-US" altLang="zh-CN" dirty="0" err="1">
                <a:sym typeface="Arial" charset="0"/>
              </a:rPr>
              <a:t>fs_initcall</a:t>
            </a:r>
            <a:r>
              <a:rPr lang="en-US" altLang="zh-CN" dirty="0">
                <a:sym typeface="Arial" charset="0"/>
              </a:rPr>
              <a:t>(</a:t>
            </a:r>
            <a:r>
              <a:rPr lang="en-US" altLang="zh-CN" dirty="0" err="1">
                <a:sym typeface="Arial" charset="0"/>
              </a:rPr>
              <a:t>fn</a:t>
            </a:r>
            <a:r>
              <a:rPr lang="en-US" altLang="zh-CN" dirty="0">
                <a:sym typeface="Arial" charset="0"/>
              </a:rPr>
              <a:t>) ---&gt;.initcall5.init  </a:t>
            </a:r>
          </a:p>
          <a:p>
            <a:pPr lvl="2"/>
            <a:r>
              <a:rPr lang="en-US" altLang="zh-CN" dirty="0" err="1">
                <a:sym typeface="Arial" charset="0"/>
              </a:rPr>
              <a:t>device_initcall</a:t>
            </a:r>
            <a:r>
              <a:rPr lang="en-US" altLang="zh-CN" dirty="0">
                <a:sym typeface="Arial" charset="0"/>
              </a:rPr>
              <a:t>(</a:t>
            </a:r>
            <a:r>
              <a:rPr lang="en-US" altLang="zh-CN" dirty="0" err="1">
                <a:sym typeface="Arial" charset="0"/>
              </a:rPr>
              <a:t>fn</a:t>
            </a:r>
            <a:r>
              <a:rPr lang="en-US" altLang="zh-CN" dirty="0">
                <a:sym typeface="Arial" charset="0"/>
              </a:rPr>
              <a:t>) ---&gt;.initcall6.init  </a:t>
            </a:r>
          </a:p>
          <a:p>
            <a:pPr lvl="2"/>
            <a:r>
              <a:rPr lang="en-US" altLang="zh-CN" dirty="0" err="1">
                <a:sym typeface="Arial" charset="0"/>
              </a:rPr>
              <a:t>late_initcall</a:t>
            </a:r>
            <a:r>
              <a:rPr lang="en-US" altLang="zh-CN" dirty="0">
                <a:sym typeface="Arial" charset="0"/>
              </a:rPr>
              <a:t>(</a:t>
            </a:r>
            <a:r>
              <a:rPr lang="en-US" altLang="zh-CN" dirty="0" err="1">
                <a:sym typeface="Arial" charset="0"/>
              </a:rPr>
              <a:t>fn</a:t>
            </a:r>
            <a:r>
              <a:rPr lang="en-US" altLang="zh-CN" dirty="0">
                <a:sym typeface="Arial" charset="0"/>
              </a:rPr>
              <a:t>) ---&gt;.initcall7.init</a:t>
            </a:r>
          </a:p>
          <a:p>
            <a:pPr lvl="2"/>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二、模块加载顺序</a:t>
            </a:r>
          </a:p>
        </p:txBody>
      </p:sp>
    </p:spTree>
    <p:extLst>
      <p:ext uri="{BB962C8B-B14F-4D97-AF65-F5344CB8AC3E}">
        <p14:creationId xmlns:p14="http://schemas.microsoft.com/office/powerpoint/2010/main" val="10665370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8928546" cy="5517231"/>
          </a:xfrm>
        </p:spPr>
        <p:txBody>
          <a:bodyPr/>
          <a:lstStyle/>
          <a:p>
            <a:pPr marL="457200" lvl="1" indent="0">
              <a:buNone/>
            </a:pPr>
            <a:r>
              <a:rPr lang="en-US" altLang="zh-CN" dirty="0">
                <a:sym typeface="Arial" charset="0"/>
              </a:rPr>
              <a:t>linux-3.14.17\include\</a:t>
            </a:r>
            <a:r>
              <a:rPr lang="en-US" altLang="zh-CN" dirty="0" err="1">
                <a:sym typeface="Arial" charset="0"/>
              </a:rPr>
              <a:t>linux</a:t>
            </a:r>
            <a:r>
              <a:rPr lang="zh-CN" altLang="en-US" dirty="0">
                <a:sym typeface="Arial" charset="0"/>
              </a:rPr>
              <a:t>为不同驱动的加载顺序对应不同的优先级，定义了一些宏：</a:t>
            </a:r>
            <a:endParaRPr lang="en-US" altLang="zh-CN" dirty="0">
              <a:sym typeface="Arial" charset="0"/>
            </a:endParaRPr>
          </a:p>
          <a:p>
            <a:pPr lvl="1"/>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三、驱动加载顺序</a:t>
            </a:r>
          </a:p>
        </p:txBody>
      </p:sp>
      <p:pic>
        <p:nvPicPr>
          <p:cNvPr id="5" name="图片 4">
            <a:extLst>
              <a:ext uri="{FF2B5EF4-FFF2-40B4-BE49-F238E27FC236}">
                <a16:creationId xmlns:a16="http://schemas.microsoft.com/office/drawing/2014/main" id="{156CEED5-D17F-47C1-89EF-9EEAC4CCEF64}"/>
              </a:ext>
            </a:extLst>
          </p:cNvPr>
          <p:cNvPicPr>
            <a:picLocks noChangeAspect="1"/>
          </p:cNvPicPr>
          <p:nvPr/>
        </p:nvPicPr>
        <p:blipFill>
          <a:blip r:embed="rId3"/>
          <a:stretch>
            <a:fillRect/>
          </a:stretch>
        </p:blipFill>
        <p:spPr>
          <a:xfrm>
            <a:off x="992560" y="2276872"/>
            <a:ext cx="7344816" cy="4347516"/>
          </a:xfrm>
          <a:prstGeom prst="rect">
            <a:avLst/>
          </a:prstGeom>
        </p:spPr>
      </p:pic>
    </p:spTree>
    <p:extLst>
      <p:ext uri="{BB962C8B-B14F-4D97-AF65-F5344CB8AC3E}">
        <p14:creationId xmlns:p14="http://schemas.microsoft.com/office/powerpoint/2010/main" val="22646776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2</a:t>
            </a:r>
            <a:r>
              <a:rPr lang="zh-CN" altLang="en-US" dirty="0"/>
              <a:t>：源代码中找到内核模块加载位置，调换模块顺序</a:t>
            </a:r>
          </a:p>
        </p:txBody>
      </p:sp>
      <p:sp>
        <p:nvSpPr>
          <p:cNvPr id="6" name="内容占位符 1">
            <a:extLst>
              <a:ext uri="{FF2B5EF4-FFF2-40B4-BE49-F238E27FC236}">
                <a16:creationId xmlns:a16="http://schemas.microsoft.com/office/drawing/2014/main" id="{E1BBBAFB-3065-4AD3-A303-4754B5ABCBEA}"/>
              </a:ext>
            </a:extLst>
          </p:cNvPr>
          <p:cNvSpPr txBox="1">
            <a:spLocks/>
          </p:cNvSpPr>
          <p:nvPr/>
        </p:nvSpPr>
        <p:spPr bwMode="auto">
          <a:xfrm>
            <a:off x="831850" y="1501775"/>
            <a:ext cx="8585646" cy="2127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kern="0" dirty="0"/>
              <a:t>任务描述</a:t>
            </a:r>
            <a:endParaRPr lang="en-US" altLang="zh-CN" kern="0"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观察源码找到静态编译模块的代码位置；</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修改模块加载的顺序，比如调换第一个和最后一个模块的顺序；</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调换顺序后，重新编译内核，观察是否出错；如果出错，说明出错位置并分析；</a:t>
            </a:r>
          </a:p>
        </p:txBody>
      </p:sp>
      <p:sp>
        <p:nvSpPr>
          <p:cNvPr id="7" name="内容占位符 1">
            <a:extLst>
              <a:ext uri="{FF2B5EF4-FFF2-40B4-BE49-F238E27FC236}">
                <a16:creationId xmlns:a16="http://schemas.microsoft.com/office/drawing/2014/main" id="{0A70DC68-D11E-4B95-A937-9BDF51FF86B0}"/>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正常加载、卸载内核模块；且内核模块功能满足任务所述。</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extLst>
      <p:ext uri="{BB962C8B-B14F-4D97-AF65-F5344CB8AC3E}">
        <p14:creationId xmlns:p14="http://schemas.microsoft.com/office/powerpoint/2010/main" val="28713336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8928546" cy="5517231"/>
          </a:xfrm>
        </p:spPr>
        <p:txBody>
          <a:bodyPr/>
          <a:lstStyle/>
          <a:p>
            <a:pPr lvl="1">
              <a:buFont typeface="Wingdings" panose="05000000000000000000" pitchFamily="2" charset="2"/>
              <a:buChar char="l"/>
            </a:pPr>
            <a:r>
              <a:rPr lang="zh-CN" altLang="en-US" dirty="0">
                <a:sym typeface="Arial" charset="0"/>
              </a:rPr>
              <a:t>在</a:t>
            </a:r>
            <a:r>
              <a:rPr lang="en-US" altLang="zh-CN" dirty="0" err="1">
                <a:sym typeface="Arial" charset="0"/>
              </a:rPr>
              <a:t>start_kernel</a:t>
            </a:r>
            <a:r>
              <a:rPr lang="en-US" altLang="zh-CN" dirty="0">
                <a:sym typeface="Arial" charset="0"/>
              </a:rPr>
              <a:t>()</a:t>
            </a:r>
            <a:r>
              <a:rPr lang="zh-CN" altLang="en-US" dirty="0">
                <a:sym typeface="Arial" charset="0"/>
              </a:rPr>
              <a:t>函数的最后，调用了</a:t>
            </a:r>
            <a:r>
              <a:rPr lang="en-US" altLang="zh-CN" dirty="0" err="1">
                <a:sym typeface="Arial" charset="0"/>
              </a:rPr>
              <a:t>rest_init</a:t>
            </a:r>
            <a:r>
              <a:rPr lang="en-US" altLang="zh-CN" dirty="0">
                <a:sym typeface="Arial" charset="0"/>
              </a:rPr>
              <a:t>()</a:t>
            </a:r>
            <a:r>
              <a:rPr lang="zh-CN" altLang="en-US" dirty="0">
                <a:sym typeface="Arial" charset="0"/>
              </a:rPr>
              <a:t>函数，而在</a:t>
            </a:r>
            <a:r>
              <a:rPr lang="en-US" altLang="zh-CN" dirty="0" err="1">
                <a:sym typeface="Arial" charset="0"/>
              </a:rPr>
              <a:t>rest_init</a:t>
            </a:r>
            <a:r>
              <a:rPr lang="en-US" altLang="zh-CN" dirty="0">
                <a:sym typeface="Arial" charset="0"/>
              </a:rPr>
              <a:t>()</a:t>
            </a:r>
            <a:r>
              <a:rPr lang="zh-CN" altLang="en-US" dirty="0">
                <a:sym typeface="Arial" charset="0"/>
              </a:rPr>
              <a:t>函数中，建立了两个内核进程：两个内核进程分别是</a:t>
            </a:r>
            <a:r>
              <a:rPr lang="en-US" altLang="zh-CN" dirty="0" err="1">
                <a:sym typeface="Arial" charset="0"/>
              </a:rPr>
              <a:t>kernel_init</a:t>
            </a:r>
            <a:r>
              <a:rPr lang="zh-CN" altLang="en-US" dirty="0">
                <a:sym typeface="Arial" charset="0"/>
              </a:rPr>
              <a:t>和</a:t>
            </a:r>
            <a:r>
              <a:rPr lang="en-US" altLang="zh-CN" dirty="0" err="1">
                <a:sym typeface="Arial" charset="0"/>
              </a:rPr>
              <a:t>kthreadd</a:t>
            </a:r>
            <a:r>
              <a:rPr lang="zh-CN" altLang="en-US" dirty="0">
                <a:sym typeface="Arial" charset="0"/>
              </a:rPr>
              <a:t>。</a:t>
            </a:r>
            <a:endParaRPr lang="en-US" altLang="zh-CN" dirty="0">
              <a:sym typeface="Arial" charset="0"/>
            </a:endParaRPr>
          </a:p>
          <a:p>
            <a:pPr lvl="2"/>
            <a:r>
              <a:rPr lang="en-US" altLang="zh-CN" dirty="0" err="1">
                <a:sym typeface="Arial" charset="0"/>
              </a:rPr>
              <a:t>kernel_init</a:t>
            </a:r>
            <a:r>
              <a:rPr lang="zh-CN" altLang="en-US" dirty="0">
                <a:sym typeface="Arial" charset="0"/>
              </a:rPr>
              <a:t>进程之后会转换为用户态的</a:t>
            </a:r>
            <a:r>
              <a:rPr lang="en-US" altLang="zh-CN" dirty="0">
                <a:sym typeface="Arial" charset="0"/>
              </a:rPr>
              <a:t>init</a:t>
            </a:r>
            <a:r>
              <a:rPr lang="zh-CN" altLang="en-US" dirty="0">
                <a:sym typeface="Arial" charset="0"/>
              </a:rPr>
              <a:t>进程，进程号为</a:t>
            </a:r>
            <a:r>
              <a:rPr lang="en-US" altLang="zh-CN" dirty="0">
                <a:sym typeface="Arial" charset="0"/>
              </a:rPr>
              <a:t>1</a:t>
            </a: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r>
              <a:rPr lang="en-US" altLang="zh-CN" dirty="0" err="1">
                <a:sym typeface="Arial" charset="0"/>
              </a:rPr>
              <a:t>kthreadd</a:t>
            </a:r>
            <a:r>
              <a:rPr lang="zh-CN" altLang="en-US" dirty="0">
                <a:sym typeface="Arial" charset="0"/>
              </a:rPr>
              <a:t>进程的进程号为</a:t>
            </a:r>
            <a:r>
              <a:rPr lang="en-US" altLang="zh-CN" dirty="0">
                <a:sym typeface="Arial" charset="0"/>
              </a:rPr>
              <a:t>2</a:t>
            </a:r>
            <a:r>
              <a:rPr lang="zh-CN" altLang="en-US" dirty="0">
                <a:sym typeface="Arial" charset="0"/>
              </a:rPr>
              <a:t>。在</a:t>
            </a:r>
            <a:r>
              <a:rPr lang="en-US" altLang="zh-CN" dirty="0" err="1">
                <a:sym typeface="Arial" charset="0"/>
              </a:rPr>
              <a:t>linux</a:t>
            </a:r>
            <a:r>
              <a:rPr lang="zh-CN" altLang="en-US" dirty="0">
                <a:sym typeface="Arial" charset="0"/>
              </a:rPr>
              <a:t>的终端中，通过</a:t>
            </a:r>
            <a:r>
              <a:rPr lang="en-US" altLang="zh-CN" dirty="0" err="1">
                <a:sym typeface="Arial" charset="0"/>
              </a:rPr>
              <a:t>ps</a:t>
            </a:r>
            <a:r>
              <a:rPr lang="zh-CN" altLang="en-US" dirty="0">
                <a:sym typeface="Arial" charset="0"/>
              </a:rPr>
              <a:t>命令可以看到这两个进程。还可以看到，其它的所有进程都是以这两个进程为父进程的。</a:t>
            </a:r>
            <a:endParaRPr lang="en-US" altLang="zh-CN" dirty="0">
              <a:sym typeface="Arial" charset="0"/>
            </a:endParaRPr>
          </a:p>
          <a:p>
            <a:pPr marL="457200" lvl="1" indent="0">
              <a:buNone/>
            </a:pPr>
            <a:endParaRPr lang="en-US" altLang="zh-CN" dirty="0">
              <a:sym typeface="Arial" charset="0"/>
            </a:endParaRPr>
          </a:p>
          <a:p>
            <a:pPr marL="457200" lvl="1" indent="0">
              <a:buNone/>
            </a:pPr>
            <a:endParaRPr lang="en-US" altLang="zh-CN" dirty="0">
              <a:sym typeface="Arial" charset="0"/>
            </a:endParaRPr>
          </a:p>
          <a:p>
            <a:pPr marL="457200" lvl="1" indent="0">
              <a:buNone/>
            </a:pPr>
            <a:endParaRPr lang="en-US" altLang="zh-CN" dirty="0">
              <a:sym typeface="Arial" charset="0"/>
            </a:endParaRPr>
          </a:p>
          <a:p>
            <a:pPr marL="457200" lvl="1" indent="0">
              <a:buNone/>
            </a:pPr>
            <a:endParaRPr lang="en-US" altLang="zh-CN" dirty="0">
              <a:sym typeface="Arial" charset="0"/>
            </a:endParaRPr>
          </a:p>
          <a:p>
            <a:pPr marL="457200" lvl="1" indent="0">
              <a:buNone/>
            </a:pPr>
            <a:endParaRPr lang="en-US" altLang="zh-CN" dirty="0">
              <a:sym typeface="Arial" charset="0"/>
            </a:endParaRPr>
          </a:p>
          <a:p>
            <a:pPr marL="457200" lvl="1" indent="0">
              <a:buNone/>
            </a:pPr>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四、内核进程</a:t>
            </a:r>
          </a:p>
        </p:txBody>
      </p:sp>
      <p:pic>
        <p:nvPicPr>
          <p:cNvPr id="5" name="图片 4">
            <a:extLst>
              <a:ext uri="{FF2B5EF4-FFF2-40B4-BE49-F238E27FC236}">
                <a16:creationId xmlns:a16="http://schemas.microsoft.com/office/drawing/2014/main" id="{DC149B4B-08BC-4F7B-B3B4-0045A139F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624" y="2897697"/>
            <a:ext cx="7560840" cy="1062605"/>
          </a:xfrm>
          <a:prstGeom prst="rect">
            <a:avLst/>
          </a:prstGeom>
        </p:spPr>
      </p:pic>
      <p:pic>
        <p:nvPicPr>
          <p:cNvPr id="7" name="图片 6">
            <a:extLst>
              <a:ext uri="{FF2B5EF4-FFF2-40B4-BE49-F238E27FC236}">
                <a16:creationId xmlns:a16="http://schemas.microsoft.com/office/drawing/2014/main" id="{C22D6E64-C1E8-479A-90B5-9CA704E85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624" y="5229200"/>
            <a:ext cx="7560840" cy="1563548"/>
          </a:xfrm>
          <a:prstGeom prst="rect">
            <a:avLst/>
          </a:prstGeom>
        </p:spPr>
      </p:pic>
    </p:spTree>
    <p:extLst>
      <p:ext uri="{BB962C8B-B14F-4D97-AF65-F5344CB8AC3E}">
        <p14:creationId xmlns:p14="http://schemas.microsoft.com/office/powerpoint/2010/main" val="34513775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16578" cy="5517231"/>
          </a:xfrm>
        </p:spPr>
        <p:txBody>
          <a:bodyPr/>
          <a:lstStyle/>
          <a:p>
            <a:r>
              <a:rPr lang="en-US" altLang="zh-CN" dirty="0">
                <a:sym typeface="Arial" charset="0"/>
              </a:rPr>
              <a:t>init</a:t>
            </a:r>
            <a:r>
              <a:rPr lang="zh-CN" altLang="en-US" dirty="0">
                <a:sym typeface="Arial" charset="0"/>
              </a:rPr>
              <a:t>程序从内核态到用户态的转变</a:t>
            </a:r>
            <a:endParaRPr lang="en-US" altLang="zh-CN" dirty="0">
              <a:sym typeface="Arial" charset="0"/>
            </a:endParaRPr>
          </a:p>
          <a:p>
            <a:pPr lvl="1"/>
            <a:r>
              <a:rPr lang="zh-CN" altLang="en-US" dirty="0">
                <a:sym typeface="Arial" charset="0"/>
              </a:rPr>
              <a:t>在</a:t>
            </a:r>
            <a:r>
              <a:rPr lang="en-US" altLang="zh-CN" dirty="0" err="1">
                <a:sym typeface="Arial" charset="0"/>
              </a:rPr>
              <a:t>rest_init</a:t>
            </a:r>
            <a:r>
              <a:rPr lang="en-US" altLang="zh-CN" dirty="0">
                <a:sym typeface="Arial" charset="0"/>
              </a:rPr>
              <a:t>()</a:t>
            </a:r>
            <a:r>
              <a:rPr lang="zh-CN" altLang="en-US" dirty="0">
                <a:sym typeface="Arial" charset="0"/>
              </a:rPr>
              <a:t>函数中，通过</a:t>
            </a:r>
            <a:r>
              <a:rPr lang="en-US" altLang="zh-CN" dirty="0" err="1">
                <a:sym typeface="Arial" charset="0"/>
              </a:rPr>
              <a:t>kernel_thread</a:t>
            </a:r>
            <a:r>
              <a:rPr lang="zh-CN" altLang="en-US" dirty="0">
                <a:sym typeface="Arial" charset="0"/>
              </a:rPr>
              <a:t>函数创建了两个进程，进程号分别为</a:t>
            </a:r>
            <a:r>
              <a:rPr lang="en-US" altLang="zh-CN" dirty="0">
                <a:sym typeface="Arial" charset="0"/>
              </a:rPr>
              <a:t>1</a:t>
            </a:r>
            <a:r>
              <a:rPr lang="zh-CN" altLang="en-US" dirty="0">
                <a:sym typeface="Arial" charset="0"/>
              </a:rPr>
              <a:t>和</a:t>
            </a:r>
            <a:r>
              <a:rPr lang="en-US" altLang="zh-CN" dirty="0">
                <a:sym typeface="Arial" charset="0"/>
              </a:rPr>
              <a:t>2</a:t>
            </a:r>
            <a:r>
              <a:rPr lang="zh-CN" altLang="en-US" dirty="0">
                <a:sym typeface="Arial" charset="0"/>
              </a:rPr>
              <a:t>，且两个进程都是内核进程。但是，在子任务</a:t>
            </a:r>
            <a:r>
              <a:rPr lang="en-US" altLang="zh-CN" dirty="0">
                <a:sym typeface="Arial" charset="0"/>
              </a:rPr>
              <a:t>1</a:t>
            </a:r>
            <a:r>
              <a:rPr lang="zh-CN" altLang="en-US" dirty="0">
                <a:sym typeface="Arial" charset="0"/>
              </a:rPr>
              <a:t>中，通过</a:t>
            </a:r>
            <a:r>
              <a:rPr lang="en-US" altLang="zh-CN" dirty="0" err="1">
                <a:sym typeface="Arial" charset="0"/>
              </a:rPr>
              <a:t>ps</a:t>
            </a:r>
            <a:r>
              <a:rPr lang="zh-CN" altLang="en-US" dirty="0">
                <a:sym typeface="Arial" charset="0"/>
              </a:rPr>
              <a:t>命令查看所有的进程，进程号为</a:t>
            </a:r>
            <a:r>
              <a:rPr lang="en-US" altLang="zh-CN" dirty="0">
                <a:sym typeface="Arial" charset="0"/>
              </a:rPr>
              <a:t>1</a:t>
            </a:r>
            <a:r>
              <a:rPr lang="zh-CN" altLang="en-US" dirty="0">
                <a:sym typeface="Arial" charset="0"/>
              </a:rPr>
              <a:t>的进程，却是一个用户进程。所以，进程</a:t>
            </a:r>
            <a:r>
              <a:rPr lang="en-US" altLang="zh-CN" dirty="0">
                <a:sym typeface="Arial" charset="0"/>
              </a:rPr>
              <a:t>1</a:t>
            </a:r>
            <a:r>
              <a:rPr lang="zh-CN" altLang="en-US" dirty="0">
                <a:sym typeface="Arial" charset="0"/>
              </a:rPr>
              <a:t>发生了从内核进程到用户进程的转变。</a:t>
            </a:r>
            <a:endParaRPr lang="en-US" altLang="zh-CN" dirty="0">
              <a:sym typeface="Arial" charset="0"/>
            </a:endParaRPr>
          </a:p>
          <a:p>
            <a:endParaRPr lang="en-US" altLang="zh-CN" dirty="0">
              <a:sym typeface="Arial" charset="0"/>
            </a:endParaRPr>
          </a:p>
          <a:p>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四、内核进程</a:t>
            </a:r>
          </a:p>
        </p:txBody>
      </p:sp>
    </p:spTree>
    <p:extLst>
      <p:ext uri="{BB962C8B-B14F-4D97-AF65-F5344CB8AC3E}">
        <p14:creationId xmlns:p14="http://schemas.microsoft.com/office/powerpoint/2010/main" val="37609705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16578" cy="5517231"/>
          </a:xfrm>
        </p:spPr>
        <p:txBody>
          <a:bodyPr/>
          <a:lstStyle/>
          <a:p>
            <a:r>
              <a:rPr lang="en-US" altLang="zh-CN" dirty="0" err="1">
                <a:sym typeface="Arial" charset="0"/>
              </a:rPr>
              <a:t>linux</a:t>
            </a:r>
            <a:r>
              <a:rPr lang="zh-CN" altLang="en-US" dirty="0">
                <a:sym typeface="Arial" charset="0"/>
              </a:rPr>
              <a:t>下查看</a:t>
            </a:r>
            <a:r>
              <a:rPr lang="en-US" altLang="zh-CN" dirty="0">
                <a:sym typeface="Arial" charset="0"/>
              </a:rPr>
              <a:t>init</a:t>
            </a:r>
            <a:r>
              <a:rPr lang="zh-CN" altLang="en-US" dirty="0">
                <a:sym typeface="Arial" charset="0"/>
              </a:rPr>
              <a:t>进程的完整路径</a:t>
            </a:r>
            <a:endParaRPr lang="en-US" altLang="zh-CN" dirty="0">
              <a:sym typeface="Arial" charset="0"/>
            </a:endParaRPr>
          </a:p>
          <a:p>
            <a:pPr lvl="1"/>
            <a:r>
              <a:rPr lang="zh-CN" altLang="en-US" dirty="0">
                <a:sym typeface="Arial" charset="0"/>
              </a:rPr>
              <a:t>在</a:t>
            </a:r>
            <a:r>
              <a:rPr lang="en-US" altLang="zh-CN" dirty="0" err="1">
                <a:sym typeface="Arial" charset="0"/>
              </a:rPr>
              <a:t>linux</a:t>
            </a:r>
            <a:r>
              <a:rPr lang="zh-CN" altLang="en-US" dirty="0">
                <a:sym typeface="Arial" charset="0"/>
              </a:rPr>
              <a:t>启动一个进程时，会给进程分配一个</a:t>
            </a:r>
            <a:r>
              <a:rPr lang="en-US" altLang="zh-CN" dirty="0">
                <a:sym typeface="Arial" charset="0"/>
              </a:rPr>
              <a:t>ID</a:t>
            </a:r>
            <a:r>
              <a:rPr lang="zh-CN" altLang="en-US" dirty="0">
                <a:sym typeface="Arial" charset="0"/>
              </a:rPr>
              <a:t>，就是</a:t>
            </a:r>
            <a:r>
              <a:rPr lang="en-US" altLang="zh-CN" dirty="0">
                <a:sym typeface="Arial" charset="0"/>
              </a:rPr>
              <a:t>PID</a:t>
            </a:r>
            <a:r>
              <a:rPr lang="zh-CN" altLang="en-US" dirty="0">
                <a:sym typeface="Arial" charset="0"/>
              </a:rPr>
              <a:t>，而与此同时，系统会在</a:t>
            </a:r>
            <a:r>
              <a:rPr lang="en-US" altLang="zh-CN" dirty="0">
                <a:sym typeface="Arial" charset="0"/>
              </a:rPr>
              <a:t>/proc</a:t>
            </a:r>
            <a:r>
              <a:rPr lang="zh-CN" altLang="en-US" dirty="0">
                <a:sym typeface="Arial" charset="0"/>
              </a:rPr>
              <a:t>下创建一个文件夹，以</a:t>
            </a:r>
            <a:r>
              <a:rPr lang="en-US" altLang="zh-CN" dirty="0">
                <a:sym typeface="Arial" charset="0"/>
              </a:rPr>
              <a:t>PID</a:t>
            </a:r>
            <a:r>
              <a:rPr lang="zh-CN" altLang="en-US" dirty="0">
                <a:sym typeface="Arial" charset="0"/>
              </a:rPr>
              <a:t>命名，在该文件夹下会有我们的进程的信息，其中包括一个名为</a:t>
            </a:r>
            <a:r>
              <a:rPr lang="en-US" altLang="zh-CN" dirty="0">
                <a:sym typeface="Arial" charset="0"/>
              </a:rPr>
              <a:t>exe</a:t>
            </a:r>
            <a:r>
              <a:rPr lang="zh-CN" altLang="en-US" dirty="0">
                <a:sym typeface="Arial" charset="0"/>
              </a:rPr>
              <a:t>的文件，这就我们想要的，就像</a:t>
            </a:r>
            <a:r>
              <a:rPr lang="en-US" altLang="zh-CN" dirty="0">
                <a:sym typeface="Arial" charset="0"/>
              </a:rPr>
              <a:t>win</a:t>
            </a:r>
            <a:r>
              <a:rPr lang="zh-CN" altLang="en-US" dirty="0">
                <a:sym typeface="Arial" charset="0"/>
              </a:rPr>
              <a:t>下的</a:t>
            </a:r>
            <a:r>
              <a:rPr lang="en-US" altLang="zh-CN" dirty="0">
                <a:sym typeface="Arial" charset="0"/>
              </a:rPr>
              <a:t>exe</a:t>
            </a:r>
            <a:r>
              <a:rPr lang="zh-CN" altLang="en-US" dirty="0">
                <a:sym typeface="Arial" charset="0"/>
              </a:rPr>
              <a:t>文件，它是原始程序的一个链接，所以当我们用</a:t>
            </a:r>
            <a:r>
              <a:rPr lang="en-US" altLang="zh-CN" dirty="0">
                <a:sym typeface="Arial" charset="0"/>
              </a:rPr>
              <a:t>ls -l</a:t>
            </a:r>
            <a:r>
              <a:rPr lang="zh-CN" altLang="en-US" dirty="0">
                <a:sym typeface="Arial" charset="0"/>
              </a:rPr>
              <a:t>的时候就能够得到我们的完整路径。</a:t>
            </a:r>
            <a:endParaRPr lang="en-US" altLang="zh-CN" dirty="0">
              <a:sym typeface="Arial" charset="0"/>
            </a:endParaRPr>
          </a:p>
          <a:p>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四、内核进程</a:t>
            </a:r>
          </a:p>
        </p:txBody>
      </p:sp>
      <p:pic>
        <p:nvPicPr>
          <p:cNvPr id="3074" name="图片 4">
            <a:extLst>
              <a:ext uri="{FF2B5EF4-FFF2-40B4-BE49-F238E27FC236}">
                <a16:creationId xmlns:a16="http://schemas.microsoft.com/office/drawing/2014/main" id="{2D380670-683D-4143-B4A0-D6F568C8A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688" y="3789040"/>
            <a:ext cx="6696744" cy="226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3614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16578" cy="5517231"/>
          </a:xfrm>
        </p:spPr>
        <p:txBody>
          <a:bodyPr/>
          <a:lstStyle/>
          <a:p>
            <a:r>
              <a:rPr lang="en-US" altLang="zh-CN" dirty="0">
                <a:sym typeface="Arial" charset="0"/>
              </a:rPr>
              <a:t>Linux</a:t>
            </a:r>
            <a:r>
              <a:rPr lang="zh-CN" altLang="en-US" dirty="0">
                <a:sym typeface="Arial" charset="0"/>
              </a:rPr>
              <a:t>源代码中</a:t>
            </a:r>
            <a:r>
              <a:rPr lang="en-US" altLang="zh-CN" dirty="0">
                <a:sym typeface="Arial" charset="0"/>
              </a:rPr>
              <a:t>init</a:t>
            </a:r>
            <a:r>
              <a:rPr lang="zh-CN" altLang="en-US" dirty="0">
                <a:sym typeface="Arial" charset="0"/>
              </a:rPr>
              <a:t>程序的启动</a:t>
            </a:r>
            <a:endParaRPr lang="en-US" altLang="zh-CN" dirty="0">
              <a:sym typeface="Arial" charset="0"/>
            </a:endParaRPr>
          </a:p>
          <a:p>
            <a:pPr lvl="1"/>
            <a:r>
              <a:rPr lang="zh-CN" altLang="en-US" dirty="0">
                <a:sym typeface="Arial" charset="0"/>
              </a:rPr>
              <a:t>在</a:t>
            </a:r>
            <a:r>
              <a:rPr lang="en-US" altLang="zh-CN" dirty="0" err="1">
                <a:sym typeface="Arial" charset="0"/>
              </a:rPr>
              <a:t>kernel_init</a:t>
            </a:r>
            <a:r>
              <a:rPr lang="zh-CN" altLang="en-US" dirty="0">
                <a:sym typeface="Arial" charset="0"/>
              </a:rPr>
              <a:t>程序中，可以看到包含“</a:t>
            </a:r>
            <a:r>
              <a:rPr lang="en-US" altLang="zh-CN" dirty="0">
                <a:sym typeface="Arial" charset="0"/>
              </a:rPr>
              <a:t>/</a:t>
            </a:r>
            <a:r>
              <a:rPr lang="en-US" altLang="zh-CN" dirty="0" err="1">
                <a:sym typeface="Arial" charset="0"/>
              </a:rPr>
              <a:t>sbin</a:t>
            </a:r>
            <a:r>
              <a:rPr lang="en-US" altLang="zh-CN" dirty="0">
                <a:sym typeface="Arial" charset="0"/>
              </a:rPr>
              <a:t>/init”</a:t>
            </a:r>
            <a:r>
              <a:rPr lang="zh-CN" altLang="en-US" dirty="0">
                <a:sym typeface="Arial" charset="0"/>
              </a:rPr>
              <a:t>的代码</a:t>
            </a:r>
            <a:endParaRPr lang="en-US" altLang="zh-CN" dirty="0">
              <a:sym typeface="Arial" charset="0"/>
            </a:endParaRPr>
          </a:p>
          <a:p>
            <a:pPr lvl="1"/>
            <a:endParaRPr lang="en-US" altLang="zh-CN" dirty="0">
              <a:sym typeface="Arial" charset="0"/>
            </a:endParaRPr>
          </a:p>
          <a:p>
            <a:pPr lvl="1"/>
            <a:endParaRPr lang="en-US" altLang="zh-CN" dirty="0">
              <a:sym typeface="Arial" charset="0"/>
            </a:endParaRPr>
          </a:p>
          <a:p>
            <a:pPr lvl="1"/>
            <a:endParaRPr lang="en-US" altLang="zh-CN" dirty="0">
              <a:sym typeface="Arial" charset="0"/>
            </a:endParaRPr>
          </a:p>
          <a:p>
            <a:pPr lvl="1"/>
            <a:endParaRPr lang="en-US" altLang="zh-CN" dirty="0">
              <a:sym typeface="Arial" charset="0"/>
            </a:endParaRPr>
          </a:p>
          <a:p>
            <a:pPr lvl="1"/>
            <a:endParaRPr lang="en-US" altLang="zh-CN" dirty="0">
              <a:sym typeface="Arial" charset="0"/>
            </a:endParaRPr>
          </a:p>
          <a:p>
            <a:pPr lvl="1"/>
            <a:r>
              <a:rPr lang="zh-CN" altLang="en-US" dirty="0">
                <a:sym typeface="Arial" charset="0"/>
              </a:rPr>
              <a:t>查看</a:t>
            </a:r>
            <a:r>
              <a:rPr lang="en-US" altLang="zh-CN" dirty="0" err="1">
                <a:sym typeface="Arial" charset="0"/>
              </a:rPr>
              <a:t>try_to_run_init_process</a:t>
            </a:r>
            <a:r>
              <a:rPr lang="zh-CN" altLang="en-US" dirty="0">
                <a:sym typeface="Arial" charset="0"/>
              </a:rPr>
              <a:t>的定义，可以看到，它实际执行的是</a:t>
            </a:r>
            <a:endParaRPr lang="en-US" altLang="zh-CN" dirty="0">
              <a:sym typeface="Arial" charset="0"/>
            </a:endParaRPr>
          </a:p>
          <a:p>
            <a:pPr lvl="1"/>
            <a:endParaRPr lang="en-US" altLang="zh-CN" dirty="0">
              <a:sym typeface="Arial" charset="0"/>
            </a:endParaRPr>
          </a:p>
          <a:p>
            <a:pPr marL="457200" lvl="1" indent="0">
              <a:buNone/>
            </a:pPr>
            <a:endParaRPr lang="en-US" altLang="zh-CN" dirty="0">
              <a:sym typeface="Arial" charset="0"/>
            </a:endParaRPr>
          </a:p>
          <a:p>
            <a:pPr lvl="2"/>
            <a:r>
              <a:rPr lang="zh-CN" altLang="en-US" dirty="0">
                <a:sym typeface="Arial" charset="0"/>
              </a:rPr>
              <a:t>如果继续查看</a:t>
            </a:r>
            <a:r>
              <a:rPr lang="en-US" altLang="zh-CN" dirty="0" err="1">
                <a:sym typeface="Arial" charset="0"/>
              </a:rPr>
              <a:t>run_init_process</a:t>
            </a:r>
            <a:r>
              <a:rPr lang="en-US" altLang="zh-CN" dirty="0">
                <a:sym typeface="Arial" charset="0"/>
              </a:rPr>
              <a:t> </a:t>
            </a:r>
            <a:r>
              <a:rPr lang="zh-CN" altLang="en-US" dirty="0">
                <a:sym typeface="Arial" charset="0"/>
              </a:rPr>
              <a:t>的定义，可以看到其主要调用了</a:t>
            </a:r>
            <a:r>
              <a:rPr lang="en-US" altLang="zh-CN" dirty="0" err="1">
                <a:sym typeface="Arial" charset="0"/>
              </a:rPr>
              <a:t>do_execve</a:t>
            </a:r>
            <a:r>
              <a:rPr lang="zh-CN" altLang="en-US" dirty="0">
                <a:sym typeface="Arial" charset="0"/>
              </a:rPr>
              <a:t>函数，而</a:t>
            </a:r>
            <a:r>
              <a:rPr lang="en-US" altLang="zh-CN" dirty="0" err="1">
                <a:sym typeface="Arial" charset="0"/>
              </a:rPr>
              <a:t>do_execve</a:t>
            </a:r>
            <a:r>
              <a:rPr lang="zh-CN" altLang="en-US" dirty="0">
                <a:sym typeface="Arial" charset="0"/>
              </a:rPr>
              <a:t>是</a:t>
            </a:r>
            <a:r>
              <a:rPr lang="en-US" altLang="zh-CN" dirty="0">
                <a:sym typeface="Arial" charset="0"/>
              </a:rPr>
              <a:t>Linux</a:t>
            </a:r>
            <a:r>
              <a:rPr lang="zh-CN" altLang="en-US" dirty="0">
                <a:sym typeface="Arial" charset="0"/>
              </a:rPr>
              <a:t>执行</a:t>
            </a:r>
            <a:r>
              <a:rPr lang="en-US" altLang="zh-CN" dirty="0">
                <a:sym typeface="Arial" charset="0"/>
              </a:rPr>
              <a:t>exec</a:t>
            </a:r>
            <a:r>
              <a:rPr lang="zh-CN" altLang="en-US" dirty="0">
                <a:sym typeface="Arial" charset="0"/>
              </a:rPr>
              <a:t>类函数最终调用的函数。所以，的确是由</a:t>
            </a:r>
            <a:r>
              <a:rPr lang="en-US" altLang="zh-CN" dirty="0" err="1">
                <a:sym typeface="Arial" charset="0"/>
              </a:rPr>
              <a:t>run_init_process</a:t>
            </a:r>
            <a:r>
              <a:rPr lang="zh-CN" altLang="en-US" dirty="0">
                <a:sym typeface="Arial" charset="0"/>
              </a:rPr>
              <a:t>函数决定了进程</a:t>
            </a:r>
            <a:r>
              <a:rPr lang="en-US" altLang="zh-CN" dirty="0">
                <a:sym typeface="Arial" charset="0"/>
              </a:rPr>
              <a:t>1</a:t>
            </a:r>
            <a:r>
              <a:rPr lang="zh-CN" altLang="en-US" dirty="0">
                <a:sym typeface="Arial" charset="0"/>
              </a:rPr>
              <a:t>由内核进程到用户进程的转变。</a:t>
            </a:r>
            <a:endParaRPr lang="en-US" altLang="zh-CN" dirty="0">
              <a:sym typeface="Arial" charset="0"/>
            </a:endParaRPr>
          </a:p>
          <a:p>
            <a:pPr lvl="2"/>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四、内核进程</a:t>
            </a:r>
          </a:p>
        </p:txBody>
      </p:sp>
      <p:sp>
        <p:nvSpPr>
          <p:cNvPr id="4" name="文本框 5">
            <a:extLst>
              <a:ext uri="{FF2B5EF4-FFF2-40B4-BE49-F238E27FC236}">
                <a16:creationId xmlns:a16="http://schemas.microsoft.com/office/drawing/2014/main" id="{E075E533-E61F-41CF-9278-FD508B9A3692}"/>
              </a:ext>
            </a:extLst>
          </p:cNvPr>
          <p:cNvSpPr txBox="1">
            <a:spLocks noChangeArrowheads="1"/>
          </p:cNvSpPr>
          <p:nvPr/>
        </p:nvSpPr>
        <p:spPr bwMode="auto">
          <a:xfrm>
            <a:off x="1244588" y="2348880"/>
            <a:ext cx="7416824" cy="1504864"/>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if (!</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try_to_run_init_process</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sbin</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/init")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try_to_run_init_process</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etc</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/init")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try_to_run_init_process</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("/bin/init")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try_to_run_init_process</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("/bin/</a:t>
            </a:r>
            <a:r>
              <a:rPr kumimoji="0" lang="en-US" altLang="zh-CN" sz="20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sh</a:t>
            </a: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return 0;</a:t>
            </a:r>
            <a:endParaRPr kumimoji="0" lang="zh-CN" altLang="zh-CN" sz="4400" b="0" i="0" u="none" strike="noStrike" cap="none" normalizeH="0" baseline="0" dirty="0">
              <a:ln>
                <a:noFill/>
              </a:ln>
              <a:solidFill>
                <a:srgbClr val="292929"/>
              </a:solidFill>
              <a:effectLst/>
              <a:latin typeface="Arial" panose="020B0604020202020204" pitchFamily="34" charset="0"/>
            </a:endParaRPr>
          </a:p>
        </p:txBody>
      </p:sp>
      <p:pic>
        <p:nvPicPr>
          <p:cNvPr id="6" name="图片 5">
            <a:extLst>
              <a:ext uri="{FF2B5EF4-FFF2-40B4-BE49-F238E27FC236}">
                <a16:creationId xmlns:a16="http://schemas.microsoft.com/office/drawing/2014/main" id="{04B54885-9767-4E11-B3A5-FC946B7A8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057" y="4509120"/>
            <a:ext cx="7402355" cy="527460"/>
          </a:xfrm>
          <a:prstGeom prst="rect">
            <a:avLst/>
          </a:prstGeom>
        </p:spPr>
      </p:pic>
    </p:spTree>
    <p:extLst>
      <p:ext uri="{BB962C8B-B14F-4D97-AF65-F5344CB8AC3E}">
        <p14:creationId xmlns:p14="http://schemas.microsoft.com/office/powerpoint/2010/main" val="35454712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16578" cy="5517231"/>
          </a:xfrm>
        </p:spPr>
        <p:txBody>
          <a:bodyPr/>
          <a:lstStyle/>
          <a:p>
            <a:r>
              <a:rPr lang="en-US" altLang="zh-CN" dirty="0">
                <a:sym typeface="Arial" charset="0"/>
              </a:rPr>
              <a:t>Linux</a:t>
            </a:r>
            <a:r>
              <a:rPr lang="zh-CN" altLang="en-US" dirty="0">
                <a:sym typeface="Arial" charset="0"/>
              </a:rPr>
              <a:t>源代码中</a:t>
            </a:r>
            <a:r>
              <a:rPr lang="en-US" altLang="zh-CN" dirty="0">
                <a:sym typeface="Arial" charset="0"/>
              </a:rPr>
              <a:t>init</a:t>
            </a:r>
            <a:r>
              <a:rPr lang="zh-CN" altLang="en-US" dirty="0">
                <a:sym typeface="Arial" charset="0"/>
              </a:rPr>
              <a:t>程序的启动</a:t>
            </a:r>
            <a:endParaRPr lang="en-US" altLang="zh-CN" dirty="0">
              <a:sym typeface="Arial" charset="0"/>
            </a:endParaRPr>
          </a:p>
          <a:p>
            <a:pPr lvl="1"/>
            <a:r>
              <a:rPr lang="en-US" altLang="zh-CN" dirty="0" err="1">
                <a:sym typeface="Arial" charset="0"/>
              </a:rPr>
              <a:t>pr_err</a:t>
            </a:r>
            <a:r>
              <a:rPr lang="en-US" altLang="zh-CN" dirty="0">
                <a:sym typeface="Arial" charset="0"/>
              </a:rPr>
              <a:t>()</a:t>
            </a:r>
            <a:r>
              <a:rPr lang="zh-CN" altLang="en-US" dirty="0">
                <a:sym typeface="Arial" charset="0"/>
              </a:rPr>
              <a:t>输出函数</a:t>
            </a:r>
            <a:endParaRPr lang="en-US" altLang="zh-CN" dirty="0">
              <a:sym typeface="Arial" charset="0"/>
            </a:endParaRPr>
          </a:p>
          <a:p>
            <a:pPr lvl="2"/>
            <a:r>
              <a:rPr lang="zh-CN" altLang="en-US" sz="1800" dirty="0">
                <a:sym typeface="Arial" charset="0"/>
              </a:rPr>
              <a:t>在</a:t>
            </a:r>
            <a:r>
              <a:rPr lang="en-US" altLang="zh-CN" sz="1800" dirty="0">
                <a:sym typeface="Arial" charset="0"/>
              </a:rPr>
              <a:t>init/</a:t>
            </a:r>
            <a:r>
              <a:rPr lang="en-US" altLang="zh-CN" sz="1800" dirty="0" err="1">
                <a:sym typeface="Arial" charset="0"/>
              </a:rPr>
              <a:t>main.c</a:t>
            </a:r>
            <a:r>
              <a:rPr lang="zh-CN" altLang="en-US" sz="1800" dirty="0">
                <a:sym typeface="Arial" charset="0"/>
              </a:rPr>
              <a:t>中，可以看到</a:t>
            </a:r>
            <a:r>
              <a:rPr lang="en-US" altLang="zh-CN" sz="1800" dirty="0" err="1">
                <a:sym typeface="Arial" charset="0"/>
              </a:rPr>
              <a:t>pr_err</a:t>
            </a:r>
            <a:r>
              <a:rPr lang="zh-CN" altLang="en-US" sz="1800" dirty="0">
                <a:sym typeface="Arial" charset="0"/>
              </a:rPr>
              <a:t>函数，其参数为一个字符串。很明显，这是一个输出错误信息的函数。其输出的信息，可以在终端显示，也可以保存到系统日志。</a:t>
            </a:r>
            <a:endParaRPr lang="en-US" altLang="zh-CN" sz="1800" dirty="0">
              <a:sym typeface="Arial" charset="0"/>
            </a:endParaRPr>
          </a:p>
          <a:p>
            <a:pPr lvl="1"/>
            <a:r>
              <a:rPr lang="zh-CN" altLang="en-US" dirty="0">
                <a:sym typeface="Arial" charset="0"/>
              </a:rPr>
              <a:t>查看系统日志</a:t>
            </a:r>
            <a:endParaRPr lang="en-US" altLang="zh-CN" dirty="0">
              <a:sym typeface="Arial" charset="0"/>
            </a:endParaRPr>
          </a:p>
          <a:p>
            <a:pPr lvl="2"/>
            <a:r>
              <a:rPr lang="zh-CN" altLang="en-US" sz="1800" dirty="0">
                <a:sym typeface="Arial" charset="0"/>
              </a:rPr>
              <a:t>在</a:t>
            </a:r>
            <a:r>
              <a:rPr lang="en-US" altLang="zh-CN" sz="1800" dirty="0">
                <a:sym typeface="Arial" charset="0"/>
              </a:rPr>
              <a:t>/var/log</a:t>
            </a:r>
            <a:r>
              <a:rPr lang="zh-CN" altLang="en-US" sz="1800" dirty="0">
                <a:sym typeface="Arial" charset="0"/>
              </a:rPr>
              <a:t>路径下，有一个名为</a:t>
            </a:r>
            <a:r>
              <a:rPr lang="en-US" altLang="zh-CN" sz="1800" dirty="0">
                <a:sym typeface="Arial" charset="0"/>
              </a:rPr>
              <a:t>syslog</a:t>
            </a:r>
            <a:r>
              <a:rPr lang="zh-CN" altLang="en-US" sz="1800" dirty="0">
                <a:sym typeface="Arial" charset="0"/>
              </a:rPr>
              <a:t>的文件，记录着系统启动以来的很多日志事件，其中就包括上面的</a:t>
            </a:r>
            <a:r>
              <a:rPr lang="en-US" altLang="zh-CN" sz="1800" dirty="0" err="1">
                <a:sym typeface="Arial" charset="0"/>
              </a:rPr>
              <a:t>pr_err</a:t>
            </a:r>
            <a:r>
              <a:rPr lang="zh-CN" altLang="en-US" sz="1800" dirty="0">
                <a:sym typeface="Arial" charset="0"/>
              </a:rPr>
              <a:t>输出的日志。查看此日志，看看其中都有哪些内容。</a:t>
            </a:r>
            <a:endParaRPr lang="en-US" altLang="zh-CN" sz="1800" dirty="0">
              <a:sym typeface="Arial" charset="0"/>
            </a:endParaRPr>
          </a:p>
          <a:p>
            <a:pPr lvl="1"/>
            <a:r>
              <a:rPr lang="en-US" altLang="zh-CN" dirty="0" err="1">
                <a:sym typeface="Arial" charset="0"/>
              </a:rPr>
              <a:t>init_filename</a:t>
            </a:r>
            <a:endParaRPr lang="en-US" altLang="zh-CN" dirty="0">
              <a:sym typeface="Arial" charset="0"/>
            </a:endParaRPr>
          </a:p>
          <a:p>
            <a:pPr lvl="2"/>
            <a:r>
              <a:rPr lang="zh-CN" altLang="en-US" sz="1800" dirty="0">
                <a:sym typeface="Arial" charset="0"/>
              </a:rPr>
              <a:t>要启动的</a:t>
            </a:r>
            <a:r>
              <a:rPr lang="en-US" altLang="zh-CN" sz="1800" dirty="0">
                <a:sym typeface="Arial" charset="0"/>
              </a:rPr>
              <a:t>init</a:t>
            </a:r>
            <a:r>
              <a:rPr lang="zh-CN" altLang="en-US" sz="1800" dirty="0">
                <a:sym typeface="Arial" charset="0"/>
              </a:rPr>
              <a:t>程序的文件名。此参数会赋值给</a:t>
            </a:r>
            <a:r>
              <a:rPr lang="en-US" altLang="zh-CN" sz="1800" dirty="0" err="1">
                <a:sym typeface="Arial" charset="0"/>
              </a:rPr>
              <a:t>argv_init</a:t>
            </a:r>
            <a:r>
              <a:rPr lang="en-US" altLang="zh-CN" sz="1800" dirty="0">
                <a:sym typeface="Arial" charset="0"/>
              </a:rPr>
              <a:t>[0]</a:t>
            </a:r>
          </a:p>
          <a:p>
            <a:pPr lvl="1"/>
            <a:r>
              <a:rPr lang="en-US" altLang="zh-CN" dirty="0" err="1">
                <a:sym typeface="Arial" charset="0"/>
              </a:rPr>
              <a:t>argv_init</a:t>
            </a:r>
            <a:endParaRPr lang="en-US" altLang="zh-CN" dirty="0">
              <a:sym typeface="Arial" charset="0"/>
            </a:endParaRPr>
          </a:p>
          <a:p>
            <a:pPr lvl="2"/>
            <a:r>
              <a:rPr lang="zh-CN" altLang="en-US" sz="1800" dirty="0">
                <a:sym typeface="Arial" charset="0"/>
              </a:rPr>
              <a:t>传递给</a:t>
            </a:r>
            <a:r>
              <a:rPr lang="en-US" altLang="zh-CN" sz="1800" dirty="0">
                <a:sym typeface="Arial" charset="0"/>
              </a:rPr>
              <a:t>init</a:t>
            </a:r>
            <a:r>
              <a:rPr lang="zh-CN" altLang="en-US" sz="1800" dirty="0">
                <a:sym typeface="Arial" charset="0"/>
              </a:rPr>
              <a:t>程序的参数数组，因为</a:t>
            </a:r>
            <a:r>
              <a:rPr lang="en-US" altLang="zh-CN" sz="1800" dirty="0" err="1">
                <a:sym typeface="Arial" charset="0"/>
              </a:rPr>
              <a:t>init_filename</a:t>
            </a:r>
            <a:r>
              <a:rPr lang="zh-CN" altLang="en-US" sz="1800" dirty="0">
                <a:sym typeface="Arial" charset="0"/>
              </a:rPr>
              <a:t>会赋值给</a:t>
            </a:r>
            <a:r>
              <a:rPr lang="en-US" altLang="zh-CN" sz="1800" dirty="0" err="1">
                <a:sym typeface="Arial" charset="0"/>
              </a:rPr>
              <a:t>argv_init</a:t>
            </a:r>
            <a:r>
              <a:rPr lang="en-US" altLang="zh-CN" sz="1800" dirty="0">
                <a:sym typeface="Arial" charset="0"/>
              </a:rPr>
              <a:t>[0]</a:t>
            </a:r>
            <a:r>
              <a:rPr lang="zh-CN" altLang="en-US" sz="1800" dirty="0">
                <a:sym typeface="Arial" charset="0"/>
              </a:rPr>
              <a:t>，所以</a:t>
            </a:r>
            <a:r>
              <a:rPr lang="en-US" altLang="zh-CN" sz="1800" dirty="0" err="1">
                <a:sym typeface="Arial" charset="0"/>
              </a:rPr>
              <a:t>argv_init</a:t>
            </a:r>
            <a:r>
              <a:rPr lang="en-US" altLang="zh-CN" sz="1800" dirty="0">
                <a:sym typeface="Arial" charset="0"/>
              </a:rPr>
              <a:t>[0]</a:t>
            </a:r>
            <a:r>
              <a:rPr lang="zh-CN" altLang="en-US" sz="1800" dirty="0">
                <a:sym typeface="Arial" charset="0"/>
              </a:rPr>
              <a:t>的初始值会被更改。</a:t>
            </a:r>
          </a:p>
          <a:p>
            <a:pPr lvl="1"/>
            <a:r>
              <a:rPr lang="en-US" altLang="zh-CN" dirty="0" err="1">
                <a:sym typeface="Arial" charset="0"/>
              </a:rPr>
              <a:t>envp_init</a:t>
            </a:r>
            <a:endParaRPr lang="en-US" altLang="zh-CN" dirty="0">
              <a:sym typeface="Arial" charset="0"/>
            </a:endParaRPr>
          </a:p>
          <a:p>
            <a:pPr lvl="2"/>
            <a:r>
              <a:rPr lang="en-US" altLang="zh-CN" sz="1800" dirty="0">
                <a:sym typeface="Arial" charset="0"/>
              </a:rPr>
              <a:t>Init</a:t>
            </a:r>
            <a:r>
              <a:rPr lang="zh-CN" altLang="en-US" sz="1800" dirty="0">
                <a:sym typeface="Arial" charset="0"/>
              </a:rPr>
              <a:t>程序运行时的运行环境。</a:t>
            </a:r>
          </a:p>
          <a:p>
            <a:pPr lvl="1"/>
            <a:endParaRPr lang="en-US" altLang="zh-CN" dirty="0">
              <a:sym typeface="Arial" charset="0"/>
            </a:endParaRPr>
          </a:p>
          <a:p>
            <a:pPr lvl="2"/>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四、内核进程</a:t>
            </a:r>
          </a:p>
        </p:txBody>
      </p:sp>
    </p:spTree>
    <p:extLst>
      <p:ext uri="{BB962C8B-B14F-4D97-AF65-F5344CB8AC3E}">
        <p14:creationId xmlns:p14="http://schemas.microsoft.com/office/powerpoint/2010/main" val="41477838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9"/>
            <a:ext cx="8553400" cy="3384376"/>
          </a:xfrm>
        </p:spPr>
        <p:txBody>
          <a:bodyPr/>
          <a:lstStyle/>
          <a:p>
            <a:r>
              <a:rPr lang="zh-CN" altLang="en-US" dirty="0">
                <a:solidFill>
                  <a:srgbClr val="FF0000"/>
                </a:solidFill>
                <a:ea typeface="宋体" panose="02010600030101010101" pitchFamily="2" charset="-122"/>
              </a:rPr>
              <a:t>第</a:t>
            </a:r>
            <a:r>
              <a:rPr lang="en-US" altLang="zh-CN" dirty="0">
                <a:solidFill>
                  <a:srgbClr val="FF0000"/>
                </a:solidFill>
                <a:ea typeface="宋体" panose="02010600030101010101" pitchFamily="2" charset="-122"/>
              </a:rPr>
              <a:t>1</a:t>
            </a:r>
            <a:r>
              <a:rPr lang="zh-CN" altLang="en-US" dirty="0">
                <a:solidFill>
                  <a:srgbClr val="FF0000"/>
                </a:solidFill>
                <a:ea typeface="宋体" panose="02010600030101010101" pitchFamily="2" charset="-122"/>
              </a:rPr>
              <a:t>讲：内核启动过程</a:t>
            </a:r>
            <a:endParaRPr lang="en-US" altLang="zh-CN" dirty="0">
              <a:solidFill>
                <a:srgbClr val="FF0000"/>
              </a:solidFill>
              <a:ea typeface="宋体" panose="02010600030101010101" pitchFamily="2" charset="-122"/>
            </a:endParaRPr>
          </a:p>
          <a:p>
            <a:endParaRPr lang="zh-CN" altLang="en-US"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讲：内核的映像文件与基于</a:t>
            </a:r>
            <a:r>
              <a:rPr lang="en-US" altLang="zh-CN" dirty="0">
                <a:ea typeface="宋体" pitchFamily="2" charset="-122"/>
              </a:rPr>
              <a:t>AT&amp;T</a:t>
            </a:r>
            <a:r>
              <a:rPr lang="zh-CN" altLang="en-US" dirty="0">
                <a:ea typeface="宋体" pitchFamily="2" charset="-122"/>
              </a:rPr>
              <a:t>语言的内核启动测试程序</a:t>
            </a:r>
            <a:endParaRPr lang="en-US" altLang="zh-CN" dirty="0">
              <a:ea typeface="宋体" pitchFamily="2" charset="-122"/>
            </a:endParaRPr>
          </a:p>
          <a:p>
            <a:endParaRPr lang="zh-CN" altLang="en-US"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讲：内核模块加载与</a:t>
            </a:r>
            <a:r>
              <a:rPr lang="en-US" altLang="zh-CN" dirty="0">
                <a:ea typeface="宋体" pitchFamily="2" charset="-122"/>
              </a:rPr>
              <a:t>init</a:t>
            </a:r>
            <a:r>
              <a:rPr lang="zh-CN" altLang="en-US" dirty="0">
                <a:ea typeface="宋体" pitchFamily="2" charset="-122"/>
              </a:rPr>
              <a:t>程序的启动</a:t>
            </a:r>
            <a:endParaRPr lang="en-US" altLang="zh-CN" dirty="0">
              <a:ea typeface="宋体" pitchFamily="2" charset="-122"/>
            </a:endParaRPr>
          </a:p>
          <a:p>
            <a:endParaRPr lang="en-US" altLang="zh-CN" dirty="0">
              <a:ea typeface="宋体" pitchFamily="2" charset="-122"/>
            </a:endParaRPr>
          </a:p>
          <a:p>
            <a:pPr marL="0" indent="0">
              <a:buNone/>
            </a:pPr>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第二章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3</a:t>
            </a:r>
            <a:r>
              <a:rPr lang="zh-CN" altLang="en-US" dirty="0"/>
              <a:t>：修改内核的最后启动步骤</a:t>
            </a:r>
          </a:p>
        </p:txBody>
      </p:sp>
      <p:sp>
        <p:nvSpPr>
          <p:cNvPr id="6" name="内容占位符 1">
            <a:extLst>
              <a:ext uri="{FF2B5EF4-FFF2-40B4-BE49-F238E27FC236}">
                <a16:creationId xmlns:a16="http://schemas.microsoft.com/office/drawing/2014/main" id="{E1BBBAFB-3065-4AD3-A303-4754B5ABCBEA}"/>
              </a:ext>
            </a:extLst>
          </p:cNvPr>
          <p:cNvSpPr txBox="1">
            <a:spLocks/>
          </p:cNvSpPr>
          <p:nvPr/>
        </p:nvSpPr>
        <p:spPr bwMode="auto">
          <a:xfrm>
            <a:off x="831850" y="1501775"/>
            <a:ext cx="8242300" cy="2127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kern="0" dirty="0"/>
              <a:t>任务描述</a:t>
            </a:r>
            <a:endParaRPr lang="en-US" altLang="zh-CN" kern="0"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了解建立内核进程的过程，找到内核</a:t>
            </a:r>
            <a:r>
              <a:rPr lang="en-US" altLang="zh-CN" sz="1662" kern="0" dirty="0">
                <a:solidFill>
                  <a:srgbClr val="111111"/>
                </a:solidFill>
              </a:rPr>
              <a:t>init</a:t>
            </a:r>
            <a:r>
              <a:rPr lang="zh-CN" altLang="en-US" sz="1662" kern="0" dirty="0">
                <a:solidFill>
                  <a:srgbClr val="111111"/>
                </a:solidFill>
              </a:rPr>
              <a:t>程序调用用户</a:t>
            </a:r>
            <a:r>
              <a:rPr lang="en-US" altLang="zh-CN" sz="1662" kern="0" dirty="0">
                <a:solidFill>
                  <a:srgbClr val="111111"/>
                </a:solidFill>
              </a:rPr>
              <a:t>init</a:t>
            </a:r>
            <a:r>
              <a:rPr lang="zh-CN" altLang="en-US" sz="1662" kern="0" dirty="0">
                <a:solidFill>
                  <a:srgbClr val="111111"/>
                </a:solidFill>
              </a:rPr>
              <a:t>程序的最终执行代码后，尝试添加一个自己编写的应用程序；在模块退出时杀死该线程。</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重新编译内核，安装执行新内核并查看结果。</a:t>
            </a:r>
          </a:p>
        </p:txBody>
      </p:sp>
      <p:sp>
        <p:nvSpPr>
          <p:cNvPr id="7" name="内容占位符 1">
            <a:extLst>
              <a:ext uri="{FF2B5EF4-FFF2-40B4-BE49-F238E27FC236}">
                <a16:creationId xmlns:a16="http://schemas.microsoft.com/office/drawing/2014/main" id="{0A70DC68-D11E-4B95-A937-9BDF51FF86B0}"/>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extLst>
      <p:ext uri="{BB962C8B-B14F-4D97-AF65-F5344CB8AC3E}">
        <p14:creationId xmlns:p14="http://schemas.microsoft.com/office/powerpoint/2010/main" val="8344359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1A77ECFD-0D70-4D38-A9F6-79C78A8F5E30}"/>
              </a:ext>
            </a:extLst>
          </p:cNvPr>
          <p:cNvSpPr>
            <a:spLocks noGrp="1" noChangeArrowheads="1"/>
          </p:cNvSpPr>
          <p:nvPr>
            <p:ph idx="1"/>
          </p:nvPr>
        </p:nvSpPr>
        <p:spPr/>
        <p:txBody>
          <a:bodyPr/>
          <a:lstStyle/>
          <a:p>
            <a:r>
              <a:rPr lang="zh-CN" altLang="en-US" dirty="0"/>
              <a:t>掌握内核模块编程和内核启动初始化程序</a:t>
            </a:r>
          </a:p>
        </p:txBody>
      </p:sp>
      <p:sp>
        <p:nvSpPr>
          <p:cNvPr id="5123" name="标题 2">
            <a:extLst>
              <a:ext uri="{FF2B5EF4-FFF2-40B4-BE49-F238E27FC236}">
                <a16:creationId xmlns:a16="http://schemas.microsoft.com/office/drawing/2014/main" id="{E567ACBD-63CE-4AF3-A843-7CC8405D315F}"/>
              </a:ext>
            </a:extLst>
          </p:cNvPr>
          <p:cNvSpPr>
            <a:spLocks noGrp="1" noChangeArrowheads="1"/>
          </p:cNvSpPr>
          <p:nvPr>
            <p:ph type="title"/>
          </p:nvPr>
        </p:nvSpPr>
        <p:spPr/>
        <p:txBody>
          <a:bodyPr/>
          <a:lstStyle/>
          <a:p>
            <a:r>
              <a:rPr lang="zh-CN" altLang="en-US"/>
              <a:t>主要任务</a:t>
            </a:r>
          </a:p>
        </p:txBody>
      </p:sp>
      <p:sp>
        <p:nvSpPr>
          <p:cNvPr id="4" name="Text Box 3">
            <a:extLst>
              <a:ext uri="{FF2B5EF4-FFF2-40B4-BE49-F238E27FC236}">
                <a16:creationId xmlns:a16="http://schemas.microsoft.com/office/drawing/2014/main" id="{D201FA0A-A67C-4135-A701-2AEA41C39C23}"/>
              </a:ext>
            </a:extLst>
          </p:cNvPr>
          <p:cNvSpPr txBox="1">
            <a:spLocks noChangeArrowheads="1"/>
          </p:cNvSpPr>
          <p:nvPr/>
        </p:nvSpPr>
        <p:spPr bwMode="auto">
          <a:xfrm>
            <a:off x="796926" y="3228976"/>
            <a:ext cx="8277225" cy="2659063"/>
          </a:xfrm>
          <a:prstGeom prst="rect">
            <a:avLst/>
          </a:prstGeom>
          <a:noFill/>
          <a:ln>
            <a:noFill/>
          </a:ln>
          <a:effectLst/>
        </p:spPr>
        <p:txBody>
          <a:bodyPr lIns="83077" tIns="43200" rIns="83077" bIns="43200"/>
          <a:lstStyle>
            <a:lvl1pPr marL="341313" indent="-341313">
              <a:spcBef>
                <a:spcPts val="65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b="1">
                <a:solidFill>
                  <a:srgbClr val="000066"/>
                </a:solidFill>
                <a:latin typeface="Arial" panose="020B0604020202020204" pitchFamily="34" charset="0"/>
                <a:ea typeface="黑体" panose="02010609060101010101" pitchFamily="49" charset="-122"/>
              </a:defRPr>
            </a:lvl1pPr>
            <a:lvl2pPr>
              <a:spcBef>
                <a:spcPts val="6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FF"/>
                </a:solidFill>
                <a:latin typeface="Arial" panose="020B0604020202020204" pitchFamily="34" charset="0"/>
                <a:ea typeface="宋体" panose="02010600030101010101" pitchFamily="2" charset="-122"/>
              </a:defRPr>
            </a:lvl2pPr>
            <a:lvl3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A50021"/>
                </a:solidFill>
                <a:latin typeface="Arial" panose="020B0604020202020204" pitchFamily="34" charset="0"/>
                <a:ea typeface="楷体_GB2312" pitchFamily="1" charset="-122"/>
              </a:defRPr>
            </a:lvl3pPr>
            <a:lvl4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292929"/>
                </a:solidFill>
                <a:latin typeface="Arial" panose="020B0604020202020204" pitchFamily="34" charset="0"/>
                <a:ea typeface="楷体_GB2312" pitchFamily="1" charset="-122"/>
              </a:defRPr>
            </a:lvl4pPr>
            <a:lvl5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5pPr>
            <a:lvl6pPr marL="25146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6pPr>
            <a:lvl7pPr marL="29718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7pPr>
            <a:lvl8pPr marL="34290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8pPr>
            <a:lvl9pPr marL="38862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9pPr>
          </a:lstStyle>
          <a:p>
            <a:pPr algn="l" eaLnBrk="0" hangingPunct="0">
              <a:buClr>
                <a:srgbClr val="FF5050"/>
              </a:buClr>
              <a:buSzPct val="120000"/>
              <a:buFont typeface="Wingdings" panose="05000000000000000000" pitchFamily="2" charset="2"/>
              <a:buChar char=""/>
              <a:defRPr/>
            </a:pPr>
            <a:r>
              <a:rPr kumimoji="0" lang="zh-CN" altLang="en-US" sz="2400" dirty="0">
                <a:latin typeface="宋体" panose="02010600030101010101" pitchFamily="2" charset="-122"/>
                <a:ea typeface="宋体" panose="02010600030101010101" pitchFamily="2" charset="-122"/>
              </a:rPr>
              <a:t>由主要任务，可以分解为以下</a:t>
            </a:r>
            <a:r>
              <a:rPr kumimoji="0" lang="en-US" altLang="zh-CN" sz="2400" dirty="0">
                <a:latin typeface="宋体" panose="02010600030101010101" pitchFamily="2" charset="-122"/>
                <a:ea typeface="宋体" panose="02010600030101010101" pitchFamily="2" charset="-122"/>
              </a:rPr>
              <a:t>3</a:t>
            </a:r>
            <a:r>
              <a:rPr kumimoji="0" lang="zh-CN" altLang="en-US" sz="2400" dirty="0">
                <a:latin typeface="宋体" panose="02010600030101010101" pitchFamily="2" charset="-122"/>
                <a:ea typeface="宋体" panose="02010600030101010101" pitchFamily="2" charset="-122"/>
              </a:rPr>
              <a:t>个子任务：</a:t>
            </a:r>
          </a:p>
          <a:p>
            <a:pPr algn="l" eaLnBrk="0" hangingPunct="0">
              <a:buClr>
                <a:srgbClr val="FF5050"/>
              </a:buClr>
              <a:buSzPct val="120000"/>
              <a:buFont typeface="Wingdings" panose="05000000000000000000" pitchFamily="2" charset="2"/>
              <a:buChar char=""/>
              <a:defRPr/>
            </a:pPr>
            <a:endParaRPr kumimoji="0" lang="zh-CN" altLang="en-US" sz="2400" dirty="0">
              <a:latin typeface="宋体" panose="02010600030101010101" pitchFamily="2" charset="-122"/>
              <a:ea typeface="宋体" panose="02010600030101010101" pitchFamily="2" charset="-122"/>
            </a:endParaRPr>
          </a:p>
          <a:p>
            <a:pPr marL="685817" lvl="1" indent="-263776" algn="l" eaLnBrk="0" hangingPunct="0">
              <a:spcBef>
                <a:spcPct val="20000"/>
              </a:spcBef>
              <a:buClr>
                <a:srgbClr val="336699"/>
              </a:buClr>
              <a:buSzPct val="75000"/>
              <a:buFont typeface="Wingdings" pitchFamily="2" charset="2"/>
              <a:buChar char="v"/>
              <a:defRPr/>
            </a:pPr>
            <a:r>
              <a:rPr kumimoji="0" lang="en-US" altLang="zh-CN" sz="1662" dirty="0">
                <a:solidFill>
                  <a:srgbClr val="111111"/>
                </a:solidFill>
                <a:latin typeface="Times New Roman" pitchFamily="18" charset="0"/>
                <a:cs typeface="Times New Roman" pitchFamily="18" charset="0"/>
              </a:rPr>
              <a:t>子任务1</a:t>
            </a:r>
            <a:r>
              <a:rPr kumimoji="0" lang="zh-CN" altLang="en-US" sz="1662" dirty="0">
                <a:solidFill>
                  <a:srgbClr val="111111"/>
                </a:solidFill>
                <a:latin typeface="Times New Roman" pitchFamily="18" charset="0"/>
                <a:cs typeface="Times New Roman" pitchFamily="18" charset="0"/>
              </a:rPr>
              <a:t>：编写简单的内核模块，然后把它加载到内存中（</a:t>
            </a:r>
            <a:r>
              <a:rPr kumimoji="0" lang="en-US" altLang="zh-CN" sz="1662" dirty="0">
                <a:solidFill>
                  <a:srgbClr val="111111"/>
                </a:solidFill>
                <a:latin typeface="Times New Roman" pitchFamily="18" charset="0"/>
                <a:cs typeface="Times New Roman" pitchFamily="18" charset="0"/>
              </a:rPr>
              <a:t>30min</a:t>
            </a:r>
            <a:r>
              <a:rPr kumimoji="0" lang="zh-CN" altLang="en-US" sz="1662" dirty="0">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2</a:t>
            </a:r>
            <a:r>
              <a:rPr kumimoji="0" lang="zh-CN" altLang="en-US" sz="1662" dirty="0">
                <a:solidFill>
                  <a:srgbClr val="111111"/>
                </a:solidFill>
                <a:latin typeface="Times New Roman" pitchFamily="18" charset="0"/>
                <a:cs typeface="Times New Roman" pitchFamily="18" charset="0"/>
              </a:rPr>
              <a:t>：在源代码中找到内核模块加载的位置，调换模块的顺序（</a:t>
            </a:r>
            <a:r>
              <a:rPr kumimoji="0" lang="en-US" altLang="zh-CN" sz="1662" dirty="0">
                <a:solidFill>
                  <a:srgbClr val="111111"/>
                </a:solidFill>
                <a:latin typeface="Times New Roman" pitchFamily="18" charset="0"/>
                <a:cs typeface="Times New Roman" pitchFamily="18" charset="0"/>
              </a:rPr>
              <a:t>60min</a:t>
            </a:r>
            <a:r>
              <a:rPr kumimoji="0" lang="zh-CN" altLang="en-US" sz="1662" dirty="0">
                <a:solidFill>
                  <a:srgbClr val="111111"/>
                </a:solidFill>
                <a:latin typeface="Times New Roman" pitchFamily="18" charset="0"/>
                <a:cs typeface="Times New Roman" pitchFamily="18" charset="0"/>
              </a:rPr>
              <a:t>）</a:t>
            </a: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3</a:t>
            </a:r>
            <a:r>
              <a:rPr kumimoji="0" lang="zh-CN" altLang="en-US" sz="1662" dirty="0">
                <a:solidFill>
                  <a:srgbClr val="111111"/>
                </a:solidFill>
                <a:latin typeface="Times New Roman" pitchFamily="18" charset="0"/>
                <a:cs typeface="Times New Roman" pitchFamily="18" charset="0"/>
              </a:rPr>
              <a:t>：修改内核的最后启动步骤，在启动</a:t>
            </a:r>
            <a:r>
              <a:rPr kumimoji="0" lang="en-US" altLang="zh-CN" sz="1662" dirty="0">
                <a:solidFill>
                  <a:srgbClr val="111111"/>
                </a:solidFill>
                <a:latin typeface="Times New Roman" pitchFamily="18" charset="0"/>
                <a:cs typeface="Times New Roman" pitchFamily="18" charset="0"/>
              </a:rPr>
              <a:t>init</a:t>
            </a:r>
            <a:r>
              <a:rPr kumimoji="0" lang="zh-CN" altLang="en-US" sz="1662" dirty="0">
                <a:solidFill>
                  <a:srgbClr val="111111"/>
                </a:solidFill>
                <a:latin typeface="Times New Roman" pitchFamily="18" charset="0"/>
                <a:cs typeface="Times New Roman" pitchFamily="18" charset="0"/>
              </a:rPr>
              <a:t>程序的同时，再启动另一个自行编写的简单应用程序，观察可能会出现的问题（</a:t>
            </a:r>
            <a:r>
              <a:rPr kumimoji="0" lang="en-US" altLang="zh-CN" sz="1662" dirty="0">
                <a:solidFill>
                  <a:srgbClr val="111111"/>
                </a:solidFill>
                <a:latin typeface="Times New Roman" pitchFamily="18" charset="0"/>
                <a:cs typeface="Times New Roman" pitchFamily="18" charset="0"/>
              </a:rPr>
              <a:t>60min</a:t>
            </a:r>
            <a:r>
              <a:rPr kumimoji="0" lang="zh-CN" altLang="en-US" sz="1662">
                <a:solidFill>
                  <a:srgbClr val="111111"/>
                </a:solidFill>
                <a:latin typeface="Times New Roman" pitchFamily="18" charset="0"/>
                <a:cs typeface="Times New Roman" pitchFamily="18" charset="0"/>
              </a:rPr>
              <a:t>）</a:t>
            </a:r>
            <a:endParaRPr kumimoji="0" lang="zh-CN" altLang="en-US"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endParaRPr kumimoji="0" lang="zh-CN" altLang="en-US" sz="1662" dirty="0">
              <a:solidFill>
                <a:srgbClr val="111111"/>
              </a:solidFill>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pPr marL="457200" lvl="1" indent="0">
              <a:buNone/>
            </a:pPr>
            <a:r>
              <a:rPr lang="en-US" altLang="zh-CN" dirty="0"/>
              <a:t>Linux</a:t>
            </a:r>
            <a:r>
              <a:rPr lang="zh-CN" altLang="en-US" dirty="0"/>
              <a:t>是一个跨平台的操作系统，支持众多的设备，在</a:t>
            </a:r>
            <a:r>
              <a:rPr lang="en-US" altLang="zh-CN" dirty="0"/>
              <a:t>Linux</a:t>
            </a:r>
            <a:r>
              <a:rPr lang="zh-CN" altLang="en-US" dirty="0"/>
              <a:t>内核源码中有超过</a:t>
            </a:r>
            <a:r>
              <a:rPr lang="en-US" altLang="zh-CN" dirty="0"/>
              <a:t>50%</a:t>
            </a:r>
            <a:r>
              <a:rPr lang="zh-CN" altLang="en-US" dirty="0"/>
              <a:t>的代码都与设备驱动相关。 </a:t>
            </a:r>
            <a:r>
              <a:rPr lang="en-US" altLang="zh-CN" dirty="0"/>
              <a:t>Linux</a:t>
            </a:r>
            <a:r>
              <a:rPr lang="zh-CN" altLang="en-US" dirty="0"/>
              <a:t>为宏内核架构，如果开启所有的功能，内核就会变得十分臃肿。 内核模块就是实现了某个功能的一段内核代码，在内核运行过程，可以加载这部分代码到内核中， 从而动态地增加了内核的功能。基于这种特性，我们进行设备驱动开发时，以内核模块的形式编写设备驱动， 只需要编译相关的驱动代码即可，无需对整个内核进行编译。</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一、内核模块</a:t>
            </a:r>
          </a:p>
        </p:txBody>
      </p:sp>
    </p:spTree>
    <p:extLst>
      <p:ext uri="{BB962C8B-B14F-4D97-AF65-F5344CB8AC3E}">
        <p14:creationId xmlns:p14="http://schemas.microsoft.com/office/powerpoint/2010/main" val="2749099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8928100" cy="5400600"/>
          </a:xfrm>
        </p:spPr>
        <p:txBody>
          <a:bodyPr/>
          <a:lstStyle/>
          <a:p>
            <a:r>
              <a:rPr kumimoji="1" lang="zh-CN" altLang="en-US" dirty="0"/>
              <a:t>特点</a:t>
            </a:r>
            <a:endParaRPr kumimoji="1" lang="en-US" altLang="zh-CN" dirty="0"/>
          </a:p>
          <a:p>
            <a:pPr lvl="1"/>
            <a:r>
              <a:rPr kumimoji="1" lang="zh-CN" altLang="en-US" dirty="0"/>
              <a:t>模块是具有独立功能的程序，它可以被单独编译，但不能独立运行， 在运行时它被链接到内核作为内核的一部分在内核空间运行，这与运行在用户空间的进程是不一样的。 模块由一组函数和数据结构组成，用来实现一种文件系统、一个驱动程序和其他内核上层功能。 因此内核模块具备如下特点：</a:t>
            </a:r>
            <a:endParaRPr kumimoji="1" lang="en-US" altLang="zh-CN" dirty="0"/>
          </a:p>
          <a:p>
            <a:pPr lvl="2"/>
            <a:r>
              <a:rPr kumimoji="1" lang="zh-CN" altLang="en-US" dirty="0"/>
              <a:t>模块本身不被编译入内核映像，这控制了内核的大小。</a:t>
            </a:r>
          </a:p>
          <a:p>
            <a:pPr lvl="2"/>
            <a:r>
              <a:rPr kumimoji="1" lang="zh-CN" altLang="en-US" dirty="0"/>
              <a:t>模块一旦被加载，它就和内核中的其它部分完全一样。</a:t>
            </a:r>
          </a:p>
          <a:p>
            <a:pPr lvl="2"/>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一、内核模块</a:t>
            </a:r>
            <a:endParaRPr kumimoji="1" lang="zh-CN" altLang="en-US" dirty="0"/>
          </a:p>
        </p:txBody>
      </p:sp>
    </p:spTree>
    <p:extLst>
      <p:ext uri="{BB962C8B-B14F-4D97-AF65-F5344CB8AC3E}">
        <p14:creationId xmlns:p14="http://schemas.microsoft.com/office/powerpoint/2010/main" val="27739220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16578" cy="4968551"/>
          </a:xfrm>
        </p:spPr>
        <p:txBody>
          <a:bodyPr/>
          <a:lstStyle/>
          <a:p>
            <a:r>
              <a:rPr lang="en-US" altLang="zh-CN" dirty="0"/>
              <a:t>ko</a:t>
            </a:r>
            <a:r>
              <a:rPr lang="zh-CN" altLang="en-US" dirty="0"/>
              <a:t>文件</a:t>
            </a:r>
            <a:endParaRPr lang="en-US" altLang="zh-CN" dirty="0"/>
          </a:p>
          <a:p>
            <a:pPr lvl="1"/>
            <a:r>
              <a:rPr lang="en-US" altLang="zh-CN" dirty="0"/>
              <a:t>ko</a:t>
            </a:r>
            <a:r>
              <a:rPr lang="zh-CN" altLang="en-US" dirty="0"/>
              <a:t>文件在数据组织形式上是</a:t>
            </a:r>
            <a:r>
              <a:rPr lang="en-US" altLang="zh-CN" dirty="0"/>
              <a:t>ELF(</a:t>
            </a:r>
            <a:r>
              <a:rPr lang="en-US" altLang="zh-CN" dirty="0" err="1"/>
              <a:t>Excutable</a:t>
            </a:r>
            <a:r>
              <a:rPr lang="en-US" altLang="zh-CN" dirty="0"/>
              <a:t> And Linking Format)</a:t>
            </a:r>
            <a:r>
              <a:rPr lang="zh-CN" altLang="en-US" dirty="0"/>
              <a:t>格式，是一种普通的可重定位目标文件。 这类文件包含了代码和数据，可以被用来链接成可执行文件或共享目标文件，静态链接库也可以归为这一类。</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一、内核模块</a:t>
            </a:r>
          </a:p>
        </p:txBody>
      </p:sp>
      <p:pic>
        <p:nvPicPr>
          <p:cNvPr id="4" name="图片 1">
            <a:extLst>
              <a:ext uri="{FF2B5EF4-FFF2-40B4-BE49-F238E27FC236}">
                <a16:creationId xmlns:a16="http://schemas.microsoft.com/office/drawing/2014/main" id="{C3A69E14-601D-4B03-87C6-2E91D086DE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744" y="2916794"/>
            <a:ext cx="5649813" cy="39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2192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模块加载过程</a:t>
            </a:r>
            <a:endParaRPr lang="en-US" altLang="zh-CN" dirty="0">
              <a:sym typeface="Arial" charset="0"/>
            </a:endParaRPr>
          </a:p>
          <a:p>
            <a:pPr lvl="1"/>
            <a:r>
              <a:rPr lang="zh-CN" altLang="en-US" dirty="0">
                <a:sym typeface="Arial" charset="0"/>
              </a:rPr>
              <a:t>执行 </a:t>
            </a:r>
            <a:r>
              <a:rPr lang="en-US" altLang="zh-CN" dirty="0" err="1">
                <a:sym typeface="Arial" charset="0"/>
              </a:rPr>
              <a:t>insmod</a:t>
            </a:r>
            <a:r>
              <a:rPr lang="en-US" altLang="zh-CN" dirty="0">
                <a:sym typeface="Arial" charset="0"/>
              </a:rPr>
              <a:t> </a:t>
            </a:r>
            <a:r>
              <a:rPr lang="zh-CN" altLang="en-US" dirty="0">
                <a:sym typeface="Arial" charset="0"/>
              </a:rPr>
              <a:t>命令时，必须指定要加载模块的位置；对需求加载的内核模块，通常保存在 </a:t>
            </a:r>
            <a:r>
              <a:rPr lang="en-US" altLang="zh-CN" dirty="0">
                <a:sym typeface="Arial" charset="0"/>
              </a:rPr>
              <a:t>/lib/modules/kernel-version</a:t>
            </a:r>
            <a:r>
              <a:rPr lang="zh-CN" altLang="en-US" dirty="0">
                <a:sym typeface="Arial" charset="0"/>
              </a:rPr>
              <a:t>。和系统的其他程序一样，内核模块实际是经连接的目标文件，但模块是可重定位的，也就是说，为了让装入的模块和已有的内核组件之间可以互相访问，模块不能连接为从特定地址执行的映像文件。模块可以是 </a:t>
            </a:r>
            <a:r>
              <a:rPr lang="en-US" altLang="zh-CN" dirty="0" err="1">
                <a:sym typeface="Arial" charset="0"/>
              </a:rPr>
              <a:t>a.out</a:t>
            </a:r>
            <a:r>
              <a:rPr lang="en-US" altLang="zh-CN" dirty="0">
                <a:sym typeface="Arial" charset="0"/>
              </a:rPr>
              <a:t> </a:t>
            </a:r>
            <a:r>
              <a:rPr lang="zh-CN" altLang="en-US" dirty="0">
                <a:sym typeface="Arial" charset="0"/>
              </a:rPr>
              <a:t>或 </a:t>
            </a:r>
            <a:r>
              <a:rPr lang="en-US" altLang="zh-CN" dirty="0">
                <a:sym typeface="Arial" charset="0"/>
              </a:rPr>
              <a:t>elf </a:t>
            </a:r>
            <a:r>
              <a:rPr lang="zh-CN" altLang="en-US" dirty="0">
                <a:sym typeface="Arial" charset="0"/>
              </a:rPr>
              <a:t>格式的目标文件。</a:t>
            </a:r>
            <a:r>
              <a:rPr lang="en-US" altLang="zh-CN" dirty="0" err="1">
                <a:sym typeface="Arial" charset="0"/>
              </a:rPr>
              <a:t>insmod</a:t>
            </a:r>
            <a:r>
              <a:rPr lang="en-US" altLang="zh-CN" dirty="0">
                <a:sym typeface="Arial" charset="0"/>
              </a:rPr>
              <a:t> </a:t>
            </a:r>
            <a:r>
              <a:rPr lang="zh-CN" altLang="en-US" dirty="0">
                <a:sym typeface="Arial" charset="0"/>
              </a:rPr>
              <a:t>利用一个特权系统调用，可找到内核的导出符号表，符号成对出现，一个是符号名称，另外一个是符号的值，例如符号的地址。内核维护一个由 </a:t>
            </a:r>
            <a:r>
              <a:rPr lang="en-US" altLang="zh-CN" dirty="0" err="1">
                <a:sym typeface="Arial" charset="0"/>
              </a:rPr>
              <a:t>module_list</a:t>
            </a:r>
            <a:r>
              <a:rPr lang="en-US" altLang="zh-CN" dirty="0">
                <a:sym typeface="Arial" charset="0"/>
              </a:rPr>
              <a:t> </a:t>
            </a:r>
            <a:r>
              <a:rPr lang="zh-CN" altLang="en-US" dirty="0">
                <a:sym typeface="Arial" charset="0"/>
              </a:rPr>
              <a:t>指针指向的 </a:t>
            </a:r>
            <a:r>
              <a:rPr lang="en-US" altLang="zh-CN" dirty="0">
                <a:sym typeface="Arial" charset="0"/>
              </a:rPr>
              <a:t>module </a:t>
            </a:r>
            <a:r>
              <a:rPr lang="zh-CN" altLang="en-US" dirty="0">
                <a:sym typeface="Arial" charset="0"/>
              </a:rPr>
              <a:t>链表，其中第一个 </a:t>
            </a:r>
            <a:r>
              <a:rPr lang="en-US" altLang="zh-CN" dirty="0">
                <a:sym typeface="Arial" charset="0"/>
              </a:rPr>
              <a:t>module </a:t>
            </a:r>
            <a:r>
              <a:rPr lang="zh-CN" altLang="en-US" dirty="0">
                <a:sym typeface="Arial" charset="0"/>
              </a:rPr>
              <a:t>数据结构保存有内核的导出符号表。并不是所有的内核符号均在符号表中导出，而只有一些特殊的符号才被添加到符号表中。</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一、内核模块加载</a:t>
            </a:r>
          </a:p>
        </p:txBody>
      </p:sp>
    </p:spTree>
    <p:extLst>
      <p:ext uri="{BB962C8B-B14F-4D97-AF65-F5344CB8AC3E}">
        <p14:creationId xmlns:p14="http://schemas.microsoft.com/office/powerpoint/2010/main" val="11689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文件目录含义</a:t>
            </a:r>
            <a:endParaRPr lang="en-US" altLang="zh-CN" dirty="0">
              <a:sym typeface="Arial" charset="0"/>
            </a:endParaRPr>
          </a:p>
          <a:p>
            <a:pPr lvl="1"/>
            <a:r>
              <a:rPr lang="en-US" altLang="zh-CN" dirty="0"/>
              <a:t>/lib/modules </a:t>
            </a:r>
            <a:r>
              <a:rPr lang="zh-CN" altLang="en-US" dirty="0"/>
              <a:t>目录包含系统核心可加载各种模块，尤其是那些在恢复损坏的系统时重新引 导系统所需的模块</a:t>
            </a:r>
            <a:r>
              <a:rPr lang="en-US" altLang="zh-CN" dirty="0"/>
              <a:t>(</a:t>
            </a:r>
            <a:r>
              <a:rPr lang="zh-CN" altLang="en-US" dirty="0"/>
              <a:t>例如网络和文件系统驱动</a:t>
            </a:r>
            <a:r>
              <a:rPr lang="en-US" altLang="zh-CN" dirty="0"/>
              <a:t>)</a:t>
            </a:r>
            <a:r>
              <a:rPr lang="zh-CN" altLang="en-US" dirty="0"/>
              <a:t>。</a:t>
            </a:r>
          </a:p>
          <a:p>
            <a:pPr lvl="1"/>
            <a:r>
              <a:rPr lang="en-US" altLang="zh-CN" dirty="0"/>
              <a:t>/proc/modules </a:t>
            </a:r>
            <a:r>
              <a:rPr lang="zh-CN" altLang="en-US" dirty="0"/>
              <a:t>存放当前加载了哪些核心模块信息。</a:t>
            </a:r>
          </a:p>
          <a:p>
            <a:pPr marL="0" indent="0">
              <a:buNone/>
            </a:pPr>
            <a:endParaRPr lang="en-US" altLang="zh-CN" dirty="0">
              <a:sym typeface="Arial" charset="0"/>
            </a:endParaRPr>
          </a:p>
          <a:p>
            <a:r>
              <a:rPr lang="en-US" altLang="zh-CN" dirty="0">
                <a:sym typeface="Arial" charset="0"/>
              </a:rPr>
              <a:t>Linux</a:t>
            </a:r>
            <a:r>
              <a:rPr lang="zh-CN" altLang="en-US" dirty="0">
                <a:sym typeface="Arial" charset="0"/>
              </a:rPr>
              <a:t>相关命令</a:t>
            </a:r>
            <a:endParaRPr lang="en-US" altLang="zh-CN" dirty="0">
              <a:sym typeface="Arial" charset="0"/>
            </a:endParaRPr>
          </a:p>
          <a:p>
            <a:pPr lvl="1"/>
            <a:r>
              <a:rPr lang="en-US" altLang="zh-CN" dirty="0" err="1">
                <a:sym typeface="Arial" charset="0"/>
              </a:rPr>
              <a:t>lsmod</a:t>
            </a:r>
            <a:r>
              <a:rPr lang="en-US" altLang="zh-CN" dirty="0">
                <a:sym typeface="Arial" charset="0"/>
              </a:rPr>
              <a:t> :</a:t>
            </a:r>
            <a:r>
              <a:rPr lang="zh-CN" altLang="en-US" dirty="0">
                <a:sym typeface="Arial" charset="0"/>
              </a:rPr>
              <a:t>列出已经被内核调入的模块 </a:t>
            </a:r>
          </a:p>
          <a:p>
            <a:pPr lvl="1"/>
            <a:r>
              <a:rPr lang="en-US" altLang="zh-CN">
                <a:sym typeface="Arial" charset="0"/>
              </a:rPr>
              <a:t>insmod:</a:t>
            </a:r>
            <a:r>
              <a:rPr lang="zh-CN" altLang="en-US" dirty="0">
                <a:sym typeface="Arial" charset="0"/>
              </a:rPr>
              <a:t>将某个</a:t>
            </a:r>
            <a:r>
              <a:rPr lang="en-US" altLang="zh-CN" dirty="0">
                <a:sym typeface="Arial" charset="0"/>
              </a:rPr>
              <a:t>module</a:t>
            </a:r>
            <a:r>
              <a:rPr lang="zh-CN" altLang="en-US" dirty="0">
                <a:sym typeface="Arial" charset="0"/>
              </a:rPr>
              <a:t>插入到内核中 </a:t>
            </a:r>
          </a:p>
          <a:p>
            <a:pPr lvl="1"/>
            <a:r>
              <a:rPr lang="en-US" altLang="zh-CN" dirty="0" err="1">
                <a:sym typeface="Arial" charset="0"/>
              </a:rPr>
              <a:t>modprobe</a:t>
            </a:r>
            <a:r>
              <a:rPr lang="en-US" altLang="zh-CN" dirty="0">
                <a:sym typeface="Arial" charset="0"/>
              </a:rPr>
              <a:t>: </a:t>
            </a:r>
            <a:r>
              <a:rPr lang="en-US" altLang="zh-CN" dirty="0" err="1">
                <a:sym typeface="Arial" charset="0"/>
              </a:rPr>
              <a:t>modprobe</a:t>
            </a:r>
            <a:r>
              <a:rPr lang="en-US" altLang="zh-CN" dirty="0">
                <a:sym typeface="Arial" charset="0"/>
              </a:rPr>
              <a:t> </a:t>
            </a:r>
            <a:r>
              <a:rPr lang="zh-CN" altLang="en-US" dirty="0">
                <a:sym typeface="Arial" charset="0"/>
              </a:rPr>
              <a:t>命令是根据</a:t>
            </a:r>
            <a:r>
              <a:rPr lang="en-US" altLang="zh-CN" dirty="0" err="1">
                <a:sym typeface="Arial" charset="0"/>
              </a:rPr>
              <a:t>depmod</a:t>
            </a:r>
            <a:r>
              <a:rPr lang="en-US" altLang="zh-CN" dirty="0">
                <a:sym typeface="Arial" charset="0"/>
              </a:rPr>
              <a:t> -a</a:t>
            </a:r>
            <a:r>
              <a:rPr lang="zh-CN" altLang="en-US" dirty="0">
                <a:sym typeface="Arial" charset="0"/>
              </a:rPr>
              <a:t>的输出</a:t>
            </a:r>
            <a:r>
              <a:rPr lang="en-US" altLang="zh-CN" dirty="0">
                <a:sym typeface="Arial" charset="0"/>
              </a:rPr>
              <a:t>/lib/modules/version/</a:t>
            </a:r>
            <a:r>
              <a:rPr lang="en-US" altLang="zh-CN" dirty="0" err="1">
                <a:sym typeface="Arial" charset="0"/>
              </a:rPr>
              <a:t>modules.dep</a:t>
            </a:r>
            <a:r>
              <a:rPr lang="zh-CN" altLang="en-US" dirty="0">
                <a:sym typeface="Arial" charset="0"/>
              </a:rPr>
              <a:t>来加载全部的所需要模块</a:t>
            </a:r>
          </a:p>
          <a:p>
            <a:pPr lvl="1"/>
            <a:r>
              <a:rPr lang="en-US" altLang="zh-CN" dirty="0" err="1">
                <a:sym typeface="Arial" charset="0"/>
              </a:rPr>
              <a:t>rmmod</a:t>
            </a:r>
            <a:r>
              <a:rPr lang="zh-CN" altLang="en-US" dirty="0">
                <a:sym typeface="Arial" charset="0"/>
              </a:rPr>
              <a:t>：将某个</a:t>
            </a:r>
            <a:r>
              <a:rPr lang="en-US" altLang="zh-CN" dirty="0">
                <a:sym typeface="Arial" charset="0"/>
              </a:rPr>
              <a:t>module</a:t>
            </a:r>
            <a:r>
              <a:rPr lang="zh-CN" altLang="en-US" dirty="0">
                <a:sym typeface="Arial" charset="0"/>
              </a:rPr>
              <a:t>从内核中卸载 </a:t>
            </a:r>
          </a:p>
          <a:p>
            <a:pPr lvl="1"/>
            <a:r>
              <a:rPr lang="en-US" altLang="zh-CN" dirty="0" err="1">
                <a:sym typeface="Arial" charset="0"/>
              </a:rPr>
              <a:t>depmod</a:t>
            </a:r>
            <a:r>
              <a:rPr lang="en-US" altLang="zh-CN" dirty="0">
                <a:sym typeface="Arial" charset="0"/>
              </a:rPr>
              <a:t>: </a:t>
            </a:r>
            <a:r>
              <a:rPr lang="zh-CN" altLang="en-US" dirty="0">
                <a:sym typeface="Arial" charset="0"/>
              </a:rPr>
              <a:t>生成依赖文件，告诉将来的 </a:t>
            </a:r>
            <a:r>
              <a:rPr lang="en-US" altLang="zh-CN" dirty="0" err="1">
                <a:sym typeface="Arial" charset="0"/>
              </a:rPr>
              <a:t>insmod</a:t>
            </a:r>
            <a:r>
              <a:rPr lang="en-US" altLang="zh-CN" dirty="0">
                <a:sym typeface="Arial" charset="0"/>
              </a:rPr>
              <a:t> </a:t>
            </a:r>
            <a:r>
              <a:rPr lang="zh-CN" altLang="en-US" dirty="0">
                <a:sym typeface="Arial" charset="0"/>
              </a:rPr>
              <a:t>要从哪儿调入 </a:t>
            </a:r>
            <a:r>
              <a:rPr lang="en-US" altLang="zh-CN" dirty="0">
                <a:sym typeface="Arial" charset="0"/>
              </a:rPr>
              <a:t>modules</a:t>
            </a:r>
          </a:p>
          <a:p>
            <a:pPr lvl="1"/>
            <a:r>
              <a:rPr lang="en-US" altLang="zh-CN" dirty="0" err="1">
                <a:sym typeface="Arial" charset="0"/>
              </a:rPr>
              <a:t>kerneld</a:t>
            </a:r>
            <a:r>
              <a:rPr lang="zh-CN" altLang="en-US" dirty="0">
                <a:sym typeface="Arial" charset="0"/>
              </a:rPr>
              <a:t>：负责自动的将模块调入内核和把模块从内核中卸载。</a:t>
            </a:r>
          </a:p>
          <a:p>
            <a:pPr lvl="1"/>
            <a:endParaRPr lang="en-US" altLang="zh-CN" dirty="0">
              <a:sym typeface="Arial" charset="0"/>
            </a:endParaRPr>
          </a:p>
          <a:p>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一、内核模块加载</a:t>
            </a:r>
          </a:p>
        </p:txBody>
      </p:sp>
    </p:spTree>
    <p:extLst>
      <p:ext uri="{BB962C8B-B14F-4D97-AF65-F5344CB8AC3E}">
        <p14:creationId xmlns:p14="http://schemas.microsoft.com/office/powerpoint/2010/main" val="2670176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24230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编写简单的内核模块</a:t>
            </a:r>
            <a:r>
              <a:rPr lang="en-US" altLang="zh-CN" sz="1662" dirty="0" err="1">
                <a:solidFill>
                  <a:srgbClr val="111111"/>
                </a:solidFill>
              </a:rPr>
              <a:t>Hello.ko</a:t>
            </a:r>
            <a:r>
              <a:rPr lang="zh-CN" altLang="en-US" sz="1662" dirty="0">
                <a:solidFill>
                  <a:srgbClr val="111111"/>
                </a:solidFill>
              </a:rPr>
              <a:t>，使得输出”</a:t>
            </a:r>
            <a:r>
              <a:rPr lang="en-US" altLang="zh-CN" sz="1662" dirty="0">
                <a:solidFill>
                  <a:srgbClr val="111111"/>
                </a:solidFill>
              </a:rPr>
              <a:t>Hello World!”</a:t>
            </a:r>
            <a:r>
              <a:rPr lang="zh-CN" altLang="en-US" sz="1662" dirty="0">
                <a:solidFill>
                  <a:srgbClr val="111111"/>
                </a:solidFill>
              </a:rPr>
              <a:t>。</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使用动态加载加入到当前内存中</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在</a:t>
            </a:r>
            <a:r>
              <a:rPr lang="en-US" altLang="zh-CN" sz="1662" dirty="0" err="1">
                <a:solidFill>
                  <a:srgbClr val="111111"/>
                </a:solidFill>
              </a:rPr>
              <a:t>dmesg</a:t>
            </a:r>
            <a:r>
              <a:rPr lang="zh-CN" altLang="en-US" sz="1662" dirty="0">
                <a:solidFill>
                  <a:srgbClr val="111111"/>
                </a:solidFill>
              </a:rPr>
              <a:t>中观察是否正常输出</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正常卸载</a:t>
            </a:r>
            <a:r>
              <a:rPr lang="en-US" altLang="zh-CN" sz="1662" dirty="0">
                <a:solidFill>
                  <a:srgbClr val="111111"/>
                </a:solidFill>
              </a:rPr>
              <a:t>Hello</a:t>
            </a:r>
            <a:r>
              <a:rPr lang="zh-CN" altLang="en-US" sz="1662" dirty="0">
                <a:solidFill>
                  <a:srgbClr val="111111"/>
                </a:solidFill>
              </a:rPr>
              <a:t>的模块。</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：编写简单的内核模块，然后把它加载到内存中</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正常加载、卸载内核模块；且内核模块功能满足任务所述。</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31929</TotalTime>
  <Words>2233</Words>
  <Application>Microsoft Office PowerPoint</Application>
  <PresentationFormat>A4 纸张(210x297 毫米)</PresentationFormat>
  <Paragraphs>157</Paragraphs>
  <Slides>21</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Monotype Sorts</vt:lpstr>
      <vt:lpstr>等线</vt:lpstr>
      <vt:lpstr>黑体</vt:lpstr>
      <vt:lpstr>宋体</vt:lpstr>
      <vt:lpstr>微软雅黑</vt:lpstr>
      <vt:lpstr>Arial</vt:lpstr>
      <vt:lpstr>Arial Narrow</vt:lpstr>
      <vt:lpstr>Times New Roman</vt:lpstr>
      <vt:lpstr>Wingdings</vt:lpstr>
      <vt:lpstr>通用信息 (标准)</vt:lpstr>
      <vt:lpstr>PowerPoint 演示文稿</vt:lpstr>
      <vt:lpstr>第二章 结构</vt:lpstr>
      <vt:lpstr>主要任务</vt:lpstr>
      <vt:lpstr>一、内核模块</vt:lpstr>
      <vt:lpstr>一、内核模块</vt:lpstr>
      <vt:lpstr>一、内核模块</vt:lpstr>
      <vt:lpstr>一、内核模块加载</vt:lpstr>
      <vt:lpstr>一、内核模块加载</vt:lpstr>
      <vt:lpstr>子任务1：编写简单的内核模块，然后把它加载到内存中</vt:lpstr>
      <vt:lpstr>子任务1：编写简单的内核模块，然后把它加载到内存中</vt:lpstr>
      <vt:lpstr>二、模块加载顺序</vt:lpstr>
      <vt:lpstr>二、模块加载顺序</vt:lpstr>
      <vt:lpstr>三、驱动加载顺序</vt:lpstr>
      <vt:lpstr>子任务2：源代码中找到内核模块加载位置，调换模块顺序</vt:lpstr>
      <vt:lpstr>四、内核进程</vt:lpstr>
      <vt:lpstr>四、内核进程</vt:lpstr>
      <vt:lpstr>四、内核进程</vt:lpstr>
      <vt:lpstr>四、内核进程</vt:lpstr>
      <vt:lpstr>四、内核进程</vt:lpstr>
      <vt:lpstr>子任务3：修改内核的最后启动步骤</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2586</cp:revision>
  <dcterms:created xsi:type="dcterms:W3CDTF">2001-03-21T12:57:26Z</dcterms:created>
  <dcterms:modified xsi:type="dcterms:W3CDTF">2021-04-28T06:18:25Z</dcterms:modified>
</cp:coreProperties>
</file>