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4"/>
  </p:notesMasterIdLst>
  <p:handoutMasterIdLst>
    <p:handoutMasterId r:id="rId25"/>
  </p:handoutMasterIdLst>
  <p:sldIdLst>
    <p:sldId id="1730" r:id="rId2"/>
    <p:sldId id="1791" r:id="rId3"/>
    <p:sldId id="1794" r:id="rId4"/>
    <p:sldId id="3077" r:id="rId5"/>
    <p:sldId id="3096" r:id="rId6"/>
    <p:sldId id="3097" r:id="rId7"/>
    <p:sldId id="3098" r:id="rId8"/>
    <p:sldId id="3099" r:id="rId9"/>
    <p:sldId id="3100" r:id="rId10"/>
    <p:sldId id="3101" r:id="rId11"/>
    <p:sldId id="3102" r:id="rId12"/>
    <p:sldId id="3103" r:id="rId13"/>
    <p:sldId id="3078" r:id="rId14"/>
    <p:sldId id="3104" r:id="rId15"/>
    <p:sldId id="3105" r:id="rId16"/>
    <p:sldId id="3092" r:id="rId17"/>
    <p:sldId id="3106" r:id="rId18"/>
    <p:sldId id="3107" r:id="rId19"/>
    <p:sldId id="3108" r:id="rId20"/>
    <p:sldId id="3084" r:id="rId21"/>
    <p:sldId id="3109" r:id="rId22"/>
    <p:sldId id="2967" r:id="rId23"/>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13" autoAdjust="0"/>
  </p:normalViewPr>
  <p:slideViewPr>
    <p:cSldViewPr>
      <p:cViewPr varScale="1">
        <p:scale>
          <a:sx n="67" d="100"/>
          <a:sy n="67" d="100"/>
        </p:scale>
        <p:origin x="678"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415756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406705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2480504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195590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145668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271139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3706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40359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1489497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ELF</a:t>
            </a:r>
            <a:r>
              <a:rPr lang="zh-CN" altLang="zh-CN" sz="1800" kern="100" dirty="0">
                <a:effectLst/>
                <a:latin typeface="Times New Roman" panose="02020603050405020304" pitchFamily="18" charset="0"/>
                <a:ea typeface="宋体" panose="02010600030101010101" pitchFamily="2" charset="-122"/>
              </a:rPr>
              <a:t>文件头中，还有两个字段：</a:t>
            </a:r>
            <a:r>
              <a:rPr lang="en-US" altLang="zh-CN" sz="1800" kern="100" dirty="0" err="1">
                <a:effectLst/>
                <a:latin typeface="Times New Roman" panose="02020603050405020304" pitchFamily="18" charset="0"/>
                <a:ea typeface="宋体" panose="02010600030101010101" pitchFamily="2" charset="-122"/>
              </a:rPr>
              <a:t>e_phnum</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 </a:t>
            </a:r>
            <a:r>
              <a:rPr lang="en-US" altLang="zh-CN" sz="1800" kern="100" dirty="0" err="1">
                <a:effectLst/>
                <a:latin typeface="Times New Roman" panose="02020603050405020304" pitchFamily="18" charset="0"/>
                <a:ea typeface="宋体" panose="02010600030101010101" pitchFamily="2" charset="-122"/>
              </a:rPr>
              <a:t>e_shnum</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err="1">
                <a:effectLst/>
                <a:latin typeface="Times New Roman" panose="02020603050405020304" pitchFamily="18" charset="0"/>
                <a:ea typeface="宋体" panose="02010600030101010101" pitchFamily="2" charset="-122"/>
              </a:rPr>
              <a:t>e_phnum</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包含了</a:t>
            </a:r>
            <a:r>
              <a:rPr lang="en-US" altLang="zh-CN" sz="1800" kern="100" dirty="0">
                <a:effectLst/>
                <a:latin typeface="Times New Roman" panose="02020603050405020304" pitchFamily="18" charset="0"/>
                <a:ea typeface="宋体" panose="02010600030101010101" pitchFamily="2" charset="-122"/>
              </a:rPr>
              <a:t>program header table</a:t>
            </a:r>
            <a:r>
              <a:rPr lang="zh-CN" altLang="zh-CN" sz="1800" kern="100" dirty="0">
                <a:effectLst/>
                <a:latin typeface="Times New Roman" panose="02020603050405020304" pitchFamily="18" charset="0"/>
                <a:ea typeface="宋体" panose="02010600030101010101" pitchFamily="2" charset="-122"/>
              </a:rPr>
              <a:t>中表项的数目</a:t>
            </a:r>
          </a:p>
          <a:p>
            <a:pPr algn="just"/>
            <a:r>
              <a:rPr lang="en-US" altLang="zh-CN" sz="1800" kern="100" dirty="0" err="1">
                <a:effectLst/>
                <a:latin typeface="Times New Roman" panose="02020603050405020304" pitchFamily="18" charset="0"/>
                <a:ea typeface="宋体" panose="02010600030101010101" pitchFamily="2" charset="-122"/>
              </a:rPr>
              <a:t>e_shnum</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包含了</a:t>
            </a:r>
            <a:r>
              <a:rPr lang="en-US" altLang="zh-CN" sz="1800" kern="100" dirty="0">
                <a:effectLst/>
                <a:latin typeface="Times New Roman" panose="02020603050405020304" pitchFamily="18" charset="0"/>
                <a:ea typeface="宋体" panose="02010600030101010101" pitchFamily="2" charset="-122"/>
              </a:rPr>
              <a:t>section header table</a:t>
            </a:r>
            <a:r>
              <a:rPr lang="zh-CN" altLang="zh-CN" sz="1800" kern="100" dirty="0">
                <a:effectLst/>
                <a:latin typeface="Times New Roman" panose="02020603050405020304" pitchFamily="18" charset="0"/>
                <a:ea typeface="宋体" panose="02010600030101010101" pitchFamily="2" charset="-122"/>
              </a:rPr>
              <a:t>中表项的数目</a:t>
            </a:r>
          </a:p>
          <a:p>
            <a:pPr algn="just"/>
            <a:r>
              <a:rPr lang="zh-CN" altLang="zh-CN" sz="1800" kern="100" dirty="0">
                <a:effectLst/>
                <a:latin typeface="Times New Roman" panose="02020603050405020304" pitchFamily="18" charset="0"/>
                <a:ea typeface="宋体" panose="02010600030101010101" pitchFamily="2" charset="-122"/>
              </a:rPr>
              <a:t>我们可以依次遍历这些表的表项，取出需要的信息。</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167066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42710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333457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3264382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zhiyisun.github.io/2016/03/02/How-to-Use-Performance-Monitor-Unit-(PMU)-of-64-bit-ARMv8-A-in-Linu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52028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第二章 第</a:t>
            </a:r>
            <a:r>
              <a:rPr lang="en-US" altLang="zh-CN" sz="4400" spc="300" dirty="0">
                <a:solidFill>
                  <a:srgbClr val="000066"/>
                </a:solidFill>
                <a:latin typeface="+mj-ea"/>
                <a:ea typeface="+mj-ea"/>
              </a:rPr>
              <a:t>2</a:t>
            </a:r>
            <a:r>
              <a:rPr lang="zh-CN" altLang="en-US" sz="4400" spc="300" dirty="0">
                <a:solidFill>
                  <a:srgbClr val="000066"/>
                </a:solidFill>
                <a:latin typeface="+mj-ea"/>
                <a:ea typeface="+mj-ea"/>
              </a:rPr>
              <a:t>讲内核的映像文件与基于</a:t>
            </a:r>
            <a:r>
              <a:rPr lang="en-US" altLang="zh-CN" sz="4400" spc="300" dirty="0">
                <a:solidFill>
                  <a:srgbClr val="000066"/>
                </a:solidFill>
                <a:latin typeface="+mj-ea"/>
                <a:ea typeface="+mj-ea"/>
              </a:rPr>
              <a:t>AT&amp;T</a:t>
            </a:r>
            <a:r>
              <a:rPr lang="zh-CN" altLang="en-US" sz="4400" spc="300" dirty="0">
                <a:solidFill>
                  <a:srgbClr val="000066"/>
                </a:solidFill>
                <a:latin typeface="+mj-ea"/>
                <a:ea typeface="+mj-ea"/>
              </a:rPr>
              <a:t>语言的内核启动测试程序</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中科院软件所</a:t>
            </a: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5</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zh-CN" altLang="en-US" dirty="0"/>
              <a:t>查看</a:t>
            </a:r>
            <a:r>
              <a:rPr lang="en-US" altLang="zh-CN" dirty="0"/>
              <a:t>section</a:t>
            </a:r>
            <a:r>
              <a:rPr lang="zh-CN" altLang="en-US" dirty="0"/>
              <a:t>信息</a:t>
            </a:r>
            <a:endParaRPr lang="en-US" altLang="zh-CN" dirty="0"/>
          </a:p>
          <a:p>
            <a:pPr lvl="1"/>
            <a:r>
              <a:rPr lang="en-US" altLang="zh-CN" dirty="0" err="1"/>
              <a:t>objdump</a:t>
            </a:r>
            <a:endParaRPr lang="en-US" altLang="zh-CN" dirty="0"/>
          </a:p>
          <a:p>
            <a:pPr lvl="2"/>
            <a:r>
              <a:rPr lang="zh-CN" altLang="en-US" dirty="0"/>
              <a:t>功能：</a:t>
            </a:r>
            <a:r>
              <a:rPr lang="en-US" altLang="zh-CN" dirty="0" err="1"/>
              <a:t>objdump</a:t>
            </a:r>
            <a:r>
              <a:rPr lang="zh-CN" altLang="en-US" dirty="0"/>
              <a:t>命令是用查看目标文件或者可执行的目标文件的构成的</a:t>
            </a:r>
            <a:r>
              <a:rPr lang="en-US" altLang="zh-CN" dirty="0" err="1"/>
              <a:t>gcc</a:t>
            </a:r>
            <a:r>
              <a:rPr lang="zh-CN" altLang="en-US" dirty="0"/>
              <a:t>工具</a:t>
            </a:r>
            <a:endParaRPr lang="en-US" altLang="zh-CN" dirty="0"/>
          </a:p>
          <a:p>
            <a:pPr lvl="2"/>
            <a:r>
              <a:rPr lang="zh-CN" altLang="en-US" dirty="0"/>
              <a:t>示例：</a:t>
            </a:r>
            <a:r>
              <a:rPr lang="en-US" altLang="zh-CN" dirty="0" err="1"/>
              <a:t>objdump</a:t>
            </a:r>
            <a:r>
              <a:rPr lang="en-US" altLang="zh-CN" dirty="0"/>
              <a:t> -h </a:t>
            </a:r>
            <a:r>
              <a:rPr lang="en-US" altLang="zh-CN" dirty="0" err="1"/>
              <a:t>Loveinfo.o</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pic>
        <p:nvPicPr>
          <p:cNvPr id="6146" name="图片 1">
            <a:extLst>
              <a:ext uri="{FF2B5EF4-FFF2-40B4-BE49-F238E27FC236}">
                <a16:creationId xmlns:a16="http://schemas.microsoft.com/office/drawing/2014/main" id="{02E6CF00-EDC1-4CF4-B0FD-494157E62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615" y="3501008"/>
            <a:ext cx="7230803"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4382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en-US" altLang="zh-CN" dirty="0"/>
              <a:t>Linux</a:t>
            </a:r>
            <a:r>
              <a:rPr lang="zh-CN" altLang="en-US" dirty="0"/>
              <a:t>内核</a:t>
            </a:r>
            <a:r>
              <a:rPr lang="en-US" altLang="zh-CN" dirty="0"/>
              <a:t>Makefile</a:t>
            </a:r>
            <a:r>
              <a:rPr lang="zh-CN" altLang="en-US" dirty="0"/>
              <a:t>文件组成</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二、</a:t>
            </a:r>
            <a:r>
              <a:rPr lang="en-US" altLang="zh-CN" dirty="0"/>
              <a:t>Makefile</a:t>
            </a:r>
            <a:endParaRPr kumimoji="1" lang="zh-CN" altLang="en-US" dirty="0"/>
          </a:p>
        </p:txBody>
      </p:sp>
      <p:graphicFrame>
        <p:nvGraphicFramePr>
          <p:cNvPr id="6" name="表格 5">
            <a:extLst>
              <a:ext uri="{FF2B5EF4-FFF2-40B4-BE49-F238E27FC236}">
                <a16:creationId xmlns:a16="http://schemas.microsoft.com/office/drawing/2014/main" id="{54D4BC7A-D53C-40EF-886B-3792B870A897}"/>
              </a:ext>
            </a:extLst>
          </p:cNvPr>
          <p:cNvGraphicFramePr>
            <a:graphicFrameLocks noGrp="1"/>
          </p:cNvGraphicFramePr>
          <p:nvPr>
            <p:extLst>
              <p:ext uri="{D42A27DB-BD31-4B8C-83A1-F6EECF244321}">
                <p14:modId xmlns:p14="http://schemas.microsoft.com/office/powerpoint/2010/main" val="4057600632"/>
              </p:ext>
            </p:extLst>
          </p:nvPr>
        </p:nvGraphicFramePr>
        <p:xfrm>
          <a:off x="792374" y="2037684"/>
          <a:ext cx="8624676" cy="4271636"/>
        </p:xfrm>
        <a:graphic>
          <a:graphicData uri="http://schemas.openxmlformats.org/drawingml/2006/table">
            <a:tbl>
              <a:tblPr firstRow="1" firstCol="1" bandRow="1"/>
              <a:tblGrid>
                <a:gridCol w="4312338">
                  <a:extLst>
                    <a:ext uri="{9D8B030D-6E8A-4147-A177-3AD203B41FA5}">
                      <a16:colId xmlns:a16="http://schemas.microsoft.com/office/drawing/2014/main" val="2523401051"/>
                    </a:ext>
                  </a:extLst>
                </a:gridCol>
                <a:gridCol w="4312338">
                  <a:extLst>
                    <a:ext uri="{9D8B030D-6E8A-4147-A177-3AD203B41FA5}">
                      <a16:colId xmlns:a16="http://schemas.microsoft.com/office/drawing/2014/main" val="1912019632"/>
                    </a:ext>
                  </a:extLst>
                </a:gridCol>
              </a:tblGrid>
              <a:tr h="437371">
                <a:tc>
                  <a:txBody>
                    <a:bodyPr/>
                    <a:lstStyle/>
                    <a:p>
                      <a:pPr algn="l">
                        <a:lnSpc>
                          <a:spcPts val="1650"/>
                        </a:lnSpc>
                      </a:pPr>
                      <a:r>
                        <a:rPr lang="zh-CN"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名称</a:t>
                      </a:r>
                      <a:endParaRPr lang="zh-CN" sz="1300" kern="10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a:lnSpc>
                          <a:spcPts val="1650"/>
                        </a:lnSpc>
                      </a:pPr>
                      <a:r>
                        <a:rPr lang="zh-CN"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描述</a:t>
                      </a:r>
                      <a:endParaRPr lang="zh-CN" sz="1300" kern="10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155"/>
                  </a:ext>
                </a:extLst>
              </a:tr>
              <a:tr h="711939">
                <a:tc>
                  <a:txBody>
                    <a:bodyPr/>
                    <a:lstStyle/>
                    <a:p>
                      <a:pPr algn="l">
                        <a:lnSpc>
                          <a:spcPts val="1650"/>
                        </a:lnSpc>
                      </a:pP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顶层</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 Makefile</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a:lnSpc>
                          <a:spcPts val="1650"/>
                        </a:lnSpc>
                      </a:pP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它是所有</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Makefile</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文件的核心，从总体上控制着内核的编译、连接</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457719319"/>
                  </a:ext>
                </a:extLst>
              </a:tr>
              <a:tr h="986508">
                <a:tc>
                  <a:txBody>
                    <a:bodyPr/>
                    <a:lstStyle/>
                    <a:p>
                      <a:pPr algn="l">
                        <a:lnSpc>
                          <a:spcPts val="1650"/>
                        </a:lnSpc>
                      </a:pPr>
                      <a:r>
                        <a:rPr lang="en-US" sz="1300" kern="0" dirty="0">
                          <a:solidFill>
                            <a:srgbClr val="4F4F4F"/>
                          </a:solidFill>
                          <a:effectLst/>
                          <a:latin typeface="宋体" panose="02010600030101010101" pitchFamily="2" charset="-122"/>
                          <a:ea typeface="宋体" panose="02010600030101010101" pitchFamily="2" charset="-122"/>
                          <a:cs typeface="宋体" panose="02010600030101010101" pitchFamily="2" charset="-122"/>
                        </a:rPr>
                        <a:t>arch/$(ARCH)/Makefile</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a:lnSpc>
                          <a:spcPts val="1650"/>
                        </a:lnSpc>
                      </a:pP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对应体系结构的</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Makefile</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，它用来决定哪些体系结构相关的文件参与内核的生成，并提供一些规则来生成特定格式的内核映像</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5145933"/>
                  </a:ext>
                </a:extLst>
              </a:tr>
              <a:tr h="437371">
                <a:tc>
                  <a:txBody>
                    <a:bodyPr/>
                    <a:lstStyle/>
                    <a:p>
                      <a:pPr algn="l">
                        <a:lnSpc>
                          <a:spcPts val="1650"/>
                        </a:lnSpc>
                      </a:pPr>
                      <a:r>
                        <a:rPr lang="en-US" sz="1300" kern="0" dirty="0">
                          <a:solidFill>
                            <a:srgbClr val="4F4F4F"/>
                          </a:solidFill>
                          <a:effectLst/>
                          <a:latin typeface="宋体" panose="02010600030101010101" pitchFamily="2" charset="-122"/>
                          <a:ea typeface="宋体" panose="02010600030101010101" pitchFamily="2" charset="-122"/>
                          <a:cs typeface="宋体" panose="02010600030101010101" pitchFamily="2" charset="-122"/>
                        </a:rPr>
                        <a:t>scripts/Makefile.*</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a:lnSpc>
                          <a:spcPts val="1650"/>
                        </a:lnSpc>
                      </a:pPr>
                      <a:r>
                        <a:rPr lang="en-US" sz="1300" kern="0" dirty="0">
                          <a:solidFill>
                            <a:srgbClr val="4F4F4F"/>
                          </a:solidFill>
                          <a:effectLst/>
                          <a:latin typeface="宋体" panose="02010600030101010101" pitchFamily="2" charset="-122"/>
                          <a:ea typeface="宋体" panose="02010600030101010101" pitchFamily="2" charset="-122"/>
                          <a:cs typeface="宋体" panose="02010600030101010101" pitchFamily="2" charset="-122"/>
                        </a:rPr>
                        <a:t>Makefile</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公用的通用规则、脚本等</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472455809"/>
                  </a:ext>
                </a:extLst>
              </a:tr>
              <a:tr h="711939">
                <a:tc>
                  <a:txBody>
                    <a:bodyPr/>
                    <a:lstStyle/>
                    <a:p>
                      <a:pPr algn="l">
                        <a:lnSpc>
                          <a:spcPts val="1650"/>
                        </a:lnSpc>
                      </a:pPr>
                      <a:r>
                        <a:rPr lang="zh-CN"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子目录</a:t>
                      </a:r>
                      <a:r>
                        <a:rPr lang="en-US"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kbuild Makefiles</a:t>
                      </a:r>
                      <a:endParaRPr lang="zh-CN" sz="1300" kern="10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a:lnSpc>
                          <a:spcPts val="1650"/>
                        </a:lnSpc>
                      </a:pP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各级子目录的</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Makefile</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相对简单，被上一层</a:t>
                      </a:r>
                      <a:r>
                        <a:rPr lang="en-US" sz="1300" kern="0" dirty="0" err="1">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Makefile.build</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调用来编译当前目录的文件。</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04295040"/>
                  </a:ext>
                </a:extLst>
              </a:tr>
              <a:tr h="986508">
                <a:tc>
                  <a:txBody>
                    <a:bodyPr/>
                    <a:lstStyle/>
                    <a:p>
                      <a:pPr algn="l">
                        <a:lnSpc>
                          <a:spcPts val="1650"/>
                        </a:lnSpc>
                      </a:pPr>
                      <a:r>
                        <a:rPr lang="zh-CN"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顶层</a:t>
                      </a:r>
                      <a:r>
                        <a:rPr lang="en-US" sz="1300" kern="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.config</a:t>
                      </a:r>
                      <a:endParaRPr lang="zh-CN" sz="1300" kern="10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a:lnSpc>
                          <a:spcPts val="1650"/>
                        </a:lnSpc>
                      </a:pP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配置文件，配置内核时生成。所有的</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Makefile</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文件（包括顶层目录和各级子目录）都是根据</a:t>
                      </a:r>
                      <a:r>
                        <a:rPr lang="en-US"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.config</a:t>
                      </a:r>
                      <a:r>
                        <a:rPr lang="zh-CN" sz="1300" kern="0" dirty="0">
                          <a:solidFill>
                            <a:srgbClr val="4F4F4F"/>
                          </a:solidFill>
                          <a:effectLst/>
                          <a:latin typeface="Times New Roman" panose="02020603050405020304" pitchFamily="18" charset="0"/>
                          <a:ea typeface="宋体" panose="02010600030101010101" pitchFamily="2" charset="-122"/>
                          <a:cs typeface="宋体" panose="02010600030101010101" pitchFamily="2" charset="-122"/>
                        </a:rPr>
                        <a:t>来决定使用哪些文件的</a:t>
                      </a:r>
                      <a:endParaRPr lang="zh-CN" sz="1300" kern="100" dirty="0">
                        <a:effectLst/>
                        <a:latin typeface="Times New Roman" panose="02020603050405020304" pitchFamily="18" charset="0"/>
                        <a:ea typeface="宋体" panose="02010600030101010101" pitchFamily="2" charset="-122"/>
                      </a:endParaRPr>
                    </a:p>
                  </a:txBody>
                  <a:tcPr marL="96906" marR="96906" marT="96906" marB="9690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981959544"/>
                  </a:ext>
                </a:extLst>
              </a:tr>
            </a:tbl>
          </a:graphicData>
        </a:graphic>
      </p:graphicFrame>
    </p:spTree>
    <p:extLst>
      <p:ext uri="{BB962C8B-B14F-4D97-AF65-F5344CB8AC3E}">
        <p14:creationId xmlns:p14="http://schemas.microsoft.com/office/powerpoint/2010/main" val="27702302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en-US" altLang="zh-CN" dirty="0"/>
              <a:t>Linux</a:t>
            </a:r>
            <a:r>
              <a:rPr lang="zh-CN" altLang="en-US" dirty="0"/>
              <a:t>内核编译过程</a:t>
            </a:r>
            <a:endParaRPr lang="en-US" altLang="zh-CN" dirty="0"/>
          </a:p>
          <a:p>
            <a:pPr lvl="1"/>
            <a:r>
              <a:rPr kumimoji="1" lang="en-US" altLang="zh-CN" dirty="0"/>
              <a:t>1</a:t>
            </a:r>
            <a:r>
              <a:rPr kumimoji="1" lang="zh-CN" altLang="en-US" dirty="0"/>
              <a:t>、生成准备文件</a:t>
            </a:r>
          </a:p>
          <a:p>
            <a:pPr lvl="2"/>
            <a:r>
              <a:rPr kumimoji="1" lang="zh-CN" altLang="en-US" dirty="0"/>
              <a:t>①控制</a:t>
            </a:r>
            <a:r>
              <a:rPr kumimoji="1" lang="en-US" altLang="zh-CN" dirty="0"/>
              <a:t>C</a:t>
            </a:r>
            <a:r>
              <a:rPr kumimoji="1" lang="zh-CN" altLang="en-US" dirty="0"/>
              <a:t>程序的头文件</a:t>
            </a:r>
          </a:p>
          <a:p>
            <a:pPr lvl="3"/>
            <a:r>
              <a:rPr kumimoji="1" lang="en-US" altLang="zh-CN" dirty="0"/>
              <a:t>include/</a:t>
            </a:r>
            <a:r>
              <a:rPr kumimoji="1" lang="en-US" altLang="zh-CN" dirty="0" err="1"/>
              <a:t>linux</a:t>
            </a:r>
            <a:r>
              <a:rPr kumimoji="1" lang="en-US" altLang="zh-CN" dirty="0"/>
              <a:t>/</a:t>
            </a:r>
            <a:r>
              <a:rPr kumimoji="1" lang="en-US" altLang="zh-CN" dirty="0" err="1"/>
              <a:t>version.h</a:t>
            </a:r>
            <a:r>
              <a:rPr kumimoji="1" lang="en-US" altLang="zh-CN" dirty="0"/>
              <a:t> include/</a:t>
            </a:r>
            <a:r>
              <a:rPr kumimoji="1" lang="en-US" altLang="zh-CN" dirty="0" err="1"/>
              <a:t>linux</a:t>
            </a:r>
            <a:r>
              <a:rPr kumimoji="1" lang="en-US" altLang="zh-CN" dirty="0"/>
              <a:t>/</a:t>
            </a:r>
            <a:r>
              <a:rPr kumimoji="1" lang="en-US" altLang="zh-CN" dirty="0" err="1"/>
              <a:t>utsrelease.h</a:t>
            </a:r>
            <a:r>
              <a:rPr kumimoji="1" lang="zh-CN" altLang="en-US" dirty="0"/>
              <a:t>、</a:t>
            </a:r>
            <a:r>
              <a:rPr kumimoji="1" lang="en-US" altLang="zh-CN" dirty="0"/>
              <a:t>include/</a:t>
            </a:r>
            <a:r>
              <a:rPr kumimoji="1" lang="en-US" altLang="zh-CN" dirty="0" err="1"/>
              <a:t>linux</a:t>
            </a:r>
            <a:r>
              <a:rPr kumimoji="1" lang="en-US" altLang="zh-CN" dirty="0"/>
              <a:t>/</a:t>
            </a:r>
            <a:r>
              <a:rPr kumimoji="1" lang="en-US" altLang="zh-CN" dirty="0" err="1"/>
              <a:t>autoconf.h</a:t>
            </a:r>
            <a:endParaRPr kumimoji="1" lang="en-US" altLang="zh-CN" dirty="0"/>
          </a:p>
          <a:p>
            <a:pPr lvl="2"/>
            <a:r>
              <a:rPr kumimoji="1" lang="en-US" altLang="zh-CN" dirty="0"/>
              <a:t>②</a:t>
            </a:r>
            <a:r>
              <a:rPr kumimoji="1" lang="zh-CN" altLang="en-US" dirty="0"/>
              <a:t>控制编译连接的文件</a:t>
            </a:r>
          </a:p>
          <a:p>
            <a:pPr lvl="3"/>
            <a:r>
              <a:rPr kumimoji="1" lang="en-US" altLang="zh-CN" dirty="0"/>
              <a:t>arch/arm/kernel/</a:t>
            </a:r>
            <a:r>
              <a:rPr kumimoji="1" lang="en-US" altLang="zh-CN" dirty="0" err="1"/>
              <a:t>vmlinux.lds</a:t>
            </a:r>
            <a:r>
              <a:rPr kumimoji="1" lang="zh-CN" altLang="en-US" dirty="0"/>
              <a:t>、</a:t>
            </a:r>
            <a:r>
              <a:rPr kumimoji="1" lang="en-US" altLang="zh-CN" dirty="0"/>
              <a:t>include/config/</a:t>
            </a:r>
            <a:r>
              <a:rPr kumimoji="1" lang="en-US" altLang="zh-CN" dirty="0" err="1"/>
              <a:t>auto.conf</a:t>
            </a:r>
            <a:r>
              <a:rPr kumimoji="1" lang="zh-CN" altLang="en-US" dirty="0"/>
              <a:t>等文件。</a:t>
            </a:r>
          </a:p>
          <a:p>
            <a:pPr lvl="1"/>
            <a:r>
              <a:rPr kumimoji="1" lang="en-US" altLang="zh-CN" dirty="0"/>
              <a:t>2</a:t>
            </a:r>
            <a:r>
              <a:rPr kumimoji="1" lang="zh-CN" altLang="en-US" dirty="0"/>
              <a:t>、 由</a:t>
            </a:r>
            <a:r>
              <a:rPr kumimoji="1" lang="en-US" altLang="zh-CN" dirty="0"/>
              <a:t>C</a:t>
            </a:r>
            <a:r>
              <a:rPr kumimoji="1" lang="zh-CN" altLang="en-US" dirty="0"/>
              <a:t>程序源码和汇编语言源码生成目标文件（*</a:t>
            </a:r>
            <a:r>
              <a:rPr kumimoji="1" lang="en-US" altLang="zh-CN" dirty="0"/>
              <a:t>.o</a:t>
            </a:r>
            <a:r>
              <a:rPr kumimoji="1" lang="zh-CN" altLang="en-US" dirty="0"/>
              <a:t>）</a:t>
            </a:r>
          </a:p>
          <a:p>
            <a:pPr lvl="1"/>
            <a:r>
              <a:rPr kumimoji="1" lang="en-US" altLang="zh-CN" dirty="0"/>
              <a:t>3</a:t>
            </a:r>
            <a:r>
              <a:rPr kumimoji="1" lang="zh-CN" altLang="en-US" dirty="0"/>
              <a:t>、将目标文件连接成*</a:t>
            </a:r>
            <a:r>
              <a:rPr kumimoji="1" lang="en-US" altLang="zh-CN" dirty="0"/>
              <a:t>.built-</a:t>
            </a:r>
            <a:r>
              <a:rPr kumimoji="1" lang="en-US" altLang="zh-CN" dirty="0" err="1"/>
              <a:t>in.o</a:t>
            </a:r>
            <a:r>
              <a:rPr kumimoji="1" lang="zh-CN" altLang="en-US" dirty="0"/>
              <a:t>、*</a:t>
            </a:r>
            <a:r>
              <a:rPr kumimoji="1" lang="en-US" altLang="zh-CN" dirty="0"/>
              <a:t>/</a:t>
            </a:r>
            <a:r>
              <a:rPr kumimoji="1" lang="en-US" altLang="zh-CN" dirty="0" err="1"/>
              <a:t>lib.a</a:t>
            </a:r>
            <a:r>
              <a:rPr kumimoji="1" lang="zh-CN" altLang="en-US" dirty="0"/>
              <a:t>等文件</a:t>
            </a:r>
          </a:p>
          <a:p>
            <a:pPr lvl="1"/>
            <a:r>
              <a:rPr kumimoji="1" lang="en-US" altLang="zh-CN" dirty="0"/>
              <a:t>4</a:t>
            </a:r>
            <a:r>
              <a:rPr kumimoji="1" lang="zh-CN" altLang="en-US" dirty="0"/>
              <a:t>、将紧接着顶层目录的子目录中的*</a:t>
            </a:r>
            <a:r>
              <a:rPr kumimoji="1" lang="en-US" altLang="zh-CN" dirty="0"/>
              <a:t>.built-</a:t>
            </a:r>
            <a:r>
              <a:rPr kumimoji="1" lang="en-US" altLang="zh-CN" dirty="0" err="1"/>
              <a:t>in.o</a:t>
            </a:r>
            <a:r>
              <a:rPr kumimoji="1" lang="zh-CN" altLang="en-US" dirty="0"/>
              <a:t>以及部分重要的*</a:t>
            </a:r>
            <a:r>
              <a:rPr kumimoji="1" lang="en-US" altLang="zh-CN" dirty="0"/>
              <a:t>.o</a:t>
            </a:r>
            <a:r>
              <a:rPr kumimoji="1" lang="zh-CN" altLang="en-US" dirty="0"/>
              <a:t>文件连接生成</a:t>
            </a:r>
            <a:r>
              <a:rPr kumimoji="1" lang="en-US" altLang="zh-CN" dirty="0" err="1"/>
              <a:t>vmlinux</a:t>
            </a:r>
            <a:endParaRPr kumimoji="1" lang="en-US" altLang="zh-CN" dirty="0"/>
          </a:p>
          <a:p>
            <a:pPr lvl="1"/>
            <a:r>
              <a:rPr kumimoji="1" lang="en-US" altLang="zh-CN" dirty="0"/>
              <a:t>5</a:t>
            </a:r>
            <a:r>
              <a:rPr kumimoji="1" lang="zh-CN" altLang="en-US" dirty="0"/>
              <a:t>、根据</a:t>
            </a:r>
            <a:r>
              <a:rPr kumimoji="1" lang="en-US" altLang="zh-CN" dirty="0"/>
              <a:t>arch/arm/Makefile</a:t>
            </a:r>
            <a:r>
              <a:rPr kumimoji="1" lang="zh-CN" altLang="en-US" dirty="0"/>
              <a:t>的规则生成</a:t>
            </a:r>
            <a:r>
              <a:rPr kumimoji="1" lang="en-US" altLang="zh-CN" dirty="0" err="1"/>
              <a:t>zImage</a:t>
            </a:r>
            <a:r>
              <a:rPr kumimoji="1" lang="zh-CN" altLang="en-US" dirty="0"/>
              <a:t>、</a:t>
            </a:r>
            <a:r>
              <a:rPr kumimoji="1" lang="en-US" altLang="zh-CN" dirty="0" err="1"/>
              <a:t>uImage</a:t>
            </a:r>
            <a:r>
              <a:rPr kumimoji="1" lang="zh-CN" altLang="en-US" dirty="0"/>
              <a:t>等</a:t>
            </a:r>
          </a:p>
          <a:p>
            <a:pPr lvl="1"/>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二、</a:t>
            </a:r>
            <a:r>
              <a:rPr lang="en-US" altLang="zh-CN" dirty="0"/>
              <a:t>Makefile</a:t>
            </a:r>
            <a:endParaRPr kumimoji="1" lang="zh-CN" altLang="en-US" dirty="0"/>
          </a:p>
        </p:txBody>
      </p:sp>
    </p:spTree>
    <p:extLst>
      <p:ext uri="{BB962C8B-B14F-4D97-AF65-F5344CB8AC3E}">
        <p14:creationId xmlns:p14="http://schemas.microsoft.com/office/powerpoint/2010/main" val="23660035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24230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修改</a:t>
            </a:r>
            <a:r>
              <a:rPr lang="en-US" altLang="zh-CN" sz="1662" dirty="0" err="1">
                <a:solidFill>
                  <a:srgbClr val="111111"/>
                </a:solidFill>
              </a:rPr>
              <a:t>openEuler</a:t>
            </a:r>
            <a:r>
              <a:rPr lang="zh-CN" altLang="en-US" sz="1662" dirty="0">
                <a:solidFill>
                  <a:srgbClr val="111111"/>
                </a:solidFill>
              </a:rPr>
              <a:t>内核编译的</a:t>
            </a:r>
            <a:r>
              <a:rPr lang="en-US" altLang="zh-CN" sz="1662" dirty="0">
                <a:solidFill>
                  <a:srgbClr val="111111"/>
                </a:solidFill>
              </a:rPr>
              <a:t>Makefile</a:t>
            </a:r>
            <a:r>
              <a:rPr lang="zh-CN" altLang="en-US" sz="1662" dirty="0">
                <a:solidFill>
                  <a:srgbClr val="111111"/>
                </a:solidFill>
              </a:rPr>
              <a:t>文件，在内核映像文件中增加一个特殊的</a:t>
            </a:r>
            <a:r>
              <a:rPr lang="en-US" altLang="zh-CN" sz="1662" dirty="0">
                <a:solidFill>
                  <a:srgbClr val="111111"/>
                </a:solidFill>
              </a:rPr>
              <a:t>section</a:t>
            </a:r>
            <a:r>
              <a:rPr lang="zh-CN" altLang="en-US" sz="1662" dirty="0">
                <a:solidFill>
                  <a:srgbClr val="111111"/>
                </a:solidFill>
              </a:rPr>
              <a:t>，存放编译者的个性化信息；</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重新编译内核、安装内核并重启；</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能够通过命令看到“特别”的</a:t>
            </a:r>
            <a:r>
              <a:rPr lang="en-US" altLang="zh-CN" sz="1662" dirty="0">
                <a:solidFill>
                  <a:srgbClr val="111111"/>
                </a:solidFill>
              </a:rPr>
              <a:t>section</a:t>
            </a:r>
            <a:r>
              <a:rPr lang="zh-CN" altLang="en-US" sz="1662" dirty="0">
                <a:solidFill>
                  <a:srgbClr val="111111"/>
                </a:solidFill>
              </a:rPr>
              <a:t>中的信息。</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：在内核映像文件中增加一个特殊的</a:t>
            </a:r>
            <a:r>
              <a:rPr lang="en-US" altLang="zh-CN" dirty="0"/>
              <a:t>section</a:t>
            </a:r>
            <a:endParaRPr lang="zh-CN" altLang="en-US" dirty="0"/>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正常加载、卸载内核模块；且内核模块功能满足任务所述。</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：在内核映像文件中增加一个特殊的</a:t>
            </a:r>
            <a:r>
              <a:rPr lang="en-US" altLang="zh-CN" dirty="0"/>
              <a:t>section</a:t>
            </a:r>
            <a:endParaRPr lang="zh-CN" altLang="en-US" dirty="0"/>
          </a:p>
        </p:txBody>
      </p:sp>
      <p:pic>
        <p:nvPicPr>
          <p:cNvPr id="9218" name="图片 1">
            <a:extLst>
              <a:ext uri="{FF2B5EF4-FFF2-40B4-BE49-F238E27FC236}">
                <a16:creationId xmlns:a16="http://schemas.microsoft.com/office/drawing/2014/main" id="{B95FA286-2227-4FDF-89CA-254E54298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24" y="1340768"/>
            <a:ext cx="7128792" cy="513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5223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：在内核映像文件中增加一个特殊的</a:t>
            </a:r>
            <a:r>
              <a:rPr lang="en-US" altLang="zh-CN" dirty="0"/>
              <a:t>section</a:t>
            </a:r>
            <a:endParaRPr lang="zh-CN" altLang="en-US" dirty="0"/>
          </a:p>
        </p:txBody>
      </p:sp>
      <p:pic>
        <p:nvPicPr>
          <p:cNvPr id="10242" name="图片 1">
            <a:extLst>
              <a:ext uri="{FF2B5EF4-FFF2-40B4-BE49-F238E27FC236}">
                <a16:creationId xmlns:a16="http://schemas.microsoft.com/office/drawing/2014/main" id="{A2A23686-0722-44B5-9385-0DD5F4C1B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916832"/>
            <a:ext cx="8248988" cy="332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32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内核启动过程</a:t>
            </a:r>
            <a:endParaRPr lang="en-US" altLang="zh-CN" dirty="0">
              <a:sym typeface="Arial" charset="0"/>
            </a:endParaRPr>
          </a:p>
          <a:p>
            <a:pPr lvl="1"/>
            <a:r>
              <a:rPr lang="en-US" altLang="zh-CN" dirty="0">
                <a:sym typeface="Arial" charset="0"/>
              </a:rPr>
              <a:t>1. linux-3.14.17\arch\arm\kernel\</a:t>
            </a:r>
            <a:r>
              <a:rPr lang="en-US" altLang="zh-CN" dirty="0" err="1">
                <a:sym typeface="Arial" charset="0"/>
              </a:rPr>
              <a:t>head.S</a:t>
            </a:r>
            <a:endParaRPr lang="en-US" altLang="zh-CN" dirty="0">
              <a:sym typeface="Arial" charset="0"/>
            </a:endParaRPr>
          </a:p>
          <a:p>
            <a:pPr lvl="2"/>
            <a:r>
              <a:rPr lang="zh-CN" altLang="en-US" dirty="0">
                <a:sym typeface="Arial" charset="0"/>
              </a:rPr>
              <a:t>包含了</a:t>
            </a:r>
            <a:r>
              <a:rPr lang="en-US" altLang="zh-CN" dirty="0">
                <a:sym typeface="Arial" charset="0"/>
              </a:rPr>
              <a:t>head-</a:t>
            </a:r>
            <a:r>
              <a:rPr lang="en-US" altLang="zh-CN" dirty="0" err="1">
                <a:sym typeface="Arial" charset="0"/>
              </a:rPr>
              <a:t>common.S</a:t>
            </a:r>
            <a:r>
              <a:rPr lang="zh-CN" altLang="en-US" dirty="0">
                <a:sym typeface="Arial" charset="0"/>
              </a:rPr>
              <a:t>，其中调用了</a:t>
            </a:r>
            <a:r>
              <a:rPr lang="en-US" altLang="zh-CN" dirty="0" err="1">
                <a:sym typeface="Arial" charset="0"/>
              </a:rPr>
              <a:t>start_kernel</a:t>
            </a:r>
            <a:r>
              <a:rPr lang="en-US" altLang="zh-CN" dirty="0">
                <a:sym typeface="Arial" charset="0"/>
              </a:rPr>
              <a:t>()</a:t>
            </a:r>
            <a:r>
              <a:rPr lang="zh-CN" altLang="en-US" dirty="0">
                <a:sym typeface="Arial" charset="0"/>
              </a:rPr>
              <a:t>作为内核的启动</a:t>
            </a:r>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endParaRPr lang="en-US" altLang="zh-CN" dirty="0">
              <a:sym typeface="Arial" charset="0"/>
            </a:endParaRPr>
          </a:p>
          <a:p>
            <a:pPr lvl="2"/>
            <a:r>
              <a:rPr lang="zh-CN" altLang="en-US" dirty="0">
                <a:sym typeface="Arial" charset="0"/>
              </a:rPr>
              <a:t>从</a:t>
            </a:r>
            <a:r>
              <a:rPr lang="en-US" altLang="zh-CN" dirty="0" err="1">
                <a:sym typeface="Arial" charset="0"/>
              </a:rPr>
              <a:t>start_kernel</a:t>
            </a:r>
            <a:r>
              <a:rPr lang="zh-CN" altLang="en-US" dirty="0">
                <a:sym typeface="Arial" charset="0"/>
              </a:rPr>
              <a:t>函数开始，内核即进入了</a:t>
            </a:r>
            <a:r>
              <a:rPr lang="en-US" altLang="zh-CN" dirty="0">
                <a:sym typeface="Arial" charset="0"/>
              </a:rPr>
              <a:t>C</a:t>
            </a:r>
            <a:r>
              <a:rPr lang="zh-CN" altLang="en-US" dirty="0">
                <a:sym typeface="Arial" charset="0"/>
              </a:rPr>
              <a:t>语言部分，它完成了内核的大部分初始化工作。实际上，可以将</a:t>
            </a:r>
            <a:r>
              <a:rPr lang="en-US" altLang="zh-CN" dirty="0" err="1">
                <a:sym typeface="Arial" charset="0"/>
              </a:rPr>
              <a:t>start_kernel</a:t>
            </a:r>
            <a:r>
              <a:rPr lang="zh-CN" altLang="en-US" dirty="0">
                <a:sym typeface="Arial" charset="0"/>
              </a:rPr>
              <a:t>函数看做内核的</a:t>
            </a:r>
            <a:r>
              <a:rPr lang="en-US" altLang="zh-CN" dirty="0">
                <a:sym typeface="Arial" charset="0"/>
              </a:rPr>
              <a:t>main</a:t>
            </a:r>
            <a:r>
              <a:rPr lang="zh-CN" altLang="en-US" dirty="0">
                <a:sym typeface="Arial" charset="0"/>
              </a:rPr>
              <a:t>函数。</a:t>
            </a:r>
            <a:endParaRPr lang="en-US" altLang="zh-CN" dirty="0">
              <a:sym typeface="Arial" charset="0"/>
            </a:endParaRPr>
          </a:p>
          <a:p>
            <a:pPr lvl="2"/>
            <a:endParaRPr lang="en-US" altLang="zh-CN" dirty="0">
              <a:sym typeface="Arial" charset="0"/>
            </a:endParaRPr>
          </a:p>
          <a:p>
            <a:pPr lvl="2"/>
            <a:endParaRPr lang="zh-CN" altLang="en-US"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三、内核启动过程</a:t>
            </a:r>
          </a:p>
        </p:txBody>
      </p:sp>
      <p:pic>
        <p:nvPicPr>
          <p:cNvPr id="11266" name="图片 1">
            <a:extLst>
              <a:ext uri="{FF2B5EF4-FFF2-40B4-BE49-F238E27FC236}">
                <a16:creationId xmlns:a16="http://schemas.microsoft.com/office/drawing/2014/main" id="{0F16FA77-4505-4431-898C-47E33AEDE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24" y="2708920"/>
            <a:ext cx="52705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4246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内核启动过程</a:t>
            </a:r>
            <a:endParaRPr lang="en-US" altLang="zh-CN" dirty="0">
              <a:sym typeface="Arial" charset="0"/>
            </a:endParaRPr>
          </a:p>
          <a:p>
            <a:pPr lvl="1"/>
            <a:r>
              <a:rPr lang="en-US" altLang="zh-CN" dirty="0">
                <a:sym typeface="Arial" charset="0"/>
              </a:rPr>
              <a:t>2. </a:t>
            </a:r>
            <a:r>
              <a:rPr lang="en-US" altLang="zh-CN" dirty="0" err="1">
                <a:sym typeface="Arial" charset="0"/>
              </a:rPr>
              <a:t>start_kernel</a:t>
            </a:r>
            <a:endParaRPr lang="en-US" altLang="zh-CN" dirty="0">
              <a:sym typeface="Arial" charset="0"/>
            </a:endParaRPr>
          </a:p>
          <a:p>
            <a:pPr lvl="2"/>
            <a:r>
              <a:rPr lang="en-US" altLang="zh-CN" sz="1800" dirty="0">
                <a:sym typeface="Arial" charset="0"/>
              </a:rPr>
              <a:t>Linux</a:t>
            </a:r>
            <a:r>
              <a:rPr lang="zh-CN" altLang="en-US" sz="1800" dirty="0">
                <a:sym typeface="Arial" charset="0"/>
              </a:rPr>
              <a:t>内核启动的第二阶段从</a:t>
            </a:r>
            <a:r>
              <a:rPr lang="en-US" altLang="zh-CN" sz="1800" dirty="0" err="1">
                <a:sym typeface="Arial" charset="0"/>
              </a:rPr>
              <a:t>start_kernel</a:t>
            </a:r>
            <a:r>
              <a:rPr lang="zh-CN" altLang="en-US" sz="1800" dirty="0">
                <a:sym typeface="Arial" charset="0"/>
              </a:rPr>
              <a:t>函数开始。</a:t>
            </a:r>
            <a:r>
              <a:rPr lang="en-US" altLang="zh-CN" sz="1800" dirty="0" err="1">
                <a:sym typeface="Arial" charset="0"/>
              </a:rPr>
              <a:t>start_kernel</a:t>
            </a:r>
            <a:r>
              <a:rPr lang="zh-CN" altLang="en-US" sz="1800" dirty="0">
                <a:sym typeface="Arial" charset="0"/>
              </a:rPr>
              <a:t>是所有</a:t>
            </a:r>
            <a:r>
              <a:rPr lang="en-US" altLang="zh-CN" sz="1800" dirty="0">
                <a:sym typeface="Arial" charset="0"/>
              </a:rPr>
              <a:t>Linux</a:t>
            </a:r>
            <a:r>
              <a:rPr lang="zh-CN" altLang="en-US" sz="1800" dirty="0">
                <a:sym typeface="Arial" charset="0"/>
              </a:rPr>
              <a:t>平台进入系统内核初始化后的入口函数，它主要完成剩余的与 硬件平台相关的初始化工作，在进行一系列与内核相关的初始化后，调用第一个用户进程－ </a:t>
            </a:r>
            <a:r>
              <a:rPr lang="en-US" altLang="zh-CN" sz="1800" dirty="0" err="1">
                <a:sym typeface="Arial" charset="0"/>
              </a:rPr>
              <a:t>init</a:t>
            </a:r>
            <a:r>
              <a:rPr lang="en-US" altLang="zh-CN" sz="1800" dirty="0">
                <a:sym typeface="Arial" charset="0"/>
              </a:rPr>
              <a:t> </a:t>
            </a:r>
            <a:r>
              <a:rPr lang="zh-CN" altLang="en-US" sz="1800" dirty="0">
                <a:sym typeface="Arial" charset="0"/>
              </a:rPr>
              <a:t>进程并等待用户进程的执行，这样整个 </a:t>
            </a:r>
            <a:r>
              <a:rPr lang="en-US" altLang="zh-CN" sz="1800" dirty="0">
                <a:sym typeface="Arial" charset="0"/>
              </a:rPr>
              <a:t>Linux</a:t>
            </a:r>
            <a:r>
              <a:rPr lang="zh-CN" altLang="en-US" sz="1800" dirty="0">
                <a:sym typeface="Arial" charset="0"/>
              </a:rPr>
              <a:t>内核便启动完毕。该函数位于</a:t>
            </a:r>
            <a:r>
              <a:rPr lang="en-US" altLang="zh-CN" sz="1800" dirty="0" err="1">
                <a:sym typeface="Arial" charset="0"/>
              </a:rPr>
              <a:t>init</a:t>
            </a:r>
            <a:r>
              <a:rPr lang="en-US" altLang="zh-CN" sz="1800" dirty="0">
                <a:sym typeface="Arial" charset="0"/>
              </a:rPr>
              <a:t>/</a:t>
            </a:r>
            <a:r>
              <a:rPr lang="en-US" altLang="zh-CN" sz="1800" dirty="0" err="1">
                <a:sym typeface="Arial" charset="0"/>
              </a:rPr>
              <a:t>main.c</a:t>
            </a:r>
            <a:r>
              <a:rPr lang="zh-CN" altLang="en-US" sz="1800" dirty="0">
                <a:sym typeface="Arial" charset="0"/>
              </a:rPr>
              <a:t>文件中。</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三、内核启动过程</a:t>
            </a:r>
          </a:p>
        </p:txBody>
      </p:sp>
      <p:pic>
        <p:nvPicPr>
          <p:cNvPr id="12290" name="Picture 2">
            <a:extLst>
              <a:ext uri="{FF2B5EF4-FFF2-40B4-BE49-F238E27FC236}">
                <a16:creationId xmlns:a16="http://schemas.microsoft.com/office/drawing/2014/main" id="{D688BD20-DC3F-465D-A27F-F6C5F1648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792" y="3789040"/>
            <a:ext cx="43751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4523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en-US" altLang="zh-CN" dirty="0" err="1">
                <a:sym typeface="Arial" charset="0"/>
              </a:rPr>
              <a:t>start_kernel</a:t>
            </a:r>
            <a:endParaRPr lang="en-US" altLang="zh-CN" sz="1800" dirty="0">
              <a:sym typeface="Arial" charset="0"/>
            </a:endParaRPr>
          </a:p>
          <a:p>
            <a:pPr lvl="1"/>
            <a:r>
              <a:rPr lang="en-US" altLang="zh-CN" sz="1600" dirty="0">
                <a:sym typeface="Arial" charset="0"/>
              </a:rPr>
              <a:t>1) </a:t>
            </a:r>
            <a:r>
              <a:rPr lang="zh-CN" altLang="en-US" sz="1600" dirty="0">
                <a:sym typeface="Arial" charset="0"/>
              </a:rPr>
              <a:t>调用</a:t>
            </a:r>
            <a:r>
              <a:rPr lang="en-US" altLang="zh-CN" sz="1600" dirty="0" err="1">
                <a:sym typeface="Arial" charset="0"/>
              </a:rPr>
              <a:t>setup_arch</a:t>
            </a:r>
            <a:r>
              <a:rPr lang="en-US" altLang="zh-CN" sz="1600" dirty="0">
                <a:sym typeface="Arial" charset="0"/>
              </a:rPr>
              <a:t>()</a:t>
            </a:r>
            <a:r>
              <a:rPr lang="zh-CN" altLang="en-US" sz="1600" dirty="0">
                <a:sym typeface="Arial" charset="0"/>
              </a:rPr>
              <a:t>函数进行与体系结构相关的第一个初始化工作；对不同的体系结构来说该函数有不同的定义。对于</a:t>
            </a:r>
            <a:r>
              <a:rPr lang="en-US" altLang="zh-CN" sz="1600" dirty="0">
                <a:sym typeface="Arial" charset="0"/>
              </a:rPr>
              <a:t>ARM</a:t>
            </a:r>
            <a:r>
              <a:rPr lang="zh-CN" altLang="en-US" sz="1600" dirty="0">
                <a:sym typeface="Arial" charset="0"/>
              </a:rPr>
              <a:t>平台而言，该函数定义在 </a:t>
            </a:r>
            <a:r>
              <a:rPr lang="en-US" altLang="zh-CN" sz="1600" dirty="0">
                <a:sym typeface="Arial" charset="0"/>
              </a:rPr>
              <a:t>arch/arm/kernel/</a:t>
            </a:r>
            <a:r>
              <a:rPr lang="en-US" altLang="zh-CN" sz="1600" dirty="0" err="1">
                <a:sym typeface="Arial" charset="0"/>
              </a:rPr>
              <a:t>setup.c</a:t>
            </a:r>
            <a:r>
              <a:rPr lang="zh-CN" altLang="en-US" sz="1600" dirty="0">
                <a:sym typeface="Arial" charset="0"/>
              </a:rPr>
              <a:t>。它首先通过检测出来的处理器类型进行处理器内核的初始化，然后 通过</a:t>
            </a:r>
            <a:r>
              <a:rPr lang="en-US" altLang="zh-CN" sz="1600" dirty="0" err="1">
                <a:sym typeface="Arial" charset="0"/>
              </a:rPr>
              <a:t>bootmem_init</a:t>
            </a:r>
            <a:r>
              <a:rPr lang="en-US" altLang="zh-CN" sz="1600" dirty="0">
                <a:sym typeface="Arial" charset="0"/>
              </a:rPr>
              <a:t>()</a:t>
            </a:r>
            <a:r>
              <a:rPr lang="zh-CN" altLang="en-US" sz="1600" dirty="0">
                <a:sym typeface="Arial" charset="0"/>
              </a:rPr>
              <a:t>函数根据系统定义的</a:t>
            </a:r>
            <a:r>
              <a:rPr lang="en-US" altLang="zh-CN" sz="1600" dirty="0" err="1">
                <a:sym typeface="Arial" charset="0"/>
              </a:rPr>
              <a:t>meminfo</a:t>
            </a:r>
            <a:r>
              <a:rPr lang="zh-CN" altLang="en-US" sz="1600" dirty="0">
                <a:sym typeface="Arial" charset="0"/>
              </a:rPr>
              <a:t>结构进行内存结构的初始化，最后调用 </a:t>
            </a:r>
            <a:r>
              <a:rPr lang="en-US" altLang="zh-CN" sz="1600" dirty="0" err="1">
                <a:sym typeface="Arial" charset="0"/>
              </a:rPr>
              <a:t>paging_init</a:t>
            </a:r>
            <a:r>
              <a:rPr lang="en-US" altLang="zh-CN" sz="1600" dirty="0">
                <a:sym typeface="Arial" charset="0"/>
              </a:rPr>
              <a:t>()</a:t>
            </a:r>
            <a:r>
              <a:rPr lang="zh-CN" altLang="en-US" sz="1600" dirty="0">
                <a:sym typeface="Arial" charset="0"/>
              </a:rPr>
              <a:t>开启</a:t>
            </a:r>
            <a:r>
              <a:rPr lang="en-US" altLang="zh-CN" sz="1600" dirty="0">
                <a:sym typeface="Arial" charset="0"/>
              </a:rPr>
              <a:t>MMU</a:t>
            </a:r>
            <a:r>
              <a:rPr lang="zh-CN" altLang="en-US" sz="1600" dirty="0">
                <a:sym typeface="Arial" charset="0"/>
              </a:rPr>
              <a:t>，创建内核页表，映射所有的物理内存和</a:t>
            </a:r>
            <a:r>
              <a:rPr lang="en-US" altLang="zh-CN" sz="1600" dirty="0">
                <a:sym typeface="Arial" charset="0"/>
              </a:rPr>
              <a:t>IO</a:t>
            </a:r>
            <a:r>
              <a:rPr lang="zh-CN" altLang="en-US" sz="1600" dirty="0">
                <a:sym typeface="Arial" charset="0"/>
              </a:rPr>
              <a:t>空间。 </a:t>
            </a:r>
          </a:p>
          <a:p>
            <a:pPr lvl="1"/>
            <a:r>
              <a:rPr lang="en-US" altLang="zh-CN" sz="1600" dirty="0">
                <a:sym typeface="Arial" charset="0"/>
              </a:rPr>
              <a:t>2) </a:t>
            </a:r>
            <a:r>
              <a:rPr lang="zh-CN" altLang="en-US" sz="1600" dirty="0">
                <a:sym typeface="Arial" charset="0"/>
              </a:rPr>
              <a:t>创建异常向量表和初始化中断处理函数； </a:t>
            </a:r>
          </a:p>
          <a:p>
            <a:pPr lvl="1"/>
            <a:r>
              <a:rPr lang="en-US" altLang="zh-CN" sz="1600" dirty="0">
                <a:sym typeface="Arial" charset="0"/>
              </a:rPr>
              <a:t>3) </a:t>
            </a:r>
            <a:r>
              <a:rPr lang="zh-CN" altLang="en-US" sz="1600" dirty="0">
                <a:sym typeface="Arial" charset="0"/>
              </a:rPr>
              <a:t>初始化系统核心进程调度器和时钟中断处理机制； </a:t>
            </a:r>
          </a:p>
          <a:p>
            <a:pPr lvl="1"/>
            <a:r>
              <a:rPr lang="en-US" altLang="zh-CN" sz="1600" dirty="0">
                <a:sym typeface="Arial" charset="0"/>
              </a:rPr>
              <a:t>4) </a:t>
            </a:r>
            <a:r>
              <a:rPr lang="zh-CN" altLang="en-US" sz="1600" dirty="0">
                <a:sym typeface="Arial" charset="0"/>
              </a:rPr>
              <a:t>初始化串口控制台（</a:t>
            </a:r>
            <a:r>
              <a:rPr lang="en-US" altLang="zh-CN" sz="1600" dirty="0" err="1">
                <a:sym typeface="Arial" charset="0"/>
              </a:rPr>
              <a:t>console_init</a:t>
            </a:r>
            <a:r>
              <a:rPr lang="zh-CN" altLang="en-US" sz="1600" dirty="0">
                <a:sym typeface="Arial" charset="0"/>
              </a:rPr>
              <a:t>）； </a:t>
            </a:r>
          </a:p>
          <a:p>
            <a:pPr lvl="2"/>
            <a:r>
              <a:rPr lang="en-US" altLang="zh-CN" sz="1600" dirty="0">
                <a:sym typeface="Arial" charset="0"/>
              </a:rPr>
              <a:t>ARM-Linux </a:t>
            </a:r>
            <a:r>
              <a:rPr lang="zh-CN" altLang="en-US" sz="1600" dirty="0">
                <a:sym typeface="Arial" charset="0"/>
              </a:rPr>
              <a:t>在初始化过程中一般都会初始化一个串口做为内核的控制台，而串口</a:t>
            </a:r>
            <a:r>
              <a:rPr lang="en-US" altLang="zh-CN" sz="1600" dirty="0" err="1">
                <a:sym typeface="Arial" charset="0"/>
              </a:rPr>
              <a:t>Uart</a:t>
            </a:r>
            <a:r>
              <a:rPr lang="zh-CN" altLang="en-US" sz="1600" dirty="0">
                <a:sym typeface="Arial" charset="0"/>
              </a:rPr>
              <a:t>驱动却把串口设备名写死了，如本例中</a:t>
            </a:r>
            <a:r>
              <a:rPr lang="en-US" altLang="zh-CN" sz="1600" dirty="0">
                <a:sym typeface="Arial" charset="0"/>
              </a:rPr>
              <a:t>linux2.6.37</a:t>
            </a:r>
            <a:r>
              <a:rPr lang="zh-CN" altLang="en-US" sz="1600" dirty="0">
                <a:sym typeface="Arial" charset="0"/>
              </a:rPr>
              <a:t>串口设备名为</a:t>
            </a:r>
            <a:r>
              <a:rPr lang="en-US" altLang="zh-CN" sz="1600" dirty="0">
                <a:sym typeface="Arial" charset="0"/>
              </a:rPr>
              <a:t>ttyO0</a:t>
            </a:r>
            <a:r>
              <a:rPr lang="zh-CN" altLang="en-US" sz="1600" dirty="0">
                <a:sym typeface="Arial" charset="0"/>
              </a:rPr>
              <a:t>，而不是常用的</a:t>
            </a:r>
            <a:r>
              <a:rPr lang="en-US" altLang="zh-CN" sz="1600" dirty="0">
                <a:sym typeface="Arial" charset="0"/>
              </a:rPr>
              <a:t>ttyS0</a:t>
            </a:r>
            <a:r>
              <a:rPr lang="zh-CN" altLang="en-US" sz="1600" dirty="0">
                <a:sym typeface="Arial" charset="0"/>
              </a:rPr>
              <a:t>。有了控制台内核在启动过程中就可以通过串口输出信息以便开发者或用户了解系统的启动进程。 </a:t>
            </a:r>
          </a:p>
          <a:p>
            <a:pPr lvl="1"/>
            <a:r>
              <a:rPr lang="en-US" altLang="zh-CN" sz="1600" dirty="0">
                <a:sym typeface="Arial" charset="0"/>
              </a:rPr>
              <a:t>5) </a:t>
            </a:r>
            <a:r>
              <a:rPr lang="zh-CN" altLang="en-US" sz="1600" dirty="0">
                <a:sym typeface="Arial" charset="0"/>
              </a:rPr>
              <a:t>创建和初始化系统</a:t>
            </a:r>
            <a:r>
              <a:rPr lang="en-US" altLang="zh-CN" sz="1600" dirty="0">
                <a:sym typeface="Arial" charset="0"/>
              </a:rPr>
              <a:t>cache</a:t>
            </a:r>
            <a:r>
              <a:rPr lang="zh-CN" altLang="en-US" sz="1600" dirty="0">
                <a:sym typeface="Arial" charset="0"/>
              </a:rPr>
              <a:t>，为各种内存调用机制提供缓存，包括</a:t>
            </a:r>
            <a:r>
              <a:rPr lang="en-US" altLang="zh-CN" sz="1600" dirty="0">
                <a:sym typeface="Arial" charset="0"/>
              </a:rPr>
              <a:t>;</a:t>
            </a:r>
            <a:r>
              <a:rPr lang="zh-CN" altLang="en-US" sz="1600" dirty="0">
                <a:sym typeface="Arial" charset="0"/>
              </a:rPr>
              <a:t>动态内存分配，虚拟文件系统（</a:t>
            </a:r>
            <a:r>
              <a:rPr lang="en-US" altLang="zh-CN" sz="1600" dirty="0" err="1">
                <a:sym typeface="Arial" charset="0"/>
              </a:rPr>
              <a:t>VirtualFile</a:t>
            </a:r>
            <a:r>
              <a:rPr lang="en-US" altLang="zh-CN" sz="1600" dirty="0">
                <a:sym typeface="Arial" charset="0"/>
              </a:rPr>
              <a:t> System</a:t>
            </a:r>
            <a:r>
              <a:rPr lang="zh-CN" altLang="en-US" sz="1600" dirty="0">
                <a:sym typeface="Arial" charset="0"/>
              </a:rPr>
              <a:t>）及页缓存。 </a:t>
            </a:r>
          </a:p>
          <a:p>
            <a:pPr lvl="1"/>
            <a:r>
              <a:rPr lang="en-US" altLang="zh-CN" sz="1600" dirty="0">
                <a:sym typeface="Arial" charset="0"/>
              </a:rPr>
              <a:t>6) </a:t>
            </a:r>
            <a:r>
              <a:rPr lang="zh-CN" altLang="en-US" sz="1600" dirty="0">
                <a:sym typeface="Arial" charset="0"/>
              </a:rPr>
              <a:t>初始化内存管理，检测内存大小及被内核占用的内存情况； </a:t>
            </a:r>
          </a:p>
          <a:p>
            <a:pPr lvl="1"/>
            <a:r>
              <a:rPr lang="en-US" altLang="zh-CN" sz="1600" dirty="0">
                <a:sym typeface="Arial" charset="0"/>
              </a:rPr>
              <a:t>7) </a:t>
            </a:r>
            <a:r>
              <a:rPr lang="zh-CN" altLang="en-US" sz="1600" dirty="0">
                <a:sym typeface="Arial" charset="0"/>
              </a:rPr>
              <a:t>初始化系统的进程间通信机制（</a:t>
            </a:r>
            <a:r>
              <a:rPr lang="en-US" altLang="zh-CN" sz="1600" dirty="0">
                <a:sym typeface="Arial" charset="0"/>
              </a:rPr>
              <a:t>IPC</a:t>
            </a:r>
            <a:r>
              <a:rPr lang="zh-CN" altLang="en-US" sz="1600" dirty="0">
                <a:sym typeface="Arial" charset="0"/>
              </a:rPr>
              <a:t>）； 当以上所有的初始化工作结束后，</a:t>
            </a:r>
            <a:r>
              <a:rPr lang="en-US" altLang="zh-CN" sz="1600" dirty="0" err="1">
                <a:sym typeface="Arial" charset="0"/>
              </a:rPr>
              <a:t>start_kernel</a:t>
            </a:r>
            <a:r>
              <a:rPr lang="en-US" altLang="zh-CN" sz="1600" dirty="0">
                <a:sym typeface="Arial" charset="0"/>
              </a:rPr>
              <a:t>()</a:t>
            </a:r>
            <a:r>
              <a:rPr lang="zh-CN" altLang="en-US" sz="1600" dirty="0">
                <a:sym typeface="Arial" charset="0"/>
              </a:rPr>
              <a:t>函数会调用</a:t>
            </a:r>
            <a:r>
              <a:rPr lang="en-US" altLang="zh-CN" sz="1600" dirty="0" err="1">
                <a:sym typeface="Arial" charset="0"/>
              </a:rPr>
              <a:t>rest_init</a:t>
            </a:r>
            <a:r>
              <a:rPr lang="en-US" altLang="zh-CN" sz="1600" dirty="0">
                <a:sym typeface="Arial" charset="0"/>
              </a:rPr>
              <a:t>()</a:t>
            </a:r>
            <a:r>
              <a:rPr lang="zh-CN" altLang="en-US" sz="1600" dirty="0">
                <a:sym typeface="Arial" charset="0"/>
              </a:rPr>
              <a:t>函数来进行最后的初始化，包括创建系统的第一个进程－</a:t>
            </a:r>
            <a:r>
              <a:rPr lang="en-US" altLang="zh-CN" sz="1600" dirty="0" err="1">
                <a:sym typeface="Arial" charset="0"/>
              </a:rPr>
              <a:t>init</a:t>
            </a:r>
            <a:r>
              <a:rPr lang="zh-CN" altLang="en-US" sz="1600" dirty="0">
                <a:sym typeface="Arial" charset="0"/>
              </a:rPr>
              <a:t>进程来结束内核的启动。</a:t>
            </a:r>
          </a:p>
          <a:p>
            <a:pPr lvl="1"/>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三、内核启动过程</a:t>
            </a:r>
          </a:p>
        </p:txBody>
      </p:sp>
    </p:spTree>
    <p:extLst>
      <p:ext uri="{BB962C8B-B14F-4D97-AF65-F5344CB8AC3E}">
        <p14:creationId xmlns:p14="http://schemas.microsoft.com/office/powerpoint/2010/main" val="34573158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04610" cy="5517231"/>
          </a:xfrm>
        </p:spPr>
        <p:txBody>
          <a:bodyPr/>
          <a:lstStyle/>
          <a:p>
            <a:r>
              <a:rPr lang="zh-CN" altLang="en-US" dirty="0">
                <a:sym typeface="Arial" charset="0"/>
              </a:rPr>
              <a:t>内核模块加载过程</a:t>
            </a:r>
            <a:endParaRPr lang="en-US" altLang="zh-CN" dirty="0">
              <a:sym typeface="Arial" charset="0"/>
            </a:endParaRPr>
          </a:p>
          <a:p>
            <a:pPr lvl="1"/>
            <a:r>
              <a:rPr lang="en-US" altLang="zh-CN" dirty="0">
                <a:sym typeface="Arial" charset="0"/>
              </a:rPr>
              <a:t>1. bootloader</a:t>
            </a:r>
            <a:r>
              <a:rPr lang="zh-CN" altLang="en-US" dirty="0">
                <a:sym typeface="Arial" charset="0"/>
              </a:rPr>
              <a:t>跳转到内核的起始位置后，压缩过的</a:t>
            </a:r>
            <a:r>
              <a:rPr lang="en-US" altLang="zh-CN" dirty="0">
                <a:sym typeface="Arial" charset="0"/>
              </a:rPr>
              <a:t>kernel</a:t>
            </a:r>
            <a:r>
              <a:rPr lang="zh-CN" altLang="en-US" dirty="0">
                <a:sym typeface="Arial" charset="0"/>
              </a:rPr>
              <a:t>入口在</a:t>
            </a:r>
            <a:r>
              <a:rPr lang="en-US" altLang="zh-CN" dirty="0">
                <a:sym typeface="Arial" charset="0"/>
              </a:rPr>
              <a:t>arch/arm/boot/compressed/</a:t>
            </a:r>
            <a:r>
              <a:rPr lang="en-US" altLang="zh-CN" dirty="0" err="1">
                <a:sym typeface="Arial" charset="0"/>
              </a:rPr>
              <a:t>head.S</a:t>
            </a:r>
            <a:r>
              <a:rPr lang="zh-CN" altLang="en-US" dirty="0">
                <a:sym typeface="Arial" charset="0"/>
              </a:rPr>
              <a:t>，它将调用函数</a:t>
            </a:r>
            <a:r>
              <a:rPr lang="en-US" altLang="zh-CN" dirty="0" err="1">
                <a:sym typeface="Arial" charset="0"/>
              </a:rPr>
              <a:t>decompress_kernel</a:t>
            </a:r>
            <a:r>
              <a:rPr lang="en-US" altLang="zh-CN" dirty="0">
                <a:sym typeface="Arial" charset="0"/>
              </a:rPr>
              <a:t>()</a:t>
            </a:r>
            <a:r>
              <a:rPr lang="zh-CN" altLang="en-US" dirty="0">
                <a:sym typeface="Arial" charset="0"/>
              </a:rPr>
              <a:t>（</a:t>
            </a:r>
            <a:r>
              <a:rPr lang="en-US" altLang="zh-CN" dirty="0">
                <a:sym typeface="Arial" charset="0"/>
              </a:rPr>
              <a:t>arch/arm/boot/compressed/</a:t>
            </a:r>
            <a:r>
              <a:rPr lang="en-US" altLang="zh-CN" dirty="0" err="1">
                <a:sym typeface="Arial" charset="0"/>
              </a:rPr>
              <a:t>misc.c</a:t>
            </a:r>
            <a:r>
              <a:rPr lang="zh-CN" altLang="en-US" dirty="0">
                <a:sym typeface="Arial" charset="0"/>
              </a:rPr>
              <a:t>）解压</a:t>
            </a:r>
            <a:r>
              <a:rPr lang="en-US" altLang="zh-CN" dirty="0">
                <a:sym typeface="Arial" charset="0"/>
              </a:rPr>
              <a:t>,</a:t>
            </a:r>
            <a:r>
              <a:rPr lang="zh-CN" altLang="en-US" dirty="0">
                <a:sym typeface="Arial" charset="0"/>
              </a:rPr>
              <a:t>打印“</a:t>
            </a:r>
            <a:r>
              <a:rPr lang="en-US" altLang="zh-CN" dirty="0">
                <a:sym typeface="Arial" charset="0"/>
              </a:rPr>
              <a:t>Uncompressing Linux...”</a:t>
            </a:r>
            <a:r>
              <a:rPr lang="zh-CN" altLang="en-US" dirty="0">
                <a:sym typeface="Arial" charset="0"/>
              </a:rPr>
              <a:t>，调用</a:t>
            </a:r>
            <a:r>
              <a:rPr lang="en-US" altLang="zh-CN" dirty="0" err="1">
                <a:sym typeface="Arial" charset="0"/>
              </a:rPr>
              <a:t>gunzip</a:t>
            </a:r>
            <a:r>
              <a:rPr lang="en-US" altLang="zh-CN" dirty="0">
                <a:sym typeface="Arial" charset="0"/>
              </a:rPr>
              <a:t>()</a:t>
            </a:r>
            <a:r>
              <a:rPr lang="zh-CN" altLang="en-US" dirty="0">
                <a:sym typeface="Arial" charset="0"/>
              </a:rPr>
              <a:t>，打印</a:t>
            </a:r>
            <a:r>
              <a:rPr lang="en-US" altLang="zh-CN" dirty="0">
                <a:sym typeface="Arial" charset="0"/>
              </a:rPr>
              <a:t>"done, booting the kernel."</a:t>
            </a:r>
          </a:p>
          <a:p>
            <a:pPr lvl="1"/>
            <a:r>
              <a:rPr lang="en-US" altLang="zh-CN" dirty="0">
                <a:sym typeface="Arial" charset="0"/>
              </a:rPr>
              <a:t>2. </a:t>
            </a:r>
            <a:r>
              <a:rPr lang="zh-CN" altLang="en-US" dirty="0">
                <a:sym typeface="Arial" charset="0"/>
              </a:rPr>
              <a:t>然后</a:t>
            </a:r>
            <a:r>
              <a:rPr lang="en-US" altLang="zh-CN" dirty="0" err="1">
                <a:sym typeface="Arial" charset="0"/>
              </a:rPr>
              <a:t>call_kernel</a:t>
            </a:r>
            <a:r>
              <a:rPr lang="en-US" altLang="zh-CN" dirty="0">
                <a:sym typeface="Arial" charset="0"/>
              </a:rPr>
              <a:t>,</a:t>
            </a:r>
            <a:r>
              <a:rPr lang="zh-CN" altLang="en-US" dirty="0">
                <a:sym typeface="Arial" charset="0"/>
              </a:rPr>
              <a:t>执行解压后的</a:t>
            </a:r>
            <a:r>
              <a:rPr lang="en-US" altLang="zh-CN" dirty="0">
                <a:sym typeface="Arial" charset="0"/>
              </a:rPr>
              <a:t>kernel,</a:t>
            </a:r>
            <a:r>
              <a:rPr lang="zh-CN" altLang="en-US" dirty="0">
                <a:sym typeface="Arial" charset="0"/>
              </a:rPr>
              <a:t>最后调用</a:t>
            </a:r>
            <a:r>
              <a:rPr lang="en-US" altLang="zh-CN" dirty="0" err="1">
                <a:sym typeface="Arial" charset="0"/>
              </a:rPr>
              <a:t>start_kernel</a:t>
            </a:r>
            <a:r>
              <a:rPr lang="en-US" altLang="zh-CN" dirty="0">
                <a:sym typeface="Arial" charset="0"/>
              </a:rPr>
              <a:t>() </a:t>
            </a:r>
            <a:r>
              <a:rPr lang="zh-CN" altLang="en-US" dirty="0">
                <a:sym typeface="Arial" charset="0"/>
              </a:rPr>
              <a:t>（</a:t>
            </a:r>
            <a:r>
              <a:rPr lang="en-US" altLang="zh-CN" dirty="0" err="1">
                <a:sym typeface="Arial" charset="0"/>
              </a:rPr>
              <a:t>init</a:t>
            </a:r>
            <a:r>
              <a:rPr lang="en-US" altLang="zh-CN" dirty="0">
                <a:sym typeface="Arial" charset="0"/>
              </a:rPr>
              <a:t>/</a:t>
            </a:r>
            <a:r>
              <a:rPr lang="en-US" altLang="zh-CN" dirty="0" err="1">
                <a:sym typeface="Arial" charset="0"/>
              </a:rPr>
              <a:t>main.c</a:t>
            </a:r>
            <a:r>
              <a:rPr lang="zh-CN" altLang="en-US" dirty="0">
                <a:sym typeface="Arial" charset="0"/>
              </a:rPr>
              <a:t>）转入体系结构无关的通用</a:t>
            </a:r>
            <a:r>
              <a:rPr lang="en-US" altLang="zh-CN" dirty="0">
                <a:sym typeface="Arial" charset="0"/>
              </a:rPr>
              <a:t>C</a:t>
            </a:r>
            <a:r>
              <a:rPr lang="zh-CN" altLang="en-US" dirty="0">
                <a:sym typeface="Arial" charset="0"/>
              </a:rPr>
              <a:t>代码，在</a:t>
            </a:r>
            <a:r>
              <a:rPr lang="en-US" altLang="zh-CN" dirty="0" err="1">
                <a:sym typeface="Arial" charset="0"/>
              </a:rPr>
              <a:t>start_kernel</a:t>
            </a:r>
            <a:r>
              <a:rPr lang="en-US" altLang="zh-CN" dirty="0">
                <a:sym typeface="Arial" charset="0"/>
              </a:rPr>
              <a:t>()</a:t>
            </a:r>
            <a:r>
              <a:rPr lang="zh-CN" altLang="en-US" dirty="0">
                <a:sym typeface="Arial" charset="0"/>
              </a:rPr>
              <a:t>中完成了一系 列系统初始化，并启动了调度器；最后调用函数</a:t>
            </a:r>
            <a:r>
              <a:rPr lang="en-US" altLang="zh-CN" dirty="0" err="1">
                <a:sym typeface="Arial" charset="0"/>
              </a:rPr>
              <a:t>rest_init</a:t>
            </a:r>
            <a:r>
              <a:rPr lang="en-US" altLang="zh-CN" dirty="0">
                <a:sym typeface="Arial" charset="0"/>
              </a:rPr>
              <a:t>()</a:t>
            </a:r>
            <a:r>
              <a:rPr lang="zh-CN" altLang="en-US" dirty="0">
                <a:sym typeface="Arial" charset="0"/>
              </a:rPr>
              <a:t>将创建第一个核心线程</a:t>
            </a:r>
            <a:r>
              <a:rPr lang="en-US" altLang="zh-CN" dirty="0" err="1">
                <a:sym typeface="Arial" charset="0"/>
              </a:rPr>
              <a:t>kernel_thread</a:t>
            </a:r>
            <a:r>
              <a:rPr lang="en-US" altLang="zh-CN" dirty="0">
                <a:sym typeface="Arial" charset="0"/>
              </a:rPr>
              <a:t>(</a:t>
            </a:r>
            <a:r>
              <a:rPr lang="en-US" altLang="zh-CN" dirty="0" err="1">
                <a:sym typeface="Arial" charset="0"/>
              </a:rPr>
              <a:t>init</a:t>
            </a:r>
            <a:r>
              <a:rPr lang="en-US" altLang="zh-CN" dirty="0">
                <a:sym typeface="Arial" charset="0"/>
              </a:rPr>
              <a:t>, NULL, CLONE_FS | CLONE_SIGHAND)</a:t>
            </a:r>
            <a:r>
              <a:rPr lang="zh-CN" altLang="en-US" dirty="0">
                <a:sym typeface="Arial" charset="0"/>
              </a:rPr>
              <a:t>，调用</a:t>
            </a:r>
            <a:r>
              <a:rPr lang="en-US" altLang="zh-CN" dirty="0" err="1">
                <a:sym typeface="Arial" charset="0"/>
              </a:rPr>
              <a:t>kernel_init</a:t>
            </a:r>
            <a:r>
              <a:rPr lang="en-US" altLang="zh-CN" dirty="0">
                <a:sym typeface="Arial" charset="0"/>
              </a:rPr>
              <a:t>()</a:t>
            </a:r>
            <a:r>
              <a:rPr lang="zh-CN" altLang="en-US" dirty="0">
                <a:sym typeface="Arial" charset="0"/>
              </a:rPr>
              <a:t>函数。</a:t>
            </a:r>
          </a:p>
          <a:p>
            <a:pPr lvl="1"/>
            <a:r>
              <a:rPr lang="en-US" altLang="zh-CN" dirty="0">
                <a:sym typeface="Arial" charset="0"/>
              </a:rPr>
              <a:t>3. </a:t>
            </a:r>
            <a:r>
              <a:rPr lang="en-US" altLang="zh-CN" dirty="0" err="1">
                <a:sym typeface="Arial" charset="0"/>
              </a:rPr>
              <a:t>kernel_init</a:t>
            </a:r>
            <a:r>
              <a:rPr lang="en-US" altLang="zh-CN" dirty="0">
                <a:sym typeface="Arial" charset="0"/>
              </a:rPr>
              <a:t>()</a:t>
            </a:r>
            <a:r>
              <a:rPr lang="zh-CN" altLang="en-US" dirty="0">
                <a:sym typeface="Arial" charset="0"/>
              </a:rPr>
              <a:t>中先调用</a:t>
            </a:r>
            <a:r>
              <a:rPr lang="en-US" altLang="zh-CN" dirty="0" err="1">
                <a:sym typeface="Arial" charset="0"/>
              </a:rPr>
              <a:t>kernel_init_freeable</a:t>
            </a:r>
            <a:r>
              <a:rPr lang="en-US" altLang="zh-CN" dirty="0">
                <a:sym typeface="Arial" charset="0"/>
              </a:rPr>
              <a:t>();</a:t>
            </a:r>
            <a:r>
              <a:rPr lang="zh-CN" altLang="en-US" dirty="0">
                <a:sym typeface="Arial" charset="0"/>
              </a:rPr>
              <a:t>再调用</a:t>
            </a:r>
            <a:r>
              <a:rPr lang="en-US" altLang="zh-CN" dirty="0" err="1">
                <a:sym typeface="Arial" charset="0"/>
              </a:rPr>
              <a:t>free_initmem</a:t>
            </a:r>
            <a:r>
              <a:rPr lang="en-US" altLang="zh-CN" dirty="0">
                <a:sym typeface="Arial" charset="0"/>
              </a:rPr>
              <a:t>();</a:t>
            </a:r>
            <a:r>
              <a:rPr lang="zh-CN" altLang="en-US" dirty="0">
                <a:sym typeface="Arial" charset="0"/>
              </a:rPr>
              <a:t>最后执行根文件系统的配置</a:t>
            </a:r>
            <a:r>
              <a:rPr lang="en-US" altLang="zh-CN" dirty="0" err="1">
                <a:sym typeface="Arial" charset="0"/>
              </a:rPr>
              <a:t>init</a:t>
            </a:r>
            <a:r>
              <a:rPr lang="zh-CN" altLang="en-US" dirty="0">
                <a:sym typeface="Arial" charset="0"/>
              </a:rPr>
              <a:t>。</a:t>
            </a:r>
          </a:p>
          <a:p>
            <a:pPr lvl="1"/>
            <a:r>
              <a:rPr lang="en-US" altLang="zh-CN" dirty="0">
                <a:sym typeface="Arial" charset="0"/>
              </a:rPr>
              <a:t>4. </a:t>
            </a:r>
            <a:r>
              <a:rPr lang="en-US" altLang="zh-CN" dirty="0" err="1">
                <a:sym typeface="Arial" charset="0"/>
              </a:rPr>
              <a:t>kernel_init_freeable</a:t>
            </a:r>
            <a:r>
              <a:rPr lang="en-US" altLang="zh-CN" dirty="0">
                <a:sym typeface="Arial" charset="0"/>
              </a:rPr>
              <a:t>()</a:t>
            </a:r>
            <a:r>
              <a:rPr lang="zh-CN" altLang="en-US" dirty="0">
                <a:sym typeface="Arial" charset="0"/>
              </a:rPr>
              <a:t>中，主要有三个函数：</a:t>
            </a:r>
            <a:endParaRPr lang="en-US" altLang="zh-CN" dirty="0">
              <a:sym typeface="Arial" charset="0"/>
            </a:endParaRPr>
          </a:p>
          <a:p>
            <a:pPr lvl="2"/>
            <a:r>
              <a:rPr lang="en-US" altLang="zh-CN" dirty="0" err="1">
                <a:sym typeface="Arial" charset="0"/>
              </a:rPr>
              <a:t>do_basic_setup</a:t>
            </a:r>
            <a:r>
              <a:rPr lang="en-US" altLang="zh-CN" dirty="0">
                <a:sym typeface="Arial" charset="0"/>
              </a:rPr>
              <a:t>()</a:t>
            </a:r>
          </a:p>
          <a:p>
            <a:pPr lvl="2"/>
            <a:r>
              <a:rPr lang="en-US" altLang="zh-CN" dirty="0" err="1">
                <a:sym typeface="Arial" charset="0"/>
              </a:rPr>
              <a:t>sys_open</a:t>
            </a:r>
            <a:r>
              <a:rPr lang="en-US" altLang="zh-CN" dirty="0">
                <a:sym typeface="Arial" charset="0"/>
              </a:rPr>
              <a:t>()</a:t>
            </a:r>
          </a:p>
          <a:p>
            <a:pPr lvl="2"/>
            <a:r>
              <a:rPr lang="en-US" altLang="zh-CN" dirty="0" err="1">
                <a:sym typeface="Arial" charset="0"/>
              </a:rPr>
              <a:t>load_default_modules</a:t>
            </a:r>
            <a:r>
              <a:rPr lang="en-US" altLang="zh-CN" dirty="0">
                <a:sym typeface="Arial" charset="0"/>
              </a:rPr>
              <a:t>()</a:t>
            </a:r>
          </a:p>
          <a:p>
            <a:pPr lvl="1"/>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四、内核模块加载</a:t>
            </a:r>
          </a:p>
        </p:txBody>
      </p:sp>
    </p:spTree>
    <p:extLst>
      <p:ext uri="{BB962C8B-B14F-4D97-AF65-F5344CB8AC3E}">
        <p14:creationId xmlns:p14="http://schemas.microsoft.com/office/powerpoint/2010/main" val="18801662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9"/>
            <a:ext cx="8553400" cy="3384376"/>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讲：内核启动过程</a:t>
            </a:r>
            <a:endParaRPr lang="en-US" altLang="zh-CN" dirty="0">
              <a:ea typeface="宋体" pitchFamily="2" charset="-122"/>
            </a:endParaRPr>
          </a:p>
          <a:p>
            <a:endParaRPr lang="zh-CN" altLang="en-US" dirty="0">
              <a:ea typeface="宋体" pitchFamily="2" charset="-122"/>
            </a:endParaRPr>
          </a:p>
          <a:p>
            <a:r>
              <a:rPr lang="zh-CN" altLang="en-US" dirty="0">
                <a:solidFill>
                  <a:srgbClr val="FF0000"/>
                </a:solidFill>
                <a:ea typeface="宋体" panose="02010600030101010101" pitchFamily="2" charset="-122"/>
              </a:rPr>
              <a:t>第</a:t>
            </a:r>
            <a:r>
              <a:rPr lang="en-US" altLang="zh-CN" dirty="0">
                <a:solidFill>
                  <a:srgbClr val="FF0000"/>
                </a:solidFill>
                <a:ea typeface="宋体" panose="02010600030101010101" pitchFamily="2" charset="-122"/>
              </a:rPr>
              <a:t>2</a:t>
            </a:r>
            <a:r>
              <a:rPr lang="zh-CN" altLang="en-US" dirty="0">
                <a:solidFill>
                  <a:srgbClr val="FF0000"/>
                </a:solidFill>
                <a:ea typeface="宋体" panose="02010600030101010101" pitchFamily="2" charset="-122"/>
              </a:rPr>
              <a:t>讲：内核的映像文件与基于</a:t>
            </a:r>
            <a:r>
              <a:rPr lang="en-US" altLang="zh-CN" dirty="0">
                <a:solidFill>
                  <a:srgbClr val="FF0000"/>
                </a:solidFill>
                <a:ea typeface="宋体" panose="02010600030101010101" pitchFamily="2" charset="-122"/>
              </a:rPr>
              <a:t>AT&amp;T</a:t>
            </a:r>
            <a:r>
              <a:rPr lang="zh-CN" altLang="en-US" dirty="0">
                <a:solidFill>
                  <a:srgbClr val="FF0000"/>
                </a:solidFill>
                <a:ea typeface="宋体" panose="02010600030101010101" pitchFamily="2" charset="-122"/>
              </a:rPr>
              <a:t>语言的内核启动测试程序</a:t>
            </a:r>
            <a:endParaRPr lang="en-US" altLang="zh-CN" dirty="0">
              <a:solidFill>
                <a:srgbClr val="FF0000"/>
              </a:solidFill>
              <a:ea typeface="宋体" panose="02010600030101010101" pitchFamily="2" charset="-122"/>
            </a:endParaRPr>
          </a:p>
          <a:p>
            <a:endParaRPr lang="zh-CN" altLang="en-US"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讲：内核模块加载与</a:t>
            </a:r>
            <a:r>
              <a:rPr lang="en-US" altLang="zh-CN" dirty="0">
                <a:ea typeface="宋体" pitchFamily="2" charset="-122"/>
              </a:rPr>
              <a:t>init</a:t>
            </a:r>
            <a:r>
              <a:rPr lang="zh-CN" altLang="en-US" dirty="0">
                <a:ea typeface="宋体" pitchFamily="2" charset="-122"/>
              </a:rPr>
              <a:t>程序的启动</a:t>
            </a:r>
            <a:endParaRPr lang="en-US" altLang="zh-CN" dirty="0">
              <a:ea typeface="宋体" pitchFamily="2" charset="-122"/>
            </a:endParaRPr>
          </a:p>
          <a:p>
            <a:endParaRPr lang="en-US" altLang="zh-CN" dirty="0">
              <a:ea typeface="宋体" pitchFamily="2" charset="-122"/>
            </a:endParaRPr>
          </a:p>
          <a:p>
            <a:pPr marL="0" indent="0">
              <a:buNone/>
            </a:pPr>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第二章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2</a:t>
            </a:r>
            <a:r>
              <a:rPr lang="zh-CN" altLang="en-US" dirty="0"/>
              <a:t>：了解内核启动不同阶段的输出方式</a:t>
            </a:r>
          </a:p>
        </p:txBody>
      </p:sp>
      <p:sp>
        <p:nvSpPr>
          <p:cNvPr id="6" name="内容占位符 1">
            <a:extLst>
              <a:ext uri="{FF2B5EF4-FFF2-40B4-BE49-F238E27FC236}">
                <a16:creationId xmlns:a16="http://schemas.microsoft.com/office/drawing/2014/main" id="{E1BBBAFB-3065-4AD3-A303-4754B5ABCBEA}"/>
              </a:ext>
            </a:extLst>
          </p:cNvPr>
          <p:cNvSpPr txBox="1">
            <a:spLocks/>
          </p:cNvSpPr>
          <p:nvPr/>
        </p:nvSpPr>
        <p:spPr bwMode="auto">
          <a:xfrm>
            <a:off x="831850" y="1501775"/>
            <a:ext cx="8585646" cy="2127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kern="0" dirty="0"/>
              <a:t>任务描述</a:t>
            </a:r>
            <a:endParaRPr lang="en-US" altLang="zh-CN" kern="0"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分别找出内核代码中执行模式转换、内核启动的开始与截止、内核模块加载的开始与截止的代码位置。</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使用</a:t>
            </a:r>
            <a:r>
              <a:rPr lang="en-US" altLang="zh-CN" sz="1662" kern="0" dirty="0">
                <a:solidFill>
                  <a:srgbClr val="111111"/>
                </a:solidFill>
              </a:rPr>
              <a:t>AT&amp;T</a:t>
            </a:r>
            <a:r>
              <a:rPr lang="zh-CN" altLang="en-US" sz="1662" kern="0" dirty="0">
                <a:solidFill>
                  <a:srgbClr val="111111"/>
                </a:solidFill>
              </a:rPr>
              <a:t>汇编语言，读取系统当前时间，并估算内核模式切换、内核启动或内核模块加载所耗费的时间。</a:t>
            </a:r>
          </a:p>
        </p:txBody>
      </p:sp>
      <p:sp>
        <p:nvSpPr>
          <p:cNvPr id="7" name="内容占位符 1">
            <a:extLst>
              <a:ext uri="{FF2B5EF4-FFF2-40B4-BE49-F238E27FC236}">
                <a16:creationId xmlns:a16="http://schemas.microsoft.com/office/drawing/2014/main" id="{0A70DC68-D11E-4B95-A937-9BDF51FF86B0}"/>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正常加载、卸载内核模块；且内核模块功能满足任务所述。</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extLst>
      <p:ext uri="{BB962C8B-B14F-4D97-AF65-F5344CB8AC3E}">
        <p14:creationId xmlns:p14="http://schemas.microsoft.com/office/powerpoint/2010/main" val="28713336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2</a:t>
            </a:r>
            <a:r>
              <a:rPr lang="zh-CN" altLang="en-US" dirty="0"/>
              <a:t>：了解内核启动不同阶段的输出方式</a:t>
            </a:r>
          </a:p>
        </p:txBody>
      </p:sp>
      <p:sp>
        <p:nvSpPr>
          <p:cNvPr id="2" name="文本框 1">
            <a:extLst>
              <a:ext uri="{FF2B5EF4-FFF2-40B4-BE49-F238E27FC236}">
                <a16:creationId xmlns:a16="http://schemas.microsoft.com/office/drawing/2014/main" id="{81333BA0-ED04-45C2-BD3E-74AFE7653994}"/>
              </a:ext>
            </a:extLst>
          </p:cNvPr>
          <p:cNvSpPr txBox="1"/>
          <p:nvPr/>
        </p:nvSpPr>
        <p:spPr>
          <a:xfrm>
            <a:off x="488504" y="1484784"/>
            <a:ext cx="8928992" cy="2862322"/>
          </a:xfrm>
          <a:prstGeom prst="rect">
            <a:avLst/>
          </a:prstGeom>
          <a:noFill/>
        </p:spPr>
        <p:txBody>
          <a:bodyPr wrap="square" rtlCol="0">
            <a:spAutoFit/>
          </a:bodyPr>
          <a:lstStyle/>
          <a:p>
            <a:pPr algn="l"/>
            <a:r>
              <a:rPr lang="zh-CN" altLang="en-US" b="0" dirty="0">
                <a:solidFill>
                  <a:srgbClr val="C00000"/>
                </a:solidFill>
                <a:latin typeface="+mn-ea"/>
                <a:ea typeface="+mn-ea"/>
              </a:rPr>
              <a:t>注意事项</a:t>
            </a:r>
            <a:endParaRPr lang="en-US" altLang="zh-CN" b="0" dirty="0">
              <a:solidFill>
                <a:srgbClr val="C00000"/>
              </a:solidFill>
              <a:latin typeface="+mn-ea"/>
              <a:ea typeface="+mn-ea"/>
            </a:endParaRPr>
          </a:p>
          <a:p>
            <a:pPr algn="l"/>
            <a:r>
              <a:rPr lang="zh-CN" altLang="en-US" b="0" dirty="0">
                <a:solidFill>
                  <a:srgbClr val="292929"/>
                </a:solidFill>
                <a:latin typeface="+mn-ea"/>
                <a:ea typeface="+mn-ea"/>
              </a:rPr>
              <a:t>计时方法，由于</a:t>
            </a:r>
            <a:r>
              <a:rPr lang="en-US" altLang="zh-CN" b="0" dirty="0">
                <a:solidFill>
                  <a:srgbClr val="292929"/>
                </a:solidFill>
                <a:latin typeface="+mn-ea"/>
                <a:ea typeface="+mn-ea"/>
              </a:rPr>
              <a:t>arm</a:t>
            </a:r>
            <a:r>
              <a:rPr lang="zh-CN" altLang="en-US" b="0" dirty="0">
                <a:solidFill>
                  <a:srgbClr val="292929"/>
                </a:solidFill>
                <a:latin typeface="+mn-ea"/>
                <a:ea typeface="+mn-ea"/>
              </a:rPr>
              <a:t>中没有</a:t>
            </a:r>
            <a:r>
              <a:rPr lang="en-US" altLang="zh-CN" b="0" dirty="0">
                <a:solidFill>
                  <a:srgbClr val="292929"/>
                </a:solidFill>
                <a:latin typeface="+mn-ea"/>
                <a:ea typeface="+mn-ea"/>
              </a:rPr>
              <a:t>x86</a:t>
            </a:r>
            <a:r>
              <a:rPr lang="zh-CN" altLang="en-US" b="0" dirty="0">
                <a:solidFill>
                  <a:srgbClr val="292929"/>
                </a:solidFill>
                <a:latin typeface="+mn-ea"/>
                <a:ea typeface="+mn-ea"/>
              </a:rPr>
              <a:t>中的</a:t>
            </a:r>
            <a:r>
              <a:rPr lang="en-US" altLang="zh-CN" b="0" dirty="0" err="1">
                <a:solidFill>
                  <a:srgbClr val="292929"/>
                </a:solidFill>
                <a:latin typeface="+mn-ea"/>
                <a:ea typeface="+mn-ea"/>
              </a:rPr>
              <a:t>rdtsc</a:t>
            </a:r>
            <a:r>
              <a:rPr lang="zh-CN" altLang="en-US" b="0" dirty="0">
                <a:solidFill>
                  <a:srgbClr val="292929"/>
                </a:solidFill>
                <a:latin typeface="+mn-ea"/>
                <a:ea typeface="+mn-ea"/>
              </a:rPr>
              <a:t>，而在</a:t>
            </a:r>
            <a:r>
              <a:rPr lang="en-US" altLang="zh-CN" b="0" dirty="0">
                <a:solidFill>
                  <a:srgbClr val="292929"/>
                </a:solidFill>
                <a:latin typeface="+mn-ea"/>
                <a:ea typeface="+mn-ea"/>
              </a:rPr>
              <a:t>arm64</a:t>
            </a:r>
            <a:r>
              <a:rPr lang="zh-CN" altLang="en-US" b="0" dirty="0">
                <a:solidFill>
                  <a:srgbClr val="292929"/>
                </a:solidFill>
                <a:latin typeface="+mn-ea"/>
                <a:ea typeface="+mn-ea"/>
              </a:rPr>
              <a:t>中类似的记录时钟的为</a:t>
            </a:r>
            <a:r>
              <a:rPr lang="en-US" altLang="zh-CN" b="0" dirty="0">
                <a:solidFill>
                  <a:srgbClr val="292929"/>
                </a:solidFill>
                <a:latin typeface="+mn-ea"/>
                <a:ea typeface="+mn-ea"/>
              </a:rPr>
              <a:t>PMCCNTR_EL0</a:t>
            </a:r>
            <a:r>
              <a:rPr lang="zh-CN" altLang="en-US" b="0" dirty="0">
                <a:solidFill>
                  <a:srgbClr val="292929"/>
                </a:solidFill>
                <a:latin typeface="+mn-ea"/>
                <a:ea typeface="+mn-ea"/>
              </a:rPr>
              <a:t>寄存器。鲲鹏有</a:t>
            </a:r>
            <a:r>
              <a:rPr lang="en-US" altLang="zh-CN" b="0" dirty="0">
                <a:solidFill>
                  <a:srgbClr val="292929"/>
                </a:solidFill>
                <a:latin typeface="+mn-ea"/>
                <a:ea typeface="+mn-ea"/>
              </a:rPr>
              <a:t>Performance Monitors Control Register </a:t>
            </a:r>
            <a:r>
              <a:rPr lang="zh-CN" altLang="en-US" b="0" dirty="0">
                <a:solidFill>
                  <a:srgbClr val="292929"/>
                </a:solidFill>
                <a:latin typeface="+mn-ea"/>
                <a:ea typeface="+mn-ea"/>
              </a:rPr>
              <a:t>系列寄存器，其中</a:t>
            </a:r>
            <a:r>
              <a:rPr lang="en-US" altLang="zh-CN" b="0" dirty="0">
                <a:solidFill>
                  <a:srgbClr val="292929"/>
                </a:solidFill>
                <a:latin typeface="+mn-ea"/>
                <a:ea typeface="+mn-ea"/>
              </a:rPr>
              <a:t>PMCCNTR_EL0</a:t>
            </a:r>
            <a:r>
              <a:rPr lang="zh-CN" altLang="en-US" b="0" dirty="0">
                <a:solidFill>
                  <a:srgbClr val="292929"/>
                </a:solidFill>
                <a:latin typeface="+mn-ea"/>
                <a:ea typeface="+mn-ea"/>
              </a:rPr>
              <a:t>就类似于</a:t>
            </a:r>
            <a:r>
              <a:rPr lang="en-US" altLang="zh-CN" b="0" dirty="0">
                <a:solidFill>
                  <a:srgbClr val="292929"/>
                </a:solidFill>
                <a:latin typeface="+mn-ea"/>
                <a:ea typeface="+mn-ea"/>
              </a:rPr>
              <a:t>x86</a:t>
            </a:r>
            <a:r>
              <a:rPr lang="zh-CN" altLang="en-US" b="0" dirty="0">
                <a:solidFill>
                  <a:srgbClr val="292929"/>
                </a:solidFill>
                <a:latin typeface="+mn-ea"/>
                <a:ea typeface="+mn-ea"/>
              </a:rPr>
              <a:t>的</a:t>
            </a:r>
            <a:r>
              <a:rPr lang="en-US" altLang="zh-CN" b="0" dirty="0">
                <a:solidFill>
                  <a:srgbClr val="292929"/>
                </a:solidFill>
                <a:latin typeface="+mn-ea"/>
                <a:ea typeface="+mn-ea"/>
              </a:rPr>
              <a:t>TSC</a:t>
            </a:r>
            <a:r>
              <a:rPr lang="zh-CN" altLang="en-US" b="0" dirty="0">
                <a:solidFill>
                  <a:srgbClr val="292929"/>
                </a:solidFill>
                <a:latin typeface="+mn-ea"/>
                <a:ea typeface="+mn-ea"/>
              </a:rPr>
              <a:t>寄存器。但默认情况用户态是不可读的，需要内核态使能后才能读取。具体可参考：</a:t>
            </a:r>
            <a:endParaRPr lang="en-US" altLang="zh-CN" b="0" dirty="0">
              <a:solidFill>
                <a:srgbClr val="292929"/>
              </a:solidFill>
              <a:latin typeface="+mn-ea"/>
              <a:ea typeface="+mn-ea"/>
            </a:endParaRPr>
          </a:p>
          <a:p>
            <a:pPr algn="l"/>
            <a:r>
              <a:rPr lang="zh-CN" altLang="zh-CN" sz="1800" u="sng" kern="100" dirty="0">
                <a:solidFill>
                  <a:srgbClr val="0000FF"/>
                </a:solidFill>
                <a:effectLst/>
                <a:ea typeface="Times New Roman" panose="02020603050405020304" pitchFamily="18" charset="0"/>
                <a:hlinkClick r:id="rId2"/>
              </a:rPr>
              <a:t>http://zhiyisun.github.io/2016/03/02/How-to-Use-Performance-Monitor-Unit-(PMU)-of-64-bit-ARMv8-A-in-Linux.html</a:t>
            </a:r>
            <a:endParaRPr lang="en-US" altLang="zh-CN" b="0" dirty="0">
              <a:solidFill>
                <a:srgbClr val="292929"/>
              </a:solidFill>
              <a:latin typeface="+mn-ea"/>
              <a:ea typeface="+mn-ea"/>
            </a:endParaRPr>
          </a:p>
        </p:txBody>
      </p:sp>
    </p:spTree>
    <p:extLst>
      <p:ext uri="{BB962C8B-B14F-4D97-AF65-F5344CB8AC3E}">
        <p14:creationId xmlns:p14="http://schemas.microsoft.com/office/powerpoint/2010/main" val="19184048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1A77ECFD-0D70-4D38-A9F6-79C78A8F5E30}"/>
              </a:ext>
            </a:extLst>
          </p:cNvPr>
          <p:cNvSpPr>
            <a:spLocks noGrp="1" noChangeArrowheads="1"/>
          </p:cNvSpPr>
          <p:nvPr>
            <p:ph idx="1"/>
          </p:nvPr>
        </p:nvSpPr>
        <p:spPr/>
        <p:txBody>
          <a:bodyPr/>
          <a:lstStyle/>
          <a:p>
            <a:r>
              <a:rPr lang="zh-CN" altLang="en-US" dirty="0"/>
              <a:t>掌握内核启动过程</a:t>
            </a:r>
          </a:p>
        </p:txBody>
      </p:sp>
      <p:sp>
        <p:nvSpPr>
          <p:cNvPr id="5123" name="标题 2">
            <a:extLst>
              <a:ext uri="{FF2B5EF4-FFF2-40B4-BE49-F238E27FC236}">
                <a16:creationId xmlns:a16="http://schemas.microsoft.com/office/drawing/2014/main" id="{E567ACBD-63CE-4AF3-A843-7CC8405D315F}"/>
              </a:ext>
            </a:extLst>
          </p:cNvPr>
          <p:cNvSpPr>
            <a:spLocks noGrp="1" noChangeArrowheads="1"/>
          </p:cNvSpPr>
          <p:nvPr>
            <p:ph type="title"/>
          </p:nvPr>
        </p:nvSpPr>
        <p:spPr/>
        <p:txBody>
          <a:bodyPr/>
          <a:lstStyle/>
          <a:p>
            <a:r>
              <a:rPr lang="zh-CN" altLang="en-US"/>
              <a:t>主要任务</a:t>
            </a:r>
          </a:p>
        </p:txBody>
      </p:sp>
      <p:sp>
        <p:nvSpPr>
          <p:cNvPr id="4" name="Text Box 3">
            <a:extLst>
              <a:ext uri="{FF2B5EF4-FFF2-40B4-BE49-F238E27FC236}">
                <a16:creationId xmlns:a16="http://schemas.microsoft.com/office/drawing/2014/main" id="{D201FA0A-A67C-4135-A701-2AEA41C39C23}"/>
              </a:ext>
            </a:extLst>
          </p:cNvPr>
          <p:cNvSpPr txBox="1">
            <a:spLocks noChangeArrowheads="1"/>
          </p:cNvSpPr>
          <p:nvPr/>
        </p:nvSpPr>
        <p:spPr bwMode="auto">
          <a:xfrm>
            <a:off x="796926" y="3228976"/>
            <a:ext cx="8277225" cy="2659063"/>
          </a:xfrm>
          <a:prstGeom prst="rect">
            <a:avLst/>
          </a:prstGeom>
          <a:noFill/>
          <a:ln>
            <a:noFill/>
          </a:ln>
          <a:effectLst/>
        </p:spPr>
        <p:txBody>
          <a:bodyPr lIns="83077" tIns="43200" rIns="83077" bIns="43200"/>
          <a:lstStyle>
            <a:lvl1pPr marL="341313" indent="-341313">
              <a:spcBef>
                <a:spcPts val="65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b="1">
                <a:solidFill>
                  <a:srgbClr val="000066"/>
                </a:solidFill>
                <a:latin typeface="Arial" panose="020B0604020202020204" pitchFamily="34" charset="0"/>
                <a:ea typeface="黑体" panose="02010609060101010101" pitchFamily="49" charset="-122"/>
              </a:defRPr>
            </a:lvl1pPr>
            <a:lvl2pPr>
              <a:spcBef>
                <a:spcPts val="6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FF"/>
                </a:solidFill>
                <a:latin typeface="Arial" panose="020B0604020202020204" pitchFamily="34" charset="0"/>
                <a:ea typeface="宋体" panose="02010600030101010101" pitchFamily="2" charset="-122"/>
              </a:defRPr>
            </a:lvl2pPr>
            <a:lvl3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A50021"/>
                </a:solidFill>
                <a:latin typeface="Arial" panose="020B0604020202020204" pitchFamily="34" charset="0"/>
                <a:ea typeface="楷体_GB2312" pitchFamily="1" charset="-122"/>
              </a:defRPr>
            </a:lvl3pPr>
            <a:lvl4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292929"/>
                </a:solidFill>
                <a:latin typeface="Arial" panose="020B0604020202020204" pitchFamily="34" charset="0"/>
                <a:ea typeface="楷体_GB2312" pitchFamily="1" charset="-122"/>
              </a:defRPr>
            </a:lvl4pPr>
            <a:lvl5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5pPr>
            <a:lvl6pPr marL="25146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6pPr>
            <a:lvl7pPr marL="29718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7pPr>
            <a:lvl8pPr marL="34290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8pPr>
            <a:lvl9pPr marL="38862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9pPr>
          </a:lstStyle>
          <a:p>
            <a:pPr algn="l" eaLnBrk="0" hangingPunct="0">
              <a:buClr>
                <a:srgbClr val="FF5050"/>
              </a:buClr>
              <a:buSzPct val="120000"/>
              <a:buFont typeface="Wingdings" panose="05000000000000000000" pitchFamily="2" charset="2"/>
              <a:buChar char=""/>
              <a:defRPr/>
            </a:pPr>
            <a:r>
              <a:rPr kumimoji="0" lang="zh-CN" altLang="en-US" sz="2400" dirty="0">
                <a:latin typeface="宋体" panose="02010600030101010101" pitchFamily="2" charset="-122"/>
                <a:ea typeface="宋体" panose="02010600030101010101" pitchFamily="2" charset="-122"/>
              </a:rPr>
              <a:t>由主要任务，可以分解为以下</a:t>
            </a:r>
            <a:r>
              <a:rPr kumimoji="0" lang="en-US" altLang="zh-CN" sz="2400" dirty="0">
                <a:latin typeface="宋体" panose="02010600030101010101" pitchFamily="2" charset="-122"/>
                <a:ea typeface="宋体" panose="02010600030101010101" pitchFamily="2" charset="-122"/>
              </a:rPr>
              <a:t>2</a:t>
            </a:r>
            <a:r>
              <a:rPr kumimoji="0" lang="zh-CN" altLang="en-US" sz="2400" dirty="0">
                <a:latin typeface="宋体" panose="02010600030101010101" pitchFamily="2" charset="-122"/>
                <a:ea typeface="宋体" panose="02010600030101010101" pitchFamily="2" charset="-122"/>
              </a:rPr>
              <a:t>个子任务：</a:t>
            </a:r>
          </a:p>
          <a:p>
            <a:pPr algn="l" eaLnBrk="0" hangingPunct="0">
              <a:buClr>
                <a:srgbClr val="FF5050"/>
              </a:buClr>
              <a:buSzPct val="120000"/>
              <a:buFont typeface="Wingdings" panose="05000000000000000000" pitchFamily="2" charset="2"/>
              <a:buChar char=""/>
              <a:defRPr/>
            </a:pPr>
            <a:endParaRPr kumimoji="0" lang="zh-CN" altLang="en-US" sz="2400" dirty="0">
              <a:latin typeface="宋体" panose="02010600030101010101" pitchFamily="2" charset="-122"/>
              <a:ea typeface="宋体" panose="02010600030101010101" pitchFamily="2" charset="-122"/>
            </a:endParaRPr>
          </a:p>
          <a:p>
            <a:pPr marL="685817" lvl="1" indent="-263776" algn="l" eaLnBrk="0" hangingPunct="0">
              <a:spcBef>
                <a:spcPct val="20000"/>
              </a:spcBef>
              <a:buClr>
                <a:srgbClr val="336699"/>
              </a:buClr>
              <a:buSzPct val="75000"/>
              <a:buFont typeface="Wingdings" pitchFamily="2" charset="2"/>
              <a:buChar char="v"/>
              <a:defRPr/>
            </a:pPr>
            <a:r>
              <a:rPr kumimoji="0" lang="en-US" altLang="zh-CN" sz="1662" dirty="0">
                <a:solidFill>
                  <a:srgbClr val="111111"/>
                </a:solidFill>
                <a:latin typeface="Times New Roman" pitchFamily="18" charset="0"/>
                <a:cs typeface="Times New Roman" pitchFamily="18" charset="0"/>
              </a:rPr>
              <a:t>子任务1</a:t>
            </a:r>
            <a:r>
              <a:rPr kumimoji="0" lang="zh-CN" altLang="en-US" sz="1662" dirty="0">
                <a:solidFill>
                  <a:srgbClr val="111111"/>
                </a:solidFill>
                <a:latin typeface="Times New Roman" pitchFamily="18" charset="0"/>
                <a:cs typeface="Times New Roman" pitchFamily="18" charset="0"/>
              </a:rPr>
              <a:t>：修改</a:t>
            </a:r>
            <a:r>
              <a:rPr kumimoji="0" lang="en-US" altLang="zh-CN" sz="1662" dirty="0" err="1">
                <a:solidFill>
                  <a:srgbClr val="111111"/>
                </a:solidFill>
                <a:latin typeface="Times New Roman" pitchFamily="18" charset="0"/>
                <a:cs typeface="Times New Roman" pitchFamily="18" charset="0"/>
              </a:rPr>
              <a:t>openEuler</a:t>
            </a:r>
            <a:r>
              <a:rPr kumimoji="0" lang="zh-CN" altLang="en-US" sz="1662" dirty="0">
                <a:solidFill>
                  <a:srgbClr val="111111"/>
                </a:solidFill>
                <a:latin typeface="Times New Roman" pitchFamily="18" charset="0"/>
                <a:cs typeface="Times New Roman" pitchFamily="18" charset="0"/>
              </a:rPr>
              <a:t>内核的编译脚本文件，在内核映像文件中增加一个特殊的</a:t>
            </a:r>
            <a:r>
              <a:rPr kumimoji="0" lang="en-US" altLang="zh-CN" sz="1662" dirty="0">
                <a:solidFill>
                  <a:srgbClr val="111111"/>
                </a:solidFill>
                <a:latin typeface="Times New Roman" pitchFamily="18" charset="0"/>
                <a:cs typeface="Times New Roman" pitchFamily="18" charset="0"/>
              </a:rPr>
              <a:t>section</a:t>
            </a:r>
            <a:r>
              <a:rPr kumimoji="0" lang="zh-CN" altLang="en-US" sz="1662" dirty="0">
                <a:solidFill>
                  <a:srgbClr val="111111"/>
                </a:solidFill>
                <a:latin typeface="Times New Roman" pitchFamily="18" charset="0"/>
                <a:cs typeface="Times New Roman" pitchFamily="18" charset="0"/>
              </a:rPr>
              <a:t>，存放编译者的个性化信息，并通过命令查看信息（</a:t>
            </a:r>
            <a:r>
              <a:rPr kumimoji="0" lang="en-US" altLang="zh-CN" sz="1662" dirty="0">
                <a:solidFill>
                  <a:srgbClr val="111111"/>
                </a:solidFill>
                <a:latin typeface="Times New Roman" pitchFamily="18" charset="0"/>
                <a:cs typeface="Times New Roman" pitchFamily="18" charset="0"/>
              </a:rPr>
              <a:t>60min</a:t>
            </a:r>
            <a:r>
              <a:rPr kumimoji="0" lang="zh-CN" altLang="en-US" sz="1662" dirty="0">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2</a:t>
            </a:r>
            <a:r>
              <a:rPr kumimoji="0" lang="zh-CN" altLang="en-US" sz="1662" dirty="0">
                <a:solidFill>
                  <a:srgbClr val="111111"/>
                </a:solidFill>
                <a:latin typeface="Times New Roman" pitchFamily="18" charset="0"/>
                <a:cs typeface="Times New Roman" pitchFamily="18" charset="0"/>
              </a:rPr>
              <a:t>：了解内核启动不同阶段的输出方式，并在内核模式切换、内核启动、内核模块加载等关键过程中，估算出其执行所耗费的时间。（</a:t>
            </a:r>
            <a:r>
              <a:rPr kumimoji="0" lang="en-US" altLang="zh-CN" sz="1662" dirty="0">
                <a:solidFill>
                  <a:srgbClr val="111111"/>
                </a:solidFill>
                <a:latin typeface="Times New Roman" pitchFamily="18" charset="0"/>
                <a:cs typeface="Times New Roman" pitchFamily="18" charset="0"/>
              </a:rPr>
              <a:t>60min</a:t>
            </a:r>
            <a:r>
              <a:rPr kumimoji="0" lang="zh-CN" altLang="en-US" sz="1662">
                <a:solidFill>
                  <a:srgbClr val="111111"/>
                </a:solidFill>
                <a:latin typeface="Times New Roman" pitchFamily="18" charset="0"/>
                <a:cs typeface="Times New Roman" pitchFamily="18" charset="0"/>
              </a:rPr>
              <a:t>）</a:t>
            </a:r>
            <a:endParaRPr kumimoji="0" lang="zh-CN" altLang="en-US"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endParaRPr kumimoji="0" lang="zh-CN" altLang="en-US" sz="1662" dirty="0">
              <a:solidFill>
                <a:srgbClr val="111111"/>
              </a:solidFill>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8928100" cy="5400600"/>
          </a:xfrm>
        </p:spPr>
        <p:txBody>
          <a:bodyPr/>
          <a:lstStyle/>
          <a:p>
            <a:r>
              <a:rPr lang="zh-CN" altLang="en-US" dirty="0"/>
              <a:t>介绍</a:t>
            </a:r>
            <a:endParaRPr kumimoji="1" lang="en-US" altLang="zh-CN" dirty="0"/>
          </a:p>
          <a:p>
            <a:pPr lvl="1"/>
            <a:r>
              <a:rPr kumimoji="1" lang="zh-CN" altLang="en-US" dirty="0"/>
              <a:t>在</a:t>
            </a:r>
            <a:r>
              <a:rPr kumimoji="1" lang="en-US" altLang="zh-CN" dirty="0"/>
              <a:t>windows</a:t>
            </a:r>
            <a:r>
              <a:rPr kumimoji="1" lang="zh-CN" altLang="en-US" dirty="0"/>
              <a:t>中可执行文件是</a:t>
            </a:r>
            <a:r>
              <a:rPr kumimoji="1" lang="en-US" altLang="zh-CN" dirty="0"/>
              <a:t>pe</a:t>
            </a:r>
            <a:r>
              <a:rPr kumimoji="1" lang="zh-CN" altLang="en-US" dirty="0"/>
              <a:t>文件格式，</a:t>
            </a:r>
            <a:r>
              <a:rPr kumimoji="1" lang="en-US" altLang="zh-CN" dirty="0"/>
              <a:t>Linux</a:t>
            </a:r>
            <a:r>
              <a:rPr kumimoji="1" lang="zh-CN" altLang="en-US" dirty="0"/>
              <a:t>中可执行文件是</a:t>
            </a:r>
            <a:r>
              <a:rPr kumimoji="1" lang="en-US" altLang="zh-CN" dirty="0"/>
              <a:t>ELF</a:t>
            </a:r>
            <a:r>
              <a:rPr kumimoji="1" lang="zh-CN" altLang="en-US" dirty="0"/>
              <a:t>文件，其文件格式是</a:t>
            </a:r>
            <a:r>
              <a:rPr kumimoji="1" lang="en-US" altLang="zh-CN" dirty="0"/>
              <a:t>ELF</a:t>
            </a:r>
            <a:r>
              <a:rPr kumimoji="1" lang="zh-CN" altLang="en-US" dirty="0"/>
              <a:t>文件格式，在</a:t>
            </a:r>
            <a:r>
              <a:rPr kumimoji="1" lang="en-US" altLang="zh-CN" dirty="0"/>
              <a:t>Linux</a:t>
            </a:r>
            <a:r>
              <a:rPr kumimoji="1" lang="zh-CN" altLang="en-US" dirty="0"/>
              <a:t>下的</a:t>
            </a:r>
            <a:r>
              <a:rPr kumimoji="1" lang="en-US" altLang="zh-CN" dirty="0"/>
              <a:t>ELF</a:t>
            </a:r>
            <a:r>
              <a:rPr kumimoji="1" lang="zh-CN" altLang="en-US" dirty="0"/>
              <a:t>文件除了可执行文件（</a:t>
            </a:r>
            <a:r>
              <a:rPr kumimoji="1" lang="en-US" altLang="zh-CN" dirty="0" err="1"/>
              <a:t>Excutable</a:t>
            </a:r>
            <a:r>
              <a:rPr kumimoji="1" lang="en-US" altLang="zh-CN" dirty="0"/>
              <a:t> File</a:t>
            </a:r>
            <a:r>
              <a:rPr kumimoji="1" lang="zh-CN" altLang="en-US" dirty="0"/>
              <a:t>）</a:t>
            </a:r>
            <a:r>
              <a:rPr kumimoji="1" lang="en-US" altLang="zh-CN" dirty="0"/>
              <a:t>,</a:t>
            </a:r>
            <a:r>
              <a:rPr kumimoji="1" lang="zh-CN" altLang="en-US" dirty="0"/>
              <a:t>可重定位目标文件（</a:t>
            </a:r>
            <a:r>
              <a:rPr kumimoji="1" lang="en-US" altLang="zh-CN" dirty="0" err="1"/>
              <a:t>RellocatableObject</a:t>
            </a:r>
            <a:r>
              <a:rPr kumimoji="1" lang="en-US" altLang="zh-CN" dirty="0"/>
              <a:t> File</a:t>
            </a:r>
            <a:r>
              <a:rPr kumimoji="1" lang="zh-CN" altLang="en-US" dirty="0"/>
              <a:t>）、共享目标文件（</a:t>
            </a:r>
            <a:r>
              <a:rPr kumimoji="1" lang="en-US" altLang="zh-CN" dirty="0" err="1"/>
              <a:t>SharedObjectFile</a:t>
            </a:r>
            <a:r>
              <a:rPr kumimoji="1" lang="zh-CN" altLang="en-US" dirty="0"/>
              <a:t>）、核心转储文件（</a:t>
            </a:r>
            <a:r>
              <a:rPr kumimoji="1" lang="en-US" altLang="zh-CN" dirty="0"/>
              <a:t>Core </a:t>
            </a:r>
            <a:r>
              <a:rPr kumimoji="1" lang="en-US" altLang="zh-CN" dirty="0" err="1"/>
              <a:t>DumpFile</a:t>
            </a:r>
            <a:r>
              <a:rPr kumimoji="1" lang="zh-CN" altLang="en-US" dirty="0"/>
              <a:t>）也都是</a:t>
            </a:r>
            <a:r>
              <a:rPr kumimoji="1" lang="en-US" altLang="zh-CN" dirty="0"/>
              <a:t>ELF</a:t>
            </a:r>
            <a:r>
              <a:rPr kumimoji="1" lang="zh-CN" altLang="en-US" dirty="0"/>
              <a:t>格式文件。</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pic>
        <p:nvPicPr>
          <p:cNvPr id="1026" name="图片 2">
            <a:extLst>
              <a:ext uri="{FF2B5EF4-FFF2-40B4-BE49-F238E27FC236}">
                <a16:creationId xmlns:a16="http://schemas.microsoft.com/office/drawing/2014/main" id="{28D8C2AC-C108-49D7-9A6C-E341E8662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912" y="3089762"/>
            <a:ext cx="1944216" cy="368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9220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8928100" cy="5400600"/>
          </a:xfrm>
        </p:spPr>
        <p:txBody>
          <a:bodyPr/>
          <a:lstStyle/>
          <a:p>
            <a:r>
              <a:rPr lang="en-US" altLang="zh-CN" dirty="0"/>
              <a:t>ELF</a:t>
            </a:r>
            <a:r>
              <a:rPr lang="zh-CN" altLang="en-US" dirty="0"/>
              <a:t>头结构</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sp>
        <p:nvSpPr>
          <p:cNvPr id="4" name="文本框 1">
            <a:extLst>
              <a:ext uri="{FF2B5EF4-FFF2-40B4-BE49-F238E27FC236}">
                <a16:creationId xmlns:a16="http://schemas.microsoft.com/office/drawing/2014/main" id="{B1F7B07D-30B8-4833-8C20-4F69D682C37D}"/>
              </a:ext>
            </a:extLst>
          </p:cNvPr>
          <p:cNvSpPr txBox="1">
            <a:spLocks noChangeArrowheads="1"/>
          </p:cNvSpPr>
          <p:nvPr/>
        </p:nvSpPr>
        <p:spPr bwMode="auto">
          <a:xfrm>
            <a:off x="776536" y="2060848"/>
            <a:ext cx="7128792" cy="4524315"/>
          </a:xfrm>
          <a:prstGeom prst="rect">
            <a:avLst/>
          </a:prstGeom>
          <a:solidFill>
            <a:srgbClr val="D9D9D9"/>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typedef struct elf32_hdr{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unsigned char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e_ident</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[EI_NIDENT];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e_type</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e_machine</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Elf32_Word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e_version</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Elf32_Addr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e_entry</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Elf32_Off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e_phoff</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程序头表偏移</a:t>
            </a:r>
            <a:endParaRPr kumimoji="0" lang="zh-CN" altLang="en-US" sz="1800" b="0" i="0" u="none" strike="noStrike" cap="none" normalizeH="0" baseline="0" dirty="0">
              <a:ln>
                <a:noFill/>
              </a:ln>
              <a:solidFill>
                <a:srgbClr val="292929"/>
              </a:solidFill>
              <a:effectLst/>
              <a:latin typeface="Times New Roman" panose="02020603050405020304" pitchFamily="18" charset="0"/>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Elf32_Off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e_shoff</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节头表偏移</a:t>
            </a:r>
            <a:endParaRPr kumimoji="0" lang="zh-CN" altLang="en-US" sz="1800" b="0" i="0" u="none" strike="noStrike" cap="none" normalizeH="0" baseline="0" dirty="0">
              <a:ln>
                <a:noFill/>
              </a:ln>
              <a:solidFill>
                <a:srgbClr val="292929"/>
              </a:solidFill>
              <a:effectLst/>
              <a:latin typeface="Times New Roman" panose="02020603050405020304" pitchFamily="18" charset="0"/>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Elf32_Word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e_flags</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e_ehsize</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e_phentsize</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e_phnum</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e_shentsize</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e_shnum</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节头表项数</a:t>
            </a:r>
            <a:endParaRPr kumimoji="0" lang="zh-CN" altLang="en-US" sz="1800" b="0" i="0" u="none" strike="noStrike" cap="none" normalizeH="0" baseline="0" dirty="0">
              <a:ln>
                <a:noFill/>
              </a:ln>
              <a:solidFill>
                <a:srgbClr val="292929"/>
              </a:solidFill>
              <a:effectLst/>
              <a:latin typeface="Times New Roman" panose="02020603050405020304" pitchFamily="18" charset="0"/>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Elf32_Half	</a:t>
            </a:r>
            <a:r>
              <a:rPr kumimoji="0" lang="en-US" altLang="zh-CN" sz="1800" b="0" i="0" u="none" strike="noStrike" cap="none" normalizeH="0" baseline="0" dirty="0" err="1">
                <a:ln>
                  <a:noFill/>
                </a:ln>
                <a:solidFill>
                  <a:srgbClr val="292929"/>
                </a:solidFill>
                <a:effectLst/>
                <a:latin typeface="等线" panose="02010600030101010101" pitchFamily="2" charset="-122"/>
                <a:ea typeface="等线" panose="02010600030101010101" pitchFamily="2" charset="-122"/>
              </a:rPr>
              <a:t>e_shstrndx</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a:t>
            </a:r>
            <a:r>
              <a:rPr kumimoji="0" lang="zh-CN" altLang="en-US"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节头字符串表索引值</a:t>
            </a:r>
            <a:endParaRPr kumimoji="0" lang="zh-CN" altLang="en-US" sz="1800" b="0" i="0" u="none" strike="noStrike" cap="none" normalizeH="0" baseline="0" dirty="0">
              <a:ln>
                <a:noFill/>
              </a:ln>
              <a:solidFill>
                <a:srgbClr val="292929"/>
              </a:solidFill>
              <a:effectLst/>
              <a:latin typeface="Times New Roman" panose="02020603050405020304" pitchFamily="18" charset="0"/>
              <a:ea typeface="等线"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92929"/>
                </a:solidFill>
                <a:effectLst/>
                <a:latin typeface="Times New Roman" panose="02020603050405020304" pitchFamily="18" charset="0"/>
                <a:ea typeface="等线" panose="02010600030101010101" pitchFamily="2" charset="-122"/>
              </a:rPr>
              <a:t>}</a:t>
            </a:r>
            <a:r>
              <a:rPr kumimoji="0" lang="en-US" altLang="zh-CN" sz="1800" b="0" i="0" u="none" strike="noStrike" cap="none" normalizeH="0" baseline="0" dirty="0">
                <a:ln>
                  <a:noFill/>
                </a:ln>
                <a:solidFill>
                  <a:srgbClr val="292929"/>
                </a:solidFill>
                <a:effectLst/>
                <a:latin typeface="等线" panose="02010600030101010101" pitchFamily="2" charset="-122"/>
                <a:ea typeface="等线" panose="02010600030101010101" pitchFamily="2" charset="-122"/>
              </a:rPr>
              <a:t> Elf32_Ehdr;</a:t>
            </a:r>
            <a:endParaRPr kumimoji="0" lang="zh-CN" altLang="zh-CN" sz="4000" b="0" i="0" u="none" strike="noStrike" cap="none" normalizeH="0" baseline="0" dirty="0">
              <a:ln>
                <a:noFill/>
              </a:ln>
              <a:solidFill>
                <a:srgbClr val="292929"/>
              </a:solidFill>
              <a:effectLst/>
              <a:latin typeface="Arial" panose="020B0604020202020204" pitchFamily="34" charset="0"/>
            </a:endParaRPr>
          </a:p>
        </p:txBody>
      </p:sp>
    </p:spTree>
    <p:extLst>
      <p:ext uri="{BB962C8B-B14F-4D97-AF65-F5344CB8AC3E}">
        <p14:creationId xmlns:p14="http://schemas.microsoft.com/office/powerpoint/2010/main" val="28116229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zh-CN" altLang="en-US" dirty="0"/>
              <a:t>程序头表和节头表</a:t>
            </a:r>
            <a:endParaRPr lang="en-US" altLang="zh-CN" dirty="0"/>
          </a:p>
          <a:p>
            <a:pPr lvl="1"/>
            <a:r>
              <a:rPr kumimoji="1" lang="zh-CN" altLang="en-US" dirty="0"/>
              <a:t>程序以文件存储时，程序被分为很多的节（</a:t>
            </a:r>
            <a:r>
              <a:rPr kumimoji="1" lang="en-US" altLang="zh-CN" dirty="0"/>
              <a:t>section</a:t>
            </a:r>
            <a:r>
              <a:rPr kumimoji="1" lang="zh-CN" altLang="en-US" dirty="0"/>
              <a:t>），以存储不同的功能部分，管理这些节的结构就是节头表；</a:t>
            </a:r>
          </a:p>
          <a:p>
            <a:pPr lvl="1"/>
            <a:r>
              <a:rPr kumimoji="1" lang="zh-CN" altLang="en-US" dirty="0"/>
              <a:t>而在程序的运行视图中，可以看到，程序是被分为不同的段</a:t>
            </a:r>
            <a:r>
              <a:rPr kumimoji="1" lang="en-US" altLang="zh-CN" dirty="0"/>
              <a:t>(segment)</a:t>
            </a:r>
            <a:r>
              <a:rPr kumimoji="1" lang="zh-CN" altLang="en-US" dirty="0"/>
              <a:t>的。管理这些段的结构就是程序头表。</a:t>
            </a:r>
          </a:p>
          <a:p>
            <a:pPr lvl="1"/>
            <a:r>
              <a:rPr kumimoji="1" lang="zh-CN" altLang="en-US" dirty="0"/>
              <a:t>在</a:t>
            </a:r>
            <a:r>
              <a:rPr kumimoji="1" lang="en-US" altLang="zh-CN" dirty="0"/>
              <a:t>ELF</a:t>
            </a:r>
            <a:r>
              <a:rPr kumimoji="1" lang="zh-CN" altLang="en-US" dirty="0"/>
              <a:t>头中，包含指向这两个结构的字段，分别是</a:t>
            </a:r>
            <a:r>
              <a:rPr kumimoji="1" lang="en-US" altLang="zh-CN" dirty="0" err="1"/>
              <a:t>e_shoff</a:t>
            </a:r>
            <a:r>
              <a:rPr kumimoji="1" lang="zh-CN" altLang="en-US" dirty="0"/>
              <a:t>和</a:t>
            </a:r>
            <a:r>
              <a:rPr kumimoji="1" lang="en-US" altLang="zh-CN" dirty="0" err="1"/>
              <a:t>e_phoff</a:t>
            </a:r>
            <a:r>
              <a:rPr kumimoji="1" lang="zh-CN" altLang="en-US" dirty="0"/>
              <a:t>：</a:t>
            </a:r>
          </a:p>
          <a:p>
            <a:pPr lvl="2"/>
            <a:r>
              <a:rPr kumimoji="1" lang="en-US" altLang="zh-CN" dirty="0" err="1"/>
              <a:t>e_shoff</a:t>
            </a:r>
            <a:r>
              <a:rPr kumimoji="1" lang="en-US" altLang="zh-CN" dirty="0"/>
              <a:t> </a:t>
            </a:r>
            <a:r>
              <a:rPr kumimoji="1" lang="zh-CN" altLang="en-US" dirty="0"/>
              <a:t>该成员包含了</a:t>
            </a:r>
            <a:r>
              <a:rPr kumimoji="1" lang="en-US" altLang="zh-CN" dirty="0"/>
              <a:t>section header table</a:t>
            </a:r>
            <a:r>
              <a:rPr kumimoji="1" lang="zh-CN" altLang="en-US" dirty="0"/>
              <a:t>的文件偏移地址（按字节）</a:t>
            </a:r>
          </a:p>
          <a:p>
            <a:pPr lvl="2"/>
            <a:r>
              <a:rPr kumimoji="1" lang="en-US" altLang="zh-CN" dirty="0" err="1"/>
              <a:t>e_phoff</a:t>
            </a:r>
            <a:r>
              <a:rPr kumimoji="1" lang="en-US" altLang="zh-CN" dirty="0"/>
              <a:t> </a:t>
            </a:r>
            <a:r>
              <a:rPr kumimoji="1" lang="zh-CN" altLang="en-US" dirty="0"/>
              <a:t>该成员包含了</a:t>
            </a:r>
            <a:r>
              <a:rPr kumimoji="1" lang="en-US" altLang="zh-CN" dirty="0"/>
              <a:t>program header table</a:t>
            </a:r>
            <a:r>
              <a:rPr kumimoji="1" lang="zh-CN" altLang="en-US" dirty="0"/>
              <a:t>的文件偏移地址（按字节）</a:t>
            </a:r>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spTree>
    <p:extLst>
      <p:ext uri="{BB962C8B-B14F-4D97-AF65-F5344CB8AC3E}">
        <p14:creationId xmlns:p14="http://schemas.microsoft.com/office/powerpoint/2010/main" val="20792635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zh-CN" altLang="en-US" dirty="0"/>
              <a:t>程序头表和节头表</a:t>
            </a:r>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pic>
        <p:nvPicPr>
          <p:cNvPr id="3074" name="图片 4">
            <a:extLst>
              <a:ext uri="{FF2B5EF4-FFF2-40B4-BE49-F238E27FC236}">
                <a16:creationId xmlns:a16="http://schemas.microsoft.com/office/drawing/2014/main" id="{AB31A185-3E68-434C-885F-206C13612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54" y="2060848"/>
            <a:ext cx="8294577"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7">
            <a:extLst>
              <a:ext uri="{FF2B5EF4-FFF2-40B4-BE49-F238E27FC236}">
                <a16:creationId xmlns:a16="http://schemas.microsoft.com/office/drawing/2014/main" id="{18AA0256-9EE1-4925-A82D-6C307E367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507" y="3271214"/>
            <a:ext cx="7783470" cy="346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035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zh-CN" altLang="en-US" dirty="0"/>
              <a:t>节头结构体</a:t>
            </a:r>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sp>
        <p:nvSpPr>
          <p:cNvPr id="4" name="文本框 6">
            <a:extLst>
              <a:ext uri="{FF2B5EF4-FFF2-40B4-BE49-F238E27FC236}">
                <a16:creationId xmlns:a16="http://schemas.microsoft.com/office/drawing/2014/main" id="{E3AC83F1-132B-4818-A3E2-EA4416B32A17}"/>
              </a:ext>
            </a:extLst>
          </p:cNvPr>
          <p:cNvSpPr txBox="1">
            <a:spLocks noChangeArrowheads="1"/>
          </p:cNvSpPr>
          <p:nvPr/>
        </p:nvSpPr>
        <p:spPr bwMode="auto">
          <a:xfrm>
            <a:off x="790808" y="2060848"/>
            <a:ext cx="8684869" cy="3785652"/>
          </a:xfrm>
          <a:prstGeom prst="rect">
            <a:avLst/>
          </a:prstGeom>
          <a:solidFill>
            <a:srgbClr val="D9D9D9"/>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typedef struct elf32_shdr {</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Elf32_Word	</a:t>
            </a:r>
            <a:r>
              <a:rPr kumimoji="0" lang="en-US" altLang="zh-CN" sz="2000" b="0" i="0" u="none" strike="noStrike" cap="none" normalizeH="0" baseline="0" dirty="0" err="1">
                <a:ln>
                  <a:noFill/>
                </a:ln>
                <a:solidFill>
                  <a:srgbClr val="C00000"/>
                </a:solidFill>
                <a:effectLst/>
                <a:latin typeface="Calibri" panose="020F0502020204030204" pitchFamily="34" charset="0"/>
                <a:ea typeface="宋体" panose="02010600030101010101" pitchFamily="2" charset="-122"/>
              </a:rPr>
              <a:t>sh_name</a:t>
            </a:r>
            <a:r>
              <a:rPr kumimoji="0" lang="en-US" altLang="zh-CN"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a:t>
            </a:r>
            <a:r>
              <a:rPr kumimoji="0" lang="zh-CN" altLang="en-US"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节名称偏移</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sh_type</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sh_flags</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Elf32_Addr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sh_addr</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Elf32_Off		</a:t>
            </a:r>
            <a:r>
              <a:rPr kumimoji="0" lang="en-US" altLang="zh-CN" sz="2000" b="0" i="0" u="none" strike="noStrike" cap="none" normalizeH="0" baseline="0" dirty="0" err="1">
                <a:ln>
                  <a:noFill/>
                </a:ln>
                <a:solidFill>
                  <a:srgbClr val="C00000"/>
                </a:solidFill>
                <a:effectLst/>
                <a:latin typeface="Calibri" panose="020F0502020204030204" pitchFamily="34" charset="0"/>
                <a:ea typeface="宋体" panose="02010600030101010101" pitchFamily="2" charset="-122"/>
              </a:rPr>
              <a:t>sh_offset</a:t>
            </a:r>
            <a:r>
              <a:rPr kumimoji="0" lang="en-US" altLang="zh-CN"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a:t>
            </a:r>
            <a:r>
              <a:rPr kumimoji="0" lang="zh-CN" altLang="en-US" sz="2000" b="0" i="0" u="none" strike="noStrike" cap="none" normalizeH="0" baseline="0" dirty="0">
                <a:ln>
                  <a:noFill/>
                </a:ln>
                <a:solidFill>
                  <a:srgbClr val="C00000"/>
                </a:solidFill>
                <a:effectLst/>
                <a:latin typeface="Calibri" panose="020F0502020204030204" pitchFamily="34" charset="0"/>
                <a:ea typeface="宋体" panose="02010600030101010101" pitchFamily="2" charset="-122"/>
              </a:rPr>
              <a:t>节偏移</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sh_size</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节大小</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sh_link</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sh_info</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sh_addralign</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Elf32_Word	</a:t>
            </a:r>
            <a:r>
              <a:rPr kumimoji="0" lang="en-US" altLang="zh-CN" sz="20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sh_entsize</a:t>
            </a: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Elf32_Shdr;</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5668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9288586" cy="5400600"/>
          </a:xfrm>
        </p:spPr>
        <p:txBody>
          <a:bodyPr/>
          <a:lstStyle/>
          <a:p>
            <a:r>
              <a:rPr lang="zh-CN" altLang="en-US" dirty="0"/>
              <a:t>查看</a:t>
            </a:r>
            <a:r>
              <a:rPr lang="en-US" altLang="zh-CN" dirty="0"/>
              <a:t>section</a:t>
            </a:r>
            <a:r>
              <a:rPr lang="zh-CN" altLang="en-US" dirty="0"/>
              <a:t>信息</a:t>
            </a:r>
            <a:endParaRPr lang="en-US" altLang="zh-CN" dirty="0"/>
          </a:p>
          <a:p>
            <a:pPr lvl="1"/>
            <a:r>
              <a:rPr lang="en-US" altLang="zh-CN" dirty="0"/>
              <a:t>readelf</a:t>
            </a:r>
          </a:p>
          <a:p>
            <a:pPr lvl="2"/>
            <a:r>
              <a:rPr lang="zh-CN" altLang="en-US" dirty="0"/>
              <a:t>格式：</a:t>
            </a:r>
            <a:r>
              <a:rPr lang="en-US" altLang="zh-CN" dirty="0"/>
              <a:t>readelf &lt;option(s)&gt; elf-file(s)</a:t>
            </a:r>
          </a:p>
          <a:p>
            <a:pPr lvl="2"/>
            <a:r>
              <a:rPr lang="zh-CN" altLang="en-US" dirty="0"/>
              <a:t>功能：用于显示读取</a:t>
            </a:r>
            <a:r>
              <a:rPr lang="en-US" altLang="zh-CN" dirty="0"/>
              <a:t>ELF</a:t>
            </a:r>
            <a:r>
              <a:rPr lang="zh-CN" altLang="en-US" dirty="0"/>
              <a:t>文件中信息， 也可以用</a:t>
            </a:r>
            <a:r>
              <a:rPr lang="en-US" altLang="zh-CN" dirty="0"/>
              <a:t>man</a:t>
            </a:r>
            <a:r>
              <a:rPr lang="zh-CN" altLang="en-US" dirty="0"/>
              <a:t>命令窥其全貌。它用来显示一个或者多个</a:t>
            </a:r>
            <a:r>
              <a:rPr lang="en-US" altLang="zh-CN" dirty="0"/>
              <a:t>elf</a:t>
            </a:r>
            <a:r>
              <a:rPr lang="zh-CN" altLang="en-US" dirty="0"/>
              <a:t>格式的目标文件的信息，可以通过它的选项来控制显示哪些信息。</a:t>
            </a:r>
            <a:endParaRPr lang="en-US" altLang="zh-CN" dirty="0"/>
          </a:p>
          <a:p>
            <a:pPr lvl="2"/>
            <a:r>
              <a:rPr lang="zh-CN" altLang="en-US" dirty="0"/>
              <a:t>示例：</a:t>
            </a:r>
            <a:r>
              <a:rPr lang="en-US" altLang="zh-CN" dirty="0"/>
              <a:t>readelf -S </a:t>
            </a:r>
            <a:r>
              <a:rPr lang="en-US" altLang="zh-CN" dirty="0" err="1"/>
              <a:t>Loveinfo.S</a:t>
            </a:r>
            <a:endParaRPr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一、</a:t>
            </a:r>
            <a:r>
              <a:rPr lang="en-US" altLang="zh-CN" dirty="0"/>
              <a:t>ELF</a:t>
            </a:r>
            <a:endParaRPr kumimoji="1" lang="zh-CN" altLang="en-US" dirty="0"/>
          </a:p>
        </p:txBody>
      </p:sp>
      <p:pic>
        <p:nvPicPr>
          <p:cNvPr id="5122" name="图片 1">
            <a:extLst>
              <a:ext uri="{FF2B5EF4-FFF2-40B4-BE49-F238E27FC236}">
                <a16:creationId xmlns:a16="http://schemas.microsoft.com/office/drawing/2014/main" id="{5B20A624-BC84-41B4-B21F-E0C134C9D3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6576" y="3405877"/>
            <a:ext cx="4465216" cy="337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094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31952</TotalTime>
  <Words>2214</Words>
  <Application>Microsoft Office PowerPoint</Application>
  <PresentationFormat>A4 纸张(210x297 毫米)</PresentationFormat>
  <Paragraphs>172</Paragraphs>
  <Slides>22</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Monotype Sorts</vt:lpstr>
      <vt:lpstr>等线</vt:lpstr>
      <vt:lpstr>黑体</vt:lpstr>
      <vt:lpstr>宋体</vt:lpstr>
      <vt:lpstr>微软雅黑</vt:lpstr>
      <vt:lpstr>Arial</vt:lpstr>
      <vt:lpstr>Arial Narrow</vt:lpstr>
      <vt:lpstr>Calibri</vt:lpstr>
      <vt:lpstr>Times New Roman</vt:lpstr>
      <vt:lpstr>Wingdings</vt:lpstr>
      <vt:lpstr>通用信息 (标准)</vt:lpstr>
      <vt:lpstr>PowerPoint 演示文稿</vt:lpstr>
      <vt:lpstr>第二章 结构</vt:lpstr>
      <vt:lpstr>主要任务</vt:lpstr>
      <vt:lpstr>一、ELF</vt:lpstr>
      <vt:lpstr>一、ELF</vt:lpstr>
      <vt:lpstr>一、ELF</vt:lpstr>
      <vt:lpstr>一、ELF</vt:lpstr>
      <vt:lpstr>一、ELF</vt:lpstr>
      <vt:lpstr>一、ELF</vt:lpstr>
      <vt:lpstr>一、ELF</vt:lpstr>
      <vt:lpstr>二、Makefile</vt:lpstr>
      <vt:lpstr>二、Makefile</vt:lpstr>
      <vt:lpstr>子任务1：在内核映像文件中增加一个特殊的section</vt:lpstr>
      <vt:lpstr>子任务1：在内核映像文件中增加一个特殊的section</vt:lpstr>
      <vt:lpstr>子任务1：在内核映像文件中增加一个特殊的section</vt:lpstr>
      <vt:lpstr>三、内核启动过程</vt:lpstr>
      <vt:lpstr>三、内核启动过程</vt:lpstr>
      <vt:lpstr>三、内核启动过程</vt:lpstr>
      <vt:lpstr>四、内核模块加载</vt:lpstr>
      <vt:lpstr>子任务2：了解内核启动不同阶段的输出方式</vt:lpstr>
      <vt:lpstr>子任务2：了解内核启动不同阶段的输出方式</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2588</cp:revision>
  <dcterms:created xsi:type="dcterms:W3CDTF">2001-03-21T12:57:26Z</dcterms:created>
  <dcterms:modified xsi:type="dcterms:W3CDTF">2021-03-17T02:53:41Z</dcterms:modified>
</cp:coreProperties>
</file>