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  <p:sldMasterId id="2147483993" r:id="rId2"/>
  </p:sldMasterIdLst>
  <p:notesMasterIdLst>
    <p:notesMasterId r:id="rId26"/>
  </p:notesMasterIdLst>
  <p:sldIdLst>
    <p:sldId id="1730" r:id="rId3"/>
    <p:sldId id="448" r:id="rId4"/>
    <p:sldId id="2999" r:id="rId5"/>
    <p:sldId id="3001" r:id="rId6"/>
    <p:sldId id="3000" r:id="rId7"/>
    <p:sldId id="2968" r:id="rId8"/>
    <p:sldId id="3006" r:id="rId9"/>
    <p:sldId id="3005" r:id="rId10"/>
    <p:sldId id="2992" r:id="rId11"/>
    <p:sldId id="2994" r:id="rId12"/>
    <p:sldId id="3002" r:id="rId13"/>
    <p:sldId id="2993" r:id="rId14"/>
    <p:sldId id="2995" r:id="rId15"/>
    <p:sldId id="3003" r:id="rId16"/>
    <p:sldId id="3008" r:id="rId17"/>
    <p:sldId id="2980" r:id="rId18"/>
    <p:sldId id="2986" r:id="rId19"/>
    <p:sldId id="3004" r:id="rId20"/>
    <p:sldId id="2996" r:id="rId21"/>
    <p:sldId id="3009" r:id="rId22"/>
    <p:sldId id="2997" r:id="rId23"/>
    <p:sldId id="2998" r:id="rId24"/>
    <p:sldId id="523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0066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>
            <a:extLst>
              <a:ext uri="{FF2B5EF4-FFF2-40B4-BE49-F238E27FC236}">
                <a16:creationId xmlns:a16="http://schemas.microsoft.com/office/drawing/2014/main" id="{96FF2E85-23EA-497D-A23B-FDC30E7516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Date Placeholder 2">
            <a:extLst>
              <a:ext uri="{FF2B5EF4-FFF2-40B4-BE49-F238E27FC236}">
                <a16:creationId xmlns:a16="http://schemas.microsoft.com/office/drawing/2014/main" id="{614F62A0-572D-4932-83AD-D075D0B33D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2D0B9C9-B7CA-4CDE-B27B-7B4DEFBC1219}" type="datetimeFigureOut">
              <a:rPr lang="en-US" altLang="zh-CN"/>
              <a:pPr/>
              <a:t>3/17/2021</a:t>
            </a:fld>
            <a:endParaRPr lang="en-US" altLang="zh-CN"/>
          </a:p>
        </p:txBody>
      </p:sp>
      <p:sp>
        <p:nvSpPr>
          <p:cNvPr id="3076" name="Slide Image Placeholder 3">
            <a:extLst>
              <a:ext uri="{FF2B5EF4-FFF2-40B4-BE49-F238E27FC236}">
                <a16:creationId xmlns:a16="http://schemas.microsoft.com/office/drawing/2014/main" id="{FBDB6167-DF00-49E2-9348-3DD0A90308A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9800" y="685800"/>
            <a:ext cx="4978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Notes Placeholder 4">
            <a:extLst>
              <a:ext uri="{FF2B5EF4-FFF2-40B4-BE49-F238E27FC236}">
                <a16:creationId xmlns:a16="http://schemas.microsoft.com/office/drawing/2014/main" id="{C6B69017-DE3B-4FFC-89DC-19493EE51D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3400"/>
            <a:ext cx="54879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Footer Placeholder 5">
            <a:extLst>
              <a:ext uri="{FF2B5EF4-FFF2-40B4-BE49-F238E27FC236}">
                <a16:creationId xmlns:a16="http://schemas.microsoft.com/office/drawing/2014/main" id="{D75BFC08-2FE2-4692-94B1-6B58036FE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Slide Number Placeholder 6">
            <a:extLst>
              <a:ext uri="{FF2B5EF4-FFF2-40B4-BE49-F238E27FC236}">
                <a16:creationId xmlns:a16="http://schemas.microsoft.com/office/drawing/2014/main" id="{0111D907-109F-49ED-A7F4-B19E2C0DD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74C4FA5-C00A-44D9-9C33-ACB31255FC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65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7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1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519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862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4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042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89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3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629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340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76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52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85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76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1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06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0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237B6-E31A-469B-BD08-8AB90853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E2420-89FA-4AE2-A96B-1E5FC76C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05768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CCDA-1B6A-486E-9A3F-9CF7516F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EDA7F-09C9-49AC-8363-7FA406F2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02788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545B66-2632-4310-8322-DF52C79F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568325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6BC86-6D72-4A27-8ED6-19B1EC91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67056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76103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13E5-E97B-4171-93DB-CC758DB4F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F8B37F-2519-4604-878C-9353FA049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7ADCA-D45C-48DC-85F2-41F026B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57EF7-354E-4BF8-BAE5-7EAC6A9BC987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B9671-50D3-4B2C-8734-7B46DCE6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4338-344F-4340-8C02-5A18B74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17F87-CF0D-4980-B4C1-5FAB7689CA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6417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D0E9-44EE-43E9-AE3B-1D3229F2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0B183-CDD5-430D-8A55-2B464224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BA6FD-309E-41B7-B88B-E44CAB31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CAAAB-AAA4-4F28-8604-72EFD96ADA30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582BF-8365-4FB1-B518-D74900E1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E9B30-5BF9-4EA3-B78D-1AEB6EB1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774C5-2338-4121-9001-7E1C8B2F31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4287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0B0FD-E4ED-4B83-B1C9-74BE68AC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90087-05EC-41DB-9ABC-89A55573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E1FBC-EBAF-4774-B0E2-EADBCC13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E3556-8101-4CA2-999F-D195C6BE8946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0F19A-BBFA-4858-AEFA-5843E5B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AA31E-11B9-4808-AFF4-5EEF2041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D9592-E6DB-41FB-B8BE-F852F9A3C9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75104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1A79-B7E5-4A94-B7DB-A421603C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43824-C980-47A1-9595-334F5FB9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850" y="1412875"/>
            <a:ext cx="40449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49F23-B209-4937-BF36-07803860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449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F9325-0A85-41C5-A97D-89D60FF5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BFBF9-20CD-40E6-AAC7-0DC07CB9A770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BDFF9-38C2-4746-A584-28441D38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A3873-9084-47F6-B020-F2A9DF26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A84AE-6A10-467B-9D0C-A05E0FB6CA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3700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E047-5C44-4214-86C8-CA1BEBA0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19F7F-267E-48AC-9570-E70F140F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7EDCF-05B9-4728-A779-B25BBA1B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869753-15B1-479A-8BC7-A5AA3B92C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7498A-DF9A-4D0D-B02E-B05AE0F2C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4BC672-F87D-414D-823E-AC390BED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263CD-B71F-4F75-A64A-B20C0FF99201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5CE462-BEC0-45CA-B19D-8761D30D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3FD0D-1EB2-483C-82AA-800A4CD0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35904-A2EA-4C04-BEA8-B79A3B95B2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1767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B649-2D2D-4F33-95B1-3ECF881F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1FAE3-E14E-41F5-BB16-F332059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721C6D-4F8D-49C8-A91C-40190B79C993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F4CF5A-50FC-46B6-8F02-1A8BC505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A63E9E-E862-41F5-8644-3B751C8C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703EC-BB4E-483D-A929-7C458C2D49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02207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EC58B7-E577-4F4E-9F1B-E01D022B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48087-A0DD-412E-964E-947837407AFE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3586E3-BF59-4965-B604-918BD4B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64C8A-9173-4DD7-9B0F-9D4A852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A9787-CC7D-4CCC-A04F-4B9CD91783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7045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33BDD-443B-4B21-B1F3-B4658FBD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E9EB1-11C5-4890-8CCC-2D2ED9F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236791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9EAA1-2CBC-4E42-BF94-B7C263FB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EC0BF-E4E9-48D1-A9BA-B48C0DD9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56995-CF11-4CB6-8BCF-2F585E2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31A48-C15C-4055-B0D6-BDC028C3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1C728E-5AE2-4F98-A7EE-01233FC84271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71447-DFA1-450E-8E2D-47DCC2EF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25271-5805-422A-BC16-C9E55C0A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CF7CF-F3F3-489F-B4ED-DA352D9F93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81878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1E5EF-04AD-43A9-B950-CB25F185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2AA72-3765-4858-B33B-BE6E18B8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41211-BDC4-4EE2-8D23-F9C9BA311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B0FB8-9E74-4E18-8B32-46125D09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6731E-14FE-448A-8A7E-8AF5D3D32C91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34757-9B53-4B61-A965-DA933990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F2100-78AB-4CA8-816E-3585C8F1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40656-5693-4DEE-B5D4-1451B716B0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7508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A62B3-DAB2-4C94-941F-910FB7DD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72480-FBAB-401A-A780-952B7852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5EDC2-6D2D-46DA-B190-1C2E7EBF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E9FC16-377E-453C-B59A-D9D23C7EEFB6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79003-5C17-435E-A3DE-DD1A916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F937B-96B5-4289-8075-FA58CCF0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32E8F-2F37-4274-AAD0-0D2D926B01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0582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B17425-3083-4365-B61A-F5E7831A9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568325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EF17E-79B9-4B73-AF15-41335B17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67056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18B8E-1FAC-4FB8-8467-6F7CE54B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10E3C-E703-4E82-B7AD-5AA74AB26FCD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09CA7-67FF-41D6-8D0E-BBA71881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94538-EAC0-4477-9D5D-E8ADA3DC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7D9E1-5559-4603-B1A0-13B45B8A21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2785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852A-6B2D-44F9-AE7A-C11EBA61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E39EC-16F9-4F45-A653-785023DA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6269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1395-4A0C-4300-B733-72EAF786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1BD34-0428-4782-B9AF-8427A398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850" y="1412875"/>
            <a:ext cx="40449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5A639-B23D-48ED-BEAA-492387BB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449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711921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33114-D893-41C3-A91A-27CDFB0F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27361-E70D-486B-A517-00DC6A9D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06457-AA31-4E19-967D-C988C8A4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AC238-BBA5-47FC-8BA6-522625A58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1A8CA-4437-4126-A8C6-D897579E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200009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2A6C8-1072-49F6-925F-2C4A7ED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6015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6725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132A-3C52-4B90-B95F-ED38517D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C1143-1055-41CA-8B12-DD4CE2A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0286B0-4736-4FD9-B831-5840E49D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03738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8C0E-FF65-410C-A32D-968857A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EFEAB0-0641-4C05-A895-7AB66B7D9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C3983-7526-4BE5-ADDA-90D9A621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68205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ackgroud-blueframe">
            <a:extLst>
              <a:ext uri="{FF2B5EF4-FFF2-40B4-BE49-F238E27FC236}">
                <a16:creationId xmlns:a16="http://schemas.microsoft.com/office/drawing/2014/main" id="{56AA9A58-17CB-4BF0-97C3-C8238949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75"/>
            <a:ext cx="91535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软件所所徽">
            <a:extLst>
              <a:ext uri="{FF2B5EF4-FFF2-40B4-BE49-F238E27FC236}">
                <a16:creationId xmlns:a16="http://schemas.microsoft.com/office/drawing/2014/main" id="{C5068544-DAE4-43E9-9DAF-5007EDC2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12713"/>
            <a:ext cx="12620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scas-mzd">
            <a:extLst>
              <a:ext uri="{FF2B5EF4-FFF2-40B4-BE49-F238E27FC236}">
                <a16:creationId xmlns:a16="http://schemas.microsoft.com/office/drawing/2014/main" id="{7733E2F0-23C0-46F6-8E50-74FAC478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96838"/>
            <a:ext cx="1978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>
            <a:extLst>
              <a:ext uri="{FF2B5EF4-FFF2-40B4-BE49-F238E27FC236}">
                <a16:creationId xmlns:a16="http://schemas.microsoft.com/office/drawing/2014/main" id="{71E82477-FB8A-41FB-A858-7C038F75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333375"/>
            <a:ext cx="2806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777777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1030" name="Rectangle 1060">
            <a:extLst>
              <a:ext uri="{FF2B5EF4-FFF2-40B4-BE49-F238E27FC236}">
                <a16:creationId xmlns:a16="http://schemas.microsoft.com/office/drawing/2014/main" id="{38C83328-1A83-43BE-8F37-1D2A44D30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1" name="Rectangle 1061">
            <a:extLst>
              <a:ext uri="{FF2B5EF4-FFF2-40B4-BE49-F238E27FC236}">
                <a16:creationId xmlns:a16="http://schemas.microsoft.com/office/drawing/2014/main" id="{D79B6F44-9D04-458B-95C2-A8F38D4B3D6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144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16" r:id="rId12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>
            <a:extLst>
              <a:ext uri="{FF2B5EF4-FFF2-40B4-BE49-F238E27FC236}">
                <a16:creationId xmlns:a16="http://schemas.microsoft.com/office/drawing/2014/main" id="{DCEAF759-8592-4F09-89BC-E52B046E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75"/>
            <a:ext cx="91535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47" descr="软件所所徽">
            <a:extLst>
              <a:ext uri="{FF2B5EF4-FFF2-40B4-BE49-F238E27FC236}">
                <a16:creationId xmlns:a16="http://schemas.microsoft.com/office/drawing/2014/main" id="{E4F541DF-6169-4067-967E-41230089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2713"/>
            <a:ext cx="12620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056" descr="iscas-mzd">
            <a:extLst>
              <a:ext uri="{FF2B5EF4-FFF2-40B4-BE49-F238E27FC236}">
                <a16:creationId xmlns:a16="http://schemas.microsoft.com/office/drawing/2014/main" id="{A5099308-1B20-481B-9DE4-D17D8EEC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96838"/>
            <a:ext cx="1978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45">
            <a:extLst>
              <a:ext uri="{FF2B5EF4-FFF2-40B4-BE49-F238E27FC236}">
                <a16:creationId xmlns:a16="http://schemas.microsoft.com/office/drawing/2014/main" id="{944DB8AF-ABFA-4688-B3A0-96B05ACFB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333375"/>
            <a:ext cx="2806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777777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2054" name="Rectangle 1060">
            <a:extLst>
              <a:ext uri="{FF2B5EF4-FFF2-40B4-BE49-F238E27FC236}">
                <a16:creationId xmlns:a16="http://schemas.microsoft.com/office/drawing/2014/main" id="{AB03E1E5-EFEE-4206-B7A1-61EE580DA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Rectangle 1061">
            <a:extLst>
              <a:ext uri="{FF2B5EF4-FFF2-40B4-BE49-F238E27FC236}">
                <a16:creationId xmlns:a16="http://schemas.microsoft.com/office/drawing/2014/main" id="{1805158E-B32C-413B-B427-09F799CAE1C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144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  <p:sp>
        <p:nvSpPr>
          <p:cNvPr id="2056" name="Rectangle 1057">
            <a:extLst>
              <a:ext uri="{FF2B5EF4-FFF2-40B4-BE49-F238E27FC236}">
                <a16:creationId xmlns:a16="http://schemas.microsoft.com/office/drawing/2014/main" id="{811BE1C7-F786-4797-9D36-46D42B4BCC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413" y="6242050"/>
            <a:ext cx="175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AFF73D4D-9EA0-4346-9C55-D0B5899B07EB}" type="datetimeFigureOut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057" name="Rectangle 1058">
            <a:extLst>
              <a:ext uri="{FF2B5EF4-FFF2-40B4-BE49-F238E27FC236}">
                <a16:creationId xmlns:a16="http://schemas.microsoft.com/office/drawing/2014/main" id="{5C6E6917-3128-4F32-844D-7924AF1DF4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4488" y="6242050"/>
            <a:ext cx="267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2058" name="Rectangle 1059">
            <a:extLst>
              <a:ext uri="{FF2B5EF4-FFF2-40B4-BE49-F238E27FC236}">
                <a16:creationId xmlns:a16="http://schemas.microsoft.com/office/drawing/2014/main" id="{DDC2DF10-9624-4058-8A85-A5D1A63FB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97738" y="6237288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1D3A"/>
                </a:solidFill>
              </a:defRPr>
            </a:lvl1pPr>
          </a:lstStyle>
          <a:p>
            <a:fld id="{49EDABE2-4895-4DE5-A7A8-AD7E952F42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第四章 第一讲</a:t>
            </a:r>
            <a:endParaRPr lang="en-US" altLang="zh-CN" sz="4062" spc="277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创建并运行内核线程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中科院软件所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3F0D88BB-7C59-43C1-89C6-D1C9DC4C007E}" type="datetime2">
              <a:rPr kumimoji="0" lang="zh-CN" altLang="zh-CN" sz="2400">
                <a:solidFill>
                  <a:srgbClr val="CC0000"/>
                </a:solidFill>
                <a:latin typeface="+mj-ea"/>
                <a:ea typeface="+mj-ea"/>
              </a:rPr>
              <a:t>2021年3月17日</a:t>
            </a:fld>
            <a:endParaRPr kumimoji="0" lang="zh-CN" altLang="en-US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4586355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sz="2400" dirty="0"/>
          </a:p>
          <a:p>
            <a:pPr lvl="1"/>
            <a:r>
              <a:rPr lang="en-US" altLang="zh-CN" dirty="0" err="1"/>
              <a:t>kthread_run</a:t>
            </a:r>
            <a:r>
              <a:rPr lang="en-US" altLang="zh-CN" dirty="0"/>
              <a:t>()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kthread.h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struct </a:t>
            </a:r>
            <a:r>
              <a:rPr lang="en-US" altLang="zh-CN" sz="1600" dirty="0" err="1">
                <a:solidFill>
                  <a:srgbClr val="111111"/>
                </a:solidFill>
              </a:rPr>
              <a:t>task_struct</a:t>
            </a:r>
            <a:r>
              <a:rPr lang="en-US" altLang="zh-CN" sz="1600" dirty="0">
                <a:solidFill>
                  <a:srgbClr val="111111"/>
                </a:solidFill>
              </a:rPr>
              <a:t> *</a:t>
            </a:r>
            <a:r>
              <a:rPr lang="en-US" altLang="zh-CN" sz="1600" dirty="0" err="1">
                <a:solidFill>
                  <a:srgbClr val="111111"/>
                </a:solidFill>
              </a:rPr>
              <a:t>kthread_run</a:t>
            </a:r>
            <a:r>
              <a:rPr lang="en-US" altLang="zh-CN" sz="1600" dirty="0">
                <a:solidFill>
                  <a:srgbClr val="111111"/>
                </a:solidFill>
              </a:rPr>
              <a:t>(int (*</a:t>
            </a:r>
            <a:r>
              <a:rPr lang="en-US" altLang="zh-CN" sz="1600" dirty="0" err="1">
                <a:solidFill>
                  <a:srgbClr val="111111"/>
                </a:solidFill>
              </a:rPr>
              <a:t>threadfn</a:t>
            </a:r>
            <a:r>
              <a:rPr lang="en-US" altLang="zh-CN" sz="1600" dirty="0">
                <a:solidFill>
                  <a:srgbClr val="111111"/>
                </a:solidFill>
              </a:rPr>
              <a:t>)(void *data),void *</a:t>
            </a:r>
            <a:r>
              <a:rPr lang="en-US" altLang="zh-CN" sz="1600" dirty="0" err="1">
                <a:solidFill>
                  <a:srgbClr val="111111"/>
                </a:solidFill>
              </a:rPr>
              <a:t>data,const</a:t>
            </a:r>
            <a:r>
              <a:rPr lang="en-US" altLang="zh-CN" sz="1600" dirty="0">
                <a:solidFill>
                  <a:srgbClr val="111111"/>
                </a:solidFill>
              </a:rPr>
              <a:t> char *</a:t>
            </a:r>
            <a:r>
              <a:rPr lang="en-US" altLang="zh-CN" sz="1600" dirty="0" err="1">
                <a:solidFill>
                  <a:srgbClr val="111111"/>
                </a:solidFill>
              </a:rPr>
              <a:t>namefmt</a:t>
            </a:r>
            <a:r>
              <a:rPr lang="en-US" altLang="zh-CN" sz="1600" dirty="0">
                <a:solidFill>
                  <a:srgbClr val="111111"/>
                </a:solidFill>
              </a:rPr>
              <a:t>, ...);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功能：创建并启动一个线程。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参数：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int (*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threadfn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)(void *data)------&gt;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线程函数，指定该线程要完成的任务。这个函数会一直运行直到接收到终止信号。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void *data-------------------------------&gt;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线程函数的参数。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const char *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namefmt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------------------&gt;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线程名字。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使用示例：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kthread_run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, NULL, “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");</a:t>
            </a:r>
            <a:endParaRPr lang="zh-CN" altLang="en-US" sz="1662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11682564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268760"/>
            <a:ext cx="8441142" cy="5356597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pPr lvl="1"/>
            <a:r>
              <a:rPr lang="en-US" altLang="zh-CN" sz="2200" dirty="0" err="1"/>
              <a:t>kthread_stop</a:t>
            </a:r>
            <a:r>
              <a:rPr lang="en-US" altLang="zh-CN" sz="2200" dirty="0"/>
              <a:t>()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kthread.h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int </a:t>
            </a:r>
            <a:r>
              <a:rPr lang="en-US" altLang="zh-CN" sz="1600" dirty="0" err="1">
                <a:solidFill>
                  <a:srgbClr val="111111"/>
                </a:solidFill>
              </a:rPr>
              <a:t>kthread_stop</a:t>
            </a:r>
            <a:r>
              <a:rPr lang="en-US" altLang="zh-CN" sz="1600" dirty="0">
                <a:solidFill>
                  <a:srgbClr val="111111"/>
                </a:solidFill>
              </a:rPr>
              <a:t>(struct </a:t>
            </a:r>
            <a:r>
              <a:rPr lang="en-US" altLang="zh-CN" sz="1600" dirty="0" err="1">
                <a:solidFill>
                  <a:srgbClr val="111111"/>
                </a:solidFill>
              </a:rPr>
              <a:t>task_struct</a:t>
            </a:r>
            <a:r>
              <a:rPr lang="en-US" altLang="zh-CN" sz="1600" dirty="0">
                <a:solidFill>
                  <a:srgbClr val="111111"/>
                </a:solidFill>
              </a:rPr>
              <a:t> *k);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功能：在模块卸载时，发送信号给</a:t>
            </a:r>
            <a:r>
              <a:rPr lang="en-US" altLang="zh-CN" sz="1600" dirty="0">
                <a:solidFill>
                  <a:srgbClr val="111111"/>
                </a:solidFill>
              </a:rPr>
              <a:t>k</a:t>
            </a:r>
            <a:r>
              <a:rPr lang="zh-CN" altLang="en-US" sz="1600" dirty="0">
                <a:solidFill>
                  <a:srgbClr val="111111"/>
                </a:solidFill>
              </a:rPr>
              <a:t>指向的线程，使之退出。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使用示例：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en-US" altLang="zh-CN" sz="1600" dirty="0">
                <a:solidFill>
                  <a:srgbClr val="1111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11111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1600" dirty="0">
                <a:solidFill>
                  <a:srgbClr val="111111"/>
                </a:solidFill>
                <a:ea typeface="宋体" panose="02010600030101010101" pitchFamily="2" charset="-122"/>
              </a:rPr>
              <a:t>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zh-CN" altLang="en-US" sz="1662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 err="1"/>
              <a:t>kthread_should_stop</a:t>
            </a:r>
            <a:r>
              <a:rPr lang="en-US" altLang="zh-CN" sz="2200" dirty="0"/>
              <a:t>()</a:t>
            </a:r>
            <a:r>
              <a:rPr lang="zh-CN" altLang="en-US" sz="2200" dirty="0"/>
              <a:t>：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kthread.h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bool </a:t>
            </a:r>
            <a:r>
              <a:rPr lang="en-US" altLang="zh-CN" sz="1600" dirty="0" err="1">
                <a:solidFill>
                  <a:srgbClr val="111111"/>
                </a:solidFill>
              </a:rPr>
              <a:t>kthread_should_stop</a:t>
            </a:r>
            <a:r>
              <a:rPr lang="en-US" altLang="zh-CN" sz="1600" dirty="0">
                <a:solidFill>
                  <a:srgbClr val="111111"/>
                </a:solidFill>
              </a:rPr>
              <a:t>(void);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功能：该函数位于内核线程函数体内，与</a:t>
            </a:r>
            <a:r>
              <a:rPr lang="en-US" altLang="zh-CN" sz="1600" dirty="0" err="1">
                <a:solidFill>
                  <a:srgbClr val="111111"/>
                </a:solidFill>
              </a:rPr>
              <a:t>kthread_stop</a:t>
            </a:r>
            <a:r>
              <a:rPr lang="zh-CN" altLang="en-US" sz="1600" dirty="0">
                <a:solidFill>
                  <a:srgbClr val="111111"/>
                </a:solidFill>
              </a:rPr>
              <a:t>配合使用，用于接收</a:t>
            </a:r>
            <a:r>
              <a:rPr lang="en-US" altLang="zh-CN" sz="1600" dirty="0" err="1">
                <a:solidFill>
                  <a:srgbClr val="111111"/>
                </a:solidFill>
              </a:rPr>
              <a:t>kthread_stop</a:t>
            </a:r>
            <a:r>
              <a:rPr lang="zh-CN" altLang="en-US" sz="1600" dirty="0">
                <a:solidFill>
                  <a:srgbClr val="111111"/>
                </a:solidFill>
              </a:rPr>
              <a:t>传递的结束线程信号，如果内核线程中未用此函数，则</a:t>
            </a:r>
            <a:r>
              <a:rPr lang="en-US" altLang="zh-CN" sz="1600" dirty="0" err="1">
                <a:solidFill>
                  <a:srgbClr val="111111"/>
                </a:solidFill>
              </a:rPr>
              <a:t>kthread_stop</a:t>
            </a:r>
            <a:r>
              <a:rPr lang="zh-CN" altLang="en-US" sz="1600" dirty="0">
                <a:solidFill>
                  <a:srgbClr val="111111"/>
                </a:solidFill>
              </a:rPr>
              <a:t>使其结束。</a:t>
            </a:r>
            <a:endParaRPr lang="en-US" altLang="zh-CN" sz="1600" dirty="0">
              <a:solidFill>
                <a:srgbClr val="111111"/>
              </a:solidFill>
            </a:endParaRP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16241811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5311973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线程函数</a:t>
            </a:r>
            <a:endParaRPr lang="en-US" altLang="zh-CN" dirty="0"/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800" dirty="0">
                <a:solidFill>
                  <a:srgbClr val="111111"/>
                </a:solidFill>
              </a:rPr>
              <a:t>用户在线程函数中指定要让该线程完成的任务。该函数会一直运行，直到接收到结束信号。因此函数中需要有判断是否收到信号的语句。</a:t>
            </a:r>
            <a:endParaRPr lang="en-US" altLang="zh-CN" sz="1800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800" dirty="0">
                <a:solidFill>
                  <a:srgbClr val="111111"/>
                </a:solidFill>
              </a:rPr>
              <a:t>注意在线程函数中需要在每一轮迭代之后休眠一定时间，让出</a:t>
            </a:r>
            <a:r>
              <a:rPr lang="en-US" altLang="zh-CN" sz="1800" dirty="0">
                <a:solidFill>
                  <a:srgbClr val="111111"/>
                </a:solidFill>
              </a:rPr>
              <a:t>CPU </a:t>
            </a:r>
            <a:r>
              <a:rPr lang="zh-CN" altLang="en-US" sz="1800" dirty="0">
                <a:solidFill>
                  <a:srgbClr val="111111"/>
                </a:solidFill>
              </a:rPr>
              <a:t>给其他的任务，否则创建的这个线程会一直占用</a:t>
            </a:r>
            <a:r>
              <a:rPr lang="en-US" altLang="zh-CN" sz="1800" dirty="0">
                <a:solidFill>
                  <a:srgbClr val="111111"/>
                </a:solidFill>
              </a:rPr>
              <a:t>CPU</a:t>
            </a:r>
            <a:r>
              <a:rPr lang="zh-CN" altLang="en-US" sz="1800" dirty="0">
                <a:solidFill>
                  <a:srgbClr val="111111"/>
                </a:solidFill>
              </a:rPr>
              <a:t>。</a:t>
            </a:r>
            <a:endParaRPr lang="en-US" altLang="zh-CN" sz="1800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FAA502-44A5-470A-BED4-F9A23F1EEDB5}"/>
              </a:ext>
            </a:extLst>
          </p:cNvPr>
          <p:cNvSpPr/>
          <p:nvPr/>
        </p:nvSpPr>
        <p:spPr bwMode="auto">
          <a:xfrm>
            <a:off x="2051720" y="3645024"/>
            <a:ext cx="6115141" cy="207519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static int </a:t>
            </a:r>
            <a:r>
              <a:rPr lang="en-US" altLang="zh-CN" sz="1662" dirty="0" err="1">
                <a:solidFill>
                  <a:srgbClr val="FFFFFF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(void *data){ </a:t>
            </a:r>
          </a:p>
          <a:p>
            <a:pPr algn="l"/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   while(!</a:t>
            </a:r>
            <a:r>
              <a:rPr lang="en-US" altLang="zh-CN" sz="1662" dirty="0" err="1">
                <a:solidFill>
                  <a:srgbClr val="FFFFFF"/>
                </a:solidFill>
                <a:latin typeface="Consolas" panose="020B0609020204030204" pitchFamily="49" charset="0"/>
              </a:rPr>
              <a:t>kthread_should_stop</a:t>
            </a:r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()){ </a:t>
            </a:r>
          </a:p>
          <a:p>
            <a:pPr algn="l"/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zh-CN" altLang="en-US" sz="1662" dirty="0">
                <a:solidFill>
                  <a:srgbClr val="FFFFFF"/>
                </a:solidFill>
                <a:latin typeface="Consolas" panose="020B0609020204030204" pitchFamily="49" charset="0"/>
              </a:rPr>
              <a:t>。。。。。。一些工作</a:t>
            </a:r>
          </a:p>
          <a:p>
            <a:pPr algn="l"/>
            <a:r>
              <a:rPr lang="zh-CN" altLang="en-US" sz="1662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62" dirty="0" err="1">
                <a:solidFill>
                  <a:srgbClr val="FFFFFF"/>
                </a:solidFill>
                <a:latin typeface="Consolas" panose="020B0609020204030204" pitchFamily="49" charset="0"/>
              </a:rPr>
              <a:t>msleep</a:t>
            </a:r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(2000); </a:t>
            </a:r>
          </a:p>
          <a:p>
            <a:pPr algn="l"/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   } </a:t>
            </a:r>
          </a:p>
          <a:p>
            <a:pPr algn="l"/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   return 0; </a:t>
            </a:r>
          </a:p>
          <a:p>
            <a:pPr algn="l"/>
            <a:r>
              <a:rPr lang="en-US" altLang="zh-CN" sz="1662" dirty="0">
                <a:solidFill>
                  <a:srgbClr val="FFFFFF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05212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268760"/>
            <a:ext cx="8441142" cy="5356597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pPr lvl="1"/>
            <a:r>
              <a:rPr lang="en-US" altLang="zh-CN" sz="2200" dirty="0" err="1"/>
              <a:t>kthread_bind</a:t>
            </a:r>
            <a:r>
              <a:rPr lang="en-US" altLang="zh-CN" sz="2200" dirty="0"/>
              <a:t>()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kthread.h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void </a:t>
            </a:r>
            <a:r>
              <a:rPr lang="en-US" altLang="zh-CN" sz="1600" dirty="0" err="1">
                <a:solidFill>
                  <a:srgbClr val="111111"/>
                </a:solidFill>
              </a:rPr>
              <a:t>kthread_bind</a:t>
            </a:r>
            <a:r>
              <a:rPr lang="en-US" altLang="zh-CN" sz="1600" dirty="0">
                <a:solidFill>
                  <a:srgbClr val="111111"/>
                </a:solidFill>
              </a:rPr>
              <a:t>(struct </a:t>
            </a:r>
            <a:r>
              <a:rPr lang="en-US" altLang="zh-CN" sz="1600" dirty="0" err="1">
                <a:solidFill>
                  <a:srgbClr val="111111"/>
                </a:solidFill>
              </a:rPr>
              <a:t>task_struct</a:t>
            </a:r>
            <a:r>
              <a:rPr lang="en-US" altLang="zh-CN" sz="1600" dirty="0">
                <a:solidFill>
                  <a:srgbClr val="111111"/>
                </a:solidFill>
              </a:rPr>
              <a:t> *k, unsigned int </a:t>
            </a:r>
            <a:r>
              <a:rPr lang="en-US" altLang="zh-CN" sz="1600" dirty="0" err="1">
                <a:solidFill>
                  <a:srgbClr val="111111"/>
                </a:solidFill>
              </a:rPr>
              <a:t>cpu</a:t>
            </a:r>
            <a:r>
              <a:rPr lang="en-US" altLang="zh-CN" sz="1600" dirty="0">
                <a:solidFill>
                  <a:srgbClr val="111111"/>
                </a:solidFill>
              </a:rPr>
              <a:t>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功能：绑定创建好的线程在执行</a:t>
            </a:r>
            <a:r>
              <a:rPr lang="en-US" altLang="zh-CN" sz="1600" dirty="0">
                <a:solidFill>
                  <a:srgbClr val="111111"/>
                </a:solidFill>
              </a:rPr>
              <a:t>CPU</a:t>
            </a:r>
            <a:r>
              <a:rPr lang="zh-CN" altLang="en-US" sz="1600" dirty="0">
                <a:solidFill>
                  <a:srgbClr val="111111"/>
                </a:solidFill>
              </a:rPr>
              <a:t>核心上运行。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zh-CN" altLang="en-US" sz="1662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 err="1"/>
              <a:t>kthread_create_on_cpu</a:t>
            </a:r>
            <a:r>
              <a:rPr lang="en-US" altLang="zh-CN" sz="2200" dirty="0"/>
              <a:t> ()</a:t>
            </a:r>
            <a:r>
              <a:rPr lang="zh-CN" altLang="en-US" sz="2200" dirty="0"/>
              <a:t>：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kthread.h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struct </a:t>
            </a:r>
            <a:r>
              <a:rPr lang="en-US" altLang="zh-CN" sz="1600" dirty="0" err="1">
                <a:solidFill>
                  <a:srgbClr val="111111"/>
                </a:solidFill>
              </a:rPr>
              <a:t>task_struct</a:t>
            </a:r>
            <a:r>
              <a:rPr lang="en-US" altLang="zh-CN" sz="1600" dirty="0">
                <a:solidFill>
                  <a:srgbClr val="111111"/>
                </a:solidFill>
              </a:rPr>
              <a:t> *</a:t>
            </a:r>
            <a:r>
              <a:rPr lang="en-US" altLang="zh-CN" sz="1600" dirty="0" err="1">
                <a:solidFill>
                  <a:srgbClr val="111111"/>
                </a:solidFill>
              </a:rPr>
              <a:t>kthread_create_on_cpu</a:t>
            </a:r>
            <a:r>
              <a:rPr lang="en-US" altLang="zh-CN" sz="1600" dirty="0">
                <a:solidFill>
                  <a:srgbClr val="111111"/>
                </a:solidFill>
              </a:rPr>
              <a:t>(int (*</a:t>
            </a:r>
            <a:r>
              <a:rPr lang="en-US" altLang="zh-CN" sz="1600" dirty="0" err="1">
                <a:solidFill>
                  <a:srgbClr val="111111"/>
                </a:solidFill>
              </a:rPr>
              <a:t>threadfn</a:t>
            </a:r>
            <a:r>
              <a:rPr lang="en-US" altLang="zh-CN" sz="1600" dirty="0">
                <a:solidFill>
                  <a:srgbClr val="111111"/>
                </a:solidFill>
              </a:rPr>
              <a:t>)(void *data),void *data, unsigned int </a:t>
            </a:r>
            <a:r>
              <a:rPr lang="en-US" altLang="zh-CN" sz="1600" dirty="0" err="1">
                <a:solidFill>
                  <a:srgbClr val="111111"/>
                </a:solidFill>
              </a:rPr>
              <a:t>cpu</a:t>
            </a:r>
            <a:r>
              <a:rPr lang="en-US" altLang="zh-CN" sz="1600" dirty="0">
                <a:solidFill>
                  <a:srgbClr val="111111"/>
                </a:solidFill>
              </a:rPr>
              <a:t>, const char *</a:t>
            </a:r>
            <a:r>
              <a:rPr lang="en-US" altLang="zh-CN" sz="1600" dirty="0" err="1">
                <a:solidFill>
                  <a:srgbClr val="111111"/>
                </a:solidFill>
              </a:rPr>
              <a:t>namefmt</a:t>
            </a:r>
            <a:r>
              <a:rPr lang="en-US" altLang="zh-CN" sz="1600" dirty="0">
                <a:solidFill>
                  <a:srgbClr val="111111"/>
                </a:solidFill>
              </a:rPr>
              <a:t>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00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功能：在指定的</a:t>
            </a:r>
            <a:r>
              <a:rPr lang="en-US" altLang="zh-CN" sz="1600" dirty="0" err="1">
                <a:solidFill>
                  <a:srgbClr val="111111"/>
                </a:solidFill>
              </a:rPr>
              <a:t>cpu</a:t>
            </a:r>
            <a:r>
              <a:rPr lang="zh-CN" altLang="en-US" sz="1600" dirty="0">
                <a:solidFill>
                  <a:srgbClr val="111111"/>
                </a:solidFill>
              </a:rPr>
              <a:t>上创建线程。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39364317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268760"/>
            <a:ext cx="8441142" cy="5356597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pPr lvl="1"/>
            <a:r>
              <a:rPr lang="en-US" altLang="zh-CN" sz="2200" dirty="0" err="1"/>
              <a:t>wake_up_process</a:t>
            </a:r>
            <a:r>
              <a:rPr lang="en-US" altLang="zh-CN" sz="2200" dirty="0"/>
              <a:t>()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sched.h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int </a:t>
            </a:r>
            <a:r>
              <a:rPr lang="en-US" altLang="zh-CN" sz="1600" dirty="0" err="1">
                <a:solidFill>
                  <a:srgbClr val="111111"/>
                </a:solidFill>
              </a:rPr>
              <a:t>wake_up_process</a:t>
            </a:r>
            <a:r>
              <a:rPr lang="en-US" altLang="zh-CN" sz="1600" dirty="0">
                <a:solidFill>
                  <a:srgbClr val="111111"/>
                </a:solidFill>
              </a:rPr>
              <a:t>(struct </a:t>
            </a:r>
            <a:r>
              <a:rPr lang="en-US" altLang="zh-CN" sz="1600" dirty="0" err="1">
                <a:solidFill>
                  <a:srgbClr val="111111"/>
                </a:solidFill>
              </a:rPr>
              <a:t>task_struct</a:t>
            </a:r>
            <a:r>
              <a:rPr lang="en-US" altLang="zh-CN" sz="1600" dirty="0">
                <a:solidFill>
                  <a:srgbClr val="111111"/>
                </a:solidFill>
              </a:rPr>
              <a:t>*tsk)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功能：唤醒处于睡眠状态的进程，使进程由睡眠状态变为</a:t>
            </a:r>
            <a:r>
              <a:rPr lang="en-US" altLang="zh-CN" sz="1600" dirty="0">
                <a:solidFill>
                  <a:srgbClr val="111111"/>
                </a:solidFill>
              </a:rPr>
              <a:t>RUNNING</a:t>
            </a:r>
            <a:r>
              <a:rPr lang="zh-CN" altLang="en-US" sz="1600" dirty="0">
                <a:solidFill>
                  <a:srgbClr val="111111"/>
                </a:solidFill>
              </a:rPr>
              <a:t>状态，从而能够被</a:t>
            </a:r>
            <a:r>
              <a:rPr lang="en-US" altLang="zh-CN" sz="1600" dirty="0">
                <a:solidFill>
                  <a:srgbClr val="111111"/>
                </a:solidFill>
              </a:rPr>
              <a:t>CPU</a:t>
            </a:r>
            <a:r>
              <a:rPr lang="zh-CN" altLang="en-US" sz="1600" dirty="0">
                <a:solidFill>
                  <a:srgbClr val="111111"/>
                </a:solidFill>
              </a:rPr>
              <a:t>重新调度执行。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返回参数说明：此函数的返回结果是</a:t>
            </a:r>
            <a:r>
              <a:rPr lang="en-US" altLang="zh-CN" sz="1600" dirty="0">
                <a:solidFill>
                  <a:srgbClr val="111111"/>
                </a:solidFill>
              </a:rPr>
              <a:t>int</a:t>
            </a:r>
            <a:r>
              <a:rPr lang="zh-CN" altLang="en-US" sz="1600" dirty="0">
                <a:solidFill>
                  <a:srgbClr val="111111"/>
                </a:solidFill>
              </a:rPr>
              <a:t>型的变量，代表唤醒进程的情况，可能的取值是</a:t>
            </a:r>
            <a:r>
              <a:rPr lang="en-US" altLang="zh-CN" sz="1600" dirty="0">
                <a:solidFill>
                  <a:srgbClr val="111111"/>
                </a:solidFill>
              </a:rPr>
              <a:t>0</a:t>
            </a:r>
            <a:r>
              <a:rPr lang="zh-CN" altLang="en-US" sz="1600" dirty="0">
                <a:solidFill>
                  <a:srgbClr val="111111"/>
                </a:solidFill>
              </a:rPr>
              <a:t>或</a:t>
            </a:r>
            <a:r>
              <a:rPr lang="en-US" altLang="zh-CN" sz="1600" dirty="0">
                <a:solidFill>
                  <a:srgbClr val="111111"/>
                </a:solidFill>
              </a:rPr>
              <a:t>1</a:t>
            </a:r>
            <a:r>
              <a:rPr lang="zh-CN" altLang="en-US" sz="1600" dirty="0">
                <a:solidFill>
                  <a:srgbClr val="111111"/>
                </a:solidFill>
              </a:rPr>
              <a:t>。返回</a:t>
            </a:r>
            <a:r>
              <a:rPr lang="en-US" altLang="zh-CN" sz="1600" dirty="0">
                <a:solidFill>
                  <a:srgbClr val="111111"/>
                </a:solidFill>
              </a:rPr>
              <a:t>1</a:t>
            </a:r>
            <a:r>
              <a:rPr lang="zh-CN" altLang="en-US" sz="1600" dirty="0">
                <a:solidFill>
                  <a:srgbClr val="111111"/>
                </a:solidFill>
              </a:rPr>
              <a:t>代表当前进程不是处于</a:t>
            </a:r>
            <a:r>
              <a:rPr lang="en-US" altLang="zh-CN" sz="1600" dirty="0">
                <a:solidFill>
                  <a:srgbClr val="111111"/>
                </a:solidFill>
              </a:rPr>
              <a:t>RUNNING</a:t>
            </a:r>
            <a:r>
              <a:rPr lang="zh-CN" altLang="en-US" sz="1600" dirty="0">
                <a:solidFill>
                  <a:srgbClr val="111111"/>
                </a:solidFill>
              </a:rPr>
              <a:t>状态，唤醒进程成功；返回</a:t>
            </a:r>
            <a:r>
              <a:rPr lang="en-US" altLang="zh-CN" sz="1600" dirty="0">
                <a:solidFill>
                  <a:srgbClr val="111111"/>
                </a:solidFill>
              </a:rPr>
              <a:t>0</a:t>
            </a:r>
            <a:r>
              <a:rPr lang="zh-CN" altLang="en-US" sz="1600" dirty="0">
                <a:solidFill>
                  <a:srgbClr val="111111"/>
                </a:solidFill>
              </a:rPr>
              <a:t>代表当前进程处于</a:t>
            </a:r>
            <a:r>
              <a:rPr lang="en-US" altLang="zh-CN" sz="1600" dirty="0">
                <a:solidFill>
                  <a:srgbClr val="111111"/>
                </a:solidFill>
              </a:rPr>
              <a:t>RUNNING</a:t>
            </a:r>
            <a:r>
              <a:rPr lang="zh-CN" altLang="en-US" sz="1600" dirty="0">
                <a:solidFill>
                  <a:srgbClr val="111111"/>
                </a:solidFill>
              </a:rPr>
              <a:t>状态或唤醒进程失败。</a:t>
            </a:r>
          </a:p>
          <a:p>
            <a:pPr lvl="1"/>
            <a:r>
              <a:rPr lang="en-US" altLang="zh-CN" sz="2200" dirty="0" err="1"/>
              <a:t>msleep</a:t>
            </a:r>
            <a:r>
              <a:rPr lang="en-US" altLang="zh-CN" sz="2200" dirty="0"/>
              <a:t>()</a:t>
            </a:r>
            <a:r>
              <a:rPr lang="zh-CN" altLang="en-US" sz="2200" dirty="0"/>
              <a:t>：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delay.h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void </a:t>
            </a:r>
            <a:r>
              <a:rPr lang="en-US" altLang="zh-CN" sz="1600" dirty="0" err="1">
                <a:solidFill>
                  <a:srgbClr val="111111"/>
                </a:solidFill>
              </a:rPr>
              <a:t>msleep</a:t>
            </a:r>
            <a:r>
              <a:rPr lang="en-US" altLang="zh-CN" sz="1600" dirty="0">
                <a:solidFill>
                  <a:srgbClr val="111111"/>
                </a:solidFill>
              </a:rPr>
              <a:t>(unsigned int msecs)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00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功能：使当前进程被调度并让出</a:t>
            </a:r>
            <a:r>
              <a:rPr lang="en-US" altLang="zh-CN" sz="1600" dirty="0" err="1">
                <a:solidFill>
                  <a:srgbClr val="111111"/>
                </a:solidFill>
              </a:rPr>
              <a:t>cpu</a:t>
            </a:r>
            <a:r>
              <a:rPr lang="zh-CN" altLang="en-US" sz="1600" dirty="0">
                <a:solidFill>
                  <a:srgbClr val="111111"/>
                </a:solidFill>
              </a:rPr>
              <a:t>一段时间。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12941378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692662" cy="4985168"/>
          </a:xfrm>
        </p:spPr>
        <p:txBody>
          <a:bodyPr/>
          <a:lstStyle/>
          <a:p>
            <a:r>
              <a:rPr lang="zh-CN" altLang="en-US" dirty="0"/>
              <a:t>进程描述符 </a:t>
            </a:r>
            <a:r>
              <a:rPr lang="en-US" altLang="zh-CN" dirty="0" err="1"/>
              <a:t>task_struct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 err="1">
                <a:solidFill>
                  <a:srgbClr val="111111"/>
                </a:solidFill>
              </a:rPr>
              <a:t>task_struct</a:t>
            </a:r>
            <a:r>
              <a:rPr lang="zh-CN" altLang="en-US" sz="1662" dirty="0">
                <a:solidFill>
                  <a:srgbClr val="111111"/>
                </a:solidFill>
              </a:rPr>
              <a:t>中几个重要字段</a:t>
            </a: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zh-CN" altLang="en-US" sz="1662" dirty="0">
              <a:solidFill>
                <a:srgbClr val="11111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2B3E35-6192-4693-8FDA-BF00C795C4BE}"/>
              </a:ext>
            </a:extLst>
          </p:cNvPr>
          <p:cNvSpPr/>
          <p:nvPr/>
        </p:nvSpPr>
        <p:spPr bwMode="auto">
          <a:xfrm>
            <a:off x="251520" y="3066632"/>
            <a:ext cx="8773898" cy="160322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CN" sz="1477" dirty="0" err="1">
                <a:solidFill>
                  <a:srgbClr val="FFFFFF"/>
                </a:solidFill>
                <a:latin typeface="Consolas" panose="020B0609020204030204" pitchFamily="49" charset="0"/>
              </a:rPr>
              <a:t>task_struct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     volatile long state; //</a:t>
            </a:r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说明了该进程是否可以执行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还是可中断等信息。</a:t>
            </a:r>
          </a:p>
          <a:p>
            <a:pPr algn="l"/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CN" sz="1477" dirty="0" err="1">
                <a:solidFill>
                  <a:srgbClr val="FFFFFF"/>
                </a:solidFill>
                <a:latin typeface="Consolas" panose="020B0609020204030204" pitchFamily="49" charset="0"/>
              </a:rPr>
              <a:t>mm_struct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 *mm;         //</a:t>
            </a:r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该结构体记录了进程内存使用的相关情况</a:t>
            </a:r>
          </a:p>
          <a:p>
            <a:pPr algn="l"/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77" dirty="0" err="1">
                <a:solidFill>
                  <a:srgbClr val="FFFFFF"/>
                </a:solidFill>
                <a:latin typeface="Consolas" panose="020B0609020204030204" pitchFamily="49" charset="0"/>
              </a:rPr>
              <a:t>pid_t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77" dirty="0" err="1">
                <a:solidFill>
                  <a:srgbClr val="FFFFFF"/>
                </a:solidFill>
                <a:latin typeface="Consolas" panose="020B0609020204030204" pitchFamily="49" charset="0"/>
              </a:rPr>
              <a:t>pid</a:t>
            </a:r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；                   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进程号</a:t>
            </a:r>
          </a:p>
          <a:p>
            <a:pPr algn="l"/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char comm[TASK_COMM_LEN];     //</a:t>
            </a:r>
            <a:r>
              <a:rPr lang="zh-CN" altLang="en-US" sz="1477" dirty="0">
                <a:solidFill>
                  <a:srgbClr val="FFFFFF"/>
                </a:solidFill>
                <a:latin typeface="Consolas" panose="020B0609020204030204" pitchFamily="49" charset="0"/>
              </a:rPr>
              <a:t>保存进程名字的字符数组</a:t>
            </a:r>
          </a:p>
          <a:p>
            <a:pPr algn="l"/>
            <a:r>
              <a:rPr lang="en-US" altLang="zh-CN" sz="1477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6259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2"/>
            <a:ext cx="8441142" cy="5092829"/>
          </a:xfrm>
        </p:spPr>
        <p:txBody>
          <a:bodyPr/>
          <a:lstStyle/>
          <a:p>
            <a:r>
              <a:rPr lang="zh-CN" altLang="en-US" dirty="0"/>
              <a:t>内核模块编程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源码编写</a:t>
            </a:r>
            <a:r>
              <a:rPr lang="en-US" altLang="zh-CN" dirty="0"/>
              <a:t>—— .c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 err="1"/>
              <a:t>Makefile</a:t>
            </a:r>
            <a:r>
              <a:rPr lang="zh-CN" altLang="en-US" dirty="0"/>
              <a:t>文件编写</a:t>
            </a:r>
          </a:p>
          <a:p>
            <a:pPr lvl="1"/>
            <a:r>
              <a:rPr lang="zh-CN" altLang="en-US" dirty="0"/>
              <a:t>编译模块</a:t>
            </a:r>
            <a:r>
              <a:rPr lang="en-US" altLang="zh-CN" dirty="0"/>
              <a:t>——make</a:t>
            </a:r>
          </a:p>
          <a:p>
            <a:pPr lvl="1"/>
            <a:r>
              <a:rPr lang="zh-CN" altLang="en-US" dirty="0"/>
              <a:t>模块加载进内核</a:t>
            </a:r>
            <a:r>
              <a:rPr lang="en-US" altLang="zh-CN" dirty="0"/>
              <a:t>——</a:t>
            </a:r>
            <a:r>
              <a:rPr lang="en-US" altLang="zh-CN" dirty="0" err="1"/>
              <a:t>insmod</a:t>
            </a:r>
            <a:endParaRPr lang="en-US" altLang="zh-CN" dirty="0"/>
          </a:p>
          <a:p>
            <a:pPr lvl="1"/>
            <a:r>
              <a:rPr lang="zh-CN" altLang="en-US" dirty="0"/>
              <a:t>查看加载的内容</a:t>
            </a:r>
            <a:r>
              <a:rPr lang="en-US" altLang="zh-CN" dirty="0"/>
              <a:t>——</a:t>
            </a:r>
            <a:r>
              <a:rPr lang="en-US" altLang="zh-CN" dirty="0" err="1"/>
              <a:t>dmesg</a:t>
            </a:r>
            <a:endParaRPr lang="en-US" altLang="zh-CN" dirty="0"/>
          </a:p>
          <a:p>
            <a:pPr lvl="1"/>
            <a:r>
              <a:rPr lang="zh-CN" altLang="en-US" dirty="0"/>
              <a:t>查看内核模块</a:t>
            </a:r>
            <a:r>
              <a:rPr lang="en-US" altLang="zh-CN" dirty="0"/>
              <a:t>——</a:t>
            </a:r>
            <a:r>
              <a:rPr lang="en-US" altLang="zh-CN" dirty="0" err="1"/>
              <a:t>lsmod</a:t>
            </a:r>
            <a:endParaRPr lang="en-US" altLang="zh-CN" dirty="0"/>
          </a:p>
          <a:p>
            <a:pPr lvl="1"/>
            <a:r>
              <a:rPr lang="zh-CN" altLang="en-US" dirty="0"/>
              <a:t>卸载内核模块</a:t>
            </a:r>
            <a:r>
              <a:rPr lang="en-US" altLang="zh-CN" dirty="0"/>
              <a:t>——</a:t>
            </a:r>
            <a:r>
              <a:rPr lang="en-US" altLang="zh-CN" dirty="0" err="1"/>
              <a:t>rmmod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8221987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1661722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</a:rPr>
              <a:t>编写内核模块，创建一个内核线程；并在模块退出时杀死该线程。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：创建并运行内核线程（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537AFE0D-1A1D-4EE5-831B-69AEBA0AA305}"/>
              </a:ext>
            </a:extLst>
          </p:cNvPr>
          <p:cNvSpPr txBox="1">
            <a:spLocks/>
          </p:cNvSpPr>
          <p:nvPr/>
        </p:nvSpPr>
        <p:spPr bwMode="auto">
          <a:xfrm>
            <a:off x="611560" y="3538990"/>
            <a:ext cx="8441142" cy="166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585" kern="0" dirty="0"/>
              <a:t>审核要求</a:t>
            </a:r>
            <a:endParaRPr lang="en-US" altLang="zh-CN" sz="2585" kern="0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sz="1846" kern="0" dirty="0"/>
          </a:p>
        </p:txBody>
      </p:sp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：创建并运行内核线程（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C789C1-C566-4601-BE27-4C41BF482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4282928"/>
            <a:ext cx="4536503" cy="23762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B434DC-CF51-437C-BF26-D58BDCD66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67537"/>
            <a:ext cx="3999323" cy="6767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7EE517-2974-471F-9A27-69E804BD8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577105"/>
            <a:ext cx="4143339" cy="9388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91AE2D-A66F-4B4B-B135-BE664F67DF2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1844824"/>
            <a:ext cx="3911600" cy="207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53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1661722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</a:rPr>
              <a:t>1. </a:t>
            </a:r>
            <a:r>
              <a:rPr lang="zh-CN" altLang="en-US" sz="1662" dirty="0">
                <a:solidFill>
                  <a:srgbClr val="111111"/>
                </a:solidFill>
              </a:rPr>
              <a:t>编写内核模块，创建一个内核线程后，满足以下功能需求：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</a:rPr>
              <a:t>（</a:t>
            </a:r>
            <a:r>
              <a:rPr lang="en-US" altLang="zh-CN" sz="1662" dirty="0">
                <a:solidFill>
                  <a:srgbClr val="111111"/>
                </a:solidFill>
              </a:rPr>
              <a:t>1</a:t>
            </a:r>
            <a:r>
              <a:rPr lang="zh-CN" altLang="en-US" sz="1662" dirty="0">
                <a:solidFill>
                  <a:srgbClr val="111111"/>
                </a:solidFill>
              </a:rPr>
              <a:t>）将该内核线程绑定到指定的</a:t>
            </a:r>
            <a:r>
              <a:rPr lang="en-US" altLang="zh-CN" sz="1662" dirty="0" err="1">
                <a:solidFill>
                  <a:srgbClr val="111111"/>
                </a:solidFill>
              </a:rPr>
              <a:t>cpu</a:t>
            </a:r>
            <a:r>
              <a:rPr lang="zh-CN" altLang="en-US" sz="1662" dirty="0">
                <a:solidFill>
                  <a:srgbClr val="111111"/>
                </a:solidFill>
              </a:rPr>
              <a:t>中；（</a:t>
            </a:r>
            <a:r>
              <a:rPr lang="en-US" altLang="zh-CN" sz="1662" dirty="0">
                <a:solidFill>
                  <a:srgbClr val="111111"/>
                </a:solidFill>
              </a:rPr>
              <a:t>2</a:t>
            </a:r>
            <a:r>
              <a:rPr lang="zh-CN" altLang="en-US" sz="1662" dirty="0">
                <a:solidFill>
                  <a:srgbClr val="111111"/>
                </a:solidFill>
              </a:rPr>
              <a:t>）在模块退出时销毁该线程。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</a:rPr>
              <a:t>2. </a:t>
            </a:r>
            <a:r>
              <a:rPr lang="zh-CN" altLang="en-US" sz="1662" dirty="0">
                <a:solidFill>
                  <a:srgbClr val="111111"/>
                </a:solidFill>
              </a:rPr>
              <a:t>加载、卸载模块并查看模块打印信息。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：绑定内核线程到指定的</a:t>
            </a:r>
            <a:r>
              <a:rPr lang="en-US" altLang="zh-CN" dirty="0" err="1"/>
              <a:t>cpu</a:t>
            </a:r>
            <a:r>
              <a:rPr lang="zh-CN" altLang="en-US" dirty="0"/>
              <a:t>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44E0BE0F-1815-4F92-B62D-F671A147EBFD}"/>
              </a:ext>
            </a:extLst>
          </p:cNvPr>
          <p:cNvSpPr txBox="1">
            <a:spLocks/>
          </p:cNvSpPr>
          <p:nvPr/>
        </p:nvSpPr>
        <p:spPr bwMode="auto">
          <a:xfrm>
            <a:off x="459223" y="3284984"/>
            <a:ext cx="8441142" cy="166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585" kern="0" dirty="0"/>
              <a:t>审核要求</a:t>
            </a:r>
            <a:endParaRPr lang="en-US" altLang="zh-CN" sz="2585" kern="0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</p:txBody>
      </p:sp>
    </p:spTree>
    <p:extLst>
      <p:ext uri="{BB962C8B-B14F-4D97-AF65-F5344CB8AC3E}">
        <p14:creationId xmlns:p14="http://schemas.microsoft.com/office/powerpoint/2010/main" val="15150898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68734D-6B58-45E4-A7C3-8F50A8EADCC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B56849-BC18-47F6-BD0C-A30BF578F6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4"/>
            <a:ext cx="8242300" cy="1584325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：创建并运行内核线程（</a:t>
            </a:r>
            <a:r>
              <a:rPr lang="en-US" altLang="zh-CN" dirty="0"/>
              <a:t>60min)</a:t>
            </a:r>
          </a:p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：绑定内核线程到指定的</a:t>
            </a:r>
            <a:r>
              <a:rPr lang="en-US" altLang="zh-CN" dirty="0" err="1"/>
              <a:t>cpu</a:t>
            </a:r>
            <a:r>
              <a:rPr lang="zh-CN" altLang="en-US" dirty="0"/>
              <a:t>（</a:t>
            </a:r>
            <a:r>
              <a:rPr lang="en-US" altLang="zh-CN" dirty="0"/>
              <a:t>60min)</a:t>
            </a:r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：内核线程的睡眠与唤醒（</a:t>
            </a:r>
            <a:r>
              <a:rPr lang="en-US" altLang="zh-CN"/>
              <a:t>60min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：绑定内核线程到指定的</a:t>
            </a:r>
            <a:r>
              <a:rPr lang="en-US" altLang="zh-CN" dirty="0" err="1"/>
              <a:t>cpu</a:t>
            </a:r>
            <a:r>
              <a:rPr lang="zh-CN" altLang="en-US" dirty="0"/>
              <a:t>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C9E603-0801-4C76-BDED-3E624E38EF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4283968" cy="698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8D4A0B-B88D-4FC7-A186-2F2CF7A07D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76140" cy="1824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1FF124-04FF-43C5-9925-4137CE1AA0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7504" y="4725144"/>
            <a:ext cx="4176464" cy="619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FC9F68-DF77-48DD-A409-35F0B760998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55976" y="4149080"/>
            <a:ext cx="467614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7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1661722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</a:rPr>
              <a:t>1. </a:t>
            </a:r>
            <a:r>
              <a:rPr lang="zh-CN" altLang="en-US" sz="1662" dirty="0">
                <a:solidFill>
                  <a:srgbClr val="111111"/>
                </a:solidFill>
              </a:rPr>
              <a:t>编写内核模块，创建一个内核线程后，满足以下功能需求：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</a:rPr>
              <a:t>（</a:t>
            </a:r>
            <a:r>
              <a:rPr lang="en-US" altLang="zh-CN" sz="1662" dirty="0">
                <a:solidFill>
                  <a:srgbClr val="111111"/>
                </a:solidFill>
              </a:rPr>
              <a:t>1</a:t>
            </a:r>
            <a:r>
              <a:rPr lang="zh-CN" altLang="en-US" sz="1662" dirty="0">
                <a:solidFill>
                  <a:srgbClr val="111111"/>
                </a:solidFill>
              </a:rPr>
              <a:t>）设置在一定时间内使该内核线程进入睡眠；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</a:rPr>
              <a:t>（</a:t>
            </a:r>
            <a:r>
              <a:rPr lang="en-US" altLang="zh-CN" sz="1662" dirty="0">
                <a:solidFill>
                  <a:srgbClr val="111111"/>
                </a:solidFill>
              </a:rPr>
              <a:t>2</a:t>
            </a:r>
            <a:r>
              <a:rPr lang="zh-CN" altLang="en-US" sz="1662" dirty="0">
                <a:solidFill>
                  <a:srgbClr val="111111"/>
                </a:solidFill>
              </a:rPr>
              <a:t>）唤醒睡眠的线程；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</a:rPr>
              <a:t>（</a:t>
            </a:r>
            <a:r>
              <a:rPr lang="en-US" altLang="zh-CN" sz="1662" dirty="0">
                <a:solidFill>
                  <a:srgbClr val="111111"/>
                </a:solidFill>
              </a:rPr>
              <a:t>3</a:t>
            </a:r>
            <a:r>
              <a:rPr lang="zh-CN" altLang="en-US" sz="1662" dirty="0">
                <a:solidFill>
                  <a:srgbClr val="111111"/>
                </a:solidFill>
              </a:rPr>
              <a:t>）在模块退出时销毁该线程。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</a:rPr>
              <a:t>2. </a:t>
            </a:r>
            <a:r>
              <a:rPr lang="zh-CN" altLang="en-US" sz="1662" dirty="0">
                <a:solidFill>
                  <a:srgbClr val="111111"/>
                </a:solidFill>
              </a:rPr>
              <a:t>加载、卸载模块并查看模块打印信息。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：内核线程的睡眠与唤醒（</a:t>
            </a:r>
            <a:r>
              <a:rPr lang="en-US" altLang="zh-CN" dirty="0"/>
              <a:t>30min)</a:t>
            </a:r>
            <a:endParaRPr lang="zh-CN" altLang="en-US" dirty="0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F089CFF1-F428-4FFD-B072-E3A5290E78B2}"/>
              </a:ext>
            </a:extLst>
          </p:cNvPr>
          <p:cNvSpPr txBox="1">
            <a:spLocks/>
          </p:cNvSpPr>
          <p:nvPr/>
        </p:nvSpPr>
        <p:spPr bwMode="auto">
          <a:xfrm>
            <a:off x="539552" y="4005064"/>
            <a:ext cx="8441142" cy="166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585" kern="0" dirty="0"/>
              <a:t>审核要求</a:t>
            </a:r>
            <a:endParaRPr lang="en-US" altLang="zh-CN" sz="2585" kern="0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</p:txBody>
      </p:sp>
    </p:spTree>
    <p:extLst>
      <p:ext uri="{BB962C8B-B14F-4D97-AF65-F5344CB8AC3E}">
        <p14:creationId xmlns:p14="http://schemas.microsoft.com/office/powerpoint/2010/main" val="18178930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：内核线程的睡眠与唤醒（</a:t>
            </a:r>
            <a:r>
              <a:rPr lang="en-US" altLang="zh-CN" dirty="0"/>
              <a:t>30min)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0D7326-E144-43FD-AC47-825A4DC423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4320480" cy="718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E75677-8C97-47C3-8A1E-AE5F00F394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66366"/>
            <a:ext cx="4392488" cy="18906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689542-7C2C-4C96-AEF6-3A4864E458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7504" y="4719804"/>
            <a:ext cx="4320480" cy="6718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E8C6D0-3197-4C88-B8A5-C2326D347C3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54252" y="4676140"/>
            <a:ext cx="4572000" cy="16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99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24544521-5C55-4B9B-915A-960C0A53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854325"/>
            <a:ext cx="374491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谢谢！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4586355"/>
          </a:xfrm>
        </p:spPr>
        <p:txBody>
          <a:bodyPr/>
          <a:lstStyle/>
          <a:p>
            <a:r>
              <a:rPr lang="zh-CN" altLang="en-US" dirty="0"/>
              <a:t>内核模块</a:t>
            </a:r>
          </a:p>
          <a:p>
            <a:pPr lvl="1"/>
            <a:r>
              <a:rPr lang="zh-CN" altLang="en-US" dirty="0"/>
              <a:t>内核模块是</a:t>
            </a:r>
            <a:r>
              <a:rPr lang="en-US" altLang="zh-CN" dirty="0"/>
              <a:t>Linux</a:t>
            </a:r>
            <a:r>
              <a:rPr lang="zh-CN" altLang="en-US" dirty="0"/>
              <a:t>内核向外部提供的一个插口。简称模块，模块通常由一组函数和数据结构组成，用来实现一种文件系统、一个驱动程序或其他内核上层的功能，模块可以被编译到内核中，或者作为独立的模块被动态加载。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模块是具有独立功能的程序，它可以被单独编译，但不能独立运行。它在运行时被链接到内核作为内核的一部分在内核空间运行，这与运行在用户空间的进程是不同的。模块通常由一组函数和数据结构组成，用来实现一种文件系统、一个驱动程序或其他内核上层的功能。</a:t>
            </a: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24810417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4586355"/>
          </a:xfrm>
        </p:spPr>
        <p:txBody>
          <a:bodyPr/>
          <a:lstStyle/>
          <a:p>
            <a:r>
              <a:rPr lang="zh-CN" altLang="en-US" dirty="0"/>
              <a:t>内核模块加载的方式</a:t>
            </a:r>
          </a:p>
          <a:p>
            <a:pPr lvl="1"/>
            <a:r>
              <a:rPr lang="zh-CN" altLang="en-US" dirty="0"/>
              <a:t>动态加载：编写内核模块源文件，用</a:t>
            </a:r>
            <a:r>
              <a:rPr lang="en-US" altLang="zh-CN" dirty="0" err="1"/>
              <a:t>makefile</a:t>
            </a:r>
            <a:r>
              <a:rPr lang="zh-CN" altLang="en-US" dirty="0"/>
              <a:t>来编译，最后生成</a:t>
            </a:r>
            <a:r>
              <a:rPr lang="en-US" altLang="zh-CN" dirty="0" err="1"/>
              <a:t>xxx.ko</a:t>
            </a:r>
            <a:r>
              <a:rPr lang="zh-CN" altLang="en-US" dirty="0"/>
              <a:t>文件，用</a:t>
            </a:r>
            <a:r>
              <a:rPr lang="en-US" altLang="zh-CN" dirty="0" err="1"/>
              <a:t>insmod</a:t>
            </a:r>
            <a:r>
              <a:rPr lang="zh-CN" altLang="en-US" dirty="0"/>
              <a:t>指令加载模块，</a:t>
            </a:r>
            <a:r>
              <a:rPr lang="en-US" altLang="zh-CN" dirty="0" err="1"/>
              <a:t>rmmod</a:t>
            </a:r>
            <a:r>
              <a:rPr lang="zh-CN" altLang="en-US" dirty="0"/>
              <a:t>指令来卸载模块</a:t>
            </a:r>
          </a:p>
          <a:p>
            <a:pPr lvl="1"/>
            <a:r>
              <a:rPr lang="zh-CN" altLang="en-US" dirty="0"/>
              <a:t>静态加载：系统启动时自动加载，内核初始化的最后一步，会启动</a:t>
            </a:r>
            <a:r>
              <a:rPr lang="en-US" altLang="zh-CN" dirty="0" err="1"/>
              <a:t>init</a:t>
            </a:r>
            <a:r>
              <a:rPr lang="zh-CN" altLang="en-US" dirty="0"/>
              <a:t>进程，</a:t>
            </a:r>
            <a:r>
              <a:rPr lang="en-US" altLang="zh-CN" dirty="0" err="1"/>
              <a:t>init</a:t>
            </a:r>
            <a:r>
              <a:rPr lang="zh-CN" altLang="en-US" dirty="0"/>
              <a:t>进程会依次执行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rc.d</a:t>
            </a:r>
            <a:r>
              <a:rPr lang="zh-CN" altLang="en-US" dirty="0"/>
              <a:t>中的启动脚本，其中实现了内核模块的加载、服务的启动等功能</a:t>
            </a: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4104392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4586355"/>
          </a:xfrm>
        </p:spPr>
        <p:txBody>
          <a:bodyPr/>
          <a:lstStyle/>
          <a:p>
            <a:r>
              <a:rPr lang="zh-CN" altLang="en-US" dirty="0"/>
              <a:t>内核模块加载的方式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优点</a:t>
            </a:r>
          </a:p>
          <a:p>
            <a:pPr lvl="2"/>
            <a:r>
              <a:rPr lang="en-US" altLang="zh-CN" dirty="0"/>
              <a:t>·</a:t>
            </a:r>
            <a:r>
              <a:rPr lang="zh-CN" altLang="en-US" dirty="0"/>
              <a:t>将内核映象的尺寸保持在最小，并具有最大的灵活性；</a:t>
            </a:r>
          </a:p>
          <a:p>
            <a:pPr lvl="2"/>
            <a:r>
              <a:rPr lang="en-US" altLang="zh-CN" dirty="0"/>
              <a:t>·</a:t>
            </a:r>
            <a:r>
              <a:rPr lang="zh-CN" altLang="en-US" dirty="0"/>
              <a:t>便于检验新的内核代码，而不需重新编译内核并重新引导。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缺点</a:t>
            </a:r>
          </a:p>
          <a:p>
            <a:pPr lvl="2"/>
            <a:r>
              <a:rPr lang="en-US" altLang="zh-CN" dirty="0"/>
              <a:t>·</a:t>
            </a:r>
            <a:r>
              <a:rPr lang="zh-CN" altLang="en-US" dirty="0"/>
              <a:t>对系统性能和内存利用有负面影响；</a:t>
            </a:r>
          </a:p>
          <a:p>
            <a:pPr lvl="2"/>
            <a:r>
              <a:rPr lang="en-US" altLang="zh-CN" dirty="0"/>
              <a:t>·</a:t>
            </a:r>
            <a:r>
              <a:rPr lang="zh-CN" altLang="en-US" dirty="0"/>
              <a:t>装入的内核模块和其他内核部分一样，具有相同的访问权限，因此，差的内核模块会导致系统崩溃；</a:t>
            </a: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12792567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501403"/>
            <a:ext cx="8441142" cy="4586355"/>
          </a:xfrm>
        </p:spPr>
        <p:txBody>
          <a:bodyPr/>
          <a:lstStyle/>
          <a:p>
            <a:r>
              <a:rPr lang="zh-CN" altLang="en-US" dirty="0"/>
              <a:t>内核线程</a:t>
            </a:r>
            <a:endParaRPr lang="en-US" altLang="zh-CN" sz="2400" dirty="0"/>
          </a:p>
          <a:p>
            <a:pPr lvl="1"/>
            <a:r>
              <a:rPr lang="zh-CN" altLang="en-US" dirty="0"/>
              <a:t>内核线程是指独立运行在内核空间的标准进程。</a:t>
            </a:r>
            <a:endParaRPr lang="en-US" altLang="zh-CN" dirty="0"/>
          </a:p>
          <a:p>
            <a:pPr lvl="1"/>
            <a:r>
              <a:rPr lang="zh-CN" altLang="en-US" dirty="0"/>
              <a:t>内核线程和普通的进程间的区别在于：内核线程没有独立的地址空间，</a:t>
            </a:r>
            <a:r>
              <a:rPr lang="en-US" altLang="zh-CN" dirty="0"/>
              <a:t>mm</a:t>
            </a:r>
            <a:r>
              <a:rPr lang="zh-CN" altLang="en-US" dirty="0"/>
              <a:t>指针被设置为</a:t>
            </a:r>
            <a:r>
              <a:rPr lang="en-US" altLang="zh-CN" dirty="0"/>
              <a:t>NULL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内核线程只能在内核空间运行，从来不切换到用户空间去；并且和普通进程一样，可以被调度，也可以被抢占。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操作系统启动后，可以用“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ef</a:t>
            </a:r>
            <a:r>
              <a:rPr lang="en-US" altLang="zh-CN" dirty="0"/>
              <a:t>”</a:t>
            </a:r>
            <a:r>
              <a:rPr lang="zh-CN" altLang="en-US" dirty="0"/>
              <a:t>命令查看系统中的进程，这时会发现很多以“</a:t>
            </a:r>
            <a:r>
              <a:rPr lang="en-US" altLang="zh-CN" dirty="0"/>
              <a:t>d”</a:t>
            </a:r>
            <a:r>
              <a:rPr lang="zh-CN" altLang="en-US" dirty="0"/>
              <a:t>结尾的进程名，确切说名称显示里面加 </a:t>
            </a:r>
            <a:r>
              <a:rPr lang="en-US" altLang="zh-CN" dirty="0"/>
              <a:t>"[]"</a:t>
            </a:r>
            <a:r>
              <a:rPr lang="zh-CN" altLang="en-US" dirty="0"/>
              <a:t>的，这些进程就是内核线程。</a:t>
            </a: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268760"/>
            <a:ext cx="8441142" cy="5356597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pPr lvl="1"/>
            <a:r>
              <a:rPr lang="en-US" altLang="zh-CN" sz="2200" dirty="0" err="1"/>
              <a:t>printk</a:t>
            </a:r>
            <a:r>
              <a:rPr lang="en-US" altLang="zh-CN" sz="2200" dirty="0"/>
              <a:t>()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kernel.h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fr-FR" altLang="zh-CN" sz="1600" dirty="0">
                <a:solidFill>
                  <a:srgbClr val="111111"/>
                </a:solidFill>
              </a:rPr>
              <a:t>int printk(const char *fmt, ...)</a:t>
            </a:r>
            <a:r>
              <a:rPr lang="en-US" altLang="zh-CN" sz="1600" dirty="0">
                <a:solidFill>
                  <a:srgbClr val="111111"/>
                </a:solidFill>
              </a:rPr>
              <a:t>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功能：内核态信息打印函数，功能和</a:t>
            </a:r>
            <a:r>
              <a:rPr lang="en-US" altLang="zh-CN" sz="1600" dirty="0">
                <a:solidFill>
                  <a:srgbClr val="111111"/>
                </a:solidFill>
              </a:rPr>
              <a:t>C </a:t>
            </a:r>
            <a:r>
              <a:rPr lang="zh-CN" altLang="en-US" sz="1600" dirty="0">
                <a:solidFill>
                  <a:srgbClr val="111111"/>
                </a:solidFill>
              </a:rPr>
              <a:t>库的 </a:t>
            </a:r>
            <a:r>
              <a:rPr lang="en-US" altLang="zh-CN" sz="1600" dirty="0" err="1">
                <a:solidFill>
                  <a:srgbClr val="111111"/>
                </a:solidFill>
              </a:rPr>
              <a:t>printf</a:t>
            </a:r>
            <a:r>
              <a:rPr lang="en-US" altLang="zh-CN" sz="1600" dirty="0">
                <a:solidFill>
                  <a:srgbClr val="111111"/>
                </a:solidFill>
              </a:rPr>
              <a:t>  </a:t>
            </a:r>
            <a:r>
              <a:rPr lang="zh-CN" altLang="en-US" sz="1600" dirty="0">
                <a:solidFill>
                  <a:srgbClr val="111111"/>
                </a:solidFill>
              </a:rPr>
              <a:t>类似。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信息打印级别：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KERN_EMERG "&lt;0&gt;" /* </a:t>
            </a:r>
            <a:r>
              <a:rPr lang="zh-CN" altLang="en-US" sz="1600" dirty="0">
                <a:solidFill>
                  <a:srgbClr val="111111"/>
                </a:solidFill>
              </a:rPr>
              <a:t>紧急事件消息，系统崩溃之前提示，表示系统不可用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KERN_ALERT "&lt;1&gt;" /* </a:t>
            </a:r>
            <a:r>
              <a:rPr lang="zh-CN" altLang="en-US" sz="1600" dirty="0">
                <a:solidFill>
                  <a:srgbClr val="111111"/>
                </a:solidFill>
              </a:rPr>
              <a:t>报告消息，表示必须立即采取措施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KERN_CRIT "&lt;2&gt;" /* </a:t>
            </a:r>
            <a:r>
              <a:rPr lang="zh-CN" altLang="en-US" sz="1600" dirty="0">
                <a:solidFill>
                  <a:srgbClr val="111111"/>
                </a:solidFill>
              </a:rPr>
              <a:t>临界条件，通常涉及严重的硬件或软件操作失败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KERN_ERR "&lt;3&gt;" /* </a:t>
            </a:r>
            <a:r>
              <a:rPr lang="zh-CN" altLang="en-US" sz="1600" dirty="0">
                <a:solidFill>
                  <a:srgbClr val="111111"/>
                </a:solidFill>
              </a:rPr>
              <a:t>错误条件，驱动程序常用   </a:t>
            </a:r>
            <a:r>
              <a:rPr lang="en-US" altLang="zh-CN" sz="1600" dirty="0">
                <a:solidFill>
                  <a:srgbClr val="111111"/>
                </a:solidFill>
              </a:rPr>
              <a:t>KERN_ERR </a:t>
            </a:r>
            <a:r>
              <a:rPr lang="zh-CN" altLang="en-US" sz="1600" dirty="0">
                <a:solidFill>
                  <a:srgbClr val="111111"/>
                </a:solidFill>
              </a:rPr>
              <a:t>来报告硬件的错误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KERN_WARNING "&lt;4&gt;" /* </a:t>
            </a:r>
            <a:r>
              <a:rPr lang="zh-CN" altLang="en-US" sz="1600" dirty="0">
                <a:solidFill>
                  <a:srgbClr val="111111"/>
                </a:solidFill>
              </a:rPr>
              <a:t>警告条件，对可能出现问题的情况进行警告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2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1710964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268760"/>
            <a:ext cx="8441142" cy="5356597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pPr lvl="1"/>
            <a:r>
              <a:rPr lang="en-US" altLang="zh-CN" sz="2200" dirty="0" err="1"/>
              <a:t>printk</a:t>
            </a:r>
            <a:r>
              <a:rPr lang="en-US" altLang="zh-CN" sz="2200" dirty="0"/>
              <a:t>()</a:t>
            </a:r>
            <a:endParaRPr lang="zh-CN" altLang="en-US" sz="1600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信息打印级别：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KERN_NOTICE "&lt;5&gt;" /* </a:t>
            </a:r>
            <a:r>
              <a:rPr lang="zh-CN" altLang="en-US" sz="1600" dirty="0">
                <a:solidFill>
                  <a:srgbClr val="111111"/>
                </a:solidFill>
              </a:rPr>
              <a:t>正常但又重要的条件，用于提醒。常用于与安全相关的消息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KERN_INFO "&lt;6&gt;" /* </a:t>
            </a:r>
            <a:r>
              <a:rPr lang="zh-CN" altLang="en-US" sz="1600" dirty="0">
                <a:solidFill>
                  <a:srgbClr val="111111"/>
                </a:solidFill>
              </a:rPr>
              <a:t>提示信息，如驱动程序启动时，打印硬件信息  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00" dirty="0">
                <a:solidFill>
                  <a:srgbClr val="111111"/>
                </a:solidFill>
              </a:rPr>
              <a:t>#define KERN_DEBUG "&lt;7&gt;" /* </a:t>
            </a:r>
            <a:r>
              <a:rPr lang="zh-CN" altLang="en-US" sz="1600" dirty="0">
                <a:solidFill>
                  <a:srgbClr val="111111"/>
                </a:solidFill>
              </a:rPr>
              <a:t>调试级别的消息 *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2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2617613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268760"/>
            <a:ext cx="8441142" cy="5356597"/>
          </a:xfrm>
        </p:spPr>
        <p:txBody>
          <a:bodyPr/>
          <a:lstStyle/>
          <a:p>
            <a:r>
              <a:rPr lang="zh-CN" altLang="en-US" dirty="0"/>
              <a:t>内核线程相关接口函数</a:t>
            </a:r>
            <a:endParaRPr lang="en-US" altLang="zh-CN" dirty="0"/>
          </a:p>
          <a:p>
            <a:pPr lvl="1"/>
            <a:r>
              <a:rPr lang="en-US" altLang="zh-CN" sz="2200" dirty="0" err="1"/>
              <a:t>kthread_create</a:t>
            </a:r>
            <a:r>
              <a:rPr lang="en-US" altLang="zh-CN" sz="2200" dirty="0"/>
              <a:t>()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头文件：</a:t>
            </a:r>
            <a:r>
              <a:rPr lang="en-US" altLang="zh-CN" sz="1600" dirty="0">
                <a:solidFill>
                  <a:srgbClr val="111111"/>
                </a:solidFill>
              </a:rPr>
              <a:t>&lt;</a:t>
            </a:r>
            <a:r>
              <a:rPr lang="en-US" altLang="zh-CN" sz="1600" dirty="0" err="1">
                <a:solidFill>
                  <a:srgbClr val="111111"/>
                </a:solidFill>
              </a:rPr>
              <a:t>linux</a:t>
            </a:r>
            <a:r>
              <a:rPr lang="en-US" altLang="zh-CN" sz="1600" dirty="0">
                <a:solidFill>
                  <a:srgbClr val="111111"/>
                </a:solidFill>
              </a:rPr>
              <a:t>/</a:t>
            </a:r>
            <a:r>
              <a:rPr lang="en-US" altLang="zh-CN" sz="1600" dirty="0" err="1">
                <a:solidFill>
                  <a:srgbClr val="111111"/>
                </a:solidFill>
              </a:rPr>
              <a:t>kthread.h</a:t>
            </a:r>
            <a:r>
              <a:rPr lang="en-US" altLang="zh-CN" sz="1600" dirty="0">
                <a:solidFill>
                  <a:srgbClr val="111111"/>
                </a:solidFill>
              </a:rPr>
              <a:t>&gt;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函数原型：</a:t>
            </a:r>
            <a:r>
              <a:rPr lang="en-US" altLang="zh-CN" sz="1600" dirty="0">
                <a:solidFill>
                  <a:srgbClr val="111111"/>
                </a:solidFill>
              </a:rPr>
              <a:t>struct  </a:t>
            </a:r>
            <a:r>
              <a:rPr lang="en-US" altLang="zh-CN" sz="1600" dirty="0" err="1">
                <a:solidFill>
                  <a:srgbClr val="111111"/>
                </a:solidFill>
              </a:rPr>
              <a:t>task_struct</a:t>
            </a:r>
            <a:r>
              <a:rPr lang="en-US" altLang="zh-CN" sz="1600" dirty="0">
                <a:solidFill>
                  <a:srgbClr val="111111"/>
                </a:solidFill>
              </a:rPr>
              <a:t>  *</a:t>
            </a:r>
            <a:r>
              <a:rPr lang="en-US" altLang="zh-CN" sz="1600" dirty="0" err="1">
                <a:solidFill>
                  <a:srgbClr val="111111"/>
                </a:solidFill>
              </a:rPr>
              <a:t>kthread_create</a:t>
            </a:r>
            <a:r>
              <a:rPr lang="en-US" altLang="zh-CN" sz="1600" dirty="0">
                <a:solidFill>
                  <a:srgbClr val="111111"/>
                </a:solidFill>
              </a:rPr>
              <a:t>(int  (*</a:t>
            </a:r>
            <a:r>
              <a:rPr lang="en-US" altLang="zh-CN" sz="1600" dirty="0" err="1">
                <a:solidFill>
                  <a:srgbClr val="111111"/>
                </a:solidFill>
              </a:rPr>
              <a:t>threadfn</a:t>
            </a:r>
            <a:r>
              <a:rPr lang="en-US" altLang="zh-CN" sz="1600" dirty="0">
                <a:solidFill>
                  <a:srgbClr val="111111"/>
                </a:solidFill>
              </a:rPr>
              <a:t>)(void  *data),void  *</a:t>
            </a:r>
            <a:r>
              <a:rPr lang="en-US" altLang="zh-CN" sz="1600" dirty="0" err="1">
                <a:solidFill>
                  <a:srgbClr val="111111"/>
                </a:solidFill>
              </a:rPr>
              <a:t>data,const</a:t>
            </a:r>
            <a:r>
              <a:rPr lang="en-US" altLang="zh-CN" sz="1600" dirty="0">
                <a:solidFill>
                  <a:srgbClr val="111111"/>
                </a:solidFill>
              </a:rPr>
              <a:t>  char  *</a:t>
            </a:r>
            <a:r>
              <a:rPr lang="en-US" altLang="zh-CN" sz="1600" dirty="0" err="1">
                <a:solidFill>
                  <a:srgbClr val="111111"/>
                </a:solidFill>
              </a:rPr>
              <a:t>namefmt</a:t>
            </a:r>
            <a:r>
              <a:rPr lang="en-US" altLang="zh-CN" sz="1600" dirty="0">
                <a:solidFill>
                  <a:srgbClr val="111111"/>
                </a:solidFill>
              </a:rPr>
              <a:t>,  ...);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功能：创建内核线程。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参数：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int (*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threadfn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)(void *data)------&gt;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线程函数，指定该线程要完成的任务。这个函数会一直运行直到接收到终止信号。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void *data-------------------------------&gt;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线程函数的参数。</a:t>
            </a:r>
          </a:p>
          <a:p>
            <a:pPr lvl="3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const char *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namefmt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------------------&gt;</a:t>
            </a: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线程名字。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zh-CN" altLang="en-US" sz="1600" dirty="0">
                <a:solidFill>
                  <a:srgbClr val="111111"/>
                </a:solidFill>
              </a:rPr>
              <a:t>使用示例：</a:t>
            </a:r>
            <a:endParaRPr lang="en-US" altLang="zh-CN" sz="1600" dirty="0">
              <a:solidFill>
                <a:srgbClr val="111111"/>
              </a:solidFill>
            </a:endParaRP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test_task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kthread_create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test_thread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, NULL, "</a:t>
            </a:r>
            <a:r>
              <a:rPr lang="en-US" altLang="zh-CN" sz="1662" dirty="0" err="1">
                <a:solidFill>
                  <a:srgbClr val="111111"/>
                </a:solidFill>
                <a:ea typeface="宋体" panose="02010600030101010101" pitchFamily="2" charset="-122"/>
              </a:rPr>
              <a:t>test_task</a:t>
            </a:r>
            <a:r>
              <a:rPr lang="en-US" altLang="zh-CN" sz="1662" dirty="0">
                <a:solidFill>
                  <a:srgbClr val="111111"/>
                </a:solidFill>
                <a:ea typeface="宋体" panose="02010600030101010101" pitchFamily="2" charset="-122"/>
              </a:rPr>
              <a:t>");</a:t>
            </a:r>
            <a:endParaRPr lang="zh-CN" altLang="en-US" sz="1662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</a:pPr>
            <a:endParaRPr lang="en-US" altLang="zh-CN" sz="1662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</a:p>
        </p:txBody>
      </p:sp>
    </p:spTree>
    <p:extLst>
      <p:ext uri="{BB962C8B-B14F-4D97-AF65-F5344CB8AC3E}">
        <p14:creationId xmlns:p14="http://schemas.microsoft.com/office/powerpoint/2010/main" val="10940345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3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1369</TotalTime>
  <Pages>0</Pages>
  <Words>1972</Words>
  <Characters>0</Characters>
  <Application>Microsoft Office PowerPoint</Application>
  <DocSecurity>0</DocSecurity>
  <PresentationFormat>全屏显示(4:3)</PresentationFormat>
  <Lines>0</Lines>
  <Paragraphs>238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Arial</vt:lpstr>
      <vt:lpstr>Arial Narrow</vt:lpstr>
      <vt:lpstr>Calibri</vt:lpstr>
      <vt:lpstr>Consolas</vt:lpstr>
      <vt:lpstr>Times New Roman</vt:lpstr>
      <vt:lpstr>Wingdings</vt:lpstr>
      <vt:lpstr>1_主题1</vt:lpstr>
      <vt:lpstr>3_主题1</vt:lpstr>
      <vt:lpstr>PowerPoint 演示文稿</vt:lpstr>
      <vt:lpstr>实验内容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相关知识</vt:lpstr>
      <vt:lpstr>任务1：创建并运行内核线程（30min）</vt:lpstr>
      <vt:lpstr>任务1：创建并运行内核线程（30min）</vt:lpstr>
      <vt:lpstr>任务2：绑定内核线程到指定的cpu（30min）</vt:lpstr>
      <vt:lpstr>任务2：绑定内核线程到指定的cpu（30min）</vt:lpstr>
      <vt:lpstr>任务3：内核线程的睡眠与唤醒（30min)</vt:lpstr>
      <vt:lpstr>任务3：内核线程的睡眠与唤醒（30min)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数据操作系统的设计与实现</dc:title>
  <dc:subject/>
  <dc:creator>Zhou Peng</dc:creator>
  <cp:keywords/>
  <dc:description/>
  <cp:lastModifiedBy>王 十一</cp:lastModifiedBy>
  <cp:revision>1294</cp:revision>
  <dcterms:created xsi:type="dcterms:W3CDTF">2013-08-24T23:50:29Z</dcterms:created>
  <dcterms:modified xsi:type="dcterms:W3CDTF">2021-03-17T03:08:54Z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