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1730" r:id="rId2"/>
    <p:sldId id="448" r:id="rId3"/>
    <p:sldId id="600" r:id="rId4"/>
    <p:sldId id="604" r:id="rId5"/>
    <p:sldId id="636" r:id="rId6"/>
    <p:sldId id="3004" r:id="rId7"/>
    <p:sldId id="3006" r:id="rId8"/>
    <p:sldId id="3007" r:id="rId9"/>
    <p:sldId id="3008" r:id="rId10"/>
    <p:sldId id="3009" r:id="rId11"/>
    <p:sldId id="3010" r:id="rId12"/>
    <p:sldId id="3011" r:id="rId13"/>
    <p:sldId id="3023" r:id="rId14"/>
    <p:sldId id="3012" r:id="rId15"/>
    <p:sldId id="3020" r:id="rId16"/>
    <p:sldId id="3021" r:id="rId17"/>
    <p:sldId id="3015" r:id="rId18"/>
    <p:sldId id="2996" r:id="rId19"/>
    <p:sldId id="3013" r:id="rId20"/>
    <p:sldId id="2997" r:id="rId21"/>
    <p:sldId id="3016" r:id="rId22"/>
    <p:sldId id="3017" r:id="rId23"/>
    <p:sldId id="3018" r:id="rId24"/>
    <p:sldId id="3022" r:id="rId25"/>
    <p:sldId id="3019" r:id="rId26"/>
    <p:sldId id="52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656E9-2979-4BAC-A477-7C59D58D84B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F829D-91FC-44A7-89FE-17A49C801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37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057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75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174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445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05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255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997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087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536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16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0919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463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454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17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说明：上述命令在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/dev/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cgroup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下创建了一个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memory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子系统，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-t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cgroup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表明是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cgroup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类型的挂载，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-o memory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表明是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memory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子系统，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memory_cgroup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就是设备名，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/dev/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cgroup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是加载路径。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9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说明：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 =&gt; 0x0F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（十六进制）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=&gt; 1111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（二进制），从最右起第一个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核心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#0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，第二个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核心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#1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也就是说，线程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11698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可使用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0-3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号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核心。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前后两个命令输出结果一致。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69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0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507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count=1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指仅拷贝一个块；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bs=512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指块大小为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512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个字节。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62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47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3936" y="112713"/>
            <a:ext cx="126169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6389" y="96838"/>
            <a:ext cx="1976804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99690" y="333376"/>
            <a:ext cx="2359941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5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1339" y="1828802"/>
            <a:ext cx="8241323" cy="1744663"/>
          </a:xfrm>
          <a:noFill/>
        </p:spPr>
        <p:txBody>
          <a:bodyPr lIns="91440" rIns="91440"/>
          <a:lstStyle>
            <a:lvl1pPr algn="ctr">
              <a:defRPr sz="3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1069" y="3886200"/>
            <a:ext cx="590843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863579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886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68327"/>
            <a:ext cx="22860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568327"/>
            <a:ext cx="6717323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57673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3373318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8327"/>
            <a:ext cx="9144000" cy="5572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36F2DB-5A85-43AD-B150-158D66D7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6006B-A367-420B-8A13-051B967A5258}" type="datetime1">
              <a:rPr lang="en-US" altLang="zh-CN"/>
              <a:pPr>
                <a:defRPr/>
              </a:pPr>
              <a:t>3/17/2021</a:t>
            </a:fld>
            <a:endParaRPr lang="zh-CN" altLang="zh-CN" sz="1350" b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7C7925-D8F5-443E-9A64-13601A1B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3D3554-3652-4BA4-991E-CDF7DBE3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12A76-0433-4DF4-8F0D-262EEE321B48}" type="slidenum">
              <a:rPr lang="zh-CN" altLang="zh-CN"/>
              <a:pPr/>
              <a:t>‹#›</a:t>
            </a:fld>
            <a:endParaRPr lang="zh-CN" altLang="zh-CN" sz="135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8841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2050"/>
            <a:ext cx="17584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8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71486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9" y="1340770"/>
            <a:ext cx="8241323" cy="4896543"/>
          </a:xfrm>
        </p:spPr>
        <p:txBody>
          <a:bodyPr/>
          <a:lstStyle>
            <a:lvl1pPr>
              <a:defRPr sz="21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15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2"/>
            <a:ext cx="9144000" cy="557213"/>
          </a:xfrm>
        </p:spPr>
        <p:txBody>
          <a:bodyPr tIns="144000"/>
          <a:lstStyle>
            <a:lvl1pPr>
              <a:defRPr sz="21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12986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1584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1339" y="1412875"/>
            <a:ext cx="4050323" cy="46085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1412875"/>
            <a:ext cx="4050323" cy="46085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8812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0932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2"/>
            <a:ext cx="9144000" cy="557213"/>
          </a:xfrm>
        </p:spPr>
        <p:txBody>
          <a:bodyPr tIns="144000"/>
          <a:lstStyle>
            <a:lvl1pPr>
              <a:defRPr sz="21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50183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5576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9" y="273052"/>
            <a:ext cx="5111261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435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5583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6521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105400" y="112713"/>
            <a:ext cx="126169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566389" y="96838"/>
            <a:ext cx="1976804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299690" y="333376"/>
            <a:ext cx="2359941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5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3047" y="6242050"/>
            <a:ext cx="17584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5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83877" y="6242050"/>
            <a:ext cx="26728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9108" y="6242050"/>
            <a:ext cx="17584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339" y="1412875"/>
            <a:ext cx="824132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7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  <p:extLst>
      <p:ext uri="{BB962C8B-B14F-4D97-AF65-F5344CB8AC3E}">
        <p14:creationId xmlns:p14="http://schemas.microsoft.com/office/powerpoint/2010/main" val="318965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3429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685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0287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1950" b="1">
          <a:solidFill>
            <a:srgbClr val="000066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1800">
          <a:solidFill>
            <a:srgbClr val="FF3300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1500">
          <a:solidFill>
            <a:srgbClr val="0000FF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0" y="2033153"/>
            <a:ext cx="6858000" cy="1495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3047" spc="208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操作系统</a:t>
            </a:r>
            <a:r>
              <a:rPr lang="en-US" altLang="zh-CN" sz="3047" spc="208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第四章 实验课</a:t>
            </a:r>
            <a:endParaRPr lang="en-US" altLang="zh-CN" sz="3047" spc="208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实训</a:t>
            </a:r>
            <a:r>
              <a:rPr lang="en-US" altLang="zh-CN" sz="3047" spc="208" dirty="0">
                <a:solidFill>
                  <a:srgbClr val="000066"/>
                </a:solidFill>
                <a:latin typeface="+mj-ea"/>
                <a:ea typeface="+mj-ea"/>
              </a:rPr>
              <a:t>3</a:t>
            </a: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：</a:t>
            </a:r>
            <a:r>
              <a:rPr lang="en-US" altLang="zh-CN" sz="3047" spc="208" dirty="0" err="1">
                <a:solidFill>
                  <a:srgbClr val="000066"/>
                </a:solidFill>
                <a:latin typeface="+mj-ea"/>
                <a:ea typeface="+mj-ea"/>
              </a:rPr>
              <a:t>cgroup</a:t>
            </a: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机制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144957" y="4326331"/>
            <a:ext cx="6858000" cy="897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r>
              <a:rPr kumimoji="0" lang="zh-CN" altLang="en-US" sz="1800" dirty="0">
                <a:solidFill>
                  <a:srgbClr val="CC0000"/>
                </a:solidFill>
                <a:latin typeface="+mj-ea"/>
                <a:ea typeface="+mj-ea"/>
              </a:rPr>
              <a:t>中国科学院大学</a:t>
            </a: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7</a:t>
            </a:r>
            <a:r>
              <a:rPr kumimoji="0" lang="zh-CN" altLang="en-US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31</a:t>
            </a:r>
            <a:r>
              <a:rPr kumimoji="0" lang="zh-CN" altLang="en-US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182464" cy="4050449"/>
          </a:xfrm>
        </p:spPr>
        <p:txBody>
          <a:bodyPr/>
          <a:lstStyle/>
          <a:p>
            <a:r>
              <a:rPr lang="en-US" altLang="zh-CN" dirty="0" err="1"/>
              <a:t>cgexec</a:t>
            </a:r>
            <a:r>
              <a:rPr lang="zh-CN" altLang="en-US" dirty="0"/>
              <a:t>命令：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功能：在指定的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中运行任务。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命令语法：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参数：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-g                 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决定了将会运行哪一个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系统。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-h help        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帮助信息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例如：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cgroup</a:t>
            </a:r>
            <a:r>
              <a:rPr lang="zh-CN" altLang="en-US" dirty="0"/>
              <a:t>实现资源限制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A6ABFE-B5C0-4D13-AC47-3A2301DD7E9A}"/>
              </a:ext>
            </a:extLst>
          </p:cNvPr>
          <p:cNvSpPr/>
          <p:nvPr/>
        </p:nvSpPr>
        <p:spPr bwMode="auto">
          <a:xfrm>
            <a:off x="1979712" y="2834935"/>
            <a:ext cx="5940326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cgexec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[-h] [-g &lt;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子系统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&gt;:&lt;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路径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&gt;] [--sticky] 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命令名 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命令参数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2A483F-4A3E-4A3D-BBE1-3179714044B6}"/>
              </a:ext>
            </a:extLst>
          </p:cNvPr>
          <p:cNvSpPr/>
          <p:nvPr/>
        </p:nvSpPr>
        <p:spPr bwMode="auto">
          <a:xfrm>
            <a:off x="1986852" y="4336370"/>
            <a:ext cx="4374486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cgexec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-g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cpuset:mycpuset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./test.sh</a:t>
            </a:r>
          </a:p>
        </p:txBody>
      </p:sp>
    </p:spTree>
    <p:extLst>
      <p:ext uri="{BB962C8B-B14F-4D97-AF65-F5344CB8AC3E}">
        <p14:creationId xmlns:p14="http://schemas.microsoft.com/office/powerpoint/2010/main" val="34116039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182464" cy="4050449"/>
          </a:xfrm>
        </p:spPr>
        <p:txBody>
          <a:bodyPr/>
          <a:lstStyle/>
          <a:p>
            <a:r>
              <a:rPr lang="en-US" altLang="zh-CN" dirty="0" err="1"/>
              <a:t>fdisk</a:t>
            </a:r>
            <a:r>
              <a:rPr lang="en-US" altLang="zh-CN" dirty="0"/>
              <a:t> </a:t>
            </a:r>
            <a:r>
              <a:rPr lang="zh-CN" altLang="en-US" dirty="0"/>
              <a:t>命令：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功能：创建和维护分区表的程序。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命令语法：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参数：（必要参数）：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-l          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列出素所有分区表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-u          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与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"-l"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搭配使用，显示分区数目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例如：常用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fdisk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-l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显示当前分区情况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dirty="0"/>
              <a:t>ls -l </a:t>
            </a:r>
            <a:r>
              <a:rPr lang="zh-CN" altLang="en-US" dirty="0"/>
              <a:t>：显示文件及其详细信息。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查看设备信息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可知：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8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为主设备号，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为次设备号。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cgroup</a:t>
            </a:r>
            <a:r>
              <a:rPr lang="zh-CN" altLang="en-US" dirty="0"/>
              <a:t>实现资源限制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A6ABFE-B5C0-4D13-AC47-3A2301DD7E9A}"/>
              </a:ext>
            </a:extLst>
          </p:cNvPr>
          <p:cNvSpPr/>
          <p:nvPr/>
        </p:nvSpPr>
        <p:spPr bwMode="auto">
          <a:xfrm>
            <a:off x="1979712" y="2834935"/>
            <a:ext cx="3240000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fdisk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[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必要参数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][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选择参数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EA1E3E-94A7-421A-83EA-5B1AC7F73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1" y="5211199"/>
            <a:ext cx="4093369" cy="46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416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182464" cy="4050449"/>
          </a:xfrm>
        </p:spPr>
        <p:txBody>
          <a:bodyPr/>
          <a:lstStyle/>
          <a:p>
            <a:r>
              <a:rPr lang="en-US" altLang="zh-CN" dirty="0"/>
              <a:t>dd </a:t>
            </a:r>
            <a:r>
              <a:rPr lang="zh-CN" altLang="en-US" dirty="0"/>
              <a:t>命令：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功能：转换和复制文件。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命令语法：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参数：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if =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输入文件（或设备名称）。 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of =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输出文件（或设备名称）。 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bs = bytes                    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同时设置读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写缓冲区的字节数（等于设置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ibs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obs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count=blocks              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只拷贝输入的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blocks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块。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例如：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cgroup</a:t>
            </a:r>
            <a:r>
              <a:rPr lang="zh-CN" altLang="en-US" dirty="0"/>
              <a:t>实现资源限制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A6ABFE-B5C0-4D13-AC47-3A2301DD7E9A}"/>
              </a:ext>
            </a:extLst>
          </p:cNvPr>
          <p:cNvSpPr/>
          <p:nvPr/>
        </p:nvSpPr>
        <p:spPr bwMode="auto">
          <a:xfrm>
            <a:off x="1979712" y="2834935"/>
            <a:ext cx="1620000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dd [option]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8508F62-8F74-4BF0-91C6-E479F445E94B}"/>
              </a:ext>
            </a:extLst>
          </p:cNvPr>
          <p:cNvSpPr/>
          <p:nvPr/>
        </p:nvSpPr>
        <p:spPr bwMode="auto">
          <a:xfrm>
            <a:off x="1925706" y="4809248"/>
            <a:ext cx="4914546" cy="99601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##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将本地的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/dev/sda1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整盘备份到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/home/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usb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dd if=/dev/sda1 of=/home/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usb</a:t>
            </a:r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##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备份磁盘开始的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512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个字节大小的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MBR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信息到指定文件：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dd if=/dev/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hda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 of=/root/image count=1 bs=512</a:t>
            </a:r>
          </a:p>
        </p:txBody>
      </p:sp>
    </p:spTree>
    <p:extLst>
      <p:ext uri="{BB962C8B-B14F-4D97-AF65-F5344CB8AC3E}">
        <p14:creationId xmlns:p14="http://schemas.microsoft.com/office/powerpoint/2010/main" val="25837216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182464" cy="4050449"/>
          </a:xfrm>
        </p:spPr>
        <p:txBody>
          <a:bodyPr/>
          <a:lstStyle/>
          <a:p>
            <a:r>
              <a:rPr lang="en-US" altLang="zh-CN" dirty="0" err="1"/>
              <a:t>cpuset</a:t>
            </a:r>
            <a:r>
              <a:rPr lang="zh-CN" altLang="en-US" dirty="0"/>
              <a:t>子系统：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dirty="0" err="1"/>
              <a:t>mcpuset.cpus</a:t>
            </a:r>
            <a:r>
              <a:rPr lang="zh-CN" altLang="en-US" dirty="0"/>
              <a:t>（强制）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dirty="0"/>
              <a:t>设定该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任务可以访问的 </a:t>
            </a:r>
            <a:r>
              <a:rPr lang="en-US" altLang="zh-CN" dirty="0"/>
              <a:t>CPU</a:t>
            </a:r>
            <a:r>
              <a:rPr lang="zh-CN" altLang="en-US" dirty="0"/>
              <a:t>。这是一个逗号分隔列表，格式为 </a:t>
            </a:r>
            <a:r>
              <a:rPr lang="en-US" altLang="zh-CN" dirty="0"/>
              <a:t>ASCII</a:t>
            </a:r>
            <a:r>
              <a:rPr lang="zh-CN" altLang="en-US" dirty="0"/>
              <a:t>，小横线（</a:t>
            </a:r>
            <a:r>
              <a:rPr lang="en-US" altLang="zh-CN" dirty="0"/>
              <a:t>"-"</a:t>
            </a:r>
            <a:r>
              <a:rPr lang="zh-CN" altLang="en-US" dirty="0"/>
              <a:t>）代表范围。</a:t>
            </a:r>
            <a:endParaRPr lang="en-US" altLang="zh-CN" dirty="0"/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zh-CN" altLang="en-US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dirty="0" err="1"/>
              <a:t>cpuset.mems</a:t>
            </a:r>
            <a:r>
              <a:rPr lang="zh-CN" altLang="en-US" dirty="0"/>
              <a:t>（强制）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dirty="0"/>
              <a:t>设定该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中任务可以访问的内存节点。这是一个逗号分隔列表，格式为 </a:t>
            </a:r>
            <a:r>
              <a:rPr lang="en-US" altLang="zh-CN" dirty="0"/>
              <a:t>ASCII</a:t>
            </a:r>
            <a:r>
              <a:rPr lang="zh-CN" altLang="en-US" dirty="0"/>
              <a:t>，小横线（</a:t>
            </a:r>
            <a:r>
              <a:rPr lang="en-US" altLang="zh-CN" dirty="0"/>
              <a:t>"-"</a:t>
            </a:r>
            <a:r>
              <a:rPr lang="zh-CN" altLang="en-US" dirty="0"/>
              <a:t>）代表范围。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cgroup</a:t>
            </a:r>
            <a:r>
              <a:rPr lang="zh-CN" altLang="en-US" dirty="0"/>
              <a:t>实现资源限制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94BB54-597D-4A9C-A81B-72559AA2E884}"/>
              </a:ext>
            </a:extLst>
          </p:cNvPr>
          <p:cNvSpPr/>
          <p:nvPr/>
        </p:nvSpPr>
        <p:spPr bwMode="auto">
          <a:xfrm>
            <a:off x="2004287" y="3288536"/>
            <a:ext cx="5292588" cy="28092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# echo 0 &gt; 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cpuset.cpus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表示允许访问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CPU 0</a:t>
            </a:r>
            <a:r>
              <a:rPr lang="zh-CN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2ADC8DE-0468-4734-96C8-60FD7905DD16}"/>
              </a:ext>
            </a:extLst>
          </p:cNvPr>
          <p:cNvSpPr/>
          <p:nvPr/>
        </p:nvSpPr>
        <p:spPr bwMode="auto">
          <a:xfrm>
            <a:off x="2004287" y="4854708"/>
            <a:ext cx="5292588" cy="28092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# echo 0 &gt; 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cpuset.cpus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表示允许访问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号内存结点</a:t>
            </a:r>
          </a:p>
        </p:txBody>
      </p:sp>
    </p:spTree>
    <p:extLst>
      <p:ext uri="{BB962C8B-B14F-4D97-AF65-F5344CB8AC3E}">
        <p14:creationId xmlns:p14="http://schemas.microsoft.com/office/powerpoint/2010/main" val="198627557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182464" cy="4050449"/>
          </a:xfrm>
        </p:spPr>
        <p:txBody>
          <a:bodyPr/>
          <a:lstStyle/>
          <a:p>
            <a:r>
              <a:rPr lang="en-US" altLang="zh-CN" dirty="0"/>
              <a:t>devices</a:t>
            </a:r>
            <a:r>
              <a:rPr lang="zh-CN" altLang="en-US" dirty="0"/>
              <a:t>子系统：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有三个控制文件：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devices.allow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devices.deny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devices.list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devices.allow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用于指定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中的进程可以访问的设备；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devices.deny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用于指定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中的进程不能访问的设备；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devices.list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用于报告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中的进程访问的设备。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devices.allow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文件中包含若干条目，每个条目有四个字段：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major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minor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和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access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major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和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minor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字段中使用的值对应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分配的设备。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指定设备类型：</a:t>
            </a:r>
            <a:b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：应用所有设备，可以是字符设备，也可以是块设备；</a:t>
            </a:r>
            <a:b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：指定块设备；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：指定字符设备。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major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和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minor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指定设备的主次设备号。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access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则指定相应的权限：</a:t>
            </a:r>
            <a:b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r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：允许任务从指定设备中读取；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w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：允许任务写入指定设备；</a:t>
            </a:r>
            <a:b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m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：允许任务生成还不存在的设备文件。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zh-CN" altLang="en-US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cgroup</a:t>
            </a:r>
            <a:r>
              <a:rPr lang="zh-CN" altLang="en-US" dirty="0"/>
              <a:t>实现资源限制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8508F62-8F74-4BF0-91C6-E479F445E94B}"/>
              </a:ext>
            </a:extLst>
          </p:cNvPr>
          <p:cNvSpPr/>
          <p:nvPr/>
        </p:nvSpPr>
        <p:spPr bwMode="auto">
          <a:xfrm>
            <a:off x="2033718" y="5277732"/>
            <a:ext cx="5292588" cy="689550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# echo 'a,8,4,rwm' &gt; 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cgroup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/devices/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mydevices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devices.deny</a:t>
            </a:r>
            <a:endParaRPr lang="en-US" altLang="zh-CN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# echo 'a 8 4 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rwm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' &gt; 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cgroup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/devices/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mydevices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devices.deny</a:t>
            </a:r>
            <a:endParaRPr lang="en-US" altLang="zh-CN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# echo 'a 8:4 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rwm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' &gt; 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cgroup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/devices/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mydevices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devices.deny</a:t>
            </a:r>
            <a:endParaRPr lang="en-US" altLang="zh-CN" sz="12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35182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182464" cy="4050449"/>
          </a:xfrm>
        </p:spPr>
        <p:txBody>
          <a:bodyPr/>
          <a:lstStyle/>
          <a:p>
            <a:r>
              <a:rPr lang="en-US" altLang="zh-CN" dirty="0"/>
              <a:t>memory</a:t>
            </a:r>
            <a:r>
              <a:rPr lang="zh-CN" altLang="en-US" dirty="0"/>
              <a:t>子系统：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dirty="0" err="1"/>
              <a:t>memory.limit_in_bytes</a:t>
            </a:r>
            <a:endParaRPr lang="en-US" altLang="zh-CN" dirty="0"/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dirty="0"/>
              <a:t>设定用户内存（包括文件缓存）的最大用量。如果没有指定单位，则该数值将被解读为字节。但是可以使用后缀代表更大的单位 </a:t>
            </a:r>
            <a:r>
              <a:rPr lang="en-US" altLang="zh-CN" dirty="0"/>
              <a:t>—— k </a:t>
            </a:r>
            <a:r>
              <a:rPr lang="zh-CN" altLang="en-US" dirty="0"/>
              <a:t>或者 </a:t>
            </a:r>
            <a:r>
              <a:rPr lang="en-US" altLang="zh-CN" dirty="0"/>
              <a:t>K </a:t>
            </a:r>
            <a:r>
              <a:rPr lang="zh-CN" altLang="en-US" dirty="0"/>
              <a:t>代表千字节，</a:t>
            </a:r>
            <a:r>
              <a:rPr lang="en-US" altLang="zh-CN" dirty="0"/>
              <a:t>m </a:t>
            </a:r>
            <a:r>
              <a:rPr lang="zh-CN" altLang="en-US" dirty="0"/>
              <a:t>或者 </a:t>
            </a:r>
            <a:r>
              <a:rPr lang="en-US" altLang="zh-CN" dirty="0"/>
              <a:t>M </a:t>
            </a:r>
            <a:r>
              <a:rPr lang="zh-CN" altLang="en-US" dirty="0"/>
              <a:t>代表兆字节 ，</a:t>
            </a:r>
            <a:r>
              <a:rPr lang="en-US" altLang="zh-CN" dirty="0"/>
              <a:t>g </a:t>
            </a:r>
            <a:r>
              <a:rPr lang="zh-CN" altLang="en-US" dirty="0"/>
              <a:t>或者 </a:t>
            </a:r>
            <a:r>
              <a:rPr lang="en-US" altLang="zh-CN" dirty="0"/>
              <a:t>G </a:t>
            </a:r>
            <a:r>
              <a:rPr lang="zh-CN" altLang="en-US" dirty="0"/>
              <a:t>代表千兆字节。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dirty="0" err="1"/>
              <a:t>memory.oom_control</a:t>
            </a:r>
            <a:endParaRPr lang="en-US" altLang="zh-CN" dirty="0"/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dirty="0"/>
              <a:t>包含标签（</a:t>
            </a:r>
            <a:r>
              <a:rPr lang="en-US" altLang="zh-CN" dirty="0"/>
              <a:t>0 </a:t>
            </a:r>
            <a:r>
              <a:rPr lang="zh-CN" altLang="en-US" dirty="0"/>
              <a:t>或者 </a:t>
            </a:r>
            <a:r>
              <a:rPr lang="en-US" altLang="zh-CN" dirty="0"/>
              <a:t>1</a:t>
            </a:r>
            <a:r>
              <a:rPr lang="zh-CN" altLang="en-US" dirty="0"/>
              <a:t>），它可以为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启用或者禁用“内存不足”（</a:t>
            </a:r>
            <a:r>
              <a:rPr lang="en-US" altLang="zh-CN" dirty="0"/>
              <a:t>Out of Memory</a:t>
            </a:r>
            <a:r>
              <a:rPr lang="zh-CN" altLang="en-US" dirty="0"/>
              <a:t>，</a:t>
            </a:r>
            <a:r>
              <a:rPr lang="en-US" altLang="zh-CN" dirty="0"/>
              <a:t>OOM</a:t>
            </a:r>
            <a:r>
              <a:rPr lang="zh-CN" altLang="en-US" dirty="0"/>
              <a:t>） 终止程序。如果启用（</a:t>
            </a:r>
            <a:r>
              <a:rPr lang="en-US" altLang="zh-CN" dirty="0"/>
              <a:t>0</a:t>
            </a:r>
            <a:r>
              <a:rPr lang="zh-CN" altLang="en-US" dirty="0"/>
              <a:t>），尝试消耗超过其允许内存的任务会被 </a:t>
            </a:r>
            <a:r>
              <a:rPr lang="en-US" altLang="zh-CN" dirty="0"/>
              <a:t>OOM </a:t>
            </a:r>
            <a:r>
              <a:rPr lang="zh-CN" altLang="en-US" dirty="0"/>
              <a:t>终止程序立即终止。默认情况下，所有使用 </a:t>
            </a:r>
            <a:r>
              <a:rPr lang="en-US" altLang="zh-CN" dirty="0"/>
              <a:t>memory </a:t>
            </a:r>
            <a:r>
              <a:rPr lang="zh-CN" altLang="en-US" dirty="0"/>
              <a:t>子系统的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都会启用 </a:t>
            </a:r>
            <a:r>
              <a:rPr lang="en-US" altLang="zh-CN" dirty="0"/>
              <a:t>OOM </a:t>
            </a:r>
            <a:r>
              <a:rPr lang="zh-CN" altLang="en-US" dirty="0"/>
              <a:t>终止程序。要禁用它，请在 </a:t>
            </a:r>
            <a:r>
              <a:rPr lang="en-US" altLang="zh-CN" dirty="0" err="1"/>
              <a:t>memory.oom_control</a:t>
            </a:r>
            <a:r>
              <a:rPr lang="en-US" altLang="zh-CN" dirty="0"/>
              <a:t> </a:t>
            </a:r>
            <a:r>
              <a:rPr lang="zh-CN" altLang="en-US" dirty="0"/>
              <a:t>文件中写入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cgroup</a:t>
            </a:r>
            <a:r>
              <a:rPr lang="zh-CN" altLang="en-US" dirty="0"/>
              <a:t>实现资源限制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446E02C-B5FF-4874-8847-B5FA871FE124}"/>
              </a:ext>
            </a:extLst>
          </p:cNvPr>
          <p:cNvSpPr/>
          <p:nvPr/>
        </p:nvSpPr>
        <p:spPr bwMode="auto">
          <a:xfrm>
            <a:off x="2004287" y="4854709"/>
            <a:ext cx="5292588" cy="28092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# echo 1 &gt; 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cgroup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/memory/lab1/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memory.oom_control</a:t>
            </a:r>
            <a:endParaRPr lang="en-US" altLang="zh-CN" sz="12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971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182464" cy="4050449"/>
          </a:xfrm>
        </p:spPr>
        <p:txBody>
          <a:bodyPr/>
          <a:lstStyle/>
          <a:p>
            <a:r>
              <a:rPr lang="en-US" altLang="zh-CN" dirty="0" err="1"/>
              <a:t>cpu</a:t>
            </a:r>
            <a:r>
              <a:rPr lang="zh-CN" altLang="en-US" dirty="0"/>
              <a:t>子系统：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dirty="0" err="1"/>
              <a:t>cpu.rt_runtime_us</a:t>
            </a:r>
            <a:endParaRPr lang="en-US" altLang="zh-CN" dirty="0"/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dirty="0"/>
              <a:t>此参数可以指定在某个时间段中，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中的任务对 </a:t>
            </a:r>
            <a:r>
              <a:rPr lang="en-US" altLang="zh-CN" dirty="0"/>
              <a:t>CPU </a:t>
            </a:r>
            <a:r>
              <a:rPr lang="zh-CN" altLang="en-US" dirty="0"/>
              <a:t>资源的最长连续访问时间，单位为微秒（</a:t>
            </a:r>
            <a:r>
              <a:rPr lang="en-US" altLang="zh-CN" dirty="0"/>
              <a:t>µs</a:t>
            </a:r>
            <a:r>
              <a:rPr lang="zh-CN" altLang="en-US" dirty="0"/>
              <a:t>，这里以“</a:t>
            </a:r>
            <a:r>
              <a:rPr lang="en-US" altLang="zh-CN" dirty="0"/>
              <a:t>us”</a:t>
            </a:r>
            <a:r>
              <a:rPr lang="zh-CN" altLang="en-US" dirty="0"/>
              <a:t>表示）。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dirty="0" err="1"/>
              <a:t>cpu.cfs_period_us</a:t>
            </a:r>
            <a:endParaRPr lang="en-US" altLang="zh-CN" dirty="0"/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dirty="0"/>
              <a:t>此参数可以设定重新分配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可用 </a:t>
            </a:r>
            <a:r>
              <a:rPr lang="en-US" altLang="zh-CN" dirty="0"/>
              <a:t>CPU </a:t>
            </a:r>
            <a:r>
              <a:rPr lang="zh-CN" altLang="en-US" dirty="0"/>
              <a:t>资源的时间间隔，单位为微秒（</a:t>
            </a:r>
            <a:r>
              <a:rPr lang="en-US" altLang="zh-CN" dirty="0"/>
              <a:t>µs</a:t>
            </a:r>
            <a:r>
              <a:rPr lang="zh-CN" altLang="en-US" dirty="0"/>
              <a:t>，这里以 “</a:t>
            </a:r>
            <a:r>
              <a:rPr lang="en-US" altLang="zh-CN" dirty="0"/>
              <a:t>us” </a:t>
            </a:r>
            <a:r>
              <a:rPr lang="zh-CN" altLang="en-US" dirty="0"/>
              <a:t>表示）。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dirty="0" err="1"/>
              <a:t>cpu.cfs_quota_us</a:t>
            </a:r>
            <a:endParaRPr lang="en-US" altLang="zh-CN" dirty="0"/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dirty="0"/>
              <a:t>此参数可以设定在某一阶段（由 </a:t>
            </a:r>
            <a:r>
              <a:rPr lang="en-US" altLang="zh-CN" dirty="0" err="1"/>
              <a:t>cpu.cfs_period_us</a:t>
            </a:r>
            <a:r>
              <a:rPr lang="en-US" altLang="zh-CN" dirty="0"/>
              <a:t> </a:t>
            </a:r>
            <a:r>
              <a:rPr lang="zh-CN" altLang="en-US" dirty="0"/>
              <a:t>规定）某个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中所有任务可运行的时间总量，单位为微秒（</a:t>
            </a:r>
            <a:r>
              <a:rPr lang="en-US" altLang="zh-CN" dirty="0"/>
              <a:t>µs</a:t>
            </a:r>
            <a:r>
              <a:rPr lang="zh-CN" altLang="en-US" dirty="0"/>
              <a:t>，这里以 </a:t>
            </a:r>
            <a:r>
              <a:rPr lang="en-US" altLang="zh-CN" dirty="0"/>
              <a:t>"us" </a:t>
            </a:r>
            <a:r>
              <a:rPr lang="zh-CN" altLang="en-US" dirty="0"/>
              <a:t>代表）。如将 </a:t>
            </a:r>
            <a:r>
              <a:rPr lang="en-US" altLang="zh-CN" dirty="0" err="1"/>
              <a:t>cpu.cfs_quota_us</a:t>
            </a:r>
            <a:r>
              <a:rPr lang="en-US" altLang="zh-CN" dirty="0"/>
              <a:t> </a:t>
            </a:r>
            <a:r>
              <a:rPr lang="zh-CN" altLang="en-US" dirty="0"/>
              <a:t>的值设定为 </a:t>
            </a:r>
            <a:r>
              <a:rPr lang="en-US" altLang="zh-CN" dirty="0"/>
              <a:t>-1</a:t>
            </a:r>
            <a:r>
              <a:rPr lang="zh-CN" altLang="en-US" dirty="0"/>
              <a:t>，这表示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不需要遵循任何 </a:t>
            </a:r>
            <a:r>
              <a:rPr lang="en-US" altLang="zh-CN" dirty="0"/>
              <a:t>CPU </a:t>
            </a:r>
            <a:r>
              <a:rPr lang="zh-CN" altLang="en-US" dirty="0"/>
              <a:t>时间限制。这也是每个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的默认值（</a:t>
            </a:r>
            <a:r>
              <a:rPr lang="en-US" altLang="zh-CN" dirty="0"/>
              <a:t>root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除外）。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cgroup</a:t>
            </a:r>
            <a:r>
              <a:rPr lang="zh-CN" altLang="en-US" dirty="0"/>
              <a:t>实现资源限制</a:t>
            </a:r>
          </a:p>
        </p:txBody>
      </p:sp>
    </p:spTree>
    <p:extLst>
      <p:ext uri="{BB962C8B-B14F-4D97-AF65-F5344CB8AC3E}">
        <p14:creationId xmlns:p14="http://schemas.microsoft.com/office/powerpoint/2010/main" val="7166957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182464" cy="4050449"/>
          </a:xfrm>
        </p:spPr>
        <p:txBody>
          <a:bodyPr/>
          <a:lstStyle/>
          <a:p>
            <a:r>
              <a:rPr lang="en-US" altLang="zh-CN" dirty="0" err="1"/>
              <a:t>cpu</a:t>
            </a:r>
            <a:r>
              <a:rPr lang="zh-CN" altLang="en-US" dirty="0"/>
              <a:t>子系统：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如要让一个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完全使用一个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，请使用以下指令：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zh-CN" altLang="en-US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如要让一个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的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10%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，请使用以下指令：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zh-CN" altLang="en-US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在多核系统中，如要让一个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完全使用两个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核，请使用以下指令：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cgroup</a:t>
            </a:r>
            <a:r>
              <a:rPr lang="zh-CN" altLang="en-US" dirty="0"/>
              <a:t>实现资源限制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8508F62-8F74-4BF0-91C6-E479F445E94B}"/>
              </a:ext>
            </a:extLst>
          </p:cNvPr>
          <p:cNvSpPr/>
          <p:nvPr/>
        </p:nvSpPr>
        <p:spPr bwMode="auto">
          <a:xfrm>
            <a:off x="1665572" y="2905882"/>
            <a:ext cx="5292588" cy="48523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# echo 10000 &gt; 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cgroup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/red/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cpu.cfs_quota_us</a:t>
            </a:r>
            <a:endParaRPr lang="en-US" altLang="zh-CN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# echo 10000 &gt; 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cgroup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/red/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cpu.cfs_period_us</a:t>
            </a:r>
            <a:endParaRPr lang="en-US" altLang="zh-CN" sz="12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D15F167-7C67-4A92-A6F5-E6EBA64D72E3}"/>
              </a:ext>
            </a:extLst>
          </p:cNvPr>
          <p:cNvSpPr/>
          <p:nvPr/>
        </p:nvSpPr>
        <p:spPr bwMode="auto">
          <a:xfrm>
            <a:off x="1751297" y="3973455"/>
            <a:ext cx="5292588" cy="48523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# echo 10000 &gt; 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cgroup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/red/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cpu.cfs_quota_us</a:t>
            </a:r>
            <a:endParaRPr lang="en-US" altLang="zh-CN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# echo 100000 &gt; 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cgroup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/red/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cpu.cfs_period_us</a:t>
            </a:r>
            <a:endParaRPr lang="en-US" altLang="zh-CN" sz="12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A25C645-F453-419C-9545-322D82B7792D}"/>
              </a:ext>
            </a:extLst>
          </p:cNvPr>
          <p:cNvSpPr/>
          <p:nvPr/>
        </p:nvSpPr>
        <p:spPr bwMode="auto">
          <a:xfrm>
            <a:off x="1751297" y="5259129"/>
            <a:ext cx="5292588" cy="48523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# echo 200000 &gt; 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cgroup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/red/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cpu.cfs_quota_us</a:t>
            </a:r>
            <a:endParaRPr lang="en-US" altLang="zh-CN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# echo 100000 &gt; 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cgroup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/red/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cpu.cfs_period_us</a:t>
            </a:r>
            <a:endParaRPr lang="en-US" altLang="zh-CN" sz="12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6780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58428" cy="1350149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实现限制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核数；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编写一个简单的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源程序，实现无线循环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死循环，使其占用某一进程（默认情况下会使得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资源消耗在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100%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）；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cgexec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与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taskset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测试上述限制操作是否成功。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：使用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实现限制 </a:t>
            </a:r>
            <a:r>
              <a:rPr lang="en-US" altLang="zh-CN" dirty="0"/>
              <a:t>CPU </a:t>
            </a:r>
            <a:r>
              <a:rPr lang="zh-CN" altLang="en-US" dirty="0"/>
              <a:t>核数（</a:t>
            </a:r>
            <a:r>
              <a:rPr lang="en-US" altLang="zh-CN" dirty="0"/>
              <a:t>20min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8038013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：使用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实现限制 </a:t>
            </a:r>
            <a:r>
              <a:rPr lang="en-US" altLang="zh-CN" dirty="0"/>
              <a:t>CPU </a:t>
            </a:r>
            <a:r>
              <a:rPr lang="zh-CN" altLang="en-US" dirty="0"/>
              <a:t>核数（</a:t>
            </a:r>
            <a:r>
              <a:rPr lang="en-US" altLang="zh-CN" dirty="0"/>
              <a:t>20min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134219" y="1759376"/>
            <a:ext cx="6858428" cy="91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100" kern="0" dirty="0"/>
              <a:t>审核要求</a:t>
            </a:r>
            <a:endParaRPr lang="en-US" altLang="zh-CN" sz="2100" kern="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正确、成功地限制 </a:t>
            </a:r>
            <a:r>
              <a:rPr lang="en-US" altLang="zh-CN" sz="135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核数。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提交每一步操作以及结果显示的截图。</a:t>
            </a:r>
            <a:endParaRPr lang="zh-CN" altLang="en-US" sz="1500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4459D4-A0D0-431B-BFBB-5F7BF4161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7301" y="3157427"/>
            <a:ext cx="2576132" cy="12680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9A6CE7-6436-43D3-A668-707C4741FD4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83" y="2521814"/>
            <a:ext cx="3761417" cy="301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7AE5E5-838D-4AB9-ABF0-9A3471B77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27" y="4782273"/>
            <a:ext cx="3510000" cy="3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119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168734D-6B58-45E4-A7C3-8F50A8EADCC9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zh-CN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4B56849-BC18-47F6-BD0C-A30BF578F6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81138" y="2672953"/>
            <a:ext cx="6181725" cy="1566137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：使用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实现限制 </a:t>
            </a:r>
            <a:r>
              <a:rPr lang="en-US" altLang="zh-CN" dirty="0"/>
              <a:t>CPU </a:t>
            </a:r>
            <a:r>
              <a:rPr lang="zh-CN" altLang="en-US" dirty="0"/>
              <a:t>核数（</a:t>
            </a:r>
            <a:r>
              <a:rPr lang="en-US" altLang="zh-CN" dirty="0"/>
              <a:t>45min)</a:t>
            </a:r>
          </a:p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：使用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实现不允许访问</a:t>
            </a:r>
            <a:r>
              <a:rPr lang="en-US" altLang="zh-CN" dirty="0"/>
              <a:t>U</a:t>
            </a:r>
            <a:r>
              <a:rPr lang="zh-CN" altLang="en-US" dirty="0"/>
              <a:t>盘（</a:t>
            </a:r>
            <a:r>
              <a:rPr lang="en-US" altLang="zh-CN" dirty="0"/>
              <a:t>45min)</a:t>
            </a:r>
          </a:p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：使用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限制</a:t>
            </a:r>
            <a:r>
              <a:rPr lang="en-US" altLang="zh-CN" dirty="0"/>
              <a:t>memory</a:t>
            </a:r>
            <a:r>
              <a:rPr lang="zh-CN" altLang="en-US" dirty="0"/>
              <a:t>利用率（</a:t>
            </a:r>
            <a:r>
              <a:rPr lang="en-US" altLang="zh-CN" dirty="0"/>
              <a:t>45min)</a:t>
            </a:r>
          </a:p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：使用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限制</a:t>
            </a:r>
            <a:r>
              <a:rPr lang="en-US" altLang="zh-CN" dirty="0" err="1"/>
              <a:t>cpu</a:t>
            </a:r>
            <a:r>
              <a:rPr lang="zh-CN" altLang="en-US" dirty="0"/>
              <a:t>利用率（</a:t>
            </a:r>
            <a:r>
              <a:rPr lang="en-US" altLang="zh-CN" dirty="0"/>
              <a:t>45min)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58428" cy="1350149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实现不允许访问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U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盘。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cgexec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与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dd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命令验证上述限制操作是否成功。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：使用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实现不允许访问</a:t>
            </a:r>
            <a:r>
              <a:rPr lang="en-US" altLang="zh-CN" dirty="0"/>
              <a:t>U</a:t>
            </a:r>
            <a:r>
              <a:rPr lang="zh-CN" altLang="en-US" dirty="0"/>
              <a:t>盘（</a:t>
            </a:r>
            <a:r>
              <a:rPr lang="en-US" altLang="zh-CN" dirty="0"/>
              <a:t>20min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1223962" y="3104966"/>
            <a:ext cx="6858428" cy="135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100" kern="0" dirty="0"/>
              <a:t>审核要求</a:t>
            </a:r>
            <a:endParaRPr lang="en-US" altLang="zh-CN" sz="2100" kern="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正确、成功地限制 </a:t>
            </a:r>
            <a:r>
              <a:rPr lang="en-US" altLang="zh-CN" sz="1350" dirty="0">
                <a:solidFill>
                  <a:srgbClr val="111111"/>
                </a:solidFill>
                <a:ea typeface="宋体" panose="02010600030101010101" pitchFamily="2" charset="-122"/>
              </a:rPr>
              <a:t>U </a:t>
            </a: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盘访问。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提交每一步操作以及结果显示的截图。</a:t>
            </a:r>
            <a:endParaRPr lang="zh-CN" altLang="en-US" sz="1500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4A15B6-67D1-4210-B757-85ADB3F66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090" y="5046998"/>
            <a:ext cx="6750000" cy="6502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C2F3A3-FB04-4E3E-B321-D49AE68DB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652" y="4131078"/>
            <a:ext cx="3510000" cy="7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483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58428" cy="1350149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限制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memory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利用率。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编写测试程序，使得进程占用的内存超出设置的阈值；验证上述限制操作是否成功。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分别设置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memory.oom_control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的值为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，运行测试程序，观察运行结果区别并分析。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：使用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限制</a:t>
            </a:r>
            <a:r>
              <a:rPr lang="en-US" altLang="zh-CN" dirty="0"/>
              <a:t>memory</a:t>
            </a:r>
            <a:r>
              <a:rPr lang="zh-CN" altLang="en-US" dirty="0"/>
              <a:t>利用率（</a:t>
            </a:r>
            <a:r>
              <a:rPr lang="en-US" altLang="zh-CN" dirty="0"/>
              <a:t>20min)</a:t>
            </a:r>
          </a:p>
        </p:txBody>
      </p:sp>
    </p:spTree>
    <p:extLst>
      <p:ext uri="{BB962C8B-B14F-4D97-AF65-F5344CB8AC3E}">
        <p14:creationId xmlns:p14="http://schemas.microsoft.com/office/powerpoint/2010/main" val="3418549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：使用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限制</a:t>
            </a:r>
            <a:r>
              <a:rPr lang="en-US" altLang="zh-CN" dirty="0"/>
              <a:t>memory</a:t>
            </a:r>
            <a:r>
              <a:rPr lang="zh-CN" altLang="en-US" dirty="0"/>
              <a:t>利用率（</a:t>
            </a:r>
            <a:r>
              <a:rPr lang="en-US" altLang="zh-CN" dirty="0"/>
              <a:t>20min)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932446" y="1950073"/>
            <a:ext cx="6858428" cy="135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100" kern="0" dirty="0"/>
              <a:t>审核要求</a:t>
            </a:r>
            <a:endParaRPr lang="en-US" altLang="zh-CN" sz="2100" kern="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正确、成功地限制 </a:t>
            </a:r>
            <a:r>
              <a:rPr lang="en-US" altLang="zh-CN" sz="1350" dirty="0">
                <a:solidFill>
                  <a:srgbClr val="111111"/>
                </a:solidFill>
                <a:ea typeface="宋体" panose="02010600030101010101" pitchFamily="2" charset="-122"/>
              </a:rPr>
              <a:t>memory</a:t>
            </a: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利用率。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提交每一步操作以及结果显示的截图。</a:t>
            </a:r>
            <a:endParaRPr lang="zh-CN" altLang="en-US" sz="1500" kern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F28E84-E2F7-44F7-9A0F-1EC6EE1D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7" y="3557779"/>
            <a:ext cx="5036344" cy="7569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26422B-59C1-45C7-AFB8-45B457330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871" y="2235302"/>
            <a:ext cx="3955123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277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：使用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限制</a:t>
            </a:r>
            <a:r>
              <a:rPr lang="en-US" altLang="zh-CN" dirty="0"/>
              <a:t>memory</a:t>
            </a:r>
            <a:r>
              <a:rPr lang="zh-CN" altLang="en-US" dirty="0"/>
              <a:t>利用率（</a:t>
            </a:r>
            <a:r>
              <a:rPr lang="en-US" altLang="zh-CN" dirty="0"/>
              <a:t>20min)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932446" y="1950073"/>
            <a:ext cx="6858428" cy="135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100" kern="0" dirty="0"/>
              <a:t>审核要求</a:t>
            </a:r>
            <a:endParaRPr lang="en-US" altLang="zh-CN" sz="2100" kern="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正确、成功地限制 </a:t>
            </a:r>
            <a:r>
              <a:rPr lang="en-US" altLang="zh-CN" sz="1350" dirty="0">
                <a:solidFill>
                  <a:srgbClr val="111111"/>
                </a:solidFill>
                <a:ea typeface="宋体" panose="02010600030101010101" pitchFamily="2" charset="-122"/>
              </a:rPr>
              <a:t>memory</a:t>
            </a: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利用率。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提交每一步操作以及结果显示的截图。</a:t>
            </a:r>
            <a:endParaRPr lang="zh-CN" altLang="en-US" sz="1500" kern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F28E84-E2F7-44F7-9A0F-1EC6EE1D5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07" y="3650937"/>
            <a:ext cx="5036344" cy="5705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26422B-59C1-45C7-AFB8-45B457330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8871" y="1818988"/>
            <a:ext cx="3955123" cy="284860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B3AA301-3555-47B7-BEED-5D0DE3B67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464" y="4991421"/>
            <a:ext cx="3955123" cy="8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9308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58428" cy="1350149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限制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利用率。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编写相关测试程序，使得进程的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利用率超出设置的阈值，验证上述限制操作是否成功。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：使用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限制</a:t>
            </a:r>
            <a:r>
              <a:rPr lang="en-US" altLang="zh-CN" dirty="0" err="1"/>
              <a:t>cpu</a:t>
            </a:r>
            <a:r>
              <a:rPr lang="zh-CN" altLang="en-US" dirty="0"/>
              <a:t>利用率（</a:t>
            </a:r>
            <a:r>
              <a:rPr lang="en-US" altLang="zh-CN" dirty="0"/>
              <a:t>20min)</a:t>
            </a:r>
          </a:p>
        </p:txBody>
      </p:sp>
    </p:spTree>
    <p:extLst>
      <p:ext uri="{BB962C8B-B14F-4D97-AF65-F5344CB8AC3E}">
        <p14:creationId xmlns:p14="http://schemas.microsoft.com/office/powerpoint/2010/main" val="18704126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：使用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限制</a:t>
            </a:r>
            <a:r>
              <a:rPr lang="en-US" altLang="zh-CN" dirty="0" err="1"/>
              <a:t>cpu</a:t>
            </a:r>
            <a:r>
              <a:rPr lang="zh-CN" altLang="en-US" dirty="0"/>
              <a:t>利用率（</a:t>
            </a:r>
            <a:r>
              <a:rPr lang="en-US" altLang="zh-CN" dirty="0"/>
              <a:t>20min)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932446" y="1950073"/>
            <a:ext cx="6858428" cy="135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100" kern="0" dirty="0"/>
              <a:t>审核要求</a:t>
            </a:r>
            <a:endParaRPr lang="en-US" altLang="zh-CN" sz="2100" kern="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正确、成功地限制 </a:t>
            </a:r>
            <a:r>
              <a:rPr lang="en-US" altLang="zh-CN" sz="1350" dirty="0" err="1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利用率。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提交每一步操作以及结果显示的截图。</a:t>
            </a:r>
            <a:endParaRPr lang="zh-CN" altLang="en-US" sz="1500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45AA45-13AB-4DF5-A7D9-A9F5694E4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62" y="3069413"/>
            <a:ext cx="3511601" cy="2633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E30BB4-F9AC-4604-A5EF-4D5B340EE9F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87252" y="2379481"/>
            <a:ext cx="3955733" cy="3200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D28D84-7F66-4E8A-8A89-1110B5D3888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72000" y="3164840"/>
            <a:ext cx="3955733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7596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>
            <a:extLst>
              <a:ext uri="{FF2B5EF4-FFF2-40B4-BE49-F238E27FC236}">
                <a16:creationId xmlns:a16="http://schemas.microsoft.com/office/drawing/2014/main" id="{24544521-5C55-4B9B-915A-960C0A53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79" y="2997994"/>
            <a:ext cx="2808684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95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 谢谢！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FDBA2C4-6719-478F-A332-8A357668E42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Cgroup</a:t>
            </a:r>
            <a:r>
              <a:rPr lang="zh-CN" altLang="en-US"/>
              <a:t>介绍</a:t>
            </a:r>
            <a:endParaRPr lang="zh-CN" altLang="zh-CN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F608F4F-293A-4DB5-8ED5-D308AE648A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2660" y="1916907"/>
            <a:ext cx="8160002" cy="4083844"/>
          </a:xfrm>
        </p:spPr>
        <p:txBody>
          <a:bodyPr/>
          <a:lstStyle/>
          <a:p>
            <a:r>
              <a:rPr lang="en-US" altLang="zh-CN" sz="2100" dirty="0" err="1">
                <a:latin typeface="Times New Roman" pitchFamily="18" charset="0"/>
                <a:cs typeface="Times New Roman" pitchFamily="18" charset="0"/>
              </a:rPr>
              <a:t>Cgroup</a:t>
            </a:r>
            <a:r>
              <a:rPr lang="zh-CN" altLang="en-US" sz="21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Control Groups</a:t>
            </a:r>
            <a:r>
              <a:rPr lang="zh-CN" altLang="en-US" sz="21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100" dirty="0">
                <a:latin typeface="Times New Roman" pitchFamily="18" charset="0"/>
                <a:cs typeface="Times New Roman" pitchFamily="18" charset="0"/>
              </a:rPr>
              <a:t>以分组的形式对进程使用系统资源的行为进行管理和控制的机制。</a:t>
            </a:r>
            <a:endParaRPr lang="en-US" altLang="zh-CN" sz="21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用户可以通过</a:t>
            </a:r>
            <a:r>
              <a:rPr lang="en-US" altLang="zh-CN" sz="1950" dirty="0" err="1">
                <a:latin typeface="Times New Roman" pitchFamily="18" charset="0"/>
                <a:cs typeface="Times New Roman" pitchFamily="18" charset="0"/>
              </a:rPr>
              <a:t>cgroup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对所有进程进行分组，再对该分组整体进行资源的分配和控制。</a:t>
            </a:r>
            <a:endParaRPr lang="en-US" altLang="zh-CN" sz="195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1950" dirty="0" err="1">
                <a:latin typeface="Times New Roman" pitchFamily="18" charset="0"/>
                <a:cs typeface="Times New Roman" pitchFamily="18" charset="0"/>
              </a:rPr>
              <a:t>cgroup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中的每个分组称为进程组，它包含多个进程。最初情况下，系统内的所有进程形成一个进程组（根进程组），根据系统对资源的需求，这个根进程组将被进一步细分为子进程组，子进程组内的进程是根进程组内进程的子集。而这些子进程组很有可能继续被进一步细分，最终，系统内所有的进程组形成一颗具有层次等级（</a:t>
            </a: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hierarchy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）关系的进程组树。资源的分配和控制。</a:t>
            </a:r>
            <a:endParaRPr lang="en-US" altLang="zh-CN" sz="195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如果某个进程组内的进程创建了子进程，那么该子进程默认与父进程处于同一进程组中。也就是说，</a:t>
            </a:r>
            <a:r>
              <a:rPr lang="en-US" altLang="zh-CN" sz="1950" dirty="0" err="1">
                <a:latin typeface="Times New Roman" pitchFamily="18" charset="0"/>
                <a:cs typeface="Times New Roman" pitchFamily="18" charset="0"/>
              </a:rPr>
              <a:t>cgroup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对改进程组的资源控制同样作用于子进程。</a:t>
            </a:r>
            <a:endParaRPr lang="zh-CN" altLang="zh-CN" sz="195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C93ED41-82DE-49F2-BCDF-29F276E4C267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Cgroup</a:t>
            </a:r>
            <a:r>
              <a:rPr lang="zh-CN" altLang="en-US"/>
              <a:t>介绍</a:t>
            </a:r>
            <a:endParaRPr lang="zh-CN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A3C18E7-B061-4DAD-88AF-99F987C93D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100" dirty="0" err="1">
                <a:latin typeface="Times New Roman" pitchFamily="18" charset="0"/>
                <a:cs typeface="Times New Roman" pitchFamily="18" charset="0"/>
              </a:rPr>
              <a:t>cgroup</a:t>
            </a:r>
            <a:r>
              <a:rPr lang="zh-CN" altLang="en-US" sz="2100" dirty="0">
                <a:latin typeface="Times New Roman" pitchFamily="18" charset="0"/>
                <a:cs typeface="Times New Roman" pitchFamily="18" charset="0"/>
              </a:rPr>
              <a:t>中每个子系统都代表一种类型的资源，具体如下：</a:t>
            </a:r>
            <a:endParaRPr lang="en-US" altLang="zh-CN" sz="1800" b="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altLang="zh-CN" sz="1950" dirty="0" err="1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子系统：该子系统为每个进程组设置一个使用</a:t>
            </a: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的权重值，以此来管理进程对</a:t>
            </a:r>
            <a:r>
              <a:rPr lang="en-US" altLang="zh-CN" sz="1950" dirty="0" err="1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的访问。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altLang="zh-CN" sz="1950" dirty="0" err="1">
                <a:latin typeface="Times New Roman" pitchFamily="18" charset="0"/>
                <a:cs typeface="Times New Roman" pitchFamily="18" charset="0"/>
              </a:rPr>
              <a:t>cpuset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子系统：对于多核</a:t>
            </a:r>
            <a:r>
              <a:rPr lang="en-US" altLang="zh-CN" sz="1950" dirty="0" err="1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，该子系统可以设置进程组只能在指定的核上运行，并且还可以设置进程组在指定的内存节点上申请内存。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altLang="zh-CN" sz="1950" dirty="0" err="1">
                <a:latin typeface="Times New Roman" pitchFamily="18" charset="0"/>
                <a:cs typeface="Times New Roman" pitchFamily="18" charset="0"/>
              </a:rPr>
              <a:t>cpuacct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子系统：该子系统只用于生成当前进程组内的进程对</a:t>
            </a:r>
            <a:r>
              <a:rPr lang="en-US" altLang="zh-CN" sz="1950" dirty="0" err="1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的使用报告。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4) memory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子系统：该子系统提供了以页面为单位对内存的访问，比如对进程组设置内存使用上限等，同时可以生成内存资源报告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49B1504-0564-4650-88A9-ACCBC7E5309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Cgroup</a:t>
            </a:r>
            <a:r>
              <a:rPr lang="zh-CN" altLang="en-US" dirty="0"/>
              <a:t>介绍</a:t>
            </a:r>
            <a:endParaRPr lang="zh-CN" altLang="zh-CN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52F77E9-57BA-41D7-A613-E736AB3F3C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1339" y="1916907"/>
            <a:ext cx="8241323" cy="3934033"/>
          </a:xfrm>
        </p:spPr>
        <p:txBody>
          <a:bodyPr/>
          <a:lstStyle/>
          <a:p>
            <a:pPr defTabSz="685800">
              <a:defRPr/>
            </a:pPr>
            <a:r>
              <a:rPr lang="en-US" altLang="zh-CN" sz="2100" dirty="0" err="1">
                <a:latin typeface="Times New Roman" pitchFamily="18" charset="0"/>
                <a:cs typeface="Times New Roman" pitchFamily="18" charset="0"/>
              </a:rPr>
              <a:t>cgroup</a:t>
            </a:r>
            <a:r>
              <a:rPr lang="zh-CN" altLang="en-US" sz="2100" dirty="0">
                <a:latin typeface="Times New Roman" pitchFamily="18" charset="0"/>
                <a:cs typeface="Times New Roman" pitchFamily="18" charset="0"/>
              </a:rPr>
              <a:t>中每个子系统都代表一种类型的资源，具体如下</a:t>
            </a:r>
            <a:endParaRPr lang="en-US" altLang="zh-CN" sz="1800" b="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5) </a:t>
            </a:r>
            <a:r>
              <a:rPr lang="en-US" altLang="zh-CN" sz="1950" dirty="0" err="1">
                <a:latin typeface="Times New Roman" pitchFamily="18" charset="0"/>
                <a:cs typeface="Times New Roman" pitchFamily="18" charset="0"/>
              </a:rPr>
              <a:t>blkio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子系统：该子系统用于限制块设备的输入输出。首先，与</a:t>
            </a: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子系统类似，该系统通过为每个进程组设置权重来控制块设备对其的</a:t>
            </a: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时间；其次，该子系统也可以限制进程组的</a:t>
            </a: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带宽以及</a:t>
            </a: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IOPS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6) devices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子系统：通过该子系统可以限制进程组对设备的访问，即该允许或禁止进程组对某设备的访问。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7) freezer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子系统：该子系统可以使得进程组中的所有进程挂起。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8) net-</a:t>
            </a:r>
            <a:r>
              <a:rPr lang="en-US" altLang="zh-CN" sz="1950" dirty="0" err="1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子系统：该子系统提供对网络带宽的访问限制，比如对发送带宽和接收带宽进程限制。</a:t>
            </a:r>
            <a:endParaRPr lang="en-US" altLang="zh-CN" sz="1950" dirty="0">
              <a:latin typeface="Times New Roman" pitchFamily="18" charset="0"/>
              <a:cs typeface="Times New Roman" pitchFamily="18" charset="0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ns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子系统：名称空间子系统，可以使不同 </a:t>
            </a:r>
            <a:r>
              <a:rPr lang="en-US" altLang="zh-CN" sz="1950" dirty="0" err="1">
                <a:latin typeface="Times New Roman" pitchFamily="18" charset="0"/>
                <a:cs typeface="Times New Roman" pitchFamily="18" charset="0"/>
              </a:rPr>
              <a:t>cgroups</a:t>
            </a: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下面的进程使用不同的 </a:t>
            </a:r>
            <a:r>
              <a:rPr lang="en-US" altLang="zh-CN" sz="1950" dirty="0">
                <a:latin typeface="Times New Roman" pitchFamily="18" charset="0"/>
                <a:cs typeface="Times New Roman" pitchFamily="18" charset="0"/>
              </a:rPr>
              <a:t>namespace</a:t>
            </a:r>
            <a:r>
              <a:rPr lang="zh-CN" altLang="en-US" sz="1950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147122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03" y="1983302"/>
            <a:ext cx="6519497" cy="3738876"/>
          </a:xfrm>
        </p:spPr>
        <p:txBody>
          <a:bodyPr/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层级图：</a:t>
            </a:r>
            <a:endParaRPr lang="en-US" altLang="zh-CN" dirty="0"/>
          </a:p>
          <a:p>
            <a:pPr lvl="1">
              <a:tabLst>
                <a:tab pos="630864" algn="l"/>
                <a:tab pos="1263926" algn="l"/>
                <a:tab pos="1896988" algn="l"/>
                <a:tab pos="2530050" algn="l"/>
                <a:tab pos="3163112" algn="l"/>
                <a:tab pos="3796174" algn="l"/>
                <a:tab pos="4429236" algn="l"/>
                <a:tab pos="5062298" algn="l"/>
                <a:tab pos="5695360" algn="l"/>
                <a:tab pos="6328422" algn="l"/>
                <a:tab pos="6961484" algn="l"/>
              </a:tabLst>
            </a:pPr>
            <a:endParaRPr lang="en-US" altLang="zh-CN" sz="1247" dirty="0">
              <a:solidFill>
                <a:srgbClr val="111111"/>
              </a:solidFill>
            </a:endParaRPr>
          </a:p>
          <a:p>
            <a:pPr lvl="1">
              <a:tabLst>
                <a:tab pos="630864" algn="l"/>
                <a:tab pos="1263926" algn="l"/>
                <a:tab pos="1896988" algn="l"/>
                <a:tab pos="2530050" algn="l"/>
                <a:tab pos="3163112" algn="l"/>
                <a:tab pos="3796174" algn="l"/>
                <a:tab pos="4429236" algn="l"/>
                <a:tab pos="5062298" algn="l"/>
                <a:tab pos="5695360" algn="l"/>
                <a:tab pos="6328422" algn="l"/>
                <a:tab pos="6961484" algn="l"/>
              </a:tabLst>
            </a:pPr>
            <a:endParaRPr lang="zh-CN" altLang="en-US" sz="1247" dirty="0">
              <a:solidFill>
                <a:srgbClr val="11111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A1EDA6-2C1A-4C73-8B6D-ABE020763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58" y="2956551"/>
            <a:ext cx="4432775" cy="20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025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062788" cy="4050449"/>
          </a:xfrm>
        </p:spPr>
        <p:txBody>
          <a:bodyPr/>
          <a:lstStyle/>
          <a:p>
            <a:r>
              <a:rPr lang="en-US" altLang="zh-CN" dirty="0" err="1"/>
              <a:t>tmpfs</a:t>
            </a:r>
            <a:r>
              <a:rPr lang="zh-CN" altLang="en-US" dirty="0"/>
              <a:t>文件系统：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tmpfs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，是一种基于内存的临时文件系统，是虚拟文件系统。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tmpfs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上储存的资料在理论上都是临时存放的，也就是说，档案不会建立在硬盘上面。一旦重新开机，所有在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tmpfs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里面的资料都会消失不见。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由于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tmpfs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完全存在于页面缓存和交换中，因此所有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tmpfs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页面将在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/proc/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meminfo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中显示为 “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Shmem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，在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free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命令后中显示为“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Shared”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可挂载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tmpfs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格式的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文件夹进行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的相关操作。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zh-CN" altLang="en-US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cgroup</a:t>
            </a:r>
            <a:r>
              <a:rPr lang="zh-CN" altLang="en-US" dirty="0"/>
              <a:t>实现资源限制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F94D48A6-8EDA-4E7C-826B-9C0DBB35B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483007"/>
            <a:ext cx="4590000" cy="106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4508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182464" cy="4050449"/>
          </a:xfrm>
        </p:spPr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命令：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可以通过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mount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命令创建一个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实例。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命令语法：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参数：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-o options   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用来描述设备或档案的挂接方式。此处为子系统，如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memory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等。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-t type        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用于指定或限制文件系统类型，如：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-t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指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类型的挂载。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例如：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sudo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mount -t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-o memory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memory_cgroup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/dev/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</a:p>
          <a:p>
            <a:pPr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950" kern="1200" dirty="0">
                <a:solidFill>
                  <a:srgbClr val="111111"/>
                </a:solidFill>
                <a:ea typeface="宋体" panose="02010600030101010101" pitchFamily="2" charset="-122"/>
              </a:rPr>
              <a:t>echo</a:t>
            </a:r>
            <a:r>
              <a:rPr lang="zh-CN" altLang="en-US" sz="195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命令：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命令语法：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echo [-ne][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字符串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] 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或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echo [--help][--version]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-n      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不要在最后自动换行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-e      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激活转义字符。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zh-CN" altLang="en-US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cgroup</a:t>
            </a:r>
            <a:r>
              <a:rPr lang="zh-CN" altLang="en-US" dirty="0"/>
              <a:t>实现资源限制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A6ABFE-B5C0-4D13-AC47-3A2301DD7E9A}"/>
              </a:ext>
            </a:extLst>
          </p:cNvPr>
          <p:cNvSpPr/>
          <p:nvPr/>
        </p:nvSpPr>
        <p:spPr bwMode="auto">
          <a:xfrm>
            <a:off x="1515356" y="2780929"/>
            <a:ext cx="6480000" cy="28092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mount [-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afFhnrvVw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] [-L&lt;</a:t>
            </a:r>
            <a:r>
              <a:rPr lang="zh-CN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标签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&gt;] [-o&lt;</a:t>
            </a:r>
            <a:r>
              <a:rPr lang="zh-CN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选项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&gt;] [-t&lt;</a:t>
            </a:r>
            <a:r>
              <a:rPr lang="zh-CN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文件系统类型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&gt;] [</a:t>
            </a:r>
            <a:r>
              <a:rPr lang="zh-CN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设备名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] [</a:t>
            </a:r>
            <a:r>
              <a:rPr lang="zh-CN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加载点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14256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182464" cy="4050449"/>
          </a:xfrm>
        </p:spPr>
        <p:txBody>
          <a:bodyPr/>
          <a:lstStyle/>
          <a:p>
            <a:r>
              <a:rPr lang="en-US" altLang="zh-CN" dirty="0"/>
              <a:t>taskset</a:t>
            </a:r>
            <a:r>
              <a:rPr lang="zh-CN" altLang="en-US" dirty="0"/>
              <a:t>命令：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功能：依据线程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PID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查询或设置线程的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亲和性（即与哪个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核心绑定）。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命令语法：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参数：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-p, --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pid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查询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指定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PID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的进程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线程可用的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核心，默认以掩码形式表示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-a, --all-tasks    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操作所有的任务线程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-c, --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-list      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通过列表显示方式设置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（逗号相隔）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例如：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cgroup</a:t>
            </a:r>
            <a:r>
              <a:rPr lang="zh-CN" altLang="en-US" dirty="0"/>
              <a:t>实现资源限制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A6ABFE-B5C0-4D13-AC47-3A2301DD7E9A}"/>
              </a:ext>
            </a:extLst>
          </p:cNvPr>
          <p:cNvSpPr/>
          <p:nvPr/>
        </p:nvSpPr>
        <p:spPr bwMode="auto">
          <a:xfrm>
            <a:off x="1979712" y="2834935"/>
            <a:ext cx="3240000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taskset [options] -p [mask]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pid</a:t>
            </a:r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2A483F-4A3E-4A3D-BBE1-3179714044B6}"/>
              </a:ext>
            </a:extLst>
          </p:cNvPr>
          <p:cNvSpPr/>
          <p:nvPr/>
        </p:nvSpPr>
        <p:spPr bwMode="auto">
          <a:xfrm>
            <a:off x="1925706" y="4617133"/>
            <a:ext cx="4374486" cy="99601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taskset -p 11698</a:t>
            </a:r>
          </a:p>
          <a:p>
            <a:pPr algn="l"/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pid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11698's current affinity mask: f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taskset -cp 11698</a:t>
            </a:r>
          </a:p>
          <a:p>
            <a:pPr algn="l"/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pid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11698's current affinity list: 0-3</a:t>
            </a:r>
          </a:p>
        </p:txBody>
      </p:sp>
    </p:spTree>
    <p:extLst>
      <p:ext uri="{BB962C8B-B14F-4D97-AF65-F5344CB8AC3E}">
        <p14:creationId xmlns:p14="http://schemas.microsoft.com/office/powerpoint/2010/main" val="355549299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2658</Words>
  <Application>Microsoft Office PowerPoint</Application>
  <PresentationFormat>全屏显示(4:3)</PresentationFormat>
  <Paragraphs>245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Monotype Sorts</vt:lpstr>
      <vt:lpstr>等线</vt:lpstr>
      <vt:lpstr>黑体</vt:lpstr>
      <vt:lpstr>微软雅黑</vt:lpstr>
      <vt:lpstr>Arial</vt:lpstr>
      <vt:lpstr>Arial Narrow</vt:lpstr>
      <vt:lpstr>Consolas</vt:lpstr>
      <vt:lpstr>Times New Roman</vt:lpstr>
      <vt:lpstr>Wingdings</vt:lpstr>
      <vt:lpstr>通用信息 (标准)</vt:lpstr>
      <vt:lpstr>PowerPoint 演示文稿</vt:lpstr>
      <vt:lpstr>实验内容</vt:lpstr>
      <vt:lpstr>Cgroup介绍</vt:lpstr>
      <vt:lpstr>Cgroup介绍</vt:lpstr>
      <vt:lpstr>Cgroup介绍</vt:lpstr>
      <vt:lpstr>Cgroup介绍</vt:lpstr>
      <vt:lpstr>使用cgroup实现资源限制</vt:lpstr>
      <vt:lpstr>使用cgroup实现资源限制</vt:lpstr>
      <vt:lpstr>使用cgroup实现资源限制</vt:lpstr>
      <vt:lpstr>使用cgroup实现资源限制</vt:lpstr>
      <vt:lpstr>使用cgroup实现资源限制</vt:lpstr>
      <vt:lpstr>使用cgroup实现资源限制</vt:lpstr>
      <vt:lpstr>使用cgroup实现资源限制</vt:lpstr>
      <vt:lpstr>使用cgroup实现资源限制</vt:lpstr>
      <vt:lpstr>使用cgroup实现资源限制</vt:lpstr>
      <vt:lpstr>使用cgroup实现资源限制</vt:lpstr>
      <vt:lpstr>使用cgroup实现资源限制</vt:lpstr>
      <vt:lpstr>任务1：使用 cgroup 实现限制 CPU 核数（20min）</vt:lpstr>
      <vt:lpstr>任务1：使用 cgroup 实现限制 CPU 核数（20min）</vt:lpstr>
      <vt:lpstr>任务2：使用 cgroup 实现不允许访问U盘（20min）</vt:lpstr>
      <vt:lpstr>任务3：使用 cgroup 限制memory利用率（20min)</vt:lpstr>
      <vt:lpstr>任务3：使用 cgroup 限制memory利用率（20min)</vt:lpstr>
      <vt:lpstr>任务3：使用 cgroup 限制memory利用率（20min)</vt:lpstr>
      <vt:lpstr>任务4：使用 cgroup 限制cpu利用率（20min)</vt:lpstr>
      <vt:lpstr>任务4：使用 cgroup 限制cpu利用率（20min)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松江</dc:creator>
  <cp:lastModifiedBy>王 十一</cp:lastModifiedBy>
  <cp:revision>18</cp:revision>
  <dcterms:created xsi:type="dcterms:W3CDTF">2021-01-21T13:58:33Z</dcterms:created>
  <dcterms:modified xsi:type="dcterms:W3CDTF">2021-03-17T03:11:20Z</dcterms:modified>
</cp:coreProperties>
</file>