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3069" r:id="rId2"/>
    <p:sldId id="448" r:id="rId3"/>
    <p:sldId id="2998" r:id="rId4"/>
    <p:sldId id="543" r:id="rId5"/>
    <p:sldId id="3000" r:id="rId6"/>
    <p:sldId id="544" r:id="rId7"/>
    <p:sldId id="3001" r:id="rId8"/>
    <p:sldId id="2999" r:id="rId9"/>
    <p:sldId id="545" r:id="rId10"/>
    <p:sldId id="3002" r:id="rId11"/>
    <p:sldId id="3004" r:id="rId12"/>
    <p:sldId id="3005" r:id="rId13"/>
    <p:sldId id="547" r:id="rId14"/>
    <p:sldId id="3006" r:id="rId15"/>
    <p:sldId id="3007" r:id="rId16"/>
    <p:sldId id="3008" r:id="rId17"/>
    <p:sldId id="550" r:id="rId18"/>
    <p:sldId id="551" r:id="rId19"/>
    <p:sldId id="3009" r:id="rId20"/>
    <p:sldId id="552" r:id="rId21"/>
    <p:sldId id="2986" r:id="rId22"/>
    <p:sldId id="3011" r:id="rId23"/>
    <p:sldId id="3010" r:id="rId24"/>
    <p:sldId id="523"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7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A656E9-2979-4BAC-A477-7C59D58D84B9}" type="datetimeFigureOut">
              <a:rPr lang="zh-CN" altLang="en-US" smtClean="0"/>
              <a:t>2021/3/17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F829D-91FC-44A7-89FE-17A49C801111}" type="slidenum">
              <a:rPr lang="zh-CN" altLang="en-US" smtClean="0"/>
              <a:t>‹#›</a:t>
            </a:fld>
            <a:endParaRPr lang="zh-CN" altLang="en-US"/>
          </a:p>
        </p:txBody>
      </p:sp>
    </p:spTree>
    <p:extLst>
      <p:ext uri="{BB962C8B-B14F-4D97-AF65-F5344CB8AC3E}">
        <p14:creationId xmlns:p14="http://schemas.microsoft.com/office/powerpoint/2010/main" val="2440371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AA80CA2-DDAB-4EDF-ACD7-3819DF3A06E6}" type="slidenum">
              <a:rPr lang="en-US" altLang="zh-CN" smtClean="0"/>
              <a:pPr>
                <a:defRPr/>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a:t>
            </a:fld>
            <a:endParaRPr lang="en-US" altLang="zh-CN"/>
          </a:p>
        </p:txBody>
      </p:sp>
    </p:spTree>
    <p:extLst>
      <p:ext uri="{BB962C8B-B14F-4D97-AF65-F5344CB8AC3E}">
        <p14:creationId xmlns:p14="http://schemas.microsoft.com/office/powerpoint/2010/main" val="3994616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15</a:t>
            </a:fld>
            <a:endParaRPr lang="en-US" altLang="zh-CN"/>
          </a:p>
        </p:txBody>
      </p:sp>
    </p:spTree>
    <p:extLst>
      <p:ext uri="{BB962C8B-B14F-4D97-AF65-F5344CB8AC3E}">
        <p14:creationId xmlns:p14="http://schemas.microsoft.com/office/powerpoint/2010/main" val="3226275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16</a:t>
            </a:fld>
            <a:endParaRPr lang="en-US" altLang="zh-CN"/>
          </a:p>
        </p:txBody>
      </p:sp>
    </p:spTree>
    <p:extLst>
      <p:ext uri="{BB962C8B-B14F-4D97-AF65-F5344CB8AC3E}">
        <p14:creationId xmlns:p14="http://schemas.microsoft.com/office/powerpoint/2010/main" val="2226218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DC3F8E7-4B03-4B46-86F8-71A929F5C289}"/>
              </a:ext>
            </a:extLst>
          </p:cNvPr>
          <p:cNvSpPr>
            <a:spLocks noGrp="1" noRot="1" noChangeAspect="1" noChangeArrowheads="1"/>
          </p:cNvSpPr>
          <p:nvPr>
            <p:ph type="sldImg"/>
          </p:nvPr>
        </p:nvSpPr>
        <p:spPr>
          <a:xfrm>
            <a:off x="1371600" y="1143000"/>
            <a:ext cx="4114800" cy="3086100"/>
          </a:xfr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20483" name="Rectangle 3">
            <a:extLst>
              <a:ext uri="{FF2B5EF4-FFF2-40B4-BE49-F238E27FC236}">
                <a16:creationId xmlns:a16="http://schemas.microsoft.com/office/drawing/2014/main" id="{0DB15DD3-1B4E-41B7-BFB6-B9EEA959AEF5}"/>
              </a:ext>
            </a:extLst>
          </p:cNvPr>
          <p:cNvSpPr>
            <a:spLocks noGrp="1" noChangeArrowheads="1"/>
          </p:cNvSpPr>
          <p:nvPr>
            <p:ph type="body" idx="1"/>
          </p:nvPr>
        </p:nvSpPr>
        <p:spPr>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zh-CN"/>
              <a:t>struct tm { </a:t>
            </a:r>
          </a:p>
          <a:p>
            <a:r>
              <a:rPr lang="zh-CN" altLang="zh-CN"/>
              <a:t>　　int tm_sec; /* 秒–取值区间为[0,59] */ </a:t>
            </a:r>
          </a:p>
          <a:p>
            <a:r>
              <a:rPr lang="zh-CN" altLang="zh-CN"/>
              <a:t>　　int tm_min; /* 分 - 取值区间为[0,59] */ </a:t>
            </a:r>
          </a:p>
          <a:p>
            <a:r>
              <a:rPr lang="zh-CN" altLang="zh-CN"/>
              <a:t>　　int tm_hour; /* 时 - 取值区间为[0,23] */</a:t>
            </a:r>
          </a:p>
          <a:p>
            <a:r>
              <a:rPr lang="zh-CN" altLang="zh-CN"/>
              <a:t>　　int tm_mday; /* 一个月中的日期 - 取值区间为[1,31] */ </a:t>
            </a:r>
          </a:p>
          <a:p>
            <a:r>
              <a:rPr lang="zh-CN" altLang="zh-CN"/>
              <a:t>　　int tm_mon; /* 月份（从一月开始，0代表一月） - 取值区间为[0,11] */ </a:t>
            </a:r>
          </a:p>
          <a:p>
            <a:r>
              <a:rPr lang="zh-CN" altLang="zh-CN"/>
              <a:t>　　int tm_year; /* 年份，其值从1900开始 */ </a:t>
            </a:r>
          </a:p>
          <a:p>
            <a:r>
              <a:rPr lang="zh-CN" altLang="zh-CN"/>
              <a:t>　　int tm_wday; /* 星期–取值区间为[0,6]，其中0代表星期天，1代表星期一，以此类推 */ </a:t>
            </a:r>
          </a:p>
          <a:p>
            <a:r>
              <a:rPr lang="zh-CN" altLang="zh-CN"/>
              <a:t>　　int tm_yday; /* 从每年的1月1日开始的天数–取值区间为[0,365]，其中0代表1月1日，1代表1月2日，以此类推 */ </a:t>
            </a:r>
          </a:p>
          <a:p>
            <a:r>
              <a:rPr lang="zh-CN" altLang="zh-CN"/>
              <a:t>　　int tm_isdst; /* 夏令时标识符，实行夏令时的时候，tm_isdst为正。不实行夏令时的进候，tm_isdst为0；不了解情况时，tm_isdst()为负。*/ </a:t>
            </a:r>
          </a:p>
          <a:p>
            <a:r>
              <a:rPr lang="zh-CN" altLang="zh-CN"/>
              <a:t>　　long int tm_gmtoff; /*指定了日期变更线东面时区中UTC东部时区正秒数或UTC西部时区的负秒数*/ </a:t>
            </a:r>
          </a:p>
          <a:p>
            <a:r>
              <a:rPr lang="zh-CN" altLang="zh-CN"/>
              <a:t>　　const char *tm_zone; /*当前时区的名字(与环境变量TZ有关)*/ </a:t>
            </a:r>
          </a:p>
          <a:p>
            <a:r>
              <a:rPr lang="zh-CN" altLang="zh-CN"/>
              <a:t>　　}; </a:t>
            </a: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参考：</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21</a:t>
            </a:fld>
            <a:endParaRPr lang="en-US" altLang="zh-CN"/>
          </a:p>
        </p:txBody>
      </p:sp>
    </p:spTree>
    <p:extLst>
      <p:ext uri="{BB962C8B-B14F-4D97-AF65-F5344CB8AC3E}">
        <p14:creationId xmlns:p14="http://schemas.microsoft.com/office/powerpoint/2010/main" val="1921708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参考：</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22</a:t>
            </a:fld>
            <a:endParaRPr lang="en-US" altLang="zh-CN"/>
          </a:p>
        </p:txBody>
      </p:sp>
    </p:spTree>
    <p:extLst>
      <p:ext uri="{BB962C8B-B14F-4D97-AF65-F5344CB8AC3E}">
        <p14:creationId xmlns:p14="http://schemas.microsoft.com/office/powerpoint/2010/main" val="2516335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参考：</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23</a:t>
            </a:fld>
            <a:endParaRPr lang="en-US" altLang="zh-CN"/>
          </a:p>
        </p:txBody>
      </p:sp>
    </p:spTree>
    <p:extLst>
      <p:ext uri="{BB962C8B-B14F-4D97-AF65-F5344CB8AC3E}">
        <p14:creationId xmlns:p14="http://schemas.microsoft.com/office/powerpoint/2010/main" val="21384322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srcRect/>
          <a:stretch>
            <a:fillRect/>
          </a:stretch>
        </p:blipFill>
        <p:spPr bwMode="auto">
          <a:xfrm>
            <a:off x="-8793" y="561975"/>
            <a:ext cx="9161585"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103936" y="112713"/>
            <a:ext cx="1261696" cy="412750"/>
          </a:xfrm>
          <a:prstGeom prst="rect">
            <a:avLst/>
          </a:prstGeom>
          <a:noFill/>
          <a:ln w="9525">
            <a:noFill/>
            <a:miter lim="800000"/>
            <a:headEnd/>
            <a:tailEnd/>
          </a:ln>
        </p:spPr>
      </p:pic>
      <p:pic>
        <p:nvPicPr>
          <p:cNvPr id="6" name="Picture 4" descr="iscas-mzd"/>
          <p:cNvPicPr>
            <a:picLocks noChangeAspect="1" noChangeArrowheads="1"/>
          </p:cNvPicPr>
          <p:nvPr userDrawn="1"/>
        </p:nvPicPr>
        <p:blipFill>
          <a:blip r:embed="rId4" cstate="print"/>
          <a:srcRect/>
          <a:stretch>
            <a:fillRect/>
          </a:stretch>
        </p:blipFill>
        <p:spPr bwMode="auto">
          <a:xfrm>
            <a:off x="6566389" y="96838"/>
            <a:ext cx="1976804" cy="334962"/>
          </a:xfrm>
          <a:prstGeom prst="rect">
            <a:avLst/>
          </a:prstGeom>
          <a:noFill/>
          <a:ln w="9525">
            <a:noFill/>
            <a:miter lim="800000"/>
            <a:headEnd/>
            <a:tailEnd/>
          </a:ln>
        </p:spPr>
      </p:pic>
      <p:sp>
        <p:nvSpPr>
          <p:cNvPr id="7" name="Text Box 5"/>
          <p:cNvSpPr txBox="1">
            <a:spLocks noChangeArrowheads="1"/>
          </p:cNvSpPr>
          <p:nvPr/>
        </p:nvSpPr>
        <p:spPr bwMode="auto">
          <a:xfrm>
            <a:off x="6299690" y="333376"/>
            <a:ext cx="2359941" cy="207749"/>
          </a:xfrm>
          <a:prstGeom prst="rect">
            <a:avLst/>
          </a:prstGeom>
          <a:noFill/>
          <a:ln w="9525">
            <a:noFill/>
            <a:miter lim="800000"/>
            <a:headEnd/>
            <a:tailEnd/>
          </a:ln>
          <a:effectLst/>
        </p:spPr>
        <p:txBody>
          <a:bodyPr wrap="none">
            <a:spAutoFit/>
          </a:bodyPr>
          <a:lstStyle/>
          <a:p>
            <a:pPr>
              <a:defRPr/>
            </a:pPr>
            <a:r>
              <a:rPr lang="en-US" altLang="zh-CN" sz="75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51339" y="1828802"/>
            <a:ext cx="8241323" cy="1744663"/>
          </a:xfrm>
          <a:noFill/>
        </p:spPr>
        <p:txBody>
          <a:bodyPr lIns="91440" rIns="91440"/>
          <a:lstStyle>
            <a:lvl1pPr algn="ctr">
              <a:defRPr sz="3000"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dirty="0"/>
              <a:t>单击此处编辑母版标题样式</a:t>
            </a:r>
          </a:p>
        </p:txBody>
      </p:sp>
      <p:sp>
        <p:nvSpPr>
          <p:cNvPr id="1913863" name="Rectangle 7"/>
          <p:cNvSpPr>
            <a:spLocks noGrp="1" noChangeArrowheads="1"/>
          </p:cNvSpPr>
          <p:nvPr>
            <p:ph type="subTitle" idx="1"/>
          </p:nvPr>
        </p:nvSpPr>
        <p:spPr>
          <a:xfrm>
            <a:off x="1521069" y="3886200"/>
            <a:ext cx="5908431" cy="1752600"/>
          </a:xfrm>
        </p:spPr>
        <p:txBody>
          <a:bodyPr/>
          <a:lstStyle>
            <a:lvl1pPr marL="0" indent="0" algn="ctr">
              <a:buFont typeface="Wingdings" pitchFamily="2" charset="2"/>
              <a:buNone/>
              <a:defRPr sz="2400"/>
            </a:lvl1pPr>
          </a:lstStyle>
          <a:p>
            <a:r>
              <a:rPr lang="zh-CN" altLang="en-US" dirty="0"/>
              <a:t>单击此处编辑母版副标题样式</a:t>
            </a:r>
          </a:p>
        </p:txBody>
      </p:sp>
    </p:spTree>
    <p:extLst>
      <p:ext uri="{BB962C8B-B14F-4D97-AF65-F5344CB8AC3E}">
        <p14:creationId xmlns:p14="http://schemas.microsoft.com/office/powerpoint/2010/main" val="48635793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extLst>
      <p:ext uri="{BB962C8B-B14F-4D97-AF65-F5344CB8AC3E}">
        <p14:creationId xmlns:p14="http://schemas.microsoft.com/office/powerpoint/2010/main" val="29148867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68327"/>
            <a:ext cx="22860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 y="568327"/>
            <a:ext cx="6717323"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extLst>
      <p:ext uri="{BB962C8B-B14F-4D97-AF65-F5344CB8AC3E}">
        <p14:creationId xmlns:p14="http://schemas.microsoft.com/office/powerpoint/2010/main" val="286757673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6934201" y="6242050"/>
            <a:ext cx="1758461"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7"/>
            <a:ext cx="9144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4251869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3373318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1339" y="1340770"/>
            <a:ext cx="8241323" cy="4896543"/>
          </a:xfrm>
        </p:spPr>
        <p:txBody>
          <a:bodyPr/>
          <a:lstStyle>
            <a:lvl1pPr>
              <a:defRPr sz="2100">
                <a:latin typeface="Times New Roman" pitchFamily="18" charset="0"/>
                <a:ea typeface="+mn-ea"/>
                <a:cs typeface="Times New Roman" pitchFamily="18" charset="0"/>
              </a:defRPr>
            </a:lvl1pPr>
            <a:lvl2pPr>
              <a:lnSpc>
                <a:spcPct val="100000"/>
              </a:lnSpc>
              <a:defRPr sz="1500"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26865495-C111-4C7C-9322-8F1EB441798D}" type="slidenum">
              <a:rPr lang="en-US" altLang="zh-CN"/>
              <a:pPr>
                <a:defRPr/>
              </a:pPr>
              <a:t>‹#›</a:t>
            </a:fld>
            <a:endParaRPr lang="en-US" altLang="zh-CN"/>
          </a:p>
        </p:txBody>
      </p:sp>
      <p:sp>
        <p:nvSpPr>
          <p:cNvPr id="2" name="标题 1"/>
          <p:cNvSpPr>
            <a:spLocks noGrp="1"/>
          </p:cNvSpPr>
          <p:nvPr>
            <p:ph type="title"/>
          </p:nvPr>
        </p:nvSpPr>
        <p:spPr>
          <a:xfrm>
            <a:off x="0" y="548682"/>
            <a:ext cx="9144000" cy="557213"/>
          </a:xfrm>
        </p:spPr>
        <p:txBody>
          <a:bodyPr tIns="144000"/>
          <a:lstStyle>
            <a:lvl1pPr>
              <a:defRPr sz="2100" b="1">
                <a:latin typeface="黑体" pitchFamily="2" charset="-122"/>
                <a:ea typeface="黑体"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160129862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435"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extLst>
      <p:ext uri="{BB962C8B-B14F-4D97-AF65-F5344CB8AC3E}">
        <p14:creationId xmlns:p14="http://schemas.microsoft.com/office/powerpoint/2010/main" val="279915847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1339" y="1412875"/>
            <a:ext cx="4050323" cy="46085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2339" y="1412875"/>
            <a:ext cx="4050323" cy="46085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extLst>
      <p:ext uri="{BB962C8B-B14F-4D97-AF65-F5344CB8AC3E}">
        <p14:creationId xmlns:p14="http://schemas.microsoft.com/office/powerpoint/2010/main" val="194188128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066"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066"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270" y="1535113"/>
            <a:ext cx="4041531"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270" y="2174875"/>
            <a:ext cx="4041531"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extLst>
      <p:ext uri="{BB962C8B-B14F-4D97-AF65-F5344CB8AC3E}">
        <p14:creationId xmlns:p14="http://schemas.microsoft.com/office/powerpoint/2010/main" val="309809323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2"/>
            <a:ext cx="9144000" cy="557213"/>
          </a:xfrm>
        </p:spPr>
        <p:txBody>
          <a:bodyPr tIns="144000"/>
          <a:lstStyle>
            <a:lvl1pPr>
              <a:defRPr sz="2100" b="1">
                <a:latin typeface="黑体" pitchFamily="2" charset="-122"/>
                <a:ea typeface="黑体"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43501837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extLst>
      <p:ext uri="{BB962C8B-B14F-4D97-AF65-F5344CB8AC3E}">
        <p14:creationId xmlns:p14="http://schemas.microsoft.com/office/powerpoint/2010/main" val="12285576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435"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539" y="273052"/>
            <a:ext cx="5111261"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435"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extLst>
      <p:ext uri="{BB962C8B-B14F-4D97-AF65-F5344CB8AC3E}">
        <p14:creationId xmlns:p14="http://schemas.microsoft.com/office/powerpoint/2010/main" val="37495583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166"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166"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extLst>
      <p:ext uri="{BB962C8B-B14F-4D97-AF65-F5344CB8AC3E}">
        <p14:creationId xmlns:p14="http://schemas.microsoft.com/office/powerpoint/2010/main" val="47465211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userDrawn="1"/>
        </p:nvPicPr>
        <p:blipFill>
          <a:blip r:embed="rId15" cstate="print"/>
          <a:srcRect/>
          <a:stretch>
            <a:fillRect/>
          </a:stretch>
        </p:blipFill>
        <p:spPr bwMode="auto">
          <a:xfrm>
            <a:off x="-8793" y="561975"/>
            <a:ext cx="9161585"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16" cstate="print"/>
          <a:srcRect/>
          <a:stretch>
            <a:fillRect/>
          </a:stretch>
        </p:blipFill>
        <p:spPr bwMode="auto">
          <a:xfrm>
            <a:off x="5105400" y="112713"/>
            <a:ext cx="1261697" cy="412750"/>
          </a:xfrm>
          <a:prstGeom prst="rect">
            <a:avLst/>
          </a:prstGeom>
          <a:noFill/>
          <a:ln w="9525">
            <a:noFill/>
            <a:miter lim="800000"/>
            <a:headEnd/>
            <a:tailEnd/>
          </a:ln>
        </p:spPr>
      </p:pic>
      <p:pic>
        <p:nvPicPr>
          <p:cNvPr id="2052" name="Picture 1056" descr="iscas-mzd"/>
          <p:cNvPicPr>
            <a:picLocks noChangeAspect="1" noChangeArrowheads="1"/>
          </p:cNvPicPr>
          <p:nvPr userDrawn="1"/>
        </p:nvPicPr>
        <p:blipFill>
          <a:blip r:embed="rId17" cstate="print"/>
          <a:srcRect/>
          <a:stretch>
            <a:fillRect/>
          </a:stretch>
        </p:blipFill>
        <p:spPr bwMode="auto">
          <a:xfrm>
            <a:off x="6566389" y="96838"/>
            <a:ext cx="1976804" cy="334962"/>
          </a:xfrm>
          <a:prstGeom prst="rect">
            <a:avLst/>
          </a:prstGeom>
          <a:noFill/>
          <a:ln w="9525">
            <a:noFill/>
            <a:miter lim="800000"/>
            <a:headEnd/>
            <a:tailEnd/>
          </a:ln>
        </p:spPr>
      </p:pic>
      <p:sp>
        <p:nvSpPr>
          <p:cNvPr id="3093" name="Text Box 1045"/>
          <p:cNvSpPr txBox="1">
            <a:spLocks noChangeArrowheads="1"/>
          </p:cNvSpPr>
          <p:nvPr/>
        </p:nvSpPr>
        <p:spPr bwMode="auto">
          <a:xfrm>
            <a:off x="6299690" y="333376"/>
            <a:ext cx="2359941" cy="207749"/>
          </a:xfrm>
          <a:prstGeom prst="rect">
            <a:avLst/>
          </a:prstGeom>
          <a:noFill/>
          <a:ln w="9525">
            <a:noFill/>
            <a:miter lim="800000"/>
            <a:headEnd/>
            <a:tailEnd/>
          </a:ln>
          <a:effectLst/>
        </p:spPr>
        <p:txBody>
          <a:bodyPr wrap="none">
            <a:spAutoFit/>
          </a:bodyPr>
          <a:lstStyle/>
          <a:p>
            <a:pPr>
              <a:defRPr/>
            </a:pPr>
            <a:r>
              <a:rPr lang="en-US" altLang="zh-CN" sz="75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33047" y="6242050"/>
            <a:ext cx="175846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5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2883877" y="6242050"/>
            <a:ext cx="267286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50"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049108" y="6242050"/>
            <a:ext cx="175846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51339" y="1412875"/>
            <a:ext cx="8241323"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7"/>
            <a:ext cx="9144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spTree>
    <p:extLst>
      <p:ext uri="{BB962C8B-B14F-4D97-AF65-F5344CB8AC3E}">
        <p14:creationId xmlns:p14="http://schemas.microsoft.com/office/powerpoint/2010/main" val="31896589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txStyles>
    <p:titleStyle>
      <a:lvl1pPr algn="l" rtl="0" eaLnBrk="0" fontAlgn="base" hangingPunct="0">
        <a:lnSpc>
          <a:spcPct val="70000"/>
        </a:lnSpc>
        <a:spcBef>
          <a:spcPct val="0"/>
        </a:spcBef>
        <a:spcAft>
          <a:spcPct val="0"/>
        </a:spcAft>
        <a:defRPr kumimoji="1" sz="21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5pPr>
      <a:lvl6pPr marL="342900" algn="l" rtl="0" fontAlgn="base">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6pPr>
      <a:lvl7pPr marL="685800" algn="l" rtl="0" fontAlgn="base">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7pPr>
      <a:lvl8pPr marL="1028700" algn="l" rtl="0" fontAlgn="base">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8pPr>
      <a:lvl9pPr marL="1371600" algn="l" rtl="0" fontAlgn="base">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257175" indent="-257175" algn="l" rtl="0" eaLnBrk="0" fontAlgn="base" hangingPunct="0">
        <a:spcBef>
          <a:spcPct val="20000"/>
        </a:spcBef>
        <a:spcAft>
          <a:spcPct val="0"/>
        </a:spcAft>
        <a:buClr>
          <a:srgbClr val="FF5050"/>
        </a:buClr>
        <a:buSzPct val="120000"/>
        <a:buFont typeface="Wingdings" pitchFamily="2" charset="2"/>
        <a:buChar char="§"/>
        <a:defRPr kumimoji="1" sz="1950" b="1">
          <a:solidFill>
            <a:srgbClr val="000066"/>
          </a:solidFill>
          <a:latin typeface="+mn-lt"/>
          <a:ea typeface="+mn-ea"/>
          <a:cs typeface="+mn-cs"/>
        </a:defRPr>
      </a:lvl1pPr>
      <a:lvl2pPr marL="557213" indent="-214313" algn="l" rtl="0" eaLnBrk="0" fontAlgn="base" hangingPunct="0">
        <a:spcBef>
          <a:spcPct val="20000"/>
        </a:spcBef>
        <a:spcAft>
          <a:spcPct val="0"/>
        </a:spcAft>
        <a:buClr>
          <a:schemeClr val="tx2"/>
        </a:buClr>
        <a:buSzPct val="75000"/>
        <a:buFont typeface="Wingdings" pitchFamily="2" charset="2"/>
        <a:buChar char="v"/>
        <a:defRPr kumimoji="1" sz="1800">
          <a:solidFill>
            <a:srgbClr val="FF3300"/>
          </a:solidFill>
          <a:latin typeface="+mn-lt"/>
          <a:ea typeface="+mn-ea"/>
        </a:defRPr>
      </a:lvl2pPr>
      <a:lvl3pPr marL="857250" indent="-171450" algn="l" rtl="0" eaLnBrk="0" fontAlgn="base" hangingPunct="0">
        <a:spcBef>
          <a:spcPct val="20000"/>
        </a:spcBef>
        <a:spcAft>
          <a:spcPct val="0"/>
        </a:spcAft>
        <a:buClr>
          <a:schemeClr val="hlink"/>
        </a:buClr>
        <a:buSzPct val="65000"/>
        <a:buFont typeface="Monotype Sorts" pitchFamily="2" charset="2"/>
        <a:buChar char="F"/>
        <a:defRPr kumimoji="1" sz="1500">
          <a:solidFill>
            <a:srgbClr val="0000FF"/>
          </a:solidFill>
          <a:latin typeface="+mn-lt"/>
          <a:ea typeface="+mn-ea"/>
        </a:defRPr>
      </a:lvl3pPr>
      <a:lvl4pPr marL="1200150" indent="-171450"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1543050" indent="-171450"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1885950" indent="-17145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228850" indent="-17145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2571750" indent="-17145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2914650" indent="-17145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143000" y="2033153"/>
            <a:ext cx="6858000" cy="1495551"/>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gn="ctr">
              <a:lnSpc>
                <a:spcPct val="150000"/>
              </a:lnSpc>
              <a:defRPr/>
            </a:pPr>
            <a:r>
              <a:rPr lang="en-US" altLang="zh-CN" sz="3047" spc="208" dirty="0">
                <a:solidFill>
                  <a:srgbClr val="000066"/>
                </a:solidFill>
                <a:latin typeface="+mj-ea"/>
                <a:ea typeface="+mj-ea"/>
              </a:rPr>
              <a:t>《</a:t>
            </a:r>
            <a:r>
              <a:rPr lang="en-US" altLang="zh-CN" sz="3047" spc="208" dirty="0" err="1">
                <a:solidFill>
                  <a:srgbClr val="000066"/>
                </a:solidFill>
                <a:latin typeface="+mj-ea"/>
                <a:ea typeface="+mj-ea"/>
              </a:rPr>
              <a:t>openEuler</a:t>
            </a:r>
            <a:r>
              <a:rPr lang="zh-CN" altLang="en-US" sz="3047" spc="208" dirty="0">
                <a:solidFill>
                  <a:srgbClr val="000066"/>
                </a:solidFill>
                <a:latin typeface="+mj-ea"/>
                <a:ea typeface="+mj-ea"/>
              </a:rPr>
              <a:t>内核编程</a:t>
            </a:r>
            <a:r>
              <a:rPr lang="en-US" altLang="zh-CN" sz="3047" spc="208" dirty="0">
                <a:solidFill>
                  <a:srgbClr val="000066"/>
                </a:solidFill>
                <a:latin typeface="+mj-ea"/>
                <a:ea typeface="+mj-ea"/>
              </a:rPr>
              <a:t>》</a:t>
            </a:r>
          </a:p>
          <a:p>
            <a:pPr algn="ctr">
              <a:lnSpc>
                <a:spcPct val="150000"/>
              </a:lnSpc>
              <a:defRPr/>
            </a:pPr>
            <a:r>
              <a:rPr lang="zh-CN" altLang="en-US" sz="3047" spc="208" dirty="0">
                <a:solidFill>
                  <a:srgbClr val="000066"/>
                </a:solidFill>
                <a:latin typeface="+mj-ea"/>
                <a:ea typeface="+mj-ea"/>
              </a:rPr>
              <a:t>第四章 实训</a:t>
            </a:r>
            <a:r>
              <a:rPr lang="en-US" altLang="zh-CN" sz="3047" spc="208" dirty="0">
                <a:solidFill>
                  <a:srgbClr val="000066"/>
                </a:solidFill>
                <a:latin typeface="+mj-ea"/>
                <a:ea typeface="+mj-ea"/>
              </a:rPr>
              <a:t>2</a:t>
            </a:r>
          </a:p>
          <a:p>
            <a:pPr algn="ctr">
              <a:lnSpc>
                <a:spcPct val="150000"/>
              </a:lnSpc>
              <a:defRPr/>
            </a:pPr>
            <a:r>
              <a:rPr lang="en-US" altLang="zh-CN" sz="3047" spc="208" dirty="0">
                <a:solidFill>
                  <a:srgbClr val="000066"/>
                </a:solidFill>
                <a:latin typeface="+mj-ea"/>
                <a:ea typeface="+mj-ea"/>
              </a:rPr>
              <a:t>proc</a:t>
            </a:r>
            <a:r>
              <a:rPr lang="zh-CN" altLang="en-US" sz="3047" spc="208" dirty="0">
                <a:solidFill>
                  <a:srgbClr val="000066"/>
                </a:solidFill>
                <a:latin typeface="+mj-ea"/>
                <a:ea typeface="+mj-ea"/>
              </a:rPr>
              <a:t>文件系统</a:t>
            </a:r>
          </a:p>
        </p:txBody>
      </p:sp>
      <p:sp>
        <p:nvSpPr>
          <p:cNvPr id="43011" name="Rectangle 3"/>
          <p:cNvSpPr>
            <a:spLocks noChangeArrowheads="1"/>
          </p:cNvSpPr>
          <p:nvPr/>
        </p:nvSpPr>
        <p:spPr bwMode="auto">
          <a:xfrm>
            <a:off x="1144957" y="4326331"/>
            <a:ext cx="6858000" cy="897331"/>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gn="ctr">
              <a:lnSpc>
                <a:spcPct val="150000"/>
              </a:lnSpc>
              <a:spcBef>
                <a:spcPts val="0"/>
              </a:spcBef>
              <a:buClr>
                <a:schemeClr val="hlink"/>
              </a:buClr>
              <a:buSzPct val="50000"/>
              <a:buNone/>
            </a:pPr>
            <a:r>
              <a:rPr kumimoji="0" lang="zh-CN" altLang="en-US" sz="1800" dirty="0">
                <a:solidFill>
                  <a:srgbClr val="CC0000"/>
                </a:solidFill>
                <a:latin typeface="+mj-ea"/>
                <a:ea typeface="+mj-ea"/>
              </a:rPr>
              <a:t>中科院软件所</a:t>
            </a:r>
            <a:endParaRPr kumimoji="0" lang="en-US" altLang="zh-CN" sz="1800" dirty="0">
              <a:solidFill>
                <a:srgbClr val="CC0000"/>
              </a:solidFill>
              <a:latin typeface="+mj-ea"/>
              <a:ea typeface="+mj-ea"/>
            </a:endParaRPr>
          </a:p>
          <a:p>
            <a:pPr algn="ctr">
              <a:lnSpc>
                <a:spcPct val="150000"/>
              </a:lnSpc>
              <a:spcBef>
                <a:spcPts val="0"/>
              </a:spcBef>
              <a:buClr>
                <a:schemeClr val="hlink"/>
              </a:buClr>
              <a:buSzPct val="50000"/>
              <a:buNone/>
            </a:pPr>
            <a:fld id="{E7B7467F-504A-44C3-8C94-D3425F8D3B43}" type="datetime2">
              <a:rPr kumimoji="0" lang="zh-CN" altLang="zh-CN" sz="1800">
                <a:solidFill>
                  <a:srgbClr val="CC0000"/>
                </a:solidFill>
                <a:latin typeface="+mj-ea"/>
                <a:ea typeface="+mj-ea"/>
              </a:rPr>
              <a:t>2021年3月17日</a:t>
            </a:fld>
            <a:endParaRPr kumimoji="0" lang="zh-CN" altLang="en-US" sz="1800" dirty="0">
              <a:solidFill>
                <a:srgbClr val="CC0000"/>
              </a:solidFill>
              <a:latin typeface="+mj-ea"/>
              <a:ea typeface="+mj-ea"/>
            </a:endParaRPr>
          </a:p>
        </p:txBody>
      </p:sp>
    </p:spTree>
    <p:custDataLst>
      <p:tags r:id="rId1"/>
    </p:custDataLst>
    <p:extLst>
      <p:ext uri="{BB962C8B-B14F-4D97-AF65-F5344CB8AC3E}">
        <p14:creationId xmlns:p14="http://schemas.microsoft.com/office/powerpoint/2010/main" val="137997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9535E7D-28BC-439E-9546-EDACDEED126F}"/>
              </a:ext>
            </a:extLst>
          </p:cNvPr>
          <p:cNvSpPr>
            <a:spLocks noGrp="1" noChangeAspect="1" noChangeArrowheads="1"/>
          </p:cNvSpPr>
          <p:nvPr>
            <p:ph type="title"/>
          </p:nvPr>
        </p:nvSpPr>
        <p:spPr/>
        <p:txBody>
          <a:bodyPr/>
          <a:lstStyle/>
          <a:p>
            <a:r>
              <a:rPr lang="zh-CN" altLang="en-US" dirty="0"/>
              <a:t>proc文件-编程接口</a:t>
            </a:r>
            <a:endParaRPr lang="zh-CN" altLang="zh-CN" dirty="0"/>
          </a:p>
        </p:txBody>
      </p:sp>
      <p:sp>
        <p:nvSpPr>
          <p:cNvPr id="9219" name="Rectangle 3">
            <a:extLst>
              <a:ext uri="{FF2B5EF4-FFF2-40B4-BE49-F238E27FC236}">
                <a16:creationId xmlns:a16="http://schemas.microsoft.com/office/drawing/2014/main" id="{E79522EB-5EEA-4FC9-8CDC-3F74B38EDB29}"/>
              </a:ext>
            </a:extLst>
          </p:cNvPr>
          <p:cNvSpPr>
            <a:spLocks noGrp="1" noChangeArrowheads="1"/>
          </p:cNvSpPr>
          <p:nvPr>
            <p:ph type="body" idx="1"/>
          </p:nvPr>
        </p:nvSpPr>
        <p:spPr/>
        <p:txBody>
          <a:bodyPr/>
          <a:lstStyle/>
          <a:p>
            <a:r>
              <a:rPr lang="zh-CN" altLang="zh-CN" sz="1800" dirty="0"/>
              <a:t>文件操作的系列回调函数</a:t>
            </a:r>
          </a:p>
          <a:p>
            <a:pPr lvl="1"/>
            <a:r>
              <a:rPr lang="zh-CN" altLang="zh-CN" sz="1650" dirty="0"/>
              <a:t>对于打开一个文件一般用，proc_open(struct inode *inode, struct  file *file)，然后在其函数的实现中再用 single_open(file, callback, NULL); </a:t>
            </a:r>
            <a:endParaRPr lang="en-US" altLang="zh-CN" sz="1650" dirty="0"/>
          </a:p>
          <a:p>
            <a:pPr lvl="1"/>
            <a:r>
              <a:rPr lang="zh-CN" altLang="zh-CN" sz="1650" dirty="0"/>
              <a:t>回调函数不是由该函数的实现方直接调用，而是在特定的事件或条件发生时由另外的一方调用的，用于对该事件或条件进行响应</a:t>
            </a:r>
            <a:r>
              <a:rPr lang="zh-CN" altLang="zh-CN" sz="900" dirty="0"/>
              <a:t>。</a:t>
            </a:r>
          </a:p>
        </p:txBody>
      </p:sp>
    </p:spTree>
    <p:extLst>
      <p:ext uri="{BB962C8B-B14F-4D97-AF65-F5344CB8AC3E}">
        <p14:creationId xmlns:p14="http://schemas.microsoft.com/office/powerpoint/2010/main" val="234494835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CC3B490-2BD8-4F73-9B85-FC5007EBC742}"/>
              </a:ext>
            </a:extLst>
          </p:cNvPr>
          <p:cNvSpPr>
            <a:spLocks noGrp="1" noChangeAspect="1" noChangeArrowheads="1"/>
          </p:cNvSpPr>
          <p:nvPr>
            <p:ph type="title"/>
          </p:nvPr>
        </p:nvSpPr>
        <p:spPr/>
        <p:txBody>
          <a:bodyPr/>
          <a:lstStyle/>
          <a:p>
            <a:r>
              <a:rPr lang="zh-CN" altLang="en-US"/>
              <a:t>proc文件-编程接口</a:t>
            </a:r>
          </a:p>
        </p:txBody>
      </p:sp>
      <p:sp>
        <p:nvSpPr>
          <p:cNvPr id="10243" name="Rectangle 3">
            <a:extLst>
              <a:ext uri="{FF2B5EF4-FFF2-40B4-BE49-F238E27FC236}">
                <a16:creationId xmlns:a16="http://schemas.microsoft.com/office/drawing/2014/main" id="{EDC2CEC5-FC3D-4D29-8820-C0FC55CD9F67}"/>
              </a:ext>
            </a:extLst>
          </p:cNvPr>
          <p:cNvSpPr>
            <a:spLocks noGrp="1" noChangeArrowheads="1"/>
          </p:cNvSpPr>
          <p:nvPr>
            <p:ph type="body" idx="1"/>
          </p:nvPr>
        </p:nvSpPr>
        <p:spPr>
          <a:xfrm>
            <a:off x="1481138" y="1916906"/>
            <a:ext cx="6181725" cy="3996929"/>
          </a:xfrm>
        </p:spPr>
        <p:txBody>
          <a:bodyPr/>
          <a:lstStyle/>
          <a:p>
            <a:r>
              <a:rPr lang="zh-CN" altLang="zh-CN" sz="1800" dirty="0"/>
              <a:t>proc_dir_entry结构体</a:t>
            </a:r>
          </a:p>
          <a:p>
            <a:pPr lvl="1"/>
            <a:r>
              <a:rPr lang="zh-CN" altLang="zh-CN" sz="1650" dirty="0"/>
              <a:t>在创建proc目录和文件时都会返回一个表示proc文件结构的结构体proc_dir_entry.</a:t>
            </a:r>
          </a:p>
          <a:p>
            <a:pPr lvl="2"/>
            <a:r>
              <a:rPr lang="zh-CN" altLang="zh-CN" sz="1350" dirty="0"/>
              <a:t>  struct proc_dir_entry {</a:t>
            </a:r>
          </a:p>
          <a:p>
            <a:pPr lvl="2"/>
            <a:r>
              <a:rPr lang="zh-CN" altLang="zh-CN" sz="1350" dirty="0"/>
              <a:t>          unsigned int low_ino;</a:t>
            </a:r>
          </a:p>
          <a:p>
            <a:pPr lvl="2"/>
            <a:r>
              <a:rPr lang="zh-CN" altLang="zh-CN" sz="1350" dirty="0"/>
              <a:t>          umode_t mode; // 文件访问权限模式</a:t>
            </a:r>
          </a:p>
          <a:p>
            <a:pPr lvl="2"/>
            <a:r>
              <a:rPr lang="zh-CN" altLang="zh-CN" sz="1350" dirty="0"/>
              <a:t>          nlink_t nlink; </a:t>
            </a:r>
          </a:p>
          <a:p>
            <a:pPr lvl="2"/>
            <a:r>
              <a:rPr lang="zh-CN" altLang="zh-CN" sz="1350" dirty="0"/>
              <a:t>          kuid_t uid; // 文件的用户ID</a:t>
            </a:r>
          </a:p>
          <a:p>
            <a:pPr lvl="2"/>
            <a:r>
              <a:rPr lang="zh-CN" altLang="zh-CN" sz="1350" dirty="0"/>
              <a:t>          kgid_t gid; // 文件的组ID</a:t>
            </a:r>
          </a:p>
          <a:p>
            <a:pPr lvl="2"/>
            <a:r>
              <a:rPr lang="zh-CN" altLang="zh-CN" sz="1350" dirty="0"/>
              <a:t>          loff_t size;</a:t>
            </a:r>
          </a:p>
          <a:p>
            <a:pPr lvl="2"/>
            <a:r>
              <a:rPr lang="zh-CN" altLang="zh-CN" sz="1350" dirty="0"/>
              <a:t>          const struct inode_operations *proc_iops; // 文件Inode操作函数</a:t>
            </a:r>
          </a:p>
          <a:p>
            <a:pPr lvl="2"/>
            <a:r>
              <a:rPr lang="zh-CN" altLang="zh-CN" sz="1350" dirty="0"/>
              <a:t>          const struct file_operations *proc_fops; // 文件操作函数</a:t>
            </a:r>
          </a:p>
          <a:p>
            <a:pPr lvl="2"/>
            <a:r>
              <a:rPr lang="zh-CN" altLang="zh-CN" sz="1350" dirty="0"/>
              <a:t>          struct proc_dir_entry *next, *parent, *subdir;</a:t>
            </a:r>
          </a:p>
          <a:p>
            <a:pPr lvl="2"/>
            <a:r>
              <a:rPr lang="zh-CN" altLang="zh-CN" sz="1350" dirty="0"/>
              <a:t>          void *data;</a:t>
            </a:r>
          </a:p>
        </p:txBody>
      </p:sp>
    </p:spTree>
    <p:extLst>
      <p:ext uri="{BB962C8B-B14F-4D97-AF65-F5344CB8AC3E}">
        <p14:creationId xmlns:p14="http://schemas.microsoft.com/office/powerpoint/2010/main" val="183292734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CC3B490-2BD8-4F73-9B85-FC5007EBC742}"/>
              </a:ext>
            </a:extLst>
          </p:cNvPr>
          <p:cNvSpPr>
            <a:spLocks noGrp="1" noChangeAspect="1" noChangeArrowheads="1"/>
          </p:cNvSpPr>
          <p:nvPr>
            <p:ph type="title"/>
          </p:nvPr>
        </p:nvSpPr>
        <p:spPr/>
        <p:txBody>
          <a:bodyPr/>
          <a:lstStyle/>
          <a:p>
            <a:r>
              <a:rPr lang="zh-CN" altLang="en-US"/>
              <a:t>proc文件-编程接口</a:t>
            </a:r>
          </a:p>
        </p:txBody>
      </p:sp>
      <p:sp>
        <p:nvSpPr>
          <p:cNvPr id="10243" name="Rectangle 3">
            <a:extLst>
              <a:ext uri="{FF2B5EF4-FFF2-40B4-BE49-F238E27FC236}">
                <a16:creationId xmlns:a16="http://schemas.microsoft.com/office/drawing/2014/main" id="{EDC2CEC5-FC3D-4D29-8820-C0FC55CD9F67}"/>
              </a:ext>
            </a:extLst>
          </p:cNvPr>
          <p:cNvSpPr>
            <a:spLocks noGrp="1" noChangeArrowheads="1"/>
          </p:cNvSpPr>
          <p:nvPr>
            <p:ph type="body" idx="1"/>
          </p:nvPr>
        </p:nvSpPr>
        <p:spPr>
          <a:xfrm>
            <a:off x="1481138" y="1916906"/>
            <a:ext cx="6181725" cy="3996929"/>
          </a:xfrm>
        </p:spPr>
        <p:txBody>
          <a:bodyPr/>
          <a:lstStyle/>
          <a:p>
            <a:r>
              <a:rPr lang="zh-CN" altLang="zh-CN" sz="1800" dirty="0"/>
              <a:t>proc_dir_entry结构体</a:t>
            </a:r>
          </a:p>
          <a:p>
            <a:pPr lvl="1"/>
            <a:r>
              <a:rPr lang="zh-CN" altLang="zh-CN" sz="1650" dirty="0"/>
              <a:t>在创建proc目录和文件时都会返回一个表示proc文件结构的结构体proc_dir_entry.</a:t>
            </a:r>
          </a:p>
          <a:p>
            <a:pPr lvl="2"/>
            <a:r>
              <a:rPr lang="en-US" altLang="zh-CN" sz="1350" dirty="0"/>
              <a:t>          </a:t>
            </a:r>
            <a:r>
              <a:rPr lang="en-US" altLang="zh-CN" sz="1350" dirty="0" err="1"/>
              <a:t>atomic_t</a:t>
            </a:r>
            <a:r>
              <a:rPr lang="en-US" altLang="zh-CN" sz="1350" dirty="0"/>
              <a:t> count;         /* use count */</a:t>
            </a:r>
          </a:p>
          <a:p>
            <a:pPr lvl="2"/>
            <a:r>
              <a:rPr lang="en-US" altLang="zh-CN" sz="1350" dirty="0"/>
              <a:t>          </a:t>
            </a:r>
            <a:r>
              <a:rPr lang="en-US" altLang="zh-CN" sz="1350" dirty="0" err="1"/>
              <a:t>atomic_t</a:t>
            </a:r>
            <a:r>
              <a:rPr lang="en-US" altLang="zh-CN" sz="1350" dirty="0"/>
              <a:t> </a:t>
            </a:r>
            <a:r>
              <a:rPr lang="en-US" altLang="zh-CN" sz="1350" dirty="0" err="1"/>
              <a:t>in_use</a:t>
            </a:r>
            <a:r>
              <a:rPr lang="en-US" altLang="zh-CN" sz="1350" dirty="0"/>
              <a:t>;        /* number of callers into module in progress; */</a:t>
            </a:r>
          </a:p>
          <a:p>
            <a:pPr lvl="2"/>
            <a:r>
              <a:rPr lang="en-US" altLang="zh-CN" sz="1350" dirty="0"/>
              <a:t>                          /* negative -&gt; it's going away RSN */</a:t>
            </a:r>
          </a:p>
          <a:p>
            <a:pPr lvl="2"/>
            <a:r>
              <a:rPr lang="en-US" altLang="zh-CN" sz="1350" dirty="0"/>
              <a:t>          struct completion *</a:t>
            </a:r>
            <a:r>
              <a:rPr lang="en-US" altLang="zh-CN" sz="1350" dirty="0" err="1"/>
              <a:t>pde_unload_completion</a:t>
            </a:r>
            <a:r>
              <a:rPr lang="en-US" altLang="zh-CN" sz="1350" dirty="0"/>
              <a:t>;</a:t>
            </a:r>
          </a:p>
          <a:p>
            <a:pPr lvl="2"/>
            <a:r>
              <a:rPr lang="en-US" altLang="zh-CN" sz="1350" dirty="0"/>
              <a:t>          struct </a:t>
            </a:r>
            <a:r>
              <a:rPr lang="en-US" altLang="zh-CN" sz="1350" dirty="0" err="1"/>
              <a:t>list_head</a:t>
            </a:r>
            <a:r>
              <a:rPr lang="en-US" altLang="zh-CN" sz="1350" dirty="0"/>
              <a:t> </a:t>
            </a:r>
            <a:r>
              <a:rPr lang="en-US" altLang="zh-CN" sz="1350" dirty="0" err="1"/>
              <a:t>pde_openers</a:t>
            </a:r>
            <a:r>
              <a:rPr lang="en-US" altLang="zh-CN" sz="1350" dirty="0"/>
              <a:t>;   /* who did -&gt;open, but not -&gt;release */</a:t>
            </a:r>
          </a:p>
          <a:p>
            <a:pPr lvl="2"/>
            <a:r>
              <a:rPr lang="en-US" altLang="zh-CN" sz="1350" dirty="0"/>
              <a:t>          </a:t>
            </a:r>
            <a:r>
              <a:rPr lang="en-US" altLang="zh-CN" sz="1350" dirty="0" err="1"/>
              <a:t>spinlock_t</a:t>
            </a:r>
            <a:r>
              <a:rPr lang="en-US" altLang="zh-CN" sz="1350" dirty="0"/>
              <a:t> </a:t>
            </a:r>
            <a:r>
              <a:rPr lang="en-US" altLang="zh-CN" sz="1350" dirty="0" err="1"/>
              <a:t>pde_unload_lock</a:t>
            </a:r>
            <a:r>
              <a:rPr lang="en-US" altLang="zh-CN" sz="1350" dirty="0"/>
              <a:t>; /* </a:t>
            </a:r>
            <a:r>
              <a:rPr lang="en-US" altLang="zh-CN" sz="1350" dirty="0" err="1"/>
              <a:t>proc_fops</a:t>
            </a:r>
            <a:r>
              <a:rPr lang="en-US" altLang="zh-CN" sz="1350" dirty="0"/>
              <a:t> checks and </a:t>
            </a:r>
            <a:r>
              <a:rPr lang="en-US" altLang="zh-CN" sz="1350" dirty="0" err="1"/>
              <a:t>pde_users</a:t>
            </a:r>
            <a:r>
              <a:rPr lang="en-US" altLang="zh-CN" sz="1350" dirty="0"/>
              <a:t> bumps */</a:t>
            </a:r>
          </a:p>
          <a:p>
            <a:pPr lvl="2"/>
            <a:r>
              <a:rPr lang="en-US" altLang="zh-CN" sz="1350" dirty="0"/>
              <a:t>          u8 </a:t>
            </a:r>
            <a:r>
              <a:rPr lang="en-US" altLang="zh-CN" sz="1350" dirty="0" err="1"/>
              <a:t>namelen</a:t>
            </a:r>
            <a:r>
              <a:rPr lang="en-US" altLang="zh-CN" sz="1350" dirty="0"/>
              <a:t>;	</a:t>
            </a:r>
          </a:p>
          <a:p>
            <a:pPr lvl="2"/>
            <a:r>
              <a:rPr lang="en-US" altLang="zh-CN" sz="1350" dirty="0"/>
              <a:t>          char name[];</a:t>
            </a:r>
          </a:p>
          <a:p>
            <a:pPr lvl="2"/>
            <a:r>
              <a:rPr lang="en-US" altLang="zh-CN" sz="1350" dirty="0"/>
              <a:t>  };</a:t>
            </a:r>
            <a:endParaRPr lang="zh-CN" altLang="zh-CN" sz="1350" dirty="0"/>
          </a:p>
        </p:txBody>
      </p:sp>
    </p:spTree>
    <p:extLst>
      <p:ext uri="{BB962C8B-B14F-4D97-AF65-F5344CB8AC3E}">
        <p14:creationId xmlns:p14="http://schemas.microsoft.com/office/powerpoint/2010/main" val="199136635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336192E-28D3-4590-982F-FF974127358F}"/>
              </a:ext>
            </a:extLst>
          </p:cNvPr>
          <p:cNvSpPr>
            <a:spLocks noGrp="1" noChangeAspect="1" noChangeArrowheads="1"/>
          </p:cNvSpPr>
          <p:nvPr>
            <p:ph type="title"/>
          </p:nvPr>
        </p:nvSpPr>
        <p:spPr/>
        <p:txBody>
          <a:bodyPr/>
          <a:lstStyle/>
          <a:p>
            <a:r>
              <a:rPr lang="zh-CN" altLang="en-US"/>
              <a:t>proc文件-编程接口</a:t>
            </a:r>
          </a:p>
        </p:txBody>
      </p:sp>
      <p:sp>
        <p:nvSpPr>
          <p:cNvPr id="11267" name="Rectangle 3">
            <a:extLst>
              <a:ext uri="{FF2B5EF4-FFF2-40B4-BE49-F238E27FC236}">
                <a16:creationId xmlns:a16="http://schemas.microsoft.com/office/drawing/2014/main" id="{D88F7745-7685-4C6F-BD92-82DE0FDBC357}"/>
              </a:ext>
            </a:extLst>
          </p:cNvPr>
          <p:cNvSpPr>
            <a:spLocks noGrp="1" noChangeArrowheads="1"/>
          </p:cNvSpPr>
          <p:nvPr>
            <p:ph type="body" idx="1"/>
          </p:nvPr>
        </p:nvSpPr>
        <p:spPr/>
        <p:txBody>
          <a:bodyPr/>
          <a:lstStyle/>
          <a:p>
            <a:pPr>
              <a:lnSpc>
                <a:spcPct val="80000"/>
              </a:lnSpc>
            </a:pPr>
            <a:r>
              <a:rPr lang="zh-CN" altLang="en-US" sz="1800" dirty="0"/>
              <a:t>将内容写入seq_file(proc)文件中</a:t>
            </a:r>
          </a:p>
          <a:p>
            <a:pPr lvl="1">
              <a:lnSpc>
                <a:spcPct val="80000"/>
              </a:lnSpc>
            </a:pPr>
            <a:r>
              <a:rPr lang="zh-CN" altLang="en-US" sz="1650" dirty="0"/>
              <a:t>int seq_printf(struct seq_file *, const char *, ...)__attribute__ ((format(printf,2,3)));</a:t>
            </a:r>
            <a:endParaRPr lang="en-US" altLang="zh-CN" sz="1650" dirty="0"/>
          </a:p>
          <a:p>
            <a:pPr lvl="1">
              <a:lnSpc>
                <a:spcPct val="80000"/>
              </a:lnSpc>
            </a:pPr>
            <a:endParaRPr lang="zh-CN" altLang="en-US" sz="1650" dirty="0"/>
          </a:p>
          <a:p>
            <a:pPr lvl="1">
              <a:lnSpc>
                <a:spcPct val="80000"/>
              </a:lnSpc>
            </a:pPr>
            <a:r>
              <a:rPr lang="zh-CN" altLang="en-US" sz="1650" dirty="0"/>
              <a:t>函数seq_printf是最常用的输出函数，它用于把给定参数按照给定的格式输出到seq_file(proc)文件。</a:t>
            </a:r>
          </a:p>
          <a:p>
            <a:pPr>
              <a:lnSpc>
                <a:spcPct val="80000"/>
              </a:lnSpc>
            </a:pPr>
            <a:endParaRPr lang="zh-CN" altLang="en-US" sz="180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336192E-28D3-4590-982F-FF974127358F}"/>
              </a:ext>
            </a:extLst>
          </p:cNvPr>
          <p:cNvSpPr>
            <a:spLocks noGrp="1" noChangeAspect="1" noChangeArrowheads="1"/>
          </p:cNvSpPr>
          <p:nvPr>
            <p:ph type="title"/>
          </p:nvPr>
        </p:nvSpPr>
        <p:spPr/>
        <p:txBody>
          <a:bodyPr/>
          <a:lstStyle/>
          <a:p>
            <a:r>
              <a:rPr lang="zh-CN" altLang="en-US"/>
              <a:t>proc文件-编程接口</a:t>
            </a:r>
          </a:p>
        </p:txBody>
      </p:sp>
      <p:sp>
        <p:nvSpPr>
          <p:cNvPr id="11267" name="Rectangle 3">
            <a:extLst>
              <a:ext uri="{FF2B5EF4-FFF2-40B4-BE49-F238E27FC236}">
                <a16:creationId xmlns:a16="http://schemas.microsoft.com/office/drawing/2014/main" id="{D88F7745-7685-4C6F-BD92-82DE0FDBC357}"/>
              </a:ext>
            </a:extLst>
          </p:cNvPr>
          <p:cNvSpPr>
            <a:spLocks noGrp="1" noChangeArrowheads="1"/>
          </p:cNvSpPr>
          <p:nvPr>
            <p:ph type="body" idx="1"/>
          </p:nvPr>
        </p:nvSpPr>
        <p:spPr/>
        <p:txBody>
          <a:bodyPr/>
          <a:lstStyle/>
          <a:p>
            <a:pPr>
              <a:lnSpc>
                <a:spcPct val="80000"/>
              </a:lnSpc>
            </a:pPr>
            <a:r>
              <a:rPr lang="en-US" altLang="zh-CN" sz="1800" dirty="0" err="1"/>
              <a:t>seq_file</a:t>
            </a:r>
            <a:r>
              <a:rPr lang="zh-CN" altLang="en-US" sz="1800" dirty="0"/>
              <a:t>的作用</a:t>
            </a:r>
            <a:r>
              <a:rPr lang="en-US" altLang="zh-CN" sz="1800" dirty="0"/>
              <a:t>:</a:t>
            </a:r>
          </a:p>
          <a:p>
            <a:pPr lvl="1">
              <a:lnSpc>
                <a:spcPct val="80000"/>
              </a:lnSpc>
            </a:pPr>
            <a:r>
              <a:rPr lang="zh-CN" altLang="en-US" sz="1650" dirty="0"/>
              <a:t>内核通过在</a:t>
            </a:r>
            <a:r>
              <a:rPr lang="en-US" altLang="zh-CN" sz="1650" dirty="0" err="1"/>
              <a:t>procfs</a:t>
            </a:r>
            <a:r>
              <a:rPr lang="zh-CN" altLang="en-US" sz="1650" dirty="0"/>
              <a:t>文件系统下建立文件来向用户空间提供输出信息，用户空间可以通过任何文本阅读应用查看该文件信息，但是</a:t>
            </a:r>
            <a:r>
              <a:rPr lang="en-US" altLang="zh-CN" sz="1650" dirty="0" err="1"/>
              <a:t>procfs</a:t>
            </a:r>
            <a:r>
              <a:rPr lang="en-US" altLang="zh-CN" sz="1650" dirty="0"/>
              <a:t> </a:t>
            </a:r>
            <a:r>
              <a:rPr lang="zh-CN" altLang="en-US" sz="1650" dirty="0"/>
              <a:t>有一个缺陷，如果输出内容大于</a:t>
            </a:r>
            <a:r>
              <a:rPr lang="en-US" altLang="zh-CN" sz="1650" dirty="0"/>
              <a:t>1</a:t>
            </a:r>
            <a:r>
              <a:rPr lang="zh-CN" altLang="en-US" sz="1650" dirty="0"/>
              <a:t>个内存页，需要多次读，因此处理起来很难，另外，如果输出太大，速度比较慢，有时会出现一些意想不到的情况。因此就出现</a:t>
            </a:r>
            <a:r>
              <a:rPr lang="en-US" altLang="zh-CN" sz="1650" dirty="0" err="1"/>
              <a:t>seq_file</a:t>
            </a:r>
            <a:r>
              <a:rPr lang="zh-CN" altLang="en-US" sz="1650" dirty="0"/>
              <a:t>功能，</a:t>
            </a:r>
            <a:r>
              <a:rPr lang="en-US" altLang="zh-CN" sz="1650" dirty="0" err="1"/>
              <a:t>seq_file</a:t>
            </a:r>
            <a:r>
              <a:rPr lang="zh-CN" altLang="en-US" sz="1650" dirty="0"/>
              <a:t>可以完成原有</a:t>
            </a:r>
            <a:r>
              <a:rPr lang="en-US" altLang="zh-CN" sz="1650" dirty="0" err="1"/>
              <a:t>procfs</a:t>
            </a:r>
            <a:r>
              <a:rPr lang="zh-CN" altLang="en-US" sz="1650" dirty="0"/>
              <a:t>能完成的所有功能，并且可以轻松的处理大的文件。</a:t>
            </a:r>
          </a:p>
          <a:p>
            <a:pPr>
              <a:lnSpc>
                <a:spcPct val="80000"/>
              </a:lnSpc>
            </a:pPr>
            <a:endParaRPr lang="zh-CN" altLang="en-US" sz="1800" dirty="0"/>
          </a:p>
        </p:txBody>
      </p:sp>
    </p:spTree>
    <p:extLst>
      <p:ext uri="{BB962C8B-B14F-4D97-AF65-F5344CB8AC3E}">
        <p14:creationId xmlns:p14="http://schemas.microsoft.com/office/powerpoint/2010/main" val="36113439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zh-CN" altLang="en-US" dirty="0"/>
              <a:t>打开文件 </a:t>
            </a:r>
            <a:r>
              <a:rPr lang="en-US" altLang="zh-CN" dirty="0"/>
              <a:t>-- </a:t>
            </a:r>
            <a:r>
              <a:rPr lang="en-US" altLang="zh-CN" dirty="0" err="1"/>
              <a:t>filp_open</a:t>
            </a:r>
            <a:r>
              <a:rPr lang="en-US" altLang="zh-CN" dirty="0"/>
              <a:t>()</a:t>
            </a: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247" dirty="0">
                <a:solidFill>
                  <a:srgbClr val="111111"/>
                </a:solidFill>
              </a:rPr>
              <a:t>函数原型：</a:t>
            </a:r>
            <a:r>
              <a:rPr lang="en-US" altLang="zh-CN" sz="1247" dirty="0">
                <a:solidFill>
                  <a:srgbClr val="111111"/>
                </a:solidFill>
              </a:rPr>
              <a:t>struct file* </a:t>
            </a:r>
            <a:r>
              <a:rPr lang="en-US" altLang="zh-CN" sz="1247" dirty="0" err="1">
                <a:solidFill>
                  <a:srgbClr val="111111"/>
                </a:solidFill>
              </a:rPr>
              <a:t>filp_open</a:t>
            </a:r>
            <a:r>
              <a:rPr lang="en-US" altLang="zh-CN" sz="1247" dirty="0">
                <a:solidFill>
                  <a:srgbClr val="111111"/>
                </a:solidFill>
              </a:rPr>
              <a:t>(const char* filename, int </a:t>
            </a:r>
            <a:r>
              <a:rPr lang="en-US" altLang="zh-CN" sz="1247" dirty="0" err="1">
                <a:solidFill>
                  <a:srgbClr val="111111"/>
                </a:solidFill>
              </a:rPr>
              <a:t>open_mode</a:t>
            </a:r>
            <a:r>
              <a:rPr lang="en-US" altLang="zh-CN" sz="1247" dirty="0">
                <a:solidFill>
                  <a:srgbClr val="111111"/>
                </a:solidFill>
              </a:rPr>
              <a:t>, int mode);</a:t>
            </a: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247" dirty="0">
                <a:solidFill>
                  <a:srgbClr val="111111"/>
                </a:solidFill>
              </a:rPr>
              <a:t>返回值：</a:t>
            </a:r>
          </a:p>
          <a:p>
            <a:pPr lvl="2">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247" dirty="0">
                <a:solidFill>
                  <a:srgbClr val="111111"/>
                </a:solidFill>
                <a:ea typeface="宋体" panose="02010600030101010101" pitchFamily="2" charset="-122"/>
              </a:rPr>
              <a:t>返回 </a:t>
            </a:r>
            <a:r>
              <a:rPr lang="en-US" altLang="zh-CN" sz="1247" dirty="0">
                <a:solidFill>
                  <a:srgbClr val="111111"/>
                </a:solidFill>
                <a:ea typeface="宋体" panose="02010600030101010101" pitchFamily="2" charset="-122"/>
              </a:rPr>
              <a:t>struct file* </a:t>
            </a:r>
            <a:r>
              <a:rPr lang="zh-CN" altLang="en-US" sz="1247" dirty="0">
                <a:solidFill>
                  <a:srgbClr val="111111"/>
                </a:solidFill>
                <a:ea typeface="宋体" panose="02010600030101010101" pitchFamily="2" charset="-122"/>
              </a:rPr>
              <a:t>结构指针，供后续函数使用；可用</a:t>
            </a:r>
            <a:r>
              <a:rPr lang="en-US" altLang="zh-CN" sz="1247" dirty="0">
                <a:solidFill>
                  <a:srgbClr val="111111"/>
                </a:solidFill>
                <a:ea typeface="宋体" panose="02010600030101010101" pitchFamily="2" charset="-122"/>
              </a:rPr>
              <a:t>IS</a:t>
            </a:r>
            <a:r>
              <a:rPr lang="zh-CN" altLang="en-US" sz="1247" dirty="0">
                <a:solidFill>
                  <a:srgbClr val="111111"/>
                </a:solidFill>
                <a:ea typeface="宋体" panose="02010600030101010101" pitchFamily="2" charset="-122"/>
              </a:rPr>
              <a:t>＿</a:t>
            </a:r>
            <a:r>
              <a:rPr lang="en-US" altLang="zh-CN" sz="1247" dirty="0">
                <a:solidFill>
                  <a:srgbClr val="111111"/>
                </a:solidFill>
                <a:ea typeface="宋体" panose="02010600030101010101" pitchFamily="2" charset="-122"/>
              </a:rPr>
              <a:t>ERR()</a:t>
            </a:r>
            <a:r>
              <a:rPr lang="zh-CN" altLang="en-US" sz="1247" dirty="0">
                <a:solidFill>
                  <a:srgbClr val="111111"/>
                </a:solidFill>
                <a:ea typeface="宋体" panose="02010600030101010101" pitchFamily="2" charset="-122"/>
              </a:rPr>
              <a:t>检验其有效性。</a:t>
            </a: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247" dirty="0">
                <a:solidFill>
                  <a:srgbClr val="111111"/>
                </a:solidFill>
              </a:rPr>
              <a:t>参数说明：</a:t>
            </a:r>
          </a:p>
          <a:p>
            <a:pPr lvl="2">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a:solidFill>
                  <a:srgbClr val="111111"/>
                </a:solidFill>
                <a:ea typeface="宋体" panose="02010600030101010101" pitchFamily="2" charset="-122"/>
              </a:rPr>
              <a:t>filename</a:t>
            </a:r>
            <a:r>
              <a:rPr lang="zh-CN" altLang="en-US" sz="1247" dirty="0">
                <a:solidFill>
                  <a:srgbClr val="111111"/>
                </a:solidFill>
                <a:ea typeface="宋体" panose="02010600030101010101" pitchFamily="2" charset="-122"/>
              </a:rPr>
              <a:t>：要打开或创建文件的名称（包括路径部分）。</a:t>
            </a:r>
          </a:p>
          <a:p>
            <a:pPr lvl="2">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err="1">
                <a:solidFill>
                  <a:srgbClr val="111111"/>
                </a:solidFill>
                <a:ea typeface="宋体" panose="02010600030101010101" pitchFamily="2" charset="-122"/>
              </a:rPr>
              <a:t>open_mode</a:t>
            </a:r>
            <a:r>
              <a:rPr lang="zh-CN" altLang="en-US" sz="1247" dirty="0">
                <a:solidFill>
                  <a:srgbClr val="111111"/>
                </a:solidFill>
                <a:ea typeface="宋体" panose="02010600030101010101" pitchFamily="2" charset="-122"/>
              </a:rPr>
              <a:t>：文件的打开方式，包括：</a:t>
            </a:r>
            <a:r>
              <a:rPr lang="en-US" altLang="zh-CN" sz="1247" dirty="0">
                <a:solidFill>
                  <a:srgbClr val="111111"/>
                </a:solidFill>
                <a:ea typeface="宋体" panose="02010600030101010101" pitchFamily="2" charset="-122"/>
              </a:rPr>
              <a:t>O_RDONLY</a:t>
            </a:r>
            <a:r>
              <a:rPr lang="zh-CN" altLang="en-US" sz="1247" dirty="0">
                <a:solidFill>
                  <a:srgbClr val="111111"/>
                </a:solidFill>
                <a:ea typeface="宋体" panose="02010600030101010101" pitchFamily="2" charset="-122"/>
              </a:rPr>
              <a:t>（只读打开）、</a:t>
            </a:r>
            <a:r>
              <a:rPr lang="en-US" altLang="zh-CN" sz="1247" dirty="0">
                <a:solidFill>
                  <a:srgbClr val="111111"/>
                </a:solidFill>
                <a:ea typeface="宋体" panose="02010600030101010101" pitchFamily="2" charset="-122"/>
              </a:rPr>
              <a:t>O_WRONLY</a:t>
            </a:r>
            <a:r>
              <a:rPr lang="zh-CN" altLang="en-US" sz="1247" dirty="0">
                <a:solidFill>
                  <a:srgbClr val="111111"/>
                </a:solidFill>
                <a:ea typeface="宋体" panose="02010600030101010101" pitchFamily="2" charset="-122"/>
              </a:rPr>
              <a:t>（只写打开）、</a:t>
            </a:r>
            <a:r>
              <a:rPr lang="en-US" altLang="zh-CN" sz="1247" dirty="0">
                <a:solidFill>
                  <a:srgbClr val="111111"/>
                </a:solidFill>
                <a:ea typeface="宋体" panose="02010600030101010101" pitchFamily="2" charset="-122"/>
              </a:rPr>
              <a:t>O_RDWR</a:t>
            </a:r>
            <a:r>
              <a:rPr lang="zh-CN" altLang="en-US" sz="1247" dirty="0">
                <a:solidFill>
                  <a:srgbClr val="111111"/>
                </a:solidFill>
                <a:ea typeface="宋体" panose="02010600030101010101" pitchFamily="2" charset="-122"/>
              </a:rPr>
              <a:t>（读写打开）、</a:t>
            </a:r>
            <a:r>
              <a:rPr lang="en-US" altLang="zh-CN" sz="1247" dirty="0">
                <a:solidFill>
                  <a:srgbClr val="111111"/>
                </a:solidFill>
                <a:ea typeface="宋体" panose="02010600030101010101" pitchFamily="2" charset="-122"/>
              </a:rPr>
              <a:t>O_CREAT</a:t>
            </a:r>
            <a:r>
              <a:rPr lang="zh-CN" altLang="en-US" sz="1247" dirty="0">
                <a:solidFill>
                  <a:srgbClr val="111111"/>
                </a:solidFill>
                <a:ea typeface="宋体" panose="02010600030101010101" pitchFamily="2" charset="-122"/>
              </a:rPr>
              <a:t>（文件不存在则创建）等。</a:t>
            </a:r>
          </a:p>
          <a:p>
            <a:pPr lvl="2">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a:solidFill>
                  <a:srgbClr val="111111"/>
                </a:solidFill>
                <a:ea typeface="宋体" panose="02010600030101010101" pitchFamily="2" charset="-122"/>
              </a:rPr>
              <a:t>mode</a:t>
            </a:r>
            <a:r>
              <a:rPr lang="zh-CN" altLang="en-US" sz="1247" dirty="0">
                <a:solidFill>
                  <a:srgbClr val="111111"/>
                </a:solidFill>
                <a:ea typeface="宋体" panose="02010600030101010101" pitchFamily="2" charset="-122"/>
              </a:rPr>
              <a:t>：创建文件时设置创建文件的读写权限（如 </a:t>
            </a:r>
            <a:r>
              <a:rPr lang="en-US" altLang="zh-CN" sz="1247" dirty="0">
                <a:solidFill>
                  <a:srgbClr val="111111"/>
                </a:solidFill>
                <a:ea typeface="宋体" panose="02010600030101010101" pitchFamily="2" charset="-122"/>
              </a:rPr>
              <a:t>644</a:t>
            </a:r>
            <a:r>
              <a:rPr lang="zh-CN" altLang="en-US" sz="1247" dirty="0">
                <a:solidFill>
                  <a:srgbClr val="111111"/>
                </a:solidFill>
                <a:ea typeface="宋体" panose="02010600030101010101" pitchFamily="2" charset="-122"/>
              </a:rPr>
              <a:t>），其它情况可以设为</a:t>
            </a:r>
            <a:r>
              <a:rPr lang="en-US" altLang="zh-CN" sz="1247" dirty="0">
                <a:solidFill>
                  <a:srgbClr val="111111"/>
                </a:solidFill>
                <a:ea typeface="宋体" panose="02010600030101010101" pitchFamily="2" charset="-122"/>
              </a:rPr>
              <a:t>0</a:t>
            </a:r>
            <a:r>
              <a:rPr lang="zh-CN" altLang="en-US" sz="1247" dirty="0">
                <a:solidFill>
                  <a:srgbClr val="111111"/>
                </a:solidFill>
                <a:ea typeface="宋体" panose="02010600030101010101" pitchFamily="2" charset="-122"/>
              </a:rPr>
              <a:t>。</a:t>
            </a:r>
            <a:endParaRPr lang="en-US" altLang="zh-CN" sz="1247" dirty="0">
              <a:solidFill>
                <a:srgbClr val="111111"/>
              </a:solidFill>
              <a:ea typeface="宋体" panose="02010600030101010101" pitchFamily="2" charset="-122"/>
            </a:endParaRPr>
          </a:p>
          <a:p>
            <a:pPr>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661" dirty="0"/>
              <a:t>关闭文件 </a:t>
            </a:r>
            <a:r>
              <a:rPr lang="en-US" altLang="zh-CN" sz="1661" dirty="0"/>
              <a:t>-- </a:t>
            </a:r>
            <a:r>
              <a:rPr lang="en-US" altLang="zh-CN" sz="1661" dirty="0" err="1"/>
              <a:t>filp_close</a:t>
            </a:r>
            <a:r>
              <a:rPr lang="en-US" altLang="zh-CN" sz="1661" dirty="0"/>
              <a:t>()</a:t>
            </a:r>
            <a:endParaRPr lang="zh-CN" altLang="en-US" sz="1800" dirty="0">
              <a:solidFill>
                <a:srgbClr val="111111"/>
              </a:solidFill>
              <a:ea typeface="宋体" panose="02010600030101010101" pitchFamily="2" charset="-122"/>
            </a:endParaRP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247" dirty="0">
                <a:solidFill>
                  <a:srgbClr val="111111"/>
                </a:solidFill>
              </a:rPr>
              <a:t>函数原型：</a:t>
            </a:r>
            <a:r>
              <a:rPr lang="en-US" altLang="zh-CN" sz="1247" dirty="0">
                <a:solidFill>
                  <a:srgbClr val="111111"/>
                </a:solidFill>
              </a:rPr>
              <a:t>int </a:t>
            </a:r>
            <a:r>
              <a:rPr lang="en-US" altLang="zh-CN" sz="1247" dirty="0" err="1">
                <a:solidFill>
                  <a:srgbClr val="111111"/>
                </a:solidFill>
              </a:rPr>
              <a:t>filp_close</a:t>
            </a:r>
            <a:r>
              <a:rPr lang="en-US" altLang="zh-CN" sz="1247" dirty="0">
                <a:solidFill>
                  <a:srgbClr val="111111"/>
                </a:solidFill>
              </a:rPr>
              <a:t>(struct file*</a:t>
            </a:r>
            <a:r>
              <a:rPr lang="en-US" altLang="zh-CN" sz="1247" dirty="0" err="1">
                <a:solidFill>
                  <a:srgbClr val="111111"/>
                </a:solidFill>
              </a:rPr>
              <a:t>filp</a:t>
            </a:r>
            <a:r>
              <a:rPr lang="en-US" altLang="zh-CN" sz="1247" dirty="0">
                <a:solidFill>
                  <a:srgbClr val="111111"/>
                </a:solidFill>
              </a:rPr>
              <a:t>, </a:t>
            </a:r>
            <a:r>
              <a:rPr lang="en-US" altLang="zh-CN" sz="1247" dirty="0" err="1">
                <a:solidFill>
                  <a:srgbClr val="111111"/>
                </a:solidFill>
              </a:rPr>
              <a:t>fl_owner_t</a:t>
            </a:r>
            <a:r>
              <a:rPr lang="en-US" altLang="zh-CN" sz="1247" dirty="0">
                <a:solidFill>
                  <a:srgbClr val="111111"/>
                </a:solidFill>
              </a:rPr>
              <a:t> id);</a:t>
            </a: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247" dirty="0">
                <a:solidFill>
                  <a:srgbClr val="111111"/>
                </a:solidFill>
              </a:rPr>
              <a:t>参数说明：</a:t>
            </a:r>
          </a:p>
          <a:p>
            <a:pPr lvl="2">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err="1">
                <a:solidFill>
                  <a:srgbClr val="111111"/>
                </a:solidFill>
                <a:ea typeface="宋体" panose="02010600030101010101" pitchFamily="2" charset="-122"/>
              </a:rPr>
              <a:t>filp</a:t>
            </a:r>
            <a:r>
              <a:rPr lang="zh-CN" altLang="en-US" sz="1247" dirty="0">
                <a:solidFill>
                  <a:srgbClr val="111111"/>
                </a:solidFill>
                <a:ea typeface="宋体" panose="02010600030101010101" pitchFamily="2" charset="-122"/>
              </a:rPr>
              <a:t>：待关闭的目标文件的文件指针。</a:t>
            </a:r>
          </a:p>
          <a:p>
            <a:pPr lvl="2">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a:solidFill>
                  <a:srgbClr val="111111"/>
                </a:solidFill>
                <a:ea typeface="宋体" panose="02010600030101010101" pitchFamily="2" charset="-122"/>
              </a:rPr>
              <a:t>id</a:t>
            </a:r>
            <a:r>
              <a:rPr lang="zh-CN" altLang="en-US" sz="1247" dirty="0">
                <a:solidFill>
                  <a:srgbClr val="111111"/>
                </a:solidFill>
                <a:ea typeface="宋体" panose="02010600030101010101" pitchFamily="2" charset="-122"/>
              </a:rPr>
              <a:t>：一般传递</a:t>
            </a:r>
            <a:r>
              <a:rPr lang="en-US" altLang="zh-CN" sz="1247" dirty="0">
                <a:solidFill>
                  <a:srgbClr val="111111"/>
                </a:solidFill>
                <a:ea typeface="宋体" panose="02010600030101010101" pitchFamily="2" charset="-122"/>
              </a:rPr>
              <a:t>NULL</a:t>
            </a:r>
            <a:r>
              <a:rPr lang="zh-CN" altLang="en-US" sz="1247" dirty="0">
                <a:solidFill>
                  <a:srgbClr val="111111"/>
                </a:solidFill>
                <a:ea typeface="宋体" panose="02010600030101010101" pitchFamily="2" charset="-122"/>
              </a:rPr>
              <a:t>值，也可用</a:t>
            </a:r>
            <a:r>
              <a:rPr lang="en-US" altLang="zh-CN" sz="1247" dirty="0">
                <a:solidFill>
                  <a:srgbClr val="111111"/>
                </a:solidFill>
                <a:ea typeface="宋体" panose="02010600030101010101" pitchFamily="2" charset="-122"/>
              </a:rPr>
              <a:t>current-&gt;files</a:t>
            </a:r>
            <a:r>
              <a:rPr lang="zh-CN" altLang="en-US" sz="1247" dirty="0">
                <a:solidFill>
                  <a:srgbClr val="111111"/>
                </a:solidFill>
                <a:ea typeface="宋体" panose="02010600030101010101" pitchFamily="2" charset="-122"/>
              </a:rPr>
              <a:t>作为实参。</a:t>
            </a: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endParaRPr lang="en-US" altLang="zh-CN" sz="1247" dirty="0">
              <a:solidFill>
                <a:srgbClr val="111111"/>
              </a:solidFill>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内核中读写文件数据</a:t>
            </a:r>
          </a:p>
        </p:txBody>
      </p:sp>
    </p:spTree>
    <p:extLst>
      <p:ext uri="{BB962C8B-B14F-4D97-AF65-F5344CB8AC3E}">
        <p14:creationId xmlns:p14="http://schemas.microsoft.com/office/powerpoint/2010/main" val="360510393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zh-CN" altLang="en-US" dirty="0"/>
              <a:t>读文件 </a:t>
            </a:r>
            <a:r>
              <a:rPr lang="en-US" altLang="zh-CN" dirty="0"/>
              <a:t>-- </a:t>
            </a:r>
            <a:r>
              <a:rPr lang="en-US" altLang="zh-CN" dirty="0" err="1"/>
              <a:t>kernel_read</a:t>
            </a:r>
            <a:r>
              <a:rPr lang="en-US" altLang="zh-CN" dirty="0"/>
              <a:t>()</a:t>
            </a: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247" dirty="0">
                <a:solidFill>
                  <a:srgbClr val="111111"/>
                </a:solidFill>
              </a:rPr>
              <a:t>函数原型：</a:t>
            </a:r>
            <a:r>
              <a:rPr lang="en-US" altLang="zh-CN" sz="1247" dirty="0" err="1">
                <a:solidFill>
                  <a:srgbClr val="111111"/>
                </a:solidFill>
              </a:rPr>
              <a:t>ssize_t</a:t>
            </a:r>
            <a:r>
              <a:rPr lang="en-US" altLang="zh-CN" sz="1247" dirty="0">
                <a:solidFill>
                  <a:srgbClr val="111111"/>
                </a:solidFill>
              </a:rPr>
              <a:t> </a:t>
            </a:r>
            <a:r>
              <a:rPr lang="en-US" altLang="zh-CN" sz="1247" dirty="0" err="1">
                <a:solidFill>
                  <a:srgbClr val="111111"/>
                </a:solidFill>
              </a:rPr>
              <a:t>kernel_read</a:t>
            </a:r>
            <a:r>
              <a:rPr lang="en-US" altLang="zh-CN" sz="1247" dirty="0">
                <a:solidFill>
                  <a:srgbClr val="111111"/>
                </a:solidFill>
              </a:rPr>
              <a:t>(struct file *file, void *</a:t>
            </a:r>
            <a:r>
              <a:rPr lang="en-US" altLang="zh-CN" sz="1247" dirty="0" err="1">
                <a:solidFill>
                  <a:srgbClr val="111111"/>
                </a:solidFill>
              </a:rPr>
              <a:t>buf</a:t>
            </a:r>
            <a:r>
              <a:rPr lang="en-US" altLang="zh-CN" sz="1247" dirty="0">
                <a:solidFill>
                  <a:srgbClr val="111111"/>
                </a:solidFill>
              </a:rPr>
              <a:t>, </a:t>
            </a:r>
            <a:r>
              <a:rPr lang="en-US" altLang="zh-CN" sz="1247" dirty="0" err="1">
                <a:solidFill>
                  <a:srgbClr val="111111"/>
                </a:solidFill>
              </a:rPr>
              <a:t>size_t</a:t>
            </a:r>
            <a:r>
              <a:rPr lang="en-US" altLang="zh-CN" sz="1247" dirty="0">
                <a:solidFill>
                  <a:srgbClr val="111111"/>
                </a:solidFill>
              </a:rPr>
              <a:t> count, </a:t>
            </a:r>
            <a:r>
              <a:rPr lang="en-US" altLang="zh-CN" sz="1247" dirty="0" err="1">
                <a:solidFill>
                  <a:srgbClr val="111111"/>
                </a:solidFill>
              </a:rPr>
              <a:t>loff_t</a:t>
            </a:r>
            <a:r>
              <a:rPr lang="en-US" altLang="zh-CN" sz="1247" dirty="0">
                <a:solidFill>
                  <a:srgbClr val="111111"/>
                </a:solidFill>
              </a:rPr>
              <a:t> *pos);</a:t>
            </a: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247" dirty="0">
                <a:solidFill>
                  <a:srgbClr val="111111"/>
                </a:solidFill>
              </a:rPr>
              <a:t>参数说明：</a:t>
            </a:r>
          </a:p>
          <a:p>
            <a:pPr lvl="2">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a:solidFill>
                  <a:srgbClr val="111111"/>
                </a:solidFill>
                <a:ea typeface="宋体" panose="02010600030101010101" pitchFamily="2" charset="-122"/>
              </a:rPr>
              <a:t>file</a:t>
            </a:r>
            <a:r>
              <a:rPr lang="zh-CN" altLang="en-US" sz="1247" dirty="0">
                <a:solidFill>
                  <a:srgbClr val="111111"/>
                </a:solidFill>
                <a:ea typeface="宋体" panose="02010600030101010101" pitchFamily="2" charset="-122"/>
              </a:rPr>
              <a:t>：进行读取信息的目标文件，即</a:t>
            </a:r>
            <a:r>
              <a:rPr lang="en-US" altLang="zh-CN" sz="1247" dirty="0" err="1">
                <a:solidFill>
                  <a:srgbClr val="111111"/>
                </a:solidFill>
                <a:ea typeface="宋体" panose="02010600030101010101" pitchFamily="2" charset="-122"/>
              </a:rPr>
              <a:t>file_open</a:t>
            </a:r>
            <a:r>
              <a:rPr lang="en-US" altLang="zh-CN" sz="1247" dirty="0">
                <a:solidFill>
                  <a:srgbClr val="111111"/>
                </a:solidFill>
                <a:ea typeface="宋体" panose="02010600030101010101" pitchFamily="2" charset="-122"/>
              </a:rPr>
              <a:t>() </a:t>
            </a:r>
            <a:r>
              <a:rPr lang="zh-CN" altLang="en-US" sz="1247" dirty="0">
                <a:solidFill>
                  <a:srgbClr val="111111"/>
                </a:solidFill>
                <a:ea typeface="宋体" panose="02010600030101010101" pitchFamily="2" charset="-122"/>
              </a:rPr>
              <a:t>函数的返回值。</a:t>
            </a:r>
          </a:p>
          <a:p>
            <a:pPr lvl="2">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err="1">
                <a:solidFill>
                  <a:srgbClr val="111111"/>
                </a:solidFill>
                <a:ea typeface="宋体" panose="02010600030101010101" pitchFamily="2" charset="-122"/>
              </a:rPr>
              <a:t>buf</a:t>
            </a:r>
            <a:r>
              <a:rPr lang="zh-CN" altLang="en-US" sz="1247" dirty="0">
                <a:solidFill>
                  <a:srgbClr val="111111"/>
                </a:solidFill>
                <a:ea typeface="宋体" panose="02010600030101010101" pitchFamily="2" charset="-122"/>
              </a:rPr>
              <a:t>：对应放置信息的缓冲区。</a:t>
            </a:r>
          </a:p>
          <a:p>
            <a:pPr lvl="2">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a:solidFill>
                  <a:srgbClr val="111111"/>
                </a:solidFill>
                <a:ea typeface="宋体" panose="02010600030101010101" pitchFamily="2" charset="-122"/>
              </a:rPr>
              <a:t>count</a:t>
            </a:r>
            <a:r>
              <a:rPr lang="zh-CN" altLang="en-US" sz="1247" dirty="0">
                <a:solidFill>
                  <a:srgbClr val="111111"/>
                </a:solidFill>
                <a:ea typeface="宋体" panose="02010600030101010101" pitchFamily="2" charset="-122"/>
              </a:rPr>
              <a:t>：要读取的信息长度。</a:t>
            </a:r>
          </a:p>
          <a:p>
            <a:pPr lvl="2">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a:solidFill>
                  <a:srgbClr val="111111"/>
                </a:solidFill>
                <a:ea typeface="宋体" panose="02010600030101010101" pitchFamily="2" charset="-122"/>
              </a:rPr>
              <a:t>pos</a:t>
            </a:r>
            <a:r>
              <a:rPr lang="zh-CN" altLang="en-US" sz="1247" dirty="0">
                <a:solidFill>
                  <a:srgbClr val="111111"/>
                </a:solidFill>
                <a:ea typeface="宋体" panose="02010600030101010101" pitchFamily="2" charset="-122"/>
              </a:rPr>
              <a:t>：表示用户在当前文件中进行读取操作的位置相对于文件开头的偏移量。</a:t>
            </a:r>
            <a:endParaRPr lang="en-US" altLang="zh-CN" sz="1247" dirty="0">
              <a:solidFill>
                <a:srgbClr val="111111"/>
              </a:solidFill>
              <a:ea typeface="宋体" panose="02010600030101010101" pitchFamily="2" charset="-122"/>
            </a:endParaRPr>
          </a:p>
          <a:p>
            <a:r>
              <a:rPr lang="zh-CN" altLang="en-US" dirty="0"/>
              <a:t>写文件 </a:t>
            </a:r>
            <a:r>
              <a:rPr lang="en-US" altLang="zh-CN" dirty="0"/>
              <a:t>-- </a:t>
            </a:r>
            <a:r>
              <a:rPr lang="en-US" altLang="zh-CN" dirty="0" err="1"/>
              <a:t>kernel_write</a:t>
            </a:r>
            <a:r>
              <a:rPr lang="en-US" altLang="zh-CN" dirty="0"/>
              <a:t>()</a:t>
            </a: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247" dirty="0">
                <a:solidFill>
                  <a:srgbClr val="111111"/>
                </a:solidFill>
              </a:rPr>
              <a:t>函数原型：</a:t>
            </a:r>
            <a:r>
              <a:rPr lang="en-US" altLang="zh-CN" sz="1247" dirty="0" err="1">
                <a:solidFill>
                  <a:srgbClr val="111111"/>
                </a:solidFill>
              </a:rPr>
              <a:t>ssize_t</a:t>
            </a:r>
            <a:r>
              <a:rPr lang="en-US" altLang="zh-CN" sz="1247" dirty="0">
                <a:solidFill>
                  <a:srgbClr val="111111"/>
                </a:solidFill>
              </a:rPr>
              <a:t> </a:t>
            </a:r>
            <a:r>
              <a:rPr lang="en-US" altLang="zh-CN" sz="1247" dirty="0" err="1">
                <a:solidFill>
                  <a:srgbClr val="111111"/>
                </a:solidFill>
              </a:rPr>
              <a:t>kernel_write</a:t>
            </a:r>
            <a:r>
              <a:rPr lang="en-US" altLang="zh-CN" sz="1247" dirty="0">
                <a:solidFill>
                  <a:srgbClr val="111111"/>
                </a:solidFill>
              </a:rPr>
              <a:t>(struct file *file, const void *</a:t>
            </a:r>
            <a:r>
              <a:rPr lang="en-US" altLang="zh-CN" sz="1247" dirty="0" err="1">
                <a:solidFill>
                  <a:srgbClr val="111111"/>
                </a:solidFill>
              </a:rPr>
              <a:t>buf</a:t>
            </a:r>
            <a:r>
              <a:rPr lang="en-US" altLang="zh-CN" sz="1247" dirty="0">
                <a:solidFill>
                  <a:srgbClr val="111111"/>
                </a:solidFill>
              </a:rPr>
              <a:t>, </a:t>
            </a:r>
            <a:r>
              <a:rPr lang="en-US" altLang="zh-CN" sz="1247" dirty="0" err="1">
                <a:solidFill>
                  <a:srgbClr val="111111"/>
                </a:solidFill>
              </a:rPr>
              <a:t>size_t</a:t>
            </a:r>
            <a:r>
              <a:rPr lang="en-US" altLang="zh-CN" sz="1247" dirty="0">
                <a:solidFill>
                  <a:srgbClr val="111111"/>
                </a:solidFill>
              </a:rPr>
              <a:t> count, </a:t>
            </a:r>
            <a:r>
              <a:rPr lang="en-US" altLang="zh-CN" sz="1247" dirty="0" err="1">
                <a:solidFill>
                  <a:srgbClr val="111111"/>
                </a:solidFill>
              </a:rPr>
              <a:t>loff_t</a:t>
            </a:r>
            <a:r>
              <a:rPr lang="en-US" altLang="zh-CN" sz="1247" dirty="0">
                <a:solidFill>
                  <a:srgbClr val="111111"/>
                </a:solidFill>
              </a:rPr>
              <a:t> *pos);</a:t>
            </a: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247" dirty="0">
                <a:solidFill>
                  <a:srgbClr val="111111"/>
                </a:solidFill>
              </a:rPr>
              <a:t>参数说明：</a:t>
            </a:r>
          </a:p>
          <a:p>
            <a:pPr lvl="2">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a:solidFill>
                  <a:srgbClr val="111111"/>
                </a:solidFill>
                <a:ea typeface="宋体" panose="02010600030101010101" pitchFamily="2" charset="-122"/>
              </a:rPr>
              <a:t>file</a:t>
            </a:r>
            <a:r>
              <a:rPr lang="zh-CN" altLang="en-US" sz="1247" dirty="0">
                <a:solidFill>
                  <a:srgbClr val="111111"/>
                </a:solidFill>
                <a:ea typeface="宋体" panose="02010600030101010101" pitchFamily="2" charset="-122"/>
              </a:rPr>
              <a:t>：进行信息写入的目标文件，即</a:t>
            </a:r>
            <a:r>
              <a:rPr lang="en-US" altLang="zh-CN" sz="1247" dirty="0" err="1">
                <a:solidFill>
                  <a:srgbClr val="111111"/>
                </a:solidFill>
                <a:ea typeface="宋体" panose="02010600030101010101" pitchFamily="2" charset="-122"/>
              </a:rPr>
              <a:t>file_open</a:t>
            </a:r>
            <a:r>
              <a:rPr lang="en-US" altLang="zh-CN" sz="1247" dirty="0">
                <a:solidFill>
                  <a:srgbClr val="111111"/>
                </a:solidFill>
                <a:ea typeface="宋体" panose="02010600030101010101" pitchFamily="2" charset="-122"/>
              </a:rPr>
              <a:t>() </a:t>
            </a:r>
            <a:r>
              <a:rPr lang="zh-CN" altLang="en-US" sz="1247" dirty="0">
                <a:solidFill>
                  <a:srgbClr val="111111"/>
                </a:solidFill>
                <a:ea typeface="宋体" panose="02010600030101010101" pitchFamily="2" charset="-122"/>
              </a:rPr>
              <a:t>函数的返回值。</a:t>
            </a:r>
          </a:p>
          <a:p>
            <a:pPr lvl="2">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err="1">
                <a:solidFill>
                  <a:srgbClr val="111111"/>
                </a:solidFill>
                <a:ea typeface="宋体" panose="02010600030101010101" pitchFamily="2" charset="-122"/>
              </a:rPr>
              <a:t>buf</a:t>
            </a:r>
            <a:r>
              <a:rPr lang="zh-CN" altLang="en-US" sz="1247" dirty="0">
                <a:solidFill>
                  <a:srgbClr val="111111"/>
                </a:solidFill>
                <a:ea typeface="宋体" panose="02010600030101010101" pitchFamily="2" charset="-122"/>
              </a:rPr>
              <a:t>：要写入文件的信息缓冲区。</a:t>
            </a:r>
          </a:p>
          <a:p>
            <a:pPr lvl="2">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a:solidFill>
                  <a:srgbClr val="111111"/>
                </a:solidFill>
                <a:ea typeface="宋体" panose="02010600030101010101" pitchFamily="2" charset="-122"/>
              </a:rPr>
              <a:t>count</a:t>
            </a:r>
            <a:r>
              <a:rPr lang="zh-CN" altLang="en-US" sz="1247" dirty="0">
                <a:solidFill>
                  <a:srgbClr val="111111"/>
                </a:solidFill>
                <a:ea typeface="宋体" panose="02010600030101010101" pitchFamily="2" charset="-122"/>
              </a:rPr>
              <a:t>：要写入信息的长度。</a:t>
            </a:r>
          </a:p>
          <a:p>
            <a:pPr lvl="2">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a:solidFill>
                  <a:srgbClr val="111111"/>
                </a:solidFill>
                <a:ea typeface="宋体" panose="02010600030101010101" pitchFamily="2" charset="-122"/>
              </a:rPr>
              <a:t>pos</a:t>
            </a:r>
            <a:r>
              <a:rPr lang="zh-CN" altLang="en-US" sz="1247" dirty="0">
                <a:solidFill>
                  <a:srgbClr val="111111"/>
                </a:solidFill>
                <a:ea typeface="宋体" panose="02010600030101010101" pitchFamily="2" charset="-122"/>
              </a:rPr>
              <a:t>：表示用户在当前文件中进行写入操作的位置相对于文件开头的偏移量。</a:t>
            </a:r>
            <a:endParaRPr lang="en-US" altLang="zh-CN" sz="1247"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内核中读写文件数据</a:t>
            </a:r>
          </a:p>
        </p:txBody>
      </p:sp>
    </p:spTree>
    <p:extLst>
      <p:ext uri="{BB962C8B-B14F-4D97-AF65-F5344CB8AC3E}">
        <p14:creationId xmlns:p14="http://schemas.microsoft.com/office/powerpoint/2010/main" val="420827681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2EF4E09-6253-4B37-8667-7515CC91C722}"/>
              </a:ext>
            </a:extLst>
          </p:cNvPr>
          <p:cNvSpPr>
            <a:spLocks noGrp="1" noChangeAspect="1" noChangeArrowheads="1"/>
          </p:cNvSpPr>
          <p:nvPr>
            <p:ph type="title"/>
          </p:nvPr>
        </p:nvSpPr>
        <p:spPr/>
        <p:txBody>
          <a:bodyPr/>
          <a:lstStyle/>
          <a:p>
            <a:r>
              <a:rPr lang="zh-CN" altLang="en-US"/>
              <a:t>内核时钟-介绍</a:t>
            </a:r>
          </a:p>
        </p:txBody>
      </p:sp>
      <p:sp>
        <p:nvSpPr>
          <p:cNvPr id="17411" name="Rectangle 3">
            <a:extLst>
              <a:ext uri="{FF2B5EF4-FFF2-40B4-BE49-F238E27FC236}">
                <a16:creationId xmlns:a16="http://schemas.microsoft.com/office/drawing/2014/main" id="{EF07125C-D281-46E7-91B1-84EC40644B0A}"/>
              </a:ext>
            </a:extLst>
          </p:cNvPr>
          <p:cNvSpPr>
            <a:spLocks noGrp="1" noChangeArrowheads="1"/>
          </p:cNvSpPr>
          <p:nvPr>
            <p:ph type="body" idx="1"/>
          </p:nvPr>
        </p:nvSpPr>
        <p:spPr/>
        <p:txBody>
          <a:bodyPr/>
          <a:lstStyle/>
          <a:p>
            <a:r>
              <a:rPr lang="zh-CN" altLang="zh-CN" sz="1800" dirty="0"/>
              <a:t>Linux系统时钟以读取的硬件时钟为起始点，根据系统启动后的滴答数来计算时间，系统内的所有计时均基于它。系统用一个全局变量jiffies表示，该变量每个时钟周期更新一次，即表示系统自启动以来的时钟滴答数目。在这里我们需要借助一些内核函数来完成系统内核时间获取。</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76F243A-6C07-4A77-ADA2-B3287A1C58AB}"/>
              </a:ext>
            </a:extLst>
          </p:cNvPr>
          <p:cNvSpPr>
            <a:spLocks noGrp="1" noChangeAspect="1" noChangeArrowheads="1"/>
          </p:cNvSpPr>
          <p:nvPr>
            <p:ph type="title"/>
          </p:nvPr>
        </p:nvSpPr>
        <p:spPr/>
        <p:txBody>
          <a:bodyPr/>
          <a:lstStyle/>
          <a:p>
            <a:r>
              <a:rPr lang="zh-CN" altLang="en-US"/>
              <a:t>内核时钟-编程接口</a:t>
            </a:r>
          </a:p>
        </p:txBody>
      </p:sp>
      <p:sp>
        <p:nvSpPr>
          <p:cNvPr id="18435" name="Rectangle 3">
            <a:extLst>
              <a:ext uri="{FF2B5EF4-FFF2-40B4-BE49-F238E27FC236}">
                <a16:creationId xmlns:a16="http://schemas.microsoft.com/office/drawing/2014/main" id="{69D2801F-DD10-42BC-B7D0-782D21225287}"/>
              </a:ext>
            </a:extLst>
          </p:cNvPr>
          <p:cNvSpPr>
            <a:spLocks noGrp="1" noChangeArrowheads="1"/>
          </p:cNvSpPr>
          <p:nvPr>
            <p:ph type="body" idx="1"/>
          </p:nvPr>
        </p:nvSpPr>
        <p:spPr/>
        <p:txBody>
          <a:bodyPr/>
          <a:lstStyle/>
          <a:p>
            <a:r>
              <a:rPr lang="zh-CN" altLang="zh-CN" sz="1800" dirty="0"/>
              <a:t>获取时间</a:t>
            </a:r>
          </a:p>
          <a:p>
            <a:pPr lvl="1"/>
            <a:r>
              <a:rPr lang="zh-CN" altLang="zh-CN" sz="1650" dirty="0"/>
              <a:t>void do_gettimeofday (struct timeval *tv)</a:t>
            </a:r>
          </a:p>
          <a:p>
            <a:pPr lvl="1"/>
            <a:r>
              <a:rPr lang="zh-CN" altLang="zh-CN" sz="1650" dirty="0"/>
              <a:t>此函数获取从1970-1-1 0:0:0到现在的时间值，存在timeval的结构体里边。</a:t>
            </a:r>
          </a:p>
          <a:p>
            <a:pPr lvl="1"/>
            <a:r>
              <a:rPr lang="zh-CN" altLang="zh-CN" sz="1650" dirty="0"/>
              <a:t>变量 tv 以秒和微妙表示当前系统时间，tv 指定获取当前系统时间的结构体变量地址。</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76F243A-6C07-4A77-ADA2-B3287A1C58AB}"/>
              </a:ext>
            </a:extLst>
          </p:cNvPr>
          <p:cNvSpPr>
            <a:spLocks noGrp="1" noChangeAspect="1" noChangeArrowheads="1"/>
          </p:cNvSpPr>
          <p:nvPr>
            <p:ph type="title"/>
          </p:nvPr>
        </p:nvSpPr>
        <p:spPr/>
        <p:txBody>
          <a:bodyPr/>
          <a:lstStyle/>
          <a:p>
            <a:r>
              <a:rPr lang="zh-CN" altLang="en-US"/>
              <a:t>内核时钟-编程接口</a:t>
            </a:r>
          </a:p>
        </p:txBody>
      </p:sp>
      <p:sp>
        <p:nvSpPr>
          <p:cNvPr id="18435" name="Rectangle 3">
            <a:extLst>
              <a:ext uri="{FF2B5EF4-FFF2-40B4-BE49-F238E27FC236}">
                <a16:creationId xmlns:a16="http://schemas.microsoft.com/office/drawing/2014/main" id="{69D2801F-DD10-42BC-B7D0-782D21225287}"/>
              </a:ext>
            </a:extLst>
          </p:cNvPr>
          <p:cNvSpPr>
            <a:spLocks noGrp="1" noChangeArrowheads="1"/>
          </p:cNvSpPr>
          <p:nvPr>
            <p:ph type="body" idx="1"/>
          </p:nvPr>
        </p:nvSpPr>
        <p:spPr/>
        <p:txBody>
          <a:bodyPr/>
          <a:lstStyle/>
          <a:p>
            <a:r>
              <a:rPr lang="zh-CN" altLang="zh-CN" sz="1800" dirty="0"/>
              <a:t>获取时间</a:t>
            </a:r>
          </a:p>
          <a:p>
            <a:pPr lvl="1"/>
            <a:r>
              <a:rPr lang="zh-CN" altLang="zh-CN" sz="1650" dirty="0"/>
              <a:t>struct timeval 结构体： </a:t>
            </a:r>
          </a:p>
          <a:p>
            <a:pPr lvl="2"/>
            <a:r>
              <a:rPr lang="zh-CN" altLang="zh-CN" sz="1350" dirty="0"/>
              <a:t>struct timeval { </a:t>
            </a:r>
          </a:p>
          <a:p>
            <a:pPr lvl="2"/>
            <a:r>
              <a:rPr lang="zh-CN" altLang="zh-CN" sz="1350" dirty="0"/>
              <a:t>     time_t         tv_sec; </a:t>
            </a:r>
          </a:p>
          <a:p>
            <a:pPr lvl="2"/>
            <a:r>
              <a:rPr lang="zh-CN" altLang="zh-CN" sz="1350" dirty="0"/>
              <a:t>     suseconds_t   tv_usec;      </a:t>
            </a:r>
          </a:p>
          <a:p>
            <a:pPr lvl="2"/>
            <a:r>
              <a:rPr lang="zh-CN" altLang="zh-CN" sz="1350" dirty="0"/>
              <a:t>};</a:t>
            </a:r>
            <a:endParaRPr lang="en-US" altLang="zh-CN" sz="1350" dirty="0"/>
          </a:p>
          <a:p>
            <a:pPr lvl="2"/>
            <a:endParaRPr lang="en-US" altLang="zh-CN" sz="1350" dirty="0"/>
          </a:p>
          <a:p>
            <a:pPr lvl="2"/>
            <a:r>
              <a:rPr lang="zh-CN" altLang="en-US" sz="1350" dirty="0"/>
              <a:t>头文件：</a:t>
            </a:r>
            <a:r>
              <a:rPr lang="en-US" altLang="zh-CN" sz="1350" dirty="0"/>
              <a:t>#include &lt;</a:t>
            </a:r>
            <a:r>
              <a:rPr lang="en-US" altLang="zh-CN" sz="1350" dirty="0" err="1"/>
              <a:t>linux</a:t>
            </a:r>
            <a:r>
              <a:rPr lang="en-US" altLang="zh-CN" sz="1350" dirty="0"/>
              <a:t>/</a:t>
            </a:r>
            <a:r>
              <a:rPr lang="en-US" altLang="zh-CN" sz="1350" dirty="0" err="1"/>
              <a:t>timerc.h</a:t>
            </a:r>
            <a:r>
              <a:rPr lang="en-US" altLang="zh-CN" sz="1350" dirty="0"/>
              <a:t>&gt; </a:t>
            </a:r>
          </a:p>
          <a:p>
            <a:pPr lvl="2"/>
            <a:endParaRPr lang="zh-CN" altLang="zh-CN" sz="1800" dirty="0"/>
          </a:p>
          <a:p>
            <a:pPr lvl="1"/>
            <a:r>
              <a:rPr lang="zh-CN" altLang="zh-CN" sz="1650" dirty="0"/>
              <a:t>struct timeval 为设定时间或获取时间时使用的结构体，tv_sec 变量把当前时间换算为秒，tv_usec 值指定或获取 tv_usec 无法表示的 us 单位经过的时间。</a:t>
            </a:r>
          </a:p>
        </p:txBody>
      </p:sp>
    </p:spTree>
    <p:extLst>
      <p:ext uri="{BB962C8B-B14F-4D97-AF65-F5344CB8AC3E}">
        <p14:creationId xmlns:p14="http://schemas.microsoft.com/office/powerpoint/2010/main" val="374484371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168734D-6B58-45E4-A7C3-8F50A8EADCC9}"/>
              </a:ext>
            </a:extLst>
          </p:cNvPr>
          <p:cNvSpPr>
            <a:spLocks noGrp="1" noChangeAspect="1" noChangeArrowheads="1"/>
          </p:cNvSpPr>
          <p:nvPr>
            <p:ph type="title" idx="4294967295"/>
          </p:nvPr>
        </p:nvSpPr>
        <p:spPr/>
        <p:txBody>
          <a:bodyPr/>
          <a:lstStyle/>
          <a:p>
            <a:r>
              <a:rPr lang="zh-CN" altLang="en-US" dirty="0"/>
              <a:t>实验内容</a:t>
            </a:r>
            <a:endParaRPr lang="zh-CN" altLang="zh-CN" dirty="0"/>
          </a:p>
        </p:txBody>
      </p:sp>
      <p:sp>
        <p:nvSpPr>
          <p:cNvPr id="5123" name="Rectangle 3">
            <a:extLst>
              <a:ext uri="{FF2B5EF4-FFF2-40B4-BE49-F238E27FC236}">
                <a16:creationId xmlns:a16="http://schemas.microsoft.com/office/drawing/2014/main" id="{84B56849-BC18-47F6-BD0C-A30BF578F61A}"/>
              </a:ext>
            </a:extLst>
          </p:cNvPr>
          <p:cNvSpPr>
            <a:spLocks noGrp="1" noChangeArrowheads="1"/>
          </p:cNvSpPr>
          <p:nvPr>
            <p:ph type="body" idx="4294967295"/>
          </p:nvPr>
        </p:nvSpPr>
        <p:spPr>
          <a:xfrm>
            <a:off x="495300" y="1487093"/>
            <a:ext cx="7234238" cy="2456258"/>
          </a:xfrm>
        </p:spPr>
        <p:txBody>
          <a:bodyPr/>
          <a:lstStyle/>
          <a:p>
            <a:r>
              <a:rPr lang="zh-CN" altLang="en-US" sz="1800" dirty="0"/>
              <a:t>任务</a:t>
            </a:r>
            <a:r>
              <a:rPr lang="en-US" altLang="zh-CN" sz="1800" dirty="0"/>
              <a:t>1</a:t>
            </a:r>
            <a:r>
              <a:rPr lang="zh-CN" altLang="en-US" sz="1800" dirty="0"/>
              <a:t>：编写一个</a:t>
            </a:r>
            <a:r>
              <a:rPr lang="en-US" altLang="zh-CN" sz="1800" dirty="0" err="1"/>
              <a:t>mytask.c</a:t>
            </a:r>
            <a:r>
              <a:rPr lang="zh-CN" altLang="en-US" sz="1800" dirty="0"/>
              <a:t>文件，以内核模块方式加载，实现读取系统</a:t>
            </a:r>
            <a:r>
              <a:rPr lang="en-US" altLang="zh-CN" sz="1800" dirty="0"/>
              <a:t>CPU</a:t>
            </a:r>
            <a:r>
              <a:rPr lang="zh-CN" altLang="en-US" sz="1800" dirty="0"/>
              <a:t>负载和内存占用信息、获取当前进程的</a:t>
            </a:r>
            <a:r>
              <a:rPr lang="en-US" altLang="zh-CN" sz="1800" dirty="0"/>
              <a:t>ID</a:t>
            </a:r>
            <a:r>
              <a:rPr lang="zh-CN" altLang="en-US" sz="1800" dirty="0"/>
              <a:t>及其他信息的功能，形成持续的打印输出。（</a:t>
            </a:r>
            <a:r>
              <a:rPr lang="en-US" altLang="zh-CN" sz="1800" dirty="0"/>
              <a:t>60min)</a:t>
            </a:r>
          </a:p>
          <a:p>
            <a:r>
              <a:rPr lang="zh-CN" altLang="en-US" sz="1800" dirty="0"/>
              <a:t>任务</a:t>
            </a:r>
            <a:r>
              <a:rPr lang="en-US" altLang="zh-CN" sz="1800" dirty="0"/>
              <a:t>2</a:t>
            </a:r>
            <a:r>
              <a:rPr lang="zh-CN" altLang="en-US" sz="1800" dirty="0"/>
              <a:t>：编写一个</a:t>
            </a:r>
            <a:r>
              <a:rPr lang="en-US" altLang="zh-CN" sz="1800" dirty="0" err="1"/>
              <a:t>myproctime.c</a:t>
            </a:r>
            <a:r>
              <a:rPr lang="zh-CN" altLang="en-US" sz="1800" dirty="0"/>
              <a:t>程序，以内核模块加载，在</a:t>
            </a:r>
            <a:r>
              <a:rPr lang="en-US" altLang="zh-CN" sz="1800" dirty="0"/>
              <a:t>/proc</a:t>
            </a:r>
            <a:r>
              <a:rPr lang="zh-CN" altLang="en-US" sz="1800" dirty="0"/>
              <a:t>目录下生成一个目录，读取时可以显示系统的当前时间。（</a:t>
            </a:r>
            <a:r>
              <a:rPr lang="en-US" altLang="zh-CN" sz="1800" dirty="0"/>
              <a:t>60min)</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AFC54DF-9C15-4CAB-A863-8B58638D0447}"/>
              </a:ext>
            </a:extLst>
          </p:cNvPr>
          <p:cNvSpPr>
            <a:spLocks noGrp="1" noChangeAspect="1" noChangeArrowheads="1"/>
          </p:cNvSpPr>
          <p:nvPr>
            <p:ph type="title"/>
          </p:nvPr>
        </p:nvSpPr>
        <p:spPr/>
        <p:txBody>
          <a:bodyPr/>
          <a:lstStyle/>
          <a:p>
            <a:r>
              <a:rPr lang="zh-CN" altLang="en-US"/>
              <a:t>内核时钟-编程接口</a:t>
            </a:r>
          </a:p>
        </p:txBody>
      </p:sp>
      <p:sp>
        <p:nvSpPr>
          <p:cNvPr id="19459" name="Rectangle 3">
            <a:extLst>
              <a:ext uri="{FF2B5EF4-FFF2-40B4-BE49-F238E27FC236}">
                <a16:creationId xmlns:a16="http://schemas.microsoft.com/office/drawing/2014/main" id="{235328FC-3014-4433-BB06-367CC979B080}"/>
              </a:ext>
            </a:extLst>
          </p:cNvPr>
          <p:cNvSpPr>
            <a:spLocks noGrp="1" noChangeArrowheads="1"/>
          </p:cNvSpPr>
          <p:nvPr>
            <p:ph type="body" idx="1"/>
          </p:nvPr>
        </p:nvSpPr>
        <p:spPr/>
        <p:txBody>
          <a:bodyPr/>
          <a:lstStyle/>
          <a:p>
            <a:r>
              <a:rPr lang="zh-CN" altLang="en-US" sz="1800" dirty="0"/>
              <a:t>时间格式转换</a:t>
            </a:r>
          </a:p>
          <a:p>
            <a:pPr lvl="1"/>
            <a:r>
              <a:rPr lang="zh-CN" altLang="en-US" sz="1650" dirty="0"/>
              <a:t>void rtc_time_to_tm(unsigned long time, struct rtc_time *tm)</a:t>
            </a:r>
            <a:endParaRPr lang="en-US" altLang="zh-CN" sz="1650" dirty="0"/>
          </a:p>
          <a:p>
            <a:pPr lvl="1"/>
            <a:endParaRPr lang="en-US" altLang="zh-CN" sz="1650" dirty="0"/>
          </a:p>
          <a:p>
            <a:pPr lvl="2"/>
            <a:r>
              <a:rPr lang="zh-CN" altLang="en-US" dirty="0"/>
              <a:t>头文件：#include &lt;linux/</a:t>
            </a:r>
            <a:r>
              <a:rPr lang="en-US" altLang="zh-CN" dirty="0" err="1"/>
              <a:t>rtc</a:t>
            </a:r>
            <a:r>
              <a:rPr lang="zh-CN" altLang="en-US" dirty="0"/>
              <a:t>.h&gt; </a:t>
            </a:r>
          </a:p>
          <a:p>
            <a:pPr lvl="1"/>
            <a:endParaRPr lang="zh-CN" altLang="en-US" sz="1650" dirty="0"/>
          </a:p>
          <a:p>
            <a:pPr lvl="1"/>
            <a:r>
              <a:rPr lang="zh-CN" altLang="en-US" sz="1650" dirty="0"/>
              <a:t>此内核函数将系统实时时钟时间转换为格林尼治标准时间（GMT）。如果要得到北京时间需。需要将此时间处理（年份加上1900，月份加上1，小时加上8）。具体参看内核中rtc.h中rtc_time_to_tm代码实现。</a:t>
            </a:r>
          </a:p>
          <a:p>
            <a:endParaRPr lang="zh-CN" altLang="en-US" sz="120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3"/>
            <a:ext cx="6330857" cy="2039764"/>
          </a:xfrm>
        </p:spPr>
        <p:txBody>
          <a:bodyPr/>
          <a:lstStyle/>
          <a:p>
            <a:r>
              <a:rPr lang="zh-CN" altLang="en-US" dirty="0"/>
              <a:t>任务描述</a:t>
            </a:r>
            <a:endParaRPr lang="en-US" altLang="zh-CN" dirty="0"/>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a:solidFill>
                  <a:srgbClr val="111111"/>
                </a:solidFill>
              </a:rPr>
              <a:t>1</a:t>
            </a:r>
            <a:r>
              <a:rPr lang="zh-CN" altLang="en-US" sz="1247" dirty="0">
                <a:solidFill>
                  <a:srgbClr val="111111"/>
                </a:solidFill>
              </a:rPr>
              <a:t>、以内核方式加载一个</a:t>
            </a:r>
            <a:r>
              <a:rPr lang="en-US" altLang="zh-CN" sz="1247" dirty="0">
                <a:solidFill>
                  <a:srgbClr val="111111"/>
                </a:solidFill>
              </a:rPr>
              <a:t>hello module</a:t>
            </a:r>
            <a:r>
              <a:rPr lang="zh-CN" altLang="en-US" sz="1247" dirty="0">
                <a:solidFill>
                  <a:srgbClr val="111111"/>
                </a:solidFill>
              </a:rPr>
              <a:t>程序</a:t>
            </a: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a:solidFill>
                  <a:srgbClr val="111111"/>
                </a:solidFill>
              </a:rPr>
              <a:t>2</a:t>
            </a:r>
            <a:r>
              <a:rPr lang="zh-CN" altLang="en-US" sz="1247" dirty="0">
                <a:solidFill>
                  <a:srgbClr val="111111"/>
                </a:solidFill>
              </a:rPr>
              <a:t>、以内核模式加载创建一个文件，路径为</a:t>
            </a:r>
            <a:r>
              <a:rPr lang="en-US" altLang="zh-CN" sz="1247" dirty="0">
                <a:solidFill>
                  <a:srgbClr val="111111"/>
                </a:solidFill>
              </a:rPr>
              <a:t>/home/</a:t>
            </a:r>
            <a:r>
              <a:rPr lang="en-US" altLang="zh-CN" sz="1247" dirty="0" err="1">
                <a:solidFill>
                  <a:srgbClr val="111111"/>
                </a:solidFill>
              </a:rPr>
              <a:t>kernel_file</a:t>
            </a:r>
            <a:r>
              <a:rPr lang="zh-CN" altLang="en-US" sz="1247" dirty="0">
                <a:solidFill>
                  <a:srgbClr val="111111"/>
                </a:solidFill>
              </a:rPr>
              <a:t>，写入“你好”，读出并打印。</a:t>
            </a: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a:solidFill>
                  <a:srgbClr val="111111"/>
                </a:solidFill>
              </a:rPr>
              <a:t>3</a:t>
            </a:r>
            <a:r>
              <a:rPr lang="zh-CN" altLang="en-US" sz="1247" dirty="0">
                <a:solidFill>
                  <a:srgbClr val="111111"/>
                </a:solidFill>
              </a:rPr>
              <a:t>、读取</a:t>
            </a:r>
            <a:r>
              <a:rPr lang="en-US" altLang="zh-CN" sz="1247" dirty="0" err="1">
                <a:solidFill>
                  <a:srgbClr val="111111"/>
                </a:solidFill>
              </a:rPr>
              <a:t>cpu</a:t>
            </a:r>
            <a:r>
              <a:rPr lang="zh-CN" altLang="en-US" sz="1247" dirty="0">
                <a:solidFill>
                  <a:srgbClr val="111111"/>
                </a:solidFill>
              </a:rPr>
              <a:t>的负载；</a:t>
            </a: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a:solidFill>
                  <a:srgbClr val="111111"/>
                </a:solidFill>
              </a:rPr>
              <a:t>4</a:t>
            </a:r>
            <a:r>
              <a:rPr lang="zh-CN" altLang="en-US" sz="1247" dirty="0">
                <a:solidFill>
                  <a:srgbClr val="111111"/>
                </a:solidFill>
              </a:rPr>
              <a:t>、读取内存的占用信息；</a:t>
            </a: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a:solidFill>
                  <a:srgbClr val="111111"/>
                </a:solidFill>
              </a:rPr>
              <a:t>5</a:t>
            </a:r>
            <a:r>
              <a:rPr lang="zh-CN" altLang="en-US" sz="1247" dirty="0">
                <a:solidFill>
                  <a:srgbClr val="111111"/>
                </a:solidFill>
              </a:rPr>
              <a:t>、获取当前进程的</a:t>
            </a:r>
            <a:r>
              <a:rPr lang="en-US" altLang="zh-CN" sz="1247" dirty="0">
                <a:solidFill>
                  <a:srgbClr val="111111"/>
                </a:solidFill>
              </a:rPr>
              <a:t>PID</a:t>
            </a:r>
            <a:r>
              <a:rPr lang="zh-CN" altLang="en-US" sz="1247" dirty="0">
                <a:solidFill>
                  <a:srgbClr val="111111"/>
                </a:solidFill>
              </a:rPr>
              <a:t>和名字；</a:t>
            </a: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a:solidFill>
                  <a:srgbClr val="111111"/>
                </a:solidFill>
              </a:rPr>
              <a:t>6</a:t>
            </a:r>
            <a:r>
              <a:rPr lang="zh-CN" altLang="en-US" sz="1247" dirty="0">
                <a:solidFill>
                  <a:srgbClr val="111111"/>
                </a:solidFill>
              </a:rPr>
              <a:t>、用内核线程将获取的信息持续打印；</a:t>
            </a: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任务</a:t>
            </a:r>
            <a:r>
              <a:rPr lang="en-US" altLang="zh-CN" dirty="0"/>
              <a:t>1</a:t>
            </a:r>
            <a:r>
              <a:rPr lang="zh-CN" altLang="en-US" dirty="0"/>
              <a:t>（</a:t>
            </a:r>
            <a:r>
              <a:rPr lang="en-US" altLang="zh-CN" dirty="0"/>
              <a:t>45min</a:t>
            </a:r>
            <a:r>
              <a:rPr lang="zh-CN" altLang="en-US" dirty="0"/>
              <a:t>）</a:t>
            </a:r>
          </a:p>
        </p:txBody>
      </p:sp>
    </p:spTree>
    <p:extLst>
      <p:ext uri="{BB962C8B-B14F-4D97-AF65-F5344CB8AC3E}">
        <p14:creationId xmlns:p14="http://schemas.microsoft.com/office/powerpoint/2010/main" val="230021111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任务</a:t>
            </a:r>
            <a:r>
              <a:rPr lang="en-US" altLang="zh-CN" dirty="0"/>
              <a:t>1</a:t>
            </a:r>
            <a:r>
              <a:rPr lang="zh-CN" altLang="en-US" dirty="0"/>
              <a:t>（</a:t>
            </a:r>
            <a:r>
              <a:rPr lang="en-US" altLang="zh-CN" dirty="0"/>
              <a:t>45min</a:t>
            </a:r>
            <a:r>
              <a:rPr lang="zh-CN" altLang="en-US" dirty="0"/>
              <a:t>）</a:t>
            </a:r>
          </a:p>
        </p:txBody>
      </p:sp>
      <p:pic>
        <p:nvPicPr>
          <p:cNvPr id="5" name="图片 4">
            <a:extLst>
              <a:ext uri="{FF2B5EF4-FFF2-40B4-BE49-F238E27FC236}">
                <a16:creationId xmlns:a16="http://schemas.microsoft.com/office/drawing/2014/main" id="{C78C5EF7-8C44-43B8-A8E5-269AE32C3CE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5731" y="4106053"/>
            <a:ext cx="3589020" cy="725805"/>
          </a:xfrm>
          <a:prstGeom prst="rect">
            <a:avLst/>
          </a:prstGeom>
          <a:noFill/>
          <a:ln>
            <a:noFill/>
          </a:ln>
        </p:spPr>
      </p:pic>
      <p:pic>
        <p:nvPicPr>
          <p:cNvPr id="6" name="图片 5">
            <a:extLst>
              <a:ext uri="{FF2B5EF4-FFF2-40B4-BE49-F238E27FC236}">
                <a16:creationId xmlns:a16="http://schemas.microsoft.com/office/drawing/2014/main" id="{E9476E5A-A5A8-4262-837E-692EB5938C1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698506" y="3790728"/>
            <a:ext cx="3863340" cy="1965960"/>
          </a:xfrm>
          <a:prstGeom prst="rect">
            <a:avLst/>
          </a:prstGeom>
          <a:noFill/>
          <a:ln>
            <a:noFill/>
          </a:ln>
        </p:spPr>
      </p:pic>
      <p:sp>
        <p:nvSpPr>
          <p:cNvPr id="7" name="内容占位符 1">
            <a:extLst>
              <a:ext uri="{FF2B5EF4-FFF2-40B4-BE49-F238E27FC236}">
                <a16:creationId xmlns:a16="http://schemas.microsoft.com/office/drawing/2014/main" id="{E4683D2C-0CBD-4D99-B8E9-0608592A3342}"/>
              </a:ext>
            </a:extLst>
          </p:cNvPr>
          <p:cNvSpPr txBox="1">
            <a:spLocks/>
          </p:cNvSpPr>
          <p:nvPr/>
        </p:nvSpPr>
        <p:spPr bwMode="auto">
          <a:xfrm>
            <a:off x="1406572" y="1820981"/>
            <a:ext cx="6330857" cy="1246292"/>
          </a:xfrm>
          <a:prstGeom prst="rect">
            <a:avLst/>
          </a:prstGeom>
          <a:noFill/>
          <a:ln w="9525">
            <a:noFill/>
            <a:miter lim="800000"/>
            <a:headEnd/>
            <a:tailEnd/>
          </a:ln>
        </p:spPr>
        <p:txBody>
          <a:bodyPr vert="horz" wrap="square" lIns="63305" tIns="31652" rIns="63305" bIns="31652"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r>
              <a:rPr lang="zh-CN" altLang="en-US" sz="1939" kern="0" dirty="0"/>
              <a:t>审核要求</a:t>
            </a:r>
            <a:endParaRPr lang="en-US" altLang="zh-CN" sz="1939" kern="0" dirty="0"/>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247" dirty="0">
                <a:solidFill>
                  <a:srgbClr val="111111"/>
                </a:solidFill>
                <a:ea typeface="宋体" panose="02010600030101010101" pitchFamily="2" charset="-122"/>
              </a:rPr>
              <a:t>正确编写满足功能的源文件，正确编译。</a:t>
            </a: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247" dirty="0">
                <a:solidFill>
                  <a:srgbClr val="111111"/>
                </a:solidFill>
                <a:ea typeface="宋体" panose="02010600030101010101" pitchFamily="2" charset="-122"/>
              </a:rPr>
              <a:t>正常加载、卸载内核模块；且内核模块功能满足任务所述。</a:t>
            </a: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247" dirty="0">
                <a:solidFill>
                  <a:srgbClr val="111111"/>
                </a:solidFill>
                <a:ea typeface="宋体" panose="02010600030101010101" pitchFamily="2" charset="-122"/>
              </a:rPr>
              <a:t>提交相关源码与运行截图。</a:t>
            </a:r>
            <a:endParaRPr lang="zh-CN" altLang="en-US" sz="1385" kern="0" dirty="0"/>
          </a:p>
        </p:txBody>
      </p:sp>
    </p:spTree>
    <p:extLst>
      <p:ext uri="{BB962C8B-B14F-4D97-AF65-F5344CB8AC3E}">
        <p14:creationId xmlns:p14="http://schemas.microsoft.com/office/powerpoint/2010/main" val="13303357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3"/>
            <a:ext cx="6330857" cy="2039764"/>
          </a:xfrm>
        </p:spPr>
        <p:txBody>
          <a:bodyPr/>
          <a:lstStyle/>
          <a:p>
            <a:r>
              <a:rPr lang="zh-CN" altLang="en-US" dirty="0"/>
              <a:t>任务描述</a:t>
            </a:r>
            <a:endParaRPr lang="en-US" altLang="zh-CN" dirty="0"/>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a:solidFill>
                  <a:srgbClr val="111111"/>
                </a:solidFill>
              </a:rPr>
              <a:t>1</a:t>
            </a:r>
            <a:r>
              <a:rPr lang="zh-CN" altLang="en-US" sz="1247" dirty="0">
                <a:solidFill>
                  <a:srgbClr val="111111"/>
                </a:solidFill>
              </a:rPr>
              <a:t>、创建</a:t>
            </a:r>
            <a:r>
              <a:rPr lang="en-US" altLang="zh-CN" sz="1247" dirty="0">
                <a:solidFill>
                  <a:srgbClr val="111111"/>
                </a:solidFill>
              </a:rPr>
              <a:t>proc</a:t>
            </a:r>
            <a:r>
              <a:rPr lang="zh-CN" altLang="en-US" sz="1247" dirty="0">
                <a:solidFill>
                  <a:srgbClr val="111111"/>
                </a:solidFill>
              </a:rPr>
              <a:t>文件和目录，编写文件对应的回调函数。在用户空间打开时显示</a:t>
            </a:r>
            <a:r>
              <a:rPr lang="en-US" altLang="zh-CN" sz="1247" dirty="0">
                <a:solidFill>
                  <a:srgbClr val="111111"/>
                </a:solidFill>
              </a:rPr>
              <a:t>"hello proc</a:t>
            </a:r>
            <a:r>
              <a:rPr lang="zh-CN" altLang="en-US" sz="1247" dirty="0">
                <a:solidFill>
                  <a:srgbClr val="111111"/>
                </a:solidFill>
              </a:rPr>
              <a:t>！</a:t>
            </a:r>
            <a:r>
              <a:rPr lang="en-US" altLang="zh-CN" sz="1247" dirty="0">
                <a:solidFill>
                  <a:srgbClr val="111111"/>
                </a:solidFill>
              </a:rPr>
              <a:t>"</a:t>
            </a: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a:solidFill>
                  <a:srgbClr val="111111"/>
                </a:solidFill>
              </a:rPr>
              <a:t>2</a:t>
            </a:r>
            <a:r>
              <a:rPr lang="zh-CN" altLang="en-US" sz="1247" dirty="0">
                <a:solidFill>
                  <a:srgbClr val="111111"/>
                </a:solidFill>
              </a:rPr>
              <a:t>、在内核中调用时钟接口，获取内核时间，转化为</a:t>
            </a:r>
            <a:r>
              <a:rPr lang="en-US" altLang="zh-CN" sz="1247" dirty="0">
                <a:solidFill>
                  <a:srgbClr val="111111"/>
                </a:solidFill>
              </a:rPr>
              <a:t>GMT</a:t>
            </a:r>
            <a:r>
              <a:rPr lang="zh-CN" altLang="en-US" sz="1247" dirty="0">
                <a:solidFill>
                  <a:srgbClr val="111111"/>
                </a:solidFill>
              </a:rPr>
              <a:t>时间后，再转为北京时间并打印。</a:t>
            </a: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任务</a:t>
            </a:r>
            <a:r>
              <a:rPr lang="en-US" altLang="zh-CN" dirty="0"/>
              <a:t>2</a:t>
            </a:r>
            <a:r>
              <a:rPr lang="zh-CN" altLang="en-US" dirty="0"/>
              <a:t>（</a:t>
            </a:r>
            <a:r>
              <a:rPr lang="en-US" altLang="zh-CN" dirty="0"/>
              <a:t>45min</a:t>
            </a:r>
            <a:r>
              <a:rPr lang="zh-CN" altLang="en-US" dirty="0"/>
              <a:t>）</a:t>
            </a:r>
          </a:p>
        </p:txBody>
      </p:sp>
      <p:sp>
        <p:nvSpPr>
          <p:cNvPr id="4" name="内容占位符 1">
            <a:extLst>
              <a:ext uri="{FF2B5EF4-FFF2-40B4-BE49-F238E27FC236}">
                <a16:creationId xmlns:a16="http://schemas.microsoft.com/office/drawing/2014/main" id="{0240C490-0F80-44A6-980E-1A78D56A80A9}"/>
              </a:ext>
            </a:extLst>
          </p:cNvPr>
          <p:cNvSpPr txBox="1">
            <a:spLocks/>
          </p:cNvSpPr>
          <p:nvPr/>
        </p:nvSpPr>
        <p:spPr bwMode="auto">
          <a:xfrm>
            <a:off x="1683457" y="3399919"/>
            <a:ext cx="6330857" cy="1246292"/>
          </a:xfrm>
          <a:prstGeom prst="rect">
            <a:avLst/>
          </a:prstGeom>
          <a:noFill/>
          <a:ln w="9525">
            <a:noFill/>
            <a:miter lim="800000"/>
            <a:headEnd/>
            <a:tailEnd/>
          </a:ln>
        </p:spPr>
        <p:txBody>
          <a:bodyPr vert="horz" wrap="square" lIns="63305" tIns="31652" rIns="63305" bIns="31652"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r>
              <a:rPr lang="zh-CN" altLang="en-US" sz="1939" kern="0" dirty="0"/>
              <a:t>审核要求</a:t>
            </a:r>
            <a:endParaRPr lang="en-US" altLang="zh-CN" sz="1939" kern="0" dirty="0"/>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247" dirty="0">
                <a:solidFill>
                  <a:srgbClr val="111111"/>
                </a:solidFill>
                <a:ea typeface="宋体" panose="02010600030101010101" pitchFamily="2" charset="-122"/>
              </a:rPr>
              <a:t>正确编写满足功能的源文件，正确编译。</a:t>
            </a: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247" dirty="0">
                <a:solidFill>
                  <a:srgbClr val="111111"/>
                </a:solidFill>
                <a:ea typeface="宋体" panose="02010600030101010101" pitchFamily="2" charset="-122"/>
              </a:rPr>
              <a:t>正常加载、卸载内核模块；且内核模块功能满足任务所述。</a:t>
            </a: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247" dirty="0">
                <a:solidFill>
                  <a:srgbClr val="111111"/>
                </a:solidFill>
                <a:ea typeface="宋体" panose="02010600030101010101" pitchFamily="2" charset="-122"/>
              </a:rPr>
              <a:t>提交相关源码与运行截图。</a:t>
            </a:r>
            <a:endParaRPr lang="zh-CN" altLang="en-US" sz="1385" kern="0" dirty="0"/>
          </a:p>
        </p:txBody>
      </p:sp>
      <p:pic>
        <p:nvPicPr>
          <p:cNvPr id="5" name="图片 4">
            <a:extLst>
              <a:ext uri="{FF2B5EF4-FFF2-40B4-BE49-F238E27FC236}">
                <a16:creationId xmlns:a16="http://schemas.microsoft.com/office/drawing/2014/main" id="{34EBA50B-89E8-4D41-92C2-F7A3831E5F3A}"/>
              </a:ext>
            </a:extLst>
          </p:cNvPr>
          <p:cNvPicPr>
            <a:picLocks noChangeAspect="1"/>
          </p:cNvPicPr>
          <p:nvPr/>
        </p:nvPicPr>
        <p:blipFill>
          <a:blip r:embed="rId3"/>
          <a:stretch>
            <a:fillRect/>
          </a:stretch>
        </p:blipFill>
        <p:spPr>
          <a:xfrm>
            <a:off x="4673563" y="4725145"/>
            <a:ext cx="3200678" cy="1115665"/>
          </a:xfrm>
          <a:prstGeom prst="rect">
            <a:avLst/>
          </a:prstGeom>
        </p:spPr>
      </p:pic>
    </p:spTree>
    <p:extLst>
      <p:ext uri="{BB962C8B-B14F-4D97-AF65-F5344CB8AC3E}">
        <p14:creationId xmlns:p14="http://schemas.microsoft.com/office/powerpoint/2010/main" val="257411167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1">
            <a:extLst>
              <a:ext uri="{FF2B5EF4-FFF2-40B4-BE49-F238E27FC236}">
                <a16:creationId xmlns:a16="http://schemas.microsoft.com/office/drawing/2014/main" id="{24544521-5C55-4B9B-915A-960C0A538AFE}"/>
              </a:ext>
            </a:extLst>
          </p:cNvPr>
          <p:cNvSpPr>
            <a:spLocks noChangeArrowheads="1"/>
          </p:cNvSpPr>
          <p:nvPr/>
        </p:nvSpPr>
        <p:spPr bwMode="auto">
          <a:xfrm>
            <a:off x="3330179" y="2997994"/>
            <a:ext cx="2808684" cy="85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4950">
                <a:solidFill>
                  <a:srgbClr val="0033CC"/>
                </a:solidFill>
                <a:latin typeface="黑体" panose="02010609060101010101" pitchFamily="49" charset="-122"/>
                <a:ea typeface="黑体" panose="02010609060101010101" pitchFamily="49" charset="-122"/>
                <a:sym typeface="黑体" panose="02010609060101010101" pitchFamily="49" charset="-122"/>
              </a:rPr>
              <a:t>  谢谢！</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zh-CN" altLang="en-US" dirty="0"/>
              <a:t>简介</a:t>
            </a:r>
            <a:endParaRPr lang="en-US" altLang="zh-CN" dirty="0"/>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a:solidFill>
                  <a:srgbClr val="111111"/>
                </a:solidFill>
              </a:rPr>
              <a:t>proc </a:t>
            </a:r>
            <a:r>
              <a:rPr lang="zh-CN" altLang="en-US" sz="1247" dirty="0">
                <a:solidFill>
                  <a:srgbClr val="111111"/>
                </a:solidFill>
              </a:rPr>
              <a:t>文件系统是 </a:t>
            </a:r>
            <a:r>
              <a:rPr lang="en-US" altLang="zh-CN" sz="1247" dirty="0">
                <a:solidFill>
                  <a:srgbClr val="111111"/>
                </a:solidFill>
              </a:rPr>
              <a:t>Linux </a:t>
            </a:r>
            <a:r>
              <a:rPr lang="zh-CN" altLang="en-US" sz="1247" dirty="0">
                <a:solidFill>
                  <a:srgbClr val="111111"/>
                </a:solidFill>
              </a:rPr>
              <a:t>中的虚拟文件系统。所有</a:t>
            </a:r>
            <a:r>
              <a:rPr lang="en-US" altLang="zh-CN" sz="1247" dirty="0">
                <a:solidFill>
                  <a:srgbClr val="111111"/>
                </a:solidFill>
              </a:rPr>
              <a:t>proc</a:t>
            </a:r>
            <a:r>
              <a:rPr lang="zh-CN" altLang="en-US" sz="1247" dirty="0">
                <a:solidFill>
                  <a:srgbClr val="111111"/>
                </a:solidFill>
              </a:rPr>
              <a:t>文件挂载在</a:t>
            </a:r>
            <a:r>
              <a:rPr lang="en-US" altLang="zh-CN" sz="1247" dirty="0">
                <a:solidFill>
                  <a:srgbClr val="111111"/>
                </a:solidFill>
              </a:rPr>
              <a:t>/proc</a:t>
            </a:r>
            <a:r>
              <a:rPr lang="zh-CN" altLang="en-US" sz="1247" dirty="0">
                <a:solidFill>
                  <a:srgbClr val="111111"/>
                </a:solidFill>
              </a:rPr>
              <a:t>目录下。</a:t>
            </a:r>
            <a:endParaRPr lang="en-US" altLang="zh-CN" sz="1247" dirty="0">
              <a:solidFill>
                <a:srgbClr val="111111"/>
              </a:solidFill>
            </a:endParaRP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a:solidFill>
                  <a:srgbClr val="111111"/>
                </a:solidFill>
              </a:rPr>
              <a:t>/proc </a:t>
            </a:r>
            <a:r>
              <a:rPr lang="zh-CN" altLang="en-US" sz="1247" dirty="0">
                <a:solidFill>
                  <a:srgbClr val="111111"/>
                </a:solidFill>
              </a:rPr>
              <a:t>的文件可以用于访问有关内核的状态、计算机的属性、正在运行的进程的状态等信息。</a:t>
            </a:r>
            <a:endParaRPr lang="en-US" altLang="zh-CN" sz="1247" dirty="0">
              <a:solidFill>
                <a:srgbClr val="111111"/>
              </a:solidFill>
            </a:endParaRP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247" dirty="0">
                <a:solidFill>
                  <a:srgbClr val="111111"/>
                </a:solidFill>
              </a:rPr>
              <a:t>大部分 </a:t>
            </a:r>
            <a:r>
              <a:rPr lang="en-US" altLang="zh-CN" sz="1247" dirty="0">
                <a:solidFill>
                  <a:srgbClr val="111111"/>
                </a:solidFill>
              </a:rPr>
              <a:t>/proc </a:t>
            </a:r>
            <a:r>
              <a:rPr lang="zh-CN" altLang="en-US" sz="1247" dirty="0">
                <a:solidFill>
                  <a:srgbClr val="111111"/>
                </a:solidFill>
              </a:rPr>
              <a:t>中的文件和目录提供系统物理环境最新的信息。</a:t>
            </a:r>
            <a:endParaRPr lang="en-US" altLang="zh-CN" sz="1247" dirty="0">
              <a:solidFill>
                <a:srgbClr val="111111"/>
              </a:solidFill>
            </a:endParaRP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endParaRPr lang="en-US" altLang="zh-CN" sz="1247" dirty="0">
              <a:solidFill>
                <a:srgbClr val="111111"/>
              </a:solidFill>
            </a:endParaRPr>
          </a:p>
          <a:p>
            <a:pPr>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dirty="0"/>
              <a:t>proc</a:t>
            </a:r>
            <a:r>
              <a:rPr lang="zh-CN" altLang="en-US" dirty="0"/>
              <a:t>文件组成</a:t>
            </a:r>
            <a:endParaRPr lang="en-US" altLang="zh-CN" sz="1939" dirty="0"/>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247" dirty="0">
                <a:solidFill>
                  <a:srgbClr val="111111"/>
                </a:solidFill>
              </a:rPr>
              <a:t>（</a:t>
            </a:r>
            <a:r>
              <a:rPr lang="en-US" altLang="zh-CN" sz="1247" dirty="0">
                <a:solidFill>
                  <a:srgbClr val="111111"/>
                </a:solidFill>
              </a:rPr>
              <a:t>1</a:t>
            </a:r>
            <a:r>
              <a:rPr lang="zh-CN" altLang="en-US" sz="1247" dirty="0">
                <a:solidFill>
                  <a:srgbClr val="111111"/>
                </a:solidFill>
              </a:rPr>
              <a:t>）有用内核信息</a:t>
            </a:r>
            <a:endParaRPr lang="en-US" altLang="zh-CN" sz="1247" dirty="0">
              <a:solidFill>
                <a:srgbClr val="111111"/>
              </a:solidFill>
            </a:endParaRPr>
          </a:p>
          <a:p>
            <a:pPr lvl="2">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247" dirty="0">
                <a:solidFill>
                  <a:srgbClr val="111111"/>
                </a:solidFill>
                <a:ea typeface="宋体" panose="02010600030101010101" pitchFamily="2" charset="-122"/>
              </a:rPr>
              <a:t>如：</a:t>
            </a:r>
            <a:r>
              <a:rPr lang="en-US" altLang="zh-CN" sz="1247" dirty="0">
                <a:solidFill>
                  <a:srgbClr val="111111"/>
                </a:solidFill>
                <a:ea typeface="宋体" panose="02010600030101010101" pitchFamily="2" charset="-122"/>
              </a:rPr>
              <a:t>/proc/</a:t>
            </a:r>
            <a:r>
              <a:rPr lang="en-US" altLang="zh-CN" sz="1247" dirty="0" err="1">
                <a:solidFill>
                  <a:srgbClr val="111111"/>
                </a:solidFill>
                <a:ea typeface="宋体" panose="02010600030101010101" pitchFamily="2" charset="-122"/>
              </a:rPr>
              <a:t>cpuinfo</a:t>
            </a:r>
            <a:r>
              <a:rPr lang="zh-CN" altLang="en-US" sz="1247" dirty="0">
                <a:solidFill>
                  <a:srgbClr val="111111"/>
                </a:solidFill>
                <a:ea typeface="宋体" panose="02010600030101010101" pitchFamily="2" charset="-122"/>
              </a:rPr>
              <a:t>（</a:t>
            </a:r>
            <a:r>
              <a:rPr lang="en-US" altLang="zh-CN" sz="1247" dirty="0">
                <a:solidFill>
                  <a:srgbClr val="111111"/>
                </a:solidFill>
                <a:ea typeface="宋体" panose="02010600030101010101" pitchFamily="2" charset="-122"/>
              </a:rPr>
              <a:t>CPU </a:t>
            </a:r>
            <a:r>
              <a:rPr lang="zh-CN" altLang="en-US" sz="1247" dirty="0">
                <a:solidFill>
                  <a:srgbClr val="111111"/>
                </a:solidFill>
                <a:ea typeface="宋体" panose="02010600030101010101" pitchFamily="2" charset="-122"/>
              </a:rPr>
              <a:t>的信息 ）</a:t>
            </a:r>
            <a:r>
              <a:rPr lang="en-US" altLang="zh-CN" sz="1247" dirty="0">
                <a:solidFill>
                  <a:srgbClr val="111111"/>
                </a:solidFill>
                <a:ea typeface="宋体" panose="02010600030101010101" pitchFamily="2" charset="-122"/>
              </a:rPr>
              <a:t> </a:t>
            </a:r>
            <a:r>
              <a:rPr lang="zh-CN" altLang="en-US" sz="1247" dirty="0">
                <a:solidFill>
                  <a:srgbClr val="111111"/>
                </a:solidFill>
                <a:ea typeface="宋体" panose="02010600030101010101" pitchFamily="2" charset="-122"/>
              </a:rPr>
              <a:t>、</a:t>
            </a:r>
            <a:r>
              <a:rPr lang="en-US" altLang="zh-CN" sz="1247" dirty="0">
                <a:solidFill>
                  <a:srgbClr val="111111"/>
                </a:solidFill>
                <a:ea typeface="宋体" panose="02010600030101010101" pitchFamily="2" charset="-122"/>
              </a:rPr>
              <a:t>/proc/</a:t>
            </a:r>
            <a:r>
              <a:rPr lang="en-US" altLang="zh-CN" sz="1247" dirty="0" err="1">
                <a:solidFill>
                  <a:srgbClr val="111111"/>
                </a:solidFill>
                <a:ea typeface="宋体" panose="02010600030101010101" pitchFamily="2" charset="-122"/>
              </a:rPr>
              <a:t>meminfo</a:t>
            </a:r>
            <a:r>
              <a:rPr lang="en-US" altLang="zh-CN" sz="1247" dirty="0">
                <a:solidFill>
                  <a:srgbClr val="111111"/>
                </a:solidFill>
                <a:ea typeface="宋体" panose="02010600030101010101" pitchFamily="2" charset="-122"/>
              </a:rPr>
              <a:t> </a:t>
            </a:r>
            <a:r>
              <a:rPr lang="zh-CN" altLang="en-US" sz="1247" dirty="0">
                <a:solidFill>
                  <a:srgbClr val="111111"/>
                </a:solidFill>
                <a:ea typeface="宋体" panose="02010600030101010101" pitchFamily="2" charset="-122"/>
              </a:rPr>
              <a:t>（物理内存</a:t>
            </a:r>
            <a:r>
              <a:rPr lang="en-US" altLang="zh-CN" sz="1247" dirty="0">
                <a:solidFill>
                  <a:srgbClr val="111111"/>
                </a:solidFill>
                <a:ea typeface="宋体" panose="02010600030101010101" pitchFamily="2" charset="-122"/>
              </a:rPr>
              <a:t>/</a:t>
            </a:r>
            <a:r>
              <a:rPr lang="zh-CN" altLang="en-US" sz="1247" dirty="0">
                <a:solidFill>
                  <a:srgbClr val="111111"/>
                </a:solidFill>
                <a:ea typeface="宋体" panose="02010600030101010101" pitchFamily="2" charset="-122"/>
              </a:rPr>
              <a:t>交换空间等的信息）、</a:t>
            </a:r>
            <a:r>
              <a:rPr lang="en-US" altLang="zh-CN" sz="1247" dirty="0">
                <a:solidFill>
                  <a:srgbClr val="111111"/>
                </a:solidFill>
                <a:ea typeface="宋体" panose="02010600030101010101" pitchFamily="2" charset="-122"/>
              </a:rPr>
              <a:t>/proc/</a:t>
            </a:r>
            <a:r>
              <a:rPr lang="en-US" altLang="zh-CN" sz="1247" dirty="0" err="1">
                <a:solidFill>
                  <a:srgbClr val="111111"/>
                </a:solidFill>
                <a:ea typeface="宋体" panose="02010600030101010101" pitchFamily="2" charset="-122"/>
              </a:rPr>
              <a:t>loadavg</a:t>
            </a:r>
            <a:r>
              <a:rPr lang="en-US" altLang="zh-CN" sz="1247" dirty="0">
                <a:solidFill>
                  <a:srgbClr val="111111"/>
                </a:solidFill>
                <a:ea typeface="宋体" panose="02010600030101010101" pitchFamily="2" charset="-122"/>
              </a:rPr>
              <a:t> </a:t>
            </a:r>
            <a:r>
              <a:rPr lang="zh-CN" altLang="en-US" sz="1247" dirty="0">
                <a:solidFill>
                  <a:srgbClr val="111111"/>
                </a:solidFill>
                <a:ea typeface="宋体" panose="02010600030101010101" pitchFamily="2" charset="-122"/>
              </a:rPr>
              <a:t>（系统</a:t>
            </a:r>
            <a:r>
              <a:rPr lang="en-US" altLang="zh-CN" sz="1247" dirty="0">
                <a:solidFill>
                  <a:srgbClr val="111111"/>
                </a:solidFill>
                <a:ea typeface="宋体" panose="02010600030101010101" pitchFamily="2" charset="-122"/>
              </a:rPr>
              <a:t>1</a:t>
            </a:r>
            <a:r>
              <a:rPr lang="zh-CN" altLang="en-US" sz="1247" dirty="0">
                <a:solidFill>
                  <a:srgbClr val="111111"/>
                </a:solidFill>
                <a:ea typeface="宋体" panose="02010600030101010101" pitchFamily="2" charset="-122"/>
              </a:rPr>
              <a:t>分钟、</a:t>
            </a:r>
            <a:r>
              <a:rPr lang="en-US" altLang="zh-CN" sz="1247" dirty="0">
                <a:solidFill>
                  <a:srgbClr val="111111"/>
                </a:solidFill>
                <a:ea typeface="宋体" panose="02010600030101010101" pitchFamily="2" charset="-122"/>
              </a:rPr>
              <a:t>5</a:t>
            </a:r>
            <a:r>
              <a:rPr lang="zh-CN" altLang="en-US" sz="1247" dirty="0">
                <a:solidFill>
                  <a:srgbClr val="111111"/>
                </a:solidFill>
                <a:ea typeface="宋体" panose="02010600030101010101" pitchFamily="2" charset="-122"/>
              </a:rPr>
              <a:t>分钟、</a:t>
            </a:r>
            <a:r>
              <a:rPr lang="en-US" altLang="zh-CN" sz="1247" dirty="0">
                <a:solidFill>
                  <a:srgbClr val="111111"/>
                </a:solidFill>
                <a:ea typeface="宋体" panose="02010600030101010101" pitchFamily="2" charset="-122"/>
              </a:rPr>
              <a:t>15</a:t>
            </a:r>
            <a:r>
              <a:rPr lang="zh-CN" altLang="en-US" sz="1247" dirty="0">
                <a:solidFill>
                  <a:srgbClr val="111111"/>
                </a:solidFill>
                <a:ea typeface="宋体" panose="02010600030101010101" pitchFamily="2" charset="-122"/>
              </a:rPr>
              <a:t>分钟的平均负载情况）、</a:t>
            </a:r>
            <a:br>
              <a:rPr lang="en-US" altLang="zh-CN" sz="1247" dirty="0">
                <a:solidFill>
                  <a:srgbClr val="111111"/>
                </a:solidFill>
                <a:ea typeface="宋体" panose="02010600030101010101" pitchFamily="2" charset="-122"/>
              </a:rPr>
            </a:br>
            <a:r>
              <a:rPr lang="en-US" altLang="zh-CN" sz="1247" dirty="0">
                <a:solidFill>
                  <a:srgbClr val="111111"/>
                </a:solidFill>
                <a:ea typeface="宋体" panose="02010600030101010101" pitchFamily="2" charset="-122"/>
              </a:rPr>
              <a:t>/proc/devices </a:t>
            </a:r>
            <a:r>
              <a:rPr lang="zh-CN" altLang="en-US" sz="1247" dirty="0">
                <a:solidFill>
                  <a:srgbClr val="111111"/>
                </a:solidFill>
                <a:ea typeface="宋体" panose="02010600030101010101" pitchFamily="2" charset="-122"/>
              </a:rPr>
              <a:t>（可用设备的列表）等等。</a:t>
            </a:r>
            <a:endParaRPr lang="en-US" altLang="zh-CN" sz="1247" dirty="0">
              <a:solidFill>
                <a:srgbClr val="111111"/>
              </a:solidFill>
              <a:ea typeface="宋体" panose="02010600030101010101" pitchFamily="2" charset="-122"/>
            </a:endParaRP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247" dirty="0">
                <a:solidFill>
                  <a:srgbClr val="111111"/>
                </a:solidFill>
              </a:rPr>
              <a:t>（</a:t>
            </a:r>
            <a:r>
              <a:rPr lang="en-US" altLang="zh-CN" sz="1247" dirty="0">
                <a:solidFill>
                  <a:srgbClr val="111111"/>
                </a:solidFill>
              </a:rPr>
              <a:t>2</a:t>
            </a:r>
            <a:r>
              <a:rPr lang="zh-CN" altLang="en-US" sz="1247" dirty="0">
                <a:solidFill>
                  <a:srgbClr val="111111"/>
                </a:solidFill>
              </a:rPr>
              <a:t>）进程相关信息</a:t>
            </a:r>
            <a:endParaRPr lang="en-US" altLang="zh-CN" sz="1247" dirty="0">
              <a:solidFill>
                <a:srgbClr val="111111"/>
              </a:solidFill>
            </a:endParaRPr>
          </a:p>
          <a:p>
            <a:pPr lvl="2">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247" dirty="0">
                <a:solidFill>
                  <a:srgbClr val="111111"/>
                </a:solidFill>
                <a:ea typeface="宋体" panose="02010600030101010101" pitchFamily="2" charset="-122"/>
              </a:rPr>
              <a:t>如：</a:t>
            </a:r>
            <a:r>
              <a:rPr lang="en-US" altLang="zh-CN" sz="1247" dirty="0">
                <a:solidFill>
                  <a:srgbClr val="111111"/>
                </a:solidFill>
                <a:ea typeface="宋体" panose="02010600030101010101" pitchFamily="2" charset="-122"/>
              </a:rPr>
              <a:t>/proc/[</a:t>
            </a:r>
            <a:r>
              <a:rPr lang="zh-CN" altLang="en-US" sz="1247" dirty="0">
                <a:solidFill>
                  <a:srgbClr val="111111"/>
                </a:solidFill>
                <a:ea typeface="宋体" panose="02010600030101010101" pitchFamily="2" charset="-122"/>
              </a:rPr>
              <a:t>进程</a:t>
            </a:r>
            <a:r>
              <a:rPr lang="en-US" altLang="zh-CN" sz="1247" dirty="0">
                <a:solidFill>
                  <a:srgbClr val="111111"/>
                </a:solidFill>
                <a:ea typeface="宋体" panose="02010600030101010101" pitchFamily="2" charset="-122"/>
              </a:rPr>
              <a:t>PID]</a:t>
            </a:r>
            <a:r>
              <a:rPr lang="zh-CN" altLang="en-US" sz="1247" dirty="0">
                <a:solidFill>
                  <a:srgbClr val="111111"/>
                </a:solidFill>
                <a:ea typeface="宋体" panose="02010600030101010101" pitchFamily="2" charset="-122"/>
              </a:rPr>
              <a:t>，每个</a:t>
            </a:r>
            <a:r>
              <a:rPr lang="en-US" altLang="zh-CN" sz="1247" dirty="0">
                <a:solidFill>
                  <a:srgbClr val="111111"/>
                </a:solidFill>
                <a:ea typeface="宋体" panose="02010600030101010101" pitchFamily="2" charset="-122"/>
              </a:rPr>
              <a:t>PID</a:t>
            </a:r>
            <a:r>
              <a:rPr lang="zh-CN" altLang="en-US" sz="1247" dirty="0">
                <a:solidFill>
                  <a:srgbClr val="111111"/>
                </a:solidFill>
                <a:ea typeface="宋体" panose="02010600030101010101" pitchFamily="2" charset="-122"/>
              </a:rPr>
              <a:t>对应一个目录，目录下包含进程重要信息。</a:t>
            </a:r>
            <a:endParaRPr lang="en-US" altLang="zh-CN" sz="1247" dirty="0">
              <a:solidFill>
                <a:srgbClr val="111111"/>
              </a:solidFill>
              <a:ea typeface="宋体" panose="02010600030101010101" pitchFamily="2" charset="-122"/>
            </a:endParaRPr>
          </a:p>
          <a:p>
            <a:pPr lvl="1">
              <a:tabLst>
                <a:tab pos="630864" algn="l"/>
                <a:tab pos="1263926" algn="l"/>
                <a:tab pos="1896988" algn="l"/>
                <a:tab pos="2530050" algn="l"/>
                <a:tab pos="3163112" algn="l"/>
                <a:tab pos="3796174" algn="l"/>
                <a:tab pos="4429236" algn="l"/>
                <a:tab pos="5062298" algn="l"/>
                <a:tab pos="5695360" algn="l"/>
                <a:tab pos="6328422" algn="l"/>
                <a:tab pos="6961484" algn="l"/>
              </a:tabLst>
            </a:pPr>
            <a:r>
              <a:rPr lang="zh-CN" altLang="en-US" sz="1247" dirty="0">
                <a:solidFill>
                  <a:srgbClr val="111111"/>
                </a:solidFill>
              </a:rPr>
              <a:t>（</a:t>
            </a:r>
            <a:r>
              <a:rPr lang="en-US" altLang="zh-CN" sz="1247" dirty="0">
                <a:solidFill>
                  <a:srgbClr val="111111"/>
                </a:solidFill>
              </a:rPr>
              <a:t>3</a:t>
            </a:r>
            <a:r>
              <a:rPr lang="zh-CN" altLang="en-US" sz="1247" dirty="0">
                <a:solidFill>
                  <a:srgbClr val="111111"/>
                </a:solidFill>
              </a:rPr>
              <a:t>）通过可读写的</a:t>
            </a:r>
            <a:r>
              <a:rPr lang="en-US" altLang="zh-CN" sz="1247" dirty="0">
                <a:solidFill>
                  <a:srgbClr val="111111"/>
                </a:solidFill>
              </a:rPr>
              <a:t>proc</a:t>
            </a:r>
            <a:r>
              <a:rPr lang="zh-CN" altLang="en-US" sz="1247" dirty="0">
                <a:solidFill>
                  <a:srgbClr val="111111"/>
                </a:solidFill>
              </a:rPr>
              <a:t>文件与内核交互</a:t>
            </a:r>
            <a:r>
              <a:rPr lang="en-US" altLang="zh-CN" sz="1247" dirty="0">
                <a:solidFill>
                  <a:srgbClr val="111111"/>
                </a:solidFill>
              </a:rPr>
              <a:t>——</a:t>
            </a:r>
            <a:r>
              <a:rPr lang="zh-CN" altLang="en-US" sz="1247" dirty="0">
                <a:solidFill>
                  <a:srgbClr val="111111"/>
                </a:solidFill>
              </a:rPr>
              <a:t>慎重改动</a:t>
            </a:r>
            <a:endParaRPr lang="en-US" altLang="zh-CN" sz="1247" dirty="0">
              <a:solidFill>
                <a:srgbClr val="111111"/>
              </a:solidFill>
            </a:endParaRPr>
          </a:p>
          <a:p>
            <a:pPr lvl="2">
              <a:tabLst>
                <a:tab pos="630864" algn="l"/>
                <a:tab pos="1263926" algn="l"/>
                <a:tab pos="1896988" algn="l"/>
                <a:tab pos="2530050" algn="l"/>
                <a:tab pos="3163112" algn="l"/>
                <a:tab pos="3796174" algn="l"/>
                <a:tab pos="4429236" algn="l"/>
                <a:tab pos="5062298" algn="l"/>
                <a:tab pos="5695360" algn="l"/>
                <a:tab pos="6328422" algn="l"/>
                <a:tab pos="6961484" algn="l"/>
              </a:tabLst>
            </a:pPr>
            <a:r>
              <a:rPr lang="en-US" altLang="zh-CN" sz="1247" dirty="0">
                <a:solidFill>
                  <a:srgbClr val="111111"/>
                </a:solidFill>
                <a:ea typeface="宋体" panose="02010600030101010101" pitchFamily="2" charset="-122"/>
              </a:rPr>
              <a:t>/proc/sys </a:t>
            </a:r>
            <a:r>
              <a:rPr lang="zh-CN" altLang="en-US" sz="1247" dirty="0">
                <a:solidFill>
                  <a:srgbClr val="111111"/>
                </a:solidFill>
                <a:ea typeface="宋体" panose="02010600030101010101" pitchFamily="2" charset="-122"/>
              </a:rPr>
              <a:t>（改变内核行为）、</a:t>
            </a:r>
            <a:r>
              <a:rPr lang="en-US" altLang="zh-CN" sz="1247" dirty="0">
                <a:solidFill>
                  <a:srgbClr val="111111"/>
                </a:solidFill>
                <a:ea typeface="宋体" panose="02010600030101010101" pitchFamily="2" charset="-122"/>
              </a:rPr>
              <a:t>/proc/sys/kernel </a:t>
            </a:r>
            <a:r>
              <a:rPr lang="zh-CN" altLang="en-US" sz="1247" dirty="0">
                <a:solidFill>
                  <a:srgbClr val="111111"/>
                </a:solidFill>
                <a:ea typeface="宋体" panose="02010600030101010101" pitchFamily="2" charset="-122"/>
              </a:rPr>
              <a:t>（通用内核行为）</a:t>
            </a: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en-US" altLang="zh-CN" dirty="0"/>
              <a:t>proc</a:t>
            </a:r>
            <a:r>
              <a:rPr lang="zh-CN" altLang="en-US" dirty="0"/>
              <a:t>文件系统</a:t>
            </a:r>
          </a:p>
        </p:txBody>
      </p:sp>
    </p:spTree>
    <p:extLst>
      <p:ext uri="{BB962C8B-B14F-4D97-AF65-F5344CB8AC3E}">
        <p14:creationId xmlns:p14="http://schemas.microsoft.com/office/powerpoint/2010/main" val="367165388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ADF240D-403E-4C8B-8739-070812366D9C}"/>
              </a:ext>
            </a:extLst>
          </p:cNvPr>
          <p:cNvSpPr>
            <a:spLocks noGrp="1" noChangeAspect="1" noChangeArrowheads="1"/>
          </p:cNvSpPr>
          <p:nvPr>
            <p:ph type="title"/>
          </p:nvPr>
        </p:nvSpPr>
        <p:spPr/>
        <p:txBody>
          <a:bodyPr/>
          <a:lstStyle/>
          <a:p>
            <a:r>
              <a:rPr lang="zh-CN" altLang="en-US"/>
              <a:t>proc文件-编程接口</a:t>
            </a:r>
          </a:p>
        </p:txBody>
      </p:sp>
      <p:sp>
        <p:nvSpPr>
          <p:cNvPr id="7171" name="Rectangle 3">
            <a:extLst>
              <a:ext uri="{FF2B5EF4-FFF2-40B4-BE49-F238E27FC236}">
                <a16:creationId xmlns:a16="http://schemas.microsoft.com/office/drawing/2014/main" id="{FCE1B91B-4AB8-430D-8961-80E6800D1CEA}"/>
              </a:ext>
            </a:extLst>
          </p:cNvPr>
          <p:cNvSpPr>
            <a:spLocks noGrp="1" noChangeArrowheads="1"/>
          </p:cNvSpPr>
          <p:nvPr>
            <p:ph type="body" idx="1"/>
          </p:nvPr>
        </p:nvSpPr>
        <p:spPr/>
        <p:txBody>
          <a:bodyPr/>
          <a:lstStyle/>
          <a:p>
            <a:r>
              <a:rPr lang="zh-CN" altLang="zh-CN" sz="1800" dirty="0"/>
              <a:t>内核编程、调试中，经常需要内核释放出一些状态信息给应用层，或者用于调试，或者只是让用户了解内核或驱动的工作状态，这时候我们就需要在/proc文件系统下面添加文件。</a:t>
            </a:r>
          </a:p>
          <a:p>
            <a:r>
              <a:rPr lang="zh-CN" altLang="zh-CN" sz="1800" dirty="0"/>
              <a:t>那么，怎么样使用proc文件系统创建我们自己的文件和目录呢？首先，包含这个头文件：</a:t>
            </a:r>
          </a:p>
          <a:p>
            <a:pPr lvl="1"/>
            <a:r>
              <a:rPr lang="zh-CN" altLang="zh-CN" sz="1650" dirty="0"/>
              <a:t>#include &lt;linux/proc_fs.h&gt;</a:t>
            </a:r>
          </a:p>
          <a:p>
            <a:endParaRPr lang="zh-CN" altLang="en-US" sz="105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ADF240D-403E-4C8B-8739-070812366D9C}"/>
              </a:ext>
            </a:extLst>
          </p:cNvPr>
          <p:cNvSpPr>
            <a:spLocks noGrp="1" noChangeAspect="1" noChangeArrowheads="1"/>
          </p:cNvSpPr>
          <p:nvPr>
            <p:ph type="title"/>
          </p:nvPr>
        </p:nvSpPr>
        <p:spPr/>
        <p:txBody>
          <a:bodyPr/>
          <a:lstStyle/>
          <a:p>
            <a:r>
              <a:rPr lang="zh-CN" altLang="en-US"/>
              <a:t>proc文件-编程接口</a:t>
            </a:r>
          </a:p>
        </p:txBody>
      </p:sp>
      <p:sp>
        <p:nvSpPr>
          <p:cNvPr id="7171" name="Rectangle 3">
            <a:extLst>
              <a:ext uri="{FF2B5EF4-FFF2-40B4-BE49-F238E27FC236}">
                <a16:creationId xmlns:a16="http://schemas.microsoft.com/office/drawing/2014/main" id="{FCE1B91B-4AB8-430D-8961-80E6800D1CEA}"/>
              </a:ext>
            </a:extLst>
          </p:cNvPr>
          <p:cNvSpPr>
            <a:spLocks noGrp="1" noChangeArrowheads="1"/>
          </p:cNvSpPr>
          <p:nvPr>
            <p:ph type="body" idx="1"/>
          </p:nvPr>
        </p:nvSpPr>
        <p:spPr/>
        <p:txBody>
          <a:bodyPr/>
          <a:lstStyle/>
          <a:p>
            <a:r>
              <a:rPr lang="en-US" altLang="zh-CN" sz="1800" dirty="0"/>
              <a:t> </a:t>
            </a:r>
            <a:r>
              <a:rPr lang="zh-CN" altLang="en-US" sz="1800" dirty="0"/>
              <a:t>创建普通</a:t>
            </a:r>
            <a:r>
              <a:rPr lang="en-US" altLang="zh-CN" sz="1800" dirty="0"/>
              <a:t>proc</a:t>
            </a:r>
            <a:r>
              <a:rPr lang="zh-CN" altLang="en-US" sz="1800" dirty="0"/>
              <a:t>文件</a:t>
            </a:r>
          </a:p>
          <a:p>
            <a:pPr lvl="1"/>
            <a:r>
              <a:rPr lang="en-US" altLang="zh-CN" sz="1650" dirty="0"/>
              <a:t>static inline struct </a:t>
            </a:r>
            <a:r>
              <a:rPr lang="en-US" altLang="zh-CN" sz="1650" dirty="0" err="1"/>
              <a:t>proc_dir_entry</a:t>
            </a:r>
            <a:r>
              <a:rPr lang="en-US" altLang="zh-CN" sz="1650" dirty="0"/>
              <a:t> *</a:t>
            </a:r>
            <a:r>
              <a:rPr lang="en-US" altLang="zh-CN" sz="1650" dirty="0" err="1"/>
              <a:t>proc_create</a:t>
            </a:r>
            <a:r>
              <a:rPr lang="en-US" altLang="zh-CN" sz="1650" dirty="0"/>
              <a:t>(const char *name, </a:t>
            </a:r>
            <a:r>
              <a:rPr lang="en-US" altLang="zh-CN" sz="1650" dirty="0" err="1"/>
              <a:t>mode_t</a:t>
            </a:r>
            <a:r>
              <a:rPr lang="en-US" altLang="zh-CN" sz="1650" dirty="0"/>
              <a:t> </a:t>
            </a:r>
            <a:r>
              <a:rPr lang="en-US" altLang="zh-CN" sz="1650" dirty="0" err="1"/>
              <a:t>mode,struct</a:t>
            </a:r>
            <a:r>
              <a:rPr lang="en-US" altLang="zh-CN" sz="1650" dirty="0"/>
              <a:t> </a:t>
            </a:r>
            <a:r>
              <a:rPr lang="en-US" altLang="zh-CN" sz="1650" dirty="0" err="1"/>
              <a:t>proc_dir_entry</a:t>
            </a:r>
            <a:r>
              <a:rPr lang="en-US" altLang="zh-CN" sz="1650" dirty="0"/>
              <a:t> *parent, const struct </a:t>
            </a:r>
            <a:r>
              <a:rPr lang="en-US" altLang="zh-CN" sz="1650" dirty="0" err="1"/>
              <a:t>file_operations</a:t>
            </a:r>
            <a:r>
              <a:rPr lang="en-US" altLang="zh-CN" sz="1650" dirty="0"/>
              <a:t> *</a:t>
            </a:r>
            <a:r>
              <a:rPr lang="en-US" altLang="zh-CN" sz="1650" dirty="0" err="1"/>
              <a:t>proc_fops</a:t>
            </a:r>
            <a:r>
              <a:rPr lang="en-US" altLang="zh-CN" sz="1650" dirty="0"/>
              <a:t>);</a:t>
            </a:r>
            <a:endParaRPr lang="en-US" altLang="zh-CN" sz="1800" dirty="0"/>
          </a:p>
          <a:p>
            <a:pPr lvl="1"/>
            <a:r>
              <a:rPr lang="zh-CN" altLang="en-US" sz="1650" dirty="0"/>
              <a:t>参数说明：</a:t>
            </a:r>
          </a:p>
          <a:p>
            <a:pPr lvl="2"/>
            <a:r>
              <a:rPr lang="en-US" altLang="zh-CN" sz="1350" dirty="0"/>
              <a:t>name:	</a:t>
            </a:r>
            <a:r>
              <a:rPr lang="zh-CN" altLang="en-US" sz="1350" dirty="0"/>
              <a:t>要创建的文件名</a:t>
            </a:r>
          </a:p>
          <a:p>
            <a:pPr lvl="2"/>
            <a:r>
              <a:rPr lang="en-US" altLang="zh-CN" sz="1350" dirty="0"/>
              <a:t>mode:	</a:t>
            </a:r>
            <a:r>
              <a:rPr lang="zh-CN" altLang="en-US" sz="1350" dirty="0"/>
              <a:t>要创建的文件的属性</a:t>
            </a:r>
          </a:p>
          <a:p>
            <a:pPr lvl="2"/>
            <a:r>
              <a:rPr lang="en-US" altLang="zh-CN" sz="1350" dirty="0"/>
              <a:t>parent:	</a:t>
            </a:r>
            <a:r>
              <a:rPr lang="zh-CN" altLang="en-US" sz="1350" dirty="0"/>
              <a:t>这个文件的父目录</a:t>
            </a:r>
          </a:p>
          <a:p>
            <a:pPr lvl="2"/>
            <a:r>
              <a:rPr lang="en-US" altLang="zh-CN" sz="1350" dirty="0" err="1"/>
              <a:t>proc_fops</a:t>
            </a:r>
            <a:r>
              <a:rPr lang="en-US" altLang="zh-CN" sz="1350" dirty="0"/>
              <a:t>: </a:t>
            </a:r>
            <a:r>
              <a:rPr lang="zh-CN" altLang="en-US" sz="1350" dirty="0"/>
              <a:t>此文件的一系列操作函数（回调函数），如读写操作</a:t>
            </a:r>
          </a:p>
          <a:p>
            <a:pPr lvl="2"/>
            <a:r>
              <a:rPr lang="zh-CN" altLang="en-US" sz="1350" dirty="0"/>
              <a:t>使用该函数创建一个普通文件，文件名是</a:t>
            </a:r>
            <a:r>
              <a:rPr lang="en-US" altLang="zh-CN" sz="1350" dirty="0"/>
              <a:t>name</a:t>
            </a:r>
            <a:r>
              <a:rPr lang="zh-CN" altLang="en-US" sz="1350" dirty="0"/>
              <a:t>，文件属性</a:t>
            </a:r>
            <a:r>
              <a:rPr lang="en-US" altLang="zh-CN" sz="1350" dirty="0"/>
              <a:t>mode</a:t>
            </a:r>
            <a:r>
              <a:rPr lang="zh-CN" altLang="en-US" sz="1350" dirty="0"/>
              <a:t>，所在的父目录是</a:t>
            </a:r>
            <a:r>
              <a:rPr lang="en-US" altLang="zh-CN" sz="1350" dirty="0"/>
              <a:t>parent</a:t>
            </a:r>
            <a:r>
              <a:rPr lang="zh-CN" altLang="en-US" sz="1350" dirty="0"/>
              <a:t>。如果要在</a:t>
            </a:r>
            <a:r>
              <a:rPr lang="en-US" altLang="zh-CN" sz="1350" dirty="0"/>
              <a:t>/proc</a:t>
            </a:r>
            <a:r>
              <a:rPr lang="zh-CN" altLang="en-US" sz="1350" dirty="0"/>
              <a:t>文件系统的根目录下创建这个文件，那么</a:t>
            </a:r>
            <a:r>
              <a:rPr lang="en-US" altLang="zh-CN" sz="1350" dirty="0"/>
              <a:t>parent</a:t>
            </a:r>
            <a:r>
              <a:rPr lang="zh-CN" altLang="en-US" sz="1350" dirty="0"/>
              <a:t>为</a:t>
            </a:r>
            <a:r>
              <a:rPr lang="en-US" altLang="zh-CN" sz="1350" dirty="0"/>
              <a:t>NULL</a:t>
            </a:r>
            <a:r>
              <a:rPr lang="zh-CN" altLang="en-US" sz="1350" dirty="0"/>
              <a:t>。如果创建成功，该函数返回一个指向新建的</a:t>
            </a:r>
            <a:r>
              <a:rPr lang="en-US" altLang="zh-CN" sz="1350" dirty="0" err="1"/>
              <a:t>proc_dir_entry</a:t>
            </a:r>
            <a:r>
              <a:rPr lang="zh-CN" altLang="en-US" sz="1350" dirty="0"/>
              <a:t>结构的指针，否则返回</a:t>
            </a:r>
            <a:r>
              <a:rPr lang="en-US" altLang="zh-CN" sz="1350" dirty="0"/>
              <a:t>NULL</a:t>
            </a:r>
            <a:r>
              <a:rPr lang="zh-CN" altLang="en-US" sz="1350" dirty="0"/>
              <a:t>。</a:t>
            </a:r>
          </a:p>
          <a:p>
            <a:endParaRPr lang="zh-CN" altLang="en-US" sz="1050" dirty="0"/>
          </a:p>
        </p:txBody>
      </p:sp>
    </p:spTree>
    <p:extLst>
      <p:ext uri="{BB962C8B-B14F-4D97-AF65-F5344CB8AC3E}">
        <p14:creationId xmlns:p14="http://schemas.microsoft.com/office/powerpoint/2010/main" val="260600052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E080D76-ED2F-40EB-9940-C7ACFCF2AF1C}"/>
              </a:ext>
            </a:extLst>
          </p:cNvPr>
          <p:cNvSpPr>
            <a:spLocks noGrp="1" noChangeAspect="1" noChangeArrowheads="1"/>
          </p:cNvSpPr>
          <p:nvPr>
            <p:ph type="title"/>
          </p:nvPr>
        </p:nvSpPr>
        <p:spPr/>
        <p:txBody>
          <a:bodyPr/>
          <a:lstStyle/>
          <a:p>
            <a:r>
              <a:rPr lang="zh-CN" altLang="en-US" dirty="0"/>
              <a:t>proc文件-编程接口</a:t>
            </a:r>
          </a:p>
        </p:txBody>
      </p:sp>
      <p:sp>
        <p:nvSpPr>
          <p:cNvPr id="8195" name="Rectangle 3">
            <a:extLst>
              <a:ext uri="{FF2B5EF4-FFF2-40B4-BE49-F238E27FC236}">
                <a16:creationId xmlns:a16="http://schemas.microsoft.com/office/drawing/2014/main" id="{8C3D99E1-2208-439D-9F6E-CDEFD6AB547C}"/>
              </a:ext>
            </a:extLst>
          </p:cNvPr>
          <p:cNvSpPr>
            <a:spLocks noGrp="1" noChangeArrowheads="1"/>
          </p:cNvSpPr>
          <p:nvPr>
            <p:ph type="body" idx="1"/>
          </p:nvPr>
        </p:nvSpPr>
        <p:spPr/>
        <p:txBody>
          <a:bodyPr/>
          <a:lstStyle/>
          <a:p>
            <a:r>
              <a:rPr lang="zh-CN" altLang="en-US" sz="1800" dirty="0"/>
              <a:t>创建目录</a:t>
            </a:r>
          </a:p>
          <a:p>
            <a:pPr lvl="1"/>
            <a:r>
              <a:rPr lang="zh-CN" altLang="en-US" sz="1650" dirty="0"/>
              <a:t>struct proc_dir_entry* proc_mkdir（const char* name，struct proc_dir_entry* parent）;</a:t>
            </a:r>
          </a:p>
          <a:p>
            <a:pPr lvl="1"/>
            <a:r>
              <a:rPr lang="zh-CN" altLang="en-US" sz="1650" dirty="0"/>
              <a:t>参数说明：</a:t>
            </a:r>
          </a:p>
          <a:p>
            <a:pPr lvl="2"/>
            <a:r>
              <a:rPr lang="zh-CN" altLang="en-US" dirty="0"/>
              <a:t>	name:	要创建的目录名</a:t>
            </a:r>
          </a:p>
          <a:p>
            <a:pPr lvl="2"/>
            <a:r>
              <a:rPr lang="zh-CN" altLang="en-US" dirty="0"/>
              <a:t>	parent:	这个目录的父目录</a:t>
            </a:r>
          </a:p>
          <a:p>
            <a:pPr lvl="1"/>
            <a:r>
              <a:rPr lang="zh-CN" altLang="en-US" sz="1650" dirty="0"/>
              <a:t>该函数创建在父目录parent下创建一个目录name。通常情况下假如父目录为/proc我们可以将此参数用NULL来代替</a:t>
            </a:r>
          </a:p>
          <a:p>
            <a:endParaRPr lang="zh-CN" altLang="en-US" sz="105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E080D76-ED2F-40EB-9940-C7ACFCF2AF1C}"/>
              </a:ext>
            </a:extLst>
          </p:cNvPr>
          <p:cNvSpPr>
            <a:spLocks noGrp="1" noChangeAspect="1" noChangeArrowheads="1"/>
          </p:cNvSpPr>
          <p:nvPr>
            <p:ph type="title"/>
          </p:nvPr>
        </p:nvSpPr>
        <p:spPr/>
        <p:txBody>
          <a:bodyPr/>
          <a:lstStyle/>
          <a:p>
            <a:r>
              <a:rPr lang="zh-CN" altLang="en-US" dirty="0"/>
              <a:t>proc文件-编程接口</a:t>
            </a:r>
          </a:p>
        </p:txBody>
      </p:sp>
      <p:sp>
        <p:nvSpPr>
          <p:cNvPr id="8195" name="Rectangle 3">
            <a:extLst>
              <a:ext uri="{FF2B5EF4-FFF2-40B4-BE49-F238E27FC236}">
                <a16:creationId xmlns:a16="http://schemas.microsoft.com/office/drawing/2014/main" id="{8C3D99E1-2208-439D-9F6E-CDEFD6AB547C}"/>
              </a:ext>
            </a:extLst>
          </p:cNvPr>
          <p:cNvSpPr>
            <a:spLocks noGrp="1" noChangeArrowheads="1"/>
          </p:cNvSpPr>
          <p:nvPr>
            <p:ph type="body" idx="1"/>
          </p:nvPr>
        </p:nvSpPr>
        <p:spPr/>
        <p:txBody>
          <a:bodyPr/>
          <a:lstStyle/>
          <a:p>
            <a:r>
              <a:rPr lang="zh-CN" altLang="en-US" sz="1800" dirty="0"/>
              <a:t>创建目录</a:t>
            </a:r>
          </a:p>
          <a:p>
            <a:pPr lvl="1"/>
            <a:r>
              <a:rPr lang="zh-CN" altLang="en-US" sz="1650" dirty="0"/>
              <a:t>在选择父目录的时候可以借助一些快捷变量</a:t>
            </a:r>
          </a:p>
        </p:txBody>
      </p:sp>
      <p:graphicFrame>
        <p:nvGraphicFramePr>
          <p:cNvPr id="2" name="表格 1">
            <a:extLst>
              <a:ext uri="{FF2B5EF4-FFF2-40B4-BE49-F238E27FC236}">
                <a16:creationId xmlns:a16="http://schemas.microsoft.com/office/drawing/2014/main" id="{271F2523-20FF-45EA-A474-95FF94835ACE}"/>
              </a:ext>
            </a:extLst>
          </p:cNvPr>
          <p:cNvGraphicFramePr>
            <a:graphicFrameLocks noGrp="1"/>
          </p:cNvGraphicFramePr>
          <p:nvPr/>
        </p:nvGraphicFramePr>
        <p:xfrm>
          <a:off x="2573778" y="2996953"/>
          <a:ext cx="3505200" cy="1703737"/>
        </p:xfrm>
        <a:graphic>
          <a:graphicData uri="http://schemas.openxmlformats.org/drawingml/2006/table">
            <a:tbl>
              <a:tblPr/>
              <a:tblGrid>
                <a:gridCol w="1752600">
                  <a:extLst>
                    <a:ext uri="{9D8B030D-6E8A-4147-A177-3AD203B41FA5}">
                      <a16:colId xmlns:a16="http://schemas.microsoft.com/office/drawing/2014/main" val="3072547344"/>
                    </a:ext>
                  </a:extLst>
                </a:gridCol>
                <a:gridCol w="1752600">
                  <a:extLst>
                    <a:ext uri="{9D8B030D-6E8A-4147-A177-3AD203B41FA5}">
                      <a16:colId xmlns:a16="http://schemas.microsoft.com/office/drawing/2014/main" val="2623808956"/>
                    </a:ext>
                  </a:extLst>
                </a:gridCol>
              </a:tblGrid>
              <a:tr h="528352">
                <a:tc>
                  <a:txBody>
                    <a:bodyPr/>
                    <a:lstStyle/>
                    <a:p>
                      <a:pPr indent="266700" algn="just">
                        <a:lnSpc>
                          <a:spcPct val="115000"/>
                        </a:lnSpc>
                      </a:pPr>
                      <a:r>
                        <a:rPr lang="en-US" sz="1400" b="1" kern="100" dirty="0" err="1">
                          <a:solidFill>
                            <a:srgbClr val="1C1C1C"/>
                          </a:solidFill>
                          <a:effectLst/>
                          <a:latin typeface="Times New Roman" panose="02020603050405020304" pitchFamily="18" charset="0"/>
                          <a:ea typeface="宋体" panose="02010600030101010101" pitchFamily="2" charset="-122"/>
                        </a:rPr>
                        <a:t>proc_dir_entry</a:t>
                      </a:r>
                      <a:r>
                        <a:rPr lang="en-US" sz="1400" b="1" kern="100" dirty="0">
                          <a:solidFill>
                            <a:srgbClr val="1C1C1C"/>
                          </a:solidFill>
                          <a:effectLst/>
                          <a:latin typeface="Times New Roman" panose="02020603050405020304" pitchFamily="18" charset="0"/>
                          <a:ea typeface="宋体" panose="02010600030101010101" pitchFamily="2" charset="-122"/>
                        </a:rPr>
                        <a:t> </a:t>
                      </a:r>
                      <a:endParaRPr lang="zh-CN" sz="1400" b="1" kern="100" dirty="0">
                        <a:solidFill>
                          <a:srgbClr val="1C1C1C"/>
                        </a:solidFill>
                        <a:effectLst/>
                        <a:latin typeface="Times New Roman" panose="02020603050405020304" pitchFamily="18" charset="0"/>
                        <a:ea typeface="宋体" panose="02010600030101010101" pitchFamily="2" charset="-122"/>
                      </a:endParaRPr>
                    </a:p>
                  </a:txBody>
                  <a:tcPr marL="85725" marR="85725" marT="38100" marB="381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7CDCC"/>
                    </a:solidFill>
                  </a:tcPr>
                </a:tc>
                <a:tc>
                  <a:txBody>
                    <a:bodyPr/>
                    <a:lstStyle/>
                    <a:p>
                      <a:pPr indent="266700" algn="just">
                        <a:lnSpc>
                          <a:spcPct val="115000"/>
                        </a:lnSpc>
                      </a:pPr>
                      <a:r>
                        <a:rPr lang="zh-CN" sz="1400" b="1" kern="100" dirty="0">
                          <a:solidFill>
                            <a:srgbClr val="1C1C1C"/>
                          </a:solidFill>
                          <a:effectLst/>
                          <a:latin typeface="Times New Roman" panose="02020603050405020304" pitchFamily="18" charset="0"/>
                          <a:ea typeface="宋体" panose="02010600030101010101" pitchFamily="2" charset="-122"/>
                        </a:rPr>
                        <a:t>在文件系统中的位置</a:t>
                      </a:r>
                    </a:p>
                  </a:txBody>
                  <a:tcPr marL="85725" marR="85725" marT="38100" marB="381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7CDCC"/>
                    </a:solidFill>
                  </a:tcPr>
                </a:tc>
                <a:extLst>
                  <a:ext uri="{0D108BD9-81ED-4DB2-BD59-A6C34878D82A}">
                    <a16:rowId xmlns:a16="http://schemas.microsoft.com/office/drawing/2014/main" val="373129399"/>
                  </a:ext>
                </a:extLst>
              </a:tr>
              <a:tr h="293846">
                <a:tc>
                  <a:txBody>
                    <a:bodyPr/>
                    <a:lstStyle/>
                    <a:p>
                      <a:pPr indent="266700" algn="just">
                        <a:lnSpc>
                          <a:spcPct val="115000"/>
                        </a:lnSpc>
                      </a:pPr>
                      <a:r>
                        <a:rPr lang="en-US" sz="1400" b="1" kern="100" dirty="0" err="1">
                          <a:solidFill>
                            <a:srgbClr val="1C1C1C"/>
                          </a:solidFill>
                          <a:effectLst/>
                          <a:latin typeface="Times New Roman" panose="02020603050405020304" pitchFamily="18" charset="0"/>
                          <a:ea typeface="宋体" panose="02010600030101010101" pitchFamily="2" charset="-122"/>
                        </a:rPr>
                        <a:t>proc_root_fs</a:t>
                      </a:r>
                      <a:endParaRPr lang="zh-CN" sz="1400" b="1" kern="100" dirty="0">
                        <a:solidFill>
                          <a:srgbClr val="1C1C1C"/>
                        </a:solidFill>
                        <a:effectLst/>
                        <a:latin typeface="Times New Roman" panose="02020603050405020304" pitchFamily="18" charset="0"/>
                        <a:ea typeface="宋体" panose="02010600030101010101" pitchFamily="2" charset="-122"/>
                      </a:endParaRPr>
                    </a:p>
                  </a:txBody>
                  <a:tcPr marL="85725" marR="85725" marT="38100" marB="381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DEC"/>
                    </a:solidFill>
                  </a:tcPr>
                </a:tc>
                <a:tc>
                  <a:txBody>
                    <a:bodyPr/>
                    <a:lstStyle/>
                    <a:p>
                      <a:pPr indent="266700" algn="just">
                        <a:lnSpc>
                          <a:spcPct val="115000"/>
                        </a:lnSpc>
                      </a:pPr>
                      <a:r>
                        <a:rPr lang="en-US" sz="1400" b="1" kern="100" dirty="0">
                          <a:solidFill>
                            <a:srgbClr val="1C1C1C"/>
                          </a:solidFill>
                          <a:effectLst/>
                          <a:latin typeface="Times New Roman" panose="02020603050405020304" pitchFamily="18" charset="0"/>
                          <a:ea typeface="宋体" panose="02010600030101010101" pitchFamily="2" charset="-122"/>
                        </a:rPr>
                        <a:t>/proc</a:t>
                      </a:r>
                      <a:endParaRPr lang="zh-CN" sz="1400" b="1" kern="100" dirty="0">
                        <a:solidFill>
                          <a:srgbClr val="1C1C1C"/>
                        </a:solidFill>
                        <a:effectLst/>
                        <a:latin typeface="Times New Roman" panose="02020603050405020304" pitchFamily="18" charset="0"/>
                        <a:ea typeface="宋体" panose="02010600030101010101" pitchFamily="2" charset="-122"/>
                      </a:endParaRPr>
                    </a:p>
                  </a:txBody>
                  <a:tcPr marL="85725" marR="85725" marT="38100" marB="381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DEC"/>
                    </a:solidFill>
                  </a:tcPr>
                </a:tc>
                <a:extLst>
                  <a:ext uri="{0D108BD9-81ED-4DB2-BD59-A6C34878D82A}">
                    <a16:rowId xmlns:a16="http://schemas.microsoft.com/office/drawing/2014/main" val="2482062210"/>
                  </a:ext>
                </a:extLst>
              </a:tr>
              <a:tr h="293846">
                <a:tc>
                  <a:txBody>
                    <a:bodyPr/>
                    <a:lstStyle/>
                    <a:p>
                      <a:pPr indent="266700" algn="just">
                        <a:lnSpc>
                          <a:spcPct val="115000"/>
                        </a:lnSpc>
                      </a:pPr>
                      <a:r>
                        <a:rPr lang="en-US" sz="1400" b="1" kern="100" dirty="0" err="1">
                          <a:solidFill>
                            <a:srgbClr val="1C1C1C"/>
                          </a:solidFill>
                          <a:effectLst/>
                          <a:latin typeface="Times New Roman" panose="02020603050405020304" pitchFamily="18" charset="0"/>
                          <a:ea typeface="宋体" panose="02010600030101010101" pitchFamily="2" charset="-122"/>
                        </a:rPr>
                        <a:t>proc_net</a:t>
                      </a:r>
                      <a:endParaRPr lang="zh-CN" sz="1400" b="1" kern="100" dirty="0">
                        <a:solidFill>
                          <a:srgbClr val="1C1C1C"/>
                        </a:solidFill>
                        <a:effectLst/>
                        <a:latin typeface="Times New Roman" panose="02020603050405020304" pitchFamily="18" charset="0"/>
                        <a:ea typeface="宋体" panose="02010600030101010101" pitchFamily="2" charset="-122"/>
                      </a:endParaRPr>
                    </a:p>
                  </a:txBody>
                  <a:tcPr marL="85725" marR="85725" marT="38100" marB="381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6F6"/>
                    </a:solidFill>
                  </a:tcPr>
                </a:tc>
                <a:tc>
                  <a:txBody>
                    <a:bodyPr/>
                    <a:lstStyle/>
                    <a:p>
                      <a:pPr indent="266700" algn="just">
                        <a:lnSpc>
                          <a:spcPct val="115000"/>
                        </a:lnSpc>
                      </a:pPr>
                      <a:r>
                        <a:rPr lang="en-US" sz="1400" b="1" kern="100" dirty="0">
                          <a:solidFill>
                            <a:srgbClr val="1C1C1C"/>
                          </a:solidFill>
                          <a:effectLst/>
                          <a:latin typeface="Times New Roman" panose="02020603050405020304" pitchFamily="18" charset="0"/>
                          <a:ea typeface="宋体" panose="02010600030101010101" pitchFamily="2" charset="-122"/>
                        </a:rPr>
                        <a:t>/proc/net</a:t>
                      </a:r>
                      <a:endParaRPr lang="zh-CN" sz="1400" b="1" kern="100" dirty="0">
                        <a:solidFill>
                          <a:srgbClr val="1C1C1C"/>
                        </a:solidFill>
                        <a:effectLst/>
                        <a:latin typeface="Times New Roman" panose="02020603050405020304" pitchFamily="18" charset="0"/>
                        <a:ea typeface="宋体" panose="02010600030101010101" pitchFamily="2" charset="-122"/>
                      </a:endParaRPr>
                    </a:p>
                  </a:txBody>
                  <a:tcPr marL="85725" marR="85725" marT="38100" marB="381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6F6"/>
                    </a:solidFill>
                  </a:tcPr>
                </a:tc>
                <a:extLst>
                  <a:ext uri="{0D108BD9-81ED-4DB2-BD59-A6C34878D82A}">
                    <a16:rowId xmlns:a16="http://schemas.microsoft.com/office/drawing/2014/main" val="3473533796"/>
                  </a:ext>
                </a:extLst>
              </a:tr>
              <a:tr h="293846">
                <a:tc>
                  <a:txBody>
                    <a:bodyPr/>
                    <a:lstStyle/>
                    <a:p>
                      <a:pPr indent="266700" algn="just">
                        <a:lnSpc>
                          <a:spcPct val="115000"/>
                        </a:lnSpc>
                      </a:pPr>
                      <a:r>
                        <a:rPr lang="en-US" sz="1400" b="1" kern="100">
                          <a:solidFill>
                            <a:srgbClr val="1C1C1C"/>
                          </a:solidFill>
                          <a:effectLst/>
                          <a:latin typeface="Times New Roman" panose="02020603050405020304" pitchFamily="18" charset="0"/>
                          <a:ea typeface="宋体" panose="02010600030101010101" pitchFamily="2" charset="-122"/>
                        </a:rPr>
                        <a:t>proc_bus</a:t>
                      </a:r>
                      <a:endParaRPr lang="zh-CN" sz="1400" b="1" kern="100">
                        <a:solidFill>
                          <a:srgbClr val="1C1C1C"/>
                        </a:solidFill>
                        <a:effectLst/>
                        <a:latin typeface="Times New Roman" panose="02020603050405020304" pitchFamily="18" charset="0"/>
                        <a:ea typeface="宋体" panose="02010600030101010101" pitchFamily="2" charset="-122"/>
                      </a:endParaRPr>
                    </a:p>
                  </a:txBody>
                  <a:tcPr marL="85725" marR="85725" marT="38100" marB="381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DEC"/>
                    </a:solidFill>
                  </a:tcPr>
                </a:tc>
                <a:tc>
                  <a:txBody>
                    <a:bodyPr/>
                    <a:lstStyle/>
                    <a:p>
                      <a:pPr indent="266700" algn="just">
                        <a:lnSpc>
                          <a:spcPct val="115000"/>
                        </a:lnSpc>
                      </a:pPr>
                      <a:r>
                        <a:rPr lang="en-US" sz="1400" b="1" kern="100" dirty="0">
                          <a:solidFill>
                            <a:srgbClr val="1C1C1C"/>
                          </a:solidFill>
                          <a:effectLst/>
                          <a:latin typeface="Times New Roman" panose="02020603050405020304" pitchFamily="18" charset="0"/>
                          <a:ea typeface="宋体" panose="02010600030101010101" pitchFamily="2" charset="-122"/>
                        </a:rPr>
                        <a:t>/proc/bus</a:t>
                      </a:r>
                      <a:endParaRPr lang="zh-CN" sz="1400" b="1" kern="100" dirty="0">
                        <a:solidFill>
                          <a:srgbClr val="1C1C1C"/>
                        </a:solidFill>
                        <a:effectLst/>
                        <a:latin typeface="Times New Roman" panose="02020603050405020304" pitchFamily="18" charset="0"/>
                        <a:ea typeface="宋体" panose="02010600030101010101" pitchFamily="2" charset="-122"/>
                      </a:endParaRPr>
                    </a:p>
                  </a:txBody>
                  <a:tcPr marL="85725" marR="85725" marT="38100" marB="381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DEC"/>
                    </a:solidFill>
                  </a:tcPr>
                </a:tc>
                <a:extLst>
                  <a:ext uri="{0D108BD9-81ED-4DB2-BD59-A6C34878D82A}">
                    <a16:rowId xmlns:a16="http://schemas.microsoft.com/office/drawing/2014/main" val="946679506"/>
                  </a:ext>
                </a:extLst>
              </a:tr>
              <a:tr h="293846">
                <a:tc>
                  <a:txBody>
                    <a:bodyPr/>
                    <a:lstStyle/>
                    <a:p>
                      <a:pPr indent="266700" algn="just">
                        <a:lnSpc>
                          <a:spcPct val="115000"/>
                        </a:lnSpc>
                      </a:pPr>
                      <a:r>
                        <a:rPr lang="en-US" sz="1400" b="1" kern="100">
                          <a:solidFill>
                            <a:srgbClr val="1C1C1C"/>
                          </a:solidFill>
                          <a:effectLst/>
                          <a:latin typeface="Times New Roman" panose="02020603050405020304" pitchFamily="18" charset="0"/>
                          <a:ea typeface="宋体" panose="02010600030101010101" pitchFamily="2" charset="-122"/>
                        </a:rPr>
                        <a:t>proc_root_driver</a:t>
                      </a:r>
                      <a:endParaRPr lang="zh-CN" sz="1400" b="1" kern="100">
                        <a:solidFill>
                          <a:srgbClr val="1C1C1C"/>
                        </a:solidFill>
                        <a:effectLst/>
                        <a:latin typeface="Times New Roman" panose="02020603050405020304" pitchFamily="18" charset="0"/>
                        <a:ea typeface="宋体" panose="02010600030101010101" pitchFamily="2" charset="-122"/>
                      </a:endParaRPr>
                    </a:p>
                  </a:txBody>
                  <a:tcPr marL="85725" marR="85725" marT="38100" marB="381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6F6"/>
                    </a:solidFill>
                  </a:tcPr>
                </a:tc>
                <a:tc>
                  <a:txBody>
                    <a:bodyPr/>
                    <a:lstStyle/>
                    <a:p>
                      <a:pPr indent="266700" algn="just">
                        <a:lnSpc>
                          <a:spcPct val="115000"/>
                        </a:lnSpc>
                      </a:pPr>
                      <a:r>
                        <a:rPr lang="en-US" sz="1400" b="1" kern="100" dirty="0">
                          <a:solidFill>
                            <a:srgbClr val="1C1C1C"/>
                          </a:solidFill>
                          <a:effectLst/>
                          <a:latin typeface="Times New Roman" panose="02020603050405020304" pitchFamily="18" charset="0"/>
                          <a:ea typeface="宋体" panose="02010600030101010101" pitchFamily="2" charset="-122"/>
                        </a:rPr>
                        <a:t>/proc/driver</a:t>
                      </a:r>
                      <a:endParaRPr lang="zh-CN" sz="1400" b="1" kern="100" dirty="0">
                        <a:solidFill>
                          <a:srgbClr val="1C1C1C"/>
                        </a:solidFill>
                        <a:effectLst/>
                        <a:latin typeface="Times New Roman" panose="02020603050405020304" pitchFamily="18" charset="0"/>
                        <a:ea typeface="宋体" panose="02010600030101010101" pitchFamily="2" charset="-122"/>
                      </a:endParaRPr>
                    </a:p>
                  </a:txBody>
                  <a:tcPr marL="85725" marR="85725" marT="38100" marB="381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6F6"/>
                    </a:solidFill>
                  </a:tcPr>
                </a:tc>
                <a:extLst>
                  <a:ext uri="{0D108BD9-81ED-4DB2-BD59-A6C34878D82A}">
                    <a16:rowId xmlns:a16="http://schemas.microsoft.com/office/drawing/2014/main" val="3946762143"/>
                  </a:ext>
                </a:extLst>
              </a:tr>
            </a:tbl>
          </a:graphicData>
        </a:graphic>
      </p:graphicFrame>
    </p:spTree>
    <p:extLst>
      <p:ext uri="{BB962C8B-B14F-4D97-AF65-F5344CB8AC3E}">
        <p14:creationId xmlns:p14="http://schemas.microsoft.com/office/powerpoint/2010/main" val="298750394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E080D76-ED2F-40EB-9940-C7ACFCF2AF1C}"/>
              </a:ext>
            </a:extLst>
          </p:cNvPr>
          <p:cNvSpPr>
            <a:spLocks noGrp="1" noChangeAspect="1" noChangeArrowheads="1"/>
          </p:cNvSpPr>
          <p:nvPr>
            <p:ph type="title"/>
          </p:nvPr>
        </p:nvSpPr>
        <p:spPr/>
        <p:txBody>
          <a:bodyPr/>
          <a:lstStyle/>
          <a:p>
            <a:r>
              <a:rPr lang="zh-CN" altLang="en-US" dirty="0"/>
              <a:t>proc文件-编程接口</a:t>
            </a:r>
          </a:p>
        </p:txBody>
      </p:sp>
      <p:sp>
        <p:nvSpPr>
          <p:cNvPr id="8195" name="Rectangle 3">
            <a:extLst>
              <a:ext uri="{FF2B5EF4-FFF2-40B4-BE49-F238E27FC236}">
                <a16:creationId xmlns:a16="http://schemas.microsoft.com/office/drawing/2014/main" id="{8C3D99E1-2208-439D-9F6E-CDEFD6AB547C}"/>
              </a:ext>
            </a:extLst>
          </p:cNvPr>
          <p:cNvSpPr>
            <a:spLocks noGrp="1" noChangeArrowheads="1"/>
          </p:cNvSpPr>
          <p:nvPr>
            <p:ph type="body" idx="1"/>
          </p:nvPr>
        </p:nvSpPr>
        <p:spPr/>
        <p:txBody>
          <a:bodyPr/>
          <a:lstStyle/>
          <a:p>
            <a:r>
              <a:rPr lang="zh-CN" altLang="en-US" sz="1800" dirty="0"/>
              <a:t>删除文件或目录</a:t>
            </a:r>
          </a:p>
          <a:p>
            <a:pPr lvl="1"/>
            <a:r>
              <a:rPr lang="zh-CN" altLang="en-US" sz="1650" dirty="0"/>
              <a:t>void remove_proc_entry（const char* name，struct proc_dir_entry* parent）;</a:t>
            </a:r>
          </a:p>
          <a:p>
            <a:pPr lvl="1"/>
            <a:r>
              <a:rPr lang="zh-CN" altLang="en-US" sz="1650" dirty="0"/>
              <a:t>参数说明：</a:t>
            </a:r>
          </a:p>
          <a:p>
            <a:pPr lvl="2"/>
            <a:r>
              <a:rPr lang="zh-CN" altLang="en-US" sz="1350" dirty="0"/>
              <a:t>	name:	要删除的文件或目录名</a:t>
            </a:r>
          </a:p>
          <a:p>
            <a:pPr lvl="2"/>
            <a:r>
              <a:rPr lang="zh-CN" altLang="en-US" sz="1350" dirty="0"/>
              <a:t>	parent:	所在的父目录</a:t>
            </a:r>
          </a:p>
          <a:p>
            <a:pPr lvl="1"/>
            <a:r>
              <a:rPr lang="zh-CN" altLang="en-US" sz="1650" dirty="0"/>
              <a:t>这个函数从proc文件系统中删除一个文件或目录。可能跟大多数人编程的习惯不一样，proc文件系统中文件的删除是通过参数name，而不是通过创建那个文件时所返回的指向proc_dir_entry的指针。另外一点需要注意的是，该函数不会递归删除目录下的文件。如果在proc_dir_entry中的data变量保存了分配的内存，也请先释放对应的内存，然后再删除该文件。</a:t>
            </a:r>
          </a:p>
        </p:txBody>
      </p:sp>
    </p:spTree>
    <p:extLst>
      <p:ext uri="{BB962C8B-B14F-4D97-AF65-F5344CB8AC3E}">
        <p14:creationId xmlns:p14="http://schemas.microsoft.com/office/powerpoint/2010/main" val="70399341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9535E7D-28BC-439E-9546-EDACDEED126F}"/>
              </a:ext>
            </a:extLst>
          </p:cNvPr>
          <p:cNvSpPr>
            <a:spLocks noGrp="1" noChangeAspect="1" noChangeArrowheads="1"/>
          </p:cNvSpPr>
          <p:nvPr>
            <p:ph type="title"/>
          </p:nvPr>
        </p:nvSpPr>
        <p:spPr/>
        <p:txBody>
          <a:bodyPr/>
          <a:lstStyle/>
          <a:p>
            <a:r>
              <a:rPr lang="zh-CN" altLang="en-US" dirty="0"/>
              <a:t>proc文件-编程接口</a:t>
            </a:r>
            <a:endParaRPr lang="zh-CN" altLang="zh-CN" dirty="0"/>
          </a:p>
        </p:txBody>
      </p:sp>
      <p:sp>
        <p:nvSpPr>
          <p:cNvPr id="9219" name="Rectangle 3">
            <a:extLst>
              <a:ext uri="{FF2B5EF4-FFF2-40B4-BE49-F238E27FC236}">
                <a16:creationId xmlns:a16="http://schemas.microsoft.com/office/drawing/2014/main" id="{E79522EB-5EEA-4FC9-8CDC-3F74B38EDB29}"/>
              </a:ext>
            </a:extLst>
          </p:cNvPr>
          <p:cNvSpPr>
            <a:spLocks noGrp="1" noChangeArrowheads="1"/>
          </p:cNvSpPr>
          <p:nvPr>
            <p:ph type="body" idx="1"/>
          </p:nvPr>
        </p:nvSpPr>
        <p:spPr/>
        <p:txBody>
          <a:bodyPr/>
          <a:lstStyle/>
          <a:p>
            <a:r>
              <a:rPr lang="zh-CN" altLang="zh-CN" sz="1800" dirty="0"/>
              <a:t>文件操作的系列回调函数</a:t>
            </a:r>
          </a:p>
          <a:p>
            <a:pPr lvl="1"/>
            <a:r>
              <a:rPr lang="zh-CN" altLang="en-US" sz="1650" dirty="0"/>
              <a:t>回调函数就是一个通过函数指针调用的函数。如果你把函数的指针（地址）作为参数传递给另一个函数，当这个指针被用来调用其所指向的函数时，我们就说这是回调函数。</a:t>
            </a:r>
            <a:endParaRPr lang="en-US" altLang="zh-CN" sz="1650" dirty="0"/>
          </a:p>
          <a:p>
            <a:pPr lvl="2"/>
            <a:r>
              <a:rPr lang="zh-CN" altLang="zh-CN" sz="1350" dirty="0"/>
              <a:t>static const struct file_operations proc_fops = {</a:t>
            </a:r>
          </a:p>
          <a:p>
            <a:pPr lvl="2"/>
            <a:r>
              <a:rPr lang="zh-CN" altLang="zh-CN" sz="1350" dirty="0"/>
              <a:t>         .open = proc_open, //打开文件时的回调函数</a:t>
            </a:r>
          </a:p>
          <a:p>
            <a:pPr lvl="2"/>
            <a:r>
              <a:rPr lang="zh-CN" altLang="zh-CN" sz="1350" dirty="0"/>
              <a:t>         .read = seq_read,//读文件时调用的回调函数</a:t>
            </a:r>
          </a:p>
          <a:p>
            <a:pPr lvl="2"/>
            <a:r>
              <a:rPr lang="zh-CN" altLang="zh-CN" sz="1350" dirty="0"/>
              <a:t>         .write = seq_write,//写文件时的回调函数</a:t>
            </a:r>
          </a:p>
          <a:p>
            <a:pPr lvl="2"/>
            <a:r>
              <a:rPr lang="zh-CN" altLang="zh-CN" sz="1350" dirty="0"/>
              <a:t>         .llseek = seq_lseek,</a:t>
            </a:r>
          </a:p>
          <a:p>
            <a:pPr lvl="2"/>
            <a:r>
              <a:rPr lang="zh-CN" altLang="zh-CN" sz="1350" dirty="0"/>
              <a:t>         .release = single_release,</a:t>
            </a:r>
          </a:p>
          <a:p>
            <a:pPr lvl="2"/>
            <a:r>
              <a:rPr lang="zh-CN" altLang="zh-CN" sz="1350" dirty="0"/>
              <a:t> };</a:t>
            </a:r>
            <a:endParaRPr lang="zh-CN" altLang="en-US" sz="1350"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41</TotalTime>
  <Words>2773</Words>
  <Application>Microsoft Office PowerPoint</Application>
  <PresentationFormat>全屏显示(4:3)</PresentationFormat>
  <Paragraphs>211</Paragraphs>
  <Slides>24</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Monotype Sorts</vt:lpstr>
      <vt:lpstr>等线</vt:lpstr>
      <vt:lpstr>黑体</vt:lpstr>
      <vt:lpstr>微软雅黑</vt:lpstr>
      <vt:lpstr>Arial</vt:lpstr>
      <vt:lpstr>Arial Narrow</vt:lpstr>
      <vt:lpstr>Times New Roman</vt:lpstr>
      <vt:lpstr>Wingdings</vt:lpstr>
      <vt:lpstr>通用信息 (标准)</vt:lpstr>
      <vt:lpstr>PowerPoint 演示文稿</vt:lpstr>
      <vt:lpstr>实验内容</vt:lpstr>
      <vt:lpstr>proc文件系统</vt:lpstr>
      <vt:lpstr>proc文件-编程接口</vt:lpstr>
      <vt:lpstr>proc文件-编程接口</vt:lpstr>
      <vt:lpstr>proc文件-编程接口</vt:lpstr>
      <vt:lpstr>proc文件-编程接口</vt:lpstr>
      <vt:lpstr>proc文件-编程接口</vt:lpstr>
      <vt:lpstr>proc文件-编程接口</vt:lpstr>
      <vt:lpstr>proc文件-编程接口</vt:lpstr>
      <vt:lpstr>proc文件-编程接口</vt:lpstr>
      <vt:lpstr>proc文件-编程接口</vt:lpstr>
      <vt:lpstr>proc文件-编程接口</vt:lpstr>
      <vt:lpstr>proc文件-编程接口</vt:lpstr>
      <vt:lpstr>内核中读写文件数据</vt:lpstr>
      <vt:lpstr>内核中读写文件数据</vt:lpstr>
      <vt:lpstr>内核时钟-介绍</vt:lpstr>
      <vt:lpstr>内核时钟-编程接口</vt:lpstr>
      <vt:lpstr>内核时钟-编程接口</vt:lpstr>
      <vt:lpstr>内核时钟-编程接口</vt:lpstr>
      <vt:lpstr>任务1（45min）</vt:lpstr>
      <vt:lpstr>任务1（45min）</vt:lpstr>
      <vt:lpstr>任务2（45min）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魏 松江</dc:creator>
  <cp:lastModifiedBy>王 十一</cp:lastModifiedBy>
  <cp:revision>10</cp:revision>
  <dcterms:created xsi:type="dcterms:W3CDTF">2021-01-21T13:58:33Z</dcterms:created>
  <dcterms:modified xsi:type="dcterms:W3CDTF">2021-03-17T03:10:05Z</dcterms:modified>
</cp:coreProperties>
</file>