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1730" r:id="rId2"/>
    <p:sldId id="1791" r:id="rId3"/>
    <p:sldId id="1794" r:id="rId4"/>
    <p:sldId id="2977" r:id="rId5"/>
    <p:sldId id="2978" r:id="rId6"/>
    <p:sldId id="2968" r:id="rId7"/>
    <p:sldId id="2979" r:id="rId8"/>
    <p:sldId id="1795" r:id="rId9"/>
    <p:sldId id="2970" r:id="rId10"/>
    <p:sldId id="1804" r:id="rId11"/>
    <p:sldId id="2986" r:id="rId12"/>
    <p:sldId id="2987" r:id="rId13"/>
    <p:sldId id="1803" r:id="rId14"/>
    <p:sldId id="2980" r:id="rId15"/>
    <p:sldId id="2981" r:id="rId16"/>
    <p:sldId id="1807" r:id="rId17"/>
    <p:sldId id="1808" r:id="rId18"/>
    <p:sldId id="2982" r:id="rId19"/>
    <p:sldId id="2973" r:id="rId20"/>
    <p:sldId id="2983" r:id="rId21"/>
    <p:sldId id="2974" r:id="rId22"/>
    <p:sldId id="1818" r:id="rId23"/>
    <p:sldId id="2984" r:id="rId24"/>
    <p:sldId id="2976" r:id="rId25"/>
    <p:sldId id="2985" r:id="rId26"/>
    <p:sldId id="2967" r:id="rId27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uling" initials="z" lastIdx="1" clrIdx="0">
    <p:extLst>
      <p:ext uri="{19B8F6BF-5375-455C-9EA6-DF929625EA0E}">
        <p15:presenceInfo xmlns:p15="http://schemas.microsoft.com/office/powerpoint/2012/main" userId="zou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3356" autoAdjust="0"/>
  </p:normalViewPr>
  <p:slideViewPr>
    <p:cSldViewPr>
      <p:cViewPr varScale="1">
        <p:scale>
          <a:sx n="59" d="100"/>
          <a:sy n="59" d="100"/>
        </p:scale>
        <p:origin x="936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打印信息中的 </a:t>
            </a:r>
            <a:r>
              <a:rPr lang="en-US" altLang="zh-CN" dirty="0"/>
              <a:t>“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mem: “ </a:t>
            </a:r>
            <a:r>
              <a:rPr lang="zh-CN" altLang="en-US" dirty="0">
                <a:solidFill>
                  <a:srgbClr val="FF0000"/>
                </a:solidFill>
              </a:rPr>
              <a:t>内容即为进程占用内存的大小，由截图可见，已将占用内存最大的进程信息按占用内存大小降序排列。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69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struct </a:t>
            </a:r>
            <a:r>
              <a:rPr lang="en-US" altLang="zh-CN" sz="1200" dirty="0" err="1"/>
              <a:t>timer_list</a:t>
            </a:r>
            <a:endParaRPr lang="en-US" altLang="zh-CN" sz="1200" dirty="0"/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    struct </a:t>
            </a:r>
            <a:r>
              <a:rPr lang="en-US" altLang="zh-CN" sz="1200" dirty="0" err="1"/>
              <a:t>hlist_node</a:t>
            </a:r>
            <a:r>
              <a:rPr lang="en-US" altLang="zh-CN" sz="1200" dirty="0"/>
              <a:t>       entry;</a:t>
            </a:r>
            <a:r>
              <a:rPr lang="zh-CN" altLang="en-US" sz="1200" dirty="0"/>
              <a:t> </a:t>
            </a:r>
            <a:r>
              <a:rPr lang="en-US" altLang="zh-CN" sz="1200" dirty="0"/>
              <a:t>                                                       /* </a:t>
            </a:r>
            <a:r>
              <a:rPr lang="zh-CN" altLang="en-US" sz="1200" dirty="0"/>
              <a:t>定时器链表的入口 *</a:t>
            </a:r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        unsigned long           expires;</a:t>
            </a:r>
            <a:r>
              <a:rPr lang="zh-CN" altLang="en-US" sz="1200" dirty="0"/>
              <a:t> </a:t>
            </a:r>
            <a:r>
              <a:rPr lang="en-US" altLang="zh-CN" sz="1200" dirty="0"/>
              <a:t>                                                   /* </a:t>
            </a:r>
            <a:r>
              <a:rPr lang="zh-CN" altLang="en-US" sz="1200" dirty="0"/>
              <a:t>以 </a:t>
            </a:r>
            <a:r>
              <a:rPr lang="en-US" altLang="zh-CN" sz="1200" dirty="0"/>
              <a:t>jiffies </a:t>
            </a:r>
            <a:r>
              <a:rPr lang="zh-CN" altLang="en-US" sz="1200" dirty="0"/>
              <a:t>为单位的定时值（</a:t>
            </a:r>
            <a:r>
              <a:rPr lang="en-US" altLang="zh-CN" sz="1200" dirty="0"/>
              <a:t>32</a:t>
            </a:r>
            <a:r>
              <a:rPr lang="zh-CN" altLang="en-US" sz="1200" dirty="0"/>
              <a:t>位） *</a:t>
            </a:r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        void                            (*function)(struct </a:t>
            </a:r>
            <a:r>
              <a:rPr lang="en-US" altLang="zh-CN" sz="1200" dirty="0" err="1"/>
              <a:t>timer_list</a:t>
            </a:r>
            <a:r>
              <a:rPr lang="en-US" altLang="zh-CN" sz="1200" dirty="0"/>
              <a:t> *);                 /* </a:t>
            </a:r>
            <a:r>
              <a:rPr lang="zh-CN" altLang="en-US" sz="1200" dirty="0"/>
              <a:t>定时器处理函数 *</a:t>
            </a:r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        u32                             flags;                                                       /* </a:t>
            </a:r>
            <a:r>
              <a:rPr lang="zh-CN" altLang="en-US" sz="1200" dirty="0"/>
              <a:t>定时器标志位*</a:t>
            </a:r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#ifdef CONFIG_LOCKDEP                                                                 /* </a:t>
            </a:r>
            <a:r>
              <a:rPr lang="zh-CN" altLang="en-US" sz="1200" dirty="0"/>
              <a:t>内核配置项</a:t>
            </a:r>
            <a:r>
              <a:rPr lang="en-US" altLang="zh-CN" sz="1200" dirty="0"/>
              <a:t>——</a:t>
            </a:r>
            <a:r>
              <a:rPr lang="zh-CN" altLang="en-US" sz="1200" dirty="0"/>
              <a:t>死锁检测模块，默认未配置</a:t>
            </a:r>
            <a:r>
              <a:rPr lang="en-US" altLang="zh-CN" sz="1200" dirty="0"/>
              <a:t>*/</a:t>
            </a:r>
          </a:p>
          <a:p>
            <a:r>
              <a:rPr lang="en-US" altLang="zh-CN" sz="1200" dirty="0"/>
              <a:t>        struct </a:t>
            </a:r>
            <a:r>
              <a:rPr lang="en-US" altLang="zh-CN" sz="1200" dirty="0" err="1"/>
              <a:t>lockdep_map</a:t>
            </a:r>
            <a:r>
              <a:rPr lang="en-US" altLang="zh-CN" sz="1200" dirty="0"/>
              <a:t>      </a:t>
            </a:r>
            <a:r>
              <a:rPr lang="en-US" altLang="zh-CN" sz="1200" dirty="0" err="1"/>
              <a:t>lockdep_map</a:t>
            </a:r>
            <a:r>
              <a:rPr lang="en-US" altLang="zh-CN" sz="1200" dirty="0"/>
              <a:t>;                                     /* </a:t>
            </a:r>
            <a:r>
              <a:rPr lang="zh-CN" altLang="en-US" sz="1200" dirty="0"/>
              <a:t>数据结构定义在 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lockdep.h</a:t>
            </a:r>
            <a:r>
              <a:rPr lang="en-US" altLang="zh-CN" sz="1200" dirty="0"/>
              <a:t>&gt;</a:t>
            </a:r>
            <a:r>
              <a:rPr lang="zh-CN" altLang="en-US" sz="1200" dirty="0"/>
              <a:t>中</a:t>
            </a:r>
            <a:r>
              <a:rPr lang="en-US" altLang="zh-CN" sz="1200" dirty="0"/>
              <a:t> */</a:t>
            </a:r>
          </a:p>
          <a:p>
            <a:r>
              <a:rPr lang="en-US" altLang="zh-CN" sz="1200" dirty="0"/>
              <a:t>#endif</a:t>
            </a:r>
          </a:p>
          <a:p>
            <a:r>
              <a:rPr lang="en-US" altLang="zh-CN" sz="1200" dirty="0"/>
              <a:t>        KABI_RESERVE(1)                                                  /* </a:t>
            </a:r>
            <a:r>
              <a:rPr lang="en-US" altLang="zh-CN" sz="1200" dirty="0" err="1"/>
              <a:t>kerne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abi</a:t>
            </a:r>
            <a:r>
              <a:rPr lang="en-US" altLang="zh-CN" sz="1200" dirty="0"/>
              <a:t> </a:t>
            </a:r>
            <a:r>
              <a:rPr lang="zh-CN" altLang="en-US" sz="1200" dirty="0"/>
              <a:t>的保留值*</a:t>
            </a:r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        KABI_RESERVE(2)</a:t>
            </a:r>
          </a:p>
          <a:p>
            <a:r>
              <a:rPr lang="en-US" altLang="zh-CN" sz="1200" dirty="0"/>
              <a:t>        KABI_RESERVE(3)</a:t>
            </a:r>
          </a:p>
          <a:p>
            <a:r>
              <a:rPr lang="en-US" altLang="zh-CN" sz="1200" dirty="0"/>
              <a:t>        KABI_RESERVE(4)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dirty="0"/>
          </a:p>
          <a:p>
            <a:r>
              <a:rPr lang="en-US" altLang="zh-CN" sz="1200" dirty="0"/>
              <a:t>CONFIG_LOCKDEP </a:t>
            </a:r>
            <a:r>
              <a:rPr lang="zh-CN" altLang="en-US" sz="1200" dirty="0"/>
              <a:t>的设置依赖于 </a:t>
            </a:r>
            <a:r>
              <a:rPr lang="en-US" altLang="zh-CN" sz="1200" dirty="0"/>
              <a:t>CONFIG_DEBUG_KERNEL</a:t>
            </a:r>
            <a:r>
              <a:rPr lang="zh-CN" altLang="en-US" sz="1200" dirty="0"/>
              <a:t>，而 </a:t>
            </a:r>
            <a:r>
              <a:rPr lang="en-US" altLang="zh-CN" sz="1200" dirty="0"/>
              <a:t>CONFIG_DEBUG_KERNEL </a:t>
            </a:r>
            <a:r>
              <a:rPr lang="zh-CN" altLang="en-US" sz="1200" dirty="0"/>
              <a:t>设置为</a:t>
            </a:r>
            <a:r>
              <a:rPr lang="en-US" altLang="zh-CN" sz="1200" dirty="0"/>
              <a:t>Y</a:t>
            </a:r>
            <a:r>
              <a:rPr lang="zh-CN" altLang="en-US" sz="1200" dirty="0"/>
              <a:t>时，表示正在开发驱动程序或尝试调试和确定内核问题，因此通常情况下，</a:t>
            </a:r>
            <a:r>
              <a:rPr lang="en-US" altLang="zh-CN" sz="1200" dirty="0"/>
              <a:t>CONFIG_LOCKDEP</a:t>
            </a:r>
            <a:r>
              <a:rPr lang="zh-CN" altLang="en-US" sz="1200" dirty="0"/>
              <a:t>是未配置的状态。</a:t>
            </a:r>
            <a:endParaRPr lang="en-US" altLang="zh-CN" dirty="0"/>
          </a:p>
          <a:p>
            <a:r>
              <a:rPr lang="zh-CN" altLang="en-US" dirty="0"/>
              <a:t>需要注意的是： </a:t>
            </a:r>
            <a:r>
              <a:rPr lang="en-US" altLang="zh-CN" dirty="0"/>
              <a:t>expires </a:t>
            </a:r>
            <a:r>
              <a:rPr lang="zh-CN" altLang="en-US" dirty="0"/>
              <a:t>的值是</a:t>
            </a:r>
            <a:r>
              <a:rPr lang="en-US" altLang="zh-CN" dirty="0"/>
              <a:t>32</a:t>
            </a:r>
            <a:r>
              <a:rPr lang="zh-CN" altLang="en-US" dirty="0"/>
              <a:t>位的，因为内核定时器并不适用于长的未来时间点。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60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90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75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139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50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把整型原子操作定义为结构体，让原子函数只接收</a:t>
            </a:r>
            <a:r>
              <a:rPr lang="en-US" altLang="zh-CN" dirty="0" err="1"/>
              <a:t>atomic_t</a:t>
            </a:r>
            <a:r>
              <a:rPr lang="zh-CN" altLang="en-US" dirty="0"/>
              <a:t>类型的参数进而确保原子操作只与这种特殊类型数据一起使用，同时也保证了该类型的数据不会被传递给非原子函数。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64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更多请参考：</a:t>
            </a:r>
            <a:r>
              <a:rPr lang="en-US" altLang="zh-CN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arch/arm64/include/</a:t>
            </a:r>
            <a:r>
              <a:rPr lang="en-US" altLang="zh-CN" sz="12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asm</a:t>
            </a:r>
            <a:r>
              <a:rPr lang="en-US" altLang="zh-CN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2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atomic.h</a:t>
            </a:r>
            <a:r>
              <a:rPr lang="en-US" altLang="zh-CN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文件或</a:t>
            </a:r>
            <a:r>
              <a:rPr lang="en-US" altLang="zh-CN" dirty="0"/>
              <a:t>https://blog.csdn.net/qq_41453285/article/details/103098851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12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43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400" spc="300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内核编程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第六章 第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2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讲 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Linux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内核定时器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4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13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3024335"/>
          </a:xfrm>
        </p:spPr>
        <p:txBody>
          <a:bodyPr/>
          <a:lstStyle/>
          <a:p>
            <a:r>
              <a:rPr lang="zh-CN" altLang="en-US" dirty="0"/>
              <a:t>修改定时器超时时间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函数：</a:t>
            </a:r>
            <a:r>
              <a:rPr lang="da-DK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mod_timer(struct timer_list *timer, unsigned long expires)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修改指定定时器的超时时间，重新注册定时器到内核（不论定时器函数是否被运行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激活过）。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调用方法：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二、修改定时器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9C35A3F-9F6F-4820-A131-932074B25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79309"/>
              </p:ext>
            </p:extLst>
          </p:nvPr>
        </p:nvGraphicFramePr>
        <p:xfrm>
          <a:off x="1424608" y="3831890"/>
          <a:ext cx="648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0">
                  <a:extLst>
                    <a:ext uri="{9D8B030D-6E8A-4147-A177-3AD203B41FA5}">
                      <a16:colId xmlns:a16="http://schemas.microsoft.com/office/drawing/2014/main" val="1133885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mod_timer</a:t>
                      </a: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(&amp;timer, jiffies + </a:t>
                      </a:r>
                      <a:r>
                        <a:rPr lang="en-US" altLang="zh-CN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new_delay</a:t>
                      </a: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          </a:t>
                      </a:r>
                      <a:r>
                        <a:rPr lang="en-US" altLang="zh-CN" sz="1600" b="0" dirty="0"/>
                        <a:t>/* </a:t>
                      </a:r>
                      <a:r>
                        <a:rPr lang="zh-CN" altLang="en-US" sz="1600" b="0" dirty="0"/>
                        <a:t>新的定时值</a:t>
                      </a:r>
                      <a:r>
                        <a:rPr lang="en-US" altLang="zh-CN" sz="1600" b="0" dirty="0"/>
                        <a:t>*/</a:t>
                      </a:r>
                      <a:endParaRPr lang="zh-CN" altLang="en-US" sz="1600" b="0" dirty="0"/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45302"/>
                  </a:ext>
                </a:extLst>
              </a:tr>
            </a:tbl>
          </a:graphicData>
        </a:graphic>
      </p:graphicFrame>
      <p:sp>
        <p:nvSpPr>
          <p:cNvPr id="9" name="内容占位符 1">
            <a:extLst>
              <a:ext uri="{FF2B5EF4-FFF2-40B4-BE49-F238E27FC236}">
                <a16:creationId xmlns:a16="http://schemas.microsoft.com/office/drawing/2014/main" id="{2F2D026F-CD45-48DB-91B4-82FEDA67D0F1}"/>
              </a:ext>
            </a:extLst>
          </p:cNvPr>
          <p:cNvSpPr txBox="1">
            <a:spLocks/>
          </p:cNvSpPr>
          <p:nvPr/>
        </p:nvSpPr>
        <p:spPr bwMode="auto">
          <a:xfrm>
            <a:off x="488950" y="4410223"/>
            <a:ext cx="8712522" cy="189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说明：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如果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mod_timer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函数操作的定时器已经初始化但未被激活，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mod_timer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会激活它，并返回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；否则返回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也就是说：一旦从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mod_timer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函数返回，定时器都将被激活而且设置了新得的定时值。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每修改一次超时时间只会触发一次定时器。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13862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4608511"/>
          </a:xfrm>
        </p:spPr>
        <p:txBody>
          <a:bodyPr/>
          <a:lstStyle/>
          <a:p>
            <a:r>
              <a:rPr lang="zh-CN" altLang="en-US" dirty="0"/>
              <a:t>设置超时标志位</a:t>
            </a:r>
            <a:r>
              <a:rPr lang="en-US" altLang="zh-CN" dirty="0"/>
              <a:t>——</a:t>
            </a:r>
            <a:r>
              <a:rPr lang="zh-CN" altLang="en-US" dirty="0"/>
              <a:t>原子操作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目的：在对某个地址操作的过程中，保证这个地址空间里面的数据不会被其他的东西给修改。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内核中的原子操作分为两类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位和整型变量。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原子操作的类型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atomic_t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，定义在内核源码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&lt;include/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types.h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原子类型其实是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int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类型，只是禁止寄存器对其暂存。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二、修改定时器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9C35A3F-9F6F-4820-A131-932074B25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629624"/>
              </p:ext>
            </p:extLst>
          </p:nvPr>
        </p:nvGraphicFramePr>
        <p:xfrm>
          <a:off x="1604851" y="3685580"/>
          <a:ext cx="32403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1133885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typedef struct {</a:t>
                      </a:r>
                    </a:p>
                    <a:p>
                      <a:r>
                        <a:rPr lang="en-US" altLang="zh-CN" sz="1800" b="1" dirty="0"/>
                        <a:t>        int counter;</a:t>
                      </a:r>
                    </a:p>
                    <a:p>
                      <a:r>
                        <a:rPr lang="en-US" altLang="zh-CN" sz="1800" b="1" dirty="0"/>
                        <a:t>} </a:t>
                      </a:r>
                      <a:r>
                        <a:rPr lang="en-US" altLang="zh-CN" sz="1800" b="1" dirty="0" err="1"/>
                        <a:t>atomic_t</a:t>
                      </a:r>
                      <a:r>
                        <a:rPr lang="en-US" altLang="zh-CN" sz="1800" b="1" dirty="0"/>
                        <a:t>;</a:t>
                      </a:r>
                      <a:endParaRPr lang="zh-CN" altLang="en-US" sz="1800" b="1" dirty="0"/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45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4015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4608511"/>
          </a:xfrm>
        </p:spPr>
        <p:txBody>
          <a:bodyPr/>
          <a:lstStyle/>
          <a:p>
            <a:r>
              <a:rPr lang="zh-CN" altLang="en-US" dirty="0"/>
              <a:t>设置超时标志位</a:t>
            </a:r>
            <a:r>
              <a:rPr lang="en-US" altLang="zh-CN" dirty="0"/>
              <a:t>——</a:t>
            </a:r>
            <a:r>
              <a:rPr lang="zh-CN" altLang="en-US" dirty="0"/>
              <a:t>原子操作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原子读写调用的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API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，定义在内核源码相应架构目录下的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&lt;include/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asm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atomic.h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例如，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arm64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架构的原子操作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API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定义在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&lt;arch/arm64/include/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asm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atomic.h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文件中，常用的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API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如下所列：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二、修改定时器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46A4C821-272E-4832-993F-E777F9C7E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83434"/>
              </p:ext>
            </p:extLst>
          </p:nvPr>
        </p:nvGraphicFramePr>
        <p:xfrm>
          <a:off x="777050" y="3828648"/>
          <a:ext cx="864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0">
                  <a:extLst>
                    <a:ext uri="{9D8B030D-6E8A-4147-A177-3AD203B41FA5}">
                      <a16:colId xmlns:a16="http://schemas.microsoft.com/office/drawing/2014/main" val="3582043845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926216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rgbClr val="292929"/>
                          </a:solidFill>
                        </a:rPr>
                        <a:t>atomic_t</a:t>
                      </a:r>
                      <a:r>
                        <a:rPr lang="en-US" altLang="zh-CN" b="0" dirty="0">
                          <a:solidFill>
                            <a:srgbClr val="292929"/>
                          </a:solidFill>
                        </a:rPr>
                        <a:t> v = ATOMIC_INIT(0);</a:t>
                      </a:r>
                      <a:endParaRPr lang="zh-CN" altLang="en-US" b="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rgbClr val="292929"/>
                          </a:solidFill>
                        </a:rPr>
                        <a:t>定义原子变量</a:t>
                      </a:r>
                      <a:r>
                        <a:rPr lang="en-US" altLang="zh-CN" b="0" dirty="0">
                          <a:solidFill>
                            <a:srgbClr val="292929"/>
                          </a:solidFill>
                        </a:rPr>
                        <a:t>v</a:t>
                      </a:r>
                      <a:r>
                        <a:rPr lang="zh-CN" altLang="en-US" b="0" dirty="0">
                          <a:solidFill>
                            <a:srgbClr val="292929"/>
                          </a:solidFill>
                        </a:rPr>
                        <a:t>并初始化为 </a:t>
                      </a:r>
                      <a:r>
                        <a:rPr lang="en-US" altLang="zh-CN" b="0" dirty="0">
                          <a:solidFill>
                            <a:srgbClr val="292929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63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292929"/>
                          </a:solidFill>
                        </a:rPr>
                        <a:t>void </a:t>
                      </a:r>
                      <a:r>
                        <a:rPr lang="en-US" altLang="zh-CN" b="0" dirty="0" err="1">
                          <a:solidFill>
                            <a:srgbClr val="292929"/>
                          </a:solidFill>
                        </a:rPr>
                        <a:t>atomic_set</a:t>
                      </a:r>
                      <a:r>
                        <a:rPr lang="en-US" altLang="zh-CN" b="0" dirty="0">
                          <a:solidFill>
                            <a:srgbClr val="292929"/>
                          </a:solidFill>
                        </a:rPr>
                        <a:t>(</a:t>
                      </a:r>
                      <a:r>
                        <a:rPr lang="en-US" altLang="zh-CN" b="0" dirty="0" err="1">
                          <a:solidFill>
                            <a:srgbClr val="292929"/>
                          </a:solidFill>
                        </a:rPr>
                        <a:t>atomic_t</a:t>
                      </a:r>
                      <a:r>
                        <a:rPr lang="en-US" altLang="zh-CN" b="0" dirty="0">
                          <a:solidFill>
                            <a:srgbClr val="292929"/>
                          </a:solidFill>
                        </a:rPr>
                        <a:t> *v, int </a:t>
                      </a:r>
                      <a:r>
                        <a:rPr lang="en-US" altLang="zh-CN" b="0" dirty="0" err="1">
                          <a:solidFill>
                            <a:srgbClr val="292929"/>
                          </a:solidFill>
                        </a:rPr>
                        <a:t>i</a:t>
                      </a:r>
                      <a:r>
                        <a:rPr lang="en-US" altLang="zh-CN" b="0" dirty="0">
                          <a:solidFill>
                            <a:srgbClr val="292929"/>
                          </a:solidFill>
                        </a:rPr>
                        <a:t>); </a:t>
                      </a:r>
                      <a:endParaRPr lang="zh-CN" altLang="en-US" b="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rgbClr val="292929"/>
                          </a:solidFill>
                        </a:rPr>
                        <a:t>设置原子变量的值为 </a:t>
                      </a:r>
                      <a:r>
                        <a:rPr lang="en-US" altLang="zh-CN" b="0" dirty="0" err="1">
                          <a:solidFill>
                            <a:srgbClr val="292929"/>
                          </a:solidFill>
                        </a:rPr>
                        <a:t>i</a:t>
                      </a:r>
                      <a:endParaRPr lang="zh-CN" altLang="en-US" b="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3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rgbClr val="292929"/>
                          </a:solidFill>
                        </a:rPr>
                        <a:t>atomic_read</a:t>
                      </a:r>
                      <a:r>
                        <a:rPr lang="en-US" altLang="zh-CN" b="0" dirty="0">
                          <a:solidFill>
                            <a:srgbClr val="292929"/>
                          </a:solidFill>
                        </a:rPr>
                        <a:t>(</a:t>
                      </a:r>
                      <a:r>
                        <a:rPr lang="en-US" altLang="zh-CN" b="0" dirty="0" err="1">
                          <a:solidFill>
                            <a:srgbClr val="292929"/>
                          </a:solidFill>
                        </a:rPr>
                        <a:t>atomic_t</a:t>
                      </a:r>
                      <a:r>
                        <a:rPr lang="en-US" altLang="zh-CN" b="0" dirty="0">
                          <a:solidFill>
                            <a:srgbClr val="292929"/>
                          </a:solidFill>
                        </a:rPr>
                        <a:t> *v);</a:t>
                      </a:r>
                      <a:endParaRPr lang="zh-CN" altLang="en-US" b="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rgbClr val="292929"/>
                          </a:solidFill>
                        </a:rPr>
                        <a:t>获取原子变量的值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66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933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timer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超时之前修改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timer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的超时时间，从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秒修改到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15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秒。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分别给出修改前后的代码和运行结果。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注：运行结果要能明确看出超时时间的不同。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提示：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可以设置一个超时标志，初始为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，超时后设置为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init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函数中不断检测该标志，不为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则每隔一秒打印一次当前秒数。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 </a:t>
            </a:r>
            <a:r>
              <a:rPr lang="zh-CN" altLang="en-US" dirty="0"/>
              <a:t>修改</a:t>
            </a:r>
            <a:r>
              <a:rPr lang="en-US" altLang="zh-CN" dirty="0"/>
              <a:t>timer</a:t>
            </a:r>
            <a:r>
              <a:rPr lang="zh-CN" altLang="en-US" dirty="0"/>
              <a:t>超时时间（</a:t>
            </a:r>
            <a:r>
              <a:rPr lang="en-US" altLang="zh-CN" dirty="0"/>
              <a:t>10min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407707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2013111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792087"/>
          </a:xfrm>
        </p:spPr>
        <p:txBody>
          <a:bodyPr/>
          <a:lstStyle/>
          <a:p>
            <a:r>
              <a:rPr lang="zh-CN" altLang="en-US" dirty="0"/>
              <a:t>运行结果</a:t>
            </a:r>
            <a:r>
              <a:rPr lang="en-US" altLang="zh-CN" dirty="0"/>
              <a:t>—</a:t>
            </a:r>
            <a:r>
              <a:rPr lang="zh-CN" altLang="en-US" dirty="0"/>
              <a:t>修改前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定时器超时时间为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秒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 </a:t>
            </a:r>
            <a:r>
              <a:rPr lang="zh-CN" altLang="en-US" dirty="0"/>
              <a:t>修改</a:t>
            </a:r>
            <a:r>
              <a:rPr lang="en-US" altLang="zh-CN" dirty="0"/>
              <a:t>timer</a:t>
            </a:r>
            <a:r>
              <a:rPr lang="zh-CN" altLang="en-US" dirty="0"/>
              <a:t>超时时间（</a:t>
            </a:r>
            <a:r>
              <a:rPr lang="en-US" altLang="zh-CN" dirty="0"/>
              <a:t>10min</a:t>
            </a:r>
            <a:r>
              <a:rPr lang="zh-CN" altLang="en-US" dirty="0"/>
              <a:t>）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1B2C5921-F773-49A2-93C8-B3D5F5992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2276872"/>
            <a:ext cx="6480000" cy="453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069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918190"/>
          </a:xfrm>
        </p:spPr>
        <p:txBody>
          <a:bodyPr/>
          <a:lstStyle/>
          <a:p>
            <a:r>
              <a:rPr lang="zh-CN" altLang="en-US" dirty="0"/>
              <a:t>运行结果</a:t>
            </a:r>
            <a:r>
              <a:rPr lang="en-US" altLang="zh-CN" dirty="0"/>
              <a:t>—</a:t>
            </a:r>
            <a:r>
              <a:rPr lang="zh-CN" altLang="en-US" dirty="0"/>
              <a:t>修改后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定时器超时时间为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15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秒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 </a:t>
            </a:r>
            <a:r>
              <a:rPr lang="zh-CN" altLang="en-US" dirty="0"/>
              <a:t>修改</a:t>
            </a:r>
            <a:r>
              <a:rPr lang="en-US" altLang="zh-CN" dirty="0"/>
              <a:t>timer</a:t>
            </a:r>
            <a:r>
              <a:rPr lang="zh-CN" altLang="en-US" dirty="0"/>
              <a:t>超时时间（</a:t>
            </a:r>
            <a:r>
              <a:rPr lang="en-US" altLang="zh-CN" dirty="0"/>
              <a:t>10min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98CA17-62E5-4835-9384-480507A9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2204864"/>
            <a:ext cx="6480000" cy="461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627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3096343"/>
          </a:xfrm>
        </p:spPr>
        <p:txBody>
          <a:bodyPr/>
          <a:lstStyle/>
          <a:p>
            <a:r>
              <a:rPr lang="zh-CN" altLang="en-US" dirty="0"/>
              <a:t>删除指定定时器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函数：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del_timer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(struct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timer_list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*timer)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功能：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将指定定时器从相应的内核定时器队列中删除；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在定时器超时前停止该定时器。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调用方法：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三、删除定时器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A07FCCDD-B186-415D-94B1-27CD5FD66372}"/>
              </a:ext>
            </a:extLst>
          </p:cNvPr>
          <p:cNvSpPr txBox="1">
            <a:spLocks/>
          </p:cNvSpPr>
          <p:nvPr/>
        </p:nvSpPr>
        <p:spPr bwMode="auto">
          <a:xfrm>
            <a:off x="488950" y="4671988"/>
            <a:ext cx="8928546" cy="163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说明：</a:t>
            </a:r>
            <a:endParaRPr lang="en-US" altLang="zh-CN" sz="1800" kern="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被激活或未被激活的定时器都可以使用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del_timer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() </a:t>
            </a: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函数，</a:t>
            </a:r>
            <a:b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如果定时器还未被激活，该函数返回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；否则返回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注意，不需要为已经超时的定时器调用该函数，因为它们会自动删除。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E9F6795-6DA8-4C8B-B334-0746996F3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42092"/>
              </p:ext>
            </p:extLst>
          </p:nvPr>
        </p:nvGraphicFramePr>
        <p:xfrm>
          <a:off x="1424608" y="3980382"/>
          <a:ext cx="5400000" cy="43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349513792"/>
                    </a:ext>
                  </a:extLst>
                </a:gridCol>
              </a:tblGrid>
              <a:tr h="438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del_timer_sync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(&amp;timer);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40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98580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1512167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编写一个内核模块程序，实现一个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，并在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timer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超时之前停止该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给出的截图要能验证确实停止了该定时器。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 </a:t>
            </a:r>
            <a:r>
              <a:rPr lang="zh-CN" altLang="en-US" dirty="0"/>
              <a:t>停止</a:t>
            </a:r>
            <a:r>
              <a:rPr lang="en-US" altLang="zh-CN" dirty="0"/>
              <a:t>timer</a:t>
            </a:r>
            <a:r>
              <a:rPr lang="zh-CN" altLang="en-US" dirty="0"/>
              <a:t>（</a:t>
            </a:r>
            <a:r>
              <a:rPr lang="en-US" altLang="zh-CN" dirty="0"/>
              <a:t>10min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2114152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1512167"/>
          </a:xfrm>
        </p:spPr>
        <p:txBody>
          <a:bodyPr/>
          <a:lstStyle/>
          <a:p>
            <a:r>
              <a:rPr lang="zh-CN" altLang="en-US" dirty="0"/>
              <a:t>运行结果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设置定时器超时时间为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秒，在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8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秒时删除定时器。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定时器并没有打印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hello,world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！说明定时器在超时前已经被停止。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 </a:t>
            </a:r>
            <a:r>
              <a:rPr lang="zh-CN" altLang="en-US" dirty="0"/>
              <a:t>停止</a:t>
            </a:r>
            <a:r>
              <a:rPr lang="en-US" altLang="zh-CN" dirty="0"/>
              <a:t>timer</a:t>
            </a:r>
            <a:r>
              <a:rPr lang="zh-CN" altLang="en-US" dirty="0"/>
              <a:t>（</a:t>
            </a:r>
            <a:r>
              <a:rPr lang="en-US" altLang="zh-CN" dirty="0"/>
              <a:t>10min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B4715E-02D1-4318-B206-95754271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2612710"/>
            <a:ext cx="8280000" cy="41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316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525658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相关定义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系统中存放进程的管理和控制信息的数据结构称为进程控制块 </a:t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Process Control Block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），是进程管理和控制的最重要的数据结构。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每一个进程均有一个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，在创建进程时，建立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，伴随进程运行的全过程，直到进程撤消而撤消。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在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中，每一个进程都有一个进程描述符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task_struct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，也就是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；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task_struct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结构体是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内核的一种数据结构，</a:t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它会被装载到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RAM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里并包含每个进程所需的所有信息。</a:t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是对进程控制的唯一手段也是最有效的手段。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task_struct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定义在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/sched/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signal.h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&gt;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头文件中。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四、进程描述符 </a:t>
            </a:r>
            <a:r>
              <a:rPr lang="en-US" altLang="zh-CN" dirty="0" err="1"/>
              <a:t>task_struct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0494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9"/>
            <a:ext cx="8136904" cy="3384376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讲：</a:t>
            </a:r>
            <a:r>
              <a:rPr lang="en-US" altLang="zh-CN" dirty="0">
                <a:ea typeface="宋体" pitchFamily="2" charset="-122"/>
              </a:rPr>
              <a:t>Linux</a:t>
            </a:r>
            <a:r>
              <a:rPr lang="zh-CN" altLang="en-US" dirty="0">
                <a:ea typeface="宋体" pitchFamily="2" charset="-122"/>
              </a:rPr>
              <a:t>内核时钟接口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讲：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内核定时器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讲：</a:t>
            </a:r>
            <a:r>
              <a:rPr lang="en-US" altLang="zh-CN" dirty="0">
                <a:ea typeface="宋体" pitchFamily="2" charset="-122"/>
              </a:rPr>
              <a:t>Linux</a:t>
            </a:r>
            <a:r>
              <a:rPr lang="zh-CN" altLang="en-US" dirty="0">
                <a:ea typeface="宋体" pitchFamily="2" charset="-122"/>
              </a:rPr>
              <a:t>内核定时器文件操作时间监控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第六章 结构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557213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task_struct</a:t>
            </a:r>
            <a:r>
              <a:rPr lang="en-US" altLang="zh-CN" dirty="0"/>
              <a:t> </a:t>
            </a:r>
            <a:r>
              <a:rPr lang="zh-CN" altLang="en-US" dirty="0"/>
              <a:t>中几个重要字段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四、进程描述符 </a:t>
            </a:r>
            <a:r>
              <a:rPr lang="en-US" altLang="zh-CN" dirty="0" err="1"/>
              <a:t>task_struct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A07FCCDD-B186-415D-94B1-27CD5FD66372}"/>
              </a:ext>
            </a:extLst>
          </p:cNvPr>
          <p:cNvSpPr txBox="1">
            <a:spLocks/>
          </p:cNvSpPr>
          <p:nvPr/>
        </p:nvSpPr>
        <p:spPr bwMode="auto">
          <a:xfrm>
            <a:off x="488950" y="4367480"/>
            <a:ext cx="8712522" cy="215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其中结构体 </a:t>
            </a:r>
            <a:r>
              <a:rPr lang="en-US" altLang="zh-CN" sz="18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mm_struct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定义在头文件 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mm_types.h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&gt; </a:t>
            </a: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中，</a:t>
            </a:r>
            <a:b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mm_struct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中的 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unsigned long </a:t>
            </a:r>
            <a:r>
              <a:rPr lang="en-US" altLang="zh-CN" sz="18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total_vm</a:t>
            </a: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 字段表示进程占用内存的大小。</a:t>
            </a:r>
            <a:endParaRPr lang="en-US" altLang="zh-CN" sz="1800" kern="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以上四个字段便是任务中需要打印的进程四项信息。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6" name="Picture 5" descr="3">
            <a:extLst>
              <a:ext uri="{FF2B5EF4-FFF2-40B4-BE49-F238E27FC236}">
                <a16:creationId xmlns:a16="http://schemas.microsoft.com/office/drawing/2014/main" id="{47CB5A1D-ECC5-47F5-9C2D-CD5526A69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00" y="2109998"/>
            <a:ext cx="7200000" cy="21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63724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70"/>
            <a:ext cx="8712522" cy="172819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定义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for_each_process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是一个宏，定义在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&lt;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/sched/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signal.h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&gt;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文件中，</a:t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提供了依次访问整个任务队列的能力；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定义内容如下：</a:t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从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init_task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开始遍历系统所有进程，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init_task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是进程结构链表头。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</a:t>
            </a:r>
            <a:r>
              <a:rPr lang="en-US" altLang="zh-CN" dirty="0" err="1"/>
              <a:t>for_each_process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A07FCCDD-B186-415D-94B1-27CD5FD66372}"/>
              </a:ext>
            </a:extLst>
          </p:cNvPr>
          <p:cNvSpPr txBox="1">
            <a:spLocks/>
          </p:cNvSpPr>
          <p:nvPr/>
        </p:nvSpPr>
        <p:spPr bwMode="auto">
          <a:xfrm>
            <a:off x="488950" y="3789040"/>
            <a:ext cx="871252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600" kern="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600" kern="0" dirty="0">
                <a:solidFill>
                  <a:srgbClr val="111111"/>
                </a:solidFill>
                <a:ea typeface="宋体" panose="02010600030101010101" pitchFamily="2" charset="-122"/>
              </a:rPr>
              <a:t>、使用</a:t>
            </a:r>
            <a:endParaRPr lang="en-US" altLang="zh-CN" sz="2600" kern="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可用如下方式遍历并打印进程信息：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05E05084-EE12-40D6-A373-66DE557FE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39144"/>
              </p:ext>
            </p:extLst>
          </p:nvPr>
        </p:nvGraphicFramePr>
        <p:xfrm>
          <a:off x="1284804" y="4653136"/>
          <a:ext cx="6604000" cy="2059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53791569"/>
                    </a:ext>
                  </a:extLst>
                </a:gridCol>
              </a:tblGrid>
              <a:tr h="2059477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struct </a:t>
                      </a:r>
                      <a:r>
                        <a:rPr lang="en-US" altLang="zh-CN" sz="1600" dirty="0" err="1"/>
                        <a:t>task_struct</a:t>
                      </a:r>
                      <a:r>
                        <a:rPr lang="en-US" altLang="zh-CN" sz="1600" dirty="0"/>
                        <a:t> *p;</a:t>
                      </a:r>
                    </a:p>
                    <a:p>
                      <a:r>
                        <a:rPr lang="en-US" altLang="zh-CN" sz="1600" dirty="0" err="1"/>
                        <a:t>for_each_process</a:t>
                      </a:r>
                      <a:r>
                        <a:rPr lang="en-US" altLang="zh-CN" sz="1600" dirty="0"/>
                        <a:t>(p)</a:t>
                      </a:r>
                    </a:p>
                    <a:p>
                      <a:r>
                        <a:rPr lang="en-US" altLang="zh-CN" sz="1600" dirty="0"/>
                        <a:t>{</a:t>
                      </a:r>
                    </a:p>
                    <a:p>
                      <a:r>
                        <a:rPr lang="en-US" altLang="zh-CN" sz="1600" dirty="0"/>
                        <a:t>        if(......)</a:t>
                      </a:r>
                    </a:p>
                    <a:p>
                      <a:r>
                        <a:rPr lang="en-US" altLang="zh-CN" sz="1600" dirty="0"/>
                        <a:t>        {</a:t>
                      </a:r>
                    </a:p>
                    <a:p>
                      <a:r>
                        <a:rPr lang="en-US" altLang="zh-CN" sz="1600" dirty="0"/>
                        <a:t>            </a:t>
                      </a:r>
                      <a:r>
                        <a:rPr lang="zh-CN" altLang="en-US" sz="1600" dirty="0"/>
                        <a:t>打印信息。。。。。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        }</a:t>
                      </a:r>
                    </a:p>
                    <a:p>
                      <a:r>
                        <a:rPr lang="en-US" altLang="zh-CN" sz="1600" dirty="0"/>
                        <a:t>}</a:t>
                      </a:r>
                      <a:endParaRPr lang="zh-CN" altLang="en-US" sz="1600" dirty="0"/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78695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98652D4-778E-4E6E-8AD7-2449E7F33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88638"/>
              </p:ext>
            </p:extLst>
          </p:nvPr>
        </p:nvGraphicFramePr>
        <p:xfrm>
          <a:off x="1284804" y="3068960"/>
          <a:ext cx="660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53791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#define </a:t>
                      </a:r>
                      <a:r>
                        <a:rPr lang="en-US" altLang="zh-CN" sz="1600" dirty="0" err="1"/>
                        <a:t>for_each_process</a:t>
                      </a:r>
                      <a:r>
                        <a:rPr lang="en-US" altLang="zh-CN" sz="1600" dirty="0"/>
                        <a:t>(p) \</a:t>
                      </a:r>
                    </a:p>
                    <a:p>
                      <a:r>
                        <a:rPr lang="en-US" altLang="zh-CN" sz="1600" dirty="0"/>
                        <a:t>        for (p = &amp;</a:t>
                      </a:r>
                      <a:r>
                        <a:rPr lang="en-US" altLang="zh-CN" sz="1600" dirty="0" err="1"/>
                        <a:t>init_task</a:t>
                      </a:r>
                      <a:r>
                        <a:rPr lang="en-US" altLang="zh-CN" sz="1600" dirty="0"/>
                        <a:t> ; (p = </a:t>
                      </a:r>
                      <a:r>
                        <a:rPr lang="en-US" altLang="zh-CN" sz="1600" dirty="0" err="1"/>
                        <a:t>next_task</a:t>
                      </a:r>
                      <a:r>
                        <a:rPr lang="en-US" altLang="zh-CN" sz="1600" dirty="0"/>
                        <a:t>(p)) != &amp;</a:t>
                      </a:r>
                      <a:r>
                        <a:rPr lang="en-US" altLang="zh-CN" sz="1600" dirty="0" err="1"/>
                        <a:t>init_task</a:t>
                      </a:r>
                      <a:r>
                        <a:rPr lang="en-US" altLang="zh-CN" sz="1600" dirty="0"/>
                        <a:t> ; )</a:t>
                      </a:r>
                      <a:endParaRPr lang="zh-CN" altLang="en-US" sz="1600" dirty="0"/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786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40435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70"/>
            <a:ext cx="8928100" cy="1584176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编写内核模块程序，遍历当前所有进程，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打印“进程名、进程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、进程状态、进程占用内存”四项信息。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4 </a:t>
            </a:r>
            <a:r>
              <a:rPr lang="zh-CN" altLang="en-US" dirty="0"/>
              <a:t>遍历所有进程，打印进程信息（</a:t>
            </a:r>
            <a:r>
              <a:rPr lang="en-US" altLang="zh-CN" dirty="0"/>
              <a:t>15min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8147140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557213"/>
          </a:xfrm>
        </p:spPr>
        <p:txBody>
          <a:bodyPr/>
          <a:lstStyle/>
          <a:p>
            <a:r>
              <a:rPr lang="zh-CN" altLang="en-US" dirty="0"/>
              <a:t>运行结果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4 </a:t>
            </a:r>
            <a:r>
              <a:rPr lang="zh-CN" altLang="en-US" dirty="0"/>
              <a:t>遍历所有进程，打印进程信息（</a:t>
            </a:r>
            <a:r>
              <a:rPr lang="en-US" altLang="zh-CN" dirty="0"/>
              <a:t>15min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5EC0C2-4164-41AB-89D7-0F344925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00" y="1829204"/>
            <a:ext cx="7020000" cy="499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146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088231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编写内核模块程序，实现一个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，设置定时时间为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15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秒；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当该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timer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超时时，打印占用内存最大的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个进程信息；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按照占用内存大小降序排列。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137576" cy="557213"/>
          </a:xfrm>
        </p:spPr>
        <p:txBody>
          <a:bodyPr/>
          <a:lstStyle/>
          <a:p>
            <a:r>
              <a:rPr lang="zh-CN" altLang="en-US" sz="2400" dirty="0"/>
              <a:t>子任务</a:t>
            </a:r>
            <a:r>
              <a:rPr lang="en-US" altLang="zh-CN" sz="2400" dirty="0"/>
              <a:t>5 </a:t>
            </a:r>
            <a:r>
              <a:rPr lang="zh-CN" altLang="en-US" sz="2400" dirty="0"/>
              <a:t>使用</a:t>
            </a:r>
            <a:r>
              <a:rPr lang="en-US" altLang="zh-CN" sz="2400" dirty="0"/>
              <a:t>timer</a:t>
            </a:r>
            <a:r>
              <a:rPr lang="zh-CN" altLang="en-US" sz="2400" dirty="0"/>
              <a:t>，在特定时刻打印占用内存最大进程信息（</a:t>
            </a:r>
            <a:r>
              <a:rPr lang="en-US" altLang="zh-CN" sz="2400" dirty="0"/>
              <a:t>30min</a:t>
            </a:r>
            <a:r>
              <a:rPr lang="zh-CN" altLang="en-US" sz="2400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9237742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557213"/>
          </a:xfrm>
        </p:spPr>
        <p:txBody>
          <a:bodyPr/>
          <a:lstStyle/>
          <a:p>
            <a:r>
              <a:rPr lang="zh-CN" altLang="en-US" dirty="0"/>
              <a:t>运行结果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137576" cy="557213"/>
          </a:xfrm>
        </p:spPr>
        <p:txBody>
          <a:bodyPr/>
          <a:lstStyle/>
          <a:p>
            <a:r>
              <a:rPr lang="zh-CN" altLang="en-US" sz="2400" dirty="0"/>
              <a:t>子任务</a:t>
            </a:r>
            <a:r>
              <a:rPr lang="en-US" altLang="zh-CN" sz="2400" dirty="0"/>
              <a:t>5 </a:t>
            </a:r>
            <a:r>
              <a:rPr lang="zh-CN" altLang="en-US" sz="2400" dirty="0"/>
              <a:t>使用</a:t>
            </a:r>
            <a:r>
              <a:rPr lang="en-US" altLang="zh-CN" sz="2400" dirty="0"/>
              <a:t>timer</a:t>
            </a:r>
            <a:r>
              <a:rPr lang="zh-CN" altLang="en-US" sz="2400" dirty="0"/>
              <a:t>，在特定时刻打印占用内存最大进程信息（</a:t>
            </a:r>
            <a:r>
              <a:rPr lang="en-US" altLang="zh-CN" sz="2400" dirty="0"/>
              <a:t>30min</a:t>
            </a:r>
            <a:r>
              <a:rPr lang="zh-CN" altLang="en-US" sz="2400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6A7EE9-196D-4EE1-8D25-E10D37B23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92" y="1913966"/>
            <a:ext cx="7020000" cy="48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9102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3EBC9C-75E2-48E3-B0B8-A48BB54E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编写内核模块程序，使用</a:t>
            </a:r>
            <a:r>
              <a:rPr lang="en-US" altLang="zh-CN" dirty="0"/>
              <a:t>timer</a:t>
            </a:r>
            <a:r>
              <a:rPr lang="zh-CN" altLang="en-US" dirty="0"/>
              <a:t>实现：</a:t>
            </a:r>
            <a:br>
              <a:rPr lang="en-US" altLang="zh-CN" dirty="0"/>
            </a:br>
            <a:r>
              <a:rPr lang="zh-CN" altLang="en-US" dirty="0"/>
              <a:t>在某一个特定时刻，把当前占用内存最大的</a:t>
            </a:r>
            <a:r>
              <a:rPr lang="en-US" altLang="zh-CN" dirty="0"/>
              <a:t>10</a:t>
            </a:r>
            <a:r>
              <a:rPr lang="zh-CN" altLang="en-US" dirty="0"/>
              <a:t>个进程的信息按照占用内存递减的顺序进行打印。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ED3A012-4B60-4074-A713-DCB01A32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主要任务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660E662-B1EF-4465-BCE6-B487610E2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04" y="3212976"/>
            <a:ext cx="8966646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65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根据主要任务可以划分出如下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个子任务：</a:t>
            </a:r>
          </a:p>
          <a:p>
            <a:pPr algn="l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子任务1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编写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timer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，在特定时刻打印 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hello,world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45min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子任务2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修改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timer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超时时间（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30min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子任务3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在超时前停止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timer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30min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子任务4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遍历所有进程，打印进程信息（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45min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timer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，在特定时刻打印占用内存最大的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个进程信息（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60min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endParaRPr lang="en-US" altLang="zh-CN" sz="1800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145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1152127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、定时器的数据结构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定时器由结构体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timer_list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表示，定义在文件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timer.h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一、内核定时器的使用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322712-5686-4A2D-9FE1-30E6DA8A4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204864"/>
            <a:ext cx="7486650" cy="4019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0CAC85-30D0-4A83-B4EF-B5ED2BB92D09}"/>
              </a:ext>
            </a:extLst>
          </p:cNvPr>
          <p:cNvSpPr/>
          <p:nvPr/>
        </p:nvSpPr>
        <p:spPr bwMode="auto">
          <a:xfrm>
            <a:off x="632520" y="6309320"/>
            <a:ext cx="9000000" cy="400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内核定时器用于控制某个函数（定时器处理函数）在未来的某个特定时间执行。</a:t>
            </a:r>
          </a:p>
        </p:txBody>
      </p:sp>
    </p:spTree>
    <p:extLst>
      <p:ext uri="{BB962C8B-B14F-4D97-AF65-F5344CB8AC3E}">
        <p14:creationId xmlns:p14="http://schemas.microsoft.com/office/powerpoint/2010/main" val="36130801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194421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、创建定时器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创建定时器，即实例化定时器数据结构：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一个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timer_list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结构体的实例对应一个定时器。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一、内核定时器的使用</a:t>
            </a:r>
          </a:p>
        </p:txBody>
      </p:sp>
      <p:graphicFrame>
        <p:nvGraphicFramePr>
          <p:cNvPr id="11" name="表格 9">
            <a:extLst>
              <a:ext uri="{FF2B5EF4-FFF2-40B4-BE49-F238E27FC236}">
                <a16:creationId xmlns:a16="http://schemas.microsoft.com/office/drawing/2014/main" id="{FEE5EF37-EAE5-48F2-9F16-8440E49A5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30313"/>
              </p:ext>
            </p:extLst>
          </p:nvPr>
        </p:nvGraphicFramePr>
        <p:xfrm>
          <a:off x="1352600" y="2266072"/>
          <a:ext cx="38524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280457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struct </a:t>
                      </a:r>
                      <a:r>
                        <a:rPr lang="en-US" altLang="zh-CN" sz="1600" dirty="0" err="1"/>
                        <a:t>timer_list</a:t>
                      </a:r>
                      <a:r>
                        <a:rPr lang="en-US" altLang="zh-CN" sz="1600" dirty="0"/>
                        <a:t>  timer;</a:t>
                      </a:r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28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2267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70"/>
            <a:ext cx="9216578" cy="1152126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、初始化定时器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初始化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struct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timer_list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数据结构，只需正确地设置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expires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与 处理函数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function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。其他参数无需设置。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一、内核定时器的使用</a:t>
            </a: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A8514164-C3C1-400C-A0F9-37DD37F04ECF}"/>
              </a:ext>
            </a:extLst>
          </p:cNvPr>
          <p:cNvSpPr txBox="1">
            <a:spLocks/>
          </p:cNvSpPr>
          <p:nvPr/>
        </p:nvSpPr>
        <p:spPr bwMode="auto">
          <a:xfrm>
            <a:off x="503673" y="3501009"/>
            <a:ext cx="940232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定时的数值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delay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如何设置：</a:t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因为内核定时器是基于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jiffies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，所以设置的时间要在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jiffies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之上加上我们的定时值；</a:t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例如：定时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秒，则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delay = 2 * HZ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HZ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是每秒中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jiffies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这个计数器会计多少值。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若 当前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jiffies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计数 </a:t>
            </a:r>
            <a:r>
              <a:rPr lang="en-US" altLang="zh-CN" sz="18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≥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timer.expires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timer.function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指向的处理函数就会开始执行。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定时器处理函数必须符合下面的函数原型：</a:t>
            </a:r>
            <a:endParaRPr lang="en-US" altLang="zh-CN" kern="0" dirty="0"/>
          </a:p>
          <a:p>
            <a:endParaRPr lang="zh-CN" altLang="en-US" kern="0" dirty="0"/>
          </a:p>
        </p:txBody>
      </p:sp>
      <p:graphicFrame>
        <p:nvGraphicFramePr>
          <p:cNvPr id="14" name="表格 9">
            <a:extLst>
              <a:ext uri="{FF2B5EF4-FFF2-40B4-BE49-F238E27FC236}">
                <a16:creationId xmlns:a16="http://schemas.microsoft.com/office/drawing/2014/main" id="{4D6B9627-611C-4E68-99E7-58FCE8E78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97288"/>
              </p:ext>
            </p:extLst>
          </p:nvPr>
        </p:nvGraphicFramePr>
        <p:xfrm>
          <a:off x="1352600" y="2589564"/>
          <a:ext cx="6773340" cy="69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40">
                  <a:extLst>
                    <a:ext uri="{9D8B030D-6E8A-4147-A177-3AD203B41FA5}">
                      <a16:colId xmlns:a16="http://schemas.microsoft.com/office/drawing/2014/main" val="280457996"/>
                    </a:ext>
                  </a:extLst>
                </a:gridCol>
              </a:tblGrid>
              <a:tr h="69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timer.expires</a:t>
                      </a:r>
                      <a:r>
                        <a:rPr lang="en-US" altLang="zh-CN" sz="1600" dirty="0"/>
                        <a:t> = jiffies + delay;               /* </a:t>
                      </a:r>
                      <a:r>
                        <a:rPr lang="zh-CN" altLang="en-US" sz="1600" dirty="0"/>
                        <a:t>定时器超时时的节拍数 </a:t>
                      </a:r>
                      <a:r>
                        <a:rPr lang="en-US" altLang="zh-CN" sz="1600" dirty="0"/>
                        <a:t>*/</a:t>
                      </a:r>
                    </a:p>
                    <a:p>
                      <a:r>
                        <a:rPr lang="en-US" altLang="zh-CN" sz="1600" dirty="0" err="1"/>
                        <a:t>timer.function</a:t>
                      </a:r>
                      <a:r>
                        <a:rPr lang="en-US" altLang="zh-CN" sz="1600" dirty="0"/>
                        <a:t> = </a:t>
                      </a:r>
                      <a:r>
                        <a:rPr lang="en-US" altLang="zh-CN" sz="1600" dirty="0" err="1"/>
                        <a:t>my_function</a:t>
                      </a:r>
                      <a:r>
                        <a:rPr lang="en-US" altLang="zh-CN" sz="1600" dirty="0"/>
                        <a:t>;              /* </a:t>
                      </a:r>
                      <a:r>
                        <a:rPr lang="zh-CN" altLang="en-US" sz="1600" dirty="0"/>
                        <a:t>定时器超时时调用的函数 *</a:t>
                      </a:r>
                      <a:r>
                        <a:rPr lang="en-US" altLang="zh-CN" sz="1600" dirty="0"/>
                        <a:t>/</a:t>
                      </a:r>
                      <a:endParaRPr lang="zh-CN" altLang="en-US" sz="1600" dirty="0"/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287113"/>
                  </a:ext>
                </a:extLst>
              </a:tr>
            </a:tbl>
          </a:graphicData>
        </a:graphic>
      </p:graphicFrame>
      <p:graphicFrame>
        <p:nvGraphicFramePr>
          <p:cNvPr id="15" name="表格 9">
            <a:extLst>
              <a:ext uri="{FF2B5EF4-FFF2-40B4-BE49-F238E27FC236}">
                <a16:creationId xmlns:a16="http://schemas.microsoft.com/office/drawing/2014/main" id="{AFC9BBB4-26FA-41BE-BF2A-05BC46E31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86969"/>
              </p:ext>
            </p:extLst>
          </p:nvPr>
        </p:nvGraphicFramePr>
        <p:xfrm>
          <a:off x="1352600" y="5680100"/>
          <a:ext cx="52022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2237">
                  <a:extLst>
                    <a:ext uri="{9D8B030D-6E8A-4147-A177-3AD203B41FA5}">
                      <a16:colId xmlns:a16="http://schemas.microsoft.com/office/drawing/2014/main" val="280457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void </a:t>
                      </a:r>
                      <a:r>
                        <a:rPr lang="en-US" altLang="zh-CN" sz="1600" dirty="0" err="1"/>
                        <a:t>my_function</a:t>
                      </a:r>
                      <a:r>
                        <a:rPr lang="en-US" altLang="zh-CN" sz="1600" dirty="0"/>
                        <a:t>(struct </a:t>
                      </a:r>
                      <a:r>
                        <a:rPr lang="en-US" altLang="zh-CN" sz="1600" dirty="0" err="1"/>
                        <a:t>timer_list</a:t>
                      </a:r>
                      <a:r>
                        <a:rPr lang="en-US" altLang="zh-CN" sz="1600" dirty="0"/>
                        <a:t> *timer);</a:t>
                      </a:r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28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4553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70"/>
            <a:ext cx="9000554" cy="4536502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、激活定时器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add_timer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(struct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timer_list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*timer)</a:t>
            </a:r>
          </a:p>
          <a:p>
            <a:pPr lvl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将定时器注册到内核中（将定时器连接到内核专门的链表中），使之生效。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调用方法：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说明：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定时器注册到内核后，就开始计时，在到达时间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expires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时，执行初始化时指定的处理函数。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当激活定时器后，它只会执行一次处理函数，然后将定时器从内核中移除。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一、内核定时器的使用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7C79FE2B-B891-4057-933D-847261F94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0625"/>
              </p:ext>
            </p:extLst>
          </p:nvPr>
        </p:nvGraphicFramePr>
        <p:xfrm>
          <a:off x="1496616" y="3645024"/>
          <a:ext cx="2736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80457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add_timer</a:t>
                      </a:r>
                      <a:r>
                        <a:rPr lang="en-US" altLang="zh-CN" sz="1600" dirty="0"/>
                        <a:t>(&amp;timer);</a:t>
                      </a:r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28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4507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编写内核模块程序，实现一个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，该定时器延时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秒后打印“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hello,world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。验证超时时间并截图。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编写对应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文件，并使用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make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编译上述内核模块。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手动加载内核模块，查看加载内容。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手动卸载上述内核模块。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281592" cy="557213"/>
          </a:xfrm>
        </p:spPr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 </a:t>
            </a:r>
            <a:r>
              <a:rPr lang="zh-CN" altLang="en-US" dirty="0"/>
              <a:t>编写</a:t>
            </a:r>
            <a:r>
              <a:rPr lang="en-US" altLang="zh-CN" dirty="0"/>
              <a:t>timer</a:t>
            </a:r>
            <a:r>
              <a:rPr lang="zh-CN" altLang="en-US" dirty="0"/>
              <a:t>，在特定时刻打印 </a:t>
            </a:r>
            <a:r>
              <a:rPr lang="en-US" altLang="zh-CN" dirty="0" err="1"/>
              <a:t>hello,world</a:t>
            </a:r>
            <a:r>
              <a:rPr lang="zh-CN" altLang="en-US" dirty="0"/>
              <a:t>（</a:t>
            </a:r>
            <a:r>
              <a:rPr lang="en-US" altLang="zh-CN" dirty="0"/>
              <a:t>25min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提交代码以及运行结果截图（从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make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到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rmmod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）。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874336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281592" cy="557213"/>
          </a:xfrm>
        </p:spPr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 </a:t>
            </a:r>
            <a:r>
              <a:rPr lang="zh-CN" altLang="en-US" dirty="0"/>
              <a:t>编写</a:t>
            </a:r>
            <a:r>
              <a:rPr lang="en-US" altLang="zh-CN" dirty="0"/>
              <a:t>timer</a:t>
            </a:r>
            <a:r>
              <a:rPr lang="zh-CN" altLang="en-US" dirty="0"/>
              <a:t>，在特定时刻打印 </a:t>
            </a:r>
            <a:r>
              <a:rPr lang="en-US" altLang="zh-CN" dirty="0" err="1"/>
              <a:t>hello,world</a:t>
            </a:r>
            <a:r>
              <a:rPr lang="zh-CN" altLang="en-US" dirty="0"/>
              <a:t>（</a:t>
            </a:r>
            <a:r>
              <a:rPr lang="en-US" altLang="zh-CN" dirty="0"/>
              <a:t>25min</a:t>
            </a:r>
            <a:r>
              <a:rPr lang="zh-CN" altLang="en-US" dirty="0"/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41FDC8-F583-4371-BAF1-FA459583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484784"/>
            <a:ext cx="7920000" cy="52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5852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31280</TotalTime>
  <Words>2361</Words>
  <Application>Microsoft Office PowerPoint</Application>
  <PresentationFormat>A4 纸张(210x297 毫米)</PresentationFormat>
  <Paragraphs>229</Paragraphs>
  <Slides>26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Monotype Sorts</vt:lpstr>
      <vt:lpstr>黑体</vt:lpstr>
      <vt:lpstr>宋体</vt:lpstr>
      <vt:lpstr>微软雅黑</vt:lpstr>
      <vt:lpstr>Arial</vt:lpstr>
      <vt:lpstr>Arial Narrow</vt:lpstr>
      <vt:lpstr>Times New Roman</vt:lpstr>
      <vt:lpstr>Wingdings</vt:lpstr>
      <vt:lpstr>通用信息 (标准)</vt:lpstr>
      <vt:lpstr>PowerPoint 演示文稿</vt:lpstr>
      <vt:lpstr>第六章 结构</vt:lpstr>
      <vt:lpstr>主要任务</vt:lpstr>
      <vt:lpstr>一、内核定时器的使用</vt:lpstr>
      <vt:lpstr>一、内核定时器的使用</vt:lpstr>
      <vt:lpstr>一、内核定时器的使用</vt:lpstr>
      <vt:lpstr>一、内核定时器的使用</vt:lpstr>
      <vt:lpstr>子任务1 编写timer，在特定时刻打印 hello,world（25min）</vt:lpstr>
      <vt:lpstr>子任务1 编写timer，在特定时刻打印 hello,world（25min）</vt:lpstr>
      <vt:lpstr>二、修改定时器</vt:lpstr>
      <vt:lpstr>二、修改定时器</vt:lpstr>
      <vt:lpstr>二、修改定时器</vt:lpstr>
      <vt:lpstr>子任务2 修改timer超时时间（10min）</vt:lpstr>
      <vt:lpstr>子任务2 修改timer超时时间（10min）</vt:lpstr>
      <vt:lpstr>子任务2 修改timer超时时间（10min）</vt:lpstr>
      <vt:lpstr>三、删除定时器</vt:lpstr>
      <vt:lpstr>子任务3 停止timer（10min）</vt:lpstr>
      <vt:lpstr>子任务3 停止timer（10min）</vt:lpstr>
      <vt:lpstr>四、进程描述符 task_struct</vt:lpstr>
      <vt:lpstr>四、进程描述符 task_struct</vt:lpstr>
      <vt:lpstr>五、for_each_process</vt:lpstr>
      <vt:lpstr>子任务4 遍历所有进程，打印进程信息（15min）</vt:lpstr>
      <vt:lpstr>子任务4 遍历所有进程，打印进程信息（15min）</vt:lpstr>
      <vt:lpstr>子任务5 使用timer，在特定时刻打印占用内存最大进程信息（30min）</vt:lpstr>
      <vt:lpstr>子任务5 使用timer，在特定时刻打印占用内存最大进程信息（30min）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2625</cp:revision>
  <dcterms:created xsi:type="dcterms:W3CDTF">2001-03-21T12:57:26Z</dcterms:created>
  <dcterms:modified xsi:type="dcterms:W3CDTF">2021-03-17T03:25:50Z</dcterms:modified>
</cp:coreProperties>
</file>