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9" r:id="rId1"/>
  </p:sldMasterIdLst>
  <p:notesMasterIdLst>
    <p:notesMasterId r:id="rId26"/>
  </p:notesMasterIdLst>
  <p:handoutMasterIdLst>
    <p:handoutMasterId r:id="rId27"/>
  </p:handoutMasterIdLst>
  <p:sldIdLst>
    <p:sldId id="1730" r:id="rId2"/>
    <p:sldId id="1791" r:id="rId3"/>
    <p:sldId id="1794" r:id="rId4"/>
    <p:sldId id="2968" r:id="rId5"/>
    <p:sldId id="3077" r:id="rId6"/>
    <p:sldId id="2989" r:id="rId7"/>
    <p:sldId id="2980" r:id="rId8"/>
    <p:sldId id="2990" r:id="rId9"/>
    <p:sldId id="2991" r:id="rId10"/>
    <p:sldId id="3078" r:id="rId11"/>
    <p:sldId id="3079" r:id="rId12"/>
    <p:sldId id="3080" r:id="rId13"/>
    <p:sldId id="3081" r:id="rId14"/>
    <p:sldId id="3083" r:id="rId15"/>
    <p:sldId id="3082" r:id="rId16"/>
    <p:sldId id="3084" r:id="rId17"/>
    <p:sldId id="3085" r:id="rId18"/>
    <p:sldId id="3086" r:id="rId19"/>
    <p:sldId id="3087" r:id="rId20"/>
    <p:sldId id="3088" r:id="rId21"/>
    <p:sldId id="3089" r:id="rId22"/>
    <p:sldId id="3090" r:id="rId23"/>
    <p:sldId id="3091" r:id="rId24"/>
    <p:sldId id="2967" r:id="rId25"/>
  </p:sldIdLst>
  <p:sldSz cx="9906000" cy="6858000" type="A4"/>
  <p:notesSz cx="6797675" cy="987425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ouling" initials="z" lastIdx="1" clrIdx="0">
    <p:extLst>
      <p:ext uri="{19B8F6BF-5375-455C-9EA6-DF929625EA0E}">
        <p15:presenceInfo xmlns:p15="http://schemas.microsoft.com/office/powerpoint/2012/main" userId="zoul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929"/>
    <a:srgbClr val="333333"/>
    <a:srgbClr val="FFFFFF"/>
    <a:srgbClr val="1C49D2"/>
    <a:srgbClr val="0033CC"/>
    <a:srgbClr val="3B9D3B"/>
    <a:srgbClr val="405081"/>
    <a:srgbClr val="42428E"/>
    <a:srgbClr val="E7E8F6"/>
    <a:srgbClr val="D3D4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79" autoAdjust="0"/>
    <p:restoredTop sz="94613" autoAdjust="0"/>
  </p:normalViewPr>
  <p:slideViewPr>
    <p:cSldViewPr>
      <p:cViewPr varScale="1">
        <p:scale>
          <a:sx n="89" d="100"/>
          <a:sy n="89" d="100"/>
        </p:scale>
        <p:origin x="994" y="77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-61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48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380538"/>
            <a:ext cx="29448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fld id="{F00621A3-AF9D-44CC-8CA6-C2BA8BA5DB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213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5488" y="741363"/>
            <a:ext cx="534670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87888"/>
            <a:ext cx="4984750" cy="444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48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380538"/>
            <a:ext cx="29448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B21D2498-DA12-44B9-93A4-06D5BEA34E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61937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A80CA2-DDAB-4EDF-ACD7-3819DF3A06E6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可以看出，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SystemTap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运行的过程依次分为五个阶段，通常称为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Pass 1 - Pass 5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。就像前面介绍用法的时候提到的，在命令行中加上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-p NUM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选项可以使得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SystemTap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在运行完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Pass NUM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之后停止，而不是运行到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Pass 5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。这允许你分析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SystemTap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在每一个阶段的输出，对于调试脚本尤其有用。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1263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just" latinLnBrk="1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假如现在有这么一个需求：需要获取正在运行的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Linux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系统的信息，如我想知道系统什么时候发生系统调用，发生的是什么系统调用等这些信息，有什么解决方案呢？</a:t>
            </a:r>
          </a:p>
          <a:p>
            <a:pPr indent="266700" algn="just" latinLnBrk="1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最原始的方法是，找到内核系统调用的代码，加上我们需要获得信息的代码、重新编译内核、安装、选择我们新编译的内核重启。这种做法对于内核开发人员简直是梦魇，因为一遍做下来至少得需要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个多小时，不仅破坏了原有内核代码，而且如果换了一个需求又得重新做一遍上面的工作。所以，这种调试内核的方法效率是极其底下的。</a:t>
            </a:r>
          </a:p>
          <a:p>
            <a:pPr indent="266700" algn="just" latinLnBrk="1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之后内核引入了一种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Kprobe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机制，可以用来动态地收集调试和性能信息的工具，是一种非破坏性的工具，用户可以用它跟踪运行中内核任何函数或执行的指令等。相比之前的做法已经有了质的提高了，但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Kprobe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并没有提供一种易用的框架，用户需要自己去写模块，然后安装，对用户的要求还是蛮高的。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3181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just" latinLnBrk="1"/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2182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举个例子来说明，你想跟踪某个源文件里所有函数的进入和退出，比如内核里的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net/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socket.c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。使用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kernel.function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探针可以很容易的做到这一点，因为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systemtap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能够检查内核的调试信息并把目标代码和源代码关联起来。它的工作原理类似于调试器：如果你能够指出它（函数）的名字或者确定它的位置，你就可以探测它。用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kernel.function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("*@net/socket.c")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来跟踪函数入口，用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kernel.function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("*@net/socket.c")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来跟踪函数的返回。注意函数名部分通配符的使用，以及紧随其后的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@FILENAME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部分。你也可以在文件名中使用通配符，甚至是：和行号，如果你想做到如此精确的话。因为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systemtap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会在每个跟探测点匹配的地方单独插入一个探针，有些通配符可以扩展为成百上千的探针，所以注意你的使用。</a:t>
            </a:r>
          </a:p>
          <a:p>
            <a:pPr indent="266700"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一旦你标识出了探测点，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systemtap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脚本的框架就有了。探针关键词指出一个探测点或者一个用逗号隔开的探测点列表。之后的大括号中是所有列出的探测点的处理函数。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46233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举个例子来说明，你想跟踪某个源文件里所有函数的进入和退出，比如内核里的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net/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socket.c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。使用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kernel.function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探针可以很容易的做到这一点，因为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systemtap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能够检查内核的调试信息并把目标代码和源代码关联起来。它的工作原理类似于调试器：如果你能够指出它（函数）的名字或者确定它的位置，你就可以探测它。用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kernel.function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("*@net/socket.c")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来跟踪函数入口，用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kernel.function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("*@net/socket.c")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来跟踪函数的返回。注意函数名部分通配符的使用，以及紧随其后的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@FILENAME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部分。你也可以在文件名中使用通配符，甚至是：和行号，如果你想做到如此精确的话。因为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systemtap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会在每个跟探测点匹配的地方单独插入一个探针，有些通配符可以扩展为成百上千的探针，所以注意你的使用。</a:t>
            </a:r>
          </a:p>
          <a:p>
            <a:pPr indent="266700"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一旦你标识出了探测点，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systemtap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脚本的框架就有了。探针关键词指出一个探测点或者一个用逗号隔开的探测点列表。之后的大括号中是所有列出的探测点的处理函数。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70074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举个例子来说明，你想跟踪某个源文件里所有函数的进入和退出，比如内核里的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net/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socket.c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。使用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kernel.function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探针可以很容易的做到这一点，因为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systemtap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能够检查内核的调试信息并把目标代码和源代码关联起来。它的工作原理类似于调试器：如果你能够指出它（函数）的名字或者确定它的位置，你就可以探测它。用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kernel.function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("*@net/socket.c")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来跟踪函数入口，用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kernel.function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("*@net/socket.c")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来跟踪函数的返回。注意函数名部分通配符的使用，以及紧随其后的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@FILENAME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部分。你也可以在文件名中使用通配符，甚至是：和行号，如果你想做到如此精确的话。因为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systemtap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会在每个跟探测点匹配的地方单独插入一个探针，有些通配符可以扩展为成百上千的探针，所以注意你的使用。</a:t>
            </a:r>
          </a:p>
          <a:p>
            <a:pPr indent="266700"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一旦你标识出了探测点，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systemtap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脚本的框架就有了。探针关键词指出一个探测点或者一个用逗号隔开的探测点列表。之后的大括号中是所有列出的探测点的处理函数。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2939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4363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编程第一步当然是创建一个</a:t>
            </a:r>
            <a:r>
              <a:rPr lang="en-US" altLang="zh-CN" dirty="0"/>
              <a:t>socket</a:t>
            </a:r>
            <a:r>
              <a:rPr lang="zh-CN" altLang="en-US" dirty="0"/>
              <a:t>，但很多网络编程的开发者很容易去网上抄这样的例子，但是为什么第一个参数要使用</a:t>
            </a:r>
            <a:r>
              <a:rPr lang="en-US" altLang="zh-CN" dirty="0"/>
              <a:t>AF_INET</a:t>
            </a:r>
            <a:r>
              <a:rPr lang="zh-CN" altLang="en-US" dirty="0"/>
              <a:t>，为什么第二个参数要使用</a:t>
            </a:r>
            <a:r>
              <a:rPr lang="en-US" altLang="zh-CN" dirty="0"/>
              <a:t>SOCK_STREAM</a:t>
            </a:r>
            <a:r>
              <a:rPr lang="zh-CN" altLang="en-US" dirty="0"/>
              <a:t>或者</a:t>
            </a:r>
            <a:r>
              <a:rPr lang="en-US" altLang="zh-CN" dirty="0"/>
              <a:t>SOCK_DGRAM</a:t>
            </a:r>
            <a:r>
              <a:rPr lang="zh-CN" altLang="en-US" dirty="0"/>
              <a:t>，为什么第三个参数要填</a:t>
            </a:r>
            <a:r>
              <a:rPr lang="en-US" altLang="zh-CN" dirty="0"/>
              <a:t>0</a:t>
            </a:r>
            <a:r>
              <a:rPr lang="zh-CN" altLang="en-US" dirty="0"/>
              <a:t>呢。首先我们需要先了解</a:t>
            </a:r>
            <a:r>
              <a:rPr lang="en-US" altLang="zh-CN" dirty="0"/>
              <a:t>socket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1390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9066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5365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3128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3510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just" latinLnBrk="1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假如现在有这么一个需求：需要获取正在运行的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Linux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系统的信息，如我想知道系统什么时候发生系统调用，发生的是什么系统调用等这些信息，有什么解决方案呢？</a:t>
            </a:r>
          </a:p>
          <a:p>
            <a:pPr indent="266700" algn="just" latinLnBrk="1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最原始的方法是，找到内核系统调用的代码，加上我们需要获得信息的代码、重新编译内核、安装、选择我们新编译的内核重启。这种做法对于内核开发人员简直是梦魇，因为一遍做下来至少得需要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个多小时，不仅破坏了原有内核代码，而且如果换了一个需求又得重新做一遍上面的工作。所以，这种调试内核的方法效率是极其底下的。</a:t>
            </a:r>
          </a:p>
          <a:p>
            <a:pPr indent="266700" algn="just" latinLnBrk="1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之后内核引入了一种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Kprobe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机制，可以用来动态地收集调试和性能信息的工具，是一种非破坏性的工具，用户可以用它跟踪运行中内核任何函数或执行的指令等。相比之前的做法已经有了质的提高了，但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Kprobe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并没有提供一种易用的框架，用户需要自己去写模块，然后安装，对用户的要求还是蛮高的。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0984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just" latinLnBrk="1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假如现在有这么一个需求：需要获取正在运行的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Linux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系统的信息，如我想知道系统什么时候发生系统调用，发生的是什么系统调用等这些信息，有什么解决方案呢？</a:t>
            </a:r>
          </a:p>
          <a:p>
            <a:pPr indent="266700" algn="just" latinLnBrk="1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最原始的方法是，找到内核系统调用的代码，加上我们需要获得信息的代码、重新编译内核、安装、选择我们新编译的内核重启。这种做法对于内核开发人员简直是梦魇，因为一遍做下来至少得需要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个多小时，不仅破坏了原有内核代码，而且如果换了一个需求又得重新做一遍上面的工作。所以，这种调试内核的方法效率是极其底下的。</a:t>
            </a:r>
          </a:p>
          <a:p>
            <a:pPr indent="266700" algn="just" latinLnBrk="1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之后内核引入了一种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Kprobe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机制，可以用来动态地收集调试和性能信息的工具，是一种非破坏性的工具，用户可以用它跟踪运行中内核任何函数或执行的指令等。相比之前的做法已经有了质的提高了，但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Kprobe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并没有提供一种易用的框架，用户需要自己去写模块，然后安装，对用户的要求还是蛮高的。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7093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ckgroud-bluefram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软件所所徽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9263" y="112713"/>
            <a:ext cx="1366837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iscas-mzd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19138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88950" y="1828800"/>
            <a:ext cx="8928100" cy="1744663"/>
          </a:xfrm>
          <a:noFill/>
        </p:spPr>
        <p:txBody>
          <a:bodyPr lIns="91440" rIns="91440"/>
          <a:lstStyle>
            <a:lvl1pPr algn="ctr">
              <a:defRPr sz="4000" b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9138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47825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8CAA4-D073-466F-8D95-83D121EDC3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29500" y="568325"/>
            <a:ext cx="2476500" cy="54530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568325"/>
            <a:ext cx="7277100" cy="54530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B4ECF-B331-4F26-9EDB-E08F759F9B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512050" y="62420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DE90A-06C3-47CE-BA8B-3C8F01A401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 hasCustomPrompt="1"/>
          </p:nvPr>
        </p:nvSpPr>
        <p:spPr bwMode="auto">
          <a:xfrm>
            <a:off x="0" y="561975"/>
            <a:ext cx="9906000" cy="557213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</a:ln>
          <a:effectLst/>
        </p:spPr>
        <p:txBody>
          <a:bodyPr vert="horz" wrap="square" lIns="288000" tIns="45720" rIns="288000" bIns="45720" numCol="1" anchor="ctr" anchorCtr="0" compatLnSpc="1"/>
          <a:lstStyle/>
          <a:p>
            <a:pPr lvl="0"/>
            <a:r>
              <a:rPr lang="zh-CN" altLang="en-US" dirty="0"/>
              <a:t>单击此处编辑母版标题样式文件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6453243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03701-8B22-4BF9-B83D-C544728963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tIns="107950" bIns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7525790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8950" y="1340768"/>
            <a:ext cx="8928100" cy="4896543"/>
          </a:xfrm>
        </p:spPr>
        <p:txBody>
          <a:bodyPr/>
          <a:lstStyle>
            <a:lvl1pPr>
              <a:defRPr sz="2800"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>
              <a:lnSpc>
                <a:spcPct val="100000"/>
              </a:lnSpc>
              <a:defRPr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>
              <a:buFont typeface="Wingdings" pitchFamily="2" charset="2"/>
              <a:buChar char="Ø"/>
              <a:defRPr b="1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65495-C111-4C7C-9322-8F1EB44179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48680"/>
            <a:ext cx="9906000" cy="557213"/>
          </a:xfrm>
        </p:spPr>
        <p:txBody>
          <a:bodyPr tIns="144000"/>
          <a:lstStyle>
            <a:lvl1pPr>
              <a:defRPr sz="2800" b="1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782C1A-C5B3-42D5-AF87-DBD5476B7B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895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3FC63-DC1C-492E-BE4D-1055C8A017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E4DC1-00FC-4933-8396-B0E01B5386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86664B-AA12-4858-9E22-C1219749D7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548680"/>
            <a:ext cx="9906000" cy="557213"/>
          </a:xfrm>
        </p:spPr>
        <p:txBody>
          <a:bodyPr tIns="144000"/>
          <a:lstStyle>
            <a:lvl1pPr>
              <a:defRPr sz="2800" b="1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13D05-8C78-47A2-8570-EF6F17F897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F24378-1C3B-44E6-BF5E-36164A66F8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45347-3C44-40D5-A17B-53A0D03169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63" descr="backgroud-blueframe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1047" descr="软件所所徽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530850" y="112713"/>
            <a:ext cx="1366838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1056" descr="iscas-mzd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93" name="Text Box 104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3105" name="Rectangle 105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20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6" name="Rectangle 105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20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7" name="Rectangle 105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20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0000CC"/>
                </a:solidFill>
                <a:ea typeface="+mn-ea"/>
              </a:defRPr>
            </a:lvl1pPr>
          </a:lstStyle>
          <a:p>
            <a:pPr>
              <a:defRPr/>
            </a:pPr>
            <a:fld id="{60FDD7D6-4A33-4BAD-82C5-1FFBFF1AD1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7" name="Rectangle 106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8950" y="1412875"/>
            <a:ext cx="89281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单击此处编辑母版标题样式文件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7" r:id="rId12"/>
    <p:sldLayoutId id="2147483758" r:id="rId13"/>
  </p:sldLayoutIdLst>
  <p:transition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itchFamily="2" charset="2"/>
        <a:buChar char="§"/>
        <a:defRPr kumimoji="1" sz="2600" b="1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v"/>
        <a:defRPr kumimoji="1" sz="2400">
          <a:solidFill>
            <a:srgbClr val="FF33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F"/>
        <a:defRPr kumimoji="1" sz="2000">
          <a:solidFill>
            <a:srgbClr val="0000FF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>
          <a:solidFill>
            <a:srgbClr val="CC33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.openeuler.org/openEuler-20.03-LTS/debuginfo/x86_64/Packages/kernel-debuginfo-4.19.90-2003.4.0.0036.oe1.x86_64.rpm" TargetMode="External"/><Relationship Id="rId2" Type="http://schemas.openxmlformats.org/officeDocument/2006/relationships/hyperlink" Target="https://www.linuxidc.com/Linux/2019-03/157818.ht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1412776"/>
            <a:ext cx="9906000" cy="25202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>
            <a:lvl1pPr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spc="300" dirty="0">
                <a:solidFill>
                  <a:srgbClr val="000066"/>
                </a:solidFill>
                <a:latin typeface="+mj-ea"/>
                <a:ea typeface="+mj-ea"/>
              </a:rPr>
              <a:t>《</a:t>
            </a:r>
            <a:r>
              <a:rPr lang="en-US" altLang="zh-CN" sz="4400" spc="300" dirty="0" err="1">
                <a:solidFill>
                  <a:srgbClr val="000066"/>
                </a:solidFill>
                <a:latin typeface="+mj-ea"/>
                <a:ea typeface="+mj-ea"/>
              </a:rPr>
              <a:t>openEuler</a:t>
            </a:r>
            <a:r>
              <a:rPr lang="zh-CN" altLang="en-US" sz="4400" spc="300" dirty="0">
                <a:solidFill>
                  <a:srgbClr val="000066"/>
                </a:solidFill>
                <a:latin typeface="+mj-ea"/>
                <a:ea typeface="+mj-ea"/>
              </a:rPr>
              <a:t>内核编程</a:t>
            </a:r>
            <a:r>
              <a:rPr lang="en-US" altLang="zh-CN" sz="4400" spc="300" dirty="0">
                <a:solidFill>
                  <a:srgbClr val="000066"/>
                </a:solidFill>
                <a:latin typeface="+mj-ea"/>
                <a:ea typeface="+mj-ea"/>
              </a:rPr>
              <a:t>》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spc="300" dirty="0">
                <a:solidFill>
                  <a:srgbClr val="000066"/>
                </a:solidFill>
                <a:latin typeface="+mj-ea"/>
                <a:ea typeface="+mj-ea"/>
              </a:rPr>
              <a:t>第七章 第</a:t>
            </a:r>
            <a:r>
              <a:rPr lang="en-US" altLang="zh-CN" sz="4400" spc="300" dirty="0">
                <a:solidFill>
                  <a:srgbClr val="000066"/>
                </a:solidFill>
                <a:latin typeface="+mj-ea"/>
                <a:ea typeface="+mj-ea"/>
              </a:rPr>
              <a:t>2</a:t>
            </a:r>
            <a:r>
              <a:rPr lang="zh-CN" altLang="en-US" sz="4400" spc="300" dirty="0">
                <a:solidFill>
                  <a:srgbClr val="000066"/>
                </a:solidFill>
                <a:latin typeface="+mj-ea"/>
                <a:ea typeface="+mj-ea"/>
              </a:rPr>
              <a:t>讲内核网络协议栈（下）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826" y="4725144"/>
            <a:ext cx="9906000" cy="12961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50000"/>
              <a:buFont typeface="Monotype Sorts"/>
              <a:buNone/>
            </a:pPr>
            <a:r>
              <a:rPr kumimoji="0" lang="zh-CN" altLang="en-US" dirty="0">
                <a:solidFill>
                  <a:srgbClr val="CC0000"/>
                </a:solidFill>
                <a:latin typeface="+mj-ea"/>
                <a:ea typeface="+mj-ea"/>
              </a:rPr>
              <a:t>中科院软件所</a:t>
            </a:r>
          </a:p>
          <a:p>
            <a:pPr algn="ctr" eaLnBrk="1" hangingPunct="1">
              <a:buClr>
                <a:schemeClr val="hlink"/>
              </a:buClr>
              <a:buSzPct val="50000"/>
              <a:buFont typeface="Monotype Sorts"/>
              <a:buNone/>
            </a:pPr>
            <a:r>
              <a:rPr kumimoji="0" lang="en-US" altLang="zh-CN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2020</a:t>
            </a:r>
            <a:r>
              <a:rPr kumimoji="0" lang="zh-CN" altLang="en-US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年</a:t>
            </a:r>
            <a:r>
              <a:rPr kumimoji="0" lang="en-US" altLang="zh-CN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5</a:t>
            </a:r>
            <a:r>
              <a:rPr kumimoji="0" lang="zh-CN" altLang="en-US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月</a:t>
            </a:r>
            <a:r>
              <a:rPr kumimoji="0" lang="en-US" altLang="zh-CN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28</a:t>
            </a:r>
            <a:r>
              <a:rPr kumimoji="0" lang="zh-CN" altLang="en-US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日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613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45CD56D-5D7F-44A3-95C7-6C542E822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850" y="1501775"/>
            <a:ext cx="8242300" cy="212725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任务描述</a:t>
            </a:r>
            <a:endParaRPr lang="en-US" altLang="zh-CN" dirty="0"/>
          </a:p>
          <a:p>
            <a:pPr lvl="1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  <a:defRPr/>
            </a:pPr>
            <a:r>
              <a:rPr lang="zh-CN" altLang="en-US" sz="1662" dirty="0">
                <a:solidFill>
                  <a:srgbClr val="111111"/>
                </a:solidFill>
              </a:rPr>
              <a:t>写一个简单的</a:t>
            </a:r>
            <a:r>
              <a:rPr lang="en-US" altLang="zh-CN" sz="1662" dirty="0">
                <a:solidFill>
                  <a:srgbClr val="111111"/>
                </a:solidFill>
              </a:rPr>
              <a:t>socket</a:t>
            </a:r>
            <a:r>
              <a:rPr lang="zh-CN" altLang="en-US" sz="1662" dirty="0">
                <a:solidFill>
                  <a:srgbClr val="111111"/>
                </a:solidFill>
              </a:rPr>
              <a:t>程序，完成发送接收操作。</a:t>
            </a:r>
            <a:endParaRPr lang="zh-CN" altLang="en-US" dirty="0"/>
          </a:p>
        </p:txBody>
      </p:sp>
      <p:sp>
        <p:nvSpPr>
          <p:cNvPr id="15363" name="标题 2">
            <a:extLst>
              <a:ext uri="{FF2B5EF4-FFF2-40B4-BE49-F238E27FC236}">
                <a16:creationId xmlns:a16="http://schemas.microsoft.com/office/drawing/2014/main" id="{49A37AA3-AA8B-417D-913F-06756C801A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子任务</a:t>
            </a:r>
            <a:r>
              <a:rPr lang="en-US" altLang="zh-CN" dirty="0"/>
              <a:t>1</a:t>
            </a:r>
            <a:r>
              <a:rPr lang="zh-CN" altLang="en-US" dirty="0"/>
              <a:t>：编写基于</a:t>
            </a:r>
            <a:r>
              <a:rPr lang="en-US" altLang="zh-CN" dirty="0"/>
              <a:t>socket</a:t>
            </a:r>
            <a:r>
              <a:rPr lang="zh-CN" altLang="en-US" dirty="0"/>
              <a:t>的</a:t>
            </a:r>
            <a:r>
              <a:rPr lang="en-US" altLang="zh-CN" dirty="0" err="1"/>
              <a:t>udp</a:t>
            </a:r>
            <a:r>
              <a:rPr lang="zh-CN" altLang="en-US" dirty="0"/>
              <a:t>发送接收程序</a:t>
            </a:r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C1A001A9-30C0-4713-A92A-F2073520590B}"/>
              </a:ext>
            </a:extLst>
          </p:cNvPr>
          <p:cNvSpPr txBox="1">
            <a:spLocks/>
          </p:cNvSpPr>
          <p:nvPr/>
        </p:nvSpPr>
        <p:spPr bwMode="auto">
          <a:xfrm>
            <a:off x="831850" y="3694114"/>
            <a:ext cx="824230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406" tIns="42203" rIns="84406" bIns="42203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sz="2585" kern="0" dirty="0">
                <a:ea typeface="黑体"/>
              </a:rPr>
              <a:t>审核要求</a:t>
            </a:r>
            <a:endParaRPr lang="en-US" altLang="zh-CN" sz="2585" kern="0" dirty="0">
              <a:ea typeface="黑体"/>
            </a:endParaRPr>
          </a:p>
          <a:p>
            <a:pPr lvl="1">
              <a:buClr>
                <a:srgbClr val="336699"/>
              </a:buClr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  <a:defRPr/>
            </a:pPr>
            <a:r>
              <a:rPr lang="zh-CN" altLang="en-US" sz="1662" dirty="0">
                <a:solidFill>
                  <a:srgbClr val="111111"/>
                </a:solidFill>
                <a:ea typeface="宋体" panose="02010600030101010101" pitchFamily="2" charset="-122"/>
              </a:rPr>
              <a:t>正确编写满足功能的源文件，正确编译。</a:t>
            </a:r>
          </a:p>
          <a:p>
            <a:pPr lvl="1">
              <a:buClr>
                <a:srgbClr val="336699"/>
              </a:buClr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  <a:defRPr/>
            </a:pPr>
            <a:r>
              <a:rPr lang="zh-CN" altLang="en-US" sz="1662" dirty="0">
                <a:solidFill>
                  <a:srgbClr val="111111"/>
                </a:solidFill>
                <a:ea typeface="宋体" panose="02010600030101010101" pitchFamily="2" charset="-122"/>
              </a:rPr>
              <a:t>提交相关源码与运行截图。</a:t>
            </a:r>
          </a:p>
          <a:p>
            <a:pPr>
              <a:defRPr/>
            </a:pPr>
            <a:endParaRPr lang="zh-CN" altLang="en-US" sz="2585" kern="0" dirty="0">
              <a:ea typeface="黑体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标题 2">
            <a:extLst>
              <a:ext uri="{FF2B5EF4-FFF2-40B4-BE49-F238E27FC236}">
                <a16:creationId xmlns:a16="http://schemas.microsoft.com/office/drawing/2014/main" id="{49A37AA3-AA8B-417D-913F-06756C801A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子任务</a:t>
            </a:r>
            <a:r>
              <a:rPr lang="en-US" altLang="zh-CN" dirty="0"/>
              <a:t>1</a:t>
            </a:r>
            <a:r>
              <a:rPr lang="zh-CN" altLang="en-US" dirty="0"/>
              <a:t>：编写基于</a:t>
            </a:r>
            <a:r>
              <a:rPr lang="en-US" altLang="zh-CN" dirty="0"/>
              <a:t>socket</a:t>
            </a:r>
            <a:r>
              <a:rPr lang="zh-CN" altLang="en-US" dirty="0"/>
              <a:t>的</a:t>
            </a:r>
            <a:r>
              <a:rPr lang="en-US" altLang="zh-CN" dirty="0" err="1"/>
              <a:t>udp</a:t>
            </a:r>
            <a:r>
              <a:rPr lang="zh-CN" altLang="en-US" dirty="0"/>
              <a:t>发送接收程序</a:t>
            </a:r>
          </a:p>
        </p:txBody>
      </p:sp>
      <p:pic>
        <p:nvPicPr>
          <p:cNvPr id="3074" name="图片 1">
            <a:extLst>
              <a:ext uri="{FF2B5EF4-FFF2-40B4-BE49-F238E27FC236}">
                <a16:creationId xmlns:a16="http://schemas.microsoft.com/office/drawing/2014/main" id="{42A5A6D0-2A39-4766-8CAE-6C2474571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1988840"/>
            <a:ext cx="8450608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图片 1">
            <a:extLst>
              <a:ext uri="{FF2B5EF4-FFF2-40B4-BE49-F238E27FC236}">
                <a16:creationId xmlns:a16="http://schemas.microsoft.com/office/drawing/2014/main" id="{7AC846BB-D646-4808-A3C4-7D84DD54B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3573015"/>
            <a:ext cx="8450608" cy="946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49437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288586" cy="5517231"/>
          </a:xfrm>
        </p:spPr>
        <p:txBody>
          <a:bodyPr/>
          <a:lstStyle/>
          <a:p>
            <a:r>
              <a:rPr lang="en-US" altLang="zh-CN" dirty="0" err="1">
                <a:sym typeface="Arial" charset="0"/>
              </a:rPr>
              <a:t>systemtap</a:t>
            </a:r>
            <a:endParaRPr lang="en-US" altLang="zh-CN" dirty="0">
              <a:sym typeface="Arial" charset="0"/>
            </a:endParaRPr>
          </a:p>
          <a:p>
            <a:pPr lvl="1"/>
            <a:r>
              <a:rPr lang="en-US" altLang="zh-CN" sz="1800" dirty="0" err="1"/>
              <a:t>systemtap</a:t>
            </a:r>
            <a:r>
              <a:rPr lang="en-US" altLang="zh-CN" sz="1800" dirty="0"/>
              <a:t> </a:t>
            </a:r>
            <a:r>
              <a:rPr lang="zh-CN" altLang="en-US" sz="1800" dirty="0"/>
              <a:t>是利用</a:t>
            </a:r>
            <a:r>
              <a:rPr lang="en-US" altLang="zh-CN" sz="1800" dirty="0" err="1"/>
              <a:t>Kprobe</a:t>
            </a:r>
            <a:r>
              <a:rPr lang="en-US" altLang="zh-CN" sz="1800" dirty="0"/>
              <a:t> </a:t>
            </a:r>
            <a:r>
              <a:rPr lang="zh-CN" altLang="en-US" sz="1800" dirty="0"/>
              <a:t>提供的</a:t>
            </a:r>
            <a:r>
              <a:rPr lang="en-US" altLang="zh-CN" sz="1800" dirty="0"/>
              <a:t>API</a:t>
            </a:r>
            <a:r>
              <a:rPr lang="zh-CN" altLang="en-US" sz="1800" dirty="0"/>
              <a:t>来实现动态地监控和跟踪运行中的</a:t>
            </a:r>
            <a:r>
              <a:rPr lang="en-US" altLang="zh-CN" sz="1800" dirty="0"/>
              <a:t>Linux</a:t>
            </a:r>
            <a:r>
              <a:rPr lang="zh-CN" altLang="en-US" sz="1800" dirty="0"/>
              <a:t>内核的工具，相比</a:t>
            </a:r>
            <a:r>
              <a:rPr lang="en-US" altLang="zh-CN" sz="1800" dirty="0" err="1"/>
              <a:t>Kprobe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systemtap</a:t>
            </a:r>
            <a:r>
              <a:rPr lang="zh-CN" altLang="en-US" sz="1800" dirty="0"/>
              <a:t>更加简单，提供给用户简单的命令行接口，以及编写内核指令的脚本语言。对于开发人员，</a:t>
            </a:r>
            <a:r>
              <a:rPr lang="en-US" altLang="zh-CN" sz="1800" dirty="0" err="1"/>
              <a:t>systemtap</a:t>
            </a:r>
            <a:r>
              <a:rPr lang="zh-CN" altLang="en-US" sz="1800" dirty="0"/>
              <a:t>是一款难得的工具。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en-US" altLang="zh-CN" dirty="0" err="1"/>
              <a:t>systemtap</a:t>
            </a:r>
            <a:r>
              <a:rPr lang="zh-CN" altLang="en-US" dirty="0"/>
              <a:t>简介</a:t>
            </a:r>
          </a:p>
        </p:txBody>
      </p:sp>
      <p:pic>
        <p:nvPicPr>
          <p:cNvPr id="4098" name="Picture 2" descr="SystemTap 流程">
            <a:extLst>
              <a:ext uri="{FF2B5EF4-FFF2-40B4-BE49-F238E27FC236}">
                <a16:creationId xmlns:a16="http://schemas.microsoft.com/office/drawing/2014/main" id="{6EB266A7-72BD-462D-86EF-4D744C2C7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44" y="2780928"/>
            <a:ext cx="3890550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653706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5184130" cy="5517231"/>
          </a:xfrm>
        </p:spPr>
        <p:txBody>
          <a:bodyPr/>
          <a:lstStyle/>
          <a:p>
            <a:r>
              <a:rPr lang="en-US" altLang="zh-CN" dirty="0" err="1">
                <a:sym typeface="Arial" charset="0"/>
              </a:rPr>
              <a:t>Systemtap</a:t>
            </a:r>
            <a:endParaRPr lang="en-US" altLang="zh-CN" dirty="0">
              <a:sym typeface="Arial" charset="0"/>
            </a:endParaRPr>
          </a:p>
          <a:p>
            <a:pPr lvl="1"/>
            <a:r>
              <a:rPr lang="zh-CN" altLang="en-US" sz="1800" dirty="0">
                <a:sym typeface="Arial" charset="0"/>
              </a:rPr>
              <a:t>该流程首先从 </a:t>
            </a:r>
            <a:r>
              <a:rPr lang="en-US" altLang="zh-CN" sz="1800" dirty="0" err="1">
                <a:sym typeface="Arial" charset="0"/>
              </a:rPr>
              <a:t>SystemTap</a:t>
            </a:r>
            <a:r>
              <a:rPr lang="en-US" altLang="zh-CN" sz="1800" dirty="0">
                <a:sym typeface="Arial" charset="0"/>
              </a:rPr>
              <a:t> </a:t>
            </a:r>
            <a:r>
              <a:rPr lang="zh-CN" altLang="en-US" sz="1800" dirty="0">
                <a:sym typeface="Arial" charset="0"/>
              </a:rPr>
              <a:t>脚本开始。您使用 </a:t>
            </a:r>
            <a:r>
              <a:rPr lang="en-US" altLang="zh-CN" sz="1800" dirty="0">
                <a:sym typeface="Arial" charset="0"/>
              </a:rPr>
              <a:t>stap </a:t>
            </a:r>
            <a:r>
              <a:rPr lang="zh-CN" altLang="en-US" sz="1800" dirty="0">
                <a:sym typeface="Arial" charset="0"/>
              </a:rPr>
              <a:t>实用程序将 </a:t>
            </a:r>
            <a:r>
              <a:rPr lang="en-US" altLang="zh-CN" sz="1800" dirty="0">
                <a:sym typeface="Arial" charset="0"/>
              </a:rPr>
              <a:t>stap </a:t>
            </a:r>
            <a:r>
              <a:rPr lang="zh-CN" altLang="en-US" sz="1800" dirty="0">
                <a:sym typeface="Arial" charset="0"/>
              </a:rPr>
              <a:t>脚本转换成提供探针行为的内核模块。</a:t>
            </a:r>
            <a:r>
              <a:rPr lang="en-US" altLang="zh-CN" sz="1800" dirty="0">
                <a:sym typeface="Arial" charset="0"/>
              </a:rPr>
              <a:t>stap </a:t>
            </a:r>
            <a:r>
              <a:rPr lang="zh-CN" altLang="en-US" sz="1800" dirty="0">
                <a:sym typeface="Arial" charset="0"/>
              </a:rPr>
              <a:t>流程从将脚本转换成解析树开始 </a:t>
            </a:r>
            <a:r>
              <a:rPr lang="en-US" altLang="zh-CN" sz="1800" dirty="0">
                <a:sym typeface="Arial" charset="0"/>
              </a:rPr>
              <a:t>(pass 1)</a:t>
            </a:r>
            <a:r>
              <a:rPr lang="zh-CN" altLang="en-US" sz="1800" dirty="0">
                <a:sym typeface="Arial" charset="0"/>
              </a:rPr>
              <a:t>。然后使用细化（</a:t>
            </a:r>
            <a:r>
              <a:rPr lang="en-US" altLang="zh-CN" sz="1800" dirty="0">
                <a:sym typeface="Arial" charset="0"/>
              </a:rPr>
              <a:t>elaboration</a:t>
            </a:r>
            <a:r>
              <a:rPr lang="zh-CN" altLang="en-US" sz="1800" dirty="0">
                <a:sym typeface="Arial" charset="0"/>
              </a:rPr>
              <a:t>）步骤 </a:t>
            </a:r>
            <a:r>
              <a:rPr lang="en-US" altLang="zh-CN" sz="1800" dirty="0">
                <a:sym typeface="Arial" charset="0"/>
              </a:rPr>
              <a:t>(pass 2) </a:t>
            </a:r>
            <a:r>
              <a:rPr lang="zh-CN" altLang="en-US" sz="1800" dirty="0">
                <a:sym typeface="Arial" charset="0"/>
              </a:rPr>
              <a:t>中关于当前运行的内核的符号信息解析符号。接下来，转换流程将解析树转换成 </a:t>
            </a:r>
            <a:r>
              <a:rPr lang="en-US" altLang="zh-CN" sz="1800" dirty="0">
                <a:sym typeface="Arial" charset="0"/>
              </a:rPr>
              <a:t>C </a:t>
            </a:r>
            <a:r>
              <a:rPr lang="zh-CN" altLang="en-US" sz="1800" dirty="0">
                <a:sym typeface="Arial" charset="0"/>
              </a:rPr>
              <a:t>源代码 </a:t>
            </a:r>
            <a:r>
              <a:rPr lang="en-US" altLang="zh-CN" sz="1800" dirty="0">
                <a:sym typeface="Arial" charset="0"/>
              </a:rPr>
              <a:t>(pass 3) </a:t>
            </a:r>
            <a:r>
              <a:rPr lang="zh-CN" altLang="en-US" sz="1800" dirty="0">
                <a:sym typeface="Arial" charset="0"/>
              </a:rPr>
              <a:t>并使用解析后的信息和 </a:t>
            </a:r>
            <a:r>
              <a:rPr lang="en-US" altLang="zh-CN" sz="1800" dirty="0" err="1">
                <a:sym typeface="Arial" charset="0"/>
              </a:rPr>
              <a:t>tapset</a:t>
            </a:r>
            <a:r>
              <a:rPr lang="en-US" altLang="zh-CN" sz="1800" dirty="0">
                <a:sym typeface="Arial" charset="0"/>
              </a:rPr>
              <a:t> </a:t>
            </a:r>
            <a:r>
              <a:rPr lang="zh-CN" altLang="en-US" sz="1800" dirty="0">
                <a:sym typeface="Arial" charset="0"/>
              </a:rPr>
              <a:t>脚本（</a:t>
            </a:r>
            <a:r>
              <a:rPr lang="en-US" altLang="zh-CN" sz="1800" dirty="0" err="1">
                <a:sym typeface="Arial" charset="0"/>
              </a:rPr>
              <a:t>SystemTap</a:t>
            </a:r>
            <a:r>
              <a:rPr lang="en-US" altLang="zh-CN" sz="1800" dirty="0">
                <a:sym typeface="Arial" charset="0"/>
              </a:rPr>
              <a:t> </a:t>
            </a:r>
            <a:r>
              <a:rPr lang="zh-CN" altLang="en-US" sz="1800" dirty="0">
                <a:sym typeface="Arial" charset="0"/>
              </a:rPr>
              <a:t>定义的库，包含有用的功能）。</a:t>
            </a:r>
            <a:r>
              <a:rPr lang="en-US" altLang="zh-CN" sz="1800" dirty="0">
                <a:sym typeface="Arial" charset="0"/>
              </a:rPr>
              <a:t>stap </a:t>
            </a:r>
            <a:r>
              <a:rPr lang="zh-CN" altLang="en-US" sz="1800" dirty="0">
                <a:sym typeface="Arial" charset="0"/>
              </a:rPr>
              <a:t>的最后步骤是构造使用本地内核模块构建进程的内核模块 </a:t>
            </a:r>
            <a:r>
              <a:rPr lang="en-US" altLang="zh-CN" sz="1800" dirty="0">
                <a:sym typeface="Arial" charset="0"/>
              </a:rPr>
              <a:t>(pass 4)</a:t>
            </a:r>
            <a:r>
              <a:rPr lang="zh-CN" altLang="en-US" sz="1800" dirty="0">
                <a:sym typeface="Arial" charset="0"/>
              </a:rPr>
              <a:t>。有了可用的内核模块之后，</a:t>
            </a:r>
            <a:r>
              <a:rPr lang="en-US" altLang="zh-CN" sz="1800" dirty="0">
                <a:sym typeface="Arial" charset="0"/>
              </a:rPr>
              <a:t>stap </a:t>
            </a:r>
            <a:r>
              <a:rPr lang="zh-CN" altLang="en-US" sz="1800" dirty="0">
                <a:sym typeface="Arial" charset="0"/>
              </a:rPr>
              <a:t>完成了自己的任务，并将控制权交给其他两个实用程序 </a:t>
            </a:r>
            <a:r>
              <a:rPr lang="en-US" altLang="zh-CN" sz="1800" dirty="0" err="1">
                <a:sym typeface="Arial" charset="0"/>
              </a:rPr>
              <a:t>SystemTap</a:t>
            </a:r>
            <a:r>
              <a:rPr lang="zh-CN" altLang="en-US" sz="1800" dirty="0">
                <a:sym typeface="Arial" charset="0"/>
              </a:rPr>
              <a:t>：</a:t>
            </a:r>
            <a:r>
              <a:rPr lang="en-US" altLang="zh-CN" sz="1800" dirty="0" err="1">
                <a:sym typeface="Arial" charset="0"/>
              </a:rPr>
              <a:t>staprun</a:t>
            </a:r>
            <a:r>
              <a:rPr lang="en-US" altLang="zh-CN" sz="1800" dirty="0">
                <a:sym typeface="Arial" charset="0"/>
              </a:rPr>
              <a:t> </a:t>
            </a:r>
            <a:r>
              <a:rPr lang="zh-CN" altLang="en-US" sz="1800" dirty="0">
                <a:sym typeface="Arial" charset="0"/>
              </a:rPr>
              <a:t>和 </a:t>
            </a:r>
            <a:r>
              <a:rPr lang="en-US" altLang="zh-CN" sz="1800" dirty="0" err="1">
                <a:sym typeface="Arial" charset="0"/>
              </a:rPr>
              <a:t>stapio</a:t>
            </a:r>
            <a:r>
              <a:rPr lang="zh-CN" altLang="en-US" sz="1800" dirty="0">
                <a:sym typeface="Arial" charset="0"/>
              </a:rPr>
              <a:t>。这两个实用程序协调工作，负责将模块安装到内核中并将输出发送到 </a:t>
            </a:r>
            <a:r>
              <a:rPr lang="en-US" altLang="zh-CN" sz="1800" dirty="0" err="1">
                <a:sym typeface="Arial" charset="0"/>
              </a:rPr>
              <a:t>stdout</a:t>
            </a:r>
            <a:r>
              <a:rPr lang="en-US" altLang="zh-CN" sz="1800" dirty="0">
                <a:sym typeface="Arial" charset="0"/>
              </a:rPr>
              <a:t> (pass 5)</a:t>
            </a:r>
            <a:r>
              <a:rPr lang="zh-CN" altLang="en-US" sz="1800" dirty="0">
                <a:sym typeface="Arial" charset="0"/>
              </a:rPr>
              <a:t>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en-US" altLang="zh-CN" dirty="0" err="1"/>
              <a:t>systemtap</a:t>
            </a:r>
            <a:r>
              <a:rPr lang="zh-CN" altLang="en-US" dirty="0"/>
              <a:t>简介</a:t>
            </a:r>
          </a:p>
        </p:txBody>
      </p:sp>
      <p:pic>
        <p:nvPicPr>
          <p:cNvPr id="4098" name="Picture 2" descr="SystemTap 流程">
            <a:extLst>
              <a:ext uri="{FF2B5EF4-FFF2-40B4-BE49-F238E27FC236}">
                <a16:creationId xmlns:a16="http://schemas.microsoft.com/office/drawing/2014/main" id="{6EB266A7-72BD-462D-86EF-4D744C2C7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088" y="1340769"/>
            <a:ext cx="3890550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495600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8928546" cy="5517231"/>
          </a:xfrm>
        </p:spPr>
        <p:txBody>
          <a:bodyPr/>
          <a:lstStyle/>
          <a:p>
            <a:r>
              <a:rPr lang="en-US" altLang="zh-CN" dirty="0" err="1">
                <a:sym typeface="Arial" charset="0"/>
              </a:rPr>
              <a:t>Systemtap</a:t>
            </a:r>
            <a:endParaRPr lang="en-US" altLang="zh-CN" dirty="0">
              <a:sym typeface="Arial" charset="0"/>
            </a:endParaRPr>
          </a:p>
          <a:p>
            <a:pPr lvl="1"/>
            <a:endParaRPr lang="en-US" altLang="zh-CN" dirty="0">
              <a:sym typeface="Arial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en-US" altLang="zh-CN" dirty="0" err="1"/>
              <a:t>systemtap</a:t>
            </a:r>
            <a:r>
              <a:rPr lang="zh-CN" altLang="en-US" dirty="0"/>
              <a:t>简介</a:t>
            </a:r>
          </a:p>
        </p:txBody>
      </p:sp>
      <p:pic>
        <p:nvPicPr>
          <p:cNvPr id="5122" name="Picture 2" descr="从 kernel/user-space 角度了解 SystemTap 流程">
            <a:extLst>
              <a:ext uri="{FF2B5EF4-FFF2-40B4-BE49-F238E27FC236}">
                <a16:creationId xmlns:a16="http://schemas.microsoft.com/office/drawing/2014/main" id="{E48BE2D8-37DA-4F8E-825F-C58E8BA7C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624" y="2516001"/>
            <a:ext cx="6768752" cy="3003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467760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8928546" cy="5517231"/>
          </a:xfrm>
        </p:spPr>
        <p:txBody>
          <a:bodyPr/>
          <a:lstStyle/>
          <a:p>
            <a:r>
              <a:rPr lang="en-US" altLang="zh-CN" dirty="0" err="1">
                <a:sym typeface="Arial" charset="0"/>
              </a:rPr>
              <a:t>Systemtap</a:t>
            </a:r>
            <a:endParaRPr lang="en-US" altLang="zh-CN" dirty="0">
              <a:sym typeface="Arial" charset="0"/>
            </a:endParaRPr>
          </a:p>
          <a:p>
            <a:pPr lvl="1"/>
            <a:r>
              <a:rPr lang="en-US" altLang="zh-CN" dirty="0">
                <a:sym typeface="Arial" charset="0"/>
              </a:rPr>
              <a:t>Pass 1 - parse</a:t>
            </a:r>
            <a:r>
              <a:rPr lang="zh-CN" altLang="en-US" dirty="0">
                <a:sym typeface="Arial" charset="0"/>
              </a:rPr>
              <a:t>：这个阶段主要是检查输入脚本是否存在语法错误，例如大括号是否匹配，变量定义是否规范等。</a:t>
            </a:r>
          </a:p>
          <a:p>
            <a:pPr lvl="1"/>
            <a:r>
              <a:rPr lang="en-US" altLang="zh-CN" dirty="0">
                <a:sym typeface="Arial" charset="0"/>
              </a:rPr>
              <a:t>Pass 2 - elaborate</a:t>
            </a:r>
            <a:r>
              <a:rPr lang="zh-CN" altLang="en-US" dirty="0">
                <a:sym typeface="Arial" charset="0"/>
              </a:rPr>
              <a:t>：这个阶段主要是对输入脚本中定义的探测点或者用到的函数展开，不但需要综合</a:t>
            </a:r>
            <a:r>
              <a:rPr lang="en-US" altLang="zh-CN" dirty="0" err="1">
                <a:sym typeface="Arial" charset="0"/>
              </a:rPr>
              <a:t>SystemTap</a:t>
            </a:r>
            <a:r>
              <a:rPr lang="zh-CN" altLang="en-US" dirty="0">
                <a:sym typeface="Arial" charset="0"/>
              </a:rPr>
              <a:t>的预定义脚本库，还需要分析内核或者内核模块的调试信息。</a:t>
            </a:r>
          </a:p>
          <a:p>
            <a:pPr lvl="1"/>
            <a:r>
              <a:rPr lang="en-US" altLang="zh-CN" dirty="0">
                <a:sym typeface="Arial" charset="0"/>
              </a:rPr>
              <a:t>Pass 3 - translate: </a:t>
            </a:r>
            <a:r>
              <a:rPr lang="zh-CN" altLang="en-US" dirty="0">
                <a:sym typeface="Arial" charset="0"/>
              </a:rPr>
              <a:t>在这个阶段，将展开后的脚本转换成</a:t>
            </a:r>
            <a:r>
              <a:rPr lang="en-US" altLang="zh-CN" dirty="0">
                <a:sym typeface="Arial" charset="0"/>
              </a:rPr>
              <a:t>C</a:t>
            </a:r>
            <a:r>
              <a:rPr lang="zh-CN" altLang="en-US" dirty="0">
                <a:sym typeface="Arial" charset="0"/>
              </a:rPr>
              <a:t>文件。前三个阶段的功能类似于编译器，将</a:t>
            </a:r>
            <a:r>
              <a:rPr lang="en-US" altLang="zh-CN" dirty="0">
                <a:sym typeface="Arial" charset="0"/>
              </a:rPr>
              <a:t>.</a:t>
            </a:r>
            <a:r>
              <a:rPr lang="en-US" altLang="zh-CN" dirty="0" err="1">
                <a:sym typeface="Arial" charset="0"/>
              </a:rPr>
              <a:t>stp</a:t>
            </a:r>
            <a:r>
              <a:rPr lang="zh-CN" altLang="en-US" dirty="0">
                <a:sym typeface="Arial" charset="0"/>
              </a:rPr>
              <a:t>文件编译成为完整的</a:t>
            </a:r>
            <a:r>
              <a:rPr lang="en-US" altLang="zh-CN" dirty="0">
                <a:sym typeface="Arial" charset="0"/>
              </a:rPr>
              <a:t>.c</a:t>
            </a:r>
            <a:r>
              <a:rPr lang="zh-CN" altLang="en-US" dirty="0">
                <a:sym typeface="Arial" charset="0"/>
              </a:rPr>
              <a:t>文件，因此又被合起来称为转换器</a:t>
            </a:r>
            <a:r>
              <a:rPr lang="en-US" altLang="zh-CN" dirty="0">
                <a:sym typeface="Arial" charset="0"/>
              </a:rPr>
              <a:t>(translator)</a:t>
            </a:r>
            <a:r>
              <a:rPr lang="zh-CN" altLang="en-US" dirty="0">
                <a:sym typeface="Arial" charset="0"/>
              </a:rPr>
              <a:t>。</a:t>
            </a:r>
          </a:p>
          <a:p>
            <a:pPr lvl="1"/>
            <a:r>
              <a:rPr lang="en-US" altLang="zh-CN" dirty="0">
                <a:sym typeface="Arial" charset="0"/>
              </a:rPr>
              <a:t>Pass 4 - build</a:t>
            </a:r>
            <a:r>
              <a:rPr lang="zh-CN" altLang="en-US" dirty="0">
                <a:sym typeface="Arial" charset="0"/>
              </a:rPr>
              <a:t>：在这个阶段，将</a:t>
            </a:r>
            <a:r>
              <a:rPr lang="en-US" altLang="zh-CN" dirty="0">
                <a:sym typeface="Arial" charset="0"/>
              </a:rPr>
              <a:t>C</a:t>
            </a:r>
            <a:r>
              <a:rPr lang="zh-CN" altLang="en-US" dirty="0">
                <a:sym typeface="Arial" charset="0"/>
              </a:rPr>
              <a:t>源文件编译成内核模块，在这过程中还会用到</a:t>
            </a:r>
            <a:r>
              <a:rPr lang="en-US" altLang="zh-CN" dirty="0" err="1">
                <a:sym typeface="Arial" charset="0"/>
              </a:rPr>
              <a:t>SystemTap</a:t>
            </a:r>
            <a:r>
              <a:rPr lang="zh-CN" altLang="en-US" dirty="0">
                <a:sym typeface="Arial" charset="0"/>
              </a:rPr>
              <a:t>的运行时库函数。</a:t>
            </a:r>
          </a:p>
          <a:p>
            <a:pPr lvl="1"/>
            <a:r>
              <a:rPr lang="en-US" altLang="zh-CN" dirty="0">
                <a:sym typeface="Arial" charset="0"/>
              </a:rPr>
              <a:t>Pass 5 - run</a:t>
            </a:r>
            <a:r>
              <a:rPr lang="zh-CN" altLang="en-US" dirty="0">
                <a:sym typeface="Arial" charset="0"/>
              </a:rPr>
              <a:t>：这个阶段，将编译好的内核模块插入内核，开始进行数据收集和传输。</a:t>
            </a:r>
          </a:p>
          <a:p>
            <a:pPr lvl="1"/>
            <a:endParaRPr lang="en-US" altLang="zh-CN" dirty="0">
              <a:sym typeface="Arial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en-US" altLang="zh-CN" dirty="0" err="1"/>
              <a:t>systemtap</a:t>
            </a:r>
            <a:r>
              <a:rPr lang="zh-CN" altLang="en-US" dirty="0"/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362031354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标题 2">
            <a:extLst>
              <a:ext uri="{FF2B5EF4-FFF2-40B4-BE49-F238E27FC236}">
                <a16:creationId xmlns:a16="http://schemas.microsoft.com/office/drawing/2014/main" id="{49A37AA3-AA8B-417D-913F-06756C801A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子任务</a:t>
            </a:r>
            <a:r>
              <a:rPr lang="en-US" altLang="zh-CN" dirty="0"/>
              <a:t>2</a:t>
            </a:r>
            <a:r>
              <a:rPr lang="zh-CN" altLang="en-US" dirty="0"/>
              <a:t>：安装</a:t>
            </a:r>
            <a:r>
              <a:rPr lang="en-US" altLang="zh-CN" dirty="0" err="1"/>
              <a:t>systemtap</a:t>
            </a:r>
            <a:r>
              <a:rPr lang="zh-CN" altLang="en-US" dirty="0"/>
              <a:t>，编写</a:t>
            </a:r>
            <a:r>
              <a:rPr lang="en-US" altLang="zh-CN" dirty="0" err="1"/>
              <a:t>systemtap</a:t>
            </a:r>
            <a:r>
              <a:rPr lang="zh-CN" altLang="en-US" dirty="0"/>
              <a:t>监控脚本</a:t>
            </a:r>
          </a:p>
        </p:txBody>
      </p:sp>
      <p:sp>
        <p:nvSpPr>
          <p:cNvPr id="6" name="内容占位符 1">
            <a:extLst>
              <a:ext uri="{FF2B5EF4-FFF2-40B4-BE49-F238E27FC236}">
                <a16:creationId xmlns:a16="http://schemas.microsoft.com/office/drawing/2014/main" id="{E1BBBAFB-3065-4AD3-A303-4754B5ABCBEA}"/>
              </a:ext>
            </a:extLst>
          </p:cNvPr>
          <p:cNvSpPr txBox="1">
            <a:spLocks/>
          </p:cNvSpPr>
          <p:nvPr/>
        </p:nvSpPr>
        <p:spPr bwMode="auto">
          <a:xfrm>
            <a:off x="831850" y="1501775"/>
            <a:ext cx="8242300" cy="212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kern="0" dirty="0"/>
              <a:t>任务描述</a:t>
            </a:r>
            <a:endParaRPr lang="en-US" altLang="zh-CN" kern="0" dirty="0"/>
          </a:p>
          <a:p>
            <a:pPr lvl="1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  <a:defRPr/>
            </a:pPr>
            <a:r>
              <a:rPr lang="zh-CN" altLang="en-US" sz="1662" kern="0" dirty="0">
                <a:solidFill>
                  <a:srgbClr val="111111"/>
                </a:solidFill>
              </a:rPr>
              <a:t>安装</a:t>
            </a:r>
            <a:r>
              <a:rPr lang="en-US" altLang="zh-CN" sz="1662" kern="0" dirty="0" err="1">
                <a:solidFill>
                  <a:srgbClr val="111111"/>
                </a:solidFill>
              </a:rPr>
              <a:t>systemtap</a:t>
            </a:r>
            <a:r>
              <a:rPr lang="zh-CN" altLang="en-US" sz="1662" kern="0" dirty="0">
                <a:solidFill>
                  <a:srgbClr val="111111"/>
                </a:solidFill>
              </a:rPr>
              <a:t>，并打印</a:t>
            </a:r>
            <a:r>
              <a:rPr lang="en-US" altLang="zh-CN" sz="1662" kern="0" dirty="0">
                <a:solidFill>
                  <a:srgbClr val="111111"/>
                </a:solidFill>
              </a:rPr>
              <a:t>hello </a:t>
            </a:r>
            <a:r>
              <a:rPr lang="en-US" altLang="zh-CN" sz="1662" kern="0" dirty="0" err="1">
                <a:solidFill>
                  <a:srgbClr val="111111"/>
                </a:solidFill>
              </a:rPr>
              <a:t>systemtap</a:t>
            </a:r>
            <a:r>
              <a:rPr lang="zh-CN" altLang="en-US" sz="1662" kern="0" dirty="0">
                <a:solidFill>
                  <a:srgbClr val="111111"/>
                </a:solidFill>
              </a:rPr>
              <a:t>测试是否安装成功</a:t>
            </a:r>
          </a:p>
          <a:p>
            <a:pPr lvl="2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  <a:defRPr/>
            </a:pPr>
            <a:r>
              <a:rPr lang="zh-CN" altLang="en-US" sz="1662" kern="0" dirty="0">
                <a:solidFill>
                  <a:srgbClr val="111111"/>
                </a:solidFill>
              </a:rPr>
              <a:t>以</a:t>
            </a:r>
            <a:r>
              <a:rPr lang="en-US" altLang="zh-CN" sz="1662" kern="0" dirty="0">
                <a:solidFill>
                  <a:srgbClr val="111111"/>
                </a:solidFill>
              </a:rPr>
              <a:t>root</a:t>
            </a:r>
            <a:r>
              <a:rPr lang="zh-CN" altLang="en-US" sz="1662" kern="0" dirty="0">
                <a:solidFill>
                  <a:srgbClr val="111111"/>
                </a:solidFill>
              </a:rPr>
              <a:t>用户或者具有</a:t>
            </a:r>
            <a:r>
              <a:rPr lang="en-US" altLang="zh-CN" sz="1662" kern="0" dirty="0" err="1">
                <a:solidFill>
                  <a:srgbClr val="111111"/>
                </a:solidFill>
              </a:rPr>
              <a:t>sudo</a:t>
            </a:r>
            <a:r>
              <a:rPr lang="zh-CN" altLang="en-US" sz="1662" kern="0" dirty="0">
                <a:solidFill>
                  <a:srgbClr val="111111"/>
                </a:solidFill>
              </a:rPr>
              <a:t>权限的用户运行以下命令：</a:t>
            </a:r>
          </a:p>
          <a:p>
            <a:pPr lvl="2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  <a:defRPr/>
            </a:pPr>
            <a:r>
              <a:rPr lang="en-US" altLang="zh-CN" sz="1662" kern="0" dirty="0">
                <a:solidFill>
                  <a:srgbClr val="111111"/>
                </a:solidFill>
              </a:rPr>
              <a:t>$stap -</a:t>
            </a:r>
            <a:r>
              <a:rPr lang="en-US" altLang="zh-CN" sz="1662" kern="0" dirty="0" err="1">
                <a:solidFill>
                  <a:srgbClr val="111111"/>
                </a:solidFill>
              </a:rPr>
              <a:t>ve</a:t>
            </a:r>
            <a:r>
              <a:rPr lang="en-US" altLang="zh-CN" sz="1662" kern="0" dirty="0">
                <a:solidFill>
                  <a:srgbClr val="111111"/>
                </a:solidFill>
              </a:rPr>
              <a:t> 'probe begin { log("hello </a:t>
            </a:r>
            <a:r>
              <a:rPr lang="en-US" altLang="zh-CN" sz="1662" kern="0" dirty="0" err="1">
                <a:solidFill>
                  <a:srgbClr val="111111"/>
                </a:solidFill>
              </a:rPr>
              <a:t>systemtap</a:t>
            </a:r>
            <a:r>
              <a:rPr lang="en-US" altLang="zh-CN" sz="1662" kern="0" dirty="0">
                <a:solidFill>
                  <a:srgbClr val="111111"/>
                </a:solidFill>
              </a:rPr>
              <a:t>!") exit() }'</a:t>
            </a:r>
          </a:p>
          <a:p>
            <a:pPr lvl="2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  <a:defRPr/>
            </a:pPr>
            <a:r>
              <a:rPr lang="zh-CN" altLang="en-US" sz="1662" kern="0" dirty="0">
                <a:solidFill>
                  <a:srgbClr val="111111"/>
                </a:solidFill>
              </a:rPr>
              <a:t>截图输出成功的结果，说明</a:t>
            </a:r>
            <a:r>
              <a:rPr lang="en-US" altLang="zh-CN" sz="1662" kern="0" dirty="0" err="1">
                <a:solidFill>
                  <a:srgbClr val="111111"/>
                </a:solidFill>
              </a:rPr>
              <a:t>systemtap</a:t>
            </a:r>
            <a:r>
              <a:rPr lang="zh-CN" altLang="en-US" sz="1662" kern="0" dirty="0">
                <a:solidFill>
                  <a:srgbClr val="111111"/>
                </a:solidFill>
              </a:rPr>
              <a:t>安装成功。</a:t>
            </a:r>
          </a:p>
        </p:txBody>
      </p:sp>
      <p:sp>
        <p:nvSpPr>
          <p:cNvPr id="7" name="内容占位符 1">
            <a:extLst>
              <a:ext uri="{FF2B5EF4-FFF2-40B4-BE49-F238E27FC236}">
                <a16:creationId xmlns:a16="http://schemas.microsoft.com/office/drawing/2014/main" id="{0A70DC68-D11E-4B95-A937-9BDF51FF86B0}"/>
              </a:ext>
            </a:extLst>
          </p:cNvPr>
          <p:cNvSpPr txBox="1">
            <a:spLocks/>
          </p:cNvSpPr>
          <p:nvPr/>
        </p:nvSpPr>
        <p:spPr bwMode="auto">
          <a:xfrm>
            <a:off x="831850" y="3694114"/>
            <a:ext cx="824230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406" tIns="42203" rIns="84406" bIns="42203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sz="2585" kern="0" dirty="0">
                <a:ea typeface="黑体"/>
              </a:rPr>
              <a:t>审核要求</a:t>
            </a:r>
            <a:endParaRPr lang="en-US" altLang="zh-CN" sz="2585" kern="0" dirty="0">
              <a:ea typeface="黑体"/>
            </a:endParaRPr>
          </a:p>
          <a:p>
            <a:pPr lvl="1">
              <a:buClr>
                <a:srgbClr val="336699"/>
              </a:buClr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  <a:defRPr/>
            </a:pPr>
            <a:r>
              <a:rPr lang="zh-CN" altLang="en-US" sz="1662" dirty="0">
                <a:solidFill>
                  <a:srgbClr val="111111"/>
                </a:solidFill>
                <a:ea typeface="宋体" panose="02010600030101010101" pitchFamily="2" charset="-122"/>
              </a:rPr>
              <a:t>正确编写满足功能的源文件，正确编译。</a:t>
            </a:r>
          </a:p>
          <a:p>
            <a:pPr lvl="1">
              <a:buClr>
                <a:srgbClr val="336699"/>
              </a:buClr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  <a:defRPr/>
            </a:pPr>
            <a:r>
              <a:rPr lang="zh-CN" altLang="en-US" sz="1662" dirty="0">
                <a:solidFill>
                  <a:srgbClr val="111111"/>
                </a:solidFill>
                <a:ea typeface="宋体" panose="02010600030101010101" pitchFamily="2" charset="-122"/>
              </a:rPr>
              <a:t>提交相关源码与运行截图。</a:t>
            </a:r>
          </a:p>
          <a:p>
            <a:pPr>
              <a:defRPr/>
            </a:pPr>
            <a:endParaRPr lang="zh-CN" altLang="en-US" sz="2585" kern="0" dirty="0">
              <a:ea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87133365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标题 2">
            <a:extLst>
              <a:ext uri="{FF2B5EF4-FFF2-40B4-BE49-F238E27FC236}">
                <a16:creationId xmlns:a16="http://schemas.microsoft.com/office/drawing/2014/main" id="{49A37AA3-AA8B-417D-913F-06756C801A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子任务</a:t>
            </a:r>
            <a:r>
              <a:rPr lang="en-US" altLang="zh-CN" dirty="0"/>
              <a:t>2</a:t>
            </a:r>
            <a:r>
              <a:rPr lang="zh-CN" altLang="en-US" dirty="0"/>
              <a:t>：安装</a:t>
            </a:r>
            <a:r>
              <a:rPr lang="en-US" altLang="zh-CN" dirty="0" err="1"/>
              <a:t>systemtap</a:t>
            </a:r>
            <a:r>
              <a:rPr lang="zh-CN" altLang="en-US" dirty="0"/>
              <a:t>，编写</a:t>
            </a:r>
            <a:r>
              <a:rPr lang="en-US" altLang="zh-CN" dirty="0" err="1"/>
              <a:t>systemtap</a:t>
            </a:r>
            <a:r>
              <a:rPr lang="zh-CN" altLang="en-US" dirty="0"/>
              <a:t>监控脚本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2714BD3-4271-4DC4-9B17-859E5F404015}"/>
              </a:ext>
            </a:extLst>
          </p:cNvPr>
          <p:cNvSpPr txBox="1"/>
          <p:nvPr/>
        </p:nvSpPr>
        <p:spPr>
          <a:xfrm>
            <a:off x="848544" y="1988840"/>
            <a:ext cx="79928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292929"/>
                </a:solidFill>
              </a:rPr>
              <a:t>安装过程请参考：</a:t>
            </a:r>
            <a:endParaRPr lang="en-US" altLang="zh-CN" dirty="0">
              <a:solidFill>
                <a:srgbClr val="292929"/>
              </a:solidFill>
            </a:endParaRPr>
          </a:p>
          <a:p>
            <a:pPr algn="l"/>
            <a:r>
              <a:rPr lang="en-US" altLang="zh-CN" dirty="0">
                <a:solidFill>
                  <a:srgbClr val="292929"/>
                </a:solidFill>
                <a:hlinkClick r:id="rId2"/>
              </a:rPr>
              <a:t>https://www.linuxidc.com/Linux/2019-03/157818.htm</a:t>
            </a:r>
            <a:endParaRPr lang="en-US" altLang="zh-CN" dirty="0">
              <a:solidFill>
                <a:srgbClr val="292929"/>
              </a:solidFill>
            </a:endParaRPr>
          </a:p>
          <a:p>
            <a:pPr algn="l"/>
            <a:endParaRPr lang="en-US" altLang="zh-CN" dirty="0">
              <a:solidFill>
                <a:srgbClr val="292929"/>
              </a:solidFill>
            </a:endParaRPr>
          </a:p>
          <a:p>
            <a:pPr algn="l"/>
            <a:r>
              <a:rPr lang="zh-CN" altLang="en-US" dirty="0">
                <a:solidFill>
                  <a:srgbClr val="292929"/>
                </a:solidFill>
              </a:rPr>
              <a:t>安装中缺失的包：</a:t>
            </a:r>
            <a:endParaRPr lang="en-US" altLang="zh-CN" dirty="0">
              <a:solidFill>
                <a:srgbClr val="292929"/>
              </a:solidFill>
            </a:endParaRPr>
          </a:p>
          <a:p>
            <a:pPr algn="l"/>
            <a:r>
              <a:rPr lang="en-US" altLang="zh-CN" dirty="0">
                <a:solidFill>
                  <a:srgbClr val="292929"/>
                </a:solidFill>
                <a:hlinkClick r:id="rId3"/>
              </a:rPr>
              <a:t>https://repo.openeuler.org/openEuler-20.03-LTS/debuginfo/x86_64/Packages/kernel-debuginfo-4.19.90-2003.4.0.0036.oe1.x86_64.rpm</a:t>
            </a:r>
            <a:endParaRPr lang="en-US" altLang="zh-CN" dirty="0">
              <a:solidFill>
                <a:srgbClr val="292929"/>
              </a:solidFill>
            </a:endParaRPr>
          </a:p>
          <a:p>
            <a:pPr algn="l"/>
            <a:endParaRPr lang="en-US" altLang="zh-CN" dirty="0">
              <a:solidFill>
                <a:srgbClr val="292929"/>
              </a:solidFill>
            </a:endParaRPr>
          </a:p>
          <a:p>
            <a:pPr algn="l"/>
            <a:endParaRPr lang="zh-CN" altLang="en-US" dirty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89851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8928546" cy="5517231"/>
          </a:xfrm>
        </p:spPr>
        <p:txBody>
          <a:bodyPr/>
          <a:lstStyle/>
          <a:p>
            <a:r>
              <a:rPr lang="en-US" altLang="zh-CN" dirty="0" err="1">
                <a:sym typeface="Arial" charset="0"/>
              </a:rPr>
              <a:t>Systemtap</a:t>
            </a:r>
            <a:endParaRPr lang="en-US" altLang="zh-CN" dirty="0">
              <a:sym typeface="Arial" charset="0"/>
            </a:endParaRPr>
          </a:p>
          <a:p>
            <a:pPr lvl="1"/>
            <a:r>
              <a:rPr lang="en-US" altLang="zh-CN" dirty="0" err="1">
                <a:sym typeface="Arial" charset="0"/>
              </a:rPr>
              <a:t>Systemtap</a:t>
            </a:r>
            <a:r>
              <a:rPr lang="zh-CN" altLang="en-US" dirty="0">
                <a:sym typeface="Arial" charset="0"/>
              </a:rPr>
              <a:t>支持很多内建事件。</a:t>
            </a:r>
            <a:r>
              <a:rPr lang="en-US" altLang="zh-CN" dirty="0" err="1">
                <a:sym typeface="Arial" charset="0"/>
              </a:rPr>
              <a:t>Systemtap</a:t>
            </a:r>
            <a:r>
              <a:rPr lang="zh-CN" altLang="en-US" dirty="0">
                <a:sym typeface="Arial" charset="0"/>
              </a:rPr>
              <a:t>附带的每个脚本库，称作</a:t>
            </a:r>
            <a:r>
              <a:rPr lang="en-US" altLang="zh-CN" dirty="0" err="1">
                <a:sym typeface="Arial" charset="0"/>
              </a:rPr>
              <a:t>tapset</a:t>
            </a:r>
            <a:r>
              <a:rPr lang="zh-CN" altLang="en-US" dirty="0">
                <a:sym typeface="Arial" charset="0"/>
              </a:rPr>
              <a:t>，可以用内建的事件族来定义额外的事件。详情参见</a:t>
            </a:r>
            <a:r>
              <a:rPr lang="en-US" altLang="zh-CN" dirty="0" err="1">
                <a:sym typeface="Arial" charset="0"/>
              </a:rPr>
              <a:t>stapprobes</a:t>
            </a:r>
            <a:r>
              <a:rPr lang="zh-CN" altLang="en-US" dirty="0">
                <a:sym typeface="Arial" charset="0"/>
              </a:rPr>
              <a:t>的</a:t>
            </a:r>
            <a:r>
              <a:rPr lang="en-US" altLang="zh-CN" dirty="0">
                <a:sym typeface="Arial" charset="0"/>
              </a:rPr>
              <a:t>man page</a:t>
            </a:r>
            <a:r>
              <a:rPr lang="zh-CN" altLang="en-US" dirty="0">
                <a:sym typeface="Arial" charset="0"/>
              </a:rPr>
              <a:t>。所有的事件都用统一的语法命名，即一种以点号隔开的参数化的标识符</a:t>
            </a:r>
            <a:endParaRPr lang="en-US" altLang="zh-CN" dirty="0">
              <a:sym typeface="Arial" charset="0"/>
            </a:endParaRPr>
          </a:p>
          <a:p>
            <a:pPr lvl="2"/>
            <a:r>
              <a:rPr lang="en-US" altLang="zh-CN" dirty="0">
                <a:sym typeface="Arial" charset="0"/>
              </a:rPr>
              <a:t>begin     </a:t>
            </a:r>
            <a:r>
              <a:rPr lang="en-US" altLang="zh-CN" dirty="0" err="1">
                <a:sym typeface="Arial" charset="0"/>
              </a:rPr>
              <a:t>systemtap</a:t>
            </a:r>
            <a:r>
              <a:rPr lang="zh-CN" altLang="en-US" dirty="0">
                <a:sym typeface="Arial" charset="0"/>
              </a:rPr>
              <a:t>会话启动。</a:t>
            </a:r>
          </a:p>
          <a:p>
            <a:pPr lvl="2"/>
            <a:r>
              <a:rPr lang="en-US" altLang="zh-CN" dirty="0">
                <a:sym typeface="Arial" charset="0"/>
              </a:rPr>
              <a:t>end     </a:t>
            </a:r>
            <a:r>
              <a:rPr lang="en-US" altLang="zh-CN" dirty="0" err="1">
                <a:sym typeface="Arial" charset="0"/>
              </a:rPr>
              <a:t>systemtap</a:t>
            </a:r>
            <a:r>
              <a:rPr lang="zh-CN" altLang="en-US" dirty="0">
                <a:sym typeface="Arial" charset="0"/>
              </a:rPr>
              <a:t>会话借宿。</a:t>
            </a:r>
          </a:p>
          <a:p>
            <a:pPr lvl="2"/>
            <a:r>
              <a:rPr lang="en-US" altLang="zh-CN" dirty="0" err="1">
                <a:sym typeface="Arial" charset="0"/>
              </a:rPr>
              <a:t>kernel.function</a:t>
            </a:r>
            <a:r>
              <a:rPr lang="en-US" altLang="zh-CN" dirty="0">
                <a:sym typeface="Arial" charset="0"/>
              </a:rPr>
              <a:t>("</a:t>
            </a:r>
            <a:r>
              <a:rPr lang="en-US" altLang="zh-CN" dirty="0" err="1">
                <a:sym typeface="Arial" charset="0"/>
              </a:rPr>
              <a:t>sys_open</a:t>
            </a:r>
            <a:r>
              <a:rPr lang="en-US" altLang="zh-CN" dirty="0">
                <a:sym typeface="Arial" charset="0"/>
              </a:rPr>
              <a:t>")     </a:t>
            </a:r>
            <a:r>
              <a:rPr lang="zh-CN" altLang="en-US" dirty="0">
                <a:sym typeface="Arial" charset="0"/>
              </a:rPr>
              <a:t>进入内核函数</a:t>
            </a:r>
            <a:r>
              <a:rPr lang="en-US" altLang="zh-CN" dirty="0" err="1">
                <a:sym typeface="Arial" charset="0"/>
              </a:rPr>
              <a:t>sys_open</a:t>
            </a:r>
            <a:r>
              <a:rPr lang="zh-CN" altLang="en-US" dirty="0">
                <a:sym typeface="Arial" charset="0"/>
              </a:rPr>
              <a:t>。</a:t>
            </a:r>
          </a:p>
          <a:p>
            <a:pPr lvl="2"/>
            <a:r>
              <a:rPr lang="en-US" altLang="zh-CN" dirty="0" err="1">
                <a:sym typeface="Arial" charset="0"/>
              </a:rPr>
              <a:t>syscall.close.return</a:t>
            </a:r>
            <a:r>
              <a:rPr lang="en-US" altLang="zh-CN" dirty="0">
                <a:sym typeface="Arial" charset="0"/>
              </a:rPr>
              <a:t>     close</a:t>
            </a:r>
            <a:r>
              <a:rPr lang="zh-CN" altLang="en-US" dirty="0">
                <a:sym typeface="Arial" charset="0"/>
              </a:rPr>
              <a:t>系统调用返回。</a:t>
            </a:r>
          </a:p>
          <a:p>
            <a:pPr lvl="2"/>
            <a:r>
              <a:rPr lang="en-US" altLang="zh-CN" dirty="0">
                <a:sym typeface="Arial" charset="0"/>
              </a:rPr>
              <a:t>module("ext3").statement(0xdeadbeef)     ext3</a:t>
            </a:r>
            <a:r>
              <a:rPr lang="zh-CN" altLang="en-US" dirty="0">
                <a:sym typeface="Arial" charset="0"/>
              </a:rPr>
              <a:t>文件系统驱动中指定地址的指令。</a:t>
            </a:r>
          </a:p>
          <a:p>
            <a:pPr lvl="2"/>
            <a:r>
              <a:rPr lang="en-US" altLang="zh-CN" dirty="0">
                <a:sym typeface="Arial" charset="0"/>
              </a:rPr>
              <a:t>timer.ms(200)     </a:t>
            </a:r>
            <a:r>
              <a:rPr lang="zh-CN" altLang="en-US" dirty="0">
                <a:sym typeface="Arial" charset="0"/>
              </a:rPr>
              <a:t>每</a:t>
            </a:r>
            <a:r>
              <a:rPr lang="en-US" altLang="zh-CN" dirty="0">
                <a:sym typeface="Arial" charset="0"/>
              </a:rPr>
              <a:t>200</a:t>
            </a:r>
            <a:r>
              <a:rPr lang="zh-CN" altLang="en-US" dirty="0">
                <a:sym typeface="Arial" charset="0"/>
              </a:rPr>
              <a:t>毫秒触发的定时器。</a:t>
            </a:r>
          </a:p>
          <a:p>
            <a:pPr lvl="2"/>
            <a:endParaRPr lang="en-US" altLang="zh-CN" dirty="0">
              <a:sym typeface="Arial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</a:t>
            </a:r>
            <a:r>
              <a:rPr lang="en-US" altLang="zh-CN" dirty="0" err="1"/>
              <a:t>systemtap</a:t>
            </a:r>
            <a:r>
              <a:rPr lang="zh-CN" altLang="en-US" dirty="0"/>
              <a:t>查看内核函数调用</a:t>
            </a:r>
          </a:p>
        </p:txBody>
      </p:sp>
    </p:spTree>
    <p:extLst>
      <p:ext uri="{BB962C8B-B14F-4D97-AF65-F5344CB8AC3E}">
        <p14:creationId xmlns:p14="http://schemas.microsoft.com/office/powerpoint/2010/main" val="345137754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216578" cy="5517231"/>
          </a:xfrm>
        </p:spPr>
        <p:txBody>
          <a:bodyPr/>
          <a:lstStyle/>
          <a:p>
            <a:r>
              <a:rPr lang="en-US" altLang="zh-CN" dirty="0" err="1">
                <a:sym typeface="Arial" charset="0"/>
              </a:rPr>
              <a:t>Systemtap</a:t>
            </a:r>
            <a:r>
              <a:rPr lang="zh-CN" altLang="en-US" dirty="0">
                <a:sym typeface="Arial" charset="0"/>
              </a:rPr>
              <a:t>例子</a:t>
            </a:r>
            <a:r>
              <a:rPr lang="en-US" altLang="zh-CN" dirty="0">
                <a:sym typeface="Arial" charset="0"/>
              </a:rPr>
              <a:t>——net/</a:t>
            </a:r>
            <a:r>
              <a:rPr lang="en-US" altLang="zh-CN" dirty="0" err="1">
                <a:sym typeface="Arial" charset="0"/>
              </a:rPr>
              <a:t>socket.c</a:t>
            </a:r>
            <a:endParaRPr lang="en-US" altLang="zh-CN" dirty="0">
              <a:sym typeface="Arial" charset="0"/>
            </a:endParaRPr>
          </a:p>
          <a:p>
            <a:pPr lvl="1"/>
            <a:r>
              <a:rPr lang="en-US" altLang="zh-CN" dirty="0" err="1">
                <a:sym typeface="Arial" charset="0"/>
              </a:rPr>
              <a:t>kernel.function</a:t>
            </a:r>
            <a:r>
              <a:rPr lang="zh-CN" altLang="en-US" dirty="0">
                <a:sym typeface="Arial" charset="0"/>
              </a:rPr>
              <a:t>探针可以很容易的做到这一点，因为</a:t>
            </a:r>
            <a:r>
              <a:rPr lang="en-US" altLang="zh-CN" dirty="0" err="1">
                <a:sym typeface="Arial" charset="0"/>
              </a:rPr>
              <a:t>systemtap</a:t>
            </a:r>
            <a:r>
              <a:rPr lang="zh-CN" altLang="en-US" dirty="0">
                <a:sym typeface="Arial" charset="0"/>
              </a:rPr>
              <a:t>能够检查内核的调试信息并把目标代码和源代码关联起来。它的工作原理类似于调试器：只要能够指出它（函数）的名字或者确定它的位置，就可以探测它。</a:t>
            </a:r>
            <a:endParaRPr lang="en-US" altLang="zh-CN" dirty="0">
              <a:sym typeface="Arial" charset="0"/>
            </a:endParaRPr>
          </a:p>
          <a:p>
            <a:pPr lvl="1"/>
            <a:r>
              <a:rPr lang="zh-CN" altLang="en-US" dirty="0">
                <a:sym typeface="Arial" charset="0"/>
              </a:rPr>
              <a:t>用</a:t>
            </a:r>
            <a:r>
              <a:rPr lang="en-US" altLang="zh-CN" dirty="0" err="1">
                <a:sym typeface="Arial" charset="0"/>
              </a:rPr>
              <a:t>kernel.function</a:t>
            </a:r>
            <a:r>
              <a:rPr lang="en-US" altLang="zh-CN" dirty="0">
                <a:sym typeface="Arial" charset="0"/>
              </a:rPr>
              <a:t>("*@net/socket.c")</a:t>
            </a:r>
            <a:r>
              <a:rPr lang="zh-CN" altLang="en-US" dirty="0">
                <a:sym typeface="Arial" charset="0"/>
              </a:rPr>
              <a:t>来跟踪函数入口，用</a:t>
            </a:r>
            <a:r>
              <a:rPr lang="en-US" altLang="zh-CN" dirty="0" err="1">
                <a:sym typeface="Arial" charset="0"/>
              </a:rPr>
              <a:t>kernel.function</a:t>
            </a:r>
            <a:r>
              <a:rPr lang="en-US" altLang="zh-CN" dirty="0">
                <a:sym typeface="Arial" charset="0"/>
              </a:rPr>
              <a:t>("*@net/socket.c").return</a:t>
            </a:r>
            <a:r>
              <a:rPr lang="zh-CN" altLang="en-US" dirty="0">
                <a:sym typeface="Arial" charset="0"/>
              </a:rPr>
              <a:t>来跟踪函数的返回。</a:t>
            </a:r>
            <a:endParaRPr lang="en-US" altLang="zh-CN" dirty="0">
              <a:sym typeface="Arial" charset="0"/>
            </a:endParaRPr>
          </a:p>
          <a:p>
            <a:pPr lvl="1"/>
            <a:r>
              <a:rPr lang="zh-CN" altLang="en-US" dirty="0">
                <a:sym typeface="Arial" charset="0"/>
              </a:rPr>
              <a:t>一旦标识出了探测点，</a:t>
            </a:r>
            <a:r>
              <a:rPr lang="en-US" altLang="zh-CN" dirty="0" err="1">
                <a:sym typeface="Arial" charset="0"/>
              </a:rPr>
              <a:t>systemtap</a:t>
            </a:r>
            <a:r>
              <a:rPr lang="zh-CN" altLang="en-US" dirty="0">
                <a:sym typeface="Arial" charset="0"/>
              </a:rPr>
              <a:t>脚本的框架就有了。探针关键词指出一个探测点或者一个用逗号隔开的探测点列表。之后的大括号中是所有列出的探测点的处理函数。</a:t>
            </a:r>
          </a:p>
          <a:p>
            <a:pPr lvl="1"/>
            <a:endParaRPr lang="en-US" altLang="zh-CN" dirty="0">
              <a:sym typeface="Arial" charset="0"/>
            </a:endParaRPr>
          </a:p>
          <a:p>
            <a:endParaRPr lang="en-US" altLang="zh-CN" dirty="0">
              <a:sym typeface="Arial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</a:t>
            </a:r>
            <a:r>
              <a:rPr lang="en-US" altLang="zh-CN" dirty="0" err="1"/>
              <a:t>systemtap</a:t>
            </a:r>
            <a:r>
              <a:rPr lang="zh-CN" altLang="en-US" dirty="0"/>
              <a:t>查看内核函数调用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E14390-3D7D-4616-B788-B5FEF26A4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830" y="4797126"/>
            <a:ext cx="8885170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97059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352600" y="1340769"/>
            <a:ext cx="8553400" cy="3384376"/>
          </a:xfrm>
        </p:spPr>
        <p:txBody>
          <a:bodyPr/>
          <a:lstStyle/>
          <a:p>
            <a:r>
              <a:rPr lang="zh-CN" altLang="en-US" dirty="0">
                <a:ea typeface="宋体" pitchFamily="2" charset="-122"/>
              </a:rPr>
              <a:t>第</a:t>
            </a:r>
            <a:r>
              <a:rPr lang="en-US" altLang="zh-CN" dirty="0">
                <a:ea typeface="宋体" pitchFamily="2" charset="-122"/>
              </a:rPr>
              <a:t>1</a:t>
            </a:r>
            <a:r>
              <a:rPr lang="zh-CN" altLang="en-US" dirty="0">
                <a:ea typeface="宋体" pitchFamily="2" charset="-122"/>
              </a:rPr>
              <a:t>讲：内核网络协议栈（上）</a:t>
            </a:r>
          </a:p>
          <a:p>
            <a:endParaRPr lang="zh-CN" altLang="en-US" dirty="0">
              <a:ea typeface="宋体" pitchFamily="2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第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讲：内核网络协议栈（下）</a:t>
            </a:r>
          </a:p>
          <a:p>
            <a:endParaRPr lang="zh-CN" altLang="en-US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第</a:t>
            </a:r>
            <a:r>
              <a:rPr lang="en-US" altLang="zh-CN" dirty="0">
                <a:ea typeface="宋体" pitchFamily="2" charset="-122"/>
              </a:rPr>
              <a:t>3</a:t>
            </a:r>
            <a:r>
              <a:rPr lang="zh-CN" altLang="en-US" dirty="0">
                <a:ea typeface="宋体" pitchFamily="2" charset="-122"/>
              </a:rPr>
              <a:t>讲：</a:t>
            </a:r>
            <a:r>
              <a:rPr lang="en-US" altLang="zh-CN" dirty="0" err="1">
                <a:ea typeface="宋体" pitchFamily="2" charset="-122"/>
              </a:rPr>
              <a:t>setsockopt</a:t>
            </a:r>
            <a:r>
              <a:rPr lang="zh-CN" altLang="en-US" dirty="0">
                <a:ea typeface="宋体" pitchFamily="2" charset="-122"/>
              </a:rPr>
              <a:t>和</a:t>
            </a:r>
            <a:r>
              <a:rPr lang="en-US" altLang="zh-CN" dirty="0">
                <a:ea typeface="宋体" pitchFamily="2" charset="-122"/>
              </a:rPr>
              <a:t>IP</a:t>
            </a:r>
          </a:p>
          <a:p>
            <a:endParaRPr lang="en-US" altLang="zh-CN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第</a:t>
            </a:r>
            <a:r>
              <a:rPr lang="en-US" altLang="zh-CN" dirty="0">
                <a:ea typeface="宋体" pitchFamily="2" charset="-122"/>
              </a:rPr>
              <a:t>4</a:t>
            </a:r>
            <a:r>
              <a:rPr lang="zh-CN" altLang="en-US" dirty="0">
                <a:ea typeface="宋体" pitchFamily="2" charset="-122"/>
              </a:rPr>
              <a:t>讲：利用</a:t>
            </a:r>
            <a:r>
              <a:rPr lang="en-US" altLang="zh-CN" dirty="0">
                <a:ea typeface="宋体" pitchFamily="2" charset="-122"/>
              </a:rPr>
              <a:t>eBPF</a:t>
            </a:r>
            <a:r>
              <a:rPr lang="zh-CN" altLang="en-US" dirty="0">
                <a:ea typeface="宋体" pitchFamily="2" charset="-122"/>
              </a:rPr>
              <a:t>机制实现简单的防火墙</a:t>
            </a:r>
          </a:p>
          <a:p>
            <a:endParaRPr lang="en-US" altLang="zh-CN" dirty="0">
              <a:ea typeface="宋体" pitchFamily="2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第一章 实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训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 实训内容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710581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标题 2">
            <a:extLst>
              <a:ext uri="{FF2B5EF4-FFF2-40B4-BE49-F238E27FC236}">
                <a16:creationId xmlns:a16="http://schemas.microsoft.com/office/drawing/2014/main" id="{49A37AA3-AA8B-417D-913F-06756C801A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子任务</a:t>
            </a:r>
            <a:r>
              <a:rPr lang="en-US" altLang="zh-CN" dirty="0"/>
              <a:t>3</a:t>
            </a:r>
            <a:r>
              <a:rPr lang="zh-CN" altLang="en-US" dirty="0"/>
              <a:t>：安装</a:t>
            </a:r>
            <a:r>
              <a:rPr lang="en-US" altLang="zh-CN" dirty="0" err="1"/>
              <a:t>systemtap</a:t>
            </a:r>
            <a:r>
              <a:rPr lang="zh-CN" altLang="en-US" dirty="0"/>
              <a:t>，编写</a:t>
            </a:r>
            <a:r>
              <a:rPr lang="en-US" altLang="zh-CN" dirty="0" err="1"/>
              <a:t>systemtap</a:t>
            </a:r>
            <a:r>
              <a:rPr lang="zh-CN" altLang="en-US" dirty="0"/>
              <a:t>监控脚本</a:t>
            </a:r>
          </a:p>
        </p:txBody>
      </p:sp>
      <p:sp>
        <p:nvSpPr>
          <p:cNvPr id="6" name="内容占位符 1">
            <a:extLst>
              <a:ext uri="{FF2B5EF4-FFF2-40B4-BE49-F238E27FC236}">
                <a16:creationId xmlns:a16="http://schemas.microsoft.com/office/drawing/2014/main" id="{E1BBBAFB-3065-4AD3-A303-4754B5ABCBEA}"/>
              </a:ext>
            </a:extLst>
          </p:cNvPr>
          <p:cNvSpPr txBox="1">
            <a:spLocks/>
          </p:cNvSpPr>
          <p:nvPr/>
        </p:nvSpPr>
        <p:spPr bwMode="auto">
          <a:xfrm>
            <a:off x="831850" y="1501775"/>
            <a:ext cx="8242300" cy="212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kern="0" dirty="0"/>
              <a:t>任务描述</a:t>
            </a:r>
            <a:endParaRPr lang="en-US" altLang="zh-CN" kern="0" dirty="0"/>
          </a:p>
          <a:p>
            <a:pPr lvl="1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  <a:defRPr/>
            </a:pPr>
            <a:r>
              <a:rPr lang="zh-CN" altLang="en-US" sz="1662" kern="0" dirty="0">
                <a:solidFill>
                  <a:srgbClr val="111111"/>
                </a:solidFill>
              </a:rPr>
              <a:t>编写</a:t>
            </a:r>
            <a:r>
              <a:rPr lang="en-US" altLang="zh-CN" sz="1662" kern="0" dirty="0" err="1">
                <a:solidFill>
                  <a:srgbClr val="111111"/>
                </a:solidFill>
              </a:rPr>
              <a:t>systemtap</a:t>
            </a:r>
            <a:r>
              <a:rPr lang="zh-CN" altLang="en-US" sz="1662" kern="0" dirty="0">
                <a:solidFill>
                  <a:srgbClr val="111111"/>
                </a:solidFill>
              </a:rPr>
              <a:t>监控脚本</a:t>
            </a:r>
            <a:r>
              <a:rPr lang="en-US" altLang="zh-CN" sz="1662" kern="0" dirty="0">
                <a:solidFill>
                  <a:srgbClr val="111111"/>
                </a:solidFill>
              </a:rPr>
              <a:t>--stap</a:t>
            </a:r>
            <a:r>
              <a:rPr lang="zh-CN" altLang="en-US" sz="1662" kern="0" dirty="0">
                <a:solidFill>
                  <a:srgbClr val="111111"/>
                </a:solidFill>
              </a:rPr>
              <a:t>脚本，使得可以只监控任务</a:t>
            </a:r>
            <a:r>
              <a:rPr lang="en-US" altLang="zh-CN" sz="1662" kern="0" dirty="0">
                <a:solidFill>
                  <a:srgbClr val="111111"/>
                </a:solidFill>
              </a:rPr>
              <a:t>1</a:t>
            </a:r>
            <a:r>
              <a:rPr lang="zh-CN" altLang="en-US" sz="1662" kern="0" dirty="0">
                <a:solidFill>
                  <a:srgbClr val="111111"/>
                </a:solidFill>
              </a:rPr>
              <a:t>写的</a:t>
            </a:r>
            <a:r>
              <a:rPr lang="en-US" altLang="zh-CN" sz="1662" kern="0" dirty="0">
                <a:solidFill>
                  <a:srgbClr val="111111"/>
                </a:solidFill>
              </a:rPr>
              <a:t>client</a:t>
            </a:r>
            <a:r>
              <a:rPr lang="zh-CN" altLang="en-US" sz="1662" kern="0" dirty="0">
                <a:solidFill>
                  <a:srgbClr val="111111"/>
                </a:solidFill>
              </a:rPr>
              <a:t>和</a:t>
            </a:r>
            <a:r>
              <a:rPr lang="en-US" altLang="zh-CN" sz="1662" kern="0" dirty="0">
                <a:solidFill>
                  <a:srgbClr val="111111"/>
                </a:solidFill>
              </a:rPr>
              <a:t>server</a:t>
            </a:r>
            <a:r>
              <a:rPr lang="zh-CN" altLang="en-US" sz="1662" kern="0" dirty="0">
                <a:solidFill>
                  <a:srgbClr val="111111"/>
                </a:solidFill>
              </a:rPr>
              <a:t>的程序。</a:t>
            </a:r>
          </a:p>
          <a:p>
            <a:pPr lvl="1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  <a:defRPr/>
            </a:pPr>
            <a:r>
              <a:rPr lang="zh-CN" altLang="en-US" sz="1662" kern="0" dirty="0">
                <a:solidFill>
                  <a:srgbClr val="111111"/>
                </a:solidFill>
              </a:rPr>
              <a:t>使用</a:t>
            </a:r>
            <a:r>
              <a:rPr lang="en-US" altLang="zh-CN" sz="1662" kern="0" dirty="0" err="1">
                <a:solidFill>
                  <a:srgbClr val="111111"/>
                </a:solidFill>
              </a:rPr>
              <a:t>systemtap</a:t>
            </a:r>
            <a:r>
              <a:rPr lang="zh-CN" altLang="en-US" sz="1662" kern="0" dirty="0">
                <a:solidFill>
                  <a:srgbClr val="111111"/>
                </a:solidFill>
              </a:rPr>
              <a:t>捕获</a:t>
            </a:r>
            <a:r>
              <a:rPr lang="en-US" altLang="zh-CN" sz="1662" kern="0" dirty="0">
                <a:solidFill>
                  <a:srgbClr val="111111"/>
                </a:solidFill>
              </a:rPr>
              <a:t>server</a:t>
            </a:r>
            <a:r>
              <a:rPr lang="zh-CN" altLang="en-US" sz="1662" kern="0" dirty="0">
                <a:solidFill>
                  <a:srgbClr val="111111"/>
                </a:solidFill>
              </a:rPr>
              <a:t>端和</a:t>
            </a:r>
            <a:r>
              <a:rPr lang="en-US" altLang="zh-CN" sz="1662" kern="0" dirty="0">
                <a:solidFill>
                  <a:srgbClr val="111111"/>
                </a:solidFill>
              </a:rPr>
              <a:t>client</a:t>
            </a:r>
            <a:r>
              <a:rPr lang="zh-CN" altLang="en-US" sz="1662" kern="0" dirty="0">
                <a:solidFill>
                  <a:srgbClr val="111111"/>
                </a:solidFill>
              </a:rPr>
              <a:t>端的内核函数调用</a:t>
            </a:r>
          </a:p>
        </p:txBody>
      </p:sp>
      <p:sp>
        <p:nvSpPr>
          <p:cNvPr id="7" name="内容占位符 1">
            <a:extLst>
              <a:ext uri="{FF2B5EF4-FFF2-40B4-BE49-F238E27FC236}">
                <a16:creationId xmlns:a16="http://schemas.microsoft.com/office/drawing/2014/main" id="{0A70DC68-D11E-4B95-A937-9BDF51FF86B0}"/>
              </a:ext>
            </a:extLst>
          </p:cNvPr>
          <p:cNvSpPr txBox="1">
            <a:spLocks/>
          </p:cNvSpPr>
          <p:nvPr/>
        </p:nvSpPr>
        <p:spPr bwMode="auto">
          <a:xfrm>
            <a:off x="831850" y="3694114"/>
            <a:ext cx="824230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406" tIns="42203" rIns="84406" bIns="42203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sz="2585" kern="0" dirty="0">
                <a:ea typeface="黑体"/>
              </a:rPr>
              <a:t>审核要求</a:t>
            </a:r>
            <a:endParaRPr lang="en-US" altLang="zh-CN" sz="2585" kern="0" dirty="0">
              <a:ea typeface="黑体"/>
            </a:endParaRPr>
          </a:p>
          <a:p>
            <a:pPr lvl="1">
              <a:buClr>
                <a:srgbClr val="336699"/>
              </a:buClr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  <a:defRPr/>
            </a:pPr>
            <a:r>
              <a:rPr lang="zh-CN" altLang="en-US" sz="1662" dirty="0">
                <a:solidFill>
                  <a:srgbClr val="111111"/>
                </a:solidFill>
                <a:ea typeface="宋体" panose="02010600030101010101" pitchFamily="2" charset="-122"/>
              </a:rPr>
              <a:t>正确编写满足功能的源文件，正确编译。</a:t>
            </a:r>
          </a:p>
          <a:p>
            <a:pPr lvl="1">
              <a:buClr>
                <a:srgbClr val="336699"/>
              </a:buClr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  <a:defRPr/>
            </a:pPr>
            <a:r>
              <a:rPr lang="zh-CN" altLang="en-US" sz="1662" dirty="0">
                <a:solidFill>
                  <a:srgbClr val="111111"/>
                </a:solidFill>
                <a:ea typeface="宋体" panose="02010600030101010101" pitchFamily="2" charset="-122"/>
              </a:rPr>
              <a:t>提交相关源码与运行截图。</a:t>
            </a:r>
          </a:p>
          <a:p>
            <a:pPr>
              <a:defRPr/>
            </a:pPr>
            <a:endParaRPr lang="zh-CN" altLang="en-US" sz="2585" kern="0" dirty="0">
              <a:ea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83443593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216578" cy="5517231"/>
          </a:xfrm>
        </p:spPr>
        <p:txBody>
          <a:bodyPr/>
          <a:lstStyle/>
          <a:p>
            <a:r>
              <a:rPr lang="zh-CN" altLang="en-US" dirty="0">
                <a:sym typeface="Arial" charset="0"/>
              </a:rPr>
              <a:t>发送函数</a:t>
            </a:r>
            <a:endParaRPr lang="en-US" altLang="zh-CN" dirty="0">
              <a:sym typeface="Arial" charset="0"/>
            </a:endParaRPr>
          </a:p>
          <a:p>
            <a:pPr lvl="1"/>
            <a:r>
              <a:rPr lang="en-US" altLang="zh-CN" dirty="0">
                <a:sym typeface="Arial" charset="0"/>
              </a:rPr>
              <a:t>send</a:t>
            </a:r>
            <a:r>
              <a:rPr lang="zh-CN" altLang="en-US" dirty="0">
                <a:sym typeface="Arial" charset="0"/>
              </a:rPr>
              <a:t>、</a:t>
            </a:r>
            <a:r>
              <a:rPr lang="en-US" altLang="zh-CN" dirty="0">
                <a:sym typeface="Arial" charset="0"/>
              </a:rPr>
              <a:t>sendto</a:t>
            </a:r>
            <a:r>
              <a:rPr lang="zh-CN" altLang="en-US" dirty="0">
                <a:sym typeface="Arial" charset="0"/>
              </a:rPr>
              <a:t>、</a:t>
            </a:r>
            <a:r>
              <a:rPr lang="en-US" altLang="zh-CN" dirty="0" err="1">
                <a:sym typeface="Arial" charset="0"/>
              </a:rPr>
              <a:t>sendmsg</a:t>
            </a:r>
            <a:r>
              <a:rPr lang="zh-CN" altLang="en-US" dirty="0">
                <a:sym typeface="Arial" charset="0"/>
              </a:rPr>
              <a:t>系统调用最终都调用</a:t>
            </a:r>
            <a:r>
              <a:rPr lang="en-US" altLang="zh-CN" dirty="0" err="1">
                <a:sym typeface="Arial" charset="0"/>
              </a:rPr>
              <a:t>sock_sendmsg</a:t>
            </a:r>
            <a:r>
              <a:rPr lang="en-US" altLang="zh-CN" dirty="0">
                <a:sym typeface="Arial" charset="0"/>
              </a:rPr>
              <a:t>()</a:t>
            </a:r>
            <a:r>
              <a:rPr lang="zh-CN" altLang="en-US" dirty="0">
                <a:sym typeface="Arial" charset="0"/>
              </a:rPr>
              <a:t>来输出数据，这些系统调用本身只是准备和校验消息头，然后调用</a:t>
            </a:r>
            <a:r>
              <a:rPr lang="en-US" altLang="zh-CN" dirty="0" err="1">
                <a:sym typeface="Arial" charset="0"/>
              </a:rPr>
              <a:t>sock_sendmsg</a:t>
            </a:r>
            <a:r>
              <a:rPr lang="en-US" altLang="zh-CN" dirty="0">
                <a:sym typeface="Arial" charset="0"/>
              </a:rPr>
              <a:t>()</a:t>
            </a:r>
            <a:r>
              <a:rPr lang="zh-CN" altLang="en-US" dirty="0">
                <a:sym typeface="Arial" charset="0"/>
              </a:rPr>
              <a:t>，而</a:t>
            </a:r>
            <a:r>
              <a:rPr lang="en-US" altLang="zh-CN" dirty="0" err="1">
                <a:sym typeface="Arial" charset="0"/>
              </a:rPr>
              <a:t>sock_sendmsg</a:t>
            </a:r>
            <a:r>
              <a:rPr lang="en-US" altLang="zh-CN" dirty="0">
                <a:sym typeface="Arial" charset="0"/>
              </a:rPr>
              <a:t>()</a:t>
            </a:r>
            <a:r>
              <a:rPr lang="zh-CN" altLang="en-US" dirty="0">
                <a:sym typeface="Arial" charset="0"/>
              </a:rPr>
              <a:t>最终则调用</a:t>
            </a:r>
            <a:r>
              <a:rPr lang="en-US" altLang="zh-CN" dirty="0" err="1">
                <a:sym typeface="Arial" charset="0"/>
              </a:rPr>
              <a:t>proto_ops</a:t>
            </a:r>
            <a:r>
              <a:rPr lang="zh-CN" altLang="en-US" dirty="0">
                <a:sym typeface="Arial" charset="0"/>
              </a:rPr>
              <a:t>中的相应接口。</a:t>
            </a:r>
            <a:endParaRPr lang="en-US" altLang="zh-CN" dirty="0">
              <a:sym typeface="Arial" charset="0"/>
            </a:endParaRPr>
          </a:p>
          <a:p>
            <a:endParaRPr lang="en-US" altLang="zh-CN" dirty="0">
              <a:sym typeface="Arial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五、发送接收函数</a:t>
            </a:r>
          </a:p>
        </p:txBody>
      </p:sp>
      <p:pic>
        <p:nvPicPr>
          <p:cNvPr id="6146" name="图片 3">
            <a:extLst>
              <a:ext uri="{FF2B5EF4-FFF2-40B4-BE49-F238E27FC236}">
                <a16:creationId xmlns:a16="http://schemas.microsoft.com/office/drawing/2014/main" id="{256E839A-8FF3-4E34-99A0-10BC6A3DE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778" y="3212976"/>
            <a:ext cx="7186443" cy="2715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895540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216578" cy="5517231"/>
          </a:xfrm>
        </p:spPr>
        <p:txBody>
          <a:bodyPr/>
          <a:lstStyle/>
          <a:p>
            <a:r>
              <a:rPr lang="zh-CN" altLang="en-US" dirty="0">
                <a:sym typeface="Arial" charset="0"/>
              </a:rPr>
              <a:t>接收函数</a:t>
            </a:r>
            <a:endParaRPr lang="en-US" altLang="zh-CN" dirty="0">
              <a:sym typeface="Arial" charset="0"/>
            </a:endParaRPr>
          </a:p>
          <a:p>
            <a:pPr lvl="1"/>
            <a:r>
              <a:rPr lang="en-US" altLang="zh-CN" dirty="0" err="1">
                <a:sym typeface="Arial" charset="0"/>
              </a:rPr>
              <a:t>recv</a:t>
            </a:r>
            <a:r>
              <a:rPr lang="zh-CN" altLang="en-US" dirty="0">
                <a:sym typeface="Arial" charset="0"/>
              </a:rPr>
              <a:t>、</a:t>
            </a:r>
            <a:r>
              <a:rPr lang="en-US" altLang="zh-CN" dirty="0" err="1">
                <a:sym typeface="Arial" charset="0"/>
              </a:rPr>
              <a:t>recvfrom</a:t>
            </a:r>
            <a:r>
              <a:rPr lang="zh-CN" altLang="en-US" dirty="0">
                <a:sym typeface="Arial" charset="0"/>
              </a:rPr>
              <a:t>、</a:t>
            </a:r>
            <a:r>
              <a:rPr lang="en-US" altLang="zh-CN" dirty="0" err="1">
                <a:sym typeface="Arial" charset="0"/>
              </a:rPr>
              <a:t>recvmsg</a:t>
            </a:r>
            <a:r>
              <a:rPr lang="zh-CN" altLang="en-US" dirty="0">
                <a:sym typeface="Arial" charset="0"/>
              </a:rPr>
              <a:t>系统调用最终都调用</a:t>
            </a:r>
            <a:r>
              <a:rPr lang="en-US" altLang="zh-CN" dirty="0" err="1">
                <a:sym typeface="Arial" charset="0"/>
              </a:rPr>
              <a:t>sock_recvmsg</a:t>
            </a:r>
            <a:r>
              <a:rPr lang="en-US" altLang="zh-CN" dirty="0">
                <a:sym typeface="Arial" charset="0"/>
              </a:rPr>
              <a:t>()</a:t>
            </a:r>
            <a:r>
              <a:rPr lang="zh-CN" altLang="en-US" dirty="0">
                <a:sym typeface="Arial" charset="0"/>
              </a:rPr>
              <a:t>来接收数据</a:t>
            </a:r>
            <a:endParaRPr lang="en-US" altLang="zh-CN" dirty="0">
              <a:sym typeface="Arial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五、发送接收函数</a:t>
            </a:r>
          </a:p>
        </p:txBody>
      </p:sp>
      <p:pic>
        <p:nvPicPr>
          <p:cNvPr id="7170" name="图片 2">
            <a:extLst>
              <a:ext uri="{FF2B5EF4-FFF2-40B4-BE49-F238E27FC236}">
                <a16:creationId xmlns:a16="http://schemas.microsoft.com/office/drawing/2014/main" id="{134C4C65-140D-4242-B0A7-9E9451A15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005" y="2924944"/>
            <a:ext cx="7623990" cy="3014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724073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标题 2">
            <a:extLst>
              <a:ext uri="{FF2B5EF4-FFF2-40B4-BE49-F238E27FC236}">
                <a16:creationId xmlns:a16="http://schemas.microsoft.com/office/drawing/2014/main" id="{49A37AA3-AA8B-417D-913F-06756C801A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子任务</a:t>
            </a:r>
            <a:r>
              <a:rPr lang="en-US" altLang="zh-CN" dirty="0"/>
              <a:t>4</a:t>
            </a:r>
            <a:r>
              <a:rPr lang="zh-CN" altLang="en-US" dirty="0"/>
              <a:t>：画出发送接收函数调用的层次流程图</a:t>
            </a:r>
          </a:p>
        </p:txBody>
      </p:sp>
      <p:sp>
        <p:nvSpPr>
          <p:cNvPr id="6" name="内容占位符 1">
            <a:extLst>
              <a:ext uri="{FF2B5EF4-FFF2-40B4-BE49-F238E27FC236}">
                <a16:creationId xmlns:a16="http://schemas.microsoft.com/office/drawing/2014/main" id="{E1BBBAFB-3065-4AD3-A303-4754B5ABCBEA}"/>
              </a:ext>
            </a:extLst>
          </p:cNvPr>
          <p:cNvSpPr txBox="1">
            <a:spLocks/>
          </p:cNvSpPr>
          <p:nvPr/>
        </p:nvSpPr>
        <p:spPr bwMode="auto">
          <a:xfrm>
            <a:off x="831850" y="1501775"/>
            <a:ext cx="8242300" cy="212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kern="0" dirty="0"/>
              <a:t>任务描述</a:t>
            </a:r>
            <a:endParaRPr lang="en-US" altLang="zh-CN" kern="0" dirty="0"/>
          </a:p>
          <a:p>
            <a:pPr lvl="1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  <a:defRPr/>
            </a:pPr>
            <a:r>
              <a:rPr lang="zh-CN" altLang="en-US" sz="1662" kern="0" dirty="0">
                <a:solidFill>
                  <a:srgbClr val="111111"/>
                </a:solidFill>
              </a:rPr>
              <a:t>画出发送接收函数调用的层次流程图</a:t>
            </a:r>
          </a:p>
        </p:txBody>
      </p:sp>
      <p:sp>
        <p:nvSpPr>
          <p:cNvPr id="7" name="内容占位符 1">
            <a:extLst>
              <a:ext uri="{FF2B5EF4-FFF2-40B4-BE49-F238E27FC236}">
                <a16:creationId xmlns:a16="http://schemas.microsoft.com/office/drawing/2014/main" id="{0A70DC68-D11E-4B95-A937-9BDF51FF86B0}"/>
              </a:ext>
            </a:extLst>
          </p:cNvPr>
          <p:cNvSpPr txBox="1">
            <a:spLocks/>
          </p:cNvSpPr>
          <p:nvPr/>
        </p:nvSpPr>
        <p:spPr bwMode="auto">
          <a:xfrm>
            <a:off x="831850" y="3694114"/>
            <a:ext cx="824230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406" tIns="42203" rIns="84406" bIns="42203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sz="2585" kern="0" dirty="0">
                <a:ea typeface="黑体"/>
              </a:rPr>
              <a:t>审核要求</a:t>
            </a:r>
            <a:endParaRPr lang="en-US" altLang="zh-CN" sz="2585" kern="0" dirty="0">
              <a:ea typeface="黑体"/>
            </a:endParaRPr>
          </a:p>
          <a:p>
            <a:pPr lvl="1">
              <a:buClr>
                <a:srgbClr val="336699"/>
              </a:buClr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  <a:defRPr/>
            </a:pPr>
            <a:r>
              <a:rPr lang="zh-CN" altLang="en-US" sz="1662" dirty="0">
                <a:solidFill>
                  <a:srgbClr val="111111"/>
                </a:solidFill>
                <a:ea typeface="宋体" panose="02010600030101010101" pitchFamily="2" charset="-122"/>
              </a:rPr>
              <a:t>正确画出满足要求的层次流程图</a:t>
            </a:r>
          </a:p>
          <a:p>
            <a:pPr marL="0" indent="0">
              <a:buNone/>
              <a:defRPr/>
            </a:pPr>
            <a:endParaRPr lang="zh-CN" altLang="en-US" sz="2585" kern="0" dirty="0">
              <a:ea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75755167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B8112F9-D3C9-47AF-BC30-AD215DA1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25CE0E-96F9-4D6D-B28E-B39DE074DF8E}"/>
              </a:ext>
            </a:extLst>
          </p:cNvPr>
          <p:cNvSpPr txBox="1"/>
          <p:nvPr/>
        </p:nvSpPr>
        <p:spPr>
          <a:xfrm>
            <a:off x="3591088" y="2875002"/>
            <a:ext cx="27238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>
                <a:solidFill>
                  <a:srgbClr val="333333"/>
                </a:solidFill>
              </a:rPr>
              <a:t>本节完</a:t>
            </a:r>
          </a:p>
        </p:txBody>
      </p:sp>
    </p:spTree>
    <p:extLst>
      <p:ext uri="{BB962C8B-B14F-4D97-AF65-F5344CB8AC3E}">
        <p14:creationId xmlns:p14="http://schemas.microsoft.com/office/powerpoint/2010/main" val="179794341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1">
            <a:extLst>
              <a:ext uri="{FF2B5EF4-FFF2-40B4-BE49-F238E27FC236}">
                <a16:creationId xmlns:a16="http://schemas.microsoft.com/office/drawing/2014/main" id="{1A77ECFD-0D70-4D38-A9F6-79C78A8F5E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学习内核网络中传输层的网络传输过程</a:t>
            </a:r>
          </a:p>
        </p:txBody>
      </p:sp>
      <p:sp>
        <p:nvSpPr>
          <p:cNvPr id="5123" name="标题 2">
            <a:extLst>
              <a:ext uri="{FF2B5EF4-FFF2-40B4-BE49-F238E27FC236}">
                <a16:creationId xmlns:a16="http://schemas.microsoft.com/office/drawing/2014/main" id="{E567ACBD-63CE-4AF3-A843-7CC8405D31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主要任务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D201FA0A-A67C-4135-A701-2AEA41C39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26" y="3228976"/>
            <a:ext cx="8277225" cy="2659063"/>
          </a:xfrm>
          <a:prstGeom prst="rect">
            <a:avLst/>
          </a:prstGeom>
          <a:noFill/>
          <a:ln>
            <a:noFill/>
          </a:ln>
          <a:effectLst/>
        </p:spPr>
        <p:txBody>
          <a:bodyPr lIns="83077" tIns="43200" rIns="83077" bIns="43200"/>
          <a:lstStyle>
            <a:lvl1pPr marL="341313" indent="-341313">
              <a:spcBef>
                <a:spcPts val="650"/>
              </a:spcBef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ts val="600"/>
              </a:spcBef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ts val="500"/>
              </a:spcBef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>
              <a:spcBef>
                <a:spcPts val="500"/>
              </a:spcBef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>
              <a:spcBef>
                <a:spcPts val="500"/>
              </a:spcBef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l" eaLnBrk="0" hangingPunct="0">
              <a:buClr>
                <a:srgbClr val="FF5050"/>
              </a:buClr>
              <a:buSzPct val="120000"/>
              <a:buFont typeface="Wingdings" panose="05000000000000000000" pitchFamily="2" charset="2"/>
              <a:buChar char=""/>
              <a:defRPr/>
            </a:pPr>
            <a:r>
              <a:rPr kumimoji="0"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由主要任务，可以分解为以下</a:t>
            </a:r>
            <a:r>
              <a:rPr kumimoji="0"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0"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个子任务：</a:t>
            </a:r>
          </a:p>
          <a:p>
            <a:pPr algn="l" eaLnBrk="0" hangingPunct="0">
              <a:buClr>
                <a:srgbClr val="FF5050"/>
              </a:buClr>
              <a:buSzPct val="120000"/>
              <a:buFont typeface="Wingdings" panose="05000000000000000000" pitchFamily="2" charset="2"/>
              <a:buChar char=""/>
              <a:defRPr/>
            </a:pPr>
            <a:endParaRPr kumimoji="0"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17" lvl="1" indent="-263776" algn="l" eaLnBrk="0" hangingPunct="0">
              <a:spcBef>
                <a:spcPct val="20000"/>
              </a:spcBef>
              <a:buClr>
                <a:srgbClr val="336699"/>
              </a:buClr>
              <a:buSzPct val="75000"/>
              <a:buFont typeface="Wingdings" pitchFamily="2" charset="2"/>
              <a:buChar char="v"/>
              <a:defRPr/>
            </a:pPr>
            <a:r>
              <a:rPr kumimoji="0" lang="en-US" altLang="zh-CN" sz="1662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子任务1</a:t>
            </a:r>
            <a:r>
              <a:rPr kumimoji="0" lang="zh-CN" altLang="en-US" sz="1662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：编写基于</a:t>
            </a:r>
            <a:r>
              <a:rPr kumimoji="0" lang="en-US" altLang="zh-CN" sz="1662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socket</a:t>
            </a:r>
            <a:r>
              <a:rPr kumimoji="0" lang="zh-CN" altLang="en-US" sz="1662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kumimoji="0" lang="en-US" altLang="zh-CN" sz="1662" dirty="0" err="1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udp</a:t>
            </a:r>
            <a:r>
              <a:rPr kumimoji="0" lang="zh-CN" altLang="en-US" sz="1662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发送接收程序（</a:t>
            </a:r>
            <a:r>
              <a:rPr kumimoji="0" lang="en-US" altLang="zh-CN" sz="1662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60min</a:t>
            </a:r>
            <a:r>
              <a:rPr kumimoji="0" lang="zh-CN" altLang="en-US" sz="1662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kumimoji="0" lang="en-US" altLang="zh-CN" sz="1662" dirty="0">
              <a:solidFill>
                <a:srgbClr val="11111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85817" lvl="1" indent="-263776" algn="l" eaLnBrk="0" hangingPunct="0">
              <a:spcBef>
                <a:spcPct val="20000"/>
              </a:spcBef>
              <a:buClr>
                <a:srgbClr val="336699"/>
              </a:buClr>
              <a:buSzPct val="75000"/>
              <a:buFont typeface="Wingdings" pitchFamily="2" charset="2"/>
              <a:buChar char="v"/>
              <a:defRPr/>
            </a:pPr>
            <a:r>
              <a:rPr kumimoji="0" lang="zh-CN" altLang="en-US" sz="1662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子任务</a:t>
            </a:r>
            <a:r>
              <a:rPr kumimoji="0" lang="en-US" altLang="zh-CN" sz="1662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0" lang="zh-CN" altLang="en-US" sz="1662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：安装</a:t>
            </a:r>
            <a:r>
              <a:rPr kumimoji="0" lang="en-US" altLang="zh-CN" sz="1662" dirty="0" err="1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systemtap</a:t>
            </a:r>
            <a:r>
              <a:rPr kumimoji="0" lang="zh-CN" altLang="en-US" sz="1662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，编写</a:t>
            </a:r>
            <a:r>
              <a:rPr kumimoji="0" lang="en-US" altLang="zh-CN" sz="1662" dirty="0" err="1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systemtap</a:t>
            </a:r>
            <a:r>
              <a:rPr kumimoji="0" lang="zh-CN" altLang="en-US" sz="1662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监控脚本（</a:t>
            </a:r>
            <a:r>
              <a:rPr kumimoji="0" lang="en-US" altLang="zh-CN" sz="1662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45min</a:t>
            </a:r>
            <a:r>
              <a:rPr kumimoji="0" lang="zh-CN" altLang="en-US" sz="1662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  <a:p>
            <a:pPr marL="685817" lvl="1" indent="-263776" algn="l" eaLnBrk="0" hangingPunct="0">
              <a:spcBef>
                <a:spcPct val="20000"/>
              </a:spcBef>
              <a:buClr>
                <a:srgbClr val="336699"/>
              </a:buClr>
              <a:buSzPct val="75000"/>
              <a:buFont typeface="Wingdings" pitchFamily="2" charset="2"/>
              <a:buChar char="v"/>
              <a:defRPr/>
            </a:pPr>
            <a:r>
              <a:rPr kumimoji="0" lang="zh-CN" altLang="en-US" sz="1662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子任务</a:t>
            </a:r>
            <a:r>
              <a:rPr kumimoji="0" lang="en-US" altLang="zh-CN" sz="1662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kumimoji="0" lang="zh-CN" altLang="en-US" sz="1662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：捕获</a:t>
            </a:r>
            <a:r>
              <a:rPr kumimoji="0" lang="en-US" altLang="zh-CN" sz="1662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server</a:t>
            </a:r>
            <a:r>
              <a:rPr kumimoji="0" lang="zh-CN" altLang="en-US" sz="1662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端和</a:t>
            </a:r>
            <a:r>
              <a:rPr kumimoji="0" lang="en-US" altLang="zh-CN" sz="1662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client</a:t>
            </a:r>
            <a:r>
              <a:rPr kumimoji="0" lang="zh-CN" altLang="en-US" sz="1662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端的内核函数调用（</a:t>
            </a:r>
            <a:r>
              <a:rPr kumimoji="0" lang="en-US" altLang="zh-CN" sz="1662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45min</a:t>
            </a:r>
            <a:r>
              <a:rPr kumimoji="0" lang="zh-CN" altLang="en-US" sz="1662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  <a:p>
            <a:pPr marL="685817" lvl="1" indent="-263776" algn="l" eaLnBrk="0" hangingPunct="0">
              <a:spcBef>
                <a:spcPct val="20000"/>
              </a:spcBef>
              <a:buClr>
                <a:srgbClr val="336699"/>
              </a:buClr>
              <a:buSzPct val="75000"/>
              <a:buFont typeface="Wingdings" pitchFamily="2" charset="2"/>
              <a:buChar char="v"/>
              <a:defRPr/>
            </a:pPr>
            <a:r>
              <a:rPr kumimoji="0" lang="zh-CN" altLang="en-US" sz="1662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子任务</a:t>
            </a:r>
            <a:r>
              <a:rPr kumimoji="0" lang="en-US" altLang="zh-CN" sz="1662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kumimoji="0" lang="zh-CN" altLang="en-US" sz="1662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：画出发送接收函数调用的层次流程图（</a:t>
            </a:r>
            <a:r>
              <a:rPr kumimoji="0" lang="en-US" altLang="zh-CN" sz="1662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30min</a:t>
            </a:r>
            <a:r>
              <a:rPr kumimoji="0" lang="zh-CN" altLang="en-US" sz="1662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072562" cy="4968551"/>
          </a:xfrm>
        </p:spPr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是做什么的？</a:t>
            </a:r>
            <a:endParaRPr lang="en-US" altLang="zh-CN" dirty="0"/>
          </a:p>
          <a:p>
            <a:pPr lvl="1"/>
            <a:r>
              <a:rPr lang="en-US" altLang="zh-CN" dirty="0"/>
              <a:t>socket</a:t>
            </a:r>
            <a:r>
              <a:rPr lang="zh-CN" altLang="en-US" dirty="0"/>
              <a:t>起源于</a:t>
            </a:r>
            <a:r>
              <a:rPr lang="en-US" altLang="zh-CN" dirty="0"/>
              <a:t>Unix</a:t>
            </a:r>
            <a:r>
              <a:rPr lang="zh-CN" altLang="en-US" dirty="0"/>
              <a:t>，而</a:t>
            </a:r>
            <a:r>
              <a:rPr lang="en-US" altLang="zh-CN" dirty="0"/>
              <a:t>Unix/Linux</a:t>
            </a:r>
            <a:r>
              <a:rPr lang="zh-CN" altLang="en-US" dirty="0"/>
              <a:t>基本哲学之一就是“一切皆文件”，都可以用“打开</a:t>
            </a:r>
            <a:r>
              <a:rPr lang="en-US" altLang="zh-CN" dirty="0"/>
              <a:t>open –&gt; </a:t>
            </a:r>
            <a:r>
              <a:rPr lang="zh-CN" altLang="en-US" dirty="0"/>
              <a:t>读写</a:t>
            </a:r>
            <a:r>
              <a:rPr lang="en-US" altLang="zh-CN" dirty="0"/>
              <a:t>write/read –&gt; </a:t>
            </a:r>
            <a:r>
              <a:rPr lang="zh-CN" altLang="en-US" dirty="0"/>
              <a:t>关闭</a:t>
            </a:r>
            <a:r>
              <a:rPr lang="en-US" altLang="zh-CN" dirty="0"/>
              <a:t>close”</a:t>
            </a:r>
            <a:r>
              <a:rPr lang="zh-CN" altLang="en-US" dirty="0"/>
              <a:t>模式来操作。</a:t>
            </a:r>
            <a:r>
              <a:rPr lang="en-US" altLang="zh-CN" dirty="0"/>
              <a:t>Socket</a:t>
            </a:r>
            <a:r>
              <a:rPr lang="zh-CN" altLang="en-US" dirty="0"/>
              <a:t>就是该模式的一个实现，        </a:t>
            </a:r>
            <a:r>
              <a:rPr lang="en-US" altLang="zh-CN" dirty="0"/>
              <a:t>socket</a:t>
            </a:r>
            <a:r>
              <a:rPr lang="zh-CN" altLang="en-US" dirty="0"/>
              <a:t>即是一种特殊的文件，一些</a:t>
            </a:r>
            <a:r>
              <a:rPr lang="en-US" altLang="zh-CN" dirty="0"/>
              <a:t>socket</a:t>
            </a:r>
            <a:r>
              <a:rPr lang="zh-CN" altLang="en-US" dirty="0"/>
              <a:t>函数就是对其进行的操作（读</a:t>
            </a:r>
            <a:r>
              <a:rPr lang="en-US" altLang="zh-CN" dirty="0"/>
              <a:t>/</a:t>
            </a:r>
            <a:r>
              <a:rPr lang="zh-CN" altLang="en-US" dirty="0"/>
              <a:t>写</a:t>
            </a:r>
            <a:r>
              <a:rPr lang="en-US" altLang="zh-CN" dirty="0"/>
              <a:t>IO</a:t>
            </a:r>
            <a:r>
              <a:rPr lang="zh-CN" altLang="en-US" dirty="0"/>
              <a:t>、打开、关闭）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说白了</a:t>
            </a:r>
            <a:r>
              <a:rPr lang="en-US" altLang="zh-CN" dirty="0"/>
              <a:t>Socket</a:t>
            </a:r>
            <a:r>
              <a:rPr lang="zh-CN" altLang="en-US" dirty="0"/>
              <a:t>是应用层与</a:t>
            </a:r>
            <a:r>
              <a:rPr lang="en-US" altLang="zh-CN" dirty="0"/>
              <a:t>TCP/IP</a:t>
            </a:r>
            <a:r>
              <a:rPr lang="zh-CN" altLang="en-US" dirty="0"/>
              <a:t>协议族通信的中间软件抽象层，它是一组接口。在设计模式中，</a:t>
            </a:r>
            <a:r>
              <a:rPr lang="en-US" altLang="zh-CN" dirty="0"/>
              <a:t>Socket</a:t>
            </a:r>
            <a:r>
              <a:rPr lang="zh-CN" altLang="en-US" dirty="0"/>
              <a:t>其实就是一个门面模式，它把复杂的</a:t>
            </a:r>
            <a:r>
              <a:rPr lang="en-US" altLang="zh-CN" dirty="0"/>
              <a:t>TCP/IP</a:t>
            </a:r>
            <a:r>
              <a:rPr lang="zh-CN" altLang="en-US" dirty="0"/>
              <a:t>协议族隐藏在</a:t>
            </a:r>
            <a:r>
              <a:rPr lang="en-US" altLang="zh-CN" dirty="0"/>
              <a:t>Socket</a:t>
            </a:r>
            <a:r>
              <a:rPr lang="zh-CN" altLang="en-US" dirty="0"/>
              <a:t>接口后面，对用户来说，一组简单的接口就是全部，让</a:t>
            </a:r>
            <a:r>
              <a:rPr lang="en-US" altLang="zh-CN" dirty="0"/>
              <a:t>Socket</a:t>
            </a:r>
            <a:r>
              <a:rPr lang="zh-CN" altLang="en-US" dirty="0"/>
              <a:t>去组织数据，以符合指定的协议。</a:t>
            </a:r>
          </a:p>
          <a:p>
            <a:pPr lvl="1"/>
            <a:r>
              <a:rPr lang="en-US" altLang="zh-CN" dirty="0"/>
              <a:t>TCP/IP</a:t>
            </a:r>
            <a:r>
              <a:rPr lang="zh-CN" altLang="en-US" dirty="0"/>
              <a:t>协议族包括运输层、网络层、链路层，而</a:t>
            </a:r>
            <a:r>
              <a:rPr lang="en-US" altLang="zh-CN" dirty="0"/>
              <a:t>socket</a:t>
            </a:r>
            <a:r>
              <a:rPr lang="zh-CN" altLang="en-US" dirty="0"/>
              <a:t>所在位置如图，</a:t>
            </a:r>
            <a:r>
              <a:rPr lang="en-US" altLang="zh-CN" dirty="0"/>
              <a:t>Socket</a:t>
            </a:r>
            <a:r>
              <a:rPr lang="zh-CN" altLang="en-US" dirty="0"/>
              <a:t>是应用层与</a:t>
            </a:r>
            <a:r>
              <a:rPr lang="en-US" altLang="zh-CN" dirty="0"/>
              <a:t>TCP/IP</a:t>
            </a:r>
            <a:r>
              <a:rPr lang="zh-CN" altLang="en-US" dirty="0"/>
              <a:t>协议族通信的中间软件抽象层。</a:t>
            </a:r>
          </a:p>
          <a:p>
            <a:pPr lvl="1"/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en-US" altLang="zh-CN" dirty="0"/>
              <a:t>socket</a:t>
            </a:r>
            <a:r>
              <a:rPr lang="zh-CN" altLang="en-US" dirty="0"/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274909909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700392-12B9-B745-981D-B0DA8B739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8"/>
            <a:ext cx="8928100" cy="5400600"/>
          </a:xfrm>
        </p:spPr>
        <p:txBody>
          <a:bodyPr/>
          <a:lstStyle/>
          <a:p>
            <a:r>
              <a:rPr lang="en-US" altLang="zh-CN" dirty="0"/>
              <a:t>s</a:t>
            </a:r>
            <a:r>
              <a:rPr kumimoji="1" lang="en-US" altLang="zh-CN" dirty="0"/>
              <a:t>ocket</a:t>
            </a:r>
            <a:r>
              <a:rPr kumimoji="1" lang="zh-CN" altLang="en-US" dirty="0"/>
              <a:t>第一步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7943A9B-7FA6-2A42-A161-0F998BDD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en-US" altLang="zh-CN" dirty="0"/>
              <a:t>socket</a:t>
            </a:r>
            <a:r>
              <a:rPr lang="zh-CN" altLang="en-US" dirty="0"/>
              <a:t>简介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C1C96CC-856A-49C6-A508-F47988273DDA}"/>
              </a:ext>
            </a:extLst>
          </p:cNvPr>
          <p:cNvSpPr txBox="1"/>
          <p:nvPr/>
        </p:nvSpPr>
        <p:spPr>
          <a:xfrm>
            <a:off x="776536" y="2204864"/>
            <a:ext cx="905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err="1">
                <a:solidFill>
                  <a:srgbClr val="292929"/>
                </a:solidFill>
              </a:rPr>
              <a:t>sockfd</a:t>
            </a:r>
            <a:r>
              <a:rPr lang="en-US" altLang="zh-CN" dirty="0">
                <a:solidFill>
                  <a:srgbClr val="292929"/>
                </a:solidFill>
              </a:rPr>
              <a:t> = socket( int </a:t>
            </a:r>
            <a:r>
              <a:rPr lang="en-US" altLang="zh-CN" dirty="0" err="1">
                <a:solidFill>
                  <a:srgbClr val="292929"/>
                </a:solidFill>
              </a:rPr>
              <a:t>socket_family</a:t>
            </a:r>
            <a:r>
              <a:rPr lang="en-US" altLang="zh-CN" dirty="0">
                <a:solidFill>
                  <a:srgbClr val="292929"/>
                </a:solidFill>
              </a:rPr>
              <a:t>, int </a:t>
            </a:r>
            <a:r>
              <a:rPr lang="en-US" altLang="zh-CN" dirty="0" err="1">
                <a:solidFill>
                  <a:srgbClr val="292929"/>
                </a:solidFill>
              </a:rPr>
              <a:t>socket_type</a:t>
            </a:r>
            <a:r>
              <a:rPr lang="en-US" altLang="zh-CN" dirty="0">
                <a:solidFill>
                  <a:srgbClr val="292929"/>
                </a:solidFill>
              </a:rPr>
              <a:t>, int protocol );</a:t>
            </a:r>
            <a:endParaRPr lang="zh-CN" altLang="en-US" dirty="0">
              <a:solidFill>
                <a:srgbClr val="292929"/>
              </a:solidFill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8E796C0-A1A3-448B-B6CD-E95642E6B024}"/>
              </a:ext>
            </a:extLst>
          </p:cNvPr>
          <p:cNvCxnSpPr>
            <a:cxnSpLocks/>
          </p:cNvCxnSpPr>
          <p:nvPr/>
        </p:nvCxnSpPr>
        <p:spPr bwMode="auto">
          <a:xfrm flipH="1">
            <a:off x="3728864" y="2780929"/>
            <a:ext cx="287140" cy="648071"/>
          </a:xfrm>
          <a:prstGeom prst="straightConnector1">
            <a:avLst/>
          </a:prstGeom>
          <a:solidFill>
            <a:srgbClr val="CCFF66"/>
          </a:solidFill>
          <a:ln w="38100" cap="flat" cmpd="sng" algn="ctr">
            <a:solidFill>
              <a:srgbClr val="0033CC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DF5917C-B973-4619-B52A-E70FB91114DA}"/>
              </a:ext>
            </a:extLst>
          </p:cNvPr>
          <p:cNvCxnSpPr>
            <a:cxnSpLocks/>
          </p:cNvCxnSpPr>
          <p:nvPr/>
        </p:nvCxnSpPr>
        <p:spPr bwMode="auto">
          <a:xfrm>
            <a:off x="6537176" y="2794038"/>
            <a:ext cx="0" cy="690463"/>
          </a:xfrm>
          <a:prstGeom prst="straightConnector1">
            <a:avLst/>
          </a:prstGeom>
          <a:solidFill>
            <a:srgbClr val="CCFF66"/>
          </a:solidFill>
          <a:ln w="38100" cap="flat" cmpd="sng" algn="ctr">
            <a:solidFill>
              <a:srgbClr val="0033CC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1289FE3-289F-454F-BE1A-F9A4867BB4B8}"/>
              </a:ext>
            </a:extLst>
          </p:cNvPr>
          <p:cNvCxnSpPr>
            <a:cxnSpLocks/>
          </p:cNvCxnSpPr>
          <p:nvPr/>
        </p:nvCxnSpPr>
        <p:spPr bwMode="auto">
          <a:xfrm>
            <a:off x="8409384" y="2794038"/>
            <a:ext cx="504056" cy="633262"/>
          </a:xfrm>
          <a:prstGeom prst="straightConnector1">
            <a:avLst/>
          </a:prstGeom>
          <a:solidFill>
            <a:srgbClr val="CCFF66"/>
          </a:solidFill>
          <a:ln w="38100" cap="flat" cmpd="sng" algn="ctr">
            <a:solidFill>
              <a:srgbClr val="0033CC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19CB97E1-3B0F-4324-BCF3-7600E44EDE66}"/>
              </a:ext>
            </a:extLst>
          </p:cNvPr>
          <p:cNvSpPr txBox="1"/>
          <p:nvPr/>
        </p:nvSpPr>
        <p:spPr>
          <a:xfrm>
            <a:off x="3440832" y="3427300"/>
            <a:ext cx="575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?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5CEABE4-4CE5-45FB-98C2-447169885CA3}"/>
              </a:ext>
            </a:extLst>
          </p:cNvPr>
          <p:cNvSpPr txBox="1"/>
          <p:nvPr/>
        </p:nvSpPr>
        <p:spPr>
          <a:xfrm>
            <a:off x="6249590" y="3427299"/>
            <a:ext cx="575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?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30A9F90-4DF8-4C9C-984F-0E969614BF56}"/>
              </a:ext>
            </a:extLst>
          </p:cNvPr>
          <p:cNvSpPr txBox="1"/>
          <p:nvPr/>
        </p:nvSpPr>
        <p:spPr>
          <a:xfrm>
            <a:off x="8691479" y="3367262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?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B27B35E-196A-4B4A-9EBC-50DEC040A230}"/>
              </a:ext>
            </a:extLst>
          </p:cNvPr>
          <p:cNvSpPr txBox="1"/>
          <p:nvPr/>
        </p:nvSpPr>
        <p:spPr>
          <a:xfrm>
            <a:off x="776536" y="4449037"/>
            <a:ext cx="5400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>
                <a:solidFill>
                  <a:srgbClr val="292929"/>
                </a:solidFill>
              </a:rPr>
              <a:t>/* </a:t>
            </a:r>
            <a:r>
              <a:rPr lang="zh-CN" altLang="en-US" sz="1800" dirty="0">
                <a:solidFill>
                  <a:srgbClr val="292929"/>
                </a:solidFill>
              </a:rPr>
              <a:t>创建</a:t>
            </a:r>
            <a:r>
              <a:rPr lang="en-US" altLang="zh-CN" sz="1800" dirty="0">
                <a:solidFill>
                  <a:srgbClr val="292929"/>
                </a:solidFill>
              </a:rPr>
              <a:t>TCP socket </a:t>
            </a:r>
            <a:r>
              <a:rPr lang="zh-CN" altLang="en-US" sz="1800" dirty="0">
                <a:solidFill>
                  <a:srgbClr val="292929"/>
                </a:solidFill>
              </a:rPr>
              <a:t>*</a:t>
            </a:r>
            <a:r>
              <a:rPr lang="en-US" altLang="zh-CN" sz="1800" dirty="0">
                <a:solidFill>
                  <a:srgbClr val="292929"/>
                </a:solidFill>
              </a:rPr>
              <a:t>/</a:t>
            </a:r>
          </a:p>
          <a:p>
            <a:pPr algn="l"/>
            <a:r>
              <a:rPr lang="en-US" altLang="zh-CN" sz="1800" dirty="0" err="1">
                <a:solidFill>
                  <a:srgbClr val="292929"/>
                </a:solidFill>
              </a:rPr>
              <a:t>sockfd</a:t>
            </a:r>
            <a:r>
              <a:rPr lang="en-US" altLang="zh-CN" sz="1800" dirty="0">
                <a:solidFill>
                  <a:srgbClr val="292929"/>
                </a:solidFill>
              </a:rPr>
              <a:t> = socket( AF_INET, SOCK_STREAM, 0 );</a:t>
            </a:r>
          </a:p>
          <a:p>
            <a:pPr algn="l"/>
            <a:endParaRPr lang="en-US" altLang="zh-CN" sz="1800" dirty="0">
              <a:solidFill>
                <a:srgbClr val="292929"/>
              </a:solidFill>
            </a:endParaRPr>
          </a:p>
          <a:p>
            <a:pPr algn="l"/>
            <a:r>
              <a:rPr lang="en-US" altLang="zh-CN" sz="1800" dirty="0">
                <a:solidFill>
                  <a:srgbClr val="292929"/>
                </a:solidFill>
              </a:rPr>
              <a:t>/</a:t>
            </a:r>
            <a:r>
              <a:rPr lang="zh-CN" altLang="en-US" sz="1800" dirty="0">
                <a:solidFill>
                  <a:srgbClr val="292929"/>
                </a:solidFill>
              </a:rPr>
              <a:t>* 创建</a:t>
            </a:r>
            <a:r>
              <a:rPr lang="en-US" altLang="zh-CN" sz="1800" dirty="0">
                <a:solidFill>
                  <a:srgbClr val="292929"/>
                </a:solidFill>
              </a:rPr>
              <a:t>UDP socket </a:t>
            </a:r>
            <a:r>
              <a:rPr lang="zh-CN" altLang="en-US" sz="1800" dirty="0">
                <a:solidFill>
                  <a:srgbClr val="292929"/>
                </a:solidFill>
              </a:rPr>
              <a:t>*</a:t>
            </a:r>
            <a:r>
              <a:rPr lang="en-US" altLang="zh-CN" sz="1800" dirty="0">
                <a:solidFill>
                  <a:srgbClr val="292929"/>
                </a:solidFill>
              </a:rPr>
              <a:t>/</a:t>
            </a:r>
          </a:p>
          <a:p>
            <a:pPr algn="l"/>
            <a:r>
              <a:rPr lang="en-US" altLang="zh-CN" sz="1800" dirty="0" err="1">
                <a:solidFill>
                  <a:srgbClr val="292929"/>
                </a:solidFill>
              </a:rPr>
              <a:t>sockfd</a:t>
            </a:r>
            <a:r>
              <a:rPr lang="en-US" altLang="zh-CN" sz="1800" dirty="0">
                <a:solidFill>
                  <a:srgbClr val="292929"/>
                </a:solidFill>
              </a:rPr>
              <a:t> = socket( AF_INET, SOCK_DGRAM, 0 );</a:t>
            </a:r>
            <a:endParaRPr lang="zh-CN" altLang="en-US" sz="1800" dirty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92200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072562" cy="4968551"/>
          </a:xfrm>
        </p:spPr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是做什么的？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en-US" altLang="zh-CN" dirty="0"/>
              <a:t>socket</a:t>
            </a:r>
            <a:r>
              <a:rPr lang="zh-CN" altLang="en-US" dirty="0"/>
              <a:t>简介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F20E08-7837-4B5A-83EB-9EAD7F71F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688" y="2060848"/>
            <a:ext cx="5400600" cy="4743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521924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288586" cy="5517231"/>
          </a:xfrm>
        </p:spPr>
        <p:txBody>
          <a:bodyPr/>
          <a:lstStyle/>
          <a:p>
            <a:r>
              <a:rPr lang="en-US" altLang="zh-CN" dirty="0">
                <a:sym typeface="Arial" charset="0"/>
              </a:rPr>
              <a:t>UDP</a:t>
            </a:r>
          </a:p>
          <a:p>
            <a:pPr lvl="1"/>
            <a:r>
              <a:rPr lang="zh-CN" altLang="en-US" dirty="0">
                <a:sym typeface="Arial" charset="0"/>
              </a:rPr>
              <a:t>在</a:t>
            </a:r>
            <a:r>
              <a:rPr lang="en-US" altLang="zh-CN" dirty="0">
                <a:sym typeface="Arial" charset="0"/>
              </a:rPr>
              <a:t>TCP/IP</a:t>
            </a:r>
            <a:r>
              <a:rPr lang="zh-CN" altLang="en-US" dirty="0">
                <a:sym typeface="Arial" charset="0"/>
              </a:rPr>
              <a:t>模型中，</a:t>
            </a:r>
            <a:r>
              <a:rPr lang="en-US" altLang="zh-CN" dirty="0">
                <a:sym typeface="Arial" charset="0"/>
              </a:rPr>
              <a:t>UDP</a:t>
            </a:r>
            <a:r>
              <a:rPr lang="zh-CN" altLang="en-US" dirty="0">
                <a:sym typeface="Arial" charset="0"/>
              </a:rPr>
              <a:t>为网络层以上和应用层以下提供了一个简单的接口。</a:t>
            </a:r>
            <a:r>
              <a:rPr lang="en-US" altLang="zh-CN" dirty="0">
                <a:sym typeface="Arial" charset="0"/>
              </a:rPr>
              <a:t>UDP</a:t>
            </a:r>
            <a:r>
              <a:rPr lang="zh-CN" altLang="en-US" dirty="0">
                <a:sym typeface="Arial" charset="0"/>
              </a:rPr>
              <a:t>只提供数据的不可靠传递，它一旦把应用程序发给网络层的数据发送出去，就不保留数据备份（所以</a:t>
            </a:r>
            <a:r>
              <a:rPr lang="en-US" altLang="zh-CN" dirty="0">
                <a:sym typeface="Arial" charset="0"/>
              </a:rPr>
              <a:t>UDP</a:t>
            </a:r>
            <a:r>
              <a:rPr lang="zh-CN" altLang="en-US" dirty="0">
                <a:sym typeface="Arial" charset="0"/>
              </a:rPr>
              <a:t>有时候也被认为是不可靠的数据报协议）。</a:t>
            </a:r>
            <a:r>
              <a:rPr lang="en-US" altLang="zh-CN" dirty="0">
                <a:sym typeface="Arial" charset="0"/>
              </a:rPr>
              <a:t>UDP</a:t>
            </a:r>
            <a:r>
              <a:rPr lang="zh-CN" altLang="en-US" dirty="0">
                <a:sym typeface="Arial" charset="0"/>
              </a:rPr>
              <a:t>在</a:t>
            </a:r>
            <a:r>
              <a:rPr lang="en-US" altLang="zh-CN" dirty="0">
                <a:sym typeface="Arial" charset="0"/>
              </a:rPr>
              <a:t>IP</a:t>
            </a:r>
            <a:r>
              <a:rPr lang="zh-CN" altLang="en-US" dirty="0">
                <a:sym typeface="Arial" charset="0"/>
              </a:rPr>
              <a:t>数据报的头部仅仅加入了复用和数据校验（字段）。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en-US" altLang="zh-CN" dirty="0"/>
              <a:t>UDP</a:t>
            </a:r>
            <a:r>
              <a:rPr lang="zh-CN" altLang="en-US" dirty="0"/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116898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288586" cy="5517231"/>
          </a:xfrm>
        </p:spPr>
        <p:txBody>
          <a:bodyPr/>
          <a:lstStyle/>
          <a:p>
            <a:r>
              <a:rPr lang="en-US" altLang="zh-CN" dirty="0">
                <a:sym typeface="Arial" charset="0"/>
              </a:rPr>
              <a:t>UDP</a:t>
            </a:r>
          </a:p>
          <a:p>
            <a:pPr lvl="1"/>
            <a:r>
              <a:rPr lang="en-US" altLang="zh-CN" dirty="0"/>
              <a:t>UDP</a:t>
            </a:r>
            <a:r>
              <a:rPr lang="zh-CN" altLang="en-US" dirty="0"/>
              <a:t>首部字段由</a:t>
            </a:r>
            <a:r>
              <a:rPr lang="en-US" altLang="zh-CN" dirty="0"/>
              <a:t>4</a:t>
            </a:r>
            <a:r>
              <a:rPr lang="zh-CN" altLang="en-US" dirty="0"/>
              <a:t>个部分组成，其中两个是可选的。各</a:t>
            </a:r>
            <a:r>
              <a:rPr lang="en-US" altLang="zh-CN" dirty="0"/>
              <a:t>16bit</a:t>
            </a:r>
            <a:r>
              <a:rPr lang="zh-CN" altLang="en-US" dirty="0"/>
              <a:t>的来源端口和目的端口用来标记发送和接受的应用进程。因为</a:t>
            </a:r>
            <a:r>
              <a:rPr lang="en-US" altLang="zh-CN" dirty="0"/>
              <a:t>UDP</a:t>
            </a:r>
            <a:r>
              <a:rPr lang="zh-CN" altLang="en-US" dirty="0"/>
              <a:t>不需要应答，所以来源端口是可选的，如果来源端口不用，那么置为零。在目的端口后面是长度固定的以字节为单位的长度域，用来指定</a:t>
            </a:r>
            <a:r>
              <a:rPr lang="en-US" altLang="zh-CN" dirty="0"/>
              <a:t>UDP</a:t>
            </a:r>
            <a:r>
              <a:rPr lang="zh-CN" altLang="en-US" dirty="0"/>
              <a:t>数据报包括数据部分的长度，长度最小值为</a:t>
            </a:r>
            <a:r>
              <a:rPr lang="en-US" altLang="zh-CN" dirty="0"/>
              <a:t>8byte</a:t>
            </a:r>
            <a:r>
              <a:rPr lang="zh-CN" altLang="en-US" dirty="0"/>
              <a:t>。首部剩下地</a:t>
            </a:r>
            <a:r>
              <a:rPr lang="en-US" altLang="zh-CN" dirty="0"/>
              <a:t>16bit</a:t>
            </a:r>
            <a:r>
              <a:rPr lang="zh-CN" altLang="en-US" dirty="0"/>
              <a:t>是用来对首部和数据部分一起做校验和（</a:t>
            </a:r>
            <a:r>
              <a:rPr lang="en-US" altLang="zh-CN" dirty="0"/>
              <a:t>Checksum</a:t>
            </a:r>
            <a:r>
              <a:rPr lang="zh-CN" altLang="en-US" dirty="0"/>
              <a:t>）的，这部分是可选的，但在实际应用中一般都使用这一功能。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en-US" altLang="zh-CN" dirty="0"/>
              <a:t>UDP</a:t>
            </a:r>
            <a:r>
              <a:rPr lang="zh-CN" altLang="en-US" dirty="0"/>
              <a:t>简介</a:t>
            </a:r>
          </a:p>
        </p:txBody>
      </p:sp>
      <p:pic>
        <p:nvPicPr>
          <p:cNvPr id="4" name="Picture 4" descr="TCP、UDP、IP报文格式- 任超的博客| Renchao's Blog">
            <a:extLst>
              <a:ext uri="{FF2B5EF4-FFF2-40B4-BE49-F238E27FC236}">
                <a16:creationId xmlns:a16="http://schemas.microsoft.com/office/drawing/2014/main" id="{54034446-37A3-4CC6-B237-55F520357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720" y="4099384"/>
            <a:ext cx="6480720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17683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288586" cy="5517231"/>
          </a:xfrm>
        </p:spPr>
        <p:txBody>
          <a:bodyPr/>
          <a:lstStyle/>
          <a:p>
            <a:r>
              <a:rPr lang="en-US" altLang="zh-CN" dirty="0">
                <a:sym typeface="Arial" charset="0"/>
              </a:rPr>
              <a:t>UDP</a:t>
            </a:r>
          </a:p>
          <a:p>
            <a:pPr lvl="1"/>
            <a:r>
              <a:rPr lang="zh-CN" altLang="en-US" sz="1800" dirty="0"/>
              <a:t>由于缺乏可靠性且属于非连接导向协定，</a:t>
            </a:r>
            <a:r>
              <a:rPr lang="en-US" altLang="zh-CN" sz="1800" dirty="0"/>
              <a:t>UDP</a:t>
            </a:r>
            <a:r>
              <a:rPr lang="zh-CN" altLang="en-US" sz="1800" dirty="0"/>
              <a:t>应用一般必须允许一定量的丢包、出错和复制贴上。但有些应用，比如</a:t>
            </a:r>
            <a:r>
              <a:rPr lang="en-US" altLang="zh-CN" sz="1800" dirty="0"/>
              <a:t>TFTP</a:t>
            </a:r>
            <a:r>
              <a:rPr lang="zh-CN" altLang="en-US" sz="1800" dirty="0"/>
              <a:t>，如果需要则必须在应用层增加根本的可靠机制。但是绝大多数</a:t>
            </a:r>
            <a:r>
              <a:rPr lang="en-US" altLang="zh-CN" sz="1800" dirty="0"/>
              <a:t>UDP</a:t>
            </a:r>
            <a:r>
              <a:rPr lang="zh-CN" altLang="en-US" sz="1800" dirty="0"/>
              <a:t>应用都不需要可靠机制，甚至可能因为引入可靠机制而降低性能。流媒体（串流技术）、即时多媒体游戏和</a:t>
            </a:r>
            <a:r>
              <a:rPr lang="en-US" altLang="zh-CN" sz="1800" dirty="0"/>
              <a:t>IP</a:t>
            </a:r>
            <a:r>
              <a:rPr lang="zh-CN" altLang="en-US" sz="1800" dirty="0"/>
              <a:t>电话（</a:t>
            </a:r>
            <a:r>
              <a:rPr lang="en-US" altLang="zh-CN" sz="1800" dirty="0"/>
              <a:t>VoIP</a:t>
            </a:r>
            <a:r>
              <a:rPr lang="zh-CN" altLang="en-US" sz="1800" dirty="0"/>
              <a:t>）一定就是典型的</a:t>
            </a:r>
            <a:r>
              <a:rPr lang="en-US" altLang="zh-CN" sz="1800" dirty="0"/>
              <a:t>UDP</a:t>
            </a:r>
            <a:r>
              <a:rPr lang="zh-CN" altLang="en-US" sz="1800" dirty="0"/>
              <a:t>应用。如果某个应用需要很高的可靠性，那么可以用传输控制协议（</a:t>
            </a:r>
            <a:r>
              <a:rPr lang="en-US" altLang="zh-CN" sz="1800" dirty="0"/>
              <a:t>TCP</a:t>
            </a:r>
            <a:r>
              <a:rPr lang="zh-CN" altLang="en-US" sz="1800" dirty="0"/>
              <a:t>协议）来代替</a:t>
            </a:r>
            <a:r>
              <a:rPr lang="en-US" altLang="zh-CN" sz="1800" dirty="0"/>
              <a:t>UDP</a:t>
            </a:r>
            <a:r>
              <a:rPr lang="zh-CN" altLang="en-US" sz="1800" dirty="0"/>
              <a:t>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en-US" altLang="zh-CN" dirty="0"/>
              <a:t>UDP</a:t>
            </a:r>
            <a:r>
              <a:rPr lang="zh-CN" altLang="en-US" dirty="0"/>
              <a:t>简介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D6FB8F1-E58A-4155-B0A9-E45F3D1B8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840" y="3284984"/>
            <a:ext cx="3816424" cy="3475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7711939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通用信息 (标准)">
  <a:themeElements>
    <a:clrScheme name="">
      <a:dk1>
        <a:srgbClr val="0033CC"/>
      </a:dk1>
      <a:lt1>
        <a:srgbClr val="FFFFFF"/>
      </a:lt1>
      <a:dk2>
        <a:srgbClr val="336699"/>
      </a:dk2>
      <a:lt2>
        <a:srgbClr val="008000"/>
      </a:lt2>
      <a:accent1>
        <a:srgbClr val="3366FF"/>
      </a:accent1>
      <a:accent2>
        <a:srgbClr val="FFFF66"/>
      </a:accent2>
      <a:accent3>
        <a:srgbClr val="FFFFFF"/>
      </a:accent3>
      <a:accent4>
        <a:srgbClr val="002AAE"/>
      </a:accent4>
      <a:accent5>
        <a:srgbClr val="ADB8FF"/>
      </a:accent5>
      <a:accent6>
        <a:srgbClr val="E7E75C"/>
      </a:accent6>
      <a:hlink>
        <a:srgbClr val="FF6600"/>
      </a:hlink>
      <a:folHlink>
        <a:srgbClr val="FFCC66"/>
      </a:folHlink>
    </a:clrScheme>
    <a:fontScheme name="通用信息 (标准)">
      <a:majorFont>
        <a:latin typeface="Arial Narrow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通用信息 (标准)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信息 (标准)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信息 (标准)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31080</TotalTime>
  <Words>3389</Words>
  <Application>Microsoft Office PowerPoint</Application>
  <PresentationFormat>A4 纸张(210x297 毫米)</PresentationFormat>
  <Paragraphs>149</Paragraphs>
  <Slides>24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Monotype Sorts</vt:lpstr>
      <vt:lpstr>黑体</vt:lpstr>
      <vt:lpstr>宋体</vt:lpstr>
      <vt:lpstr>微软雅黑</vt:lpstr>
      <vt:lpstr>Arial</vt:lpstr>
      <vt:lpstr>Arial Narrow</vt:lpstr>
      <vt:lpstr>Times New Roman</vt:lpstr>
      <vt:lpstr>Wingdings</vt:lpstr>
      <vt:lpstr>通用信息 (标准)</vt:lpstr>
      <vt:lpstr>PowerPoint 演示文稿</vt:lpstr>
      <vt:lpstr>第一章 实训一 实训内容</vt:lpstr>
      <vt:lpstr>主要任务</vt:lpstr>
      <vt:lpstr>一、socket简介</vt:lpstr>
      <vt:lpstr>一、socket简介</vt:lpstr>
      <vt:lpstr>一、socket简介</vt:lpstr>
      <vt:lpstr>二、UDP简介</vt:lpstr>
      <vt:lpstr>二、UDP简介</vt:lpstr>
      <vt:lpstr>二、UDP简介</vt:lpstr>
      <vt:lpstr>子任务1：编写基于socket的udp发送接收程序</vt:lpstr>
      <vt:lpstr>子任务1：编写基于socket的udp发送接收程序</vt:lpstr>
      <vt:lpstr>三、systemtap简介</vt:lpstr>
      <vt:lpstr>三、systemtap简介</vt:lpstr>
      <vt:lpstr>三、systemtap简介</vt:lpstr>
      <vt:lpstr>三、systemtap简介</vt:lpstr>
      <vt:lpstr>子任务2：安装systemtap，编写systemtap监控脚本</vt:lpstr>
      <vt:lpstr>子任务2：安装systemtap，编写systemtap监控脚本</vt:lpstr>
      <vt:lpstr>四、systemtap查看内核函数调用</vt:lpstr>
      <vt:lpstr>四、systemtap查看内核函数调用</vt:lpstr>
      <vt:lpstr>子任务3：安装systemtap，编写systemtap监控脚本</vt:lpstr>
      <vt:lpstr>五、发送接收函数</vt:lpstr>
      <vt:lpstr>五、发送接收函数</vt:lpstr>
      <vt:lpstr>子任务4：画出发送接收函数调用的层次流程图</vt:lpstr>
      <vt:lpstr>PowerPoint 演示文稿</vt:lpstr>
    </vt:vector>
  </TitlesOfParts>
  <Company>CS,HIT,P.R.China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xxf</dc:creator>
  <cp:lastModifiedBy>王 十一</cp:lastModifiedBy>
  <cp:revision>2578</cp:revision>
  <dcterms:created xsi:type="dcterms:W3CDTF">2001-03-21T12:57:26Z</dcterms:created>
  <dcterms:modified xsi:type="dcterms:W3CDTF">2021-05-10T03:48:58Z</dcterms:modified>
</cp:coreProperties>
</file>