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19"/>
  </p:notesMasterIdLst>
  <p:handoutMasterIdLst>
    <p:handoutMasterId r:id="rId20"/>
  </p:handoutMasterIdLst>
  <p:sldIdLst>
    <p:sldId id="1730" r:id="rId2"/>
    <p:sldId id="1791" r:id="rId3"/>
    <p:sldId id="1794" r:id="rId4"/>
    <p:sldId id="2968" r:id="rId5"/>
    <p:sldId id="3091" r:id="rId6"/>
    <p:sldId id="3092" r:id="rId7"/>
    <p:sldId id="3093" r:id="rId8"/>
    <p:sldId id="3094" r:id="rId9"/>
    <p:sldId id="3095" r:id="rId10"/>
    <p:sldId id="3096" r:id="rId11"/>
    <p:sldId id="3097" r:id="rId12"/>
    <p:sldId id="3098" r:id="rId13"/>
    <p:sldId id="3099" r:id="rId14"/>
    <p:sldId id="3100" r:id="rId15"/>
    <p:sldId id="3101" r:id="rId16"/>
    <p:sldId id="3078" r:id="rId17"/>
    <p:sldId id="2967" r:id="rId18"/>
  </p:sldIdLst>
  <p:sldSz cx="9906000" cy="6858000" type="A4"/>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uling" initials="z" lastIdx="1" clrIdx="0">
    <p:extLst>
      <p:ext uri="{19B8F6BF-5375-455C-9EA6-DF929625EA0E}">
        <p15:presenceInfo xmlns:p15="http://schemas.microsoft.com/office/powerpoint/2012/main" userId="zoul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1C49D2"/>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13" autoAdjust="0"/>
  </p:normalViewPr>
  <p:slideViewPr>
    <p:cSldViewPr>
      <p:cViewPr varScale="1">
        <p:scale>
          <a:sx n="76" d="100"/>
          <a:sy n="76" d="100"/>
        </p:scale>
        <p:origin x="1382" y="6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1042219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262970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1485618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176631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91436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原始的</a:t>
            </a:r>
            <a:r>
              <a:rPr kumimoji="1" lang="en-US" altLang="zh-CN" dirty="0"/>
              <a:t>BPF</a:t>
            </a:r>
            <a:r>
              <a:rPr kumimoji="1" lang="zh-CN" altLang="en-US" dirty="0"/>
              <a:t>在内核内部运行用户的提供的程序的能力被证明是一个有用的设计决定，但是原始</a:t>
            </a:r>
            <a:r>
              <a:rPr kumimoji="1" lang="en-US" altLang="zh-CN" dirty="0"/>
              <a:t>BPF</a:t>
            </a:r>
            <a:r>
              <a:rPr kumimoji="1" lang="zh-CN" altLang="en-US" dirty="0"/>
              <a:t>设计的其他方面却表现的不是那么的理想，一方面是随着现代处理器移至</a:t>
            </a:r>
            <a:r>
              <a:rPr kumimoji="1" lang="en-US" altLang="zh-CN" dirty="0"/>
              <a:t>64</a:t>
            </a:r>
            <a:r>
              <a:rPr kumimoji="1" lang="zh-CN" altLang="en-US" dirty="0"/>
              <a:t>位寄存器并发明了多处理器系统所需要的新指令，</a:t>
            </a:r>
            <a:r>
              <a:rPr kumimoji="1" lang="en-US" altLang="zh-CN" dirty="0"/>
              <a:t>BPF</a:t>
            </a:r>
            <a:r>
              <a:rPr kumimoji="1" lang="zh-CN" altLang="en-US" dirty="0"/>
              <a:t>对提供少量</a:t>
            </a:r>
            <a:r>
              <a:rPr kumimoji="1" lang="en-US" altLang="zh-CN" dirty="0"/>
              <a:t>RISC</a:t>
            </a:r>
            <a:r>
              <a:rPr kumimoji="1" lang="zh-CN" altLang="en-US" dirty="0"/>
              <a:t>指令的关注不再符合现代处理器的现实。</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自 </a:t>
            </a:r>
            <a:r>
              <a:rPr kumimoji="1" lang="en-US" altLang="zh-CN" dirty="0"/>
              <a:t>3.15 </a:t>
            </a:r>
            <a:r>
              <a:rPr kumimoji="1" lang="zh-CN" altLang="en-US" dirty="0"/>
              <a:t>伊始，一个套源于 </a:t>
            </a:r>
            <a:r>
              <a:rPr kumimoji="1" lang="en-US" altLang="zh-CN" dirty="0"/>
              <a:t>BPF </a:t>
            </a:r>
            <a:r>
              <a:rPr kumimoji="1" lang="zh-CN" altLang="en-US" dirty="0"/>
              <a:t>的全新设计开始逐渐进入人们的视野，并最终</a:t>
            </a:r>
            <a:r>
              <a:rPr kumimoji="1" lang="en-US" altLang="zh-CN" dirty="0"/>
              <a:t>(3.17)</a:t>
            </a:r>
            <a:r>
              <a:rPr kumimoji="1" lang="zh-CN" altLang="en-US" dirty="0"/>
              <a:t>被添置到了 </a:t>
            </a:r>
            <a:r>
              <a:rPr kumimoji="1" lang="en-US" altLang="zh-CN" dirty="0"/>
              <a:t>kernel/</a:t>
            </a:r>
            <a:r>
              <a:rPr kumimoji="1" lang="en-US" altLang="zh-CN" dirty="0" err="1"/>
              <a:t>bpf</a:t>
            </a:r>
            <a:r>
              <a:rPr kumimoji="1" lang="en-US" altLang="zh-CN" dirty="0"/>
              <a:t> </a:t>
            </a:r>
            <a:r>
              <a:rPr kumimoji="1" lang="zh-CN" altLang="en-US" dirty="0"/>
              <a:t>下。这一全新设计最终被命名为了 </a:t>
            </a:r>
            <a:r>
              <a:rPr kumimoji="1" lang="en-US" altLang="zh-CN" dirty="0"/>
              <a:t>extended BPF(eBPF)</a:t>
            </a:r>
            <a:r>
              <a:rPr kumimoji="1" lang="zh-CN" altLang="en-US" dirty="0"/>
              <a:t>：顾名思义，有全面扩充既有 </a:t>
            </a:r>
            <a:r>
              <a:rPr kumimoji="1" lang="en-US" altLang="zh-CN" dirty="0"/>
              <a:t>BPF </a:t>
            </a:r>
            <a:r>
              <a:rPr kumimoji="1" lang="zh-CN" altLang="en-US" dirty="0"/>
              <a:t>功能之意；而相对应的，为了后向兼容，传统的 </a:t>
            </a:r>
            <a:r>
              <a:rPr kumimoji="1" lang="en-US" altLang="zh-CN" dirty="0"/>
              <a:t>BPF </a:t>
            </a:r>
            <a:r>
              <a:rPr kumimoji="1" lang="zh-CN" altLang="en-US" dirty="0"/>
              <a:t>仍被保留了下来，并被重命名为 </a:t>
            </a:r>
            <a:r>
              <a:rPr kumimoji="1" lang="en-US" altLang="zh-CN" dirty="0"/>
              <a:t>classical BPF(</a:t>
            </a:r>
            <a:r>
              <a:rPr kumimoji="1" lang="en-US" altLang="zh-CN" dirty="0" err="1"/>
              <a:t>cBPF</a:t>
            </a:r>
            <a:r>
              <a:rPr kumimoji="1" lang="en-US" altLang="zh-CN" dirty="0"/>
              <a:t>)</a:t>
            </a:r>
            <a:r>
              <a:rPr kumimoji="1" lang="zh-CN" altLang="en-US" dirty="0"/>
              <a:t>。相对于 </a:t>
            </a:r>
            <a:r>
              <a:rPr kumimoji="1" lang="en-US" altLang="zh-CN" dirty="0" err="1"/>
              <a:t>cBPF</a:t>
            </a:r>
            <a:r>
              <a:rPr kumimoji="1" lang="zh-CN" altLang="en-US" dirty="0"/>
              <a:t>，</a:t>
            </a:r>
            <a:r>
              <a:rPr kumimoji="1" lang="en-US" altLang="zh-CN" dirty="0"/>
              <a:t>eBPF </a:t>
            </a:r>
            <a:r>
              <a:rPr kumimoji="1" lang="zh-CN" altLang="en-US" dirty="0"/>
              <a:t>带来的改变可谓是革命性的：一方面，它已经为内核追踪</a:t>
            </a:r>
            <a:r>
              <a:rPr kumimoji="1" lang="en-US" altLang="zh-CN" dirty="0"/>
              <a:t>(Kernel Tracing)</a:t>
            </a:r>
            <a:r>
              <a:rPr kumimoji="1" lang="zh-CN" altLang="en-US" dirty="0"/>
              <a:t>、应用性能调优</a:t>
            </a:r>
            <a:r>
              <a:rPr kumimoji="1" lang="en-US" altLang="zh-CN" dirty="0"/>
              <a:t>/</a:t>
            </a:r>
            <a:r>
              <a:rPr kumimoji="1" lang="zh-CN" altLang="en-US" dirty="0"/>
              <a:t>监控、流控</a:t>
            </a:r>
            <a:r>
              <a:rPr kumimoji="1" lang="en-US" altLang="zh-CN" dirty="0"/>
              <a:t>(Traffic Control)</a:t>
            </a:r>
            <a:r>
              <a:rPr kumimoji="1" lang="zh-CN" altLang="en-US" dirty="0"/>
              <a:t>等领域带来了激动人心的变革；另一方面，在接口的设计以及易用性上，</a:t>
            </a:r>
            <a:r>
              <a:rPr kumimoji="1" lang="en-US" altLang="zh-CN" dirty="0"/>
              <a:t>eBPF </a:t>
            </a:r>
            <a:r>
              <a:rPr kumimoji="1" lang="zh-CN" altLang="en-US" dirty="0"/>
              <a:t>也有了较大的改进。</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eBPF  vs  BPF</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1.</a:t>
            </a:r>
            <a:r>
              <a:rPr kumimoji="1" lang="zh-CN" altLang="en-US" dirty="0"/>
              <a:t>旧的格式拥有两个寄存器</a:t>
            </a:r>
            <a:r>
              <a:rPr kumimoji="1" lang="en-US" altLang="zh-CN" dirty="0"/>
              <a:t>A</a:t>
            </a:r>
            <a:r>
              <a:rPr kumimoji="1" lang="zh-CN" altLang="en-US" dirty="0"/>
              <a:t>和</a:t>
            </a:r>
            <a:r>
              <a:rPr kumimoji="1" lang="en-US" altLang="zh-CN" dirty="0"/>
              <a:t>X</a:t>
            </a:r>
            <a:r>
              <a:rPr kumimoji="1" lang="zh-CN" altLang="en-US" dirty="0"/>
              <a:t>，以及一个隐藏的堆栈指针</a:t>
            </a:r>
            <a:r>
              <a:rPr kumimoji="1" lang="en-US" altLang="zh-CN" dirty="0"/>
              <a:t>(frame pointer)</a:t>
            </a:r>
            <a:r>
              <a:rPr kumimoji="1" lang="zh-CN" altLang="en-US" dirty="0"/>
              <a:t>。新的布局</a:t>
            </a:r>
            <a:r>
              <a:rPr kumimoji="1" lang="en-US" altLang="zh-CN" dirty="0"/>
              <a:t>10</a:t>
            </a:r>
            <a:r>
              <a:rPr kumimoji="1" lang="zh-CN" altLang="en-US" dirty="0"/>
              <a:t>个内部寄存器和一个只读的堆栈指针。由于</a:t>
            </a:r>
            <a:r>
              <a:rPr kumimoji="1" lang="en-US" altLang="zh-CN" dirty="0"/>
              <a:t>64</a:t>
            </a:r>
            <a:r>
              <a:rPr kumimoji="1" lang="zh-CN" altLang="en-US" dirty="0"/>
              <a:t>位</a:t>
            </a:r>
            <a:r>
              <a:rPr kumimoji="1" lang="en-US" altLang="zh-CN" dirty="0" err="1"/>
              <a:t>cpu</a:t>
            </a:r>
            <a:r>
              <a:rPr kumimoji="1" lang="zh-CN" altLang="en-US" dirty="0"/>
              <a:t>通过寄存器将参数传递给函数，因此从</a:t>
            </a:r>
            <a:r>
              <a:rPr kumimoji="1" lang="en-US" altLang="zh-CN" dirty="0"/>
              <a:t>eBPF</a:t>
            </a:r>
            <a:r>
              <a:rPr kumimoji="1" lang="zh-CN" altLang="en-US" dirty="0"/>
              <a:t>程序到内核函数的</a:t>
            </a:r>
            <a:r>
              <a:rPr kumimoji="1" lang="en-US" altLang="zh-CN" dirty="0" err="1"/>
              <a:t>args</a:t>
            </a:r>
            <a:r>
              <a:rPr kumimoji="1" lang="zh-CN" altLang="en-US" dirty="0"/>
              <a:t>数量限制为</a:t>
            </a:r>
            <a:r>
              <a:rPr kumimoji="1" lang="en-US" altLang="zh-CN" dirty="0"/>
              <a:t>5</a:t>
            </a:r>
            <a:r>
              <a:rPr kumimoji="1" lang="zh-CN" altLang="en-US" dirty="0"/>
              <a:t>个，一个寄存器用于接受内核函数的返回值。原生的，</a:t>
            </a:r>
            <a:r>
              <a:rPr kumimoji="1" lang="en-US" altLang="zh-CN" dirty="0"/>
              <a:t>x86_64</a:t>
            </a:r>
            <a:r>
              <a:rPr kumimoji="1" lang="zh-CN" altLang="en-US" dirty="0"/>
              <a:t>在寄存器中传递前</a:t>
            </a:r>
            <a:r>
              <a:rPr kumimoji="1" lang="en-US" altLang="zh-CN" dirty="0"/>
              <a:t>6</a:t>
            </a:r>
            <a:r>
              <a:rPr kumimoji="1" lang="zh-CN" altLang="en-US" dirty="0"/>
              <a:t>个参数，</a:t>
            </a:r>
            <a:r>
              <a:rPr kumimoji="1" lang="en-US" altLang="zh-CN" dirty="0"/>
              <a:t>aarch64/sparcv9/mips64</a:t>
            </a:r>
            <a:r>
              <a:rPr kumimoji="1" lang="zh-CN" altLang="en-US" dirty="0"/>
              <a:t>有</a:t>
            </a:r>
            <a:r>
              <a:rPr kumimoji="1" lang="en-US" altLang="zh-CN" dirty="0"/>
              <a:t>7 - 8</a:t>
            </a:r>
            <a:r>
              <a:rPr kumimoji="1" lang="zh-CN" altLang="en-US" dirty="0"/>
              <a:t>个寄存器作为参数</a:t>
            </a:r>
            <a:r>
              <a:rPr kumimoji="1" lang="en-US" altLang="zh-CN" dirty="0"/>
              <a:t>;x86_64</a:t>
            </a:r>
            <a:r>
              <a:rPr kumimoji="1" lang="zh-CN" altLang="en-US" dirty="0"/>
              <a:t>有</a:t>
            </a:r>
            <a:r>
              <a:rPr kumimoji="1" lang="en-US" altLang="zh-CN" dirty="0"/>
              <a:t>6</a:t>
            </a:r>
            <a:r>
              <a:rPr kumimoji="1" lang="zh-CN" altLang="en-US" dirty="0"/>
              <a:t>个被调用者保存寄存器，</a:t>
            </a:r>
            <a:r>
              <a:rPr kumimoji="1" lang="en-US" altLang="zh-CN" dirty="0"/>
              <a:t>aarch64/sparcv9/mips64</a:t>
            </a:r>
            <a:r>
              <a:rPr kumimoji="1" lang="zh-CN" altLang="en-US" dirty="0"/>
              <a:t>有</a:t>
            </a:r>
            <a:r>
              <a:rPr kumimoji="1" lang="en-US" altLang="zh-CN" dirty="0"/>
              <a:t>11</a:t>
            </a:r>
            <a:r>
              <a:rPr kumimoji="1" lang="zh-CN" altLang="en-US" dirty="0"/>
              <a:t>个或更多被调用者保存寄存器。</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为了对</a:t>
            </a:r>
            <a:r>
              <a:rPr kumimoji="1" lang="en-US" altLang="zh-CN" dirty="0"/>
              <a:t>BPF</a:t>
            </a:r>
            <a:r>
              <a:rPr kumimoji="1" lang="zh-CN" altLang="en-US" dirty="0"/>
              <a:t>兼容，最初的</a:t>
            </a:r>
            <a:r>
              <a:rPr kumimoji="1" lang="en-US" altLang="zh-CN" dirty="0"/>
              <a:t>32</a:t>
            </a:r>
            <a:r>
              <a:rPr kumimoji="1" lang="zh-CN" altLang="en-US" dirty="0"/>
              <a:t>位</a:t>
            </a:r>
            <a:r>
              <a:rPr kumimoji="1" lang="en-US" altLang="zh-CN" dirty="0"/>
              <a:t>ALU</a:t>
            </a:r>
            <a:r>
              <a:rPr kumimoji="1" lang="zh-CN" altLang="en-US" dirty="0"/>
              <a:t>操作的语义仍然通过</a:t>
            </a:r>
            <a:r>
              <a:rPr kumimoji="1" lang="en-US" altLang="zh-CN" dirty="0"/>
              <a:t>32</a:t>
            </a:r>
            <a:r>
              <a:rPr kumimoji="1" lang="zh-CN" altLang="en-US" dirty="0"/>
              <a:t>位子寄存器保存。所有</a:t>
            </a:r>
            <a:r>
              <a:rPr kumimoji="1" lang="en-US" altLang="zh-CN" dirty="0"/>
              <a:t>eBPF</a:t>
            </a:r>
            <a:r>
              <a:rPr kumimoji="1" lang="zh-CN" altLang="en-US" dirty="0"/>
              <a:t>寄存器都是</a:t>
            </a:r>
            <a:r>
              <a:rPr kumimoji="1" lang="en-US" altLang="zh-CN" dirty="0"/>
              <a:t>64</a:t>
            </a:r>
            <a:r>
              <a:rPr kumimoji="1" lang="zh-CN" altLang="en-US" dirty="0"/>
              <a:t>位的，低</a:t>
            </a:r>
            <a:r>
              <a:rPr kumimoji="1" lang="en-US" altLang="zh-CN" dirty="0"/>
              <a:t>32</a:t>
            </a:r>
            <a:r>
              <a:rPr kumimoji="1" lang="zh-CN" altLang="en-US" dirty="0"/>
              <a:t>位为子寄存器高</a:t>
            </a:r>
            <a:r>
              <a:rPr kumimoji="1" lang="en-US" altLang="zh-CN" dirty="0"/>
              <a:t>32</a:t>
            </a:r>
            <a:r>
              <a:rPr kumimoji="1" lang="zh-CN" altLang="en-US" dirty="0"/>
              <a:t>位为零扩展。</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3.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4.</a:t>
            </a:r>
            <a:r>
              <a:rPr kumimoji="1" lang="zh-CN" altLang="en-US" dirty="0"/>
              <a:t>在调用一个内核函数之前，内部</a:t>
            </a:r>
            <a:r>
              <a:rPr kumimoji="1" lang="en-US" altLang="zh-CN" dirty="0"/>
              <a:t>BPF</a:t>
            </a:r>
            <a:r>
              <a:rPr kumimoji="1" lang="zh-CN" altLang="en-US" dirty="0"/>
              <a:t>程序需要将函数参数放入</a:t>
            </a:r>
            <a:r>
              <a:rPr kumimoji="1" lang="en-US" altLang="zh-CN" dirty="0"/>
              <a:t>R1</a:t>
            </a:r>
            <a:r>
              <a:rPr kumimoji="1" lang="zh-CN" altLang="en-US" dirty="0"/>
              <a:t>到</a:t>
            </a:r>
            <a:r>
              <a:rPr kumimoji="1" lang="en-US" altLang="zh-CN" dirty="0"/>
              <a:t>R5</a:t>
            </a:r>
            <a:r>
              <a:rPr kumimoji="1" lang="zh-CN" altLang="en-US" dirty="0"/>
              <a:t>寄存器以满足调用约定，然后解释器将从寄存器中取出它们并传递给内核函数。给定体系结构上如果</a:t>
            </a:r>
            <a:r>
              <a:rPr kumimoji="1" lang="en-US" altLang="zh-CN" dirty="0"/>
              <a:t>R1 - R5</a:t>
            </a:r>
            <a:r>
              <a:rPr kumimoji="1" lang="zh-CN" altLang="en-US" dirty="0"/>
              <a:t>寄存器被映射到</a:t>
            </a:r>
            <a:r>
              <a:rPr kumimoji="1" lang="en-US" altLang="zh-CN" dirty="0"/>
              <a:t>CPU</a:t>
            </a:r>
            <a:r>
              <a:rPr kumimoji="1" lang="zh-CN" altLang="en-US" dirty="0"/>
              <a:t>寄存器用参数于传递，</a:t>
            </a:r>
            <a:r>
              <a:rPr kumimoji="1" lang="en-US" altLang="zh-CN" dirty="0"/>
              <a:t>JIT</a:t>
            </a:r>
            <a:r>
              <a:rPr kumimoji="1" lang="zh-CN" altLang="en-US" dirty="0"/>
              <a:t>编译器不需要额外的动作。函数参数将在正确的寄存器中，</a:t>
            </a:r>
            <a:r>
              <a:rPr kumimoji="1" lang="en-US" altLang="zh-CN" dirty="0"/>
              <a:t>BPF_CALL</a:t>
            </a:r>
            <a:r>
              <a:rPr kumimoji="1" lang="zh-CN" altLang="en-US" dirty="0"/>
              <a:t>指令将被</a:t>
            </a:r>
            <a:r>
              <a:rPr kumimoji="1" lang="en-US" altLang="zh-CN" dirty="0"/>
              <a:t>JIT</a:t>
            </a:r>
            <a:r>
              <a:rPr kumimoji="1" lang="zh-CN" altLang="en-US" dirty="0"/>
              <a:t>翻译成单个’</a:t>
            </a:r>
            <a:r>
              <a:rPr kumimoji="1" lang="en-US" altLang="zh-CN" dirty="0"/>
              <a:t>call’ HW</a:t>
            </a:r>
            <a:r>
              <a:rPr kumimoji="1" lang="zh-CN" altLang="en-US" dirty="0"/>
              <a:t>指令。这个调用约定是用来覆盖通用的调用场景而没有性能损失。</a:t>
            </a:r>
            <a:endParaRPr kumimoji="1"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345655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1468747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29036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2654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4139392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程序执行时，</a:t>
            </a:r>
            <a:r>
              <a:rPr lang="en-US" altLang="zh-CN" sz="1800" kern="100" dirty="0">
                <a:effectLst/>
                <a:latin typeface="Times New Roman" panose="02020603050405020304" pitchFamily="18" charset="0"/>
                <a:ea typeface="宋体" panose="02010600030101010101" pitchFamily="2" charset="-122"/>
              </a:rPr>
              <a:t>data</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err="1">
                <a:effectLst/>
                <a:latin typeface="Times New Roman" panose="02020603050405020304" pitchFamily="18" charset="0"/>
                <a:ea typeface="宋体" panose="02010600030101010101" pitchFamily="2" charset="-122"/>
              </a:rPr>
              <a:t>data_end</a:t>
            </a:r>
            <a:r>
              <a:rPr lang="zh-CN" altLang="zh-CN" sz="1800" kern="100" dirty="0">
                <a:effectLst/>
                <a:latin typeface="Times New Roman" panose="02020603050405020304" pitchFamily="18" charset="0"/>
                <a:ea typeface="宋体" panose="02010600030101010101" pitchFamily="2" charset="-122"/>
              </a:rPr>
              <a:t>字段分别是数据包开始和结束的指针，它们是用来获取和解析传来的数据，第三个值是</a:t>
            </a:r>
            <a:r>
              <a:rPr lang="en-US" altLang="zh-CN" sz="1800" kern="100" dirty="0" err="1">
                <a:effectLst/>
                <a:latin typeface="Times New Roman" panose="02020603050405020304" pitchFamily="18" charset="0"/>
                <a:ea typeface="宋体" panose="02010600030101010101" pitchFamily="2" charset="-122"/>
              </a:rPr>
              <a:t>data_meta</a:t>
            </a:r>
            <a:r>
              <a:rPr lang="zh-CN" altLang="zh-CN" sz="1800" kern="100" dirty="0">
                <a:effectLst/>
                <a:latin typeface="Times New Roman" panose="02020603050405020304" pitchFamily="18" charset="0"/>
                <a:ea typeface="宋体" panose="02010600030101010101" pitchFamily="2" charset="-122"/>
              </a:rPr>
              <a:t>指针，初始阶段它是一个空闲的内存地址，供</a:t>
            </a:r>
            <a:r>
              <a:rPr lang="en-US" altLang="zh-CN" sz="1800" kern="100" dirty="0">
                <a:effectLst/>
                <a:latin typeface="Times New Roman" panose="02020603050405020304" pitchFamily="18" charset="0"/>
                <a:ea typeface="宋体" panose="02010600030101010101" pitchFamily="2" charset="-122"/>
              </a:rPr>
              <a:t>XDP</a:t>
            </a:r>
            <a:r>
              <a:rPr lang="zh-CN" altLang="zh-CN" sz="1800" kern="100" dirty="0">
                <a:effectLst/>
                <a:latin typeface="Times New Roman" panose="02020603050405020304" pitchFamily="18" charset="0"/>
                <a:ea typeface="宋体" panose="02010600030101010101" pitchFamily="2" charset="-122"/>
              </a:rPr>
              <a:t>程序与其他层交换数据包元数据时使用。最后两个字段分别是接收数据包的接口和对应的</a:t>
            </a:r>
            <a:r>
              <a:rPr lang="en-US" altLang="zh-CN" sz="1800" kern="100" dirty="0">
                <a:effectLst/>
                <a:latin typeface="Times New Roman" panose="02020603050405020304" pitchFamily="18" charset="0"/>
                <a:ea typeface="宋体" panose="02010600030101010101" pitchFamily="2" charset="-122"/>
              </a:rPr>
              <a:t>RX</a:t>
            </a:r>
            <a:r>
              <a:rPr lang="zh-CN" altLang="zh-CN" sz="1800" kern="100" dirty="0">
                <a:effectLst/>
                <a:latin typeface="Times New Roman" panose="02020603050405020304" pitchFamily="18" charset="0"/>
                <a:ea typeface="宋体" panose="02010600030101010101" pitchFamily="2" charset="-122"/>
              </a:rPr>
              <a:t>队列的索引。当访问这两个值时，</a:t>
            </a:r>
            <a:r>
              <a:rPr lang="en-US" altLang="zh-CN" sz="1800" kern="100" dirty="0">
                <a:effectLst/>
                <a:latin typeface="Times New Roman" panose="02020603050405020304" pitchFamily="18" charset="0"/>
                <a:ea typeface="宋体" panose="02010600030101010101" pitchFamily="2" charset="-122"/>
              </a:rPr>
              <a:t>BPF</a:t>
            </a:r>
            <a:r>
              <a:rPr lang="zh-CN" altLang="zh-CN" sz="1800" kern="100" dirty="0">
                <a:effectLst/>
                <a:latin typeface="Times New Roman" panose="02020603050405020304" pitchFamily="18" charset="0"/>
                <a:ea typeface="宋体" panose="02010600030101010101" pitchFamily="2" charset="-122"/>
              </a:rPr>
              <a:t>代码会在内核内部重写，以访问实际持有这些值的内核结构</a:t>
            </a:r>
            <a:r>
              <a:rPr lang="en-US" altLang="zh-CN" sz="1800" kern="100" dirty="0">
                <a:effectLst/>
                <a:latin typeface="Times New Roman" panose="02020603050405020304" pitchFamily="18" charset="0"/>
                <a:ea typeface="宋体" panose="02010600030101010101" pitchFamily="2" charset="-122"/>
              </a:rPr>
              <a:t>struct </a:t>
            </a:r>
            <a:r>
              <a:rPr lang="en-US" altLang="zh-CN" sz="1800" kern="100" dirty="0" err="1">
                <a:effectLst/>
                <a:latin typeface="Times New Roman" panose="02020603050405020304" pitchFamily="18" charset="0"/>
                <a:ea typeface="宋体" panose="02010600030101010101" pitchFamily="2" charset="-122"/>
              </a:rPr>
              <a:t>xdp_rxq_info</a:t>
            </a:r>
            <a:r>
              <a:rPr lang="zh-CN" altLang="zh-CN" sz="1800" kern="100" dirty="0">
                <a:effectLst/>
                <a:latin typeface="Times New Roman" panose="02020603050405020304" pitchFamily="18" charset="0"/>
                <a:ea typeface="宋体" panose="02010600030101010101" pitchFamily="2" charset="-122"/>
              </a:rPr>
              <a:t>。</a:t>
            </a:r>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1933642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可以看出这个动作的本质是一个</a:t>
            </a:r>
            <a:r>
              <a:rPr lang="en-US" altLang="zh-CN" sz="1800" kern="100" dirty="0">
                <a:effectLst/>
                <a:latin typeface="Times New Roman" panose="02020603050405020304" pitchFamily="18" charset="0"/>
                <a:ea typeface="宋体" panose="02010600030101010101" pitchFamily="2" charset="-122"/>
              </a:rPr>
              <a:t>int</a:t>
            </a:r>
            <a:r>
              <a:rPr lang="zh-CN" altLang="zh-CN" sz="1800" kern="100" dirty="0">
                <a:effectLst/>
                <a:latin typeface="Times New Roman" panose="02020603050405020304" pitchFamily="18" charset="0"/>
                <a:ea typeface="宋体" panose="02010600030101010101" pitchFamily="2" charset="-122"/>
              </a:rPr>
              <a:t>值。前面</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个动作是不需要参数的，最后一个动作需要额外指定一个</a:t>
            </a:r>
            <a:r>
              <a:rPr lang="en-US" altLang="zh-CN" sz="1800" kern="100" dirty="0">
                <a:effectLst/>
                <a:latin typeface="Times New Roman" panose="02020603050405020304" pitchFamily="18" charset="0"/>
                <a:ea typeface="宋体" panose="02010600030101010101" pitchFamily="2" charset="-122"/>
              </a:rPr>
              <a:t>NIC</a:t>
            </a:r>
            <a:r>
              <a:rPr lang="zh-CN" altLang="zh-CN" sz="1800" kern="100" dirty="0">
                <a:effectLst/>
                <a:latin typeface="Times New Roman" panose="02020603050405020304" pitchFamily="18" charset="0"/>
                <a:ea typeface="宋体" panose="02010600030101010101" pitchFamily="2" charset="-122"/>
              </a:rPr>
              <a:t>网络设备名称，作为转发这个数据包的目的地。</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376511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9525" y="561975"/>
            <a:ext cx="9925050"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529263" y="112713"/>
            <a:ext cx="1366837"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7113588" y="96838"/>
            <a:ext cx="2141537" cy="334962"/>
          </a:xfrm>
          <a:prstGeom prst="rect">
            <a:avLst/>
          </a:prstGeom>
          <a:noFill/>
          <a:ln w="9525">
            <a:noFill/>
            <a:miter lim="800000"/>
            <a:headEnd/>
            <a:tailEnd/>
          </a:ln>
        </p:spPr>
      </p:pic>
      <p:sp>
        <p:nvSpPr>
          <p:cNvPr id="7" name="Text Box 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sz="3200"/>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7512050" y="6242050"/>
            <a:ext cx="1905000"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5"/>
            <a:ext cx="9906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970156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1340768"/>
            <a:ext cx="8928100" cy="4896543"/>
          </a:xfrm>
        </p:spPr>
        <p:txBody>
          <a:bodyPr/>
          <a:lstStyle>
            <a:lvl1pPr>
              <a:defRPr sz="2800">
                <a:latin typeface="Times New Roman" pitchFamily="18" charset="0"/>
                <a:ea typeface="+mn-ea"/>
                <a:cs typeface="Times New Roman" pitchFamily="18" charset="0"/>
              </a:defRPr>
            </a:lvl1pPr>
            <a:lvl2pPr>
              <a:lnSpc>
                <a:spcPct val="100000"/>
              </a:lnSpc>
              <a:defRPr sz="20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9525" y="561975"/>
            <a:ext cx="9925050"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530850" y="112713"/>
            <a:ext cx="1366838"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7113588" y="96838"/>
            <a:ext cx="2141537" cy="334962"/>
          </a:xfrm>
          <a:prstGeom prst="rect">
            <a:avLst/>
          </a:prstGeom>
          <a:noFill/>
          <a:ln w="9525">
            <a:noFill/>
            <a:miter lim="800000"/>
            <a:headEnd/>
            <a:tailEnd/>
          </a:ln>
        </p:spPr>
      </p:pic>
      <p:sp>
        <p:nvSpPr>
          <p:cNvPr id="3093" name="Text Box 104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88950" y="1412875"/>
            <a:ext cx="89281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8" r:id="rId12"/>
    <p:sldLayoutId id="2147483759" r:id="rId13"/>
  </p:sldLayoutIdLst>
  <p:transition/>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412776"/>
            <a:ext cx="9906000" cy="252028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eaLnBrk="1" hangingPunct="1">
              <a:lnSpc>
                <a:spcPct val="150000"/>
              </a:lnSpc>
              <a:spcBef>
                <a:spcPts val="0"/>
              </a:spcBef>
              <a:spcAft>
                <a:spcPts val="0"/>
              </a:spcAft>
              <a:defRPr/>
            </a:pPr>
            <a:r>
              <a:rPr lang="en-US" altLang="zh-CN" sz="4400" spc="300" dirty="0">
                <a:solidFill>
                  <a:srgbClr val="000066"/>
                </a:solidFill>
                <a:latin typeface="+mj-ea"/>
                <a:ea typeface="+mj-ea"/>
              </a:rPr>
              <a:t>《</a:t>
            </a:r>
            <a:r>
              <a:rPr lang="en-US" altLang="zh-CN" sz="4400" spc="300" dirty="0" err="1">
                <a:solidFill>
                  <a:srgbClr val="000066"/>
                </a:solidFill>
                <a:latin typeface="+mj-ea"/>
                <a:ea typeface="+mj-ea"/>
              </a:rPr>
              <a:t>openEuler</a:t>
            </a:r>
            <a:r>
              <a:rPr lang="zh-CN" altLang="en-US" sz="4400" spc="300" dirty="0">
                <a:solidFill>
                  <a:srgbClr val="000066"/>
                </a:solidFill>
                <a:latin typeface="+mj-ea"/>
                <a:ea typeface="+mj-ea"/>
              </a:rPr>
              <a:t>内核编程</a:t>
            </a:r>
            <a:r>
              <a:rPr lang="en-US" altLang="zh-CN" sz="4400" spc="300" dirty="0">
                <a:solidFill>
                  <a:srgbClr val="000066"/>
                </a:solidFill>
                <a:latin typeface="+mj-ea"/>
                <a:ea typeface="+mj-ea"/>
              </a:rPr>
              <a:t>》</a:t>
            </a:r>
          </a:p>
          <a:p>
            <a:pPr>
              <a:lnSpc>
                <a:spcPct val="150000"/>
              </a:lnSpc>
              <a:spcBef>
                <a:spcPts val="0"/>
              </a:spcBef>
              <a:spcAft>
                <a:spcPts val="0"/>
              </a:spcAft>
              <a:defRPr/>
            </a:pPr>
            <a:r>
              <a:rPr lang="zh-CN" altLang="en-US" sz="4400" spc="300" dirty="0">
                <a:solidFill>
                  <a:srgbClr val="000066"/>
                </a:solidFill>
                <a:latin typeface="+mj-ea"/>
                <a:ea typeface="+mj-ea"/>
              </a:rPr>
              <a:t>第七章 第</a:t>
            </a:r>
            <a:r>
              <a:rPr lang="en-US" altLang="zh-CN" sz="4400" spc="300" dirty="0">
                <a:solidFill>
                  <a:srgbClr val="000066"/>
                </a:solidFill>
                <a:latin typeface="+mj-ea"/>
                <a:ea typeface="+mj-ea"/>
              </a:rPr>
              <a:t>4</a:t>
            </a:r>
            <a:r>
              <a:rPr lang="zh-CN" altLang="en-US" sz="4400" spc="300" dirty="0">
                <a:solidFill>
                  <a:srgbClr val="000066"/>
                </a:solidFill>
                <a:latin typeface="+mj-ea"/>
                <a:ea typeface="+mj-ea"/>
              </a:rPr>
              <a:t>讲利用</a:t>
            </a:r>
            <a:r>
              <a:rPr lang="en-US" altLang="zh-CN" sz="4400" spc="300" dirty="0">
                <a:solidFill>
                  <a:srgbClr val="000066"/>
                </a:solidFill>
                <a:latin typeface="+mj-ea"/>
                <a:ea typeface="+mj-ea"/>
              </a:rPr>
              <a:t>eBPF</a:t>
            </a:r>
            <a:r>
              <a:rPr lang="zh-CN" altLang="en-US" sz="4400" spc="300" dirty="0">
                <a:solidFill>
                  <a:srgbClr val="000066"/>
                </a:solidFill>
                <a:latin typeface="+mj-ea"/>
                <a:ea typeface="+mj-ea"/>
              </a:rPr>
              <a:t>机制实现简单的防火墙</a:t>
            </a:r>
          </a:p>
        </p:txBody>
      </p:sp>
      <p:sp>
        <p:nvSpPr>
          <p:cNvPr id="43011" name="Rectangle 3"/>
          <p:cNvSpPr>
            <a:spLocks noChangeArrowheads="1"/>
          </p:cNvSpPr>
          <p:nvPr/>
        </p:nvSpPr>
        <p:spPr bwMode="auto">
          <a:xfrm>
            <a:off x="2826" y="4725144"/>
            <a:ext cx="9906000" cy="1296144"/>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eaLnBrk="1" hangingPunct="1">
              <a:lnSpc>
                <a:spcPct val="150000"/>
              </a:lnSpc>
              <a:spcBef>
                <a:spcPts val="0"/>
              </a:spcBef>
              <a:buClr>
                <a:schemeClr val="hlink"/>
              </a:buClr>
              <a:buSzPct val="50000"/>
              <a:buFont typeface="Monotype Sorts"/>
              <a:buNone/>
            </a:pPr>
            <a:r>
              <a:rPr kumimoji="0" lang="zh-CN" altLang="en-US" dirty="0">
                <a:solidFill>
                  <a:srgbClr val="CC0000"/>
                </a:solidFill>
                <a:latin typeface="+mj-ea"/>
                <a:ea typeface="+mj-ea"/>
              </a:rPr>
              <a:t>中科院软件所</a:t>
            </a:r>
          </a:p>
          <a:p>
            <a:pPr algn="ctr" eaLnBrk="1" hangingPunct="1">
              <a:buClr>
                <a:schemeClr val="hlink"/>
              </a:buClr>
              <a:buSzPct val="50000"/>
              <a:buFont typeface="Monotype Sorts"/>
              <a:buNone/>
            </a:pP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2020</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年</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5</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月</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28</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日</a:t>
            </a: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576618" cy="6264695"/>
          </a:xfrm>
        </p:spPr>
        <p:txBody>
          <a:bodyPr/>
          <a:lstStyle/>
          <a:p>
            <a:r>
              <a:rPr lang="en-US" altLang="zh-CN" dirty="0"/>
              <a:t>XDP</a:t>
            </a:r>
            <a:r>
              <a:rPr lang="zh-CN" altLang="en-US" dirty="0"/>
              <a:t>输入参数</a:t>
            </a:r>
            <a:endParaRPr lang="en-US" altLang="zh-CN" dirty="0"/>
          </a:p>
          <a:p>
            <a:pPr lvl="1"/>
            <a:r>
              <a:rPr lang="en-US" altLang="zh-CN" dirty="0"/>
              <a:t>XDP</a:t>
            </a:r>
            <a:r>
              <a:rPr lang="zh-CN" altLang="en-US" dirty="0"/>
              <a:t>暴露的钩子具有特定的输入上下文，它是单一输入参数。它的类型为 </a:t>
            </a:r>
            <a:r>
              <a:rPr lang="en-US" altLang="zh-CN" dirty="0"/>
              <a:t>struct </a:t>
            </a:r>
            <a:r>
              <a:rPr lang="en-US" altLang="zh-CN" dirty="0" err="1"/>
              <a:t>xdp_md</a:t>
            </a:r>
            <a:r>
              <a:rPr lang="zh-CN" altLang="en-US" dirty="0"/>
              <a:t>，在内核头文件</a:t>
            </a:r>
            <a:r>
              <a:rPr lang="en-US" altLang="zh-CN" dirty="0" err="1"/>
              <a:t>bpf.h</a:t>
            </a:r>
            <a:r>
              <a:rPr lang="en-US" altLang="zh-CN" dirty="0"/>
              <a:t> </a:t>
            </a:r>
            <a:r>
              <a:rPr lang="zh-CN" altLang="en-US" dirty="0"/>
              <a:t>中定义，具体字段如下所示：</a:t>
            </a:r>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二、</a:t>
            </a:r>
            <a:r>
              <a:rPr lang="en-US" altLang="zh-CN" dirty="0"/>
              <a:t>XDP</a:t>
            </a:r>
            <a:r>
              <a:rPr lang="zh-CN" altLang="en-US" dirty="0"/>
              <a:t>编程</a:t>
            </a:r>
          </a:p>
        </p:txBody>
      </p:sp>
      <p:pic>
        <p:nvPicPr>
          <p:cNvPr id="5" name="图片 4">
            <a:extLst>
              <a:ext uri="{FF2B5EF4-FFF2-40B4-BE49-F238E27FC236}">
                <a16:creationId xmlns:a16="http://schemas.microsoft.com/office/drawing/2014/main" id="{DB02200D-DC5A-4E5E-83D4-C5E3E71CF893}"/>
              </a:ext>
            </a:extLst>
          </p:cNvPr>
          <p:cNvPicPr>
            <a:picLocks noChangeAspect="1"/>
          </p:cNvPicPr>
          <p:nvPr/>
        </p:nvPicPr>
        <p:blipFill>
          <a:blip r:embed="rId3"/>
          <a:stretch>
            <a:fillRect/>
          </a:stretch>
        </p:blipFill>
        <p:spPr>
          <a:xfrm>
            <a:off x="2144688" y="2780928"/>
            <a:ext cx="6120680" cy="2861532"/>
          </a:xfrm>
          <a:prstGeom prst="rect">
            <a:avLst/>
          </a:prstGeom>
        </p:spPr>
      </p:pic>
    </p:spTree>
    <p:extLst>
      <p:ext uri="{BB962C8B-B14F-4D97-AF65-F5344CB8AC3E}">
        <p14:creationId xmlns:p14="http://schemas.microsoft.com/office/powerpoint/2010/main" val="27759303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576618" cy="6264695"/>
          </a:xfrm>
        </p:spPr>
        <p:txBody>
          <a:bodyPr/>
          <a:lstStyle/>
          <a:p>
            <a:r>
              <a:rPr lang="en-US" altLang="zh-CN" dirty="0"/>
              <a:t>XDP</a:t>
            </a:r>
            <a:r>
              <a:rPr lang="zh-CN" altLang="en-US" dirty="0"/>
              <a:t>输出参数</a:t>
            </a:r>
            <a:endParaRPr lang="en-US" altLang="zh-CN" dirty="0"/>
          </a:p>
          <a:p>
            <a:pPr lvl="1"/>
            <a:r>
              <a:rPr lang="zh-CN" altLang="en-US" dirty="0"/>
              <a:t>在处理完一个数据包后，</a:t>
            </a:r>
            <a:r>
              <a:rPr lang="en-US" altLang="zh-CN" dirty="0"/>
              <a:t>XDP</a:t>
            </a:r>
            <a:r>
              <a:rPr lang="zh-CN" altLang="en-US" dirty="0"/>
              <a:t>程序会返回一个动作（</a:t>
            </a:r>
            <a:r>
              <a:rPr lang="en-US" altLang="zh-CN" dirty="0"/>
              <a:t>Action</a:t>
            </a:r>
            <a:r>
              <a:rPr lang="zh-CN" altLang="en-US" dirty="0"/>
              <a:t>）作为输出，它代表了程序退出后对数据包应该做什么样的最终裁决，也是在内核头文件</a:t>
            </a:r>
            <a:r>
              <a:rPr lang="en-US" altLang="zh-CN" dirty="0" err="1"/>
              <a:t>bpf.h</a:t>
            </a:r>
            <a:r>
              <a:rPr lang="en-US" altLang="zh-CN" dirty="0"/>
              <a:t> </a:t>
            </a:r>
            <a:r>
              <a:rPr lang="zh-CN" altLang="en-US" dirty="0"/>
              <a:t>定义了以下</a:t>
            </a:r>
            <a:r>
              <a:rPr lang="en-US" altLang="zh-CN" dirty="0"/>
              <a:t>5</a:t>
            </a:r>
            <a:r>
              <a:rPr lang="zh-CN" altLang="en-US" dirty="0"/>
              <a:t>种动作类型：</a:t>
            </a:r>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二、</a:t>
            </a:r>
            <a:r>
              <a:rPr lang="en-US" altLang="zh-CN" dirty="0"/>
              <a:t>XDP</a:t>
            </a:r>
            <a:r>
              <a:rPr lang="zh-CN" altLang="en-US" dirty="0"/>
              <a:t>编程</a:t>
            </a:r>
          </a:p>
        </p:txBody>
      </p:sp>
      <p:pic>
        <p:nvPicPr>
          <p:cNvPr id="6" name="图片 5">
            <a:extLst>
              <a:ext uri="{FF2B5EF4-FFF2-40B4-BE49-F238E27FC236}">
                <a16:creationId xmlns:a16="http://schemas.microsoft.com/office/drawing/2014/main" id="{8872C02E-BF39-485F-AA1E-10B96F17FADE}"/>
              </a:ext>
            </a:extLst>
          </p:cNvPr>
          <p:cNvPicPr>
            <a:picLocks noChangeAspect="1"/>
          </p:cNvPicPr>
          <p:nvPr/>
        </p:nvPicPr>
        <p:blipFill>
          <a:blip r:embed="rId3"/>
          <a:stretch>
            <a:fillRect/>
          </a:stretch>
        </p:blipFill>
        <p:spPr>
          <a:xfrm>
            <a:off x="1568624" y="3284984"/>
            <a:ext cx="7474427" cy="2088231"/>
          </a:xfrm>
          <a:prstGeom prst="rect">
            <a:avLst/>
          </a:prstGeom>
        </p:spPr>
      </p:pic>
    </p:spTree>
    <p:extLst>
      <p:ext uri="{BB962C8B-B14F-4D97-AF65-F5344CB8AC3E}">
        <p14:creationId xmlns:p14="http://schemas.microsoft.com/office/powerpoint/2010/main" val="38628260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8856538" cy="6264695"/>
          </a:xfrm>
        </p:spPr>
        <p:txBody>
          <a:bodyPr/>
          <a:lstStyle/>
          <a:p>
            <a:r>
              <a:rPr lang="zh-CN" altLang="en-US" dirty="0"/>
              <a:t>第一个</a:t>
            </a:r>
            <a:r>
              <a:rPr lang="en-US" altLang="zh-CN" dirty="0"/>
              <a:t>XDP</a:t>
            </a:r>
            <a:r>
              <a:rPr lang="zh-CN" altLang="en-US" dirty="0"/>
              <a:t>程序</a:t>
            </a:r>
            <a:endParaRPr lang="en-US" altLang="zh-CN" dirty="0"/>
          </a:p>
          <a:p>
            <a:pPr lvl="1"/>
            <a:r>
              <a:rPr lang="zh-CN" altLang="en-US" dirty="0"/>
              <a:t>第一部分是第一行的头文件</a:t>
            </a:r>
            <a:r>
              <a:rPr lang="en-US" altLang="zh-CN" dirty="0" err="1"/>
              <a:t>linux</a:t>
            </a:r>
            <a:r>
              <a:rPr lang="en-US" altLang="zh-CN" dirty="0"/>
              <a:t>/</a:t>
            </a:r>
            <a:r>
              <a:rPr lang="en-US" altLang="zh-CN" dirty="0" err="1"/>
              <a:t>bpf.h</a:t>
            </a:r>
            <a:r>
              <a:rPr lang="zh-CN" altLang="en-US" dirty="0"/>
              <a:t>，它包含了</a:t>
            </a:r>
            <a:r>
              <a:rPr lang="en-US" altLang="zh-CN" dirty="0"/>
              <a:t>BPF</a:t>
            </a:r>
            <a:r>
              <a:rPr lang="zh-CN" altLang="en-US" dirty="0"/>
              <a:t>程序使用到的所有结构和常量的定义（除了一些特定的子系统，如</a:t>
            </a:r>
            <a:r>
              <a:rPr lang="en-US" altLang="zh-CN" dirty="0"/>
              <a:t>TC</a:t>
            </a:r>
            <a:r>
              <a:rPr lang="zh-CN" altLang="en-US" dirty="0"/>
              <a:t>，它需要额外的头文件</a:t>
            </a:r>
            <a:r>
              <a:rPr lang="en-US" altLang="zh-CN" dirty="0"/>
              <a:t>)</a:t>
            </a:r>
            <a:r>
              <a:rPr lang="zh-CN" altLang="en-US" dirty="0"/>
              <a:t>。理论上来说，所有的</a:t>
            </a:r>
            <a:r>
              <a:rPr lang="en-US" altLang="zh-CN" dirty="0"/>
              <a:t>eBPF</a:t>
            </a:r>
            <a:r>
              <a:rPr lang="zh-CN" altLang="en-US" dirty="0"/>
              <a:t>程序第一行都是这个头文件。</a:t>
            </a:r>
          </a:p>
          <a:p>
            <a:pPr lvl="1"/>
            <a:r>
              <a:rPr lang="zh-CN" altLang="en-US" dirty="0"/>
              <a:t>第二部分是第二行的宏定义，它的作用是赋予了</a:t>
            </a:r>
            <a:r>
              <a:rPr lang="en-US" altLang="zh-CN" dirty="0"/>
              <a:t>SEC(NAME)</a:t>
            </a:r>
            <a:r>
              <a:rPr lang="zh-CN" altLang="en-US" dirty="0"/>
              <a:t>这一串字符具有意义，即可以被编译通过。我截取了</a:t>
            </a:r>
            <a:r>
              <a:rPr lang="en-US" altLang="zh-CN" dirty="0"/>
              <a:t>Linux</a:t>
            </a:r>
            <a:r>
              <a:rPr lang="zh-CN" altLang="en-US" dirty="0"/>
              <a:t>内核代码里的注释，可以看出这段宏定义是为了</a:t>
            </a:r>
            <a:r>
              <a:rPr lang="en-US" altLang="zh-CN" dirty="0"/>
              <a:t>ELF</a:t>
            </a:r>
            <a:r>
              <a:rPr lang="zh-CN" altLang="en-US" dirty="0"/>
              <a:t>格式添加</a:t>
            </a:r>
            <a:r>
              <a:rPr lang="en-US" altLang="zh-CN" dirty="0"/>
              <a:t>Section</a:t>
            </a:r>
            <a:r>
              <a:rPr lang="zh-CN" altLang="en-US" dirty="0"/>
              <a:t>信息的。</a:t>
            </a:r>
            <a:r>
              <a:rPr lang="en-US" altLang="zh-CN" dirty="0"/>
              <a:t>ELF</a:t>
            </a:r>
            <a:r>
              <a:rPr lang="zh-CN" altLang="en-US" dirty="0"/>
              <a:t>全称是</a:t>
            </a:r>
            <a:r>
              <a:rPr lang="en-US" altLang="zh-CN" dirty="0"/>
              <a:t>Executable and Linkable Format</a:t>
            </a:r>
            <a:r>
              <a:rPr lang="zh-CN" altLang="en-US" dirty="0"/>
              <a:t>，就是可执行文件的一种主流格式，广泛用于</a:t>
            </a:r>
            <a:r>
              <a:rPr lang="en-US" altLang="zh-CN" dirty="0"/>
              <a:t>Linux</a:t>
            </a:r>
            <a:r>
              <a:rPr lang="zh-CN" altLang="en-US" dirty="0"/>
              <a:t>系统，我们的</a:t>
            </a:r>
            <a:r>
              <a:rPr lang="en-US" altLang="zh-CN" dirty="0"/>
              <a:t>BPF</a:t>
            </a:r>
            <a:r>
              <a:rPr lang="zh-CN" altLang="en-US" dirty="0"/>
              <a:t>程序一旦通过编译后，也会是这种格式。下面代码中的</a:t>
            </a:r>
            <a:r>
              <a:rPr lang="en-US" altLang="zh-CN" dirty="0"/>
              <a:t>SEC("</a:t>
            </a:r>
            <a:r>
              <a:rPr lang="en-US" altLang="zh-CN" dirty="0" err="1"/>
              <a:t>xdp</a:t>
            </a:r>
            <a:r>
              <a:rPr lang="en-US" altLang="zh-CN" dirty="0"/>
              <a:t>")</a:t>
            </a:r>
            <a:r>
              <a:rPr lang="zh-CN" altLang="en-US" dirty="0"/>
              <a:t>和</a:t>
            </a:r>
            <a:r>
              <a:rPr lang="en-US" altLang="zh-CN" dirty="0"/>
              <a:t>SEC("license")</a:t>
            </a:r>
            <a:r>
              <a:rPr lang="zh-CN" altLang="en-US" dirty="0"/>
              <a:t>都是基于这个宏定义。</a:t>
            </a:r>
          </a:p>
          <a:p>
            <a:pPr lvl="1"/>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二、</a:t>
            </a:r>
            <a:r>
              <a:rPr lang="en-US" altLang="zh-CN" dirty="0"/>
              <a:t>XDP</a:t>
            </a:r>
            <a:r>
              <a:rPr lang="zh-CN" altLang="en-US" dirty="0"/>
              <a:t>编程</a:t>
            </a:r>
          </a:p>
        </p:txBody>
      </p:sp>
      <p:pic>
        <p:nvPicPr>
          <p:cNvPr id="5" name="图片 4">
            <a:extLst>
              <a:ext uri="{FF2B5EF4-FFF2-40B4-BE49-F238E27FC236}">
                <a16:creationId xmlns:a16="http://schemas.microsoft.com/office/drawing/2014/main" id="{66711630-1A22-463E-891B-A1C97DF39DD0}"/>
              </a:ext>
            </a:extLst>
          </p:cNvPr>
          <p:cNvPicPr>
            <a:picLocks noChangeAspect="1"/>
          </p:cNvPicPr>
          <p:nvPr/>
        </p:nvPicPr>
        <p:blipFill>
          <a:blip r:embed="rId3"/>
          <a:stretch>
            <a:fillRect/>
          </a:stretch>
        </p:blipFill>
        <p:spPr>
          <a:xfrm>
            <a:off x="2864768" y="4941168"/>
            <a:ext cx="4429157" cy="1785951"/>
          </a:xfrm>
          <a:prstGeom prst="rect">
            <a:avLst/>
          </a:prstGeom>
        </p:spPr>
      </p:pic>
    </p:spTree>
    <p:extLst>
      <p:ext uri="{BB962C8B-B14F-4D97-AF65-F5344CB8AC3E}">
        <p14:creationId xmlns:p14="http://schemas.microsoft.com/office/powerpoint/2010/main" val="14373810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64691" y="1340768"/>
            <a:ext cx="9576618" cy="6264695"/>
          </a:xfrm>
        </p:spPr>
        <p:txBody>
          <a:bodyPr/>
          <a:lstStyle/>
          <a:p>
            <a:r>
              <a:rPr lang="zh-CN" altLang="en-US" dirty="0"/>
              <a:t>第一个</a:t>
            </a:r>
            <a:r>
              <a:rPr lang="en-US" altLang="zh-CN" dirty="0"/>
              <a:t>XDP</a:t>
            </a:r>
            <a:r>
              <a:rPr lang="zh-CN" altLang="en-US" dirty="0"/>
              <a:t>程序</a:t>
            </a:r>
            <a:endParaRPr lang="en-US" altLang="zh-CN" dirty="0"/>
          </a:p>
          <a:p>
            <a:pPr lvl="1"/>
            <a:r>
              <a:rPr lang="zh-CN" altLang="en-US" dirty="0"/>
              <a:t>第三部分，也就是我们的代码主体，它是一个命名为</a:t>
            </a:r>
            <a:r>
              <a:rPr lang="en-US" altLang="zh-CN" dirty="0" err="1"/>
              <a:t>xdp_drop_the_world</a:t>
            </a:r>
            <a:r>
              <a:rPr lang="zh-CN" altLang="en-US" dirty="0"/>
              <a:t>函数，，返回值为</a:t>
            </a:r>
            <a:r>
              <a:rPr lang="en-US" altLang="zh-CN" dirty="0"/>
              <a:t>int</a:t>
            </a:r>
            <a:r>
              <a:rPr lang="zh-CN" altLang="en-US" dirty="0"/>
              <a:t>类型，接受一个参数，类型为</a:t>
            </a:r>
            <a:r>
              <a:rPr lang="en-US" altLang="zh-CN" dirty="0" err="1"/>
              <a:t>xdp_md</a:t>
            </a:r>
            <a:r>
              <a:rPr lang="zh-CN" altLang="en-US" dirty="0"/>
              <a:t>结构，上文已经介绍过，这个例子没有使用到这个参数。函数内的就是一行返回语句，使用</a:t>
            </a:r>
            <a:r>
              <a:rPr lang="en-US" altLang="zh-CN" dirty="0"/>
              <a:t>XDP_DROP</a:t>
            </a:r>
            <a:r>
              <a:rPr lang="zh-CN" altLang="en-US" dirty="0"/>
              <a:t>，也就是</a:t>
            </a:r>
            <a:r>
              <a:rPr lang="en-US" altLang="zh-CN" dirty="0"/>
              <a:t>1</a:t>
            </a:r>
            <a:r>
              <a:rPr lang="zh-CN" altLang="en-US" dirty="0"/>
              <a:t>，意思就是丢弃所有收到的数据包。</a:t>
            </a:r>
          </a:p>
          <a:p>
            <a:pPr lvl="1"/>
            <a:r>
              <a:rPr lang="zh-CN" altLang="en-US" dirty="0"/>
              <a:t>第四部分是最后一行的许可证声明。这行其实是给程序加载到内核时</a:t>
            </a:r>
            <a:r>
              <a:rPr lang="en-US" altLang="zh-CN" dirty="0"/>
              <a:t>BPF</a:t>
            </a:r>
            <a:r>
              <a:rPr lang="zh-CN" altLang="en-US" dirty="0"/>
              <a:t>验证器看的，因为有些</a:t>
            </a:r>
            <a:r>
              <a:rPr lang="en-US" altLang="zh-CN" dirty="0"/>
              <a:t>eBPF</a:t>
            </a:r>
            <a:r>
              <a:rPr lang="zh-CN" altLang="en-US" dirty="0"/>
              <a:t>函数只能被具有</a:t>
            </a:r>
            <a:r>
              <a:rPr lang="en-US" altLang="zh-CN" dirty="0"/>
              <a:t>GPL</a:t>
            </a:r>
            <a:r>
              <a:rPr lang="zh-CN" altLang="en-US" dirty="0"/>
              <a:t>兼容许可证的程序调用。因此，验证器会检查程序所使用的函数的许可证和程序的许可证是否兼容，如果不兼容，则拒绝该程序。</a:t>
            </a:r>
          </a:p>
          <a:p>
            <a:pPr lvl="1"/>
            <a:r>
              <a:rPr lang="zh-CN" altLang="en-US" dirty="0"/>
              <a:t>还有一点，大家是否注意到整个程序是没有</a:t>
            </a:r>
            <a:r>
              <a:rPr lang="en-US" altLang="zh-CN" dirty="0"/>
              <a:t>main</a:t>
            </a:r>
            <a:r>
              <a:rPr lang="zh-CN" altLang="en-US" dirty="0"/>
              <a:t>入口的，事实上，程序的执行入口可以由前面提到的</a:t>
            </a:r>
            <a:r>
              <a:rPr lang="en-US" altLang="zh-CN" dirty="0"/>
              <a:t>ELF</a:t>
            </a:r>
            <a:r>
              <a:rPr lang="zh-CN" altLang="en-US" dirty="0"/>
              <a:t>格式的对象文件中的</a:t>
            </a:r>
            <a:r>
              <a:rPr lang="en-US" altLang="zh-CN" dirty="0"/>
              <a:t>Section</a:t>
            </a:r>
            <a:r>
              <a:rPr lang="zh-CN" altLang="en-US" dirty="0"/>
              <a:t>来指定。入口也有默认值，它是</a:t>
            </a:r>
            <a:r>
              <a:rPr lang="en-US" altLang="zh-CN" dirty="0"/>
              <a:t>ELF</a:t>
            </a:r>
            <a:r>
              <a:rPr lang="zh-CN" altLang="en-US" dirty="0"/>
              <a:t>格式文件中</a:t>
            </a:r>
            <a:r>
              <a:rPr lang="en-US" altLang="zh-CN" dirty="0"/>
              <a:t>.text</a:t>
            </a:r>
            <a:r>
              <a:rPr lang="zh-CN" altLang="en-US" dirty="0"/>
              <a:t>这个标识的内容，程序编译时会将能看到的函数放到</a:t>
            </a:r>
            <a:r>
              <a:rPr lang="en-US" altLang="zh-CN" dirty="0"/>
              <a:t>.text</a:t>
            </a:r>
            <a:r>
              <a:rPr lang="zh-CN" altLang="en-US" dirty="0"/>
              <a:t>里面。</a:t>
            </a:r>
          </a:p>
          <a:p>
            <a:pPr lvl="1"/>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二、</a:t>
            </a:r>
            <a:r>
              <a:rPr lang="en-US" altLang="zh-CN" dirty="0"/>
              <a:t>XDP</a:t>
            </a:r>
            <a:r>
              <a:rPr lang="zh-CN" altLang="en-US" dirty="0"/>
              <a:t>编程</a:t>
            </a:r>
          </a:p>
        </p:txBody>
      </p:sp>
    </p:spTree>
    <p:extLst>
      <p:ext uri="{BB962C8B-B14F-4D97-AF65-F5344CB8AC3E}">
        <p14:creationId xmlns:p14="http://schemas.microsoft.com/office/powerpoint/2010/main" val="7582026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576618" cy="6264695"/>
          </a:xfrm>
        </p:spPr>
        <p:txBody>
          <a:bodyPr/>
          <a:lstStyle/>
          <a:p>
            <a:r>
              <a:rPr lang="zh-CN" altLang="en-US" dirty="0"/>
              <a:t>第一个</a:t>
            </a:r>
            <a:r>
              <a:rPr lang="en-US" altLang="zh-CN" dirty="0"/>
              <a:t>XDP</a:t>
            </a:r>
            <a:r>
              <a:rPr lang="zh-CN" altLang="en-US" dirty="0"/>
              <a:t>程序</a:t>
            </a:r>
            <a:endParaRPr lang="en-US" altLang="zh-CN" dirty="0"/>
          </a:p>
          <a:p>
            <a:pPr lvl="1"/>
            <a:r>
              <a:rPr lang="zh-CN" altLang="en-US" dirty="0"/>
              <a:t>加载</a:t>
            </a:r>
            <a:r>
              <a:rPr lang="en-US" altLang="zh-CN" dirty="0"/>
              <a:t>XDP</a:t>
            </a:r>
            <a:r>
              <a:rPr lang="zh-CN" altLang="en-US" dirty="0"/>
              <a:t>程序</a:t>
            </a:r>
            <a:endParaRPr lang="en-US" altLang="zh-CN" dirty="0"/>
          </a:p>
          <a:p>
            <a:pPr lvl="2"/>
            <a:r>
              <a:rPr lang="en-US" altLang="zh-CN" dirty="0" err="1"/>
              <a:t>ip</a:t>
            </a:r>
            <a:r>
              <a:rPr lang="en-US" altLang="zh-CN" dirty="0"/>
              <a:t> link set dev [device name] </a:t>
            </a:r>
            <a:r>
              <a:rPr lang="en-US" altLang="zh-CN" dirty="0" err="1"/>
              <a:t>xdp</a:t>
            </a:r>
            <a:r>
              <a:rPr lang="en-US" altLang="zh-CN" dirty="0"/>
              <a:t> obj </a:t>
            </a:r>
            <a:r>
              <a:rPr lang="en-US" altLang="zh-CN" dirty="0" err="1"/>
              <a:t>xdp</a:t>
            </a:r>
            <a:r>
              <a:rPr lang="en-US" altLang="zh-CN" dirty="0"/>
              <a:t>-drop-</a:t>
            </a:r>
            <a:r>
              <a:rPr lang="en-US" altLang="zh-CN" dirty="0" err="1"/>
              <a:t>world.o</a:t>
            </a:r>
            <a:r>
              <a:rPr lang="en-US" altLang="zh-CN" dirty="0"/>
              <a:t> sec [section name]</a:t>
            </a:r>
          </a:p>
          <a:p>
            <a:pPr lvl="1"/>
            <a:r>
              <a:rPr lang="zh-CN" altLang="en-US" dirty="0"/>
              <a:t>卸载</a:t>
            </a:r>
            <a:r>
              <a:rPr lang="en-US" altLang="zh-CN" dirty="0"/>
              <a:t>XDP</a:t>
            </a:r>
            <a:r>
              <a:rPr lang="zh-CN" altLang="en-US" dirty="0"/>
              <a:t>程序</a:t>
            </a:r>
            <a:endParaRPr lang="en-US" altLang="zh-CN" dirty="0"/>
          </a:p>
          <a:p>
            <a:pPr lvl="2"/>
            <a:r>
              <a:rPr lang="en-US" altLang="zh-CN" dirty="0" err="1"/>
              <a:t>ip</a:t>
            </a:r>
            <a:r>
              <a:rPr lang="en-US" altLang="zh-CN" dirty="0"/>
              <a:t> link set dev [device name] </a:t>
            </a:r>
            <a:r>
              <a:rPr lang="en-US" altLang="zh-CN" dirty="0" err="1"/>
              <a:t>xdp</a:t>
            </a:r>
            <a:r>
              <a:rPr lang="en-US" altLang="zh-CN" dirty="0"/>
              <a:t> off</a:t>
            </a:r>
          </a:p>
          <a:p>
            <a:pPr lvl="1"/>
            <a:endParaRPr lang="en-US" altLang="zh-CN" dirty="0"/>
          </a:p>
          <a:p>
            <a:pPr lvl="1"/>
            <a:endParaRPr lang="en-US" altLang="zh-CN" dirty="0"/>
          </a:p>
          <a:p>
            <a:pPr lvl="1"/>
            <a:endParaRPr lang="en-US" altLang="zh-CN" dirty="0"/>
          </a:p>
          <a:p>
            <a:pPr lvl="1"/>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二、</a:t>
            </a:r>
            <a:r>
              <a:rPr lang="en-US" altLang="zh-CN" dirty="0"/>
              <a:t>XDP</a:t>
            </a:r>
            <a:r>
              <a:rPr lang="zh-CN" altLang="en-US" dirty="0"/>
              <a:t>编程</a:t>
            </a:r>
          </a:p>
        </p:txBody>
      </p:sp>
    </p:spTree>
    <p:extLst>
      <p:ext uri="{BB962C8B-B14F-4D97-AF65-F5344CB8AC3E}">
        <p14:creationId xmlns:p14="http://schemas.microsoft.com/office/powerpoint/2010/main" val="264332957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576618" cy="6264695"/>
          </a:xfrm>
        </p:spPr>
        <p:txBody>
          <a:bodyPr/>
          <a:lstStyle/>
          <a:p>
            <a:r>
              <a:rPr lang="zh-CN" altLang="en-US" dirty="0"/>
              <a:t>第一个</a:t>
            </a:r>
            <a:r>
              <a:rPr lang="en-US" altLang="zh-CN" dirty="0"/>
              <a:t>XDP</a:t>
            </a:r>
            <a:r>
              <a:rPr lang="zh-CN" altLang="en-US" dirty="0"/>
              <a:t>程序</a:t>
            </a:r>
            <a:endParaRPr lang="en-US" altLang="zh-CN" dirty="0"/>
          </a:p>
          <a:p>
            <a:pPr lvl="1"/>
            <a:r>
              <a:rPr lang="en-US" altLang="zh-CN" dirty="0"/>
              <a:t>[device name]——</a:t>
            </a:r>
            <a:r>
              <a:rPr lang="en-US" altLang="zh-CN" dirty="0" err="1"/>
              <a:t>lshw</a:t>
            </a:r>
            <a:r>
              <a:rPr lang="zh-CN" altLang="en-US" dirty="0"/>
              <a:t>命令获取设备网口</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二、</a:t>
            </a:r>
            <a:r>
              <a:rPr lang="en-US" altLang="zh-CN" dirty="0"/>
              <a:t>XDP</a:t>
            </a:r>
            <a:r>
              <a:rPr lang="zh-CN" altLang="en-US" dirty="0"/>
              <a:t>编程</a:t>
            </a:r>
          </a:p>
        </p:txBody>
      </p:sp>
      <p:pic>
        <p:nvPicPr>
          <p:cNvPr id="4" name="图片 3">
            <a:extLst>
              <a:ext uri="{FF2B5EF4-FFF2-40B4-BE49-F238E27FC236}">
                <a16:creationId xmlns:a16="http://schemas.microsoft.com/office/drawing/2014/main" id="{E10D45A1-7E08-4A8D-82B8-51BD5F4CDB15}"/>
              </a:ext>
            </a:extLst>
          </p:cNvPr>
          <p:cNvPicPr>
            <a:picLocks noChangeAspect="1"/>
          </p:cNvPicPr>
          <p:nvPr/>
        </p:nvPicPr>
        <p:blipFill>
          <a:blip r:embed="rId3"/>
          <a:stretch>
            <a:fillRect/>
          </a:stretch>
        </p:blipFill>
        <p:spPr>
          <a:xfrm>
            <a:off x="1280592" y="2348880"/>
            <a:ext cx="6106668" cy="4570476"/>
          </a:xfrm>
          <a:prstGeom prst="rect">
            <a:avLst/>
          </a:prstGeom>
        </p:spPr>
      </p:pic>
    </p:spTree>
    <p:extLst>
      <p:ext uri="{BB962C8B-B14F-4D97-AF65-F5344CB8AC3E}">
        <p14:creationId xmlns:p14="http://schemas.microsoft.com/office/powerpoint/2010/main" val="320316377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5CD56D-5D7F-44A3-95C7-6C542E822A69}"/>
              </a:ext>
            </a:extLst>
          </p:cNvPr>
          <p:cNvSpPr>
            <a:spLocks noGrp="1"/>
          </p:cNvSpPr>
          <p:nvPr>
            <p:ph idx="1"/>
          </p:nvPr>
        </p:nvSpPr>
        <p:spPr>
          <a:xfrm>
            <a:off x="831850" y="1501775"/>
            <a:ext cx="8242300" cy="2127250"/>
          </a:xfrm>
        </p:spPr>
        <p:txBody>
          <a:bodyPr/>
          <a:lstStyle/>
          <a:p>
            <a:pPr>
              <a:defRPr/>
            </a:pPr>
            <a:r>
              <a:rPr lang="zh-CN" altLang="en-US" dirty="0"/>
              <a:t>任务描述</a:t>
            </a:r>
            <a:endParaRPr lang="en-US" altLang="zh-CN"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学习了解</a:t>
            </a:r>
            <a:r>
              <a:rPr lang="en-US" altLang="zh-CN" sz="1662" dirty="0">
                <a:solidFill>
                  <a:srgbClr val="111111"/>
                </a:solidFill>
              </a:rPr>
              <a:t>XDP</a:t>
            </a:r>
            <a:r>
              <a:rPr lang="zh-CN" altLang="en-US" sz="1662" dirty="0">
                <a:solidFill>
                  <a:srgbClr val="111111"/>
                </a:solidFill>
              </a:rPr>
              <a:t>与</a:t>
            </a:r>
            <a:r>
              <a:rPr lang="en-US" altLang="zh-CN" sz="1662" dirty="0">
                <a:solidFill>
                  <a:srgbClr val="111111"/>
                </a:solidFill>
              </a:rPr>
              <a:t>eBPF</a:t>
            </a:r>
            <a:r>
              <a:rPr lang="zh-CN" altLang="en-US" sz="1662" dirty="0">
                <a:solidFill>
                  <a:srgbClr val="111111"/>
                </a:solidFill>
              </a:rPr>
              <a:t>，编写</a:t>
            </a:r>
            <a:r>
              <a:rPr lang="en-US" altLang="zh-CN" sz="1662" dirty="0">
                <a:solidFill>
                  <a:srgbClr val="111111"/>
                </a:solidFill>
              </a:rPr>
              <a:t>eBPF</a:t>
            </a:r>
            <a:r>
              <a:rPr lang="zh-CN" altLang="en-US" sz="1662" dirty="0">
                <a:solidFill>
                  <a:srgbClr val="111111"/>
                </a:solidFill>
              </a:rPr>
              <a:t>过滤程序、编译</a:t>
            </a:r>
            <a:r>
              <a:rPr lang="en-US" altLang="zh-CN" sz="1662" dirty="0">
                <a:solidFill>
                  <a:srgbClr val="111111"/>
                </a:solidFill>
              </a:rPr>
              <a:t>eBPF</a:t>
            </a:r>
            <a:r>
              <a:rPr lang="zh-CN" altLang="en-US" sz="1662" dirty="0">
                <a:solidFill>
                  <a:srgbClr val="111111"/>
                </a:solidFill>
              </a:rPr>
              <a:t>过滤程序，并将过滤程序应用到树莓派的网卡中。</a:t>
            </a:r>
            <a:endParaRPr lang="zh-CN" altLang="en-US" dirty="0"/>
          </a:p>
        </p:txBody>
      </p:sp>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1</a:t>
            </a:r>
            <a:r>
              <a:rPr lang="zh-CN" altLang="en-US" dirty="0"/>
              <a:t>：利用</a:t>
            </a:r>
            <a:r>
              <a:rPr lang="en-US" altLang="zh-CN" dirty="0"/>
              <a:t>XDP</a:t>
            </a:r>
            <a:r>
              <a:rPr lang="zh-CN" altLang="en-US" dirty="0"/>
              <a:t>编写</a:t>
            </a:r>
            <a:r>
              <a:rPr lang="en-US" altLang="zh-CN" dirty="0"/>
              <a:t>eBPF</a:t>
            </a:r>
            <a:r>
              <a:rPr lang="zh-CN" altLang="en-US" dirty="0"/>
              <a:t>过滤程序</a:t>
            </a:r>
          </a:p>
        </p:txBody>
      </p:sp>
      <p:sp>
        <p:nvSpPr>
          <p:cNvPr id="4" name="内容占位符 1">
            <a:extLst>
              <a:ext uri="{FF2B5EF4-FFF2-40B4-BE49-F238E27FC236}">
                <a16:creationId xmlns:a16="http://schemas.microsoft.com/office/drawing/2014/main" id="{C1A001A9-30C0-4713-A92A-F2073520590B}"/>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正确编写满足功能的源文件，正确编译。</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提交相关源码与运行截图。</a:t>
            </a:r>
          </a:p>
          <a:p>
            <a:pPr>
              <a:defRPr/>
            </a:pPr>
            <a:endParaRPr lang="zh-CN" altLang="en-US" sz="2585" kern="0" dirty="0">
              <a:ea typeface="黑体"/>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C625CE0E-96F9-4D6D-B28E-B39DE074DF8E}"/>
              </a:ext>
            </a:extLst>
          </p:cNvPr>
          <p:cNvSpPr txBox="1"/>
          <p:nvPr/>
        </p:nvSpPr>
        <p:spPr>
          <a:xfrm>
            <a:off x="3591088" y="2875002"/>
            <a:ext cx="2723823" cy="1107996"/>
          </a:xfrm>
          <a:prstGeom prst="rect">
            <a:avLst/>
          </a:prstGeom>
          <a:noFill/>
        </p:spPr>
        <p:txBody>
          <a:bodyPr wrap="none" rtlCol="0">
            <a:spAutoFit/>
          </a:bodyPr>
          <a:lstStyle/>
          <a:p>
            <a:r>
              <a:rPr lang="zh-CN" altLang="en-US" sz="6600" dirty="0">
                <a:solidFill>
                  <a:srgbClr val="333333"/>
                </a:solidFill>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352600" y="1340769"/>
            <a:ext cx="8553400" cy="3384376"/>
          </a:xfrm>
        </p:spPr>
        <p:txBody>
          <a:bodyPr/>
          <a:lstStyle/>
          <a:p>
            <a:r>
              <a:rPr lang="zh-CN" altLang="en-US" dirty="0">
                <a:ea typeface="宋体" pitchFamily="2" charset="-122"/>
              </a:rPr>
              <a:t>第</a:t>
            </a:r>
            <a:r>
              <a:rPr lang="en-US" altLang="zh-CN" dirty="0">
                <a:ea typeface="宋体" pitchFamily="2" charset="-122"/>
              </a:rPr>
              <a:t>1</a:t>
            </a:r>
            <a:r>
              <a:rPr lang="zh-CN" altLang="en-US" dirty="0">
                <a:ea typeface="宋体" pitchFamily="2" charset="-122"/>
              </a:rPr>
              <a:t>讲：内核网络协议栈（上）</a:t>
            </a:r>
          </a:p>
          <a:p>
            <a:endParaRPr lang="zh-CN" altLang="en-US" dirty="0">
              <a:ea typeface="宋体" pitchFamily="2" charset="-122"/>
            </a:endParaRPr>
          </a:p>
          <a:p>
            <a:r>
              <a:rPr lang="zh-CN" altLang="en-US" dirty="0">
                <a:ea typeface="宋体" pitchFamily="2" charset="-122"/>
              </a:rPr>
              <a:t>第</a:t>
            </a:r>
            <a:r>
              <a:rPr lang="en-US" altLang="zh-CN" dirty="0">
                <a:ea typeface="宋体" pitchFamily="2" charset="-122"/>
              </a:rPr>
              <a:t>2</a:t>
            </a:r>
            <a:r>
              <a:rPr lang="zh-CN" altLang="en-US" dirty="0">
                <a:ea typeface="宋体" pitchFamily="2" charset="-122"/>
              </a:rPr>
              <a:t>讲：内核网络协议栈（下）</a:t>
            </a:r>
          </a:p>
          <a:p>
            <a:endParaRPr lang="zh-CN" altLang="en-US" dirty="0">
              <a:ea typeface="宋体" pitchFamily="2" charset="-122"/>
            </a:endParaRPr>
          </a:p>
          <a:p>
            <a:r>
              <a:rPr lang="zh-CN" altLang="en-US" dirty="0">
                <a:ea typeface="宋体" pitchFamily="2" charset="-122"/>
              </a:rPr>
              <a:t>第</a:t>
            </a:r>
            <a:r>
              <a:rPr lang="en-US" altLang="zh-CN" dirty="0">
                <a:ea typeface="宋体" pitchFamily="2" charset="-122"/>
              </a:rPr>
              <a:t>3</a:t>
            </a:r>
            <a:r>
              <a:rPr lang="zh-CN" altLang="en-US" dirty="0">
                <a:ea typeface="宋体" pitchFamily="2" charset="-122"/>
              </a:rPr>
              <a:t>讲：</a:t>
            </a:r>
            <a:r>
              <a:rPr lang="en-US" altLang="zh-CN" dirty="0" err="1">
                <a:ea typeface="宋体" pitchFamily="2" charset="-122"/>
              </a:rPr>
              <a:t>setsockopt</a:t>
            </a:r>
            <a:r>
              <a:rPr lang="zh-CN" altLang="en-US" dirty="0">
                <a:ea typeface="宋体" pitchFamily="2" charset="-122"/>
              </a:rPr>
              <a:t>和</a:t>
            </a:r>
            <a:r>
              <a:rPr lang="en-US" altLang="zh-CN" dirty="0">
                <a:ea typeface="宋体" pitchFamily="2" charset="-122"/>
              </a:rPr>
              <a:t>IP</a:t>
            </a:r>
          </a:p>
          <a:p>
            <a:endParaRPr lang="en-US" altLang="zh-CN" dirty="0">
              <a:ea typeface="宋体" pitchFamily="2" charset="-122"/>
            </a:endParaRPr>
          </a:p>
          <a:p>
            <a:r>
              <a:rPr lang="zh-CN" altLang="en-US" dirty="0">
                <a:solidFill>
                  <a:srgbClr val="FF0000"/>
                </a:solidFill>
                <a:ea typeface="宋体" panose="02010600030101010101" pitchFamily="2" charset="-122"/>
              </a:rPr>
              <a:t>第</a:t>
            </a:r>
            <a:r>
              <a:rPr lang="en-US" altLang="zh-CN" dirty="0">
                <a:solidFill>
                  <a:srgbClr val="FF0000"/>
                </a:solidFill>
                <a:ea typeface="宋体" panose="02010600030101010101" pitchFamily="2" charset="-122"/>
              </a:rPr>
              <a:t>4</a:t>
            </a:r>
            <a:r>
              <a:rPr lang="zh-CN" altLang="en-US" dirty="0">
                <a:solidFill>
                  <a:srgbClr val="FF0000"/>
                </a:solidFill>
                <a:ea typeface="宋体" panose="02010600030101010101" pitchFamily="2" charset="-122"/>
              </a:rPr>
              <a:t>讲：利用</a:t>
            </a:r>
            <a:r>
              <a:rPr lang="en-US" altLang="zh-CN" dirty="0">
                <a:solidFill>
                  <a:srgbClr val="FF0000"/>
                </a:solidFill>
                <a:ea typeface="宋体" panose="02010600030101010101" pitchFamily="2" charset="-122"/>
              </a:rPr>
              <a:t>eBPF</a:t>
            </a:r>
            <a:r>
              <a:rPr lang="zh-CN" altLang="en-US" dirty="0">
                <a:solidFill>
                  <a:srgbClr val="FF0000"/>
                </a:solidFill>
                <a:ea typeface="宋体" panose="02010600030101010101" pitchFamily="2" charset="-122"/>
              </a:rPr>
              <a:t>机制实现简单的防火墙</a:t>
            </a:r>
          </a:p>
          <a:p>
            <a:endParaRPr lang="en-US" altLang="zh-CN" dirty="0">
              <a:ea typeface="宋体" pitchFamily="2" charset="-122"/>
            </a:endParaRPr>
          </a:p>
        </p:txBody>
      </p:sp>
      <p:sp>
        <p:nvSpPr>
          <p:cNvPr id="6" name="标题 5"/>
          <p:cNvSpPr>
            <a:spLocks noGrp="1"/>
          </p:cNvSpPr>
          <p:nvPr>
            <p:ph type="title"/>
          </p:nvPr>
        </p:nvSpPr>
        <p:spPr/>
        <p:txBody>
          <a:bodyPr/>
          <a:lstStyle/>
          <a:p>
            <a:r>
              <a:rPr lang="zh-CN" altLang="en-US">
                <a:effectLst>
                  <a:outerShdw blurRad="38100" dist="38100" dir="2700000" algn="tl">
                    <a:srgbClr val="000000">
                      <a:alpha val="43137"/>
                    </a:srgbClr>
                  </a:outerShdw>
                </a:effectLst>
              </a:rPr>
              <a:t>第一章 实</a:t>
            </a:r>
            <a:r>
              <a:rPr lang="zh-CN" altLang="en-US" dirty="0">
                <a:effectLst>
                  <a:outerShdw blurRad="38100" dist="38100" dir="2700000" algn="tl">
                    <a:srgbClr val="000000">
                      <a:alpha val="43137"/>
                    </a:srgbClr>
                  </a:outerShdw>
                </a:effectLst>
              </a:rPr>
              <a:t>训</a:t>
            </a:r>
            <a:r>
              <a:rPr lang="zh-CN" altLang="en-US">
                <a:effectLst>
                  <a:outerShdw blurRad="38100" dist="38100" dir="2700000" algn="tl">
                    <a:srgbClr val="000000">
                      <a:alpha val="43137"/>
                    </a:srgbClr>
                  </a:outerShdw>
                </a:effectLst>
              </a:rPr>
              <a:t>一 实训内容</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71058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1">
            <a:extLst>
              <a:ext uri="{FF2B5EF4-FFF2-40B4-BE49-F238E27FC236}">
                <a16:creationId xmlns:a16="http://schemas.microsoft.com/office/drawing/2014/main" id="{1A77ECFD-0D70-4D38-A9F6-79C78A8F5E30}"/>
              </a:ext>
            </a:extLst>
          </p:cNvPr>
          <p:cNvSpPr>
            <a:spLocks noGrp="1" noChangeArrowheads="1"/>
          </p:cNvSpPr>
          <p:nvPr>
            <p:ph idx="1"/>
          </p:nvPr>
        </p:nvSpPr>
        <p:spPr/>
        <p:txBody>
          <a:bodyPr/>
          <a:lstStyle/>
          <a:p>
            <a:r>
              <a:rPr lang="zh-CN" altLang="en-US" dirty="0"/>
              <a:t>学习</a:t>
            </a:r>
            <a:r>
              <a:rPr lang="en-US" altLang="zh-CN" dirty="0"/>
              <a:t>eBPF</a:t>
            </a:r>
            <a:r>
              <a:rPr lang="zh-CN" altLang="en-US" dirty="0"/>
              <a:t>机制并实现简单的防火墙</a:t>
            </a:r>
          </a:p>
        </p:txBody>
      </p:sp>
      <p:sp>
        <p:nvSpPr>
          <p:cNvPr id="5123" name="标题 2">
            <a:extLst>
              <a:ext uri="{FF2B5EF4-FFF2-40B4-BE49-F238E27FC236}">
                <a16:creationId xmlns:a16="http://schemas.microsoft.com/office/drawing/2014/main" id="{E567ACBD-63CE-4AF3-A843-7CC8405D315F}"/>
              </a:ext>
            </a:extLst>
          </p:cNvPr>
          <p:cNvSpPr>
            <a:spLocks noGrp="1" noChangeArrowheads="1"/>
          </p:cNvSpPr>
          <p:nvPr>
            <p:ph type="title"/>
          </p:nvPr>
        </p:nvSpPr>
        <p:spPr/>
        <p:txBody>
          <a:bodyPr/>
          <a:lstStyle/>
          <a:p>
            <a:r>
              <a:rPr lang="zh-CN" altLang="en-US"/>
              <a:t>主要任务</a:t>
            </a:r>
          </a:p>
        </p:txBody>
      </p:sp>
      <p:sp>
        <p:nvSpPr>
          <p:cNvPr id="4" name="Text Box 3">
            <a:extLst>
              <a:ext uri="{FF2B5EF4-FFF2-40B4-BE49-F238E27FC236}">
                <a16:creationId xmlns:a16="http://schemas.microsoft.com/office/drawing/2014/main" id="{D201FA0A-A67C-4135-A701-2AEA41C39C23}"/>
              </a:ext>
            </a:extLst>
          </p:cNvPr>
          <p:cNvSpPr txBox="1">
            <a:spLocks noChangeArrowheads="1"/>
          </p:cNvSpPr>
          <p:nvPr/>
        </p:nvSpPr>
        <p:spPr bwMode="auto">
          <a:xfrm>
            <a:off x="796926" y="3228976"/>
            <a:ext cx="8277225" cy="2659063"/>
          </a:xfrm>
          <a:prstGeom prst="rect">
            <a:avLst/>
          </a:prstGeom>
          <a:noFill/>
          <a:ln>
            <a:noFill/>
          </a:ln>
          <a:effectLst/>
        </p:spPr>
        <p:txBody>
          <a:bodyPr lIns="83077" tIns="43200" rIns="83077" bIns="43200"/>
          <a:lstStyle>
            <a:lvl1pPr marL="341313" indent="-341313">
              <a:spcBef>
                <a:spcPts val="65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600" b="1">
                <a:solidFill>
                  <a:srgbClr val="000066"/>
                </a:solidFill>
                <a:latin typeface="Arial" panose="020B0604020202020204" pitchFamily="34" charset="0"/>
                <a:ea typeface="黑体" panose="02010609060101010101" pitchFamily="49" charset="-122"/>
              </a:defRPr>
            </a:lvl1pPr>
            <a:lvl2pPr>
              <a:spcBef>
                <a:spcPts val="6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FF"/>
                </a:solidFill>
                <a:latin typeface="Arial" panose="020B0604020202020204" pitchFamily="34" charset="0"/>
                <a:ea typeface="宋体" panose="02010600030101010101" pitchFamily="2" charset="-122"/>
              </a:defRPr>
            </a:lvl2pPr>
            <a:lvl3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A50021"/>
                </a:solidFill>
                <a:latin typeface="Arial" panose="020B0604020202020204" pitchFamily="34" charset="0"/>
                <a:ea typeface="楷体_GB2312" pitchFamily="1" charset="-122"/>
              </a:defRPr>
            </a:lvl3pPr>
            <a:lvl4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292929"/>
                </a:solidFill>
                <a:latin typeface="Arial" panose="020B0604020202020204" pitchFamily="34" charset="0"/>
                <a:ea typeface="楷体_GB2312" pitchFamily="1" charset="-122"/>
              </a:defRPr>
            </a:lvl4pPr>
            <a:lvl5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5pPr>
            <a:lvl6pPr marL="25146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6pPr>
            <a:lvl7pPr marL="29718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7pPr>
            <a:lvl8pPr marL="34290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8pPr>
            <a:lvl9pPr marL="38862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9pPr>
          </a:lstStyle>
          <a:p>
            <a:pPr algn="l" eaLnBrk="0" hangingPunct="0">
              <a:buClr>
                <a:srgbClr val="FF5050"/>
              </a:buClr>
              <a:buSzPct val="120000"/>
              <a:buFont typeface="Wingdings" panose="05000000000000000000" pitchFamily="2" charset="2"/>
              <a:buChar char=""/>
              <a:defRPr/>
            </a:pPr>
            <a:r>
              <a:rPr kumimoji="0" lang="zh-CN" altLang="en-US" sz="2400" dirty="0">
                <a:latin typeface="宋体" panose="02010600030101010101" pitchFamily="2" charset="-122"/>
                <a:ea typeface="宋体" panose="02010600030101010101" pitchFamily="2" charset="-122"/>
              </a:rPr>
              <a:t>由主要任务，可以分解为以下</a:t>
            </a:r>
            <a:r>
              <a:rPr kumimoji="0" lang="en-US" altLang="zh-CN" sz="2400" dirty="0">
                <a:latin typeface="宋体" panose="02010600030101010101" pitchFamily="2" charset="-122"/>
                <a:ea typeface="宋体" panose="02010600030101010101" pitchFamily="2" charset="-122"/>
              </a:rPr>
              <a:t>1</a:t>
            </a:r>
            <a:r>
              <a:rPr kumimoji="0" lang="zh-CN" altLang="en-US" sz="2400" dirty="0">
                <a:latin typeface="宋体" panose="02010600030101010101" pitchFamily="2" charset="-122"/>
                <a:ea typeface="宋体" panose="02010600030101010101" pitchFamily="2" charset="-122"/>
              </a:rPr>
              <a:t>个子任务：</a:t>
            </a:r>
          </a:p>
          <a:p>
            <a:pPr algn="l" eaLnBrk="0" hangingPunct="0">
              <a:buClr>
                <a:srgbClr val="FF5050"/>
              </a:buClr>
              <a:buSzPct val="120000"/>
              <a:buFont typeface="Wingdings" panose="05000000000000000000" pitchFamily="2" charset="2"/>
              <a:buChar char=""/>
              <a:defRPr/>
            </a:pPr>
            <a:endParaRPr kumimoji="0" lang="zh-CN" altLang="en-US" sz="2400" dirty="0">
              <a:latin typeface="宋体" panose="02010600030101010101" pitchFamily="2" charset="-122"/>
              <a:ea typeface="宋体" panose="02010600030101010101" pitchFamily="2" charset="-122"/>
            </a:endParaRPr>
          </a:p>
          <a:p>
            <a:pPr marL="685817" lvl="1" indent="-263776" algn="l" eaLnBrk="0" hangingPunct="0">
              <a:spcBef>
                <a:spcPct val="20000"/>
              </a:spcBef>
              <a:buClr>
                <a:srgbClr val="336699"/>
              </a:buClr>
              <a:buSzPct val="75000"/>
              <a:buFont typeface="Wingdings" pitchFamily="2" charset="2"/>
              <a:buChar char="v"/>
              <a:defRPr/>
            </a:pPr>
            <a:r>
              <a:rPr kumimoji="0" lang="en-US" altLang="zh-CN" sz="1662" dirty="0">
                <a:solidFill>
                  <a:srgbClr val="111111"/>
                </a:solidFill>
                <a:latin typeface="Times New Roman" pitchFamily="18" charset="0"/>
                <a:cs typeface="Times New Roman" pitchFamily="18" charset="0"/>
              </a:rPr>
              <a:t>子任务1</a:t>
            </a:r>
            <a:r>
              <a:rPr kumimoji="0" lang="zh-CN" altLang="en-US" sz="1662" dirty="0">
                <a:solidFill>
                  <a:srgbClr val="111111"/>
                </a:solidFill>
                <a:latin typeface="Times New Roman" pitchFamily="18" charset="0"/>
                <a:cs typeface="Times New Roman" pitchFamily="18" charset="0"/>
              </a:rPr>
              <a:t>：利用</a:t>
            </a:r>
            <a:r>
              <a:rPr kumimoji="0" lang="en-US" altLang="zh-CN" sz="1662" dirty="0">
                <a:solidFill>
                  <a:srgbClr val="111111"/>
                </a:solidFill>
                <a:latin typeface="Times New Roman" pitchFamily="18" charset="0"/>
                <a:cs typeface="Times New Roman" pitchFamily="18" charset="0"/>
              </a:rPr>
              <a:t>XDP</a:t>
            </a:r>
            <a:r>
              <a:rPr kumimoji="0" lang="zh-CN" altLang="en-US" sz="1662" dirty="0">
                <a:solidFill>
                  <a:srgbClr val="111111"/>
                </a:solidFill>
                <a:latin typeface="Times New Roman" pitchFamily="18" charset="0"/>
                <a:cs typeface="Times New Roman" pitchFamily="18" charset="0"/>
              </a:rPr>
              <a:t>编写</a:t>
            </a:r>
            <a:r>
              <a:rPr kumimoji="0" lang="en-US" altLang="zh-CN" sz="1662" dirty="0">
                <a:solidFill>
                  <a:srgbClr val="111111"/>
                </a:solidFill>
                <a:latin typeface="Times New Roman" pitchFamily="18" charset="0"/>
                <a:cs typeface="Times New Roman" pitchFamily="18" charset="0"/>
              </a:rPr>
              <a:t>eBPF</a:t>
            </a:r>
            <a:r>
              <a:rPr kumimoji="0" lang="zh-CN" altLang="en-US" sz="1662" dirty="0">
                <a:solidFill>
                  <a:srgbClr val="111111"/>
                </a:solidFill>
                <a:latin typeface="Times New Roman" pitchFamily="18" charset="0"/>
                <a:cs typeface="Times New Roman" pitchFamily="18" charset="0"/>
              </a:rPr>
              <a:t>过滤程序（</a:t>
            </a:r>
            <a:r>
              <a:rPr kumimoji="0" lang="en-US" altLang="zh-CN" sz="1662" dirty="0">
                <a:solidFill>
                  <a:srgbClr val="111111"/>
                </a:solidFill>
                <a:latin typeface="Times New Roman" pitchFamily="18" charset="0"/>
                <a:cs typeface="Times New Roman" pitchFamily="18" charset="0"/>
              </a:rPr>
              <a:t>120min</a:t>
            </a:r>
            <a:r>
              <a:rPr kumimoji="0" lang="zh-CN" altLang="en-US" sz="1662">
                <a:solidFill>
                  <a:srgbClr val="111111"/>
                </a:solidFill>
                <a:latin typeface="Times New Roman" pitchFamily="18" charset="0"/>
                <a:cs typeface="Times New Roman" pitchFamily="18" charset="0"/>
              </a:rPr>
              <a:t>）</a:t>
            </a:r>
            <a:endParaRPr kumimoji="0" lang="en-US" altLang="zh-CN" sz="1662" dirty="0">
              <a:solidFill>
                <a:srgbClr val="111111"/>
              </a:solidFill>
              <a:latin typeface="Times New Roman" pitchFamily="18" charset="0"/>
              <a:cs typeface="Times New Roman"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417050" cy="6264695"/>
          </a:xfrm>
        </p:spPr>
        <p:txBody>
          <a:bodyPr/>
          <a:lstStyle/>
          <a:p>
            <a:r>
              <a:rPr lang="en-US" altLang="zh-CN" dirty="0"/>
              <a:t>eBPF</a:t>
            </a:r>
          </a:p>
          <a:p>
            <a:pPr lvl="1"/>
            <a:r>
              <a:rPr lang="en-US" altLang="zh-CN" dirty="0"/>
              <a:t>Linux kernel 3.18</a:t>
            </a:r>
            <a:r>
              <a:rPr lang="zh-CN" altLang="en-US" dirty="0"/>
              <a:t>版本开始包含了</a:t>
            </a:r>
            <a:r>
              <a:rPr lang="en-US" altLang="zh-CN" dirty="0"/>
              <a:t>eBPF</a:t>
            </a:r>
            <a:r>
              <a:rPr lang="zh-CN" altLang="en-US" dirty="0"/>
              <a:t>，相对于</a:t>
            </a:r>
            <a:r>
              <a:rPr lang="en-US" altLang="zh-CN" dirty="0"/>
              <a:t>BPF</a:t>
            </a:r>
            <a:r>
              <a:rPr lang="zh-CN" altLang="en-US" dirty="0"/>
              <a:t>做了一些重要改进，首先是效率，这要归功于</a:t>
            </a:r>
            <a:r>
              <a:rPr lang="en-US" altLang="zh-CN" dirty="0"/>
              <a:t>JIB</a:t>
            </a:r>
            <a:r>
              <a:rPr lang="zh-CN" altLang="en-US" dirty="0"/>
              <a:t>编译</a:t>
            </a:r>
            <a:r>
              <a:rPr lang="en-US" altLang="zh-CN" dirty="0"/>
              <a:t>eBPF</a:t>
            </a:r>
            <a:r>
              <a:rPr lang="zh-CN" altLang="en-US" dirty="0"/>
              <a:t>代码；其次是应用范围，从网络报文扩展到一般事件处理；最后不再使用</a:t>
            </a:r>
            <a:r>
              <a:rPr lang="en-US" altLang="zh-CN" dirty="0"/>
              <a:t>socket</a:t>
            </a:r>
            <a:r>
              <a:rPr lang="zh-CN" altLang="en-US" dirty="0"/>
              <a:t>，使用</a:t>
            </a:r>
            <a:r>
              <a:rPr lang="en-US" altLang="zh-CN" dirty="0"/>
              <a:t>map</a:t>
            </a:r>
            <a:r>
              <a:rPr lang="zh-CN" altLang="en-US" dirty="0"/>
              <a:t>进行高效的数据存储。</a:t>
            </a:r>
          </a:p>
          <a:p>
            <a:pPr lvl="1"/>
            <a:r>
              <a:rPr lang="zh-CN" altLang="en-US" dirty="0"/>
              <a:t>根据以上的改进，内核开发人员在不到两年半的事件，做出了包括网络监控、限速和系统监控。</a:t>
            </a:r>
          </a:p>
          <a:p>
            <a:pPr lvl="1"/>
            <a:r>
              <a:rPr lang="zh-CN" altLang="en-US" dirty="0"/>
              <a:t>目前</a:t>
            </a:r>
            <a:r>
              <a:rPr lang="en-US" altLang="zh-CN" dirty="0"/>
              <a:t>eBPF</a:t>
            </a:r>
            <a:r>
              <a:rPr lang="zh-CN" altLang="en-US" dirty="0"/>
              <a:t>可以分解为三个过程：</a:t>
            </a:r>
          </a:p>
          <a:p>
            <a:pPr lvl="2"/>
            <a:r>
              <a:rPr lang="zh-CN" altLang="en-US" dirty="0"/>
              <a:t>以字节码的形式创建</a:t>
            </a:r>
            <a:r>
              <a:rPr lang="en-US" altLang="zh-CN" dirty="0"/>
              <a:t>eBPF</a:t>
            </a:r>
            <a:r>
              <a:rPr lang="zh-CN" altLang="en-US" dirty="0"/>
              <a:t>的程序。编写</a:t>
            </a:r>
            <a:r>
              <a:rPr lang="en-US" altLang="zh-CN" dirty="0"/>
              <a:t>C</a:t>
            </a:r>
            <a:r>
              <a:rPr lang="zh-CN" altLang="en-US" dirty="0"/>
              <a:t>代码，将</a:t>
            </a:r>
            <a:r>
              <a:rPr lang="en-US" altLang="zh-CN" dirty="0"/>
              <a:t>LLVM</a:t>
            </a:r>
            <a:r>
              <a:rPr lang="zh-CN" altLang="en-US" dirty="0"/>
              <a:t>编译成驻留在</a:t>
            </a:r>
            <a:r>
              <a:rPr lang="en-US" altLang="zh-CN" dirty="0"/>
              <a:t>ELF</a:t>
            </a:r>
            <a:r>
              <a:rPr lang="zh-CN" altLang="en-US" dirty="0"/>
              <a:t>文件中的</a:t>
            </a:r>
            <a:r>
              <a:rPr lang="en-US" altLang="zh-CN" dirty="0"/>
              <a:t>eBPF</a:t>
            </a:r>
            <a:r>
              <a:rPr lang="zh-CN" altLang="en-US" dirty="0"/>
              <a:t>字节码</a:t>
            </a:r>
          </a:p>
          <a:p>
            <a:pPr lvl="2"/>
            <a:r>
              <a:rPr lang="zh-CN" altLang="en-US" dirty="0"/>
              <a:t>将程序加载到内核中，并创建必要的</a:t>
            </a:r>
            <a:r>
              <a:rPr lang="en-US" altLang="zh-CN" dirty="0"/>
              <a:t>eBPF-maps</a:t>
            </a:r>
            <a:r>
              <a:rPr lang="zh-CN" altLang="en-US" dirty="0"/>
              <a:t>。</a:t>
            </a:r>
            <a:r>
              <a:rPr lang="en-US" altLang="zh-CN" dirty="0"/>
              <a:t>eBPF</a:t>
            </a:r>
            <a:r>
              <a:rPr lang="zh-CN" altLang="en-US" dirty="0"/>
              <a:t>具有用作</a:t>
            </a:r>
            <a:r>
              <a:rPr lang="en-US" altLang="zh-CN" dirty="0"/>
              <a:t>socket filter</a:t>
            </a:r>
            <a:r>
              <a:rPr lang="zh-CN" altLang="en-US" dirty="0"/>
              <a:t>，</a:t>
            </a:r>
            <a:r>
              <a:rPr lang="en-US" altLang="zh-CN" dirty="0" err="1"/>
              <a:t>kprobe</a:t>
            </a:r>
            <a:r>
              <a:rPr lang="zh-CN" altLang="en-US" dirty="0"/>
              <a:t>处理器，流量控制调度，流量控制操作，</a:t>
            </a:r>
            <a:r>
              <a:rPr lang="en-US" altLang="zh-CN" dirty="0" err="1"/>
              <a:t>tracepoint</a:t>
            </a:r>
            <a:r>
              <a:rPr lang="zh-CN" altLang="en-US" dirty="0"/>
              <a:t>处理，</a:t>
            </a:r>
            <a:r>
              <a:rPr lang="en-US" altLang="zh-CN" dirty="0" err="1"/>
              <a:t>eXpress</a:t>
            </a:r>
            <a:r>
              <a:rPr lang="en-US" altLang="zh-CN" dirty="0"/>
              <a:t> Data Path(XDP)</a:t>
            </a:r>
            <a:r>
              <a:rPr lang="zh-CN" altLang="en-US" dirty="0"/>
              <a:t>，性能监测，</a:t>
            </a:r>
            <a:r>
              <a:rPr lang="en-US" altLang="zh-CN" dirty="0" err="1"/>
              <a:t>cgroup</a:t>
            </a:r>
            <a:r>
              <a:rPr lang="zh-CN" altLang="en-US" dirty="0"/>
              <a:t>限制，轻量级</a:t>
            </a:r>
            <a:r>
              <a:rPr lang="en-US" altLang="zh-CN" dirty="0"/>
              <a:t>tunnel</a:t>
            </a:r>
            <a:r>
              <a:rPr lang="zh-CN" altLang="en-US" dirty="0"/>
              <a:t>的程序类型</a:t>
            </a:r>
          </a:p>
          <a:p>
            <a:pPr lvl="2"/>
            <a:r>
              <a:rPr lang="zh-CN" altLang="en-US" dirty="0"/>
              <a:t>将加载的程序</a:t>
            </a:r>
            <a:r>
              <a:rPr lang="en-US" altLang="zh-CN" dirty="0"/>
              <a:t>attach</a:t>
            </a:r>
            <a:r>
              <a:rPr lang="zh-CN" altLang="en-US" dirty="0"/>
              <a:t>到系统中。根据不同的程序类型</a:t>
            </a:r>
            <a:r>
              <a:rPr lang="en-US" altLang="zh-CN" dirty="0"/>
              <a:t>attach</a:t>
            </a:r>
            <a:r>
              <a:rPr lang="zh-CN" altLang="en-US" dirty="0"/>
              <a:t>到不同的内核系统中。程序运行的时候，启动状态并且开始过滤，分析或者捕获信息</a:t>
            </a:r>
          </a:p>
          <a:p>
            <a:pPr lvl="2"/>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a:t>
            </a:r>
            <a:r>
              <a:rPr lang="en-US" altLang="zh-CN" dirty="0"/>
              <a:t>eBPF</a:t>
            </a:r>
            <a:r>
              <a:rPr lang="zh-CN" altLang="en-US" dirty="0"/>
              <a:t>简介</a:t>
            </a:r>
          </a:p>
        </p:txBody>
      </p:sp>
    </p:spTree>
    <p:extLst>
      <p:ext uri="{BB962C8B-B14F-4D97-AF65-F5344CB8AC3E}">
        <p14:creationId xmlns:p14="http://schemas.microsoft.com/office/powerpoint/2010/main" val="27490990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700392-12B9-B745-981D-B0DA8B739CD6}"/>
              </a:ext>
            </a:extLst>
          </p:cNvPr>
          <p:cNvSpPr>
            <a:spLocks noGrp="1"/>
          </p:cNvSpPr>
          <p:nvPr>
            <p:ph idx="1"/>
          </p:nvPr>
        </p:nvSpPr>
        <p:spPr>
          <a:xfrm>
            <a:off x="488950" y="1340768"/>
            <a:ext cx="8928100" cy="5400600"/>
          </a:xfrm>
        </p:spPr>
        <p:txBody>
          <a:bodyPr/>
          <a:lstStyle/>
          <a:p>
            <a:r>
              <a:rPr lang="en-US" altLang="zh-CN" dirty="0"/>
              <a:t>Extended BPF(eBPF)</a:t>
            </a:r>
          </a:p>
          <a:p>
            <a:pPr lvl="1"/>
            <a:r>
              <a:rPr lang="zh-CN" altLang="en-US" dirty="0"/>
              <a:t>在内核追踪</a:t>
            </a:r>
            <a:r>
              <a:rPr lang="en-US" altLang="zh-CN" dirty="0"/>
              <a:t>(Kernel Tracing)</a:t>
            </a:r>
            <a:r>
              <a:rPr lang="zh-CN" altLang="en-US" dirty="0"/>
              <a:t>、应用性能调优</a:t>
            </a:r>
            <a:r>
              <a:rPr lang="en-US" altLang="zh-CN" dirty="0"/>
              <a:t>/</a:t>
            </a:r>
            <a:r>
              <a:rPr lang="zh-CN" altLang="en-US" dirty="0"/>
              <a:t>监控、流控</a:t>
            </a:r>
            <a:r>
              <a:rPr lang="en-US" altLang="zh-CN" dirty="0"/>
              <a:t>(Traffic Control)</a:t>
            </a:r>
            <a:r>
              <a:rPr lang="zh-CN" altLang="en-US" dirty="0"/>
              <a:t>等领域进行了变革</a:t>
            </a:r>
            <a:endParaRPr lang="en-US" altLang="zh-CN" dirty="0"/>
          </a:p>
          <a:p>
            <a:pPr lvl="1"/>
            <a:r>
              <a:rPr lang="zh-CN" altLang="en-US" dirty="0"/>
              <a:t>在接口的设计以及易用性上，作了较大的改进</a:t>
            </a:r>
            <a:endParaRPr lang="en-US" altLang="zh-CN" dirty="0"/>
          </a:p>
          <a:p>
            <a:pPr lvl="1"/>
            <a:r>
              <a:rPr lang="en-US" altLang="zh-CN" dirty="0"/>
              <a:t>eBPF vs BPF</a:t>
            </a:r>
          </a:p>
          <a:p>
            <a:pPr lvl="2"/>
            <a:r>
              <a:rPr lang="zh-CN" altLang="en-US" sz="1800" dirty="0"/>
              <a:t>寄存器数量由</a:t>
            </a:r>
            <a:r>
              <a:rPr lang="en-US" altLang="zh-CN" sz="1800" dirty="0"/>
              <a:t>2</a:t>
            </a:r>
            <a:r>
              <a:rPr lang="zh-CN" altLang="en-US" sz="1800" dirty="0"/>
              <a:t>增加到</a:t>
            </a:r>
            <a:r>
              <a:rPr lang="en-US" altLang="zh-CN" sz="1800" dirty="0"/>
              <a:t>10</a:t>
            </a:r>
          </a:p>
          <a:p>
            <a:pPr lvl="3"/>
            <a:r>
              <a:rPr lang="en-US" altLang="zh-CN" dirty="0">
                <a:solidFill>
                  <a:srgbClr val="292929"/>
                </a:solidFill>
              </a:rPr>
              <a:t>BPF</a:t>
            </a:r>
            <a:r>
              <a:rPr lang="zh-CN" altLang="en-US" dirty="0">
                <a:solidFill>
                  <a:srgbClr val="292929"/>
                </a:solidFill>
              </a:rPr>
              <a:t>拥有两个寄存器</a:t>
            </a:r>
            <a:r>
              <a:rPr lang="en-US" altLang="zh-CN" dirty="0">
                <a:solidFill>
                  <a:srgbClr val="292929"/>
                </a:solidFill>
              </a:rPr>
              <a:t>A</a:t>
            </a:r>
            <a:r>
              <a:rPr lang="zh-CN" altLang="en-US" dirty="0">
                <a:solidFill>
                  <a:srgbClr val="292929"/>
                </a:solidFill>
              </a:rPr>
              <a:t>和</a:t>
            </a:r>
            <a:r>
              <a:rPr lang="en-US" altLang="zh-CN" dirty="0">
                <a:solidFill>
                  <a:srgbClr val="292929"/>
                </a:solidFill>
              </a:rPr>
              <a:t>X</a:t>
            </a:r>
            <a:r>
              <a:rPr lang="zh-CN" altLang="en-US" dirty="0">
                <a:solidFill>
                  <a:srgbClr val="292929"/>
                </a:solidFill>
              </a:rPr>
              <a:t>以及一个隐藏的堆栈指针；</a:t>
            </a:r>
            <a:r>
              <a:rPr lang="en-US" altLang="zh-CN" dirty="0">
                <a:solidFill>
                  <a:srgbClr val="292929"/>
                </a:solidFill>
              </a:rPr>
              <a:t>eBPF</a:t>
            </a:r>
            <a:r>
              <a:rPr lang="zh-CN" altLang="en-US" dirty="0">
                <a:solidFill>
                  <a:srgbClr val="292929"/>
                </a:solidFill>
              </a:rPr>
              <a:t>有</a:t>
            </a:r>
            <a:r>
              <a:rPr lang="en-US" altLang="zh-CN" dirty="0">
                <a:solidFill>
                  <a:srgbClr val="292929"/>
                </a:solidFill>
              </a:rPr>
              <a:t>10</a:t>
            </a:r>
            <a:r>
              <a:rPr lang="zh-CN" altLang="en-US" dirty="0">
                <a:solidFill>
                  <a:srgbClr val="292929"/>
                </a:solidFill>
              </a:rPr>
              <a:t>个内部寄存器和一个只读的堆栈指针</a:t>
            </a:r>
            <a:endParaRPr lang="en-US" altLang="zh-CN" dirty="0">
              <a:solidFill>
                <a:srgbClr val="292929"/>
              </a:solidFill>
            </a:endParaRPr>
          </a:p>
          <a:p>
            <a:pPr lvl="2"/>
            <a:r>
              <a:rPr lang="zh-CN" altLang="en-US" sz="1800" dirty="0"/>
              <a:t>寄存器宽度由</a:t>
            </a:r>
            <a:r>
              <a:rPr lang="en-US" altLang="zh-CN" sz="1800" dirty="0"/>
              <a:t>32bit</a:t>
            </a:r>
            <a:r>
              <a:rPr lang="zh-CN" altLang="en-US" sz="1800" dirty="0"/>
              <a:t>增加到</a:t>
            </a:r>
            <a:r>
              <a:rPr lang="en-US" altLang="zh-CN" sz="1800" dirty="0"/>
              <a:t>64bit</a:t>
            </a:r>
          </a:p>
          <a:p>
            <a:pPr lvl="3"/>
            <a:r>
              <a:rPr lang="zh-CN" altLang="en-US" dirty="0">
                <a:solidFill>
                  <a:srgbClr val="292929"/>
                </a:solidFill>
              </a:rPr>
              <a:t>所有</a:t>
            </a:r>
            <a:r>
              <a:rPr lang="en-US" altLang="zh-CN" dirty="0">
                <a:solidFill>
                  <a:srgbClr val="292929"/>
                </a:solidFill>
              </a:rPr>
              <a:t>eBPF</a:t>
            </a:r>
            <a:r>
              <a:rPr lang="zh-CN" altLang="en-US" dirty="0">
                <a:solidFill>
                  <a:srgbClr val="292929"/>
                </a:solidFill>
              </a:rPr>
              <a:t>寄存器都是</a:t>
            </a:r>
            <a:r>
              <a:rPr lang="en-US" altLang="zh-CN" dirty="0">
                <a:solidFill>
                  <a:srgbClr val="292929"/>
                </a:solidFill>
              </a:rPr>
              <a:t>64</a:t>
            </a:r>
            <a:r>
              <a:rPr lang="zh-CN" altLang="en-US" dirty="0">
                <a:solidFill>
                  <a:srgbClr val="292929"/>
                </a:solidFill>
              </a:rPr>
              <a:t>位的，低</a:t>
            </a:r>
            <a:r>
              <a:rPr lang="en-US" altLang="zh-CN" dirty="0">
                <a:solidFill>
                  <a:srgbClr val="292929"/>
                </a:solidFill>
              </a:rPr>
              <a:t>32</a:t>
            </a:r>
            <a:r>
              <a:rPr lang="zh-CN" altLang="en-US" dirty="0">
                <a:solidFill>
                  <a:srgbClr val="292929"/>
                </a:solidFill>
              </a:rPr>
              <a:t>位为子寄存器高</a:t>
            </a:r>
            <a:r>
              <a:rPr lang="en-US" altLang="zh-CN" dirty="0">
                <a:solidFill>
                  <a:srgbClr val="292929"/>
                </a:solidFill>
              </a:rPr>
              <a:t>32</a:t>
            </a:r>
            <a:r>
              <a:rPr lang="zh-CN" altLang="en-US" dirty="0">
                <a:solidFill>
                  <a:srgbClr val="292929"/>
                </a:solidFill>
              </a:rPr>
              <a:t>位为零扩展</a:t>
            </a:r>
            <a:endParaRPr lang="en-US" altLang="zh-CN" dirty="0">
              <a:solidFill>
                <a:srgbClr val="292929"/>
              </a:solidFill>
            </a:endParaRPr>
          </a:p>
          <a:p>
            <a:pPr lvl="2"/>
            <a:r>
              <a:rPr lang="zh-CN" altLang="en-US" sz="1800" dirty="0"/>
              <a:t>条件</a:t>
            </a:r>
            <a:r>
              <a:rPr lang="en-US" altLang="zh-CN" sz="1800" dirty="0" err="1"/>
              <a:t>jt</a:t>
            </a:r>
            <a:r>
              <a:rPr lang="en-US" altLang="zh-CN" sz="1800" dirty="0"/>
              <a:t>/</a:t>
            </a:r>
            <a:r>
              <a:rPr lang="en-US" altLang="zh-CN" sz="1800" dirty="0" err="1"/>
              <a:t>jf</a:t>
            </a:r>
            <a:r>
              <a:rPr lang="zh-CN" altLang="en-US" sz="1800" dirty="0"/>
              <a:t>目标替换为</a:t>
            </a:r>
            <a:r>
              <a:rPr lang="en-US" altLang="zh-CN" sz="1800" dirty="0" err="1"/>
              <a:t>jt</a:t>
            </a:r>
            <a:r>
              <a:rPr lang="en-US" altLang="zh-CN" sz="1800" dirty="0"/>
              <a:t>/fall-through</a:t>
            </a:r>
          </a:p>
          <a:p>
            <a:pPr lvl="3"/>
            <a:r>
              <a:rPr lang="zh-CN" altLang="en-US" dirty="0">
                <a:solidFill>
                  <a:srgbClr val="292929"/>
                </a:solidFill>
              </a:rPr>
              <a:t>从</a:t>
            </a:r>
            <a:r>
              <a:rPr lang="en-US" altLang="zh-CN" dirty="0">
                <a:solidFill>
                  <a:srgbClr val="292929"/>
                </a:solidFill>
              </a:rPr>
              <a:t>“if (</a:t>
            </a:r>
            <a:r>
              <a:rPr lang="en-US" altLang="zh-CN" dirty="0" err="1">
                <a:solidFill>
                  <a:srgbClr val="292929"/>
                </a:solidFill>
              </a:rPr>
              <a:t>cond</a:t>
            </a:r>
            <a:r>
              <a:rPr lang="en-US" altLang="zh-CN" dirty="0">
                <a:solidFill>
                  <a:srgbClr val="292929"/>
                </a:solidFill>
              </a:rPr>
              <a:t>) </a:t>
            </a:r>
            <a:r>
              <a:rPr lang="en-US" altLang="zh-CN" dirty="0" err="1">
                <a:solidFill>
                  <a:srgbClr val="292929"/>
                </a:solidFill>
              </a:rPr>
              <a:t>jump_true</a:t>
            </a:r>
            <a:r>
              <a:rPr lang="en-US" altLang="zh-CN" dirty="0">
                <a:solidFill>
                  <a:srgbClr val="292929"/>
                </a:solidFill>
              </a:rPr>
              <a:t>; else </a:t>
            </a:r>
            <a:r>
              <a:rPr lang="en-US" altLang="zh-CN" dirty="0" err="1">
                <a:solidFill>
                  <a:srgbClr val="292929"/>
                </a:solidFill>
              </a:rPr>
              <a:t>jump_false</a:t>
            </a:r>
            <a:r>
              <a:rPr lang="en-US" altLang="zh-CN" dirty="0">
                <a:solidFill>
                  <a:srgbClr val="292929"/>
                </a:solidFill>
              </a:rPr>
              <a:t>;”</a:t>
            </a:r>
            <a:r>
              <a:rPr lang="zh-CN" altLang="en-US" dirty="0">
                <a:solidFill>
                  <a:srgbClr val="292929"/>
                </a:solidFill>
              </a:rPr>
              <a:t>替换成</a:t>
            </a:r>
            <a:r>
              <a:rPr lang="en-US" altLang="zh-CN" dirty="0">
                <a:solidFill>
                  <a:srgbClr val="292929"/>
                </a:solidFill>
              </a:rPr>
              <a:t>"if (</a:t>
            </a:r>
            <a:r>
              <a:rPr lang="en-US" altLang="zh-CN" dirty="0" err="1">
                <a:solidFill>
                  <a:srgbClr val="292929"/>
                </a:solidFill>
              </a:rPr>
              <a:t>cond</a:t>
            </a:r>
            <a:r>
              <a:rPr lang="en-US" altLang="zh-CN" dirty="0">
                <a:solidFill>
                  <a:srgbClr val="292929"/>
                </a:solidFill>
              </a:rPr>
              <a:t>) </a:t>
            </a:r>
            <a:r>
              <a:rPr lang="en-US" altLang="zh-CN" dirty="0" err="1">
                <a:solidFill>
                  <a:srgbClr val="292929"/>
                </a:solidFill>
              </a:rPr>
              <a:t>jump_true</a:t>
            </a:r>
            <a:r>
              <a:rPr lang="en-US" altLang="zh-CN" dirty="0">
                <a:solidFill>
                  <a:srgbClr val="292929"/>
                </a:solidFill>
              </a:rPr>
              <a:t>; /* else fall-through */"</a:t>
            </a:r>
          </a:p>
          <a:p>
            <a:pPr lvl="2"/>
            <a:r>
              <a:rPr lang="en-US" altLang="zh-CN" sz="1800" dirty="0" err="1"/>
              <a:t>bpf_call</a:t>
            </a:r>
            <a:r>
              <a:rPr lang="zh-CN" altLang="en-US" sz="1800" dirty="0"/>
              <a:t>指令和寄存器传递约定，用于调用来自</a:t>
            </a:r>
            <a:r>
              <a:rPr lang="en-US" altLang="zh-CN" sz="1800" dirty="0"/>
              <a:t>/</a:t>
            </a:r>
            <a:r>
              <a:rPr lang="zh-CN" altLang="en-US" sz="1800" dirty="0"/>
              <a:t>到其他内核函数</a:t>
            </a:r>
            <a:endParaRPr lang="en-US" altLang="zh-CN" sz="1800" dirty="0"/>
          </a:p>
          <a:p>
            <a:pPr lvl="3"/>
            <a:r>
              <a:rPr lang="zh-CN" altLang="en-US" dirty="0">
                <a:solidFill>
                  <a:srgbClr val="292929"/>
                </a:solidFill>
              </a:rPr>
              <a:t>给定体系结构上如果</a:t>
            </a:r>
            <a:r>
              <a:rPr lang="en-US" altLang="zh-CN" dirty="0">
                <a:solidFill>
                  <a:srgbClr val="292929"/>
                </a:solidFill>
              </a:rPr>
              <a:t>R1 - R5</a:t>
            </a:r>
            <a:r>
              <a:rPr lang="zh-CN" altLang="en-US" dirty="0">
                <a:solidFill>
                  <a:srgbClr val="292929"/>
                </a:solidFill>
              </a:rPr>
              <a:t>寄存器被映射到</a:t>
            </a:r>
            <a:r>
              <a:rPr lang="en-US" altLang="zh-CN" dirty="0">
                <a:solidFill>
                  <a:srgbClr val="292929"/>
                </a:solidFill>
              </a:rPr>
              <a:t>CPU</a:t>
            </a:r>
            <a:r>
              <a:rPr lang="zh-CN" altLang="en-US" dirty="0">
                <a:solidFill>
                  <a:srgbClr val="292929"/>
                </a:solidFill>
              </a:rPr>
              <a:t>寄存器用参数于传递，</a:t>
            </a:r>
            <a:r>
              <a:rPr lang="en-US" altLang="zh-CN" dirty="0">
                <a:solidFill>
                  <a:srgbClr val="292929"/>
                </a:solidFill>
              </a:rPr>
              <a:t>JIT</a:t>
            </a:r>
            <a:r>
              <a:rPr lang="zh-CN" altLang="en-US" dirty="0">
                <a:solidFill>
                  <a:srgbClr val="292929"/>
                </a:solidFill>
              </a:rPr>
              <a:t>编译器不需要额外的动作。</a:t>
            </a:r>
            <a:endParaRPr lang="en-US" altLang="zh-CN" dirty="0">
              <a:solidFill>
                <a:srgbClr val="292929"/>
              </a:solidFill>
            </a:endParaRPr>
          </a:p>
          <a:p>
            <a:endParaRPr kumimoji="1" lang="en-US" altLang="zh-CN" dirty="0"/>
          </a:p>
          <a:p>
            <a:endParaRPr lang="en-US" altLang="zh-CN" dirty="0"/>
          </a:p>
          <a:p>
            <a:endParaRPr kumimoji="1" lang="en-US" altLang="zh-CN" dirty="0"/>
          </a:p>
        </p:txBody>
      </p:sp>
      <p:sp>
        <p:nvSpPr>
          <p:cNvPr id="3" name="标题 2">
            <a:extLst>
              <a:ext uri="{FF2B5EF4-FFF2-40B4-BE49-F238E27FC236}">
                <a16:creationId xmlns:a16="http://schemas.microsoft.com/office/drawing/2014/main" id="{D7943A9B-7FA6-2A42-A161-0F998BDDE5CE}"/>
              </a:ext>
            </a:extLst>
          </p:cNvPr>
          <p:cNvSpPr>
            <a:spLocks noGrp="1"/>
          </p:cNvSpPr>
          <p:nvPr>
            <p:ph type="title"/>
          </p:nvPr>
        </p:nvSpPr>
        <p:spPr>
          <a:xfrm>
            <a:off x="0" y="548680"/>
            <a:ext cx="9906000" cy="557213"/>
          </a:xfrm>
        </p:spPr>
        <p:txBody>
          <a:bodyPr/>
          <a:lstStyle/>
          <a:p>
            <a:r>
              <a:rPr lang="zh-CN" altLang="en-US" dirty="0"/>
              <a:t>一、</a:t>
            </a:r>
            <a:r>
              <a:rPr lang="en-US" altLang="zh-CN" dirty="0"/>
              <a:t>eBPF</a:t>
            </a:r>
            <a:r>
              <a:rPr lang="zh-CN" altLang="en-US" dirty="0"/>
              <a:t>简介</a:t>
            </a:r>
            <a:endParaRPr kumimoji="1" lang="zh-CN" altLang="en-US" dirty="0"/>
          </a:p>
        </p:txBody>
      </p:sp>
    </p:spTree>
    <p:extLst>
      <p:ext uri="{BB962C8B-B14F-4D97-AF65-F5344CB8AC3E}">
        <p14:creationId xmlns:p14="http://schemas.microsoft.com/office/powerpoint/2010/main" val="36768320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417050" cy="6264695"/>
          </a:xfrm>
        </p:spPr>
        <p:txBody>
          <a:bodyPr/>
          <a:lstStyle/>
          <a:p>
            <a:r>
              <a:rPr lang="en-US" altLang="zh-CN" dirty="0"/>
              <a:t>eBPF</a:t>
            </a:r>
            <a:r>
              <a:rPr lang="zh-CN" altLang="en-US" dirty="0"/>
              <a:t>架构</a:t>
            </a:r>
            <a:endParaRPr lang="en-US" altLang="zh-CN" dirty="0"/>
          </a:p>
          <a:p>
            <a:pPr lvl="1"/>
            <a:r>
              <a:rPr lang="en-US" altLang="zh-CN" dirty="0"/>
              <a:t>map</a:t>
            </a:r>
            <a:r>
              <a:rPr lang="zh-CN" altLang="en-US" dirty="0"/>
              <a:t>数组</a:t>
            </a:r>
            <a:endParaRPr lang="en-US" altLang="zh-CN" dirty="0"/>
          </a:p>
          <a:p>
            <a:pPr lvl="1"/>
            <a:r>
              <a:rPr lang="en-US" altLang="zh-CN" dirty="0"/>
              <a:t>BPF</a:t>
            </a:r>
            <a:r>
              <a:rPr lang="zh-CN" altLang="en-US" dirty="0"/>
              <a:t>程序</a:t>
            </a:r>
            <a:endParaRPr lang="en-US" altLang="zh-CN" dirty="0"/>
          </a:p>
          <a:p>
            <a:pPr lvl="1"/>
            <a:r>
              <a:rPr lang="en-US" altLang="zh-CN" dirty="0"/>
              <a:t>JIT</a:t>
            </a:r>
            <a:r>
              <a:rPr lang="zh-CN" altLang="en-US" dirty="0"/>
              <a:t>即时编译器</a:t>
            </a:r>
            <a:endParaRPr lang="en-US" altLang="zh-CN" dirty="0"/>
          </a:p>
          <a:p>
            <a:pPr lvl="1"/>
            <a:r>
              <a:rPr lang="en-US" altLang="zh-CN" dirty="0"/>
              <a:t>BPF_PROG_RUN</a:t>
            </a:r>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a:t>
            </a:r>
            <a:r>
              <a:rPr lang="en-US" altLang="zh-CN" dirty="0"/>
              <a:t>eBPF</a:t>
            </a:r>
            <a:r>
              <a:rPr lang="zh-CN" altLang="en-US" dirty="0"/>
              <a:t>简介</a:t>
            </a:r>
          </a:p>
        </p:txBody>
      </p:sp>
      <p:pic>
        <p:nvPicPr>
          <p:cNvPr id="1026" name="图片 5">
            <a:extLst>
              <a:ext uri="{FF2B5EF4-FFF2-40B4-BE49-F238E27FC236}">
                <a16:creationId xmlns:a16="http://schemas.microsoft.com/office/drawing/2014/main" id="{1F2186DC-9186-46F2-98F1-15ECCD227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872" y="1844824"/>
            <a:ext cx="6627631"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8291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417050" cy="6264695"/>
          </a:xfrm>
        </p:spPr>
        <p:txBody>
          <a:bodyPr/>
          <a:lstStyle/>
          <a:p>
            <a:r>
              <a:rPr lang="en-US" altLang="zh-CN" dirty="0"/>
              <a:t>eBPF</a:t>
            </a:r>
            <a:r>
              <a:rPr lang="zh-CN" altLang="en-US" dirty="0"/>
              <a:t>内核入口</a:t>
            </a:r>
            <a:endParaRPr lang="en-US" altLang="zh-CN" dirty="0"/>
          </a:p>
          <a:p>
            <a:pPr lvl="1"/>
            <a:r>
              <a:rPr lang="en-US" altLang="zh-CN" dirty="0"/>
              <a:t>kernel/</a:t>
            </a:r>
            <a:r>
              <a:rPr lang="en-US" altLang="zh-CN" dirty="0" err="1"/>
              <a:t>bpf</a:t>
            </a:r>
            <a:r>
              <a:rPr lang="en-US" altLang="zh-CN" dirty="0"/>
              <a:t>/</a:t>
            </a:r>
            <a:r>
              <a:rPr lang="en-US" altLang="zh-CN" dirty="0" err="1"/>
              <a:t>syscall.c</a:t>
            </a:r>
            <a:r>
              <a:rPr lang="en-US" altLang="zh-CN" dirty="0"/>
              <a:t> </a:t>
            </a:r>
            <a:r>
              <a:rPr lang="en-US" altLang="zh-CN" dirty="0" err="1"/>
              <a:t>bpf</a:t>
            </a:r>
            <a:r>
              <a:rPr lang="zh-CN" altLang="en-US" dirty="0"/>
              <a:t>的系统调用</a:t>
            </a:r>
          </a:p>
          <a:p>
            <a:pPr lvl="1"/>
            <a:r>
              <a:rPr lang="en-US" altLang="zh-CN" dirty="0"/>
              <a:t>include/</a:t>
            </a:r>
            <a:r>
              <a:rPr lang="en-US" altLang="zh-CN" dirty="0" err="1"/>
              <a:t>uapi</a:t>
            </a:r>
            <a:r>
              <a:rPr lang="en-US" altLang="zh-CN" dirty="0"/>
              <a:t>/</a:t>
            </a:r>
            <a:r>
              <a:rPr lang="en-US" altLang="zh-CN" dirty="0" err="1"/>
              <a:t>linux</a:t>
            </a:r>
            <a:r>
              <a:rPr lang="en-US" altLang="zh-CN" dirty="0"/>
              <a:t>/</a:t>
            </a:r>
            <a:r>
              <a:rPr lang="en-US" altLang="zh-CN" dirty="0" err="1"/>
              <a:t>bpf.h</a:t>
            </a:r>
            <a:r>
              <a:rPr lang="en-US" altLang="zh-CN" dirty="0"/>
              <a:t> </a:t>
            </a:r>
            <a:r>
              <a:rPr lang="en-US" altLang="zh-CN" dirty="0" err="1"/>
              <a:t>bpf</a:t>
            </a:r>
            <a:r>
              <a:rPr lang="zh-CN" altLang="en-US" dirty="0"/>
              <a:t>系统调用的头文件</a:t>
            </a:r>
          </a:p>
          <a:p>
            <a:pPr lvl="1"/>
            <a:r>
              <a:rPr lang="zh-CN" altLang="en-US" dirty="0"/>
              <a:t>入口函数</a:t>
            </a:r>
            <a:r>
              <a:rPr lang="en-US" altLang="zh-CN" dirty="0"/>
              <a:t>int </a:t>
            </a:r>
            <a:r>
              <a:rPr lang="en-US" altLang="zh-CN" dirty="0" err="1"/>
              <a:t>bpf</a:t>
            </a:r>
            <a:r>
              <a:rPr lang="en-US" altLang="zh-CN" dirty="0"/>
              <a:t>(int </a:t>
            </a:r>
            <a:r>
              <a:rPr lang="en-US" altLang="zh-CN" dirty="0" err="1"/>
              <a:t>cmd</a:t>
            </a:r>
            <a:r>
              <a:rPr lang="en-US" altLang="zh-CN" dirty="0"/>
              <a:t>, union </a:t>
            </a:r>
            <a:r>
              <a:rPr lang="en-US" altLang="zh-CN" dirty="0" err="1"/>
              <a:t>bpf_attr</a:t>
            </a:r>
            <a:r>
              <a:rPr lang="en-US" altLang="zh-CN" dirty="0"/>
              <a:t> *</a:t>
            </a:r>
            <a:r>
              <a:rPr lang="en-US" altLang="zh-CN" dirty="0" err="1"/>
              <a:t>attr</a:t>
            </a:r>
            <a:r>
              <a:rPr lang="en-US" altLang="zh-CN" dirty="0"/>
              <a:t>, unsigned int size);</a:t>
            </a:r>
            <a:r>
              <a:rPr lang="zh-CN" altLang="en-US" dirty="0"/>
              <a:t>，从</a:t>
            </a:r>
            <a:r>
              <a:rPr lang="en-US" altLang="zh-CN" dirty="0"/>
              <a:t>kernel/</a:t>
            </a:r>
            <a:r>
              <a:rPr lang="en-US" altLang="zh-CN" dirty="0" err="1"/>
              <a:t>bpf</a:t>
            </a:r>
            <a:r>
              <a:rPr lang="en-US" altLang="zh-CN" dirty="0"/>
              <a:t>/</a:t>
            </a:r>
            <a:r>
              <a:rPr lang="en-US" altLang="zh-CN" dirty="0" err="1"/>
              <a:t>syscall.c</a:t>
            </a:r>
            <a:r>
              <a:rPr lang="zh-CN" altLang="en-US" dirty="0"/>
              <a:t>中的宏定义展开。</a:t>
            </a:r>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a:t>
            </a:r>
            <a:r>
              <a:rPr lang="en-US" altLang="zh-CN" dirty="0"/>
              <a:t>eBPF</a:t>
            </a:r>
            <a:r>
              <a:rPr lang="zh-CN" altLang="en-US" dirty="0"/>
              <a:t>简介</a:t>
            </a:r>
          </a:p>
        </p:txBody>
      </p:sp>
    </p:spTree>
    <p:extLst>
      <p:ext uri="{BB962C8B-B14F-4D97-AF65-F5344CB8AC3E}">
        <p14:creationId xmlns:p14="http://schemas.microsoft.com/office/powerpoint/2010/main" val="32439310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576618" cy="6264695"/>
          </a:xfrm>
        </p:spPr>
        <p:txBody>
          <a:bodyPr/>
          <a:lstStyle/>
          <a:p>
            <a:r>
              <a:rPr lang="en-US" altLang="zh-CN" dirty="0"/>
              <a:t>eBPF</a:t>
            </a:r>
            <a:r>
              <a:rPr lang="zh-CN" altLang="en-US" dirty="0"/>
              <a:t>命令</a:t>
            </a:r>
            <a:endParaRPr lang="en-US" altLang="zh-CN" dirty="0"/>
          </a:p>
          <a:p>
            <a:pPr lvl="1"/>
            <a:r>
              <a:rPr lang="en-US" altLang="zh-CN" dirty="0"/>
              <a:t>Linux</a:t>
            </a:r>
            <a:r>
              <a:rPr lang="zh-CN" altLang="en-US" dirty="0"/>
              <a:t>系统的</a:t>
            </a:r>
            <a:r>
              <a:rPr lang="en-US" altLang="zh-CN" dirty="0"/>
              <a:t>BPF</a:t>
            </a:r>
            <a:r>
              <a:rPr lang="zh-CN" altLang="en-US" dirty="0"/>
              <a:t>系统调用有</a:t>
            </a:r>
            <a:r>
              <a:rPr lang="en-US" altLang="zh-CN" dirty="0"/>
              <a:t>10</a:t>
            </a:r>
            <a:r>
              <a:rPr lang="zh-CN" altLang="en-US" dirty="0"/>
              <a:t>个命令，其中</a:t>
            </a:r>
            <a:r>
              <a:rPr lang="en-US" altLang="zh-CN" dirty="0"/>
              <a:t>man page</a:t>
            </a:r>
            <a:r>
              <a:rPr lang="zh-CN" altLang="en-US" dirty="0"/>
              <a:t>中列出了</a:t>
            </a:r>
            <a:r>
              <a:rPr lang="en-US" altLang="zh-CN" dirty="0"/>
              <a:t>6</a:t>
            </a:r>
            <a:r>
              <a:rPr lang="zh-CN" altLang="en-US" dirty="0"/>
              <a:t>个：</a:t>
            </a:r>
            <a:endParaRPr lang="en-US" altLang="zh-CN" dirty="0"/>
          </a:p>
          <a:p>
            <a:pPr lvl="2"/>
            <a:r>
              <a:rPr lang="en-US" altLang="zh-CN" dirty="0"/>
              <a:t>BPF_PROG_LOAD </a:t>
            </a:r>
            <a:r>
              <a:rPr lang="zh-CN" altLang="en-US" dirty="0"/>
              <a:t>验证并且加载</a:t>
            </a:r>
            <a:r>
              <a:rPr lang="en-US" altLang="zh-CN" dirty="0"/>
              <a:t>eBPF</a:t>
            </a:r>
            <a:r>
              <a:rPr lang="zh-CN" altLang="en-US" dirty="0"/>
              <a:t>程序，返回一个新的文件描述符。</a:t>
            </a:r>
          </a:p>
          <a:p>
            <a:pPr lvl="2"/>
            <a:r>
              <a:rPr lang="en-US" altLang="zh-CN" dirty="0"/>
              <a:t>BPF_MAP_CREATE </a:t>
            </a:r>
            <a:r>
              <a:rPr lang="zh-CN" altLang="en-US" dirty="0"/>
              <a:t>创建</a:t>
            </a:r>
            <a:r>
              <a:rPr lang="en-US" altLang="zh-CN" dirty="0"/>
              <a:t>map</a:t>
            </a:r>
            <a:r>
              <a:rPr lang="zh-CN" altLang="en-US" dirty="0"/>
              <a:t>并且返回指向</a:t>
            </a:r>
            <a:r>
              <a:rPr lang="en-US" altLang="zh-CN" dirty="0"/>
              <a:t>map</a:t>
            </a:r>
            <a:r>
              <a:rPr lang="zh-CN" altLang="en-US" dirty="0"/>
              <a:t>的文件描述符</a:t>
            </a:r>
          </a:p>
          <a:p>
            <a:pPr lvl="2"/>
            <a:r>
              <a:rPr lang="en-US" altLang="zh-CN" dirty="0"/>
              <a:t>BPF_MAP_LOOKUP_ELEM </a:t>
            </a:r>
            <a:r>
              <a:rPr lang="zh-CN" altLang="en-US" dirty="0"/>
              <a:t>通过</a:t>
            </a:r>
            <a:r>
              <a:rPr lang="en-US" altLang="zh-CN" dirty="0"/>
              <a:t>key</a:t>
            </a:r>
            <a:r>
              <a:rPr lang="zh-CN" altLang="en-US" dirty="0"/>
              <a:t>从指定的</a:t>
            </a:r>
            <a:r>
              <a:rPr lang="en-US" altLang="zh-CN" dirty="0"/>
              <a:t>map</a:t>
            </a:r>
            <a:r>
              <a:rPr lang="zh-CN" altLang="en-US" dirty="0"/>
              <a:t>中查找元素，并且返回</a:t>
            </a:r>
            <a:r>
              <a:rPr lang="en-US" altLang="zh-CN" dirty="0"/>
              <a:t>value</a:t>
            </a:r>
            <a:r>
              <a:rPr lang="zh-CN" altLang="en-US" dirty="0"/>
              <a:t>值</a:t>
            </a:r>
          </a:p>
          <a:p>
            <a:pPr lvl="2"/>
            <a:r>
              <a:rPr lang="en-US" altLang="zh-CN" dirty="0"/>
              <a:t>BPF_MAP_UPDATE_ELEM </a:t>
            </a:r>
            <a:r>
              <a:rPr lang="zh-CN" altLang="en-US" dirty="0"/>
              <a:t>在指定的</a:t>
            </a:r>
            <a:r>
              <a:rPr lang="en-US" altLang="zh-CN" dirty="0"/>
              <a:t>map</a:t>
            </a:r>
            <a:r>
              <a:rPr lang="zh-CN" altLang="en-US" dirty="0"/>
              <a:t>中创建或者更新元素</a:t>
            </a:r>
            <a:r>
              <a:rPr lang="en-US" altLang="zh-CN" dirty="0"/>
              <a:t>(key/value </a:t>
            </a:r>
            <a:r>
              <a:rPr lang="zh-CN" altLang="en-US" dirty="0"/>
              <a:t>配对</a:t>
            </a:r>
            <a:r>
              <a:rPr lang="en-US" altLang="zh-CN" dirty="0"/>
              <a:t>)</a:t>
            </a:r>
          </a:p>
          <a:p>
            <a:pPr lvl="2"/>
            <a:r>
              <a:rPr lang="en-US" altLang="zh-CN" dirty="0"/>
              <a:t>BPF_MAP_DELETE_ELEM </a:t>
            </a:r>
            <a:r>
              <a:rPr lang="zh-CN" altLang="en-US" dirty="0"/>
              <a:t>通过</a:t>
            </a:r>
            <a:r>
              <a:rPr lang="en-US" altLang="zh-CN" dirty="0"/>
              <a:t>key</a:t>
            </a:r>
            <a:r>
              <a:rPr lang="zh-CN" altLang="en-US" dirty="0"/>
              <a:t>从指定的</a:t>
            </a:r>
            <a:r>
              <a:rPr lang="en-US" altLang="zh-CN" dirty="0"/>
              <a:t>map</a:t>
            </a:r>
            <a:r>
              <a:rPr lang="zh-CN" altLang="en-US" dirty="0"/>
              <a:t>中找到元素并且删除</a:t>
            </a:r>
          </a:p>
          <a:p>
            <a:pPr lvl="2"/>
            <a:r>
              <a:rPr lang="en-US" altLang="zh-CN" dirty="0"/>
              <a:t>BPF_MAP_GET_NEXT_KEY </a:t>
            </a:r>
            <a:r>
              <a:rPr lang="zh-CN" altLang="en-US" dirty="0"/>
              <a:t>通过</a:t>
            </a:r>
            <a:r>
              <a:rPr lang="en-US" altLang="zh-CN" dirty="0"/>
              <a:t>key</a:t>
            </a:r>
            <a:r>
              <a:rPr lang="zh-CN" altLang="en-US" dirty="0"/>
              <a:t>从指定的</a:t>
            </a:r>
            <a:r>
              <a:rPr lang="en-US" altLang="zh-CN" dirty="0"/>
              <a:t>map</a:t>
            </a:r>
            <a:r>
              <a:rPr lang="zh-CN" altLang="en-US" dirty="0"/>
              <a:t>中找到元素，并且返回下个</a:t>
            </a:r>
            <a:r>
              <a:rPr lang="en-US" altLang="zh-CN" dirty="0"/>
              <a:t>key</a:t>
            </a:r>
            <a:r>
              <a:rPr lang="zh-CN" altLang="en-US" dirty="0"/>
              <a:t>值</a:t>
            </a:r>
          </a:p>
          <a:p>
            <a:pPr lvl="2"/>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一、</a:t>
            </a:r>
            <a:r>
              <a:rPr lang="en-US" altLang="zh-CN" dirty="0"/>
              <a:t>eBPF</a:t>
            </a:r>
            <a:r>
              <a:rPr lang="zh-CN" altLang="en-US" dirty="0"/>
              <a:t>简介</a:t>
            </a:r>
          </a:p>
        </p:txBody>
      </p:sp>
    </p:spTree>
    <p:extLst>
      <p:ext uri="{BB962C8B-B14F-4D97-AF65-F5344CB8AC3E}">
        <p14:creationId xmlns:p14="http://schemas.microsoft.com/office/powerpoint/2010/main" val="39563096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488950" y="1340769"/>
            <a:ext cx="9576618" cy="6264695"/>
          </a:xfrm>
        </p:spPr>
        <p:txBody>
          <a:bodyPr/>
          <a:lstStyle/>
          <a:p>
            <a:r>
              <a:rPr lang="en-US" altLang="zh-CN" dirty="0"/>
              <a:t>XDP</a:t>
            </a:r>
          </a:p>
          <a:p>
            <a:pPr lvl="1"/>
            <a:r>
              <a:rPr lang="en-US" altLang="zh-CN" dirty="0"/>
              <a:t>XDP</a:t>
            </a:r>
            <a:r>
              <a:rPr lang="zh-CN" altLang="en-US" dirty="0"/>
              <a:t>全称为</a:t>
            </a:r>
            <a:r>
              <a:rPr lang="en-US" altLang="zh-CN" dirty="0" err="1"/>
              <a:t>eXpress</a:t>
            </a:r>
            <a:r>
              <a:rPr lang="en-US" altLang="zh-CN" dirty="0"/>
              <a:t> Data Path</a:t>
            </a:r>
            <a:r>
              <a:rPr lang="zh-CN" altLang="en-US" dirty="0"/>
              <a:t>，是</a:t>
            </a:r>
            <a:r>
              <a:rPr lang="en-US" altLang="zh-CN" dirty="0"/>
              <a:t>Linux</a:t>
            </a:r>
            <a:r>
              <a:rPr lang="zh-CN" altLang="en-US" dirty="0"/>
              <a:t>内核网络栈的最底层。它只存在于</a:t>
            </a:r>
            <a:r>
              <a:rPr lang="en-US" altLang="zh-CN" dirty="0"/>
              <a:t>RX</a:t>
            </a:r>
            <a:r>
              <a:rPr lang="zh-CN" altLang="en-US" dirty="0"/>
              <a:t>路径上，允许在网络设备驱动内部网络堆栈中数据来源最早的地方进行数据包处理，在特定模式下可以在操作系统分配内存（</a:t>
            </a:r>
            <a:r>
              <a:rPr lang="en-US" altLang="zh-CN" dirty="0"/>
              <a:t>skb</a:t>
            </a:r>
            <a:r>
              <a:rPr lang="zh-CN" altLang="en-US" dirty="0"/>
              <a:t>）之前就已经完成处理。</a:t>
            </a:r>
            <a:r>
              <a:rPr lang="en-US" altLang="zh-CN" dirty="0"/>
              <a:t>XDP</a:t>
            </a:r>
            <a:r>
              <a:rPr lang="zh-CN" altLang="en-US" dirty="0"/>
              <a:t>暴露了一个可以加载</a:t>
            </a:r>
            <a:r>
              <a:rPr lang="en-US" altLang="zh-CN" dirty="0"/>
              <a:t>BPF</a:t>
            </a:r>
            <a:r>
              <a:rPr lang="zh-CN" altLang="en-US" dirty="0"/>
              <a:t>程序的网络钩子。在这个钩子中，程序能够对传入的数据包进行任意修改和快速决策，避免了内核内部处理带来的额外开销。</a:t>
            </a:r>
            <a:endParaRPr lang="en-US" altLang="zh-CN" dirty="0"/>
          </a:p>
          <a:p>
            <a:pPr lvl="1"/>
            <a:endParaRPr lang="en-US" altLang="zh-CN" dirty="0"/>
          </a:p>
          <a:p>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二、</a:t>
            </a:r>
            <a:r>
              <a:rPr lang="en-US" altLang="zh-CN" dirty="0"/>
              <a:t>XDP</a:t>
            </a:r>
            <a:r>
              <a:rPr lang="zh-CN" altLang="en-US" dirty="0"/>
              <a:t>编程</a:t>
            </a:r>
          </a:p>
        </p:txBody>
      </p:sp>
    </p:spTree>
    <p:extLst>
      <p:ext uri="{BB962C8B-B14F-4D97-AF65-F5344CB8AC3E}">
        <p14:creationId xmlns:p14="http://schemas.microsoft.com/office/powerpoint/2010/main" val="143266607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30916</TotalTime>
  <Words>2159</Words>
  <Application>Microsoft Office PowerPoint</Application>
  <PresentationFormat>A4 纸张(210x297 毫米)</PresentationFormat>
  <Paragraphs>142</Paragraphs>
  <Slides>17</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Monotype Sorts</vt:lpstr>
      <vt:lpstr>黑体</vt:lpstr>
      <vt:lpstr>宋体</vt:lpstr>
      <vt:lpstr>微软雅黑</vt:lpstr>
      <vt:lpstr>Arial</vt:lpstr>
      <vt:lpstr>Arial Narrow</vt:lpstr>
      <vt:lpstr>Times New Roman</vt:lpstr>
      <vt:lpstr>Wingdings</vt:lpstr>
      <vt:lpstr>通用信息 (标准)</vt:lpstr>
      <vt:lpstr>PowerPoint 演示文稿</vt:lpstr>
      <vt:lpstr>第一章 实训一 实训内容</vt:lpstr>
      <vt:lpstr>主要任务</vt:lpstr>
      <vt:lpstr>一、eBPF简介</vt:lpstr>
      <vt:lpstr>一、eBPF简介</vt:lpstr>
      <vt:lpstr>一、eBPF简介</vt:lpstr>
      <vt:lpstr>一、eBPF简介</vt:lpstr>
      <vt:lpstr>一、eBPF简介</vt:lpstr>
      <vt:lpstr>二、XDP编程</vt:lpstr>
      <vt:lpstr>二、XDP编程</vt:lpstr>
      <vt:lpstr>二、XDP编程</vt:lpstr>
      <vt:lpstr>二、XDP编程</vt:lpstr>
      <vt:lpstr>二、XDP编程</vt:lpstr>
      <vt:lpstr>二、XDP编程</vt:lpstr>
      <vt:lpstr>二、XDP编程</vt:lpstr>
      <vt:lpstr>子任务1：利用XDP编写eBPF过滤程序</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2573</cp:revision>
  <dcterms:created xsi:type="dcterms:W3CDTF">2001-03-21T12:57:26Z</dcterms:created>
  <dcterms:modified xsi:type="dcterms:W3CDTF">2021-05-10T05:59:19Z</dcterms:modified>
</cp:coreProperties>
</file>