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48"/>
  </p:notesMasterIdLst>
  <p:handoutMasterIdLst>
    <p:handoutMasterId r:id="rId49"/>
  </p:handoutMasterIdLst>
  <p:sldIdLst>
    <p:sldId id="1730" r:id="rId2"/>
    <p:sldId id="1791" r:id="rId3"/>
    <p:sldId id="3070" r:id="rId4"/>
    <p:sldId id="3031" r:id="rId5"/>
    <p:sldId id="558" r:id="rId6"/>
    <p:sldId id="3023" r:id="rId7"/>
    <p:sldId id="3024" r:id="rId8"/>
    <p:sldId id="3072" r:id="rId9"/>
    <p:sldId id="3073" r:id="rId10"/>
    <p:sldId id="610" r:id="rId11"/>
    <p:sldId id="3074" r:id="rId12"/>
    <p:sldId id="3077" r:id="rId13"/>
    <p:sldId id="3078" r:id="rId14"/>
    <p:sldId id="3079" r:id="rId15"/>
    <p:sldId id="3075" r:id="rId16"/>
    <p:sldId id="3076" r:id="rId17"/>
    <p:sldId id="570" r:id="rId18"/>
    <p:sldId id="3071" r:id="rId19"/>
    <p:sldId id="3080" r:id="rId20"/>
    <p:sldId id="3081" r:id="rId21"/>
    <p:sldId id="3083" r:id="rId22"/>
    <p:sldId id="3084" r:id="rId23"/>
    <p:sldId id="3088" r:id="rId24"/>
    <p:sldId id="3087" r:id="rId25"/>
    <p:sldId id="3089" r:id="rId26"/>
    <p:sldId id="3090" r:id="rId27"/>
    <p:sldId id="3091" r:id="rId28"/>
    <p:sldId id="3092" r:id="rId29"/>
    <p:sldId id="3094" r:id="rId30"/>
    <p:sldId id="3093" r:id="rId31"/>
    <p:sldId id="3095" r:id="rId32"/>
    <p:sldId id="3096" r:id="rId33"/>
    <p:sldId id="3099" r:id="rId34"/>
    <p:sldId id="3098" r:id="rId35"/>
    <p:sldId id="3100" r:id="rId36"/>
    <p:sldId id="3101" r:id="rId37"/>
    <p:sldId id="3102" r:id="rId38"/>
    <p:sldId id="3103" r:id="rId39"/>
    <p:sldId id="3104" r:id="rId40"/>
    <p:sldId id="3105" r:id="rId41"/>
    <p:sldId id="3106" r:id="rId42"/>
    <p:sldId id="3107" r:id="rId43"/>
    <p:sldId id="3108" r:id="rId44"/>
    <p:sldId id="3085" r:id="rId45"/>
    <p:sldId id="3086" r:id="rId46"/>
    <p:sldId id="2967" r:id="rId47"/>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84535" autoAdjust="0"/>
  </p:normalViewPr>
  <p:slideViewPr>
    <p:cSldViewPr>
      <p:cViewPr varScale="1">
        <p:scale>
          <a:sx n="78" d="100"/>
          <a:sy n="78" d="100"/>
        </p:scale>
        <p:origin x="882"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302485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最长匹配原则确定下一跳</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208801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7966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264801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39002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顶部是系统调用接口，它简单地为用户空间的应用程序提供了一种访问内核网络子系统的方法</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位于其下面的是一个协议无关层，它提供了一种通用方法来使用底层传输层协议。</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然后是实际协议，它又可以分为传输层和网络层，在 </a:t>
            </a:r>
            <a:r>
              <a:rPr kumimoji="1" lang="en-US" altLang="zh-CN" sz="1200" b="0" i="0" kern="1200" dirty="0">
                <a:solidFill>
                  <a:schemeClr val="tx1"/>
                </a:solidFill>
                <a:effectLst/>
                <a:latin typeface="Times New Roman" pitchFamily="18" charset="0"/>
                <a:ea typeface="宋体" pitchFamily="2" charset="-122"/>
                <a:cs typeface="+mn-cs"/>
              </a:rPr>
              <a:t>Linux </a:t>
            </a:r>
            <a:r>
              <a:rPr kumimoji="1" lang="zh-CN" altLang="en-US" sz="1200" b="0" i="0" kern="1200" dirty="0">
                <a:solidFill>
                  <a:schemeClr val="tx1"/>
                </a:solidFill>
                <a:effectLst/>
                <a:latin typeface="Times New Roman" pitchFamily="18" charset="0"/>
                <a:ea typeface="宋体" pitchFamily="2" charset="-122"/>
                <a:cs typeface="+mn-cs"/>
              </a:rPr>
              <a:t>中包括内嵌的协议 </a:t>
            </a:r>
            <a:r>
              <a:rPr kumimoji="1" lang="en-US" altLang="zh-CN" sz="1200" b="0" i="0" kern="1200" dirty="0">
                <a:solidFill>
                  <a:schemeClr val="tx1"/>
                </a:solidFill>
                <a:effectLst/>
                <a:latin typeface="Times New Roman" pitchFamily="18" charset="0"/>
                <a:ea typeface="宋体" pitchFamily="2" charset="-122"/>
                <a:cs typeface="+mn-cs"/>
              </a:rPr>
              <a:t>TCP</a:t>
            </a:r>
            <a:r>
              <a:rPr kumimoji="1" lang="zh-CN" altLang="en-US" sz="1200" b="0" i="0" kern="1200" dirty="0">
                <a:solidFill>
                  <a:schemeClr val="tx1"/>
                </a:solidFill>
                <a:effectLst/>
                <a:latin typeface="Times New Roman" pitchFamily="18" charset="0"/>
                <a:ea typeface="宋体" pitchFamily="2" charset="-122"/>
                <a:cs typeface="+mn-cs"/>
              </a:rPr>
              <a:t>、</a:t>
            </a:r>
            <a:r>
              <a:rPr kumimoji="1" lang="en-US" altLang="zh-CN" sz="1200" b="0" i="0" kern="1200" dirty="0">
                <a:solidFill>
                  <a:schemeClr val="tx1"/>
                </a:solidFill>
                <a:effectLst/>
                <a:latin typeface="Times New Roman" pitchFamily="18" charset="0"/>
                <a:ea typeface="宋体" pitchFamily="2" charset="-122"/>
                <a:cs typeface="+mn-cs"/>
              </a:rPr>
              <a:t>UDP</a:t>
            </a:r>
            <a:r>
              <a:rPr kumimoji="1" lang="zh-CN" altLang="en-US" sz="1200" b="0" i="0" kern="1200" dirty="0">
                <a:solidFill>
                  <a:schemeClr val="tx1"/>
                </a:solidFill>
                <a:effectLst/>
                <a:latin typeface="Times New Roman" pitchFamily="18" charset="0"/>
                <a:ea typeface="宋体" pitchFamily="2" charset="-122"/>
                <a:cs typeface="+mn-cs"/>
              </a:rPr>
              <a:t>还有 </a:t>
            </a:r>
            <a:r>
              <a:rPr kumimoji="1" lang="en-US" altLang="zh-CN" sz="1200" b="0" i="0" kern="1200" dirty="0">
                <a:solidFill>
                  <a:schemeClr val="tx1"/>
                </a:solidFill>
                <a:effectLst/>
                <a:latin typeface="Times New Roman" pitchFamily="18" charset="0"/>
                <a:ea typeface="宋体" pitchFamily="2" charset="-122"/>
                <a:cs typeface="+mn-cs"/>
              </a:rPr>
              <a:t>IP</a:t>
            </a:r>
            <a:r>
              <a:rPr kumimoji="1" lang="zh-CN" altLang="en-US" sz="1200" b="0" i="0" kern="1200" dirty="0">
                <a:solidFill>
                  <a:schemeClr val="tx1"/>
                </a:solidFill>
                <a:effectLst/>
                <a:latin typeface="Times New Roman" pitchFamily="18" charset="0"/>
                <a:ea typeface="宋体" pitchFamily="2" charset="-122"/>
                <a:cs typeface="+mn-cs"/>
              </a:rPr>
              <a:t>。</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然后是另外一个协议无关层，提供了与各个设备驱动程序通信的通用接口</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最下面是设备驱动程序本身</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之后具体介绍</a:t>
            </a: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1552110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系统调用接口可以从两个角度进行描述。</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用户发起网络调用时通过系统调用接口进入内核的过程应该是多路的。最终调用</a:t>
            </a:r>
            <a:r>
              <a:rPr lang="en-US" altLang="zh-CN" dirty="0" err="1"/>
              <a:t>sys_socketcall</a:t>
            </a:r>
            <a:r>
              <a:rPr kumimoji="1" lang="en-US" altLang="zh-CN" sz="1200" b="0" i="0" kern="1200" dirty="0">
                <a:solidFill>
                  <a:schemeClr val="tx1"/>
                </a:solidFill>
                <a:effectLst/>
                <a:latin typeface="Times New Roman" pitchFamily="18" charset="0"/>
                <a:ea typeface="宋体" pitchFamily="2" charset="-122"/>
                <a:cs typeface="+mn-cs"/>
              </a:rPr>
              <a:t>(</a:t>
            </a:r>
            <a:r>
              <a:rPr lang="en-US" altLang="zh-CN" dirty="0"/>
              <a:t>./net/</a:t>
            </a:r>
            <a:r>
              <a:rPr lang="en-US" altLang="zh-CN" dirty="0" err="1"/>
              <a:t>socket.c</a:t>
            </a:r>
            <a:r>
              <a:rPr lang="zh-CN" altLang="en-US" dirty="0"/>
              <a:t>），在</a:t>
            </a:r>
            <a:r>
              <a:rPr lang="en-US" altLang="zh-CN" dirty="0" err="1"/>
              <a:t>sys_socketcall</a:t>
            </a:r>
            <a:r>
              <a:rPr lang="en-US" altLang="zh-CN" dirty="0"/>
              <a:t>()</a:t>
            </a:r>
            <a:r>
              <a:rPr lang="zh-CN" altLang="en-US" dirty="0"/>
              <a:t>中会根据网络系统调用号调用具体的功能。</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系统调用接口的另一个角度是使用正常的文件操作进行网络</a:t>
            </a:r>
            <a:r>
              <a:rPr kumimoji="1" lang="en-US" altLang="zh-CN" sz="1200" b="0" i="0" kern="1200" dirty="0">
                <a:solidFill>
                  <a:schemeClr val="tx1"/>
                </a:solidFill>
                <a:effectLst/>
                <a:latin typeface="Times New Roman" pitchFamily="18" charset="0"/>
                <a:ea typeface="宋体" pitchFamily="2" charset="-122"/>
                <a:cs typeface="+mn-cs"/>
              </a:rPr>
              <a:t>I/O</a:t>
            </a:r>
            <a:r>
              <a:rPr kumimoji="1" lang="zh-CN" altLang="en-US" sz="1200" b="0" i="0" kern="1200" dirty="0">
                <a:solidFill>
                  <a:schemeClr val="tx1"/>
                </a:solidFill>
                <a:effectLst/>
                <a:latin typeface="Times New Roman" pitchFamily="18" charset="0"/>
                <a:ea typeface="宋体" pitchFamily="2" charset="-122"/>
                <a:cs typeface="+mn-cs"/>
              </a:rPr>
              <a:t>。例如，典型的读写操作可以在网络</a:t>
            </a:r>
            <a:r>
              <a:rPr kumimoji="1" lang="en-US" altLang="zh-CN" sz="1200" b="0" i="0" kern="1200" dirty="0">
                <a:solidFill>
                  <a:schemeClr val="tx1"/>
                </a:solidFill>
                <a:effectLst/>
                <a:latin typeface="Times New Roman" pitchFamily="18" charset="0"/>
                <a:ea typeface="宋体" pitchFamily="2" charset="-122"/>
                <a:cs typeface="+mn-cs"/>
              </a:rPr>
              <a:t>socket</a:t>
            </a:r>
            <a:r>
              <a:rPr kumimoji="1" lang="zh-CN" altLang="en-US" sz="1200" b="0" i="0" kern="1200" dirty="0">
                <a:solidFill>
                  <a:schemeClr val="tx1"/>
                </a:solidFill>
                <a:effectLst/>
                <a:latin typeface="Times New Roman" pitchFamily="18" charset="0"/>
                <a:ea typeface="宋体" pitchFamily="2" charset="-122"/>
                <a:cs typeface="+mn-cs"/>
              </a:rPr>
              <a:t>一样执行。对于这类情况，</a:t>
            </a:r>
            <a:r>
              <a:rPr lang="zh-CN" altLang="en-US" dirty="0"/>
              <a:t>套接口的输入</a:t>
            </a:r>
            <a:r>
              <a:rPr lang="en-US" altLang="zh-CN" dirty="0"/>
              <a:t>/</a:t>
            </a:r>
            <a:r>
              <a:rPr lang="zh-CN" altLang="en-US" dirty="0"/>
              <a:t>输出操作可以当作典型的文件读写操作来进行。但也有一些特定于网络的操作如调用</a:t>
            </a:r>
            <a:r>
              <a:rPr lang="en-US" altLang="zh-CN" dirty="0"/>
              <a:t>socket</a:t>
            </a:r>
            <a:r>
              <a:rPr lang="zh-CN" altLang="en-US" dirty="0"/>
              <a:t>创建</a:t>
            </a:r>
            <a:r>
              <a:rPr lang="en-US" altLang="zh-CN" dirty="0"/>
              <a:t>socket</a:t>
            </a:r>
            <a:r>
              <a:rPr lang="zh-CN" altLang="en-US" dirty="0"/>
              <a:t>，调用</a:t>
            </a:r>
            <a:r>
              <a:rPr lang="en-US" altLang="zh-CN" dirty="0"/>
              <a:t>connect</a:t>
            </a:r>
            <a:r>
              <a:rPr lang="zh-CN" altLang="en-US" dirty="0"/>
              <a:t>将</a:t>
            </a:r>
            <a:r>
              <a:rPr lang="en-US" altLang="zh-CN" dirty="0"/>
              <a:t>socket</a:t>
            </a:r>
            <a:r>
              <a:rPr lang="zh-CN" altLang="en-US" dirty="0"/>
              <a:t>连接到目的地等等。</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73178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协议无关接口层又叫</a:t>
            </a:r>
            <a:r>
              <a:rPr kumimoji="1" lang="en-US" altLang="zh-CN" sz="1200" b="0" i="0" kern="1200" dirty="0">
                <a:solidFill>
                  <a:schemeClr val="tx1"/>
                </a:solidFill>
                <a:effectLst/>
                <a:latin typeface="Times New Roman" pitchFamily="18" charset="0"/>
                <a:ea typeface="宋体" pitchFamily="2" charset="-122"/>
                <a:cs typeface="+mn-cs"/>
              </a:rPr>
              <a:t>socket</a:t>
            </a:r>
            <a:r>
              <a:rPr kumimoji="1" lang="zh-CN" altLang="en-US" sz="1200" b="0" i="0" kern="1200" dirty="0">
                <a:solidFill>
                  <a:schemeClr val="tx1"/>
                </a:solidFill>
                <a:effectLst/>
                <a:latin typeface="Times New Roman" pitchFamily="18" charset="0"/>
                <a:ea typeface="宋体" pitchFamily="2" charset="-122"/>
                <a:cs typeface="+mn-cs"/>
              </a:rPr>
              <a:t>层，一听名字就知道这个很重要，它提供了一组通用函数来支持各种不同协议。</a:t>
            </a:r>
            <a:r>
              <a:rPr kumimoji="1" lang="en-US" altLang="zh-CN" sz="1200" b="0" i="0" kern="1200" dirty="0">
                <a:solidFill>
                  <a:schemeClr val="tx1"/>
                </a:solidFill>
                <a:effectLst/>
                <a:latin typeface="Times New Roman" pitchFamily="18" charset="0"/>
                <a:ea typeface="宋体" pitchFamily="2" charset="-122"/>
                <a:cs typeface="+mn-cs"/>
              </a:rPr>
              <a:t>socket </a:t>
            </a:r>
            <a:r>
              <a:rPr kumimoji="1" lang="zh-CN" altLang="en-US" sz="1200" b="0" i="0" kern="1200" dirty="0">
                <a:solidFill>
                  <a:schemeClr val="tx1"/>
                </a:solidFill>
                <a:effectLst/>
                <a:latin typeface="Times New Roman" pitchFamily="18" charset="0"/>
                <a:ea typeface="宋体" pitchFamily="2" charset="-122"/>
                <a:cs typeface="+mn-cs"/>
              </a:rPr>
              <a:t>层不但可以支持典型的 </a:t>
            </a:r>
            <a:r>
              <a:rPr kumimoji="1" lang="en-US" altLang="zh-CN" sz="1200" b="0" i="0" kern="1200" dirty="0">
                <a:solidFill>
                  <a:schemeClr val="tx1"/>
                </a:solidFill>
                <a:effectLst/>
                <a:latin typeface="Times New Roman" pitchFamily="18" charset="0"/>
                <a:ea typeface="宋体" pitchFamily="2" charset="-122"/>
                <a:cs typeface="+mn-cs"/>
              </a:rPr>
              <a:t>TCP </a:t>
            </a:r>
            <a:r>
              <a:rPr kumimoji="1" lang="zh-CN" altLang="en-US" sz="1200" b="0" i="0" kern="1200" dirty="0">
                <a:solidFill>
                  <a:schemeClr val="tx1"/>
                </a:solidFill>
                <a:effectLst/>
                <a:latin typeface="Times New Roman" pitchFamily="18" charset="0"/>
                <a:ea typeface="宋体" pitchFamily="2" charset="-122"/>
                <a:cs typeface="+mn-cs"/>
              </a:rPr>
              <a:t>和 </a:t>
            </a:r>
            <a:r>
              <a:rPr kumimoji="1" lang="en-US" altLang="zh-CN" sz="1200" b="0" i="0" kern="1200" dirty="0">
                <a:solidFill>
                  <a:schemeClr val="tx1"/>
                </a:solidFill>
                <a:effectLst/>
                <a:latin typeface="Times New Roman" pitchFamily="18" charset="0"/>
                <a:ea typeface="宋体" pitchFamily="2" charset="-122"/>
                <a:cs typeface="+mn-cs"/>
              </a:rPr>
              <a:t>UDP </a:t>
            </a:r>
            <a:r>
              <a:rPr kumimoji="1" lang="zh-CN" altLang="en-US" sz="1200" b="0" i="0" kern="1200" dirty="0">
                <a:solidFill>
                  <a:schemeClr val="tx1"/>
                </a:solidFill>
                <a:effectLst/>
                <a:latin typeface="Times New Roman" pitchFamily="18" charset="0"/>
                <a:ea typeface="宋体" pitchFamily="2" charset="-122"/>
                <a:cs typeface="+mn-cs"/>
              </a:rPr>
              <a:t>协议，还可以支持 </a:t>
            </a:r>
            <a:r>
              <a:rPr kumimoji="1" lang="en-US" altLang="zh-CN" sz="1200" b="0" i="0" kern="1200" dirty="0">
                <a:solidFill>
                  <a:schemeClr val="tx1"/>
                </a:solidFill>
                <a:effectLst/>
                <a:latin typeface="Times New Roman" pitchFamily="18" charset="0"/>
                <a:ea typeface="宋体" pitchFamily="2" charset="-122"/>
                <a:cs typeface="+mn-cs"/>
              </a:rPr>
              <a:t>IP</a:t>
            </a:r>
            <a:r>
              <a:rPr kumimoji="1" lang="zh-CN" altLang="en-US" sz="1200" b="0" i="0" kern="1200" dirty="0">
                <a:solidFill>
                  <a:schemeClr val="tx1"/>
                </a:solidFill>
                <a:effectLst/>
                <a:latin typeface="Times New Roman" pitchFamily="18" charset="0"/>
                <a:ea typeface="宋体" pitchFamily="2" charset="-122"/>
                <a:cs typeface="+mn-cs"/>
              </a:rPr>
              <a:t>、裸以太网和其他传输协议，例如 </a:t>
            </a:r>
            <a:r>
              <a:rPr kumimoji="1" lang="en-US" altLang="zh-CN" sz="1200" b="0" i="0" kern="1200" dirty="0">
                <a:solidFill>
                  <a:schemeClr val="tx1"/>
                </a:solidFill>
                <a:effectLst/>
                <a:latin typeface="Times New Roman" pitchFamily="18" charset="0"/>
                <a:ea typeface="宋体" pitchFamily="2" charset="-122"/>
                <a:cs typeface="+mn-cs"/>
              </a:rPr>
              <a:t>SCTP</a:t>
            </a:r>
            <a:r>
              <a:rPr kumimoji="1" lang="zh-CN" altLang="en-US" sz="1200" b="0" i="0" kern="1200" dirty="0">
                <a:solidFill>
                  <a:schemeClr val="tx1"/>
                </a:solidFill>
                <a:effectLst/>
                <a:latin typeface="Times New Roman" pitchFamily="18" charset="0"/>
                <a:ea typeface="宋体" pitchFamily="2" charset="-122"/>
                <a:cs typeface="+mn-cs"/>
              </a:rPr>
              <a:t>。</a:t>
            </a:r>
            <a:endParaRPr kumimoji="1" lang="en-US" altLang="zh-CN" sz="1200" b="0" i="0" kern="1200" dirty="0">
              <a:solidFill>
                <a:schemeClr val="tx1"/>
              </a:solidFill>
              <a:effectLst/>
              <a:latin typeface="Times New Roman" pitchFamily="18" charset="0"/>
              <a:ea typeface="宋体" pitchFamily="2" charset="-122"/>
              <a:cs typeface="+mn-cs"/>
            </a:endParaRPr>
          </a:p>
          <a:p>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其中最关键的成员是</a:t>
            </a:r>
            <a:r>
              <a:rPr kumimoji="1" lang="en-US" altLang="zh-CN" sz="1200" b="0" i="0" kern="1200" dirty="0">
                <a:solidFill>
                  <a:schemeClr val="tx1"/>
                </a:solidFill>
                <a:effectLst/>
                <a:latin typeface="Times New Roman" pitchFamily="18" charset="0"/>
                <a:ea typeface="宋体" pitchFamily="2" charset="-122"/>
                <a:cs typeface="+mn-cs"/>
              </a:rPr>
              <a:t>ops</a:t>
            </a:r>
            <a:r>
              <a:rPr kumimoji="1" lang="zh-CN" altLang="en-US" sz="1200" b="0" i="0" kern="1200" dirty="0">
                <a:solidFill>
                  <a:schemeClr val="tx1"/>
                </a:solidFill>
                <a:effectLst/>
                <a:latin typeface="Times New Roman" pitchFamily="18" charset="0"/>
                <a:ea typeface="宋体" pitchFamily="2" charset="-122"/>
                <a:cs typeface="+mn-cs"/>
              </a:rPr>
              <a:t>和</a:t>
            </a:r>
            <a:r>
              <a:rPr kumimoji="1" lang="en-US" altLang="zh-CN" sz="1200" b="0" i="0" kern="1200" dirty="0">
                <a:solidFill>
                  <a:schemeClr val="tx1"/>
                </a:solidFill>
                <a:effectLst/>
                <a:latin typeface="Times New Roman" pitchFamily="18" charset="0"/>
                <a:ea typeface="宋体" pitchFamily="2" charset="-122"/>
                <a:cs typeface="+mn-cs"/>
              </a:rPr>
              <a:t>sk</a:t>
            </a:r>
            <a:r>
              <a:rPr kumimoji="1" lang="zh-CN" altLang="en-US" sz="1200" b="0" i="0" kern="1200" dirty="0">
                <a:solidFill>
                  <a:schemeClr val="tx1"/>
                </a:solidFill>
                <a:effectLst/>
                <a:latin typeface="Times New Roman" pitchFamily="18" charset="0"/>
                <a:ea typeface="宋体" pitchFamily="2" charset="-122"/>
                <a:cs typeface="+mn-cs"/>
              </a:rPr>
              <a:t>，前者是指向特定传输协议的操作集，后者是指向与该套接口相关的传输控制块。</a:t>
            </a:r>
            <a:endParaRPr kumimoji="1" lang="en-US" altLang="zh-CN" sz="1200" b="0" i="0" kern="1200" dirty="0">
              <a:solidFill>
                <a:schemeClr val="tx1"/>
              </a:solidFill>
              <a:effectLst/>
              <a:latin typeface="Times New Roman" pitchFamily="18" charset="0"/>
              <a:ea typeface="宋体" pitchFamily="2" charset="-122"/>
              <a:cs typeface="+mn-cs"/>
            </a:endParaRPr>
          </a:p>
          <a:p>
            <a:endParaRPr kumimoji="1" lang="en-US" altLang="zh-CN" sz="1200" b="0" i="0" kern="1200" dirty="0">
              <a:solidFill>
                <a:schemeClr val="tx1"/>
              </a:solidFill>
              <a:effectLst/>
              <a:latin typeface="Times New Roman" pitchFamily="18" charset="0"/>
              <a:ea typeface="宋体" pitchFamily="2" charset="-122"/>
              <a:cs typeface="+mn-cs"/>
            </a:endParaRPr>
          </a:p>
          <a:p>
            <a:r>
              <a:rPr kumimoji="1" lang="zh-CN" altLang="en-US" sz="1200" b="0" i="0" kern="1200" dirty="0">
                <a:solidFill>
                  <a:schemeClr val="tx1"/>
                </a:solidFill>
                <a:effectLst/>
                <a:latin typeface="Times New Roman" pitchFamily="18" charset="0"/>
                <a:ea typeface="宋体" pitchFamily="2" charset="-122"/>
                <a:cs typeface="+mn-cs"/>
              </a:rPr>
              <a:t>而这里的</a:t>
            </a:r>
            <a:r>
              <a:rPr kumimoji="1" lang="en-US" altLang="zh-CN" sz="1200" b="0" i="0" kern="1200" dirty="0" err="1">
                <a:solidFill>
                  <a:schemeClr val="tx1"/>
                </a:solidFill>
                <a:effectLst/>
                <a:latin typeface="Times New Roman" pitchFamily="18" charset="0"/>
                <a:ea typeface="宋体" pitchFamily="2" charset="-122"/>
                <a:cs typeface="+mn-cs"/>
              </a:rPr>
              <a:t>tcp_prot</a:t>
            </a:r>
            <a:r>
              <a:rPr kumimoji="1" lang="zh-CN" altLang="en-US" sz="1200" b="0" i="0" kern="1200" dirty="0">
                <a:solidFill>
                  <a:schemeClr val="tx1"/>
                </a:solidFill>
                <a:effectLst/>
                <a:latin typeface="Times New Roman" pitchFamily="18" charset="0"/>
                <a:ea typeface="宋体" pitchFamily="2" charset="-122"/>
                <a:cs typeface="+mn-cs"/>
              </a:rPr>
              <a:t>就是我们马上要将的传输层</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714513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套接口的</a:t>
            </a:r>
            <a:r>
              <a:rPr lang="en-US" altLang="zh-CN" dirty="0"/>
              <a:t>sk</a:t>
            </a:r>
            <a:r>
              <a:rPr lang="zh-CN" altLang="en-US" dirty="0"/>
              <a:t>字段指向与该套接口相关的传输控制块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378744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219901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我们前面一直在说报文，那么什么是报文，报文在</a:t>
            </a:r>
            <a:r>
              <a:rPr lang="en-US" altLang="zh-CN" dirty="0"/>
              <a:t>Linux</a:t>
            </a:r>
            <a:r>
              <a:rPr lang="zh-CN" altLang="en-US" dirty="0"/>
              <a:t>内核里是以什么形式存在的呢？这个就是</a:t>
            </a:r>
            <a:r>
              <a:rPr lang="en-US" altLang="zh-CN" dirty="0" err="1"/>
              <a:t>sk_buff</a:t>
            </a:r>
            <a:r>
              <a:rPr lang="zh-CN" altLang="en-US" dirty="0"/>
              <a:t>。</a:t>
            </a:r>
            <a:endParaRPr lang="en-US" altLang="zh-CN" dirty="0"/>
          </a:p>
          <a:p>
            <a:r>
              <a:rPr lang="zh-CN" altLang="en-US" dirty="0"/>
              <a:t>套接字缓存是用</a:t>
            </a:r>
            <a:r>
              <a:rPr lang="en-US" altLang="zh-CN" dirty="0" err="1"/>
              <a:t>sk_buff</a:t>
            </a:r>
            <a:r>
              <a:rPr lang="zh-CN" altLang="en-US" dirty="0"/>
              <a:t>这个数据结构表示的，</a:t>
            </a:r>
            <a:r>
              <a:rPr lang="en-US" altLang="zh-CN" dirty="0" err="1"/>
              <a:t>sk_buff</a:t>
            </a:r>
            <a:r>
              <a:rPr lang="zh-CN" altLang="en-US" dirty="0"/>
              <a:t>是</a:t>
            </a:r>
            <a:r>
              <a:rPr lang="en-US" altLang="zh-CN" dirty="0"/>
              <a:t>Linux</a:t>
            </a:r>
            <a:r>
              <a:rPr lang="zh-CN" altLang="en-US" dirty="0"/>
              <a:t>网络代码中最重要的数据结构，用于描述已经接收或待发送的数据报文信息。在多个不同的网络分层中都会使用到这个结构，当该结构从一个分层传到另一个分层时，其不同字段的值会随之发生变化，具体变化会在之后的具体讲解。</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276294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这是一张套接口缓冲区结构图与其他各部分的关系图。我们将从两个角度介绍，分别是</a:t>
            </a:r>
            <a:r>
              <a:rPr lang="en-US" altLang="zh-CN" dirty="0"/>
              <a:t>sk_buff</a:t>
            </a:r>
            <a:r>
              <a:rPr lang="zh-CN" altLang="en-US" dirty="0"/>
              <a:t>基本结构和</a:t>
            </a:r>
            <a:r>
              <a:rPr lang="en-US" altLang="zh-CN" dirty="0"/>
              <a:t>sk_buff</a:t>
            </a:r>
            <a:r>
              <a:rPr lang="zh-CN" altLang="en-US" dirty="0"/>
              <a:t>对聚合分散</a:t>
            </a:r>
            <a:r>
              <a:rPr lang="en-US" altLang="zh-CN" dirty="0"/>
              <a:t>IO</a:t>
            </a:r>
            <a:r>
              <a:rPr lang="zh-CN" altLang="en-US" dirty="0"/>
              <a:t>的支持。</a:t>
            </a:r>
            <a:endParaRPr lang="en-US" altLang="zh-CN" dirty="0"/>
          </a:p>
          <a:p>
            <a:r>
              <a:rPr lang="zh-CN" altLang="en-US" dirty="0"/>
              <a:t>首先我们将从</a:t>
            </a:r>
            <a:r>
              <a:rPr lang="en-US" altLang="zh-CN" dirty="0" err="1"/>
              <a:t>sk_buff</a:t>
            </a:r>
            <a:r>
              <a:rPr lang="zh-CN" altLang="en-US" dirty="0"/>
              <a:t>这个结构体讲起。</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3986643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粗略的看过内核配置可以知道，网络代码都提供了大量的选项，如防火墙、多播等等，这些功能选项不一定总是需要。这些选项大多数都要求在内核数据结构中附加字段，所以在</a:t>
            </a:r>
            <a:r>
              <a:rPr lang="en-US" altLang="zh-CN" dirty="0"/>
              <a:t>struct </a:t>
            </a:r>
            <a:r>
              <a:rPr lang="en-US" altLang="zh-CN" dirty="0" err="1"/>
              <a:t>sk_buff</a:t>
            </a:r>
            <a:r>
              <a:rPr lang="zh-CN" altLang="en-US" dirty="0"/>
              <a:t>中可以看到很多用</a:t>
            </a:r>
            <a:r>
              <a:rPr lang="en-US" altLang="zh-CN" dirty="0"/>
              <a:t>c</a:t>
            </a:r>
            <a:r>
              <a:rPr lang="zh-CN" altLang="en-US" dirty="0"/>
              <a:t>预处理程序</a:t>
            </a:r>
            <a:r>
              <a:rPr lang="en-US" altLang="zh-CN" dirty="0"/>
              <a:t>#ifdef</a:t>
            </a:r>
            <a:r>
              <a:rPr lang="zh-CN" altLang="en-US" dirty="0"/>
              <a:t>指示附加的字段。</a:t>
            </a:r>
            <a:endParaRPr lang="en-US" altLang="zh-CN" dirty="0"/>
          </a:p>
          <a:p>
            <a:r>
              <a:rPr lang="zh-CN" altLang="en-US" dirty="0"/>
              <a:t>只有定义了宏</a:t>
            </a:r>
            <a:r>
              <a:rPr lang="en-US" altLang="zh-CN" dirty="0" err="1"/>
              <a:t>CONFIG_NET_SCHEDtc_index</a:t>
            </a:r>
            <a:r>
              <a:rPr lang="zh-CN" altLang="en-US" dirty="0"/>
              <a:t>字段才有效。</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552433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27</a:t>
            </a:fld>
            <a:endParaRPr lang="en-US" altLang="zh-CN"/>
          </a:p>
        </p:txBody>
      </p:sp>
    </p:spTree>
    <p:extLst>
      <p:ext uri="{BB962C8B-B14F-4D97-AF65-F5344CB8AC3E}">
        <p14:creationId xmlns:p14="http://schemas.microsoft.com/office/powerpoint/2010/main" val="3500901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当缓冲区只是被转发时，也就是说本地机器既不是来源地也不是目的地。</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28</a:t>
            </a:fld>
            <a:endParaRPr lang="en-US" altLang="zh-CN"/>
          </a:p>
        </p:txBody>
      </p:sp>
    </p:spTree>
    <p:extLst>
      <p:ext uri="{BB962C8B-B14F-4D97-AF65-F5344CB8AC3E}">
        <p14:creationId xmlns:p14="http://schemas.microsoft.com/office/powerpoint/2010/main" val="2144170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与长度有关的成员</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t>len</a:t>
            </a:r>
            <a:r>
              <a:rPr lang="zh-CN" altLang="en-US" dirty="0"/>
              <a:t>报文层级转换时</a:t>
            </a:r>
            <a:r>
              <a:rPr lang="en-US" altLang="zh-CN" dirty="0" err="1"/>
              <a:t>len</a:t>
            </a:r>
            <a:r>
              <a:rPr lang="zh-CN" altLang="en-US" dirty="0"/>
              <a:t>的值是会变化的，这个在之后</a:t>
            </a:r>
            <a:r>
              <a:rPr lang="en-US" altLang="zh-CN" dirty="0" err="1"/>
              <a:t>sk_buff</a:t>
            </a:r>
            <a:r>
              <a:rPr lang="zh-CN" altLang="en-US" dirty="0"/>
              <a:t>移动中具体说明</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2878276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30</a:t>
            </a:fld>
            <a:endParaRPr lang="en-US" altLang="zh-CN"/>
          </a:p>
        </p:txBody>
      </p:sp>
    </p:spTree>
    <p:extLst>
      <p:ext uri="{BB962C8B-B14F-4D97-AF65-F5344CB8AC3E}">
        <p14:creationId xmlns:p14="http://schemas.microsoft.com/office/powerpoint/2010/main" val="772374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31</a:t>
            </a:fld>
            <a:endParaRPr lang="en-US" altLang="zh-CN"/>
          </a:p>
        </p:txBody>
      </p:sp>
    </p:spTree>
    <p:extLst>
      <p:ext uri="{BB962C8B-B14F-4D97-AF65-F5344CB8AC3E}">
        <p14:creationId xmlns:p14="http://schemas.microsoft.com/office/powerpoint/2010/main" val="1438142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32</a:t>
            </a:fld>
            <a:endParaRPr lang="en-US" altLang="zh-CN"/>
          </a:p>
        </p:txBody>
      </p:sp>
    </p:spTree>
    <p:extLst>
      <p:ext uri="{BB962C8B-B14F-4D97-AF65-F5344CB8AC3E}">
        <p14:creationId xmlns:p14="http://schemas.microsoft.com/office/powerpoint/2010/main" val="199691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通过这三个成员进行</a:t>
            </a:r>
            <a:r>
              <a:rPr lang="en-US" altLang="zh-CN" dirty="0"/>
              <a:t>IP</a:t>
            </a:r>
            <a:r>
              <a:rPr lang="zh-CN" altLang="en-US" dirty="0"/>
              <a:t>分片的存储</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33</a:t>
            </a:fld>
            <a:endParaRPr lang="en-US" altLang="zh-CN"/>
          </a:p>
        </p:txBody>
      </p:sp>
    </p:spTree>
    <p:extLst>
      <p:ext uri="{BB962C8B-B14F-4D97-AF65-F5344CB8AC3E}">
        <p14:creationId xmlns:p14="http://schemas.microsoft.com/office/powerpoint/2010/main" val="405135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2566148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通过这三个成员进行</a:t>
            </a:r>
            <a:r>
              <a:rPr lang="en-US" altLang="zh-CN" dirty="0"/>
              <a:t>IP</a:t>
            </a:r>
            <a:r>
              <a:rPr lang="zh-CN" altLang="en-US" dirty="0"/>
              <a:t>分片的存储</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34</a:t>
            </a:fld>
            <a:endParaRPr lang="en-US" altLang="zh-CN"/>
          </a:p>
        </p:txBody>
      </p:sp>
    </p:spTree>
    <p:extLst>
      <p:ext uri="{BB962C8B-B14F-4D97-AF65-F5344CB8AC3E}">
        <p14:creationId xmlns:p14="http://schemas.microsoft.com/office/powerpoint/2010/main" val="3124996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35</a:t>
            </a:fld>
            <a:endParaRPr lang="en-US" altLang="zh-CN"/>
          </a:p>
        </p:txBody>
      </p:sp>
    </p:spTree>
    <p:extLst>
      <p:ext uri="{BB962C8B-B14F-4D97-AF65-F5344CB8AC3E}">
        <p14:creationId xmlns:p14="http://schemas.microsoft.com/office/powerpoint/2010/main" val="3581731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36</a:t>
            </a:fld>
            <a:endParaRPr lang="en-US" altLang="zh-CN"/>
          </a:p>
        </p:txBody>
      </p:sp>
    </p:spTree>
    <p:extLst>
      <p:ext uri="{BB962C8B-B14F-4D97-AF65-F5344CB8AC3E}">
        <p14:creationId xmlns:p14="http://schemas.microsoft.com/office/powerpoint/2010/main" val="2130391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通过这三个成员进行</a:t>
            </a:r>
            <a:r>
              <a:rPr lang="en-US" altLang="zh-CN" dirty="0"/>
              <a:t>IP</a:t>
            </a:r>
            <a:r>
              <a:rPr lang="zh-CN" altLang="en-US" dirty="0"/>
              <a:t>分片的存储</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37</a:t>
            </a:fld>
            <a:endParaRPr lang="en-US" altLang="zh-CN"/>
          </a:p>
        </p:txBody>
      </p:sp>
    </p:spTree>
    <p:extLst>
      <p:ext uri="{BB962C8B-B14F-4D97-AF65-F5344CB8AC3E}">
        <p14:creationId xmlns:p14="http://schemas.microsoft.com/office/powerpoint/2010/main" val="478953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38</a:t>
            </a:fld>
            <a:endParaRPr lang="en-US" altLang="zh-CN"/>
          </a:p>
        </p:txBody>
      </p:sp>
    </p:spTree>
    <p:extLst>
      <p:ext uri="{BB962C8B-B14F-4D97-AF65-F5344CB8AC3E}">
        <p14:creationId xmlns:p14="http://schemas.microsoft.com/office/powerpoint/2010/main" val="2370179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39</a:t>
            </a:fld>
            <a:endParaRPr lang="en-US" altLang="zh-CN"/>
          </a:p>
        </p:txBody>
      </p:sp>
    </p:spTree>
    <p:extLst>
      <p:ext uri="{BB962C8B-B14F-4D97-AF65-F5344CB8AC3E}">
        <p14:creationId xmlns:p14="http://schemas.microsoft.com/office/powerpoint/2010/main" val="181163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40</a:t>
            </a:fld>
            <a:endParaRPr lang="en-US" altLang="zh-CN"/>
          </a:p>
        </p:txBody>
      </p:sp>
    </p:spTree>
    <p:extLst>
      <p:ext uri="{BB962C8B-B14F-4D97-AF65-F5344CB8AC3E}">
        <p14:creationId xmlns:p14="http://schemas.microsoft.com/office/powerpoint/2010/main" val="1715301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41</a:t>
            </a:fld>
            <a:endParaRPr lang="en-US" altLang="zh-CN"/>
          </a:p>
        </p:txBody>
      </p:sp>
    </p:spTree>
    <p:extLst>
      <p:ext uri="{BB962C8B-B14F-4D97-AF65-F5344CB8AC3E}">
        <p14:creationId xmlns:p14="http://schemas.microsoft.com/office/powerpoint/2010/main" val="2989645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42</a:t>
            </a:fld>
            <a:endParaRPr lang="en-US" altLang="zh-CN"/>
          </a:p>
        </p:txBody>
      </p:sp>
    </p:spTree>
    <p:extLst>
      <p:ext uri="{BB962C8B-B14F-4D97-AF65-F5344CB8AC3E}">
        <p14:creationId xmlns:p14="http://schemas.microsoft.com/office/powerpoint/2010/main" val="2705439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43</a:t>
            </a:fld>
            <a:endParaRPr lang="en-US" altLang="zh-CN"/>
          </a:p>
        </p:txBody>
      </p:sp>
    </p:spTree>
    <p:extLst>
      <p:ext uri="{BB962C8B-B14F-4D97-AF65-F5344CB8AC3E}">
        <p14:creationId xmlns:p14="http://schemas.microsoft.com/office/powerpoint/2010/main" val="151432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端口号中的周知端口举例如</a:t>
            </a:r>
            <a:r>
              <a:rPr lang="en-US" altLang="zh-CN" dirty="0"/>
              <a:t>HTTP</a:t>
            </a:r>
            <a:r>
              <a:rPr lang="zh-CN" altLang="en-US" dirty="0"/>
              <a:t>的</a:t>
            </a:r>
            <a:r>
              <a:rPr lang="en-US" altLang="zh-CN" dirty="0"/>
              <a:t>80</a:t>
            </a:r>
            <a:r>
              <a:rPr lang="zh-CN" altLang="en-US" dirty="0"/>
              <a:t>端口</a:t>
            </a:r>
            <a:r>
              <a:rPr lang="en-US" altLang="zh-CN" dirty="0"/>
              <a:t>FTP</a:t>
            </a:r>
            <a:r>
              <a:rPr lang="zh-CN" altLang="en-US" dirty="0"/>
              <a:t>的</a:t>
            </a:r>
            <a:r>
              <a:rPr lang="en-US" altLang="zh-CN" dirty="0"/>
              <a:t>21</a:t>
            </a:r>
            <a:r>
              <a:rPr lang="zh-CN" altLang="en-US" dirty="0"/>
              <a:t>端口</a:t>
            </a:r>
            <a:endParaRPr lang="en-US" altLang="zh-CN" dirty="0"/>
          </a:p>
          <a:p>
            <a:endParaRPr lang="en-US" altLang="zh-CN" dirty="0"/>
          </a:p>
          <a:p>
            <a:r>
              <a:rPr lang="zh-CN" altLang="en-US" dirty="0"/>
              <a:t>序列号和确认号组合起来实现</a:t>
            </a:r>
            <a:r>
              <a:rPr lang="en-US" altLang="zh-CN" dirty="0" err="1"/>
              <a:t>tcp</a:t>
            </a:r>
            <a:r>
              <a:rPr lang="zh-CN" altLang="en-US" dirty="0"/>
              <a:t>的可靠传输</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21883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416927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第二步加法出现进位溢出需要回卷</a:t>
            </a:r>
            <a:endParaRPr lang="en-US" altLang="zh-CN" dirty="0"/>
          </a:p>
          <a:p>
            <a:endParaRPr lang="en-US" altLang="zh-CN" dirty="0"/>
          </a:p>
          <a:p>
            <a:r>
              <a:rPr lang="zh-CN" altLang="en-US" dirty="0"/>
              <a:t>检验和介绍</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3330254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10</a:t>
            </a:fld>
            <a:endParaRPr lang="en-US"/>
          </a:p>
        </p:txBody>
      </p:sp>
    </p:spTree>
    <p:extLst>
      <p:ext uri="{BB962C8B-B14F-4D97-AF65-F5344CB8AC3E}">
        <p14:creationId xmlns:p14="http://schemas.microsoft.com/office/powerpoint/2010/main" val="227001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最初设计网络时，为了便于层次化管理网络，将</a:t>
            </a:r>
            <a:r>
              <a:rPr lang="en-US" altLang="zh-CN" dirty="0"/>
              <a:t>IP</a:t>
            </a:r>
            <a:r>
              <a:rPr lang="zh-CN" altLang="en-US" dirty="0"/>
              <a:t>地址分成两部分：网络号和主机号，网络号相同的主机属于同一个网络，主机之间通过主机号区分</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242021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首部长度，因为</a:t>
            </a:r>
            <a:r>
              <a:rPr lang="en-US" altLang="zh-CN" dirty="0"/>
              <a:t>IPv4</a:t>
            </a:r>
            <a:r>
              <a:rPr lang="zh-CN" altLang="en-US" dirty="0"/>
              <a:t>数据报可包含一些可变数量的选项，故需要用</a:t>
            </a:r>
            <a:r>
              <a:rPr lang="en-US" altLang="zh-CN" dirty="0"/>
              <a:t>4</a:t>
            </a:r>
            <a:r>
              <a:rPr lang="zh-CN" altLang="en-US" dirty="0"/>
              <a:t>比特来确定</a:t>
            </a:r>
            <a:r>
              <a:rPr lang="en-US" altLang="zh-CN" dirty="0"/>
              <a:t>IP</a:t>
            </a:r>
            <a:r>
              <a:rPr lang="zh-CN" altLang="en-US" dirty="0"/>
              <a:t>数据报种数据部分实际 从哪里开始，大多数</a:t>
            </a:r>
            <a:r>
              <a:rPr lang="en-US" altLang="zh-CN" dirty="0"/>
              <a:t>IP</a:t>
            </a:r>
            <a:r>
              <a:rPr lang="zh-CN" altLang="en-US" dirty="0"/>
              <a:t>数据报不包含选项，所以一般的</a:t>
            </a:r>
            <a:r>
              <a:rPr lang="en-US" altLang="zh-CN" dirty="0"/>
              <a:t>IP</a:t>
            </a:r>
            <a:r>
              <a:rPr lang="zh-CN" altLang="en-US" dirty="0"/>
              <a:t>数据报 具有</a:t>
            </a:r>
            <a:r>
              <a:rPr lang="en-US" altLang="zh-CN" dirty="0"/>
              <a:t>20</a:t>
            </a:r>
            <a:r>
              <a:rPr lang="zh-CN" altLang="en-US" dirty="0"/>
              <a:t>字节的首部。</a:t>
            </a:r>
            <a:endParaRPr lang="en-US" altLang="zh-CN" dirty="0"/>
          </a:p>
          <a:p>
            <a:endParaRPr lang="en-US" altLang="zh-CN" dirty="0"/>
          </a:p>
          <a:p>
            <a:r>
              <a:rPr lang="zh-CN" altLang="en-US" dirty="0"/>
              <a:t>源和目的</a:t>
            </a:r>
            <a:r>
              <a:rPr lang="en-US" altLang="zh-CN" dirty="0"/>
              <a:t>IP</a:t>
            </a:r>
            <a:r>
              <a:rPr lang="zh-CN" altLang="en-US" dirty="0"/>
              <a:t>地址：当某源生成一个数据报时，他在源</a:t>
            </a:r>
            <a:r>
              <a:rPr lang="en-US" altLang="zh-CN" dirty="0"/>
              <a:t>IP</a:t>
            </a:r>
            <a:r>
              <a:rPr lang="zh-CN" altLang="en-US" dirty="0"/>
              <a:t>字段中插入他的</a:t>
            </a:r>
            <a:r>
              <a:rPr lang="en-US" altLang="zh-CN" dirty="0"/>
              <a:t>IP</a:t>
            </a:r>
            <a:r>
              <a:rPr lang="zh-CN" altLang="en-US" dirty="0"/>
              <a:t>地址，在目的</a:t>
            </a:r>
            <a:r>
              <a:rPr lang="en-US" altLang="zh-CN" dirty="0"/>
              <a:t>IP</a:t>
            </a:r>
            <a:r>
              <a:rPr lang="zh-CN" altLang="en-US" dirty="0"/>
              <a:t>地址字段插入其最终目的地的地址，通常源主机通过</a:t>
            </a:r>
            <a:r>
              <a:rPr lang="en-US" altLang="zh-CN" dirty="0"/>
              <a:t>DNS</a:t>
            </a:r>
            <a:r>
              <a:rPr lang="zh-CN" altLang="en-US" dirty="0"/>
              <a:t>查找来决定目的地址。</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2234117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第七章 第</a:t>
            </a:r>
            <a:r>
              <a:rPr lang="en-US" altLang="zh-CN" sz="3692" spc="277" dirty="0">
                <a:solidFill>
                  <a:srgbClr val="000066"/>
                </a:solidFill>
                <a:latin typeface="+mj-ea"/>
                <a:ea typeface="+mj-ea"/>
              </a:rPr>
              <a:t>1</a:t>
            </a:r>
            <a:r>
              <a:rPr lang="zh-CN" altLang="en-US" sz="3692" spc="277" dirty="0">
                <a:solidFill>
                  <a:srgbClr val="000066"/>
                </a:solidFill>
                <a:latin typeface="+mj-ea"/>
                <a:ea typeface="+mj-ea"/>
              </a:rPr>
              <a:t>讲 内核网络协议栈</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r>
              <a:rPr kumimoji="0" lang="zh-CN" altLang="en-US" sz="2400" dirty="0">
                <a:solidFill>
                  <a:srgbClr val="CC0000"/>
                </a:solidFill>
                <a:latin typeface="+mj-ea"/>
                <a:ea typeface="+mj-ea"/>
              </a:rPr>
              <a:t>授课教师：武延军</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a:solidFill>
                  <a:srgbClr val="CC0000"/>
                </a:solidFill>
                <a:latin typeface="+mj-ea"/>
                <a:ea typeface="+mj-ea"/>
              </a:rPr>
              <a:pPr>
                <a:lnSpc>
                  <a:spcPct val="150000"/>
                </a:lnSpc>
                <a:spcBef>
                  <a:spcPts val="0"/>
                </a:spcBef>
                <a:buClr>
                  <a:schemeClr val="hlink"/>
                </a:buClr>
                <a:buSzPct val="50000"/>
                <a:buNone/>
              </a:pPr>
              <a:t>2020年10月23日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TCP/IP</a:t>
            </a:r>
            <a:r>
              <a:rPr lang="zh-CN" altLang="en-US" dirty="0"/>
              <a:t>的网络层</a:t>
            </a:r>
          </a:p>
        </p:txBody>
      </p:sp>
      <p:sp>
        <p:nvSpPr>
          <p:cNvPr id="414723" name="Rectangle 3"/>
          <p:cNvSpPr>
            <a:spLocks noGrp="1" noChangeArrowheads="1"/>
          </p:cNvSpPr>
          <p:nvPr>
            <p:ph type="body" idx="1"/>
          </p:nvPr>
        </p:nvSpPr>
        <p:spPr>
          <a:xfrm>
            <a:off x="630116" y="1567870"/>
            <a:ext cx="7883769" cy="4719294"/>
          </a:xfrm>
        </p:spPr>
        <p:txBody>
          <a:bodyPr/>
          <a:lstStyle/>
          <a:p>
            <a:r>
              <a:rPr lang="zh-CN" altLang="en-US" sz="2215" dirty="0">
                <a:sym typeface="Symbol" charset="0"/>
              </a:rPr>
              <a:t>主要功能</a:t>
            </a:r>
            <a:endParaRPr lang="en-US" altLang="zh-CN" sz="2215" dirty="0">
              <a:sym typeface="Symbol" charset="0"/>
            </a:endParaRPr>
          </a:p>
          <a:p>
            <a:pPr lvl="1"/>
            <a:r>
              <a:rPr lang="zh-CN" altLang="en-US" dirty="0">
                <a:sym typeface="Symbol" charset="0"/>
              </a:rPr>
              <a:t>负责处理主机到主机的通信</a:t>
            </a:r>
            <a:endParaRPr lang="en-US" altLang="zh-CN" dirty="0">
              <a:sym typeface="Symbol" charset="0"/>
            </a:endParaRPr>
          </a:p>
          <a:p>
            <a:pPr lvl="1"/>
            <a:r>
              <a:rPr lang="zh-CN" altLang="en-US" dirty="0">
                <a:sym typeface="Symbol" charset="0"/>
              </a:rPr>
              <a:t>把数据报通过最佳路径送到目的端</a:t>
            </a:r>
          </a:p>
          <a:p>
            <a:pPr lvl="1"/>
            <a:r>
              <a:rPr lang="zh-CN" altLang="en-US" dirty="0">
                <a:sym typeface="Symbol" charset="0"/>
              </a:rPr>
              <a:t>寻址、路由选择、分片、封包</a:t>
            </a:r>
            <a:r>
              <a:rPr lang="en-US" altLang="zh-CN" dirty="0">
                <a:sym typeface="Symbol" charset="0"/>
              </a:rPr>
              <a:t>/</a:t>
            </a:r>
            <a:r>
              <a:rPr lang="zh-CN" altLang="en-US" dirty="0">
                <a:sym typeface="Symbol" charset="0"/>
              </a:rPr>
              <a:t>拆包</a:t>
            </a:r>
          </a:p>
          <a:p>
            <a:r>
              <a:rPr lang="en-US" altLang="zh-CN" sz="2215" dirty="0">
                <a:sym typeface="Symbol" charset="0"/>
              </a:rPr>
              <a:t>IP</a:t>
            </a:r>
            <a:r>
              <a:rPr lang="zh-CN" altLang="en-US" sz="2215" dirty="0">
                <a:sym typeface="Symbol" charset="0"/>
              </a:rPr>
              <a:t>协议是网络层的核心</a:t>
            </a:r>
            <a:endParaRPr lang="en-US" altLang="zh-CN" sz="2215" dirty="0">
              <a:sym typeface="Symbol" charset="0"/>
            </a:endParaRPr>
          </a:p>
          <a:p>
            <a:pPr lvl="1"/>
            <a:r>
              <a:rPr lang="zh-CN" altLang="en-US" dirty="0">
                <a:sym typeface="Symbol" charset="0"/>
              </a:rPr>
              <a:t>不可靠的数据投递服务</a:t>
            </a:r>
            <a:endParaRPr lang="en-US" altLang="zh-CN" dirty="0">
              <a:sym typeface="Symbol" charset="0"/>
            </a:endParaRPr>
          </a:p>
          <a:p>
            <a:pPr lvl="2"/>
            <a:r>
              <a:rPr lang="zh-CN" altLang="en-US" sz="1662" dirty="0">
                <a:sym typeface="Symbol" charset="0"/>
              </a:rPr>
              <a:t>不保证送达，不保序，不保证无错</a:t>
            </a:r>
            <a:endParaRPr lang="en-US" altLang="zh-CN" sz="1662" dirty="0">
              <a:sym typeface="Symbol" charset="0"/>
            </a:endParaRPr>
          </a:p>
          <a:p>
            <a:pPr lvl="1"/>
            <a:r>
              <a:rPr lang="zh-CN" altLang="en-US" dirty="0">
                <a:sym typeface="Symbol" charset="0"/>
              </a:rPr>
              <a:t>无连接的数据投递服务</a:t>
            </a:r>
            <a:endParaRPr lang="en-US" altLang="zh-CN" dirty="0">
              <a:sym typeface="Symbol" charset="0"/>
            </a:endParaRPr>
          </a:p>
          <a:p>
            <a:pPr lvl="2"/>
            <a:r>
              <a:rPr lang="zh-CN" altLang="en-US" sz="1662" dirty="0">
                <a:sym typeface="Symbol" charset="0"/>
              </a:rPr>
              <a:t>传输前无需建立连接</a:t>
            </a:r>
            <a:endParaRPr lang="en-US" altLang="zh-CN" sz="1662" dirty="0">
              <a:sym typeface="Symbol" charset="0"/>
            </a:endParaRPr>
          </a:p>
          <a:p>
            <a:pPr lvl="2"/>
            <a:r>
              <a:rPr lang="zh-CN" altLang="en-US" sz="1662" dirty="0">
                <a:sym typeface="Symbol" charset="0"/>
              </a:rPr>
              <a:t>同一个源</a:t>
            </a:r>
            <a:r>
              <a:rPr lang="en-US" altLang="zh-CN" sz="1662" dirty="0">
                <a:sym typeface="Symbol" charset="0"/>
              </a:rPr>
              <a:t>IP</a:t>
            </a:r>
            <a:r>
              <a:rPr lang="zh-CN" altLang="en-US" sz="1662" dirty="0">
                <a:sym typeface="Symbol" charset="0"/>
              </a:rPr>
              <a:t>和目的</a:t>
            </a:r>
            <a:r>
              <a:rPr lang="en-US" altLang="zh-CN" sz="1662" dirty="0">
                <a:sym typeface="Symbol" charset="0"/>
              </a:rPr>
              <a:t>IP</a:t>
            </a:r>
            <a:r>
              <a:rPr lang="zh-CN" altLang="en-US" sz="1662" dirty="0">
                <a:sym typeface="Symbol" charset="0"/>
              </a:rPr>
              <a:t>间的数据报可通过不同的路径送达</a:t>
            </a:r>
            <a:endParaRPr lang="en-US" altLang="zh-CN" sz="1662" dirty="0">
              <a:sym typeface="Symbol" charset="0"/>
            </a:endParaRPr>
          </a:p>
          <a:p>
            <a:pPr lvl="1"/>
            <a:r>
              <a:rPr lang="zh-CN" altLang="en-US" dirty="0">
                <a:sym typeface="Symbol" charset="0"/>
              </a:rPr>
              <a:t>尽最大努力投递</a:t>
            </a:r>
            <a:endParaRPr lang="en-US" altLang="zh-CN" dirty="0">
              <a:sym typeface="Symbol" charset="0"/>
            </a:endParaRPr>
          </a:p>
          <a:p>
            <a:pPr lvl="2"/>
            <a:r>
              <a:rPr lang="en-US" altLang="zh-CN" sz="1662" dirty="0">
                <a:sym typeface="Symbol" charset="0"/>
              </a:rPr>
              <a:t>IP</a:t>
            </a:r>
            <a:r>
              <a:rPr lang="zh-CN" altLang="en-US" sz="1662" dirty="0">
                <a:sym typeface="Symbol" charset="0"/>
              </a:rPr>
              <a:t>协议并不随意丢弃数据报，在遇到故障无法投递时，会尽量告知发送方</a:t>
            </a:r>
            <a:r>
              <a:rPr lang="en-US" altLang="zh-CN" sz="1662" dirty="0">
                <a:sym typeface="Symbol" charset="0"/>
              </a:rPr>
              <a:t>(ICMP)</a:t>
            </a:r>
          </a:p>
          <a:p>
            <a:pPr lvl="1"/>
            <a:r>
              <a:rPr lang="zh-CN" altLang="en-US" dirty="0"/>
              <a:t>提高了传输效率</a:t>
            </a:r>
          </a:p>
        </p:txBody>
      </p:sp>
    </p:spTree>
    <p:extLst>
      <p:ext uri="{BB962C8B-B14F-4D97-AF65-F5344CB8AC3E}">
        <p14:creationId xmlns:p14="http://schemas.microsoft.com/office/powerpoint/2010/main" val="15698058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lang="en-US" altLang="zh-CN" dirty="0"/>
              <a:t>IP</a:t>
            </a:r>
            <a:r>
              <a:rPr lang="zh-CN" altLang="en-US" dirty="0"/>
              <a:t>地址分类</a:t>
            </a:r>
            <a:endParaRPr kumimoji="1" lang="en-US" altLang="zh-CN" dirty="0"/>
          </a:p>
          <a:p>
            <a:pPr lvl="1"/>
            <a:r>
              <a:rPr lang="zh-CN" altLang="en-US" dirty="0"/>
              <a:t>将</a:t>
            </a:r>
            <a:r>
              <a:rPr lang="en-US" altLang="zh-CN" dirty="0"/>
              <a:t>IP</a:t>
            </a:r>
            <a:r>
              <a:rPr lang="zh-CN" altLang="en-US" dirty="0"/>
              <a:t>地址分成两部分：网络号和主机号，网络号相同的主机属于同一个网络，主机之间通过主机号区分</a:t>
            </a:r>
            <a:endParaRPr lang="en-US" altLang="zh-CN" dirty="0"/>
          </a:p>
          <a:p>
            <a:pPr lvl="1"/>
            <a:r>
              <a:rPr lang="zh-CN" altLang="en-US" dirty="0"/>
              <a:t>为了有效管理海量</a:t>
            </a:r>
            <a:r>
              <a:rPr lang="en-US" altLang="zh-CN" dirty="0"/>
              <a:t>IP</a:t>
            </a:r>
            <a:r>
              <a:rPr lang="zh-CN" altLang="en-US" dirty="0"/>
              <a:t>地址，将其划分为</a:t>
            </a:r>
            <a:r>
              <a:rPr lang="en-US" altLang="zh-CN" dirty="0"/>
              <a:t>5</a:t>
            </a:r>
            <a:r>
              <a:rPr lang="zh-CN" altLang="en-US" dirty="0"/>
              <a:t>类</a:t>
            </a:r>
            <a:endParaRPr lang="en-US" altLang="zh-CN" dirty="0"/>
          </a:p>
          <a:p>
            <a:pPr lvl="2"/>
            <a:r>
              <a:rPr lang="en-US" altLang="zh-CN" sz="1662" dirty="0"/>
              <a:t>A</a:t>
            </a:r>
            <a:r>
              <a:rPr lang="zh-CN" altLang="en-US" sz="1662" dirty="0"/>
              <a:t>类地址，前</a:t>
            </a:r>
            <a:r>
              <a:rPr lang="en-US" altLang="zh-CN" sz="1662" dirty="0"/>
              <a:t>1</a:t>
            </a:r>
            <a:r>
              <a:rPr lang="zh-CN" altLang="en-US" sz="1662" dirty="0"/>
              <a:t>个字节为网络号，且最高位是</a:t>
            </a:r>
            <a:r>
              <a:rPr lang="en-US" altLang="zh-CN" sz="1662" dirty="0"/>
              <a:t>0</a:t>
            </a:r>
          </a:p>
          <a:p>
            <a:pPr lvl="2"/>
            <a:r>
              <a:rPr lang="en-US" altLang="zh-CN" sz="1662" dirty="0"/>
              <a:t>B</a:t>
            </a:r>
            <a:r>
              <a:rPr lang="zh-CN" altLang="en-US" sz="1662" dirty="0"/>
              <a:t>类地址，前</a:t>
            </a:r>
            <a:r>
              <a:rPr lang="en-US" altLang="zh-CN" sz="1662" dirty="0"/>
              <a:t>2</a:t>
            </a:r>
            <a:r>
              <a:rPr lang="zh-CN" altLang="en-US" sz="1662" dirty="0"/>
              <a:t>个字节为网络号，且最高位是</a:t>
            </a:r>
            <a:r>
              <a:rPr lang="en-US" altLang="zh-CN" sz="1662" dirty="0"/>
              <a:t>10</a:t>
            </a:r>
          </a:p>
          <a:p>
            <a:pPr lvl="2"/>
            <a:r>
              <a:rPr lang="en-US" altLang="zh-CN" sz="1662" dirty="0"/>
              <a:t>C</a:t>
            </a:r>
            <a:r>
              <a:rPr lang="zh-CN" altLang="en-US" sz="1662" dirty="0"/>
              <a:t>类地址，前</a:t>
            </a:r>
            <a:r>
              <a:rPr lang="en-US" altLang="zh-CN" sz="1662" dirty="0"/>
              <a:t>3</a:t>
            </a:r>
            <a:r>
              <a:rPr lang="zh-CN" altLang="en-US" sz="1662" dirty="0"/>
              <a:t>个字节为网络号，且最高位</a:t>
            </a:r>
            <a:r>
              <a:rPr lang="en-US" altLang="zh-CN" sz="1662" dirty="0"/>
              <a:t>110</a:t>
            </a:r>
          </a:p>
          <a:p>
            <a:pPr lvl="2"/>
            <a:r>
              <a:rPr lang="en-US" altLang="zh-CN" sz="1662" dirty="0"/>
              <a:t>D</a:t>
            </a:r>
            <a:r>
              <a:rPr lang="zh-CN" altLang="en-US" sz="1662" dirty="0"/>
              <a:t>类地址为多播地址</a:t>
            </a:r>
            <a:endParaRPr lang="en-US" altLang="zh-CN" sz="1662" dirty="0"/>
          </a:p>
          <a:p>
            <a:pPr lvl="2"/>
            <a:r>
              <a:rPr lang="en-US" altLang="zh-CN" sz="1662" dirty="0"/>
              <a:t>E</a:t>
            </a:r>
            <a:r>
              <a:rPr lang="zh-CN" altLang="en-US" sz="1662" dirty="0"/>
              <a:t>类地址为保留地址</a:t>
            </a:r>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IP</a:t>
            </a:r>
            <a:r>
              <a:rPr lang="zh-CN" altLang="en-US" dirty="0"/>
              <a:t>地址</a:t>
            </a:r>
            <a:endParaRPr kumimoji="1" lang="zh-CN" altLang="en-US" dirty="0"/>
          </a:p>
        </p:txBody>
      </p:sp>
      <p:pic>
        <p:nvPicPr>
          <p:cNvPr id="7" name="Picture 2">
            <a:extLst>
              <a:ext uri="{FF2B5EF4-FFF2-40B4-BE49-F238E27FC236}">
                <a16:creationId xmlns:a16="http://schemas.microsoft.com/office/drawing/2014/main" id="{D73FDC1D-53CA-44B1-B593-6A44049364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4961" y="4501158"/>
            <a:ext cx="4034206" cy="1794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组合 35">
            <a:extLst>
              <a:ext uri="{FF2B5EF4-FFF2-40B4-BE49-F238E27FC236}">
                <a16:creationId xmlns:a16="http://schemas.microsoft.com/office/drawing/2014/main" id="{A55BE052-EA6A-4374-927E-AF6173D761F6}"/>
              </a:ext>
            </a:extLst>
          </p:cNvPr>
          <p:cNvGrpSpPr/>
          <p:nvPr/>
        </p:nvGrpSpPr>
        <p:grpSpPr>
          <a:xfrm>
            <a:off x="149447" y="4492503"/>
            <a:ext cx="4736179" cy="1951570"/>
            <a:chOff x="801688" y="3722688"/>
            <a:chExt cx="7315200" cy="2473663"/>
          </a:xfrm>
        </p:grpSpPr>
        <p:sp>
          <p:nvSpPr>
            <p:cNvPr id="37" name="Rectangle 4">
              <a:extLst>
                <a:ext uri="{FF2B5EF4-FFF2-40B4-BE49-F238E27FC236}">
                  <a16:creationId xmlns:a16="http://schemas.microsoft.com/office/drawing/2014/main" id="{D63AFA2D-672F-48F8-A5AB-6BE780932C2D}"/>
                </a:ext>
              </a:extLst>
            </p:cNvPr>
            <p:cNvSpPr>
              <a:spLocks noChangeArrowheads="1"/>
            </p:cNvSpPr>
            <p:nvPr/>
          </p:nvSpPr>
          <p:spPr bwMode="auto">
            <a:xfrm>
              <a:off x="2630488" y="3722688"/>
              <a:ext cx="1828800" cy="381000"/>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zh-CN" sz="1477" dirty="0">
                  <a:solidFill>
                    <a:srgbClr val="0000FF"/>
                  </a:solidFill>
                  <a:latin typeface="Courier New" panose="02070309020205020404" pitchFamily="49" charset="0"/>
                  <a:ea typeface="宋体" panose="02010600030101010101" pitchFamily="2" charset="-122"/>
                </a:rPr>
                <a:t>10001111</a:t>
              </a:r>
            </a:p>
          </p:txBody>
        </p:sp>
        <p:sp>
          <p:nvSpPr>
            <p:cNvPr id="38" name="Rectangle 5">
              <a:extLst>
                <a:ext uri="{FF2B5EF4-FFF2-40B4-BE49-F238E27FC236}">
                  <a16:creationId xmlns:a16="http://schemas.microsoft.com/office/drawing/2014/main" id="{2A631CDE-A700-4032-80E6-9712137593CA}"/>
                </a:ext>
              </a:extLst>
            </p:cNvPr>
            <p:cNvSpPr>
              <a:spLocks noChangeArrowheads="1"/>
            </p:cNvSpPr>
            <p:nvPr/>
          </p:nvSpPr>
          <p:spPr bwMode="auto">
            <a:xfrm>
              <a:off x="801688" y="3722688"/>
              <a:ext cx="1828800" cy="381000"/>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zh-CN" sz="1477" dirty="0">
                  <a:latin typeface="Courier New" panose="02070309020205020404" pitchFamily="49" charset="0"/>
                  <a:ea typeface="宋体" panose="02010600030101010101" pitchFamily="2" charset="-122"/>
                </a:rPr>
                <a:t>10000000</a:t>
              </a:r>
              <a:endParaRPr lang="en-US" altLang="zh-CN" sz="1477" dirty="0">
                <a:latin typeface="Times New Roman" panose="02020603050405020304" pitchFamily="18" charset="0"/>
                <a:ea typeface="宋体" panose="02010600030101010101" pitchFamily="2" charset="-122"/>
              </a:endParaRPr>
            </a:p>
          </p:txBody>
        </p:sp>
        <p:sp>
          <p:nvSpPr>
            <p:cNvPr id="39" name="Rectangle 6">
              <a:extLst>
                <a:ext uri="{FF2B5EF4-FFF2-40B4-BE49-F238E27FC236}">
                  <a16:creationId xmlns:a16="http://schemas.microsoft.com/office/drawing/2014/main" id="{C2DCFF27-E7A5-4C65-B986-3E0A6C63C5E6}"/>
                </a:ext>
              </a:extLst>
            </p:cNvPr>
            <p:cNvSpPr>
              <a:spLocks noChangeArrowheads="1"/>
            </p:cNvSpPr>
            <p:nvPr/>
          </p:nvSpPr>
          <p:spPr bwMode="auto">
            <a:xfrm>
              <a:off x="4459288" y="3722688"/>
              <a:ext cx="1828800" cy="381000"/>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zh-CN" sz="1477" dirty="0">
                  <a:latin typeface="Courier New" panose="02070309020205020404" pitchFamily="49" charset="0"/>
                  <a:ea typeface="宋体" panose="02010600030101010101" pitchFamily="2" charset="-122"/>
                </a:rPr>
                <a:t>10001001</a:t>
              </a:r>
              <a:endParaRPr lang="en-US" altLang="zh-CN" sz="1477" dirty="0">
                <a:solidFill>
                  <a:srgbClr val="0000FF"/>
                </a:solidFill>
                <a:latin typeface="Courier New" panose="02070309020205020404" pitchFamily="49" charset="0"/>
                <a:ea typeface="宋体" panose="02010600030101010101" pitchFamily="2" charset="-122"/>
              </a:endParaRPr>
            </a:p>
          </p:txBody>
        </p:sp>
        <p:sp>
          <p:nvSpPr>
            <p:cNvPr id="40" name="Rectangle 7">
              <a:extLst>
                <a:ext uri="{FF2B5EF4-FFF2-40B4-BE49-F238E27FC236}">
                  <a16:creationId xmlns:a16="http://schemas.microsoft.com/office/drawing/2014/main" id="{FACE891B-AD09-4B64-B1EA-BC2EAD738B85}"/>
                </a:ext>
              </a:extLst>
            </p:cNvPr>
            <p:cNvSpPr>
              <a:spLocks noChangeArrowheads="1"/>
            </p:cNvSpPr>
            <p:nvPr/>
          </p:nvSpPr>
          <p:spPr bwMode="auto">
            <a:xfrm>
              <a:off x="6288088" y="3722688"/>
              <a:ext cx="1828800" cy="381000"/>
            </a:xfrm>
            <a:prstGeom prst="rect">
              <a:avLst/>
            </a:prstGeom>
            <a:solidFill>
              <a:srgbClr val="FFCC66"/>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zh-CN" sz="1477" dirty="0">
                  <a:solidFill>
                    <a:srgbClr val="0000FF"/>
                  </a:solidFill>
                  <a:latin typeface="Courier New" panose="02070309020205020404" pitchFamily="49" charset="0"/>
                  <a:ea typeface="宋体" panose="02010600030101010101" pitchFamily="2" charset="-122"/>
                </a:rPr>
                <a:t>10010000</a:t>
              </a:r>
            </a:p>
          </p:txBody>
        </p:sp>
        <p:sp>
          <p:nvSpPr>
            <p:cNvPr id="41" name="Text Box 8">
              <a:extLst>
                <a:ext uri="{FF2B5EF4-FFF2-40B4-BE49-F238E27FC236}">
                  <a16:creationId xmlns:a16="http://schemas.microsoft.com/office/drawing/2014/main" id="{BA6C79CC-0D0A-4309-9BB2-4FEBE42F2898}"/>
                </a:ext>
              </a:extLst>
            </p:cNvPr>
            <p:cNvSpPr txBox="1">
              <a:spLocks noChangeArrowheads="1"/>
            </p:cNvSpPr>
            <p:nvPr/>
          </p:nvSpPr>
          <p:spPr bwMode="auto">
            <a:xfrm>
              <a:off x="1030287" y="4103688"/>
              <a:ext cx="1295399" cy="11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zh-CN" sz="1477" dirty="0">
                  <a:latin typeface="Arial" panose="020B0604020202020204" pitchFamily="34" charset="0"/>
                  <a:ea typeface="宋体" panose="02010600030101010101" pitchFamily="2" charset="-122"/>
                </a:rPr>
                <a:t>1</a:t>
              </a:r>
              <a:r>
                <a:rPr lang="en-US" altLang="zh-CN" sz="1477" baseline="30000" dirty="0">
                  <a:latin typeface="Arial" panose="020B0604020202020204" pitchFamily="34" charset="0"/>
                  <a:ea typeface="宋体" panose="02010600030101010101" pitchFamily="2" charset="-122"/>
                </a:rPr>
                <a:t>st</a:t>
              </a:r>
              <a:r>
                <a:rPr lang="en-US" altLang="zh-CN" sz="1477" dirty="0">
                  <a:latin typeface="Arial" panose="020B0604020202020204" pitchFamily="34" charset="0"/>
                  <a:ea typeface="宋体" panose="02010600030101010101" pitchFamily="2" charset="-122"/>
                </a:rPr>
                <a:t> Byte</a:t>
              </a:r>
            </a:p>
            <a:p>
              <a:pPr algn="ctr">
                <a:spcBef>
                  <a:spcPct val="50000"/>
                </a:spcBef>
              </a:pPr>
              <a:r>
                <a:rPr lang="en-US" altLang="zh-CN" sz="1477" dirty="0">
                  <a:solidFill>
                    <a:srgbClr val="FF0000"/>
                  </a:solidFill>
                  <a:latin typeface="Arial" panose="020B0604020202020204" pitchFamily="34" charset="0"/>
                  <a:ea typeface="宋体" panose="02010600030101010101" pitchFamily="2" charset="-122"/>
                </a:rPr>
                <a:t> = 128</a:t>
              </a:r>
              <a:endParaRPr lang="en-US" altLang="zh-CN" sz="1477" dirty="0">
                <a:latin typeface="Times New Roman" panose="02020603050405020304" pitchFamily="18" charset="0"/>
                <a:ea typeface="宋体" panose="02010600030101010101" pitchFamily="2" charset="-122"/>
              </a:endParaRPr>
            </a:p>
          </p:txBody>
        </p:sp>
        <p:sp>
          <p:nvSpPr>
            <p:cNvPr id="42" name="Text Box 9">
              <a:extLst>
                <a:ext uri="{FF2B5EF4-FFF2-40B4-BE49-F238E27FC236}">
                  <a16:creationId xmlns:a16="http://schemas.microsoft.com/office/drawing/2014/main" id="{56367506-3AB0-4AF9-B354-92CC55DD52A3}"/>
                </a:ext>
              </a:extLst>
            </p:cNvPr>
            <p:cNvSpPr txBox="1">
              <a:spLocks noChangeArrowheads="1"/>
            </p:cNvSpPr>
            <p:nvPr/>
          </p:nvSpPr>
          <p:spPr bwMode="auto">
            <a:xfrm>
              <a:off x="2859087" y="4103688"/>
              <a:ext cx="1295399" cy="11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zh-CN" sz="1477" dirty="0">
                  <a:latin typeface="Arial" panose="020B0604020202020204" pitchFamily="34" charset="0"/>
                  <a:ea typeface="宋体" panose="02010600030101010101" pitchFamily="2" charset="-122"/>
                </a:rPr>
                <a:t>2</a:t>
              </a:r>
              <a:r>
                <a:rPr lang="en-US" altLang="zh-CN" sz="1477" baseline="30000" dirty="0">
                  <a:latin typeface="Arial" panose="020B0604020202020204" pitchFamily="34" charset="0"/>
                  <a:ea typeface="宋体" panose="02010600030101010101" pitchFamily="2" charset="-122"/>
                </a:rPr>
                <a:t>nd</a:t>
              </a:r>
              <a:r>
                <a:rPr lang="en-US" altLang="zh-CN" sz="1477" dirty="0">
                  <a:latin typeface="Arial" panose="020B0604020202020204" pitchFamily="34" charset="0"/>
                  <a:ea typeface="宋体" panose="02010600030101010101" pitchFamily="2" charset="-122"/>
                </a:rPr>
                <a:t> Byte</a:t>
              </a:r>
            </a:p>
            <a:p>
              <a:pPr>
                <a:spcBef>
                  <a:spcPct val="50000"/>
                </a:spcBef>
              </a:pPr>
              <a:r>
                <a:rPr lang="en-US" altLang="zh-CN" sz="1477" dirty="0">
                  <a:solidFill>
                    <a:srgbClr val="FF0000"/>
                  </a:solidFill>
                  <a:latin typeface="Arial" panose="020B0604020202020204" pitchFamily="34" charset="0"/>
                  <a:ea typeface="宋体" panose="02010600030101010101" pitchFamily="2" charset="-122"/>
                </a:rPr>
                <a:t> = 143</a:t>
              </a:r>
            </a:p>
          </p:txBody>
        </p:sp>
        <p:sp>
          <p:nvSpPr>
            <p:cNvPr id="43" name="Text Box 10">
              <a:extLst>
                <a:ext uri="{FF2B5EF4-FFF2-40B4-BE49-F238E27FC236}">
                  <a16:creationId xmlns:a16="http://schemas.microsoft.com/office/drawing/2014/main" id="{379BA756-A47D-443C-AC17-8BE29B8BA718}"/>
                </a:ext>
              </a:extLst>
            </p:cNvPr>
            <p:cNvSpPr txBox="1">
              <a:spLocks noChangeArrowheads="1"/>
            </p:cNvSpPr>
            <p:nvPr/>
          </p:nvSpPr>
          <p:spPr bwMode="auto">
            <a:xfrm>
              <a:off x="4687888" y="4103688"/>
              <a:ext cx="1295399" cy="11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zh-CN" sz="1477" dirty="0">
                  <a:latin typeface="Arial" panose="020B0604020202020204" pitchFamily="34" charset="0"/>
                  <a:ea typeface="宋体" panose="02010600030101010101" pitchFamily="2" charset="-122"/>
                </a:rPr>
                <a:t>3</a:t>
              </a:r>
              <a:r>
                <a:rPr lang="en-US" altLang="zh-CN" sz="1477" baseline="30000" dirty="0">
                  <a:latin typeface="Arial" panose="020B0604020202020204" pitchFamily="34" charset="0"/>
                  <a:ea typeface="宋体" panose="02010600030101010101" pitchFamily="2" charset="-122"/>
                </a:rPr>
                <a:t>rd</a:t>
              </a:r>
              <a:r>
                <a:rPr lang="en-US" altLang="zh-CN" sz="1477" dirty="0">
                  <a:latin typeface="Arial" panose="020B0604020202020204" pitchFamily="34" charset="0"/>
                  <a:ea typeface="宋体" panose="02010600030101010101" pitchFamily="2" charset="-122"/>
                </a:rPr>
                <a:t> Byte</a:t>
              </a:r>
            </a:p>
            <a:p>
              <a:pPr>
                <a:spcBef>
                  <a:spcPct val="50000"/>
                </a:spcBef>
              </a:pPr>
              <a:r>
                <a:rPr lang="en-US" altLang="zh-CN" sz="1477" dirty="0">
                  <a:solidFill>
                    <a:srgbClr val="FF0000"/>
                  </a:solidFill>
                  <a:latin typeface="Arial" panose="020B0604020202020204" pitchFamily="34" charset="0"/>
                  <a:ea typeface="宋体" panose="02010600030101010101" pitchFamily="2" charset="-122"/>
                </a:rPr>
                <a:t> = 137</a:t>
              </a:r>
            </a:p>
          </p:txBody>
        </p:sp>
        <p:sp>
          <p:nvSpPr>
            <p:cNvPr id="44" name="Text Box 11">
              <a:extLst>
                <a:ext uri="{FF2B5EF4-FFF2-40B4-BE49-F238E27FC236}">
                  <a16:creationId xmlns:a16="http://schemas.microsoft.com/office/drawing/2014/main" id="{9514A548-CCF3-4E5F-BF10-6E353F09112A}"/>
                </a:ext>
              </a:extLst>
            </p:cNvPr>
            <p:cNvSpPr txBox="1">
              <a:spLocks noChangeArrowheads="1"/>
            </p:cNvSpPr>
            <p:nvPr/>
          </p:nvSpPr>
          <p:spPr bwMode="auto">
            <a:xfrm>
              <a:off x="6592889" y="4103688"/>
              <a:ext cx="1295399" cy="1125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zh-CN" sz="1477" dirty="0">
                  <a:latin typeface="Arial" panose="020B0604020202020204" pitchFamily="34" charset="0"/>
                  <a:ea typeface="宋体" panose="02010600030101010101" pitchFamily="2" charset="-122"/>
                </a:rPr>
                <a:t>4</a:t>
              </a:r>
              <a:r>
                <a:rPr lang="en-US" altLang="zh-CN" sz="1477" baseline="30000" dirty="0">
                  <a:latin typeface="Arial" panose="020B0604020202020204" pitchFamily="34" charset="0"/>
                  <a:ea typeface="宋体" panose="02010600030101010101" pitchFamily="2" charset="-122"/>
                </a:rPr>
                <a:t>th</a:t>
              </a:r>
              <a:r>
                <a:rPr lang="en-US" altLang="zh-CN" sz="1477" dirty="0">
                  <a:latin typeface="Arial" panose="020B0604020202020204" pitchFamily="34" charset="0"/>
                  <a:ea typeface="宋体" panose="02010600030101010101" pitchFamily="2" charset="-122"/>
                </a:rPr>
                <a:t> Byte</a:t>
              </a:r>
            </a:p>
            <a:p>
              <a:pPr>
                <a:spcBef>
                  <a:spcPct val="50000"/>
                </a:spcBef>
              </a:pPr>
              <a:r>
                <a:rPr lang="en-US" altLang="zh-CN" sz="1477" dirty="0">
                  <a:solidFill>
                    <a:srgbClr val="FF0000"/>
                  </a:solidFill>
                  <a:latin typeface="Arial" panose="020B0604020202020204" pitchFamily="34" charset="0"/>
                  <a:ea typeface="宋体" panose="02010600030101010101" pitchFamily="2" charset="-122"/>
                </a:rPr>
                <a:t> = 144</a:t>
              </a:r>
            </a:p>
          </p:txBody>
        </p:sp>
        <p:sp>
          <p:nvSpPr>
            <p:cNvPr id="45" name="Text Box 12">
              <a:extLst>
                <a:ext uri="{FF2B5EF4-FFF2-40B4-BE49-F238E27FC236}">
                  <a16:creationId xmlns:a16="http://schemas.microsoft.com/office/drawing/2014/main" id="{E3D23415-A2C1-4448-A6D1-8F9A820800AB}"/>
                </a:ext>
              </a:extLst>
            </p:cNvPr>
            <p:cNvSpPr txBox="1">
              <a:spLocks noChangeArrowheads="1"/>
            </p:cNvSpPr>
            <p:nvPr/>
          </p:nvSpPr>
          <p:spPr bwMode="auto">
            <a:xfrm>
              <a:off x="2667000" y="5791201"/>
              <a:ext cx="3276601" cy="4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spcBef>
                  <a:spcPct val="50000"/>
                </a:spcBef>
              </a:pPr>
              <a:r>
                <a:rPr lang="en-US" altLang="zh-CN" sz="1477" dirty="0">
                  <a:latin typeface="楷体_GB2312" pitchFamily="49" charset="-122"/>
                </a:rPr>
                <a:t>128.143.137.144</a:t>
              </a:r>
            </a:p>
          </p:txBody>
        </p:sp>
        <p:sp>
          <p:nvSpPr>
            <p:cNvPr id="46" name="Line 13">
              <a:extLst>
                <a:ext uri="{FF2B5EF4-FFF2-40B4-BE49-F238E27FC236}">
                  <a16:creationId xmlns:a16="http://schemas.microsoft.com/office/drawing/2014/main" id="{0620B889-3A74-4E21-BBEF-B6447358F20D}"/>
                </a:ext>
              </a:extLst>
            </p:cNvPr>
            <p:cNvSpPr>
              <a:spLocks noChangeShapeType="1"/>
            </p:cNvSpPr>
            <p:nvPr/>
          </p:nvSpPr>
          <p:spPr bwMode="auto">
            <a:xfrm>
              <a:off x="1944688" y="5094288"/>
              <a:ext cx="12954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215"/>
            </a:p>
          </p:txBody>
        </p:sp>
        <p:sp>
          <p:nvSpPr>
            <p:cNvPr id="47" name="Line 14">
              <a:extLst>
                <a:ext uri="{FF2B5EF4-FFF2-40B4-BE49-F238E27FC236}">
                  <a16:creationId xmlns:a16="http://schemas.microsoft.com/office/drawing/2014/main" id="{2DAFCC44-3106-4044-86AC-3ED6B5FFAFCC}"/>
                </a:ext>
              </a:extLst>
            </p:cNvPr>
            <p:cNvSpPr>
              <a:spLocks noChangeShapeType="1"/>
            </p:cNvSpPr>
            <p:nvPr/>
          </p:nvSpPr>
          <p:spPr bwMode="auto">
            <a:xfrm>
              <a:off x="3621088" y="5094288"/>
              <a:ext cx="3810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215"/>
            </a:p>
          </p:txBody>
        </p:sp>
        <p:sp>
          <p:nvSpPr>
            <p:cNvPr id="48" name="Line 15">
              <a:extLst>
                <a:ext uri="{FF2B5EF4-FFF2-40B4-BE49-F238E27FC236}">
                  <a16:creationId xmlns:a16="http://schemas.microsoft.com/office/drawing/2014/main" id="{4BBF20DA-75E0-4F26-BF81-BD7E4B1AE815}"/>
                </a:ext>
              </a:extLst>
            </p:cNvPr>
            <p:cNvSpPr>
              <a:spLocks noChangeShapeType="1"/>
            </p:cNvSpPr>
            <p:nvPr/>
          </p:nvSpPr>
          <p:spPr bwMode="auto">
            <a:xfrm flipH="1">
              <a:off x="4611688" y="5094288"/>
              <a:ext cx="6858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215"/>
            </a:p>
          </p:txBody>
        </p:sp>
        <p:sp>
          <p:nvSpPr>
            <p:cNvPr id="49" name="Line 16">
              <a:extLst>
                <a:ext uri="{FF2B5EF4-FFF2-40B4-BE49-F238E27FC236}">
                  <a16:creationId xmlns:a16="http://schemas.microsoft.com/office/drawing/2014/main" id="{966A1624-CE84-456A-AD2F-3F594AC0228B}"/>
                </a:ext>
              </a:extLst>
            </p:cNvPr>
            <p:cNvSpPr>
              <a:spLocks noChangeShapeType="1"/>
            </p:cNvSpPr>
            <p:nvPr/>
          </p:nvSpPr>
          <p:spPr bwMode="auto">
            <a:xfrm flipH="1">
              <a:off x="5297488" y="5094288"/>
              <a:ext cx="1752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215"/>
            </a:p>
          </p:txBody>
        </p:sp>
      </p:grpSp>
    </p:spTree>
    <p:extLst>
      <p:ext uri="{BB962C8B-B14F-4D97-AF65-F5344CB8AC3E}">
        <p14:creationId xmlns:p14="http://schemas.microsoft.com/office/powerpoint/2010/main" val="6182659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lang="en-US" altLang="zh-CN" dirty="0"/>
              <a:t>IPv4</a:t>
            </a:r>
            <a:r>
              <a:rPr lang="zh-CN" altLang="en-US" dirty="0"/>
              <a:t>数据报格式</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IP</a:t>
            </a:r>
            <a:r>
              <a:rPr lang="zh-CN" altLang="en-US" dirty="0"/>
              <a:t>地址</a:t>
            </a:r>
            <a:endParaRPr kumimoji="1" lang="zh-CN" altLang="en-US" dirty="0"/>
          </a:p>
        </p:txBody>
      </p:sp>
      <p:pic>
        <p:nvPicPr>
          <p:cNvPr id="6" name="图片 5">
            <a:extLst>
              <a:ext uri="{FF2B5EF4-FFF2-40B4-BE49-F238E27FC236}">
                <a16:creationId xmlns:a16="http://schemas.microsoft.com/office/drawing/2014/main" id="{41E43EF5-F5D6-47FD-8133-D25CD24039B7}"/>
              </a:ext>
            </a:extLst>
          </p:cNvPr>
          <p:cNvPicPr>
            <a:picLocks noChangeAspect="1"/>
          </p:cNvPicPr>
          <p:nvPr/>
        </p:nvPicPr>
        <p:blipFill>
          <a:blip r:embed="rId3"/>
          <a:stretch>
            <a:fillRect/>
          </a:stretch>
        </p:blipFill>
        <p:spPr>
          <a:xfrm>
            <a:off x="0" y="2099622"/>
            <a:ext cx="5447710" cy="3522853"/>
          </a:xfrm>
          <a:prstGeom prst="rect">
            <a:avLst/>
          </a:prstGeom>
        </p:spPr>
      </p:pic>
      <p:sp>
        <p:nvSpPr>
          <p:cNvPr id="7" name="文本框 6">
            <a:extLst>
              <a:ext uri="{FF2B5EF4-FFF2-40B4-BE49-F238E27FC236}">
                <a16:creationId xmlns:a16="http://schemas.microsoft.com/office/drawing/2014/main" id="{C3BD420E-1E70-455D-997E-07B1E66712F2}"/>
              </a:ext>
            </a:extLst>
          </p:cNvPr>
          <p:cNvSpPr txBox="1"/>
          <p:nvPr/>
        </p:nvSpPr>
        <p:spPr>
          <a:xfrm>
            <a:off x="5236689" y="2099622"/>
            <a:ext cx="3965455" cy="4183838"/>
          </a:xfrm>
          <a:prstGeom prst="rect">
            <a:avLst/>
          </a:prstGeom>
          <a:noFill/>
        </p:spPr>
        <p:txBody>
          <a:bodyPr wrap="square" rtlCol="0">
            <a:spAutoFit/>
          </a:bodyPr>
          <a:lstStyle/>
          <a:p>
            <a:pPr marL="263776" indent="-263776" algn="l">
              <a:buFont typeface="Wingdings" panose="05000000000000000000" pitchFamily="2" charset="2"/>
              <a:buChar char="l"/>
            </a:pPr>
            <a:r>
              <a:rPr lang="zh-CN" altLang="en-US" sz="1477" b="0" dirty="0">
                <a:solidFill>
                  <a:srgbClr val="292929"/>
                </a:solidFill>
                <a:latin typeface="+mn-ea"/>
                <a:ea typeface="+mn-ea"/>
              </a:rPr>
              <a:t>版本号：规定数据报的</a:t>
            </a:r>
            <a:r>
              <a:rPr lang="en-US" altLang="zh-CN" sz="1477" b="0" dirty="0">
                <a:solidFill>
                  <a:srgbClr val="292929"/>
                </a:solidFill>
                <a:latin typeface="+mn-ea"/>
                <a:ea typeface="+mn-ea"/>
              </a:rPr>
              <a:t>IP</a:t>
            </a:r>
            <a:r>
              <a:rPr lang="zh-CN" altLang="en-US" sz="1477" b="0" dirty="0">
                <a:solidFill>
                  <a:srgbClr val="292929"/>
                </a:solidFill>
                <a:latin typeface="+mn-ea"/>
                <a:ea typeface="+mn-ea"/>
              </a:rPr>
              <a:t>协议版本（</a:t>
            </a:r>
            <a:r>
              <a:rPr lang="en-US" altLang="zh-CN" sz="1477" b="0" dirty="0">
                <a:solidFill>
                  <a:srgbClr val="292929"/>
                </a:solidFill>
                <a:latin typeface="+mn-ea"/>
                <a:ea typeface="+mn-ea"/>
              </a:rPr>
              <a:t>IPv4</a:t>
            </a:r>
            <a:r>
              <a:rPr lang="zh-CN" altLang="en-US" sz="1477" b="0" dirty="0">
                <a:solidFill>
                  <a:srgbClr val="292929"/>
                </a:solidFill>
                <a:latin typeface="+mn-ea"/>
                <a:ea typeface="+mn-ea"/>
              </a:rPr>
              <a:t>或</a:t>
            </a:r>
            <a:r>
              <a:rPr lang="en-US" altLang="zh-CN" sz="1477" b="0" dirty="0">
                <a:solidFill>
                  <a:srgbClr val="292929"/>
                </a:solidFill>
                <a:latin typeface="+mn-ea"/>
                <a:ea typeface="+mn-ea"/>
              </a:rPr>
              <a:t>IPv6</a:t>
            </a:r>
            <a:r>
              <a:rPr lang="zh-CN" altLang="en-US" sz="1477" b="0" dirty="0">
                <a:solidFill>
                  <a:srgbClr val="292929"/>
                </a:solidFill>
                <a:latin typeface="+mn-ea"/>
                <a:ea typeface="+mn-ea"/>
              </a:rPr>
              <a:t>）。</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首部长度：确定实际数据部分从哪开始。</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总长度：</a:t>
            </a:r>
            <a:r>
              <a:rPr lang="en-US" altLang="zh-CN" sz="1477" b="0" dirty="0">
                <a:solidFill>
                  <a:srgbClr val="292929"/>
                </a:solidFill>
                <a:latin typeface="+mn-ea"/>
                <a:ea typeface="+mn-ea"/>
              </a:rPr>
              <a:t>IP</a:t>
            </a:r>
            <a:r>
              <a:rPr lang="zh-CN" altLang="en-US" sz="1477" b="0" dirty="0">
                <a:solidFill>
                  <a:srgbClr val="292929"/>
                </a:solidFill>
                <a:latin typeface="+mn-ea"/>
                <a:ea typeface="+mn-ea"/>
              </a:rPr>
              <a:t>数据报的总长度（首部</a:t>
            </a:r>
            <a:r>
              <a:rPr lang="en-US" altLang="zh-CN" sz="1477" b="0" dirty="0">
                <a:solidFill>
                  <a:srgbClr val="292929"/>
                </a:solidFill>
                <a:latin typeface="+mn-ea"/>
                <a:ea typeface="+mn-ea"/>
              </a:rPr>
              <a:t>+</a:t>
            </a:r>
            <a:r>
              <a:rPr lang="zh-CN" altLang="en-US" sz="1477" b="0" dirty="0">
                <a:solidFill>
                  <a:srgbClr val="292929"/>
                </a:solidFill>
                <a:latin typeface="+mn-ea"/>
                <a:ea typeface="+mn-ea"/>
              </a:rPr>
              <a:t>数据）。</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标识、标志、片偏移：与</a:t>
            </a:r>
            <a:r>
              <a:rPr lang="en-US" altLang="zh-CN" sz="1477" b="0" dirty="0">
                <a:solidFill>
                  <a:srgbClr val="292929"/>
                </a:solidFill>
                <a:latin typeface="+mn-ea"/>
                <a:ea typeface="+mn-ea"/>
              </a:rPr>
              <a:t>IP</a:t>
            </a:r>
            <a:r>
              <a:rPr lang="zh-CN" altLang="en-US" sz="1477" b="0" dirty="0">
                <a:solidFill>
                  <a:srgbClr val="292929"/>
                </a:solidFill>
                <a:latin typeface="+mn-ea"/>
                <a:ea typeface="+mn-ea"/>
              </a:rPr>
              <a:t>分片有关。</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生存时间：确保数据报不会在路由器中循环，没经过一个路由器</a:t>
            </a:r>
            <a:r>
              <a:rPr lang="en-US" altLang="zh-CN" sz="1477" b="0" dirty="0">
                <a:solidFill>
                  <a:srgbClr val="292929"/>
                </a:solidFill>
                <a:latin typeface="+mn-ea"/>
                <a:ea typeface="+mn-ea"/>
              </a:rPr>
              <a:t>TTL</a:t>
            </a:r>
            <a:r>
              <a:rPr lang="zh-CN" altLang="en-US" sz="1477" b="0" dirty="0">
                <a:solidFill>
                  <a:srgbClr val="292929"/>
                </a:solidFill>
                <a:latin typeface="+mn-ea"/>
                <a:ea typeface="+mn-ea"/>
              </a:rPr>
              <a:t>减一。</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协议：到达终点后确定使用哪个运输层协议。</a:t>
            </a:r>
            <a:r>
              <a:rPr lang="en-US" altLang="zh-CN" sz="1477" b="0" dirty="0">
                <a:solidFill>
                  <a:srgbClr val="292929"/>
                </a:solidFill>
                <a:latin typeface="+mn-ea"/>
                <a:ea typeface="+mn-ea"/>
              </a:rPr>
              <a:t>6</a:t>
            </a:r>
            <a:r>
              <a:rPr lang="zh-CN" altLang="en-US" sz="1477" b="0" dirty="0">
                <a:solidFill>
                  <a:srgbClr val="292929"/>
                </a:solidFill>
                <a:latin typeface="+mn-ea"/>
                <a:ea typeface="+mn-ea"/>
              </a:rPr>
              <a:t>标识</a:t>
            </a:r>
            <a:r>
              <a:rPr lang="en-US" altLang="zh-CN" sz="1477" b="0" dirty="0">
                <a:solidFill>
                  <a:srgbClr val="292929"/>
                </a:solidFill>
                <a:latin typeface="+mn-ea"/>
                <a:ea typeface="+mn-ea"/>
              </a:rPr>
              <a:t>TCP</a:t>
            </a:r>
            <a:r>
              <a:rPr lang="zh-CN" altLang="en-US" sz="1477" b="0" dirty="0">
                <a:solidFill>
                  <a:srgbClr val="292929"/>
                </a:solidFill>
                <a:latin typeface="+mn-ea"/>
                <a:ea typeface="+mn-ea"/>
              </a:rPr>
              <a:t>，</a:t>
            </a:r>
            <a:r>
              <a:rPr lang="en-US" altLang="zh-CN" sz="1477" b="0" dirty="0">
                <a:solidFill>
                  <a:srgbClr val="292929"/>
                </a:solidFill>
                <a:latin typeface="+mn-ea"/>
                <a:ea typeface="+mn-ea"/>
              </a:rPr>
              <a:t>17</a:t>
            </a:r>
            <a:r>
              <a:rPr lang="zh-CN" altLang="en-US" sz="1477" b="0" dirty="0">
                <a:solidFill>
                  <a:srgbClr val="292929"/>
                </a:solidFill>
                <a:latin typeface="+mn-ea"/>
                <a:ea typeface="+mn-ea"/>
              </a:rPr>
              <a:t>标识</a:t>
            </a:r>
            <a:r>
              <a:rPr lang="en-US" altLang="zh-CN" sz="1477" b="0" dirty="0">
                <a:solidFill>
                  <a:srgbClr val="292929"/>
                </a:solidFill>
                <a:latin typeface="+mn-ea"/>
                <a:ea typeface="+mn-ea"/>
              </a:rPr>
              <a:t>UDP</a:t>
            </a:r>
            <a:r>
              <a:rPr lang="zh-CN" altLang="en-US" sz="1477" b="0" dirty="0">
                <a:solidFill>
                  <a:srgbClr val="292929"/>
                </a:solidFill>
                <a:latin typeface="+mn-ea"/>
                <a:ea typeface="+mn-ea"/>
              </a:rPr>
              <a:t>。</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首部检验和：用于帮助路由器检测收到的</a:t>
            </a:r>
            <a:r>
              <a:rPr lang="en-US" altLang="zh-CN" sz="1477" b="0" dirty="0">
                <a:solidFill>
                  <a:srgbClr val="292929"/>
                </a:solidFill>
                <a:latin typeface="+mn-ea"/>
                <a:ea typeface="+mn-ea"/>
              </a:rPr>
              <a:t>IP</a:t>
            </a:r>
            <a:r>
              <a:rPr lang="zh-CN" altLang="en-US" sz="1477" b="0" dirty="0">
                <a:solidFill>
                  <a:srgbClr val="292929"/>
                </a:solidFill>
                <a:latin typeface="+mn-ea"/>
                <a:ea typeface="+mn-ea"/>
              </a:rPr>
              <a:t>数据报中的比特错误。</a:t>
            </a:r>
            <a:endParaRPr lang="en-US" altLang="zh-CN" sz="1477" b="0" dirty="0">
              <a:solidFill>
                <a:srgbClr val="292929"/>
              </a:solidFill>
              <a:latin typeface="+mn-ea"/>
              <a:ea typeface="+mn-ea"/>
            </a:endParaRPr>
          </a:p>
          <a:p>
            <a:pPr algn="l"/>
            <a:endParaRPr lang="zh-CN" altLang="en-US" sz="1477" b="0" dirty="0">
              <a:solidFill>
                <a:srgbClr val="292929"/>
              </a:solidFill>
              <a:latin typeface="+mn-ea"/>
              <a:ea typeface="+mn-ea"/>
            </a:endParaRPr>
          </a:p>
        </p:txBody>
      </p:sp>
    </p:spTree>
    <p:extLst>
      <p:ext uri="{BB962C8B-B14F-4D97-AF65-F5344CB8AC3E}">
        <p14:creationId xmlns:p14="http://schemas.microsoft.com/office/powerpoint/2010/main" val="32450863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lang="en-US" altLang="zh-CN" dirty="0"/>
              <a:t>IPv6</a:t>
            </a:r>
            <a:r>
              <a:rPr lang="zh-CN" altLang="en-US" dirty="0"/>
              <a:t>数据报格式</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IP</a:t>
            </a:r>
            <a:r>
              <a:rPr lang="zh-CN" altLang="en-US" dirty="0"/>
              <a:t>地址</a:t>
            </a:r>
            <a:endParaRPr kumimoji="1" lang="zh-CN" altLang="en-US" dirty="0"/>
          </a:p>
        </p:txBody>
      </p:sp>
      <p:pic>
        <p:nvPicPr>
          <p:cNvPr id="4" name="图片 3">
            <a:extLst>
              <a:ext uri="{FF2B5EF4-FFF2-40B4-BE49-F238E27FC236}">
                <a16:creationId xmlns:a16="http://schemas.microsoft.com/office/drawing/2014/main" id="{C764EBD6-3425-4260-AEF6-68C2BBA0A404}"/>
              </a:ext>
            </a:extLst>
          </p:cNvPr>
          <p:cNvPicPr>
            <a:picLocks noChangeAspect="1"/>
          </p:cNvPicPr>
          <p:nvPr/>
        </p:nvPicPr>
        <p:blipFill>
          <a:blip r:embed="rId3"/>
          <a:stretch>
            <a:fillRect/>
          </a:stretch>
        </p:blipFill>
        <p:spPr>
          <a:xfrm>
            <a:off x="1447961" y="2232560"/>
            <a:ext cx="6004960" cy="3124039"/>
          </a:xfrm>
          <a:prstGeom prst="rect">
            <a:avLst/>
          </a:prstGeom>
        </p:spPr>
      </p:pic>
      <p:sp>
        <p:nvSpPr>
          <p:cNvPr id="6" name="矩形 5">
            <a:extLst>
              <a:ext uri="{FF2B5EF4-FFF2-40B4-BE49-F238E27FC236}">
                <a16:creationId xmlns:a16="http://schemas.microsoft.com/office/drawing/2014/main" id="{C5D82131-1C7D-45F1-986B-AFBF093F2B51}"/>
              </a:ext>
            </a:extLst>
          </p:cNvPr>
          <p:cNvSpPr/>
          <p:nvPr/>
        </p:nvSpPr>
        <p:spPr bwMode="auto">
          <a:xfrm>
            <a:off x="4106717" y="2498435"/>
            <a:ext cx="1129972"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7" name="矩形 6">
            <a:extLst>
              <a:ext uri="{FF2B5EF4-FFF2-40B4-BE49-F238E27FC236}">
                <a16:creationId xmlns:a16="http://schemas.microsoft.com/office/drawing/2014/main" id="{E15B0B87-A1FE-43A4-8460-7B0175FE5C36}"/>
              </a:ext>
            </a:extLst>
          </p:cNvPr>
          <p:cNvSpPr/>
          <p:nvPr/>
        </p:nvSpPr>
        <p:spPr bwMode="auto">
          <a:xfrm>
            <a:off x="5901378" y="2498435"/>
            <a:ext cx="1129972"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11" name="标注: 线形 10">
            <a:extLst>
              <a:ext uri="{FF2B5EF4-FFF2-40B4-BE49-F238E27FC236}">
                <a16:creationId xmlns:a16="http://schemas.microsoft.com/office/drawing/2014/main" id="{46440E2D-4EDA-48CF-B82A-DF23C9B0ADFA}"/>
              </a:ext>
            </a:extLst>
          </p:cNvPr>
          <p:cNvSpPr/>
          <p:nvPr/>
        </p:nvSpPr>
        <p:spPr bwMode="auto">
          <a:xfrm>
            <a:off x="1780305" y="3296063"/>
            <a:ext cx="1661723" cy="539842"/>
          </a:xfrm>
          <a:prstGeom prst="borderCallout1">
            <a:avLst>
              <a:gd name="adj1" fmla="val 290"/>
              <a:gd name="adj2" fmla="val 100310"/>
              <a:gd name="adj3" fmla="val -53641"/>
              <a:gd name="adj4" fmla="val 139447"/>
            </a:avLst>
          </a:prstGeom>
          <a:noFill/>
          <a:ln w="9525" cap="flat" cmpd="sng" algn="ctr">
            <a:solidFill>
              <a:srgbClr val="333333"/>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r>
              <a:rPr lang="zh-CN" altLang="en-US" sz="1477" b="0" dirty="0">
                <a:solidFill>
                  <a:srgbClr val="292929"/>
                </a:solidFill>
                <a:latin typeface="+mn-ea"/>
                <a:ea typeface="+mn-ea"/>
              </a:rPr>
              <a:t>类似于</a:t>
            </a:r>
            <a:r>
              <a:rPr lang="en-US" altLang="zh-CN" sz="1477" b="0" dirty="0">
                <a:solidFill>
                  <a:srgbClr val="292929"/>
                </a:solidFill>
                <a:latin typeface="+mn-ea"/>
                <a:ea typeface="+mn-ea"/>
              </a:rPr>
              <a:t>IPv4</a:t>
            </a:r>
            <a:r>
              <a:rPr lang="zh-CN" altLang="en-US" sz="1477" b="0" dirty="0">
                <a:solidFill>
                  <a:srgbClr val="292929"/>
                </a:solidFill>
                <a:latin typeface="+mn-ea"/>
                <a:ea typeface="+mn-ea"/>
              </a:rPr>
              <a:t>中的协议字段</a:t>
            </a:r>
          </a:p>
        </p:txBody>
      </p:sp>
      <p:sp>
        <p:nvSpPr>
          <p:cNvPr id="12" name="标注: 线形 11">
            <a:extLst>
              <a:ext uri="{FF2B5EF4-FFF2-40B4-BE49-F238E27FC236}">
                <a16:creationId xmlns:a16="http://schemas.microsoft.com/office/drawing/2014/main" id="{87C46503-3F61-48DF-9823-892116ACD9BF}"/>
              </a:ext>
            </a:extLst>
          </p:cNvPr>
          <p:cNvSpPr/>
          <p:nvPr/>
        </p:nvSpPr>
        <p:spPr bwMode="auto">
          <a:xfrm>
            <a:off x="6965781" y="3383704"/>
            <a:ext cx="1661723" cy="539842"/>
          </a:xfrm>
          <a:prstGeom prst="borderCallout1">
            <a:avLst>
              <a:gd name="adj1" fmla="val -2968"/>
              <a:gd name="adj2" fmla="val 132"/>
              <a:gd name="adj3" fmla="val -64500"/>
              <a:gd name="adj4" fmla="val -27046"/>
            </a:avLst>
          </a:prstGeom>
          <a:noFill/>
          <a:ln w="9525" cap="flat" cmpd="sng" algn="ctr">
            <a:solidFill>
              <a:srgbClr val="333333"/>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r>
              <a:rPr lang="zh-CN" altLang="en-US" sz="1477" b="0" dirty="0">
                <a:solidFill>
                  <a:srgbClr val="292929"/>
                </a:solidFill>
                <a:latin typeface="+mn-ea"/>
                <a:ea typeface="+mn-ea"/>
              </a:rPr>
              <a:t>类似于</a:t>
            </a:r>
            <a:r>
              <a:rPr lang="en-US" altLang="zh-CN" sz="1477" b="0" dirty="0">
                <a:solidFill>
                  <a:srgbClr val="292929"/>
                </a:solidFill>
                <a:latin typeface="+mn-ea"/>
                <a:ea typeface="+mn-ea"/>
              </a:rPr>
              <a:t>IPv4</a:t>
            </a:r>
            <a:r>
              <a:rPr lang="zh-CN" altLang="en-US" sz="1477" b="0" dirty="0">
                <a:solidFill>
                  <a:srgbClr val="292929"/>
                </a:solidFill>
                <a:latin typeface="+mn-ea"/>
                <a:ea typeface="+mn-ea"/>
              </a:rPr>
              <a:t>中的生成时间字段</a:t>
            </a:r>
          </a:p>
        </p:txBody>
      </p:sp>
    </p:spTree>
    <p:extLst>
      <p:ext uri="{BB962C8B-B14F-4D97-AF65-F5344CB8AC3E}">
        <p14:creationId xmlns:p14="http://schemas.microsoft.com/office/powerpoint/2010/main" val="906371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a:t>TCP/IP</a:t>
            </a:r>
            <a:r>
              <a:rPr lang="zh-CN" altLang="en-US" dirty="0"/>
              <a:t>的网络层</a:t>
            </a:r>
          </a:p>
        </p:txBody>
      </p:sp>
      <p:sp>
        <p:nvSpPr>
          <p:cNvPr id="414723" name="Rectangle 3"/>
          <p:cNvSpPr>
            <a:spLocks noGrp="1" noChangeArrowheads="1"/>
          </p:cNvSpPr>
          <p:nvPr>
            <p:ph type="body" idx="1"/>
          </p:nvPr>
        </p:nvSpPr>
        <p:spPr>
          <a:xfrm>
            <a:off x="630115" y="1567871"/>
            <a:ext cx="8395302" cy="4254012"/>
          </a:xfrm>
        </p:spPr>
        <p:txBody>
          <a:bodyPr/>
          <a:lstStyle/>
          <a:p>
            <a:r>
              <a:rPr lang="zh-CN" altLang="en-US" dirty="0">
                <a:sym typeface="Symbol" charset="0"/>
              </a:rPr>
              <a:t>网络层的核心功能：路由</a:t>
            </a:r>
            <a:endParaRPr lang="en-US" altLang="zh-CN" dirty="0">
              <a:sym typeface="Symbol" charset="0"/>
            </a:endParaRPr>
          </a:p>
          <a:p>
            <a:pPr lvl="1"/>
            <a:r>
              <a:rPr lang="zh-CN" altLang="en-US" dirty="0">
                <a:sym typeface="Symbol" charset="0"/>
              </a:rPr>
              <a:t>根据路由表，将数据包发送</a:t>
            </a:r>
            <a:r>
              <a:rPr lang="en-US" altLang="zh-CN" dirty="0">
                <a:sym typeface="Symbol" charset="0"/>
              </a:rPr>
              <a:t>/</a:t>
            </a:r>
            <a:r>
              <a:rPr lang="zh-CN" altLang="en-US" dirty="0">
                <a:sym typeface="Symbol" charset="0"/>
              </a:rPr>
              <a:t>转发到正确的网络上</a:t>
            </a:r>
            <a:endParaRPr lang="en-US" altLang="zh-CN" dirty="0">
              <a:sym typeface="Symbol" charset="0"/>
            </a:endParaRPr>
          </a:p>
          <a:p>
            <a:pPr lvl="1"/>
            <a:r>
              <a:rPr lang="zh-CN" altLang="en-US" dirty="0">
                <a:sym typeface="Symbol" charset="0"/>
              </a:rPr>
              <a:t>路由表需包括网络地址、网络掩码、网关、接口和跳跃数</a:t>
            </a:r>
            <a:endParaRPr lang="en-US" altLang="zh-CN" dirty="0">
              <a:sym typeface="Symbol" charset="0"/>
            </a:endParaRPr>
          </a:p>
          <a:p>
            <a:pPr lvl="1"/>
            <a:r>
              <a:rPr lang="zh-CN" altLang="en-US" dirty="0">
                <a:sym typeface="Symbol" charset="0"/>
              </a:rPr>
              <a:t>路由的基本过程</a:t>
            </a:r>
            <a:r>
              <a:rPr lang="en-US" altLang="zh-CN" dirty="0">
                <a:sym typeface="Symbol" charset="0"/>
              </a:rPr>
              <a:t>——</a:t>
            </a:r>
            <a:r>
              <a:rPr lang="zh-CN" altLang="en-US" dirty="0">
                <a:sym typeface="Symbol" charset="0"/>
              </a:rPr>
              <a:t>输入、交换、输出</a:t>
            </a:r>
            <a:endParaRPr lang="en-US" altLang="zh-CN" dirty="0">
              <a:sym typeface="Symbol" charset="0"/>
            </a:endParaRPr>
          </a:p>
          <a:p>
            <a:pPr lvl="2"/>
            <a:r>
              <a:rPr lang="zh-CN" altLang="en-US" sz="1662" dirty="0">
                <a:sym typeface="Symbol" charset="0"/>
              </a:rPr>
              <a:t>内存中维护一个路由表，记录到目的</a:t>
            </a:r>
            <a:r>
              <a:rPr lang="en-US" altLang="zh-CN" sz="1662" dirty="0">
                <a:sym typeface="Symbol" charset="0"/>
              </a:rPr>
              <a:t>IP</a:t>
            </a:r>
            <a:r>
              <a:rPr lang="zh-CN" altLang="en-US" sz="1662" dirty="0">
                <a:sym typeface="Symbol" charset="0"/>
              </a:rPr>
              <a:t>地址的下一跳路由器的</a:t>
            </a:r>
            <a:r>
              <a:rPr lang="en-US" altLang="zh-CN" sz="1662" dirty="0">
                <a:sym typeface="Symbol" charset="0"/>
              </a:rPr>
              <a:t>IP</a:t>
            </a:r>
            <a:r>
              <a:rPr lang="zh-CN" altLang="en-US" sz="1662" dirty="0">
                <a:sym typeface="Symbol" charset="0"/>
              </a:rPr>
              <a:t>地址</a:t>
            </a:r>
            <a:endParaRPr lang="en-US" altLang="zh-CN" sz="1662" dirty="0">
              <a:sym typeface="Symbol" charset="0"/>
            </a:endParaRPr>
          </a:p>
          <a:p>
            <a:pPr lvl="2"/>
            <a:r>
              <a:rPr lang="zh-CN" altLang="en-US" sz="1662" dirty="0">
                <a:sym typeface="Symbol" charset="0"/>
              </a:rPr>
              <a:t>首先当一个数据帧到达某一端口，端口对帧进行</a:t>
            </a:r>
            <a:r>
              <a:rPr lang="en-US" altLang="zh-CN" sz="1662" dirty="0">
                <a:sym typeface="Symbol" charset="0"/>
              </a:rPr>
              <a:t>CRC</a:t>
            </a:r>
            <a:r>
              <a:rPr lang="zh-CN" altLang="en-US" sz="1662" dirty="0">
                <a:sym typeface="Symbol" charset="0"/>
              </a:rPr>
              <a:t>校验并检查其目的数据链路层地址是否与本端口符合。如果通过检查，则去掉帧的封装并读出</a:t>
            </a:r>
            <a:r>
              <a:rPr lang="en-US" altLang="zh-CN" sz="1662" dirty="0">
                <a:sym typeface="Symbol" charset="0"/>
              </a:rPr>
              <a:t>IP</a:t>
            </a:r>
            <a:r>
              <a:rPr lang="zh-CN" altLang="en-US" sz="1662" dirty="0">
                <a:sym typeface="Symbol" charset="0"/>
              </a:rPr>
              <a:t>数据包中的目的地址信息，查询路由表决定转发接口与下一跳地址</a:t>
            </a:r>
            <a:endParaRPr lang="en-US" altLang="zh-CN" sz="1662" dirty="0">
              <a:sym typeface="Symbol" charset="0"/>
            </a:endParaRPr>
          </a:p>
          <a:p>
            <a:pPr lvl="2"/>
            <a:r>
              <a:rPr lang="zh-CN" altLang="en-US" sz="1662" dirty="0">
                <a:sym typeface="Symbol" charset="0"/>
              </a:rPr>
              <a:t>获得了转发接口与下一跳地址信息后路由器将缓存中是否已经有了在外出接口上进行数据链路层封装所需的信息，如果没有这些信息路由器将通过适当的进程获得这些信息</a:t>
            </a:r>
            <a:endParaRPr lang="en-US" altLang="zh-CN" sz="1662" dirty="0">
              <a:sym typeface="Symbol" charset="0"/>
            </a:endParaRPr>
          </a:p>
          <a:p>
            <a:pPr lvl="3"/>
            <a:r>
              <a:rPr lang="zh-CN" altLang="en-US" sz="1477" dirty="0">
                <a:solidFill>
                  <a:srgbClr val="7030A0"/>
                </a:solidFill>
                <a:sym typeface="Symbol" charset="0"/>
              </a:rPr>
              <a:t>外出接口如果是以太网</a:t>
            </a:r>
            <a:r>
              <a:rPr lang="en-US" altLang="zh-CN" sz="1477" dirty="0">
                <a:solidFill>
                  <a:srgbClr val="7030A0"/>
                </a:solidFill>
                <a:sym typeface="Symbol" charset="0"/>
              </a:rPr>
              <a:t>,</a:t>
            </a:r>
            <a:r>
              <a:rPr lang="zh-CN" altLang="en-US" sz="1477" dirty="0">
                <a:solidFill>
                  <a:srgbClr val="7030A0"/>
                </a:solidFill>
                <a:sym typeface="Symbol" charset="0"/>
              </a:rPr>
              <a:t>则将通过</a:t>
            </a:r>
            <a:r>
              <a:rPr lang="en-US" altLang="zh-CN" sz="1477" dirty="0">
                <a:solidFill>
                  <a:srgbClr val="7030A0"/>
                </a:solidFill>
                <a:sym typeface="Symbol" charset="0"/>
              </a:rPr>
              <a:t>ARP</a:t>
            </a:r>
            <a:r>
              <a:rPr lang="zh-CN" altLang="en-US" sz="1477" dirty="0">
                <a:solidFill>
                  <a:srgbClr val="7030A0"/>
                </a:solidFill>
                <a:sym typeface="Symbol" charset="0"/>
              </a:rPr>
              <a:t>协议获得下一跳</a:t>
            </a:r>
            <a:r>
              <a:rPr lang="en-US" altLang="zh-CN" sz="1477" dirty="0">
                <a:solidFill>
                  <a:srgbClr val="7030A0"/>
                </a:solidFill>
                <a:sym typeface="Symbol" charset="0"/>
              </a:rPr>
              <a:t>IP</a:t>
            </a:r>
            <a:r>
              <a:rPr lang="zh-CN" altLang="en-US" sz="1477" dirty="0">
                <a:solidFill>
                  <a:srgbClr val="7030A0"/>
                </a:solidFill>
                <a:sym typeface="Symbol" charset="0"/>
              </a:rPr>
              <a:t>地址所对应的</a:t>
            </a:r>
            <a:r>
              <a:rPr lang="en-US" altLang="zh-CN" sz="1477" dirty="0">
                <a:solidFill>
                  <a:srgbClr val="7030A0"/>
                </a:solidFill>
                <a:sym typeface="Symbol" charset="0"/>
              </a:rPr>
              <a:t>MAC</a:t>
            </a:r>
            <a:r>
              <a:rPr lang="zh-CN" altLang="en-US" sz="1477" dirty="0">
                <a:solidFill>
                  <a:srgbClr val="7030A0"/>
                </a:solidFill>
                <a:sym typeface="Symbol" charset="0"/>
              </a:rPr>
              <a:t>地址</a:t>
            </a:r>
            <a:r>
              <a:rPr lang="en-US" altLang="zh-CN" sz="1477" dirty="0">
                <a:solidFill>
                  <a:srgbClr val="7030A0"/>
                </a:solidFill>
                <a:sym typeface="Symbol" charset="0"/>
              </a:rPr>
              <a:t>;</a:t>
            </a:r>
          </a:p>
          <a:p>
            <a:pPr lvl="3"/>
            <a:r>
              <a:rPr lang="zh-CN" altLang="en-US" sz="1477" dirty="0">
                <a:solidFill>
                  <a:srgbClr val="7030A0"/>
                </a:solidFill>
                <a:sym typeface="Symbol" charset="0"/>
              </a:rPr>
              <a:t>而如果外出接口是广域网接口</a:t>
            </a:r>
            <a:r>
              <a:rPr lang="en-US" altLang="zh-CN" sz="1477" dirty="0">
                <a:solidFill>
                  <a:srgbClr val="7030A0"/>
                </a:solidFill>
                <a:sym typeface="Symbol" charset="0"/>
              </a:rPr>
              <a:t>,</a:t>
            </a:r>
            <a:r>
              <a:rPr lang="zh-CN" altLang="en-US" sz="1477" dirty="0">
                <a:solidFill>
                  <a:srgbClr val="7030A0"/>
                </a:solidFill>
                <a:sym typeface="Symbol" charset="0"/>
              </a:rPr>
              <a:t>则将通过手工配置或自动实现的映射过程获得相应的</a:t>
            </a:r>
            <a:r>
              <a:rPr lang="en-US" altLang="zh-CN" sz="1477" dirty="0">
                <a:solidFill>
                  <a:srgbClr val="7030A0"/>
                </a:solidFill>
                <a:sym typeface="Symbol" charset="0"/>
              </a:rPr>
              <a:t>2</a:t>
            </a:r>
            <a:r>
              <a:rPr lang="zh-CN" altLang="en-US" sz="1477" dirty="0">
                <a:solidFill>
                  <a:srgbClr val="7030A0"/>
                </a:solidFill>
                <a:sym typeface="Symbol" charset="0"/>
              </a:rPr>
              <a:t>层地址信息</a:t>
            </a:r>
            <a:endParaRPr lang="en-US" altLang="zh-CN" sz="1662" dirty="0">
              <a:solidFill>
                <a:srgbClr val="7030A0"/>
              </a:solidFill>
              <a:sym typeface="Symbol" charset="0"/>
            </a:endParaRPr>
          </a:p>
          <a:p>
            <a:pPr lvl="2"/>
            <a:r>
              <a:rPr lang="zh-CN" altLang="en-US" sz="1662" dirty="0">
                <a:sym typeface="Symbol" charset="0"/>
              </a:rPr>
              <a:t>然后做新的数据链路层封装</a:t>
            </a:r>
            <a:r>
              <a:rPr lang="en-US" altLang="zh-CN" sz="1662" dirty="0">
                <a:sym typeface="Symbol" charset="0"/>
              </a:rPr>
              <a:t>,</a:t>
            </a:r>
            <a:r>
              <a:rPr lang="zh-CN" altLang="en-US" sz="1662" dirty="0">
                <a:sym typeface="Symbol" charset="0"/>
              </a:rPr>
              <a:t>并依据外出接口上所做的</a:t>
            </a:r>
            <a:r>
              <a:rPr lang="en-US" altLang="zh-CN" sz="1662" dirty="0">
                <a:sym typeface="Symbol" charset="0"/>
              </a:rPr>
              <a:t>QOS</a:t>
            </a:r>
            <a:r>
              <a:rPr lang="zh-CN" altLang="en-US" sz="1662" dirty="0">
                <a:sym typeface="Symbol" charset="0"/>
              </a:rPr>
              <a:t>策略入相应的队列</a:t>
            </a:r>
            <a:r>
              <a:rPr lang="en-US" altLang="zh-CN" sz="1662" dirty="0">
                <a:sym typeface="Symbol" charset="0"/>
              </a:rPr>
              <a:t>,</a:t>
            </a:r>
            <a:r>
              <a:rPr lang="zh-CN" altLang="en-US" sz="1662" dirty="0">
                <a:sym typeface="Symbol" charset="0"/>
              </a:rPr>
              <a:t>等待端口空闲进行数据转发</a:t>
            </a:r>
            <a:endParaRPr lang="en-US" altLang="zh-CN" sz="1662" dirty="0">
              <a:sym typeface="Symbol" charset="0"/>
            </a:endParaRPr>
          </a:p>
        </p:txBody>
      </p:sp>
    </p:spTree>
    <p:extLst>
      <p:ext uri="{BB962C8B-B14F-4D97-AF65-F5344CB8AC3E}">
        <p14:creationId xmlns:p14="http://schemas.microsoft.com/office/powerpoint/2010/main" val="19623157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2"/>
            <a:ext cx="8574079" cy="4519886"/>
          </a:xfrm>
        </p:spPr>
        <p:txBody>
          <a:bodyPr/>
          <a:lstStyle/>
          <a:p>
            <a:r>
              <a:rPr lang="zh-CN" altLang="en-US" dirty="0"/>
              <a:t>主要功能</a:t>
            </a:r>
            <a:endParaRPr lang="en-US" altLang="zh-CN" dirty="0"/>
          </a:p>
          <a:p>
            <a:pPr lvl="1"/>
            <a:r>
              <a:rPr lang="zh-CN" altLang="en-US" dirty="0"/>
              <a:t>用于在主机或路由器报告差错和异常情况。</a:t>
            </a:r>
            <a:endParaRPr lang="en-US" altLang="zh-CN" dirty="0"/>
          </a:p>
          <a:p>
            <a:pPr lvl="1"/>
            <a:r>
              <a:rPr lang="zh-CN" altLang="en-US" dirty="0"/>
              <a:t>作为</a:t>
            </a:r>
            <a:r>
              <a:rPr lang="en-US" altLang="zh-CN" dirty="0"/>
              <a:t>IP</a:t>
            </a:r>
            <a:r>
              <a:rPr lang="zh-CN" altLang="en-US" dirty="0"/>
              <a:t>层数据报的数据，加上数据报首部，组成</a:t>
            </a:r>
            <a:r>
              <a:rPr lang="en-US" altLang="zh-CN" dirty="0"/>
              <a:t>IP</a:t>
            </a:r>
            <a:r>
              <a:rPr lang="zh-CN" altLang="en-US" dirty="0"/>
              <a:t>数据报发送。</a:t>
            </a:r>
            <a:endParaRPr lang="en-US" altLang="zh-CN" dirty="0"/>
          </a:p>
          <a:p>
            <a:r>
              <a:rPr lang="zh-CN" altLang="en-US" dirty="0"/>
              <a:t>两种类型的</a:t>
            </a:r>
            <a:r>
              <a:rPr lang="en-US" altLang="zh-CN" dirty="0"/>
              <a:t>ICMP</a:t>
            </a:r>
            <a:r>
              <a:rPr lang="zh-CN" altLang="en-US" dirty="0"/>
              <a:t>报文</a:t>
            </a:r>
            <a:endParaRPr lang="en-US" altLang="zh-CN" dirty="0"/>
          </a:p>
          <a:p>
            <a:pPr lvl="1"/>
            <a:r>
              <a:rPr lang="en-US" altLang="zh-CN" dirty="0"/>
              <a:t>ICMP</a:t>
            </a:r>
            <a:r>
              <a:rPr lang="zh-CN" altLang="en-US" dirty="0"/>
              <a:t>询问报文</a:t>
            </a:r>
            <a:endParaRPr lang="en-US" altLang="zh-CN" dirty="0"/>
          </a:p>
          <a:p>
            <a:pPr lvl="1"/>
            <a:r>
              <a:rPr lang="en-US" altLang="zh-CN" dirty="0"/>
              <a:t>ICMP</a:t>
            </a:r>
            <a:r>
              <a:rPr lang="zh-CN" altLang="en-US" dirty="0"/>
              <a:t>差错报文</a:t>
            </a:r>
            <a:endParaRPr lang="en-US" altLang="zh-CN" dirty="0"/>
          </a:p>
          <a:p>
            <a:r>
              <a:rPr lang="en-US" altLang="zh-CN" dirty="0"/>
              <a:t>ICMP</a:t>
            </a:r>
            <a:r>
              <a:rPr lang="zh-CN" altLang="en-US" dirty="0"/>
              <a:t>询问报文</a:t>
            </a:r>
            <a:endParaRPr lang="en-US" altLang="zh-CN" dirty="0"/>
          </a:p>
          <a:p>
            <a:pPr lvl="1"/>
            <a:r>
              <a:rPr lang="zh-CN" altLang="en-US" dirty="0"/>
              <a:t>回送请求和回答报文</a:t>
            </a:r>
            <a:endParaRPr lang="en-US" altLang="zh-CN" dirty="0"/>
          </a:p>
          <a:p>
            <a:pPr lvl="1"/>
            <a:r>
              <a:rPr lang="zh-CN" altLang="en-US" dirty="0"/>
              <a:t>时间戳请求和回答报文</a:t>
            </a:r>
            <a:endParaRPr lang="en-US" altLang="zh-CN" dirty="0"/>
          </a:p>
          <a:p>
            <a:pPr lvl="1"/>
            <a:r>
              <a:rPr lang="zh-CN" altLang="en-US" dirty="0"/>
              <a:t>掩码地址请求和回答报文</a:t>
            </a:r>
            <a:endParaRPr lang="en-US" altLang="zh-CN" dirty="0"/>
          </a:p>
          <a:p>
            <a:pPr lvl="1"/>
            <a:r>
              <a:rPr lang="zh-CN" altLang="en-US" dirty="0"/>
              <a:t>路由器询问和通告报文</a:t>
            </a:r>
            <a:endParaRPr lang="en-US" altLang="zh-CN" dirty="0"/>
          </a:p>
          <a:p>
            <a:pPr lvl="1"/>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网际控制报文协议（</a:t>
            </a:r>
            <a:r>
              <a:rPr lang="en-US" altLang="zh-CN" dirty="0"/>
              <a:t>ICMP</a:t>
            </a:r>
            <a:r>
              <a:rPr lang="zh-CN" altLang="en-US" dirty="0"/>
              <a:t>）</a:t>
            </a:r>
            <a:endParaRPr lang="en-US" altLang="zh-CN" dirty="0"/>
          </a:p>
        </p:txBody>
      </p:sp>
    </p:spTree>
    <p:extLst>
      <p:ext uri="{BB962C8B-B14F-4D97-AF65-F5344CB8AC3E}">
        <p14:creationId xmlns:p14="http://schemas.microsoft.com/office/powerpoint/2010/main" val="34416925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574079" cy="4985169"/>
          </a:xfrm>
        </p:spPr>
        <p:txBody>
          <a:bodyPr/>
          <a:lstStyle/>
          <a:p>
            <a:r>
              <a:rPr lang="en-US" altLang="zh-CN" dirty="0"/>
              <a:t>ICMP</a:t>
            </a:r>
            <a:r>
              <a:rPr lang="zh-CN" altLang="en-US" dirty="0"/>
              <a:t>差错报文</a:t>
            </a:r>
            <a:endParaRPr lang="en-US" altLang="zh-CN" dirty="0"/>
          </a:p>
          <a:p>
            <a:pPr lvl="1"/>
            <a:r>
              <a:rPr lang="zh-CN" altLang="en-US" dirty="0"/>
              <a:t>终点不可达。</a:t>
            </a:r>
            <a:endParaRPr lang="en-US" altLang="zh-CN" dirty="0"/>
          </a:p>
          <a:p>
            <a:pPr lvl="2"/>
            <a:r>
              <a:rPr lang="zh-CN" altLang="en-US" sz="1662" dirty="0"/>
              <a:t>当路由器或主机不能交付数据报时，就向源点发送终点不可达报文。</a:t>
            </a:r>
            <a:endParaRPr lang="en-US" altLang="zh-CN" sz="1662" dirty="0"/>
          </a:p>
          <a:p>
            <a:pPr lvl="1"/>
            <a:r>
              <a:rPr lang="zh-CN" altLang="en-US" dirty="0"/>
              <a:t>源点抑制。</a:t>
            </a:r>
            <a:endParaRPr lang="en-US" altLang="zh-CN" dirty="0"/>
          </a:p>
          <a:p>
            <a:pPr lvl="2"/>
            <a:r>
              <a:rPr lang="zh-CN" altLang="en-US" sz="1662" dirty="0"/>
              <a:t>当路由器或主机由于拥塞而丢弃数据报时，就向源点发送源点抑制报文，使源点知道应当把数据报的发送速率放慢。</a:t>
            </a:r>
            <a:endParaRPr lang="en-US" altLang="zh-CN" sz="1662" dirty="0"/>
          </a:p>
          <a:p>
            <a:pPr lvl="1"/>
            <a:r>
              <a:rPr lang="zh-CN" altLang="en-US" dirty="0"/>
              <a:t>时间超时。</a:t>
            </a:r>
            <a:endParaRPr lang="en-US" altLang="zh-CN" dirty="0"/>
          </a:p>
          <a:p>
            <a:pPr lvl="2"/>
            <a:r>
              <a:rPr lang="zh-CN" altLang="en-US" sz="1662" dirty="0"/>
              <a:t>当路由器收到生存时间（</a:t>
            </a:r>
            <a:r>
              <a:rPr lang="en-US" altLang="zh-CN" sz="1662" dirty="0"/>
              <a:t>TTL</a:t>
            </a:r>
            <a:r>
              <a:rPr lang="zh-CN" altLang="en-US" sz="1662" dirty="0"/>
              <a:t>）为零的数据报时，除丢弃数据报外还需向源点发送时间超时报文。</a:t>
            </a:r>
            <a:endParaRPr lang="en-US" altLang="zh-CN" sz="1662" dirty="0"/>
          </a:p>
          <a:p>
            <a:pPr lvl="2"/>
            <a:r>
              <a:rPr lang="zh-CN" altLang="en-US" sz="1662" dirty="0"/>
              <a:t>当终点在预先规定的时间内不能收到一个数据报的全部数据报片时，就把已收到的数据报片丢弃，并向源点发送时间超时报文。</a:t>
            </a:r>
            <a:endParaRPr lang="en-US" altLang="zh-CN" sz="1662" dirty="0"/>
          </a:p>
          <a:p>
            <a:pPr lvl="1"/>
            <a:r>
              <a:rPr lang="zh-CN" altLang="en-US" dirty="0"/>
              <a:t>参数问题。</a:t>
            </a:r>
            <a:endParaRPr lang="en-US" altLang="zh-CN" dirty="0"/>
          </a:p>
          <a:p>
            <a:pPr lvl="2"/>
            <a:r>
              <a:rPr lang="zh-CN" altLang="en-US" sz="1662" dirty="0"/>
              <a:t>当路由器或目的主机收到的数据报的首部中有字段值不正确，就丢弃该数据报并向源点发送参数问题报文。</a:t>
            </a:r>
            <a:endParaRPr lang="en-US" altLang="zh-CN" sz="1662" dirty="0"/>
          </a:p>
          <a:p>
            <a:pPr lvl="1"/>
            <a:r>
              <a:rPr lang="zh-CN" altLang="en-US" dirty="0"/>
              <a:t>改变路由。</a:t>
            </a:r>
            <a:endParaRPr lang="en-US" altLang="zh-CN" dirty="0"/>
          </a:p>
          <a:p>
            <a:pPr lvl="2"/>
            <a:r>
              <a:rPr lang="zh-CN" altLang="en-US" sz="1662" dirty="0"/>
              <a:t>路由器把改变路由报文发给主机，让主机知道下次应该发送给另外的路由器。</a:t>
            </a:r>
            <a:endParaRPr lang="en-US" altLang="zh-CN" sz="1662" dirty="0"/>
          </a:p>
          <a:p>
            <a:pPr marL="844083" lvl="2" indent="0">
              <a:buNone/>
            </a:pPr>
            <a:endParaRPr lang="en-US" altLang="zh-CN" dirty="0"/>
          </a:p>
          <a:p>
            <a:pPr lvl="1"/>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网际控制报文协议（</a:t>
            </a:r>
            <a:r>
              <a:rPr lang="en-US" altLang="zh-CN" dirty="0"/>
              <a:t>ICMP</a:t>
            </a:r>
            <a:r>
              <a:rPr lang="zh-CN" altLang="en-US" dirty="0"/>
              <a:t>）</a:t>
            </a:r>
            <a:endParaRPr lang="en-US" altLang="zh-CN" dirty="0"/>
          </a:p>
        </p:txBody>
      </p:sp>
    </p:spTree>
    <p:extLst>
      <p:ext uri="{BB962C8B-B14F-4D97-AF65-F5344CB8AC3E}">
        <p14:creationId xmlns:p14="http://schemas.microsoft.com/office/powerpoint/2010/main" val="8228120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zh-CN" altLang="en-US"/>
              <a:t>数据的封装与传递过程</a:t>
            </a:r>
            <a:endParaRPr lang="en-US" altLang="zh-CN"/>
          </a:p>
        </p:txBody>
      </p:sp>
      <p:pic>
        <p:nvPicPr>
          <p:cNvPr id="4198" name="Picture 102" descr="F:\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97" y="1966684"/>
            <a:ext cx="7955467" cy="376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0314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t>1.	TCP/IP</a:t>
            </a:r>
            <a:r>
              <a:rPr lang="zh-CN" altLang="en-US" dirty="0"/>
              <a:t>协议栈回顾</a:t>
            </a:r>
            <a:endParaRPr lang="en-US" altLang="zh-CN" dirty="0"/>
          </a:p>
          <a:p>
            <a:pPr>
              <a:lnSpc>
                <a:spcPct val="150000"/>
              </a:lnSpc>
            </a:pPr>
            <a:r>
              <a:rPr lang="en-US" altLang="zh-CN" dirty="0">
                <a:solidFill>
                  <a:srgbClr val="C00000"/>
                </a:solidFill>
              </a:rPr>
              <a:t>2.	Linux</a:t>
            </a:r>
            <a:r>
              <a:rPr lang="zh-CN" altLang="en-US" dirty="0">
                <a:solidFill>
                  <a:srgbClr val="C00000"/>
                </a:solidFill>
              </a:rPr>
              <a:t>网络协议栈概述</a:t>
            </a:r>
            <a:endParaRPr lang="en-US" altLang="zh-CN" dirty="0">
              <a:solidFill>
                <a:srgbClr val="C00000"/>
              </a:solidFill>
            </a:endParaRPr>
          </a:p>
          <a:p>
            <a:pPr marL="0" indent="0">
              <a:lnSpc>
                <a:spcPct val="150000"/>
              </a:lnSpc>
              <a:buNone/>
            </a:pPr>
            <a:endParaRPr lang="en-US" altLang="zh-CN" dirty="0"/>
          </a:p>
        </p:txBody>
      </p:sp>
    </p:spTree>
    <p:extLst>
      <p:ext uri="{BB962C8B-B14F-4D97-AF65-F5344CB8AC3E}">
        <p14:creationId xmlns:p14="http://schemas.microsoft.com/office/powerpoint/2010/main" val="16215871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lang="en-US" altLang="zh-CN" dirty="0"/>
              <a:t>Linux </a:t>
            </a:r>
            <a:r>
              <a:rPr lang="zh-CN" altLang="en-US" dirty="0"/>
              <a:t>高级网络栈架构</a:t>
            </a:r>
            <a:endParaRPr lang="en-US" altLang="zh-CN" dirty="0"/>
          </a:p>
          <a:p>
            <a:pPr lvl="1"/>
            <a:r>
              <a:rPr kumimoji="1" lang="zh-CN" altLang="en-US" dirty="0"/>
              <a:t>用户空间层</a:t>
            </a:r>
            <a:endParaRPr kumimoji="1" lang="en-US" altLang="zh-CN" dirty="0"/>
          </a:p>
          <a:p>
            <a:pPr lvl="1"/>
            <a:r>
              <a:rPr lang="zh-CN" altLang="en-US" dirty="0"/>
              <a:t>内核空间层（网络子系统）</a:t>
            </a:r>
            <a:endParaRPr lang="en-US" altLang="zh-CN" dirty="0"/>
          </a:p>
          <a:p>
            <a:pPr lvl="1"/>
            <a:r>
              <a:rPr kumimoji="1" lang="zh-CN" altLang="en-US" dirty="0"/>
              <a:t>物理设备层</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核心网络架构</a:t>
            </a:r>
            <a:endParaRPr kumimoji="1" lang="zh-CN" altLang="en-US" dirty="0"/>
          </a:p>
        </p:txBody>
      </p:sp>
      <p:pic>
        <p:nvPicPr>
          <p:cNvPr id="1028" name="Picture 4" descr="Linux 网络栈剖析">
            <a:extLst>
              <a:ext uri="{FF2B5EF4-FFF2-40B4-BE49-F238E27FC236}">
                <a16:creationId xmlns:a16="http://schemas.microsoft.com/office/drawing/2014/main" id="{AF7FA8EA-8977-4708-A543-0BADD0194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837" y="1737600"/>
            <a:ext cx="4652825" cy="451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138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6646892" cy="4809763"/>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讲：内核网络协议栈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讲：内核网络的关键数据结构和函数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a:t>
            </a:r>
            <a:r>
              <a:rPr lang="en-US" altLang="zh-CN" dirty="0">
                <a:ea typeface="宋体" pitchFamily="2" charset="-122"/>
              </a:rPr>
              <a:t>BPF</a:t>
            </a:r>
            <a:r>
              <a:rPr lang="zh-CN" altLang="en-US" dirty="0">
                <a:ea typeface="宋体" pitchFamily="2" charset="-122"/>
              </a:rPr>
              <a:t>、</a:t>
            </a:r>
            <a:r>
              <a:rPr lang="en-US" altLang="zh-CN" dirty="0" err="1">
                <a:ea typeface="宋体" pitchFamily="2" charset="-122"/>
              </a:rPr>
              <a:t>Netfilter</a:t>
            </a:r>
            <a:r>
              <a:rPr lang="zh-CN" altLang="en-US" dirty="0">
                <a:ea typeface="宋体" pitchFamily="2" charset="-122"/>
              </a:rPr>
              <a:t>和</a:t>
            </a:r>
            <a:r>
              <a:rPr lang="en-US" altLang="zh-CN" dirty="0">
                <a:ea typeface="宋体" pitchFamily="2" charset="-122"/>
              </a:rPr>
              <a:t>eBPF</a:t>
            </a:r>
            <a:r>
              <a:rPr lang="zh-CN" altLang="en-US" dirty="0">
                <a:ea typeface="宋体" pitchFamily="2" charset="-122"/>
              </a:rPr>
              <a:t>的原理</a:t>
            </a: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第七章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kumimoji="1" lang="zh-CN" altLang="en-US" dirty="0"/>
              <a:t>主要功能</a:t>
            </a:r>
            <a:endParaRPr lang="en-US" altLang="zh-CN" dirty="0"/>
          </a:p>
          <a:p>
            <a:pPr lvl="1"/>
            <a:r>
              <a:rPr lang="zh-CN" altLang="en-US" dirty="0"/>
              <a:t>实质是一个面向用户空间应用程序的接口调用库，向用户空间应用程序提供使用网络服务的接口。</a:t>
            </a:r>
            <a:endParaRPr kumimoji="1" lang="en-US" altLang="zh-CN" dirty="0"/>
          </a:p>
          <a:p>
            <a:r>
              <a:rPr lang="zh-CN" altLang="en-US" dirty="0"/>
              <a:t>用户发起网络调用</a:t>
            </a:r>
            <a:endParaRPr lang="en-US" altLang="zh-CN" dirty="0"/>
          </a:p>
          <a:p>
            <a:pPr lvl="1"/>
            <a:r>
              <a:rPr lang="zh-CN" altLang="en-US" dirty="0"/>
              <a:t>通过系统特有的网络调用（如</a:t>
            </a:r>
            <a:r>
              <a:rPr lang="en-US" altLang="zh-CN" dirty="0"/>
              <a:t>socket</a:t>
            </a:r>
            <a:r>
              <a:rPr lang="zh-CN" altLang="en-US" dirty="0"/>
              <a:t>等）进入内核。</a:t>
            </a:r>
            <a:endParaRPr lang="en-US" altLang="zh-CN" dirty="0"/>
          </a:p>
          <a:p>
            <a:pPr lvl="1"/>
            <a:r>
              <a:rPr lang="zh-CN" altLang="en-US" kern="1200" dirty="0">
                <a:ea typeface="宋体" pitchFamily="2" charset="-122"/>
              </a:rPr>
              <a:t>最终调用</a:t>
            </a:r>
            <a:r>
              <a:rPr lang="en-US" altLang="zh-CN" kern="1200" dirty="0" err="1">
                <a:ea typeface="宋体" pitchFamily="2" charset="-122"/>
              </a:rPr>
              <a:t>sys_socketcall</a:t>
            </a:r>
            <a:r>
              <a:rPr lang="en-US" altLang="zh-CN" kern="1200" dirty="0">
                <a:ea typeface="宋体" pitchFamily="2" charset="-122"/>
              </a:rPr>
              <a:t>(./net/</a:t>
            </a:r>
            <a:r>
              <a:rPr lang="en-US" altLang="zh-CN" kern="1200" dirty="0" err="1">
                <a:ea typeface="宋体" pitchFamily="2" charset="-122"/>
              </a:rPr>
              <a:t>socket.c</a:t>
            </a:r>
            <a:r>
              <a:rPr lang="zh-CN" altLang="en-US" kern="1200" dirty="0">
                <a:ea typeface="宋体" pitchFamily="2" charset="-122"/>
              </a:rPr>
              <a:t>），在</a:t>
            </a:r>
            <a:r>
              <a:rPr lang="en-US" altLang="zh-CN" kern="1200" dirty="0" err="1">
                <a:ea typeface="宋体" pitchFamily="2" charset="-122"/>
              </a:rPr>
              <a:t>sys_socketcall</a:t>
            </a:r>
            <a:r>
              <a:rPr lang="en-US" altLang="zh-CN" kern="1200" dirty="0">
                <a:ea typeface="宋体" pitchFamily="2" charset="-122"/>
              </a:rPr>
              <a:t>()</a:t>
            </a:r>
            <a:r>
              <a:rPr lang="zh-CN" altLang="en-US" kern="1200" dirty="0">
                <a:ea typeface="宋体" pitchFamily="2" charset="-122"/>
              </a:rPr>
              <a:t>中会根据网络系统调用号调用具体的功能。</a:t>
            </a:r>
            <a:endParaRPr lang="en-US" altLang="zh-CN" dirty="0"/>
          </a:p>
          <a:p>
            <a:endParaRPr kumimoji="1" lang="en-US" altLang="zh-CN" dirty="0"/>
          </a:p>
          <a:p>
            <a:endParaRPr kumimoji="1" lang="en-US" altLang="zh-CN" dirty="0"/>
          </a:p>
          <a:p>
            <a:r>
              <a:rPr lang="zh-CN" altLang="en-US" dirty="0"/>
              <a:t>普通文件操作作为网络 </a:t>
            </a:r>
            <a:r>
              <a:rPr lang="en-US" altLang="zh-CN" dirty="0"/>
              <a:t>I/O</a:t>
            </a:r>
          </a:p>
          <a:p>
            <a:pPr lvl="1"/>
            <a:r>
              <a:rPr lang="zh-CN" altLang="en-US" dirty="0"/>
              <a:t>套接口的输入</a:t>
            </a:r>
            <a:r>
              <a:rPr lang="en-US" altLang="zh-CN" dirty="0"/>
              <a:t>/</a:t>
            </a:r>
            <a:r>
              <a:rPr lang="zh-CN" altLang="en-US" dirty="0"/>
              <a:t>输出操作可以当作典型的文件读写操作来进行。</a:t>
            </a:r>
            <a:endParaRPr lang="en-US" altLang="zh-CN" dirty="0"/>
          </a:p>
          <a:p>
            <a:pPr lvl="1"/>
            <a:r>
              <a:rPr lang="zh-CN" altLang="en-US" dirty="0"/>
              <a:t>特定于网络的操作如调用</a:t>
            </a:r>
            <a:r>
              <a:rPr lang="en-US" altLang="zh-CN" dirty="0"/>
              <a:t>socket</a:t>
            </a:r>
            <a:r>
              <a:rPr lang="zh-CN" altLang="en-US" dirty="0"/>
              <a:t>创建</a:t>
            </a:r>
            <a:r>
              <a:rPr lang="en-US" altLang="zh-CN" dirty="0"/>
              <a:t>socket</a:t>
            </a:r>
            <a:r>
              <a:rPr lang="zh-CN" altLang="en-US" dirty="0"/>
              <a:t>，调用</a:t>
            </a:r>
            <a:r>
              <a:rPr lang="en-US" altLang="zh-CN" dirty="0"/>
              <a:t>connect</a:t>
            </a:r>
            <a:r>
              <a:rPr lang="zh-CN" altLang="en-US" dirty="0"/>
              <a:t>将</a:t>
            </a:r>
            <a:r>
              <a:rPr lang="en-US" altLang="zh-CN" dirty="0"/>
              <a:t>socket</a:t>
            </a:r>
            <a:r>
              <a:rPr lang="zh-CN" altLang="en-US" dirty="0"/>
              <a:t>连接到目的地等等。</a:t>
            </a:r>
            <a:endParaRPr lang="en-US" altLang="zh-CN" dirty="0"/>
          </a:p>
          <a:p>
            <a:endParaRPr kumimoji="1" lang="en-US" altLang="zh-CN" dirty="0"/>
          </a:p>
          <a:p>
            <a:pPr marL="0" indent="0">
              <a:buNone/>
            </a:pP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系统调用接口</a:t>
            </a:r>
            <a:endParaRPr kumimoji="1" lang="zh-CN" altLang="en-US" dirty="0"/>
          </a:p>
        </p:txBody>
      </p:sp>
      <p:sp>
        <p:nvSpPr>
          <p:cNvPr id="4" name="矩形 3">
            <a:extLst>
              <a:ext uri="{FF2B5EF4-FFF2-40B4-BE49-F238E27FC236}">
                <a16:creationId xmlns:a16="http://schemas.microsoft.com/office/drawing/2014/main" id="{EB857F1F-EB49-4DA1-B3F5-5ABA5DF04EB9}"/>
              </a:ext>
            </a:extLst>
          </p:cNvPr>
          <p:cNvSpPr/>
          <p:nvPr/>
        </p:nvSpPr>
        <p:spPr>
          <a:xfrm>
            <a:off x="1182085" y="4027220"/>
            <a:ext cx="7363695" cy="944810"/>
          </a:xfrm>
          <a:prstGeom prst="rect">
            <a:avLst/>
          </a:prstGeom>
        </p:spPr>
        <p:txBody>
          <a:bodyPr wrap="square">
            <a:spAutoFit/>
          </a:bodyPr>
          <a:lstStyle/>
          <a:p>
            <a:pPr algn="l"/>
            <a:r>
              <a:rPr lang="en-US" altLang="zh-CN" sz="1108" dirty="0">
                <a:solidFill>
                  <a:srgbClr val="292929"/>
                </a:solidFill>
                <a:latin typeface="Courier New" panose="02070309020205020404" pitchFamily="49" charset="0"/>
              </a:rPr>
              <a:t>SYSCALL_DEFINE3(socket, int, family, int, type, int, protocol) </a:t>
            </a:r>
          </a:p>
          <a:p>
            <a:pPr algn="l"/>
            <a:r>
              <a:rPr lang="en-US" altLang="zh-CN" sz="1108" dirty="0">
                <a:solidFill>
                  <a:srgbClr val="292929"/>
                </a:solidFill>
                <a:latin typeface="Courier New" panose="02070309020205020404" pitchFamily="49" charset="0"/>
              </a:rPr>
              <a:t>SYSCALL_DEFINE3(bind, int, </a:t>
            </a:r>
            <a:r>
              <a:rPr lang="en-US" altLang="zh-CN" sz="1108" dirty="0" err="1">
                <a:solidFill>
                  <a:srgbClr val="292929"/>
                </a:solidFill>
                <a:latin typeface="Courier New" panose="02070309020205020404" pitchFamily="49" charset="0"/>
              </a:rPr>
              <a:t>fd</a:t>
            </a:r>
            <a:r>
              <a:rPr lang="en-US" altLang="zh-CN" sz="1108" dirty="0">
                <a:solidFill>
                  <a:srgbClr val="292929"/>
                </a:solidFill>
                <a:latin typeface="Courier New" panose="02070309020205020404" pitchFamily="49" charset="0"/>
              </a:rPr>
              <a:t>, struct </a:t>
            </a:r>
            <a:r>
              <a:rPr lang="en-US" altLang="zh-CN" sz="1108" dirty="0" err="1">
                <a:solidFill>
                  <a:srgbClr val="292929"/>
                </a:solidFill>
                <a:latin typeface="Courier New" panose="02070309020205020404" pitchFamily="49" charset="0"/>
              </a:rPr>
              <a:t>sockaddr</a:t>
            </a:r>
            <a:r>
              <a:rPr lang="en-US" altLang="zh-CN" sz="1108" dirty="0">
                <a:solidFill>
                  <a:srgbClr val="292929"/>
                </a:solidFill>
                <a:latin typeface="Courier New" panose="02070309020205020404" pitchFamily="49" charset="0"/>
              </a:rPr>
              <a:t> __user *, </a:t>
            </a:r>
            <a:r>
              <a:rPr lang="en-US" altLang="zh-CN" sz="1108" dirty="0" err="1">
                <a:solidFill>
                  <a:srgbClr val="292929"/>
                </a:solidFill>
                <a:latin typeface="Courier New" panose="02070309020205020404" pitchFamily="49" charset="0"/>
              </a:rPr>
              <a:t>umyaddr</a:t>
            </a:r>
            <a:r>
              <a:rPr lang="en-US" altLang="zh-CN" sz="1108" dirty="0">
                <a:solidFill>
                  <a:srgbClr val="292929"/>
                </a:solidFill>
                <a:latin typeface="Courier New" panose="02070309020205020404" pitchFamily="49" charset="0"/>
              </a:rPr>
              <a:t>, int, </a:t>
            </a:r>
            <a:r>
              <a:rPr lang="en-US" altLang="zh-CN" sz="1108" dirty="0" err="1">
                <a:solidFill>
                  <a:srgbClr val="292929"/>
                </a:solidFill>
                <a:latin typeface="Courier New" panose="02070309020205020404" pitchFamily="49" charset="0"/>
              </a:rPr>
              <a:t>addrlen</a:t>
            </a:r>
            <a:r>
              <a:rPr lang="en-US" altLang="zh-CN" sz="1108" dirty="0">
                <a:solidFill>
                  <a:srgbClr val="292929"/>
                </a:solidFill>
                <a:latin typeface="Courier New" panose="02070309020205020404" pitchFamily="49" charset="0"/>
              </a:rPr>
              <a:t>) </a:t>
            </a:r>
          </a:p>
          <a:p>
            <a:pPr algn="l"/>
            <a:r>
              <a:rPr lang="en-US" altLang="zh-CN" sz="1108" dirty="0">
                <a:solidFill>
                  <a:srgbClr val="292929"/>
                </a:solidFill>
                <a:latin typeface="Courier New" panose="02070309020205020404" pitchFamily="49" charset="0"/>
              </a:rPr>
              <a:t>SYSCALL_DEFINE2(listen, int, </a:t>
            </a:r>
            <a:r>
              <a:rPr lang="en-US" altLang="zh-CN" sz="1108" dirty="0" err="1">
                <a:solidFill>
                  <a:srgbClr val="292929"/>
                </a:solidFill>
                <a:latin typeface="Courier New" panose="02070309020205020404" pitchFamily="49" charset="0"/>
              </a:rPr>
              <a:t>fd</a:t>
            </a:r>
            <a:r>
              <a:rPr lang="en-US" altLang="zh-CN" sz="1108" dirty="0">
                <a:solidFill>
                  <a:srgbClr val="292929"/>
                </a:solidFill>
                <a:latin typeface="Courier New" panose="02070309020205020404" pitchFamily="49" charset="0"/>
              </a:rPr>
              <a:t>, int, backlog) </a:t>
            </a:r>
          </a:p>
          <a:p>
            <a:pPr algn="l"/>
            <a:r>
              <a:rPr lang="en-US" altLang="zh-CN" sz="1108" dirty="0">
                <a:solidFill>
                  <a:srgbClr val="292929"/>
                </a:solidFill>
                <a:latin typeface="Courier New" panose="02070309020205020404" pitchFamily="49" charset="0"/>
              </a:rPr>
              <a:t>SYSCALL_DEFINE3(accept, int, </a:t>
            </a:r>
            <a:r>
              <a:rPr lang="en-US" altLang="zh-CN" sz="1108" dirty="0" err="1">
                <a:solidFill>
                  <a:srgbClr val="292929"/>
                </a:solidFill>
                <a:latin typeface="Courier New" panose="02070309020205020404" pitchFamily="49" charset="0"/>
              </a:rPr>
              <a:t>fd</a:t>
            </a:r>
            <a:r>
              <a:rPr lang="en-US" altLang="zh-CN" sz="1108" dirty="0">
                <a:solidFill>
                  <a:srgbClr val="292929"/>
                </a:solidFill>
                <a:latin typeface="Courier New" panose="02070309020205020404" pitchFamily="49" charset="0"/>
              </a:rPr>
              <a:t>, struct </a:t>
            </a:r>
            <a:r>
              <a:rPr lang="en-US" altLang="zh-CN" sz="1108" dirty="0" err="1">
                <a:solidFill>
                  <a:srgbClr val="292929"/>
                </a:solidFill>
                <a:latin typeface="Courier New" panose="02070309020205020404" pitchFamily="49" charset="0"/>
              </a:rPr>
              <a:t>sockaddr</a:t>
            </a:r>
            <a:r>
              <a:rPr lang="en-US" altLang="zh-CN" sz="1108" dirty="0">
                <a:solidFill>
                  <a:srgbClr val="292929"/>
                </a:solidFill>
                <a:latin typeface="Courier New" panose="02070309020205020404" pitchFamily="49" charset="0"/>
              </a:rPr>
              <a:t> __user *, </a:t>
            </a:r>
            <a:r>
              <a:rPr lang="en-US" altLang="zh-CN" sz="1108" dirty="0" err="1">
                <a:solidFill>
                  <a:srgbClr val="292929"/>
                </a:solidFill>
                <a:latin typeface="Courier New" panose="02070309020205020404" pitchFamily="49" charset="0"/>
              </a:rPr>
              <a:t>upeer_sockaddr</a:t>
            </a:r>
            <a:r>
              <a:rPr lang="en-US" altLang="zh-CN" sz="1108" dirty="0">
                <a:solidFill>
                  <a:srgbClr val="292929"/>
                </a:solidFill>
                <a:latin typeface="Courier New" panose="02070309020205020404" pitchFamily="49" charset="0"/>
              </a:rPr>
              <a:t>, int __user *, </a:t>
            </a:r>
            <a:r>
              <a:rPr lang="en-US" altLang="zh-CN" sz="1108" dirty="0" err="1">
                <a:solidFill>
                  <a:srgbClr val="292929"/>
                </a:solidFill>
                <a:latin typeface="Courier New" panose="02070309020205020404" pitchFamily="49" charset="0"/>
              </a:rPr>
              <a:t>upeer_addrlen</a:t>
            </a:r>
            <a:r>
              <a:rPr lang="en-US" altLang="zh-CN" sz="1108" dirty="0">
                <a:solidFill>
                  <a:srgbClr val="292929"/>
                </a:solidFill>
                <a:latin typeface="Courier New" panose="02070309020205020404" pitchFamily="49" charset="0"/>
              </a:rPr>
              <a:t>)</a:t>
            </a:r>
            <a:endParaRPr lang="zh-CN" altLang="en-US" sz="1108" dirty="0">
              <a:solidFill>
                <a:srgbClr val="292929"/>
              </a:solidFill>
            </a:endParaRPr>
          </a:p>
        </p:txBody>
      </p:sp>
    </p:spTree>
    <p:extLst>
      <p:ext uri="{BB962C8B-B14F-4D97-AF65-F5344CB8AC3E}">
        <p14:creationId xmlns:p14="http://schemas.microsoft.com/office/powerpoint/2010/main" val="6673212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kumimoji="1" lang="en-US" altLang="zh-CN" dirty="0"/>
              <a:t>Socket</a:t>
            </a:r>
            <a:r>
              <a:rPr kumimoji="1" lang="zh-CN" altLang="en-US" dirty="0"/>
              <a:t>结构</a:t>
            </a:r>
            <a:endParaRPr kumimoji="1" lang="en-US" altLang="zh-CN" dirty="0"/>
          </a:p>
          <a:p>
            <a:pPr lvl="1"/>
            <a:r>
              <a:rPr lang="zh-CN" altLang="en-US" dirty="0"/>
              <a:t>用来存储与该链路有关的所有信息。</a:t>
            </a:r>
            <a:endParaRPr lang="en-US" altLang="zh-CN" dirty="0"/>
          </a:p>
          <a:p>
            <a:pPr lvl="2"/>
            <a:r>
              <a:rPr lang="zh-CN" altLang="en-US" dirty="0"/>
              <a:t>所使用的协议</a:t>
            </a:r>
            <a:endParaRPr lang="en-US" altLang="zh-CN" dirty="0"/>
          </a:p>
          <a:p>
            <a:pPr lvl="2"/>
            <a:r>
              <a:rPr kumimoji="1" lang="zh-CN" altLang="en-US" dirty="0"/>
              <a:t>协议的状态信息（包括源和目的地址）</a:t>
            </a:r>
            <a:endParaRPr kumimoji="1" lang="en-US" altLang="zh-CN" dirty="0"/>
          </a:p>
          <a:p>
            <a:pPr lvl="2"/>
            <a:r>
              <a:rPr lang="zh-CN" altLang="en-US" dirty="0"/>
              <a:t>到达的连接队列</a:t>
            </a:r>
            <a:endParaRPr lang="en-US" altLang="zh-CN" dirty="0"/>
          </a:p>
          <a:p>
            <a:pPr lvl="2"/>
            <a:r>
              <a:rPr kumimoji="1" lang="zh-CN" altLang="en-US" dirty="0"/>
              <a:t>数据缓存</a:t>
            </a:r>
            <a:endParaRPr lang="en-US" altLang="zh-CN" dirty="0"/>
          </a:p>
          <a:p>
            <a:pPr lvl="2"/>
            <a:r>
              <a:rPr kumimoji="1" lang="zh-CN" altLang="en-US" dirty="0"/>
              <a:t>可选标志</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协议无关接口</a:t>
            </a:r>
            <a:endParaRPr kumimoji="1" lang="zh-CN" altLang="en-US" dirty="0"/>
          </a:p>
        </p:txBody>
      </p:sp>
      <p:grpSp>
        <p:nvGrpSpPr>
          <p:cNvPr id="21" name="Group 37">
            <a:extLst>
              <a:ext uri="{FF2B5EF4-FFF2-40B4-BE49-F238E27FC236}">
                <a16:creationId xmlns:a16="http://schemas.microsoft.com/office/drawing/2014/main" id="{0F36E4B1-5F4A-4311-A680-E2670B0AD33A}"/>
              </a:ext>
            </a:extLst>
          </p:cNvPr>
          <p:cNvGrpSpPr>
            <a:grpSpLocks/>
          </p:cNvGrpSpPr>
          <p:nvPr/>
        </p:nvGrpSpPr>
        <p:grpSpPr bwMode="auto">
          <a:xfrm>
            <a:off x="6964881" y="1564397"/>
            <a:ext cx="1262910" cy="4177605"/>
            <a:chOff x="2933" y="616"/>
            <a:chExt cx="669" cy="2213"/>
          </a:xfrm>
        </p:grpSpPr>
        <p:sp>
          <p:nvSpPr>
            <p:cNvPr id="22" name="Text Box 14">
              <a:extLst>
                <a:ext uri="{FF2B5EF4-FFF2-40B4-BE49-F238E27FC236}">
                  <a16:creationId xmlns:a16="http://schemas.microsoft.com/office/drawing/2014/main" id="{983518C1-61A6-4F7F-9DAB-1E6707370B88}"/>
                </a:ext>
              </a:extLst>
            </p:cNvPr>
            <p:cNvSpPr txBox="1">
              <a:spLocks noChangeArrowheads="1"/>
            </p:cNvSpPr>
            <p:nvPr/>
          </p:nvSpPr>
          <p:spPr bwMode="auto">
            <a:xfrm>
              <a:off x="3370" y="2600"/>
              <a:ext cx="9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defTabSz="844083" eaLnBrk="0" fontAlgn="auto" hangingPunct="0">
                <a:spcBef>
                  <a:spcPct val="50000"/>
                </a:spcBef>
                <a:spcAft>
                  <a:spcPts val="0"/>
                </a:spcAft>
                <a:defRPr/>
              </a:pPr>
              <a:endParaRPr kumimoji="0" lang="zh-CN" altLang="en-US" sz="2215" b="0" kern="0">
                <a:solidFill>
                  <a:srgbClr val="000000"/>
                </a:solidFill>
                <a:latin typeface="Times New Roman" panose="02020603050405020304" pitchFamily="18" charset="0"/>
                <a:ea typeface="宋体" panose="02010600030101010101" pitchFamily="2" charset="-122"/>
              </a:endParaRPr>
            </a:p>
          </p:txBody>
        </p:sp>
        <p:graphicFrame>
          <p:nvGraphicFramePr>
            <p:cNvPr id="23" name="Object 5">
              <a:extLst>
                <a:ext uri="{FF2B5EF4-FFF2-40B4-BE49-F238E27FC236}">
                  <a16:creationId xmlns:a16="http://schemas.microsoft.com/office/drawing/2014/main" id="{D65B66F0-BA1A-4AD1-9EB2-604E25656ACF}"/>
                </a:ext>
              </a:extLst>
            </p:cNvPr>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2130" name="Clip" r:id="rId4" imgW="1307263" imgH="1084139" progId="MS_ClipArt_Gallery.2">
                    <p:embed/>
                  </p:oleObj>
                </mc:Choice>
                <mc:Fallback>
                  <p:oleObj name="Clip" r:id="rId4" imgW="1307263" imgH="1084139" progId="MS_ClipArt_Gallery.2">
                    <p:embed/>
                    <p:pic>
                      <p:nvPicPr>
                        <p:cNvPr id="4099" name="Object 5">
                          <a:extLst>
                            <a:ext uri="{FF2B5EF4-FFF2-40B4-BE49-F238E27FC236}">
                              <a16:creationId xmlns:a16="http://schemas.microsoft.com/office/drawing/2014/main" id="{ECA3C534-5D45-4286-B1CF-589C401DE3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 name="Group 10">
              <a:extLst>
                <a:ext uri="{FF2B5EF4-FFF2-40B4-BE49-F238E27FC236}">
                  <a16:creationId xmlns:a16="http://schemas.microsoft.com/office/drawing/2014/main" id="{587268D7-DE7B-444C-8665-44201BC85ED9}"/>
                </a:ext>
              </a:extLst>
            </p:cNvPr>
            <p:cNvGrpSpPr>
              <a:grpSpLocks/>
            </p:cNvGrpSpPr>
            <p:nvPr/>
          </p:nvGrpSpPr>
          <p:grpSpPr bwMode="auto">
            <a:xfrm>
              <a:off x="2933" y="1323"/>
              <a:ext cx="669" cy="353"/>
              <a:chOff x="3046" y="1508"/>
              <a:chExt cx="669" cy="353"/>
            </a:xfrm>
          </p:grpSpPr>
          <p:sp>
            <p:nvSpPr>
              <p:cNvPr id="32" name="Oval 8">
                <a:extLst>
                  <a:ext uri="{FF2B5EF4-FFF2-40B4-BE49-F238E27FC236}">
                    <a16:creationId xmlns:a16="http://schemas.microsoft.com/office/drawing/2014/main" id="{06B4E98A-262B-4A7A-8ADB-5226CEB5AC9A}"/>
                  </a:ext>
                </a:extLst>
              </p:cNvPr>
              <p:cNvSpPr>
                <a:spLocks noChangeArrowheads="1"/>
              </p:cNvSpPr>
              <p:nvPr/>
            </p:nvSpPr>
            <p:spPr bwMode="auto">
              <a:xfrm>
                <a:off x="3046" y="1508"/>
                <a:ext cx="669" cy="35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l" defTabSz="844083" eaLnBrk="0" fontAlgn="auto" hangingPunct="0">
                  <a:spcBef>
                    <a:spcPct val="20000"/>
                  </a:spcBef>
                  <a:spcAft>
                    <a:spcPts val="0"/>
                  </a:spcAft>
                  <a:buClr>
                    <a:srgbClr val="3333CC"/>
                  </a:buClr>
                  <a:buSzPct val="85000"/>
                  <a:defRPr/>
                </a:pPr>
                <a:endParaRPr kumimoji="0" lang="zh-CN" altLang="en-US" sz="2215" b="0" kern="0">
                  <a:solidFill>
                    <a:srgbClr val="000000"/>
                  </a:solidFill>
                  <a:ea typeface="宋体" panose="02010600030101010101" pitchFamily="2" charset="-122"/>
                </a:endParaRPr>
              </a:p>
            </p:txBody>
          </p:sp>
          <p:sp>
            <p:nvSpPr>
              <p:cNvPr id="33" name="Text Box 9">
                <a:extLst>
                  <a:ext uri="{FF2B5EF4-FFF2-40B4-BE49-F238E27FC236}">
                    <a16:creationId xmlns:a16="http://schemas.microsoft.com/office/drawing/2014/main" id="{5F315BDB-0996-4F92-B957-562B569838B8}"/>
                  </a:ext>
                </a:extLst>
              </p:cNvPr>
              <p:cNvSpPr txBox="1">
                <a:spLocks noChangeArrowheads="1"/>
              </p:cNvSpPr>
              <p:nvPr/>
            </p:nvSpPr>
            <p:spPr bwMode="auto">
              <a:xfrm>
                <a:off x="3121" y="1578"/>
                <a:ext cx="3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l" defTabSz="844083" eaLnBrk="0" fontAlgn="auto" hangingPunct="0">
                  <a:spcBef>
                    <a:spcPts val="0"/>
                  </a:spcBef>
                  <a:spcAft>
                    <a:spcPts val="0"/>
                  </a:spcAft>
                  <a:defRPr/>
                </a:pPr>
                <a:r>
                  <a:rPr kumimoji="0" lang="en-US" altLang="zh-CN" sz="1477" b="0" kern="0">
                    <a:solidFill>
                      <a:srgbClr val="000000"/>
                    </a:solidFill>
                    <a:latin typeface="Times New Roman" panose="02020603050405020304" pitchFamily="18" charset="0"/>
                    <a:ea typeface="宋体" panose="02010600030101010101" pitchFamily="2" charset="-122"/>
                  </a:rPr>
                  <a:t>process</a:t>
                </a:r>
              </a:p>
            </p:txBody>
          </p:sp>
        </p:grpSp>
        <p:grpSp>
          <p:nvGrpSpPr>
            <p:cNvPr id="25" name="Group 17">
              <a:extLst>
                <a:ext uri="{FF2B5EF4-FFF2-40B4-BE49-F238E27FC236}">
                  <a16:creationId xmlns:a16="http://schemas.microsoft.com/office/drawing/2014/main" id="{40D174BC-ABB9-4E4E-9A61-4C62A002D000}"/>
                </a:ext>
              </a:extLst>
            </p:cNvPr>
            <p:cNvGrpSpPr>
              <a:grpSpLocks/>
            </p:cNvGrpSpPr>
            <p:nvPr/>
          </p:nvGrpSpPr>
          <p:grpSpPr bwMode="auto">
            <a:xfrm>
              <a:off x="2949" y="1845"/>
              <a:ext cx="605" cy="630"/>
              <a:chOff x="3072" y="3300"/>
              <a:chExt cx="605" cy="630"/>
            </a:xfrm>
          </p:grpSpPr>
          <p:sp>
            <p:nvSpPr>
              <p:cNvPr id="30" name="Rectangle 15">
                <a:extLst>
                  <a:ext uri="{FF2B5EF4-FFF2-40B4-BE49-F238E27FC236}">
                    <a16:creationId xmlns:a16="http://schemas.microsoft.com/office/drawing/2014/main" id="{5CB862AA-4D4C-49C4-B4F6-3A775B62642F}"/>
                  </a:ext>
                </a:extLst>
              </p:cNvPr>
              <p:cNvSpPr>
                <a:spLocks noChangeArrowheads="1"/>
              </p:cNvSpPr>
              <p:nvPr/>
            </p:nvSpPr>
            <p:spPr bwMode="auto">
              <a:xfrm>
                <a:off x="3084" y="3300"/>
                <a:ext cx="593" cy="6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l" defTabSz="844083" eaLnBrk="0" fontAlgn="auto" hangingPunct="0">
                  <a:spcBef>
                    <a:spcPct val="20000"/>
                  </a:spcBef>
                  <a:spcAft>
                    <a:spcPts val="0"/>
                  </a:spcAft>
                  <a:buClr>
                    <a:srgbClr val="3333CC"/>
                  </a:buClr>
                  <a:buSzPct val="85000"/>
                  <a:defRPr/>
                </a:pPr>
                <a:endParaRPr kumimoji="0" lang="zh-CN" altLang="en-US" sz="2215" b="0" kern="0">
                  <a:solidFill>
                    <a:srgbClr val="000000"/>
                  </a:solidFill>
                  <a:ea typeface="宋体" panose="02010600030101010101" pitchFamily="2" charset="-122"/>
                </a:endParaRPr>
              </a:p>
            </p:txBody>
          </p:sp>
          <p:sp>
            <p:nvSpPr>
              <p:cNvPr id="31" name="Text Box 16">
                <a:extLst>
                  <a:ext uri="{FF2B5EF4-FFF2-40B4-BE49-F238E27FC236}">
                    <a16:creationId xmlns:a16="http://schemas.microsoft.com/office/drawing/2014/main" id="{7EDE4835-1CCA-4A6D-907C-D87A7C39EE1A}"/>
                  </a:ext>
                </a:extLst>
              </p:cNvPr>
              <p:cNvSpPr txBox="1">
                <a:spLocks noChangeArrowheads="1"/>
              </p:cNvSpPr>
              <p:nvPr/>
            </p:nvSpPr>
            <p:spPr bwMode="auto">
              <a:xfrm>
                <a:off x="3072" y="3339"/>
                <a:ext cx="48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l" defTabSz="844083" eaLnBrk="0" fontAlgn="auto" hangingPunct="0">
                  <a:spcBef>
                    <a:spcPts val="0"/>
                  </a:spcBef>
                  <a:spcAft>
                    <a:spcPts val="0"/>
                  </a:spcAft>
                  <a:defRPr/>
                </a:pPr>
                <a:r>
                  <a:rPr kumimoji="0" lang="en-US" altLang="zh-CN" sz="1477" b="0" kern="0" dirty="0">
                    <a:solidFill>
                      <a:srgbClr val="000000"/>
                    </a:solidFill>
                    <a:latin typeface="Times New Roman" panose="02020603050405020304" pitchFamily="18" charset="0"/>
                    <a:ea typeface="宋体" panose="02010600030101010101" pitchFamily="2" charset="-122"/>
                  </a:rPr>
                  <a:t>TCP with</a:t>
                </a:r>
              </a:p>
              <a:p>
                <a:pPr algn="l" defTabSz="844083" eaLnBrk="0" fontAlgn="auto" hangingPunct="0">
                  <a:spcBef>
                    <a:spcPts val="0"/>
                  </a:spcBef>
                  <a:spcAft>
                    <a:spcPts val="0"/>
                  </a:spcAft>
                  <a:defRPr/>
                </a:pPr>
                <a:r>
                  <a:rPr kumimoji="0" lang="en-US" altLang="zh-CN" sz="1477" b="0" kern="0" dirty="0">
                    <a:solidFill>
                      <a:srgbClr val="000000"/>
                    </a:solidFill>
                    <a:latin typeface="Times New Roman" panose="02020603050405020304" pitchFamily="18" charset="0"/>
                    <a:ea typeface="宋体" panose="02010600030101010101" pitchFamily="2" charset="-122"/>
                  </a:rPr>
                  <a:t>buffers,</a:t>
                </a:r>
              </a:p>
              <a:p>
                <a:pPr algn="l" defTabSz="844083" eaLnBrk="0" fontAlgn="auto" hangingPunct="0">
                  <a:spcBef>
                    <a:spcPts val="0"/>
                  </a:spcBef>
                  <a:spcAft>
                    <a:spcPts val="0"/>
                  </a:spcAft>
                  <a:defRPr/>
                </a:pPr>
                <a:r>
                  <a:rPr kumimoji="0" lang="en-US" altLang="zh-CN" sz="1477" b="0" kern="0" dirty="0">
                    <a:solidFill>
                      <a:srgbClr val="000000"/>
                    </a:solidFill>
                    <a:latin typeface="Times New Roman" panose="02020603050405020304" pitchFamily="18" charset="0"/>
                    <a:ea typeface="宋体" panose="02010600030101010101" pitchFamily="2" charset="-122"/>
                  </a:rPr>
                  <a:t>variables</a:t>
                </a:r>
              </a:p>
            </p:txBody>
          </p:sp>
        </p:grpSp>
        <p:sp>
          <p:nvSpPr>
            <p:cNvPr id="26" name="Rectangle 18">
              <a:extLst>
                <a:ext uri="{FF2B5EF4-FFF2-40B4-BE49-F238E27FC236}">
                  <a16:creationId xmlns:a16="http://schemas.microsoft.com/office/drawing/2014/main" id="{2FFE3296-994E-452D-BF69-5ECD91E9010F}"/>
                </a:ext>
              </a:extLst>
            </p:cNvPr>
            <p:cNvSpPr>
              <a:spLocks noChangeArrowheads="1"/>
            </p:cNvSpPr>
            <p:nvPr/>
          </p:nvSpPr>
          <p:spPr bwMode="auto">
            <a:xfrm>
              <a:off x="3054" y="1654"/>
              <a:ext cx="415" cy="207"/>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defTabSz="844083" eaLnBrk="0" fontAlgn="auto" hangingPunct="0">
                <a:spcBef>
                  <a:spcPts val="0"/>
                </a:spcBef>
                <a:spcAft>
                  <a:spcPts val="0"/>
                </a:spcAft>
                <a:defRPr/>
              </a:pPr>
              <a:r>
                <a:rPr kumimoji="0" lang="en-US" altLang="zh-CN" sz="1477" b="0" kern="0">
                  <a:solidFill>
                    <a:srgbClr val="000000"/>
                  </a:solidFill>
                  <a:latin typeface="Times New Roman" panose="02020603050405020304" pitchFamily="18" charset="0"/>
                  <a:ea typeface="宋体" panose="02010600030101010101" pitchFamily="2" charset="-122"/>
                </a:rPr>
                <a:t>socket</a:t>
              </a:r>
            </a:p>
          </p:txBody>
        </p:sp>
        <p:sp>
          <p:nvSpPr>
            <p:cNvPr id="27" name="Line 33">
              <a:extLst>
                <a:ext uri="{FF2B5EF4-FFF2-40B4-BE49-F238E27FC236}">
                  <a16:creationId xmlns:a16="http://schemas.microsoft.com/office/drawing/2014/main" id="{F620A9C9-CBB0-4948-89B6-B1B93011720C}"/>
                </a:ext>
              </a:extLst>
            </p:cNvPr>
            <p:cNvSpPr>
              <a:spLocks noChangeShapeType="1"/>
            </p:cNvSpPr>
            <p:nvPr/>
          </p:nvSpPr>
          <p:spPr bwMode="auto">
            <a:xfrm flipV="1">
              <a:off x="3261" y="1561"/>
              <a:ext cx="0" cy="1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defTabSz="844083" eaLnBrk="0" fontAlgn="auto" hangingPunct="0">
                <a:spcBef>
                  <a:spcPct val="20000"/>
                </a:spcBef>
                <a:spcAft>
                  <a:spcPts val="0"/>
                </a:spcAft>
                <a:buClr>
                  <a:srgbClr val="3333CC"/>
                </a:buClr>
                <a:buSzPct val="85000"/>
                <a:defRPr/>
              </a:pPr>
              <a:endParaRPr kumimoji="0" lang="zh-CN" altLang="en-US" sz="1662" b="0" kern="0">
                <a:solidFill>
                  <a:srgbClr val="000000"/>
                </a:solidFill>
                <a:latin typeface="Comic Sans MS" panose="030F0702030302020204" pitchFamily="66" charset="0"/>
                <a:ea typeface="+mn-ea"/>
              </a:endParaRPr>
            </a:p>
          </p:txBody>
        </p:sp>
        <p:sp>
          <p:nvSpPr>
            <p:cNvPr id="28" name="Line 35">
              <a:extLst>
                <a:ext uri="{FF2B5EF4-FFF2-40B4-BE49-F238E27FC236}">
                  <a16:creationId xmlns:a16="http://schemas.microsoft.com/office/drawing/2014/main" id="{8B963547-7FD6-48EA-896C-A7F2ABDFC47E}"/>
                </a:ext>
              </a:extLst>
            </p:cNvPr>
            <p:cNvSpPr>
              <a:spLocks noChangeShapeType="1"/>
            </p:cNvSpPr>
            <p:nvPr/>
          </p:nvSpPr>
          <p:spPr bwMode="auto">
            <a:xfrm>
              <a:off x="3269" y="1823"/>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defTabSz="844083" eaLnBrk="0" fontAlgn="auto" hangingPunct="0">
                <a:spcBef>
                  <a:spcPct val="20000"/>
                </a:spcBef>
                <a:spcAft>
                  <a:spcPts val="0"/>
                </a:spcAft>
                <a:buClr>
                  <a:srgbClr val="3333CC"/>
                </a:buClr>
                <a:buSzPct val="85000"/>
                <a:defRPr/>
              </a:pPr>
              <a:endParaRPr kumimoji="0" lang="zh-CN" altLang="en-US" sz="1662" b="0" kern="0">
                <a:solidFill>
                  <a:srgbClr val="000000"/>
                </a:solidFill>
                <a:latin typeface="Comic Sans MS" panose="030F0702030302020204" pitchFamily="66" charset="0"/>
                <a:ea typeface="+mn-ea"/>
              </a:endParaRPr>
            </a:p>
          </p:txBody>
        </p:sp>
        <p:sp>
          <p:nvSpPr>
            <p:cNvPr id="29" name="Text Box 36">
              <a:extLst>
                <a:ext uri="{FF2B5EF4-FFF2-40B4-BE49-F238E27FC236}">
                  <a16:creationId xmlns:a16="http://schemas.microsoft.com/office/drawing/2014/main" id="{5D972EA9-200E-42B0-81C4-AB1437505D1D}"/>
                </a:ext>
              </a:extLst>
            </p:cNvPr>
            <p:cNvSpPr txBox="1">
              <a:spLocks noChangeArrowheads="1"/>
            </p:cNvSpPr>
            <p:nvPr/>
          </p:nvSpPr>
          <p:spPr bwMode="auto">
            <a:xfrm>
              <a:off x="3028" y="616"/>
              <a:ext cx="37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defRPr>
              </a:lvl9pPr>
            </a:lstStyle>
            <a:p>
              <a:pPr algn="l" defTabSz="844083" eaLnBrk="0" fontAlgn="auto" hangingPunct="0">
                <a:spcBef>
                  <a:spcPts val="0"/>
                </a:spcBef>
                <a:spcAft>
                  <a:spcPts val="0"/>
                </a:spcAft>
                <a:defRPr/>
              </a:pPr>
              <a:r>
                <a:rPr kumimoji="0" lang="en-US" altLang="zh-CN" sz="1477" b="0" kern="0">
                  <a:solidFill>
                    <a:srgbClr val="000000"/>
                  </a:solidFill>
                  <a:latin typeface="Times New Roman" panose="02020603050405020304" pitchFamily="18" charset="0"/>
                  <a:ea typeface="宋体" panose="02010600030101010101" pitchFamily="2" charset="-122"/>
                </a:rPr>
                <a:t>host or</a:t>
              </a:r>
            </a:p>
            <a:p>
              <a:pPr algn="l" defTabSz="844083" eaLnBrk="0" fontAlgn="auto" hangingPunct="0">
                <a:spcBef>
                  <a:spcPts val="0"/>
                </a:spcBef>
                <a:spcAft>
                  <a:spcPts val="0"/>
                </a:spcAft>
                <a:defRPr/>
              </a:pPr>
              <a:r>
                <a:rPr kumimoji="0" lang="en-US" altLang="zh-CN" sz="1477" b="0" kern="0">
                  <a:solidFill>
                    <a:srgbClr val="000000"/>
                  </a:solidFill>
                  <a:latin typeface="Times New Roman" panose="02020603050405020304" pitchFamily="18" charset="0"/>
                  <a:ea typeface="宋体" panose="02010600030101010101" pitchFamily="2" charset="-122"/>
                </a:rPr>
                <a:t>server</a:t>
              </a:r>
            </a:p>
          </p:txBody>
        </p:sp>
      </p:grpSp>
      <p:pic>
        <p:nvPicPr>
          <p:cNvPr id="47" name="图片 46">
            <a:extLst>
              <a:ext uri="{FF2B5EF4-FFF2-40B4-BE49-F238E27FC236}">
                <a16:creationId xmlns:a16="http://schemas.microsoft.com/office/drawing/2014/main" id="{6422CBB6-40F5-4C84-80A5-F139A2DB36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1769" y="2946745"/>
            <a:ext cx="5909311" cy="3756634"/>
          </a:xfrm>
          <a:prstGeom prst="rect">
            <a:avLst/>
          </a:prstGeom>
        </p:spPr>
      </p:pic>
    </p:spTree>
    <p:extLst>
      <p:ext uri="{BB962C8B-B14F-4D97-AF65-F5344CB8AC3E}">
        <p14:creationId xmlns:p14="http://schemas.microsoft.com/office/powerpoint/2010/main" val="67449168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kumimoji="1" lang="zh-CN" altLang="en-US" dirty="0"/>
              <a:t>传输控制块</a:t>
            </a:r>
            <a:endParaRPr kumimoji="1" lang="en-US" altLang="zh-CN" dirty="0"/>
          </a:p>
          <a:p>
            <a:pPr lvl="1"/>
            <a:r>
              <a:rPr lang="zh-CN" altLang="en-US" dirty="0"/>
              <a:t>套接口的</a:t>
            </a:r>
            <a:r>
              <a:rPr lang="en-US" altLang="zh-CN" dirty="0"/>
              <a:t>sk</a:t>
            </a:r>
            <a:r>
              <a:rPr lang="zh-CN" altLang="en-US" dirty="0"/>
              <a:t>字段指向与该套接口相关的传输控制块，</a:t>
            </a:r>
            <a:r>
              <a:rPr kumimoji="1" lang="zh-CN" altLang="en-US" dirty="0"/>
              <a:t>用来存放套接口所需信息。</a:t>
            </a:r>
            <a:endParaRPr kumimoji="1" lang="en-US" altLang="zh-CN" dirty="0"/>
          </a:p>
          <a:p>
            <a:pPr lvl="1"/>
            <a:r>
              <a:rPr lang="zh-CN" altLang="en-US" dirty="0"/>
              <a:t>不同协议对应不同的传输控制块</a:t>
            </a:r>
            <a:endParaRPr lang="en-US" altLang="zh-CN" dirty="0"/>
          </a:p>
          <a:p>
            <a:pPr lvl="2"/>
            <a:r>
              <a:rPr lang="en-US" altLang="zh-CN" sz="1477" dirty="0" err="1"/>
              <a:t>tcp_sock</a:t>
            </a:r>
            <a:r>
              <a:rPr lang="zh-CN" altLang="en-US" sz="1477" dirty="0"/>
              <a:t>，支持完整的</a:t>
            </a:r>
            <a:r>
              <a:rPr lang="en-US" altLang="zh-CN" sz="1477" dirty="0"/>
              <a:t>TCP</a:t>
            </a:r>
            <a:r>
              <a:rPr lang="zh-CN" altLang="en-US" sz="1477" dirty="0"/>
              <a:t>特性，包含了</a:t>
            </a:r>
            <a:r>
              <a:rPr lang="en-US" altLang="zh-CN" sz="1477" dirty="0"/>
              <a:t>TCP</a:t>
            </a:r>
            <a:r>
              <a:rPr lang="zh-CN" altLang="en-US" sz="1477" dirty="0"/>
              <a:t>为各连接维护的所有节点信息，如双方的序列号、窗口大小、重传次数等</a:t>
            </a:r>
          </a:p>
          <a:p>
            <a:pPr lvl="2"/>
            <a:r>
              <a:rPr lang="en-US" altLang="zh-CN" sz="1477" dirty="0" err="1"/>
              <a:t>udp_sock</a:t>
            </a:r>
            <a:r>
              <a:rPr lang="zh-CN" altLang="en-US" sz="1477" dirty="0"/>
              <a:t>，支持完整的</a:t>
            </a:r>
            <a:r>
              <a:rPr lang="en-US" altLang="zh-CN" sz="1477" dirty="0"/>
              <a:t>UDP</a:t>
            </a:r>
            <a:r>
              <a:rPr lang="zh-CN" altLang="en-US" sz="1477" dirty="0"/>
              <a:t>特性，包括两端</a:t>
            </a:r>
            <a:r>
              <a:rPr lang="en-US" altLang="zh-CN" sz="1477" dirty="0"/>
              <a:t>IP</a:t>
            </a:r>
            <a:r>
              <a:rPr lang="zh-CN" altLang="en-US" sz="1477" dirty="0"/>
              <a:t>地址、两端端口号等</a:t>
            </a:r>
          </a:p>
          <a:p>
            <a:pPr lvl="2"/>
            <a:r>
              <a:rPr lang="en-US" altLang="zh-CN" sz="1477" dirty="0" err="1"/>
              <a:t>raw_sock</a:t>
            </a:r>
            <a:endParaRPr lang="zh-CN" altLang="en-US" sz="1477" dirty="0"/>
          </a:p>
          <a:p>
            <a:pPr lvl="1"/>
            <a:endParaRPr kumimoji="1" lang="en-US" altLang="zh-CN" dirty="0"/>
          </a:p>
          <a:p>
            <a:endParaRPr lang="en-US" altLang="zh-CN" dirty="0"/>
          </a:p>
          <a:p>
            <a:endParaRPr kumimoji="1" lang="en-US" altLang="zh-CN" dirty="0"/>
          </a:p>
          <a:p>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kumimoji="1" lang="zh-CN" altLang="en-US" dirty="0"/>
              <a:t>传输层协议</a:t>
            </a:r>
          </a:p>
        </p:txBody>
      </p:sp>
      <p:pic>
        <p:nvPicPr>
          <p:cNvPr id="4" name="图片 3">
            <a:extLst>
              <a:ext uri="{FF2B5EF4-FFF2-40B4-BE49-F238E27FC236}">
                <a16:creationId xmlns:a16="http://schemas.microsoft.com/office/drawing/2014/main" id="{1425204D-78A3-417F-8CD7-4B89B1A72F1D}"/>
              </a:ext>
            </a:extLst>
          </p:cNvPr>
          <p:cNvPicPr>
            <a:picLocks noChangeAspect="1"/>
          </p:cNvPicPr>
          <p:nvPr/>
        </p:nvPicPr>
        <p:blipFill>
          <a:blip r:embed="rId3"/>
          <a:stretch>
            <a:fillRect/>
          </a:stretch>
        </p:blipFill>
        <p:spPr>
          <a:xfrm>
            <a:off x="2843808" y="3654185"/>
            <a:ext cx="3190508" cy="2958068"/>
          </a:xfrm>
          <a:prstGeom prst="rect">
            <a:avLst/>
          </a:prstGeom>
        </p:spPr>
      </p:pic>
      <p:pic>
        <p:nvPicPr>
          <p:cNvPr id="5" name="图片 4">
            <a:extLst>
              <a:ext uri="{FF2B5EF4-FFF2-40B4-BE49-F238E27FC236}">
                <a16:creationId xmlns:a16="http://schemas.microsoft.com/office/drawing/2014/main" id="{D543EB6C-AB60-4F70-B9D2-8F4435D861AC}"/>
              </a:ext>
            </a:extLst>
          </p:cNvPr>
          <p:cNvPicPr>
            <a:picLocks noChangeAspect="1"/>
          </p:cNvPicPr>
          <p:nvPr/>
        </p:nvPicPr>
        <p:blipFill>
          <a:blip r:embed="rId4"/>
          <a:stretch>
            <a:fillRect/>
          </a:stretch>
        </p:blipFill>
        <p:spPr>
          <a:xfrm>
            <a:off x="7158177" y="3429001"/>
            <a:ext cx="1909105" cy="2933613"/>
          </a:xfrm>
          <a:prstGeom prst="rect">
            <a:avLst/>
          </a:prstGeom>
        </p:spPr>
      </p:pic>
      <p:cxnSp>
        <p:nvCxnSpPr>
          <p:cNvPr id="7" name="直接箭头连接符 6">
            <a:extLst>
              <a:ext uri="{FF2B5EF4-FFF2-40B4-BE49-F238E27FC236}">
                <a16:creationId xmlns:a16="http://schemas.microsoft.com/office/drawing/2014/main" id="{FDEE1919-B592-4C59-91EC-CA78C28FE0D0}"/>
              </a:ext>
            </a:extLst>
          </p:cNvPr>
          <p:cNvCxnSpPr>
            <a:cxnSpLocks/>
          </p:cNvCxnSpPr>
          <p:nvPr/>
        </p:nvCxnSpPr>
        <p:spPr bwMode="auto">
          <a:xfrm flipV="1">
            <a:off x="5866159" y="4895806"/>
            <a:ext cx="1323267" cy="460793"/>
          </a:xfrm>
          <a:prstGeom prst="straightConnector1">
            <a:avLst/>
          </a:prstGeom>
          <a:solidFill>
            <a:srgbClr val="CCFF66"/>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9823574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374673" cy="4985169"/>
          </a:xfrm>
        </p:spPr>
        <p:txBody>
          <a:bodyPr/>
          <a:lstStyle/>
          <a:p>
            <a:r>
              <a:rPr lang="zh-CN" altLang="en-US" dirty="0"/>
              <a:t>操作集接口</a:t>
            </a:r>
            <a:endParaRPr kumimoji="1" lang="en-US" altLang="zh-CN" dirty="0"/>
          </a:p>
          <a:p>
            <a:pPr lvl="1"/>
            <a:r>
              <a:rPr lang="zh-CN" altLang="en-US" dirty="0"/>
              <a:t>套接口的</a:t>
            </a:r>
            <a:r>
              <a:rPr lang="en-US" altLang="zh-CN" dirty="0"/>
              <a:t>ops</a:t>
            </a:r>
            <a:r>
              <a:rPr lang="zh-CN" altLang="en-US" dirty="0"/>
              <a:t>字段指向特定传输协议的操作集接口，因为其是套接口系统调用到传输层调用的入口，因此成员与</a:t>
            </a:r>
            <a:r>
              <a:rPr lang="en-US" altLang="zh-CN" dirty="0"/>
              <a:t>socket</a:t>
            </a:r>
            <a:r>
              <a:rPr lang="zh-CN" altLang="en-US" dirty="0"/>
              <a:t>系统调用基本一一对应。</a:t>
            </a:r>
            <a:endParaRPr kumimoji="1" lang="en-US" altLang="zh-CN" dirty="0"/>
          </a:p>
          <a:p>
            <a:pPr lvl="1"/>
            <a:r>
              <a:rPr lang="en-US" altLang="zh-CN" dirty="0"/>
              <a:t>struct  </a:t>
            </a:r>
            <a:r>
              <a:rPr lang="en-US" altLang="zh-CN" dirty="0" err="1"/>
              <a:t>p</a:t>
            </a:r>
            <a:r>
              <a:rPr kumimoji="1" lang="en-US" altLang="zh-CN" dirty="0" err="1"/>
              <a:t>roto_ops</a:t>
            </a:r>
            <a:r>
              <a:rPr kumimoji="1" lang="en-US" altLang="zh-CN" dirty="0"/>
              <a:t>  ops</a:t>
            </a:r>
            <a:r>
              <a:rPr kumimoji="1" lang="zh-CN" altLang="en-US" dirty="0"/>
              <a:t>结构就是一张套接口系统调用的跳转表，其中某些操作会继续调用</a:t>
            </a:r>
            <a:r>
              <a:rPr kumimoji="1" lang="en-US" altLang="zh-CN" dirty="0"/>
              <a:t>proto</a:t>
            </a:r>
            <a:r>
              <a:rPr lang="zh-CN" altLang="en-US" dirty="0"/>
              <a:t>结构跳转表中函数进入下一步处理。</a:t>
            </a:r>
            <a:endParaRPr lang="en-US" altLang="zh-CN" dirty="0"/>
          </a:p>
          <a:p>
            <a:pPr lvl="2"/>
            <a:r>
              <a:rPr lang="en-US" altLang="zh-CN" sz="1477" dirty="0"/>
              <a:t>TCP</a:t>
            </a:r>
            <a:r>
              <a:rPr lang="zh-CN" altLang="en-US" sz="1477" dirty="0"/>
              <a:t>套接口传输层操作集：</a:t>
            </a:r>
            <a:r>
              <a:rPr lang="en-US" altLang="zh-CN" sz="1477" dirty="0" err="1"/>
              <a:t>inet_stream_ops</a:t>
            </a:r>
            <a:endParaRPr lang="en-US" altLang="zh-CN" sz="1477" dirty="0"/>
          </a:p>
          <a:p>
            <a:pPr lvl="2"/>
            <a:r>
              <a:rPr lang="en-US" altLang="zh-CN" sz="1477" dirty="0"/>
              <a:t>UDP</a:t>
            </a:r>
            <a:r>
              <a:rPr lang="zh-CN" altLang="en-US" sz="1477" dirty="0"/>
              <a:t>套接口传输层操作集：</a:t>
            </a:r>
            <a:r>
              <a:rPr lang="en-US" altLang="zh-CN" sz="1477" dirty="0" err="1"/>
              <a:t>inet_dgram_ops</a:t>
            </a:r>
            <a:endParaRPr lang="en-US" altLang="zh-CN" sz="1477" dirty="0"/>
          </a:p>
          <a:p>
            <a:pPr lvl="2"/>
            <a:r>
              <a:rPr lang="en-US" altLang="zh-CN" sz="1477" dirty="0"/>
              <a:t>RAW</a:t>
            </a:r>
            <a:r>
              <a:rPr lang="zh-CN" altLang="en-US" sz="1477" dirty="0"/>
              <a:t>套接口传输层操作集：</a:t>
            </a:r>
            <a:r>
              <a:rPr lang="en-US" altLang="zh-CN" sz="1477" dirty="0" err="1"/>
              <a:t>inet_sockraw_ops</a:t>
            </a:r>
            <a:endParaRPr lang="en-US" altLang="zh-CN" sz="1477" dirty="0"/>
          </a:p>
          <a:p>
            <a:endParaRPr lang="en-US" altLang="zh-CN" dirty="0"/>
          </a:p>
          <a:p>
            <a:endParaRPr kumimoji="1" lang="en-US" altLang="zh-CN" dirty="0"/>
          </a:p>
          <a:p>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kumimoji="1" lang="zh-CN" altLang="en-US" dirty="0"/>
              <a:t>传输层协议</a:t>
            </a:r>
          </a:p>
        </p:txBody>
      </p:sp>
      <p:pic>
        <p:nvPicPr>
          <p:cNvPr id="4" name="图片 3">
            <a:extLst>
              <a:ext uri="{FF2B5EF4-FFF2-40B4-BE49-F238E27FC236}">
                <a16:creationId xmlns:a16="http://schemas.microsoft.com/office/drawing/2014/main" id="{1425204D-78A3-417F-8CD7-4B89B1A72F1D}"/>
              </a:ext>
            </a:extLst>
          </p:cNvPr>
          <p:cNvPicPr>
            <a:picLocks noChangeAspect="1"/>
          </p:cNvPicPr>
          <p:nvPr/>
        </p:nvPicPr>
        <p:blipFill>
          <a:blip r:embed="rId3"/>
          <a:stretch>
            <a:fillRect/>
          </a:stretch>
        </p:blipFill>
        <p:spPr>
          <a:xfrm>
            <a:off x="5502565" y="3231647"/>
            <a:ext cx="3522853" cy="3266201"/>
          </a:xfrm>
          <a:prstGeom prst="rect">
            <a:avLst/>
          </a:prstGeom>
        </p:spPr>
      </p:pic>
      <p:cxnSp>
        <p:nvCxnSpPr>
          <p:cNvPr id="7" name="直接箭头连接符 6">
            <a:extLst>
              <a:ext uri="{FF2B5EF4-FFF2-40B4-BE49-F238E27FC236}">
                <a16:creationId xmlns:a16="http://schemas.microsoft.com/office/drawing/2014/main" id="{FDEE1919-B592-4C59-91EC-CA78C28FE0D0}"/>
              </a:ext>
            </a:extLst>
          </p:cNvPr>
          <p:cNvCxnSpPr>
            <a:cxnSpLocks/>
          </p:cNvCxnSpPr>
          <p:nvPr/>
        </p:nvCxnSpPr>
        <p:spPr bwMode="auto">
          <a:xfrm flipH="1">
            <a:off x="5030126" y="5356599"/>
            <a:ext cx="738315" cy="0"/>
          </a:xfrm>
          <a:prstGeom prst="straightConnector1">
            <a:avLst/>
          </a:prstGeom>
          <a:solidFill>
            <a:srgbClr val="CCFF66"/>
          </a:solidFill>
          <a:ln w="57150" cap="flat" cmpd="sng" algn="ctr">
            <a:solidFill>
              <a:srgbClr val="FF0000"/>
            </a:solidFill>
            <a:prstDash val="solid"/>
            <a:round/>
            <a:headEnd type="none" w="med" len="med"/>
            <a:tailEnd type="triangle"/>
          </a:ln>
          <a:effectLst/>
        </p:spPr>
      </p:cxnSp>
      <p:pic>
        <p:nvPicPr>
          <p:cNvPr id="9" name="图片 8">
            <a:extLst>
              <a:ext uri="{FF2B5EF4-FFF2-40B4-BE49-F238E27FC236}">
                <a16:creationId xmlns:a16="http://schemas.microsoft.com/office/drawing/2014/main" id="{15A16682-FB53-443C-8774-5D8470D8E0D9}"/>
              </a:ext>
            </a:extLst>
          </p:cNvPr>
          <p:cNvPicPr>
            <a:picLocks noChangeAspect="1"/>
          </p:cNvPicPr>
          <p:nvPr/>
        </p:nvPicPr>
        <p:blipFill>
          <a:blip r:embed="rId4"/>
          <a:stretch>
            <a:fillRect/>
          </a:stretch>
        </p:blipFill>
        <p:spPr>
          <a:xfrm>
            <a:off x="2976747" y="4007611"/>
            <a:ext cx="2053379" cy="2586620"/>
          </a:xfrm>
          <a:prstGeom prst="rect">
            <a:avLst/>
          </a:prstGeom>
        </p:spPr>
      </p:pic>
    </p:spTree>
    <p:extLst>
      <p:ext uri="{BB962C8B-B14F-4D97-AF65-F5344CB8AC3E}">
        <p14:creationId xmlns:p14="http://schemas.microsoft.com/office/powerpoint/2010/main" val="9432037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套接字缓存</a:t>
            </a:r>
            <a:endParaRPr lang="en-US" altLang="zh-CN" dirty="0"/>
          </a:p>
          <a:p>
            <a:pPr lvl="1"/>
            <a:r>
              <a:rPr lang="en-US" altLang="zh-CN" dirty="0" err="1"/>
              <a:t>sk_buff</a:t>
            </a:r>
            <a:r>
              <a:rPr lang="zh-CN" altLang="en-US" dirty="0"/>
              <a:t>是</a:t>
            </a:r>
            <a:r>
              <a:rPr lang="en-US" altLang="zh-CN" dirty="0"/>
              <a:t>Linux</a:t>
            </a:r>
            <a:r>
              <a:rPr lang="zh-CN" altLang="en-US" dirty="0"/>
              <a:t>网络代码中最重要的数据结构，用于描述已接收或待发送的数据报文信息。</a:t>
            </a:r>
            <a:endParaRPr lang="en-US" altLang="zh-CN" dirty="0"/>
          </a:p>
          <a:p>
            <a:pPr lvl="1"/>
            <a:r>
              <a:rPr lang="zh-CN" altLang="en-US" dirty="0"/>
              <a:t>多个不同的网络分层都会使用这个结构，当该结构从一个分层传到另一个分层时，其不同字段会随之发生变化。</a:t>
            </a:r>
            <a:endParaRPr lang="en-US" altLang="zh-CN" dirty="0"/>
          </a:p>
          <a:p>
            <a:pPr lvl="1"/>
            <a:endParaRPr lang="en-US" altLang="zh-CN" dirty="0"/>
          </a:p>
          <a:p>
            <a:r>
              <a:rPr lang="zh-CN" altLang="en-US" dirty="0"/>
              <a:t>设计套接字缓存的初衷</a:t>
            </a:r>
          </a:p>
          <a:p>
            <a:pPr lvl="1"/>
            <a:r>
              <a:rPr lang="zh-CN" altLang="en-US" dirty="0"/>
              <a:t>为了方便地处理可变长缓存，因为接受和发送的数据报长度不是固定的。</a:t>
            </a:r>
          </a:p>
          <a:p>
            <a:pPr lvl="1"/>
            <a:r>
              <a:rPr lang="zh-CN" altLang="en-US" dirty="0"/>
              <a:t>在添加和移除数据时需要尽量避免数据的复制。</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Tree>
    <p:extLst>
      <p:ext uri="{BB962C8B-B14F-4D97-AF65-F5344CB8AC3E}">
        <p14:creationId xmlns:p14="http://schemas.microsoft.com/office/powerpoint/2010/main" val="20419190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套接口缓冲区结构图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6" name="图片 5">
            <a:extLst>
              <a:ext uri="{FF2B5EF4-FFF2-40B4-BE49-F238E27FC236}">
                <a16:creationId xmlns:a16="http://schemas.microsoft.com/office/drawing/2014/main" id="{1D0CFC6E-61F9-42C9-AF97-92C604649CCA}"/>
              </a:ext>
            </a:extLst>
          </p:cNvPr>
          <p:cNvPicPr>
            <a:picLocks noChangeAspect="1"/>
          </p:cNvPicPr>
          <p:nvPr/>
        </p:nvPicPr>
        <p:blipFill>
          <a:blip r:embed="rId3"/>
          <a:stretch>
            <a:fillRect/>
          </a:stretch>
        </p:blipFill>
        <p:spPr>
          <a:xfrm>
            <a:off x="1447961" y="2232560"/>
            <a:ext cx="6447073" cy="4054604"/>
          </a:xfrm>
          <a:prstGeom prst="rect">
            <a:avLst/>
          </a:prstGeom>
        </p:spPr>
      </p:pic>
      <p:sp>
        <p:nvSpPr>
          <p:cNvPr id="7" name="矩形 6">
            <a:extLst>
              <a:ext uri="{FF2B5EF4-FFF2-40B4-BE49-F238E27FC236}">
                <a16:creationId xmlns:a16="http://schemas.microsoft.com/office/drawing/2014/main" id="{BB9F7C4D-0FAE-4834-90B6-574117779A18}"/>
              </a:ext>
            </a:extLst>
          </p:cNvPr>
          <p:cNvSpPr/>
          <p:nvPr/>
        </p:nvSpPr>
        <p:spPr bwMode="auto">
          <a:xfrm>
            <a:off x="1248966" y="2052878"/>
            <a:ext cx="3971106" cy="2816282"/>
          </a:xfrm>
          <a:prstGeom prst="rect">
            <a:avLst/>
          </a:prstGeom>
          <a:noFill/>
          <a:ln w="38100"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dirty="0"/>
          </a:p>
        </p:txBody>
      </p:sp>
      <p:sp>
        <p:nvSpPr>
          <p:cNvPr id="8" name="矩形 7">
            <a:extLst>
              <a:ext uri="{FF2B5EF4-FFF2-40B4-BE49-F238E27FC236}">
                <a16:creationId xmlns:a16="http://schemas.microsoft.com/office/drawing/2014/main" id="{AC118EA3-D5C8-4B1A-A44B-CFEAA325BE2A}"/>
              </a:ext>
            </a:extLst>
          </p:cNvPr>
          <p:cNvSpPr/>
          <p:nvPr/>
        </p:nvSpPr>
        <p:spPr bwMode="auto">
          <a:xfrm>
            <a:off x="4139951" y="3285102"/>
            <a:ext cx="3821963" cy="2952210"/>
          </a:xfrm>
          <a:prstGeom prst="rect">
            <a:avLst/>
          </a:prstGeom>
          <a:noFill/>
          <a:ln w="38100"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dirty="0"/>
          </a:p>
        </p:txBody>
      </p:sp>
      <p:sp>
        <p:nvSpPr>
          <p:cNvPr id="9" name="文本框 8">
            <a:extLst>
              <a:ext uri="{FF2B5EF4-FFF2-40B4-BE49-F238E27FC236}">
                <a16:creationId xmlns:a16="http://schemas.microsoft.com/office/drawing/2014/main" id="{3EA0FFE9-C4C4-44D1-A708-E8763C9FFB06}"/>
              </a:ext>
            </a:extLst>
          </p:cNvPr>
          <p:cNvSpPr txBox="1"/>
          <p:nvPr/>
        </p:nvSpPr>
        <p:spPr>
          <a:xfrm>
            <a:off x="52113" y="2232560"/>
            <a:ext cx="1080360" cy="603883"/>
          </a:xfrm>
          <a:prstGeom prst="rect">
            <a:avLst/>
          </a:prstGeom>
          <a:noFill/>
        </p:spPr>
        <p:txBody>
          <a:bodyPr wrap="square" rtlCol="0">
            <a:spAutoFit/>
          </a:bodyPr>
          <a:lstStyle/>
          <a:p>
            <a:r>
              <a:rPr lang="en-US" altLang="zh-CN" sz="1662" dirty="0" err="1">
                <a:solidFill>
                  <a:srgbClr val="292929"/>
                </a:solidFill>
              </a:rPr>
              <a:t>sk_buff</a:t>
            </a:r>
            <a:r>
              <a:rPr lang="zh-CN" altLang="en-US" sz="1662" dirty="0">
                <a:solidFill>
                  <a:srgbClr val="292929"/>
                </a:solidFill>
              </a:rPr>
              <a:t>基本结构</a:t>
            </a:r>
          </a:p>
        </p:txBody>
      </p:sp>
      <p:sp>
        <p:nvSpPr>
          <p:cNvPr id="10" name="文本框 9">
            <a:extLst>
              <a:ext uri="{FF2B5EF4-FFF2-40B4-BE49-F238E27FC236}">
                <a16:creationId xmlns:a16="http://schemas.microsoft.com/office/drawing/2014/main" id="{D1A57983-35BD-4BC8-B98E-65428929DC0F}"/>
              </a:ext>
            </a:extLst>
          </p:cNvPr>
          <p:cNvSpPr txBox="1"/>
          <p:nvPr/>
        </p:nvSpPr>
        <p:spPr>
          <a:xfrm>
            <a:off x="7895034" y="4957786"/>
            <a:ext cx="1337808" cy="603883"/>
          </a:xfrm>
          <a:prstGeom prst="rect">
            <a:avLst/>
          </a:prstGeom>
          <a:noFill/>
        </p:spPr>
        <p:txBody>
          <a:bodyPr wrap="square" rtlCol="0">
            <a:spAutoFit/>
          </a:bodyPr>
          <a:lstStyle/>
          <a:p>
            <a:r>
              <a:rPr lang="en-US" altLang="zh-CN" sz="1662" dirty="0">
                <a:solidFill>
                  <a:srgbClr val="292929"/>
                </a:solidFill>
              </a:rPr>
              <a:t>sk_buff</a:t>
            </a:r>
            <a:r>
              <a:rPr lang="zh-CN" altLang="en-US" sz="1662" dirty="0">
                <a:solidFill>
                  <a:srgbClr val="292929"/>
                </a:solidFill>
              </a:rPr>
              <a:t>的聚合分散</a:t>
            </a:r>
            <a:r>
              <a:rPr lang="en-US" altLang="zh-CN" sz="1662" dirty="0">
                <a:solidFill>
                  <a:srgbClr val="292929"/>
                </a:solidFill>
              </a:rPr>
              <a:t>I/O</a:t>
            </a:r>
            <a:endParaRPr lang="zh-CN" altLang="en-US" sz="1662" dirty="0">
              <a:solidFill>
                <a:srgbClr val="292929"/>
              </a:solidFill>
            </a:endParaRPr>
          </a:p>
        </p:txBody>
      </p:sp>
    </p:spTree>
    <p:extLst>
      <p:ext uri="{BB962C8B-B14F-4D97-AF65-F5344CB8AC3E}">
        <p14:creationId xmlns:p14="http://schemas.microsoft.com/office/powerpoint/2010/main" val="335704954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的网络选项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7" name="矩形 6">
            <a:extLst>
              <a:ext uri="{FF2B5EF4-FFF2-40B4-BE49-F238E27FC236}">
                <a16:creationId xmlns:a16="http://schemas.microsoft.com/office/drawing/2014/main" id="{6AFE9496-2C13-4DB7-BFA3-26D844CD64F6}"/>
              </a:ext>
            </a:extLst>
          </p:cNvPr>
          <p:cNvSpPr/>
          <p:nvPr/>
        </p:nvSpPr>
        <p:spPr>
          <a:xfrm>
            <a:off x="849740" y="2033153"/>
            <a:ext cx="6406662" cy="2677208"/>
          </a:xfrm>
          <a:prstGeom prst="rect">
            <a:avLst/>
          </a:prstGeom>
        </p:spPr>
        <p:txBody>
          <a:bodyPr wrap="square">
            <a:spAutoFit/>
          </a:bodyPr>
          <a:lstStyle/>
          <a:p>
            <a:pPr algn="l"/>
            <a:r>
              <a:rPr lang="en-US" altLang="zh-CN" sz="1292" b="0" dirty="0">
                <a:solidFill>
                  <a:srgbClr val="292929"/>
                </a:solidFill>
                <a:latin typeface="Consolas" panose="020B0609020204030204" pitchFamily="49" charset="0"/>
              </a:rPr>
              <a:t>#ifdef CONFIG_NET_CLS_ACT</a:t>
            </a:r>
          </a:p>
          <a:p>
            <a:pPr algn="l"/>
            <a:r>
              <a:rPr lang="en-US" altLang="zh-CN" sz="1292" b="0" dirty="0">
                <a:solidFill>
                  <a:srgbClr val="292929"/>
                </a:solidFill>
                <a:latin typeface="Consolas" panose="020B0609020204030204" pitchFamily="49" charset="0"/>
              </a:rPr>
              <a:t>    __u8            tc_skip_classify:1;</a:t>
            </a:r>
          </a:p>
          <a:p>
            <a:pPr algn="l"/>
            <a:r>
              <a:rPr lang="en-US" altLang="zh-CN" sz="1292" b="0" dirty="0">
                <a:solidFill>
                  <a:srgbClr val="292929"/>
                </a:solidFill>
                <a:latin typeface="Consolas" panose="020B0609020204030204" pitchFamily="49" charset="0"/>
              </a:rPr>
              <a:t>    __u8            tc_at_ingress:1;</a:t>
            </a:r>
          </a:p>
          <a:p>
            <a:pPr algn="l"/>
            <a:r>
              <a:rPr lang="en-US" altLang="zh-CN" sz="1292" b="0" dirty="0">
                <a:solidFill>
                  <a:srgbClr val="292929"/>
                </a:solidFill>
                <a:latin typeface="Consolas" panose="020B0609020204030204" pitchFamily="49" charset="0"/>
              </a:rPr>
              <a:t>    __u8            tc_redirected:1;</a:t>
            </a:r>
          </a:p>
          <a:p>
            <a:pPr algn="l"/>
            <a:r>
              <a:rPr lang="en-US" altLang="zh-CN" sz="1292" b="0" dirty="0">
                <a:solidFill>
                  <a:srgbClr val="292929"/>
                </a:solidFill>
                <a:latin typeface="Consolas" panose="020B0609020204030204" pitchFamily="49" charset="0"/>
              </a:rPr>
              <a:t>    __u8            tc_from_ingress:1;</a:t>
            </a:r>
          </a:p>
          <a:p>
            <a:pPr algn="l"/>
            <a:r>
              <a:rPr lang="en-US" altLang="zh-CN" sz="1292" b="0" dirty="0">
                <a:solidFill>
                  <a:srgbClr val="292929"/>
                </a:solidFill>
                <a:latin typeface="Consolas" panose="020B0609020204030204" pitchFamily="49" charset="0"/>
              </a:rPr>
              <a:t>#endif</a:t>
            </a:r>
          </a:p>
          <a:p>
            <a:pPr algn="l"/>
            <a:r>
              <a:rPr lang="en-US" altLang="zh-CN" sz="1292" b="0" dirty="0">
                <a:solidFill>
                  <a:srgbClr val="292929"/>
                </a:solidFill>
                <a:latin typeface="Consolas" panose="020B0609020204030204" pitchFamily="49" charset="0"/>
              </a:rPr>
              <a:t>#ifdef CONFIG_TLS_DEVICE</a:t>
            </a:r>
          </a:p>
          <a:p>
            <a:pPr algn="l"/>
            <a:r>
              <a:rPr lang="en-US" altLang="zh-CN" sz="1292" b="0" dirty="0">
                <a:solidFill>
                  <a:srgbClr val="292929"/>
                </a:solidFill>
                <a:latin typeface="Consolas" panose="020B0609020204030204" pitchFamily="49" charset="0"/>
              </a:rPr>
              <a:t>    __u8            decrypted:1;</a:t>
            </a:r>
          </a:p>
          <a:p>
            <a:pPr algn="l"/>
            <a:r>
              <a:rPr lang="en-US" altLang="zh-CN" sz="1292" b="0" dirty="0">
                <a:solidFill>
                  <a:srgbClr val="292929"/>
                </a:solidFill>
                <a:latin typeface="Consolas" panose="020B0609020204030204" pitchFamily="49" charset="0"/>
              </a:rPr>
              <a:t>#endif</a:t>
            </a:r>
          </a:p>
          <a:p>
            <a:pPr algn="l"/>
            <a:br>
              <a:rPr lang="en-US" altLang="zh-CN" sz="1292" b="0" dirty="0">
                <a:solidFill>
                  <a:srgbClr val="292929"/>
                </a:solidFill>
                <a:latin typeface="Consolas" panose="020B0609020204030204" pitchFamily="49" charset="0"/>
              </a:rPr>
            </a:br>
            <a:r>
              <a:rPr lang="en-US" altLang="zh-CN" sz="1292" b="0" dirty="0">
                <a:solidFill>
                  <a:srgbClr val="292929"/>
                </a:solidFill>
                <a:latin typeface="Consolas" panose="020B0609020204030204" pitchFamily="49" charset="0"/>
              </a:rPr>
              <a:t>#ifdef CONFIG_NET_SCHED</a:t>
            </a:r>
          </a:p>
          <a:p>
            <a:pPr algn="l"/>
            <a:r>
              <a:rPr lang="en-US" altLang="zh-CN" sz="1292" b="0" dirty="0">
                <a:solidFill>
                  <a:srgbClr val="292929"/>
                </a:solidFill>
                <a:latin typeface="Consolas" panose="020B0609020204030204" pitchFamily="49" charset="0"/>
              </a:rPr>
              <a:t>    __u16           </a:t>
            </a:r>
            <a:r>
              <a:rPr lang="en-US" altLang="zh-CN" sz="1292" b="0" dirty="0" err="1">
                <a:solidFill>
                  <a:srgbClr val="292929"/>
                </a:solidFill>
                <a:latin typeface="Consolas" panose="020B0609020204030204" pitchFamily="49" charset="0"/>
              </a:rPr>
              <a:t>tc_index</a:t>
            </a:r>
            <a:r>
              <a:rPr lang="en-US" altLang="zh-CN" sz="1292" b="0" dirty="0">
                <a:solidFill>
                  <a:srgbClr val="292929"/>
                </a:solidFill>
                <a:latin typeface="Consolas" panose="020B0609020204030204" pitchFamily="49" charset="0"/>
              </a:rPr>
              <a:t>;   /* traffic control index */</a:t>
            </a:r>
          </a:p>
          <a:p>
            <a:pPr algn="l"/>
            <a:r>
              <a:rPr lang="en-US" altLang="zh-CN" sz="1292" b="0" dirty="0">
                <a:solidFill>
                  <a:srgbClr val="292929"/>
                </a:solidFill>
                <a:latin typeface="Consolas" panose="020B0609020204030204" pitchFamily="49" charset="0"/>
              </a:rPr>
              <a:t>#endif</a:t>
            </a:r>
          </a:p>
        </p:txBody>
      </p:sp>
    </p:spTree>
    <p:extLst>
      <p:ext uri="{BB962C8B-B14F-4D97-AF65-F5344CB8AC3E}">
        <p14:creationId xmlns:p14="http://schemas.microsoft.com/office/powerpoint/2010/main" val="3551319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的结构</a:t>
            </a:r>
            <a:endParaRPr lang="en-US" altLang="zh-CN" dirty="0"/>
          </a:p>
          <a:p>
            <a:pPr lvl="1"/>
            <a:r>
              <a:rPr lang="zh-CN" altLang="en-US" dirty="0"/>
              <a:t>内核通过一个双向链表维护所有</a:t>
            </a:r>
            <a:r>
              <a:rPr lang="en-US" altLang="zh-CN" dirty="0" err="1"/>
              <a:t>sk_buff</a:t>
            </a:r>
            <a:r>
              <a:rPr lang="zh-CN" altLang="en-US" dirty="0"/>
              <a:t>结构</a:t>
            </a:r>
            <a:endParaRPr lang="en-US" altLang="zh-CN" dirty="0"/>
          </a:p>
          <a:p>
            <a:pPr lvl="1"/>
            <a:r>
              <a:rPr lang="zh-CN" altLang="en-US" dirty="0"/>
              <a:t>每个</a:t>
            </a:r>
            <a:r>
              <a:rPr lang="en-US" altLang="zh-CN" dirty="0"/>
              <a:t>SKB</a:t>
            </a:r>
            <a:r>
              <a:rPr lang="zh-CN" altLang="en-US" dirty="0"/>
              <a:t>必须能够快速找到整个链表头部</a:t>
            </a:r>
            <a:endParaRPr lang="en-US" altLang="zh-CN" dirty="0"/>
          </a:p>
          <a:p>
            <a:pPr lvl="2"/>
            <a:r>
              <a:rPr lang="en-US" altLang="zh-CN" dirty="0" err="1"/>
              <a:t>sk_buff_head</a:t>
            </a:r>
            <a:r>
              <a:rPr lang="en-US" altLang="zh-CN" dirty="0"/>
              <a:t>	</a:t>
            </a:r>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5" name="矩形 4">
            <a:extLst>
              <a:ext uri="{FF2B5EF4-FFF2-40B4-BE49-F238E27FC236}">
                <a16:creationId xmlns:a16="http://schemas.microsoft.com/office/drawing/2014/main" id="{10E4896C-3FB6-428E-A745-27F833BD7969}"/>
              </a:ext>
            </a:extLst>
          </p:cNvPr>
          <p:cNvSpPr/>
          <p:nvPr/>
        </p:nvSpPr>
        <p:spPr>
          <a:xfrm>
            <a:off x="5768441" y="3827814"/>
            <a:ext cx="4572000" cy="1683025"/>
          </a:xfrm>
          <a:prstGeom prst="rect">
            <a:avLst/>
          </a:prstGeom>
        </p:spPr>
        <p:txBody>
          <a:bodyPr>
            <a:spAutoFit/>
          </a:bodyPr>
          <a:lstStyle/>
          <a:p>
            <a:pPr algn="l"/>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sk_buff_head</a:t>
            </a:r>
            <a:r>
              <a:rPr lang="en-US" altLang="zh-CN" sz="1292" b="0" dirty="0">
                <a:solidFill>
                  <a:srgbClr val="D4D4D4"/>
                </a:solidFill>
                <a:latin typeface="Consolas" panose="020B0609020204030204" pitchFamily="49" charset="0"/>
              </a:rPr>
              <a:t> {</a:t>
            </a:r>
          </a:p>
          <a:p>
            <a:pPr algn="l"/>
            <a:r>
              <a:rPr lang="en-US" altLang="zh-CN" sz="1292" b="0" dirty="0">
                <a:solidFill>
                  <a:srgbClr val="6A9955"/>
                </a:solidFill>
                <a:latin typeface="Consolas" panose="020B0609020204030204" pitchFamily="49" charset="0"/>
              </a:rPr>
              <a:t>/*These two members must be first.*/</a:t>
            </a:r>
            <a:endParaRPr lang="en-US" altLang="zh-CN" sz="1292" b="0" dirty="0">
              <a:solidFill>
                <a:srgbClr val="D4D4D4"/>
              </a:solidFill>
              <a:latin typeface="Consolas" panose="020B0609020204030204" pitchFamily="49" charset="0"/>
            </a:endParaRPr>
          </a:p>
          <a:p>
            <a:pPr algn="l"/>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a:t>
            </a:r>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a:t>
            </a:r>
            <a:r>
              <a:rPr lang="en-US" altLang="zh-CN" sz="1292" b="0" dirty="0">
                <a:solidFill>
                  <a:srgbClr val="9CDCFE"/>
                </a:solidFill>
                <a:latin typeface="Consolas" panose="020B0609020204030204" pitchFamily="49" charset="0"/>
              </a:rPr>
              <a:t>next</a:t>
            </a:r>
            <a:r>
              <a:rPr lang="en-US" altLang="zh-CN" sz="1292" b="0" dirty="0">
                <a:solidFill>
                  <a:srgbClr val="D4D4D4"/>
                </a:solidFill>
                <a:latin typeface="Consolas" panose="020B0609020204030204" pitchFamily="49" charset="0"/>
              </a:rPr>
              <a:t>;</a:t>
            </a:r>
          </a:p>
          <a:p>
            <a:pPr algn="l"/>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a:t>
            </a:r>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a:t>
            </a:r>
            <a:r>
              <a:rPr lang="en-US" altLang="zh-CN" sz="1292" b="0" dirty="0" err="1">
                <a:solidFill>
                  <a:srgbClr val="9CDCFE"/>
                </a:solidFill>
                <a:latin typeface="Consolas" panose="020B0609020204030204" pitchFamily="49" charset="0"/>
              </a:rPr>
              <a:t>prev</a:t>
            </a:r>
            <a:r>
              <a:rPr lang="en-US" altLang="zh-CN" sz="1292" b="0" dirty="0">
                <a:solidFill>
                  <a:srgbClr val="D4D4D4"/>
                </a:solidFill>
                <a:latin typeface="Consolas" panose="020B0609020204030204" pitchFamily="49" charset="0"/>
              </a:rPr>
              <a:t>;</a:t>
            </a:r>
          </a:p>
          <a:p>
            <a:pPr algn="l"/>
            <a:br>
              <a:rPr lang="en-US" altLang="zh-CN" sz="1292" b="0" dirty="0">
                <a:solidFill>
                  <a:srgbClr val="D4D4D4"/>
                </a:solidFill>
                <a:latin typeface="Consolas" panose="020B0609020204030204" pitchFamily="49" charset="0"/>
              </a:rPr>
            </a:br>
            <a:r>
              <a:rPr lang="en-US" altLang="zh-CN" sz="1292" b="0" dirty="0">
                <a:solidFill>
                  <a:srgbClr val="D4D4D4"/>
                </a:solidFill>
                <a:latin typeface="Consolas" panose="020B0609020204030204" pitchFamily="49" charset="0"/>
              </a:rPr>
              <a:t>    __u32       </a:t>
            </a:r>
            <a:r>
              <a:rPr lang="en-US" altLang="zh-CN" sz="1292" b="0" dirty="0" err="1">
                <a:solidFill>
                  <a:srgbClr val="D4D4D4"/>
                </a:solidFill>
                <a:latin typeface="Consolas" panose="020B0609020204030204" pitchFamily="49" charset="0"/>
              </a:rPr>
              <a:t>qlen</a:t>
            </a:r>
            <a:r>
              <a:rPr lang="en-US" altLang="zh-CN" sz="1292" b="0" dirty="0">
                <a:solidFill>
                  <a:srgbClr val="D4D4D4"/>
                </a:solidFill>
                <a:latin typeface="Consolas" panose="020B0609020204030204" pitchFamily="49" charset="0"/>
              </a:rPr>
              <a:t>;</a:t>
            </a:r>
          </a:p>
          <a:p>
            <a:pPr algn="l"/>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spinlock_t</a:t>
            </a:r>
            <a:r>
              <a:rPr lang="en-US" altLang="zh-CN" sz="1292" b="0" dirty="0">
                <a:solidFill>
                  <a:srgbClr val="D4D4D4"/>
                </a:solidFill>
                <a:latin typeface="Consolas" panose="020B0609020204030204" pitchFamily="49" charset="0"/>
              </a:rPr>
              <a:t>  lock;</a:t>
            </a:r>
          </a:p>
          <a:p>
            <a:pPr algn="l"/>
            <a:r>
              <a:rPr lang="en-US" altLang="zh-CN" sz="1292" b="0" dirty="0">
                <a:solidFill>
                  <a:srgbClr val="D4D4D4"/>
                </a:solidFill>
                <a:latin typeface="Consolas" panose="020B0609020204030204" pitchFamily="49" charset="0"/>
              </a:rPr>
              <a:t>};</a:t>
            </a:r>
          </a:p>
        </p:txBody>
      </p:sp>
      <p:sp>
        <p:nvSpPr>
          <p:cNvPr id="6" name="矩形 5">
            <a:extLst>
              <a:ext uri="{FF2B5EF4-FFF2-40B4-BE49-F238E27FC236}">
                <a16:creationId xmlns:a16="http://schemas.microsoft.com/office/drawing/2014/main" id="{026590FC-B22B-4E97-A552-1428E882141A}"/>
              </a:ext>
            </a:extLst>
          </p:cNvPr>
          <p:cNvSpPr/>
          <p:nvPr/>
        </p:nvSpPr>
        <p:spPr>
          <a:xfrm>
            <a:off x="5768441" y="1682668"/>
            <a:ext cx="3522853" cy="2080698"/>
          </a:xfrm>
          <a:prstGeom prst="rect">
            <a:avLst/>
          </a:prstGeom>
        </p:spPr>
        <p:txBody>
          <a:bodyPr wrap="square">
            <a:spAutoFit/>
          </a:bodyPr>
          <a:lstStyle/>
          <a:p>
            <a:pPr algn="l"/>
            <a:r>
              <a:rPr lang="en-US" altLang="zh-CN" sz="1292" b="0" dirty="0">
                <a:solidFill>
                  <a:srgbClr val="C00000"/>
                </a:solidFill>
                <a:latin typeface="Consolas" panose="020B0609020204030204" pitchFamily="49" charset="0"/>
              </a:rPr>
              <a:t>/</a:t>
            </a:r>
            <a:r>
              <a:rPr lang="zh-CN" altLang="en-US" sz="1292" b="0" dirty="0">
                <a:solidFill>
                  <a:srgbClr val="C00000"/>
                </a:solidFill>
                <a:latin typeface="Consolas" panose="020B0609020204030204" pitchFamily="49" charset="0"/>
              </a:rPr>
              <a:t>* </a:t>
            </a:r>
            <a:endParaRPr lang="en-US" altLang="zh-CN" sz="1292" b="0" dirty="0">
              <a:solidFill>
                <a:srgbClr val="C00000"/>
              </a:solidFill>
              <a:latin typeface="Consolas" panose="020B0609020204030204" pitchFamily="49" charset="0"/>
            </a:endParaRPr>
          </a:p>
          <a:p>
            <a:pPr algn="l"/>
            <a:r>
              <a:rPr lang="en-US" altLang="zh-CN" sz="1292" b="0" dirty="0">
                <a:solidFill>
                  <a:srgbClr val="C00000"/>
                </a:solidFill>
                <a:latin typeface="Consolas" panose="020B0609020204030204" pitchFamily="49" charset="0"/>
              </a:rPr>
              <a:t> </a:t>
            </a:r>
            <a:r>
              <a:rPr lang="zh-CN" altLang="en-US" sz="1292" b="0" dirty="0">
                <a:solidFill>
                  <a:srgbClr val="C00000"/>
                </a:solidFill>
                <a:latin typeface="Consolas" panose="020B0609020204030204" pitchFamily="49" charset="0"/>
              </a:rPr>
              <a:t>* 代码截取部分，全部结构参考       </a:t>
            </a:r>
            <a:endParaRPr lang="en-US" altLang="zh-CN" sz="1292" b="0" dirty="0">
              <a:solidFill>
                <a:srgbClr val="C00000"/>
              </a:solidFill>
              <a:latin typeface="Consolas" panose="020B0609020204030204" pitchFamily="49" charset="0"/>
            </a:endParaRPr>
          </a:p>
          <a:p>
            <a:pPr algn="l"/>
            <a:r>
              <a:rPr lang="en-US" altLang="zh-CN" sz="1292" b="0" dirty="0">
                <a:solidFill>
                  <a:srgbClr val="C00000"/>
                </a:solidFill>
                <a:latin typeface="Consolas" panose="020B0609020204030204" pitchFamily="49" charset="0"/>
              </a:rPr>
              <a:t> </a:t>
            </a:r>
            <a:r>
              <a:rPr lang="zh-CN" altLang="en-US" sz="1292" b="0" dirty="0">
                <a:solidFill>
                  <a:srgbClr val="C00000"/>
                </a:solidFill>
                <a:latin typeface="Consolas" panose="020B0609020204030204" pitchFamily="49" charset="0"/>
              </a:rPr>
              <a:t>* </a:t>
            </a:r>
            <a:r>
              <a:rPr lang="en-US" altLang="zh-CN" sz="1292" b="0" dirty="0">
                <a:solidFill>
                  <a:srgbClr val="C00000"/>
                </a:solidFill>
                <a:latin typeface="Consolas" panose="020B0609020204030204" pitchFamily="49" charset="0"/>
              </a:rPr>
              <a:t>include/</a:t>
            </a:r>
            <a:r>
              <a:rPr lang="en-US" altLang="zh-CN" sz="1292" b="0" dirty="0" err="1">
                <a:solidFill>
                  <a:srgbClr val="C00000"/>
                </a:solidFill>
                <a:latin typeface="Consolas" panose="020B0609020204030204" pitchFamily="49" charset="0"/>
              </a:rPr>
              <a:t>linux</a:t>
            </a:r>
            <a:r>
              <a:rPr lang="en-US" altLang="zh-CN" sz="1292" b="0" dirty="0">
                <a:solidFill>
                  <a:srgbClr val="C00000"/>
                </a:solidFill>
                <a:latin typeface="Consolas" panose="020B0609020204030204" pitchFamily="49" charset="0"/>
              </a:rPr>
              <a:t>/</a:t>
            </a:r>
            <a:r>
              <a:rPr lang="en-US" altLang="zh-CN" sz="1292" b="0" dirty="0" err="1">
                <a:solidFill>
                  <a:srgbClr val="C00000"/>
                </a:solidFill>
                <a:latin typeface="Consolas" panose="020B0609020204030204" pitchFamily="49" charset="0"/>
              </a:rPr>
              <a:t>skbuff.h</a:t>
            </a:r>
            <a:endParaRPr lang="en-US" altLang="zh-CN" sz="1292" b="0" dirty="0">
              <a:solidFill>
                <a:srgbClr val="C00000"/>
              </a:solidFill>
              <a:latin typeface="Consolas" panose="020B0609020204030204" pitchFamily="49" charset="0"/>
            </a:endParaRPr>
          </a:p>
          <a:p>
            <a:pPr algn="l"/>
            <a:r>
              <a:rPr lang="en-US" altLang="zh-CN" sz="1292" b="0" dirty="0">
                <a:solidFill>
                  <a:srgbClr val="C00000"/>
                </a:solidFill>
                <a:latin typeface="Consolas" panose="020B0609020204030204" pitchFamily="49" charset="0"/>
              </a:rPr>
              <a:t> </a:t>
            </a:r>
            <a:r>
              <a:rPr lang="zh-CN" altLang="en-US" sz="1292" b="0" dirty="0">
                <a:solidFill>
                  <a:srgbClr val="C00000"/>
                </a:solidFill>
                <a:latin typeface="Consolas" panose="020B0609020204030204" pitchFamily="49" charset="0"/>
              </a:rPr>
              <a:t>*</a:t>
            </a:r>
            <a:r>
              <a:rPr lang="en-US" altLang="zh-CN" sz="1292" b="0" dirty="0">
                <a:solidFill>
                  <a:srgbClr val="C00000"/>
                </a:solidFill>
                <a:latin typeface="Consolas" panose="020B0609020204030204" pitchFamily="49" charset="0"/>
              </a:rPr>
              <a:t>/</a:t>
            </a:r>
          </a:p>
          <a:p>
            <a:pPr algn="l"/>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a:t>
            </a:r>
            <a:r>
              <a:rPr lang="en-US" altLang="zh-CN" sz="1292" b="0" dirty="0">
                <a:solidFill>
                  <a:srgbClr val="D4D4D4"/>
                </a:solidFill>
                <a:latin typeface="Consolas" panose="020B0609020204030204" pitchFamily="49" charset="0"/>
              </a:rPr>
              <a:t> {</a:t>
            </a:r>
          </a:p>
          <a:p>
            <a:pPr algn="l"/>
            <a:r>
              <a:rPr lang="en-US" altLang="zh-CN" sz="1292" b="0" dirty="0">
                <a:solidFill>
                  <a:srgbClr val="6A9955"/>
                </a:solidFill>
                <a:latin typeface="Consolas" panose="020B0609020204030204" pitchFamily="49" charset="0"/>
              </a:rPr>
              <a:t>/*These two members must be first.*/</a:t>
            </a:r>
            <a:endParaRPr lang="en-US" altLang="zh-CN" sz="1292" b="0" dirty="0">
              <a:solidFill>
                <a:srgbClr val="D4D4D4"/>
              </a:solidFill>
              <a:latin typeface="Consolas" panose="020B0609020204030204" pitchFamily="49" charset="0"/>
            </a:endParaRPr>
          </a:p>
          <a:p>
            <a:pPr algn="l"/>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a:t>
            </a:r>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a:t>
            </a:r>
            <a:r>
              <a:rPr lang="en-US" altLang="zh-CN" sz="1292" b="0" dirty="0">
                <a:solidFill>
                  <a:srgbClr val="9CDCFE"/>
                </a:solidFill>
                <a:latin typeface="Consolas" panose="020B0609020204030204" pitchFamily="49" charset="0"/>
              </a:rPr>
              <a:t>next</a:t>
            </a:r>
            <a:r>
              <a:rPr lang="en-US" altLang="zh-CN" sz="1292" b="0" dirty="0">
                <a:solidFill>
                  <a:srgbClr val="D4D4D4"/>
                </a:solidFill>
                <a:latin typeface="Consolas" panose="020B0609020204030204" pitchFamily="49" charset="0"/>
              </a:rPr>
              <a:t>;</a:t>
            </a:r>
          </a:p>
          <a:p>
            <a:pPr algn="l"/>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sk_buff</a:t>
            </a:r>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a:t>
            </a:r>
            <a:r>
              <a:rPr lang="en-US" altLang="zh-CN" sz="1292" b="0" dirty="0" err="1">
                <a:solidFill>
                  <a:srgbClr val="9CDCFE"/>
                </a:solidFill>
                <a:latin typeface="Consolas" panose="020B0609020204030204" pitchFamily="49" charset="0"/>
              </a:rPr>
              <a:t>prev</a:t>
            </a:r>
            <a:r>
              <a:rPr lang="en-US" altLang="zh-CN" sz="1292" b="0" dirty="0">
                <a:solidFill>
                  <a:srgbClr val="D4D4D4"/>
                </a:solidFill>
                <a:latin typeface="Consolas" panose="020B0609020204030204" pitchFamily="49" charset="0"/>
              </a:rPr>
              <a:t>;</a:t>
            </a:r>
          </a:p>
          <a:p>
            <a:pPr algn="l"/>
            <a:r>
              <a:rPr lang="en-US" altLang="zh-CN" sz="1292" b="0" dirty="0">
                <a:solidFill>
                  <a:srgbClr val="D4D4D4"/>
                </a:solidFill>
                <a:latin typeface="Consolas" panose="020B0609020204030204" pitchFamily="49" charset="0"/>
              </a:rPr>
              <a:t>   </a:t>
            </a:r>
            <a:r>
              <a:rPr lang="en-US" altLang="zh-CN" sz="1292" b="0" dirty="0">
                <a:solidFill>
                  <a:srgbClr val="569CD6"/>
                </a:solidFill>
                <a:latin typeface="Consolas" panose="020B0609020204030204" pitchFamily="49" charset="0"/>
              </a:rPr>
              <a:t>struct</a:t>
            </a:r>
            <a:r>
              <a:rPr lang="en-US" altLang="zh-CN" sz="1292" b="0" dirty="0">
                <a:solidFill>
                  <a:srgbClr val="D4D4D4"/>
                </a:solidFill>
                <a:latin typeface="Consolas" panose="020B0609020204030204" pitchFamily="49" charset="0"/>
              </a:rPr>
              <a:t> </a:t>
            </a:r>
            <a:r>
              <a:rPr lang="en-US" altLang="zh-CN" sz="1292" b="0" dirty="0" err="1">
                <a:solidFill>
                  <a:srgbClr val="4EC9B0"/>
                </a:solidFill>
                <a:latin typeface="Consolas" panose="020B0609020204030204" pitchFamily="49" charset="0"/>
              </a:rPr>
              <a:t>list_head</a:t>
            </a:r>
            <a:r>
              <a:rPr lang="en-US" altLang="zh-CN" sz="1292" b="0" dirty="0">
                <a:solidFill>
                  <a:srgbClr val="D4D4D4"/>
                </a:solidFill>
                <a:latin typeface="Consolas" panose="020B0609020204030204" pitchFamily="49" charset="0"/>
              </a:rPr>
              <a:t>    </a:t>
            </a:r>
            <a:r>
              <a:rPr lang="en-US" altLang="zh-CN" sz="1292" b="0" dirty="0">
                <a:solidFill>
                  <a:srgbClr val="9CDCFE"/>
                </a:solidFill>
                <a:latin typeface="Consolas" panose="020B0609020204030204" pitchFamily="49" charset="0"/>
              </a:rPr>
              <a:t>list</a:t>
            </a:r>
            <a:r>
              <a:rPr lang="en-US" altLang="zh-CN" sz="1292" b="0" dirty="0">
                <a:solidFill>
                  <a:srgbClr val="D4D4D4"/>
                </a:solidFill>
                <a:latin typeface="Consolas" panose="020B0609020204030204" pitchFamily="49" charset="0"/>
              </a:rPr>
              <a:t>;</a:t>
            </a:r>
          </a:p>
          <a:p>
            <a:pPr algn="l"/>
            <a:r>
              <a:rPr lang="en-US" altLang="zh-CN" sz="1292" b="0" dirty="0">
                <a:solidFill>
                  <a:srgbClr val="D4D4D4"/>
                </a:solidFill>
                <a:latin typeface="Consolas" panose="020B0609020204030204" pitchFamily="49" charset="0"/>
              </a:rPr>
              <a:t>}</a:t>
            </a:r>
          </a:p>
        </p:txBody>
      </p:sp>
      <p:pic>
        <p:nvPicPr>
          <p:cNvPr id="8" name="图片 7">
            <a:extLst>
              <a:ext uri="{FF2B5EF4-FFF2-40B4-BE49-F238E27FC236}">
                <a16:creationId xmlns:a16="http://schemas.microsoft.com/office/drawing/2014/main" id="{B20DBD5B-2E7B-4E0D-85C4-B82A9F8E17E0}"/>
              </a:ext>
            </a:extLst>
          </p:cNvPr>
          <p:cNvPicPr>
            <a:picLocks noChangeAspect="1"/>
          </p:cNvPicPr>
          <p:nvPr/>
        </p:nvPicPr>
        <p:blipFill>
          <a:blip r:embed="rId3"/>
          <a:stretch>
            <a:fillRect/>
          </a:stretch>
        </p:blipFill>
        <p:spPr>
          <a:xfrm>
            <a:off x="691989" y="3229593"/>
            <a:ext cx="5056505" cy="2991102"/>
          </a:xfrm>
          <a:prstGeom prst="rect">
            <a:avLst/>
          </a:prstGeom>
        </p:spPr>
      </p:pic>
    </p:spTree>
    <p:extLst>
      <p:ext uri="{BB962C8B-B14F-4D97-AF65-F5344CB8AC3E}">
        <p14:creationId xmlns:p14="http://schemas.microsoft.com/office/powerpoint/2010/main" val="2959146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中的关键字段</a:t>
            </a:r>
            <a:endParaRPr lang="en-US" altLang="zh-CN" dirty="0"/>
          </a:p>
          <a:p>
            <a:pPr lvl="1"/>
            <a:r>
              <a:rPr lang="en-US" altLang="zh-CN" dirty="0"/>
              <a:t>struct sock </a:t>
            </a:r>
            <a:r>
              <a:rPr lang="zh-CN" altLang="en-US" dirty="0"/>
              <a:t>*</a:t>
            </a:r>
            <a:r>
              <a:rPr lang="en-US" altLang="zh-CN" dirty="0"/>
              <a:t>sk</a:t>
            </a:r>
            <a:r>
              <a:rPr lang="zh-CN" altLang="en-US" dirty="0"/>
              <a:t>为当前</a:t>
            </a:r>
            <a:r>
              <a:rPr lang="en-US" altLang="zh-CN" dirty="0" err="1"/>
              <a:t>sk_buff</a:t>
            </a:r>
            <a:r>
              <a:rPr lang="zh-CN" altLang="en-US" dirty="0"/>
              <a:t>的宿主传输控制块</a:t>
            </a:r>
            <a:endParaRPr lang="en-US" altLang="zh-CN" dirty="0"/>
          </a:p>
          <a:p>
            <a:pPr lvl="2"/>
            <a:r>
              <a:rPr lang="zh-CN" altLang="en-US" sz="1477" dirty="0"/>
              <a:t>指向拥有此缓冲区的套接字的</a:t>
            </a:r>
            <a:r>
              <a:rPr lang="en-US" altLang="zh-CN" sz="1477" dirty="0"/>
              <a:t>sock</a:t>
            </a:r>
            <a:r>
              <a:rPr lang="zh-CN" altLang="en-US" sz="1477" dirty="0"/>
              <a:t>数据结构。当数据在本地产生或者正由本地进程接收时，就需要这个指针。当缓冲区只是被转发时，该指针就是</a:t>
            </a:r>
            <a:r>
              <a:rPr lang="en-US" altLang="zh-CN" sz="1477" dirty="0"/>
              <a:t>NULL</a:t>
            </a:r>
            <a:r>
              <a:rPr lang="zh-CN" altLang="en-US" sz="1477" dirty="0"/>
              <a:t>。</a:t>
            </a:r>
            <a:endParaRPr lang="en-US" altLang="zh-CN" sz="1477" dirty="0"/>
          </a:p>
          <a:p>
            <a:pPr lvl="2"/>
            <a:endParaRPr lang="en-US" altLang="zh-CN" sz="1477" dirty="0"/>
          </a:p>
          <a:p>
            <a:pPr lvl="1"/>
            <a:r>
              <a:rPr lang="en-US" altLang="zh-CN" dirty="0"/>
              <a:t>unsigned char *head,*data,*tail,*end</a:t>
            </a:r>
          </a:p>
          <a:p>
            <a:pPr lvl="2"/>
            <a:r>
              <a:rPr lang="en-US" altLang="zh-CN" sz="1292" dirty="0"/>
              <a:t>head</a:t>
            </a:r>
            <a:r>
              <a:rPr lang="zh-CN" altLang="en-US" sz="1292" dirty="0"/>
              <a:t>和</a:t>
            </a:r>
            <a:r>
              <a:rPr lang="en-US" altLang="zh-CN" sz="1292" dirty="0"/>
              <a:t>end</a:t>
            </a:r>
            <a:r>
              <a:rPr lang="zh-CN" altLang="en-US" sz="1292" dirty="0"/>
              <a:t>分别指向缓存区头和尾</a:t>
            </a:r>
            <a:endParaRPr lang="en-US" altLang="zh-CN" sz="1292" dirty="0"/>
          </a:p>
          <a:p>
            <a:pPr lvl="2"/>
            <a:r>
              <a:rPr lang="en-US" altLang="zh-CN" sz="1292" dirty="0"/>
              <a:t>data</a:t>
            </a:r>
            <a:r>
              <a:rPr lang="zh-CN" altLang="en-US" sz="1292" dirty="0"/>
              <a:t>和</a:t>
            </a:r>
            <a:r>
              <a:rPr lang="en-US" altLang="zh-CN" sz="1292" dirty="0"/>
              <a:t>tail</a:t>
            </a:r>
            <a:r>
              <a:rPr lang="zh-CN" altLang="en-US" sz="1292" dirty="0"/>
              <a:t>分别指向数据的头和尾</a:t>
            </a:r>
            <a:endParaRPr lang="en-US" altLang="zh-CN" sz="1292" dirty="0"/>
          </a:p>
          <a:p>
            <a:pPr lvl="2"/>
            <a:r>
              <a:rPr lang="zh-CN" altLang="en-US" sz="1292" dirty="0"/>
              <a:t>每一层协议会在</a:t>
            </a:r>
            <a:r>
              <a:rPr lang="en-US" altLang="zh-CN" sz="1292" dirty="0"/>
              <a:t>head</a:t>
            </a:r>
            <a:r>
              <a:rPr lang="zh-CN" altLang="en-US" sz="1292" dirty="0"/>
              <a:t>与</a:t>
            </a:r>
            <a:r>
              <a:rPr lang="en-US" altLang="zh-CN" sz="1292" dirty="0"/>
              <a:t>data</a:t>
            </a:r>
            <a:r>
              <a:rPr lang="zh-CN" altLang="en-US" sz="1292" dirty="0"/>
              <a:t>之间填充协议首部，还可能在</a:t>
            </a:r>
            <a:r>
              <a:rPr lang="en-US" altLang="zh-CN" sz="1292" dirty="0"/>
              <a:t>tail</a:t>
            </a:r>
            <a:r>
              <a:rPr lang="zh-CN" altLang="en-US" sz="1292" dirty="0"/>
              <a:t>和</a:t>
            </a:r>
            <a:r>
              <a:rPr lang="en-US" altLang="zh-CN" sz="1292" dirty="0"/>
              <a:t>end</a:t>
            </a:r>
            <a:r>
              <a:rPr lang="zh-CN" altLang="en-US" sz="1292" dirty="0"/>
              <a:t>之间添加数据。</a:t>
            </a:r>
            <a:endParaRPr lang="en-US" altLang="zh-CN" sz="1292" dirty="0"/>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7" name="图片 6">
            <a:extLst>
              <a:ext uri="{FF2B5EF4-FFF2-40B4-BE49-F238E27FC236}">
                <a16:creationId xmlns:a16="http://schemas.microsoft.com/office/drawing/2014/main" id="{56CB5995-8B39-44B6-B586-3AC37AF11EA4}"/>
              </a:ext>
            </a:extLst>
          </p:cNvPr>
          <p:cNvPicPr>
            <a:picLocks noChangeAspect="1"/>
          </p:cNvPicPr>
          <p:nvPr/>
        </p:nvPicPr>
        <p:blipFill>
          <a:blip r:embed="rId3"/>
          <a:stretch>
            <a:fillRect/>
          </a:stretch>
        </p:blipFill>
        <p:spPr>
          <a:xfrm>
            <a:off x="6300192" y="4093689"/>
            <a:ext cx="2843808" cy="2231850"/>
          </a:xfrm>
          <a:prstGeom prst="rect">
            <a:avLst/>
          </a:prstGeom>
        </p:spPr>
      </p:pic>
    </p:spTree>
    <p:extLst>
      <p:ext uri="{BB962C8B-B14F-4D97-AF65-F5344CB8AC3E}">
        <p14:creationId xmlns:p14="http://schemas.microsoft.com/office/powerpoint/2010/main" val="42493542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中的关键字段</a:t>
            </a:r>
            <a:endParaRPr lang="en-US" altLang="zh-CN" dirty="0"/>
          </a:p>
          <a:p>
            <a:pPr lvl="1"/>
            <a:r>
              <a:rPr lang="en-US" altLang="zh-CN" dirty="0"/>
              <a:t>unsigned int </a:t>
            </a:r>
            <a:r>
              <a:rPr lang="en-US" altLang="zh-CN" dirty="0" err="1"/>
              <a:t>len</a:t>
            </a:r>
            <a:endParaRPr lang="en-US" altLang="zh-CN" dirty="0"/>
          </a:p>
          <a:p>
            <a:pPr lvl="2"/>
            <a:r>
              <a:rPr lang="zh-CN" altLang="en-US" sz="1477" dirty="0"/>
              <a:t>缓冲区数据区块的大小。这个长度包括协议首部的长度（由</a:t>
            </a:r>
            <a:r>
              <a:rPr lang="en-US" altLang="zh-CN" sz="1477" dirty="0"/>
              <a:t>head</a:t>
            </a:r>
            <a:r>
              <a:rPr lang="zh-CN" altLang="en-US" sz="1477" dirty="0"/>
              <a:t>所指）和数据部分长度，数据部分又包括线性缓冲区数据长度（由</a:t>
            </a:r>
            <a:r>
              <a:rPr lang="en-US" altLang="zh-CN" sz="1477" dirty="0"/>
              <a:t>data</a:t>
            </a:r>
            <a:r>
              <a:rPr lang="zh-CN" altLang="en-US" sz="1477" dirty="0"/>
              <a:t>指向），</a:t>
            </a:r>
            <a:r>
              <a:rPr lang="en-US" altLang="zh-CN" sz="1477" dirty="0"/>
              <a:t>SG</a:t>
            </a:r>
            <a:r>
              <a:rPr lang="zh-CN" altLang="en-US" sz="1477" dirty="0"/>
              <a:t>类型的聚合分散</a:t>
            </a:r>
            <a:r>
              <a:rPr lang="en-US" altLang="zh-CN" sz="1477" dirty="0"/>
              <a:t>I/O</a:t>
            </a:r>
            <a:r>
              <a:rPr lang="zh-CN" altLang="en-US" sz="1477" dirty="0"/>
              <a:t>的数据以及</a:t>
            </a:r>
            <a:r>
              <a:rPr lang="en-US" altLang="zh-CN" sz="1477" dirty="0"/>
              <a:t>FRAGLIST</a:t>
            </a:r>
            <a:r>
              <a:rPr lang="zh-CN" altLang="en-US" sz="1477" dirty="0"/>
              <a:t>类型的聚合分散</a:t>
            </a:r>
            <a:r>
              <a:rPr lang="en-US" altLang="zh-CN" sz="1477" dirty="0"/>
              <a:t>I/O</a:t>
            </a:r>
            <a:r>
              <a:rPr lang="zh-CN" altLang="en-US" sz="1477" dirty="0"/>
              <a:t>的数据长度。</a:t>
            </a:r>
            <a:endParaRPr lang="en-US" altLang="zh-CN" sz="1477" dirty="0"/>
          </a:p>
          <a:p>
            <a:pPr lvl="2"/>
            <a:endParaRPr lang="en-US" altLang="zh-CN" sz="1292" dirty="0"/>
          </a:p>
          <a:p>
            <a:pPr lvl="1"/>
            <a:r>
              <a:rPr lang="en-US" altLang="zh-CN" dirty="0"/>
              <a:t>unsigned int </a:t>
            </a:r>
            <a:r>
              <a:rPr lang="en-US" altLang="zh-CN" dirty="0" err="1"/>
              <a:t>data_len</a:t>
            </a:r>
            <a:endParaRPr lang="en-US" altLang="zh-CN" dirty="0"/>
          </a:p>
          <a:p>
            <a:pPr lvl="2"/>
            <a:r>
              <a:rPr lang="zh-CN" altLang="en-US" sz="1477" dirty="0"/>
              <a:t>数据部分长度，包括线性缓冲区数据长度（由</a:t>
            </a:r>
            <a:r>
              <a:rPr lang="en-US" altLang="zh-CN" sz="1477" dirty="0"/>
              <a:t>data</a:t>
            </a:r>
            <a:r>
              <a:rPr lang="zh-CN" altLang="en-US" sz="1477" dirty="0"/>
              <a:t>指向），</a:t>
            </a:r>
            <a:r>
              <a:rPr lang="en-US" altLang="zh-CN" sz="1477" dirty="0"/>
              <a:t>SG</a:t>
            </a:r>
            <a:r>
              <a:rPr lang="zh-CN" altLang="en-US" sz="1477" dirty="0"/>
              <a:t>类型的聚合分散</a:t>
            </a:r>
            <a:r>
              <a:rPr lang="en-US" altLang="zh-CN" sz="1477" dirty="0"/>
              <a:t>I/O</a:t>
            </a:r>
            <a:r>
              <a:rPr lang="zh-CN" altLang="en-US" sz="1477" dirty="0"/>
              <a:t>的数据以及</a:t>
            </a:r>
            <a:r>
              <a:rPr lang="en-US" altLang="zh-CN" sz="1477" dirty="0"/>
              <a:t>FRAGLIST</a:t>
            </a:r>
            <a:r>
              <a:rPr lang="zh-CN" altLang="en-US" sz="1477" dirty="0"/>
              <a:t>类型的聚合分散</a:t>
            </a:r>
            <a:r>
              <a:rPr lang="en-US" altLang="zh-CN" sz="1477" dirty="0"/>
              <a:t>I/O</a:t>
            </a:r>
            <a:r>
              <a:rPr lang="zh-CN" altLang="en-US" sz="1477" dirty="0"/>
              <a:t>的数据长度。</a:t>
            </a:r>
            <a:endParaRPr lang="en-US" altLang="zh-CN" sz="1477" dirty="0"/>
          </a:p>
          <a:p>
            <a:pPr lvl="2"/>
            <a:endParaRPr lang="en-US" altLang="zh-CN" sz="1292" dirty="0"/>
          </a:p>
          <a:p>
            <a:pPr lvl="1"/>
            <a:r>
              <a:rPr lang="en-US" altLang="zh-CN" dirty="0"/>
              <a:t>unsigned int </a:t>
            </a:r>
            <a:r>
              <a:rPr lang="en-US" altLang="zh-CN" dirty="0" err="1"/>
              <a:t>mac_len</a:t>
            </a:r>
            <a:endParaRPr lang="en-US" altLang="zh-CN" dirty="0"/>
          </a:p>
          <a:p>
            <a:pPr lvl="2"/>
            <a:r>
              <a:rPr lang="en-US" altLang="zh-CN" sz="1477" dirty="0"/>
              <a:t>MAC</a:t>
            </a:r>
            <a:r>
              <a:rPr lang="zh-CN" altLang="en-US" sz="1477" dirty="0"/>
              <a:t>报头的长度。</a:t>
            </a:r>
            <a:endParaRPr lang="en-US" altLang="zh-CN" sz="1477" dirty="0"/>
          </a:p>
          <a:p>
            <a:pPr lvl="2"/>
            <a:endParaRPr lang="en-US" altLang="zh-CN" sz="1292" dirty="0"/>
          </a:p>
          <a:p>
            <a:pPr lvl="1"/>
            <a:r>
              <a:rPr lang="en-US" altLang="zh-CN" dirty="0"/>
              <a:t>unsigned int </a:t>
            </a:r>
            <a:r>
              <a:rPr lang="en-US" altLang="zh-CN" dirty="0" err="1"/>
              <a:t>truesize</a:t>
            </a:r>
            <a:endParaRPr lang="en-US" altLang="zh-CN" dirty="0"/>
          </a:p>
          <a:p>
            <a:pPr lvl="2"/>
            <a:r>
              <a:rPr lang="zh-CN" altLang="en-US" sz="1477" dirty="0"/>
              <a:t>数据缓存区的总长度，包括</a:t>
            </a:r>
            <a:r>
              <a:rPr lang="en-US" altLang="zh-CN" sz="1477" dirty="0"/>
              <a:t>SKB</a:t>
            </a:r>
            <a:r>
              <a:rPr lang="zh-CN" altLang="en-US" sz="1477" dirty="0"/>
              <a:t>描述符和数据缓冲区部分。</a:t>
            </a:r>
            <a:endParaRPr lang="en-US" altLang="zh-CN" sz="1477" dirty="0"/>
          </a:p>
          <a:p>
            <a:pPr lvl="3"/>
            <a:r>
              <a:rPr lang="zh-CN" altLang="en-US" sz="1108" dirty="0"/>
              <a:t>此字段的初始化由</a:t>
            </a:r>
            <a:r>
              <a:rPr lang="en-US" altLang="zh-CN" sz="1108" dirty="0" err="1"/>
              <a:t>alloc_skb</a:t>
            </a:r>
            <a:r>
              <a:rPr lang="zh-CN" altLang="en-US" sz="1108" dirty="0"/>
              <a:t>函数设置：</a:t>
            </a:r>
            <a:r>
              <a:rPr lang="en-US" altLang="zh-CN" sz="1108" dirty="0" err="1"/>
              <a:t>truesize</a:t>
            </a:r>
            <a:r>
              <a:rPr lang="en-US" altLang="zh-CN" sz="1108" dirty="0"/>
              <a:t> = </a:t>
            </a:r>
            <a:r>
              <a:rPr lang="en-US" altLang="zh-CN" sz="1108" dirty="0" err="1"/>
              <a:t>len</a:t>
            </a:r>
            <a:r>
              <a:rPr lang="en-US" altLang="zh-CN" sz="1108" dirty="0"/>
              <a:t> + </a:t>
            </a:r>
            <a:r>
              <a:rPr lang="en-US" altLang="zh-CN" sz="1108" dirty="0" err="1"/>
              <a:t>sizeof</a:t>
            </a:r>
            <a:r>
              <a:rPr lang="en-US" altLang="zh-CN" sz="1108" dirty="0"/>
              <a:t>(</a:t>
            </a:r>
            <a:r>
              <a:rPr lang="en-US" altLang="zh-CN" sz="1108" dirty="0" err="1"/>
              <a:t>sk_buff</a:t>
            </a:r>
            <a:r>
              <a:rPr lang="en-US" altLang="zh-CN" sz="1108"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4" name="图片 3">
            <a:extLst>
              <a:ext uri="{FF2B5EF4-FFF2-40B4-BE49-F238E27FC236}">
                <a16:creationId xmlns:a16="http://schemas.microsoft.com/office/drawing/2014/main" id="{2779C8B8-A3F5-4DE6-A125-FD8270EBCF21}"/>
              </a:ext>
            </a:extLst>
          </p:cNvPr>
          <p:cNvPicPr>
            <a:picLocks noChangeAspect="1"/>
          </p:cNvPicPr>
          <p:nvPr/>
        </p:nvPicPr>
        <p:blipFill>
          <a:blip r:embed="rId3"/>
          <a:stretch>
            <a:fillRect/>
          </a:stretch>
        </p:blipFill>
        <p:spPr>
          <a:xfrm>
            <a:off x="6300192" y="4093689"/>
            <a:ext cx="2843808" cy="2231850"/>
          </a:xfrm>
          <a:prstGeom prst="rect">
            <a:avLst/>
          </a:prstGeom>
        </p:spPr>
      </p:pic>
    </p:spTree>
    <p:extLst>
      <p:ext uri="{BB962C8B-B14F-4D97-AF65-F5344CB8AC3E}">
        <p14:creationId xmlns:p14="http://schemas.microsoft.com/office/powerpoint/2010/main" val="2415540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TCP/IP</a:t>
            </a:r>
            <a:r>
              <a:rPr lang="zh-CN" altLang="en-US" dirty="0">
                <a:solidFill>
                  <a:srgbClr val="C00000"/>
                </a:solidFill>
              </a:rPr>
              <a:t>协议栈回顾</a:t>
            </a:r>
            <a:endParaRPr lang="en-US" altLang="zh-CN" dirty="0">
              <a:solidFill>
                <a:srgbClr val="C00000"/>
              </a:solidFill>
            </a:endParaRPr>
          </a:p>
          <a:p>
            <a:pPr>
              <a:lnSpc>
                <a:spcPct val="150000"/>
              </a:lnSpc>
            </a:pPr>
            <a:r>
              <a:rPr lang="en-US" altLang="zh-CN" dirty="0"/>
              <a:t>2.	Linux</a:t>
            </a:r>
            <a:r>
              <a:rPr lang="zh-CN" altLang="en-US" dirty="0"/>
              <a:t>网络协议栈概述</a:t>
            </a:r>
            <a:endParaRPr lang="en-US" altLang="zh-CN" dirty="0"/>
          </a:p>
          <a:p>
            <a:pPr marL="0" indent="0">
              <a:lnSpc>
                <a:spcPct val="150000"/>
              </a:lnSpc>
              <a:buNone/>
            </a:pP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中的关键字段</a:t>
            </a:r>
            <a:endParaRPr lang="en-US" altLang="zh-CN" dirty="0"/>
          </a:p>
          <a:p>
            <a:pPr lvl="1"/>
            <a:r>
              <a:rPr lang="en-US" altLang="zh-CN" dirty="0"/>
              <a:t>struct </a:t>
            </a:r>
            <a:r>
              <a:rPr lang="en-US" altLang="zh-CN" dirty="0" err="1"/>
              <a:t>skb_timeval</a:t>
            </a:r>
            <a:r>
              <a:rPr lang="en-US" altLang="zh-CN" dirty="0"/>
              <a:t> </a:t>
            </a:r>
            <a:r>
              <a:rPr lang="en-US" altLang="zh-CN" dirty="0" err="1"/>
              <a:t>tstamp</a:t>
            </a:r>
            <a:r>
              <a:rPr lang="zh-CN" altLang="en-US" dirty="0"/>
              <a:t>为接收时间戳或发送时间戳</a:t>
            </a:r>
          </a:p>
          <a:p>
            <a:pPr lvl="2"/>
            <a:r>
              <a:rPr lang="zh-CN" altLang="en-US" dirty="0"/>
              <a:t>通常在网络设备受到一个数据包后，通过</a:t>
            </a:r>
            <a:r>
              <a:rPr lang="en-US" altLang="zh-CN" dirty="0" err="1"/>
              <a:t>netif_receive_skb</a:t>
            </a:r>
            <a:r>
              <a:rPr lang="en-US" altLang="zh-CN" dirty="0"/>
              <a:t>()</a:t>
            </a:r>
            <a:r>
              <a:rPr lang="zh-CN" altLang="en-US" dirty="0"/>
              <a:t>进行设置</a:t>
            </a:r>
          </a:p>
          <a:p>
            <a:pPr lvl="1"/>
            <a:r>
              <a:rPr lang="en-US" altLang="zh-CN" dirty="0"/>
              <a:t>struct </a:t>
            </a:r>
            <a:r>
              <a:rPr lang="en-US" altLang="zh-CN" dirty="0" err="1"/>
              <a:t>net_device</a:t>
            </a:r>
            <a:r>
              <a:rPr lang="en-US" altLang="zh-CN" dirty="0"/>
              <a:t> *dev</a:t>
            </a:r>
            <a:r>
              <a:rPr lang="zh-CN" altLang="en-US" dirty="0"/>
              <a:t>为网络设备指针</a:t>
            </a:r>
          </a:p>
          <a:p>
            <a:pPr lvl="2"/>
            <a:r>
              <a:rPr lang="zh-CN" altLang="en-US" dirty="0"/>
              <a:t>在初始化网络设备驱动，分配接收缓存队列时，该指针指向收到数据包的网络设备</a:t>
            </a:r>
          </a:p>
          <a:p>
            <a:pPr lvl="2"/>
            <a:r>
              <a:rPr lang="zh-CN" altLang="en-US" dirty="0"/>
              <a:t>发送数据包时，该指针指向数据包的网络设备</a:t>
            </a:r>
          </a:p>
          <a:p>
            <a:pPr lvl="1"/>
            <a:r>
              <a:rPr lang="en-US" altLang="zh-CN" dirty="0"/>
              <a:t>struct </a:t>
            </a:r>
            <a:r>
              <a:rPr lang="en-US" altLang="zh-CN" dirty="0" err="1"/>
              <a:t>net_device</a:t>
            </a:r>
            <a:r>
              <a:rPr lang="en-US" altLang="zh-CN" dirty="0"/>
              <a:t> *</a:t>
            </a:r>
            <a:r>
              <a:rPr lang="en-US" altLang="zh-CN" dirty="0" err="1"/>
              <a:t>input_dev</a:t>
            </a:r>
            <a:r>
              <a:rPr lang="zh-CN" altLang="en-US" dirty="0"/>
              <a:t>指向接收报文的原始网络设备</a:t>
            </a:r>
          </a:p>
          <a:p>
            <a:pPr lvl="1"/>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Tree>
    <p:extLst>
      <p:ext uri="{BB962C8B-B14F-4D97-AF65-F5344CB8AC3E}">
        <p14:creationId xmlns:p14="http://schemas.microsoft.com/office/powerpoint/2010/main" val="31685336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err="1"/>
              <a:t>sk_buff</a:t>
            </a:r>
            <a:r>
              <a:rPr lang="zh-CN" altLang="en-US" dirty="0"/>
              <a:t>中的关键字段</a:t>
            </a:r>
            <a:endParaRPr lang="en-US" altLang="zh-CN" dirty="0"/>
          </a:p>
          <a:p>
            <a:pPr lvl="1"/>
            <a:r>
              <a:rPr lang="en-US" altLang="zh-CN" dirty="0"/>
              <a:t>union{ } h</a:t>
            </a:r>
          </a:p>
          <a:p>
            <a:pPr lvl="2"/>
            <a:r>
              <a:rPr lang="zh-CN" altLang="en-US" sz="1662" dirty="0"/>
              <a:t>第四层（传输层）协议首部，包含内核所能解析的所有四层协议的数据结构联合体，如</a:t>
            </a:r>
            <a:r>
              <a:rPr lang="en-US" altLang="zh-CN" sz="1662" dirty="0" err="1"/>
              <a:t>tcphdr</a:t>
            </a:r>
            <a:r>
              <a:rPr lang="zh-CN" altLang="en-US" sz="1662" dirty="0"/>
              <a:t>结构、</a:t>
            </a:r>
            <a:r>
              <a:rPr lang="en-US" altLang="zh-CN" sz="1662" dirty="0" err="1"/>
              <a:t>udphdr</a:t>
            </a:r>
            <a:r>
              <a:rPr lang="zh-CN" altLang="en-US" sz="1662" dirty="0"/>
              <a:t>结构。</a:t>
            </a:r>
            <a:endParaRPr lang="en-US" altLang="zh-CN" sz="1662" dirty="0"/>
          </a:p>
          <a:p>
            <a:pPr lvl="1"/>
            <a:r>
              <a:rPr lang="en-US" altLang="zh-CN" dirty="0"/>
              <a:t>union{ } </a:t>
            </a:r>
            <a:r>
              <a:rPr lang="en-US" altLang="zh-CN" dirty="0" err="1"/>
              <a:t>nh</a:t>
            </a:r>
            <a:endParaRPr lang="en-US" altLang="zh-CN" dirty="0"/>
          </a:p>
          <a:p>
            <a:pPr lvl="2"/>
            <a:r>
              <a:rPr lang="zh-CN" altLang="en-US" sz="1662" dirty="0"/>
              <a:t>第三层（网络层）协议首部</a:t>
            </a:r>
            <a:endParaRPr lang="en-US" altLang="zh-CN" sz="1662" dirty="0"/>
          </a:p>
          <a:p>
            <a:pPr lvl="1"/>
            <a:r>
              <a:rPr lang="en-US" altLang="zh-CN" dirty="0"/>
              <a:t>union{ } mac</a:t>
            </a:r>
          </a:p>
          <a:p>
            <a:pPr lvl="2"/>
            <a:r>
              <a:rPr lang="zh-CN" altLang="en-US" sz="1662" dirty="0"/>
              <a:t>第二层（链路层）协议首部</a:t>
            </a:r>
            <a:endParaRPr lang="en-US" altLang="zh-CN" sz="1662" dirty="0"/>
          </a:p>
          <a:p>
            <a:pPr marL="422041" lvl="1" indent="0">
              <a:buNone/>
            </a:pPr>
            <a:r>
              <a:rPr lang="en-US" altLang="zh-CN" dirty="0"/>
              <a:t>     </a:t>
            </a:r>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4" name="图片 3">
            <a:extLst>
              <a:ext uri="{FF2B5EF4-FFF2-40B4-BE49-F238E27FC236}">
                <a16:creationId xmlns:a16="http://schemas.microsoft.com/office/drawing/2014/main" id="{E6CF4F22-BF95-40EA-9B94-3CEA5602142D}"/>
              </a:ext>
            </a:extLst>
          </p:cNvPr>
          <p:cNvPicPr>
            <a:picLocks noChangeAspect="1"/>
          </p:cNvPicPr>
          <p:nvPr/>
        </p:nvPicPr>
        <p:blipFill>
          <a:blip r:embed="rId3"/>
          <a:stretch>
            <a:fillRect/>
          </a:stretch>
        </p:blipFill>
        <p:spPr>
          <a:xfrm>
            <a:off x="1780306" y="4258641"/>
            <a:ext cx="6609254" cy="2302830"/>
          </a:xfrm>
          <a:prstGeom prst="rect">
            <a:avLst/>
          </a:prstGeom>
        </p:spPr>
      </p:pic>
    </p:spTree>
    <p:extLst>
      <p:ext uri="{BB962C8B-B14F-4D97-AF65-F5344CB8AC3E}">
        <p14:creationId xmlns:p14="http://schemas.microsoft.com/office/powerpoint/2010/main" val="40230222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pPr lvl="1"/>
            <a:r>
              <a:rPr lang="zh-CN" altLang="en-US" dirty="0"/>
              <a:t>何为聚合分散</a:t>
            </a:r>
            <a:r>
              <a:rPr lang="en-US" altLang="zh-CN" dirty="0"/>
              <a:t>I/O</a:t>
            </a:r>
          </a:p>
          <a:p>
            <a:pPr lvl="2"/>
            <a:r>
              <a:rPr lang="zh-CN" altLang="en-US" sz="1477" dirty="0"/>
              <a:t>在网络中创建一个发送报文的过程包括组合多个分片。报文数据必须从用户空间复制到内核空间，同时加上网络协议栈各层的首部，这个组合的过程涉及大量的数据拷贝。</a:t>
            </a:r>
            <a:endParaRPr lang="en-US" altLang="zh-CN" sz="1477" dirty="0"/>
          </a:p>
          <a:p>
            <a:pPr lvl="2"/>
            <a:r>
              <a:rPr lang="zh-CN" altLang="en-US" sz="1477" dirty="0"/>
              <a:t>如果发送报文的网络接口支持聚合分散</a:t>
            </a:r>
            <a:r>
              <a:rPr lang="en-US" altLang="zh-CN" sz="1477" dirty="0"/>
              <a:t>I/O</a:t>
            </a:r>
            <a:r>
              <a:rPr lang="zh-CN" altLang="en-US" sz="1477" dirty="0"/>
              <a:t>，则报文就无需组装成一个单块，直接依次发送各个分片即可，从而避免大量数据拷贝。</a:t>
            </a:r>
            <a:endParaRPr lang="en-US" altLang="zh-CN" sz="1477"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46" name="图片 45">
            <a:extLst>
              <a:ext uri="{FF2B5EF4-FFF2-40B4-BE49-F238E27FC236}">
                <a16:creationId xmlns:a16="http://schemas.microsoft.com/office/drawing/2014/main" id="{7BF5AB79-9B9C-4A4C-97CE-EE04533EB69E}"/>
              </a:ext>
            </a:extLst>
          </p:cNvPr>
          <p:cNvPicPr>
            <a:picLocks noChangeAspect="1"/>
          </p:cNvPicPr>
          <p:nvPr/>
        </p:nvPicPr>
        <p:blipFill>
          <a:blip r:embed="rId3"/>
          <a:stretch>
            <a:fillRect/>
          </a:stretch>
        </p:blipFill>
        <p:spPr>
          <a:xfrm>
            <a:off x="1115616" y="3495469"/>
            <a:ext cx="7681626" cy="2836292"/>
          </a:xfrm>
          <a:prstGeom prst="rect">
            <a:avLst/>
          </a:prstGeom>
        </p:spPr>
      </p:pic>
    </p:spTree>
    <p:extLst>
      <p:ext uri="{BB962C8B-B14F-4D97-AF65-F5344CB8AC3E}">
        <p14:creationId xmlns:p14="http://schemas.microsoft.com/office/powerpoint/2010/main" val="3211281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pPr lvl="1"/>
            <a:r>
              <a:rPr lang="en-US" altLang="zh-CN" dirty="0" err="1"/>
              <a:t>sk_shared_info</a:t>
            </a:r>
            <a:r>
              <a:rPr lang="zh-CN" altLang="en-US" dirty="0"/>
              <a:t>结构中提供了以下字段，以支持聚合分散</a:t>
            </a:r>
            <a:r>
              <a:rPr lang="en-US" altLang="zh-CN" dirty="0"/>
              <a:t>I/O</a:t>
            </a:r>
          </a:p>
          <a:p>
            <a:pPr lvl="2"/>
            <a:r>
              <a:rPr lang="en-US" altLang="zh-CN" sz="1477" dirty="0"/>
              <a:t>struct sk_buff *</a:t>
            </a:r>
            <a:r>
              <a:rPr lang="en-US" altLang="zh-CN" sz="1477" dirty="0" err="1"/>
              <a:t>frag_list</a:t>
            </a:r>
            <a:endParaRPr lang="en-US" altLang="zh-CN" sz="1477" dirty="0"/>
          </a:p>
          <a:p>
            <a:pPr lvl="2"/>
            <a:r>
              <a:rPr lang="en-US" altLang="zh-CN" sz="1477" dirty="0"/>
              <a:t>unsigned short </a:t>
            </a:r>
            <a:r>
              <a:rPr lang="en-US" altLang="zh-CN" sz="1477" dirty="0" err="1"/>
              <a:t>nr_frags</a:t>
            </a:r>
            <a:endParaRPr lang="en-US" altLang="zh-CN" sz="1477" dirty="0"/>
          </a:p>
          <a:p>
            <a:pPr lvl="2"/>
            <a:r>
              <a:rPr lang="en-US" altLang="zh-CN" sz="1477" dirty="0" err="1"/>
              <a:t>skb_frag_t</a:t>
            </a:r>
            <a:r>
              <a:rPr lang="en-US" altLang="zh-CN" sz="1477" dirty="0"/>
              <a:t>  frags[MAX_SKB_FRAGS]</a:t>
            </a:r>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4" name="文本框 3">
            <a:extLst>
              <a:ext uri="{FF2B5EF4-FFF2-40B4-BE49-F238E27FC236}">
                <a16:creationId xmlns:a16="http://schemas.microsoft.com/office/drawing/2014/main" id="{AD4A11C7-A8CA-406C-A72D-02B6CCC16509}"/>
              </a:ext>
            </a:extLst>
          </p:cNvPr>
          <p:cNvSpPr txBox="1"/>
          <p:nvPr/>
        </p:nvSpPr>
        <p:spPr>
          <a:xfrm>
            <a:off x="716391" y="3608901"/>
            <a:ext cx="1196029" cy="291170"/>
          </a:xfrm>
          <a:prstGeom prst="rect">
            <a:avLst/>
          </a:prstGeom>
          <a:noFill/>
        </p:spPr>
        <p:txBody>
          <a:bodyPr wrap="square" rtlCol="0">
            <a:spAutoFit/>
          </a:bodyPr>
          <a:lstStyle/>
          <a:p>
            <a:r>
              <a:rPr lang="en-US" altLang="zh-CN" sz="1292" dirty="0">
                <a:solidFill>
                  <a:srgbClr val="292929"/>
                </a:solidFill>
              </a:rPr>
              <a:t>NETIF_F_SG</a:t>
            </a:r>
            <a:endParaRPr lang="zh-CN" altLang="en-US" sz="1292" dirty="0">
              <a:solidFill>
                <a:srgbClr val="292929"/>
              </a:solidFill>
            </a:endParaRPr>
          </a:p>
        </p:txBody>
      </p:sp>
      <p:cxnSp>
        <p:nvCxnSpPr>
          <p:cNvPr id="6" name="直接箭头连接符 5">
            <a:extLst>
              <a:ext uri="{FF2B5EF4-FFF2-40B4-BE49-F238E27FC236}">
                <a16:creationId xmlns:a16="http://schemas.microsoft.com/office/drawing/2014/main" id="{DAF0F9EC-2A79-4067-888F-00BC21213513}"/>
              </a:ext>
            </a:extLst>
          </p:cNvPr>
          <p:cNvCxnSpPr>
            <a:cxnSpLocks/>
          </p:cNvCxnSpPr>
          <p:nvPr/>
        </p:nvCxnSpPr>
        <p:spPr bwMode="auto">
          <a:xfrm flipV="1">
            <a:off x="1912420" y="3371645"/>
            <a:ext cx="665513" cy="256762"/>
          </a:xfrm>
          <a:prstGeom prst="straightConnector1">
            <a:avLst/>
          </a:prstGeom>
          <a:solidFill>
            <a:srgbClr val="CCFF66"/>
          </a:solidFill>
          <a:ln w="38100" cap="flat" cmpd="sng" algn="ctr">
            <a:solidFill>
              <a:srgbClr val="0033CC"/>
            </a:solidFill>
            <a:prstDash val="solid"/>
            <a:round/>
            <a:headEnd type="none" w="med" len="med"/>
            <a:tailEnd type="arrow" w="med" len="med"/>
          </a:ln>
          <a:effectLst/>
        </p:spPr>
      </p:cxnSp>
      <p:cxnSp>
        <p:nvCxnSpPr>
          <p:cNvPr id="10" name="直接箭头连接符 9">
            <a:extLst>
              <a:ext uri="{FF2B5EF4-FFF2-40B4-BE49-F238E27FC236}">
                <a16:creationId xmlns:a16="http://schemas.microsoft.com/office/drawing/2014/main" id="{A3F11800-AD7A-4F71-B9E5-ACB406CBE2F9}"/>
              </a:ext>
            </a:extLst>
          </p:cNvPr>
          <p:cNvCxnSpPr>
            <a:cxnSpLocks/>
          </p:cNvCxnSpPr>
          <p:nvPr/>
        </p:nvCxnSpPr>
        <p:spPr bwMode="auto">
          <a:xfrm>
            <a:off x="1895339" y="3930854"/>
            <a:ext cx="616124" cy="229304"/>
          </a:xfrm>
          <a:prstGeom prst="straightConnector1">
            <a:avLst/>
          </a:prstGeom>
          <a:solidFill>
            <a:srgbClr val="CCFF66"/>
          </a:solidFill>
          <a:ln w="38100" cap="flat" cmpd="sng" algn="ctr">
            <a:solidFill>
              <a:srgbClr val="0033CC"/>
            </a:solidFill>
            <a:prstDash val="solid"/>
            <a:round/>
            <a:headEnd type="none" w="med" len="med"/>
            <a:tailEnd type="arrow" w="med" len="med"/>
          </a:ln>
          <a:effectLst/>
        </p:spPr>
      </p:cxnSp>
      <p:sp>
        <p:nvSpPr>
          <p:cNvPr id="13" name="文本框 12">
            <a:extLst>
              <a:ext uri="{FF2B5EF4-FFF2-40B4-BE49-F238E27FC236}">
                <a16:creationId xmlns:a16="http://schemas.microsoft.com/office/drawing/2014/main" id="{CB82E6EB-000A-4444-84CB-DCA74F12B78D}"/>
              </a:ext>
            </a:extLst>
          </p:cNvPr>
          <p:cNvSpPr txBox="1"/>
          <p:nvPr/>
        </p:nvSpPr>
        <p:spPr>
          <a:xfrm>
            <a:off x="1514430" y="3242820"/>
            <a:ext cx="1196029" cy="291170"/>
          </a:xfrm>
          <a:prstGeom prst="rect">
            <a:avLst/>
          </a:prstGeom>
          <a:noFill/>
        </p:spPr>
        <p:txBody>
          <a:bodyPr wrap="square" rtlCol="0">
            <a:spAutoFit/>
          </a:bodyPr>
          <a:lstStyle/>
          <a:p>
            <a:r>
              <a:rPr lang="zh-CN" altLang="en-US" sz="1292" dirty="0">
                <a:solidFill>
                  <a:srgbClr val="292929"/>
                </a:solidFill>
              </a:rPr>
              <a:t>否</a:t>
            </a:r>
          </a:p>
        </p:txBody>
      </p:sp>
      <p:sp>
        <p:nvSpPr>
          <p:cNvPr id="14" name="文本框 13">
            <a:extLst>
              <a:ext uri="{FF2B5EF4-FFF2-40B4-BE49-F238E27FC236}">
                <a16:creationId xmlns:a16="http://schemas.microsoft.com/office/drawing/2014/main" id="{91EA7C17-5236-4C8A-BA78-F153A4129694}"/>
              </a:ext>
            </a:extLst>
          </p:cNvPr>
          <p:cNvSpPr txBox="1"/>
          <p:nvPr/>
        </p:nvSpPr>
        <p:spPr>
          <a:xfrm>
            <a:off x="1489420" y="4045506"/>
            <a:ext cx="1196029" cy="291170"/>
          </a:xfrm>
          <a:prstGeom prst="rect">
            <a:avLst/>
          </a:prstGeom>
          <a:noFill/>
        </p:spPr>
        <p:txBody>
          <a:bodyPr wrap="square" rtlCol="0">
            <a:spAutoFit/>
          </a:bodyPr>
          <a:lstStyle/>
          <a:p>
            <a:r>
              <a:rPr lang="zh-CN" altLang="en-US" sz="1292" dirty="0">
                <a:solidFill>
                  <a:srgbClr val="292929"/>
                </a:solidFill>
              </a:rPr>
              <a:t>是</a:t>
            </a:r>
          </a:p>
        </p:txBody>
      </p:sp>
      <p:sp>
        <p:nvSpPr>
          <p:cNvPr id="15" name="文本框 14">
            <a:extLst>
              <a:ext uri="{FF2B5EF4-FFF2-40B4-BE49-F238E27FC236}">
                <a16:creationId xmlns:a16="http://schemas.microsoft.com/office/drawing/2014/main" id="{B04EFE07-758B-4F46-9465-0C1874A6D59E}"/>
              </a:ext>
            </a:extLst>
          </p:cNvPr>
          <p:cNvSpPr txBox="1"/>
          <p:nvPr/>
        </p:nvSpPr>
        <p:spPr>
          <a:xfrm>
            <a:off x="2777339" y="3229593"/>
            <a:ext cx="4785762" cy="291170"/>
          </a:xfrm>
          <a:prstGeom prst="rect">
            <a:avLst/>
          </a:prstGeom>
          <a:noFill/>
        </p:spPr>
        <p:txBody>
          <a:bodyPr wrap="square" rtlCol="0">
            <a:spAutoFit/>
          </a:bodyPr>
          <a:lstStyle/>
          <a:p>
            <a:pPr algn="l"/>
            <a:r>
              <a:rPr lang="zh-CN" altLang="en-US" sz="1292" dirty="0">
                <a:solidFill>
                  <a:srgbClr val="292929"/>
                </a:solidFill>
              </a:rPr>
              <a:t>对报文进行线性化处理，再聚合成一个单独的报文。</a:t>
            </a:r>
          </a:p>
        </p:txBody>
      </p:sp>
      <p:sp>
        <p:nvSpPr>
          <p:cNvPr id="16" name="文本框 15">
            <a:extLst>
              <a:ext uri="{FF2B5EF4-FFF2-40B4-BE49-F238E27FC236}">
                <a16:creationId xmlns:a16="http://schemas.microsoft.com/office/drawing/2014/main" id="{65CBAEC9-2768-4DA3-AFA8-E8869124EC59}"/>
              </a:ext>
            </a:extLst>
          </p:cNvPr>
          <p:cNvSpPr txBox="1"/>
          <p:nvPr/>
        </p:nvSpPr>
        <p:spPr>
          <a:xfrm>
            <a:off x="2766155" y="3993986"/>
            <a:ext cx="4785762" cy="490006"/>
          </a:xfrm>
          <a:prstGeom prst="rect">
            <a:avLst/>
          </a:prstGeom>
          <a:noFill/>
        </p:spPr>
        <p:txBody>
          <a:bodyPr wrap="square" rtlCol="0">
            <a:spAutoFit/>
          </a:bodyPr>
          <a:lstStyle/>
          <a:p>
            <a:pPr algn="l"/>
            <a:r>
              <a:rPr lang="zh-CN" altLang="en-US" sz="1292" dirty="0">
                <a:solidFill>
                  <a:srgbClr val="292929"/>
                </a:solidFill>
              </a:rPr>
              <a:t>检查</a:t>
            </a:r>
            <a:r>
              <a:rPr lang="en-US" altLang="zh-CN" sz="1292" dirty="0" err="1">
                <a:solidFill>
                  <a:srgbClr val="292929"/>
                </a:solidFill>
              </a:rPr>
              <a:t>nr_frags</a:t>
            </a:r>
            <a:r>
              <a:rPr lang="zh-CN" altLang="en-US" sz="1292" dirty="0">
                <a:solidFill>
                  <a:srgbClr val="292929"/>
                </a:solidFill>
              </a:rPr>
              <a:t>的值，确定片段数，这些分散的片段以关联的方式存储在</a:t>
            </a:r>
            <a:r>
              <a:rPr lang="en-US" altLang="zh-CN" sz="1292" dirty="0">
                <a:solidFill>
                  <a:srgbClr val="C00000"/>
                </a:solidFill>
              </a:rPr>
              <a:t>frags</a:t>
            </a:r>
            <a:r>
              <a:rPr lang="zh-CN" altLang="en-US" sz="1292" dirty="0">
                <a:solidFill>
                  <a:srgbClr val="292929"/>
                </a:solidFill>
              </a:rPr>
              <a:t>数组中。</a:t>
            </a:r>
          </a:p>
        </p:txBody>
      </p:sp>
      <p:sp>
        <p:nvSpPr>
          <p:cNvPr id="20" name="文本框 19">
            <a:extLst>
              <a:ext uri="{FF2B5EF4-FFF2-40B4-BE49-F238E27FC236}">
                <a16:creationId xmlns:a16="http://schemas.microsoft.com/office/drawing/2014/main" id="{C975CEE1-5858-484C-AFCD-0A1793A439EA}"/>
              </a:ext>
            </a:extLst>
          </p:cNvPr>
          <p:cNvSpPr txBox="1"/>
          <p:nvPr/>
        </p:nvSpPr>
        <p:spPr>
          <a:xfrm>
            <a:off x="1580898" y="4738684"/>
            <a:ext cx="6369833" cy="1456168"/>
          </a:xfrm>
          <a:prstGeom prst="rect">
            <a:avLst/>
          </a:prstGeom>
          <a:noFill/>
        </p:spPr>
        <p:txBody>
          <a:bodyPr wrap="square" rtlCol="0">
            <a:spAutoFit/>
          </a:bodyPr>
          <a:lstStyle/>
          <a:p>
            <a:pPr algn="l"/>
            <a:r>
              <a:rPr lang="en-US" altLang="zh-CN" sz="1477" dirty="0" err="1">
                <a:solidFill>
                  <a:srgbClr val="292929"/>
                </a:solidFill>
              </a:rPr>
              <a:t>frag_list</a:t>
            </a:r>
            <a:r>
              <a:rPr lang="zh-CN" altLang="en-US" sz="1477" dirty="0">
                <a:solidFill>
                  <a:srgbClr val="292929"/>
                </a:solidFill>
              </a:rPr>
              <a:t>的用法：</a:t>
            </a:r>
            <a:endParaRPr lang="en-US" altLang="zh-CN" sz="1477" dirty="0">
              <a:solidFill>
                <a:srgbClr val="292929"/>
              </a:solidFill>
            </a:endParaRPr>
          </a:p>
          <a:p>
            <a:pPr marL="316531" indent="-316531" algn="l">
              <a:buAutoNum type="arabicPeriod"/>
            </a:pPr>
            <a:r>
              <a:rPr lang="zh-CN" altLang="en-US" sz="1477" b="0" dirty="0">
                <a:solidFill>
                  <a:srgbClr val="292929"/>
                </a:solidFill>
              </a:rPr>
              <a:t>用于在接收分片组后链接多个分片，组成一个完整的</a:t>
            </a:r>
            <a:r>
              <a:rPr lang="en-US" altLang="zh-CN" sz="1477" b="0" dirty="0">
                <a:solidFill>
                  <a:srgbClr val="292929"/>
                </a:solidFill>
              </a:rPr>
              <a:t>IP</a:t>
            </a:r>
            <a:r>
              <a:rPr lang="zh-CN" altLang="en-US" sz="1477" b="0" dirty="0">
                <a:solidFill>
                  <a:srgbClr val="292929"/>
                </a:solidFill>
              </a:rPr>
              <a:t>数据报。</a:t>
            </a:r>
            <a:endParaRPr lang="en-US" altLang="zh-CN" sz="1477" b="0" dirty="0">
              <a:solidFill>
                <a:srgbClr val="292929"/>
              </a:solidFill>
            </a:endParaRPr>
          </a:p>
          <a:p>
            <a:pPr marL="316531" indent="-316531" algn="l">
              <a:buAutoNum type="arabicPeriod"/>
            </a:pPr>
            <a:r>
              <a:rPr lang="zh-CN" altLang="en-US" sz="1477" b="0" dirty="0">
                <a:solidFill>
                  <a:srgbClr val="292929"/>
                </a:solidFill>
              </a:rPr>
              <a:t>在</a:t>
            </a:r>
            <a:r>
              <a:rPr lang="en-US" altLang="zh-CN" sz="1477" b="0" dirty="0">
                <a:solidFill>
                  <a:srgbClr val="292929"/>
                </a:solidFill>
              </a:rPr>
              <a:t>UDP</a:t>
            </a:r>
            <a:r>
              <a:rPr lang="zh-CN" altLang="en-US" sz="1477" b="0" dirty="0">
                <a:solidFill>
                  <a:srgbClr val="292929"/>
                </a:solidFill>
              </a:rPr>
              <a:t>数据报的输出中，将待分片的</a:t>
            </a:r>
            <a:r>
              <a:rPr lang="en-US" altLang="zh-CN" sz="1477" b="0" dirty="0">
                <a:solidFill>
                  <a:srgbClr val="292929"/>
                </a:solidFill>
              </a:rPr>
              <a:t>SKB</a:t>
            </a:r>
            <a:r>
              <a:rPr lang="zh-CN" altLang="en-US" sz="1477" b="0" dirty="0">
                <a:solidFill>
                  <a:srgbClr val="292929"/>
                </a:solidFill>
              </a:rPr>
              <a:t>链接到第一个</a:t>
            </a:r>
            <a:r>
              <a:rPr lang="en-US" altLang="zh-CN" sz="1477" b="0" dirty="0">
                <a:solidFill>
                  <a:srgbClr val="292929"/>
                </a:solidFill>
              </a:rPr>
              <a:t>SKB</a:t>
            </a:r>
            <a:r>
              <a:rPr lang="zh-CN" altLang="en-US" sz="1477" b="0" dirty="0">
                <a:solidFill>
                  <a:srgbClr val="292929"/>
                </a:solidFill>
              </a:rPr>
              <a:t>中，然后在输出过程中能够快速的分片。</a:t>
            </a:r>
            <a:endParaRPr lang="en-US" altLang="zh-CN" sz="1477" b="0" dirty="0">
              <a:solidFill>
                <a:srgbClr val="292929"/>
              </a:solidFill>
            </a:endParaRPr>
          </a:p>
          <a:p>
            <a:pPr marL="316531" indent="-316531" algn="l">
              <a:buAutoNum type="arabicPeriod"/>
            </a:pPr>
            <a:r>
              <a:rPr lang="zh-CN" altLang="en-US" sz="1477" b="0" dirty="0">
                <a:solidFill>
                  <a:srgbClr val="292929"/>
                </a:solidFill>
              </a:rPr>
              <a:t>用于存放</a:t>
            </a:r>
            <a:r>
              <a:rPr lang="en-US" altLang="zh-CN" sz="1477" b="0" dirty="0">
                <a:solidFill>
                  <a:srgbClr val="292929"/>
                </a:solidFill>
              </a:rPr>
              <a:t>FRAGLIST</a:t>
            </a:r>
            <a:r>
              <a:rPr lang="zh-CN" altLang="en-US" sz="1477" b="0" dirty="0">
                <a:solidFill>
                  <a:srgbClr val="292929"/>
                </a:solidFill>
              </a:rPr>
              <a:t>类型的聚合分散</a:t>
            </a:r>
            <a:r>
              <a:rPr lang="en-US" altLang="zh-CN" sz="1477" b="0" dirty="0">
                <a:solidFill>
                  <a:srgbClr val="292929"/>
                </a:solidFill>
              </a:rPr>
              <a:t>I/O</a:t>
            </a:r>
            <a:r>
              <a:rPr lang="zh-CN" altLang="en-US" sz="1477" b="0" dirty="0">
                <a:solidFill>
                  <a:srgbClr val="292929"/>
                </a:solidFill>
              </a:rPr>
              <a:t>的数据包，如果输出网络设备支持</a:t>
            </a:r>
            <a:r>
              <a:rPr lang="en-US" altLang="zh-CN" sz="1477" b="0" dirty="0">
                <a:solidFill>
                  <a:srgbClr val="292929"/>
                </a:solidFill>
              </a:rPr>
              <a:t>FRAGLIST</a:t>
            </a:r>
            <a:r>
              <a:rPr lang="zh-CN" altLang="en-US" sz="1477" b="0" dirty="0">
                <a:solidFill>
                  <a:srgbClr val="292929"/>
                </a:solidFill>
              </a:rPr>
              <a:t>类型的聚合分散</a:t>
            </a:r>
            <a:r>
              <a:rPr lang="en-US" altLang="zh-CN" sz="1477" b="0" dirty="0">
                <a:solidFill>
                  <a:srgbClr val="292929"/>
                </a:solidFill>
              </a:rPr>
              <a:t>I/O</a:t>
            </a:r>
            <a:r>
              <a:rPr lang="zh-CN" altLang="en-US" sz="1477" b="0" dirty="0">
                <a:solidFill>
                  <a:srgbClr val="292929"/>
                </a:solidFill>
              </a:rPr>
              <a:t>，则可以直接输出。</a:t>
            </a:r>
            <a:endParaRPr lang="en-US" altLang="zh-CN" sz="1477" b="0" dirty="0">
              <a:solidFill>
                <a:srgbClr val="292929"/>
              </a:solidFill>
            </a:endParaRPr>
          </a:p>
        </p:txBody>
      </p:sp>
    </p:spTree>
    <p:extLst>
      <p:ext uri="{BB962C8B-B14F-4D97-AF65-F5344CB8AC3E}">
        <p14:creationId xmlns:p14="http://schemas.microsoft.com/office/powerpoint/2010/main" val="3130365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pPr lvl="1"/>
            <a:r>
              <a:rPr lang="en-US" altLang="zh-CN" dirty="0" err="1"/>
              <a:t>sk_shared_info</a:t>
            </a:r>
            <a:r>
              <a:rPr lang="zh-CN" altLang="en-US" dirty="0"/>
              <a:t>结构中提供了以下字段，以支持聚合分散</a:t>
            </a:r>
            <a:r>
              <a:rPr lang="en-US" altLang="zh-CN" dirty="0"/>
              <a:t>I/O</a:t>
            </a:r>
          </a:p>
          <a:p>
            <a:pPr lvl="2"/>
            <a:r>
              <a:rPr lang="en-US" altLang="zh-CN" sz="1477" dirty="0"/>
              <a:t>struct sk_buff *</a:t>
            </a:r>
            <a:r>
              <a:rPr lang="en-US" altLang="zh-CN" sz="1477" dirty="0" err="1"/>
              <a:t>frag_list</a:t>
            </a:r>
            <a:endParaRPr lang="en-US" altLang="zh-CN" sz="1477" dirty="0"/>
          </a:p>
          <a:p>
            <a:pPr lvl="2"/>
            <a:r>
              <a:rPr lang="en-US" altLang="zh-CN" sz="1477" dirty="0"/>
              <a:t>unsigned short </a:t>
            </a:r>
            <a:r>
              <a:rPr lang="en-US" altLang="zh-CN" sz="1477" dirty="0" err="1"/>
              <a:t>nr_frags</a:t>
            </a:r>
            <a:endParaRPr lang="en-US" altLang="zh-CN" sz="1477" dirty="0"/>
          </a:p>
          <a:p>
            <a:pPr lvl="2"/>
            <a:r>
              <a:rPr lang="en-US" altLang="zh-CN" sz="1477" dirty="0" err="1"/>
              <a:t>skb_frag_t</a:t>
            </a:r>
            <a:r>
              <a:rPr lang="en-US" altLang="zh-CN" sz="1477" dirty="0"/>
              <a:t>  frags[MAX_SKB_FRAGS]</a:t>
            </a:r>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4" name="文本框 3">
            <a:extLst>
              <a:ext uri="{FF2B5EF4-FFF2-40B4-BE49-F238E27FC236}">
                <a16:creationId xmlns:a16="http://schemas.microsoft.com/office/drawing/2014/main" id="{AD4A11C7-A8CA-406C-A72D-02B6CCC16509}"/>
              </a:ext>
            </a:extLst>
          </p:cNvPr>
          <p:cNvSpPr txBox="1"/>
          <p:nvPr/>
        </p:nvSpPr>
        <p:spPr>
          <a:xfrm>
            <a:off x="716391" y="3608901"/>
            <a:ext cx="1196029" cy="291170"/>
          </a:xfrm>
          <a:prstGeom prst="rect">
            <a:avLst/>
          </a:prstGeom>
          <a:noFill/>
        </p:spPr>
        <p:txBody>
          <a:bodyPr wrap="square" rtlCol="0">
            <a:spAutoFit/>
          </a:bodyPr>
          <a:lstStyle/>
          <a:p>
            <a:r>
              <a:rPr lang="en-US" altLang="zh-CN" sz="1292" dirty="0">
                <a:solidFill>
                  <a:srgbClr val="292929"/>
                </a:solidFill>
              </a:rPr>
              <a:t>NETIF_F_SG</a:t>
            </a:r>
            <a:endParaRPr lang="zh-CN" altLang="en-US" sz="1292" dirty="0">
              <a:solidFill>
                <a:srgbClr val="292929"/>
              </a:solidFill>
            </a:endParaRPr>
          </a:p>
        </p:txBody>
      </p:sp>
      <p:cxnSp>
        <p:nvCxnSpPr>
          <p:cNvPr id="6" name="直接箭头连接符 5">
            <a:extLst>
              <a:ext uri="{FF2B5EF4-FFF2-40B4-BE49-F238E27FC236}">
                <a16:creationId xmlns:a16="http://schemas.microsoft.com/office/drawing/2014/main" id="{DAF0F9EC-2A79-4067-888F-00BC21213513}"/>
              </a:ext>
            </a:extLst>
          </p:cNvPr>
          <p:cNvCxnSpPr>
            <a:cxnSpLocks/>
          </p:cNvCxnSpPr>
          <p:nvPr/>
        </p:nvCxnSpPr>
        <p:spPr bwMode="auto">
          <a:xfrm flipV="1">
            <a:off x="1912420" y="3371645"/>
            <a:ext cx="665513" cy="256762"/>
          </a:xfrm>
          <a:prstGeom prst="straightConnector1">
            <a:avLst/>
          </a:prstGeom>
          <a:solidFill>
            <a:srgbClr val="CCFF66"/>
          </a:solidFill>
          <a:ln w="38100" cap="flat" cmpd="sng" algn="ctr">
            <a:solidFill>
              <a:srgbClr val="0033CC"/>
            </a:solidFill>
            <a:prstDash val="solid"/>
            <a:round/>
            <a:headEnd type="none" w="med" len="med"/>
            <a:tailEnd type="arrow" w="med" len="med"/>
          </a:ln>
          <a:effectLst/>
        </p:spPr>
      </p:cxnSp>
      <p:cxnSp>
        <p:nvCxnSpPr>
          <p:cNvPr id="10" name="直接箭头连接符 9">
            <a:extLst>
              <a:ext uri="{FF2B5EF4-FFF2-40B4-BE49-F238E27FC236}">
                <a16:creationId xmlns:a16="http://schemas.microsoft.com/office/drawing/2014/main" id="{A3F11800-AD7A-4F71-B9E5-ACB406CBE2F9}"/>
              </a:ext>
            </a:extLst>
          </p:cNvPr>
          <p:cNvCxnSpPr>
            <a:cxnSpLocks/>
          </p:cNvCxnSpPr>
          <p:nvPr/>
        </p:nvCxnSpPr>
        <p:spPr bwMode="auto">
          <a:xfrm>
            <a:off x="1895339" y="3930854"/>
            <a:ext cx="616124" cy="229304"/>
          </a:xfrm>
          <a:prstGeom prst="straightConnector1">
            <a:avLst/>
          </a:prstGeom>
          <a:solidFill>
            <a:srgbClr val="CCFF66"/>
          </a:solidFill>
          <a:ln w="38100" cap="flat" cmpd="sng" algn="ctr">
            <a:solidFill>
              <a:srgbClr val="0033CC"/>
            </a:solidFill>
            <a:prstDash val="solid"/>
            <a:round/>
            <a:headEnd type="none" w="med" len="med"/>
            <a:tailEnd type="arrow" w="med" len="med"/>
          </a:ln>
          <a:effectLst/>
        </p:spPr>
      </p:cxnSp>
      <p:sp>
        <p:nvSpPr>
          <p:cNvPr id="13" name="文本框 12">
            <a:extLst>
              <a:ext uri="{FF2B5EF4-FFF2-40B4-BE49-F238E27FC236}">
                <a16:creationId xmlns:a16="http://schemas.microsoft.com/office/drawing/2014/main" id="{CB82E6EB-000A-4444-84CB-DCA74F12B78D}"/>
              </a:ext>
            </a:extLst>
          </p:cNvPr>
          <p:cNvSpPr txBox="1"/>
          <p:nvPr/>
        </p:nvSpPr>
        <p:spPr>
          <a:xfrm>
            <a:off x="1514430" y="3242820"/>
            <a:ext cx="1196029" cy="291170"/>
          </a:xfrm>
          <a:prstGeom prst="rect">
            <a:avLst/>
          </a:prstGeom>
          <a:noFill/>
        </p:spPr>
        <p:txBody>
          <a:bodyPr wrap="square" rtlCol="0">
            <a:spAutoFit/>
          </a:bodyPr>
          <a:lstStyle/>
          <a:p>
            <a:r>
              <a:rPr lang="zh-CN" altLang="en-US" sz="1292" dirty="0">
                <a:solidFill>
                  <a:srgbClr val="292929"/>
                </a:solidFill>
              </a:rPr>
              <a:t>否</a:t>
            </a:r>
          </a:p>
        </p:txBody>
      </p:sp>
      <p:sp>
        <p:nvSpPr>
          <p:cNvPr id="14" name="文本框 13">
            <a:extLst>
              <a:ext uri="{FF2B5EF4-FFF2-40B4-BE49-F238E27FC236}">
                <a16:creationId xmlns:a16="http://schemas.microsoft.com/office/drawing/2014/main" id="{91EA7C17-5236-4C8A-BA78-F153A4129694}"/>
              </a:ext>
            </a:extLst>
          </p:cNvPr>
          <p:cNvSpPr txBox="1"/>
          <p:nvPr/>
        </p:nvSpPr>
        <p:spPr>
          <a:xfrm>
            <a:off x="1489420" y="4045506"/>
            <a:ext cx="1196029" cy="291170"/>
          </a:xfrm>
          <a:prstGeom prst="rect">
            <a:avLst/>
          </a:prstGeom>
          <a:noFill/>
        </p:spPr>
        <p:txBody>
          <a:bodyPr wrap="square" rtlCol="0">
            <a:spAutoFit/>
          </a:bodyPr>
          <a:lstStyle/>
          <a:p>
            <a:r>
              <a:rPr lang="zh-CN" altLang="en-US" sz="1292" dirty="0">
                <a:solidFill>
                  <a:srgbClr val="292929"/>
                </a:solidFill>
              </a:rPr>
              <a:t>是</a:t>
            </a:r>
          </a:p>
        </p:txBody>
      </p:sp>
      <p:sp>
        <p:nvSpPr>
          <p:cNvPr id="15" name="文本框 14">
            <a:extLst>
              <a:ext uri="{FF2B5EF4-FFF2-40B4-BE49-F238E27FC236}">
                <a16:creationId xmlns:a16="http://schemas.microsoft.com/office/drawing/2014/main" id="{B04EFE07-758B-4F46-9465-0C1874A6D59E}"/>
              </a:ext>
            </a:extLst>
          </p:cNvPr>
          <p:cNvSpPr txBox="1"/>
          <p:nvPr/>
        </p:nvSpPr>
        <p:spPr>
          <a:xfrm>
            <a:off x="2777339" y="3229593"/>
            <a:ext cx="4785762" cy="291170"/>
          </a:xfrm>
          <a:prstGeom prst="rect">
            <a:avLst/>
          </a:prstGeom>
          <a:noFill/>
        </p:spPr>
        <p:txBody>
          <a:bodyPr wrap="square" rtlCol="0">
            <a:spAutoFit/>
          </a:bodyPr>
          <a:lstStyle/>
          <a:p>
            <a:pPr algn="l"/>
            <a:r>
              <a:rPr lang="zh-CN" altLang="en-US" sz="1292" dirty="0">
                <a:solidFill>
                  <a:srgbClr val="292929"/>
                </a:solidFill>
              </a:rPr>
              <a:t>对报文进行线性化处理，再聚合成一个单独的报文。</a:t>
            </a:r>
          </a:p>
        </p:txBody>
      </p:sp>
      <p:sp>
        <p:nvSpPr>
          <p:cNvPr id="16" name="文本框 15">
            <a:extLst>
              <a:ext uri="{FF2B5EF4-FFF2-40B4-BE49-F238E27FC236}">
                <a16:creationId xmlns:a16="http://schemas.microsoft.com/office/drawing/2014/main" id="{65CBAEC9-2768-4DA3-AFA8-E8869124EC59}"/>
              </a:ext>
            </a:extLst>
          </p:cNvPr>
          <p:cNvSpPr txBox="1"/>
          <p:nvPr/>
        </p:nvSpPr>
        <p:spPr>
          <a:xfrm>
            <a:off x="2766155" y="3993986"/>
            <a:ext cx="4785762" cy="490006"/>
          </a:xfrm>
          <a:prstGeom prst="rect">
            <a:avLst/>
          </a:prstGeom>
          <a:noFill/>
        </p:spPr>
        <p:txBody>
          <a:bodyPr wrap="square" rtlCol="0">
            <a:spAutoFit/>
          </a:bodyPr>
          <a:lstStyle/>
          <a:p>
            <a:pPr algn="l"/>
            <a:r>
              <a:rPr lang="zh-CN" altLang="en-US" sz="1292" dirty="0">
                <a:solidFill>
                  <a:srgbClr val="292929"/>
                </a:solidFill>
              </a:rPr>
              <a:t>检查</a:t>
            </a:r>
            <a:r>
              <a:rPr lang="en-US" altLang="zh-CN" sz="1292" dirty="0" err="1">
                <a:solidFill>
                  <a:srgbClr val="292929"/>
                </a:solidFill>
              </a:rPr>
              <a:t>nr_frags</a:t>
            </a:r>
            <a:r>
              <a:rPr lang="zh-CN" altLang="en-US" sz="1292" dirty="0">
                <a:solidFill>
                  <a:srgbClr val="292929"/>
                </a:solidFill>
              </a:rPr>
              <a:t>的值，确定片段数，这些分散的片段以关联的方式存储在</a:t>
            </a:r>
            <a:r>
              <a:rPr lang="en-US" altLang="zh-CN" sz="1292" dirty="0">
                <a:solidFill>
                  <a:srgbClr val="C00000"/>
                </a:solidFill>
              </a:rPr>
              <a:t>frags</a:t>
            </a:r>
            <a:r>
              <a:rPr lang="zh-CN" altLang="en-US" sz="1292" dirty="0">
                <a:solidFill>
                  <a:srgbClr val="292929"/>
                </a:solidFill>
              </a:rPr>
              <a:t>数组中。</a:t>
            </a:r>
          </a:p>
        </p:txBody>
      </p:sp>
      <p:sp>
        <p:nvSpPr>
          <p:cNvPr id="8" name="矩形 7">
            <a:extLst>
              <a:ext uri="{FF2B5EF4-FFF2-40B4-BE49-F238E27FC236}">
                <a16:creationId xmlns:a16="http://schemas.microsoft.com/office/drawing/2014/main" id="{932DEA1C-BD31-4965-9D4A-B7ABAA5328E5}"/>
              </a:ext>
            </a:extLst>
          </p:cNvPr>
          <p:cNvSpPr/>
          <p:nvPr/>
        </p:nvSpPr>
        <p:spPr>
          <a:xfrm>
            <a:off x="5000265" y="4324718"/>
            <a:ext cx="4324761" cy="2479268"/>
          </a:xfrm>
          <a:prstGeom prst="rect">
            <a:avLst/>
          </a:prstGeom>
        </p:spPr>
        <p:txBody>
          <a:bodyPr wrap="square">
            <a:spAutoFit/>
          </a:bodyPr>
          <a:lstStyle/>
          <a:p>
            <a:pPr algn="l"/>
            <a:r>
              <a:rPr lang="en-US" altLang="zh-CN" sz="1108" b="0" dirty="0">
                <a:solidFill>
                  <a:srgbClr val="569CD6"/>
                </a:solidFill>
                <a:latin typeface="Consolas" panose="020B0609020204030204" pitchFamily="49" charset="0"/>
              </a:rPr>
              <a:t>typedef</a:t>
            </a:r>
            <a:r>
              <a:rPr lang="en-US" altLang="zh-CN" sz="1108" b="0" dirty="0">
                <a:solidFill>
                  <a:srgbClr val="D4D4D4"/>
                </a:solidFill>
                <a:latin typeface="Consolas" panose="020B0609020204030204" pitchFamily="49" charset="0"/>
              </a:rPr>
              <a:t> </a:t>
            </a:r>
            <a:r>
              <a:rPr lang="en-US" altLang="zh-CN" sz="1108" b="0" dirty="0">
                <a:solidFill>
                  <a:srgbClr val="569CD6"/>
                </a:solidFill>
                <a:latin typeface="Consolas" panose="020B0609020204030204" pitchFamily="49" charset="0"/>
              </a:rPr>
              <a:t>struct</a:t>
            </a:r>
            <a:r>
              <a:rPr lang="en-US" altLang="zh-CN" sz="1108" b="0" dirty="0">
                <a:solidFill>
                  <a:srgbClr val="D4D4D4"/>
                </a:solidFill>
                <a:latin typeface="Consolas" panose="020B0609020204030204" pitchFamily="49" charset="0"/>
              </a:rPr>
              <a:t> </a:t>
            </a:r>
            <a:r>
              <a:rPr lang="en-US" altLang="zh-CN" sz="1108" b="0" dirty="0" err="1">
                <a:solidFill>
                  <a:srgbClr val="4EC9B0"/>
                </a:solidFill>
                <a:latin typeface="Consolas" panose="020B0609020204030204" pitchFamily="49" charset="0"/>
              </a:rPr>
              <a:t>skb_frag_struct</a:t>
            </a:r>
            <a:r>
              <a:rPr lang="en-US" altLang="zh-CN" sz="1108" b="0" dirty="0">
                <a:solidFill>
                  <a:srgbClr val="D4D4D4"/>
                </a:solidFill>
                <a:latin typeface="Consolas" panose="020B0609020204030204" pitchFamily="49" charset="0"/>
              </a:rPr>
              <a:t> </a:t>
            </a:r>
            <a:r>
              <a:rPr lang="en-US" altLang="zh-CN" sz="1108" b="0" dirty="0" err="1">
                <a:solidFill>
                  <a:schemeClr val="accent1">
                    <a:lumMod val="50000"/>
                  </a:schemeClr>
                </a:solidFill>
                <a:latin typeface="Consolas" panose="020B0609020204030204" pitchFamily="49" charset="0"/>
              </a:rPr>
              <a:t>skb_frag_t</a:t>
            </a:r>
            <a:r>
              <a:rPr lang="en-US" altLang="zh-CN" sz="1108" b="0" dirty="0">
                <a:solidFill>
                  <a:srgbClr val="D4D4D4"/>
                </a:solidFill>
                <a:latin typeface="Consolas" panose="020B0609020204030204" pitchFamily="49" charset="0"/>
              </a:rPr>
              <a:t>;</a:t>
            </a:r>
          </a:p>
          <a:p>
            <a:pPr algn="l"/>
            <a:r>
              <a:rPr lang="en-US" altLang="zh-CN" sz="1108" b="0" dirty="0">
                <a:solidFill>
                  <a:srgbClr val="569CD6"/>
                </a:solidFill>
                <a:latin typeface="Consolas" panose="020B0609020204030204" pitchFamily="49" charset="0"/>
              </a:rPr>
              <a:t>struct</a:t>
            </a:r>
            <a:r>
              <a:rPr lang="en-US" altLang="zh-CN" sz="1108" b="0" dirty="0">
                <a:solidFill>
                  <a:srgbClr val="D4D4D4"/>
                </a:solidFill>
                <a:latin typeface="Consolas" panose="020B0609020204030204" pitchFamily="49" charset="0"/>
              </a:rPr>
              <a:t> </a:t>
            </a:r>
            <a:r>
              <a:rPr lang="en-US" altLang="zh-CN" sz="1108" b="0" dirty="0" err="1">
                <a:solidFill>
                  <a:srgbClr val="4EC9B0"/>
                </a:solidFill>
                <a:latin typeface="Consolas" panose="020B0609020204030204" pitchFamily="49" charset="0"/>
              </a:rPr>
              <a:t>skb_frag_struct</a:t>
            </a:r>
            <a:r>
              <a:rPr lang="en-US" altLang="zh-CN" sz="1108" b="0" dirty="0">
                <a:solidFill>
                  <a:srgbClr val="D4D4D4"/>
                </a:solidFill>
                <a:latin typeface="Consolas" panose="020B0609020204030204" pitchFamily="49" charset="0"/>
              </a:rPr>
              <a:t> {</a:t>
            </a:r>
          </a:p>
          <a:p>
            <a:pPr algn="l"/>
            <a:r>
              <a:rPr lang="en-US" altLang="zh-CN" sz="1108" b="0" dirty="0">
                <a:solidFill>
                  <a:srgbClr val="D4D4D4"/>
                </a:solidFill>
                <a:latin typeface="Consolas" panose="020B0609020204030204" pitchFamily="49" charset="0"/>
              </a:rPr>
              <a:t>    </a:t>
            </a:r>
            <a:r>
              <a:rPr lang="en-US" altLang="zh-CN" sz="1108" b="0" dirty="0">
                <a:solidFill>
                  <a:srgbClr val="569CD6"/>
                </a:solidFill>
                <a:latin typeface="Consolas" panose="020B0609020204030204" pitchFamily="49" charset="0"/>
              </a:rPr>
              <a:t>struct</a:t>
            </a:r>
            <a:r>
              <a:rPr lang="en-US" altLang="zh-CN" sz="1108" b="0" dirty="0">
                <a:solidFill>
                  <a:srgbClr val="D4D4D4"/>
                </a:solidFill>
                <a:latin typeface="Consolas" panose="020B0609020204030204" pitchFamily="49" charset="0"/>
              </a:rPr>
              <a:t> {</a:t>
            </a:r>
          </a:p>
          <a:p>
            <a:pPr algn="l"/>
            <a:r>
              <a:rPr lang="en-US" altLang="zh-CN" sz="1108" b="0" dirty="0">
                <a:solidFill>
                  <a:srgbClr val="D4D4D4"/>
                </a:solidFill>
                <a:latin typeface="Consolas" panose="020B0609020204030204" pitchFamily="49" charset="0"/>
              </a:rPr>
              <a:t>        </a:t>
            </a:r>
            <a:r>
              <a:rPr lang="en-US" altLang="zh-CN" sz="1108" b="0" dirty="0">
                <a:solidFill>
                  <a:srgbClr val="569CD6"/>
                </a:solidFill>
                <a:latin typeface="Consolas" panose="020B0609020204030204" pitchFamily="49" charset="0"/>
              </a:rPr>
              <a:t>struct</a:t>
            </a:r>
            <a:r>
              <a:rPr lang="en-US" altLang="zh-CN" sz="1108" b="0" dirty="0">
                <a:solidFill>
                  <a:srgbClr val="D4D4D4"/>
                </a:solidFill>
                <a:latin typeface="Consolas" panose="020B0609020204030204" pitchFamily="49" charset="0"/>
              </a:rPr>
              <a:t> </a:t>
            </a:r>
            <a:r>
              <a:rPr lang="en-US" altLang="zh-CN" sz="1108" b="0" dirty="0">
                <a:solidFill>
                  <a:srgbClr val="4EC9B0"/>
                </a:solidFill>
                <a:latin typeface="Consolas" panose="020B0609020204030204" pitchFamily="49" charset="0"/>
              </a:rPr>
              <a:t>page</a:t>
            </a:r>
            <a:r>
              <a:rPr lang="en-US" altLang="zh-CN" sz="1108" b="0" dirty="0">
                <a:solidFill>
                  <a:srgbClr val="D4D4D4"/>
                </a:solidFill>
                <a:latin typeface="Consolas" panose="020B0609020204030204" pitchFamily="49" charset="0"/>
              </a:rPr>
              <a:t> </a:t>
            </a:r>
            <a:r>
              <a:rPr lang="en-US" altLang="zh-CN" sz="1108" b="0" dirty="0">
                <a:solidFill>
                  <a:srgbClr val="569CD6"/>
                </a:solidFill>
                <a:latin typeface="Consolas" panose="020B0609020204030204" pitchFamily="49" charset="0"/>
              </a:rPr>
              <a:t>*</a:t>
            </a:r>
            <a:r>
              <a:rPr lang="en-US" altLang="zh-CN" sz="1108" b="0" dirty="0">
                <a:solidFill>
                  <a:schemeClr val="accent1">
                    <a:lumMod val="50000"/>
                  </a:schemeClr>
                </a:solidFill>
                <a:latin typeface="Consolas" panose="020B0609020204030204" pitchFamily="49" charset="0"/>
              </a:rPr>
              <a:t>p</a:t>
            </a:r>
            <a:r>
              <a:rPr lang="en-US" altLang="zh-CN" sz="1108" b="0" dirty="0">
                <a:solidFill>
                  <a:srgbClr val="D4D4D4"/>
                </a:solidFill>
                <a:latin typeface="Consolas" panose="020B0609020204030204" pitchFamily="49" charset="0"/>
              </a:rPr>
              <a:t>;</a:t>
            </a:r>
          </a:p>
          <a:p>
            <a:pPr algn="l"/>
            <a:r>
              <a:rPr lang="en-US" altLang="zh-CN" sz="1108" b="0" dirty="0">
                <a:solidFill>
                  <a:srgbClr val="D4D4D4"/>
                </a:solidFill>
                <a:latin typeface="Consolas" panose="020B0609020204030204" pitchFamily="49" charset="0"/>
              </a:rPr>
              <a:t>    } </a:t>
            </a:r>
            <a:r>
              <a:rPr lang="en-US" altLang="zh-CN" sz="1108" b="0" dirty="0">
                <a:solidFill>
                  <a:schemeClr val="accent1">
                    <a:lumMod val="50000"/>
                  </a:schemeClr>
                </a:solidFill>
                <a:latin typeface="Consolas" panose="020B0609020204030204" pitchFamily="49" charset="0"/>
              </a:rPr>
              <a:t>page</a:t>
            </a:r>
            <a:r>
              <a:rPr lang="en-US" altLang="zh-CN" sz="1108" b="0" dirty="0">
                <a:solidFill>
                  <a:srgbClr val="D4D4D4"/>
                </a:solidFill>
                <a:latin typeface="Consolas" panose="020B0609020204030204" pitchFamily="49" charset="0"/>
              </a:rPr>
              <a:t>;</a:t>
            </a:r>
          </a:p>
          <a:p>
            <a:pPr algn="l"/>
            <a:r>
              <a:rPr lang="en-US" altLang="zh-CN" sz="1108" b="0" dirty="0">
                <a:solidFill>
                  <a:srgbClr val="C586C0"/>
                </a:solidFill>
                <a:latin typeface="Consolas" panose="020B0609020204030204" pitchFamily="49" charset="0"/>
              </a:rPr>
              <a:t>#if</a:t>
            </a:r>
            <a:r>
              <a:rPr lang="en-US" altLang="zh-CN" sz="1108" b="0" dirty="0">
                <a:solidFill>
                  <a:srgbClr val="569CD6"/>
                </a:solidFill>
                <a:latin typeface="Consolas" panose="020B0609020204030204" pitchFamily="49" charset="0"/>
              </a:rPr>
              <a:t> (BITS_PER_LONG </a:t>
            </a:r>
            <a:r>
              <a:rPr lang="en-US" altLang="zh-CN" sz="1108" b="0" dirty="0">
                <a:solidFill>
                  <a:srgbClr val="D4D4D4"/>
                </a:solidFill>
                <a:latin typeface="Consolas" panose="020B0609020204030204" pitchFamily="49" charset="0"/>
              </a:rPr>
              <a:t>&gt;</a:t>
            </a:r>
            <a:r>
              <a:rPr lang="en-US" altLang="zh-CN" sz="1108" b="0" dirty="0">
                <a:solidFill>
                  <a:srgbClr val="569CD6"/>
                </a:solidFill>
                <a:latin typeface="Consolas" panose="020B0609020204030204" pitchFamily="49" charset="0"/>
              </a:rPr>
              <a:t> </a:t>
            </a:r>
            <a:r>
              <a:rPr lang="en-US" altLang="zh-CN" sz="1108" b="0" dirty="0">
                <a:solidFill>
                  <a:srgbClr val="B5CEA8"/>
                </a:solidFill>
                <a:latin typeface="Consolas" panose="020B0609020204030204" pitchFamily="49" charset="0"/>
              </a:rPr>
              <a:t>32</a:t>
            </a:r>
            <a:r>
              <a:rPr lang="en-US" altLang="zh-CN" sz="1108" b="0" dirty="0">
                <a:solidFill>
                  <a:srgbClr val="569CD6"/>
                </a:solidFill>
                <a:latin typeface="Consolas" panose="020B0609020204030204" pitchFamily="49" charset="0"/>
              </a:rPr>
              <a:t>) </a:t>
            </a:r>
            <a:r>
              <a:rPr lang="en-US" altLang="zh-CN" sz="1108" b="0" dirty="0">
                <a:solidFill>
                  <a:srgbClr val="D4D4D4"/>
                </a:solidFill>
                <a:latin typeface="Consolas" panose="020B0609020204030204" pitchFamily="49" charset="0"/>
              </a:rPr>
              <a:t>||</a:t>
            </a:r>
            <a:r>
              <a:rPr lang="en-US" altLang="zh-CN" sz="1108" b="0" dirty="0">
                <a:solidFill>
                  <a:srgbClr val="569CD6"/>
                </a:solidFill>
                <a:latin typeface="Consolas" panose="020B0609020204030204" pitchFamily="49" charset="0"/>
              </a:rPr>
              <a:t> (PAGE_SIZE </a:t>
            </a:r>
            <a:r>
              <a:rPr lang="en-US" altLang="zh-CN" sz="1108" b="0" dirty="0">
                <a:solidFill>
                  <a:srgbClr val="D4D4D4"/>
                </a:solidFill>
                <a:latin typeface="Consolas" panose="020B0609020204030204" pitchFamily="49" charset="0"/>
              </a:rPr>
              <a:t>&gt;=</a:t>
            </a:r>
            <a:r>
              <a:rPr lang="en-US" altLang="zh-CN" sz="1108" b="0" dirty="0">
                <a:solidFill>
                  <a:srgbClr val="569CD6"/>
                </a:solidFill>
                <a:latin typeface="Consolas" panose="020B0609020204030204" pitchFamily="49" charset="0"/>
              </a:rPr>
              <a:t> </a:t>
            </a:r>
            <a:r>
              <a:rPr lang="en-US" altLang="zh-CN" sz="1108" b="0" dirty="0">
                <a:solidFill>
                  <a:srgbClr val="B5CEA8"/>
                </a:solidFill>
                <a:latin typeface="Consolas" panose="020B0609020204030204" pitchFamily="49" charset="0"/>
              </a:rPr>
              <a:t>65536</a:t>
            </a:r>
            <a:r>
              <a:rPr lang="en-US" altLang="zh-CN" sz="1108" b="0" dirty="0">
                <a:solidFill>
                  <a:srgbClr val="569CD6"/>
                </a:solidFill>
                <a:latin typeface="Consolas" panose="020B0609020204030204" pitchFamily="49" charset="0"/>
              </a:rPr>
              <a:t>)</a:t>
            </a:r>
            <a:endParaRPr lang="en-US" altLang="zh-CN" sz="1108" b="0" dirty="0">
              <a:solidFill>
                <a:srgbClr val="D4D4D4"/>
              </a:solidFill>
              <a:latin typeface="Consolas" panose="020B0609020204030204" pitchFamily="49" charset="0"/>
            </a:endParaRPr>
          </a:p>
          <a:p>
            <a:pPr algn="l"/>
            <a:r>
              <a:rPr lang="en-US" altLang="zh-CN" sz="1108" b="0" dirty="0">
                <a:solidFill>
                  <a:srgbClr val="D4D4D4"/>
                </a:solidFill>
                <a:latin typeface="Consolas" panose="020B0609020204030204" pitchFamily="49" charset="0"/>
              </a:rPr>
              <a:t>    __u32 </a:t>
            </a:r>
            <a:r>
              <a:rPr lang="en-US" altLang="zh-CN" sz="1108" b="0" dirty="0" err="1">
                <a:solidFill>
                  <a:srgbClr val="D4D4D4"/>
                </a:solidFill>
                <a:latin typeface="Consolas" panose="020B0609020204030204" pitchFamily="49" charset="0"/>
              </a:rPr>
              <a:t>page_offset</a:t>
            </a:r>
            <a:r>
              <a:rPr lang="en-US" altLang="zh-CN" sz="1108" b="0" dirty="0">
                <a:solidFill>
                  <a:srgbClr val="D4D4D4"/>
                </a:solidFill>
                <a:latin typeface="Consolas" panose="020B0609020204030204" pitchFamily="49" charset="0"/>
              </a:rPr>
              <a:t>;</a:t>
            </a:r>
          </a:p>
          <a:p>
            <a:pPr algn="l"/>
            <a:r>
              <a:rPr lang="en-US" altLang="zh-CN" sz="1108" b="0" dirty="0">
                <a:solidFill>
                  <a:srgbClr val="D4D4D4"/>
                </a:solidFill>
                <a:latin typeface="Consolas" panose="020B0609020204030204" pitchFamily="49" charset="0"/>
              </a:rPr>
              <a:t>    __u32 size;</a:t>
            </a:r>
          </a:p>
          <a:p>
            <a:pPr algn="l"/>
            <a:r>
              <a:rPr lang="en-US" altLang="zh-CN" sz="1108" b="0" dirty="0">
                <a:solidFill>
                  <a:srgbClr val="C586C0"/>
                </a:solidFill>
                <a:latin typeface="Consolas" panose="020B0609020204030204" pitchFamily="49" charset="0"/>
              </a:rPr>
              <a:t>#else</a:t>
            </a:r>
            <a:endParaRPr lang="en-US" altLang="zh-CN" sz="1108" b="0" dirty="0">
              <a:solidFill>
                <a:srgbClr val="D4D4D4"/>
              </a:solidFill>
              <a:latin typeface="Consolas" panose="020B0609020204030204" pitchFamily="49" charset="0"/>
            </a:endParaRPr>
          </a:p>
          <a:p>
            <a:pPr algn="l"/>
            <a:r>
              <a:rPr lang="en-US" altLang="zh-CN" sz="1108" b="0" dirty="0">
                <a:solidFill>
                  <a:srgbClr val="D4D4D4"/>
                </a:solidFill>
                <a:latin typeface="Consolas" panose="020B0609020204030204" pitchFamily="49" charset="0"/>
              </a:rPr>
              <a:t>    </a:t>
            </a:r>
            <a:r>
              <a:rPr lang="en-US" altLang="zh-CN" sz="1108" b="0" dirty="0">
                <a:solidFill>
                  <a:srgbClr val="4EC9B0"/>
                </a:solidFill>
                <a:latin typeface="Consolas" panose="020B0609020204030204" pitchFamily="49" charset="0"/>
              </a:rPr>
              <a:t>__u16</a:t>
            </a:r>
            <a:r>
              <a:rPr lang="en-US" altLang="zh-CN" sz="1108" b="0" dirty="0">
                <a:solidFill>
                  <a:srgbClr val="D4D4D4"/>
                </a:solidFill>
                <a:latin typeface="Consolas" panose="020B0609020204030204" pitchFamily="49" charset="0"/>
              </a:rPr>
              <a:t> </a:t>
            </a:r>
            <a:r>
              <a:rPr lang="en-US" altLang="zh-CN" sz="1108" b="0" dirty="0" err="1">
                <a:solidFill>
                  <a:schemeClr val="accent1">
                    <a:lumMod val="50000"/>
                  </a:schemeClr>
                </a:solidFill>
                <a:latin typeface="Consolas" panose="020B0609020204030204" pitchFamily="49" charset="0"/>
              </a:rPr>
              <a:t>page_offset</a:t>
            </a:r>
            <a:r>
              <a:rPr lang="en-US" altLang="zh-CN" sz="1108" b="0" dirty="0">
                <a:solidFill>
                  <a:srgbClr val="D4D4D4"/>
                </a:solidFill>
                <a:latin typeface="Consolas" panose="020B0609020204030204" pitchFamily="49" charset="0"/>
              </a:rPr>
              <a:t>;</a:t>
            </a:r>
          </a:p>
          <a:p>
            <a:pPr algn="l"/>
            <a:r>
              <a:rPr lang="en-US" altLang="zh-CN" sz="1108" b="0" dirty="0">
                <a:solidFill>
                  <a:srgbClr val="D4D4D4"/>
                </a:solidFill>
                <a:latin typeface="Consolas" panose="020B0609020204030204" pitchFamily="49" charset="0"/>
              </a:rPr>
              <a:t>    </a:t>
            </a:r>
            <a:r>
              <a:rPr lang="en-US" altLang="zh-CN" sz="1108" b="0" dirty="0">
                <a:solidFill>
                  <a:srgbClr val="4EC9B0"/>
                </a:solidFill>
                <a:latin typeface="Consolas" panose="020B0609020204030204" pitchFamily="49" charset="0"/>
              </a:rPr>
              <a:t>__u16</a:t>
            </a:r>
            <a:r>
              <a:rPr lang="en-US" altLang="zh-CN" sz="1108" b="0" dirty="0">
                <a:solidFill>
                  <a:srgbClr val="D4D4D4"/>
                </a:solidFill>
                <a:latin typeface="Consolas" panose="020B0609020204030204" pitchFamily="49" charset="0"/>
              </a:rPr>
              <a:t> </a:t>
            </a:r>
            <a:r>
              <a:rPr lang="en-US" altLang="zh-CN" sz="1108" b="0" dirty="0">
                <a:solidFill>
                  <a:schemeClr val="accent1">
                    <a:lumMod val="50000"/>
                  </a:schemeClr>
                </a:solidFill>
                <a:latin typeface="Consolas" panose="020B0609020204030204" pitchFamily="49" charset="0"/>
              </a:rPr>
              <a:t>size</a:t>
            </a:r>
            <a:r>
              <a:rPr lang="en-US" altLang="zh-CN" sz="1108" b="0" dirty="0">
                <a:solidFill>
                  <a:srgbClr val="D4D4D4"/>
                </a:solidFill>
                <a:latin typeface="Consolas" panose="020B0609020204030204" pitchFamily="49" charset="0"/>
              </a:rPr>
              <a:t>;</a:t>
            </a:r>
          </a:p>
          <a:p>
            <a:pPr algn="l"/>
            <a:r>
              <a:rPr lang="en-US" altLang="zh-CN" sz="1108" b="0" dirty="0">
                <a:solidFill>
                  <a:srgbClr val="C586C0"/>
                </a:solidFill>
                <a:latin typeface="Consolas" panose="020B0609020204030204" pitchFamily="49" charset="0"/>
              </a:rPr>
              <a:t>#endif</a:t>
            </a:r>
            <a:endParaRPr lang="en-US" altLang="zh-CN" sz="1108" b="0" dirty="0">
              <a:solidFill>
                <a:srgbClr val="D4D4D4"/>
              </a:solidFill>
              <a:latin typeface="Consolas" panose="020B0609020204030204" pitchFamily="49" charset="0"/>
            </a:endParaRPr>
          </a:p>
          <a:p>
            <a:pPr algn="l"/>
            <a:r>
              <a:rPr lang="en-US" altLang="zh-CN" sz="1108" b="0" dirty="0">
                <a:solidFill>
                  <a:srgbClr val="D4D4D4"/>
                </a:solidFill>
                <a:latin typeface="Consolas" panose="020B0609020204030204" pitchFamily="49" charset="0"/>
              </a:rPr>
              <a:t>};</a:t>
            </a:r>
          </a:p>
          <a:p>
            <a:pPr algn="l"/>
            <a:endParaRPr lang="en-US" altLang="zh-CN" sz="1108" b="0" dirty="0">
              <a:solidFill>
                <a:srgbClr val="D4D4D4"/>
              </a:solidFill>
              <a:latin typeface="Consolas" panose="020B0609020204030204" pitchFamily="49" charset="0"/>
            </a:endParaRPr>
          </a:p>
        </p:txBody>
      </p:sp>
      <p:sp>
        <p:nvSpPr>
          <p:cNvPr id="20" name="文本框 19">
            <a:extLst>
              <a:ext uri="{FF2B5EF4-FFF2-40B4-BE49-F238E27FC236}">
                <a16:creationId xmlns:a16="http://schemas.microsoft.com/office/drawing/2014/main" id="{C975CEE1-5858-484C-AFCD-0A1793A439EA}"/>
              </a:ext>
            </a:extLst>
          </p:cNvPr>
          <p:cNvSpPr txBox="1"/>
          <p:nvPr/>
        </p:nvSpPr>
        <p:spPr>
          <a:xfrm>
            <a:off x="384074" y="4939921"/>
            <a:ext cx="4720474" cy="1086516"/>
          </a:xfrm>
          <a:prstGeom prst="rect">
            <a:avLst/>
          </a:prstGeom>
          <a:noFill/>
        </p:spPr>
        <p:txBody>
          <a:bodyPr wrap="square" rtlCol="0">
            <a:spAutoFit/>
          </a:bodyPr>
          <a:lstStyle/>
          <a:p>
            <a:pPr marL="263776" indent="-263776" algn="l">
              <a:buFont typeface="Wingdings" panose="05000000000000000000" pitchFamily="2" charset="2"/>
              <a:buChar char="l"/>
            </a:pPr>
            <a:r>
              <a:rPr lang="en-US" altLang="zh-CN" sz="1292" b="0" dirty="0">
                <a:solidFill>
                  <a:schemeClr val="accent1">
                    <a:lumMod val="50000"/>
                  </a:schemeClr>
                </a:solidFill>
              </a:rPr>
              <a:t>struct page *p</a:t>
            </a:r>
            <a:r>
              <a:rPr lang="zh-CN" altLang="en-US" sz="1292" b="0" dirty="0">
                <a:solidFill>
                  <a:srgbClr val="292929"/>
                </a:solidFill>
              </a:rPr>
              <a:t>：指向文件系统缓存页的指针。</a:t>
            </a:r>
            <a:endParaRPr lang="en-US" altLang="zh-CN" sz="1292" b="0" dirty="0">
              <a:solidFill>
                <a:srgbClr val="292929"/>
              </a:solidFill>
            </a:endParaRPr>
          </a:p>
          <a:p>
            <a:pPr marL="263776" indent="-263776" algn="l">
              <a:buFont typeface="Wingdings" panose="05000000000000000000" pitchFamily="2" charset="2"/>
              <a:buChar char="l"/>
            </a:pPr>
            <a:endParaRPr lang="en-US" altLang="zh-CN" sz="1292" b="0" dirty="0">
              <a:solidFill>
                <a:srgbClr val="292929"/>
              </a:solidFill>
            </a:endParaRPr>
          </a:p>
          <a:p>
            <a:pPr marL="263776" indent="-263776" algn="l">
              <a:buFont typeface="Wingdings" panose="05000000000000000000" pitchFamily="2" charset="2"/>
              <a:buChar char="l"/>
            </a:pPr>
            <a:r>
              <a:rPr lang="en-US" altLang="zh-CN" sz="1292" b="0" dirty="0">
                <a:solidFill>
                  <a:schemeClr val="accent1">
                    <a:lumMod val="50000"/>
                  </a:schemeClr>
                </a:solidFill>
              </a:rPr>
              <a:t>__u16 </a:t>
            </a:r>
            <a:r>
              <a:rPr lang="en-US" altLang="zh-CN" sz="1292" b="0" dirty="0" err="1">
                <a:solidFill>
                  <a:schemeClr val="accent1">
                    <a:lumMod val="50000"/>
                  </a:schemeClr>
                </a:solidFill>
              </a:rPr>
              <a:t>page_offset</a:t>
            </a:r>
            <a:r>
              <a:rPr lang="zh-CN" altLang="en-US" sz="1292" b="0" dirty="0">
                <a:solidFill>
                  <a:srgbClr val="292929"/>
                </a:solidFill>
              </a:rPr>
              <a:t>：数据起始地址在文件系统缓存页的偏移。</a:t>
            </a:r>
            <a:endParaRPr lang="en-US" altLang="zh-CN" sz="1292" b="0" dirty="0">
              <a:solidFill>
                <a:srgbClr val="292929"/>
              </a:solidFill>
            </a:endParaRPr>
          </a:p>
          <a:p>
            <a:pPr marL="263776" indent="-263776" algn="l">
              <a:buFont typeface="Wingdings" panose="05000000000000000000" pitchFamily="2" charset="2"/>
              <a:buChar char="l"/>
            </a:pPr>
            <a:endParaRPr lang="en-US" altLang="zh-CN" sz="1292" b="0" dirty="0">
              <a:solidFill>
                <a:srgbClr val="292929"/>
              </a:solidFill>
            </a:endParaRPr>
          </a:p>
          <a:p>
            <a:pPr marL="263776" indent="-263776" algn="l">
              <a:buFont typeface="Wingdings" panose="05000000000000000000" pitchFamily="2" charset="2"/>
              <a:buChar char="l"/>
            </a:pPr>
            <a:r>
              <a:rPr lang="en-US" altLang="zh-CN" sz="1292" b="0" dirty="0">
                <a:solidFill>
                  <a:schemeClr val="accent1">
                    <a:lumMod val="50000"/>
                  </a:schemeClr>
                </a:solidFill>
              </a:rPr>
              <a:t>__u16 size</a:t>
            </a:r>
            <a:r>
              <a:rPr lang="zh-CN" altLang="en-US" sz="1292" b="0" dirty="0">
                <a:solidFill>
                  <a:srgbClr val="292929"/>
                </a:solidFill>
              </a:rPr>
              <a:t>：数据在文件系统缓存页面中使用的长度。</a:t>
            </a:r>
          </a:p>
        </p:txBody>
      </p:sp>
    </p:spTree>
    <p:extLst>
      <p:ext uri="{BB962C8B-B14F-4D97-AF65-F5344CB8AC3E}">
        <p14:creationId xmlns:p14="http://schemas.microsoft.com/office/powerpoint/2010/main" val="236076122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7" name="图片 6">
            <a:extLst>
              <a:ext uri="{FF2B5EF4-FFF2-40B4-BE49-F238E27FC236}">
                <a16:creationId xmlns:a16="http://schemas.microsoft.com/office/drawing/2014/main" id="{0334F0DE-403C-4FD2-8E71-9AF228C3CE04}"/>
              </a:ext>
            </a:extLst>
          </p:cNvPr>
          <p:cNvPicPr>
            <a:picLocks noChangeAspect="1"/>
          </p:cNvPicPr>
          <p:nvPr/>
        </p:nvPicPr>
        <p:blipFill>
          <a:blip r:embed="rId3"/>
          <a:stretch>
            <a:fillRect/>
          </a:stretch>
        </p:blipFill>
        <p:spPr>
          <a:xfrm>
            <a:off x="2112650" y="2099622"/>
            <a:ext cx="5464141" cy="4386949"/>
          </a:xfrm>
          <a:prstGeom prst="rect">
            <a:avLst/>
          </a:prstGeom>
        </p:spPr>
      </p:pic>
      <p:sp>
        <p:nvSpPr>
          <p:cNvPr id="17" name="矩形 16">
            <a:extLst>
              <a:ext uri="{FF2B5EF4-FFF2-40B4-BE49-F238E27FC236}">
                <a16:creationId xmlns:a16="http://schemas.microsoft.com/office/drawing/2014/main" id="{40BD933E-6BDC-4D38-B2DC-EDD4BF2399BB}"/>
              </a:ext>
            </a:extLst>
          </p:cNvPr>
          <p:cNvSpPr/>
          <p:nvPr/>
        </p:nvSpPr>
        <p:spPr bwMode="auto">
          <a:xfrm>
            <a:off x="5847260" y="3429000"/>
            <a:ext cx="1117621"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Tree>
    <p:extLst>
      <p:ext uri="{BB962C8B-B14F-4D97-AF65-F5344CB8AC3E}">
        <p14:creationId xmlns:p14="http://schemas.microsoft.com/office/powerpoint/2010/main" val="27119387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6" name="Picture 2">
            <a:extLst>
              <a:ext uri="{FF2B5EF4-FFF2-40B4-BE49-F238E27FC236}">
                <a16:creationId xmlns:a16="http://schemas.microsoft.com/office/drawing/2014/main" id="{3195AC60-CFFD-4C5B-A0D8-75A031DC6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259" y="2099622"/>
            <a:ext cx="6006905" cy="423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a:extLst>
              <a:ext uri="{FF2B5EF4-FFF2-40B4-BE49-F238E27FC236}">
                <a16:creationId xmlns:a16="http://schemas.microsoft.com/office/drawing/2014/main" id="{85FEAA6C-0384-483E-AAC3-A1A937A7E8CD}"/>
              </a:ext>
            </a:extLst>
          </p:cNvPr>
          <p:cNvSpPr/>
          <p:nvPr/>
        </p:nvSpPr>
        <p:spPr bwMode="auto">
          <a:xfrm>
            <a:off x="4426711" y="3134669"/>
            <a:ext cx="1117621"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AEBBF0DC-5750-4BB9-8101-85D4F6AFD6CD}"/>
              </a:ext>
            </a:extLst>
          </p:cNvPr>
          <p:cNvSpPr/>
          <p:nvPr/>
        </p:nvSpPr>
        <p:spPr bwMode="auto">
          <a:xfrm>
            <a:off x="6009615" y="4426034"/>
            <a:ext cx="864096"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Tree>
    <p:extLst>
      <p:ext uri="{BB962C8B-B14F-4D97-AF65-F5344CB8AC3E}">
        <p14:creationId xmlns:p14="http://schemas.microsoft.com/office/powerpoint/2010/main" val="3496110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pic>
        <p:nvPicPr>
          <p:cNvPr id="4" name="图片 3">
            <a:extLst>
              <a:ext uri="{FF2B5EF4-FFF2-40B4-BE49-F238E27FC236}">
                <a16:creationId xmlns:a16="http://schemas.microsoft.com/office/drawing/2014/main" id="{A11CEBEE-877D-4C34-9914-BAD88701BF89}"/>
              </a:ext>
            </a:extLst>
          </p:cNvPr>
          <p:cNvPicPr>
            <a:picLocks noChangeAspect="1"/>
          </p:cNvPicPr>
          <p:nvPr/>
        </p:nvPicPr>
        <p:blipFill>
          <a:blip r:embed="rId3"/>
          <a:stretch>
            <a:fillRect/>
          </a:stretch>
        </p:blipFill>
        <p:spPr>
          <a:xfrm>
            <a:off x="1023091" y="2166091"/>
            <a:ext cx="7097819" cy="4217445"/>
          </a:xfrm>
          <a:prstGeom prst="rect">
            <a:avLst/>
          </a:prstGeom>
        </p:spPr>
      </p:pic>
      <p:sp>
        <p:nvSpPr>
          <p:cNvPr id="5" name="矩形 4">
            <a:extLst>
              <a:ext uri="{FF2B5EF4-FFF2-40B4-BE49-F238E27FC236}">
                <a16:creationId xmlns:a16="http://schemas.microsoft.com/office/drawing/2014/main" id="{7C42CBEC-81C8-48EE-B6A9-FD04C9534F44}"/>
              </a:ext>
            </a:extLst>
          </p:cNvPr>
          <p:cNvSpPr/>
          <p:nvPr/>
        </p:nvSpPr>
        <p:spPr bwMode="auto">
          <a:xfrm>
            <a:off x="2843808"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9" name="矩形 8">
            <a:extLst>
              <a:ext uri="{FF2B5EF4-FFF2-40B4-BE49-F238E27FC236}">
                <a16:creationId xmlns:a16="http://schemas.microsoft.com/office/drawing/2014/main" id="{15FA642A-524F-429C-8FA7-15F70656C778}"/>
              </a:ext>
            </a:extLst>
          </p:cNvPr>
          <p:cNvSpPr/>
          <p:nvPr/>
        </p:nvSpPr>
        <p:spPr bwMode="auto">
          <a:xfrm>
            <a:off x="3907311" y="3362531"/>
            <a:ext cx="997034"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10" name="矩形 9">
            <a:extLst>
              <a:ext uri="{FF2B5EF4-FFF2-40B4-BE49-F238E27FC236}">
                <a16:creationId xmlns:a16="http://schemas.microsoft.com/office/drawing/2014/main" id="{56405818-CFDF-4BD1-9A39-B3D863C76754}"/>
              </a:ext>
            </a:extLst>
          </p:cNvPr>
          <p:cNvSpPr/>
          <p:nvPr/>
        </p:nvSpPr>
        <p:spPr bwMode="auto">
          <a:xfrm>
            <a:off x="6632537" y="3362531"/>
            <a:ext cx="997034"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11" name="矩形 10">
            <a:extLst>
              <a:ext uri="{FF2B5EF4-FFF2-40B4-BE49-F238E27FC236}">
                <a16:creationId xmlns:a16="http://schemas.microsoft.com/office/drawing/2014/main" id="{230AE6CA-189B-4DCF-9042-6064374E10C1}"/>
              </a:ext>
            </a:extLst>
          </p:cNvPr>
          <p:cNvSpPr/>
          <p:nvPr/>
        </p:nvSpPr>
        <p:spPr bwMode="auto">
          <a:xfrm>
            <a:off x="5236689" y="4758379"/>
            <a:ext cx="797627" cy="426093"/>
          </a:xfrm>
          <a:prstGeom prst="rect">
            <a:avLst/>
          </a:prstGeom>
          <a:noFill/>
          <a:ln w="28575" cap="flat" cmpd="sng" algn="ctr">
            <a:solidFill>
              <a:srgbClr val="FF0000"/>
            </a:solid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Tree>
    <p:extLst>
      <p:ext uri="{BB962C8B-B14F-4D97-AF65-F5344CB8AC3E}">
        <p14:creationId xmlns:p14="http://schemas.microsoft.com/office/powerpoint/2010/main" val="1683691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en-US" altLang="zh-CN" dirty="0"/>
              <a:t>sk_buff</a:t>
            </a:r>
            <a:r>
              <a:rPr lang="zh-CN" altLang="en-US" dirty="0"/>
              <a:t>对聚合分散</a:t>
            </a:r>
            <a:r>
              <a:rPr lang="en-US" altLang="zh-CN" dirty="0"/>
              <a:t>I/O</a:t>
            </a:r>
            <a:r>
              <a:rPr lang="zh-CN" altLang="en-US" dirty="0"/>
              <a:t>的支持</a:t>
            </a: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4" name="图片 3">
            <a:extLst>
              <a:ext uri="{FF2B5EF4-FFF2-40B4-BE49-F238E27FC236}">
                <a16:creationId xmlns:a16="http://schemas.microsoft.com/office/drawing/2014/main" id="{8617F6D4-C0B0-46CF-ADE2-4343896A5C11}"/>
              </a:ext>
            </a:extLst>
          </p:cNvPr>
          <p:cNvPicPr>
            <a:picLocks noChangeAspect="1"/>
          </p:cNvPicPr>
          <p:nvPr/>
        </p:nvPicPr>
        <p:blipFill>
          <a:blip r:embed="rId3"/>
          <a:stretch>
            <a:fillRect/>
          </a:stretch>
        </p:blipFill>
        <p:spPr>
          <a:xfrm>
            <a:off x="1381492" y="2232560"/>
            <a:ext cx="6770485" cy="4192055"/>
          </a:xfrm>
          <a:prstGeom prst="rect">
            <a:avLst/>
          </a:prstGeom>
        </p:spPr>
      </p:pic>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Tree>
    <p:extLst>
      <p:ext uri="{BB962C8B-B14F-4D97-AF65-F5344CB8AC3E}">
        <p14:creationId xmlns:p14="http://schemas.microsoft.com/office/powerpoint/2010/main" val="40978032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四个常用的功能函数</a:t>
            </a:r>
            <a:endParaRPr lang="en-US" altLang="zh-CN" dirty="0"/>
          </a:p>
          <a:p>
            <a:pPr lvl="1"/>
            <a:r>
              <a:rPr lang="en-US" altLang="zh-CN" dirty="0"/>
              <a:t>a</a:t>
            </a:r>
            <a:r>
              <a:rPr lang="zh-CN" altLang="en-US" dirty="0"/>
              <a:t>：</a:t>
            </a:r>
            <a:r>
              <a:rPr lang="en-US" altLang="zh-CN" dirty="0" err="1"/>
              <a:t>skb_put</a:t>
            </a:r>
            <a:endParaRPr lang="en-US" altLang="zh-CN" dirty="0"/>
          </a:p>
          <a:p>
            <a:pPr lvl="1"/>
            <a:r>
              <a:rPr lang="en-US" altLang="zh-CN" dirty="0"/>
              <a:t>b</a:t>
            </a:r>
            <a:r>
              <a:rPr lang="zh-CN" altLang="en-US" dirty="0"/>
              <a:t>：</a:t>
            </a:r>
            <a:r>
              <a:rPr lang="en-US" altLang="zh-CN" dirty="0" err="1"/>
              <a:t>skb_push</a:t>
            </a:r>
            <a:endParaRPr lang="en-US" altLang="zh-CN" dirty="0"/>
          </a:p>
          <a:p>
            <a:pPr lvl="1"/>
            <a:r>
              <a:rPr lang="en-US" altLang="zh-CN" dirty="0"/>
              <a:t>c</a:t>
            </a:r>
            <a:r>
              <a:rPr lang="zh-CN" altLang="en-US" dirty="0"/>
              <a:t>：</a:t>
            </a:r>
            <a:r>
              <a:rPr lang="en-US" altLang="zh-CN" dirty="0" err="1"/>
              <a:t>skb_pull</a:t>
            </a:r>
            <a:endParaRPr lang="en-US" altLang="zh-CN" dirty="0"/>
          </a:p>
          <a:p>
            <a:pPr lvl="1"/>
            <a:r>
              <a:rPr lang="en-US" altLang="zh-CN" dirty="0"/>
              <a:t>d</a:t>
            </a:r>
            <a:r>
              <a:rPr lang="zh-CN" altLang="en-US" dirty="0"/>
              <a:t>：</a:t>
            </a:r>
            <a:r>
              <a:rPr lang="en-US" altLang="zh-CN" dirty="0" err="1"/>
              <a:t>skb_reserve</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5" name="图片 4">
            <a:extLst>
              <a:ext uri="{FF2B5EF4-FFF2-40B4-BE49-F238E27FC236}">
                <a16:creationId xmlns:a16="http://schemas.microsoft.com/office/drawing/2014/main" id="{464A7080-4BD2-4C96-ADA9-8BF64BE1AE24}"/>
              </a:ext>
            </a:extLst>
          </p:cNvPr>
          <p:cNvPicPr>
            <a:picLocks noChangeAspect="1"/>
          </p:cNvPicPr>
          <p:nvPr/>
        </p:nvPicPr>
        <p:blipFill>
          <a:blip r:embed="rId3"/>
          <a:stretch>
            <a:fillRect/>
          </a:stretch>
        </p:blipFill>
        <p:spPr>
          <a:xfrm>
            <a:off x="4372593" y="1501402"/>
            <a:ext cx="4054604" cy="4805320"/>
          </a:xfrm>
          <a:prstGeom prst="rect">
            <a:avLst/>
          </a:prstGeom>
        </p:spPr>
      </p:pic>
    </p:spTree>
    <p:extLst>
      <p:ext uri="{BB962C8B-B14F-4D97-AF65-F5344CB8AC3E}">
        <p14:creationId xmlns:p14="http://schemas.microsoft.com/office/powerpoint/2010/main" val="4520419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lang="zh-CN" altLang="en-US" dirty="0"/>
              <a:t>从</a:t>
            </a:r>
            <a:r>
              <a:rPr lang="en-US" altLang="zh-CN" dirty="0"/>
              <a:t>OSI</a:t>
            </a:r>
            <a:r>
              <a:rPr lang="zh-CN" altLang="en-US" dirty="0"/>
              <a:t>七层模型到</a:t>
            </a:r>
            <a:r>
              <a:rPr lang="en-US" altLang="zh-CN" dirty="0"/>
              <a:t>TCP/IP</a:t>
            </a:r>
            <a:r>
              <a:rPr lang="zh-CN" altLang="en-US" dirty="0"/>
              <a:t>四层模型</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TCP/IP</a:t>
            </a:r>
            <a:r>
              <a:rPr lang="zh-CN" altLang="en-US" dirty="0"/>
              <a:t>体系结构</a:t>
            </a:r>
            <a:endParaRPr kumimoji="1" lang="zh-CN" altLang="en-US" dirty="0"/>
          </a:p>
        </p:txBody>
      </p:sp>
      <p:pic>
        <p:nvPicPr>
          <p:cNvPr id="14" name="图片 13">
            <a:extLst>
              <a:ext uri="{FF2B5EF4-FFF2-40B4-BE49-F238E27FC236}">
                <a16:creationId xmlns:a16="http://schemas.microsoft.com/office/drawing/2014/main" id="{7BC837F7-EC73-4B6E-BCAF-D0BF0BBF1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0" y="2099622"/>
            <a:ext cx="8925881" cy="3522853"/>
          </a:xfrm>
          <a:prstGeom prst="rect">
            <a:avLst/>
          </a:prstGeom>
        </p:spPr>
      </p:pic>
    </p:spTree>
    <p:extLst>
      <p:ext uri="{BB962C8B-B14F-4D97-AF65-F5344CB8AC3E}">
        <p14:creationId xmlns:p14="http://schemas.microsoft.com/office/powerpoint/2010/main" val="265344822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四个常用的功能函数</a:t>
            </a:r>
            <a:endParaRPr lang="en-US" altLang="zh-CN" dirty="0"/>
          </a:p>
          <a:p>
            <a:pPr lvl="1"/>
            <a:r>
              <a:rPr lang="en-US" altLang="zh-CN" dirty="0"/>
              <a:t>a</a:t>
            </a:r>
            <a:r>
              <a:rPr lang="zh-CN" altLang="en-US" dirty="0"/>
              <a:t>：</a:t>
            </a:r>
            <a:r>
              <a:rPr lang="en-US" altLang="zh-CN" dirty="0" err="1"/>
              <a:t>skb_put</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5" name="图片 4">
            <a:extLst>
              <a:ext uri="{FF2B5EF4-FFF2-40B4-BE49-F238E27FC236}">
                <a16:creationId xmlns:a16="http://schemas.microsoft.com/office/drawing/2014/main" id="{464A7080-4BD2-4C96-ADA9-8BF64BE1AE24}"/>
              </a:ext>
            </a:extLst>
          </p:cNvPr>
          <p:cNvPicPr>
            <a:picLocks noChangeAspect="1"/>
          </p:cNvPicPr>
          <p:nvPr/>
        </p:nvPicPr>
        <p:blipFill>
          <a:blip r:embed="rId3"/>
          <a:stretch>
            <a:fillRect/>
          </a:stretch>
        </p:blipFill>
        <p:spPr>
          <a:xfrm>
            <a:off x="4372593" y="1501402"/>
            <a:ext cx="4054604" cy="4805320"/>
          </a:xfrm>
          <a:prstGeom prst="rect">
            <a:avLst/>
          </a:prstGeom>
        </p:spPr>
      </p:pic>
      <p:pic>
        <p:nvPicPr>
          <p:cNvPr id="6" name="图片 5">
            <a:extLst>
              <a:ext uri="{FF2B5EF4-FFF2-40B4-BE49-F238E27FC236}">
                <a16:creationId xmlns:a16="http://schemas.microsoft.com/office/drawing/2014/main" id="{C9264D4A-633B-4196-A9BA-B0A1723DE216}"/>
              </a:ext>
            </a:extLst>
          </p:cNvPr>
          <p:cNvPicPr>
            <a:picLocks noChangeAspect="1"/>
          </p:cNvPicPr>
          <p:nvPr/>
        </p:nvPicPr>
        <p:blipFill>
          <a:blip r:embed="rId4"/>
          <a:stretch>
            <a:fillRect/>
          </a:stretch>
        </p:blipFill>
        <p:spPr>
          <a:xfrm>
            <a:off x="406729" y="2631374"/>
            <a:ext cx="3978548" cy="1912341"/>
          </a:xfrm>
          <a:prstGeom prst="rect">
            <a:avLst/>
          </a:prstGeom>
        </p:spPr>
      </p:pic>
    </p:spTree>
    <p:extLst>
      <p:ext uri="{BB962C8B-B14F-4D97-AF65-F5344CB8AC3E}">
        <p14:creationId xmlns:p14="http://schemas.microsoft.com/office/powerpoint/2010/main" val="174063671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四个常用的功能函数</a:t>
            </a:r>
            <a:endParaRPr lang="en-US" altLang="zh-CN" dirty="0"/>
          </a:p>
          <a:p>
            <a:pPr lvl="1"/>
            <a:r>
              <a:rPr lang="en-US" altLang="zh-CN" dirty="0"/>
              <a:t>b</a:t>
            </a:r>
            <a:r>
              <a:rPr lang="zh-CN" altLang="en-US" dirty="0"/>
              <a:t>：</a:t>
            </a:r>
            <a:r>
              <a:rPr lang="en-US" altLang="zh-CN" dirty="0" err="1"/>
              <a:t>skb_push</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5" name="图片 4">
            <a:extLst>
              <a:ext uri="{FF2B5EF4-FFF2-40B4-BE49-F238E27FC236}">
                <a16:creationId xmlns:a16="http://schemas.microsoft.com/office/drawing/2014/main" id="{464A7080-4BD2-4C96-ADA9-8BF64BE1AE24}"/>
              </a:ext>
            </a:extLst>
          </p:cNvPr>
          <p:cNvPicPr>
            <a:picLocks noChangeAspect="1"/>
          </p:cNvPicPr>
          <p:nvPr/>
        </p:nvPicPr>
        <p:blipFill>
          <a:blip r:embed="rId3"/>
          <a:stretch>
            <a:fillRect/>
          </a:stretch>
        </p:blipFill>
        <p:spPr>
          <a:xfrm>
            <a:off x="4372593" y="1501402"/>
            <a:ext cx="4054604" cy="4805320"/>
          </a:xfrm>
          <a:prstGeom prst="rect">
            <a:avLst/>
          </a:prstGeom>
        </p:spPr>
      </p:pic>
      <p:pic>
        <p:nvPicPr>
          <p:cNvPr id="6" name="图片 5">
            <a:extLst>
              <a:ext uri="{FF2B5EF4-FFF2-40B4-BE49-F238E27FC236}">
                <a16:creationId xmlns:a16="http://schemas.microsoft.com/office/drawing/2014/main" id="{01B08B66-B8B9-417E-8B21-E08524F08188}"/>
              </a:ext>
            </a:extLst>
          </p:cNvPr>
          <p:cNvPicPr>
            <a:picLocks noChangeAspect="1"/>
          </p:cNvPicPr>
          <p:nvPr/>
        </p:nvPicPr>
        <p:blipFill>
          <a:blip r:embed="rId4"/>
          <a:stretch>
            <a:fillRect/>
          </a:stretch>
        </p:blipFill>
        <p:spPr>
          <a:xfrm>
            <a:off x="413899" y="2538849"/>
            <a:ext cx="3996133" cy="1455138"/>
          </a:xfrm>
          <a:prstGeom prst="rect">
            <a:avLst/>
          </a:prstGeom>
        </p:spPr>
      </p:pic>
    </p:spTree>
    <p:extLst>
      <p:ext uri="{BB962C8B-B14F-4D97-AF65-F5344CB8AC3E}">
        <p14:creationId xmlns:p14="http://schemas.microsoft.com/office/powerpoint/2010/main" val="395643897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四个常用的功能函数</a:t>
            </a:r>
            <a:endParaRPr lang="en-US" altLang="zh-CN" dirty="0"/>
          </a:p>
          <a:p>
            <a:pPr lvl="1"/>
            <a:r>
              <a:rPr lang="en-US" altLang="zh-CN" dirty="0"/>
              <a:t>c</a:t>
            </a:r>
            <a:r>
              <a:rPr lang="zh-CN" altLang="en-US" dirty="0"/>
              <a:t>：</a:t>
            </a:r>
            <a:r>
              <a:rPr lang="en-US" altLang="zh-CN" dirty="0" err="1"/>
              <a:t>skb_pull</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5" name="图片 4">
            <a:extLst>
              <a:ext uri="{FF2B5EF4-FFF2-40B4-BE49-F238E27FC236}">
                <a16:creationId xmlns:a16="http://schemas.microsoft.com/office/drawing/2014/main" id="{464A7080-4BD2-4C96-ADA9-8BF64BE1AE24}"/>
              </a:ext>
            </a:extLst>
          </p:cNvPr>
          <p:cNvPicPr>
            <a:picLocks noChangeAspect="1"/>
          </p:cNvPicPr>
          <p:nvPr/>
        </p:nvPicPr>
        <p:blipFill>
          <a:blip r:embed="rId3"/>
          <a:stretch>
            <a:fillRect/>
          </a:stretch>
        </p:blipFill>
        <p:spPr>
          <a:xfrm>
            <a:off x="4372593" y="1501402"/>
            <a:ext cx="4054604" cy="4805320"/>
          </a:xfrm>
          <a:prstGeom prst="rect">
            <a:avLst/>
          </a:prstGeom>
        </p:spPr>
      </p:pic>
      <p:pic>
        <p:nvPicPr>
          <p:cNvPr id="6" name="图片 5">
            <a:extLst>
              <a:ext uri="{FF2B5EF4-FFF2-40B4-BE49-F238E27FC236}">
                <a16:creationId xmlns:a16="http://schemas.microsoft.com/office/drawing/2014/main" id="{65C9F6BF-50E6-40D7-B9E6-0DB464DCC50D}"/>
              </a:ext>
            </a:extLst>
          </p:cNvPr>
          <p:cNvPicPr>
            <a:picLocks noChangeAspect="1"/>
          </p:cNvPicPr>
          <p:nvPr/>
        </p:nvPicPr>
        <p:blipFill>
          <a:blip r:embed="rId4"/>
          <a:stretch>
            <a:fillRect/>
          </a:stretch>
        </p:blipFill>
        <p:spPr>
          <a:xfrm>
            <a:off x="463336" y="2368504"/>
            <a:ext cx="3582892" cy="527542"/>
          </a:xfrm>
          <a:prstGeom prst="rect">
            <a:avLst/>
          </a:prstGeom>
        </p:spPr>
      </p:pic>
      <p:pic>
        <p:nvPicPr>
          <p:cNvPr id="9" name="图片 8">
            <a:extLst>
              <a:ext uri="{FF2B5EF4-FFF2-40B4-BE49-F238E27FC236}">
                <a16:creationId xmlns:a16="http://schemas.microsoft.com/office/drawing/2014/main" id="{2C96800C-33A9-49BC-9BC0-945EFB623D93}"/>
              </a:ext>
            </a:extLst>
          </p:cNvPr>
          <p:cNvPicPr>
            <a:picLocks noChangeAspect="1"/>
          </p:cNvPicPr>
          <p:nvPr/>
        </p:nvPicPr>
        <p:blipFill>
          <a:blip r:embed="rId5"/>
          <a:stretch>
            <a:fillRect/>
          </a:stretch>
        </p:blipFill>
        <p:spPr>
          <a:xfrm>
            <a:off x="451339" y="3107106"/>
            <a:ext cx="3905940" cy="910158"/>
          </a:xfrm>
          <a:prstGeom prst="rect">
            <a:avLst/>
          </a:prstGeom>
        </p:spPr>
      </p:pic>
      <p:pic>
        <p:nvPicPr>
          <p:cNvPr id="11" name="图片 10">
            <a:extLst>
              <a:ext uri="{FF2B5EF4-FFF2-40B4-BE49-F238E27FC236}">
                <a16:creationId xmlns:a16="http://schemas.microsoft.com/office/drawing/2014/main" id="{48BD8934-C587-4074-9280-4729FC11A3CE}"/>
              </a:ext>
            </a:extLst>
          </p:cNvPr>
          <p:cNvPicPr>
            <a:picLocks noChangeAspect="1"/>
          </p:cNvPicPr>
          <p:nvPr/>
        </p:nvPicPr>
        <p:blipFill>
          <a:blip r:embed="rId6"/>
          <a:stretch>
            <a:fillRect/>
          </a:stretch>
        </p:blipFill>
        <p:spPr>
          <a:xfrm>
            <a:off x="451338" y="4152117"/>
            <a:ext cx="3722260" cy="1204482"/>
          </a:xfrm>
          <a:prstGeom prst="rect">
            <a:avLst/>
          </a:prstGeom>
        </p:spPr>
      </p:pic>
    </p:spTree>
    <p:extLst>
      <p:ext uri="{BB962C8B-B14F-4D97-AF65-F5344CB8AC3E}">
        <p14:creationId xmlns:p14="http://schemas.microsoft.com/office/powerpoint/2010/main" val="110318636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441142" cy="4985169"/>
          </a:xfrm>
        </p:spPr>
        <p:txBody>
          <a:bodyPr/>
          <a:lstStyle/>
          <a:p>
            <a:r>
              <a:rPr lang="zh-CN" altLang="en-US" dirty="0"/>
              <a:t>四个常用的功能函数</a:t>
            </a:r>
            <a:endParaRPr lang="en-US" altLang="zh-CN" dirty="0"/>
          </a:p>
          <a:p>
            <a:pPr lvl="1"/>
            <a:r>
              <a:rPr lang="en-US" altLang="zh-CN" dirty="0"/>
              <a:t>d</a:t>
            </a:r>
            <a:r>
              <a:rPr lang="zh-CN" altLang="en-US" dirty="0"/>
              <a:t>：</a:t>
            </a:r>
            <a:r>
              <a:rPr lang="en-US" altLang="zh-CN" dirty="0" err="1"/>
              <a:t>skb_reserve</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套接口缓存</a:t>
            </a:r>
            <a:endParaRPr kumimoji="1" lang="zh-CN" altLang="en-US" dirty="0"/>
          </a:p>
        </p:txBody>
      </p:sp>
      <p:sp>
        <p:nvSpPr>
          <p:cNvPr id="18" name="矩形 17">
            <a:extLst>
              <a:ext uri="{FF2B5EF4-FFF2-40B4-BE49-F238E27FC236}">
                <a16:creationId xmlns:a16="http://schemas.microsoft.com/office/drawing/2014/main" id="{D79642F3-CC67-4B55-8E24-7F3EEB40F3BD}"/>
              </a:ext>
            </a:extLst>
          </p:cNvPr>
          <p:cNvSpPr/>
          <p:nvPr/>
        </p:nvSpPr>
        <p:spPr bwMode="auto">
          <a:xfrm>
            <a:off x="2378526" y="6087757"/>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sp>
        <p:nvSpPr>
          <p:cNvPr id="8" name="矩形 7">
            <a:extLst>
              <a:ext uri="{FF2B5EF4-FFF2-40B4-BE49-F238E27FC236}">
                <a16:creationId xmlns:a16="http://schemas.microsoft.com/office/drawing/2014/main" id="{FBB608CE-CB34-49C8-9595-743572D45477}"/>
              </a:ext>
            </a:extLst>
          </p:cNvPr>
          <p:cNvSpPr/>
          <p:nvPr/>
        </p:nvSpPr>
        <p:spPr bwMode="auto">
          <a:xfrm>
            <a:off x="2378526" y="6158739"/>
            <a:ext cx="731158" cy="426093"/>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t" anchorCtr="0" compatLnSpc="1">
            <a:prstTxWarp prst="textNoShape">
              <a:avLst/>
            </a:prstTxWarp>
            <a:spAutoFit/>
          </a:bodyPr>
          <a:lstStyle/>
          <a:p>
            <a:pPr defTabSz="844083"/>
            <a:endParaRPr lang="zh-CN" altLang="en-US" sz="2215"/>
          </a:p>
        </p:txBody>
      </p:sp>
      <p:pic>
        <p:nvPicPr>
          <p:cNvPr id="5" name="图片 4">
            <a:extLst>
              <a:ext uri="{FF2B5EF4-FFF2-40B4-BE49-F238E27FC236}">
                <a16:creationId xmlns:a16="http://schemas.microsoft.com/office/drawing/2014/main" id="{464A7080-4BD2-4C96-ADA9-8BF64BE1AE24}"/>
              </a:ext>
            </a:extLst>
          </p:cNvPr>
          <p:cNvPicPr>
            <a:picLocks noChangeAspect="1"/>
          </p:cNvPicPr>
          <p:nvPr/>
        </p:nvPicPr>
        <p:blipFill>
          <a:blip r:embed="rId3"/>
          <a:stretch>
            <a:fillRect/>
          </a:stretch>
        </p:blipFill>
        <p:spPr>
          <a:xfrm>
            <a:off x="4372593" y="1501402"/>
            <a:ext cx="4054604" cy="4805320"/>
          </a:xfrm>
          <a:prstGeom prst="rect">
            <a:avLst/>
          </a:prstGeom>
        </p:spPr>
      </p:pic>
      <p:pic>
        <p:nvPicPr>
          <p:cNvPr id="6" name="图片 5">
            <a:extLst>
              <a:ext uri="{FF2B5EF4-FFF2-40B4-BE49-F238E27FC236}">
                <a16:creationId xmlns:a16="http://schemas.microsoft.com/office/drawing/2014/main" id="{F8F9C510-92FE-4B5E-8D27-9704E2D767DA}"/>
              </a:ext>
            </a:extLst>
          </p:cNvPr>
          <p:cNvPicPr>
            <a:picLocks noChangeAspect="1"/>
          </p:cNvPicPr>
          <p:nvPr/>
        </p:nvPicPr>
        <p:blipFill rotWithShape="1">
          <a:blip r:embed="rId4"/>
          <a:srcRect r="9342"/>
          <a:stretch/>
        </p:blipFill>
        <p:spPr>
          <a:xfrm>
            <a:off x="57402" y="2498435"/>
            <a:ext cx="4320480" cy="1012586"/>
          </a:xfrm>
          <a:prstGeom prst="rect">
            <a:avLst/>
          </a:prstGeom>
        </p:spPr>
      </p:pic>
    </p:spTree>
    <p:extLst>
      <p:ext uri="{BB962C8B-B14F-4D97-AF65-F5344CB8AC3E}">
        <p14:creationId xmlns:p14="http://schemas.microsoft.com/office/powerpoint/2010/main" val="281909029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9" y="1501401"/>
            <a:ext cx="8241323" cy="4985169"/>
          </a:xfrm>
        </p:spPr>
        <p:txBody>
          <a:bodyPr/>
          <a:lstStyle/>
          <a:p>
            <a:r>
              <a:rPr kumimoji="1" lang="zh-CN" altLang="en-US" dirty="0"/>
              <a:t>硬件无关的接口层</a:t>
            </a:r>
            <a:endParaRPr kumimoji="1" lang="en-US" altLang="zh-CN" dirty="0"/>
          </a:p>
          <a:p>
            <a:pPr lvl="1"/>
            <a:r>
              <a:rPr lang="zh-CN" altLang="en-US" dirty="0"/>
              <a:t>将网络层的不同协议与各种网络设备连接在一起</a:t>
            </a:r>
            <a:endParaRPr lang="en-US" altLang="zh-CN" dirty="0"/>
          </a:p>
          <a:p>
            <a:pPr lvl="1"/>
            <a:r>
              <a:rPr lang="zh-CN" altLang="en-US" dirty="0"/>
              <a:t>提供一组通用函数供底层网络设备驱动程序和上层协议栈调用</a:t>
            </a:r>
            <a:endParaRPr lang="en-US" altLang="zh-CN" dirty="0"/>
          </a:p>
          <a:p>
            <a:pPr lvl="1"/>
            <a:endParaRPr kumimoji="1" lang="en-US" altLang="zh-CN" dirty="0"/>
          </a:p>
          <a:p>
            <a:r>
              <a:rPr lang="zh-CN" altLang="en-US" dirty="0"/>
              <a:t>驱动队列</a:t>
            </a:r>
            <a:endParaRPr lang="en-US" altLang="zh-CN" dirty="0"/>
          </a:p>
          <a:p>
            <a:pPr lvl="1"/>
            <a:r>
              <a:rPr lang="zh-CN" altLang="en-US" dirty="0"/>
              <a:t>在</a:t>
            </a:r>
            <a:r>
              <a:rPr lang="en-US" altLang="zh-CN" dirty="0"/>
              <a:t>IP</a:t>
            </a:r>
            <a:r>
              <a:rPr lang="zh-CN" altLang="en-US" dirty="0"/>
              <a:t>栈和</a:t>
            </a:r>
            <a:r>
              <a:rPr lang="en-US" altLang="zh-CN" dirty="0"/>
              <a:t>NIC</a:t>
            </a:r>
            <a:r>
              <a:rPr lang="zh-CN" altLang="en-US" dirty="0"/>
              <a:t>驱动之间，存在一个驱动队列，协议栈向设备发送数据包时需调用</a:t>
            </a:r>
            <a:r>
              <a:rPr lang="en-US" altLang="zh-CN" dirty="0" err="1"/>
              <a:t>dev_queue_xmit</a:t>
            </a:r>
            <a:r>
              <a:rPr lang="en-US" altLang="zh-CN" dirty="0"/>
              <a:t>()</a:t>
            </a:r>
            <a:r>
              <a:rPr lang="zh-CN" altLang="en-US" dirty="0"/>
              <a:t>，该函数对</a:t>
            </a:r>
            <a:r>
              <a:rPr lang="en-US" altLang="zh-CN" dirty="0"/>
              <a:t>SKB</a:t>
            </a:r>
            <a:r>
              <a:rPr lang="zh-CN" altLang="en-US" dirty="0"/>
              <a:t>进行排队，最终由底层设备驱动程序进行传输。</a:t>
            </a:r>
            <a:endParaRPr kumimoji="1" lang="en-US" altLang="zh-CN" dirty="0"/>
          </a:p>
          <a:p>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设备无关接口</a:t>
            </a:r>
            <a:endParaRPr kumimoji="1" lang="zh-CN" altLang="en-US" dirty="0"/>
          </a:p>
        </p:txBody>
      </p:sp>
      <p:pic>
        <p:nvPicPr>
          <p:cNvPr id="4" name="图片 3">
            <a:extLst>
              <a:ext uri="{FF2B5EF4-FFF2-40B4-BE49-F238E27FC236}">
                <a16:creationId xmlns:a16="http://schemas.microsoft.com/office/drawing/2014/main" id="{3322E4AB-C2C2-45A4-8B52-9F78BE8020EC}"/>
              </a:ext>
            </a:extLst>
          </p:cNvPr>
          <p:cNvPicPr>
            <a:picLocks noChangeAspect="1"/>
          </p:cNvPicPr>
          <p:nvPr/>
        </p:nvPicPr>
        <p:blipFill>
          <a:blip r:embed="rId2"/>
          <a:stretch>
            <a:fillRect/>
          </a:stretch>
        </p:blipFill>
        <p:spPr>
          <a:xfrm>
            <a:off x="3375560" y="4144978"/>
            <a:ext cx="4121073" cy="2423241"/>
          </a:xfrm>
          <a:prstGeom prst="rect">
            <a:avLst/>
          </a:prstGeom>
        </p:spPr>
      </p:pic>
    </p:spTree>
    <p:extLst>
      <p:ext uri="{BB962C8B-B14F-4D97-AF65-F5344CB8AC3E}">
        <p14:creationId xmlns:p14="http://schemas.microsoft.com/office/powerpoint/2010/main" val="63551729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51338" y="1501401"/>
            <a:ext cx="8374673" cy="4985169"/>
          </a:xfrm>
        </p:spPr>
        <p:txBody>
          <a:bodyPr/>
          <a:lstStyle/>
          <a:p>
            <a:r>
              <a:rPr lang="zh-CN" altLang="en-US" dirty="0"/>
              <a:t>设备驱动程序</a:t>
            </a:r>
            <a:endParaRPr lang="en-US" altLang="zh-CN" dirty="0"/>
          </a:p>
          <a:p>
            <a:pPr lvl="1"/>
            <a:r>
              <a:rPr kumimoji="1" lang="zh-CN" altLang="en-US" dirty="0"/>
              <a:t>给设备驱动程序分配</a:t>
            </a:r>
            <a:r>
              <a:rPr lang="en-US" altLang="zh-CN" dirty="0" err="1"/>
              <a:t>n</a:t>
            </a:r>
            <a:r>
              <a:rPr kumimoji="1" lang="en-US" altLang="zh-CN" dirty="0" err="1"/>
              <a:t>et_device</a:t>
            </a:r>
            <a:r>
              <a:rPr kumimoji="1" lang="zh-CN" altLang="en-US" dirty="0"/>
              <a:t>结构</a:t>
            </a:r>
            <a:endParaRPr kumimoji="1" lang="en-US" altLang="zh-CN" dirty="0"/>
          </a:p>
          <a:p>
            <a:pPr lvl="2"/>
            <a:r>
              <a:rPr lang="zh-CN" altLang="en-US" dirty="0"/>
              <a:t>在初始化时，设备驱动程序分配一个</a:t>
            </a:r>
            <a:r>
              <a:rPr lang="en-US" altLang="zh-CN" dirty="0" err="1"/>
              <a:t>net_device</a:t>
            </a:r>
            <a:r>
              <a:rPr lang="zh-CN" altLang="en-US" dirty="0"/>
              <a:t>结构，然后用其必需的例程进行初始化。</a:t>
            </a:r>
            <a:endParaRPr lang="en-US" altLang="zh-CN" dirty="0"/>
          </a:p>
          <a:p>
            <a:pPr lvl="3"/>
            <a:r>
              <a:rPr lang="en-US" altLang="zh-CN" sz="1477" dirty="0">
                <a:solidFill>
                  <a:srgbClr val="42428E"/>
                </a:solidFill>
              </a:rPr>
              <a:t>dev-&gt;</a:t>
            </a:r>
            <a:r>
              <a:rPr lang="en-US" altLang="zh-CN" sz="1477" dirty="0" err="1">
                <a:solidFill>
                  <a:srgbClr val="42428E"/>
                </a:solidFill>
              </a:rPr>
              <a:t>hard_start_xmit</a:t>
            </a:r>
            <a:r>
              <a:rPr lang="zh-CN" altLang="en-US" sz="1477" dirty="0">
                <a:solidFill>
                  <a:srgbClr val="42428E"/>
                </a:solidFill>
              </a:rPr>
              <a:t>就是其中一个例子，它定义了上层如何排队</a:t>
            </a:r>
            <a:r>
              <a:rPr lang="en-US" altLang="zh-CN" sz="1477" dirty="0">
                <a:solidFill>
                  <a:srgbClr val="42428E"/>
                </a:solidFill>
              </a:rPr>
              <a:t>sk_buff</a:t>
            </a:r>
            <a:r>
              <a:rPr lang="zh-CN" altLang="en-US" sz="1477" dirty="0">
                <a:solidFill>
                  <a:srgbClr val="42428E"/>
                </a:solidFill>
              </a:rPr>
              <a:t>用以传输。</a:t>
            </a:r>
            <a:endParaRPr lang="en-US" altLang="zh-CN" sz="1477" dirty="0">
              <a:solidFill>
                <a:srgbClr val="42428E"/>
              </a:solidFill>
            </a:endParaRPr>
          </a:p>
          <a:p>
            <a:pPr lvl="2"/>
            <a:r>
              <a:rPr lang="zh-CN" altLang="en-US" dirty="0"/>
              <a:t>在设备驱动程序配置其结构中的</a:t>
            </a:r>
            <a:r>
              <a:rPr lang="en-US" altLang="zh-CN" dirty="0"/>
              <a:t>dev</a:t>
            </a:r>
            <a:r>
              <a:rPr lang="zh-CN" altLang="en-US" dirty="0"/>
              <a:t>接口后，调用</a:t>
            </a:r>
            <a:r>
              <a:rPr lang="en-US" altLang="zh-CN" dirty="0" err="1"/>
              <a:t>register_netdevice</a:t>
            </a:r>
            <a:r>
              <a:rPr lang="zh-CN" altLang="en-US" dirty="0"/>
              <a:t>以后驱动就可以使用了。</a:t>
            </a:r>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zh-CN" altLang="en-US" dirty="0"/>
              <a:t>设备驱动程序</a:t>
            </a:r>
            <a:endParaRPr kumimoji="1" lang="zh-CN" altLang="en-US" dirty="0"/>
          </a:p>
        </p:txBody>
      </p:sp>
    </p:spTree>
    <p:extLst>
      <p:ext uri="{BB962C8B-B14F-4D97-AF65-F5344CB8AC3E}">
        <p14:creationId xmlns:p14="http://schemas.microsoft.com/office/powerpoint/2010/main" val="14809878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ea typeface="宋体" pitchFamily="2" charset="-122"/>
              </a:rPr>
              <a:t>内核网络协议栈</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a:xfrm>
            <a:off x="650631" y="1735015"/>
            <a:ext cx="7883769" cy="4419600"/>
          </a:xfrm>
        </p:spPr>
        <p:txBody>
          <a:bodyPr/>
          <a:lstStyle/>
          <a:p>
            <a:r>
              <a:rPr lang="en-US" altLang="zh-CN" dirty="0"/>
              <a:t>TCP/IP</a:t>
            </a:r>
            <a:r>
              <a:rPr lang="zh-CN" altLang="en-US" dirty="0"/>
              <a:t>是</a:t>
            </a:r>
            <a:r>
              <a:rPr lang="en-US" altLang="zh-CN" dirty="0"/>
              <a:t>Internet</a:t>
            </a:r>
            <a:r>
              <a:rPr lang="zh-CN" altLang="en-US" dirty="0"/>
              <a:t>上的标准通信协议集</a:t>
            </a:r>
            <a:endParaRPr lang="en-US" altLang="zh-CN" b="1" dirty="0"/>
          </a:p>
          <a:p>
            <a:r>
              <a:rPr lang="en-US" altLang="zh-CN" b="1" dirty="0"/>
              <a:t>TCP/IP</a:t>
            </a:r>
            <a:r>
              <a:rPr lang="zh-CN" altLang="en-US" b="1" dirty="0"/>
              <a:t>不是单个的协议，而是由数十个具有层次结构的协议组成的一个协议集</a:t>
            </a:r>
          </a:p>
          <a:p>
            <a:pPr lvl="1"/>
            <a:r>
              <a:rPr lang="en-US" altLang="zh-CN" b="1" dirty="0"/>
              <a:t>TCP</a:t>
            </a:r>
            <a:r>
              <a:rPr lang="zh-CN" altLang="en-US" b="1" dirty="0"/>
              <a:t>和</a:t>
            </a:r>
            <a:r>
              <a:rPr lang="en-US" altLang="zh-CN" b="1" dirty="0"/>
              <a:t>IP</a:t>
            </a:r>
            <a:r>
              <a:rPr lang="zh-CN" altLang="en-US" b="1" dirty="0"/>
              <a:t>是其中最核心的两个协议</a:t>
            </a:r>
          </a:p>
          <a:p>
            <a:r>
              <a:rPr kumimoji="1" lang="en-US" altLang="zh-CN" b="1" dirty="0"/>
              <a:t>TCP/IP</a:t>
            </a:r>
            <a:r>
              <a:rPr kumimoji="1" lang="zh-CN" altLang="en-US" b="1" dirty="0"/>
              <a:t>以</a:t>
            </a:r>
            <a:r>
              <a:rPr kumimoji="1" lang="en-US" altLang="zh-CN" b="1" dirty="0"/>
              <a:t>RFC</a:t>
            </a:r>
            <a:r>
              <a:rPr lang="en-US" altLang="zh-CN" dirty="0"/>
              <a:t>(Request For Comment)</a:t>
            </a:r>
            <a:r>
              <a:rPr kumimoji="1" lang="zh-CN" altLang="en-US" b="1" dirty="0"/>
              <a:t>文档的形式发布：</a:t>
            </a:r>
          </a:p>
          <a:p>
            <a:pPr lvl="1"/>
            <a:r>
              <a:rPr kumimoji="1" lang="en-US" altLang="zh-CN" b="1" dirty="0"/>
              <a:t>TCP </a:t>
            </a:r>
            <a:r>
              <a:rPr kumimoji="1" lang="en-US" altLang="zh-CN" b="1" dirty="0">
                <a:solidFill>
                  <a:schemeClr val="tx2"/>
                </a:solidFill>
              </a:rPr>
              <a:t>[RFC 768]</a:t>
            </a:r>
            <a:r>
              <a:rPr kumimoji="1" lang="en-US" altLang="zh-CN" b="1" dirty="0"/>
              <a:t>, UDP </a:t>
            </a:r>
            <a:r>
              <a:rPr kumimoji="1" lang="en-US" altLang="zh-CN" b="1" dirty="0">
                <a:solidFill>
                  <a:schemeClr val="tx2"/>
                </a:solidFill>
              </a:rPr>
              <a:t>[RFC793]</a:t>
            </a:r>
          </a:p>
          <a:p>
            <a:pPr lvl="1"/>
            <a:r>
              <a:rPr kumimoji="1" lang="en-US" altLang="zh-CN" b="1" dirty="0"/>
              <a:t>IP     </a:t>
            </a:r>
            <a:r>
              <a:rPr kumimoji="1" lang="en-US" altLang="zh-CN" b="1" dirty="0">
                <a:solidFill>
                  <a:schemeClr val="tx2"/>
                </a:solidFill>
              </a:rPr>
              <a:t>[RFC 791]</a:t>
            </a:r>
          </a:p>
          <a:p>
            <a:pPr lvl="1"/>
            <a:r>
              <a:rPr kumimoji="1" lang="en-US" altLang="zh-CN" b="1" dirty="0"/>
              <a:t>DNS </a:t>
            </a:r>
            <a:r>
              <a:rPr kumimoji="1" lang="en-US" altLang="zh-CN" b="1" dirty="0">
                <a:solidFill>
                  <a:schemeClr val="tx2"/>
                </a:solidFill>
              </a:rPr>
              <a:t>[RFC 1034, 1035]</a:t>
            </a:r>
            <a:r>
              <a:rPr kumimoji="1" lang="en-US" altLang="zh-CN" b="1" dirty="0"/>
              <a:t>, FTP </a:t>
            </a:r>
            <a:r>
              <a:rPr kumimoji="1" lang="en-US" altLang="zh-CN" b="1" dirty="0">
                <a:solidFill>
                  <a:schemeClr val="tx2"/>
                </a:solidFill>
              </a:rPr>
              <a:t>[RFC 959, 1635]</a:t>
            </a:r>
          </a:p>
        </p:txBody>
      </p:sp>
      <p:sp>
        <p:nvSpPr>
          <p:cNvPr id="409603" name="Rectangle 3"/>
          <p:cNvSpPr>
            <a:spLocks noGrp="1" noChangeArrowheads="1"/>
          </p:cNvSpPr>
          <p:nvPr>
            <p:ph type="title"/>
          </p:nvPr>
        </p:nvSpPr>
        <p:spPr/>
        <p:txBody>
          <a:bodyPr/>
          <a:lstStyle/>
          <a:p>
            <a:r>
              <a:rPr lang="en-US" altLang="zh-CN" dirty="0"/>
              <a:t>TCP/IP</a:t>
            </a:r>
            <a:r>
              <a:rPr lang="zh-CN" altLang="en-US" dirty="0"/>
              <a:t>协议栈</a:t>
            </a:r>
          </a:p>
        </p:txBody>
      </p:sp>
    </p:spTree>
    <p:extLst>
      <p:ext uri="{BB962C8B-B14F-4D97-AF65-F5344CB8AC3E}">
        <p14:creationId xmlns:p14="http://schemas.microsoft.com/office/powerpoint/2010/main" val="12399316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lang="en-US" altLang="zh-CN" dirty="0"/>
              <a:t>TCP</a:t>
            </a:r>
            <a:r>
              <a:rPr lang="zh-CN" altLang="en-US" dirty="0"/>
              <a:t>：面向连接的运输，可靠且有序传输</a:t>
            </a:r>
            <a:endParaRPr lang="en-US" altLang="zh-CN" dirty="0"/>
          </a:p>
          <a:p>
            <a:pPr lvl="1"/>
            <a:r>
              <a:rPr kumimoji="1" lang="zh-CN" altLang="en-US" dirty="0"/>
              <a:t>建立点到点的连接</a:t>
            </a:r>
            <a:endParaRPr kumimoji="1" lang="en-US" altLang="zh-CN" dirty="0"/>
          </a:p>
          <a:p>
            <a:pPr lvl="1"/>
            <a:r>
              <a:rPr kumimoji="1" lang="zh-CN" altLang="en-US" dirty="0"/>
              <a:t>拥塞控制</a:t>
            </a:r>
            <a:r>
              <a:rPr lang="zh-CN" altLang="en-US" dirty="0"/>
              <a:t>、流量控制</a:t>
            </a:r>
            <a:endParaRPr lang="en-US" altLang="zh-CN" dirty="0"/>
          </a:p>
          <a:p>
            <a:r>
              <a:rPr lang="en-US" altLang="zh-CN" dirty="0"/>
              <a:t>UDP</a:t>
            </a:r>
            <a:r>
              <a:rPr lang="zh-CN" altLang="en-US" dirty="0"/>
              <a:t>：无连接的运输，不可靠且无序传输</a:t>
            </a:r>
            <a:endParaRPr kumimoji="1" lang="en-US" altLang="zh-CN" dirty="0"/>
          </a:p>
          <a:p>
            <a:pPr lvl="1"/>
            <a:r>
              <a:rPr lang="zh-CN" altLang="en-US" dirty="0"/>
              <a:t>尽力而为的传输</a:t>
            </a:r>
            <a:endParaRPr lang="en-US" altLang="zh-CN" dirty="0"/>
          </a:p>
          <a:p>
            <a:pPr lvl="1"/>
            <a:r>
              <a:rPr lang="zh-CN" altLang="en-US" dirty="0"/>
              <a:t>常用于语音、视频等实时数据传输</a:t>
            </a:r>
            <a:endParaRPr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TCP/IP</a:t>
            </a:r>
            <a:r>
              <a:rPr lang="zh-CN" altLang="en-US" dirty="0"/>
              <a:t>的传输层</a:t>
            </a:r>
            <a:endParaRPr kumimoji="1" lang="zh-CN" altLang="en-US" dirty="0"/>
          </a:p>
        </p:txBody>
      </p:sp>
      <p:pic>
        <p:nvPicPr>
          <p:cNvPr id="4" name="Picture 3">
            <a:extLst>
              <a:ext uri="{FF2B5EF4-FFF2-40B4-BE49-F238E27FC236}">
                <a16:creationId xmlns:a16="http://schemas.microsoft.com/office/drawing/2014/main" id="{502EE3B9-6BB2-4E21-9403-2B8892B30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525" y="3772448"/>
            <a:ext cx="4519887" cy="2728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15788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kumimoji="1" lang="en-US" altLang="zh-CN" dirty="0"/>
              <a:t>TCP</a:t>
            </a:r>
            <a:r>
              <a:rPr kumimoji="1" lang="zh-CN" altLang="en-US" dirty="0"/>
              <a:t>报文段结构</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TCP/IP</a:t>
            </a:r>
            <a:r>
              <a:rPr lang="zh-CN" altLang="en-US" dirty="0"/>
              <a:t>的传输层</a:t>
            </a:r>
            <a:endParaRPr kumimoji="1" lang="zh-CN" altLang="en-US" dirty="0"/>
          </a:p>
        </p:txBody>
      </p:sp>
      <p:pic>
        <p:nvPicPr>
          <p:cNvPr id="2052" name="Picture 4" descr="tcp、udp、ip、icmp报文格式分析- 楠神一- 博客园">
            <a:extLst>
              <a:ext uri="{FF2B5EF4-FFF2-40B4-BE49-F238E27FC236}">
                <a16:creationId xmlns:a16="http://schemas.microsoft.com/office/drawing/2014/main" id="{EEC1AC69-1A97-4CDD-A1AC-5EE01D308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1" y="2431966"/>
            <a:ext cx="5231893" cy="29911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C47BFB9-B91D-44E7-9005-4BECD79D26A6}"/>
              </a:ext>
            </a:extLst>
          </p:cNvPr>
          <p:cNvSpPr txBox="1"/>
          <p:nvPr/>
        </p:nvSpPr>
        <p:spPr>
          <a:xfrm>
            <a:off x="5303158" y="2553912"/>
            <a:ext cx="3965455" cy="2876878"/>
          </a:xfrm>
          <a:prstGeom prst="rect">
            <a:avLst/>
          </a:prstGeom>
          <a:noFill/>
        </p:spPr>
        <p:txBody>
          <a:bodyPr wrap="square" rtlCol="0">
            <a:spAutoFit/>
          </a:bodyPr>
          <a:lstStyle/>
          <a:p>
            <a:pPr marL="263776" indent="-263776" algn="l">
              <a:buFont typeface="Wingdings" panose="05000000000000000000" pitchFamily="2" charset="2"/>
              <a:buChar char="l"/>
            </a:pPr>
            <a:r>
              <a:rPr lang="zh-CN" altLang="en-US" sz="1477" b="0" dirty="0">
                <a:solidFill>
                  <a:srgbClr val="292929"/>
                </a:solidFill>
                <a:latin typeface="+mn-ea"/>
                <a:ea typeface="+mn-ea"/>
              </a:rPr>
              <a:t>端口号：用来区分服务类别和在同一时间进行多个会话。</a:t>
            </a:r>
            <a:endParaRPr lang="en-US" altLang="zh-CN" sz="1477" b="0" dirty="0">
              <a:solidFill>
                <a:srgbClr val="292929"/>
              </a:solidFill>
              <a:latin typeface="+mn-ea"/>
              <a:ea typeface="+mn-ea"/>
            </a:endParaRPr>
          </a:p>
          <a:p>
            <a:pPr marL="685817" lvl="1" indent="-263776" algn="l">
              <a:buFont typeface="Wingdings" panose="05000000000000000000" pitchFamily="2" charset="2"/>
              <a:buChar char="ü"/>
            </a:pPr>
            <a:r>
              <a:rPr lang="zh-CN" altLang="en-US" sz="1108" b="0" dirty="0">
                <a:solidFill>
                  <a:srgbClr val="292929"/>
                </a:solidFill>
                <a:latin typeface="+mn-ea"/>
                <a:ea typeface="+mn-ea"/>
              </a:rPr>
              <a:t>周知端口：</a:t>
            </a:r>
            <a:r>
              <a:rPr lang="en-US" altLang="zh-CN" sz="1108" b="0" dirty="0">
                <a:solidFill>
                  <a:srgbClr val="292929"/>
                </a:solidFill>
                <a:latin typeface="+mn-ea"/>
                <a:ea typeface="+mn-ea"/>
              </a:rPr>
              <a:t>1-1023</a:t>
            </a:r>
            <a:r>
              <a:rPr lang="zh-CN" altLang="en-US" sz="1108" b="0" dirty="0">
                <a:solidFill>
                  <a:srgbClr val="292929"/>
                </a:solidFill>
                <a:latin typeface="+mn-ea"/>
                <a:ea typeface="+mn-ea"/>
              </a:rPr>
              <a:t>，分配给公认的协议和服务</a:t>
            </a:r>
          </a:p>
          <a:p>
            <a:pPr marL="685817" lvl="1" indent="-263776" algn="l">
              <a:buFont typeface="Wingdings" panose="05000000000000000000" pitchFamily="2" charset="2"/>
              <a:buChar char="ü"/>
            </a:pPr>
            <a:r>
              <a:rPr lang="zh-CN" altLang="en-US" sz="1108" b="0" dirty="0">
                <a:solidFill>
                  <a:srgbClr val="292929"/>
                </a:solidFill>
                <a:latin typeface="+mn-ea"/>
                <a:ea typeface="+mn-ea"/>
              </a:rPr>
              <a:t>注册端口：</a:t>
            </a:r>
            <a:r>
              <a:rPr lang="en-US" altLang="zh-CN" sz="1108" b="0" dirty="0">
                <a:solidFill>
                  <a:srgbClr val="292929"/>
                </a:solidFill>
                <a:latin typeface="+mn-ea"/>
                <a:ea typeface="+mn-ea"/>
              </a:rPr>
              <a:t>1024-49151</a:t>
            </a:r>
            <a:r>
              <a:rPr lang="zh-CN" altLang="en-US" sz="1108" b="0" dirty="0">
                <a:solidFill>
                  <a:srgbClr val="292929"/>
                </a:solidFill>
                <a:latin typeface="+mn-ea"/>
                <a:ea typeface="+mn-ea"/>
              </a:rPr>
              <a:t>，大型公司可以申请注册</a:t>
            </a:r>
          </a:p>
          <a:p>
            <a:pPr marL="685817" lvl="1" indent="-263776" algn="l">
              <a:buFont typeface="Wingdings" panose="05000000000000000000" pitchFamily="2" charset="2"/>
              <a:buChar char="ü"/>
            </a:pPr>
            <a:r>
              <a:rPr lang="zh-CN" altLang="en-US" sz="1108" b="0" dirty="0">
                <a:solidFill>
                  <a:srgbClr val="292929"/>
                </a:solidFill>
                <a:latin typeface="+mn-ea"/>
                <a:ea typeface="+mn-ea"/>
              </a:rPr>
              <a:t>动态或私有端口：</a:t>
            </a:r>
            <a:r>
              <a:rPr lang="en-US" altLang="zh-CN" sz="1108" b="0" dirty="0">
                <a:solidFill>
                  <a:srgbClr val="292929"/>
                </a:solidFill>
                <a:latin typeface="+mn-ea"/>
                <a:ea typeface="+mn-ea"/>
              </a:rPr>
              <a:t>49151-65535</a:t>
            </a:r>
            <a:r>
              <a:rPr lang="zh-CN" altLang="en-US" sz="1108" b="0" dirty="0">
                <a:solidFill>
                  <a:srgbClr val="292929"/>
                </a:solidFill>
                <a:latin typeface="+mn-ea"/>
                <a:ea typeface="+mn-ea"/>
              </a:rPr>
              <a:t>，个人使用</a:t>
            </a:r>
            <a:endParaRPr lang="en-US" altLang="zh-CN" sz="1108" b="0" dirty="0">
              <a:solidFill>
                <a:srgbClr val="292929"/>
              </a:solidFill>
              <a:latin typeface="+mn-ea"/>
              <a:ea typeface="+mn-ea"/>
            </a:endParaRPr>
          </a:p>
          <a:p>
            <a:pPr marL="685817" lvl="1" indent="-263776" algn="l">
              <a:buFont typeface="Wingdings" panose="05000000000000000000" pitchFamily="2" charset="2"/>
              <a:buChar char="ü"/>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序列号：数据流的每一个字节都有序号，序列号的值是发送数据的第一个字节的序号。</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确认序号：是发送确认的一端所期望收到的下一个序号。</a:t>
            </a:r>
            <a:endParaRPr lang="en-US" altLang="zh-CN" sz="1477" b="0" dirty="0">
              <a:solidFill>
                <a:srgbClr val="292929"/>
              </a:solidFill>
              <a:latin typeface="+mn-ea"/>
              <a:ea typeface="+mn-ea"/>
            </a:endParaRPr>
          </a:p>
          <a:p>
            <a:pPr algn="l"/>
            <a:endParaRPr lang="zh-CN" altLang="en-US" sz="1477" b="0" dirty="0">
              <a:solidFill>
                <a:srgbClr val="292929"/>
              </a:solidFill>
              <a:latin typeface="+mn-ea"/>
              <a:ea typeface="+mn-ea"/>
            </a:endParaRPr>
          </a:p>
        </p:txBody>
      </p:sp>
    </p:spTree>
    <p:extLst>
      <p:ext uri="{BB962C8B-B14F-4D97-AF65-F5344CB8AC3E}">
        <p14:creationId xmlns:p14="http://schemas.microsoft.com/office/powerpoint/2010/main" val="21459610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kumimoji="1" lang="en-US" altLang="zh-CN" dirty="0"/>
              <a:t>TCP</a:t>
            </a:r>
            <a:r>
              <a:rPr kumimoji="1" lang="zh-CN" altLang="en-US" dirty="0"/>
              <a:t>报文段结构</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TCP/IP</a:t>
            </a:r>
            <a:r>
              <a:rPr lang="zh-CN" altLang="en-US" dirty="0"/>
              <a:t>的传输层</a:t>
            </a:r>
            <a:endParaRPr kumimoji="1" lang="zh-CN" altLang="en-US" dirty="0"/>
          </a:p>
        </p:txBody>
      </p:sp>
      <p:pic>
        <p:nvPicPr>
          <p:cNvPr id="2052" name="Picture 4" descr="tcp、udp、ip、icmp报文格式分析- 楠神一- 博客园">
            <a:extLst>
              <a:ext uri="{FF2B5EF4-FFF2-40B4-BE49-F238E27FC236}">
                <a16:creationId xmlns:a16="http://schemas.microsoft.com/office/drawing/2014/main" id="{EEC1AC69-1A97-4CDD-A1AC-5EE01D308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1" y="2431966"/>
            <a:ext cx="5231893" cy="29911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C47BFB9-B91D-44E7-9005-4BECD79D26A6}"/>
              </a:ext>
            </a:extLst>
          </p:cNvPr>
          <p:cNvSpPr txBox="1"/>
          <p:nvPr/>
        </p:nvSpPr>
        <p:spPr>
          <a:xfrm>
            <a:off x="5303158" y="2553912"/>
            <a:ext cx="3965455" cy="3047309"/>
          </a:xfrm>
          <a:prstGeom prst="rect">
            <a:avLst/>
          </a:prstGeom>
          <a:noFill/>
        </p:spPr>
        <p:txBody>
          <a:bodyPr wrap="square" rtlCol="0">
            <a:spAutoFit/>
          </a:bodyPr>
          <a:lstStyle/>
          <a:p>
            <a:pPr marL="263776" indent="-263776" algn="l">
              <a:buFont typeface="Wingdings" panose="05000000000000000000" pitchFamily="2" charset="2"/>
              <a:buChar char="l"/>
            </a:pPr>
            <a:r>
              <a:rPr lang="zh-CN" altLang="en-US" sz="1477" b="0" dirty="0">
                <a:solidFill>
                  <a:srgbClr val="292929"/>
                </a:solidFill>
                <a:latin typeface="+mn-ea"/>
                <a:ea typeface="+mn-ea"/>
              </a:rPr>
              <a:t>首部长度：以</a:t>
            </a:r>
            <a:r>
              <a:rPr lang="en-US" altLang="zh-CN" sz="1477" b="0" dirty="0">
                <a:solidFill>
                  <a:srgbClr val="292929"/>
                </a:solidFill>
                <a:latin typeface="+mn-ea"/>
                <a:ea typeface="+mn-ea"/>
              </a:rPr>
              <a:t>32</a:t>
            </a:r>
            <a:r>
              <a:rPr lang="zh-CN" altLang="en-US" sz="1477" b="0" dirty="0">
                <a:solidFill>
                  <a:srgbClr val="292929"/>
                </a:solidFill>
                <a:latin typeface="+mn-ea"/>
                <a:ea typeface="+mn-ea"/>
              </a:rPr>
              <a:t>比特的字为单位的</a:t>
            </a:r>
            <a:r>
              <a:rPr lang="en-US" altLang="zh-CN" sz="1477" b="0" dirty="0">
                <a:solidFill>
                  <a:srgbClr val="292929"/>
                </a:solidFill>
                <a:latin typeface="+mn-ea"/>
                <a:ea typeface="+mn-ea"/>
              </a:rPr>
              <a:t>TCP</a:t>
            </a:r>
            <a:r>
              <a:rPr lang="zh-CN" altLang="en-US" sz="1477" b="0" dirty="0">
                <a:solidFill>
                  <a:srgbClr val="292929"/>
                </a:solidFill>
                <a:latin typeface="+mn-ea"/>
                <a:ea typeface="+mn-ea"/>
              </a:rPr>
              <a:t>首部长度，由于选项字段，首部长度可变。</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en-US" altLang="zh-CN" sz="1477" b="0" dirty="0">
                <a:solidFill>
                  <a:srgbClr val="292929"/>
                </a:solidFill>
                <a:latin typeface="+mn-ea"/>
                <a:ea typeface="+mn-ea"/>
              </a:rPr>
              <a:t>ACK</a:t>
            </a:r>
            <a:r>
              <a:rPr lang="zh-CN" altLang="en-US" sz="1477" b="0" dirty="0">
                <a:solidFill>
                  <a:srgbClr val="292929"/>
                </a:solidFill>
                <a:latin typeface="+mn-ea"/>
                <a:ea typeface="+mn-ea"/>
              </a:rPr>
              <a:t>标志位：确认比特</a:t>
            </a:r>
            <a:r>
              <a:rPr lang="en-US" altLang="zh-CN" sz="1477" b="0" dirty="0">
                <a:solidFill>
                  <a:srgbClr val="292929"/>
                </a:solidFill>
                <a:latin typeface="+mn-ea"/>
                <a:ea typeface="+mn-ea"/>
              </a:rPr>
              <a:t>ACK=1</a:t>
            </a:r>
            <a:r>
              <a:rPr lang="zh-CN" altLang="en-US" sz="1477" b="0" dirty="0">
                <a:solidFill>
                  <a:srgbClr val="292929"/>
                </a:solidFill>
                <a:latin typeface="+mn-ea"/>
                <a:ea typeface="+mn-ea"/>
              </a:rPr>
              <a:t>时，确认号字段才有效。</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en-US" altLang="zh-CN" sz="1477" b="0" dirty="0">
                <a:solidFill>
                  <a:srgbClr val="292929"/>
                </a:solidFill>
                <a:latin typeface="+mn-ea"/>
                <a:ea typeface="+mn-ea"/>
              </a:rPr>
              <a:t>SYN</a:t>
            </a:r>
            <a:r>
              <a:rPr lang="zh-CN" altLang="en-US" sz="1477" b="0" dirty="0">
                <a:solidFill>
                  <a:srgbClr val="292929"/>
                </a:solidFill>
                <a:latin typeface="+mn-ea"/>
                <a:ea typeface="+mn-ea"/>
              </a:rPr>
              <a:t>标志位：在连接建立时用来同步序号。</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en-US" altLang="zh-CN" sz="1477" b="0" dirty="0">
                <a:solidFill>
                  <a:srgbClr val="292929"/>
                </a:solidFill>
                <a:latin typeface="+mn-ea"/>
                <a:ea typeface="+mn-ea"/>
              </a:rPr>
              <a:t>FIN</a:t>
            </a:r>
            <a:r>
              <a:rPr lang="zh-CN" altLang="en-US" sz="1477" b="0" dirty="0">
                <a:solidFill>
                  <a:srgbClr val="292929"/>
                </a:solidFill>
                <a:latin typeface="+mn-ea"/>
                <a:ea typeface="+mn-ea"/>
              </a:rPr>
              <a:t>标志位：用来释放一个连接。</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窗口大小：本地接收窗口（接收缓冲区）的大小。</a:t>
            </a:r>
            <a:endParaRPr lang="en-US" altLang="zh-CN" sz="1477" b="0" dirty="0">
              <a:solidFill>
                <a:srgbClr val="292929"/>
              </a:solidFill>
              <a:latin typeface="+mn-ea"/>
              <a:ea typeface="+mn-ea"/>
            </a:endParaRPr>
          </a:p>
          <a:p>
            <a:pPr algn="l"/>
            <a:endParaRPr lang="zh-CN" altLang="en-US" sz="1477" b="0" dirty="0">
              <a:solidFill>
                <a:srgbClr val="292929"/>
              </a:solidFill>
              <a:latin typeface="+mn-ea"/>
              <a:ea typeface="+mn-ea"/>
            </a:endParaRPr>
          </a:p>
        </p:txBody>
      </p:sp>
    </p:spTree>
    <p:extLst>
      <p:ext uri="{BB962C8B-B14F-4D97-AF65-F5344CB8AC3E}">
        <p14:creationId xmlns:p14="http://schemas.microsoft.com/office/powerpoint/2010/main" val="3653370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p:txBody>
          <a:bodyPr/>
          <a:lstStyle/>
          <a:p>
            <a:r>
              <a:rPr kumimoji="1" lang="en-US" altLang="zh-CN" dirty="0"/>
              <a:t>UDP</a:t>
            </a:r>
            <a:r>
              <a:rPr kumimoji="1" lang="zh-CN" altLang="en-US" dirty="0"/>
              <a:t>报文段结构</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p:txBody>
          <a:bodyPr/>
          <a:lstStyle/>
          <a:p>
            <a:r>
              <a:rPr lang="en-US" altLang="zh-CN" dirty="0"/>
              <a:t>TCP/IP</a:t>
            </a:r>
            <a:r>
              <a:rPr lang="zh-CN" altLang="en-US" dirty="0"/>
              <a:t>的传输层</a:t>
            </a:r>
            <a:endParaRPr kumimoji="1" lang="zh-CN" altLang="en-US" dirty="0"/>
          </a:p>
        </p:txBody>
      </p:sp>
      <p:sp>
        <p:nvSpPr>
          <p:cNvPr id="5" name="文本框 4">
            <a:extLst>
              <a:ext uri="{FF2B5EF4-FFF2-40B4-BE49-F238E27FC236}">
                <a16:creationId xmlns:a16="http://schemas.microsoft.com/office/drawing/2014/main" id="{6C47BFB9-B91D-44E7-9005-4BECD79D26A6}"/>
              </a:ext>
            </a:extLst>
          </p:cNvPr>
          <p:cNvSpPr txBox="1"/>
          <p:nvPr/>
        </p:nvSpPr>
        <p:spPr>
          <a:xfrm>
            <a:off x="317989" y="4310498"/>
            <a:ext cx="4852231" cy="774251"/>
          </a:xfrm>
          <a:prstGeom prst="rect">
            <a:avLst/>
          </a:prstGeom>
          <a:noFill/>
        </p:spPr>
        <p:txBody>
          <a:bodyPr wrap="square" rtlCol="0">
            <a:spAutoFit/>
          </a:bodyPr>
          <a:lstStyle/>
          <a:p>
            <a:pPr marL="263776" indent="-263776" algn="l">
              <a:buFont typeface="Wingdings" panose="05000000000000000000" pitchFamily="2" charset="2"/>
              <a:buChar char="l"/>
            </a:pPr>
            <a:r>
              <a:rPr lang="en-US" altLang="zh-CN" sz="1477" b="0" dirty="0">
                <a:solidFill>
                  <a:srgbClr val="292929"/>
                </a:solidFill>
                <a:latin typeface="+mn-ea"/>
                <a:ea typeface="+mn-ea"/>
              </a:rPr>
              <a:t>UDP</a:t>
            </a:r>
            <a:r>
              <a:rPr lang="zh-CN" altLang="en-US" sz="1477" b="0" dirty="0">
                <a:solidFill>
                  <a:srgbClr val="292929"/>
                </a:solidFill>
                <a:latin typeface="+mn-ea"/>
                <a:ea typeface="+mn-ea"/>
              </a:rPr>
              <a:t>长度：</a:t>
            </a:r>
            <a:r>
              <a:rPr lang="en-US" altLang="zh-CN" sz="1477" b="0" dirty="0">
                <a:solidFill>
                  <a:srgbClr val="292929"/>
                </a:solidFill>
                <a:latin typeface="+mn-ea"/>
                <a:ea typeface="+mn-ea"/>
              </a:rPr>
              <a:t>UDP</a:t>
            </a:r>
            <a:r>
              <a:rPr lang="zh-CN" altLang="en-US" sz="1477" b="0" dirty="0">
                <a:solidFill>
                  <a:srgbClr val="292929"/>
                </a:solidFill>
                <a:latin typeface="+mn-ea"/>
                <a:ea typeface="+mn-ea"/>
              </a:rPr>
              <a:t>报文段中的字节数（首部</a:t>
            </a:r>
            <a:r>
              <a:rPr lang="en-US" altLang="zh-CN" sz="1477" b="0" dirty="0">
                <a:solidFill>
                  <a:srgbClr val="292929"/>
                </a:solidFill>
                <a:latin typeface="+mn-ea"/>
                <a:ea typeface="+mn-ea"/>
              </a:rPr>
              <a:t>+</a:t>
            </a:r>
            <a:r>
              <a:rPr lang="zh-CN" altLang="en-US" sz="1477" b="0" dirty="0">
                <a:solidFill>
                  <a:srgbClr val="292929"/>
                </a:solidFill>
                <a:latin typeface="+mn-ea"/>
                <a:ea typeface="+mn-ea"/>
              </a:rPr>
              <a:t>数据）。</a:t>
            </a:r>
            <a:endParaRPr lang="en-US" altLang="zh-CN" sz="1477" b="0" dirty="0">
              <a:solidFill>
                <a:srgbClr val="292929"/>
              </a:solidFill>
              <a:latin typeface="+mn-ea"/>
              <a:ea typeface="+mn-ea"/>
            </a:endParaRPr>
          </a:p>
          <a:p>
            <a:pPr marL="263776" indent="-263776" algn="l">
              <a:buFont typeface="Wingdings" panose="05000000000000000000" pitchFamily="2" charset="2"/>
              <a:buChar char="l"/>
            </a:pPr>
            <a:endParaRPr lang="en-US" altLang="zh-CN" sz="1477" b="0" dirty="0">
              <a:solidFill>
                <a:srgbClr val="292929"/>
              </a:solidFill>
              <a:latin typeface="+mn-ea"/>
              <a:ea typeface="+mn-ea"/>
            </a:endParaRPr>
          </a:p>
          <a:p>
            <a:pPr marL="263776" indent="-263776" algn="l">
              <a:buFont typeface="Wingdings" panose="05000000000000000000" pitchFamily="2" charset="2"/>
              <a:buChar char="l"/>
            </a:pPr>
            <a:r>
              <a:rPr lang="zh-CN" altLang="en-US" sz="1477" b="0" dirty="0">
                <a:solidFill>
                  <a:srgbClr val="292929"/>
                </a:solidFill>
                <a:latin typeface="+mn-ea"/>
                <a:ea typeface="+mn-ea"/>
              </a:rPr>
              <a:t>检验和：检验报文段在传输过程中是否发生错误。</a:t>
            </a:r>
          </a:p>
        </p:txBody>
      </p:sp>
      <p:pic>
        <p:nvPicPr>
          <p:cNvPr id="3076" name="Picture 4" descr="TCP、UDP、IP报文格式- 任超的博客| Renchao's Blog">
            <a:extLst>
              <a:ext uri="{FF2B5EF4-FFF2-40B4-BE49-F238E27FC236}">
                <a16:creationId xmlns:a16="http://schemas.microsoft.com/office/drawing/2014/main" id="{FDF33EC6-509C-4D66-8CC5-A74887027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2" y="1900215"/>
            <a:ext cx="5982203" cy="21934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5E9A68C-A895-494D-861F-D90E139208D0}"/>
              </a:ext>
            </a:extLst>
          </p:cNvPr>
          <p:cNvSpPr txBox="1"/>
          <p:nvPr/>
        </p:nvSpPr>
        <p:spPr>
          <a:xfrm>
            <a:off x="6699006" y="1833746"/>
            <a:ext cx="1993656" cy="688843"/>
          </a:xfrm>
          <a:prstGeom prst="rect">
            <a:avLst/>
          </a:prstGeom>
          <a:noFill/>
        </p:spPr>
        <p:txBody>
          <a:bodyPr wrap="square" rtlCol="0">
            <a:spAutoFit/>
          </a:bodyPr>
          <a:lstStyle/>
          <a:p>
            <a:pPr algn="l"/>
            <a:r>
              <a:rPr lang="en-US" altLang="zh-CN" sz="1292" b="0" dirty="0">
                <a:solidFill>
                  <a:srgbClr val="292929"/>
                </a:solidFill>
                <a:latin typeface="+mn-ea"/>
                <a:ea typeface="+mn-ea"/>
              </a:rPr>
              <a:t>0110011001100000 </a:t>
            </a:r>
          </a:p>
          <a:p>
            <a:pPr algn="l"/>
            <a:r>
              <a:rPr lang="en-US" altLang="zh-CN" sz="1292" b="0" dirty="0">
                <a:solidFill>
                  <a:srgbClr val="292929"/>
                </a:solidFill>
                <a:latin typeface="+mn-ea"/>
                <a:ea typeface="+mn-ea"/>
              </a:rPr>
              <a:t>0101010101010101 </a:t>
            </a:r>
            <a:endParaRPr lang="en-US" altLang="zh-CN" sz="1292" b="0" baseline="-25000" dirty="0">
              <a:solidFill>
                <a:srgbClr val="292929"/>
              </a:solidFill>
              <a:latin typeface="+mn-ea"/>
              <a:ea typeface="+mn-ea"/>
            </a:endParaRPr>
          </a:p>
          <a:p>
            <a:pPr algn="l"/>
            <a:r>
              <a:rPr lang="en-US" altLang="zh-CN" sz="1292" b="0" dirty="0">
                <a:solidFill>
                  <a:srgbClr val="292929"/>
                </a:solidFill>
                <a:latin typeface="+mn-ea"/>
                <a:ea typeface="+mn-ea"/>
              </a:rPr>
              <a:t>1000111100001100</a:t>
            </a:r>
          </a:p>
        </p:txBody>
      </p:sp>
      <p:cxnSp>
        <p:nvCxnSpPr>
          <p:cNvPr id="7" name="直接连接符 6">
            <a:extLst>
              <a:ext uri="{FF2B5EF4-FFF2-40B4-BE49-F238E27FC236}">
                <a16:creationId xmlns:a16="http://schemas.microsoft.com/office/drawing/2014/main" id="{3A5FC5B0-CBF5-4858-B8E2-0A6C821A5A5B}"/>
              </a:ext>
            </a:extLst>
          </p:cNvPr>
          <p:cNvCxnSpPr/>
          <p:nvPr/>
        </p:nvCxnSpPr>
        <p:spPr bwMode="auto">
          <a:xfrm>
            <a:off x="6433130" y="3081692"/>
            <a:ext cx="2126594" cy="0"/>
          </a:xfrm>
          <a:prstGeom prst="line">
            <a:avLst/>
          </a:prstGeom>
          <a:solidFill>
            <a:srgbClr val="CCFF66"/>
          </a:solidFill>
          <a:ln w="9525" cap="flat" cmpd="sng" algn="ctr">
            <a:solidFill>
              <a:srgbClr val="292929"/>
            </a:solidFill>
            <a:prstDash val="solid"/>
            <a:round/>
            <a:headEnd type="none" w="med" len="med"/>
            <a:tailEnd type="none" w="med" len="med"/>
          </a:ln>
          <a:effectLst/>
        </p:spPr>
      </p:cxnSp>
      <p:sp>
        <p:nvSpPr>
          <p:cNvPr id="12" name="文本框 11">
            <a:extLst>
              <a:ext uri="{FF2B5EF4-FFF2-40B4-BE49-F238E27FC236}">
                <a16:creationId xmlns:a16="http://schemas.microsoft.com/office/drawing/2014/main" id="{9756C924-5A37-45C0-9D87-24942D990EDB}"/>
              </a:ext>
            </a:extLst>
          </p:cNvPr>
          <p:cNvSpPr txBox="1"/>
          <p:nvPr/>
        </p:nvSpPr>
        <p:spPr>
          <a:xfrm>
            <a:off x="6566068" y="2580449"/>
            <a:ext cx="1993656" cy="490006"/>
          </a:xfrm>
          <a:prstGeom prst="rect">
            <a:avLst/>
          </a:prstGeom>
          <a:noFill/>
        </p:spPr>
        <p:txBody>
          <a:bodyPr wrap="square" rtlCol="0">
            <a:spAutoFit/>
          </a:bodyPr>
          <a:lstStyle/>
          <a:p>
            <a:pPr algn="l"/>
            <a:r>
              <a:rPr lang="en-US" altLang="zh-CN" sz="1292" b="0" dirty="0">
                <a:solidFill>
                  <a:srgbClr val="292929"/>
                </a:solidFill>
                <a:latin typeface="+mn-ea"/>
                <a:ea typeface="+mn-ea"/>
              </a:rPr>
              <a:t>  0110011001100000 </a:t>
            </a:r>
          </a:p>
          <a:p>
            <a:pPr algn="l"/>
            <a:r>
              <a:rPr lang="en-US" altLang="zh-CN" sz="1292" b="0" dirty="0">
                <a:solidFill>
                  <a:srgbClr val="292929"/>
                </a:solidFill>
                <a:latin typeface="+mn-ea"/>
                <a:ea typeface="+mn-ea"/>
              </a:rPr>
              <a:t>+ 0101010101010101 </a:t>
            </a:r>
            <a:endParaRPr lang="en-US" altLang="zh-CN" sz="1292" b="0" baseline="-25000" dirty="0">
              <a:solidFill>
                <a:srgbClr val="292929"/>
              </a:solidFill>
              <a:latin typeface="+mn-ea"/>
              <a:ea typeface="+mn-ea"/>
            </a:endParaRPr>
          </a:p>
        </p:txBody>
      </p:sp>
      <p:sp>
        <p:nvSpPr>
          <p:cNvPr id="13" name="文本框 12">
            <a:extLst>
              <a:ext uri="{FF2B5EF4-FFF2-40B4-BE49-F238E27FC236}">
                <a16:creationId xmlns:a16="http://schemas.microsoft.com/office/drawing/2014/main" id="{98C4582E-E326-47C0-9BE1-A28ABE0D74E8}"/>
              </a:ext>
            </a:extLst>
          </p:cNvPr>
          <p:cNvSpPr txBox="1"/>
          <p:nvPr/>
        </p:nvSpPr>
        <p:spPr>
          <a:xfrm>
            <a:off x="6566068" y="3094464"/>
            <a:ext cx="1993656" cy="291170"/>
          </a:xfrm>
          <a:prstGeom prst="rect">
            <a:avLst/>
          </a:prstGeom>
          <a:noFill/>
        </p:spPr>
        <p:txBody>
          <a:bodyPr wrap="square" rtlCol="0">
            <a:spAutoFit/>
          </a:bodyPr>
          <a:lstStyle/>
          <a:p>
            <a:pPr algn="l"/>
            <a:r>
              <a:rPr lang="en-US" altLang="zh-CN" sz="1292" b="0" dirty="0">
                <a:solidFill>
                  <a:srgbClr val="292929"/>
                </a:solidFill>
                <a:latin typeface="+mn-ea"/>
                <a:ea typeface="+mn-ea"/>
              </a:rPr>
              <a:t>  1011101110110101</a:t>
            </a:r>
          </a:p>
        </p:txBody>
      </p:sp>
      <p:sp>
        <p:nvSpPr>
          <p:cNvPr id="14" name="文本框 13">
            <a:extLst>
              <a:ext uri="{FF2B5EF4-FFF2-40B4-BE49-F238E27FC236}">
                <a16:creationId xmlns:a16="http://schemas.microsoft.com/office/drawing/2014/main" id="{B1DF58B6-DD3E-4754-9857-75526E40E8FD}"/>
              </a:ext>
            </a:extLst>
          </p:cNvPr>
          <p:cNvSpPr txBox="1"/>
          <p:nvPr/>
        </p:nvSpPr>
        <p:spPr>
          <a:xfrm>
            <a:off x="6566068" y="3296062"/>
            <a:ext cx="1993656" cy="291170"/>
          </a:xfrm>
          <a:prstGeom prst="rect">
            <a:avLst/>
          </a:prstGeom>
          <a:noFill/>
        </p:spPr>
        <p:txBody>
          <a:bodyPr wrap="square" rtlCol="0">
            <a:spAutoFit/>
          </a:bodyPr>
          <a:lstStyle/>
          <a:p>
            <a:pPr algn="l"/>
            <a:r>
              <a:rPr lang="en-US" altLang="zh-CN" sz="1292" b="0" dirty="0">
                <a:solidFill>
                  <a:srgbClr val="292929"/>
                </a:solidFill>
                <a:latin typeface="+mn-ea"/>
                <a:ea typeface="+mn-ea"/>
              </a:rPr>
              <a:t>+ 1000111100001100</a:t>
            </a:r>
          </a:p>
        </p:txBody>
      </p:sp>
      <p:cxnSp>
        <p:nvCxnSpPr>
          <p:cNvPr id="15" name="直接连接符 14">
            <a:extLst>
              <a:ext uri="{FF2B5EF4-FFF2-40B4-BE49-F238E27FC236}">
                <a16:creationId xmlns:a16="http://schemas.microsoft.com/office/drawing/2014/main" id="{23251DDB-9C15-426B-A096-5871AADCF1DE}"/>
              </a:ext>
            </a:extLst>
          </p:cNvPr>
          <p:cNvCxnSpPr/>
          <p:nvPr/>
        </p:nvCxnSpPr>
        <p:spPr bwMode="auto">
          <a:xfrm>
            <a:off x="6433541" y="3628407"/>
            <a:ext cx="2126594" cy="0"/>
          </a:xfrm>
          <a:prstGeom prst="line">
            <a:avLst/>
          </a:prstGeom>
          <a:solidFill>
            <a:srgbClr val="CCFF66"/>
          </a:solidFill>
          <a:ln w="9525" cap="flat" cmpd="sng" algn="ctr">
            <a:solidFill>
              <a:srgbClr val="292929"/>
            </a:solidFill>
            <a:prstDash val="solid"/>
            <a:round/>
            <a:headEnd type="none" w="med" len="med"/>
            <a:tailEnd type="none" w="med" len="med"/>
          </a:ln>
          <a:effectLst/>
        </p:spPr>
      </p:cxnSp>
      <p:sp>
        <p:nvSpPr>
          <p:cNvPr id="17" name="文本框 16">
            <a:extLst>
              <a:ext uri="{FF2B5EF4-FFF2-40B4-BE49-F238E27FC236}">
                <a16:creationId xmlns:a16="http://schemas.microsoft.com/office/drawing/2014/main" id="{6D84F0F4-B58F-4364-AC33-B506233D38E8}"/>
              </a:ext>
            </a:extLst>
          </p:cNvPr>
          <p:cNvSpPr txBox="1"/>
          <p:nvPr/>
        </p:nvSpPr>
        <p:spPr>
          <a:xfrm>
            <a:off x="6566068" y="3610181"/>
            <a:ext cx="1993656" cy="291170"/>
          </a:xfrm>
          <a:prstGeom prst="rect">
            <a:avLst/>
          </a:prstGeom>
          <a:noFill/>
        </p:spPr>
        <p:txBody>
          <a:bodyPr wrap="square" rtlCol="0">
            <a:spAutoFit/>
          </a:bodyPr>
          <a:lstStyle/>
          <a:p>
            <a:pPr algn="l"/>
            <a:r>
              <a:rPr lang="en-US" altLang="zh-CN" sz="1292" b="0" dirty="0">
                <a:solidFill>
                  <a:srgbClr val="292929"/>
                </a:solidFill>
                <a:latin typeface="+mn-ea"/>
                <a:ea typeface="+mn-ea"/>
              </a:rPr>
              <a:t>  0100101011000010</a:t>
            </a:r>
          </a:p>
        </p:txBody>
      </p:sp>
      <p:sp>
        <p:nvSpPr>
          <p:cNvPr id="18" name="文本框 17">
            <a:extLst>
              <a:ext uri="{FF2B5EF4-FFF2-40B4-BE49-F238E27FC236}">
                <a16:creationId xmlns:a16="http://schemas.microsoft.com/office/drawing/2014/main" id="{A698FA33-0283-46A4-AA8D-D75D38DFD118}"/>
              </a:ext>
            </a:extLst>
          </p:cNvPr>
          <p:cNvSpPr txBox="1"/>
          <p:nvPr/>
        </p:nvSpPr>
        <p:spPr>
          <a:xfrm>
            <a:off x="6252750" y="3841125"/>
            <a:ext cx="2620291" cy="291170"/>
          </a:xfrm>
          <a:prstGeom prst="rect">
            <a:avLst/>
          </a:prstGeom>
          <a:noFill/>
        </p:spPr>
        <p:txBody>
          <a:bodyPr wrap="square" rtlCol="0">
            <a:spAutoFit/>
          </a:bodyPr>
          <a:lstStyle/>
          <a:p>
            <a:pPr algn="l"/>
            <a:r>
              <a:rPr lang="zh-CN" altLang="en-US" sz="1292" b="0" dirty="0">
                <a:solidFill>
                  <a:srgbClr val="292929"/>
                </a:solidFill>
                <a:latin typeface="+mn-ea"/>
                <a:ea typeface="+mn-ea"/>
              </a:rPr>
              <a:t>取反：</a:t>
            </a:r>
            <a:r>
              <a:rPr lang="en-US" altLang="zh-CN" sz="1292" b="0" dirty="0">
                <a:solidFill>
                  <a:srgbClr val="292929"/>
                </a:solidFill>
                <a:latin typeface="+mn-ea"/>
                <a:ea typeface="+mn-ea"/>
              </a:rPr>
              <a:t>1011010100111101</a:t>
            </a:r>
          </a:p>
        </p:txBody>
      </p:sp>
      <p:sp>
        <p:nvSpPr>
          <p:cNvPr id="20" name="文本框 19">
            <a:extLst>
              <a:ext uri="{FF2B5EF4-FFF2-40B4-BE49-F238E27FC236}">
                <a16:creationId xmlns:a16="http://schemas.microsoft.com/office/drawing/2014/main" id="{D91AC724-D233-41AC-B8E7-D88396E1EDBD}"/>
              </a:ext>
            </a:extLst>
          </p:cNvPr>
          <p:cNvSpPr txBox="1"/>
          <p:nvPr/>
        </p:nvSpPr>
        <p:spPr>
          <a:xfrm>
            <a:off x="6252750" y="4144124"/>
            <a:ext cx="2306974" cy="1086516"/>
          </a:xfrm>
          <a:prstGeom prst="rect">
            <a:avLst/>
          </a:prstGeom>
          <a:noFill/>
        </p:spPr>
        <p:txBody>
          <a:bodyPr wrap="square" rtlCol="0">
            <a:spAutoFit/>
          </a:bodyPr>
          <a:lstStyle/>
          <a:p>
            <a:pPr algn="l"/>
            <a:r>
              <a:rPr lang="en-US" altLang="zh-CN" sz="1292" b="0" dirty="0">
                <a:solidFill>
                  <a:srgbClr val="292929"/>
                </a:solidFill>
                <a:latin typeface="+mn-ea"/>
                <a:ea typeface="+mn-ea"/>
              </a:rPr>
              <a:t>1011010100111101</a:t>
            </a:r>
            <a:r>
              <a:rPr lang="zh-CN" altLang="en-US" sz="1292" b="0" dirty="0">
                <a:solidFill>
                  <a:srgbClr val="292929"/>
                </a:solidFill>
                <a:latin typeface="+mn-ea"/>
                <a:ea typeface="+mn-ea"/>
              </a:rPr>
              <a:t>为检验和，如果收到的数据和检验和都相加后不是</a:t>
            </a:r>
            <a:r>
              <a:rPr lang="en-US" altLang="zh-CN" sz="1292" b="0" dirty="0">
                <a:solidFill>
                  <a:srgbClr val="292929"/>
                </a:solidFill>
                <a:latin typeface="+mn-ea"/>
                <a:ea typeface="+mn-ea"/>
              </a:rPr>
              <a:t>1111111111111111</a:t>
            </a:r>
            <a:r>
              <a:rPr lang="zh-CN" altLang="en-US" sz="1292" b="0" dirty="0">
                <a:solidFill>
                  <a:srgbClr val="292929"/>
                </a:solidFill>
                <a:latin typeface="+mn-ea"/>
                <a:ea typeface="+mn-ea"/>
              </a:rPr>
              <a:t>，则在传输过程发生错误。</a:t>
            </a:r>
            <a:endParaRPr lang="en-US" altLang="zh-CN" sz="1292" b="0" dirty="0">
              <a:solidFill>
                <a:srgbClr val="292929"/>
              </a:solidFill>
              <a:latin typeface="+mn-ea"/>
              <a:ea typeface="+mn-ea"/>
            </a:endParaRPr>
          </a:p>
        </p:txBody>
      </p:sp>
    </p:spTree>
    <p:extLst>
      <p:ext uri="{BB962C8B-B14F-4D97-AF65-F5344CB8AC3E}">
        <p14:creationId xmlns:p14="http://schemas.microsoft.com/office/powerpoint/2010/main" val="269196544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7525</TotalTime>
  <Words>4489</Words>
  <Application>Microsoft Office PowerPoint</Application>
  <PresentationFormat>全屏显示(4:3)</PresentationFormat>
  <Paragraphs>536</Paragraphs>
  <Slides>46</Slides>
  <Notes>39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0" baseType="lpstr">
      <vt:lpstr>Monotype Sorts</vt:lpstr>
      <vt:lpstr>黑体</vt:lpstr>
      <vt:lpstr>楷体_GB2312</vt:lpstr>
      <vt:lpstr>宋体</vt:lpstr>
      <vt:lpstr>微软雅黑</vt:lpstr>
      <vt:lpstr>Arial</vt:lpstr>
      <vt:lpstr>Arial Narrow</vt:lpstr>
      <vt:lpstr>Comic Sans MS</vt:lpstr>
      <vt:lpstr>Consolas</vt:lpstr>
      <vt:lpstr>Courier New</vt:lpstr>
      <vt:lpstr>Times New Roman</vt:lpstr>
      <vt:lpstr>Wingdings</vt:lpstr>
      <vt:lpstr>通用信息 (标准)</vt:lpstr>
      <vt:lpstr>Clip</vt:lpstr>
      <vt:lpstr>PowerPoint 演示文稿</vt:lpstr>
      <vt:lpstr>第七章 结构</vt:lpstr>
      <vt:lpstr>本节主要内容</vt:lpstr>
      <vt:lpstr>TCP/IP体系结构</vt:lpstr>
      <vt:lpstr>TCP/IP协议栈</vt:lpstr>
      <vt:lpstr>TCP/IP的传输层</vt:lpstr>
      <vt:lpstr>TCP/IP的传输层</vt:lpstr>
      <vt:lpstr>TCP/IP的传输层</vt:lpstr>
      <vt:lpstr>TCP/IP的传输层</vt:lpstr>
      <vt:lpstr>TCP/IP的网络层</vt:lpstr>
      <vt:lpstr>IP地址</vt:lpstr>
      <vt:lpstr>IP地址</vt:lpstr>
      <vt:lpstr>IP地址</vt:lpstr>
      <vt:lpstr>TCP/IP的网络层</vt:lpstr>
      <vt:lpstr>网际控制报文协议（ICMP）</vt:lpstr>
      <vt:lpstr>网际控制报文协议（ICMP）</vt:lpstr>
      <vt:lpstr>数据的封装与传递过程</vt:lpstr>
      <vt:lpstr>本节主要内容</vt:lpstr>
      <vt:lpstr>核心网络架构</vt:lpstr>
      <vt:lpstr>系统调用接口</vt:lpstr>
      <vt:lpstr>协议无关接口</vt:lpstr>
      <vt:lpstr>传输层协议</vt:lpstr>
      <vt:lpstr>传输层协议</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套接口缓存</vt:lpstr>
      <vt:lpstr>设备无关接口</vt:lpstr>
      <vt:lpstr>设备驱动程序</vt:lpstr>
      <vt:lpstr>内核网络协议栈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蒋 筱斌</cp:lastModifiedBy>
  <cp:revision>133</cp:revision>
  <dcterms:created xsi:type="dcterms:W3CDTF">2020-06-19T10:54:22Z</dcterms:created>
  <dcterms:modified xsi:type="dcterms:W3CDTF">2020-10-23T14:29:51Z</dcterms:modified>
</cp:coreProperties>
</file>