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37"/>
  </p:notesMasterIdLst>
  <p:handoutMasterIdLst>
    <p:handoutMasterId r:id="rId38"/>
  </p:handoutMasterIdLst>
  <p:sldIdLst>
    <p:sldId id="1730" r:id="rId2"/>
    <p:sldId id="2969" r:id="rId3"/>
    <p:sldId id="408" r:id="rId4"/>
    <p:sldId id="418" r:id="rId5"/>
    <p:sldId id="419" r:id="rId6"/>
    <p:sldId id="420" r:id="rId7"/>
    <p:sldId id="421" r:id="rId8"/>
    <p:sldId id="422" r:id="rId9"/>
    <p:sldId id="423" r:id="rId10"/>
    <p:sldId id="2968" r:id="rId11"/>
    <p:sldId id="425" r:id="rId12"/>
    <p:sldId id="426" r:id="rId13"/>
    <p:sldId id="427" r:id="rId14"/>
    <p:sldId id="2970" r:id="rId15"/>
    <p:sldId id="429" r:id="rId16"/>
    <p:sldId id="430" r:id="rId17"/>
    <p:sldId id="435" r:id="rId18"/>
    <p:sldId id="432" r:id="rId19"/>
    <p:sldId id="433" r:id="rId20"/>
    <p:sldId id="434" r:id="rId21"/>
    <p:sldId id="436" r:id="rId22"/>
    <p:sldId id="437" r:id="rId23"/>
    <p:sldId id="438" r:id="rId24"/>
    <p:sldId id="439" r:id="rId25"/>
    <p:sldId id="440" r:id="rId26"/>
    <p:sldId id="441" r:id="rId27"/>
    <p:sldId id="442" r:id="rId28"/>
    <p:sldId id="443" r:id="rId29"/>
    <p:sldId id="448" r:id="rId30"/>
    <p:sldId id="445" r:id="rId31"/>
    <p:sldId id="447" r:id="rId32"/>
    <p:sldId id="449" r:id="rId33"/>
    <p:sldId id="450" r:id="rId34"/>
    <p:sldId id="451" r:id="rId35"/>
    <p:sldId id="2967" r:id="rId36"/>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FFFF"/>
    <a:srgbClr val="800000"/>
    <a:srgbClr val="990000"/>
    <a:srgbClr val="292929"/>
    <a:srgbClr val="1C49D2"/>
    <a:srgbClr val="0033CC"/>
    <a:srgbClr val="3B9D3B"/>
    <a:srgbClr val="405081"/>
    <a:srgbClr val="424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8" autoAdjust="0"/>
    <p:restoredTop sz="82645" autoAdjust="0"/>
  </p:normalViewPr>
  <p:slideViewPr>
    <p:cSldViewPr>
      <p:cViewPr varScale="1">
        <p:scale>
          <a:sx n="103" d="100"/>
          <a:sy n="103" d="100"/>
        </p:scale>
        <p:origin x="15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47110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6"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7"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8"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 id="2147483759" r:id="rId14"/>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4062" spc="277" dirty="0">
                <a:solidFill>
                  <a:srgbClr val="000066"/>
                </a:solidFill>
                <a:latin typeface="+mj-ea"/>
                <a:ea typeface="+mj-ea"/>
              </a:rPr>
              <a:t>第九章 第一讲 </a:t>
            </a:r>
            <a:r>
              <a:rPr lang="en-US" altLang="zh-CN" sz="4062" spc="277" dirty="0">
                <a:solidFill>
                  <a:srgbClr val="000066"/>
                </a:solidFill>
                <a:latin typeface="+mj-ea"/>
                <a:ea typeface="+mj-ea"/>
              </a:rPr>
              <a:t>VFS</a:t>
            </a:r>
            <a:r>
              <a:rPr lang="zh-CN" altLang="en-US" sz="4062" spc="277" dirty="0">
                <a:solidFill>
                  <a:srgbClr val="000066"/>
                </a:solidFill>
                <a:latin typeface="+mj-ea"/>
                <a:ea typeface="+mj-ea"/>
              </a:rPr>
              <a:t>概述</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2021年1月13日 Wednesday</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052736"/>
            <a:ext cx="8241323" cy="4896543"/>
          </a:xfrm>
        </p:spPr>
        <p:txBody>
          <a:bodyPr/>
          <a:lstStyle/>
          <a:p>
            <a:pPr marL="228600" marR="0" lvl="0" indent="-228600" algn="l" defTabSz="914400" rtl="0" eaLnBrk="1" fontAlgn="base" latinLnBrk="0" hangingPunct="1">
              <a:lnSpc>
                <a:spcPct val="100000"/>
              </a:lnSpc>
              <a:spcBef>
                <a:spcPts val="1000"/>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rPr>
              <a:t>虚拟文件系统简介</a:t>
            </a:r>
            <a:endParaRPr kumimoji="0" lang="en-US" altLang="zh-CN"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endParaRPr>
          </a:p>
          <a:p>
            <a:pPr marL="194793" marR="0" lvl="0" indent="-194793" algn="l" defTabSz="914400" rtl="0" eaLnBrk="1" fontAlgn="base" latinLnBrk="0" hangingPunct="1">
              <a:lnSpc>
                <a:spcPct val="100000"/>
              </a:lnSpc>
              <a:spcBef>
                <a:spcPts val="852"/>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rPr>
              <a:t>系统调用的内部实现</a:t>
            </a:r>
            <a:endParaRPr kumimoji="0" lang="en-US" altLang="zh-CN" sz="2400" b="0"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endParaRPr>
          </a:p>
          <a:p>
            <a:pPr marL="194793" marR="0" lvl="0" indent="-194793" algn="l" defTabSz="914400" rtl="0" eaLnBrk="1" fontAlgn="base" latinLnBrk="0" hangingPunct="1">
              <a:lnSpc>
                <a:spcPct val="100000"/>
              </a:lnSpc>
              <a:spcBef>
                <a:spcPts val="852"/>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rPr>
              <a:t>虚拟文件系统的数据结构</a:t>
            </a:r>
          </a:p>
        </p:txBody>
      </p:sp>
      <p:sp>
        <p:nvSpPr>
          <p:cNvPr id="4" name="标题 4">
            <a:extLst>
              <a:ext uri="{FF2B5EF4-FFF2-40B4-BE49-F238E27FC236}">
                <a16:creationId xmlns:a16="http://schemas.microsoft.com/office/drawing/2014/main" id="{8BCFC9A3-8CA1-4763-AA2A-A87F4611D26F}"/>
              </a:ext>
            </a:extLst>
          </p:cNvPr>
          <p:cNvSpPr txBox="1">
            <a:spLocks/>
          </p:cNvSpPr>
          <p:nvPr/>
        </p:nvSpPr>
        <p:spPr bwMode="auto">
          <a:xfrm>
            <a:off x="0" y="0"/>
            <a:ext cx="6480175" cy="584200"/>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a:lstStyle>
          <a:p>
            <a:pPr>
              <a:defRPr/>
            </a:pPr>
            <a:r>
              <a:rPr lang="zh-CN" altLang="en-US" kern="0" dirty="0">
                <a:solidFill>
                  <a:srgbClr val="622820"/>
                </a:solidFill>
                <a:latin typeface="隶书" panose="02010509060101010101" pitchFamily="49" charset="-122"/>
                <a:ea typeface="隶书" panose="02010509060101010101" pitchFamily="49" charset="-122"/>
              </a:rPr>
              <a:t>大纲</a:t>
            </a:r>
          </a:p>
        </p:txBody>
      </p:sp>
    </p:spTree>
    <p:extLst>
      <p:ext uri="{BB962C8B-B14F-4D97-AF65-F5344CB8AC3E}">
        <p14:creationId xmlns:p14="http://schemas.microsoft.com/office/powerpoint/2010/main" val="22179482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11</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系统调用的内部实现</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什么是系统调用</a:t>
            </a:r>
            <a:endParaRPr lang="en-US" altLang="zh-CN" sz="2300" dirty="0">
              <a:latin typeface="+mn-ea"/>
              <a:ea typeface="+mn-ea"/>
              <a:sym typeface="Arial" charset="0"/>
            </a:endParaRPr>
          </a:p>
          <a:p>
            <a:pPr lvl="1"/>
            <a:endParaRPr lang="zh-CN" altLang="en-US" sz="1900" dirty="0">
              <a:latin typeface="+mn-ea"/>
              <a:ea typeface="+mn-ea"/>
              <a:sym typeface="Arial" charset="0"/>
            </a:endParaRPr>
          </a:p>
          <a:p>
            <a:pPr lvl="1"/>
            <a:r>
              <a:rPr lang="zh-CN" altLang="en-US" sz="1800" dirty="0">
                <a:solidFill>
                  <a:srgbClr val="111111"/>
                </a:solidFill>
                <a:ea typeface="宋体" pitchFamily="2" charset="-122"/>
                <a:sym typeface="Arial" charset="0"/>
              </a:rPr>
              <a:t>对于应用程序，系统调用是</a:t>
            </a:r>
            <a:r>
              <a:rPr lang="en-US" altLang="zh-CN" sz="1800" dirty="0">
                <a:solidFill>
                  <a:srgbClr val="111111"/>
                </a:solidFill>
                <a:ea typeface="宋体" pitchFamily="2" charset="-122"/>
                <a:sym typeface="Arial" charset="0"/>
              </a:rPr>
              <a:t>VFS</a:t>
            </a:r>
            <a:r>
              <a:rPr lang="zh-CN" altLang="en-US" sz="1800" dirty="0">
                <a:solidFill>
                  <a:srgbClr val="111111"/>
                </a:solidFill>
                <a:ea typeface="宋体" pitchFamily="2" charset="-122"/>
                <a:sym typeface="Arial" charset="0"/>
              </a:rPr>
              <a:t>提供</a:t>
            </a:r>
            <a:endParaRPr lang="en-US" altLang="zh-CN" sz="1800" dirty="0">
              <a:solidFill>
                <a:srgbClr val="111111"/>
              </a:solidFill>
              <a:ea typeface="宋体" pitchFamily="2" charset="-122"/>
              <a:sym typeface="Arial" charset="0"/>
            </a:endParaRPr>
          </a:p>
          <a:p>
            <a:pPr marL="457200" lvl="1" indent="0">
              <a:buNone/>
            </a:pPr>
            <a:r>
              <a:rPr lang="zh-CN" altLang="en-US" sz="1800" dirty="0">
                <a:solidFill>
                  <a:srgbClr val="111111"/>
                </a:solidFill>
                <a:ea typeface="宋体" pitchFamily="2" charset="-122"/>
                <a:sym typeface="Arial" charset="0"/>
              </a:rPr>
              <a:t>给用户空间的前端；</a:t>
            </a:r>
            <a:endParaRPr lang="en-US" altLang="zh-CN" sz="1800" dirty="0">
              <a:solidFill>
                <a:srgbClr val="111111"/>
              </a:solidFill>
              <a:ea typeface="宋体" pitchFamily="2" charset="-122"/>
              <a:sym typeface="Arial" charset="0"/>
            </a:endParaRPr>
          </a:p>
          <a:p>
            <a:pPr lvl="1"/>
            <a:endParaRPr lang="en-US" altLang="zh-CN" sz="1800" dirty="0">
              <a:solidFill>
                <a:srgbClr val="111111"/>
              </a:solidFill>
              <a:ea typeface="宋体" pitchFamily="2" charset="-122"/>
              <a:sym typeface="Arial" charset="0"/>
            </a:endParaRPr>
          </a:p>
          <a:p>
            <a:pPr lvl="1"/>
            <a:r>
              <a:rPr lang="zh-CN" altLang="en-US" sz="1800" dirty="0">
                <a:solidFill>
                  <a:srgbClr val="111111"/>
                </a:solidFill>
                <a:ea typeface="宋体" pitchFamily="2" charset="-122"/>
                <a:sym typeface="Arial" charset="0"/>
              </a:rPr>
              <a:t>对于具体的文件系统，系统调用是</a:t>
            </a:r>
            <a:endParaRPr lang="en-US" altLang="zh-CN" sz="1800" dirty="0">
              <a:solidFill>
                <a:srgbClr val="111111"/>
              </a:solidFill>
              <a:ea typeface="宋体" pitchFamily="2" charset="-122"/>
              <a:sym typeface="Arial" charset="0"/>
            </a:endParaRPr>
          </a:p>
          <a:p>
            <a:pPr marL="457200" lvl="1" indent="0">
              <a:buNone/>
            </a:pPr>
            <a:r>
              <a:rPr lang="zh-CN" altLang="en-US" sz="1800" dirty="0">
                <a:solidFill>
                  <a:srgbClr val="111111"/>
                </a:solidFill>
                <a:ea typeface="宋体" pitchFamily="2" charset="-122"/>
                <a:sym typeface="Arial" charset="0"/>
              </a:rPr>
              <a:t>具体文件系统的后端，处理具体的</a:t>
            </a:r>
            <a:endParaRPr lang="en-US" altLang="zh-CN" sz="1800" dirty="0">
              <a:solidFill>
                <a:srgbClr val="111111"/>
              </a:solidFill>
              <a:ea typeface="宋体" pitchFamily="2" charset="-122"/>
              <a:sym typeface="Arial" charset="0"/>
            </a:endParaRPr>
          </a:p>
          <a:p>
            <a:pPr marL="457200" lvl="1" indent="0">
              <a:buNone/>
            </a:pPr>
            <a:r>
              <a:rPr lang="zh-CN" altLang="en-US" sz="1800" dirty="0">
                <a:solidFill>
                  <a:srgbClr val="111111"/>
                </a:solidFill>
                <a:ea typeface="宋体" pitchFamily="2" charset="-122"/>
                <a:sym typeface="Arial" charset="0"/>
              </a:rPr>
              <a:t>实现细节。</a:t>
            </a:r>
          </a:p>
          <a:p>
            <a:pPr marL="914400" lvl="2" indent="0">
              <a:buNone/>
            </a:pPr>
            <a:endParaRPr lang="en-US" altLang="zh-CN" sz="1800" dirty="0">
              <a:solidFill>
                <a:srgbClr val="111111"/>
              </a:solidFill>
              <a:ea typeface="宋体" pitchFamily="2" charset="-122"/>
              <a:sym typeface="Arial" charset="0"/>
            </a:endParaRPr>
          </a:p>
          <a:p>
            <a:pPr lvl="2"/>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pic>
        <p:nvPicPr>
          <p:cNvPr id="4" name="图片 3">
            <a:extLst>
              <a:ext uri="{FF2B5EF4-FFF2-40B4-BE49-F238E27FC236}">
                <a16:creationId xmlns:a16="http://schemas.microsoft.com/office/drawing/2014/main" id="{B0538F69-4270-47BE-8DAE-D7B7EF646608}"/>
              </a:ext>
            </a:extLst>
          </p:cNvPr>
          <p:cNvPicPr>
            <a:picLocks noChangeAspect="1"/>
          </p:cNvPicPr>
          <p:nvPr/>
        </p:nvPicPr>
        <p:blipFill>
          <a:blip r:embed="rId2"/>
          <a:stretch>
            <a:fillRect/>
          </a:stretch>
        </p:blipFill>
        <p:spPr>
          <a:xfrm>
            <a:off x="4640349" y="1484784"/>
            <a:ext cx="4248472" cy="2270143"/>
          </a:xfrm>
          <a:prstGeom prst="rect">
            <a:avLst/>
          </a:prstGeom>
        </p:spPr>
      </p:pic>
    </p:spTree>
    <p:extLst>
      <p:ext uri="{BB962C8B-B14F-4D97-AF65-F5344CB8AC3E}">
        <p14:creationId xmlns:p14="http://schemas.microsoft.com/office/powerpoint/2010/main" val="153199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12</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系统调用的内部实现</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584200"/>
            <a:ext cx="8928100" cy="5653112"/>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read()</a:t>
            </a:r>
            <a:r>
              <a:rPr lang="zh-CN" altLang="en-US" sz="2300" dirty="0">
                <a:latin typeface="+mn-ea"/>
                <a:ea typeface="+mn-ea"/>
                <a:sym typeface="Arial" charset="0"/>
              </a:rPr>
              <a:t>的执行流程</a:t>
            </a:r>
            <a:endParaRPr lang="en-US" altLang="zh-CN" sz="2300" dirty="0">
              <a:latin typeface="+mn-ea"/>
              <a:ea typeface="+mn-ea"/>
              <a:sym typeface="Arial" charset="0"/>
            </a:endParaRPr>
          </a:p>
          <a:p>
            <a:pPr lvl="2"/>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pic>
        <p:nvPicPr>
          <p:cNvPr id="4" name="图片 3">
            <a:extLst>
              <a:ext uri="{FF2B5EF4-FFF2-40B4-BE49-F238E27FC236}">
                <a16:creationId xmlns:a16="http://schemas.microsoft.com/office/drawing/2014/main" id="{A03B9C71-C0D4-4DC0-8670-92FC0310859B}"/>
              </a:ext>
            </a:extLst>
          </p:cNvPr>
          <p:cNvPicPr>
            <a:picLocks noChangeAspect="1"/>
          </p:cNvPicPr>
          <p:nvPr/>
        </p:nvPicPr>
        <p:blipFill>
          <a:blip r:embed="rId2"/>
          <a:stretch>
            <a:fillRect/>
          </a:stretch>
        </p:blipFill>
        <p:spPr>
          <a:xfrm>
            <a:off x="3491880" y="554546"/>
            <a:ext cx="5620714" cy="5801826"/>
          </a:xfrm>
          <a:prstGeom prst="rect">
            <a:avLst/>
          </a:prstGeom>
        </p:spPr>
      </p:pic>
    </p:spTree>
    <p:extLst>
      <p:ext uri="{BB962C8B-B14F-4D97-AF65-F5344CB8AC3E}">
        <p14:creationId xmlns:p14="http://schemas.microsoft.com/office/powerpoint/2010/main" val="11936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13</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系统调用的内部实现</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584200"/>
            <a:ext cx="8928100" cy="5653112"/>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write()</a:t>
            </a:r>
            <a:r>
              <a:rPr lang="zh-CN" altLang="en-US" sz="2300" dirty="0">
                <a:latin typeface="+mn-ea"/>
                <a:ea typeface="+mn-ea"/>
                <a:sym typeface="Arial" charset="0"/>
              </a:rPr>
              <a:t>的执行流程</a:t>
            </a:r>
            <a:endParaRPr lang="en-US" altLang="zh-CN" sz="2300" dirty="0">
              <a:latin typeface="+mn-ea"/>
              <a:ea typeface="+mn-ea"/>
              <a:sym typeface="Arial" charset="0"/>
            </a:endParaRPr>
          </a:p>
          <a:p>
            <a:pPr lvl="2"/>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pic>
        <p:nvPicPr>
          <p:cNvPr id="4" name="图片 3">
            <a:extLst>
              <a:ext uri="{FF2B5EF4-FFF2-40B4-BE49-F238E27FC236}">
                <a16:creationId xmlns:a16="http://schemas.microsoft.com/office/drawing/2014/main" id="{A03B9C71-C0D4-4DC0-8670-92FC031085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77797" y="713720"/>
            <a:ext cx="5620714" cy="5560080"/>
          </a:xfrm>
          <a:prstGeom prst="rect">
            <a:avLst/>
          </a:prstGeom>
        </p:spPr>
      </p:pic>
    </p:spTree>
    <p:extLst>
      <p:ext uri="{BB962C8B-B14F-4D97-AF65-F5344CB8AC3E}">
        <p14:creationId xmlns:p14="http://schemas.microsoft.com/office/powerpoint/2010/main" val="19984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052736"/>
            <a:ext cx="8241323" cy="4896543"/>
          </a:xfrm>
        </p:spPr>
        <p:txBody>
          <a:bodyPr/>
          <a:lstStyle/>
          <a:p>
            <a:pPr marL="228600" marR="0" lvl="0" indent="-228600" algn="l" defTabSz="914400" rtl="0" eaLnBrk="1" fontAlgn="base" latinLnBrk="0" hangingPunct="1">
              <a:lnSpc>
                <a:spcPct val="100000"/>
              </a:lnSpc>
              <a:spcBef>
                <a:spcPts val="1000"/>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rPr>
              <a:t>虚拟文件系统简介</a:t>
            </a:r>
            <a:endParaRPr kumimoji="0" lang="en-US" altLang="zh-CN"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endParaRPr>
          </a:p>
          <a:p>
            <a:pPr marL="194793" marR="0" lvl="0" indent="-194793" algn="l" defTabSz="914400" rtl="0" eaLnBrk="1" fontAlgn="base" latinLnBrk="0" hangingPunct="1">
              <a:lnSpc>
                <a:spcPct val="100000"/>
              </a:lnSpc>
              <a:spcBef>
                <a:spcPts val="852"/>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rPr>
              <a:t>系统调用的内部实现</a:t>
            </a:r>
            <a:endParaRPr kumimoji="0" lang="en-US" altLang="zh-CN"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endParaRPr>
          </a:p>
          <a:p>
            <a:pPr marL="194793" marR="0" lvl="0" indent="-194793" algn="l" defTabSz="914400" rtl="0" eaLnBrk="1" fontAlgn="base" latinLnBrk="0" hangingPunct="1">
              <a:lnSpc>
                <a:spcPct val="100000"/>
              </a:lnSpc>
              <a:spcBef>
                <a:spcPts val="852"/>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rPr>
              <a:t>虚拟文件系统的数据结构</a:t>
            </a:r>
          </a:p>
        </p:txBody>
      </p:sp>
      <p:sp>
        <p:nvSpPr>
          <p:cNvPr id="4" name="标题 4">
            <a:extLst>
              <a:ext uri="{FF2B5EF4-FFF2-40B4-BE49-F238E27FC236}">
                <a16:creationId xmlns:a16="http://schemas.microsoft.com/office/drawing/2014/main" id="{8BCFC9A3-8CA1-4763-AA2A-A87F4611D26F}"/>
              </a:ext>
            </a:extLst>
          </p:cNvPr>
          <p:cNvSpPr txBox="1">
            <a:spLocks/>
          </p:cNvSpPr>
          <p:nvPr/>
        </p:nvSpPr>
        <p:spPr bwMode="auto">
          <a:xfrm>
            <a:off x="0" y="0"/>
            <a:ext cx="6480175" cy="584200"/>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a:lstStyle>
          <a:p>
            <a:pPr>
              <a:defRPr/>
            </a:pPr>
            <a:r>
              <a:rPr lang="zh-CN" altLang="en-US" kern="0" dirty="0">
                <a:solidFill>
                  <a:srgbClr val="622820"/>
                </a:solidFill>
                <a:latin typeface="隶书" panose="02010509060101010101" pitchFamily="49" charset="-122"/>
                <a:ea typeface="隶书" panose="02010509060101010101" pitchFamily="49" charset="-122"/>
              </a:rPr>
              <a:t>大纲</a:t>
            </a:r>
          </a:p>
        </p:txBody>
      </p:sp>
    </p:spTree>
    <p:extLst>
      <p:ext uri="{BB962C8B-B14F-4D97-AF65-F5344CB8AC3E}">
        <p14:creationId xmlns:p14="http://schemas.microsoft.com/office/powerpoint/2010/main" val="20039828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15</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VFS</a:t>
            </a:r>
            <a:r>
              <a:rPr lang="zh-CN" altLang="en-US" sz="2300" dirty="0">
                <a:latin typeface="+mn-ea"/>
                <a:ea typeface="+mn-ea"/>
                <a:sym typeface="Arial" charset="0"/>
              </a:rPr>
              <a:t>采用了面向对象的设计思路，使用一组数据结构代表通用文件对象</a:t>
            </a:r>
            <a:endParaRPr lang="en-US" altLang="zh-CN" sz="2300" dirty="0">
              <a:solidFill>
                <a:srgbClr val="111111"/>
              </a:solidFill>
              <a:latin typeface="+mn-ea"/>
              <a:ea typeface="+mn-ea"/>
              <a:sym typeface="Arial" charset="0"/>
            </a:endParaRPr>
          </a:p>
          <a:p>
            <a:endParaRPr lang="en-US" altLang="zh-CN" sz="2300" dirty="0">
              <a:solidFill>
                <a:srgbClr val="111111"/>
              </a:solidFill>
              <a:latin typeface="+mn-ea"/>
              <a:ea typeface="+mn-ea"/>
              <a:sym typeface="Arial" charset="0"/>
            </a:endParaRPr>
          </a:p>
          <a:p>
            <a:r>
              <a:rPr lang="zh-CN" altLang="en-US" sz="2300" dirty="0">
                <a:latin typeface="+mn-ea"/>
                <a:ea typeface="+mn-ea"/>
                <a:sym typeface="Arial" charset="0"/>
              </a:rPr>
              <a:t>这些数据结构使用</a:t>
            </a:r>
            <a:r>
              <a:rPr lang="en-US" altLang="zh-CN" sz="2300" dirty="0">
                <a:latin typeface="+mn-ea"/>
                <a:ea typeface="+mn-ea"/>
                <a:sym typeface="Arial" charset="0"/>
              </a:rPr>
              <a:t>C</a:t>
            </a:r>
            <a:r>
              <a:rPr lang="zh-CN" altLang="en-US" sz="2300" dirty="0">
                <a:latin typeface="+mn-ea"/>
                <a:ea typeface="+mn-ea"/>
                <a:sym typeface="Arial" charset="0"/>
              </a:rPr>
              <a:t>语言的结构体实现，结构体同时包括数据和操作数据的函数指针。</a:t>
            </a:r>
          </a:p>
          <a:p>
            <a:endParaRPr lang="en-US" altLang="zh-CN" sz="2300" dirty="0">
              <a:latin typeface="+mn-ea"/>
              <a:ea typeface="+mn-ea"/>
              <a:sym typeface="Arial" charset="0"/>
            </a:endParaRPr>
          </a:p>
        </p:txBody>
      </p:sp>
    </p:spTree>
    <p:extLst>
      <p:ext uri="{BB962C8B-B14F-4D97-AF65-F5344CB8AC3E}">
        <p14:creationId xmlns:p14="http://schemas.microsoft.com/office/powerpoint/2010/main" val="210534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16</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VFS</a:t>
            </a:r>
            <a:r>
              <a:rPr lang="zh-CN" altLang="en-US" sz="2300" dirty="0">
                <a:latin typeface="+mn-ea"/>
                <a:ea typeface="+mn-ea"/>
                <a:sym typeface="Arial" charset="0"/>
              </a:rPr>
              <a:t>由四个对象类型构成：</a:t>
            </a:r>
            <a:endParaRPr lang="en-US" altLang="zh-CN" sz="2300" dirty="0">
              <a:latin typeface="+mn-ea"/>
              <a:ea typeface="+mn-ea"/>
              <a:sym typeface="Arial" charset="0"/>
            </a:endParaRPr>
          </a:p>
          <a:p>
            <a:pPr lvl="1"/>
            <a:endParaRPr lang="en-US" altLang="zh-CN" sz="1900" dirty="0">
              <a:solidFill>
                <a:srgbClr val="111111"/>
              </a:solidFill>
              <a:latin typeface="+mn-ea"/>
              <a:ea typeface="+mn-ea"/>
              <a:sym typeface="Arial" charset="0"/>
            </a:endParaRPr>
          </a:p>
          <a:p>
            <a:pPr lvl="1"/>
            <a:r>
              <a:rPr lang="zh-CN" altLang="en-US" sz="1900" dirty="0">
                <a:solidFill>
                  <a:srgbClr val="111111"/>
                </a:solidFill>
                <a:latin typeface="+mn-ea"/>
                <a:ea typeface="+mn-ea"/>
                <a:sym typeface="Arial" charset="0"/>
              </a:rPr>
              <a:t>超级块（</a:t>
            </a:r>
            <a:r>
              <a:rPr lang="en-US" altLang="zh-CN" sz="1900" dirty="0">
                <a:solidFill>
                  <a:srgbClr val="111111"/>
                </a:solidFill>
                <a:latin typeface="+mn-ea"/>
                <a:ea typeface="+mn-ea"/>
                <a:sym typeface="Arial" charset="0"/>
              </a:rPr>
              <a:t>superblock</a:t>
            </a:r>
            <a:r>
              <a:rPr lang="zh-CN" altLang="en-US" sz="1900" dirty="0">
                <a:solidFill>
                  <a:srgbClr val="111111"/>
                </a:solidFill>
                <a:latin typeface="+mn-ea"/>
                <a:ea typeface="+mn-ea"/>
                <a:sym typeface="Arial" charset="0"/>
              </a:rPr>
              <a:t>）对象</a:t>
            </a:r>
          </a:p>
          <a:p>
            <a:pPr lvl="1"/>
            <a:endParaRPr lang="en-US" altLang="zh-CN" sz="1900" dirty="0">
              <a:solidFill>
                <a:srgbClr val="111111"/>
              </a:solidFill>
              <a:latin typeface="+mn-ea"/>
              <a:ea typeface="+mn-ea"/>
              <a:sym typeface="Arial" charset="0"/>
            </a:endParaRPr>
          </a:p>
          <a:p>
            <a:pPr lvl="1"/>
            <a:r>
              <a:rPr lang="zh-CN" altLang="en-US" sz="1900" dirty="0">
                <a:solidFill>
                  <a:srgbClr val="111111"/>
                </a:solidFill>
                <a:latin typeface="+mn-ea"/>
                <a:ea typeface="+mn-ea"/>
                <a:sym typeface="Arial" charset="0"/>
              </a:rPr>
              <a:t>索引节点（</a:t>
            </a:r>
            <a:r>
              <a:rPr lang="en-US" altLang="zh-CN" sz="1900" dirty="0" err="1">
                <a:solidFill>
                  <a:srgbClr val="111111"/>
                </a:solidFill>
                <a:latin typeface="+mn-ea"/>
                <a:ea typeface="+mn-ea"/>
                <a:sym typeface="Arial" charset="0"/>
              </a:rPr>
              <a:t>inode</a:t>
            </a:r>
            <a:r>
              <a:rPr lang="zh-CN" altLang="en-US" sz="1900" dirty="0">
                <a:solidFill>
                  <a:srgbClr val="111111"/>
                </a:solidFill>
                <a:latin typeface="+mn-ea"/>
                <a:ea typeface="+mn-ea"/>
                <a:sym typeface="Arial" charset="0"/>
              </a:rPr>
              <a:t>）对象</a:t>
            </a:r>
          </a:p>
          <a:p>
            <a:pPr lvl="1"/>
            <a:endParaRPr lang="en-US" altLang="zh-CN" sz="1900" dirty="0">
              <a:solidFill>
                <a:srgbClr val="111111"/>
              </a:solidFill>
              <a:latin typeface="+mn-ea"/>
              <a:ea typeface="+mn-ea"/>
              <a:sym typeface="Arial" charset="0"/>
            </a:endParaRPr>
          </a:p>
          <a:p>
            <a:pPr lvl="1"/>
            <a:r>
              <a:rPr lang="zh-CN" altLang="en-US" sz="1900" dirty="0">
                <a:solidFill>
                  <a:srgbClr val="111111"/>
                </a:solidFill>
                <a:latin typeface="+mn-ea"/>
                <a:ea typeface="+mn-ea"/>
                <a:sym typeface="Arial" charset="0"/>
              </a:rPr>
              <a:t>目录项（</a:t>
            </a:r>
            <a:r>
              <a:rPr lang="en-US" altLang="zh-CN" sz="1900" dirty="0" err="1">
                <a:solidFill>
                  <a:srgbClr val="111111"/>
                </a:solidFill>
                <a:latin typeface="+mn-ea"/>
                <a:ea typeface="+mn-ea"/>
                <a:sym typeface="Arial" charset="0"/>
              </a:rPr>
              <a:t>dentry</a:t>
            </a:r>
            <a:r>
              <a:rPr lang="zh-CN" altLang="en-US" sz="1900" dirty="0">
                <a:solidFill>
                  <a:srgbClr val="111111"/>
                </a:solidFill>
                <a:latin typeface="+mn-ea"/>
                <a:ea typeface="+mn-ea"/>
                <a:sym typeface="Arial" charset="0"/>
              </a:rPr>
              <a:t>）对象</a:t>
            </a:r>
          </a:p>
          <a:p>
            <a:pPr lvl="1"/>
            <a:endParaRPr lang="en-US" altLang="zh-CN" sz="1900" dirty="0">
              <a:solidFill>
                <a:srgbClr val="111111"/>
              </a:solidFill>
              <a:latin typeface="+mn-ea"/>
              <a:ea typeface="+mn-ea"/>
              <a:sym typeface="Arial" charset="0"/>
            </a:endParaRPr>
          </a:p>
          <a:p>
            <a:pPr lvl="1"/>
            <a:r>
              <a:rPr lang="zh-CN" altLang="en-US" sz="1900" dirty="0">
                <a:solidFill>
                  <a:srgbClr val="111111"/>
                </a:solidFill>
                <a:latin typeface="+mn-ea"/>
                <a:ea typeface="+mn-ea"/>
                <a:sym typeface="Arial" charset="0"/>
              </a:rPr>
              <a:t>文件（</a:t>
            </a:r>
            <a:r>
              <a:rPr lang="en-US" altLang="zh-CN" sz="1900" dirty="0">
                <a:solidFill>
                  <a:srgbClr val="111111"/>
                </a:solidFill>
                <a:latin typeface="+mn-ea"/>
                <a:ea typeface="+mn-ea"/>
                <a:sym typeface="Arial" charset="0"/>
              </a:rPr>
              <a:t>file</a:t>
            </a:r>
            <a:r>
              <a:rPr lang="zh-CN" altLang="en-US" sz="1900" dirty="0">
                <a:solidFill>
                  <a:srgbClr val="111111"/>
                </a:solidFill>
                <a:latin typeface="+mn-ea"/>
                <a:ea typeface="+mn-ea"/>
                <a:sym typeface="Arial" charset="0"/>
              </a:rPr>
              <a:t>）对象</a:t>
            </a: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238853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17</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超级块（</a:t>
            </a:r>
            <a:r>
              <a:rPr lang="en-US" altLang="zh-CN" sz="2300" dirty="0">
                <a:latin typeface="+mn-ea"/>
                <a:ea typeface="+mn-ea"/>
                <a:sym typeface="Arial" charset="0"/>
              </a:rPr>
              <a:t>superblock</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超级块是文件系统的第一块，各种文件系统都必须实现超级块对象</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该对象存储特定文件系统的信息，对应于存放在磁盘特定扇区中文件系统超级块或者文件系统控制块。（非基于磁盘的文件系统，会在使用现场创建超级块并保存在内存中）</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超级块（</a:t>
            </a:r>
            <a:r>
              <a:rPr lang="en-US" altLang="zh-CN" sz="1500" dirty="0">
                <a:solidFill>
                  <a:srgbClr val="111111"/>
                </a:solidFill>
                <a:latin typeface="+mn-ea"/>
                <a:ea typeface="+mn-ea"/>
                <a:sym typeface="Arial" charset="0"/>
              </a:rPr>
              <a:t>superblock</a:t>
            </a:r>
            <a:r>
              <a:rPr lang="zh-CN" altLang="en-US" sz="1500" dirty="0">
                <a:solidFill>
                  <a:srgbClr val="111111"/>
                </a:solidFill>
                <a:latin typeface="+mn-ea"/>
                <a:ea typeface="+mn-ea"/>
                <a:sym typeface="Arial" charset="0"/>
              </a:rPr>
              <a:t>）对象定义在 </a:t>
            </a:r>
            <a:r>
              <a:rPr lang="en-US" altLang="zh-CN" sz="1500" dirty="0" err="1">
                <a:solidFill>
                  <a:srgbClr val="111111"/>
                </a:solidFill>
                <a:latin typeface="+mn-ea"/>
                <a:ea typeface="+mn-ea"/>
                <a:sym typeface="Arial" charset="0"/>
              </a:rPr>
              <a:t>inculde</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linux</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fs.h</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，即数据结构  </a:t>
            </a:r>
            <a:r>
              <a:rPr lang="en-US" altLang="zh-CN" sz="1500" dirty="0" err="1">
                <a:solidFill>
                  <a:srgbClr val="111111"/>
                </a:solidFill>
                <a:latin typeface="+mn-ea"/>
                <a:ea typeface="+mn-ea"/>
                <a:sym typeface="Arial" charset="0"/>
              </a:rPr>
              <a:t>super_block</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s_list</a:t>
            </a:r>
            <a:r>
              <a:rPr lang="zh-CN" altLang="en-US" sz="1500" dirty="0">
                <a:solidFill>
                  <a:srgbClr val="111111"/>
                </a:solidFill>
                <a:latin typeface="+mn-ea"/>
                <a:ea typeface="+mn-ea"/>
                <a:sym typeface="Arial" charset="0"/>
              </a:rPr>
              <a:t>把所有已装载的文件系统实例链接在一起，构成一个全局双向循环链表</a:t>
            </a:r>
            <a:r>
              <a:rPr lang="en-US" altLang="zh-CN" sz="1500" dirty="0" err="1">
                <a:solidFill>
                  <a:srgbClr val="111111"/>
                </a:solidFill>
                <a:latin typeface="+mn-ea"/>
                <a:ea typeface="+mn-ea"/>
                <a:sym typeface="Arial" charset="0"/>
              </a:rPr>
              <a:t>super_blocks</a:t>
            </a:r>
            <a:r>
              <a:rPr lang="zh-CN" altLang="en-US" sz="1500" dirty="0">
                <a:solidFill>
                  <a:srgbClr val="111111"/>
                </a:solidFill>
                <a:latin typeface="+mn-ea"/>
                <a:ea typeface="+mn-ea"/>
                <a:sym typeface="Arial" charset="0"/>
              </a:rPr>
              <a:t>。</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超级块对象通过</a:t>
            </a:r>
            <a:r>
              <a:rPr lang="en-US" altLang="zh-CN" sz="1500" dirty="0" err="1">
                <a:solidFill>
                  <a:srgbClr val="111111"/>
                </a:solidFill>
                <a:latin typeface="+mn-ea"/>
                <a:ea typeface="+mn-ea"/>
                <a:sym typeface="Arial" charset="0"/>
              </a:rPr>
              <a:t>alloc_super</a:t>
            </a:r>
            <a:r>
              <a:rPr lang="en-US" altLang="zh-CN" sz="1500" dirty="0">
                <a:solidFill>
                  <a:srgbClr val="111111"/>
                </a:solidFill>
                <a:latin typeface="+mn-ea"/>
                <a:ea typeface="+mn-ea"/>
                <a:sym typeface="Arial" charset="0"/>
              </a:rPr>
              <a:t>()</a:t>
            </a:r>
            <a:r>
              <a:rPr lang="zh-CN" altLang="en-US" sz="1500" dirty="0">
                <a:solidFill>
                  <a:srgbClr val="111111"/>
                </a:solidFill>
                <a:latin typeface="+mn-ea"/>
                <a:ea typeface="+mn-ea"/>
                <a:sym typeface="Arial" charset="0"/>
              </a:rPr>
              <a:t>函数创建并初始化，在安装文件系统时，文件系统会调用这个函数从磁盘读取文件系统超级块，并将其中的数据填充到内存中的超级块对象对应的结构体中。</a:t>
            </a: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142997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18</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超级块（</a:t>
            </a:r>
            <a:r>
              <a:rPr lang="en-US" altLang="zh-CN" sz="2300" dirty="0">
                <a:latin typeface="+mn-ea"/>
                <a:ea typeface="+mn-ea"/>
                <a:sym typeface="Arial" charset="0"/>
              </a:rPr>
              <a:t>superblock</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super_block</a:t>
            </a:r>
            <a:r>
              <a:rPr lang="zh-CN" altLang="en-US" sz="1500" dirty="0">
                <a:solidFill>
                  <a:srgbClr val="111111"/>
                </a:solidFill>
                <a:latin typeface="+mn-ea"/>
                <a:ea typeface="+mn-ea"/>
                <a:sym typeface="Arial" charset="0"/>
              </a:rPr>
              <a:t>通过一个函数指针 </a:t>
            </a:r>
            <a:r>
              <a:rPr lang="en-US" altLang="zh-CN" sz="1500" dirty="0" err="1">
                <a:solidFill>
                  <a:srgbClr val="111111"/>
                </a:solidFill>
                <a:latin typeface="+mn-ea"/>
                <a:ea typeface="+mn-ea"/>
                <a:sym typeface="Arial" charset="0"/>
              </a:rPr>
              <a:t>s_op</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为其提供对外的接口。代码如下：</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900" dirty="0" err="1">
                <a:solidFill>
                  <a:srgbClr val="111111"/>
                </a:solidFill>
                <a:latin typeface="+mn-ea"/>
                <a:ea typeface="+mn-ea"/>
                <a:sym typeface="Arial" charset="0"/>
              </a:rPr>
              <a:t>super_operations</a:t>
            </a:r>
            <a:r>
              <a:rPr lang="en-US" altLang="zh-CN" sz="1900" dirty="0">
                <a:solidFill>
                  <a:srgbClr val="111111"/>
                </a:solidFill>
                <a:latin typeface="+mn-ea"/>
                <a:ea typeface="+mn-ea"/>
                <a:sym typeface="Arial" charset="0"/>
              </a:rPr>
              <a:t> </a:t>
            </a:r>
            <a:r>
              <a:rPr lang="zh-CN" altLang="en-US" sz="1900" dirty="0">
                <a:solidFill>
                  <a:srgbClr val="111111"/>
                </a:solidFill>
                <a:latin typeface="+mn-ea"/>
                <a:ea typeface="+mn-ea"/>
                <a:sym typeface="Arial" charset="0"/>
              </a:rPr>
              <a:t>是超级块操作集合的数据结构，定义了一组用来管理这个文件系统中  </a:t>
            </a:r>
            <a:r>
              <a:rPr lang="en-US" altLang="zh-CN" sz="1900" dirty="0" err="1">
                <a:solidFill>
                  <a:srgbClr val="111111"/>
                </a:solidFill>
                <a:latin typeface="+mn-ea"/>
                <a:ea typeface="+mn-ea"/>
                <a:sym typeface="Arial" charset="0"/>
              </a:rPr>
              <a:t>inode</a:t>
            </a:r>
            <a:r>
              <a:rPr lang="en-US" altLang="zh-CN" sz="1900" dirty="0">
                <a:solidFill>
                  <a:srgbClr val="111111"/>
                </a:solidFill>
                <a:latin typeface="+mn-ea"/>
                <a:ea typeface="+mn-ea"/>
                <a:sym typeface="Arial" charset="0"/>
              </a:rPr>
              <a:t> </a:t>
            </a:r>
            <a:r>
              <a:rPr lang="zh-CN" altLang="en-US" sz="1900" dirty="0">
                <a:solidFill>
                  <a:srgbClr val="111111"/>
                </a:solidFill>
                <a:latin typeface="+mn-ea"/>
                <a:ea typeface="+mn-ea"/>
                <a:sym typeface="Arial" charset="0"/>
              </a:rPr>
              <a:t>的函数，定义在 </a:t>
            </a:r>
            <a:r>
              <a:rPr lang="en-US" altLang="zh-CN" sz="1900" dirty="0">
                <a:solidFill>
                  <a:srgbClr val="111111"/>
                </a:solidFill>
                <a:latin typeface="+mn-ea"/>
                <a:ea typeface="+mn-ea"/>
                <a:sym typeface="Arial" charset="0"/>
              </a:rPr>
              <a:t>include/</a:t>
            </a:r>
            <a:r>
              <a:rPr lang="en-US" altLang="zh-CN" sz="1900" dirty="0" err="1">
                <a:solidFill>
                  <a:srgbClr val="111111"/>
                </a:solidFill>
                <a:latin typeface="+mn-ea"/>
                <a:ea typeface="+mn-ea"/>
                <a:sym typeface="Arial" charset="0"/>
              </a:rPr>
              <a:t>linux</a:t>
            </a:r>
            <a:r>
              <a:rPr lang="en-US" altLang="zh-CN" sz="1900" dirty="0">
                <a:solidFill>
                  <a:srgbClr val="111111"/>
                </a:solidFill>
                <a:latin typeface="+mn-ea"/>
                <a:ea typeface="+mn-ea"/>
                <a:sym typeface="Arial" charset="0"/>
              </a:rPr>
              <a:t>/</a:t>
            </a:r>
            <a:r>
              <a:rPr lang="en-US" altLang="zh-CN" sz="1900" dirty="0" err="1">
                <a:solidFill>
                  <a:srgbClr val="111111"/>
                </a:solidFill>
                <a:latin typeface="+mn-ea"/>
                <a:ea typeface="+mn-ea"/>
                <a:sym typeface="Arial" charset="0"/>
              </a:rPr>
              <a:t>fs.h</a:t>
            </a:r>
            <a:r>
              <a:rPr lang="en-US" altLang="zh-CN" sz="1900" dirty="0">
                <a:solidFill>
                  <a:srgbClr val="111111"/>
                </a:solidFill>
                <a:latin typeface="+mn-ea"/>
                <a:ea typeface="+mn-ea"/>
                <a:sym typeface="Arial" charset="0"/>
              </a:rPr>
              <a:t> </a:t>
            </a:r>
            <a:r>
              <a:rPr lang="zh-CN" altLang="en-US" sz="1900" dirty="0">
                <a:solidFill>
                  <a:srgbClr val="111111"/>
                </a:solidFill>
                <a:latin typeface="+mn-ea"/>
                <a:ea typeface="+mn-ea"/>
                <a:sym typeface="Arial" charset="0"/>
              </a:rPr>
              <a:t>中。</a:t>
            </a:r>
          </a:p>
          <a:p>
            <a:pPr lvl="1"/>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
        <p:nvSpPr>
          <p:cNvPr id="3" name="矩形: 圆角 2">
            <a:extLst>
              <a:ext uri="{FF2B5EF4-FFF2-40B4-BE49-F238E27FC236}">
                <a16:creationId xmlns:a16="http://schemas.microsoft.com/office/drawing/2014/main" id="{5D1ACD50-15C6-4CD3-94CB-3A55A44E8AA5}"/>
              </a:ext>
            </a:extLst>
          </p:cNvPr>
          <p:cNvSpPr/>
          <p:nvPr/>
        </p:nvSpPr>
        <p:spPr bwMode="auto">
          <a:xfrm>
            <a:off x="827584" y="2204864"/>
            <a:ext cx="7353899" cy="497205"/>
          </a:xfrm>
          <a:prstGeom prst="roundRect">
            <a:avLst>
              <a:gd name="adj" fmla="val 244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lvl="0" algn="l" defTabSz="914400" rtl="0" eaLnBrk="1" fontAlgn="base" latinLnBrk="0" hangingPunct="1">
              <a:lnSpc>
                <a:spcPct val="100000"/>
              </a:lnSpc>
              <a:spcBef>
                <a:spcPct val="20000"/>
              </a:spcBef>
              <a:spcAft>
                <a:spcPct val="0"/>
              </a:spcAft>
              <a:buClr>
                <a:srgbClr val="FF5050"/>
              </a:buClr>
              <a:buSzPct val="120000"/>
              <a:tabLst/>
              <a:defRPr/>
            </a:pPr>
            <a:r>
              <a:rPr kumimoji="1" lang="en-US" altLang="zh-CN" sz="2600" b="0" i="0" u="none" strike="noStrike" kern="0" cap="none" spc="0" normalizeH="0" baseline="0" noProof="0" dirty="0">
                <a:ln>
                  <a:noFill/>
                </a:ln>
                <a:solidFill>
                  <a:srgbClr val="569CD6"/>
                </a:solidFill>
                <a:effectLst/>
                <a:uLnTx/>
                <a:uFillTx/>
                <a:latin typeface="Consolas" panose="020B0609020204030204" pitchFamily="49" charset="0"/>
                <a:ea typeface="黑体" pitchFamily="2" charset="-122"/>
                <a:cs typeface="+mn-cs"/>
              </a:rPr>
              <a:t>const</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a:ln>
                  <a:noFill/>
                </a:ln>
                <a:solidFill>
                  <a:srgbClr val="569CD6"/>
                </a:solidFill>
                <a:effectLst/>
                <a:uLnTx/>
                <a:uFillTx/>
                <a:latin typeface="Consolas" panose="020B0609020204030204" pitchFamily="49" charset="0"/>
                <a:ea typeface="黑体" pitchFamily="2" charset="-122"/>
                <a:cs typeface="+mn-cs"/>
              </a:rPr>
              <a:t>struct</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err="1">
                <a:ln>
                  <a:noFill/>
                </a:ln>
                <a:solidFill>
                  <a:srgbClr val="D4D4D4"/>
                </a:solidFill>
                <a:effectLst/>
                <a:uLnTx/>
                <a:uFillTx/>
                <a:latin typeface="Consolas" panose="020B0609020204030204" pitchFamily="49" charset="0"/>
                <a:ea typeface="黑体" pitchFamily="2" charset="-122"/>
                <a:cs typeface="+mn-cs"/>
              </a:rPr>
              <a:t>super_operations</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err="1">
                <a:ln>
                  <a:noFill/>
                </a:ln>
                <a:solidFill>
                  <a:srgbClr val="D4D4D4"/>
                </a:solidFill>
                <a:effectLst/>
                <a:uLnTx/>
                <a:uFillTx/>
                <a:latin typeface="Consolas" panose="020B0609020204030204" pitchFamily="49" charset="0"/>
                <a:ea typeface="黑体" pitchFamily="2" charset="-122"/>
                <a:cs typeface="+mn-cs"/>
              </a:rPr>
              <a:t>s_op</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a:t>
            </a:r>
            <a:endParaRPr kumimoji="1" lang="en-US" altLang="zh-CN" sz="2200" b="1" i="0" u="none" strike="noStrike" kern="0" cap="none" spc="0" normalizeH="0" baseline="0" noProof="0" dirty="0">
              <a:ln>
                <a:noFill/>
              </a:ln>
              <a:solidFill>
                <a:srgbClr val="000066"/>
              </a:solidFill>
              <a:effectLst/>
              <a:uLnTx/>
              <a:uFillTx/>
              <a:latin typeface="宋体"/>
              <a:ea typeface="黑体" pitchFamily="2" charset="-122"/>
              <a:cs typeface="+mn-cs"/>
            </a:endParaRPr>
          </a:p>
        </p:txBody>
      </p:sp>
    </p:spTree>
    <p:extLst>
      <p:ext uri="{BB962C8B-B14F-4D97-AF65-F5344CB8AC3E}">
        <p14:creationId xmlns:p14="http://schemas.microsoft.com/office/powerpoint/2010/main" val="102778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19</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5544616"/>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superblock</a:t>
            </a:r>
            <a:r>
              <a:rPr lang="zh-CN" altLang="en-US" sz="2300" dirty="0">
                <a:latin typeface="+mn-ea"/>
                <a:ea typeface="+mn-ea"/>
                <a:sym typeface="Arial" charset="0"/>
              </a:rPr>
              <a:t>提供的接口</a:t>
            </a: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en-US" altLang="zh-CN" sz="1500" dirty="0" err="1">
                <a:solidFill>
                  <a:srgbClr val="111111"/>
                </a:solidFill>
                <a:latin typeface="+mn-ea"/>
                <a:ea typeface="+mn-ea"/>
                <a:sym typeface="Arial" charset="0"/>
              </a:rPr>
              <a:t>alloc_inode</a:t>
            </a:r>
            <a:r>
              <a:rPr lang="en-US" altLang="zh-CN" sz="1500" dirty="0">
                <a:solidFill>
                  <a:srgbClr val="111111"/>
                </a:solidFill>
                <a:latin typeface="+mn-ea"/>
                <a:ea typeface="+mn-ea"/>
                <a:sym typeface="Arial" charset="0"/>
              </a:rPr>
              <a:t>)(struct </a:t>
            </a:r>
            <a:r>
              <a:rPr lang="en-US" altLang="zh-CN" sz="1500" dirty="0" err="1">
                <a:solidFill>
                  <a:srgbClr val="111111"/>
                </a:solidFill>
                <a:latin typeface="+mn-ea"/>
                <a:ea typeface="+mn-ea"/>
                <a:sym typeface="Arial" charset="0"/>
              </a:rPr>
              <a:t>super_block</a:t>
            </a:r>
            <a:r>
              <a:rPr lang="en-US" altLang="zh-CN" sz="1500" dirty="0">
                <a:solidFill>
                  <a:srgbClr val="111111"/>
                </a:solidFill>
                <a:latin typeface="+mn-ea"/>
                <a:ea typeface="+mn-ea"/>
                <a:sym typeface="Arial" charset="0"/>
              </a:rPr>
              <a:t> *sb);</a:t>
            </a:r>
          </a:p>
          <a:p>
            <a:pPr lvl="2"/>
            <a:r>
              <a:rPr lang="zh-CN" altLang="en-US" sz="1500" dirty="0">
                <a:solidFill>
                  <a:srgbClr val="111111"/>
                </a:solidFill>
                <a:latin typeface="+mn-ea"/>
                <a:ea typeface="+mn-ea"/>
                <a:sym typeface="Arial" charset="0"/>
              </a:rPr>
              <a:t>为索引节点分配内存并初始化。</a:t>
            </a: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void (*</a:t>
            </a:r>
            <a:r>
              <a:rPr lang="en-US" altLang="zh-CN" sz="1500" dirty="0" err="1">
                <a:solidFill>
                  <a:srgbClr val="111111"/>
                </a:solidFill>
                <a:latin typeface="+mn-ea"/>
                <a:ea typeface="+mn-ea"/>
                <a:sym typeface="Arial" charset="0"/>
              </a:rPr>
              <a:t>destroy_inode</a:t>
            </a:r>
            <a:r>
              <a:rPr lang="en-US" altLang="zh-CN" sz="1500" dirty="0">
                <a:solidFill>
                  <a:srgbClr val="111111"/>
                </a:solidFill>
                <a:latin typeface="+mn-ea"/>
                <a:ea typeface="+mn-ea"/>
                <a:sym typeface="Arial" charset="0"/>
              </a:rPr>
              <a:t>)(struct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释放内存中的索引节点。</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write_inode</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 struct </a:t>
            </a:r>
            <a:r>
              <a:rPr lang="en-US" altLang="zh-CN" sz="1500" dirty="0" err="1">
                <a:solidFill>
                  <a:srgbClr val="111111"/>
                </a:solidFill>
                <a:latin typeface="+mn-ea"/>
                <a:ea typeface="+mn-ea"/>
                <a:sym typeface="Arial" charset="0"/>
              </a:rPr>
              <a:t>writeback_control</a:t>
            </a:r>
            <a:r>
              <a:rPr lang="en-US" altLang="zh-CN" sz="1500" dirty="0">
                <a:solidFill>
                  <a:srgbClr val="111111"/>
                </a:solidFill>
                <a:latin typeface="+mn-ea"/>
                <a:ea typeface="+mn-ea"/>
                <a:sym typeface="Arial" charset="0"/>
              </a:rPr>
              <a:t> *</a:t>
            </a:r>
            <a:r>
              <a:rPr lang="en-US" altLang="zh-CN" sz="1500" dirty="0" err="1">
                <a:solidFill>
                  <a:srgbClr val="111111"/>
                </a:solidFill>
                <a:latin typeface="+mn-ea"/>
                <a:ea typeface="+mn-ea"/>
                <a:sym typeface="Arial" charset="0"/>
              </a:rPr>
              <a:t>wbc</a:t>
            </a:r>
            <a:r>
              <a:rPr lang="en-US" altLang="zh-CN" sz="1500" dirty="0">
                <a:solidFill>
                  <a:srgbClr val="111111"/>
                </a:solidFill>
                <a:latin typeface="+mn-ea"/>
                <a:ea typeface="+mn-ea"/>
                <a:sym typeface="Arial" charset="0"/>
              </a:rPr>
              <a:t>);</a:t>
            </a:r>
          </a:p>
          <a:p>
            <a:pPr lvl="2"/>
            <a:r>
              <a:rPr lang="zh-CN" altLang="en-US" sz="1500" dirty="0">
                <a:solidFill>
                  <a:srgbClr val="111111"/>
                </a:solidFill>
                <a:latin typeface="+mn-ea"/>
                <a:ea typeface="+mn-ea"/>
                <a:sym typeface="Arial" charset="0"/>
              </a:rPr>
              <a:t>把索引节点写入到存储设备</a:t>
            </a:r>
          </a:p>
          <a:p>
            <a:pPr lvl="2"/>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drop_inode</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最后一个指向索引结点的引用被释放后，</a:t>
            </a:r>
            <a:r>
              <a:rPr lang="en-US" altLang="zh-CN" sz="1500" dirty="0">
                <a:solidFill>
                  <a:srgbClr val="111111"/>
                </a:solidFill>
                <a:latin typeface="+mn-ea"/>
                <a:ea typeface="+mn-ea"/>
                <a:sym typeface="Arial" charset="0"/>
              </a:rPr>
              <a:t>VFS</a:t>
            </a:r>
            <a:r>
              <a:rPr lang="zh-CN" altLang="en-US" sz="1500" dirty="0">
                <a:solidFill>
                  <a:srgbClr val="111111"/>
                </a:solidFill>
                <a:latin typeface="+mn-ea"/>
                <a:ea typeface="+mn-ea"/>
                <a:sym typeface="Arial" charset="0"/>
              </a:rPr>
              <a:t>将调用这个函数删除索引节点</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void (*</a:t>
            </a:r>
            <a:r>
              <a:rPr lang="en-US" altLang="zh-CN" sz="1500" dirty="0" err="1">
                <a:solidFill>
                  <a:srgbClr val="111111"/>
                </a:solidFill>
                <a:latin typeface="+mn-ea"/>
                <a:ea typeface="+mn-ea"/>
                <a:sym typeface="Arial" charset="0"/>
              </a:rPr>
              <a:t>put_super</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super_block</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卸载文件系统时调用，释放超级块</a:t>
            </a:r>
            <a:endParaRPr lang="en-US" altLang="zh-CN" sz="1500" dirty="0">
              <a:solidFill>
                <a:srgbClr val="111111"/>
              </a:solidFill>
              <a:latin typeface="+mn-ea"/>
              <a:sym typeface="Arial" charset="0"/>
            </a:endParaRPr>
          </a:p>
          <a:p>
            <a:pPr lvl="1"/>
            <a:endParaRPr lang="en-US" altLang="zh-CN" sz="19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sync_fs</a:t>
            </a:r>
            <a:r>
              <a:rPr lang="en-US" altLang="zh-CN" sz="1500" dirty="0">
                <a:solidFill>
                  <a:srgbClr val="111111"/>
                </a:solidFill>
                <a:latin typeface="+mn-ea"/>
                <a:ea typeface="+mn-ea"/>
                <a:sym typeface="Arial" charset="0"/>
              </a:rPr>
              <a:t>)(struct </a:t>
            </a:r>
            <a:r>
              <a:rPr lang="en-US" altLang="zh-CN" sz="1500" dirty="0" err="1">
                <a:solidFill>
                  <a:srgbClr val="111111"/>
                </a:solidFill>
                <a:latin typeface="+mn-ea"/>
                <a:ea typeface="+mn-ea"/>
                <a:sym typeface="Arial" charset="0"/>
              </a:rPr>
              <a:t>super_block</a:t>
            </a:r>
            <a:r>
              <a:rPr lang="en-US" altLang="zh-CN" sz="1500" dirty="0">
                <a:solidFill>
                  <a:srgbClr val="111111"/>
                </a:solidFill>
                <a:latin typeface="+mn-ea"/>
                <a:ea typeface="+mn-ea"/>
                <a:sym typeface="Arial" charset="0"/>
              </a:rPr>
              <a:t> *sb, int wait);</a:t>
            </a:r>
          </a:p>
          <a:p>
            <a:pPr lvl="2"/>
            <a:r>
              <a:rPr lang="zh-CN" altLang="en-US" sz="1500" dirty="0">
                <a:solidFill>
                  <a:srgbClr val="111111"/>
                </a:solidFill>
                <a:latin typeface="+mn-ea"/>
                <a:sym typeface="Arial" charset="0"/>
              </a:rPr>
              <a:t>将文件系统修改过的数据同步到存储设备</a:t>
            </a:r>
            <a:endParaRPr lang="en-US" altLang="zh-CN" sz="1500" dirty="0">
              <a:solidFill>
                <a:srgbClr val="111111"/>
              </a:solidFill>
              <a:latin typeface="+mn-ea"/>
              <a:sym typeface="Arial" charset="0"/>
            </a:endParaRPr>
          </a:p>
          <a:p>
            <a:pPr marL="914400" lvl="2" indent="0">
              <a:buNone/>
            </a:pPr>
            <a:endParaRPr lang="en-US" altLang="zh-CN" sz="1500" dirty="0">
              <a:solidFill>
                <a:srgbClr val="111111"/>
              </a:solidFill>
              <a:latin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310451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338" y="1052736"/>
            <a:ext cx="8241323" cy="4896543"/>
          </a:xfrm>
        </p:spPr>
        <p:txBody>
          <a:bodyPr/>
          <a:lstStyle/>
          <a:p>
            <a:pPr marL="228600" marR="0" lvl="0" indent="-228600" algn="l" defTabSz="914400" rtl="0" eaLnBrk="1" fontAlgn="base" latinLnBrk="0" hangingPunct="1">
              <a:lnSpc>
                <a:spcPct val="100000"/>
              </a:lnSpc>
              <a:spcBef>
                <a:spcPts val="1000"/>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rPr>
              <a:t>虚拟文件系统简介</a:t>
            </a:r>
            <a:endParaRPr kumimoji="0" lang="en-US" altLang="zh-CN" sz="2400" b="0" i="0" u="none"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endParaRPr>
          </a:p>
          <a:p>
            <a:pPr marL="194793" marR="0" lvl="0" indent="-194793" algn="l" defTabSz="914400" rtl="0" eaLnBrk="1" fontAlgn="base" latinLnBrk="0" hangingPunct="1">
              <a:lnSpc>
                <a:spcPct val="100000"/>
              </a:lnSpc>
              <a:spcBef>
                <a:spcPts val="852"/>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rPr>
              <a:t>系统调用的内部实现</a:t>
            </a:r>
            <a:endParaRPr kumimoji="0" lang="en-US" altLang="zh-CN"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endParaRPr>
          </a:p>
          <a:p>
            <a:pPr marL="194793" marR="0" lvl="0" indent="-194793" algn="l" defTabSz="914400" rtl="0" eaLnBrk="1" fontAlgn="base" latinLnBrk="0" hangingPunct="1">
              <a:lnSpc>
                <a:spcPct val="100000"/>
              </a:lnSpc>
              <a:spcBef>
                <a:spcPts val="852"/>
              </a:spcBef>
              <a:spcAft>
                <a:spcPct val="0"/>
              </a:spcAft>
              <a:buClr>
                <a:srgbClr val="22B1DE"/>
              </a:buClr>
              <a:buSzTx/>
              <a:buFont typeface="Wingdings" pitchFamily="2" charset="2"/>
              <a:buChar char="m"/>
              <a:tabLst/>
              <a:defRPr/>
            </a:pPr>
            <a:r>
              <a:rPr kumimoji="0" lang="zh-CN" altLang="en-US" sz="2400" b="0" i="0" u="none" strike="noStrike" kern="1200" cap="none" spc="0" normalizeH="0" baseline="0" noProof="1">
                <a:ln>
                  <a:noFill/>
                </a:ln>
                <a:solidFill>
                  <a:srgbClr val="333333"/>
                </a:solidFill>
                <a:effectLst/>
                <a:uLnTx/>
                <a:uFillTx/>
                <a:latin typeface="黑体" panose="02010609060101010101" pitchFamily="49" charset="-122"/>
                <a:ea typeface="黑体" panose="02010609060101010101" pitchFamily="49" charset="-122"/>
                <a:cs typeface="+mn-cs"/>
              </a:rPr>
              <a:t>虚拟文件系统的数据结构</a:t>
            </a:r>
          </a:p>
        </p:txBody>
      </p:sp>
      <p:sp>
        <p:nvSpPr>
          <p:cNvPr id="4" name="标题 4">
            <a:extLst>
              <a:ext uri="{FF2B5EF4-FFF2-40B4-BE49-F238E27FC236}">
                <a16:creationId xmlns:a16="http://schemas.microsoft.com/office/drawing/2014/main" id="{8BCFC9A3-8CA1-4763-AA2A-A87F4611D26F}"/>
              </a:ext>
            </a:extLst>
          </p:cNvPr>
          <p:cNvSpPr txBox="1">
            <a:spLocks/>
          </p:cNvSpPr>
          <p:nvPr/>
        </p:nvSpPr>
        <p:spPr bwMode="auto">
          <a:xfrm>
            <a:off x="0" y="0"/>
            <a:ext cx="6480175" cy="584200"/>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a:lstStyle>
          <a:p>
            <a:pPr>
              <a:defRPr/>
            </a:pPr>
            <a:r>
              <a:rPr lang="zh-CN" altLang="en-US" kern="0" dirty="0">
                <a:solidFill>
                  <a:srgbClr val="622820"/>
                </a:solidFill>
                <a:latin typeface="隶书" panose="02010509060101010101" pitchFamily="49" charset="-122"/>
                <a:ea typeface="隶书" panose="02010509060101010101" pitchFamily="49" charset="-122"/>
              </a:rPr>
              <a:t>大纲</a:t>
            </a:r>
          </a:p>
        </p:txBody>
      </p:sp>
    </p:spTree>
    <p:extLst>
      <p:ext uri="{BB962C8B-B14F-4D97-AF65-F5344CB8AC3E}">
        <p14:creationId xmlns:p14="http://schemas.microsoft.com/office/powerpoint/2010/main" val="1372817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20</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索引节点（ </a:t>
            </a:r>
            <a:r>
              <a:rPr lang="en-US" altLang="zh-CN" sz="2300" dirty="0" err="1">
                <a:latin typeface="+mn-ea"/>
                <a:ea typeface="+mn-ea"/>
                <a:sym typeface="Arial" charset="0"/>
              </a:rPr>
              <a:t>inode</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索引节点（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）对象包含内核在操作文件系统或者目录时需要的全部信息（对于</a:t>
            </a:r>
            <a:r>
              <a:rPr lang="en-US" altLang="zh-CN" sz="1500" dirty="0">
                <a:solidFill>
                  <a:srgbClr val="111111"/>
                </a:solidFill>
                <a:latin typeface="+mn-ea"/>
                <a:ea typeface="+mn-ea"/>
                <a:sym typeface="Arial" charset="0"/>
              </a:rPr>
              <a:t>Unix</a:t>
            </a:r>
            <a:r>
              <a:rPr lang="zh-CN" altLang="en-US" sz="1500" dirty="0">
                <a:solidFill>
                  <a:srgbClr val="111111"/>
                </a:solidFill>
                <a:latin typeface="+mn-ea"/>
                <a:ea typeface="+mn-ea"/>
                <a:sym typeface="Arial" charset="0"/>
              </a:rPr>
              <a:t>风格的系统，直接从磁盘的索引节点读入）</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索引节点对象必须在内存中创建</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索引节点（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）对象定义在 </a:t>
            </a:r>
            <a:r>
              <a:rPr lang="en-US" altLang="zh-CN" sz="1500" dirty="0">
                <a:solidFill>
                  <a:srgbClr val="111111"/>
                </a:solidFill>
                <a:latin typeface="+mn-ea"/>
                <a:ea typeface="+mn-ea"/>
                <a:sym typeface="Arial" charset="0"/>
              </a:rPr>
              <a:t>include/</a:t>
            </a:r>
            <a:r>
              <a:rPr lang="en-US" altLang="zh-CN" sz="1500" dirty="0" err="1">
                <a:solidFill>
                  <a:srgbClr val="111111"/>
                </a:solidFill>
                <a:latin typeface="+mn-ea"/>
                <a:ea typeface="+mn-ea"/>
                <a:sym typeface="Arial" charset="0"/>
              </a:rPr>
              <a:t>linux</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fs.h</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，即数据结构 </a:t>
            </a:r>
            <a:r>
              <a:rPr lang="en-US" altLang="zh-CN" sz="1500" dirty="0" err="1">
                <a:solidFill>
                  <a:srgbClr val="111111"/>
                </a:solidFill>
                <a:latin typeface="+mn-ea"/>
                <a:ea typeface="+mn-ea"/>
                <a:sym typeface="Arial" charset="0"/>
              </a:rPr>
              <a:t>inode</a:t>
            </a:r>
            <a:endParaRPr lang="en-US" altLang="zh-CN"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360666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21</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索引节点（ </a:t>
            </a:r>
            <a:r>
              <a:rPr lang="en-US" altLang="zh-CN" sz="2300" dirty="0" err="1">
                <a:latin typeface="+mn-ea"/>
                <a:ea typeface="+mn-ea"/>
                <a:sym typeface="Arial" charset="0"/>
              </a:rPr>
              <a:t>inode</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在具体的文件系统中，如 </a:t>
            </a:r>
            <a:r>
              <a:rPr lang="en-US" altLang="zh-CN" sz="1500" dirty="0">
                <a:solidFill>
                  <a:srgbClr val="111111"/>
                </a:solidFill>
                <a:latin typeface="+mn-ea"/>
                <a:ea typeface="+mn-ea"/>
                <a:sym typeface="Arial" charset="0"/>
              </a:rPr>
              <a:t>ext4 </a:t>
            </a:r>
            <a:r>
              <a:rPr lang="zh-CN" altLang="en-US" sz="1500" dirty="0">
                <a:solidFill>
                  <a:srgbClr val="111111"/>
                </a:solidFill>
                <a:latin typeface="+mn-ea"/>
                <a:ea typeface="+mn-ea"/>
                <a:sym typeface="Arial" charset="0"/>
              </a:rPr>
              <a:t>中也有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那么，与 </a:t>
            </a:r>
            <a:r>
              <a:rPr lang="en-US" altLang="zh-CN" sz="1500" dirty="0">
                <a:solidFill>
                  <a:srgbClr val="111111"/>
                </a:solidFill>
                <a:latin typeface="+mn-ea"/>
                <a:ea typeface="+mn-ea"/>
                <a:sym typeface="Arial" charset="0"/>
              </a:rPr>
              <a:t>VFS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有什么不同呢？</a:t>
            </a: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371621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22</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索引节点（ </a:t>
            </a:r>
            <a:r>
              <a:rPr lang="en-US" altLang="zh-CN" sz="2300" dirty="0" err="1">
                <a:latin typeface="+mn-ea"/>
                <a:ea typeface="+mn-ea"/>
                <a:sym typeface="Arial" charset="0"/>
              </a:rPr>
              <a:t>inode</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在具体的文件系统中，如 </a:t>
            </a:r>
            <a:r>
              <a:rPr lang="en-US" altLang="zh-CN" sz="1500" dirty="0">
                <a:solidFill>
                  <a:srgbClr val="111111"/>
                </a:solidFill>
                <a:latin typeface="+mn-ea"/>
                <a:ea typeface="+mn-ea"/>
                <a:sym typeface="Arial" charset="0"/>
              </a:rPr>
              <a:t>ext4 </a:t>
            </a:r>
            <a:r>
              <a:rPr lang="zh-CN" altLang="en-US" sz="1500" dirty="0">
                <a:solidFill>
                  <a:srgbClr val="111111"/>
                </a:solidFill>
                <a:latin typeface="+mn-ea"/>
                <a:ea typeface="+mn-ea"/>
                <a:sym typeface="Arial" charset="0"/>
              </a:rPr>
              <a:t>中也有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那么，与 </a:t>
            </a:r>
            <a:r>
              <a:rPr lang="en-US" altLang="zh-CN" sz="1500" dirty="0">
                <a:solidFill>
                  <a:srgbClr val="111111"/>
                </a:solidFill>
                <a:latin typeface="+mn-ea"/>
                <a:ea typeface="+mn-ea"/>
                <a:sym typeface="Arial" charset="0"/>
              </a:rPr>
              <a:t>VFS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有什么不同呢？</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我们以 </a:t>
            </a:r>
            <a:r>
              <a:rPr lang="en-US" altLang="zh-CN" sz="1500" dirty="0">
                <a:solidFill>
                  <a:srgbClr val="111111"/>
                </a:solidFill>
                <a:latin typeface="+mn-ea"/>
                <a:ea typeface="+mn-ea"/>
                <a:sym typeface="Arial" charset="0"/>
              </a:rPr>
              <a:t>ext4 </a:t>
            </a:r>
            <a:r>
              <a:rPr lang="zh-CN" altLang="en-US" sz="1500" dirty="0">
                <a:solidFill>
                  <a:srgbClr val="111111"/>
                </a:solidFill>
                <a:latin typeface="+mn-ea"/>
                <a:ea typeface="+mn-ea"/>
                <a:sym typeface="Arial" charset="0"/>
              </a:rPr>
              <a:t>作为具体文件系统的例子： </a:t>
            </a:r>
            <a:endParaRPr lang="en-US" altLang="zh-CN" sz="1500" dirty="0">
              <a:solidFill>
                <a:srgbClr val="111111"/>
              </a:solidFill>
              <a:latin typeface="+mn-ea"/>
              <a:ea typeface="+mn-ea"/>
              <a:sym typeface="Arial" charset="0"/>
            </a:endParaRPr>
          </a:p>
          <a:p>
            <a:pPr lvl="2"/>
            <a:endParaRPr lang="en-US" altLang="zh-CN" sz="1500" dirty="0">
              <a:solidFill>
                <a:srgbClr val="111111"/>
              </a:solidFill>
              <a:latin typeface="+mn-ea"/>
              <a:ea typeface="+mn-ea"/>
              <a:sym typeface="Arial" charset="0"/>
            </a:endParaRPr>
          </a:p>
          <a:p>
            <a:pPr lvl="2"/>
            <a:r>
              <a:rPr lang="zh-CN" altLang="en-US" sz="1500" dirty="0">
                <a:solidFill>
                  <a:srgbClr val="111111"/>
                </a:solidFill>
                <a:latin typeface="+mn-ea"/>
                <a:ea typeface="+mn-ea"/>
                <a:sym typeface="Arial" charset="0"/>
              </a:rPr>
              <a:t>位置：</a:t>
            </a:r>
            <a:r>
              <a:rPr lang="en-US" altLang="zh-CN" sz="1500" dirty="0">
                <a:solidFill>
                  <a:srgbClr val="111111"/>
                </a:solidFill>
                <a:latin typeface="+mn-ea"/>
                <a:ea typeface="+mn-ea"/>
                <a:sym typeface="Arial" charset="0"/>
              </a:rPr>
              <a:t>VFS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结构位于内存中，而 </a:t>
            </a:r>
            <a:r>
              <a:rPr lang="en-US" altLang="zh-CN" sz="1500" dirty="0">
                <a:solidFill>
                  <a:srgbClr val="111111"/>
                </a:solidFill>
                <a:latin typeface="+mn-ea"/>
                <a:ea typeface="+mn-ea"/>
                <a:sym typeface="Arial" charset="0"/>
              </a:rPr>
              <a:t>ext4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存在于磁盘中。</a:t>
            </a:r>
          </a:p>
          <a:p>
            <a:pPr lvl="2"/>
            <a:endParaRPr lang="zh-CN" altLang="en-US" sz="1500" dirty="0">
              <a:solidFill>
                <a:srgbClr val="111111"/>
              </a:solidFill>
              <a:latin typeface="+mn-ea"/>
              <a:ea typeface="+mn-ea"/>
              <a:sym typeface="Arial" charset="0"/>
            </a:endParaRPr>
          </a:p>
          <a:p>
            <a:pPr lvl="2"/>
            <a:r>
              <a:rPr lang="zh-CN" altLang="en-US" sz="1500" dirty="0">
                <a:solidFill>
                  <a:srgbClr val="111111"/>
                </a:solidFill>
                <a:latin typeface="+mn-ea"/>
                <a:ea typeface="+mn-ea"/>
                <a:sym typeface="Arial" charset="0"/>
              </a:rPr>
              <a:t>生存周期： </a:t>
            </a:r>
            <a:r>
              <a:rPr lang="en-US" altLang="zh-CN" sz="1500" dirty="0">
                <a:solidFill>
                  <a:srgbClr val="111111"/>
                </a:solidFill>
                <a:latin typeface="+mn-ea"/>
                <a:ea typeface="+mn-ea"/>
                <a:sym typeface="Arial" charset="0"/>
              </a:rPr>
              <a:t>VFS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需要时才会建立，而 </a:t>
            </a:r>
            <a:r>
              <a:rPr lang="en-US" altLang="zh-CN" sz="1500" dirty="0">
                <a:solidFill>
                  <a:srgbClr val="111111"/>
                </a:solidFill>
                <a:latin typeface="+mn-ea"/>
                <a:ea typeface="+mn-ea"/>
                <a:sym typeface="Arial" charset="0"/>
              </a:rPr>
              <a:t>ext4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始终存在</a:t>
            </a:r>
          </a:p>
          <a:p>
            <a:pPr lvl="2"/>
            <a:endParaRPr lang="zh-CN" altLang="en-US" sz="1500" dirty="0">
              <a:solidFill>
                <a:srgbClr val="111111"/>
              </a:solidFill>
              <a:latin typeface="+mn-ea"/>
              <a:ea typeface="+mn-ea"/>
              <a:sym typeface="Arial" charset="0"/>
            </a:endParaRPr>
          </a:p>
          <a:p>
            <a:pPr lvl="2"/>
            <a:r>
              <a:rPr lang="zh-CN" altLang="en-US" sz="1500" dirty="0">
                <a:solidFill>
                  <a:srgbClr val="111111"/>
                </a:solidFill>
                <a:latin typeface="+mn-ea"/>
                <a:ea typeface="+mn-ea"/>
                <a:sym typeface="Arial" charset="0"/>
              </a:rPr>
              <a:t>唯一性：两者在自己的作用域中都是唯一的</a:t>
            </a:r>
          </a:p>
          <a:p>
            <a:pPr lvl="2"/>
            <a:endParaRPr lang="zh-CN" altLang="en-US" sz="1500" dirty="0">
              <a:solidFill>
                <a:srgbClr val="111111"/>
              </a:solidFill>
              <a:latin typeface="+mn-ea"/>
              <a:ea typeface="+mn-ea"/>
              <a:sym typeface="Arial" charset="0"/>
            </a:endParaRPr>
          </a:p>
          <a:p>
            <a:pPr lvl="2"/>
            <a:r>
              <a:rPr lang="zh-CN" altLang="en-US" sz="1500" dirty="0">
                <a:solidFill>
                  <a:srgbClr val="111111"/>
                </a:solidFill>
                <a:latin typeface="+mn-ea"/>
                <a:ea typeface="+mn-ea"/>
                <a:sym typeface="Arial" charset="0"/>
              </a:rPr>
              <a:t>关系：</a:t>
            </a:r>
            <a:r>
              <a:rPr lang="en-US" altLang="zh-CN" sz="1500" dirty="0">
                <a:solidFill>
                  <a:srgbClr val="111111"/>
                </a:solidFill>
                <a:latin typeface="+mn-ea"/>
                <a:ea typeface="+mn-ea"/>
                <a:sym typeface="Arial" charset="0"/>
              </a:rPr>
              <a:t>VFS </a:t>
            </a:r>
            <a:r>
              <a:rPr lang="en-US" altLang="zh-CN" sz="1500" dirty="0" err="1">
                <a:solidFill>
                  <a:srgbClr val="111111"/>
                </a:solidFill>
                <a:latin typeface="+mn-ea"/>
                <a:ea typeface="+mn-ea"/>
                <a:sym typeface="Arial" charset="0"/>
              </a:rPr>
              <a:t>inode</a:t>
            </a:r>
            <a:r>
              <a:rPr lang="zh-CN" altLang="en-US" sz="1500" dirty="0">
                <a:solidFill>
                  <a:srgbClr val="111111"/>
                </a:solidFill>
                <a:latin typeface="+mn-ea"/>
                <a:ea typeface="+mn-ea"/>
                <a:sym typeface="Arial" charset="0"/>
              </a:rPr>
              <a:t>是 </a:t>
            </a:r>
            <a:r>
              <a:rPr lang="en-US" altLang="zh-CN" sz="1500" dirty="0">
                <a:solidFill>
                  <a:srgbClr val="111111"/>
                </a:solidFill>
                <a:latin typeface="+mn-ea"/>
                <a:ea typeface="+mn-ea"/>
                <a:sym typeface="Arial" charset="0"/>
              </a:rPr>
              <a:t>ext4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的抽象、映射与扩充，而后者是前者的静态信息部分，也是对前者的具体化、实例化和持久化。</a:t>
            </a:r>
          </a:p>
          <a:p>
            <a:pPr lvl="2"/>
            <a:endParaRPr lang="zh-CN" altLang="en-US" sz="1500" dirty="0">
              <a:solidFill>
                <a:srgbClr val="111111"/>
              </a:solidFill>
              <a:latin typeface="+mn-ea"/>
              <a:ea typeface="+mn-ea"/>
              <a:sym typeface="Arial" charset="0"/>
            </a:endParaRPr>
          </a:p>
          <a:p>
            <a:pPr lvl="2"/>
            <a:r>
              <a:rPr lang="zh-CN" altLang="en-US" sz="1500" dirty="0">
                <a:solidFill>
                  <a:srgbClr val="111111"/>
                </a:solidFill>
                <a:latin typeface="+mn-ea"/>
                <a:ea typeface="+mn-ea"/>
                <a:sym typeface="Arial" charset="0"/>
              </a:rPr>
              <a:t>操作：对 </a:t>
            </a:r>
            <a:r>
              <a:rPr lang="en-US" altLang="zh-CN" sz="1500" dirty="0">
                <a:solidFill>
                  <a:srgbClr val="111111"/>
                </a:solidFill>
                <a:latin typeface="+mn-ea"/>
                <a:ea typeface="+mn-ea"/>
                <a:sym typeface="Arial" charset="0"/>
              </a:rPr>
              <a:t>VFS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的操作具有通用性，对 </a:t>
            </a:r>
            <a:r>
              <a:rPr lang="en-US" altLang="zh-CN" sz="1500" dirty="0">
                <a:solidFill>
                  <a:srgbClr val="111111"/>
                </a:solidFill>
                <a:latin typeface="+mn-ea"/>
                <a:ea typeface="+mn-ea"/>
                <a:sym typeface="Arial" charset="0"/>
              </a:rPr>
              <a:t>ext4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的操作则是文件系统相关的，依赖于特定的实现。</a:t>
            </a:r>
          </a:p>
          <a:p>
            <a:pPr lvl="2"/>
            <a:endParaRPr lang="zh-CN" altLang="en-US"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3153019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23</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索引节点（ </a:t>
            </a:r>
            <a:r>
              <a:rPr lang="en-US" altLang="zh-CN" sz="2300" dirty="0" err="1">
                <a:latin typeface="+mn-ea"/>
                <a:ea typeface="+mn-ea"/>
                <a:sym typeface="Arial" charset="0"/>
              </a:rPr>
              <a:t>inode</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rPr>
              <a:t>与</a:t>
            </a:r>
            <a:r>
              <a:rPr lang="en-US" altLang="zh-CN" sz="1500" dirty="0" err="1">
                <a:solidFill>
                  <a:srgbClr val="111111"/>
                </a:solidFill>
                <a:latin typeface="+mn-ea"/>
                <a:ea typeface="+mn-ea"/>
              </a:rPr>
              <a:t>super_block</a:t>
            </a:r>
            <a:r>
              <a:rPr lang="zh-CN" altLang="en-US" sz="1500" dirty="0">
                <a:solidFill>
                  <a:srgbClr val="111111"/>
                </a:solidFill>
                <a:latin typeface="+mn-ea"/>
                <a:ea typeface="+mn-ea"/>
              </a:rPr>
              <a:t>类似，</a:t>
            </a:r>
            <a:r>
              <a:rPr lang="en-US" altLang="zh-CN" sz="1500" dirty="0" err="1">
                <a:solidFill>
                  <a:srgbClr val="111111"/>
                </a:solidFill>
                <a:latin typeface="+mn-ea"/>
                <a:ea typeface="+mn-ea"/>
              </a:rPr>
              <a:t>inode</a:t>
            </a:r>
            <a:r>
              <a:rPr lang="en-US" altLang="zh-CN" sz="1500" dirty="0">
                <a:solidFill>
                  <a:srgbClr val="111111"/>
                </a:solidFill>
                <a:latin typeface="+mn-ea"/>
                <a:ea typeface="+mn-ea"/>
              </a:rPr>
              <a:t> </a:t>
            </a:r>
            <a:r>
              <a:rPr lang="zh-CN" altLang="en-US" sz="1500" dirty="0">
                <a:solidFill>
                  <a:srgbClr val="111111"/>
                </a:solidFill>
                <a:latin typeface="+mn-ea"/>
                <a:ea typeface="+mn-ea"/>
              </a:rPr>
              <a:t>通过一个函数指针 </a:t>
            </a:r>
            <a:r>
              <a:rPr lang="en-US" altLang="zh-CN" sz="1500" dirty="0" err="1">
                <a:solidFill>
                  <a:srgbClr val="111111"/>
                </a:solidFill>
                <a:latin typeface="+mn-ea"/>
                <a:ea typeface="+mn-ea"/>
              </a:rPr>
              <a:t>i_op</a:t>
            </a:r>
            <a:r>
              <a:rPr lang="en-US" altLang="zh-CN" sz="1500" dirty="0">
                <a:solidFill>
                  <a:srgbClr val="111111"/>
                </a:solidFill>
                <a:latin typeface="+mn-ea"/>
                <a:ea typeface="+mn-ea"/>
              </a:rPr>
              <a:t> </a:t>
            </a:r>
            <a:r>
              <a:rPr lang="zh-CN" altLang="en-US" sz="1500" dirty="0">
                <a:solidFill>
                  <a:srgbClr val="111111"/>
                </a:solidFill>
                <a:latin typeface="+mn-ea"/>
                <a:ea typeface="+mn-ea"/>
              </a:rPr>
              <a:t>为其提供对外的接口。代码如下：</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900" dirty="0" err="1">
                <a:solidFill>
                  <a:srgbClr val="111111"/>
                </a:solidFill>
                <a:latin typeface="+mn-ea"/>
                <a:ea typeface="+mn-ea"/>
                <a:sym typeface="Arial" charset="0"/>
              </a:rPr>
              <a:t>inode_operations</a:t>
            </a:r>
            <a:r>
              <a:rPr lang="en-US" altLang="zh-CN" sz="1900" dirty="0">
                <a:solidFill>
                  <a:srgbClr val="111111"/>
                </a:solidFill>
                <a:latin typeface="+mn-ea"/>
                <a:ea typeface="+mn-ea"/>
                <a:sym typeface="Arial" charset="0"/>
              </a:rPr>
              <a:t> </a:t>
            </a:r>
            <a:r>
              <a:rPr lang="zh-CN" altLang="en-US" sz="1900" dirty="0">
                <a:solidFill>
                  <a:srgbClr val="111111"/>
                </a:solidFill>
                <a:latin typeface="+mn-ea"/>
                <a:ea typeface="+mn-ea"/>
                <a:sym typeface="Arial" charset="0"/>
              </a:rPr>
              <a:t>是索引节点操作集合的数据结构，定义了一组用来操作目录和文件属性的函数，定义在 </a:t>
            </a:r>
            <a:r>
              <a:rPr lang="en-US" altLang="zh-CN" sz="1900" dirty="0">
                <a:solidFill>
                  <a:srgbClr val="111111"/>
                </a:solidFill>
                <a:latin typeface="+mn-ea"/>
                <a:ea typeface="+mn-ea"/>
                <a:sym typeface="Arial" charset="0"/>
              </a:rPr>
              <a:t>include/</a:t>
            </a:r>
            <a:r>
              <a:rPr lang="en-US" altLang="zh-CN" sz="1900" dirty="0" err="1">
                <a:solidFill>
                  <a:srgbClr val="111111"/>
                </a:solidFill>
                <a:latin typeface="+mn-ea"/>
                <a:ea typeface="+mn-ea"/>
                <a:sym typeface="Arial" charset="0"/>
              </a:rPr>
              <a:t>linux</a:t>
            </a:r>
            <a:r>
              <a:rPr lang="en-US" altLang="zh-CN" sz="1900" dirty="0">
                <a:solidFill>
                  <a:srgbClr val="111111"/>
                </a:solidFill>
                <a:latin typeface="+mn-ea"/>
                <a:ea typeface="+mn-ea"/>
                <a:sym typeface="Arial" charset="0"/>
              </a:rPr>
              <a:t>/</a:t>
            </a:r>
            <a:r>
              <a:rPr lang="en-US" altLang="zh-CN" sz="1900" dirty="0" err="1">
                <a:solidFill>
                  <a:srgbClr val="111111"/>
                </a:solidFill>
                <a:latin typeface="+mn-ea"/>
                <a:ea typeface="+mn-ea"/>
                <a:sym typeface="Arial" charset="0"/>
              </a:rPr>
              <a:t>fs.h</a:t>
            </a:r>
            <a:r>
              <a:rPr lang="en-US" altLang="zh-CN" sz="1900" dirty="0">
                <a:solidFill>
                  <a:srgbClr val="111111"/>
                </a:solidFill>
                <a:latin typeface="+mn-ea"/>
                <a:ea typeface="+mn-ea"/>
                <a:sym typeface="Arial" charset="0"/>
              </a:rPr>
              <a:t> </a:t>
            </a:r>
            <a:r>
              <a:rPr lang="zh-CN" altLang="en-US" sz="1900" dirty="0">
                <a:solidFill>
                  <a:srgbClr val="111111"/>
                </a:solidFill>
                <a:latin typeface="+mn-ea"/>
                <a:ea typeface="+mn-ea"/>
                <a:sym typeface="Arial" charset="0"/>
              </a:rPr>
              <a:t>中。</a:t>
            </a:r>
          </a:p>
          <a:p>
            <a:pPr lvl="1"/>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
        <p:nvSpPr>
          <p:cNvPr id="3" name="矩形: 圆角 2">
            <a:extLst>
              <a:ext uri="{FF2B5EF4-FFF2-40B4-BE49-F238E27FC236}">
                <a16:creationId xmlns:a16="http://schemas.microsoft.com/office/drawing/2014/main" id="{5D1ACD50-15C6-4CD3-94CB-3A55A44E8AA5}"/>
              </a:ext>
            </a:extLst>
          </p:cNvPr>
          <p:cNvSpPr/>
          <p:nvPr/>
        </p:nvSpPr>
        <p:spPr bwMode="auto">
          <a:xfrm>
            <a:off x="827584" y="2204864"/>
            <a:ext cx="7353899" cy="466130"/>
          </a:xfrm>
          <a:prstGeom prst="roundRect">
            <a:avLst>
              <a:gd name="adj" fmla="val 244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lvl="0" algn="l" defTabSz="914400" rtl="0" eaLnBrk="1" fontAlgn="base" latinLnBrk="0" hangingPunct="1">
              <a:lnSpc>
                <a:spcPct val="100000"/>
              </a:lnSpc>
              <a:spcBef>
                <a:spcPct val="20000"/>
              </a:spcBef>
              <a:spcAft>
                <a:spcPct val="0"/>
              </a:spcAft>
              <a:buClr>
                <a:srgbClr val="FF5050"/>
              </a:buClr>
              <a:buSzPct val="120000"/>
              <a:tabLst/>
              <a:defRPr/>
            </a:pPr>
            <a:r>
              <a:rPr kumimoji="1" lang="en-US" altLang="zh-CN" sz="2400" b="0" i="0" u="none" strike="noStrike" kern="0" cap="none" spc="0" normalizeH="0" baseline="0" noProof="0" dirty="0">
                <a:ln>
                  <a:noFill/>
                </a:ln>
                <a:solidFill>
                  <a:srgbClr val="569CD6"/>
                </a:solidFill>
                <a:effectLst/>
                <a:uLnTx/>
                <a:uFillTx/>
                <a:latin typeface="Consolas" panose="020B0609020204030204" pitchFamily="49" charset="0"/>
                <a:ea typeface="宋体"/>
              </a:rPr>
              <a:t> const</a:t>
            </a:r>
            <a:r>
              <a:rPr kumimoji="1" lang="en-US" altLang="zh-CN" sz="2400" b="0" i="0" u="none" strike="noStrike" kern="0" cap="none" spc="0" normalizeH="0" baseline="0" noProof="0" dirty="0">
                <a:ln>
                  <a:noFill/>
                </a:ln>
                <a:solidFill>
                  <a:srgbClr val="D4D4D4"/>
                </a:solidFill>
                <a:effectLst/>
                <a:uLnTx/>
                <a:uFillTx/>
                <a:latin typeface="Consolas" panose="020B0609020204030204" pitchFamily="49" charset="0"/>
                <a:ea typeface="宋体"/>
              </a:rPr>
              <a:t> </a:t>
            </a:r>
            <a:r>
              <a:rPr kumimoji="1" lang="en-US" altLang="zh-CN" sz="2400" b="0" i="0" u="none" strike="noStrike" kern="0" cap="none" spc="0" normalizeH="0" baseline="0" noProof="0" dirty="0">
                <a:ln>
                  <a:noFill/>
                </a:ln>
                <a:solidFill>
                  <a:srgbClr val="569CD6"/>
                </a:solidFill>
                <a:effectLst/>
                <a:uLnTx/>
                <a:uFillTx/>
                <a:latin typeface="Consolas" panose="020B0609020204030204" pitchFamily="49" charset="0"/>
                <a:ea typeface="宋体"/>
              </a:rPr>
              <a:t>struct</a:t>
            </a:r>
            <a:r>
              <a:rPr kumimoji="1" lang="en-US" altLang="zh-CN" sz="2400" b="0" i="0" u="none" strike="noStrike" kern="0" cap="none" spc="0" normalizeH="0" baseline="0" noProof="0" dirty="0">
                <a:ln>
                  <a:noFill/>
                </a:ln>
                <a:solidFill>
                  <a:srgbClr val="D4D4D4"/>
                </a:solidFill>
                <a:effectLst/>
                <a:uLnTx/>
                <a:uFillTx/>
                <a:latin typeface="Consolas" panose="020B0609020204030204" pitchFamily="49" charset="0"/>
                <a:ea typeface="宋体"/>
              </a:rPr>
              <a:t> </a:t>
            </a:r>
            <a:r>
              <a:rPr kumimoji="1" lang="en-US" altLang="zh-CN" sz="2400" b="0" i="0" u="none" strike="noStrike" kern="0" cap="none" spc="0" normalizeH="0" baseline="0" noProof="0" dirty="0" err="1">
                <a:ln>
                  <a:noFill/>
                </a:ln>
                <a:solidFill>
                  <a:srgbClr val="D4D4D4"/>
                </a:solidFill>
                <a:effectLst/>
                <a:uLnTx/>
                <a:uFillTx/>
                <a:latin typeface="Consolas" panose="020B0609020204030204" pitchFamily="49" charset="0"/>
                <a:ea typeface="宋体"/>
              </a:rPr>
              <a:t>inode_operations</a:t>
            </a:r>
            <a:r>
              <a:rPr kumimoji="1" lang="en-US" altLang="zh-CN" sz="2400" b="0" i="0" u="none" strike="noStrike" kern="0" cap="none" spc="0" normalizeH="0" baseline="0" noProof="0" dirty="0">
                <a:ln>
                  <a:noFill/>
                </a:ln>
                <a:solidFill>
                  <a:srgbClr val="D4D4D4"/>
                </a:solidFill>
                <a:effectLst/>
                <a:uLnTx/>
                <a:uFillTx/>
                <a:latin typeface="Consolas" panose="020B0609020204030204" pitchFamily="49" charset="0"/>
                <a:ea typeface="宋体"/>
              </a:rPr>
              <a:t>   *</a:t>
            </a:r>
            <a:r>
              <a:rPr kumimoji="1" lang="en-US" altLang="zh-CN" sz="2400" b="0" i="0" u="none" strike="noStrike" kern="0" cap="none" spc="0" normalizeH="0" baseline="0" noProof="0" dirty="0" err="1">
                <a:ln>
                  <a:noFill/>
                </a:ln>
                <a:solidFill>
                  <a:srgbClr val="D4D4D4"/>
                </a:solidFill>
                <a:effectLst/>
                <a:uLnTx/>
                <a:uFillTx/>
                <a:latin typeface="Consolas" panose="020B0609020204030204" pitchFamily="49" charset="0"/>
                <a:ea typeface="宋体"/>
              </a:rPr>
              <a:t>i_op</a:t>
            </a:r>
            <a:r>
              <a:rPr kumimoji="1" lang="en-US" altLang="zh-CN" sz="2400" b="0" i="0" u="none" strike="noStrike" kern="0" cap="none" spc="0" normalizeH="0" baseline="0" noProof="0" dirty="0">
                <a:ln>
                  <a:noFill/>
                </a:ln>
                <a:solidFill>
                  <a:srgbClr val="D4D4D4"/>
                </a:solidFill>
                <a:effectLst/>
                <a:uLnTx/>
                <a:uFillTx/>
                <a:latin typeface="Consolas" panose="020B0609020204030204" pitchFamily="49" charset="0"/>
                <a:ea typeface="宋体"/>
              </a:rPr>
              <a:t>;</a:t>
            </a:r>
            <a:endParaRPr kumimoji="1" lang="en-US" altLang="zh-CN" sz="2200" b="1" i="0" u="none" strike="noStrike" kern="0" cap="none" spc="0" normalizeH="0" baseline="0" noProof="0" dirty="0">
              <a:ln>
                <a:noFill/>
              </a:ln>
              <a:solidFill>
                <a:srgbClr val="000066"/>
              </a:solidFill>
              <a:effectLst/>
              <a:uLnTx/>
              <a:uFillTx/>
              <a:latin typeface="宋体"/>
              <a:ea typeface="黑体" pitchFamily="2" charset="-122"/>
              <a:cs typeface="+mn-cs"/>
            </a:endParaRPr>
          </a:p>
        </p:txBody>
      </p:sp>
    </p:spTree>
    <p:extLst>
      <p:ext uri="{BB962C8B-B14F-4D97-AF65-F5344CB8AC3E}">
        <p14:creationId xmlns:p14="http://schemas.microsoft.com/office/powerpoint/2010/main" val="4251246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24</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547260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err="1">
                <a:latin typeface="+mn-ea"/>
                <a:ea typeface="+mn-ea"/>
                <a:sym typeface="Arial" charset="0"/>
              </a:rPr>
              <a:t>inode</a:t>
            </a:r>
            <a:r>
              <a:rPr lang="en-US" altLang="zh-CN" sz="2300" dirty="0">
                <a:latin typeface="+mn-ea"/>
                <a:ea typeface="+mn-ea"/>
                <a:sym typeface="Arial" charset="0"/>
              </a:rPr>
              <a:t> </a:t>
            </a:r>
            <a:r>
              <a:rPr lang="zh-CN" altLang="en-US" sz="2300" dirty="0">
                <a:latin typeface="+mn-ea"/>
                <a:ea typeface="+mn-ea"/>
                <a:sym typeface="Arial" charset="0"/>
              </a:rPr>
              <a:t>提供的接口</a:t>
            </a: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rPr>
              <a:t>int (*permission) (struct </a:t>
            </a:r>
            <a:r>
              <a:rPr lang="en-US" altLang="zh-CN" sz="1500" dirty="0" err="1">
                <a:solidFill>
                  <a:srgbClr val="111111"/>
                </a:solidFill>
                <a:latin typeface="+mn-ea"/>
                <a:ea typeface="+mn-ea"/>
              </a:rPr>
              <a:t>inode</a:t>
            </a:r>
            <a:r>
              <a:rPr lang="en-US" altLang="zh-CN" sz="1500" dirty="0">
                <a:solidFill>
                  <a:srgbClr val="111111"/>
                </a:solidFill>
                <a:latin typeface="+mn-ea"/>
                <a:ea typeface="+mn-ea"/>
              </a:rPr>
              <a:t> *, int);</a:t>
            </a:r>
          </a:p>
          <a:p>
            <a:pPr lvl="2"/>
            <a:r>
              <a:rPr lang="zh-CN" altLang="en-US" sz="1500" dirty="0">
                <a:solidFill>
                  <a:srgbClr val="111111"/>
                </a:solidFill>
                <a:latin typeface="+mn-ea"/>
                <a:ea typeface="+mn-ea"/>
                <a:sym typeface="Arial" charset="0"/>
              </a:rPr>
              <a:t>确认是否允许对文件进行指定模式的访问</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(*create)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 </a:t>
            </a:r>
            <a:r>
              <a:rPr lang="en-US" altLang="zh-CN" sz="1500" dirty="0" err="1">
                <a:solidFill>
                  <a:srgbClr val="111111"/>
                </a:solidFill>
                <a:latin typeface="+mn-ea"/>
                <a:ea typeface="+mn-ea"/>
                <a:sym typeface="Arial" charset="0"/>
              </a:rPr>
              <a:t>umode_t</a:t>
            </a:r>
            <a:r>
              <a:rPr lang="en-US" altLang="zh-CN" sz="1500" dirty="0">
                <a:solidFill>
                  <a:srgbClr val="111111"/>
                </a:solidFill>
                <a:latin typeface="+mn-ea"/>
                <a:ea typeface="+mn-ea"/>
                <a:sym typeface="Arial" charset="0"/>
              </a:rPr>
              <a:t>, bool);</a:t>
            </a:r>
          </a:p>
          <a:p>
            <a:pPr lvl="2"/>
            <a:r>
              <a:rPr lang="zh-CN" altLang="en-US" sz="1500" dirty="0">
                <a:solidFill>
                  <a:srgbClr val="111111"/>
                </a:solidFill>
                <a:latin typeface="+mn-ea"/>
                <a:ea typeface="+mn-ea"/>
                <a:sym typeface="Arial" charset="0"/>
              </a:rPr>
              <a:t>创建普通文件</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(*link)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创建硬链接。</a:t>
            </a:r>
          </a:p>
          <a:p>
            <a:pPr lvl="2"/>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symlink</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*,const char *);</a:t>
            </a:r>
          </a:p>
          <a:p>
            <a:pPr lvl="2"/>
            <a:r>
              <a:rPr lang="zh-CN" altLang="en-US" sz="1500" dirty="0">
                <a:solidFill>
                  <a:srgbClr val="111111"/>
                </a:solidFill>
                <a:latin typeface="+mn-ea"/>
                <a:ea typeface="+mn-ea"/>
                <a:sym typeface="Arial" charset="0"/>
              </a:rPr>
              <a:t>创建符号链接。</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mkdir</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a:t>
            </a:r>
            <a:r>
              <a:rPr lang="en-US" altLang="zh-CN" sz="1500" dirty="0" err="1">
                <a:solidFill>
                  <a:srgbClr val="111111"/>
                </a:solidFill>
                <a:latin typeface="+mn-ea"/>
                <a:ea typeface="+mn-ea"/>
                <a:sym typeface="Arial" charset="0"/>
              </a:rPr>
              <a:t>umode_t</a:t>
            </a:r>
            <a:r>
              <a:rPr lang="en-US" altLang="zh-CN" sz="1500" dirty="0">
                <a:solidFill>
                  <a:srgbClr val="111111"/>
                </a:solidFill>
                <a:latin typeface="+mn-ea"/>
                <a:ea typeface="+mn-ea"/>
                <a:sym typeface="Arial" charset="0"/>
              </a:rPr>
              <a:t>);</a:t>
            </a:r>
          </a:p>
          <a:p>
            <a:pPr lvl="2"/>
            <a:r>
              <a:rPr lang="zh-CN" altLang="en-US" sz="1500" dirty="0">
                <a:solidFill>
                  <a:srgbClr val="111111"/>
                </a:solidFill>
                <a:latin typeface="+mn-ea"/>
                <a:ea typeface="+mn-ea"/>
                <a:sym typeface="Arial" charset="0"/>
              </a:rPr>
              <a:t>创建目录文件。确认是否允许对文件进行指定模式的访问。</a:t>
            </a:r>
          </a:p>
          <a:p>
            <a:pPr lvl="2"/>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setattr</a:t>
            </a:r>
            <a:r>
              <a:rPr lang="en-US" altLang="zh-CN" sz="1500" dirty="0">
                <a:solidFill>
                  <a:srgbClr val="111111"/>
                </a:solidFill>
                <a:latin typeface="+mn-ea"/>
                <a:ea typeface="+mn-ea"/>
                <a:sym typeface="Arial" charset="0"/>
              </a:rPr>
              <a: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 struct </a:t>
            </a:r>
            <a:r>
              <a:rPr lang="en-US" altLang="zh-CN" sz="1500" dirty="0" err="1">
                <a:solidFill>
                  <a:srgbClr val="111111"/>
                </a:solidFill>
                <a:latin typeface="+mn-ea"/>
                <a:ea typeface="+mn-ea"/>
                <a:sym typeface="Arial" charset="0"/>
              </a:rPr>
              <a:t>iattr</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设置文件属性</a:t>
            </a:r>
            <a:endParaRPr lang="en-US" altLang="zh-CN" sz="1500" dirty="0">
              <a:solidFill>
                <a:srgbClr val="111111"/>
              </a:solidFill>
              <a:latin typeface="+mn-ea"/>
              <a:ea typeface="+mn-ea"/>
              <a:sym typeface="Arial" charset="0"/>
            </a:endParaRPr>
          </a:p>
          <a:p>
            <a:pPr lvl="1"/>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130685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25</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目录项（ </a:t>
            </a:r>
            <a:r>
              <a:rPr lang="en-US" altLang="zh-CN" sz="2300" dirty="0" err="1">
                <a:latin typeface="+mn-ea"/>
                <a:ea typeface="+mn-ea"/>
                <a:sym typeface="Arial" charset="0"/>
              </a:rPr>
              <a:t>dentry</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为了便于路径名查找操作，</a:t>
            </a:r>
            <a:r>
              <a:rPr lang="en-US" altLang="zh-CN" sz="1500" dirty="0">
                <a:solidFill>
                  <a:srgbClr val="111111"/>
                </a:solidFill>
                <a:latin typeface="+mn-ea"/>
                <a:ea typeface="+mn-ea"/>
                <a:sym typeface="Arial" charset="0"/>
              </a:rPr>
              <a:t>Linux</a:t>
            </a:r>
            <a:r>
              <a:rPr lang="zh-CN" altLang="en-US" sz="1500" dirty="0">
                <a:solidFill>
                  <a:srgbClr val="111111"/>
                </a:solidFill>
                <a:latin typeface="+mn-ea"/>
                <a:ea typeface="+mn-ea"/>
                <a:sym typeface="Arial" charset="0"/>
              </a:rPr>
              <a:t>引入目录项的概念。</a:t>
            </a: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目录项（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）对象定义在 </a:t>
            </a:r>
            <a:r>
              <a:rPr lang="en-US" altLang="zh-CN" sz="1500" dirty="0">
                <a:solidFill>
                  <a:srgbClr val="111111"/>
                </a:solidFill>
                <a:latin typeface="+mn-ea"/>
                <a:ea typeface="+mn-ea"/>
                <a:sym typeface="Arial" charset="0"/>
              </a:rPr>
              <a:t>include/</a:t>
            </a:r>
            <a:r>
              <a:rPr lang="en-US" altLang="zh-CN" sz="1500" dirty="0" err="1">
                <a:solidFill>
                  <a:srgbClr val="111111"/>
                </a:solidFill>
                <a:latin typeface="+mn-ea"/>
                <a:ea typeface="+mn-ea"/>
                <a:sym typeface="Arial" charset="0"/>
              </a:rPr>
              <a:t>linux</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dcache.h</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，即数据结构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a:t>
            </a: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dentry</a:t>
            </a:r>
            <a:r>
              <a:rPr lang="zh-CN" altLang="en-US" sz="1500" dirty="0">
                <a:solidFill>
                  <a:srgbClr val="111111"/>
                </a:solidFill>
                <a:latin typeface="+mn-ea"/>
                <a:ea typeface="+mn-ea"/>
                <a:sym typeface="Arial" charset="0"/>
              </a:rPr>
              <a:t>结构的主要作用：建立文件名到</a:t>
            </a:r>
            <a:r>
              <a:rPr lang="en-US" altLang="zh-CN" sz="1500" dirty="0" err="1">
                <a:solidFill>
                  <a:srgbClr val="111111"/>
                </a:solidFill>
                <a:latin typeface="+mn-ea"/>
                <a:ea typeface="+mn-ea"/>
                <a:sym typeface="Arial" charset="0"/>
              </a:rPr>
              <a:t>inode</a:t>
            </a:r>
            <a:r>
              <a:rPr lang="zh-CN" altLang="en-US" sz="1500" dirty="0">
                <a:solidFill>
                  <a:srgbClr val="111111"/>
                </a:solidFill>
                <a:latin typeface="+mn-ea"/>
                <a:ea typeface="+mn-ea"/>
                <a:sym typeface="Arial" charset="0"/>
              </a:rPr>
              <a:t>之间映射关系的缓存</a:t>
            </a:r>
            <a:r>
              <a:rPr lang="en-US" altLang="zh-CN" sz="1500" dirty="0">
                <a:solidFill>
                  <a:srgbClr val="111111"/>
                </a:solidFill>
                <a:latin typeface="+mn-ea"/>
                <a:ea typeface="+mn-ea"/>
                <a:sym typeface="Arial" charset="0"/>
              </a:rPr>
              <a:t>,</a:t>
            </a:r>
            <a:r>
              <a:rPr lang="zh-CN" altLang="en-US" sz="1500" dirty="0">
                <a:solidFill>
                  <a:srgbClr val="111111"/>
                </a:solidFill>
                <a:latin typeface="+mn-ea"/>
                <a:ea typeface="+mn-ea"/>
                <a:sym typeface="Arial" charset="0"/>
              </a:rPr>
              <a:t>设计的结构有三个：</a:t>
            </a:r>
            <a:endParaRPr lang="en-US" altLang="zh-CN" sz="1500" dirty="0">
              <a:solidFill>
                <a:srgbClr val="111111"/>
              </a:solidFill>
              <a:latin typeface="+mn-ea"/>
              <a:ea typeface="+mn-ea"/>
              <a:sym typeface="Arial" charset="0"/>
            </a:endParaRPr>
          </a:p>
          <a:p>
            <a:pPr lvl="2"/>
            <a:r>
              <a:rPr lang="en-US" altLang="zh-CN" sz="1500" dirty="0" err="1">
                <a:solidFill>
                  <a:srgbClr val="111111"/>
                </a:solidFill>
                <a:latin typeface="+mn-ea"/>
                <a:ea typeface="+mn-ea"/>
                <a:sym typeface="Arial" charset="0"/>
              </a:rPr>
              <a:t>d_inode</a:t>
            </a:r>
            <a:r>
              <a:rPr lang="zh-CN" altLang="en-US" sz="1500" dirty="0">
                <a:solidFill>
                  <a:srgbClr val="111111"/>
                </a:solidFill>
                <a:latin typeface="+mn-ea"/>
                <a:ea typeface="+mn-ea"/>
                <a:sym typeface="Arial" charset="0"/>
              </a:rPr>
              <a:t>：指向</a:t>
            </a:r>
            <a:r>
              <a:rPr lang="en-US" altLang="zh-CN" sz="1500" dirty="0" err="1">
                <a:solidFill>
                  <a:srgbClr val="111111"/>
                </a:solidFill>
                <a:latin typeface="+mn-ea"/>
                <a:ea typeface="+mn-ea"/>
                <a:sym typeface="Arial" charset="0"/>
              </a:rPr>
              <a:t>inode</a:t>
            </a:r>
            <a:r>
              <a:rPr lang="zh-CN" altLang="en-US" sz="1500" dirty="0">
                <a:solidFill>
                  <a:srgbClr val="111111"/>
                </a:solidFill>
                <a:latin typeface="+mn-ea"/>
                <a:ea typeface="+mn-ea"/>
                <a:sym typeface="Arial" charset="0"/>
              </a:rPr>
              <a:t>实例的指针</a:t>
            </a:r>
          </a:p>
          <a:p>
            <a:pPr lvl="2"/>
            <a:r>
              <a:rPr lang="en-US" altLang="zh-CN" sz="1500" dirty="0" err="1">
                <a:solidFill>
                  <a:srgbClr val="111111"/>
                </a:solidFill>
                <a:latin typeface="+mn-ea"/>
                <a:ea typeface="+mn-ea"/>
                <a:sym typeface="Arial" charset="0"/>
              </a:rPr>
              <a:t>d_name</a:t>
            </a:r>
            <a:r>
              <a:rPr lang="zh-CN" altLang="en-US" sz="1500" dirty="0">
                <a:solidFill>
                  <a:srgbClr val="111111"/>
                </a:solidFill>
                <a:latin typeface="+mn-ea"/>
                <a:ea typeface="+mn-ea"/>
                <a:sym typeface="Arial" charset="0"/>
              </a:rPr>
              <a:t>：指定文件的名称，</a:t>
            </a:r>
            <a:r>
              <a:rPr lang="en-US" altLang="zh-CN" sz="1500" dirty="0" err="1">
                <a:solidFill>
                  <a:srgbClr val="111111"/>
                </a:solidFill>
                <a:latin typeface="+mn-ea"/>
                <a:ea typeface="+mn-ea"/>
                <a:sym typeface="Arial" charset="0"/>
              </a:rPr>
              <a:t>qstr</a:t>
            </a:r>
            <a:r>
              <a:rPr lang="zh-CN" altLang="en-US" sz="1500" dirty="0">
                <a:solidFill>
                  <a:srgbClr val="111111"/>
                </a:solidFill>
                <a:latin typeface="+mn-ea"/>
                <a:ea typeface="+mn-ea"/>
                <a:sym typeface="Arial" charset="0"/>
              </a:rPr>
              <a:t>结构存储了实际的文件名、文件长度和散列值</a:t>
            </a:r>
          </a:p>
          <a:p>
            <a:pPr lvl="2"/>
            <a:r>
              <a:rPr lang="en-US" altLang="zh-CN" sz="1500" dirty="0" err="1">
                <a:solidFill>
                  <a:srgbClr val="111111"/>
                </a:solidFill>
                <a:latin typeface="+mn-ea"/>
                <a:ea typeface="+mn-ea"/>
                <a:sym typeface="Arial" charset="0"/>
              </a:rPr>
              <a:t>d_iname</a:t>
            </a:r>
            <a:r>
              <a:rPr lang="zh-CN" altLang="en-US" sz="1500" dirty="0">
                <a:solidFill>
                  <a:srgbClr val="111111"/>
                </a:solidFill>
                <a:latin typeface="+mn-ea"/>
                <a:ea typeface="+mn-ea"/>
                <a:sym typeface="Arial" charset="0"/>
              </a:rPr>
              <a:t>：如果文件名由少量字符组成，保存在</a:t>
            </a:r>
            <a:r>
              <a:rPr lang="en-US" altLang="zh-CN" sz="1500" dirty="0" err="1">
                <a:solidFill>
                  <a:srgbClr val="111111"/>
                </a:solidFill>
                <a:latin typeface="+mn-ea"/>
                <a:ea typeface="+mn-ea"/>
                <a:sym typeface="Arial" charset="0"/>
              </a:rPr>
              <a:t>d_iname</a:t>
            </a:r>
            <a:r>
              <a:rPr lang="zh-CN" altLang="en-US" sz="1500" dirty="0">
                <a:solidFill>
                  <a:srgbClr val="111111"/>
                </a:solidFill>
                <a:latin typeface="+mn-ea"/>
                <a:ea typeface="+mn-ea"/>
                <a:sym typeface="Arial" charset="0"/>
              </a:rPr>
              <a:t>中（不是</a:t>
            </a:r>
            <a:r>
              <a:rPr lang="en-US" altLang="zh-CN" sz="1500" dirty="0" err="1">
                <a:solidFill>
                  <a:srgbClr val="111111"/>
                </a:solidFill>
                <a:latin typeface="+mn-ea"/>
                <a:ea typeface="+mn-ea"/>
                <a:sym typeface="Arial" charset="0"/>
              </a:rPr>
              <a:t>d_name</a:t>
            </a:r>
            <a:r>
              <a:rPr lang="zh-CN" altLang="en-US" sz="1500" dirty="0">
                <a:solidFill>
                  <a:srgbClr val="111111"/>
                </a:solidFill>
                <a:latin typeface="+mn-ea"/>
                <a:ea typeface="+mn-ea"/>
                <a:sym typeface="Arial" charset="0"/>
              </a:rPr>
              <a:t>），以加速访问</a:t>
            </a:r>
            <a:endParaRPr lang="en-US" altLang="zh-CN"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75109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26</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目录项（ </a:t>
            </a:r>
            <a:r>
              <a:rPr lang="en-US" altLang="zh-CN" sz="2300" dirty="0" err="1">
                <a:latin typeface="+mn-ea"/>
                <a:ea typeface="+mn-ea"/>
                <a:sym typeface="Arial" charset="0"/>
              </a:rPr>
              <a:t>dentry</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我们接下来探讨一个问题，给出一个文件（如 </a:t>
            </a:r>
            <a:r>
              <a:rPr lang="en-US" altLang="zh-CN" sz="1500" dirty="0">
                <a:solidFill>
                  <a:srgbClr val="111111"/>
                </a:solidFill>
                <a:latin typeface="+mn-ea"/>
                <a:ea typeface="+mn-ea"/>
                <a:sym typeface="Arial" charset="0"/>
              </a:rPr>
              <a:t>/user/bin/emacs </a:t>
            </a:r>
            <a:r>
              <a:rPr lang="zh-CN" altLang="en-US" sz="1500" dirty="0">
                <a:solidFill>
                  <a:srgbClr val="111111"/>
                </a:solidFill>
                <a:latin typeface="+mn-ea"/>
                <a:ea typeface="+mn-ea"/>
                <a:sym typeface="Arial" charset="0"/>
              </a:rPr>
              <a:t>），内核是怎么访问它的？</a:t>
            </a:r>
          </a:p>
          <a:p>
            <a:pPr lvl="1"/>
            <a:endParaRPr lang="en-US" altLang="zh-CN"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1145375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27</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目录项（ </a:t>
            </a:r>
            <a:r>
              <a:rPr lang="en-US" altLang="zh-CN" sz="2300" dirty="0" err="1">
                <a:latin typeface="+mn-ea"/>
                <a:ea typeface="+mn-ea"/>
                <a:sym typeface="Arial" charset="0"/>
              </a:rPr>
              <a:t>dentry</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我们接下来探讨一个问题，给出一个文件（如 </a:t>
            </a:r>
            <a:r>
              <a:rPr lang="en-US" altLang="zh-CN" sz="1500" dirty="0">
                <a:solidFill>
                  <a:srgbClr val="111111"/>
                </a:solidFill>
                <a:latin typeface="+mn-ea"/>
                <a:ea typeface="+mn-ea"/>
                <a:sym typeface="Arial" charset="0"/>
              </a:rPr>
              <a:t>/user/bin/emacs </a:t>
            </a:r>
            <a:r>
              <a:rPr lang="zh-CN" altLang="en-US" sz="1500" dirty="0">
                <a:solidFill>
                  <a:srgbClr val="111111"/>
                </a:solidFill>
                <a:latin typeface="+mn-ea"/>
                <a:ea typeface="+mn-ea"/>
                <a:sym typeface="Arial" charset="0"/>
              </a:rPr>
              <a:t>），内核是怎么访问它的？</a:t>
            </a:r>
          </a:p>
          <a:p>
            <a:pPr lvl="1"/>
            <a:endParaRPr lang="en-US" altLang="zh-CN"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pic>
        <p:nvPicPr>
          <p:cNvPr id="4" name="图片 3">
            <a:extLst>
              <a:ext uri="{FF2B5EF4-FFF2-40B4-BE49-F238E27FC236}">
                <a16:creationId xmlns:a16="http://schemas.microsoft.com/office/drawing/2014/main" id="{8045703F-45B9-4819-8F88-FDB7A6AC17C3}"/>
              </a:ext>
            </a:extLst>
          </p:cNvPr>
          <p:cNvPicPr>
            <a:picLocks noChangeAspect="1"/>
          </p:cNvPicPr>
          <p:nvPr/>
        </p:nvPicPr>
        <p:blipFill>
          <a:blip r:embed="rId2"/>
          <a:stretch>
            <a:fillRect/>
          </a:stretch>
        </p:blipFill>
        <p:spPr>
          <a:xfrm>
            <a:off x="1541425" y="1958912"/>
            <a:ext cx="6486563" cy="4337240"/>
          </a:xfrm>
          <a:prstGeom prst="rect">
            <a:avLst/>
          </a:prstGeom>
        </p:spPr>
      </p:pic>
    </p:spTree>
    <p:extLst>
      <p:ext uri="{BB962C8B-B14F-4D97-AF65-F5344CB8AC3E}">
        <p14:creationId xmlns:p14="http://schemas.microsoft.com/office/powerpoint/2010/main" val="791250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28</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目录项（ </a:t>
            </a:r>
            <a:r>
              <a:rPr lang="en-US" altLang="zh-CN" sz="2300" dirty="0" err="1">
                <a:latin typeface="+mn-ea"/>
                <a:ea typeface="+mn-ea"/>
                <a:sym typeface="Arial" charset="0"/>
              </a:rPr>
              <a:t>dentry</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一个有效的</a:t>
            </a:r>
            <a:r>
              <a:rPr lang="en-US" altLang="zh-CN" sz="1500" dirty="0" err="1">
                <a:solidFill>
                  <a:srgbClr val="111111"/>
                </a:solidFill>
                <a:latin typeface="+mn-ea"/>
                <a:ea typeface="+mn-ea"/>
                <a:sym typeface="Arial" charset="0"/>
              </a:rPr>
              <a:t>dentry</a:t>
            </a:r>
            <a:r>
              <a:rPr lang="zh-CN" altLang="en-US" sz="1500" dirty="0">
                <a:solidFill>
                  <a:srgbClr val="111111"/>
                </a:solidFill>
                <a:latin typeface="+mn-ea"/>
                <a:ea typeface="+mn-ea"/>
                <a:sym typeface="Arial" charset="0"/>
              </a:rPr>
              <a:t>可能处于下列</a:t>
            </a:r>
            <a:r>
              <a:rPr lang="en-US" altLang="zh-CN" sz="1500" dirty="0">
                <a:solidFill>
                  <a:srgbClr val="111111"/>
                </a:solidFill>
                <a:latin typeface="+mn-ea"/>
                <a:ea typeface="+mn-ea"/>
                <a:sym typeface="Arial" charset="0"/>
              </a:rPr>
              <a:t>3</a:t>
            </a:r>
            <a:r>
              <a:rPr lang="zh-CN" altLang="en-US" sz="1500" dirty="0">
                <a:solidFill>
                  <a:srgbClr val="111111"/>
                </a:solidFill>
                <a:latin typeface="+mn-ea"/>
                <a:ea typeface="+mn-ea"/>
                <a:sym typeface="Arial" charset="0"/>
              </a:rPr>
              <a:t>种状态中的一种：</a:t>
            </a:r>
          </a:p>
          <a:p>
            <a:pPr lvl="2"/>
            <a:r>
              <a:rPr lang="en-US" altLang="zh-CN" sz="1500" dirty="0">
                <a:solidFill>
                  <a:srgbClr val="111111"/>
                </a:solidFill>
                <a:latin typeface="+mn-ea"/>
                <a:ea typeface="+mn-ea"/>
                <a:sym typeface="Arial" charset="0"/>
              </a:rPr>
              <a:t>used </a:t>
            </a:r>
            <a:r>
              <a:rPr lang="en-US" altLang="zh-CN" sz="1500" dirty="0" err="1">
                <a:solidFill>
                  <a:srgbClr val="111111"/>
                </a:solidFill>
                <a:latin typeface="+mn-ea"/>
                <a:ea typeface="+mn-ea"/>
                <a:sym typeface="Arial" charset="0"/>
              </a:rPr>
              <a:t>dentry</a:t>
            </a:r>
            <a:endParaRPr lang="en-US" altLang="zh-CN" sz="1500" dirty="0">
              <a:solidFill>
                <a:srgbClr val="111111"/>
              </a:solidFill>
              <a:latin typeface="+mn-ea"/>
              <a:ea typeface="+mn-ea"/>
              <a:sym typeface="Arial" charset="0"/>
            </a:endParaRPr>
          </a:p>
          <a:p>
            <a:pPr lvl="2"/>
            <a:r>
              <a:rPr lang="en-US" altLang="zh-CN" sz="1500" dirty="0">
                <a:solidFill>
                  <a:srgbClr val="111111"/>
                </a:solidFill>
                <a:latin typeface="+mn-ea"/>
                <a:ea typeface="+mn-ea"/>
                <a:sym typeface="Arial" charset="0"/>
              </a:rPr>
              <a:t>unused </a:t>
            </a:r>
            <a:r>
              <a:rPr lang="en-US" altLang="zh-CN" sz="1500" dirty="0" err="1">
                <a:solidFill>
                  <a:srgbClr val="111111"/>
                </a:solidFill>
                <a:latin typeface="+mn-ea"/>
                <a:ea typeface="+mn-ea"/>
                <a:sym typeface="Arial" charset="0"/>
              </a:rPr>
              <a:t>dentry</a:t>
            </a:r>
            <a:endParaRPr lang="en-US" altLang="zh-CN" sz="1500" dirty="0">
              <a:solidFill>
                <a:srgbClr val="111111"/>
              </a:solidFill>
              <a:latin typeface="+mn-ea"/>
              <a:ea typeface="+mn-ea"/>
              <a:sym typeface="Arial" charset="0"/>
            </a:endParaRPr>
          </a:p>
          <a:p>
            <a:pPr lvl="2"/>
            <a:r>
              <a:rPr lang="en-US" altLang="zh-CN" sz="1500" dirty="0">
                <a:solidFill>
                  <a:srgbClr val="111111"/>
                </a:solidFill>
                <a:latin typeface="+mn-ea"/>
                <a:ea typeface="+mn-ea"/>
                <a:sym typeface="Arial" charset="0"/>
              </a:rPr>
              <a:t>negative </a:t>
            </a:r>
            <a:r>
              <a:rPr lang="en-US" altLang="zh-CN" sz="1500" dirty="0" err="1">
                <a:solidFill>
                  <a:srgbClr val="111111"/>
                </a:solidFill>
                <a:latin typeface="+mn-ea"/>
                <a:ea typeface="+mn-ea"/>
                <a:sym typeface="Arial" charset="0"/>
              </a:rPr>
              <a:t>dentry</a:t>
            </a:r>
            <a:endParaRPr lang="en-US" altLang="zh-CN"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188771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29</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目录项（ </a:t>
            </a:r>
            <a:r>
              <a:rPr lang="en-US" altLang="zh-CN" sz="2300" dirty="0" err="1">
                <a:latin typeface="+mn-ea"/>
                <a:ea typeface="+mn-ea"/>
                <a:sym typeface="Arial" charset="0"/>
              </a:rPr>
              <a:t>dentry</a:t>
            </a:r>
            <a:r>
              <a:rPr lang="en-US" altLang="zh-CN" sz="2300" dirty="0">
                <a:latin typeface="+mn-ea"/>
                <a:ea typeface="+mn-ea"/>
                <a:sym typeface="Arial" charset="0"/>
              </a:rPr>
              <a:t>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与</a:t>
            </a:r>
            <a:r>
              <a:rPr lang="en-US" altLang="zh-CN" sz="1500" dirty="0" err="1">
                <a:solidFill>
                  <a:srgbClr val="111111"/>
                </a:solidFill>
                <a:latin typeface="+mn-ea"/>
                <a:ea typeface="+mn-ea"/>
                <a:sym typeface="Arial" charset="0"/>
              </a:rPr>
              <a:t>super_block</a:t>
            </a:r>
            <a:r>
              <a:rPr lang="zh-CN" altLang="en-US" sz="1500" dirty="0">
                <a:solidFill>
                  <a:srgbClr val="111111"/>
                </a:solidFill>
                <a:latin typeface="+mn-ea"/>
                <a:ea typeface="+mn-ea"/>
                <a:sym typeface="Arial" charset="0"/>
              </a:rPr>
              <a:t>类似，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通过一个函数指针 </a:t>
            </a:r>
            <a:r>
              <a:rPr lang="en-US" altLang="zh-CN" sz="1500" dirty="0" err="1">
                <a:solidFill>
                  <a:srgbClr val="111111"/>
                </a:solidFill>
                <a:latin typeface="+mn-ea"/>
                <a:ea typeface="+mn-ea"/>
                <a:sym typeface="Arial" charset="0"/>
              </a:rPr>
              <a:t>d_op</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为其提供对外的接口。代码如下：</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dentry_operations</a:t>
            </a:r>
            <a:r>
              <a:rPr lang="zh-CN" altLang="en-US" sz="1500" dirty="0">
                <a:solidFill>
                  <a:srgbClr val="111111"/>
                </a:solidFill>
                <a:latin typeface="+mn-ea"/>
                <a:ea typeface="+mn-ea"/>
                <a:sym typeface="Arial" charset="0"/>
              </a:rPr>
              <a:t>是目录项操作集合的数据结构，定义了一组用来操作目录项的函数，定义在 </a:t>
            </a:r>
            <a:r>
              <a:rPr lang="en-US" altLang="zh-CN" sz="1500" dirty="0">
                <a:solidFill>
                  <a:srgbClr val="111111"/>
                </a:solidFill>
                <a:latin typeface="+mn-ea"/>
                <a:ea typeface="+mn-ea"/>
                <a:sym typeface="Arial" charset="0"/>
              </a:rPr>
              <a:t>include/</a:t>
            </a:r>
            <a:r>
              <a:rPr lang="en-US" altLang="zh-CN" sz="1500" dirty="0" err="1">
                <a:solidFill>
                  <a:srgbClr val="111111"/>
                </a:solidFill>
                <a:latin typeface="+mn-ea"/>
                <a:ea typeface="+mn-ea"/>
                <a:sym typeface="Arial" charset="0"/>
              </a:rPr>
              <a:t>linux</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fs.h</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中。</a:t>
            </a:r>
          </a:p>
          <a:p>
            <a:pPr lvl="1"/>
            <a:endParaRPr lang="zh-CN" altLang="en-US"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
        <p:nvSpPr>
          <p:cNvPr id="3" name="矩形: 圆角 2">
            <a:extLst>
              <a:ext uri="{FF2B5EF4-FFF2-40B4-BE49-F238E27FC236}">
                <a16:creationId xmlns:a16="http://schemas.microsoft.com/office/drawing/2014/main" id="{FA021834-A863-4C0A-B2DF-4F9BC883E065}"/>
              </a:ext>
            </a:extLst>
          </p:cNvPr>
          <p:cNvSpPr/>
          <p:nvPr/>
        </p:nvSpPr>
        <p:spPr bwMode="auto">
          <a:xfrm>
            <a:off x="827584" y="2204864"/>
            <a:ext cx="7353899" cy="497205"/>
          </a:xfrm>
          <a:prstGeom prst="roundRect">
            <a:avLst>
              <a:gd name="adj" fmla="val 244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lvl="0" algn="l" defTabSz="914400" rtl="0" eaLnBrk="1" fontAlgn="base" latinLnBrk="0" hangingPunct="1">
              <a:lnSpc>
                <a:spcPct val="100000"/>
              </a:lnSpc>
              <a:spcBef>
                <a:spcPct val="20000"/>
              </a:spcBef>
              <a:spcAft>
                <a:spcPct val="0"/>
              </a:spcAft>
              <a:buClr>
                <a:srgbClr val="FF5050"/>
              </a:buClr>
              <a:buSzPct val="120000"/>
              <a:tabLst/>
              <a:defRPr/>
            </a:pPr>
            <a:r>
              <a:rPr kumimoji="1" lang="en-US" altLang="zh-CN" sz="2600" b="0" i="0" u="none" strike="noStrike" kern="0" cap="none" spc="0" normalizeH="0" baseline="0" noProof="0" dirty="0">
                <a:ln>
                  <a:noFill/>
                </a:ln>
                <a:solidFill>
                  <a:srgbClr val="569CD6"/>
                </a:solidFill>
                <a:effectLst/>
                <a:uLnTx/>
                <a:uFillTx/>
                <a:latin typeface="Consolas" panose="020B0609020204030204" pitchFamily="49" charset="0"/>
                <a:ea typeface="黑体" pitchFamily="2" charset="-122"/>
                <a:cs typeface="+mn-cs"/>
              </a:rPr>
              <a:t> const</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a:ln>
                  <a:noFill/>
                </a:ln>
                <a:solidFill>
                  <a:srgbClr val="569CD6"/>
                </a:solidFill>
                <a:effectLst/>
                <a:uLnTx/>
                <a:uFillTx/>
                <a:latin typeface="Consolas" panose="020B0609020204030204" pitchFamily="49" charset="0"/>
                <a:ea typeface="黑体" pitchFamily="2" charset="-122"/>
                <a:cs typeface="+mn-cs"/>
              </a:rPr>
              <a:t>struct</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err="1">
                <a:ln>
                  <a:noFill/>
                </a:ln>
                <a:solidFill>
                  <a:srgbClr val="D4D4D4"/>
                </a:solidFill>
                <a:effectLst/>
                <a:uLnTx/>
                <a:uFillTx/>
                <a:latin typeface="Consolas" panose="020B0609020204030204" pitchFamily="49" charset="0"/>
                <a:ea typeface="黑体" pitchFamily="2" charset="-122"/>
                <a:cs typeface="+mn-cs"/>
              </a:rPr>
              <a:t>dentry_operations</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err="1">
                <a:ln>
                  <a:noFill/>
                </a:ln>
                <a:solidFill>
                  <a:srgbClr val="D4D4D4"/>
                </a:solidFill>
                <a:effectLst/>
                <a:uLnTx/>
                <a:uFillTx/>
                <a:latin typeface="Consolas" panose="020B0609020204030204" pitchFamily="49" charset="0"/>
                <a:ea typeface="黑体" pitchFamily="2" charset="-122"/>
                <a:cs typeface="+mn-cs"/>
              </a:rPr>
              <a:t>d_op</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a:t>
            </a:r>
            <a:endParaRPr kumimoji="1" lang="en-US" altLang="zh-CN" sz="2200" b="1" i="0" u="none" strike="noStrike" kern="0" cap="none" spc="0" normalizeH="0" baseline="0" noProof="0" dirty="0">
              <a:ln>
                <a:noFill/>
              </a:ln>
              <a:solidFill>
                <a:srgbClr val="000066"/>
              </a:solidFill>
              <a:effectLst/>
              <a:uLnTx/>
              <a:uFillTx/>
              <a:latin typeface="宋体"/>
              <a:ea typeface="黑体" pitchFamily="2" charset="-122"/>
              <a:cs typeface="+mn-cs"/>
            </a:endParaRPr>
          </a:p>
        </p:txBody>
      </p:sp>
    </p:spTree>
    <p:extLst>
      <p:ext uri="{BB962C8B-B14F-4D97-AF65-F5344CB8AC3E}">
        <p14:creationId xmlns:p14="http://schemas.microsoft.com/office/powerpoint/2010/main" val="10229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3</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早期的操作系统如</a:t>
            </a:r>
            <a:r>
              <a:rPr lang="en-US" altLang="zh-CN" sz="2300" dirty="0">
                <a:latin typeface="+mn-ea"/>
                <a:ea typeface="+mn-ea"/>
                <a:sym typeface="Arial" charset="0"/>
              </a:rPr>
              <a:t>DOS</a:t>
            </a:r>
            <a:r>
              <a:rPr lang="zh-CN" altLang="en-US" sz="2300" dirty="0">
                <a:latin typeface="+mn-ea"/>
                <a:ea typeface="+mn-ea"/>
                <a:sym typeface="Arial" charset="0"/>
              </a:rPr>
              <a:t>只能支持一个文件系统。</a:t>
            </a:r>
          </a:p>
          <a:p>
            <a:pPr lvl="1"/>
            <a:endParaRPr lang="en-US" altLang="zh-CN" sz="1800" dirty="0">
              <a:solidFill>
                <a:srgbClr val="111111"/>
              </a:solidFill>
              <a:ea typeface="宋体" pitchFamily="2" charset="-122"/>
              <a:sym typeface="Arial" charset="0"/>
            </a:endParaRPr>
          </a:p>
          <a:p>
            <a:pPr lvl="1"/>
            <a:r>
              <a:rPr lang="zh-CN" altLang="en-US" sz="1800" dirty="0">
                <a:solidFill>
                  <a:srgbClr val="111111"/>
                </a:solidFill>
                <a:ea typeface="宋体" pitchFamily="2" charset="-122"/>
                <a:sym typeface="Arial" charset="0"/>
              </a:rPr>
              <a:t>对非本地文件系统的访问都必须依赖特定的工具来完成。</a:t>
            </a:r>
            <a:endParaRPr lang="en-US" altLang="zh-CN" sz="1800" dirty="0">
              <a:solidFill>
                <a:srgbClr val="111111"/>
              </a:solidFill>
              <a:ea typeface="宋体" pitchFamily="2" charset="-122"/>
              <a:sym typeface="Arial" charset="0"/>
            </a:endParaRPr>
          </a:p>
          <a:p>
            <a:pPr marL="457200" lvl="1" indent="0">
              <a:buNone/>
            </a:pPr>
            <a:endParaRPr lang="zh-CN" altLang="en-US" sz="1800" dirty="0">
              <a:solidFill>
                <a:srgbClr val="111111"/>
              </a:solidFill>
              <a:ea typeface="宋体" pitchFamily="2" charset="-122"/>
              <a:sym typeface="Arial" charset="0"/>
            </a:endParaRPr>
          </a:p>
          <a:p>
            <a:r>
              <a:rPr lang="zh-CN" altLang="en-US" sz="2300" dirty="0">
                <a:latin typeface="+mn-ea"/>
                <a:ea typeface="+mn-ea"/>
                <a:sym typeface="Arial" charset="0"/>
              </a:rPr>
              <a:t>单一文件系统逐渐不能满足用户对计算机的需求。</a:t>
            </a:r>
          </a:p>
          <a:p>
            <a:endParaRPr lang="zh-CN" altLang="en-US" sz="2300" dirty="0">
              <a:latin typeface="+mn-ea"/>
              <a:ea typeface="+mn-ea"/>
              <a:sym typeface="Arial" charset="0"/>
            </a:endParaRPr>
          </a:p>
          <a:p>
            <a:pPr lvl="1"/>
            <a:r>
              <a:rPr lang="zh-CN" altLang="en-US" sz="1800" dirty="0">
                <a:solidFill>
                  <a:srgbClr val="111111"/>
                </a:solidFill>
                <a:ea typeface="宋体" pitchFamily="2" charset="-122"/>
                <a:sym typeface="Arial" charset="0"/>
              </a:rPr>
              <a:t>外部存储设备种类的增加以及局域网内联网设备共享访问需求的不断增加</a:t>
            </a:r>
            <a:endParaRPr lang="en-US" altLang="zh-CN" sz="1800" dirty="0">
              <a:solidFill>
                <a:srgbClr val="111111"/>
              </a:solidFill>
              <a:ea typeface="宋体" pitchFamily="2" charset="-122"/>
              <a:sym typeface="Arial" charset="0"/>
            </a:endParaRPr>
          </a:p>
          <a:p>
            <a:pPr lvl="1"/>
            <a:r>
              <a:rPr lang="zh-CN" altLang="en-US" sz="1800" dirty="0">
                <a:solidFill>
                  <a:srgbClr val="111111"/>
                </a:solidFill>
                <a:ea typeface="宋体" pitchFamily="2" charset="-122"/>
                <a:sym typeface="Arial" charset="0"/>
              </a:rPr>
              <a:t>计算机同时可能连接着多种外设，这些外设可能有着不同类型的文件系统</a:t>
            </a:r>
          </a:p>
        </p:txBody>
      </p:sp>
    </p:spTree>
    <p:extLst>
      <p:ext uri="{BB962C8B-B14F-4D97-AF65-F5344CB8AC3E}">
        <p14:creationId xmlns:p14="http://schemas.microsoft.com/office/powerpoint/2010/main" val="1419651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30</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目录项（ </a:t>
            </a:r>
            <a:r>
              <a:rPr lang="en-US" altLang="zh-CN" sz="2300" dirty="0" err="1">
                <a:latin typeface="+mn-ea"/>
                <a:ea typeface="+mn-ea"/>
                <a:sym typeface="Arial" charset="0"/>
              </a:rPr>
              <a:t>dentry</a:t>
            </a:r>
            <a:r>
              <a:rPr lang="en-US" altLang="zh-CN" sz="2300" dirty="0">
                <a:latin typeface="+mn-ea"/>
                <a:ea typeface="+mn-ea"/>
                <a:sym typeface="Arial" charset="0"/>
              </a:rPr>
              <a:t> </a:t>
            </a:r>
            <a:r>
              <a:rPr lang="zh-CN" altLang="en-US" sz="2300" dirty="0">
                <a:latin typeface="+mn-ea"/>
                <a:ea typeface="+mn-ea"/>
                <a:sym typeface="Arial" charset="0"/>
              </a:rPr>
              <a:t>）提供的接口</a:t>
            </a:r>
            <a:endParaRPr lang="en-US" altLang="zh-CN" sz="2300" dirty="0">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d_revalidate</a:t>
            </a:r>
            <a:r>
              <a:rPr lang="en-US" altLang="zh-CN" sz="1500" dirty="0">
                <a:solidFill>
                  <a:srgbClr val="111111"/>
                </a:solidFill>
                <a:latin typeface="+mn-ea"/>
                <a:ea typeface="+mn-ea"/>
                <a:sym typeface="Arial" charset="0"/>
              </a:rPr>
              <a:t>)(struct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 unsigned int);</a:t>
            </a:r>
          </a:p>
          <a:p>
            <a:pPr lvl="2"/>
            <a:r>
              <a:rPr lang="zh-CN" altLang="en-US" sz="1500" dirty="0">
                <a:solidFill>
                  <a:srgbClr val="111111"/>
                </a:solidFill>
                <a:latin typeface="+mn-ea"/>
                <a:ea typeface="+mn-ea"/>
                <a:sym typeface="Arial" charset="0"/>
              </a:rPr>
              <a:t>确认目录项是否有效。</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d_delete</a:t>
            </a:r>
            <a:r>
              <a:rPr lang="en-US" altLang="zh-CN" sz="1500" dirty="0">
                <a:solidFill>
                  <a:srgbClr val="111111"/>
                </a:solidFill>
                <a:latin typeface="+mn-ea"/>
                <a:ea typeface="+mn-ea"/>
                <a:sym typeface="Arial" charset="0"/>
              </a:rPr>
              <a:t>)(const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sym typeface="Arial" charset="0"/>
              </a:rPr>
              <a:t>在目录项引用计数减到</a:t>
            </a:r>
            <a:r>
              <a:rPr lang="en-US" altLang="zh-CN" sz="1500" dirty="0">
                <a:solidFill>
                  <a:srgbClr val="111111"/>
                </a:solidFill>
                <a:latin typeface="+mn-ea"/>
                <a:sym typeface="Arial" charset="0"/>
              </a:rPr>
              <a:t>0</a:t>
            </a:r>
            <a:r>
              <a:rPr lang="zh-CN" altLang="en-US" sz="1500" dirty="0">
                <a:solidFill>
                  <a:srgbClr val="111111"/>
                </a:solidFill>
                <a:latin typeface="+mn-ea"/>
                <a:sym typeface="Arial" charset="0"/>
              </a:rPr>
              <a:t>时判断是否释放目录项内存。</a:t>
            </a:r>
          </a:p>
          <a:p>
            <a:pPr lvl="2"/>
            <a:endParaRPr lang="en-US" altLang="zh-CN" sz="1500" dirty="0">
              <a:solidFill>
                <a:srgbClr val="111111"/>
              </a:solidFill>
              <a:latin typeface="宋体" panose="02010600030101010101" pitchFamily="2" charset="-122"/>
              <a:ea typeface="宋体" panose="02010600030101010101" pitchFamily="2" charset="-122"/>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d_hash</a:t>
            </a:r>
            <a:r>
              <a:rPr lang="en-US" altLang="zh-CN" sz="1500" dirty="0">
                <a:solidFill>
                  <a:srgbClr val="111111"/>
                </a:solidFill>
                <a:latin typeface="+mn-ea"/>
                <a:ea typeface="+mn-ea"/>
                <a:sym typeface="Arial" charset="0"/>
              </a:rPr>
              <a:t>)(const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 struct </a:t>
            </a:r>
            <a:r>
              <a:rPr lang="en-US" altLang="zh-CN" sz="1500" dirty="0" err="1">
                <a:solidFill>
                  <a:srgbClr val="111111"/>
                </a:solidFill>
                <a:latin typeface="+mn-ea"/>
                <a:ea typeface="+mn-ea"/>
                <a:sym typeface="Arial" charset="0"/>
              </a:rPr>
              <a:t>qstr</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sym typeface="Arial" charset="0"/>
              </a:rPr>
              <a:t>计算散列值，目录项需要加入散列表时调用该函数。</a:t>
            </a:r>
          </a:p>
          <a:p>
            <a:pPr marL="914400" lvl="2" indent="0">
              <a:buNone/>
            </a:pPr>
            <a:endParaRPr lang="en-US" altLang="zh-CN" sz="19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d_compare</a:t>
            </a:r>
            <a:r>
              <a:rPr lang="en-US" altLang="zh-CN" sz="1500" dirty="0">
                <a:solidFill>
                  <a:srgbClr val="111111"/>
                </a:solidFill>
                <a:latin typeface="+mn-ea"/>
                <a:ea typeface="+mn-ea"/>
                <a:sym typeface="Arial" charset="0"/>
              </a:rPr>
              <a:t>)(const 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 unsigned int, const char *, const struct </a:t>
            </a:r>
            <a:r>
              <a:rPr lang="en-US" altLang="zh-CN" sz="1500" dirty="0" err="1">
                <a:solidFill>
                  <a:srgbClr val="111111"/>
                </a:solidFill>
                <a:latin typeface="+mn-ea"/>
                <a:ea typeface="+mn-ea"/>
                <a:sym typeface="Arial" charset="0"/>
              </a:rPr>
              <a:t>qstr</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比较两个目录项的文件名称。</a:t>
            </a:r>
          </a:p>
          <a:p>
            <a:pPr lvl="2"/>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void (*</a:t>
            </a:r>
            <a:r>
              <a:rPr lang="en-US" altLang="zh-CN" sz="1500" dirty="0" err="1">
                <a:solidFill>
                  <a:srgbClr val="111111"/>
                </a:solidFill>
                <a:latin typeface="+mn-ea"/>
                <a:ea typeface="+mn-ea"/>
                <a:sym typeface="Arial" charset="0"/>
              </a:rPr>
              <a:t>d_iput</a:t>
            </a:r>
            <a:r>
              <a:rPr lang="en-US" altLang="zh-CN" sz="1500" dirty="0">
                <a:solidFill>
                  <a:srgbClr val="111111"/>
                </a:solidFill>
                <a:latin typeface="+mn-ea"/>
                <a:ea typeface="+mn-ea"/>
                <a:sym typeface="Arial" charset="0"/>
              </a:rPr>
              <a:t>)(struct </a:t>
            </a:r>
            <a:r>
              <a:rPr lang="en-US" altLang="zh-CN" sz="1500" dirty="0" err="1">
                <a:solidFill>
                  <a:srgbClr val="111111"/>
                </a:solidFill>
                <a:latin typeface="+mn-ea"/>
                <a:ea typeface="+mn-ea"/>
                <a:sym typeface="Arial" charset="0"/>
              </a:rPr>
              <a:t>dentry</a:t>
            </a:r>
            <a:r>
              <a:rPr lang="en-US" altLang="zh-CN" sz="1500" dirty="0">
                <a:solidFill>
                  <a:srgbClr val="111111"/>
                </a:solidFill>
                <a:latin typeface="+mn-ea"/>
                <a:ea typeface="+mn-ea"/>
                <a:sym typeface="Arial" charset="0"/>
              </a:rPr>
              <a:t> *,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释放目录项关联的索引节点。</a:t>
            </a:r>
          </a:p>
          <a:p>
            <a:pPr lvl="2"/>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宋体" panose="02010600030101010101" pitchFamily="2" charset="-122"/>
              <a:ea typeface="宋体" panose="02010600030101010101" pitchFamily="2" charset="-122"/>
              <a:sym typeface="Arial" charset="0"/>
            </a:endParaRPr>
          </a:p>
          <a:p>
            <a:pPr lvl="1"/>
            <a:endParaRPr lang="zh-CN" altLang="en-US"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673141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31</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文件（ </a:t>
            </a:r>
            <a:r>
              <a:rPr lang="en-US" altLang="zh-CN" sz="2300" dirty="0">
                <a:latin typeface="+mn-ea"/>
                <a:ea typeface="+mn-ea"/>
                <a:sym typeface="Arial" charset="0"/>
              </a:rPr>
              <a:t>file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文件对象描述进程怎样与一个打开的文件进行交互。</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文件对象是在文件被打开时创建的，是已打开的文件在内存中的表示</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由</a:t>
            </a:r>
            <a:r>
              <a:rPr lang="en-US" altLang="zh-CN" sz="1500" dirty="0">
                <a:solidFill>
                  <a:srgbClr val="111111"/>
                </a:solidFill>
                <a:latin typeface="+mn-ea"/>
                <a:ea typeface="+mn-ea"/>
                <a:sym typeface="Arial" charset="0"/>
              </a:rPr>
              <a:t>open()</a:t>
            </a:r>
            <a:r>
              <a:rPr lang="zh-CN" altLang="en-US" sz="1500" dirty="0">
                <a:solidFill>
                  <a:srgbClr val="111111"/>
                </a:solidFill>
                <a:latin typeface="+mn-ea"/>
                <a:ea typeface="+mn-ea"/>
                <a:sym typeface="Arial" charset="0"/>
              </a:rPr>
              <a:t>系统调用创建，</a:t>
            </a:r>
            <a:r>
              <a:rPr lang="en-US" altLang="zh-CN" sz="1500" dirty="0">
                <a:solidFill>
                  <a:srgbClr val="111111"/>
                </a:solidFill>
                <a:latin typeface="+mn-ea"/>
                <a:ea typeface="+mn-ea"/>
                <a:sym typeface="Arial" charset="0"/>
              </a:rPr>
              <a:t>close()</a:t>
            </a:r>
            <a:r>
              <a:rPr lang="zh-CN" altLang="en-US" sz="1500" dirty="0">
                <a:solidFill>
                  <a:srgbClr val="111111"/>
                </a:solidFill>
                <a:latin typeface="+mn-ea"/>
                <a:ea typeface="+mn-ea"/>
                <a:sym typeface="Arial" charset="0"/>
              </a:rPr>
              <a:t>撤销</a:t>
            </a:r>
          </a:p>
          <a:p>
            <a:pPr lvl="1"/>
            <a:endParaRPr lang="zh-CN" altLang="en-US"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多个进程可以打开同一个文件，所以同一个文件存在多个对应的</a:t>
            </a:r>
            <a:r>
              <a:rPr lang="en-US" altLang="zh-CN" sz="1500" dirty="0">
                <a:solidFill>
                  <a:srgbClr val="111111"/>
                </a:solidFill>
                <a:latin typeface="+mn-ea"/>
                <a:ea typeface="+mn-ea"/>
                <a:sym typeface="Arial" charset="0"/>
              </a:rPr>
              <a:t>file</a:t>
            </a:r>
            <a:r>
              <a:rPr lang="zh-CN" altLang="en-US" sz="1500" dirty="0">
                <a:solidFill>
                  <a:srgbClr val="111111"/>
                </a:solidFill>
                <a:latin typeface="+mn-ea"/>
                <a:ea typeface="+mn-ea"/>
                <a:sym typeface="Arial" charset="0"/>
              </a:rPr>
              <a:t>实例</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文件（ </a:t>
            </a:r>
            <a:r>
              <a:rPr lang="en-US" altLang="zh-CN" sz="1500" dirty="0">
                <a:solidFill>
                  <a:srgbClr val="111111"/>
                </a:solidFill>
                <a:latin typeface="+mn-ea"/>
                <a:ea typeface="+mn-ea"/>
                <a:sym typeface="Arial" charset="0"/>
              </a:rPr>
              <a:t>file </a:t>
            </a:r>
            <a:r>
              <a:rPr lang="zh-CN" altLang="en-US" sz="1500" dirty="0">
                <a:solidFill>
                  <a:srgbClr val="111111"/>
                </a:solidFill>
                <a:latin typeface="+mn-ea"/>
                <a:ea typeface="+mn-ea"/>
                <a:sym typeface="Arial" charset="0"/>
              </a:rPr>
              <a:t>）对象定义在 </a:t>
            </a:r>
            <a:r>
              <a:rPr lang="en-US" altLang="zh-CN" sz="1500" dirty="0">
                <a:solidFill>
                  <a:srgbClr val="111111"/>
                </a:solidFill>
                <a:latin typeface="+mn-ea"/>
                <a:ea typeface="+mn-ea"/>
                <a:sym typeface="Arial" charset="0"/>
              </a:rPr>
              <a:t>include/</a:t>
            </a:r>
            <a:r>
              <a:rPr lang="en-US" altLang="zh-CN" sz="1500" dirty="0" err="1">
                <a:solidFill>
                  <a:srgbClr val="111111"/>
                </a:solidFill>
                <a:latin typeface="+mn-ea"/>
                <a:ea typeface="+mn-ea"/>
                <a:sym typeface="Arial" charset="0"/>
              </a:rPr>
              <a:t>linux</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fs.h</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，即数据结构 </a:t>
            </a:r>
            <a:r>
              <a:rPr lang="en-US" altLang="zh-CN" sz="1500" dirty="0">
                <a:solidFill>
                  <a:srgbClr val="111111"/>
                </a:solidFill>
                <a:latin typeface="+mn-ea"/>
                <a:ea typeface="+mn-ea"/>
                <a:sym typeface="Arial" charset="0"/>
              </a:rPr>
              <a:t>file </a:t>
            </a:r>
          </a:p>
          <a:p>
            <a:pPr lvl="1"/>
            <a:endParaRPr lang="zh-CN" altLang="en-US"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3797825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32</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文件（ </a:t>
            </a:r>
            <a:r>
              <a:rPr lang="en-US" altLang="zh-CN" sz="2300" dirty="0">
                <a:latin typeface="+mn-ea"/>
                <a:ea typeface="+mn-ea"/>
                <a:sym typeface="Arial" charset="0"/>
              </a:rPr>
              <a:t>file </a:t>
            </a:r>
            <a:r>
              <a:rPr lang="zh-CN" altLang="en-US" sz="2300" dirty="0">
                <a:latin typeface="+mn-ea"/>
                <a:ea typeface="+mn-ea"/>
                <a:sym typeface="Arial" charset="0"/>
              </a:rPr>
              <a:t>）对象</a:t>
            </a:r>
            <a:endParaRPr lang="en-US" altLang="zh-CN" sz="2300" dirty="0">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zh-CN" altLang="en-US" sz="1500" dirty="0">
                <a:solidFill>
                  <a:srgbClr val="111111"/>
                </a:solidFill>
                <a:latin typeface="+mn-ea"/>
                <a:ea typeface="+mn-ea"/>
                <a:sym typeface="Arial" charset="0"/>
              </a:rPr>
              <a:t>与</a:t>
            </a:r>
            <a:r>
              <a:rPr lang="en-US" altLang="zh-CN" sz="1500" dirty="0" err="1">
                <a:solidFill>
                  <a:srgbClr val="111111"/>
                </a:solidFill>
                <a:latin typeface="+mn-ea"/>
                <a:ea typeface="+mn-ea"/>
                <a:sym typeface="Arial" charset="0"/>
              </a:rPr>
              <a:t>super_block</a:t>
            </a:r>
            <a:r>
              <a:rPr lang="zh-CN" altLang="en-US" sz="1500" dirty="0">
                <a:solidFill>
                  <a:srgbClr val="111111"/>
                </a:solidFill>
                <a:latin typeface="+mn-ea"/>
                <a:ea typeface="+mn-ea"/>
                <a:sym typeface="Arial" charset="0"/>
              </a:rPr>
              <a:t>类似， </a:t>
            </a:r>
            <a:r>
              <a:rPr lang="en-US" altLang="zh-CN" sz="1500" dirty="0">
                <a:solidFill>
                  <a:srgbClr val="111111"/>
                </a:solidFill>
                <a:latin typeface="+mn-ea"/>
                <a:ea typeface="+mn-ea"/>
                <a:sym typeface="Arial" charset="0"/>
              </a:rPr>
              <a:t>file </a:t>
            </a:r>
            <a:r>
              <a:rPr lang="zh-CN" altLang="en-US" sz="1500" dirty="0">
                <a:solidFill>
                  <a:srgbClr val="111111"/>
                </a:solidFill>
                <a:latin typeface="+mn-ea"/>
                <a:ea typeface="+mn-ea"/>
                <a:sym typeface="Arial" charset="0"/>
              </a:rPr>
              <a:t>通过一个函数指针 </a:t>
            </a:r>
            <a:r>
              <a:rPr lang="en-US" altLang="zh-CN" sz="1500" dirty="0" err="1">
                <a:solidFill>
                  <a:srgbClr val="111111"/>
                </a:solidFill>
                <a:latin typeface="+mn-ea"/>
                <a:ea typeface="+mn-ea"/>
                <a:sym typeface="Arial" charset="0"/>
              </a:rPr>
              <a:t>f_op</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为其提供对外的接口。代码如下：</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file_operations</a:t>
            </a:r>
            <a:r>
              <a:rPr lang="zh-CN" altLang="en-US" sz="1500" dirty="0">
                <a:solidFill>
                  <a:srgbClr val="111111"/>
                </a:solidFill>
                <a:latin typeface="+mn-ea"/>
                <a:ea typeface="+mn-ea"/>
                <a:sym typeface="Arial" charset="0"/>
              </a:rPr>
              <a:t>是文件操作集合的数据结构，定义了一组用来操作文件的函数，定义在 </a:t>
            </a:r>
            <a:r>
              <a:rPr lang="en-US" altLang="zh-CN" sz="1500" dirty="0">
                <a:solidFill>
                  <a:srgbClr val="111111"/>
                </a:solidFill>
                <a:latin typeface="+mn-ea"/>
                <a:ea typeface="+mn-ea"/>
                <a:sym typeface="Arial" charset="0"/>
              </a:rPr>
              <a:t>include/</a:t>
            </a:r>
            <a:r>
              <a:rPr lang="en-US" altLang="zh-CN" sz="1500" dirty="0" err="1">
                <a:solidFill>
                  <a:srgbClr val="111111"/>
                </a:solidFill>
                <a:latin typeface="+mn-ea"/>
                <a:ea typeface="+mn-ea"/>
                <a:sym typeface="Arial" charset="0"/>
              </a:rPr>
              <a:t>linux</a:t>
            </a:r>
            <a:r>
              <a:rPr lang="en-US" altLang="zh-CN" sz="1500" dirty="0">
                <a:solidFill>
                  <a:srgbClr val="111111"/>
                </a:solidFill>
                <a:latin typeface="+mn-ea"/>
                <a:ea typeface="+mn-ea"/>
                <a:sym typeface="Arial" charset="0"/>
              </a:rPr>
              <a:t>/</a:t>
            </a:r>
            <a:r>
              <a:rPr lang="en-US" altLang="zh-CN" sz="1500" dirty="0" err="1">
                <a:solidFill>
                  <a:srgbClr val="111111"/>
                </a:solidFill>
                <a:latin typeface="+mn-ea"/>
                <a:ea typeface="+mn-ea"/>
                <a:sym typeface="Arial" charset="0"/>
              </a:rPr>
              <a:t>fs.h</a:t>
            </a:r>
            <a:r>
              <a:rPr lang="en-US" altLang="zh-CN" sz="1500" dirty="0">
                <a:solidFill>
                  <a:srgbClr val="111111"/>
                </a:solidFill>
                <a:latin typeface="+mn-ea"/>
                <a:ea typeface="+mn-ea"/>
                <a:sym typeface="Arial" charset="0"/>
              </a:rPr>
              <a:t> </a:t>
            </a:r>
            <a:r>
              <a:rPr lang="zh-CN" altLang="en-US" sz="1500" dirty="0">
                <a:solidFill>
                  <a:srgbClr val="111111"/>
                </a:solidFill>
                <a:latin typeface="+mn-ea"/>
                <a:ea typeface="+mn-ea"/>
                <a:sym typeface="Arial" charset="0"/>
              </a:rPr>
              <a:t>中。</a:t>
            </a:r>
          </a:p>
          <a:p>
            <a:pPr lvl="1"/>
            <a:endParaRPr lang="zh-CN" altLang="en-US" sz="1500" dirty="0">
              <a:solidFill>
                <a:srgbClr val="111111"/>
              </a:solidFill>
              <a:latin typeface="+mn-ea"/>
              <a:ea typeface="+mn-ea"/>
              <a:sym typeface="Arial" charset="0"/>
            </a:endParaRPr>
          </a:p>
          <a:p>
            <a:pPr lvl="1"/>
            <a:endParaRPr lang="zh-CN" altLang="en-US"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marL="457200" lvl="1" indent="0">
              <a:buNone/>
            </a:pPr>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
        <p:nvSpPr>
          <p:cNvPr id="3" name="矩形: 圆角 2">
            <a:extLst>
              <a:ext uri="{FF2B5EF4-FFF2-40B4-BE49-F238E27FC236}">
                <a16:creationId xmlns:a16="http://schemas.microsoft.com/office/drawing/2014/main" id="{FA021834-A863-4C0A-B2DF-4F9BC883E065}"/>
              </a:ext>
            </a:extLst>
          </p:cNvPr>
          <p:cNvSpPr/>
          <p:nvPr/>
        </p:nvSpPr>
        <p:spPr bwMode="auto">
          <a:xfrm>
            <a:off x="827584" y="2204864"/>
            <a:ext cx="7353899" cy="497205"/>
          </a:xfrm>
          <a:prstGeom prst="roundRect">
            <a:avLst>
              <a:gd name="adj" fmla="val 2445"/>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lvl="0" algn="l" defTabSz="914400" rtl="0" eaLnBrk="1" fontAlgn="base" latinLnBrk="0" hangingPunct="1">
              <a:lnSpc>
                <a:spcPct val="100000"/>
              </a:lnSpc>
              <a:spcBef>
                <a:spcPct val="20000"/>
              </a:spcBef>
              <a:spcAft>
                <a:spcPct val="0"/>
              </a:spcAft>
              <a:buClr>
                <a:srgbClr val="FF5050"/>
              </a:buClr>
              <a:buSzPct val="120000"/>
              <a:tabLst/>
              <a:defRPr/>
            </a:pPr>
            <a:r>
              <a:rPr kumimoji="1" lang="en-US" altLang="zh-CN" sz="2600" b="0" i="0" u="none" strike="noStrike" kern="0" cap="none" spc="0" normalizeH="0" baseline="0" noProof="0" dirty="0">
                <a:ln>
                  <a:noFill/>
                </a:ln>
                <a:solidFill>
                  <a:srgbClr val="569CD6"/>
                </a:solidFill>
                <a:effectLst/>
                <a:uLnTx/>
                <a:uFillTx/>
                <a:latin typeface="Consolas" panose="020B0609020204030204" pitchFamily="49" charset="0"/>
                <a:ea typeface="黑体" pitchFamily="2" charset="-122"/>
                <a:cs typeface="+mn-cs"/>
              </a:rPr>
              <a:t> const</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a:ln>
                  <a:noFill/>
                </a:ln>
                <a:solidFill>
                  <a:srgbClr val="569CD6"/>
                </a:solidFill>
                <a:effectLst/>
                <a:uLnTx/>
                <a:uFillTx/>
                <a:latin typeface="Consolas" panose="020B0609020204030204" pitchFamily="49" charset="0"/>
                <a:ea typeface="黑体" pitchFamily="2" charset="-122"/>
                <a:cs typeface="+mn-cs"/>
              </a:rPr>
              <a:t>struct</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err="1">
                <a:ln>
                  <a:noFill/>
                </a:ln>
                <a:solidFill>
                  <a:srgbClr val="D4D4D4"/>
                </a:solidFill>
                <a:effectLst/>
                <a:uLnTx/>
                <a:uFillTx/>
                <a:latin typeface="Consolas" panose="020B0609020204030204" pitchFamily="49" charset="0"/>
                <a:ea typeface="黑体" pitchFamily="2" charset="-122"/>
                <a:cs typeface="+mn-cs"/>
              </a:rPr>
              <a:t>file_operations</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 *</a:t>
            </a:r>
            <a:r>
              <a:rPr kumimoji="1" lang="en-US" altLang="zh-CN" sz="2600" b="0" i="0" u="none" strike="noStrike" kern="0" cap="none" spc="0" normalizeH="0" baseline="0" noProof="0" dirty="0" err="1">
                <a:ln>
                  <a:noFill/>
                </a:ln>
                <a:solidFill>
                  <a:srgbClr val="D4D4D4"/>
                </a:solidFill>
                <a:effectLst/>
                <a:uLnTx/>
                <a:uFillTx/>
                <a:latin typeface="Consolas" panose="020B0609020204030204" pitchFamily="49" charset="0"/>
                <a:ea typeface="黑体" pitchFamily="2" charset="-122"/>
                <a:cs typeface="+mn-cs"/>
              </a:rPr>
              <a:t>f_op</a:t>
            </a:r>
            <a:r>
              <a:rPr kumimoji="1" lang="en-US" altLang="zh-CN" sz="2600" b="0" i="0" u="none" strike="noStrike" kern="0" cap="none" spc="0" normalizeH="0" baseline="0" noProof="0" dirty="0">
                <a:ln>
                  <a:noFill/>
                </a:ln>
                <a:solidFill>
                  <a:srgbClr val="D4D4D4"/>
                </a:solidFill>
                <a:effectLst/>
                <a:uLnTx/>
                <a:uFillTx/>
                <a:latin typeface="Consolas" panose="020B0609020204030204" pitchFamily="49" charset="0"/>
                <a:ea typeface="黑体" pitchFamily="2" charset="-122"/>
                <a:cs typeface="+mn-cs"/>
              </a:rPr>
              <a:t>;</a:t>
            </a:r>
            <a:endParaRPr kumimoji="1" lang="en-US" altLang="zh-CN" sz="2200" b="1" i="0" u="none" strike="noStrike" kern="0" cap="none" spc="0" normalizeH="0" baseline="0" noProof="0" dirty="0">
              <a:ln>
                <a:noFill/>
              </a:ln>
              <a:solidFill>
                <a:srgbClr val="000066"/>
              </a:solidFill>
              <a:effectLst/>
              <a:uLnTx/>
              <a:uFillTx/>
              <a:latin typeface="宋体"/>
              <a:ea typeface="黑体" pitchFamily="2" charset="-122"/>
              <a:cs typeface="+mn-cs"/>
            </a:endParaRPr>
          </a:p>
        </p:txBody>
      </p:sp>
    </p:spTree>
    <p:extLst>
      <p:ext uri="{BB962C8B-B14F-4D97-AF65-F5344CB8AC3E}">
        <p14:creationId xmlns:p14="http://schemas.microsoft.com/office/powerpoint/2010/main" val="3956393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33</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547260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file </a:t>
            </a:r>
            <a:r>
              <a:rPr lang="zh-CN" altLang="en-US" sz="2300" dirty="0">
                <a:latin typeface="+mn-ea"/>
                <a:ea typeface="+mn-ea"/>
                <a:sym typeface="Arial" charset="0"/>
              </a:rPr>
              <a:t>提供的接口</a:t>
            </a: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rPr>
              <a:t>loff_t</a:t>
            </a:r>
            <a:r>
              <a:rPr lang="en-US" altLang="zh-CN" sz="1500" dirty="0">
                <a:solidFill>
                  <a:srgbClr val="111111"/>
                </a:solidFill>
                <a:latin typeface="+mn-ea"/>
                <a:ea typeface="+mn-ea"/>
              </a:rPr>
              <a:t> (*</a:t>
            </a:r>
            <a:r>
              <a:rPr lang="en-US" altLang="zh-CN" sz="1500" dirty="0" err="1">
                <a:solidFill>
                  <a:srgbClr val="111111"/>
                </a:solidFill>
                <a:latin typeface="+mn-ea"/>
                <a:ea typeface="+mn-ea"/>
              </a:rPr>
              <a:t>llseek</a:t>
            </a:r>
            <a:r>
              <a:rPr lang="en-US" altLang="zh-CN" sz="1500" dirty="0">
                <a:solidFill>
                  <a:srgbClr val="111111"/>
                </a:solidFill>
                <a:latin typeface="+mn-ea"/>
                <a:ea typeface="+mn-ea"/>
              </a:rPr>
              <a:t>) (struct file *, </a:t>
            </a:r>
            <a:r>
              <a:rPr lang="en-US" altLang="zh-CN" sz="1500" dirty="0" err="1">
                <a:solidFill>
                  <a:srgbClr val="111111"/>
                </a:solidFill>
                <a:latin typeface="+mn-ea"/>
                <a:ea typeface="+mn-ea"/>
              </a:rPr>
              <a:t>loff_t</a:t>
            </a:r>
            <a:r>
              <a:rPr lang="en-US" altLang="zh-CN" sz="1500" dirty="0">
                <a:solidFill>
                  <a:srgbClr val="111111"/>
                </a:solidFill>
                <a:latin typeface="+mn-ea"/>
                <a:ea typeface="+mn-ea"/>
              </a:rPr>
              <a:t>, int);</a:t>
            </a:r>
          </a:p>
          <a:p>
            <a:pPr lvl="2"/>
            <a:r>
              <a:rPr lang="zh-CN" altLang="en-US" sz="1500" dirty="0">
                <a:solidFill>
                  <a:srgbClr val="111111"/>
                </a:solidFill>
                <a:latin typeface="+mn-ea"/>
                <a:sym typeface="Arial" charset="0"/>
              </a:rPr>
              <a:t>修改文件指针</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ssize_t</a:t>
            </a:r>
            <a:r>
              <a:rPr lang="en-US" altLang="zh-CN" sz="1500" dirty="0">
                <a:solidFill>
                  <a:srgbClr val="111111"/>
                </a:solidFill>
                <a:latin typeface="+mn-ea"/>
                <a:ea typeface="+mn-ea"/>
                <a:sym typeface="Arial" charset="0"/>
              </a:rPr>
              <a:t> (*read) (struct file *, char __user *, </a:t>
            </a:r>
            <a:r>
              <a:rPr lang="en-US" altLang="zh-CN" sz="1500" dirty="0" err="1">
                <a:solidFill>
                  <a:srgbClr val="111111"/>
                </a:solidFill>
                <a:latin typeface="+mn-ea"/>
                <a:ea typeface="+mn-ea"/>
                <a:sym typeface="Arial" charset="0"/>
              </a:rPr>
              <a:t>size_t</a:t>
            </a:r>
            <a:r>
              <a:rPr lang="en-US" altLang="zh-CN" sz="1500" dirty="0">
                <a:solidFill>
                  <a:srgbClr val="111111"/>
                </a:solidFill>
                <a:latin typeface="+mn-ea"/>
                <a:ea typeface="+mn-ea"/>
                <a:sym typeface="Arial" charset="0"/>
              </a:rPr>
              <a:t>, </a:t>
            </a:r>
            <a:r>
              <a:rPr lang="en-US" altLang="zh-CN" sz="1500" dirty="0" err="1">
                <a:solidFill>
                  <a:srgbClr val="111111"/>
                </a:solidFill>
                <a:latin typeface="+mn-ea"/>
                <a:ea typeface="+mn-ea"/>
                <a:sym typeface="Arial" charset="0"/>
              </a:rPr>
              <a:t>loff_t</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从文件的</a:t>
            </a:r>
            <a:r>
              <a:rPr lang="en-US" altLang="zh-CN" sz="1500" dirty="0">
                <a:solidFill>
                  <a:srgbClr val="111111"/>
                </a:solidFill>
                <a:latin typeface="+mn-ea"/>
                <a:ea typeface="+mn-ea"/>
                <a:sym typeface="Arial" charset="0"/>
              </a:rPr>
              <a:t>offset</a:t>
            </a:r>
            <a:r>
              <a:rPr lang="zh-CN" altLang="en-US" sz="1500" dirty="0">
                <a:solidFill>
                  <a:srgbClr val="111111"/>
                </a:solidFill>
                <a:latin typeface="+mn-ea"/>
                <a:ea typeface="+mn-ea"/>
                <a:sym typeface="Arial" charset="0"/>
              </a:rPr>
              <a:t>处读取</a:t>
            </a:r>
            <a:r>
              <a:rPr lang="en-US" altLang="zh-CN" sz="1500" dirty="0">
                <a:solidFill>
                  <a:srgbClr val="111111"/>
                </a:solidFill>
                <a:latin typeface="+mn-ea"/>
                <a:ea typeface="+mn-ea"/>
                <a:sym typeface="Arial" charset="0"/>
              </a:rPr>
              <a:t>count</a:t>
            </a:r>
            <a:r>
              <a:rPr lang="zh-CN" altLang="en-US" sz="1500" dirty="0">
                <a:solidFill>
                  <a:srgbClr val="111111"/>
                </a:solidFill>
                <a:latin typeface="+mn-ea"/>
                <a:ea typeface="+mn-ea"/>
                <a:sym typeface="Arial" charset="0"/>
              </a:rPr>
              <a:t>个字节，然后增加*</a:t>
            </a:r>
            <a:r>
              <a:rPr lang="en-US" altLang="zh-CN" sz="1500" dirty="0">
                <a:solidFill>
                  <a:srgbClr val="111111"/>
                </a:solidFill>
                <a:latin typeface="+mn-ea"/>
                <a:ea typeface="+mn-ea"/>
                <a:sym typeface="Arial" charset="0"/>
              </a:rPr>
              <a:t>offset</a:t>
            </a:r>
            <a:r>
              <a:rPr lang="zh-CN" altLang="en-US" sz="1500" dirty="0">
                <a:solidFill>
                  <a:srgbClr val="111111"/>
                </a:solidFill>
                <a:latin typeface="+mn-ea"/>
                <a:ea typeface="+mn-ea"/>
                <a:sym typeface="Arial" charset="0"/>
              </a:rPr>
              <a:t>的值</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err="1">
                <a:solidFill>
                  <a:srgbClr val="111111"/>
                </a:solidFill>
                <a:latin typeface="+mn-ea"/>
                <a:ea typeface="+mn-ea"/>
                <a:sym typeface="Arial" charset="0"/>
              </a:rPr>
              <a:t>ssize_t</a:t>
            </a:r>
            <a:r>
              <a:rPr lang="en-US" altLang="zh-CN" sz="1500" dirty="0">
                <a:solidFill>
                  <a:srgbClr val="111111"/>
                </a:solidFill>
                <a:latin typeface="+mn-ea"/>
                <a:ea typeface="+mn-ea"/>
                <a:sym typeface="Arial" charset="0"/>
              </a:rPr>
              <a:t> (*write) (struct file *, const char __user *, </a:t>
            </a:r>
            <a:r>
              <a:rPr lang="en-US" altLang="zh-CN" sz="1500" dirty="0" err="1">
                <a:solidFill>
                  <a:srgbClr val="111111"/>
                </a:solidFill>
                <a:latin typeface="+mn-ea"/>
                <a:ea typeface="+mn-ea"/>
                <a:sym typeface="Arial" charset="0"/>
              </a:rPr>
              <a:t>size_t</a:t>
            </a:r>
            <a:r>
              <a:rPr lang="en-US" altLang="zh-CN" sz="1500" dirty="0">
                <a:solidFill>
                  <a:srgbClr val="111111"/>
                </a:solidFill>
                <a:latin typeface="+mn-ea"/>
                <a:ea typeface="+mn-ea"/>
                <a:sym typeface="Arial" charset="0"/>
              </a:rPr>
              <a:t>, </a:t>
            </a:r>
            <a:r>
              <a:rPr lang="en-US" altLang="zh-CN" sz="1500" dirty="0" err="1">
                <a:solidFill>
                  <a:srgbClr val="111111"/>
                </a:solidFill>
                <a:latin typeface="+mn-ea"/>
                <a:ea typeface="+mn-ea"/>
                <a:sym typeface="Arial" charset="0"/>
              </a:rPr>
              <a:t>loff_t</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sym typeface="Arial" charset="0"/>
              </a:rPr>
              <a:t>从文件的*</a:t>
            </a:r>
            <a:r>
              <a:rPr lang="en-US" altLang="zh-CN" sz="1500" dirty="0">
                <a:solidFill>
                  <a:srgbClr val="111111"/>
                </a:solidFill>
                <a:latin typeface="+mn-ea"/>
                <a:sym typeface="Arial" charset="0"/>
              </a:rPr>
              <a:t>offset</a:t>
            </a:r>
            <a:r>
              <a:rPr lang="zh-CN" altLang="en-US" sz="1500" dirty="0">
                <a:solidFill>
                  <a:srgbClr val="111111"/>
                </a:solidFill>
                <a:latin typeface="+mn-ea"/>
                <a:sym typeface="Arial" charset="0"/>
              </a:rPr>
              <a:t>处开始写入</a:t>
            </a:r>
            <a:r>
              <a:rPr lang="en-US" altLang="zh-CN" sz="1500" dirty="0">
                <a:solidFill>
                  <a:srgbClr val="111111"/>
                </a:solidFill>
                <a:latin typeface="+mn-ea"/>
                <a:sym typeface="Arial" charset="0"/>
              </a:rPr>
              <a:t>count</a:t>
            </a:r>
            <a:r>
              <a:rPr lang="zh-CN" altLang="en-US" sz="1500" dirty="0">
                <a:solidFill>
                  <a:srgbClr val="111111"/>
                </a:solidFill>
                <a:latin typeface="+mn-ea"/>
                <a:sym typeface="Arial" charset="0"/>
              </a:rPr>
              <a:t>个字节，然后增加</a:t>
            </a:r>
            <a:r>
              <a:rPr lang="en-US" altLang="zh-CN" sz="1500" dirty="0">
                <a:solidFill>
                  <a:srgbClr val="111111"/>
                </a:solidFill>
                <a:latin typeface="+mn-ea"/>
                <a:sym typeface="Arial" charset="0"/>
              </a:rPr>
              <a:t>offset</a:t>
            </a:r>
            <a:r>
              <a:rPr lang="zh-CN" altLang="en-US" sz="1500" dirty="0">
                <a:solidFill>
                  <a:srgbClr val="111111"/>
                </a:solidFill>
                <a:latin typeface="+mn-ea"/>
                <a:sym typeface="Arial" charset="0"/>
              </a:rPr>
              <a:t>的值</a:t>
            </a:r>
            <a:endParaRPr lang="zh-CN" altLang="en-US" sz="1500" dirty="0">
              <a:solidFill>
                <a:srgbClr val="111111"/>
              </a:solidFill>
              <a:latin typeface="+mn-ea"/>
              <a:ea typeface="+mn-ea"/>
              <a:sym typeface="Arial" charset="0"/>
            </a:endParaRPr>
          </a:p>
          <a:p>
            <a:pPr lvl="2"/>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(*open)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 struct file *);</a:t>
            </a:r>
          </a:p>
          <a:p>
            <a:pPr lvl="2"/>
            <a:r>
              <a:rPr lang="zh-CN" altLang="en-US" sz="1500" dirty="0">
                <a:solidFill>
                  <a:srgbClr val="111111"/>
                </a:solidFill>
                <a:latin typeface="+mn-ea"/>
                <a:sym typeface="Arial" charset="0"/>
              </a:rPr>
              <a:t>通过创建一个新文件而打开一个文件，并把它链接到相应的索引节点</a:t>
            </a:r>
            <a:r>
              <a:rPr lang="zh-CN" altLang="en-US" sz="1500" dirty="0">
                <a:solidFill>
                  <a:srgbClr val="111111"/>
                </a:solidFill>
                <a:latin typeface="+mn-ea"/>
                <a:ea typeface="+mn-ea"/>
                <a:sym typeface="Arial" charset="0"/>
              </a:rPr>
              <a:t>。</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(*release) (struct </a:t>
            </a:r>
            <a:r>
              <a:rPr lang="en-US" altLang="zh-CN" sz="1500" dirty="0" err="1">
                <a:solidFill>
                  <a:srgbClr val="111111"/>
                </a:solidFill>
                <a:latin typeface="+mn-ea"/>
                <a:ea typeface="+mn-ea"/>
                <a:sym typeface="Arial" charset="0"/>
              </a:rPr>
              <a:t>inode</a:t>
            </a:r>
            <a:r>
              <a:rPr lang="en-US" altLang="zh-CN" sz="1500" dirty="0">
                <a:solidFill>
                  <a:srgbClr val="111111"/>
                </a:solidFill>
                <a:latin typeface="+mn-ea"/>
                <a:ea typeface="+mn-ea"/>
                <a:sym typeface="Arial" charset="0"/>
              </a:rPr>
              <a:t> *, struct file *);</a:t>
            </a:r>
          </a:p>
          <a:p>
            <a:pPr lvl="2"/>
            <a:r>
              <a:rPr lang="zh-CN" altLang="en-US" sz="1500" dirty="0">
                <a:solidFill>
                  <a:srgbClr val="111111"/>
                </a:solidFill>
                <a:latin typeface="+mn-ea"/>
                <a:ea typeface="+mn-ea"/>
                <a:sym typeface="Arial" charset="0"/>
              </a:rPr>
              <a:t>释放文件对象。当关闭对打开文件的最后一个引用时，调用该方法。</a:t>
            </a:r>
            <a:r>
              <a:rPr lang="zh-CN" altLang="en-US" sz="1500" dirty="0">
                <a:solidFill>
                  <a:srgbClr val="111111"/>
                </a:solidFill>
                <a:latin typeface="+mn-ea"/>
              </a:rPr>
              <a:t>条件是其引用计数</a:t>
            </a:r>
            <a:r>
              <a:rPr lang="en-US" altLang="zh-CN" sz="1500" dirty="0" err="1">
                <a:solidFill>
                  <a:srgbClr val="111111"/>
                </a:solidFill>
                <a:latin typeface="+mn-ea"/>
              </a:rPr>
              <a:t>f_count</a:t>
            </a:r>
            <a:r>
              <a:rPr lang="zh-CN" altLang="en-US" sz="1500" dirty="0">
                <a:solidFill>
                  <a:srgbClr val="111111"/>
                </a:solidFill>
                <a:latin typeface="+mn-ea"/>
              </a:rPr>
              <a:t>为</a:t>
            </a:r>
            <a:r>
              <a:rPr lang="en-US" altLang="zh-CN" sz="1500" dirty="0">
                <a:solidFill>
                  <a:srgbClr val="111111"/>
                </a:solidFill>
                <a:latin typeface="+mn-ea"/>
              </a:rPr>
              <a:t>0</a:t>
            </a:r>
            <a:endParaRPr lang="zh-CN" altLang="en-US" sz="1500" dirty="0">
              <a:solidFill>
                <a:srgbClr val="111111"/>
              </a:solidFill>
              <a:latin typeface="+mn-ea"/>
              <a:sym typeface="Arial" charset="0"/>
            </a:endParaRPr>
          </a:p>
          <a:p>
            <a:pPr lvl="2"/>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(*lock) (struct file *, int, struct </a:t>
            </a:r>
            <a:r>
              <a:rPr lang="en-US" altLang="zh-CN" sz="1500" dirty="0" err="1">
                <a:solidFill>
                  <a:srgbClr val="111111"/>
                </a:solidFill>
                <a:latin typeface="+mn-ea"/>
                <a:ea typeface="+mn-ea"/>
                <a:sym typeface="Arial" charset="0"/>
              </a:rPr>
              <a:t>file_lock</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sym typeface="Arial" charset="0"/>
              </a:rPr>
              <a:t>申请文件锁</a:t>
            </a:r>
            <a:endParaRPr lang="en-US" altLang="zh-CN" sz="1500" dirty="0">
              <a:solidFill>
                <a:srgbClr val="111111"/>
              </a:solidFill>
              <a:latin typeface="+mn-ea"/>
              <a:ea typeface="+mn-ea"/>
              <a:sym typeface="Arial" charset="0"/>
            </a:endParaRPr>
          </a:p>
          <a:p>
            <a:pPr lvl="1"/>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861623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34</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虚拟文件系统的数据结构</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547260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file </a:t>
            </a:r>
            <a:r>
              <a:rPr lang="zh-CN" altLang="en-US" sz="2300" dirty="0">
                <a:latin typeface="+mn-ea"/>
                <a:ea typeface="+mn-ea"/>
                <a:sym typeface="Arial" charset="0"/>
              </a:rPr>
              <a:t>提供的接口</a:t>
            </a: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rPr>
              <a:t>__</a:t>
            </a:r>
            <a:r>
              <a:rPr lang="en-US" altLang="zh-CN" sz="1500" dirty="0" err="1">
                <a:solidFill>
                  <a:srgbClr val="111111"/>
                </a:solidFill>
                <a:latin typeface="+mn-ea"/>
                <a:ea typeface="+mn-ea"/>
              </a:rPr>
              <a:t>poll_t</a:t>
            </a:r>
            <a:r>
              <a:rPr lang="en-US" altLang="zh-CN" sz="1500" dirty="0">
                <a:solidFill>
                  <a:srgbClr val="111111"/>
                </a:solidFill>
                <a:latin typeface="+mn-ea"/>
                <a:ea typeface="+mn-ea"/>
              </a:rPr>
              <a:t> (*poll) (struct file *, struct </a:t>
            </a:r>
            <a:r>
              <a:rPr lang="en-US" altLang="zh-CN" sz="1500" dirty="0" err="1">
                <a:solidFill>
                  <a:srgbClr val="111111"/>
                </a:solidFill>
                <a:latin typeface="+mn-ea"/>
                <a:ea typeface="+mn-ea"/>
              </a:rPr>
              <a:t>poll_table_struct</a:t>
            </a:r>
            <a:r>
              <a:rPr lang="en-US" altLang="zh-CN" sz="1500" dirty="0">
                <a:solidFill>
                  <a:srgbClr val="111111"/>
                </a:solidFill>
                <a:latin typeface="+mn-ea"/>
                <a:ea typeface="+mn-ea"/>
              </a:rPr>
              <a:t> *);</a:t>
            </a:r>
          </a:p>
          <a:p>
            <a:pPr lvl="2"/>
            <a:r>
              <a:rPr lang="zh-CN" altLang="en-US" sz="1500" dirty="0">
                <a:solidFill>
                  <a:srgbClr val="111111"/>
                </a:solidFill>
                <a:latin typeface="+mn-ea"/>
                <a:sym typeface="Arial" charset="0"/>
              </a:rPr>
              <a:t>检查在文件</a:t>
            </a:r>
            <a:r>
              <a:rPr lang="en-US" altLang="zh-CN" sz="1500" dirty="0">
                <a:solidFill>
                  <a:srgbClr val="111111"/>
                </a:solidFill>
                <a:latin typeface="+mn-ea"/>
                <a:sym typeface="Arial" charset="0"/>
              </a:rPr>
              <a:t>file</a:t>
            </a:r>
            <a:r>
              <a:rPr lang="zh-CN" altLang="en-US" sz="1500" dirty="0">
                <a:solidFill>
                  <a:srgbClr val="111111"/>
                </a:solidFill>
                <a:latin typeface="+mn-ea"/>
                <a:sym typeface="Arial" charset="0"/>
              </a:rPr>
              <a:t>上有操作发生，如果没有则将当前进程睡眠</a:t>
            </a:r>
            <a:endParaRPr lang="en-US" altLang="zh-CN" sz="1500" dirty="0">
              <a:solidFill>
                <a:srgbClr val="111111"/>
              </a:solidFill>
              <a:latin typeface="+mn-ea"/>
              <a:ea typeface="+mn-ea"/>
              <a:sym typeface="Arial" charset="0"/>
            </a:endParaRPr>
          </a:p>
          <a:p>
            <a:pPr lvl="1"/>
            <a:endParaRPr lang="en-US" altLang="zh-CN" sz="1500" dirty="0">
              <a:solidFill>
                <a:srgbClr val="111111"/>
              </a:solidFill>
              <a:latin typeface="+mn-ea"/>
              <a:ea typeface="+mn-ea"/>
              <a:sym typeface="Arial" charset="0"/>
            </a:endParaRPr>
          </a:p>
          <a:p>
            <a:pPr lvl="1"/>
            <a:r>
              <a:rPr lang="en-US" altLang="zh-CN" sz="1500" dirty="0">
                <a:solidFill>
                  <a:srgbClr val="111111"/>
                </a:solidFill>
                <a:latin typeface="+mn-ea"/>
                <a:ea typeface="+mn-ea"/>
                <a:sym typeface="Arial" charset="0"/>
              </a:rPr>
              <a:t>int (*</a:t>
            </a:r>
            <a:r>
              <a:rPr lang="en-US" altLang="zh-CN" sz="1500" dirty="0" err="1">
                <a:solidFill>
                  <a:srgbClr val="111111"/>
                </a:solidFill>
                <a:latin typeface="+mn-ea"/>
                <a:ea typeface="+mn-ea"/>
                <a:sym typeface="Arial" charset="0"/>
              </a:rPr>
              <a:t>mmap</a:t>
            </a:r>
            <a:r>
              <a:rPr lang="en-US" altLang="zh-CN" sz="1500" dirty="0">
                <a:solidFill>
                  <a:srgbClr val="111111"/>
                </a:solidFill>
                <a:latin typeface="+mn-ea"/>
                <a:ea typeface="+mn-ea"/>
                <a:sym typeface="Arial" charset="0"/>
              </a:rPr>
              <a:t>) (struct file *, struct </a:t>
            </a:r>
            <a:r>
              <a:rPr lang="en-US" altLang="zh-CN" sz="1500" dirty="0" err="1">
                <a:solidFill>
                  <a:srgbClr val="111111"/>
                </a:solidFill>
                <a:latin typeface="+mn-ea"/>
                <a:ea typeface="+mn-ea"/>
                <a:sym typeface="Arial" charset="0"/>
              </a:rPr>
              <a:t>vm_area_struct</a:t>
            </a:r>
            <a:r>
              <a:rPr lang="en-US" altLang="zh-CN" sz="1500" dirty="0">
                <a:solidFill>
                  <a:srgbClr val="111111"/>
                </a:solidFill>
                <a:latin typeface="+mn-ea"/>
                <a:ea typeface="+mn-ea"/>
                <a:sym typeface="Arial" charset="0"/>
              </a:rPr>
              <a:t> *);</a:t>
            </a:r>
          </a:p>
          <a:p>
            <a:pPr lvl="2"/>
            <a:r>
              <a:rPr lang="zh-CN" altLang="en-US" sz="1500" dirty="0">
                <a:solidFill>
                  <a:srgbClr val="111111"/>
                </a:solidFill>
                <a:latin typeface="+mn-ea"/>
                <a:ea typeface="+mn-ea"/>
                <a:sym typeface="Arial" charset="0"/>
              </a:rPr>
              <a:t>执行内存映射，将文件映射到当前进程的地址空间</a:t>
            </a:r>
            <a:endParaRPr lang="en-US" altLang="zh-CN" sz="1500" dirty="0">
              <a:solidFill>
                <a:srgbClr val="111111"/>
              </a:solidFill>
              <a:latin typeface="+mn-ea"/>
              <a:ea typeface="+mn-ea"/>
              <a:sym typeface="Arial" charset="0"/>
            </a:endParaRPr>
          </a:p>
          <a:p>
            <a:pPr lvl="2"/>
            <a:endParaRPr lang="en-US" altLang="zh-CN" sz="1500" dirty="0">
              <a:solidFill>
                <a:srgbClr val="111111"/>
              </a:solidFill>
              <a:latin typeface="+mn-ea"/>
              <a:ea typeface="+mn-ea"/>
              <a:sym typeface="Arial" charset="0"/>
            </a:endParaRPr>
          </a:p>
          <a:p>
            <a:pPr lvl="1"/>
            <a:r>
              <a:rPr lang="fr-FR" altLang="zh-CN" sz="1500" dirty="0">
                <a:solidFill>
                  <a:srgbClr val="111111"/>
                </a:solidFill>
                <a:latin typeface="+mn-ea"/>
                <a:ea typeface="+mn-ea"/>
                <a:sym typeface="Arial" charset="0"/>
              </a:rPr>
              <a:t>int (*fsync) (struct file *, loff_t, loff_t, int datasync);</a:t>
            </a:r>
            <a:endParaRPr lang="en-US" altLang="zh-CN" sz="1500" dirty="0">
              <a:solidFill>
                <a:srgbClr val="111111"/>
              </a:solidFill>
              <a:latin typeface="+mn-ea"/>
              <a:ea typeface="+mn-ea"/>
              <a:sym typeface="Arial" charset="0"/>
            </a:endParaRPr>
          </a:p>
          <a:p>
            <a:pPr lvl="2"/>
            <a:r>
              <a:rPr lang="zh-CN" altLang="en-US" sz="1500" dirty="0">
                <a:solidFill>
                  <a:srgbClr val="111111"/>
                </a:solidFill>
                <a:latin typeface="+mn-ea"/>
                <a:sym typeface="Arial" charset="0"/>
              </a:rPr>
              <a:t>将文件的所有缓存写入磁盘</a:t>
            </a:r>
          </a:p>
          <a:p>
            <a:pPr lvl="2"/>
            <a:endParaRPr lang="en-US" altLang="zh-CN" sz="1900" dirty="0">
              <a:solidFill>
                <a:srgbClr val="111111"/>
              </a:solidFill>
              <a:latin typeface="+mn-ea"/>
              <a:ea typeface="+mn-ea"/>
              <a:sym typeface="Arial" charset="0"/>
            </a:endParaRPr>
          </a:p>
          <a:p>
            <a:endParaRPr lang="en-US" altLang="zh-CN" sz="2300" dirty="0">
              <a:latin typeface="+mn-ea"/>
              <a:ea typeface="+mn-ea"/>
              <a:sym typeface="Arial" charset="0"/>
            </a:endParaRPr>
          </a:p>
        </p:txBody>
      </p:sp>
    </p:spTree>
    <p:extLst>
      <p:ext uri="{BB962C8B-B14F-4D97-AF65-F5344CB8AC3E}">
        <p14:creationId xmlns:p14="http://schemas.microsoft.com/office/powerpoint/2010/main" val="303505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
        <p:nvSpPr>
          <p:cNvPr id="6" name="标题 4">
            <a:extLst>
              <a:ext uri="{FF2B5EF4-FFF2-40B4-BE49-F238E27FC236}">
                <a16:creationId xmlns:a16="http://schemas.microsoft.com/office/drawing/2014/main" id="{9556B933-E2D4-4C4A-B6CC-87DE07A537A4}"/>
              </a:ext>
            </a:extLst>
          </p:cNvPr>
          <p:cNvSpPr>
            <a:spLocks noGrp="1"/>
          </p:cNvSpPr>
          <p:nvPr>
            <p:ph type="title"/>
          </p:nvPr>
        </p:nvSpPr>
        <p:spPr>
          <a:xfrm>
            <a:off x="0" y="0"/>
            <a:ext cx="5076056" cy="557213"/>
          </a:xfrm>
        </p:spPr>
        <p:txBody>
          <a:bodyPr/>
          <a:lstStyle/>
          <a:p>
            <a:pPr>
              <a:defRPr/>
            </a:pPr>
            <a:r>
              <a:rPr lang="en-US" altLang="zh-CN" dirty="0">
                <a:solidFill>
                  <a:srgbClr val="622820"/>
                </a:solidFill>
                <a:latin typeface="隶书" panose="02010509060101010101" pitchFamily="49" charset="-122"/>
                <a:ea typeface="隶书" panose="02010509060101010101" pitchFamily="49" charset="-122"/>
              </a:rPr>
              <a:t>VFS</a:t>
            </a:r>
            <a:r>
              <a:rPr lang="zh-CN" altLang="en-US" dirty="0">
                <a:solidFill>
                  <a:srgbClr val="622820"/>
                </a:solidFill>
                <a:latin typeface="隶书" panose="02010509060101010101" pitchFamily="49" charset="-122"/>
                <a:ea typeface="隶书" panose="02010509060101010101" pitchFamily="49" charset="-122"/>
              </a:rPr>
              <a:t>概述</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4</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endParaRPr lang="en-US" altLang="zh-CN" sz="2300" dirty="0">
              <a:latin typeface="+mn-ea"/>
              <a:ea typeface="+mn-ea"/>
              <a:sym typeface="Arial" charset="0"/>
            </a:endParaRPr>
          </a:p>
          <a:p>
            <a:endParaRPr lang="en-US" altLang="zh-CN" sz="2300" dirty="0">
              <a:latin typeface="+mn-ea"/>
              <a:ea typeface="+mn-ea"/>
              <a:sym typeface="Arial" charset="0"/>
            </a:endParaRPr>
          </a:p>
          <a:p>
            <a:endParaRPr lang="en-US" altLang="zh-CN" sz="2300" dirty="0">
              <a:latin typeface="+mn-ea"/>
              <a:ea typeface="+mn-ea"/>
              <a:sym typeface="Arial" charset="0"/>
            </a:endParaRPr>
          </a:p>
          <a:p>
            <a:r>
              <a:rPr lang="zh-CN" altLang="en-US" sz="2300" dirty="0">
                <a:latin typeface="+mn-ea"/>
                <a:ea typeface="+mn-ea"/>
                <a:sym typeface="Arial" charset="0"/>
              </a:rPr>
              <a:t>用户有把外部存储设备</a:t>
            </a:r>
            <a:r>
              <a:rPr lang="en-US" altLang="zh-CN" sz="2300" dirty="0">
                <a:latin typeface="+mn-ea"/>
                <a:ea typeface="+mn-ea"/>
                <a:sym typeface="Arial" charset="0"/>
              </a:rPr>
              <a:t>a</a:t>
            </a:r>
            <a:r>
              <a:rPr lang="zh-CN" altLang="en-US" sz="2300" dirty="0">
                <a:latin typeface="+mn-ea"/>
                <a:ea typeface="+mn-ea"/>
                <a:sym typeface="Arial" charset="0"/>
              </a:rPr>
              <a:t>的文件</a:t>
            </a:r>
            <a:endParaRPr lang="en-US" altLang="zh-CN" sz="2300" dirty="0">
              <a:latin typeface="+mn-ea"/>
              <a:ea typeface="+mn-ea"/>
              <a:sym typeface="Arial" charset="0"/>
            </a:endParaRPr>
          </a:p>
          <a:p>
            <a:pPr marL="0" indent="0">
              <a:buNone/>
            </a:pPr>
            <a:r>
              <a:rPr lang="zh-CN" altLang="en-US" sz="2300" dirty="0">
                <a:latin typeface="+mn-ea"/>
                <a:ea typeface="+mn-ea"/>
                <a:sym typeface="Arial" charset="0"/>
              </a:rPr>
              <a:t>拷贝到外部存储设备</a:t>
            </a:r>
            <a:r>
              <a:rPr lang="en-US" altLang="zh-CN" sz="2300" dirty="0">
                <a:latin typeface="+mn-ea"/>
                <a:ea typeface="+mn-ea"/>
                <a:sym typeface="Arial" charset="0"/>
              </a:rPr>
              <a:t>b</a:t>
            </a:r>
            <a:r>
              <a:rPr lang="zh-CN" altLang="en-US" sz="2300" dirty="0">
                <a:latin typeface="+mn-ea"/>
                <a:ea typeface="+mn-ea"/>
                <a:sym typeface="Arial" charset="0"/>
              </a:rPr>
              <a:t>的需求，</a:t>
            </a:r>
            <a:endParaRPr lang="en-US" altLang="zh-CN" sz="2300" dirty="0">
              <a:latin typeface="+mn-ea"/>
              <a:ea typeface="+mn-ea"/>
              <a:sym typeface="Arial" charset="0"/>
            </a:endParaRPr>
          </a:p>
          <a:p>
            <a:pPr marL="0" indent="0">
              <a:buNone/>
            </a:pPr>
            <a:r>
              <a:rPr lang="zh-CN" altLang="en-US" sz="2300" dirty="0">
                <a:latin typeface="+mn-ea"/>
                <a:ea typeface="+mn-ea"/>
                <a:sym typeface="Arial" charset="0"/>
              </a:rPr>
              <a:t>两者格式并不兼容，怎么办？</a:t>
            </a:r>
          </a:p>
          <a:p>
            <a:endParaRPr lang="zh-CN" altLang="en-US" sz="2300" dirty="0">
              <a:latin typeface="+mn-ea"/>
              <a:ea typeface="+mn-ea"/>
              <a:sym typeface="Arial" charset="0"/>
            </a:endParaRPr>
          </a:p>
        </p:txBody>
      </p:sp>
      <p:pic>
        <p:nvPicPr>
          <p:cNvPr id="4" name="图片 3">
            <a:extLst>
              <a:ext uri="{FF2B5EF4-FFF2-40B4-BE49-F238E27FC236}">
                <a16:creationId xmlns:a16="http://schemas.microsoft.com/office/drawing/2014/main" id="{93B8AB80-C625-4817-B12A-E447ACC7FFC3}"/>
              </a:ext>
            </a:extLst>
          </p:cNvPr>
          <p:cNvPicPr>
            <a:picLocks noChangeAspect="1"/>
          </p:cNvPicPr>
          <p:nvPr/>
        </p:nvPicPr>
        <p:blipFill>
          <a:blip r:embed="rId2"/>
          <a:stretch>
            <a:fillRect/>
          </a:stretch>
        </p:blipFill>
        <p:spPr>
          <a:xfrm>
            <a:off x="4609539" y="1318867"/>
            <a:ext cx="4249280" cy="4371211"/>
          </a:xfrm>
          <a:prstGeom prst="rect">
            <a:avLst/>
          </a:prstGeom>
        </p:spPr>
      </p:pic>
    </p:spTree>
    <p:extLst>
      <p:ext uri="{BB962C8B-B14F-4D97-AF65-F5344CB8AC3E}">
        <p14:creationId xmlns:p14="http://schemas.microsoft.com/office/powerpoint/2010/main" val="18848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5</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DOS</a:t>
            </a:r>
            <a:r>
              <a:rPr lang="zh-CN" altLang="en-US" sz="2300" dirty="0">
                <a:latin typeface="+mn-ea"/>
                <a:ea typeface="+mn-ea"/>
                <a:sym typeface="Arial" charset="0"/>
              </a:rPr>
              <a:t>不支持直接复制。</a:t>
            </a:r>
          </a:p>
          <a:p>
            <a:endParaRPr lang="zh-CN" altLang="en-US" sz="2300" dirty="0">
              <a:latin typeface="+mn-ea"/>
              <a:ea typeface="+mn-ea"/>
              <a:sym typeface="Arial" charset="0"/>
            </a:endParaRPr>
          </a:p>
          <a:p>
            <a:pPr lvl="1"/>
            <a:r>
              <a:rPr lang="zh-CN" altLang="en-US" sz="1800" dirty="0">
                <a:solidFill>
                  <a:srgbClr val="111111"/>
                </a:solidFill>
                <a:ea typeface="宋体" pitchFamily="2" charset="-122"/>
                <a:sym typeface="Arial" charset="0"/>
              </a:rPr>
              <a:t>用户如果想要复制必须借助特殊工具，可能需要借助中间媒介。</a:t>
            </a:r>
            <a:endParaRPr lang="en-US" altLang="zh-CN" sz="1800" dirty="0">
              <a:solidFill>
                <a:srgbClr val="111111"/>
              </a:solidFill>
              <a:ea typeface="宋体" pitchFamily="2" charset="-122"/>
              <a:sym typeface="Arial" charset="0"/>
            </a:endParaRPr>
          </a:p>
          <a:p>
            <a:pPr lvl="1"/>
            <a:r>
              <a:rPr lang="zh-CN" altLang="en-US" sz="1800" dirty="0">
                <a:solidFill>
                  <a:srgbClr val="111111"/>
                </a:solidFill>
                <a:ea typeface="宋体" pitchFamily="2" charset="-122"/>
                <a:sym typeface="Arial" charset="0"/>
              </a:rPr>
              <a:t>用户需要一种更加方便、效率更高的工具。</a:t>
            </a:r>
            <a:endParaRPr lang="en-US" altLang="zh-CN" sz="1800" dirty="0">
              <a:solidFill>
                <a:srgbClr val="111111"/>
              </a:solidFill>
              <a:ea typeface="宋体" pitchFamily="2" charset="-122"/>
              <a:sym typeface="Arial" charset="0"/>
            </a:endParaRPr>
          </a:p>
          <a:p>
            <a:pPr marL="457200" lvl="1" indent="0">
              <a:buNone/>
            </a:pPr>
            <a:endParaRPr lang="zh-CN" altLang="en-US" sz="1800" dirty="0">
              <a:solidFill>
                <a:srgbClr val="111111"/>
              </a:solidFill>
              <a:ea typeface="宋体" pitchFamily="2" charset="-122"/>
              <a:sym typeface="Arial" charset="0"/>
            </a:endParaRPr>
          </a:p>
          <a:p>
            <a:r>
              <a:rPr lang="en-US" altLang="zh-CN" sz="2300" dirty="0">
                <a:latin typeface="+mn-ea"/>
                <a:ea typeface="+mn-ea"/>
                <a:sym typeface="Arial" charset="0"/>
              </a:rPr>
              <a:t>VFS</a:t>
            </a:r>
            <a:r>
              <a:rPr lang="zh-CN" altLang="en-US" sz="2300" dirty="0">
                <a:latin typeface="+mn-ea"/>
                <a:ea typeface="+mn-ea"/>
                <a:sym typeface="Arial" charset="0"/>
              </a:rPr>
              <a:t>（虚拟文件系统）应运而生。</a:t>
            </a:r>
          </a:p>
          <a:p>
            <a:pPr marL="0" indent="0">
              <a:buNone/>
            </a:pPr>
            <a:endParaRPr lang="zh-CN" altLang="en-US" sz="2300" dirty="0">
              <a:latin typeface="+mn-ea"/>
              <a:ea typeface="+mn-ea"/>
              <a:sym typeface="Arial" charset="0"/>
            </a:endParaRPr>
          </a:p>
          <a:p>
            <a:pPr lvl="1"/>
            <a:r>
              <a:rPr lang="zh-CN" altLang="en-US" sz="1800" dirty="0">
                <a:solidFill>
                  <a:srgbClr val="111111"/>
                </a:solidFill>
                <a:ea typeface="宋体" pitchFamily="2" charset="-122"/>
                <a:sym typeface="Arial" charset="0"/>
              </a:rPr>
              <a:t>在</a:t>
            </a:r>
            <a:r>
              <a:rPr lang="en-US" altLang="zh-CN" sz="1800" dirty="0">
                <a:solidFill>
                  <a:srgbClr val="111111"/>
                </a:solidFill>
                <a:ea typeface="宋体" pitchFamily="2" charset="-122"/>
                <a:sym typeface="Arial" charset="0"/>
              </a:rPr>
              <a:t>VFS</a:t>
            </a:r>
            <a:r>
              <a:rPr lang="zh-CN" altLang="en-US" sz="1800" dirty="0">
                <a:solidFill>
                  <a:srgbClr val="111111"/>
                </a:solidFill>
                <a:ea typeface="宋体" pitchFamily="2" charset="-122"/>
                <a:sym typeface="Arial" charset="0"/>
              </a:rPr>
              <a:t>的帮助下，用户可以把</a:t>
            </a:r>
            <a:r>
              <a:rPr lang="en-US" altLang="zh-CN" sz="1800" dirty="0">
                <a:solidFill>
                  <a:srgbClr val="111111"/>
                </a:solidFill>
                <a:ea typeface="宋体" pitchFamily="2" charset="-122"/>
                <a:sym typeface="Arial" charset="0"/>
              </a:rPr>
              <a:t>ext4</a:t>
            </a:r>
            <a:r>
              <a:rPr lang="zh-CN" altLang="en-US" sz="1800" dirty="0">
                <a:solidFill>
                  <a:srgbClr val="111111"/>
                </a:solidFill>
                <a:ea typeface="宋体" pitchFamily="2" charset="-122"/>
                <a:sym typeface="Arial" charset="0"/>
              </a:rPr>
              <a:t>格式的硬盘文件复制到</a:t>
            </a:r>
            <a:r>
              <a:rPr lang="en-US" altLang="zh-CN" sz="1800" dirty="0">
                <a:solidFill>
                  <a:srgbClr val="111111"/>
                </a:solidFill>
                <a:ea typeface="宋体" pitchFamily="2" charset="-122"/>
                <a:sym typeface="Arial" charset="0"/>
              </a:rPr>
              <a:t>fat32</a:t>
            </a:r>
            <a:r>
              <a:rPr lang="zh-CN" altLang="en-US" sz="1800" dirty="0">
                <a:solidFill>
                  <a:srgbClr val="111111"/>
                </a:solidFill>
                <a:ea typeface="宋体" pitchFamily="2" charset="-122"/>
                <a:sym typeface="Arial" charset="0"/>
              </a:rPr>
              <a:t>格式的硬盘中，甚至通过网络把文件传送到遥远的地方。</a:t>
            </a:r>
          </a:p>
        </p:txBody>
      </p:sp>
    </p:spTree>
    <p:extLst>
      <p:ext uri="{BB962C8B-B14F-4D97-AF65-F5344CB8AC3E}">
        <p14:creationId xmlns:p14="http://schemas.microsoft.com/office/powerpoint/2010/main" val="6631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6</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VFS</a:t>
            </a:r>
            <a:r>
              <a:rPr lang="zh-CN" altLang="en-US" sz="2300" dirty="0">
                <a:latin typeface="+mn-ea"/>
                <a:ea typeface="+mn-ea"/>
                <a:sym typeface="Arial" charset="0"/>
              </a:rPr>
              <a:t>的特性</a:t>
            </a:r>
            <a:endParaRPr lang="en-US" altLang="zh-CN" sz="2300" dirty="0">
              <a:latin typeface="+mn-ea"/>
              <a:ea typeface="+mn-ea"/>
              <a:sym typeface="Arial" charset="0"/>
            </a:endParaRPr>
          </a:p>
          <a:p>
            <a:endParaRPr lang="zh-CN" altLang="en-US" sz="2300" dirty="0">
              <a:latin typeface="+mn-ea"/>
              <a:ea typeface="+mn-ea"/>
              <a:sym typeface="Arial" charset="0"/>
            </a:endParaRPr>
          </a:p>
          <a:p>
            <a:pPr lvl="1"/>
            <a:r>
              <a:rPr lang="zh-CN" altLang="en-US" sz="1800" dirty="0">
                <a:solidFill>
                  <a:srgbClr val="111111"/>
                </a:solidFill>
                <a:ea typeface="宋体" pitchFamily="2" charset="-122"/>
                <a:sym typeface="Arial" charset="0"/>
              </a:rPr>
              <a:t>支持大量的文件系统类型</a:t>
            </a:r>
            <a:endParaRPr lang="en-US" altLang="zh-CN" sz="1800" dirty="0">
              <a:solidFill>
                <a:srgbClr val="111111"/>
              </a:solidFill>
              <a:ea typeface="宋体" pitchFamily="2" charset="-122"/>
              <a:sym typeface="Arial" charset="0"/>
            </a:endParaRPr>
          </a:p>
          <a:p>
            <a:pPr lvl="1"/>
            <a:endParaRPr lang="en-US" altLang="zh-CN" sz="1800" dirty="0">
              <a:solidFill>
                <a:srgbClr val="111111"/>
              </a:solidFill>
              <a:ea typeface="宋体" pitchFamily="2" charset="-122"/>
              <a:sym typeface="Arial" charset="0"/>
            </a:endParaRPr>
          </a:p>
          <a:p>
            <a:pPr lvl="2"/>
            <a:r>
              <a:rPr lang="zh-CN" altLang="en-US" sz="1800" dirty="0">
                <a:solidFill>
                  <a:srgbClr val="111111"/>
                </a:solidFill>
                <a:ea typeface="宋体" pitchFamily="2" charset="-122"/>
                <a:sym typeface="Arial" charset="0"/>
              </a:rPr>
              <a:t>本地的磁盘文件系统、远程的网络文件系统甚至内存文件系统，只有你想不到，没有它做不到</a:t>
            </a:r>
            <a:endParaRPr lang="en-US" altLang="zh-CN" sz="1800" dirty="0">
              <a:solidFill>
                <a:srgbClr val="111111"/>
              </a:solidFill>
              <a:ea typeface="宋体" pitchFamily="2" charset="-122"/>
              <a:sym typeface="Arial" charset="0"/>
            </a:endParaRPr>
          </a:p>
          <a:p>
            <a:pPr marL="914400" lvl="2" indent="0">
              <a:buNone/>
            </a:pPr>
            <a:endParaRPr lang="en-US" altLang="zh-CN" sz="1800" dirty="0">
              <a:solidFill>
                <a:srgbClr val="111111"/>
              </a:solidFill>
              <a:ea typeface="宋体" pitchFamily="2" charset="-122"/>
              <a:sym typeface="Arial" charset="0"/>
            </a:endParaRPr>
          </a:p>
          <a:p>
            <a:pPr marL="914400" lvl="2" indent="0">
              <a:buNone/>
            </a:pPr>
            <a:endParaRPr lang="en-US" altLang="zh-CN" sz="1800" dirty="0">
              <a:solidFill>
                <a:srgbClr val="111111"/>
              </a:solidFill>
              <a:ea typeface="宋体" pitchFamily="2" charset="-122"/>
              <a:sym typeface="Arial" charset="0"/>
            </a:endParaRPr>
          </a:p>
          <a:p>
            <a:pPr lvl="1"/>
            <a:r>
              <a:rPr lang="zh-CN" altLang="en-US" sz="1800" dirty="0">
                <a:solidFill>
                  <a:srgbClr val="111111"/>
                </a:solidFill>
                <a:ea typeface="宋体" pitchFamily="2" charset="-122"/>
                <a:sym typeface="Arial" charset="0"/>
              </a:rPr>
              <a:t>独立于具体的存储设备</a:t>
            </a:r>
            <a:endParaRPr lang="en-US" altLang="zh-CN" sz="1800" dirty="0">
              <a:solidFill>
                <a:srgbClr val="111111"/>
              </a:solidFill>
              <a:ea typeface="宋体" pitchFamily="2" charset="-122"/>
              <a:sym typeface="Arial" charset="0"/>
            </a:endParaRPr>
          </a:p>
          <a:p>
            <a:pPr lvl="2"/>
            <a:endParaRPr lang="en-US" altLang="zh-CN" sz="1800" dirty="0">
              <a:solidFill>
                <a:srgbClr val="111111"/>
              </a:solidFill>
              <a:ea typeface="宋体" pitchFamily="2" charset="-122"/>
              <a:sym typeface="Arial" charset="0"/>
            </a:endParaRPr>
          </a:p>
          <a:p>
            <a:pPr lvl="2"/>
            <a:r>
              <a:rPr lang="zh-CN" altLang="en-US" sz="1800" dirty="0">
                <a:solidFill>
                  <a:srgbClr val="111111"/>
                </a:solidFill>
                <a:ea typeface="宋体" pitchFamily="2" charset="-122"/>
                <a:sym typeface="Arial" charset="0"/>
              </a:rPr>
              <a:t>机械硬盘、固态硬盘、闪存、网络甚至内存都可以是</a:t>
            </a:r>
            <a:r>
              <a:rPr lang="en-US" altLang="zh-CN" sz="1800" dirty="0">
                <a:solidFill>
                  <a:srgbClr val="111111"/>
                </a:solidFill>
                <a:ea typeface="宋体" pitchFamily="2" charset="-122"/>
                <a:sym typeface="Arial" charset="0"/>
              </a:rPr>
              <a:t>VFS</a:t>
            </a:r>
            <a:r>
              <a:rPr lang="zh-CN" altLang="en-US" sz="1800" dirty="0">
                <a:solidFill>
                  <a:srgbClr val="111111"/>
                </a:solidFill>
                <a:ea typeface="宋体" pitchFamily="2" charset="-122"/>
                <a:sym typeface="Arial" charset="0"/>
              </a:rPr>
              <a:t>的媒介</a:t>
            </a:r>
            <a:endParaRPr lang="en-US" altLang="zh-CN" sz="1800" dirty="0">
              <a:solidFill>
                <a:srgbClr val="111111"/>
              </a:solidFill>
              <a:ea typeface="宋体" pitchFamily="2" charset="-122"/>
              <a:sym typeface="Arial" charset="0"/>
            </a:endParaRPr>
          </a:p>
          <a:p>
            <a:pPr marL="457200" lvl="1" indent="0">
              <a:buNone/>
            </a:pPr>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spTree>
    <p:extLst>
      <p:ext uri="{BB962C8B-B14F-4D97-AF65-F5344CB8AC3E}">
        <p14:creationId xmlns:p14="http://schemas.microsoft.com/office/powerpoint/2010/main" val="348841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7</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457200" lvl="1" indent="0">
              <a:buNone/>
            </a:pPr>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grpSp>
        <p:nvGrpSpPr>
          <p:cNvPr id="5" name="Group 4">
            <a:extLst>
              <a:ext uri="{FF2B5EF4-FFF2-40B4-BE49-F238E27FC236}">
                <a16:creationId xmlns:a16="http://schemas.microsoft.com/office/drawing/2014/main" id="{D96AD01B-4483-4347-84E9-0793FD75B9B3}"/>
              </a:ext>
            </a:extLst>
          </p:cNvPr>
          <p:cNvGrpSpPr/>
          <p:nvPr/>
        </p:nvGrpSpPr>
        <p:grpSpPr>
          <a:xfrm>
            <a:off x="898523" y="2180321"/>
            <a:ext cx="7654133" cy="4381049"/>
            <a:chOff x="1037230" y="7515719"/>
            <a:chExt cx="7654133" cy="4381049"/>
          </a:xfrm>
        </p:grpSpPr>
        <p:sp>
          <p:nvSpPr>
            <p:cNvPr id="6" name="Rectangle 6">
              <a:extLst>
                <a:ext uri="{FF2B5EF4-FFF2-40B4-BE49-F238E27FC236}">
                  <a16:creationId xmlns:a16="http://schemas.microsoft.com/office/drawing/2014/main" id="{525EC2F3-4B39-43E3-AAE3-4CEBFA189E3D}"/>
                </a:ext>
              </a:extLst>
            </p:cNvPr>
            <p:cNvSpPr/>
            <p:nvPr/>
          </p:nvSpPr>
          <p:spPr>
            <a:xfrm>
              <a:off x="1042917" y="8434668"/>
              <a:ext cx="7001301" cy="1947081"/>
            </a:xfrm>
            <a:prstGeom prst="rect">
              <a:avLst/>
            </a:prstGeom>
            <a:solidFill>
              <a:srgbClr val="4F81BD">
                <a:lumMod val="60000"/>
                <a:lumOff val="40000"/>
              </a:srgbClr>
            </a:solidFill>
            <a:ln w="25400" cap="flat" cmpd="sng" algn="ctr">
              <a:solidFill>
                <a:srgbClr val="4F81BD">
                  <a:shade val="50000"/>
                </a:srgbClr>
              </a:solidFill>
              <a:prstDash val="solid"/>
            </a:ln>
            <a:effectLst/>
          </p:spPr>
          <p:txBody>
            <a:bodyPr vert="vert270" rtlCol="0" anchor="t"/>
            <a:lstStyle/>
            <a:p>
              <a:pPr algn="ctr" eaLnBrk="1" fontAlgn="auto" hangingPunct="1">
                <a:spcBef>
                  <a:spcPts val="0"/>
                </a:spcBef>
                <a:spcAft>
                  <a:spcPts val="0"/>
                </a:spcAft>
                <a:defRPr/>
              </a:pPr>
              <a:r>
                <a:rPr lang="en-US" sz="2800" kern="0" dirty="0">
                  <a:solidFill>
                    <a:prstClr val="white"/>
                  </a:solidFill>
                  <a:latin typeface="Calibri"/>
                  <a:ea typeface="宋体"/>
                </a:rPr>
                <a:t>Kernel</a:t>
              </a:r>
            </a:p>
          </p:txBody>
        </p:sp>
        <p:sp>
          <p:nvSpPr>
            <p:cNvPr id="8" name="Rectangle 7">
              <a:extLst>
                <a:ext uri="{FF2B5EF4-FFF2-40B4-BE49-F238E27FC236}">
                  <a16:creationId xmlns:a16="http://schemas.microsoft.com/office/drawing/2014/main" id="{4DEB3A8A-F617-4B66-B310-313473D0F8F2}"/>
                </a:ext>
              </a:extLst>
            </p:cNvPr>
            <p:cNvSpPr/>
            <p:nvPr/>
          </p:nvSpPr>
          <p:spPr>
            <a:xfrm>
              <a:off x="1809466" y="7515719"/>
              <a:ext cx="1778302" cy="682388"/>
            </a:xfrm>
            <a:prstGeom prst="rect">
              <a:avLst/>
            </a:prstGeom>
            <a:solidFill>
              <a:srgbClr val="8064A2"/>
            </a:solidFill>
            <a:ln w="25400" cap="flat" cmpd="sng" algn="ctr">
              <a:solidFill>
                <a:srgbClr val="8064A2">
                  <a:lumMod val="75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Process 1</a:t>
              </a:r>
            </a:p>
          </p:txBody>
        </p:sp>
        <p:sp>
          <p:nvSpPr>
            <p:cNvPr id="10" name="Rectangle 8">
              <a:extLst>
                <a:ext uri="{FF2B5EF4-FFF2-40B4-BE49-F238E27FC236}">
                  <a16:creationId xmlns:a16="http://schemas.microsoft.com/office/drawing/2014/main" id="{C63B3347-85E3-4A8B-805C-EEBF6C49D8B7}"/>
                </a:ext>
              </a:extLst>
            </p:cNvPr>
            <p:cNvSpPr/>
            <p:nvPr/>
          </p:nvSpPr>
          <p:spPr>
            <a:xfrm>
              <a:off x="3932830" y="7515719"/>
              <a:ext cx="1778302" cy="682388"/>
            </a:xfrm>
            <a:prstGeom prst="rect">
              <a:avLst/>
            </a:prstGeom>
            <a:solidFill>
              <a:srgbClr val="8064A2"/>
            </a:solidFill>
            <a:ln w="25400" cap="flat" cmpd="sng" algn="ctr">
              <a:solidFill>
                <a:srgbClr val="8064A2">
                  <a:lumMod val="75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Process 2</a:t>
              </a:r>
            </a:p>
          </p:txBody>
        </p:sp>
        <p:sp>
          <p:nvSpPr>
            <p:cNvPr id="11" name="Rectangle 9">
              <a:extLst>
                <a:ext uri="{FF2B5EF4-FFF2-40B4-BE49-F238E27FC236}">
                  <a16:creationId xmlns:a16="http://schemas.microsoft.com/office/drawing/2014/main" id="{2F443E38-CB0D-497F-9F02-4B38BEBCA5B9}"/>
                </a:ext>
              </a:extLst>
            </p:cNvPr>
            <p:cNvSpPr/>
            <p:nvPr/>
          </p:nvSpPr>
          <p:spPr>
            <a:xfrm>
              <a:off x="6056194" y="7515719"/>
              <a:ext cx="1778302" cy="682388"/>
            </a:xfrm>
            <a:prstGeom prst="rect">
              <a:avLst/>
            </a:prstGeom>
            <a:solidFill>
              <a:srgbClr val="8064A2"/>
            </a:solidFill>
            <a:ln w="25400" cap="flat" cmpd="sng" algn="ctr">
              <a:solidFill>
                <a:srgbClr val="8064A2">
                  <a:lumMod val="75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Process 3</a:t>
              </a:r>
            </a:p>
          </p:txBody>
        </p:sp>
        <p:sp>
          <p:nvSpPr>
            <p:cNvPr id="12" name="Rectangle 10">
              <a:extLst>
                <a:ext uri="{FF2B5EF4-FFF2-40B4-BE49-F238E27FC236}">
                  <a16:creationId xmlns:a16="http://schemas.microsoft.com/office/drawing/2014/main" id="{D34DC1F4-9C09-428B-8307-3E7881B5E7A3}"/>
                </a:ext>
              </a:extLst>
            </p:cNvPr>
            <p:cNvSpPr/>
            <p:nvPr/>
          </p:nvSpPr>
          <p:spPr>
            <a:xfrm>
              <a:off x="1809466" y="8637111"/>
              <a:ext cx="6025030" cy="682388"/>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Virtual File System</a:t>
              </a:r>
            </a:p>
          </p:txBody>
        </p:sp>
        <p:sp>
          <p:nvSpPr>
            <p:cNvPr id="13" name="Rectangle 11">
              <a:extLst>
                <a:ext uri="{FF2B5EF4-FFF2-40B4-BE49-F238E27FC236}">
                  <a16:creationId xmlns:a16="http://schemas.microsoft.com/office/drawing/2014/main" id="{CAFAE3F7-3600-4D99-A49B-2EB0B5A72911}"/>
                </a:ext>
              </a:extLst>
            </p:cNvPr>
            <p:cNvSpPr/>
            <p:nvPr/>
          </p:nvSpPr>
          <p:spPr>
            <a:xfrm>
              <a:off x="1809466" y="9485546"/>
              <a:ext cx="1778302" cy="682388"/>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ext</a:t>
              </a:r>
              <a:r>
                <a:rPr lang="en-US" altLang="zh-CN" sz="2000" kern="0" dirty="0">
                  <a:solidFill>
                    <a:prstClr val="white"/>
                  </a:solidFill>
                  <a:latin typeface="Calibri"/>
                  <a:ea typeface="宋体" panose="02010600030101010101" pitchFamily="2" charset="-122"/>
                </a:rPr>
                <a:t>4</a:t>
              </a:r>
              <a:r>
                <a:rPr lang="en-US" sz="2000" kern="0" dirty="0">
                  <a:solidFill>
                    <a:prstClr val="white"/>
                  </a:solidFill>
                  <a:latin typeface="Calibri"/>
                  <a:ea typeface="宋体"/>
                </a:rPr>
                <a:t> Driver</a:t>
              </a:r>
            </a:p>
          </p:txBody>
        </p:sp>
        <p:sp>
          <p:nvSpPr>
            <p:cNvPr id="14" name="Rectangle 12">
              <a:extLst>
                <a:ext uri="{FF2B5EF4-FFF2-40B4-BE49-F238E27FC236}">
                  <a16:creationId xmlns:a16="http://schemas.microsoft.com/office/drawing/2014/main" id="{46E2A2EE-0524-4A84-8E1C-E867ACA6D21A}"/>
                </a:ext>
              </a:extLst>
            </p:cNvPr>
            <p:cNvSpPr/>
            <p:nvPr/>
          </p:nvSpPr>
          <p:spPr>
            <a:xfrm>
              <a:off x="3695131" y="9487820"/>
              <a:ext cx="1778302" cy="682388"/>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NTFS Driver</a:t>
              </a:r>
            </a:p>
          </p:txBody>
        </p:sp>
        <p:sp>
          <p:nvSpPr>
            <p:cNvPr id="15" name="Rectangle 13">
              <a:extLst>
                <a:ext uri="{FF2B5EF4-FFF2-40B4-BE49-F238E27FC236}">
                  <a16:creationId xmlns:a16="http://schemas.microsoft.com/office/drawing/2014/main" id="{7C3C9BB0-05F1-4742-B9F7-2AA5CF992C16}"/>
                </a:ext>
              </a:extLst>
            </p:cNvPr>
            <p:cNvSpPr/>
            <p:nvPr/>
          </p:nvSpPr>
          <p:spPr>
            <a:xfrm>
              <a:off x="6056194" y="9485546"/>
              <a:ext cx="1778302" cy="682388"/>
            </a:xfrm>
            <a:prstGeom prst="rect">
              <a:avLst/>
            </a:prstGeom>
            <a:solidFill>
              <a:srgbClr val="4F81BD"/>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FAT32 Driver</a:t>
              </a:r>
            </a:p>
          </p:txBody>
        </p:sp>
        <p:sp>
          <p:nvSpPr>
            <p:cNvPr id="16" name="Rectangle 14">
              <a:extLst>
                <a:ext uri="{FF2B5EF4-FFF2-40B4-BE49-F238E27FC236}">
                  <a16:creationId xmlns:a16="http://schemas.microsoft.com/office/drawing/2014/main" id="{C37FF4E6-1CA7-42DA-92D4-4400563B8EEB}"/>
                </a:ext>
              </a:extLst>
            </p:cNvPr>
            <p:cNvSpPr/>
            <p:nvPr/>
          </p:nvSpPr>
          <p:spPr>
            <a:xfrm>
              <a:off x="1220338" y="10602394"/>
              <a:ext cx="4421874" cy="682388"/>
            </a:xfrm>
            <a:prstGeom prst="rect">
              <a:avLst/>
            </a:prstGeom>
            <a:solidFill>
              <a:sysClr val="window" lastClr="FFFFFF">
                <a:lumMod val="50000"/>
              </a:sysClr>
            </a:solidFill>
            <a:ln w="25400" cap="flat" cmpd="sng" algn="ctr">
              <a:solidFill>
                <a:sysClr val="windowText" lastClr="000000">
                  <a:lumMod val="75000"/>
                  <a:lumOff val="25000"/>
                </a:sysClr>
              </a:solidFill>
              <a:prstDash val="solid"/>
            </a:ln>
            <a:effectLst/>
          </p:spPr>
          <p:txBody>
            <a:bodyPr rtlCol="0" anchor="ctr"/>
            <a:lstStyle/>
            <a:p>
              <a:pPr algn="ctr" eaLnBrk="1" fontAlgn="auto" hangingPunct="1">
                <a:spcBef>
                  <a:spcPts val="0"/>
                </a:spcBef>
                <a:spcAft>
                  <a:spcPts val="0"/>
                </a:spcAft>
                <a:defRPr/>
              </a:pPr>
              <a:endParaRPr lang="en-US" sz="2000" kern="0">
                <a:solidFill>
                  <a:prstClr val="white"/>
                </a:solidFill>
                <a:latin typeface="Calibri"/>
                <a:ea typeface="宋体"/>
              </a:endParaRPr>
            </a:p>
          </p:txBody>
        </p:sp>
        <p:sp>
          <p:nvSpPr>
            <p:cNvPr id="17" name="Rectangle 15">
              <a:extLst>
                <a:ext uri="{FF2B5EF4-FFF2-40B4-BE49-F238E27FC236}">
                  <a16:creationId xmlns:a16="http://schemas.microsoft.com/office/drawing/2014/main" id="{08E5D03D-4AC1-4EE0-8F8E-0CB3AB35B0AE}"/>
                </a:ext>
              </a:extLst>
            </p:cNvPr>
            <p:cNvSpPr/>
            <p:nvPr/>
          </p:nvSpPr>
          <p:spPr>
            <a:xfrm>
              <a:off x="1809466" y="10591020"/>
              <a:ext cx="1778302" cy="682388"/>
            </a:xfrm>
            <a:prstGeom prst="rect">
              <a:avLst/>
            </a:prstGeom>
            <a:solidFill>
              <a:srgbClr val="9BBB59"/>
            </a:solidFill>
            <a:ln w="25400" cap="flat" cmpd="sng" algn="ctr">
              <a:solidFill>
                <a:srgbClr val="9BBB59">
                  <a:lumMod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ext</a:t>
              </a:r>
              <a:r>
                <a:rPr lang="en-US" altLang="zh-CN" sz="2000" kern="0" dirty="0">
                  <a:solidFill>
                    <a:prstClr val="white"/>
                  </a:solidFill>
                  <a:latin typeface="Calibri"/>
                  <a:ea typeface="宋体" panose="02010600030101010101" pitchFamily="2" charset="-122"/>
                </a:rPr>
                <a:t>4</a:t>
              </a:r>
              <a:r>
                <a:rPr lang="en-US" sz="2000" kern="0" dirty="0">
                  <a:solidFill>
                    <a:prstClr val="white"/>
                  </a:solidFill>
                  <a:latin typeface="Calibri"/>
                  <a:ea typeface="宋体"/>
                </a:rPr>
                <a:t> Partition</a:t>
              </a:r>
            </a:p>
          </p:txBody>
        </p:sp>
        <p:sp>
          <p:nvSpPr>
            <p:cNvPr id="18" name="Rectangle 16">
              <a:extLst>
                <a:ext uri="{FF2B5EF4-FFF2-40B4-BE49-F238E27FC236}">
                  <a16:creationId xmlns:a16="http://schemas.microsoft.com/office/drawing/2014/main" id="{6EB61C17-F827-4A31-85C2-6FD6286EAB82}"/>
                </a:ext>
              </a:extLst>
            </p:cNvPr>
            <p:cNvSpPr/>
            <p:nvPr/>
          </p:nvSpPr>
          <p:spPr>
            <a:xfrm>
              <a:off x="3695131" y="10602394"/>
              <a:ext cx="1778302" cy="682388"/>
            </a:xfrm>
            <a:prstGeom prst="rect">
              <a:avLst/>
            </a:prstGeom>
            <a:solidFill>
              <a:srgbClr val="9BBB59"/>
            </a:solidFill>
            <a:ln w="25400" cap="flat" cmpd="sng" algn="ctr">
              <a:solidFill>
                <a:srgbClr val="9BBB59">
                  <a:lumMod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NTFS Partition</a:t>
              </a:r>
            </a:p>
          </p:txBody>
        </p:sp>
        <p:sp>
          <p:nvSpPr>
            <p:cNvPr id="19" name="Rectangle 17">
              <a:extLst>
                <a:ext uri="{FF2B5EF4-FFF2-40B4-BE49-F238E27FC236}">
                  <a16:creationId xmlns:a16="http://schemas.microsoft.com/office/drawing/2014/main" id="{CE9042F1-94CD-4CE4-B283-C1482E511A0B}"/>
                </a:ext>
              </a:extLst>
            </p:cNvPr>
            <p:cNvSpPr/>
            <p:nvPr/>
          </p:nvSpPr>
          <p:spPr>
            <a:xfrm>
              <a:off x="5871949" y="10602399"/>
              <a:ext cx="2499816" cy="682388"/>
            </a:xfrm>
            <a:prstGeom prst="rect">
              <a:avLst/>
            </a:prstGeom>
            <a:solidFill>
              <a:sysClr val="window" lastClr="FFFFFF">
                <a:lumMod val="50000"/>
              </a:sysClr>
            </a:solidFill>
            <a:ln w="25400" cap="flat" cmpd="sng" algn="ctr">
              <a:solidFill>
                <a:sysClr val="windowText" lastClr="000000">
                  <a:lumMod val="75000"/>
                  <a:lumOff val="25000"/>
                </a:sysClr>
              </a:solidFill>
              <a:prstDash val="solid"/>
            </a:ln>
            <a:effectLst/>
          </p:spPr>
          <p:txBody>
            <a:bodyPr rtlCol="0" anchor="ctr"/>
            <a:lstStyle/>
            <a:p>
              <a:pPr algn="ctr" eaLnBrk="1" fontAlgn="auto" hangingPunct="1">
                <a:spcBef>
                  <a:spcPts val="0"/>
                </a:spcBef>
                <a:spcAft>
                  <a:spcPts val="0"/>
                </a:spcAft>
                <a:defRPr/>
              </a:pPr>
              <a:endParaRPr lang="en-US" sz="2000" kern="0">
                <a:solidFill>
                  <a:prstClr val="white"/>
                </a:solidFill>
                <a:latin typeface="Calibri"/>
                <a:ea typeface="宋体"/>
              </a:endParaRPr>
            </a:p>
          </p:txBody>
        </p:sp>
        <p:sp>
          <p:nvSpPr>
            <p:cNvPr id="20" name="Rectangle 18">
              <a:extLst>
                <a:ext uri="{FF2B5EF4-FFF2-40B4-BE49-F238E27FC236}">
                  <a16:creationId xmlns:a16="http://schemas.microsoft.com/office/drawing/2014/main" id="{AB290683-B722-455B-BFDC-944EAB81C4C1}"/>
                </a:ext>
              </a:extLst>
            </p:cNvPr>
            <p:cNvSpPr/>
            <p:nvPr/>
          </p:nvSpPr>
          <p:spPr>
            <a:xfrm>
              <a:off x="6056194" y="10602399"/>
              <a:ext cx="1778302" cy="682388"/>
            </a:xfrm>
            <a:prstGeom prst="rect">
              <a:avLst/>
            </a:prstGeom>
            <a:solidFill>
              <a:srgbClr val="9BBB59"/>
            </a:solidFill>
            <a:ln w="25400" cap="flat" cmpd="sng" algn="ctr">
              <a:solidFill>
                <a:srgbClr val="9BBB59">
                  <a:lumMod val="50000"/>
                </a:srgbClr>
              </a:solidFill>
              <a:prstDash val="solid"/>
            </a:ln>
            <a:effectLst/>
          </p:spPr>
          <p:txBody>
            <a:bodyPr rtlCol="0" anchor="ctr"/>
            <a:lstStyle/>
            <a:p>
              <a:pPr algn="ctr" eaLnBrk="1" fontAlgn="auto" hangingPunct="1">
                <a:spcBef>
                  <a:spcPts val="0"/>
                </a:spcBef>
                <a:spcAft>
                  <a:spcPts val="0"/>
                </a:spcAft>
                <a:defRPr/>
              </a:pPr>
              <a:r>
                <a:rPr lang="en-US" sz="2000" kern="0" dirty="0">
                  <a:solidFill>
                    <a:prstClr val="white"/>
                  </a:solidFill>
                  <a:latin typeface="Calibri"/>
                  <a:ea typeface="宋体"/>
                </a:rPr>
                <a:t>FAT32 Partition</a:t>
              </a:r>
            </a:p>
          </p:txBody>
        </p:sp>
        <p:pic>
          <p:nvPicPr>
            <p:cNvPr id="21" name="Picture 3" descr="D:\Classes\5600\assets\usb_thumb_drive_4_preview.png">
              <a:extLst>
                <a:ext uri="{FF2B5EF4-FFF2-40B4-BE49-F238E27FC236}">
                  <a16:creationId xmlns:a16="http://schemas.microsoft.com/office/drawing/2014/main" id="{37F8D66F-1CC6-4AD7-B368-CAC78524E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59364">
              <a:off x="7059627" y="10650048"/>
              <a:ext cx="1631736" cy="12467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Classes\5600\assets\Hardware-HardDrive-icon.png">
              <a:extLst>
                <a:ext uri="{FF2B5EF4-FFF2-40B4-BE49-F238E27FC236}">
                  <a16:creationId xmlns:a16="http://schemas.microsoft.com/office/drawing/2014/main" id="{A4DF33F1-DB3D-43DB-902A-8AB31A58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230" y="10696434"/>
              <a:ext cx="1107743" cy="1107743"/>
            </a:xfrm>
            <a:prstGeom prst="rect">
              <a:avLst/>
            </a:prstGeom>
            <a:noFill/>
            <a:extLst>
              <a:ext uri="{909E8E84-426E-40DD-AFC4-6F175D3DCCD1}">
                <a14:hiddenFill xmlns:a14="http://schemas.microsoft.com/office/drawing/2010/main">
                  <a:solidFill>
                    <a:srgbClr val="FFFFFF"/>
                  </a:solidFill>
                </a14:hiddenFill>
              </a:ext>
            </a:extLst>
          </p:spPr>
        </p:pic>
        <p:sp>
          <p:nvSpPr>
            <p:cNvPr id="23" name="Up-Down Arrow 21">
              <a:extLst>
                <a:ext uri="{FF2B5EF4-FFF2-40B4-BE49-F238E27FC236}">
                  <a16:creationId xmlns:a16="http://schemas.microsoft.com/office/drawing/2014/main" id="{9C2A29CE-E22B-4326-AAD4-1FBA6FFAFCDF}"/>
                </a:ext>
              </a:extLst>
            </p:cNvPr>
            <p:cNvSpPr/>
            <p:nvPr/>
          </p:nvSpPr>
          <p:spPr>
            <a:xfrm>
              <a:off x="4630912" y="8045706"/>
              <a:ext cx="382137" cy="682387"/>
            </a:xfrm>
            <a:prstGeom prst="upDownArrow">
              <a:avLst/>
            </a:prstGeom>
            <a:solidFill>
              <a:sysClr val="window" lastClr="FFFFFF">
                <a:lumMod val="85000"/>
              </a:sysClr>
            </a:solidFill>
            <a:ln w="25400" cap="flat" cmpd="sng" algn="ctr">
              <a:solidFill>
                <a:sysClr val="window" lastClr="FFFFFF">
                  <a:lumMod val="50000"/>
                </a:sysClr>
              </a:solidFill>
              <a:prstDash val="solid"/>
            </a:ln>
            <a:effectLst/>
          </p:spPr>
          <p:txBody>
            <a:bodyPr rtlCol="0" anchor="ctr"/>
            <a:lstStyle/>
            <a:p>
              <a:pPr algn="ctr" eaLnBrk="1" fontAlgn="auto" hangingPunct="1">
                <a:spcBef>
                  <a:spcPts val="0"/>
                </a:spcBef>
                <a:spcAft>
                  <a:spcPts val="0"/>
                </a:spcAft>
                <a:defRPr/>
              </a:pPr>
              <a:endParaRPr lang="en-US" kern="0">
                <a:solidFill>
                  <a:prstClr val="white"/>
                </a:solidFill>
                <a:latin typeface="Calibri"/>
                <a:ea typeface="宋体"/>
              </a:endParaRPr>
            </a:p>
          </p:txBody>
        </p:sp>
        <p:sp>
          <p:nvSpPr>
            <p:cNvPr id="24" name="Up-Down Arrow 22">
              <a:extLst>
                <a:ext uri="{FF2B5EF4-FFF2-40B4-BE49-F238E27FC236}">
                  <a16:creationId xmlns:a16="http://schemas.microsoft.com/office/drawing/2014/main" id="{9536D1E1-AE44-4804-AFD2-9698A2CA0645}"/>
                </a:ext>
              </a:extLst>
            </p:cNvPr>
            <p:cNvSpPr/>
            <p:nvPr/>
          </p:nvSpPr>
          <p:spPr>
            <a:xfrm>
              <a:off x="6754276" y="8045706"/>
              <a:ext cx="382137" cy="682387"/>
            </a:xfrm>
            <a:prstGeom prst="upDownArrow">
              <a:avLst/>
            </a:prstGeom>
            <a:solidFill>
              <a:sysClr val="window" lastClr="FFFFFF">
                <a:lumMod val="85000"/>
              </a:sysClr>
            </a:solidFill>
            <a:ln w="25400" cap="flat" cmpd="sng" algn="ctr">
              <a:solidFill>
                <a:sysClr val="window" lastClr="FFFFFF">
                  <a:lumMod val="50000"/>
                </a:sysClr>
              </a:solidFill>
              <a:prstDash val="solid"/>
            </a:ln>
            <a:effectLst/>
          </p:spPr>
          <p:txBody>
            <a:bodyPr rtlCol="0" anchor="ctr"/>
            <a:lstStyle/>
            <a:p>
              <a:pPr algn="ctr" eaLnBrk="1" fontAlgn="auto" hangingPunct="1">
                <a:spcBef>
                  <a:spcPts val="0"/>
                </a:spcBef>
                <a:spcAft>
                  <a:spcPts val="0"/>
                </a:spcAft>
                <a:defRPr/>
              </a:pPr>
              <a:endParaRPr lang="en-US" kern="0">
                <a:solidFill>
                  <a:prstClr val="white"/>
                </a:solidFill>
                <a:latin typeface="Calibri"/>
                <a:ea typeface="宋体"/>
              </a:endParaRPr>
            </a:p>
          </p:txBody>
        </p:sp>
        <p:sp>
          <p:nvSpPr>
            <p:cNvPr id="25" name="Up-Down Arrow 23">
              <a:extLst>
                <a:ext uri="{FF2B5EF4-FFF2-40B4-BE49-F238E27FC236}">
                  <a16:creationId xmlns:a16="http://schemas.microsoft.com/office/drawing/2014/main" id="{E9206CD0-A7ED-4981-8C39-82F37C122EB3}"/>
                </a:ext>
              </a:extLst>
            </p:cNvPr>
            <p:cNvSpPr/>
            <p:nvPr/>
          </p:nvSpPr>
          <p:spPr>
            <a:xfrm>
              <a:off x="2507548" y="8045706"/>
              <a:ext cx="382137" cy="682387"/>
            </a:xfrm>
            <a:prstGeom prst="upDownArrow">
              <a:avLst/>
            </a:prstGeom>
            <a:solidFill>
              <a:sysClr val="window" lastClr="FFFFFF">
                <a:lumMod val="85000"/>
              </a:sysClr>
            </a:solidFill>
            <a:ln w="25400" cap="flat" cmpd="sng" algn="ctr">
              <a:solidFill>
                <a:sysClr val="window" lastClr="FFFFFF">
                  <a:lumMod val="50000"/>
                </a:sysClr>
              </a:solidFill>
              <a:prstDash val="solid"/>
            </a:ln>
            <a:effectLst/>
          </p:spPr>
          <p:txBody>
            <a:bodyPr rtlCol="0" anchor="ctr"/>
            <a:lstStyle/>
            <a:p>
              <a:pPr algn="ctr" eaLnBrk="1" fontAlgn="auto" hangingPunct="1">
                <a:spcBef>
                  <a:spcPts val="0"/>
                </a:spcBef>
                <a:spcAft>
                  <a:spcPts val="0"/>
                </a:spcAft>
                <a:defRPr/>
              </a:pPr>
              <a:endParaRPr lang="en-US" kern="0">
                <a:solidFill>
                  <a:prstClr val="white"/>
                </a:solidFill>
                <a:latin typeface="Calibri"/>
                <a:ea typeface="宋体"/>
              </a:endParaRPr>
            </a:p>
          </p:txBody>
        </p:sp>
        <p:sp>
          <p:nvSpPr>
            <p:cNvPr id="26" name="Up-Down Arrow 24">
              <a:extLst>
                <a:ext uri="{FF2B5EF4-FFF2-40B4-BE49-F238E27FC236}">
                  <a16:creationId xmlns:a16="http://schemas.microsoft.com/office/drawing/2014/main" id="{7E2F7419-87A0-4F58-8422-B206575584E6}"/>
                </a:ext>
              </a:extLst>
            </p:cNvPr>
            <p:cNvSpPr/>
            <p:nvPr/>
          </p:nvSpPr>
          <p:spPr>
            <a:xfrm>
              <a:off x="2507548" y="10040555"/>
              <a:ext cx="382137" cy="682387"/>
            </a:xfrm>
            <a:prstGeom prst="upDownArrow">
              <a:avLst/>
            </a:prstGeom>
            <a:solidFill>
              <a:sysClr val="window" lastClr="FFFFFF">
                <a:lumMod val="85000"/>
              </a:sysClr>
            </a:solidFill>
            <a:ln w="25400" cap="flat" cmpd="sng" algn="ctr">
              <a:solidFill>
                <a:sysClr val="window" lastClr="FFFFFF">
                  <a:lumMod val="50000"/>
                </a:sysClr>
              </a:solidFill>
              <a:prstDash val="solid"/>
            </a:ln>
            <a:effectLst/>
          </p:spPr>
          <p:txBody>
            <a:bodyPr rtlCol="0" anchor="ctr"/>
            <a:lstStyle/>
            <a:p>
              <a:pPr algn="ctr" eaLnBrk="1" fontAlgn="auto" hangingPunct="1">
                <a:spcBef>
                  <a:spcPts val="0"/>
                </a:spcBef>
                <a:spcAft>
                  <a:spcPts val="0"/>
                </a:spcAft>
                <a:defRPr/>
              </a:pPr>
              <a:endParaRPr lang="en-US" kern="0">
                <a:solidFill>
                  <a:prstClr val="white"/>
                </a:solidFill>
                <a:latin typeface="Calibri"/>
                <a:ea typeface="宋体"/>
              </a:endParaRPr>
            </a:p>
          </p:txBody>
        </p:sp>
        <p:sp>
          <p:nvSpPr>
            <p:cNvPr id="27" name="Up-Down Arrow 25">
              <a:extLst>
                <a:ext uri="{FF2B5EF4-FFF2-40B4-BE49-F238E27FC236}">
                  <a16:creationId xmlns:a16="http://schemas.microsoft.com/office/drawing/2014/main" id="{59254A9D-EE68-4150-A515-45353CE1072D}"/>
                </a:ext>
              </a:extLst>
            </p:cNvPr>
            <p:cNvSpPr/>
            <p:nvPr/>
          </p:nvSpPr>
          <p:spPr>
            <a:xfrm>
              <a:off x="4639781" y="10040555"/>
              <a:ext cx="382137" cy="682387"/>
            </a:xfrm>
            <a:prstGeom prst="upDownArrow">
              <a:avLst/>
            </a:prstGeom>
            <a:solidFill>
              <a:sysClr val="window" lastClr="FFFFFF">
                <a:lumMod val="85000"/>
              </a:sysClr>
            </a:solidFill>
            <a:ln w="25400" cap="flat" cmpd="sng" algn="ctr">
              <a:solidFill>
                <a:sysClr val="window" lastClr="FFFFFF">
                  <a:lumMod val="50000"/>
                </a:sysClr>
              </a:solidFill>
              <a:prstDash val="solid"/>
            </a:ln>
            <a:effectLst/>
          </p:spPr>
          <p:txBody>
            <a:bodyPr rtlCol="0" anchor="ctr"/>
            <a:lstStyle/>
            <a:p>
              <a:pPr algn="ctr" eaLnBrk="1" fontAlgn="auto" hangingPunct="1">
                <a:spcBef>
                  <a:spcPts val="0"/>
                </a:spcBef>
                <a:spcAft>
                  <a:spcPts val="0"/>
                </a:spcAft>
                <a:defRPr/>
              </a:pPr>
              <a:endParaRPr lang="en-US" kern="0">
                <a:solidFill>
                  <a:prstClr val="white"/>
                </a:solidFill>
                <a:latin typeface="Calibri"/>
                <a:ea typeface="宋体"/>
              </a:endParaRPr>
            </a:p>
          </p:txBody>
        </p:sp>
        <p:sp>
          <p:nvSpPr>
            <p:cNvPr id="28" name="Up-Down Arrow 26">
              <a:extLst>
                <a:ext uri="{FF2B5EF4-FFF2-40B4-BE49-F238E27FC236}">
                  <a16:creationId xmlns:a16="http://schemas.microsoft.com/office/drawing/2014/main" id="{1CBAC433-1C1C-4F1F-AC25-ACD42951DC72}"/>
                </a:ext>
              </a:extLst>
            </p:cNvPr>
            <p:cNvSpPr/>
            <p:nvPr/>
          </p:nvSpPr>
          <p:spPr>
            <a:xfrm>
              <a:off x="6763145" y="10040555"/>
              <a:ext cx="382137" cy="682387"/>
            </a:xfrm>
            <a:prstGeom prst="upDownArrow">
              <a:avLst/>
            </a:prstGeom>
            <a:solidFill>
              <a:sysClr val="window" lastClr="FFFFFF">
                <a:lumMod val="85000"/>
              </a:sysClr>
            </a:solidFill>
            <a:ln w="25400" cap="flat" cmpd="sng" algn="ctr">
              <a:solidFill>
                <a:sysClr val="window" lastClr="FFFFFF">
                  <a:lumMod val="50000"/>
                </a:sysClr>
              </a:solidFill>
              <a:prstDash val="solid"/>
            </a:ln>
            <a:effectLst/>
          </p:spPr>
          <p:txBody>
            <a:bodyPr rtlCol="0" anchor="ctr"/>
            <a:lstStyle/>
            <a:p>
              <a:pPr algn="ctr" eaLnBrk="1" fontAlgn="auto" hangingPunct="1">
                <a:spcBef>
                  <a:spcPts val="0"/>
                </a:spcBef>
                <a:spcAft>
                  <a:spcPts val="0"/>
                </a:spcAft>
                <a:defRPr/>
              </a:pPr>
              <a:endParaRPr lang="en-US" kern="0">
                <a:solidFill>
                  <a:prstClr val="white"/>
                </a:solidFill>
                <a:latin typeface="Calibri"/>
                <a:ea typeface="宋体"/>
              </a:endParaRPr>
            </a:p>
          </p:txBody>
        </p:sp>
      </p:grpSp>
      <p:sp>
        <p:nvSpPr>
          <p:cNvPr id="29" name="Rectangular Callout 27">
            <a:extLst>
              <a:ext uri="{FF2B5EF4-FFF2-40B4-BE49-F238E27FC236}">
                <a16:creationId xmlns:a16="http://schemas.microsoft.com/office/drawing/2014/main" id="{DA913CEF-3994-4ABE-A327-6410D2C74939}"/>
              </a:ext>
            </a:extLst>
          </p:cNvPr>
          <p:cNvSpPr/>
          <p:nvPr/>
        </p:nvSpPr>
        <p:spPr>
          <a:xfrm>
            <a:off x="479061" y="636472"/>
            <a:ext cx="3316405" cy="1309009"/>
          </a:xfrm>
          <a:prstGeom prst="wedgeRectCallout">
            <a:avLst>
              <a:gd name="adj1" fmla="val 22363"/>
              <a:gd name="adj2" fmla="val 78797"/>
            </a:avLst>
          </a:prstGeom>
          <a:solidFill>
            <a:srgbClr val="C0504D"/>
          </a:solidFill>
          <a:ln w="57150" cap="flat" cmpd="sng" algn="ctr">
            <a:solidFill>
              <a:srgbClr val="C0504D">
                <a:lumMod val="75000"/>
              </a:srgbClr>
            </a:solidFill>
            <a:prstDash val="solid"/>
          </a:ln>
          <a:effectLst/>
        </p:spPr>
        <p:txBody>
          <a:bodyPr rtlCol="0" anchor="ctr"/>
          <a:lstStyle/>
          <a:p>
            <a:pPr algn="ctr" eaLnBrk="1" fontAlgn="auto" hangingPunct="1">
              <a:spcBef>
                <a:spcPts val="0"/>
              </a:spcBef>
              <a:spcAft>
                <a:spcPts val="0"/>
              </a:spcAft>
              <a:defRPr/>
            </a:pPr>
            <a:r>
              <a:rPr lang="zh-CN" altLang="en-US" sz="2400" b="1" kern="0" dirty="0">
                <a:solidFill>
                  <a:prstClr val="white"/>
                </a:solidFill>
                <a:latin typeface="Calibri"/>
                <a:ea typeface="宋体"/>
              </a:rPr>
              <a:t>进程不必去了解底层文件系统的实现细节</a:t>
            </a:r>
            <a:endParaRPr lang="en-US" sz="2400" b="1" kern="0" dirty="0">
              <a:solidFill>
                <a:prstClr val="white"/>
              </a:solidFill>
              <a:latin typeface="Calibri"/>
              <a:ea typeface="宋体"/>
            </a:endParaRPr>
          </a:p>
        </p:txBody>
      </p:sp>
      <p:sp>
        <p:nvSpPr>
          <p:cNvPr id="30" name="Rectangular Callout 28">
            <a:extLst>
              <a:ext uri="{FF2B5EF4-FFF2-40B4-BE49-F238E27FC236}">
                <a16:creationId xmlns:a16="http://schemas.microsoft.com/office/drawing/2014/main" id="{D94D12D5-F5AD-4FFD-B286-667B40C113F2}"/>
              </a:ext>
            </a:extLst>
          </p:cNvPr>
          <p:cNvSpPr/>
          <p:nvPr/>
        </p:nvSpPr>
        <p:spPr>
          <a:xfrm>
            <a:off x="6374345" y="732412"/>
            <a:ext cx="2642888" cy="1309009"/>
          </a:xfrm>
          <a:prstGeom prst="wedgeRectCallout">
            <a:avLst>
              <a:gd name="adj1" fmla="val -23596"/>
              <a:gd name="adj2" fmla="val 166376"/>
            </a:avLst>
          </a:prstGeom>
          <a:solidFill>
            <a:srgbClr val="C0504D"/>
          </a:solidFill>
          <a:ln w="57150" cap="flat" cmpd="sng" algn="ctr">
            <a:solidFill>
              <a:srgbClr val="C0504D">
                <a:lumMod val="75000"/>
              </a:srgbClr>
            </a:solidFill>
            <a:prstDash val="solid"/>
          </a:ln>
          <a:effectLst/>
        </p:spPr>
        <p:txBody>
          <a:bodyPr rtlCol="0" anchor="ctr"/>
          <a:lstStyle/>
          <a:p>
            <a:pPr algn="ctr" eaLnBrk="1" fontAlgn="auto" hangingPunct="1">
              <a:spcBef>
                <a:spcPts val="0"/>
              </a:spcBef>
              <a:spcAft>
                <a:spcPts val="0"/>
              </a:spcAft>
              <a:defRPr/>
            </a:pPr>
            <a:r>
              <a:rPr lang="zh-CN" altLang="en-US" sz="2400" b="1" kern="0" dirty="0">
                <a:solidFill>
                  <a:prstClr val="white"/>
                </a:solidFill>
                <a:latin typeface="Calibri"/>
                <a:ea typeface="宋体"/>
              </a:rPr>
              <a:t>方便、简单地添加各种类型的文件系统</a:t>
            </a:r>
            <a:endParaRPr lang="en-US" sz="2400" b="1" kern="0" dirty="0">
              <a:solidFill>
                <a:prstClr val="white"/>
              </a:solidFill>
              <a:latin typeface="Calibri"/>
              <a:ea typeface="宋体"/>
            </a:endParaRPr>
          </a:p>
        </p:txBody>
      </p:sp>
    </p:spTree>
    <p:extLst>
      <p:ext uri="{BB962C8B-B14F-4D97-AF65-F5344CB8AC3E}">
        <p14:creationId xmlns:p14="http://schemas.microsoft.com/office/powerpoint/2010/main" val="38382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8</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300" dirty="0">
                <a:latin typeface="+mn-ea"/>
                <a:ea typeface="+mn-ea"/>
                <a:sym typeface="Arial" charset="0"/>
              </a:rPr>
              <a:t>什么是</a:t>
            </a:r>
            <a:r>
              <a:rPr lang="en-US" altLang="zh-CN" sz="2300" dirty="0">
                <a:latin typeface="+mn-ea"/>
                <a:ea typeface="+mn-ea"/>
                <a:sym typeface="Arial" charset="0"/>
              </a:rPr>
              <a:t>VFS</a:t>
            </a:r>
          </a:p>
          <a:p>
            <a:pPr lvl="1"/>
            <a:endParaRPr lang="zh-CN" altLang="en-US" sz="1900" dirty="0">
              <a:latin typeface="+mn-ea"/>
              <a:ea typeface="+mn-ea"/>
              <a:sym typeface="Arial" charset="0"/>
            </a:endParaRPr>
          </a:p>
          <a:p>
            <a:pPr lvl="1"/>
            <a:r>
              <a:rPr lang="zh-CN" altLang="en-US" sz="1800" dirty="0">
                <a:solidFill>
                  <a:srgbClr val="111111"/>
                </a:solidFill>
                <a:ea typeface="宋体" pitchFamily="2" charset="-122"/>
                <a:sym typeface="Arial" charset="0"/>
              </a:rPr>
              <a:t>通用文件系统模型，定义了所有文件系统都需要支持的接口和数据结构。</a:t>
            </a:r>
            <a:endParaRPr lang="en-US" altLang="zh-CN" sz="1800" dirty="0">
              <a:solidFill>
                <a:srgbClr val="111111"/>
              </a:solidFill>
              <a:ea typeface="宋体" pitchFamily="2" charset="-122"/>
              <a:sym typeface="Arial" charset="0"/>
            </a:endParaRPr>
          </a:p>
          <a:p>
            <a:pPr lvl="2"/>
            <a:endParaRPr lang="en-US" altLang="zh-CN" sz="1800" dirty="0">
              <a:solidFill>
                <a:srgbClr val="111111"/>
              </a:solidFill>
              <a:ea typeface="宋体" pitchFamily="2" charset="-122"/>
              <a:sym typeface="Arial" charset="0"/>
            </a:endParaRPr>
          </a:p>
          <a:p>
            <a:pPr lvl="2"/>
            <a:r>
              <a:rPr lang="zh-CN" altLang="en-US" sz="1800" dirty="0">
                <a:solidFill>
                  <a:srgbClr val="111111"/>
                </a:solidFill>
                <a:ea typeface="宋体" pitchFamily="2" charset="-122"/>
                <a:sym typeface="Arial" charset="0"/>
              </a:rPr>
              <a:t>对于其他的内核子系统和应用程序，这套接口掩盖了具体文件系统的实现细节，提供给内核其他子系统和应用程序统一简洁的操作界面。</a:t>
            </a:r>
            <a:endParaRPr lang="en-US" altLang="zh-CN" sz="1800" dirty="0">
              <a:solidFill>
                <a:srgbClr val="111111"/>
              </a:solidFill>
              <a:ea typeface="宋体" pitchFamily="2" charset="-122"/>
              <a:sym typeface="Arial" charset="0"/>
            </a:endParaRPr>
          </a:p>
          <a:p>
            <a:pPr lvl="2"/>
            <a:endParaRPr lang="en-US" altLang="zh-CN" sz="1800" dirty="0">
              <a:solidFill>
                <a:srgbClr val="111111"/>
              </a:solidFill>
              <a:ea typeface="宋体" pitchFamily="2" charset="-122"/>
              <a:sym typeface="Arial" charset="0"/>
            </a:endParaRPr>
          </a:p>
          <a:p>
            <a:pPr lvl="2"/>
            <a:r>
              <a:rPr lang="zh-CN" altLang="en-US" sz="1800" dirty="0">
                <a:solidFill>
                  <a:srgbClr val="111111"/>
                </a:solidFill>
                <a:ea typeface="宋体" pitchFamily="2" charset="-122"/>
                <a:sym typeface="Arial" charset="0"/>
              </a:rPr>
              <a:t>对于具体的文件系统，只要编写接口函数，一个具体的文件系统就能被</a:t>
            </a:r>
            <a:r>
              <a:rPr lang="en-US" altLang="zh-CN" sz="1800" dirty="0">
                <a:solidFill>
                  <a:srgbClr val="111111"/>
                </a:solidFill>
                <a:ea typeface="宋体" pitchFamily="2" charset="-122"/>
                <a:sym typeface="Arial" charset="0"/>
              </a:rPr>
              <a:t>VFS</a:t>
            </a:r>
            <a:r>
              <a:rPr lang="zh-CN" altLang="en-US" sz="1800" dirty="0">
                <a:solidFill>
                  <a:srgbClr val="111111"/>
                </a:solidFill>
                <a:ea typeface="宋体" pitchFamily="2" charset="-122"/>
                <a:sym typeface="Arial" charset="0"/>
              </a:rPr>
              <a:t>支持。</a:t>
            </a:r>
            <a:endParaRPr lang="en-US" altLang="zh-CN" sz="1800" dirty="0">
              <a:solidFill>
                <a:srgbClr val="111111"/>
              </a:solidFill>
              <a:ea typeface="宋体" pitchFamily="2" charset="-122"/>
              <a:sym typeface="Arial" charset="0"/>
            </a:endParaRPr>
          </a:p>
          <a:p>
            <a:pPr lvl="3"/>
            <a:endParaRPr lang="en-US" altLang="zh-CN" sz="1800" dirty="0">
              <a:solidFill>
                <a:srgbClr val="111111"/>
              </a:solidFill>
              <a:ea typeface="宋体" pitchFamily="2" charset="-122"/>
              <a:sym typeface="Arial" charset="0"/>
            </a:endParaRPr>
          </a:p>
          <a:p>
            <a:pPr lvl="2"/>
            <a:r>
              <a:rPr lang="zh-CN" altLang="en-US" sz="1800" dirty="0">
                <a:solidFill>
                  <a:srgbClr val="111111"/>
                </a:solidFill>
                <a:ea typeface="宋体" pitchFamily="2" charset="-122"/>
                <a:sym typeface="Arial" charset="0"/>
              </a:rPr>
              <a:t>具体文件系统的实现细节被隐藏</a:t>
            </a:r>
            <a:endParaRPr lang="en-US" altLang="zh-CN" sz="1800" dirty="0">
              <a:solidFill>
                <a:srgbClr val="111111"/>
              </a:solidFill>
              <a:ea typeface="宋体" pitchFamily="2" charset="-122"/>
              <a:sym typeface="Arial" charset="0"/>
            </a:endParaRPr>
          </a:p>
          <a:p>
            <a:pPr lvl="2"/>
            <a:endParaRPr lang="en-US" altLang="zh-CN" sz="1800" dirty="0">
              <a:solidFill>
                <a:srgbClr val="111111"/>
              </a:solidFill>
              <a:ea typeface="宋体" pitchFamily="2" charset="-122"/>
              <a:sym typeface="Arial" charset="0"/>
            </a:endParaRPr>
          </a:p>
          <a:p>
            <a:pPr lvl="2"/>
            <a:r>
              <a:rPr lang="zh-CN" altLang="en-US" sz="1800" dirty="0">
                <a:solidFill>
                  <a:srgbClr val="111111"/>
                </a:solidFill>
                <a:ea typeface="宋体" pitchFamily="2" charset="-122"/>
                <a:sym typeface="Arial" charset="0"/>
              </a:rPr>
              <a:t>在内核看来，所有文件系统都是相同的</a:t>
            </a:r>
            <a:endParaRPr lang="en-US" altLang="zh-CN" sz="1800" dirty="0">
              <a:solidFill>
                <a:srgbClr val="111111"/>
              </a:solidFill>
              <a:ea typeface="宋体" pitchFamily="2" charset="-122"/>
              <a:sym typeface="Arial" charset="0"/>
            </a:endParaRPr>
          </a:p>
          <a:p>
            <a:pPr lvl="2"/>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spTree>
    <p:extLst>
      <p:ext uri="{BB962C8B-B14F-4D97-AF65-F5344CB8AC3E}">
        <p14:creationId xmlns:p14="http://schemas.microsoft.com/office/powerpoint/2010/main" val="62460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027988" y="6611938"/>
            <a:ext cx="1049337" cy="246062"/>
          </a:xfrm>
          <a:prstGeom prst="rect">
            <a:avLst/>
          </a:prstGeom>
        </p:spPr>
        <p:txBody>
          <a:bodyPr/>
          <a:lstStyle/>
          <a:p>
            <a:pPr algn="r"/>
            <a:fld id="{8A6D26B4-866C-4665-A6B1-E1D86A7FEB5A}" type="slidenum">
              <a:rPr lang="zh-CN" altLang="en-US" smtClean="0"/>
              <a:pPr algn="r"/>
              <a:t>9</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虚拟文件系统简介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145489" y="980728"/>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300" dirty="0">
                <a:latin typeface="+mn-ea"/>
                <a:ea typeface="+mn-ea"/>
                <a:sym typeface="Arial" charset="0"/>
              </a:rPr>
              <a:t>VFS</a:t>
            </a:r>
            <a:r>
              <a:rPr lang="zh-CN" altLang="en-US" sz="2300" dirty="0">
                <a:latin typeface="+mn-ea"/>
                <a:ea typeface="+mn-ea"/>
                <a:sym typeface="Arial" charset="0"/>
              </a:rPr>
              <a:t>不是一种实际的文件系统</a:t>
            </a:r>
            <a:endParaRPr lang="en-US" altLang="zh-CN" sz="2300" dirty="0">
              <a:latin typeface="+mn-ea"/>
              <a:ea typeface="+mn-ea"/>
              <a:sym typeface="Arial" charset="0"/>
            </a:endParaRPr>
          </a:p>
          <a:p>
            <a:pPr lvl="1"/>
            <a:endParaRPr lang="zh-CN" altLang="en-US" sz="1900" dirty="0">
              <a:latin typeface="+mn-ea"/>
              <a:ea typeface="+mn-ea"/>
              <a:sym typeface="Arial" charset="0"/>
            </a:endParaRPr>
          </a:p>
          <a:p>
            <a:pPr lvl="1"/>
            <a:r>
              <a:rPr lang="zh-CN" altLang="en-US" sz="1800" dirty="0">
                <a:solidFill>
                  <a:srgbClr val="111111"/>
                </a:solidFill>
                <a:ea typeface="宋体" pitchFamily="2" charset="-122"/>
                <a:sym typeface="Arial" charset="0"/>
              </a:rPr>
              <a:t>数据结构在系统启动以后建立，并在系统关闭时删除。</a:t>
            </a:r>
            <a:endParaRPr lang="en-US" altLang="zh-CN" sz="1800" dirty="0">
              <a:solidFill>
                <a:srgbClr val="111111"/>
              </a:solidFill>
              <a:ea typeface="宋体" pitchFamily="2" charset="-122"/>
              <a:sym typeface="Arial" charset="0"/>
            </a:endParaRPr>
          </a:p>
          <a:p>
            <a:pPr lvl="1"/>
            <a:endParaRPr lang="en-US" altLang="zh-CN" sz="1800" dirty="0">
              <a:solidFill>
                <a:srgbClr val="111111"/>
              </a:solidFill>
              <a:ea typeface="宋体" pitchFamily="2" charset="-122"/>
              <a:sym typeface="Arial" charset="0"/>
            </a:endParaRPr>
          </a:p>
          <a:p>
            <a:pPr lvl="1"/>
            <a:r>
              <a:rPr lang="en-US" altLang="zh-CN" sz="1800" dirty="0">
                <a:solidFill>
                  <a:srgbClr val="111111"/>
                </a:solidFill>
                <a:ea typeface="宋体" pitchFamily="2" charset="-122"/>
                <a:sym typeface="Arial" charset="0"/>
              </a:rPr>
              <a:t>VFS</a:t>
            </a:r>
            <a:r>
              <a:rPr lang="zh-CN" altLang="en-US" sz="1800" dirty="0">
                <a:solidFill>
                  <a:srgbClr val="111111"/>
                </a:solidFill>
                <a:ea typeface="宋体" pitchFamily="2" charset="-122"/>
                <a:sym typeface="Arial" charset="0"/>
              </a:rPr>
              <a:t>只存在于内存中。只有</a:t>
            </a:r>
            <a:r>
              <a:rPr lang="en-US" altLang="zh-CN" sz="1800" dirty="0">
                <a:solidFill>
                  <a:srgbClr val="111111"/>
                </a:solidFill>
                <a:ea typeface="宋体" pitchFamily="2" charset="-122"/>
                <a:sym typeface="Arial" charset="0"/>
              </a:rPr>
              <a:t>VFS</a:t>
            </a:r>
            <a:r>
              <a:rPr lang="zh-CN" altLang="en-US" sz="1800" dirty="0">
                <a:solidFill>
                  <a:srgbClr val="111111"/>
                </a:solidFill>
                <a:ea typeface="宋体" pitchFamily="2" charset="-122"/>
                <a:sym typeface="Arial" charset="0"/>
              </a:rPr>
              <a:t>，系统无法正常工作。</a:t>
            </a:r>
            <a:endParaRPr lang="en-US" altLang="zh-CN" sz="1800" dirty="0">
              <a:solidFill>
                <a:srgbClr val="111111"/>
              </a:solidFill>
              <a:ea typeface="宋体" pitchFamily="2" charset="-122"/>
              <a:sym typeface="Arial" charset="0"/>
            </a:endParaRPr>
          </a:p>
          <a:p>
            <a:pPr marL="914400" lvl="2" indent="0">
              <a:buNone/>
            </a:pPr>
            <a:endParaRPr lang="en-US" altLang="zh-CN" sz="1800" dirty="0">
              <a:solidFill>
                <a:srgbClr val="111111"/>
              </a:solidFill>
              <a:ea typeface="宋体" pitchFamily="2" charset="-122"/>
              <a:sym typeface="Arial" charset="0"/>
            </a:endParaRPr>
          </a:p>
          <a:p>
            <a:pPr lvl="2"/>
            <a:endParaRPr lang="zh-CN" altLang="en-US" sz="1800" dirty="0">
              <a:solidFill>
                <a:srgbClr val="111111"/>
              </a:solidFill>
              <a:ea typeface="宋体" pitchFamily="2" charset="-122"/>
              <a:sym typeface="Arial" charset="0"/>
            </a:endParaRPr>
          </a:p>
          <a:p>
            <a:pPr marL="0" indent="0">
              <a:buNone/>
            </a:pPr>
            <a:endParaRPr lang="zh-CN" altLang="en-US" sz="1800" dirty="0">
              <a:solidFill>
                <a:srgbClr val="111111"/>
              </a:solidFill>
              <a:ea typeface="宋体" pitchFamily="2" charset="-122"/>
              <a:sym typeface="Arial" charset="0"/>
            </a:endParaRPr>
          </a:p>
        </p:txBody>
      </p:sp>
    </p:spTree>
    <p:extLst>
      <p:ext uri="{BB962C8B-B14F-4D97-AF65-F5344CB8AC3E}">
        <p14:creationId xmlns:p14="http://schemas.microsoft.com/office/powerpoint/2010/main" val="4189416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36518</TotalTime>
  <Words>2527</Words>
  <Application>Microsoft Macintosh PowerPoint</Application>
  <PresentationFormat>全屏显示(4:3)</PresentationFormat>
  <Paragraphs>387</Paragraphs>
  <Slides>35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黑体</vt:lpstr>
      <vt:lpstr>隶书</vt:lpstr>
      <vt:lpstr>宋体</vt:lpstr>
      <vt:lpstr>微软雅黑</vt:lpstr>
      <vt:lpstr>Arial</vt:lpstr>
      <vt:lpstr>Arial Narrow</vt:lpstr>
      <vt:lpstr>Calibri</vt:lpstr>
      <vt:lpstr>Consolas</vt:lpstr>
      <vt:lpstr>Monotype Sorts</vt:lpstr>
      <vt:lpstr>Times New Roman</vt:lpstr>
      <vt:lpstr>Wingdings</vt:lpstr>
      <vt:lpstr>通用信息 (标准)</vt:lpstr>
      <vt:lpstr>PowerPoint 演示文稿</vt:lpstr>
      <vt:lpstr>PowerPoint 演示文稿</vt:lpstr>
      <vt:lpstr>虚拟文件系统简介</vt:lpstr>
      <vt:lpstr>虚拟文件系统简介</vt:lpstr>
      <vt:lpstr>虚拟文件系统简介</vt:lpstr>
      <vt:lpstr>虚拟文件系统简介</vt:lpstr>
      <vt:lpstr>虚拟文件系统简介</vt:lpstr>
      <vt:lpstr>虚拟文件系统简介</vt:lpstr>
      <vt:lpstr>虚拟文件系统简介</vt:lpstr>
      <vt:lpstr>PowerPoint 演示文稿</vt:lpstr>
      <vt:lpstr>系统调用的内部实现</vt:lpstr>
      <vt:lpstr>系统调用的内部实现</vt:lpstr>
      <vt:lpstr>系统调用的内部实现</vt:lpstr>
      <vt:lpstr>PowerPoint 演示文稿</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虚拟文件系统的数据结构</vt:lpstr>
      <vt:lpstr>VFS概述</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Microsoft Office User</cp:lastModifiedBy>
  <cp:revision>2480</cp:revision>
  <dcterms:created xsi:type="dcterms:W3CDTF">2001-03-21T12:57:26Z</dcterms:created>
  <dcterms:modified xsi:type="dcterms:W3CDTF">2021-01-13T03:41:21Z</dcterms:modified>
</cp:coreProperties>
</file>