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1730" r:id="rId2"/>
    <p:sldId id="633" r:id="rId3"/>
    <p:sldId id="559" r:id="rId4"/>
    <p:sldId id="655" r:id="rId5"/>
    <p:sldId id="653" r:id="rId6"/>
    <p:sldId id="654" r:id="rId7"/>
    <p:sldId id="656" r:id="rId8"/>
    <p:sldId id="587" r:id="rId9"/>
    <p:sldId id="657" r:id="rId10"/>
    <p:sldId id="659" r:id="rId11"/>
    <p:sldId id="658" r:id="rId12"/>
    <p:sldId id="661" r:id="rId13"/>
    <p:sldId id="663" r:id="rId14"/>
    <p:sldId id="662" r:id="rId15"/>
    <p:sldId id="670" r:id="rId16"/>
    <p:sldId id="665" r:id="rId17"/>
    <p:sldId id="2968" r:id="rId18"/>
    <p:sldId id="664" r:id="rId19"/>
    <p:sldId id="667" r:id="rId20"/>
    <p:sldId id="2969" r:id="rId21"/>
    <p:sldId id="668" r:id="rId22"/>
    <p:sldId id="669" r:id="rId23"/>
    <p:sldId id="2967" r:id="rId24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800000"/>
    <a:srgbClr val="990000"/>
    <a:srgbClr val="292929"/>
    <a:srgbClr val="1C49D2"/>
    <a:srgbClr val="0033CC"/>
    <a:srgbClr val="3B9D3B"/>
    <a:srgbClr val="405081"/>
    <a:srgbClr val="42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2645" autoAdjust="0"/>
  </p:normalViewPr>
  <p:slideViewPr>
    <p:cSldViewPr>
      <p:cViewPr varScale="1">
        <p:scale>
          <a:sx n="103" d="100"/>
          <a:sy n="103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不对齐的结尾的部分会作为内联文件数据和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连接在一起，故压缩后的物理块大小为固定值（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）。相比于以固定大小为输入，变长输出的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fixed-size input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能够有效的缓解读放大问题，降低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读取量。对于上面的情况，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采用的是固定大小为压缩输出，即可能会将这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0-7k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7-25k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也压缩成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25-32k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也压缩成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，以此类推。那么读取文件中的任意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数据，只要读取最少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（任意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数据压缩后最多分布到两个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中）的压缩数据。相比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squashfs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，读放大问题明显减少了。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1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29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136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66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84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3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59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0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省略掉了</a:t>
            </a:r>
            <a:r>
              <a:rPr lang="en-US" altLang="zh-CN" dirty="0" err="1"/>
              <a:t>inode</a:t>
            </a:r>
            <a:r>
              <a:rPr lang="en-US" altLang="zh-CN" dirty="0"/>
              <a:t> bitmap</a:t>
            </a:r>
            <a:r>
              <a:rPr lang="zh-CN" altLang="en-US" dirty="0"/>
              <a:t>和</a:t>
            </a:r>
            <a:r>
              <a:rPr lang="en-US" altLang="zh-CN" dirty="0"/>
              <a:t>block bitmap</a:t>
            </a:r>
            <a:r>
              <a:rPr lang="zh-CN" altLang="en-US" dirty="0"/>
              <a:t>这种区域节省空间。</a:t>
            </a:r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r>
              <a:rPr lang="zh-CN" altLang="en-US" dirty="0"/>
              <a:t>是变长的，里面包含了</a:t>
            </a:r>
            <a:r>
              <a:rPr lang="en-US" altLang="zh-CN" dirty="0" err="1"/>
              <a:t>inode</a:t>
            </a:r>
            <a:r>
              <a:rPr lang="zh-CN" altLang="en-US" dirty="0"/>
              <a:t>结构体体和少量的内联文件数据。</a:t>
            </a:r>
            <a:r>
              <a:rPr lang="en-US" altLang="zh-CN" dirty="0" err="1"/>
              <a:t>xattr</a:t>
            </a:r>
            <a:r>
              <a:rPr lang="zh-CN" altLang="en-US" dirty="0"/>
              <a:t>和压缩特性都是可选的，未选择的情况下</a:t>
            </a:r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r>
              <a:rPr lang="zh-CN" altLang="en-US" dirty="0"/>
              <a:t>空间将进一步缩小。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不对齐的结尾的部分会作为内联文件数据和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连接在一起，以提高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的利用和命中率。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00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目录项每项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字节，文件名被联合在一起放在目录项的后面节约存储空间，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字节大小保存。紫色部分是一个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结构体的启始，可以简单的通过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 * 32 + super block offset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来得到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结构体的分区物理存放位置，缩小了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结构体的大小，因为不用保存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结构体的位置。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31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98A2F01-0947-47EB-9749-7425B82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内核使用的压缩只读文件系统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squashfs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数据进行一次压缩。数据不同，压缩率也不一样，有的数据可以压缩到很小，有的数据几乎没办法压缩。这样就会压缩出很多大小不一的数据块。尽管这些数据块全部小于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，然而可以说，这些数据块几乎完全不能和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单元对齐，因此读写时会造成很多的额外消耗。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squashfs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会采用固定大小（比如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）为输入，即会将每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数据压缩成不确定的大小，如可能是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；那么读取文件中的任意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数据，都需要至少读取完整的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压缩数据，然后解压再读取其中的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，这多读取的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就是所谓的“读放大问题”。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95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第九章 第三讲 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EROFS</a:t>
            </a:r>
            <a:r>
              <a:rPr lang="zh-CN" altLang="en-US" sz="4062" spc="277">
                <a:solidFill>
                  <a:srgbClr val="000066"/>
                </a:solidFill>
                <a:latin typeface="+mj-ea"/>
                <a:ea typeface="+mj-ea"/>
              </a:rPr>
              <a:t>介绍</a:t>
            </a:r>
            <a:endParaRPr lang="zh-CN" altLang="en-US" sz="4062" spc="277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 smtClean="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2021年1月13日 Wednesday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简介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磁盘布局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EROFS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目录项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fixed-sized output</a:t>
            </a:r>
            <a:r>
              <a:rPr lang="zh-CN" altLang="en-US" dirty="0">
                <a:latin typeface="+mj-ea"/>
                <a:ea typeface="+mj-ea"/>
              </a:rPr>
              <a:t>文件压缩算法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性能评估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89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目录项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BB3E75-3C32-4C35-AC0F-82F7FF190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3708" y="1556792"/>
            <a:ext cx="5256584" cy="44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024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简介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磁盘布局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目录项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fixed-sized output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文件压缩算法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性能评估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0062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fixed-sized output</a:t>
            </a:r>
            <a:r>
              <a:rPr lang="zh-CN" altLang="en-US" b="0" dirty="0">
                <a:effectLst/>
              </a:rPr>
              <a:t>文件压缩算法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2CF3B7-BC1F-4AB1-BACC-E05E711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</a:rPr>
              <a:t>读放大问题</a:t>
            </a:r>
            <a:endParaRPr lang="en-US" altLang="zh-CN" b="0" dirty="0">
              <a:latin typeface="+mn-ea"/>
            </a:endParaRPr>
          </a:p>
          <a:p>
            <a:endParaRPr lang="en-US" altLang="zh-CN" dirty="0"/>
          </a:p>
          <a:p>
            <a:pPr lvl="1"/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squashfs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中，每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4K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数据进行一次压缩。数据不同，压缩率也不一样，这样就会压缩出很多大小不一的数据块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数据块几乎完全不能和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4K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单元对齐，读写时会造成很多的额外消耗。</a:t>
            </a:r>
          </a:p>
        </p:txBody>
      </p:sp>
    </p:spTree>
    <p:extLst>
      <p:ext uri="{BB962C8B-B14F-4D97-AF65-F5344CB8AC3E}">
        <p14:creationId xmlns:p14="http://schemas.microsoft.com/office/powerpoint/2010/main" val="29943280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fixed-sized output</a:t>
            </a:r>
            <a:r>
              <a:rPr lang="zh-CN" altLang="en-US" b="0" dirty="0">
                <a:effectLst/>
              </a:rPr>
              <a:t>文件压缩算法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494DD-823D-4096-83F0-6BB9774B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806489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14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fixed-sized output</a:t>
            </a:r>
            <a:r>
              <a:rPr lang="zh-CN" altLang="en-US" b="0" dirty="0">
                <a:effectLst/>
              </a:rPr>
              <a:t>文件压缩算法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64D9D2-6FA4-404F-B62D-5168AA88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解压缩策略</a:t>
            </a:r>
            <a:endParaRPr lang="en-US" altLang="zh-CN" dirty="0"/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i="0" dirty="0">
                <a:solidFill>
                  <a:srgbClr val="4A4A4A"/>
                </a:solidFill>
                <a:effectLst/>
                <a:latin typeface="Open Sans"/>
              </a:rPr>
              <a:t>cached I/O </a:t>
            </a:r>
          </a:p>
          <a:p>
            <a:pPr lvl="1"/>
            <a:endParaRPr lang="en-US" altLang="zh-CN" b="0" dirty="0">
              <a:solidFill>
                <a:srgbClr val="4A4A4A"/>
              </a:solidFill>
              <a:latin typeface="Open Sans"/>
            </a:endParaRPr>
          </a:p>
          <a:p>
            <a:pPr lvl="1"/>
            <a:r>
              <a:rPr lang="en-US" altLang="zh-CN" b="0" i="0" dirty="0">
                <a:solidFill>
                  <a:srgbClr val="4A4A4A"/>
                </a:solidFill>
                <a:effectLst/>
                <a:latin typeface="Open Sans"/>
              </a:rPr>
              <a:t>in-place I/O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94E33A-1C5A-4B2C-B1AA-EF0B793E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3016"/>
            <a:ext cx="712531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54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简介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磁盘布局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目录项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fixed-sized output</a:t>
            </a:r>
            <a:r>
              <a:rPr lang="zh-CN" altLang="en-US" dirty="0">
                <a:latin typeface="+mj-ea"/>
                <a:ea typeface="+mj-ea"/>
              </a:rPr>
              <a:t>文件压缩算法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EROFS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性能评估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6430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性能评估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11CA8A-2E25-4758-88B2-39EE005E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875"/>
            <a:ext cx="9143999" cy="544512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参与评估文件系统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EROFS</a:t>
            </a: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Squashfs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Btrfs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22041" lvl="1" indent="0">
              <a:buNone/>
            </a:pP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Ext4</a:t>
            </a:r>
          </a:p>
        </p:txBody>
      </p:sp>
    </p:spTree>
    <p:extLst>
      <p:ext uri="{BB962C8B-B14F-4D97-AF65-F5344CB8AC3E}">
        <p14:creationId xmlns:p14="http://schemas.microsoft.com/office/powerpoint/2010/main" val="29094769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性能评估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494DD-823D-4096-83F0-6BB9774BD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340" y="1988840"/>
            <a:ext cx="645928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87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性能评估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494DD-823D-4096-83F0-6BB9774BD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915" y="2073726"/>
            <a:ext cx="5598137" cy="37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607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EROFS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简介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磁盘布局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目录项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fixed-sized output</a:t>
            </a:r>
            <a:r>
              <a:rPr lang="zh-CN" altLang="en-US" dirty="0">
                <a:latin typeface="+mj-ea"/>
                <a:ea typeface="+mj-ea"/>
              </a:rPr>
              <a:t>文件压缩算法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性能评估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18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性能评估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494DD-823D-4096-83F0-6BB9774BD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0796" y="2073726"/>
            <a:ext cx="5534374" cy="37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60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性能评估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494DD-823D-4096-83F0-6BB9774BD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204864"/>
            <a:ext cx="4248150" cy="35106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D199673-2271-46DB-BF50-7B94AEE5B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62" y="2204864"/>
            <a:ext cx="45365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71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性能评估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A3F02F-A95A-4D96-A1AC-3ED5CE45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26296"/>
              </p:ext>
            </p:extLst>
          </p:nvPr>
        </p:nvGraphicFramePr>
        <p:xfrm>
          <a:off x="1043608" y="1657747"/>
          <a:ext cx="6120681" cy="4613408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4078975011"/>
                    </a:ext>
                  </a:extLst>
                </a:gridCol>
                <a:gridCol w="1361053">
                  <a:extLst>
                    <a:ext uri="{9D8B030D-6E8A-4147-A177-3AD203B41FA5}">
                      <a16:colId xmlns:a16="http://schemas.microsoft.com/office/drawing/2014/main" val="2417081980"/>
                    </a:ext>
                  </a:extLst>
                </a:gridCol>
                <a:gridCol w="1551722">
                  <a:extLst>
                    <a:ext uri="{9D8B030D-6E8A-4147-A177-3AD203B41FA5}">
                      <a16:colId xmlns:a16="http://schemas.microsoft.com/office/drawing/2014/main" val="466629663"/>
                    </a:ext>
                  </a:extLst>
                </a:gridCol>
                <a:gridCol w="1551722">
                  <a:extLst>
                    <a:ext uri="{9D8B030D-6E8A-4147-A177-3AD203B41FA5}">
                      <a16:colId xmlns:a16="http://schemas.microsoft.com/office/drawing/2014/main" val="3749761883"/>
                    </a:ext>
                  </a:extLst>
                </a:gridCol>
              </a:tblGrid>
              <a:tr h="67267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2"/>
                          </a:solidFill>
                          <a:effectLst/>
                        </a:rPr>
                        <a:t>10MB size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2"/>
                          </a:solidFill>
                          <a:effectLst/>
                        </a:rPr>
                        <a:t>seq read (MB)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rand read (MB)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stride read (MB)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397728"/>
                  </a:ext>
                </a:extLst>
              </a:tr>
              <a:tr h="672676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squashfs 8K android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7.39 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23.98 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22.24 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14018"/>
                  </a:ext>
                </a:extLst>
              </a:tr>
              <a:tr h="672676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squashfs 8K enwik9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 dirty="0">
                          <a:solidFill>
                            <a:schemeClr val="tx2"/>
                          </a:solidFill>
                          <a:effectLst/>
                        </a:rPr>
                        <a:t>6.39 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21.12 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21.83 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53"/>
                  </a:ext>
                </a:extLst>
              </a:tr>
              <a:tr h="67267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2"/>
                          </a:solidFill>
                          <a:effectLst/>
                        </a:rPr>
                        <a:t>squashfs</a:t>
                      </a:r>
                      <a:r>
                        <a:rPr lang="en-US" sz="1300" b="0" dirty="0">
                          <a:solidFill>
                            <a:schemeClr val="tx2"/>
                          </a:solidFill>
                          <a:effectLst/>
                        </a:rPr>
                        <a:t> 128K android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 dirty="0">
                          <a:solidFill>
                            <a:schemeClr val="tx2"/>
                          </a:solidFill>
                          <a:effectLst/>
                        </a:rPr>
                        <a:t>6.52 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177.36 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169.75 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103237"/>
                  </a:ext>
                </a:extLst>
              </a:tr>
              <a:tr h="672676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squashfs 128K enwik9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4.51 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114.72 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141.86 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58742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erofs android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 dirty="0">
                          <a:solidFill>
                            <a:schemeClr val="tx2"/>
                          </a:solidFill>
                          <a:effectLst/>
                        </a:rPr>
                        <a:t>7.72 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15.82 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15.87 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50934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erofs enwik9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6.84 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17.09 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16.38 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06169"/>
                  </a:ext>
                </a:extLst>
              </a:tr>
              <a:tr h="286228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2"/>
                          </a:solidFill>
                          <a:effectLst/>
                        </a:rPr>
                        <a:t>ext4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10.96 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>
                          <a:solidFill>
                            <a:schemeClr val="tx2"/>
                          </a:solidFill>
                          <a:effectLst/>
                        </a:rPr>
                        <a:t>10.01 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0" dirty="0">
                          <a:solidFill>
                            <a:schemeClr val="tx2"/>
                          </a:solidFill>
                          <a:effectLst/>
                        </a:rPr>
                        <a:t>10.02 </a:t>
                      </a:r>
                    </a:p>
                  </a:txBody>
                  <a:tcPr marL="46502" marR="46502" marT="46502" marB="4650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8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0814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3863" y="2917617"/>
            <a:ext cx="2536272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9556B933-E2D4-4C4A-B6CC-87DE07A5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557213"/>
          </a:xfrm>
        </p:spPr>
        <p:txBody>
          <a:bodyPr/>
          <a:lstStyle/>
          <a:p>
            <a:pPr>
              <a:defRPr/>
            </a:pPr>
            <a:r>
              <a:rPr lang="en-US" altLang="zh-CN" b="0" dirty="0">
                <a:effectLst/>
              </a:rPr>
              <a:t>EROFS</a:t>
            </a:r>
            <a:endParaRPr lang="zh-CN" altLang="en-US" dirty="0">
              <a:solidFill>
                <a:srgbClr val="62282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简介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3760619" cy="4608513"/>
          </a:xfrm>
        </p:spPr>
        <p:txBody>
          <a:bodyPr/>
          <a:lstStyle/>
          <a:p>
            <a:r>
              <a:rPr lang="en-US" altLang="zh-CN" b="0" dirty="0">
                <a:latin typeface="+mn-ea"/>
                <a:cs typeface="Times New Roman" pitchFamily="18" charset="0"/>
              </a:rPr>
              <a:t>Android</a:t>
            </a:r>
            <a:r>
              <a:rPr lang="zh-CN" altLang="en-US" b="0" dirty="0">
                <a:latin typeface="+mn-ea"/>
                <a:cs typeface="Times New Roman" pitchFamily="18" charset="0"/>
              </a:rPr>
              <a:t>设备对存储资源的需求</a:t>
            </a:r>
            <a:endParaRPr lang="en-US" altLang="zh-CN" b="0" dirty="0">
              <a:latin typeface="+mn-ea"/>
              <a:cs typeface="Times New Roman" pitchFamily="18" charset="0"/>
            </a:endParaRPr>
          </a:p>
          <a:p>
            <a:pPr lvl="1"/>
            <a:endParaRPr lang="zh-CN" altLang="en-US" sz="3000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FF4A73-7B34-4C14-BD87-3E8E7A0E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03" y="2922255"/>
            <a:ext cx="6192689" cy="3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52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简介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76CF1C-CD5C-40EC-9379-3340A60B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</a:rPr>
              <a:t>全称为</a:t>
            </a:r>
            <a:r>
              <a:rPr lang="en-US" altLang="zh-CN" b="0" dirty="0">
                <a:latin typeface="+mn-ea"/>
              </a:rPr>
              <a:t>Extendable Read-Only File System</a:t>
            </a:r>
          </a:p>
          <a:p>
            <a:endParaRPr lang="en-US" altLang="zh-CN" b="0" dirty="0">
              <a:latin typeface="+mn-ea"/>
            </a:endParaRPr>
          </a:p>
          <a:p>
            <a:r>
              <a:rPr lang="zh-CN" altLang="en-US" b="0" dirty="0">
                <a:latin typeface="+mn-ea"/>
              </a:rPr>
              <a:t>提供一种不同的压缩模式设计</a:t>
            </a:r>
            <a:endParaRPr lang="en-US" altLang="zh-CN" b="0" dirty="0">
              <a:latin typeface="+mn-ea"/>
            </a:endParaRPr>
          </a:p>
          <a:p>
            <a:endParaRPr lang="en-US" altLang="zh-CN" b="0" dirty="0">
              <a:latin typeface="+mn-ea"/>
            </a:endParaRPr>
          </a:p>
          <a:p>
            <a:r>
              <a:rPr lang="zh-CN" altLang="en-US" b="0" dirty="0">
                <a:latin typeface="+mn-ea"/>
              </a:rPr>
              <a:t>加强对数据的安全防护</a:t>
            </a:r>
            <a:endParaRPr lang="en-US" altLang="zh-CN" b="0" dirty="0">
              <a:latin typeface="+mn-ea"/>
            </a:endParaRPr>
          </a:p>
          <a:p>
            <a:endParaRPr lang="en-US" altLang="zh-CN" b="0" dirty="0">
              <a:latin typeface="+mn-ea"/>
            </a:endParaRPr>
          </a:p>
          <a:p>
            <a:r>
              <a:rPr lang="zh-CN" altLang="en-US" b="0" dirty="0">
                <a:latin typeface="+mn-ea"/>
              </a:rPr>
              <a:t>已经并入内核主线</a:t>
            </a:r>
            <a:r>
              <a:rPr lang="en-US" altLang="zh-CN" b="0" dirty="0">
                <a:latin typeface="+mn-ea"/>
              </a:rPr>
              <a:t>4.19</a:t>
            </a:r>
            <a:r>
              <a:rPr lang="zh-CN" altLang="en-US" b="0" dirty="0">
                <a:latin typeface="+mn-ea"/>
              </a:rPr>
              <a:t>分支，代码可以在</a:t>
            </a:r>
            <a:r>
              <a:rPr lang="en-US" altLang="zh-CN" b="0" dirty="0">
                <a:latin typeface="+mn-ea"/>
              </a:rPr>
              <a:t>driver/staging/</a:t>
            </a:r>
            <a:r>
              <a:rPr lang="en-US" altLang="zh-CN" b="0" dirty="0" err="1">
                <a:latin typeface="+mn-ea"/>
              </a:rPr>
              <a:t>erofs</a:t>
            </a:r>
            <a:r>
              <a:rPr lang="zh-CN" altLang="en-US" b="0" dirty="0">
                <a:latin typeface="+mn-ea"/>
              </a:rPr>
              <a:t>目录上获取</a:t>
            </a:r>
          </a:p>
        </p:txBody>
      </p:sp>
    </p:spTree>
    <p:extLst>
      <p:ext uri="{BB962C8B-B14F-4D97-AF65-F5344CB8AC3E}">
        <p14:creationId xmlns:p14="http://schemas.microsoft.com/office/powerpoint/2010/main" val="41164620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简介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76CF1C-CD5C-40EC-9379-3340A60B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</a:rPr>
              <a:t>主要特性</a:t>
            </a:r>
            <a:endParaRPr lang="en-US" altLang="zh-CN" b="0" dirty="0">
              <a:latin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小端磁盘布局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4KB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块大小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最大文件系统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16TB</a:t>
            </a: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元数据和数据混合设计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提供两种</a:t>
            </a:r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inode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类型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支持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LZ4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文件压缩节约存储空间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支持</a:t>
            </a:r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xattr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3597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简介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3760619" cy="4608513"/>
          </a:xfrm>
        </p:spPr>
        <p:txBody>
          <a:bodyPr/>
          <a:lstStyle/>
          <a:p>
            <a:r>
              <a:rPr lang="zh-CN" altLang="en-US" b="0" dirty="0">
                <a:latin typeface="+mn-ea"/>
                <a:cs typeface="Times New Roman" pitchFamily="18" charset="0"/>
              </a:rPr>
              <a:t>支持两种</a:t>
            </a:r>
            <a:r>
              <a:rPr lang="en-US" altLang="zh-CN" b="0" dirty="0" err="1">
                <a:latin typeface="+mn-ea"/>
                <a:cs typeface="Times New Roman" pitchFamily="18" charset="0"/>
              </a:rPr>
              <a:t>inode</a:t>
            </a:r>
            <a:r>
              <a:rPr lang="zh-CN" altLang="en-US" b="0" dirty="0">
                <a:latin typeface="+mn-ea"/>
                <a:cs typeface="Times New Roman" pitchFamily="18" charset="0"/>
              </a:rPr>
              <a:t>类型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9A45D39-8168-4B21-A345-C7DB1B259F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7324054"/>
              </p:ext>
            </p:extLst>
          </p:nvPr>
        </p:nvGraphicFramePr>
        <p:xfrm>
          <a:off x="3707904" y="2348880"/>
          <a:ext cx="5057253" cy="351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751">
                  <a:extLst>
                    <a:ext uri="{9D8B030D-6E8A-4147-A177-3AD203B41FA5}">
                      <a16:colId xmlns:a16="http://schemas.microsoft.com/office/drawing/2014/main" val="1339339415"/>
                    </a:ext>
                  </a:extLst>
                </a:gridCol>
                <a:gridCol w="1685751">
                  <a:extLst>
                    <a:ext uri="{9D8B030D-6E8A-4147-A177-3AD203B41FA5}">
                      <a16:colId xmlns:a16="http://schemas.microsoft.com/office/drawing/2014/main" val="2903066662"/>
                    </a:ext>
                  </a:extLst>
                </a:gridCol>
                <a:gridCol w="1685751">
                  <a:extLst>
                    <a:ext uri="{9D8B030D-6E8A-4147-A177-3AD203B41FA5}">
                      <a16:colId xmlns:a16="http://schemas.microsoft.com/office/drawing/2014/main" val="186843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Inode</a:t>
                      </a:r>
                      <a:r>
                        <a:rPr lang="en-US" dirty="0">
                          <a:effectLst/>
                        </a:rPr>
                        <a:t> metadata size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32 bytes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64 bytes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2923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Max file size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 GB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16 EB (also limited by max. vol size)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4541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Max </a:t>
                      </a:r>
                      <a:r>
                        <a:rPr lang="en-US" dirty="0" err="1">
                          <a:effectLst/>
                        </a:rPr>
                        <a:t>uids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gids</a:t>
                      </a:r>
                      <a:endParaRPr lang="en-US" dirty="0">
                        <a:effectLst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65536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4294967296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7042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File change time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yes (64 + 32-bit timestamp)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045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Max hardlinks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65536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4294967296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5587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Metadata reserved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14 bytes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81302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608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简介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EROFS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磁盘布局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目录项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fixed-sized output</a:t>
            </a:r>
            <a:r>
              <a:rPr lang="zh-CN" altLang="en-US" dirty="0">
                <a:latin typeface="+mj-ea"/>
                <a:ea typeface="+mj-ea"/>
              </a:rPr>
              <a:t>文件压缩算法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EROFS</a:t>
            </a:r>
            <a:r>
              <a:rPr lang="zh-CN" altLang="en-US" dirty="0">
                <a:latin typeface="+mj-ea"/>
                <a:ea typeface="+mj-ea"/>
              </a:rPr>
              <a:t>性能评估</a:t>
            </a:r>
          </a:p>
          <a:p>
            <a:pPr marL="0" indent="0">
              <a:buNone/>
            </a:pPr>
            <a:endParaRPr lang="zh-CN" altLang="en-US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4289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磁盘布局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BB3E75-3C32-4C35-AC0F-82F7FF19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844824"/>
            <a:ext cx="7991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38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EROFS</a:t>
            </a:r>
            <a:r>
              <a:rPr lang="zh-CN" altLang="en-US" b="0" dirty="0">
                <a:effectLst/>
              </a:rPr>
              <a:t>磁盘布局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BB3E75-3C32-4C35-AC0F-82F7FF190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62" y="1870703"/>
            <a:ext cx="7991475" cy="39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86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36774</TotalTime>
  <Words>919</Words>
  <Application>Microsoft Macintosh PowerPoint</Application>
  <PresentationFormat>全屏显示(4:3)</PresentationFormat>
  <Paragraphs>161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黑体</vt:lpstr>
      <vt:lpstr>隶书</vt:lpstr>
      <vt:lpstr>宋体</vt:lpstr>
      <vt:lpstr>微软雅黑</vt:lpstr>
      <vt:lpstr>Open Sans</vt:lpstr>
      <vt:lpstr>Arial</vt:lpstr>
      <vt:lpstr>Arial Narrow</vt:lpstr>
      <vt:lpstr>Calibri</vt:lpstr>
      <vt:lpstr>Consolas</vt:lpstr>
      <vt:lpstr>Monotype Sorts</vt:lpstr>
      <vt:lpstr>Times New Roman</vt:lpstr>
      <vt:lpstr>Wingdings</vt:lpstr>
      <vt:lpstr>通用信息 (标准)</vt:lpstr>
      <vt:lpstr>PowerPoint 演示文稿</vt:lpstr>
      <vt:lpstr>大纲</vt:lpstr>
      <vt:lpstr>EROFS简介</vt:lpstr>
      <vt:lpstr>EROFS简介</vt:lpstr>
      <vt:lpstr>EROFS简介</vt:lpstr>
      <vt:lpstr>EROFS简介</vt:lpstr>
      <vt:lpstr>大纲</vt:lpstr>
      <vt:lpstr>EROFS磁盘布局</vt:lpstr>
      <vt:lpstr>EROFS磁盘布局</vt:lpstr>
      <vt:lpstr>大纲</vt:lpstr>
      <vt:lpstr>EROFS目录项</vt:lpstr>
      <vt:lpstr>大纲</vt:lpstr>
      <vt:lpstr>fixed-sized output文件压缩算法</vt:lpstr>
      <vt:lpstr>fixed-sized output文件压缩算法</vt:lpstr>
      <vt:lpstr>fixed-sized output文件压缩算法</vt:lpstr>
      <vt:lpstr>大纲</vt:lpstr>
      <vt:lpstr>EROFS性能评估</vt:lpstr>
      <vt:lpstr>EROFS性能评估</vt:lpstr>
      <vt:lpstr>EROFS性能评估</vt:lpstr>
      <vt:lpstr>EROFS性能评估</vt:lpstr>
      <vt:lpstr>EROFS性能评估</vt:lpstr>
      <vt:lpstr>EROFS性能评估</vt:lpstr>
      <vt:lpstr>EROFS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Microsoft Office User</cp:lastModifiedBy>
  <cp:revision>2490</cp:revision>
  <dcterms:created xsi:type="dcterms:W3CDTF">2001-03-21T12:57:26Z</dcterms:created>
  <dcterms:modified xsi:type="dcterms:W3CDTF">2021-01-13T03:46:52Z</dcterms:modified>
</cp:coreProperties>
</file>