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39"/>
  </p:notesMasterIdLst>
  <p:handoutMasterIdLst>
    <p:handoutMasterId r:id="rId40"/>
  </p:handoutMasterIdLst>
  <p:sldIdLst>
    <p:sldId id="1730" r:id="rId2"/>
    <p:sldId id="1791" r:id="rId3"/>
    <p:sldId id="2929" r:id="rId4"/>
    <p:sldId id="2968" r:id="rId5"/>
    <p:sldId id="2930" r:id="rId6"/>
    <p:sldId id="2969" r:id="rId7"/>
    <p:sldId id="2970" r:id="rId8"/>
    <p:sldId id="2971" r:id="rId9"/>
    <p:sldId id="2972" r:id="rId10"/>
    <p:sldId id="2973" r:id="rId11"/>
    <p:sldId id="2974" r:id="rId12"/>
    <p:sldId id="2975" r:id="rId13"/>
    <p:sldId id="2977" r:id="rId14"/>
    <p:sldId id="2976" r:id="rId15"/>
    <p:sldId id="2978" r:id="rId16"/>
    <p:sldId id="2993" r:id="rId17"/>
    <p:sldId id="2994" r:id="rId18"/>
    <p:sldId id="2988" r:id="rId19"/>
    <p:sldId id="2995" r:id="rId20"/>
    <p:sldId id="2996" r:id="rId21"/>
    <p:sldId id="2997" r:id="rId22"/>
    <p:sldId id="2998" r:id="rId23"/>
    <p:sldId id="2999" r:id="rId24"/>
    <p:sldId id="2981" r:id="rId25"/>
    <p:sldId id="2979" r:id="rId26"/>
    <p:sldId id="2980" r:id="rId27"/>
    <p:sldId id="2982" r:id="rId28"/>
    <p:sldId id="2983" r:id="rId29"/>
    <p:sldId id="2984" r:id="rId30"/>
    <p:sldId id="2989" r:id="rId31"/>
    <p:sldId id="2990" r:id="rId32"/>
    <p:sldId id="2991" r:id="rId33"/>
    <p:sldId id="2986" r:id="rId34"/>
    <p:sldId id="2985" r:id="rId35"/>
    <p:sldId id="2987" r:id="rId36"/>
    <p:sldId id="2992" r:id="rId37"/>
    <p:sldId id="2967" r:id="rId38"/>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8BB5"/>
    <a:srgbClr val="6C97C2"/>
    <a:srgbClr val="333333"/>
    <a:srgbClr val="292929"/>
    <a:srgbClr val="FFFFFF"/>
    <a:srgbClr val="1C49D2"/>
    <a:srgbClr val="0033CC"/>
    <a:srgbClr val="3B9D3B"/>
    <a:srgbClr val="405081"/>
    <a:srgbClr val="424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947" autoAdjust="0"/>
  </p:normalViewPr>
  <p:slideViewPr>
    <p:cSldViewPr>
      <p:cViewPr varScale="1">
        <p:scale>
          <a:sx n="81" d="100"/>
          <a:sy n="81" d="100"/>
        </p:scale>
        <p:origin x="14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宋体" panose="02010600030101010101" pitchFamily="2" charset="-122"/>
                <a:ea typeface="宋体" panose="02010600030101010101" pitchFamily="2" charset="-122"/>
              </a:rPr>
              <a:t>那么哪些数据被链接到</a:t>
            </a:r>
            <a:r>
              <a:rPr lang="en-US" altLang="zh-CN" b="0" i="0" dirty="0">
                <a:solidFill>
                  <a:srgbClr val="666666"/>
                </a:solidFill>
                <a:effectLst/>
                <a:latin typeface="宋体" panose="02010600030101010101" pitchFamily="2" charset="-122"/>
                <a:ea typeface="宋体" panose="02010600030101010101" pitchFamily="2" charset="-122"/>
              </a:rPr>
              <a:t>.</a:t>
            </a:r>
            <a:r>
              <a:rPr lang="en-US" altLang="zh-CN" b="0" i="0" dirty="0" err="1">
                <a:solidFill>
                  <a:srgbClr val="666666"/>
                </a:solidFill>
                <a:effectLst/>
                <a:latin typeface="宋体" panose="02010600030101010101" pitchFamily="2" charset="-122"/>
                <a:ea typeface="宋体" panose="02010600030101010101" pitchFamily="2" charset="-122"/>
              </a:rPr>
              <a:t>head.text</a:t>
            </a:r>
            <a:r>
              <a:rPr lang="zh-CN" altLang="en-US" b="0" i="0" dirty="0">
                <a:solidFill>
                  <a:srgbClr val="666666"/>
                </a:solidFill>
                <a:effectLst/>
                <a:latin typeface="宋体" panose="02010600030101010101" pitchFamily="2" charset="-122"/>
                <a:ea typeface="宋体" panose="02010600030101010101" pitchFamily="2" charset="-122"/>
              </a:rPr>
              <a:t>段了呢？通过搜索发现</a:t>
            </a:r>
            <a:endParaRPr lang="en-US" altLang="zh-CN" b="0" i="0" dirty="0">
              <a:solidFill>
                <a:srgbClr val="66666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666666"/>
                </a:solidFill>
                <a:effectLst/>
                <a:latin typeface="宋体" panose="02010600030101010101" pitchFamily="2" charset="-122"/>
                <a:ea typeface="宋体" panose="02010600030101010101" pitchFamily="2" charset="-122"/>
              </a:rPr>
              <a:t> 目前只有</a:t>
            </a:r>
            <a:r>
              <a:rPr lang="en-US" altLang="zh-CN" b="0" i="0" dirty="0">
                <a:solidFill>
                  <a:srgbClr val="666666"/>
                </a:solidFill>
                <a:effectLst/>
                <a:latin typeface="宋体" panose="02010600030101010101" pitchFamily="2" charset="-122"/>
                <a:ea typeface="宋体" panose="02010600030101010101" pitchFamily="2" charset="-122"/>
              </a:rPr>
              <a:t>kernel/</a:t>
            </a:r>
            <a:r>
              <a:rPr lang="en-US" altLang="zh-CN" b="0" i="0" dirty="0" err="1">
                <a:solidFill>
                  <a:srgbClr val="666666"/>
                </a:solidFill>
                <a:effectLst/>
                <a:latin typeface="宋体" panose="02010600030101010101" pitchFamily="2" charset="-122"/>
                <a:ea typeface="宋体" panose="02010600030101010101" pitchFamily="2" charset="-122"/>
              </a:rPr>
              <a:t>head.S</a:t>
            </a:r>
            <a:r>
              <a:rPr lang="zh-CN" altLang="en-US" b="0" i="0" dirty="0">
                <a:solidFill>
                  <a:srgbClr val="666666"/>
                </a:solidFill>
                <a:effectLst/>
                <a:latin typeface="宋体" panose="02010600030101010101" pitchFamily="2" charset="-122"/>
                <a:ea typeface="宋体" panose="02010600030101010101" pitchFamily="2" charset="-122"/>
              </a:rPr>
              <a:t>有代码被放置在了</a:t>
            </a:r>
            <a:r>
              <a:rPr lang="en-US" altLang="zh-CN" b="0" i="0" dirty="0">
                <a:solidFill>
                  <a:srgbClr val="666666"/>
                </a:solidFill>
                <a:effectLst/>
                <a:latin typeface="宋体" panose="02010600030101010101" pitchFamily="2" charset="-122"/>
                <a:ea typeface="宋体" panose="02010600030101010101" pitchFamily="2" charset="-122"/>
              </a:rPr>
              <a:t>.</a:t>
            </a:r>
            <a:r>
              <a:rPr lang="en-US" altLang="zh-CN" b="0" i="0" dirty="0" err="1">
                <a:solidFill>
                  <a:srgbClr val="666666"/>
                </a:solidFill>
                <a:effectLst/>
                <a:latin typeface="宋体" panose="02010600030101010101" pitchFamily="2" charset="-122"/>
                <a:ea typeface="宋体" panose="02010600030101010101" pitchFamily="2" charset="-122"/>
              </a:rPr>
              <a:t>head.text</a:t>
            </a:r>
            <a:r>
              <a:rPr lang="zh-CN" altLang="en-US" b="0" i="0" dirty="0">
                <a:solidFill>
                  <a:srgbClr val="666666"/>
                </a:solidFill>
                <a:effectLst/>
                <a:latin typeface="宋体" panose="02010600030101010101" pitchFamily="2" charset="-122"/>
                <a:ea typeface="宋体" panose="02010600030101010101" pitchFamily="2" charset="-122"/>
              </a:rPr>
              <a:t>段，因此我们可以直接跳转到</a:t>
            </a:r>
            <a:r>
              <a:rPr lang="en-US" altLang="zh-CN" b="0" i="0" dirty="0" err="1">
                <a:solidFill>
                  <a:srgbClr val="666666"/>
                </a:solidFill>
                <a:effectLst/>
                <a:latin typeface="宋体" panose="02010600030101010101" pitchFamily="2" charset="-122"/>
                <a:ea typeface="宋体" panose="02010600030101010101" pitchFamily="2" charset="-122"/>
              </a:rPr>
              <a:t>head.S</a:t>
            </a:r>
            <a:r>
              <a:rPr lang="zh-CN" altLang="en-US" b="0" i="0" dirty="0">
                <a:solidFill>
                  <a:srgbClr val="666666"/>
                </a:solidFill>
                <a:effectLst/>
                <a:latin typeface="宋体" panose="02010600030101010101" pitchFamily="2" charset="-122"/>
                <a:ea typeface="宋体" panose="02010600030101010101" pitchFamily="2" charset="-122"/>
              </a:rPr>
              <a:t>中的</a:t>
            </a:r>
            <a:r>
              <a:rPr lang="en-US" altLang="zh-CN" sz="1200" b="0" dirty="0">
                <a:solidFill>
                  <a:srgbClr val="333333"/>
                </a:solidFill>
              </a:rPr>
              <a:t>__HEAD</a:t>
            </a:r>
            <a:r>
              <a:rPr lang="zh-CN" altLang="en-US" sz="1200" b="0" dirty="0">
                <a:solidFill>
                  <a:srgbClr val="333333"/>
                </a:solidFill>
              </a:rPr>
              <a:t>处。</a:t>
            </a:r>
            <a:endParaRPr lang="en-US" altLang="zh-CN" sz="1200" b="0" dirty="0">
              <a:solidFill>
                <a:srgbClr val="333333"/>
              </a:solidFill>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7522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内核初始化分为汇编语言部分和</a:t>
            </a:r>
            <a:r>
              <a:rPr lang="en-US" altLang="zh-CN" dirty="0"/>
              <a:t>c</a:t>
            </a:r>
            <a:r>
              <a:rPr lang="zh-CN" altLang="en-US" dirty="0"/>
              <a:t>语言部分</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359715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2891942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a:t>
            </a:r>
            <a:r>
              <a:rPr lang="en-US" altLang="zh-CN" dirty="0"/>
              <a:t>arm64</a:t>
            </a:r>
            <a:r>
              <a:rPr lang="zh-CN" altLang="en-US" dirty="0"/>
              <a:t>处理器在异常级别</a:t>
            </a:r>
            <a:r>
              <a:rPr lang="en-US" altLang="zh-CN" dirty="0"/>
              <a:t>0</a:t>
            </a:r>
            <a:r>
              <a:rPr lang="zh-CN" altLang="en-US" dirty="0"/>
              <a:t>执行进程，在异常级别</a:t>
            </a:r>
            <a:r>
              <a:rPr lang="en-US" altLang="zh-CN" dirty="0"/>
              <a:t>1</a:t>
            </a:r>
            <a:r>
              <a:rPr lang="zh-CN" altLang="en-US" dirty="0"/>
              <a:t>执行内核。</a:t>
            </a:r>
            <a:endParaRPr lang="en-US" altLang="zh-CN" dirty="0"/>
          </a:p>
          <a:p>
            <a:r>
              <a:rPr lang="zh-CN" altLang="en-US" dirty="0"/>
              <a:t>而虚拟机是现在流行的虚拟化技术，在计算机上创建一个虚拟机，在虚拟机里面运行一个操作系统，运行虚拟机的操作系统称为宿主操作系统，在虚拟机里面的操作系统称为客户操作系统。现在常用的虚拟机时基于内核的虚拟机</a:t>
            </a:r>
            <a:r>
              <a:rPr lang="en-US" altLang="zh-CN" dirty="0"/>
              <a:t>KVM</a:t>
            </a:r>
            <a:r>
              <a:rPr lang="zh-CN" altLang="en-US" dirty="0"/>
              <a:t>，</a:t>
            </a:r>
            <a:r>
              <a:rPr lang="en-US" altLang="zh-CN" dirty="0"/>
              <a:t>KVM</a:t>
            </a:r>
            <a:r>
              <a:rPr lang="zh-CN" altLang="en-US" dirty="0"/>
              <a:t>的主要特点时直接在处理器上执行客户操作系统，因此虚拟机的执行速度非常快。</a:t>
            </a:r>
            <a:r>
              <a:rPr lang="en-US" altLang="zh-CN" dirty="0"/>
              <a:t>KVM</a:t>
            </a:r>
            <a:r>
              <a:rPr lang="zh-CN" altLang="en-US" dirty="0"/>
              <a:t>时内核的一个模块，把内核编程虚拟机监控程序，宿主操作系统中的进程在异常级别</a:t>
            </a:r>
            <a:r>
              <a:rPr lang="en-US" altLang="zh-CN" dirty="0"/>
              <a:t>0</a:t>
            </a:r>
            <a:r>
              <a:rPr lang="zh-CN" altLang="en-US" dirty="0"/>
              <a:t>运行 ，内核在异常级别</a:t>
            </a:r>
            <a:r>
              <a:rPr lang="en-US" altLang="zh-CN" dirty="0"/>
              <a:t>1</a:t>
            </a:r>
            <a:r>
              <a:rPr lang="zh-CN" altLang="en-US" dirty="0"/>
              <a:t>运行，</a:t>
            </a:r>
            <a:r>
              <a:rPr lang="en-US" altLang="zh-CN" dirty="0"/>
              <a:t>KVM</a:t>
            </a:r>
            <a:r>
              <a:rPr lang="zh-CN" altLang="en-US" dirty="0"/>
              <a:t>模块可以穿越级别</a:t>
            </a:r>
            <a:r>
              <a:rPr lang="en-US" altLang="zh-CN" dirty="0"/>
              <a:t>1</a:t>
            </a:r>
            <a:r>
              <a:rPr lang="zh-CN" altLang="en-US" dirty="0"/>
              <a:t>和</a:t>
            </a:r>
            <a:r>
              <a:rPr lang="en-US" altLang="zh-CN" dirty="0"/>
              <a:t>2</a:t>
            </a:r>
            <a:r>
              <a:rPr lang="zh-CN" altLang="en-US" dirty="0"/>
              <a:t>；客户操作系统中的进程在异常级别</a:t>
            </a:r>
            <a:r>
              <a:rPr lang="en-US" altLang="zh-CN" dirty="0"/>
              <a:t>0</a:t>
            </a:r>
            <a:r>
              <a:rPr lang="zh-CN" altLang="en-US" dirty="0"/>
              <a:t>运行，内核在异常级别</a:t>
            </a:r>
            <a:r>
              <a:rPr lang="en-US" altLang="zh-CN" dirty="0"/>
              <a:t>1</a:t>
            </a:r>
            <a:r>
              <a:rPr lang="zh-CN" altLang="en-US" dirty="0"/>
              <a:t>运行。</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427273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328766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234722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213807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2600621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356250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26</a:t>
            </a:fld>
            <a:endParaRPr lang="en-US" altLang="zh-CN"/>
          </a:p>
        </p:txBody>
      </p:sp>
    </p:spTree>
    <p:extLst>
      <p:ext uri="{BB962C8B-B14F-4D97-AF65-F5344CB8AC3E}">
        <p14:creationId xmlns:p14="http://schemas.microsoft.com/office/powerpoint/2010/main" val="228295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4222296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27</a:t>
            </a:fld>
            <a:endParaRPr lang="en-US" altLang="zh-CN"/>
          </a:p>
        </p:txBody>
      </p:sp>
    </p:spTree>
    <p:extLst>
      <p:ext uri="{BB962C8B-B14F-4D97-AF65-F5344CB8AC3E}">
        <p14:creationId xmlns:p14="http://schemas.microsoft.com/office/powerpoint/2010/main" val="4263786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 从中能够了解到这两个宏之间依次排列了</a:t>
            </a:r>
            <a:r>
              <a:rPr lang="en-US" altLang="zh-CN" b="0" i="0" dirty="0">
                <a:solidFill>
                  <a:srgbClr val="4D4D4D"/>
                </a:solidFill>
                <a:effectLst/>
                <a:latin typeface="-apple-system"/>
              </a:rPr>
              <a:t>14</a:t>
            </a:r>
            <a:r>
              <a:rPr lang="zh-CN" altLang="en-US" b="0" i="0" dirty="0">
                <a:solidFill>
                  <a:srgbClr val="4D4D4D"/>
                </a:solidFill>
                <a:effectLst/>
                <a:latin typeface="-apple-system"/>
              </a:rPr>
              <a:t>个等级的宏，由于这些宏是按先后顺序链接的，所以也就表示，这</a:t>
            </a:r>
            <a:r>
              <a:rPr lang="en-US" altLang="zh-CN" b="0" i="0" dirty="0">
                <a:solidFill>
                  <a:srgbClr val="4D4D4D"/>
                </a:solidFill>
                <a:effectLst/>
                <a:latin typeface="-apple-system"/>
              </a:rPr>
              <a:t>14</a:t>
            </a:r>
            <a:r>
              <a:rPr lang="zh-CN" altLang="en-US" b="0" i="0" dirty="0">
                <a:solidFill>
                  <a:srgbClr val="4D4D4D"/>
                </a:solidFill>
                <a:effectLst/>
                <a:latin typeface="-apple-system"/>
              </a:rPr>
              <a:t>个宏有优先级：</a:t>
            </a:r>
            <a:r>
              <a:rPr lang="en-US" altLang="zh-CN" b="0" i="0" dirty="0">
                <a:solidFill>
                  <a:srgbClr val="4D4D4D"/>
                </a:solidFill>
                <a:effectLst/>
                <a:latin typeface="-apple-system"/>
              </a:rPr>
              <a:t>0&gt;1&gt;1s&gt;2&gt;2s………&gt;7&gt;7s</a:t>
            </a:r>
          </a:p>
          <a:p>
            <a:endParaRPr lang="en-US" altLang="zh-CN" b="0" i="0" dirty="0">
              <a:solidFill>
                <a:srgbClr val="4D4D4D"/>
              </a:solidFill>
              <a:effectLst/>
              <a:latin typeface="-apple-system"/>
            </a:endParaRPr>
          </a:p>
          <a:p>
            <a:r>
              <a:rPr lang="zh-CN" altLang="en-US" b="0" i="0" dirty="0">
                <a:solidFill>
                  <a:srgbClr val="4D4D4D"/>
                </a:solidFill>
                <a:effectLst/>
                <a:latin typeface="-apple-system"/>
              </a:rPr>
              <a:t>在静态编译时</a:t>
            </a:r>
            <a:r>
              <a:rPr lang="en-US" altLang="zh-CN" b="0" i="0" dirty="0" err="1">
                <a:solidFill>
                  <a:srgbClr val="4D4D4D"/>
                </a:solidFill>
                <a:effectLst/>
                <a:latin typeface="-apple-system"/>
              </a:rPr>
              <a:t>module_init</a:t>
            </a:r>
            <a:r>
              <a:rPr lang="zh-CN" altLang="en-US" b="0" i="0" dirty="0">
                <a:solidFill>
                  <a:srgbClr val="4D4D4D"/>
                </a:solidFill>
                <a:effectLst/>
                <a:latin typeface="-apple-system"/>
              </a:rPr>
              <a:t>就相当于</a:t>
            </a:r>
            <a:r>
              <a:rPr lang="en-US" altLang="zh-CN" b="0" i="0" dirty="0" err="1">
                <a:solidFill>
                  <a:srgbClr val="4D4D4D"/>
                </a:solidFill>
                <a:effectLst/>
                <a:latin typeface="-apple-system"/>
              </a:rPr>
              <a:t>device_initcall</a:t>
            </a:r>
            <a:r>
              <a:rPr lang="zh-CN" altLang="en-US" b="0" i="0" dirty="0">
                <a:solidFill>
                  <a:srgbClr val="4D4D4D"/>
                </a:solidFill>
                <a:effectLst/>
                <a:latin typeface="-apple-system"/>
              </a:rPr>
              <a:t>。在的内核 中，</a:t>
            </a:r>
            <a:r>
              <a:rPr lang="en-US" altLang="zh-CN" b="0" i="0" dirty="0" err="1">
                <a:solidFill>
                  <a:srgbClr val="4D4D4D"/>
                </a:solidFill>
                <a:effectLst/>
                <a:latin typeface="-apple-system"/>
              </a:rPr>
              <a:t>gianfar_device</a:t>
            </a:r>
            <a:r>
              <a:rPr lang="zh-CN" altLang="en-US" b="0" i="0" dirty="0">
                <a:solidFill>
                  <a:srgbClr val="4D4D4D"/>
                </a:solidFill>
                <a:effectLst/>
                <a:latin typeface="-apple-system"/>
              </a:rPr>
              <a:t>使用的是</a:t>
            </a:r>
            <a:r>
              <a:rPr lang="en-US" altLang="zh-CN" b="0" i="0" dirty="0" err="1">
                <a:solidFill>
                  <a:srgbClr val="4D4D4D"/>
                </a:solidFill>
                <a:effectLst/>
                <a:latin typeface="-apple-system"/>
              </a:rPr>
              <a:t>arch_initcall</a:t>
            </a:r>
            <a:r>
              <a:rPr lang="zh-CN" altLang="en-US" b="0" i="0" dirty="0">
                <a:solidFill>
                  <a:srgbClr val="4D4D4D"/>
                </a:solidFill>
                <a:effectLst/>
                <a:latin typeface="-apple-system"/>
              </a:rPr>
              <a:t>，而</a:t>
            </a:r>
            <a:r>
              <a:rPr lang="en-US" altLang="zh-CN" b="0" i="0" dirty="0" err="1">
                <a:solidFill>
                  <a:srgbClr val="4D4D4D"/>
                </a:solidFill>
                <a:effectLst/>
                <a:latin typeface="-apple-system"/>
              </a:rPr>
              <a:t>gianfar_driver</a:t>
            </a:r>
            <a:r>
              <a:rPr lang="zh-CN" altLang="en-US" b="0" i="0" dirty="0">
                <a:solidFill>
                  <a:srgbClr val="4D4D4D"/>
                </a:solidFill>
                <a:effectLst/>
                <a:latin typeface="-apple-system"/>
              </a:rPr>
              <a:t>使用的是</a:t>
            </a:r>
            <a:r>
              <a:rPr lang="en-US" altLang="zh-CN" b="0" i="0" dirty="0" err="1">
                <a:solidFill>
                  <a:srgbClr val="4D4D4D"/>
                </a:solidFill>
                <a:effectLst/>
                <a:latin typeface="-apple-system"/>
              </a:rPr>
              <a:t>module_init</a:t>
            </a:r>
            <a:r>
              <a:rPr lang="zh-CN" altLang="en-US" b="0" i="0" dirty="0">
                <a:solidFill>
                  <a:srgbClr val="4D4D4D"/>
                </a:solidFill>
                <a:effectLst/>
                <a:latin typeface="-apple-system"/>
              </a:rPr>
              <a:t>，因为</a:t>
            </a:r>
            <a:r>
              <a:rPr lang="en-US" altLang="zh-CN" b="0" i="0" dirty="0" err="1">
                <a:solidFill>
                  <a:srgbClr val="4D4D4D"/>
                </a:solidFill>
                <a:effectLst/>
                <a:latin typeface="-apple-system"/>
              </a:rPr>
              <a:t>arch_initcall</a:t>
            </a:r>
            <a:r>
              <a:rPr lang="zh-CN" altLang="en-US" b="0" i="0" dirty="0">
                <a:solidFill>
                  <a:srgbClr val="4D4D4D"/>
                </a:solidFill>
                <a:effectLst/>
                <a:latin typeface="-apple-system"/>
              </a:rPr>
              <a:t>的优先级大于</a:t>
            </a:r>
            <a:r>
              <a:rPr lang="en-US" altLang="zh-CN" b="0" i="0" dirty="0" err="1">
                <a:solidFill>
                  <a:srgbClr val="4D4D4D"/>
                </a:solidFill>
                <a:effectLst/>
                <a:latin typeface="-apple-system"/>
              </a:rPr>
              <a:t>module_init</a:t>
            </a:r>
            <a:r>
              <a:rPr lang="zh-CN" altLang="en-US" b="0" i="0" dirty="0">
                <a:solidFill>
                  <a:srgbClr val="4D4D4D"/>
                </a:solidFill>
                <a:effectLst/>
                <a:latin typeface="-apple-system"/>
              </a:rPr>
              <a:t>，所以</a:t>
            </a:r>
            <a:r>
              <a:rPr lang="en-US" altLang="zh-CN" b="0" i="0" dirty="0" err="1">
                <a:solidFill>
                  <a:srgbClr val="4D4D4D"/>
                </a:solidFill>
                <a:effectLst/>
                <a:latin typeface="-apple-system"/>
              </a:rPr>
              <a:t>gianfar</a:t>
            </a:r>
            <a:r>
              <a:rPr lang="zh-CN" altLang="en-US" b="0" i="0" dirty="0">
                <a:solidFill>
                  <a:srgbClr val="4D4D4D"/>
                </a:solidFill>
                <a:effectLst/>
                <a:latin typeface="-apple-system"/>
              </a:rPr>
              <a:t>设备驱动的</a:t>
            </a:r>
            <a:r>
              <a:rPr lang="en-US" altLang="zh-CN" b="0" i="0" dirty="0">
                <a:solidFill>
                  <a:srgbClr val="4D4D4D"/>
                </a:solidFill>
                <a:effectLst/>
                <a:latin typeface="-apple-system"/>
              </a:rPr>
              <a:t>device</a:t>
            </a:r>
            <a:r>
              <a:rPr lang="zh-CN" altLang="en-US" b="0" i="0" dirty="0">
                <a:solidFill>
                  <a:srgbClr val="4D4D4D"/>
                </a:solidFill>
                <a:effectLst/>
                <a:latin typeface="-apple-system"/>
              </a:rPr>
              <a:t>先于</a:t>
            </a:r>
            <a:r>
              <a:rPr lang="en-US" altLang="zh-CN" b="0" i="0" dirty="0">
                <a:solidFill>
                  <a:srgbClr val="4D4D4D"/>
                </a:solidFill>
                <a:effectLst/>
                <a:latin typeface="-apple-system"/>
              </a:rPr>
              <a:t>driver</a:t>
            </a:r>
            <a:r>
              <a:rPr lang="zh-CN" altLang="en-US" b="0" i="0" dirty="0">
                <a:solidFill>
                  <a:srgbClr val="4D4D4D"/>
                </a:solidFill>
                <a:effectLst/>
                <a:latin typeface="-apple-system"/>
              </a:rPr>
              <a:t>在总线上添加。</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28</a:t>
            </a:fld>
            <a:endParaRPr lang="en-US" altLang="zh-CN"/>
          </a:p>
        </p:txBody>
      </p:sp>
    </p:spTree>
    <p:extLst>
      <p:ext uri="{BB962C8B-B14F-4D97-AF65-F5344CB8AC3E}">
        <p14:creationId xmlns:p14="http://schemas.microsoft.com/office/powerpoint/2010/main" val="1694060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29</a:t>
            </a:fld>
            <a:endParaRPr lang="en-US" altLang="zh-CN"/>
          </a:p>
        </p:txBody>
      </p:sp>
    </p:spTree>
    <p:extLst>
      <p:ext uri="{BB962C8B-B14F-4D97-AF65-F5344CB8AC3E}">
        <p14:creationId xmlns:p14="http://schemas.microsoft.com/office/powerpoint/2010/main" val="2007277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30</a:t>
            </a:fld>
            <a:endParaRPr lang="en-US" altLang="zh-CN"/>
          </a:p>
        </p:txBody>
      </p:sp>
    </p:spTree>
    <p:extLst>
      <p:ext uri="{BB962C8B-B14F-4D97-AF65-F5344CB8AC3E}">
        <p14:creationId xmlns:p14="http://schemas.microsoft.com/office/powerpoint/2010/main" val="283710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31</a:t>
            </a:fld>
            <a:endParaRPr lang="en-US" altLang="zh-CN"/>
          </a:p>
        </p:txBody>
      </p:sp>
    </p:spTree>
    <p:extLst>
      <p:ext uri="{BB962C8B-B14F-4D97-AF65-F5344CB8AC3E}">
        <p14:creationId xmlns:p14="http://schemas.microsoft.com/office/powerpoint/2010/main" val="1696082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32</a:t>
            </a:fld>
            <a:endParaRPr lang="en-US" altLang="zh-CN"/>
          </a:p>
        </p:txBody>
      </p:sp>
    </p:spTree>
    <p:extLst>
      <p:ext uri="{BB962C8B-B14F-4D97-AF65-F5344CB8AC3E}">
        <p14:creationId xmlns:p14="http://schemas.microsoft.com/office/powerpoint/2010/main" val="3830108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两个内核进程分别是</a:t>
            </a:r>
            <a:r>
              <a:rPr lang="en-US" altLang="zh-CN" sz="1800" kern="100" dirty="0" err="1">
                <a:effectLst/>
                <a:latin typeface="Times New Roman" panose="02020603050405020304" pitchFamily="18" charset="0"/>
                <a:ea typeface="宋体" panose="02010600030101010101" pitchFamily="2" charset="-122"/>
              </a:rPr>
              <a:t>kernel_init</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err="1">
                <a:effectLst/>
                <a:latin typeface="Times New Roman" panose="02020603050405020304" pitchFamily="18" charset="0"/>
                <a:ea typeface="宋体" panose="02010600030101010101" pitchFamily="2" charset="-122"/>
              </a:rPr>
              <a:t>kthreadd</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kernel_init</a:t>
            </a:r>
            <a:r>
              <a:rPr lang="zh-CN" altLang="zh-CN" sz="1800" kern="100" dirty="0">
                <a:effectLst/>
                <a:latin typeface="Times New Roman" panose="02020603050405020304" pitchFamily="18" charset="0"/>
                <a:ea typeface="宋体" panose="02010600030101010101" pitchFamily="2" charset="-122"/>
              </a:rPr>
              <a:t>进程之后会转换为用户态的</a:t>
            </a:r>
            <a:r>
              <a:rPr lang="en-US" altLang="zh-CN" sz="1800" kern="100" dirty="0" err="1">
                <a:effectLst/>
                <a:latin typeface="Times New Roman" panose="02020603050405020304" pitchFamily="18" charset="0"/>
                <a:ea typeface="宋体" panose="02010600030101010101" pitchFamily="2" charset="-122"/>
              </a:rPr>
              <a:t>init</a:t>
            </a:r>
            <a:r>
              <a:rPr lang="zh-CN" altLang="zh-CN" sz="1800" kern="100" dirty="0">
                <a:effectLst/>
                <a:latin typeface="Times New Roman" panose="02020603050405020304" pitchFamily="18" charset="0"/>
                <a:ea typeface="宋体" panose="02010600030101010101" pitchFamily="2" charset="-122"/>
              </a:rPr>
              <a:t>进程，进程号为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kthreadd</a:t>
            </a:r>
            <a:r>
              <a:rPr lang="zh-CN" altLang="zh-CN" sz="1800" kern="100" dirty="0">
                <a:effectLst/>
                <a:latin typeface="Times New Roman" panose="02020603050405020304" pitchFamily="18" charset="0"/>
                <a:ea typeface="宋体" panose="02010600030101010101" pitchFamily="2" charset="-122"/>
              </a:rPr>
              <a:t>进程的进程号为</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err="1">
                <a:effectLst/>
                <a:latin typeface="Times New Roman" panose="02020603050405020304" pitchFamily="18" charset="0"/>
                <a:ea typeface="宋体" panose="02010600030101010101" pitchFamily="2" charset="-122"/>
              </a:rPr>
              <a:t>linux</a:t>
            </a:r>
            <a:r>
              <a:rPr lang="zh-CN" altLang="zh-CN" sz="1800" kern="100" dirty="0">
                <a:effectLst/>
                <a:latin typeface="Times New Roman" panose="02020603050405020304" pitchFamily="18" charset="0"/>
                <a:ea typeface="宋体" panose="02010600030101010101" pitchFamily="2" charset="-122"/>
              </a:rPr>
              <a:t>的终端中，通过</a:t>
            </a:r>
            <a:r>
              <a:rPr lang="en-US" altLang="zh-CN" sz="1800" kern="100" dirty="0" err="1">
                <a:effectLst/>
                <a:latin typeface="Times New Roman" panose="02020603050405020304" pitchFamily="18" charset="0"/>
                <a:ea typeface="宋体" panose="02010600030101010101" pitchFamily="2" charset="-122"/>
              </a:rPr>
              <a:t>ps</a:t>
            </a:r>
            <a:r>
              <a:rPr lang="zh-CN" altLang="zh-CN" sz="1800" kern="100" dirty="0">
                <a:effectLst/>
                <a:latin typeface="Times New Roman" panose="02020603050405020304" pitchFamily="18" charset="0"/>
                <a:ea typeface="宋体" panose="02010600030101010101" pitchFamily="2" charset="-122"/>
              </a:rPr>
              <a:t>命令可以看到这两个进程。还可以看到，其它的所有进程都是以这两个进程为父进程的。</a:t>
            </a: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33</a:t>
            </a:fld>
            <a:endParaRPr lang="en-US" altLang="zh-CN"/>
          </a:p>
        </p:txBody>
      </p:sp>
    </p:spTree>
    <p:extLst>
      <p:ext uri="{BB962C8B-B14F-4D97-AF65-F5344CB8AC3E}">
        <p14:creationId xmlns:p14="http://schemas.microsoft.com/office/powerpoint/2010/main" val="402456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34</a:t>
            </a:fld>
            <a:endParaRPr lang="en-US" altLang="zh-CN"/>
          </a:p>
        </p:txBody>
      </p:sp>
    </p:spTree>
    <p:extLst>
      <p:ext uri="{BB962C8B-B14F-4D97-AF65-F5344CB8AC3E}">
        <p14:creationId xmlns:p14="http://schemas.microsoft.com/office/powerpoint/2010/main" val="2757313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35</a:t>
            </a:fld>
            <a:endParaRPr lang="en-US" altLang="zh-CN"/>
          </a:p>
        </p:txBody>
      </p:sp>
    </p:spTree>
    <p:extLst>
      <p:ext uri="{BB962C8B-B14F-4D97-AF65-F5344CB8AC3E}">
        <p14:creationId xmlns:p14="http://schemas.microsoft.com/office/powerpoint/2010/main" val="2479496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36</a:t>
            </a:fld>
            <a:endParaRPr lang="en-US" altLang="zh-CN"/>
          </a:p>
        </p:txBody>
      </p:sp>
    </p:spTree>
    <p:extLst>
      <p:ext uri="{BB962C8B-B14F-4D97-AF65-F5344CB8AC3E}">
        <p14:creationId xmlns:p14="http://schemas.microsoft.com/office/powerpoint/2010/main" val="227977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213150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未分组寄存器 </a:t>
            </a:r>
            <a:r>
              <a:rPr lang="en-US" altLang="zh-CN" dirty="0"/>
              <a:t>R0 - R7</a:t>
            </a:r>
            <a:r>
              <a:rPr lang="zh-CN" altLang="en-US" dirty="0"/>
              <a:t>：对于未分组寄存器，它们没有被系统用于特别的用途，因此任何可采用通用寄存器的应用场合都可以使用未分组寄存器。但需要注意一点，未分组寄存器不会因为处理器模式的改变而更改指向的寄存器，因此在所有的处理器模式下未分组寄存器都指向同一个寄存器，当中断或异常处理造成处理器模式转换的时候，由于不同的处理器模式使用了相同的物理寄存器，这就有可能造成寄存器中的数据被破坏。</a:t>
            </a:r>
            <a:endParaRPr lang="en-US" altLang="zh-CN" dirty="0"/>
          </a:p>
          <a:p>
            <a:endParaRPr lang="en-US" altLang="zh-CN" dirty="0"/>
          </a:p>
          <a:p>
            <a:r>
              <a:rPr lang="zh-CN" altLang="en-US" dirty="0"/>
              <a:t>分组寄存器</a:t>
            </a:r>
            <a:r>
              <a:rPr lang="en-US" altLang="zh-CN" dirty="0"/>
              <a:t>R8~R14</a:t>
            </a:r>
            <a:r>
              <a:rPr lang="zh-CN" altLang="en-US" dirty="0"/>
              <a:t>：分组寄存器</a:t>
            </a:r>
            <a:r>
              <a:rPr lang="en-US" altLang="zh-CN" dirty="0"/>
              <a:t>R8</a:t>
            </a:r>
            <a:r>
              <a:rPr lang="zh-CN" altLang="en-US" dirty="0"/>
              <a:t>～</a:t>
            </a:r>
            <a:r>
              <a:rPr lang="en-US" altLang="zh-CN" dirty="0"/>
              <a:t>R14</a:t>
            </a:r>
            <a:r>
              <a:rPr lang="zh-CN" altLang="en-US" dirty="0"/>
              <a:t>对应的物理寄存器取决于当前的处理器模式。若要访问特定的物理寄存器而不依赖当前的处理器模式，则要使用规定的名字。寄存器</a:t>
            </a:r>
            <a:r>
              <a:rPr lang="en-US" altLang="zh-CN" dirty="0"/>
              <a:t>R8~R12</a:t>
            </a:r>
            <a:r>
              <a:rPr lang="zh-CN" altLang="en-US" dirty="0"/>
              <a:t>各有两组物理寄存器：一组为</a:t>
            </a:r>
            <a:r>
              <a:rPr lang="en-US" altLang="zh-CN" dirty="0"/>
              <a:t>FIQ</a:t>
            </a:r>
            <a:r>
              <a:rPr lang="zh-CN" altLang="en-US" dirty="0"/>
              <a:t>模式，另一组为除了</a:t>
            </a:r>
            <a:r>
              <a:rPr lang="en-US" altLang="zh-CN" dirty="0"/>
              <a:t>FIQ</a:t>
            </a:r>
            <a:r>
              <a:rPr lang="zh-CN" altLang="en-US" dirty="0"/>
              <a:t>以外的所有模式。寄存器</a:t>
            </a:r>
            <a:r>
              <a:rPr lang="en-US" altLang="zh-CN" dirty="0"/>
              <a:t>R8~R12</a:t>
            </a:r>
            <a:r>
              <a:rPr lang="zh-CN" altLang="en-US" dirty="0"/>
              <a:t>没有任何指定的特殊用途，只是在作快速中断处理时使用。寄存器</a:t>
            </a:r>
            <a:r>
              <a:rPr lang="en-US" altLang="zh-CN" dirty="0"/>
              <a:t>R13</a:t>
            </a:r>
            <a:r>
              <a:rPr lang="zh-CN" altLang="en-US" dirty="0"/>
              <a:t>，</a:t>
            </a:r>
            <a:r>
              <a:rPr lang="en-US" altLang="zh-CN" dirty="0"/>
              <a:t>R14</a:t>
            </a:r>
            <a:r>
              <a:rPr lang="zh-CN" altLang="en-US" dirty="0"/>
              <a:t>各对应</a:t>
            </a:r>
            <a:r>
              <a:rPr lang="en-US" altLang="zh-CN" dirty="0"/>
              <a:t>6</a:t>
            </a:r>
            <a:r>
              <a:rPr lang="zh-CN" altLang="en-US" dirty="0"/>
              <a:t>个分组的物理寄存器，</a:t>
            </a:r>
            <a:r>
              <a:rPr lang="en-US" altLang="zh-CN" dirty="0"/>
              <a:t>1</a:t>
            </a:r>
            <a:r>
              <a:rPr lang="zh-CN" altLang="en-US" dirty="0"/>
              <a:t>个用于用户模式和系统模式，其它</a:t>
            </a:r>
            <a:r>
              <a:rPr lang="en-US" altLang="zh-CN" dirty="0"/>
              <a:t>5</a:t>
            </a:r>
            <a:r>
              <a:rPr lang="zh-CN" altLang="en-US" dirty="0"/>
              <a:t>个分别用于</a:t>
            </a:r>
            <a:r>
              <a:rPr lang="en-US" altLang="zh-CN" dirty="0"/>
              <a:t>5</a:t>
            </a:r>
            <a:r>
              <a:rPr lang="zh-CN" altLang="en-US" dirty="0"/>
              <a:t>种异常模式。寄存器</a:t>
            </a:r>
            <a:r>
              <a:rPr lang="en-US" altLang="zh-CN" dirty="0"/>
              <a:t>R13</a:t>
            </a:r>
            <a:r>
              <a:rPr lang="zh-CN" altLang="en-US" dirty="0"/>
              <a:t>通常用做堆栈指针，称为</a:t>
            </a:r>
            <a:r>
              <a:rPr lang="en-US" altLang="zh-CN" dirty="0"/>
              <a:t>SP</a:t>
            </a:r>
            <a:r>
              <a:rPr lang="zh-CN" altLang="en-US" dirty="0"/>
              <a:t>；寄存器</a:t>
            </a:r>
            <a:r>
              <a:rPr lang="en-US" altLang="zh-CN" dirty="0"/>
              <a:t>R14</a:t>
            </a:r>
            <a:r>
              <a:rPr lang="zh-CN" altLang="en-US" dirty="0"/>
              <a:t>用作子程序链接寄存器，也称为</a:t>
            </a:r>
            <a:r>
              <a:rPr lang="en-US" altLang="zh-CN" dirty="0"/>
              <a:t>LR</a:t>
            </a:r>
            <a:r>
              <a:rPr lang="zh-CN" altLang="en-US" dirty="0"/>
              <a:t>。</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3384467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120125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256585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82416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52272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4D4D4D"/>
                </a:solidFill>
                <a:effectLst/>
                <a:latin typeface="-apple-system"/>
              </a:rPr>
              <a:t>vmlinux.lds.S</a:t>
            </a:r>
            <a:r>
              <a:rPr lang="zh-CN" altLang="en-US" b="0" i="0" dirty="0">
                <a:solidFill>
                  <a:srgbClr val="4D4D4D"/>
                </a:solidFill>
                <a:effectLst/>
                <a:latin typeface="-apple-system"/>
              </a:rPr>
              <a:t>主要是用来组织内核的每个函数存放在内核镜像文件的位置。编译内核源码生成内核文件的过程分两步，一个是“编译”，另一个是“链接”的过程，</a:t>
            </a:r>
            <a:r>
              <a:rPr lang="en-US" altLang="zh-CN" b="0" i="0" dirty="0" err="1">
                <a:solidFill>
                  <a:srgbClr val="4D4D4D"/>
                </a:solidFill>
                <a:effectLst/>
                <a:latin typeface="-apple-system"/>
              </a:rPr>
              <a:t>vmlinux.lds.S</a:t>
            </a:r>
            <a:r>
              <a:rPr lang="zh-CN" altLang="en-US" b="0" i="0" dirty="0">
                <a:solidFill>
                  <a:srgbClr val="4D4D4D"/>
                </a:solidFill>
                <a:effectLst/>
                <a:latin typeface="-apple-system"/>
              </a:rPr>
              <a:t>要做的就是告诉编译器如何链接编译好的各个内核</a:t>
            </a:r>
            <a:r>
              <a:rPr lang="en-US" altLang="zh-CN" b="0" i="0" dirty="0">
                <a:solidFill>
                  <a:srgbClr val="4D4D4D"/>
                </a:solidFill>
                <a:effectLst/>
                <a:latin typeface="-apple-system"/>
              </a:rPr>
              <a:t>.o</a:t>
            </a:r>
            <a:r>
              <a:rPr lang="zh-CN" altLang="en-US" b="0" i="0" dirty="0">
                <a:solidFill>
                  <a:srgbClr val="4D4D4D"/>
                </a:solidFill>
                <a:effectLst/>
                <a:latin typeface="-apple-system"/>
              </a:rPr>
              <a:t>文件。</a:t>
            </a:r>
            <a:endParaRPr lang="en-US" altLang="zh-CN" b="0" i="0" dirty="0">
              <a:solidFill>
                <a:srgbClr val="4D4D4D"/>
              </a:solidFill>
              <a:effectLst/>
              <a:latin typeface="-apple-system"/>
            </a:endParaRPr>
          </a:p>
          <a:p>
            <a:r>
              <a:rPr lang="zh-CN" altLang="en-US" b="0" i="0" dirty="0">
                <a:solidFill>
                  <a:srgbClr val="666666"/>
                </a:solidFill>
                <a:effectLst/>
                <a:latin typeface="宋体" panose="02010600030101010101" pitchFamily="2" charset="-122"/>
                <a:ea typeface="宋体" panose="02010600030101010101" pitchFamily="2" charset="-122"/>
              </a:rPr>
              <a:t>上图是一个删减了很多其他暂时不关心段的</a:t>
            </a:r>
            <a:r>
              <a:rPr lang="en-US" altLang="zh-CN" b="0" i="0" dirty="0" err="1">
                <a:solidFill>
                  <a:srgbClr val="666666"/>
                </a:solidFill>
                <a:effectLst/>
                <a:latin typeface="宋体" panose="02010600030101010101" pitchFamily="2" charset="-122"/>
                <a:ea typeface="宋体" panose="02010600030101010101" pitchFamily="2" charset="-122"/>
              </a:rPr>
              <a:t>vmlinux.ld.s</a:t>
            </a:r>
            <a:r>
              <a:rPr lang="zh-CN" altLang="en-US" b="0" i="0" dirty="0">
                <a:solidFill>
                  <a:srgbClr val="666666"/>
                </a:solidFill>
                <a:effectLst/>
                <a:latin typeface="宋体" panose="02010600030101010101" pitchFamily="2" charset="-122"/>
                <a:ea typeface="宋体" panose="02010600030101010101" pitchFamily="2" charset="-122"/>
              </a:rPr>
              <a:t>脚本文件，</a:t>
            </a:r>
            <a:r>
              <a:rPr lang="en-US" altLang="zh-CN" b="0" i="0" dirty="0" err="1">
                <a:solidFill>
                  <a:srgbClr val="666666"/>
                </a:solidFill>
                <a:effectLst/>
                <a:latin typeface="宋体" panose="02010600030101010101" pitchFamily="2" charset="-122"/>
                <a:ea typeface="宋体" panose="02010600030101010101" pitchFamily="2" charset="-122"/>
              </a:rPr>
              <a:t>vmlinux.ld.s</a:t>
            </a:r>
            <a:r>
              <a:rPr lang="zh-CN" altLang="en-US" b="0" i="0" dirty="0">
                <a:solidFill>
                  <a:srgbClr val="666666"/>
                </a:solidFill>
                <a:effectLst/>
                <a:latin typeface="宋体" panose="02010600030101010101" pitchFamily="2" charset="-122"/>
                <a:ea typeface="宋体" panose="02010600030101010101" pitchFamily="2" charset="-122"/>
              </a:rPr>
              <a:t>脚本文件的语法，这里不作出介绍， 关注的可以去查看相关文档。通过</a:t>
            </a:r>
            <a:r>
              <a:rPr lang="en-US" altLang="zh-CN" b="0" i="0" dirty="0" err="1">
                <a:solidFill>
                  <a:srgbClr val="666666"/>
                </a:solidFill>
                <a:effectLst/>
                <a:latin typeface="宋体" panose="02010600030101010101" pitchFamily="2" charset="-122"/>
                <a:ea typeface="宋体" panose="02010600030101010101" pitchFamily="2" charset="-122"/>
              </a:rPr>
              <a:t>vmlinux.ld.s</a:t>
            </a:r>
            <a:r>
              <a:rPr lang="zh-CN" altLang="en-US" b="0" i="0" dirty="0">
                <a:solidFill>
                  <a:srgbClr val="666666"/>
                </a:solidFill>
                <a:effectLst/>
                <a:latin typeface="宋体" panose="02010600030101010101" pitchFamily="2" charset="-122"/>
                <a:ea typeface="宋体" panose="02010600030101010101" pitchFamily="2" charset="-122"/>
              </a:rPr>
              <a:t>我们可以看到，</a:t>
            </a:r>
            <a:r>
              <a:rPr lang="en-US" altLang="zh-CN" b="0" i="0" dirty="0">
                <a:solidFill>
                  <a:srgbClr val="666666"/>
                </a:solidFill>
                <a:effectLst/>
                <a:latin typeface="宋体" panose="02010600030101010101" pitchFamily="2" charset="-122"/>
                <a:ea typeface="宋体" panose="02010600030101010101" pitchFamily="2" charset="-122"/>
              </a:rPr>
              <a:t>bin</a:t>
            </a:r>
            <a:r>
              <a:rPr lang="zh-CN" altLang="en-US" b="0" i="0" dirty="0">
                <a:solidFill>
                  <a:srgbClr val="666666"/>
                </a:solidFill>
                <a:effectLst/>
                <a:latin typeface="宋体" panose="02010600030101010101" pitchFamily="2" charset="-122"/>
                <a:ea typeface="宋体" panose="02010600030101010101" pitchFamily="2" charset="-122"/>
              </a:rPr>
              <a:t>文件的入口被设置为</a:t>
            </a:r>
            <a:r>
              <a:rPr lang="en-US" altLang="zh-CN" b="0" i="0" dirty="0">
                <a:solidFill>
                  <a:srgbClr val="666666"/>
                </a:solidFill>
                <a:effectLst/>
                <a:latin typeface="宋体" panose="02010600030101010101" pitchFamily="2" charset="-122"/>
                <a:ea typeface="宋体" panose="02010600030101010101" pitchFamily="2" charset="-122"/>
              </a:rPr>
              <a:t>ENTRY(_text),  </a:t>
            </a:r>
            <a:r>
              <a:rPr lang="zh-CN" altLang="en-US" b="0" i="0" dirty="0">
                <a:solidFill>
                  <a:srgbClr val="666666"/>
                </a:solidFill>
                <a:effectLst/>
                <a:latin typeface="宋体" panose="02010600030101010101" pitchFamily="2" charset="-122"/>
                <a:ea typeface="宋体" panose="02010600030101010101" pitchFamily="2" charset="-122"/>
              </a:rPr>
              <a:t>因此，</a:t>
            </a:r>
            <a:r>
              <a:rPr lang="en-US" altLang="zh-CN" b="0" i="0" dirty="0">
                <a:solidFill>
                  <a:srgbClr val="666666"/>
                </a:solidFill>
                <a:effectLst/>
                <a:latin typeface="宋体" panose="02010600030101010101" pitchFamily="2" charset="-122"/>
                <a:ea typeface="宋体" panose="02010600030101010101" pitchFamily="2" charset="-122"/>
              </a:rPr>
              <a:t>_text</a:t>
            </a:r>
            <a:r>
              <a:rPr lang="zh-CN" altLang="en-US" b="0" i="0" dirty="0">
                <a:solidFill>
                  <a:srgbClr val="666666"/>
                </a:solidFill>
                <a:effectLst/>
                <a:latin typeface="宋体" panose="02010600030101010101" pitchFamily="2" charset="-122"/>
                <a:ea typeface="宋体" panose="02010600030101010101" pitchFamily="2" charset="-122"/>
              </a:rPr>
              <a:t>即为入口函数地址，那么</a:t>
            </a:r>
            <a:r>
              <a:rPr lang="en-US" altLang="zh-CN" b="0" i="0" dirty="0">
                <a:solidFill>
                  <a:srgbClr val="666666"/>
                </a:solidFill>
                <a:effectLst/>
                <a:latin typeface="宋体" panose="02010600030101010101" pitchFamily="2" charset="-122"/>
                <a:ea typeface="宋体" panose="02010600030101010101" pitchFamily="2" charset="-122"/>
              </a:rPr>
              <a:t>_text</a:t>
            </a:r>
            <a:r>
              <a:rPr lang="zh-CN" altLang="en-US" b="0" i="0" dirty="0">
                <a:solidFill>
                  <a:srgbClr val="666666"/>
                </a:solidFill>
                <a:effectLst/>
                <a:latin typeface="宋体" panose="02010600030101010101" pitchFamily="2" charset="-122"/>
                <a:ea typeface="宋体" panose="02010600030101010101" pitchFamily="2" charset="-122"/>
              </a:rPr>
              <a:t>又在那里呢？那么接着看这个脚本文件，我们发现在灰色框里面有一个</a:t>
            </a:r>
            <a:r>
              <a:rPr lang="en-US" altLang="zh-CN" b="0" i="0" dirty="0">
                <a:solidFill>
                  <a:srgbClr val="666666"/>
                </a:solidFill>
                <a:effectLst/>
                <a:latin typeface="宋体" panose="02010600030101010101" pitchFamily="2" charset="-122"/>
                <a:ea typeface="宋体" panose="02010600030101010101" pitchFamily="2" charset="-122"/>
              </a:rPr>
              <a:t>_text = .; </a:t>
            </a:r>
            <a:r>
              <a:rPr lang="zh-CN" altLang="en-US" b="0" i="0" dirty="0">
                <a:solidFill>
                  <a:srgbClr val="666666"/>
                </a:solidFill>
                <a:effectLst/>
                <a:latin typeface="宋体" panose="02010600030101010101" pitchFamily="2" charset="-122"/>
                <a:ea typeface="宋体" panose="02010600030101010101" pitchFamily="2" charset="-122"/>
              </a:rPr>
              <a:t>这说明</a:t>
            </a:r>
            <a:r>
              <a:rPr lang="en-US" altLang="zh-CN" b="0" i="0" dirty="0">
                <a:solidFill>
                  <a:srgbClr val="666666"/>
                </a:solidFill>
                <a:effectLst/>
                <a:latin typeface="宋体" panose="02010600030101010101" pitchFamily="2" charset="-122"/>
                <a:ea typeface="宋体" panose="02010600030101010101" pitchFamily="2" charset="-122"/>
              </a:rPr>
              <a:t>_text</a:t>
            </a:r>
            <a:r>
              <a:rPr lang="zh-CN" altLang="en-US" b="0" i="0" dirty="0">
                <a:solidFill>
                  <a:srgbClr val="666666"/>
                </a:solidFill>
                <a:effectLst/>
                <a:latin typeface="宋体" panose="02010600030101010101" pitchFamily="2" charset="-122"/>
                <a:ea typeface="宋体" panose="02010600030101010101" pitchFamily="2" charset="-122"/>
              </a:rPr>
              <a:t>的地址就是</a:t>
            </a:r>
            <a:r>
              <a:rPr lang="en-US" altLang="zh-CN" b="0" i="0" dirty="0">
                <a:solidFill>
                  <a:srgbClr val="666666"/>
                </a:solidFill>
                <a:effectLst/>
                <a:latin typeface="宋体" panose="02010600030101010101" pitchFamily="2" charset="-122"/>
                <a:ea typeface="宋体" panose="02010600030101010101" pitchFamily="2" charset="-122"/>
              </a:rPr>
              <a:t>.</a:t>
            </a:r>
            <a:r>
              <a:rPr lang="en-US" altLang="zh-CN" b="0" i="0" dirty="0" err="1">
                <a:solidFill>
                  <a:srgbClr val="666666"/>
                </a:solidFill>
                <a:effectLst/>
                <a:latin typeface="宋体" panose="02010600030101010101" pitchFamily="2" charset="-122"/>
                <a:ea typeface="宋体" panose="02010600030101010101" pitchFamily="2" charset="-122"/>
              </a:rPr>
              <a:t>head.text</a:t>
            </a:r>
            <a:r>
              <a:rPr lang="zh-CN" altLang="en-US" b="0" i="0" dirty="0">
                <a:solidFill>
                  <a:srgbClr val="666666"/>
                </a:solidFill>
                <a:effectLst/>
                <a:latin typeface="宋体" panose="02010600030101010101" pitchFamily="2" charset="-122"/>
                <a:ea typeface="宋体" panose="02010600030101010101" pitchFamily="2" charset="-122"/>
              </a:rPr>
              <a:t>的首地址。</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942711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应用编程技术</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4062" spc="277" dirty="0">
                <a:solidFill>
                  <a:srgbClr val="000066"/>
                </a:solidFill>
                <a:latin typeface="+mj-ea"/>
                <a:ea typeface="+mj-ea"/>
              </a:rPr>
              <a:t>第二章 第</a:t>
            </a:r>
            <a:r>
              <a:rPr lang="en-US" altLang="zh-CN" sz="4062" spc="277" dirty="0">
                <a:solidFill>
                  <a:srgbClr val="000066"/>
                </a:solidFill>
                <a:latin typeface="+mj-ea"/>
                <a:ea typeface="+mj-ea"/>
              </a:rPr>
              <a:t>3</a:t>
            </a:r>
            <a:r>
              <a:rPr lang="zh-CN" altLang="en-US" sz="4062" spc="277" dirty="0">
                <a:solidFill>
                  <a:srgbClr val="000066"/>
                </a:solidFill>
                <a:latin typeface="+mj-ea"/>
                <a:ea typeface="+mj-ea"/>
              </a:rPr>
              <a:t>讲 </a:t>
            </a:r>
            <a:endParaRPr lang="en-US" altLang="zh-CN" sz="4062" spc="277" dirty="0">
              <a:solidFill>
                <a:srgbClr val="000066"/>
              </a:solidFill>
              <a:latin typeface="+mj-ea"/>
              <a:ea typeface="+mj-ea"/>
            </a:endParaRPr>
          </a:p>
          <a:p>
            <a:pPr>
              <a:lnSpc>
                <a:spcPct val="150000"/>
              </a:lnSpc>
              <a:spcBef>
                <a:spcPts val="0"/>
              </a:spcBef>
              <a:spcAft>
                <a:spcPts val="0"/>
              </a:spcAft>
              <a:defRPr/>
            </a:pPr>
            <a:r>
              <a:rPr lang="en-US" altLang="zh-CN" sz="4062" spc="277" dirty="0" err="1">
                <a:solidFill>
                  <a:srgbClr val="000066"/>
                </a:solidFill>
                <a:latin typeface="+mj-ea"/>
                <a:ea typeface="+mj-ea"/>
              </a:rPr>
              <a:t>Kunpeng</a:t>
            </a:r>
            <a:r>
              <a:rPr lang="zh-CN" altLang="en-US" sz="4062" spc="277" dirty="0">
                <a:solidFill>
                  <a:srgbClr val="000066"/>
                </a:solidFill>
                <a:latin typeface="+mj-ea"/>
                <a:ea typeface="+mj-ea"/>
              </a:rPr>
              <a:t>下的内核启动过程</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r>
              <a:rPr kumimoji="0" lang="en-US" altLang="zh-CN" sz="2400" dirty="0">
                <a:solidFill>
                  <a:srgbClr val="CC0000"/>
                </a:solidFill>
                <a:latin typeface="+mj-ea"/>
                <a:ea typeface="+mj-ea"/>
              </a:rPr>
              <a:t>2020</a:t>
            </a:r>
            <a:r>
              <a:rPr kumimoji="0" lang="zh-CN" altLang="en-US" sz="2400" dirty="0">
                <a:solidFill>
                  <a:srgbClr val="CC0000"/>
                </a:solidFill>
                <a:latin typeface="+mj-ea"/>
                <a:ea typeface="+mj-ea"/>
              </a:rPr>
              <a:t>年</a:t>
            </a:r>
            <a:r>
              <a:rPr kumimoji="0" lang="en-US" altLang="zh-CN" sz="2400" dirty="0">
                <a:solidFill>
                  <a:srgbClr val="CC0000"/>
                </a:solidFill>
                <a:latin typeface="+mj-ea"/>
                <a:ea typeface="+mj-ea"/>
              </a:rPr>
              <a:t>3</a:t>
            </a:r>
            <a:r>
              <a:rPr kumimoji="0" lang="zh-CN" altLang="en-US" sz="2400" dirty="0">
                <a:solidFill>
                  <a:srgbClr val="CC0000"/>
                </a:solidFill>
                <a:latin typeface="+mj-ea"/>
                <a:ea typeface="+mj-ea"/>
              </a:rPr>
              <a:t>月</a:t>
            </a:r>
            <a:r>
              <a:rPr kumimoji="0" lang="en-US" altLang="zh-CN" sz="2400" dirty="0">
                <a:solidFill>
                  <a:srgbClr val="CC0000"/>
                </a:solidFill>
                <a:latin typeface="+mj-ea"/>
                <a:ea typeface="+mj-ea"/>
              </a:rPr>
              <a:t>19</a:t>
            </a:r>
            <a:r>
              <a:rPr kumimoji="0" lang="zh-CN" altLang="en-US" sz="2400" dirty="0">
                <a:solidFill>
                  <a:srgbClr val="CC0000"/>
                </a:solidFill>
                <a:latin typeface="+mj-ea"/>
                <a:ea typeface="+mj-ea"/>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p:txBody>
          <a:bodyPr/>
          <a:lstStyle/>
          <a:p>
            <a:pPr>
              <a:lnSpc>
                <a:spcPct val="90000"/>
              </a:lnSpc>
            </a:pPr>
            <a:r>
              <a:rPr lang="zh-CN" altLang="en-US" sz="2123" kern="1200" dirty="0">
                <a:ea typeface="黑体" pitchFamily="49" charset="-122"/>
                <a:sym typeface="Arial" charset="0"/>
              </a:rPr>
              <a:t>寄存器</a:t>
            </a:r>
            <a:endParaRPr lang="en-US" altLang="zh-CN" sz="2123" kern="1200" dirty="0">
              <a:ea typeface="黑体" pitchFamily="49" charset="-122"/>
              <a:sym typeface="Arial" charset="0"/>
            </a:endParaRPr>
          </a:p>
          <a:p>
            <a:pPr lvl="1" eaLnBrk="1" hangingPunct="1"/>
            <a:r>
              <a:rPr lang="en-US" altLang="zh-CN" sz="1662" dirty="0">
                <a:solidFill>
                  <a:srgbClr val="111111"/>
                </a:solidFill>
                <a:ea typeface="宋体" pitchFamily="2" charset="-122"/>
                <a:sym typeface="Arial" charset="0"/>
              </a:rPr>
              <a:t>ARM </a:t>
            </a:r>
            <a:r>
              <a:rPr lang="zh-CN" altLang="en-US" sz="1662" dirty="0">
                <a:solidFill>
                  <a:srgbClr val="111111"/>
                </a:solidFill>
                <a:ea typeface="宋体" pitchFamily="2" charset="-122"/>
                <a:sym typeface="Arial" charset="0"/>
              </a:rPr>
              <a:t>处理器共有</a:t>
            </a:r>
            <a:r>
              <a:rPr lang="en-US" altLang="zh-CN" sz="1662" dirty="0">
                <a:solidFill>
                  <a:srgbClr val="111111"/>
                </a:solidFill>
                <a:ea typeface="宋体" pitchFamily="2" charset="-122"/>
                <a:sym typeface="Arial" charset="0"/>
              </a:rPr>
              <a:t>37</a:t>
            </a:r>
            <a:r>
              <a:rPr lang="zh-CN" altLang="en-US" sz="1662" dirty="0">
                <a:solidFill>
                  <a:srgbClr val="111111"/>
                </a:solidFill>
                <a:ea typeface="宋体" pitchFamily="2" charset="-122"/>
                <a:sym typeface="Arial" charset="0"/>
              </a:rPr>
              <a:t>个寄存器，被分为若干个组，这些寄存器包括：</a:t>
            </a:r>
            <a:endParaRPr lang="en-US" altLang="zh-CN" sz="1662" dirty="0">
              <a:solidFill>
                <a:srgbClr val="111111"/>
              </a:solidFill>
              <a:ea typeface="宋体" pitchFamily="2" charset="-122"/>
              <a:sym typeface="Arial" charset="0"/>
            </a:endParaRPr>
          </a:p>
          <a:p>
            <a:pPr lvl="2" eaLnBrk="1" hangingPunct="1"/>
            <a:r>
              <a:rPr lang="en-US" altLang="zh-CN" sz="1662" dirty="0">
                <a:solidFill>
                  <a:srgbClr val="111111"/>
                </a:solidFill>
                <a:ea typeface="宋体" pitchFamily="2" charset="-122"/>
                <a:sym typeface="Arial" charset="0"/>
              </a:rPr>
              <a:t>31</a:t>
            </a:r>
            <a:r>
              <a:rPr lang="zh-CN" altLang="en-US" sz="1662" dirty="0">
                <a:solidFill>
                  <a:srgbClr val="111111"/>
                </a:solidFill>
                <a:ea typeface="宋体" pitchFamily="2" charset="-122"/>
                <a:sym typeface="Arial" charset="0"/>
              </a:rPr>
              <a:t>个通用寄存器，包括程序计数器</a:t>
            </a:r>
            <a:r>
              <a:rPr lang="en-US" altLang="zh-CN" sz="1662" dirty="0">
                <a:solidFill>
                  <a:srgbClr val="111111"/>
                </a:solidFill>
                <a:ea typeface="宋体" pitchFamily="2" charset="-122"/>
                <a:sym typeface="Arial" charset="0"/>
              </a:rPr>
              <a:t>(PC)</a:t>
            </a:r>
            <a:r>
              <a:rPr lang="zh-CN" altLang="en-US" sz="1662" dirty="0">
                <a:solidFill>
                  <a:srgbClr val="111111"/>
                </a:solidFill>
                <a:ea typeface="宋体" pitchFamily="2" charset="-122"/>
                <a:sym typeface="Arial" charset="0"/>
              </a:rPr>
              <a:t>。这些寄存器都是</a:t>
            </a:r>
            <a:r>
              <a:rPr lang="en-US" altLang="zh-CN" sz="1662" dirty="0">
                <a:solidFill>
                  <a:srgbClr val="111111"/>
                </a:solidFill>
                <a:ea typeface="宋体" pitchFamily="2" charset="-122"/>
                <a:sym typeface="Arial" charset="0"/>
              </a:rPr>
              <a:t>32</a:t>
            </a:r>
            <a:r>
              <a:rPr lang="zh-CN" altLang="en-US" sz="1662" dirty="0">
                <a:solidFill>
                  <a:srgbClr val="111111"/>
                </a:solidFill>
                <a:ea typeface="宋体" pitchFamily="2" charset="-122"/>
                <a:sym typeface="Arial" charset="0"/>
              </a:rPr>
              <a:t>位的。</a:t>
            </a:r>
            <a:endParaRPr lang="en-US" altLang="zh-CN" sz="1662" dirty="0">
              <a:solidFill>
                <a:srgbClr val="111111"/>
              </a:solidFill>
              <a:ea typeface="宋体" pitchFamily="2" charset="-122"/>
              <a:sym typeface="Arial" charset="0"/>
            </a:endParaRPr>
          </a:p>
          <a:p>
            <a:pPr lvl="3" eaLnBrk="1" hangingPunct="1"/>
            <a:r>
              <a:rPr lang="zh-CN" altLang="en-US" sz="1620" dirty="0">
                <a:solidFill>
                  <a:srgbClr val="111111"/>
                </a:solidFill>
                <a:ea typeface="宋体" pitchFamily="2" charset="-122"/>
                <a:sym typeface="Arial" charset="0"/>
              </a:rPr>
              <a:t>未分组寄存器 </a:t>
            </a:r>
            <a:r>
              <a:rPr lang="en-US" altLang="zh-CN" sz="1620" dirty="0">
                <a:solidFill>
                  <a:srgbClr val="111111"/>
                </a:solidFill>
                <a:ea typeface="宋体" pitchFamily="2" charset="-122"/>
                <a:sym typeface="Arial" charset="0"/>
              </a:rPr>
              <a:t>R0 - R7</a:t>
            </a:r>
            <a:r>
              <a:rPr lang="zh-CN" altLang="en-US" sz="1620" dirty="0">
                <a:solidFill>
                  <a:srgbClr val="111111"/>
                </a:solidFill>
                <a:ea typeface="宋体" pitchFamily="2" charset="-122"/>
                <a:sym typeface="Arial" charset="0"/>
              </a:rPr>
              <a:t>：每一个都访问一样的</a:t>
            </a:r>
            <a:r>
              <a:rPr lang="en-US" altLang="zh-CN" sz="1620" dirty="0">
                <a:solidFill>
                  <a:srgbClr val="111111"/>
                </a:solidFill>
                <a:ea typeface="宋体" pitchFamily="2" charset="-122"/>
                <a:sym typeface="Arial" charset="0"/>
              </a:rPr>
              <a:t>32</a:t>
            </a:r>
            <a:r>
              <a:rPr lang="zh-CN" altLang="en-US" sz="1620" dirty="0">
                <a:solidFill>
                  <a:srgbClr val="111111"/>
                </a:solidFill>
                <a:ea typeface="宋体" pitchFamily="2" charset="-122"/>
                <a:sym typeface="Arial" charset="0"/>
              </a:rPr>
              <a:t>位寄存器。是真正的通用寄存器，没有体系结构所隐含的特殊用途。</a:t>
            </a:r>
            <a:endParaRPr lang="en-US" altLang="zh-CN" sz="1620" dirty="0">
              <a:solidFill>
                <a:srgbClr val="111111"/>
              </a:solidFill>
              <a:ea typeface="宋体" pitchFamily="2" charset="-122"/>
              <a:sym typeface="Arial" charset="0"/>
            </a:endParaRPr>
          </a:p>
          <a:p>
            <a:pPr lvl="3" eaLnBrk="1" hangingPunct="1"/>
            <a:r>
              <a:rPr lang="zh-CN" altLang="en-US" sz="1620" dirty="0">
                <a:solidFill>
                  <a:srgbClr val="111111"/>
                </a:solidFill>
                <a:ea typeface="宋体" pitchFamily="2" charset="-122"/>
                <a:sym typeface="Arial" charset="0"/>
              </a:rPr>
              <a:t>分组寄存器</a:t>
            </a:r>
            <a:r>
              <a:rPr lang="en-US" altLang="zh-CN" sz="1620" dirty="0">
                <a:solidFill>
                  <a:srgbClr val="111111"/>
                </a:solidFill>
                <a:ea typeface="宋体" pitchFamily="2" charset="-122"/>
                <a:sym typeface="Arial" charset="0"/>
              </a:rPr>
              <a:t>R8~R14</a:t>
            </a:r>
            <a:r>
              <a:rPr lang="zh-CN" altLang="en-US" sz="1620" dirty="0">
                <a:solidFill>
                  <a:srgbClr val="111111"/>
                </a:solidFill>
                <a:ea typeface="宋体" pitchFamily="2" charset="-122"/>
                <a:sym typeface="Arial" charset="0"/>
              </a:rPr>
              <a:t>：对应的物理寄存器取决于当前的处理器模式。若要访问特定的物理寄存器而不依赖当前的处理器模式，则要使用规定的名字。</a:t>
            </a:r>
            <a:endParaRPr lang="en-US" altLang="zh-CN" sz="1620" dirty="0">
              <a:solidFill>
                <a:srgbClr val="111111"/>
              </a:solidFill>
              <a:ea typeface="宋体" pitchFamily="2" charset="-122"/>
              <a:sym typeface="Arial" charset="0"/>
            </a:endParaRPr>
          </a:p>
          <a:p>
            <a:pPr lvl="3" eaLnBrk="1" hangingPunct="1"/>
            <a:r>
              <a:rPr lang="zh-CN" altLang="en-US" sz="1620" dirty="0">
                <a:solidFill>
                  <a:srgbClr val="111111"/>
                </a:solidFill>
                <a:ea typeface="宋体" pitchFamily="2" charset="-122"/>
                <a:sym typeface="Arial" charset="0"/>
              </a:rPr>
              <a:t>程序计数器</a:t>
            </a:r>
            <a:r>
              <a:rPr lang="en-US" altLang="zh-CN" sz="1620" dirty="0">
                <a:solidFill>
                  <a:srgbClr val="111111"/>
                </a:solidFill>
                <a:ea typeface="宋体" pitchFamily="2" charset="-122"/>
                <a:sym typeface="Arial" charset="0"/>
              </a:rPr>
              <a:t>PC</a:t>
            </a:r>
            <a:r>
              <a:rPr lang="zh-CN" altLang="en-US" sz="1620" dirty="0">
                <a:solidFill>
                  <a:srgbClr val="111111"/>
                </a:solidFill>
                <a:ea typeface="宋体" pitchFamily="2" charset="-122"/>
                <a:sym typeface="Arial" charset="0"/>
              </a:rPr>
              <a:t>：寄存器</a:t>
            </a:r>
            <a:r>
              <a:rPr lang="en-US" altLang="zh-CN" sz="1620" dirty="0">
                <a:solidFill>
                  <a:srgbClr val="111111"/>
                </a:solidFill>
                <a:ea typeface="宋体" pitchFamily="2" charset="-122"/>
                <a:sym typeface="Arial" charset="0"/>
              </a:rPr>
              <a:t>R15</a:t>
            </a:r>
            <a:r>
              <a:rPr lang="zh-CN" altLang="en-US" sz="1620" dirty="0">
                <a:solidFill>
                  <a:srgbClr val="111111"/>
                </a:solidFill>
                <a:ea typeface="宋体" pitchFamily="2" charset="-122"/>
                <a:sym typeface="Arial" charset="0"/>
              </a:rPr>
              <a:t>用做程序计数器（</a:t>
            </a:r>
            <a:r>
              <a:rPr lang="en-US" altLang="zh-CN" sz="1620" dirty="0">
                <a:solidFill>
                  <a:srgbClr val="111111"/>
                </a:solidFill>
                <a:ea typeface="宋体" pitchFamily="2" charset="-122"/>
                <a:sym typeface="Arial" charset="0"/>
              </a:rPr>
              <a:t>PC</a:t>
            </a:r>
            <a:r>
              <a:rPr lang="zh-CN" altLang="en-US" sz="1620" dirty="0">
                <a:solidFill>
                  <a:srgbClr val="111111"/>
                </a:solidFill>
                <a:ea typeface="宋体" pitchFamily="2" charset="-122"/>
                <a:sym typeface="Arial" charset="0"/>
              </a:rPr>
              <a:t>）。</a:t>
            </a:r>
            <a:endParaRPr lang="en-US" altLang="zh-CN" sz="1620" dirty="0">
              <a:solidFill>
                <a:srgbClr val="111111"/>
              </a:solidFill>
              <a:ea typeface="宋体" pitchFamily="2" charset="-122"/>
              <a:sym typeface="Arial" charset="0"/>
            </a:endParaRPr>
          </a:p>
          <a:p>
            <a:pPr lvl="2" eaLnBrk="1" hangingPunct="1"/>
            <a:r>
              <a:rPr lang="en-US" altLang="zh-CN" sz="1662" dirty="0">
                <a:solidFill>
                  <a:srgbClr val="111111"/>
                </a:solidFill>
                <a:ea typeface="宋体" pitchFamily="2" charset="-122"/>
                <a:sym typeface="Arial" charset="0"/>
              </a:rPr>
              <a:t>6</a:t>
            </a:r>
            <a:r>
              <a:rPr lang="zh-CN" altLang="en-US" sz="1662" dirty="0">
                <a:solidFill>
                  <a:srgbClr val="111111"/>
                </a:solidFill>
                <a:ea typeface="宋体" pitchFamily="2" charset="-122"/>
                <a:sym typeface="Arial" charset="0"/>
              </a:rPr>
              <a:t>个状态寄存器。这些寄存器也是</a:t>
            </a:r>
            <a:r>
              <a:rPr lang="en-US" altLang="zh-CN" sz="1662" dirty="0">
                <a:solidFill>
                  <a:srgbClr val="111111"/>
                </a:solidFill>
                <a:ea typeface="宋体" pitchFamily="2" charset="-122"/>
                <a:sym typeface="Arial" charset="0"/>
              </a:rPr>
              <a:t>32</a:t>
            </a:r>
            <a:r>
              <a:rPr lang="zh-CN" altLang="en-US" sz="1662" dirty="0">
                <a:solidFill>
                  <a:srgbClr val="111111"/>
                </a:solidFill>
                <a:ea typeface="宋体" pitchFamily="2" charset="-122"/>
                <a:sym typeface="Arial" charset="0"/>
              </a:rPr>
              <a:t>位的，但是只使用了其中的</a:t>
            </a:r>
            <a:r>
              <a:rPr lang="en-US" altLang="zh-CN" sz="1662" dirty="0">
                <a:solidFill>
                  <a:srgbClr val="111111"/>
                </a:solidFill>
                <a:ea typeface="宋体" pitchFamily="2" charset="-122"/>
                <a:sym typeface="Arial" charset="0"/>
              </a:rPr>
              <a:t>12</a:t>
            </a:r>
            <a:r>
              <a:rPr lang="zh-CN" altLang="en-US" sz="1662" dirty="0">
                <a:solidFill>
                  <a:srgbClr val="111111"/>
                </a:solidFill>
                <a:ea typeface="宋体" pitchFamily="2" charset="-122"/>
                <a:sym typeface="Arial" charset="0"/>
              </a:rPr>
              <a:t>位。</a:t>
            </a:r>
            <a:endParaRPr lang="en-US" altLang="zh-CN" sz="1662" dirty="0">
              <a:solidFill>
                <a:srgbClr val="111111"/>
              </a:solidFill>
              <a:ea typeface="宋体" pitchFamily="2" charset="-122"/>
              <a:sym typeface="Arial" charset="0"/>
            </a:endParaRPr>
          </a:p>
          <a:p>
            <a:pPr lvl="3" eaLnBrk="1" hangingPunct="1"/>
            <a:r>
              <a:rPr lang="zh-CN" altLang="en-US" sz="1620" dirty="0">
                <a:solidFill>
                  <a:srgbClr val="111111"/>
                </a:solidFill>
                <a:ea typeface="宋体" pitchFamily="2" charset="-122"/>
                <a:sym typeface="Arial" charset="0"/>
              </a:rPr>
              <a:t>在所有处理器模式下都可以访问当前的程序状态寄存器</a:t>
            </a:r>
            <a:r>
              <a:rPr lang="en-US" altLang="zh-CN" sz="1620" dirty="0">
                <a:solidFill>
                  <a:srgbClr val="111111"/>
                </a:solidFill>
                <a:ea typeface="宋体" pitchFamily="2" charset="-122"/>
                <a:sym typeface="Arial" charset="0"/>
              </a:rPr>
              <a:t>CPSR</a:t>
            </a:r>
            <a:r>
              <a:rPr lang="zh-CN" altLang="en-US" sz="1620" dirty="0">
                <a:solidFill>
                  <a:srgbClr val="111111"/>
                </a:solidFill>
                <a:ea typeface="宋体" pitchFamily="2" charset="-122"/>
                <a:sym typeface="Arial" charset="0"/>
              </a:rPr>
              <a:t>。</a:t>
            </a:r>
            <a:r>
              <a:rPr lang="en-US" altLang="zh-CN" sz="1620" dirty="0">
                <a:solidFill>
                  <a:srgbClr val="111111"/>
                </a:solidFill>
                <a:ea typeface="宋体" pitchFamily="2" charset="-122"/>
                <a:sym typeface="Arial" charset="0"/>
              </a:rPr>
              <a:t>CPSR</a:t>
            </a:r>
            <a:r>
              <a:rPr lang="zh-CN" altLang="en-US" sz="1620" dirty="0">
                <a:solidFill>
                  <a:srgbClr val="111111"/>
                </a:solidFill>
                <a:ea typeface="宋体" pitchFamily="2" charset="-122"/>
                <a:sym typeface="Arial" charset="0"/>
              </a:rPr>
              <a:t>包含条件码标志，中断禁止位，当前处理器模式以及其它状态和控制信息。每种异常模式都有一个程序状态保存寄存器</a:t>
            </a:r>
            <a:r>
              <a:rPr lang="en-US" altLang="zh-CN" sz="1620" dirty="0">
                <a:solidFill>
                  <a:srgbClr val="111111"/>
                </a:solidFill>
                <a:ea typeface="宋体" pitchFamily="2" charset="-122"/>
                <a:sym typeface="Arial" charset="0"/>
              </a:rPr>
              <a:t>SPSR</a:t>
            </a:r>
            <a:r>
              <a:rPr lang="zh-CN" altLang="en-US" sz="1620" dirty="0">
                <a:solidFill>
                  <a:srgbClr val="111111"/>
                </a:solidFill>
                <a:ea typeface="宋体" pitchFamily="2" charset="-122"/>
                <a:sym typeface="Arial" charset="0"/>
              </a:rPr>
              <a:t>。当异常出现时，</a:t>
            </a:r>
            <a:r>
              <a:rPr lang="en-US" altLang="zh-CN" sz="1620" dirty="0">
                <a:solidFill>
                  <a:srgbClr val="111111"/>
                </a:solidFill>
                <a:ea typeface="宋体" pitchFamily="2" charset="-122"/>
                <a:sym typeface="Arial" charset="0"/>
              </a:rPr>
              <a:t>SPSR</a:t>
            </a:r>
            <a:r>
              <a:rPr lang="zh-CN" altLang="en-US" sz="1620" dirty="0">
                <a:solidFill>
                  <a:srgbClr val="111111"/>
                </a:solidFill>
                <a:ea typeface="宋体" pitchFamily="2" charset="-122"/>
                <a:sym typeface="Arial" charset="0"/>
              </a:rPr>
              <a:t>用于保存</a:t>
            </a:r>
            <a:r>
              <a:rPr lang="en-US" altLang="zh-CN" sz="1620" dirty="0">
                <a:solidFill>
                  <a:srgbClr val="111111"/>
                </a:solidFill>
                <a:ea typeface="宋体" pitchFamily="2" charset="-122"/>
                <a:sym typeface="Arial" charset="0"/>
              </a:rPr>
              <a:t>CPSR</a:t>
            </a:r>
            <a:r>
              <a:rPr lang="zh-CN" altLang="en-US" sz="1620" dirty="0">
                <a:solidFill>
                  <a:srgbClr val="111111"/>
                </a:solidFill>
                <a:ea typeface="宋体" pitchFamily="2" charset="-122"/>
                <a:sym typeface="Arial" charset="0"/>
              </a:rPr>
              <a:t>的状态。</a:t>
            </a:r>
            <a:endParaRPr lang="en-US" altLang="zh-CN" sz="1620"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体系结构</a:t>
            </a:r>
          </a:p>
        </p:txBody>
      </p:sp>
    </p:spTree>
    <p:extLst>
      <p:ext uri="{BB962C8B-B14F-4D97-AF65-F5344CB8AC3E}">
        <p14:creationId xmlns:p14="http://schemas.microsoft.com/office/powerpoint/2010/main" val="20244944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工作模式</a:t>
            </a:r>
            <a:endParaRPr lang="en-US" altLang="zh-CN" sz="2123" kern="1200" dirty="0">
              <a:ea typeface="黑体" pitchFamily="49" charset="-122"/>
              <a:sym typeface="Arial" charset="0"/>
            </a:endParaRPr>
          </a:p>
          <a:p>
            <a:pPr lvl="1" eaLnBrk="1" hangingPunct="1"/>
            <a:r>
              <a:rPr lang="zh-CN" altLang="en-US" sz="1662" dirty="0">
                <a:solidFill>
                  <a:srgbClr val="111111"/>
                </a:solidFill>
                <a:ea typeface="宋体" pitchFamily="2" charset="-122"/>
                <a:sym typeface="Arial" charset="0"/>
              </a:rPr>
              <a:t>用户模式（</a:t>
            </a:r>
            <a:r>
              <a:rPr lang="en-US" altLang="zh-CN" sz="1662" dirty="0">
                <a:solidFill>
                  <a:srgbClr val="111111"/>
                </a:solidFill>
                <a:ea typeface="宋体" pitchFamily="2" charset="-122"/>
                <a:sym typeface="Arial" charset="0"/>
              </a:rPr>
              <a:t>user</a:t>
            </a:r>
            <a:r>
              <a:rPr lang="zh-CN" altLang="en-US" sz="1662" dirty="0">
                <a:solidFill>
                  <a:srgbClr val="111111"/>
                </a:solidFill>
                <a:ea typeface="宋体" pitchFamily="2" charset="-122"/>
                <a:sym typeface="Arial" charset="0"/>
              </a:rPr>
              <a:t>）：正常程序执行模式；</a:t>
            </a:r>
          </a:p>
          <a:p>
            <a:pPr lvl="1" eaLnBrk="1" hangingPunct="1"/>
            <a:r>
              <a:rPr lang="zh-CN" altLang="en-US" sz="1662" dirty="0">
                <a:solidFill>
                  <a:srgbClr val="111111"/>
                </a:solidFill>
                <a:ea typeface="宋体" pitchFamily="2" charset="-122"/>
                <a:sym typeface="Arial" charset="0"/>
              </a:rPr>
              <a:t>快速中断模式（</a:t>
            </a:r>
            <a:r>
              <a:rPr lang="en-US" altLang="zh-CN" sz="1662" dirty="0">
                <a:solidFill>
                  <a:srgbClr val="111111"/>
                </a:solidFill>
                <a:ea typeface="宋体" pitchFamily="2" charset="-122"/>
                <a:sym typeface="Arial" charset="0"/>
              </a:rPr>
              <a:t>FIQ</a:t>
            </a:r>
            <a:r>
              <a:rPr lang="zh-CN" altLang="en-US" sz="1662" dirty="0">
                <a:solidFill>
                  <a:srgbClr val="111111"/>
                </a:solidFill>
                <a:ea typeface="宋体" pitchFamily="2" charset="-122"/>
                <a:sym typeface="Arial" charset="0"/>
              </a:rPr>
              <a:t>）：高优先级的中断产生会进入该种模式，用于高速通道传输；</a:t>
            </a:r>
          </a:p>
          <a:p>
            <a:pPr lvl="1" eaLnBrk="1" hangingPunct="1"/>
            <a:r>
              <a:rPr lang="zh-CN" altLang="en-US" sz="1662" dirty="0">
                <a:solidFill>
                  <a:srgbClr val="111111"/>
                </a:solidFill>
                <a:ea typeface="宋体" pitchFamily="2" charset="-122"/>
                <a:sym typeface="Arial" charset="0"/>
              </a:rPr>
              <a:t>外部中断模式（</a:t>
            </a:r>
            <a:r>
              <a:rPr lang="en-US" altLang="zh-CN" sz="1662" dirty="0">
                <a:solidFill>
                  <a:srgbClr val="111111"/>
                </a:solidFill>
                <a:ea typeface="宋体" pitchFamily="2" charset="-122"/>
                <a:sym typeface="Arial" charset="0"/>
              </a:rPr>
              <a:t>IRQ</a:t>
            </a:r>
            <a:r>
              <a:rPr lang="zh-CN" altLang="en-US" sz="1662" dirty="0">
                <a:solidFill>
                  <a:srgbClr val="111111"/>
                </a:solidFill>
                <a:ea typeface="宋体" pitchFamily="2" charset="-122"/>
                <a:sym typeface="Arial" charset="0"/>
              </a:rPr>
              <a:t>）：低优先级中断产生会进入该模式，用于普通的中断处理；</a:t>
            </a:r>
          </a:p>
          <a:p>
            <a:pPr lvl="1" eaLnBrk="1" hangingPunct="1"/>
            <a:r>
              <a:rPr lang="zh-CN" altLang="en-US" sz="1662" dirty="0">
                <a:solidFill>
                  <a:srgbClr val="111111"/>
                </a:solidFill>
                <a:ea typeface="宋体" pitchFamily="2" charset="-122"/>
                <a:sym typeface="Arial" charset="0"/>
              </a:rPr>
              <a:t>特权模式（</a:t>
            </a:r>
            <a:r>
              <a:rPr lang="en-US" altLang="zh-CN" sz="1662" dirty="0">
                <a:solidFill>
                  <a:srgbClr val="111111"/>
                </a:solidFill>
                <a:ea typeface="宋体" pitchFamily="2" charset="-122"/>
                <a:sym typeface="Arial" charset="0"/>
              </a:rPr>
              <a:t>Supervisor</a:t>
            </a:r>
            <a:r>
              <a:rPr lang="zh-CN" altLang="en-US" sz="1662" dirty="0">
                <a:solidFill>
                  <a:srgbClr val="111111"/>
                </a:solidFill>
                <a:ea typeface="宋体" pitchFamily="2" charset="-122"/>
                <a:sym typeface="Arial" charset="0"/>
              </a:rPr>
              <a:t>）：复位和软中断指令会进入该模式；</a:t>
            </a:r>
          </a:p>
          <a:p>
            <a:pPr lvl="1" eaLnBrk="1" hangingPunct="1"/>
            <a:r>
              <a:rPr lang="zh-CN" altLang="en-US" sz="1662" dirty="0">
                <a:solidFill>
                  <a:srgbClr val="111111"/>
                </a:solidFill>
                <a:ea typeface="宋体" pitchFamily="2" charset="-122"/>
                <a:sym typeface="Arial" charset="0"/>
              </a:rPr>
              <a:t>数据访问中止模式（</a:t>
            </a:r>
            <a:r>
              <a:rPr lang="en-US" altLang="zh-CN" sz="1662" dirty="0">
                <a:solidFill>
                  <a:srgbClr val="111111"/>
                </a:solidFill>
                <a:ea typeface="宋体" pitchFamily="2" charset="-122"/>
                <a:sym typeface="Arial" charset="0"/>
              </a:rPr>
              <a:t>Abort</a:t>
            </a:r>
            <a:r>
              <a:rPr lang="zh-CN" altLang="en-US" sz="1662" dirty="0">
                <a:solidFill>
                  <a:srgbClr val="111111"/>
                </a:solidFill>
                <a:ea typeface="宋体" pitchFamily="2" charset="-122"/>
                <a:sym typeface="Arial" charset="0"/>
              </a:rPr>
              <a:t>）：当存储异常时会进入该模式；</a:t>
            </a:r>
          </a:p>
          <a:p>
            <a:pPr lvl="1" eaLnBrk="1" hangingPunct="1"/>
            <a:r>
              <a:rPr lang="zh-CN" altLang="en-US" sz="1662" dirty="0">
                <a:solidFill>
                  <a:srgbClr val="111111"/>
                </a:solidFill>
                <a:ea typeface="宋体" pitchFamily="2" charset="-122"/>
                <a:sym typeface="Arial" charset="0"/>
              </a:rPr>
              <a:t>未定义指令中止模式（</a:t>
            </a:r>
            <a:r>
              <a:rPr lang="en-US" altLang="zh-CN" sz="1662" dirty="0">
                <a:solidFill>
                  <a:srgbClr val="111111"/>
                </a:solidFill>
                <a:ea typeface="宋体" pitchFamily="2" charset="-122"/>
                <a:sym typeface="Arial" charset="0"/>
              </a:rPr>
              <a:t>Undefined</a:t>
            </a:r>
            <a:r>
              <a:rPr lang="zh-CN" altLang="en-US" sz="1662" dirty="0">
                <a:solidFill>
                  <a:srgbClr val="111111"/>
                </a:solidFill>
                <a:ea typeface="宋体" pitchFamily="2" charset="-122"/>
                <a:sym typeface="Arial" charset="0"/>
              </a:rPr>
              <a:t>）：执行未定义指令会进入该模式；</a:t>
            </a:r>
          </a:p>
          <a:p>
            <a:pPr lvl="1" eaLnBrk="1" hangingPunct="1"/>
            <a:r>
              <a:rPr lang="zh-CN" altLang="en-US" sz="1662" dirty="0">
                <a:solidFill>
                  <a:srgbClr val="111111"/>
                </a:solidFill>
                <a:ea typeface="宋体" pitchFamily="2" charset="-122"/>
                <a:sym typeface="Arial" charset="0"/>
              </a:rPr>
              <a:t>系统模式（</a:t>
            </a:r>
            <a:r>
              <a:rPr lang="en-US" altLang="zh-CN" sz="1662" dirty="0">
                <a:solidFill>
                  <a:srgbClr val="111111"/>
                </a:solidFill>
                <a:ea typeface="宋体" pitchFamily="2" charset="-122"/>
                <a:sym typeface="Arial" charset="0"/>
              </a:rPr>
              <a:t>System</a:t>
            </a:r>
            <a:r>
              <a:rPr lang="zh-CN" altLang="en-US" sz="1662" dirty="0">
                <a:solidFill>
                  <a:srgbClr val="111111"/>
                </a:solidFill>
                <a:ea typeface="宋体" pitchFamily="2" charset="-122"/>
                <a:sym typeface="Arial" charset="0"/>
              </a:rPr>
              <a:t>）：用于运行特权级操作系统任务；</a:t>
            </a:r>
          </a:p>
          <a:p>
            <a:pPr lvl="1" eaLnBrk="1" hangingPunct="1"/>
            <a:r>
              <a:rPr lang="zh-CN" altLang="en-US" sz="1662" dirty="0">
                <a:solidFill>
                  <a:srgbClr val="111111"/>
                </a:solidFill>
                <a:ea typeface="宋体" pitchFamily="2" charset="-122"/>
                <a:sym typeface="Arial" charset="0"/>
              </a:rPr>
              <a:t>监控模式（</a:t>
            </a:r>
            <a:r>
              <a:rPr lang="en-US" altLang="zh-CN" sz="1662" dirty="0">
                <a:solidFill>
                  <a:srgbClr val="111111"/>
                </a:solidFill>
                <a:ea typeface="宋体" pitchFamily="2" charset="-122"/>
                <a:sym typeface="Arial" charset="0"/>
              </a:rPr>
              <a:t>Monitor</a:t>
            </a:r>
            <a:r>
              <a:rPr lang="zh-CN" altLang="en-US" sz="1662" dirty="0">
                <a:solidFill>
                  <a:srgbClr val="111111"/>
                </a:solidFill>
                <a:ea typeface="宋体" pitchFamily="2" charset="-122"/>
                <a:sym typeface="Arial" charset="0"/>
              </a:rPr>
              <a:t>）：可以在安全模式和非安全模式之间切换；</a:t>
            </a: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体系结构</a:t>
            </a:r>
          </a:p>
        </p:txBody>
      </p:sp>
      <p:pic>
        <p:nvPicPr>
          <p:cNvPr id="5" name="图片 4">
            <a:extLst>
              <a:ext uri="{FF2B5EF4-FFF2-40B4-BE49-F238E27FC236}">
                <a16:creationId xmlns:a16="http://schemas.microsoft.com/office/drawing/2014/main" id="{96A80F05-F398-4299-80EC-6DE12C33CD63}"/>
              </a:ext>
            </a:extLst>
          </p:cNvPr>
          <p:cNvPicPr>
            <a:picLocks noChangeAspect="1"/>
          </p:cNvPicPr>
          <p:nvPr/>
        </p:nvPicPr>
        <p:blipFill>
          <a:blip r:embed="rId2"/>
          <a:stretch>
            <a:fillRect/>
          </a:stretch>
        </p:blipFill>
        <p:spPr>
          <a:xfrm>
            <a:off x="4932040" y="4128794"/>
            <a:ext cx="4142848" cy="2683586"/>
          </a:xfrm>
          <a:prstGeom prst="rect">
            <a:avLst/>
          </a:prstGeom>
        </p:spPr>
      </p:pic>
    </p:spTree>
    <p:extLst>
      <p:ext uri="{BB962C8B-B14F-4D97-AF65-F5344CB8AC3E}">
        <p14:creationId xmlns:p14="http://schemas.microsoft.com/office/powerpoint/2010/main" val="28038399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en-US" altLang="zh-CN" sz="2123" kern="1200" dirty="0">
                <a:ea typeface="黑体" pitchFamily="49" charset="-122"/>
                <a:sym typeface="Arial" charset="0"/>
              </a:rPr>
              <a:t>ARM9</a:t>
            </a:r>
            <a:r>
              <a:rPr lang="zh-CN" altLang="en-US" sz="2123" kern="1200" dirty="0">
                <a:ea typeface="黑体" pitchFamily="49" charset="-122"/>
                <a:sym typeface="Arial" charset="0"/>
              </a:rPr>
              <a:t>的</a:t>
            </a:r>
            <a:r>
              <a:rPr lang="en-US" altLang="zh-CN" sz="2123" kern="1200" dirty="0">
                <a:ea typeface="黑体" pitchFamily="49" charset="-122"/>
                <a:sym typeface="Arial" charset="0"/>
              </a:rPr>
              <a:t>5</a:t>
            </a:r>
            <a:r>
              <a:rPr lang="zh-CN" altLang="en-US" sz="2123" kern="1200" dirty="0">
                <a:ea typeface="黑体" pitchFamily="49" charset="-122"/>
                <a:sym typeface="Arial" charset="0"/>
              </a:rPr>
              <a:t>级流水线</a:t>
            </a:r>
            <a:endParaRPr lang="en-US" altLang="zh-CN" sz="2123" kern="1200" dirty="0">
              <a:ea typeface="黑体" pitchFamily="49" charset="-122"/>
              <a:sym typeface="Arial" charset="0"/>
            </a:endParaRPr>
          </a:p>
          <a:p>
            <a:pPr lvl="1" eaLnBrk="1" hangingPunct="1"/>
            <a:r>
              <a:rPr lang="zh-CN" altLang="en-US" sz="1662" dirty="0">
                <a:solidFill>
                  <a:srgbClr val="111111"/>
                </a:solidFill>
                <a:ea typeface="宋体" pitchFamily="2" charset="-122"/>
                <a:sym typeface="Arial" charset="0"/>
              </a:rPr>
              <a:t>流水线的执行顺序：取指令</a:t>
            </a:r>
            <a:r>
              <a:rPr lang="en-US" altLang="zh-CN" sz="1662" dirty="0">
                <a:solidFill>
                  <a:srgbClr val="111111"/>
                </a:solidFill>
                <a:ea typeface="宋体" pitchFamily="2" charset="-122"/>
                <a:sym typeface="Arial" charset="0"/>
              </a:rPr>
              <a:t>-&gt;</a:t>
            </a:r>
            <a:r>
              <a:rPr lang="zh-CN" altLang="en-US" sz="1662" dirty="0">
                <a:solidFill>
                  <a:srgbClr val="111111"/>
                </a:solidFill>
                <a:ea typeface="宋体" pitchFamily="2" charset="-122"/>
                <a:sym typeface="Arial" charset="0"/>
              </a:rPr>
              <a:t>译码</a:t>
            </a:r>
            <a:r>
              <a:rPr lang="en-US" altLang="zh-CN" sz="1662" dirty="0">
                <a:solidFill>
                  <a:srgbClr val="111111"/>
                </a:solidFill>
                <a:ea typeface="宋体" pitchFamily="2" charset="-122"/>
                <a:sym typeface="Arial" charset="0"/>
              </a:rPr>
              <a:t>-&gt;</a:t>
            </a:r>
            <a:r>
              <a:rPr lang="zh-CN" altLang="en-US" sz="1662" dirty="0">
                <a:solidFill>
                  <a:srgbClr val="111111"/>
                </a:solidFill>
                <a:ea typeface="宋体" pitchFamily="2" charset="-122"/>
                <a:sym typeface="Arial" charset="0"/>
              </a:rPr>
              <a:t>执行</a:t>
            </a:r>
            <a:r>
              <a:rPr lang="en-US" altLang="zh-CN" sz="1662" dirty="0">
                <a:solidFill>
                  <a:srgbClr val="111111"/>
                </a:solidFill>
                <a:ea typeface="宋体" pitchFamily="2" charset="-122"/>
                <a:sym typeface="Arial" charset="0"/>
              </a:rPr>
              <a:t>-&gt;</a:t>
            </a:r>
            <a:r>
              <a:rPr lang="zh-CN" altLang="en-US" sz="1662" dirty="0">
                <a:solidFill>
                  <a:srgbClr val="111111"/>
                </a:solidFill>
                <a:ea typeface="宋体" pitchFamily="2" charset="-122"/>
                <a:sym typeface="Arial" charset="0"/>
              </a:rPr>
              <a:t>缓冲</a:t>
            </a:r>
            <a:r>
              <a:rPr lang="en-US" altLang="zh-CN" sz="1662" dirty="0">
                <a:solidFill>
                  <a:srgbClr val="111111"/>
                </a:solidFill>
                <a:ea typeface="宋体" pitchFamily="2" charset="-122"/>
                <a:sym typeface="Arial" charset="0"/>
              </a:rPr>
              <a:t>/</a:t>
            </a:r>
            <a:r>
              <a:rPr lang="zh-CN" altLang="en-US" sz="1662" dirty="0">
                <a:solidFill>
                  <a:srgbClr val="111111"/>
                </a:solidFill>
                <a:ea typeface="宋体" pitchFamily="2" charset="-122"/>
                <a:sym typeface="Arial" charset="0"/>
              </a:rPr>
              <a:t>数据</a:t>
            </a:r>
            <a:r>
              <a:rPr lang="en-US" altLang="zh-CN" sz="1662" dirty="0">
                <a:solidFill>
                  <a:srgbClr val="111111"/>
                </a:solidFill>
                <a:ea typeface="宋体" pitchFamily="2" charset="-122"/>
                <a:sym typeface="Arial" charset="0"/>
              </a:rPr>
              <a:t>-&gt;</a:t>
            </a:r>
            <a:r>
              <a:rPr lang="zh-CN" altLang="en-US" sz="1662" dirty="0">
                <a:solidFill>
                  <a:srgbClr val="111111"/>
                </a:solidFill>
                <a:ea typeface="宋体" pitchFamily="2" charset="-122"/>
                <a:sym typeface="Arial" charset="0"/>
              </a:rPr>
              <a:t>回写</a:t>
            </a:r>
          </a:p>
          <a:p>
            <a:pPr lvl="2" eaLnBrk="1" hangingPunct="1"/>
            <a:r>
              <a:rPr lang="zh-CN" altLang="en-US" sz="1662" dirty="0">
                <a:solidFill>
                  <a:srgbClr val="111111"/>
                </a:solidFill>
                <a:ea typeface="宋体" pitchFamily="2" charset="-122"/>
                <a:sym typeface="Arial" charset="0"/>
              </a:rPr>
              <a:t>取指令（</a:t>
            </a:r>
            <a:r>
              <a:rPr lang="en-US" altLang="zh-CN" sz="1662" dirty="0">
                <a:solidFill>
                  <a:srgbClr val="111111"/>
                </a:solidFill>
                <a:ea typeface="宋体" pitchFamily="2" charset="-122"/>
                <a:sym typeface="Arial" charset="0"/>
              </a:rPr>
              <a:t>Fetch</a:t>
            </a:r>
            <a:r>
              <a:rPr lang="zh-CN" altLang="en-US" sz="1662" dirty="0">
                <a:solidFill>
                  <a:srgbClr val="111111"/>
                </a:solidFill>
                <a:ea typeface="宋体" pitchFamily="2" charset="-122"/>
                <a:sym typeface="Arial" charset="0"/>
              </a:rPr>
              <a:t>）：从存储器读取指令；</a:t>
            </a:r>
          </a:p>
          <a:p>
            <a:pPr lvl="2" eaLnBrk="1" hangingPunct="1"/>
            <a:r>
              <a:rPr lang="zh-CN" altLang="en-US" sz="1662" dirty="0">
                <a:solidFill>
                  <a:srgbClr val="111111"/>
                </a:solidFill>
                <a:ea typeface="宋体" pitchFamily="2" charset="-122"/>
                <a:sym typeface="Arial" charset="0"/>
              </a:rPr>
              <a:t>译码（</a:t>
            </a:r>
            <a:r>
              <a:rPr lang="en-US" altLang="zh-CN" sz="1662" dirty="0">
                <a:solidFill>
                  <a:srgbClr val="111111"/>
                </a:solidFill>
                <a:ea typeface="宋体" pitchFamily="2" charset="-122"/>
                <a:sym typeface="Arial" charset="0"/>
              </a:rPr>
              <a:t>Decode</a:t>
            </a:r>
            <a:r>
              <a:rPr lang="zh-CN" altLang="en-US" sz="1662" dirty="0">
                <a:solidFill>
                  <a:srgbClr val="111111"/>
                </a:solidFill>
                <a:ea typeface="宋体" pitchFamily="2" charset="-122"/>
                <a:sym typeface="Arial" charset="0"/>
              </a:rPr>
              <a:t>）：译码以鉴别它是属于哪一条指令；</a:t>
            </a:r>
          </a:p>
          <a:p>
            <a:pPr lvl="2" eaLnBrk="1" hangingPunct="1"/>
            <a:r>
              <a:rPr lang="zh-CN" altLang="en-US" sz="1662" dirty="0">
                <a:solidFill>
                  <a:srgbClr val="111111"/>
                </a:solidFill>
                <a:ea typeface="宋体" pitchFamily="2" charset="-122"/>
                <a:sym typeface="Arial" charset="0"/>
              </a:rPr>
              <a:t>执行（</a:t>
            </a:r>
            <a:r>
              <a:rPr lang="en-US" altLang="zh-CN" sz="1662" dirty="0">
                <a:solidFill>
                  <a:srgbClr val="111111"/>
                </a:solidFill>
                <a:ea typeface="宋体" pitchFamily="2" charset="-122"/>
                <a:sym typeface="Arial" charset="0"/>
              </a:rPr>
              <a:t>Execute</a:t>
            </a:r>
            <a:r>
              <a:rPr lang="zh-CN" altLang="en-US" sz="1662" dirty="0">
                <a:solidFill>
                  <a:srgbClr val="111111"/>
                </a:solidFill>
                <a:ea typeface="宋体" pitchFamily="2" charset="-122"/>
                <a:sym typeface="Arial" charset="0"/>
              </a:rPr>
              <a:t>）：将操作数进行组合以得到结果或存储器地址；</a:t>
            </a:r>
          </a:p>
          <a:p>
            <a:pPr lvl="2" eaLnBrk="1" hangingPunct="1"/>
            <a:r>
              <a:rPr lang="zh-CN" altLang="en-US" sz="1662" dirty="0">
                <a:solidFill>
                  <a:srgbClr val="111111"/>
                </a:solidFill>
                <a:ea typeface="宋体" pitchFamily="2" charset="-122"/>
                <a:sym typeface="Arial" charset="0"/>
              </a:rPr>
              <a:t>缓冲</a:t>
            </a:r>
            <a:r>
              <a:rPr lang="en-US" altLang="zh-CN" sz="1662" dirty="0">
                <a:solidFill>
                  <a:srgbClr val="111111"/>
                </a:solidFill>
                <a:ea typeface="宋体" pitchFamily="2" charset="-122"/>
                <a:sym typeface="Arial" charset="0"/>
              </a:rPr>
              <a:t>/</a:t>
            </a:r>
            <a:r>
              <a:rPr lang="zh-CN" altLang="en-US" sz="1662" dirty="0">
                <a:solidFill>
                  <a:srgbClr val="111111"/>
                </a:solidFill>
                <a:ea typeface="宋体" pitchFamily="2" charset="-122"/>
                <a:sym typeface="Arial" charset="0"/>
              </a:rPr>
              <a:t>数据（</a:t>
            </a:r>
            <a:r>
              <a:rPr lang="en-US" altLang="zh-CN" sz="1662" dirty="0">
                <a:solidFill>
                  <a:srgbClr val="111111"/>
                </a:solidFill>
                <a:ea typeface="宋体" pitchFamily="2" charset="-122"/>
                <a:sym typeface="Arial" charset="0"/>
              </a:rPr>
              <a:t>Buffer/data</a:t>
            </a:r>
            <a:r>
              <a:rPr lang="zh-CN" altLang="en-US" sz="1662" dirty="0">
                <a:solidFill>
                  <a:srgbClr val="111111"/>
                </a:solidFill>
                <a:ea typeface="宋体" pitchFamily="2" charset="-122"/>
                <a:sym typeface="Arial" charset="0"/>
              </a:rPr>
              <a:t>）：如果需要，则访问存储器以存储数据；</a:t>
            </a:r>
          </a:p>
          <a:p>
            <a:pPr lvl="2" eaLnBrk="1" hangingPunct="1"/>
            <a:r>
              <a:rPr lang="zh-CN" altLang="en-US" sz="1662" dirty="0">
                <a:solidFill>
                  <a:srgbClr val="111111"/>
                </a:solidFill>
                <a:ea typeface="宋体" pitchFamily="2" charset="-122"/>
                <a:sym typeface="Arial" charset="0"/>
              </a:rPr>
              <a:t>回写：（</a:t>
            </a:r>
            <a:r>
              <a:rPr lang="en-US" altLang="zh-CN" sz="1662" dirty="0">
                <a:solidFill>
                  <a:srgbClr val="111111"/>
                </a:solidFill>
                <a:ea typeface="宋体" pitchFamily="2" charset="-122"/>
                <a:sym typeface="Arial" charset="0"/>
              </a:rPr>
              <a:t>Write-back</a:t>
            </a:r>
            <a:r>
              <a:rPr lang="zh-CN" altLang="en-US" sz="1662" dirty="0">
                <a:solidFill>
                  <a:srgbClr val="111111"/>
                </a:solidFill>
                <a:ea typeface="宋体" pitchFamily="2" charset="-122"/>
                <a:sym typeface="Arial" charset="0"/>
              </a:rPr>
              <a:t>）：将结果写回到寄存器组中；</a:t>
            </a: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体系结构</a:t>
            </a:r>
          </a:p>
        </p:txBody>
      </p:sp>
      <p:pic>
        <p:nvPicPr>
          <p:cNvPr id="5" name="图片 4">
            <a:extLst>
              <a:ext uri="{FF2B5EF4-FFF2-40B4-BE49-F238E27FC236}">
                <a16:creationId xmlns:a16="http://schemas.microsoft.com/office/drawing/2014/main" id="{99246C70-83DB-4161-9D2E-EF869B7A9673}"/>
              </a:ext>
            </a:extLst>
          </p:cNvPr>
          <p:cNvPicPr>
            <a:picLocks noChangeAspect="1"/>
          </p:cNvPicPr>
          <p:nvPr/>
        </p:nvPicPr>
        <p:blipFill>
          <a:blip r:embed="rId3"/>
          <a:stretch>
            <a:fillRect/>
          </a:stretch>
        </p:blipFill>
        <p:spPr>
          <a:xfrm>
            <a:off x="530885" y="3698935"/>
            <a:ext cx="8282048" cy="2771795"/>
          </a:xfrm>
          <a:prstGeom prst="rect">
            <a:avLst/>
          </a:prstGeom>
        </p:spPr>
      </p:pic>
    </p:spTree>
    <p:extLst>
      <p:ext uri="{BB962C8B-B14F-4D97-AF65-F5344CB8AC3E}">
        <p14:creationId xmlns:p14="http://schemas.microsoft.com/office/powerpoint/2010/main" val="37149800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内存寻址</a:t>
            </a:r>
            <a:endParaRPr lang="en-US" altLang="zh-CN" sz="2123" kern="1200" dirty="0">
              <a:ea typeface="黑体" pitchFamily="49" charset="-122"/>
              <a:sym typeface="Arial" charset="0"/>
            </a:endParaRPr>
          </a:p>
          <a:p>
            <a:pPr lvl="1" eaLnBrk="1" hangingPunct="1"/>
            <a:r>
              <a:rPr lang="zh-CN" altLang="en-US" sz="1660" dirty="0">
                <a:solidFill>
                  <a:srgbClr val="111111"/>
                </a:solidFill>
                <a:ea typeface="宋体" pitchFamily="2" charset="-122"/>
                <a:sym typeface="Arial" charset="0"/>
              </a:rPr>
              <a:t>分页</a:t>
            </a:r>
          </a:p>
          <a:p>
            <a:pPr lvl="2" eaLnBrk="1" hangingPunct="1"/>
            <a:r>
              <a:rPr lang="zh-CN" altLang="en-US" sz="1660" dirty="0">
                <a:solidFill>
                  <a:srgbClr val="111111"/>
                </a:solidFill>
                <a:ea typeface="宋体" pitchFamily="2" charset="-122"/>
                <a:sym typeface="Arial" charset="0"/>
              </a:rPr>
              <a:t>由于多任务系统的线性地址空间的总和要比真实的物理内存大</a:t>
            </a:r>
            <a:r>
              <a:rPr lang="zh-CN" altLang="en-US" sz="1660">
                <a:solidFill>
                  <a:srgbClr val="111111"/>
                </a:solidFill>
                <a:ea typeface="宋体" pitchFamily="2" charset="-122"/>
                <a:sym typeface="Arial" charset="0"/>
              </a:rPr>
              <a:t>很多，需要</a:t>
            </a:r>
            <a:r>
              <a:rPr lang="zh-CN" altLang="en-US" sz="1660" dirty="0">
                <a:solidFill>
                  <a:srgbClr val="111111"/>
                </a:solidFill>
                <a:ea typeface="宋体" pitchFamily="2" charset="-122"/>
                <a:sym typeface="Arial" charset="0"/>
              </a:rPr>
              <a:t>一种虚拟内存技术：分页</a:t>
            </a:r>
          </a:p>
          <a:p>
            <a:pPr lvl="2" eaLnBrk="1" hangingPunct="1"/>
            <a:r>
              <a:rPr lang="zh-CN" altLang="en-US" sz="1660" dirty="0">
                <a:solidFill>
                  <a:srgbClr val="111111"/>
                </a:solidFill>
                <a:ea typeface="宋体" pitchFamily="2" charset="-122"/>
                <a:sym typeface="Arial" charset="0"/>
              </a:rPr>
              <a:t>将虚拟地址和物理地址划分成固定大小的页，然后在虚拟地址的页和物理地址的页之间动态建立映射关系</a:t>
            </a:r>
            <a:endParaRPr lang="en-US" altLang="zh-CN" sz="1660" dirty="0">
              <a:solidFill>
                <a:srgbClr val="111111"/>
              </a:solidFill>
              <a:ea typeface="宋体" pitchFamily="2" charset="-122"/>
              <a:sym typeface="Arial" charset="0"/>
            </a:endParaRPr>
          </a:p>
          <a:p>
            <a:pPr lvl="2" eaLnBrk="1" hangingPunct="1"/>
            <a:r>
              <a:rPr lang="en-US" altLang="zh-CN" sz="1660" dirty="0">
                <a:solidFill>
                  <a:srgbClr val="FF0000"/>
                </a:solidFill>
                <a:ea typeface="宋体" pitchFamily="2" charset="-122"/>
                <a:sym typeface="Arial" charset="0"/>
              </a:rPr>
              <a:t>ARM</a:t>
            </a:r>
            <a:r>
              <a:rPr lang="zh-CN" altLang="en-US" sz="1660" dirty="0">
                <a:solidFill>
                  <a:srgbClr val="FF0000"/>
                </a:solidFill>
                <a:ea typeface="宋体" pitchFamily="2" charset="-122"/>
                <a:sym typeface="Arial" charset="0"/>
              </a:rPr>
              <a:t>只支持分页，不支持分段</a:t>
            </a:r>
          </a:p>
          <a:p>
            <a:pPr lvl="1" eaLnBrk="1" hangingPunct="1"/>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体系结构</a:t>
            </a:r>
          </a:p>
        </p:txBody>
      </p:sp>
      <p:pic>
        <p:nvPicPr>
          <p:cNvPr id="6" name="Picture 3">
            <a:extLst>
              <a:ext uri="{FF2B5EF4-FFF2-40B4-BE49-F238E27FC236}">
                <a16:creationId xmlns:a16="http://schemas.microsoft.com/office/drawing/2014/main" id="{735252B1-F0A8-4C8F-A2EA-4D0A02945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807891"/>
            <a:ext cx="203985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96775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内存寻址</a:t>
            </a:r>
            <a:endParaRPr lang="en-US" altLang="zh-CN" sz="2123" kern="1200" dirty="0">
              <a:ea typeface="黑体" pitchFamily="49" charset="-122"/>
              <a:sym typeface="Arial" charset="0"/>
            </a:endParaRPr>
          </a:p>
          <a:p>
            <a:pPr lvl="1" eaLnBrk="1" hangingPunct="1"/>
            <a:r>
              <a:rPr lang="zh-CN" altLang="en-US" sz="1660" dirty="0">
                <a:solidFill>
                  <a:srgbClr val="111111"/>
                </a:solidFill>
                <a:ea typeface="宋体" pitchFamily="2" charset="-122"/>
                <a:sym typeface="Arial" charset="0"/>
              </a:rPr>
              <a:t>分页</a:t>
            </a:r>
          </a:p>
          <a:p>
            <a:pPr lvl="2" eaLnBrk="1" hangingPunct="1"/>
            <a:r>
              <a:rPr lang="zh-CN" altLang="en-US" sz="1660" dirty="0">
                <a:solidFill>
                  <a:srgbClr val="111111"/>
                </a:solidFill>
                <a:ea typeface="宋体" pitchFamily="2" charset="-122"/>
                <a:sym typeface="Arial" charset="0"/>
              </a:rPr>
              <a:t>在</a:t>
            </a:r>
            <a:r>
              <a:rPr lang="en-US" altLang="zh-CN" sz="1660" dirty="0">
                <a:solidFill>
                  <a:srgbClr val="111111"/>
                </a:solidFill>
                <a:ea typeface="宋体" pitchFamily="2" charset="-122"/>
                <a:sym typeface="Arial" charset="0"/>
              </a:rPr>
              <a:t>32bit</a:t>
            </a:r>
            <a:r>
              <a:rPr lang="zh-CN" altLang="en-US" sz="1660" dirty="0">
                <a:solidFill>
                  <a:srgbClr val="111111"/>
                </a:solidFill>
                <a:ea typeface="宋体" pitchFamily="2" charset="-122"/>
                <a:sym typeface="Arial" charset="0"/>
              </a:rPr>
              <a:t>中的</a:t>
            </a:r>
            <a:r>
              <a:rPr lang="en-US" altLang="zh-CN" sz="1660" dirty="0">
                <a:solidFill>
                  <a:srgbClr val="111111"/>
                </a:solidFill>
                <a:ea typeface="宋体" pitchFamily="2" charset="-122"/>
                <a:sym typeface="Arial" charset="0"/>
              </a:rPr>
              <a:t>Linux</a:t>
            </a:r>
            <a:r>
              <a:rPr lang="zh-CN" altLang="en-US" sz="1660" dirty="0">
                <a:solidFill>
                  <a:srgbClr val="111111"/>
                </a:solidFill>
                <a:ea typeface="宋体" pitchFamily="2" charset="-122"/>
                <a:sym typeface="Arial" charset="0"/>
              </a:rPr>
              <a:t>内核中一般采用</a:t>
            </a:r>
            <a:r>
              <a:rPr lang="en-US" altLang="zh-CN" sz="1660" dirty="0">
                <a:solidFill>
                  <a:srgbClr val="111111"/>
                </a:solidFill>
                <a:ea typeface="宋体" pitchFamily="2" charset="-122"/>
                <a:sym typeface="Arial" charset="0"/>
              </a:rPr>
              <a:t>3</a:t>
            </a:r>
            <a:r>
              <a:rPr lang="zh-CN" altLang="en-US" sz="1660" dirty="0">
                <a:solidFill>
                  <a:srgbClr val="111111"/>
                </a:solidFill>
                <a:ea typeface="宋体" pitchFamily="2" charset="-122"/>
                <a:sym typeface="Arial" charset="0"/>
              </a:rPr>
              <a:t>层映射模型，第</a:t>
            </a:r>
            <a:r>
              <a:rPr lang="en-US" altLang="zh-CN" sz="1660" dirty="0">
                <a:solidFill>
                  <a:srgbClr val="111111"/>
                </a:solidFill>
                <a:ea typeface="宋体" pitchFamily="2" charset="-122"/>
                <a:sym typeface="Arial" charset="0"/>
              </a:rPr>
              <a:t>1</a:t>
            </a:r>
            <a:r>
              <a:rPr lang="zh-CN" altLang="en-US" sz="1660" dirty="0">
                <a:solidFill>
                  <a:srgbClr val="111111"/>
                </a:solidFill>
                <a:ea typeface="宋体" pitchFamily="2" charset="-122"/>
                <a:sym typeface="Arial" charset="0"/>
              </a:rPr>
              <a:t>层是页面目录（</a:t>
            </a:r>
            <a:r>
              <a:rPr lang="en-US" altLang="zh-CN" sz="1660" dirty="0">
                <a:solidFill>
                  <a:srgbClr val="111111"/>
                </a:solidFill>
                <a:ea typeface="宋体" pitchFamily="2" charset="-122"/>
                <a:sym typeface="Arial" charset="0"/>
              </a:rPr>
              <a:t>PGD)</a:t>
            </a:r>
            <a:r>
              <a:rPr lang="zh-CN" altLang="en-US" sz="1660" dirty="0">
                <a:solidFill>
                  <a:srgbClr val="111111"/>
                </a:solidFill>
                <a:ea typeface="宋体" pitchFamily="2" charset="-122"/>
                <a:sym typeface="Arial" charset="0"/>
              </a:rPr>
              <a:t>，第</a:t>
            </a:r>
            <a:r>
              <a:rPr lang="en-US" altLang="zh-CN" sz="1660" dirty="0">
                <a:solidFill>
                  <a:srgbClr val="111111"/>
                </a:solidFill>
                <a:ea typeface="宋体" pitchFamily="2" charset="-122"/>
                <a:sym typeface="Arial" charset="0"/>
              </a:rPr>
              <a:t>2</a:t>
            </a:r>
            <a:r>
              <a:rPr lang="zh-CN" altLang="en-US" sz="1660" dirty="0">
                <a:solidFill>
                  <a:srgbClr val="111111"/>
                </a:solidFill>
                <a:ea typeface="宋体" pitchFamily="2" charset="-122"/>
                <a:sym typeface="Arial" charset="0"/>
              </a:rPr>
              <a:t>层是页面中间目录（</a:t>
            </a:r>
            <a:r>
              <a:rPr lang="en-US" altLang="zh-CN" sz="1660" dirty="0">
                <a:solidFill>
                  <a:srgbClr val="111111"/>
                </a:solidFill>
                <a:ea typeface="宋体" pitchFamily="2" charset="-122"/>
                <a:sym typeface="Arial" charset="0"/>
              </a:rPr>
              <a:t>PMD</a:t>
            </a:r>
            <a:r>
              <a:rPr lang="zh-CN" altLang="en-US" sz="1660" dirty="0">
                <a:solidFill>
                  <a:srgbClr val="111111"/>
                </a:solidFill>
                <a:ea typeface="宋体" pitchFamily="2" charset="-122"/>
                <a:sym typeface="Arial" charset="0"/>
              </a:rPr>
              <a:t>）</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第</a:t>
            </a:r>
            <a:r>
              <a:rPr lang="en-US" altLang="zh-CN" sz="1660" dirty="0">
                <a:solidFill>
                  <a:srgbClr val="111111"/>
                </a:solidFill>
                <a:ea typeface="宋体" pitchFamily="2" charset="-122"/>
                <a:sym typeface="Arial" charset="0"/>
              </a:rPr>
              <a:t>3</a:t>
            </a:r>
            <a:r>
              <a:rPr lang="zh-CN" altLang="en-US" sz="1660" dirty="0">
                <a:solidFill>
                  <a:srgbClr val="111111"/>
                </a:solidFill>
                <a:ea typeface="宋体" pitchFamily="2" charset="-122"/>
                <a:sym typeface="Arial" charset="0"/>
              </a:rPr>
              <a:t>层才是页面映射表（</a:t>
            </a:r>
            <a:r>
              <a:rPr lang="en-US" altLang="zh-CN" sz="1660" dirty="0">
                <a:solidFill>
                  <a:srgbClr val="111111"/>
                </a:solidFill>
                <a:ea typeface="宋体" pitchFamily="2" charset="-122"/>
                <a:sym typeface="Arial" charset="0"/>
              </a:rPr>
              <a:t>PTE</a:t>
            </a:r>
            <a:r>
              <a:rPr lang="zh-CN" altLang="en-US" sz="1660" dirty="0">
                <a:solidFill>
                  <a:srgbClr val="111111"/>
                </a:solidFill>
                <a:ea typeface="宋体" pitchFamily="2" charset="-122"/>
                <a:sym typeface="Arial" charset="0"/>
              </a:rPr>
              <a:t>）。但在</a:t>
            </a:r>
            <a:r>
              <a:rPr lang="en-US" altLang="zh-CN" sz="1660" dirty="0">
                <a:solidFill>
                  <a:srgbClr val="111111"/>
                </a:solidFill>
                <a:ea typeface="宋体" pitchFamily="2" charset="-122"/>
                <a:sym typeface="Arial" charset="0"/>
              </a:rPr>
              <a:t>ARM32</a:t>
            </a:r>
            <a:r>
              <a:rPr lang="zh-CN" altLang="en-US" sz="1660" dirty="0">
                <a:solidFill>
                  <a:srgbClr val="111111"/>
                </a:solidFill>
                <a:ea typeface="宋体" pitchFamily="2" charset="-122"/>
                <a:sym typeface="Arial" charset="0"/>
              </a:rPr>
              <a:t>系统中只用到两层映射，因此在实际代码中就要</a:t>
            </a:r>
            <a:r>
              <a:rPr lang="en-US" altLang="zh-CN" sz="1660" dirty="0">
                <a:solidFill>
                  <a:srgbClr val="111111"/>
                </a:solidFill>
                <a:ea typeface="宋体" pitchFamily="2" charset="-122"/>
                <a:sym typeface="Arial" charset="0"/>
              </a:rPr>
              <a:t>3</a:t>
            </a:r>
            <a:r>
              <a:rPr lang="zh-CN" altLang="en-US" sz="1660" dirty="0">
                <a:solidFill>
                  <a:srgbClr val="111111"/>
                </a:solidFill>
                <a:ea typeface="宋体" pitchFamily="2" charset="-122"/>
                <a:sym typeface="Arial" charset="0"/>
              </a:rPr>
              <a:t>层映射模型中合并一层。在</a:t>
            </a:r>
            <a:r>
              <a:rPr lang="en-US" altLang="zh-CN" sz="1660" dirty="0">
                <a:solidFill>
                  <a:srgbClr val="111111"/>
                </a:solidFill>
                <a:ea typeface="宋体" pitchFamily="2" charset="-122"/>
                <a:sym typeface="Arial" charset="0"/>
              </a:rPr>
              <a:t>ARM32</a:t>
            </a:r>
            <a:r>
              <a:rPr lang="zh-CN" altLang="en-US" sz="1660" dirty="0">
                <a:solidFill>
                  <a:srgbClr val="111111"/>
                </a:solidFill>
                <a:ea typeface="宋体" pitchFamily="2" charset="-122"/>
                <a:sym typeface="Arial" charset="0"/>
              </a:rPr>
              <a:t>架构中，可以按段（</a:t>
            </a:r>
            <a:r>
              <a:rPr lang="en-US" altLang="zh-CN" sz="1660" dirty="0">
                <a:solidFill>
                  <a:srgbClr val="111111"/>
                </a:solidFill>
                <a:ea typeface="宋体" pitchFamily="2" charset="-122"/>
                <a:sym typeface="Arial" charset="0"/>
              </a:rPr>
              <a:t>section</a:t>
            </a:r>
            <a:r>
              <a:rPr lang="zh-CN" altLang="en-US" sz="1660" dirty="0">
                <a:solidFill>
                  <a:srgbClr val="111111"/>
                </a:solidFill>
                <a:ea typeface="宋体" pitchFamily="2" charset="-122"/>
                <a:sym typeface="Arial" charset="0"/>
              </a:rPr>
              <a:t>）来映射，这时采用单层映射模式。使用页面映射需要两层映射结构，页面的选择可以是</a:t>
            </a:r>
            <a:r>
              <a:rPr lang="en-US" altLang="zh-CN" sz="1660" dirty="0">
                <a:solidFill>
                  <a:srgbClr val="111111"/>
                </a:solidFill>
                <a:ea typeface="宋体" pitchFamily="2" charset="-122"/>
                <a:sym typeface="Arial" charset="0"/>
              </a:rPr>
              <a:t>64KB</a:t>
            </a:r>
            <a:r>
              <a:rPr lang="zh-CN" altLang="en-US" sz="1660" dirty="0">
                <a:solidFill>
                  <a:srgbClr val="111111"/>
                </a:solidFill>
                <a:ea typeface="宋体" pitchFamily="2" charset="-122"/>
                <a:sym typeface="Arial" charset="0"/>
              </a:rPr>
              <a:t>的大页面或</a:t>
            </a:r>
            <a:r>
              <a:rPr lang="en-US" altLang="zh-CN" sz="1660" dirty="0">
                <a:solidFill>
                  <a:srgbClr val="111111"/>
                </a:solidFill>
                <a:ea typeface="宋体" pitchFamily="2" charset="-122"/>
                <a:sym typeface="Arial" charset="0"/>
              </a:rPr>
              <a:t>4KB</a:t>
            </a:r>
            <a:r>
              <a:rPr lang="zh-CN" altLang="en-US" sz="1660" dirty="0">
                <a:solidFill>
                  <a:srgbClr val="111111"/>
                </a:solidFill>
                <a:ea typeface="宋体" pitchFamily="2" charset="-122"/>
                <a:sym typeface="Arial" charset="0"/>
              </a:rPr>
              <a:t>的小页面。</a:t>
            </a:r>
            <a:endParaRPr lang="en-US" altLang="zh-CN" sz="1660"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体系结构</a:t>
            </a:r>
          </a:p>
        </p:txBody>
      </p:sp>
      <p:pic>
        <p:nvPicPr>
          <p:cNvPr id="7" name="Picture 2">
            <a:extLst>
              <a:ext uri="{FF2B5EF4-FFF2-40B4-BE49-F238E27FC236}">
                <a16:creationId xmlns:a16="http://schemas.microsoft.com/office/drawing/2014/main" id="{74C181E3-1A26-4663-958D-41CD4C2AD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17032"/>
            <a:ext cx="6296582" cy="2683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950317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r>
              <a:rPr lang="en-US" altLang="zh-CN" dirty="0"/>
              <a:t>1.	ARM</a:t>
            </a:r>
            <a:r>
              <a:rPr lang="zh-CN" altLang="en-US" dirty="0"/>
              <a:t>汇编语言</a:t>
            </a:r>
            <a:endParaRPr lang="en-US" altLang="zh-CN" dirty="0"/>
          </a:p>
          <a:p>
            <a:r>
              <a:rPr lang="en-US" altLang="zh-CN" dirty="0"/>
              <a:t>2.	ARM</a:t>
            </a:r>
            <a:r>
              <a:rPr lang="zh-CN" altLang="en-US" dirty="0"/>
              <a:t>体系结构</a:t>
            </a:r>
            <a:endParaRPr lang="en-US" altLang="zh-CN" dirty="0"/>
          </a:p>
          <a:p>
            <a:r>
              <a:rPr lang="en-US" altLang="zh-CN" dirty="0">
                <a:solidFill>
                  <a:srgbClr val="FF0000"/>
                </a:solidFill>
              </a:rPr>
              <a:t>3.	</a:t>
            </a:r>
            <a:r>
              <a:rPr lang="zh-CN" altLang="en-US" dirty="0">
                <a:solidFill>
                  <a:srgbClr val="FF0000"/>
                </a:solidFill>
              </a:rPr>
              <a:t>静态顺序</a:t>
            </a:r>
            <a:r>
              <a:rPr lang="en-US" altLang="zh-CN" dirty="0">
                <a:solidFill>
                  <a:srgbClr val="FF0000"/>
                </a:solidFill>
              </a:rPr>
              <a:t>:</a:t>
            </a:r>
            <a:r>
              <a:rPr lang="zh-CN" altLang="en-US" dirty="0">
                <a:solidFill>
                  <a:srgbClr val="FF0000"/>
                </a:solidFill>
              </a:rPr>
              <a:t>编译前指定和形成的顺序</a:t>
            </a:r>
          </a:p>
          <a:p>
            <a:r>
              <a:rPr lang="en-US" altLang="zh-CN" dirty="0"/>
              <a:t>4.	</a:t>
            </a:r>
            <a:r>
              <a:rPr lang="zh-CN" altLang="en-US" dirty="0"/>
              <a:t>动态顺序</a:t>
            </a:r>
            <a:r>
              <a:rPr lang="en-US" altLang="zh-CN" dirty="0"/>
              <a:t>:</a:t>
            </a:r>
            <a:r>
              <a:rPr lang="zh-CN" altLang="en-US" dirty="0"/>
              <a:t>内核模块的加载顺序</a:t>
            </a:r>
          </a:p>
          <a:p>
            <a:r>
              <a:rPr lang="en-US" altLang="zh-CN" dirty="0"/>
              <a:t>5. 	</a:t>
            </a:r>
            <a:r>
              <a:rPr lang="zh-CN" altLang="en-US" dirty="0"/>
              <a:t>内核态与用户态的概念及切换</a:t>
            </a:r>
          </a:p>
          <a:p>
            <a:endParaRPr lang="en-US" altLang="zh-CN" dirty="0"/>
          </a:p>
        </p:txBody>
      </p:sp>
    </p:spTree>
    <p:extLst>
      <p:ext uri="{BB962C8B-B14F-4D97-AF65-F5344CB8AC3E}">
        <p14:creationId xmlns:p14="http://schemas.microsoft.com/office/powerpoint/2010/main" val="40833136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en-US" altLang="zh-CN" sz="2123" kern="1200" dirty="0" err="1">
                <a:ea typeface="黑体" pitchFamily="49" charset="-122"/>
                <a:sym typeface="Arial" charset="0"/>
              </a:rPr>
              <a:t>vmlinux.Lds.S</a:t>
            </a:r>
            <a:endParaRPr lang="en-US" altLang="zh-CN" sz="2123" kern="1200" dirty="0">
              <a:ea typeface="黑体" pitchFamily="49" charset="-122"/>
              <a:sym typeface="Arial" charset="0"/>
            </a:endParaRPr>
          </a:p>
          <a:p>
            <a:pPr lvl="1">
              <a:lnSpc>
                <a:spcPct val="90000"/>
              </a:lnSpc>
            </a:pPr>
            <a:endParaRPr lang="zh-CN" altLang="en-US" sz="1384" kern="1200" dirty="0">
              <a:ea typeface="黑体" pitchFamily="49" charset="-122"/>
              <a:sym typeface="Arial" charset="0"/>
            </a:endParaRPr>
          </a:p>
          <a:p>
            <a:pPr marL="422041" lvl="1" indent="0">
              <a:lnSpc>
                <a:spcPct val="90000"/>
              </a:lnSpc>
              <a:buNone/>
            </a:pPr>
            <a:endParaRPr lang="en-US" altLang="zh-CN" sz="1662"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pic>
        <p:nvPicPr>
          <p:cNvPr id="6" name="图片 5">
            <a:extLst>
              <a:ext uri="{FF2B5EF4-FFF2-40B4-BE49-F238E27FC236}">
                <a16:creationId xmlns:a16="http://schemas.microsoft.com/office/drawing/2014/main" id="{C380C374-5A76-42B2-9F57-8D4115A6CA82}"/>
              </a:ext>
            </a:extLst>
          </p:cNvPr>
          <p:cNvPicPr>
            <a:picLocks noChangeAspect="1"/>
          </p:cNvPicPr>
          <p:nvPr/>
        </p:nvPicPr>
        <p:blipFill>
          <a:blip r:embed="rId3"/>
          <a:stretch>
            <a:fillRect/>
          </a:stretch>
        </p:blipFill>
        <p:spPr>
          <a:xfrm>
            <a:off x="1454666" y="1777896"/>
            <a:ext cx="6434486" cy="5080104"/>
          </a:xfrm>
          <a:prstGeom prst="rect">
            <a:avLst/>
          </a:prstGeom>
        </p:spPr>
      </p:pic>
    </p:spTree>
    <p:extLst>
      <p:ext uri="{BB962C8B-B14F-4D97-AF65-F5344CB8AC3E}">
        <p14:creationId xmlns:p14="http://schemas.microsoft.com/office/powerpoint/2010/main" val="21887347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en-US" altLang="zh-CN" sz="2123" kern="1200" dirty="0" err="1">
                <a:ea typeface="黑体" pitchFamily="49" charset="-122"/>
                <a:sym typeface="Arial" charset="0"/>
              </a:rPr>
              <a:t>vmlinux.Lds.S</a:t>
            </a:r>
            <a:endParaRPr lang="en-US" altLang="zh-CN" sz="2123" kern="1200" dirty="0">
              <a:ea typeface="黑体" pitchFamily="49" charset="-122"/>
              <a:sym typeface="Arial" charset="0"/>
            </a:endParaRPr>
          </a:p>
          <a:p>
            <a:pPr lvl="1">
              <a:lnSpc>
                <a:spcPct val="90000"/>
              </a:lnSpc>
            </a:pPr>
            <a:r>
              <a:rPr lang="zh-CN" altLang="en-US" sz="1662" dirty="0">
                <a:solidFill>
                  <a:srgbClr val="111111"/>
                </a:solidFill>
                <a:ea typeface="宋体" pitchFamily="2" charset="-122"/>
                <a:sym typeface="Arial" charset="0"/>
              </a:rPr>
              <a:t>只有</a:t>
            </a:r>
            <a:r>
              <a:rPr lang="en-US" altLang="zh-CN" sz="1662" dirty="0">
                <a:solidFill>
                  <a:srgbClr val="111111"/>
                </a:solidFill>
                <a:ea typeface="宋体" pitchFamily="2" charset="-122"/>
                <a:sym typeface="Arial" charset="0"/>
              </a:rPr>
              <a:t>kernel/</a:t>
            </a:r>
            <a:r>
              <a:rPr lang="en-US" altLang="zh-CN" sz="1662" dirty="0" err="1">
                <a:solidFill>
                  <a:srgbClr val="111111"/>
                </a:solidFill>
                <a:ea typeface="宋体" pitchFamily="2" charset="-122"/>
                <a:sym typeface="Arial" charset="0"/>
              </a:rPr>
              <a:t>head.S</a:t>
            </a:r>
            <a:r>
              <a:rPr lang="zh-CN" altLang="en-US" sz="1662" dirty="0">
                <a:solidFill>
                  <a:srgbClr val="111111"/>
                </a:solidFill>
                <a:ea typeface="宋体" pitchFamily="2" charset="-122"/>
                <a:sym typeface="Arial" charset="0"/>
              </a:rPr>
              <a:t>有代码被放置在了</a:t>
            </a:r>
            <a:r>
              <a:rPr lang="en-US" altLang="zh-CN" sz="1662" dirty="0">
                <a:solidFill>
                  <a:srgbClr val="111111"/>
                </a:solidFill>
                <a:ea typeface="宋体" pitchFamily="2" charset="-122"/>
                <a:sym typeface="Arial" charset="0"/>
              </a:rPr>
              <a:t>.</a:t>
            </a:r>
            <a:r>
              <a:rPr lang="en-US" altLang="zh-CN" sz="1662" dirty="0" err="1">
                <a:solidFill>
                  <a:srgbClr val="111111"/>
                </a:solidFill>
                <a:ea typeface="宋体" pitchFamily="2" charset="-122"/>
                <a:sym typeface="Arial" charset="0"/>
              </a:rPr>
              <a:t>head.text</a:t>
            </a:r>
            <a:r>
              <a:rPr lang="zh-CN" altLang="en-US" sz="1662" dirty="0">
                <a:solidFill>
                  <a:srgbClr val="111111"/>
                </a:solidFill>
                <a:ea typeface="宋体" pitchFamily="2" charset="-122"/>
                <a:sym typeface="Arial" charset="0"/>
              </a:rPr>
              <a:t>段</a:t>
            </a:r>
            <a:endParaRPr lang="en-US" altLang="zh-CN" sz="1662" dirty="0">
              <a:solidFill>
                <a:srgbClr val="111111"/>
              </a:solidFill>
              <a:ea typeface="宋体" pitchFamily="2" charset="-122"/>
              <a:sym typeface="Arial" charset="0"/>
            </a:endParaRPr>
          </a:p>
          <a:p>
            <a:pPr lvl="1">
              <a:lnSpc>
                <a:spcPct val="90000"/>
              </a:lnSpc>
            </a:pPr>
            <a:endParaRPr lang="zh-CN" altLang="en-US" sz="1662" dirty="0">
              <a:solidFill>
                <a:srgbClr val="111111"/>
              </a:solidFill>
              <a:ea typeface="宋体" pitchFamily="2" charset="-122"/>
              <a:sym typeface="Arial" charset="0"/>
            </a:endParaRPr>
          </a:p>
          <a:p>
            <a:pPr marL="422041" lvl="1" indent="0">
              <a:lnSpc>
                <a:spcPct val="90000"/>
              </a:lnSpc>
              <a:buNone/>
            </a:pPr>
            <a:endParaRPr lang="en-US" altLang="zh-CN" sz="1662"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pic>
        <p:nvPicPr>
          <p:cNvPr id="5" name="图片 4">
            <a:extLst>
              <a:ext uri="{FF2B5EF4-FFF2-40B4-BE49-F238E27FC236}">
                <a16:creationId xmlns:a16="http://schemas.microsoft.com/office/drawing/2014/main" id="{22FE148A-2BA2-40F3-A88F-0C025D03F759}"/>
              </a:ext>
            </a:extLst>
          </p:cNvPr>
          <p:cNvPicPr>
            <a:picLocks noChangeAspect="1"/>
          </p:cNvPicPr>
          <p:nvPr/>
        </p:nvPicPr>
        <p:blipFill>
          <a:blip r:embed="rId3"/>
          <a:stretch>
            <a:fillRect/>
          </a:stretch>
        </p:blipFill>
        <p:spPr>
          <a:xfrm>
            <a:off x="755576" y="2208560"/>
            <a:ext cx="5791242" cy="1195396"/>
          </a:xfrm>
          <a:prstGeom prst="rect">
            <a:avLst/>
          </a:prstGeom>
        </p:spPr>
      </p:pic>
    </p:spTree>
    <p:extLst>
      <p:ext uri="{BB962C8B-B14F-4D97-AF65-F5344CB8AC3E}">
        <p14:creationId xmlns:p14="http://schemas.microsoft.com/office/powerpoint/2010/main" val="21370899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内核初始化</a:t>
            </a:r>
          </a:p>
          <a:p>
            <a:pPr lvl="1">
              <a:lnSpc>
                <a:spcPct val="90000"/>
              </a:lnSpc>
            </a:pPr>
            <a:r>
              <a:rPr lang="en-US" altLang="zh-CN" sz="1662" dirty="0">
                <a:solidFill>
                  <a:srgbClr val="111111"/>
                </a:solidFill>
                <a:ea typeface="宋体" pitchFamily="2" charset="-122"/>
                <a:sym typeface="Arial" charset="0"/>
              </a:rPr>
              <a:t>ARM64</a:t>
            </a:r>
            <a:r>
              <a:rPr lang="zh-CN" altLang="en-US" sz="1662" dirty="0">
                <a:solidFill>
                  <a:srgbClr val="111111"/>
                </a:solidFill>
                <a:ea typeface="宋体" pitchFamily="2" charset="-122"/>
                <a:sym typeface="Arial" charset="0"/>
              </a:rPr>
              <a:t>架构的内核入口是标号</a:t>
            </a:r>
            <a:r>
              <a:rPr lang="en-US" altLang="zh-CN" sz="1662" dirty="0">
                <a:solidFill>
                  <a:srgbClr val="111111"/>
                </a:solidFill>
                <a:ea typeface="宋体" pitchFamily="2" charset="-122"/>
                <a:sym typeface="Arial" charset="0"/>
              </a:rPr>
              <a:t>_head</a:t>
            </a:r>
            <a:r>
              <a:rPr lang="zh-CN" altLang="en-US" sz="1662" dirty="0">
                <a:solidFill>
                  <a:srgbClr val="111111"/>
                </a:solidFill>
                <a:ea typeface="宋体" pitchFamily="2" charset="-122"/>
                <a:sym typeface="Arial" charset="0"/>
              </a:rPr>
              <a:t>，直接跳转到标号</a:t>
            </a:r>
            <a:r>
              <a:rPr lang="en-US" altLang="zh-CN" sz="1662" dirty="0" err="1">
                <a:solidFill>
                  <a:srgbClr val="111111"/>
                </a:solidFill>
                <a:ea typeface="宋体" pitchFamily="2" charset="-122"/>
                <a:sym typeface="Arial" charset="0"/>
              </a:rPr>
              <a:t>stext</a:t>
            </a:r>
            <a:r>
              <a:rPr lang="zh-CN" altLang="en-US" sz="1662" dirty="0">
                <a:solidFill>
                  <a:srgbClr val="111111"/>
                </a:solidFill>
                <a:ea typeface="宋体" pitchFamily="2" charset="-122"/>
                <a:sym typeface="Arial" charset="0"/>
              </a:rPr>
              <a:t>。</a:t>
            </a: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endParaRPr lang="en-US" altLang="zh-CN" sz="1662" dirty="0">
              <a:solidFill>
                <a:srgbClr val="111111"/>
              </a:solidFill>
              <a:ea typeface="宋体" pitchFamily="2" charset="-122"/>
              <a:sym typeface="Arial" charset="0"/>
            </a:endParaRPr>
          </a:p>
          <a:p>
            <a:pPr lvl="1">
              <a:lnSpc>
                <a:spcPct val="90000"/>
              </a:lnSpc>
            </a:pPr>
            <a:r>
              <a:rPr lang="zh-CN" altLang="en-US" sz="1662" dirty="0">
                <a:solidFill>
                  <a:srgbClr val="111111"/>
                </a:solidFill>
                <a:ea typeface="宋体" pitchFamily="2" charset="-122"/>
                <a:sym typeface="Arial" charset="0"/>
              </a:rPr>
              <a:t>其中，配置宏</a:t>
            </a:r>
            <a:r>
              <a:rPr lang="en-US" altLang="zh-CN" sz="1662" dirty="0">
                <a:solidFill>
                  <a:srgbClr val="111111"/>
                </a:solidFill>
                <a:ea typeface="宋体" pitchFamily="2" charset="-122"/>
                <a:sym typeface="Arial" charset="0"/>
              </a:rPr>
              <a:t>CONFIG_EFI</a:t>
            </a:r>
            <a:r>
              <a:rPr lang="zh-CN" altLang="en-US" sz="1662" dirty="0">
                <a:solidFill>
                  <a:srgbClr val="111111"/>
                </a:solidFill>
                <a:ea typeface="宋体" pitchFamily="2" charset="-122"/>
                <a:sym typeface="Arial" charset="0"/>
              </a:rPr>
              <a:t>表示提供</a:t>
            </a:r>
            <a:r>
              <a:rPr lang="en-US" altLang="zh-CN" sz="1662" dirty="0">
                <a:solidFill>
                  <a:srgbClr val="111111"/>
                </a:solidFill>
                <a:ea typeface="宋体" pitchFamily="2" charset="-122"/>
                <a:sym typeface="Arial" charset="0"/>
              </a:rPr>
              <a:t>UEFI</a:t>
            </a:r>
            <a:r>
              <a:rPr lang="zh-CN" altLang="en-US" sz="1662" dirty="0">
                <a:solidFill>
                  <a:srgbClr val="111111"/>
                </a:solidFill>
                <a:ea typeface="宋体" pitchFamily="2" charset="-122"/>
                <a:sym typeface="Arial" charset="0"/>
              </a:rPr>
              <a:t>运行时支持，</a:t>
            </a:r>
            <a:r>
              <a:rPr lang="en-US" altLang="zh-CN" sz="1662" dirty="0">
                <a:solidFill>
                  <a:srgbClr val="111111"/>
                </a:solidFill>
                <a:ea typeface="宋体" pitchFamily="2" charset="-122"/>
                <a:sym typeface="Arial" charset="0"/>
              </a:rPr>
              <a:t>UEFI</a:t>
            </a:r>
            <a:r>
              <a:rPr lang="zh-CN" altLang="en-US" sz="1662" dirty="0">
                <a:solidFill>
                  <a:srgbClr val="111111"/>
                </a:solidFill>
                <a:ea typeface="宋体" pitchFamily="2" charset="-122"/>
                <a:sym typeface="Arial" charset="0"/>
              </a:rPr>
              <a:t>是统一的可扩展固件接口，用于取代</a:t>
            </a:r>
            <a:r>
              <a:rPr lang="en-US" altLang="zh-CN" sz="1662" dirty="0">
                <a:solidFill>
                  <a:srgbClr val="111111"/>
                </a:solidFill>
                <a:ea typeface="宋体" pitchFamily="2" charset="-122"/>
                <a:sym typeface="Arial" charset="0"/>
              </a:rPr>
              <a:t>BIOS</a:t>
            </a:r>
            <a:r>
              <a:rPr lang="zh-CN" altLang="en-US" sz="1662" dirty="0">
                <a:solidFill>
                  <a:srgbClr val="111111"/>
                </a:solidFill>
                <a:ea typeface="宋体" pitchFamily="2" charset="-122"/>
                <a:sym typeface="Arial" charset="0"/>
              </a:rPr>
              <a:t>。</a:t>
            </a:r>
            <a:endParaRPr lang="en-US" altLang="zh-CN" sz="1662" dirty="0">
              <a:solidFill>
                <a:srgbClr val="111111"/>
              </a:solidFill>
              <a:ea typeface="宋体" pitchFamily="2" charset="-122"/>
              <a:sym typeface="Arial" charset="0"/>
            </a:endParaRPr>
          </a:p>
          <a:p>
            <a:pPr marL="422041" lvl="1" indent="0">
              <a:lnSpc>
                <a:spcPct val="90000"/>
              </a:lnSpc>
              <a:buNone/>
            </a:pPr>
            <a:endParaRPr lang="en-US" altLang="zh-CN" sz="1662"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sp>
        <p:nvSpPr>
          <p:cNvPr id="4" name="文本框 3">
            <a:extLst>
              <a:ext uri="{FF2B5EF4-FFF2-40B4-BE49-F238E27FC236}">
                <a16:creationId xmlns:a16="http://schemas.microsoft.com/office/drawing/2014/main" id="{E507FA2B-7BEC-4759-B3E2-32C49CCE8593}"/>
              </a:ext>
            </a:extLst>
          </p:cNvPr>
          <p:cNvSpPr txBox="1"/>
          <p:nvPr/>
        </p:nvSpPr>
        <p:spPr>
          <a:xfrm>
            <a:off x="1115616" y="1996249"/>
            <a:ext cx="5328592" cy="3893374"/>
          </a:xfrm>
          <a:prstGeom prst="rect">
            <a:avLst/>
          </a:prstGeom>
          <a:noFill/>
        </p:spPr>
        <p:txBody>
          <a:bodyPr wrap="square" rtlCol="0">
            <a:spAutoFit/>
          </a:bodyPr>
          <a:lstStyle/>
          <a:p>
            <a:pPr algn="l"/>
            <a:r>
              <a:rPr lang="en-US" altLang="zh-CN" sz="1300" b="0" dirty="0">
                <a:solidFill>
                  <a:srgbClr val="333333"/>
                </a:solidFill>
              </a:rPr>
              <a:t>__HEAD</a:t>
            </a:r>
          </a:p>
          <a:p>
            <a:pPr algn="l"/>
            <a:r>
              <a:rPr lang="en-US" altLang="zh-CN" sz="1300" b="0" dirty="0">
                <a:solidFill>
                  <a:srgbClr val="333333"/>
                </a:solidFill>
              </a:rPr>
              <a:t>_head:</a:t>
            </a:r>
          </a:p>
          <a:p>
            <a:pPr algn="l"/>
            <a:r>
              <a:rPr lang="en-US" altLang="zh-CN" sz="1300" b="0" dirty="0">
                <a:solidFill>
                  <a:srgbClr val="333333"/>
                </a:solidFill>
              </a:rPr>
              <a:t>	/*</a:t>
            </a:r>
          </a:p>
          <a:p>
            <a:pPr algn="l"/>
            <a:r>
              <a:rPr lang="en-US" altLang="zh-CN" sz="1300" b="0" dirty="0">
                <a:solidFill>
                  <a:srgbClr val="333333"/>
                </a:solidFill>
              </a:rPr>
              <a:t>	 * DO NOT MODIFY. Image header expected by Linux boot-loaders.</a:t>
            </a:r>
          </a:p>
          <a:p>
            <a:pPr algn="l"/>
            <a:r>
              <a:rPr lang="en-US" altLang="zh-CN" sz="1300" b="0" dirty="0">
                <a:solidFill>
                  <a:srgbClr val="333333"/>
                </a:solidFill>
              </a:rPr>
              <a:t>	 */</a:t>
            </a:r>
          </a:p>
          <a:p>
            <a:pPr algn="l"/>
            <a:r>
              <a:rPr lang="en-US" altLang="zh-CN" sz="1300" b="0" dirty="0">
                <a:solidFill>
                  <a:srgbClr val="333333"/>
                </a:solidFill>
              </a:rPr>
              <a:t>#ifdef CONFIG_EFI</a:t>
            </a:r>
          </a:p>
          <a:p>
            <a:pPr algn="l"/>
            <a:r>
              <a:rPr lang="en-US" altLang="zh-CN" sz="1300" b="0" dirty="0">
                <a:solidFill>
                  <a:srgbClr val="333333"/>
                </a:solidFill>
              </a:rPr>
              <a:t>	/*</a:t>
            </a:r>
          </a:p>
          <a:p>
            <a:pPr algn="l"/>
            <a:r>
              <a:rPr lang="en-US" altLang="zh-CN" sz="1300" b="0" dirty="0">
                <a:solidFill>
                  <a:srgbClr val="333333"/>
                </a:solidFill>
              </a:rPr>
              <a:t>	 * This add instruction has no meaningful effect except that</a:t>
            </a:r>
          </a:p>
          <a:p>
            <a:pPr algn="l"/>
            <a:r>
              <a:rPr lang="en-US" altLang="zh-CN" sz="1300" b="0" dirty="0">
                <a:solidFill>
                  <a:srgbClr val="333333"/>
                </a:solidFill>
              </a:rPr>
              <a:t>	 * its opcode forms the magic "MZ" signature required by UEFI.</a:t>
            </a:r>
          </a:p>
          <a:p>
            <a:pPr algn="l"/>
            <a:r>
              <a:rPr lang="en-US" altLang="zh-CN" sz="1300" b="0" dirty="0">
                <a:solidFill>
                  <a:srgbClr val="333333"/>
                </a:solidFill>
              </a:rPr>
              <a:t>	 */</a:t>
            </a:r>
          </a:p>
          <a:p>
            <a:pPr algn="l"/>
            <a:r>
              <a:rPr lang="en-US" altLang="zh-CN" sz="1300" b="0" dirty="0">
                <a:solidFill>
                  <a:srgbClr val="333333"/>
                </a:solidFill>
              </a:rPr>
              <a:t>	add	x13, x18, #0x16</a:t>
            </a:r>
          </a:p>
          <a:p>
            <a:pPr algn="l"/>
            <a:r>
              <a:rPr lang="en-US" altLang="zh-CN" sz="1300" b="0" dirty="0">
                <a:solidFill>
                  <a:srgbClr val="333333"/>
                </a:solidFill>
              </a:rPr>
              <a:t>	b	</a:t>
            </a:r>
            <a:r>
              <a:rPr lang="en-US" altLang="zh-CN" sz="1300" dirty="0" err="1">
                <a:solidFill>
                  <a:srgbClr val="FF0000"/>
                </a:solidFill>
              </a:rPr>
              <a:t>stext</a:t>
            </a:r>
            <a:endParaRPr lang="en-US" altLang="zh-CN" sz="1300" dirty="0">
              <a:solidFill>
                <a:srgbClr val="FF0000"/>
              </a:solidFill>
            </a:endParaRPr>
          </a:p>
          <a:p>
            <a:pPr algn="l"/>
            <a:r>
              <a:rPr lang="en-US" altLang="zh-CN" sz="1300" b="0" dirty="0">
                <a:solidFill>
                  <a:srgbClr val="333333"/>
                </a:solidFill>
              </a:rPr>
              <a:t>#else</a:t>
            </a:r>
          </a:p>
          <a:p>
            <a:pPr algn="l"/>
            <a:r>
              <a:rPr lang="en-US" altLang="zh-CN" sz="1300" b="0" dirty="0">
                <a:solidFill>
                  <a:srgbClr val="333333"/>
                </a:solidFill>
              </a:rPr>
              <a:t>	b	</a:t>
            </a:r>
            <a:r>
              <a:rPr lang="en-US" altLang="zh-CN" sz="1300" dirty="0" err="1">
                <a:solidFill>
                  <a:srgbClr val="FF0000"/>
                </a:solidFill>
              </a:rPr>
              <a:t>stext</a:t>
            </a:r>
            <a:r>
              <a:rPr lang="en-US" altLang="zh-CN" sz="1300" b="0" dirty="0">
                <a:solidFill>
                  <a:srgbClr val="333333"/>
                </a:solidFill>
              </a:rPr>
              <a:t>				// branch to kernel start, magic</a:t>
            </a:r>
          </a:p>
          <a:p>
            <a:pPr algn="l"/>
            <a:r>
              <a:rPr lang="en-US" altLang="zh-CN" sz="1300" b="0" dirty="0">
                <a:solidFill>
                  <a:srgbClr val="333333"/>
                </a:solidFill>
              </a:rPr>
              <a:t>	.long	0				// reserved</a:t>
            </a:r>
          </a:p>
          <a:p>
            <a:pPr algn="l"/>
            <a:r>
              <a:rPr lang="en-US" altLang="zh-CN" sz="1300" b="0" dirty="0">
                <a:solidFill>
                  <a:srgbClr val="333333"/>
                </a:solidFill>
              </a:rPr>
              <a:t>#endif</a:t>
            </a:r>
            <a:endParaRPr lang="zh-CN" altLang="en-US" sz="1300" b="0" dirty="0">
              <a:solidFill>
                <a:srgbClr val="333333"/>
              </a:solidFill>
            </a:endParaRPr>
          </a:p>
        </p:txBody>
      </p:sp>
    </p:spTree>
    <p:extLst>
      <p:ext uri="{BB962C8B-B14F-4D97-AF65-F5344CB8AC3E}">
        <p14:creationId xmlns:p14="http://schemas.microsoft.com/office/powerpoint/2010/main" val="30170508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657165" cy="4896543"/>
          </a:xfrm>
        </p:spPr>
        <p:txBody>
          <a:bodyPr/>
          <a:lstStyle/>
          <a:p>
            <a:pPr>
              <a:lnSpc>
                <a:spcPct val="90000"/>
              </a:lnSpc>
            </a:pPr>
            <a:r>
              <a:rPr lang="zh-CN" altLang="en-US" sz="2123" kern="1200" dirty="0">
                <a:ea typeface="黑体" pitchFamily="49" charset="-122"/>
                <a:sym typeface="Arial" charset="0"/>
              </a:rPr>
              <a:t>内核初始化</a:t>
            </a:r>
            <a:endParaRPr lang="en-US" altLang="zh-CN" sz="2123" kern="1200" dirty="0">
              <a:ea typeface="黑体" pitchFamily="49"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endParaRPr lang="en-US" altLang="zh-CN" sz="2123" kern="1200" dirty="0">
              <a:ea typeface="黑体" pitchFamily="49" charset="-122"/>
              <a:sym typeface="Arial" charset="0"/>
            </a:endParaRPr>
          </a:p>
          <a:p>
            <a:pPr lvl="1">
              <a:lnSpc>
                <a:spcPct val="90000"/>
              </a:lnSpc>
            </a:pPr>
            <a:r>
              <a:rPr lang="en-US" altLang="zh-CN" sz="1662" dirty="0">
                <a:solidFill>
                  <a:srgbClr val="111111"/>
                </a:solidFill>
                <a:ea typeface="宋体" pitchFamily="2" charset="-122"/>
                <a:sym typeface="Arial" charset="0"/>
              </a:rPr>
              <a:t>1</a:t>
            </a:r>
            <a:r>
              <a:rPr lang="zh-CN" altLang="en-US" sz="1662" dirty="0">
                <a:solidFill>
                  <a:srgbClr val="111111"/>
                </a:solidFill>
                <a:ea typeface="宋体" pitchFamily="2" charset="-122"/>
                <a:sym typeface="Arial" charset="0"/>
              </a:rPr>
              <a:t>、</a:t>
            </a:r>
            <a:r>
              <a:rPr lang="en-US" altLang="zh-CN" sz="1662" dirty="0" err="1">
                <a:solidFill>
                  <a:srgbClr val="111111"/>
                </a:solidFill>
                <a:ea typeface="宋体" pitchFamily="2" charset="-122"/>
                <a:sym typeface="Arial" charset="0"/>
              </a:rPr>
              <a:t>preserve_boot_args</a:t>
            </a:r>
            <a:r>
              <a:rPr lang="zh-CN" altLang="en-US" sz="1662" dirty="0">
                <a:solidFill>
                  <a:srgbClr val="111111"/>
                </a:solidFill>
                <a:ea typeface="宋体" pitchFamily="2" charset="-122"/>
                <a:sym typeface="Arial" charset="0"/>
              </a:rPr>
              <a:t>： 将</a:t>
            </a:r>
            <a:r>
              <a:rPr lang="en-US" altLang="zh-CN" sz="1662" dirty="0" err="1">
                <a:solidFill>
                  <a:srgbClr val="111111"/>
                </a:solidFill>
                <a:ea typeface="宋体" pitchFamily="2" charset="-122"/>
                <a:sym typeface="Arial" charset="0"/>
              </a:rPr>
              <a:t>uboot</a:t>
            </a:r>
            <a:r>
              <a:rPr lang="zh-CN" altLang="en-US" sz="1662" dirty="0">
                <a:solidFill>
                  <a:srgbClr val="111111"/>
                </a:solidFill>
                <a:ea typeface="宋体" pitchFamily="2" charset="-122"/>
                <a:sym typeface="Arial" charset="0"/>
              </a:rPr>
              <a:t>传入的参数 保存到</a:t>
            </a:r>
            <a:r>
              <a:rPr lang="en-US" altLang="zh-CN" sz="1662" dirty="0" err="1">
                <a:solidFill>
                  <a:srgbClr val="111111"/>
                </a:solidFill>
                <a:ea typeface="宋体" pitchFamily="2" charset="-122"/>
                <a:sym typeface="Arial" charset="0"/>
              </a:rPr>
              <a:t>bootargs</a:t>
            </a:r>
            <a:r>
              <a:rPr lang="en-US" altLang="zh-CN" sz="1662" dirty="0">
                <a:solidFill>
                  <a:srgbClr val="111111"/>
                </a:solidFill>
                <a:ea typeface="宋体" pitchFamily="2" charset="-122"/>
                <a:sym typeface="Arial" charset="0"/>
              </a:rPr>
              <a:t>[4] </a:t>
            </a:r>
            <a:r>
              <a:rPr lang="zh-CN" altLang="en-US" sz="1662" dirty="0">
                <a:solidFill>
                  <a:srgbClr val="111111"/>
                </a:solidFill>
                <a:ea typeface="宋体" pitchFamily="2" charset="-122"/>
                <a:sym typeface="Arial" charset="0"/>
              </a:rPr>
              <a:t>全局变量里面。</a:t>
            </a:r>
          </a:p>
          <a:p>
            <a:pPr lvl="1">
              <a:lnSpc>
                <a:spcPct val="90000"/>
              </a:lnSpc>
            </a:pPr>
            <a:r>
              <a:rPr lang="en-US" altLang="zh-CN" sz="1662" dirty="0">
                <a:solidFill>
                  <a:srgbClr val="111111"/>
                </a:solidFill>
                <a:ea typeface="宋体" pitchFamily="2" charset="-122"/>
                <a:sym typeface="Arial" charset="0"/>
              </a:rPr>
              <a:t>2</a:t>
            </a:r>
            <a:r>
              <a:rPr lang="zh-CN" altLang="en-US" sz="1662" dirty="0">
                <a:solidFill>
                  <a:srgbClr val="111111"/>
                </a:solidFill>
                <a:ea typeface="宋体" pitchFamily="2" charset="-122"/>
                <a:sym typeface="Arial" charset="0"/>
              </a:rPr>
              <a:t>、</a:t>
            </a:r>
            <a:r>
              <a:rPr lang="en-US" altLang="zh-CN" sz="1662" dirty="0">
                <a:solidFill>
                  <a:srgbClr val="111111"/>
                </a:solidFill>
                <a:ea typeface="宋体" pitchFamily="2" charset="-122"/>
                <a:sym typeface="Arial" charset="0"/>
              </a:rPr>
              <a:t>el2_setup </a:t>
            </a:r>
            <a:r>
              <a:rPr lang="zh-CN" altLang="en-US" sz="1662" dirty="0">
                <a:solidFill>
                  <a:srgbClr val="111111"/>
                </a:solidFill>
                <a:ea typeface="宋体" pitchFamily="2" charset="-122"/>
                <a:sym typeface="Arial" charset="0"/>
              </a:rPr>
              <a:t>：判断启动的模式是</a:t>
            </a:r>
            <a:r>
              <a:rPr lang="en-US" altLang="zh-CN" sz="1662" dirty="0">
                <a:solidFill>
                  <a:srgbClr val="111111"/>
                </a:solidFill>
                <a:ea typeface="宋体" pitchFamily="2" charset="-122"/>
                <a:sym typeface="Arial" charset="0"/>
              </a:rPr>
              <a:t>el2</a:t>
            </a:r>
            <a:r>
              <a:rPr lang="zh-CN" altLang="en-US" sz="1662" dirty="0">
                <a:solidFill>
                  <a:srgbClr val="111111"/>
                </a:solidFill>
                <a:ea typeface="宋体" pitchFamily="2" charset="-122"/>
                <a:sym typeface="Arial" charset="0"/>
              </a:rPr>
              <a:t>还是</a:t>
            </a:r>
            <a:r>
              <a:rPr lang="en-US" altLang="zh-CN" sz="1662" dirty="0">
                <a:solidFill>
                  <a:srgbClr val="111111"/>
                </a:solidFill>
                <a:ea typeface="宋体" pitchFamily="2" charset="-122"/>
                <a:sym typeface="Arial" charset="0"/>
              </a:rPr>
              <a:t>el1</a:t>
            </a:r>
            <a:r>
              <a:rPr lang="zh-CN" altLang="en-US" sz="1662" dirty="0">
                <a:solidFill>
                  <a:srgbClr val="111111"/>
                </a:solidFill>
                <a:ea typeface="宋体" pitchFamily="2" charset="-122"/>
                <a:sym typeface="Arial" charset="0"/>
              </a:rPr>
              <a:t>并进行相关级别的系统配置</a:t>
            </a:r>
            <a:r>
              <a:rPr lang="en-US" altLang="zh-CN" sz="1662" dirty="0">
                <a:solidFill>
                  <a:srgbClr val="111111"/>
                </a:solidFill>
                <a:ea typeface="宋体" pitchFamily="2" charset="-122"/>
                <a:sym typeface="Arial" charset="0"/>
              </a:rPr>
              <a:t>(armv8</a:t>
            </a:r>
            <a:r>
              <a:rPr lang="zh-CN" altLang="en-US" sz="1662" dirty="0">
                <a:solidFill>
                  <a:srgbClr val="111111"/>
                </a:solidFill>
                <a:ea typeface="宋体" pitchFamily="2" charset="-122"/>
                <a:sym typeface="Arial" charset="0"/>
              </a:rPr>
              <a:t>中</a:t>
            </a:r>
            <a:r>
              <a:rPr lang="en-US" altLang="zh-CN" sz="1662" dirty="0">
                <a:solidFill>
                  <a:srgbClr val="111111"/>
                </a:solidFill>
                <a:ea typeface="宋体" pitchFamily="2" charset="-122"/>
                <a:sym typeface="Arial" charset="0"/>
              </a:rPr>
              <a:t>el2</a:t>
            </a:r>
            <a:r>
              <a:rPr lang="zh-CN" altLang="en-US" sz="1662" dirty="0">
                <a:solidFill>
                  <a:srgbClr val="111111"/>
                </a:solidFill>
                <a:ea typeface="宋体" pitchFamily="2" charset="-122"/>
                <a:sym typeface="Arial" charset="0"/>
              </a:rPr>
              <a:t>是</a:t>
            </a:r>
            <a:r>
              <a:rPr lang="en-US" altLang="zh-CN" sz="1662" dirty="0">
                <a:solidFill>
                  <a:srgbClr val="111111"/>
                </a:solidFill>
                <a:ea typeface="宋体" pitchFamily="2" charset="-122"/>
                <a:sym typeface="Arial" charset="0"/>
              </a:rPr>
              <a:t>hypervisor</a:t>
            </a:r>
            <a:r>
              <a:rPr lang="zh-CN" altLang="en-US" sz="1662" dirty="0">
                <a:solidFill>
                  <a:srgbClr val="111111"/>
                </a:solidFill>
                <a:ea typeface="宋体" pitchFamily="2" charset="-122"/>
                <a:sym typeface="Arial" charset="0"/>
              </a:rPr>
              <a:t>模式，</a:t>
            </a:r>
            <a:r>
              <a:rPr lang="en-US" altLang="zh-CN" sz="1662" dirty="0">
                <a:solidFill>
                  <a:srgbClr val="111111"/>
                </a:solidFill>
                <a:ea typeface="宋体" pitchFamily="2" charset="-122"/>
                <a:sym typeface="Arial" charset="0"/>
              </a:rPr>
              <a:t>el1</a:t>
            </a:r>
            <a:r>
              <a:rPr lang="zh-CN" altLang="en-US" sz="1662" dirty="0">
                <a:solidFill>
                  <a:srgbClr val="111111"/>
                </a:solidFill>
                <a:ea typeface="宋体" pitchFamily="2" charset="-122"/>
                <a:sym typeface="Arial" charset="0"/>
              </a:rPr>
              <a:t>是标准的内核模式，具体的参考手册</a:t>
            </a:r>
            <a:r>
              <a:rPr lang="en-US" altLang="zh-CN" sz="1662" dirty="0">
                <a:solidFill>
                  <a:srgbClr val="111111"/>
                </a:solidFill>
                <a:ea typeface="宋体" pitchFamily="2" charset="-122"/>
                <a:sym typeface="Arial" charset="0"/>
              </a:rPr>
              <a:t>),  </a:t>
            </a:r>
            <a:r>
              <a:rPr lang="zh-CN" altLang="en-US" sz="1662" dirty="0">
                <a:solidFill>
                  <a:srgbClr val="111111"/>
                </a:solidFill>
                <a:ea typeface="宋体" pitchFamily="2" charset="-122"/>
                <a:sym typeface="Arial" charset="0"/>
              </a:rPr>
              <a:t>然后返回启动模式</a:t>
            </a:r>
          </a:p>
          <a:p>
            <a:pPr lvl="1">
              <a:lnSpc>
                <a:spcPct val="90000"/>
              </a:lnSpc>
            </a:pPr>
            <a:r>
              <a:rPr lang="en-US" altLang="zh-CN" sz="1662" dirty="0">
                <a:solidFill>
                  <a:srgbClr val="111111"/>
                </a:solidFill>
                <a:ea typeface="宋体" pitchFamily="2" charset="-122"/>
                <a:sym typeface="Arial" charset="0"/>
              </a:rPr>
              <a:t>3</a:t>
            </a:r>
            <a:r>
              <a:rPr lang="zh-CN" altLang="en-US" sz="1662" dirty="0">
                <a:solidFill>
                  <a:srgbClr val="111111"/>
                </a:solidFill>
                <a:ea typeface="宋体" pitchFamily="2" charset="-122"/>
                <a:sym typeface="Arial" charset="0"/>
              </a:rPr>
              <a:t>、</a:t>
            </a:r>
            <a:r>
              <a:rPr lang="en-US" altLang="zh-CN" sz="1662" dirty="0" err="1">
                <a:solidFill>
                  <a:srgbClr val="111111"/>
                </a:solidFill>
                <a:ea typeface="宋体" pitchFamily="2" charset="-122"/>
                <a:sym typeface="Arial" charset="0"/>
              </a:rPr>
              <a:t>set_cpu_boot_mode_flag</a:t>
            </a:r>
            <a:r>
              <a:rPr lang="zh-CN" altLang="en-US" sz="1662" dirty="0">
                <a:solidFill>
                  <a:srgbClr val="111111"/>
                </a:solidFill>
                <a:ea typeface="宋体" pitchFamily="2" charset="-122"/>
                <a:sym typeface="Arial" charset="0"/>
              </a:rPr>
              <a:t>： 将启动模式保存到全局变量</a:t>
            </a:r>
          </a:p>
          <a:p>
            <a:pPr lvl="1">
              <a:lnSpc>
                <a:spcPct val="90000"/>
              </a:lnSpc>
            </a:pPr>
            <a:r>
              <a:rPr lang="en-US" altLang="zh-CN" sz="1662" dirty="0">
                <a:solidFill>
                  <a:srgbClr val="111111"/>
                </a:solidFill>
                <a:ea typeface="宋体" pitchFamily="2" charset="-122"/>
                <a:sym typeface="Arial" charset="0"/>
              </a:rPr>
              <a:t>4</a:t>
            </a:r>
            <a:r>
              <a:rPr lang="zh-CN" altLang="en-US" sz="1662" dirty="0">
                <a:solidFill>
                  <a:srgbClr val="111111"/>
                </a:solidFill>
                <a:ea typeface="宋体" pitchFamily="2" charset="-122"/>
                <a:sym typeface="Arial" charset="0"/>
              </a:rPr>
              <a:t>、</a:t>
            </a:r>
            <a:r>
              <a:rPr lang="en-US" altLang="zh-CN" sz="1662" dirty="0">
                <a:solidFill>
                  <a:srgbClr val="111111"/>
                </a:solidFill>
                <a:ea typeface="宋体" pitchFamily="2" charset="-122"/>
                <a:sym typeface="Arial" charset="0"/>
              </a:rPr>
              <a:t>__</a:t>
            </a:r>
            <a:r>
              <a:rPr lang="en-US" altLang="zh-CN" sz="1662" dirty="0" err="1">
                <a:solidFill>
                  <a:srgbClr val="111111"/>
                </a:solidFill>
                <a:ea typeface="宋体" pitchFamily="2" charset="-122"/>
                <a:sym typeface="Arial" charset="0"/>
              </a:rPr>
              <a:t>create_page_tables</a:t>
            </a:r>
            <a:r>
              <a:rPr lang="zh-CN" altLang="en-US" sz="1662" dirty="0">
                <a:solidFill>
                  <a:srgbClr val="111111"/>
                </a:solidFill>
                <a:ea typeface="宋体" pitchFamily="2" charset="-122"/>
                <a:sym typeface="Arial" charset="0"/>
              </a:rPr>
              <a:t>： 创建内存映射表，一共两张，一张存放在</a:t>
            </a:r>
            <a:r>
              <a:rPr lang="en-US" altLang="zh-CN" sz="1662" dirty="0" err="1">
                <a:solidFill>
                  <a:srgbClr val="111111"/>
                </a:solidFill>
                <a:ea typeface="宋体" pitchFamily="2" charset="-122"/>
                <a:sym typeface="Arial" charset="0"/>
              </a:rPr>
              <a:t>swapper_pg_dir</a:t>
            </a:r>
            <a:r>
              <a:rPr lang="zh-CN" altLang="en-US" sz="1662" dirty="0">
                <a:solidFill>
                  <a:srgbClr val="111111"/>
                </a:solidFill>
                <a:ea typeface="宋体" pitchFamily="2" charset="-122"/>
                <a:sym typeface="Arial" charset="0"/>
              </a:rPr>
              <a:t>（线性映射），一张存放在</a:t>
            </a:r>
            <a:r>
              <a:rPr lang="en-US" altLang="zh-CN" sz="1662" dirty="0" err="1">
                <a:solidFill>
                  <a:srgbClr val="111111"/>
                </a:solidFill>
                <a:ea typeface="宋体" pitchFamily="2" charset="-122"/>
                <a:sym typeface="Arial" charset="0"/>
              </a:rPr>
              <a:t>idmap_pg_dir</a:t>
            </a:r>
            <a:r>
              <a:rPr lang="zh-CN" altLang="en-US" sz="1662" dirty="0">
                <a:solidFill>
                  <a:srgbClr val="111111"/>
                </a:solidFill>
                <a:ea typeface="宋体" pitchFamily="2" charset="-122"/>
                <a:sym typeface="Arial" charset="0"/>
              </a:rPr>
              <a:t>（一对一映射）。</a:t>
            </a:r>
          </a:p>
          <a:p>
            <a:pPr lvl="1">
              <a:lnSpc>
                <a:spcPct val="90000"/>
              </a:lnSpc>
            </a:pPr>
            <a:r>
              <a:rPr lang="en-US" altLang="zh-CN" sz="1662" dirty="0">
                <a:solidFill>
                  <a:srgbClr val="111111"/>
                </a:solidFill>
                <a:ea typeface="宋体" pitchFamily="2" charset="-122"/>
                <a:sym typeface="Arial" charset="0"/>
              </a:rPr>
              <a:t>5</a:t>
            </a:r>
            <a:r>
              <a:rPr lang="zh-CN" altLang="en-US" sz="1662" dirty="0">
                <a:solidFill>
                  <a:srgbClr val="111111"/>
                </a:solidFill>
                <a:ea typeface="宋体" pitchFamily="2" charset="-122"/>
                <a:sym typeface="Arial" charset="0"/>
              </a:rPr>
              <a:t>、</a:t>
            </a:r>
            <a:r>
              <a:rPr lang="en-US" altLang="zh-CN" sz="1662" dirty="0">
                <a:solidFill>
                  <a:srgbClr val="111111"/>
                </a:solidFill>
                <a:ea typeface="宋体" pitchFamily="2" charset="-122"/>
                <a:sym typeface="Arial" charset="0"/>
              </a:rPr>
              <a:t>__</a:t>
            </a:r>
            <a:r>
              <a:rPr lang="en-US" altLang="zh-CN" sz="1662" dirty="0" err="1">
                <a:solidFill>
                  <a:srgbClr val="111111"/>
                </a:solidFill>
                <a:ea typeface="宋体" pitchFamily="2" charset="-122"/>
                <a:sym typeface="Arial" charset="0"/>
              </a:rPr>
              <a:t>cpu_setup</a:t>
            </a:r>
            <a:r>
              <a:rPr lang="en-US" altLang="zh-CN" sz="1662" dirty="0">
                <a:solidFill>
                  <a:srgbClr val="111111"/>
                </a:solidFill>
                <a:ea typeface="宋体" pitchFamily="2" charset="-122"/>
                <a:sym typeface="Arial" charset="0"/>
              </a:rPr>
              <a:t> </a:t>
            </a:r>
            <a:r>
              <a:rPr lang="zh-CN" altLang="en-US" sz="1662" dirty="0">
                <a:solidFill>
                  <a:srgbClr val="111111"/>
                </a:solidFill>
                <a:ea typeface="宋体" pitchFamily="2" charset="-122"/>
                <a:sym typeface="Arial" charset="0"/>
              </a:rPr>
              <a:t>： 初始化处理器相关的代码，配置访问权限，内存地址划分等。</a:t>
            </a:r>
          </a:p>
          <a:p>
            <a:pPr lvl="1">
              <a:lnSpc>
                <a:spcPct val="90000"/>
              </a:lnSpc>
            </a:pPr>
            <a:r>
              <a:rPr lang="en-US" altLang="zh-CN" sz="1662" dirty="0">
                <a:solidFill>
                  <a:srgbClr val="111111"/>
                </a:solidFill>
                <a:ea typeface="宋体" pitchFamily="2" charset="-122"/>
                <a:sym typeface="Arial" charset="0"/>
              </a:rPr>
              <a:t>6</a:t>
            </a:r>
            <a:r>
              <a:rPr lang="zh-CN" altLang="en-US" sz="1662" dirty="0">
                <a:solidFill>
                  <a:srgbClr val="111111"/>
                </a:solidFill>
                <a:ea typeface="宋体" pitchFamily="2" charset="-122"/>
                <a:sym typeface="Arial" charset="0"/>
              </a:rPr>
              <a:t>、</a:t>
            </a:r>
            <a:r>
              <a:rPr lang="en-US" altLang="zh-CN" sz="1662" dirty="0">
                <a:solidFill>
                  <a:srgbClr val="111111"/>
                </a:solidFill>
                <a:ea typeface="宋体" pitchFamily="2" charset="-122"/>
                <a:sym typeface="Arial" charset="0"/>
              </a:rPr>
              <a:t>__</a:t>
            </a:r>
            <a:r>
              <a:rPr lang="en-US" altLang="zh-CN" sz="1662" dirty="0" err="1">
                <a:solidFill>
                  <a:srgbClr val="111111"/>
                </a:solidFill>
                <a:ea typeface="宋体" pitchFamily="2" charset="-122"/>
                <a:sym typeface="Arial" charset="0"/>
              </a:rPr>
              <a:t>primary_switch</a:t>
            </a:r>
            <a:r>
              <a:rPr lang="en-US" altLang="zh-CN" sz="1662" dirty="0">
                <a:solidFill>
                  <a:srgbClr val="111111"/>
                </a:solidFill>
                <a:ea typeface="宋体" pitchFamily="2" charset="-122"/>
                <a:sym typeface="Arial" charset="0"/>
              </a:rPr>
              <a:t> </a:t>
            </a:r>
            <a:r>
              <a:rPr lang="zh-CN" altLang="en-US" sz="1662" dirty="0">
                <a:solidFill>
                  <a:srgbClr val="111111"/>
                </a:solidFill>
                <a:ea typeface="宋体" pitchFamily="2" charset="-122"/>
                <a:sym typeface="Arial" charset="0"/>
              </a:rPr>
              <a:t>：开启</a:t>
            </a:r>
            <a:r>
              <a:rPr lang="en-US" altLang="zh-CN" sz="1662" dirty="0">
                <a:solidFill>
                  <a:srgbClr val="111111"/>
                </a:solidFill>
                <a:ea typeface="宋体" pitchFamily="2" charset="-122"/>
                <a:sym typeface="Arial" charset="0"/>
              </a:rPr>
              <a:t>MMU, </a:t>
            </a:r>
            <a:r>
              <a:rPr lang="zh-CN" altLang="en-US" sz="1662" dirty="0">
                <a:solidFill>
                  <a:srgbClr val="111111"/>
                </a:solidFill>
                <a:ea typeface="宋体" pitchFamily="2" charset="-122"/>
                <a:sym typeface="Arial" charset="0"/>
              </a:rPr>
              <a:t>准备</a:t>
            </a:r>
            <a:r>
              <a:rPr lang="en-US" altLang="zh-CN" sz="1662" dirty="0">
                <a:solidFill>
                  <a:srgbClr val="111111"/>
                </a:solidFill>
                <a:ea typeface="宋体" pitchFamily="2" charset="-122"/>
                <a:sym typeface="Arial" charset="0"/>
              </a:rPr>
              <a:t>0</a:t>
            </a:r>
            <a:r>
              <a:rPr lang="zh-CN" altLang="en-US" sz="1662" dirty="0">
                <a:solidFill>
                  <a:srgbClr val="111111"/>
                </a:solidFill>
                <a:ea typeface="宋体" pitchFamily="2" charset="-122"/>
                <a:sym typeface="Arial" charset="0"/>
              </a:rPr>
              <a:t>号进程和内核栈，然后跳转到</a:t>
            </a:r>
            <a:r>
              <a:rPr lang="en-US" altLang="zh-CN" sz="1662" dirty="0" err="1">
                <a:solidFill>
                  <a:srgbClr val="111111"/>
                </a:solidFill>
                <a:ea typeface="宋体" pitchFamily="2" charset="-122"/>
                <a:sym typeface="Arial" charset="0"/>
              </a:rPr>
              <a:t>start_kernel</a:t>
            </a:r>
            <a:r>
              <a:rPr lang="zh-CN" altLang="en-US" sz="1662" dirty="0">
                <a:solidFill>
                  <a:srgbClr val="111111"/>
                </a:solidFill>
                <a:ea typeface="宋体" pitchFamily="2" charset="-122"/>
                <a:sym typeface="Arial" charset="0"/>
              </a:rPr>
              <a:t>运行。</a:t>
            </a: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pic>
        <p:nvPicPr>
          <p:cNvPr id="6" name="图片 5">
            <a:extLst>
              <a:ext uri="{FF2B5EF4-FFF2-40B4-BE49-F238E27FC236}">
                <a16:creationId xmlns:a16="http://schemas.microsoft.com/office/drawing/2014/main" id="{FF097E61-A760-47C1-9393-F68B275BB46C}"/>
              </a:ext>
            </a:extLst>
          </p:cNvPr>
          <p:cNvPicPr>
            <a:picLocks noChangeAspect="1"/>
          </p:cNvPicPr>
          <p:nvPr/>
        </p:nvPicPr>
        <p:blipFill>
          <a:blip r:embed="rId3"/>
          <a:stretch>
            <a:fillRect/>
          </a:stretch>
        </p:blipFill>
        <p:spPr>
          <a:xfrm>
            <a:off x="1043608" y="1772816"/>
            <a:ext cx="6115095" cy="1819288"/>
          </a:xfrm>
          <a:prstGeom prst="rect">
            <a:avLst/>
          </a:prstGeom>
        </p:spPr>
      </p:pic>
    </p:spTree>
    <p:extLst>
      <p:ext uri="{BB962C8B-B14F-4D97-AF65-F5344CB8AC3E}">
        <p14:creationId xmlns:p14="http://schemas.microsoft.com/office/powerpoint/2010/main" val="15637230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6646892" cy="4809763"/>
          </a:xfrm>
        </p:spPr>
        <p:txBody>
          <a:bodyPr/>
          <a:lstStyle/>
          <a:p>
            <a:r>
              <a:rPr lang="zh-CN" altLang="en-US" dirty="0">
                <a:ea typeface="宋体" pitchFamily="2" charset="-122"/>
              </a:rPr>
              <a:t>第</a:t>
            </a:r>
            <a:r>
              <a:rPr lang="en-US" altLang="zh-CN" dirty="0">
                <a:ea typeface="宋体" pitchFamily="2" charset="-122"/>
              </a:rPr>
              <a:t>1</a:t>
            </a:r>
            <a:r>
              <a:rPr lang="zh-CN" altLang="en-US" dirty="0">
                <a:ea typeface="宋体" pitchFamily="2" charset="-122"/>
              </a:rPr>
              <a:t>讲：引导程序</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2</a:t>
            </a:r>
            <a:r>
              <a:rPr lang="zh-CN" altLang="en-US" dirty="0">
                <a:ea typeface="宋体" pitchFamily="2" charset="-122"/>
              </a:rPr>
              <a:t>讲：操作系统基本结构和映像布局</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a:t>
            </a:r>
            <a:r>
              <a:rPr lang="en-US" altLang="zh-CN" dirty="0" err="1">
                <a:ea typeface="宋体" pitchFamily="2" charset="-122"/>
              </a:rPr>
              <a:t>Kunpeng</a:t>
            </a:r>
            <a:r>
              <a:rPr lang="zh-CN" altLang="en-US" dirty="0">
                <a:ea typeface="宋体" pitchFamily="2" charset="-122"/>
              </a:rPr>
              <a:t>下的内核启动过程</a:t>
            </a: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第二章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657165" cy="4896543"/>
          </a:xfrm>
        </p:spPr>
        <p:txBody>
          <a:bodyPr/>
          <a:lstStyle/>
          <a:p>
            <a:pPr>
              <a:lnSpc>
                <a:spcPct val="90000"/>
              </a:lnSpc>
            </a:pPr>
            <a:r>
              <a:rPr lang="en-US" altLang="zh-CN" sz="2123" kern="1200" dirty="0">
                <a:ea typeface="黑体" pitchFamily="49" charset="-122"/>
                <a:sym typeface="Arial" charset="0"/>
              </a:rPr>
              <a:t>el2_setup</a:t>
            </a:r>
          </a:p>
          <a:p>
            <a:pPr lvl="1">
              <a:lnSpc>
                <a:spcPct val="90000"/>
              </a:lnSpc>
            </a:pPr>
            <a:r>
              <a:rPr lang="zh-CN" altLang="en-US" sz="1662" dirty="0">
                <a:solidFill>
                  <a:srgbClr val="111111"/>
                </a:solidFill>
                <a:ea typeface="宋体" pitchFamily="2" charset="-122"/>
                <a:sym typeface="Arial" charset="0"/>
              </a:rPr>
              <a:t>判断启动的模式是</a:t>
            </a:r>
            <a:r>
              <a:rPr lang="en-US" altLang="zh-CN" sz="1662" dirty="0">
                <a:solidFill>
                  <a:srgbClr val="111111"/>
                </a:solidFill>
                <a:ea typeface="宋体" pitchFamily="2" charset="-122"/>
                <a:sym typeface="Arial" charset="0"/>
              </a:rPr>
              <a:t>el2</a:t>
            </a:r>
            <a:r>
              <a:rPr lang="zh-CN" altLang="en-US" sz="1662" dirty="0">
                <a:solidFill>
                  <a:srgbClr val="111111"/>
                </a:solidFill>
                <a:ea typeface="宋体" pitchFamily="2" charset="-122"/>
                <a:sym typeface="Arial" charset="0"/>
              </a:rPr>
              <a:t>还是</a:t>
            </a:r>
            <a:r>
              <a:rPr lang="en-US" altLang="zh-CN" sz="1662" dirty="0">
                <a:solidFill>
                  <a:srgbClr val="111111"/>
                </a:solidFill>
                <a:ea typeface="宋体" pitchFamily="2" charset="-122"/>
                <a:sym typeface="Arial" charset="0"/>
              </a:rPr>
              <a:t>el1</a:t>
            </a:r>
            <a:r>
              <a:rPr lang="zh-CN" altLang="en-US" sz="1662" dirty="0">
                <a:solidFill>
                  <a:srgbClr val="111111"/>
                </a:solidFill>
                <a:ea typeface="宋体" pitchFamily="2" charset="-122"/>
                <a:sym typeface="Arial" charset="0"/>
              </a:rPr>
              <a:t>并进行相关级别的系统配置</a:t>
            </a:r>
            <a:endParaRPr lang="en-US" altLang="zh-CN" sz="1662" dirty="0">
              <a:solidFill>
                <a:srgbClr val="111111"/>
              </a:solidFill>
              <a:ea typeface="宋体" pitchFamily="2" charset="-122"/>
              <a:sym typeface="Arial" charset="0"/>
            </a:endParaRPr>
          </a:p>
          <a:p>
            <a:pPr lvl="1">
              <a:lnSpc>
                <a:spcPct val="90000"/>
              </a:lnSpc>
            </a:pPr>
            <a:r>
              <a:rPr lang="zh-CN" altLang="en-US" sz="1662" dirty="0">
                <a:solidFill>
                  <a:srgbClr val="111111"/>
                </a:solidFill>
                <a:ea typeface="宋体" pitchFamily="2" charset="-122"/>
                <a:sym typeface="Arial" charset="0"/>
              </a:rPr>
              <a:t>其主要工作：</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如果异常级别是</a:t>
            </a:r>
            <a:r>
              <a:rPr lang="en-US" altLang="zh-CN" sz="1662" dirty="0">
                <a:solidFill>
                  <a:srgbClr val="111111"/>
                </a:solidFill>
                <a:ea typeface="宋体" pitchFamily="2" charset="-122"/>
                <a:sym typeface="Arial" charset="0"/>
              </a:rPr>
              <a:t>1</a:t>
            </a:r>
            <a:r>
              <a:rPr lang="zh-CN" altLang="en-US" sz="1662" dirty="0">
                <a:solidFill>
                  <a:srgbClr val="111111"/>
                </a:solidFill>
                <a:ea typeface="宋体" pitchFamily="2" charset="-122"/>
                <a:sym typeface="Arial" charset="0"/>
              </a:rPr>
              <a:t>，那么在异常级别</a:t>
            </a:r>
            <a:r>
              <a:rPr lang="en-US" altLang="zh-CN" sz="1662" dirty="0">
                <a:solidFill>
                  <a:srgbClr val="111111"/>
                </a:solidFill>
                <a:ea typeface="宋体" pitchFamily="2" charset="-122"/>
                <a:sym typeface="Arial" charset="0"/>
              </a:rPr>
              <a:t>1</a:t>
            </a:r>
            <a:r>
              <a:rPr lang="zh-CN" altLang="en-US" sz="1662" dirty="0">
                <a:solidFill>
                  <a:srgbClr val="111111"/>
                </a:solidFill>
                <a:ea typeface="宋体" pitchFamily="2" charset="-122"/>
                <a:sym typeface="Arial" charset="0"/>
              </a:rPr>
              <a:t>执行内核</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如果异常级别是</a:t>
            </a:r>
            <a:r>
              <a:rPr lang="en-US" altLang="zh-CN" sz="1662" dirty="0">
                <a:solidFill>
                  <a:srgbClr val="111111"/>
                </a:solidFill>
                <a:ea typeface="宋体" pitchFamily="2" charset="-122"/>
                <a:sym typeface="Arial" charset="0"/>
              </a:rPr>
              <a:t>2</a:t>
            </a:r>
            <a:r>
              <a:rPr lang="zh-CN" altLang="en-US" sz="1662" dirty="0">
                <a:solidFill>
                  <a:srgbClr val="111111"/>
                </a:solidFill>
                <a:ea typeface="宋体" pitchFamily="2" charset="-122"/>
                <a:sym typeface="Arial" charset="0"/>
              </a:rPr>
              <a:t>，那么根据处理器是否支持虚拟化宿主扩展，决定是否需要降低到异常级别</a:t>
            </a:r>
            <a:r>
              <a:rPr lang="en-US" altLang="zh-CN" sz="1662" dirty="0">
                <a:solidFill>
                  <a:srgbClr val="111111"/>
                </a:solidFill>
                <a:ea typeface="宋体" pitchFamily="2" charset="-122"/>
                <a:sym typeface="Arial" charset="0"/>
              </a:rPr>
              <a:t>1</a:t>
            </a:r>
          </a:p>
          <a:p>
            <a:pPr lvl="3">
              <a:lnSpc>
                <a:spcPct val="90000"/>
              </a:lnSpc>
            </a:pPr>
            <a:r>
              <a:rPr lang="zh-CN" altLang="en-US" sz="1620" dirty="0">
                <a:solidFill>
                  <a:srgbClr val="111111"/>
                </a:solidFill>
                <a:ea typeface="宋体" pitchFamily="2" charset="-122"/>
                <a:sym typeface="Arial" charset="0"/>
              </a:rPr>
              <a:t>如果处理器支持虚拟化宿主扩展，那么在异常级别</a:t>
            </a:r>
            <a:r>
              <a:rPr lang="en-US" altLang="zh-CN" sz="1620" dirty="0">
                <a:solidFill>
                  <a:srgbClr val="111111"/>
                </a:solidFill>
                <a:ea typeface="宋体" pitchFamily="2" charset="-122"/>
                <a:sym typeface="Arial" charset="0"/>
              </a:rPr>
              <a:t>2</a:t>
            </a:r>
            <a:r>
              <a:rPr lang="zh-CN" altLang="en-US" sz="1620" dirty="0">
                <a:solidFill>
                  <a:srgbClr val="111111"/>
                </a:solidFill>
                <a:ea typeface="宋体" pitchFamily="2" charset="-122"/>
                <a:sym typeface="Arial" charset="0"/>
              </a:rPr>
              <a:t>执行内核</a:t>
            </a:r>
            <a:endParaRPr lang="en-US" altLang="zh-CN" sz="1620" dirty="0">
              <a:solidFill>
                <a:srgbClr val="111111"/>
              </a:solidFill>
              <a:ea typeface="宋体" pitchFamily="2" charset="-122"/>
              <a:sym typeface="Arial" charset="0"/>
            </a:endParaRPr>
          </a:p>
          <a:p>
            <a:pPr lvl="3">
              <a:lnSpc>
                <a:spcPct val="90000"/>
              </a:lnSpc>
            </a:pPr>
            <a:r>
              <a:rPr lang="zh-CN" altLang="en-US" sz="1620" dirty="0">
                <a:solidFill>
                  <a:srgbClr val="111111"/>
                </a:solidFill>
                <a:ea typeface="宋体" pitchFamily="2" charset="-122"/>
                <a:sym typeface="Arial" charset="0"/>
              </a:rPr>
              <a:t>如果处理器不支持虚拟化宿主扩展，那么降低到异常级别</a:t>
            </a:r>
            <a:r>
              <a:rPr lang="en-US" altLang="zh-CN" sz="1620" dirty="0">
                <a:solidFill>
                  <a:srgbClr val="111111"/>
                </a:solidFill>
                <a:ea typeface="宋体" pitchFamily="2" charset="-122"/>
                <a:sym typeface="Arial" charset="0"/>
              </a:rPr>
              <a:t>1</a:t>
            </a:r>
            <a:r>
              <a:rPr lang="zh-CN" altLang="en-US" sz="1620" dirty="0">
                <a:solidFill>
                  <a:srgbClr val="111111"/>
                </a:solidFill>
                <a:ea typeface="宋体" pitchFamily="2" charset="-122"/>
                <a:sym typeface="Arial" charset="0"/>
              </a:rPr>
              <a:t>，在异常级别</a:t>
            </a:r>
            <a:r>
              <a:rPr lang="en-US" altLang="zh-CN" sz="1620" dirty="0">
                <a:solidFill>
                  <a:srgbClr val="111111"/>
                </a:solidFill>
                <a:ea typeface="宋体" pitchFamily="2" charset="-122"/>
                <a:sym typeface="Arial" charset="0"/>
              </a:rPr>
              <a:t>1</a:t>
            </a:r>
            <a:r>
              <a:rPr lang="zh-CN" altLang="en-US" sz="1620" dirty="0">
                <a:solidFill>
                  <a:srgbClr val="111111"/>
                </a:solidFill>
                <a:ea typeface="宋体" pitchFamily="2" charset="-122"/>
                <a:sym typeface="Arial" charset="0"/>
              </a:rPr>
              <a:t>执行内核</a:t>
            </a:r>
            <a:endParaRPr lang="en-US" altLang="zh-CN" sz="1620"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pic>
        <p:nvPicPr>
          <p:cNvPr id="5" name="图片 4">
            <a:extLst>
              <a:ext uri="{FF2B5EF4-FFF2-40B4-BE49-F238E27FC236}">
                <a16:creationId xmlns:a16="http://schemas.microsoft.com/office/drawing/2014/main" id="{A6D87CFA-04E6-4A1C-905D-186EBF820A6F}"/>
              </a:ext>
            </a:extLst>
          </p:cNvPr>
          <p:cNvPicPr>
            <a:picLocks noChangeAspect="1"/>
          </p:cNvPicPr>
          <p:nvPr/>
        </p:nvPicPr>
        <p:blipFill>
          <a:blip r:embed="rId3"/>
          <a:stretch>
            <a:fillRect/>
          </a:stretch>
        </p:blipFill>
        <p:spPr>
          <a:xfrm>
            <a:off x="451339" y="4365104"/>
            <a:ext cx="3376564" cy="1872208"/>
          </a:xfrm>
          <a:prstGeom prst="rect">
            <a:avLst/>
          </a:prstGeom>
        </p:spPr>
      </p:pic>
      <p:pic>
        <p:nvPicPr>
          <p:cNvPr id="8" name="图片 7">
            <a:extLst>
              <a:ext uri="{FF2B5EF4-FFF2-40B4-BE49-F238E27FC236}">
                <a16:creationId xmlns:a16="http://schemas.microsoft.com/office/drawing/2014/main" id="{59B8E94F-FEF7-45E5-9C91-985C341FA5DE}"/>
              </a:ext>
            </a:extLst>
          </p:cNvPr>
          <p:cNvPicPr>
            <a:picLocks noChangeAspect="1"/>
          </p:cNvPicPr>
          <p:nvPr/>
        </p:nvPicPr>
        <p:blipFill>
          <a:blip r:embed="rId4"/>
          <a:stretch>
            <a:fillRect/>
          </a:stretch>
        </p:blipFill>
        <p:spPr>
          <a:xfrm>
            <a:off x="4283968" y="4170106"/>
            <a:ext cx="4657759" cy="2262204"/>
          </a:xfrm>
          <a:prstGeom prst="rect">
            <a:avLst/>
          </a:prstGeom>
        </p:spPr>
      </p:pic>
    </p:spTree>
    <p:extLst>
      <p:ext uri="{BB962C8B-B14F-4D97-AF65-F5344CB8AC3E}">
        <p14:creationId xmlns:p14="http://schemas.microsoft.com/office/powerpoint/2010/main" val="224664242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657165" cy="4896543"/>
          </a:xfrm>
        </p:spPr>
        <p:txBody>
          <a:bodyPr/>
          <a:lstStyle/>
          <a:p>
            <a:pPr>
              <a:lnSpc>
                <a:spcPct val="90000"/>
              </a:lnSpc>
            </a:pPr>
            <a:r>
              <a:rPr lang="en-US" altLang="zh-CN" sz="2123" kern="1200" dirty="0">
                <a:ea typeface="黑体" pitchFamily="49" charset="-122"/>
                <a:sym typeface="Arial" charset="0"/>
              </a:rPr>
              <a:t>__</a:t>
            </a:r>
            <a:r>
              <a:rPr lang="en-US" altLang="zh-CN" sz="2123" kern="1200" dirty="0" err="1">
                <a:ea typeface="黑体" pitchFamily="49" charset="-122"/>
                <a:sym typeface="Arial" charset="0"/>
              </a:rPr>
              <a:t>create_page_tables</a:t>
            </a:r>
            <a:endParaRPr lang="en-US" altLang="zh-CN" sz="2123" kern="1200" dirty="0">
              <a:ea typeface="黑体" pitchFamily="49" charset="-122"/>
              <a:sym typeface="Arial" charset="0"/>
            </a:endParaRPr>
          </a:p>
          <a:p>
            <a:pPr lvl="1">
              <a:lnSpc>
                <a:spcPct val="90000"/>
              </a:lnSpc>
            </a:pPr>
            <a:r>
              <a:rPr lang="zh-CN" altLang="en-US" sz="1662" dirty="0">
                <a:solidFill>
                  <a:srgbClr val="111111"/>
                </a:solidFill>
                <a:ea typeface="宋体" pitchFamily="2" charset="-122"/>
                <a:sym typeface="Arial" charset="0"/>
              </a:rPr>
              <a:t>其主要工作：</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创建恒等映射</a:t>
            </a:r>
            <a:endParaRPr lang="en-US" altLang="zh-CN" sz="1662" dirty="0">
              <a:solidFill>
                <a:srgbClr val="111111"/>
              </a:solidFill>
              <a:ea typeface="宋体" pitchFamily="2" charset="-122"/>
              <a:sym typeface="Arial" charset="0"/>
            </a:endParaRPr>
          </a:p>
          <a:p>
            <a:pPr lvl="3">
              <a:lnSpc>
                <a:spcPct val="90000"/>
              </a:lnSpc>
            </a:pPr>
            <a:r>
              <a:rPr lang="zh-CN" altLang="en-US" sz="1616" dirty="0">
                <a:solidFill>
                  <a:srgbClr val="111111"/>
                </a:solidFill>
                <a:ea typeface="宋体" pitchFamily="2" charset="-122"/>
                <a:sym typeface="Arial" charset="0"/>
              </a:rPr>
              <a:t>恒等映射的特点时虚拟地址和物理地址相同，是为了在开启处理器的内存管理单元的一瞬间能够平稳过度。函数</a:t>
            </a:r>
            <a:r>
              <a:rPr lang="en-US" altLang="zh-CN" sz="1616" dirty="0">
                <a:solidFill>
                  <a:srgbClr val="111111"/>
                </a:solidFill>
                <a:ea typeface="宋体" pitchFamily="2" charset="-122"/>
                <a:sym typeface="Arial" charset="0"/>
              </a:rPr>
              <a:t>__</a:t>
            </a:r>
            <a:r>
              <a:rPr lang="en-US" altLang="zh-CN" sz="1616" dirty="0" err="1">
                <a:solidFill>
                  <a:srgbClr val="111111"/>
                </a:solidFill>
                <a:ea typeface="宋体" pitchFamily="2" charset="-122"/>
                <a:sym typeface="Arial" charset="0"/>
              </a:rPr>
              <a:t>enable_mmu</a:t>
            </a:r>
            <a:r>
              <a:rPr lang="zh-CN" altLang="en-US" sz="1616" dirty="0">
                <a:solidFill>
                  <a:srgbClr val="111111"/>
                </a:solidFill>
                <a:ea typeface="宋体" pitchFamily="2" charset="-122"/>
                <a:sym typeface="Arial" charset="0"/>
              </a:rPr>
              <a:t>负责开启内存管理单元，内核把函数</a:t>
            </a:r>
            <a:r>
              <a:rPr lang="en-US" altLang="zh-CN" sz="1616" dirty="0">
                <a:solidFill>
                  <a:srgbClr val="111111"/>
                </a:solidFill>
                <a:ea typeface="宋体" pitchFamily="2" charset="-122"/>
                <a:sym typeface="Arial" charset="0"/>
              </a:rPr>
              <a:t>__</a:t>
            </a:r>
            <a:r>
              <a:rPr lang="en-US" altLang="zh-CN" sz="1616" dirty="0" err="1">
                <a:solidFill>
                  <a:srgbClr val="111111"/>
                </a:solidFill>
                <a:ea typeface="宋体" pitchFamily="2" charset="-122"/>
                <a:sym typeface="Arial" charset="0"/>
              </a:rPr>
              <a:t>enable_mmu</a:t>
            </a:r>
            <a:r>
              <a:rPr lang="zh-CN" altLang="en-US" sz="1616" dirty="0">
                <a:solidFill>
                  <a:srgbClr val="111111"/>
                </a:solidFill>
                <a:ea typeface="宋体" pitchFamily="2" charset="-122"/>
                <a:sym typeface="Arial" charset="0"/>
              </a:rPr>
              <a:t>附近的代码放在恒等映射代码节（</a:t>
            </a:r>
            <a:r>
              <a:rPr lang="en-US" altLang="zh-CN" sz="1616" dirty="0">
                <a:solidFill>
                  <a:srgbClr val="111111"/>
                </a:solidFill>
                <a:ea typeface="宋体" pitchFamily="2" charset="-122"/>
                <a:sym typeface="Arial" charset="0"/>
              </a:rPr>
              <a:t>.</a:t>
            </a:r>
            <a:r>
              <a:rPr lang="en-US" altLang="zh-CN" sz="1616" dirty="0" err="1">
                <a:solidFill>
                  <a:srgbClr val="111111"/>
                </a:solidFill>
                <a:ea typeface="宋体" pitchFamily="2" charset="-122"/>
                <a:sym typeface="Arial" charset="0"/>
              </a:rPr>
              <a:t>idmap.text</a:t>
            </a:r>
            <a:r>
              <a:rPr lang="zh-CN" altLang="en-US" sz="1616" dirty="0">
                <a:solidFill>
                  <a:srgbClr val="111111"/>
                </a:solidFill>
                <a:ea typeface="宋体" pitchFamily="2" charset="-122"/>
                <a:sym typeface="Arial" charset="0"/>
              </a:rPr>
              <a:t>）中，恒等映射代码节的起始地址存放在全局变量</a:t>
            </a:r>
            <a:r>
              <a:rPr lang="en-US" altLang="zh-CN" sz="1616" dirty="0">
                <a:solidFill>
                  <a:srgbClr val="111111"/>
                </a:solidFill>
                <a:ea typeface="宋体" pitchFamily="2" charset="-122"/>
                <a:sym typeface="Arial" charset="0"/>
              </a:rPr>
              <a:t>__</a:t>
            </a:r>
            <a:r>
              <a:rPr lang="en-US" altLang="zh-CN" sz="1616" dirty="0" err="1">
                <a:solidFill>
                  <a:srgbClr val="111111"/>
                </a:solidFill>
                <a:ea typeface="宋体" pitchFamily="2" charset="-122"/>
                <a:sym typeface="Arial" charset="0"/>
              </a:rPr>
              <a:t>idmap_text_start</a:t>
            </a:r>
            <a:r>
              <a:rPr lang="zh-CN" altLang="en-US" sz="1616" dirty="0">
                <a:solidFill>
                  <a:srgbClr val="111111"/>
                </a:solidFill>
                <a:ea typeface="宋体" pitchFamily="2" charset="-122"/>
                <a:sym typeface="Arial" charset="0"/>
              </a:rPr>
              <a:t>中，结束地址存放在全局变量</a:t>
            </a:r>
            <a:r>
              <a:rPr lang="en-US" altLang="zh-CN" sz="1616" dirty="0">
                <a:solidFill>
                  <a:srgbClr val="111111"/>
                </a:solidFill>
                <a:ea typeface="宋体" pitchFamily="2" charset="-122"/>
                <a:sym typeface="Arial" charset="0"/>
              </a:rPr>
              <a:t>__</a:t>
            </a:r>
            <a:r>
              <a:rPr lang="en-US" altLang="zh-CN" sz="1616" dirty="0" err="1">
                <a:solidFill>
                  <a:srgbClr val="111111"/>
                </a:solidFill>
                <a:ea typeface="宋体" pitchFamily="2" charset="-122"/>
                <a:sym typeface="Arial" charset="0"/>
              </a:rPr>
              <a:t>idmap_text_end</a:t>
            </a:r>
            <a:r>
              <a:rPr lang="zh-CN" altLang="en-US" sz="1616" dirty="0">
                <a:solidFill>
                  <a:srgbClr val="111111"/>
                </a:solidFill>
                <a:ea typeface="宋体" pitchFamily="2" charset="-122"/>
                <a:sym typeface="Arial" charset="0"/>
              </a:rPr>
              <a:t>中。</a:t>
            </a:r>
            <a:endParaRPr lang="en-US" altLang="zh-CN" sz="1616"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为内核镜像创建映射</a:t>
            </a:r>
            <a:endParaRPr lang="en-US" altLang="zh-CN" sz="1662" dirty="0">
              <a:solidFill>
                <a:srgbClr val="111111"/>
              </a:solidFill>
              <a:ea typeface="宋体" pitchFamily="2" charset="-122"/>
              <a:sym typeface="Arial" charset="0"/>
            </a:endParaRPr>
          </a:p>
          <a:p>
            <a:pPr lvl="3">
              <a:lnSpc>
                <a:spcPct val="90000"/>
              </a:lnSpc>
            </a:pPr>
            <a:r>
              <a:rPr lang="zh-CN" altLang="en-US" sz="1616" dirty="0">
                <a:solidFill>
                  <a:srgbClr val="111111"/>
                </a:solidFill>
                <a:ea typeface="宋体" pitchFamily="2" charset="-122"/>
                <a:sym typeface="Arial" charset="0"/>
              </a:rPr>
              <a:t>在内核的页表中为内核镜像创建映射，内核镜像的起始地址是</a:t>
            </a:r>
            <a:r>
              <a:rPr lang="en-US" altLang="zh-CN" sz="1616" dirty="0">
                <a:solidFill>
                  <a:srgbClr val="111111"/>
                </a:solidFill>
                <a:ea typeface="宋体" pitchFamily="2" charset="-122"/>
                <a:sym typeface="Arial" charset="0"/>
              </a:rPr>
              <a:t>_text</a:t>
            </a:r>
            <a:r>
              <a:rPr lang="zh-CN" altLang="en-US" sz="1616" dirty="0">
                <a:solidFill>
                  <a:srgbClr val="111111"/>
                </a:solidFill>
                <a:ea typeface="宋体" pitchFamily="2" charset="-122"/>
                <a:sym typeface="Arial" charset="0"/>
              </a:rPr>
              <a:t>，结束地址是</a:t>
            </a:r>
            <a:r>
              <a:rPr lang="en-US" altLang="zh-CN" sz="1616" dirty="0">
                <a:solidFill>
                  <a:srgbClr val="111111"/>
                </a:solidFill>
                <a:ea typeface="宋体" pitchFamily="2" charset="-122"/>
                <a:sym typeface="Arial" charset="0"/>
              </a:rPr>
              <a:t>_end</a:t>
            </a:r>
            <a:r>
              <a:rPr lang="zh-CN" altLang="en-US" sz="1616" dirty="0">
                <a:solidFill>
                  <a:srgbClr val="111111"/>
                </a:solidFill>
                <a:ea typeface="宋体" pitchFamily="2" charset="-122"/>
                <a:sym typeface="Arial" charset="0"/>
              </a:rPr>
              <a:t>，</a:t>
            </a:r>
            <a:r>
              <a:rPr lang="en-US" altLang="zh-CN" sz="1616" dirty="0" err="1">
                <a:solidFill>
                  <a:srgbClr val="111111"/>
                </a:solidFill>
                <a:ea typeface="宋体" pitchFamily="2" charset="-122"/>
                <a:sym typeface="Arial" charset="0"/>
              </a:rPr>
              <a:t>swapper_pg_dir</a:t>
            </a:r>
            <a:r>
              <a:rPr lang="zh-CN" altLang="en-US" sz="1616" dirty="0">
                <a:solidFill>
                  <a:srgbClr val="111111"/>
                </a:solidFill>
                <a:ea typeface="宋体" pitchFamily="2" charset="-122"/>
                <a:sym typeface="Arial" charset="0"/>
              </a:rPr>
              <a:t>是内核的页全局目录的起始地址。</a:t>
            </a: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spTree>
    <p:extLst>
      <p:ext uri="{BB962C8B-B14F-4D97-AF65-F5344CB8AC3E}">
        <p14:creationId xmlns:p14="http://schemas.microsoft.com/office/powerpoint/2010/main" val="154453031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225117" cy="4896543"/>
          </a:xfrm>
        </p:spPr>
        <p:txBody>
          <a:bodyPr/>
          <a:lstStyle/>
          <a:p>
            <a:pPr>
              <a:lnSpc>
                <a:spcPct val="90000"/>
              </a:lnSpc>
            </a:pPr>
            <a:r>
              <a:rPr lang="en-US" altLang="zh-CN" sz="2123" kern="1200" dirty="0">
                <a:ea typeface="黑体" pitchFamily="49" charset="-122"/>
                <a:sym typeface="Arial" charset="0"/>
              </a:rPr>
              <a:t>__</a:t>
            </a:r>
            <a:r>
              <a:rPr lang="en-US" altLang="zh-CN" sz="2123" kern="1200" dirty="0" err="1">
                <a:ea typeface="黑体" pitchFamily="49" charset="-122"/>
                <a:sym typeface="Arial" charset="0"/>
              </a:rPr>
              <a:t>primary_switch</a:t>
            </a:r>
            <a:endParaRPr lang="en-US" altLang="zh-CN" sz="2123" kern="1200" dirty="0">
              <a:ea typeface="黑体" pitchFamily="49" charset="-122"/>
              <a:sym typeface="Arial" charset="0"/>
            </a:endParaRPr>
          </a:p>
          <a:p>
            <a:pPr lvl="1">
              <a:lnSpc>
                <a:spcPct val="90000"/>
              </a:lnSpc>
            </a:pPr>
            <a:r>
              <a:rPr lang="zh-CN" altLang="en-US" sz="1662" dirty="0">
                <a:solidFill>
                  <a:srgbClr val="111111"/>
                </a:solidFill>
                <a:ea typeface="宋体" pitchFamily="2" charset="-122"/>
                <a:sym typeface="Arial" charset="0"/>
              </a:rPr>
              <a:t>其主要工作：</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调用函数</a:t>
            </a:r>
            <a:r>
              <a:rPr lang="en-US" altLang="zh-CN" sz="1662" dirty="0">
                <a:solidFill>
                  <a:srgbClr val="111111"/>
                </a:solidFill>
                <a:ea typeface="宋体" pitchFamily="2" charset="-122"/>
                <a:sym typeface="Arial" charset="0"/>
              </a:rPr>
              <a:t>__</a:t>
            </a:r>
            <a:r>
              <a:rPr lang="en-US" altLang="zh-CN" sz="1662" dirty="0" err="1">
                <a:solidFill>
                  <a:srgbClr val="111111"/>
                </a:solidFill>
                <a:ea typeface="宋体" pitchFamily="2" charset="-122"/>
                <a:sym typeface="Arial" charset="0"/>
              </a:rPr>
              <a:t>enable_mmu</a:t>
            </a:r>
            <a:r>
              <a:rPr lang="zh-CN" altLang="en-US" sz="1662" dirty="0">
                <a:solidFill>
                  <a:srgbClr val="111111"/>
                </a:solidFill>
                <a:ea typeface="宋体" pitchFamily="2" charset="-122"/>
                <a:sym typeface="Arial" charset="0"/>
              </a:rPr>
              <a:t>以开启内存管理单元</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调用函数</a:t>
            </a:r>
            <a:r>
              <a:rPr lang="en-US" altLang="zh-CN" sz="1662" dirty="0">
                <a:solidFill>
                  <a:srgbClr val="111111"/>
                </a:solidFill>
                <a:ea typeface="宋体" pitchFamily="2" charset="-122"/>
                <a:sym typeface="Arial" charset="0"/>
              </a:rPr>
              <a:t>__</a:t>
            </a:r>
            <a:r>
              <a:rPr lang="en-US" altLang="zh-CN" sz="1662" dirty="0" err="1">
                <a:solidFill>
                  <a:srgbClr val="111111"/>
                </a:solidFill>
                <a:ea typeface="宋体" pitchFamily="2" charset="-122"/>
                <a:sym typeface="Arial" charset="0"/>
              </a:rPr>
              <a:t>primary_switched</a:t>
            </a:r>
            <a:endParaRPr lang="en-US" altLang="zh-CN" sz="1662" dirty="0">
              <a:solidFill>
                <a:srgbClr val="111111"/>
              </a:solidFill>
              <a:ea typeface="宋体" pitchFamily="2"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r>
              <a:rPr lang="en-US" altLang="zh-CN" sz="2123" kern="1200" dirty="0">
                <a:ea typeface="黑体" pitchFamily="49" charset="-122"/>
                <a:sym typeface="Arial" charset="0"/>
              </a:rPr>
              <a:t>__</a:t>
            </a:r>
            <a:r>
              <a:rPr lang="en-US" altLang="zh-CN" sz="2123" kern="1200" dirty="0" err="1">
                <a:ea typeface="黑体" pitchFamily="49" charset="-122"/>
                <a:sym typeface="Arial" charset="0"/>
              </a:rPr>
              <a:t>enable_mmu</a:t>
            </a:r>
            <a:endParaRPr lang="en-US" altLang="zh-CN" sz="2123" kern="1200" dirty="0">
              <a:ea typeface="黑体" pitchFamily="49" charset="-122"/>
              <a:sym typeface="Arial" charset="0"/>
            </a:endParaRPr>
          </a:p>
          <a:p>
            <a:pPr lvl="1">
              <a:lnSpc>
                <a:spcPct val="90000"/>
              </a:lnSpc>
            </a:pPr>
            <a:r>
              <a:rPr lang="zh-CN" altLang="en-US" sz="1662" dirty="0">
                <a:solidFill>
                  <a:srgbClr val="111111"/>
                </a:solidFill>
                <a:ea typeface="宋体" pitchFamily="2" charset="-122"/>
                <a:sym typeface="Arial" charset="0"/>
              </a:rPr>
              <a:t>其主要工作：</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把转换表基准寄存器</a:t>
            </a:r>
            <a:r>
              <a:rPr lang="en-US" altLang="zh-CN" sz="1662" dirty="0">
                <a:solidFill>
                  <a:srgbClr val="111111"/>
                </a:solidFill>
                <a:ea typeface="宋体" pitchFamily="2" charset="-122"/>
                <a:sym typeface="Arial" charset="0"/>
              </a:rPr>
              <a:t>0</a:t>
            </a:r>
            <a:r>
              <a:rPr lang="zh-CN" altLang="en-US" sz="1662" dirty="0">
                <a:solidFill>
                  <a:srgbClr val="111111"/>
                </a:solidFill>
                <a:ea typeface="宋体" pitchFamily="2" charset="-122"/>
                <a:sym typeface="Arial" charset="0"/>
              </a:rPr>
              <a:t>（</a:t>
            </a:r>
            <a:r>
              <a:rPr lang="en-US" altLang="zh-CN" sz="1662" dirty="0">
                <a:solidFill>
                  <a:srgbClr val="111111"/>
                </a:solidFill>
                <a:ea typeface="宋体" pitchFamily="2" charset="-122"/>
                <a:sym typeface="Arial" charset="0"/>
              </a:rPr>
              <a:t>TTBR0_EL1</a:t>
            </a:r>
            <a:r>
              <a:rPr lang="zh-CN" altLang="en-US" sz="1662" dirty="0">
                <a:solidFill>
                  <a:srgbClr val="111111"/>
                </a:solidFill>
                <a:ea typeface="宋体" pitchFamily="2" charset="-122"/>
                <a:sym typeface="Arial" charset="0"/>
              </a:rPr>
              <a:t>）设置为恒等映射的页全局目录的起始物理地址。</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把转换表基准寄存器</a:t>
            </a:r>
            <a:r>
              <a:rPr lang="en-US" altLang="zh-CN" sz="1662" dirty="0">
                <a:solidFill>
                  <a:srgbClr val="111111"/>
                </a:solidFill>
                <a:ea typeface="宋体" pitchFamily="2" charset="-122"/>
                <a:sym typeface="Arial" charset="0"/>
              </a:rPr>
              <a:t>1</a:t>
            </a:r>
            <a:r>
              <a:rPr lang="zh-CN" altLang="en-US" sz="1662" dirty="0">
                <a:solidFill>
                  <a:srgbClr val="111111"/>
                </a:solidFill>
                <a:ea typeface="宋体" pitchFamily="2" charset="-122"/>
                <a:sym typeface="Arial" charset="0"/>
              </a:rPr>
              <a:t>（</a:t>
            </a:r>
            <a:r>
              <a:rPr lang="en-US" altLang="zh-CN" sz="1662" dirty="0">
                <a:solidFill>
                  <a:srgbClr val="111111"/>
                </a:solidFill>
                <a:ea typeface="宋体" pitchFamily="2" charset="-122"/>
                <a:sym typeface="Arial" charset="0"/>
              </a:rPr>
              <a:t>TTBR1_EL1</a:t>
            </a:r>
            <a:r>
              <a:rPr lang="zh-CN" altLang="en-US" sz="1662" dirty="0">
                <a:solidFill>
                  <a:srgbClr val="111111"/>
                </a:solidFill>
                <a:ea typeface="宋体" pitchFamily="2" charset="-122"/>
                <a:sym typeface="Arial" charset="0"/>
              </a:rPr>
              <a:t>）设置为内核的页全局目录的起始物理地址。</a:t>
            </a:r>
            <a:endParaRPr lang="en-US" altLang="zh-CN" sz="1662" dirty="0">
              <a:solidFill>
                <a:srgbClr val="111111"/>
              </a:solidFill>
              <a:ea typeface="宋体" pitchFamily="2" charset="-122"/>
              <a:sym typeface="Arial" charset="0"/>
            </a:endParaRPr>
          </a:p>
          <a:p>
            <a:pPr lvl="2">
              <a:lnSpc>
                <a:spcPct val="90000"/>
              </a:lnSpc>
            </a:pPr>
            <a:r>
              <a:rPr lang="zh-CN" altLang="en-US" sz="1662" dirty="0">
                <a:solidFill>
                  <a:srgbClr val="111111"/>
                </a:solidFill>
                <a:ea typeface="宋体" pitchFamily="2" charset="-122"/>
                <a:sym typeface="Arial" charset="0"/>
              </a:rPr>
              <a:t>设置系统控制寄存器（</a:t>
            </a:r>
            <a:r>
              <a:rPr lang="en-US" altLang="zh-CN" sz="1662" dirty="0">
                <a:solidFill>
                  <a:srgbClr val="111111"/>
                </a:solidFill>
                <a:ea typeface="宋体" pitchFamily="2" charset="-122"/>
                <a:sym typeface="Arial" charset="0"/>
              </a:rPr>
              <a:t>SCTLR_EL1</a:t>
            </a:r>
            <a:r>
              <a:rPr lang="zh-CN" altLang="en-US" sz="1662" dirty="0">
                <a:solidFill>
                  <a:srgbClr val="111111"/>
                </a:solidFill>
                <a:ea typeface="宋体" pitchFamily="2" charset="-122"/>
                <a:sym typeface="Arial" charset="0"/>
              </a:rPr>
              <a:t>），开启内存管理单元，以后执行程序时内存管理单元将会把虚拟地址转换成物理地址。</a:t>
            </a:r>
            <a:endParaRPr lang="en-US" altLang="zh-CN" sz="1662"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spTree>
    <p:extLst>
      <p:ext uri="{BB962C8B-B14F-4D97-AF65-F5344CB8AC3E}">
        <p14:creationId xmlns:p14="http://schemas.microsoft.com/office/powerpoint/2010/main" val="33571673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225117" cy="4896543"/>
          </a:xfrm>
        </p:spPr>
        <p:txBody>
          <a:bodyPr/>
          <a:lstStyle/>
          <a:p>
            <a:pPr>
              <a:lnSpc>
                <a:spcPct val="90000"/>
              </a:lnSpc>
            </a:pPr>
            <a:r>
              <a:rPr lang="en-US" altLang="zh-CN" sz="2123" kern="1200" dirty="0">
                <a:ea typeface="黑体" pitchFamily="49" charset="-122"/>
                <a:sym typeface="Arial" charset="0"/>
              </a:rPr>
              <a:t>__</a:t>
            </a:r>
            <a:r>
              <a:rPr lang="en-US" altLang="zh-CN" sz="2123" kern="1200" dirty="0" err="1">
                <a:ea typeface="黑体" pitchFamily="49" charset="-122"/>
                <a:sym typeface="Arial" charset="0"/>
              </a:rPr>
              <a:t>primary_switched</a:t>
            </a:r>
            <a:endParaRPr lang="en-US" altLang="zh-CN" sz="2123" kern="1200" dirty="0">
              <a:ea typeface="黑体" pitchFamily="49" charset="-122"/>
              <a:sym typeface="Arial" charset="0"/>
            </a:endParaRPr>
          </a:p>
          <a:p>
            <a:pPr lvl="1">
              <a:lnSpc>
                <a:spcPct val="90000"/>
              </a:lnSpc>
            </a:pPr>
            <a:r>
              <a:rPr lang="zh-CN" altLang="en-US" sz="1662" dirty="0">
                <a:solidFill>
                  <a:srgbClr val="111111"/>
                </a:solidFill>
                <a:ea typeface="宋体" pitchFamily="2" charset="-122"/>
                <a:sym typeface="Arial" charset="0"/>
              </a:rPr>
              <a:t>其主要工作：</a:t>
            </a:r>
            <a:endParaRPr lang="en-US" altLang="zh-CN" sz="1662" dirty="0">
              <a:solidFill>
                <a:srgbClr val="111111"/>
              </a:solidFill>
              <a:ea typeface="宋体" pitchFamily="2" charset="-122"/>
              <a:sym typeface="Arial" charset="0"/>
            </a:endParaRPr>
          </a:p>
          <a:p>
            <a:pPr lvl="2">
              <a:lnSpc>
                <a:spcPct val="90000"/>
              </a:lnSpc>
            </a:pPr>
            <a:r>
              <a:rPr lang="zh-CN" altLang="en-US" sz="1662" kern="1200" dirty="0">
                <a:solidFill>
                  <a:srgbClr val="111111"/>
                </a:solidFill>
                <a:ea typeface="宋体" pitchFamily="2" charset="-122"/>
                <a:sym typeface="Arial" charset="0"/>
              </a:rPr>
              <a:t>把当前异常级别的栈指针寄存器设置为</a:t>
            </a:r>
            <a:r>
              <a:rPr lang="en-US" altLang="zh-CN" sz="1662" kern="1200" dirty="0">
                <a:solidFill>
                  <a:srgbClr val="111111"/>
                </a:solidFill>
                <a:ea typeface="宋体" pitchFamily="2" charset="-122"/>
                <a:sym typeface="Arial" charset="0"/>
              </a:rPr>
              <a:t>0</a:t>
            </a:r>
            <a:r>
              <a:rPr lang="zh-CN" altLang="en-US" sz="1662" kern="1200" dirty="0">
                <a:solidFill>
                  <a:srgbClr val="111111"/>
                </a:solidFill>
                <a:ea typeface="宋体" pitchFamily="2" charset="-122"/>
                <a:sym typeface="Arial" charset="0"/>
              </a:rPr>
              <a:t>号线程内核栈顶部。</a:t>
            </a:r>
            <a:endParaRPr lang="en-US" altLang="zh-CN" sz="1662" kern="1200" dirty="0">
              <a:solidFill>
                <a:srgbClr val="111111"/>
              </a:solidFill>
              <a:ea typeface="宋体" pitchFamily="2" charset="-122"/>
              <a:sym typeface="Arial" charset="0"/>
            </a:endParaRPr>
          </a:p>
          <a:p>
            <a:pPr lvl="2">
              <a:lnSpc>
                <a:spcPct val="90000"/>
              </a:lnSpc>
            </a:pPr>
            <a:r>
              <a:rPr lang="zh-CN" altLang="en-US" sz="1662" kern="1200" dirty="0">
                <a:solidFill>
                  <a:srgbClr val="111111"/>
                </a:solidFill>
                <a:ea typeface="宋体" pitchFamily="2" charset="-122"/>
                <a:sym typeface="Arial" charset="0"/>
              </a:rPr>
              <a:t>把异常级别</a:t>
            </a:r>
            <a:r>
              <a:rPr lang="en-US" altLang="zh-CN" sz="1662" kern="1200" dirty="0">
                <a:solidFill>
                  <a:srgbClr val="111111"/>
                </a:solidFill>
                <a:ea typeface="宋体" pitchFamily="2" charset="-122"/>
                <a:sym typeface="Arial" charset="0"/>
              </a:rPr>
              <a:t>0</a:t>
            </a:r>
            <a:r>
              <a:rPr lang="zh-CN" altLang="en-US" sz="1662" kern="1200" dirty="0">
                <a:solidFill>
                  <a:srgbClr val="111111"/>
                </a:solidFill>
                <a:ea typeface="宋体" pitchFamily="2" charset="-122"/>
                <a:sym typeface="Arial" charset="0"/>
              </a:rPr>
              <a:t>的栈指针寄存器（</a:t>
            </a:r>
            <a:r>
              <a:rPr lang="en-US" altLang="zh-CN" sz="1662" kern="1200" dirty="0">
                <a:solidFill>
                  <a:srgbClr val="111111"/>
                </a:solidFill>
                <a:ea typeface="宋体" pitchFamily="2" charset="-122"/>
                <a:sym typeface="Arial" charset="0"/>
              </a:rPr>
              <a:t>SP_EL0</a:t>
            </a:r>
            <a:r>
              <a:rPr lang="zh-CN" altLang="en-US" sz="1662" kern="1200" dirty="0">
                <a:solidFill>
                  <a:srgbClr val="111111"/>
                </a:solidFill>
                <a:ea typeface="宋体" pitchFamily="2" charset="-122"/>
                <a:sym typeface="Arial" charset="0"/>
              </a:rPr>
              <a:t>）设置为</a:t>
            </a:r>
            <a:r>
              <a:rPr lang="en-US" altLang="zh-CN" sz="1662" kern="1200" dirty="0">
                <a:solidFill>
                  <a:srgbClr val="111111"/>
                </a:solidFill>
                <a:ea typeface="宋体" pitchFamily="2" charset="-122"/>
                <a:sym typeface="Arial" charset="0"/>
              </a:rPr>
              <a:t>0</a:t>
            </a:r>
            <a:r>
              <a:rPr lang="zh-CN" altLang="en-US" sz="1662" kern="1200" dirty="0">
                <a:solidFill>
                  <a:srgbClr val="111111"/>
                </a:solidFill>
                <a:ea typeface="宋体" pitchFamily="2" charset="-122"/>
                <a:sym typeface="Arial" charset="0"/>
              </a:rPr>
              <a:t>号线程的结构体</a:t>
            </a:r>
            <a:r>
              <a:rPr lang="en-US" altLang="zh-CN" sz="1662" kern="1200" dirty="0" err="1">
                <a:solidFill>
                  <a:srgbClr val="111111"/>
                </a:solidFill>
                <a:ea typeface="宋体" pitchFamily="2" charset="-122"/>
                <a:sym typeface="Arial" charset="0"/>
              </a:rPr>
              <a:t>thread_info</a:t>
            </a:r>
            <a:r>
              <a:rPr lang="zh-CN" altLang="en-US" sz="1662" kern="1200" dirty="0">
                <a:solidFill>
                  <a:srgbClr val="111111"/>
                </a:solidFill>
                <a:ea typeface="宋体" pitchFamily="2" charset="-122"/>
                <a:sym typeface="Arial" charset="0"/>
              </a:rPr>
              <a:t>的地址（</a:t>
            </a:r>
            <a:r>
              <a:rPr lang="en-US" altLang="zh-CN" sz="1662" kern="1200" dirty="0" err="1">
                <a:solidFill>
                  <a:srgbClr val="111111"/>
                </a:solidFill>
                <a:ea typeface="宋体" pitchFamily="2" charset="-122"/>
                <a:sym typeface="Arial" charset="0"/>
              </a:rPr>
              <a:t>init_task.thread_info</a:t>
            </a:r>
            <a:r>
              <a:rPr lang="zh-CN" altLang="en-US" sz="1662" kern="1200" dirty="0">
                <a:solidFill>
                  <a:srgbClr val="111111"/>
                </a:solidFill>
                <a:ea typeface="宋体" pitchFamily="2" charset="-122"/>
                <a:sym typeface="Arial" charset="0"/>
              </a:rPr>
              <a:t>）。</a:t>
            </a:r>
            <a:endParaRPr lang="en-US" altLang="zh-CN" sz="1662" kern="1200" dirty="0">
              <a:solidFill>
                <a:srgbClr val="111111"/>
              </a:solidFill>
              <a:ea typeface="宋体" pitchFamily="2" charset="-122"/>
              <a:sym typeface="Arial" charset="0"/>
            </a:endParaRPr>
          </a:p>
          <a:p>
            <a:pPr lvl="2">
              <a:lnSpc>
                <a:spcPct val="90000"/>
              </a:lnSpc>
            </a:pPr>
            <a:r>
              <a:rPr lang="zh-CN" altLang="en-US" sz="1662" kern="1200" dirty="0">
                <a:solidFill>
                  <a:srgbClr val="111111"/>
                </a:solidFill>
                <a:ea typeface="宋体" pitchFamily="2" charset="-122"/>
                <a:sym typeface="Arial" charset="0"/>
              </a:rPr>
              <a:t>把向量基准地址寄存器（</a:t>
            </a:r>
            <a:r>
              <a:rPr lang="en-US" altLang="zh-CN" sz="1662" kern="1200" dirty="0">
                <a:solidFill>
                  <a:srgbClr val="111111"/>
                </a:solidFill>
                <a:ea typeface="宋体" pitchFamily="2" charset="-122"/>
                <a:sym typeface="Arial" charset="0"/>
              </a:rPr>
              <a:t>VBAR_EL1</a:t>
            </a:r>
            <a:r>
              <a:rPr lang="zh-CN" altLang="en-US" sz="1662" kern="1200" dirty="0">
                <a:solidFill>
                  <a:srgbClr val="111111"/>
                </a:solidFill>
                <a:ea typeface="宋体" pitchFamily="2" charset="-122"/>
                <a:sym typeface="Arial" charset="0"/>
              </a:rPr>
              <a:t>）设置为异常向量表的起始地址。</a:t>
            </a:r>
            <a:endParaRPr lang="en-US" altLang="zh-CN" sz="1662" kern="1200" dirty="0">
              <a:solidFill>
                <a:srgbClr val="111111"/>
              </a:solidFill>
              <a:ea typeface="宋体" pitchFamily="2" charset="-122"/>
              <a:sym typeface="Arial" charset="0"/>
            </a:endParaRPr>
          </a:p>
          <a:p>
            <a:pPr lvl="2">
              <a:lnSpc>
                <a:spcPct val="90000"/>
              </a:lnSpc>
            </a:pPr>
            <a:r>
              <a:rPr lang="zh-CN" altLang="en-US" sz="1662" kern="1200" dirty="0">
                <a:solidFill>
                  <a:srgbClr val="111111"/>
                </a:solidFill>
                <a:ea typeface="宋体" pitchFamily="2" charset="-122"/>
                <a:sym typeface="Arial" charset="0"/>
              </a:rPr>
              <a:t>计算内核镜像的起始虚拟地址和物理地址的差值，保存在全局变量中。</a:t>
            </a:r>
            <a:endParaRPr lang="en-US" altLang="zh-CN" sz="1662" kern="1200" dirty="0">
              <a:solidFill>
                <a:srgbClr val="111111"/>
              </a:solidFill>
              <a:ea typeface="宋体" pitchFamily="2" charset="-122"/>
              <a:sym typeface="Arial" charset="0"/>
            </a:endParaRPr>
          </a:p>
          <a:p>
            <a:pPr lvl="2">
              <a:lnSpc>
                <a:spcPct val="90000"/>
              </a:lnSpc>
            </a:pPr>
            <a:r>
              <a:rPr lang="zh-CN" altLang="en-US" sz="1662" kern="1200" dirty="0">
                <a:solidFill>
                  <a:srgbClr val="111111"/>
                </a:solidFill>
                <a:ea typeface="宋体" pitchFamily="2" charset="-122"/>
                <a:sym typeface="Arial" charset="0"/>
              </a:rPr>
              <a:t>用</a:t>
            </a:r>
            <a:r>
              <a:rPr lang="en-US" altLang="zh-CN" sz="1662" kern="1200" dirty="0">
                <a:solidFill>
                  <a:srgbClr val="111111"/>
                </a:solidFill>
                <a:ea typeface="宋体" pitchFamily="2" charset="-122"/>
                <a:sym typeface="Arial" charset="0"/>
              </a:rPr>
              <a:t>0</a:t>
            </a:r>
            <a:r>
              <a:rPr lang="zh-CN" altLang="en-US" sz="1662" kern="1200" dirty="0">
                <a:solidFill>
                  <a:srgbClr val="111111"/>
                </a:solidFill>
                <a:ea typeface="宋体" pitchFamily="2" charset="-122"/>
                <a:sym typeface="Arial" charset="0"/>
              </a:rPr>
              <a:t>初始化内核的未初始化数据段。</a:t>
            </a:r>
            <a:endParaRPr lang="en-US" altLang="zh-CN" sz="1662" kern="1200" dirty="0">
              <a:solidFill>
                <a:srgbClr val="111111"/>
              </a:solidFill>
              <a:ea typeface="宋体" pitchFamily="2" charset="-122"/>
              <a:sym typeface="Arial" charset="0"/>
            </a:endParaRPr>
          </a:p>
          <a:p>
            <a:pPr lvl="2">
              <a:lnSpc>
                <a:spcPct val="90000"/>
              </a:lnSpc>
            </a:pPr>
            <a:r>
              <a:rPr lang="zh-CN" altLang="en-US" sz="1662" kern="1200" dirty="0">
                <a:solidFill>
                  <a:srgbClr val="111111"/>
                </a:solidFill>
                <a:ea typeface="宋体" pitchFamily="2" charset="-122"/>
                <a:sym typeface="Arial" charset="0"/>
              </a:rPr>
              <a:t>调用</a:t>
            </a:r>
            <a:r>
              <a:rPr lang="en-US" altLang="zh-CN" sz="1662" kern="1200" dirty="0">
                <a:solidFill>
                  <a:srgbClr val="111111"/>
                </a:solidFill>
                <a:ea typeface="宋体" pitchFamily="2" charset="-122"/>
                <a:sym typeface="Arial" charset="0"/>
              </a:rPr>
              <a:t>C</a:t>
            </a:r>
            <a:r>
              <a:rPr lang="zh-CN" altLang="en-US" sz="1662" kern="1200" dirty="0">
                <a:solidFill>
                  <a:srgbClr val="111111"/>
                </a:solidFill>
                <a:ea typeface="宋体" pitchFamily="2" charset="-122"/>
                <a:sym typeface="Arial" charset="0"/>
              </a:rPr>
              <a:t>语言函数</a:t>
            </a:r>
            <a:r>
              <a:rPr lang="en-US" altLang="zh-CN" sz="1662" kern="1200" dirty="0" err="1">
                <a:solidFill>
                  <a:srgbClr val="111111"/>
                </a:solidFill>
                <a:ea typeface="宋体" pitchFamily="2" charset="-122"/>
                <a:sym typeface="Arial" charset="0"/>
              </a:rPr>
              <a:t>start_kernel</a:t>
            </a:r>
            <a:r>
              <a:rPr lang="zh-CN" altLang="en-US" sz="1662" kern="1200" dirty="0">
                <a:solidFill>
                  <a:srgbClr val="111111"/>
                </a:solidFill>
                <a:ea typeface="宋体" pitchFamily="2" charset="-122"/>
                <a:sym typeface="Arial" charset="0"/>
              </a:rPr>
              <a:t>。</a:t>
            </a:r>
            <a:endParaRPr lang="en-US" altLang="zh-CN" sz="1662" kern="1200"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静态顺序</a:t>
            </a:r>
            <a:r>
              <a:rPr lang="en-US" altLang="zh-CN" dirty="0"/>
              <a:t>:</a:t>
            </a:r>
            <a:r>
              <a:rPr lang="zh-CN" altLang="en-US" dirty="0"/>
              <a:t>编译前指定和形成的顺序</a:t>
            </a:r>
          </a:p>
        </p:txBody>
      </p:sp>
    </p:spTree>
    <p:extLst>
      <p:ext uri="{BB962C8B-B14F-4D97-AF65-F5344CB8AC3E}">
        <p14:creationId xmlns:p14="http://schemas.microsoft.com/office/powerpoint/2010/main" val="11740652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r>
              <a:rPr lang="en-US" altLang="zh-CN" dirty="0"/>
              <a:t>1.	ARM</a:t>
            </a:r>
            <a:r>
              <a:rPr lang="zh-CN" altLang="en-US" dirty="0"/>
              <a:t>汇编语言</a:t>
            </a:r>
            <a:endParaRPr lang="en-US" altLang="zh-CN" dirty="0"/>
          </a:p>
          <a:p>
            <a:r>
              <a:rPr lang="en-US" altLang="zh-CN" dirty="0"/>
              <a:t>2.	ARM</a:t>
            </a:r>
            <a:r>
              <a:rPr lang="zh-CN" altLang="en-US" dirty="0"/>
              <a:t>体系结构</a:t>
            </a:r>
            <a:endParaRPr lang="en-US" altLang="zh-CN" dirty="0"/>
          </a:p>
          <a:p>
            <a:r>
              <a:rPr lang="en-US" altLang="zh-CN" dirty="0"/>
              <a:t>3.	</a:t>
            </a:r>
            <a:r>
              <a:rPr lang="zh-CN" altLang="en-US" dirty="0"/>
              <a:t>静态顺序</a:t>
            </a:r>
            <a:r>
              <a:rPr lang="en-US" altLang="zh-CN" dirty="0"/>
              <a:t>:</a:t>
            </a:r>
            <a:r>
              <a:rPr lang="zh-CN" altLang="en-US" dirty="0"/>
              <a:t>编译前指定和形成的顺序</a:t>
            </a:r>
          </a:p>
          <a:p>
            <a:r>
              <a:rPr lang="en-US" altLang="zh-CN" dirty="0">
                <a:solidFill>
                  <a:srgbClr val="FF0000"/>
                </a:solidFill>
              </a:rPr>
              <a:t>4.	</a:t>
            </a:r>
            <a:r>
              <a:rPr lang="zh-CN" altLang="en-US" dirty="0">
                <a:solidFill>
                  <a:srgbClr val="FF0000"/>
                </a:solidFill>
              </a:rPr>
              <a:t>动态顺序</a:t>
            </a:r>
            <a:r>
              <a:rPr lang="en-US" altLang="zh-CN" dirty="0">
                <a:solidFill>
                  <a:srgbClr val="FF0000"/>
                </a:solidFill>
              </a:rPr>
              <a:t>:</a:t>
            </a:r>
            <a:r>
              <a:rPr lang="zh-CN" altLang="en-US" dirty="0">
                <a:solidFill>
                  <a:srgbClr val="FF0000"/>
                </a:solidFill>
              </a:rPr>
              <a:t>内核模块的加载顺序</a:t>
            </a:r>
          </a:p>
          <a:p>
            <a:r>
              <a:rPr lang="en-US" altLang="zh-CN" dirty="0"/>
              <a:t>5. 	</a:t>
            </a:r>
            <a:r>
              <a:rPr lang="zh-CN" altLang="en-US" dirty="0"/>
              <a:t>内核态与用户态的概念及切换</a:t>
            </a:r>
          </a:p>
          <a:p>
            <a:endParaRPr lang="en-US" altLang="zh-CN" dirty="0"/>
          </a:p>
        </p:txBody>
      </p:sp>
    </p:spTree>
    <p:extLst>
      <p:ext uri="{BB962C8B-B14F-4D97-AF65-F5344CB8AC3E}">
        <p14:creationId xmlns:p14="http://schemas.microsoft.com/office/powerpoint/2010/main" val="38842909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内核模块</a:t>
            </a:r>
          </a:p>
          <a:p>
            <a:pPr lvl="1">
              <a:lnSpc>
                <a:spcPct val="90000"/>
              </a:lnSpc>
            </a:pPr>
            <a:r>
              <a:rPr lang="zh-CN" altLang="en-US" sz="1660" dirty="0">
                <a:solidFill>
                  <a:srgbClr val="111111"/>
                </a:solidFill>
                <a:ea typeface="宋体" pitchFamily="2" charset="-122"/>
                <a:sym typeface="Arial" charset="0"/>
              </a:rPr>
              <a:t>内核模块是</a:t>
            </a:r>
            <a:r>
              <a:rPr lang="en-US" altLang="zh-CN" sz="1660" dirty="0">
                <a:solidFill>
                  <a:srgbClr val="111111"/>
                </a:solidFill>
                <a:ea typeface="宋体" pitchFamily="2" charset="-122"/>
                <a:sym typeface="Arial" charset="0"/>
              </a:rPr>
              <a:t>Linux</a:t>
            </a:r>
            <a:r>
              <a:rPr lang="zh-CN" altLang="en-US" sz="1660" dirty="0">
                <a:solidFill>
                  <a:srgbClr val="111111"/>
                </a:solidFill>
                <a:ea typeface="宋体" pitchFamily="2" charset="-122"/>
                <a:sym typeface="Arial" charset="0"/>
              </a:rPr>
              <a:t>内核向外部提供的一个插口，其全称为动态可加载内核模块</a:t>
            </a:r>
            <a:r>
              <a:rPr lang="en-US" altLang="zh-CN" sz="1660" dirty="0">
                <a:solidFill>
                  <a:srgbClr val="111111"/>
                </a:solidFill>
                <a:ea typeface="宋体" pitchFamily="2" charset="-122"/>
                <a:sym typeface="Arial" charset="0"/>
              </a:rPr>
              <a:t>(Loadable Kernel Module)</a:t>
            </a:r>
            <a:r>
              <a:rPr lang="zh-CN" altLang="en-US" sz="1660" dirty="0">
                <a:solidFill>
                  <a:srgbClr val="111111"/>
                </a:solidFill>
                <a:ea typeface="宋体" pitchFamily="2" charset="-122"/>
                <a:sym typeface="Arial" charset="0"/>
              </a:rPr>
              <a:t>，简称模块</a:t>
            </a:r>
          </a:p>
          <a:p>
            <a:pPr lvl="1">
              <a:lnSpc>
                <a:spcPct val="90000"/>
              </a:lnSpc>
            </a:pPr>
            <a:r>
              <a:rPr lang="zh-CN" altLang="en-US" sz="1660" dirty="0">
                <a:solidFill>
                  <a:srgbClr val="111111"/>
                </a:solidFill>
                <a:ea typeface="宋体" pitchFamily="2" charset="-122"/>
                <a:sym typeface="Arial" charset="0"/>
              </a:rPr>
              <a:t>模块通常由一组函数和数据结构组成，用来实现一种文件系统、一个驱动程序或其他内核上层的功能</a:t>
            </a:r>
          </a:p>
          <a:p>
            <a:pPr lvl="1">
              <a:lnSpc>
                <a:spcPct val="90000"/>
              </a:lnSpc>
            </a:pPr>
            <a:r>
              <a:rPr lang="zh-CN" altLang="en-US" sz="1660" dirty="0">
                <a:solidFill>
                  <a:srgbClr val="111111"/>
                </a:solidFill>
                <a:ea typeface="宋体" pitchFamily="2" charset="-122"/>
                <a:sym typeface="Arial" charset="0"/>
              </a:rPr>
              <a:t>模块可以被编译到内核中，或者作为独立的模块被动态加载</a:t>
            </a:r>
          </a:p>
          <a:p>
            <a:pPr lvl="1">
              <a:lnSpc>
                <a:spcPct val="90000"/>
              </a:lnSpc>
            </a:pPr>
            <a:r>
              <a:rPr lang="en-US" altLang="zh-CN" sz="1660" dirty="0">
                <a:solidFill>
                  <a:srgbClr val="111111"/>
                </a:solidFill>
                <a:ea typeface="宋体" pitchFamily="2" charset="-122"/>
                <a:sym typeface="Arial" charset="0"/>
              </a:rPr>
              <a:t>Linux</a:t>
            </a:r>
            <a:r>
              <a:rPr lang="zh-CN" altLang="en-US" sz="1660" dirty="0">
                <a:solidFill>
                  <a:srgbClr val="111111"/>
                </a:solidFill>
                <a:ea typeface="宋体" pitchFamily="2" charset="-122"/>
                <a:sym typeface="Arial" charset="0"/>
              </a:rPr>
              <a:t>内核</a:t>
            </a:r>
            <a:r>
              <a:rPr lang="en-US" altLang="zh-CN" sz="1660" dirty="0">
                <a:solidFill>
                  <a:srgbClr val="111111"/>
                </a:solidFill>
                <a:ea typeface="宋体" pitchFamily="2" charset="-122"/>
                <a:sym typeface="Arial" charset="0"/>
              </a:rPr>
              <a:t>=</a:t>
            </a:r>
            <a:r>
              <a:rPr lang="en-US" altLang="zh-CN" sz="1660" dirty="0" err="1">
                <a:solidFill>
                  <a:srgbClr val="111111"/>
                </a:solidFill>
                <a:ea typeface="宋体" pitchFamily="2" charset="-122"/>
                <a:sym typeface="Arial" charset="0"/>
              </a:rPr>
              <a:t>vmlinux</a:t>
            </a:r>
            <a:r>
              <a:rPr lang="en-US" altLang="zh-CN" sz="1660" dirty="0">
                <a:solidFill>
                  <a:srgbClr val="111111"/>
                </a:solidFill>
                <a:ea typeface="宋体" pitchFamily="2" charset="-122"/>
                <a:sym typeface="Arial" charset="0"/>
              </a:rPr>
              <a:t> + kernel modules</a:t>
            </a: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动态顺序</a:t>
            </a:r>
            <a:r>
              <a:rPr lang="en-US" altLang="zh-CN" dirty="0"/>
              <a:t>:</a:t>
            </a:r>
            <a:r>
              <a:rPr lang="zh-CN" altLang="en-US" dirty="0"/>
              <a:t>内核模块的加载顺序</a:t>
            </a:r>
          </a:p>
        </p:txBody>
      </p:sp>
    </p:spTree>
    <p:extLst>
      <p:ext uri="{BB962C8B-B14F-4D97-AF65-F5344CB8AC3E}">
        <p14:creationId xmlns:p14="http://schemas.microsoft.com/office/powerpoint/2010/main" val="28530001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将模块编译到内核中</a:t>
            </a:r>
          </a:p>
          <a:p>
            <a:pPr lvl="1">
              <a:lnSpc>
                <a:spcPct val="90000"/>
              </a:lnSpc>
            </a:pPr>
            <a:r>
              <a:rPr lang="zh-CN" altLang="en-US" sz="1660" dirty="0">
                <a:solidFill>
                  <a:srgbClr val="111111"/>
                </a:solidFill>
                <a:ea typeface="宋体" pitchFamily="2" charset="-122"/>
                <a:sym typeface="Arial" charset="0"/>
              </a:rPr>
              <a:t>通过修改模块的</a:t>
            </a:r>
            <a:r>
              <a:rPr lang="en-US" altLang="zh-CN" sz="1660" dirty="0" err="1">
                <a:solidFill>
                  <a:srgbClr val="111111"/>
                </a:solidFill>
                <a:ea typeface="宋体" pitchFamily="2" charset="-122"/>
                <a:sym typeface="Arial" charset="0"/>
              </a:rPr>
              <a:t>Makefile</a:t>
            </a:r>
            <a:r>
              <a:rPr lang="zh-CN" altLang="en-US" sz="1660" dirty="0">
                <a:solidFill>
                  <a:srgbClr val="111111"/>
                </a:solidFill>
                <a:ea typeface="宋体" pitchFamily="2" charset="-122"/>
                <a:sym typeface="Arial" charset="0"/>
              </a:rPr>
              <a:t>，能够指定是否编译该模块，以及是否编译到内核，或者作为独立模块</a:t>
            </a:r>
            <a:endParaRPr lang="en-US" altLang="zh-CN" sz="1660" dirty="0">
              <a:solidFill>
                <a:srgbClr val="111111"/>
              </a:solidFill>
              <a:ea typeface="宋体" pitchFamily="2" charset="-122"/>
              <a:sym typeface="Arial" charset="0"/>
            </a:endParaRPr>
          </a:p>
          <a:p>
            <a:pPr lvl="2">
              <a:lnSpc>
                <a:spcPct val="90000"/>
              </a:lnSpc>
            </a:pPr>
            <a:r>
              <a:rPr lang="en-US" altLang="zh-CN" sz="1660" dirty="0">
                <a:solidFill>
                  <a:srgbClr val="111111"/>
                </a:solidFill>
                <a:ea typeface="宋体" pitchFamily="2" charset="-122"/>
                <a:sym typeface="Arial" charset="0"/>
              </a:rPr>
              <a:t>obj-m</a:t>
            </a:r>
            <a:r>
              <a:rPr lang="zh-CN" altLang="en-US" sz="1660" dirty="0">
                <a:solidFill>
                  <a:srgbClr val="111111"/>
                </a:solidFill>
                <a:ea typeface="宋体" pitchFamily="2" charset="-122"/>
                <a:sym typeface="Arial" charset="0"/>
              </a:rPr>
              <a:t>表示编译生成可加载模块</a:t>
            </a:r>
            <a:endParaRPr lang="en-US" altLang="zh-CN" sz="1660" dirty="0">
              <a:solidFill>
                <a:srgbClr val="111111"/>
              </a:solidFill>
              <a:ea typeface="宋体" pitchFamily="2" charset="-122"/>
              <a:sym typeface="Arial" charset="0"/>
            </a:endParaRPr>
          </a:p>
          <a:p>
            <a:pPr lvl="2">
              <a:lnSpc>
                <a:spcPct val="90000"/>
              </a:lnSpc>
            </a:pPr>
            <a:r>
              <a:rPr lang="en-US" altLang="zh-CN" sz="1660" dirty="0">
                <a:solidFill>
                  <a:srgbClr val="111111"/>
                </a:solidFill>
                <a:ea typeface="宋体" pitchFamily="2" charset="-122"/>
                <a:sym typeface="Arial" charset="0"/>
              </a:rPr>
              <a:t>obj-y</a:t>
            </a:r>
            <a:r>
              <a:rPr lang="zh-CN" altLang="en-US" sz="1660" dirty="0">
                <a:solidFill>
                  <a:srgbClr val="111111"/>
                </a:solidFill>
                <a:ea typeface="宋体" pitchFamily="2" charset="-122"/>
                <a:sym typeface="Arial" charset="0"/>
              </a:rPr>
              <a:t>表示直接将模块编译进内核</a:t>
            </a:r>
            <a:endParaRPr lang="en-US" altLang="zh-CN" sz="1660" dirty="0">
              <a:solidFill>
                <a:srgbClr val="111111"/>
              </a:solidFill>
              <a:ea typeface="宋体" pitchFamily="2" charset="-122"/>
              <a:sym typeface="Arial" charset="0"/>
            </a:endParaRPr>
          </a:p>
          <a:p>
            <a:pPr lvl="1">
              <a:lnSpc>
                <a:spcPct val="90000"/>
              </a:lnSpc>
            </a:pPr>
            <a:r>
              <a:rPr lang="zh-CN" altLang="en-US" sz="1660" dirty="0">
                <a:solidFill>
                  <a:srgbClr val="111111"/>
                </a:solidFill>
                <a:ea typeface="宋体" pitchFamily="2" charset="-122"/>
                <a:sym typeface="Arial" charset="0"/>
              </a:rPr>
              <a:t>如果编译到内核，那么模块的入口函数会被注册到内核的</a:t>
            </a:r>
            <a:r>
              <a:rPr lang="en-US" altLang="zh-CN" sz="1660" dirty="0">
                <a:solidFill>
                  <a:srgbClr val="111111"/>
                </a:solidFill>
                <a:ea typeface="宋体" pitchFamily="2" charset="-122"/>
                <a:sym typeface="Arial" charset="0"/>
              </a:rPr>
              <a:t>.</a:t>
            </a:r>
            <a:r>
              <a:rPr lang="en-US" altLang="zh-CN" sz="1660" dirty="0" err="1">
                <a:solidFill>
                  <a:srgbClr val="111111"/>
                </a:solidFill>
                <a:ea typeface="宋体" pitchFamily="2" charset="-122"/>
                <a:sym typeface="Arial" charset="0"/>
              </a:rPr>
              <a:t>initcall.init</a:t>
            </a:r>
            <a:r>
              <a:rPr lang="zh-CN" altLang="en-US" sz="1660" dirty="0">
                <a:solidFill>
                  <a:srgbClr val="111111"/>
                </a:solidFill>
                <a:ea typeface="宋体" pitchFamily="2" charset="-122"/>
                <a:sym typeface="Arial" charset="0"/>
              </a:rPr>
              <a:t>段中</a:t>
            </a: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zh-CN" altLang="en-US"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动态顺序</a:t>
            </a:r>
            <a:r>
              <a:rPr lang="en-US" altLang="zh-CN" dirty="0"/>
              <a:t>:</a:t>
            </a:r>
            <a:r>
              <a:rPr lang="zh-CN" altLang="en-US" dirty="0"/>
              <a:t>内核模块的加载顺序</a:t>
            </a:r>
          </a:p>
        </p:txBody>
      </p:sp>
      <p:pic>
        <p:nvPicPr>
          <p:cNvPr id="5" name="图片 4">
            <a:extLst>
              <a:ext uri="{FF2B5EF4-FFF2-40B4-BE49-F238E27FC236}">
                <a16:creationId xmlns:a16="http://schemas.microsoft.com/office/drawing/2014/main" id="{1C7023D5-4EC7-4640-8B8A-7371B3E913F7}"/>
              </a:ext>
            </a:extLst>
          </p:cNvPr>
          <p:cNvPicPr>
            <a:picLocks noChangeAspect="1"/>
          </p:cNvPicPr>
          <p:nvPr/>
        </p:nvPicPr>
        <p:blipFill>
          <a:blip r:embed="rId3"/>
          <a:stretch>
            <a:fillRect/>
          </a:stretch>
        </p:blipFill>
        <p:spPr>
          <a:xfrm>
            <a:off x="827584" y="3068960"/>
            <a:ext cx="3600400" cy="3653661"/>
          </a:xfrm>
          <a:prstGeom prst="rect">
            <a:avLst/>
          </a:prstGeom>
        </p:spPr>
      </p:pic>
      <p:pic>
        <p:nvPicPr>
          <p:cNvPr id="7" name="图片 6">
            <a:extLst>
              <a:ext uri="{FF2B5EF4-FFF2-40B4-BE49-F238E27FC236}">
                <a16:creationId xmlns:a16="http://schemas.microsoft.com/office/drawing/2014/main" id="{9907E421-C395-4C60-A67E-1EE2D0EF5EBC}"/>
              </a:ext>
            </a:extLst>
          </p:cNvPr>
          <p:cNvPicPr>
            <a:picLocks noChangeAspect="1"/>
          </p:cNvPicPr>
          <p:nvPr/>
        </p:nvPicPr>
        <p:blipFill>
          <a:blip r:embed="rId4"/>
          <a:stretch>
            <a:fillRect/>
          </a:stretch>
        </p:blipFill>
        <p:spPr>
          <a:xfrm>
            <a:off x="4804229" y="4064658"/>
            <a:ext cx="4148168" cy="1452573"/>
          </a:xfrm>
          <a:prstGeom prst="rect">
            <a:avLst/>
          </a:prstGeom>
        </p:spPr>
      </p:pic>
      <p:sp>
        <p:nvSpPr>
          <p:cNvPr id="8" name="矩形 7">
            <a:extLst>
              <a:ext uri="{FF2B5EF4-FFF2-40B4-BE49-F238E27FC236}">
                <a16:creationId xmlns:a16="http://schemas.microsoft.com/office/drawing/2014/main" id="{CD8AD221-1AA0-4AB6-AB42-E40EE1760D68}"/>
              </a:ext>
            </a:extLst>
          </p:cNvPr>
          <p:cNvSpPr/>
          <p:nvPr/>
        </p:nvSpPr>
        <p:spPr bwMode="auto">
          <a:xfrm>
            <a:off x="755576" y="5013176"/>
            <a:ext cx="3096344" cy="165618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9" name="箭头: 右 8">
            <a:extLst>
              <a:ext uri="{FF2B5EF4-FFF2-40B4-BE49-F238E27FC236}">
                <a16:creationId xmlns:a16="http://schemas.microsoft.com/office/drawing/2014/main" id="{C8517D20-A2FD-48A7-A866-CC97B138EDA6}"/>
              </a:ext>
            </a:extLst>
          </p:cNvPr>
          <p:cNvSpPr/>
          <p:nvPr/>
        </p:nvSpPr>
        <p:spPr bwMode="auto">
          <a:xfrm rot="19967451">
            <a:off x="3896852" y="4851274"/>
            <a:ext cx="1174875" cy="30326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6199652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692661" cy="4896543"/>
          </a:xfrm>
        </p:spPr>
        <p:txBody>
          <a:bodyPr/>
          <a:lstStyle/>
          <a:p>
            <a:pPr>
              <a:lnSpc>
                <a:spcPct val="90000"/>
              </a:lnSpc>
            </a:pPr>
            <a:r>
              <a:rPr lang="zh-CN" altLang="en-US" sz="2123" kern="1200" dirty="0">
                <a:ea typeface="黑体" pitchFamily="49" charset="-122"/>
                <a:sym typeface="Arial" charset="0"/>
              </a:rPr>
              <a:t>将模块编译到内核中</a:t>
            </a:r>
          </a:p>
          <a:p>
            <a:pPr lvl="1">
              <a:lnSpc>
                <a:spcPct val="90000"/>
              </a:lnSpc>
            </a:pPr>
            <a:r>
              <a:rPr lang="zh-CN" altLang="en-US" sz="1660" dirty="0">
                <a:solidFill>
                  <a:srgbClr val="111111"/>
                </a:solidFill>
                <a:ea typeface="宋体" pitchFamily="2" charset="-122"/>
                <a:sym typeface="Arial" charset="0"/>
              </a:rPr>
              <a:t>这些函数在内核启动的过程中会被依次调用</a:t>
            </a:r>
          </a:p>
          <a:p>
            <a:pPr lvl="2">
              <a:lnSpc>
                <a:spcPct val="90000"/>
              </a:lnSpc>
            </a:pPr>
            <a:r>
              <a:rPr lang="en-US" altLang="zh-CN" sz="1660" dirty="0" err="1">
                <a:solidFill>
                  <a:srgbClr val="FF0000"/>
                </a:solidFill>
                <a:ea typeface="宋体" pitchFamily="2" charset="-122"/>
                <a:sym typeface="Arial" charset="0"/>
              </a:rPr>
              <a:t>start_kernel</a:t>
            </a:r>
            <a:r>
              <a:rPr lang="en-US" altLang="zh-CN" sz="1660" dirty="0">
                <a:solidFill>
                  <a:srgbClr val="FF0000"/>
                </a:solidFill>
                <a:ea typeface="宋体" pitchFamily="2" charset="-122"/>
                <a:sym typeface="Arial" charset="0"/>
              </a:rPr>
              <a:t>()---&gt;</a:t>
            </a:r>
            <a:r>
              <a:rPr lang="en-US" altLang="zh-CN" sz="1660" dirty="0" err="1">
                <a:solidFill>
                  <a:srgbClr val="FF0000"/>
                </a:solidFill>
                <a:ea typeface="宋体" pitchFamily="2" charset="-122"/>
                <a:sym typeface="Arial" charset="0"/>
              </a:rPr>
              <a:t>rest_init</a:t>
            </a:r>
            <a:r>
              <a:rPr lang="en-US" altLang="zh-CN" sz="1660" dirty="0">
                <a:solidFill>
                  <a:srgbClr val="FF0000"/>
                </a:solidFill>
                <a:ea typeface="宋体" pitchFamily="2" charset="-122"/>
                <a:sym typeface="Arial" charset="0"/>
              </a:rPr>
              <a:t>()---&gt;</a:t>
            </a:r>
            <a:r>
              <a:rPr lang="en-US" altLang="zh-CN" sz="1660" dirty="0" err="1">
                <a:solidFill>
                  <a:srgbClr val="FF0000"/>
                </a:solidFill>
                <a:ea typeface="宋体" pitchFamily="2" charset="-122"/>
                <a:sym typeface="Arial" charset="0"/>
              </a:rPr>
              <a:t>kernel_init</a:t>
            </a:r>
            <a:r>
              <a:rPr lang="en-US" altLang="zh-CN" sz="1660" dirty="0">
                <a:solidFill>
                  <a:srgbClr val="FF0000"/>
                </a:solidFill>
                <a:ea typeface="宋体" pitchFamily="2" charset="-122"/>
                <a:sym typeface="Arial" charset="0"/>
              </a:rPr>
              <a:t>()---&gt;</a:t>
            </a:r>
            <a:r>
              <a:rPr lang="en-US" altLang="zh-CN" sz="1660" dirty="0" err="1">
                <a:solidFill>
                  <a:srgbClr val="FF0000"/>
                </a:solidFill>
                <a:ea typeface="宋体" pitchFamily="2" charset="-122"/>
                <a:sym typeface="Arial" charset="0"/>
              </a:rPr>
              <a:t>do_basic_setup</a:t>
            </a:r>
            <a:r>
              <a:rPr lang="en-US" altLang="zh-CN" sz="1660" dirty="0">
                <a:solidFill>
                  <a:srgbClr val="FF0000"/>
                </a:solidFill>
                <a:ea typeface="宋体" pitchFamily="2" charset="-122"/>
                <a:sym typeface="Arial" charset="0"/>
              </a:rPr>
              <a:t>()---&gt;</a:t>
            </a:r>
            <a:r>
              <a:rPr lang="en-US" altLang="zh-CN" sz="1660" dirty="0" err="1">
                <a:solidFill>
                  <a:srgbClr val="FF0000"/>
                </a:solidFill>
                <a:ea typeface="宋体" pitchFamily="2" charset="-122"/>
                <a:sym typeface="Arial" charset="0"/>
              </a:rPr>
              <a:t>do_initcalls</a:t>
            </a:r>
            <a:r>
              <a:rPr lang="en-US" altLang="zh-CN" sz="1660" dirty="0">
                <a:solidFill>
                  <a:srgbClr val="FF0000"/>
                </a:solidFill>
                <a:ea typeface="宋体" pitchFamily="2" charset="-122"/>
                <a:sym typeface="Arial" charset="0"/>
              </a:rPr>
              <a:t>()</a:t>
            </a: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zh-CN" altLang="en-US"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动态顺序</a:t>
            </a:r>
            <a:r>
              <a:rPr lang="en-US" altLang="zh-CN" dirty="0"/>
              <a:t>:</a:t>
            </a:r>
            <a:r>
              <a:rPr lang="zh-CN" altLang="en-US" dirty="0"/>
              <a:t>内核模块的加载顺序</a:t>
            </a:r>
          </a:p>
        </p:txBody>
      </p:sp>
      <p:pic>
        <p:nvPicPr>
          <p:cNvPr id="6" name="图片 5">
            <a:extLst>
              <a:ext uri="{FF2B5EF4-FFF2-40B4-BE49-F238E27FC236}">
                <a16:creationId xmlns:a16="http://schemas.microsoft.com/office/drawing/2014/main" id="{CF7AC527-DD32-4D74-95AD-A1AD1B8F9824}"/>
              </a:ext>
            </a:extLst>
          </p:cNvPr>
          <p:cNvPicPr>
            <a:picLocks noChangeAspect="1"/>
          </p:cNvPicPr>
          <p:nvPr/>
        </p:nvPicPr>
        <p:blipFill>
          <a:blip r:embed="rId3"/>
          <a:stretch>
            <a:fillRect/>
          </a:stretch>
        </p:blipFill>
        <p:spPr>
          <a:xfrm>
            <a:off x="2051720" y="2636912"/>
            <a:ext cx="5621371" cy="3456384"/>
          </a:xfrm>
          <a:prstGeom prst="rect">
            <a:avLst/>
          </a:prstGeom>
        </p:spPr>
      </p:pic>
    </p:spTree>
    <p:extLst>
      <p:ext uri="{BB962C8B-B14F-4D97-AF65-F5344CB8AC3E}">
        <p14:creationId xmlns:p14="http://schemas.microsoft.com/office/powerpoint/2010/main" val="400662710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将模块编译到内核中</a:t>
            </a:r>
          </a:p>
          <a:p>
            <a:pPr lvl="1">
              <a:lnSpc>
                <a:spcPct val="90000"/>
              </a:lnSpc>
            </a:pPr>
            <a:r>
              <a:rPr lang="en-US" altLang="zh-CN" sz="1660" dirty="0" err="1">
                <a:solidFill>
                  <a:srgbClr val="111111"/>
                </a:solidFill>
                <a:ea typeface="宋体" pitchFamily="2" charset="-122"/>
                <a:sym typeface="Arial" charset="0"/>
              </a:rPr>
              <a:t>do_initcalls</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将在</a:t>
            </a:r>
            <a:r>
              <a:rPr lang="en-US" altLang="zh-CN" sz="1660" dirty="0">
                <a:solidFill>
                  <a:srgbClr val="111111"/>
                </a:solidFill>
                <a:ea typeface="宋体" pitchFamily="2" charset="-122"/>
                <a:sym typeface="Arial" charset="0"/>
              </a:rPr>
              <a:t>__</a:t>
            </a:r>
            <a:r>
              <a:rPr lang="en-US" altLang="zh-CN" sz="1660" dirty="0" err="1">
                <a:solidFill>
                  <a:srgbClr val="111111"/>
                </a:solidFill>
                <a:ea typeface="宋体" pitchFamily="2" charset="-122"/>
                <a:sym typeface="Arial" charset="0"/>
              </a:rPr>
              <a:t>initcall_start</a:t>
            </a:r>
            <a:r>
              <a:rPr lang="zh-CN" altLang="en-US" sz="1660" dirty="0">
                <a:solidFill>
                  <a:srgbClr val="111111"/>
                </a:solidFill>
                <a:ea typeface="宋体" pitchFamily="2" charset="-122"/>
                <a:sym typeface="Arial" charset="0"/>
              </a:rPr>
              <a:t>和</a:t>
            </a:r>
            <a:r>
              <a:rPr lang="en-US" altLang="zh-CN" sz="1660" dirty="0">
                <a:solidFill>
                  <a:srgbClr val="111111"/>
                </a:solidFill>
                <a:ea typeface="宋体" pitchFamily="2" charset="-122"/>
                <a:sym typeface="Arial" charset="0"/>
              </a:rPr>
              <a:t>__</a:t>
            </a:r>
            <a:r>
              <a:rPr lang="en-US" altLang="zh-CN" sz="1660" dirty="0" err="1">
                <a:solidFill>
                  <a:srgbClr val="111111"/>
                </a:solidFill>
                <a:ea typeface="宋体" pitchFamily="2" charset="-122"/>
                <a:sym typeface="Arial" charset="0"/>
              </a:rPr>
              <a:t>initcall_end</a:t>
            </a:r>
            <a:r>
              <a:rPr lang="zh-CN" altLang="en-US" sz="1660" dirty="0">
                <a:solidFill>
                  <a:srgbClr val="111111"/>
                </a:solidFill>
                <a:ea typeface="宋体" pitchFamily="2" charset="-122"/>
                <a:sym typeface="Arial" charset="0"/>
              </a:rPr>
              <a:t>之间定义的各个模块依次加载，其中</a:t>
            </a:r>
            <a:r>
              <a:rPr lang="en-US" altLang="zh-CN" sz="1660" dirty="0">
                <a:solidFill>
                  <a:srgbClr val="111111"/>
                </a:solidFill>
                <a:ea typeface="宋体" pitchFamily="2" charset="-122"/>
                <a:sym typeface="Arial" charset="0"/>
              </a:rPr>
              <a:t>.</a:t>
            </a:r>
            <a:r>
              <a:rPr lang="en-US" altLang="zh-CN" sz="1660" dirty="0" err="1">
                <a:solidFill>
                  <a:srgbClr val="111111"/>
                </a:solidFill>
                <a:ea typeface="宋体" pitchFamily="2" charset="-122"/>
                <a:sym typeface="Arial" charset="0"/>
              </a:rPr>
              <a:t>initcall.init</a:t>
            </a:r>
            <a:r>
              <a:rPr lang="zh-CN" altLang="en-US" sz="1660" dirty="0">
                <a:solidFill>
                  <a:srgbClr val="111111"/>
                </a:solidFill>
                <a:ea typeface="宋体" pitchFamily="2" charset="-122"/>
                <a:sym typeface="Arial" charset="0"/>
              </a:rPr>
              <a:t>段包含了这之间的内容。</a:t>
            </a:r>
            <a:endParaRPr lang="en-US" altLang="zh-CN" sz="1660" dirty="0">
              <a:solidFill>
                <a:srgbClr val="111111"/>
              </a:solidFill>
              <a:ea typeface="宋体" pitchFamily="2" charset="-122"/>
              <a:sym typeface="Arial" charset="0"/>
            </a:endParaRPr>
          </a:p>
          <a:p>
            <a:pPr lvl="1">
              <a:lnSpc>
                <a:spcPct val="90000"/>
              </a:lnSpc>
            </a:pPr>
            <a:endParaRPr lang="zh-CN" altLang="en-US"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动态顺序</a:t>
            </a:r>
            <a:r>
              <a:rPr lang="en-US" altLang="zh-CN" dirty="0"/>
              <a:t>:</a:t>
            </a:r>
            <a:r>
              <a:rPr lang="zh-CN" altLang="en-US" dirty="0"/>
              <a:t>内核模块的加载顺序</a:t>
            </a:r>
          </a:p>
        </p:txBody>
      </p:sp>
      <p:pic>
        <p:nvPicPr>
          <p:cNvPr id="5" name="图片 4">
            <a:extLst>
              <a:ext uri="{FF2B5EF4-FFF2-40B4-BE49-F238E27FC236}">
                <a16:creationId xmlns:a16="http://schemas.microsoft.com/office/drawing/2014/main" id="{344E97C5-3F6E-4B29-B0A5-589C8173F60C}"/>
              </a:ext>
            </a:extLst>
          </p:cNvPr>
          <p:cNvPicPr>
            <a:picLocks noChangeAspect="1"/>
          </p:cNvPicPr>
          <p:nvPr/>
        </p:nvPicPr>
        <p:blipFill>
          <a:blip r:embed="rId3"/>
          <a:stretch>
            <a:fillRect/>
          </a:stretch>
        </p:blipFill>
        <p:spPr>
          <a:xfrm>
            <a:off x="251520" y="3351293"/>
            <a:ext cx="4340014" cy="2230117"/>
          </a:xfrm>
          <a:prstGeom prst="rect">
            <a:avLst/>
          </a:prstGeom>
        </p:spPr>
      </p:pic>
      <p:pic>
        <p:nvPicPr>
          <p:cNvPr id="7" name="图片 6">
            <a:extLst>
              <a:ext uri="{FF2B5EF4-FFF2-40B4-BE49-F238E27FC236}">
                <a16:creationId xmlns:a16="http://schemas.microsoft.com/office/drawing/2014/main" id="{D80DA9A6-4ED7-44F4-93C4-EDD17546154B}"/>
              </a:ext>
            </a:extLst>
          </p:cNvPr>
          <p:cNvPicPr>
            <a:picLocks noChangeAspect="1"/>
          </p:cNvPicPr>
          <p:nvPr/>
        </p:nvPicPr>
        <p:blipFill rotWithShape="1">
          <a:blip r:embed="rId4"/>
          <a:srcRect t="35436"/>
          <a:stretch/>
        </p:blipFill>
        <p:spPr>
          <a:xfrm>
            <a:off x="4791353" y="3140968"/>
            <a:ext cx="4286254" cy="2808312"/>
          </a:xfrm>
          <a:prstGeom prst="rect">
            <a:avLst/>
          </a:prstGeom>
        </p:spPr>
      </p:pic>
    </p:spTree>
    <p:extLst>
      <p:ext uri="{BB962C8B-B14F-4D97-AF65-F5344CB8AC3E}">
        <p14:creationId xmlns:p14="http://schemas.microsoft.com/office/powerpoint/2010/main" val="24439995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r>
              <a:rPr lang="en-US" altLang="zh-CN" dirty="0"/>
              <a:t>1.	ARM</a:t>
            </a:r>
            <a:r>
              <a:rPr lang="zh-CN" altLang="en-US" dirty="0"/>
              <a:t>汇编语言</a:t>
            </a:r>
            <a:endParaRPr lang="en-US" altLang="zh-CN" dirty="0"/>
          </a:p>
          <a:p>
            <a:r>
              <a:rPr lang="en-US" altLang="zh-CN" dirty="0"/>
              <a:t>2.	ARM</a:t>
            </a:r>
            <a:r>
              <a:rPr lang="zh-CN" altLang="en-US" dirty="0"/>
              <a:t>体系结构</a:t>
            </a:r>
            <a:endParaRPr lang="en-US" altLang="zh-CN" dirty="0"/>
          </a:p>
          <a:p>
            <a:r>
              <a:rPr lang="en-US" altLang="zh-CN" dirty="0"/>
              <a:t>3.	</a:t>
            </a:r>
            <a:r>
              <a:rPr lang="zh-CN" altLang="en-US" dirty="0"/>
              <a:t>静态顺序</a:t>
            </a:r>
            <a:r>
              <a:rPr lang="en-US" altLang="zh-CN" dirty="0"/>
              <a:t>:</a:t>
            </a:r>
            <a:r>
              <a:rPr lang="zh-CN" altLang="en-US" dirty="0"/>
              <a:t>编译前指定和形成的顺序</a:t>
            </a:r>
          </a:p>
          <a:p>
            <a:r>
              <a:rPr lang="en-US" altLang="zh-CN" dirty="0"/>
              <a:t>4.	</a:t>
            </a:r>
            <a:r>
              <a:rPr lang="zh-CN" altLang="en-US" dirty="0"/>
              <a:t>动态顺序</a:t>
            </a:r>
            <a:r>
              <a:rPr lang="en-US" altLang="zh-CN" dirty="0"/>
              <a:t>:</a:t>
            </a:r>
            <a:r>
              <a:rPr lang="zh-CN" altLang="en-US" dirty="0"/>
              <a:t>内核模块的加载顺序</a:t>
            </a:r>
          </a:p>
          <a:p>
            <a:r>
              <a:rPr lang="en-US" altLang="zh-CN" dirty="0">
                <a:solidFill>
                  <a:srgbClr val="FF0000"/>
                </a:solidFill>
              </a:rPr>
              <a:t>5. 	</a:t>
            </a:r>
            <a:r>
              <a:rPr lang="zh-CN" altLang="en-US" dirty="0">
                <a:solidFill>
                  <a:srgbClr val="FF0000"/>
                </a:solidFill>
              </a:rPr>
              <a:t>内核态与用户态的概念及切换</a:t>
            </a:r>
          </a:p>
          <a:p>
            <a:endParaRPr lang="en-US" altLang="zh-CN" dirty="0"/>
          </a:p>
        </p:txBody>
      </p:sp>
    </p:spTree>
    <p:extLst>
      <p:ext uri="{BB962C8B-B14F-4D97-AF65-F5344CB8AC3E}">
        <p14:creationId xmlns:p14="http://schemas.microsoft.com/office/powerpoint/2010/main" val="24599495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r>
              <a:rPr lang="en-US" altLang="zh-CN" dirty="0">
                <a:solidFill>
                  <a:srgbClr val="FF0000"/>
                </a:solidFill>
              </a:rPr>
              <a:t>1.	ARM</a:t>
            </a:r>
            <a:r>
              <a:rPr lang="zh-CN" altLang="en-US" dirty="0">
                <a:solidFill>
                  <a:srgbClr val="FF0000"/>
                </a:solidFill>
              </a:rPr>
              <a:t>汇编语言</a:t>
            </a:r>
            <a:endParaRPr lang="en-US" altLang="zh-CN" dirty="0">
              <a:solidFill>
                <a:srgbClr val="FF0000"/>
              </a:solidFill>
            </a:endParaRPr>
          </a:p>
          <a:p>
            <a:r>
              <a:rPr lang="en-US" altLang="zh-CN" dirty="0"/>
              <a:t>2.	ARM</a:t>
            </a:r>
            <a:r>
              <a:rPr lang="zh-CN" altLang="en-US" dirty="0"/>
              <a:t>体系结构</a:t>
            </a:r>
            <a:endParaRPr lang="en-US" altLang="zh-CN" dirty="0"/>
          </a:p>
          <a:p>
            <a:r>
              <a:rPr lang="en-US" altLang="zh-CN" dirty="0"/>
              <a:t>3.	</a:t>
            </a:r>
            <a:r>
              <a:rPr lang="zh-CN" altLang="en-US" dirty="0"/>
              <a:t>静态顺序</a:t>
            </a:r>
            <a:r>
              <a:rPr lang="en-US" altLang="zh-CN" dirty="0"/>
              <a:t>:</a:t>
            </a:r>
            <a:r>
              <a:rPr lang="zh-CN" altLang="en-US" dirty="0"/>
              <a:t>编译前指定和形成的顺序</a:t>
            </a:r>
          </a:p>
          <a:p>
            <a:r>
              <a:rPr lang="en-US" altLang="zh-CN" dirty="0"/>
              <a:t>4.	</a:t>
            </a:r>
            <a:r>
              <a:rPr lang="zh-CN" altLang="en-US" dirty="0"/>
              <a:t>动态顺序</a:t>
            </a:r>
            <a:r>
              <a:rPr lang="en-US" altLang="zh-CN" dirty="0"/>
              <a:t>:</a:t>
            </a:r>
            <a:r>
              <a:rPr lang="zh-CN" altLang="en-US" dirty="0"/>
              <a:t>内核模块的加载顺序</a:t>
            </a:r>
          </a:p>
          <a:p>
            <a:r>
              <a:rPr lang="en-US" altLang="zh-CN" dirty="0"/>
              <a:t>5. 	</a:t>
            </a:r>
            <a:r>
              <a:rPr lang="zh-CN" altLang="en-US" dirty="0"/>
              <a:t>内核态与用户态的概念及切换</a:t>
            </a:r>
          </a:p>
          <a:p>
            <a:endParaRPr lang="en-US" altLang="zh-CN" dirty="0"/>
          </a:p>
        </p:txBody>
      </p:sp>
    </p:spTree>
    <p:extLst>
      <p:ext uri="{BB962C8B-B14F-4D97-AF65-F5344CB8AC3E}">
        <p14:creationId xmlns:p14="http://schemas.microsoft.com/office/powerpoint/2010/main" val="26609977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内核态和用户态</a:t>
            </a:r>
          </a:p>
          <a:p>
            <a:pPr lvl="1">
              <a:lnSpc>
                <a:spcPct val="90000"/>
              </a:lnSpc>
            </a:pPr>
            <a:r>
              <a:rPr lang="zh-CN" altLang="en-US" sz="1660" dirty="0">
                <a:solidFill>
                  <a:srgbClr val="111111"/>
                </a:solidFill>
                <a:ea typeface="宋体" pitchFamily="2" charset="-122"/>
                <a:sym typeface="Arial" charset="0"/>
              </a:rPr>
              <a:t>内核态</a:t>
            </a:r>
            <a:endParaRPr lang="en-US" altLang="zh-CN" sz="1660" dirty="0">
              <a:solidFill>
                <a:srgbClr val="111111"/>
              </a:solidFill>
              <a:ea typeface="宋体" pitchFamily="2" charset="-122"/>
              <a:sym typeface="Arial" charset="0"/>
            </a:endParaRPr>
          </a:p>
          <a:p>
            <a:pPr lvl="2">
              <a:lnSpc>
                <a:spcPct val="90000"/>
              </a:lnSpc>
            </a:pPr>
            <a:r>
              <a:rPr lang="en-US" altLang="zh-CN" sz="1660" dirty="0" err="1">
                <a:solidFill>
                  <a:srgbClr val="111111"/>
                </a:solidFill>
                <a:ea typeface="宋体" pitchFamily="2" charset="-122"/>
                <a:sym typeface="Arial" charset="0"/>
              </a:rPr>
              <a:t>cpu</a:t>
            </a:r>
            <a:r>
              <a:rPr lang="zh-CN" altLang="en-US" sz="1660" dirty="0">
                <a:solidFill>
                  <a:srgbClr val="111111"/>
                </a:solidFill>
                <a:ea typeface="宋体" pitchFamily="2" charset="-122"/>
                <a:sym typeface="Arial" charset="0"/>
              </a:rPr>
              <a:t>可以访问内存的所有数据，包括外围设备，例如硬盘，网卡，</a:t>
            </a:r>
            <a:r>
              <a:rPr lang="en-US" altLang="zh-CN" sz="1660" dirty="0" err="1">
                <a:solidFill>
                  <a:srgbClr val="111111"/>
                </a:solidFill>
                <a:ea typeface="宋体" pitchFamily="2" charset="-122"/>
                <a:sym typeface="Arial" charset="0"/>
              </a:rPr>
              <a:t>cpu</a:t>
            </a:r>
            <a:r>
              <a:rPr lang="zh-CN" altLang="en-US" sz="1660" dirty="0">
                <a:solidFill>
                  <a:srgbClr val="111111"/>
                </a:solidFill>
                <a:ea typeface="宋体" pitchFamily="2" charset="-122"/>
                <a:sym typeface="Arial" charset="0"/>
              </a:rPr>
              <a:t>也可以将自己从一个程序切换到另一个程序。</a:t>
            </a:r>
            <a:endParaRPr lang="en-US" altLang="zh-CN" sz="1660" dirty="0">
              <a:solidFill>
                <a:srgbClr val="111111"/>
              </a:solidFill>
              <a:ea typeface="宋体" pitchFamily="2" charset="-122"/>
              <a:sym typeface="Arial" charset="0"/>
            </a:endParaRPr>
          </a:p>
          <a:p>
            <a:pPr lvl="1">
              <a:lnSpc>
                <a:spcPct val="90000"/>
              </a:lnSpc>
            </a:pPr>
            <a:r>
              <a:rPr lang="zh-CN" altLang="en-US" sz="1660" dirty="0">
                <a:solidFill>
                  <a:srgbClr val="111111"/>
                </a:solidFill>
                <a:ea typeface="宋体" pitchFamily="2" charset="-122"/>
                <a:sym typeface="Arial" charset="0"/>
              </a:rPr>
              <a:t>用户态</a:t>
            </a:r>
            <a:endParaRPr lang="en-US" altLang="zh-CN" sz="1660" dirty="0">
              <a:solidFill>
                <a:srgbClr val="111111"/>
              </a:solidFill>
              <a:ea typeface="宋体" pitchFamily="2" charset="-122"/>
              <a:sym typeface="Arial" charset="0"/>
            </a:endParaRPr>
          </a:p>
          <a:p>
            <a:pPr lvl="2">
              <a:lnSpc>
                <a:spcPct val="90000"/>
              </a:lnSpc>
            </a:pPr>
            <a:r>
              <a:rPr lang="zh-CN" altLang="en-US" sz="1660" dirty="0">
                <a:solidFill>
                  <a:srgbClr val="111111"/>
                </a:solidFill>
                <a:ea typeface="宋体" pitchFamily="2" charset="-122"/>
                <a:sym typeface="Arial" charset="0"/>
              </a:rPr>
              <a:t>只能受限的访问内存，且不允许访问外围设备，占用</a:t>
            </a:r>
            <a:r>
              <a:rPr lang="en-US" altLang="zh-CN" sz="1660" dirty="0" err="1">
                <a:solidFill>
                  <a:srgbClr val="111111"/>
                </a:solidFill>
                <a:ea typeface="宋体" pitchFamily="2" charset="-122"/>
                <a:sym typeface="Arial" charset="0"/>
              </a:rPr>
              <a:t>cpu</a:t>
            </a:r>
            <a:r>
              <a:rPr lang="zh-CN" altLang="en-US" sz="1660" dirty="0">
                <a:solidFill>
                  <a:srgbClr val="111111"/>
                </a:solidFill>
                <a:ea typeface="宋体" pitchFamily="2" charset="-122"/>
                <a:sym typeface="Arial" charset="0"/>
              </a:rPr>
              <a:t>的能力被剥夺，</a:t>
            </a:r>
            <a:r>
              <a:rPr lang="en-US" altLang="zh-CN" sz="1660" dirty="0" err="1">
                <a:solidFill>
                  <a:srgbClr val="111111"/>
                </a:solidFill>
                <a:ea typeface="宋体" pitchFamily="2" charset="-122"/>
                <a:sym typeface="Arial" charset="0"/>
              </a:rPr>
              <a:t>cpu</a:t>
            </a:r>
            <a:r>
              <a:rPr lang="zh-CN" altLang="en-US" sz="1660" dirty="0">
                <a:solidFill>
                  <a:srgbClr val="111111"/>
                </a:solidFill>
                <a:ea typeface="宋体" pitchFamily="2" charset="-122"/>
                <a:sym typeface="Arial" charset="0"/>
              </a:rPr>
              <a:t>资源可以被其他程序获取。</a:t>
            </a:r>
            <a:endParaRPr lang="en-US" altLang="zh-CN" sz="1660" dirty="0">
              <a:solidFill>
                <a:srgbClr val="111111"/>
              </a:solidFill>
              <a:ea typeface="宋体" pitchFamily="2" charset="-122"/>
              <a:sym typeface="Arial" charset="0"/>
            </a:endParaRPr>
          </a:p>
          <a:p>
            <a:pPr lvl="1">
              <a:lnSpc>
                <a:spcPct val="90000"/>
              </a:lnSpc>
            </a:pPr>
            <a:endParaRPr lang="en-US" altLang="zh-CN" sz="1660"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内核态与用户态的概念及切换</a:t>
            </a:r>
          </a:p>
        </p:txBody>
      </p:sp>
      <p:grpSp>
        <p:nvGrpSpPr>
          <p:cNvPr id="6" name="组合 5">
            <a:extLst>
              <a:ext uri="{FF2B5EF4-FFF2-40B4-BE49-F238E27FC236}">
                <a16:creationId xmlns:a16="http://schemas.microsoft.com/office/drawing/2014/main" id="{8AC113E8-E7C8-4758-A2BB-652A3F381EF2}"/>
              </a:ext>
            </a:extLst>
          </p:cNvPr>
          <p:cNvGrpSpPr/>
          <p:nvPr/>
        </p:nvGrpSpPr>
        <p:grpSpPr>
          <a:xfrm>
            <a:off x="1115616" y="3573016"/>
            <a:ext cx="7553325" cy="2333625"/>
            <a:chOff x="1115616" y="3573016"/>
            <a:chExt cx="7553325" cy="2333625"/>
          </a:xfrm>
        </p:grpSpPr>
        <p:pic>
          <p:nvPicPr>
            <p:cNvPr id="4" name="图片 3">
              <a:extLst>
                <a:ext uri="{FF2B5EF4-FFF2-40B4-BE49-F238E27FC236}">
                  <a16:creationId xmlns:a16="http://schemas.microsoft.com/office/drawing/2014/main" id="{03A6CC77-70A0-4A80-A44E-EFD1DC9A2DC1}"/>
                </a:ext>
              </a:extLst>
            </p:cNvPr>
            <p:cNvPicPr>
              <a:picLocks noChangeAspect="1"/>
            </p:cNvPicPr>
            <p:nvPr/>
          </p:nvPicPr>
          <p:blipFill>
            <a:blip r:embed="rId3"/>
            <a:stretch>
              <a:fillRect/>
            </a:stretch>
          </p:blipFill>
          <p:spPr>
            <a:xfrm>
              <a:off x="1115616" y="3573016"/>
              <a:ext cx="7553325" cy="2333625"/>
            </a:xfrm>
            <a:prstGeom prst="rect">
              <a:avLst/>
            </a:prstGeom>
          </p:spPr>
        </p:pic>
        <p:sp>
          <p:nvSpPr>
            <p:cNvPr id="5" name="矩形 4">
              <a:extLst>
                <a:ext uri="{FF2B5EF4-FFF2-40B4-BE49-F238E27FC236}">
                  <a16:creationId xmlns:a16="http://schemas.microsoft.com/office/drawing/2014/main" id="{01BDF9E3-7505-459A-BD4D-847558514F5E}"/>
                </a:ext>
              </a:extLst>
            </p:cNvPr>
            <p:cNvSpPr/>
            <p:nvPr/>
          </p:nvSpPr>
          <p:spPr bwMode="auto">
            <a:xfrm>
              <a:off x="6156176" y="5373216"/>
              <a:ext cx="2304256" cy="360040"/>
            </a:xfrm>
            <a:prstGeom prst="rect">
              <a:avLst/>
            </a:prstGeom>
            <a:solidFill>
              <a:srgbClr val="668BB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318263948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zh-CN" altLang="en-US" sz="2123" kern="1200" dirty="0">
                <a:ea typeface="黑体" pitchFamily="49" charset="-122"/>
                <a:sym typeface="Arial" charset="0"/>
              </a:rPr>
              <a:t>系统调用</a:t>
            </a:r>
            <a:endParaRPr lang="en-US" altLang="zh-CN" sz="2123" kern="1200" dirty="0">
              <a:ea typeface="黑体" pitchFamily="49" charset="-122"/>
              <a:sym typeface="Arial" charset="0"/>
            </a:endParaRPr>
          </a:p>
          <a:p>
            <a:pPr lvl="1">
              <a:lnSpc>
                <a:spcPct val="90000"/>
              </a:lnSpc>
            </a:pPr>
            <a:r>
              <a:rPr lang="zh-CN" altLang="en-US" sz="1661" dirty="0">
                <a:solidFill>
                  <a:srgbClr val="111111"/>
                </a:solidFill>
                <a:ea typeface="宋体" pitchFamily="2" charset="-122"/>
                <a:sym typeface="Arial" charset="0"/>
              </a:rPr>
              <a:t>系统调用是操作系统的最小功能单位。根据不同的应用场景，不同的</a:t>
            </a:r>
            <a:r>
              <a:rPr lang="en-US" altLang="zh-CN" sz="1661" dirty="0">
                <a:solidFill>
                  <a:srgbClr val="111111"/>
                </a:solidFill>
                <a:ea typeface="宋体" pitchFamily="2" charset="-122"/>
                <a:sym typeface="Arial" charset="0"/>
              </a:rPr>
              <a:t>Linux</a:t>
            </a:r>
            <a:r>
              <a:rPr lang="zh-CN" altLang="en-US" sz="1661" dirty="0">
                <a:solidFill>
                  <a:srgbClr val="111111"/>
                </a:solidFill>
                <a:ea typeface="宋体" pitchFamily="2" charset="-122"/>
                <a:sym typeface="Arial" charset="0"/>
              </a:rPr>
              <a:t>发行版本提供的系统调用数量也不尽相同，大致在</a:t>
            </a:r>
            <a:r>
              <a:rPr lang="en-US" altLang="zh-CN" sz="1661" dirty="0">
                <a:solidFill>
                  <a:srgbClr val="111111"/>
                </a:solidFill>
                <a:ea typeface="宋体" pitchFamily="2" charset="-122"/>
                <a:sym typeface="Arial" charset="0"/>
              </a:rPr>
              <a:t>240-350</a:t>
            </a:r>
            <a:r>
              <a:rPr lang="zh-CN" altLang="en-US" sz="1661" dirty="0">
                <a:solidFill>
                  <a:srgbClr val="111111"/>
                </a:solidFill>
                <a:ea typeface="宋体" pitchFamily="2" charset="-122"/>
                <a:sym typeface="Arial" charset="0"/>
              </a:rPr>
              <a:t>之间。这些系统调用组成了用户态跟内核态交互的基本接口。</a:t>
            </a:r>
            <a:endParaRPr lang="en-US" altLang="zh-CN" sz="1661" dirty="0">
              <a:solidFill>
                <a:srgbClr val="111111"/>
              </a:solidFill>
              <a:ea typeface="宋体" pitchFamily="2"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r>
              <a:rPr lang="zh-CN" altLang="en-US" sz="2123" kern="1200" dirty="0">
                <a:ea typeface="黑体" pitchFamily="49" charset="-122"/>
                <a:sym typeface="Arial" charset="0"/>
              </a:rPr>
              <a:t>库函数</a:t>
            </a:r>
            <a:endParaRPr lang="en-US" altLang="zh-CN" sz="2123" kern="1200" dirty="0">
              <a:ea typeface="黑体" pitchFamily="49" charset="-122"/>
              <a:sym typeface="Arial" charset="0"/>
            </a:endParaRPr>
          </a:p>
          <a:p>
            <a:pPr lvl="1">
              <a:lnSpc>
                <a:spcPct val="90000"/>
              </a:lnSpc>
            </a:pPr>
            <a:r>
              <a:rPr lang="zh-CN" altLang="en-US" sz="1661" dirty="0">
                <a:solidFill>
                  <a:srgbClr val="111111"/>
                </a:solidFill>
                <a:ea typeface="宋体" pitchFamily="2" charset="-122"/>
                <a:sym typeface="Arial" charset="0"/>
              </a:rPr>
              <a:t>库函数就是屏蔽这些复杂的底层实现细节，减轻程序员的负担，从而更加关注上层的逻辑实现。它对系统调用进行封装，提供简单的基本接口给用户，这样增强了程序的灵活性，当然对于简单的接口，也可以直接使用系统调用访问资源，例如：</a:t>
            </a:r>
            <a:r>
              <a:rPr lang="en-US" altLang="zh-CN" sz="1661" dirty="0">
                <a:solidFill>
                  <a:srgbClr val="111111"/>
                </a:solidFill>
                <a:ea typeface="宋体" pitchFamily="2" charset="-122"/>
                <a:sym typeface="Arial" charset="0"/>
              </a:rPr>
              <a:t>open()</a:t>
            </a:r>
            <a:r>
              <a:rPr lang="zh-CN" altLang="en-US" sz="1661" dirty="0">
                <a:solidFill>
                  <a:srgbClr val="111111"/>
                </a:solidFill>
                <a:ea typeface="宋体" pitchFamily="2" charset="-122"/>
                <a:sym typeface="Arial" charset="0"/>
              </a:rPr>
              <a:t>，</a:t>
            </a:r>
            <a:r>
              <a:rPr lang="en-US" altLang="zh-CN" sz="1661" dirty="0">
                <a:solidFill>
                  <a:srgbClr val="111111"/>
                </a:solidFill>
                <a:ea typeface="宋体" pitchFamily="2" charset="-122"/>
                <a:sym typeface="Arial" charset="0"/>
              </a:rPr>
              <a:t>write()</a:t>
            </a:r>
            <a:r>
              <a:rPr lang="zh-CN" altLang="en-US" sz="1661" dirty="0">
                <a:solidFill>
                  <a:srgbClr val="111111"/>
                </a:solidFill>
                <a:ea typeface="宋体" pitchFamily="2" charset="-122"/>
                <a:sym typeface="Arial" charset="0"/>
              </a:rPr>
              <a:t>，</a:t>
            </a:r>
            <a:r>
              <a:rPr lang="en-US" altLang="zh-CN" sz="1661" dirty="0">
                <a:solidFill>
                  <a:srgbClr val="111111"/>
                </a:solidFill>
                <a:ea typeface="宋体" pitchFamily="2" charset="-122"/>
                <a:sym typeface="Arial" charset="0"/>
              </a:rPr>
              <a:t>read()</a:t>
            </a:r>
            <a:r>
              <a:rPr lang="zh-CN" altLang="en-US" sz="1661" dirty="0">
                <a:solidFill>
                  <a:srgbClr val="111111"/>
                </a:solidFill>
                <a:ea typeface="宋体" pitchFamily="2" charset="-122"/>
                <a:sym typeface="Arial" charset="0"/>
              </a:rPr>
              <a:t>等等。</a:t>
            </a:r>
            <a:endParaRPr lang="en-US" altLang="zh-CN" sz="1661" dirty="0">
              <a:solidFill>
                <a:srgbClr val="111111"/>
              </a:solidFill>
              <a:ea typeface="宋体" pitchFamily="2" charset="-122"/>
              <a:sym typeface="Arial" charset="0"/>
            </a:endParaRPr>
          </a:p>
          <a:p>
            <a:pPr>
              <a:lnSpc>
                <a:spcPct val="90000"/>
              </a:lnSpc>
            </a:pPr>
            <a:endParaRPr lang="en-US" altLang="zh-CN" sz="2123" kern="1200" dirty="0">
              <a:ea typeface="黑体" pitchFamily="49" charset="-122"/>
              <a:sym typeface="Arial" charset="0"/>
            </a:endParaRPr>
          </a:p>
          <a:p>
            <a:pPr>
              <a:lnSpc>
                <a:spcPct val="90000"/>
              </a:lnSpc>
            </a:pPr>
            <a:r>
              <a:rPr lang="en-US" altLang="zh-CN" sz="2123" kern="1200" dirty="0">
                <a:ea typeface="黑体" pitchFamily="49" charset="-122"/>
                <a:sym typeface="Arial" charset="0"/>
              </a:rPr>
              <a:t>Shell</a:t>
            </a:r>
          </a:p>
          <a:p>
            <a:pPr lvl="1">
              <a:lnSpc>
                <a:spcPct val="90000"/>
              </a:lnSpc>
            </a:pPr>
            <a:r>
              <a:rPr lang="en-US" altLang="zh-CN" sz="1661" dirty="0">
                <a:solidFill>
                  <a:srgbClr val="111111"/>
                </a:solidFill>
                <a:ea typeface="宋体" pitchFamily="2" charset="-122"/>
                <a:sym typeface="Arial" charset="0"/>
              </a:rPr>
              <a:t>shell</a:t>
            </a:r>
            <a:r>
              <a:rPr lang="zh-CN" altLang="en-US" sz="1661" dirty="0">
                <a:solidFill>
                  <a:srgbClr val="111111"/>
                </a:solidFill>
                <a:ea typeface="宋体" pitchFamily="2" charset="-122"/>
                <a:sym typeface="Arial" charset="0"/>
              </a:rPr>
              <a:t>顾名思义，就是外壳的意思。就好像把内核包裹起来的外壳。它是一种特殊的应用程序，俗称命令行。为了方便用户和系统交互，一般一个</a:t>
            </a:r>
            <a:r>
              <a:rPr lang="en-US" altLang="zh-CN" sz="1661" dirty="0">
                <a:solidFill>
                  <a:srgbClr val="111111"/>
                </a:solidFill>
                <a:ea typeface="宋体" pitchFamily="2" charset="-122"/>
                <a:sym typeface="Arial" charset="0"/>
              </a:rPr>
              <a:t>shell</a:t>
            </a:r>
            <a:r>
              <a:rPr lang="zh-CN" altLang="en-US" sz="1661" dirty="0">
                <a:solidFill>
                  <a:srgbClr val="111111"/>
                </a:solidFill>
                <a:ea typeface="宋体" pitchFamily="2" charset="-122"/>
                <a:sym typeface="Arial" charset="0"/>
              </a:rPr>
              <a:t>对应一个终端，呈现给用户交互窗口。当然</a:t>
            </a:r>
            <a:r>
              <a:rPr lang="en-US" altLang="zh-CN" sz="1661" dirty="0">
                <a:solidFill>
                  <a:srgbClr val="111111"/>
                </a:solidFill>
                <a:ea typeface="宋体" pitchFamily="2" charset="-122"/>
                <a:sym typeface="Arial" charset="0"/>
              </a:rPr>
              <a:t>shell</a:t>
            </a:r>
            <a:r>
              <a:rPr lang="zh-CN" altLang="en-US" sz="1661" dirty="0">
                <a:solidFill>
                  <a:srgbClr val="111111"/>
                </a:solidFill>
                <a:ea typeface="宋体" pitchFamily="2" charset="-122"/>
                <a:sym typeface="Arial" charset="0"/>
              </a:rPr>
              <a:t>也是编程的，它有标准的</a:t>
            </a:r>
            <a:r>
              <a:rPr lang="en-US" altLang="zh-CN" sz="1661" dirty="0">
                <a:solidFill>
                  <a:srgbClr val="111111"/>
                </a:solidFill>
                <a:ea typeface="宋体" pitchFamily="2" charset="-122"/>
                <a:sym typeface="Arial" charset="0"/>
              </a:rPr>
              <a:t>shell</a:t>
            </a:r>
            <a:r>
              <a:rPr lang="zh-CN" altLang="en-US" sz="1661" dirty="0">
                <a:solidFill>
                  <a:srgbClr val="111111"/>
                </a:solidFill>
                <a:ea typeface="宋体" pitchFamily="2" charset="-122"/>
                <a:sym typeface="Arial" charset="0"/>
              </a:rPr>
              <a:t>语法，符合其语法的文本叫</a:t>
            </a:r>
            <a:r>
              <a:rPr lang="en-US" altLang="zh-CN" sz="1661" dirty="0">
                <a:solidFill>
                  <a:srgbClr val="111111"/>
                </a:solidFill>
                <a:ea typeface="宋体" pitchFamily="2" charset="-122"/>
                <a:sym typeface="Arial" charset="0"/>
              </a:rPr>
              <a:t>shell</a:t>
            </a:r>
            <a:r>
              <a:rPr lang="zh-CN" altLang="en-US" sz="1661" dirty="0">
                <a:solidFill>
                  <a:srgbClr val="111111"/>
                </a:solidFill>
                <a:ea typeface="宋体" pitchFamily="2" charset="-122"/>
                <a:sym typeface="Arial" charset="0"/>
              </a:rPr>
              <a:t>脚本。很多人都会用</a:t>
            </a:r>
            <a:r>
              <a:rPr lang="en-US" altLang="zh-CN" sz="1661" dirty="0">
                <a:solidFill>
                  <a:srgbClr val="111111"/>
                </a:solidFill>
                <a:ea typeface="宋体" pitchFamily="2" charset="-122"/>
                <a:sym typeface="Arial" charset="0"/>
              </a:rPr>
              <a:t>shell</a:t>
            </a:r>
            <a:r>
              <a:rPr lang="zh-CN" altLang="en-US" sz="1661" dirty="0">
                <a:solidFill>
                  <a:srgbClr val="111111"/>
                </a:solidFill>
                <a:ea typeface="宋体" pitchFamily="2" charset="-122"/>
                <a:sym typeface="Arial" charset="0"/>
              </a:rPr>
              <a:t>脚本实现一些常用的功能，可以提高工作效率。</a:t>
            </a: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内核态与用户态的概念及切换</a:t>
            </a:r>
          </a:p>
        </p:txBody>
      </p:sp>
    </p:spTree>
    <p:extLst>
      <p:ext uri="{BB962C8B-B14F-4D97-AF65-F5344CB8AC3E}">
        <p14:creationId xmlns:p14="http://schemas.microsoft.com/office/powerpoint/2010/main" val="1412923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297125" cy="4896543"/>
          </a:xfrm>
        </p:spPr>
        <p:txBody>
          <a:bodyPr/>
          <a:lstStyle/>
          <a:p>
            <a:pPr>
              <a:lnSpc>
                <a:spcPct val="90000"/>
              </a:lnSpc>
            </a:pPr>
            <a:r>
              <a:rPr lang="zh-CN" altLang="en-US" sz="2123" kern="1200" dirty="0">
                <a:ea typeface="黑体" pitchFamily="49" charset="-122"/>
                <a:sym typeface="Arial" charset="0"/>
              </a:rPr>
              <a:t>内核态与用户态切换</a:t>
            </a:r>
            <a:endParaRPr lang="en-US" altLang="zh-CN" sz="2123" kern="1200" dirty="0">
              <a:ea typeface="黑体" pitchFamily="49" charset="-122"/>
              <a:sym typeface="Arial" charset="0"/>
            </a:endParaRPr>
          </a:p>
          <a:p>
            <a:pPr lvl="1">
              <a:lnSpc>
                <a:spcPct val="90000"/>
              </a:lnSpc>
            </a:pPr>
            <a:r>
              <a:rPr lang="zh-CN" altLang="en-US" sz="1660" dirty="0">
                <a:solidFill>
                  <a:srgbClr val="111111"/>
                </a:solidFill>
                <a:ea typeface="宋体" pitchFamily="2" charset="-122"/>
                <a:sym typeface="Arial" charset="0"/>
              </a:rPr>
              <a:t>内核态</a:t>
            </a:r>
            <a:r>
              <a:rPr lang="en-US" altLang="zh-CN" sz="1660" dirty="0">
                <a:solidFill>
                  <a:srgbClr val="111111"/>
                </a:solidFill>
                <a:ea typeface="宋体" pitchFamily="2" charset="-122"/>
                <a:sym typeface="Arial" charset="0"/>
              </a:rPr>
              <a:t>---&gt;</a:t>
            </a:r>
            <a:r>
              <a:rPr lang="zh-CN" altLang="en-US" sz="1660" dirty="0">
                <a:solidFill>
                  <a:srgbClr val="111111"/>
                </a:solidFill>
                <a:ea typeface="宋体" pitchFamily="2" charset="-122"/>
                <a:sym typeface="Arial" charset="0"/>
              </a:rPr>
              <a:t>用户态：设置程序状态字</a:t>
            </a:r>
            <a:r>
              <a:rPr lang="en-US" altLang="zh-CN" sz="1660" dirty="0">
                <a:solidFill>
                  <a:srgbClr val="111111"/>
                </a:solidFill>
                <a:ea typeface="宋体" pitchFamily="2" charset="-122"/>
                <a:sym typeface="Arial" charset="0"/>
              </a:rPr>
              <a:t>PSW</a:t>
            </a:r>
          </a:p>
          <a:p>
            <a:pPr lvl="1">
              <a:lnSpc>
                <a:spcPct val="90000"/>
              </a:lnSpc>
            </a:pPr>
            <a:r>
              <a:rPr lang="zh-CN" altLang="en-US" sz="1660" dirty="0">
                <a:solidFill>
                  <a:srgbClr val="111111"/>
                </a:solidFill>
                <a:ea typeface="宋体" pitchFamily="2" charset="-122"/>
                <a:sym typeface="Arial" charset="0"/>
              </a:rPr>
              <a:t>用户态</a:t>
            </a:r>
            <a:r>
              <a:rPr lang="en-US" altLang="zh-CN" sz="1660" dirty="0">
                <a:solidFill>
                  <a:srgbClr val="111111"/>
                </a:solidFill>
                <a:ea typeface="宋体" pitchFamily="2" charset="-122"/>
                <a:sym typeface="Arial" charset="0"/>
              </a:rPr>
              <a:t>---&gt;</a:t>
            </a:r>
            <a:r>
              <a:rPr lang="zh-CN" altLang="en-US" sz="1660" dirty="0">
                <a:solidFill>
                  <a:srgbClr val="111111"/>
                </a:solidFill>
                <a:ea typeface="宋体" pitchFamily="2" charset="-122"/>
                <a:sym typeface="Arial" charset="0"/>
              </a:rPr>
              <a:t>内核态：唯一途径是通过中断、异常、陷入机制（访管指令）</a:t>
            </a:r>
            <a:endParaRPr lang="en-US" altLang="zh-CN" sz="1660" dirty="0">
              <a:solidFill>
                <a:srgbClr val="111111"/>
              </a:solidFill>
              <a:ea typeface="宋体" pitchFamily="2" charset="-122"/>
              <a:sym typeface="Arial" charset="0"/>
            </a:endParaRPr>
          </a:p>
          <a:p>
            <a:pPr lvl="2">
              <a:lnSpc>
                <a:spcPct val="90000"/>
              </a:lnSpc>
            </a:pPr>
            <a:r>
              <a:rPr lang="zh-CN" altLang="en-US" sz="1660" dirty="0">
                <a:solidFill>
                  <a:srgbClr val="111111"/>
                </a:solidFill>
                <a:ea typeface="宋体" pitchFamily="2" charset="-122"/>
                <a:sym typeface="Arial" charset="0"/>
              </a:rPr>
              <a:t>用户空间的应用程序，通过系统调用，进入内核空间。这个时候用户空间的进程要传递很多变量、参数的值给内核，内核态运行的时候也要保存用户进程的一些寄存器值、变量等。所谓的“进程上下文”，可以看作是用户进程传递给内核的这些参数以及内核要保存的那一整套的变量和寄存器值和当时的环境等。</a:t>
            </a:r>
            <a:endParaRPr lang="en-US" altLang="zh-CN" sz="1660" dirty="0">
              <a:solidFill>
                <a:srgbClr val="111111"/>
              </a:solidFill>
              <a:ea typeface="宋体" pitchFamily="2" charset="-122"/>
              <a:sym typeface="Arial" charset="0"/>
            </a:endParaRPr>
          </a:p>
          <a:p>
            <a:pPr lvl="2">
              <a:lnSpc>
                <a:spcPct val="90000"/>
              </a:lnSpc>
            </a:pPr>
            <a:r>
              <a:rPr lang="zh-CN" altLang="en-US" sz="1660" dirty="0">
                <a:solidFill>
                  <a:srgbClr val="111111"/>
                </a:solidFill>
                <a:ea typeface="宋体" pitchFamily="2" charset="-122"/>
                <a:sym typeface="Arial" charset="0"/>
              </a:rPr>
              <a:t>硬件通过触发信号，导致内核调用中断处理程序，进入内核空间。这个过程中，硬件的一些变量和参数也要传递给内核，内核通过这些参数进行中断处理。所谓的“中断上下文”，其实也可以看作就是硬件传递过来的这些参数和内核需要保存的一些其他环境（主要是当前被打断执行的进程环境）。</a:t>
            </a:r>
            <a:endParaRPr lang="en-US" altLang="zh-CN" sz="1660"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内核态与用户态的概念及切换</a:t>
            </a:r>
          </a:p>
        </p:txBody>
      </p:sp>
      <p:pic>
        <p:nvPicPr>
          <p:cNvPr id="5" name="图片 4">
            <a:extLst>
              <a:ext uri="{FF2B5EF4-FFF2-40B4-BE49-F238E27FC236}">
                <a16:creationId xmlns:a16="http://schemas.microsoft.com/office/drawing/2014/main" id="{34E04AA8-6EC4-4ABC-9E3A-7B7DF6CBFDD8}"/>
              </a:ext>
            </a:extLst>
          </p:cNvPr>
          <p:cNvPicPr>
            <a:picLocks noChangeAspect="1"/>
          </p:cNvPicPr>
          <p:nvPr/>
        </p:nvPicPr>
        <p:blipFill>
          <a:blip r:embed="rId3"/>
          <a:stretch>
            <a:fillRect/>
          </a:stretch>
        </p:blipFill>
        <p:spPr>
          <a:xfrm>
            <a:off x="2123728" y="4667186"/>
            <a:ext cx="5691229" cy="1805001"/>
          </a:xfrm>
          <a:prstGeom prst="rect">
            <a:avLst/>
          </a:prstGeom>
        </p:spPr>
      </p:pic>
    </p:spTree>
    <p:extLst>
      <p:ext uri="{BB962C8B-B14F-4D97-AF65-F5344CB8AC3E}">
        <p14:creationId xmlns:p14="http://schemas.microsoft.com/office/powerpoint/2010/main" val="26706844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en-US" altLang="zh-CN" sz="2123" kern="1200" dirty="0">
                <a:ea typeface="黑体" pitchFamily="49" charset="-122"/>
                <a:sym typeface="Arial" charset="0"/>
              </a:rPr>
              <a:t>Linux</a:t>
            </a:r>
            <a:r>
              <a:rPr lang="zh-CN" altLang="en-US" sz="2123" kern="1200" dirty="0">
                <a:ea typeface="黑体" pitchFamily="49" charset="-122"/>
                <a:sym typeface="Arial" charset="0"/>
              </a:rPr>
              <a:t>内核中内核进程的创建</a:t>
            </a:r>
          </a:p>
          <a:p>
            <a:pPr lvl="1">
              <a:lnSpc>
                <a:spcPct val="90000"/>
              </a:lnSpc>
            </a:pPr>
            <a:r>
              <a:rPr lang="zh-CN" altLang="en-US" sz="1660" dirty="0">
                <a:solidFill>
                  <a:srgbClr val="111111"/>
                </a:solidFill>
                <a:ea typeface="宋体" pitchFamily="2" charset="-122"/>
                <a:sym typeface="Arial" charset="0"/>
              </a:rPr>
              <a:t>在</a:t>
            </a:r>
            <a:r>
              <a:rPr lang="en-US" altLang="zh-CN" sz="1660" dirty="0" err="1">
                <a:solidFill>
                  <a:srgbClr val="111111"/>
                </a:solidFill>
                <a:ea typeface="宋体" pitchFamily="2" charset="-122"/>
                <a:sym typeface="Arial" charset="0"/>
              </a:rPr>
              <a:t>start_kernel</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函数的最后，调用了</a:t>
            </a:r>
            <a:r>
              <a:rPr lang="en-US" altLang="zh-CN" sz="1660" dirty="0" err="1">
                <a:solidFill>
                  <a:srgbClr val="111111"/>
                </a:solidFill>
                <a:ea typeface="宋体" pitchFamily="2" charset="-122"/>
                <a:sym typeface="Arial" charset="0"/>
              </a:rPr>
              <a:t>rest_init</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函数，而在</a:t>
            </a:r>
            <a:r>
              <a:rPr lang="en-US" altLang="zh-CN" sz="1660" dirty="0" err="1">
                <a:solidFill>
                  <a:srgbClr val="111111"/>
                </a:solidFill>
                <a:ea typeface="宋体" pitchFamily="2" charset="-122"/>
                <a:sym typeface="Arial" charset="0"/>
              </a:rPr>
              <a:t>rest_init</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函数中，建立了两个内核进程</a:t>
            </a:r>
            <a:endParaRPr lang="en-US" altLang="zh-CN" sz="1660" dirty="0">
              <a:solidFill>
                <a:srgbClr val="111111"/>
              </a:solidFill>
              <a:ea typeface="宋体" pitchFamily="2" charset="-122"/>
              <a:sym typeface="Arial" charset="0"/>
            </a:endParaRPr>
          </a:p>
          <a:p>
            <a:pPr lvl="2">
              <a:lnSpc>
                <a:spcPct val="90000"/>
              </a:lnSpc>
            </a:pPr>
            <a:r>
              <a:rPr lang="en-US" altLang="zh-CN" sz="1660" dirty="0" err="1">
                <a:solidFill>
                  <a:srgbClr val="111111"/>
                </a:solidFill>
                <a:ea typeface="宋体" pitchFamily="2" charset="-122"/>
                <a:sym typeface="Arial" charset="0"/>
              </a:rPr>
              <a:t>kernel_init</a:t>
            </a:r>
            <a:endParaRPr lang="en-US" altLang="zh-CN" sz="1660" dirty="0">
              <a:solidFill>
                <a:srgbClr val="111111"/>
              </a:solidFill>
              <a:ea typeface="宋体" pitchFamily="2" charset="-122"/>
              <a:sym typeface="Arial" charset="0"/>
            </a:endParaRPr>
          </a:p>
          <a:p>
            <a:pPr lvl="3">
              <a:lnSpc>
                <a:spcPct val="90000"/>
              </a:lnSpc>
            </a:pPr>
            <a:r>
              <a:rPr lang="en-US" altLang="zh-CN" sz="1570" dirty="0" err="1">
                <a:solidFill>
                  <a:srgbClr val="111111"/>
                </a:solidFill>
                <a:ea typeface="宋体" pitchFamily="2" charset="-122"/>
                <a:sym typeface="Arial" charset="0"/>
              </a:rPr>
              <a:t>kernel_init</a:t>
            </a:r>
            <a:r>
              <a:rPr lang="zh-CN" altLang="en-US" sz="1570" dirty="0">
                <a:solidFill>
                  <a:srgbClr val="111111"/>
                </a:solidFill>
                <a:ea typeface="宋体" pitchFamily="2" charset="-122"/>
                <a:sym typeface="Arial" charset="0"/>
              </a:rPr>
              <a:t>进程之后会转换为用户态的</a:t>
            </a:r>
            <a:r>
              <a:rPr lang="en-US" altLang="zh-CN" sz="1570" dirty="0" err="1">
                <a:solidFill>
                  <a:srgbClr val="111111"/>
                </a:solidFill>
                <a:ea typeface="宋体" pitchFamily="2" charset="-122"/>
                <a:sym typeface="Arial" charset="0"/>
              </a:rPr>
              <a:t>init</a:t>
            </a:r>
            <a:r>
              <a:rPr lang="zh-CN" altLang="en-US" sz="1570" dirty="0">
                <a:solidFill>
                  <a:srgbClr val="111111"/>
                </a:solidFill>
                <a:ea typeface="宋体" pitchFamily="2" charset="-122"/>
                <a:sym typeface="Arial" charset="0"/>
              </a:rPr>
              <a:t>进程，进程号为</a:t>
            </a:r>
            <a:r>
              <a:rPr lang="en-US" altLang="zh-CN" sz="1570" dirty="0">
                <a:solidFill>
                  <a:srgbClr val="111111"/>
                </a:solidFill>
                <a:ea typeface="宋体" pitchFamily="2" charset="-122"/>
                <a:sym typeface="Arial" charset="0"/>
              </a:rPr>
              <a:t>1</a:t>
            </a:r>
          </a:p>
          <a:p>
            <a:pPr lvl="2">
              <a:lnSpc>
                <a:spcPct val="90000"/>
              </a:lnSpc>
            </a:pPr>
            <a:r>
              <a:rPr lang="en-US" altLang="zh-CN" sz="1660" dirty="0" err="1">
                <a:solidFill>
                  <a:srgbClr val="111111"/>
                </a:solidFill>
                <a:ea typeface="宋体" pitchFamily="2" charset="-122"/>
                <a:sym typeface="Arial" charset="0"/>
              </a:rPr>
              <a:t>kthreadd</a:t>
            </a:r>
            <a:endParaRPr lang="en-US" altLang="zh-CN" sz="1660" dirty="0">
              <a:solidFill>
                <a:srgbClr val="111111"/>
              </a:solidFill>
              <a:ea typeface="宋体" pitchFamily="2" charset="-122"/>
              <a:sym typeface="Arial" charset="0"/>
            </a:endParaRPr>
          </a:p>
          <a:p>
            <a:pPr lvl="3">
              <a:lnSpc>
                <a:spcPct val="90000"/>
              </a:lnSpc>
            </a:pPr>
            <a:r>
              <a:rPr lang="en-US" altLang="zh-CN" sz="1570" dirty="0" err="1">
                <a:solidFill>
                  <a:srgbClr val="111111"/>
                </a:solidFill>
                <a:ea typeface="宋体" pitchFamily="2" charset="-122"/>
                <a:sym typeface="Arial" charset="0"/>
              </a:rPr>
              <a:t>kthreadd</a:t>
            </a:r>
            <a:r>
              <a:rPr lang="zh-CN" altLang="en-US" sz="1570" dirty="0">
                <a:solidFill>
                  <a:srgbClr val="111111"/>
                </a:solidFill>
                <a:ea typeface="宋体" pitchFamily="2" charset="-122"/>
                <a:sym typeface="Arial" charset="0"/>
              </a:rPr>
              <a:t>进程的进程号为</a:t>
            </a:r>
            <a:r>
              <a:rPr lang="en-US" altLang="zh-CN" sz="1570" dirty="0">
                <a:solidFill>
                  <a:srgbClr val="111111"/>
                </a:solidFill>
                <a:ea typeface="宋体" pitchFamily="2" charset="-122"/>
                <a:sym typeface="Arial" charset="0"/>
              </a:rPr>
              <a:t>2</a:t>
            </a:r>
            <a:r>
              <a:rPr lang="zh-CN" altLang="en-US" sz="1570" dirty="0">
                <a:solidFill>
                  <a:srgbClr val="111111"/>
                </a:solidFill>
                <a:ea typeface="宋体" pitchFamily="2" charset="-122"/>
                <a:sym typeface="Arial" charset="0"/>
              </a:rPr>
              <a:t>，负责创建内核进程</a:t>
            </a:r>
            <a:endParaRPr lang="en-US" altLang="zh-CN" sz="1570"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内核态与用户态的概念及切换</a:t>
            </a:r>
          </a:p>
        </p:txBody>
      </p:sp>
      <p:pic>
        <p:nvPicPr>
          <p:cNvPr id="7" name="图片 6">
            <a:extLst>
              <a:ext uri="{FF2B5EF4-FFF2-40B4-BE49-F238E27FC236}">
                <a16:creationId xmlns:a16="http://schemas.microsoft.com/office/drawing/2014/main" id="{1A8DAFD9-14B7-45D4-BD55-8C0334FC2688}"/>
              </a:ext>
            </a:extLst>
          </p:cNvPr>
          <p:cNvPicPr>
            <a:picLocks noChangeAspect="1"/>
          </p:cNvPicPr>
          <p:nvPr/>
        </p:nvPicPr>
        <p:blipFill>
          <a:blip r:embed="rId3"/>
          <a:stretch>
            <a:fillRect/>
          </a:stretch>
        </p:blipFill>
        <p:spPr>
          <a:xfrm>
            <a:off x="1331640" y="3429000"/>
            <a:ext cx="5112568" cy="3168669"/>
          </a:xfrm>
          <a:prstGeom prst="rect">
            <a:avLst/>
          </a:prstGeom>
        </p:spPr>
      </p:pic>
    </p:spTree>
    <p:extLst>
      <p:ext uri="{BB962C8B-B14F-4D97-AF65-F5344CB8AC3E}">
        <p14:creationId xmlns:p14="http://schemas.microsoft.com/office/powerpoint/2010/main" val="40790742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en-US" altLang="zh-CN" sz="2123" kern="1200" dirty="0" err="1">
                <a:ea typeface="黑体" pitchFamily="49" charset="-122"/>
                <a:sym typeface="Arial" charset="0"/>
              </a:rPr>
              <a:t>kernel_init</a:t>
            </a:r>
            <a:r>
              <a:rPr lang="zh-CN" altLang="en-US" sz="2123" kern="1200" dirty="0">
                <a:ea typeface="黑体" pitchFamily="49" charset="-122"/>
                <a:sym typeface="Arial" charset="0"/>
              </a:rPr>
              <a:t>函数</a:t>
            </a:r>
          </a:p>
          <a:p>
            <a:pPr lvl="1">
              <a:lnSpc>
                <a:spcPct val="90000"/>
              </a:lnSpc>
            </a:pPr>
            <a:r>
              <a:rPr lang="en-US" altLang="zh-CN" sz="1660" dirty="0">
                <a:solidFill>
                  <a:srgbClr val="111111"/>
                </a:solidFill>
                <a:ea typeface="宋体" pitchFamily="2" charset="-122"/>
                <a:sym typeface="Arial" charset="0"/>
              </a:rPr>
              <a:t>kernel_init</a:t>
            </a:r>
            <a:r>
              <a:rPr lang="zh-CN" altLang="en-US" sz="1660" dirty="0">
                <a:solidFill>
                  <a:srgbClr val="111111"/>
                </a:solidFill>
                <a:ea typeface="宋体" pitchFamily="2" charset="-122"/>
                <a:sym typeface="Arial" charset="0"/>
              </a:rPr>
              <a:t>最开始只是一个函数，这个函数作为进程被启动，但是之后它将读取根文件系统下的</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程序，这个操作将完成从内核态到用户态的转变，而这个</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进程是所有用户态进程的父进程，它生了大量的子进程，所以</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进程将永远存在，其</a:t>
            </a:r>
            <a:r>
              <a:rPr lang="en-US" altLang="zh-CN" sz="1660" dirty="0">
                <a:solidFill>
                  <a:srgbClr val="111111"/>
                </a:solidFill>
                <a:ea typeface="宋体" pitchFamily="2" charset="-122"/>
                <a:sym typeface="Arial" charset="0"/>
              </a:rPr>
              <a:t>PID</a:t>
            </a:r>
            <a:r>
              <a:rPr lang="zh-CN" altLang="en-US" sz="1660" dirty="0">
                <a:solidFill>
                  <a:srgbClr val="111111"/>
                </a:solidFill>
                <a:ea typeface="宋体" pitchFamily="2" charset="-122"/>
                <a:sym typeface="Arial" charset="0"/>
              </a:rPr>
              <a:t>是</a:t>
            </a:r>
            <a:r>
              <a:rPr lang="en-US" altLang="zh-CN" sz="1660" dirty="0">
                <a:solidFill>
                  <a:srgbClr val="111111"/>
                </a:solidFill>
                <a:ea typeface="宋体" pitchFamily="2" charset="-122"/>
                <a:sym typeface="Arial" charset="0"/>
              </a:rPr>
              <a:t>1</a:t>
            </a:r>
            <a:r>
              <a:rPr lang="zh-CN" altLang="en-US" sz="1660" dirty="0">
                <a:solidFill>
                  <a:srgbClr val="111111"/>
                </a:solidFill>
                <a:ea typeface="宋体" pitchFamily="2" charset="-122"/>
                <a:sym typeface="Arial" charset="0"/>
              </a:rPr>
              <a:t>。</a:t>
            </a:r>
            <a:endParaRPr lang="en-US" altLang="zh-CN" sz="1660" dirty="0">
              <a:solidFill>
                <a:srgbClr val="111111"/>
              </a:solidFill>
              <a:ea typeface="宋体" pitchFamily="2" charset="-122"/>
              <a:sym typeface="Arial" charset="0"/>
            </a:endParaRPr>
          </a:p>
          <a:p>
            <a:pPr lvl="1">
              <a:lnSpc>
                <a:spcPct val="90000"/>
              </a:lnSpc>
            </a:pPr>
            <a:r>
              <a:rPr lang="zh-CN" altLang="en-US" sz="1660" dirty="0">
                <a:solidFill>
                  <a:srgbClr val="111111"/>
                </a:solidFill>
                <a:ea typeface="宋体" pitchFamily="2" charset="-122"/>
                <a:sym typeface="Arial" charset="0"/>
              </a:rPr>
              <a:t>随后，</a:t>
            </a:r>
            <a:r>
              <a:rPr lang="en-US" altLang="zh-CN" sz="1660" dirty="0">
                <a:solidFill>
                  <a:srgbClr val="111111"/>
                </a:solidFill>
                <a:ea typeface="宋体" pitchFamily="2" charset="-122"/>
                <a:sym typeface="Arial" charset="0"/>
              </a:rPr>
              <a:t>1</a:t>
            </a:r>
            <a:r>
              <a:rPr lang="zh-CN" altLang="en-US" sz="1660" dirty="0">
                <a:solidFill>
                  <a:srgbClr val="111111"/>
                </a:solidFill>
                <a:ea typeface="宋体" pitchFamily="2" charset="-122"/>
                <a:sym typeface="Arial" charset="0"/>
              </a:rPr>
              <a:t>号进程调用</a:t>
            </a:r>
            <a:r>
              <a:rPr lang="en-US" altLang="zh-CN" sz="1660" dirty="0" err="1">
                <a:solidFill>
                  <a:srgbClr val="111111"/>
                </a:solidFill>
                <a:ea typeface="宋体" pitchFamily="2" charset="-122"/>
                <a:sym typeface="Arial" charset="0"/>
              </a:rPr>
              <a:t>do_execve</a:t>
            </a:r>
            <a:r>
              <a:rPr lang="zh-CN" altLang="en-US" sz="1660" dirty="0">
                <a:solidFill>
                  <a:srgbClr val="111111"/>
                </a:solidFill>
                <a:ea typeface="宋体" pitchFamily="2" charset="-122"/>
                <a:sym typeface="Arial" charset="0"/>
              </a:rPr>
              <a:t>运行可执行程序</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，并演变成用户态</a:t>
            </a:r>
            <a:r>
              <a:rPr lang="en-US" altLang="zh-CN" sz="1660" dirty="0">
                <a:solidFill>
                  <a:srgbClr val="111111"/>
                </a:solidFill>
                <a:ea typeface="宋体" pitchFamily="2" charset="-122"/>
                <a:sym typeface="Arial" charset="0"/>
              </a:rPr>
              <a:t>1</a:t>
            </a:r>
            <a:r>
              <a:rPr lang="zh-CN" altLang="en-US" sz="1660" dirty="0">
                <a:solidFill>
                  <a:srgbClr val="111111"/>
                </a:solidFill>
                <a:ea typeface="宋体" pitchFamily="2" charset="-122"/>
                <a:sym typeface="Arial" charset="0"/>
              </a:rPr>
              <a:t>号进程，即</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进程。</a:t>
            </a:r>
            <a:endParaRPr lang="en-US" altLang="zh-CN" sz="1660" dirty="0">
              <a:solidFill>
                <a:srgbClr val="111111"/>
              </a:solidFill>
              <a:ea typeface="宋体" pitchFamily="2" charset="-122"/>
              <a:sym typeface="Arial" charset="0"/>
            </a:endParaRPr>
          </a:p>
          <a:p>
            <a:pPr lvl="1">
              <a:lnSpc>
                <a:spcPct val="90000"/>
              </a:lnSpc>
            </a:pP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进程是</a:t>
            </a:r>
            <a:r>
              <a:rPr lang="en-US" altLang="zh-CN" sz="1660" dirty="0" err="1">
                <a:solidFill>
                  <a:srgbClr val="111111"/>
                </a:solidFill>
                <a:ea typeface="宋体" pitchFamily="2" charset="-122"/>
                <a:sym typeface="Arial" charset="0"/>
              </a:rPr>
              <a:t>linux</a:t>
            </a:r>
            <a:r>
              <a:rPr lang="zh-CN" altLang="en-US" sz="1660" dirty="0">
                <a:solidFill>
                  <a:srgbClr val="111111"/>
                </a:solidFill>
                <a:ea typeface="宋体" pitchFamily="2" charset="-122"/>
                <a:sym typeface="Arial" charset="0"/>
              </a:rPr>
              <a:t>内核启动的第一个用户级进程。</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有许多很重要的任务，比如像启动</a:t>
            </a:r>
            <a:r>
              <a:rPr lang="en-US" altLang="zh-CN" sz="1660" dirty="0" err="1">
                <a:solidFill>
                  <a:srgbClr val="111111"/>
                </a:solidFill>
                <a:ea typeface="宋体" pitchFamily="2" charset="-122"/>
                <a:sym typeface="Arial" charset="0"/>
              </a:rPr>
              <a:t>getty</a:t>
            </a:r>
            <a:r>
              <a:rPr lang="zh-CN" altLang="en-US" sz="1660" dirty="0">
                <a:solidFill>
                  <a:srgbClr val="111111"/>
                </a:solidFill>
                <a:ea typeface="宋体" pitchFamily="2" charset="-122"/>
                <a:sym typeface="Arial" charset="0"/>
              </a:rPr>
              <a:t>（用于用户登录）、实现运行级别、以及处理孤立进程。</a:t>
            </a:r>
            <a:endParaRPr lang="en-US" altLang="zh-CN" sz="1660" dirty="0">
              <a:solidFill>
                <a:srgbClr val="111111"/>
              </a:solidFill>
              <a:ea typeface="宋体" pitchFamily="2" charset="-122"/>
              <a:sym typeface="Arial" charset="0"/>
            </a:endParaRPr>
          </a:p>
          <a:p>
            <a:pPr lvl="1">
              <a:lnSpc>
                <a:spcPct val="90000"/>
              </a:lnSpc>
            </a:pPr>
            <a:r>
              <a:rPr lang="zh-CN" altLang="en-US" sz="1660" dirty="0">
                <a:solidFill>
                  <a:srgbClr val="111111"/>
                </a:solidFill>
                <a:ea typeface="宋体" pitchFamily="2" charset="-122"/>
                <a:sym typeface="Arial" charset="0"/>
              </a:rPr>
              <a:t>它按照配置文件</a:t>
            </a:r>
            <a:r>
              <a:rPr lang="en-US" altLang="zh-CN" sz="1660" dirty="0">
                <a:solidFill>
                  <a:srgbClr val="111111"/>
                </a:solidFill>
                <a:ea typeface="宋体" pitchFamily="2" charset="-122"/>
                <a:sym typeface="Arial" charset="0"/>
              </a:rPr>
              <a:t>/</a:t>
            </a:r>
            <a:r>
              <a:rPr lang="en-US" altLang="zh-CN" sz="1660" dirty="0" err="1">
                <a:solidFill>
                  <a:srgbClr val="111111"/>
                </a:solidFill>
                <a:ea typeface="宋体" pitchFamily="2" charset="-122"/>
                <a:sym typeface="Arial" charset="0"/>
              </a:rPr>
              <a:t>etc</a:t>
            </a:r>
            <a:r>
              <a:rPr lang="en-US" altLang="zh-CN" sz="1660" dirty="0">
                <a:solidFill>
                  <a:srgbClr val="111111"/>
                </a:solidFill>
                <a:ea typeface="宋体" pitchFamily="2" charset="-122"/>
                <a:sym typeface="Arial" charset="0"/>
              </a:rPr>
              <a:t>/</a:t>
            </a:r>
            <a:r>
              <a:rPr lang="en-US" altLang="zh-CN" sz="1660" dirty="0" err="1">
                <a:solidFill>
                  <a:srgbClr val="111111"/>
                </a:solidFill>
                <a:ea typeface="宋体" pitchFamily="2" charset="-122"/>
                <a:sym typeface="Arial" charset="0"/>
              </a:rPr>
              <a:t>initab</a:t>
            </a:r>
            <a:r>
              <a:rPr lang="zh-CN" altLang="en-US" sz="1660" dirty="0">
                <a:solidFill>
                  <a:srgbClr val="111111"/>
                </a:solidFill>
                <a:ea typeface="宋体" pitchFamily="2" charset="-122"/>
                <a:sym typeface="Arial" charset="0"/>
              </a:rPr>
              <a:t>的要求，完成系统启动工作，创建编号为</a:t>
            </a:r>
            <a:r>
              <a:rPr lang="en-US" altLang="zh-CN" sz="1660" dirty="0">
                <a:solidFill>
                  <a:srgbClr val="111111"/>
                </a:solidFill>
                <a:ea typeface="宋体" pitchFamily="2" charset="-122"/>
                <a:sym typeface="Arial" charset="0"/>
              </a:rPr>
              <a:t>1</a:t>
            </a:r>
            <a:r>
              <a:rPr lang="zh-CN" altLang="en-US" sz="1660" dirty="0">
                <a:solidFill>
                  <a:srgbClr val="111111"/>
                </a:solidFill>
                <a:ea typeface="宋体" pitchFamily="2" charset="-122"/>
                <a:sym typeface="Arial" charset="0"/>
              </a:rPr>
              <a:t>号、</a:t>
            </a:r>
            <a:r>
              <a:rPr lang="en-US" altLang="zh-CN" sz="1660" dirty="0">
                <a:solidFill>
                  <a:srgbClr val="111111"/>
                </a:solidFill>
                <a:ea typeface="宋体" pitchFamily="2" charset="-122"/>
                <a:sym typeface="Arial" charset="0"/>
              </a:rPr>
              <a:t>2</a:t>
            </a:r>
            <a:r>
              <a:rPr lang="zh-CN" altLang="en-US" sz="1660" dirty="0">
                <a:solidFill>
                  <a:srgbClr val="111111"/>
                </a:solidFill>
                <a:ea typeface="宋体" pitchFamily="2" charset="-122"/>
                <a:sym typeface="Arial" charset="0"/>
              </a:rPr>
              <a:t>号</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的若干终端注册进程</a:t>
            </a:r>
            <a:r>
              <a:rPr lang="en-US" altLang="zh-CN" sz="1660" dirty="0" err="1">
                <a:solidFill>
                  <a:srgbClr val="111111"/>
                </a:solidFill>
                <a:ea typeface="宋体" pitchFamily="2" charset="-122"/>
                <a:sym typeface="Arial" charset="0"/>
              </a:rPr>
              <a:t>getty</a:t>
            </a:r>
            <a:r>
              <a:rPr lang="zh-CN" altLang="en-US" sz="1660" dirty="0">
                <a:solidFill>
                  <a:srgbClr val="111111"/>
                </a:solidFill>
                <a:ea typeface="宋体" pitchFamily="2" charset="-122"/>
                <a:sym typeface="Arial" charset="0"/>
              </a:rPr>
              <a:t>。</a:t>
            </a:r>
          </a:p>
          <a:p>
            <a:pPr lvl="1">
              <a:lnSpc>
                <a:spcPct val="90000"/>
              </a:lnSpc>
            </a:pPr>
            <a:r>
              <a:rPr lang="zh-CN" altLang="en-US" sz="1660" dirty="0">
                <a:solidFill>
                  <a:srgbClr val="111111"/>
                </a:solidFill>
                <a:ea typeface="宋体" pitchFamily="2" charset="-122"/>
                <a:sym typeface="Arial" charset="0"/>
              </a:rPr>
              <a:t>每个</a:t>
            </a:r>
            <a:r>
              <a:rPr lang="en-US" altLang="zh-CN" sz="1660" dirty="0" err="1">
                <a:solidFill>
                  <a:srgbClr val="111111"/>
                </a:solidFill>
                <a:ea typeface="宋体" pitchFamily="2" charset="-122"/>
                <a:sym typeface="Arial" charset="0"/>
              </a:rPr>
              <a:t>getty</a:t>
            </a:r>
            <a:r>
              <a:rPr lang="zh-CN" altLang="en-US" sz="1660" dirty="0">
                <a:solidFill>
                  <a:srgbClr val="111111"/>
                </a:solidFill>
                <a:ea typeface="宋体" pitchFamily="2" charset="-122"/>
                <a:sym typeface="Arial" charset="0"/>
              </a:rPr>
              <a:t>进程设置其进程组标识号，并监视配置到系统终端的接口线路。当检测到来自终端的连接信号时，</a:t>
            </a:r>
            <a:r>
              <a:rPr lang="en-US" altLang="zh-CN" sz="1660" dirty="0" err="1">
                <a:solidFill>
                  <a:srgbClr val="111111"/>
                </a:solidFill>
                <a:ea typeface="宋体" pitchFamily="2" charset="-122"/>
                <a:sym typeface="Arial" charset="0"/>
              </a:rPr>
              <a:t>getty</a:t>
            </a:r>
            <a:r>
              <a:rPr lang="zh-CN" altLang="en-US" sz="1660" dirty="0">
                <a:solidFill>
                  <a:srgbClr val="111111"/>
                </a:solidFill>
                <a:ea typeface="宋体" pitchFamily="2" charset="-122"/>
                <a:sym typeface="Arial" charset="0"/>
              </a:rPr>
              <a:t>进程将通过函数</a:t>
            </a:r>
            <a:r>
              <a:rPr lang="en-US" altLang="zh-CN" sz="1660" dirty="0" err="1">
                <a:solidFill>
                  <a:srgbClr val="111111"/>
                </a:solidFill>
                <a:ea typeface="宋体" pitchFamily="2" charset="-122"/>
                <a:sym typeface="Arial" charset="0"/>
              </a:rPr>
              <a:t>do_execve</a:t>
            </a:r>
            <a:r>
              <a:rPr lang="zh-CN" altLang="en-US" sz="1660" dirty="0">
                <a:solidFill>
                  <a:srgbClr val="111111"/>
                </a:solidFill>
                <a:ea typeface="宋体" pitchFamily="2" charset="-122"/>
                <a:sym typeface="Arial" charset="0"/>
              </a:rPr>
              <a:t>（）执行注册程序</a:t>
            </a:r>
            <a:r>
              <a:rPr lang="en-US" altLang="zh-CN" sz="1660" dirty="0">
                <a:solidFill>
                  <a:srgbClr val="111111"/>
                </a:solidFill>
                <a:ea typeface="宋体" pitchFamily="2" charset="-122"/>
                <a:sym typeface="Arial" charset="0"/>
              </a:rPr>
              <a:t>login</a:t>
            </a:r>
            <a:r>
              <a:rPr lang="zh-CN" altLang="en-US" sz="1660" dirty="0">
                <a:solidFill>
                  <a:srgbClr val="111111"/>
                </a:solidFill>
                <a:ea typeface="宋体" pitchFamily="2" charset="-122"/>
                <a:sym typeface="Arial" charset="0"/>
              </a:rPr>
              <a:t>，此时用户就可输入注册名和密码进入登录过程，如果成功，由</a:t>
            </a:r>
            <a:r>
              <a:rPr lang="en-US" altLang="zh-CN" sz="1660" dirty="0">
                <a:solidFill>
                  <a:srgbClr val="111111"/>
                </a:solidFill>
                <a:ea typeface="宋体" pitchFamily="2" charset="-122"/>
                <a:sym typeface="Arial" charset="0"/>
              </a:rPr>
              <a:t>login</a:t>
            </a:r>
            <a:r>
              <a:rPr lang="zh-CN" altLang="en-US" sz="1660" dirty="0">
                <a:solidFill>
                  <a:srgbClr val="111111"/>
                </a:solidFill>
                <a:ea typeface="宋体" pitchFamily="2" charset="-122"/>
                <a:sym typeface="Arial" charset="0"/>
              </a:rPr>
              <a:t>程序再通过函数</a:t>
            </a:r>
            <a:r>
              <a:rPr lang="en-US" altLang="zh-CN" sz="1660" dirty="0" err="1">
                <a:solidFill>
                  <a:srgbClr val="111111"/>
                </a:solidFill>
                <a:ea typeface="宋体" pitchFamily="2" charset="-122"/>
                <a:sym typeface="Arial" charset="0"/>
              </a:rPr>
              <a:t>execv</a:t>
            </a:r>
            <a:r>
              <a:rPr lang="zh-CN" altLang="en-US" sz="1660" dirty="0">
                <a:solidFill>
                  <a:srgbClr val="111111"/>
                </a:solidFill>
                <a:ea typeface="宋体" pitchFamily="2" charset="-122"/>
                <a:sym typeface="Arial" charset="0"/>
              </a:rPr>
              <a:t>（）执行</a:t>
            </a:r>
            <a:r>
              <a:rPr lang="en-US" altLang="zh-CN" sz="1660" dirty="0">
                <a:solidFill>
                  <a:srgbClr val="111111"/>
                </a:solidFill>
                <a:ea typeface="宋体" pitchFamily="2" charset="-122"/>
                <a:sym typeface="Arial" charset="0"/>
              </a:rPr>
              <a:t>shell</a:t>
            </a:r>
            <a:r>
              <a:rPr lang="zh-CN" altLang="en-US" sz="1660" dirty="0">
                <a:solidFill>
                  <a:srgbClr val="111111"/>
                </a:solidFill>
                <a:ea typeface="宋体" pitchFamily="2" charset="-122"/>
                <a:sym typeface="Arial" charset="0"/>
              </a:rPr>
              <a:t>，该</a:t>
            </a:r>
            <a:r>
              <a:rPr lang="en-US" altLang="zh-CN" sz="1660" dirty="0">
                <a:solidFill>
                  <a:srgbClr val="111111"/>
                </a:solidFill>
                <a:ea typeface="宋体" pitchFamily="2" charset="-122"/>
                <a:sym typeface="Arial" charset="0"/>
              </a:rPr>
              <a:t>shell</a:t>
            </a:r>
            <a:r>
              <a:rPr lang="zh-CN" altLang="en-US" sz="1660" dirty="0">
                <a:solidFill>
                  <a:srgbClr val="111111"/>
                </a:solidFill>
                <a:ea typeface="宋体" pitchFamily="2" charset="-122"/>
                <a:sym typeface="Arial" charset="0"/>
              </a:rPr>
              <a:t>进程接收</a:t>
            </a:r>
            <a:r>
              <a:rPr lang="en-US" altLang="zh-CN" sz="1660" dirty="0" err="1">
                <a:solidFill>
                  <a:srgbClr val="111111"/>
                </a:solidFill>
                <a:ea typeface="宋体" pitchFamily="2" charset="-122"/>
                <a:sym typeface="Arial" charset="0"/>
              </a:rPr>
              <a:t>getty</a:t>
            </a:r>
            <a:r>
              <a:rPr lang="zh-CN" altLang="en-US" sz="1660" dirty="0">
                <a:solidFill>
                  <a:srgbClr val="111111"/>
                </a:solidFill>
                <a:ea typeface="宋体" pitchFamily="2" charset="-122"/>
                <a:sym typeface="Arial" charset="0"/>
              </a:rPr>
              <a:t>进程的</a:t>
            </a:r>
            <a:r>
              <a:rPr lang="en-US" altLang="zh-CN" sz="1660" dirty="0" err="1">
                <a:solidFill>
                  <a:srgbClr val="111111"/>
                </a:solidFill>
                <a:ea typeface="宋体" pitchFamily="2" charset="-122"/>
                <a:sym typeface="Arial" charset="0"/>
              </a:rPr>
              <a:t>pid</a:t>
            </a:r>
            <a:r>
              <a:rPr lang="zh-CN" altLang="en-US" sz="1660" dirty="0">
                <a:solidFill>
                  <a:srgbClr val="111111"/>
                </a:solidFill>
                <a:ea typeface="宋体" pitchFamily="2" charset="-122"/>
                <a:sym typeface="Arial" charset="0"/>
              </a:rPr>
              <a:t>，取代原来的</a:t>
            </a:r>
            <a:r>
              <a:rPr lang="en-US" altLang="zh-CN" sz="1660" dirty="0" err="1">
                <a:solidFill>
                  <a:srgbClr val="111111"/>
                </a:solidFill>
                <a:ea typeface="宋体" pitchFamily="2" charset="-122"/>
                <a:sym typeface="Arial" charset="0"/>
              </a:rPr>
              <a:t>getty</a:t>
            </a:r>
            <a:r>
              <a:rPr lang="zh-CN" altLang="en-US" sz="1660" dirty="0">
                <a:solidFill>
                  <a:srgbClr val="111111"/>
                </a:solidFill>
                <a:ea typeface="宋体" pitchFamily="2" charset="-122"/>
                <a:sym typeface="Arial" charset="0"/>
              </a:rPr>
              <a:t>进程。再由</a:t>
            </a:r>
            <a:r>
              <a:rPr lang="en-US" altLang="zh-CN" sz="1660" dirty="0">
                <a:solidFill>
                  <a:srgbClr val="111111"/>
                </a:solidFill>
                <a:ea typeface="宋体" pitchFamily="2" charset="-122"/>
                <a:sym typeface="Arial" charset="0"/>
              </a:rPr>
              <a:t>shell</a:t>
            </a:r>
            <a:r>
              <a:rPr lang="zh-CN" altLang="en-US" sz="1660" dirty="0">
                <a:solidFill>
                  <a:srgbClr val="111111"/>
                </a:solidFill>
                <a:ea typeface="宋体" pitchFamily="2" charset="-122"/>
                <a:sym typeface="Arial" charset="0"/>
              </a:rPr>
              <a:t>直接或间接地产生其他进程。</a:t>
            </a:r>
          </a:p>
          <a:p>
            <a:pPr lvl="1">
              <a:lnSpc>
                <a:spcPct val="90000"/>
              </a:lnSpc>
            </a:pPr>
            <a:r>
              <a:rPr lang="zh-CN" altLang="en-US" sz="1660" dirty="0">
                <a:solidFill>
                  <a:srgbClr val="FF0000"/>
                </a:solidFill>
                <a:ea typeface="宋体" pitchFamily="2" charset="-122"/>
                <a:sym typeface="Arial" charset="0"/>
              </a:rPr>
              <a:t>上述过程可描述为：</a:t>
            </a:r>
            <a:r>
              <a:rPr lang="en-US" altLang="zh-CN" sz="1660" dirty="0">
                <a:solidFill>
                  <a:srgbClr val="FF0000"/>
                </a:solidFill>
                <a:ea typeface="宋体" pitchFamily="2" charset="-122"/>
                <a:sym typeface="Arial" charset="0"/>
              </a:rPr>
              <a:t>0</a:t>
            </a:r>
            <a:r>
              <a:rPr lang="zh-CN" altLang="en-US" sz="1660" dirty="0">
                <a:solidFill>
                  <a:srgbClr val="FF0000"/>
                </a:solidFill>
                <a:ea typeface="宋体" pitchFamily="2" charset="-122"/>
                <a:sym typeface="Arial" charset="0"/>
              </a:rPr>
              <a:t>号进程</a:t>
            </a:r>
            <a:r>
              <a:rPr lang="en-US" altLang="zh-CN" sz="1660" dirty="0">
                <a:solidFill>
                  <a:srgbClr val="FF0000"/>
                </a:solidFill>
                <a:ea typeface="宋体" pitchFamily="2" charset="-122"/>
                <a:sym typeface="Arial" charset="0"/>
              </a:rPr>
              <a:t>-&gt;1</a:t>
            </a:r>
            <a:r>
              <a:rPr lang="zh-CN" altLang="en-US" sz="1660" dirty="0">
                <a:solidFill>
                  <a:srgbClr val="FF0000"/>
                </a:solidFill>
                <a:ea typeface="宋体" pitchFamily="2" charset="-122"/>
                <a:sym typeface="Arial" charset="0"/>
              </a:rPr>
              <a:t>号内核进程</a:t>
            </a:r>
            <a:r>
              <a:rPr lang="en-US" altLang="zh-CN" sz="1660" dirty="0">
                <a:solidFill>
                  <a:srgbClr val="FF0000"/>
                </a:solidFill>
                <a:ea typeface="宋体" pitchFamily="2" charset="-122"/>
                <a:sym typeface="Arial" charset="0"/>
              </a:rPr>
              <a:t>-&gt;1</a:t>
            </a:r>
            <a:r>
              <a:rPr lang="zh-CN" altLang="en-US" sz="1660" dirty="0">
                <a:solidFill>
                  <a:srgbClr val="FF0000"/>
                </a:solidFill>
                <a:ea typeface="宋体" pitchFamily="2" charset="-122"/>
                <a:sym typeface="Arial" charset="0"/>
              </a:rPr>
              <a:t>号用户进程（</a:t>
            </a:r>
            <a:r>
              <a:rPr lang="en-US" altLang="zh-CN" sz="1660" dirty="0" err="1">
                <a:solidFill>
                  <a:srgbClr val="FF0000"/>
                </a:solidFill>
                <a:ea typeface="宋体" pitchFamily="2" charset="-122"/>
                <a:sym typeface="Arial" charset="0"/>
              </a:rPr>
              <a:t>init</a:t>
            </a:r>
            <a:r>
              <a:rPr lang="zh-CN" altLang="en-US" sz="1660" dirty="0">
                <a:solidFill>
                  <a:srgbClr val="FF0000"/>
                </a:solidFill>
                <a:ea typeface="宋体" pitchFamily="2" charset="-122"/>
                <a:sym typeface="Arial" charset="0"/>
              </a:rPr>
              <a:t>进程）</a:t>
            </a:r>
            <a:r>
              <a:rPr lang="en-US" altLang="zh-CN" sz="1660" dirty="0">
                <a:solidFill>
                  <a:srgbClr val="FF0000"/>
                </a:solidFill>
                <a:ea typeface="宋体" pitchFamily="2" charset="-122"/>
                <a:sym typeface="Arial" charset="0"/>
              </a:rPr>
              <a:t>-&gt;</a:t>
            </a:r>
            <a:r>
              <a:rPr lang="en-US" altLang="zh-CN" sz="1660" dirty="0" err="1">
                <a:solidFill>
                  <a:srgbClr val="FF0000"/>
                </a:solidFill>
                <a:ea typeface="宋体" pitchFamily="2" charset="-122"/>
                <a:sym typeface="Arial" charset="0"/>
              </a:rPr>
              <a:t>getty</a:t>
            </a:r>
            <a:r>
              <a:rPr lang="zh-CN" altLang="en-US" sz="1660" dirty="0">
                <a:solidFill>
                  <a:srgbClr val="FF0000"/>
                </a:solidFill>
                <a:ea typeface="宋体" pitchFamily="2" charset="-122"/>
                <a:sym typeface="Arial" charset="0"/>
              </a:rPr>
              <a:t>进程</a:t>
            </a:r>
            <a:r>
              <a:rPr lang="en-US" altLang="zh-CN" sz="1660" dirty="0">
                <a:solidFill>
                  <a:srgbClr val="FF0000"/>
                </a:solidFill>
                <a:ea typeface="宋体" pitchFamily="2" charset="-122"/>
                <a:sym typeface="Arial" charset="0"/>
              </a:rPr>
              <a:t>-&gt;shell</a:t>
            </a:r>
            <a:r>
              <a:rPr lang="zh-CN" altLang="en-US" sz="1660" dirty="0">
                <a:solidFill>
                  <a:srgbClr val="FF0000"/>
                </a:solidFill>
                <a:ea typeface="宋体" pitchFamily="2" charset="-122"/>
                <a:sym typeface="Arial" charset="0"/>
              </a:rPr>
              <a:t>进程</a:t>
            </a: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内核态与用户态的概念及切换</a:t>
            </a:r>
          </a:p>
        </p:txBody>
      </p:sp>
    </p:spTree>
    <p:extLst>
      <p:ext uri="{BB962C8B-B14F-4D97-AF65-F5344CB8AC3E}">
        <p14:creationId xmlns:p14="http://schemas.microsoft.com/office/powerpoint/2010/main" val="140382771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en-US" altLang="zh-CN" sz="2123" kern="1200" dirty="0" err="1">
                <a:ea typeface="黑体" pitchFamily="49" charset="-122"/>
                <a:sym typeface="Arial" charset="0"/>
              </a:rPr>
              <a:t>kernel_thread</a:t>
            </a:r>
            <a:r>
              <a:rPr lang="en-US" altLang="zh-CN" sz="2123" kern="1200" dirty="0">
                <a:ea typeface="黑体" pitchFamily="49" charset="-122"/>
                <a:sym typeface="Arial" charset="0"/>
              </a:rPr>
              <a:t>()</a:t>
            </a:r>
            <a:r>
              <a:rPr lang="zh-CN" altLang="en-US" sz="2123" kern="1200" dirty="0">
                <a:ea typeface="黑体" pitchFamily="49" charset="-122"/>
                <a:sym typeface="Arial" charset="0"/>
              </a:rPr>
              <a:t>函数</a:t>
            </a:r>
          </a:p>
          <a:p>
            <a:pPr lvl="1">
              <a:lnSpc>
                <a:spcPct val="90000"/>
              </a:lnSpc>
            </a:pPr>
            <a:r>
              <a:rPr lang="en-US" altLang="zh-CN" sz="1660" dirty="0" err="1">
                <a:solidFill>
                  <a:srgbClr val="111111"/>
                </a:solidFill>
                <a:ea typeface="宋体" pitchFamily="2" charset="-122"/>
                <a:sym typeface="Arial" charset="0"/>
              </a:rPr>
              <a:t>pid_t</a:t>
            </a:r>
            <a:r>
              <a:rPr lang="en-US" altLang="zh-CN" sz="1660" dirty="0">
                <a:solidFill>
                  <a:srgbClr val="111111"/>
                </a:solidFill>
                <a:ea typeface="宋体" pitchFamily="2" charset="-122"/>
                <a:sym typeface="Arial" charset="0"/>
              </a:rPr>
              <a:t> </a:t>
            </a:r>
            <a:r>
              <a:rPr lang="en-US" altLang="zh-CN" sz="1660" dirty="0" err="1">
                <a:solidFill>
                  <a:srgbClr val="111111"/>
                </a:solidFill>
                <a:ea typeface="宋体" pitchFamily="2" charset="-122"/>
                <a:sym typeface="Arial" charset="0"/>
              </a:rPr>
              <a:t>kernel_thread</a:t>
            </a:r>
            <a:r>
              <a:rPr lang="en-US" altLang="zh-CN" sz="1660" dirty="0">
                <a:solidFill>
                  <a:srgbClr val="111111"/>
                </a:solidFill>
                <a:ea typeface="宋体" pitchFamily="2" charset="-122"/>
                <a:sym typeface="Arial" charset="0"/>
              </a:rPr>
              <a:t>(int (*</a:t>
            </a:r>
            <a:r>
              <a:rPr lang="en-US" altLang="zh-CN" sz="1660" dirty="0" err="1">
                <a:solidFill>
                  <a:srgbClr val="111111"/>
                </a:solidFill>
                <a:ea typeface="宋体" pitchFamily="2" charset="-122"/>
                <a:sym typeface="Arial" charset="0"/>
              </a:rPr>
              <a:t>fn</a:t>
            </a:r>
            <a:r>
              <a:rPr lang="en-US" altLang="zh-CN" sz="1660" dirty="0">
                <a:solidFill>
                  <a:srgbClr val="111111"/>
                </a:solidFill>
                <a:ea typeface="宋体" pitchFamily="2" charset="-122"/>
                <a:sym typeface="Arial" charset="0"/>
              </a:rPr>
              <a:t>)(void *), void *</a:t>
            </a:r>
            <a:r>
              <a:rPr lang="en-US" altLang="zh-CN" sz="1660" dirty="0" err="1">
                <a:solidFill>
                  <a:srgbClr val="111111"/>
                </a:solidFill>
                <a:ea typeface="宋体" pitchFamily="2" charset="-122"/>
                <a:sym typeface="Arial" charset="0"/>
              </a:rPr>
              <a:t>arg</a:t>
            </a:r>
            <a:r>
              <a:rPr lang="en-US" altLang="zh-CN" sz="1660" dirty="0">
                <a:solidFill>
                  <a:srgbClr val="111111"/>
                </a:solidFill>
                <a:ea typeface="宋体" pitchFamily="2" charset="-122"/>
                <a:sym typeface="Arial" charset="0"/>
              </a:rPr>
              <a:t>, unsigned long flags)</a:t>
            </a:r>
          </a:p>
          <a:p>
            <a:pPr lvl="2">
              <a:lnSpc>
                <a:spcPct val="90000"/>
              </a:lnSpc>
            </a:pPr>
            <a:r>
              <a:rPr lang="zh-CN" altLang="en-US" sz="1660" dirty="0">
                <a:solidFill>
                  <a:srgbClr val="111111"/>
                </a:solidFill>
                <a:ea typeface="宋体" pitchFamily="2" charset="-122"/>
                <a:sym typeface="Arial" charset="0"/>
              </a:rPr>
              <a:t>第一个参数为一个函数的函数名</a:t>
            </a:r>
            <a:endParaRPr lang="en-US" altLang="zh-CN" sz="1660" dirty="0">
              <a:solidFill>
                <a:srgbClr val="111111"/>
              </a:solidFill>
              <a:ea typeface="宋体" pitchFamily="2" charset="-122"/>
              <a:sym typeface="Arial" charset="0"/>
            </a:endParaRPr>
          </a:p>
          <a:p>
            <a:pPr lvl="2">
              <a:lnSpc>
                <a:spcPct val="90000"/>
              </a:lnSpc>
            </a:pPr>
            <a:r>
              <a:rPr lang="en-US" altLang="zh-CN" sz="1660" dirty="0" err="1">
                <a:solidFill>
                  <a:srgbClr val="111111"/>
                </a:solidFill>
                <a:ea typeface="宋体" pitchFamily="2" charset="-122"/>
                <a:sym typeface="Arial" charset="0"/>
              </a:rPr>
              <a:t>arg</a:t>
            </a:r>
            <a:r>
              <a:rPr lang="zh-CN" altLang="en-US" sz="1660" dirty="0">
                <a:solidFill>
                  <a:srgbClr val="111111"/>
                </a:solidFill>
                <a:ea typeface="宋体" pitchFamily="2" charset="-122"/>
                <a:sym typeface="Arial" charset="0"/>
              </a:rPr>
              <a:t>为传递给函数的参数</a:t>
            </a:r>
            <a:endParaRPr lang="en-US" altLang="zh-CN" sz="1660" dirty="0">
              <a:solidFill>
                <a:srgbClr val="111111"/>
              </a:solidFill>
              <a:ea typeface="宋体" pitchFamily="2" charset="-122"/>
              <a:sym typeface="Arial" charset="0"/>
            </a:endParaRPr>
          </a:p>
          <a:p>
            <a:pPr lvl="2">
              <a:lnSpc>
                <a:spcPct val="90000"/>
              </a:lnSpc>
            </a:pPr>
            <a:r>
              <a:rPr lang="en-US" altLang="zh-CN" sz="1660" dirty="0">
                <a:solidFill>
                  <a:srgbClr val="111111"/>
                </a:solidFill>
                <a:ea typeface="宋体" pitchFamily="2" charset="-122"/>
                <a:sym typeface="Arial" charset="0"/>
              </a:rPr>
              <a:t>flags</a:t>
            </a:r>
            <a:r>
              <a:rPr lang="zh-CN" altLang="en-US" sz="1660" dirty="0">
                <a:solidFill>
                  <a:srgbClr val="111111"/>
                </a:solidFill>
                <a:ea typeface="宋体" pitchFamily="2" charset="-122"/>
                <a:sym typeface="Arial" charset="0"/>
              </a:rPr>
              <a:t>是一些创建进程时用到的标志</a:t>
            </a:r>
            <a:endParaRPr lang="en-US" altLang="zh-CN" sz="1660" dirty="0">
              <a:solidFill>
                <a:srgbClr val="111111"/>
              </a:solidFill>
              <a:ea typeface="宋体" pitchFamily="2" charset="-122"/>
              <a:sym typeface="Arial" charset="0"/>
            </a:endParaRPr>
          </a:p>
          <a:p>
            <a:pPr lvl="1">
              <a:lnSpc>
                <a:spcPct val="90000"/>
              </a:lnSpc>
            </a:pPr>
            <a:r>
              <a:rPr lang="zh-CN" altLang="en-US" sz="1660" dirty="0">
                <a:solidFill>
                  <a:srgbClr val="111111"/>
                </a:solidFill>
                <a:ea typeface="宋体" pitchFamily="2" charset="-122"/>
                <a:sym typeface="Arial" charset="0"/>
              </a:rPr>
              <a:t>函数返回类型为</a:t>
            </a:r>
            <a:r>
              <a:rPr lang="en-US" altLang="zh-CN" sz="1660" dirty="0" err="1">
                <a:solidFill>
                  <a:srgbClr val="111111"/>
                </a:solidFill>
                <a:ea typeface="宋体" pitchFamily="2" charset="-122"/>
                <a:sym typeface="Arial" charset="0"/>
              </a:rPr>
              <a:t>pid_t</a:t>
            </a:r>
            <a:r>
              <a:rPr lang="zh-CN" altLang="en-US" sz="1660" dirty="0">
                <a:solidFill>
                  <a:srgbClr val="111111"/>
                </a:solidFill>
                <a:ea typeface="宋体" pitchFamily="2" charset="-122"/>
                <a:sym typeface="Arial" charset="0"/>
              </a:rPr>
              <a:t>的进程号</a:t>
            </a:r>
            <a:endParaRPr lang="en-US" altLang="zh-CN" sz="1660" dirty="0">
              <a:solidFill>
                <a:srgbClr val="111111"/>
              </a:solidFill>
              <a:ea typeface="宋体" pitchFamily="2" charset="-122"/>
              <a:sym typeface="Arial" charset="0"/>
            </a:endParaRPr>
          </a:p>
          <a:p>
            <a:pPr lvl="1">
              <a:lnSpc>
                <a:spcPct val="90000"/>
              </a:lnSpc>
            </a:pPr>
            <a:r>
              <a:rPr lang="en-US" altLang="zh-CN" sz="1660" dirty="0" err="1">
                <a:solidFill>
                  <a:srgbClr val="111111"/>
                </a:solidFill>
                <a:ea typeface="宋体" pitchFamily="2" charset="-122"/>
                <a:sym typeface="Arial" charset="0"/>
              </a:rPr>
              <a:t>kernel_thread</a:t>
            </a:r>
            <a:r>
              <a:rPr lang="zh-CN" altLang="en-US" sz="1660" dirty="0">
                <a:solidFill>
                  <a:srgbClr val="111111"/>
                </a:solidFill>
                <a:ea typeface="宋体" pitchFamily="2" charset="-122"/>
                <a:sym typeface="Arial" charset="0"/>
              </a:rPr>
              <a:t>的执行，是通过调用</a:t>
            </a:r>
            <a:r>
              <a:rPr lang="en-US" altLang="zh-CN" sz="1660" dirty="0" err="1">
                <a:solidFill>
                  <a:srgbClr val="111111"/>
                </a:solidFill>
                <a:ea typeface="宋体" pitchFamily="2" charset="-122"/>
                <a:sym typeface="Arial" charset="0"/>
              </a:rPr>
              <a:t>do_fork</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函数实现的，</a:t>
            </a:r>
            <a:r>
              <a:rPr lang="en-US" altLang="zh-CN" sz="1660" dirty="0" err="1">
                <a:solidFill>
                  <a:srgbClr val="111111"/>
                </a:solidFill>
                <a:ea typeface="宋体" pitchFamily="2" charset="-122"/>
                <a:sym typeface="Arial" charset="0"/>
              </a:rPr>
              <a:t>do_fork</a:t>
            </a:r>
            <a:r>
              <a:rPr lang="zh-CN" altLang="en-US" sz="1660" dirty="0">
                <a:solidFill>
                  <a:srgbClr val="111111"/>
                </a:solidFill>
                <a:ea typeface="宋体" pitchFamily="2" charset="-122"/>
                <a:sym typeface="Arial" charset="0"/>
              </a:rPr>
              <a:t>函数是所有</a:t>
            </a:r>
            <a:r>
              <a:rPr lang="en-US" altLang="zh-CN" sz="1660" dirty="0">
                <a:solidFill>
                  <a:srgbClr val="111111"/>
                </a:solidFill>
                <a:ea typeface="宋体" pitchFamily="2" charset="-122"/>
                <a:sym typeface="Arial" charset="0"/>
              </a:rPr>
              <a:t>fork</a:t>
            </a:r>
            <a:r>
              <a:rPr lang="zh-CN" altLang="en-US" sz="1660" dirty="0">
                <a:solidFill>
                  <a:srgbClr val="111111"/>
                </a:solidFill>
                <a:ea typeface="宋体" pitchFamily="2" charset="-122"/>
                <a:sym typeface="Arial" charset="0"/>
              </a:rPr>
              <a:t>类的函数最终调用的函数</a:t>
            </a:r>
            <a:r>
              <a:rPr lang="zh-CN" altLang="en-US" sz="1616" dirty="0">
                <a:solidFill>
                  <a:srgbClr val="111111"/>
                </a:solidFill>
                <a:ea typeface="宋体" pitchFamily="2" charset="-122"/>
                <a:sym typeface="Arial" charset="0"/>
              </a:rPr>
              <a:t>。</a:t>
            </a: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内核态与用户态的概念及切换</a:t>
            </a:r>
          </a:p>
        </p:txBody>
      </p:sp>
      <p:pic>
        <p:nvPicPr>
          <p:cNvPr id="5" name="图片 4">
            <a:extLst>
              <a:ext uri="{FF2B5EF4-FFF2-40B4-BE49-F238E27FC236}">
                <a16:creationId xmlns:a16="http://schemas.microsoft.com/office/drawing/2014/main" id="{A309DD2F-F923-46B5-831B-BA0ABC16298F}"/>
              </a:ext>
            </a:extLst>
          </p:cNvPr>
          <p:cNvPicPr>
            <a:picLocks noChangeAspect="1"/>
          </p:cNvPicPr>
          <p:nvPr/>
        </p:nvPicPr>
        <p:blipFill>
          <a:blip r:embed="rId3"/>
          <a:stretch>
            <a:fillRect/>
          </a:stretch>
        </p:blipFill>
        <p:spPr>
          <a:xfrm>
            <a:off x="1085841" y="3789040"/>
            <a:ext cx="6972318" cy="1080120"/>
          </a:xfrm>
          <a:prstGeom prst="rect">
            <a:avLst/>
          </a:prstGeom>
        </p:spPr>
      </p:pic>
    </p:spTree>
    <p:extLst>
      <p:ext uri="{BB962C8B-B14F-4D97-AF65-F5344CB8AC3E}">
        <p14:creationId xmlns:p14="http://schemas.microsoft.com/office/powerpoint/2010/main" val="9292901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a:xfrm>
            <a:off x="451339" y="1340769"/>
            <a:ext cx="8441141" cy="4896543"/>
          </a:xfrm>
        </p:spPr>
        <p:txBody>
          <a:bodyPr/>
          <a:lstStyle/>
          <a:p>
            <a:pPr>
              <a:lnSpc>
                <a:spcPct val="90000"/>
              </a:lnSpc>
            </a:pPr>
            <a:r>
              <a:rPr lang="en-US" altLang="zh-CN" sz="2123" kern="1200" dirty="0" err="1">
                <a:ea typeface="黑体" pitchFamily="49" charset="-122"/>
                <a:sym typeface="Arial" charset="0"/>
              </a:rPr>
              <a:t>init</a:t>
            </a:r>
            <a:r>
              <a:rPr lang="zh-CN" altLang="en-US" sz="2123" kern="1200" dirty="0">
                <a:ea typeface="黑体" pitchFamily="49" charset="-122"/>
                <a:sym typeface="Arial" charset="0"/>
              </a:rPr>
              <a:t>进程继续进行初始化过程</a:t>
            </a:r>
            <a:endParaRPr lang="en-US" altLang="zh-CN" sz="2123" kern="1200" dirty="0">
              <a:ea typeface="黑体" pitchFamily="49" charset="-122"/>
              <a:sym typeface="Arial" charset="0"/>
            </a:endParaRPr>
          </a:p>
          <a:p>
            <a:pPr lvl="1">
              <a:lnSpc>
                <a:spcPct val="90000"/>
              </a:lnSpc>
            </a:pPr>
            <a:r>
              <a:rPr lang="en-US" altLang="zh-CN" sz="1660" dirty="0" err="1">
                <a:solidFill>
                  <a:srgbClr val="111111"/>
                </a:solidFill>
                <a:ea typeface="宋体" pitchFamily="2" charset="-122"/>
                <a:sym typeface="Arial" charset="0"/>
              </a:rPr>
              <a:t>smp_prepare_cpus</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：在启动从处理器以前执行准备工作。</a:t>
            </a:r>
            <a:endParaRPr lang="en-US" altLang="zh-CN" sz="1660" dirty="0">
              <a:solidFill>
                <a:srgbClr val="111111"/>
              </a:solidFill>
              <a:ea typeface="宋体" pitchFamily="2" charset="-122"/>
              <a:sym typeface="Arial" charset="0"/>
            </a:endParaRPr>
          </a:p>
          <a:p>
            <a:pPr lvl="1">
              <a:lnSpc>
                <a:spcPct val="90000"/>
              </a:lnSpc>
            </a:pPr>
            <a:r>
              <a:rPr lang="en-US" altLang="zh-CN" sz="1660" dirty="0" err="1">
                <a:solidFill>
                  <a:srgbClr val="111111"/>
                </a:solidFill>
                <a:ea typeface="宋体" pitchFamily="2" charset="-122"/>
                <a:sym typeface="Arial" charset="0"/>
              </a:rPr>
              <a:t>do_pre_smp_initcalls</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：执行必须在</a:t>
            </a:r>
            <a:r>
              <a:rPr lang="en-US" altLang="zh-CN" sz="1660" dirty="0">
                <a:solidFill>
                  <a:srgbClr val="111111"/>
                </a:solidFill>
                <a:ea typeface="宋体" pitchFamily="2" charset="-122"/>
                <a:sym typeface="Arial" charset="0"/>
              </a:rPr>
              <a:t>SMP</a:t>
            </a:r>
            <a:r>
              <a:rPr lang="zh-CN" altLang="en-US" sz="1660" dirty="0">
                <a:solidFill>
                  <a:srgbClr val="111111"/>
                </a:solidFill>
                <a:ea typeface="宋体" pitchFamily="2" charset="-122"/>
                <a:sym typeface="Arial" charset="0"/>
              </a:rPr>
              <a:t>系统以前执行的早期初始化，即使使用宏</a:t>
            </a:r>
            <a:r>
              <a:rPr lang="en-US" altLang="zh-CN" sz="1660" dirty="0" err="1">
                <a:solidFill>
                  <a:srgbClr val="111111"/>
                </a:solidFill>
                <a:ea typeface="宋体" pitchFamily="2" charset="-122"/>
                <a:sym typeface="Arial" charset="0"/>
              </a:rPr>
              <a:t>early_initcall</a:t>
            </a:r>
            <a:r>
              <a:rPr lang="zh-CN" altLang="en-US" sz="1660" dirty="0">
                <a:solidFill>
                  <a:srgbClr val="111111"/>
                </a:solidFill>
                <a:ea typeface="宋体" pitchFamily="2" charset="-122"/>
                <a:sym typeface="Arial" charset="0"/>
              </a:rPr>
              <a:t>注册的初始化函数。</a:t>
            </a:r>
            <a:endParaRPr lang="en-US" altLang="zh-CN" sz="1660" dirty="0">
              <a:solidFill>
                <a:srgbClr val="111111"/>
              </a:solidFill>
              <a:ea typeface="宋体" pitchFamily="2" charset="-122"/>
              <a:sym typeface="Arial" charset="0"/>
            </a:endParaRPr>
          </a:p>
          <a:p>
            <a:pPr lvl="1">
              <a:lnSpc>
                <a:spcPct val="90000"/>
              </a:lnSpc>
            </a:pPr>
            <a:r>
              <a:rPr lang="en-US" altLang="zh-CN" sz="1660" dirty="0" err="1">
                <a:solidFill>
                  <a:srgbClr val="111111"/>
                </a:solidFill>
                <a:ea typeface="宋体" pitchFamily="2" charset="-122"/>
                <a:sym typeface="Arial" charset="0"/>
              </a:rPr>
              <a:t>smp_init</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：初始化</a:t>
            </a:r>
            <a:r>
              <a:rPr lang="en-US" altLang="zh-CN" sz="1660" dirty="0">
                <a:solidFill>
                  <a:srgbClr val="111111"/>
                </a:solidFill>
                <a:ea typeface="宋体" pitchFamily="2" charset="-122"/>
                <a:sym typeface="Arial" charset="0"/>
              </a:rPr>
              <a:t>SMP</a:t>
            </a:r>
            <a:r>
              <a:rPr lang="zh-CN" altLang="en-US" sz="1660" dirty="0">
                <a:solidFill>
                  <a:srgbClr val="111111"/>
                </a:solidFill>
                <a:ea typeface="宋体" pitchFamily="2" charset="-122"/>
                <a:sym typeface="Arial" charset="0"/>
              </a:rPr>
              <a:t>系统，启动所有从处理器。</a:t>
            </a:r>
            <a:endParaRPr lang="en-US" altLang="zh-CN" sz="1660" dirty="0">
              <a:solidFill>
                <a:srgbClr val="111111"/>
              </a:solidFill>
              <a:ea typeface="宋体" pitchFamily="2" charset="-122"/>
              <a:sym typeface="Arial" charset="0"/>
            </a:endParaRPr>
          </a:p>
          <a:p>
            <a:pPr lvl="1">
              <a:lnSpc>
                <a:spcPct val="90000"/>
              </a:lnSpc>
            </a:pPr>
            <a:r>
              <a:rPr lang="en-US" altLang="zh-CN" sz="1660" dirty="0" err="1">
                <a:solidFill>
                  <a:srgbClr val="111111"/>
                </a:solidFill>
                <a:ea typeface="宋体" pitchFamily="2" charset="-122"/>
                <a:sym typeface="Arial" charset="0"/>
              </a:rPr>
              <a:t>do_initcalls</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：执行级别</a:t>
            </a:r>
            <a:r>
              <a:rPr lang="en-US" altLang="zh-CN" sz="1660" dirty="0">
                <a:solidFill>
                  <a:srgbClr val="111111"/>
                </a:solidFill>
                <a:ea typeface="宋体" pitchFamily="2" charset="-122"/>
                <a:sym typeface="Arial" charset="0"/>
              </a:rPr>
              <a:t>0~7</a:t>
            </a:r>
            <a:r>
              <a:rPr lang="zh-CN" altLang="en-US" sz="1660" dirty="0">
                <a:solidFill>
                  <a:srgbClr val="111111"/>
                </a:solidFill>
                <a:ea typeface="宋体" pitchFamily="2" charset="-122"/>
                <a:sym typeface="Arial" charset="0"/>
              </a:rPr>
              <a:t>的初始化。</a:t>
            </a:r>
            <a:endParaRPr lang="en-US" altLang="zh-CN" sz="1660" dirty="0">
              <a:solidFill>
                <a:srgbClr val="111111"/>
              </a:solidFill>
              <a:ea typeface="宋体" pitchFamily="2" charset="-122"/>
              <a:sym typeface="Arial" charset="0"/>
            </a:endParaRPr>
          </a:p>
          <a:p>
            <a:pPr lvl="1">
              <a:lnSpc>
                <a:spcPct val="90000"/>
              </a:lnSpc>
            </a:pPr>
            <a:r>
              <a:rPr lang="zh-CN" altLang="en-US" sz="1660" dirty="0">
                <a:solidFill>
                  <a:srgbClr val="111111"/>
                </a:solidFill>
                <a:ea typeface="宋体" pitchFamily="2" charset="-122"/>
                <a:sym typeface="Arial" charset="0"/>
              </a:rPr>
              <a:t>打开控制台的字符设备文件“</a:t>
            </a:r>
            <a:r>
              <a:rPr lang="en-US" altLang="zh-CN" sz="1660" dirty="0">
                <a:solidFill>
                  <a:srgbClr val="111111"/>
                </a:solidFill>
                <a:ea typeface="宋体" pitchFamily="2" charset="-122"/>
                <a:sym typeface="Arial" charset="0"/>
              </a:rPr>
              <a:t>/dev/console</a:t>
            </a:r>
            <a:r>
              <a:rPr lang="zh-CN" altLang="en-US" sz="1660" dirty="0">
                <a:solidFill>
                  <a:srgbClr val="111111"/>
                </a:solidFill>
                <a:ea typeface="宋体" pitchFamily="2" charset="-122"/>
                <a:sym typeface="Arial" charset="0"/>
              </a:rPr>
              <a:t>”，文件描述符</a:t>
            </a:r>
            <a:r>
              <a:rPr lang="en-US" altLang="zh-CN" sz="1660" dirty="0">
                <a:solidFill>
                  <a:srgbClr val="111111"/>
                </a:solidFill>
                <a:ea typeface="宋体" pitchFamily="2" charset="-122"/>
                <a:sym typeface="Arial" charset="0"/>
              </a:rPr>
              <a:t>0</a:t>
            </a:r>
            <a:r>
              <a:rPr lang="zh-CN" altLang="en-US" sz="1660" dirty="0">
                <a:solidFill>
                  <a:srgbClr val="111111"/>
                </a:solidFill>
                <a:ea typeface="宋体" pitchFamily="2" charset="-122"/>
                <a:sym typeface="Arial" charset="0"/>
              </a:rPr>
              <a:t>、</a:t>
            </a:r>
            <a:r>
              <a:rPr lang="en-US" altLang="zh-CN" sz="1660" dirty="0">
                <a:solidFill>
                  <a:srgbClr val="111111"/>
                </a:solidFill>
                <a:ea typeface="宋体" pitchFamily="2" charset="-122"/>
                <a:sym typeface="Arial" charset="0"/>
              </a:rPr>
              <a:t>1</a:t>
            </a:r>
            <a:r>
              <a:rPr lang="zh-CN" altLang="en-US" sz="1660" dirty="0">
                <a:solidFill>
                  <a:srgbClr val="111111"/>
                </a:solidFill>
                <a:ea typeface="宋体" pitchFamily="2" charset="-122"/>
                <a:sym typeface="Arial" charset="0"/>
              </a:rPr>
              <a:t>和</a:t>
            </a:r>
            <a:r>
              <a:rPr lang="en-US" altLang="zh-CN" sz="1660" dirty="0">
                <a:solidFill>
                  <a:srgbClr val="111111"/>
                </a:solidFill>
                <a:ea typeface="宋体" pitchFamily="2" charset="-122"/>
                <a:sym typeface="Arial" charset="0"/>
              </a:rPr>
              <a:t>2</a:t>
            </a:r>
            <a:r>
              <a:rPr lang="zh-CN" altLang="en-US" sz="1660" dirty="0">
                <a:solidFill>
                  <a:srgbClr val="111111"/>
                </a:solidFill>
                <a:ea typeface="宋体" pitchFamily="2" charset="-122"/>
                <a:sym typeface="Arial" charset="0"/>
              </a:rPr>
              <a:t>分别是标准输入、标准输出和标准错误，都是控制台的字符设备文件。</a:t>
            </a:r>
            <a:endParaRPr lang="en-US" altLang="zh-CN" sz="1660" dirty="0">
              <a:solidFill>
                <a:srgbClr val="111111"/>
              </a:solidFill>
              <a:ea typeface="宋体" pitchFamily="2" charset="-122"/>
              <a:sym typeface="Arial" charset="0"/>
            </a:endParaRPr>
          </a:p>
          <a:p>
            <a:pPr lvl="1">
              <a:lnSpc>
                <a:spcPct val="90000"/>
              </a:lnSpc>
            </a:pPr>
            <a:r>
              <a:rPr lang="en-US" altLang="zh-CN" sz="1660" dirty="0" err="1">
                <a:solidFill>
                  <a:srgbClr val="111111"/>
                </a:solidFill>
                <a:ea typeface="宋体" pitchFamily="2" charset="-122"/>
                <a:sym typeface="Arial" charset="0"/>
              </a:rPr>
              <a:t>prepare_namespace</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：挂载根文件系统，后面装载</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程序时需要从存储设备上的文件系统中读文件。</a:t>
            </a:r>
            <a:endParaRPr lang="en-US" altLang="zh-CN" sz="1660" dirty="0">
              <a:solidFill>
                <a:srgbClr val="111111"/>
              </a:solidFill>
              <a:ea typeface="宋体" pitchFamily="2" charset="-122"/>
              <a:sym typeface="Arial" charset="0"/>
            </a:endParaRPr>
          </a:p>
          <a:p>
            <a:pPr lvl="1">
              <a:lnSpc>
                <a:spcPct val="90000"/>
              </a:lnSpc>
            </a:pPr>
            <a:r>
              <a:rPr lang="en-US" altLang="zh-CN" sz="1660" dirty="0" err="1">
                <a:solidFill>
                  <a:srgbClr val="111111"/>
                </a:solidFill>
                <a:ea typeface="宋体" pitchFamily="2" charset="-122"/>
                <a:sym typeface="Arial" charset="0"/>
              </a:rPr>
              <a:t>free_initmem</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：释放初始化代码和数据占用的内存。</a:t>
            </a:r>
            <a:endParaRPr lang="en-US" altLang="zh-CN" sz="1660" dirty="0">
              <a:solidFill>
                <a:srgbClr val="111111"/>
              </a:solidFill>
              <a:ea typeface="宋体" pitchFamily="2" charset="-122"/>
              <a:sym typeface="Arial" charset="0"/>
            </a:endParaRPr>
          </a:p>
          <a:p>
            <a:pPr lvl="1">
              <a:lnSpc>
                <a:spcPct val="90000"/>
              </a:lnSpc>
            </a:pPr>
            <a:r>
              <a:rPr lang="zh-CN" altLang="en-US" sz="1660" dirty="0">
                <a:solidFill>
                  <a:srgbClr val="111111"/>
                </a:solidFill>
                <a:ea typeface="宋体" pitchFamily="2" charset="-122"/>
                <a:sym typeface="Arial" charset="0"/>
              </a:rPr>
              <a:t>装载</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程序（</a:t>
            </a:r>
            <a:r>
              <a:rPr lang="en-US" altLang="zh-CN" sz="1660" dirty="0">
                <a:solidFill>
                  <a:srgbClr val="111111"/>
                </a:solidFill>
                <a:ea typeface="宋体" pitchFamily="2" charset="-122"/>
                <a:sym typeface="Arial" charset="0"/>
              </a:rPr>
              <a:t>u-boot</a:t>
            </a:r>
            <a:r>
              <a:rPr lang="zh-CN" altLang="en-US" sz="1660" dirty="0">
                <a:solidFill>
                  <a:srgbClr val="111111"/>
                </a:solidFill>
                <a:ea typeface="宋体" pitchFamily="2" charset="-122"/>
                <a:sym typeface="Arial" charset="0"/>
              </a:rPr>
              <a:t>程序可以传递内核参数“</a:t>
            </a:r>
            <a:r>
              <a:rPr lang="en-US" altLang="zh-CN" sz="1660" dirty="0" err="1">
                <a:solidFill>
                  <a:srgbClr val="111111"/>
                </a:solidFill>
                <a:ea typeface="宋体" pitchFamily="2" charset="-122"/>
                <a:sym typeface="Arial" charset="0"/>
              </a:rPr>
              <a:t>init</a:t>
            </a:r>
            <a:r>
              <a:rPr lang="en-US" altLang="zh-CN" sz="1660" dirty="0">
                <a:solidFill>
                  <a:srgbClr val="111111"/>
                </a:solidFill>
                <a:ea typeface="宋体" pitchFamily="2" charset="-122"/>
                <a:sym typeface="Arial" charset="0"/>
              </a:rPr>
              <a:t>=</a:t>
            </a:r>
            <a:r>
              <a:rPr lang="zh-CN" altLang="en-US" sz="1660" dirty="0">
                <a:solidFill>
                  <a:srgbClr val="111111"/>
                </a:solidFill>
                <a:ea typeface="宋体" pitchFamily="2" charset="-122"/>
                <a:sym typeface="Arial" charset="0"/>
              </a:rPr>
              <a:t>”以指定</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程序），从内核栈进程切换成用户空间的</a:t>
            </a:r>
            <a:r>
              <a:rPr lang="en-US" altLang="zh-CN" sz="1660" dirty="0" err="1">
                <a:solidFill>
                  <a:srgbClr val="111111"/>
                </a:solidFill>
                <a:ea typeface="宋体" pitchFamily="2" charset="-122"/>
                <a:sym typeface="Arial" charset="0"/>
              </a:rPr>
              <a:t>init</a:t>
            </a:r>
            <a:r>
              <a:rPr lang="zh-CN" altLang="en-US" sz="1660" dirty="0">
                <a:solidFill>
                  <a:srgbClr val="111111"/>
                </a:solidFill>
                <a:ea typeface="宋体" pitchFamily="2" charset="-122"/>
                <a:sym typeface="Arial" charset="0"/>
              </a:rPr>
              <a:t>进程。</a:t>
            </a:r>
            <a:endParaRPr lang="en-US" altLang="zh-CN" sz="1660" dirty="0">
              <a:solidFill>
                <a:srgbClr val="111111"/>
              </a:solidFill>
              <a:ea typeface="宋体" pitchFamily="2" charset="-122"/>
              <a:sym typeface="Arial" charset="0"/>
            </a:endParaRPr>
          </a:p>
          <a:p>
            <a:pPr lvl="1">
              <a:lnSpc>
                <a:spcPct val="90000"/>
              </a:lnSpc>
            </a:pPr>
            <a:endParaRPr lang="en-US" altLang="zh-CN" sz="2123" kern="1200" dirty="0">
              <a:solidFill>
                <a:srgbClr val="000066"/>
              </a:solidFill>
              <a:ea typeface="黑体" pitchFamily="49"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a:p>
            <a:pPr lvl="1">
              <a:lnSpc>
                <a:spcPct val="90000"/>
              </a:lnSpc>
            </a:pP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zh-CN" altLang="en-US" dirty="0"/>
              <a:t>内核态与用户态的概念及切换</a:t>
            </a:r>
          </a:p>
        </p:txBody>
      </p:sp>
    </p:spTree>
    <p:extLst>
      <p:ext uri="{BB962C8B-B14F-4D97-AF65-F5344CB8AC3E}">
        <p14:creationId xmlns:p14="http://schemas.microsoft.com/office/powerpoint/2010/main" val="38387471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308674" y="2917617"/>
            <a:ext cx="2526654" cy="1029834"/>
          </a:xfrm>
          <a:prstGeom prst="rect">
            <a:avLst/>
          </a:prstGeom>
          <a:noFill/>
        </p:spPr>
        <p:txBody>
          <a:bodyPr wrap="none" rtlCol="0">
            <a:spAutoFit/>
          </a:bodyPr>
          <a:lstStyle/>
          <a:p>
            <a:r>
              <a:rPr lang="zh-CN" altLang="en-US" sz="6092"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p:txBody>
          <a:bodyPr/>
          <a:lstStyle/>
          <a:p>
            <a:pPr>
              <a:lnSpc>
                <a:spcPct val="90000"/>
              </a:lnSpc>
            </a:pPr>
            <a:r>
              <a:rPr lang="zh-CN" altLang="en-US" sz="2123" kern="1200" dirty="0">
                <a:ea typeface="黑体" pitchFamily="49" charset="-122"/>
                <a:sym typeface="Arial" charset="0"/>
              </a:rPr>
              <a:t>处理器</a:t>
            </a:r>
            <a:r>
              <a:rPr lang="en-US" altLang="zh-CN" sz="2123" kern="1200" dirty="0">
                <a:ea typeface="黑体" pitchFamily="49" charset="-122"/>
                <a:sym typeface="Arial" charset="0"/>
              </a:rPr>
              <a:t>ARM VS. Intel</a:t>
            </a:r>
          </a:p>
          <a:p>
            <a:pPr lvl="1" eaLnBrk="1" hangingPunct="1"/>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与</a:t>
            </a:r>
            <a:r>
              <a:rPr lang="en-US" altLang="zh-CN" sz="1662" dirty="0">
                <a:solidFill>
                  <a:srgbClr val="111111"/>
                </a:solidFill>
                <a:ea typeface="宋体" pitchFamily="2" charset="-122"/>
                <a:sym typeface="Arial" charset="0"/>
              </a:rPr>
              <a:t>Intel</a:t>
            </a:r>
            <a:r>
              <a:rPr lang="zh-CN" altLang="en-US" sz="1662" dirty="0">
                <a:solidFill>
                  <a:srgbClr val="111111"/>
                </a:solidFill>
                <a:ea typeface="宋体" pitchFamily="2" charset="-122"/>
                <a:sym typeface="Arial" charset="0"/>
              </a:rPr>
              <a:t>有诸多不同，最主要的区别是指令集。</a:t>
            </a:r>
            <a:r>
              <a:rPr lang="en-US" altLang="zh-CN" sz="1662" dirty="0">
                <a:solidFill>
                  <a:srgbClr val="111111"/>
                </a:solidFill>
                <a:ea typeface="宋体" pitchFamily="2" charset="-122"/>
                <a:sym typeface="Arial" charset="0"/>
              </a:rPr>
              <a:t>Intel</a:t>
            </a:r>
            <a:r>
              <a:rPr lang="zh-CN" altLang="en-US" sz="1662" dirty="0">
                <a:solidFill>
                  <a:srgbClr val="111111"/>
                </a:solidFill>
                <a:ea typeface="宋体" pitchFamily="2" charset="-122"/>
                <a:sym typeface="Arial" charset="0"/>
              </a:rPr>
              <a:t>是复杂指令集（</a:t>
            </a:r>
            <a:r>
              <a:rPr lang="en-US" altLang="zh-CN" sz="1662" dirty="0">
                <a:solidFill>
                  <a:srgbClr val="111111"/>
                </a:solidFill>
                <a:ea typeface="宋体" pitchFamily="2" charset="-122"/>
                <a:sym typeface="Arial" charset="0"/>
              </a:rPr>
              <a:t>CISC</a:t>
            </a:r>
            <a:r>
              <a:rPr lang="zh-CN" altLang="en-US" sz="1662" dirty="0">
                <a:solidFill>
                  <a:srgbClr val="111111"/>
                </a:solidFill>
                <a:ea typeface="宋体" pitchFamily="2" charset="-122"/>
                <a:sym typeface="Arial" charset="0"/>
              </a:rPr>
              <a:t>）处理器，而</a:t>
            </a:r>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是精简指令集（</a:t>
            </a:r>
            <a:r>
              <a:rPr lang="en-US" altLang="zh-CN" sz="1662" dirty="0">
                <a:solidFill>
                  <a:srgbClr val="111111"/>
                </a:solidFill>
                <a:ea typeface="宋体" pitchFamily="2" charset="-122"/>
                <a:sym typeface="Arial" charset="0"/>
              </a:rPr>
              <a:t>RISC</a:t>
            </a:r>
            <a:r>
              <a:rPr lang="zh-CN" altLang="en-US" sz="1662" dirty="0">
                <a:solidFill>
                  <a:srgbClr val="111111"/>
                </a:solidFill>
                <a:ea typeface="宋体" pitchFamily="2" charset="-122"/>
                <a:sym typeface="Arial" charset="0"/>
              </a:rPr>
              <a:t>）处理器。</a:t>
            </a:r>
            <a:endParaRPr lang="en-US" altLang="zh-CN" sz="1662" dirty="0">
              <a:solidFill>
                <a:srgbClr val="111111"/>
              </a:solidFill>
              <a:ea typeface="宋体" pitchFamily="2" charset="-122"/>
              <a:sym typeface="Arial" charset="0"/>
            </a:endParaRPr>
          </a:p>
          <a:p>
            <a:pPr lvl="1" eaLnBrk="1" hangingPunct="1"/>
            <a:r>
              <a:rPr lang="en-US" altLang="zh-CN" sz="1662" dirty="0">
                <a:solidFill>
                  <a:srgbClr val="111111"/>
                </a:solidFill>
                <a:ea typeface="宋体" pitchFamily="2" charset="-122"/>
                <a:sym typeface="Arial" charset="0"/>
              </a:rPr>
              <a:t>CISC</a:t>
            </a:r>
            <a:r>
              <a:rPr lang="zh-CN" altLang="en-US" sz="1662" dirty="0">
                <a:solidFill>
                  <a:srgbClr val="111111"/>
                </a:solidFill>
                <a:ea typeface="宋体" pitchFamily="2" charset="-122"/>
                <a:sym typeface="Arial" charset="0"/>
              </a:rPr>
              <a:t>：</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拥有功能更多更丰富的指令，允许对内存进行更复杂的操作。</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拥有更多指令操作、寻址模式，然而寄存器数量比</a:t>
            </a:r>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少。</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主要应用在个人电脑、工作站、服务器中。</a:t>
            </a:r>
            <a:endParaRPr lang="en-US" altLang="zh-CN" sz="1662" dirty="0">
              <a:solidFill>
                <a:srgbClr val="111111"/>
              </a:solidFill>
              <a:ea typeface="宋体" pitchFamily="2" charset="-122"/>
              <a:sym typeface="Arial" charset="0"/>
            </a:endParaRPr>
          </a:p>
          <a:p>
            <a:pPr lvl="1" eaLnBrk="1" hangingPunct="1"/>
            <a:r>
              <a:rPr lang="en-US" altLang="zh-CN" sz="1662" dirty="0">
                <a:solidFill>
                  <a:srgbClr val="111111"/>
                </a:solidFill>
                <a:ea typeface="宋体" pitchFamily="2" charset="-122"/>
                <a:sym typeface="Arial" charset="0"/>
              </a:rPr>
              <a:t>RISC</a:t>
            </a:r>
            <a:r>
              <a:rPr lang="zh-CN" altLang="en-US" sz="1662" dirty="0">
                <a:solidFill>
                  <a:srgbClr val="111111"/>
                </a:solidFill>
                <a:ea typeface="宋体" pitchFamily="2" charset="-122"/>
                <a:sym typeface="Arial" charset="0"/>
              </a:rPr>
              <a:t>：</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拥有更简单的指令集和更多的通用寄存器。</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与</a:t>
            </a:r>
            <a:r>
              <a:rPr lang="en-US" altLang="zh-CN" sz="1662" dirty="0">
                <a:solidFill>
                  <a:srgbClr val="111111"/>
                </a:solidFill>
                <a:ea typeface="宋体" pitchFamily="2" charset="-122"/>
                <a:sym typeface="Arial" charset="0"/>
              </a:rPr>
              <a:t>Intel</a:t>
            </a:r>
            <a:r>
              <a:rPr lang="zh-CN" altLang="en-US" sz="1662" dirty="0">
                <a:solidFill>
                  <a:srgbClr val="111111"/>
                </a:solidFill>
                <a:ea typeface="宋体" pitchFamily="2" charset="-122"/>
                <a:sym typeface="Arial" charset="0"/>
              </a:rPr>
              <a:t>不同，</a:t>
            </a:r>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指令只操作寄存器，且只能使用</a:t>
            </a:r>
            <a:r>
              <a:rPr lang="en-US" altLang="zh-CN" sz="1662" dirty="0">
                <a:solidFill>
                  <a:srgbClr val="111111"/>
                </a:solidFill>
                <a:ea typeface="宋体" pitchFamily="2" charset="-122"/>
                <a:sym typeface="Arial" charset="0"/>
              </a:rPr>
              <a:t>Load/Store</a:t>
            </a:r>
            <a:r>
              <a:rPr lang="zh-CN" altLang="en-US" sz="1662" dirty="0">
                <a:solidFill>
                  <a:srgbClr val="111111"/>
                </a:solidFill>
                <a:ea typeface="宋体" pitchFamily="2" charset="-122"/>
                <a:sym typeface="Arial" charset="0"/>
              </a:rPr>
              <a:t>命令来读取和写入内存。</a:t>
            </a:r>
            <a:endParaRPr lang="en-US" altLang="zh-CN" sz="1662" dirty="0">
              <a:solidFill>
                <a:srgbClr val="111111"/>
              </a:solidFill>
              <a:ea typeface="宋体" pitchFamily="2" charset="-122"/>
              <a:sym typeface="Arial" charset="0"/>
            </a:endParaRPr>
          </a:p>
          <a:p>
            <a:pPr lvl="2" eaLnBrk="1" hangingPunct="1"/>
            <a:endParaRPr lang="zh-CN" altLang="en-US" sz="1662" dirty="0">
              <a:solidFill>
                <a:srgbClr val="111111"/>
              </a:solidFill>
              <a:ea typeface="宋体" pitchFamily="2" charset="-122"/>
              <a:sym typeface="Arial" charset="0"/>
            </a:endParaRPr>
          </a:p>
          <a:p>
            <a:pPr>
              <a:lnSpc>
                <a:spcPct val="90000"/>
              </a:lnSpc>
            </a:pPr>
            <a:r>
              <a:rPr lang="en-US" altLang="zh-CN" sz="2123" kern="1200" dirty="0">
                <a:ea typeface="黑体" pitchFamily="49" charset="-122"/>
                <a:sym typeface="Arial" charset="0"/>
              </a:rPr>
              <a:t>ARM VS. x86</a:t>
            </a:r>
          </a:p>
          <a:p>
            <a:pPr lvl="1">
              <a:lnSpc>
                <a:spcPct val="90000"/>
              </a:lnSpc>
            </a:pPr>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中大部分指令都可以用作条件执行。</a:t>
            </a:r>
          </a:p>
          <a:p>
            <a:pPr lvl="1">
              <a:lnSpc>
                <a:spcPct val="90000"/>
              </a:lnSpc>
            </a:pPr>
            <a:r>
              <a:rPr lang="en-US" altLang="zh-CN" sz="1662" dirty="0">
                <a:solidFill>
                  <a:srgbClr val="111111"/>
                </a:solidFill>
                <a:ea typeface="宋体" pitchFamily="2" charset="-122"/>
                <a:sym typeface="Arial" charset="0"/>
              </a:rPr>
              <a:t>x86</a:t>
            </a:r>
            <a:r>
              <a:rPr lang="zh-CN" altLang="en-US" sz="1662" dirty="0">
                <a:solidFill>
                  <a:srgbClr val="111111"/>
                </a:solidFill>
                <a:ea typeface="宋体" pitchFamily="2" charset="-122"/>
                <a:sym typeface="Arial" charset="0"/>
              </a:rPr>
              <a:t>和</a:t>
            </a:r>
            <a:r>
              <a:rPr lang="en-US" altLang="zh-CN" sz="1662" dirty="0">
                <a:solidFill>
                  <a:srgbClr val="111111"/>
                </a:solidFill>
                <a:ea typeface="宋体" pitchFamily="2" charset="-122"/>
                <a:sym typeface="Arial" charset="0"/>
              </a:rPr>
              <a:t>x86-64</a:t>
            </a:r>
            <a:r>
              <a:rPr lang="zh-CN" altLang="en-US" sz="1662" dirty="0">
                <a:solidFill>
                  <a:srgbClr val="111111"/>
                </a:solidFill>
                <a:ea typeface="宋体" pitchFamily="2" charset="-122"/>
                <a:sym typeface="Arial" charset="0"/>
              </a:rPr>
              <a:t>系列处理器使用小端（</a:t>
            </a:r>
            <a:r>
              <a:rPr lang="en-US" altLang="zh-CN" sz="1662" dirty="0">
                <a:solidFill>
                  <a:srgbClr val="111111"/>
                </a:solidFill>
                <a:ea typeface="宋体" pitchFamily="2" charset="-122"/>
                <a:sym typeface="Arial" charset="0"/>
              </a:rPr>
              <a:t>little-endian</a:t>
            </a:r>
            <a:r>
              <a:rPr lang="zh-CN" altLang="en-US" sz="1662" dirty="0">
                <a:solidFill>
                  <a:srgbClr val="111111"/>
                </a:solidFill>
                <a:ea typeface="宋体" pitchFamily="2" charset="-122"/>
                <a:sym typeface="Arial" charset="0"/>
              </a:rPr>
              <a:t>）地址格式。</a:t>
            </a:r>
          </a:p>
          <a:p>
            <a:pPr lvl="1">
              <a:lnSpc>
                <a:spcPct val="90000"/>
              </a:lnSpc>
            </a:pPr>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架构在第三版以前是小端模式。之后变为大</a:t>
            </a:r>
            <a:r>
              <a:rPr lang="en-US" altLang="zh-CN" sz="1662" dirty="0">
                <a:solidFill>
                  <a:srgbClr val="111111"/>
                </a:solidFill>
                <a:ea typeface="宋体" pitchFamily="2" charset="-122"/>
                <a:sym typeface="Arial" charset="0"/>
              </a:rPr>
              <a:t>-</a:t>
            </a:r>
            <a:r>
              <a:rPr lang="zh-CN" altLang="en-US" sz="1662" dirty="0">
                <a:solidFill>
                  <a:srgbClr val="111111"/>
                </a:solidFill>
                <a:ea typeface="宋体" pitchFamily="2" charset="-122"/>
                <a:sym typeface="Arial" charset="0"/>
              </a:rPr>
              <a:t>小端（</a:t>
            </a:r>
            <a:r>
              <a:rPr lang="en-US" altLang="zh-CN" sz="1662" dirty="0">
                <a:solidFill>
                  <a:srgbClr val="111111"/>
                </a:solidFill>
                <a:ea typeface="宋体" pitchFamily="2" charset="-122"/>
                <a:sym typeface="Arial" charset="0"/>
              </a:rPr>
              <a:t>BI-endian)</a:t>
            </a:r>
            <a:r>
              <a:rPr lang="zh-CN" altLang="en-US" sz="1662" dirty="0">
                <a:solidFill>
                  <a:srgbClr val="111111"/>
                </a:solidFill>
                <a:ea typeface="宋体" pitchFamily="2" charset="-122"/>
                <a:sym typeface="Arial" charset="0"/>
              </a:rPr>
              <a:t>格式，允许大端或小端两种模式进行切换。</a:t>
            </a:r>
          </a:p>
          <a:p>
            <a:pPr>
              <a:lnSpc>
                <a:spcPct val="90000"/>
              </a:lnSpc>
            </a:pPr>
            <a:endParaRPr lang="en-US" altLang="zh-CN" sz="2123" kern="1200" dirty="0">
              <a:ea typeface="黑体" pitchFamily="49"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汇编语言</a:t>
            </a:r>
          </a:p>
        </p:txBody>
      </p:sp>
    </p:spTree>
    <p:extLst>
      <p:ext uri="{BB962C8B-B14F-4D97-AF65-F5344CB8AC3E}">
        <p14:creationId xmlns:p14="http://schemas.microsoft.com/office/powerpoint/2010/main" val="16088601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p:txBody>
          <a:bodyPr/>
          <a:lstStyle/>
          <a:p>
            <a:pPr>
              <a:lnSpc>
                <a:spcPct val="90000"/>
              </a:lnSpc>
            </a:pPr>
            <a:r>
              <a:rPr lang="en-US" altLang="zh-CN" sz="2123" kern="1200" dirty="0">
                <a:ea typeface="黑体" pitchFamily="49" charset="-122"/>
                <a:sym typeface="Arial" charset="0"/>
              </a:rPr>
              <a:t>ARM</a:t>
            </a:r>
            <a:r>
              <a:rPr lang="zh-CN" altLang="en-US" sz="2123" kern="1200" dirty="0">
                <a:ea typeface="黑体" pitchFamily="49" charset="-122"/>
                <a:sym typeface="Arial" charset="0"/>
              </a:rPr>
              <a:t>汇编语法格式</a:t>
            </a:r>
            <a:endParaRPr lang="en-US" altLang="zh-CN" sz="2123" kern="1200" dirty="0">
              <a:ea typeface="黑体" pitchFamily="49" charset="-122"/>
              <a:sym typeface="Arial" charset="0"/>
            </a:endParaRPr>
          </a:p>
          <a:p>
            <a:pPr lvl="1" eaLnBrk="1" hangingPunct="1"/>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指令代码一般分为</a:t>
            </a:r>
            <a:r>
              <a:rPr lang="en-US" altLang="zh-CN" sz="1662" dirty="0">
                <a:solidFill>
                  <a:srgbClr val="111111"/>
                </a:solidFill>
                <a:ea typeface="宋体" pitchFamily="2" charset="-122"/>
                <a:sym typeface="Arial" charset="0"/>
              </a:rPr>
              <a:t>5</a:t>
            </a:r>
            <a:r>
              <a:rPr lang="zh-CN" altLang="en-US" sz="1662" dirty="0">
                <a:solidFill>
                  <a:srgbClr val="111111"/>
                </a:solidFill>
                <a:ea typeface="宋体" pitchFamily="2" charset="-122"/>
                <a:sym typeface="Arial" charset="0"/>
              </a:rPr>
              <a:t>个区域</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第</a:t>
            </a:r>
            <a:r>
              <a:rPr lang="en-US" altLang="zh-CN" sz="1662" dirty="0">
                <a:solidFill>
                  <a:srgbClr val="111111"/>
                </a:solidFill>
                <a:ea typeface="宋体" pitchFamily="2" charset="-122"/>
                <a:sym typeface="Arial" charset="0"/>
              </a:rPr>
              <a:t>1</a:t>
            </a:r>
            <a:r>
              <a:rPr lang="zh-CN" altLang="en-US" sz="1662" dirty="0">
                <a:solidFill>
                  <a:srgbClr val="111111"/>
                </a:solidFill>
                <a:ea typeface="宋体" pitchFamily="2" charset="-122"/>
                <a:sym typeface="Arial" charset="0"/>
              </a:rPr>
              <a:t>个域是</a:t>
            </a:r>
            <a:r>
              <a:rPr lang="en-US" altLang="zh-CN" sz="1662" dirty="0">
                <a:solidFill>
                  <a:srgbClr val="111111"/>
                </a:solidFill>
                <a:ea typeface="宋体" pitchFamily="2" charset="-122"/>
                <a:sym typeface="Arial" charset="0"/>
              </a:rPr>
              <a:t>4</a:t>
            </a:r>
            <a:r>
              <a:rPr lang="zh-CN" altLang="en-US" sz="1662" dirty="0">
                <a:solidFill>
                  <a:srgbClr val="111111"/>
                </a:solidFill>
                <a:ea typeface="宋体" pitchFamily="2" charset="-122"/>
                <a:sym typeface="Arial" charset="0"/>
              </a:rPr>
              <a:t>位</a:t>
            </a:r>
            <a:r>
              <a:rPr lang="en-US" altLang="zh-CN" sz="1662" dirty="0">
                <a:solidFill>
                  <a:srgbClr val="111111"/>
                </a:solidFill>
                <a:ea typeface="宋体" pitchFamily="2" charset="-122"/>
                <a:sym typeface="Arial" charset="0"/>
              </a:rPr>
              <a:t>[31-28]</a:t>
            </a:r>
            <a:r>
              <a:rPr lang="zh-CN" altLang="en-US" sz="1662" dirty="0">
                <a:solidFill>
                  <a:srgbClr val="111111"/>
                </a:solidFill>
                <a:ea typeface="宋体" pitchFamily="2" charset="-122"/>
                <a:sym typeface="Arial" charset="0"/>
              </a:rPr>
              <a:t>的条件码域</a:t>
            </a:r>
          </a:p>
          <a:p>
            <a:pPr lvl="2" eaLnBrk="1" hangingPunct="1"/>
            <a:r>
              <a:rPr lang="zh-CN" altLang="en-US" sz="1662" dirty="0">
                <a:solidFill>
                  <a:srgbClr val="111111"/>
                </a:solidFill>
                <a:ea typeface="宋体" pitchFamily="2" charset="-122"/>
                <a:sym typeface="Arial" charset="0"/>
              </a:rPr>
              <a:t>第</a:t>
            </a:r>
            <a:r>
              <a:rPr lang="en-US" altLang="zh-CN" sz="1662" dirty="0">
                <a:solidFill>
                  <a:srgbClr val="111111"/>
                </a:solidFill>
                <a:ea typeface="宋体" pitchFamily="2" charset="-122"/>
                <a:sym typeface="Arial" charset="0"/>
              </a:rPr>
              <a:t>2</a:t>
            </a:r>
            <a:r>
              <a:rPr lang="zh-CN" altLang="en-US" sz="1662" dirty="0">
                <a:solidFill>
                  <a:srgbClr val="111111"/>
                </a:solidFill>
                <a:ea typeface="宋体" pitchFamily="2" charset="-122"/>
                <a:sym typeface="Arial" charset="0"/>
              </a:rPr>
              <a:t>个域是</a:t>
            </a:r>
            <a:r>
              <a:rPr lang="en-US" altLang="zh-CN" sz="1662" dirty="0">
                <a:solidFill>
                  <a:srgbClr val="111111"/>
                </a:solidFill>
                <a:ea typeface="宋体" pitchFamily="2" charset="-122"/>
                <a:sym typeface="Arial" charset="0"/>
              </a:rPr>
              <a:t>[27-20]</a:t>
            </a:r>
            <a:r>
              <a:rPr lang="zh-CN" altLang="en-US" sz="1662" dirty="0">
                <a:solidFill>
                  <a:srgbClr val="111111"/>
                </a:solidFill>
                <a:ea typeface="宋体" pitchFamily="2" charset="-122"/>
                <a:sym typeface="Arial" charset="0"/>
              </a:rPr>
              <a:t>，除了指令编码外，还包含几个很重要的指令特征和可选后缀的编码</a:t>
            </a:r>
          </a:p>
          <a:p>
            <a:pPr lvl="2" eaLnBrk="1" hangingPunct="1"/>
            <a:r>
              <a:rPr lang="zh-CN" altLang="en-US" sz="1662" dirty="0">
                <a:solidFill>
                  <a:srgbClr val="111111"/>
                </a:solidFill>
                <a:ea typeface="宋体" pitchFamily="2" charset="-122"/>
                <a:sym typeface="Arial" charset="0"/>
              </a:rPr>
              <a:t>第</a:t>
            </a:r>
            <a:r>
              <a:rPr lang="en-US" altLang="zh-CN" sz="1662" dirty="0">
                <a:solidFill>
                  <a:srgbClr val="111111"/>
                </a:solidFill>
                <a:ea typeface="宋体" pitchFamily="2" charset="-122"/>
                <a:sym typeface="Arial" charset="0"/>
              </a:rPr>
              <a:t>3</a:t>
            </a:r>
            <a:r>
              <a:rPr lang="zh-CN" altLang="en-US" sz="1662" dirty="0">
                <a:solidFill>
                  <a:srgbClr val="111111"/>
                </a:solidFill>
                <a:ea typeface="宋体" pitchFamily="2" charset="-122"/>
                <a:sym typeface="Arial" charset="0"/>
              </a:rPr>
              <a:t>个域是地址基址，是</a:t>
            </a:r>
            <a:r>
              <a:rPr lang="en-US" altLang="zh-CN" sz="1662" dirty="0">
                <a:solidFill>
                  <a:srgbClr val="111111"/>
                </a:solidFill>
                <a:ea typeface="宋体" pitchFamily="2" charset="-122"/>
                <a:sym typeface="Arial" charset="0"/>
              </a:rPr>
              <a:t>4</a:t>
            </a:r>
            <a:r>
              <a:rPr lang="zh-CN" altLang="en-US" sz="1662" dirty="0">
                <a:solidFill>
                  <a:srgbClr val="111111"/>
                </a:solidFill>
                <a:ea typeface="宋体" pitchFamily="2" charset="-122"/>
                <a:sym typeface="Arial" charset="0"/>
              </a:rPr>
              <a:t>位</a:t>
            </a:r>
            <a:r>
              <a:rPr lang="en-US" altLang="zh-CN" sz="1662" dirty="0">
                <a:solidFill>
                  <a:srgbClr val="111111"/>
                </a:solidFill>
                <a:ea typeface="宋体" pitchFamily="2" charset="-122"/>
                <a:sym typeface="Arial" charset="0"/>
              </a:rPr>
              <a:t>[19-16],</a:t>
            </a:r>
            <a:r>
              <a:rPr lang="zh-CN" altLang="en-US" sz="1662" dirty="0">
                <a:solidFill>
                  <a:srgbClr val="111111"/>
                </a:solidFill>
                <a:ea typeface="宋体" pitchFamily="2" charset="-122"/>
                <a:sym typeface="Arial" charset="0"/>
              </a:rPr>
              <a:t>为</a:t>
            </a:r>
            <a:r>
              <a:rPr lang="en-US" altLang="zh-CN" sz="1662" dirty="0">
                <a:solidFill>
                  <a:srgbClr val="111111"/>
                </a:solidFill>
                <a:ea typeface="宋体" pitchFamily="2" charset="-122"/>
                <a:sym typeface="Arial" charset="0"/>
              </a:rPr>
              <a:t>R0-R15</a:t>
            </a:r>
            <a:r>
              <a:rPr lang="zh-CN" altLang="en-US" sz="1662" dirty="0">
                <a:solidFill>
                  <a:srgbClr val="111111"/>
                </a:solidFill>
                <a:ea typeface="宋体" pitchFamily="2" charset="-122"/>
                <a:sym typeface="Arial" charset="0"/>
              </a:rPr>
              <a:t>共</a:t>
            </a:r>
            <a:r>
              <a:rPr lang="en-US" altLang="zh-CN" sz="1662" dirty="0">
                <a:solidFill>
                  <a:srgbClr val="111111"/>
                </a:solidFill>
                <a:ea typeface="宋体" pitchFamily="2" charset="-122"/>
                <a:sym typeface="Arial" charset="0"/>
              </a:rPr>
              <a:t>16</a:t>
            </a:r>
            <a:r>
              <a:rPr lang="zh-CN" altLang="en-US" sz="1662" dirty="0">
                <a:solidFill>
                  <a:srgbClr val="111111"/>
                </a:solidFill>
                <a:ea typeface="宋体" pitchFamily="2" charset="-122"/>
                <a:sym typeface="Arial" charset="0"/>
              </a:rPr>
              <a:t>个寄存器编码</a:t>
            </a:r>
          </a:p>
          <a:p>
            <a:pPr lvl="2" eaLnBrk="1" hangingPunct="1"/>
            <a:r>
              <a:rPr lang="zh-CN" altLang="en-US" sz="1662" dirty="0">
                <a:solidFill>
                  <a:srgbClr val="111111"/>
                </a:solidFill>
                <a:ea typeface="宋体" pitchFamily="2" charset="-122"/>
                <a:sym typeface="Arial" charset="0"/>
              </a:rPr>
              <a:t>第</a:t>
            </a:r>
            <a:r>
              <a:rPr lang="en-US" altLang="zh-CN" sz="1662" dirty="0">
                <a:solidFill>
                  <a:srgbClr val="111111"/>
                </a:solidFill>
                <a:ea typeface="宋体" pitchFamily="2" charset="-122"/>
                <a:sym typeface="Arial" charset="0"/>
              </a:rPr>
              <a:t>4</a:t>
            </a:r>
            <a:r>
              <a:rPr lang="zh-CN" altLang="en-US" sz="1662" dirty="0">
                <a:solidFill>
                  <a:srgbClr val="111111"/>
                </a:solidFill>
                <a:ea typeface="宋体" pitchFamily="2" charset="-122"/>
                <a:sym typeface="Arial" charset="0"/>
              </a:rPr>
              <a:t>个域是目标或源寄存器</a:t>
            </a:r>
            <a:r>
              <a:rPr lang="en-US" altLang="zh-CN" sz="1662" dirty="0">
                <a:solidFill>
                  <a:srgbClr val="111111"/>
                </a:solidFill>
                <a:ea typeface="宋体" pitchFamily="2" charset="-122"/>
                <a:sym typeface="Arial" charset="0"/>
              </a:rPr>
              <a:t>Rd,</a:t>
            </a:r>
            <a:r>
              <a:rPr lang="zh-CN" altLang="en-US" sz="1662" dirty="0">
                <a:solidFill>
                  <a:srgbClr val="111111"/>
                </a:solidFill>
                <a:ea typeface="宋体" pitchFamily="2" charset="-122"/>
                <a:sym typeface="Arial" charset="0"/>
              </a:rPr>
              <a:t>是</a:t>
            </a:r>
            <a:r>
              <a:rPr lang="en-US" altLang="zh-CN" sz="1662" dirty="0">
                <a:solidFill>
                  <a:srgbClr val="111111"/>
                </a:solidFill>
                <a:ea typeface="宋体" pitchFamily="2" charset="-122"/>
                <a:sym typeface="Arial" charset="0"/>
              </a:rPr>
              <a:t>4</a:t>
            </a:r>
            <a:r>
              <a:rPr lang="zh-CN" altLang="en-US" sz="1662" dirty="0">
                <a:solidFill>
                  <a:srgbClr val="111111"/>
                </a:solidFill>
                <a:ea typeface="宋体" pitchFamily="2" charset="-122"/>
                <a:sym typeface="Arial" charset="0"/>
              </a:rPr>
              <a:t>位</a:t>
            </a:r>
            <a:r>
              <a:rPr lang="en-US" altLang="zh-CN" sz="1662" dirty="0">
                <a:solidFill>
                  <a:srgbClr val="111111"/>
                </a:solidFill>
                <a:ea typeface="宋体" pitchFamily="2" charset="-122"/>
                <a:sym typeface="Arial" charset="0"/>
              </a:rPr>
              <a:t>[15:12],</a:t>
            </a:r>
            <a:r>
              <a:rPr lang="zh-CN" altLang="en-US" sz="1662" dirty="0">
                <a:solidFill>
                  <a:srgbClr val="111111"/>
                </a:solidFill>
                <a:ea typeface="宋体" pitchFamily="2" charset="-122"/>
                <a:sym typeface="Arial" charset="0"/>
              </a:rPr>
              <a:t>为</a:t>
            </a:r>
            <a:r>
              <a:rPr lang="en-US" altLang="zh-CN" sz="1662" dirty="0">
                <a:solidFill>
                  <a:srgbClr val="111111"/>
                </a:solidFill>
                <a:ea typeface="宋体" pitchFamily="2" charset="-122"/>
                <a:sym typeface="Arial" charset="0"/>
              </a:rPr>
              <a:t>R0-R15</a:t>
            </a:r>
            <a:r>
              <a:rPr lang="zh-CN" altLang="en-US" sz="1662" dirty="0">
                <a:solidFill>
                  <a:srgbClr val="111111"/>
                </a:solidFill>
                <a:ea typeface="宋体" pitchFamily="2" charset="-122"/>
                <a:sym typeface="Arial" charset="0"/>
              </a:rPr>
              <a:t>共</a:t>
            </a:r>
            <a:r>
              <a:rPr lang="en-US" altLang="zh-CN" sz="1662" dirty="0">
                <a:solidFill>
                  <a:srgbClr val="111111"/>
                </a:solidFill>
                <a:ea typeface="宋体" pitchFamily="2" charset="-122"/>
                <a:sym typeface="Arial" charset="0"/>
              </a:rPr>
              <a:t>16</a:t>
            </a:r>
            <a:r>
              <a:rPr lang="zh-CN" altLang="en-US" sz="1662" dirty="0">
                <a:solidFill>
                  <a:srgbClr val="111111"/>
                </a:solidFill>
                <a:ea typeface="宋体" pitchFamily="2" charset="-122"/>
                <a:sym typeface="Arial" charset="0"/>
              </a:rPr>
              <a:t>个寄存器编码</a:t>
            </a:r>
          </a:p>
          <a:p>
            <a:pPr lvl="2" eaLnBrk="1" hangingPunct="1"/>
            <a:r>
              <a:rPr lang="zh-CN" altLang="en-US" sz="1662" dirty="0">
                <a:solidFill>
                  <a:srgbClr val="111111"/>
                </a:solidFill>
                <a:ea typeface="宋体" pitchFamily="2" charset="-122"/>
                <a:sym typeface="Arial" charset="0"/>
              </a:rPr>
              <a:t>第</a:t>
            </a:r>
            <a:r>
              <a:rPr lang="en-US" altLang="zh-CN" sz="1662" dirty="0">
                <a:solidFill>
                  <a:srgbClr val="111111"/>
                </a:solidFill>
                <a:ea typeface="宋体" pitchFamily="2" charset="-122"/>
                <a:sym typeface="Arial" charset="0"/>
              </a:rPr>
              <a:t>5</a:t>
            </a:r>
            <a:r>
              <a:rPr lang="zh-CN" altLang="en-US" sz="1662" dirty="0">
                <a:solidFill>
                  <a:srgbClr val="111111"/>
                </a:solidFill>
                <a:ea typeface="宋体" pitchFamily="2" charset="-122"/>
                <a:sym typeface="Arial" charset="0"/>
              </a:rPr>
              <a:t>个域是地址偏移或操作寄存器、操作数区</a:t>
            </a:r>
            <a:r>
              <a:rPr lang="en-US" altLang="zh-CN" sz="1662" dirty="0">
                <a:solidFill>
                  <a:srgbClr val="111111"/>
                </a:solidFill>
                <a:ea typeface="宋体" pitchFamily="2" charset="-122"/>
                <a:sym typeface="Arial" charset="0"/>
              </a:rPr>
              <a:t>[11-0]</a:t>
            </a:r>
            <a:r>
              <a:rPr lang="zh-CN" altLang="en-US" sz="1662" dirty="0">
                <a:solidFill>
                  <a:srgbClr val="111111"/>
                </a:solidFill>
                <a:ea typeface="宋体" pitchFamily="2" charset="-122"/>
                <a:sym typeface="Arial" charset="0"/>
              </a:rPr>
              <a:t>。</a:t>
            </a: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汇编语言</a:t>
            </a:r>
          </a:p>
        </p:txBody>
      </p:sp>
    </p:spTree>
    <p:extLst>
      <p:ext uri="{BB962C8B-B14F-4D97-AF65-F5344CB8AC3E}">
        <p14:creationId xmlns:p14="http://schemas.microsoft.com/office/powerpoint/2010/main" val="31143143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p:txBody>
          <a:bodyPr/>
          <a:lstStyle/>
          <a:p>
            <a:pPr>
              <a:lnSpc>
                <a:spcPct val="90000"/>
              </a:lnSpc>
            </a:pPr>
            <a:r>
              <a:rPr lang="en-US" altLang="zh-CN" sz="2123" kern="1200" dirty="0">
                <a:ea typeface="黑体" pitchFamily="49" charset="-122"/>
                <a:sym typeface="Arial" charset="0"/>
              </a:rPr>
              <a:t>ARM</a:t>
            </a:r>
            <a:r>
              <a:rPr lang="zh-CN" altLang="en-US" sz="2123" kern="1200" dirty="0">
                <a:ea typeface="黑体" pitchFamily="49" charset="-122"/>
                <a:sym typeface="Arial" charset="0"/>
              </a:rPr>
              <a:t>汇编语法格式</a:t>
            </a:r>
            <a:endParaRPr lang="en-US" altLang="zh-CN" sz="2123" kern="1200" dirty="0">
              <a:ea typeface="黑体" pitchFamily="49" charset="-122"/>
              <a:sym typeface="Arial" charset="0"/>
            </a:endParaRPr>
          </a:p>
          <a:p>
            <a:pPr lvl="1" eaLnBrk="1" hangingPunct="1"/>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指令代码格式：</a:t>
            </a:r>
            <a:r>
              <a:rPr lang="en-US" altLang="zh-CN" sz="1662" dirty="0">
                <a:solidFill>
                  <a:srgbClr val="111111"/>
                </a:solidFill>
                <a:ea typeface="宋体" pitchFamily="2" charset="-122"/>
                <a:sym typeface="Arial" charset="0"/>
              </a:rPr>
              <a:t>&lt;opcode&gt;{&lt;</a:t>
            </a:r>
            <a:r>
              <a:rPr lang="en-US" altLang="zh-CN" sz="1662" dirty="0" err="1">
                <a:solidFill>
                  <a:srgbClr val="111111"/>
                </a:solidFill>
                <a:ea typeface="宋体" pitchFamily="2" charset="-122"/>
                <a:sym typeface="Arial" charset="0"/>
              </a:rPr>
              <a:t>cond</a:t>
            </a:r>
            <a:r>
              <a:rPr lang="en-US" altLang="zh-CN" sz="1662" dirty="0">
                <a:solidFill>
                  <a:srgbClr val="111111"/>
                </a:solidFill>
                <a:ea typeface="宋体" pitchFamily="2" charset="-122"/>
                <a:sym typeface="Arial" charset="0"/>
              </a:rPr>
              <a:t>&gt;}{S}&lt;Rd&gt;,&lt;Rn&gt;{,&lt;OP2&gt;}</a:t>
            </a:r>
          </a:p>
          <a:p>
            <a:pPr lvl="2" eaLnBrk="1" hangingPunct="1"/>
            <a:r>
              <a:rPr lang="en-US" altLang="zh-CN" sz="1662" dirty="0">
                <a:solidFill>
                  <a:srgbClr val="111111"/>
                </a:solidFill>
                <a:ea typeface="宋体" pitchFamily="2" charset="-122"/>
                <a:sym typeface="Arial" charset="0"/>
              </a:rPr>
              <a:t>&lt;opcode&gt;</a:t>
            </a:r>
            <a:r>
              <a:rPr lang="zh-CN" altLang="en-US" sz="1662" dirty="0">
                <a:solidFill>
                  <a:srgbClr val="111111"/>
                </a:solidFill>
                <a:ea typeface="宋体" pitchFamily="2" charset="-122"/>
                <a:sym typeface="Arial" charset="0"/>
              </a:rPr>
              <a:t>是操作码，如</a:t>
            </a:r>
            <a:r>
              <a:rPr lang="en-US" altLang="zh-CN" sz="1662" dirty="0">
                <a:solidFill>
                  <a:srgbClr val="111111"/>
                </a:solidFill>
                <a:ea typeface="宋体" pitchFamily="2" charset="-122"/>
                <a:sym typeface="Arial" charset="0"/>
              </a:rPr>
              <a:t>ADD</a:t>
            </a:r>
            <a:r>
              <a:rPr lang="zh-CN" altLang="en-US" sz="1662" dirty="0">
                <a:solidFill>
                  <a:srgbClr val="111111"/>
                </a:solidFill>
                <a:ea typeface="宋体" pitchFamily="2" charset="-122"/>
                <a:sym typeface="Arial" charset="0"/>
              </a:rPr>
              <a:t>表示算数加法</a:t>
            </a:r>
          </a:p>
          <a:p>
            <a:pPr lvl="2" eaLnBrk="1" hangingPunct="1"/>
            <a:r>
              <a:rPr lang="en-US" altLang="zh-CN" sz="1662" dirty="0">
                <a:solidFill>
                  <a:srgbClr val="111111"/>
                </a:solidFill>
                <a:ea typeface="宋体" pitchFamily="2" charset="-122"/>
                <a:sym typeface="Arial" charset="0"/>
              </a:rPr>
              <a:t>{&lt;</a:t>
            </a:r>
            <a:r>
              <a:rPr lang="en-US" altLang="zh-CN" sz="1662" dirty="0" err="1">
                <a:solidFill>
                  <a:srgbClr val="111111"/>
                </a:solidFill>
                <a:ea typeface="宋体" pitchFamily="2" charset="-122"/>
                <a:sym typeface="Arial" charset="0"/>
              </a:rPr>
              <a:t>cond</a:t>
            </a:r>
            <a:r>
              <a:rPr lang="en-US" altLang="zh-CN" sz="1662" dirty="0">
                <a:solidFill>
                  <a:srgbClr val="111111"/>
                </a:solidFill>
                <a:ea typeface="宋体" pitchFamily="2" charset="-122"/>
                <a:sym typeface="Arial" charset="0"/>
              </a:rPr>
              <a:t>&gt;}</a:t>
            </a:r>
            <a:r>
              <a:rPr lang="zh-CN" altLang="en-US" sz="1662" dirty="0">
                <a:solidFill>
                  <a:srgbClr val="111111"/>
                </a:solidFill>
                <a:ea typeface="宋体" pitchFamily="2" charset="-122"/>
                <a:sym typeface="Arial" charset="0"/>
              </a:rPr>
              <a:t>表示指令执行的条件域，如</a:t>
            </a:r>
            <a:r>
              <a:rPr lang="en-US" altLang="zh-CN" sz="1662" dirty="0">
                <a:solidFill>
                  <a:srgbClr val="111111"/>
                </a:solidFill>
                <a:ea typeface="宋体" pitchFamily="2" charset="-122"/>
                <a:sym typeface="Arial" charset="0"/>
              </a:rPr>
              <a:t>EQ</a:t>
            </a:r>
            <a:r>
              <a:rPr lang="zh-CN" altLang="en-US" sz="1662" dirty="0">
                <a:solidFill>
                  <a:srgbClr val="111111"/>
                </a:solidFill>
                <a:ea typeface="宋体" pitchFamily="2" charset="-122"/>
                <a:sym typeface="Arial" charset="0"/>
              </a:rPr>
              <a:t>、</a:t>
            </a:r>
            <a:r>
              <a:rPr lang="en-US" altLang="zh-CN" sz="1662" dirty="0">
                <a:solidFill>
                  <a:srgbClr val="111111"/>
                </a:solidFill>
                <a:ea typeface="宋体" pitchFamily="2" charset="-122"/>
                <a:sym typeface="Arial" charset="0"/>
              </a:rPr>
              <a:t>NE</a:t>
            </a:r>
            <a:r>
              <a:rPr lang="zh-CN" altLang="en-US" sz="1662" dirty="0">
                <a:solidFill>
                  <a:srgbClr val="111111"/>
                </a:solidFill>
                <a:ea typeface="宋体" pitchFamily="2" charset="-122"/>
                <a:sym typeface="Arial" charset="0"/>
              </a:rPr>
              <a:t>等。</a:t>
            </a:r>
          </a:p>
          <a:p>
            <a:pPr lvl="2" eaLnBrk="1" hangingPunct="1"/>
            <a:r>
              <a:rPr lang="en-US" altLang="zh-CN" sz="1662" dirty="0">
                <a:solidFill>
                  <a:srgbClr val="111111"/>
                </a:solidFill>
                <a:ea typeface="宋体" pitchFamily="2" charset="-122"/>
                <a:sym typeface="Arial" charset="0"/>
              </a:rPr>
              <a:t>{S}</a:t>
            </a:r>
            <a:r>
              <a:rPr lang="zh-CN" altLang="en-US" sz="1662" dirty="0">
                <a:solidFill>
                  <a:srgbClr val="111111"/>
                </a:solidFill>
                <a:ea typeface="宋体" pitchFamily="2" charset="-122"/>
                <a:sym typeface="Arial" charset="0"/>
              </a:rPr>
              <a:t>决定指令的执行结果是否影响</a:t>
            </a:r>
            <a:r>
              <a:rPr lang="en-US" altLang="zh-CN" sz="1662" dirty="0">
                <a:solidFill>
                  <a:srgbClr val="111111"/>
                </a:solidFill>
                <a:ea typeface="宋体" pitchFamily="2" charset="-122"/>
                <a:sym typeface="Arial" charset="0"/>
              </a:rPr>
              <a:t>CPSR</a:t>
            </a:r>
            <a:r>
              <a:rPr lang="zh-CN" altLang="en-US" sz="1662" dirty="0">
                <a:solidFill>
                  <a:srgbClr val="111111"/>
                </a:solidFill>
                <a:ea typeface="宋体" pitchFamily="2" charset="-122"/>
                <a:sym typeface="Arial" charset="0"/>
              </a:rPr>
              <a:t>的值，使用该后缀则指令执行的结果影响</a:t>
            </a:r>
            <a:r>
              <a:rPr lang="en-US" altLang="zh-CN" sz="1662" dirty="0">
                <a:solidFill>
                  <a:srgbClr val="111111"/>
                </a:solidFill>
                <a:ea typeface="宋体" pitchFamily="2" charset="-122"/>
                <a:sym typeface="Arial" charset="0"/>
              </a:rPr>
              <a:t>CPSR</a:t>
            </a:r>
            <a:r>
              <a:rPr lang="zh-CN" altLang="en-US" sz="1662" dirty="0">
                <a:solidFill>
                  <a:srgbClr val="111111"/>
                </a:solidFill>
                <a:ea typeface="宋体" pitchFamily="2" charset="-122"/>
                <a:sym typeface="Arial" charset="0"/>
              </a:rPr>
              <a:t>的值，否则不影响</a:t>
            </a:r>
          </a:p>
          <a:p>
            <a:pPr lvl="2" eaLnBrk="1" hangingPunct="1"/>
            <a:r>
              <a:rPr lang="en-US" altLang="zh-CN" sz="1662" dirty="0">
                <a:solidFill>
                  <a:srgbClr val="111111"/>
                </a:solidFill>
                <a:ea typeface="宋体" pitchFamily="2" charset="-122"/>
                <a:sym typeface="Arial" charset="0"/>
              </a:rPr>
              <a:t>&lt;Rd&gt;</a:t>
            </a:r>
            <a:r>
              <a:rPr lang="zh-CN" altLang="en-US" sz="1662" dirty="0">
                <a:solidFill>
                  <a:srgbClr val="111111"/>
                </a:solidFill>
                <a:ea typeface="宋体" pitchFamily="2" charset="-122"/>
                <a:sym typeface="Arial" charset="0"/>
              </a:rPr>
              <a:t>表示目的寄存器</a:t>
            </a:r>
          </a:p>
          <a:p>
            <a:pPr lvl="2" eaLnBrk="1" hangingPunct="1"/>
            <a:r>
              <a:rPr lang="en-US" altLang="zh-CN" sz="1662" dirty="0">
                <a:solidFill>
                  <a:srgbClr val="111111"/>
                </a:solidFill>
                <a:ea typeface="宋体" pitchFamily="2" charset="-122"/>
                <a:sym typeface="Arial" charset="0"/>
              </a:rPr>
              <a:t>&lt;Rn&gt;</a:t>
            </a:r>
            <a:r>
              <a:rPr lang="zh-CN" altLang="en-US" sz="1662" dirty="0">
                <a:solidFill>
                  <a:srgbClr val="111111"/>
                </a:solidFill>
                <a:ea typeface="宋体" pitchFamily="2" charset="-122"/>
                <a:sym typeface="Arial" charset="0"/>
              </a:rPr>
              <a:t>表示第一个操作数，为寄存器</a:t>
            </a:r>
          </a:p>
          <a:p>
            <a:pPr lvl="2" eaLnBrk="1" hangingPunct="1"/>
            <a:r>
              <a:rPr lang="en-US" altLang="zh-CN" sz="1662" dirty="0">
                <a:solidFill>
                  <a:srgbClr val="111111"/>
                </a:solidFill>
                <a:ea typeface="宋体" pitchFamily="2" charset="-122"/>
                <a:sym typeface="Arial" charset="0"/>
              </a:rPr>
              <a:t>&lt;op2&gt;</a:t>
            </a:r>
            <a:r>
              <a:rPr lang="zh-CN" altLang="en-US" sz="1662" dirty="0">
                <a:solidFill>
                  <a:srgbClr val="111111"/>
                </a:solidFill>
                <a:ea typeface="宋体" pitchFamily="2" charset="-122"/>
                <a:sym typeface="Arial" charset="0"/>
              </a:rPr>
              <a:t>表示第二个操作数，可以是立即数、寄存器或寄存器移位操作数。</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FF0000"/>
                </a:solidFill>
                <a:ea typeface="宋体" pitchFamily="2" charset="-122"/>
                <a:sym typeface="Arial" charset="0"/>
              </a:rPr>
              <a:t>格式中</a:t>
            </a:r>
            <a:r>
              <a:rPr lang="en-US" altLang="zh-CN" sz="1662" dirty="0">
                <a:solidFill>
                  <a:srgbClr val="FF0000"/>
                </a:solidFill>
                <a:ea typeface="宋体" pitchFamily="2" charset="-122"/>
                <a:sym typeface="Arial" charset="0"/>
              </a:rPr>
              <a:t>&lt;&gt;</a:t>
            </a:r>
            <a:r>
              <a:rPr lang="zh-CN" altLang="en-US" sz="1662" dirty="0">
                <a:solidFill>
                  <a:srgbClr val="FF0000"/>
                </a:solidFill>
                <a:ea typeface="宋体" pitchFamily="2" charset="-122"/>
                <a:sym typeface="Arial" charset="0"/>
              </a:rPr>
              <a:t>的内容必不可少，</a:t>
            </a:r>
            <a:r>
              <a:rPr lang="en-US" altLang="zh-CN" sz="1662" dirty="0">
                <a:solidFill>
                  <a:srgbClr val="FF0000"/>
                </a:solidFill>
                <a:ea typeface="宋体" pitchFamily="2" charset="-122"/>
                <a:sym typeface="Arial" charset="0"/>
              </a:rPr>
              <a:t>{}</a:t>
            </a:r>
            <a:r>
              <a:rPr lang="zh-CN" altLang="en-US" sz="1662" dirty="0">
                <a:solidFill>
                  <a:srgbClr val="FF0000"/>
                </a:solidFill>
                <a:ea typeface="宋体" pitchFamily="2" charset="-122"/>
                <a:sym typeface="Arial" charset="0"/>
              </a:rPr>
              <a:t>中的内容可省略</a:t>
            </a:r>
            <a:endParaRPr lang="en-US" altLang="zh-CN" sz="1662" dirty="0">
              <a:solidFill>
                <a:srgbClr val="FF0000"/>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汇编语言</a:t>
            </a:r>
          </a:p>
        </p:txBody>
      </p:sp>
    </p:spTree>
    <p:extLst>
      <p:ext uri="{BB962C8B-B14F-4D97-AF65-F5344CB8AC3E}">
        <p14:creationId xmlns:p14="http://schemas.microsoft.com/office/powerpoint/2010/main" val="37996414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p:txBody>
          <a:bodyPr/>
          <a:lstStyle/>
          <a:p>
            <a:pPr>
              <a:lnSpc>
                <a:spcPct val="90000"/>
              </a:lnSpc>
            </a:pPr>
            <a:r>
              <a:rPr lang="en-US" altLang="zh-CN" sz="2123" kern="1200" dirty="0">
                <a:ea typeface="黑体" pitchFamily="49" charset="-122"/>
                <a:sym typeface="Arial" charset="0"/>
              </a:rPr>
              <a:t>ARM</a:t>
            </a:r>
            <a:r>
              <a:rPr lang="zh-CN" altLang="en-US" sz="2123" kern="1200" dirty="0">
                <a:ea typeface="黑体" pitchFamily="49" charset="-122"/>
                <a:sym typeface="Arial" charset="0"/>
              </a:rPr>
              <a:t>汇编语法格式</a:t>
            </a:r>
            <a:endParaRPr lang="en-US" altLang="zh-CN" sz="2123" kern="1200" dirty="0">
              <a:ea typeface="黑体" pitchFamily="49" charset="-122"/>
              <a:sym typeface="Arial" charset="0"/>
            </a:endParaRPr>
          </a:p>
          <a:p>
            <a:pPr lvl="1" eaLnBrk="1" hangingPunct="1"/>
            <a:r>
              <a:rPr lang="zh-CN" altLang="en-US" sz="1662" dirty="0">
                <a:solidFill>
                  <a:srgbClr val="111111"/>
                </a:solidFill>
                <a:ea typeface="宋体" pitchFamily="2" charset="-122"/>
                <a:sym typeface="Arial" charset="0"/>
              </a:rPr>
              <a:t>指令的可选后缀：</a:t>
            </a:r>
            <a:r>
              <a:rPr lang="en-US" altLang="zh-CN" sz="1662" dirty="0">
                <a:solidFill>
                  <a:srgbClr val="111111"/>
                </a:solidFill>
                <a:ea typeface="宋体" pitchFamily="2" charset="-122"/>
                <a:sym typeface="Arial" charset="0"/>
              </a:rPr>
              <a:t> "S"</a:t>
            </a:r>
          </a:p>
          <a:p>
            <a:pPr lvl="2" eaLnBrk="1" hangingPunct="1"/>
            <a:r>
              <a:rPr lang="zh-CN" altLang="en-US" sz="1662" dirty="0">
                <a:solidFill>
                  <a:srgbClr val="111111"/>
                </a:solidFill>
                <a:ea typeface="宋体" pitchFamily="2" charset="-122"/>
                <a:sym typeface="Arial" charset="0"/>
              </a:rPr>
              <a:t>指令中使用</a:t>
            </a:r>
            <a:r>
              <a:rPr lang="en-US" altLang="zh-CN" sz="1662" dirty="0">
                <a:solidFill>
                  <a:srgbClr val="111111"/>
                </a:solidFill>
                <a:ea typeface="宋体" pitchFamily="2" charset="-122"/>
                <a:sym typeface="Arial" charset="0"/>
              </a:rPr>
              <a:t>"S"</a:t>
            </a:r>
            <a:r>
              <a:rPr lang="zh-CN" altLang="en-US" sz="1662" dirty="0">
                <a:solidFill>
                  <a:srgbClr val="111111"/>
                </a:solidFill>
                <a:ea typeface="宋体" pitchFamily="2" charset="-122"/>
                <a:sym typeface="Arial" charset="0"/>
              </a:rPr>
              <a:t>后缀时，指令执行后程序状态寄存器的条件标志位将被刷新</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不使用</a:t>
            </a:r>
            <a:r>
              <a:rPr lang="en-US" altLang="zh-CN" sz="1662" dirty="0">
                <a:solidFill>
                  <a:srgbClr val="111111"/>
                </a:solidFill>
                <a:ea typeface="宋体" pitchFamily="2" charset="-122"/>
                <a:sym typeface="Arial" charset="0"/>
              </a:rPr>
              <a:t>"S"</a:t>
            </a:r>
            <a:r>
              <a:rPr lang="zh-CN" altLang="en-US" sz="1662" dirty="0">
                <a:solidFill>
                  <a:srgbClr val="111111"/>
                </a:solidFill>
                <a:ea typeface="宋体" pitchFamily="2" charset="-122"/>
                <a:sym typeface="Arial" charset="0"/>
              </a:rPr>
              <a:t>后缀时，指令执行后程序状态寄存器的条件标志将不会发生变化</a:t>
            </a:r>
            <a:endParaRPr lang="en-US" altLang="zh-CN" sz="1662" dirty="0">
              <a:solidFill>
                <a:srgbClr val="111111"/>
              </a:solidFill>
              <a:ea typeface="宋体" pitchFamily="2" charset="-122"/>
              <a:sym typeface="Arial" charset="0"/>
            </a:endParaRPr>
          </a:p>
          <a:p>
            <a:pPr lvl="1" eaLnBrk="1" hangingPunct="1"/>
            <a:r>
              <a:rPr lang="zh-CN" altLang="en-US" sz="1662" dirty="0">
                <a:solidFill>
                  <a:srgbClr val="111111"/>
                </a:solidFill>
                <a:ea typeface="宋体" pitchFamily="2" charset="-122"/>
                <a:sym typeface="Arial" charset="0"/>
              </a:rPr>
              <a:t>指令的可选后缀： </a:t>
            </a:r>
            <a:r>
              <a:rPr lang="en-US" altLang="zh-CN" sz="1662" dirty="0">
                <a:solidFill>
                  <a:srgbClr val="111111"/>
                </a:solidFill>
                <a:ea typeface="宋体" pitchFamily="2" charset="-122"/>
                <a:sym typeface="Arial" charset="0"/>
              </a:rPr>
              <a:t>"!"</a:t>
            </a:r>
          </a:p>
          <a:p>
            <a:pPr lvl="2" eaLnBrk="1" hangingPunct="1"/>
            <a:r>
              <a:rPr lang="zh-CN" altLang="en-US" sz="1662" dirty="0">
                <a:solidFill>
                  <a:srgbClr val="111111"/>
                </a:solidFill>
                <a:ea typeface="宋体" pitchFamily="2" charset="-122"/>
                <a:sym typeface="Arial" charset="0"/>
              </a:rPr>
              <a:t>如果指令地址表达式中不含</a:t>
            </a:r>
            <a:r>
              <a:rPr lang="en-US" altLang="zh-CN" sz="1662" dirty="0">
                <a:solidFill>
                  <a:srgbClr val="111111"/>
                </a:solidFill>
                <a:ea typeface="宋体" pitchFamily="2" charset="-122"/>
                <a:sym typeface="Arial" charset="0"/>
              </a:rPr>
              <a:t>"!"</a:t>
            </a:r>
            <a:r>
              <a:rPr lang="zh-CN" altLang="en-US" sz="1662" dirty="0">
                <a:solidFill>
                  <a:srgbClr val="111111"/>
                </a:solidFill>
                <a:ea typeface="宋体" pitchFamily="2" charset="-122"/>
                <a:sym typeface="Arial" charset="0"/>
              </a:rPr>
              <a:t>后缀，则基址寄存器的地址值不会发生变化</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指令中的地址表达式中含有</a:t>
            </a:r>
            <a:r>
              <a:rPr lang="en-US" altLang="zh-CN" sz="1662" dirty="0">
                <a:solidFill>
                  <a:srgbClr val="111111"/>
                </a:solidFill>
                <a:ea typeface="宋体" pitchFamily="2" charset="-122"/>
                <a:sym typeface="Arial" charset="0"/>
              </a:rPr>
              <a:t>"!"</a:t>
            </a:r>
            <a:r>
              <a:rPr lang="zh-CN" altLang="en-US" sz="1662" dirty="0">
                <a:solidFill>
                  <a:srgbClr val="111111"/>
                </a:solidFill>
                <a:ea typeface="宋体" pitchFamily="2" charset="-122"/>
                <a:sym typeface="Arial" charset="0"/>
              </a:rPr>
              <a:t>后缀时，指令执行后，基址寄存器中的地址值将发生变化，变化的结果如下</a:t>
            </a:r>
            <a:r>
              <a:rPr lang="en-US" altLang="zh-CN" sz="1662" dirty="0">
                <a:solidFill>
                  <a:srgbClr val="111111"/>
                </a:solidFill>
                <a:ea typeface="宋体" pitchFamily="2" charset="-122"/>
                <a:sym typeface="Arial" charset="0"/>
              </a:rPr>
              <a:t>:</a:t>
            </a:r>
          </a:p>
          <a:p>
            <a:pPr lvl="3" eaLnBrk="1" hangingPunct="1"/>
            <a:r>
              <a:rPr lang="zh-CN" altLang="en-US" sz="1616" dirty="0">
                <a:solidFill>
                  <a:srgbClr val="111111"/>
                </a:solidFill>
                <a:ea typeface="宋体" pitchFamily="2" charset="-122"/>
                <a:sym typeface="Arial" charset="0"/>
              </a:rPr>
              <a:t>基址寄存器中的值</a:t>
            </a:r>
            <a:r>
              <a:rPr lang="en-US" altLang="zh-CN" sz="1616" dirty="0">
                <a:solidFill>
                  <a:srgbClr val="111111"/>
                </a:solidFill>
                <a:ea typeface="宋体" pitchFamily="2" charset="-122"/>
                <a:sym typeface="Arial" charset="0"/>
              </a:rPr>
              <a:t>(</a:t>
            </a:r>
            <a:r>
              <a:rPr lang="zh-CN" altLang="en-US" sz="1616" dirty="0">
                <a:solidFill>
                  <a:srgbClr val="111111"/>
                </a:solidFill>
                <a:ea typeface="宋体" pitchFamily="2" charset="-122"/>
                <a:sym typeface="Arial" charset="0"/>
              </a:rPr>
              <a:t>指令执行后</a:t>
            </a:r>
            <a:r>
              <a:rPr lang="en-US" altLang="zh-CN" sz="1616" dirty="0">
                <a:solidFill>
                  <a:srgbClr val="111111"/>
                </a:solidFill>
                <a:ea typeface="宋体" pitchFamily="2" charset="-122"/>
                <a:sym typeface="Arial" charset="0"/>
              </a:rPr>
              <a:t>) = </a:t>
            </a:r>
            <a:r>
              <a:rPr lang="zh-CN" altLang="en-US" sz="1616" dirty="0">
                <a:solidFill>
                  <a:srgbClr val="111111"/>
                </a:solidFill>
                <a:ea typeface="宋体" pitchFamily="2" charset="-122"/>
                <a:sym typeface="Arial" charset="0"/>
              </a:rPr>
              <a:t>指令执行前的值 </a:t>
            </a:r>
            <a:r>
              <a:rPr lang="en-US" altLang="zh-CN" sz="1616" dirty="0">
                <a:solidFill>
                  <a:srgbClr val="111111"/>
                </a:solidFill>
                <a:ea typeface="宋体" pitchFamily="2" charset="-122"/>
                <a:sym typeface="Arial" charset="0"/>
              </a:rPr>
              <a:t>+ </a:t>
            </a:r>
            <a:r>
              <a:rPr lang="zh-CN" altLang="en-US" sz="1616" dirty="0">
                <a:solidFill>
                  <a:srgbClr val="111111"/>
                </a:solidFill>
                <a:ea typeface="宋体" pitchFamily="2" charset="-122"/>
                <a:sym typeface="Arial" charset="0"/>
              </a:rPr>
              <a:t>地址偏移量</a:t>
            </a: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汇编语言</a:t>
            </a:r>
          </a:p>
        </p:txBody>
      </p:sp>
    </p:spTree>
    <p:extLst>
      <p:ext uri="{BB962C8B-B14F-4D97-AF65-F5344CB8AC3E}">
        <p14:creationId xmlns:p14="http://schemas.microsoft.com/office/powerpoint/2010/main" val="28640945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r>
              <a:rPr lang="en-US" altLang="zh-CN" dirty="0"/>
              <a:t>1.	ARM</a:t>
            </a:r>
            <a:r>
              <a:rPr lang="zh-CN" altLang="en-US" dirty="0"/>
              <a:t>汇编语言</a:t>
            </a:r>
            <a:endParaRPr lang="en-US" altLang="zh-CN" dirty="0"/>
          </a:p>
          <a:p>
            <a:r>
              <a:rPr lang="en-US" altLang="zh-CN" dirty="0">
                <a:solidFill>
                  <a:srgbClr val="FF0000"/>
                </a:solidFill>
              </a:rPr>
              <a:t>2.	ARM</a:t>
            </a:r>
            <a:r>
              <a:rPr lang="zh-CN" altLang="en-US" dirty="0">
                <a:solidFill>
                  <a:srgbClr val="FF0000"/>
                </a:solidFill>
              </a:rPr>
              <a:t>体系结构</a:t>
            </a:r>
            <a:endParaRPr lang="en-US" altLang="zh-CN" dirty="0">
              <a:solidFill>
                <a:srgbClr val="FF0000"/>
              </a:solidFill>
            </a:endParaRPr>
          </a:p>
          <a:p>
            <a:r>
              <a:rPr lang="en-US" altLang="zh-CN" dirty="0"/>
              <a:t>3.	</a:t>
            </a:r>
            <a:r>
              <a:rPr lang="zh-CN" altLang="en-US" dirty="0"/>
              <a:t>静态顺序</a:t>
            </a:r>
            <a:r>
              <a:rPr lang="en-US" altLang="zh-CN" dirty="0"/>
              <a:t>:</a:t>
            </a:r>
            <a:r>
              <a:rPr lang="zh-CN" altLang="en-US" dirty="0"/>
              <a:t>编译前指定和形成的顺序</a:t>
            </a:r>
          </a:p>
          <a:p>
            <a:r>
              <a:rPr lang="en-US" altLang="zh-CN" dirty="0"/>
              <a:t>4.	</a:t>
            </a:r>
            <a:r>
              <a:rPr lang="zh-CN" altLang="en-US" dirty="0"/>
              <a:t>动态顺序</a:t>
            </a:r>
            <a:r>
              <a:rPr lang="en-US" altLang="zh-CN" dirty="0"/>
              <a:t>:</a:t>
            </a:r>
            <a:r>
              <a:rPr lang="zh-CN" altLang="en-US" dirty="0"/>
              <a:t>内核模块的加载顺序</a:t>
            </a:r>
          </a:p>
          <a:p>
            <a:r>
              <a:rPr lang="en-US" altLang="zh-CN" dirty="0"/>
              <a:t>5. 	</a:t>
            </a:r>
            <a:r>
              <a:rPr lang="zh-CN" altLang="en-US" dirty="0"/>
              <a:t>内核态与用户态的概念及切换</a:t>
            </a:r>
          </a:p>
          <a:p>
            <a:endParaRPr lang="en-US" altLang="zh-CN" dirty="0"/>
          </a:p>
        </p:txBody>
      </p:sp>
    </p:spTree>
    <p:extLst>
      <p:ext uri="{BB962C8B-B14F-4D97-AF65-F5344CB8AC3E}">
        <p14:creationId xmlns:p14="http://schemas.microsoft.com/office/powerpoint/2010/main" val="14119359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063FBF-1471-4CAA-9A5A-98B82ECC50E8}"/>
              </a:ext>
            </a:extLst>
          </p:cNvPr>
          <p:cNvSpPr>
            <a:spLocks noGrp="1"/>
          </p:cNvSpPr>
          <p:nvPr>
            <p:ph idx="1"/>
          </p:nvPr>
        </p:nvSpPr>
        <p:spPr/>
        <p:txBody>
          <a:bodyPr/>
          <a:lstStyle/>
          <a:p>
            <a:pPr>
              <a:lnSpc>
                <a:spcPct val="90000"/>
              </a:lnSpc>
            </a:pPr>
            <a:r>
              <a:rPr lang="en-US" altLang="zh-CN" sz="2123" kern="1200" dirty="0">
                <a:ea typeface="黑体" pitchFamily="49" charset="-122"/>
                <a:sym typeface="Arial" charset="0"/>
              </a:rPr>
              <a:t>RISC</a:t>
            </a:r>
            <a:r>
              <a:rPr lang="zh-CN" altLang="en-US" sz="2123" kern="1200" dirty="0">
                <a:ea typeface="黑体" pitchFamily="49" charset="-122"/>
                <a:sym typeface="Arial" charset="0"/>
              </a:rPr>
              <a:t>体系结构</a:t>
            </a:r>
            <a:endParaRPr lang="en-US" altLang="zh-CN" sz="2123" kern="1200" dirty="0">
              <a:ea typeface="黑体" pitchFamily="49" charset="-122"/>
              <a:sym typeface="Arial" charset="0"/>
            </a:endParaRPr>
          </a:p>
          <a:p>
            <a:pPr lvl="1" eaLnBrk="1" hangingPunct="1"/>
            <a:r>
              <a:rPr lang="zh-CN" altLang="en-US" sz="1662" dirty="0">
                <a:solidFill>
                  <a:srgbClr val="111111"/>
                </a:solidFill>
                <a:ea typeface="宋体" pitchFamily="2" charset="-122"/>
                <a:sym typeface="Arial" charset="0"/>
              </a:rPr>
              <a:t>采用</a:t>
            </a:r>
            <a:r>
              <a:rPr lang="en-US" altLang="zh-CN" sz="1662" dirty="0">
                <a:solidFill>
                  <a:srgbClr val="111111"/>
                </a:solidFill>
                <a:ea typeface="宋体" pitchFamily="2" charset="-122"/>
                <a:sym typeface="Arial" charset="0"/>
              </a:rPr>
              <a:t>RISC</a:t>
            </a:r>
            <a:r>
              <a:rPr lang="zh-CN" altLang="en-US" sz="1662" dirty="0">
                <a:solidFill>
                  <a:srgbClr val="111111"/>
                </a:solidFill>
                <a:ea typeface="宋体" pitchFamily="2" charset="-122"/>
                <a:sym typeface="Arial" charset="0"/>
              </a:rPr>
              <a:t>架构的</a:t>
            </a:r>
            <a:r>
              <a:rPr lang="en-US" altLang="zh-CN" sz="1662" dirty="0">
                <a:solidFill>
                  <a:srgbClr val="111111"/>
                </a:solidFill>
                <a:ea typeface="宋体" pitchFamily="2" charset="-122"/>
                <a:sym typeface="Arial" charset="0"/>
              </a:rPr>
              <a:t>ARM</a:t>
            </a:r>
            <a:r>
              <a:rPr lang="zh-CN" altLang="en-US" sz="1662" dirty="0">
                <a:solidFill>
                  <a:srgbClr val="111111"/>
                </a:solidFill>
                <a:ea typeface="宋体" pitchFamily="2" charset="-122"/>
                <a:sym typeface="Arial" charset="0"/>
              </a:rPr>
              <a:t>处理器一般具有如下特点：</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指令集</a:t>
            </a:r>
            <a:r>
              <a:rPr lang="en-US" altLang="zh-CN" sz="1662" dirty="0">
                <a:solidFill>
                  <a:srgbClr val="111111"/>
                </a:solidFill>
                <a:ea typeface="宋体" pitchFamily="2" charset="-122"/>
                <a:sym typeface="Arial" charset="0"/>
              </a:rPr>
              <a:t>——RISC</a:t>
            </a:r>
            <a:r>
              <a:rPr lang="zh-CN" altLang="en-US" sz="1662" dirty="0">
                <a:solidFill>
                  <a:srgbClr val="111111"/>
                </a:solidFill>
                <a:ea typeface="宋体" pitchFamily="2" charset="-122"/>
                <a:sym typeface="Arial" charset="0"/>
              </a:rPr>
              <a:t>减少了指令集种类，通常一个周期一条指令，采用固定长度的指令格式。可以通过几条指令完成一个复杂的操作。</a:t>
            </a:r>
            <a:endParaRPr lang="en-US" altLang="zh-CN" sz="1662" dirty="0">
              <a:solidFill>
                <a:srgbClr val="111111"/>
              </a:solidFill>
              <a:ea typeface="宋体" pitchFamily="2" charset="-122"/>
              <a:sym typeface="Arial" charset="0"/>
            </a:endParaRPr>
          </a:p>
          <a:p>
            <a:pPr lvl="2" eaLnBrk="1" hangingPunct="1"/>
            <a:r>
              <a:rPr lang="zh-CN" altLang="en-US" sz="1662" dirty="0">
                <a:solidFill>
                  <a:srgbClr val="111111"/>
                </a:solidFill>
                <a:ea typeface="宋体" pitchFamily="2" charset="-122"/>
                <a:sym typeface="Arial" charset="0"/>
              </a:rPr>
              <a:t>流水线</a:t>
            </a:r>
            <a:r>
              <a:rPr lang="en-US" altLang="zh-CN" sz="1662" dirty="0">
                <a:solidFill>
                  <a:srgbClr val="111111"/>
                </a:solidFill>
                <a:ea typeface="宋体" pitchFamily="2" charset="-122"/>
                <a:sym typeface="Arial" charset="0"/>
              </a:rPr>
              <a:t>——RISC</a:t>
            </a:r>
            <a:r>
              <a:rPr lang="zh-CN" altLang="en-US" sz="1662" dirty="0">
                <a:solidFill>
                  <a:srgbClr val="111111"/>
                </a:solidFill>
                <a:ea typeface="宋体" pitchFamily="2" charset="-122"/>
                <a:sym typeface="Arial" charset="0"/>
              </a:rPr>
              <a:t>采用单周期指令，且指令长度固定，便于流水线操作执行。</a:t>
            </a:r>
            <a:endParaRPr lang="en-US" altLang="zh-CN" sz="1662" dirty="0">
              <a:solidFill>
                <a:srgbClr val="111111"/>
              </a:solidFill>
              <a:ea typeface="宋体" pitchFamily="2" charset="-122"/>
              <a:sym typeface="Arial" charset="0"/>
            </a:endParaRPr>
          </a:p>
          <a:p>
            <a:pPr lvl="2" eaLnBrk="1" hangingPunct="1"/>
            <a:r>
              <a:rPr lang="zh-CN" altLang="en-US" sz="1616" dirty="0">
                <a:solidFill>
                  <a:srgbClr val="111111"/>
                </a:solidFill>
                <a:ea typeface="宋体" pitchFamily="2" charset="-122"/>
                <a:sym typeface="Arial" charset="0"/>
              </a:rPr>
              <a:t>寄存器</a:t>
            </a:r>
            <a:r>
              <a:rPr lang="en-US" altLang="zh-CN" sz="1616" dirty="0">
                <a:solidFill>
                  <a:srgbClr val="111111"/>
                </a:solidFill>
                <a:ea typeface="宋体" pitchFamily="2" charset="-122"/>
                <a:sym typeface="Arial" charset="0"/>
              </a:rPr>
              <a:t>——RISC</a:t>
            </a:r>
            <a:r>
              <a:rPr lang="zh-CN" altLang="en-US" sz="1616" dirty="0">
                <a:solidFill>
                  <a:srgbClr val="111111"/>
                </a:solidFill>
                <a:ea typeface="宋体" pitchFamily="2" charset="-122"/>
                <a:sym typeface="Arial" charset="0"/>
              </a:rPr>
              <a:t>的处理器拥有更多的通用寄存器，寄存器操作较多。</a:t>
            </a:r>
            <a:endParaRPr lang="en-US" altLang="zh-CN" sz="1616" dirty="0">
              <a:solidFill>
                <a:srgbClr val="111111"/>
              </a:solidFill>
              <a:ea typeface="宋体" pitchFamily="2" charset="-122"/>
              <a:sym typeface="Arial" charset="0"/>
            </a:endParaRPr>
          </a:p>
          <a:p>
            <a:pPr lvl="2" eaLnBrk="1" hangingPunct="1"/>
            <a:r>
              <a:rPr lang="en-US" altLang="zh-CN" sz="1616" dirty="0">
                <a:solidFill>
                  <a:srgbClr val="111111"/>
                </a:solidFill>
                <a:ea typeface="宋体" pitchFamily="2" charset="-122"/>
                <a:sym typeface="Arial" charset="0"/>
              </a:rPr>
              <a:t>Load/Store</a:t>
            </a:r>
            <a:r>
              <a:rPr lang="zh-CN" altLang="en-US" sz="1616" dirty="0">
                <a:solidFill>
                  <a:srgbClr val="111111"/>
                </a:solidFill>
                <a:ea typeface="宋体" pitchFamily="2" charset="-122"/>
                <a:sym typeface="Arial" charset="0"/>
              </a:rPr>
              <a:t>结构</a:t>
            </a:r>
            <a:r>
              <a:rPr lang="en-US" altLang="zh-CN" sz="1616" dirty="0">
                <a:solidFill>
                  <a:srgbClr val="111111"/>
                </a:solidFill>
                <a:ea typeface="宋体" pitchFamily="2" charset="-122"/>
                <a:sym typeface="Arial" charset="0"/>
              </a:rPr>
              <a:t>——</a:t>
            </a:r>
            <a:r>
              <a:rPr lang="zh-CN" altLang="en-US" sz="1616" dirty="0">
                <a:solidFill>
                  <a:srgbClr val="111111"/>
                </a:solidFill>
                <a:ea typeface="宋体" pitchFamily="2" charset="-122"/>
                <a:sym typeface="Arial" charset="0"/>
              </a:rPr>
              <a:t>使用加载</a:t>
            </a:r>
            <a:r>
              <a:rPr lang="en-US" altLang="zh-CN" sz="1616" dirty="0">
                <a:solidFill>
                  <a:srgbClr val="111111"/>
                </a:solidFill>
                <a:ea typeface="宋体" pitchFamily="2" charset="-122"/>
                <a:sym typeface="Arial" charset="0"/>
              </a:rPr>
              <a:t>/</a:t>
            </a:r>
            <a:r>
              <a:rPr lang="zh-CN" altLang="en-US" sz="1616" dirty="0">
                <a:solidFill>
                  <a:srgbClr val="111111"/>
                </a:solidFill>
                <a:ea typeface="宋体" pitchFamily="2" charset="-122"/>
                <a:sym typeface="Arial" charset="0"/>
              </a:rPr>
              <a:t>存储指令批量从内存中读写数据，提高数据传输效率。</a:t>
            </a:r>
            <a:endParaRPr lang="en-US" altLang="zh-CN" sz="1616" dirty="0">
              <a:solidFill>
                <a:srgbClr val="111111"/>
              </a:solidFill>
              <a:ea typeface="宋体" pitchFamily="2" charset="-122"/>
              <a:sym typeface="Arial" charset="0"/>
            </a:endParaRPr>
          </a:p>
          <a:p>
            <a:pPr marL="844082" lvl="2" indent="0" eaLnBrk="1" hangingPunct="1">
              <a:buNone/>
            </a:pPr>
            <a:endParaRPr lang="en-US" altLang="zh-CN" sz="1616" dirty="0">
              <a:solidFill>
                <a:srgbClr val="111111"/>
              </a:solidFill>
              <a:ea typeface="宋体" pitchFamily="2" charset="-122"/>
              <a:sym typeface="Arial" charset="0"/>
            </a:endParaRPr>
          </a:p>
        </p:txBody>
      </p:sp>
      <p:sp>
        <p:nvSpPr>
          <p:cNvPr id="3" name="标题 2">
            <a:extLst>
              <a:ext uri="{FF2B5EF4-FFF2-40B4-BE49-F238E27FC236}">
                <a16:creationId xmlns:a16="http://schemas.microsoft.com/office/drawing/2014/main" id="{AD48394A-6F12-4A43-993D-67031D29B308}"/>
              </a:ext>
            </a:extLst>
          </p:cNvPr>
          <p:cNvSpPr>
            <a:spLocks noGrp="1"/>
          </p:cNvSpPr>
          <p:nvPr>
            <p:ph type="title"/>
          </p:nvPr>
        </p:nvSpPr>
        <p:spPr/>
        <p:txBody>
          <a:bodyPr/>
          <a:lstStyle/>
          <a:p>
            <a:r>
              <a:rPr lang="en-US" altLang="zh-CN" dirty="0"/>
              <a:t>ARM</a:t>
            </a:r>
            <a:r>
              <a:rPr lang="zh-CN" altLang="en-US" dirty="0"/>
              <a:t>体系结构</a:t>
            </a:r>
          </a:p>
        </p:txBody>
      </p:sp>
    </p:spTree>
    <p:extLst>
      <p:ext uri="{BB962C8B-B14F-4D97-AF65-F5344CB8AC3E}">
        <p14:creationId xmlns:p14="http://schemas.microsoft.com/office/powerpoint/2010/main" val="316085439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30146</TotalTime>
  <Words>4777</Words>
  <Application>Microsoft Office PowerPoint</Application>
  <PresentationFormat>全屏显示(4:3)</PresentationFormat>
  <Paragraphs>353</Paragraphs>
  <Slides>37</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-apple-system</vt:lpstr>
      <vt:lpstr>Monotype Sorts</vt:lpstr>
      <vt:lpstr>黑体</vt:lpstr>
      <vt:lpstr>宋体</vt:lpstr>
      <vt:lpstr>微软雅黑</vt:lpstr>
      <vt:lpstr>Arial</vt:lpstr>
      <vt:lpstr>Arial Narrow</vt:lpstr>
      <vt:lpstr>Times New Roman</vt:lpstr>
      <vt:lpstr>Wingdings</vt:lpstr>
      <vt:lpstr>通用信息 (标准)</vt:lpstr>
      <vt:lpstr>PowerPoint 演示文稿</vt:lpstr>
      <vt:lpstr>第二章 结构</vt:lpstr>
      <vt:lpstr>本节主要内容</vt:lpstr>
      <vt:lpstr>ARM汇编语言</vt:lpstr>
      <vt:lpstr>ARM汇编语言</vt:lpstr>
      <vt:lpstr>ARM汇编语言</vt:lpstr>
      <vt:lpstr>ARM汇编语言</vt:lpstr>
      <vt:lpstr>本节主要内容</vt:lpstr>
      <vt:lpstr>ARM体系结构</vt:lpstr>
      <vt:lpstr>ARM体系结构</vt:lpstr>
      <vt:lpstr>ARM体系结构</vt:lpstr>
      <vt:lpstr>ARM体系结构</vt:lpstr>
      <vt:lpstr>ARM体系结构</vt:lpstr>
      <vt:lpstr>ARM体系结构</vt:lpstr>
      <vt:lpstr>本节主要内容</vt:lpstr>
      <vt:lpstr>静态顺序:编译前指定和形成的顺序</vt:lpstr>
      <vt:lpstr>静态顺序:编译前指定和形成的顺序</vt:lpstr>
      <vt:lpstr>静态顺序:编译前指定和形成的顺序</vt:lpstr>
      <vt:lpstr>静态顺序:编译前指定和形成的顺序</vt:lpstr>
      <vt:lpstr>静态顺序:编译前指定和形成的顺序</vt:lpstr>
      <vt:lpstr>静态顺序:编译前指定和形成的顺序</vt:lpstr>
      <vt:lpstr>静态顺序:编译前指定和形成的顺序</vt:lpstr>
      <vt:lpstr>静态顺序:编译前指定和形成的顺序</vt:lpstr>
      <vt:lpstr>本节主要内容</vt:lpstr>
      <vt:lpstr>动态顺序:内核模块的加载顺序</vt:lpstr>
      <vt:lpstr>动态顺序:内核模块的加载顺序</vt:lpstr>
      <vt:lpstr>动态顺序:内核模块的加载顺序</vt:lpstr>
      <vt:lpstr>动态顺序:内核模块的加载顺序</vt:lpstr>
      <vt:lpstr>本节主要内容</vt:lpstr>
      <vt:lpstr>内核态与用户态的概念及切换</vt:lpstr>
      <vt:lpstr>内核态与用户态的概念及切换</vt:lpstr>
      <vt:lpstr>内核态与用户态的概念及切换</vt:lpstr>
      <vt:lpstr>内核态与用户态的概念及切换</vt:lpstr>
      <vt:lpstr>内核态与用户态的概念及切换</vt:lpstr>
      <vt:lpstr>内核态与用户态的概念及切换</vt:lpstr>
      <vt:lpstr>内核态与用户态的概念及切换</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2414</cp:revision>
  <dcterms:created xsi:type="dcterms:W3CDTF">2001-03-21T12:57:26Z</dcterms:created>
  <dcterms:modified xsi:type="dcterms:W3CDTF">2021-04-22T06:40:46Z</dcterms:modified>
</cp:coreProperties>
</file>