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54"/>
  </p:notesMasterIdLst>
  <p:handoutMasterIdLst>
    <p:handoutMasterId r:id="rId55"/>
  </p:handoutMasterIdLst>
  <p:sldIdLst>
    <p:sldId id="1730" r:id="rId2"/>
    <p:sldId id="1791" r:id="rId3"/>
    <p:sldId id="3070" r:id="rId4"/>
    <p:sldId id="558" r:id="rId5"/>
    <p:sldId id="560" r:id="rId6"/>
    <p:sldId id="561" r:id="rId7"/>
    <p:sldId id="562" r:id="rId8"/>
    <p:sldId id="563" r:id="rId9"/>
    <p:sldId id="564" r:id="rId10"/>
    <p:sldId id="565" r:id="rId11"/>
    <p:sldId id="3073" r:id="rId12"/>
    <p:sldId id="3074" r:id="rId13"/>
    <p:sldId id="3071" r:id="rId14"/>
    <p:sldId id="3075" r:id="rId15"/>
    <p:sldId id="3076" r:id="rId16"/>
    <p:sldId id="3077" r:id="rId17"/>
    <p:sldId id="3078" r:id="rId18"/>
    <p:sldId id="3079" r:id="rId19"/>
    <p:sldId id="3080" r:id="rId20"/>
    <p:sldId id="3072" r:id="rId21"/>
    <p:sldId id="3081" r:id="rId22"/>
    <p:sldId id="3082" r:id="rId23"/>
    <p:sldId id="3083" r:id="rId24"/>
    <p:sldId id="3084" r:id="rId25"/>
    <p:sldId id="580" r:id="rId26"/>
    <p:sldId id="581" r:id="rId27"/>
    <p:sldId id="582" r:id="rId28"/>
    <p:sldId id="583" r:id="rId29"/>
    <p:sldId id="3085" r:id="rId30"/>
    <p:sldId id="584" r:id="rId31"/>
    <p:sldId id="586" r:id="rId32"/>
    <p:sldId id="587" r:id="rId33"/>
    <p:sldId id="588" r:id="rId34"/>
    <p:sldId id="589" r:id="rId35"/>
    <p:sldId id="3087" r:id="rId36"/>
    <p:sldId id="3086" r:id="rId37"/>
    <p:sldId id="3088" r:id="rId38"/>
    <p:sldId id="3094" r:id="rId39"/>
    <p:sldId id="3090" r:id="rId40"/>
    <p:sldId id="595" r:id="rId41"/>
    <p:sldId id="596" r:id="rId42"/>
    <p:sldId id="597" r:id="rId43"/>
    <p:sldId id="598" r:id="rId44"/>
    <p:sldId id="3091" r:id="rId45"/>
    <p:sldId id="3092" r:id="rId46"/>
    <p:sldId id="601" r:id="rId47"/>
    <p:sldId id="602" r:id="rId48"/>
    <p:sldId id="603" r:id="rId49"/>
    <p:sldId id="3093" r:id="rId50"/>
    <p:sldId id="605" r:id="rId51"/>
    <p:sldId id="606" r:id="rId52"/>
    <p:sldId id="2967" r:id="rId53"/>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7" autoAdjust="0"/>
    <p:restoredTop sz="84535" autoAdjust="0"/>
  </p:normalViewPr>
  <p:slideViewPr>
    <p:cSldViewPr>
      <p:cViewPr varScale="1">
        <p:scale>
          <a:sx n="111" d="100"/>
          <a:sy n="111" d="100"/>
        </p:scale>
        <p:origin x="144" y="12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14</a:t>
            </a:fld>
            <a:endParaRPr lang="zh-CN" altLang="en-US"/>
          </a:p>
        </p:txBody>
      </p:sp>
    </p:spTree>
    <p:extLst>
      <p:ext uri="{BB962C8B-B14F-4D97-AF65-F5344CB8AC3E}">
        <p14:creationId xmlns:p14="http://schemas.microsoft.com/office/powerpoint/2010/main" val="1218734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15</a:t>
            </a:fld>
            <a:endParaRPr lang="zh-CN" altLang="en-US"/>
          </a:p>
        </p:txBody>
      </p:sp>
    </p:spTree>
    <p:extLst>
      <p:ext uri="{BB962C8B-B14F-4D97-AF65-F5344CB8AC3E}">
        <p14:creationId xmlns:p14="http://schemas.microsoft.com/office/powerpoint/2010/main" val="85752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16</a:t>
            </a:fld>
            <a:endParaRPr lang="zh-CN" altLang="en-US"/>
          </a:p>
        </p:txBody>
      </p:sp>
    </p:spTree>
    <p:extLst>
      <p:ext uri="{BB962C8B-B14F-4D97-AF65-F5344CB8AC3E}">
        <p14:creationId xmlns:p14="http://schemas.microsoft.com/office/powerpoint/2010/main" val="3235893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17</a:t>
            </a:fld>
            <a:endParaRPr lang="zh-CN" altLang="en-US"/>
          </a:p>
        </p:txBody>
      </p:sp>
    </p:spTree>
    <p:extLst>
      <p:ext uri="{BB962C8B-B14F-4D97-AF65-F5344CB8AC3E}">
        <p14:creationId xmlns:p14="http://schemas.microsoft.com/office/powerpoint/2010/main" val="2875577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18</a:t>
            </a:fld>
            <a:endParaRPr lang="zh-CN" altLang="en-US"/>
          </a:p>
        </p:txBody>
      </p:sp>
    </p:spTree>
    <p:extLst>
      <p:ext uri="{BB962C8B-B14F-4D97-AF65-F5344CB8AC3E}">
        <p14:creationId xmlns:p14="http://schemas.microsoft.com/office/powerpoint/2010/main" val="1122063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19</a:t>
            </a:fld>
            <a:endParaRPr lang="zh-CN" altLang="en-US"/>
          </a:p>
        </p:txBody>
      </p:sp>
    </p:spTree>
    <p:extLst>
      <p:ext uri="{BB962C8B-B14F-4D97-AF65-F5344CB8AC3E}">
        <p14:creationId xmlns:p14="http://schemas.microsoft.com/office/powerpoint/2010/main" val="391700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412845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21</a:t>
            </a:fld>
            <a:endParaRPr lang="zh-CN" altLang="en-US"/>
          </a:p>
        </p:txBody>
      </p:sp>
    </p:spTree>
    <p:extLst>
      <p:ext uri="{BB962C8B-B14F-4D97-AF65-F5344CB8AC3E}">
        <p14:creationId xmlns:p14="http://schemas.microsoft.com/office/powerpoint/2010/main" val="3747469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22</a:t>
            </a:fld>
            <a:endParaRPr lang="zh-CN" altLang="en-US"/>
          </a:p>
        </p:txBody>
      </p:sp>
    </p:spTree>
    <p:extLst>
      <p:ext uri="{BB962C8B-B14F-4D97-AF65-F5344CB8AC3E}">
        <p14:creationId xmlns:p14="http://schemas.microsoft.com/office/powerpoint/2010/main" val="3925492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23</a:t>
            </a:fld>
            <a:endParaRPr lang="zh-CN" altLang="en-US"/>
          </a:p>
        </p:txBody>
      </p:sp>
    </p:spTree>
    <p:extLst>
      <p:ext uri="{BB962C8B-B14F-4D97-AF65-F5344CB8AC3E}">
        <p14:creationId xmlns:p14="http://schemas.microsoft.com/office/powerpoint/2010/main" val="914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24</a:t>
            </a:fld>
            <a:endParaRPr lang="zh-CN" altLang="en-US"/>
          </a:p>
        </p:txBody>
      </p:sp>
    </p:spTree>
    <p:extLst>
      <p:ext uri="{BB962C8B-B14F-4D97-AF65-F5344CB8AC3E}">
        <p14:creationId xmlns:p14="http://schemas.microsoft.com/office/powerpoint/2010/main" val="2250284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25</a:t>
            </a:fld>
            <a:endParaRPr lang="zh-CN" altLang="en-US"/>
          </a:p>
        </p:txBody>
      </p:sp>
    </p:spTree>
    <p:extLst>
      <p:ext uri="{BB962C8B-B14F-4D97-AF65-F5344CB8AC3E}">
        <p14:creationId xmlns:p14="http://schemas.microsoft.com/office/powerpoint/2010/main" val="378770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26</a:t>
            </a:fld>
            <a:endParaRPr lang="zh-CN" altLang="en-US"/>
          </a:p>
        </p:txBody>
      </p:sp>
    </p:spTree>
    <p:extLst>
      <p:ext uri="{BB962C8B-B14F-4D97-AF65-F5344CB8AC3E}">
        <p14:creationId xmlns:p14="http://schemas.microsoft.com/office/powerpoint/2010/main" val="1481151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27</a:t>
            </a:fld>
            <a:endParaRPr lang="zh-CN" altLang="en-US"/>
          </a:p>
        </p:txBody>
      </p:sp>
    </p:spTree>
    <p:extLst>
      <p:ext uri="{BB962C8B-B14F-4D97-AF65-F5344CB8AC3E}">
        <p14:creationId xmlns:p14="http://schemas.microsoft.com/office/powerpoint/2010/main" val="588362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28</a:t>
            </a:fld>
            <a:endParaRPr lang="zh-CN" altLang="en-US"/>
          </a:p>
        </p:txBody>
      </p:sp>
    </p:spTree>
    <p:extLst>
      <p:ext uri="{BB962C8B-B14F-4D97-AF65-F5344CB8AC3E}">
        <p14:creationId xmlns:p14="http://schemas.microsoft.com/office/powerpoint/2010/main" val="1911909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29</a:t>
            </a:fld>
            <a:endParaRPr lang="zh-CN" altLang="en-US"/>
          </a:p>
        </p:txBody>
      </p:sp>
    </p:spTree>
    <p:extLst>
      <p:ext uri="{BB962C8B-B14F-4D97-AF65-F5344CB8AC3E}">
        <p14:creationId xmlns:p14="http://schemas.microsoft.com/office/powerpoint/2010/main" val="301494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30</a:t>
            </a:fld>
            <a:endParaRPr lang="zh-CN" altLang="en-US"/>
          </a:p>
        </p:txBody>
      </p:sp>
    </p:spTree>
    <p:extLst>
      <p:ext uri="{BB962C8B-B14F-4D97-AF65-F5344CB8AC3E}">
        <p14:creationId xmlns:p14="http://schemas.microsoft.com/office/powerpoint/2010/main" val="2885051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31</a:t>
            </a:fld>
            <a:endParaRPr lang="zh-CN" altLang="en-US"/>
          </a:p>
        </p:txBody>
      </p:sp>
    </p:spTree>
    <p:extLst>
      <p:ext uri="{BB962C8B-B14F-4D97-AF65-F5344CB8AC3E}">
        <p14:creationId xmlns:p14="http://schemas.microsoft.com/office/powerpoint/2010/main" val="1783687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32</a:t>
            </a:fld>
            <a:endParaRPr lang="zh-CN" altLang="en-US"/>
          </a:p>
        </p:txBody>
      </p:sp>
    </p:spTree>
    <p:extLst>
      <p:ext uri="{BB962C8B-B14F-4D97-AF65-F5344CB8AC3E}">
        <p14:creationId xmlns:p14="http://schemas.microsoft.com/office/powerpoint/2010/main" val="2246090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33</a:t>
            </a:fld>
            <a:endParaRPr lang="zh-CN" altLang="en-US"/>
          </a:p>
        </p:txBody>
      </p:sp>
    </p:spTree>
    <p:extLst>
      <p:ext uri="{BB962C8B-B14F-4D97-AF65-F5344CB8AC3E}">
        <p14:creationId xmlns:p14="http://schemas.microsoft.com/office/powerpoint/2010/main" val="349595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7</a:t>
            </a:fld>
            <a:endParaRPr lang="zh-CN" altLang="en-US"/>
          </a:p>
        </p:txBody>
      </p:sp>
    </p:spTree>
    <p:extLst>
      <p:ext uri="{BB962C8B-B14F-4D97-AF65-F5344CB8AC3E}">
        <p14:creationId xmlns:p14="http://schemas.microsoft.com/office/powerpoint/2010/main" val="1624907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34</a:t>
            </a:fld>
            <a:endParaRPr lang="zh-CN" altLang="en-US"/>
          </a:p>
        </p:txBody>
      </p:sp>
    </p:spTree>
    <p:extLst>
      <p:ext uri="{BB962C8B-B14F-4D97-AF65-F5344CB8AC3E}">
        <p14:creationId xmlns:p14="http://schemas.microsoft.com/office/powerpoint/2010/main" val="520527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35</a:t>
            </a:fld>
            <a:endParaRPr lang="zh-CN" altLang="en-US"/>
          </a:p>
        </p:txBody>
      </p:sp>
    </p:spTree>
    <p:extLst>
      <p:ext uri="{BB962C8B-B14F-4D97-AF65-F5344CB8AC3E}">
        <p14:creationId xmlns:p14="http://schemas.microsoft.com/office/powerpoint/2010/main" val="1890472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36</a:t>
            </a:fld>
            <a:endParaRPr lang="zh-CN" altLang="en-US"/>
          </a:p>
        </p:txBody>
      </p:sp>
    </p:spTree>
    <p:extLst>
      <p:ext uri="{BB962C8B-B14F-4D97-AF65-F5344CB8AC3E}">
        <p14:creationId xmlns:p14="http://schemas.microsoft.com/office/powerpoint/2010/main" val="347773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37</a:t>
            </a:fld>
            <a:endParaRPr lang="zh-CN" altLang="en-US"/>
          </a:p>
        </p:txBody>
      </p:sp>
    </p:spTree>
    <p:extLst>
      <p:ext uri="{BB962C8B-B14F-4D97-AF65-F5344CB8AC3E}">
        <p14:creationId xmlns:p14="http://schemas.microsoft.com/office/powerpoint/2010/main" val="2977944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38</a:t>
            </a:fld>
            <a:endParaRPr lang="zh-CN" altLang="en-US"/>
          </a:p>
        </p:txBody>
      </p:sp>
    </p:spTree>
    <p:extLst>
      <p:ext uri="{BB962C8B-B14F-4D97-AF65-F5344CB8AC3E}">
        <p14:creationId xmlns:p14="http://schemas.microsoft.com/office/powerpoint/2010/main" val="3209929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39</a:t>
            </a:fld>
            <a:endParaRPr lang="zh-CN" altLang="en-US"/>
          </a:p>
        </p:txBody>
      </p:sp>
    </p:spTree>
    <p:extLst>
      <p:ext uri="{BB962C8B-B14F-4D97-AF65-F5344CB8AC3E}">
        <p14:creationId xmlns:p14="http://schemas.microsoft.com/office/powerpoint/2010/main" val="3000884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40</a:t>
            </a:fld>
            <a:endParaRPr lang="zh-CN" altLang="en-US"/>
          </a:p>
        </p:txBody>
      </p:sp>
    </p:spTree>
    <p:extLst>
      <p:ext uri="{BB962C8B-B14F-4D97-AF65-F5344CB8AC3E}">
        <p14:creationId xmlns:p14="http://schemas.microsoft.com/office/powerpoint/2010/main" val="856114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41</a:t>
            </a:fld>
            <a:endParaRPr lang="zh-CN" altLang="en-US"/>
          </a:p>
        </p:txBody>
      </p:sp>
    </p:spTree>
    <p:extLst>
      <p:ext uri="{BB962C8B-B14F-4D97-AF65-F5344CB8AC3E}">
        <p14:creationId xmlns:p14="http://schemas.microsoft.com/office/powerpoint/2010/main" val="981386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42</a:t>
            </a:fld>
            <a:endParaRPr lang="zh-CN" altLang="en-US"/>
          </a:p>
        </p:txBody>
      </p:sp>
    </p:spTree>
    <p:extLst>
      <p:ext uri="{BB962C8B-B14F-4D97-AF65-F5344CB8AC3E}">
        <p14:creationId xmlns:p14="http://schemas.microsoft.com/office/powerpoint/2010/main" val="1637991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43</a:t>
            </a:fld>
            <a:endParaRPr lang="zh-CN" altLang="en-US"/>
          </a:p>
        </p:txBody>
      </p:sp>
    </p:spTree>
    <p:extLst>
      <p:ext uri="{BB962C8B-B14F-4D97-AF65-F5344CB8AC3E}">
        <p14:creationId xmlns:p14="http://schemas.microsoft.com/office/powerpoint/2010/main" val="239336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8</a:t>
            </a:fld>
            <a:endParaRPr lang="zh-CN" altLang="en-US"/>
          </a:p>
        </p:txBody>
      </p:sp>
    </p:spTree>
    <p:extLst>
      <p:ext uri="{BB962C8B-B14F-4D97-AF65-F5344CB8AC3E}">
        <p14:creationId xmlns:p14="http://schemas.microsoft.com/office/powerpoint/2010/main" val="2344844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44</a:t>
            </a:fld>
            <a:endParaRPr lang="zh-CN" altLang="en-US"/>
          </a:p>
        </p:txBody>
      </p:sp>
    </p:spTree>
    <p:extLst>
      <p:ext uri="{BB962C8B-B14F-4D97-AF65-F5344CB8AC3E}">
        <p14:creationId xmlns:p14="http://schemas.microsoft.com/office/powerpoint/2010/main" val="2006481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45</a:t>
            </a:fld>
            <a:endParaRPr lang="zh-CN" altLang="en-US"/>
          </a:p>
        </p:txBody>
      </p:sp>
    </p:spTree>
    <p:extLst>
      <p:ext uri="{BB962C8B-B14F-4D97-AF65-F5344CB8AC3E}">
        <p14:creationId xmlns:p14="http://schemas.microsoft.com/office/powerpoint/2010/main" val="18967370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46</a:t>
            </a:fld>
            <a:endParaRPr lang="zh-CN" altLang="en-US"/>
          </a:p>
        </p:txBody>
      </p:sp>
    </p:spTree>
    <p:extLst>
      <p:ext uri="{BB962C8B-B14F-4D97-AF65-F5344CB8AC3E}">
        <p14:creationId xmlns:p14="http://schemas.microsoft.com/office/powerpoint/2010/main" val="137762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47</a:t>
            </a:fld>
            <a:endParaRPr lang="zh-CN" altLang="en-US"/>
          </a:p>
        </p:txBody>
      </p:sp>
    </p:spTree>
    <p:extLst>
      <p:ext uri="{BB962C8B-B14F-4D97-AF65-F5344CB8AC3E}">
        <p14:creationId xmlns:p14="http://schemas.microsoft.com/office/powerpoint/2010/main" val="3406435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48</a:t>
            </a:fld>
            <a:endParaRPr lang="zh-CN" altLang="en-US"/>
          </a:p>
        </p:txBody>
      </p:sp>
    </p:spTree>
    <p:extLst>
      <p:ext uri="{BB962C8B-B14F-4D97-AF65-F5344CB8AC3E}">
        <p14:creationId xmlns:p14="http://schemas.microsoft.com/office/powerpoint/2010/main" val="1313389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49</a:t>
            </a:fld>
            <a:endParaRPr lang="zh-CN" altLang="en-US"/>
          </a:p>
        </p:txBody>
      </p:sp>
    </p:spTree>
    <p:extLst>
      <p:ext uri="{BB962C8B-B14F-4D97-AF65-F5344CB8AC3E}">
        <p14:creationId xmlns:p14="http://schemas.microsoft.com/office/powerpoint/2010/main" val="2815278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50</a:t>
            </a:fld>
            <a:endParaRPr lang="zh-CN" altLang="en-US"/>
          </a:p>
        </p:txBody>
      </p:sp>
    </p:spTree>
    <p:extLst>
      <p:ext uri="{BB962C8B-B14F-4D97-AF65-F5344CB8AC3E}">
        <p14:creationId xmlns:p14="http://schemas.microsoft.com/office/powerpoint/2010/main" val="3571598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https://www.cnblogs.com/alantu2018/p/8527205.html</a:t>
            </a:r>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51</a:t>
            </a:fld>
            <a:endParaRPr lang="zh-CN" altLang="en-US"/>
          </a:p>
        </p:txBody>
      </p:sp>
    </p:spTree>
    <p:extLst>
      <p:ext uri="{BB962C8B-B14F-4D97-AF65-F5344CB8AC3E}">
        <p14:creationId xmlns:p14="http://schemas.microsoft.com/office/powerpoint/2010/main" val="179507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18BA4-23B3-46E3-9E9F-0A5AE3DE0140}" type="slidenum">
              <a:rPr lang="zh-CN" altLang="en-US" smtClean="0"/>
              <a:t>9</a:t>
            </a:fld>
            <a:endParaRPr lang="zh-CN" altLang="en-US"/>
          </a:p>
        </p:txBody>
      </p:sp>
    </p:spTree>
    <p:extLst>
      <p:ext uri="{BB962C8B-B14F-4D97-AF65-F5344CB8AC3E}">
        <p14:creationId xmlns:p14="http://schemas.microsoft.com/office/powerpoint/2010/main" val="276754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10</a:t>
            </a:fld>
            <a:endParaRPr lang="zh-CN" altLang="en-US"/>
          </a:p>
        </p:txBody>
      </p:sp>
    </p:spTree>
    <p:extLst>
      <p:ext uri="{BB962C8B-B14F-4D97-AF65-F5344CB8AC3E}">
        <p14:creationId xmlns:p14="http://schemas.microsoft.com/office/powerpoint/2010/main" val="82339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11</a:t>
            </a:fld>
            <a:endParaRPr lang="zh-CN" altLang="en-US"/>
          </a:p>
        </p:txBody>
      </p:sp>
    </p:spTree>
    <p:extLst>
      <p:ext uri="{BB962C8B-B14F-4D97-AF65-F5344CB8AC3E}">
        <p14:creationId xmlns:p14="http://schemas.microsoft.com/office/powerpoint/2010/main" val="121403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Locality-specific Peripheral Interrupt </a:t>
            </a:r>
            <a:r>
              <a:rPr lang="zh-CN" altLang="en-US" dirty="0"/>
              <a:t>（</a:t>
            </a:r>
            <a:r>
              <a:rPr lang="en-US" altLang="zh-CN" dirty="0"/>
              <a:t>LPI</a:t>
            </a:r>
            <a:r>
              <a:rPr lang="zh-CN" altLang="en-US" dirty="0"/>
              <a:t>）：一种基于消息的边沿中断</a:t>
            </a:r>
            <a:r>
              <a:rPr lang="en-US" altLang="zh-CN" dirty="0"/>
              <a:t>[2]</a:t>
            </a:r>
            <a:r>
              <a:rPr lang="zh-CN" altLang="en-US" dirty="0"/>
              <a:t>（硬件中有边沿触发和电平触发的概念，电平触发是在高或低电平保持的时间内触发，而边沿触发是由高到低或由低到高这一瞬间触发</a:t>
            </a:r>
            <a:r>
              <a:rPr lang="en-US" altLang="zh-CN" dirty="0"/>
              <a:t>[3]</a:t>
            </a:r>
            <a:r>
              <a:rPr lang="zh-CN" altLang="en-US" dirty="0"/>
              <a:t>。由中断信号边沿触发的中断称为边沿中断）。其特别之处在于，该中断不需要通过中断线发送中断信号，而通过总线写</a:t>
            </a:r>
            <a:r>
              <a:rPr lang="en-US" altLang="zh-CN" dirty="0"/>
              <a:t>GIC</a:t>
            </a:r>
            <a:r>
              <a:rPr lang="zh-CN" altLang="en-US" dirty="0"/>
              <a:t>中的寄存器来发送中断信息。</a:t>
            </a:r>
            <a:r>
              <a:rPr lang="en-US" altLang="zh-CN" dirty="0"/>
              <a:t>Private Peripheral Interrupt </a:t>
            </a:r>
            <a:r>
              <a:rPr lang="zh-CN" altLang="en-US" dirty="0"/>
              <a:t>（</a:t>
            </a:r>
            <a:r>
              <a:rPr lang="en-US" altLang="zh-CN" dirty="0"/>
              <a:t>PPI</a:t>
            </a:r>
            <a:r>
              <a:rPr lang="zh-CN" altLang="en-US" dirty="0"/>
              <a:t>）：发送给特定处理器的外设中断，不同的处理器对于不同事件可以用相同的中断号（一个中断可以用一个</a:t>
            </a:r>
            <a:r>
              <a:rPr lang="en-US" altLang="zh-CN" dirty="0"/>
              <a:t>ID</a:t>
            </a:r>
            <a:r>
              <a:rPr lang="zh-CN" altLang="en-US" dirty="0"/>
              <a:t>号表示，称为中断</a:t>
            </a:r>
            <a:r>
              <a:rPr lang="en-US" altLang="zh-CN" dirty="0"/>
              <a:t>ID</a:t>
            </a:r>
            <a:r>
              <a:rPr lang="zh-CN" altLang="en-US" dirty="0"/>
              <a:t>号）。</a:t>
            </a:r>
            <a:r>
              <a:rPr lang="en-US" altLang="zh-CN" dirty="0"/>
              <a:t>Shared Peripheral Interrupt </a:t>
            </a:r>
            <a:r>
              <a:rPr lang="zh-CN" altLang="en-US" dirty="0"/>
              <a:t>（</a:t>
            </a:r>
            <a:r>
              <a:rPr lang="en-US" altLang="zh-CN" dirty="0"/>
              <a:t>SPI</a:t>
            </a:r>
            <a:r>
              <a:rPr lang="zh-CN" altLang="en-US" dirty="0"/>
              <a:t>）：</a:t>
            </a:r>
            <a:r>
              <a:rPr lang="en-US" altLang="zh-CN" dirty="0"/>
              <a:t>GIC</a:t>
            </a:r>
            <a:r>
              <a:rPr lang="zh-CN" altLang="en-US" dirty="0"/>
              <a:t>将该种类型的中断路由给能处理该中断的处理器，不限于特定的处理器。</a:t>
            </a:r>
            <a:r>
              <a:rPr lang="en-US" altLang="zh-CN" dirty="0"/>
              <a:t>Software Generated Interrupt </a:t>
            </a:r>
            <a:r>
              <a:rPr lang="zh-CN" altLang="en-US" dirty="0"/>
              <a:t>（</a:t>
            </a:r>
            <a:r>
              <a:rPr lang="en-US" altLang="zh-CN" dirty="0"/>
              <a:t>SGI</a:t>
            </a:r>
            <a:r>
              <a:rPr lang="zh-CN" altLang="en-US" dirty="0"/>
              <a:t>）：该种类型的中断用于处理器间通信，通过写</a:t>
            </a:r>
            <a:r>
              <a:rPr lang="en-US" altLang="zh-CN" dirty="0"/>
              <a:t>GIC</a:t>
            </a:r>
            <a:r>
              <a:rPr lang="zh-CN" altLang="en-US" dirty="0"/>
              <a:t>中的</a:t>
            </a:r>
            <a:r>
              <a:rPr lang="en-US" altLang="zh-CN" dirty="0"/>
              <a:t>SGI</a:t>
            </a:r>
            <a:r>
              <a:rPr lang="zh-CN" altLang="en-US" dirty="0"/>
              <a:t>寄存器产生。</a:t>
            </a:r>
          </a:p>
        </p:txBody>
      </p:sp>
      <p:sp>
        <p:nvSpPr>
          <p:cNvPr id="4" name="灯片编号占位符 3"/>
          <p:cNvSpPr>
            <a:spLocks noGrp="1"/>
          </p:cNvSpPr>
          <p:nvPr>
            <p:ph type="sldNum" sz="quarter" idx="5"/>
          </p:nvPr>
        </p:nvSpPr>
        <p:spPr/>
        <p:txBody>
          <a:bodyPr/>
          <a:lstStyle/>
          <a:p>
            <a:fld id="{6EF18BA4-23B3-46E3-9E9F-0A5AE3DE0140}" type="slidenum">
              <a:rPr lang="zh-CN" altLang="en-US" smtClean="0"/>
              <a:t>12</a:t>
            </a:fld>
            <a:endParaRPr lang="zh-CN" altLang="en-US"/>
          </a:p>
        </p:txBody>
      </p:sp>
    </p:spTree>
    <p:extLst>
      <p:ext uri="{BB962C8B-B14F-4D97-AF65-F5344CB8AC3E}">
        <p14:creationId xmlns:p14="http://schemas.microsoft.com/office/powerpoint/2010/main" val="290932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633743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2509202"/>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第五章 第</a:t>
            </a:r>
            <a:r>
              <a:rPr lang="en-US" altLang="zh-CN" sz="3692" spc="277" dirty="0">
                <a:solidFill>
                  <a:srgbClr val="000066"/>
                </a:solidFill>
                <a:latin typeface="+mj-ea"/>
                <a:ea typeface="+mj-ea"/>
              </a:rPr>
              <a:t>1</a:t>
            </a:r>
            <a:r>
              <a:rPr lang="zh-CN" altLang="en-US" sz="3692" spc="277" dirty="0">
                <a:solidFill>
                  <a:srgbClr val="000066"/>
                </a:solidFill>
                <a:latin typeface="+mj-ea"/>
                <a:ea typeface="+mj-ea"/>
              </a:rPr>
              <a:t>讲                </a:t>
            </a:r>
            <a:r>
              <a:rPr lang="en-US" altLang="zh-CN" sz="3692" spc="277" dirty="0" err="1">
                <a:solidFill>
                  <a:srgbClr val="000066"/>
                </a:solidFill>
                <a:latin typeface="+mj-ea"/>
                <a:ea typeface="+mj-ea"/>
              </a:rPr>
              <a:t>Kunpeng</a:t>
            </a:r>
            <a:r>
              <a:rPr lang="zh-CN" altLang="en-US" sz="3692" spc="277" dirty="0">
                <a:solidFill>
                  <a:srgbClr val="000066"/>
                </a:solidFill>
                <a:latin typeface="+mj-ea"/>
                <a:ea typeface="+mj-ea"/>
              </a:rPr>
              <a:t>架构下的内核异常与中断机制</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2020年10月28日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515904" cy="3973982"/>
          </a:xfrm>
        </p:spPr>
        <p:txBody>
          <a:bodyPr/>
          <a:lstStyle/>
          <a:p>
            <a:r>
              <a:rPr lang="en-US" altLang="zh-CN" sz="2100" dirty="0">
                <a:latin typeface="+mn-ea"/>
              </a:rPr>
              <a:t>ARMv8-A</a:t>
            </a:r>
            <a:r>
              <a:rPr lang="zh-CN" altLang="en-US" sz="2100" dirty="0">
                <a:latin typeface="+mn-ea"/>
              </a:rPr>
              <a:t>架构通用中断控制器：</a:t>
            </a:r>
            <a:endParaRPr lang="en-US" altLang="zh-CN" sz="2100" dirty="0">
              <a:latin typeface="+mn-ea"/>
            </a:endParaRPr>
          </a:p>
          <a:p>
            <a:pPr lvl="1"/>
            <a:r>
              <a:rPr lang="zh-CN" altLang="en-US" sz="1950" dirty="0">
                <a:latin typeface="+mn-ea"/>
                <a:ea typeface="+mn-ea"/>
              </a:rPr>
              <a:t>通用中断控制器</a:t>
            </a:r>
            <a:r>
              <a:rPr lang="en-US" altLang="zh-CN" sz="1950" dirty="0">
                <a:latin typeface="+mn-ea"/>
                <a:ea typeface="+mn-ea"/>
              </a:rPr>
              <a:t>(General Interrupt Controller</a:t>
            </a:r>
            <a:r>
              <a:rPr lang="zh-CN" altLang="en-US" sz="1950" dirty="0">
                <a:latin typeface="+mn-ea"/>
                <a:ea typeface="+mn-ea"/>
              </a:rPr>
              <a:t>，</a:t>
            </a:r>
            <a:r>
              <a:rPr lang="en-US" altLang="zh-CN" sz="1950" dirty="0">
                <a:latin typeface="+mn-ea"/>
                <a:ea typeface="+mn-ea"/>
              </a:rPr>
              <a:t>GIC)</a:t>
            </a:r>
            <a:r>
              <a:rPr lang="zh-CN" altLang="en-US" sz="1950" dirty="0">
                <a:latin typeface="+mn-ea"/>
                <a:ea typeface="+mn-ea"/>
              </a:rPr>
              <a:t>是支持和管理中断的硬件部件，它提供了用于管理中断源、中断行为和将中断路由至一个或多个处理器的寄存器。</a:t>
            </a:r>
            <a:endParaRPr lang="en-US" altLang="zh-CN" sz="1950" dirty="0">
              <a:latin typeface="+mn-ea"/>
              <a:ea typeface="+mn-ea"/>
            </a:endParaRPr>
          </a:p>
          <a:p>
            <a:pPr lvl="1"/>
            <a:r>
              <a:rPr lang="en-US" altLang="zh-CN" sz="1950" dirty="0">
                <a:latin typeface="+mn-ea"/>
                <a:ea typeface="+mn-ea"/>
              </a:rPr>
              <a:t>GIC</a:t>
            </a:r>
            <a:r>
              <a:rPr lang="zh-CN" altLang="en-US" sz="1950" dirty="0">
                <a:latin typeface="+mn-ea"/>
                <a:ea typeface="+mn-ea"/>
              </a:rPr>
              <a:t>定义了四种外设中断：</a:t>
            </a:r>
            <a:endParaRPr lang="en-US" altLang="zh-CN" sz="1950" dirty="0">
              <a:latin typeface="+mn-ea"/>
              <a:ea typeface="+mn-ea"/>
            </a:endParaRPr>
          </a:p>
          <a:p>
            <a:pPr lvl="2"/>
            <a:r>
              <a:rPr lang="en-US" altLang="zh-CN" sz="1650" dirty="0">
                <a:latin typeface="+mn-ea"/>
              </a:rPr>
              <a:t>Locality-specific Peripheral Interrupt </a:t>
            </a:r>
            <a:r>
              <a:rPr lang="zh-CN" altLang="en-US" sz="1650" dirty="0">
                <a:latin typeface="+mn-ea"/>
              </a:rPr>
              <a:t>（</a:t>
            </a:r>
            <a:r>
              <a:rPr lang="en-US" altLang="zh-CN" sz="1650" dirty="0">
                <a:latin typeface="+mn-ea"/>
              </a:rPr>
              <a:t>LPI</a:t>
            </a:r>
            <a:r>
              <a:rPr lang="zh-CN" altLang="en-US" sz="1650" dirty="0">
                <a:latin typeface="+mn-ea"/>
              </a:rPr>
              <a:t>）</a:t>
            </a:r>
            <a:endParaRPr lang="en-US" altLang="zh-CN" sz="1650" dirty="0">
              <a:latin typeface="+mn-ea"/>
            </a:endParaRPr>
          </a:p>
          <a:p>
            <a:pPr lvl="2"/>
            <a:r>
              <a:rPr lang="en-US" altLang="zh-CN" sz="1650" dirty="0">
                <a:latin typeface="+mn-ea"/>
              </a:rPr>
              <a:t>Private Peripheral Interrupt </a:t>
            </a:r>
            <a:r>
              <a:rPr lang="zh-CN" altLang="en-US" sz="1650" dirty="0">
                <a:latin typeface="+mn-ea"/>
              </a:rPr>
              <a:t>（</a:t>
            </a:r>
            <a:r>
              <a:rPr lang="en-US" altLang="zh-CN" sz="1650" dirty="0">
                <a:latin typeface="+mn-ea"/>
              </a:rPr>
              <a:t>PPI</a:t>
            </a:r>
            <a:r>
              <a:rPr lang="zh-CN" altLang="en-US" sz="1650" dirty="0">
                <a:latin typeface="+mn-ea"/>
              </a:rPr>
              <a:t>）</a:t>
            </a:r>
            <a:endParaRPr lang="en-US" altLang="zh-CN" sz="1650" dirty="0">
              <a:latin typeface="+mn-ea"/>
            </a:endParaRPr>
          </a:p>
          <a:p>
            <a:pPr lvl="2"/>
            <a:r>
              <a:rPr lang="en-US" altLang="zh-CN" sz="1650" dirty="0">
                <a:latin typeface="+mn-ea"/>
              </a:rPr>
              <a:t>Shared Peripheral Interrupt </a:t>
            </a:r>
            <a:r>
              <a:rPr lang="zh-CN" altLang="en-US" sz="1650" dirty="0">
                <a:latin typeface="+mn-ea"/>
              </a:rPr>
              <a:t>（</a:t>
            </a:r>
            <a:r>
              <a:rPr lang="en-US" altLang="zh-CN" sz="1650" dirty="0">
                <a:latin typeface="+mn-ea"/>
              </a:rPr>
              <a:t>SPI</a:t>
            </a:r>
            <a:r>
              <a:rPr lang="zh-CN" altLang="en-US" sz="1650" dirty="0">
                <a:latin typeface="+mn-ea"/>
              </a:rPr>
              <a:t>）</a:t>
            </a:r>
            <a:endParaRPr lang="en-US" altLang="zh-CN" sz="1650" dirty="0">
              <a:latin typeface="+mn-ea"/>
            </a:endParaRPr>
          </a:p>
          <a:p>
            <a:pPr lvl="2"/>
            <a:r>
              <a:rPr lang="en-US" altLang="zh-CN" sz="1650" dirty="0">
                <a:latin typeface="+mn-ea"/>
              </a:rPr>
              <a:t>Software Generated Interrupt </a:t>
            </a:r>
            <a:r>
              <a:rPr lang="zh-CN" altLang="en-US" sz="1650" dirty="0">
                <a:latin typeface="+mn-ea"/>
              </a:rPr>
              <a:t>（</a:t>
            </a:r>
            <a:r>
              <a:rPr lang="en-US" altLang="zh-CN" sz="1650" dirty="0">
                <a:latin typeface="+mn-ea"/>
              </a:rPr>
              <a:t>SGI</a:t>
            </a:r>
            <a:r>
              <a:rPr lang="zh-CN" altLang="en-US" sz="1650" dirty="0">
                <a:latin typeface="+mn-ea"/>
              </a:rPr>
              <a:t>）</a:t>
            </a:r>
            <a:endParaRPr lang="en-US" altLang="zh-CN" sz="1650" dirty="0">
              <a:latin typeface="+mn-ea"/>
            </a:endParaRPr>
          </a:p>
        </p:txBody>
      </p:sp>
    </p:spTree>
    <p:extLst>
      <p:ext uri="{BB962C8B-B14F-4D97-AF65-F5344CB8AC3E}">
        <p14:creationId xmlns:p14="http://schemas.microsoft.com/office/powerpoint/2010/main" val="14740425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039703" cy="3973982"/>
          </a:xfrm>
        </p:spPr>
        <p:txBody>
          <a:bodyPr/>
          <a:lstStyle/>
          <a:p>
            <a:r>
              <a:rPr lang="en-US" altLang="zh-CN" sz="2100" dirty="0">
                <a:latin typeface="+mn-ea"/>
              </a:rPr>
              <a:t>GICv3</a:t>
            </a:r>
            <a:r>
              <a:rPr lang="zh-CN" altLang="en-US" sz="2100" dirty="0">
                <a:latin typeface="+mn-ea"/>
              </a:rPr>
              <a:t>的硬件架构</a:t>
            </a:r>
            <a:endParaRPr lang="en-US" altLang="zh-CN" sz="2100" dirty="0">
              <a:latin typeface="+mn-ea"/>
            </a:endParaRPr>
          </a:p>
          <a:p>
            <a:pPr lvl="1"/>
            <a:r>
              <a:rPr lang="en-US" altLang="zh-CN" sz="1600" dirty="0">
                <a:latin typeface="+mn-ea"/>
              </a:rPr>
              <a:t>Distributor</a:t>
            </a:r>
            <a:r>
              <a:rPr lang="zh-CN" altLang="en-US" sz="1600" dirty="0">
                <a:latin typeface="+mn-ea"/>
              </a:rPr>
              <a:t>：为</a:t>
            </a:r>
            <a:r>
              <a:rPr lang="en-US" altLang="zh-CN" sz="1600" dirty="0">
                <a:latin typeface="+mn-ea"/>
              </a:rPr>
              <a:t>SPI</a:t>
            </a:r>
            <a:r>
              <a:rPr lang="zh-CN" altLang="en-US" sz="1600" dirty="0">
                <a:latin typeface="+mn-ea"/>
              </a:rPr>
              <a:t>提供路由配置并保存相关的路由信息和优先级信息</a:t>
            </a:r>
            <a:endParaRPr lang="en-US" altLang="zh-CN" sz="1600" dirty="0">
              <a:latin typeface="+mn-ea"/>
            </a:endParaRPr>
          </a:p>
          <a:p>
            <a:pPr lvl="1"/>
            <a:r>
              <a:rPr lang="en-US" altLang="zh-CN" sz="1600" dirty="0">
                <a:latin typeface="+mn-ea"/>
              </a:rPr>
              <a:t>Redistributor</a:t>
            </a:r>
            <a:r>
              <a:rPr lang="zh-CN" altLang="en-US" sz="1600" dirty="0">
                <a:latin typeface="+mn-ea"/>
              </a:rPr>
              <a:t>：为</a:t>
            </a:r>
            <a:r>
              <a:rPr lang="en-US" altLang="zh-CN" sz="1600" dirty="0">
                <a:latin typeface="+mn-ea"/>
              </a:rPr>
              <a:t>PPI</a:t>
            </a:r>
            <a:r>
              <a:rPr lang="zh-CN" altLang="en-US" sz="1600" dirty="0">
                <a:latin typeface="+mn-ea"/>
              </a:rPr>
              <a:t>提供配置，将处于</a:t>
            </a:r>
            <a:r>
              <a:rPr lang="en-US" altLang="zh-CN" sz="1600" dirty="0">
                <a:latin typeface="+mn-ea"/>
              </a:rPr>
              <a:t>pending</a:t>
            </a:r>
            <a:r>
              <a:rPr lang="zh-CN" altLang="en-US" sz="1600" dirty="0">
                <a:latin typeface="+mn-ea"/>
              </a:rPr>
              <a:t>状态的最高优先级的中断在有限时间内发送给</a:t>
            </a:r>
            <a:r>
              <a:rPr lang="en-US" altLang="zh-CN" sz="1600" dirty="0">
                <a:latin typeface="+mn-ea"/>
              </a:rPr>
              <a:t>CPU</a:t>
            </a:r>
            <a:r>
              <a:rPr lang="zh-CN" altLang="en-US" sz="1600" dirty="0">
                <a:latin typeface="+mn-ea"/>
              </a:rPr>
              <a:t>接口；</a:t>
            </a:r>
            <a:endParaRPr lang="en-US" altLang="zh-CN" sz="1600" dirty="0">
              <a:latin typeface="+mn-ea"/>
            </a:endParaRPr>
          </a:p>
          <a:p>
            <a:pPr lvl="1"/>
            <a:r>
              <a:rPr lang="en-US" altLang="zh-CN" sz="1600" dirty="0">
                <a:latin typeface="+mn-ea"/>
              </a:rPr>
              <a:t>CPU Interface</a:t>
            </a:r>
            <a:r>
              <a:rPr lang="zh-CN" altLang="en-US" sz="1600" dirty="0">
                <a:latin typeface="+mn-ea"/>
              </a:rPr>
              <a:t>：</a:t>
            </a:r>
            <a:r>
              <a:rPr lang="en-US" altLang="zh-CN" sz="1600" dirty="0">
                <a:latin typeface="+mn-ea"/>
              </a:rPr>
              <a:t>CPU Interface</a:t>
            </a:r>
            <a:r>
              <a:rPr lang="zh-CN" altLang="en-US" sz="1600" dirty="0">
                <a:latin typeface="+mn-ea"/>
              </a:rPr>
              <a:t>提供一个连接处理器（</a:t>
            </a:r>
            <a:r>
              <a:rPr lang="en-US" altLang="zh-CN" sz="1600" dirty="0">
                <a:latin typeface="+mn-ea"/>
              </a:rPr>
              <a:t>Processing Element</a:t>
            </a:r>
            <a:r>
              <a:rPr lang="zh-CN" altLang="en-US" sz="1600" dirty="0">
                <a:latin typeface="+mn-ea"/>
              </a:rPr>
              <a:t>， </a:t>
            </a:r>
            <a:r>
              <a:rPr lang="en-US" altLang="zh-CN" sz="1600" dirty="0">
                <a:latin typeface="+mn-ea"/>
              </a:rPr>
              <a:t>PE</a:t>
            </a:r>
            <a:r>
              <a:rPr lang="zh-CN" altLang="en-US" sz="1600" dirty="0">
                <a:latin typeface="+mn-ea"/>
              </a:rPr>
              <a:t>）与</a:t>
            </a:r>
            <a:r>
              <a:rPr lang="en-US" altLang="zh-CN" sz="1600" dirty="0">
                <a:latin typeface="+mn-ea"/>
              </a:rPr>
              <a:t>GIC</a:t>
            </a:r>
            <a:r>
              <a:rPr lang="zh-CN" altLang="en-US" sz="1600" dirty="0">
                <a:latin typeface="+mn-ea"/>
              </a:rPr>
              <a:t>的接口；</a:t>
            </a:r>
            <a:endParaRPr lang="en-US" altLang="zh-CN" sz="1600" dirty="0">
              <a:latin typeface="+mn-ea"/>
            </a:endParaRPr>
          </a:p>
          <a:p>
            <a:pPr lvl="1"/>
            <a:r>
              <a:rPr lang="en-US" altLang="zh-CN" sz="1600" dirty="0">
                <a:latin typeface="+mn-ea"/>
              </a:rPr>
              <a:t>ITS</a:t>
            </a:r>
            <a:r>
              <a:rPr lang="zh-CN" altLang="en-US" sz="1600" dirty="0">
                <a:latin typeface="+mn-ea"/>
              </a:rPr>
              <a:t>（</a:t>
            </a:r>
            <a:r>
              <a:rPr lang="en-US" altLang="zh-CN" sz="1600" dirty="0">
                <a:latin typeface="+mn-ea"/>
              </a:rPr>
              <a:t>Interrupt Translation Service</a:t>
            </a:r>
            <a:r>
              <a:rPr lang="zh-CN" altLang="en-US" sz="1600" dirty="0">
                <a:latin typeface="+mn-ea"/>
              </a:rPr>
              <a:t>）：将事件转化为</a:t>
            </a:r>
            <a:r>
              <a:rPr lang="en-US" altLang="zh-CN" sz="1600" dirty="0">
                <a:latin typeface="+mn-ea"/>
              </a:rPr>
              <a:t>LPI</a:t>
            </a:r>
            <a:r>
              <a:rPr lang="zh-CN" altLang="en-US" sz="1600" dirty="0">
                <a:latin typeface="+mn-ea"/>
              </a:rPr>
              <a:t>（可选的）。</a:t>
            </a:r>
            <a:endParaRPr lang="en-US" altLang="zh-CN" sz="1600" dirty="0">
              <a:latin typeface="+mn-ea"/>
            </a:endParaRPr>
          </a:p>
        </p:txBody>
      </p:sp>
      <p:pic>
        <p:nvPicPr>
          <p:cNvPr id="2" name="图片 1">
            <a:extLst>
              <a:ext uri="{FF2B5EF4-FFF2-40B4-BE49-F238E27FC236}">
                <a16:creationId xmlns:a16="http://schemas.microsoft.com/office/drawing/2014/main" id="{06F70799-8ECF-4D79-9D63-DFCDE01E37E8}"/>
              </a:ext>
            </a:extLst>
          </p:cNvPr>
          <p:cNvPicPr>
            <a:picLocks noChangeAspect="1"/>
          </p:cNvPicPr>
          <p:nvPr/>
        </p:nvPicPr>
        <p:blipFill>
          <a:blip r:embed="rId3"/>
          <a:stretch>
            <a:fillRect/>
          </a:stretch>
        </p:blipFill>
        <p:spPr>
          <a:xfrm>
            <a:off x="4716016" y="1700808"/>
            <a:ext cx="3980727" cy="3456384"/>
          </a:xfrm>
          <a:prstGeom prst="rect">
            <a:avLst/>
          </a:prstGeom>
        </p:spPr>
      </p:pic>
    </p:spTree>
    <p:extLst>
      <p:ext uri="{BB962C8B-B14F-4D97-AF65-F5344CB8AC3E}">
        <p14:creationId xmlns:p14="http://schemas.microsoft.com/office/powerpoint/2010/main" val="26413402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615767" cy="4968552"/>
          </a:xfrm>
        </p:spPr>
        <p:txBody>
          <a:bodyPr/>
          <a:lstStyle/>
          <a:p>
            <a:r>
              <a:rPr lang="en-US" altLang="zh-CN" sz="2100" dirty="0">
                <a:latin typeface="+mn-ea"/>
              </a:rPr>
              <a:t>GIC</a:t>
            </a:r>
            <a:r>
              <a:rPr lang="zh-CN" altLang="en-US" sz="2100" dirty="0">
                <a:latin typeface="+mn-ea"/>
              </a:rPr>
              <a:t>处理物理中断的流程</a:t>
            </a:r>
            <a:endParaRPr lang="en-US" altLang="zh-CN" sz="2100" dirty="0">
              <a:latin typeface="+mn-ea"/>
            </a:endParaRPr>
          </a:p>
          <a:p>
            <a:pPr lvl="1"/>
            <a:r>
              <a:rPr lang="en-US" altLang="zh-CN" sz="1600" dirty="0">
                <a:latin typeface="+mn-ea"/>
              </a:rPr>
              <a:t>Generate: </a:t>
            </a:r>
            <a:r>
              <a:rPr lang="zh-CN" altLang="en-US" sz="1600" dirty="0">
                <a:latin typeface="+mn-ea"/>
              </a:rPr>
              <a:t>外设或软件产生中断</a:t>
            </a:r>
            <a:endParaRPr lang="en-US" altLang="zh-CN" sz="1600" dirty="0">
              <a:latin typeface="+mn-ea"/>
            </a:endParaRPr>
          </a:p>
          <a:p>
            <a:pPr lvl="1"/>
            <a:r>
              <a:rPr lang="zh-CN" altLang="en-US" sz="1600" dirty="0">
                <a:latin typeface="+mn-ea"/>
              </a:rPr>
              <a:t>；</a:t>
            </a:r>
            <a:r>
              <a:rPr lang="en-US" altLang="zh-CN" sz="1600" dirty="0">
                <a:latin typeface="+mn-ea"/>
              </a:rPr>
              <a:t>Distribute: </a:t>
            </a:r>
            <a:r>
              <a:rPr lang="zh-CN" altLang="en-US" sz="1600" dirty="0">
                <a:latin typeface="+mn-ea"/>
              </a:rPr>
              <a:t>设定中断的分组和优先级，并路由至</a:t>
            </a:r>
            <a:r>
              <a:rPr lang="en-US" altLang="zh-CN" sz="1600" dirty="0">
                <a:latin typeface="+mn-ea"/>
              </a:rPr>
              <a:t>CPU</a:t>
            </a:r>
            <a:r>
              <a:rPr lang="zh-CN" altLang="en-US" sz="1600" dirty="0">
                <a:latin typeface="+mn-ea"/>
              </a:rPr>
              <a:t>接口（</a:t>
            </a:r>
            <a:r>
              <a:rPr lang="en-US" altLang="zh-CN" sz="1600" dirty="0">
                <a:latin typeface="+mn-ea"/>
              </a:rPr>
              <a:t>CPU</a:t>
            </a:r>
            <a:r>
              <a:rPr lang="zh-CN" altLang="en-US" sz="1600" dirty="0">
                <a:latin typeface="+mn-ea"/>
              </a:rPr>
              <a:t>接口提供了处理器和</a:t>
            </a:r>
            <a:r>
              <a:rPr lang="en-US" altLang="zh-CN" sz="1600" dirty="0">
                <a:latin typeface="+mn-ea"/>
              </a:rPr>
              <a:t>GIC</a:t>
            </a:r>
            <a:r>
              <a:rPr lang="zh-CN" altLang="en-US" sz="1600" dirty="0">
                <a:latin typeface="+mn-ea"/>
              </a:rPr>
              <a:t>连接的接口）；</a:t>
            </a:r>
            <a:endParaRPr lang="en-US" altLang="zh-CN" sz="1600" dirty="0">
              <a:latin typeface="+mn-ea"/>
            </a:endParaRPr>
          </a:p>
          <a:p>
            <a:pPr lvl="1"/>
            <a:r>
              <a:rPr lang="en-US" altLang="zh-CN" sz="1600" dirty="0">
                <a:latin typeface="+mn-ea"/>
              </a:rPr>
              <a:t>Deliver</a:t>
            </a:r>
            <a:r>
              <a:rPr lang="zh-CN" altLang="en-US" sz="1600" dirty="0">
                <a:latin typeface="+mn-ea"/>
              </a:rPr>
              <a:t>：</a:t>
            </a:r>
            <a:r>
              <a:rPr lang="en-US" altLang="zh-CN" sz="1600" dirty="0">
                <a:latin typeface="+mn-ea"/>
              </a:rPr>
              <a:t>CPU</a:t>
            </a:r>
            <a:r>
              <a:rPr lang="zh-CN" altLang="en-US" sz="1600" dirty="0">
                <a:latin typeface="+mn-ea"/>
              </a:rPr>
              <a:t>接口将中断传给其对应的处理器；</a:t>
            </a:r>
            <a:endParaRPr lang="en-US" altLang="zh-CN" sz="1600" dirty="0">
              <a:latin typeface="+mn-ea"/>
            </a:endParaRPr>
          </a:p>
          <a:p>
            <a:pPr lvl="1"/>
            <a:r>
              <a:rPr lang="en-US" altLang="zh-CN" sz="1600" dirty="0">
                <a:latin typeface="+mn-ea"/>
              </a:rPr>
              <a:t>Activate</a:t>
            </a:r>
            <a:r>
              <a:rPr lang="zh-CN" altLang="en-US" sz="1600" dirty="0">
                <a:latin typeface="+mn-ea"/>
              </a:rPr>
              <a:t>：当处理器得知中断的存在时，</a:t>
            </a:r>
            <a:r>
              <a:rPr lang="en-US" altLang="zh-CN" sz="1600" dirty="0">
                <a:latin typeface="+mn-ea"/>
              </a:rPr>
              <a:t>GIC</a:t>
            </a:r>
            <a:r>
              <a:rPr lang="zh-CN" altLang="en-US" sz="1600" dirty="0">
                <a:latin typeface="+mn-ea"/>
              </a:rPr>
              <a:t>将被激活的中断设置为最高优先级，从而对</a:t>
            </a:r>
            <a:r>
              <a:rPr lang="en-US" altLang="zh-CN" sz="1600" dirty="0">
                <a:latin typeface="+mn-ea"/>
              </a:rPr>
              <a:t>SPI</a:t>
            </a:r>
            <a:r>
              <a:rPr lang="zh-CN" altLang="en-US" sz="1600" dirty="0">
                <a:latin typeface="+mn-ea"/>
              </a:rPr>
              <a:t>、</a:t>
            </a:r>
            <a:r>
              <a:rPr lang="en-US" altLang="zh-CN" sz="1600" dirty="0">
                <a:latin typeface="+mn-ea"/>
              </a:rPr>
              <a:t>PPI</a:t>
            </a:r>
            <a:r>
              <a:rPr lang="zh-CN" altLang="en-US" sz="1600" dirty="0">
                <a:latin typeface="+mn-ea"/>
              </a:rPr>
              <a:t>和</a:t>
            </a:r>
            <a:r>
              <a:rPr lang="en-US" altLang="zh-CN" sz="1600" dirty="0">
                <a:latin typeface="+mn-ea"/>
              </a:rPr>
              <a:t>SGI</a:t>
            </a:r>
            <a:r>
              <a:rPr lang="zh-CN" altLang="en-US" sz="1600" dirty="0">
                <a:latin typeface="+mn-ea"/>
              </a:rPr>
              <a:t>来说中断变成激活态；</a:t>
            </a:r>
            <a:endParaRPr lang="en-US" altLang="zh-CN" sz="1600" dirty="0">
              <a:latin typeface="+mn-ea"/>
            </a:endParaRPr>
          </a:p>
          <a:p>
            <a:pPr lvl="1"/>
            <a:r>
              <a:rPr lang="en-US" altLang="zh-CN" sz="1600" dirty="0">
                <a:latin typeface="+mn-ea"/>
              </a:rPr>
              <a:t>Priority Drop</a:t>
            </a:r>
            <a:r>
              <a:rPr lang="zh-CN" altLang="en-US" sz="1600" dirty="0">
                <a:latin typeface="+mn-ea"/>
              </a:rPr>
              <a:t>：处理器上运行的软件向</a:t>
            </a:r>
            <a:r>
              <a:rPr lang="en-US" altLang="zh-CN" sz="1600" dirty="0">
                <a:latin typeface="+mn-ea"/>
              </a:rPr>
              <a:t>GIC</a:t>
            </a:r>
            <a:r>
              <a:rPr lang="zh-CN" altLang="en-US" sz="1600" dirty="0">
                <a:latin typeface="+mn-ea"/>
              </a:rPr>
              <a:t>发送信号表明最高优先级的中断已经可以降级为被处理前的优先级状态了；</a:t>
            </a:r>
            <a:endParaRPr lang="en-US" altLang="zh-CN" sz="1600" dirty="0">
              <a:latin typeface="+mn-ea"/>
            </a:endParaRPr>
          </a:p>
          <a:p>
            <a:pPr lvl="1"/>
            <a:r>
              <a:rPr lang="en-US" altLang="zh-CN" sz="1600" dirty="0">
                <a:latin typeface="+mn-ea"/>
              </a:rPr>
              <a:t>Deactivation</a:t>
            </a:r>
            <a:r>
              <a:rPr lang="zh-CN" altLang="en-US" sz="1600" dirty="0">
                <a:latin typeface="+mn-ea"/>
              </a:rPr>
              <a:t>：清除中断的激活状态，可以被配置为和</a:t>
            </a:r>
            <a:r>
              <a:rPr lang="en-US" altLang="zh-CN" sz="1600" dirty="0">
                <a:latin typeface="+mn-ea"/>
              </a:rPr>
              <a:t>Priority Drop</a:t>
            </a:r>
            <a:r>
              <a:rPr lang="zh-CN" altLang="en-US" sz="1600" dirty="0">
                <a:latin typeface="+mn-ea"/>
              </a:rPr>
              <a:t>同时发生。</a:t>
            </a:r>
            <a:endParaRPr lang="en-US" altLang="zh-CN" sz="1600" dirty="0">
              <a:latin typeface="+mn-ea"/>
            </a:endParaRPr>
          </a:p>
        </p:txBody>
      </p:sp>
      <p:pic>
        <p:nvPicPr>
          <p:cNvPr id="5" name="内容占位符 5">
            <a:extLst>
              <a:ext uri="{FF2B5EF4-FFF2-40B4-BE49-F238E27FC236}">
                <a16:creationId xmlns:a16="http://schemas.microsoft.com/office/drawing/2014/main" id="{38881628-F0E8-4C2D-B063-A16FFB0DB6E1}"/>
              </a:ext>
            </a:extLst>
          </p:cNvPr>
          <p:cNvPicPr>
            <a:picLocks noChangeAspect="1"/>
          </p:cNvPicPr>
          <p:nvPr/>
        </p:nvPicPr>
        <p:blipFill>
          <a:blip r:embed="rId3"/>
          <a:stretch>
            <a:fillRect/>
          </a:stretch>
        </p:blipFill>
        <p:spPr>
          <a:xfrm>
            <a:off x="5580111" y="1700807"/>
            <a:ext cx="2684491" cy="3888433"/>
          </a:xfrm>
          <a:prstGeom prst="rect">
            <a:avLst/>
          </a:prstGeom>
        </p:spPr>
      </p:pic>
    </p:spTree>
    <p:extLst>
      <p:ext uri="{BB962C8B-B14F-4D97-AF65-F5344CB8AC3E}">
        <p14:creationId xmlns:p14="http://schemas.microsoft.com/office/powerpoint/2010/main" val="11314756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异常与中断基本概念</a:t>
            </a:r>
            <a:endParaRPr lang="en-US" altLang="zh-CN" dirty="0">
              <a:solidFill>
                <a:schemeClr val="tx1">
                  <a:lumMod val="50000"/>
                </a:schemeClr>
              </a:solidFill>
            </a:endParaRPr>
          </a:p>
          <a:p>
            <a:pPr>
              <a:lnSpc>
                <a:spcPct val="150000"/>
              </a:lnSpc>
            </a:pPr>
            <a:r>
              <a:rPr lang="en-US" altLang="zh-CN" dirty="0">
                <a:solidFill>
                  <a:srgbClr val="C00000"/>
                </a:solidFill>
              </a:rPr>
              <a:t>2.	ARM</a:t>
            </a:r>
            <a:r>
              <a:rPr lang="zh-CN" altLang="en-US" dirty="0">
                <a:solidFill>
                  <a:srgbClr val="C00000"/>
                </a:solidFill>
              </a:rPr>
              <a:t>体系的异常</a:t>
            </a:r>
            <a:endParaRPr lang="en-US" altLang="zh-CN" dirty="0">
              <a:solidFill>
                <a:srgbClr val="C00000"/>
              </a:solidFill>
            </a:endParaRPr>
          </a:p>
          <a:p>
            <a:pPr>
              <a:lnSpc>
                <a:spcPct val="150000"/>
              </a:lnSpc>
            </a:pPr>
            <a:r>
              <a:rPr lang="en-US" altLang="zh-CN" dirty="0"/>
              <a:t>3. 	ARM</a:t>
            </a:r>
            <a:r>
              <a:rPr lang="zh-CN" altLang="en-US" dirty="0"/>
              <a:t>体系的中断</a:t>
            </a:r>
            <a:endParaRPr lang="en-US" altLang="zh-CN" dirty="0"/>
          </a:p>
        </p:txBody>
      </p:sp>
    </p:spTree>
    <p:extLst>
      <p:ext uri="{BB962C8B-B14F-4D97-AF65-F5344CB8AC3E}">
        <p14:creationId xmlns:p14="http://schemas.microsoft.com/office/powerpoint/2010/main" val="17792250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体系的异常</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615767" cy="4968552"/>
          </a:xfrm>
        </p:spPr>
        <p:txBody>
          <a:bodyPr/>
          <a:lstStyle/>
          <a:p>
            <a:r>
              <a:rPr lang="zh-CN" altLang="en-US" i="0" dirty="0">
                <a:solidFill>
                  <a:srgbClr val="121212"/>
                </a:solidFill>
                <a:effectLst/>
                <a:latin typeface="+mj-ea"/>
                <a:ea typeface="+mj-ea"/>
              </a:rPr>
              <a:t>异常向量</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sz="2000" b="0" dirty="0">
                <a:latin typeface="+mj-ea"/>
                <a:ea typeface="+mj-ea"/>
              </a:rPr>
              <a:t>存储异常处理程序的内存位置称为异常向量</a:t>
            </a:r>
            <a:endParaRPr lang="en-US" altLang="zh-CN" sz="2000" b="0" dirty="0">
              <a:latin typeface="+mj-ea"/>
              <a:ea typeface="+mj-ea"/>
            </a:endParaRPr>
          </a:p>
          <a:p>
            <a:pPr lvl="1"/>
            <a:r>
              <a:rPr lang="zh-CN" altLang="en-US" sz="2000" b="0" dirty="0">
                <a:latin typeface="+mj-ea"/>
                <a:ea typeface="+mj-ea"/>
              </a:rPr>
              <a:t>通常把所有异常向量放在一张表中，该表称为异常向量表。</a:t>
            </a:r>
            <a:endParaRPr lang="en-US" altLang="zh-CN" sz="2000" b="0" dirty="0">
              <a:latin typeface="+mj-ea"/>
              <a:ea typeface="+mj-ea"/>
            </a:endParaRPr>
          </a:p>
          <a:p>
            <a:pPr lvl="1"/>
            <a:r>
              <a:rPr lang="en-US" altLang="zh-CN" sz="2000" b="0" dirty="0">
                <a:latin typeface="+mj-ea"/>
                <a:ea typeface="+mj-ea"/>
              </a:rPr>
              <a:t>ARM64</a:t>
            </a:r>
            <a:r>
              <a:rPr lang="zh-CN" altLang="en-US" sz="2000" b="0" dirty="0">
                <a:latin typeface="+mj-ea"/>
                <a:ea typeface="+mj-ea"/>
              </a:rPr>
              <a:t>处理器的异常级别</a:t>
            </a:r>
            <a:r>
              <a:rPr lang="en-US" altLang="zh-CN" sz="2000" b="0" dirty="0">
                <a:latin typeface="+mj-ea"/>
                <a:ea typeface="+mj-ea"/>
              </a:rPr>
              <a:t>EL1</a:t>
            </a:r>
            <a:r>
              <a:rPr lang="zh-CN" altLang="en-US" sz="2000" b="0" dirty="0">
                <a:latin typeface="+mj-ea"/>
                <a:ea typeface="+mj-ea"/>
              </a:rPr>
              <a:t>、</a:t>
            </a:r>
            <a:r>
              <a:rPr lang="en-US" altLang="zh-CN" sz="2000" b="0" dirty="0">
                <a:latin typeface="+mj-ea"/>
                <a:ea typeface="+mj-ea"/>
              </a:rPr>
              <a:t>EL2</a:t>
            </a:r>
            <a:r>
              <a:rPr lang="zh-CN" altLang="en-US" sz="2000" b="0" dirty="0">
                <a:latin typeface="+mj-ea"/>
                <a:ea typeface="+mj-ea"/>
              </a:rPr>
              <a:t>和</a:t>
            </a:r>
            <a:r>
              <a:rPr lang="en-US" altLang="zh-CN" sz="2000" b="0" dirty="0">
                <a:latin typeface="+mj-ea"/>
                <a:ea typeface="+mj-ea"/>
              </a:rPr>
              <a:t>EL3</a:t>
            </a:r>
            <a:r>
              <a:rPr lang="zh-CN" altLang="en-US" sz="2000" b="0" dirty="0">
                <a:latin typeface="+mj-ea"/>
                <a:ea typeface="+mj-ea"/>
              </a:rPr>
              <a:t>分别有自己的异常向量表</a:t>
            </a:r>
            <a:endParaRPr lang="en-US" altLang="zh-CN" sz="2000" b="0" dirty="0">
              <a:latin typeface="+mj-ea"/>
              <a:ea typeface="+mj-ea"/>
            </a:endParaRPr>
          </a:p>
          <a:p>
            <a:pPr lvl="1"/>
            <a:r>
              <a:rPr lang="zh-CN" altLang="en-US" sz="2000" b="0" dirty="0">
                <a:latin typeface="+mj-ea"/>
                <a:ea typeface="+mj-ea"/>
              </a:rPr>
              <a:t>异常向量表的起始虚拟地址则放在向量基准地址寄存器</a:t>
            </a:r>
            <a:r>
              <a:rPr lang="en-US" altLang="zh-CN" sz="2000" b="0" dirty="0" err="1">
                <a:latin typeface="+mj-ea"/>
                <a:ea typeface="+mj-ea"/>
              </a:rPr>
              <a:t>VBAR_ELn</a:t>
            </a:r>
            <a:r>
              <a:rPr lang="zh-CN" altLang="en-US" sz="2000" b="0" dirty="0">
                <a:latin typeface="+mj-ea"/>
                <a:ea typeface="+mj-ea"/>
              </a:rPr>
              <a:t>中</a:t>
            </a:r>
            <a:endParaRPr lang="en-US" altLang="zh-CN" sz="2000" b="0" dirty="0">
              <a:latin typeface="+mj-ea"/>
              <a:ea typeface="+mj-ea"/>
            </a:endParaRPr>
          </a:p>
          <a:p>
            <a:pPr lvl="1"/>
            <a:endParaRPr lang="zh-CN" altLang="en-US" sz="1500" dirty="0">
              <a:latin typeface="+mj-ea"/>
              <a:ea typeface="+mj-ea"/>
            </a:endParaRPr>
          </a:p>
          <a:p>
            <a:pPr lvl="1"/>
            <a:endParaRPr lang="en-US" altLang="zh-CN" dirty="0">
              <a:latin typeface="+mj-ea"/>
              <a:ea typeface="+mj-ea"/>
            </a:endParaRPr>
          </a:p>
        </p:txBody>
      </p:sp>
      <p:pic>
        <p:nvPicPr>
          <p:cNvPr id="2" name="图片 1">
            <a:extLst>
              <a:ext uri="{FF2B5EF4-FFF2-40B4-BE49-F238E27FC236}">
                <a16:creationId xmlns:a16="http://schemas.microsoft.com/office/drawing/2014/main" id="{71600D1F-8A75-4B2E-AD8D-B6D3E5DB746B}"/>
              </a:ext>
            </a:extLst>
          </p:cNvPr>
          <p:cNvPicPr>
            <a:picLocks noChangeAspect="1"/>
          </p:cNvPicPr>
          <p:nvPr/>
        </p:nvPicPr>
        <p:blipFill>
          <a:blip r:embed="rId3"/>
          <a:stretch>
            <a:fillRect/>
          </a:stretch>
        </p:blipFill>
        <p:spPr>
          <a:xfrm>
            <a:off x="5508104" y="1484784"/>
            <a:ext cx="3052763" cy="4193799"/>
          </a:xfrm>
          <a:prstGeom prst="rect">
            <a:avLst/>
          </a:prstGeom>
        </p:spPr>
      </p:pic>
    </p:spTree>
    <p:extLst>
      <p:ext uri="{BB962C8B-B14F-4D97-AF65-F5344CB8AC3E}">
        <p14:creationId xmlns:p14="http://schemas.microsoft.com/office/powerpoint/2010/main" val="476957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体系的异常</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864239" cy="4968552"/>
          </a:xfrm>
        </p:spPr>
        <p:txBody>
          <a:bodyPr/>
          <a:lstStyle/>
          <a:p>
            <a:r>
              <a:rPr lang="en-US" altLang="zh-CN" i="0" dirty="0">
                <a:solidFill>
                  <a:srgbClr val="121212"/>
                </a:solidFill>
                <a:effectLst/>
                <a:latin typeface="+mj-ea"/>
                <a:ea typeface="+mj-ea"/>
              </a:rPr>
              <a:t>Linux 4.19</a:t>
            </a:r>
            <a:r>
              <a:rPr lang="zh-CN" altLang="en-US" i="0" dirty="0">
                <a:solidFill>
                  <a:srgbClr val="121212"/>
                </a:solidFill>
                <a:effectLst/>
                <a:latin typeface="+mj-ea"/>
                <a:ea typeface="+mj-ea"/>
              </a:rPr>
              <a:t>内核在</a:t>
            </a:r>
            <a:r>
              <a:rPr lang="en-US" altLang="zh-CN" i="0" dirty="0">
                <a:solidFill>
                  <a:srgbClr val="121212"/>
                </a:solidFill>
                <a:effectLst/>
                <a:latin typeface="+mj-ea"/>
                <a:ea typeface="+mj-ea"/>
              </a:rPr>
              <a:t>ARM64</a:t>
            </a:r>
            <a:r>
              <a:rPr lang="zh-CN" altLang="en-US" i="0" dirty="0">
                <a:solidFill>
                  <a:srgbClr val="121212"/>
                </a:solidFill>
                <a:effectLst/>
                <a:latin typeface="+mj-ea"/>
                <a:ea typeface="+mj-ea"/>
              </a:rPr>
              <a:t>处理器上的异常处理</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dirty="0">
                <a:latin typeface="+mj-ea"/>
                <a:ea typeface="+mj-ea"/>
              </a:rPr>
              <a:t>异常发生时，处理器调用异常处理程序来处理异常，调用过程可以分为保存处理器当前状态、调用异常处理程序和恢复异常前的处理器状态三步</a:t>
            </a:r>
            <a:endParaRPr lang="en-US" altLang="zh-CN" dirty="0">
              <a:latin typeface="+mj-ea"/>
              <a:ea typeface="+mj-ea"/>
            </a:endParaRPr>
          </a:p>
          <a:p>
            <a:pPr lvl="1"/>
            <a:endParaRPr lang="en-US" altLang="zh-CN" dirty="0">
              <a:latin typeface="+mj-ea"/>
              <a:ea typeface="+mj-ea"/>
            </a:endParaRPr>
          </a:p>
        </p:txBody>
      </p:sp>
    </p:spTree>
    <p:extLst>
      <p:ext uri="{BB962C8B-B14F-4D97-AF65-F5344CB8AC3E}">
        <p14:creationId xmlns:p14="http://schemas.microsoft.com/office/powerpoint/2010/main" val="18209399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体系的异常</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0" y="1124744"/>
            <a:ext cx="8748464" cy="4968552"/>
          </a:xfrm>
        </p:spPr>
        <p:txBody>
          <a:bodyPr/>
          <a:lstStyle/>
          <a:p>
            <a:r>
              <a:rPr lang="en-US" altLang="zh-CN" i="0" dirty="0">
                <a:solidFill>
                  <a:srgbClr val="121212"/>
                </a:solidFill>
                <a:effectLst/>
                <a:latin typeface="+mj-ea"/>
                <a:ea typeface="+mj-ea"/>
              </a:rPr>
              <a:t>Linux 4.19</a:t>
            </a:r>
            <a:r>
              <a:rPr lang="zh-CN" altLang="en-US" i="0" dirty="0">
                <a:solidFill>
                  <a:srgbClr val="121212"/>
                </a:solidFill>
                <a:effectLst/>
                <a:latin typeface="+mj-ea"/>
                <a:ea typeface="+mj-ea"/>
              </a:rPr>
              <a:t>内核在</a:t>
            </a:r>
            <a:r>
              <a:rPr lang="en-US" altLang="zh-CN" i="0" dirty="0">
                <a:solidFill>
                  <a:srgbClr val="121212"/>
                </a:solidFill>
                <a:effectLst/>
                <a:latin typeface="+mj-ea"/>
                <a:ea typeface="+mj-ea"/>
              </a:rPr>
              <a:t>ARM64</a:t>
            </a:r>
            <a:r>
              <a:rPr lang="zh-CN" altLang="en-US" i="0" dirty="0">
                <a:solidFill>
                  <a:srgbClr val="121212"/>
                </a:solidFill>
                <a:effectLst/>
                <a:latin typeface="+mj-ea"/>
                <a:ea typeface="+mj-ea"/>
              </a:rPr>
              <a:t>处理器上的异常处理</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dirty="0">
                <a:latin typeface="+mj-ea"/>
                <a:ea typeface="+mj-ea"/>
              </a:rPr>
              <a:t>保存处理器当前状态</a:t>
            </a:r>
            <a:endParaRPr lang="en-US" altLang="zh-CN" dirty="0">
              <a:latin typeface="+mj-ea"/>
              <a:ea typeface="+mj-ea"/>
            </a:endParaRPr>
          </a:p>
          <a:p>
            <a:pPr lvl="2"/>
            <a:r>
              <a:rPr lang="zh-CN" altLang="en-US" b="0" dirty="0">
                <a:latin typeface="+mj-ea"/>
                <a:ea typeface="+mj-ea"/>
              </a:rPr>
              <a:t>处理器状态</a:t>
            </a:r>
            <a:r>
              <a:rPr lang="en-US" altLang="zh-CN" b="0" dirty="0">
                <a:latin typeface="+mj-ea"/>
                <a:ea typeface="+mj-ea"/>
              </a:rPr>
              <a:t>PSTATE</a:t>
            </a:r>
            <a:r>
              <a:rPr lang="zh-CN" altLang="en-US" b="0" dirty="0">
                <a:latin typeface="+mj-ea"/>
                <a:ea typeface="+mj-ea"/>
              </a:rPr>
              <a:t>保存在</a:t>
            </a:r>
            <a:r>
              <a:rPr lang="en-US" altLang="zh-CN" b="0" dirty="0">
                <a:latin typeface="+mj-ea"/>
                <a:ea typeface="+mj-ea"/>
              </a:rPr>
              <a:t>SPSR_EL1</a:t>
            </a:r>
            <a:r>
              <a:rPr lang="zh-CN" altLang="en-US" b="0" dirty="0">
                <a:latin typeface="+mj-ea"/>
                <a:ea typeface="+mj-ea"/>
              </a:rPr>
              <a:t>寄存器；</a:t>
            </a:r>
            <a:endParaRPr lang="en-US" altLang="zh-CN" b="0" dirty="0">
              <a:latin typeface="+mj-ea"/>
              <a:ea typeface="+mj-ea"/>
            </a:endParaRPr>
          </a:p>
          <a:p>
            <a:pPr lvl="2"/>
            <a:r>
              <a:rPr lang="zh-CN" altLang="es-ES" b="0" dirty="0">
                <a:latin typeface="+mj-ea"/>
                <a:ea typeface="+mj-ea"/>
              </a:rPr>
              <a:t>返回地址保存在</a:t>
            </a:r>
            <a:r>
              <a:rPr lang="es-ES" altLang="zh-CN" b="0" dirty="0">
                <a:latin typeface="+mj-ea"/>
                <a:ea typeface="+mj-ea"/>
              </a:rPr>
              <a:t>ELR_EL1</a:t>
            </a:r>
            <a:r>
              <a:rPr lang="zh-CN" altLang="es-ES" b="0" dirty="0">
                <a:latin typeface="+mj-ea"/>
                <a:ea typeface="+mj-ea"/>
              </a:rPr>
              <a:t>寄存器</a:t>
            </a:r>
            <a:r>
              <a:rPr lang="zh-CN" altLang="en-US" b="0" dirty="0">
                <a:latin typeface="+mj-ea"/>
                <a:ea typeface="+mj-ea"/>
              </a:rPr>
              <a:t>；</a:t>
            </a:r>
            <a:endParaRPr lang="en-US" altLang="zh-CN" b="0" dirty="0">
              <a:latin typeface="+mj-ea"/>
              <a:ea typeface="+mj-ea"/>
            </a:endParaRPr>
          </a:p>
          <a:p>
            <a:pPr lvl="2"/>
            <a:r>
              <a:rPr lang="zh-CN" altLang="en-US" b="0" dirty="0">
                <a:latin typeface="+mj-ea"/>
                <a:ea typeface="+mj-ea"/>
              </a:rPr>
              <a:t>设置处理器状态中的调试掩码位</a:t>
            </a:r>
            <a:r>
              <a:rPr lang="en-US" altLang="zh-CN" b="0" dirty="0">
                <a:latin typeface="+mj-ea"/>
                <a:ea typeface="+mj-ea"/>
              </a:rPr>
              <a:t>D</a:t>
            </a:r>
            <a:r>
              <a:rPr lang="zh-CN" altLang="en-US" b="0" dirty="0">
                <a:latin typeface="+mj-ea"/>
                <a:ea typeface="+mj-ea"/>
              </a:rPr>
              <a:t>、系统错误掩码位</a:t>
            </a:r>
            <a:r>
              <a:rPr lang="en-US" altLang="zh-CN" b="0" dirty="0">
                <a:latin typeface="+mj-ea"/>
                <a:ea typeface="+mj-ea"/>
              </a:rPr>
              <a:t>A</a:t>
            </a:r>
            <a:r>
              <a:rPr lang="zh-CN" altLang="en-US" b="0" dirty="0">
                <a:latin typeface="+mj-ea"/>
                <a:ea typeface="+mj-ea"/>
              </a:rPr>
              <a:t>、中断掩码位</a:t>
            </a:r>
            <a:r>
              <a:rPr lang="en-US" altLang="zh-CN" b="0" dirty="0">
                <a:latin typeface="+mj-ea"/>
                <a:ea typeface="+mj-ea"/>
              </a:rPr>
              <a:t>I</a:t>
            </a:r>
            <a:r>
              <a:rPr lang="zh-CN" altLang="en-US" b="0" dirty="0">
                <a:latin typeface="+mj-ea"/>
                <a:ea typeface="+mj-ea"/>
              </a:rPr>
              <a:t>和快速中断掩码位</a:t>
            </a:r>
            <a:r>
              <a:rPr lang="en-US" altLang="zh-CN" b="0" dirty="0">
                <a:latin typeface="+mj-ea"/>
                <a:ea typeface="+mj-ea"/>
              </a:rPr>
              <a:t>F</a:t>
            </a:r>
            <a:r>
              <a:rPr lang="zh-CN" altLang="en-US" b="0" dirty="0">
                <a:latin typeface="+mj-ea"/>
                <a:ea typeface="+mj-ea"/>
              </a:rPr>
              <a:t>禁止调试异常、系统错误异常、外部中断和快速中断；</a:t>
            </a:r>
            <a:endParaRPr lang="en-US" altLang="zh-CN" b="0" dirty="0">
              <a:latin typeface="+mj-ea"/>
              <a:ea typeface="+mj-ea"/>
            </a:endParaRPr>
          </a:p>
          <a:p>
            <a:pPr lvl="2"/>
            <a:r>
              <a:rPr lang="zh-CN" altLang="en-US" b="0" dirty="0">
                <a:latin typeface="+mj-ea"/>
                <a:ea typeface="+mj-ea"/>
              </a:rPr>
              <a:t>发生错误的原因保存在</a:t>
            </a:r>
            <a:r>
              <a:rPr lang="en-US" altLang="zh-CN" b="0" dirty="0">
                <a:latin typeface="+mj-ea"/>
                <a:ea typeface="+mj-ea"/>
              </a:rPr>
              <a:t>ESR_EL1</a:t>
            </a:r>
            <a:r>
              <a:rPr lang="zh-CN" altLang="en-US" b="0" dirty="0">
                <a:latin typeface="+mj-ea"/>
                <a:ea typeface="+mj-ea"/>
              </a:rPr>
              <a:t>寄存器；</a:t>
            </a:r>
            <a:endParaRPr lang="en-US" altLang="zh-CN" b="0" dirty="0">
              <a:latin typeface="+mj-ea"/>
              <a:ea typeface="+mj-ea"/>
            </a:endParaRPr>
          </a:p>
          <a:p>
            <a:pPr lvl="2"/>
            <a:r>
              <a:rPr lang="zh-CN" altLang="en-US" b="0" dirty="0">
                <a:latin typeface="+mj-ea"/>
                <a:ea typeface="+mj-ea"/>
              </a:rPr>
              <a:t>同步异常的错误地址保存在</a:t>
            </a:r>
            <a:r>
              <a:rPr lang="en-US" altLang="zh-CN" b="0" dirty="0">
                <a:latin typeface="+mj-ea"/>
                <a:ea typeface="+mj-ea"/>
              </a:rPr>
              <a:t>FAR_EL1</a:t>
            </a:r>
            <a:r>
              <a:rPr lang="zh-CN" altLang="en-US" b="0" dirty="0">
                <a:latin typeface="+mj-ea"/>
                <a:ea typeface="+mj-ea"/>
              </a:rPr>
              <a:t>寄存器；</a:t>
            </a:r>
            <a:endParaRPr lang="en-US" altLang="zh-CN" b="0" dirty="0">
              <a:latin typeface="+mj-ea"/>
              <a:ea typeface="+mj-ea"/>
            </a:endParaRPr>
          </a:p>
          <a:p>
            <a:pPr lvl="2"/>
            <a:r>
              <a:rPr lang="zh-CN" altLang="en-US" b="0" dirty="0">
                <a:latin typeface="+mj-ea"/>
                <a:ea typeface="+mj-ea"/>
              </a:rPr>
              <a:t>处理器处于异常级别</a:t>
            </a:r>
            <a:r>
              <a:rPr lang="en-US" altLang="zh-CN" b="0" dirty="0">
                <a:latin typeface="+mj-ea"/>
                <a:ea typeface="+mj-ea"/>
              </a:rPr>
              <a:t>EL0</a:t>
            </a:r>
            <a:r>
              <a:rPr lang="zh-CN" altLang="en-US" b="0" dirty="0">
                <a:latin typeface="+mj-ea"/>
                <a:ea typeface="+mj-ea"/>
              </a:rPr>
              <a:t>则将异常级别提升到</a:t>
            </a:r>
            <a:r>
              <a:rPr lang="en-US" altLang="zh-CN" b="0" dirty="0">
                <a:latin typeface="+mj-ea"/>
                <a:ea typeface="+mj-ea"/>
              </a:rPr>
              <a:t>EL1</a:t>
            </a:r>
            <a:r>
              <a:rPr lang="zh-CN" altLang="en-US" b="0" dirty="0">
                <a:latin typeface="+mj-ea"/>
                <a:ea typeface="+mj-ea"/>
              </a:rPr>
              <a:t>；</a:t>
            </a:r>
            <a:endParaRPr lang="en-US" altLang="zh-CN" b="0" dirty="0">
              <a:latin typeface="+mj-ea"/>
              <a:ea typeface="+mj-ea"/>
            </a:endParaRPr>
          </a:p>
          <a:p>
            <a:pPr lvl="2"/>
            <a:r>
              <a:rPr lang="zh-CN" altLang="en-US" b="0" dirty="0">
                <a:latin typeface="+mj-ea"/>
                <a:ea typeface="+mj-ea"/>
              </a:rPr>
              <a:t>根据异常向量表基地址、生成异常的异常级别和异常类型计算出异常向量的位置，通过异常向量跳转到异常处理程序的入口。</a:t>
            </a:r>
          </a:p>
          <a:p>
            <a:pPr lvl="1"/>
            <a:endParaRPr lang="en-US" altLang="zh-CN" dirty="0">
              <a:latin typeface="+mj-ea"/>
              <a:ea typeface="+mj-ea"/>
            </a:endParaRPr>
          </a:p>
        </p:txBody>
      </p:sp>
    </p:spTree>
    <p:extLst>
      <p:ext uri="{BB962C8B-B14F-4D97-AF65-F5344CB8AC3E}">
        <p14:creationId xmlns:p14="http://schemas.microsoft.com/office/powerpoint/2010/main" val="41614887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体系的异常</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864239" cy="4968552"/>
          </a:xfrm>
        </p:spPr>
        <p:txBody>
          <a:bodyPr/>
          <a:lstStyle/>
          <a:p>
            <a:r>
              <a:rPr lang="en-US" altLang="zh-CN" i="0" dirty="0">
                <a:solidFill>
                  <a:srgbClr val="121212"/>
                </a:solidFill>
                <a:effectLst/>
                <a:latin typeface="+mj-ea"/>
                <a:ea typeface="+mj-ea"/>
              </a:rPr>
              <a:t>Linux 4.19</a:t>
            </a:r>
            <a:r>
              <a:rPr lang="zh-CN" altLang="en-US" i="0" dirty="0">
                <a:solidFill>
                  <a:srgbClr val="121212"/>
                </a:solidFill>
                <a:effectLst/>
                <a:latin typeface="+mj-ea"/>
                <a:ea typeface="+mj-ea"/>
              </a:rPr>
              <a:t>内核在</a:t>
            </a:r>
            <a:r>
              <a:rPr lang="en-US" altLang="zh-CN" i="0" dirty="0">
                <a:solidFill>
                  <a:srgbClr val="121212"/>
                </a:solidFill>
                <a:effectLst/>
                <a:latin typeface="+mj-ea"/>
                <a:ea typeface="+mj-ea"/>
              </a:rPr>
              <a:t>ARM64</a:t>
            </a:r>
            <a:r>
              <a:rPr lang="zh-CN" altLang="en-US" i="0" dirty="0">
                <a:solidFill>
                  <a:srgbClr val="121212"/>
                </a:solidFill>
                <a:effectLst/>
                <a:latin typeface="+mj-ea"/>
                <a:ea typeface="+mj-ea"/>
              </a:rPr>
              <a:t>处理器上的异常处理</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dirty="0">
                <a:latin typeface="+mj-ea"/>
                <a:ea typeface="+mj-ea"/>
              </a:rPr>
              <a:t>调用异常处理程序</a:t>
            </a:r>
            <a:endParaRPr lang="en-US" altLang="zh-CN" dirty="0">
              <a:latin typeface="+mj-ea"/>
              <a:ea typeface="+mj-ea"/>
            </a:endParaRPr>
          </a:p>
          <a:p>
            <a:pPr lvl="2"/>
            <a:r>
              <a:rPr lang="zh-CN" altLang="en-US" b="0" dirty="0">
                <a:latin typeface="+mj-ea"/>
                <a:ea typeface="+mj-ea"/>
              </a:rPr>
              <a:t>异常处理程序入口为</a:t>
            </a:r>
            <a:r>
              <a:rPr lang="en-US" altLang="zh-CN" b="0" dirty="0">
                <a:latin typeface="+mj-ea"/>
                <a:ea typeface="+mj-ea"/>
              </a:rPr>
              <a:t>sync</a:t>
            </a:r>
            <a:r>
              <a:rPr lang="zh-CN" altLang="en-US" b="0" dirty="0">
                <a:latin typeface="+mj-ea"/>
                <a:ea typeface="+mj-ea"/>
              </a:rPr>
              <a:t>，异常向量表通过</a:t>
            </a:r>
            <a:r>
              <a:rPr lang="en-US" altLang="zh-CN" b="0" dirty="0" err="1">
                <a:latin typeface="+mj-ea"/>
                <a:ea typeface="+mj-ea"/>
              </a:rPr>
              <a:t>kernel_ventry</a:t>
            </a:r>
            <a:r>
              <a:rPr lang="zh-CN" altLang="en-US" b="0" dirty="0">
                <a:latin typeface="+mj-ea"/>
                <a:ea typeface="+mj-ea"/>
              </a:rPr>
              <a:t>宏跳转到了该入口</a:t>
            </a:r>
            <a:endParaRPr lang="en-US" altLang="zh-CN" b="0" dirty="0">
              <a:latin typeface="+mj-ea"/>
              <a:ea typeface="+mj-ea"/>
            </a:endParaRPr>
          </a:p>
          <a:p>
            <a:pPr lvl="2"/>
            <a:r>
              <a:rPr lang="en-US" altLang="zh-CN" b="0" dirty="0" err="1">
                <a:latin typeface="+mj-ea"/>
                <a:ea typeface="+mj-ea"/>
              </a:rPr>
              <a:t>kernel_ventry</a:t>
            </a:r>
            <a:r>
              <a:rPr lang="zh-CN" altLang="en-US" b="0" dirty="0">
                <a:latin typeface="+mj-ea"/>
                <a:ea typeface="+mj-ea"/>
              </a:rPr>
              <a:t>在跳转的时候会为将异常级别加到跳转入口之前，所以这时实际跳转到的入口是</a:t>
            </a:r>
            <a:r>
              <a:rPr lang="en-US" altLang="zh-CN" b="0" dirty="0">
                <a:latin typeface="+mj-ea"/>
                <a:ea typeface="+mj-ea"/>
              </a:rPr>
              <a:t>el0_sync</a:t>
            </a:r>
          </a:p>
          <a:p>
            <a:pPr lvl="2"/>
            <a:r>
              <a:rPr lang="zh-CN" altLang="en-US" b="0" dirty="0">
                <a:latin typeface="+mj-ea"/>
                <a:ea typeface="+mj-ea"/>
              </a:rPr>
              <a:t>汇编代码在</a:t>
            </a:r>
            <a:r>
              <a:rPr lang="en-US" altLang="zh-CN" b="0" dirty="0" err="1">
                <a:latin typeface="+mj-ea"/>
                <a:ea typeface="+mj-ea"/>
              </a:rPr>
              <a:t>openeuler</a:t>
            </a:r>
            <a:r>
              <a:rPr lang="en-US" altLang="zh-CN" b="0" dirty="0">
                <a:latin typeface="+mj-ea"/>
                <a:ea typeface="+mj-ea"/>
              </a:rPr>
              <a:t>/kernel/blob/kernel-4.19/arch/arm64/kernel/</a:t>
            </a:r>
            <a:r>
              <a:rPr lang="en-US" altLang="zh-CN" b="0" dirty="0" err="1">
                <a:latin typeface="+mj-ea"/>
                <a:ea typeface="+mj-ea"/>
              </a:rPr>
              <a:t>entry.S</a:t>
            </a:r>
            <a:r>
              <a:rPr lang="zh-CN" altLang="en-US" b="0" dirty="0">
                <a:latin typeface="+mj-ea"/>
                <a:ea typeface="+mj-ea"/>
              </a:rPr>
              <a:t>文件中可以找到</a:t>
            </a:r>
            <a:endParaRPr lang="en-US" altLang="zh-CN" b="0" dirty="0">
              <a:latin typeface="+mj-ea"/>
              <a:ea typeface="+mj-ea"/>
            </a:endParaRPr>
          </a:p>
          <a:p>
            <a:pPr lvl="2"/>
            <a:r>
              <a:rPr lang="en-US" altLang="zh-CN" b="0" dirty="0">
                <a:latin typeface="+mj-ea"/>
                <a:ea typeface="+mj-ea"/>
              </a:rPr>
              <a:t>el0_sync</a:t>
            </a:r>
            <a:r>
              <a:rPr lang="zh-CN" altLang="en-US" b="0" dirty="0">
                <a:latin typeface="+mj-ea"/>
                <a:ea typeface="+mj-ea"/>
              </a:rPr>
              <a:t>通过</a:t>
            </a:r>
            <a:r>
              <a:rPr lang="en-US" altLang="zh-CN" b="0" dirty="0" err="1">
                <a:latin typeface="+mj-ea"/>
                <a:ea typeface="+mj-ea"/>
              </a:rPr>
              <a:t>kernel_entry</a:t>
            </a:r>
            <a:r>
              <a:rPr lang="zh-CN" altLang="en-US" b="0" dirty="0">
                <a:latin typeface="+mj-ea"/>
                <a:ea typeface="+mj-ea"/>
              </a:rPr>
              <a:t>宏保存了异常处理前的通用寄存器状态，然后从</a:t>
            </a:r>
            <a:r>
              <a:rPr lang="en-US" altLang="zh-CN" b="0" dirty="0">
                <a:latin typeface="+mj-ea"/>
                <a:ea typeface="+mj-ea"/>
              </a:rPr>
              <a:t>ESR_EL1</a:t>
            </a:r>
            <a:r>
              <a:rPr lang="zh-CN" altLang="en-US" b="0" dirty="0">
                <a:latin typeface="+mj-ea"/>
                <a:ea typeface="+mj-ea"/>
              </a:rPr>
              <a:t>寄存器中读取了错误的原因，移位之后和各种异常的标志值相比较，若与某一异常的标志值相同则跳转到该异常的处理程序。</a:t>
            </a:r>
            <a:endParaRPr lang="en-US" altLang="zh-CN" b="0" dirty="0">
              <a:latin typeface="+mj-ea"/>
              <a:ea typeface="+mj-ea"/>
            </a:endParaRPr>
          </a:p>
          <a:p>
            <a:pPr lvl="2"/>
            <a:r>
              <a:rPr lang="en-US" altLang="zh-CN" b="0" dirty="0" err="1">
                <a:latin typeface="+mj-ea"/>
                <a:ea typeface="+mj-ea"/>
              </a:rPr>
              <a:t>kernel_entry</a:t>
            </a:r>
            <a:r>
              <a:rPr lang="zh-CN" altLang="en-US" b="0" dirty="0">
                <a:latin typeface="+mj-ea"/>
                <a:ea typeface="+mj-ea"/>
              </a:rPr>
              <a:t>宏会将通用寄存器的值保存在当前进程的内核栈中。其汇编代码比较复杂，可以在同一个文件中找到</a:t>
            </a:r>
          </a:p>
          <a:p>
            <a:pPr lvl="2"/>
            <a:endParaRPr lang="zh-CN" altLang="en-US" dirty="0">
              <a:latin typeface="+mj-ea"/>
              <a:ea typeface="+mj-ea"/>
            </a:endParaRPr>
          </a:p>
          <a:p>
            <a:pPr marL="685800" lvl="2" indent="0">
              <a:buNone/>
            </a:pPr>
            <a:endParaRPr lang="en-US" altLang="zh-CN" sz="1350" dirty="0">
              <a:latin typeface="+mj-ea"/>
              <a:ea typeface="+mj-ea"/>
            </a:endParaRPr>
          </a:p>
        </p:txBody>
      </p:sp>
    </p:spTree>
    <p:extLst>
      <p:ext uri="{BB962C8B-B14F-4D97-AF65-F5344CB8AC3E}">
        <p14:creationId xmlns:p14="http://schemas.microsoft.com/office/powerpoint/2010/main" val="30884207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体系的异常</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615767" cy="4968552"/>
          </a:xfrm>
        </p:spPr>
        <p:txBody>
          <a:bodyPr/>
          <a:lstStyle/>
          <a:p>
            <a:r>
              <a:rPr lang="en-US" altLang="zh-CN" i="0" dirty="0">
                <a:solidFill>
                  <a:srgbClr val="121212"/>
                </a:solidFill>
                <a:effectLst/>
                <a:latin typeface="+mj-ea"/>
                <a:ea typeface="+mj-ea"/>
              </a:rPr>
              <a:t>Linux 4.19</a:t>
            </a:r>
            <a:r>
              <a:rPr lang="zh-CN" altLang="en-US" i="0" dirty="0">
                <a:solidFill>
                  <a:srgbClr val="121212"/>
                </a:solidFill>
                <a:effectLst/>
                <a:latin typeface="+mj-ea"/>
                <a:ea typeface="+mj-ea"/>
              </a:rPr>
              <a:t>内核在</a:t>
            </a:r>
            <a:r>
              <a:rPr lang="en-US" altLang="zh-CN" i="0" dirty="0">
                <a:solidFill>
                  <a:srgbClr val="121212"/>
                </a:solidFill>
                <a:effectLst/>
                <a:latin typeface="+mj-ea"/>
                <a:ea typeface="+mj-ea"/>
              </a:rPr>
              <a:t>ARM64</a:t>
            </a:r>
            <a:r>
              <a:rPr lang="zh-CN" altLang="en-US" i="0" dirty="0">
                <a:solidFill>
                  <a:srgbClr val="121212"/>
                </a:solidFill>
                <a:effectLst/>
                <a:latin typeface="+mj-ea"/>
                <a:ea typeface="+mj-ea"/>
              </a:rPr>
              <a:t>处理器上的异常处理</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dirty="0">
                <a:latin typeface="+mj-ea"/>
                <a:ea typeface="+mj-ea"/>
              </a:rPr>
              <a:t>调用异常处理程序</a:t>
            </a:r>
            <a:endParaRPr lang="en-US" altLang="zh-CN" dirty="0">
              <a:latin typeface="+mj-ea"/>
              <a:ea typeface="+mj-ea"/>
            </a:endParaRPr>
          </a:p>
          <a:p>
            <a:pPr lvl="2"/>
            <a:r>
              <a:rPr lang="en-US" altLang="zh-CN" b="0" dirty="0" err="1">
                <a:latin typeface="+mj-ea"/>
                <a:ea typeface="+mj-ea"/>
              </a:rPr>
              <a:t>kernel_entry</a:t>
            </a:r>
            <a:r>
              <a:rPr lang="zh-CN" altLang="en-US" b="0" dirty="0">
                <a:latin typeface="+mj-ea"/>
                <a:ea typeface="+mj-ea"/>
              </a:rPr>
              <a:t>宏会将通用寄存器的值保存在当前进程的内核栈中</a:t>
            </a:r>
            <a:endParaRPr lang="en-US" altLang="zh-CN" b="0" dirty="0">
              <a:latin typeface="+mj-ea"/>
              <a:ea typeface="+mj-ea"/>
            </a:endParaRPr>
          </a:p>
          <a:p>
            <a:pPr lvl="2"/>
            <a:r>
              <a:rPr lang="zh-CN" altLang="en-US" b="0" dirty="0">
                <a:latin typeface="+mj-ea"/>
                <a:ea typeface="+mj-ea"/>
              </a:rPr>
              <a:t>处理程序的汇编代码在同一个文件中可以找到</a:t>
            </a:r>
            <a:endParaRPr lang="en-US" altLang="zh-CN" b="0" dirty="0">
              <a:latin typeface="+mj-ea"/>
              <a:ea typeface="+mj-ea"/>
            </a:endParaRPr>
          </a:p>
          <a:p>
            <a:pPr lvl="2"/>
            <a:r>
              <a:rPr lang="zh-CN" altLang="en-US" b="0" dirty="0">
                <a:latin typeface="+mj-ea"/>
                <a:ea typeface="+mj-ea"/>
              </a:rPr>
              <a:t>在这段代码中，处理器从</a:t>
            </a:r>
            <a:r>
              <a:rPr lang="en-US" altLang="zh-CN" b="0" dirty="0">
                <a:latin typeface="+mj-ea"/>
                <a:ea typeface="+mj-ea"/>
              </a:rPr>
              <a:t>FAR_EL1</a:t>
            </a:r>
            <a:r>
              <a:rPr lang="zh-CN" altLang="en-US" b="0" dirty="0">
                <a:latin typeface="+mj-ea"/>
                <a:ea typeface="+mj-ea"/>
              </a:rPr>
              <a:t>寄存器中读取了数据中止发生的虚拟地址，然后调用了</a:t>
            </a:r>
            <a:r>
              <a:rPr lang="en-US" altLang="zh-CN" b="0" dirty="0">
                <a:latin typeface="+mj-ea"/>
                <a:ea typeface="+mj-ea"/>
              </a:rPr>
              <a:t>C</a:t>
            </a:r>
            <a:r>
              <a:rPr lang="zh-CN" altLang="en-US" b="0" dirty="0">
                <a:latin typeface="+mj-ea"/>
                <a:ea typeface="+mj-ea"/>
              </a:rPr>
              <a:t>程序处理函数</a:t>
            </a:r>
            <a:r>
              <a:rPr lang="en-US" altLang="zh-CN" b="0" dirty="0" err="1">
                <a:latin typeface="+mj-ea"/>
                <a:ea typeface="+mj-ea"/>
              </a:rPr>
              <a:t>do_mem_abort</a:t>
            </a:r>
            <a:r>
              <a:rPr lang="zh-CN" altLang="en-US" b="0" dirty="0">
                <a:latin typeface="+mj-ea"/>
                <a:ea typeface="+mj-ea"/>
              </a:rPr>
              <a:t>并通过寄存器</a:t>
            </a:r>
            <a:r>
              <a:rPr lang="en-US" altLang="zh-CN" b="0" dirty="0">
                <a:latin typeface="+mj-ea"/>
                <a:ea typeface="+mj-ea"/>
              </a:rPr>
              <a:t>X0</a:t>
            </a:r>
            <a:r>
              <a:rPr lang="zh-CN" altLang="en-US" b="0" dirty="0">
                <a:latin typeface="+mj-ea"/>
                <a:ea typeface="+mj-ea"/>
              </a:rPr>
              <a:t>和</a:t>
            </a:r>
            <a:r>
              <a:rPr lang="en-US" altLang="zh-CN" b="0" dirty="0">
                <a:latin typeface="+mj-ea"/>
                <a:ea typeface="+mj-ea"/>
              </a:rPr>
              <a:t>X1</a:t>
            </a:r>
            <a:r>
              <a:rPr lang="zh-CN" altLang="en-US" b="0" dirty="0">
                <a:latin typeface="+mj-ea"/>
                <a:ea typeface="+mj-ea"/>
              </a:rPr>
              <a:t>传递了两个参数，其中</a:t>
            </a:r>
            <a:r>
              <a:rPr lang="en-US" altLang="zh-CN" b="0" dirty="0">
                <a:latin typeface="+mj-ea"/>
                <a:ea typeface="+mj-ea"/>
              </a:rPr>
              <a:t>x0</a:t>
            </a:r>
            <a:r>
              <a:rPr lang="zh-CN" altLang="en-US" b="0" dirty="0">
                <a:latin typeface="+mj-ea"/>
                <a:ea typeface="+mj-ea"/>
              </a:rPr>
              <a:t>中保存了错误发生的虚拟地址，</a:t>
            </a:r>
            <a:r>
              <a:rPr lang="en-US" altLang="zh-CN" b="0" dirty="0">
                <a:latin typeface="+mj-ea"/>
                <a:ea typeface="+mj-ea"/>
              </a:rPr>
              <a:t>X1</a:t>
            </a:r>
            <a:r>
              <a:rPr lang="zh-CN" altLang="en-US" b="0" dirty="0">
                <a:latin typeface="+mj-ea"/>
                <a:ea typeface="+mj-ea"/>
              </a:rPr>
              <a:t>中保存了错误发生的原因（</a:t>
            </a:r>
            <a:r>
              <a:rPr lang="en-US" altLang="zh-CN" b="0" dirty="0">
                <a:latin typeface="+mj-ea"/>
                <a:ea typeface="+mj-ea"/>
              </a:rPr>
              <a:t>el0_sync</a:t>
            </a:r>
            <a:r>
              <a:rPr lang="zh-CN" altLang="en-US" b="0" dirty="0">
                <a:latin typeface="+mj-ea"/>
                <a:ea typeface="+mj-ea"/>
              </a:rPr>
              <a:t>宏中从</a:t>
            </a:r>
            <a:r>
              <a:rPr lang="en-US" altLang="zh-CN" b="0" dirty="0">
                <a:latin typeface="+mj-ea"/>
                <a:ea typeface="+mj-ea"/>
              </a:rPr>
              <a:t>ELR_EL1</a:t>
            </a:r>
            <a:r>
              <a:rPr lang="zh-CN" altLang="en-US" b="0" dirty="0">
                <a:latin typeface="+mj-ea"/>
                <a:ea typeface="+mj-ea"/>
              </a:rPr>
              <a:t>寄存器读到了</a:t>
            </a:r>
            <a:r>
              <a:rPr lang="en-US" altLang="zh-CN" b="0" dirty="0">
                <a:latin typeface="+mj-ea"/>
                <a:ea typeface="+mj-ea"/>
              </a:rPr>
              <a:t>X25</a:t>
            </a:r>
            <a:r>
              <a:rPr lang="zh-CN" altLang="en-US" b="0" dirty="0">
                <a:latin typeface="+mj-ea"/>
                <a:ea typeface="+mj-ea"/>
              </a:rPr>
              <a:t>中）</a:t>
            </a:r>
            <a:endParaRPr lang="en-US" altLang="zh-CN" b="0" dirty="0">
              <a:latin typeface="+mj-ea"/>
              <a:ea typeface="+mj-ea"/>
            </a:endParaRPr>
          </a:p>
          <a:p>
            <a:pPr marL="422041" lvl="1" indent="0">
              <a:buNone/>
            </a:pPr>
            <a:endParaRPr lang="en-US" altLang="zh-CN" dirty="0">
              <a:latin typeface="+mj-ea"/>
              <a:ea typeface="+mj-ea"/>
            </a:endParaRPr>
          </a:p>
        </p:txBody>
      </p:sp>
      <p:pic>
        <p:nvPicPr>
          <p:cNvPr id="7" name="图片 6">
            <a:extLst>
              <a:ext uri="{FF2B5EF4-FFF2-40B4-BE49-F238E27FC236}">
                <a16:creationId xmlns:a16="http://schemas.microsoft.com/office/drawing/2014/main" id="{6957B795-89C4-4966-9D1B-F636C74A53D2}"/>
              </a:ext>
            </a:extLst>
          </p:cNvPr>
          <p:cNvPicPr>
            <a:picLocks noChangeAspect="1"/>
          </p:cNvPicPr>
          <p:nvPr/>
        </p:nvPicPr>
        <p:blipFill>
          <a:blip r:embed="rId3"/>
          <a:stretch>
            <a:fillRect/>
          </a:stretch>
        </p:blipFill>
        <p:spPr>
          <a:xfrm>
            <a:off x="4860032" y="2722722"/>
            <a:ext cx="4023709" cy="2060627"/>
          </a:xfrm>
          <a:prstGeom prst="rect">
            <a:avLst/>
          </a:prstGeom>
        </p:spPr>
      </p:pic>
    </p:spTree>
    <p:extLst>
      <p:ext uri="{BB962C8B-B14F-4D97-AF65-F5344CB8AC3E}">
        <p14:creationId xmlns:p14="http://schemas.microsoft.com/office/powerpoint/2010/main" val="35616974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体系的异常</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en-US" altLang="zh-CN" i="0" dirty="0">
                <a:solidFill>
                  <a:srgbClr val="121212"/>
                </a:solidFill>
                <a:effectLst/>
                <a:latin typeface="+mj-ea"/>
                <a:ea typeface="+mj-ea"/>
              </a:rPr>
              <a:t>Linux 4.19</a:t>
            </a:r>
            <a:r>
              <a:rPr lang="zh-CN" altLang="en-US" i="0" dirty="0">
                <a:solidFill>
                  <a:srgbClr val="121212"/>
                </a:solidFill>
                <a:effectLst/>
                <a:latin typeface="+mj-ea"/>
                <a:ea typeface="+mj-ea"/>
              </a:rPr>
              <a:t>内核在</a:t>
            </a:r>
            <a:r>
              <a:rPr lang="en-US" altLang="zh-CN" i="0" dirty="0">
                <a:solidFill>
                  <a:srgbClr val="121212"/>
                </a:solidFill>
                <a:effectLst/>
                <a:latin typeface="+mj-ea"/>
                <a:ea typeface="+mj-ea"/>
              </a:rPr>
              <a:t>ARM64</a:t>
            </a:r>
            <a:r>
              <a:rPr lang="zh-CN" altLang="en-US" i="0" dirty="0">
                <a:solidFill>
                  <a:srgbClr val="121212"/>
                </a:solidFill>
                <a:effectLst/>
                <a:latin typeface="+mj-ea"/>
                <a:ea typeface="+mj-ea"/>
              </a:rPr>
              <a:t>处理器上的异常处理</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dirty="0">
                <a:latin typeface="+mj-ea"/>
                <a:ea typeface="+mj-ea"/>
              </a:rPr>
              <a:t>恢复处理器状态</a:t>
            </a:r>
            <a:endParaRPr lang="en-US" altLang="zh-CN" dirty="0">
              <a:latin typeface="+mj-ea"/>
              <a:ea typeface="+mj-ea"/>
            </a:endParaRPr>
          </a:p>
          <a:p>
            <a:pPr lvl="2"/>
            <a:r>
              <a:rPr lang="zh-CN" altLang="en-US" sz="1800" dirty="0">
                <a:latin typeface="+mj-ea"/>
                <a:ea typeface="+mj-ea"/>
              </a:rPr>
              <a:t>异常处理程序执行完之后跳转到了</a:t>
            </a:r>
            <a:r>
              <a:rPr lang="en-US" altLang="zh-CN" sz="1800" dirty="0" err="1">
                <a:latin typeface="+mj-ea"/>
                <a:ea typeface="+mj-ea"/>
              </a:rPr>
              <a:t>ret_to_user</a:t>
            </a:r>
            <a:endParaRPr lang="en-US" altLang="zh-CN" sz="1800" dirty="0">
              <a:latin typeface="+mj-ea"/>
              <a:ea typeface="+mj-ea"/>
            </a:endParaRPr>
          </a:p>
          <a:p>
            <a:pPr lvl="2"/>
            <a:r>
              <a:rPr lang="zh-CN" altLang="en-US" sz="1800" dirty="0">
                <a:latin typeface="+mj-ea"/>
                <a:ea typeface="+mj-ea"/>
              </a:rPr>
              <a:t>这段代码在最后调用了</a:t>
            </a:r>
            <a:r>
              <a:rPr lang="en-US" altLang="zh-CN" sz="1800" dirty="0" err="1">
                <a:latin typeface="+mj-ea"/>
                <a:ea typeface="+mj-ea"/>
              </a:rPr>
              <a:t>kernel_exit</a:t>
            </a:r>
            <a:r>
              <a:rPr lang="zh-CN" altLang="en-US" sz="1800" dirty="0">
                <a:latin typeface="+mj-ea"/>
                <a:ea typeface="+mj-ea"/>
              </a:rPr>
              <a:t>宏，其作用是将之前</a:t>
            </a:r>
            <a:r>
              <a:rPr lang="en-US" altLang="zh-CN" sz="1800" dirty="0" err="1">
                <a:latin typeface="+mj-ea"/>
                <a:ea typeface="+mj-ea"/>
              </a:rPr>
              <a:t>kernel_entry</a:t>
            </a:r>
            <a:r>
              <a:rPr lang="zh-CN" altLang="en-US" sz="1800" dirty="0">
                <a:latin typeface="+mj-ea"/>
                <a:ea typeface="+mj-ea"/>
              </a:rPr>
              <a:t>中保存的通用寄存器恢复，并使用</a:t>
            </a:r>
            <a:r>
              <a:rPr lang="en-US" altLang="zh-CN" sz="1800" dirty="0" err="1">
                <a:latin typeface="+mj-ea"/>
                <a:ea typeface="+mj-ea"/>
              </a:rPr>
              <a:t>eret</a:t>
            </a:r>
            <a:r>
              <a:rPr lang="zh-CN" altLang="en-US" sz="1800" dirty="0">
                <a:latin typeface="+mj-ea"/>
                <a:ea typeface="+mj-ea"/>
              </a:rPr>
              <a:t>指令返回异常发生前的程序执行位置，该位置的地址是被事先保存在</a:t>
            </a:r>
            <a:r>
              <a:rPr lang="en-US" altLang="zh-CN" sz="1800" dirty="0">
                <a:latin typeface="+mj-ea"/>
                <a:ea typeface="+mj-ea"/>
              </a:rPr>
              <a:t>ELR_EL1</a:t>
            </a:r>
            <a:r>
              <a:rPr lang="zh-CN" altLang="en-US" sz="1800" dirty="0">
                <a:latin typeface="+mj-ea"/>
                <a:ea typeface="+mj-ea"/>
              </a:rPr>
              <a:t>寄存器中的，其取值情况为</a:t>
            </a:r>
            <a:endParaRPr lang="en-US" altLang="zh-CN" sz="1800" dirty="0">
              <a:latin typeface="+mj-ea"/>
              <a:ea typeface="+mj-ea"/>
            </a:endParaRPr>
          </a:p>
          <a:p>
            <a:pPr lvl="3"/>
            <a:r>
              <a:rPr lang="zh-CN" altLang="en-US" sz="1600" dirty="0">
                <a:latin typeface="+mj-ea"/>
                <a:ea typeface="+mj-ea"/>
              </a:rPr>
              <a:t>对于系统调用，返回地址为系统调用指令后面第一条指令的地址；</a:t>
            </a:r>
          </a:p>
          <a:p>
            <a:pPr lvl="3"/>
            <a:r>
              <a:rPr lang="zh-CN" altLang="en-US" sz="1600" dirty="0">
                <a:latin typeface="+mj-ea"/>
                <a:ea typeface="+mj-ea"/>
              </a:rPr>
              <a:t>对于系统调用外的同步异常，返回地址为生成异常的指令，因为该指令需要被重新执行；</a:t>
            </a:r>
          </a:p>
          <a:p>
            <a:pPr lvl="3"/>
            <a:r>
              <a:rPr lang="zh-CN" altLang="en-US" sz="1600" dirty="0">
                <a:latin typeface="+mj-ea"/>
                <a:ea typeface="+mj-ea"/>
              </a:rPr>
              <a:t>对于异步异常，返回地址为没执行的第一条指令</a:t>
            </a:r>
            <a:endParaRPr lang="en-US" altLang="zh-CN" sz="1600" dirty="0">
              <a:latin typeface="+mj-ea"/>
              <a:ea typeface="+mj-ea"/>
            </a:endParaRPr>
          </a:p>
          <a:p>
            <a:pPr marL="422041" lvl="1" indent="0">
              <a:buNone/>
            </a:pPr>
            <a:endParaRPr lang="en-US" altLang="zh-CN" dirty="0">
              <a:latin typeface="+mj-ea"/>
              <a:ea typeface="+mj-ea"/>
            </a:endParaRPr>
          </a:p>
        </p:txBody>
      </p:sp>
      <p:pic>
        <p:nvPicPr>
          <p:cNvPr id="5" name="图片 4">
            <a:extLst>
              <a:ext uri="{FF2B5EF4-FFF2-40B4-BE49-F238E27FC236}">
                <a16:creationId xmlns:a16="http://schemas.microsoft.com/office/drawing/2014/main" id="{F16E1BE2-92AF-47A0-9761-4F109A2CB031}"/>
              </a:ext>
            </a:extLst>
          </p:cNvPr>
          <p:cNvPicPr>
            <a:picLocks noChangeAspect="1"/>
          </p:cNvPicPr>
          <p:nvPr/>
        </p:nvPicPr>
        <p:blipFill>
          <a:blip r:embed="rId3"/>
          <a:stretch>
            <a:fillRect/>
          </a:stretch>
        </p:blipFill>
        <p:spPr>
          <a:xfrm>
            <a:off x="5090237" y="2722722"/>
            <a:ext cx="4023709" cy="2060627"/>
          </a:xfrm>
          <a:prstGeom prst="rect">
            <a:avLst/>
          </a:prstGeom>
        </p:spPr>
      </p:pic>
    </p:spTree>
    <p:extLst>
      <p:ext uri="{BB962C8B-B14F-4D97-AF65-F5344CB8AC3E}">
        <p14:creationId xmlns:p14="http://schemas.microsoft.com/office/powerpoint/2010/main" val="21137072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7715934" cy="4809763"/>
          </a:xfrm>
        </p:spPr>
        <p:txBody>
          <a:bodyPr/>
          <a:lstStyle/>
          <a:p>
            <a:r>
              <a:rPr lang="zh-CN" altLang="en-US" dirty="0">
                <a:solidFill>
                  <a:srgbClr val="C00000"/>
                </a:solidFill>
                <a:ea typeface="宋体" panose="02010600030101010101" pitchFamily="2" charset="-122"/>
              </a:rPr>
              <a:t>第</a:t>
            </a:r>
            <a:r>
              <a:rPr lang="en-US" altLang="zh-CN" dirty="0">
                <a:solidFill>
                  <a:srgbClr val="C00000"/>
                </a:solidFill>
                <a:ea typeface="宋体" panose="02010600030101010101" pitchFamily="2" charset="-122"/>
              </a:rPr>
              <a:t>1</a:t>
            </a:r>
            <a:r>
              <a:rPr lang="zh-CN" altLang="en-US" dirty="0">
                <a:solidFill>
                  <a:srgbClr val="C00000"/>
                </a:solidFill>
                <a:ea typeface="宋体" panose="02010600030101010101" pitchFamily="2" charset="-122"/>
              </a:rPr>
              <a:t>讲：</a:t>
            </a:r>
            <a:r>
              <a:rPr lang="en-US" altLang="zh-CN" sz="2800" dirty="0">
                <a:solidFill>
                  <a:srgbClr val="C00000"/>
                </a:solidFill>
              </a:rPr>
              <a:t> </a:t>
            </a:r>
            <a:r>
              <a:rPr lang="en-US" altLang="zh-CN" dirty="0" err="1">
                <a:solidFill>
                  <a:srgbClr val="C00000"/>
                </a:solidFill>
                <a:ea typeface="宋体" pitchFamily="2" charset="-122"/>
              </a:rPr>
              <a:t>Kunpeng</a:t>
            </a:r>
            <a:r>
              <a:rPr lang="zh-CN" altLang="en-US" dirty="0">
                <a:solidFill>
                  <a:srgbClr val="C00000"/>
                </a:solidFill>
                <a:ea typeface="宋体" pitchFamily="2" charset="-122"/>
              </a:rPr>
              <a:t>架构下的内核异常与中断机制</a:t>
            </a:r>
            <a:endParaRPr lang="en-US" altLang="zh-CN" dirty="0">
              <a:solidFill>
                <a:srgbClr val="C00000"/>
              </a:solidFill>
              <a:ea typeface="宋体" pitchFamily="2" charset="-122"/>
            </a:endParaRP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2</a:t>
            </a:r>
            <a:r>
              <a:rPr lang="zh-CN" altLang="en-US" dirty="0">
                <a:solidFill>
                  <a:schemeClr val="tx1">
                    <a:lumMod val="50000"/>
                  </a:schemeClr>
                </a:solidFill>
                <a:ea typeface="宋体" pitchFamily="2" charset="-122"/>
              </a:rPr>
              <a:t>讲：寄存器</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3</a:t>
            </a:r>
            <a:r>
              <a:rPr lang="zh-CN" altLang="en-US" dirty="0">
                <a:solidFill>
                  <a:schemeClr val="tx1">
                    <a:lumMod val="50000"/>
                  </a:schemeClr>
                </a:solidFill>
                <a:ea typeface="宋体" pitchFamily="2" charset="-122"/>
              </a:rPr>
              <a:t>讲：中断服务流程</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4</a:t>
            </a:r>
            <a:r>
              <a:rPr lang="zh-CN" altLang="en-US" dirty="0">
                <a:solidFill>
                  <a:schemeClr val="tx1">
                    <a:lumMod val="50000"/>
                  </a:schemeClr>
                </a:solidFill>
                <a:ea typeface="宋体" pitchFamily="2" charset="-122"/>
              </a:rPr>
              <a:t>讲：下半部工作机制</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5</a:t>
            </a:r>
            <a:r>
              <a:rPr lang="zh-CN" altLang="en-US" dirty="0">
                <a:solidFill>
                  <a:schemeClr val="tx1">
                    <a:lumMod val="50000"/>
                  </a:schemeClr>
                </a:solidFill>
                <a:ea typeface="宋体" pitchFamily="2" charset="-122"/>
              </a:rPr>
              <a:t>讲：系统调用</a:t>
            </a:r>
          </a:p>
          <a:p>
            <a:r>
              <a:rPr lang="zh-CN" altLang="en-US" dirty="0">
                <a:ea typeface="宋体" pitchFamily="2" charset="-122"/>
              </a:rPr>
              <a:t>第</a:t>
            </a:r>
            <a:r>
              <a:rPr lang="en-US" altLang="zh-CN" dirty="0">
                <a:ea typeface="宋体" panose="02010600030101010101" pitchFamily="2" charset="-122"/>
              </a:rPr>
              <a:t>6</a:t>
            </a:r>
            <a:r>
              <a:rPr lang="zh-CN" altLang="en-US" dirty="0">
                <a:ea typeface="宋体" panose="02010600030101010101" pitchFamily="2" charset="-122"/>
              </a:rPr>
              <a:t>讲：信号处理机制</a:t>
            </a: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第五章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异常与中断基本概念</a:t>
            </a:r>
            <a:endParaRPr lang="en-US" altLang="zh-CN" dirty="0">
              <a:solidFill>
                <a:schemeClr val="tx1">
                  <a:lumMod val="50000"/>
                </a:schemeClr>
              </a:solidFill>
            </a:endParaRPr>
          </a:p>
          <a:p>
            <a:pPr>
              <a:lnSpc>
                <a:spcPct val="150000"/>
              </a:lnSpc>
            </a:pPr>
            <a:r>
              <a:rPr lang="en-US" altLang="zh-CN" dirty="0"/>
              <a:t>2.	ARM</a:t>
            </a:r>
            <a:r>
              <a:rPr lang="zh-CN" altLang="en-US" dirty="0"/>
              <a:t>体系的异常</a:t>
            </a:r>
            <a:endParaRPr lang="en-US" altLang="zh-CN" dirty="0"/>
          </a:p>
          <a:p>
            <a:pPr>
              <a:lnSpc>
                <a:spcPct val="150000"/>
              </a:lnSpc>
            </a:pPr>
            <a:r>
              <a:rPr lang="en-US" altLang="zh-CN" dirty="0">
                <a:solidFill>
                  <a:srgbClr val="C00000"/>
                </a:solidFill>
              </a:rPr>
              <a:t>3. 	ARM</a:t>
            </a:r>
            <a:r>
              <a:rPr lang="zh-CN" altLang="en-US" dirty="0">
                <a:solidFill>
                  <a:srgbClr val="C00000"/>
                </a:solidFill>
              </a:rPr>
              <a:t>体系的中断</a:t>
            </a:r>
            <a:endParaRPr lang="en-US" altLang="zh-CN" dirty="0">
              <a:solidFill>
                <a:srgbClr val="C00000"/>
              </a:solidFill>
            </a:endParaRPr>
          </a:p>
        </p:txBody>
      </p:sp>
    </p:spTree>
    <p:extLst>
      <p:ext uri="{BB962C8B-B14F-4D97-AF65-F5344CB8AC3E}">
        <p14:creationId xmlns:p14="http://schemas.microsoft.com/office/powerpoint/2010/main" val="31861508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792231" cy="4968552"/>
          </a:xfrm>
        </p:spPr>
        <p:txBody>
          <a:bodyPr/>
          <a:lstStyle/>
          <a:p>
            <a:r>
              <a:rPr lang="en-US" altLang="zh-CN" i="0" dirty="0">
                <a:solidFill>
                  <a:srgbClr val="121212"/>
                </a:solidFill>
                <a:effectLst/>
                <a:latin typeface="+mj-ea"/>
                <a:ea typeface="+mj-ea"/>
              </a:rPr>
              <a:t>GIC</a:t>
            </a:r>
            <a:r>
              <a:rPr lang="zh-CN" altLang="en-US" i="0" dirty="0">
                <a:solidFill>
                  <a:srgbClr val="121212"/>
                </a:solidFill>
                <a:effectLst/>
                <a:latin typeface="+mj-ea"/>
                <a:ea typeface="+mj-ea"/>
              </a:rPr>
              <a:t>的中断状态</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en-US" altLang="zh-CN" dirty="0">
                <a:latin typeface="+mj-ea"/>
                <a:ea typeface="+mj-ea"/>
              </a:rPr>
              <a:t>GIC</a:t>
            </a:r>
            <a:r>
              <a:rPr lang="zh-CN" altLang="en-US" dirty="0">
                <a:latin typeface="+mj-ea"/>
                <a:ea typeface="+mj-ea"/>
              </a:rPr>
              <a:t>为每一个所支持的中断都维护了状态，这些状态共有四种：</a:t>
            </a:r>
            <a:endParaRPr lang="en-US" altLang="zh-CN" dirty="0">
              <a:latin typeface="+mj-ea"/>
              <a:ea typeface="+mj-ea"/>
            </a:endParaRPr>
          </a:p>
          <a:p>
            <a:pPr lvl="2"/>
            <a:r>
              <a:rPr lang="en-US" altLang="zh-CN" dirty="0">
                <a:latin typeface="+mj-ea"/>
                <a:ea typeface="+mj-ea"/>
              </a:rPr>
              <a:t>Inactive</a:t>
            </a:r>
            <a:r>
              <a:rPr lang="zh-CN" altLang="en-US" dirty="0">
                <a:latin typeface="+mj-ea"/>
                <a:ea typeface="+mj-ea"/>
              </a:rPr>
              <a:t>：中断既不在</a:t>
            </a:r>
            <a:r>
              <a:rPr lang="en-US" altLang="zh-CN" dirty="0">
                <a:latin typeface="+mj-ea"/>
                <a:ea typeface="+mj-ea"/>
              </a:rPr>
              <a:t>active</a:t>
            </a:r>
            <a:r>
              <a:rPr lang="zh-CN" altLang="en-US" dirty="0">
                <a:latin typeface="+mj-ea"/>
                <a:ea typeface="+mj-ea"/>
              </a:rPr>
              <a:t>状态也不在</a:t>
            </a:r>
            <a:r>
              <a:rPr lang="en-US" altLang="zh-CN" dirty="0">
                <a:latin typeface="+mj-ea"/>
                <a:ea typeface="+mj-ea"/>
              </a:rPr>
              <a:t>pending</a:t>
            </a:r>
            <a:r>
              <a:rPr lang="zh-CN" altLang="en-US" dirty="0">
                <a:latin typeface="+mj-ea"/>
                <a:ea typeface="+mj-ea"/>
              </a:rPr>
              <a:t>状态，中断源没有发送中断；</a:t>
            </a:r>
          </a:p>
          <a:p>
            <a:pPr lvl="2"/>
            <a:r>
              <a:rPr lang="en-US" altLang="zh-CN" dirty="0">
                <a:latin typeface="+mj-ea"/>
                <a:ea typeface="+mj-ea"/>
              </a:rPr>
              <a:t>Pending</a:t>
            </a:r>
            <a:r>
              <a:rPr lang="zh-CN" altLang="en-US" dirty="0">
                <a:latin typeface="+mj-ea"/>
                <a:ea typeface="+mj-ea"/>
              </a:rPr>
              <a:t>：处理器确认硬件或软件产生了中断，中断等待相关处理器的处理；</a:t>
            </a:r>
          </a:p>
          <a:p>
            <a:pPr lvl="2"/>
            <a:r>
              <a:rPr lang="en-US" altLang="zh-CN" dirty="0">
                <a:latin typeface="+mj-ea"/>
                <a:ea typeface="+mj-ea"/>
              </a:rPr>
              <a:t>Active</a:t>
            </a:r>
            <a:r>
              <a:rPr lang="zh-CN" altLang="en-US" dirty="0">
                <a:latin typeface="+mj-ea"/>
                <a:ea typeface="+mj-ea"/>
              </a:rPr>
              <a:t>：处理器确认并正在处理一个中断，因此另一个相同中断源发送的中断只有在该中断不再处于</a:t>
            </a:r>
            <a:r>
              <a:rPr lang="en-US" altLang="zh-CN" dirty="0">
                <a:latin typeface="+mj-ea"/>
                <a:ea typeface="+mj-ea"/>
              </a:rPr>
              <a:t>Active</a:t>
            </a:r>
            <a:r>
              <a:rPr lang="zh-CN" altLang="en-US" dirty="0">
                <a:latin typeface="+mj-ea"/>
                <a:ea typeface="+mj-ea"/>
              </a:rPr>
              <a:t>状态后才会被处理器接受；</a:t>
            </a:r>
          </a:p>
          <a:p>
            <a:pPr lvl="2"/>
            <a:r>
              <a:rPr lang="en-US" altLang="zh-CN" dirty="0">
                <a:latin typeface="+mj-ea"/>
                <a:ea typeface="+mj-ea"/>
              </a:rPr>
              <a:t>Active and Pending:</a:t>
            </a:r>
            <a:r>
              <a:rPr lang="zh-CN" altLang="en-US" dirty="0">
                <a:latin typeface="+mj-ea"/>
                <a:ea typeface="+mj-ea"/>
              </a:rPr>
              <a:t>处理器正在处理中断，相同的中断源又发送了一个中断。</a:t>
            </a:r>
          </a:p>
          <a:p>
            <a:pPr marL="422041" lvl="1" indent="0">
              <a:buNone/>
            </a:pPr>
            <a:endParaRPr lang="en-US" altLang="zh-CN" dirty="0">
              <a:latin typeface="+mj-ea"/>
              <a:ea typeface="+mj-ea"/>
            </a:endParaRPr>
          </a:p>
        </p:txBody>
      </p:sp>
    </p:spTree>
    <p:extLst>
      <p:ext uri="{BB962C8B-B14F-4D97-AF65-F5344CB8AC3E}">
        <p14:creationId xmlns:p14="http://schemas.microsoft.com/office/powerpoint/2010/main" val="10935143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en-US" altLang="zh-CN" i="0" dirty="0">
                <a:solidFill>
                  <a:srgbClr val="121212"/>
                </a:solidFill>
                <a:effectLst/>
                <a:latin typeface="+mj-ea"/>
                <a:ea typeface="+mj-ea"/>
              </a:rPr>
              <a:t>GIC</a:t>
            </a:r>
            <a:r>
              <a:rPr lang="zh-CN" altLang="en-US" i="0" dirty="0">
                <a:solidFill>
                  <a:srgbClr val="121212"/>
                </a:solidFill>
                <a:effectLst/>
                <a:latin typeface="+mj-ea"/>
                <a:ea typeface="+mj-ea"/>
              </a:rPr>
              <a:t>的中断状态</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b="0" i="0" dirty="0">
                <a:effectLst/>
                <a:latin typeface="+mj-ea"/>
                <a:ea typeface="+mj-ea"/>
              </a:rPr>
              <a:t>中断的四种状态之间可以互相转换，各个状态间的转移条件为</a:t>
            </a:r>
            <a:endParaRPr lang="en-US" altLang="zh-CN" b="0" i="0" dirty="0">
              <a:effectLst/>
              <a:latin typeface="+mj-ea"/>
              <a:ea typeface="+mj-ea"/>
            </a:endParaRPr>
          </a:p>
          <a:p>
            <a:pPr lvl="2"/>
            <a:r>
              <a:rPr lang="zh-CN" altLang="en-US" dirty="0">
                <a:latin typeface="+mj-ea"/>
                <a:ea typeface="+mj-ea"/>
              </a:rPr>
              <a:t>状态转移</a:t>
            </a:r>
            <a:r>
              <a:rPr lang="en-US" altLang="zh-CN" dirty="0">
                <a:latin typeface="+mj-ea"/>
                <a:ea typeface="+mj-ea"/>
              </a:rPr>
              <a:t>A1</a:t>
            </a:r>
            <a:r>
              <a:rPr lang="zh-CN" altLang="en-US" dirty="0">
                <a:latin typeface="+mj-ea"/>
                <a:ea typeface="+mj-ea"/>
              </a:rPr>
              <a:t>和</a:t>
            </a:r>
            <a:r>
              <a:rPr lang="en-US" altLang="zh-CN" dirty="0">
                <a:latin typeface="+mj-ea"/>
                <a:ea typeface="+mj-ea"/>
              </a:rPr>
              <a:t>A2</a:t>
            </a:r>
            <a:r>
              <a:rPr lang="zh-CN" altLang="en-US" dirty="0">
                <a:latin typeface="+mj-ea"/>
                <a:ea typeface="+mj-ea"/>
              </a:rPr>
              <a:t>：当外设或软件产生中断时发生该状态转移，中断增加了</a:t>
            </a:r>
            <a:r>
              <a:rPr lang="en-US" altLang="zh-CN" dirty="0">
                <a:latin typeface="+mj-ea"/>
                <a:ea typeface="+mj-ea"/>
              </a:rPr>
              <a:t>pending</a:t>
            </a:r>
            <a:r>
              <a:rPr lang="zh-CN" altLang="en-US" dirty="0">
                <a:latin typeface="+mj-ea"/>
                <a:ea typeface="+mj-ea"/>
              </a:rPr>
              <a:t>状态；</a:t>
            </a:r>
            <a:endParaRPr lang="en-US" altLang="zh-CN" dirty="0">
              <a:latin typeface="+mj-ea"/>
              <a:ea typeface="+mj-ea"/>
            </a:endParaRPr>
          </a:p>
          <a:p>
            <a:pPr lvl="2"/>
            <a:r>
              <a:rPr lang="zh-CN" altLang="en-US" dirty="0">
                <a:latin typeface="+mj-ea"/>
                <a:ea typeface="+mj-ea"/>
              </a:rPr>
              <a:t>状态转移</a:t>
            </a:r>
            <a:r>
              <a:rPr lang="en-US" altLang="zh-CN" dirty="0">
                <a:latin typeface="+mj-ea"/>
                <a:ea typeface="+mj-ea"/>
              </a:rPr>
              <a:t>B1</a:t>
            </a:r>
            <a:r>
              <a:rPr lang="zh-CN" altLang="en-US" dirty="0">
                <a:latin typeface="+mj-ea"/>
                <a:ea typeface="+mj-ea"/>
              </a:rPr>
              <a:t>和</a:t>
            </a:r>
            <a:r>
              <a:rPr lang="en-US" altLang="zh-CN" dirty="0">
                <a:latin typeface="+mj-ea"/>
                <a:ea typeface="+mj-ea"/>
              </a:rPr>
              <a:t>B2:   </a:t>
            </a:r>
            <a:r>
              <a:rPr lang="zh-CN" altLang="en-US" dirty="0">
                <a:latin typeface="+mj-ea"/>
                <a:ea typeface="+mj-ea"/>
              </a:rPr>
              <a:t>当外设取消一个电平敏感的中断或软件改变中断的</a:t>
            </a:r>
            <a:r>
              <a:rPr lang="en-US" altLang="zh-CN" dirty="0">
                <a:latin typeface="+mj-ea"/>
                <a:ea typeface="+mj-ea"/>
              </a:rPr>
              <a:t>pending</a:t>
            </a:r>
            <a:r>
              <a:rPr lang="zh-CN" altLang="en-US" dirty="0">
                <a:latin typeface="+mj-ea"/>
                <a:ea typeface="+mj-ea"/>
              </a:rPr>
              <a:t>状态时发生此状态转移，中断的</a:t>
            </a:r>
            <a:r>
              <a:rPr lang="en-US" altLang="zh-CN" dirty="0">
                <a:latin typeface="+mj-ea"/>
                <a:ea typeface="+mj-ea"/>
              </a:rPr>
              <a:t>pending</a:t>
            </a:r>
            <a:r>
              <a:rPr lang="zh-CN" altLang="en-US" dirty="0">
                <a:latin typeface="+mj-ea"/>
                <a:ea typeface="+mj-ea"/>
              </a:rPr>
              <a:t>状态被移除了；</a:t>
            </a:r>
            <a:endParaRPr lang="en-US" altLang="zh-CN" dirty="0">
              <a:latin typeface="+mj-ea"/>
              <a:ea typeface="+mj-ea"/>
            </a:endParaRPr>
          </a:p>
          <a:p>
            <a:pPr lvl="2"/>
            <a:r>
              <a:rPr lang="zh-CN" altLang="en-US" dirty="0">
                <a:latin typeface="+mj-ea"/>
                <a:ea typeface="+mj-ea"/>
              </a:rPr>
              <a:t>状态转移</a:t>
            </a:r>
            <a:r>
              <a:rPr lang="en-US" altLang="zh-CN" dirty="0">
                <a:latin typeface="+mj-ea"/>
                <a:ea typeface="+mj-ea"/>
              </a:rPr>
              <a:t>C: </a:t>
            </a:r>
            <a:r>
              <a:rPr lang="zh-CN" altLang="en-US" dirty="0">
                <a:latin typeface="+mj-ea"/>
                <a:ea typeface="+mj-ea"/>
              </a:rPr>
              <a:t>当处理器确认边沿敏感的</a:t>
            </a:r>
            <a:r>
              <a:rPr lang="en-US" altLang="zh-CN" dirty="0">
                <a:latin typeface="+mj-ea"/>
                <a:ea typeface="+mj-ea"/>
              </a:rPr>
              <a:t>SPI</a:t>
            </a:r>
            <a:r>
              <a:rPr lang="zh-CN" altLang="en-US" dirty="0">
                <a:latin typeface="+mj-ea"/>
                <a:ea typeface="+mj-ea"/>
              </a:rPr>
              <a:t>、</a:t>
            </a:r>
            <a:r>
              <a:rPr lang="en-US" altLang="zh-CN" dirty="0">
                <a:latin typeface="+mj-ea"/>
                <a:ea typeface="+mj-ea"/>
              </a:rPr>
              <a:t>SGI</a:t>
            </a:r>
            <a:r>
              <a:rPr lang="zh-CN" altLang="en-US" dirty="0">
                <a:latin typeface="+mj-ea"/>
                <a:ea typeface="+mj-ea"/>
              </a:rPr>
              <a:t>和</a:t>
            </a:r>
            <a:r>
              <a:rPr lang="en-US" altLang="zh-CN" dirty="0">
                <a:latin typeface="+mj-ea"/>
                <a:ea typeface="+mj-ea"/>
              </a:rPr>
              <a:t>PPI</a:t>
            </a:r>
            <a:r>
              <a:rPr lang="zh-CN" altLang="en-US" dirty="0">
                <a:latin typeface="+mj-ea"/>
                <a:ea typeface="+mj-ea"/>
              </a:rPr>
              <a:t>时发生此状态转移，中断的</a:t>
            </a:r>
            <a:r>
              <a:rPr lang="en-US" altLang="zh-CN" dirty="0">
                <a:latin typeface="+mj-ea"/>
                <a:ea typeface="+mj-ea"/>
              </a:rPr>
              <a:t>pending</a:t>
            </a:r>
            <a:r>
              <a:rPr lang="zh-CN" altLang="en-US" dirty="0">
                <a:latin typeface="+mj-ea"/>
                <a:ea typeface="+mj-ea"/>
              </a:rPr>
              <a:t>状态变为了</a:t>
            </a:r>
            <a:r>
              <a:rPr lang="en-US" altLang="zh-CN" dirty="0">
                <a:latin typeface="+mj-ea"/>
                <a:ea typeface="+mj-ea"/>
              </a:rPr>
              <a:t>active</a:t>
            </a:r>
            <a:r>
              <a:rPr lang="zh-CN" altLang="en-US" dirty="0">
                <a:latin typeface="+mj-ea"/>
                <a:ea typeface="+mj-ea"/>
              </a:rPr>
              <a:t>状态；</a:t>
            </a:r>
            <a:endParaRPr lang="en-US" altLang="zh-CN" dirty="0">
              <a:latin typeface="+mj-ea"/>
              <a:ea typeface="+mj-ea"/>
            </a:endParaRPr>
          </a:p>
        </p:txBody>
      </p:sp>
      <p:pic>
        <p:nvPicPr>
          <p:cNvPr id="4" name="内容占位符 3">
            <a:extLst>
              <a:ext uri="{FF2B5EF4-FFF2-40B4-BE49-F238E27FC236}">
                <a16:creationId xmlns:a16="http://schemas.microsoft.com/office/drawing/2014/main" id="{1020E0F4-AB0E-4624-8025-47C7F3C46172}"/>
              </a:ext>
            </a:extLst>
          </p:cNvPr>
          <p:cNvPicPr>
            <a:picLocks noChangeAspect="1"/>
          </p:cNvPicPr>
          <p:nvPr/>
        </p:nvPicPr>
        <p:blipFill>
          <a:blip r:embed="rId3"/>
          <a:stretch>
            <a:fillRect/>
          </a:stretch>
        </p:blipFill>
        <p:spPr>
          <a:xfrm>
            <a:off x="5148064" y="2640285"/>
            <a:ext cx="3683589" cy="2225501"/>
          </a:xfrm>
          <a:prstGeom prst="rect">
            <a:avLst/>
          </a:prstGeom>
        </p:spPr>
      </p:pic>
    </p:spTree>
    <p:extLst>
      <p:ext uri="{BB962C8B-B14F-4D97-AF65-F5344CB8AC3E}">
        <p14:creationId xmlns:p14="http://schemas.microsoft.com/office/powerpoint/2010/main" val="41526796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en-US" altLang="zh-CN" i="0" dirty="0">
                <a:solidFill>
                  <a:srgbClr val="121212"/>
                </a:solidFill>
                <a:effectLst/>
                <a:latin typeface="+mj-ea"/>
                <a:ea typeface="+mj-ea"/>
              </a:rPr>
              <a:t>GIC</a:t>
            </a:r>
            <a:r>
              <a:rPr lang="zh-CN" altLang="en-US" i="0" dirty="0">
                <a:solidFill>
                  <a:srgbClr val="121212"/>
                </a:solidFill>
                <a:effectLst/>
                <a:latin typeface="+mj-ea"/>
                <a:ea typeface="+mj-ea"/>
              </a:rPr>
              <a:t>的中断状态</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b="0" i="0" dirty="0">
                <a:effectLst/>
                <a:latin typeface="+mj-ea"/>
                <a:ea typeface="+mj-ea"/>
              </a:rPr>
              <a:t>中断的四种状态之间可以互相转换，各个状态间的转移条件为</a:t>
            </a:r>
            <a:endParaRPr lang="en-US" altLang="zh-CN" b="0" i="0" dirty="0">
              <a:effectLst/>
              <a:latin typeface="+mj-ea"/>
              <a:ea typeface="+mj-ea"/>
            </a:endParaRPr>
          </a:p>
          <a:p>
            <a:pPr lvl="2"/>
            <a:r>
              <a:rPr lang="zh-CN" altLang="en-US" dirty="0">
                <a:latin typeface="+mj-ea"/>
                <a:ea typeface="+mj-ea"/>
              </a:rPr>
              <a:t>状态转移</a:t>
            </a:r>
            <a:r>
              <a:rPr lang="en-US" altLang="zh-CN" dirty="0">
                <a:latin typeface="+mj-ea"/>
                <a:ea typeface="+mj-ea"/>
              </a:rPr>
              <a:t>D:  </a:t>
            </a:r>
            <a:r>
              <a:rPr lang="zh-CN" altLang="en-US" dirty="0">
                <a:latin typeface="+mj-ea"/>
                <a:ea typeface="+mj-ea"/>
              </a:rPr>
              <a:t>当处理器确认电平敏感的</a:t>
            </a:r>
            <a:r>
              <a:rPr lang="en-US" altLang="zh-CN" dirty="0">
                <a:latin typeface="+mj-ea"/>
                <a:ea typeface="+mj-ea"/>
              </a:rPr>
              <a:t>SPI</a:t>
            </a:r>
            <a:r>
              <a:rPr lang="zh-CN" altLang="en-US" dirty="0">
                <a:latin typeface="+mj-ea"/>
                <a:ea typeface="+mj-ea"/>
              </a:rPr>
              <a:t>、</a:t>
            </a:r>
            <a:r>
              <a:rPr lang="en-US" altLang="zh-CN" dirty="0">
                <a:latin typeface="+mj-ea"/>
                <a:ea typeface="+mj-ea"/>
              </a:rPr>
              <a:t>SGI</a:t>
            </a:r>
            <a:r>
              <a:rPr lang="zh-CN" altLang="en-US" dirty="0">
                <a:latin typeface="+mj-ea"/>
                <a:ea typeface="+mj-ea"/>
              </a:rPr>
              <a:t>和</a:t>
            </a:r>
            <a:r>
              <a:rPr lang="en-US" altLang="zh-CN" dirty="0">
                <a:latin typeface="+mj-ea"/>
                <a:ea typeface="+mj-ea"/>
              </a:rPr>
              <a:t>PPI</a:t>
            </a:r>
            <a:r>
              <a:rPr lang="zh-CN" altLang="en-US" dirty="0">
                <a:latin typeface="+mj-ea"/>
                <a:ea typeface="+mj-ea"/>
              </a:rPr>
              <a:t>时发生此状态转移，中断的</a:t>
            </a:r>
            <a:r>
              <a:rPr lang="en-US" altLang="zh-CN" dirty="0">
                <a:latin typeface="+mj-ea"/>
                <a:ea typeface="+mj-ea"/>
              </a:rPr>
              <a:t>pending</a:t>
            </a:r>
            <a:r>
              <a:rPr lang="zh-CN" altLang="en-US" dirty="0">
                <a:latin typeface="+mj-ea"/>
                <a:ea typeface="+mj-ea"/>
              </a:rPr>
              <a:t>状态变为了</a:t>
            </a:r>
            <a:r>
              <a:rPr lang="en-US" altLang="zh-CN" dirty="0">
                <a:latin typeface="+mj-ea"/>
                <a:ea typeface="+mj-ea"/>
              </a:rPr>
              <a:t>active and pending</a:t>
            </a:r>
            <a:r>
              <a:rPr lang="zh-CN" altLang="en-US" dirty="0">
                <a:latin typeface="+mj-ea"/>
                <a:ea typeface="+mj-ea"/>
              </a:rPr>
              <a:t>状态；</a:t>
            </a:r>
            <a:endParaRPr lang="en-US" altLang="zh-CN" dirty="0">
              <a:latin typeface="+mj-ea"/>
              <a:ea typeface="+mj-ea"/>
            </a:endParaRPr>
          </a:p>
          <a:p>
            <a:pPr lvl="2"/>
            <a:r>
              <a:rPr lang="zh-CN" altLang="en-US" dirty="0">
                <a:latin typeface="+mj-ea"/>
                <a:ea typeface="+mj-ea"/>
              </a:rPr>
              <a:t>状态转移</a:t>
            </a:r>
            <a:r>
              <a:rPr lang="en-US" altLang="zh-CN" dirty="0">
                <a:latin typeface="+mj-ea"/>
                <a:ea typeface="+mj-ea"/>
              </a:rPr>
              <a:t>E1</a:t>
            </a:r>
            <a:r>
              <a:rPr lang="zh-CN" altLang="en-US" dirty="0">
                <a:latin typeface="+mj-ea"/>
                <a:ea typeface="+mj-ea"/>
              </a:rPr>
              <a:t>和</a:t>
            </a:r>
            <a:r>
              <a:rPr lang="en-US" altLang="zh-CN" dirty="0">
                <a:latin typeface="+mj-ea"/>
                <a:ea typeface="+mj-ea"/>
              </a:rPr>
              <a:t>E2:  </a:t>
            </a:r>
            <a:r>
              <a:rPr lang="zh-CN" altLang="en-US" dirty="0">
                <a:latin typeface="+mj-ea"/>
                <a:ea typeface="+mj-ea"/>
              </a:rPr>
              <a:t>当软件使</a:t>
            </a:r>
            <a:r>
              <a:rPr lang="en-US" altLang="zh-CN" dirty="0">
                <a:latin typeface="+mj-ea"/>
                <a:ea typeface="+mj-ea"/>
              </a:rPr>
              <a:t>SPI</a:t>
            </a:r>
            <a:r>
              <a:rPr lang="zh-CN" altLang="en-US" dirty="0">
                <a:latin typeface="+mj-ea"/>
                <a:ea typeface="+mj-ea"/>
              </a:rPr>
              <a:t>、</a:t>
            </a:r>
            <a:r>
              <a:rPr lang="en-US" altLang="zh-CN" dirty="0">
                <a:latin typeface="+mj-ea"/>
                <a:ea typeface="+mj-ea"/>
              </a:rPr>
              <a:t>SGI</a:t>
            </a:r>
            <a:r>
              <a:rPr lang="zh-CN" altLang="en-US" dirty="0">
                <a:latin typeface="+mj-ea"/>
                <a:ea typeface="+mj-ea"/>
              </a:rPr>
              <a:t>和</a:t>
            </a:r>
            <a:r>
              <a:rPr lang="en-US" altLang="zh-CN" dirty="0">
                <a:latin typeface="+mj-ea"/>
                <a:ea typeface="+mj-ea"/>
              </a:rPr>
              <a:t>PPI</a:t>
            </a:r>
            <a:r>
              <a:rPr lang="zh-CN" altLang="en-US" dirty="0">
                <a:latin typeface="+mj-ea"/>
                <a:ea typeface="+mj-ea"/>
              </a:rPr>
              <a:t>失活时发生此状态转移，</a:t>
            </a:r>
            <a:r>
              <a:rPr lang="en-US" altLang="zh-CN" dirty="0">
                <a:latin typeface="+mj-ea"/>
                <a:ea typeface="+mj-ea"/>
              </a:rPr>
              <a:t>active</a:t>
            </a:r>
            <a:r>
              <a:rPr lang="zh-CN" altLang="en-US" dirty="0">
                <a:latin typeface="+mj-ea"/>
                <a:ea typeface="+mj-ea"/>
              </a:rPr>
              <a:t>状态被移除了；</a:t>
            </a:r>
            <a:endParaRPr lang="en-US" altLang="zh-CN" dirty="0">
              <a:latin typeface="+mj-ea"/>
              <a:ea typeface="+mj-ea"/>
            </a:endParaRPr>
          </a:p>
          <a:p>
            <a:pPr marL="422041" lvl="1" indent="0">
              <a:buNone/>
            </a:pPr>
            <a:endParaRPr lang="en-US" altLang="zh-CN" dirty="0">
              <a:latin typeface="+mj-ea"/>
              <a:ea typeface="+mj-ea"/>
            </a:endParaRPr>
          </a:p>
        </p:txBody>
      </p:sp>
      <p:pic>
        <p:nvPicPr>
          <p:cNvPr id="4" name="内容占位符 3">
            <a:extLst>
              <a:ext uri="{FF2B5EF4-FFF2-40B4-BE49-F238E27FC236}">
                <a16:creationId xmlns:a16="http://schemas.microsoft.com/office/drawing/2014/main" id="{B618BE9B-251D-4B81-9005-F8A2303CE598}"/>
              </a:ext>
            </a:extLst>
          </p:cNvPr>
          <p:cNvPicPr>
            <a:picLocks noChangeAspect="1"/>
          </p:cNvPicPr>
          <p:nvPr/>
        </p:nvPicPr>
        <p:blipFill>
          <a:blip r:embed="rId3"/>
          <a:stretch>
            <a:fillRect/>
          </a:stretch>
        </p:blipFill>
        <p:spPr>
          <a:xfrm>
            <a:off x="5220072" y="2492896"/>
            <a:ext cx="3683589" cy="2225501"/>
          </a:xfrm>
          <a:prstGeom prst="rect">
            <a:avLst/>
          </a:prstGeom>
        </p:spPr>
      </p:pic>
    </p:spTree>
    <p:extLst>
      <p:ext uri="{BB962C8B-B14F-4D97-AF65-F5344CB8AC3E}">
        <p14:creationId xmlns:p14="http://schemas.microsoft.com/office/powerpoint/2010/main" val="38921541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zh-CN" altLang="en-US" i="0" dirty="0">
                <a:solidFill>
                  <a:srgbClr val="121212"/>
                </a:solidFill>
                <a:effectLst/>
                <a:latin typeface="+mj-ea"/>
                <a:ea typeface="+mj-ea"/>
              </a:rPr>
              <a:t>中断处理流程</a:t>
            </a:r>
            <a:r>
              <a:rPr lang="en-US" altLang="zh-CN" i="0" dirty="0">
                <a:solidFill>
                  <a:srgbClr val="121212"/>
                </a:solidFill>
                <a:effectLst/>
                <a:latin typeface="+mj-ea"/>
                <a:ea typeface="+mj-ea"/>
              </a:rPr>
              <a:t>:</a:t>
            </a:r>
            <a:r>
              <a:rPr lang="zh-CN" altLang="en-US" i="0" dirty="0">
                <a:solidFill>
                  <a:srgbClr val="121212"/>
                </a:solidFill>
                <a:effectLst/>
                <a:latin typeface="+mj-ea"/>
                <a:ea typeface="+mj-ea"/>
              </a:rPr>
              <a:t>硬件视角</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b="0" i="0" dirty="0">
                <a:effectLst/>
                <a:latin typeface="+mj-ea"/>
                <a:ea typeface="+mj-ea"/>
              </a:rPr>
              <a:t>一个简单的</a:t>
            </a:r>
            <a:r>
              <a:rPr lang="en-US" altLang="zh-CN" b="0" i="0" dirty="0">
                <a:effectLst/>
                <a:latin typeface="+mj-ea"/>
                <a:ea typeface="+mj-ea"/>
              </a:rPr>
              <a:t>ARM</a:t>
            </a:r>
            <a:r>
              <a:rPr lang="zh-CN" altLang="en-US" b="0" i="0" dirty="0">
                <a:effectLst/>
                <a:latin typeface="+mj-ea"/>
                <a:ea typeface="+mj-ea"/>
              </a:rPr>
              <a:t>处理器调用</a:t>
            </a:r>
            <a:r>
              <a:rPr lang="en-US" altLang="zh-CN" b="0" i="0" dirty="0">
                <a:effectLst/>
                <a:latin typeface="+mj-ea"/>
                <a:ea typeface="+mj-ea"/>
              </a:rPr>
              <a:t>IRQ</a:t>
            </a:r>
            <a:r>
              <a:rPr lang="zh-CN" altLang="en-US" b="0" i="0" dirty="0">
                <a:effectLst/>
                <a:latin typeface="+mj-ea"/>
                <a:ea typeface="+mj-ea"/>
              </a:rPr>
              <a:t>中断处理程序的过程如下所示：</a:t>
            </a:r>
            <a:endParaRPr lang="en-US" altLang="zh-CN" b="0" i="0" dirty="0">
              <a:effectLst/>
              <a:latin typeface="+mj-ea"/>
              <a:ea typeface="+mj-ea"/>
            </a:endParaRPr>
          </a:p>
          <a:p>
            <a:pPr lvl="1"/>
            <a:r>
              <a:rPr lang="zh-CN" altLang="en-US" b="0" i="0" dirty="0">
                <a:effectLst/>
                <a:latin typeface="+mj-ea"/>
                <a:ea typeface="+mj-ea"/>
              </a:rPr>
              <a:t>首先将</a:t>
            </a:r>
            <a:r>
              <a:rPr lang="en-US" altLang="zh-CN" b="0" i="0" dirty="0">
                <a:effectLst/>
                <a:latin typeface="+mj-ea"/>
                <a:ea typeface="+mj-ea"/>
              </a:rPr>
              <a:t>PC</a:t>
            </a:r>
            <a:r>
              <a:rPr lang="zh-CN" altLang="en-US" b="0" i="0" dirty="0">
                <a:effectLst/>
                <a:latin typeface="+mj-ea"/>
                <a:ea typeface="+mj-ea"/>
              </a:rPr>
              <a:t>寄存器和处理器状态</a:t>
            </a:r>
            <a:r>
              <a:rPr lang="en-US" altLang="zh-CN" b="0" i="0" dirty="0">
                <a:effectLst/>
                <a:latin typeface="+mj-ea"/>
                <a:ea typeface="+mj-ea"/>
              </a:rPr>
              <a:t>PSTATE</a:t>
            </a:r>
            <a:r>
              <a:rPr lang="zh-CN" altLang="en-US" b="0" i="0" dirty="0">
                <a:effectLst/>
                <a:latin typeface="+mj-ea"/>
                <a:ea typeface="+mj-ea"/>
              </a:rPr>
              <a:t>分别保存在寄存器</a:t>
            </a:r>
            <a:r>
              <a:rPr lang="en-US" altLang="zh-CN" b="0" i="0" dirty="0">
                <a:effectLst/>
                <a:latin typeface="+mj-ea"/>
                <a:ea typeface="+mj-ea"/>
              </a:rPr>
              <a:t>ELR_EL1</a:t>
            </a:r>
            <a:r>
              <a:rPr lang="zh-CN" altLang="en-US" b="0" i="0" dirty="0">
                <a:effectLst/>
                <a:latin typeface="+mj-ea"/>
                <a:ea typeface="+mj-ea"/>
              </a:rPr>
              <a:t>和</a:t>
            </a:r>
            <a:r>
              <a:rPr lang="en-US" altLang="zh-CN" b="0" i="0" dirty="0">
                <a:effectLst/>
                <a:latin typeface="+mj-ea"/>
                <a:ea typeface="+mj-ea"/>
              </a:rPr>
              <a:t>SPSR_EL1</a:t>
            </a:r>
            <a:r>
              <a:rPr lang="zh-CN" altLang="en-US" b="0" i="0" dirty="0">
                <a:effectLst/>
                <a:latin typeface="+mj-ea"/>
                <a:ea typeface="+mj-ea"/>
              </a:rPr>
              <a:t>中</a:t>
            </a:r>
            <a:endParaRPr lang="en-US" altLang="zh-CN" b="0" i="0" dirty="0">
              <a:effectLst/>
              <a:latin typeface="+mj-ea"/>
              <a:ea typeface="+mj-ea"/>
            </a:endParaRPr>
          </a:p>
          <a:p>
            <a:pPr lvl="1"/>
            <a:r>
              <a:rPr lang="zh-CN" altLang="en-US" b="0" i="0" dirty="0">
                <a:effectLst/>
                <a:latin typeface="+mj-ea"/>
                <a:ea typeface="+mj-ea"/>
              </a:rPr>
              <a:t>调用汇编语言</a:t>
            </a:r>
            <a:r>
              <a:rPr lang="en-US" altLang="zh-CN" b="0" i="0" dirty="0">
                <a:effectLst/>
                <a:latin typeface="+mj-ea"/>
                <a:ea typeface="+mj-ea"/>
              </a:rPr>
              <a:t>IRQ</a:t>
            </a:r>
            <a:r>
              <a:rPr lang="zh-CN" altLang="en-US" b="0" i="0" dirty="0">
                <a:effectLst/>
                <a:latin typeface="+mj-ea"/>
                <a:ea typeface="+mj-ea"/>
              </a:rPr>
              <a:t>处理程序</a:t>
            </a:r>
            <a:endParaRPr lang="en-US" altLang="zh-CN" b="0" i="0" dirty="0">
              <a:effectLst/>
              <a:latin typeface="+mj-ea"/>
              <a:ea typeface="+mj-ea"/>
            </a:endParaRPr>
          </a:p>
          <a:p>
            <a:pPr lvl="1"/>
            <a:r>
              <a:rPr lang="en-US" altLang="zh-CN" b="0" i="0" dirty="0">
                <a:effectLst/>
                <a:latin typeface="+mj-ea"/>
                <a:ea typeface="+mj-ea"/>
              </a:rPr>
              <a:t>IRQ</a:t>
            </a:r>
            <a:r>
              <a:rPr lang="zh-CN" altLang="en-US" b="0" i="0" dirty="0">
                <a:effectLst/>
                <a:latin typeface="+mj-ea"/>
                <a:ea typeface="+mj-ea"/>
              </a:rPr>
              <a:t>处理程序首先保存可能被污染的寄存器，将</a:t>
            </a:r>
            <a:r>
              <a:rPr lang="en-US" altLang="zh-CN" b="0" i="0" dirty="0">
                <a:effectLst/>
                <a:latin typeface="+mj-ea"/>
                <a:ea typeface="+mj-ea"/>
              </a:rPr>
              <a:t>PC</a:t>
            </a:r>
            <a:r>
              <a:rPr lang="zh-CN" altLang="en-US" b="0" i="0" dirty="0">
                <a:effectLst/>
                <a:latin typeface="+mj-ea"/>
                <a:ea typeface="+mj-ea"/>
              </a:rPr>
              <a:t>保存在</a:t>
            </a:r>
            <a:r>
              <a:rPr lang="en-US" altLang="zh-CN" b="0" i="0" dirty="0">
                <a:effectLst/>
                <a:latin typeface="+mj-ea"/>
                <a:ea typeface="+mj-ea"/>
              </a:rPr>
              <a:t>LR</a:t>
            </a:r>
            <a:r>
              <a:rPr lang="zh-CN" altLang="en-US" b="0" i="0" dirty="0">
                <a:effectLst/>
                <a:latin typeface="+mj-ea"/>
                <a:ea typeface="+mj-ea"/>
              </a:rPr>
              <a:t>中便于子程序返回，然后调用</a:t>
            </a:r>
            <a:r>
              <a:rPr lang="en-US" altLang="zh-CN" b="0" i="0" dirty="0">
                <a:effectLst/>
                <a:latin typeface="+mj-ea"/>
                <a:ea typeface="+mj-ea"/>
              </a:rPr>
              <a:t>C</a:t>
            </a:r>
            <a:r>
              <a:rPr lang="zh-CN" altLang="en-US" b="0" i="0" dirty="0">
                <a:effectLst/>
                <a:latin typeface="+mj-ea"/>
                <a:ea typeface="+mj-ea"/>
              </a:rPr>
              <a:t>语言子程序并执行中断处理程序。</a:t>
            </a:r>
            <a:endParaRPr lang="en-US" altLang="zh-CN" b="0" i="0" dirty="0">
              <a:effectLst/>
              <a:latin typeface="+mj-ea"/>
              <a:ea typeface="+mj-ea"/>
            </a:endParaRPr>
          </a:p>
          <a:p>
            <a:pPr lvl="1"/>
            <a:r>
              <a:rPr lang="zh-CN" altLang="en-US" b="0" i="0" dirty="0">
                <a:effectLst/>
                <a:latin typeface="+mj-ea"/>
                <a:ea typeface="+mj-ea"/>
              </a:rPr>
              <a:t>中断处理程序执行完成后返回汇编语言处理程序并恢复之前保存的可能被污染的寄存器寄存器，然后恢复</a:t>
            </a:r>
            <a:r>
              <a:rPr lang="en-US" altLang="zh-CN" b="0" i="0" dirty="0">
                <a:effectLst/>
                <a:latin typeface="+mj-ea"/>
                <a:ea typeface="+mj-ea"/>
              </a:rPr>
              <a:t>PC</a:t>
            </a:r>
            <a:r>
              <a:rPr lang="zh-CN" altLang="en-US" b="0" i="0" dirty="0">
                <a:effectLst/>
                <a:latin typeface="+mj-ea"/>
                <a:ea typeface="+mj-ea"/>
              </a:rPr>
              <a:t>寄存器和之前保存的处理器状态并继续程序的执行。</a:t>
            </a:r>
            <a:endParaRPr lang="en-US" altLang="zh-CN" b="0" i="0" dirty="0">
              <a:effectLst/>
              <a:latin typeface="+mj-ea"/>
              <a:ea typeface="+mj-ea"/>
            </a:endParaRPr>
          </a:p>
          <a:p>
            <a:pPr marL="422041" lvl="1" indent="0">
              <a:buNone/>
            </a:pPr>
            <a:endParaRPr lang="en-US" altLang="zh-CN" dirty="0">
              <a:latin typeface="+mj-ea"/>
              <a:ea typeface="+mj-ea"/>
            </a:endParaRPr>
          </a:p>
        </p:txBody>
      </p:sp>
      <p:pic>
        <p:nvPicPr>
          <p:cNvPr id="4" name="内容占位符 4">
            <a:extLst>
              <a:ext uri="{FF2B5EF4-FFF2-40B4-BE49-F238E27FC236}">
                <a16:creationId xmlns:a16="http://schemas.microsoft.com/office/drawing/2014/main" id="{D2CCE1A4-1A2A-4BC5-9FAA-F42D5801F6E1}"/>
              </a:ext>
            </a:extLst>
          </p:cNvPr>
          <p:cNvPicPr>
            <a:picLocks noChangeAspect="1"/>
          </p:cNvPicPr>
          <p:nvPr/>
        </p:nvPicPr>
        <p:blipFill>
          <a:blip r:embed="rId3"/>
          <a:stretch>
            <a:fillRect/>
          </a:stretch>
        </p:blipFill>
        <p:spPr>
          <a:xfrm>
            <a:off x="4972051" y="2341677"/>
            <a:ext cx="4050506" cy="2649706"/>
          </a:xfrm>
          <a:prstGeom prst="rect">
            <a:avLst/>
          </a:prstGeom>
        </p:spPr>
      </p:pic>
    </p:spTree>
    <p:extLst>
      <p:ext uri="{BB962C8B-B14F-4D97-AF65-F5344CB8AC3E}">
        <p14:creationId xmlns:p14="http://schemas.microsoft.com/office/powerpoint/2010/main" val="30861564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0" y="1229327"/>
            <a:ext cx="4427984" cy="3983831"/>
          </a:xfrm>
        </p:spPr>
        <p:txBody>
          <a:bodyPr/>
          <a:lstStyle/>
          <a:p>
            <a:r>
              <a:rPr lang="zh-CN" altLang="en-US" i="0" dirty="0">
                <a:solidFill>
                  <a:srgbClr val="121212"/>
                </a:solidFill>
                <a:effectLst/>
                <a:latin typeface="+mj-ea"/>
                <a:ea typeface="+mj-ea"/>
              </a:rPr>
              <a:t>中断处理流程</a:t>
            </a:r>
            <a:r>
              <a:rPr lang="en-US" altLang="zh-CN" i="0" dirty="0">
                <a:solidFill>
                  <a:srgbClr val="121212"/>
                </a:solidFill>
                <a:effectLst/>
                <a:latin typeface="+mj-ea"/>
                <a:ea typeface="+mj-ea"/>
              </a:rPr>
              <a:t>:</a:t>
            </a:r>
            <a:r>
              <a:rPr lang="zh-CN" altLang="en-US" i="0" dirty="0">
                <a:solidFill>
                  <a:srgbClr val="121212"/>
                </a:solidFill>
                <a:effectLst/>
                <a:latin typeface="+mj-ea"/>
                <a:ea typeface="+mj-ea"/>
              </a:rPr>
              <a:t>硬件视角</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b="0" i="0" dirty="0">
                <a:solidFill>
                  <a:schemeClr val="tx1"/>
                </a:solidFill>
                <a:effectLst/>
                <a:latin typeface="+mj-ea"/>
                <a:ea typeface="+mj-ea"/>
              </a:rPr>
              <a:t>如果发生嵌套中断，需要将</a:t>
            </a:r>
            <a:r>
              <a:rPr lang="en-US" altLang="zh-CN" b="0" i="0" dirty="0">
                <a:solidFill>
                  <a:schemeClr val="tx1"/>
                </a:solidFill>
                <a:effectLst/>
                <a:latin typeface="+mj-ea"/>
                <a:ea typeface="+mj-ea"/>
              </a:rPr>
              <a:t>SPSR_EL1</a:t>
            </a:r>
            <a:r>
              <a:rPr lang="zh-CN" altLang="en-US" b="0" i="0" dirty="0">
                <a:solidFill>
                  <a:schemeClr val="tx1"/>
                </a:solidFill>
                <a:effectLst/>
                <a:latin typeface="+mj-ea"/>
                <a:ea typeface="+mj-ea"/>
              </a:rPr>
              <a:t>和</a:t>
            </a:r>
            <a:r>
              <a:rPr lang="en-US" altLang="zh-CN" b="0" i="0" dirty="0">
                <a:solidFill>
                  <a:schemeClr val="tx1"/>
                </a:solidFill>
                <a:effectLst/>
                <a:latin typeface="+mj-ea"/>
                <a:ea typeface="+mj-ea"/>
              </a:rPr>
              <a:t>ELR_EL1</a:t>
            </a:r>
            <a:r>
              <a:rPr lang="zh-CN" altLang="en-US" b="0" i="0" dirty="0">
                <a:solidFill>
                  <a:schemeClr val="tx1"/>
                </a:solidFill>
                <a:effectLst/>
                <a:latin typeface="+mj-ea"/>
                <a:ea typeface="+mj-ea"/>
              </a:rPr>
              <a:t>的内容保存在内存栈上，还需要保存被中断的中断处理程序的相关信息（可能被污染的寄存器）</a:t>
            </a:r>
            <a:endParaRPr lang="en-US" altLang="zh-CN" b="0" i="0" dirty="0">
              <a:solidFill>
                <a:schemeClr val="tx1"/>
              </a:solidFill>
              <a:effectLst/>
              <a:latin typeface="+mj-ea"/>
              <a:ea typeface="+mj-ea"/>
            </a:endParaRPr>
          </a:p>
        </p:txBody>
      </p:sp>
      <p:pic>
        <p:nvPicPr>
          <p:cNvPr id="5" name="内容占位符 4">
            <a:extLst>
              <a:ext uri="{FF2B5EF4-FFF2-40B4-BE49-F238E27FC236}">
                <a16:creationId xmlns:a16="http://schemas.microsoft.com/office/drawing/2014/main" id="{27ACCEE0-E3F3-489F-A728-0A297EB42C0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565423" y="2124663"/>
            <a:ext cx="4378196" cy="2608674"/>
          </a:xfrm>
          <a:prstGeom prst="rect">
            <a:avLst/>
          </a:prstGeom>
        </p:spPr>
      </p:pic>
    </p:spTree>
    <p:extLst>
      <p:ext uri="{BB962C8B-B14F-4D97-AF65-F5344CB8AC3E}">
        <p14:creationId xmlns:p14="http://schemas.microsoft.com/office/powerpoint/2010/main" val="2671583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36512" y="1131055"/>
            <a:ext cx="3986213" cy="3983831"/>
          </a:xfrm>
        </p:spPr>
        <p:txBody>
          <a:bodyPr/>
          <a:lstStyle/>
          <a:p>
            <a:r>
              <a:rPr lang="zh-CN" altLang="en-US" i="0" dirty="0">
                <a:solidFill>
                  <a:srgbClr val="121212"/>
                </a:solidFill>
                <a:effectLst/>
                <a:latin typeface="+mj-ea"/>
                <a:ea typeface="+mj-ea"/>
              </a:rPr>
              <a:t>中断处理流程</a:t>
            </a:r>
            <a:r>
              <a:rPr lang="en-US" altLang="zh-CN" i="0" dirty="0">
                <a:solidFill>
                  <a:srgbClr val="121212"/>
                </a:solidFill>
                <a:effectLst/>
                <a:latin typeface="+mj-ea"/>
                <a:ea typeface="+mj-ea"/>
              </a:rPr>
              <a:t>:</a:t>
            </a:r>
            <a:r>
              <a:rPr lang="zh-CN" altLang="en-US" i="0" dirty="0">
                <a:solidFill>
                  <a:srgbClr val="121212"/>
                </a:solidFill>
                <a:effectLst/>
                <a:latin typeface="+mj-ea"/>
                <a:ea typeface="+mj-ea"/>
              </a:rPr>
              <a:t>内核视角</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r>
              <a:rPr lang="zh-CN" altLang="en-US" b="0" i="0" dirty="0">
                <a:solidFill>
                  <a:schemeClr val="tx1"/>
                </a:solidFill>
                <a:effectLst/>
                <a:latin typeface="+mj-ea"/>
                <a:ea typeface="+mj-ea"/>
              </a:rPr>
              <a:t>当发生</a:t>
            </a:r>
            <a:r>
              <a:rPr lang="en-US" altLang="zh-CN" b="0" i="0" dirty="0">
                <a:solidFill>
                  <a:schemeClr val="tx1"/>
                </a:solidFill>
                <a:effectLst/>
                <a:latin typeface="+mj-ea"/>
                <a:ea typeface="+mj-ea"/>
              </a:rPr>
              <a:t>IRQ</a:t>
            </a:r>
            <a:r>
              <a:rPr lang="zh-CN" altLang="en-US" b="0" i="0" dirty="0">
                <a:solidFill>
                  <a:schemeClr val="tx1"/>
                </a:solidFill>
                <a:effectLst/>
                <a:latin typeface="+mj-ea"/>
                <a:ea typeface="+mj-ea"/>
              </a:rPr>
              <a:t>中断时，内核会通过异常向量表中的</a:t>
            </a:r>
            <a:r>
              <a:rPr lang="en-US" altLang="zh-CN" b="0" i="0" dirty="0">
                <a:solidFill>
                  <a:schemeClr val="tx1"/>
                </a:solidFill>
                <a:effectLst/>
                <a:latin typeface="+mj-ea"/>
                <a:ea typeface="+mj-ea"/>
              </a:rPr>
              <a:t>IRQ</a:t>
            </a:r>
            <a:r>
              <a:rPr lang="zh-CN" altLang="en-US" b="0" i="0" dirty="0">
                <a:solidFill>
                  <a:schemeClr val="tx1"/>
                </a:solidFill>
                <a:effectLst/>
                <a:latin typeface="+mj-ea"/>
                <a:ea typeface="+mj-ea"/>
              </a:rPr>
              <a:t>相关项进入中断处理流程</a:t>
            </a:r>
            <a:endParaRPr lang="en-US" altLang="zh-CN" b="0" i="0" dirty="0">
              <a:solidFill>
                <a:schemeClr val="tx1"/>
              </a:solidFill>
              <a:effectLst/>
              <a:latin typeface="+mj-ea"/>
              <a:ea typeface="+mj-ea"/>
            </a:endParaRPr>
          </a:p>
          <a:p>
            <a:pPr lvl="1"/>
            <a:r>
              <a:rPr lang="zh-CN" altLang="en-US" b="0" i="0" dirty="0">
                <a:solidFill>
                  <a:schemeClr val="tx1"/>
                </a:solidFill>
                <a:effectLst/>
                <a:latin typeface="+mj-ea"/>
                <a:ea typeface="+mj-ea"/>
              </a:rPr>
              <a:t>这段代码使用</a:t>
            </a:r>
            <a:r>
              <a:rPr lang="en-US" altLang="zh-CN" b="0" i="0" dirty="0" err="1">
                <a:solidFill>
                  <a:schemeClr val="tx1"/>
                </a:solidFill>
                <a:effectLst/>
                <a:latin typeface="+mj-ea"/>
                <a:ea typeface="+mj-ea"/>
              </a:rPr>
              <a:t>kernel_entry</a:t>
            </a:r>
            <a:r>
              <a:rPr lang="zh-CN" altLang="en-US" b="0" i="0" dirty="0">
                <a:solidFill>
                  <a:schemeClr val="tx1"/>
                </a:solidFill>
                <a:effectLst/>
                <a:latin typeface="+mj-ea"/>
                <a:ea typeface="+mj-ea"/>
              </a:rPr>
              <a:t>宏将进程的寄存器值保存到内核栈中，然后调用了</a:t>
            </a:r>
            <a:r>
              <a:rPr lang="en-US" altLang="zh-CN" b="0" i="0" dirty="0" err="1">
                <a:solidFill>
                  <a:schemeClr val="tx1"/>
                </a:solidFill>
                <a:effectLst/>
                <a:latin typeface="+mj-ea"/>
                <a:ea typeface="+mj-ea"/>
              </a:rPr>
              <a:t>irq_handler</a:t>
            </a:r>
            <a:r>
              <a:rPr lang="zh-CN" altLang="en-US" b="0" i="0" dirty="0">
                <a:solidFill>
                  <a:schemeClr val="tx1"/>
                </a:solidFill>
                <a:effectLst/>
                <a:latin typeface="+mj-ea"/>
                <a:ea typeface="+mj-ea"/>
              </a:rPr>
              <a:t>宏，最后跳转到</a:t>
            </a:r>
            <a:r>
              <a:rPr lang="en-US" altLang="zh-CN" b="0" i="0" dirty="0" err="1">
                <a:solidFill>
                  <a:schemeClr val="tx1"/>
                </a:solidFill>
                <a:effectLst/>
                <a:latin typeface="+mj-ea"/>
                <a:ea typeface="+mj-ea"/>
              </a:rPr>
              <a:t>ret_to_user</a:t>
            </a:r>
            <a:r>
              <a:rPr lang="zh-CN" altLang="en-US" b="0" i="0" dirty="0">
                <a:solidFill>
                  <a:schemeClr val="tx1"/>
                </a:solidFill>
                <a:effectLst/>
                <a:latin typeface="+mj-ea"/>
                <a:ea typeface="+mj-ea"/>
              </a:rPr>
              <a:t>处使用内核栈保存的寄存器值恢复进程的寄存器并返回用户模式。</a:t>
            </a:r>
            <a:endParaRPr lang="en-US" altLang="zh-CN" b="0" i="0" dirty="0">
              <a:solidFill>
                <a:schemeClr val="tx1"/>
              </a:solidFill>
              <a:effectLst/>
              <a:latin typeface="+mj-ea"/>
              <a:ea typeface="+mj-ea"/>
            </a:endParaRPr>
          </a:p>
        </p:txBody>
      </p:sp>
      <p:sp>
        <p:nvSpPr>
          <p:cNvPr id="4" name="内容占位符 3">
            <a:extLst>
              <a:ext uri="{FF2B5EF4-FFF2-40B4-BE49-F238E27FC236}">
                <a16:creationId xmlns:a16="http://schemas.microsoft.com/office/drawing/2014/main" id="{16EA6FC7-5009-41FB-9A65-E23384377C54}"/>
              </a:ext>
            </a:extLst>
          </p:cNvPr>
          <p:cNvSpPr>
            <a:spLocks noGrp="1"/>
          </p:cNvSpPr>
          <p:nvPr>
            <p:ph sz="half" idx="2"/>
          </p:nvPr>
        </p:nvSpPr>
        <p:spPr bwMode="auto">
          <a:xfrm>
            <a:off x="4642340" y="1916907"/>
            <a:ext cx="4050323" cy="3854169"/>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lang="en-US" altLang="zh-CN" sz="900" b="0" dirty="0">
                <a:solidFill>
                  <a:srgbClr val="D4D4D4"/>
                </a:solidFill>
                <a:latin typeface="Consolas" panose="020B0609020204030204" pitchFamily="49" charset="0"/>
              </a:rPr>
              <a:t>el0_irq:</a:t>
            </a:r>
          </a:p>
          <a:p>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kernel_entry</a:t>
            </a:r>
            <a:r>
              <a:rPr lang="en-US" altLang="zh-CN" sz="900" b="0" dirty="0">
                <a:solidFill>
                  <a:srgbClr val="D4D4D4"/>
                </a:solidFill>
                <a:latin typeface="Consolas" panose="020B0609020204030204" pitchFamily="49" charset="0"/>
              </a:rPr>
              <a:t> </a:t>
            </a:r>
            <a:r>
              <a:rPr lang="en-US" altLang="zh-CN" sz="900" b="0" dirty="0">
                <a:solidFill>
                  <a:srgbClr val="B5CEA8"/>
                </a:solidFill>
                <a:latin typeface="Consolas" panose="020B0609020204030204" pitchFamily="49" charset="0"/>
              </a:rPr>
              <a:t>0</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el0_irq_naked:</a:t>
            </a:r>
          </a:p>
          <a:p>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gic_prio_irq_setup</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pmr</a:t>
            </a:r>
            <a:r>
              <a:rPr lang="en-US" altLang="zh-CN" sz="900" b="0" dirty="0">
                <a:solidFill>
                  <a:srgbClr val="D4D4D4"/>
                </a:solidFill>
                <a:latin typeface="Consolas" panose="020B0609020204030204" pitchFamily="49" charset="0"/>
              </a:rPr>
              <a:t>=x20, </a:t>
            </a:r>
            <a:r>
              <a:rPr lang="en-US" altLang="zh-CN" sz="900" b="0" dirty="0" err="1">
                <a:solidFill>
                  <a:srgbClr val="D4D4D4"/>
                </a:solidFill>
                <a:latin typeface="Consolas" panose="020B0609020204030204" pitchFamily="49" charset="0"/>
              </a:rPr>
              <a:t>tmp</a:t>
            </a:r>
            <a:r>
              <a:rPr lang="en-US" altLang="zh-CN" sz="900" b="0" dirty="0">
                <a:solidFill>
                  <a:srgbClr val="D4D4D4"/>
                </a:solidFill>
                <a:latin typeface="Consolas" panose="020B0609020204030204" pitchFamily="49" charset="0"/>
              </a:rPr>
              <a:t>=x0</a:t>
            </a:r>
          </a:p>
          <a:p>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enable_da_f</a:t>
            </a:r>
            <a:endParaRPr lang="en-US" altLang="zh-CN" sz="900" b="0" dirty="0">
              <a:solidFill>
                <a:srgbClr val="D4D4D4"/>
              </a:solidFill>
              <a:latin typeface="Consolas" panose="020B0609020204030204" pitchFamily="49" charset="0"/>
            </a:endParaRPr>
          </a:p>
          <a:p>
            <a:br>
              <a:rPr lang="en-US" altLang="zh-CN" sz="900" b="0" dirty="0">
                <a:solidFill>
                  <a:srgbClr val="D4D4D4"/>
                </a:solidFill>
                <a:latin typeface="Consolas" panose="020B0609020204030204" pitchFamily="49" charset="0"/>
              </a:rPr>
            </a:br>
            <a:r>
              <a:rPr lang="en-US" altLang="zh-CN" sz="900" b="0" dirty="0">
                <a:solidFill>
                  <a:srgbClr val="C586C0"/>
                </a:solidFill>
                <a:latin typeface="Consolas" panose="020B0609020204030204" pitchFamily="49" charset="0"/>
              </a:rPr>
              <a:t>#ifdef</a:t>
            </a:r>
            <a:r>
              <a:rPr lang="en-US" altLang="zh-CN" sz="900" b="0" dirty="0">
                <a:solidFill>
                  <a:srgbClr val="569CD6"/>
                </a:solidFill>
                <a:latin typeface="Consolas" panose="020B0609020204030204" pitchFamily="49" charset="0"/>
              </a:rPr>
              <a:t> CONFIG_TRACE_IRQFLAGS</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bl  </a:t>
            </a:r>
            <a:r>
              <a:rPr lang="en-US" altLang="zh-CN" sz="900" b="0" dirty="0" err="1">
                <a:solidFill>
                  <a:srgbClr val="D4D4D4"/>
                </a:solidFill>
                <a:latin typeface="Consolas" panose="020B0609020204030204" pitchFamily="49" charset="0"/>
              </a:rPr>
              <a:t>trace_hardirqs_off</a:t>
            </a:r>
            <a:endParaRPr lang="en-US" altLang="zh-CN"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#endif</a:t>
            </a:r>
            <a:endParaRPr lang="en-US" altLang="zh-CN" sz="900" b="0" dirty="0">
              <a:solidFill>
                <a:srgbClr val="D4D4D4"/>
              </a:solidFill>
              <a:latin typeface="Consolas" panose="020B0609020204030204" pitchFamily="49" charset="0"/>
            </a:endParaRPr>
          </a:p>
          <a:p>
            <a:br>
              <a:rPr lang="en-US" altLang="zh-CN" sz="900" b="0" dirty="0">
                <a:solidFill>
                  <a:srgbClr val="D4D4D4"/>
                </a:solidFill>
                <a:latin typeface="Consolas" panose="020B0609020204030204" pitchFamily="49" charset="0"/>
              </a:rPr>
            </a:b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ct_user_exit</a:t>
            </a:r>
            <a:endParaRPr lang="en-US" altLang="zh-CN"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#ifdef</a:t>
            </a:r>
            <a:r>
              <a:rPr lang="en-US" altLang="zh-CN" sz="900" b="0" dirty="0">
                <a:solidFill>
                  <a:srgbClr val="569CD6"/>
                </a:solidFill>
                <a:latin typeface="Consolas" panose="020B0609020204030204" pitchFamily="49" charset="0"/>
              </a:rPr>
              <a:t> CONFIG_HARDEN_BRANCH_PREDICTOR</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tbz</a:t>
            </a:r>
            <a:r>
              <a:rPr lang="en-US" altLang="zh-CN" sz="900" b="0" dirty="0">
                <a:solidFill>
                  <a:srgbClr val="D4D4D4"/>
                </a:solidFill>
                <a:latin typeface="Consolas" panose="020B0609020204030204" pitchFamily="49" charset="0"/>
              </a:rPr>
              <a:t> x22, #</a:t>
            </a:r>
            <a:r>
              <a:rPr lang="en-US" altLang="zh-CN" sz="900" b="0" dirty="0">
                <a:solidFill>
                  <a:srgbClr val="B5CEA8"/>
                </a:solidFill>
                <a:latin typeface="Consolas" panose="020B0609020204030204" pitchFamily="49" charset="0"/>
              </a:rPr>
              <a:t>55</a:t>
            </a:r>
            <a:r>
              <a:rPr lang="en-US" altLang="zh-CN" sz="900" b="0" dirty="0">
                <a:solidFill>
                  <a:srgbClr val="D4D4D4"/>
                </a:solidFill>
                <a:latin typeface="Consolas" panose="020B0609020204030204" pitchFamily="49" charset="0"/>
              </a:rPr>
              <a:t>, </a:t>
            </a:r>
            <a:r>
              <a:rPr lang="en-US" altLang="zh-CN" sz="900" b="0" dirty="0">
                <a:solidFill>
                  <a:srgbClr val="B5CEA8"/>
                </a:solidFill>
                <a:latin typeface="Consolas" panose="020B0609020204030204" pitchFamily="49" charset="0"/>
              </a:rPr>
              <a:t>1f</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bl  do_el0_irq_bp_hardening</a:t>
            </a:r>
          </a:p>
          <a:p>
            <a:r>
              <a:rPr lang="en-US" altLang="zh-CN" sz="900" b="0" dirty="0">
                <a:solidFill>
                  <a:srgbClr val="B5CEA8"/>
                </a:solidFill>
                <a:latin typeface="Consolas" panose="020B0609020204030204" pitchFamily="49" charset="0"/>
              </a:rPr>
              <a:t>1</a:t>
            </a:r>
            <a:r>
              <a:rPr lang="en-US" altLang="zh-CN" sz="900" b="0" dirty="0">
                <a:solidFill>
                  <a:srgbClr val="D4D4D4"/>
                </a:solidFill>
                <a:latin typeface="Consolas" panose="020B0609020204030204" pitchFamily="49" charset="0"/>
              </a:rPr>
              <a:t>:</a:t>
            </a:r>
          </a:p>
          <a:p>
            <a:r>
              <a:rPr lang="en-US" altLang="zh-CN" sz="900" b="0" dirty="0">
                <a:solidFill>
                  <a:srgbClr val="C586C0"/>
                </a:solidFill>
                <a:latin typeface="Consolas" panose="020B0609020204030204" pitchFamily="49" charset="0"/>
              </a:rPr>
              <a:t>#endif</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irq_handler</a:t>
            </a:r>
            <a:endParaRPr lang="en-US" altLang="zh-CN" sz="900" b="0" dirty="0">
              <a:solidFill>
                <a:srgbClr val="D4D4D4"/>
              </a:solidFill>
              <a:latin typeface="Consolas" panose="020B0609020204030204" pitchFamily="49" charset="0"/>
            </a:endParaRPr>
          </a:p>
          <a:p>
            <a:br>
              <a:rPr lang="en-US" altLang="zh-CN" sz="900" b="0" dirty="0">
                <a:solidFill>
                  <a:srgbClr val="D4D4D4"/>
                </a:solidFill>
                <a:latin typeface="Consolas" panose="020B0609020204030204" pitchFamily="49" charset="0"/>
              </a:rPr>
            </a:br>
            <a:r>
              <a:rPr lang="en-US" altLang="zh-CN" sz="900" b="0" dirty="0">
                <a:solidFill>
                  <a:srgbClr val="C586C0"/>
                </a:solidFill>
                <a:latin typeface="Consolas" panose="020B0609020204030204" pitchFamily="49" charset="0"/>
              </a:rPr>
              <a:t>#ifdef</a:t>
            </a:r>
            <a:r>
              <a:rPr lang="en-US" altLang="zh-CN" sz="900" b="0" dirty="0">
                <a:solidFill>
                  <a:srgbClr val="569CD6"/>
                </a:solidFill>
                <a:latin typeface="Consolas" panose="020B0609020204030204" pitchFamily="49" charset="0"/>
              </a:rPr>
              <a:t> CONFIG_TRACE_IRQFLAGS</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bl  </a:t>
            </a:r>
            <a:r>
              <a:rPr lang="en-US" altLang="zh-CN" sz="900" b="0" dirty="0" err="1">
                <a:solidFill>
                  <a:srgbClr val="D4D4D4"/>
                </a:solidFill>
                <a:latin typeface="Consolas" panose="020B0609020204030204" pitchFamily="49" charset="0"/>
              </a:rPr>
              <a:t>trace_hardirqs_on</a:t>
            </a:r>
            <a:endParaRPr lang="en-US" altLang="zh-CN"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#endif</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b   </a:t>
            </a:r>
            <a:r>
              <a:rPr lang="en-US" altLang="zh-CN" sz="900" b="0" dirty="0" err="1">
                <a:solidFill>
                  <a:srgbClr val="D4D4D4"/>
                </a:solidFill>
                <a:latin typeface="Consolas" panose="020B0609020204030204" pitchFamily="49" charset="0"/>
              </a:rPr>
              <a:t>ret_to_user</a:t>
            </a:r>
            <a:endParaRPr lang="en-US" altLang="zh-CN" sz="900" b="0" dirty="0">
              <a:solidFill>
                <a:srgbClr val="D4D4D4"/>
              </a:solidFill>
              <a:latin typeface="Consolas" panose="020B0609020204030204" pitchFamily="49" charset="0"/>
            </a:endParaRPr>
          </a:p>
          <a:p>
            <a:r>
              <a:rPr lang="en-US" altLang="zh-CN" sz="900" b="0" dirty="0">
                <a:solidFill>
                  <a:srgbClr val="DCDCAA"/>
                </a:solidFill>
                <a:latin typeface="Consolas" panose="020B0609020204030204" pitchFamily="49" charset="0"/>
              </a:rPr>
              <a:t>ENDPROC</a:t>
            </a:r>
            <a:r>
              <a:rPr lang="en-US" altLang="zh-CN" sz="900" b="0" dirty="0">
                <a:solidFill>
                  <a:srgbClr val="D4D4D4"/>
                </a:solidFill>
                <a:latin typeface="Consolas" panose="020B0609020204030204" pitchFamily="49" charset="0"/>
              </a:rPr>
              <a:t>(el0_irq)</a:t>
            </a:r>
          </a:p>
        </p:txBody>
      </p:sp>
    </p:spTree>
    <p:extLst>
      <p:ext uri="{BB962C8B-B14F-4D97-AF65-F5344CB8AC3E}">
        <p14:creationId xmlns:p14="http://schemas.microsoft.com/office/powerpoint/2010/main" val="16911515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0" y="1322190"/>
            <a:ext cx="8751093" cy="4213619"/>
          </a:xfrm>
        </p:spPr>
        <p:txBody>
          <a:bodyPr/>
          <a:lstStyle/>
          <a:p>
            <a:r>
              <a:rPr lang="zh-CN" altLang="en-US" i="0" dirty="0">
                <a:solidFill>
                  <a:srgbClr val="121212"/>
                </a:solidFill>
                <a:effectLst/>
                <a:latin typeface="+mj-ea"/>
                <a:ea typeface="+mj-ea"/>
              </a:rPr>
              <a:t>中断处理流程</a:t>
            </a:r>
            <a:r>
              <a:rPr lang="en-US" altLang="zh-CN" i="0" dirty="0">
                <a:solidFill>
                  <a:srgbClr val="121212"/>
                </a:solidFill>
                <a:effectLst/>
                <a:latin typeface="+mj-ea"/>
                <a:ea typeface="+mj-ea"/>
              </a:rPr>
              <a:t>:</a:t>
            </a:r>
            <a:r>
              <a:rPr lang="zh-CN" altLang="en-US" i="0" dirty="0">
                <a:solidFill>
                  <a:srgbClr val="121212"/>
                </a:solidFill>
                <a:effectLst/>
                <a:latin typeface="+mj-ea"/>
                <a:ea typeface="+mj-ea"/>
              </a:rPr>
              <a:t>内核视角</a:t>
            </a:r>
            <a:r>
              <a:rPr lang="zh-CN" altLang="en-US" b="0" i="0" dirty="0">
                <a:solidFill>
                  <a:srgbClr val="121212"/>
                </a:solidFill>
                <a:effectLst/>
                <a:latin typeface="+mj-ea"/>
                <a:ea typeface="+mj-ea"/>
              </a:rPr>
              <a:t>：</a:t>
            </a:r>
            <a:endParaRPr lang="en-US" altLang="zh-CN" b="0" i="0" dirty="0">
              <a:solidFill>
                <a:schemeClr val="tx1"/>
              </a:solidFill>
              <a:effectLst/>
              <a:latin typeface="黑体" panose="02010609060101010101" pitchFamily="49" charset="-122"/>
              <a:ea typeface="黑体" panose="02010609060101010101" pitchFamily="49" charset="-122"/>
            </a:endParaRPr>
          </a:p>
          <a:p>
            <a:pPr lvl="1"/>
            <a:r>
              <a:rPr lang="zh-CN" altLang="en-US" b="0" i="0" dirty="0">
                <a:solidFill>
                  <a:schemeClr val="tx1"/>
                </a:solidFill>
                <a:effectLst/>
                <a:latin typeface="黑体" panose="02010609060101010101" pitchFamily="49" charset="-122"/>
                <a:ea typeface="黑体" panose="02010609060101010101" pitchFamily="49" charset="-122"/>
              </a:rPr>
              <a:t>在</a:t>
            </a:r>
            <a:r>
              <a:rPr lang="en-US" altLang="zh-CN" b="0" i="0" dirty="0" err="1">
                <a:solidFill>
                  <a:schemeClr val="tx1"/>
                </a:solidFill>
                <a:effectLst/>
                <a:latin typeface="黑体" panose="02010609060101010101" pitchFamily="49" charset="-122"/>
                <a:ea typeface="黑体" panose="02010609060101010101" pitchFamily="49" charset="-122"/>
              </a:rPr>
              <a:t>entry.S</a:t>
            </a:r>
            <a:r>
              <a:rPr lang="en-US" altLang="zh-CN" b="0" i="0" dirty="0">
                <a:solidFill>
                  <a:schemeClr val="tx1"/>
                </a:solidFill>
                <a:effectLst/>
                <a:latin typeface="黑体" panose="02010609060101010101" pitchFamily="49" charset="-122"/>
                <a:ea typeface="黑体" panose="02010609060101010101" pitchFamily="49" charset="-122"/>
              </a:rPr>
              <a:t> </a:t>
            </a:r>
            <a:r>
              <a:rPr lang="zh-CN" altLang="en-US" b="0" i="0" dirty="0">
                <a:solidFill>
                  <a:schemeClr val="tx1"/>
                </a:solidFill>
                <a:effectLst/>
                <a:latin typeface="黑体" panose="02010609060101010101" pitchFamily="49" charset="-122"/>
                <a:ea typeface="黑体" panose="02010609060101010101" pitchFamily="49" charset="-122"/>
              </a:rPr>
              <a:t>文件中我们可以找到</a:t>
            </a:r>
            <a:r>
              <a:rPr lang="en-US" altLang="zh-CN" b="0" i="0" dirty="0" err="1">
                <a:solidFill>
                  <a:schemeClr val="tx1"/>
                </a:solidFill>
                <a:effectLst/>
                <a:latin typeface="黑体" panose="02010609060101010101" pitchFamily="49" charset="-122"/>
                <a:ea typeface="黑体" panose="02010609060101010101" pitchFamily="49" charset="-122"/>
              </a:rPr>
              <a:t>irq_handler</a:t>
            </a:r>
            <a:r>
              <a:rPr lang="zh-CN" altLang="en-US" b="0" i="0" dirty="0">
                <a:solidFill>
                  <a:schemeClr val="tx1"/>
                </a:solidFill>
                <a:effectLst/>
                <a:latin typeface="黑体" panose="02010609060101010101" pitchFamily="49" charset="-122"/>
                <a:ea typeface="黑体" panose="02010609060101010101" pitchFamily="49" charset="-122"/>
              </a:rPr>
              <a:t>宏的汇编代码</a:t>
            </a:r>
            <a:endParaRPr lang="en-US" altLang="zh-CN" b="0" i="0" dirty="0">
              <a:solidFill>
                <a:schemeClr val="tx1"/>
              </a:solidFill>
              <a:effectLst/>
              <a:latin typeface="黑体" panose="02010609060101010101" pitchFamily="49" charset="-122"/>
              <a:ea typeface="黑体" panose="02010609060101010101" pitchFamily="49" charset="-122"/>
            </a:endParaRPr>
          </a:p>
          <a:p>
            <a:pPr lvl="1"/>
            <a:endParaRPr lang="en-US" altLang="zh-CN" b="0" i="0" dirty="0">
              <a:solidFill>
                <a:schemeClr val="tx1"/>
              </a:solidFill>
              <a:effectLst/>
              <a:latin typeface="黑体" panose="02010609060101010101" pitchFamily="49" charset="-122"/>
              <a:ea typeface="黑体" panose="02010609060101010101" pitchFamily="49" charset="-122"/>
            </a:endParaRPr>
          </a:p>
          <a:p>
            <a:pPr lvl="1"/>
            <a:r>
              <a:rPr lang="zh-CN" altLang="en-US" b="0" i="0" dirty="0">
                <a:solidFill>
                  <a:schemeClr val="tx1"/>
                </a:solidFill>
                <a:effectLst/>
                <a:latin typeface="黑体" panose="02010609060101010101" pitchFamily="49" charset="-122"/>
                <a:ea typeface="黑体" panose="02010609060101010101" pitchFamily="49" charset="-122"/>
              </a:rPr>
              <a:t>这段代码通过</a:t>
            </a:r>
            <a:r>
              <a:rPr lang="en-US" altLang="zh-CN" b="0" i="0" dirty="0" err="1">
                <a:solidFill>
                  <a:schemeClr val="tx1"/>
                </a:solidFill>
                <a:effectLst/>
                <a:latin typeface="黑体" panose="02010609060101010101" pitchFamily="49" charset="-122"/>
                <a:ea typeface="黑体" panose="02010609060101010101" pitchFamily="49" charset="-122"/>
              </a:rPr>
              <a:t>irq_stack_entry</a:t>
            </a:r>
            <a:r>
              <a:rPr lang="zh-CN" altLang="en-US" b="0" i="0" dirty="0">
                <a:solidFill>
                  <a:schemeClr val="tx1"/>
                </a:solidFill>
                <a:effectLst/>
                <a:latin typeface="黑体" panose="02010609060101010101" pitchFamily="49" charset="-122"/>
                <a:ea typeface="黑体" panose="02010609060101010101" pitchFamily="49" charset="-122"/>
              </a:rPr>
              <a:t>将进程从内核栈切换到中断栈，并调用函数指针</a:t>
            </a:r>
            <a:r>
              <a:rPr lang="en-US" altLang="zh-CN" b="0" i="0" dirty="0" err="1">
                <a:solidFill>
                  <a:schemeClr val="tx1"/>
                </a:solidFill>
                <a:effectLst/>
                <a:latin typeface="黑体" panose="02010609060101010101" pitchFamily="49" charset="-122"/>
                <a:ea typeface="黑体" panose="02010609060101010101" pitchFamily="49" charset="-122"/>
              </a:rPr>
              <a:t>handle_arch_irq</a:t>
            </a:r>
            <a:r>
              <a:rPr lang="zh-CN" altLang="en-US" b="0" i="0" dirty="0">
                <a:solidFill>
                  <a:schemeClr val="tx1"/>
                </a:solidFill>
                <a:effectLst/>
                <a:latin typeface="黑体" panose="02010609060101010101" pitchFamily="49" charset="-122"/>
                <a:ea typeface="黑体" panose="02010609060101010101" pitchFamily="49" charset="-122"/>
              </a:rPr>
              <a:t>所指向的函数，然后通过</a:t>
            </a:r>
            <a:r>
              <a:rPr lang="en-US" altLang="zh-CN" b="0" i="0" dirty="0" err="1">
                <a:solidFill>
                  <a:schemeClr val="tx1"/>
                </a:solidFill>
                <a:effectLst/>
                <a:latin typeface="黑体" panose="02010609060101010101" pitchFamily="49" charset="-122"/>
                <a:ea typeface="黑体" panose="02010609060101010101" pitchFamily="49" charset="-122"/>
              </a:rPr>
              <a:t>irq_stack_exit</a:t>
            </a:r>
            <a:r>
              <a:rPr lang="zh-CN" altLang="en-US" b="0" i="0" dirty="0">
                <a:solidFill>
                  <a:schemeClr val="tx1"/>
                </a:solidFill>
                <a:effectLst/>
                <a:latin typeface="黑体" panose="02010609060101010101" pitchFamily="49" charset="-122"/>
                <a:ea typeface="黑体" panose="02010609060101010101" pitchFamily="49" charset="-122"/>
              </a:rPr>
              <a:t>从中断栈切换到内核栈。</a:t>
            </a:r>
            <a:endParaRPr lang="en-US" altLang="zh-CN" b="0" i="0" dirty="0">
              <a:solidFill>
                <a:schemeClr val="tx1"/>
              </a:solidFill>
              <a:effectLst/>
              <a:latin typeface="黑体" panose="02010609060101010101" pitchFamily="49" charset="-122"/>
              <a:ea typeface="黑体" panose="02010609060101010101" pitchFamily="49" charset="-122"/>
            </a:endParaRPr>
          </a:p>
          <a:p>
            <a:pPr lvl="1"/>
            <a:endParaRPr lang="en-US" altLang="zh-CN" b="0" i="0" dirty="0">
              <a:solidFill>
                <a:schemeClr val="tx1"/>
              </a:solidFill>
              <a:effectLst/>
              <a:latin typeface="黑体" panose="02010609060101010101" pitchFamily="49" charset="-122"/>
              <a:ea typeface="黑体" panose="02010609060101010101" pitchFamily="49" charset="-122"/>
            </a:endParaRPr>
          </a:p>
          <a:p>
            <a:pPr lvl="1"/>
            <a:r>
              <a:rPr lang="en-US" altLang="zh-CN" b="0" i="0" dirty="0" err="1">
                <a:solidFill>
                  <a:schemeClr val="tx1"/>
                </a:solidFill>
                <a:effectLst/>
                <a:latin typeface="黑体" panose="02010609060101010101" pitchFamily="49" charset="-122"/>
                <a:ea typeface="黑体" panose="02010609060101010101" pitchFamily="49" charset="-122"/>
              </a:rPr>
              <a:t>handle_arch_irq</a:t>
            </a:r>
            <a:r>
              <a:rPr lang="zh-CN" altLang="en-US" b="0" i="0" dirty="0">
                <a:solidFill>
                  <a:schemeClr val="tx1"/>
                </a:solidFill>
                <a:effectLst/>
                <a:latin typeface="黑体" panose="02010609060101010101" pitchFamily="49" charset="-122"/>
                <a:ea typeface="黑体" panose="02010609060101010101" pitchFamily="49" charset="-122"/>
              </a:rPr>
              <a:t>会在</a:t>
            </a:r>
            <a:r>
              <a:rPr lang="en-US" altLang="zh-CN" b="0" i="0" dirty="0">
                <a:solidFill>
                  <a:schemeClr val="tx1"/>
                </a:solidFill>
                <a:effectLst/>
                <a:latin typeface="黑体" panose="02010609060101010101" pitchFamily="49" charset="-122"/>
                <a:ea typeface="黑体" panose="02010609060101010101" pitchFamily="49" charset="-122"/>
              </a:rPr>
              <a:t>GIC</a:t>
            </a:r>
            <a:r>
              <a:rPr lang="zh-CN" altLang="en-US" b="0" i="0" dirty="0">
                <a:solidFill>
                  <a:schemeClr val="tx1"/>
                </a:solidFill>
                <a:effectLst/>
                <a:latin typeface="黑体" panose="02010609060101010101" pitchFamily="49" charset="-122"/>
                <a:ea typeface="黑体" panose="02010609060101010101" pitchFamily="49" charset="-122"/>
              </a:rPr>
              <a:t>初始化时被设置为</a:t>
            </a:r>
            <a:r>
              <a:rPr lang="en-US" altLang="zh-CN" b="0" i="0" dirty="0" err="1">
                <a:solidFill>
                  <a:schemeClr val="tx1"/>
                </a:solidFill>
                <a:effectLst/>
                <a:latin typeface="黑体" panose="02010609060101010101" pitchFamily="49" charset="-122"/>
                <a:ea typeface="黑体" panose="02010609060101010101" pitchFamily="49" charset="-122"/>
              </a:rPr>
              <a:t>gic_handle_irq</a:t>
            </a:r>
            <a:endParaRPr lang="en-US" altLang="zh-CN" b="0" i="0" dirty="0">
              <a:solidFill>
                <a:schemeClr val="tx1"/>
              </a:solidFill>
              <a:effectLst/>
              <a:latin typeface="黑体" panose="02010609060101010101" pitchFamily="49" charset="-122"/>
              <a:ea typeface="黑体" panose="02010609060101010101" pitchFamily="49" charset="-122"/>
            </a:endParaRPr>
          </a:p>
          <a:p>
            <a:pPr lvl="1"/>
            <a:endParaRPr lang="en-US" altLang="zh-CN" b="0" i="0" dirty="0">
              <a:solidFill>
                <a:srgbClr val="121212"/>
              </a:solidFill>
              <a:effectLst/>
              <a:latin typeface="黑体" panose="02010609060101010101" pitchFamily="49" charset="-122"/>
              <a:ea typeface="黑体" panose="02010609060101010101" pitchFamily="49" charset="-122"/>
            </a:endParaRPr>
          </a:p>
          <a:p>
            <a:pPr lvl="1"/>
            <a:endParaRPr lang="en-US" altLang="zh-CN" b="0" i="0" dirty="0">
              <a:solidFill>
                <a:srgbClr val="121212"/>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158737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12516" y="1125539"/>
            <a:ext cx="8751093" cy="4213619"/>
          </a:xfrm>
        </p:spPr>
        <p:txBody>
          <a:bodyPr/>
          <a:lstStyle/>
          <a:p>
            <a:r>
              <a:rPr lang="zh-CN" altLang="en-US" i="0" dirty="0">
                <a:solidFill>
                  <a:srgbClr val="121212"/>
                </a:solidFill>
                <a:effectLst/>
                <a:latin typeface="+mj-ea"/>
                <a:ea typeface="+mj-ea"/>
              </a:rPr>
              <a:t>中断处理流程</a:t>
            </a:r>
            <a:r>
              <a:rPr lang="en-US" altLang="zh-CN" i="0" dirty="0">
                <a:solidFill>
                  <a:srgbClr val="121212"/>
                </a:solidFill>
                <a:effectLst/>
                <a:latin typeface="+mj-ea"/>
                <a:ea typeface="+mj-ea"/>
              </a:rPr>
              <a:t>:</a:t>
            </a:r>
            <a:r>
              <a:rPr lang="zh-CN" altLang="en-US" i="0" dirty="0">
                <a:solidFill>
                  <a:srgbClr val="121212"/>
                </a:solidFill>
                <a:effectLst/>
                <a:latin typeface="+mj-ea"/>
                <a:ea typeface="+mj-ea"/>
              </a:rPr>
              <a:t>内核视角</a:t>
            </a:r>
            <a:r>
              <a:rPr lang="zh-CN" altLang="en-US" b="0" i="0" dirty="0">
                <a:solidFill>
                  <a:srgbClr val="121212"/>
                </a:solidFill>
                <a:effectLst/>
                <a:latin typeface="+mj-ea"/>
                <a:ea typeface="+mj-ea"/>
              </a:rPr>
              <a:t>：</a:t>
            </a: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sz="2000" b="0" i="0" dirty="0" err="1">
                <a:solidFill>
                  <a:schemeClr val="tx1"/>
                </a:solidFill>
                <a:effectLst/>
                <a:latin typeface="黑体" panose="02010609060101010101" pitchFamily="49" charset="-122"/>
                <a:ea typeface="黑体" panose="02010609060101010101" pitchFamily="49" charset="-122"/>
              </a:rPr>
              <a:t>gic_handle_irq</a:t>
            </a:r>
            <a:r>
              <a:rPr lang="zh-CN" altLang="en-US" sz="2000" b="0" i="0" dirty="0">
                <a:solidFill>
                  <a:schemeClr val="tx1"/>
                </a:solidFill>
                <a:effectLst/>
                <a:latin typeface="黑体" panose="02010609060101010101" pitchFamily="49" charset="-122"/>
                <a:ea typeface="黑体" panose="02010609060101010101" pitchFamily="49" charset="-122"/>
              </a:rPr>
              <a:t>首先读取处理器接口中的中断确认寄存器得到硬件中断号。当硬件中断号大于</a:t>
            </a:r>
            <a:r>
              <a:rPr lang="en-US" altLang="zh-CN" sz="2000" b="0" i="0" dirty="0">
                <a:solidFill>
                  <a:schemeClr val="tx1"/>
                </a:solidFill>
                <a:effectLst/>
                <a:latin typeface="黑体" panose="02010609060101010101" pitchFamily="49" charset="-122"/>
                <a:ea typeface="黑体" panose="02010609060101010101" pitchFamily="49" charset="-122"/>
              </a:rPr>
              <a:t>15</a:t>
            </a:r>
            <a:r>
              <a:rPr lang="zh-CN" altLang="en-US" sz="2000" b="0" i="0" dirty="0">
                <a:solidFill>
                  <a:schemeClr val="tx1"/>
                </a:solidFill>
                <a:effectLst/>
                <a:latin typeface="黑体" panose="02010609060101010101" pitchFamily="49" charset="-122"/>
                <a:ea typeface="黑体" panose="02010609060101010101" pitchFamily="49" charset="-122"/>
              </a:rPr>
              <a:t>且小于</a:t>
            </a:r>
            <a:r>
              <a:rPr lang="en-US" altLang="zh-CN" sz="2000" b="0" i="0" dirty="0">
                <a:solidFill>
                  <a:schemeClr val="tx1"/>
                </a:solidFill>
                <a:effectLst/>
                <a:latin typeface="黑体" panose="02010609060101010101" pitchFamily="49" charset="-122"/>
                <a:ea typeface="黑体" panose="02010609060101010101" pitchFamily="49" charset="-122"/>
              </a:rPr>
              <a:t>1020</a:t>
            </a:r>
            <a:r>
              <a:rPr lang="zh-CN" altLang="en-US" sz="2000" b="0" i="0" dirty="0">
                <a:solidFill>
                  <a:schemeClr val="tx1"/>
                </a:solidFill>
                <a:effectLst/>
                <a:latin typeface="黑体" panose="02010609060101010101" pitchFamily="49" charset="-122"/>
                <a:ea typeface="黑体" panose="02010609060101010101" pitchFamily="49" charset="-122"/>
              </a:rPr>
              <a:t>或硬件中断号大于或等于</a:t>
            </a:r>
            <a:r>
              <a:rPr lang="en-US" altLang="zh-CN" sz="2000" b="0" i="0" dirty="0">
                <a:solidFill>
                  <a:schemeClr val="tx1"/>
                </a:solidFill>
                <a:effectLst/>
                <a:latin typeface="黑体" panose="02010609060101010101" pitchFamily="49" charset="-122"/>
                <a:ea typeface="黑体" panose="02010609060101010101" pitchFamily="49" charset="-122"/>
              </a:rPr>
              <a:t>8192</a:t>
            </a:r>
            <a:r>
              <a:rPr lang="zh-CN" altLang="en-US" sz="2000" b="0" i="0" dirty="0">
                <a:solidFill>
                  <a:schemeClr val="tx1"/>
                </a:solidFill>
                <a:effectLst/>
                <a:latin typeface="黑体" panose="02010609060101010101" pitchFamily="49" charset="-122"/>
                <a:ea typeface="黑体" panose="02010609060101010101" pitchFamily="49" charset="-122"/>
              </a:rPr>
              <a:t>时，中断来自外设，则调用函数</a:t>
            </a:r>
            <a:r>
              <a:rPr lang="en-US" altLang="zh-CN" sz="2000" b="0" i="0" dirty="0" err="1">
                <a:solidFill>
                  <a:schemeClr val="tx1"/>
                </a:solidFill>
                <a:effectLst/>
                <a:latin typeface="黑体" panose="02010609060101010101" pitchFamily="49" charset="-122"/>
                <a:ea typeface="黑体" panose="02010609060101010101" pitchFamily="49" charset="-122"/>
              </a:rPr>
              <a:t>handle_domain_irq</a:t>
            </a:r>
            <a:r>
              <a:rPr lang="zh-CN" altLang="en-US" sz="2000" b="0" i="0" dirty="0">
                <a:solidFill>
                  <a:schemeClr val="tx1"/>
                </a:solidFill>
                <a:effectLst/>
                <a:latin typeface="黑体" panose="02010609060101010101" pitchFamily="49" charset="-122"/>
                <a:ea typeface="黑体" panose="02010609060101010101" pitchFamily="49" charset="-122"/>
              </a:rPr>
              <a:t>（）。</a:t>
            </a:r>
            <a:r>
              <a:rPr lang="en-US" altLang="zh-CN" sz="2000" b="0" i="0" dirty="0" err="1">
                <a:solidFill>
                  <a:schemeClr val="tx1"/>
                </a:solidFill>
                <a:effectLst/>
                <a:latin typeface="黑体" panose="02010609060101010101" pitchFamily="49" charset="-122"/>
                <a:ea typeface="黑体" panose="02010609060101010101" pitchFamily="49" charset="-122"/>
              </a:rPr>
              <a:t>handle_domain_irq</a:t>
            </a:r>
            <a:r>
              <a:rPr lang="zh-CN" altLang="en-US" sz="2000" b="0" i="0" dirty="0">
                <a:solidFill>
                  <a:schemeClr val="tx1"/>
                </a:solidFill>
                <a:effectLst/>
                <a:latin typeface="黑体" panose="02010609060101010101" pitchFamily="49" charset="-122"/>
                <a:ea typeface="黑体" panose="02010609060101010101" pitchFamily="49" charset="-122"/>
              </a:rPr>
              <a:t>（）函数实际上是调用了</a:t>
            </a:r>
            <a:r>
              <a:rPr lang="en-US" altLang="zh-CN" sz="2000" b="0" i="0" dirty="0">
                <a:solidFill>
                  <a:schemeClr val="tx1"/>
                </a:solidFill>
                <a:effectLst/>
                <a:latin typeface="黑体" panose="02010609060101010101" pitchFamily="49" charset="-122"/>
                <a:ea typeface="黑体" panose="02010609060101010101" pitchFamily="49" charset="-122"/>
              </a:rPr>
              <a:t>__</a:t>
            </a:r>
            <a:r>
              <a:rPr lang="en-US" altLang="zh-CN" sz="2000" b="0" i="0" dirty="0" err="1">
                <a:solidFill>
                  <a:schemeClr val="tx1"/>
                </a:solidFill>
                <a:effectLst/>
                <a:latin typeface="黑体" panose="02010609060101010101" pitchFamily="49" charset="-122"/>
                <a:ea typeface="黑体" panose="02010609060101010101" pitchFamily="49" charset="-122"/>
              </a:rPr>
              <a:t>handle_domain_irq</a:t>
            </a:r>
            <a:r>
              <a:rPr lang="zh-CN" altLang="en-US" sz="2000" b="0" i="0" dirty="0">
                <a:solidFill>
                  <a:schemeClr val="tx1"/>
                </a:solidFill>
                <a:effectLst/>
                <a:latin typeface="黑体" panose="02010609060101010101" pitchFamily="49" charset="-122"/>
                <a:ea typeface="黑体" panose="02010609060101010101" pitchFamily="49" charset="-122"/>
              </a:rPr>
              <a:t>（）函数</a:t>
            </a:r>
          </a:p>
          <a:p>
            <a:pPr marL="422041" lvl="1" indent="0">
              <a:buNone/>
            </a:pPr>
            <a:endParaRPr lang="en-US" altLang="zh-CN" sz="2000" b="0" i="0" dirty="0">
              <a:solidFill>
                <a:schemeClr val="tx1"/>
              </a:solidFill>
              <a:effectLst/>
              <a:latin typeface="黑体" panose="02010609060101010101" pitchFamily="49" charset="-122"/>
              <a:ea typeface="黑体" panose="02010609060101010101" pitchFamily="49" charset="-122"/>
            </a:endParaRPr>
          </a:p>
          <a:p>
            <a:pPr lvl="1"/>
            <a:r>
              <a:rPr lang="en-US" altLang="zh-CN" sz="2000" b="0" i="0" dirty="0">
                <a:solidFill>
                  <a:schemeClr val="tx1"/>
                </a:solidFill>
                <a:effectLst/>
                <a:latin typeface="黑体" panose="02010609060101010101" pitchFamily="49" charset="-122"/>
                <a:ea typeface="黑体" panose="02010609060101010101" pitchFamily="49" charset="-122"/>
              </a:rPr>
              <a:t>__</a:t>
            </a:r>
            <a:r>
              <a:rPr lang="en-US" altLang="zh-CN" sz="2000" b="0" i="0" dirty="0" err="1">
                <a:solidFill>
                  <a:schemeClr val="tx1"/>
                </a:solidFill>
                <a:effectLst/>
                <a:latin typeface="黑体" panose="02010609060101010101" pitchFamily="49" charset="-122"/>
                <a:ea typeface="黑体" panose="02010609060101010101" pitchFamily="49" charset="-122"/>
              </a:rPr>
              <a:t>handle_domain_irq</a:t>
            </a:r>
            <a:r>
              <a:rPr lang="zh-CN" altLang="en-US" sz="2000" b="0" i="0" dirty="0">
                <a:solidFill>
                  <a:schemeClr val="tx1"/>
                </a:solidFill>
                <a:effectLst/>
                <a:latin typeface="黑体" panose="02010609060101010101" pitchFamily="49" charset="-122"/>
                <a:ea typeface="黑体" panose="02010609060101010101" pitchFamily="49" charset="-122"/>
              </a:rPr>
              <a:t>调用函数</a:t>
            </a:r>
            <a:r>
              <a:rPr lang="en-US" altLang="zh-CN" sz="2000" b="0" i="0" dirty="0" err="1">
                <a:solidFill>
                  <a:schemeClr val="tx1"/>
                </a:solidFill>
                <a:effectLst/>
                <a:latin typeface="黑体" panose="02010609060101010101" pitchFamily="49" charset="-122"/>
                <a:ea typeface="黑体" panose="02010609060101010101" pitchFamily="49" charset="-122"/>
              </a:rPr>
              <a:t>irq_enter</a:t>
            </a:r>
            <a:r>
              <a:rPr lang="zh-CN" altLang="en-US" sz="2000" b="0" i="0" dirty="0">
                <a:solidFill>
                  <a:schemeClr val="tx1"/>
                </a:solidFill>
                <a:effectLst/>
                <a:latin typeface="黑体" panose="02010609060101010101" pitchFamily="49" charset="-122"/>
                <a:ea typeface="黑体" panose="02010609060101010101" pitchFamily="49" charset="-122"/>
              </a:rPr>
              <a:t>（）进入中断上下文，接着调用函数</a:t>
            </a:r>
            <a:r>
              <a:rPr lang="en-US" altLang="zh-CN" sz="2000" b="0" i="0" dirty="0" err="1">
                <a:solidFill>
                  <a:schemeClr val="tx1"/>
                </a:solidFill>
                <a:effectLst/>
                <a:latin typeface="黑体" panose="02010609060101010101" pitchFamily="49" charset="-122"/>
                <a:ea typeface="黑体" panose="02010609060101010101" pitchFamily="49" charset="-122"/>
              </a:rPr>
              <a:t>irq_find_mapping</a:t>
            </a:r>
            <a:r>
              <a:rPr lang="zh-CN" altLang="en-US" sz="2000" b="0" i="0" dirty="0">
                <a:solidFill>
                  <a:schemeClr val="tx1"/>
                </a:solidFill>
                <a:effectLst/>
                <a:latin typeface="黑体" panose="02010609060101010101" pitchFamily="49" charset="-122"/>
                <a:ea typeface="黑体" panose="02010609060101010101" pitchFamily="49" charset="-122"/>
              </a:rPr>
              <a:t>（）根据硬件中断号查找</a:t>
            </a:r>
            <a:r>
              <a:rPr lang="en-US" altLang="zh-CN" sz="2000" b="0" i="0" dirty="0">
                <a:solidFill>
                  <a:schemeClr val="tx1"/>
                </a:solidFill>
                <a:effectLst/>
                <a:latin typeface="黑体" panose="02010609060101010101" pitchFamily="49" charset="-122"/>
                <a:ea typeface="黑体" panose="02010609060101010101" pitchFamily="49" charset="-122"/>
              </a:rPr>
              <a:t>Linux</a:t>
            </a:r>
            <a:r>
              <a:rPr lang="zh-CN" altLang="en-US" sz="2000" b="0" i="0" dirty="0">
                <a:solidFill>
                  <a:schemeClr val="tx1"/>
                </a:solidFill>
                <a:effectLst/>
                <a:latin typeface="黑体" panose="02010609060101010101" pitchFamily="49" charset="-122"/>
                <a:ea typeface="黑体" panose="02010609060101010101" pitchFamily="49" charset="-122"/>
              </a:rPr>
              <a:t>中断号，然后调用</a:t>
            </a:r>
            <a:r>
              <a:rPr lang="en-US" altLang="zh-CN" sz="2000" b="0" i="0" dirty="0" err="1">
                <a:solidFill>
                  <a:schemeClr val="tx1"/>
                </a:solidFill>
                <a:effectLst/>
                <a:latin typeface="黑体" panose="02010609060101010101" pitchFamily="49" charset="-122"/>
                <a:ea typeface="黑体" panose="02010609060101010101" pitchFamily="49" charset="-122"/>
              </a:rPr>
              <a:t>generic_handle_irq</a:t>
            </a:r>
            <a:r>
              <a:rPr lang="zh-CN" altLang="en-US" sz="2000" b="0" i="0" dirty="0">
                <a:solidFill>
                  <a:schemeClr val="tx1"/>
                </a:solidFill>
                <a:effectLst/>
                <a:latin typeface="黑体" panose="02010609060101010101" pitchFamily="49" charset="-122"/>
                <a:ea typeface="黑体" panose="02010609060101010101" pitchFamily="49" charset="-122"/>
              </a:rPr>
              <a:t>（）函数处理中断，最后调用</a:t>
            </a:r>
            <a:r>
              <a:rPr lang="en-US" altLang="zh-CN" sz="2000" b="0" i="0" dirty="0" err="1">
                <a:solidFill>
                  <a:schemeClr val="tx1"/>
                </a:solidFill>
                <a:effectLst/>
                <a:latin typeface="黑体" panose="02010609060101010101" pitchFamily="49" charset="-122"/>
                <a:ea typeface="黑体" panose="02010609060101010101" pitchFamily="49" charset="-122"/>
              </a:rPr>
              <a:t>irq_exit</a:t>
            </a:r>
            <a:r>
              <a:rPr lang="zh-CN" altLang="en-US" sz="2000" b="0" i="0" dirty="0">
                <a:solidFill>
                  <a:schemeClr val="tx1"/>
                </a:solidFill>
                <a:effectLst/>
                <a:latin typeface="黑体" panose="02010609060101010101" pitchFamily="49" charset="-122"/>
                <a:ea typeface="黑体" panose="02010609060101010101" pitchFamily="49" charset="-122"/>
              </a:rPr>
              <a:t>（）函数退出中断上下文。</a:t>
            </a:r>
            <a:r>
              <a:rPr lang="en-US" altLang="zh-CN" sz="2000" b="0" i="0" dirty="0" err="1">
                <a:solidFill>
                  <a:schemeClr val="tx1"/>
                </a:solidFill>
                <a:effectLst/>
                <a:latin typeface="黑体" panose="02010609060101010101" pitchFamily="49" charset="-122"/>
                <a:ea typeface="黑体" panose="02010609060101010101" pitchFamily="49" charset="-122"/>
              </a:rPr>
              <a:t>generic_handle_irq</a:t>
            </a:r>
            <a:r>
              <a:rPr lang="zh-CN" altLang="en-US" sz="2000" b="0" i="0" dirty="0">
                <a:solidFill>
                  <a:schemeClr val="tx1"/>
                </a:solidFill>
                <a:effectLst/>
                <a:latin typeface="黑体" panose="02010609060101010101" pitchFamily="49" charset="-122"/>
                <a:ea typeface="黑体" panose="02010609060101010101" pitchFamily="49" charset="-122"/>
              </a:rPr>
              <a:t>（）函数在</a:t>
            </a:r>
            <a:r>
              <a:rPr lang="en-US" altLang="zh-CN" sz="2000" b="0" i="0" dirty="0" err="1">
                <a:solidFill>
                  <a:schemeClr val="tx1"/>
                </a:solidFill>
                <a:effectLst/>
                <a:latin typeface="黑体" panose="02010609060101010101" pitchFamily="49" charset="-122"/>
                <a:ea typeface="黑体" panose="02010609060101010101" pitchFamily="49" charset="-122"/>
              </a:rPr>
              <a:t>irqdesc.c</a:t>
            </a:r>
            <a:r>
              <a:rPr lang="zh-CN" altLang="en-US" sz="2000" b="0" i="0" dirty="0">
                <a:solidFill>
                  <a:schemeClr val="tx1"/>
                </a:solidFill>
                <a:effectLst/>
                <a:latin typeface="黑体" panose="02010609060101010101" pitchFamily="49" charset="-122"/>
                <a:ea typeface="黑体" panose="02010609060101010101" pitchFamily="49" charset="-122"/>
              </a:rPr>
              <a:t>文件中也可以找到，它通过</a:t>
            </a:r>
            <a:r>
              <a:rPr lang="en-US" altLang="zh-CN" sz="2000" b="0" i="0" dirty="0">
                <a:solidFill>
                  <a:schemeClr val="tx1"/>
                </a:solidFill>
                <a:effectLst/>
                <a:latin typeface="黑体" panose="02010609060101010101" pitchFamily="49" charset="-122"/>
                <a:ea typeface="黑体" panose="02010609060101010101" pitchFamily="49" charset="-122"/>
              </a:rPr>
              <a:t>Linux</a:t>
            </a:r>
            <a:r>
              <a:rPr lang="zh-CN" altLang="en-US" sz="2000" b="0" i="0" dirty="0">
                <a:solidFill>
                  <a:schemeClr val="tx1"/>
                </a:solidFill>
                <a:effectLst/>
                <a:latin typeface="黑体" panose="02010609060101010101" pitchFamily="49" charset="-122"/>
                <a:ea typeface="黑体" panose="02010609060101010101" pitchFamily="49" charset="-122"/>
              </a:rPr>
              <a:t>中断号找到了对应的中断描述符，并通过</a:t>
            </a:r>
            <a:r>
              <a:rPr lang="en-US" altLang="zh-CN" sz="2000" b="0" i="0" dirty="0" err="1">
                <a:solidFill>
                  <a:schemeClr val="tx1"/>
                </a:solidFill>
                <a:effectLst/>
                <a:latin typeface="黑体" panose="02010609060101010101" pitchFamily="49" charset="-122"/>
                <a:ea typeface="黑体" panose="02010609060101010101" pitchFamily="49" charset="-122"/>
              </a:rPr>
              <a:t>generic_handle_irq_desc</a:t>
            </a:r>
            <a:r>
              <a:rPr lang="zh-CN" altLang="en-US" sz="2000" b="0" i="0" dirty="0">
                <a:solidFill>
                  <a:schemeClr val="tx1"/>
                </a:solidFill>
                <a:effectLst/>
                <a:latin typeface="黑体" panose="02010609060101010101" pitchFamily="49" charset="-122"/>
                <a:ea typeface="黑体" panose="02010609060101010101" pitchFamily="49" charset="-122"/>
              </a:rPr>
              <a:t>（）函数调用中断描述符对应的</a:t>
            </a:r>
            <a:r>
              <a:rPr lang="en-US" altLang="zh-CN" sz="2000" b="0" i="0" dirty="0" err="1">
                <a:solidFill>
                  <a:schemeClr val="tx1"/>
                </a:solidFill>
                <a:effectLst/>
                <a:latin typeface="黑体" panose="02010609060101010101" pitchFamily="49" charset="-122"/>
                <a:ea typeface="黑体" panose="02010609060101010101" pitchFamily="49" charset="-122"/>
              </a:rPr>
              <a:t>handle_irq</a:t>
            </a:r>
            <a:r>
              <a:rPr lang="zh-CN" altLang="en-US" sz="2000" b="0" i="0" dirty="0">
                <a:solidFill>
                  <a:schemeClr val="tx1"/>
                </a:solidFill>
                <a:effectLst/>
                <a:latin typeface="黑体" panose="02010609060101010101" pitchFamily="49" charset="-122"/>
                <a:ea typeface="黑体" panose="02010609060101010101" pitchFamily="49" charset="-122"/>
              </a:rPr>
              <a:t>（）函数。</a:t>
            </a:r>
          </a:p>
          <a:p>
            <a:pPr lvl="1"/>
            <a:endParaRPr lang="en-US" altLang="zh-CN" b="0" i="0" dirty="0">
              <a:solidFill>
                <a:srgbClr val="121212"/>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580224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zh-CN" altLang="en-US" i="0" dirty="0">
                <a:solidFill>
                  <a:srgbClr val="121212"/>
                </a:solidFill>
                <a:effectLst/>
                <a:latin typeface="+mj-ea"/>
                <a:ea typeface="+mj-ea"/>
              </a:rPr>
              <a:t>中断描述符</a:t>
            </a:r>
            <a:r>
              <a:rPr lang="zh-CN" altLang="en-US" b="0" i="0" dirty="0">
                <a:solidFill>
                  <a:srgbClr val="121212"/>
                </a:solidFill>
                <a:effectLst/>
                <a:latin typeface="+mj-ea"/>
                <a:ea typeface="+mj-ea"/>
              </a:rPr>
              <a:t>：</a:t>
            </a: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zh-CN" altLang="en-US" b="0" i="0" dirty="0">
                <a:effectLst/>
                <a:latin typeface="黑体" panose="02010609060101010101" pitchFamily="49" charset="-122"/>
                <a:ea typeface="黑体" panose="02010609060101010101" pitchFamily="49" charset="-122"/>
              </a:rPr>
              <a:t>在</a:t>
            </a:r>
            <a:r>
              <a:rPr lang="en-US" altLang="zh-CN" b="0" i="0" dirty="0">
                <a:effectLst/>
                <a:latin typeface="黑体" panose="02010609060101010101" pitchFamily="49" charset="-122"/>
                <a:ea typeface="黑体" panose="02010609060101010101" pitchFamily="49" charset="-122"/>
              </a:rPr>
              <a:t>ARM Linux</a:t>
            </a:r>
            <a:r>
              <a:rPr lang="zh-CN" altLang="en-US" b="0" i="0" dirty="0">
                <a:effectLst/>
                <a:latin typeface="黑体" panose="02010609060101010101" pitchFamily="49" charset="-122"/>
                <a:ea typeface="黑体" panose="02010609060101010101" pitchFamily="49" charset="-122"/>
              </a:rPr>
              <a:t>中由结构体</a:t>
            </a:r>
            <a:r>
              <a:rPr lang="en-US" altLang="zh-CN" b="0" i="0" dirty="0" err="1">
                <a:effectLst/>
                <a:latin typeface="黑体" panose="02010609060101010101" pitchFamily="49" charset="-122"/>
                <a:ea typeface="黑体" panose="02010609060101010101" pitchFamily="49" charset="-122"/>
              </a:rPr>
              <a:t>irq_desc</a:t>
            </a:r>
            <a:r>
              <a:rPr lang="zh-CN" altLang="en-US" b="0" i="0" dirty="0">
                <a:effectLst/>
                <a:latin typeface="黑体" panose="02010609060101010101" pitchFamily="49" charset="-122"/>
                <a:ea typeface="黑体" panose="02010609060101010101" pitchFamily="49" charset="-122"/>
              </a:rPr>
              <a:t>来表示，其代码在</a:t>
            </a:r>
            <a:r>
              <a:rPr lang="en-US" altLang="zh-CN" b="0" i="0" dirty="0" err="1">
                <a:effectLst/>
                <a:latin typeface="黑体" panose="02010609060101010101" pitchFamily="49" charset="-122"/>
                <a:ea typeface="黑体" panose="02010609060101010101" pitchFamily="49" charset="-122"/>
              </a:rPr>
              <a:t>openEuler</a:t>
            </a:r>
            <a:r>
              <a:rPr lang="zh-CN" altLang="en-US" b="0" i="0" dirty="0">
                <a:effectLst/>
                <a:latin typeface="黑体" panose="02010609060101010101" pitchFamily="49" charset="-122"/>
                <a:ea typeface="黑体" panose="02010609060101010101" pitchFamily="49" charset="-122"/>
              </a:rPr>
              <a:t>源码仓库的</a:t>
            </a:r>
            <a:r>
              <a:rPr lang="en-US" altLang="zh-CN" b="0" i="0" dirty="0">
                <a:effectLst/>
                <a:latin typeface="黑体" panose="02010609060101010101" pitchFamily="49" charset="-122"/>
                <a:ea typeface="黑体" panose="02010609060101010101" pitchFamily="49" charset="-122"/>
              </a:rPr>
              <a:t>/</a:t>
            </a:r>
            <a:r>
              <a:rPr lang="en-US" altLang="zh-CN" b="0" i="0" dirty="0" err="1">
                <a:effectLst/>
                <a:latin typeface="黑体" panose="02010609060101010101" pitchFamily="49" charset="-122"/>
                <a:ea typeface="黑体" panose="02010609060101010101" pitchFamily="49" charset="-122"/>
              </a:rPr>
              <a:t>openeuler</a:t>
            </a:r>
            <a:r>
              <a:rPr lang="en-US" altLang="zh-CN" b="0" i="0" dirty="0">
                <a:effectLst/>
                <a:latin typeface="黑体" panose="02010609060101010101" pitchFamily="49" charset="-122"/>
                <a:ea typeface="黑体" panose="02010609060101010101" pitchFamily="49" charset="-122"/>
              </a:rPr>
              <a:t>/kernel/blob/kernel-4.19/include/</a:t>
            </a:r>
            <a:r>
              <a:rPr lang="en-US" altLang="zh-CN" b="0" i="0" dirty="0" err="1">
                <a:effectLst/>
                <a:latin typeface="黑体" panose="02010609060101010101" pitchFamily="49" charset="-122"/>
                <a:ea typeface="黑体" panose="02010609060101010101" pitchFamily="49" charset="-122"/>
              </a:rPr>
              <a:t>linux</a:t>
            </a:r>
            <a:r>
              <a:rPr lang="en-US" altLang="zh-CN" b="0" i="0" dirty="0">
                <a:effectLst/>
                <a:latin typeface="黑体" panose="02010609060101010101" pitchFamily="49" charset="-122"/>
                <a:ea typeface="黑体" panose="02010609060101010101" pitchFamily="49" charset="-122"/>
              </a:rPr>
              <a:t>/</a:t>
            </a:r>
            <a:r>
              <a:rPr lang="en-US" altLang="zh-CN" b="0" i="0" dirty="0" err="1">
                <a:effectLst/>
                <a:latin typeface="黑体" panose="02010609060101010101" pitchFamily="49" charset="-122"/>
                <a:ea typeface="黑体" panose="02010609060101010101" pitchFamily="49" charset="-122"/>
              </a:rPr>
              <a:t>irqdesc.h</a:t>
            </a:r>
            <a:r>
              <a:rPr lang="zh-CN" altLang="en-US" b="0" i="0" dirty="0">
                <a:effectLst/>
                <a:latin typeface="黑体" panose="02010609060101010101" pitchFamily="49" charset="-122"/>
                <a:ea typeface="黑体" panose="02010609060101010101" pitchFamily="49" charset="-122"/>
              </a:rPr>
              <a:t>文件中可以找到</a:t>
            </a:r>
            <a:endParaRPr lang="en-US" altLang="zh-CN" b="0" i="0" dirty="0">
              <a:effectLst/>
              <a:latin typeface="黑体" panose="02010609060101010101" pitchFamily="49" charset="-122"/>
              <a:ea typeface="黑体" panose="02010609060101010101" pitchFamily="49" charset="-122"/>
            </a:endParaRPr>
          </a:p>
          <a:p>
            <a:pPr lvl="1"/>
            <a:endParaRPr lang="en-US" altLang="zh-CN" b="0" dirty="0">
              <a:latin typeface="黑体" panose="02010609060101010101" pitchFamily="49" charset="-122"/>
              <a:ea typeface="黑体" panose="02010609060101010101" pitchFamily="49" charset="-122"/>
            </a:endParaRPr>
          </a:p>
          <a:p>
            <a:pPr lvl="1"/>
            <a:r>
              <a:rPr lang="zh-CN" altLang="en-US" b="0" i="0" dirty="0">
                <a:effectLst/>
                <a:latin typeface="黑体" panose="02010609060101010101" pitchFamily="49" charset="-122"/>
                <a:ea typeface="黑体" panose="02010609060101010101" pitchFamily="49" charset="-122"/>
              </a:rPr>
              <a:t>定义了两层中断处理函数：</a:t>
            </a:r>
            <a:endParaRPr lang="en-US" altLang="zh-CN" b="0" i="0" dirty="0">
              <a:effectLst/>
              <a:latin typeface="黑体" panose="02010609060101010101" pitchFamily="49" charset="-122"/>
              <a:ea typeface="黑体" panose="02010609060101010101" pitchFamily="49" charset="-122"/>
            </a:endParaRPr>
          </a:p>
          <a:p>
            <a:pPr lvl="2"/>
            <a:r>
              <a:rPr lang="zh-CN" altLang="en-US" b="0" i="0" dirty="0">
                <a:solidFill>
                  <a:srgbClr val="FF0000"/>
                </a:solidFill>
                <a:effectLst/>
                <a:latin typeface="黑体" panose="02010609060101010101" pitchFamily="49" charset="-122"/>
                <a:ea typeface="黑体" panose="02010609060101010101" pitchFamily="49" charset="-122"/>
              </a:rPr>
              <a:t>第一层中断处理函数是</a:t>
            </a:r>
            <a:r>
              <a:rPr lang="en-US" altLang="zh-CN" b="0" i="0" dirty="0" err="1">
                <a:solidFill>
                  <a:srgbClr val="FF0000"/>
                </a:solidFill>
                <a:effectLst/>
                <a:latin typeface="黑体" panose="02010609060101010101" pitchFamily="49" charset="-122"/>
                <a:ea typeface="黑体" panose="02010609060101010101" pitchFamily="49" charset="-122"/>
              </a:rPr>
              <a:t>handle_irq</a:t>
            </a:r>
            <a:r>
              <a:rPr lang="zh-CN" altLang="en-US" b="0" i="0" dirty="0">
                <a:solidFill>
                  <a:srgbClr val="FF0000"/>
                </a:solidFill>
                <a:effectLst/>
                <a:latin typeface="黑体" panose="02010609060101010101" pitchFamily="49" charset="-122"/>
                <a:ea typeface="黑体" panose="02010609060101010101" pitchFamily="49" charset="-122"/>
              </a:rPr>
              <a:t>，</a:t>
            </a:r>
            <a:r>
              <a:rPr lang="en-US" altLang="zh-CN" b="0" i="0" dirty="0" err="1">
                <a:solidFill>
                  <a:srgbClr val="FF0000"/>
                </a:solidFill>
                <a:effectLst/>
                <a:latin typeface="黑体" panose="02010609060101010101" pitchFamily="49" charset="-122"/>
                <a:ea typeface="黑体" panose="02010609060101010101" pitchFamily="49" charset="-122"/>
              </a:rPr>
              <a:t>irq_flow_handler_t</a:t>
            </a:r>
            <a:r>
              <a:rPr lang="zh-CN" altLang="en-US" b="0" i="0" dirty="0">
                <a:solidFill>
                  <a:srgbClr val="FF0000"/>
                </a:solidFill>
                <a:effectLst/>
                <a:latin typeface="黑体" panose="02010609060101010101" pitchFamily="49" charset="-122"/>
                <a:ea typeface="黑体" panose="02010609060101010101" pitchFamily="49" charset="-122"/>
              </a:rPr>
              <a:t>是一个函数指针</a:t>
            </a:r>
            <a:endParaRPr lang="en-US" altLang="zh-CN" b="0" i="0" dirty="0">
              <a:solidFill>
                <a:srgbClr val="FF0000"/>
              </a:solidFill>
              <a:effectLst/>
              <a:latin typeface="黑体" panose="02010609060101010101" pitchFamily="49" charset="-122"/>
              <a:ea typeface="黑体" panose="02010609060101010101" pitchFamily="49" charset="-122"/>
            </a:endParaRPr>
          </a:p>
          <a:p>
            <a:pPr lvl="2"/>
            <a:endParaRPr lang="en-US" altLang="zh-CN" b="0" i="0" dirty="0">
              <a:solidFill>
                <a:srgbClr val="FF0000"/>
              </a:solidFill>
              <a:effectLst/>
              <a:latin typeface="黑体" panose="02010609060101010101" pitchFamily="49" charset="-122"/>
              <a:ea typeface="黑体" panose="02010609060101010101" pitchFamily="49" charset="-122"/>
            </a:endParaRPr>
          </a:p>
          <a:p>
            <a:pPr lvl="2"/>
            <a:r>
              <a:rPr lang="zh-CN" altLang="en-US" b="0" i="0" dirty="0">
                <a:solidFill>
                  <a:srgbClr val="FF0000"/>
                </a:solidFill>
                <a:effectLst/>
                <a:latin typeface="黑体" panose="02010609060101010101" pitchFamily="49" charset="-122"/>
                <a:ea typeface="黑体" panose="02010609060101010101" pitchFamily="49" charset="-122"/>
              </a:rPr>
              <a:t>第二层中断处理函数保存在结构体</a:t>
            </a:r>
            <a:r>
              <a:rPr lang="en-US" altLang="zh-CN" b="0" i="0" dirty="0" err="1">
                <a:solidFill>
                  <a:srgbClr val="FF0000"/>
                </a:solidFill>
                <a:effectLst/>
                <a:latin typeface="黑体" panose="02010609060101010101" pitchFamily="49" charset="-122"/>
                <a:ea typeface="黑体" panose="02010609060101010101" pitchFamily="49" charset="-122"/>
              </a:rPr>
              <a:t>irqaction</a:t>
            </a:r>
            <a:r>
              <a:rPr lang="zh-CN" altLang="en-US" b="0" i="0" dirty="0">
                <a:solidFill>
                  <a:srgbClr val="FF0000"/>
                </a:solidFill>
                <a:effectLst/>
                <a:latin typeface="黑体" panose="02010609060101010101" pitchFamily="49" charset="-122"/>
                <a:ea typeface="黑体" panose="02010609060101010101" pitchFamily="49" charset="-122"/>
              </a:rPr>
              <a:t>组成的链表里，每一个链表元素都保存了一个设备驱动注册的中断处理函数</a:t>
            </a:r>
            <a:endParaRPr lang="en-US" altLang="zh-CN" b="0" i="0" dirty="0">
              <a:solidFill>
                <a:srgbClr val="FF0000"/>
              </a:solidFill>
              <a:effectLst/>
              <a:latin typeface="黑体" panose="02010609060101010101" pitchFamily="49" charset="-122"/>
              <a:ea typeface="黑体" panose="02010609060101010101" pitchFamily="49" charset="-122"/>
            </a:endParaRPr>
          </a:p>
          <a:p>
            <a:pPr marL="422041" lvl="1" indent="0">
              <a:buNone/>
            </a:pPr>
            <a:endParaRPr lang="en-US" altLang="zh-CN" dirty="0">
              <a:latin typeface="+mj-ea"/>
              <a:ea typeface="+mj-ea"/>
            </a:endParaRPr>
          </a:p>
        </p:txBody>
      </p:sp>
      <p:sp>
        <p:nvSpPr>
          <p:cNvPr id="4" name="内容占位符 3">
            <a:extLst>
              <a:ext uri="{FF2B5EF4-FFF2-40B4-BE49-F238E27FC236}">
                <a16:creationId xmlns:a16="http://schemas.microsoft.com/office/drawing/2014/main" id="{81AEFB80-C9D9-4868-BF9D-B811993333F3}"/>
              </a:ext>
            </a:extLst>
          </p:cNvPr>
          <p:cNvSpPr txBox="1">
            <a:spLocks/>
          </p:cNvSpPr>
          <p:nvPr/>
        </p:nvSpPr>
        <p:spPr bwMode="auto">
          <a:xfrm>
            <a:off x="5322094" y="2724150"/>
            <a:ext cx="3463529" cy="1708258"/>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900" b="0" kern="0">
                <a:solidFill>
                  <a:srgbClr val="569CD6"/>
                </a:solidFill>
                <a:latin typeface="Consolas" panose="020B0609020204030204" pitchFamily="49" charset="0"/>
              </a:rPr>
              <a:t>struct</a:t>
            </a:r>
            <a:r>
              <a:rPr lang="en-US" altLang="zh-CN" sz="900" b="0" kern="0">
                <a:solidFill>
                  <a:srgbClr val="D4D4D4"/>
                </a:solidFill>
                <a:latin typeface="Consolas" panose="020B0609020204030204" pitchFamily="49" charset="0"/>
              </a:rPr>
              <a:t> irq_desc {</a:t>
            </a:r>
          </a:p>
          <a:p>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    </a:t>
            </a:r>
            <a:r>
              <a:rPr lang="en-US" altLang="zh-CN" sz="900" b="0" kern="0">
                <a:solidFill>
                  <a:srgbClr val="4EC9B0"/>
                </a:solidFill>
                <a:latin typeface="Consolas" panose="020B0609020204030204" pitchFamily="49" charset="0"/>
              </a:rPr>
              <a:t>irq_flow_handler_t</a:t>
            </a:r>
            <a:r>
              <a:rPr lang="en-US" altLang="zh-CN" sz="900" b="0" kern="0">
                <a:solidFill>
                  <a:srgbClr val="D4D4D4"/>
                </a:solidFill>
                <a:latin typeface="Consolas" panose="020B0609020204030204" pitchFamily="49" charset="0"/>
              </a:rPr>
              <a:t>  handle_irq;</a:t>
            </a:r>
          </a:p>
          <a:p>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    </a:t>
            </a:r>
            <a:r>
              <a:rPr lang="en-US" altLang="zh-CN" sz="900" b="0" kern="0">
                <a:solidFill>
                  <a:srgbClr val="569CD6"/>
                </a:solidFill>
                <a:latin typeface="Consolas" panose="020B0609020204030204" pitchFamily="49" charset="0"/>
              </a:rPr>
              <a:t>struct</a:t>
            </a:r>
            <a:r>
              <a:rPr lang="en-US" altLang="zh-CN" sz="900" b="0" kern="0">
                <a:solidFill>
                  <a:srgbClr val="D4D4D4"/>
                </a:solidFill>
                <a:latin typeface="Consolas" panose="020B0609020204030204" pitchFamily="49" charset="0"/>
              </a:rPr>
              <a:t> irqaction    *action;    </a:t>
            </a:r>
            <a:r>
              <a:rPr lang="en-US" altLang="zh-CN" sz="900" b="0" kern="0">
                <a:solidFill>
                  <a:srgbClr val="6A9955"/>
                </a:solidFill>
                <a:latin typeface="Consolas" panose="020B0609020204030204" pitchFamily="49" charset="0"/>
              </a:rPr>
              <a:t>/* IRQ action list */</a:t>
            </a:r>
            <a:endParaRPr lang="en-US" altLang="zh-CN" sz="900" b="0" kern="0">
              <a:solidFill>
                <a:srgbClr val="D4D4D4"/>
              </a:solidFill>
              <a:latin typeface="Consolas" panose="020B0609020204030204" pitchFamily="49" charset="0"/>
            </a:endParaRPr>
          </a:p>
          <a:p>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 ____cacheline_internodealigned_in_smp;</a:t>
            </a:r>
          </a:p>
          <a:p>
            <a:r>
              <a:rPr lang="en-US" altLang="zh-CN" sz="900" b="0" kern="0">
                <a:solidFill>
                  <a:srgbClr val="D4D4D4"/>
                </a:solidFill>
                <a:latin typeface="Consolas" panose="020B0609020204030204" pitchFamily="49" charset="0"/>
              </a:rPr>
              <a:t>    b   ret_to_user</a:t>
            </a:r>
          </a:p>
          <a:p>
            <a:r>
              <a:rPr lang="en-US" altLang="zh-CN" sz="900" b="0" kern="0">
                <a:solidFill>
                  <a:srgbClr val="DCDCAA"/>
                </a:solidFill>
                <a:latin typeface="Consolas" panose="020B0609020204030204" pitchFamily="49" charset="0"/>
              </a:rPr>
              <a:t>ENDPROC</a:t>
            </a:r>
            <a:r>
              <a:rPr lang="en-US" altLang="zh-CN" sz="900" b="0" kern="0">
                <a:solidFill>
                  <a:srgbClr val="D4D4D4"/>
                </a:solidFill>
                <a:latin typeface="Consolas" panose="020B0609020204030204" pitchFamily="49" charset="0"/>
              </a:rPr>
              <a:t>(el0_irq)</a:t>
            </a:r>
            <a:endParaRPr lang="en-US" altLang="zh-CN" sz="900" b="0" kern="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3122444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a:t>
            </a:r>
            <a:r>
              <a:rPr lang="zh-CN" altLang="en-US" dirty="0">
                <a:solidFill>
                  <a:srgbClr val="C00000"/>
                </a:solidFill>
              </a:rPr>
              <a:t>异常与中断基本概念</a:t>
            </a:r>
            <a:endParaRPr lang="en-US" altLang="zh-CN" dirty="0">
              <a:solidFill>
                <a:srgbClr val="C00000"/>
              </a:solidFill>
            </a:endParaRPr>
          </a:p>
          <a:p>
            <a:pPr>
              <a:lnSpc>
                <a:spcPct val="150000"/>
              </a:lnSpc>
            </a:pPr>
            <a:r>
              <a:rPr lang="en-US" altLang="zh-CN" dirty="0"/>
              <a:t>2.	ARM</a:t>
            </a:r>
            <a:r>
              <a:rPr lang="zh-CN" altLang="en-US" dirty="0"/>
              <a:t>体系的异常</a:t>
            </a:r>
            <a:endParaRPr lang="en-US" altLang="zh-CN" dirty="0"/>
          </a:p>
          <a:p>
            <a:pPr>
              <a:lnSpc>
                <a:spcPct val="150000"/>
              </a:lnSpc>
            </a:pPr>
            <a:r>
              <a:rPr lang="en-US" altLang="zh-CN" dirty="0"/>
              <a:t>3. 	ARM</a:t>
            </a:r>
            <a:r>
              <a:rPr lang="zh-CN" altLang="en-US" dirty="0"/>
              <a:t>体系的中断</a:t>
            </a: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0" y="1201212"/>
            <a:ext cx="8751093" cy="4346970"/>
          </a:xfrm>
        </p:spPr>
        <p:txBody>
          <a:bodyPr/>
          <a:lstStyle/>
          <a:p>
            <a:r>
              <a:rPr lang="zh-CN" altLang="en-US" i="0" dirty="0">
                <a:solidFill>
                  <a:srgbClr val="121212"/>
                </a:solidFill>
                <a:effectLst/>
                <a:latin typeface="+mj-ea"/>
                <a:ea typeface="+mj-ea"/>
              </a:rPr>
              <a:t>中断描述符</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b="0" i="0" dirty="0" err="1">
                <a:solidFill>
                  <a:schemeClr val="tx1"/>
                </a:solidFill>
                <a:effectLst/>
                <a:latin typeface="黑体" panose="02010609060101010101" pitchFamily="49" charset="-122"/>
                <a:ea typeface="黑体" panose="02010609060101010101" pitchFamily="49" charset="-122"/>
              </a:rPr>
              <a:t>irq_flow_handler_t</a:t>
            </a:r>
            <a:r>
              <a:rPr lang="zh-CN" altLang="en-US" b="0" i="0" dirty="0">
                <a:solidFill>
                  <a:schemeClr val="tx1"/>
                </a:solidFill>
                <a:effectLst/>
                <a:latin typeface="黑体" panose="02010609060101010101" pitchFamily="49" charset="-122"/>
                <a:ea typeface="黑体" panose="02010609060101010101" pitchFamily="49" charset="-122"/>
              </a:rPr>
              <a:t>的定义代码可以在</a:t>
            </a:r>
            <a:r>
              <a:rPr lang="en-US" altLang="zh-CN" b="0" i="0" dirty="0">
                <a:solidFill>
                  <a:schemeClr val="tx1"/>
                </a:solidFill>
                <a:effectLst/>
                <a:latin typeface="黑体" panose="02010609060101010101" pitchFamily="49" charset="-122"/>
                <a:ea typeface="黑体" panose="02010609060101010101" pitchFamily="49" charset="-122"/>
              </a:rPr>
              <a:t>/</a:t>
            </a:r>
            <a:r>
              <a:rPr lang="en-US" altLang="zh-CN" b="0" i="0" dirty="0" err="1">
                <a:solidFill>
                  <a:schemeClr val="tx1"/>
                </a:solidFill>
                <a:effectLst/>
                <a:latin typeface="黑体" panose="02010609060101010101" pitchFamily="49" charset="-122"/>
                <a:ea typeface="黑体" panose="02010609060101010101" pitchFamily="49" charset="-122"/>
              </a:rPr>
              <a:t>openeuler</a:t>
            </a:r>
            <a:r>
              <a:rPr lang="en-US" altLang="zh-CN" b="0" i="0" dirty="0">
                <a:solidFill>
                  <a:schemeClr val="tx1"/>
                </a:solidFill>
                <a:effectLst/>
                <a:latin typeface="黑体" panose="02010609060101010101" pitchFamily="49" charset="-122"/>
                <a:ea typeface="黑体" panose="02010609060101010101" pitchFamily="49" charset="-122"/>
              </a:rPr>
              <a:t>/kernel/blob/kernel-4.19/include/</a:t>
            </a:r>
            <a:r>
              <a:rPr lang="en-US" altLang="zh-CN" b="0" i="0" dirty="0" err="1">
                <a:solidFill>
                  <a:schemeClr val="tx1"/>
                </a:solidFill>
                <a:effectLst/>
                <a:latin typeface="黑体" panose="02010609060101010101" pitchFamily="49" charset="-122"/>
                <a:ea typeface="黑体" panose="02010609060101010101" pitchFamily="49" charset="-122"/>
              </a:rPr>
              <a:t>linux</a:t>
            </a:r>
            <a:r>
              <a:rPr lang="en-US" altLang="zh-CN" b="0" i="0" dirty="0">
                <a:solidFill>
                  <a:schemeClr val="tx1"/>
                </a:solidFill>
                <a:effectLst/>
                <a:latin typeface="黑体" panose="02010609060101010101" pitchFamily="49" charset="-122"/>
                <a:ea typeface="黑体" panose="02010609060101010101" pitchFamily="49" charset="-122"/>
              </a:rPr>
              <a:t>/</a:t>
            </a:r>
            <a:r>
              <a:rPr lang="en-US" altLang="zh-CN" b="0" i="0" dirty="0" err="1">
                <a:solidFill>
                  <a:schemeClr val="tx1"/>
                </a:solidFill>
                <a:effectLst/>
                <a:latin typeface="黑体" panose="02010609060101010101" pitchFamily="49" charset="-122"/>
                <a:ea typeface="黑体" panose="02010609060101010101" pitchFamily="49" charset="-122"/>
              </a:rPr>
              <a:t>irqhandler.h</a:t>
            </a:r>
            <a:r>
              <a:rPr lang="zh-CN" altLang="en-US" b="0" i="0" dirty="0">
                <a:solidFill>
                  <a:schemeClr val="tx1"/>
                </a:solidFill>
                <a:effectLst/>
                <a:latin typeface="黑体" panose="02010609060101010101" pitchFamily="49" charset="-122"/>
                <a:ea typeface="黑体" panose="02010609060101010101" pitchFamily="49" charset="-122"/>
              </a:rPr>
              <a:t>文件中可以找到</a:t>
            </a:r>
            <a:endParaRPr lang="en-US" altLang="zh-CN" b="0" i="0" dirty="0">
              <a:solidFill>
                <a:schemeClr val="tx1"/>
              </a:solidFill>
              <a:effectLst/>
              <a:latin typeface="黑体" panose="02010609060101010101" pitchFamily="49" charset="-122"/>
              <a:ea typeface="黑体" panose="02010609060101010101" pitchFamily="49" charset="-122"/>
            </a:endParaRPr>
          </a:p>
          <a:p>
            <a:pPr lvl="1"/>
            <a:endParaRPr lang="en-US" altLang="zh-CN" b="0" i="0" dirty="0">
              <a:solidFill>
                <a:schemeClr val="tx1"/>
              </a:solidFill>
              <a:effectLst/>
              <a:latin typeface="黑体" panose="02010609060101010101" pitchFamily="49" charset="-122"/>
              <a:ea typeface="黑体" panose="02010609060101010101" pitchFamily="49" charset="-122"/>
            </a:endParaRPr>
          </a:p>
          <a:p>
            <a:pPr marL="342900" lvl="1" indent="0">
              <a:buNone/>
            </a:pPr>
            <a:endParaRPr lang="en-US" altLang="zh-CN" b="0" dirty="0">
              <a:solidFill>
                <a:schemeClr val="tx1"/>
              </a:solidFill>
              <a:latin typeface="黑体" panose="02010609060101010101" pitchFamily="49" charset="-122"/>
              <a:ea typeface="黑体" panose="02010609060101010101" pitchFamily="49" charset="-122"/>
            </a:endParaRPr>
          </a:p>
          <a:p>
            <a:pPr lvl="1"/>
            <a:endParaRPr lang="en-US" altLang="zh-CN" b="0" dirty="0">
              <a:solidFill>
                <a:schemeClr val="tx1"/>
              </a:solidFill>
              <a:latin typeface="黑体" panose="02010609060101010101" pitchFamily="49" charset="-122"/>
              <a:ea typeface="黑体" panose="02010609060101010101" pitchFamily="49" charset="-122"/>
            </a:endParaRPr>
          </a:p>
          <a:p>
            <a:pPr lvl="1"/>
            <a:r>
              <a:rPr lang="zh-CN" altLang="en-US" b="0" i="0" dirty="0">
                <a:solidFill>
                  <a:schemeClr val="tx1"/>
                </a:solidFill>
                <a:effectLst/>
                <a:latin typeface="黑体" panose="02010609060101010101" pitchFamily="49" charset="-122"/>
                <a:ea typeface="黑体" panose="02010609060101010101" pitchFamily="49" charset="-122"/>
              </a:rPr>
              <a:t>函数输入为指向结构体</a:t>
            </a:r>
            <a:r>
              <a:rPr lang="en-US" altLang="zh-CN" b="0" i="0" dirty="0" err="1">
                <a:solidFill>
                  <a:schemeClr val="tx1"/>
                </a:solidFill>
                <a:effectLst/>
                <a:latin typeface="黑体" panose="02010609060101010101" pitchFamily="49" charset="-122"/>
                <a:ea typeface="黑体" panose="02010609060101010101" pitchFamily="49" charset="-122"/>
              </a:rPr>
              <a:t>irq_desc</a:t>
            </a:r>
            <a:r>
              <a:rPr lang="zh-CN" altLang="en-US" b="0" i="0" dirty="0">
                <a:solidFill>
                  <a:schemeClr val="tx1"/>
                </a:solidFill>
                <a:effectLst/>
                <a:latin typeface="黑体" panose="02010609060101010101" pitchFamily="49" charset="-122"/>
                <a:ea typeface="黑体" panose="02010609060101010101" pitchFamily="49" charset="-122"/>
              </a:rPr>
              <a:t>的指针类型，输出为</a:t>
            </a:r>
            <a:r>
              <a:rPr lang="en-US" altLang="zh-CN" b="0" i="0" dirty="0">
                <a:solidFill>
                  <a:schemeClr val="tx1"/>
                </a:solidFill>
                <a:effectLst/>
                <a:latin typeface="黑体" panose="02010609060101010101" pitchFamily="49" charset="-122"/>
                <a:ea typeface="黑体" panose="02010609060101010101" pitchFamily="49" charset="-122"/>
              </a:rPr>
              <a:t>void</a:t>
            </a:r>
            <a:r>
              <a:rPr lang="zh-CN" altLang="en-US" b="0" i="0" dirty="0">
                <a:solidFill>
                  <a:schemeClr val="tx1"/>
                </a:solidFill>
                <a:effectLst/>
                <a:latin typeface="黑体" panose="02010609060101010101" pitchFamily="49" charset="-122"/>
                <a:ea typeface="黑体" panose="02010609060101010101" pitchFamily="49" charset="-122"/>
              </a:rPr>
              <a:t>类型</a:t>
            </a:r>
            <a:endParaRPr lang="en-US" altLang="zh-CN" b="0" i="0" dirty="0">
              <a:solidFill>
                <a:schemeClr val="tx1"/>
              </a:solidFill>
              <a:effectLst/>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5AD8FAEB-AD25-42B7-A35A-82C056CE9704}"/>
              </a:ext>
            </a:extLst>
          </p:cNvPr>
          <p:cNvPicPr>
            <a:picLocks noChangeAspect="1"/>
          </p:cNvPicPr>
          <p:nvPr/>
        </p:nvPicPr>
        <p:blipFill>
          <a:blip r:embed="rId3"/>
          <a:stretch>
            <a:fillRect/>
          </a:stretch>
        </p:blipFill>
        <p:spPr>
          <a:xfrm>
            <a:off x="1187624" y="3573016"/>
            <a:ext cx="6959895" cy="432048"/>
          </a:xfrm>
          <a:prstGeom prst="rect">
            <a:avLst/>
          </a:prstGeom>
        </p:spPr>
      </p:pic>
    </p:spTree>
    <p:extLst>
      <p:ext uri="{BB962C8B-B14F-4D97-AF65-F5344CB8AC3E}">
        <p14:creationId xmlns:p14="http://schemas.microsoft.com/office/powerpoint/2010/main" val="41843261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68760" y="1268760"/>
            <a:ext cx="5029199" cy="4189808"/>
          </a:xfrm>
        </p:spPr>
        <p:txBody>
          <a:bodyPr/>
          <a:lstStyle/>
          <a:p>
            <a:r>
              <a:rPr lang="zh-CN" altLang="en-US" i="0" dirty="0">
                <a:solidFill>
                  <a:srgbClr val="121212"/>
                </a:solidFill>
                <a:effectLst/>
                <a:latin typeface="+mj-ea"/>
                <a:ea typeface="+mj-ea"/>
              </a:rPr>
              <a:t>中断描述符</a:t>
            </a:r>
            <a:r>
              <a:rPr lang="zh-CN" altLang="en-US" b="0" i="0" dirty="0">
                <a:solidFill>
                  <a:srgbClr val="121212"/>
                </a:solidFill>
                <a:effectLst/>
                <a:latin typeface="+mj-ea"/>
                <a:ea typeface="+mj-ea"/>
              </a:rPr>
              <a:t>：</a:t>
            </a: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zh-CN" altLang="en-US" b="0" dirty="0">
                <a:solidFill>
                  <a:schemeClr val="tx1"/>
                </a:solidFill>
                <a:latin typeface="黑体" panose="02010609060101010101" pitchFamily="49" charset="-122"/>
                <a:ea typeface="黑体" panose="02010609060101010101" pitchFamily="49" charset="-122"/>
              </a:rPr>
              <a:t>当硬件中断号小于</a:t>
            </a:r>
            <a:r>
              <a:rPr lang="en-US" altLang="zh-CN" b="0" dirty="0">
                <a:solidFill>
                  <a:schemeClr val="tx1"/>
                </a:solidFill>
                <a:latin typeface="黑体" panose="02010609060101010101" pitchFamily="49" charset="-122"/>
                <a:ea typeface="黑体" panose="02010609060101010101" pitchFamily="49" charset="-122"/>
              </a:rPr>
              <a:t>16</a:t>
            </a:r>
            <a:r>
              <a:rPr lang="zh-CN" altLang="en-US" b="0" dirty="0">
                <a:solidFill>
                  <a:schemeClr val="tx1"/>
                </a:solidFill>
                <a:latin typeface="黑体" panose="02010609060101010101" pitchFamily="49" charset="-122"/>
                <a:ea typeface="黑体" panose="02010609060101010101" pitchFamily="49" charset="-122"/>
              </a:rPr>
              <a:t>时中断为软件产生的中断（</a:t>
            </a:r>
            <a:r>
              <a:rPr lang="en-US" altLang="zh-CN" b="0" dirty="0">
                <a:solidFill>
                  <a:schemeClr val="tx1"/>
                </a:solidFill>
                <a:latin typeface="黑体" panose="02010609060101010101" pitchFamily="49" charset="-122"/>
                <a:ea typeface="黑体" panose="02010609060101010101" pitchFamily="49" charset="-122"/>
              </a:rPr>
              <a:t>SGI</a:t>
            </a:r>
            <a:r>
              <a:rPr lang="zh-CN" altLang="en-US" b="0" dirty="0">
                <a:solidFill>
                  <a:schemeClr val="tx1"/>
                </a:solidFill>
                <a:latin typeface="黑体" panose="02010609060101010101" pitchFamily="49" charset="-122"/>
                <a:ea typeface="黑体" panose="02010609060101010101" pitchFamily="49" charset="-122"/>
              </a:rPr>
              <a:t>），中断处理程序调用</a:t>
            </a:r>
            <a:r>
              <a:rPr lang="en-US" altLang="zh-CN" b="0" dirty="0" err="1">
                <a:solidFill>
                  <a:schemeClr val="tx1"/>
                </a:solidFill>
                <a:latin typeface="黑体" panose="02010609060101010101" pitchFamily="49" charset="-122"/>
                <a:ea typeface="黑体" panose="02010609060101010101" pitchFamily="49" charset="-122"/>
              </a:rPr>
              <a:t>handle_IPI</a:t>
            </a:r>
            <a:r>
              <a:rPr lang="zh-CN" altLang="en-US" b="0" dirty="0">
                <a:solidFill>
                  <a:schemeClr val="tx1"/>
                </a:solidFill>
                <a:latin typeface="黑体" panose="02010609060101010101" pitchFamily="49" charset="-122"/>
                <a:ea typeface="黑体" panose="02010609060101010101" pitchFamily="49" charset="-122"/>
              </a:rPr>
              <a:t>（）函数处理；</a:t>
            </a:r>
            <a:endParaRPr lang="en-US" altLang="zh-CN" b="0" dirty="0">
              <a:solidFill>
                <a:schemeClr val="tx1"/>
              </a:solidFill>
              <a:latin typeface="黑体" panose="02010609060101010101" pitchFamily="49" charset="-122"/>
              <a:ea typeface="黑体" panose="02010609060101010101" pitchFamily="49" charset="-122"/>
            </a:endParaRPr>
          </a:p>
          <a:p>
            <a:pPr lvl="1"/>
            <a:endParaRPr lang="en-US" altLang="zh-CN" b="0" dirty="0">
              <a:solidFill>
                <a:schemeClr val="tx1"/>
              </a:solidFill>
              <a:latin typeface="黑体" panose="02010609060101010101" pitchFamily="49" charset="-122"/>
              <a:ea typeface="黑体" panose="02010609060101010101" pitchFamily="49" charset="-122"/>
            </a:endParaRPr>
          </a:p>
          <a:p>
            <a:pPr lvl="1"/>
            <a:r>
              <a:rPr lang="zh-CN" altLang="en-US" b="0" dirty="0">
                <a:solidFill>
                  <a:schemeClr val="tx1"/>
                </a:solidFill>
                <a:latin typeface="黑体" panose="02010609060101010101" pitchFamily="49" charset="-122"/>
                <a:ea typeface="黑体" panose="02010609060101010101" pitchFamily="49" charset="-122"/>
              </a:rPr>
              <a:t>当硬件中断号大于或等于</a:t>
            </a:r>
            <a:r>
              <a:rPr lang="en-US" altLang="zh-CN" b="0" dirty="0">
                <a:solidFill>
                  <a:schemeClr val="tx1"/>
                </a:solidFill>
                <a:latin typeface="黑体" panose="02010609060101010101" pitchFamily="49" charset="-122"/>
                <a:ea typeface="黑体" panose="02010609060101010101" pitchFamily="49" charset="-122"/>
              </a:rPr>
              <a:t>16</a:t>
            </a:r>
            <a:r>
              <a:rPr lang="zh-CN" altLang="en-US" b="0" dirty="0">
                <a:solidFill>
                  <a:schemeClr val="tx1"/>
                </a:solidFill>
                <a:latin typeface="黑体" panose="02010609060101010101" pitchFamily="49" charset="-122"/>
                <a:ea typeface="黑体" panose="02010609060101010101" pitchFamily="49" charset="-122"/>
              </a:rPr>
              <a:t>而小于</a:t>
            </a:r>
            <a:r>
              <a:rPr lang="en-US" altLang="zh-CN" b="0" dirty="0">
                <a:solidFill>
                  <a:schemeClr val="tx1"/>
                </a:solidFill>
                <a:latin typeface="黑体" panose="02010609060101010101" pitchFamily="49" charset="-122"/>
                <a:ea typeface="黑体" panose="02010609060101010101" pitchFamily="49" charset="-122"/>
              </a:rPr>
              <a:t>32</a:t>
            </a:r>
            <a:r>
              <a:rPr lang="zh-CN" altLang="en-US" b="0" dirty="0">
                <a:solidFill>
                  <a:schemeClr val="tx1"/>
                </a:solidFill>
                <a:latin typeface="黑体" panose="02010609060101010101" pitchFamily="49" charset="-122"/>
                <a:ea typeface="黑体" panose="02010609060101010101" pitchFamily="49" charset="-122"/>
              </a:rPr>
              <a:t>时中断为私有外设中断（</a:t>
            </a:r>
            <a:r>
              <a:rPr lang="en-US" altLang="zh-CN" b="0" dirty="0">
                <a:solidFill>
                  <a:schemeClr val="tx1"/>
                </a:solidFill>
                <a:latin typeface="黑体" panose="02010609060101010101" pitchFamily="49" charset="-122"/>
                <a:ea typeface="黑体" panose="02010609060101010101" pitchFamily="49" charset="-122"/>
              </a:rPr>
              <a:t>PPI</a:t>
            </a:r>
            <a:r>
              <a:rPr lang="zh-CN" altLang="en-US" b="0" dirty="0">
                <a:solidFill>
                  <a:schemeClr val="tx1"/>
                </a:solidFill>
                <a:latin typeface="黑体" panose="02010609060101010101" pitchFamily="49" charset="-122"/>
                <a:ea typeface="黑体" panose="02010609060101010101" pitchFamily="49" charset="-122"/>
              </a:rPr>
              <a:t>），</a:t>
            </a:r>
            <a:r>
              <a:rPr lang="en-US" altLang="zh-CN" b="0" dirty="0" err="1">
                <a:solidFill>
                  <a:schemeClr val="tx1"/>
                </a:solidFill>
                <a:latin typeface="黑体" panose="02010609060101010101" pitchFamily="49" charset="-122"/>
                <a:ea typeface="黑体" panose="02010609060101010101" pitchFamily="49" charset="-122"/>
              </a:rPr>
              <a:t>handle_irq</a:t>
            </a:r>
            <a:r>
              <a:rPr lang="zh-CN" altLang="en-US" b="0" dirty="0">
                <a:solidFill>
                  <a:schemeClr val="tx1"/>
                </a:solidFill>
                <a:latin typeface="黑体" panose="02010609060101010101" pitchFamily="49" charset="-122"/>
                <a:ea typeface="黑体" panose="02010609060101010101" pitchFamily="49" charset="-122"/>
              </a:rPr>
              <a:t>（）函数被设置为</a:t>
            </a:r>
            <a:r>
              <a:rPr lang="en-US" altLang="zh-CN" b="0" dirty="0" err="1">
                <a:solidFill>
                  <a:schemeClr val="tx1"/>
                </a:solidFill>
                <a:latin typeface="黑体" panose="02010609060101010101" pitchFamily="49" charset="-122"/>
                <a:ea typeface="黑体" panose="02010609060101010101" pitchFamily="49" charset="-122"/>
              </a:rPr>
              <a:t>handle_percpu_devid_irq</a:t>
            </a:r>
            <a:r>
              <a:rPr lang="zh-CN" altLang="en-US" b="0" dirty="0">
                <a:solidFill>
                  <a:schemeClr val="tx1"/>
                </a:solidFill>
                <a:latin typeface="黑体" panose="02010609060101010101" pitchFamily="49" charset="-122"/>
                <a:ea typeface="黑体" panose="02010609060101010101" pitchFamily="49" charset="-122"/>
              </a:rPr>
              <a:t>（）；</a:t>
            </a:r>
            <a:endParaRPr lang="en-US" altLang="zh-CN" b="0" dirty="0">
              <a:solidFill>
                <a:schemeClr val="tx1"/>
              </a:solidFill>
              <a:latin typeface="黑体" panose="02010609060101010101" pitchFamily="49" charset="-122"/>
              <a:ea typeface="黑体" panose="02010609060101010101" pitchFamily="49" charset="-122"/>
            </a:endParaRPr>
          </a:p>
          <a:p>
            <a:pPr lvl="2"/>
            <a:endParaRPr lang="en-US" altLang="zh-CN" b="0" i="0" dirty="0">
              <a:solidFill>
                <a:srgbClr val="121212"/>
              </a:solidFill>
              <a:effectLst/>
              <a:latin typeface="黑体" panose="02010609060101010101" pitchFamily="49" charset="-122"/>
              <a:ea typeface="黑体" panose="02010609060101010101" pitchFamily="49" charset="-122"/>
            </a:endParaRPr>
          </a:p>
        </p:txBody>
      </p:sp>
      <p:pic>
        <p:nvPicPr>
          <p:cNvPr id="4" name="内容占位符 3">
            <a:extLst>
              <a:ext uri="{FF2B5EF4-FFF2-40B4-BE49-F238E27FC236}">
                <a16:creationId xmlns:a16="http://schemas.microsoft.com/office/drawing/2014/main" id="{02E3BAF7-3E18-4524-ADEE-DA04A79D31E4}"/>
              </a:ext>
            </a:extLst>
          </p:cNvPr>
          <p:cNvPicPr>
            <a:picLocks noGrp="1" noChangeAspect="1"/>
          </p:cNvPicPr>
          <p:nvPr>
            <p:ph sz="half" idx="2"/>
          </p:nvPr>
        </p:nvPicPr>
        <p:blipFill>
          <a:blip r:embed="rId3"/>
          <a:stretch>
            <a:fillRect/>
          </a:stretch>
        </p:blipFill>
        <p:spPr>
          <a:xfrm>
            <a:off x="5093494" y="2384848"/>
            <a:ext cx="4050506" cy="2088305"/>
          </a:xfrm>
          <a:prstGeom prst="rect">
            <a:avLst/>
          </a:prstGeom>
        </p:spPr>
      </p:pic>
    </p:spTree>
    <p:extLst>
      <p:ext uri="{BB962C8B-B14F-4D97-AF65-F5344CB8AC3E}">
        <p14:creationId xmlns:p14="http://schemas.microsoft.com/office/powerpoint/2010/main" val="112675996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36512" y="1125538"/>
            <a:ext cx="5256584" cy="5615829"/>
          </a:xfrm>
        </p:spPr>
        <p:txBody>
          <a:bodyPr/>
          <a:lstStyle/>
          <a:p>
            <a:r>
              <a:rPr lang="zh-CN" altLang="en-US" i="0" dirty="0">
                <a:solidFill>
                  <a:srgbClr val="121212"/>
                </a:solidFill>
                <a:effectLst/>
                <a:latin typeface="+mj-ea"/>
                <a:ea typeface="+mj-ea"/>
              </a:rPr>
              <a:t>中断描述符</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zh-CN" altLang="en-US" sz="2000" b="0" dirty="0">
                <a:solidFill>
                  <a:schemeClr val="tx1"/>
                </a:solidFill>
                <a:latin typeface="黑体" panose="02010609060101010101" pitchFamily="49" charset="-122"/>
                <a:ea typeface="黑体" panose="02010609060101010101" pitchFamily="49" charset="-122"/>
              </a:rPr>
              <a:t>当硬件中断号大于等于</a:t>
            </a:r>
            <a:r>
              <a:rPr lang="en-US" altLang="zh-CN" sz="2000" b="0" dirty="0">
                <a:solidFill>
                  <a:schemeClr val="tx1"/>
                </a:solidFill>
                <a:latin typeface="黑体" panose="02010609060101010101" pitchFamily="49" charset="-122"/>
                <a:ea typeface="黑体" panose="02010609060101010101" pitchFamily="49" charset="-122"/>
              </a:rPr>
              <a:t>32</a:t>
            </a:r>
            <a:r>
              <a:rPr lang="zh-CN" altLang="en-US" sz="2000" b="0" dirty="0">
                <a:solidFill>
                  <a:schemeClr val="tx1"/>
                </a:solidFill>
                <a:latin typeface="黑体" panose="02010609060101010101" pitchFamily="49" charset="-122"/>
                <a:ea typeface="黑体" panose="02010609060101010101" pitchFamily="49" charset="-122"/>
              </a:rPr>
              <a:t>但小于</a:t>
            </a:r>
            <a:r>
              <a:rPr lang="en-US" altLang="zh-CN" sz="2000" b="0" dirty="0" err="1">
                <a:solidFill>
                  <a:schemeClr val="tx1"/>
                </a:solidFill>
                <a:latin typeface="黑体" panose="02010609060101010101" pitchFamily="49" charset="-122"/>
                <a:ea typeface="黑体" panose="02010609060101010101" pitchFamily="49" charset="-122"/>
              </a:rPr>
              <a:t>gic_data.irq_nr</a:t>
            </a:r>
            <a:r>
              <a:rPr lang="zh-CN" altLang="en-US" sz="2000" b="0" dirty="0">
                <a:solidFill>
                  <a:schemeClr val="tx1"/>
                </a:solidFill>
                <a:latin typeface="黑体" panose="02010609060101010101" pitchFamily="49" charset="-122"/>
                <a:ea typeface="黑体" panose="02010609060101010101" pitchFamily="49" charset="-122"/>
              </a:rPr>
              <a:t>（该值在</a:t>
            </a:r>
            <a:r>
              <a:rPr lang="en-US" altLang="zh-CN" sz="2000" b="0" dirty="0">
                <a:solidFill>
                  <a:schemeClr val="tx1"/>
                </a:solidFill>
                <a:latin typeface="黑体" panose="02010609060101010101" pitchFamily="49" charset="-122"/>
                <a:ea typeface="黑体" panose="02010609060101010101" pitchFamily="49" charset="-122"/>
              </a:rPr>
              <a:t>irq-gic-v3.c</a:t>
            </a:r>
            <a:r>
              <a:rPr lang="zh-CN" altLang="en-US" sz="2000" b="0" dirty="0">
                <a:solidFill>
                  <a:schemeClr val="tx1"/>
                </a:solidFill>
                <a:latin typeface="黑体" panose="02010609060101010101" pitchFamily="49" charset="-122"/>
                <a:ea typeface="黑体" panose="02010609060101010101" pitchFamily="49" charset="-122"/>
              </a:rPr>
              <a:t>文件中的</a:t>
            </a:r>
            <a:r>
              <a:rPr lang="en-US" altLang="zh-CN" sz="2000" b="0" dirty="0" err="1">
                <a:solidFill>
                  <a:schemeClr val="tx1"/>
                </a:solidFill>
                <a:latin typeface="黑体" panose="02010609060101010101" pitchFamily="49" charset="-122"/>
                <a:ea typeface="黑体" panose="02010609060101010101" pitchFamily="49" charset="-122"/>
              </a:rPr>
              <a:t>gic_init_bases</a:t>
            </a:r>
            <a:r>
              <a:rPr lang="zh-CN" altLang="en-US" sz="2000" b="0" dirty="0">
                <a:solidFill>
                  <a:schemeClr val="tx1"/>
                </a:solidFill>
                <a:latin typeface="黑体" panose="02010609060101010101" pitchFamily="49" charset="-122"/>
                <a:ea typeface="黑体" panose="02010609060101010101" pitchFamily="49" charset="-122"/>
              </a:rPr>
              <a:t>（）函数中初始化，其最大值为</a:t>
            </a:r>
            <a:r>
              <a:rPr lang="en-US" altLang="zh-CN" sz="2000" b="0" dirty="0">
                <a:solidFill>
                  <a:schemeClr val="tx1"/>
                </a:solidFill>
                <a:latin typeface="黑体" panose="02010609060101010101" pitchFamily="49" charset="-122"/>
                <a:ea typeface="黑体" panose="02010609060101010101" pitchFamily="49" charset="-122"/>
              </a:rPr>
              <a:t>1020</a:t>
            </a:r>
            <a:r>
              <a:rPr lang="zh-CN" altLang="en-US" sz="2000" b="0" dirty="0">
                <a:solidFill>
                  <a:schemeClr val="tx1"/>
                </a:solidFill>
                <a:latin typeface="黑体" panose="02010609060101010101" pitchFamily="49" charset="-122"/>
                <a:ea typeface="黑体" panose="02010609060101010101" pitchFamily="49" charset="-122"/>
              </a:rPr>
              <a:t>，表示</a:t>
            </a:r>
            <a:r>
              <a:rPr lang="en-US" altLang="zh-CN" sz="2000" b="0" dirty="0">
                <a:solidFill>
                  <a:schemeClr val="tx1"/>
                </a:solidFill>
                <a:latin typeface="黑体" panose="02010609060101010101" pitchFamily="49" charset="-122"/>
                <a:ea typeface="黑体" panose="02010609060101010101" pitchFamily="49" charset="-122"/>
              </a:rPr>
              <a:t>GICv3</a:t>
            </a:r>
            <a:r>
              <a:rPr lang="zh-CN" altLang="en-US" sz="2000" b="0" dirty="0">
                <a:solidFill>
                  <a:schemeClr val="tx1"/>
                </a:solidFill>
                <a:latin typeface="黑体" panose="02010609060101010101" pitchFamily="49" charset="-122"/>
                <a:ea typeface="黑体" panose="02010609060101010101" pitchFamily="49" charset="-122"/>
              </a:rPr>
              <a:t>最多支持</a:t>
            </a:r>
            <a:r>
              <a:rPr lang="en-US" altLang="zh-CN" sz="2000" b="0" dirty="0">
                <a:solidFill>
                  <a:schemeClr val="tx1"/>
                </a:solidFill>
                <a:latin typeface="黑体" panose="02010609060101010101" pitchFamily="49" charset="-122"/>
                <a:ea typeface="黑体" panose="02010609060101010101" pitchFamily="49" charset="-122"/>
              </a:rPr>
              <a:t>1020</a:t>
            </a:r>
            <a:r>
              <a:rPr lang="zh-CN" altLang="en-US" sz="2000" b="0" dirty="0">
                <a:solidFill>
                  <a:schemeClr val="tx1"/>
                </a:solidFill>
                <a:latin typeface="黑体" panose="02010609060101010101" pitchFamily="49" charset="-122"/>
                <a:ea typeface="黑体" panose="02010609060101010101" pitchFamily="49" charset="-122"/>
              </a:rPr>
              <a:t>个中断源（</a:t>
            </a:r>
            <a:r>
              <a:rPr lang="en-US" altLang="zh-CN" sz="2000" b="0" dirty="0">
                <a:solidFill>
                  <a:schemeClr val="tx1"/>
                </a:solidFill>
                <a:latin typeface="黑体" panose="02010609060101010101" pitchFamily="49" charset="-122"/>
                <a:ea typeface="黑体" panose="02010609060101010101" pitchFamily="49" charset="-122"/>
              </a:rPr>
              <a:t>SGI+PPI+SPI</a:t>
            </a:r>
            <a:r>
              <a:rPr lang="zh-CN" altLang="en-US" sz="2000" b="0" dirty="0">
                <a:solidFill>
                  <a:schemeClr val="tx1"/>
                </a:solidFill>
                <a:latin typeface="黑体" panose="02010609060101010101" pitchFamily="49" charset="-122"/>
                <a:ea typeface="黑体" panose="02010609060101010101" pitchFamily="49" charset="-122"/>
              </a:rPr>
              <a:t>））时中断为共享外设中断，</a:t>
            </a:r>
            <a:r>
              <a:rPr lang="en-US" altLang="zh-CN" sz="2000" b="0" dirty="0" err="1">
                <a:solidFill>
                  <a:schemeClr val="tx1"/>
                </a:solidFill>
                <a:latin typeface="黑体" panose="02010609060101010101" pitchFamily="49" charset="-122"/>
                <a:ea typeface="黑体" panose="02010609060101010101" pitchFamily="49" charset="-122"/>
              </a:rPr>
              <a:t>handle_irq</a:t>
            </a:r>
            <a:r>
              <a:rPr lang="zh-CN" altLang="en-US" sz="2000" b="0" dirty="0">
                <a:solidFill>
                  <a:schemeClr val="tx1"/>
                </a:solidFill>
                <a:latin typeface="黑体" panose="02010609060101010101" pitchFamily="49" charset="-122"/>
                <a:ea typeface="黑体" panose="02010609060101010101" pitchFamily="49" charset="-122"/>
              </a:rPr>
              <a:t>（）被设置为</a:t>
            </a:r>
            <a:r>
              <a:rPr lang="en-US" altLang="zh-CN" sz="2000" b="0" dirty="0" err="1">
                <a:solidFill>
                  <a:schemeClr val="tx1"/>
                </a:solidFill>
                <a:latin typeface="黑体" panose="02010609060101010101" pitchFamily="49" charset="-122"/>
                <a:ea typeface="黑体" panose="02010609060101010101" pitchFamily="49" charset="-122"/>
              </a:rPr>
              <a:t>handle_fasteoi_irq</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a:p>
            <a:pPr lvl="1"/>
            <a:endParaRPr lang="en-US" altLang="zh-CN" sz="2000" b="0" dirty="0">
              <a:solidFill>
                <a:schemeClr val="tx1"/>
              </a:solidFill>
              <a:latin typeface="黑体" panose="02010609060101010101" pitchFamily="49" charset="-122"/>
              <a:ea typeface="黑体" panose="02010609060101010101" pitchFamily="49" charset="-122"/>
            </a:endParaRPr>
          </a:p>
          <a:p>
            <a:pPr lvl="1"/>
            <a:r>
              <a:rPr lang="zh-CN" altLang="en-US" sz="2000" b="0" dirty="0">
                <a:solidFill>
                  <a:schemeClr val="tx1"/>
                </a:solidFill>
                <a:latin typeface="黑体" panose="02010609060101010101" pitchFamily="49" charset="-122"/>
                <a:ea typeface="黑体" panose="02010609060101010101" pitchFamily="49" charset="-122"/>
              </a:rPr>
              <a:t>当硬件中断号大于等于</a:t>
            </a:r>
            <a:r>
              <a:rPr lang="en-US" altLang="zh-CN" sz="2000" b="0" dirty="0">
                <a:solidFill>
                  <a:schemeClr val="tx1"/>
                </a:solidFill>
                <a:latin typeface="黑体" panose="02010609060101010101" pitchFamily="49" charset="-122"/>
                <a:ea typeface="黑体" panose="02010609060101010101" pitchFamily="49" charset="-122"/>
              </a:rPr>
              <a:t>8192</a:t>
            </a:r>
            <a:r>
              <a:rPr lang="zh-CN" altLang="en-US" sz="2000" b="0" dirty="0">
                <a:solidFill>
                  <a:schemeClr val="tx1"/>
                </a:solidFill>
                <a:latin typeface="黑体" panose="02010609060101010101" pitchFamily="49" charset="-122"/>
                <a:ea typeface="黑体" panose="02010609060101010101" pitchFamily="49" charset="-122"/>
              </a:rPr>
              <a:t>但小于</a:t>
            </a:r>
            <a:r>
              <a:rPr lang="en-US" altLang="zh-CN" sz="2000" b="0" dirty="0">
                <a:solidFill>
                  <a:schemeClr val="tx1"/>
                </a:solidFill>
                <a:latin typeface="黑体" panose="02010609060101010101" pitchFamily="49" charset="-122"/>
                <a:ea typeface="黑体" panose="02010609060101010101" pitchFamily="49" charset="-122"/>
              </a:rPr>
              <a:t>GIC_ID_NR</a:t>
            </a:r>
            <a:r>
              <a:rPr lang="zh-CN" altLang="en-US" sz="2000" b="0" dirty="0">
                <a:solidFill>
                  <a:schemeClr val="tx1"/>
                </a:solidFill>
                <a:latin typeface="黑体" panose="02010609060101010101" pitchFamily="49" charset="-122"/>
                <a:ea typeface="黑体" panose="02010609060101010101" pitchFamily="49" charset="-122"/>
              </a:rPr>
              <a:t>时中断为局部特定外设中断（</a:t>
            </a:r>
            <a:r>
              <a:rPr lang="en-US" altLang="zh-CN" sz="2000" b="0" dirty="0">
                <a:solidFill>
                  <a:schemeClr val="tx1"/>
                </a:solidFill>
                <a:latin typeface="黑体" panose="02010609060101010101" pitchFamily="49" charset="-122"/>
                <a:ea typeface="黑体" panose="02010609060101010101" pitchFamily="49" charset="-122"/>
              </a:rPr>
              <a:t>LPI</a:t>
            </a:r>
            <a:r>
              <a:rPr lang="zh-CN" altLang="en-US" sz="2000" b="0" dirty="0">
                <a:solidFill>
                  <a:schemeClr val="tx1"/>
                </a:solidFill>
                <a:latin typeface="黑体" panose="02010609060101010101" pitchFamily="49" charset="-122"/>
                <a:ea typeface="黑体" panose="02010609060101010101" pitchFamily="49" charset="-122"/>
              </a:rPr>
              <a:t>），</a:t>
            </a:r>
            <a:r>
              <a:rPr lang="en-US" altLang="zh-CN" sz="2000" b="0" dirty="0" err="1">
                <a:solidFill>
                  <a:schemeClr val="tx1"/>
                </a:solidFill>
                <a:latin typeface="黑体" panose="02010609060101010101" pitchFamily="49" charset="-122"/>
                <a:ea typeface="黑体" panose="02010609060101010101" pitchFamily="49" charset="-122"/>
              </a:rPr>
              <a:t>handle_irq</a:t>
            </a:r>
            <a:r>
              <a:rPr lang="zh-CN" altLang="en-US" sz="2000" b="0" dirty="0">
                <a:solidFill>
                  <a:schemeClr val="tx1"/>
                </a:solidFill>
                <a:latin typeface="黑体" panose="02010609060101010101" pitchFamily="49" charset="-122"/>
                <a:ea typeface="黑体" panose="02010609060101010101" pitchFamily="49" charset="-122"/>
              </a:rPr>
              <a:t>（）被设置为</a:t>
            </a:r>
            <a:r>
              <a:rPr lang="en-US" altLang="zh-CN" sz="2000" b="0" dirty="0" err="1">
                <a:solidFill>
                  <a:schemeClr val="tx1"/>
                </a:solidFill>
                <a:latin typeface="黑体" panose="02010609060101010101" pitchFamily="49" charset="-122"/>
                <a:ea typeface="黑体" panose="02010609060101010101" pitchFamily="49" charset="-122"/>
              </a:rPr>
              <a:t>handle_fasteoi_irq</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a:p>
            <a:pPr lvl="2"/>
            <a:endParaRPr lang="en-US" altLang="zh-CN" b="0" i="0" dirty="0">
              <a:solidFill>
                <a:srgbClr val="121212"/>
              </a:solidFill>
              <a:effectLst/>
              <a:latin typeface="黑体" panose="02010609060101010101" pitchFamily="49" charset="-122"/>
              <a:ea typeface="黑体" panose="02010609060101010101" pitchFamily="49" charset="-122"/>
            </a:endParaRPr>
          </a:p>
        </p:txBody>
      </p:sp>
      <p:pic>
        <p:nvPicPr>
          <p:cNvPr id="4" name="内容占位符 3">
            <a:extLst>
              <a:ext uri="{FF2B5EF4-FFF2-40B4-BE49-F238E27FC236}">
                <a16:creationId xmlns:a16="http://schemas.microsoft.com/office/drawing/2014/main" id="{02E3BAF7-3E18-4524-ADEE-DA04A79D31E4}"/>
              </a:ext>
            </a:extLst>
          </p:cNvPr>
          <p:cNvPicPr>
            <a:picLocks noGrp="1" noChangeAspect="1"/>
          </p:cNvPicPr>
          <p:nvPr>
            <p:ph sz="half" idx="2"/>
          </p:nvPr>
        </p:nvPicPr>
        <p:blipFill>
          <a:blip r:embed="rId3"/>
          <a:stretch>
            <a:fillRect/>
          </a:stretch>
        </p:blipFill>
        <p:spPr>
          <a:xfrm>
            <a:off x="5093494" y="2627735"/>
            <a:ext cx="4050506" cy="2088305"/>
          </a:xfrm>
          <a:prstGeom prst="rect">
            <a:avLst/>
          </a:prstGeom>
        </p:spPr>
      </p:pic>
    </p:spTree>
    <p:extLst>
      <p:ext uri="{BB962C8B-B14F-4D97-AF65-F5344CB8AC3E}">
        <p14:creationId xmlns:p14="http://schemas.microsoft.com/office/powerpoint/2010/main" val="321325551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1" y="1142358"/>
            <a:ext cx="4970860" cy="5382985"/>
          </a:xfrm>
        </p:spPr>
        <p:txBody>
          <a:bodyPr/>
          <a:lstStyle/>
          <a:p>
            <a:r>
              <a:rPr lang="zh-CN" altLang="en-US" i="0" dirty="0">
                <a:solidFill>
                  <a:srgbClr val="121212"/>
                </a:solidFill>
                <a:effectLst/>
                <a:latin typeface="+mj-ea"/>
                <a:ea typeface="+mj-ea"/>
              </a:rPr>
              <a:t>中断描述符</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b="0" dirty="0" err="1">
                <a:solidFill>
                  <a:schemeClr val="tx1"/>
                </a:solidFill>
                <a:latin typeface="黑体" panose="02010609060101010101" pitchFamily="49" charset="-122"/>
                <a:ea typeface="黑体" panose="02010609060101010101" pitchFamily="49" charset="-122"/>
              </a:rPr>
              <a:t>irqaction</a:t>
            </a:r>
            <a:r>
              <a:rPr lang="zh-CN" altLang="en-US" b="0" dirty="0">
                <a:solidFill>
                  <a:schemeClr val="tx1"/>
                </a:solidFill>
                <a:latin typeface="黑体" panose="02010609060101010101" pitchFamily="49" charset="-122"/>
                <a:ea typeface="黑体" panose="02010609060101010101" pitchFamily="49" charset="-122"/>
              </a:rPr>
              <a:t>结构体的代码在</a:t>
            </a:r>
            <a:r>
              <a:rPr lang="en-US" altLang="zh-CN" b="0" dirty="0" err="1">
                <a:solidFill>
                  <a:schemeClr val="tx1"/>
                </a:solidFill>
                <a:latin typeface="黑体" panose="02010609060101010101" pitchFamily="49" charset="-122"/>
                <a:ea typeface="黑体" panose="02010609060101010101" pitchFamily="49" charset="-122"/>
              </a:rPr>
              <a:t>openEuler</a:t>
            </a:r>
            <a:r>
              <a:rPr lang="zh-CN" altLang="en-US" b="0" dirty="0">
                <a:solidFill>
                  <a:schemeClr val="tx1"/>
                </a:solidFill>
                <a:latin typeface="黑体" panose="02010609060101010101" pitchFamily="49" charset="-122"/>
                <a:ea typeface="黑体" panose="02010609060101010101" pitchFamily="49" charset="-122"/>
              </a:rPr>
              <a:t>源码仓库的</a:t>
            </a:r>
            <a:r>
              <a:rPr lang="en-US" altLang="zh-CN" b="0" dirty="0">
                <a:solidFill>
                  <a:schemeClr val="tx1"/>
                </a:solidFill>
                <a:latin typeface="黑体" panose="02010609060101010101" pitchFamily="49" charset="-122"/>
                <a:ea typeface="黑体" panose="02010609060101010101" pitchFamily="49" charset="-122"/>
              </a:rPr>
              <a:t>/</a:t>
            </a:r>
            <a:r>
              <a:rPr lang="en-US" altLang="zh-CN" b="0" dirty="0" err="1">
                <a:solidFill>
                  <a:schemeClr val="tx1"/>
                </a:solidFill>
                <a:latin typeface="黑体" panose="02010609060101010101" pitchFamily="49" charset="-122"/>
                <a:ea typeface="黑体" panose="02010609060101010101" pitchFamily="49" charset="-122"/>
              </a:rPr>
              <a:t>openeuler</a:t>
            </a:r>
            <a:r>
              <a:rPr lang="en-US" altLang="zh-CN" b="0" dirty="0">
                <a:solidFill>
                  <a:schemeClr val="tx1"/>
                </a:solidFill>
                <a:latin typeface="黑体" panose="02010609060101010101" pitchFamily="49" charset="-122"/>
                <a:ea typeface="黑体" panose="02010609060101010101" pitchFamily="49" charset="-122"/>
              </a:rPr>
              <a:t>/kernel/blob/kernel-4.19/include/</a:t>
            </a:r>
            <a:r>
              <a:rPr lang="en-US" altLang="zh-CN" b="0" dirty="0" err="1">
                <a:solidFill>
                  <a:schemeClr val="tx1"/>
                </a:solidFill>
                <a:latin typeface="黑体" panose="02010609060101010101" pitchFamily="49" charset="-122"/>
                <a:ea typeface="黑体" panose="02010609060101010101" pitchFamily="49" charset="-122"/>
              </a:rPr>
              <a:t>linux</a:t>
            </a:r>
            <a:r>
              <a:rPr lang="en-US" altLang="zh-CN" b="0" dirty="0">
                <a:solidFill>
                  <a:schemeClr val="tx1"/>
                </a:solidFill>
                <a:latin typeface="黑体" panose="02010609060101010101" pitchFamily="49" charset="-122"/>
                <a:ea typeface="黑体" panose="02010609060101010101" pitchFamily="49" charset="-122"/>
              </a:rPr>
              <a:t>/</a:t>
            </a:r>
            <a:r>
              <a:rPr lang="en-US" altLang="zh-CN" b="0" dirty="0" err="1">
                <a:solidFill>
                  <a:schemeClr val="tx1"/>
                </a:solidFill>
                <a:latin typeface="黑体" panose="02010609060101010101" pitchFamily="49" charset="-122"/>
                <a:ea typeface="黑体" panose="02010609060101010101" pitchFamily="49" charset="-122"/>
              </a:rPr>
              <a:t>interrupt.h</a:t>
            </a:r>
            <a:r>
              <a:rPr lang="zh-CN" altLang="en-US" b="0" dirty="0">
                <a:solidFill>
                  <a:schemeClr val="tx1"/>
                </a:solidFill>
                <a:latin typeface="黑体" panose="02010609060101010101" pitchFamily="49" charset="-122"/>
                <a:ea typeface="黑体" panose="02010609060101010101" pitchFamily="49" charset="-122"/>
              </a:rPr>
              <a:t>文件中可以找到：</a:t>
            </a:r>
            <a:endParaRPr lang="en-US" altLang="zh-CN" b="0" dirty="0">
              <a:solidFill>
                <a:schemeClr val="tx1"/>
              </a:solidFill>
              <a:latin typeface="黑体" panose="02010609060101010101" pitchFamily="49" charset="-122"/>
              <a:ea typeface="黑体" panose="02010609060101010101" pitchFamily="49" charset="-122"/>
            </a:endParaRPr>
          </a:p>
          <a:p>
            <a:pPr lvl="1"/>
            <a:endParaRPr lang="en-US" altLang="zh-CN" b="0" i="0" dirty="0">
              <a:solidFill>
                <a:schemeClr val="tx1"/>
              </a:solidFill>
              <a:effectLst/>
              <a:latin typeface="黑体" panose="02010609060101010101" pitchFamily="49" charset="-122"/>
              <a:ea typeface="黑体" panose="02010609060101010101" pitchFamily="49" charset="-122"/>
            </a:endParaRPr>
          </a:p>
          <a:p>
            <a:pPr lvl="1"/>
            <a:r>
              <a:rPr lang="zh-CN" altLang="en-US" b="0" i="0" dirty="0">
                <a:solidFill>
                  <a:schemeClr val="tx1"/>
                </a:solidFill>
                <a:effectLst/>
                <a:latin typeface="黑体" panose="02010609060101010101" pitchFamily="49" charset="-122"/>
                <a:ea typeface="黑体" panose="02010609060101010101" pitchFamily="49" charset="-122"/>
              </a:rPr>
              <a:t>该结构体通过</a:t>
            </a:r>
            <a:r>
              <a:rPr lang="en-US" altLang="zh-CN" b="0" i="0" dirty="0">
                <a:solidFill>
                  <a:schemeClr val="tx1"/>
                </a:solidFill>
                <a:effectLst/>
                <a:latin typeface="黑体" panose="02010609060101010101" pitchFamily="49" charset="-122"/>
                <a:ea typeface="黑体" panose="02010609060101010101" pitchFamily="49" charset="-122"/>
              </a:rPr>
              <a:t>next</a:t>
            </a:r>
            <a:r>
              <a:rPr lang="zh-CN" altLang="en-US" b="0" i="0" dirty="0">
                <a:solidFill>
                  <a:schemeClr val="tx1"/>
                </a:solidFill>
                <a:effectLst/>
                <a:latin typeface="黑体" panose="02010609060101010101" pitchFamily="49" charset="-122"/>
                <a:ea typeface="黑体" panose="02010609060101010101" pitchFamily="49" charset="-122"/>
              </a:rPr>
              <a:t>指针构成了链表，从而可以保存多个设备驱动注册的处理函数并使多个设备共享同一个硬件中断号。</a:t>
            </a:r>
            <a:endParaRPr lang="en-US" altLang="zh-CN" b="0" i="0" dirty="0">
              <a:solidFill>
                <a:schemeClr val="tx1"/>
              </a:solidFill>
              <a:effectLst/>
              <a:latin typeface="黑体" panose="02010609060101010101" pitchFamily="49" charset="-122"/>
              <a:ea typeface="黑体" panose="02010609060101010101" pitchFamily="49" charset="-122"/>
            </a:endParaRPr>
          </a:p>
        </p:txBody>
      </p:sp>
      <p:sp>
        <p:nvSpPr>
          <p:cNvPr id="6" name="内容占位符 3">
            <a:extLst>
              <a:ext uri="{FF2B5EF4-FFF2-40B4-BE49-F238E27FC236}">
                <a16:creationId xmlns:a16="http://schemas.microsoft.com/office/drawing/2014/main" id="{02587C03-B85E-45B3-A862-2FBEF1B7EF2D}"/>
              </a:ext>
            </a:extLst>
          </p:cNvPr>
          <p:cNvSpPr>
            <a:spLocks noGrp="1"/>
          </p:cNvSpPr>
          <p:nvPr>
            <p:ph sz="half" idx="2"/>
          </p:nvPr>
        </p:nvSpPr>
        <p:spPr bwMode="auto">
          <a:xfrm>
            <a:off x="4970860" y="1945481"/>
            <a:ext cx="4050506" cy="2583564"/>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irqaction</a:t>
            </a:r>
            <a:r>
              <a:rPr lang="en-US" altLang="zh-CN" sz="900" b="0" dirty="0">
                <a:solidFill>
                  <a:srgbClr val="D4D4D4"/>
                </a:solidFill>
                <a:latin typeface="Consolas" panose="020B0609020204030204" pitchFamily="49" charset="0"/>
              </a:rPr>
              <a:t> {</a:t>
            </a:r>
          </a:p>
          <a:p>
            <a:r>
              <a:rPr lang="en-US" altLang="zh-CN" sz="900" b="0" dirty="0">
                <a:solidFill>
                  <a:srgbClr val="D4D4D4"/>
                </a:solidFill>
                <a:latin typeface="Consolas" panose="020B0609020204030204" pitchFamily="49" charset="0"/>
              </a:rPr>
              <a:t>    </a:t>
            </a:r>
            <a:r>
              <a:rPr lang="en-US" altLang="zh-CN" sz="900" b="0" dirty="0" err="1">
                <a:solidFill>
                  <a:srgbClr val="4EC9B0"/>
                </a:solidFill>
                <a:latin typeface="Consolas" panose="020B0609020204030204" pitchFamily="49" charset="0"/>
              </a:rPr>
              <a:t>irq_handler_t</a:t>
            </a:r>
            <a:r>
              <a:rPr lang="en-US" altLang="zh-CN" sz="900" b="0" dirty="0">
                <a:solidFill>
                  <a:srgbClr val="D4D4D4"/>
                </a:solidFill>
                <a:latin typeface="Consolas" panose="020B0609020204030204" pitchFamily="49" charset="0"/>
              </a:rPr>
              <a:t>       handler;</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dev_id</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__</a:t>
            </a:r>
            <a:r>
              <a:rPr lang="en-US" altLang="zh-CN" sz="900" b="0" dirty="0" err="1">
                <a:solidFill>
                  <a:srgbClr val="D4D4D4"/>
                </a:solidFill>
                <a:latin typeface="Consolas" panose="020B0609020204030204" pitchFamily="49" charset="0"/>
              </a:rPr>
              <a:t>percpu</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percpu_dev_id</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irqaction</a:t>
            </a:r>
            <a:r>
              <a:rPr lang="en-US" altLang="zh-CN" sz="900" b="0" dirty="0">
                <a:solidFill>
                  <a:srgbClr val="D4D4D4"/>
                </a:solidFill>
                <a:latin typeface="Consolas" panose="020B0609020204030204" pitchFamily="49" charset="0"/>
              </a:rPr>
              <a:t>    *next;</a:t>
            </a:r>
          </a:p>
          <a:p>
            <a:r>
              <a:rPr lang="en-US" altLang="zh-CN" sz="900" b="0" dirty="0">
                <a:solidFill>
                  <a:srgbClr val="D4D4D4"/>
                </a:solidFill>
                <a:latin typeface="Consolas" panose="020B0609020204030204" pitchFamily="49" charset="0"/>
              </a:rPr>
              <a:t>    </a:t>
            </a:r>
            <a:r>
              <a:rPr lang="en-US" altLang="zh-CN" sz="900" b="0" dirty="0" err="1">
                <a:solidFill>
                  <a:srgbClr val="4EC9B0"/>
                </a:solidFill>
                <a:latin typeface="Consolas" panose="020B0609020204030204" pitchFamily="49" charset="0"/>
              </a:rPr>
              <a:t>irq_handler_t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thread_fn</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task_struct</a:t>
            </a:r>
            <a:r>
              <a:rPr lang="en-US" altLang="zh-CN" sz="900" b="0" dirty="0">
                <a:solidFill>
                  <a:srgbClr val="D4D4D4"/>
                </a:solidFill>
                <a:latin typeface="Consolas" panose="020B0609020204030204" pitchFamily="49" charset="0"/>
              </a:rPr>
              <a:t>  *thread;</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irqaction</a:t>
            </a:r>
            <a:r>
              <a:rPr lang="en-US" altLang="zh-CN" sz="900" b="0" dirty="0">
                <a:solidFill>
                  <a:srgbClr val="D4D4D4"/>
                </a:solidFill>
                <a:latin typeface="Consolas" panose="020B0609020204030204" pitchFamily="49" charset="0"/>
              </a:rPr>
              <a:t>    *secondary;</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irq</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flags;</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thread_flags</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thread_mask</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const</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char</a:t>
            </a:r>
            <a:r>
              <a:rPr lang="en-US" altLang="zh-CN" sz="900" b="0" dirty="0">
                <a:solidFill>
                  <a:srgbClr val="D4D4D4"/>
                </a:solidFill>
                <a:latin typeface="Consolas" panose="020B0609020204030204" pitchFamily="49" charset="0"/>
              </a:rPr>
              <a:t>      *name;</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proc_dir_entry</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dir</a:t>
            </a:r>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____</a:t>
            </a:r>
            <a:r>
              <a:rPr lang="en-US" altLang="zh-CN" sz="900" b="0" dirty="0" err="1">
                <a:solidFill>
                  <a:srgbClr val="D4D4D4"/>
                </a:solidFill>
                <a:latin typeface="Consolas" panose="020B0609020204030204" pitchFamily="49" charset="0"/>
              </a:rPr>
              <a:t>cacheline_internodealigned_in_smp</a:t>
            </a:r>
            <a:r>
              <a:rPr lang="en-US" altLang="zh-CN" sz="900" b="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626929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0" y="1196752"/>
            <a:ext cx="8665369" cy="4096940"/>
          </a:xfrm>
        </p:spPr>
        <p:txBody>
          <a:bodyPr/>
          <a:lstStyle/>
          <a:p>
            <a:r>
              <a:rPr lang="zh-CN" altLang="en-US" i="0" dirty="0">
                <a:solidFill>
                  <a:srgbClr val="121212"/>
                </a:solidFill>
                <a:effectLst/>
                <a:latin typeface="+mj-ea"/>
                <a:ea typeface="+mj-ea"/>
              </a:rPr>
              <a:t>软件产生中断的处理流程</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zh-CN" altLang="en-US" b="0" i="0" dirty="0">
                <a:solidFill>
                  <a:schemeClr val="tx1"/>
                </a:solidFill>
                <a:effectLst/>
                <a:latin typeface="黑体" panose="02010609060101010101" pitchFamily="49" charset="-122"/>
                <a:ea typeface="黑体" panose="02010609060101010101" pitchFamily="49" charset="-122"/>
              </a:rPr>
              <a:t>软件产生的中断（</a:t>
            </a:r>
            <a:r>
              <a:rPr lang="en-US" altLang="zh-CN" b="0" i="0" dirty="0">
                <a:solidFill>
                  <a:schemeClr val="tx1"/>
                </a:solidFill>
                <a:effectLst/>
                <a:latin typeface="黑体" panose="02010609060101010101" pitchFamily="49" charset="-122"/>
                <a:ea typeface="黑体" panose="02010609060101010101" pitchFamily="49" charset="-122"/>
              </a:rPr>
              <a:t>SGI</a:t>
            </a:r>
            <a:r>
              <a:rPr lang="zh-CN" altLang="en-US" b="0" i="0" dirty="0">
                <a:solidFill>
                  <a:schemeClr val="tx1"/>
                </a:solidFill>
                <a:effectLst/>
                <a:latin typeface="黑体" panose="02010609060101010101" pitchFamily="49" charset="-122"/>
                <a:ea typeface="黑体" panose="02010609060101010101" pitchFamily="49" charset="-122"/>
              </a:rPr>
              <a:t>）是</a:t>
            </a:r>
            <a:r>
              <a:rPr lang="en-US" altLang="zh-CN" b="0" i="0" dirty="0">
                <a:solidFill>
                  <a:schemeClr val="tx1"/>
                </a:solidFill>
                <a:effectLst/>
                <a:latin typeface="黑体" panose="02010609060101010101" pitchFamily="49" charset="-122"/>
                <a:ea typeface="黑体" panose="02010609060101010101" pitchFamily="49" charset="-122"/>
              </a:rPr>
              <a:t>ARM GICv3</a:t>
            </a:r>
            <a:r>
              <a:rPr lang="zh-CN" altLang="en-US" b="0" i="0" dirty="0">
                <a:solidFill>
                  <a:schemeClr val="tx1"/>
                </a:solidFill>
                <a:effectLst/>
                <a:latin typeface="黑体" panose="02010609060101010101" pitchFamily="49" charset="-122"/>
                <a:ea typeface="黑体" panose="02010609060101010101" pitchFamily="49" charset="-122"/>
              </a:rPr>
              <a:t>支持的一种中断类型，</a:t>
            </a:r>
            <a:r>
              <a:rPr lang="en-US" altLang="zh-CN" b="0" i="0" dirty="0">
                <a:solidFill>
                  <a:schemeClr val="tx1"/>
                </a:solidFill>
                <a:effectLst/>
                <a:latin typeface="黑体" panose="02010609060101010101" pitchFamily="49" charset="-122"/>
                <a:ea typeface="黑体" panose="02010609060101010101" pitchFamily="49" charset="-122"/>
              </a:rPr>
              <a:t>SGI</a:t>
            </a:r>
            <a:r>
              <a:rPr lang="zh-CN" altLang="en-US" b="0" i="0" dirty="0">
                <a:solidFill>
                  <a:schemeClr val="tx1"/>
                </a:solidFill>
                <a:effectLst/>
                <a:latin typeface="黑体" panose="02010609060101010101" pitchFamily="49" charset="-122"/>
                <a:ea typeface="黑体" panose="02010609060101010101" pitchFamily="49" charset="-122"/>
              </a:rPr>
              <a:t>通常用于处理器间的通行，通过写</a:t>
            </a:r>
            <a:r>
              <a:rPr lang="en-US" altLang="zh-CN" b="0" i="0" dirty="0">
                <a:solidFill>
                  <a:schemeClr val="tx1"/>
                </a:solidFill>
                <a:effectLst/>
                <a:latin typeface="黑体" panose="02010609060101010101" pitchFamily="49" charset="-122"/>
                <a:ea typeface="黑体" panose="02010609060101010101" pitchFamily="49" charset="-122"/>
              </a:rPr>
              <a:t>GIC</a:t>
            </a:r>
            <a:r>
              <a:rPr lang="zh-CN" altLang="en-US" b="0" i="0" dirty="0">
                <a:solidFill>
                  <a:schemeClr val="tx1"/>
                </a:solidFill>
                <a:effectLst/>
                <a:latin typeface="黑体" panose="02010609060101010101" pitchFamily="49" charset="-122"/>
                <a:ea typeface="黑体" panose="02010609060101010101" pitchFamily="49" charset="-122"/>
              </a:rPr>
              <a:t>的</a:t>
            </a:r>
            <a:r>
              <a:rPr lang="en-US" altLang="zh-CN" b="0" i="0" dirty="0">
                <a:solidFill>
                  <a:schemeClr val="tx1"/>
                </a:solidFill>
                <a:effectLst/>
                <a:latin typeface="黑体" panose="02010609060101010101" pitchFamily="49" charset="-122"/>
                <a:ea typeface="黑体" panose="02010609060101010101" pitchFamily="49" charset="-122"/>
              </a:rPr>
              <a:t>SGI</a:t>
            </a:r>
            <a:r>
              <a:rPr lang="zh-CN" altLang="en-US" b="0" i="0" dirty="0">
                <a:solidFill>
                  <a:schemeClr val="tx1"/>
                </a:solidFill>
                <a:effectLst/>
                <a:latin typeface="黑体" panose="02010609060101010101" pitchFamily="49" charset="-122"/>
                <a:ea typeface="黑体" panose="02010609060101010101" pitchFamily="49" charset="-122"/>
              </a:rPr>
              <a:t>寄存器能产生</a:t>
            </a:r>
            <a:r>
              <a:rPr lang="en-US" altLang="zh-CN" b="0" i="0" dirty="0">
                <a:solidFill>
                  <a:schemeClr val="tx1"/>
                </a:solidFill>
                <a:effectLst/>
                <a:latin typeface="黑体" panose="02010609060101010101" pitchFamily="49" charset="-122"/>
                <a:ea typeface="黑体" panose="02010609060101010101" pitchFamily="49" charset="-122"/>
              </a:rPr>
              <a:t>SGI</a:t>
            </a:r>
            <a:r>
              <a:rPr lang="zh-CN" altLang="en-US" b="0" i="0" dirty="0">
                <a:solidFill>
                  <a:schemeClr val="tx1"/>
                </a:solidFill>
                <a:effectLst/>
                <a:latin typeface="黑体" panose="02010609060101010101" pitchFamily="49" charset="-122"/>
                <a:ea typeface="黑体" panose="02010609060101010101" pitchFamily="49" charset="-122"/>
              </a:rPr>
              <a:t>；</a:t>
            </a:r>
            <a:endParaRPr lang="en-US" altLang="zh-CN" b="0" i="0" dirty="0">
              <a:solidFill>
                <a:schemeClr val="tx1"/>
              </a:solidFill>
              <a:effectLst/>
              <a:latin typeface="黑体" panose="02010609060101010101" pitchFamily="49" charset="-122"/>
              <a:ea typeface="黑体" panose="02010609060101010101" pitchFamily="49" charset="-122"/>
            </a:endParaRPr>
          </a:p>
          <a:p>
            <a:pPr lvl="1"/>
            <a:endParaRPr lang="en-US" altLang="zh-CN" b="0" i="0" dirty="0">
              <a:solidFill>
                <a:schemeClr val="tx1"/>
              </a:solidFill>
              <a:effectLst/>
              <a:latin typeface="黑体" panose="02010609060101010101" pitchFamily="49" charset="-122"/>
              <a:ea typeface="黑体" panose="02010609060101010101" pitchFamily="49" charset="-122"/>
            </a:endParaRPr>
          </a:p>
          <a:p>
            <a:pPr lvl="1"/>
            <a:r>
              <a:rPr lang="en-US" altLang="zh-CN" b="0" i="0" dirty="0">
                <a:solidFill>
                  <a:schemeClr val="tx1"/>
                </a:solidFill>
                <a:effectLst/>
                <a:latin typeface="黑体" panose="02010609060101010101" pitchFamily="49" charset="-122"/>
                <a:ea typeface="黑体" panose="02010609060101010101" pitchFamily="49" charset="-122"/>
              </a:rPr>
              <a:t>ARM Linux</a:t>
            </a:r>
            <a:r>
              <a:rPr lang="zh-CN" altLang="en-US" b="0" i="0" dirty="0">
                <a:solidFill>
                  <a:schemeClr val="tx1"/>
                </a:solidFill>
                <a:effectLst/>
                <a:latin typeface="黑体" panose="02010609060101010101" pitchFamily="49" charset="-122"/>
                <a:ea typeface="黑体" panose="02010609060101010101" pitchFamily="49" charset="-122"/>
              </a:rPr>
              <a:t>内核将硬件中断号小于</a:t>
            </a:r>
            <a:r>
              <a:rPr lang="en-US" altLang="zh-CN" b="0" i="0" dirty="0">
                <a:solidFill>
                  <a:schemeClr val="tx1"/>
                </a:solidFill>
                <a:effectLst/>
                <a:latin typeface="黑体" panose="02010609060101010101" pitchFamily="49" charset="-122"/>
                <a:ea typeface="黑体" panose="02010609060101010101" pitchFamily="49" charset="-122"/>
              </a:rPr>
              <a:t>16</a:t>
            </a:r>
            <a:r>
              <a:rPr lang="zh-CN" altLang="en-US" b="0" i="0" dirty="0">
                <a:solidFill>
                  <a:schemeClr val="tx1"/>
                </a:solidFill>
                <a:effectLst/>
                <a:latin typeface="黑体" panose="02010609060101010101" pitchFamily="49" charset="-122"/>
                <a:ea typeface="黑体" panose="02010609060101010101" pitchFamily="49" charset="-122"/>
              </a:rPr>
              <a:t>的中断识别为</a:t>
            </a:r>
            <a:r>
              <a:rPr lang="en-US" altLang="zh-CN" b="0" i="0" dirty="0">
                <a:solidFill>
                  <a:schemeClr val="tx1"/>
                </a:solidFill>
                <a:effectLst/>
                <a:latin typeface="黑体" panose="02010609060101010101" pitchFamily="49" charset="-122"/>
                <a:ea typeface="黑体" panose="02010609060101010101" pitchFamily="49" charset="-122"/>
              </a:rPr>
              <a:t>SGI</a:t>
            </a:r>
            <a:r>
              <a:rPr lang="zh-CN" altLang="en-US" b="0" i="0" dirty="0">
                <a:solidFill>
                  <a:schemeClr val="tx1"/>
                </a:solidFill>
                <a:effectLst/>
                <a:latin typeface="黑体" panose="02010609060101010101" pitchFamily="49" charset="-122"/>
                <a:ea typeface="黑体" panose="02010609060101010101" pitchFamily="49" charset="-122"/>
              </a:rPr>
              <a:t>，并调用</a:t>
            </a:r>
            <a:r>
              <a:rPr lang="en-US" altLang="zh-CN" b="0" i="0" dirty="0" err="1">
                <a:solidFill>
                  <a:schemeClr val="tx1"/>
                </a:solidFill>
                <a:effectLst/>
                <a:latin typeface="黑体" panose="02010609060101010101" pitchFamily="49" charset="-122"/>
                <a:ea typeface="黑体" panose="02010609060101010101" pitchFamily="49" charset="-122"/>
              </a:rPr>
              <a:t>handle_IPI</a:t>
            </a:r>
            <a:r>
              <a:rPr lang="zh-CN" altLang="en-US" b="0" i="0" dirty="0">
                <a:solidFill>
                  <a:schemeClr val="tx1"/>
                </a:solidFill>
                <a:effectLst/>
                <a:latin typeface="黑体" panose="02010609060101010101" pitchFamily="49" charset="-122"/>
                <a:ea typeface="黑体" panose="02010609060101010101" pitchFamily="49" charset="-122"/>
              </a:rPr>
              <a:t>（）函数处理。</a:t>
            </a:r>
            <a:endParaRPr lang="en-US" altLang="zh-CN" b="0" i="0" dirty="0">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887028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zh-CN" altLang="en-US" i="0" dirty="0">
                <a:solidFill>
                  <a:srgbClr val="121212"/>
                </a:solidFill>
                <a:effectLst/>
                <a:latin typeface="+mj-ea"/>
                <a:ea typeface="+mj-ea"/>
              </a:rPr>
              <a:t>软件产生中断的处理流程</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b="0" i="0" dirty="0">
                <a:effectLst/>
                <a:latin typeface="黑体" panose="02010609060101010101" pitchFamily="49" charset="-122"/>
                <a:ea typeface="黑体" panose="02010609060101010101" pitchFamily="49" charset="-122"/>
              </a:rPr>
              <a:t>ARM Linux</a:t>
            </a:r>
            <a:r>
              <a:rPr lang="zh-CN" altLang="en-US" b="0" i="0" dirty="0">
                <a:effectLst/>
                <a:latin typeface="黑体" panose="02010609060101010101" pitchFamily="49" charset="-122"/>
                <a:ea typeface="黑体" panose="02010609060101010101" pitchFamily="49" charset="-122"/>
              </a:rPr>
              <a:t>内核支持的</a:t>
            </a:r>
            <a:r>
              <a:rPr lang="en-US" altLang="zh-CN" b="0" i="0" dirty="0">
                <a:effectLst/>
                <a:latin typeface="黑体" panose="02010609060101010101" pitchFamily="49" charset="-122"/>
                <a:ea typeface="黑体" panose="02010609060101010101" pitchFamily="49" charset="-122"/>
              </a:rPr>
              <a:t>SGI</a:t>
            </a:r>
            <a:r>
              <a:rPr lang="zh-CN" altLang="en-US" b="0" i="0" dirty="0">
                <a:effectLst/>
                <a:latin typeface="黑体" panose="02010609060101010101" pitchFamily="49" charset="-122"/>
                <a:ea typeface="黑体" panose="02010609060101010101" pitchFamily="49" charset="-122"/>
              </a:rPr>
              <a:t>有如下几种类型：</a:t>
            </a:r>
            <a:endParaRPr lang="en-US" altLang="zh-CN" b="0" i="0" dirty="0">
              <a:effectLst/>
              <a:latin typeface="黑体" panose="02010609060101010101" pitchFamily="49" charset="-122"/>
              <a:ea typeface="黑体" panose="02010609060101010101" pitchFamily="49" charset="-122"/>
            </a:endParaRPr>
          </a:p>
          <a:p>
            <a:pPr lvl="2"/>
            <a:r>
              <a:rPr lang="en-US" altLang="zh-CN" b="0" i="0" dirty="0">
                <a:solidFill>
                  <a:srgbClr val="FF0000"/>
                </a:solidFill>
                <a:effectLst/>
                <a:latin typeface="黑体" panose="02010609060101010101" pitchFamily="49" charset="-122"/>
                <a:ea typeface="黑体" panose="02010609060101010101" pitchFamily="49" charset="-122"/>
              </a:rPr>
              <a:t>IPI_RESCHEDULE</a:t>
            </a:r>
            <a:r>
              <a:rPr lang="zh-CN" altLang="en-US" b="0" i="0" dirty="0">
                <a:solidFill>
                  <a:srgbClr val="FF0000"/>
                </a:solidFill>
                <a:effectLst/>
                <a:latin typeface="黑体" panose="02010609060101010101" pitchFamily="49" charset="-122"/>
                <a:ea typeface="黑体" panose="02010609060101010101" pitchFamily="49" charset="-122"/>
              </a:rPr>
              <a:t>：函数</a:t>
            </a:r>
            <a:r>
              <a:rPr lang="en-US" altLang="zh-CN" b="0" i="0" dirty="0" err="1">
                <a:solidFill>
                  <a:srgbClr val="FF0000"/>
                </a:solidFill>
                <a:effectLst/>
                <a:latin typeface="黑体" panose="02010609060101010101" pitchFamily="49" charset="-122"/>
                <a:ea typeface="黑体" panose="02010609060101010101" pitchFamily="49" charset="-122"/>
              </a:rPr>
              <a:t>smp_send_reschedule</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生成的中断，该中断重新调度进程，</a:t>
            </a:r>
            <a:r>
              <a:rPr lang="en-US" altLang="zh-CN" b="0" i="0" dirty="0" err="1">
                <a:solidFill>
                  <a:srgbClr val="FF0000"/>
                </a:solidFill>
                <a:effectLst/>
                <a:latin typeface="黑体" panose="02010609060101010101" pitchFamily="49" charset="-122"/>
                <a:ea typeface="黑体" panose="02010609060101010101" pitchFamily="49" charset="-122"/>
              </a:rPr>
              <a:t>scheduler_ipi</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函数调用</a:t>
            </a:r>
            <a:r>
              <a:rPr lang="en-US" altLang="zh-CN" b="0" i="0" dirty="0" err="1">
                <a:solidFill>
                  <a:srgbClr val="FF0000"/>
                </a:solidFill>
                <a:effectLst/>
                <a:latin typeface="黑体" panose="02010609060101010101" pitchFamily="49" charset="-122"/>
                <a:ea typeface="黑体" panose="02010609060101010101" pitchFamily="49" charset="-122"/>
              </a:rPr>
              <a:t>sched_ttwu_pending</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函数唤醒</a:t>
            </a:r>
            <a:r>
              <a:rPr lang="en-US" altLang="zh-CN" b="0" i="0" dirty="0">
                <a:solidFill>
                  <a:srgbClr val="FF0000"/>
                </a:solidFill>
                <a:effectLst/>
                <a:latin typeface="黑体" panose="02010609060101010101" pitchFamily="49" charset="-122"/>
                <a:ea typeface="黑体" panose="02010609060101010101" pitchFamily="49" charset="-122"/>
              </a:rPr>
              <a:t>pending</a:t>
            </a:r>
            <a:r>
              <a:rPr lang="zh-CN" altLang="en-US" b="0" i="0" dirty="0">
                <a:solidFill>
                  <a:srgbClr val="FF0000"/>
                </a:solidFill>
                <a:effectLst/>
                <a:latin typeface="黑体" panose="02010609060101010101" pitchFamily="49" charset="-122"/>
                <a:ea typeface="黑体" panose="02010609060101010101" pitchFamily="49" charset="-122"/>
              </a:rPr>
              <a:t>的任务然后调用</a:t>
            </a:r>
            <a:r>
              <a:rPr lang="en-US" altLang="zh-CN" b="0" i="0" dirty="0" err="1">
                <a:solidFill>
                  <a:srgbClr val="FF0000"/>
                </a:solidFill>
                <a:effectLst/>
                <a:latin typeface="黑体" panose="02010609060101010101" pitchFamily="49" charset="-122"/>
                <a:ea typeface="黑体" panose="02010609060101010101" pitchFamily="49" charset="-122"/>
              </a:rPr>
              <a:t>raise_softirq_irqoff</a:t>
            </a:r>
            <a:r>
              <a:rPr lang="zh-CN" altLang="en-US" b="0" i="0" dirty="0">
                <a:solidFill>
                  <a:srgbClr val="FF0000"/>
                </a:solidFill>
                <a:effectLst/>
                <a:latin typeface="黑体" panose="02010609060101010101" pitchFamily="49" charset="-122"/>
                <a:ea typeface="黑体" panose="02010609060101010101" pitchFamily="49" charset="-122"/>
              </a:rPr>
              <a:t>（）函数发起一个软中断</a:t>
            </a:r>
            <a:endParaRPr lang="en-US" altLang="zh-CN" b="0" i="0" dirty="0">
              <a:solidFill>
                <a:srgbClr val="FF0000"/>
              </a:solidFill>
              <a:effectLst/>
              <a:latin typeface="黑体" panose="02010609060101010101" pitchFamily="49" charset="-122"/>
              <a:ea typeface="黑体" panose="02010609060101010101" pitchFamily="49" charset="-122"/>
            </a:endParaRPr>
          </a:p>
          <a:p>
            <a:pPr marL="422041" lvl="1" indent="0">
              <a:buNone/>
            </a:pPr>
            <a:endParaRPr lang="en-US" altLang="zh-CN" dirty="0">
              <a:latin typeface="+mj-ea"/>
              <a:ea typeface="+mj-ea"/>
            </a:endParaRPr>
          </a:p>
        </p:txBody>
      </p:sp>
      <p:sp>
        <p:nvSpPr>
          <p:cNvPr id="4" name="内容占位符 3">
            <a:extLst>
              <a:ext uri="{FF2B5EF4-FFF2-40B4-BE49-F238E27FC236}">
                <a16:creationId xmlns:a16="http://schemas.microsoft.com/office/drawing/2014/main" id="{00203FFE-9C70-4013-B007-C57C67F5B2B3}"/>
              </a:ext>
            </a:extLst>
          </p:cNvPr>
          <p:cNvSpPr txBox="1">
            <a:spLocks/>
          </p:cNvSpPr>
          <p:nvPr/>
        </p:nvSpPr>
        <p:spPr bwMode="auto">
          <a:xfrm>
            <a:off x="4970860" y="1945481"/>
            <a:ext cx="4050506" cy="2724742"/>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900" b="0" kern="0">
                <a:solidFill>
                  <a:srgbClr val="569CD6"/>
                </a:solidFill>
                <a:latin typeface="Consolas" panose="020B0609020204030204" pitchFamily="49" charset="0"/>
              </a:rPr>
              <a:t>void</a:t>
            </a:r>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scheduler_ipi</a:t>
            </a:r>
            <a:r>
              <a:rPr lang="en-US" altLang="zh-CN" sz="900" b="0" kern="0">
                <a:solidFill>
                  <a:srgbClr val="D4D4D4"/>
                </a:solidFill>
                <a:latin typeface="Consolas" panose="020B0609020204030204" pitchFamily="49" charset="0"/>
              </a:rPr>
              <a:t>(</a:t>
            </a:r>
            <a:r>
              <a:rPr lang="en-US" altLang="zh-CN" sz="900" b="0" kern="0">
                <a:solidFill>
                  <a:srgbClr val="569CD6"/>
                </a:solidFill>
                <a:latin typeface="Consolas" panose="020B0609020204030204" pitchFamily="49" charset="0"/>
              </a:rPr>
              <a:t>void</a:t>
            </a:r>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a:t>
            </a:r>
          </a:p>
          <a:p>
            <a:r>
              <a:rPr lang="en-US" altLang="zh-CN" sz="900" b="0" kern="0">
                <a:solidFill>
                  <a:srgbClr val="DCDCAA"/>
                </a:solidFill>
                <a:latin typeface="Consolas" panose="020B0609020204030204" pitchFamily="49" charset="0"/>
              </a:rPr>
              <a:t>irq_enter</a:t>
            </a:r>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sched_ttwu_pending</a:t>
            </a:r>
            <a:r>
              <a:rPr lang="en-US" altLang="zh-CN" sz="900" b="0" kern="0">
                <a:solidFill>
                  <a:srgbClr val="D4D4D4"/>
                </a:solidFill>
                <a:latin typeface="Consolas" panose="020B0609020204030204" pitchFamily="49" charset="0"/>
              </a:rPr>
              <a:t>(); </a:t>
            </a:r>
          </a:p>
          <a:p>
            <a:r>
              <a:rPr lang="en-US" altLang="zh-CN" sz="900" b="0" kern="0">
                <a:solidFill>
                  <a:srgbClr val="6A9955"/>
                </a:solidFill>
                <a:latin typeface="Consolas" panose="020B0609020204030204" pitchFamily="49" charset="0"/>
              </a:rPr>
              <a:t>/* </a:t>
            </a:r>
            <a:endParaRPr lang="en-US" altLang="zh-CN" sz="900" b="0" kern="0">
              <a:solidFill>
                <a:srgbClr val="D4D4D4"/>
              </a:solidFill>
              <a:latin typeface="Consolas" panose="020B0609020204030204" pitchFamily="49" charset="0"/>
            </a:endParaRPr>
          </a:p>
          <a:p>
            <a:r>
              <a:rPr lang="en-US" altLang="zh-CN" sz="900" b="0" kern="0">
                <a:solidFill>
                  <a:srgbClr val="6A9955"/>
                </a:solidFill>
                <a:latin typeface="Consolas" panose="020B0609020204030204" pitchFamily="49" charset="0"/>
              </a:rPr>
              <a:t>* Check if someone kicked us for doing the nohz idle load balance. </a:t>
            </a:r>
            <a:endParaRPr lang="en-US" altLang="zh-CN" sz="900" b="0" kern="0">
              <a:solidFill>
                <a:srgbClr val="D4D4D4"/>
              </a:solidFill>
              <a:latin typeface="Consolas" panose="020B0609020204030204" pitchFamily="49" charset="0"/>
            </a:endParaRPr>
          </a:p>
          <a:p>
            <a:r>
              <a:rPr lang="en-US" altLang="zh-CN" sz="900" b="0" kern="0">
                <a:solidFill>
                  <a:srgbClr val="6A9955"/>
                </a:solidFill>
                <a:latin typeface="Consolas" panose="020B0609020204030204" pitchFamily="49" charset="0"/>
              </a:rPr>
              <a:t>*/</a:t>
            </a:r>
            <a:r>
              <a:rPr lang="en-US" altLang="zh-CN" sz="900" b="0" kern="0">
                <a:solidFill>
                  <a:srgbClr val="D4D4D4"/>
                </a:solidFill>
                <a:latin typeface="Consolas" panose="020B0609020204030204" pitchFamily="49" charset="0"/>
              </a:rPr>
              <a:t> </a:t>
            </a:r>
          </a:p>
          <a:p>
            <a:r>
              <a:rPr lang="en-US" altLang="zh-CN" sz="900" b="0" kern="0">
                <a:solidFill>
                  <a:srgbClr val="C586C0"/>
                </a:solidFill>
                <a:latin typeface="Consolas" panose="020B0609020204030204" pitchFamily="49" charset="0"/>
              </a:rPr>
              <a:t>if</a:t>
            </a:r>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unlikely</a:t>
            </a:r>
            <a:r>
              <a:rPr lang="en-US" altLang="zh-CN" sz="900" b="0" kern="0">
                <a:solidFill>
                  <a:srgbClr val="D4D4D4"/>
                </a:solidFill>
                <a:latin typeface="Consolas" panose="020B0609020204030204" pitchFamily="49" charset="0"/>
              </a:rPr>
              <a:t>(</a:t>
            </a:r>
            <a:r>
              <a:rPr lang="en-US" altLang="zh-CN" sz="900" b="0" kern="0">
                <a:solidFill>
                  <a:srgbClr val="DCDCAA"/>
                </a:solidFill>
                <a:latin typeface="Consolas" panose="020B0609020204030204" pitchFamily="49" charset="0"/>
              </a:rPr>
              <a:t>got_nohz_idle_kick</a:t>
            </a:r>
            <a:r>
              <a:rPr lang="en-US" altLang="zh-CN" sz="900" b="0" kern="0">
                <a:solidFill>
                  <a:srgbClr val="D4D4D4"/>
                </a:solidFill>
                <a:latin typeface="Consolas" panose="020B0609020204030204" pitchFamily="49" charset="0"/>
              </a:rPr>
              <a:t>())) { </a:t>
            </a:r>
          </a:p>
          <a:p>
            <a:r>
              <a:rPr lang="en-US" altLang="zh-CN" sz="900" b="0" kern="0">
                <a:solidFill>
                  <a:srgbClr val="DCDCAA"/>
                </a:solidFill>
                <a:latin typeface="Consolas" panose="020B0609020204030204" pitchFamily="49" charset="0"/>
              </a:rPr>
              <a:t>this_rq</a:t>
            </a:r>
            <a:r>
              <a:rPr lang="en-US" altLang="zh-CN" sz="900" b="0" kern="0">
                <a:solidFill>
                  <a:srgbClr val="D4D4D4"/>
                </a:solidFill>
                <a:latin typeface="Consolas" panose="020B0609020204030204" pitchFamily="49" charset="0"/>
              </a:rPr>
              <a:t>()-&gt;</a:t>
            </a:r>
            <a:r>
              <a:rPr lang="en-US" altLang="zh-CN" sz="900" b="0" kern="0">
                <a:solidFill>
                  <a:srgbClr val="9CDCFE"/>
                </a:solidFill>
                <a:latin typeface="Consolas" panose="020B0609020204030204" pitchFamily="49" charset="0"/>
              </a:rPr>
              <a:t>idle_balance</a:t>
            </a:r>
            <a:r>
              <a:rPr lang="en-US" altLang="zh-CN" sz="900" b="0" kern="0">
                <a:solidFill>
                  <a:srgbClr val="D4D4D4"/>
                </a:solidFill>
                <a:latin typeface="Consolas" panose="020B0609020204030204" pitchFamily="49" charset="0"/>
              </a:rPr>
              <a:t> = </a:t>
            </a:r>
            <a:r>
              <a:rPr lang="en-US" altLang="zh-CN" sz="900" b="0" kern="0">
                <a:solidFill>
                  <a:srgbClr val="B5CEA8"/>
                </a:solidFill>
                <a:latin typeface="Consolas" panose="020B0609020204030204" pitchFamily="49" charset="0"/>
              </a:rPr>
              <a:t>1</a:t>
            </a:r>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raise_softirq_irqoff</a:t>
            </a:r>
            <a:r>
              <a:rPr lang="en-US" altLang="zh-CN" sz="900" b="0" kern="0">
                <a:solidFill>
                  <a:srgbClr val="D4D4D4"/>
                </a:solidFill>
                <a:latin typeface="Consolas" panose="020B0609020204030204" pitchFamily="49" charset="0"/>
              </a:rPr>
              <a:t>(SCHED_SOFTIRQ); </a:t>
            </a:r>
          </a:p>
          <a:p>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irq_exit</a:t>
            </a:r>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a:t>
            </a:r>
          </a:p>
          <a:p>
            <a:endParaRPr lang="en-US" altLang="zh-CN" sz="900" b="0" kern="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812632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zh-CN" altLang="en-US" i="0" dirty="0">
                <a:solidFill>
                  <a:srgbClr val="121212"/>
                </a:solidFill>
                <a:effectLst/>
                <a:latin typeface="+mj-ea"/>
                <a:ea typeface="+mj-ea"/>
              </a:rPr>
              <a:t>软件产生中断的处理流程</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b="0" i="0" dirty="0">
                <a:effectLst/>
                <a:latin typeface="黑体" panose="02010609060101010101" pitchFamily="49" charset="-122"/>
                <a:ea typeface="黑体" panose="02010609060101010101" pitchFamily="49" charset="-122"/>
              </a:rPr>
              <a:t>ARM Linux</a:t>
            </a:r>
            <a:r>
              <a:rPr lang="zh-CN" altLang="en-US" b="0" i="0" dirty="0">
                <a:effectLst/>
                <a:latin typeface="黑体" panose="02010609060101010101" pitchFamily="49" charset="-122"/>
                <a:ea typeface="黑体" panose="02010609060101010101" pitchFamily="49" charset="-122"/>
              </a:rPr>
              <a:t>内核支持的</a:t>
            </a:r>
            <a:r>
              <a:rPr lang="en-US" altLang="zh-CN" b="0" i="0" dirty="0">
                <a:effectLst/>
                <a:latin typeface="黑体" panose="02010609060101010101" pitchFamily="49" charset="-122"/>
                <a:ea typeface="黑体" panose="02010609060101010101" pitchFamily="49" charset="-122"/>
              </a:rPr>
              <a:t>SGI</a:t>
            </a:r>
            <a:r>
              <a:rPr lang="zh-CN" altLang="en-US" b="0" i="0" dirty="0">
                <a:effectLst/>
                <a:latin typeface="黑体" panose="02010609060101010101" pitchFamily="49" charset="-122"/>
                <a:ea typeface="黑体" panose="02010609060101010101" pitchFamily="49" charset="-122"/>
              </a:rPr>
              <a:t>有如下几种类型：</a:t>
            </a:r>
            <a:endParaRPr lang="en-US" altLang="zh-CN" b="0" i="0" dirty="0">
              <a:effectLst/>
              <a:latin typeface="黑体" panose="02010609060101010101" pitchFamily="49" charset="-122"/>
              <a:ea typeface="黑体" panose="02010609060101010101" pitchFamily="49" charset="-122"/>
            </a:endParaRPr>
          </a:p>
          <a:p>
            <a:pPr lvl="2"/>
            <a:r>
              <a:rPr lang="en-US" altLang="zh-CN" b="0" i="0" dirty="0">
                <a:solidFill>
                  <a:srgbClr val="FF0000"/>
                </a:solidFill>
                <a:effectLst/>
                <a:latin typeface="黑体" panose="02010609060101010101" pitchFamily="49" charset="-122"/>
                <a:ea typeface="黑体" panose="02010609060101010101" pitchFamily="49" charset="-122"/>
              </a:rPr>
              <a:t>IPI_CALL_FUNC</a:t>
            </a:r>
            <a:r>
              <a:rPr lang="zh-CN" altLang="en-US" b="0" i="0" dirty="0">
                <a:solidFill>
                  <a:srgbClr val="FF0000"/>
                </a:solidFill>
                <a:effectLst/>
                <a:latin typeface="黑体" panose="02010609060101010101" pitchFamily="49" charset="-122"/>
                <a:ea typeface="黑体" panose="02010609060101010101" pitchFamily="49" charset="-122"/>
              </a:rPr>
              <a:t>：函数</a:t>
            </a:r>
            <a:r>
              <a:rPr lang="en-US" altLang="zh-CN" b="0" i="0" dirty="0" err="1">
                <a:solidFill>
                  <a:srgbClr val="FF0000"/>
                </a:solidFill>
                <a:effectLst/>
                <a:latin typeface="黑体" panose="02010609060101010101" pitchFamily="49" charset="-122"/>
                <a:ea typeface="黑体" panose="02010609060101010101" pitchFamily="49" charset="-122"/>
              </a:rPr>
              <a:t>smp_call_function</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生成的中断，通过调用函数</a:t>
            </a:r>
            <a:r>
              <a:rPr lang="en-US" altLang="zh-CN" b="0" i="0" dirty="0" err="1">
                <a:solidFill>
                  <a:srgbClr val="FF0000"/>
                </a:solidFill>
                <a:effectLst/>
                <a:latin typeface="黑体" panose="02010609060101010101" pitchFamily="49" charset="-122"/>
                <a:ea typeface="黑体" panose="02010609060101010101" pitchFamily="49" charset="-122"/>
              </a:rPr>
              <a:t>generic_smp_call_function_interrupt</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最终调用函数</a:t>
            </a:r>
            <a:r>
              <a:rPr lang="en-US" altLang="zh-CN" b="0" i="0" dirty="0" err="1">
                <a:solidFill>
                  <a:srgbClr val="FF0000"/>
                </a:solidFill>
                <a:effectLst/>
                <a:latin typeface="黑体" panose="02010609060101010101" pitchFamily="49" charset="-122"/>
                <a:ea typeface="黑体" panose="02010609060101010101" pitchFamily="49" charset="-122"/>
              </a:rPr>
              <a:t>flush_smp_call_function_queue</a:t>
            </a:r>
            <a:r>
              <a:rPr lang="zh-CN" altLang="en-US" b="0" i="0" dirty="0">
                <a:solidFill>
                  <a:srgbClr val="FF0000"/>
                </a:solidFill>
                <a:effectLst/>
                <a:latin typeface="黑体" panose="02010609060101010101" pitchFamily="49" charset="-122"/>
                <a:ea typeface="黑体" panose="02010609060101010101" pitchFamily="49" charset="-122"/>
              </a:rPr>
              <a:t>（），该函数调用所有在队列中</a:t>
            </a:r>
            <a:r>
              <a:rPr lang="en-US" altLang="zh-CN" b="0" i="0" dirty="0">
                <a:solidFill>
                  <a:srgbClr val="FF0000"/>
                </a:solidFill>
                <a:effectLst/>
                <a:latin typeface="黑体" panose="02010609060101010101" pitchFamily="49" charset="-122"/>
                <a:ea typeface="黑体" panose="02010609060101010101" pitchFamily="49" charset="-122"/>
              </a:rPr>
              <a:t>pending</a:t>
            </a:r>
            <a:r>
              <a:rPr lang="zh-CN" altLang="en-US" b="0" i="0" dirty="0">
                <a:solidFill>
                  <a:srgbClr val="FF0000"/>
                </a:solidFill>
                <a:effectLst/>
                <a:latin typeface="黑体" panose="02010609060101010101" pitchFamily="49" charset="-122"/>
                <a:ea typeface="黑体" panose="02010609060101010101" pitchFamily="49" charset="-122"/>
              </a:rPr>
              <a:t>的回调函数。</a:t>
            </a:r>
            <a:endParaRPr lang="en-US" altLang="zh-CN" b="0" i="0" dirty="0">
              <a:solidFill>
                <a:srgbClr val="FF0000"/>
              </a:solidFill>
              <a:effectLst/>
              <a:latin typeface="黑体" panose="02010609060101010101" pitchFamily="49" charset="-122"/>
              <a:ea typeface="黑体" panose="02010609060101010101" pitchFamily="49" charset="-122"/>
            </a:endParaRPr>
          </a:p>
          <a:p>
            <a:pPr marL="422041" lvl="1" indent="0">
              <a:buNone/>
            </a:pPr>
            <a:endParaRPr lang="en-US" altLang="zh-CN" dirty="0">
              <a:latin typeface="+mj-ea"/>
              <a:ea typeface="+mj-ea"/>
            </a:endParaRPr>
          </a:p>
        </p:txBody>
      </p:sp>
      <p:sp>
        <p:nvSpPr>
          <p:cNvPr id="4" name="内容占位符 3">
            <a:extLst>
              <a:ext uri="{FF2B5EF4-FFF2-40B4-BE49-F238E27FC236}">
                <a16:creationId xmlns:a16="http://schemas.microsoft.com/office/drawing/2014/main" id="{1A1CE661-B6E9-400D-9BE0-85F1F4D0648E}"/>
              </a:ext>
            </a:extLst>
          </p:cNvPr>
          <p:cNvSpPr txBox="1">
            <a:spLocks/>
          </p:cNvSpPr>
          <p:nvPr/>
        </p:nvSpPr>
        <p:spPr bwMode="auto">
          <a:xfrm>
            <a:off x="5004048" y="2009483"/>
            <a:ext cx="4050506" cy="3487105"/>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900" b="0" kern="0">
                <a:solidFill>
                  <a:srgbClr val="569CD6"/>
                </a:solidFill>
                <a:latin typeface="Consolas" panose="020B0609020204030204" pitchFamily="49" charset="0"/>
              </a:rPr>
              <a:t>static</a:t>
            </a:r>
            <a:r>
              <a:rPr lang="en-US" altLang="zh-CN" sz="900" b="0" kern="0">
                <a:solidFill>
                  <a:srgbClr val="D4D4D4"/>
                </a:solidFill>
                <a:latin typeface="Consolas" panose="020B0609020204030204" pitchFamily="49" charset="0"/>
              </a:rPr>
              <a:t> </a:t>
            </a:r>
            <a:r>
              <a:rPr lang="en-US" altLang="zh-CN" sz="900" b="0" kern="0">
                <a:solidFill>
                  <a:srgbClr val="569CD6"/>
                </a:solidFill>
                <a:latin typeface="Consolas" panose="020B0609020204030204" pitchFamily="49" charset="0"/>
              </a:rPr>
              <a:t>void</a:t>
            </a:r>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flush_smp_call_function_queue</a:t>
            </a:r>
            <a:r>
              <a:rPr lang="en-US" altLang="zh-CN" sz="900" b="0" kern="0">
                <a:solidFill>
                  <a:srgbClr val="D4D4D4"/>
                </a:solidFill>
                <a:latin typeface="Consolas" panose="020B0609020204030204" pitchFamily="49" charset="0"/>
              </a:rPr>
              <a:t>(</a:t>
            </a:r>
            <a:r>
              <a:rPr lang="en-US" altLang="zh-CN" sz="900" b="0" kern="0">
                <a:solidFill>
                  <a:srgbClr val="569CD6"/>
                </a:solidFill>
                <a:latin typeface="Consolas" panose="020B0609020204030204" pitchFamily="49" charset="0"/>
              </a:rPr>
              <a:t>bool</a:t>
            </a:r>
            <a:r>
              <a:rPr lang="en-US" altLang="zh-CN" sz="900" b="0" kern="0">
                <a:solidFill>
                  <a:srgbClr val="D4D4D4"/>
                </a:solidFill>
                <a:latin typeface="Consolas" panose="020B0609020204030204" pitchFamily="49" charset="0"/>
              </a:rPr>
              <a:t> </a:t>
            </a:r>
            <a:r>
              <a:rPr lang="en-US" altLang="zh-CN" sz="900" b="0" kern="0">
                <a:solidFill>
                  <a:srgbClr val="9CDCFE"/>
                </a:solidFill>
                <a:latin typeface="Consolas" panose="020B0609020204030204" pitchFamily="49" charset="0"/>
              </a:rPr>
              <a:t>warn_cpu_offline</a:t>
            </a:r>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llist_for_each_entry_safe</a:t>
            </a:r>
            <a:r>
              <a:rPr lang="en-US" altLang="zh-CN" sz="900" b="0" kern="0">
                <a:solidFill>
                  <a:srgbClr val="D4D4D4"/>
                </a:solidFill>
                <a:latin typeface="Consolas" panose="020B0609020204030204" pitchFamily="49" charset="0"/>
              </a:rPr>
              <a:t>(csd, csd_next, entry, llist) {</a:t>
            </a:r>
          </a:p>
          <a:p>
            <a:r>
              <a:rPr lang="en-US" altLang="zh-CN" sz="900" b="0" kern="0">
                <a:solidFill>
                  <a:srgbClr val="D4D4D4"/>
                </a:solidFill>
                <a:latin typeface="Consolas" panose="020B0609020204030204" pitchFamily="49" charset="0"/>
              </a:rPr>
              <a:t>        </a:t>
            </a:r>
            <a:r>
              <a:rPr lang="en-US" altLang="zh-CN" sz="900" b="0" kern="0">
                <a:solidFill>
                  <a:srgbClr val="4EC9B0"/>
                </a:solidFill>
                <a:latin typeface="Consolas" panose="020B0609020204030204" pitchFamily="49" charset="0"/>
              </a:rPr>
              <a:t>smp_call_func_t</a:t>
            </a:r>
            <a:r>
              <a:rPr lang="en-US" altLang="zh-CN" sz="900" b="0" kern="0">
                <a:solidFill>
                  <a:srgbClr val="D4D4D4"/>
                </a:solidFill>
                <a:latin typeface="Consolas" panose="020B0609020204030204" pitchFamily="49" charset="0"/>
              </a:rPr>
              <a:t> func = </a:t>
            </a:r>
            <a:r>
              <a:rPr lang="en-US" altLang="zh-CN" sz="900" b="0" kern="0">
                <a:solidFill>
                  <a:srgbClr val="9CDCFE"/>
                </a:solidFill>
                <a:latin typeface="Consolas" panose="020B0609020204030204" pitchFamily="49" charset="0"/>
              </a:rPr>
              <a:t>csd</a:t>
            </a:r>
            <a:r>
              <a:rPr lang="en-US" altLang="zh-CN" sz="900" b="0" kern="0">
                <a:solidFill>
                  <a:srgbClr val="D4D4D4"/>
                </a:solidFill>
                <a:latin typeface="Consolas" panose="020B0609020204030204" pitchFamily="49" charset="0"/>
              </a:rPr>
              <a:t>-&gt;</a:t>
            </a:r>
            <a:r>
              <a:rPr lang="en-US" altLang="zh-CN" sz="900" b="0" kern="0">
                <a:solidFill>
                  <a:srgbClr val="9CDCFE"/>
                </a:solidFill>
                <a:latin typeface="Consolas" panose="020B0609020204030204" pitchFamily="49" charset="0"/>
              </a:rPr>
              <a:t>func</a:t>
            </a:r>
            <a:r>
              <a:rPr lang="en-US" altLang="zh-CN" sz="900" b="0" kern="0">
                <a:solidFill>
                  <a:srgbClr val="D4D4D4"/>
                </a:solidFill>
                <a:latin typeface="Consolas" panose="020B0609020204030204" pitchFamily="49" charset="0"/>
              </a:rPr>
              <a:t>;</a:t>
            </a:r>
          </a:p>
          <a:p>
            <a:r>
              <a:rPr lang="en-US" altLang="zh-CN" sz="900" b="0" kern="0">
                <a:solidFill>
                  <a:srgbClr val="D4D4D4"/>
                </a:solidFill>
                <a:latin typeface="Consolas" panose="020B0609020204030204" pitchFamily="49" charset="0"/>
              </a:rPr>
              <a:t>        </a:t>
            </a:r>
            <a:r>
              <a:rPr lang="en-US" altLang="zh-CN" sz="900" b="0" kern="0">
                <a:solidFill>
                  <a:srgbClr val="569CD6"/>
                </a:solidFill>
                <a:latin typeface="Consolas" panose="020B0609020204030204" pitchFamily="49" charset="0"/>
              </a:rPr>
              <a:t>void</a:t>
            </a:r>
            <a:r>
              <a:rPr lang="en-US" altLang="zh-CN" sz="900" b="0" kern="0">
                <a:solidFill>
                  <a:srgbClr val="D4D4D4"/>
                </a:solidFill>
                <a:latin typeface="Consolas" panose="020B0609020204030204" pitchFamily="49" charset="0"/>
              </a:rPr>
              <a:t> *info = </a:t>
            </a:r>
            <a:r>
              <a:rPr lang="en-US" altLang="zh-CN" sz="900" b="0" kern="0">
                <a:solidFill>
                  <a:srgbClr val="9CDCFE"/>
                </a:solidFill>
                <a:latin typeface="Consolas" panose="020B0609020204030204" pitchFamily="49" charset="0"/>
              </a:rPr>
              <a:t>csd</a:t>
            </a:r>
            <a:r>
              <a:rPr lang="en-US" altLang="zh-CN" sz="900" b="0" kern="0">
                <a:solidFill>
                  <a:srgbClr val="D4D4D4"/>
                </a:solidFill>
                <a:latin typeface="Consolas" panose="020B0609020204030204" pitchFamily="49" charset="0"/>
              </a:rPr>
              <a:t>-&gt;</a:t>
            </a:r>
            <a:r>
              <a:rPr lang="en-US" altLang="zh-CN" sz="900" b="0" kern="0">
                <a:solidFill>
                  <a:srgbClr val="9CDCFE"/>
                </a:solidFill>
                <a:latin typeface="Consolas" panose="020B0609020204030204" pitchFamily="49" charset="0"/>
              </a:rPr>
              <a:t>info</a:t>
            </a:r>
            <a:r>
              <a:rPr lang="en-US" altLang="zh-CN" sz="900" b="0" kern="0">
                <a:solidFill>
                  <a:srgbClr val="D4D4D4"/>
                </a:solidFill>
                <a:latin typeface="Consolas" panose="020B0609020204030204" pitchFamily="49" charset="0"/>
              </a:rPr>
              <a:t>;</a:t>
            </a:r>
          </a:p>
          <a:p>
            <a:br>
              <a:rPr lang="en-US" altLang="zh-CN" sz="900" b="0" kern="0">
                <a:solidFill>
                  <a:srgbClr val="D4D4D4"/>
                </a:solidFill>
                <a:latin typeface="Consolas" panose="020B0609020204030204" pitchFamily="49" charset="0"/>
              </a:rPr>
            </a:br>
            <a:r>
              <a:rPr lang="en-US" altLang="zh-CN" sz="900" b="0" kern="0">
                <a:solidFill>
                  <a:srgbClr val="D4D4D4"/>
                </a:solidFill>
                <a:latin typeface="Consolas" panose="020B0609020204030204" pitchFamily="49" charset="0"/>
              </a:rPr>
              <a:t>        </a:t>
            </a:r>
            <a:r>
              <a:rPr lang="en-US" altLang="zh-CN" sz="900" b="0" kern="0">
                <a:solidFill>
                  <a:srgbClr val="6A9955"/>
                </a:solidFill>
                <a:latin typeface="Consolas" panose="020B0609020204030204" pitchFamily="49" charset="0"/>
              </a:rPr>
              <a:t>/* Do we wait until *after* callback? */</a:t>
            </a:r>
            <a:endParaRPr lang="en-US" altLang="zh-CN" sz="900" b="0" kern="0">
              <a:solidFill>
                <a:srgbClr val="D4D4D4"/>
              </a:solidFill>
              <a:latin typeface="Consolas" panose="020B0609020204030204" pitchFamily="49" charset="0"/>
            </a:endParaRPr>
          </a:p>
          <a:p>
            <a:r>
              <a:rPr lang="en-US" altLang="zh-CN" sz="900" b="0" kern="0">
                <a:solidFill>
                  <a:srgbClr val="D4D4D4"/>
                </a:solidFill>
                <a:latin typeface="Consolas" panose="020B0609020204030204" pitchFamily="49" charset="0"/>
              </a:rPr>
              <a:t>        </a:t>
            </a:r>
            <a:r>
              <a:rPr lang="en-US" altLang="zh-CN" sz="900" b="0" kern="0">
                <a:solidFill>
                  <a:srgbClr val="C586C0"/>
                </a:solidFill>
                <a:latin typeface="Consolas" panose="020B0609020204030204" pitchFamily="49" charset="0"/>
              </a:rPr>
              <a:t>if</a:t>
            </a:r>
            <a:r>
              <a:rPr lang="en-US" altLang="zh-CN" sz="900" b="0" kern="0">
                <a:solidFill>
                  <a:srgbClr val="D4D4D4"/>
                </a:solidFill>
                <a:latin typeface="Consolas" panose="020B0609020204030204" pitchFamily="49" charset="0"/>
              </a:rPr>
              <a:t> (</a:t>
            </a:r>
            <a:r>
              <a:rPr lang="en-US" altLang="zh-CN" sz="900" b="0" kern="0">
                <a:solidFill>
                  <a:srgbClr val="9CDCFE"/>
                </a:solidFill>
                <a:latin typeface="Consolas" panose="020B0609020204030204" pitchFamily="49" charset="0"/>
              </a:rPr>
              <a:t>csd</a:t>
            </a:r>
            <a:r>
              <a:rPr lang="en-US" altLang="zh-CN" sz="900" b="0" kern="0">
                <a:solidFill>
                  <a:srgbClr val="D4D4D4"/>
                </a:solidFill>
                <a:latin typeface="Consolas" panose="020B0609020204030204" pitchFamily="49" charset="0"/>
              </a:rPr>
              <a:t>-&gt;</a:t>
            </a:r>
            <a:r>
              <a:rPr lang="en-US" altLang="zh-CN" sz="900" b="0" kern="0">
                <a:solidFill>
                  <a:srgbClr val="9CDCFE"/>
                </a:solidFill>
                <a:latin typeface="Consolas" panose="020B0609020204030204" pitchFamily="49" charset="0"/>
              </a:rPr>
              <a:t>flags</a:t>
            </a:r>
            <a:r>
              <a:rPr lang="en-US" altLang="zh-CN" sz="900" b="0" kern="0">
                <a:solidFill>
                  <a:srgbClr val="D4D4D4"/>
                </a:solidFill>
                <a:latin typeface="Consolas" panose="020B0609020204030204" pitchFamily="49" charset="0"/>
              </a:rPr>
              <a:t> &amp; CSD_FLAG_SYNCHRONOUS) {</a:t>
            </a:r>
          </a:p>
          <a:p>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func</a:t>
            </a:r>
            <a:r>
              <a:rPr lang="en-US" altLang="zh-CN" sz="900" b="0" kern="0">
                <a:solidFill>
                  <a:srgbClr val="D4D4D4"/>
                </a:solidFill>
                <a:latin typeface="Consolas" panose="020B0609020204030204" pitchFamily="49" charset="0"/>
              </a:rPr>
              <a:t>(info);</a:t>
            </a:r>
          </a:p>
          <a:p>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csd_unlock</a:t>
            </a:r>
            <a:r>
              <a:rPr lang="en-US" altLang="zh-CN" sz="900" b="0" kern="0">
                <a:solidFill>
                  <a:srgbClr val="D4D4D4"/>
                </a:solidFill>
                <a:latin typeface="Consolas" panose="020B0609020204030204" pitchFamily="49" charset="0"/>
              </a:rPr>
              <a:t>(csd);</a:t>
            </a:r>
          </a:p>
          <a:p>
            <a:r>
              <a:rPr lang="en-US" altLang="zh-CN" sz="900" b="0" kern="0">
                <a:solidFill>
                  <a:srgbClr val="D4D4D4"/>
                </a:solidFill>
                <a:latin typeface="Consolas" panose="020B0609020204030204" pitchFamily="49" charset="0"/>
              </a:rPr>
              <a:t>        } </a:t>
            </a:r>
            <a:r>
              <a:rPr lang="en-US" altLang="zh-CN" sz="900" b="0" kern="0">
                <a:solidFill>
                  <a:srgbClr val="C586C0"/>
                </a:solidFill>
                <a:latin typeface="Consolas" panose="020B0609020204030204" pitchFamily="49" charset="0"/>
              </a:rPr>
              <a:t>else</a:t>
            </a:r>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csd_unlock</a:t>
            </a:r>
            <a:r>
              <a:rPr lang="en-US" altLang="zh-CN" sz="900" b="0" kern="0">
                <a:solidFill>
                  <a:srgbClr val="D4D4D4"/>
                </a:solidFill>
                <a:latin typeface="Consolas" panose="020B0609020204030204" pitchFamily="49" charset="0"/>
              </a:rPr>
              <a:t>(csd);</a:t>
            </a:r>
          </a:p>
          <a:p>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func</a:t>
            </a:r>
            <a:r>
              <a:rPr lang="en-US" altLang="zh-CN" sz="900" b="0" kern="0">
                <a:solidFill>
                  <a:srgbClr val="D4D4D4"/>
                </a:solidFill>
                <a:latin typeface="Consolas" panose="020B0609020204030204" pitchFamily="49" charset="0"/>
              </a:rPr>
              <a:t>(info);</a:t>
            </a:r>
          </a:p>
          <a:p>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    }</a:t>
            </a:r>
          </a:p>
          <a:p>
            <a:br>
              <a:rPr lang="en-US" altLang="zh-CN" sz="900" b="0" kern="0">
                <a:solidFill>
                  <a:srgbClr val="D4D4D4"/>
                </a:solidFill>
                <a:latin typeface="Consolas" panose="020B0609020204030204" pitchFamily="49" charset="0"/>
              </a:rPr>
            </a:br>
            <a:r>
              <a:rPr lang="en-US" altLang="zh-CN" sz="900" b="0" kern="0">
                <a:solidFill>
                  <a:srgbClr val="D4D4D4"/>
                </a:solidFill>
                <a:latin typeface="Consolas" panose="020B0609020204030204" pitchFamily="49" charset="0"/>
              </a:rPr>
              <a:t>……</a:t>
            </a:r>
          </a:p>
          <a:p>
            <a:endParaRPr lang="en-US" altLang="zh-CN" sz="900" b="0" kern="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98058164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4975807" cy="4968552"/>
          </a:xfrm>
        </p:spPr>
        <p:txBody>
          <a:bodyPr/>
          <a:lstStyle/>
          <a:p>
            <a:r>
              <a:rPr lang="zh-CN" altLang="en-US" i="0" dirty="0">
                <a:solidFill>
                  <a:srgbClr val="121212"/>
                </a:solidFill>
                <a:effectLst/>
                <a:latin typeface="+mj-ea"/>
                <a:ea typeface="+mj-ea"/>
              </a:rPr>
              <a:t>软件产生中断的处理流程</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marL="342900" lvl="1" indent="0">
              <a:buNone/>
            </a:pPr>
            <a:endParaRPr lang="en-US" altLang="zh-CN" b="0" i="0" dirty="0">
              <a:effectLst/>
              <a:latin typeface="黑体" panose="02010609060101010101" pitchFamily="49" charset="-122"/>
              <a:ea typeface="黑体" panose="02010609060101010101" pitchFamily="49" charset="-122"/>
            </a:endParaRPr>
          </a:p>
          <a:p>
            <a:pPr lvl="1"/>
            <a:r>
              <a:rPr lang="en-US" altLang="zh-CN" b="0" i="0" dirty="0">
                <a:effectLst/>
                <a:latin typeface="黑体" panose="02010609060101010101" pitchFamily="49" charset="-122"/>
                <a:ea typeface="黑体" panose="02010609060101010101" pitchFamily="49" charset="-122"/>
              </a:rPr>
              <a:t>ARM Linux</a:t>
            </a:r>
            <a:r>
              <a:rPr lang="zh-CN" altLang="en-US" b="0" i="0" dirty="0">
                <a:effectLst/>
                <a:latin typeface="黑体" panose="02010609060101010101" pitchFamily="49" charset="-122"/>
                <a:ea typeface="黑体" panose="02010609060101010101" pitchFamily="49" charset="-122"/>
              </a:rPr>
              <a:t>内核支持的</a:t>
            </a:r>
            <a:r>
              <a:rPr lang="en-US" altLang="zh-CN" b="0" i="0" dirty="0">
                <a:effectLst/>
                <a:latin typeface="黑体" panose="02010609060101010101" pitchFamily="49" charset="-122"/>
                <a:ea typeface="黑体" panose="02010609060101010101" pitchFamily="49" charset="-122"/>
              </a:rPr>
              <a:t>SGI</a:t>
            </a:r>
            <a:r>
              <a:rPr lang="zh-CN" altLang="en-US" b="0" i="0" dirty="0">
                <a:effectLst/>
                <a:latin typeface="黑体" panose="02010609060101010101" pitchFamily="49" charset="-122"/>
                <a:ea typeface="黑体" panose="02010609060101010101" pitchFamily="49" charset="-122"/>
              </a:rPr>
              <a:t>有如下几种类型：</a:t>
            </a:r>
            <a:endParaRPr lang="en-US" altLang="zh-CN" b="0" i="0" dirty="0">
              <a:effectLst/>
              <a:latin typeface="黑体" panose="02010609060101010101" pitchFamily="49" charset="-122"/>
              <a:ea typeface="黑体" panose="02010609060101010101" pitchFamily="49" charset="-122"/>
            </a:endParaRPr>
          </a:p>
          <a:p>
            <a:pPr lvl="2"/>
            <a:r>
              <a:rPr lang="en-US" altLang="zh-CN" b="0" i="0" dirty="0">
                <a:solidFill>
                  <a:srgbClr val="FF0000"/>
                </a:solidFill>
                <a:effectLst/>
                <a:latin typeface="黑体" panose="02010609060101010101" pitchFamily="49" charset="-122"/>
                <a:ea typeface="黑体" panose="02010609060101010101" pitchFamily="49" charset="-122"/>
              </a:rPr>
              <a:t>IPI_CPU_STOP</a:t>
            </a:r>
            <a:r>
              <a:rPr lang="zh-CN" altLang="en-US" b="0" i="0" dirty="0">
                <a:solidFill>
                  <a:srgbClr val="FF0000"/>
                </a:solidFill>
                <a:effectLst/>
                <a:latin typeface="黑体" panose="02010609060101010101" pitchFamily="49" charset="-122"/>
                <a:ea typeface="黑体" panose="02010609060101010101" pitchFamily="49" charset="-122"/>
              </a:rPr>
              <a:t>：函数</a:t>
            </a:r>
            <a:r>
              <a:rPr lang="en-US" altLang="zh-CN" b="0" i="0" dirty="0" err="1">
                <a:solidFill>
                  <a:srgbClr val="FF0000"/>
                </a:solidFill>
                <a:effectLst/>
                <a:latin typeface="黑体" panose="02010609060101010101" pitchFamily="49" charset="-122"/>
                <a:ea typeface="黑体" panose="02010609060101010101" pitchFamily="49" charset="-122"/>
              </a:rPr>
              <a:t>smp_send_stop</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生成的中断，调用函数</a:t>
            </a:r>
            <a:r>
              <a:rPr lang="en-US" altLang="zh-CN" b="0" i="0" dirty="0" err="1">
                <a:solidFill>
                  <a:srgbClr val="FF0000"/>
                </a:solidFill>
                <a:effectLst/>
                <a:latin typeface="黑体" panose="02010609060101010101" pitchFamily="49" charset="-122"/>
                <a:ea typeface="黑体" panose="02010609060101010101" pitchFamily="49" charset="-122"/>
              </a:rPr>
              <a:t>ipi_cpu_stop</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。函数</a:t>
            </a:r>
            <a:r>
              <a:rPr lang="en-US" altLang="zh-CN" b="0" i="0" dirty="0" err="1">
                <a:solidFill>
                  <a:srgbClr val="FF0000"/>
                </a:solidFill>
                <a:effectLst/>
                <a:latin typeface="黑体" panose="02010609060101010101" pitchFamily="49" charset="-122"/>
                <a:ea typeface="黑体" panose="02010609060101010101" pitchFamily="49" charset="-122"/>
              </a:rPr>
              <a:t>ipi_cpu_stop</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将</a:t>
            </a:r>
            <a:r>
              <a:rPr lang="en-US" altLang="zh-CN" b="0" i="0" dirty="0">
                <a:solidFill>
                  <a:srgbClr val="FF0000"/>
                </a:solidFill>
                <a:effectLst/>
                <a:latin typeface="黑体" panose="02010609060101010101" pitchFamily="49" charset="-122"/>
                <a:ea typeface="黑体" panose="02010609060101010101" pitchFamily="49" charset="-122"/>
              </a:rPr>
              <a:t>CPU</a:t>
            </a:r>
            <a:r>
              <a:rPr lang="zh-CN" altLang="en-US" b="0" i="0" dirty="0">
                <a:solidFill>
                  <a:srgbClr val="FF0000"/>
                </a:solidFill>
                <a:effectLst/>
                <a:latin typeface="黑体" panose="02010609060101010101" pitchFamily="49" charset="-122"/>
                <a:ea typeface="黑体" panose="02010609060101010101" pitchFamily="49" charset="-122"/>
              </a:rPr>
              <a:t>标记为</a:t>
            </a:r>
            <a:r>
              <a:rPr lang="en-US" altLang="zh-CN" b="0" i="0" dirty="0">
                <a:solidFill>
                  <a:srgbClr val="FF0000"/>
                </a:solidFill>
                <a:effectLst/>
                <a:latin typeface="黑体" panose="02010609060101010101" pitchFamily="49" charset="-122"/>
                <a:ea typeface="黑体" panose="02010609060101010101" pitchFamily="49" charset="-122"/>
              </a:rPr>
              <a:t>offline</a:t>
            </a:r>
            <a:r>
              <a:rPr lang="zh-CN" altLang="en-US" b="0" i="0" dirty="0">
                <a:solidFill>
                  <a:srgbClr val="FF0000"/>
                </a:solidFill>
                <a:effectLst/>
                <a:latin typeface="黑体" panose="02010609060101010101" pitchFamily="49" charset="-122"/>
                <a:ea typeface="黑体" panose="02010609060101010101" pitchFamily="49" charset="-122"/>
              </a:rPr>
              <a:t>状态，将</a:t>
            </a:r>
            <a:r>
              <a:rPr lang="en-US" altLang="zh-CN" b="0" i="0" dirty="0">
                <a:solidFill>
                  <a:srgbClr val="FF0000"/>
                </a:solidFill>
                <a:effectLst/>
                <a:latin typeface="黑体" panose="02010609060101010101" pitchFamily="49" charset="-122"/>
                <a:ea typeface="黑体" panose="02010609060101010101" pitchFamily="49" charset="-122"/>
              </a:rPr>
              <a:t>DAIF</a:t>
            </a:r>
            <a:r>
              <a:rPr lang="zh-CN" altLang="en-US" b="0" i="0" dirty="0">
                <a:solidFill>
                  <a:srgbClr val="FF0000"/>
                </a:solidFill>
                <a:effectLst/>
                <a:latin typeface="黑体" panose="02010609060101010101" pitchFamily="49" charset="-122"/>
                <a:ea typeface="黑体" panose="02010609060101010101" pitchFamily="49" charset="-122"/>
              </a:rPr>
              <a:t>标志位置一，然后循环调用</a:t>
            </a:r>
            <a:r>
              <a:rPr lang="en-US" altLang="zh-CN" b="0" i="0" dirty="0" err="1">
                <a:solidFill>
                  <a:srgbClr val="FF0000"/>
                </a:solidFill>
                <a:effectLst/>
                <a:latin typeface="黑体" panose="02010609060101010101" pitchFamily="49" charset="-122"/>
                <a:ea typeface="黑体" panose="02010609060101010101" pitchFamily="49" charset="-122"/>
              </a:rPr>
              <a:t>cpu_relax</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a:t>
            </a:r>
            <a:r>
              <a:rPr lang="en-US" altLang="zh-CN" b="0" i="0" dirty="0">
                <a:solidFill>
                  <a:srgbClr val="FF0000"/>
                </a:solidFill>
                <a:effectLst/>
                <a:latin typeface="黑体" panose="02010609060101010101" pitchFamily="49" charset="-122"/>
                <a:ea typeface="黑体" panose="02010609060101010101" pitchFamily="49" charset="-122"/>
              </a:rPr>
              <a:t> </a:t>
            </a:r>
            <a:r>
              <a:rPr lang="en-US" altLang="zh-CN" b="0" i="0" dirty="0" err="1">
                <a:solidFill>
                  <a:srgbClr val="FF0000"/>
                </a:solidFill>
                <a:effectLst/>
                <a:latin typeface="黑体" panose="02010609060101010101" pitchFamily="49" charset="-122"/>
                <a:ea typeface="黑体" panose="02010609060101010101" pitchFamily="49" charset="-122"/>
              </a:rPr>
              <a:t>cpu_relax</a:t>
            </a:r>
            <a:r>
              <a:rPr lang="en-US" altLang="zh-CN" b="0" i="0" dirty="0">
                <a:solidFill>
                  <a:srgbClr val="FF0000"/>
                </a:solidFill>
                <a:effectLst/>
                <a:latin typeface="黑体" panose="02010609060101010101" pitchFamily="49" charset="-122"/>
                <a:ea typeface="黑体" panose="02010609060101010101" pitchFamily="49" charset="-122"/>
              </a:rPr>
              <a:t>()</a:t>
            </a:r>
            <a:r>
              <a:rPr lang="zh-CN" altLang="en-US" b="0" i="0" dirty="0">
                <a:solidFill>
                  <a:srgbClr val="FF0000"/>
                </a:solidFill>
                <a:effectLst/>
                <a:latin typeface="黑体" panose="02010609060101010101" pitchFamily="49" charset="-122"/>
                <a:ea typeface="黑体" panose="02010609060101010101" pitchFamily="49" charset="-122"/>
              </a:rPr>
              <a:t>包含一个内存屏障和一个</a:t>
            </a:r>
            <a:r>
              <a:rPr lang="en-US" altLang="zh-CN" b="0" i="0" dirty="0">
                <a:solidFill>
                  <a:srgbClr val="FF0000"/>
                </a:solidFill>
                <a:effectLst/>
                <a:latin typeface="黑体" panose="02010609060101010101" pitchFamily="49" charset="-122"/>
                <a:ea typeface="黑体" panose="02010609060101010101" pitchFamily="49" charset="-122"/>
              </a:rPr>
              <a:t>yield</a:t>
            </a:r>
            <a:r>
              <a:rPr lang="zh-CN" altLang="en-US" b="0" i="0" dirty="0">
                <a:solidFill>
                  <a:srgbClr val="FF0000"/>
                </a:solidFill>
                <a:effectLst/>
                <a:latin typeface="黑体" panose="02010609060101010101" pitchFamily="49" charset="-122"/>
                <a:ea typeface="黑体" panose="02010609060101010101" pitchFamily="49" charset="-122"/>
              </a:rPr>
              <a:t>指令，可以降低处理器功耗并且将系统资源让渡给其它线程。</a:t>
            </a:r>
            <a:endParaRPr lang="en-US" altLang="zh-CN" b="0" i="0" dirty="0">
              <a:solidFill>
                <a:srgbClr val="FF0000"/>
              </a:solidFill>
              <a:effectLst/>
              <a:latin typeface="黑体" panose="02010609060101010101" pitchFamily="49" charset="-122"/>
              <a:ea typeface="黑体" panose="02010609060101010101" pitchFamily="49" charset="-122"/>
            </a:endParaRPr>
          </a:p>
          <a:p>
            <a:pPr marL="422041" lvl="1" indent="0">
              <a:buNone/>
            </a:pPr>
            <a:endParaRPr lang="en-US" altLang="zh-CN" dirty="0">
              <a:latin typeface="+mj-ea"/>
              <a:ea typeface="+mj-ea"/>
            </a:endParaRPr>
          </a:p>
        </p:txBody>
      </p:sp>
      <p:sp>
        <p:nvSpPr>
          <p:cNvPr id="4" name="内容占位符 3">
            <a:extLst>
              <a:ext uri="{FF2B5EF4-FFF2-40B4-BE49-F238E27FC236}">
                <a16:creationId xmlns:a16="http://schemas.microsoft.com/office/drawing/2014/main" id="{0D402613-B2C0-48D9-BE6B-698DBE7EDCFA}"/>
              </a:ext>
            </a:extLst>
          </p:cNvPr>
          <p:cNvSpPr txBox="1">
            <a:spLocks/>
          </p:cNvSpPr>
          <p:nvPr/>
        </p:nvSpPr>
        <p:spPr bwMode="auto">
          <a:xfrm>
            <a:off x="4994541" y="2276872"/>
            <a:ext cx="4050506" cy="2075322"/>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900" b="0" kern="0">
                <a:solidFill>
                  <a:srgbClr val="6A9955"/>
                </a:solidFill>
                <a:latin typeface="Consolas" panose="020B0609020204030204" pitchFamily="49" charset="0"/>
              </a:rPr>
              <a:t>/* </a:t>
            </a:r>
            <a:endParaRPr lang="en-US" altLang="zh-CN" sz="900" b="0" kern="0">
              <a:solidFill>
                <a:srgbClr val="D4D4D4"/>
              </a:solidFill>
              <a:latin typeface="Consolas" panose="020B0609020204030204" pitchFamily="49" charset="0"/>
            </a:endParaRPr>
          </a:p>
          <a:p>
            <a:r>
              <a:rPr lang="en-US" altLang="zh-CN" sz="900" b="0" kern="0">
                <a:solidFill>
                  <a:srgbClr val="6A9955"/>
                </a:solidFill>
                <a:latin typeface="Consolas" panose="020B0609020204030204" pitchFamily="49" charset="0"/>
              </a:rPr>
              <a:t>* ipi_cpu_stop - handle IPI from smp_send_stop() </a:t>
            </a:r>
            <a:endParaRPr lang="en-US" altLang="zh-CN" sz="900" b="0" kern="0">
              <a:solidFill>
                <a:srgbClr val="D4D4D4"/>
              </a:solidFill>
              <a:latin typeface="Consolas" panose="020B0609020204030204" pitchFamily="49" charset="0"/>
            </a:endParaRPr>
          </a:p>
          <a:p>
            <a:r>
              <a:rPr lang="en-US" altLang="zh-CN" sz="900" b="0" kern="0">
                <a:solidFill>
                  <a:srgbClr val="6A9955"/>
                </a:solidFill>
                <a:latin typeface="Consolas" panose="020B0609020204030204" pitchFamily="49" charset="0"/>
              </a:rPr>
              <a:t>*/</a:t>
            </a:r>
            <a:r>
              <a:rPr lang="en-US" altLang="zh-CN" sz="900" b="0" kern="0">
                <a:solidFill>
                  <a:srgbClr val="D4D4D4"/>
                </a:solidFill>
                <a:latin typeface="Consolas" panose="020B0609020204030204" pitchFamily="49" charset="0"/>
              </a:rPr>
              <a:t> </a:t>
            </a:r>
          </a:p>
          <a:p>
            <a:r>
              <a:rPr lang="en-US" altLang="zh-CN" sz="900" b="0" kern="0">
                <a:solidFill>
                  <a:srgbClr val="569CD6"/>
                </a:solidFill>
                <a:latin typeface="Consolas" panose="020B0609020204030204" pitchFamily="49" charset="0"/>
              </a:rPr>
              <a:t>static</a:t>
            </a:r>
            <a:r>
              <a:rPr lang="en-US" altLang="zh-CN" sz="900" b="0" kern="0">
                <a:solidFill>
                  <a:srgbClr val="D4D4D4"/>
                </a:solidFill>
                <a:latin typeface="Consolas" panose="020B0609020204030204" pitchFamily="49" charset="0"/>
              </a:rPr>
              <a:t> </a:t>
            </a:r>
            <a:r>
              <a:rPr lang="en-US" altLang="zh-CN" sz="900" b="0" kern="0">
                <a:solidFill>
                  <a:srgbClr val="569CD6"/>
                </a:solidFill>
                <a:latin typeface="Consolas" panose="020B0609020204030204" pitchFamily="49" charset="0"/>
              </a:rPr>
              <a:t>void</a:t>
            </a:r>
            <a:r>
              <a:rPr lang="en-US" altLang="zh-CN" sz="900" b="0" kern="0">
                <a:solidFill>
                  <a:srgbClr val="D4D4D4"/>
                </a:solidFill>
                <a:latin typeface="Consolas" panose="020B0609020204030204" pitchFamily="49" charset="0"/>
              </a:rPr>
              <a:t> </a:t>
            </a:r>
            <a:r>
              <a:rPr lang="en-US" altLang="zh-CN" sz="900" b="0" kern="0">
                <a:solidFill>
                  <a:srgbClr val="DCDCAA"/>
                </a:solidFill>
                <a:latin typeface="Consolas" panose="020B0609020204030204" pitchFamily="49" charset="0"/>
              </a:rPr>
              <a:t>ipi_cpu_stop</a:t>
            </a:r>
            <a:r>
              <a:rPr lang="en-US" altLang="zh-CN" sz="900" b="0" kern="0">
                <a:solidFill>
                  <a:srgbClr val="D4D4D4"/>
                </a:solidFill>
                <a:latin typeface="Consolas" panose="020B0609020204030204" pitchFamily="49" charset="0"/>
              </a:rPr>
              <a:t>(</a:t>
            </a:r>
            <a:r>
              <a:rPr lang="en-US" altLang="zh-CN" sz="900" b="0" kern="0">
                <a:solidFill>
                  <a:srgbClr val="569CD6"/>
                </a:solidFill>
                <a:latin typeface="Consolas" panose="020B0609020204030204" pitchFamily="49" charset="0"/>
              </a:rPr>
              <a:t>unsigned</a:t>
            </a:r>
            <a:r>
              <a:rPr lang="en-US" altLang="zh-CN" sz="900" b="0" kern="0">
                <a:solidFill>
                  <a:srgbClr val="D4D4D4"/>
                </a:solidFill>
                <a:latin typeface="Consolas" panose="020B0609020204030204" pitchFamily="49" charset="0"/>
              </a:rPr>
              <a:t> </a:t>
            </a:r>
            <a:r>
              <a:rPr lang="en-US" altLang="zh-CN" sz="900" b="0" kern="0">
                <a:solidFill>
                  <a:srgbClr val="569CD6"/>
                </a:solidFill>
                <a:latin typeface="Consolas" panose="020B0609020204030204" pitchFamily="49" charset="0"/>
              </a:rPr>
              <a:t>int</a:t>
            </a:r>
            <a:r>
              <a:rPr lang="en-US" altLang="zh-CN" sz="900" b="0" kern="0">
                <a:solidFill>
                  <a:srgbClr val="D4D4D4"/>
                </a:solidFill>
                <a:latin typeface="Consolas" panose="020B0609020204030204" pitchFamily="49" charset="0"/>
              </a:rPr>
              <a:t> </a:t>
            </a:r>
            <a:r>
              <a:rPr lang="en-US" altLang="zh-CN" sz="900" b="0" kern="0">
                <a:solidFill>
                  <a:srgbClr val="9CDCFE"/>
                </a:solidFill>
                <a:latin typeface="Consolas" panose="020B0609020204030204" pitchFamily="49" charset="0"/>
              </a:rPr>
              <a:t>cpu</a:t>
            </a:r>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set_cpu_online</a:t>
            </a:r>
            <a:r>
              <a:rPr lang="en-US" altLang="zh-CN" sz="900" b="0" kern="0">
                <a:solidFill>
                  <a:srgbClr val="D4D4D4"/>
                </a:solidFill>
                <a:latin typeface="Consolas" panose="020B0609020204030204" pitchFamily="49" charset="0"/>
              </a:rPr>
              <a:t>(cpu, </a:t>
            </a:r>
            <a:r>
              <a:rPr lang="en-US" altLang="zh-CN" sz="900" b="0" kern="0">
                <a:solidFill>
                  <a:srgbClr val="569CD6"/>
                </a:solidFill>
                <a:latin typeface="Consolas" panose="020B0609020204030204" pitchFamily="49" charset="0"/>
              </a:rPr>
              <a:t>false</a:t>
            </a:r>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local_daif_mask</a:t>
            </a:r>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sdei_mask_local_cpu</a:t>
            </a:r>
            <a:r>
              <a:rPr lang="en-US" altLang="zh-CN" sz="900" b="0" kern="0">
                <a:solidFill>
                  <a:srgbClr val="D4D4D4"/>
                </a:solidFill>
                <a:latin typeface="Consolas" panose="020B0609020204030204" pitchFamily="49" charset="0"/>
              </a:rPr>
              <a:t>(); </a:t>
            </a:r>
          </a:p>
          <a:p>
            <a:r>
              <a:rPr lang="en-US" altLang="zh-CN" sz="900" b="0" kern="0">
                <a:solidFill>
                  <a:srgbClr val="C586C0"/>
                </a:solidFill>
                <a:latin typeface="Consolas" panose="020B0609020204030204" pitchFamily="49" charset="0"/>
              </a:rPr>
              <a:t>while</a:t>
            </a:r>
            <a:r>
              <a:rPr lang="en-US" altLang="zh-CN" sz="900" b="0" kern="0">
                <a:solidFill>
                  <a:srgbClr val="D4D4D4"/>
                </a:solidFill>
                <a:latin typeface="Consolas" panose="020B0609020204030204" pitchFamily="49" charset="0"/>
              </a:rPr>
              <a:t> (</a:t>
            </a:r>
            <a:r>
              <a:rPr lang="en-US" altLang="zh-CN" sz="900" b="0" kern="0">
                <a:solidFill>
                  <a:srgbClr val="B5CEA8"/>
                </a:solidFill>
                <a:latin typeface="Consolas" panose="020B0609020204030204" pitchFamily="49" charset="0"/>
              </a:rPr>
              <a:t>1</a:t>
            </a:r>
            <a:r>
              <a:rPr lang="en-US" altLang="zh-CN" sz="900" b="0" kern="0">
                <a:solidFill>
                  <a:srgbClr val="D4D4D4"/>
                </a:solidFill>
                <a:latin typeface="Consolas" panose="020B0609020204030204" pitchFamily="49" charset="0"/>
              </a:rPr>
              <a:t>) </a:t>
            </a:r>
          </a:p>
          <a:p>
            <a:r>
              <a:rPr lang="en-US" altLang="zh-CN" sz="900" b="0" kern="0">
                <a:solidFill>
                  <a:srgbClr val="DCDCAA"/>
                </a:solidFill>
                <a:latin typeface="Consolas" panose="020B0609020204030204" pitchFamily="49" charset="0"/>
              </a:rPr>
              <a:t>cpu_relax</a:t>
            </a:r>
            <a:r>
              <a:rPr lang="en-US" altLang="zh-CN" sz="900" b="0" kern="0">
                <a:solidFill>
                  <a:srgbClr val="D4D4D4"/>
                </a:solidFill>
                <a:latin typeface="Consolas" panose="020B0609020204030204" pitchFamily="49" charset="0"/>
              </a:rPr>
              <a:t>(); </a:t>
            </a:r>
          </a:p>
          <a:p>
            <a:r>
              <a:rPr lang="en-US" altLang="zh-CN" sz="900" b="0" kern="0">
                <a:solidFill>
                  <a:srgbClr val="D4D4D4"/>
                </a:solidFill>
                <a:latin typeface="Consolas" panose="020B0609020204030204" pitchFamily="49" charset="0"/>
              </a:rPr>
              <a:t>}</a:t>
            </a:r>
          </a:p>
          <a:p>
            <a:endParaRPr lang="en-US" altLang="zh-CN" sz="900" b="0" kern="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6385112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648215" cy="4968552"/>
          </a:xfrm>
        </p:spPr>
        <p:txBody>
          <a:bodyPr/>
          <a:lstStyle/>
          <a:p>
            <a:r>
              <a:rPr lang="zh-CN" altLang="en-US" i="0" dirty="0">
                <a:solidFill>
                  <a:srgbClr val="121212"/>
                </a:solidFill>
                <a:effectLst/>
                <a:latin typeface="+mj-ea"/>
                <a:ea typeface="+mj-ea"/>
              </a:rPr>
              <a:t>软件产生中断的处理流程</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b="0" i="0" dirty="0">
                <a:effectLst/>
                <a:latin typeface="黑体" panose="02010609060101010101" pitchFamily="49" charset="-122"/>
                <a:ea typeface="黑体" panose="02010609060101010101" pitchFamily="49" charset="-122"/>
              </a:rPr>
              <a:t>ARM Linux</a:t>
            </a:r>
            <a:r>
              <a:rPr lang="zh-CN" altLang="en-US" b="0" i="0" dirty="0">
                <a:effectLst/>
                <a:latin typeface="黑体" panose="02010609060101010101" pitchFamily="49" charset="-122"/>
                <a:ea typeface="黑体" panose="02010609060101010101" pitchFamily="49" charset="-122"/>
              </a:rPr>
              <a:t>内核支持的</a:t>
            </a:r>
            <a:r>
              <a:rPr lang="en-US" altLang="zh-CN" b="0" i="0" dirty="0">
                <a:effectLst/>
                <a:latin typeface="黑体" panose="02010609060101010101" pitchFamily="49" charset="-122"/>
                <a:ea typeface="黑体" panose="02010609060101010101" pitchFamily="49" charset="-122"/>
              </a:rPr>
              <a:t>SGI</a:t>
            </a:r>
            <a:r>
              <a:rPr lang="zh-CN" altLang="en-US" b="0" i="0" dirty="0">
                <a:effectLst/>
                <a:latin typeface="黑体" panose="02010609060101010101" pitchFamily="49" charset="-122"/>
                <a:ea typeface="黑体" panose="02010609060101010101" pitchFamily="49" charset="-122"/>
              </a:rPr>
              <a:t>有如下几种类型：</a:t>
            </a:r>
            <a:endParaRPr lang="en-US" altLang="zh-CN" b="0" i="0" dirty="0">
              <a:effectLst/>
              <a:latin typeface="黑体" panose="02010609060101010101" pitchFamily="49" charset="-122"/>
              <a:ea typeface="黑体" panose="02010609060101010101" pitchFamily="49" charset="-122"/>
            </a:endParaRPr>
          </a:p>
          <a:p>
            <a:pPr lvl="2"/>
            <a:r>
              <a:rPr lang="en-US" altLang="zh-CN" b="0" i="0" dirty="0">
                <a:solidFill>
                  <a:schemeClr val="tx1"/>
                </a:solidFill>
                <a:effectLst/>
                <a:latin typeface="黑体" panose="02010609060101010101" pitchFamily="49" charset="-122"/>
                <a:ea typeface="黑体" panose="02010609060101010101" pitchFamily="49" charset="-122"/>
              </a:rPr>
              <a:t>IPI_CPU_CRASH_STOP:</a:t>
            </a:r>
            <a:r>
              <a:rPr lang="zh-CN" altLang="en-US" b="0" i="0" dirty="0">
                <a:solidFill>
                  <a:schemeClr val="tx1"/>
                </a:solidFill>
                <a:effectLst/>
                <a:latin typeface="黑体" panose="02010609060101010101" pitchFamily="49" charset="-122"/>
                <a:ea typeface="黑体" panose="02010609060101010101" pitchFamily="49" charset="-122"/>
              </a:rPr>
              <a:t>该中断使处理器停止；</a:t>
            </a:r>
          </a:p>
          <a:p>
            <a:pPr lvl="2"/>
            <a:r>
              <a:rPr lang="en-US" altLang="zh-CN" b="0" i="0" dirty="0">
                <a:solidFill>
                  <a:schemeClr val="tx1"/>
                </a:solidFill>
                <a:effectLst/>
                <a:latin typeface="黑体" panose="02010609060101010101" pitchFamily="49" charset="-122"/>
                <a:ea typeface="黑体" panose="02010609060101010101" pitchFamily="49" charset="-122"/>
              </a:rPr>
              <a:t>IPI_TIMER:</a:t>
            </a:r>
            <a:r>
              <a:rPr lang="zh-CN" altLang="en-US" b="0" i="0" dirty="0">
                <a:solidFill>
                  <a:schemeClr val="tx1"/>
                </a:solidFill>
                <a:effectLst/>
                <a:latin typeface="黑体" panose="02010609060101010101" pitchFamily="49" charset="-122"/>
                <a:ea typeface="黑体" panose="02010609060101010101" pitchFamily="49" charset="-122"/>
              </a:rPr>
              <a:t>该中断广播时钟事件；</a:t>
            </a:r>
          </a:p>
          <a:p>
            <a:pPr lvl="2"/>
            <a:r>
              <a:rPr lang="en-US" altLang="zh-CN" b="0" i="0" dirty="0">
                <a:solidFill>
                  <a:schemeClr val="tx1"/>
                </a:solidFill>
                <a:effectLst/>
                <a:latin typeface="黑体" panose="02010609060101010101" pitchFamily="49" charset="-122"/>
                <a:ea typeface="黑体" panose="02010609060101010101" pitchFamily="49" charset="-122"/>
              </a:rPr>
              <a:t>IPI_IRQ_WORK:</a:t>
            </a:r>
            <a:r>
              <a:rPr lang="zh-CN" altLang="en-US" b="0" i="0" dirty="0">
                <a:solidFill>
                  <a:schemeClr val="tx1"/>
                </a:solidFill>
                <a:effectLst/>
                <a:latin typeface="黑体" panose="02010609060101010101" pitchFamily="49" charset="-122"/>
                <a:ea typeface="黑体" panose="02010609060101010101" pitchFamily="49" charset="-122"/>
              </a:rPr>
              <a:t>在中断上下文中执行回调函数；</a:t>
            </a:r>
            <a:endParaRPr lang="en-US" altLang="zh-CN" b="0" i="0" dirty="0">
              <a:solidFill>
                <a:schemeClr val="tx1"/>
              </a:solidFill>
              <a:effectLst/>
              <a:latin typeface="黑体" panose="02010609060101010101" pitchFamily="49" charset="-122"/>
              <a:ea typeface="黑体" panose="02010609060101010101" pitchFamily="49" charset="-122"/>
            </a:endParaRPr>
          </a:p>
          <a:p>
            <a:pPr lvl="2"/>
            <a:r>
              <a:rPr lang="en-US" altLang="zh-CN" b="0" i="0" dirty="0">
                <a:solidFill>
                  <a:schemeClr val="tx1"/>
                </a:solidFill>
                <a:effectLst/>
                <a:latin typeface="黑体" panose="02010609060101010101" pitchFamily="49" charset="-122"/>
                <a:ea typeface="黑体" panose="02010609060101010101" pitchFamily="49" charset="-122"/>
              </a:rPr>
              <a:t>IPI_WAKEUP</a:t>
            </a:r>
            <a:r>
              <a:rPr lang="zh-CN" altLang="en-US" b="0" i="0" dirty="0">
                <a:solidFill>
                  <a:schemeClr val="tx1"/>
                </a:solidFill>
                <a:effectLst/>
                <a:latin typeface="黑体" panose="02010609060101010101" pitchFamily="49" charset="-122"/>
                <a:ea typeface="黑体" panose="02010609060101010101" pitchFamily="49" charset="-122"/>
              </a:rPr>
              <a:t>：唤醒处理器；</a:t>
            </a:r>
          </a:p>
          <a:p>
            <a:pPr lvl="2"/>
            <a:r>
              <a:rPr lang="en-US" altLang="zh-CN" b="0" i="0" dirty="0">
                <a:solidFill>
                  <a:schemeClr val="tx1"/>
                </a:solidFill>
                <a:effectLst/>
                <a:latin typeface="黑体" panose="02010609060101010101" pitchFamily="49" charset="-122"/>
                <a:ea typeface="黑体" panose="02010609060101010101" pitchFamily="49" charset="-122"/>
              </a:rPr>
              <a:t>IPI_CPU_BACKTRACE</a:t>
            </a:r>
            <a:r>
              <a:rPr lang="zh-CN" altLang="en-US" b="0" i="0" dirty="0">
                <a:solidFill>
                  <a:schemeClr val="tx1"/>
                </a:solidFill>
                <a:effectLst/>
                <a:latin typeface="黑体" panose="02010609060101010101" pitchFamily="49" charset="-122"/>
                <a:ea typeface="黑体" panose="02010609060101010101" pitchFamily="49" charset="-122"/>
              </a:rPr>
              <a:t>：打印函数调用栈。</a:t>
            </a:r>
            <a:endParaRPr lang="en-US" altLang="zh-CN" b="0" i="0" dirty="0">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569176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648215" cy="4968552"/>
          </a:xfrm>
        </p:spPr>
        <p:txBody>
          <a:bodyPr/>
          <a:lstStyle/>
          <a:p>
            <a:r>
              <a:rPr lang="en-US" altLang="zh-CN" i="0" dirty="0">
                <a:solidFill>
                  <a:srgbClr val="121212"/>
                </a:solidFill>
                <a:effectLst/>
                <a:latin typeface="+mj-ea"/>
                <a:ea typeface="+mj-ea"/>
              </a:rPr>
              <a:t>Linux</a:t>
            </a:r>
            <a:r>
              <a:rPr lang="zh-CN" altLang="en-US" i="0" dirty="0">
                <a:solidFill>
                  <a:srgbClr val="121212"/>
                </a:solidFill>
                <a:effectLst/>
                <a:latin typeface="+mj-ea"/>
                <a:ea typeface="+mj-ea"/>
              </a:rPr>
              <a:t>内核处理中断的底半机制</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黑体" panose="02010609060101010101" pitchFamily="49" charset="-122"/>
              <a:ea typeface="黑体" panose="02010609060101010101" pitchFamily="49" charset="-122"/>
            </a:endParaRPr>
          </a:p>
          <a:p>
            <a:pPr lvl="1"/>
            <a:r>
              <a:rPr lang="en-US" altLang="zh-CN" b="0" i="0" dirty="0">
                <a:effectLst/>
                <a:latin typeface="黑体" panose="02010609060101010101" pitchFamily="49" charset="-122"/>
                <a:ea typeface="黑体" panose="02010609060101010101" pitchFamily="49" charset="-122"/>
              </a:rPr>
              <a:t>Linux</a:t>
            </a:r>
            <a:r>
              <a:rPr lang="zh-CN" altLang="en-US" b="0" i="0" dirty="0">
                <a:effectLst/>
                <a:latin typeface="黑体" panose="02010609060101010101" pitchFamily="49" charset="-122"/>
                <a:ea typeface="黑体" panose="02010609060101010101" pitchFamily="49" charset="-122"/>
              </a:rPr>
              <a:t>系统内核在处理中断时，为避免复杂的中断嵌套，通常采用关闭中断的策略。但是系统关闭中断的时间不能过长，为了减少关闭中断的时间，</a:t>
            </a:r>
            <a:r>
              <a:rPr lang="en-US" altLang="zh-CN" b="0" i="0" dirty="0">
                <a:effectLst/>
                <a:latin typeface="黑体" panose="02010609060101010101" pitchFamily="49" charset="-122"/>
                <a:ea typeface="黑体" panose="02010609060101010101" pitchFamily="49" charset="-122"/>
              </a:rPr>
              <a:t>Linux</a:t>
            </a:r>
            <a:r>
              <a:rPr lang="zh-CN" altLang="en-US" b="0" i="0" dirty="0">
                <a:effectLst/>
                <a:latin typeface="黑体" panose="02010609060101010101" pitchFamily="49" charset="-122"/>
                <a:ea typeface="黑体" panose="02010609060101010101" pitchFamily="49" charset="-122"/>
              </a:rPr>
              <a:t>系统内核将中断的处理按重要性分为两个部分：上半部分和下半部</a:t>
            </a:r>
            <a:r>
              <a:rPr lang="zh-CN" altLang="en-US" b="0" i="0" dirty="0">
                <a:solidFill>
                  <a:srgbClr val="121212"/>
                </a:solidFill>
                <a:effectLst/>
                <a:latin typeface="黑体" panose="02010609060101010101" pitchFamily="49" charset="-122"/>
                <a:ea typeface="黑体" panose="02010609060101010101" pitchFamily="49" charset="-122"/>
              </a:rPr>
              <a:t>分。</a:t>
            </a:r>
            <a:endParaRPr lang="en-US" altLang="zh-CN" b="0" i="0" dirty="0">
              <a:solidFill>
                <a:srgbClr val="121212"/>
              </a:solidFill>
              <a:effectLst/>
              <a:latin typeface="黑体" panose="02010609060101010101" pitchFamily="49" charset="-122"/>
              <a:ea typeface="黑体" panose="02010609060101010101" pitchFamily="49" charset="-122"/>
            </a:endParaRPr>
          </a:p>
          <a:p>
            <a:pPr lvl="2"/>
            <a:r>
              <a:rPr lang="zh-CN" altLang="en-US" b="0" dirty="0">
                <a:solidFill>
                  <a:srgbClr val="FF0000"/>
                </a:solidFill>
                <a:latin typeface="+mj-ea"/>
                <a:ea typeface="+mj-ea"/>
              </a:rPr>
              <a:t>中断的上半部分又称为硬中断，</a:t>
            </a:r>
            <a:r>
              <a:rPr lang="en-US" altLang="zh-CN" b="0" dirty="0">
                <a:solidFill>
                  <a:srgbClr val="FF0000"/>
                </a:solidFill>
                <a:latin typeface="+mj-ea"/>
                <a:ea typeface="+mj-ea"/>
              </a:rPr>
              <a:t>Linux</a:t>
            </a:r>
            <a:r>
              <a:rPr lang="zh-CN" altLang="en-US" b="0" dirty="0">
                <a:solidFill>
                  <a:srgbClr val="FF0000"/>
                </a:solidFill>
                <a:latin typeface="+mj-ea"/>
                <a:ea typeface="+mj-ea"/>
              </a:rPr>
              <a:t>内核在关闭中断的情况下处理上半部分的工作，它包括中断中对响应时间要求较高或与硬件相关的部分；</a:t>
            </a:r>
            <a:endParaRPr lang="en-US" altLang="zh-CN" b="0" dirty="0">
              <a:solidFill>
                <a:srgbClr val="FF0000"/>
              </a:solidFill>
              <a:latin typeface="+mj-ea"/>
              <a:ea typeface="+mj-ea"/>
            </a:endParaRPr>
          </a:p>
          <a:p>
            <a:pPr lvl="2"/>
            <a:r>
              <a:rPr lang="zh-CN" altLang="en-US" b="0" dirty="0">
                <a:solidFill>
                  <a:srgbClr val="FF0000"/>
                </a:solidFill>
                <a:latin typeface="+mj-ea"/>
                <a:ea typeface="+mj-ea"/>
              </a:rPr>
              <a:t>中断的下半部分则包括软中断（</a:t>
            </a:r>
            <a:r>
              <a:rPr lang="en-US" altLang="zh-CN" b="0" dirty="0" err="1">
                <a:solidFill>
                  <a:srgbClr val="FF0000"/>
                </a:solidFill>
                <a:latin typeface="+mj-ea"/>
                <a:ea typeface="+mj-ea"/>
              </a:rPr>
              <a:t>softirq</a:t>
            </a:r>
            <a:r>
              <a:rPr lang="zh-CN" altLang="en-US" b="0" dirty="0">
                <a:solidFill>
                  <a:srgbClr val="FF0000"/>
                </a:solidFill>
                <a:latin typeface="+mj-ea"/>
                <a:ea typeface="+mj-ea"/>
              </a:rPr>
              <a:t>）、小任务（</a:t>
            </a:r>
            <a:r>
              <a:rPr lang="en-US" altLang="zh-CN" b="0" dirty="0" err="1">
                <a:solidFill>
                  <a:srgbClr val="FF0000"/>
                </a:solidFill>
                <a:latin typeface="+mj-ea"/>
                <a:ea typeface="+mj-ea"/>
              </a:rPr>
              <a:t>tasklet</a:t>
            </a:r>
            <a:r>
              <a:rPr lang="zh-CN" altLang="en-US" b="0" dirty="0">
                <a:solidFill>
                  <a:srgbClr val="FF0000"/>
                </a:solidFill>
                <a:latin typeface="+mj-ea"/>
                <a:ea typeface="+mj-ea"/>
              </a:rPr>
              <a:t>）和工作队列（</a:t>
            </a:r>
            <a:r>
              <a:rPr lang="en-US" altLang="zh-CN" b="0" dirty="0">
                <a:solidFill>
                  <a:srgbClr val="FF0000"/>
                </a:solidFill>
                <a:latin typeface="+mj-ea"/>
                <a:ea typeface="+mj-ea"/>
              </a:rPr>
              <a:t>work queue</a:t>
            </a:r>
            <a:r>
              <a:rPr lang="zh-CN" altLang="en-US" b="0" dirty="0">
                <a:solidFill>
                  <a:srgbClr val="FF0000"/>
                </a:solidFill>
                <a:latin typeface="+mj-ea"/>
                <a:ea typeface="+mj-ea"/>
              </a:rPr>
              <a:t>）三种类型，</a:t>
            </a:r>
            <a:r>
              <a:rPr lang="en-US" altLang="zh-CN" b="0" dirty="0">
                <a:solidFill>
                  <a:srgbClr val="FF0000"/>
                </a:solidFill>
                <a:latin typeface="+mj-ea"/>
                <a:ea typeface="+mj-ea"/>
              </a:rPr>
              <a:t>Linux</a:t>
            </a:r>
            <a:r>
              <a:rPr lang="zh-CN" altLang="en-US" b="0" dirty="0">
                <a:solidFill>
                  <a:srgbClr val="FF0000"/>
                </a:solidFill>
                <a:latin typeface="+mj-ea"/>
                <a:ea typeface="+mj-ea"/>
              </a:rPr>
              <a:t>内核在开中断的情况下处理中断的下半部分。</a:t>
            </a:r>
            <a:endParaRPr lang="en-US" altLang="zh-CN" b="0" dirty="0">
              <a:solidFill>
                <a:srgbClr val="FF0000"/>
              </a:solidFill>
              <a:latin typeface="+mj-ea"/>
              <a:ea typeface="+mj-ea"/>
            </a:endParaRPr>
          </a:p>
          <a:p>
            <a:pPr marL="422041" lvl="1" indent="0">
              <a:buNone/>
            </a:pPr>
            <a:endParaRPr lang="en-US" altLang="zh-CN" dirty="0">
              <a:latin typeface="+mj-ea"/>
              <a:ea typeface="+mj-ea"/>
            </a:endParaRPr>
          </a:p>
        </p:txBody>
      </p:sp>
    </p:spTree>
    <p:extLst>
      <p:ext uri="{BB962C8B-B14F-4D97-AF65-F5344CB8AC3E}">
        <p14:creationId xmlns:p14="http://schemas.microsoft.com/office/powerpoint/2010/main" val="40863441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0" y="1268760"/>
            <a:ext cx="8515904" cy="3973982"/>
          </a:xfrm>
        </p:spPr>
        <p:txBody>
          <a:bodyPr/>
          <a:lstStyle/>
          <a:p>
            <a:r>
              <a:rPr lang="zh-CN" altLang="en-US" sz="2100" dirty="0">
                <a:latin typeface="+mn-ea"/>
              </a:rPr>
              <a:t>异常：</a:t>
            </a:r>
            <a:r>
              <a:rPr lang="zh-CN" altLang="en-US" sz="2100" b="0" dirty="0">
                <a:latin typeface="+mn-ea"/>
              </a:rPr>
              <a:t>在程序运行过程中发生的异常事件，可分为同步异常和异步异常。</a:t>
            </a:r>
            <a:endParaRPr lang="en-US" altLang="zh-CN" sz="2100" b="0" dirty="0">
              <a:latin typeface="+mn-ea"/>
            </a:endParaRPr>
          </a:p>
          <a:p>
            <a:endParaRPr lang="en-US" altLang="zh-CN" sz="2100" dirty="0">
              <a:latin typeface="+mn-ea"/>
            </a:endParaRPr>
          </a:p>
          <a:p>
            <a:endParaRPr lang="en-US" altLang="zh-CN" sz="2100" dirty="0">
              <a:latin typeface="+mn-ea"/>
            </a:endParaRPr>
          </a:p>
          <a:p>
            <a:endParaRPr lang="en-US" altLang="zh-CN" sz="2100" dirty="0">
              <a:latin typeface="+mn-ea"/>
            </a:endParaRPr>
          </a:p>
          <a:p>
            <a:endParaRPr lang="en-US" altLang="zh-CN" sz="2400" dirty="0">
              <a:latin typeface="+mn-ea"/>
            </a:endParaRPr>
          </a:p>
        </p:txBody>
      </p:sp>
    </p:spTree>
    <p:extLst>
      <p:ext uri="{BB962C8B-B14F-4D97-AF65-F5344CB8AC3E}">
        <p14:creationId xmlns:p14="http://schemas.microsoft.com/office/powerpoint/2010/main" val="15725187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24773" y="1268760"/>
            <a:ext cx="8435659" cy="4096940"/>
          </a:xfrm>
        </p:spPr>
        <p:txBody>
          <a:bodyPr/>
          <a:lstStyle/>
          <a:p>
            <a:r>
              <a:rPr lang="en-US" altLang="zh-CN" i="0" dirty="0">
                <a:solidFill>
                  <a:srgbClr val="121212"/>
                </a:solidFill>
                <a:effectLst/>
                <a:latin typeface="+mj-ea"/>
                <a:ea typeface="+mj-ea"/>
              </a:rPr>
              <a:t>Linux</a:t>
            </a:r>
            <a:r>
              <a:rPr lang="zh-CN" altLang="en-US" i="0" dirty="0">
                <a:solidFill>
                  <a:srgbClr val="121212"/>
                </a:solidFill>
                <a:effectLst/>
                <a:latin typeface="+mj-ea"/>
                <a:ea typeface="+mj-ea"/>
              </a:rPr>
              <a:t>内核处理中断的底半机制</a:t>
            </a:r>
            <a:r>
              <a:rPr lang="zh-CN" altLang="en-US" b="0" i="0" dirty="0">
                <a:solidFill>
                  <a:srgbClr val="121212"/>
                </a:solidFill>
                <a:effectLst/>
                <a:latin typeface="+mj-ea"/>
                <a:ea typeface="+mj-ea"/>
              </a:rPr>
              <a:t>：</a:t>
            </a:r>
            <a:endParaRPr lang="en-US" altLang="zh-CN" b="0" i="0" dirty="0">
              <a:solidFill>
                <a:srgbClr val="121212"/>
              </a:solidFill>
              <a:effectLst/>
              <a:latin typeface="+mj-ea"/>
              <a:ea typeface="+mj-ea"/>
            </a:endParaRPr>
          </a:p>
          <a:p>
            <a:pPr lvl="1"/>
            <a:endParaRPr lang="en-US" altLang="zh-CN" b="0" dirty="0">
              <a:solidFill>
                <a:srgbClr val="121212"/>
              </a:solidFill>
              <a:latin typeface="黑体" panose="02010609060101010101" pitchFamily="49" charset="-122"/>
              <a:ea typeface="黑体" panose="02010609060101010101" pitchFamily="49" charset="-122"/>
            </a:endParaRPr>
          </a:p>
          <a:p>
            <a:pPr lvl="1"/>
            <a:r>
              <a:rPr lang="zh-CN" altLang="en-US" b="0" dirty="0">
                <a:solidFill>
                  <a:schemeClr val="tx1"/>
                </a:solidFill>
                <a:latin typeface="黑体" panose="02010609060101010101" pitchFamily="49" charset="-122"/>
                <a:ea typeface="黑体" panose="02010609060101010101" pitchFamily="49" charset="-122"/>
              </a:rPr>
              <a:t>三种类型的中断下半部分的区别如下表所示</a:t>
            </a:r>
            <a:endParaRPr lang="en-US" altLang="zh-CN" b="0" dirty="0">
              <a:solidFill>
                <a:schemeClr val="tx1"/>
              </a:solidFill>
              <a:latin typeface="黑体" panose="02010609060101010101" pitchFamily="49" charset="-122"/>
              <a:ea typeface="黑体" panose="02010609060101010101" pitchFamily="49" charset="-122"/>
            </a:endParaRPr>
          </a:p>
          <a:p>
            <a:pPr lvl="1"/>
            <a:endParaRPr lang="en-US" altLang="zh-CN" b="0" i="0" dirty="0">
              <a:solidFill>
                <a:srgbClr val="121212"/>
              </a:solidFill>
              <a:effectLst/>
              <a:latin typeface="+mj-ea"/>
              <a:ea typeface="+mj-ea"/>
            </a:endParaRPr>
          </a:p>
        </p:txBody>
      </p:sp>
      <p:pic>
        <p:nvPicPr>
          <p:cNvPr id="4" name="图片 3">
            <a:extLst>
              <a:ext uri="{FF2B5EF4-FFF2-40B4-BE49-F238E27FC236}">
                <a16:creationId xmlns:a16="http://schemas.microsoft.com/office/drawing/2014/main" id="{64978EF1-5FF5-417D-9331-DBED1650102C}"/>
              </a:ext>
            </a:extLst>
          </p:cNvPr>
          <p:cNvPicPr>
            <a:picLocks noChangeAspect="1"/>
          </p:cNvPicPr>
          <p:nvPr/>
        </p:nvPicPr>
        <p:blipFill>
          <a:blip r:embed="rId3"/>
          <a:stretch>
            <a:fillRect/>
          </a:stretch>
        </p:blipFill>
        <p:spPr>
          <a:xfrm>
            <a:off x="2051720" y="3861048"/>
            <a:ext cx="4330059" cy="1422015"/>
          </a:xfrm>
          <a:prstGeom prst="rect">
            <a:avLst/>
          </a:prstGeom>
        </p:spPr>
      </p:pic>
    </p:spTree>
    <p:extLst>
      <p:ext uri="{BB962C8B-B14F-4D97-AF65-F5344CB8AC3E}">
        <p14:creationId xmlns:p14="http://schemas.microsoft.com/office/powerpoint/2010/main" val="102197375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0" y="1125539"/>
            <a:ext cx="8879681" cy="4032646"/>
          </a:xfrm>
        </p:spPr>
        <p:txBody>
          <a:bodyPr/>
          <a:lstStyle/>
          <a:p>
            <a:r>
              <a:rPr lang="zh-CN" altLang="en-US" i="0" dirty="0">
                <a:solidFill>
                  <a:srgbClr val="121212"/>
                </a:solidFill>
                <a:effectLst/>
                <a:latin typeface="+mj-ea"/>
                <a:ea typeface="+mj-ea"/>
              </a:rPr>
              <a:t>软中断：</a:t>
            </a:r>
            <a:endParaRPr lang="en-US" altLang="zh-CN" b="0" dirty="0">
              <a:solidFill>
                <a:srgbClr val="121212"/>
              </a:solidFill>
              <a:latin typeface="黑体" panose="02010609060101010101" pitchFamily="49" charset="-122"/>
              <a:ea typeface="黑体" panose="02010609060101010101" pitchFamily="49" charset="-122"/>
            </a:endParaRPr>
          </a:p>
          <a:p>
            <a:pPr lvl="1"/>
            <a:endParaRPr lang="en-US" altLang="zh-CN" b="0" dirty="0">
              <a:solidFill>
                <a:srgbClr val="121212"/>
              </a:solidFill>
              <a:latin typeface="黑体" panose="02010609060101010101" pitchFamily="49" charset="-122"/>
              <a:ea typeface="黑体" panose="02010609060101010101" pitchFamily="49" charset="-122"/>
            </a:endParaRPr>
          </a:p>
          <a:p>
            <a:pPr lvl="1"/>
            <a:r>
              <a:rPr lang="zh-CN" altLang="en-US" sz="2000" b="0" dirty="0">
                <a:solidFill>
                  <a:schemeClr val="tx1"/>
                </a:solidFill>
                <a:latin typeface="黑体" panose="02010609060101010101" pitchFamily="49" charset="-122"/>
                <a:ea typeface="黑体" panose="02010609060101010101" pitchFamily="49" charset="-122"/>
              </a:rPr>
              <a:t>软中断在中断的下半部分执行，可以被硬中断抢占。</a:t>
            </a:r>
            <a:endParaRPr lang="en-US" altLang="zh-CN" sz="2000" b="0" dirty="0">
              <a:solidFill>
                <a:schemeClr val="tx1"/>
              </a:solidFill>
              <a:latin typeface="黑体" panose="02010609060101010101" pitchFamily="49" charset="-122"/>
              <a:ea typeface="黑体" panose="02010609060101010101" pitchFamily="49" charset="-122"/>
            </a:endParaRPr>
          </a:p>
          <a:p>
            <a:pPr lvl="1"/>
            <a:endParaRPr lang="en-US" altLang="zh-CN" sz="2000" b="0" dirty="0">
              <a:solidFill>
                <a:schemeClr val="tx1"/>
              </a:solidFill>
              <a:latin typeface="黑体" panose="02010609060101010101" pitchFamily="49" charset="-122"/>
              <a:ea typeface="黑体" panose="02010609060101010101" pitchFamily="49" charset="-122"/>
            </a:endParaRPr>
          </a:p>
          <a:p>
            <a:pPr lvl="1"/>
            <a:r>
              <a:rPr lang="zh-CN" altLang="en-US" sz="2000" b="0" dirty="0">
                <a:solidFill>
                  <a:schemeClr val="tx1"/>
                </a:solidFill>
                <a:latin typeface="黑体" panose="02010609060101010101" pitchFamily="49" charset="-122"/>
                <a:ea typeface="黑体" panose="02010609060101010101" pitchFamily="49" charset="-122"/>
              </a:rPr>
              <a:t>软中断并不等于软件产生的中断（</a:t>
            </a:r>
            <a:r>
              <a:rPr lang="en-US" altLang="zh-CN" sz="2000" b="0" dirty="0">
                <a:solidFill>
                  <a:schemeClr val="tx1"/>
                </a:solidFill>
                <a:latin typeface="黑体" panose="02010609060101010101" pitchFamily="49" charset="-122"/>
                <a:ea typeface="黑体" panose="02010609060101010101" pitchFamily="49" charset="-122"/>
              </a:rPr>
              <a:t>SGI</a:t>
            </a:r>
            <a:r>
              <a:rPr lang="zh-CN" altLang="en-US" sz="2000" b="0" dirty="0">
                <a:solidFill>
                  <a:schemeClr val="tx1"/>
                </a:solidFill>
                <a:latin typeface="黑体" panose="02010609060101010101" pitchFamily="49" charset="-122"/>
                <a:ea typeface="黑体" panose="02010609060101010101" pitchFamily="49" charset="-122"/>
              </a:rPr>
              <a:t>），前者是中断处理过程中下半部分处理非紧急任务的一种方式，后者又被称为处理器间中断，通常用于处理器间的通信。</a:t>
            </a:r>
            <a:endParaRPr lang="en-US" altLang="zh-CN" sz="2000" b="0" dirty="0">
              <a:solidFill>
                <a:schemeClr val="tx1"/>
              </a:solidFill>
              <a:latin typeface="黑体" panose="02010609060101010101" pitchFamily="49" charset="-122"/>
              <a:ea typeface="黑体" panose="02010609060101010101" pitchFamily="49" charset="-122"/>
            </a:endParaRPr>
          </a:p>
          <a:p>
            <a:pPr lvl="1"/>
            <a:endParaRPr lang="en-US" altLang="zh-CN" sz="2000" b="0" dirty="0">
              <a:solidFill>
                <a:schemeClr val="tx1"/>
              </a:solidFill>
              <a:latin typeface="黑体" panose="02010609060101010101" pitchFamily="49" charset="-122"/>
              <a:ea typeface="黑体" panose="02010609060101010101" pitchFamily="49" charset="-122"/>
            </a:endParaRPr>
          </a:p>
          <a:p>
            <a:pPr lvl="1"/>
            <a:r>
              <a:rPr lang="zh-CN" altLang="en-US" sz="2000" b="0" i="0" dirty="0">
                <a:solidFill>
                  <a:schemeClr val="tx1"/>
                </a:solidFill>
                <a:effectLst/>
                <a:latin typeface="+mj-ea"/>
                <a:ea typeface="+mj-ea"/>
              </a:rPr>
              <a:t>产生后并不是马上可以执行，必须要等待内核的调度才能执行。软中断不能被自己打断</a:t>
            </a:r>
            <a:r>
              <a:rPr lang="en-US" altLang="zh-CN" sz="2000" b="0" i="0" dirty="0">
                <a:solidFill>
                  <a:schemeClr val="tx1"/>
                </a:solidFill>
                <a:effectLst/>
                <a:latin typeface="+mj-ea"/>
                <a:ea typeface="+mj-ea"/>
              </a:rPr>
              <a:t>(</a:t>
            </a:r>
            <a:r>
              <a:rPr lang="zh-CN" altLang="en-US" sz="2000" b="0" i="0" dirty="0">
                <a:solidFill>
                  <a:schemeClr val="tx1"/>
                </a:solidFill>
                <a:effectLst/>
                <a:latin typeface="+mj-ea"/>
                <a:ea typeface="+mj-ea"/>
              </a:rPr>
              <a:t>即单个</a:t>
            </a:r>
            <a:r>
              <a:rPr lang="en-US" altLang="zh-CN" sz="2000" b="0" i="0" dirty="0" err="1">
                <a:solidFill>
                  <a:schemeClr val="tx1"/>
                </a:solidFill>
                <a:effectLst/>
                <a:latin typeface="+mj-ea"/>
                <a:ea typeface="+mj-ea"/>
              </a:rPr>
              <a:t>cpu</a:t>
            </a:r>
            <a:r>
              <a:rPr lang="zh-CN" altLang="en-US" sz="2000" b="0" i="0" dirty="0">
                <a:solidFill>
                  <a:schemeClr val="tx1"/>
                </a:solidFill>
                <a:effectLst/>
                <a:latin typeface="+mj-ea"/>
                <a:ea typeface="+mj-ea"/>
              </a:rPr>
              <a:t>上软中断不能嵌套执行</a:t>
            </a:r>
            <a:r>
              <a:rPr lang="en-US" altLang="zh-CN" sz="2000" b="0" i="0" dirty="0">
                <a:solidFill>
                  <a:schemeClr val="tx1"/>
                </a:solidFill>
                <a:effectLst/>
                <a:latin typeface="+mj-ea"/>
                <a:ea typeface="+mj-ea"/>
              </a:rPr>
              <a:t>)</a:t>
            </a:r>
            <a:r>
              <a:rPr lang="zh-CN" altLang="en-US" sz="2000" b="0" i="0" dirty="0">
                <a:solidFill>
                  <a:schemeClr val="tx1"/>
                </a:solidFill>
                <a:effectLst/>
                <a:latin typeface="+mj-ea"/>
                <a:ea typeface="+mj-ea"/>
              </a:rPr>
              <a:t>，只能被硬件中断打断（上半部）。</a:t>
            </a:r>
            <a:endParaRPr lang="en-US" altLang="zh-CN" sz="2000" b="0" i="0" dirty="0">
              <a:solidFill>
                <a:schemeClr val="tx1"/>
              </a:solidFill>
              <a:effectLst/>
              <a:latin typeface="+mj-ea"/>
              <a:ea typeface="+mj-ea"/>
            </a:endParaRPr>
          </a:p>
          <a:p>
            <a:pPr lvl="1"/>
            <a:endParaRPr lang="zh-CN" altLang="en-US" sz="2000" b="0" i="0" dirty="0">
              <a:solidFill>
                <a:schemeClr val="tx1"/>
              </a:solidFill>
              <a:effectLst/>
              <a:latin typeface="+mj-ea"/>
              <a:ea typeface="+mj-ea"/>
            </a:endParaRPr>
          </a:p>
          <a:p>
            <a:pPr lvl="1"/>
            <a:r>
              <a:rPr lang="zh-CN" altLang="en-US" sz="2000" b="0" i="0" dirty="0">
                <a:solidFill>
                  <a:schemeClr val="tx1"/>
                </a:solidFill>
                <a:effectLst/>
                <a:latin typeface="+mj-ea"/>
                <a:ea typeface="+mj-ea"/>
              </a:rPr>
              <a:t>可以并发运行在多个</a:t>
            </a:r>
            <a:r>
              <a:rPr lang="en-US" altLang="zh-CN" sz="2000" b="0" i="0" dirty="0">
                <a:solidFill>
                  <a:schemeClr val="tx1"/>
                </a:solidFill>
                <a:effectLst/>
                <a:latin typeface="+mj-ea"/>
                <a:ea typeface="+mj-ea"/>
              </a:rPr>
              <a:t>CPU</a:t>
            </a:r>
            <a:r>
              <a:rPr lang="zh-CN" altLang="en-US" sz="2000" b="0" i="0" dirty="0">
                <a:solidFill>
                  <a:schemeClr val="tx1"/>
                </a:solidFill>
                <a:effectLst/>
                <a:latin typeface="+mj-ea"/>
                <a:ea typeface="+mj-ea"/>
              </a:rPr>
              <a:t>上（即使同一类型的也可以）。所以软中断必须设计为可重入的函数（允许多个</a:t>
            </a:r>
            <a:r>
              <a:rPr lang="en-US" altLang="zh-CN" sz="2000" b="0" i="0" dirty="0">
                <a:solidFill>
                  <a:schemeClr val="tx1"/>
                </a:solidFill>
                <a:effectLst/>
                <a:latin typeface="+mj-ea"/>
                <a:ea typeface="+mj-ea"/>
              </a:rPr>
              <a:t>CPU</a:t>
            </a:r>
            <a:r>
              <a:rPr lang="zh-CN" altLang="en-US" sz="2000" b="0" i="0" dirty="0">
                <a:solidFill>
                  <a:schemeClr val="tx1"/>
                </a:solidFill>
                <a:effectLst/>
                <a:latin typeface="+mj-ea"/>
                <a:ea typeface="+mj-ea"/>
              </a:rPr>
              <a:t>同时操作），因此也需要使用自旋锁来保其数据结构。</a:t>
            </a:r>
            <a:endParaRPr lang="en-US" altLang="zh-CN" sz="2000" b="0" i="0" dirty="0">
              <a:solidFill>
                <a:schemeClr val="tx1"/>
              </a:solidFill>
              <a:effectLst/>
              <a:latin typeface="+mj-ea"/>
              <a:ea typeface="+mj-ea"/>
            </a:endParaRPr>
          </a:p>
        </p:txBody>
      </p:sp>
    </p:spTree>
    <p:extLst>
      <p:ext uri="{BB962C8B-B14F-4D97-AF65-F5344CB8AC3E}">
        <p14:creationId xmlns:p14="http://schemas.microsoft.com/office/powerpoint/2010/main" val="48287424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0" y="1126900"/>
            <a:ext cx="4973240" cy="4282676"/>
          </a:xfrm>
        </p:spPr>
        <p:txBody>
          <a:bodyPr/>
          <a:lstStyle/>
          <a:p>
            <a:r>
              <a:rPr lang="zh-CN" altLang="en-US" i="0" dirty="0">
                <a:solidFill>
                  <a:srgbClr val="121212"/>
                </a:solidFill>
                <a:effectLst/>
                <a:latin typeface="+mj-ea"/>
                <a:ea typeface="+mj-ea"/>
              </a:rPr>
              <a:t>软中断：</a:t>
            </a:r>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r>
              <a:rPr lang="en-US" altLang="zh-CN" sz="2000" b="0" i="0" dirty="0" err="1">
                <a:solidFill>
                  <a:schemeClr val="tx1"/>
                </a:solidFill>
                <a:effectLst/>
                <a:latin typeface="+mj-ea"/>
                <a:ea typeface="+mj-ea"/>
              </a:rPr>
              <a:t>openEuler</a:t>
            </a:r>
            <a:r>
              <a:rPr lang="en-US" altLang="zh-CN" sz="2000" b="0" i="0" dirty="0">
                <a:solidFill>
                  <a:schemeClr val="tx1"/>
                </a:solidFill>
                <a:effectLst/>
                <a:latin typeface="+mj-ea"/>
                <a:ea typeface="+mj-ea"/>
              </a:rPr>
              <a:t> </a:t>
            </a:r>
            <a:r>
              <a:rPr lang="zh-CN" altLang="en-US" sz="2000" b="0" i="0" dirty="0">
                <a:solidFill>
                  <a:schemeClr val="tx1"/>
                </a:solidFill>
                <a:effectLst/>
                <a:latin typeface="+mj-ea"/>
                <a:ea typeface="+mj-ea"/>
              </a:rPr>
              <a:t>内核中定义了</a:t>
            </a:r>
            <a:r>
              <a:rPr lang="en-US" altLang="zh-CN" sz="2000" b="0" i="0" dirty="0">
                <a:solidFill>
                  <a:schemeClr val="tx1"/>
                </a:solidFill>
                <a:effectLst/>
                <a:latin typeface="+mj-ea"/>
                <a:ea typeface="+mj-ea"/>
              </a:rPr>
              <a:t>10</a:t>
            </a:r>
            <a:r>
              <a:rPr lang="zh-CN" altLang="en-US" sz="2000" b="0" i="0" dirty="0">
                <a:solidFill>
                  <a:schemeClr val="tx1"/>
                </a:solidFill>
                <a:effectLst/>
                <a:latin typeface="+mj-ea"/>
                <a:ea typeface="+mj-ea"/>
              </a:rPr>
              <a:t>种软中断，定义代码可以在 </a:t>
            </a:r>
            <a:r>
              <a:rPr lang="en-US" altLang="zh-CN" sz="2000" b="0" i="0" dirty="0" err="1">
                <a:solidFill>
                  <a:schemeClr val="tx1"/>
                </a:solidFill>
                <a:effectLst/>
                <a:latin typeface="+mj-ea"/>
                <a:ea typeface="+mj-ea"/>
              </a:rPr>
              <a:t>openEuler</a:t>
            </a:r>
            <a:r>
              <a:rPr lang="en-US" altLang="zh-CN" sz="2000" b="0" i="0" dirty="0">
                <a:solidFill>
                  <a:schemeClr val="tx1"/>
                </a:solidFill>
                <a:effectLst/>
                <a:latin typeface="+mj-ea"/>
                <a:ea typeface="+mj-ea"/>
              </a:rPr>
              <a:t> </a:t>
            </a:r>
            <a:r>
              <a:rPr lang="zh-CN" altLang="en-US" sz="2000" b="0" i="0" dirty="0">
                <a:solidFill>
                  <a:schemeClr val="tx1"/>
                </a:solidFill>
                <a:effectLst/>
                <a:latin typeface="+mj-ea"/>
                <a:ea typeface="+mj-ea"/>
              </a:rPr>
              <a:t>源码仓库的 </a:t>
            </a:r>
            <a:r>
              <a:rPr lang="en-US" altLang="zh-CN" sz="2000" b="0" i="0" dirty="0" err="1">
                <a:solidFill>
                  <a:schemeClr val="tx1"/>
                </a:solidFill>
                <a:effectLst/>
                <a:latin typeface="+mj-ea"/>
                <a:ea typeface="+mj-ea"/>
              </a:rPr>
              <a:t>openeuler</a:t>
            </a:r>
            <a:r>
              <a:rPr lang="en-US" altLang="zh-CN" sz="2000" b="0" i="0" dirty="0">
                <a:solidFill>
                  <a:schemeClr val="tx1"/>
                </a:solidFill>
                <a:effectLst/>
                <a:latin typeface="+mj-ea"/>
                <a:ea typeface="+mj-ea"/>
              </a:rPr>
              <a:t>/kernel/blob/kernel-4.19/include/</a:t>
            </a:r>
            <a:r>
              <a:rPr lang="en-US" altLang="zh-CN" sz="2000" b="0" i="0" dirty="0" err="1">
                <a:solidFill>
                  <a:schemeClr val="tx1"/>
                </a:solidFill>
                <a:effectLst/>
                <a:latin typeface="+mj-ea"/>
                <a:ea typeface="+mj-ea"/>
              </a:rPr>
              <a:t>linux</a:t>
            </a:r>
            <a:r>
              <a:rPr lang="en-US" altLang="zh-CN" sz="2000" b="0" i="0" dirty="0">
                <a:solidFill>
                  <a:schemeClr val="tx1"/>
                </a:solidFill>
                <a:effectLst/>
                <a:latin typeface="+mj-ea"/>
                <a:ea typeface="+mj-ea"/>
              </a:rPr>
              <a:t>/</a:t>
            </a:r>
            <a:r>
              <a:rPr lang="en-US" altLang="zh-CN" sz="2000" b="0" i="0" dirty="0" err="1">
                <a:solidFill>
                  <a:schemeClr val="tx1"/>
                </a:solidFill>
                <a:effectLst/>
                <a:latin typeface="+mj-ea"/>
                <a:ea typeface="+mj-ea"/>
              </a:rPr>
              <a:t>interrupt.h</a:t>
            </a:r>
            <a:r>
              <a:rPr lang="en-US" altLang="zh-CN" sz="2000" b="0" i="0" dirty="0">
                <a:solidFill>
                  <a:schemeClr val="tx1"/>
                </a:solidFill>
                <a:effectLst/>
                <a:latin typeface="+mj-ea"/>
                <a:ea typeface="+mj-ea"/>
              </a:rPr>
              <a:t> </a:t>
            </a:r>
            <a:r>
              <a:rPr lang="zh-CN" altLang="en-US" sz="2000" b="0" i="0" dirty="0">
                <a:solidFill>
                  <a:schemeClr val="tx1"/>
                </a:solidFill>
                <a:effectLst/>
                <a:latin typeface="+mj-ea"/>
                <a:ea typeface="+mj-ea"/>
              </a:rPr>
              <a:t>文件中可以找到</a:t>
            </a:r>
            <a:endParaRPr lang="en-US" altLang="zh-CN" sz="2000" b="0" i="0" dirty="0">
              <a:solidFill>
                <a:schemeClr val="tx1"/>
              </a:solidFill>
              <a:effectLst/>
              <a:latin typeface="+mj-ea"/>
              <a:ea typeface="+mj-ea"/>
            </a:endParaRPr>
          </a:p>
          <a:p>
            <a:pPr lvl="1"/>
            <a:endParaRPr lang="en-US" altLang="zh-CN" sz="2000" b="0" dirty="0">
              <a:solidFill>
                <a:schemeClr val="tx1"/>
              </a:solidFill>
              <a:latin typeface="+mj-ea"/>
              <a:ea typeface="+mj-ea"/>
            </a:endParaRPr>
          </a:p>
          <a:p>
            <a:pPr lvl="1"/>
            <a:r>
              <a:rPr lang="zh-CN" altLang="en-US" sz="2000" b="0" i="0" dirty="0">
                <a:solidFill>
                  <a:schemeClr val="tx1"/>
                </a:solidFill>
                <a:effectLst/>
                <a:latin typeface="+mj-ea"/>
                <a:ea typeface="+mj-ea"/>
              </a:rPr>
              <a:t>枚举类型中软中断的编号也表现了它们的优先级，编号较小的软中断优先级较高。</a:t>
            </a:r>
            <a:endParaRPr lang="en-US" altLang="zh-CN" sz="2000" b="0" i="0" dirty="0">
              <a:solidFill>
                <a:schemeClr val="tx1"/>
              </a:solidFill>
              <a:effectLst/>
              <a:latin typeface="+mj-ea"/>
              <a:ea typeface="+mj-ea"/>
            </a:endParaRPr>
          </a:p>
          <a:p>
            <a:pPr lvl="1"/>
            <a:endParaRPr lang="en-US" altLang="zh-CN" sz="2000" b="0" dirty="0">
              <a:solidFill>
                <a:schemeClr val="tx1"/>
              </a:solidFill>
              <a:latin typeface="+mj-ea"/>
              <a:ea typeface="+mj-ea"/>
            </a:endParaRPr>
          </a:p>
          <a:p>
            <a:pPr lvl="1"/>
            <a:r>
              <a:rPr lang="zh-CN" altLang="en-US" sz="2000" b="0" i="0" dirty="0">
                <a:solidFill>
                  <a:schemeClr val="tx1"/>
                </a:solidFill>
                <a:effectLst/>
                <a:latin typeface="+mj-ea"/>
                <a:ea typeface="+mj-ea"/>
              </a:rPr>
              <a:t>软中断描述符：描述每一种类型的软中断，其中</a:t>
            </a:r>
            <a:r>
              <a:rPr lang="en-US" altLang="zh-CN" sz="2000" b="0" i="0" dirty="0">
                <a:solidFill>
                  <a:schemeClr val="tx1"/>
                </a:solidFill>
                <a:effectLst/>
                <a:latin typeface="+mj-ea"/>
                <a:ea typeface="+mj-ea"/>
              </a:rPr>
              <a:t>void(*action)</a:t>
            </a:r>
            <a:r>
              <a:rPr lang="zh-CN" altLang="en-US" sz="2000" b="0" i="0" dirty="0">
                <a:solidFill>
                  <a:schemeClr val="tx1"/>
                </a:solidFill>
                <a:effectLst/>
                <a:latin typeface="+mj-ea"/>
                <a:ea typeface="+mj-ea"/>
              </a:rPr>
              <a:t>是软中断触发时的执行函数。</a:t>
            </a:r>
          </a:p>
        </p:txBody>
      </p:sp>
      <p:sp>
        <p:nvSpPr>
          <p:cNvPr id="6" name="内容占位符 3">
            <a:extLst>
              <a:ext uri="{FF2B5EF4-FFF2-40B4-BE49-F238E27FC236}">
                <a16:creationId xmlns:a16="http://schemas.microsoft.com/office/drawing/2014/main" id="{BC770EFE-1E2D-4F6E-90B9-E4A58997D26E}"/>
              </a:ext>
            </a:extLst>
          </p:cNvPr>
          <p:cNvSpPr txBox="1">
            <a:spLocks/>
          </p:cNvSpPr>
          <p:nvPr/>
        </p:nvSpPr>
        <p:spPr bwMode="auto">
          <a:xfrm>
            <a:off x="5037534" y="1718073"/>
            <a:ext cx="4106466" cy="2583564"/>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r>
              <a:rPr lang="en-US" altLang="zh-CN" sz="900" b="0" dirty="0" err="1">
                <a:solidFill>
                  <a:srgbClr val="569CD6"/>
                </a:solidFill>
                <a:latin typeface="Consolas" panose="020B0609020204030204" pitchFamily="49" charset="0"/>
              </a:rPr>
              <a:t>enum</a:t>
            </a:r>
            <a:r>
              <a:rPr lang="zh-CN" altLang="en-US" sz="900" b="0" dirty="0">
                <a:solidFill>
                  <a:srgbClr val="D4D4D4"/>
                </a:solidFill>
                <a:latin typeface="Consolas" panose="020B0609020204030204" pitchFamily="49" charset="0"/>
              </a:rPr>
              <a:t> </a:t>
            </a:r>
          </a:p>
          <a:p>
            <a:r>
              <a:rPr lang="en-US" altLang="zh-CN" sz="900" b="0" dirty="0">
                <a:solidFill>
                  <a:srgbClr val="D4D4D4"/>
                </a:solidFill>
                <a:latin typeface="Consolas" panose="020B0609020204030204" pitchFamily="49" charset="0"/>
              </a:rPr>
              <a:t>{ </a:t>
            </a:r>
          </a:p>
          <a:p>
            <a:r>
              <a:rPr lang="en-US" altLang="zh-CN" sz="900" b="0" dirty="0">
                <a:solidFill>
                  <a:srgbClr val="D4D4D4"/>
                </a:solidFill>
                <a:latin typeface="Consolas" panose="020B0609020204030204" pitchFamily="49" charset="0"/>
              </a:rPr>
              <a:t>HI_SOFTIRQ=</a:t>
            </a:r>
            <a:r>
              <a:rPr lang="en-US" altLang="zh-CN" sz="900" b="0" dirty="0">
                <a:solidFill>
                  <a:srgbClr val="B5CEA8"/>
                </a:solidFill>
                <a:latin typeface="Consolas" panose="020B0609020204030204" pitchFamily="49" charset="0"/>
              </a:rPr>
              <a:t>0</a:t>
            </a:r>
            <a:r>
              <a:rPr lang="en-US" altLang="zh-CN" sz="900" b="0" dirty="0">
                <a:solidFill>
                  <a:srgbClr val="D4D4D4"/>
                </a:solidFill>
                <a:latin typeface="Consolas" panose="020B0609020204030204" pitchFamily="49" charset="0"/>
              </a:rPr>
              <a:t>,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高优先级</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TIMER_SOFTIRQ,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时钟相关的软中断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NET_TX_SOFTIRQ,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网络栈发送报文的软中断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NET_RX_SOFTIRQ,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网络栈接收报文的软中断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BLOCK_SOFTIRQ,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块设备的软中断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IRQ_POLL_SOFTIRQ,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支持</a:t>
            </a:r>
            <a:r>
              <a:rPr lang="en-US" altLang="zh-CN" sz="900" b="0" dirty="0">
                <a:solidFill>
                  <a:srgbClr val="6A9955"/>
                </a:solidFill>
                <a:latin typeface="Consolas" panose="020B0609020204030204" pitchFamily="49" charset="0"/>
              </a:rPr>
              <a:t>IO</a:t>
            </a:r>
            <a:r>
              <a:rPr lang="zh-CN" altLang="en-US" sz="900" b="0" dirty="0">
                <a:solidFill>
                  <a:srgbClr val="6A9955"/>
                </a:solidFill>
                <a:latin typeface="Consolas" panose="020B0609020204030204" pitchFamily="49" charset="0"/>
              </a:rPr>
              <a:t>设备轮询的软中断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TASKLET_SOFTIRQ,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低优先级的</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SCHED_SOFTIRQ,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调度软中断，用于处理器间的负载均衡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HRTIMER_SOFTIRQ,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高精度定时器，未使用 *</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RCU_SOFTIRQ, </a:t>
            </a:r>
            <a:r>
              <a:rPr lang="en-US" altLang="zh-CN" sz="900" b="0" dirty="0">
                <a:solidFill>
                  <a:srgbClr val="6A9955"/>
                </a:solidFill>
                <a:latin typeface="Consolas" panose="020B0609020204030204" pitchFamily="49" charset="0"/>
              </a:rPr>
              <a:t>/* RCU</a:t>
            </a:r>
            <a:r>
              <a:rPr lang="zh-CN" altLang="en-US" sz="900" b="0" dirty="0">
                <a:solidFill>
                  <a:srgbClr val="6A9955"/>
                </a:solidFill>
                <a:latin typeface="Consolas" panose="020B0609020204030204" pitchFamily="49" charset="0"/>
              </a:rPr>
              <a:t>软中断，该中断最好总是为最后一个软中断*</a:t>
            </a:r>
            <a:r>
              <a:rPr lang="en-US" altLang="zh-CN" sz="900" b="0" dirty="0">
                <a:solidFill>
                  <a:srgbClr val="6A9955"/>
                </a:solidFill>
                <a:latin typeface="Consolas" panose="020B0609020204030204" pitchFamily="49" charset="0"/>
              </a:rPr>
              <a:t>/</a:t>
            </a:r>
            <a:r>
              <a:rPr lang="zh-CN" altLang="en-US" sz="900" b="0" dirty="0">
                <a:solidFill>
                  <a:srgbClr val="D4D4D4"/>
                </a:solidFill>
                <a:latin typeface="Consolas" panose="020B0609020204030204" pitchFamily="49" charset="0"/>
              </a:rPr>
              <a:t> </a:t>
            </a:r>
          </a:p>
          <a:p>
            <a:r>
              <a:rPr lang="en-US" altLang="zh-CN" sz="900" b="0" dirty="0">
                <a:solidFill>
                  <a:srgbClr val="D4D4D4"/>
                </a:solidFill>
                <a:latin typeface="Consolas" panose="020B0609020204030204" pitchFamily="49" charset="0"/>
              </a:rPr>
              <a:t>NR_SOFTIRQS </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软中断数，为</a:t>
            </a:r>
            <a:r>
              <a:rPr lang="en-US" altLang="zh-CN" sz="900" b="0" dirty="0">
                <a:solidFill>
                  <a:srgbClr val="6A9955"/>
                </a:solidFill>
                <a:latin typeface="Consolas" panose="020B0609020204030204" pitchFamily="49" charset="0"/>
              </a:rPr>
              <a:t>10 */</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a:t>
            </a:r>
          </a:p>
          <a:p>
            <a:endParaRPr lang="en-US" altLang="zh-CN" sz="900" b="0" kern="0" dirty="0">
              <a:solidFill>
                <a:srgbClr val="D4D4D4"/>
              </a:solidFill>
              <a:latin typeface="Consolas" panose="020B0609020204030204" pitchFamily="49" charset="0"/>
            </a:endParaRPr>
          </a:p>
        </p:txBody>
      </p:sp>
      <p:sp>
        <p:nvSpPr>
          <p:cNvPr id="2" name="内容占位符 3">
            <a:extLst>
              <a:ext uri="{FF2B5EF4-FFF2-40B4-BE49-F238E27FC236}">
                <a16:creationId xmlns:a16="http://schemas.microsoft.com/office/drawing/2014/main" id="{9A31744E-2404-4B29-9D69-CFDA5B3946F6}"/>
              </a:ext>
            </a:extLst>
          </p:cNvPr>
          <p:cNvSpPr txBox="1">
            <a:spLocks/>
          </p:cNvSpPr>
          <p:nvPr/>
        </p:nvSpPr>
        <p:spPr bwMode="auto">
          <a:xfrm>
            <a:off x="5136952" y="5254500"/>
            <a:ext cx="3907631" cy="640009"/>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endParaRPr lang="en-US" altLang="zh-CN" sz="750" b="0" dirty="0">
              <a:solidFill>
                <a:srgbClr val="569CD6"/>
              </a:solidFill>
              <a:latin typeface="Consolas" panose="020B0609020204030204" pitchFamily="49" charset="0"/>
            </a:endParaRPr>
          </a:p>
          <a:p>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softirq_action</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(*action)(</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softirq_action</a:t>
            </a:r>
            <a:r>
              <a:rPr lang="en-US" altLang="zh-CN" sz="900" b="0" dirty="0">
                <a:solidFill>
                  <a:srgbClr val="D4D4D4"/>
                </a:solidFill>
                <a:latin typeface="Consolas" panose="020B0609020204030204" pitchFamily="49" charset="0"/>
              </a:rPr>
              <a:t> *);};</a:t>
            </a:r>
          </a:p>
          <a:p>
            <a:endParaRPr lang="en-US" altLang="zh-CN" sz="75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5730581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8550" y="1145031"/>
            <a:ext cx="8822531" cy="4282676"/>
          </a:xfrm>
        </p:spPr>
        <p:txBody>
          <a:bodyPr/>
          <a:lstStyle/>
          <a:p>
            <a:r>
              <a:rPr lang="zh-CN" altLang="en-US" i="0" dirty="0">
                <a:solidFill>
                  <a:srgbClr val="121212"/>
                </a:solidFill>
                <a:effectLst/>
                <a:latin typeface="+mj-ea"/>
                <a:ea typeface="+mj-ea"/>
              </a:rPr>
              <a:t>软中断的</a:t>
            </a:r>
            <a:r>
              <a:rPr lang="en-US" altLang="zh-CN" i="0" dirty="0">
                <a:solidFill>
                  <a:srgbClr val="121212"/>
                </a:solidFill>
                <a:effectLst/>
                <a:latin typeface="+mj-ea"/>
                <a:ea typeface="+mj-ea"/>
              </a:rPr>
              <a:t>API</a:t>
            </a:r>
            <a:r>
              <a:rPr lang="zh-CN" altLang="en-US" i="0" dirty="0">
                <a:solidFill>
                  <a:srgbClr val="121212"/>
                </a:solidFill>
                <a:effectLst/>
                <a:latin typeface="+mj-ea"/>
                <a:ea typeface="+mj-ea"/>
              </a:rPr>
              <a:t>：</a:t>
            </a:r>
            <a:endParaRPr lang="en-US" altLang="zh-CN" i="0" dirty="0">
              <a:solidFill>
                <a:srgbClr val="121212"/>
              </a:solidFill>
              <a:effectLst/>
              <a:latin typeface="+mj-ea"/>
              <a:ea typeface="+mj-ea"/>
            </a:endParaRPr>
          </a:p>
          <a:p>
            <a:pPr lvl="1"/>
            <a:r>
              <a:rPr lang="zh-CN" altLang="en-US" b="0" i="0" dirty="0">
                <a:solidFill>
                  <a:schemeClr val="tx1"/>
                </a:solidFill>
                <a:effectLst/>
                <a:latin typeface="+mj-ea"/>
                <a:ea typeface="+mj-ea"/>
              </a:rPr>
              <a:t>注册软中断：注册对应类型的处理函数到全局数组</a:t>
            </a:r>
            <a:r>
              <a:rPr lang="en-US" altLang="zh-CN" b="0" i="0" dirty="0" err="1">
                <a:solidFill>
                  <a:schemeClr val="tx1"/>
                </a:solidFill>
                <a:effectLst/>
                <a:latin typeface="+mj-ea"/>
                <a:ea typeface="+mj-ea"/>
              </a:rPr>
              <a:t>softirq_vec</a:t>
            </a:r>
            <a:r>
              <a:rPr lang="zh-CN" altLang="en-US" b="0" i="0" dirty="0">
                <a:solidFill>
                  <a:schemeClr val="tx1"/>
                </a:solidFill>
                <a:effectLst/>
                <a:latin typeface="+mj-ea"/>
                <a:ea typeface="+mj-ea"/>
              </a:rPr>
              <a:t>中。例如网络发包对应类型为</a:t>
            </a:r>
            <a:r>
              <a:rPr lang="en-US" altLang="zh-CN" b="0" i="0" dirty="0">
                <a:solidFill>
                  <a:schemeClr val="tx1"/>
                </a:solidFill>
                <a:effectLst/>
                <a:latin typeface="+mj-ea"/>
                <a:ea typeface="+mj-ea"/>
              </a:rPr>
              <a:t>NET_TX_SOFTIRQ</a:t>
            </a:r>
            <a:r>
              <a:rPr lang="zh-CN" altLang="en-US" b="0" i="0" dirty="0">
                <a:solidFill>
                  <a:schemeClr val="tx1"/>
                </a:solidFill>
                <a:effectLst/>
                <a:latin typeface="+mj-ea"/>
                <a:ea typeface="+mj-ea"/>
              </a:rPr>
              <a:t>的处理函数</a:t>
            </a:r>
            <a:r>
              <a:rPr lang="en-US" altLang="zh-CN" b="0" i="0" dirty="0" err="1">
                <a:solidFill>
                  <a:schemeClr val="tx1"/>
                </a:solidFill>
                <a:effectLst/>
                <a:latin typeface="+mj-ea"/>
                <a:ea typeface="+mj-ea"/>
              </a:rPr>
              <a:t>net_tx_action</a:t>
            </a:r>
            <a:r>
              <a:rPr lang="en-US" altLang="zh-CN" b="0" i="0" dirty="0">
                <a:solidFill>
                  <a:schemeClr val="tx1"/>
                </a:solidFill>
                <a:effectLst/>
                <a:latin typeface="+mj-ea"/>
                <a:ea typeface="+mj-ea"/>
              </a:rPr>
              <a:t>.</a:t>
            </a:r>
          </a:p>
          <a:p>
            <a:pPr lvl="1"/>
            <a:endParaRPr lang="en-US" altLang="zh-CN" b="0" dirty="0">
              <a:solidFill>
                <a:schemeClr val="tx1"/>
              </a:solidFill>
              <a:latin typeface="+mj-ea"/>
              <a:ea typeface="+mj-ea"/>
            </a:endParaRPr>
          </a:p>
          <a:p>
            <a:pPr lvl="1"/>
            <a:endParaRPr lang="en-US" altLang="zh-CN" b="0" i="0" dirty="0">
              <a:solidFill>
                <a:schemeClr val="tx1"/>
              </a:solidFill>
              <a:effectLst/>
              <a:latin typeface="+mj-ea"/>
              <a:ea typeface="+mj-ea"/>
            </a:endParaRPr>
          </a:p>
          <a:p>
            <a:pPr lvl="1"/>
            <a:endParaRPr lang="en-US" altLang="zh-CN" b="0" dirty="0">
              <a:solidFill>
                <a:schemeClr val="tx1"/>
              </a:solidFill>
              <a:latin typeface="+mj-ea"/>
              <a:ea typeface="+mj-ea"/>
            </a:endParaRPr>
          </a:p>
          <a:p>
            <a:pPr lvl="1"/>
            <a:endParaRPr lang="en-US" altLang="zh-CN" b="0" i="0" dirty="0">
              <a:solidFill>
                <a:schemeClr val="tx1"/>
              </a:solidFill>
              <a:effectLst/>
              <a:latin typeface="+mj-ea"/>
              <a:ea typeface="+mj-ea"/>
            </a:endParaRPr>
          </a:p>
          <a:p>
            <a:pPr lvl="1"/>
            <a:r>
              <a:rPr lang="zh-CN" altLang="en-US" b="0" dirty="0">
                <a:solidFill>
                  <a:schemeClr val="tx1"/>
                </a:solidFill>
                <a:latin typeface="+mj-ea"/>
                <a:ea typeface="+mj-ea"/>
              </a:rPr>
              <a:t>触发软中断：即以软中断类型</a:t>
            </a:r>
            <a:r>
              <a:rPr lang="en-US" altLang="zh-CN" b="0" dirty="0">
                <a:solidFill>
                  <a:schemeClr val="tx1"/>
                </a:solidFill>
                <a:latin typeface="+mj-ea"/>
                <a:ea typeface="+mj-ea"/>
              </a:rPr>
              <a:t>nr</a:t>
            </a:r>
            <a:r>
              <a:rPr lang="zh-CN" altLang="en-US" b="0" dirty="0">
                <a:solidFill>
                  <a:schemeClr val="tx1"/>
                </a:solidFill>
                <a:latin typeface="+mj-ea"/>
                <a:ea typeface="+mj-ea"/>
              </a:rPr>
              <a:t>作为偏移量置位每</a:t>
            </a:r>
            <a:r>
              <a:rPr lang="en-US" altLang="zh-CN" b="0" dirty="0" err="1">
                <a:solidFill>
                  <a:schemeClr val="tx1"/>
                </a:solidFill>
                <a:latin typeface="+mj-ea"/>
                <a:ea typeface="+mj-ea"/>
              </a:rPr>
              <a:t>cpu</a:t>
            </a:r>
            <a:r>
              <a:rPr lang="zh-CN" altLang="en-US" b="0" dirty="0">
                <a:solidFill>
                  <a:schemeClr val="tx1"/>
                </a:solidFill>
                <a:latin typeface="+mj-ea"/>
                <a:ea typeface="+mj-ea"/>
              </a:rPr>
              <a:t>变量</a:t>
            </a:r>
            <a:r>
              <a:rPr lang="en-US" altLang="zh-CN" b="0" dirty="0" err="1">
                <a:solidFill>
                  <a:schemeClr val="tx1"/>
                </a:solidFill>
                <a:latin typeface="+mj-ea"/>
                <a:ea typeface="+mj-ea"/>
              </a:rPr>
              <a:t>irq_stat</a:t>
            </a:r>
            <a:r>
              <a:rPr lang="en-US" altLang="zh-CN" b="0" dirty="0">
                <a:solidFill>
                  <a:schemeClr val="tx1"/>
                </a:solidFill>
                <a:latin typeface="+mj-ea"/>
                <a:ea typeface="+mj-ea"/>
              </a:rPr>
              <a:t>[</a:t>
            </a:r>
            <a:r>
              <a:rPr lang="en-US" altLang="zh-CN" b="0" dirty="0" err="1">
                <a:solidFill>
                  <a:schemeClr val="tx1"/>
                </a:solidFill>
                <a:latin typeface="+mj-ea"/>
                <a:ea typeface="+mj-ea"/>
              </a:rPr>
              <a:t>cpu_id</a:t>
            </a:r>
            <a:r>
              <a:rPr lang="en-US" altLang="zh-CN" b="0" dirty="0">
                <a:solidFill>
                  <a:schemeClr val="tx1"/>
                </a:solidFill>
                <a:latin typeface="+mj-ea"/>
                <a:ea typeface="+mj-ea"/>
              </a:rPr>
              <a:t>]</a:t>
            </a:r>
            <a:r>
              <a:rPr lang="zh-CN" altLang="en-US" b="0" dirty="0">
                <a:solidFill>
                  <a:schemeClr val="tx1"/>
                </a:solidFill>
                <a:latin typeface="+mj-ea"/>
                <a:ea typeface="+mj-ea"/>
              </a:rPr>
              <a:t>的成员变量</a:t>
            </a:r>
            <a:r>
              <a:rPr lang="en-US" altLang="zh-CN" b="0" dirty="0">
                <a:solidFill>
                  <a:schemeClr val="tx1"/>
                </a:solidFill>
                <a:latin typeface="+mj-ea"/>
                <a:ea typeface="+mj-ea"/>
              </a:rPr>
              <a:t>__</a:t>
            </a:r>
            <a:r>
              <a:rPr lang="en-US" altLang="zh-CN" b="0" dirty="0" err="1">
                <a:solidFill>
                  <a:schemeClr val="tx1"/>
                </a:solidFill>
                <a:latin typeface="+mj-ea"/>
                <a:ea typeface="+mj-ea"/>
              </a:rPr>
              <a:t>softirq_pending</a:t>
            </a:r>
            <a:r>
              <a:rPr lang="zh-CN" altLang="en-US" b="0" dirty="0">
                <a:solidFill>
                  <a:schemeClr val="tx1"/>
                </a:solidFill>
                <a:latin typeface="+mj-ea"/>
                <a:ea typeface="+mj-ea"/>
              </a:rPr>
              <a:t>，这也是同一类型软中断可以在多个</a:t>
            </a:r>
            <a:r>
              <a:rPr lang="en-US" altLang="zh-CN" b="0" dirty="0" err="1">
                <a:solidFill>
                  <a:schemeClr val="tx1"/>
                </a:solidFill>
                <a:latin typeface="+mj-ea"/>
                <a:ea typeface="+mj-ea"/>
              </a:rPr>
              <a:t>cpu</a:t>
            </a:r>
            <a:r>
              <a:rPr lang="zh-CN" altLang="en-US" b="0" dirty="0">
                <a:solidFill>
                  <a:schemeClr val="tx1"/>
                </a:solidFill>
                <a:latin typeface="+mj-ea"/>
                <a:ea typeface="+mj-ea"/>
              </a:rPr>
              <a:t>上并行运行的根本原因。</a:t>
            </a:r>
            <a:endParaRPr lang="en-US" altLang="zh-CN" b="0" dirty="0">
              <a:solidFill>
                <a:schemeClr val="tx1"/>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p:txBody>
      </p:sp>
      <p:sp>
        <p:nvSpPr>
          <p:cNvPr id="9" name="内容占位符 3">
            <a:extLst>
              <a:ext uri="{FF2B5EF4-FFF2-40B4-BE49-F238E27FC236}">
                <a16:creationId xmlns:a16="http://schemas.microsoft.com/office/drawing/2014/main" id="{45AAABF2-5934-4C9F-BBF7-58439EF3BD97}"/>
              </a:ext>
            </a:extLst>
          </p:cNvPr>
          <p:cNvSpPr txBox="1">
            <a:spLocks/>
          </p:cNvSpPr>
          <p:nvPr/>
        </p:nvSpPr>
        <p:spPr bwMode="auto">
          <a:xfrm>
            <a:off x="1115616" y="3036954"/>
            <a:ext cx="6307931" cy="498830"/>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endParaRPr lang="en-US" altLang="zh-CN" sz="750" b="0" dirty="0">
              <a:solidFill>
                <a:srgbClr val="569CD6"/>
              </a:solidFill>
              <a:latin typeface="Consolas" panose="020B0609020204030204" pitchFamily="49" charset="0"/>
            </a:endParaRPr>
          </a:p>
          <a:p>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CDCAA"/>
                </a:solidFill>
                <a:latin typeface="Consolas" panose="020B0609020204030204" pitchFamily="49" charset="0"/>
              </a:rPr>
              <a:t>open_softirq</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nr</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(*action)(</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softirq_action</a:t>
            </a:r>
            <a:r>
              <a:rPr lang="en-US" altLang="zh-CN" sz="900" b="0" dirty="0">
                <a:solidFill>
                  <a:srgbClr val="D4D4D4"/>
                </a:solidFill>
                <a:latin typeface="Consolas" panose="020B0609020204030204" pitchFamily="49" charset="0"/>
              </a:rPr>
              <a:t> *))</a:t>
            </a:r>
          </a:p>
          <a:p>
            <a:endParaRPr lang="en-US" altLang="zh-CN" sz="750" b="0" dirty="0">
              <a:solidFill>
                <a:srgbClr val="D4D4D4"/>
              </a:solidFill>
              <a:latin typeface="Consolas" panose="020B0609020204030204" pitchFamily="49" charset="0"/>
            </a:endParaRPr>
          </a:p>
        </p:txBody>
      </p:sp>
      <p:sp>
        <p:nvSpPr>
          <p:cNvPr id="12" name="内容占位符 3">
            <a:extLst>
              <a:ext uri="{FF2B5EF4-FFF2-40B4-BE49-F238E27FC236}">
                <a16:creationId xmlns:a16="http://schemas.microsoft.com/office/drawing/2014/main" id="{683BB547-3E85-44BD-BEEA-A39C8CD5B818}"/>
              </a:ext>
            </a:extLst>
          </p:cNvPr>
          <p:cNvSpPr txBox="1">
            <a:spLocks/>
          </p:cNvSpPr>
          <p:nvPr/>
        </p:nvSpPr>
        <p:spPr bwMode="auto">
          <a:xfrm>
            <a:off x="1115616" y="5733051"/>
            <a:ext cx="6307931" cy="527066"/>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endParaRPr lang="en-US" altLang="zh-CN" sz="750" b="0" dirty="0">
              <a:solidFill>
                <a:srgbClr val="569CD6"/>
              </a:solidFill>
              <a:latin typeface="Consolas" panose="020B0609020204030204" pitchFamily="49" charset="0"/>
            </a:endParaRPr>
          </a:p>
          <a:p>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CDCAA"/>
                </a:solidFill>
                <a:latin typeface="Consolas" panose="020B0609020204030204" pitchFamily="49" charset="0"/>
              </a:rPr>
              <a:t>raise_softirq</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nr</a:t>
            </a:r>
            <a:r>
              <a:rPr lang="en-US" altLang="zh-CN" sz="900" b="0" dirty="0">
                <a:solidFill>
                  <a:srgbClr val="D4D4D4"/>
                </a:solidFill>
                <a:latin typeface="Consolas" panose="020B0609020204030204" pitchFamily="49" charset="0"/>
              </a:rPr>
              <a:t>)</a:t>
            </a:r>
          </a:p>
          <a:p>
            <a:endParaRPr lang="en-US" altLang="zh-CN" sz="90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9915597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936247" cy="4968552"/>
          </a:xfrm>
        </p:spPr>
        <p:txBody>
          <a:bodyPr/>
          <a:lstStyle/>
          <a:p>
            <a:r>
              <a:rPr lang="zh-CN" altLang="en-US" i="0" dirty="0">
                <a:solidFill>
                  <a:srgbClr val="121212"/>
                </a:solidFill>
                <a:effectLst/>
                <a:latin typeface="+mj-ea"/>
                <a:ea typeface="+mj-ea"/>
              </a:rPr>
              <a:t>软中断的</a:t>
            </a:r>
            <a:r>
              <a:rPr lang="en-US" altLang="zh-CN" i="0" dirty="0">
                <a:solidFill>
                  <a:srgbClr val="121212"/>
                </a:solidFill>
                <a:effectLst/>
                <a:latin typeface="+mj-ea"/>
                <a:ea typeface="+mj-ea"/>
              </a:rPr>
              <a:t>API</a:t>
            </a:r>
            <a:r>
              <a:rPr lang="zh-CN" altLang="en-US" i="0" dirty="0">
                <a:solidFill>
                  <a:srgbClr val="121212"/>
                </a:solidFill>
                <a:effectLst/>
                <a:latin typeface="+mj-ea"/>
                <a:ea typeface="+mj-ea"/>
              </a:rPr>
              <a:t>：</a:t>
            </a:r>
            <a:endParaRPr lang="en-US" altLang="zh-CN" i="0" dirty="0">
              <a:solidFill>
                <a:srgbClr val="121212"/>
              </a:solidFill>
              <a:effectLst/>
              <a:latin typeface="+mj-ea"/>
              <a:ea typeface="+mj-ea"/>
            </a:endParaRPr>
          </a:p>
          <a:p>
            <a:pPr lvl="1"/>
            <a:r>
              <a:rPr lang="zh-CN" altLang="en-US" b="0" i="0" dirty="0">
                <a:solidFill>
                  <a:srgbClr val="121212"/>
                </a:solidFill>
                <a:effectLst/>
                <a:latin typeface="+mj-ea"/>
                <a:ea typeface="+mj-ea"/>
              </a:rPr>
              <a:t>软中断执行函数：执行软中断处理函数</a:t>
            </a:r>
            <a:r>
              <a:rPr lang="en-US" altLang="zh-CN" b="0" i="0" dirty="0">
                <a:solidFill>
                  <a:srgbClr val="121212"/>
                </a:solidFill>
                <a:effectLst/>
                <a:latin typeface="+mj-ea"/>
                <a:ea typeface="+mj-ea"/>
              </a:rPr>
              <a:t>__</a:t>
            </a:r>
            <a:r>
              <a:rPr lang="en-US" altLang="zh-CN" b="0" i="0" dirty="0" err="1">
                <a:solidFill>
                  <a:srgbClr val="121212"/>
                </a:solidFill>
                <a:effectLst/>
                <a:latin typeface="+mj-ea"/>
                <a:ea typeface="+mj-ea"/>
              </a:rPr>
              <a:t>do_softirq</a:t>
            </a:r>
            <a:r>
              <a:rPr lang="zh-CN" altLang="en-US" b="0" i="0" dirty="0">
                <a:solidFill>
                  <a:srgbClr val="121212"/>
                </a:solidFill>
                <a:effectLst/>
                <a:latin typeface="+mj-ea"/>
                <a:ea typeface="+mj-ea"/>
              </a:rPr>
              <a:t>前首先要满足两个条件</a:t>
            </a:r>
            <a:r>
              <a:rPr lang="en-US" altLang="zh-CN" b="0" i="0" dirty="0">
                <a:solidFill>
                  <a:srgbClr val="121212"/>
                </a:solidFill>
                <a:effectLst/>
                <a:latin typeface="+mj-ea"/>
                <a:ea typeface="+mj-ea"/>
              </a:rPr>
              <a:t>:</a:t>
            </a:r>
          </a:p>
          <a:p>
            <a:pPr lvl="2"/>
            <a:r>
              <a:rPr lang="en-US" altLang="zh-CN" dirty="0">
                <a:latin typeface="+mj-ea"/>
                <a:ea typeface="+mj-ea"/>
              </a:rPr>
              <a:t>(1)</a:t>
            </a:r>
            <a:r>
              <a:rPr lang="zh-CN" altLang="en-US" dirty="0">
                <a:latin typeface="+mj-ea"/>
                <a:ea typeface="+mj-ea"/>
              </a:rPr>
              <a:t>不在中断中</a:t>
            </a:r>
            <a:r>
              <a:rPr lang="en-US" altLang="zh-CN" dirty="0">
                <a:latin typeface="+mj-ea"/>
                <a:ea typeface="+mj-ea"/>
              </a:rPr>
              <a:t>(</a:t>
            </a:r>
            <a:r>
              <a:rPr lang="zh-CN" altLang="en-US" dirty="0">
                <a:latin typeface="+mj-ea"/>
                <a:ea typeface="+mj-ea"/>
              </a:rPr>
              <a:t>硬中断、软中断和</a:t>
            </a:r>
            <a:r>
              <a:rPr lang="en-US" altLang="zh-CN" dirty="0">
                <a:latin typeface="+mj-ea"/>
                <a:ea typeface="+mj-ea"/>
              </a:rPr>
              <a:t>NMI)</a:t>
            </a:r>
            <a:r>
              <a:rPr lang="zh-CN" altLang="en-US" dirty="0">
                <a:latin typeface="+mj-ea"/>
                <a:ea typeface="+mj-ea"/>
              </a:rPr>
              <a:t>；</a:t>
            </a:r>
            <a:endParaRPr lang="en-US" altLang="zh-CN" dirty="0">
              <a:latin typeface="+mj-ea"/>
              <a:ea typeface="+mj-ea"/>
            </a:endParaRPr>
          </a:p>
          <a:p>
            <a:pPr lvl="2"/>
            <a:r>
              <a:rPr lang="en-US" altLang="zh-CN" dirty="0">
                <a:latin typeface="+mj-ea"/>
                <a:ea typeface="+mj-ea"/>
              </a:rPr>
              <a:t>(2)</a:t>
            </a:r>
            <a:r>
              <a:rPr lang="zh-CN" altLang="en-US" dirty="0">
                <a:latin typeface="+mj-ea"/>
                <a:ea typeface="+mj-ea"/>
              </a:rPr>
              <a:t>有软中断处于</a:t>
            </a:r>
            <a:r>
              <a:rPr lang="en-US" altLang="zh-CN" dirty="0">
                <a:latin typeface="+mj-ea"/>
                <a:ea typeface="+mj-ea"/>
              </a:rPr>
              <a:t>pending</a:t>
            </a:r>
            <a:r>
              <a:rPr lang="zh-CN" altLang="en-US" dirty="0">
                <a:latin typeface="+mj-ea"/>
                <a:ea typeface="+mj-ea"/>
              </a:rPr>
              <a:t>状态。</a:t>
            </a:r>
            <a:endParaRPr lang="en-US" altLang="zh-CN" dirty="0">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422041" lvl="1" indent="0">
              <a:buNone/>
            </a:pPr>
            <a:endParaRPr lang="en-US" altLang="zh-CN" dirty="0">
              <a:latin typeface="+mj-ea"/>
              <a:ea typeface="+mj-ea"/>
            </a:endParaRPr>
          </a:p>
        </p:txBody>
      </p:sp>
    </p:spTree>
    <p:extLst>
      <p:ext uri="{BB962C8B-B14F-4D97-AF65-F5344CB8AC3E}">
        <p14:creationId xmlns:p14="http://schemas.microsoft.com/office/powerpoint/2010/main" val="415762431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936247" cy="4968552"/>
          </a:xfrm>
        </p:spPr>
        <p:txBody>
          <a:bodyPr/>
          <a:lstStyle/>
          <a:p>
            <a:r>
              <a:rPr lang="zh-CN" altLang="en-US" i="0" dirty="0">
                <a:solidFill>
                  <a:srgbClr val="121212"/>
                </a:solidFill>
                <a:effectLst/>
                <a:latin typeface="+mj-ea"/>
                <a:ea typeface="+mj-ea"/>
              </a:rPr>
              <a:t>小任务：</a:t>
            </a:r>
            <a:endParaRPr lang="en-US" altLang="zh-CN" i="0" dirty="0">
              <a:solidFill>
                <a:srgbClr val="121212"/>
              </a:solidFill>
              <a:effectLst/>
              <a:latin typeface="+mj-ea"/>
              <a:ea typeface="+mj-ea"/>
            </a:endParaRPr>
          </a:p>
          <a:p>
            <a:pPr lvl="1"/>
            <a:r>
              <a:rPr lang="zh-CN" altLang="en-US" b="0" dirty="0">
                <a:latin typeface="+mj-ea"/>
                <a:ea typeface="+mj-ea"/>
              </a:rPr>
              <a:t>由于软中断必须使用可重入函数，这就导致设计上的复杂度变高，作为设备驱动程序的开发者来说，增加了负担。而如果某种应用并不需要在多个</a:t>
            </a:r>
            <a:r>
              <a:rPr lang="en-US" altLang="zh-CN" b="0" dirty="0">
                <a:latin typeface="+mj-ea"/>
                <a:ea typeface="+mj-ea"/>
              </a:rPr>
              <a:t>CPU</a:t>
            </a:r>
            <a:r>
              <a:rPr lang="zh-CN" altLang="en-US" b="0" dirty="0">
                <a:latin typeface="+mj-ea"/>
                <a:ea typeface="+mj-ea"/>
              </a:rPr>
              <a:t>上并行执行，那么软中断其实是没有必要的。因此诞生了弥补以上两个要求的小任务。</a:t>
            </a:r>
            <a:endParaRPr lang="en-US" altLang="zh-CN" b="0" dirty="0">
              <a:latin typeface="+mj-ea"/>
              <a:ea typeface="+mj-ea"/>
            </a:endParaRPr>
          </a:p>
          <a:p>
            <a:pPr lvl="1"/>
            <a:r>
              <a:rPr lang="zh-CN" altLang="en-US" b="0" dirty="0">
                <a:latin typeface="+mj-ea"/>
                <a:ea typeface="+mj-ea"/>
              </a:rPr>
              <a:t>它具有以下特性：</a:t>
            </a:r>
          </a:p>
          <a:p>
            <a:pPr lvl="2"/>
            <a:r>
              <a:rPr lang="en-US" altLang="zh-CN" dirty="0">
                <a:latin typeface="+mj-ea"/>
                <a:ea typeface="+mj-ea"/>
              </a:rPr>
              <a:t>a</a:t>
            </a:r>
            <a:r>
              <a:rPr lang="zh-CN" altLang="en-US" dirty="0">
                <a:latin typeface="+mj-ea"/>
                <a:ea typeface="+mj-ea"/>
              </a:rPr>
              <a:t>）一种特定类型的小任务只能运行在一个</a:t>
            </a:r>
            <a:r>
              <a:rPr lang="en-US" altLang="zh-CN" dirty="0">
                <a:latin typeface="+mj-ea"/>
                <a:ea typeface="+mj-ea"/>
              </a:rPr>
              <a:t>CPU</a:t>
            </a:r>
            <a:r>
              <a:rPr lang="zh-CN" altLang="en-US" dirty="0">
                <a:latin typeface="+mj-ea"/>
                <a:ea typeface="+mj-ea"/>
              </a:rPr>
              <a:t>上，不能并行，只能串行执行。</a:t>
            </a:r>
          </a:p>
          <a:p>
            <a:pPr lvl="2"/>
            <a:r>
              <a:rPr lang="en-US" altLang="zh-CN" dirty="0">
                <a:latin typeface="+mj-ea"/>
                <a:ea typeface="+mj-ea"/>
              </a:rPr>
              <a:t>b</a:t>
            </a:r>
            <a:r>
              <a:rPr lang="zh-CN" altLang="en-US" dirty="0">
                <a:latin typeface="+mj-ea"/>
                <a:ea typeface="+mj-ea"/>
              </a:rPr>
              <a:t>）多个不同类型的小任务可以并行在多个</a:t>
            </a:r>
            <a:r>
              <a:rPr lang="en-US" altLang="zh-CN" dirty="0">
                <a:latin typeface="+mj-ea"/>
                <a:ea typeface="+mj-ea"/>
              </a:rPr>
              <a:t>CPU</a:t>
            </a:r>
            <a:r>
              <a:rPr lang="zh-CN" altLang="en-US" dirty="0">
                <a:latin typeface="+mj-ea"/>
                <a:ea typeface="+mj-ea"/>
              </a:rPr>
              <a:t>上。</a:t>
            </a:r>
          </a:p>
          <a:p>
            <a:pPr lvl="2"/>
            <a:r>
              <a:rPr lang="en-US" altLang="zh-CN" dirty="0">
                <a:latin typeface="+mj-ea"/>
                <a:ea typeface="+mj-ea"/>
              </a:rPr>
              <a:t>c</a:t>
            </a:r>
            <a:r>
              <a:rPr lang="zh-CN" altLang="en-US" dirty="0">
                <a:latin typeface="+mj-ea"/>
                <a:ea typeface="+mj-ea"/>
              </a:rPr>
              <a:t>）软中断是静态分配的，在内核编译好之后，就不能改变。但小任务就灵活许多，可以在运行时改变（比如添加模块时）。</a:t>
            </a:r>
            <a:endParaRPr lang="en-US" altLang="zh-CN" dirty="0">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422041" lvl="1" indent="0">
              <a:buNone/>
            </a:pPr>
            <a:endParaRPr lang="en-US" altLang="zh-CN" dirty="0">
              <a:latin typeface="+mj-ea"/>
              <a:ea typeface="+mj-ea"/>
            </a:endParaRPr>
          </a:p>
        </p:txBody>
      </p:sp>
    </p:spTree>
    <p:extLst>
      <p:ext uri="{BB962C8B-B14F-4D97-AF65-F5344CB8AC3E}">
        <p14:creationId xmlns:p14="http://schemas.microsoft.com/office/powerpoint/2010/main" val="22689912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3722" y="1196752"/>
            <a:ext cx="8321186" cy="3898106"/>
          </a:xfrm>
        </p:spPr>
        <p:txBody>
          <a:bodyPr/>
          <a:lstStyle/>
          <a:p>
            <a:r>
              <a:rPr lang="zh-CN" altLang="en-US" i="0" dirty="0">
                <a:solidFill>
                  <a:srgbClr val="121212"/>
                </a:solidFill>
                <a:effectLst/>
                <a:latin typeface="+mj-ea"/>
                <a:ea typeface="+mj-ea"/>
              </a:rPr>
              <a:t>小任务：</a:t>
            </a:r>
            <a:endParaRPr lang="en-US" altLang="zh-CN" i="0" dirty="0">
              <a:solidFill>
                <a:srgbClr val="121212"/>
              </a:solidFill>
              <a:effectLst/>
              <a:latin typeface="+mj-ea"/>
              <a:ea typeface="+mj-ea"/>
            </a:endParaRPr>
          </a:p>
          <a:p>
            <a:pPr lvl="1"/>
            <a:r>
              <a:rPr lang="en-US" altLang="zh-CN" b="0" i="0" dirty="0" err="1">
                <a:solidFill>
                  <a:schemeClr val="tx1"/>
                </a:solidFill>
                <a:effectLst/>
                <a:latin typeface="+mj-ea"/>
                <a:ea typeface="+mj-ea"/>
              </a:rPr>
              <a:t>tasklet</a:t>
            </a:r>
            <a:r>
              <a:rPr lang="zh-CN" altLang="en-US" b="0" i="0" dirty="0">
                <a:solidFill>
                  <a:schemeClr val="tx1"/>
                </a:solidFill>
                <a:effectLst/>
                <a:latin typeface="+mj-ea"/>
                <a:ea typeface="+mj-ea"/>
              </a:rPr>
              <a:t>描述符</a:t>
            </a:r>
          </a:p>
          <a:p>
            <a:pPr lvl="1"/>
            <a:endParaRPr lang="en-US" altLang="zh-CN" b="0" i="0" dirty="0">
              <a:solidFill>
                <a:schemeClr val="tx1"/>
              </a:solidFill>
              <a:effectLst/>
              <a:latin typeface="+mj-ea"/>
              <a:ea typeface="+mj-ea"/>
            </a:endParaRPr>
          </a:p>
          <a:p>
            <a:pPr lvl="1"/>
            <a:endParaRPr lang="en-US" altLang="zh-CN" b="0" dirty="0">
              <a:solidFill>
                <a:schemeClr val="tx1"/>
              </a:solidFill>
              <a:latin typeface="+mj-ea"/>
              <a:ea typeface="+mj-ea"/>
            </a:endParaRPr>
          </a:p>
          <a:p>
            <a:pPr lvl="1"/>
            <a:endParaRPr lang="en-US" altLang="zh-CN" b="0" i="0" dirty="0">
              <a:solidFill>
                <a:schemeClr val="tx1"/>
              </a:solidFill>
              <a:effectLst/>
              <a:latin typeface="+mj-ea"/>
              <a:ea typeface="+mj-ea"/>
            </a:endParaRPr>
          </a:p>
          <a:p>
            <a:pPr lvl="1"/>
            <a:endParaRPr lang="en-US" altLang="zh-CN" b="0" dirty="0">
              <a:solidFill>
                <a:schemeClr val="tx1"/>
              </a:solidFill>
              <a:latin typeface="+mj-ea"/>
              <a:ea typeface="+mj-ea"/>
            </a:endParaRPr>
          </a:p>
          <a:p>
            <a:pPr lvl="1"/>
            <a:endParaRPr lang="en-US" altLang="zh-CN" b="0" i="0" dirty="0">
              <a:solidFill>
                <a:schemeClr val="tx1"/>
              </a:solidFill>
              <a:effectLst/>
              <a:latin typeface="+mj-ea"/>
              <a:ea typeface="+mj-ea"/>
            </a:endParaRPr>
          </a:p>
          <a:p>
            <a:pPr marL="422041" lvl="1" indent="0">
              <a:buNone/>
            </a:pPr>
            <a:endParaRPr lang="en-US" altLang="zh-CN" b="0" i="0" dirty="0">
              <a:solidFill>
                <a:schemeClr val="tx1"/>
              </a:solidFill>
              <a:effectLst/>
              <a:latin typeface="+mj-ea"/>
              <a:ea typeface="+mj-ea"/>
            </a:endParaRPr>
          </a:p>
          <a:p>
            <a:pPr lvl="1"/>
            <a:r>
              <a:rPr lang="en-US" altLang="zh-CN" b="0" i="0" dirty="0" err="1">
                <a:solidFill>
                  <a:schemeClr val="tx1"/>
                </a:solidFill>
                <a:effectLst/>
                <a:latin typeface="+mj-ea"/>
                <a:ea typeface="+mj-ea"/>
              </a:rPr>
              <a:t>tasklet</a:t>
            </a:r>
            <a:r>
              <a:rPr lang="zh-CN" altLang="en-US" b="0" i="0" dirty="0">
                <a:solidFill>
                  <a:schemeClr val="tx1"/>
                </a:solidFill>
                <a:effectLst/>
                <a:latin typeface="+mj-ea"/>
                <a:ea typeface="+mj-ea"/>
              </a:rPr>
              <a:t>链表</a:t>
            </a: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p:txBody>
      </p:sp>
      <p:sp>
        <p:nvSpPr>
          <p:cNvPr id="4" name="内容占位符 3">
            <a:extLst>
              <a:ext uri="{FF2B5EF4-FFF2-40B4-BE49-F238E27FC236}">
                <a16:creationId xmlns:a16="http://schemas.microsoft.com/office/drawing/2014/main" id="{7CD35647-98F5-4996-863D-56EC74D28288}"/>
              </a:ext>
            </a:extLst>
          </p:cNvPr>
          <p:cNvSpPr txBox="1">
            <a:spLocks noGrp="1"/>
          </p:cNvSpPr>
          <p:nvPr>
            <p:ph sz="half" idx="2"/>
          </p:nvPr>
        </p:nvSpPr>
        <p:spPr bwMode="auto">
          <a:xfrm>
            <a:off x="899592" y="2420888"/>
            <a:ext cx="6342369" cy="1825907"/>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endParaRPr lang="en-US" altLang="zh-CN" sz="750" b="0" dirty="0">
              <a:solidFill>
                <a:srgbClr val="569CD6"/>
              </a:solidFill>
              <a:latin typeface="Consolas" panose="020B0609020204030204" pitchFamily="49" charset="0"/>
            </a:endParaRPr>
          </a:p>
          <a:p>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*next;</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将多个</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链接成单向循环链表</a:t>
            </a:r>
            <a:endParaRPr lang="zh-CN" altLang="en-US" sz="900" b="0" dirty="0">
              <a:solidFill>
                <a:srgbClr val="D4D4D4"/>
              </a:solidFill>
              <a:latin typeface="Consolas" panose="020B0609020204030204" pitchFamily="49" charset="0"/>
            </a:endParaRPr>
          </a:p>
          <a:p>
            <a:r>
              <a:rPr lang="zh-CN" altLang="en-US"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state;</a:t>
            </a:r>
            <a:r>
              <a:rPr lang="en-US" altLang="zh-CN" sz="900" b="0" dirty="0">
                <a:solidFill>
                  <a:srgbClr val="6A9955"/>
                </a:solidFill>
                <a:latin typeface="Consolas" panose="020B0609020204030204" pitchFamily="49" charset="0"/>
              </a:rPr>
              <a:t>//TASKLET_STATE_SCHED(</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is scheduled for execution)  TASKLET_STATE_RUN(</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is running (SMP only))</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err="1">
                <a:solidFill>
                  <a:srgbClr val="4EC9B0"/>
                </a:solidFill>
                <a:latin typeface="Consolas" panose="020B0609020204030204" pitchFamily="49" charset="0"/>
              </a:rPr>
              <a:t>atomic_t</a:t>
            </a:r>
            <a:r>
              <a:rPr lang="en-US" altLang="zh-CN" sz="900" b="0" dirty="0">
                <a:solidFill>
                  <a:srgbClr val="D4D4D4"/>
                </a:solidFill>
                <a:latin typeface="Consolas" panose="020B0609020204030204" pitchFamily="49" charset="0"/>
              </a:rPr>
              <a:t> count;</a:t>
            </a:r>
            <a:r>
              <a:rPr lang="en-US" altLang="zh-CN" sz="900" b="0" dirty="0">
                <a:solidFill>
                  <a:srgbClr val="6A9955"/>
                </a:solidFill>
                <a:latin typeface="Consolas" panose="020B0609020204030204" pitchFamily="49" charset="0"/>
              </a:rPr>
              <a:t>//0:</a:t>
            </a:r>
            <a:r>
              <a:rPr lang="zh-CN" altLang="en-US" sz="900" b="0" dirty="0">
                <a:solidFill>
                  <a:srgbClr val="6A9955"/>
                </a:solidFill>
                <a:latin typeface="Consolas" panose="020B0609020204030204" pitchFamily="49" charset="0"/>
              </a:rPr>
              <a:t>激活</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非</a:t>
            </a:r>
            <a:r>
              <a:rPr lang="en-US" altLang="zh-CN" sz="900" b="0" dirty="0">
                <a:solidFill>
                  <a:srgbClr val="6A9955"/>
                </a:solidFill>
                <a:latin typeface="Consolas" panose="020B0609020204030204" pitchFamily="49" charset="0"/>
              </a:rPr>
              <a:t>0:</a:t>
            </a:r>
            <a:r>
              <a:rPr lang="zh-CN" altLang="en-US" sz="900" b="0" dirty="0">
                <a:solidFill>
                  <a:srgbClr val="6A9955"/>
                </a:solidFill>
                <a:latin typeface="Consolas" panose="020B0609020204030204" pitchFamily="49" charset="0"/>
              </a:rPr>
              <a:t>禁用</a:t>
            </a:r>
            <a:r>
              <a:rPr lang="en-US" altLang="zh-CN" sz="900" b="0" dirty="0" err="1">
                <a:solidFill>
                  <a:srgbClr val="6A9955"/>
                </a:solidFill>
                <a:latin typeface="Consolas" panose="020B0609020204030204" pitchFamily="49" charset="0"/>
              </a:rPr>
              <a:t>tasklet</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func</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用户自定义函数</a:t>
            </a:r>
            <a:endParaRPr lang="zh-CN" altLang="en-US" sz="900" b="0" dirty="0">
              <a:solidFill>
                <a:srgbClr val="D4D4D4"/>
              </a:solidFill>
              <a:latin typeface="Consolas" panose="020B0609020204030204" pitchFamily="49" charset="0"/>
            </a:endParaRPr>
          </a:p>
          <a:p>
            <a:r>
              <a:rPr lang="zh-CN" altLang="en-US"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data;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函数入参</a:t>
            </a:r>
            <a:endParaRPr lang="zh-CN" altLang="en-US"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a:t>
            </a:r>
          </a:p>
          <a:p>
            <a:endParaRPr lang="en-US" altLang="zh-CN" sz="750" b="0" dirty="0">
              <a:solidFill>
                <a:srgbClr val="D4D4D4"/>
              </a:solidFill>
              <a:latin typeface="Consolas" panose="020B0609020204030204" pitchFamily="49" charset="0"/>
            </a:endParaRPr>
          </a:p>
        </p:txBody>
      </p:sp>
      <p:sp>
        <p:nvSpPr>
          <p:cNvPr id="7" name="内容占位符 3">
            <a:extLst>
              <a:ext uri="{FF2B5EF4-FFF2-40B4-BE49-F238E27FC236}">
                <a16:creationId xmlns:a16="http://schemas.microsoft.com/office/drawing/2014/main" id="{35EA18E7-44A8-4999-BC01-61F7AA5F466F}"/>
              </a:ext>
            </a:extLst>
          </p:cNvPr>
          <p:cNvSpPr txBox="1">
            <a:spLocks/>
          </p:cNvSpPr>
          <p:nvPr/>
        </p:nvSpPr>
        <p:spPr bwMode="auto">
          <a:xfrm>
            <a:off x="993130" y="5111460"/>
            <a:ext cx="6342369" cy="611773"/>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endParaRPr lang="en-US" altLang="zh-CN" sz="750" b="0" kern="0" dirty="0">
              <a:solidFill>
                <a:srgbClr val="569CD6"/>
              </a:solidFill>
              <a:latin typeface="Consolas" panose="020B0609020204030204" pitchFamily="49" charset="0"/>
            </a:endParaRPr>
          </a:p>
          <a:p>
            <a:r>
              <a:rPr lang="en-US" altLang="zh-CN" sz="750" b="0" dirty="0">
                <a:solidFill>
                  <a:srgbClr val="569CD6"/>
                </a:solidFill>
                <a:latin typeface="Consolas" panose="020B0609020204030204" pitchFamily="49" charset="0"/>
              </a:rPr>
              <a:t>static</a:t>
            </a:r>
            <a:r>
              <a:rPr lang="en-US" altLang="zh-CN" sz="750" b="0" dirty="0">
                <a:solidFill>
                  <a:srgbClr val="D4D4D4"/>
                </a:solidFill>
                <a:latin typeface="Consolas" panose="020B0609020204030204" pitchFamily="49" charset="0"/>
              </a:rPr>
              <a:t> </a:t>
            </a:r>
            <a:r>
              <a:rPr lang="en-US" altLang="zh-CN" sz="750" b="0" dirty="0">
                <a:solidFill>
                  <a:srgbClr val="DCDCAA"/>
                </a:solidFill>
                <a:latin typeface="Consolas" panose="020B0609020204030204" pitchFamily="49" charset="0"/>
              </a:rPr>
              <a:t>DEFINE_PER_CPU</a:t>
            </a:r>
            <a:r>
              <a:rPr lang="en-US" altLang="zh-CN" sz="750" b="0" dirty="0">
                <a:solidFill>
                  <a:srgbClr val="D4D4D4"/>
                </a:solidFill>
                <a:latin typeface="Consolas" panose="020B0609020204030204" pitchFamily="49" charset="0"/>
              </a:rPr>
              <a:t>(</a:t>
            </a:r>
            <a:r>
              <a:rPr lang="en-US" altLang="zh-CN" sz="750" b="0" dirty="0">
                <a:solidFill>
                  <a:srgbClr val="569CD6"/>
                </a:solidFill>
                <a:latin typeface="Consolas" panose="020B0609020204030204" pitchFamily="49" charset="0"/>
              </a:rPr>
              <a:t>struct</a:t>
            </a:r>
            <a:r>
              <a:rPr lang="en-US" altLang="zh-CN" sz="750" b="0" dirty="0">
                <a:solidFill>
                  <a:srgbClr val="D4D4D4"/>
                </a:solidFill>
                <a:latin typeface="Consolas" panose="020B0609020204030204" pitchFamily="49" charset="0"/>
              </a:rPr>
              <a:t> </a:t>
            </a:r>
            <a:r>
              <a:rPr lang="en-US" altLang="zh-CN" sz="750" b="0" dirty="0" err="1">
                <a:solidFill>
                  <a:srgbClr val="9CDCFE"/>
                </a:solidFill>
                <a:latin typeface="Consolas" panose="020B0609020204030204" pitchFamily="49" charset="0"/>
              </a:rPr>
              <a:t>tasklet_head</a:t>
            </a:r>
            <a:r>
              <a:rPr lang="en-US" altLang="zh-CN" sz="750" b="0" dirty="0">
                <a:solidFill>
                  <a:srgbClr val="D4D4D4"/>
                </a:solidFill>
                <a:latin typeface="Consolas" panose="020B0609020204030204" pitchFamily="49" charset="0"/>
              </a:rPr>
              <a:t>, </a:t>
            </a:r>
            <a:r>
              <a:rPr lang="en-US" altLang="zh-CN" sz="750" b="0" dirty="0" err="1">
                <a:solidFill>
                  <a:srgbClr val="D4D4D4"/>
                </a:solidFill>
                <a:latin typeface="Consolas" panose="020B0609020204030204" pitchFamily="49" charset="0"/>
              </a:rPr>
              <a:t>tasklet_vec</a:t>
            </a:r>
            <a:r>
              <a:rPr lang="en-US" altLang="zh-CN" sz="750" b="0" dirty="0">
                <a:solidFill>
                  <a:srgbClr val="D4D4D4"/>
                </a:solidFill>
                <a:latin typeface="Consolas" panose="020B0609020204030204" pitchFamily="49" charset="0"/>
              </a:rPr>
              <a:t>);</a:t>
            </a: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低优先级</a:t>
            </a:r>
            <a:endParaRPr lang="zh-CN" altLang="en-US" sz="750" b="0" dirty="0">
              <a:solidFill>
                <a:srgbClr val="D4D4D4"/>
              </a:solidFill>
              <a:latin typeface="Consolas" panose="020B0609020204030204" pitchFamily="49" charset="0"/>
            </a:endParaRPr>
          </a:p>
          <a:p>
            <a:r>
              <a:rPr lang="en-US" altLang="zh-CN" sz="750" b="0" dirty="0">
                <a:solidFill>
                  <a:srgbClr val="569CD6"/>
                </a:solidFill>
                <a:latin typeface="Consolas" panose="020B0609020204030204" pitchFamily="49" charset="0"/>
              </a:rPr>
              <a:t>static</a:t>
            </a:r>
            <a:r>
              <a:rPr lang="en-US" altLang="zh-CN" sz="750" b="0" dirty="0">
                <a:solidFill>
                  <a:srgbClr val="D4D4D4"/>
                </a:solidFill>
                <a:latin typeface="Consolas" panose="020B0609020204030204" pitchFamily="49" charset="0"/>
              </a:rPr>
              <a:t> </a:t>
            </a:r>
            <a:r>
              <a:rPr lang="en-US" altLang="zh-CN" sz="750" b="0" dirty="0">
                <a:solidFill>
                  <a:srgbClr val="DCDCAA"/>
                </a:solidFill>
                <a:latin typeface="Consolas" panose="020B0609020204030204" pitchFamily="49" charset="0"/>
              </a:rPr>
              <a:t>DEFINE_PER_CPU</a:t>
            </a:r>
            <a:r>
              <a:rPr lang="en-US" altLang="zh-CN" sz="750" b="0" dirty="0">
                <a:solidFill>
                  <a:srgbClr val="D4D4D4"/>
                </a:solidFill>
                <a:latin typeface="Consolas" panose="020B0609020204030204" pitchFamily="49" charset="0"/>
              </a:rPr>
              <a:t>(</a:t>
            </a:r>
            <a:r>
              <a:rPr lang="en-US" altLang="zh-CN" sz="750" b="0" dirty="0">
                <a:solidFill>
                  <a:srgbClr val="569CD6"/>
                </a:solidFill>
                <a:latin typeface="Consolas" panose="020B0609020204030204" pitchFamily="49" charset="0"/>
              </a:rPr>
              <a:t>struct</a:t>
            </a:r>
            <a:r>
              <a:rPr lang="en-US" altLang="zh-CN" sz="750" b="0" dirty="0">
                <a:solidFill>
                  <a:srgbClr val="D4D4D4"/>
                </a:solidFill>
                <a:latin typeface="Consolas" panose="020B0609020204030204" pitchFamily="49" charset="0"/>
              </a:rPr>
              <a:t> </a:t>
            </a:r>
            <a:r>
              <a:rPr lang="en-US" altLang="zh-CN" sz="750" b="0" dirty="0" err="1">
                <a:solidFill>
                  <a:srgbClr val="9CDCFE"/>
                </a:solidFill>
                <a:latin typeface="Consolas" panose="020B0609020204030204" pitchFamily="49" charset="0"/>
              </a:rPr>
              <a:t>tasklet_head</a:t>
            </a:r>
            <a:r>
              <a:rPr lang="en-US" altLang="zh-CN" sz="750" b="0" dirty="0">
                <a:solidFill>
                  <a:srgbClr val="D4D4D4"/>
                </a:solidFill>
                <a:latin typeface="Consolas" panose="020B0609020204030204" pitchFamily="49" charset="0"/>
              </a:rPr>
              <a:t>, </a:t>
            </a:r>
            <a:r>
              <a:rPr lang="en-US" altLang="zh-CN" sz="750" b="0" dirty="0" err="1">
                <a:solidFill>
                  <a:srgbClr val="D4D4D4"/>
                </a:solidFill>
                <a:latin typeface="Consolas" panose="020B0609020204030204" pitchFamily="49" charset="0"/>
              </a:rPr>
              <a:t>tasklet_hi_vec</a:t>
            </a:r>
            <a:r>
              <a:rPr lang="en-US" altLang="zh-CN" sz="750" b="0" dirty="0">
                <a:solidFill>
                  <a:srgbClr val="D4D4D4"/>
                </a:solidFill>
                <a:latin typeface="Consolas" panose="020B0609020204030204" pitchFamily="49" charset="0"/>
              </a:rPr>
              <a:t>);</a:t>
            </a: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高优先级</a:t>
            </a:r>
            <a:endParaRPr lang="zh-CN" altLang="en-US" sz="750" b="0" dirty="0">
              <a:solidFill>
                <a:srgbClr val="D4D4D4"/>
              </a:solidFill>
              <a:latin typeface="Consolas" panose="020B0609020204030204" pitchFamily="49" charset="0"/>
            </a:endParaRPr>
          </a:p>
          <a:p>
            <a:endParaRPr lang="en-US" altLang="zh-CN" sz="750" b="0" kern="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184930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58430" y="1196752"/>
            <a:ext cx="2077548" cy="3898106"/>
          </a:xfrm>
        </p:spPr>
        <p:txBody>
          <a:bodyPr/>
          <a:lstStyle/>
          <a:p>
            <a:r>
              <a:rPr lang="zh-CN" altLang="en-US" i="0" dirty="0">
                <a:solidFill>
                  <a:srgbClr val="121212"/>
                </a:solidFill>
                <a:effectLst/>
                <a:latin typeface="+mj-ea"/>
                <a:ea typeface="+mj-ea"/>
              </a:rPr>
              <a:t>小任务的</a:t>
            </a:r>
            <a:r>
              <a:rPr lang="en-US" altLang="zh-CN" i="0" dirty="0">
                <a:solidFill>
                  <a:srgbClr val="121212"/>
                </a:solidFill>
                <a:effectLst/>
                <a:latin typeface="+mj-ea"/>
                <a:ea typeface="+mj-ea"/>
              </a:rPr>
              <a:t>API</a:t>
            </a:r>
            <a:r>
              <a:rPr lang="zh-CN" altLang="en-US" i="0" dirty="0">
                <a:solidFill>
                  <a:srgbClr val="121212"/>
                </a:solidFill>
                <a:effectLst/>
                <a:latin typeface="+mj-ea"/>
                <a:ea typeface="+mj-ea"/>
              </a:rPr>
              <a:t>：</a:t>
            </a:r>
            <a:endParaRPr lang="en-US" altLang="zh-CN"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p:txBody>
      </p:sp>
      <p:sp>
        <p:nvSpPr>
          <p:cNvPr id="4" name="内容占位符 3">
            <a:extLst>
              <a:ext uri="{FF2B5EF4-FFF2-40B4-BE49-F238E27FC236}">
                <a16:creationId xmlns:a16="http://schemas.microsoft.com/office/drawing/2014/main" id="{7CD35647-98F5-4996-863D-56EC74D28288}"/>
              </a:ext>
            </a:extLst>
          </p:cNvPr>
          <p:cNvSpPr txBox="1">
            <a:spLocks noGrp="1"/>
          </p:cNvSpPr>
          <p:nvPr>
            <p:ph sz="half" idx="2"/>
          </p:nvPr>
        </p:nvSpPr>
        <p:spPr bwMode="auto">
          <a:xfrm>
            <a:off x="1187624" y="2078543"/>
            <a:ext cx="6342369" cy="4225939"/>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endParaRPr lang="en-US" altLang="zh-CN" sz="750" b="0" dirty="0">
              <a:solidFill>
                <a:srgbClr val="569CD6"/>
              </a:solidFill>
              <a:latin typeface="Consolas" panose="020B0609020204030204" pitchFamily="49" charset="0"/>
            </a:endParaRPr>
          </a:p>
          <a:p>
            <a:r>
              <a:rPr lang="en-US" altLang="zh-CN" sz="900" b="0" dirty="0">
                <a:solidFill>
                  <a:srgbClr val="C586C0"/>
                </a:solidFill>
                <a:latin typeface="Consolas" panose="020B0609020204030204" pitchFamily="49" charset="0"/>
              </a:rPr>
              <a:t>#define</a:t>
            </a:r>
            <a:r>
              <a:rPr lang="en-US" altLang="zh-CN" sz="900" b="0" dirty="0">
                <a:solidFill>
                  <a:srgbClr val="569CD6"/>
                </a:solidFill>
                <a:latin typeface="Consolas" panose="020B0609020204030204" pitchFamily="49" charset="0"/>
              </a:rPr>
              <a:t> DECLARE_TASKLET(</a:t>
            </a:r>
            <a:r>
              <a:rPr lang="en-US" altLang="zh-CN" sz="900" b="0" dirty="0">
                <a:solidFill>
                  <a:srgbClr val="9CDCFE"/>
                </a:solidFill>
                <a:latin typeface="Consolas" panose="020B0609020204030204" pitchFamily="49" charset="0"/>
              </a:rPr>
              <a:t>name</a:t>
            </a:r>
            <a:r>
              <a:rPr lang="en-US" altLang="zh-CN" sz="900" b="0" dirty="0">
                <a:solidFill>
                  <a:srgbClr val="569CD6"/>
                </a:solidFill>
                <a:latin typeface="Consolas" panose="020B0609020204030204" pitchFamily="49" charset="0"/>
              </a:rPr>
              <a:t>, </a:t>
            </a:r>
            <a:r>
              <a:rPr lang="en-US" altLang="zh-CN" sz="900" b="0" dirty="0" err="1">
                <a:solidFill>
                  <a:srgbClr val="9CDCFE"/>
                </a:solidFill>
                <a:latin typeface="Consolas" panose="020B0609020204030204" pitchFamily="49" charset="0"/>
              </a:rPr>
              <a:t>func</a:t>
            </a:r>
            <a:r>
              <a:rPr lang="en-US" altLang="zh-CN" sz="900" b="0" dirty="0">
                <a:solidFill>
                  <a:srgbClr val="569CD6"/>
                </a:solidFill>
                <a:latin typeface="Consolas" panose="020B0609020204030204" pitchFamily="49" charset="0"/>
              </a:rPr>
              <a:t>, </a:t>
            </a:r>
            <a:r>
              <a:rPr lang="en-US" altLang="zh-CN" sz="900" b="0" dirty="0">
                <a:solidFill>
                  <a:srgbClr val="9CDCFE"/>
                </a:solidFill>
                <a:latin typeface="Consolas" panose="020B0609020204030204" pitchFamily="49" charset="0"/>
              </a:rPr>
              <a:t>data</a:t>
            </a:r>
            <a:r>
              <a:rPr lang="en-US" altLang="zh-CN" sz="900" b="0" dirty="0">
                <a:solidFill>
                  <a:srgbClr val="569CD6"/>
                </a:solidFill>
                <a:latin typeface="Consolas" panose="020B0609020204030204" pitchFamily="49" charset="0"/>
              </a:rPr>
              <a:t>) </a:t>
            </a:r>
            <a:r>
              <a:rPr lang="en-US" altLang="zh-CN" sz="900" b="0" dirty="0">
                <a:solidFill>
                  <a:srgbClr val="D7BA7D"/>
                </a:solidFill>
                <a:latin typeface="Consolas" panose="020B0609020204030204" pitchFamily="49" charset="0"/>
              </a:rPr>
              <a:t>\</a:t>
            </a:r>
            <a:endParaRPr lang="en-US" altLang="zh-CN" sz="900" b="0" dirty="0">
              <a:solidFill>
                <a:srgbClr val="D4D4D4"/>
              </a:solidFill>
              <a:latin typeface="Consolas" panose="020B0609020204030204" pitchFamily="49" charset="0"/>
            </a:endParaRPr>
          </a:p>
          <a:p>
            <a:r>
              <a:rPr lang="en-US" altLang="zh-CN" sz="900" b="0" dirty="0">
                <a:solidFill>
                  <a:srgbClr val="569CD6"/>
                </a:solidFill>
                <a:latin typeface="Consolas" panose="020B0609020204030204" pitchFamily="49" charset="0"/>
              </a:rPr>
              <a:t>struct </a:t>
            </a:r>
            <a:r>
              <a:rPr lang="en-US" altLang="zh-CN" sz="900" b="0" dirty="0" err="1">
                <a:solidFill>
                  <a:srgbClr val="569CD6"/>
                </a:solidFill>
                <a:latin typeface="Consolas" panose="020B0609020204030204" pitchFamily="49" charset="0"/>
              </a:rPr>
              <a:t>tasklet_struct</a:t>
            </a:r>
            <a:r>
              <a:rPr lang="en-US" altLang="zh-CN" sz="900" b="0" dirty="0">
                <a:solidFill>
                  <a:srgbClr val="569CD6"/>
                </a:solidFill>
                <a:latin typeface="Consolas" panose="020B0609020204030204" pitchFamily="49" charset="0"/>
              </a:rPr>
              <a:t> name </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 { NULL, </a:t>
            </a:r>
            <a:r>
              <a:rPr lang="en-US" altLang="zh-CN" sz="900" b="0" dirty="0">
                <a:solidFill>
                  <a:srgbClr val="B5CEA8"/>
                </a:solidFill>
                <a:latin typeface="Consolas" panose="020B0609020204030204" pitchFamily="49" charset="0"/>
              </a:rPr>
              <a:t>0</a:t>
            </a:r>
            <a:r>
              <a:rPr lang="en-US" altLang="zh-CN" sz="900" b="0" dirty="0">
                <a:solidFill>
                  <a:srgbClr val="569CD6"/>
                </a:solidFill>
                <a:latin typeface="Consolas" panose="020B0609020204030204" pitchFamily="49" charset="0"/>
              </a:rPr>
              <a:t>, </a:t>
            </a:r>
            <a:r>
              <a:rPr lang="en-US" altLang="zh-CN" sz="900" b="0" dirty="0">
                <a:solidFill>
                  <a:srgbClr val="DCDCAA"/>
                </a:solidFill>
                <a:latin typeface="Consolas" panose="020B0609020204030204" pitchFamily="49" charset="0"/>
              </a:rPr>
              <a:t>ATOMIC_INIT</a:t>
            </a:r>
            <a:r>
              <a:rPr lang="en-US" altLang="zh-CN" sz="900" b="0" dirty="0">
                <a:solidFill>
                  <a:srgbClr val="569CD6"/>
                </a:solidFill>
                <a:latin typeface="Consolas" panose="020B0609020204030204" pitchFamily="49" charset="0"/>
              </a:rPr>
              <a:t>(</a:t>
            </a:r>
            <a:r>
              <a:rPr lang="en-US" altLang="zh-CN" sz="900" b="0" dirty="0">
                <a:solidFill>
                  <a:srgbClr val="B5CEA8"/>
                </a:solidFill>
                <a:latin typeface="Consolas" panose="020B0609020204030204" pitchFamily="49" charset="0"/>
              </a:rPr>
              <a:t>0</a:t>
            </a:r>
            <a:r>
              <a:rPr lang="en-US" altLang="zh-CN" sz="900" b="0" dirty="0">
                <a:solidFill>
                  <a:srgbClr val="569CD6"/>
                </a:solidFill>
                <a:latin typeface="Consolas" panose="020B0609020204030204" pitchFamily="49" charset="0"/>
              </a:rPr>
              <a:t>), </a:t>
            </a:r>
            <a:r>
              <a:rPr lang="en-US" altLang="zh-CN" sz="900" b="0" dirty="0" err="1">
                <a:solidFill>
                  <a:srgbClr val="569CD6"/>
                </a:solidFill>
                <a:latin typeface="Consolas" panose="020B0609020204030204" pitchFamily="49" charset="0"/>
              </a:rPr>
              <a:t>func</a:t>
            </a:r>
            <a:r>
              <a:rPr lang="en-US" altLang="zh-CN" sz="900" b="0" dirty="0">
                <a:solidFill>
                  <a:srgbClr val="569CD6"/>
                </a:solidFill>
                <a:latin typeface="Consolas" panose="020B0609020204030204" pitchFamily="49" charset="0"/>
              </a:rPr>
              <a:t>, data }</a:t>
            </a:r>
            <a:endParaRPr lang="en-US" altLang="zh-CN" sz="900" b="0" dirty="0">
              <a:solidFill>
                <a:srgbClr val="D4D4D4"/>
              </a:solidFill>
              <a:latin typeface="Consolas" panose="020B0609020204030204" pitchFamily="49" charset="0"/>
            </a:endParaRP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定义名字为</a:t>
            </a:r>
            <a:r>
              <a:rPr lang="en-US" altLang="zh-CN" sz="900" b="0" dirty="0">
                <a:solidFill>
                  <a:srgbClr val="6A9955"/>
                </a:solidFill>
                <a:latin typeface="Consolas" panose="020B0609020204030204" pitchFamily="49" charset="0"/>
              </a:rPr>
              <a:t>name</a:t>
            </a:r>
            <a:r>
              <a:rPr lang="zh-CN" altLang="en-US" sz="900" b="0" dirty="0">
                <a:solidFill>
                  <a:srgbClr val="6A9955"/>
                </a:solidFill>
                <a:latin typeface="Consolas" panose="020B0609020204030204" pitchFamily="49" charset="0"/>
              </a:rPr>
              <a:t>的非激活</a:t>
            </a:r>
            <a:r>
              <a:rPr lang="en-US" altLang="zh-CN" sz="900" b="0" dirty="0" err="1">
                <a:solidFill>
                  <a:srgbClr val="6A9955"/>
                </a:solidFill>
                <a:latin typeface="Consolas" panose="020B0609020204030204" pitchFamily="49" charset="0"/>
              </a:rPr>
              <a:t>tasklet</a:t>
            </a:r>
            <a:endParaRPr lang="en-US" altLang="zh-CN"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#define</a:t>
            </a:r>
            <a:r>
              <a:rPr lang="en-US" altLang="zh-CN" sz="900" b="0" dirty="0">
                <a:solidFill>
                  <a:srgbClr val="569CD6"/>
                </a:solidFill>
                <a:latin typeface="Consolas" panose="020B0609020204030204" pitchFamily="49" charset="0"/>
              </a:rPr>
              <a:t> DECLARE_TASKLET_DISABLED(</a:t>
            </a:r>
            <a:r>
              <a:rPr lang="en-US" altLang="zh-CN" sz="900" b="0" dirty="0">
                <a:solidFill>
                  <a:srgbClr val="9CDCFE"/>
                </a:solidFill>
                <a:latin typeface="Consolas" panose="020B0609020204030204" pitchFamily="49" charset="0"/>
              </a:rPr>
              <a:t>name</a:t>
            </a:r>
            <a:r>
              <a:rPr lang="en-US" altLang="zh-CN" sz="900" b="0" dirty="0">
                <a:solidFill>
                  <a:srgbClr val="569CD6"/>
                </a:solidFill>
                <a:latin typeface="Consolas" panose="020B0609020204030204" pitchFamily="49" charset="0"/>
              </a:rPr>
              <a:t>, </a:t>
            </a:r>
            <a:r>
              <a:rPr lang="en-US" altLang="zh-CN" sz="900" b="0" dirty="0" err="1">
                <a:solidFill>
                  <a:srgbClr val="9CDCFE"/>
                </a:solidFill>
                <a:latin typeface="Consolas" panose="020B0609020204030204" pitchFamily="49" charset="0"/>
              </a:rPr>
              <a:t>func</a:t>
            </a:r>
            <a:r>
              <a:rPr lang="en-US" altLang="zh-CN" sz="900" b="0" dirty="0">
                <a:solidFill>
                  <a:srgbClr val="569CD6"/>
                </a:solidFill>
                <a:latin typeface="Consolas" panose="020B0609020204030204" pitchFamily="49" charset="0"/>
              </a:rPr>
              <a:t>, </a:t>
            </a:r>
            <a:r>
              <a:rPr lang="en-US" altLang="zh-CN" sz="900" b="0" dirty="0">
                <a:solidFill>
                  <a:srgbClr val="9CDCFE"/>
                </a:solidFill>
                <a:latin typeface="Consolas" panose="020B0609020204030204" pitchFamily="49" charset="0"/>
              </a:rPr>
              <a:t>data</a:t>
            </a:r>
            <a:r>
              <a:rPr lang="en-US" altLang="zh-CN" sz="900" b="0" dirty="0">
                <a:solidFill>
                  <a:srgbClr val="569CD6"/>
                </a:solidFill>
                <a:latin typeface="Consolas" panose="020B0609020204030204" pitchFamily="49" charset="0"/>
              </a:rPr>
              <a:t>) </a:t>
            </a:r>
            <a:r>
              <a:rPr lang="en-US" altLang="zh-CN" sz="900" b="0" dirty="0">
                <a:solidFill>
                  <a:srgbClr val="D7BA7D"/>
                </a:solidFill>
                <a:latin typeface="Consolas" panose="020B0609020204030204" pitchFamily="49" charset="0"/>
              </a:rPr>
              <a:t>\</a:t>
            </a:r>
            <a:endParaRPr lang="en-US" altLang="zh-CN" sz="900" b="0" dirty="0">
              <a:solidFill>
                <a:srgbClr val="D4D4D4"/>
              </a:solidFill>
              <a:latin typeface="Consolas" panose="020B0609020204030204" pitchFamily="49" charset="0"/>
            </a:endParaRPr>
          </a:p>
          <a:p>
            <a:r>
              <a:rPr lang="en-US" altLang="zh-CN" sz="900" b="0" dirty="0">
                <a:solidFill>
                  <a:srgbClr val="569CD6"/>
                </a:solidFill>
                <a:latin typeface="Consolas" panose="020B0609020204030204" pitchFamily="49" charset="0"/>
              </a:rPr>
              <a:t>struct </a:t>
            </a:r>
            <a:r>
              <a:rPr lang="en-US" altLang="zh-CN" sz="900" b="0" dirty="0" err="1">
                <a:solidFill>
                  <a:srgbClr val="569CD6"/>
                </a:solidFill>
                <a:latin typeface="Consolas" panose="020B0609020204030204" pitchFamily="49" charset="0"/>
              </a:rPr>
              <a:t>tasklet_struct</a:t>
            </a:r>
            <a:r>
              <a:rPr lang="en-US" altLang="zh-CN" sz="900" b="0" dirty="0">
                <a:solidFill>
                  <a:srgbClr val="569CD6"/>
                </a:solidFill>
                <a:latin typeface="Consolas" panose="020B0609020204030204" pitchFamily="49" charset="0"/>
              </a:rPr>
              <a:t> name </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 { NULL, </a:t>
            </a:r>
            <a:r>
              <a:rPr lang="en-US" altLang="zh-CN" sz="900" b="0" dirty="0">
                <a:solidFill>
                  <a:srgbClr val="B5CEA8"/>
                </a:solidFill>
                <a:latin typeface="Consolas" panose="020B0609020204030204" pitchFamily="49" charset="0"/>
              </a:rPr>
              <a:t>0</a:t>
            </a:r>
            <a:r>
              <a:rPr lang="en-US" altLang="zh-CN" sz="900" b="0" dirty="0">
                <a:solidFill>
                  <a:srgbClr val="569CD6"/>
                </a:solidFill>
                <a:latin typeface="Consolas" panose="020B0609020204030204" pitchFamily="49" charset="0"/>
              </a:rPr>
              <a:t>, </a:t>
            </a:r>
            <a:r>
              <a:rPr lang="en-US" altLang="zh-CN" sz="900" b="0" dirty="0">
                <a:solidFill>
                  <a:srgbClr val="DCDCAA"/>
                </a:solidFill>
                <a:latin typeface="Consolas" panose="020B0609020204030204" pitchFamily="49" charset="0"/>
              </a:rPr>
              <a:t>ATOMIC_INIT</a:t>
            </a:r>
            <a:r>
              <a:rPr lang="en-US" altLang="zh-CN" sz="900" b="0" dirty="0">
                <a:solidFill>
                  <a:srgbClr val="569CD6"/>
                </a:solidFill>
                <a:latin typeface="Consolas" panose="020B0609020204030204" pitchFamily="49" charset="0"/>
              </a:rPr>
              <a:t>(</a:t>
            </a:r>
            <a:r>
              <a:rPr lang="en-US" altLang="zh-CN" sz="900" b="0" dirty="0">
                <a:solidFill>
                  <a:srgbClr val="B5CEA8"/>
                </a:solidFill>
                <a:latin typeface="Consolas" panose="020B0609020204030204" pitchFamily="49" charset="0"/>
              </a:rPr>
              <a:t>1</a:t>
            </a:r>
            <a:r>
              <a:rPr lang="en-US" altLang="zh-CN" sz="900" b="0" dirty="0">
                <a:solidFill>
                  <a:srgbClr val="569CD6"/>
                </a:solidFill>
                <a:latin typeface="Consolas" panose="020B0609020204030204" pitchFamily="49" charset="0"/>
              </a:rPr>
              <a:t>), </a:t>
            </a:r>
            <a:r>
              <a:rPr lang="en-US" altLang="zh-CN" sz="900" b="0" dirty="0" err="1">
                <a:solidFill>
                  <a:srgbClr val="569CD6"/>
                </a:solidFill>
                <a:latin typeface="Consolas" panose="020B0609020204030204" pitchFamily="49" charset="0"/>
              </a:rPr>
              <a:t>func</a:t>
            </a:r>
            <a:r>
              <a:rPr lang="en-US" altLang="zh-CN" sz="900" b="0" dirty="0">
                <a:solidFill>
                  <a:srgbClr val="569CD6"/>
                </a:solidFill>
                <a:latin typeface="Consolas" panose="020B0609020204030204" pitchFamily="49" charset="0"/>
              </a:rPr>
              <a:t>, data } </a:t>
            </a:r>
            <a:endParaRPr lang="en-US" altLang="zh-CN" sz="900" b="0" dirty="0">
              <a:solidFill>
                <a:srgbClr val="D4D4D4"/>
              </a:solidFill>
              <a:latin typeface="Consolas" panose="020B0609020204030204" pitchFamily="49" charset="0"/>
            </a:endParaRP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定义名字为</a:t>
            </a:r>
            <a:r>
              <a:rPr lang="en-US" altLang="zh-CN" sz="900" b="0" dirty="0">
                <a:solidFill>
                  <a:srgbClr val="6A9955"/>
                </a:solidFill>
                <a:latin typeface="Consolas" panose="020B0609020204030204" pitchFamily="49" charset="0"/>
              </a:rPr>
              <a:t>name</a:t>
            </a:r>
            <a:r>
              <a:rPr lang="zh-CN" altLang="en-US" sz="900" b="0" dirty="0">
                <a:solidFill>
                  <a:srgbClr val="6A9955"/>
                </a:solidFill>
                <a:latin typeface="Consolas" panose="020B0609020204030204" pitchFamily="49" charset="0"/>
              </a:rPr>
              <a:t>的激活</a:t>
            </a:r>
            <a:r>
              <a:rPr lang="en-US" altLang="zh-CN" sz="900" b="0" dirty="0" err="1">
                <a:solidFill>
                  <a:srgbClr val="6A9955"/>
                </a:solidFill>
                <a:latin typeface="Consolas" panose="020B0609020204030204" pitchFamily="49" charset="0"/>
              </a:rPr>
              <a:t>tasklet</a:t>
            </a:r>
            <a:endParaRPr lang="en-US" altLang="zh-CN" sz="900" b="0" dirty="0">
              <a:solidFill>
                <a:srgbClr val="D4D4D4"/>
              </a:solidFill>
              <a:latin typeface="Consolas" panose="020B0609020204030204" pitchFamily="49" charset="0"/>
            </a:endParaRPr>
          </a:p>
          <a:p>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CDCAA"/>
                </a:solidFill>
                <a:latin typeface="Consolas" panose="020B0609020204030204" pitchFamily="49" charset="0"/>
              </a:rPr>
              <a:t>tasklet_init</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a:t>
            </a:r>
            <a:r>
              <a:rPr lang="en-US" altLang="zh-CN" sz="900" b="0" dirty="0" err="1">
                <a:solidFill>
                  <a:srgbClr val="9CDCFE"/>
                </a:solidFill>
                <a:latin typeface="Consolas" panose="020B0609020204030204" pitchFamily="49" charset="0"/>
              </a:rPr>
              <a:t>t</a:t>
            </a:r>
            <a:r>
              <a:rPr lang="en-US" altLang="zh-CN" sz="900" b="0" dirty="0" err="1">
                <a:solidFill>
                  <a:srgbClr val="D4D4D4"/>
                </a:solidFill>
                <a:latin typeface="Consolas" panose="020B0609020204030204" pitchFamily="49" charset="0"/>
              </a:rPr>
              <a:t>,</a:t>
            </a:r>
            <a:r>
              <a:rPr lang="en-US" altLang="zh-CN" sz="900" b="0" dirty="0" err="1">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func</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unsigned</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long</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data</a:t>
            </a:r>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动态初始化</a:t>
            </a:r>
            <a:r>
              <a:rPr lang="en-US" altLang="zh-CN" sz="900" b="0" dirty="0" err="1">
                <a:solidFill>
                  <a:srgbClr val="6A9955"/>
                </a:solidFill>
                <a:latin typeface="Consolas" panose="020B0609020204030204" pitchFamily="49" charset="0"/>
              </a:rPr>
              <a:t>tasklet</a:t>
            </a:r>
            <a:endParaRPr lang="en-US" altLang="zh-CN" sz="900" b="0" dirty="0">
              <a:solidFill>
                <a:srgbClr val="D4D4D4"/>
              </a:solidFill>
              <a:latin typeface="Consolas" panose="020B0609020204030204" pitchFamily="49" charset="0"/>
            </a:endParaRPr>
          </a:p>
          <a:p>
            <a:br>
              <a:rPr lang="en-US" altLang="zh-CN" sz="900" b="0" dirty="0">
                <a:solidFill>
                  <a:srgbClr val="D4D4D4"/>
                </a:solidFill>
                <a:latin typeface="Consolas" panose="020B0609020204030204" pitchFamily="49" charset="0"/>
              </a:rPr>
            </a:br>
            <a:r>
              <a:rPr lang="en-US" altLang="zh-CN" sz="900" b="0" dirty="0">
                <a:solidFill>
                  <a:srgbClr val="569CD6"/>
                </a:solidFill>
                <a:latin typeface="Consolas" panose="020B0609020204030204" pitchFamily="49" charset="0"/>
              </a:rPr>
              <a:t>static</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inline</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CDCAA"/>
                </a:solidFill>
                <a:latin typeface="Consolas" panose="020B0609020204030204" pitchFamily="49" charset="0"/>
              </a:rPr>
              <a:t>tasklet_disable</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t</a:t>
            </a:r>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函数暂时禁止给定的</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被</a:t>
            </a:r>
            <a:r>
              <a:rPr lang="en-US" altLang="zh-CN" sz="900" b="0" dirty="0" err="1">
                <a:solidFill>
                  <a:srgbClr val="6A9955"/>
                </a:solidFill>
                <a:latin typeface="Consolas" panose="020B0609020204030204" pitchFamily="49" charset="0"/>
              </a:rPr>
              <a:t>tasklet_schedule</a:t>
            </a:r>
            <a:r>
              <a:rPr lang="zh-CN" altLang="en-US" sz="900" b="0" dirty="0">
                <a:solidFill>
                  <a:srgbClr val="6A9955"/>
                </a:solidFill>
                <a:latin typeface="Consolas" panose="020B0609020204030204" pitchFamily="49" charset="0"/>
              </a:rPr>
              <a:t>调度，直到这个</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被再次被</a:t>
            </a:r>
            <a:r>
              <a:rPr lang="en-US" altLang="zh-CN" sz="900" b="0" dirty="0">
                <a:solidFill>
                  <a:srgbClr val="6A9955"/>
                </a:solidFill>
                <a:latin typeface="Consolas" panose="020B0609020204030204" pitchFamily="49" charset="0"/>
              </a:rPr>
              <a:t>enable</a:t>
            </a:r>
            <a:r>
              <a:rPr lang="zh-CN" altLang="en-US" sz="900" b="0" dirty="0">
                <a:solidFill>
                  <a:srgbClr val="6A9955"/>
                </a:solidFill>
                <a:latin typeface="Consolas" panose="020B0609020204030204" pitchFamily="49" charset="0"/>
              </a:rPr>
              <a:t>；若这个</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当前在运行</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这个函数忙等待直到这个</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退出</a:t>
            </a:r>
            <a:endParaRPr lang="zh-CN" altLang="en-US" sz="900" b="0" dirty="0">
              <a:solidFill>
                <a:srgbClr val="D4D4D4"/>
              </a:solidFill>
              <a:latin typeface="Consolas" panose="020B0609020204030204" pitchFamily="49" charset="0"/>
            </a:endParaRPr>
          </a:p>
          <a:p>
            <a:r>
              <a:rPr lang="en-US" altLang="zh-CN" sz="900" b="0" dirty="0">
                <a:solidFill>
                  <a:srgbClr val="569CD6"/>
                </a:solidFill>
                <a:latin typeface="Consolas" panose="020B0609020204030204" pitchFamily="49" charset="0"/>
              </a:rPr>
              <a:t>static</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inline</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CDCAA"/>
                </a:solidFill>
                <a:latin typeface="Consolas" panose="020B0609020204030204" pitchFamily="49" charset="0"/>
              </a:rPr>
              <a:t>tasklet_enable</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t</a:t>
            </a:r>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使能一个之前被</a:t>
            </a:r>
            <a:r>
              <a:rPr lang="en-US" altLang="zh-CN" sz="900" b="0" dirty="0">
                <a:solidFill>
                  <a:srgbClr val="6A9955"/>
                </a:solidFill>
                <a:latin typeface="Consolas" panose="020B0609020204030204" pitchFamily="49" charset="0"/>
              </a:rPr>
              <a:t>disable</a:t>
            </a:r>
            <a:r>
              <a:rPr lang="zh-CN" altLang="en-US" sz="900" b="0" dirty="0">
                <a:solidFill>
                  <a:srgbClr val="6A9955"/>
                </a:solidFill>
                <a:latin typeface="Consolas" panose="020B0609020204030204" pitchFamily="49" charset="0"/>
              </a:rPr>
              <a:t>的</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；若这个</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已经被调度</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它会很快运行。</a:t>
            </a:r>
            <a:r>
              <a:rPr lang="en-US" altLang="zh-CN" sz="900" b="0" dirty="0" err="1">
                <a:solidFill>
                  <a:srgbClr val="6A9955"/>
                </a:solidFill>
                <a:latin typeface="Consolas" panose="020B0609020204030204" pitchFamily="49" charset="0"/>
              </a:rPr>
              <a:t>tasklet_enable</a:t>
            </a:r>
            <a:r>
              <a:rPr lang="zh-CN" altLang="en-US" sz="900" b="0" dirty="0">
                <a:solidFill>
                  <a:srgbClr val="6A9955"/>
                </a:solidFill>
                <a:latin typeface="Consolas" panose="020B0609020204030204" pitchFamily="49" charset="0"/>
              </a:rPr>
              <a:t>和</a:t>
            </a:r>
            <a:r>
              <a:rPr lang="en-US" altLang="zh-CN" sz="900" b="0" dirty="0" err="1">
                <a:solidFill>
                  <a:srgbClr val="6A9955"/>
                </a:solidFill>
                <a:latin typeface="Consolas" panose="020B0609020204030204" pitchFamily="49" charset="0"/>
              </a:rPr>
              <a:t>tasklet_disable</a:t>
            </a:r>
            <a:r>
              <a:rPr lang="zh-CN" altLang="en-US" sz="900" b="0" dirty="0">
                <a:solidFill>
                  <a:srgbClr val="6A9955"/>
                </a:solidFill>
                <a:latin typeface="Consolas" panose="020B0609020204030204" pitchFamily="49" charset="0"/>
              </a:rPr>
              <a:t>必须匹配调用</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因为内核跟踪每个</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的</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禁止次数</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a:solidFill>
                  <a:srgbClr val="569CD6"/>
                </a:solidFill>
                <a:latin typeface="Consolas" panose="020B0609020204030204" pitchFamily="49" charset="0"/>
              </a:rPr>
              <a:t>static</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inline</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DCDCAA"/>
                </a:solidFill>
                <a:latin typeface="Consolas" panose="020B0609020204030204" pitchFamily="49" charset="0"/>
              </a:rPr>
              <a:t>tasklet_schedule</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t</a:t>
            </a:r>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调度 </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执行，如果</a:t>
            </a:r>
            <a:r>
              <a:rPr lang="en-US" altLang="zh-CN" sz="900" b="0" dirty="0" err="1">
                <a:solidFill>
                  <a:srgbClr val="6A9955"/>
                </a:solidFill>
                <a:latin typeface="Consolas" panose="020B0609020204030204" pitchFamily="49" charset="0"/>
              </a:rPr>
              <a:t>tasklet</a:t>
            </a:r>
            <a:r>
              <a:rPr lang="zh-CN" altLang="en-US" sz="900" b="0" dirty="0">
                <a:solidFill>
                  <a:srgbClr val="6A9955"/>
                </a:solidFill>
                <a:latin typeface="Consolas" panose="020B0609020204030204" pitchFamily="49" charset="0"/>
              </a:rPr>
              <a:t>在运行中被调度</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它在完成后会再次运行</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这保证了在其他事件被处理当中发生的事件受到应有的注意</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这个做法也允许一个 </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重新调度它自己</a:t>
            </a:r>
            <a:endParaRPr lang="zh-CN" altLang="en-US" sz="900" b="0" dirty="0">
              <a:solidFill>
                <a:srgbClr val="D4D4D4"/>
              </a:solidFill>
              <a:latin typeface="Consolas" panose="020B0609020204030204" pitchFamily="49" charset="0"/>
            </a:endParaRPr>
          </a:p>
          <a:p>
            <a:r>
              <a:rPr lang="en-US" altLang="zh-CN" sz="900" b="0" dirty="0" err="1">
                <a:solidFill>
                  <a:srgbClr val="DCDCAA"/>
                </a:solidFill>
                <a:latin typeface="Consolas" panose="020B0609020204030204" pitchFamily="49" charset="0"/>
              </a:rPr>
              <a:t>tasklet_hi_schedule</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t</a:t>
            </a:r>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和</a:t>
            </a:r>
            <a:r>
              <a:rPr lang="en-US" altLang="zh-CN" sz="900" b="0" dirty="0" err="1">
                <a:solidFill>
                  <a:srgbClr val="6A9955"/>
                </a:solidFill>
                <a:latin typeface="Consolas" panose="020B0609020204030204" pitchFamily="49" charset="0"/>
              </a:rPr>
              <a:t>tasklet_schedule</a:t>
            </a:r>
            <a:r>
              <a:rPr lang="zh-CN" altLang="en-US" sz="900" b="0" dirty="0">
                <a:solidFill>
                  <a:srgbClr val="6A9955"/>
                </a:solidFill>
                <a:latin typeface="Consolas" panose="020B0609020204030204" pitchFamily="49" charset="0"/>
              </a:rPr>
              <a:t>类似，只是在更高优先级执行。当软中断处理运行时</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它处理高优先级 </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在其他软中断之前，只有具有低响应周期要求的驱动才应使用这个函数</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可避免其他软件中断处理引入的附加周期</a:t>
            </a:r>
            <a:r>
              <a:rPr lang="en-US" altLang="zh-CN" sz="900" b="0" dirty="0">
                <a:solidFill>
                  <a:srgbClr val="6A9955"/>
                </a:solidFill>
                <a:latin typeface="Consolas" panose="020B0609020204030204" pitchFamily="49" charset="0"/>
              </a:rPr>
              <a:t>.</a:t>
            </a:r>
            <a:endParaRPr lang="zh-CN" altLang="en-US" sz="900" b="0" dirty="0">
              <a:solidFill>
                <a:srgbClr val="D4D4D4"/>
              </a:solidFill>
              <a:latin typeface="Consolas" panose="020B0609020204030204" pitchFamily="49" charset="0"/>
            </a:endParaRPr>
          </a:p>
          <a:p>
            <a:r>
              <a:rPr lang="en-US" altLang="zh-CN" sz="900" b="0" dirty="0" err="1">
                <a:solidFill>
                  <a:srgbClr val="DCDCAA"/>
                </a:solidFill>
                <a:latin typeface="Consolas" panose="020B0609020204030204" pitchFamily="49" charset="0"/>
              </a:rPr>
              <a:t>tasklet_kill</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tasklet_struct</a:t>
            </a:r>
            <a:r>
              <a:rPr lang="en-US" altLang="zh-CN" sz="900" b="0" dirty="0">
                <a:solidFill>
                  <a:srgbClr val="D4D4D4"/>
                </a:solidFill>
                <a:latin typeface="Consolas" panose="020B0609020204030204" pitchFamily="49" charset="0"/>
              </a:rPr>
              <a:t> *</a:t>
            </a:r>
            <a:r>
              <a:rPr lang="en-US" altLang="zh-CN" sz="900" b="0" dirty="0">
                <a:solidFill>
                  <a:srgbClr val="9CDCFE"/>
                </a:solidFill>
                <a:latin typeface="Consolas" panose="020B0609020204030204" pitchFamily="49" charset="0"/>
              </a:rPr>
              <a:t>t</a:t>
            </a:r>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确保了 </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不会被再次调度来运行，通常当一个设备正被关闭或者模块卸载时被调用。如果 </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正在运行</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这个函数等待直到它执行完毕。若 </a:t>
            </a:r>
            <a:r>
              <a:rPr lang="en-US" altLang="zh-CN" sz="900" b="0" dirty="0" err="1">
                <a:solidFill>
                  <a:srgbClr val="6A9955"/>
                </a:solidFill>
                <a:latin typeface="Consolas" panose="020B0609020204030204" pitchFamily="49" charset="0"/>
              </a:rPr>
              <a:t>tasklet</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重新调度它自己，则必须阻止在调用 </a:t>
            </a:r>
            <a:r>
              <a:rPr lang="en-US" altLang="zh-CN" sz="900" b="0" dirty="0" err="1">
                <a:solidFill>
                  <a:srgbClr val="6A9955"/>
                </a:solidFill>
                <a:latin typeface="Consolas" panose="020B0609020204030204" pitchFamily="49" charset="0"/>
              </a:rPr>
              <a:t>tasklet_kill</a:t>
            </a:r>
            <a:r>
              <a:rPr lang="en-US" altLang="zh-CN" sz="900" b="0" dirty="0">
                <a:solidFill>
                  <a:srgbClr val="6A9955"/>
                </a:solidFill>
                <a:latin typeface="Consolas" panose="020B0609020204030204" pitchFamily="49" charset="0"/>
              </a:rPr>
              <a:t> </a:t>
            </a:r>
            <a:r>
              <a:rPr lang="zh-CN" altLang="en-US" sz="900" b="0" dirty="0">
                <a:solidFill>
                  <a:srgbClr val="6A9955"/>
                </a:solidFill>
                <a:latin typeface="Consolas" panose="020B0609020204030204" pitchFamily="49" charset="0"/>
              </a:rPr>
              <a:t>前它重新调度它自己，如同使用 </a:t>
            </a:r>
            <a:r>
              <a:rPr lang="en-US" altLang="zh-CN" sz="900" b="0" dirty="0" err="1">
                <a:solidFill>
                  <a:srgbClr val="6A9955"/>
                </a:solidFill>
                <a:latin typeface="Consolas" panose="020B0609020204030204" pitchFamily="49" charset="0"/>
              </a:rPr>
              <a:t>del_timer_sync</a:t>
            </a:r>
            <a:endParaRPr lang="en-US" altLang="zh-CN" sz="90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2177374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4465" y="1125539"/>
            <a:ext cx="8342617" cy="4026694"/>
          </a:xfrm>
        </p:spPr>
        <p:txBody>
          <a:bodyPr/>
          <a:lstStyle/>
          <a:p>
            <a:r>
              <a:rPr lang="zh-CN" altLang="en-US" i="0" dirty="0">
                <a:solidFill>
                  <a:srgbClr val="121212"/>
                </a:solidFill>
                <a:effectLst/>
                <a:latin typeface="+mj-ea"/>
                <a:ea typeface="+mj-ea"/>
              </a:rPr>
              <a:t>工作队列：</a:t>
            </a:r>
            <a:endParaRPr lang="en-US" altLang="zh-CN" i="0" dirty="0">
              <a:solidFill>
                <a:srgbClr val="121212"/>
              </a:solidFill>
              <a:effectLst/>
              <a:latin typeface="+mj-ea"/>
              <a:ea typeface="+mj-ea"/>
            </a:endParaRPr>
          </a:p>
          <a:p>
            <a:endParaRPr lang="en-US" altLang="zh-CN" i="0" dirty="0">
              <a:solidFill>
                <a:srgbClr val="121212"/>
              </a:solidFill>
              <a:effectLst/>
              <a:latin typeface="+mj-ea"/>
              <a:ea typeface="+mj-ea"/>
            </a:endParaRPr>
          </a:p>
          <a:p>
            <a:pPr lvl="1"/>
            <a:r>
              <a:rPr lang="zh-CN" altLang="en-US" sz="2000" b="0" i="0" dirty="0">
                <a:solidFill>
                  <a:schemeClr val="tx1"/>
                </a:solidFill>
                <a:effectLst/>
                <a:latin typeface="+mj-ea"/>
                <a:ea typeface="+mj-ea"/>
              </a:rPr>
              <a:t>软中断运行在中断上下文中，因此不能阻塞和睡眠，而小任务使用软中断实现，当然也不能阻塞和睡眠。但如果某延迟处理函数需要睡眠或者阻塞呢？</a:t>
            </a:r>
            <a:endParaRPr lang="en-US" altLang="zh-CN" sz="2000" b="0" i="0" dirty="0">
              <a:solidFill>
                <a:schemeClr val="tx1"/>
              </a:solidFill>
              <a:effectLst/>
              <a:latin typeface="+mj-ea"/>
              <a:ea typeface="+mj-ea"/>
            </a:endParaRPr>
          </a:p>
          <a:p>
            <a:pPr lvl="1"/>
            <a:endParaRPr lang="en-US" altLang="zh-CN" sz="2000" b="0" dirty="0">
              <a:solidFill>
                <a:schemeClr val="tx1"/>
              </a:solidFill>
              <a:latin typeface="+mj-ea"/>
              <a:ea typeface="+mj-ea"/>
            </a:endParaRPr>
          </a:p>
          <a:p>
            <a:pPr lvl="1"/>
            <a:r>
              <a:rPr lang="zh-CN" altLang="en-US" sz="2000" b="0" i="0" dirty="0">
                <a:solidFill>
                  <a:schemeClr val="tx1"/>
                </a:solidFill>
                <a:effectLst/>
                <a:latin typeface="+mj-ea"/>
                <a:ea typeface="+mj-ea"/>
              </a:rPr>
              <a:t>工作队列可以把工作推后，交由一个内核线程去执行</a:t>
            </a:r>
            <a:r>
              <a:rPr lang="en-US" altLang="zh-CN" sz="2000" b="0" i="0" dirty="0">
                <a:solidFill>
                  <a:schemeClr val="tx1"/>
                </a:solidFill>
                <a:effectLst/>
                <a:latin typeface="+mj-ea"/>
                <a:ea typeface="+mj-ea"/>
              </a:rPr>
              <a:t>—</a:t>
            </a:r>
            <a:r>
              <a:rPr lang="zh-CN" altLang="en-US" sz="2000" b="0" i="0" dirty="0">
                <a:solidFill>
                  <a:schemeClr val="tx1"/>
                </a:solidFill>
                <a:effectLst/>
                <a:latin typeface="+mj-ea"/>
                <a:ea typeface="+mj-ea"/>
              </a:rPr>
              <a:t>这个下半部分总是会在进程上下文执行，但由于是内核线程，其不能访问用户空间。最重要特点的就是工作队列允许重新调度甚至是睡眠。</a:t>
            </a:r>
            <a:endParaRPr lang="en-US" altLang="zh-CN" sz="2000" b="0" i="0" dirty="0">
              <a:solidFill>
                <a:schemeClr val="tx1"/>
              </a:solidFill>
              <a:effectLst/>
              <a:latin typeface="+mj-ea"/>
              <a:ea typeface="+mj-ea"/>
            </a:endParaRPr>
          </a:p>
          <a:p>
            <a:pPr lvl="1"/>
            <a:endParaRPr lang="zh-CN" altLang="en-US" sz="2000" b="0" i="0" dirty="0">
              <a:solidFill>
                <a:schemeClr val="tx1"/>
              </a:solidFill>
              <a:effectLst/>
              <a:latin typeface="+mj-ea"/>
              <a:ea typeface="+mj-ea"/>
            </a:endParaRPr>
          </a:p>
          <a:p>
            <a:pPr lvl="1"/>
            <a:r>
              <a:rPr lang="zh-CN" altLang="en-US" sz="2000" b="0" i="0" dirty="0">
                <a:solidFill>
                  <a:schemeClr val="tx1"/>
                </a:solidFill>
                <a:effectLst/>
                <a:latin typeface="+mj-ea"/>
                <a:ea typeface="+mj-ea"/>
              </a:rPr>
              <a:t>实际上，工作队列的本质就是将工作交给内核线程处理，因此其可以用内核线程替换。但是内核线程的创建和销毁对编程者的要求较高，而工作队列实现了内核线程的封装，不易出错，所以我们也推荐使用工作队列。</a:t>
            </a:r>
            <a:endParaRPr lang="en-US" altLang="zh-CN" sz="2000" b="0" i="0" dirty="0">
              <a:solidFill>
                <a:schemeClr val="tx1"/>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p:txBody>
      </p:sp>
    </p:spTree>
    <p:extLst>
      <p:ext uri="{BB962C8B-B14F-4D97-AF65-F5344CB8AC3E}">
        <p14:creationId xmlns:p14="http://schemas.microsoft.com/office/powerpoint/2010/main" val="325177634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8241" y="1268760"/>
            <a:ext cx="8792231" cy="4968552"/>
          </a:xfrm>
        </p:spPr>
        <p:txBody>
          <a:bodyPr/>
          <a:lstStyle/>
          <a:p>
            <a:r>
              <a:rPr lang="zh-CN" altLang="en-US" i="0" dirty="0">
                <a:solidFill>
                  <a:srgbClr val="121212"/>
                </a:solidFill>
                <a:effectLst/>
                <a:latin typeface="+mj-ea"/>
                <a:ea typeface="+mj-ea"/>
              </a:rPr>
              <a:t>工作队列：</a:t>
            </a:r>
            <a:endParaRPr lang="en-US" altLang="zh-CN" i="0" dirty="0">
              <a:solidFill>
                <a:srgbClr val="121212"/>
              </a:solidFill>
              <a:effectLst/>
              <a:latin typeface="+mj-ea"/>
              <a:ea typeface="+mj-ea"/>
            </a:endParaRPr>
          </a:p>
          <a:p>
            <a:pPr lvl="1"/>
            <a:r>
              <a:rPr lang="zh-CN" altLang="en-US" b="0" i="0" dirty="0">
                <a:effectLst/>
                <a:latin typeface="+mj-ea"/>
                <a:ea typeface="+mj-ea"/>
              </a:rPr>
              <a:t>在工作队列和软中断</a:t>
            </a:r>
            <a:r>
              <a:rPr lang="en-US" altLang="zh-CN" b="0" i="0" dirty="0">
                <a:effectLst/>
                <a:latin typeface="+mj-ea"/>
                <a:ea typeface="+mj-ea"/>
              </a:rPr>
              <a:t>/</a:t>
            </a:r>
            <a:r>
              <a:rPr lang="zh-CN" altLang="en-US" b="0" i="0" dirty="0">
                <a:effectLst/>
                <a:latin typeface="+mj-ea"/>
                <a:ea typeface="+mj-ea"/>
              </a:rPr>
              <a:t>小任务中作出选择非常容易。可使用以下规则：</a:t>
            </a:r>
          </a:p>
          <a:p>
            <a:pPr lvl="2"/>
            <a:r>
              <a:rPr lang="en-US" altLang="zh-CN" dirty="0">
                <a:latin typeface="+mj-ea"/>
                <a:ea typeface="+mj-ea"/>
              </a:rPr>
              <a:t>- </a:t>
            </a:r>
            <a:r>
              <a:rPr lang="zh-CN" altLang="en-US" dirty="0">
                <a:latin typeface="+mj-ea"/>
                <a:ea typeface="+mj-ea"/>
              </a:rPr>
              <a:t>如果推后执行的任务需要睡眠，那么只能选择工作队列。</a:t>
            </a:r>
          </a:p>
          <a:p>
            <a:pPr lvl="2"/>
            <a:r>
              <a:rPr lang="en-US" altLang="zh-CN" dirty="0">
                <a:latin typeface="+mj-ea"/>
                <a:ea typeface="+mj-ea"/>
              </a:rPr>
              <a:t>- </a:t>
            </a:r>
            <a:r>
              <a:rPr lang="zh-CN" altLang="en-US" dirty="0">
                <a:latin typeface="+mj-ea"/>
                <a:ea typeface="+mj-ea"/>
              </a:rPr>
              <a:t>如果推后执行的任务需要延时指定的时间再触发，那么使用工作队列，因为其可以利用</a:t>
            </a:r>
            <a:r>
              <a:rPr lang="en-US" altLang="zh-CN" dirty="0">
                <a:latin typeface="+mj-ea"/>
                <a:ea typeface="+mj-ea"/>
              </a:rPr>
              <a:t>timer</a:t>
            </a:r>
            <a:r>
              <a:rPr lang="zh-CN" altLang="en-US" dirty="0">
                <a:latin typeface="+mj-ea"/>
                <a:ea typeface="+mj-ea"/>
              </a:rPr>
              <a:t>延时</a:t>
            </a:r>
            <a:r>
              <a:rPr lang="en-US" altLang="zh-CN" dirty="0">
                <a:latin typeface="+mj-ea"/>
                <a:ea typeface="+mj-ea"/>
              </a:rPr>
              <a:t>(</a:t>
            </a:r>
            <a:r>
              <a:rPr lang="zh-CN" altLang="en-US" dirty="0">
                <a:latin typeface="+mj-ea"/>
                <a:ea typeface="+mj-ea"/>
              </a:rPr>
              <a:t>内核定时器实现</a:t>
            </a:r>
            <a:r>
              <a:rPr lang="en-US" altLang="zh-CN" dirty="0">
                <a:latin typeface="+mj-ea"/>
                <a:ea typeface="+mj-ea"/>
              </a:rPr>
              <a:t>)</a:t>
            </a:r>
            <a:r>
              <a:rPr lang="zh-CN" altLang="en-US" dirty="0">
                <a:latin typeface="+mj-ea"/>
                <a:ea typeface="+mj-ea"/>
              </a:rPr>
              <a:t>。</a:t>
            </a:r>
          </a:p>
          <a:p>
            <a:pPr lvl="2"/>
            <a:r>
              <a:rPr lang="en-US" altLang="zh-CN" dirty="0">
                <a:latin typeface="+mj-ea"/>
                <a:ea typeface="+mj-ea"/>
              </a:rPr>
              <a:t>- </a:t>
            </a:r>
            <a:r>
              <a:rPr lang="zh-CN" altLang="en-US" dirty="0">
                <a:latin typeface="+mj-ea"/>
                <a:ea typeface="+mj-ea"/>
              </a:rPr>
              <a:t>如果推后执行的任务需要在一个</a:t>
            </a:r>
            <a:r>
              <a:rPr lang="en-US" altLang="zh-CN" dirty="0">
                <a:latin typeface="+mj-ea"/>
                <a:ea typeface="+mj-ea"/>
              </a:rPr>
              <a:t>tick</a:t>
            </a:r>
            <a:r>
              <a:rPr lang="zh-CN" altLang="en-US" dirty="0">
                <a:latin typeface="+mj-ea"/>
                <a:ea typeface="+mj-ea"/>
              </a:rPr>
              <a:t>之内处理，则使用软中断或</a:t>
            </a:r>
            <a:r>
              <a:rPr lang="en-US" altLang="zh-CN" dirty="0" err="1">
                <a:latin typeface="+mj-ea"/>
                <a:ea typeface="+mj-ea"/>
              </a:rPr>
              <a:t>tasklet</a:t>
            </a:r>
            <a:r>
              <a:rPr lang="zh-CN" altLang="en-US" dirty="0">
                <a:latin typeface="+mj-ea"/>
                <a:ea typeface="+mj-ea"/>
              </a:rPr>
              <a:t>，因为其可以抢占普通进程和内核线程，同时不可睡眠。</a:t>
            </a:r>
          </a:p>
          <a:p>
            <a:pPr lvl="2"/>
            <a:r>
              <a:rPr lang="en-US" altLang="zh-CN" dirty="0">
                <a:latin typeface="+mj-ea"/>
                <a:ea typeface="+mj-ea"/>
              </a:rPr>
              <a:t>- </a:t>
            </a:r>
            <a:r>
              <a:rPr lang="zh-CN" altLang="en-US" dirty="0">
                <a:latin typeface="+mj-ea"/>
                <a:ea typeface="+mj-ea"/>
              </a:rPr>
              <a:t>如果推后执行的任务对延迟的时间没有任何要求，则使用工作队列，此时通常为无关紧要的任务。</a:t>
            </a:r>
            <a:endParaRPr lang="en-US" altLang="zh-CN" dirty="0">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422041" lvl="1" indent="0">
              <a:buNone/>
            </a:pPr>
            <a:endParaRPr lang="en-US" altLang="zh-CN" dirty="0">
              <a:latin typeface="+mj-ea"/>
              <a:ea typeface="+mj-ea"/>
            </a:endParaRPr>
          </a:p>
        </p:txBody>
      </p:sp>
    </p:spTree>
    <p:extLst>
      <p:ext uri="{BB962C8B-B14F-4D97-AF65-F5344CB8AC3E}">
        <p14:creationId xmlns:p14="http://schemas.microsoft.com/office/powerpoint/2010/main" val="13951924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0" y="1268760"/>
            <a:ext cx="8515904" cy="3973982"/>
          </a:xfrm>
        </p:spPr>
        <p:txBody>
          <a:bodyPr/>
          <a:lstStyle/>
          <a:p>
            <a:r>
              <a:rPr lang="zh-CN" altLang="en-US" sz="2100" dirty="0">
                <a:latin typeface="+mn-ea"/>
              </a:rPr>
              <a:t>同步异常：</a:t>
            </a:r>
            <a:r>
              <a:rPr lang="zh-CN" altLang="en-US" sz="2100" b="0" dirty="0">
                <a:latin typeface="+mn-ea"/>
              </a:rPr>
              <a:t>由正在运行的指令或指令运行的结果造成的异常</a:t>
            </a:r>
          </a:p>
          <a:p>
            <a:pPr lvl="1"/>
            <a:r>
              <a:rPr lang="zh-CN" altLang="en-US" sz="2100" dirty="0">
                <a:latin typeface="+mn-ea"/>
                <a:ea typeface="+mn-ea"/>
              </a:rPr>
              <a:t>执行异常生成指令</a:t>
            </a:r>
          </a:p>
          <a:p>
            <a:pPr lvl="1"/>
            <a:r>
              <a:rPr lang="zh-CN" altLang="en-US" sz="2100" dirty="0">
                <a:latin typeface="+mn-ea"/>
                <a:ea typeface="+mn-ea"/>
              </a:rPr>
              <a:t>数据异常</a:t>
            </a:r>
          </a:p>
          <a:p>
            <a:pPr lvl="1"/>
            <a:r>
              <a:rPr lang="zh-CN" altLang="en-US" sz="2100" dirty="0">
                <a:latin typeface="+mn-ea"/>
                <a:ea typeface="+mn-ea"/>
              </a:rPr>
              <a:t>指令异常</a:t>
            </a:r>
          </a:p>
          <a:p>
            <a:pPr lvl="1"/>
            <a:r>
              <a:rPr lang="zh-CN" altLang="en-US" sz="2100" dirty="0">
                <a:latin typeface="+mn-ea"/>
                <a:ea typeface="+mn-ea"/>
              </a:rPr>
              <a:t>未定义的指令</a:t>
            </a:r>
          </a:p>
          <a:p>
            <a:pPr lvl="1"/>
            <a:r>
              <a:rPr lang="zh-CN" altLang="en-US" sz="2100" dirty="0">
                <a:latin typeface="+mn-ea"/>
                <a:ea typeface="+mn-ea"/>
              </a:rPr>
              <a:t>测试异常</a:t>
            </a:r>
            <a:endParaRPr lang="en-US" altLang="zh-CN" sz="2100" dirty="0">
              <a:latin typeface="+mn-ea"/>
              <a:ea typeface="+mn-ea"/>
            </a:endParaRPr>
          </a:p>
        </p:txBody>
      </p:sp>
    </p:spTree>
    <p:extLst>
      <p:ext uri="{BB962C8B-B14F-4D97-AF65-F5344CB8AC3E}">
        <p14:creationId xmlns:p14="http://schemas.microsoft.com/office/powerpoint/2010/main" val="280664661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64017" y="1210733"/>
            <a:ext cx="8342617" cy="4026694"/>
          </a:xfrm>
        </p:spPr>
        <p:txBody>
          <a:bodyPr/>
          <a:lstStyle/>
          <a:p>
            <a:r>
              <a:rPr lang="zh-CN" altLang="en-US" i="0" dirty="0">
                <a:solidFill>
                  <a:srgbClr val="121212"/>
                </a:solidFill>
                <a:effectLst/>
                <a:latin typeface="+mj-ea"/>
                <a:ea typeface="+mj-ea"/>
              </a:rPr>
              <a:t>工作队列：</a:t>
            </a:r>
            <a:endParaRPr lang="en-US" altLang="zh-CN" i="0" dirty="0">
              <a:solidFill>
                <a:srgbClr val="121212"/>
              </a:solidFill>
              <a:effectLst/>
              <a:latin typeface="+mj-ea"/>
              <a:ea typeface="+mj-ea"/>
            </a:endParaRPr>
          </a:p>
          <a:p>
            <a:pPr lvl="1"/>
            <a:endParaRPr lang="en-US" altLang="zh-CN" b="0" i="0" dirty="0">
              <a:solidFill>
                <a:schemeClr val="tx1"/>
              </a:solidFill>
              <a:effectLst/>
              <a:latin typeface="+mj-ea"/>
              <a:ea typeface="+mj-ea"/>
            </a:endParaRPr>
          </a:p>
          <a:p>
            <a:pPr lvl="1"/>
            <a:r>
              <a:rPr lang="zh-CN" altLang="en-US" b="0" dirty="0">
                <a:solidFill>
                  <a:schemeClr val="tx1"/>
                </a:solidFill>
                <a:latin typeface="+mj-ea"/>
                <a:ea typeface="+mj-ea"/>
              </a:rPr>
              <a:t>工作结构体                                   工作队列结构体</a:t>
            </a:r>
            <a:endParaRPr lang="en-US" altLang="zh-CN" b="0" dirty="0">
              <a:solidFill>
                <a:schemeClr val="tx1"/>
              </a:solidFill>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p:txBody>
      </p:sp>
      <p:sp>
        <p:nvSpPr>
          <p:cNvPr id="4" name="内容占位符 3">
            <a:extLst>
              <a:ext uri="{FF2B5EF4-FFF2-40B4-BE49-F238E27FC236}">
                <a16:creationId xmlns:a16="http://schemas.microsoft.com/office/drawing/2014/main" id="{9807FFAD-7C7B-4FAC-8C04-2296FBABF525}"/>
              </a:ext>
            </a:extLst>
          </p:cNvPr>
          <p:cNvSpPr txBox="1">
            <a:spLocks noGrp="1"/>
          </p:cNvSpPr>
          <p:nvPr>
            <p:ph sz="half" idx="2"/>
          </p:nvPr>
        </p:nvSpPr>
        <p:spPr bwMode="auto">
          <a:xfrm>
            <a:off x="323528" y="3068960"/>
            <a:ext cx="4106374" cy="2837685"/>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work_struct</a:t>
            </a:r>
            <a:r>
              <a:rPr lang="en-US" altLang="zh-CN" sz="900" b="0" dirty="0">
                <a:solidFill>
                  <a:srgbClr val="D4D4D4"/>
                </a:solidFill>
                <a:latin typeface="Consolas" panose="020B0609020204030204" pitchFamily="49" charset="0"/>
              </a:rPr>
              <a:t> {</a:t>
            </a:r>
          </a:p>
          <a:p>
            <a:r>
              <a:rPr lang="en-US" altLang="zh-CN" sz="900" b="0" dirty="0">
                <a:solidFill>
                  <a:srgbClr val="D4D4D4"/>
                </a:solidFill>
                <a:latin typeface="Consolas" panose="020B0609020204030204" pitchFamily="49" charset="0"/>
              </a:rPr>
              <a:t>    </a:t>
            </a:r>
            <a:r>
              <a:rPr lang="en-US" altLang="zh-CN" sz="900" b="0" dirty="0" err="1">
                <a:solidFill>
                  <a:srgbClr val="4EC9B0"/>
                </a:solidFill>
                <a:latin typeface="Consolas" panose="020B0609020204030204" pitchFamily="49" charset="0"/>
              </a:rPr>
              <a:t>atomic_long_t</a:t>
            </a:r>
            <a:r>
              <a:rPr lang="en-US" altLang="zh-CN" sz="900" b="0" dirty="0">
                <a:solidFill>
                  <a:srgbClr val="D4D4D4"/>
                </a:solidFill>
                <a:latin typeface="Consolas" panose="020B0609020204030204" pitchFamily="49" charset="0"/>
              </a:rPr>
              <a:t> data;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传递给工作函数的参数</a:t>
            </a:r>
            <a:endParaRPr lang="zh-CN" altLang="en-US"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#define</a:t>
            </a:r>
            <a:r>
              <a:rPr lang="en-US" altLang="zh-CN" sz="900" b="0" dirty="0">
                <a:solidFill>
                  <a:srgbClr val="569CD6"/>
                </a:solidFill>
                <a:latin typeface="Consolas" panose="020B0609020204030204" pitchFamily="49" charset="0"/>
              </a:rPr>
              <a:t> WORK_STRUCT_PENDING </a:t>
            </a:r>
            <a:r>
              <a:rPr lang="en-US" altLang="zh-CN" sz="900" b="0" dirty="0">
                <a:solidFill>
                  <a:srgbClr val="B5CEA8"/>
                </a:solidFill>
                <a:latin typeface="Consolas" panose="020B0609020204030204" pitchFamily="49" charset="0"/>
              </a:rPr>
              <a:t>0</a:t>
            </a:r>
            <a:r>
              <a:rPr lang="en-US" altLang="zh-CN" sz="900" b="0" dirty="0">
                <a:solidFill>
                  <a:srgbClr val="569CD6"/>
                </a:solidFill>
                <a:latin typeface="Consolas" panose="020B0609020204030204" pitchFamily="49" charset="0"/>
              </a:rPr>
              <a:t>       </a:t>
            </a:r>
            <a:r>
              <a:rPr lang="en-US" altLang="zh-CN" sz="900" b="0" dirty="0">
                <a:solidFill>
                  <a:srgbClr val="6A9955"/>
                </a:solidFill>
                <a:latin typeface="Consolas" panose="020B0609020204030204" pitchFamily="49" charset="0"/>
              </a:rPr>
              <a:t>/* T if work item pending execution */</a:t>
            </a:r>
            <a:endParaRPr lang="en-US" altLang="zh-CN"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#define</a:t>
            </a:r>
            <a:r>
              <a:rPr lang="en-US" altLang="zh-CN" sz="900" b="0" dirty="0">
                <a:solidFill>
                  <a:srgbClr val="569CD6"/>
                </a:solidFill>
                <a:latin typeface="Consolas" panose="020B0609020204030204" pitchFamily="49" charset="0"/>
              </a:rPr>
              <a:t> WORK_STRUCT_FLAG_MASK (</a:t>
            </a:r>
            <a:r>
              <a:rPr lang="en-US" altLang="zh-CN" sz="900" b="0" dirty="0">
                <a:solidFill>
                  <a:srgbClr val="B5CEA8"/>
                </a:solidFill>
                <a:latin typeface="Consolas" panose="020B0609020204030204" pitchFamily="49" charset="0"/>
              </a:rPr>
              <a:t>3UL</a:t>
            </a:r>
            <a:r>
              <a:rPr lang="en-US" altLang="zh-CN" sz="900" b="0" dirty="0">
                <a:solidFill>
                  <a:srgbClr val="569CD6"/>
                </a:solidFill>
                <a:latin typeface="Consolas" panose="020B0609020204030204" pitchFamily="49" charset="0"/>
              </a:rPr>
              <a:t>)</a:t>
            </a:r>
            <a:endParaRPr lang="en-US" altLang="zh-CN"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#define</a:t>
            </a:r>
            <a:r>
              <a:rPr lang="en-US" altLang="zh-CN" sz="900" b="0" dirty="0">
                <a:solidFill>
                  <a:srgbClr val="569CD6"/>
                </a:solidFill>
                <a:latin typeface="Consolas" panose="020B0609020204030204" pitchFamily="49" charset="0"/>
              </a:rPr>
              <a:t> WORK_STRUCT_WQ_DATA_MASK (</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WORK_STRUCT_FLAG_MASK)</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list_head</a:t>
            </a:r>
            <a:r>
              <a:rPr lang="en-US" altLang="zh-CN" sz="900" b="0" dirty="0">
                <a:solidFill>
                  <a:srgbClr val="D4D4D4"/>
                </a:solidFill>
                <a:latin typeface="Consolas" panose="020B0609020204030204" pitchFamily="49" charset="0"/>
              </a:rPr>
              <a:t> entry;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链表结构，链接同一工作队列上的工作。</a:t>
            </a:r>
            <a:endParaRPr lang="zh-CN" altLang="en-US" sz="900" b="0" dirty="0">
              <a:solidFill>
                <a:srgbClr val="D4D4D4"/>
              </a:solidFill>
              <a:latin typeface="Consolas" panose="020B0609020204030204" pitchFamily="49" charset="0"/>
            </a:endParaRPr>
          </a:p>
          <a:p>
            <a:r>
              <a:rPr lang="zh-CN" altLang="en-US" sz="900" b="0" dirty="0">
                <a:solidFill>
                  <a:srgbClr val="D4D4D4"/>
                </a:solidFill>
                <a:latin typeface="Consolas" panose="020B0609020204030204" pitchFamily="49" charset="0"/>
              </a:rPr>
              <a:t>    </a:t>
            </a:r>
            <a:r>
              <a:rPr lang="en-US" altLang="zh-CN" sz="900" b="0" dirty="0" err="1">
                <a:solidFill>
                  <a:srgbClr val="4EC9B0"/>
                </a:solidFill>
                <a:latin typeface="Consolas" panose="020B0609020204030204" pitchFamily="49" charset="0"/>
              </a:rPr>
              <a:t>work_func_t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func</a:t>
            </a:r>
            <a:r>
              <a:rPr lang="en-US" altLang="zh-CN" sz="900" b="0" dirty="0">
                <a:solidFill>
                  <a:srgbClr val="D4D4D4"/>
                </a:solidFill>
                <a:latin typeface="Consolas" panose="020B0609020204030204" pitchFamily="49" charset="0"/>
              </a:rPr>
              <a:t>;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工作函数，用户自定义实现</a:t>
            </a:r>
            <a:endParaRPr lang="zh-CN" altLang="en-US" sz="900" b="0" dirty="0">
              <a:solidFill>
                <a:srgbClr val="D4D4D4"/>
              </a:solidFill>
              <a:latin typeface="Consolas" panose="020B0609020204030204" pitchFamily="49" charset="0"/>
            </a:endParaRPr>
          </a:p>
          <a:p>
            <a:r>
              <a:rPr lang="en-US" altLang="zh-CN" sz="900" b="0" dirty="0">
                <a:solidFill>
                  <a:srgbClr val="C586C0"/>
                </a:solidFill>
                <a:latin typeface="Consolas" panose="020B0609020204030204" pitchFamily="49" charset="0"/>
              </a:rPr>
              <a:t>#ifdef</a:t>
            </a:r>
            <a:r>
              <a:rPr lang="en-US" altLang="zh-CN" sz="900" b="0" dirty="0">
                <a:solidFill>
                  <a:srgbClr val="569CD6"/>
                </a:solidFill>
                <a:latin typeface="Consolas" panose="020B0609020204030204" pitchFamily="49" charset="0"/>
              </a:rPr>
              <a:t> CONFIG_LOCKDEP</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lockdep_map</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lockdep_map</a:t>
            </a:r>
            <a:r>
              <a:rPr lang="en-US" altLang="zh-CN" sz="900" b="0" dirty="0">
                <a:solidFill>
                  <a:srgbClr val="D4D4D4"/>
                </a:solidFill>
                <a:latin typeface="Consolas" panose="020B0609020204030204" pitchFamily="49" charset="0"/>
              </a:rPr>
              <a:t>;</a:t>
            </a:r>
          </a:p>
          <a:p>
            <a:r>
              <a:rPr lang="en-US" altLang="zh-CN" sz="900" b="0" dirty="0">
                <a:solidFill>
                  <a:srgbClr val="C586C0"/>
                </a:solidFill>
                <a:latin typeface="Consolas" panose="020B0609020204030204" pitchFamily="49" charset="0"/>
              </a:rPr>
              <a:t>#endif</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工作队列执行函数的原型：</a:t>
            </a:r>
            <a:endParaRPr lang="zh-CN" altLang="en-US" sz="900" b="0" dirty="0">
              <a:solidFill>
                <a:srgbClr val="D4D4D4"/>
              </a:solidFill>
              <a:latin typeface="Consolas" panose="020B0609020204030204" pitchFamily="49" charset="0"/>
            </a:endParaRPr>
          </a:p>
          <a:p>
            <a:r>
              <a:rPr lang="en-US" altLang="zh-CN" sz="900" b="0" dirty="0">
                <a:solidFill>
                  <a:srgbClr val="569CD6"/>
                </a:solidFill>
                <a:latin typeface="Consolas" panose="020B0609020204030204" pitchFamily="49" charset="0"/>
              </a:rPr>
              <a:t>void</a:t>
            </a:r>
            <a:r>
              <a:rPr lang="en-US" altLang="zh-CN" sz="900" b="0" dirty="0">
                <a:solidFill>
                  <a:srgbClr val="D4D4D4"/>
                </a:solidFill>
                <a:latin typeface="Consolas" panose="020B0609020204030204" pitchFamily="49" charset="0"/>
              </a:rPr>
              <a:t> (*</a:t>
            </a:r>
            <a:r>
              <a:rPr lang="en-US" altLang="zh-CN" sz="900" b="0" dirty="0" err="1">
                <a:solidFill>
                  <a:srgbClr val="4EC9B0"/>
                </a:solidFill>
                <a:latin typeface="Consolas" panose="020B0609020204030204" pitchFamily="49" charset="0"/>
              </a:rPr>
              <a:t>work_func_t</a:t>
            </a:r>
            <a:r>
              <a:rPr lang="en-US" altLang="zh-CN" sz="900" b="0" dirty="0">
                <a:solidFill>
                  <a:srgbClr val="D4D4D4"/>
                </a:solidFill>
                <a:latin typeface="Consolas" panose="020B0609020204030204" pitchFamily="49" charset="0"/>
              </a:rPr>
              <a:t>)(</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work_struct</a:t>
            </a:r>
            <a:r>
              <a:rPr lang="en-US" altLang="zh-CN" sz="900" b="0" dirty="0">
                <a:solidFill>
                  <a:srgbClr val="D4D4D4"/>
                </a:solidFill>
                <a:latin typeface="Consolas" panose="020B0609020204030204" pitchFamily="49" charset="0"/>
              </a:rPr>
              <a:t> *work);</a:t>
            </a:r>
          </a:p>
          <a:p>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该函数会由一个工作者线程执行，因此其在进程上下文中，可以睡眠也可以中断。但只能在内核中运行，无法访问用户空间。</a:t>
            </a:r>
            <a:endParaRPr lang="zh-CN" altLang="en-US" sz="900" b="0" dirty="0">
              <a:solidFill>
                <a:srgbClr val="D4D4D4"/>
              </a:solidFill>
              <a:latin typeface="Consolas" panose="020B0609020204030204" pitchFamily="49" charset="0"/>
            </a:endParaRPr>
          </a:p>
        </p:txBody>
      </p:sp>
      <p:sp>
        <p:nvSpPr>
          <p:cNvPr id="5" name="内容占位符 3">
            <a:extLst>
              <a:ext uri="{FF2B5EF4-FFF2-40B4-BE49-F238E27FC236}">
                <a16:creationId xmlns:a16="http://schemas.microsoft.com/office/drawing/2014/main" id="{D2EBFD03-B4B1-4697-8946-37A8F284E7CB}"/>
              </a:ext>
            </a:extLst>
          </p:cNvPr>
          <p:cNvSpPr txBox="1">
            <a:spLocks/>
          </p:cNvSpPr>
          <p:nvPr/>
        </p:nvSpPr>
        <p:spPr bwMode="auto">
          <a:xfrm>
            <a:off x="4973609" y="3238569"/>
            <a:ext cx="4106374" cy="2188265"/>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workqueue_struct</a:t>
            </a:r>
            <a:r>
              <a:rPr lang="en-US" altLang="zh-CN" sz="900" b="0" dirty="0">
                <a:solidFill>
                  <a:srgbClr val="D4D4D4"/>
                </a:solidFill>
                <a:latin typeface="Consolas" panose="020B0609020204030204" pitchFamily="49" charset="0"/>
              </a:rPr>
              <a:t> {</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cpu_workqueue_struct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cpu_wq</a:t>
            </a:r>
            <a:r>
              <a:rPr lang="en-US" altLang="zh-CN" sz="900" b="0" dirty="0">
                <a:solidFill>
                  <a:srgbClr val="D4D4D4"/>
                </a:solidFill>
                <a:latin typeface="Consolas" panose="020B0609020204030204" pitchFamily="49" charset="0"/>
              </a:rPr>
              <a:t>;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指针数组，其每个元素为</a:t>
            </a:r>
            <a:r>
              <a:rPr lang="en-US" altLang="zh-CN" sz="900" b="0" dirty="0">
                <a:solidFill>
                  <a:srgbClr val="6A9955"/>
                </a:solidFill>
                <a:latin typeface="Consolas" panose="020B0609020204030204" pitchFamily="49" charset="0"/>
              </a:rPr>
              <a:t>per-</a:t>
            </a:r>
            <a:r>
              <a:rPr lang="en-US" altLang="zh-CN" sz="900" b="0" dirty="0" err="1">
                <a:solidFill>
                  <a:srgbClr val="6A9955"/>
                </a:solidFill>
                <a:latin typeface="Consolas" panose="020B0609020204030204" pitchFamily="49" charset="0"/>
              </a:rPr>
              <a:t>cpu</a:t>
            </a:r>
            <a:r>
              <a:rPr lang="zh-CN" altLang="en-US" sz="900" b="0" dirty="0">
                <a:solidFill>
                  <a:srgbClr val="6A9955"/>
                </a:solidFill>
                <a:latin typeface="Consolas" panose="020B0609020204030204" pitchFamily="49" charset="0"/>
              </a:rPr>
              <a:t>的工作队列</a:t>
            </a:r>
            <a:endParaRPr lang="zh-CN" altLang="en-US" sz="900" b="0" dirty="0">
              <a:solidFill>
                <a:srgbClr val="D4D4D4"/>
              </a:solidFill>
              <a:latin typeface="Consolas" panose="020B0609020204030204" pitchFamily="49" charset="0"/>
            </a:endParaRPr>
          </a:p>
          <a:p>
            <a:r>
              <a:rPr lang="zh-CN" altLang="en-US"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list_head</a:t>
            </a:r>
            <a:r>
              <a:rPr lang="en-US" altLang="zh-CN" sz="900" b="0" dirty="0">
                <a:solidFill>
                  <a:srgbClr val="D4D4D4"/>
                </a:solidFill>
                <a:latin typeface="Consolas" panose="020B0609020204030204" pitchFamily="49" charset="0"/>
              </a:rPr>
              <a:t> list;</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const</a:t>
            </a:r>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char</a:t>
            </a:r>
            <a:r>
              <a:rPr lang="en-US" altLang="zh-CN" sz="900" b="0" dirty="0">
                <a:solidFill>
                  <a:srgbClr val="D4D4D4"/>
                </a:solidFill>
                <a:latin typeface="Consolas" panose="020B0609020204030204" pitchFamily="49" charset="0"/>
              </a:rPr>
              <a:t> *name;</a:t>
            </a: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singlethread</a:t>
            </a:r>
            <a:r>
              <a:rPr lang="en-US" altLang="zh-CN" sz="900" b="0" dirty="0">
                <a:solidFill>
                  <a:srgbClr val="D4D4D4"/>
                </a:solidFill>
                <a:latin typeface="Consolas" panose="020B0609020204030204" pitchFamily="49" charset="0"/>
              </a:rPr>
              <a:t>; </a:t>
            </a:r>
            <a:r>
              <a:rPr lang="en-US" altLang="zh-CN" sz="900" b="0" dirty="0">
                <a:solidFill>
                  <a:srgbClr val="6A9955"/>
                </a:solidFill>
                <a:latin typeface="Consolas" panose="020B0609020204030204" pitchFamily="49" charset="0"/>
              </a:rPr>
              <a:t>//</a:t>
            </a:r>
            <a:r>
              <a:rPr lang="zh-CN" altLang="en-US" sz="900" b="0" dirty="0">
                <a:solidFill>
                  <a:srgbClr val="6A9955"/>
                </a:solidFill>
                <a:latin typeface="Consolas" panose="020B0609020204030204" pitchFamily="49" charset="0"/>
              </a:rPr>
              <a:t>标记是否只创建一个工作者线程</a:t>
            </a:r>
            <a:endParaRPr lang="zh-CN" altLang="en-US" sz="900" b="0" dirty="0">
              <a:solidFill>
                <a:srgbClr val="D4D4D4"/>
              </a:solidFill>
              <a:latin typeface="Consolas" panose="020B0609020204030204" pitchFamily="49" charset="0"/>
            </a:endParaRPr>
          </a:p>
          <a:p>
            <a:r>
              <a:rPr lang="zh-CN" altLang="en-US"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freezeable</a:t>
            </a:r>
            <a:r>
              <a:rPr lang="en-US" altLang="zh-CN" sz="900" b="0" dirty="0">
                <a:solidFill>
                  <a:srgbClr val="D4D4D4"/>
                </a:solidFill>
                <a:latin typeface="Consolas" panose="020B0609020204030204" pitchFamily="49" charset="0"/>
              </a:rPr>
              <a:t>;     </a:t>
            </a:r>
            <a:r>
              <a:rPr lang="en-US" altLang="zh-CN" sz="900" b="0" dirty="0">
                <a:solidFill>
                  <a:srgbClr val="6A9955"/>
                </a:solidFill>
                <a:latin typeface="Consolas" panose="020B0609020204030204" pitchFamily="49" charset="0"/>
              </a:rPr>
              <a:t>/* Freeze threads during suspend */</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int</a:t>
            </a:r>
            <a:r>
              <a:rPr lang="en-US" altLang="zh-CN" sz="900" b="0" dirty="0">
                <a:solidFill>
                  <a:srgbClr val="D4D4D4"/>
                </a:solidFill>
                <a:latin typeface="Consolas" panose="020B0609020204030204" pitchFamily="49" charset="0"/>
              </a:rPr>
              <a:t> rt;</a:t>
            </a:r>
          </a:p>
          <a:p>
            <a:r>
              <a:rPr lang="en-US" altLang="zh-CN" sz="900" b="0" dirty="0">
                <a:solidFill>
                  <a:srgbClr val="C586C0"/>
                </a:solidFill>
                <a:latin typeface="Consolas" panose="020B0609020204030204" pitchFamily="49" charset="0"/>
              </a:rPr>
              <a:t>#ifdef</a:t>
            </a:r>
            <a:r>
              <a:rPr lang="en-US" altLang="zh-CN" sz="900" b="0" dirty="0">
                <a:solidFill>
                  <a:srgbClr val="569CD6"/>
                </a:solidFill>
                <a:latin typeface="Consolas" panose="020B0609020204030204" pitchFamily="49" charset="0"/>
              </a:rPr>
              <a:t> CONFIG_LOCKDEP</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    </a:t>
            </a:r>
            <a:r>
              <a:rPr lang="en-US" altLang="zh-CN" sz="900" b="0" dirty="0">
                <a:solidFill>
                  <a:srgbClr val="569CD6"/>
                </a:solidFill>
                <a:latin typeface="Consolas" panose="020B0609020204030204" pitchFamily="49" charset="0"/>
              </a:rPr>
              <a:t>struct</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lockdep_map</a:t>
            </a:r>
            <a:r>
              <a:rPr lang="en-US" altLang="zh-CN" sz="900" b="0" dirty="0">
                <a:solidFill>
                  <a:srgbClr val="D4D4D4"/>
                </a:solidFill>
                <a:latin typeface="Consolas" panose="020B0609020204030204" pitchFamily="49" charset="0"/>
              </a:rPr>
              <a:t> </a:t>
            </a:r>
            <a:r>
              <a:rPr lang="en-US" altLang="zh-CN" sz="900" b="0" dirty="0" err="1">
                <a:solidFill>
                  <a:srgbClr val="D4D4D4"/>
                </a:solidFill>
                <a:latin typeface="Consolas" panose="020B0609020204030204" pitchFamily="49" charset="0"/>
              </a:rPr>
              <a:t>lockdep_map</a:t>
            </a:r>
            <a:r>
              <a:rPr lang="en-US" altLang="zh-CN" sz="900" b="0" dirty="0">
                <a:solidFill>
                  <a:srgbClr val="D4D4D4"/>
                </a:solidFill>
                <a:latin typeface="Consolas" panose="020B0609020204030204" pitchFamily="49" charset="0"/>
              </a:rPr>
              <a:t>;</a:t>
            </a:r>
          </a:p>
          <a:p>
            <a:r>
              <a:rPr lang="en-US" altLang="zh-CN" sz="900" b="0" dirty="0">
                <a:solidFill>
                  <a:srgbClr val="C586C0"/>
                </a:solidFill>
                <a:latin typeface="Consolas" panose="020B0609020204030204" pitchFamily="49" charset="0"/>
              </a:rPr>
              <a:t>#endif</a:t>
            </a:r>
            <a:endParaRPr lang="en-US" altLang="zh-CN" sz="900" b="0" dirty="0">
              <a:solidFill>
                <a:srgbClr val="D4D4D4"/>
              </a:solidFill>
              <a:latin typeface="Consolas" panose="020B0609020204030204" pitchFamily="49" charset="0"/>
            </a:endParaRPr>
          </a:p>
          <a:p>
            <a:r>
              <a:rPr lang="en-US" altLang="zh-CN" sz="900" b="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0987122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ARM</a:t>
            </a:r>
            <a:r>
              <a:rPr lang="zh-CN" altLang="en-US" dirty="0"/>
              <a:t>体系的中断</a:t>
            </a:r>
          </a:p>
        </p:txBody>
      </p:sp>
      <p:sp>
        <p:nvSpPr>
          <p:cNvPr id="3" name="内容占位符 2">
            <a:extLst>
              <a:ext uri="{FF2B5EF4-FFF2-40B4-BE49-F238E27FC236}">
                <a16:creationId xmlns:a16="http://schemas.microsoft.com/office/drawing/2014/main" id="{E00ED678-15B9-4844-A98C-FA72452F8822}"/>
              </a:ext>
            </a:extLst>
          </p:cNvPr>
          <p:cNvSpPr>
            <a:spLocks noGrp="1"/>
          </p:cNvSpPr>
          <p:nvPr>
            <p:ph sz="half" idx="1"/>
          </p:nvPr>
        </p:nvSpPr>
        <p:spPr>
          <a:xfrm>
            <a:off x="35496" y="1196752"/>
            <a:ext cx="8342617" cy="4026694"/>
          </a:xfrm>
        </p:spPr>
        <p:txBody>
          <a:bodyPr/>
          <a:lstStyle/>
          <a:p>
            <a:r>
              <a:rPr lang="zh-CN" altLang="en-US" i="0" dirty="0">
                <a:solidFill>
                  <a:srgbClr val="121212"/>
                </a:solidFill>
                <a:effectLst/>
                <a:latin typeface="+mj-ea"/>
                <a:ea typeface="+mj-ea"/>
              </a:rPr>
              <a:t>工作队列的</a:t>
            </a:r>
            <a:r>
              <a:rPr lang="en-US" altLang="zh-CN" i="0" dirty="0">
                <a:solidFill>
                  <a:srgbClr val="121212"/>
                </a:solidFill>
                <a:effectLst/>
                <a:latin typeface="+mj-ea"/>
                <a:ea typeface="+mj-ea"/>
              </a:rPr>
              <a:t>API</a:t>
            </a:r>
            <a:r>
              <a:rPr lang="zh-CN" altLang="en-US" i="0" dirty="0">
                <a:solidFill>
                  <a:srgbClr val="121212"/>
                </a:solidFill>
                <a:effectLst/>
                <a:latin typeface="+mj-ea"/>
                <a:ea typeface="+mj-ea"/>
              </a:rPr>
              <a:t>：</a:t>
            </a:r>
            <a:endParaRPr lang="en-US" altLang="zh-CN"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lvl="1"/>
            <a:endParaRPr lang="en-US" altLang="zh-CN" b="0" dirty="0">
              <a:solidFill>
                <a:srgbClr val="121212"/>
              </a:solidFill>
              <a:latin typeface="+mj-ea"/>
              <a:ea typeface="+mj-ea"/>
            </a:endParaRPr>
          </a:p>
          <a:p>
            <a:pPr lvl="1"/>
            <a:endParaRPr lang="en-US" altLang="zh-CN" b="0" i="0" dirty="0">
              <a:solidFill>
                <a:srgbClr val="121212"/>
              </a:solidFill>
              <a:effectLst/>
              <a:latin typeface="+mj-ea"/>
              <a:ea typeface="+mj-ea"/>
            </a:endParaRPr>
          </a:p>
          <a:p>
            <a:pPr lvl="1"/>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a:p>
            <a:pPr marL="342900" lvl="1" indent="0">
              <a:buNone/>
            </a:pPr>
            <a:endParaRPr lang="en-US" altLang="zh-CN" b="0" i="0" dirty="0">
              <a:solidFill>
                <a:srgbClr val="121212"/>
              </a:solidFill>
              <a:effectLst/>
              <a:latin typeface="+mj-ea"/>
              <a:ea typeface="+mj-ea"/>
            </a:endParaRPr>
          </a:p>
        </p:txBody>
      </p:sp>
      <p:sp>
        <p:nvSpPr>
          <p:cNvPr id="4" name="内容占位符 3">
            <a:extLst>
              <a:ext uri="{FF2B5EF4-FFF2-40B4-BE49-F238E27FC236}">
                <a16:creationId xmlns:a16="http://schemas.microsoft.com/office/drawing/2014/main" id="{9807FFAD-7C7B-4FAC-8C04-2296FBABF525}"/>
              </a:ext>
            </a:extLst>
          </p:cNvPr>
          <p:cNvSpPr txBox="1">
            <a:spLocks noGrp="1"/>
          </p:cNvSpPr>
          <p:nvPr>
            <p:ph sz="half" idx="2"/>
          </p:nvPr>
        </p:nvSpPr>
        <p:spPr bwMode="auto">
          <a:xfrm>
            <a:off x="1547664" y="2204864"/>
            <a:ext cx="5736431" cy="4047113"/>
          </a:xfrm>
          <a:prstGeom prst="roundRect">
            <a:avLst>
              <a:gd name="adj" fmla="val 3542"/>
            </a:avLst>
          </a:prstGeom>
          <a:solidFill>
            <a:srgbClr val="333333"/>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spAutoFit/>
          </a:bodyPr>
          <a:lstStyle>
            <a:lvl1pPr marL="342900" indent="-342900" algn="l" rtl="0" eaLnBrk="1" fontAlgn="base" hangingPunct="1">
              <a:spcBef>
                <a:spcPct val="20000"/>
              </a:spcBef>
              <a:spcAft>
                <a:spcPct val="0"/>
              </a:spcAft>
              <a:buClr>
                <a:srgbClr val="FF5050"/>
              </a:buClr>
              <a:buSzPct val="120000"/>
              <a:buFont typeface="Wingdings" pitchFamily="2" charset="2"/>
              <a:buChar char="§"/>
              <a:defRPr kumimoji="1" sz="2800" b="1">
                <a:solidFill>
                  <a:srgbClr val="000066"/>
                </a:solidFill>
                <a:latin typeface="+mn-lt"/>
                <a:ea typeface="黑体" pitchFamily="2" charset="-122"/>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1" fontAlgn="base" hangingPunct="1">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1" fontAlgn="base" hangingPunct="1">
              <a:spcBef>
                <a:spcPct val="20000"/>
              </a:spcBef>
              <a:spcAft>
                <a:spcPct val="0"/>
              </a:spcAft>
              <a:buClr>
                <a:schemeClr val="tx2"/>
              </a:buClr>
              <a:buSzPct val="100000"/>
              <a:buChar char="•"/>
              <a:defRPr kumimoji="1" sz="1800" b="1">
                <a:solidFill>
                  <a:srgbClr val="292929"/>
                </a:solidFill>
                <a:latin typeface="+mn-lt"/>
                <a:ea typeface="楷体_GB2312" pitchFamily="49" charset="-122"/>
              </a:defRPr>
            </a:lvl4pPr>
            <a:lvl5pPr marL="2057400" indent="-228600" algn="l" rtl="0" eaLnBrk="1" fontAlgn="base" hangingPunct="1">
              <a:spcBef>
                <a:spcPct val="20000"/>
              </a:spcBef>
              <a:spcAft>
                <a:spcPct val="0"/>
              </a:spcAft>
              <a:buClr>
                <a:schemeClr val="hlink"/>
              </a:buClr>
              <a:buSzPct val="100000"/>
              <a:buChar char="–"/>
              <a:defRPr kumimoji="1" sz="1800" b="1">
                <a:solidFill>
                  <a:srgbClr val="FF3300"/>
                </a:solidFill>
                <a:latin typeface="+mn-lt"/>
                <a:ea typeface="楷体_GB2312" pitchFamily="49" charset="-122"/>
              </a:defRPr>
            </a:lvl5pPr>
            <a:lvl6pPr marL="25146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1800">
                <a:solidFill>
                  <a:srgbClr val="1C1C1C"/>
                </a:solidFill>
                <a:latin typeface="+mn-lt"/>
                <a:ea typeface="+mn-ea"/>
              </a:defRPr>
            </a:lvl9pPr>
          </a:lstStyle>
          <a:p>
            <a:r>
              <a:rPr lang="zh-CN" altLang="en-US" sz="750" b="0" dirty="0">
                <a:solidFill>
                  <a:srgbClr val="D4D4D4"/>
                </a:solidFill>
                <a:latin typeface="Consolas" panose="020B0609020204030204" pitchFamily="49" charset="0"/>
              </a:rPr>
              <a:t>静态创建 </a:t>
            </a:r>
          </a:p>
          <a:p>
            <a:r>
              <a:rPr lang="en-US" altLang="zh-CN" sz="750" b="0" dirty="0">
                <a:solidFill>
                  <a:srgbClr val="DCDCAA"/>
                </a:solidFill>
                <a:latin typeface="Consolas" panose="020B0609020204030204" pitchFamily="49" charset="0"/>
              </a:rPr>
              <a:t>DECLARE_WORK</a:t>
            </a:r>
            <a:r>
              <a:rPr lang="en-US" altLang="zh-CN" sz="750" b="0" dirty="0">
                <a:solidFill>
                  <a:srgbClr val="D4D4D4"/>
                </a:solidFill>
                <a:latin typeface="Consolas" panose="020B0609020204030204" pitchFamily="49" charset="0"/>
              </a:rPr>
              <a:t>(</a:t>
            </a:r>
            <a:r>
              <a:rPr lang="en-US" altLang="zh-CN" sz="750" b="0" dirty="0" err="1">
                <a:solidFill>
                  <a:srgbClr val="D4D4D4"/>
                </a:solidFill>
                <a:latin typeface="Consolas" panose="020B0609020204030204" pitchFamily="49" charset="0"/>
              </a:rPr>
              <a:t>name,function</a:t>
            </a:r>
            <a:r>
              <a:rPr lang="en-US" altLang="zh-CN" sz="750" b="0" dirty="0">
                <a:solidFill>
                  <a:srgbClr val="D4D4D4"/>
                </a:solidFill>
                <a:latin typeface="Consolas" panose="020B0609020204030204" pitchFamily="49" charset="0"/>
              </a:rPr>
              <a:t>); </a:t>
            </a: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定义正常执行的工作项</a:t>
            </a:r>
            <a:endParaRPr lang="zh-CN" altLang="en-US" sz="750" b="0" dirty="0">
              <a:solidFill>
                <a:srgbClr val="D4D4D4"/>
              </a:solidFill>
              <a:latin typeface="Consolas" panose="020B0609020204030204" pitchFamily="49" charset="0"/>
            </a:endParaRPr>
          </a:p>
          <a:p>
            <a:r>
              <a:rPr lang="en-US" altLang="zh-CN" sz="750" b="0" dirty="0">
                <a:solidFill>
                  <a:srgbClr val="DCDCAA"/>
                </a:solidFill>
                <a:latin typeface="Consolas" panose="020B0609020204030204" pitchFamily="49" charset="0"/>
              </a:rPr>
              <a:t>DECLARE_DELAYED_WORK</a:t>
            </a:r>
            <a:r>
              <a:rPr lang="en-US" altLang="zh-CN" sz="750" b="0" dirty="0">
                <a:solidFill>
                  <a:srgbClr val="D4D4D4"/>
                </a:solidFill>
                <a:latin typeface="Consolas" panose="020B0609020204030204" pitchFamily="49" charset="0"/>
              </a:rPr>
              <a:t>(</a:t>
            </a:r>
            <a:r>
              <a:rPr lang="en-US" altLang="zh-CN" sz="750" b="0" dirty="0" err="1">
                <a:solidFill>
                  <a:srgbClr val="D4D4D4"/>
                </a:solidFill>
                <a:latin typeface="Consolas" panose="020B0609020204030204" pitchFamily="49" charset="0"/>
              </a:rPr>
              <a:t>name,function</a:t>
            </a:r>
            <a:r>
              <a:rPr lang="en-US" altLang="zh-CN" sz="750" b="0" dirty="0">
                <a:solidFill>
                  <a:srgbClr val="D4D4D4"/>
                </a:solidFill>
                <a:latin typeface="Consolas" panose="020B0609020204030204" pitchFamily="49" charset="0"/>
              </a:rPr>
              <a:t>);</a:t>
            </a: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定义延后执行的工作项</a:t>
            </a:r>
            <a:endParaRPr lang="zh-CN" altLang="en-US" sz="750" b="0" dirty="0">
              <a:solidFill>
                <a:srgbClr val="D4D4D4"/>
              </a:solidFill>
              <a:latin typeface="Consolas" panose="020B0609020204030204" pitchFamily="49" charset="0"/>
            </a:endParaRPr>
          </a:p>
          <a:p>
            <a:br>
              <a:rPr lang="zh-CN" altLang="en-US" sz="750" b="0" dirty="0">
                <a:solidFill>
                  <a:srgbClr val="D4D4D4"/>
                </a:solidFill>
                <a:latin typeface="Consolas" panose="020B0609020204030204" pitchFamily="49" charset="0"/>
              </a:rPr>
            </a:br>
            <a:r>
              <a:rPr lang="zh-CN" altLang="en-US" sz="750" b="0" dirty="0">
                <a:solidFill>
                  <a:srgbClr val="D4D4D4"/>
                </a:solidFill>
                <a:latin typeface="Consolas" panose="020B0609020204030204" pitchFamily="49" charset="0"/>
              </a:rPr>
              <a:t>动态创建</a:t>
            </a:r>
          </a:p>
          <a:p>
            <a:r>
              <a:rPr lang="en-US" altLang="zh-CN" sz="750" b="0" dirty="0">
                <a:solidFill>
                  <a:srgbClr val="DCDCAA"/>
                </a:solidFill>
                <a:latin typeface="Consolas" panose="020B0609020204030204" pitchFamily="49" charset="0"/>
              </a:rPr>
              <a:t>INIT_WORK</a:t>
            </a:r>
            <a:r>
              <a:rPr lang="en-US" altLang="zh-CN" sz="750" b="0" dirty="0">
                <a:solidFill>
                  <a:srgbClr val="D4D4D4"/>
                </a:solidFill>
                <a:latin typeface="Consolas" panose="020B0609020204030204" pitchFamily="49" charset="0"/>
              </a:rPr>
              <a:t>(_work, _</a:t>
            </a:r>
            <a:r>
              <a:rPr lang="en-US" altLang="zh-CN" sz="750" b="0" dirty="0" err="1">
                <a:solidFill>
                  <a:srgbClr val="D4D4D4"/>
                </a:solidFill>
                <a:latin typeface="Consolas" panose="020B0609020204030204" pitchFamily="49" charset="0"/>
              </a:rPr>
              <a:t>func</a:t>
            </a:r>
            <a:r>
              <a:rPr lang="en-US" altLang="zh-CN" sz="750" b="0" dirty="0">
                <a:solidFill>
                  <a:srgbClr val="D4D4D4"/>
                </a:solidFill>
                <a:latin typeface="Consolas" panose="020B0609020204030204" pitchFamily="49" charset="0"/>
              </a:rPr>
              <a:t>) </a:t>
            </a: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创建正常执行的工作项</a:t>
            </a:r>
            <a:endParaRPr lang="zh-CN" altLang="en-US" sz="750" b="0" dirty="0">
              <a:solidFill>
                <a:srgbClr val="D4D4D4"/>
              </a:solidFill>
              <a:latin typeface="Consolas" panose="020B0609020204030204" pitchFamily="49" charset="0"/>
            </a:endParaRPr>
          </a:p>
          <a:p>
            <a:r>
              <a:rPr lang="en-US" altLang="zh-CN" sz="750" b="0" dirty="0">
                <a:solidFill>
                  <a:srgbClr val="DCDCAA"/>
                </a:solidFill>
                <a:latin typeface="Consolas" panose="020B0609020204030204" pitchFamily="49" charset="0"/>
              </a:rPr>
              <a:t>INIT_DELAYED_WORK</a:t>
            </a:r>
            <a:r>
              <a:rPr lang="en-US" altLang="zh-CN" sz="750" b="0" dirty="0">
                <a:solidFill>
                  <a:srgbClr val="D4D4D4"/>
                </a:solidFill>
                <a:latin typeface="Consolas" panose="020B0609020204030204" pitchFamily="49" charset="0"/>
              </a:rPr>
              <a:t>(_work, _</a:t>
            </a:r>
            <a:r>
              <a:rPr lang="en-US" altLang="zh-CN" sz="750" b="0" dirty="0" err="1">
                <a:solidFill>
                  <a:srgbClr val="D4D4D4"/>
                </a:solidFill>
                <a:latin typeface="Consolas" panose="020B0609020204030204" pitchFamily="49" charset="0"/>
              </a:rPr>
              <a:t>func</a:t>
            </a:r>
            <a:r>
              <a:rPr lang="en-US" altLang="zh-CN" sz="750" b="0" dirty="0">
                <a:solidFill>
                  <a:srgbClr val="D4D4D4"/>
                </a:solidFill>
                <a:latin typeface="Consolas" panose="020B0609020204030204" pitchFamily="49" charset="0"/>
              </a:rPr>
              <a:t>)</a:t>
            </a: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创建延后执行的工作项</a:t>
            </a:r>
            <a:endParaRPr lang="zh-CN" altLang="en-US" sz="750" b="0" dirty="0">
              <a:solidFill>
                <a:srgbClr val="D4D4D4"/>
              </a:solidFill>
              <a:latin typeface="Consolas" panose="020B0609020204030204" pitchFamily="49" charset="0"/>
            </a:endParaRPr>
          </a:p>
          <a:p>
            <a:br>
              <a:rPr lang="zh-CN" altLang="en-US" sz="750" b="0" dirty="0">
                <a:solidFill>
                  <a:srgbClr val="D4D4D4"/>
                </a:solidFill>
                <a:latin typeface="Consolas" panose="020B0609020204030204" pitchFamily="49" charset="0"/>
              </a:rPr>
            </a:br>
            <a:r>
              <a:rPr lang="zh-CN" altLang="en-US" sz="750" b="0" dirty="0">
                <a:solidFill>
                  <a:srgbClr val="D4D4D4"/>
                </a:solidFill>
                <a:latin typeface="Consolas" panose="020B0609020204030204" pitchFamily="49" charset="0"/>
              </a:rPr>
              <a:t>调度默认工作队列</a:t>
            </a:r>
          </a:p>
          <a:p>
            <a:r>
              <a:rPr lang="en-US" altLang="zh-CN" sz="750" b="0" dirty="0">
                <a:solidFill>
                  <a:srgbClr val="569CD6"/>
                </a:solidFill>
                <a:latin typeface="Consolas" panose="020B0609020204030204" pitchFamily="49" charset="0"/>
              </a:rPr>
              <a:t>int</a:t>
            </a:r>
            <a:r>
              <a:rPr lang="en-US" altLang="zh-CN" sz="750" b="0" dirty="0">
                <a:solidFill>
                  <a:srgbClr val="D4D4D4"/>
                </a:solidFill>
                <a:latin typeface="Consolas" panose="020B0609020204030204" pitchFamily="49" charset="0"/>
              </a:rPr>
              <a:t> </a:t>
            </a:r>
            <a:r>
              <a:rPr lang="en-US" altLang="zh-CN" sz="750" b="0" dirty="0" err="1">
                <a:solidFill>
                  <a:srgbClr val="DCDCAA"/>
                </a:solidFill>
                <a:latin typeface="Consolas" panose="020B0609020204030204" pitchFamily="49" charset="0"/>
              </a:rPr>
              <a:t>schedule_work</a:t>
            </a:r>
            <a:r>
              <a:rPr lang="en-US" altLang="zh-CN" sz="750" b="0" dirty="0">
                <a:solidFill>
                  <a:srgbClr val="D4D4D4"/>
                </a:solidFill>
                <a:latin typeface="Consolas" panose="020B0609020204030204" pitchFamily="49" charset="0"/>
              </a:rPr>
              <a:t>(</a:t>
            </a:r>
            <a:r>
              <a:rPr lang="en-US" altLang="zh-CN" sz="750" b="0" dirty="0">
                <a:solidFill>
                  <a:srgbClr val="569CD6"/>
                </a:solidFill>
                <a:latin typeface="Consolas" panose="020B0609020204030204" pitchFamily="49" charset="0"/>
              </a:rPr>
              <a:t>struct</a:t>
            </a:r>
            <a:r>
              <a:rPr lang="en-US" altLang="zh-CN" sz="750" b="0" dirty="0">
                <a:solidFill>
                  <a:srgbClr val="D4D4D4"/>
                </a:solidFill>
                <a:latin typeface="Consolas" panose="020B0609020204030204" pitchFamily="49" charset="0"/>
              </a:rPr>
              <a:t> </a:t>
            </a:r>
            <a:r>
              <a:rPr lang="en-US" altLang="zh-CN" sz="750" b="0" dirty="0" err="1">
                <a:solidFill>
                  <a:srgbClr val="D4D4D4"/>
                </a:solidFill>
                <a:latin typeface="Consolas" panose="020B0609020204030204" pitchFamily="49" charset="0"/>
              </a:rPr>
              <a:t>work_struct</a:t>
            </a:r>
            <a:r>
              <a:rPr lang="en-US" altLang="zh-CN" sz="750" b="0" dirty="0">
                <a:solidFill>
                  <a:srgbClr val="D4D4D4"/>
                </a:solidFill>
                <a:latin typeface="Consolas" panose="020B0609020204030204" pitchFamily="49" charset="0"/>
              </a:rPr>
              <a:t> *work</a:t>
            </a:r>
            <a:r>
              <a:rPr lang="zh-CN" altLang="en-US" sz="750" b="0" dirty="0">
                <a:solidFill>
                  <a:srgbClr val="D4D4D4"/>
                </a:solidFill>
                <a:latin typeface="Consolas" panose="020B0609020204030204" pitchFamily="49" charset="0"/>
              </a:rPr>
              <a:t>）</a:t>
            </a:r>
          </a:p>
          <a:p>
            <a:br>
              <a:rPr lang="zh-CN" altLang="en-US" sz="750" b="0" dirty="0">
                <a:solidFill>
                  <a:srgbClr val="D4D4D4"/>
                </a:solidFill>
                <a:latin typeface="Consolas" panose="020B0609020204030204" pitchFamily="49" charset="0"/>
              </a:rPr>
            </a:br>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对正常执行的工作进行调度，即把给定工作的处理函数提交给缺省的工作队列和工作者线程。工作者线程本质上是一个普通的内核线程，在默认情况下，每个</a:t>
            </a:r>
            <a:r>
              <a:rPr lang="en-US" altLang="zh-CN" sz="750" b="0" dirty="0">
                <a:solidFill>
                  <a:srgbClr val="6A9955"/>
                </a:solidFill>
                <a:latin typeface="Consolas" panose="020B0609020204030204" pitchFamily="49" charset="0"/>
              </a:rPr>
              <a:t>CPU</a:t>
            </a:r>
            <a:r>
              <a:rPr lang="zh-CN" altLang="en-US" sz="750" b="0" dirty="0">
                <a:solidFill>
                  <a:srgbClr val="6A9955"/>
                </a:solidFill>
                <a:latin typeface="Consolas" panose="020B0609020204030204" pitchFamily="49" charset="0"/>
              </a:rPr>
              <a:t>均有一个类型为“</a:t>
            </a:r>
            <a:r>
              <a:rPr lang="en-US" altLang="zh-CN" sz="750" b="0" dirty="0">
                <a:solidFill>
                  <a:srgbClr val="6A9955"/>
                </a:solidFill>
                <a:latin typeface="Consolas" panose="020B0609020204030204" pitchFamily="49" charset="0"/>
              </a:rPr>
              <a:t>events”</a:t>
            </a:r>
            <a:r>
              <a:rPr lang="zh-CN" altLang="en-US" sz="750" b="0" dirty="0">
                <a:solidFill>
                  <a:srgbClr val="6A9955"/>
                </a:solidFill>
                <a:latin typeface="Consolas" panose="020B0609020204030204" pitchFamily="49" charset="0"/>
              </a:rPr>
              <a:t>的工作者线程，当调用</a:t>
            </a:r>
            <a:r>
              <a:rPr lang="en-US" altLang="zh-CN" sz="750" b="0" dirty="0" err="1">
                <a:solidFill>
                  <a:srgbClr val="6A9955"/>
                </a:solidFill>
                <a:latin typeface="Consolas" panose="020B0609020204030204" pitchFamily="49" charset="0"/>
              </a:rPr>
              <a:t>schedule_work</a:t>
            </a:r>
            <a:r>
              <a:rPr lang="zh-CN" altLang="en-US" sz="750" b="0" dirty="0">
                <a:solidFill>
                  <a:srgbClr val="6A9955"/>
                </a:solidFill>
                <a:latin typeface="Consolas" panose="020B0609020204030204" pitchFamily="49" charset="0"/>
              </a:rPr>
              <a:t>时，这个工作者线程会被唤醒去执行工作链表上的所有工作。</a:t>
            </a:r>
            <a:endParaRPr lang="zh-CN" altLang="en-US" sz="750" b="0" dirty="0">
              <a:solidFill>
                <a:srgbClr val="D4D4D4"/>
              </a:solidFill>
              <a:latin typeface="Consolas" panose="020B0609020204030204" pitchFamily="49" charset="0"/>
            </a:endParaRPr>
          </a:p>
          <a:p>
            <a:br>
              <a:rPr lang="zh-CN" altLang="en-US" sz="750" b="0" dirty="0">
                <a:solidFill>
                  <a:srgbClr val="D4D4D4"/>
                </a:solidFill>
                <a:latin typeface="Consolas" panose="020B0609020204030204" pitchFamily="49" charset="0"/>
              </a:rPr>
            </a:br>
            <a:r>
              <a:rPr lang="zh-CN" altLang="en-US" sz="750" b="0" dirty="0">
                <a:solidFill>
                  <a:srgbClr val="D4D4D4"/>
                </a:solidFill>
                <a:latin typeface="Consolas" panose="020B0609020204030204" pitchFamily="49" charset="0"/>
              </a:rPr>
              <a:t>系统默认的工作队列名称是：</a:t>
            </a:r>
            <a:r>
              <a:rPr lang="en-US" altLang="zh-CN" sz="750" b="0" dirty="0" err="1">
                <a:solidFill>
                  <a:srgbClr val="D4D4D4"/>
                </a:solidFill>
                <a:latin typeface="Consolas" panose="020B0609020204030204" pitchFamily="49" charset="0"/>
              </a:rPr>
              <a:t>keventd_wq</a:t>
            </a:r>
            <a:r>
              <a:rPr lang="en-US" altLang="zh-CN" sz="750" b="0" dirty="0">
                <a:solidFill>
                  <a:srgbClr val="D4D4D4"/>
                </a:solidFill>
                <a:latin typeface="Consolas" panose="020B0609020204030204" pitchFamily="49" charset="0"/>
              </a:rPr>
              <a:t>,</a:t>
            </a:r>
            <a:r>
              <a:rPr lang="zh-CN" altLang="en-US" sz="750" b="0" dirty="0">
                <a:solidFill>
                  <a:srgbClr val="D4D4D4"/>
                </a:solidFill>
                <a:latin typeface="Consolas" panose="020B0609020204030204" pitchFamily="49" charset="0"/>
              </a:rPr>
              <a:t>默认的工作者线程叫：</a:t>
            </a:r>
            <a:r>
              <a:rPr lang="en-US" altLang="zh-CN" sz="750" b="0" dirty="0">
                <a:solidFill>
                  <a:srgbClr val="D4D4D4"/>
                </a:solidFill>
                <a:latin typeface="Consolas" panose="020B0609020204030204" pitchFamily="49" charset="0"/>
              </a:rPr>
              <a:t>events/n</a:t>
            </a:r>
            <a:r>
              <a:rPr lang="zh-CN" altLang="en-US" sz="750" b="0" dirty="0">
                <a:solidFill>
                  <a:srgbClr val="D4D4D4"/>
                </a:solidFill>
                <a:latin typeface="Consolas" panose="020B0609020204030204" pitchFamily="49" charset="0"/>
              </a:rPr>
              <a:t>，这里的</a:t>
            </a:r>
            <a:r>
              <a:rPr lang="en-US" altLang="zh-CN" sz="750" b="0" dirty="0">
                <a:solidFill>
                  <a:srgbClr val="D4D4D4"/>
                </a:solidFill>
                <a:latin typeface="Consolas" panose="020B0609020204030204" pitchFamily="49" charset="0"/>
              </a:rPr>
              <a:t>n</a:t>
            </a:r>
            <a:r>
              <a:rPr lang="zh-CN" altLang="en-US" sz="750" b="0" dirty="0">
                <a:solidFill>
                  <a:srgbClr val="D4D4D4"/>
                </a:solidFill>
                <a:latin typeface="Consolas" panose="020B0609020204030204" pitchFamily="49" charset="0"/>
              </a:rPr>
              <a:t>是处理器的编号</a:t>
            </a:r>
            <a:r>
              <a:rPr lang="en-US" altLang="zh-CN" sz="750" b="0" dirty="0">
                <a:solidFill>
                  <a:srgbClr val="D4D4D4"/>
                </a:solidFill>
                <a:latin typeface="Consolas" panose="020B0609020204030204" pitchFamily="49" charset="0"/>
              </a:rPr>
              <a:t>,</a:t>
            </a:r>
            <a:r>
              <a:rPr lang="zh-CN" altLang="en-US" sz="750" b="0" dirty="0">
                <a:solidFill>
                  <a:srgbClr val="D4D4D4"/>
                </a:solidFill>
                <a:latin typeface="Consolas" panose="020B0609020204030204" pitchFamily="49" charset="0"/>
              </a:rPr>
              <a:t>每个处理器对应一个线程。比如，单处理器的系统只有</a:t>
            </a:r>
            <a:r>
              <a:rPr lang="en-US" altLang="zh-CN" sz="750" b="0" dirty="0">
                <a:solidFill>
                  <a:srgbClr val="D4D4D4"/>
                </a:solidFill>
                <a:latin typeface="Consolas" panose="020B0609020204030204" pitchFamily="49" charset="0"/>
              </a:rPr>
              <a:t>events/</a:t>
            </a:r>
            <a:r>
              <a:rPr lang="en-US" altLang="zh-CN" sz="750" b="0" dirty="0">
                <a:solidFill>
                  <a:srgbClr val="B5CEA8"/>
                </a:solidFill>
                <a:latin typeface="Consolas" panose="020B0609020204030204" pitchFamily="49" charset="0"/>
              </a:rPr>
              <a:t>0</a:t>
            </a:r>
            <a:r>
              <a:rPr lang="zh-CN" altLang="en-US" sz="750" b="0" dirty="0">
                <a:solidFill>
                  <a:srgbClr val="D4D4D4"/>
                </a:solidFill>
                <a:latin typeface="Consolas" panose="020B0609020204030204" pitchFamily="49" charset="0"/>
              </a:rPr>
              <a:t>这样一个线程。而双处理器的系统就会多一个</a:t>
            </a:r>
            <a:r>
              <a:rPr lang="en-US" altLang="zh-CN" sz="750" b="0" dirty="0">
                <a:solidFill>
                  <a:srgbClr val="D4D4D4"/>
                </a:solidFill>
                <a:latin typeface="Consolas" panose="020B0609020204030204" pitchFamily="49" charset="0"/>
              </a:rPr>
              <a:t>events/</a:t>
            </a:r>
            <a:r>
              <a:rPr lang="en-US" altLang="zh-CN" sz="750" b="0" dirty="0">
                <a:solidFill>
                  <a:srgbClr val="B5CEA8"/>
                </a:solidFill>
                <a:latin typeface="Consolas" panose="020B0609020204030204" pitchFamily="49" charset="0"/>
              </a:rPr>
              <a:t>1</a:t>
            </a:r>
            <a:r>
              <a:rPr lang="zh-CN" altLang="en-US" sz="750" b="0" dirty="0">
                <a:solidFill>
                  <a:srgbClr val="D4D4D4"/>
                </a:solidFill>
                <a:latin typeface="Consolas" panose="020B0609020204030204" pitchFamily="49" charset="0"/>
              </a:rPr>
              <a:t>线程。</a:t>
            </a:r>
          </a:p>
          <a:p>
            <a:r>
              <a:rPr lang="zh-CN" altLang="en-US" sz="750" b="0" dirty="0">
                <a:solidFill>
                  <a:srgbClr val="D4D4D4"/>
                </a:solidFill>
                <a:latin typeface="Consolas" panose="020B0609020204030204" pitchFamily="49" charset="0"/>
              </a:rPr>
              <a:t>默认的工作队列和工作者线程由内核初始化时创建：</a:t>
            </a:r>
          </a:p>
          <a:p>
            <a:r>
              <a:rPr lang="en-US" altLang="zh-CN" sz="750" b="0" dirty="0" err="1">
                <a:solidFill>
                  <a:srgbClr val="DCDCAA"/>
                </a:solidFill>
                <a:latin typeface="Consolas" panose="020B0609020204030204" pitchFamily="49" charset="0"/>
              </a:rPr>
              <a:t>start_kernel</a:t>
            </a:r>
            <a:r>
              <a:rPr lang="en-US" altLang="zh-CN" sz="750" b="0" dirty="0">
                <a:solidFill>
                  <a:srgbClr val="D4D4D4"/>
                </a:solidFill>
                <a:latin typeface="Consolas" panose="020B0609020204030204" pitchFamily="49" charset="0"/>
              </a:rPr>
              <a:t>()--&gt;</a:t>
            </a:r>
            <a:r>
              <a:rPr lang="en-US" altLang="zh-CN" sz="750" b="0" dirty="0" err="1">
                <a:solidFill>
                  <a:srgbClr val="D4D4D4"/>
                </a:solidFill>
                <a:latin typeface="Consolas" panose="020B0609020204030204" pitchFamily="49" charset="0"/>
              </a:rPr>
              <a:t>rest_init</a:t>
            </a:r>
            <a:r>
              <a:rPr lang="en-US" altLang="zh-CN" sz="750" b="0" dirty="0">
                <a:solidFill>
                  <a:srgbClr val="D4D4D4"/>
                </a:solidFill>
                <a:latin typeface="Consolas" panose="020B0609020204030204" pitchFamily="49" charset="0"/>
              </a:rPr>
              <a:t>--&gt;</a:t>
            </a:r>
            <a:r>
              <a:rPr lang="en-US" altLang="zh-CN" sz="750" b="0" dirty="0" err="1">
                <a:solidFill>
                  <a:srgbClr val="D4D4D4"/>
                </a:solidFill>
                <a:latin typeface="Consolas" panose="020B0609020204030204" pitchFamily="49" charset="0"/>
              </a:rPr>
              <a:t>do_basic_setup</a:t>
            </a:r>
            <a:r>
              <a:rPr lang="en-US" altLang="zh-CN" sz="750" b="0" dirty="0">
                <a:solidFill>
                  <a:srgbClr val="D4D4D4"/>
                </a:solidFill>
                <a:latin typeface="Consolas" panose="020B0609020204030204" pitchFamily="49" charset="0"/>
              </a:rPr>
              <a:t>--&gt;</a:t>
            </a:r>
            <a:r>
              <a:rPr lang="en-US" altLang="zh-CN" sz="750" b="0" dirty="0" err="1">
                <a:solidFill>
                  <a:srgbClr val="D4D4D4"/>
                </a:solidFill>
                <a:latin typeface="Consolas" panose="020B0609020204030204" pitchFamily="49" charset="0"/>
              </a:rPr>
              <a:t>init_workqueues</a:t>
            </a:r>
            <a:endParaRPr lang="en-US" altLang="zh-CN" sz="750" b="0" dirty="0">
              <a:solidFill>
                <a:srgbClr val="D4D4D4"/>
              </a:solidFill>
              <a:latin typeface="Consolas" panose="020B0609020204030204" pitchFamily="49" charset="0"/>
            </a:endParaRPr>
          </a:p>
          <a:p>
            <a:br>
              <a:rPr lang="en-US" altLang="zh-CN" sz="750" b="0" dirty="0">
                <a:solidFill>
                  <a:srgbClr val="D4D4D4"/>
                </a:solidFill>
                <a:latin typeface="Consolas" panose="020B0609020204030204" pitchFamily="49" charset="0"/>
              </a:rPr>
            </a:br>
            <a:r>
              <a:rPr lang="zh-CN" altLang="en-US" sz="750" b="0" dirty="0">
                <a:solidFill>
                  <a:srgbClr val="D4D4D4"/>
                </a:solidFill>
                <a:latin typeface="Consolas" panose="020B0609020204030204" pitchFamily="49" charset="0"/>
              </a:rPr>
              <a:t>调度延迟工作</a:t>
            </a:r>
          </a:p>
          <a:p>
            <a:r>
              <a:rPr lang="en-US" altLang="zh-CN" sz="750" b="0" dirty="0">
                <a:solidFill>
                  <a:srgbClr val="569CD6"/>
                </a:solidFill>
                <a:latin typeface="Consolas" panose="020B0609020204030204" pitchFamily="49" charset="0"/>
              </a:rPr>
              <a:t>int</a:t>
            </a:r>
            <a:r>
              <a:rPr lang="en-US" altLang="zh-CN" sz="750" b="0" dirty="0">
                <a:solidFill>
                  <a:srgbClr val="D4D4D4"/>
                </a:solidFill>
                <a:latin typeface="Consolas" panose="020B0609020204030204" pitchFamily="49" charset="0"/>
              </a:rPr>
              <a:t> </a:t>
            </a:r>
            <a:r>
              <a:rPr lang="en-US" altLang="zh-CN" sz="750" b="0" dirty="0" err="1">
                <a:solidFill>
                  <a:srgbClr val="DCDCAA"/>
                </a:solidFill>
                <a:latin typeface="Consolas" panose="020B0609020204030204" pitchFamily="49" charset="0"/>
              </a:rPr>
              <a:t>schedule_delayed_work</a:t>
            </a:r>
            <a:r>
              <a:rPr lang="en-US" altLang="zh-CN" sz="750" b="0" dirty="0">
                <a:solidFill>
                  <a:srgbClr val="D4D4D4"/>
                </a:solidFill>
                <a:latin typeface="Consolas" panose="020B0609020204030204" pitchFamily="49" charset="0"/>
              </a:rPr>
              <a:t>(</a:t>
            </a:r>
            <a:r>
              <a:rPr lang="en-US" altLang="zh-CN" sz="750" b="0" dirty="0">
                <a:solidFill>
                  <a:srgbClr val="569CD6"/>
                </a:solidFill>
                <a:latin typeface="Consolas" panose="020B0609020204030204" pitchFamily="49" charset="0"/>
              </a:rPr>
              <a:t>struct</a:t>
            </a:r>
            <a:r>
              <a:rPr lang="en-US" altLang="zh-CN" sz="750" b="0" dirty="0">
                <a:solidFill>
                  <a:srgbClr val="D4D4D4"/>
                </a:solidFill>
                <a:latin typeface="Consolas" panose="020B0609020204030204" pitchFamily="49" charset="0"/>
              </a:rPr>
              <a:t> </a:t>
            </a:r>
            <a:r>
              <a:rPr lang="en-US" altLang="zh-CN" sz="750" b="0" dirty="0" err="1">
                <a:solidFill>
                  <a:srgbClr val="D4D4D4"/>
                </a:solidFill>
                <a:latin typeface="Consolas" panose="020B0609020204030204" pitchFamily="49" charset="0"/>
              </a:rPr>
              <a:t>delayed_work</a:t>
            </a:r>
            <a:r>
              <a:rPr lang="en-US" altLang="zh-CN" sz="750" b="0" dirty="0">
                <a:solidFill>
                  <a:srgbClr val="D4D4D4"/>
                </a:solidFill>
                <a:latin typeface="Consolas" panose="020B0609020204030204" pitchFamily="49" charset="0"/>
              </a:rPr>
              <a:t> *</a:t>
            </a:r>
            <a:r>
              <a:rPr lang="en-US" altLang="zh-CN" sz="750" b="0" dirty="0" err="1">
                <a:solidFill>
                  <a:srgbClr val="9CDCFE"/>
                </a:solidFill>
                <a:latin typeface="Consolas" panose="020B0609020204030204" pitchFamily="49" charset="0"/>
              </a:rPr>
              <a:t>dwork</a:t>
            </a:r>
            <a:r>
              <a:rPr lang="en-US" altLang="zh-CN" sz="750" b="0" dirty="0" err="1">
                <a:solidFill>
                  <a:srgbClr val="D4D4D4"/>
                </a:solidFill>
                <a:latin typeface="Consolas" panose="020B0609020204030204" pitchFamily="49" charset="0"/>
              </a:rPr>
              <a:t>,</a:t>
            </a:r>
            <a:r>
              <a:rPr lang="en-US" altLang="zh-CN" sz="750" b="0" dirty="0" err="1">
                <a:solidFill>
                  <a:srgbClr val="569CD6"/>
                </a:solidFill>
                <a:latin typeface="Consolas" panose="020B0609020204030204" pitchFamily="49" charset="0"/>
              </a:rPr>
              <a:t>unsigned</a:t>
            </a:r>
            <a:r>
              <a:rPr lang="en-US" altLang="zh-CN" sz="750" b="0" dirty="0">
                <a:solidFill>
                  <a:srgbClr val="D4D4D4"/>
                </a:solidFill>
                <a:latin typeface="Consolas" panose="020B0609020204030204" pitchFamily="49" charset="0"/>
              </a:rPr>
              <a:t> </a:t>
            </a:r>
            <a:r>
              <a:rPr lang="en-US" altLang="zh-CN" sz="750" b="0" dirty="0">
                <a:solidFill>
                  <a:srgbClr val="569CD6"/>
                </a:solidFill>
                <a:latin typeface="Consolas" panose="020B0609020204030204" pitchFamily="49" charset="0"/>
              </a:rPr>
              <a:t>long</a:t>
            </a:r>
            <a:r>
              <a:rPr lang="en-US" altLang="zh-CN" sz="750" b="0" dirty="0">
                <a:solidFill>
                  <a:srgbClr val="D4D4D4"/>
                </a:solidFill>
                <a:latin typeface="Consolas" panose="020B0609020204030204" pitchFamily="49" charset="0"/>
              </a:rPr>
              <a:t> </a:t>
            </a:r>
            <a:r>
              <a:rPr lang="en-US" altLang="zh-CN" sz="750" b="0" dirty="0">
                <a:solidFill>
                  <a:srgbClr val="9CDCFE"/>
                </a:solidFill>
                <a:latin typeface="Consolas" panose="020B0609020204030204" pitchFamily="49" charset="0"/>
              </a:rPr>
              <a:t>delay</a:t>
            </a:r>
            <a:r>
              <a:rPr lang="en-US" altLang="zh-CN" sz="750" b="0" dirty="0">
                <a:solidFill>
                  <a:srgbClr val="D4D4D4"/>
                </a:solidFill>
                <a:latin typeface="Consolas" panose="020B0609020204030204" pitchFamily="49" charset="0"/>
              </a:rPr>
              <a:t>)</a:t>
            </a:r>
          </a:p>
          <a:p>
            <a:br>
              <a:rPr lang="en-US" altLang="zh-CN" sz="750" b="0" dirty="0">
                <a:solidFill>
                  <a:srgbClr val="D4D4D4"/>
                </a:solidFill>
                <a:latin typeface="Consolas" panose="020B0609020204030204" pitchFamily="49" charset="0"/>
              </a:rPr>
            </a:br>
            <a:r>
              <a:rPr lang="zh-CN" altLang="en-US" sz="750" b="0" dirty="0">
                <a:solidFill>
                  <a:srgbClr val="D4D4D4"/>
                </a:solidFill>
                <a:latin typeface="Consolas" panose="020B0609020204030204" pitchFamily="49" charset="0"/>
              </a:rPr>
              <a:t>刷新缺省工作队列</a:t>
            </a:r>
          </a:p>
          <a:p>
            <a:r>
              <a:rPr lang="en-US" altLang="zh-CN" sz="750" b="0" dirty="0">
                <a:solidFill>
                  <a:srgbClr val="569CD6"/>
                </a:solidFill>
                <a:latin typeface="Consolas" panose="020B0609020204030204" pitchFamily="49" charset="0"/>
              </a:rPr>
              <a:t>void</a:t>
            </a:r>
            <a:r>
              <a:rPr lang="en-US" altLang="zh-CN" sz="750" b="0" dirty="0">
                <a:solidFill>
                  <a:srgbClr val="D4D4D4"/>
                </a:solidFill>
                <a:latin typeface="Consolas" panose="020B0609020204030204" pitchFamily="49" charset="0"/>
              </a:rPr>
              <a:t> </a:t>
            </a:r>
            <a:r>
              <a:rPr lang="en-US" altLang="zh-CN" sz="750" b="0" dirty="0" err="1">
                <a:solidFill>
                  <a:srgbClr val="DCDCAA"/>
                </a:solidFill>
                <a:latin typeface="Consolas" panose="020B0609020204030204" pitchFamily="49" charset="0"/>
              </a:rPr>
              <a:t>flush_scheduled_work</a:t>
            </a:r>
            <a:r>
              <a:rPr lang="en-US" altLang="zh-CN" sz="750" b="0" dirty="0">
                <a:solidFill>
                  <a:srgbClr val="D4D4D4"/>
                </a:solidFill>
                <a:latin typeface="Consolas" panose="020B0609020204030204" pitchFamily="49" charset="0"/>
              </a:rPr>
              <a:t>(</a:t>
            </a:r>
            <a:r>
              <a:rPr lang="en-US" altLang="zh-CN" sz="750" b="0" dirty="0">
                <a:solidFill>
                  <a:srgbClr val="569CD6"/>
                </a:solidFill>
                <a:latin typeface="Consolas" panose="020B0609020204030204" pitchFamily="49" charset="0"/>
              </a:rPr>
              <a:t>void</a:t>
            </a:r>
            <a:r>
              <a:rPr lang="en-US" altLang="zh-CN" sz="750" b="0" dirty="0">
                <a:solidFill>
                  <a:srgbClr val="D4D4D4"/>
                </a:solidFill>
                <a:latin typeface="Consolas" panose="020B0609020204030204" pitchFamily="49" charset="0"/>
              </a:rPr>
              <a:t>)</a:t>
            </a:r>
          </a:p>
          <a:p>
            <a:r>
              <a:rPr lang="en-US" altLang="zh-CN" sz="750" b="0" dirty="0">
                <a:solidFill>
                  <a:srgbClr val="6A9955"/>
                </a:solidFill>
                <a:latin typeface="Consolas" panose="020B0609020204030204" pitchFamily="49" charset="0"/>
              </a:rPr>
              <a:t>//</a:t>
            </a:r>
            <a:r>
              <a:rPr lang="zh-CN" altLang="en-US" sz="750" b="0" dirty="0">
                <a:solidFill>
                  <a:srgbClr val="6A9955"/>
                </a:solidFill>
                <a:latin typeface="Consolas" panose="020B0609020204030204" pitchFamily="49" charset="0"/>
              </a:rPr>
              <a:t>此函数会一直等待，直到队列中的所有工作都被执行。</a:t>
            </a:r>
            <a:endParaRPr lang="zh-CN" altLang="en-US" sz="750" b="0" dirty="0">
              <a:solidFill>
                <a:srgbClr val="D4D4D4"/>
              </a:solidFill>
              <a:latin typeface="Consolas" panose="020B0609020204030204" pitchFamily="49" charset="0"/>
            </a:endParaRPr>
          </a:p>
          <a:p>
            <a:br>
              <a:rPr lang="zh-CN" altLang="en-US" sz="750" b="0" dirty="0">
                <a:solidFill>
                  <a:srgbClr val="D4D4D4"/>
                </a:solidFill>
                <a:latin typeface="Consolas" panose="020B0609020204030204" pitchFamily="49" charset="0"/>
              </a:rPr>
            </a:br>
            <a:r>
              <a:rPr lang="zh-CN" altLang="en-US" sz="750" b="0" dirty="0">
                <a:solidFill>
                  <a:srgbClr val="D4D4D4"/>
                </a:solidFill>
                <a:latin typeface="Consolas" panose="020B0609020204030204" pitchFamily="49" charset="0"/>
              </a:rPr>
              <a:t>取消延迟工作</a:t>
            </a:r>
          </a:p>
          <a:p>
            <a:r>
              <a:rPr lang="en-US" altLang="zh-CN" sz="750" b="0" dirty="0">
                <a:solidFill>
                  <a:srgbClr val="569CD6"/>
                </a:solidFill>
                <a:latin typeface="Consolas" panose="020B0609020204030204" pitchFamily="49" charset="0"/>
              </a:rPr>
              <a:t>static</a:t>
            </a:r>
            <a:r>
              <a:rPr lang="en-US" altLang="zh-CN" sz="750" b="0" dirty="0">
                <a:solidFill>
                  <a:srgbClr val="D4D4D4"/>
                </a:solidFill>
                <a:latin typeface="Consolas" panose="020B0609020204030204" pitchFamily="49" charset="0"/>
              </a:rPr>
              <a:t> </a:t>
            </a:r>
            <a:r>
              <a:rPr lang="en-US" altLang="zh-CN" sz="750" b="0" dirty="0">
                <a:solidFill>
                  <a:srgbClr val="569CD6"/>
                </a:solidFill>
                <a:latin typeface="Consolas" panose="020B0609020204030204" pitchFamily="49" charset="0"/>
              </a:rPr>
              <a:t>inline</a:t>
            </a:r>
            <a:r>
              <a:rPr lang="en-US" altLang="zh-CN" sz="750" b="0" dirty="0">
                <a:solidFill>
                  <a:srgbClr val="D4D4D4"/>
                </a:solidFill>
                <a:latin typeface="Consolas" panose="020B0609020204030204" pitchFamily="49" charset="0"/>
              </a:rPr>
              <a:t> </a:t>
            </a:r>
            <a:r>
              <a:rPr lang="en-US" altLang="zh-CN" sz="750" b="0" dirty="0">
                <a:solidFill>
                  <a:srgbClr val="569CD6"/>
                </a:solidFill>
                <a:latin typeface="Consolas" panose="020B0609020204030204" pitchFamily="49" charset="0"/>
              </a:rPr>
              <a:t>int</a:t>
            </a:r>
            <a:r>
              <a:rPr lang="en-US" altLang="zh-CN" sz="750" b="0" dirty="0">
                <a:solidFill>
                  <a:srgbClr val="D4D4D4"/>
                </a:solidFill>
                <a:latin typeface="Consolas" panose="020B0609020204030204" pitchFamily="49" charset="0"/>
              </a:rPr>
              <a:t> </a:t>
            </a:r>
            <a:r>
              <a:rPr lang="en-US" altLang="zh-CN" sz="750" b="0" dirty="0" err="1">
                <a:solidFill>
                  <a:srgbClr val="DCDCAA"/>
                </a:solidFill>
                <a:latin typeface="Consolas" panose="020B0609020204030204" pitchFamily="49" charset="0"/>
              </a:rPr>
              <a:t>cancel_delayed_work</a:t>
            </a:r>
            <a:r>
              <a:rPr lang="en-US" altLang="zh-CN" sz="750" b="0" dirty="0">
                <a:solidFill>
                  <a:srgbClr val="D4D4D4"/>
                </a:solidFill>
                <a:latin typeface="Consolas" panose="020B0609020204030204" pitchFamily="49" charset="0"/>
              </a:rPr>
              <a:t>(</a:t>
            </a:r>
            <a:r>
              <a:rPr lang="en-US" altLang="zh-CN" sz="750" b="0" dirty="0">
                <a:solidFill>
                  <a:srgbClr val="569CD6"/>
                </a:solidFill>
                <a:latin typeface="Consolas" panose="020B0609020204030204" pitchFamily="49" charset="0"/>
              </a:rPr>
              <a:t>struct</a:t>
            </a:r>
            <a:r>
              <a:rPr lang="en-US" altLang="zh-CN" sz="750" b="0" dirty="0">
                <a:solidFill>
                  <a:srgbClr val="D4D4D4"/>
                </a:solidFill>
                <a:latin typeface="Consolas" panose="020B0609020204030204" pitchFamily="49" charset="0"/>
              </a:rPr>
              <a:t> </a:t>
            </a:r>
            <a:r>
              <a:rPr lang="en-US" altLang="zh-CN" sz="750" b="0" dirty="0" err="1">
                <a:solidFill>
                  <a:srgbClr val="D4D4D4"/>
                </a:solidFill>
                <a:latin typeface="Consolas" panose="020B0609020204030204" pitchFamily="49" charset="0"/>
              </a:rPr>
              <a:t>delayed_work</a:t>
            </a:r>
            <a:r>
              <a:rPr lang="en-US" altLang="zh-CN" sz="750" b="0" dirty="0">
                <a:solidFill>
                  <a:srgbClr val="D4D4D4"/>
                </a:solidFill>
                <a:latin typeface="Consolas" panose="020B0609020204030204" pitchFamily="49" charset="0"/>
              </a:rPr>
              <a:t> *</a:t>
            </a:r>
            <a:r>
              <a:rPr lang="en-US" altLang="zh-CN" sz="750" b="0" dirty="0">
                <a:solidFill>
                  <a:srgbClr val="9CDCFE"/>
                </a:solidFill>
                <a:latin typeface="Consolas" panose="020B0609020204030204" pitchFamily="49" charset="0"/>
              </a:rPr>
              <a:t>work</a:t>
            </a:r>
            <a:r>
              <a:rPr lang="en-US" altLang="zh-CN" sz="750" b="0" dirty="0">
                <a:solidFill>
                  <a:srgbClr val="D4D4D4"/>
                </a:solidFill>
                <a:latin typeface="Consolas" panose="020B0609020204030204" pitchFamily="49" charset="0"/>
              </a:rPr>
              <a:t>)</a:t>
            </a:r>
          </a:p>
          <a:p>
            <a:r>
              <a:rPr lang="en-US" altLang="zh-CN" sz="750" b="0" dirty="0">
                <a:solidFill>
                  <a:srgbClr val="6A9955"/>
                </a:solidFill>
                <a:latin typeface="Consolas" panose="020B0609020204030204" pitchFamily="49" charset="0"/>
              </a:rPr>
              <a:t>//</a:t>
            </a:r>
            <a:r>
              <a:rPr lang="en-US" altLang="zh-CN" sz="750" b="0" dirty="0" err="1">
                <a:solidFill>
                  <a:srgbClr val="6A9955"/>
                </a:solidFill>
                <a:latin typeface="Consolas" panose="020B0609020204030204" pitchFamily="49" charset="0"/>
              </a:rPr>
              <a:t>flush_scheduled_work</a:t>
            </a:r>
            <a:r>
              <a:rPr lang="zh-CN" altLang="en-US" sz="750" b="0" dirty="0">
                <a:solidFill>
                  <a:srgbClr val="6A9955"/>
                </a:solidFill>
                <a:latin typeface="Consolas" panose="020B0609020204030204" pitchFamily="49" charset="0"/>
              </a:rPr>
              <a:t>并不取消任何延迟执行的工作，因此，如果要取消延迟工作，应该调用</a:t>
            </a:r>
            <a:r>
              <a:rPr lang="en-US" altLang="zh-CN" sz="750" b="0" dirty="0" err="1">
                <a:solidFill>
                  <a:srgbClr val="6A9955"/>
                </a:solidFill>
                <a:latin typeface="Consolas" panose="020B0609020204030204" pitchFamily="49" charset="0"/>
              </a:rPr>
              <a:t>cancel_delayed_work</a:t>
            </a:r>
            <a:r>
              <a:rPr lang="zh-CN" altLang="en-US" sz="750" b="0" dirty="0">
                <a:solidFill>
                  <a:srgbClr val="6A9955"/>
                </a:solidFill>
                <a:latin typeface="Consolas" panose="020B0609020204030204" pitchFamily="49" charset="0"/>
              </a:rPr>
              <a:t>。</a:t>
            </a:r>
            <a:endParaRPr lang="en-US" altLang="zh-CN" sz="75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22598405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en-US" altLang="zh-CN" dirty="0" err="1">
                <a:effectLst>
                  <a:outerShdw blurRad="38100" dist="38100" dir="2700000" algn="tl">
                    <a:srgbClr val="000000">
                      <a:alpha val="43137"/>
                    </a:srgbClr>
                  </a:outerShdw>
                </a:effectLst>
              </a:rPr>
              <a:t>Kunpeng</a:t>
            </a:r>
            <a:r>
              <a:rPr lang="zh-CN" altLang="en-US" dirty="0">
                <a:effectLst>
                  <a:outerShdw blurRad="38100" dist="38100" dir="2700000" algn="tl">
                    <a:srgbClr val="000000">
                      <a:alpha val="43137"/>
                    </a:srgbClr>
                  </a:outerShdw>
                </a:effectLst>
              </a:rPr>
              <a:t>架构下的内核异常与中断机制</a:t>
            </a:r>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12795" y="1196752"/>
            <a:ext cx="8515904" cy="3973982"/>
          </a:xfrm>
        </p:spPr>
        <p:txBody>
          <a:bodyPr/>
          <a:lstStyle/>
          <a:p>
            <a:r>
              <a:rPr lang="zh-CN" altLang="en-US" sz="2100" dirty="0">
                <a:latin typeface="+mn-ea"/>
              </a:rPr>
              <a:t>异步异常：</a:t>
            </a:r>
            <a:r>
              <a:rPr lang="zh-CN" altLang="en-US" sz="2100" b="0" dirty="0">
                <a:latin typeface="+mn-ea"/>
              </a:rPr>
              <a:t>不必由运行的指令造成从而可以在程序运行中的任意时刻发生</a:t>
            </a:r>
          </a:p>
          <a:p>
            <a:pPr lvl="1"/>
            <a:r>
              <a:rPr lang="zh-CN" altLang="en-US" sz="2100" dirty="0">
                <a:latin typeface="+mn-ea"/>
                <a:ea typeface="+mn-ea"/>
              </a:rPr>
              <a:t>外部中断请求（</a:t>
            </a:r>
            <a:r>
              <a:rPr lang="en-US" altLang="zh-CN" sz="2100" dirty="0">
                <a:latin typeface="+mn-ea"/>
                <a:ea typeface="+mn-ea"/>
              </a:rPr>
              <a:t>IRQ</a:t>
            </a:r>
            <a:r>
              <a:rPr lang="zh-CN" altLang="en-US" sz="2100" dirty="0">
                <a:latin typeface="+mn-ea"/>
                <a:ea typeface="+mn-ea"/>
              </a:rPr>
              <a:t>）</a:t>
            </a:r>
            <a:endParaRPr lang="en-US" altLang="zh-CN" sz="2100" dirty="0">
              <a:latin typeface="+mn-ea"/>
              <a:ea typeface="+mn-ea"/>
            </a:endParaRPr>
          </a:p>
          <a:p>
            <a:pPr lvl="1"/>
            <a:r>
              <a:rPr lang="zh-CN" altLang="en-US" sz="2100" dirty="0">
                <a:latin typeface="+mn-ea"/>
                <a:ea typeface="+mn-ea"/>
              </a:rPr>
              <a:t>快速中断请求（</a:t>
            </a:r>
            <a:r>
              <a:rPr lang="en-US" altLang="zh-CN" sz="2100" dirty="0">
                <a:latin typeface="+mn-ea"/>
                <a:ea typeface="+mn-ea"/>
              </a:rPr>
              <a:t>FIQ</a:t>
            </a:r>
            <a:r>
              <a:rPr lang="zh-CN" altLang="en-US" sz="2100" dirty="0">
                <a:latin typeface="+mn-ea"/>
                <a:ea typeface="+mn-ea"/>
              </a:rPr>
              <a:t>）</a:t>
            </a:r>
            <a:endParaRPr lang="en-US" altLang="zh-CN" sz="2100" dirty="0">
              <a:latin typeface="+mn-ea"/>
              <a:ea typeface="+mn-ea"/>
            </a:endParaRPr>
          </a:p>
          <a:p>
            <a:pPr lvl="1"/>
            <a:r>
              <a:rPr lang="zh-CN" altLang="en-US" sz="2100" dirty="0">
                <a:latin typeface="+mn-ea"/>
                <a:ea typeface="+mn-ea"/>
              </a:rPr>
              <a:t>系统错误（</a:t>
            </a:r>
            <a:r>
              <a:rPr lang="en-US" altLang="zh-CN" sz="2100" dirty="0" err="1">
                <a:latin typeface="+mn-ea"/>
                <a:ea typeface="+mn-ea"/>
              </a:rPr>
              <a:t>SError</a:t>
            </a:r>
            <a:r>
              <a:rPr lang="zh-CN" altLang="en-US" sz="2100" dirty="0">
                <a:latin typeface="+mn-ea"/>
                <a:ea typeface="+mn-ea"/>
              </a:rPr>
              <a:t>）</a:t>
            </a:r>
            <a:endParaRPr lang="en-US" altLang="zh-CN" sz="2100" dirty="0">
              <a:latin typeface="+mn-ea"/>
              <a:ea typeface="+mn-ea"/>
            </a:endParaRPr>
          </a:p>
        </p:txBody>
      </p:sp>
    </p:spTree>
    <p:extLst>
      <p:ext uri="{BB962C8B-B14F-4D97-AF65-F5344CB8AC3E}">
        <p14:creationId xmlns:p14="http://schemas.microsoft.com/office/powerpoint/2010/main" val="4455078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251520" y="1442009"/>
            <a:ext cx="8515904" cy="3973982"/>
          </a:xfrm>
        </p:spPr>
        <p:txBody>
          <a:bodyPr/>
          <a:lstStyle/>
          <a:p>
            <a:r>
              <a:rPr lang="zh-CN" altLang="en-US" sz="2100" dirty="0">
                <a:latin typeface="+mn-ea"/>
                <a:ea typeface="+mn-ea"/>
              </a:rPr>
              <a:t>中断：</a:t>
            </a:r>
            <a:endParaRPr lang="en-US" altLang="zh-CN" sz="2100" dirty="0">
              <a:latin typeface="+mn-ea"/>
              <a:ea typeface="+mn-ea"/>
            </a:endParaRPr>
          </a:p>
          <a:p>
            <a:pPr lvl="1"/>
            <a:r>
              <a:rPr lang="zh-CN" altLang="en-US" sz="1950" dirty="0">
                <a:latin typeface="+mn-ea"/>
                <a:ea typeface="+mn-ea"/>
              </a:rPr>
              <a:t>在</a:t>
            </a:r>
            <a:r>
              <a:rPr lang="en-US" altLang="zh-CN" sz="1950" dirty="0">
                <a:latin typeface="+mn-ea"/>
                <a:ea typeface="+mn-ea"/>
              </a:rPr>
              <a:t>ARMv8</a:t>
            </a:r>
            <a:r>
              <a:rPr lang="zh-CN" altLang="en-US" sz="1950" dirty="0">
                <a:latin typeface="+mn-ea"/>
                <a:ea typeface="+mn-ea"/>
              </a:rPr>
              <a:t>中，中断通常指某些类型的异步异常。</a:t>
            </a:r>
            <a:endParaRPr lang="en-US" altLang="zh-CN" sz="1950" dirty="0">
              <a:latin typeface="+mn-ea"/>
              <a:ea typeface="+mn-ea"/>
            </a:endParaRPr>
          </a:p>
          <a:p>
            <a:pPr lvl="1"/>
            <a:r>
              <a:rPr lang="zh-CN" altLang="en-US" sz="1950" dirty="0">
                <a:latin typeface="+mn-ea"/>
                <a:ea typeface="+mn-ea"/>
              </a:rPr>
              <a:t>通常情况下，“中断”一词仅指 </a:t>
            </a:r>
            <a:r>
              <a:rPr lang="en-US" altLang="zh-CN" sz="1950" dirty="0">
                <a:latin typeface="+mn-ea"/>
                <a:ea typeface="+mn-ea"/>
              </a:rPr>
              <a:t>IRQ</a:t>
            </a:r>
            <a:r>
              <a:rPr lang="zh-CN" altLang="en-US" sz="1950" dirty="0">
                <a:latin typeface="+mn-ea"/>
                <a:ea typeface="+mn-ea"/>
              </a:rPr>
              <a:t>和 </a:t>
            </a:r>
            <a:r>
              <a:rPr lang="en-US" altLang="zh-CN" sz="1950" dirty="0">
                <a:latin typeface="+mn-ea"/>
                <a:ea typeface="+mn-ea"/>
              </a:rPr>
              <a:t>FIQ</a:t>
            </a:r>
            <a:r>
              <a:rPr lang="zh-CN" altLang="en-US" sz="1950" dirty="0">
                <a:latin typeface="+mn-ea"/>
                <a:ea typeface="+mn-ea"/>
              </a:rPr>
              <a:t>。</a:t>
            </a:r>
            <a:endParaRPr lang="en-US" altLang="zh-CN" sz="1950" dirty="0">
              <a:latin typeface="+mn-ea"/>
              <a:ea typeface="+mn-ea"/>
            </a:endParaRPr>
          </a:p>
          <a:p>
            <a:pPr lvl="1"/>
            <a:r>
              <a:rPr lang="en-US" altLang="zh-CN" sz="1950" dirty="0">
                <a:latin typeface="+mn-ea"/>
                <a:ea typeface="+mn-ea"/>
              </a:rPr>
              <a:t>FIQ</a:t>
            </a:r>
            <a:r>
              <a:rPr lang="zh-CN" altLang="en-US" sz="1950" dirty="0">
                <a:latin typeface="+mn-ea"/>
                <a:ea typeface="+mn-ea"/>
              </a:rPr>
              <a:t>的优先级高于 </a:t>
            </a:r>
            <a:r>
              <a:rPr lang="en-US" altLang="zh-CN" sz="1950" dirty="0">
                <a:latin typeface="+mn-ea"/>
                <a:ea typeface="+mn-ea"/>
              </a:rPr>
              <a:t>IRQ</a:t>
            </a:r>
          </a:p>
          <a:p>
            <a:endParaRPr lang="en-US" altLang="zh-CN" sz="2100" dirty="0">
              <a:latin typeface="+mn-ea"/>
            </a:endParaRPr>
          </a:p>
        </p:txBody>
      </p:sp>
    </p:spTree>
    <p:extLst>
      <p:ext uri="{BB962C8B-B14F-4D97-AF65-F5344CB8AC3E}">
        <p14:creationId xmlns:p14="http://schemas.microsoft.com/office/powerpoint/2010/main" val="11504349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107504" y="1412776"/>
            <a:ext cx="8515904" cy="3973982"/>
          </a:xfrm>
        </p:spPr>
        <p:txBody>
          <a:bodyPr/>
          <a:lstStyle/>
          <a:p>
            <a:r>
              <a:rPr lang="zh-CN" altLang="en-US" sz="2100" dirty="0">
                <a:latin typeface="+mn-ea"/>
              </a:rPr>
              <a:t>异常级别：又称为特权级别。运行在更高异常级别的程序对硬件的控制权限、寄存器的访问权限以及指令的执行权限也越高。</a:t>
            </a:r>
            <a:endParaRPr lang="zh-CN" altLang="en-US" sz="1950" dirty="0">
              <a:latin typeface="+mn-ea"/>
            </a:endParaRPr>
          </a:p>
        </p:txBody>
      </p:sp>
      <p:pic>
        <p:nvPicPr>
          <p:cNvPr id="4" name="图片 3">
            <a:extLst>
              <a:ext uri="{FF2B5EF4-FFF2-40B4-BE49-F238E27FC236}">
                <a16:creationId xmlns:a16="http://schemas.microsoft.com/office/drawing/2014/main" id="{18857761-7DEC-44E2-8CDA-CC9D77FCFF2C}"/>
              </a:ext>
            </a:extLst>
          </p:cNvPr>
          <p:cNvPicPr>
            <a:picLocks noChangeAspect="1"/>
          </p:cNvPicPr>
          <p:nvPr/>
        </p:nvPicPr>
        <p:blipFill>
          <a:blip r:embed="rId3"/>
          <a:stretch>
            <a:fillRect/>
          </a:stretch>
        </p:blipFill>
        <p:spPr>
          <a:xfrm>
            <a:off x="1867539" y="2728188"/>
            <a:ext cx="5515453" cy="2846317"/>
          </a:xfrm>
          <a:prstGeom prst="rect">
            <a:avLst/>
          </a:prstGeom>
        </p:spPr>
      </p:pic>
    </p:spTree>
    <p:extLst>
      <p:ext uri="{BB962C8B-B14F-4D97-AF65-F5344CB8AC3E}">
        <p14:creationId xmlns:p14="http://schemas.microsoft.com/office/powerpoint/2010/main" val="13339443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dirty="0"/>
              <a:t>异常与中断基本概念</a:t>
            </a:r>
            <a:endParaRPr lang="en-US" altLang="zh-CN" dirty="0"/>
          </a:p>
        </p:txBody>
      </p:sp>
      <p:sp>
        <p:nvSpPr>
          <p:cNvPr id="3" name="内容占位符 2">
            <a:extLst>
              <a:ext uri="{FF2B5EF4-FFF2-40B4-BE49-F238E27FC236}">
                <a16:creationId xmlns:a16="http://schemas.microsoft.com/office/drawing/2014/main" id="{E00ED678-15B9-4844-A98C-FA72452F8822}"/>
              </a:ext>
            </a:extLst>
          </p:cNvPr>
          <p:cNvSpPr>
            <a:spLocks noGrp="1"/>
          </p:cNvSpPr>
          <p:nvPr>
            <p:ph idx="1"/>
          </p:nvPr>
        </p:nvSpPr>
        <p:spPr>
          <a:xfrm>
            <a:off x="0" y="1196752"/>
            <a:ext cx="8515904" cy="3973982"/>
          </a:xfrm>
        </p:spPr>
        <p:txBody>
          <a:bodyPr/>
          <a:lstStyle/>
          <a:p>
            <a:r>
              <a:rPr lang="zh-CN" altLang="en-US" sz="2100" dirty="0">
                <a:latin typeface="+mn-ea"/>
              </a:rPr>
              <a:t>异常级别切换：</a:t>
            </a:r>
            <a:endParaRPr lang="en-US" altLang="zh-CN" sz="2100" dirty="0">
              <a:latin typeface="+mn-ea"/>
            </a:endParaRPr>
          </a:p>
          <a:p>
            <a:pPr lvl="1"/>
            <a:r>
              <a:rPr lang="zh-CN" altLang="en-US" sz="1950" dirty="0">
                <a:latin typeface="+mn-ea"/>
                <a:ea typeface="+mn-ea"/>
              </a:rPr>
              <a:t>在异常产生时以及异常处理结束时，将发生异常级别的切换。</a:t>
            </a:r>
            <a:endParaRPr lang="en-US" altLang="zh-CN" sz="1950" dirty="0">
              <a:latin typeface="+mn-ea"/>
              <a:ea typeface="+mn-ea"/>
            </a:endParaRPr>
          </a:p>
          <a:p>
            <a:pPr lvl="1"/>
            <a:r>
              <a:rPr lang="en-US" altLang="zh-CN" dirty="0">
                <a:latin typeface="+mn-ea"/>
                <a:ea typeface="+mn-ea"/>
              </a:rPr>
              <a:t>ARMv8</a:t>
            </a:r>
            <a:r>
              <a:rPr lang="zh-CN" altLang="en-US" dirty="0">
                <a:latin typeface="+mn-ea"/>
                <a:ea typeface="+mn-ea"/>
              </a:rPr>
              <a:t>架构中</a:t>
            </a:r>
            <a:r>
              <a:rPr lang="en-US" altLang="zh-CN" dirty="0" err="1">
                <a:latin typeface="+mn-ea"/>
                <a:ea typeface="+mn-ea"/>
              </a:rPr>
              <a:t>CurrentEL</a:t>
            </a:r>
            <a:r>
              <a:rPr lang="zh-CN" altLang="en-US" dirty="0">
                <a:latin typeface="+mn-ea"/>
                <a:ea typeface="+mn-ea"/>
              </a:rPr>
              <a:t>寄存器保存着 </a:t>
            </a:r>
            <a:r>
              <a:rPr lang="en-US" altLang="zh-CN" dirty="0">
                <a:latin typeface="+mn-ea"/>
                <a:ea typeface="+mn-ea"/>
              </a:rPr>
              <a:t>CPU</a:t>
            </a:r>
            <a:r>
              <a:rPr lang="zh-CN" altLang="en-US" dirty="0">
                <a:latin typeface="+mn-ea"/>
                <a:ea typeface="+mn-ea"/>
              </a:rPr>
              <a:t>当前的异常级别，它的值由硬件自动改变。</a:t>
            </a:r>
            <a:endParaRPr lang="en-US" altLang="zh-CN" dirty="0">
              <a:latin typeface="+mn-ea"/>
              <a:ea typeface="+mn-ea"/>
            </a:endParaRPr>
          </a:p>
          <a:p>
            <a:pPr lvl="1"/>
            <a:r>
              <a:rPr lang="zh-CN" altLang="en-US" dirty="0">
                <a:latin typeface="+mn-ea"/>
                <a:ea typeface="+mn-ea"/>
              </a:rPr>
              <a:t>在 </a:t>
            </a:r>
            <a:r>
              <a:rPr lang="en-US" altLang="zh-CN" dirty="0">
                <a:latin typeface="+mn-ea"/>
                <a:ea typeface="+mn-ea"/>
              </a:rPr>
              <a:t>ARMv8</a:t>
            </a:r>
            <a:r>
              <a:rPr lang="zh-CN" altLang="en-US" dirty="0">
                <a:latin typeface="+mn-ea"/>
                <a:ea typeface="+mn-ea"/>
              </a:rPr>
              <a:t>架构中，</a:t>
            </a:r>
            <a:r>
              <a:rPr lang="en-US" altLang="zh-CN" dirty="0">
                <a:latin typeface="+mn-ea"/>
                <a:ea typeface="+mn-ea"/>
              </a:rPr>
              <a:t>SVC</a:t>
            </a:r>
            <a:r>
              <a:rPr lang="zh-CN" altLang="en-US" dirty="0">
                <a:latin typeface="+mn-ea"/>
                <a:ea typeface="+mn-ea"/>
              </a:rPr>
              <a:t>、</a:t>
            </a:r>
            <a:r>
              <a:rPr lang="en-US" altLang="zh-CN" dirty="0">
                <a:latin typeface="+mn-ea"/>
                <a:ea typeface="+mn-ea"/>
              </a:rPr>
              <a:t>HVC</a:t>
            </a:r>
            <a:r>
              <a:rPr lang="zh-CN" altLang="en-US" dirty="0">
                <a:latin typeface="+mn-ea"/>
                <a:ea typeface="+mn-ea"/>
              </a:rPr>
              <a:t>和 </a:t>
            </a:r>
            <a:r>
              <a:rPr lang="en-US" altLang="zh-CN" dirty="0">
                <a:latin typeface="+mn-ea"/>
                <a:ea typeface="+mn-ea"/>
              </a:rPr>
              <a:t>SMC</a:t>
            </a:r>
            <a:r>
              <a:rPr lang="zh-CN" altLang="en-US" dirty="0">
                <a:latin typeface="+mn-ea"/>
                <a:ea typeface="+mn-ea"/>
              </a:rPr>
              <a:t>三条指令用于主动触发异常。</a:t>
            </a:r>
            <a:endParaRPr lang="en-US" altLang="zh-CN" dirty="0">
              <a:latin typeface="+mn-ea"/>
              <a:ea typeface="+mn-ea"/>
            </a:endParaRPr>
          </a:p>
          <a:p>
            <a:pPr lvl="2"/>
            <a:r>
              <a:rPr lang="en-US" altLang="zh-CN" dirty="0">
                <a:latin typeface="+mn-ea"/>
                <a:ea typeface="+mn-ea"/>
              </a:rPr>
              <a:t>SVC(Supervisor call)</a:t>
            </a:r>
            <a:r>
              <a:rPr lang="zh-CN" altLang="en-US" dirty="0">
                <a:latin typeface="+mn-ea"/>
                <a:ea typeface="+mn-ea"/>
              </a:rPr>
              <a:t>。 </a:t>
            </a:r>
            <a:r>
              <a:rPr lang="en-US" altLang="zh-CN" dirty="0">
                <a:latin typeface="+mn-ea"/>
                <a:ea typeface="+mn-ea"/>
              </a:rPr>
              <a:t>SVC</a:t>
            </a:r>
            <a:r>
              <a:rPr lang="zh-CN" altLang="en-US" dirty="0">
                <a:latin typeface="+mn-ea"/>
                <a:ea typeface="+mn-ea"/>
              </a:rPr>
              <a:t>指令将触发异常级别从 </a:t>
            </a:r>
            <a:r>
              <a:rPr lang="en-US" altLang="zh-CN" dirty="0">
                <a:latin typeface="+mn-ea"/>
                <a:ea typeface="+mn-ea"/>
              </a:rPr>
              <a:t>EL0</a:t>
            </a:r>
            <a:r>
              <a:rPr lang="zh-CN" altLang="en-US" dirty="0">
                <a:latin typeface="+mn-ea"/>
                <a:ea typeface="+mn-ea"/>
              </a:rPr>
              <a:t>到 </a:t>
            </a:r>
            <a:r>
              <a:rPr lang="en-US" altLang="zh-CN" dirty="0">
                <a:latin typeface="+mn-ea"/>
                <a:ea typeface="+mn-ea"/>
              </a:rPr>
              <a:t>EL1</a:t>
            </a:r>
            <a:r>
              <a:rPr lang="zh-CN" altLang="en-US" dirty="0">
                <a:latin typeface="+mn-ea"/>
                <a:ea typeface="+mn-ea"/>
              </a:rPr>
              <a:t>的切换。该指令通常封装在操作系统内核向应用程序提供的 </a:t>
            </a:r>
            <a:r>
              <a:rPr lang="en-US" altLang="zh-CN" dirty="0">
                <a:latin typeface="+mn-ea"/>
                <a:ea typeface="+mn-ea"/>
              </a:rPr>
              <a:t>API</a:t>
            </a:r>
            <a:r>
              <a:rPr lang="zh-CN" altLang="en-US" dirty="0">
                <a:latin typeface="+mn-ea"/>
                <a:ea typeface="+mn-ea"/>
              </a:rPr>
              <a:t>接口中。</a:t>
            </a:r>
            <a:endParaRPr lang="en-US" altLang="zh-CN" dirty="0">
              <a:latin typeface="+mn-ea"/>
              <a:ea typeface="+mn-ea"/>
            </a:endParaRPr>
          </a:p>
          <a:p>
            <a:pPr lvl="2"/>
            <a:r>
              <a:rPr lang="en-US" altLang="zh-CN" dirty="0">
                <a:latin typeface="+mn-ea"/>
                <a:ea typeface="+mn-ea"/>
              </a:rPr>
              <a:t>HVC(Hypervisor call)</a:t>
            </a:r>
            <a:r>
              <a:rPr lang="zh-CN" altLang="en-US" dirty="0">
                <a:latin typeface="+mn-ea"/>
                <a:ea typeface="+mn-ea"/>
              </a:rPr>
              <a:t>。 </a:t>
            </a:r>
            <a:r>
              <a:rPr lang="en-US" altLang="zh-CN" dirty="0">
                <a:latin typeface="+mn-ea"/>
                <a:ea typeface="+mn-ea"/>
              </a:rPr>
              <a:t>HVC</a:t>
            </a:r>
            <a:r>
              <a:rPr lang="zh-CN" altLang="en-US" dirty="0">
                <a:latin typeface="+mn-ea"/>
                <a:ea typeface="+mn-ea"/>
              </a:rPr>
              <a:t>指令将触发异常级别从 </a:t>
            </a:r>
            <a:r>
              <a:rPr lang="en-US" altLang="zh-CN" dirty="0">
                <a:latin typeface="+mn-ea"/>
                <a:ea typeface="+mn-ea"/>
              </a:rPr>
              <a:t>EL1</a:t>
            </a:r>
            <a:r>
              <a:rPr lang="zh-CN" altLang="en-US" dirty="0">
                <a:latin typeface="+mn-ea"/>
                <a:ea typeface="+mn-ea"/>
              </a:rPr>
              <a:t>到 </a:t>
            </a:r>
            <a:r>
              <a:rPr lang="en-US" altLang="zh-CN" dirty="0">
                <a:latin typeface="+mn-ea"/>
                <a:ea typeface="+mn-ea"/>
              </a:rPr>
              <a:t>EL2</a:t>
            </a:r>
            <a:r>
              <a:rPr lang="zh-CN" altLang="en-US" dirty="0">
                <a:latin typeface="+mn-ea"/>
                <a:ea typeface="+mn-ea"/>
              </a:rPr>
              <a:t>的切换。该指令通常封装在虚拟机监视器程序向操作系统程序提供的接口中。</a:t>
            </a:r>
            <a:endParaRPr lang="en-US" altLang="zh-CN" dirty="0">
              <a:latin typeface="+mn-ea"/>
              <a:ea typeface="+mn-ea"/>
            </a:endParaRPr>
          </a:p>
          <a:p>
            <a:pPr lvl="2"/>
            <a:r>
              <a:rPr lang="en-US" altLang="zh-CN" dirty="0">
                <a:latin typeface="+mn-ea"/>
                <a:ea typeface="+mn-ea"/>
              </a:rPr>
              <a:t>SMC(Secure Monitor call)</a:t>
            </a:r>
            <a:r>
              <a:rPr lang="zh-CN" altLang="en-US" dirty="0">
                <a:latin typeface="+mn-ea"/>
                <a:ea typeface="+mn-ea"/>
              </a:rPr>
              <a:t>。 </a:t>
            </a:r>
            <a:r>
              <a:rPr lang="en-US" altLang="zh-CN" dirty="0">
                <a:latin typeface="+mn-ea"/>
                <a:ea typeface="+mn-ea"/>
              </a:rPr>
              <a:t>SMC</a:t>
            </a:r>
            <a:r>
              <a:rPr lang="zh-CN" altLang="en-US" dirty="0">
                <a:latin typeface="+mn-ea"/>
                <a:ea typeface="+mn-ea"/>
              </a:rPr>
              <a:t>指令将触发异常级别从 </a:t>
            </a:r>
            <a:r>
              <a:rPr lang="en-US" altLang="zh-CN" dirty="0">
                <a:latin typeface="+mn-ea"/>
                <a:ea typeface="+mn-ea"/>
              </a:rPr>
              <a:t>EL2</a:t>
            </a:r>
            <a:r>
              <a:rPr lang="zh-CN" altLang="en-US" dirty="0">
                <a:latin typeface="+mn-ea"/>
                <a:ea typeface="+mn-ea"/>
              </a:rPr>
              <a:t>到 </a:t>
            </a:r>
            <a:r>
              <a:rPr lang="en-US" altLang="zh-CN" dirty="0">
                <a:latin typeface="+mn-ea"/>
                <a:ea typeface="+mn-ea"/>
              </a:rPr>
              <a:t>EL3</a:t>
            </a:r>
            <a:r>
              <a:rPr lang="zh-CN" altLang="en-US" dirty="0">
                <a:latin typeface="+mn-ea"/>
                <a:ea typeface="+mn-ea"/>
              </a:rPr>
              <a:t>的切换。该指令通常封装在安全监视器程序</a:t>
            </a:r>
            <a:r>
              <a:rPr lang="en-US" altLang="zh-CN" dirty="0">
                <a:latin typeface="+mn-ea"/>
                <a:ea typeface="+mn-ea"/>
              </a:rPr>
              <a:t>(EL3)</a:t>
            </a:r>
            <a:r>
              <a:rPr lang="zh-CN" altLang="en-US" dirty="0">
                <a:latin typeface="+mn-ea"/>
                <a:ea typeface="+mn-ea"/>
              </a:rPr>
              <a:t>向操作系统或虚拟机监视器提供的接口中。</a:t>
            </a:r>
          </a:p>
        </p:txBody>
      </p:sp>
    </p:spTree>
    <p:extLst>
      <p:ext uri="{BB962C8B-B14F-4D97-AF65-F5344CB8AC3E}">
        <p14:creationId xmlns:p14="http://schemas.microsoft.com/office/powerpoint/2010/main" val="230269181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7619</TotalTime>
  <Words>10970</Words>
  <Application>Microsoft Office PowerPoint</Application>
  <PresentationFormat>全屏显示(4:3)</PresentationFormat>
  <Paragraphs>617</Paragraphs>
  <Slides>52</Slides>
  <Notes>47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Monotype Sorts</vt:lpstr>
      <vt:lpstr>黑体</vt:lpstr>
      <vt:lpstr>宋体</vt:lpstr>
      <vt:lpstr>微软雅黑</vt:lpstr>
      <vt:lpstr>Arial</vt:lpstr>
      <vt:lpstr>Arial Narrow</vt:lpstr>
      <vt:lpstr>Consolas</vt:lpstr>
      <vt:lpstr>Times New Roman</vt:lpstr>
      <vt:lpstr>Wingdings</vt:lpstr>
      <vt:lpstr>通用信息 (标准)</vt:lpstr>
      <vt:lpstr>PowerPoint 演示文稿</vt:lpstr>
      <vt:lpstr>第五章 结构</vt:lpstr>
      <vt:lpstr>本节主要内容</vt:lpstr>
      <vt:lpstr>异常与中断基本概念</vt:lpstr>
      <vt:lpstr>异常与中断基本概念</vt:lpstr>
      <vt:lpstr>异常与中断基本概念</vt:lpstr>
      <vt:lpstr>异常与中断基本概念</vt:lpstr>
      <vt:lpstr>异常与中断基本概念</vt:lpstr>
      <vt:lpstr>异常与中断基本概念</vt:lpstr>
      <vt:lpstr>异常与中断基本概念</vt:lpstr>
      <vt:lpstr>异常与中断基本概念</vt:lpstr>
      <vt:lpstr>异常与中断基本概念</vt:lpstr>
      <vt:lpstr>本节主要内容</vt:lpstr>
      <vt:lpstr>ARM体系的异常</vt:lpstr>
      <vt:lpstr>ARM体系的异常</vt:lpstr>
      <vt:lpstr>ARM体系的异常</vt:lpstr>
      <vt:lpstr>ARM体系的异常</vt:lpstr>
      <vt:lpstr>ARM体系的异常</vt:lpstr>
      <vt:lpstr>ARM体系的异常</vt:lpstr>
      <vt:lpstr>本节主要内容</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ARM体系的中断</vt:lpstr>
      <vt:lpstr>Kunpeng架构下的内核异常与中断机制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Administrator</cp:lastModifiedBy>
  <cp:revision>150</cp:revision>
  <dcterms:created xsi:type="dcterms:W3CDTF">2020-06-19T10:54:22Z</dcterms:created>
  <dcterms:modified xsi:type="dcterms:W3CDTF">2020-10-28T13:55:59Z</dcterms:modified>
</cp:coreProperties>
</file>