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47"/>
  </p:notesMasterIdLst>
  <p:handoutMasterIdLst>
    <p:handoutMasterId r:id="rId48"/>
  </p:handoutMasterIdLst>
  <p:sldIdLst>
    <p:sldId id="1730" r:id="rId2"/>
    <p:sldId id="1791" r:id="rId3"/>
    <p:sldId id="3070" r:id="rId4"/>
    <p:sldId id="325" r:id="rId5"/>
    <p:sldId id="326" r:id="rId6"/>
    <p:sldId id="327" r:id="rId7"/>
    <p:sldId id="328" r:id="rId8"/>
    <p:sldId id="329" r:id="rId9"/>
    <p:sldId id="330" r:id="rId10"/>
    <p:sldId id="3071" r:id="rId11"/>
    <p:sldId id="282" r:id="rId12"/>
    <p:sldId id="283" r:id="rId13"/>
    <p:sldId id="284" r:id="rId14"/>
    <p:sldId id="285" r:id="rId15"/>
    <p:sldId id="267" r:id="rId16"/>
    <p:sldId id="274" r:id="rId17"/>
    <p:sldId id="275" r:id="rId18"/>
    <p:sldId id="276" r:id="rId19"/>
    <p:sldId id="277" r:id="rId20"/>
    <p:sldId id="300" r:id="rId21"/>
    <p:sldId id="278" r:id="rId22"/>
    <p:sldId id="279" r:id="rId23"/>
    <p:sldId id="3072" r:id="rId24"/>
    <p:sldId id="280" r:id="rId25"/>
    <p:sldId id="302" r:id="rId26"/>
    <p:sldId id="301" r:id="rId27"/>
    <p:sldId id="365" r:id="rId28"/>
    <p:sldId id="311" r:id="rId29"/>
    <p:sldId id="333" r:id="rId30"/>
    <p:sldId id="334" r:id="rId31"/>
    <p:sldId id="335" r:id="rId32"/>
    <p:sldId id="336" r:id="rId33"/>
    <p:sldId id="337" r:id="rId34"/>
    <p:sldId id="338" r:id="rId35"/>
    <p:sldId id="339" r:id="rId36"/>
    <p:sldId id="3073" r:id="rId37"/>
    <p:sldId id="332" r:id="rId38"/>
    <p:sldId id="345" r:id="rId39"/>
    <p:sldId id="346" r:id="rId40"/>
    <p:sldId id="347" r:id="rId41"/>
    <p:sldId id="348" r:id="rId42"/>
    <p:sldId id="350" r:id="rId43"/>
    <p:sldId id="351" r:id="rId44"/>
    <p:sldId id="352" r:id="rId45"/>
    <p:sldId id="2967" r:id="rId46"/>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8E"/>
    <a:srgbClr val="292929"/>
    <a:srgbClr val="0033CC"/>
    <a:srgbClr val="1C49D2"/>
    <a:srgbClr val="333333"/>
    <a:srgbClr val="FFFFFF"/>
    <a:srgbClr val="3B9D3B"/>
    <a:srgbClr val="405081"/>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7" autoAdjust="0"/>
    <p:restoredTop sz="84535" autoAdjust="0"/>
  </p:normalViewPr>
  <p:slideViewPr>
    <p:cSldViewPr>
      <p:cViewPr varScale="1">
        <p:scale>
          <a:sx n="81" d="100"/>
          <a:sy n="81" d="100"/>
        </p:scale>
        <p:origin x="166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现场保护由指令显式完成</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4226365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关于上半部和下半部（</a:t>
            </a:r>
            <a:r>
              <a:rPr lang="en-US" altLang="zh-CN" dirty="0"/>
              <a:t>softirq</a:t>
            </a:r>
            <a:r>
              <a:rPr lang="zh-CN" altLang="en-US" dirty="0"/>
              <a:t>）我们将在下一节讲解</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36</a:t>
            </a:fld>
            <a:endParaRPr lang="en-US" altLang="zh-CN"/>
          </a:p>
        </p:txBody>
      </p:sp>
    </p:spTree>
    <p:extLst>
      <p:ext uri="{BB962C8B-B14F-4D97-AF65-F5344CB8AC3E}">
        <p14:creationId xmlns:p14="http://schemas.microsoft.com/office/powerpoint/2010/main" val="228813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2357201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第五章 第</a:t>
            </a:r>
            <a:r>
              <a:rPr lang="en-US" altLang="zh-CN" sz="3692" spc="277" dirty="0">
                <a:solidFill>
                  <a:srgbClr val="000066"/>
                </a:solidFill>
                <a:latin typeface="+mj-ea"/>
                <a:ea typeface="+mj-ea"/>
              </a:rPr>
              <a:t>3</a:t>
            </a:r>
            <a:r>
              <a:rPr lang="zh-CN" altLang="en-US" sz="3692" spc="277" dirty="0">
                <a:solidFill>
                  <a:srgbClr val="000066"/>
                </a:solidFill>
                <a:latin typeface="+mj-ea"/>
                <a:ea typeface="+mj-ea"/>
              </a:rPr>
              <a:t>讲 中断处理</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2021年6月11日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初始化中断描述符表</a:t>
            </a:r>
            <a:endParaRPr lang="en-US" altLang="zh-CN" dirty="0">
              <a:solidFill>
                <a:schemeClr val="tx1">
                  <a:lumMod val="50000"/>
                </a:schemeClr>
              </a:solidFill>
            </a:endParaRPr>
          </a:p>
          <a:p>
            <a:pPr>
              <a:lnSpc>
                <a:spcPct val="150000"/>
              </a:lnSpc>
            </a:pPr>
            <a:r>
              <a:rPr lang="en-US" altLang="zh-CN" dirty="0">
                <a:solidFill>
                  <a:srgbClr val="C00000"/>
                </a:solidFill>
              </a:rPr>
              <a:t>2.	</a:t>
            </a:r>
            <a:r>
              <a:rPr lang="zh-CN" altLang="en-US" dirty="0">
                <a:solidFill>
                  <a:srgbClr val="C00000"/>
                </a:solidFill>
              </a:rPr>
              <a:t>中断处理过程</a:t>
            </a:r>
            <a:endParaRPr lang="en-US" altLang="zh-CN" dirty="0">
              <a:solidFill>
                <a:srgbClr val="C00000"/>
              </a:solidFill>
            </a:endParaRPr>
          </a:p>
          <a:p>
            <a:pPr>
              <a:lnSpc>
                <a:spcPct val="150000"/>
              </a:lnSpc>
            </a:pPr>
            <a:r>
              <a:rPr lang="en-US" altLang="zh-CN" dirty="0"/>
              <a:t>3. 	</a:t>
            </a:r>
            <a:r>
              <a:rPr lang="zh-CN" altLang="en-US" dirty="0"/>
              <a:t>中断服务</a:t>
            </a:r>
            <a:endParaRPr lang="en-US" altLang="zh-CN" dirty="0"/>
          </a:p>
          <a:p>
            <a:pPr>
              <a:lnSpc>
                <a:spcPct val="150000"/>
              </a:lnSpc>
            </a:pPr>
            <a:r>
              <a:rPr lang="en-US" altLang="zh-CN" dirty="0"/>
              <a:t>4.	</a:t>
            </a:r>
            <a:r>
              <a:rPr lang="zh-CN" altLang="en-US" dirty="0"/>
              <a:t>多处理器中断</a:t>
            </a:r>
            <a:endParaRPr lang="en-US" altLang="zh-CN" dirty="0"/>
          </a:p>
        </p:txBody>
      </p:sp>
    </p:spTree>
    <p:extLst>
      <p:ext uri="{BB962C8B-B14F-4D97-AF65-F5344CB8AC3E}">
        <p14:creationId xmlns:p14="http://schemas.microsoft.com/office/powerpoint/2010/main" val="2558154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时钟周期、指令周期</a:t>
            </a:r>
          </a:p>
        </p:txBody>
      </p:sp>
      <p:sp>
        <p:nvSpPr>
          <p:cNvPr id="11" name="内容占位符 10"/>
          <p:cNvSpPr>
            <a:spLocks noGrp="1"/>
          </p:cNvSpPr>
          <p:nvPr>
            <p:ph idx="1"/>
          </p:nvPr>
        </p:nvSpPr>
        <p:spPr>
          <a:xfrm>
            <a:off x="395536" y="1340768"/>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时钟周期</a:t>
            </a:r>
          </a:p>
          <a:p>
            <a:pPr lvl="1" algn="l">
              <a:lnSpc>
                <a:spcPct val="150000"/>
              </a:lnSpc>
            </a:pPr>
            <a:r>
              <a:rPr lang="zh-CN" altLang="en-US" b="0" dirty="0"/>
              <a:t>时钟周期，一般也称振荡周期（如果晶振的输出没有经过分频就直接作为cpu的工作时钟，则时钟周期就等于振荡周期），即CPU的晶振的工作频率的倒数（即当前晶振频率为</a:t>
            </a:r>
            <a:r>
              <a:rPr lang="en-US" altLang="zh-CN" b="0" dirty="0" err="1"/>
              <a:t>nHz</a:t>
            </a:r>
            <a:r>
              <a:rPr lang="zh-CN" altLang="en-US" b="0" dirty="0"/>
              <a:t>，则时钟周期为</a:t>
            </a:r>
            <a:r>
              <a:rPr lang="en-US" altLang="zh-CN" b="0" dirty="0"/>
              <a:t>1/n</a:t>
            </a:r>
            <a:r>
              <a:rPr lang="zh-CN" altLang="en-US" b="0" dirty="0"/>
              <a:t>秒），是计算机中最基本的、最小的时间单位。</a:t>
            </a:r>
            <a:endParaRPr lang="en-US" altLang="zh-CN" b="0" dirty="0"/>
          </a:p>
          <a:p>
            <a:pPr lvl="1" algn="l">
              <a:lnSpc>
                <a:spcPct val="150000"/>
              </a:lnSpc>
            </a:pPr>
            <a:r>
              <a:rPr lang="zh-CN" altLang="en-US" b="0" dirty="0"/>
              <a:t>时钟周期不能再被分割，因此</a:t>
            </a:r>
            <a:r>
              <a:rPr lang="en-US" altLang="zh-CN" b="0" dirty="0"/>
              <a:t>CPU</a:t>
            </a:r>
            <a:r>
              <a:rPr lang="zh-CN" altLang="en-US" b="0" dirty="0"/>
              <a:t>中的所有操作的耗时都是时钟周期的整数倍。</a:t>
            </a: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时钟周期、指令周期</a:t>
            </a:r>
          </a:p>
        </p:txBody>
      </p:sp>
      <p:sp>
        <p:nvSpPr>
          <p:cNvPr id="11" name="内容占位符 10"/>
          <p:cNvSpPr>
            <a:spLocks noGrp="1"/>
          </p:cNvSpPr>
          <p:nvPr>
            <p:ph idx="1"/>
          </p:nvPr>
        </p:nvSpPr>
        <p:spPr>
          <a:xfrm>
            <a:off x="179512" y="1340768"/>
            <a:ext cx="8241323" cy="4824536"/>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指令周期</a:t>
            </a:r>
          </a:p>
          <a:p>
            <a:pPr lvl="1" algn="l">
              <a:lnSpc>
                <a:spcPct val="150000"/>
              </a:lnSpc>
            </a:pPr>
            <a:r>
              <a:rPr lang="zh-CN" altLang="en-US" dirty="0"/>
              <a:t>指令周期是执行一条指令所需要的时间，即CPU从内存取出一条指令并执行这条指令的时间总和。一般由若干个机器周期组成，从取指令、分析指令到执行完所需的全部时间。指令不同，所需的机器周期数也不同。对于一些简单的的单字节指令，在取指令周期中，指令取出到指令寄存器后，立即译码执行，不再需要其它的机器周期。对于一些比较复杂的指令，例如转移指令、乘法指令，则需要两个或者两个以上的机器周期。通常含一个机器周期的指令称为单周期指令，包含两个机器周期的指令称为双周期指令。</a:t>
            </a:r>
            <a:endParaRPr lang="en-US" altLang="zh-CN" dirty="0"/>
          </a:p>
          <a:p>
            <a:pPr lvl="1" algn="l">
              <a:lnSpc>
                <a:spcPct val="150000"/>
              </a:lnSpc>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CISC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RISC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的指令周期有差异：</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RISC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上不同指令的执行周期都几乎相等。</a:t>
            </a:r>
            <a:r>
              <a:rPr lang="zh-CN" altLang="en-US" dirty="0"/>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中断响应的时机</a:t>
            </a:r>
          </a:p>
        </p:txBody>
      </p:sp>
      <p:sp>
        <p:nvSpPr>
          <p:cNvPr id="11" name="内容占位符 10"/>
          <p:cNvSpPr>
            <a:spLocks noGrp="1"/>
          </p:cNvSpPr>
          <p:nvPr>
            <p:ph idx="1"/>
          </p:nvPr>
        </p:nvSpPr>
        <p:spPr>
          <a:xfrm>
            <a:off x="179512" y="1424559"/>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思考</a:t>
            </a:r>
          </a:p>
          <a:p>
            <a:pPr algn="l">
              <a:lnSpc>
                <a:spcPct val="150000"/>
              </a:lnSpc>
            </a:pPr>
            <a:endParaRPr lang="zh-CN" altLang="en-US" dirty="0"/>
          </a:p>
          <a:p>
            <a:pPr algn="l">
              <a:lnSpc>
                <a:spcPct val="150000"/>
              </a:lnSpc>
            </a:pPr>
            <a:r>
              <a:rPr lang="zh-CN" altLang="en-US" dirty="0"/>
              <a:t>响应中断的时机？？？？</a:t>
            </a:r>
          </a:p>
        </p:txBody>
      </p:sp>
      <p:sp>
        <p:nvSpPr>
          <p:cNvPr id="2" name="圆角矩形 1"/>
          <p:cNvSpPr/>
          <p:nvPr/>
        </p:nvSpPr>
        <p:spPr>
          <a:xfrm>
            <a:off x="2627784" y="3861048"/>
            <a:ext cx="2664296" cy="1030069"/>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2800" dirty="0"/>
              <a:t>指令周期的结束阶段</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中断响应的时机</a:t>
            </a:r>
          </a:p>
        </p:txBody>
      </p:sp>
      <p:sp>
        <p:nvSpPr>
          <p:cNvPr id="11" name="内容占位符 10"/>
          <p:cNvSpPr>
            <a:spLocks noGrp="1"/>
          </p:cNvSpPr>
          <p:nvPr>
            <p:ph idx="1"/>
          </p:nvPr>
        </p:nvSpPr>
        <p:spPr>
          <a:xfrm>
            <a:off x="107504" y="1268760"/>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为什么要在指令周期结束时响应中断？</a:t>
            </a:r>
          </a:p>
          <a:p>
            <a:pPr lvl="1" algn="l">
              <a:lnSpc>
                <a:spcPct val="150000"/>
              </a:lnSpc>
            </a:pPr>
            <a:r>
              <a:rPr lang="zh-CN" altLang="en-US" dirty="0"/>
              <a:t>断点只保存了下一条指令地址，和现在指令无关，所以必须要在当前指令完成之后才能响应中断，否则可能会时当前指令正在进行处理的数据遭到破坏或丢失。即使中断处理程序正确执行，中断返回到原程序时也很可能因为错误的数据而发生错误。</a:t>
            </a:r>
          </a:p>
          <a:p>
            <a:pPr lvl="1" algn="l">
              <a:lnSpc>
                <a:spcPct val="150000"/>
              </a:lnSpc>
            </a:pPr>
            <a:r>
              <a:rPr lang="zh-CN" altLang="en-US" dirty="0"/>
              <a:t>在其他阶段时，总线上可能存在其他数据</a:t>
            </a:r>
          </a:p>
          <a:p>
            <a:pPr lvl="1" algn="l">
              <a:lnSpc>
                <a:spcPct val="150000"/>
              </a:lnSpc>
            </a:pP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548680"/>
            <a:ext cx="9144000" cy="417910"/>
          </a:xfrm>
        </p:spPr>
        <p:txBody>
          <a:bodyPr/>
          <a:lstStyle/>
          <a:p>
            <a:r>
              <a:rPr lang="zh-CN" altLang="en-US" dirty="0"/>
              <a:t>中断处理过程</a:t>
            </a:r>
          </a:p>
        </p:txBody>
      </p:sp>
      <p:sp>
        <p:nvSpPr>
          <p:cNvPr id="11" name="内容占位符 10"/>
          <p:cNvSpPr>
            <a:spLocks noGrp="1"/>
          </p:cNvSpPr>
          <p:nvPr>
            <p:ph idx="1"/>
          </p:nvPr>
        </p:nvSpPr>
        <p:spPr>
          <a:xfrm>
            <a:off x="107504" y="1052736"/>
            <a:ext cx="8241323" cy="4896543"/>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CPU</a:t>
            </a:r>
            <a:r>
              <a:rPr lang="zh-CN" altLang="en-US" dirty="0"/>
              <a:t>响应及处理中断一般需要经历如下几个过程</a:t>
            </a:r>
            <a:endParaRPr lang="en-US" altLang="zh-CN" dirty="0"/>
          </a:p>
          <a:p>
            <a:pPr lvl="1" algn="l">
              <a:lnSpc>
                <a:spcPct val="150000"/>
              </a:lnSpc>
            </a:pPr>
            <a:r>
              <a:rPr lang="zh-CN" altLang="en-US" dirty="0"/>
              <a:t>中断请求</a:t>
            </a:r>
          </a:p>
          <a:p>
            <a:pPr lvl="1" algn="l">
              <a:lnSpc>
                <a:spcPct val="150000"/>
              </a:lnSpc>
            </a:pPr>
            <a:r>
              <a:rPr lang="zh-CN" altLang="en-US" dirty="0"/>
              <a:t>中断响应</a:t>
            </a:r>
          </a:p>
          <a:p>
            <a:pPr lvl="1" algn="l">
              <a:lnSpc>
                <a:spcPct val="150000"/>
              </a:lnSpc>
            </a:pPr>
            <a:r>
              <a:rPr lang="zh-CN" altLang="en-US" dirty="0"/>
              <a:t>断点、现场保护</a:t>
            </a:r>
          </a:p>
          <a:p>
            <a:pPr lvl="1" algn="l">
              <a:lnSpc>
                <a:spcPct val="150000"/>
              </a:lnSpc>
            </a:pPr>
            <a:r>
              <a:rPr lang="zh-CN" altLang="en-US" dirty="0"/>
              <a:t>中断源识别</a:t>
            </a:r>
          </a:p>
          <a:p>
            <a:pPr lvl="1" algn="l">
              <a:lnSpc>
                <a:spcPct val="150000"/>
              </a:lnSpc>
            </a:pPr>
            <a:r>
              <a:rPr lang="zh-CN" altLang="en-US" dirty="0"/>
              <a:t>中断服务</a:t>
            </a:r>
          </a:p>
          <a:p>
            <a:pPr lvl="1" algn="l">
              <a:lnSpc>
                <a:spcPct val="150000"/>
              </a:lnSpc>
            </a:pPr>
            <a:r>
              <a:rPr lang="zh-CN" altLang="en-US" dirty="0"/>
              <a:t>断点现场恢复</a:t>
            </a:r>
          </a:p>
          <a:p>
            <a:pPr lvl="1" algn="l">
              <a:lnSpc>
                <a:spcPct val="150000"/>
              </a:lnSpc>
            </a:pPr>
            <a:r>
              <a:rPr lang="zh-CN" altLang="en-US" dirty="0"/>
              <a:t>中断返回</a:t>
            </a:r>
          </a:p>
        </p:txBody>
      </p:sp>
      <p:pic>
        <p:nvPicPr>
          <p:cNvPr id="2" name="图片 1"/>
          <p:cNvPicPr>
            <a:picLocks noChangeAspect="1"/>
          </p:cNvPicPr>
          <p:nvPr/>
        </p:nvPicPr>
        <p:blipFill>
          <a:blip r:embed="rId3"/>
          <a:srcRect b="8565"/>
          <a:stretch>
            <a:fillRect/>
          </a:stretch>
        </p:blipFill>
        <p:spPr>
          <a:xfrm>
            <a:off x="3265170" y="2965133"/>
            <a:ext cx="5314950" cy="1693069"/>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中断处理过程</a:t>
            </a:r>
          </a:p>
        </p:txBody>
      </p:sp>
      <p:sp>
        <p:nvSpPr>
          <p:cNvPr id="11" name="内容占位符 10"/>
          <p:cNvSpPr>
            <a:spLocks noGrp="1"/>
          </p:cNvSpPr>
          <p:nvPr>
            <p:ph idx="1"/>
          </p:nvPr>
        </p:nvSpPr>
        <p:spPr>
          <a:xfrm>
            <a:off x="20616" y="1196752"/>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中断请求</a:t>
            </a:r>
          </a:p>
          <a:p>
            <a:pPr lvl="1" algn="l">
              <a:lnSpc>
                <a:spcPct val="150000"/>
              </a:lnSpc>
            </a:pPr>
            <a:r>
              <a:rPr lang="zh-CN" altLang="en-US" dirty="0"/>
              <a:t>外部中断源（外部中断）：外设发出中断请求之后，由中断控制器将请求信号输入</a:t>
            </a:r>
            <a:r>
              <a:rPr lang="en-US" altLang="zh-CN" dirty="0"/>
              <a:t>CPU</a:t>
            </a:r>
            <a:r>
              <a:rPr lang="zh-CN" altLang="en-US" dirty="0"/>
              <a:t>的引脚。</a:t>
            </a:r>
          </a:p>
          <a:p>
            <a:pPr lvl="1" algn="l">
              <a:lnSpc>
                <a:spcPct val="150000"/>
              </a:lnSpc>
            </a:pPr>
            <a:endParaRPr lang="zh-CN" altLang="en-US" dirty="0"/>
          </a:p>
          <a:p>
            <a:pPr lvl="1" algn="l">
              <a:lnSpc>
                <a:spcPct val="150000"/>
              </a:lnSpc>
            </a:pPr>
            <a:r>
              <a:rPr lang="zh-CN" altLang="en-US" dirty="0"/>
              <a:t>内部中断源（异常）：通过</a:t>
            </a:r>
            <a:r>
              <a:rPr lang="en-US" altLang="zh-CN" dirty="0"/>
              <a:t>CPU</a:t>
            </a:r>
            <a:r>
              <a:rPr lang="zh-CN" altLang="en-US" dirty="0"/>
              <a:t>内部特定事件的发生或特定指令的执行作为对</a:t>
            </a:r>
            <a:r>
              <a:rPr lang="en-US" altLang="zh-CN" dirty="0"/>
              <a:t>CPU</a:t>
            </a:r>
            <a:r>
              <a:rPr lang="zh-CN" altLang="en-US" dirty="0"/>
              <a:t>的中断请求，不用通过中断控制器。</a:t>
            </a:r>
            <a:endParaRPr lang="en-US" altLang="zh-CN"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中断处理过程</a:t>
            </a:r>
          </a:p>
        </p:txBody>
      </p:sp>
      <p:sp>
        <p:nvSpPr>
          <p:cNvPr id="11" name="内容占位符 10"/>
          <p:cNvSpPr>
            <a:spLocks noGrp="1"/>
          </p:cNvSpPr>
          <p:nvPr>
            <p:ph idx="1"/>
          </p:nvPr>
        </p:nvSpPr>
        <p:spPr>
          <a:xfrm>
            <a:off x="450863" y="1874257"/>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中断响应</a:t>
            </a:r>
            <a:r>
              <a:rPr lang="en-US" altLang="zh-CN" dirty="0"/>
              <a:t>:</a:t>
            </a:r>
          </a:p>
          <a:p>
            <a:pPr lvl="1" algn="l">
              <a:lnSpc>
                <a:spcPct val="150000"/>
              </a:lnSpc>
            </a:pPr>
            <a:r>
              <a:rPr lang="en-US" altLang="zh-CN" dirty="0"/>
              <a:t>CPU</a:t>
            </a:r>
            <a:r>
              <a:rPr lang="zh-CN" altLang="en-US" dirty="0"/>
              <a:t>接受中断请求就称为中断响应。对于外部中断源，每条指令的最后一个时钟周期都会检测是否有中断请求。</a:t>
            </a:r>
          </a:p>
          <a:p>
            <a:pPr lvl="1" algn="l">
              <a:lnSpc>
                <a:spcPct val="150000"/>
              </a:lnSpc>
            </a:pPr>
            <a:r>
              <a:rPr lang="zh-CN" altLang="en-US" dirty="0"/>
              <a:t>不同的中断源有不同的响应策略：</a:t>
            </a:r>
          </a:p>
          <a:p>
            <a:pPr lvl="2" algn="l">
              <a:lnSpc>
                <a:spcPct val="150000"/>
              </a:lnSpc>
            </a:pPr>
            <a:r>
              <a:rPr lang="zh-CN" altLang="en-US" dirty="0"/>
              <a:t>内部中断源（异常）：</a:t>
            </a:r>
            <a:r>
              <a:rPr lang="en-US" altLang="zh-CN" dirty="0"/>
              <a:t>CPU</a:t>
            </a:r>
            <a:r>
              <a:rPr lang="zh-CN" altLang="en-US" dirty="0"/>
              <a:t>无条件响应</a:t>
            </a:r>
          </a:p>
          <a:p>
            <a:pPr lvl="2" algn="l">
              <a:lnSpc>
                <a:spcPct val="150000"/>
              </a:lnSpc>
            </a:pPr>
            <a:r>
              <a:rPr lang="zh-CN" altLang="en-US" dirty="0"/>
              <a:t>外部中断源（外部中断）：只有在满足响应条件时（例如未被屏蔽），</a:t>
            </a:r>
            <a:r>
              <a:rPr lang="en-US" altLang="zh-CN" dirty="0"/>
              <a:t>CPU</a:t>
            </a:r>
            <a:r>
              <a:rPr lang="zh-CN" altLang="en-US" dirty="0"/>
              <a:t>才会响应其中断请求</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中断处理过程</a:t>
            </a:r>
          </a:p>
        </p:txBody>
      </p:sp>
      <p:sp>
        <p:nvSpPr>
          <p:cNvPr id="11" name="内容占位符 10"/>
          <p:cNvSpPr>
            <a:spLocks noGrp="1"/>
          </p:cNvSpPr>
          <p:nvPr>
            <p:ph idx="1"/>
          </p:nvPr>
        </p:nvSpPr>
        <p:spPr>
          <a:xfrm>
            <a:off x="179512" y="1226979"/>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断点、现场保护</a:t>
            </a:r>
          </a:p>
          <a:p>
            <a:pPr lvl="1" algn="l">
              <a:lnSpc>
                <a:spcPct val="150000"/>
              </a:lnSpc>
            </a:pPr>
            <a:r>
              <a:rPr lang="zh-CN" altLang="en-US" dirty="0"/>
              <a:t>为了使</a:t>
            </a:r>
            <a:r>
              <a:rPr lang="en-US" altLang="zh-CN" dirty="0"/>
              <a:t>CPU</a:t>
            </a:r>
            <a:r>
              <a:rPr lang="zh-CN" altLang="en-US" dirty="0"/>
              <a:t>在完成中断服务程序后能返回到源程序继续执行，需要将原程序被中断处的相关信息（</a:t>
            </a:r>
            <a:r>
              <a:rPr lang="en-US" altLang="zh-CN" dirty="0"/>
              <a:t>EIP</a:t>
            </a:r>
            <a:r>
              <a:rPr lang="zh-CN" altLang="en-US" dirty="0"/>
              <a:t>、</a:t>
            </a:r>
            <a:r>
              <a:rPr lang="en-US" altLang="zh-CN" dirty="0"/>
              <a:t>CS</a:t>
            </a:r>
            <a:r>
              <a:rPr lang="zh-CN" altLang="en-US" dirty="0"/>
              <a:t>、标志寄存器</a:t>
            </a:r>
            <a:r>
              <a:rPr lang="en-US" altLang="zh-CN" dirty="0"/>
              <a:t>...</a:t>
            </a:r>
            <a:r>
              <a:rPr lang="zh-CN" altLang="en-US" dirty="0"/>
              <a:t>）保存到堆栈中。待中断服务程序执行完毕后再将这些信息返回到</a:t>
            </a:r>
            <a:r>
              <a:rPr lang="en-US" altLang="zh-CN" dirty="0"/>
              <a:t>CPU</a:t>
            </a:r>
            <a:r>
              <a:rPr lang="zh-CN" altLang="en-US" dirty="0"/>
              <a:t>各寄存器当中。</a:t>
            </a:r>
          </a:p>
          <a:p>
            <a:pPr lvl="1" algn="l">
              <a:lnSpc>
                <a:spcPct val="150000"/>
              </a:lnSpc>
            </a:pPr>
            <a:endParaRPr lang="zh-CN" altLang="en-US" dirty="0"/>
          </a:p>
          <a:p>
            <a:pPr lvl="1" algn="l">
              <a:lnSpc>
                <a:spcPct val="150000"/>
              </a:lnSpc>
            </a:pPr>
            <a:r>
              <a:rPr lang="zh-CN" altLang="en-US" dirty="0"/>
              <a:t>断点保护由硬件自动完成？</a:t>
            </a:r>
          </a:p>
          <a:p>
            <a:pPr lvl="1" algn="l">
              <a:lnSpc>
                <a:spcPct val="150000"/>
              </a:lnSpc>
            </a:pPr>
            <a:endParaRPr lang="zh-CN" altLang="en-US" dirty="0"/>
          </a:p>
          <a:p>
            <a:pPr lvl="1" algn="l">
              <a:lnSpc>
                <a:spcPct val="150000"/>
              </a:lnSpc>
            </a:pPr>
            <a:r>
              <a:rPr lang="zh-CN" altLang="en-US" dirty="0"/>
              <a:t>那么现场保护呢？</a:t>
            </a:r>
          </a:p>
        </p:txBody>
      </p:sp>
      <p:sp>
        <p:nvSpPr>
          <p:cNvPr id="4" name="椭圆形标注 3"/>
          <p:cNvSpPr/>
          <p:nvPr/>
        </p:nvSpPr>
        <p:spPr>
          <a:xfrm>
            <a:off x="5220072" y="4365104"/>
            <a:ext cx="2501741" cy="1265917"/>
          </a:xfrm>
          <a:prstGeom prst="wedgeEllipseCallou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dirty="0">
                <a:sym typeface="+mn-ea"/>
              </a:rPr>
              <a:t>将</a:t>
            </a:r>
            <a:r>
              <a:rPr lang="en-US" altLang="zh-CN" sz="1800" dirty="0">
                <a:sym typeface="+mn-ea"/>
              </a:rPr>
              <a:t>EIP</a:t>
            </a:r>
            <a:r>
              <a:rPr lang="zh-CN" altLang="en-US" sz="1800" dirty="0">
                <a:sym typeface="+mn-ea"/>
              </a:rPr>
              <a:t>入栈的动作不可能由显式的指令来完成</a:t>
            </a:r>
            <a:endParaRPr lang="zh-CN" altLang="en-US" sz="18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中断处理过程</a:t>
            </a:r>
          </a:p>
        </p:txBody>
      </p:sp>
      <p:sp>
        <p:nvSpPr>
          <p:cNvPr id="11" name="内容占位符 10"/>
          <p:cNvSpPr>
            <a:spLocks noGrp="1"/>
          </p:cNvSpPr>
          <p:nvPr>
            <p:ph idx="1"/>
          </p:nvPr>
        </p:nvSpPr>
        <p:spPr>
          <a:xfrm>
            <a:off x="107504" y="1268760"/>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中断源的识别</a:t>
            </a:r>
          </a:p>
          <a:p>
            <a:pPr lvl="1" algn="l">
              <a:lnSpc>
                <a:spcPct val="150000"/>
              </a:lnSpc>
            </a:pPr>
            <a:r>
              <a:rPr lang="zh-CN" altLang="en-US" dirty="0"/>
              <a:t>系统中有多个中断源（外设、内存，甚至</a:t>
            </a:r>
            <a:r>
              <a:rPr lang="en-US" altLang="zh-CN" dirty="0"/>
              <a:t>CPU</a:t>
            </a:r>
            <a:r>
              <a:rPr lang="zh-CN" altLang="en-US" dirty="0"/>
              <a:t>自己），当有中断请求时，</a:t>
            </a:r>
            <a:r>
              <a:rPr lang="en-US" altLang="zh-CN" dirty="0"/>
              <a:t>CPU</a:t>
            </a:r>
            <a:r>
              <a:rPr lang="zh-CN" altLang="en-US" dirty="0"/>
              <a:t>读入中断源提供的中断类型码并进行识别，。</a:t>
            </a:r>
          </a:p>
          <a:p>
            <a:pPr lvl="1" algn="l">
              <a:lnSpc>
                <a:spcPct val="150000"/>
              </a:lnSpc>
            </a:pPr>
            <a:endParaRPr lang="zh-CN" altLang="en-US" dirty="0"/>
          </a:p>
          <a:p>
            <a:pPr algn="l">
              <a:lnSpc>
                <a:spcPct val="150000"/>
              </a:lnSpc>
            </a:pPr>
            <a:r>
              <a:rPr lang="zh-CN" altLang="en-US" dirty="0"/>
              <a:t>找到中断服务程序</a:t>
            </a:r>
          </a:p>
          <a:p>
            <a:pPr lvl="1" algn="l">
              <a:lnSpc>
                <a:spcPct val="150000"/>
              </a:lnSpc>
            </a:pPr>
            <a:r>
              <a:rPr lang="zh-CN" altLang="en-US" dirty="0"/>
              <a:t>每个中断源都有相应的服务程序，</a:t>
            </a:r>
            <a:r>
              <a:rPr lang="en-US" altLang="zh-CN" dirty="0"/>
              <a:t>CPU</a:t>
            </a:r>
            <a:r>
              <a:rPr lang="zh-CN" altLang="en-US" dirty="0"/>
              <a:t>识别中断源之后会取得中断服务程序的</a:t>
            </a:r>
            <a:r>
              <a:rPr lang="zh-CN" altLang="en-US" dirty="0">
                <a:sym typeface="+mn-ea"/>
              </a:rPr>
              <a:t>入口地址，跳到中断服务程序运行。</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48554" y="1501402"/>
            <a:ext cx="7571918" cy="4809763"/>
          </a:xfrm>
        </p:spPr>
        <p:txBody>
          <a:bodyPr/>
          <a:lstStyle/>
          <a:p>
            <a:r>
              <a:rPr lang="zh-CN" altLang="en-US" dirty="0">
                <a:solidFill>
                  <a:schemeClr val="tx1">
                    <a:lumMod val="50000"/>
                  </a:schemeClr>
                </a:solidFill>
                <a:ea typeface="宋体" panose="02010600030101010101" pitchFamily="2" charset="-122"/>
              </a:rPr>
              <a:t>第</a:t>
            </a:r>
            <a:r>
              <a:rPr lang="en-US" altLang="zh-CN" dirty="0">
                <a:solidFill>
                  <a:schemeClr val="tx1">
                    <a:lumMod val="50000"/>
                  </a:schemeClr>
                </a:solidFill>
                <a:ea typeface="宋体" panose="02010600030101010101" pitchFamily="2" charset="-122"/>
              </a:rPr>
              <a:t>1</a:t>
            </a:r>
            <a:r>
              <a:rPr lang="zh-CN" altLang="en-US" dirty="0">
                <a:solidFill>
                  <a:schemeClr val="tx1">
                    <a:lumMod val="50000"/>
                  </a:schemeClr>
                </a:solidFill>
                <a:ea typeface="宋体" panose="02010600030101010101" pitchFamily="2" charset="-122"/>
              </a:rPr>
              <a:t>讲：</a:t>
            </a:r>
            <a:r>
              <a:rPr lang="en-US" altLang="zh-CN" dirty="0">
                <a:solidFill>
                  <a:srgbClr val="C00000"/>
                </a:solidFill>
                <a:ea typeface="宋体" pitchFamily="2" charset="-122"/>
              </a:rPr>
              <a:t> </a:t>
            </a:r>
            <a:r>
              <a:rPr lang="en-US" altLang="zh-CN" dirty="0" err="1">
                <a:solidFill>
                  <a:schemeClr val="tx1">
                    <a:lumMod val="50000"/>
                  </a:schemeClr>
                </a:solidFill>
                <a:ea typeface="宋体" pitchFamily="2" charset="-122"/>
              </a:rPr>
              <a:t>Kunpeng</a:t>
            </a:r>
            <a:r>
              <a:rPr lang="zh-CN" altLang="en-US" dirty="0">
                <a:solidFill>
                  <a:schemeClr val="tx1">
                    <a:lumMod val="50000"/>
                  </a:schemeClr>
                </a:solidFill>
                <a:ea typeface="宋体" pitchFamily="2" charset="-122"/>
              </a:rPr>
              <a:t>架构下的内核异常与中断机制</a:t>
            </a:r>
            <a:endParaRPr lang="en-US" altLang="zh-CN" dirty="0">
              <a:solidFill>
                <a:schemeClr val="tx1">
                  <a:lumMod val="50000"/>
                </a:schemeClr>
              </a:solidFill>
              <a:ea typeface="宋体" panose="02010600030101010101" pitchFamily="2" charset="-122"/>
            </a:endParaRP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2</a:t>
            </a:r>
            <a:r>
              <a:rPr lang="zh-CN" altLang="en-US" dirty="0">
                <a:solidFill>
                  <a:schemeClr val="tx1">
                    <a:lumMod val="50000"/>
                  </a:schemeClr>
                </a:solidFill>
                <a:ea typeface="宋体" pitchFamily="2" charset="-122"/>
              </a:rPr>
              <a:t>讲：寄存器</a:t>
            </a:r>
          </a:p>
          <a:p>
            <a:r>
              <a:rPr lang="zh-CN" altLang="en-US" dirty="0">
                <a:solidFill>
                  <a:srgbClr val="C00000"/>
                </a:solidFill>
                <a:ea typeface="宋体" pitchFamily="2" charset="-122"/>
              </a:rPr>
              <a:t>第</a:t>
            </a:r>
            <a:r>
              <a:rPr lang="en-US" altLang="zh-CN" dirty="0">
                <a:solidFill>
                  <a:srgbClr val="C00000"/>
                </a:solidFill>
                <a:ea typeface="宋体" panose="02010600030101010101" pitchFamily="2" charset="-122"/>
              </a:rPr>
              <a:t>3</a:t>
            </a:r>
            <a:r>
              <a:rPr lang="zh-CN" altLang="en-US" dirty="0">
                <a:solidFill>
                  <a:srgbClr val="C00000"/>
                </a:solidFill>
                <a:ea typeface="宋体" pitchFamily="2" charset="-122"/>
              </a:rPr>
              <a:t>讲：中断服务流程</a:t>
            </a:r>
          </a:p>
          <a:p>
            <a:r>
              <a:rPr lang="zh-CN" altLang="en-US" dirty="0">
                <a:ea typeface="宋体" pitchFamily="2" charset="-122"/>
              </a:rPr>
              <a:t>第</a:t>
            </a:r>
            <a:r>
              <a:rPr lang="en-US" altLang="zh-CN" dirty="0">
                <a:ea typeface="宋体" panose="02010600030101010101" pitchFamily="2" charset="-122"/>
              </a:rPr>
              <a:t>4</a:t>
            </a:r>
            <a:r>
              <a:rPr lang="zh-CN" altLang="en-US" dirty="0">
                <a:ea typeface="宋体" pitchFamily="2" charset="-122"/>
              </a:rPr>
              <a:t>讲：下半部工作机制</a:t>
            </a:r>
          </a:p>
          <a:p>
            <a:r>
              <a:rPr lang="zh-CN" altLang="en-US" dirty="0">
                <a:ea typeface="宋体" pitchFamily="2" charset="-122"/>
              </a:rPr>
              <a:t>第</a:t>
            </a:r>
            <a:r>
              <a:rPr lang="en-US" altLang="zh-CN" dirty="0">
                <a:ea typeface="宋体" panose="02010600030101010101" pitchFamily="2" charset="-122"/>
              </a:rPr>
              <a:t>5</a:t>
            </a:r>
            <a:r>
              <a:rPr lang="zh-CN" altLang="en-US" dirty="0">
                <a:ea typeface="宋体" pitchFamily="2" charset="-122"/>
              </a:rPr>
              <a:t>讲：系统调用</a:t>
            </a:r>
          </a:p>
          <a:p>
            <a:r>
              <a:rPr lang="zh-CN" altLang="en-US" dirty="0">
                <a:ea typeface="宋体" pitchFamily="2" charset="-122"/>
              </a:rPr>
              <a:t>第</a:t>
            </a:r>
            <a:r>
              <a:rPr lang="en-US" altLang="zh-CN" dirty="0">
                <a:ea typeface="宋体" panose="02010600030101010101" pitchFamily="2" charset="-122"/>
              </a:rPr>
              <a:t>6</a:t>
            </a:r>
            <a:r>
              <a:rPr lang="zh-CN" altLang="en-US" dirty="0">
                <a:ea typeface="宋体" panose="02010600030101010101" pitchFamily="2" charset="-122"/>
              </a:rPr>
              <a:t>讲：信号处理机制</a:t>
            </a: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第五章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中断处理过程</a:t>
            </a:r>
          </a:p>
        </p:txBody>
      </p:sp>
      <p:sp>
        <p:nvSpPr>
          <p:cNvPr id="11" name="内容占位符 10"/>
          <p:cNvSpPr>
            <a:spLocks noGrp="1"/>
          </p:cNvSpPr>
          <p:nvPr>
            <p:ph idx="1"/>
          </p:nvPr>
        </p:nvSpPr>
        <p:spPr>
          <a:xfrm>
            <a:off x="110966" y="1268760"/>
            <a:ext cx="5428298" cy="3672364"/>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运行中断服务程序</a:t>
            </a:r>
          </a:p>
          <a:p>
            <a:pPr lvl="1" algn="l">
              <a:lnSpc>
                <a:spcPct val="150000"/>
              </a:lnSpc>
            </a:pPr>
            <a:r>
              <a:rPr lang="zh-CN" altLang="en-US" dirty="0"/>
              <a:t>在上一步找到</a:t>
            </a:r>
            <a:r>
              <a:rPr lang="zh-CN" altLang="en-US" dirty="0">
                <a:sym typeface="+mn-ea"/>
              </a:rPr>
              <a:t>中断服务程序所在段的段描述符后，将段地址加上偏移，找到通用中断处理函数</a:t>
            </a:r>
            <a:r>
              <a:rPr lang="en-US" altLang="zh-CN" dirty="0">
                <a:sym typeface="+mn-ea"/>
              </a:rPr>
              <a:t>common_interrupt</a:t>
            </a:r>
            <a:r>
              <a:rPr lang="zh-CN" altLang="en-US" dirty="0">
                <a:sym typeface="+mn-ea"/>
              </a:rPr>
              <a:t>，调用</a:t>
            </a:r>
            <a:r>
              <a:rPr lang="en-US" altLang="zh-CN" dirty="0">
                <a:sym typeface="+mn-ea"/>
              </a:rPr>
              <a:t>do_IRQ</a:t>
            </a:r>
            <a:r>
              <a:rPr lang="zh-CN" altLang="en-US" dirty="0">
                <a:sym typeface="+mn-ea"/>
              </a:rPr>
              <a:t>，在</a:t>
            </a:r>
            <a:r>
              <a:rPr lang="en-US" altLang="zh-CN" dirty="0">
                <a:sym typeface="+mn-ea"/>
              </a:rPr>
              <a:t>do_IRQ</a:t>
            </a:r>
            <a:r>
              <a:rPr lang="zh-CN" altLang="en-US" dirty="0">
                <a:sym typeface="+mn-ea"/>
              </a:rPr>
              <a:t>里面根据中断号</a:t>
            </a:r>
            <a:r>
              <a:rPr lang="en-US" altLang="zh-CN" dirty="0">
                <a:sym typeface="+mn-ea"/>
              </a:rPr>
              <a:t>irq</a:t>
            </a:r>
            <a:r>
              <a:rPr lang="zh-CN" altLang="en-US" dirty="0">
                <a:sym typeface="+mn-ea"/>
              </a:rPr>
              <a:t>再找到对应的中断服务例程。</a:t>
            </a:r>
          </a:p>
          <a:p>
            <a:pPr lvl="1" algn="l">
              <a:lnSpc>
                <a:spcPct val="150000"/>
              </a:lnSpc>
            </a:pPr>
            <a:r>
              <a:rPr lang="en-US" altLang="zh-CN" dirty="0">
                <a:sym typeface="+mn-ea"/>
              </a:rPr>
              <a:t>SAVE_ALL</a:t>
            </a:r>
            <a:r>
              <a:rPr lang="zh-CN" altLang="en-US" dirty="0">
                <a:sym typeface="+mn-ea"/>
              </a:rPr>
              <a:t>将各寄存器的值放入栈中（这一步称作现场保护），作为参数传递给</a:t>
            </a:r>
            <a:r>
              <a:rPr lang="en-US" altLang="zh-CN" dirty="0">
                <a:sym typeface="+mn-ea"/>
              </a:rPr>
              <a:t>do_IRQ</a:t>
            </a:r>
            <a:r>
              <a:rPr lang="zh-CN" altLang="en-US" dirty="0">
                <a:sym typeface="+mn-ea"/>
              </a:rPr>
              <a:t>，在</a:t>
            </a:r>
            <a:r>
              <a:rPr lang="en-US" altLang="zh-CN" dirty="0">
                <a:sym typeface="+mn-ea"/>
              </a:rPr>
              <a:t>do_IRQ</a:t>
            </a:r>
            <a:r>
              <a:rPr lang="zh-CN" altLang="en-US" dirty="0">
                <a:sym typeface="+mn-ea"/>
              </a:rPr>
              <a:t>将运行终端号对应的中断服务例程</a:t>
            </a:r>
          </a:p>
        </p:txBody>
      </p:sp>
      <p:pic>
        <p:nvPicPr>
          <p:cNvPr id="2" name="图片 1"/>
          <p:cNvPicPr>
            <a:picLocks noChangeAspect="1"/>
          </p:cNvPicPr>
          <p:nvPr/>
        </p:nvPicPr>
        <p:blipFill>
          <a:blip r:embed="rId3"/>
          <a:stretch>
            <a:fillRect/>
          </a:stretch>
        </p:blipFill>
        <p:spPr>
          <a:xfrm>
            <a:off x="6003608" y="2391727"/>
            <a:ext cx="3029426" cy="2427923"/>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中断处理过程</a:t>
            </a:r>
          </a:p>
        </p:txBody>
      </p:sp>
      <p:sp>
        <p:nvSpPr>
          <p:cNvPr id="11" name="内容占位符 10"/>
          <p:cNvSpPr>
            <a:spLocks noGrp="1"/>
          </p:cNvSpPr>
          <p:nvPr>
            <p:ph idx="1"/>
          </p:nvPr>
        </p:nvSpPr>
        <p:spPr>
          <a:xfrm>
            <a:off x="107504" y="1196752"/>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断点、现场恢复及中断返回</a:t>
            </a:r>
          </a:p>
          <a:p>
            <a:pPr lvl="1" algn="l">
              <a:lnSpc>
                <a:spcPct val="150000"/>
              </a:lnSpc>
            </a:pPr>
            <a:r>
              <a:rPr lang="zh-CN" altLang="en-US" dirty="0"/>
              <a:t>在中断程序的最后，通过一条中断返回指令</a:t>
            </a:r>
            <a:r>
              <a:rPr lang="en-US" altLang="zh-CN" dirty="0"/>
              <a:t>iret</a:t>
            </a:r>
            <a:r>
              <a:rPr lang="zh-CN" altLang="en-US" dirty="0"/>
              <a:t>，将</a:t>
            </a:r>
            <a:r>
              <a:rPr lang="en-US" altLang="zh-CN" dirty="0"/>
              <a:t>EIP</a:t>
            </a:r>
            <a:r>
              <a:rPr lang="zh-CN" altLang="en-US" dirty="0"/>
              <a:t>、</a:t>
            </a:r>
            <a:r>
              <a:rPr lang="en-US" altLang="zh-CN" dirty="0"/>
              <a:t>CS</a:t>
            </a:r>
            <a:r>
              <a:rPr lang="zh-CN" altLang="en-US" dirty="0"/>
              <a:t>、标志寄存器以及其它</a:t>
            </a:r>
            <a:r>
              <a:rPr lang="en-US" altLang="zh-CN" dirty="0"/>
              <a:t>CPU</a:t>
            </a:r>
            <a:r>
              <a:rPr lang="zh-CN" altLang="en-US" dirty="0"/>
              <a:t>现场所包含的内容从堆栈中弹出，使</a:t>
            </a:r>
            <a:r>
              <a:rPr lang="en-US" altLang="zh-CN" dirty="0"/>
              <a:t>CPU</a:t>
            </a:r>
            <a:r>
              <a:rPr lang="zh-CN" altLang="en-US" dirty="0"/>
              <a:t>返回到被中断前的状态，并从断点处继续执行。</a:t>
            </a:r>
          </a:p>
        </p:txBody>
      </p:sp>
      <p:sp>
        <p:nvSpPr>
          <p:cNvPr id="4" name="矩形 3">
            <a:extLst>
              <a:ext uri="{FF2B5EF4-FFF2-40B4-BE49-F238E27FC236}">
                <a16:creationId xmlns:a16="http://schemas.microsoft.com/office/drawing/2014/main" id="{DDA7033A-89C0-4CDE-98BE-C1F6F125C9D8}"/>
              </a:ext>
            </a:extLst>
          </p:cNvPr>
          <p:cNvSpPr/>
          <p:nvPr/>
        </p:nvSpPr>
        <p:spPr>
          <a:xfrm>
            <a:off x="2915816" y="3429000"/>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进程</a:t>
            </a:r>
            <a:r>
              <a:rPr lang="en-US" altLang="zh-CN"/>
              <a:t>A</a:t>
            </a:r>
            <a:r>
              <a:rPr lang="zh-CN" altLang="en-US"/>
              <a:t>的现场</a:t>
            </a:r>
            <a:endParaRPr lang="zh-CN" altLang="en-US" dirty="0"/>
          </a:p>
        </p:txBody>
      </p:sp>
      <p:sp>
        <p:nvSpPr>
          <p:cNvPr id="5" name="矩形 4">
            <a:extLst>
              <a:ext uri="{FF2B5EF4-FFF2-40B4-BE49-F238E27FC236}">
                <a16:creationId xmlns:a16="http://schemas.microsoft.com/office/drawing/2014/main" id="{153DFAD8-12A1-47F2-9C38-04A9FCC4E147}"/>
              </a:ext>
            </a:extLst>
          </p:cNvPr>
          <p:cNvSpPr/>
          <p:nvPr/>
        </p:nvSpPr>
        <p:spPr>
          <a:xfrm>
            <a:off x="2925985" y="4797152"/>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进程</a:t>
            </a:r>
            <a:r>
              <a:rPr lang="en-US" altLang="zh-CN" dirty="0"/>
              <a:t>A</a:t>
            </a:r>
            <a:r>
              <a:rPr lang="zh-CN" altLang="en-US" dirty="0"/>
              <a:t>的现场</a:t>
            </a:r>
          </a:p>
        </p:txBody>
      </p:sp>
      <p:sp>
        <p:nvSpPr>
          <p:cNvPr id="6" name="矩形 5">
            <a:extLst>
              <a:ext uri="{FF2B5EF4-FFF2-40B4-BE49-F238E27FC236}">
                <a16:creationId xmlns:a16="http://schemas.microsoft.com/office/drawing/2014/main" id="{5A0A315E-EBC7-411B-A8F3-B991443060C2}"/>
              </a:ext>
            </a:extLst>
          </p:cNvPr>
          <p:cNvSpPr/>
          <p:nvPr/>
        </p:nvSpPr>
        <p:spPr>
          <a:xfrm>
            <a:off x="5436096" y="4077072"/>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中断服务程序的现场</a:t>
            </a:r>
          </a:p>
        </p:txBody>
      </p:sp>
      <p:cxnSp>
        <p:nvCxnSpPr>
          <p:cNvPr id="7" name="直接箭头连接符 6">
            <a:extLst>
              <a:ext uri="{FF2B5EF4-FFF2-40B4-BE49-F238E27FC236}">
                <a16:creationId xmlns:a16="http://schemas.microsoft.com/office/drawing/2014/main" id="{C4459DEA-8E4B-41AC-9714-C131E67ABEF4}"/>
              </a:ext>
            </a:extLst>
          </p:cNvPr>
          <p:cNvCxnSpPr>
            <a:endCxn id="6" idx="1"/>
          </p:cNvCxnSpPr>
          <p:nvPr/>
        </p:nvCxnSpPr>
        <p:spPr>
          <a:xfrm flipV="1">
            <a:off x="4510161" y="4617132"/>
            <a:ext cx="925935"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41ECF7F2-DED7-4800-800C-DEAC64C3C0A9}"/>
              </a:ext>
            </a:extLst>
          </p:cNvPr>
          <p:cNvCxnSpPr>
            <a:stCxn id="6" idx="1"/>
            <a:endCxn id="4" idx="3"/>
          </p:cNvCxnSpPr>
          <p:nvPr/>
        </p:nvCxnSpPr>
        <p:spPr>
          <a:xfrm flipH="1" flipV="1">
            <a:off x="4499992" y="3969060"/>
            <a:ext cx="936104"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中断处理过程</a:t>
            </a:r>
          </a:p>
        </p:txBody>
      </p:sp>
      <p:pic>
        <p:nvPicPr>
          <p:cNvPr id="2" name="内容占位符 1"/>
          <p:cNvPicPr>
            <a:picLocks noGrp="1" noChangeAspect="1"/>
          </p:cNvPicPr>
          <p:nvPr>
            <p:ph idx="1"/>
          </p:nvPr>
        </p:nvPicPr>
        <p:blipFill>
          <a:blip r:embed="rId3"/>
          <a:srcRect l="3165" t="2908" r="2123" b="2973"/>
          <a:stretch>
            <a:fillRect/>
          </a:stretch>
        </p:blipFill>
        <p:spPr>
          <a:xfrm>
            <a:off x="2256472" y="1988839"/>
            <a:ext cx="5339864" cy="398073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初始化中断描述符表</a:t>
            </a:r>
            <a:endParaRPr lang="en-US" altLang="zh-CN" dirty="0">
              <a:solidFill>
                <a:schemeClr val="tx1">
                  <a:lumMod val="50000"/>
                </a:schemeClr>
              </a:solidFill>
            </a:endParaRPr>
          </a:p>
          <a:p>
            <a:pPr>
              <a:lnSpc>
                <a:spcPct val="150000"/>
              </a:lnSpc>
            </a:pPr>
            <a:r>
              <a:rPr lang="en-US" altLang="zh-CN" dirty="0"/>
              <a:t>2.	</a:t>
            </a:r>
            <a:r>
              <a:rPr lang="zh-CN" altLang="en-US" dirty="0"/>
              <a:t>中断处理过程</a:t>
            </a:r>
            <a:endParaRPr lang="en-US" altLang="zh-CN" dirty="0"/>
          </a:p>
          <a:p>
            <a:pPr>
              <a:lnSpc>
                <a:spcPct val="150000"/>
              </a:lnSpc>
            </a:pPr>
            <a:r>
              <a:rPr lang="en-US" altLang="zh-CN" dirty="0">
                <a:solidFill>
                  <a:srgbClr val="C00000"/>
                </a:solidFill>
              </a:rPr>
              <a:t>3. 	</a:t>
            </a:r>
            <a:r>
              <a:rPr lang="zh-CN" altLang="en-US" dirty="0">
                <a:solidFill>
                  <a:srgbClr val="C00000"/>
                </a:solidFill>
              </a:rPr>
              <a:t>中断服务</a:t>
            </a:r>
            <a:endParaRPr lang="en-US" altLang="zh-CN" dirty="0">
              <a:solidFill>
                <a:srgbClr val="C00000"/>
              </a:solidFill>
            </a:endParaRPr>
          </a:p>
          <a:p>
            <a:pPr>
              <a:lnSpc>
                <a:spcPct val="150000"/>
              </a:lnSpc>
            </a:pPr>
            <a:r>
              <a:rPr lang="en-US" altLang="zh-CN" dirty="0"/>
              <a:t>4.	</a:t>
            </a:r>
            <a:r>
              <a:rPr lang="zh-CN" altLang="en-US" dirty="0"/>
              <a:t>多处理器中断</a:t>
            </a:r>
            <a:endParaRPr lang="en-US" altLang="zh-CN" dirty="0"/>
          </a:p>
        </p:txBody>
      </p:sp>
    </p:spTree>
    <p:extLst>
      <p:ext uri="{BB962C8B-B14F-4D97-AF65-F5344CB8AC3E}">
        <p14:creationId xmlns:p14="http://schemas.microsoft.com/office/powerpoint/2010/main" val="17167736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中断服务</a:t>
            </a:r>
          </a:p>
        </p:txBody>
      </p:sp>
      <p:sp>
        <p:nvSpPr>
          <p:cNvPr id="11" name="内容占位符 10"/>
          <p:cNvSpPr>
            <a:spLocks noGrp="1"/>
          </p:cNvSpPr>
          <p:nvPr>
            <p:ph idx="1"/>
          </p:nvPr>
        </p:nvSpPr>
        <p:spPr>
          <a:xfrm>
            <a:off x="107504" y="1196752"/>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硬中断通用处理函数</a:t>
            </a:r>
            <a:r>
              <a:rPr lang="en-US" altLang="zh-CN" dirty="0">
                <a:sym typeface="+mn-ea"/>
              </a:rPr>
              <a:t>——</a:t>
            </a:r>
            <a:r>
              <a:rPr lang="zh-CN" altLang="en-US" dirty="0">
                <a:sym typeface="+mn-ea"/>
              </a:rPr>
              <a:t>do_IRQ</a:t>
            </a:r>
          </a:p>
          <a:p>
            <a:pPr lvl="1" algn="l">
              <a:lnSpc>
                <a:spcPct val="150000"/>
              </a:lnSpc>
            </a:pPr>
            <a:r>
              <a:rPr lang="zh-CN" altLang="en-US" dirty="0">
                <a:sym typeface="+mn-ea"/>
              </a:rPr>
              <a:t>在初始化一节已经讲过，init_IRQ函数将</a:t>
            </a:r>
            <a:r>
              <a:rPr lang="en-US" altLang="zh-CN" dirty="0">
                <a:sym typeface="+mn-ea"/>
              </a:rPr>
              <a:t>32~47</a:t>
            </a:r>
            <a:r>
              <a:rPr lang="zh-CN" altLang="en-US" dirty="0">
                <a:sym typeface="+mn-ea"/>
              </a:rPr>
              <a:t>的外部中断号对应的中断描述符（由段选择子和段偏移组成）均指向了</a:t>
            </a:r>
            <a:r>
              <a:rPr lang="en-US" altLang="zh-CN" dirty="0">
                <a:sym typeface="+mn-ea"/>
              </a:rPr>
              <a:t>common_interrupt</a:t>
            </a:r>
            <a:r>
              <a:rPr lang="zh-CN" altLang="en-US" dirty="0">
                <a:sym typeface="+mn-ea"/>
              </a:rPr>
              <a:t>，而common_interrupt最后调用了do_IR</a:t>
            </a:r>
            <a:r>
              <a:rPr lang="en-US" altLang="zh-CN" dirty="0">
                <a:sym typeface="+mn-ea"/>
              </a:rPr>
              <a:t>Q</a:t>
            </a:r>
            <a:r>
              <a:rPr lang="zh-CN" altLang="en-US" dirty="0">
                <a:sym typeface="+mn-ea"/>
              </a:rPr>
              <a:t>，将保存在栈中的</a:t>
            </a:r>
            <a:r>
              <a:rPr lang="en-US" altLang="zh-CN" dirty="0">
                <a:sym typeface="+mn-ea"/>
              </a:rPr>
              <a:t>cpu</a:t>
            </a:r>
            <a:r>
              <a:rPr lang="zh-CN" altLang="en-US" dirty="0">
                <a:sym typeface="+mn-ea"/>
              </a:rPr>
              <a:t>现场作为参数传给do_IR</a:t>
            </a:r>
            <a:r>
              <a:rPr lang="en-US" altLang="zh-CN" dirty="0">
                <a:sym typeface="+mn-ea"/>
              </a:rPr>
              <a:t>Q</a:t>
            </a:r>
            <a:r>
              <a:rPr lang="zh-CN" altLang="en-US" dirty="0">
                <a:sym typeface="+mn-ea"/>
              </a:rPr>
              <a:t>。</a:t>
            </a:r>
          </a:p>
          <a:p>
            <a:pPr lvl="1" algn="l">
              <a:lnSpc>
                <a:spcPct val="150000"/>
              </a:lnSpc>
            </a:pPr>
            <a:r>
              <a:rPr lang="zh-CN" altLang="en-US" dirty="0">
                <a:sym typeface="+mn-ea"/>
              </a:rPr>
              <a:t>此函数是通用的外部中断处理函数，它完成了所有外部中断都必须首先完成的动作</a:t>
            </a:r>
            <a:r>
              <a:rPr lang="zh-CN" dirty="0">
                <a:sym typeface="+mn-ea"/>
              </a:rPr>
              <a:t>，包括如上所述的断点及现场保护、中断源识别、找到中断服务例程</a:t>
            </a:r>
            <a:endParaRPr lang="zh-CN" altLang="en-US" dirty="0">
              <a:sym typeface="+mn-ea"/>
            </a:endParaRPr>
          </a:p>
          <a:p>
            <a:pPr lvl="1" algn="l">
              <a:lnSpc>
                <a:spcPct val="150000"/>
              </a:lnSpc>
            </a:pPr>
            <a:endParaRPr lang="zh-CN" altLang="en-US" dirty="0">
              <a:sym typeface="+mn-ea"/>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中断服务</a:t>
            </a:r>
          </a:p>
        </p:txBody>
      </p:sp>
      <p:sp>
        <p:nvSpPr>
          <p:cNvPr id="11" name="内容占位符 10"/>
          <p:cNvSpPr>
            <a:spLocks noGrp="1"/>
          </p:cNvSpPr>
          <p:nvPr>
            <p:ph idx="1"/>
          </p:nvPr>
        </p:nvSpPr>
        <p:spPr>
          <a:xfrm>
            <a:off x="107504" y="1196752"/>
            <a:ext cx="5460206" cy="3672364"/>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do_IRQ参数</a:t>
            </a:r>
          </a:p>
          <a:p>
            <a:pPr lvl="1" algn="l">
              <a:lnSpc>
                <a:spcPct val="150000"/>
              </a:lnSpc>
            </a:pPr>
            <a:r>
              <a:rPr lang="en-US" altLang="zh-CN" dirty="0">
                <a:sym typeface="+mn-ea"/>
              </a:rPr>
              <a:t>regs</a:t>
            </a:r>
            <a:r>
              <a:rPr lang="zh-CN" altLang="en-US" dirty="0">
                <a:sym typeface="+mn-ea"/>
              </a:rPr>
              <a:t>：</a:t>
            </a:r>
          </a:p>
          <a:p>
            <a:pPr lvl="2" algn="l">
              <a:lnSpc>
                <a:spcPct val="150000"/>
              </a:lnSpc>
            </a:pPr>
            <a:r>
              <a:rPr lang="zh-CN" altLang="en-US" sz="1500" dirty="0">
                <a:sym typeface="+mn-ea"/>
              </a:rPr>
              <a:t>存放了大部分寄存器信息</a:t>
            </a:r>
          </a:p>
          <a:p>
            <a:pPr lvl="2" algn="l">
              <a:lnSpc>
                <a:spcPct val="150000"/>
              </a:lnSpc>
            </a:pPr>
            <a:r>
              <a:rPr lang="zh-CN" altLang="en-US" sz="1500" dirty="0">
                <a:sym typeface="+mn-ea"/>
              </a:rPr>
              <a:t>包括</a:t>
            </a:r>
            <a:r>
              <a:rPr lang="en-US" altLang="zh-CN" sz="1500" dirty="0">
                <a:sym typeface="+mn-ea"/>
              </a:rPr>
              <a:t>CS</a:t>
            </a:r>
            <a:r>
              <a:rPr lang="zh-CN" altLang="en-US" sz="1500" dirty="0">
                <a:sym typeface="+mn-ea"/>
              </a:rPr>
              <a:t>、</a:t>
            </a:r>
            <a:r>
              <a:rPr lang="en-US" altLang="zh-CN" sz="1500" dirty="0">
                <a:sym typeface="+mn-ea"/>
              </a:rPr>
              <a:t>IP</a:t>
            </a:r>
            <a:r>
              <a:rPr lang="zh-CN" altLang="en-US" sz="1500" dirty="0">
                <a:sym typeface="+mn-ea"/>
              </a:rPr>
              <a:t>、</a:t>
            </a:r>
            <a:r>
              <a:rPr lang="en-US" altLang="zh-CN" sz="1500" dirty="0">
                <a:sym typeface="+mn-ea"/>
              </a:rPr>
              <a:t>FLAGS</a:t>
            </a:r>
            <a:r>
              <a:rPr lang="zh-CN" altLang="en-US" sz="1500" dirty="0">
                <a:sym typeface="+mn-ea"/>
              </a:rPr>
              <a:t>等现场信息</a:t>
            </a:r>
            <a:endParaRPr lang="zh-CN" altLang="en-US" dirty="0">
              <a:sym typeface="+mn-ea"/>
            </a:endParaRPr>
          </a:p>
          <a:p>
            <a:pPr lvl="2" algn="l">
              <a:lnSpc>
                <a:spcPct val="150000"/>
              </a:lnSpc>
            </a:pPr>
            <a:r>
              <a:rPr lang="zh-CN" altLang="en-US" dirty="0">
                <a:sym typeface="+mn-ea"/>
              </a:rPr>
              <a:t>其中</a:t>
            </a:r>
            <a:r>
              <a:rPr lang="en-US" altLang="zh-CN" dirty="0">
                <a:sym typeface="+mn-ea"/>
              </a:rPr>
              <a:t>orig_ax</a:t>
            </a:r>
            <a:r>
              <a:rPr lang="zh-CN" altLang="en-US" dirty="0">
                <a:sym typeface="+mn-ea"/>
              </a:rPr>
              <a:t>里面存放了中断向量</a:t>
            </a:r>
            <a:r>
              <a:rPr lang="en-US" altLang="zh-CN" dirty="0">
                <a:sym typeface="+mn-ea"/>
              </a:rPr>
              <a:t>vector</a:t>
            </a:r>
            <a:r>
              <a:rPr lang="zh-CN" altLang="en-US" dirty="0">
                <a:sym typeface="+mn-ea"/>
              </a:rPr>
              <a:t>，根据</a:t>
            </a:r>
            <a:r>
              <a:rPr lang="en-US" altLang="zh-CN" dirty="0">
                <a:sym typeface="+mn-ea"/>
              </a:rPr>
              <a:t>vector</a:t>
            </a:r>
            <a:r>
              <a:rPr dirty="0">
                <a:sym typeface="+mn-ea"/>
              </a:rPr>
              <a:t>获取到对应中断描述符</a:t>
            </a:r>
            <a:r>
              <a:rPr lang="en-US" dirty="0">
                <a:sym typeface="+mn-ea"/>
              </a:rPr>
              <a:t>irq_desc</a:t>
            </a:r>
          </a:p>
        </p:txBody>
      </p:sp>
      <p:pic>
        <p:nvPicPr>
          <p:cNvPr id="4" name="图片 3"/>
          <p:cNvPicPr>
            <a:picLocks noChangeAspect="1"/>
          </p:cNvPicPr>
          <p:nvPr/>
        </p:nvPicPr>
        <p:blipFill>
          <a:blip r:embed="rId3"/>
          <a:stretch>
            <a:fillRect/>
          </a:stretch>
        </p:blipFill>
        <p:spPr>
          <a:xfrm>
            <a:off x="5724128" y="1916832"/>
            <a:ext cx="3045619" cy="3723799"/>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中断服务</a:t>
            </a:r>
          </a:p>
        </p:txBody>
      </p:sp>
      <p:sp>
        <p:nvSpPr>
          <p:cNvPr id="11" name="内容占位符 10"/>
          <p:cNvSpPr>
            <a:spLocks noGrp="1"/>
          </p:cNvSpPr>
          <p:nvPr>
            <p:ph idx="1"/>
          </p:nvPr>
        </p:nvSpPr>
        <p:spPr>
          <a:xfrm>
            <a:off x="0" y="1105894"/>
            <a:ext cx="8241506" cy="3918109"/>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do_IRQ的流程</a:t>
            </a:r>
          </a:p>
          <a:p>
            <a:pPr algn="l">
              <a:lnSpc>
                <a:spcPct val="150000"/>
              </a:lnSpc>
            </a:pPr>
            <a:endParaRPr lang="zh-CN" altLang="en-US" dirty="0">
              <a:sym typeface="+mn-ea"/>
            </a:endParaRPr>
          </a:p>
          <a:p>
            <a:pPr algn="l">
              <a:lnSpc>
                <a:spcPct val="150000"/>
              </a:lnSpc>
            </a:pPr>
            <a:endParaRPr lang="zh-CN" altLang="en-US" dirty="0">
              <a:sym typeface="+mn-ea"/>
            </a:endParaRPr>
          </a:p>
          <a:p>
            <a:pPr lvl="1" algn="l">
              <a:lnSpc>
                <a:spcPct val="150000"/>
              </a:lnSpc>
            </a:pPr>
            <a:r>
              <a:rPr lang="en-US" altLang="zh-CN" sz="1500" dirty="0">
                <a:sym typeface="+mn-ea"/>
              </a:rPr>
              <a:t>1. </a:t>
            </a:r>
            <a:r>
              <a:rPr lang="zh-CN" altLang="en-US" sz="1500" dirty="0">
                <a:sym typeface="+mn-ea"/>
              </a:rPr>
              <a:t>进入IS</a:t>
            </a:r>
            <a:r>
              <a:rPr lang="en-US" altLang="zh-CN" sz="1500" dirty="0">
                <a:sym typeface="+mn-ea"/>
              </a:rPr>
              <a:t>R</a:t>
            </a:r>
            <a:r>
              <a:rPr lang="zh-CN" altLang="en-US" sz="1500" dirty="0">
                <a:sym typeface="+mn-ea"/>
              </a:rPr>
              <a:t>（</a:t>
            </a:r>
            <a:r>
              <a:rPr lang="en-US" altLang="zh-CN" sz="1500" dirty="0">
                <a:sym typeface="+mn-ea"/>
              </a:rPr>
              <a:t>Interrupt Service Routine</a:t>
            </a:r>
            <a:r>
              <a:rPr lang="zh-CN" altLang="en-US" sz="1500" dirty="0">
                <a:sym typeface="+mn-ea"/>
              </a:rPr>
              <a:t>）之前自然要先保存被中断的线程的上下文（</a:t>
            </a:r>
            <a:r>
              <a:rPr lang="en-US" altLang="zh-CN" sz="1500" dirty="0">
                <a:sym typeface="+mn-ea"/>
              </a:rPr>
              <a:t>CPU</a:t>
            </a:r>
            <a:r>
              <a:rPr lang="zh-CN" altLang="en-US" sz="1500" dirty="0">
                <a:sym typeface="+mn-ea"/>
              </a:rPr>
              <a:t>现场），主要由set_irq_regs()函数来完成的</a:t>
            </a:r>
          </a:p>
          <a:p>
            <a:pPr lvl="1" algn="l">
              <a:lnSpc>
                <a:spcPct val="150000"/>
              </a:lnSpc>
            </a:pPr>
            <a:endParaRPr lang="zh-CN" altLang="en-US" sz="1500" dirty="0">
              <a:sym typeface="+mn-ea"/>
            </a:endParaRPr>
          </a:p>
          <a:p>
            <a:pPr lvl="1" algn="l">
              <a:lnSpc>
                <a:spcPct val="150000"/>
              </a:lnSpc>
            </a:pPr>
            <a:r>
              <a:rPr lang="en-US" altLang="zh-CN" dirty="0">
                <a:sym typeface="+mn-ea"/>
              </a:rPr>
              <a:t>2. </a:t>
            </a:r>
            <a:r>
              <a:rPr lang="zh-CN" altLang="en-US" dirty="0">
                <a:sym typeface="+mn-ea"/>
              </a:rPr>
              <a:t>调用</a:t>
            </a:r>
            <a:r>
              <a:rPr lang="en-US" altLang="zh-CN" dirty="0">
                <a:sym typeface="+mn-ea"/>
              </a:rPr>
              <a:t>e</a:t>
            </a:r>
            <a:r>
              <a:rPr lang="zh-CN" altLang="en-US" dirty="0">
                <a:sym typeface="+mn-ea"/>
              </a:rPr>
              <a:t>ntering_irq()，即标识中断上半部处理</a:t>
            </a:r>
            <a:r>
              <a:rPr lang="en-US" altLang="zh-CN" dirty="0">
                <a:sym typeface="+mn-ea"/>
              </a:rPr>
              <a:t>ISR</a:t>
            </a:r>
            <a:r>
              <a:rPr lang="zh-CN" altLang="en-US" dirty="0">
                <a:sym typeface="+mn-ea"/>
              </a:rPr>
              <a:t>的开始，进入中断上下文</a:t>
            </a:r>
          </a:p>
          <a:p>
            <a:pPr lvl="2" algn="l">
              <a:lnSpc>
                <a:spcPct val="150000"/>
              </a:lnSpc>
            </a:pPr>
            <a:r>
              <a:rPr lang="zh-CN" altLang="en-US" dirty="0">
                <a:sym typeface="+mn-ea"/>
              </a:rPr>
              <a:t>通过传入的参数（</a:t>
            </a:r>
            <a:r>
              <a:rPr lang="en-US" altLang="zh-CN" dirty="0">
                <a:sym typeface="+mn-ea"/>
              </a:rPr>
              <a:t>*regs</a:t>
            </a:r>
            <a:r>
              <a:rPr lang="zh-CN" altLang="en-US" dirty="0">
                <a:sym typeface="+mn-ea"/>
              </a:rPr>
              <a:t>）找到中断号</a:t>
            </a:r>
            <a:r>
              <a:rPr lang="en-US" altLang="zh-CN" dirty="0">
                <a:sym typeface="+mn-ea"/>
              </a:rPr>
              <a:t>irq</a:t>
            </a:r>
            <a:r>
              <a:rPr lang="zh-CN" altLang="en-US" dirty="0">
                <a:sym typeface="+mn-ea"/>
              </a:rPr>
              <a:t>的值，通过这个值找到对应的中断服务例程</a:t>
            </a:r>
          </a:p>
          <a:p>
            <a:pPr lvl="1" algn="l">
              <a:lnSpc>
                <a:spcPct val="150000"/>
              </a:lnSpc>
            </a:pPr>
            <a:r>
              <a:rPr lang="en-US" altLang="zh-CN" dirty="0">
                <a:sym typeface="+mn-ea"/>
              </a:rPr>
              <a:t>3. </a:t>
            </a:r>
            <a:r>
              <a:rPr lang="zh-CN" altLang="en-US" dirty="0">
                <a:sym typeface="+mn-ea"/>
              </a:rPr>
              <a:t>调用exiting_irq()，标志下半部的开始、</a:t>
            </a:r>
            <a:r>
              <a:rPr lang="en-US" altLang="zh-CN" dirty="0">
                <a:sym typeface="+mn-ea"/>
              </a:rPr>
              <a:t>ISR</a:t>
            </a:r>
            <a:r>
              <a:rPr lang="zh-CN" altLang="en-US" dirty="0">
                <a:sym typeface="+mn-ea"/>
              </a:rPr>
              <a:t>的结束，结束中断上下文</a:t>
            </a:r>
          </a:p>
          <a:p>
            <a:pPr lvl="1" algn="l">
              <a:lnSpc>
                <a:spcPct val="150000"/>
              </a:lnSpc>
            </a:pPr>
            <a:endParaRPr lang="zh-CN" altLang="en-US" dirty="0">
              <a:sym typeface="+mn-ea"/>
            </a:endParaRPr>
          </a:p>
          <a:p>
            <a:pPr lvl="1" algn="l">
              <a:lnSpc>
                <a:spcPct val="150000"/>
              </a:lnSpc>
            </a:pPr>
            <a:endParaRPr lang="zh-CN" altLang="en-US" dirty="0">
              <a:sym typeface="+mn-ea"/>
            </a:endParaRPr>
          </a:p>
        </p:txBody>
      </p:sp>
      <p:pic>
        <p:nvPicPr>
          <p:cNvPr id="2" name="图片 1"/>
          <p:cNvPicPr>
            <a:picLocks noChangeAspect="1"/>
          </p:cNvPicPr>
          <p:nvPr/>
        </p:nvPicPr>
        <p:blipFill>
          <a:blip r:embed="rId3"/>
          <a:stretch>
            <a:fillRect/>
          </a:stretch>
        </p:blipFill>
        <p:spPr>
          <a:xfrm>
            <a:off x="817245" y="1986241"/>
            <a:ext cx="7424261" cy="719138"/>
          </a:xfrm>
          <a:prstGeom prst="rect">
            <a:avLst/>
          </a:prstGeom>
        </p:spPr>
      </p:pic>
      <p:pic>
        <p:nvPicPr>
          <p:cNvPr id="5" name="图片 4"/>
          <p:cNvPicPr>
            <a:picLocks noChangeAspect="1"/>
          </p:cNvPicPr>
          <p:nvPr/>
        </p:nvPicPr>
        <p:blipFill>
          <a:blip r:embed="rId4"/>
          <a:stretch>
            <a:fillRect/>
          </a:stretch>
        </p:blipFill>
        <p:spPr>
          <a:xfrm>
            <a:off x="1907704" y="3918622"/>
            <a:ext cx="4932045" cy="200025"/>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br>
              <a:rPr lang="en-US" altLang="zh-CN" dirty="0">
                <a:sym typeface="+mn-ea"/>
              </a:rPr>
            </a:br>
            <a:r>
              <a:rPr lang="en-US" altLang="zh-CN" dirty="0">
                <a:sym typeface="+mn-ea"/>
              </a:rPr>
              <a:t>softirq</a:t>
            </a:r>
            <a:br>
              <a:rPr lang="en-US" altLang="zh-CN" dirty="0">
                <a:sym typeface="+mn-ea"/>
              </a:rPr>
            </a:br>
            <a:endParaRPr lang="zh-CN" altLang="en-US" dirty="0"/>
          </a:p>
        </p:txBody>
      </p:sp>
      <p:sp>
        <p:nvSpPr>
          <p:cNvPr id="11" name="内容占位符 10"/>
          <p:cNvSpPr>
            <a:spLocks noGrp="1"/>
          </p:cNvSpPr>
          <p:nvPr>
            <p:ph idx="1"/>
          </p:nvPr>
        </p:nvSpPr>
        <p:spPr>
          <a:xfrm>
            <a:off x="27448" y="1209328"/>
            <a:ext cx="8241323" cy="4896543"/>
          </a:xfrm>
        </p:spPr>
        <p:txBody>
          <a:bodyPr/>
          <a:lstStyle/>
          <a:p>
            <a:pPr indent="0">
              <a:lnSpc>
                <a:spcPct val="150000"/>
              </a:lnSpc>
              <a:spcBef>
                <a:spcPts val="0"/>
              </a:spcBef>
            </a:pPr>
            <a:r>
              <a:rPr lang="en-US" altLang="zh-CN" dirty="0"/>
              <a:t>softirq</a:t>
            </a:r>
            <a:endParaRPr lang="zh-CN" altLang="en-US" dirty="0"/>
          </a:p>
          <a:p>
            <a:pPr lvl="1" indent="0">
              <a:lnSpc>
                <a:spcPct val="150000"/>
              </a:lnSpc>
              <a:spcBef>
                <a:spcPts val="0"/>
              </a:spcBef>
            </a:pPr>
            <a:r>
              <a:rPr lang="zh-CN" altLang="en-US" dirty="0"/>
              <a:t>整个中断可分为上半部和下半部。上半部（</a:t>
            </a:r>
            <a:r>
              <a:rPr lang="zh-CN" altLang="en-US" dirty="0">
                <a:sym typeface="+mn-ea"/>
              </a:rPr>
              <a:t>不可中断部分</a:t>
            </a:r>
            <a:r>
              <a:rPr lang="zh-CN" altLang="en-US" dirty="0"/>
              <a:t>）的共同部分放在函数do_IRQ中，不同的部分放在中断服务例程</a:t>
            </a:r>
            <a:r>
              <a:rPr lang="en-US" altLang="zh-CN" dirty="0"/>
              <a:t>ISR</a:t>
            </a:r>
            <a:r>
              <a:rPr lang="zh-CN" altLang="en-US" dirty="0"/>
              <a:t>中，需要添加</a:t>
            </a:r>
            <a:r>
              <a:rPr lang="en-US" altLang="zh-CN" dirty="0"/>
              <a:t>ISR</a:t>
            </a:r>
            <a:r>
              <a:rPr lang="zh-CN" altLang="en-US" dirty="0"/>
              <a:t>则通过request_irq实现。下半部放在do_softirq中，也就是软中断，通过open_softirq添加对应的处理函数。</a:t>
            </a:r>
          </a:p>
          <a:p>
            <a:pPr>
              <a:spcBef>
                <a:spcPts val="0"/>
              </a:spcBef>
            </a:pPr>
            <a:endParaRPr lang="zh-CN" altLang="en-US" dirty="0"/>
          </a:p>
        </p:txBody>
      </p:sp>
      <p:pic>
        <p:nvPicPr>
          <p:cNvPr id="2" name="图片 1"/>
          <p:cNvPicPr>
            <a:picLocks noChangeAspect="1"/>
          </p:cNvPicPr>
          <p:nvPr/>
        </p:nvPicPr>
        <p:blipFill>
          <a:blip r:embed="rId3"/>
          <a:stretch>
            <a:fillRect/>
          </a:stretch>
        </p:blipFill>
        <p:spPr>
          <a:xfrm>
            <a:off x="2662714" y="3657600"/>
            <a:ext cx="3691890" cy="1657350"/>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中断服务</a:t>
            </a:r>
          </a:p>
        </p:txBody>
      </p:sp>
      <p:sp>
        <p:nvSpPr>
          <p:cNvPr id="11" name="内容占位符 10"/>
          <p:cNvSpPr>
            <a:spLocks noGrp="1"/>
          </p:cNvSpPr>
          <p:nvPr>
            <p:ph idx="1"/>
          </p:nvPr>
        </p:nvSpPr>
        <p:spPr>
          <a:xfrm>
            <a:off x="107504" y="1196752"/>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ym typeface="+mn-ea"/>
              </a:rPr>
              <a:t>中断返回</a:t>
            </a:r>
          </a:p>
          <a:p>
            <a:pPr lvl="1" algn="l">
              <a:lnSpc>
                <a:spcPct val="150000"/>
              </a:lnSpc>
            </a:pPr>
            <a:r>
              <a:rPr lang="zh-CN" altLang="en-US" dirty="0">
                <a:sym typeface="+mn-ea"/>
              </a:rPr>
              <a:t>在进入</a:t>
            </a:r>
            <a:r>
              <a:rPr lang="en-US" altLang="zh-CN" dirty="0">
                <a:sym typeface="+mn-ea"/>
              </a:rPr>
              <a:t>common_interrupt</a:t>
            </a:r>
            <a:r>
              <a:rPr lang="zh-CN" altLang="en-US" dirty="0">
                <a:sym typeface="+mn-ea"/>
              </a:rPr>
              <a:t>调用完</a:t>
            </a:r>
            <a:r>
              <a:rPr lang="en-US" altLang="zh-CN" dirty="0">
                <a:sym typeface="+mn-ea"/>
              </a:rPr>
              <a:t>do_IRQ</a:t>
            </a:r>
            <a:r>
              <a:rPr lang="zh-CN" altLang="en-US" dirty="0">
                <a:sym typeface="+mn-ea"/>
              </a:rPr>
              <a:t>后，又调用了</a:t>
            </a:r>
            <a:r>
              <a:rPr lang="en-US" altLang="zh-CN" dirty="0">
                <a:sym typeface="+mn-ea"/>
              </a:rPr>
              <a:t>ret_from_intr</a:t>
            </a:r>
            <a:r>
              <a:rPr lang="zh-CN" altLang="en-US" dirty="0">
                <a:sym typeface="+mn-ea"/>
              </a:rPr>
              <a:t>，进行中断处理完毕后的返回操作</a:t>
            </a:r>
          </a:p>
        </p:txBody>
      </p:sp>
      <p:pic>
        <p:nvPicPr>
          <p:cNvPr id="4" name="图片 3"/>
          <p:cNvPicPr>
            <a:picLocks noChangeAspect="1"/>
          </p:cNvPicPr>
          <p:nvPr/>
        </p:nvPicPr>
        <p:blipFill>
          <a:blip r:embed="rId3"/>
          <a:stretch>
            <a:fillRect/>
          </a:stretch>
        </p:blipFill>
        <p:spPr>
          <a:xfrm>
            <a:off x="3142774" y="3423761"/>
            <a:ext cx="2525554" cy="2024063"/>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中断注册</a:t>
            </a:r>
          </a:p>
        </p:txBody>
      </p:sp>
      <p:sp>
        <p:nvSpPr>
          <p:cNvPr id="11" name="内容占位符 10"/>
          <p:cNvSpPr>
            <a:spLocks noGrp="1"/>
          </p:cNvSpPr>
          <p:nvPr>
            <p:ph idx="1"/>
          </p:nvPr>
        </p:nvSpPr>
        <p:spPr>
          <a:xfrm>
            <a:off x="179512" y="1177766"/>
            <a:ext cx="8241323" cy="4896543"/>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olidFill>
                  <a:schemeClr val="accent4"/>
                </a:solidFill>
              </a:rPr>
              <a:t>数据结构</a:t>
            </a:r>
            <a:r>
              <a:rPr lang="en-US" altLang="zh-CN" dirty="0">
                <a:solidFill>
                  <a:schemeClr val="accent4"/>
                </a:solidFill>
              </a:rPr>
              <a:t>	</a:t>
            </a:r>
          </a:p>
          <a:p>
            <a:pPr lvl="1" algn="l">
              <a:lnSpc>
                <a:spcPct val="150000"/>
              </a:lnSpc>
            </a:pPr>
            <a:r>
              <a:rPr lang="en-US" altLang="zh-CN" dirty="0">
                <a:solidFill>
                  <a:schemeClr val="accent4"/>
                </a:solidFill>
              </a:rPr>
              <a:t>irq_desc</a:t>
            </a:r>
            <a:r>
              <a:rPr lang="zh-CN" altLang="en-US" dirty="0">
                <a:solidFill>
                  <a:schemeClr val="accent4"/>
                </a:solidFill>
              </a:rPr>
              <a:t>（/include/linux/irqdesc.h）</a:t>
            </a:r>
          </a:p>
          <a:p>
            <a:pPr lvl="2" algn="l">
              <a:lnSpc>
                <a:spcPct val="150000"/>
              </a:lnSpc>
            </a:pPr>
            <a:r>
              <a:rPr dirty="0">
                <a:solidFill>
                  <a:schemeClr val="accent4"/>
                </a:solidFill>
              </a:rPr>
              <a:t>对于每一个外设的IRQ都用struct irq_desc来描述</a:t>
            </a:r>
            <a:r>
              <a:rPr lang="zh-CN" altLang="en-US" dirty="0">
                <a:solidFill>
                  <a:schemeClr val="accent4"/>
                </a:solidFill>
                <a:sym typeface="+mn-ea"/>
              </a:rPr>
              <a:t>，存放中断服务例程的指针</a:t>
            </a:r>
            <a:endParaRPr lang="en-US" altLang="zh-CN" dirty="0">
              <a:solidFill>
                <a:schemeClr val="accent4"/>
              </a:solidFill>
              <a:sym typeface="+mn-ea"/>
            </a:endParaRPr>
          </a:p>
          <a:p>
            <a:pPr lvl="1" algn="l">
              <a:lnSpc>
                <a:spcPct val="150000"/>
              </a:lnSpc>
            </a:pPr>
            <a:r>
              <a:rPr lang="en-US" altLang="zh-CN" dirty="0">
                <a:solidFill>
                  <a:schemeClr val="accent4"/>
                </a:solidFill>
              </a:rPr>
              <a:t>irq_desc</a:t>
            </a:r>
            <a:r>
              <a:rPr lang="zh-CN" altLang="en-US" dirty="0">
                <a:solidFill>
                  <a:schemeClr val="accent4"/>
                </a:solidFill>
              </a:rPr>
              <a:t>数组（</a:t>
            </a:r>
            <a:r>
              <a:rPr lang="zh-CN" altLang="en-US" dirty="0">
                <a:solidFill>
                  <a:schemeClr val="accent4"/>
                </a:solidFill>
                <a:sym typeface="+mn-ea"/>
              </a:rPr>
              <a:t>/include/linux/irqdesc.h</a:t>
            </a:r>
            <a:r>
              <a:rPr lang="zh-CN" altLang="en-US" dirty="0">
                <a:solidFill>
                  <a:schemeClr val="accent4"/>
                </a:solidFill>
              </a:rPr>
              <a:t>）</a:t>
            </a:r>
          </a:p>
          <a:p>
            <a:pPr lvl="2" algn="l">
              <a:lnSpc>
                <a:spcPct val="150000"/>
              </a:lnSpc>
            </a:pPr>
            <a:r>
              <a:rPr lang="zh-CN" altLang="en-US" dirty="0">
                <a:solidFill>
                  <a:schemeClr val="accent4"/>
                </a:solidFill>
              </a:rPr>
              <a:t>当</a:t>
            </a:r>
            <a:r>
              <a:rPr lang="en-US" altLang="zh-CN" dirty="0">
                <a:solidFill>
                  <a:schemeClr val="accent4"/>
                </a:solidFill>
              </a:rPr>
              <a:t>do_IRQ</a:t>
            </a:r>
            <a:r>
              <a:rPr lang="zh-CN" altLang="en-US" dirty="0">
                <a:solidFill>
                  <a:schemeClr val="accent4"/>
                </a:solidFill>
              </a:rPr>
              <a:t>工作时查找此</a:t>
            </a:r>
            <a:r>
              <a:rPr lang="en-US" altLang="zh-CN" dirty="0">
                <a:solidFill>
                  <a:schemeClr val="accent4"/>
                </a:solidFill>
                <a:sym typeface="+mn-ea"/>
              </a:rPr>
              <a:t>irq_desc</a:t>
            </a:r>
            <a:r>
              <a:rPr lang="zh-CN" altLang="en-US" dirty="0">
                <a:solidFill>
                  <a:schemeClr val="accent4"/>
                </a:solidFill>
                <a:sym typeface="+mn-ea"/>
              </a:rPr>
              <a:t>数组，根据中断向量找到数组中对应的</a:t>
            </a:r>
            <a:r>
              <a:rPr lang="en-US" altLang="zh-CN" dirty="0">
                <a:solidFill>
                  <a:schemeClr val="accent4"/>
                </a:solidFill>
                <a:sym typeface="+mn-ea"/>
              </a:rPr>
              <a:t>irq_desc</a:t>
            </a:r>
            <a:r>
              <a:rPr lang="zh-CN" altLang="en-US" dirty="0">
                <a:solidFill>
                  <a:schemeClr val="accent4"/>
                </a:solidFill>
                <a:sym typeface="+mn-ea"/>
              </a:rPr>
              <a:t>实例，然后就找到了其中断服务例程</a:t>
            </a:r>
            <a:endParaRPr lang="en-US" altLang="zh-CN" dirty="0">
              <a:solidFill>
                <a:schemeClr val="accent4"/>
              </a:solidFill>
            </a:endParaRPr>
          </a:p>
          <a:p>
            <a:pPr lvl="1" algn="l">
              <a:lnSpc>
                <a:spcPct val="150000"/>
              </a:lnSpc>
            </a:pPr>
            <a:endParaRPr lang="en-US" altLang="zh-CN" dirty="0">
              <a:solidFill>
                <a:schemeClr val="accent4"/>
              </a:solidFill>
            </a:endParaRPr>
          </a:p>
        </p:txBody>
      </p:sp>
      <p:pic>
        <p:nvPicPr>
          <p:cNvPr id="2" name="图片 1"/>
          <p:cNvPicPr>
            <a:picLocks noChangeAspect="1"/>
          </p:cNvPicPr>
          <p:nvPr/>
        </p:nvPicPr>
        <p:blipFill>
          <a:blip r:embed="rId3"/>
          <a:stretch>
            <a:fillRect/>
          </a:stretch>
        </p:blipFill>
        <p:spPr>
          <a:xfrm>
            <a:off x="5370195" y="3317558"/>
            <a:ext cx="2828925" cy="222885"/>
          </a:xfrm>
          <a:prstGeom prst="rect">
            <a:avLst/>
          </a:prstGeom>
        </p:spPr>
      </p:pic>
      <p:pic>
        <p:nvPicPr>
          <p:cNvPr id="8" name="图片 7">
            <a:extLst>
              <a:ext uri="{FF2B5EF4-FFF2-40B4-BE49-F238E27FC236}">
                <a16:creationId xmlns:a16="http://schemas.microsoft.com/office/drawing/2014/main" id="{4A305D91-8769-4632-BFB8-05F8D565B417}"/>
              </a:ext>
            </a:extLst>
          </p:cNvPr>
          <p:cNvPicPr>
            <a:picLocks noChangeAspect="1"/>
          </p:cNvPicPr>
          <p:nvPr/>
        </p:nvPicPr>
        <p:blipFill>
          <a:blip r:embed="rId4"/>
          <a:stretch>
            <a:fillRect/>
          </a:stretch>
        </p:blipFill>
        <p:spPr>
          <a:xfrm>
            <a:off x="1259632" y="4737883"/>
            <a:ext cx="6754953" cy="1408298"/>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C00000"/>
                </a:solidFill>
              </a:rPr>
              <a:t>1.	</a:t>
            </a:r>
            <a:r>
              <a:rPr lang="zh-CN" altLang="en-US" dirty="0">
                <a:solidFill>
                  <a:srgbClr val="C00000"/>
                </a:solidFill>
              </a:rPr>
              <a:t>初始化中断描述符表</a:t>
            </a:r>
            <a:endParaRPr lang="en-US" altLang="zh-CN" dirty="0">
              <a:solidFill>
                <a:srgbClr val="C00000"/>
              </a:solidFill>
            </a:endParaRPr>
          </a:p>
          <a:p>
            <a:pPr>
              <a:lnSpc>
                <a:spcPct val="150000"/>
              </a:lnSpc>
            </a:pPr>
            <a:r>
              <a:rPr lang="en-US" altLang="zh-CN" dirty="0"/>
              <a:t>2.	</a:t>
            </a:r>
            <a:r>
              <a:rPr lang="zh-CN" altLang="en-US" dirty="0"/>
              <a:t>中断处理过程</a:t>
            </a:r>
            <a:endParaRPr lang="en-US" altLang="zh-CN" dirty="0"/>
          </a:p>
          <a:p>
            <a:pPr>
              <a:lnSpc>
                <a:spcPct val="150000"/>
              </a:lnSpc>
            </a:pPr>
            <a:r>
              <a:rPr lang="en-US" altLang="zh-CN" dirty="0"/>
              <a:t>3. 	</a:t>
            </a:r>
            <a:r>
              <a:rPr lang="zh-CN" altLang="en-US" dirty="0"/>
              <a:t>中断服务</a:t>
            </a:r>
            <a:endParaRPr lang="en-US" altLang="zh-CN" dirty="0"/>
          </a:p>
          <a:p>
            <a:pPr>
              <a:lnSpc>
                <a:spcPct val="150000"/>
              </a:lnSpc>
            </a:pPr>
            <a:r>
              <a:rPr lang="en-US" altLang="zh-CN" dirty="0"/>
              <a:t>4.	</a:t>
            </a:r>
            <a:r>
              <a:rPr lang="zh-CN" altLang="en-US" dirty="0"/>
              <a:t>多处理器中断</a:t>
            </a:r>
            <a:endParaRPr lang="en-US" altLang="zh-CN" dirty="0"/>
          </a:p>
        </p:txBody>
      </p:sp>
    </p:spTree>
    <p:extLst>
      <p:ext uri="{BB962C8B-B14F-4D97-AF65-F5344CB8AC3E}">
        <p14:creationId xmlns:p14="http://schemas.microsoft.com/office/powerpoint/2010/main" val="10889082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中断注册</a:t>
            </a:r>
            <a:endParaRPr lang="zh-CN" altLang="en-US" dirty="0"/>
          </a:p>
        </p:txBody>
      </p:sp>
      <p:sp>
        <p:nvSpPr>
          <p:cNvPr id="11" name="内容占位符 10"/>
          <p:cNvSpPr>
            <a:spLocks noGrp="1"/>
          </p:cNvSpPr>
          <p:nvPr>
            <p:ph idx="1"/>
          </p:nvPr>
        </p:nvSpPr>
        <p:spPr>
          <a:xfrm>
            <a:off x="26377" y="1117133"/>
            <a:ext cx="5049679" cy="4896543"/>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olidFill>
                  <a:schemeClr val="accent4"/>
                </a:solidFill>
              </a:rPr>
              <a:t>数据结构</a:t>
            </a:r>
            <a:r>
              <a:rPr lang="en-US" altLang="zh-CN" dirty="0">
                <a:solidFill>
                  <a:schemeClr val="accent4"/>
                </a:solidFill>
              </a:rPr>
              <a:t>	</a:t>
            </a:r>
          </a:p>
          <a:p>
            <a:pPr lvl="1" algn="l">
              <a:lnSpc>
                <a:spcPct val="150000"/>
              </a:lnSpc>
            </a:pPr>
            <a:r>
              <a:rPr lang="en-US" altLang="zh-CN" dirty="0">
                <a:solidFill>
                  <a:schemeClr val="accent4"/>
                </a:solidFill>
              </a:rPr>
              <a:t>irqaction</a:t>
            </a:r>
            <a:r>
              <a:rPr lang="zh-CN" altLang="en-US" dirty="0">
                <a:solidFill>
                  <a:schemeClr val="accent4"/>
                </a:solidFill>
              </a:rPr>
              <a:t>（/include/linux/interrupt.h）</a:t>
            </a:r>
            <a:endParaRPr lang="en-US" altLang="zh-CN" dirty="0">
              <a:solidFill>
                <a:schemeClr val="accent4"/>
              </a:solidFill>
            </a:endParaRPr>
          </a:p>
          <a:p>
            <a:pPr lvl="2" algn="l">
              <a:lnSpc>
                <a:spcPct val="150000"/>
              </a:lnSpc>
            </a:pPr>
            <a:r>
              <a:rPr lang="en-US" altLang="zh-CN" dirty="0">
                <a:solidFill>
                  <a:schemeClr val="accent4"/>
                </a:solidFill>
                <a:sym typeface="+mn-ea"/>
              </a:rPr>
              <a:t>irq_desc</a:t>
            </a:r>
            <a:r>
              <a:rPr lang="zh-CN" altLang="en-US" dirty="0">
                <a:solidFill>
                  <a:schemeClr val="accent4"/>
                </a:solidFill>
              </a:rPr>
              <a:t>中的</a:t>
            </a:r>
            <a:r>
              <a:rPr lang="en-US" altLang="zh-CN" dirty="0">
                <a:solidFill>
                  <a:schemeClr val="accent4"/>
                </a:solidFill>
              </a:rPr>
              <a:t>action</a:t>
            </a:r>
            <a:r>
              <a:rPr lang="zh-CN" altLang="en-US" dirty="0">
                <a:solidFill>
                  <a:schemeClr val="accent4"/>
                </a:solidFill>
              </a:rPr>
              <a:t>指向</a:t>
            </a:r>
            <a:r>
              <a:rPr lang="en-US" altLang="zh-CN" dirty="0">
                <a:solidFill>
                  <a:schemeClr val="accent4"/>
                </a:solidFill>
              </a:rPr>
              <a:t>irqaction</a:t>
            </a:r>
            <a:r>
              <a:rPr lang="zh-CN" altLang="en-US" dirty="0">
                <a:solidFill>
                  <a:schemeClr val="accent4"/>
                </a:solidFill>
              </a:rPr>
              <a:t>实例</a:t>
            </a:r>
          </a:p>
          <a:p>
            <a:pPr lvl="2" algn="l">
              <a:lnSpc>
                <a:spcPct val="150000"/>
              </a:lnSpc>
            </a:pPr>
            <a:r>
              <a:rPr lang="zh-CN" altLang="en-US" dirty="0">
                <a:solidFill>
                  <a:schemeClr val="accent4"/>
                </a:solidFill>
              </a:rPr>
              <a:t>其中的</a:t>
            </a:r>
            <a:r>
              <a:rPr lang="en-US" altLang="zh-CN" dirty="0">
                <a:solidFill>
                  <a:schemeClr val="accent4"/>
                </a:solidFill>
              </a:rPr>
              <a:t>handler</a:t>
            </a:r>
            <a:r>
              <a:rPr lang="zh-CN" altLang="en-US" dirty="0">
                <a:solidFill>
                  <a:schemeClr val="accent4"/>
                </a:solidFill>
              </a:rPr>
              <a:t>指向了中断服务例程</a:t>
            </a:r>
            <a:endParaRPr lang="en-US" altLang="zh-CN" dirty="0">
              <a:solidFill>
                <a:schemeClr val="accent4"/>
              </a:solidFill>
            </a:endParaRPr>
          </a:p>
          <a:p>
            <a:pPr lvl="2" algn="l">
              <a:lnSpc>
                <a:spcPct val="150000"/>
              </a:lnSpc>
            </a:pPr>
            <a:endParaRPr lang="en-US" altLang="zh-CN" dirty="0">
              <a:solidFill>
                <a:schemeClr val="accent4"/>
              </a:solidFill>
            </a:endParaRPr>
          </a:p>
        </p:txBody>
      </p:sp>
      <p:pic>
        <p:nvPicPr>
          <p:cNvPr id="4" name="图片 3"/>
          <p:cNvPicPr>
            <a:picLocks noChangeAspect="1"/>
          </p:cNvPicPr>
          <p:nvPr/>
        </p:nvPicPr>
        <p:blipFill>
          <a:blip r:embed="rId3"/>
          <a:stretch>
            <a:fillRect/>
          </a:stretch>
        </p:blipFill>
        <p:spPr>
          <a:xfrm>
            <a:off x="5292080" y="1916832"/>
            <a:ext cx="3641884" cy="3607594"/>
          </a:xfrm>
          <a:prstGeom prst="rect">
            <a:avLst/>
          </a:prstGeom>
        </p:spPr>
      </p:pic>
      <p:pic>
        <p:nvPicPr>
          <p:cNvPr id="5" name="内容占位符 4"/>
          <p:cNvPicPr>
            <a:picLocks noChangeAspect="1"/>
          </p:cNvPicPr>
          <p:nvPr/>
        </p:nvPicPr>
        <p:blipFill>
          <a:blip r:embed="rId4"/>
          <a:stretch>
            <a:fillRect/>
          </a:stretch>
        </p:blipFill>
        <p:spPr>
          <a:xfrm>
            <a:off x="876300" y="3519488"/>
            <a:ext cx="3340894" cy="2382679"/>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中断注册</a:t>
            </a:r>
            <a:endParaRPr lang="zh-CN" altLang="en-US" dirty="0"/>
          </a:p>
        </p:txBody>
      </p:sp>
      <p:sp>
        <p:nvSpPr>
          <p:cNvPr id="11" name="内容占位符 10"/>
          <p:cNvSpPr>
            <a:spLocks noGrp="1"/>
          </p:cNvSpPr>
          <p:nvPr>
            <p:ph idx="1"/>
          </p:nvPr>
        </p:nvSpPr>
        <p:spPr>
          <a:xfrm>
            <a:off x="107504" y="1243246"/>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olidFill>
                  <a:schemeClr val="accent4"/>
                </a:solidFill>
              </a:rPr>
              <a:t>硬中断注册</a:t>
            </a:r>
          </a:p>
          <a:p>
            <a:pPr lvl="1" algn="l">
              <a:lnSpc>
                <a:spcPct val="150000"/>
              </a:lnSpc>
            </a:pPr>
            <a:r>
              <a:rPr lang="en-US" altLang="zh-CN" dirty="0">
                <a:solidFill>
                  <a:schemeClr val="accent4"/>
                </a:solidFill>
              </a:rPr>
              <a:t>Linux</a:t>
            </a:r>
            <a:r>
              <a:rPr lang="zh-CN" altLang="en-US" dirty="0">
                <a:solidFill>
                  <a:schemeClr val="accent4"/>
                </a:solidFill>
              </a:rPr>
              <a:t>内核用</a:t>
            </a:r>
            <a:r>
              <a:rPr lang="en-US" altLang="zh-CN" dirty="0">
                <a:solidFill>
                  <a:schemeClr val="accent4"/>
                </a:solidFill>
              </a:rPr>
              <a:t>request_irq</a:t>
            </a:r>
            <a:r>
              <a:rPr lang="zh-CN" altLang="en-US" dirty="0">
                <a:solidFill>
                  <a:schemeClr val="accent4"/>
                </a:solidFill>
              </a:rPr>
              <a:t>（）函数注册中断处理函数</a:t>
            </a:r>
          </a:p>
          <a:p>
            <a:pPr lvl="3" algn="l">
              <a:lnSpc>
                <a:spcPct val="150000"/>
              </a:lnSpc>
            </a:pPr>
            <a:r>
              <a:rPr lang="zh-CN" altLang="en-US" dirty="0">
                <a:solidFill>
                  <a:schemeClr val="accent4"/>
                </a:solidFill>
              </a:rPr>
              <a:t>/include/linux/interrupt.h</a:t>
            </a:r>
          </a:p>
          <a:p>
            <a:pPr marL="0" indent="0">
              <a:lnSpc>
                <a:spcPct val="150000"/>
              </a:lnSpc>
              <a:buNone/>
            </a:pPr>
            <a:r>
              <a:rPr lang="en-US" altLang="zh-CN" dirty="0">
                <a:solidFill>
                  <a:schemeClr val="accent4"/>
                </a:solidFill>
              </a:rPr>
              <a:t>	</a:t>
            </a:r>
          </a:p>
          <a:p>
            <a:pPr lvl="1" algn="l">
              <a:lnSpc>
                <a:spcPct val="150000"/>
              </a:lnSpc>
            </a:pPr>
            <a:r>
              <a:rPr lang="en-US" altLang="zh-CN" sz="2100" dirty="0">
                <a:solidFill>
                  <a:schemeClr val="accent4"/>
                </a:solidFill>
                <a:sym typeface="+mn-ea"/>
              </a:rPr>
              <a:t>	</a:t>
            </a:r>
            <a:r>
              <a:rPr lang="en-US" altLang="zh-CN" sz="1500" dirty="0">
                <a:solidFill>
                  <a:schemeClr val="accent4"/>
                </a:solidFill>
                <a:sym typeface="+mn-ea"/>
              </a:rPr>
              <a:t>可以看到，</a:t>
            </a:r>
            <a:r>
              <a:rPr lang="zh-CN" altLang="en-US" sz="1500" dirty="0">
                <a:solidFill>
                  <a:schemeClr val="accent4"/>
                </a:solidFill>
                <a:sym typeface="+mn-ea"/>
              </a:rPr>
              <a:t>实际干活的其实是 request_threaded_irq（）函数</a:t>
            </a:r>
          </a:p>
          <a:p>
            <a:pPr lvl="3" algn="l">
              <a:lnSpc>
                <a:spcPct val="150000"/>
              </a:lnSpc>
            </a:pPr>
            <a:r>
              <a:rPr lang="zh-CN" altLang="en-US" sz="1350" dirty="0">
                <a:solidFill>
                  <a:schemeClr val="accent4"/>
                </a:solidFill>
                <a:sym typeface="+mn-ea"/>
              </a:rPr>
              <a:t>/kernel/irq/manage.c</a:t>
            </a:r>
          </a:p>
        </p:txBody>
      </p:sp>
      <p:pic>
        <p:nvPicPr>
          <p:cNvPr id="2" name="图片 1"/>
          <p:cNvPicPr>
            <a:picLocks noChangeAspect="1"/>
          </p:cNvPicPr>
          <p:nvPr/>
        </p:nvPicPr>
        <p:blipFill>
          <a:blip r:embed="rId3"/>
          <a:stretch>
            <a:fillRect/>
          </a:stretch>
        </p:blipFill>
        <p:spPr>
          <a:xfrm>
            <a:off x="2006935" y="2852936"/>
            <a:ext cx="4442460" cy="704850"/>
          </a:xfrm>
          <a:prstGeom prst="rect">
            <a:avLst/>
          </a:prstGeom>
        </p:spPr>
      </p:pic>
      <p:pic>
        <p:nvPicPr>
          <p:cNvPr id="4" name="图片 3"/>
          <p:cNvPicPr>
            <a:picLocks noChangeAspect="1"/>
          </p:cNvPicPr>
          <p:nvPr/>
        </p:nvPicPr>
        <p:blipFill>
          <a:blip r:embed="rId4"/>
          <a:stretch>
            <a:fillRect/>
          </a:stretch>
        </p:blipFill>
        <p:spPr>
          <a:xfrm>
            <a:off x="1537811" y="5053005"/>
            <a:ext cx="4659630" cy="503396"/>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中断注册</a:t>
            </a:r>
            <a:endParaRPr lang="zh-CN" altLang="en-US" dirty="0"/>
          </a:p>
        </p:txBody>
      </p:sp>
      <p:sp>
        <p:nvSpPr>
          <p:cNvPr id="11" name="内容占位符 10"/>
          <p:cNvSpPr>
            <a:spLocks noGrp="1"/>
          </p:cNvSpPr>
          <p:nvPr>
            <p:ph idx="1"/>
          </p:nvPr>
        </p:nvSpPr>
        <p:spPr>
          <a:xfrm>
            <a:off x="107504" y="1109568"/>
            <a:ext cx="8241323" cy="4896543"/>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olidFill>
                  <a:schemeClr val="accent4"/>
                </a:solidFill>
              </a:rPr>
              <a:t>request_threaded_irq（）函数</a:t>
            </a:r>
          </a:p>
          <a:p>
            <a:pPr lvl="3" algn="l">
              <a:lnSpc>
                <a:spcPct val="150000"/>
              </a:lnSpc>
            </a:pPr>
            <a:r>
              <a:rPr lang="zh-CN" altLang="en-US" dirty="0">
                <a:solidFill>
                  <a:schemeClr val="accent4"/>
                </a:solidFill>
              </a:rPr>
              <a:t>/kernel/irq/manage.c</a:t>
            </a:r>
          </a:p>
          <a:p>
            <a:pPr lvl="3" algn="l">
              <a:lnSpc>
                <a:spcPct val="150000"/>
              </a:lnSpc>
            </a:pPr>
            <a:endParaRPr lang="zh-CN" altLang="en-US" dirty="0">
              <a:solidFill>
                <a:schemeClr val="accent4"/>
              </a:solidFill>
              <a:sym typeface="+mn-ea"/>
            </a:endParaRPr>
          </a:p>
          <a:p>
            <a:pPr lvl="3" algn="l">
              <a:lnSpc>
                <a:spcPct val="150000"/>
              </a:lnSpc>
            </a:pPr>
            <a:r>
              <a:rPr lang="zh-CN" altLang="en-US" dirty="0">
                <a:solidFill>
                  <a:schemeClr val="accent4"/>
                </a:solidFill>
                <a:sym typeface="+mn-ea"/>
              </a:rPr>
              <a:t>参数说明：</a:t>
            </a:r>
          </a:p>
          <a:p>
            <a:pPr lvl="4" algn="l">
              <a:lnSpc>
                <a:spcPct val="150000"/>
              </a:lnSpc>
            </a:pPr>
            <a:r>
              <a:rPr lang="en-US" altLang="zh-CN" dirty="0">
                <a:solidFill>
                  <a:schemeClr val="accent4"/>
                </a:solidFill>
                <a:sym typeface="+mn-ea"/>
              </a:rPr>
              <a:t>irq</a:t>
            </a:r>
            <a:r>
              <a:rPr lang="zh-CN" altLang="en-US" dirty="0">
                <a:solidFill>
                  <a:schemeClr val="accent4"/>
                </a:solidFill>
                <a:sym typeface="+mn-ea"/>
              </a:rPr>
              <a:t>： irq 中断号，是一个整型</a:t>
            </a:r>
          </a:p>
          <a:p>
            <a:pPr lvl="4" algn="l">
              <a:lnSpc>
                <a:spcPct val="150000"/>
              </a:lnSpc>
            </a:pPr>
            <a:r>
              <a:rPr lang="en-US" altLang="zh-CN" dirty="0">
                <a:solidFill>
                  <a:schemeClr val="accent4"/>
                </a:solidFill>
                <a:sym typeface="+mn-ea"/>
              </a:rPr>
              <a:t>handler</a:t>
            </a:r>
            <a:r>
              <a:rPr lang="zh-CN" altLang="en-US" dirty="0">
                <a:solidFill>
                  <a:schemeClr val="accent4"/>
                </a:solidFill>
                <a:sym typeface="+mn-ea"/>
              </a:rPr>
              <a:t>：handler 中断服务函数，是在发生中断时，首先要执行的code</a:t>
            </a:r>
          </a:p>
          <a:p>
            <a:pPr lvl="4" algn="l">
              <a:lnSpc>
                <a:spcPct val="150000"/>
              </a:lnSpc>
            </a:pPr>
            <a:r>
              <a:rPr lang="en-US" altLang="zh-CN" dirty="0">
                <a:solidFill>
                  <a:schemeClr val="accent4"/>
                </a:solidFill>
                <a:sym typeface="+mn-ea"/>
              </a:rPr>
              <a:t>thread_fn</a:t>
            </a:r>
            <a:r>
              <a:rPr lang="zh-CN" altLang="en-US" dirty="0">
                <a:solidFill>
                  <a:schemeClr val="accent4"/>
                </a:solidFill>
                <a:sym typeface="+mn-ea"/>
              </a:rPr>
              <a:t>：放</a:t>
            </a:r>
            <a:r>
              <a:rPr lang="en-US" altLang="zh-CN" dirty="0">
                <a:solidFill>
                  <a:schemeClr val="accent4"/>
                </a:solidFill>
                <a:sym typeface="+mn-ea"/>
              </a:rPr>
              <a:t>在</a:t>
            </a:r>
            <a:r>
              <a:rPr lang="zh-CN" altLang="en-US" dirty="0">
                <a:solidFill>
                  <a:schemeClr val="accent4"/>
                </a:solidFill>
                <a:sym typeface="+mn-ea"/>
              </a:rPr>
              <a:t>内核</a:t>
            </a:r>
            <a:r>
              <a:rPr lang="en-US" altLang="zh-CN" dirty="0">
                <a:solidFill>
                  <a:schemeClr val="accent4"/>
                </a:solidFill>
                <a:sym typeface="+mn-ea"/>
              </a:rPr>
              <a:t>线程里执行的</a:t>
            </a:r>
            <a:r>
              <a:rPr lang="zh-CN" altLang="en-US" dirty="0">
                <a:solidFill>
                  <a:schemeClr val="accent4"/>
                </a:solidFill>
                <a:sym typeface="+mn-ea"/>
              </a:rPr>
              <a:t>函数</a:t>
            </a:r>
            <a:r>
              <a:rPr lang="en-US" altLang="zh-CN" dirty="0">
                <a:solidFill>
                  <a:schemeClr val="accent4"/>
                </a:solidFill>
                <a:sym typeface="+mn-ea"/>
              </a:rPr>
              <a:t>，</a:t>
            </a:r>
            <a:r>
              <a:rPr lang="zh-CN" altLang="en-US" dirty="0">
                <a:solidFill>
                  <a:schemeClr val="accent4"/>
                </a:solidFill>
                <a:sym typeface="+mn-ea"/>
              </a:rPr>
              <a:t>通常为</a:t>
            </a:r>
            <a:r>
              <a:rPr lang="en-US" altLang="zh-CN" dirty="0">
                <a:solidFill>
                  <a:schemeClr val="accent4"/>
                </a:solidFill>
                <a:sym typeface="+mn-ea"/>
              </a:rPr>
              <a:t>NULL</a:t>
            </a:r>
          </a:p>
          <a:p>
            <a:pPr lvl="4" algn="l">
              <a:lnSpc>
                <a:spcPct val="150000"/>
              </a:lnSpc>
            </a:pPr>
            <a:r>
              <a:rPr lang="en-US" altLang="zh-CN" dirty="0">
                <a:solidFill>
                  <a:schemeClr val="accent4"/>
                </a:solidFill>
                <a:sym typeface="+mn-ea"/>
              </a:rPr>
              <a:t>irqflags</a:t>
            </a:r>
            <a:r>
              <a:rPr lang="zh-CN" altLang="en-US" dirty="0">
                <a:solidFill>
                  <a:schemeClr val="accent4"/>
                </a:solidFill>
                <a:sym typeface="+mn-ea"/>
              </a:rPr>
              <a:t>   ：指定了 快速中断或中断共享等中断处理属性 。</a:t>
            </a:r>
          </a:p>
          <a:p>
            <a:pPr lvl="4" algn="l">
              <a:lnSpc>
                <a:spcPct val="150000"/>
              </a:lnSpc>
            </a:pPr>
            <a:r>
              <a:rPr dirty="0">
                <a:solidFill>
                  <a:schemeClr val="accent4"/>
                </a:solidFill>
                <a:sym typeface="+mn-ea"/>
              </a:rPr>
              <a:t> name  </a:t>
            </a:r>
            <a:r>
              <a:rPr lang="zh-CN" dirty="0">
                <a:solidFill>
                  <a:schemeClr val="accent4"/>
                </a:solidFill>
                <a:sym typeface="+mn-ea"/>
              </a:rPr>
              <a:t>：</a:t>
            </a:r>
            <a:r>
              <a:rPr dirty="0">
                <a:solidFill>
                  <a:schemeClr val="accent4"/>
                </a:solidFill>
                <a:sym typeface="+mn-ea"/>
              </a:rPr>
              <a:t>通常是设备驱动程序的名称</a:t>
            </a:r>
          </a:p>
          <a:p>
            <a:pPr lvl="4" algn="l">
              <a:lnSpc>
                <a:spcPct val="150000"/>
              </a:lnSpc>
            </a:pPr>
            <a:r>
              <a:rPr dirty="0">
                <a:solidFill>
                  <a:schemeClr val="accent4"/>
                </a:solidFill>
                <a:sym typeface="+mn-ea"/>
              </a:rPr>
              <a:t> dev_id 中断名称  可作为共享中断时的中断区别参数，也可以用来指定中断服务函数需要参考的数据地址</a:t>
            </a:r>
          </a:p>
          <a:p>
            <a:pPr lvl="4" algn="l">
              <a:lnSpc>
                <a:spcPct val="150000"/>
              </a:lnSpc>
            </a:pPr>
            <a:endParaRPr lang="zh-CN" altLang="en-US" dirty="0">
              <a:solidFill>
                <a:schemeClr val="accent4"/>
              </a:solidFill>
              <a:sym typeface="+mn-ea"/>
            </a:endParaRPr>
          </a:p>
        </p:txBody>
      </p:sp>
      <p:pic>
        <p:nvPicPr>
          <p:cNvPr id="4" name="图片 3"/>
          <p:cNvPicPr>
            <a:picLocks noChangeAspect="1"/>
          </p:cNvPicPr>
          <p:nvPr/>
        </p:nvPicPr>
        <p:blipFill>
          <a:blip r:embed="rId3"/>
          <a:stretch>
            <a:fillRect/>
          </a:stretch>
        </p:blipFill>
        <p:spPr>
          <a:xfrm>
            <a:off x="2987824" y="2204864"/>
            <a:ext cx="4659630" cy="503396"/>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中断注册</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olidFill>
                  <a:schemeClr val="accent4"/>
                </a:solidFill>
                <a:sym typeface="+mn-ea"/>
              </a:rPr>
              <a:t>request_threaded_irq（）函数的流程</a:t>
            </a:r>
          </a:p>
          <a:p>
            <a:pPr lvl="1" algn="l">
              <a:lnSpc>
                <a:spcPct val="150000"/>
              </a:lnSpc>
            </a:pPr>
            <a:r>
              <a:rPr lang="en-US" altLang="zh-CN" dirty="0">
                <a:solidFill>
                  <a:schemeClr val="accent4"/>
                </a:solidFill>
              </a:rPr>
              <a:t>1. </a:t>
            </a:r>
            <a:r>
              <a:rPr lang="zh-CN" altLang="en-US" dirty="0">
                <a:solidFill>
                  <a:schemeClr val="accent4"/>
                </a:solidFill>
              </a:rPr>
              <a:t>函数request_threaded_irq( )首先对传入的参数进行正确性检查，根据传入的irq号获得数组irq_desc中以irq为下标的元素</a:t>
            </a:r>
          </a:p>
          <a:p>
            <a:pPr lvl="1" algn="l">
              <a:lnSpc>
                <a:spcPct val="150000"/>
              </a:lnSpc>
            </a:pPr>
            <a:r>
              <a:rPr lang="en-US" altLang="zh-CN" dirty="0">
                <a:solidFill>
                  <a:schemeClr val="accent4"/>
                </a:solidFill>
              </a:rPr>
              <a:t>2. </a:t>
            </a:r>
            <a:r>
              <a:rPr lang="zh-CN" altLang="en-US" dirty="0">
                <a:solidFill>
                  <a:schemeClr val="accent4"/>
                </a:solidFill>
              </a:rPr>
              <a:t>然后动态的创建一个irqaction描述符，根据传入的参数初始化新生成的irqaction描述符</a:t>
            </a:r>
          </a:p>
          <a:p>
            <a:pPr lvl="1" algn="l">
              <a:lnSpc>
                <a:spcPct val="150000"/>
              </a:lnSpc>
            </a:pPr>
            <a:r>
              <a:rPr lang="en-US" altLang="zh-CN" dirty="0">
                <a:solidFill>
                  <a:schemeClr val="accent4"/>
                </a:solidFill>
              </a:rPr>
              <a:t>3. </a:t>
            </a:r>
            <a:r>
              <a:rPr lang="zh-CN" altLang="en-US" dirty="0">
                <a:solidFill>
                  <a:schemeClr val="accent4"/>
                </a:solidFill>
              </a:rPr>
              <a:t>最后调用函数__setup_irq( )把该描述符加入到IRQ链表中，完成中断的动态申请及注册</a:t>
            </a:r>
          </a:p>
          <a:p>
            <a:pPr lvl="1" algn="l">
              <a:lnSpc>
                <a:spcPct val="150000"/>
              </a:lnSpc>
            </a:pPr>
            <a:r>
              <a:rPr lang="en-US" altLang="zh-CN" dirty="0">
                <a:solidFill>
                  <a:schemeClr val="accent4"/>
                </a:solidFill>
              </a:rPr>
              <a:t>4. </a:t>
            </a:r>
            <a:r>
              <a:rPr lang="zh-CN" altLang="en-US" dirty="0">
                <a:solidFill>
                  <a:schemeClr val="accent4"/>
                </a:solidFill>
              </a:rPr>
              <a:t>如果返回值是0则说明申请成功，如果申请不成功，则返回的值非零，一般为负数，可能的取值-16、-38。例如，如果返回值是-16，则说明申请的中断号在内核中已被占用。</a:t>
            </a:r>
          </a:p>
          <a:p>
            <a:pPr lvl="2" algn="l">
              <a:lnSpc>
                <a:spcPct val="150000"/>
              </a:lnSpc>
            </a:pPr>
            <a:endParaRPr lang="zh-CN" altLang="en-US" dirty="0">
              <a:solidFill>
                <a:schemeClr val="accent4"/>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中断注册</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solidFill>
                  <a:schemeClr val="accent4"/>
                </a:solidFill>
              </a:rPr>
              <a:t>硬中断注销</a:t>
            </a:r>
          </a:p>
          <a:p>
            <a:pPr lvl="1" algn="l">
              <a:lnSpc>
                <a:spcPct val="150000"/>
              </a:lnSpc>
            </a:pPr>
            <a:r>
              <a:rPr lang="en-US" altLang="zh-CN" dirty="0">
                <a:solidFill>
                  <a:schemeClr val="accent4"/>
                </a:solidFill>
              </a:rPr>
              <a:t>Linux</a:t>
            </a:r>
            <a:r>
              <a:rPr lang="zh-CN" altLang="en-US" dirty="0">
                <a:solidFill>
                  <a:schemeClr val="accent4"/>
                </a:solidFill>
              </a:rPr>
              <a:t>使用</a:t>
            </a:r>
            <a:r>
              <a:rPr lang="en-US" altLang="zh-CN" dirty="0">
                <a:solidFill>
                  <a:schemeClr val="accent4"/>
                </a:solidFill>
              </a:rPr>
              <a:t>free_irq</a:t>
            </a:r>
            <a:r>
              <a:rPr lang="zh-CN" altLang="en-US" dirty="0">
                <a:solidFill>
                  <a:schemeClr val="accent4"/>
                </a:solidFill>
              </a:rPr>
              <a:t>（）函数对注册的中断服务例程（</a:t>
            </a:r>
            <a:r>
              <a:rPr lang="en-US" altLang="zh-CN" dirty="0">
                <a:solidFill>
                  <a:schemeClr val="accent4"/>
                </a:solidFill>
              </a:rPr>
              <a:t>ISR</a:t>
            </a:r>
            <a:r>
              <a:rPr lang="zh-CN" altLang="en-US" dirty="0">
                <a:solidFill>
                  <a:schemeClr val="accent4"/>
                </a:solidFill>
              </a:rPr>
              <a:t>）进行注销</a:t>
            </a:r>
          </a:p>
          <a:p>
            <a:pPr lvl="3" algn="l">
              <a:lnSpc>
                <a:spcPct val="150000"/>
              </a:lnSpc>
            </a:pPr>
            <a:r>
              <a:rPr lang="zh-CN" altLang="en-US" dirty="0">
                <a:solidFill>
                  <a:schemeClr val="accent4"/>
                </a:solidFill>
              </a:rPr>
              <a:t>/kernel/irq/manage.c</a:t>
            </a:r>
          </a:p>
          <a:p>
            <a:pPr lvl="3" algn="l">
              <a:lnSpc>
                <a:spcPct val="150000"/>
              </a:lnSpc>
            </a:pPr>
            <a:endParaRPr lang="zh-CN" altLang="en-US" dirty="0">
              <a:solidFill>
                <a:schemeClr val="accent4"/>
              </a:solidFill>
            </a:endParaRPr>
          </a:p>
          <a:p>
            <a:pPr lvl="1" algn="l">
              <a:lnSpc>
                <a:spcPct val="150000"/>
              </a:lnSpc>
            </a:pPr>
            <a:r>
              <a:rPr lang="zh-CN" altLang="en-US" dirty="0">
                <a:solidFill>
                  <a:schemeClr val="accent4"/>
                </a:solidFill>
              </a:rPr>
              <a:t>参数说明：</a:t>
            </a:r>
          </a:p>
          <a:p>
            <a:pPr lvl="2" algn="l">
              <a:lnSpc>
                <a:spcPct val="150000"/>
              </a:lnSpc>
            </a:pPr>
            <a:r>
              <a:rPr lang="en-US" altLang="zh-CN" dirty="0">
                <a:solidFill>
                  <a:schemeClr val="accent4"/>
                </a:solidFill>
              </a:rPr>
              <a:t>irq</a:t>
            </a:r>
            <a:r>
              <a:rPr lang="zh-CN" altLang="en-US" dirty="0">
                <a:solidFill>
                  <a:schemeClr val="accent4"/>
                </a:solidFill>
              </a:rPr>
              <a:t>：将要注销的中断号</a:t>
            </a:r>
          </a:p>
          <a:p>
            <a:pPr lvl="2" algn="l">
              <a:lnSpc>
                <a:spcPct val="150000"/>
              </a:lnSpc>
            </a:pPr>
            <a:r>
              <a:rPr lang="en-US" altLang="zh-CN" dirty="0">
                <a:solidFill>
                  <a:schemeClr val="accent4"/>
                </a:solidFill>
              </a:rPr>
              <a:t>dev_id</a:t>
            </a:r>
            <a:r>
              <a:rPr lang="zh-CN" altLang="en-US" dirty="0">
                <a:solidFill>
                  <a:schemeClr val="accent4"/>
                </a:solidFill>
              </a:rPr>
              <a:t>：将要注销的</a:t>
            </a:r>
            <a:r>
              <a:rPr lang="en-US" altLang="zh-CN" dirty="0">
                <a:solidFill>
                  <a:schemeClr val="accent4"/>
                </a:solidFill>
              </a:rPr>
              <a:t>ISR</a:t>
            </a:r>
            <a:r>
              <a:rPr lang="zh-CN" altLang="en-US" dirty="0">
                <a:solidFill>
                  <a:schemeClr val="accent4"/>
                </a:solidFill>
              </a:rPr>
              <a:t>对应的设备号</a:t>
            </a:r>
          </a:p>
        </p:txBody>
      </p:sp>
      <p:pic>
        <p:nvPicPr>
          <p:cNvPr id="2" name="图片 1"/>
          <p:cNvPicPr>
            <a:picLocks noChangeAspect="1"/>
          </p:cNvPicPr>
          <p:nvPr/>
        </p:nvPicPr>
        <p:blipFill>
          <a:blip r:embed="rId3"/>
          <a:stretch>
            <a:fillRect/>
          </a:stretch>
        </p:blipFill>
        <p:spPr>
          <a:xfrm>
            <a:off x="1384459" y="3136106"/>
            <a:ext cx="5960745" cy="268605"/>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中断注册</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软中断注册</a:t>
            </a:r>
          </a:p>
          <a:p>
            <a:pPr lvl="1" algn="l">
              <a:lnSpc>
                <a:spcPct val="150000"/>
              </a:lnSpc>
            </a:pPr>
            <a:r>
              <a:rPr lang="zh-CN" altLang="en-US" sz="1500" dirty="0">
                <a:sym typeface="+mn-ea"/>
              </a:rPr>
              <a:t>open_softirq()</a:t>
            </a:r>
          </a:p>
          <a:p>
            <a:pPr lvl="2" algn="l">
              <a:lnSpc>
                <a:spcPct val="150000"/>
              </a:lnSpc>
            </a:pPr>
            <a:endParaRPr lang="zh-CN" altLang="en-US" dirty="0">
              <a:sym typeface="+mn-ea"/>
            </a:endParaRPr>
          </a:p>
          <a:p>
            <a:pPr lvl="2" algn="l">
              <a:lnSpc>
                <a:spcPct val="150000"/>
              </a:lnSpc>
            </a:pPr>
            <a:endParaRPr lang="zh-CN" altLang="en-US" dirty="0">
              <a:sym typeface="+mn-ea"/>
            </a:endParaRPr>
          </a:p>
          <a:p>
            <a:pPr lvl="2" algn="l">
              <a:lnSpc>
                <a:spcPct val="150000"/>
              </a:lnSpc>
            </a:pPr>
            <a:r>
              <a:rPr lang="en-US" altLang="zh-CN" sz="1500" dirty="0"/>
              <a:t>open_softirq()</a:t>
            </a:r>
            <a:r>
              <a:rPr lang="zh-CN" altLang="en-US" sz="1500" dirty="0"/>
              <a:t>的功能很简单，就是将</a:t>
            </a:r>
            <a:r>
              <a:rPr lang="en-US" altLang="zh-CN" dirty="0">
                <a:sym typeface="+mn-ea"/>
              </a:rPr>
              <a:t>soft_vec</a:t>
            </a:r>
            <a:r>
              <a:rPr lang="zh-CN" altLang="en-US" dirty="0">
                <a:sym typeface="+mn-ea"/>
              </a:rPr>
              <a:t>数组的第</a:t>
            </a:r>
            <a:r>
              <a:rPr lang="en-US" altLang="zh-CN" dirty="0">
                <a:sym typeface="+mn-ea"/>
              </a:rPr>
              <a:t>nr</a:t>
            </a:r>
            <a:r>
              <a:rPr lang="zh-CN" altLang="en-US" dirty="0">
                <a:sym typeface="+mn-ea"/>
              </a:rPr>
              <a:t>个元素指向所要注册的</a:t>
            </a:r>
            <a:r>
              <a:rPr lang="en-US" altLang="zh-CN" dirty="0">
                <a:sym typeface="+mn-ea"/>
              </a:rPr>
              <a:t>action</a:t>
            </a:r>
            <a:r>
              <a:rPr lang="zh-CN" altLang="en-US" dirty="0">
                <a:sym typeface="+mn-ea"/>
              </a:rPr>
              <a:t>函数</a:t>
            </a:r>
            <a:endParaRPr lang="zh-CN" altLang="en-US" sz="1500" dirty="0"/>
          </a:p>
          <a:p>
            <a:pPr lvl="2" indent="-257175">
              <a:lnSpc>
                <a:spcPct val="150000"/>
              </a:lnSpc>
              <a:buChar char="§"/>
            </a:pPr>
            <a:endParaRPr lang="zh-CN" altLang="en-US" sz="2100" dirty="0">
              <a:solidFill>
                <a:srgbClr val="000066"/>
              </a:solidFill>
            </a:endParaRPr>
          </a:p>
        </p:txBody>
      </p:sp>
      <p:pic>
        <p:nvPicPr>
          <p:cNvPr id="2" name="图片 1"/>
          <p:cNvPicPr>
            <a:picLocks noChangeAspect="1"/>
          </p:cNvPicPr>
          <p:nvPr/>
        </p:nvPicPr>
        <p:blipFill>
          <a:blip r:embed="rId3"/>
          <a:stretch>
            <a:fillRect/>
          </a:stretch>
        </p:blipFill>
        <p:spPr>
          <a:xfrm>
            <a:off x="2195736" y="2553500"/>
            <a:ext cx="5253990" cy="737235"/>
          </a:xfrm>
          <a:prstGeom prst="rect">
            <a:avLst/>
          </a:prstGeom>
        </p:spPr>
      </p:pic>
      <p:sp>
        <p:nvSpPr>
          <p:cNvPr id="4" name="圆角矩形 3"/>
          <p:cNvSpPr/>
          <p:nvPr/>
        </p:nvSpPr>
        <p:spPr>
          <a:xfrm>
            <a:off x="2705101" y="4570572"/>
            <a:ext cx="1968341" cy="689550"/>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关于</a:t>
            </a:r>
            <a:r>
              <a:rPr lang="zh-CN" altLang="en-US" sz="1800">
                <a:sym typeface="+mn-ea"/>
              </a:rPr>
              <a:t>soft_vec数组将在下一章说明</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初始化中断描述符表</a:t>
            </a:r>
            <a:endParaRPr lang="en-US" altLang="zh-CN" dirty="0">
              <a:solidFill>
                <a:schemeClr val="tx1">
                  <a:lumMod val="50000"/>
                </a:schemeClr>
              </a:solidFill>
            </a:endParaRPr>
          </a:p>
          <a:p>
            <a:pPr>
              <a:lnSpc>
                <a:spcPct val="150000"/>
              </a:lnSpc>
            </a:pPr>
            <a:r>
              <a:rPr lang="en-US" altLang="zh-CN" dirty="0"/>
              <a:t>2.	</a:t>
            </a:r>
            <a:r>
              <a:rPr lang="zh-CN" altLang="en-US" dirty="0"/>
              <a:t>中断处理过程</a:t>
            </a:r>
            <a:endParaRPr lang="en-US" altLang="zh-CN" dirty="0"/>
          </a:p>
          <a:p>
            <a:pPr>
              <a:lnSpc>
                <a:spcPct val="150000"/>
              </a:lnSpc>
            </a:pPr>
            <a:r>
              <a:rPr lang="en-US" altLang="zh-CN" dirty="0"/>
              <a:t>3. 	</a:t>
            </a:r>
            <a:r>
              <a:rPr lang="zh-CN" altLang="en-US" dirty="0"/>
              <a:t>中断服务</a:t>
            </a:r>
            <a:endParaRPr lang="en-US" altLang="zh-CN" dirty="0"/>
          </a:p>
          <a:p>
            <a:pPr>
              <a:lnSpc>
                <a:spcPct val="150000"/>
              </a:lnSpc>
            </a:pPr>
            <a:r>
              <a:rPr lang="en-US" altLang="zh-CN" dirty="0">
                <a:solidFill>
                  <a:srgbClr val="C00000"/>
                </a:solidFill>
              </a:rPr>
              <a:t>4.	</a:t>
            </a:r>
            <a:r>
              <a:rPr lang="zh-CN" altLang="en-US" dirty="0">
                <a:solidFill>
                  <a:srgbClr val="C00000"/>
                </a:solidFill>
              </a:rPr>
              <a:t>多处理器中断</a:t>
            </a:r>
            <a:endParaRPr lang="en-US" altLang="zh-CN" dirty="0">
              <a:solidFill>
                <a:srgbClr val="C00000"/>
              </a:solidFill>
            </a:endParaRPr>
          </a:p>
        </p:txBody>
      </p:sp>
    </p:spTree>
    <p:extLst>
      <p:ext uri="{BB962C8B-B14F-4D97-AF65-F5344CB8AC3E}">
        <p14:creationId xmlns:p14="http://schemas.microsoft.com/office/powerpoint/2010/main" val="250128461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074" y="1130544"/>
            <a:ext cx="4958715" cy="3672364"/>
          </a:xfrm>
        </p:spPr>
        <p:txBody>
          <a:bodyPr/>
          <a:lstStyle/>
          <a:p>
            <a:pPr indent="0">
              <a:lnSpc>
                <a:spcPct val="150000"/>
              </a:lnSpc>
              <a:spcBef>
                <a:spcPts val="0"/>
              </a:spcBef>
            </a:pPr>
            <a:r>
              <a:rPr lang="en-US" altLang="zh-CN" dirty="0"/>
              <a:t>APIC</a:t>
            </a:r>
          </a:p>
          <a:p>
            <a:pPr lvl="1" indent="0">
              <a:lnSpc>
                <a:spcPct val="150000"/>
              </a:lnSpc>
              <a:spcBef>
                <a:spcPts val="0"/>
              </a:spcBef>
            </a:pPr>
            <a:r>
              <a:rPr lang="zh-CN" altLang="en-US" dirty="0"/>
              <a:t>在多处理器时代，不再使用传统的</a:t>
            </a:r>
            <a:r>
              <a:rPr lang="en-US" altLang="zh-CN" dirty="0"/>
              <a:t>8259A</a:t>
            </a:r>
            <a:r>
              <a:rPr lang="zh-CN" altLang="en-US" dirty="0"/>
              <a:t>来作为中断控制器，而是使用</a:t>
            </a:r>
            <a:r>
              <a:rPr lang="en-US" altLang="zh-CN" dirty="0"/>
              <a:t>APIC</a:t>
            </a:r>
            <a:r>
              <a:rPr lang="zh-CN" altLang="en-US" dirty="0"/>
              <a:t>。而</a:t>
            </a:r>
            <a:r>
              <a:rPr lang="en-US" altLang="zh-CN" dirty="0"/>
              <a:t>APIC</a:t>
            </a:r>
            <a:r>
              <a:rPr lang="zh-CN" altLang="en-US" dirty="0"/>
              <a:t>分为本地</a:t>
            </a:r>
            <a:r>
              <a:rPr lang="en-US" altLang="zh-CN" dirty="0"/>
              <a:t>APIC</a:t>
            </a:r>
            <a:r>
              <a:rPr lang="zh-CN" altLang="en-US" dirty="0"/>
              <a:t>（</a:t>
            </a:r>
            <a:r>
              <a:rPr lang="en-US" altLang="zh-CN" dirty="0"/>
              <a:t>LAPIC</a:t>
            </a:r>
            <a:r>
              <a:rPr lang="zh-CN" altLang="en-US" dirty="0"/>
              <a:t>）以及</a:t>
            </a:r>
            <a:r>
              <a:rPr lang="en-US" altLang="zh-CN" dirty="0"/>
              <a:t>I/OAPIC</a:t>
            </a:r>
            <a:r>
              <a:rPr lang="zh-CN" altLang="en-US" dirty="0"/>
              <a:t>。</a:t>
            </a:r>
          </a:p>
          <a:p>
            <a:pPr lvl="2" indent="0">
              <a:lnSpc>
                <a:spcPct val="150000"/>
              </a:lnSpc>
              <a:spcBef>
                <a:spcPts val="0"/>
              </a:spcBef>
            </a:pPr>
            <a:r>
              <a:rPr lang="zh-CN" altLang="en-US" dirty="0">
                <a:sym typeface="+mn-ea"/>
              </a:rPr>
              <a:t>本地</a:t>
            </a:r>
            <a:r>
              <a:rPr lang="en-US" altLang="zh-CN" dirty="0">
                <a:sym typeface="+mn-ea"/>
              </a:rPr>
              <a:t>APIC</a:t>
            </a:r>
          </a:p>
          <a:p>
            <a:pPr lvl="3" indent="0">
              <a:lnSpc>
                <a:spcPct val="150000"/>
              </a:lnSpc>
              <a:spcBef>
                <a:spcPts val="0"/>
              </a:spcBef>
            </a:pPr>
            <a:r>
              <a:rPr lang="zh-CN" altLang="en-US" dirty="0">
                <a:sym typeface="+mn-ea"/>
              </a:rPr>
              <a:t>集成在单个</a:t>
            </a:r>
            <a:r>
              <a:rPr lang="en-US" altLang="zh-CN" dirty="0">
                <a:sym typeface="+mn-ea"/>
              </a:rPr>
              <a:t>CPU</a:t>
            </a:r>
            <a:r>
              <a:rPr lang="zh-CN" altLang="en-US" dirty="0">
                <a:sym typeface="+mn-ea"/>
              </a:rPr>
              <a:t>内部，与</a:t>
            </a:r>
            <a:r>
              <a:rPr lang="en-US" altLang="zh-CN" dirty="0">
                <a:sym typeface="+mn-ea"/>
              </a:rPr>
              <a:t>CPU</a:t>
            </a:r>
            <a:r>
              <a:rPr lang="zh-CN" altLang="en-US" dirty="0">
                <a:sym typeface="+mn-ea"/>
              </a:rPr>
              <a:t>成一一对应的关系，通过系统总线与</a:t>
            </a:r>
            <a:r>
              <a:rPr lang="en-US" altLang="zh-CN" dirty="0">
                <a:sym typeface="+mn-ea"/>
              </a:rPr>
              <a:t>I/OAPIC</a:t>
            </a:r>
            <a:r>
              <a:rPr lang="zh-CN" altLang="en-US" dirty="0">
                <a:sym typeface="+mn-ea"/>
              </a:rPr>
              <a:t>相连</a:t>
            </a:r>
          </a:p>
          <a:p>
            <a:pPr lvl="2" indent="0">
              <a:lnSpc>
                <a:spcPct val="150000"/>
              </a:lnSpc>
              <a:spcBef>
                <a:spcPts val="0"/>
              </a:spcBef>
            </a:pPr>
            <a:r>
              <a:rPr lang="en-US" altLang="zh-CN" dirty="0">
                <a:sym typeface="+mn-ea"/>
              </a:rPr>
              <a:t>I/OAPIC</a:t>
            </a:r>
          </a:p>
          <a:p>
            <a:pPr lvl="3" indent="0">
              <a:lnSpc>
                <a:spcPct val="150000"/>
              </a:lnSpc>
              <a:spcBef>
                <a:spcPts val="0"/>
              </a:spcBef>
            </a:pPr>
            <a:r>
              <a:rPr lang="zh-CN" altLang="en-US" dirty="0">
                <a:sym typeface="+mn-ea"/>
              </a:rPr>
              <a:t>集成在主板上，通常一个系统有一个</a:t>
            </a:r>
            <a:r>
              <a:rPr lang="en-US" altLang="zh-CN" dirty="0">
                <a:sym typeface="+mn-ea"/>
              </a:rPr>
              <a:t>I/OAPIC</a:t>
            </a:r>
            <a:r>
              <a:rPr lang="zh-CN" altLang="en-US" dirty="0">
                <a:sym typeface="+mn-ea"/>
              </a:rPr>
              <a:t>，与多个本地</a:t>
            </a:r>
            <a:r>
              <a:rPr lang="en-US" altLang="zh-CN" dirty="0">
                <a:sym typeface="+mn-ea"/>
              </a:rPr>
              <a:t>APIC</a:t>
            </a:r>
            <a:r>
              <a:rPr lang="zh-CN" altLang="en-US" dirty="0">
                <a:sym typeface="+mn-ea"/>
              </a:rPr>
              <a:t>通过系统总线相连</a:t>
            </a:r>
          </a:p>
        </p:txBody>
      </p:sp>
      <p:sp>
        <p:nvSpPr>
          <p:cNvPr id="3" name="标题 2"/>
          <p:cNvSpPr>
            <a:spLocks noGrp="1"/>
          </p:cNvSpPr>
          <p:nvPr>
            <p:ph type="title"/>
          </p:nvPr>
        </p:nvSpPr>
        <p:spPr/>
        <p:txBody>
          <a:bodyPr/>
          <a:lstStyle/>
          <a:p>
            <a:r>
              <a:rPr lang="zh-CN" altLang="en-US"/>
              <a:t>多处理器中断</a:t>
            </a:r>
          </a:p>
        </p:txBody>
      </p:sp>
      <p:pic>
        <p:nvPicPr>
          <p:cNvPr id="4" name="图片 3"/>
          <p:cNvPicPr>
            <a:picLocks noChangeAspect="1"/>
          </p:cNvPicPr>
          <p:nvPr/>
        </p:nvPicPr>
        <p:blipFill>
          <a:blip r:embed="rId2"/>
          <a:stretch>
            <a:fillRect/>
          </a:stretch>
        </p:blipFill>
        <p:spPr>
          <a:xfrm>
            <a:off x="5293995" y="2448402"/>
            <a:ext cx="3455670" cy="2147411"/>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zh-CN" altLang="en-US"/>
              <a:t>多处理器下的异常处理</a:t>
            </a:r>
          </a:p>
          <a:p>
            <a:pPr lvl="1">
              <a:lnSpc>
                <a:spcPct val="150000"/>
              </a:lnSpc>
              <a:spcBef>
                <a:spcPts val="0"/>
              </a:spcBef>
            </a:pPr>
            <a:endParaRPr lang="zh-CN" altLang="en-US"/>
          </a:p>
          <a:p>
            <a:pPr lvl="1">
              <a:lnSpc>
                <a:spcPct val="150000"/>
              </a:lnSpc>
              <a:spcBef>
                <a:spcPts val="0"/>
              </a:spcBef>
            </a:pPr>
            <a:r>
              <a:rPr lang="zh-CN" altLang="en-US"/>
              <a:t>思考：</a:t>
            </a:r>
          </a:p>
          <a:p>
            <a:pPr lvl="1">
              <a:lnSpc>
                <a:spcPct val="150000"/>
              </a:lnSpc>
              <a:spcBef>
                <a:spcPts val="0"/>
              </a:spcBef>
            </a:pPr>
            <a:endParaRPr lang="zh-CN" altLang="en-US"/>
          </a:p>
          <a:p>
            <a:pPr lvl="2">
              <a:lnSpc>
                <a:spcPct val="150000"/>
              </a:lnSpc>
              <a:spcBef>
                <a:spcPts val="0"/>
              </a:spcBef>
            </a:pPr>
            <a:r>
              <a:rPr lang="zh-CN" altLang="en-US"/>
              <a:t>异常的来源是哪儿？</a:t>
            </a:r>
          </a:p>
          <a:p>
            <a:pPr lvl="1">
              <a:lnSpc>
                <a:spcPct val="150000"/>
              </a:lnSpc>
              <a:spcBef>
                <a:spcPts val="0"/>
              </a:spcBef>
            </a:pPr>
            <a:endParaRPr lang="zh-CN" altLang="en-US"/>
          </a:p>
          <a:p>
            <a:pPr lvl="1">
              <a:lnSpc>
                <a:spcPct val="150000"/>
              </a:lnSpc>
              <a:spcBef>
                <a:spcPts val="0"/>
              </a:spcBef>
            </a:pPr>
            <a:endParaRPr lang="zh-CN" altLang="en-US"/>
          </a:p>
          <a:p>
            <a:pPr lvl="1">
              <a:lnSpc>
                <a:spcPct val="150000"/>
              </a:lnSpc>
              <a:spcBef>
                <a:spcPts val="0"/>
              </a:spcBef>
            </a:pPr>
            <a:endParaRPr lang="zh-CN" altLang="en-US"/>
          </a:p>
          <a:p>
            <a:pPr lvl="1">
              <a:lnSpc>
                <a:spcPct val="150000"/>
              </a:lnSpc>
              <a:spcBef>
                <a:spcPts val="0"/>
              </a:spcBef>
            </a:pPr>
            <a:endParaRPr lang="zh-CN" altLang="en-US"/>
          </a:p>
          <a:p>
            <a:pPr lvl="2">
              <a:lnSpc>
                <a:spcPct val="150000"/>
              </a:lnSpc>
              <a:spcBef>
                <a:spcPts val="0"/>
              </a:spcBef>
            </a:pPr>
            <a:r>
              <a:rPr lang="zh-CN" altLang="en-US"/>
              <a:t>多处理器如何处理异常？</a:t>
            </a:r>
          </a:p>
        </p:txBody>
      </p:sp>
      <p:sp>
        <p:nvSpPr>
          <p:cNvPr id="3" name="标题 2"/>
          <p:cNvSpPr>
            <a:spLocks noGrp="1"/>
          </p:cNvSpPr>
          <p:nvPr>
            <p:ph type="title"/>
          </p:nvPr>
        </p:nvSpPr>
        <p:spPr/>
        <p:txBody>
          <a:bodyPr/>
          <a:lstStyle/>
          <a:p>
            <a:r>
              <a:rPr lang="zh-CN" altLang="en-US"/>
              <a:t>多处理器中断</a:t>
            </a:r>
          </a:p>
        </p:txBody>
      </p:sp>
      <p:sp>
        <p:nvSpPr>
          <p:cNvPr id="5" name="椭圆形标注 4"/>
          <p:cNvSpPr/>
          <p:nvPr/>
        </p:nvSpPr>
        <p:spPr>
          <a:xfrm>
            <a:off x="2699792" y="2302710"/>
            <a:ext cx="1710214" cy="876404"/>
          </a:xfrm>
          <a:prstGeom prst="wedgeEllipseCallou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en-US" altLang="zh-CN" sz="1800"/>
              <a:t>CPU</a:t>
            </a:r>
            <a:r>
              <a:rPr lang="zh-CN" altLang="en-US" sz="1800"/>
              <a:t>内部产生</a:t>
            </a:r>
          </a:p>
        </p:txBody>
      </p:sp>
      <p:sp>
        <p:nvSpPr>
          <p:cNvPr id="6" name="椭圆形标注 5"/>
          <p:cNvSpPr/>
          <p:nvPr/>
        </p:nvSpPr>
        <p:spPr>
          <a:xfrm>
            <a:off x="2225040" y="3734753"/>
            <a:ext cx="2380774" cy="1265917"/>
          </a:xfrm>
          <a:prstGeom prst="wedgeEllipseCallou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en-US" altLang="zh-CN" sz="1800"/>
              <a:t>1. </a:t>
            </a:r>
            <a:r>
              <a:rPr lang="zh-CN" altLang="en-US" sz="1800"/>
              <a:t>通常由产生异常的</a:t>
            </a:r>
            <a:r>
              <a:rPr lang="en-US" altLang="zh-CN" sz="1800"/>
              <a:t>CPU</a:t>
            </a:r>
            <a:r>
              <a:rPr lang="zh-CN" altLang="en-US" sz="1800"/>
              <a:t>自己处理</a:t>
            </a:r>
          </a:p>
        </p:txBody>
      </p:sp>
      <p:sp>
        <p:nvSpPr>
          <p:cNvPr id="7" name="椭圆形标注 6"/>
          <p:cNvSpPr/>
          <p:nvPr/>
        </p:nvSpPr>
        <p:spPr>
          <a:xfrm>
            <a:off x="4944904" y="3734753"/>
            <a:ext cx="2380774" cy="1265917"/>
          </a:xfrm>
          <a:prstGeom prst="wedgeEllipseCallou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en-US" altLang="zh-CN" sz="1800"/>
              <a:t>2. </a:t>
            </a:r>
            <a:r>
              <a:rPr lang="zh-CN" altLang="en-US" sz="1800"/>
              <a:t>由产生异常的</a:t>
            </a:r>
            <a:r>
              <a:rPr lang="en-US" altLang="zh-CN" sz="1800"/>
              <a:t>CPU</a:t>
            </a:r>
            <a:r>
              <a:rPr lang="zh-CN" altLang="en-US" sz="1800"/>
              <a:t>交由其他</a:t>
            </a:r>
            <a:r>
              <a:rPr lang="en-US" altLang="zh-CN" sz="1800"/>
              <a:t>CPU</a:t>
            </a:r>
            <a:r>
              <a:rPr lang="zh-CN" altLang="en-US" sz="1800"/>
              <a:t>来处理</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zh-CN" altLang="en-US">
                <a:sym typeface="+mn-ea"/>
              </a:rPr>
              <a:t>多处理器下的中断处理</a:t>
            </a:r>
            <a:endParaRPr lang="zh-CN" altLang="en-US"/>
          </a:p>
          <a:p>
            <a:pPr lvl="1">
              <a:lnSpc>
                <a:spcPct val="150000"/>
              </a:lnSpc>
              <a:spcBef>
                <a:spcPts val="0"/>
              </a:spcBef>
            </a:pPr>
            <a:r>
              <a:rPr lang="zh-CN" altLang="en-US"/>
              <a:t>需要考虑的问题</a:t>
            </a:r>
          </a:p>
          <a:p>
            <a:pPr lvl="2">
              <a:lnSpc>
                <a:spcPct val="150000"/>
              </a:lnSpc>
              <a:spcBef>
                <a:spcPts val="0"/>
              </a:spcBef>
            </a:pPr>
            <a:r>
              <a:rPr lang="en-US" altLang="zh-CN"/>
              <a:t>1. </a:t>
            </a:r>
            <a:r>
              <a:rPr lang="zh-CN" altLang="en-US"/>
              <a:t>如何确定哪个</a:t>
            </a:r>
            <a:r>
              <a:rPr lang="en-US" altLang="zh-CN"/>
              <a:t>CPU</a:t>
            </a:r>
            <a:r>
              <a:rPr lang="zh-CN" altLang="en-US"/>
              <a:t>处理到来的外中断？</a:t>
            </a:r>
          </a:p>
          <a:p>
            <a:pPr lvl="2">
              <a:lnSpc>
                <a:spcPct val="150000"/>
              </a:lnSpc>
              <a:spcBef>
                <a:spcPts val="0"/>
              </a:spcBef>
            </a:pPr>
            <a:r>
              <a:rPr lang="en-US" altLang="zh-CN"/>
              <a:t>2. </a:t>
            </a:r>
            <a:r>
              <a:rPr lang="zh-CN" altLang="en-US"/>
              <a:t>处理器间如何互相发送中断？</a:t>
            </a:r>
            <a:endParaRPr lang="en-US" altLang="zh-CN"/>
          </a:p>
        </p:txBody>
      </p:sp>
      <p:sp>
        <p:nvSpPr>
          <p:cNvPr id="3" name="标题 2"/>
          <p:cNvSpPr>
            <a:spLocks noGrp="1"/>
          </p:cNvSpPr>
          <p:nvPr>
            <p:ph type="title"/>
          </p:nvPr>
        </p:nvSpPr>
        <p:spPr/>
        <p:txBody>
          <a:bodyPr/>
          <a:lstStyle/>
          <a:p>
            <a:r>
              <a:rPr lang="zh-CN" altLang="en-US"/>
              <a:t>多处理器中断</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br>
              <a:rPr lang="zh-CN" altLang="en-US" dirty="0">
                <a:sym typeface="+mn-ea"/>
              </a:rPr>
            </a:br>
            <a:r>
              <a:rPr lang="zh-CN" altLang="en-US" dirty="0">
                <a:sym typeface="+mn-ea"/>
              </a:rPr>
              <a:t>预初始化中断描述符表</a:t>
            </a:r>
            <a:br>
              <a:rPr lang="zh-CN" altLang="en-US" dirty="0"/>
            </a:br>
            <a:endParaRPr lang="zh-CN" altLang="en-US" dirty="0"/>
          </a:p>
        </p:txBody>
      </p:sp>
      <p:sp>
        <p:nvSpPr>
          <p:cNvPr id="11" name="内容占位符 10"/>
          <p:cNvSpPr>
            <a:spLocks noGrp="1"/>
          </p:cNvSpPr>
          <p:nvPr>
            <p:ph idx="1"/>
          </p:nvPr>
        </p:nvSpPr>
        <p:spPr/>
        <p:txBody>
          <a:bodyPr/>
          <a:lstStyle/>
          <a:p>
            <a:pPr indent="0">
              <a:lnSpc>
                <a:spcPct val="150000"/>
              </a:lnSpc>
              <a:spcBef>
                <a:spcPts val="0"/>
              </a:spcBef>
            </a:pPr>
            <a:r>
              <a:rPr lang="en-US" altLang="zh-CN" dirty="0"/>
              <a:t>1. </a:t>
            </a:r>
            <a:r>
              <a:rPr lang="zh-CN" altLang="en-US" dirty="0"/>
              <a:t>预初始化中断描述符表</a:t>
            </a:r>
          </a:p>
          <a:p>
            <a:pPr lvl="1" indent="0">
              <a:lnSpc>
                <a:spcPct val="150000"/>
              </a:lnSpc>
              <a:spcBef>
                <a:spcPts val="0"/>
              </a:spcBef>
            </a:pPr>
            <a:r>
              <a:rPr lang="zh-CN" altLang="en-US" dirty="0"/>
              <a:t>填充</a:t>
            </a:r>
            <a:r>
              <a:rPr lang="en-US" altLang="zh-CN" dirty="0"/>
              <a:t>0~255</a:t>
            </a:r>
            <a:r>
              <a:rPr lang="zh-CN" altLang="en-US" dirty="0"/>
              <a:t>个中断描述符表的内容</a:t>
            </a:r>
          </a:p>
          <a:p>
            <a:pPr lvl="1" indent="0">
              <a:lnSpc>
                <a:spcPct val="150000"/>
              </a:lnSpc>
              <a:spcBef>
                <a:spcPts val="0"/>
              </a:spcBef>
            </a:pPr>
            <a:endParaRPr lang="zh-CN" altLang="en-US" dirty="0"/>
          </a:p>
          <a:p>
            <a:pPr indent="0">
              <a:lnSpc>
                <a:spcPct val="150000"/>
              </a:lnSpc>
              <a:spcBef>
                <a:spcPts val="0"/>
              </a:spcBef>
            </a:pPr>
            <a:r>
              <a:rPr lang="en-US" altLang="zh-CN" sz="2100" dirty="0">
                <a:sym typeface="+mn-ea"/>
              </a:rPr>
              <a:t>2. </a:t>
            </a:r>
            <a:r>
              <a:rPr lang="zh-CN" altLang="en-US" dirty="0">
                <a:sym typeface="+mn-ea"/>
              </a:rPr>
              <a:t>将</a:t>
            </a:r>
            <a:r>
              <a:rPr lang="en-US" altLang="zh-CN" dirty="0">
                <a:sym typeface="+mn-ea"/>
              </a:rPr>
              <a:t>IDT</a:t>
            </a:r>
            <a:r>
              <a:rPr lang="zh-CN" altLang="en-US" dirty="0">
                <a:sym typeface="+mn-ea"/>
              </a:rPr>
              <a:t>的地址装入</a:t>
            </a:r>
            <a:r>
              <a:rPr lang="en-US" altLang="zh-CN" dirty="0">
                <a:sym typeface="+mn-ea"/>
              </a:rPr>
              <a:t>IDTR</a:t>
            </a:r>
          </a:p>
          <a:p>
            <a:pPr lvl="1" indent="0">
              <a:lnSpc>
                <a:spcPct val="150000"/>
              </a:lnSpc>
              <a:spcBef>
                <a:spcPts val="0"/>
              </a:spcBef>
            </a:pPr>
            <a:r>
              <a:rPr lang="zh-CN" altLang="en-US" sz="1500" dirty="0"/>
              <a:t>使用</a:t>
            </a:r>
            <a:r>
              <a:rPr lang="en-US" altLang="zh-CN" sz="1500" dirty="0"/>
              <a:t>lidt</a:t>
            </a:r>
            <a:r>
              <a:rPr lang="zh-CN" altLang="en-US" sz="1500" dirty="0"/>
              <a:t>汇编指令</a:t>
            </a:r>
          </a:p>
          <a:p>
            <a:pPr lvl="1" indent="0">
              <a:lnSpc>
                <a:spcPct val="150000"/>
              </a:lnSpc>
              <a:spcBef>
                <a:spcPts val="0"/>
              </a:spcBef>
            </a:pPr>
            <a:endParaRPr lang="zh-CN" altLang="en-US" sz="1500" dirty="0"/>
          </a:p>
          <a:p>
            <a:pPr indent="0">
              <a:lnSpc>
                <a:spcPct val="150000"/>
              </a:lnSpc>
              <a:spcBef>
                <a:spcPts val="0"/>
              </a:spcBef>
            </a:pPr>
            <a:r>
              <a:rPr lang="en-US" altLang="zh-CN" sz="2100" dirty="0">
                <a:sym typeface="+mn-ea"/>
              </a:rPr>
              <a:t>3. </a:t>
            </a:r>
            <a:r>
              <a:rPr lang="zh-CN" altLang="en-US" sz="2100" dirty="0">
                <a:sym typeface="+mn-ea"/>
              </a:rPr>
              <a:t>最终的初始化</a:t>
            </a:r>
          </a:p>
          <a:p>
            <a:pPr lvl="1" indent="0">
              <a:lnSpc>
                <a:spcPct val="150000"/>
              </a:lnSpc>
              <a:spcBef>
                <a:spcPts val="0"/>
              </a:spcBef>
            </a:pPr>
            <a:r>
              <a:rPr lang="en-US" sz="1500" dirty="0">
                <a:sym typeface="+mn-ea"/>
              </a:rPr>
              <a:t>0~255</a:t>
            </a:r>
            <a:r>
              <a:rPr lang="zh-CN" altLang="en-US" sz="1500" dirty="0">
                <a:sym typeface="+mn-ea"/>
              </a:rPr>
              <a:t>个中断描述符分别指向不同的处理程序</a:t>
            </a:r>
            <a:endParaRPr lang="zh-CN" altLang="en-US" sz="1500" dirty="0"/>
          </a:p>
          <a:p>
            <a:pPr marL="600075" lvl="2" indent="-257175">
              <a:spcBef>
                <a:spcPts val="0"/>
              </a:spcBef>
              <a:buChar char="§"/>
            </a:pPr>
            <a:endParaRPr lang="zh-CN" altLang="en-US" sz="2100" dirty="0">
              <a:solidFill>
                <a:srgbClr val="000066"/>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en-US" altLang="zh-CN"/>
              <a:t>I/OAPIC</a:t>
            </a:r>
            <a:r>
              <a:rPr lang="zh-CN" altLang="en-US"/>
              <a:t>内部主要构成</a:t>
            </a:r>
            <a:endParaRPr lang="en-US" altLang="zh-CN"/>
          </a:p>
          <a:p>
            <a:pPr lvl="1">
              <a:lnSpc>
                <a:spcPct val="150000"/>
              </a:lnSpc>
              <a:spcBef>
                <a:spcPts val="0"/>
              </a:spcBef>
            </a:pPr>
            <a:r>
              <a:rPr>
                <a:sym typeface="+mn-ea"/>
              </a:rPr>
              <a:t> 一组24条IRQ线</a:t>
            </a:r>
            <a:r>
              <a:rPr lang="zh-CN">
                <a:sym typeface="+mn-ea"/>
              </a:rPr>
              <a:t>：</a:t>
            </a:r>
          </a:p>
          <a:p>
            <a:pPr lvl="2">
              <a:lnSpc>
                <a:spcPct val="150000"/>
              </a:lnSpc>
              <a:spcBef>
                <a:spcPts val="0"/>
              </a:spcBef>
            </a:pPr>
            <a:r>
              <a:rPr lang="zh-CN">
                <a:sym typeface="+mn-ea"/>
              </a:rPr>
              <a:t>用于接受外设发送的中断请求</a:t>
            </a:r>
            <a:endParaRPr>
              <a:sym typeface="+mn-ea"/>
            </a:endParaRPr>
          </a:p>
          <a:p>
            <a:pPr lvl="1">
              <a:lnSpc>
                <a:spcPct val="150000"/>
              </a:lnSpc>
              <a:spcBef>
                <a:spcPts val="0"/>
              </a:spcBef>
            </a:pPr>
            <a:r>
              <a:rPr>
                <a:sym typeface="+mn-ea"/>
              </a:rPr>
              <a:t>一张24项的中断重定向表(Interrupt Redirection Table</a:t>
            </a:r>
            <a:r>
              <a:rPr lang="zh-CN">
                <a:sym typeface="+mn-ea"/>
              </a:rPr>
              <a:t>，</a:t>
            </a:r>
            <a:r>
              <a:rPr lang="en-US" altLang="zh-CN">
                <a:sym typeface="+mn-ea"/>
              </a:rPr>
              <a:t>IRT</a:t>
            </a:r>
            <a:r>
              <a:rPr>
                <a:sym typeface="+mn-ea"/>
              </a:rPr>
              <a:t>)</a:t>
            </a:r>
            <a:r>
              <a:rPr lang="zh-CN">
                <a:sym typeface="+mn-ea"/>
              </a:rPr>
              <a:t>：</a:t>
            </a:r>
          </a:p>
          <a:p>
            <a:pPr lvl="2">
              <a:lnSpc>
                <a:spcPct val="150000"/>
              </a:lnSpc>
              <a:spcBef>
                <a:spcPts val="0"/>
              </a:spcBef>
            </a:pPr>
            <a:r>
              <a:rPr>
                <a:sym typeface="+mn-ea"/>
              </a:rPr>
              <a:t>中断重定向表中的每一项都有可以被单独编程以指明中断向量和优先级、目标处理器以及选择处理器的方式</a:t>
            </a:r>
            <a:r>
              <a:rPr lang="zh-CN">
                <a:sym typeface="+mn-ea"/>
              </a:rPr>
              <a:t>，</a:t>
            </a:r>
            <a:r>
              <a:rPr>
                <a:sym typeface="+mn-ea"/>
              </a:rPr>
              <a:t>用于把每个外部IRQ信号转换为一条消息，然后通过APIC总线把消息发送给一个或者多个本地APIC单元。</a:t>
            </a:r>
          </a:p>
          <a:p>
            <a:pPr lvl="1">
              <a:lnSpc>
                <a:spcPct val="150000"/>
              </a:lnSpc>
              <a:spcBef>
                <a:spcPts val="0"/>
              </a:spcBef>
            </a:pPr>
            <a:r>
              <a:rPr>
                <a:sym typeface="+mn-ea"/>
              </a:rPr>
              <a:t>通过总线发送和接收APIC信息的一个信息单元。</a:t>
            </a:r>
          </a:p>
        </p:txBody>
      </p:sp>
      <p:sp>
        <p:nvSpPr>
          <p:cNvPr id="3" name="标题 2"/>
          <p:cNvSpPr>
            <a:spLocks noGrp="1"/>
          </p:cNvSpPr>
          <p:nvPr>
            <p:ph type="title"/>
          </p:nvPr>
        </p:nvSpPr>
        <p:spPr/>
        <p:txBody>
          <a:bodyPr/>
          <a:lstStyle/>
          <a:p>
            <a:r>
              <a:rPr lang="zh-CN" altLang="en-US"/>
              <a:t>多处理器中断</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zh-CN" altLang="en-US"/>
              <a:t>外部中断的分配</a:t>
            </a:r>
          </a:p>
          <a:p>
            <a:pPr lvl="1">
              <a:lnSpc>
                <a:spcPct val="150000"/>
              </a:lnSpc>
              <a:spcBef>
                <a:spcPts val="0"/>
              </a:spcBef>
            </a:pPr>
            <a:r>
              <a:rPr lang="zh-CN" altLang="en-US"/>
              <a:t>静态分发：</a:t>
            </a:r>
          </a:p>
          <a:p>
            <a:pPr lvl="2">
              <a:lnSpc>
                <a:spcPct val="150000"/>
              </a:lnSpc>
              <a:spcBef>
                <a:spcPts val="0"/>
              </a:spcBef>
            </a:pPr>
            <a:r>
              <a:rPr lang="zh-CN" altLang="en-US"/>
              <a:t>所有本地 APIC 都会被静态写入中断重定向表的表项中，IRQ 中断请求信号会发送给这些表项的列出的本地 APIC。然后本地 APIC 再将中断发送给目标 CPU。</a:t>
            </a:r>
          </a:p>
          <a:p>
            <a:pPr lvl="1">
              <a:lnSpc>
                <a:spcPct val="150000"/>
              </a:lnSpc>
              <a:spcBef>
                <a:spcPts val="0"/>
              </a:spcBef>
            </a:pPr>
            <a:r>
              <a:rPr lang="zh-CN" altLang="en-US"/>
              <a:t>动态分发：</a:t>
            </a:r>
          </a:p>
          <a:p>
            <a:pPr lvl="2">
              <a:lnSpc>
                <a:spcPct val="150000"/>
              </a:lnSpc>
              <a:spcBef>
                <a:spcPts val="0"/>
              </a:spcBef>
            </a:pPr>
            <a:r>
              <a:rPr lang="zh-CN" altLang="en-US"/>
              <a:t>在所有 CPU 正在执行的进程中，如果某个 CPU 正在执行的进程的优先级最低，IRQ 中断请求信号就传递给这个 CPU，这就是所谓的最低优先级模式。</a:t>
            </a:r>
          </a:p>
        </p:txBody>
      </p:sp>
      <p:sp>
        <p:nvSpPr>
          <p:cNvPr id="3" name="标题 2"/>
          <p:cNvSpPr>
            <a:spLocks noGrp="1"/>
          </p:cNvSpPr>
          <p:nvPr>
            <p:ph type="title"/>
          </p:nvPr>
        </p:nvSpPr>
        <p:spPr/>
        <p:txBody>
          <a:bodyPr/>
          <a:lstStyle/>
          <a:p>
            <a:r>
              <a:rPr lang="zh-CN" altLang="en-US"/>
              <a:t>多处理器中断</a:t>
            </a:r>
          </a:p>
        </p:txBody>
      </p:sp>
      <p:sp>
        <p:nvSpPr>
          <p:cNvPr id="4" name="圆角矩形 3"/>
          <p:cNvSpPr/>
          <p:nvPr/>
        </p:nvSpPr>
        <p:spPr>
          <a:xfrm>
            <a:off x="1338739" y="4559141"/>
            <a:ext cx="4872514" cy="1302484"/>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当有外部中断到来时，首先在</a:t>
            </a:r>
            <a:r>
              <a:rPr lang="en-US" altLang="zh-CN" sz="1800"/>
              <a:t>I/OAIPC</a:t>
            </a:r>
            <a:r>
              <a:rPr lang="zh-CN" altLang="en-US" sz="1800"/>
              <a:t>内部查重定向表找到合适的本地</a:t>
            </a:r>
            <a:r>
              <a:rPr lang="en-US" altLang="zh-CN" sz="1800"/>
              <a:t>APIC</a:t>
            </a:r>
            <a:r>
              <a:rPr lang="zh-CN" altLang="en-US" sz="1800"/>
              <a:t>，再将此中断请求发送给此本地</a:t>
            </a:r>
            <a:r>
              <a:rPr lang="en-US" altLang="zh-CN" sz="1800"/>
              <a:t>APIC</a:t>
            </a:r>
            <a:r>
              <a:rPr lang="zh-CN" altLang="en-US" sz="1800"/>
              <a:t>，由此本地</a:t>
            </a:r>
            <a:r>
              <a:rPr lang="en-US" altLang="zh-CN" sz="1800"/>
              <a:t>APIC</a:t>
            </a:r>
            <a:r>
              <a:rPr lang="zh-CN" altLang="en-US" sz="1800"/>
              <a:t>再交由其所属的</a:t>
            </a:r>
            <a:r>
              <a:rPr lang="en-US" altLang="zh-CN" sz="1800"/>
              <a:t>CPU</a:t>
            </a:r>
            <a:r>
              <a:rPr lang="zh-CN" altLang="en-US" sz="1800"/>
              <a:t>处理。</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105894"/>
            <a:ext cx="8241323" cy="4896543"/>
          </a:xfrm>
        </p:spPr>
        <p:txBody>
          <a:bodyPr/>
          <a:lstStyle/>
          <a:p>
            <a:pPr>
              <a:lnSpc>
                <a:spcPct val="150000"/>
              </a:lnSpc>
              <a:spcBef>
                <a:spcPts val="0"/>
              </a:spcBef>
            </a:pPr>
            <a:r>
              <a:rPr lang="zh-CN" altLang="en-US" dirty="0">
                <a:sym typeface="+mn-ea"/>
              </a:rPr>
              <a:t>处理器间中断(Inter-Processor Interrupt,IPI)</a:t>
            </a:r>
          </a:p>
          <a:p>
            <a:pPr lvl="1">
              <a:lnSpc>
                <a:spcPct val="150000"/>
              </a:lnSpc>
              <a:spcBef>
                <a:spcPts val="0"/>
              </a:spcBef>
            </a:pPr>
            <a:r>
              <a:rPr lang="zh-CN" altLang="en-US" dirty="0">
                <a:sym typeface="+mn-ea"/>
              </a:rPr>
              <a:t>在多处理器系统中，操作系统需要在多个处理器间协调操作，通常由IPI来实现。</a:t>
            </a:r>
          </a:p>
          <a:p>
            <a:pPr lvl="1">
              <a:lnSpc>
                <a:spcPct val="150000"/>
              </a:lnSpc>
              <a:spcBef>
                <a:spcPts val="0"/>
              </a:spcBef>
            </a:pPr>
            <a:r>
              <a:rPr lang="zh-CN" altLang="en-US" dirty="0">
                <a:sym typeface="+mn-ea"/>
              </a:rPr>
              <a:t>IPI 是一种特殊的硬中断，由处理器发出被其他处理器接收，便于处理器间通信或同步。</a:t>
            </a:r>
          </a:p>
          <a:p>
            <a:pPr lvl="1">
              <a:lnSpc>
                <a:spcPct val="150000"/>
              </a:lnSpc>
              <a:spcBef>
                <a:spcPts val="0"/>
              </a:spcBef>
            </a:pPr>
            <a:r>
              <a:rPr lang="zh-CN" altLang="en-US" dirty="0">
                <a:sym typeface="+mn-ea"/>
              </a:rPr>
              <a:t>当一个处理器接收到一个中断时，如果发现另一个处理器处理该中断更加合理，则可以通过 IPI 机制将该中断传递到其他的处理器，实现处理器的负载平衡。</a:t>
            </a:r>
          </a:p>
          <a:p>
            <a:pPr lvl="1">
              <a:lnSpc>
                <a:spcPct val="150000"/>
              </a:lnSpc>
              <a:spcBef>
                <a:spcPts val="0"/>
              </a:spcBef>
            </a:pPr>
            <a:r>
              <a:rPr lang="zh-CN" altLang="en-US" dirty="0">
                <a:sym typeface="+mn-ea"/>
              </a:rPr>
              <a:t>当一个 CPU 想对另一个 CPU 发送中断信号时，就在自己的本地 APIC 的 中断命令寄存器(Interrupt Command Register，</a:t>
            </a:r>
            <a:r>
              <a:rPr lang="en-US" altLang="zh-CN" dirty="0">
                <a:sym typeface="+mn-ea"/>
              </a:rPr>
              <a:t>ICR</a:t>
            </a:r>
            <a:r>
              <a:rPr lang="zh-CN" altLang="en-US" dirty="0">
                <a:sym typeface="+mn-ea"/>
              </a:rPr>
              <a:t>)中存放其中断向量以及目标 CPU 拥有的本地 APIC 的标识，并触发中断。IPI 中断信号经由 APIC 总线传递到目标 APIC，那个收到中断的 APIC 就向自己所属的 CPU 发送此中断。</a:t>
            </a:r>
          </a:p>
        </p:txBody>
      </p:sp>
      <p:sp>
        <p:nvSpPr>
          <p:cNvPr id="3" name="标题 2"/>
          <p:cNvSpPr>
            <a:spLocks noGrp="1"/>
          </p:cNvSpPr>
          <p:nvPr>
            <p:ph type="title"/>
          </p:nvPr>
        </p:nvSpPr>
        <p:spPr/>
        <p:txBody>
          <a:bodyPr/>
          <a:lstStyle/>
          <a:p>
            <a:r>
              <a:rPr lang="zh-CN" altLang="en-US"/>
              <a:t>多处理器中断</a:t>
            </a:r>
          </a:p>
        </p:txBody>
      </p:sp>
      <p:sp>
        <p:nvSpPr>
          <p:cNvPr id="5" name="圆角矩形标注 4"/>
          <p:cNvSpPr/>
          <p:nvPr/>
        </p:nvSpPr>
        <p:spPr>
          <a:xfrm>
            <a:off x="5743099" y="4330065"/>
            <a:ext cx="2813209" cy="1302484"/>
          </a:xfrm>
          <a:prstGeom prst="wedgeRoundRectCallou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dirty="0">
                <a:sym typeface="+mn-ea"/>
              </a:rPr>
              <a:t>处理器间发送中断请求只用通过它们之间的本地</a:t>
            </a:r>
            <a:r>
              <a:rPr lang="en-US" altLang="zh-CN" sz="1800" dirty="0">
                <a:sym typeface="+mn-ea"/>
              </a:rPr>
              <a:t>APIC</a:t>
            </a:r>
            <a:r>
              <a:rPr lang="zh-CN" altLang="en-US" sz="1800" dirty="0">
                <a:sym typeface="+mn-ea"/>
              </a:rPr>
              <a:t>，而不用通过</a:t>
            </a:r>
            <a:r>
              <a:rPr lang="en-US" altLang="zh-CN" sz="1800" dirty="0">
                <a:sym typeface="+mn-ea"/>
              </a:rPr>
              <a:t>I/OAPIC</a:t>
            </a: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1" y="1105894"/>
            <a:ext cx="8361045" cy="942023"/>
          </a:xfrm>
        </p:spPr>
        <p:txBody>
          <a:bodyPr/>
          <a:lstStyle/>
          <a:p>
            <a:pPr>
              <a:lnSpc>
                <a:spcPct val="150000"/>
              </a:lnSpc>
              <a:spcBef>
                <a:spcPts val="0"/>
              </a:spcBef>
            </a:pPr>
            <a:r>
              <a:rPr lang="zh-CN" altLang="en-US" dirty="0">
                <a:sym typeface="+mn-ea"/>
              </a:rPr>
              <a:t>IPI可发送的中断向量</a:t>
            </a:r>
          </a:p>
          <a:p>
            <a:pPr lvl="1">
              <a:lnSpc>
                <a:spcPct val="150000"/>
              </a:lnSpc>
              <a:spcBef>
                <a:spcPts val="0"/>
              </a:spcBef>
            </a:pPr>
            <a:r>
              <a:rPr lang="zh-CN" altLang="en-US" dirty="0">
                <a:sym typeface="+mn-ea"/>
              </a:rPr>
              <a:t>Linux 针对 IA32 的 SMP 系统定义了 5 种 IPI,中断向量号分别为 251~255：</a:t>
            </a:r>
          </a:p>
        </p:txBody>
      </p:sp>
      <p:sp>
        <p:nvSpPr>
          <p:cNvPr id="3" name="标题 2"/>
          <p:cNvSpPr>
            <a:spLocks noGrp="1"/>
          </p:cNvSpPr>
          <p:nvPr>
            <p:ph type="title"/>
          </p:nvPr>
        </p:nvSpPr>
        <p:spPr/>
        <p:txBody>
          <a:bodyPr/>
          <a:lstStyle/>
          <a:p>
            <a:r>
              <a:rPr lang="zh-CN" altLang="en-US"/>
              <a:t>多处理器中断</a:t>
            </a:r>
          </a:p>
        </p:txBody>
      </p:sp>
      <p:sp>
        <p:nvSpPr>
          <p:cNvPr id="5" name="内容占位符 1"/>
          <p:cNvSpPr>
            <a:spLocks noGrp="1"/>
          </p:cNvSpPr>
          <p:nvPr/>
        </p:nvSpPr>
        <p:spPr>
          <a:xfrm>
            <a:off x="-252536" y="2492896"/>
            <a:ext cx="4082891" cy="2635091"/>
          </a:xfrm>
          <a:prstGeom prst="rect">
            <a:avLst/>
          </a:prstGeom>
          <a:noFill/>
          <a:ln w="9525">
            <a:noFill/>
            <a:miter lim="800000"/>
          </a:ln>
        </p:spPr>
        <p:txBody>
          <a:bodyPr vert="horz" wrap="square" lIns="68580" tIns="34290" rIns="68580" bIns="34290" numCol="1" anchor="t" anchorCtr="0" compatLnSpc="1"/>
          <a:lstStyle>
            <a:lvl1pPr marL="342900" indent="-342900" algn="l" rtl="0" eaLnBrk="0" fontAlgn="base" hangingPunct="0">
              <a:spcBef>
                <a:spcPct val="20000"/>
              </a:spcBef>
              <a:spcAft>
                <a:spcPct val="0"/>
              </a:spcAft>
              <a:buClr>
                <a:srgbClr val="FF5050"/>
              </a:buClr>
              <a:buSzPct val="120000"/>
              <a:buFont typeface="Wingdings" panose="05000000000000000000" pitchFamily="2" charset="2"/>
              <a:buChar char="§"/>
              <a:defRPr kumimoji="1" sz="2800" b="1">
                <a:solidFill>
                  <a:srgbClr val="000066"/>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anose="05000000000000000000" pitchFamily="2" charset="2"/>
              <a:buChar char="v"/>
              <a:defRPr kumimoji="1" sz="20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Ø"/>
              <a:defRPr kumimoji="1" sz="2000" b="1">
                <a:solidFill>
                  <a:srgbClr val="CC3300"/>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anose="02020603050405020304" pitchFamily="18" charset="0"/>
                <a:ea typeface="+mn-ea"/>
                <a:cs typeface="Times New Roman" panose="02020603050405020304"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lvl="2">
              <a:lnSpc>
                <a:spcPct val="150000"/>
              </a:lnSpc>
              <a:spcBef>
                <a:spcPts val="0"/>
              </a:spcBef>
            </a:pPr>
            <a:r>
              <a:rPr lang="zh-CN" altLang="en-US" sz="1500" dirty="0">
                <a:sym typeface="+mn-ea"/>
              </a:rPr>
              <a:t>(1)CALL_FUNCTION_VECTOR</a:t>
            </a:r>
          </a:p>
          <a:p>
            <a:pPr lvl="3">
              <a:lnSpc>
                <a:spcPct val="150000"/>
              </a:lnSpc>
              <a:spcBef>
                <a:spcPts val="0"/>
              </a:spcBef>
            </a:pPr>
            <a:r>
              <a:rPr lang="zh-CN" altLang="en-US" sz="1800" dirty="0">
                <a:sym typeface="+mn-ea"/>
              </a:rPr>
              <a:t>可发往自己除外的所有 CPU,强制它们执行指定的函数。</a:t>
            </a:r>
          </a:p>
          <a:p>
            <a:pPr lvl="2">
              <a:lnSpc>
                <a:spcPct val="150000"/>
              </a:lnSpc>
              <a:spcBef>
                <a:spcPts val="0"/>
              </a:spcBef>
            </a:pPr>
            <a:r>
              <a:rPr lang="zh-CN" altLang="en-US" sz="1500" dirty="0">
                <a:sym typeface="+mn-ea"/>
              </a:rPr>
              <a:t>(2)RESCHEDULE_VECTOR</a:t>
            </a:r>
          </a:p>
          <a:p>
            <a:pPr lvl="3">
              <a:lnSpc>
                <a:spcPct val="150000"/>
              </a:lnSpc>
              <a:spcBef>
                <a:spcPts val="0"/>
              </a:spcBef>
            </a:pPr>
            <a:r>
              <a:rPr lang="zh-CN" altLang="en-US" sz="1800" dirty="0">
                <a:sym typeface="+mn-ea"/>
              </a:rPr>
              <a:t>使被中断的 CPU 重新调度。</a:t>
            </a:r>
          </a:p>
          <a:p>
            <a:pPr lvl="2">
              <a:lnSpc>
                <a:spcPct val="150000"/>
              </a:lnSpc>
              <a:spcBef>
                <a:spcPts val="0"/>
              </a:spcBef>
            </a:pPr>
            <a:r>
              <a:rPr lang="zh-CN" altLang="en-US" sz="1500" dirty="0">
                <a:sym typeface="+mn-ea"/>
              </a:rPr>
              <a:t>(3)INVLIDATE_TLB_VECTOR</a:t>
            </a:r>
          </a:p>
          <a:p>
            <a:pPr lvl="3">
              <a:lnSpc>
                <a:spcPct val="150000"/>
              </a:lnSpc>
              <a:spcBef>
                <a:spcPts val="0"/>
              </a:spcBef>
            </a:pPr>
            <a:r>
              <a:rPr lang="zh-CN" altLang="en-US" sz="1800" dirty="0">
                <a:sym typeface="+mn-ea"/>
              </a:rPr>
              <a:t>使被中断的 CPU 废弃自己的 TLB 缓存内容。</a:t>
            </a:r>
          </a:p>
        </p:txBody>
      </p:sp>
      <p:sp>
        <p:nvSpPr>
          <p:cNvPr id="6" name="内容占位符 1"/>
          <p:cNvSpPr>
            <a:spLocks noGrp="1"/>
          </p:cNvSpPr>
          <p:nvPr/>
        </p:nvSpPr>
        <p:spPr>
          <a:xfrm>
            <a:off x="3830355" y="2605130"/>
            <a:ext cx="4078605" cy="1433036"/>
          </a:xfrm>
          <a:prstGeom prst="rect">
            <a:avLst/>
          </a:prstGeom>
          <a:noFill/>
          <a:ln w="9525">
            <a:noFill/>
            <a:miter lim="800000"/>
          </a:ln>
        </p:spPr>
        <p:txBody>
          <a:bodyPr vert="horz" wrap="square" lIns="68580" tIns="34290" rIns="68580" bIns="34290" numCol="1" anchor="t" anchorCtr="0" compatLnSpc="1"/>
          <a:lstStyle>
            <a:lvl1pPr marL="342900" indent="-342900" algn="l" rtl="0" eaLnBrk="0" fontAlgn="base" hangingPunct="0">
              <a:spcBef>
                <a:spcPct val="20000"/>
              </a:spcBef>
              <a:spcAft>
                <a:spcPct val="0"/>
              </a:spcAft>
              <a:buClr>
                <a:srgbClr val="FF5050"/>
              </a:buClr>
              <a:buSzPct val="120000"/>
              <a:buFont typeface="Wingdings" panose="05000000000000000000" pitchFamily="2" charset="2"/>
              <a:buChar char="§"/>
              <a:defRPr kumimoji="1" sz="2800" b="1">
                <a:solidFill>
                  <a:srgbClr val="000066"/>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anose="05000000000000000000" pitchFamily="2" charset="2"/>
              <a:buChar char="v"/>
              <a:defRPr kumimoji="1" sz="20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Ø"/>
              <a:defRPr kumimoji="1" sz="2000" b="1">
                <a:solidFill>
                  <a:srgbClr val="CC3300"/>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anose="02020603050405020304" pitchFamily="18" charset="0"/>
                <a:ea typeface="+mn-ea"/>
                <a:cs typeface="Times New Roman" panose="02020603050405020304"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lvl="2">
              <a:lnSpc>
                <a:spcPct val="150000"/>
              </a:lnSpc>
              <a:spcBef>
                <a:spcPts val="0"/>
              </a:spcBef>
            </a:pPr>
            <a:r>
              <a:rPr lang="zh-CN" altLang="en-US" sz="1500" dirty="0">
                <a:sym typeface="+mn-ea"/>
              </a:rPr>
              <a:t>(4)ERROR_APIC_VECTOR</a:t>
            </a:r>
          </a:p>
          <a:p>
            <a:pPr lvl="3">
              <a:lnSpc>
                <a:spcPct val="150000"/>
              </a:lnSpc>
              <a:spcBef>
                <a:spcPts val="0"/>
              </a:spcBef>
            </a:pPr>
            <a:r>
              <a:rPr lang="zh-CN" altLang="en-US" sz="1800" dirty="0">
                <a:sym typeface="+mn-ea"/>
              </a:rPr>
              <a:t>错误的 APIC 向量,应该从不发生。</a:t>
            </a:r>
          </a:p>
          <a:p>
            <a:pPr lvl="2">
              <a:lnSpc>
                <a:spcPct val="150000"/>
              </a:lnSpc>
              <a:spcBef>
                <a:spcPts val="0"/>
              </a:spcBef>
            </a:pPr>
            <a:r>
              <a:rPr lang="zh-CN" altLang="en-US" sz="1500" dirty="0">
                <a:sym typeface="+mn-ea"/>
              </a:rPr>
              <a:t>(5)SPUROUS_APIC_VECTOR</a:t>
            </a:r>
          </a:p>
          <a:p>
            <a:pPr lvl="3">
              <a:lnSpc>
                <a:spcPct val="150000"/>
              </a:lnSpc>
              <a:spcBef>
                <a:spcPts val="0"/>
              </a:spcBef>
            </a:pPr>
            <a:r>
              <a:rPr lang="zh-CN" altLang="en-US" sz="1800" dirty="0">
                <a:sym typeface="+mn-ea"/>
              </a:rPr>
              <a:t>假的 APIC 向量,应该从不发生。</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spcBef>
                <a:spcPts val="0"/>
              </a:spcBef>
            </a:pPr>
            <a:r>
              <a:rPr lang="zh-CN" altLang="en-US">
                <a:sym typeface="+mn-ea"/>
              </a:rPr>
              <a:t>IPI的</a:t>
            </a:r>
            <a:r>
              <a:rPr lang="en-US" altLang="zh-CN">
                <a:sym typeface="+mn-ea"/>
              </a:rPr>
              <a:t>API</a:t>
            </a:r>
          </a:p>
          <a:p>
            <a:pPr lvl="1">
              <a:lnSpc>
                <a:spcPct val="150000"/>
              </a:lnSpc>
              <a:spcBef>
                <a:spcPts val="0"/>
              </a:spcBef>
            </a:pPr>
            <a:r>
              <a:rPr lang="zh-CN" altLang="en-US">
                <a:sym typeface="+mn-ea"/>
              </a:rPr>
              <a:t>通过以下</a:t>
            </a:r>
            <a:r>
              <a:rPr lang="en-US" altLang="zh-CN">
                <a:sym typeface="+mn-ea"/>
              </a:rPr>
              <a:t>API</a:t>
            </a:r>
            <a:r>
              <a:rPr lang="zh-CN" altLang="en-US">
                <a:sym typeface="+mn-ea"/>
              </a:rPr>
              <a:t>可以很方便地在</a:t>
            </a:r>
            <a:r>
              <a:rPr lang="en-US" altLang="zh-CN">
                <a:sym typeface="+mn-ea"/>
              </a:rPr>
              <a:t>CPU</a:t>
            </a:r>
            <a:r>
              <a:rPr lang="zh-CN" altLang="en-US">
                <a:sym typeface="+mn-ea"/>
              </a:rPr>
              <a:t>间发送中断，参数中的</a:t>
            </a:r>
            <a:r>
              <a:rPr lang="en-US" altLang="zh-CN">
                <a:sym typeface="+mn-ea"/>
              </a:rPr>
              <a:t>vector</a:t>
            </a:r>
            <a:r>
              <a:rPr lang="zh-CN" altLang="en-US">
                <a:sym typeface="+mn-ea"/>
              </a:rPr>
              <a:t>就是</a:t>
            </a:r>
            <a:r>
              <a:rPr lang="en-US" altLang="zh-CN">
                <a:sym typeface="+mn-ea"/>
              </a:rPr>
              <a:t>IPI</a:t>
            </a:r>
            <a:r>
              <a:rPr lang="zh-CN" altLang="en-US">
                <a:sym typeface="+mn-ea"/>
              </a:rPr>
              <a:t>可发送的中断向量。</a:t>
            </a:r>
          </a:p>
          <a:p>
            <a:pPr>
              <a:lnSpc>
                <a:spcPct val="150000"/>
              </a:lnSpc>
              <a:spcBef>
                <a:spcPts val="0"/>
              </a:spcBef>
            </a:pPr>
            <a:endParaRPr lang="zh-CN" altLang="en-US"/>
          </a:p>
        </p:txBody>
      </p:sp>
      <p:sp>
        <p:nvSpPr>
          <p:cNvPr id="3" name="标题 2"/>
          <p:cNvSpPr>
            <a:spLocks noGrp="1"/>
          </p:cNvSpPr>
          <p:nvPr>
            <p:ph type="title"/>
          </p:nvPr>
        </p:nvSpPr>
        <p:spPr/>
        <p:txBody>
          <a:bodyPr/>
          <a:lstStyle/>
          <a:p>
            <a:r>
              <a:rPr lang="zh-CN" altLang="en-US"/>
              <a:t>多处理器中断</a:t>
            </a:r>
          </a:p>
        </p:txBody>
      </p:sp>
      <p:graphicFrame>
        <p:nvGraphicFramePr>
          <p:cNvPr id="4" name="表格 3"/>
          <p:cNvGraphicFramePr/>
          <p:nvPr>
            <p:custDataLst>
              <p:tags r:id="rId1"/>
            </p:custDataLst>
          </p:nvPr>
        </p:nvGraphicFramePr>
        <p:xfrm>
          <a:off x="945356" y="3140869"/>
          <a:ext cx="7183756" cy="2033590"/>
        </p:xfrm>
        <a:graphic>
          <a:graphicData uri="http://schemas.openxmlformats.org/drawingml/2006/table">
            <a:tbl>
              <a:tblPr firstRow="1" bandRow="1">
                <a:tableStyleId>{5C22544A-7EE6-4342-B048-85BDC9FD1C3A}</a:tableStyleId>
              </a:tblPr>
              <a:tblGrid>
                <a:gridCol w="3591878">
                  <a:extLst>
                    <a:ext uri="{9D8B030D-6E8A-4147-A177-3AD203B41FA5}">
                      <a16:colId xmlns:a16="http://schemas.microsoft.com/office/drawing/2014/main" val="20000"/>
                    </a:ext>
                  </a:extLst>
                </a:gridCol>
                <a:gridCol w="3591878">
                  <a:extLst>
                    <a:ext uri="{9D8B030D-6E8A-4147-A177-3AD203B41FA5}">
                      <a16:colId xmlns:a16="http://schemas.microsoft.com/office/drawing/2014/main" val="20001"/>
                    </a:ext>
                  </a:extLst>
                </a:gridCol>
              </a:tblGrid>
              <a:tr h="406718">
                <a:tc>
                  <a:txBody>
                    <a:bodyPr/>
                    <a:lstStyle/>
                    <a:p>
                      <a:pPr>
                        <a:buNone/>
                      </a:pPr>
                      <a:r>
                        <a:rPr lang="zh-CN" altLang="en-US" sz="1200">
                          <a:solidFill>
                            <a:srgbClr val="FFFFFF"/>
                          </a:solidFill>
                        </a:rPr>
                        <a:t>函数</a:t>
                      </a:r>
                    </a:p>
                  </a:txBody>
                  <a:tcPr marL="68580" marR="68580" marT="34290" marB="34290">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solidFill>
                      <a:srgbClr val="144D73"/>
                    </a:solidFill>
                  </a:tcPr>
                </a:tc>
                <a:tc>
                  <a:txBody>
                    <a:bodyPr/>
                    <a:lstStyle/>
                    <a:p>
                      <a:pPr>
                        <a:buNone/>
                      </a:pPr>
                      <a:r>
                        <a:rPr lang="zh-CN" altLang="en-US" sz="1200">
                          <a:solidFill>
                            <a:srgbClr val="FFFFFF"/>
                          </a:solidFill>
                        </a:rPr>
                        <a:t>功能</a:t>
                      </a:r>
                    </a:p>
                  </a:txBody>
                  <a:tcPr marL="68580" marR="68580" marT="34290" marB="34290">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solidFill>
                      <a:srgbClr val="144D73"/>
                    </a:solidFill>
                  </a:tcPr>
                </a:tc>
                <a:extLst>
                  <a:ext uri="{0D108BD9-81ED-4DB2-BD59-A6C34878D82A}">
                    <a16:rowId xmlns:a16="http://schemas.microsoft.com/office/drawing/2014/main" val="10000"/>
                  </a:ext>
                </a:extLst>
              </a:tr>
              <a:tr h="406718">
                <a:tc>
                  <a:txBody>
                    <a:bodyPr/>
                    <a:lstStyle/>
                    <a:p>
                      <a:pPr>
                        <a:buNone/>
                      </a:pPr>
                      <a:r>
                        <a:rPr lang="zh-CN" altLang="en-US" sz="1200">
                          <a:solidFill>
                            <a:srgbClr val="404040"/>
                          </a:solidFill>
                        </a:rPr>
                        <a:t>send_IPI_all(</a:t>
                      </a:r>
                      <a:r>
                        <a:rPr lang="en-US" altLang="zh-CN" sz="1200">
                          <a:solidFill>
                            <a:srgbClr val="404040"/>
                          </a:solidFill>
                        </a:rPr>
                        <a:t>int vector</a:t>
                      </a:r>
                      <a:r>
                        <a:rPr lang="zh-CN" altLang="en-US" sz="1200">
                          <a:solidFill>
                            <a:srgbClr val="404040"/>
                          </a:solidFill>
                        </a:rPr>
                        <a:t>)</a:t>
                      </a:r>
                    </a:p>
                  </a:txBody>
                  <a:tcPr marL="68580" marR="68580" marT="34290" marB="34290">
                    <a:lnL w="19050" cap="rnd">
                      <a:solidFill>
                        <a:srgbClr val="144D73"/>
                      </a:solidFill>
                      <a:prstDash val="solid"/>
                    </a:lnL>
                    <a:lnR w="3175">
                      <a:solidFill>
                        <a:srgbClr val="144D73"/>
                      </a:solidFill>
                      <a:prstDash val="dot"/>
                    </a:lnR>
                    <a:lnT w="19050">
                      <a:solidFill>
                        <a:srgbClr val="144D73"/>
                      </a:solidFill>
                      <a:prstDash val="solid"/>
                    </a:lnT>
                    <a:lnB w="3175">
                      <a:solidFill>
                        <a:srgbClr val="144D73"/>
                      </a:solidFill>
                      <a:prstDash val="dot"/>
                    </a:lnB>
                    <a:solidFill>
                      <a:srgbClr val="F2F2F2"/>
                    </a:solidFill>
                  </a:tcPr>
                </a:tc>
                <a:tc>
                  <a:txBody>
                    <a:bodyPr/>
                    <a:lstStyle/>
                    <a:p>
                      <a:pPr>
                        <a:buNone/>
                      </a:pPr>
                      <a:r>
                        <a:rPr lang="zh-CN" altLang="en-US" sz="1200">
                          <a:solidFill>
                            <a:srgbClr val="404040"/>
                          </a:solidFill>
                        </a:rPr>
                        <a:t>发送一个</a:t>
                      </a:r>
                      <a:r>
                        <a:rPr lang="en-US" altLang="zh-CN" sz="1200">
                          <a:solidFill>
                            <a:srgbClr val="404040"/>
                          </a:solidFill>
                        </a:rPr>
                        <a:t>vector</a:t>
                      </a:r>
                      <a:r>
                        <a:rPr lang="zh-CN" altLang="en-US" sz="1200">
                          <a:solidFill>
                            <a:srgbClr val="404040"/>
                          </a:solidFill>
                        </a:rPr>
                        <a:t>到所有CPU，包括发送者</a:t>
                      </a:r>
                    </a:p>
                  </a:txBody>
                  <a:tcPr marL="68580" marR="68580" marT="34290" marB="34290">
                    <a:lnL w="3175">
                      <a:solidFill>
                        <a:srgbClr val="144D73"/>
                      </a:solidFill>
                      <a:prstDash val="dot"/>
                    </a:lnL>
                    <a:lnR w="19050" cap="rnd">
                      <a:solidFill>
                        <a:srgbClr val="144D73"/>
                      </a:solidFill>
                      <a:prstDash val="solid"/>
                    </a:lnR>
                    <a:lnT w="19050">
                      <a:solidFill>
                        <a:srgbClr val="144D73"/>
                      </a:solidFill>
                      <a:prstDash val="solid"/>
                    </a:lnT>
                    <a:lnB w="3175">
                      <a:solidFill>
                        <a:srgbClr val="144D73"/>
                      </a:solidFill>
                      <a:prstDash val="dot"/>
                    </a:lnB>
                    <a:solidFill>
                      <a:srgbClr val="F2F2F2"/>
                    </a:solidFill>
                  </a:tcPr>
                </a:tc>
                <a:extLst>
                  <a:ext uri="{0D108BD9-81ED-4DB2-BD59-A6C34878D82A}">
                    <a16:rowId xmlns:a16="http://schemas.microsoft.com/office/drawing/2014/main" val="10001"/>
                  </a:ext>
                </a:extLst>
              </a:tr>
              <a:tr h="406718">
                <a:tc>
                  <a:txBody>
                    <a:bodyPr/>
                    <a:lstStyle/>
                    <a:p>
                      <a:pPr>
                        <a:buNone/>
                      </a:pPr>
                      <a:r>
                        <a:rPr lang="zh-CN" altLang="en-US" sz="1200">
                          <a:solidFill>
                            <a:srgbClr val="404040"/>
                          </a:solidFill>
                        </a:rPr>
                        <a:t>send_IPI_allbutself(</a:t>
                      </a:r>
                      <a:r>
                        <a:rPr lang="en-US" altLang="zh-CN" sz="1400">
                          <a:solidFill>
                            <a:srgbClr val="404040"/>
                          </a:solidFill>
                          <a:sym typeface="+mn-ea"/>
                        </a:rPr>
                        <a:t>int vector</a:t>
                      </a:r>
                      <a:r>
                        <a:rPr lang="zh-CN" altLang="en-US" sz="1200">
                          <a:solidFill>
                            <a:srgbClr val="404040"/>
                          </a:solidFill>
                        </a:rPr>
                        <a:t>)</a:t>
                      </a:r>
                    </a:p>
                  </a:txBody>
                  <a:tcPr marL="68580" marR="68580" marT="34290" marB="34290">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solidFill>
                      <a:srgbClr val="FFFFFF"/>
                    </a:solidFill>
                  </a:tcPr>
                </a:tc>
                <a:tc>
                  <a:txBody>
                    <a:bodyPr/>
                    <a:lstStyle/>
                    <a:p>
                      <a:pPr>
                        <a:buNone/>
                      </a:pPr>
                      <a:r>
                        <a:rPr lang="zh-CN" altLang="en-US" sz="1200">
                          <a:solidFill>
                            <a:srgbClr val="404040"/>
                          </a:solidFill>
                        </a:rPr>
                        <a:t>发送一个</a:t>
                      </a:r>
                      <a:r>
                        <a:rPr lang="en-US" altLang="zh-CN" sz="1400">
                          <a:solidFill>
                            <a:srgbClr val="404040"/>
                          </a:solidFill>
                          <a:sym typeface="+mn-ea"/>
                        </a:rPr>
                        <a:t>vector</a:t>
                      </a:r>
                      <a:r>
                        <a:rPr lang="zh-CN" altLang="en-US" sz="1200">
                          <a:solidFill>
                            <a:srgbClr val="404040"/>
                          </a:solidFill>
                        </a:rPr>
                        <a:t>到所有CPU，不包括发送者</a:t>
                      </a:r>
                    </a:p>
                  </a:txBody>
                  <a:tcPr marL="68580" marR="68580" marT="34290" marB="34290">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solidFill>
                      <a:srgbClr val="FFFFFF"/>
                    </a:solidFill>
                  </a:tcPr>
                </a:tc>
                <a:extLst>
                  <a:ext uri="{0D108BD9-81ED-4DB2-BD59-A6C34878D82A}">
                    <a16:rowId xmlns:a16="http://schemas.microsoft.com/office/drawing/2014/main" val="10002"/>
                  </a:ext>
                </a:extLst>
              </a:tr>
              <a:tr h="406718">
                <a:tc>
                  <a:txBody>
                    <a:bodyPr/>
                    <a:lstStyle/>
                    <a:p>
                      <a:pPr>
                        <a:buNone/>
                      </a:pPr>
                      <a:r>
                        <a:rPr lang="zh-CN" altLang="en-US" sz="1200">
                          <a:solidFill>
                            <a:srgbClr val="404040"/>
                          </a:solidFill>
                        </a:rPr>
                        <a:t>send_IPI_self(</a:t>
                      </a:r>
                      <a:r>
                        <a:rPr lang="en-US" altLang="zh-CN" sz="1400">
                          <a:solidFill>
                            <a:srgbClr val="404040"/>
                          </a:solidFill>
                          <a:sym typeface="+mn-ea"/>
                        </a:rPr>
                        <a:t>int vector</a:t>
                      </a:r>
                      <a:r>
                        <a:rPr lang="zh-CN" altLang="en-US" sz="1200">
                          <a:solidFill>
                            <a:srgbClr val="404040"/>
                          </a:solidFill>
                        </a:rPr>
                        <a:t>)</a:t>
                      </a:r>
                    </a:p>
                  </a:txBody>
                  <a:tcPr marL="68580" marR="68580" marT="34290" marB="34290">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solidFill>
                      <a:srgbClr val="F2F2F2"/>
                    </a:solidFill>
                  </a:tcPr>
                </a:tc>
                <a:tc>
                  <a:txBody>
                    <a:bodyPr/>
                    <a:lstStyle/>
                    <a:p>
                      <a:pPr>
                        <a:buNone/>
                      </a:pPr>
                      <a:r>
                        <a:rPr lang="zh-CN" altLang="en-US" sz="1200">
                          <a:solidFill>
                            <a:srgbClr val="404040"/>
                          </a:solidFill>
                        </a:rPr>
                        <a:t>发送一个</a:t>
                      </a:r>
                      <a:r>
                        <a:rPr lang="en-US" altLang="zh-CN" sz="1400">
                          <a:solidFill>
                            <a:srgbClr val="404040"/>
                          </a:solidFill>
                          <a:sym typeface="+mn-ea"/>
                        </a:rPr>
                        <a:t>vector</a:t>
                      </a:r>
                      <a:r>
                        <a:rPr lang="zh-CN" altLang="en-US" sz="1200">
                          <a:solidFill>
                            <a:srgbClr val="404040"/>
                          </a:solidFill>
                        </a:rPr>
                        <a:t>到发送者的CPU</a:t>
                      </a:r>
                    </a:p>
                  </a:txBody>
                  <a:tcPr marL="68580" marR="68580" marT="34290" marB="34290">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solidFill>
                      <a:srgbClr val="F2F2F2"/>
                    </a:solidFill>
                  </a:tcPr>
                </a:tc>
                <a:extLst>
                  <a:ext uri="{0D108BD9-81ED-4DB2-BD59-A6C34878D82A}">
                    <a16:rowId xmlns:a16="http://schemas.microsoft.com/office/drawing/2014/main" val="10003"/>
                  </a:ext>
                </a:extLst>
              </a:tr>
              <a:tr h="406718">
                <a:tc>
                  <a:txBody>
                    <a:bodyPr/>
                    <a:lstStyle/>
                    <a:p>
                      <a:pPr>
                        <a:buNone/>
                      </a:pPr>
                      <a:r>
                        <a:rPr lang="zh-CN" altLang="en-US" sz="1200">
                          <a:solidFill>
                            <a:srgbClr val="404040"/>
                          </a:solidFill>
                        </a:rPr>
                        <a:t>send_IPI_mask(</a:t>
                      </a:r>
                      <a:r>
                        <a:rPr lang="en-US" altLang="zh-CN" sz="1200">
                          <a:solidFill>
                            <a:srgbClr val="404040"/>
                          </a:solidFill>
                        </a:rPr>
                        <a:t>int mask, </a:t>
                      </a:r>
                      <a:r>
                        <a:rPr lang="en-US" altLang="zh-CN" sz="1400">
                          <a:solidFill>
                            <a:srgbClr val="404040"/>
                          </a:solidFill>
                          <a:sym typeface="+mn-ea"/>
                        </a:rPr>
                        <a:t>int vector</a:t>
                      </a:r>
                      <a:r>
                        <a:rPr lang="zh-CN" altLang="en-US" sz="1200">
                          <a:solidFill>
                            <a:srgbClr val="404040"/>
                          </a:solidFill>
                        </a:rPr>
                        <a:t>)</a:t>
                      </a:r>
                    </a:p>
                  </a:txBody>
                  <a:tcPr marL="68580" marR="68580" marT="34290" marB="34290">
                    <a:lnL w="19050" cap="rnd">
                      <a:solidFill>
                        <a:srgbClr val="144D73"/>
                      </a:solidFill>
                      <a:prstDash val="solid"/>
                    </a:lnL>
                    <a:lnR w="3175">
                      <a:solidFill>
                        <a:srgbClr val="144D73"/>
                      </a:solidFill>
                      <a:prstDash val="dot"/>
                    </a:lnR>
                    <a:lnT w="3175">
                      <a:solidFill>
                        <a:srgbClr val="144D73"/>
                      </a:solidFill>
                      <a:prstDash val="dot"/>
                    </a:lnT>
                    <a:lnB w="19050" cap="rnd">
                      <a:solidFill>
                        <a:srgbClr val="144D73"/>
                      </a:solidFill>
                      <a:prstDash val="solid"/>
                    </a:lnB>
                    <a:solidFill>
                      <a:srgbClr val="FFFFFF"/>
                    </a:solidFill>
                  </a:tcPr>
                </a:tc>
                <a:tc>
                  <a:txBody>
                    <a:bodyPr/>
                    <a:lstStyle/>
                    <a:p>
                      <a:pPr>
                        <a:buNone/>
                      </a:pPr>
                      <a:r>
                        <a:rPr lang="zh-CN" altLang="en-US" sz="1200">
                          <a:solidFill>
                            <a:srgbClr val="404040"/>
                          </a:solidFill>
                        </a:rPr>
                        <a:t>发送一个</a:t>
                      </a:r>
                      <a:r>
                        <a:rPr lang="en-US" altLang="zh-CN" sz="1400">
                          <a:solidFill>
                            <a:srgbClr val="404040"/>
                          </a:solidFill>
                          <a:sym typeface="+mn-ea"/>
                        </a:rPr>
                        <a:t>vector</a:t>
                      </a:r>
                      <a:r>
                        <a:rPr lang="zh-CN" altLang="en-US" sz="1200">
                          <a:solidFill>
                            <a:srgbClr val="404040"/>
                          </a:solidFill>
                        </a:rPr>
                        <a:t>到位掩码</a:t>
                      </a:r>
                      <a:r>
                        <a:rPr lang="en-US" altLang="zh-CN" sz="1200">
                          <a:solidFill>
                            <a:srgbClr val="404040"/>
                          </a:solidFill>
                        </a:rPr>
                        <a:t>mak</a:t>
                      </a:r>
                      <a:r>
                        <a:rPr lang="zh-CN" altLang="en-US" sz="1200">
                          <a:solidFill>
                            <a:srgbClr val="404040"/>
                          </a:solidFill>
                        </a:rPr>
                        <a:t>指定的一组CPU</a:t>
                      </a:r>
                    </a:p>
                  </a:txBody>
                  <a:tcPr marL="68580" marR="68580" marT="34290" marB="34290">
                    <a:lnL w="3175">
                      <a:solidFill>
                        <a:srgbClr val="144D73"/>
                      </a:solidFill>
                      <a:prstDash val="dot"/>
                    </a:lnL>
                    <a:lnR w="19050" cap="rnd">
                      <a:solidFill>
                        <a:srgbClr val="144D73"/>
                      </a:solidFill>
                      <a:prstDash val="solid"/>
                    </a:lnR>
                    <a:lnT w="3175">
                      <a:solidFill>
                        <a:srgbClr val="144D73"/>
                      </a:solidFill>
                      <a:prstDash val="dot"/>
                    </a:lnT>
                    <a:lnB w="19050" cap="rnd">
                      <a:solidFill>
                        <a:srgbClr val="144D73"/>
                      </a:solidFill>
                      <a:prstDash val="soli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dirty="0">
                <a:ea typeface="宋体" pitchFamily="2" charset="-122"/>
              </a:rPr>
              <a:t>中断服务流程</a:t>
            </a:r>
            <a:endParaRPr lang="zh-CN" altLang="en-US" dirty="0"/>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预初始化中断描述符表</a:t>
            </a:r>
            <a:endParaRPr lang="zh-CN" altLang="en-US" dirty="0"/>
          </a:p>
        </p:txBody>
      </p:sp>
      <p:sp>
        <p:nvSpPr>
          <p:cNvPr id="11" name="内容占位符 10"/>
          <p:cNvSpPr>
            <a:spLocks noGrp="1"/>
          </p:cNvSpPr>
          <p:nvPr>
            <p:ph idx="1"/>
          </p:nvPr>
        </p:nvSpPr>
        <p:spPr/>
        <p:txBody>
          <a:bodyPr/>
          <a:lstStyle/>
          <a:p>
            <a:pPr indent="0">
              <a:lnSpc>
                <a:spcPct val="150000"/>
              </a:lnSpc>
              <a:spcBef>
                <a:spcPts val="0"/>
              </a:spcBef>
            </a:pPr>
            <a:r>
              <a:rPr lang="zh-CN" altLang="en-US" dirty="0"/>
              <a:t>数据结构</a:t>
            </a:r>
          </a:p>
          <a:p>
            <a:pPr lvl="1" indent="0">
              <a:lnSpc>
                <a:spcPct val="150000"/>
              </a:lnSpc>
              <a:spcBef>
                <a:spcPts val="0"/>
              </a:spcBef>
            </a:pPr>
            <a:r>
              <a:rPr lang="zh-CN" altLang="en-US" sz="1500" dirty="0"/>
              <a:t>门描述符结构：（/arch/x86/include/asm/desc_defs.h）</a:t>
            </a:r>
            <a:endParaRPr lang="zh-CN" altLang="en-US" dirty="0"/>
          </a:p>
          <a:p>
            <a:pPr>
              <a:spcBef>
                <a:spcPts val="0"/>
              </a:spcBef>
            </a:pPr>
            <a:endParaRPr lang="zh-CN" altLang="en-US" dirty="0"/>
          </a:p>
          <a:p>
            <a:pPr>
              <a:spcBef>
                <a:spcPts val="0"/>
              </a:spcBef>
            </a:pPr>
            <a:endParaRPr lang="zh-CN" altLang="en-US" dirty="0"/>
          </a:p>
          <a:p>
            <a:pPr>
              <a:spcBef>
                <a:spcPts val="0"/>
              </a:spcBef>
            </a:pPr>
            <a:endParaRPr lang="zh-CN" altLang="en-US" dirty="0"/>
          </a:p>
          <a:p>
            <a:pPr>
              <a:spcBef>
                <a:spcPts val="0"/>
              </a:spcBef>
            </a:pPr>
            <a:endParaRPr lang="zh-CN" altLang="en-US" dirty="0"/>
          </a:p>
          <a:p>
            <a:pPr>
              <a:spcBef>
                <a:spcPts val="0"/>
              </a:spcBef>
            </a:pPr>
            <a:endParaRPr lang="zh-CN" altLang="en-US" dirty="0"/>
          </a:p>
          <a:p>
            <a:pPr lvl="1">
              <a:spcBef>
                <a:spcPts val="0"/>
              </a:spcBef>
            </a:pPr>
            <a:endParaRPr lang="zh-CN" altLang="en-US" dirty="0"/>
          </a:p>
        </p:txBody>
      </p:sp>
      <p:pic>
        <p:nvPicPr>
          <p:cNvPr id="4" name="图片 3"/>
          <p:cNvPicPr>
            <a:picLocks noChangeAspect="1"/>
          </p:cNvPicPr>
          <p:nvPr/>
        </p:nvPicPr>
        <p:blipFill>
          <a:blip r:embed="rId3"/>
          <a:stretch>
            <a:fillRect/>
          </a:stretch>
        </p:blipFill>
        <p:spPr>
          <a:xfrm>
            <a:off x="804863" y="2904649"/>
            <a:ext cx="2148840" cy="1588770"/>
          </a:xfrm>
          <a:prstGeom prst="rect">
            <a:avLst/>
          </a:prstGeom>
        </p:spPr>
      </p:pic>
      <p:pic>
        <p:nvPicPr>
          <p:cNvPr id="8" name="图片 7"/>
          <p:cNvPicPr>
            <a:picLocks noChangeAspect="1"/>
          </p:cNvPicPr>
          <p:nvPr/>
        </p:nvPicPr>
        <p:blipFill>
          <a:blip r:embed="rId4"/>
          <a:stretch>
            <a:fillRect/>
          </a:stretch>
        </p:blipFill>
        <p:spPr>
          <a:xfrm>
            <a:off x="804863" y="4651534"/>
            <a:ext cx="2066925" cy="990124"/>
          </a:xfrm>
          <a:prstGeom prst="rect">
            <a:avLst/>
          </a:prstGeom>
        </p:spPr>
      </p:pic>
      <p:sp>
        <p:nvSpPr>
          <p:cNvPr id="5" name="矩形: 圆角 4">
            <a:extLst>
              <a:ext uri="{FF2B5EF4-FFF2-40B4-BE49-F238E27FC236}">
                <a16:creationId xmlns:a16="http://schemas.microsoft.com/office/drawing/2014/main" id="{C7C50163-4CDF-43B4-835D-5823EE7EBCCF}"/>
              </a:ext>
            </a:extLst>
          </p:cNvPr>
          <p:cNvSpPr/>
          <p:nvPr/>
        </p:nvSpPr>
        <p:spPr>
          <a:xfrm>
            <a:off x="4302400" y="4895860"/>
            <a:ext cx="4036737" cy="141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offset_high,offset_middle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offset_low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三个字段合起来就是中断处理函数地址在段中的偏移量</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bits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是该中断描述符的一些属性值</a:t>
            </a:r>
            <a:endParaRPr lang="zh-CN" altLang="en-US" dirty="0"/>
          </a:p>
        </p:txBody>
      </p:sp>
      <p:pic>
        <p:nvPicPr>
          <p:cNvPr id="9" name="图片 8">
            <a:extLst>
              <a:ext uri="{FF2B5EF4-FFF2-40B4-BE49-F238E27FC236}">
                <a16:creationId xmlns:a16="http://schemas.microsoft.com/office/drawing/2014/main" id="{B86B19E4-F748-400B-98C5-F10D85D29E3F}"/>
              </a:ext>
            </a:extLst>
          </p:cNvPr>
          <p:cNvPicPr/>
          <p:nvPr/>
        </p:nvPicPr>
        <p:blipFill>
          <a:blip r:embed="rId5">
            <a:extLst>
              <a:ext uri="{28A0092B-C50C-407E-A947-70E740481C1C}">
                <a14:useLocalDpi xmlns:a14="http://schemas.microsoft.com/office/drawing/2010/main" val="0"/>
              </a:ext>
            </a:extLst>
          </a:blip>
          <a:stretch>
            <a:fillRect/>
          </a:stretch>
        </p:blipFill>
        <p:spPr>
          <a:xfrm>
            <a:off x="4108985" y="3109620"/>
            <a:ext cx="4423566" cy="1178828"/>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预初始化中断描述符表</a:t>
            </a:r>
            <a:endParaRPr lang="zh-CN" altLang="en-US" dirty="0"/>
          </a:p>
        </p:txBody>
      </p:sp>
      <p:sp>
        <p:nvSpPr>
          <p:cNvPr id="11" name="内容占位符 10"/>
          <p:cNvSpPr>
            <a:spLocks noGrp="1"/>
          </p:cNvSpPr>
          <p:nvPr>
            <p:ph idx="1"/>
          </p:nvPr>
        </p:nvSpPr>
        <p:spPr/>
        <p:txBody>
          <a:bodyPr/>
          <a:lstStyle/>
          <a:p>
            <a:pPr indent="0">
              <a:lnSpc>
                <a:spcPct val="150000"/>
              </a:lnSpc>
              <a:spcBef>
                <a:spcPts val="0"/>
              </a:spcBef>
            </a:pPr>
            <a:r>
              <a:rPr lang="zh-CN" altLang="en-US" dirty="0"/>
              <a:t>数据结构</a:t>
            </a:r>
          </a:p>
          <a:p>
            <a:pPr lvl="1" indent="0">
              <a:lnSpc>
                <a:spcPct val="150000"/>
              </a:lnSpc>
              <a:spcBef>
                <a:spcPts val="0"/>
              </a:spcBef>
            </a:pPr>
            <a:r>
              <a:rPr lang="zh-CN" altLang="en-US" dirty="0">
                <a:sym typeface="+mn-ea"/>
              </a:rPr>
              <a:t>中断描述符表</a:t>
            </a:r>
          </a:p>
          <a:p>
            <a:pPr lvl="1" indent="0">
              <a:lnSpc>
                <a:spcPct val="150000"/>
              </a:lnSpc>
              <a:spcBef>
                <a:spcPts val="0"/>
              </a:spcBef>
            </a:pPr>
            <a:endParaRPr lang="zh-CN" altLang="en-US" dirty="0">
              <a:sym typeface="+mn-ea"/>
            </a:endParaRPr>
          </a:p>
          <a:p>
            <a:pPr lvl="1" indent="0">
              <a:lnSpc>
                <a:spcPct val="150000"/>
              </a:lnSpc>
              <a:spcBef>
                <a:spcPts val="0"/>
              </a:spcBef>
            </a:pPr>
            <a:endParaRPr lang="zh-CN" altLang="en-US" dirty="0">
              <a:sym typeface="+mn-ea"/>
            </a:endParaRPr>
          </a:p>
          <a:p>
            <a:pPr marL="685800" lvl="2" indent="0">
              <a:lnSpc>
                <a:spcPct val="150000"/>
              </a:lnSpc>
              <a:spcBef>
                <a:spcPts val="0"/>
              </a:spcBef>
              <a:buNone/>
            </a:pPr>
            <a:r>
              <a:rPr lang="zh-CN" altLang="en-US" dirty="0">
                <a:sym typeface="+mn-ea"/>
              </a:rPr>
              <a:t>其中IDT_ENTRIES宏定义为</a:t>
            </a:r>
            <a:r>
              <a:rPr lang="en-US" altLang="zh-CN" dirty="0">
                <a:sym typeface="+mn-ea"/>
              </a:rPr>
              <a:t>256</a:t>
            </a:r>
            <a:r>
              <a:rPr lang="zh-CN" altLang="en-US" dirty="0">
                <a:sym typeface="+mn-ea"/>
              </a:rPr>
              <a:t>，对应</a:t>
            </a:r>
            <a:r>
              <a:rPr lang="en-US" altLang="zh-CN" dirty="0">
                <a:sym typeface="+mn-ea"/>
              </a:rPr>
              <a:t>256</a:t>
            </a:r>
            <a:r>
              <a:rPr lang="zh-CN" altLang="en-US" dirty="0">
                <a:sym typeface="+mn-ea"/>
              </a:rPr>
              <a:t>个中断向量</a:t>
            </a:r>
          </a:p>
          <a:p>
            <a:pPr lvl="1">
              <a:spcBef>
                <a:spcPts val="0"/>
              </a:spcBef>
            </a:pPr>
            <a:endParaRPr lang="zh-CN" altLang="en-US" dirty="0"/>
          </a:p>
        </p:txBody>
      </p:sp>
      <p:pic>
        <p:nvPicPr>
          <p:cNvPr id="5" name="图片 4"/>
          <p:cNvPicPr>
            <a:picLocks noChangeAspect="1"/>
          </p:cNvPicPr>
          <p:nvPr/>
        </p:nvPicPr>
        <p:blipFill>
          <a:blip r:embed="rId3"/>
          <a:stretch>
            <a:fillRect/>
          </a:stretch>
        </p:blipFill>
        <p:spPr>
          <a:xfrm>
            <a:off x="1707356" y="2799398"/>
            <a:ext cx="5183505" cy="462915"/>
          </a:xfrm>
          <a:prstGeom prst="rect">
            <a:avLst/>
          </a:prstGeom>
        </p:spPr>
      </p:pic>
      <p:pic>
        <p:nvPicPr>
          <p:cNvPr id="2" name="图片 1"/>
          <p:cNvPicPr>
            <a:picLocks noChangeAspect="1"/>
          </p:cNvPicPr>
          <p:nvPr/>
        </p:nvPicPr>
        <p:blipFill>
          <a:blip r:embed="rId4"/>
          <a:stretch>
            <a:fillRect/>
          </a:stretch>
        </p:blipFill>
        <p:spPr>
          <a:xfrm>
            <a:off x="2308860" y="3834765"/>
            <a:ext cx="4133850" cy="1613059"/>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预初始化中断描述符表</a:t>
            </a:r>
            <a:endParaRPr lang="zh-CN" altLang="en-US" dirty="0"/>
          </a:p>
        </p:txBody>
      </p:sp>
      <p:sp>
        <p:nvSpPr>
          <p:cNvPr id="11" name="内容占位符 10"/>
          <p:cNvSpPr>
            <a:spLocks noGrp="1"/>
          </p:cNvSpPr>
          <p:nvPr>
            <p:ph idx="1"/>
          </p:nvPr>
        </p:nvSpPr>
        <p:spPr>
          <a:xfrm>
            <a:off x="291778" y="1379696"/>
            <a:ext cx="4860131" cy="4098608"/>
          </a:xfrm>
        </p:spPr>
        <p:txBody>
          <a:bodyPr/>
          <a:lstStyle/>
          <a:p>
            <a:pPr>
              <a:spcBef>
                <a:spcPts val="0"/>
              </a:spcBef>
            </a:pPr>
            <a:r>
              <a:rPr lang="zh-CN" altLang="en-US" dirty="0"/>
              <a:t>初始化过程（/arch/x86/kernel/idt.c）</a:t>
            </a:r>
          </a:p>
          <a:p>
            <a:pPr lvl="1">
              <a:lnSpc>
                <a:spcPct val="150000"/>
              </a:lnSpc>
              <a:spcBef>
                <a:spcPts val="0"/>
              </a:spcBef>
            </a:pPr>
            <a:r>
              <a:rPr lang="zh-CN" altLang="en-US" sz="1500" dirty="0"/>
              <a:t>其中的NUM_EXCEPTION_VECTORS定义为</a:t>
            </a:r>
            <a:r>
              <a:rPr lang="en-US" altLang="zh-CN" sz="1500" dirty="0"/>
              <a:t>32</a:t>
            </a:r>
            <a:r>
              <a:rPr lang="zh-CN" altLang="en-US" sz="1500" dirty="0"/>
              <a:t>，含义为中断描述符表的</a:t>
            </a:r>
            <a:r>
              <a:rPr lang="en-US" altLang="zh-CN" sz="1500" dirty="0"/>
              <a:t>前32个异常/</a:t>
            </a:r>
            <a:r>
              <a:rPr lang="zh-CN" altLang="en-US" sz="1500" dirty="0"/>
              <a:t>非屏蔽中断</a:t>
            </a:r>
            <a:r>
              <a:rPr lang="en-US" altLang="zh-CN" sz="1500" dirty="0"/>
              <a:t>的</a:t>
            </a:r>
            <a:r>
              <a:rPr lang="zh-CN" altLang="en-US" sz="1500" dirty="0"/>
              <a:t>向量</a:t>
            </a:r>
          </a:p>
          <a:p>
            <a:pPr lvl="1">
              <a:lnSpc>
                <a:spcPct val="150000"/>
              </a:lnSpc>
              <a:spcBef>
                <a:spcPts val="0"/>
              </a:spcBef>
            </a:pPr>
            <a:r>
              <a:rPr lang="en-US" altLang="zh-CN" sz="1500" dirty="0"/>
              <a:t>其中 early_idt_handler_array这个数组放置了32个异常类型的中断处理程序</a:t>
            </a:r>
            <a:r>
              <a:rPr lang="zh-CN" altLang="en-US" sz="1500" dirty="0"/>
              <a:t>的入口地址，实际就是</a:t>
            </a:r>
            <a:r>
              <a:rPr lang="en-US" altLang="zh-CN" sz="1500" dirty="0"/>
              <a:t>32</a:t>
            </a:r>
            <a:r>
              <a:rPr lang="zh-CN" altLang="en-US" sz="1500" dirty="0"/>
              <a:t>个中断描述符</a:t>
            </a:r>
          </a:p>
          <a:p>
            <a:pPr lvl="1">
              <a:lnSpc>
                <a:spcPct val="150000"/>
              </a:lnSpc>
              <a:spcBef>
                <a:spcPts val="0"/>
              </a:spcBef>
            </a:pPr>
            <a:r>
              <a:rPr lang="zh-CN" altLang="en-US" sz="1500" dirty="0"/>
              <a:t>使前</a:t>
            </a:r>
            <a:r>
              <a:rPr lang="en-US" altLang="zh-CN" sz="1500" dirty="0"/>
              <a:t>0~31</a:t>
            </a:r>
            <a:r>
              <a:rPr lang="zh-CN" altLang="en-US" sz="1500" dirty="0"/>
              <a:t>个中断描述符都指向early_idt_handlers</a:t>
            </a:r>
            <a:r>
              <a:rPr lang="en-US" altLang="zh-CN" sz="1500" dirty="0"/>
              <a:t>_array</a:t>
            </a:r>
            <a:r>
              <a:rPr lang="zh-CN" altLang="en-US" sz="1500" dirty="0"/>
              <a:t>里的函数</a:t>
            </a:r>
          </a:p>
          <a:p>
            <a:pPr lvl="1">
              <a:lnSpc>
                <a:spcPct val="150000"/>
              </a:lnSpc>
              <a:spcBef>
                <a:spcPts val="0"/>
              </a:spcBef>
            </a:pPr>
            <a:r>
              <a:rPr lang="zh-CN" altLang="en-US" sz="1500" dirty="0"/>
              <a:t>使第</a:t>
            </a:r>
            <a:r>
              <a:rPr lang="en-US" altLang="zh-CN" sz="1500" dirty="0"/>
              <a:t>32~255</a:t>
            </a:r>
            <a:r>
              <a:rPr lang="zh-CN" altLang="en-US" sz="1500" dirty="0"/>
              <a:t>个中断描述符指向early_ignore_irq函数，是个默认中断处理函数，因为此时处于初始化，内核还没有载入所有中断处理函数</a:t>
            </a:r>
          </a:p>
          <a:p>
            <a:pPr>
              <a:spcBef>
                <a:spcPts val="0"/>
              </a:spcBef>
            </a:pPr>
            <a:endParaRPr lang="zh-CN" altLang="en-US" dirty="0"/>
          </a:p>
        </p:txBody>
      </p:sp>
      <p:pic>
        <p:nvPicPr>
          <p:cNvPr id="5" name="图片 4"/>
          <p:cNvPicPr>
            <a:picLocks noChangeAspect="1"/>
          </p:cNvPicPr>
          <p:nvPr/>
        </p:nvPicPr>
        <p:blipFill>
          <a:blip r:embed="rId3"/>
          <a:stretch>
            <a:fillRect/>
          </a:stretch>
        </p:blipFill>
        <p:spPr>
          <a:xfrm>
            <a:off x="5076056" y="1977649"/>
            <a:ext cx="3968115" cy="1932623"/>
          </a:xfrm>
          <a:prstGeom prst="rect">
            <a:avLst/>
          </a:prstGeom>
        </p:spPr>
      </p:pic>
      <p:sp>
        <p:nvSpPr>
          <p:cNvPr id="2" name="圆角矩形 1"/>
          <p:cNvSpPr/>
          <p:nvPr/>
        </p:nvSpPr>
        <p:spPr>
          <a:xfrm>
            <a:off x="5420678" y="4047173"/>
            <a:ext cx="3015139" cy="1302484"/>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这里的</a:t>
            </a:r>
            <a:r>
              <a:rPr lang="zh-CN" altLang="en-US" sz="1800">
                <a:sym typeface="+mn-ea"/>
              </a:rPr>
              <a:t>early_idt_handlers_array和early_ignore_irq都是初始化暂时用到的函数</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br>
              <a:rPr lang="zh-CN" altLang="en-US" dirty="0">
                <a:sym typeface="+mn-ea"/>
              </a:rPr>
            </a:br>
            <a:r>
              <a:rPr lang="zh-CN" altLang="en-US" dirty="0">
                <a:sym typeface="+mn-ea"/>
              </a:rPr>
              <a:t>将</a:t>
            </a:r>
            <a:r>
              <a:rPr lang="en-US" altLang="zh-CN" dirty="0">
                <a:sym typeface="+mn-ea"/>
              </a:rPr>
              <a:t>IDT</a:t>
            </a:r>
            <a:r>
              <a:rPr lang="zh-CN" altLang="en-US" dirty="0">
                <a:sym typeface="+mn-ea"/>
              </a:rPr>
              <a:t>的地址装入</a:t>
            </a:r>
            <a:r>
              <a:rPr lang="en-US" altLang="zh-CN" dirty="0">
                <a:sym typeface="+mn-ea"/>
              </a:rPr>
              <a:t>IDTR</a:t>
            </a:r>
            <a:br>
              <a:rPr lang="zh-CN" altLang="en-US" dirty="0"/>
            </a:br>
            <a:endParaRPr lang="zh-CN" altLang="en-US" dirty="0"/>
          </a:p>
        </p:txBody>
      </p:sp>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把 IDT 表的起始地址装入 IDTR</a:t>
            </a:r>
          </a:p>
          <a:p>
            <a:pPr lvl="1" indent="0">
              <a:lnSpc>
                <a:spcPct val="150000"/>
              </a:lnSpc>
              <a:spcBef>
                <a:spcPts val="0"/>
              </a:spcBef>
            </a:pPr>
            <a:r>
              <a:rPr lang="zh-CN" altLang="en-US" dirty="0">
                <a:sym typeface="+mn-ea"/>
              </a:rPr>
              <a:t>LIDT指令用于把内存中的限长值和基地址操作数加载到IDTR寄存器中。该指令仅能由当前特权级CPL是0的代码执行,通常被用于创建IDT时的操作系统初始化代码中。</a:t>
            </a:r>
          </a:p>
          <a:p>
            <a:pPr lvl="1">
              <a:spcBef>
                <a:spcPts val="0"/>
              </a:spcBef>
            </a:pPr>
            <a:endParaRPr lang="zh-CN" altLang="en-US" dirty="0">
              <a:sym typeface="+mn-ea"/>
            </a:endParaRPr>
          </a:p>
        </p:txBody>
      </p:sp>
      <p:pic>
        <p:nvPicPr>
          <p:cNvPr id="2" name="内容占位符 1"/>
          <p:cNvPicPr>
            <a:picLocks noChangeAspect="1"/>
          </p:cNvPicPr>
          <p:nvPr/>
        </p:nvPicPr>
        <p:blipFill>
          <a:blip r:embed="rId3"/>
          <a:stretch>
            <a:fillRect/>
          </a:stretch>
        </p:blipFill>
        <p:spPr>
          <a:xfrm>
            <a:off x="2995612" y="3789040"/>
            <a:ext cx="3152775" cy="2405539"/>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br>
              <a:rPr lang="zh-CN" altLang="en-US" dirty="0">
                <a:sym typeface="+mn-ea"/>
              </a:rPr>
            </a:br>
            <a:r>
              <a:rPr lang="zh-CN" altLang="en-US" dirty="0">
                <a:sym typeface="+mn-ea"/>
              </a:rPr>
              <a:t>最终的初始化</a:t>
            </a:r>
            <a:br>
              <a:rPr lang="zh-CN" altLang="en-US" dirty="0"/>
            </a:br>
            <a:endParaRPr lang="zh-CN" altLang="en-US" dirty="0"/>
          </a:p>
        </p:txBody>
      </p:sp>
      <p:sp>
        <p:nvSpPr>
          <p:cNvPr id="11" name="内容占位符 10"/>
          <p:cNvSpPr>
            <a:spLocks noGrp="1"/>
          </p:cNvSpPr>
          <p:nvPr>
            <p:ph idx="1"/>
          </p:nvPr>
        </p:nvSpPr>
        <p:spPr>
          <a:xfrm>
            <a:off x="451485" y="1862614"/>
            <a:ext cx="5210175" cy="3672364"/>
          </a:xfrm>
        </p:spPr>
        <p:txBody>
          <a:bodyPr/>
          <a:lstStyle/>
          <a:p>
            <a:pPr marL="257175" lvl="1" indent="-257175">
              <a:spcBef>
                <a:spcPts val="0"/>
              </a:spcBef>
            </a:pPr>
            <a:r>
              <a:rPr lang="zh-CN" altLang="en-US" sz="2400" dirty="0">
                <a:solidFill>
                  <a:srgbClr val="000066"/>
                </a:solidFill>
                <a:ea typeface="+mn-ea"/>
              </a:rPr>
              <a:t>trap_init</a:t>
            </a:r>
            <a:r>
              <a:rPr lang="zh-CN" altLang="en-US" sz="2000" dirty="0">
                <a:solidFill>
                  <a:srgbClr val="000066"/>
                </a:solidFill>
                <a:ea typeface="+mn-ea"/>
              </a:rPr>
              <a:t>初始化异常</a:t>
            </a:r>
          </a:p>
          <a:p>
            <a:pPr lvl="1">
              <a:spcBef>
                <a:spcPts val="0"/>
              </a:spcBef>
            </a:pPr>
            <a:r>
              <a:rPr lang="zh-CN" altLang="en-US" dirty="0"/>
              <a:t>对第</a:t>
            </a:r>
            <a:r>
              <a:rPr lang="en-US" altLang="zh-CN" dirty="0"/>
              <a:t>0~31</a:t>
            </a:r>
            <a:r>
              <a:rPr lang="zh-CN" altLang="en-US" dirty="0"/>
              <a:t>个中断描述符作进一步初始化，使它们指向有效的异常处理程序</a:t>
            </a:r>
          </a:p>
          <a:p>
            <a:pPr lvl="1">
              <a:spcBef>
                <a:spcPts val="0"/>
              </a:spcBef>
            </a:pPr>
            <a:endParaRPr lang="zh-CN" altLang="en-US" sz="1500" dirty="0">
              <a:solidFill>
                <a:srgbClr val="000066"/>
              </a:solidFill>
              <a:ea typeface="+mn-ea"/>
            </a:endParaRPr>
          </a:p>
          <a:p>
            <a:pPr marL="257175" lvl="1" indent="-257175">
              <a:spcBef>
                <a:spcPts val="0"/>
              </a:spcBef>
            </a:pPr>
            <a:r>
              <a:rPr lang="zh-CN" altLang="en-US" sz="2100" dirty="0">
                <a:solidFill>
                  <a:srgbClr val="000066"/>
                </a:solidFill>
                <a:ea typeface="+mn-ea"/>
              </a:rPr>
              <a:t>init_IRQ初始化外部中断</a:t>
            </a:r>
          </a:p>
          <a:p>
            <a:pPr lvl="1">
              <a:spcBef>
                <a:spcPts val="0"/>
              </a:spcBef>
            </a:pPr>
            <a:r>
              <a:rPr lang="zh-CN" altLang="en-US" sz="1500" dirty="0"/>
              <a:t>此函数经过一系列的调用最终让所有外中断都来到</a:t>
            </a:r>
            <a:r>
              <a:rPr lang="zh-CN" altLang="en-US" dirty="0">
                <a:sym typeface="+mn-ea"/>
              </a:rPr>
              <a:t>do_IRQ函数</a:t>
            </a:r>
            <a:r>
              <a:rPr lang="zh-CN" altLang="en-US" sz="1500" dirty="0"/>
              <a:t>，而do_IRQ是外中断的通用处理函数</a:t>
            </a:r>
          </a:p>
          <a:p>
            <a:pPr lvl="1">
              <a:spcBef>
                <a:spcPts val="0"/>
              </a:spcBef>
            </a:pPr>
            <a:endParaRPr lang="zh-CN" altLang="en-US" sz="1500" dirty="0"/>
          </a:p>
          <a:p>
            <a:pPr marL="257175" lvl="1" indent="-257175">
              <a:spcBef>
                <a:spcPts val="0"/>
              </a:spcBef>
            </a:pPr>
            <a:r>
              <a:rPr lang="zh-CN" altLang="en-US" sz="2100" dirty="0">
                <a:solidFill>
                  <a:srgbClr val="000066"/>
                </a:solidFill>
                <a:ea typeface="+mn-ea"/>
              </a:rPr>
              <a:t>softirq_init初始化软中断</a:t>
            </a:r>
          </a:p>
          <a:p>
            <a:pPr lvl="1">
              <a:spcBef>
                <a:spcPts val="0"/>
              </a:spcBef>
            </a:pPr>
            <a:r>
              <a:rPr lang="zh-CN" altLang="en-US" sz="1500" dirty="0"/>
              <a:t>注册系统默认的软中断处理函数</a:t>
            </a:r>
          </a:p>
          <a:p>
            <a:pPr marL="342900" lvl="1" indent="0">
              <a:spcBef>
                <a:spcPts val="0"/>
              </a:spcBef>
              <a:buNone/>
            </a:pPr>
            <a:endParaRPr lang="zh-CN" altLang="en-US" sz="2100" dirty="0">
              <a:solidFill>
                <a:srgbClr val="000066"/>
              </a:solidFill>
              <a:ea typeface="+mn-ea"/>
            </a:endParaRPr>
          </a:p>
          <a:p>
            <a:pPr marL="600075" lvl="2" indent="-257175">
              <a:spcBef>
                <a:spcPts val="0"/>
              </a:spcBef>
              <a:buChar char="§"/>
            </a:pPr>
            <a:endParaRPr lang="zh-CN" altLang="en-US" sz="2100" dirty="0">
              <a:solidFill>
                <a:srgbClr val="000066"/>
              </a:solidFill>
            </a:endParaRPr>
          </a:p>
        </p:txBody>
      </p:sp>
      <p:pic>
        <p:nvPicPr>
          <p:cNvPr id="2" name="图片 1"/>
          <p:cNvPicPr>
            <a:picLocks noChangeAspect="1"/>
          </p:cNvPicPr>
          <p:nvPr/>
        </p:nvPicPr>
        <p:blipFill>
          <a:blip r:embed="rId3"/>
          <a:stretch>
            <a:fillRect/>
          </a:stretch>
        </p:blipFill>
        <p:spPr>
          <a:xfrm>
            <a:off x="5692140" y="2259806"/>
            <a:ext cx="3128963" cy="2338388"/>
          </a:xfrm>
          <a:prstGeom prst="rect">
            <a:avLst/>
          </a:prstGeom>
        </p:spPr>
      </p:pic>
      <p:pic>
        <p:nvPicPr>
          <p:cNvPr id="4" name="图片 3"/>
          <p:cNvPicPr>
            <a:picLocks noChangeAspect="1"/>
          </p:cNvPicPr>
          <p:nvPr/>
        </p:nvPicPr>
        <p:blipFill>
          <a:blip r:embed="rId4"/>
          <a:stretch>
            <a:fillRect/>
          </a:stretch>
        </p:blipFill>
        <p:spPr>
          <a:xfrm>
            <a:off x="5667851" y="4510088"/>
            <a:ext cx="3167063" cy="731996"/>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5a59cf3-91c8-4a49-879f-efaf6e9f4508}"/>
  <p:tag name="TABLE_SKINIDX" val="0"/>
  <p:tag name="TABLE_ENCOLOR" val="#FFFFFF"/>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7586</TotalTime>
  <Words>3123</Words>
  <Application>Microsoft Office PowerPoint</Application>
  <PresentationFormat>全屏显示(4:3)</PresentationFormat>
  <Paragraphs>322</Paragraphs>
  <Slides>45</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Monotype Sorts</vt:lpstr>
      <vt:lpstr>黑体</vt:lpstr>
      <vt:lpstr>微软雅黑</vt:lpstr>
      <vt:lpstr>Arial</vt:lpstr>
      <vt:lpstr>Arial Narrow</vt:lpstr>
      <vt:lpstr>Calibri</vt:lpstr>
      <vt:lpstr>Times New Roman</vt:lpstr>
      <vt:lpstr>Wingdings</vt:lpstr>
      <vt:lpstr>通用信息 (标准)</vt:lpstr>
      <vt:lpstr>PowerPoint 演示文稿</vt:lpstr>
      <vt:lpstr>第五章 结构</vt:lpstr>
      <vt:lpstr>本节主要内容</vt:lpstr>
      <vt:lpstr> 预初始化中断描述符表 </vt:lpstr>
      <vt:lpstr>预初始化中断描述符表</vt:lpstr>
      <vt:lpstr>预初始化中断描述符表</vt:lpstr>
      <vt:lpstr>预初始化中断描述符表</vt:lpstr>
      <vt:lpstr> 将IDT的地址装入IDTR </vt:lpstr>
      <vt:lpstr> 最终的初始化 </vt:lpstr>
      <vt:lpstr>本节主要内容</vt:lpstr>
      <vt:lpstr>时钟周期、指令周期</vt:lpstr>
      <vt:lpstr>时钟周期、指令周期</vt:lpstr>
      <vt:lpstr>中断响应的时机</vt:lpstr>
      <vt:lpstr>中断响应的时机</vt:lpstr>
      <vt:lpstr>中断处理过程</vt:lpstr>
      <vt:lpstr>中断处理过程</vt:lpstr>
      <vt:lpstr>中断处理过程</vt:lpstr>
      <vt:lpstr>中断处理过程</vt:lpstr>
      <vt:lpstr>中断处理过程</vt:lpstr>
      <vt:lpstr>中断处理过程</vt:lpstr>
      <vt:lpstr>中断处理过程</vt:lpstr>
      <vt:lpstr>中断处理过程</vt:lpstr>
      <vt:lpstr>本节主要内容</vt:lpstr>
      <vt:lpstr>中断服务</vt:lpstr>
      <vt:lpstr>中断服务</vt:lpstr>
      <vt:lpstr>中断服务</vt:lpstr>
      <vt:lpstr> softirq </vt:lpstr>
      <vt:lpstr>中断服务</vt:lpstr>
      <vt:lpstr>中断注册</vt:lpstr>
      <vt:lpstr>中断注册</vt:lpstr>
      <vt:lpstr>中断注册</vt:lpstr>
      <vt:lpstr>中断注册</vt:lpstr>
      <vt:lpstr>中断注册</vt:lpstr>
      <vt:lpstr>中断注册</vt:lpstr>
      <vt:lpstr>中断注册</vt:lpstr>
      <vt:lpstr>本节主要内容</vt:lpstr>
      <vt:lpstr>多处理器中断</vt:lpstr>
      <vt:lpstr>多处理器中断</vt:lpstr>
      <vt:lpstr>多处理器中断</vt:lpstr>
      <vt:lpstr>多处理器中断</vt:lpstr>
      <vt:lpstr>多处理器中断</vt:lpstr>
      <vt:lpstr>多处理器中断</vt:lpstr>
      <vt:lpstr>多处理器中断</vt:lpstr>
      <vt:lpstr>多处理器中断</vt:lpstr>
      <vt:lpstr>中断服务流程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王 十一</cp:lastModifiedBy>
  <cp:revision>145</cp:revision>
  <dcterms:created xsi:type="dcterms:W3CDTF">2020-06-19T10:54:22Z</dcterms:created>
  <dcterms:modified xsi:type="dcterms:W3CDTF">2021-06-11T02:28:15Z</dcterms:modified>
</cp:coreProperties>
</file>