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24"/>
  </p:notesMasterIdLst>
  <p:handoutMasterIdLst>
    <p:handoutMasterId r:id="rId25"/>
  </p:handoutMasterIdLst>
  <p:sldIdLst>
    <p:sldId id="1730" r:id="rId2"/>
    <p:sldId id="1791" r:id="rId3"/>
    <p:sldId id="3070" r:id="rId4"/>
    <p:sldId id="259" r:id="rId5"/>
    <p:sldId id="260" r:id="rId6"/>
    <p:sldId id="261" r:id="rId7"/>
    <p:sldId id="262" r:id="rId8"/>
    <p:sldId id="3071" r:id="rId9"/>
    <p:sldId id="263" r:id="rId10"/>
    <p:sldId id="264" r:id="rId11"/>
    <p:sldId id="265" r:id="rId12"/>
    <p:sldId id="270" r:id="rId13"/>
    <p:sldId id="3072" r:id="rId14"/>
    <p:sldId id="266" r:id="rId15"/>
    <p:sldId id="268" r:id="rId16"/>
    <p:sldId id="277" r:id="rId17"/>
    <p:sldId id="278" r:id="rId18"/>
    <p:sldId id="272" r:id="rId19"/>
    <p:sldId id="274" r:id="rId20"/>
    <p:sldId id="273" r:id="rId21"/>
    <p:sldId id="275" r:id="rId22"/>
    <p:sldId id="2967" r:id="rId23"/>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8E"/>
    <a:srgbClr val="292929"/>
    <a:srgbClr val="0033CC"/>
    <a:srgbClr val="1C49D2"/>
    <a:srgbClr val="333333"/>
    <a:srgbClr val="FFFFFF"/>
    <a:srgbClr val="3B9D3B"/>
    <a:srgbClr val="405081"/>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7" autoAdjust="0"/>
    <p:restoredTop sz="84535" autoAdjust="0"/>
  </p:normalViewPr>
  <p:slideViewPr>
    <p:cSldViewPr>
      <p:cViewPr varScale="1">
        <p:scale>
          <a:sx n="94" d="100"/>
          <a:sy n="94" d="100"/>
        </p:scale>
        <p:origin x="1301"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999476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7521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1146064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第五章 第</a:t>
            </a:r>
            <a:r>
              <a:rPr lang="en-US" altLang="zh-CN" sz="3692" spc="277" dirty="0">
                <a:solidFill>
                  <a:srgbClr val="000066"/>
                </a:solidFill>
                <a:latin typeface="+mj-ea"/>
                <a:ea typeface="+mj-ea"/>
              </a:rPr>
              <a:t>5</a:t>
            </a:r>
            <a:r>
              <a:rPr lang="zh-CN" altLang="en-US" sz="3692" spc="277" dirty="0">
                <a:solidFill>
                  <a:srgbClr val="000066"/>
                </a:solidFill>
                <a:latin typeface="+mj-ea"/>
                <a:ea typeface="+mj-ea"/>
              </a:rPr>
              <a:t>讲 系统调用</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2021年4月28日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初始化</a:t>
            </a:r>
          </a:p>
        </p:txBody>
      </p:sp>
      <p:sp>
        <p:nvSpPr>
          <p:cNvPr id="11" name="内容占位符 10"/>
          <p:cNvSpPr>
            <a:spLocks noGrp="1"/>
          </p:cNvSpPr>
          <p:nvPr>
            <p:ph idx="1"/>
          </p:nvPr>
        </p:nvSpPr>
        <p:spPr>
          <a:xfrm>
            <a:off x="323528" y="1340768"/>
            <a:ext cx="8241323" cy="4896543"/>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中断描述符表的初始化</a:t>
            </a:r>
          </a:p>
          <a:p>
            <a:pPr lvl="1" algn="l">
              <a:lnSpc>
                <a:spcPct val="150000"/>
              </a:lnSpc>
            </a:pPr>
            <a:r>
              <a:rPr lang="en-US" altLang="zh-CN" sz="1500" dirty="0" err="1"/>
              <a:t>trap_init</a:t>
            </a:r>
            <a:r>
              <a:rPr lang="en-US" altLang="zh-CN" sz="1500" dirty="0"/>
              <a:t> -&gt; </a:t>
            </a:r>
            <a:r>
              <a:rPr lang="en-US" altLang="zh-CN" sz="1500" dirty="0" err="1"/>
              <a:t>idt_setup_traps</a:t>
            </a:r>
            <a:r>
              <a:rPr lang="en-US" altLang="zh-CN" sz="1500" dirty="0"/>
              <a:t> -&gt;  </a:t>
            </a:r>
            <a:r>
              <a:rPr lang="en-US" altLang="zh-CN" sz="1500" dirty="0" err="1"/>
              <a:t>idt_setup_from_table</a:t>
            </a:r>
            <a:endParaRPr lang="en-US" altLang="zh-CN" sz="1500" dirty="0"/>
          </a:p>
          <a:p>
            <a:pPr lvl="1" algn="l">
              <a:lnSpc>
                <a:spcPct val="150000"/>
              </a:lnSpc>
            </a:pPr>
            <a:endParaRPr lang="en-US" altLang="zh-CN" dirty="0"/>
          </a:p>
          <a:p>
            <a:pPr lvl="1" algn="l">
              <a:lnSpc>
                <a:spcPct val="150000"/>
              </a:lnSpc>
            </a:pPr>
            <a:endParaRPr lang="en-US" altLang="zh-CN" dirty="0"/>
          </a:p>
          <a:p>
            <a:pPr lvl="1" algn="l">
              <a:lnSpc>
                <a:spcPct val="150000"/>
              </a:lnSpc>
            </a:pPr>
            <a:r>
              <a:rPr lang="en-US" altLang="zh-CN" dirty="0" err="1">
                <a:sym typeface="+mn-ea"/>
              </a:rPr>
              <a:t>idt_setup_from_table</a:t>
            </a:r>
            <a:r>
              <a:rPr lang="zh-CN" altLang="en-US" dirty="0">
                <a:sym typeface="+mn-ea"/>
              </a:rPr>
              <a:t>将</a:t>
            </a:r>
            <a:r>
              <a:rPr lang="en-US" altLang="zh-CN" dirty="0" err="1">
                <a:sym typeface="+mn-ea"/>
              </a:rPr>
              <a:t>def_idts</a:t>
            </a:r>
            <a:r>
              <a:rPr lang="zh-CN" altLang="en-US" dirty="0">
                <a:sym typeface="+mn-ea"/>
              </a:rPr>
              <a:t>里的多项</a:t>
            </a:r>
            <a:r>
              <a:rPr lang="en-US" altLang="zh-CN" dirty="0" err="1">
                <a:sym typeface="+mn-ea"/>
              </a:rPr>
              <a:t>gate_desc</a:t>
            </a:r>
            <a:r>
              <a:rPr lang="zh-CN" altLang="en-US" dirty="0">
                <a:sym typeface="+mn-ea"/>
              </a:rPr>
              <a:t>拷贝到</a:t>
            </a:r>
            <a:r>
              <a:rPr lang="en-US" altLang="zh-CN" dirty="0" err="1">
                <a:sym typeface="+mn-ea"/>
              </a:rPr>
              <a:t>idt_table</a:t>
            </a:r>
            <a:r>
              <a:rPr lang="zh-CN" altLang="en-US" dirty="0">
                <a:sym typeface="+mn-ea"/>
              </a:rPr>
              <a:t>里面</a:t>
            </a:r>
          </a:p>
          <a:p>
            <a:pPr lvl="1" algn="l">
              <a:lnSpc>
                <a:spcPct val="150000"/>
              </a:lnSpc>
            </a:pPr>
            <a:r>
              <a:rPr lang="en-US" altLang="zh-CN" dirty="0" err="1">
                <a:sym typeface="+mn-ea"/>
              </a:rPr>
              <a:t>def_idts</a:t>
            </a:r>
            <a:r>
              <a:rPr lang="zh-CN" altLang="en-US" dirty="0">
                <a:sym typeface="+mn-ea"/>
              </a:rPr>
              <a:t>定义了</a:t>
            </a:r>
            <a:r>
              <a:rPr lang="en-US" altLang="zh-CN" dirty="0" err="1">
                <a:sym typeface="+mn-ea"/>
              </a:rPr>
              <a:t>idt_table</a:t>
            </a:r>
            <a:r>
              <a:rPr lang="zh-CN" altLang="en-US" dirty="0">
                <a:sym typeface="+mn-ea"/>
              </a:rPr>
              <a:t>里第</a:t>
            </a:r>
            <a:r>
              <a:rPr lang="en-US" altLang="zh-CN" dirty="0">
                <a:sym typeface="+mn-ea"/>
              </a:rPr>
              <a:t>0x80</a:t>
            </a:r>
            <a:r>
              <a:rPr lang="zh-CN" altLang="en-US" dirty="0">
                <a:sym typeface="+mn-ea"/>
              </a:rPr>
              <a:t>（第</a:t>
            </a:r>
            <a:r>
              <a:rPr lang="en-US" altLang="zh-CN" dirty="0">
                <a:sym typeface="+mn-ea"/>
              </a:rPr>
              <a:t>128</a:t>
            </a:r>
            <a:r>
              <a:rPr lang="zh-CN" altLang="en-US" dirty="0">
                <a:sym typeface="+mn-ea"/>
              </a:rPr>
              <a:t>项）项为</a:t>
            </a:r>
          </a:p>
        </p:txBody>
      </p:sp>
      <p:pic>
        <p:nvPicPr>
          <p:cNvPr id="4" name="图片 3"/>
          <p:cNvPicPr>
            <a:picLocks noChangeAspect="1"/>
          </p:cNvPicPr>
          <p:nvPr/>
        </p:nvPicPr>
        <p:blipFill>
          <a:blip r:embed="rId3"/>
          <a:stretch>
            <a:fillRect/>
          </a:stretch>
        </p:blipFill>
        <p:spPr>
          <a:xfrm>
            <a:off x="1547664" y="2618485"/>
            <a:ext cx="5297805" cy="594360"/>
          </a:xfrm>
          <a:prstGeom prst="rect">
            <a:avLst/>
          </a:prstGeom>
        </p:spPr>
      </p:pic>
      <p:pic>
        <p:nvPicPr>
          <p:cNvPr id="5" name="图片 4"/>
          <p:cNvPicPr>
            <a:picLocks noChangeAspect="1"/>
          </p:cNvPicPr>
          <p:nvPr/>
        </p:nvPicPr>
        <p:blipFill>
          <a:blip r:embed="rId4"/>
          <a:stretch>
            <a:fillRect/>
          </a:stretch>
        </p:blipFill>
        <p:spPr>
          <a:xfrm>
            <a:off x="2171700" y="4490561"/>
            <a:ext cx="3477578" cy="16002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初始化</a:t>
            </a:r>
          </a:p>
        </p:txBody>
      </p:sp>
      <p:sp>
        <p:nvSpPr>
          <p:cNvPr id="11" name="内容占位符 10"/>
          <p:cNvSpPr>
            <a:spLocks noGrp="1"/>
          </p:cNvSpPr>
          <p:nvPr>
            <p:ph idx="1"/>
          </p:nvPr>
        </p:nvSpPr>
        <p:spPr>
          <a:xfrm>
            <a:off x="0" y="1196752"/>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ym typeface="+mn-ea"/>
              </a:rPr>
              <a:t>指向系统调用中断处理函数</a:t>
            </a:r>
          </a:p>
          <a:p>
            <a:pPr lvl="1" algn="l">
              <a:lnSpc>
                <a:spcPct val="150000"/>
              </a:lnSpc>
            </a:pPr>
            <a:r>
              <a:rPr lang="en-US" altLang="zh-CN" dirty="0">
                <a:solidFill>
                  <a:schemeClr val="accent4"/>
                </a:solidFill>
              </a:rPr>
              <a:t>idt_table</a:t>
            </a:r>
            <a:r>
              <a:rPr lang="zh-CN" altLang="en-US" dirty="0">
                <a:solidFill>
                  <a:schemeClr val="accent4"/>
                </a:solidFill>
              </a:rPr>
              <a:t>里的第</a:t>
            </a:r>
            <a:r>
              <a:rPr lang="en-US" altLang="zh-CN" dirty="0">
                <a:solidFill>
                  <a:schemeClr val="accent4"/>
                </a:solidFill>
              </a:rPr>
              <a:t>0x80</a:t>
            </a:r>
            <a:r>
              <a:rPr lang="zh-CN" altLang="en-US" dirty="0">
                <a:solidFill>
                  <a:schemeClr val="accent4"/>
                </a:solidFill>
              </a:rPr>
              <a:t>（</a:t>
            </a:r>
            <a:r>
              <a:rPr lang="en-US" altLang="zh-CN" dirty="0">
                <a:solidFill>
                  <a:schemeClr val="accent4"/>
                </a:solidFill>
              </a:rPr>
              <a:t>128</a:t>
            </a:r>
            <a:r>
              <a:rPr lang="zh-CN" altLang="en-US" dirty="0">
                <a:solidFill>
                  <a:schemeClr val="accent4"/>
                </a:solidFill>
              </a:rPr>
              <a:t>）项为一个入口地址</a:t>
            </a:r>
          </a:p>
          <a:p>
            <a:pPr lvl="1" algn="l">
              <a:lnSpc>
                <a:spcPct val="150000"/>
              </a:lnSpc>
            </a:pPr>
            <a:r>
              <a:rPr lang="zh-CN" altLang="en-US" dirty="0">
                <a:solidFill>
                  <a:schemeClr val="accent4"/>
                </a:solidFill>
              </a:rPr>
              <a:t>entry_INT80_32指示了中断处理函数的入口地址</a:t>
            </a:r>
          </a:p>
          <a:p>
            <a:pPr lvl="2" algn="l">
              <a:lnSpc>
                <a:spcPct val="150000"/>
              </a:lnSpc>
            </a:pPr>
            <a:r>
              <a:rPr lang="zh-CN" altLang="en-US" dirty="0">
                <a:solidFill>
                  <a:schemeClr val="accent4"/>
                </a:solidFill>
              </a:rPr>
              <a:t>首先保存了各寄存器的值</a:t>
            </a:r>
          </a:p>
          <a:p>
            <a:pPr lvl="2" algn="l">
              <a:lnSpc>
                <a:spcPct val="150000"/>
              </a:lnSpc>
            </a:pPr>
            <a:r>
              <a:rPr lang="zh-CN" altLang="en-US" dirty="0">
                <a:solidFill>
                  <a:schemeClr val="accent4"/>
                </a:solidFill>
              </a:rPr>
              <a:t>调用do_int80_syscall_32</a:t>
            </a:r>
          </a:p>
          <a:p>
            <a:pPr lvl="1" algn="l">
              <a:lnSpc>
                <a:spcPct val="150000"/>
              </a:lnSpc>
            </a:pPr>
            <a:r>
              <a:rPr lang="zh-CN" altLang="en-US" dirty="0">
                <a:solidFill>
                  <a:schemeClr val="accent4"/>
                </a:solidFill>
              </a:rPr>
              <a:t>在do_int80_syscall_32里面会根据系统调用号</a:t>
            </a:r>
          </a:p>
          <a:p>
            <a:pPr marL="342900" lvl="1" indent="0">
              <a:lnSpc>
                <a:spcPct val="150000"/>
              </a:lnSpc>
              <a:buNone/>
            </a:pPr>
            <a:r>
              <a:rPr lang="zh-CN" altLang="en-US" dirty="0">
                <a:solidFill>
                  <a:schemeClr val="accent4"/>
                </a:solidFill>
              </a:rPr>
              <a:t>（</a:t>
            </a:r>
            <a:r>
              <a:rPr lang="en-US" altLang="zh-CN" dirty="0">
                <a:solidFill>
                  <a:schemeClr val="accent4"/>
                </a:solidFill>
              </a:rPr>
              <a:t>eax</a:t>
            </a:r>
            <a:r>
              <a:rPr lang="zh-CN" altLang="en-US" dirty="0">
                <a:solidFill>
                  <a:schemeClr val="accent4"/>
                </a:solidFill>
              </a:rPr>
              <a:t>）里的值在来调用对应的系统调用函数</a:t>
            </a:r>
          </a:p>
          <a:p>
            <a:pPr lvl="1" algn="l">
              <a:lnSpc>
                <a:spcPct val="150000"/>
              </a:lnSpc>
            </a:pPr>
            <a:endParaRPr lang="zh-CN" altLang="en-US" dirty="0">
              <a:solidFill>
                <a:schemeClr val="accent4"/>
              </a:solidFill>
            </a:endParaRPr>
          </a:p>
        </p:txBody>
      </p:sp>
      <p:pic>
        <p:nvPicPr>
          <p:cNvPr id="5" name="图片 4"/>
          <p:cNvPicPr>
            <a:picLocks noChangeAspect="1"/>
          </p:cNvPicPr>
          <p:nvPr/>
        </p:nvPicPr>
        <p:blipFill>
          <a:blip r:embed="rId3"/>
          <a:stretch>
            <a:fillRect/>
          </a:stretch>
        </p:blipFill>
        <p:spPr>
          <a:xfrm>
            <a:off x="5093970" y="2573179"/>
            <a:ext cx="3477578" cy="160020"/>
          </a:xfrm>
          <a:prstGeom prst="rect">
            <a:avLst/>
          </a:prstGeom>
        </p:spPr>
      </p:pic>
      <p:pic>
        <p:nvPicPr>
          <p:cNvPr id="2" name="图片 1"/>
          <p:cNvPicPr>
            <a:picLocks noChangeAspect="1"/>
          </p:cNvPicPr>
          <p:nvPr/>
        </p:nvPicPr>
        <p:blipFill>
          <a:blip r:embed="rId4"/>
          <a:stretch>
            <a:fillRect/>
          </a:stretch>
        </p:blipFill>
        <p:spPr>
          <a:xfrm>
            <a:off x="5093970" y="4450285"/>
            <a:ext cx="3563303" cy="1486853"/>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初始化</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sys_call_table</a:t>
            </a:r>
            <a:r>
              <a:rPr lang="zh-CN" altLang="en-US" dirty="0"/>
              <a:t>的初始化</a:t>
            </a:r>
          </a:p>
          <a:p>
            <a:pPr lvl="1" algn="l">
              <a:lnSpc>
                <a:spcPct val="150000"/>
              </a:lnSpc>
            </a:pPr>
            <a:r>
              <a:rPr lang="zh-CN" altLang="en-US" dirty="0"/>
              <a:t>系统调用表已经由汇编代码写好放在了内核的数据区，一般在架构对应的目录下可找到（例如</a:t>
            </a:r>
            <a:r>
              <a:rPr lang="en-US" altLang="zh-CN" dirty="0"/>
              <a:t>x86</a:t>
            </a:r>
            <a:r>
              <a:rPr lang="zh-CN" altLang="en-US" dirty="0"/>
              <a:t>下就在arch\x86\entry\syscall</a:t>
            </a:r>
            <a:r>
              <a:rPr lang="en-US" altLang="zh-CN" dirty="0"/>
              <a:t>s\syscall_32.tbl</a:t>
            </a:r>
            <a:r>
              <a:rPr lang="zh-CN" altLang="en-US" dirty="0"/>
              <a:t>或</a:t>
            </a:r>
            <a:r>
              <a:rPr lang="en-US" altLang="zh-CN" dirty="0">
                <a:sym typeface="+mn-ea"/>
              </a:rPr>
              <a:t>syscall_32.tbl</a:t>
            </a:r>
            <a:r>
              <a:rPr lang="zh-CN" altLang="en-US" dirty="0"/>
              <a:t>），在</a:t>
            </a:r>
            <a:r>
              <a:rPr lang="en-US" altLang="zh-CN" dirty="0"/>
              <a:t>Linux4.19</a:t>
            </a:r>
            <a:r>
              <a:rPr lang="zh-CN" altLang="en-US" dirty="0"/>
              <a:t>版本下已经定义了</a:t>
            </a:r>
            <a:r>
              <a:rPr lang="en-US" altLang="zh-CN" dirty="0"/>
              <a:t>386</a:t>
            </a:r>
            <a:r>
              <a:rPr lang="zh-CN" altLang="en-US" dirty="0"/>
              <a:t>种系统调用</a:t>
            </a:r>
          </a:p>
          <a:p>
            <a:pPr lvl="1" algn="l">
              <a:lnSpc>
                <a:spcPct val="150000"/>
              </a:lnSpc>
            </a:pPr>
            <a:r>
              <a:rPr lang="zh-CN" altLang="en-US" dirty="0"/>
              <a:t>可以重新编译内核或者使用模块机制来向系统调用表添加自己新实现的系统调用</a:t>
            </a:r>
          </a:p>
          <a:p>
            <a:pPr lvl="2" algn="l">
              <a:lnSpc>
                <a:spcPct val="150000"/>
              </a:lnSpc>
            </a:pPr>
            <a:r>
              <a:rPr lang="zh-CN" altLang="en-US" dirty="0"/>
              <a:t>只需要取得系统调用表在内核中的地址，然后把其中未使用的某一项（下标即为系统调用号）指向自己实现的系统调用处理函数。</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系统调用的意义</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2.	</a:t>
            </a:r>
            <a:r>
              <a:rPr lang="zh-CN" altLang="en-US" dirty="0">
                <a:solidFill>
                  <a:schemeClr val="tx1">
                    <a:lumMod val="50000"/>
                  </a:schemeClr>
                </a:solidFill>
              </a:rPr>
              <a:t>初始化</a:t>
            </a:r>
            <a:endParaRPr lang="en-US" altLang="zh-CN" dirty="0">
              <a:solidFill>
                <a:schemeClr val="tx1">
                  <a:lumMod val="50000"/>
                </a:schemeClr>
              </a:solidFill>
            </a:endParaRPr>
          </a:p>
          <a:p>
            <a:pPr>
              <a:lnSpc>
                <a:spcPct val="150000"/>
              </a:lnSpc>
            </a:pPr>
            <a:r>
              <a:rPr lang="en-US" altLang="zh-CN" dirty="0">
                <a:solidFill>
                  <a:srgbClr val="C00000"/>
                </a:solidFill>
              </a:rPr>
              <a:t>3. 	</a:t>
            </a:r>
            <a:r>
              <a:rPr lang="zh-CN" altLang="en-US" dirty="0">
                <a:solidFill>
                  <a:srgbClr val="C00000"/>
                </a:solidFill>
              </a:rPr>
              <a:t>系统调用的过程</a:t>
            </a:r>
            <a:endParaRPr lang="en-US" altLang="zh-CN" dirty="0">
              <a:solidFill>
                <a:srgbClr val="C00000"/>
              </a:solidFill>
            </a:endParaRPr>
          </a:p>
        </p:txBody>
      </p:sp>
    </p:spTree>
    <p:extLst>
      <p:ext uri="{BB962C8B-B14F-4D97-AF65-F5344CB8AC3E}">
        <p14:creationId xmlns:p14="http://schemas.microsoft.com/office/powerpoint/2010/main" val="47371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系统调用的过程</a:t>
            </a:r>
          </a:p>
        </p:txBody>
      </p:sp>
      <p:sp>
        <p:nvSpPr>
          <p:cNvPr id="11" name="内容占位符 10"/>
          <p:cNvSpPr>
            <a:spLocks noGrp="1"/>
          </p:cNvSpPr>
          <p:nvPr>
            <p:ph idx="1"/>
          </p:nvPr>
        </p:nvSpPr>
        <p:spPr>
          <a:xfrm>
            <a:off x="451339" y="1857588"/>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系统调用的过程（以</a:t>
            </a:r>
            <a:r>
              <a:rPr lang="en-US" altLang="zh-CN" dirty="0"/>
              <a:t>read</a:t>
            </a:r>
            <a:r>
              <a:rPr lang="zh-CN" altLang="en-US" dirty="0"/>
              <a:t>为例）</a:t>
            </a:r>
          </a:p>
          <a:p>
            <a:pPr lvl="1" algn="l">
              <a:lnSpc>
                <a:spcPct val="150000"/>
              </a:lnSpc>
            </a:pPr>
            <a:r>
              <a:rPr lang="en-US" altLang="zh-CN" sz="1500" dirty="0"/>
              <a:t>1. </a:t>
            </a:r>
            <a:r>
              <a:rPr lang="zh-CN" altLang="en-US" sz="1500" dirty="0"/>
              <a:t>在用户空间调用了</a:t>
            </a:r>
            <a:r>
              <a:rPr lang="en-US" altLang="zh-CN" sz="1500" dirty="0"/>
              <a:t>read</a:t>
            </a:r>
            <a:r>
              <a:rPr lang="zh-CN" altLang="en-US" sz="1500" dirty="0"/>
              <a:t>函数，</a:t>
            </a:r>
            <a:r>
              <a:rPr lang="en-US" altLang="zh-CN" sz="1500" dirty="0"/>
              <a:t>read</a:t>
            </a:r>
            <a:r>
              <a:rPr lang="zh-CN" altLang="en-US" sz="1500" dirty="0"/>
              <a:t>是个</a:t>
            </a:r>
            <a:r>
              <a:rPr lang="en-US" altLang="zh-CN" sz="1500" dirty="0"/>
              <a:t>C</a:t>
            </a:r>
            <a:r>
              <a:rPr lang="zh-CN" altLang="en-US" sz="1500" dirty="0"/>
              <a:t>库函数，也是在用户空间实现的</a:t>
            </a:r>
          </a:p>
          <a:p>
            <a:pPr lvl="1" algn="l">
              <a:lnSpc>
                <a:spcPct val="150000"/>
              </a:lnSpc>
            </a:pPr>
            <a:r>
              <a:rPr lang="en-US" altLang="zh-CN" sz="1500" dirty="0"/>
              <a:t>2. </a:t>
            </a:r>
            <a:r>
              <a:rPr lang="zh-CN" altLang="en-US" sz="1500" dirty="0"/>
              <a:t>在</a:t>
            </a:r>
            <a:r>
              <a:rPr lang="en-US" altLang="zh-CN" sz="1500" dirty="0"/>
              <a:t>C</a:t>
            </a:r>
            <a:r>
              <a:rPr lang="zh-CN" altLang="en-US" sz="1500" dirty="0"/>
              <a:t>函数里面进行了</a:t>
            </a:r>
            <a:r>
              <a:rPr lang="en-US" altLang="zh-CN" sz="1500" dirty="0"/>
              <a:t>read</a:t>
            </a:r>
            <a:r>
              <a:rPr lang="zh-CN" altLang="en-US" sz="1500" dirty="0"/>
              <a:t>的实现，准备了系统调用函数</a:t>
            </a:r>
            <a:r>
              <a:rPr lang="en-US" altLang="zh-CN" sz="1500" dirty="0"/>
              <a:t>sys_read</a:t>
            </a:r>
            <a:r>
              <a:rPr lang="zh-CN" altLang="en-US" sz="1500" dirty="0"/>
              <a:t>所需要的参数，写入栈中或者寄存器中，其中系统调用号写入了</a:t>
            </a:r>
            <a:r>
              <a:rPr lang="en-US" altLang="zh-CN" sz="1500" dirty="0"/>
              <a:t>eax</a:t>
            </a:r>
            <a:r>
              <a:rPr lang="zh-CN" altLang="en-US" sz="1500" dirty="0"/>
              <a:t>中，最后调用</a:t>
            </a:r>
            <a:r>
              <a:rPr lang="en-US" altLang="zh-CN" sz="1500" dirty="0"/>
              <a:t>int 0x80</a:t>
            </a:r>
            <a:r>
              <a:rPr lang="zh-CN" altLang="en-US" sz="1500" dirty="0"/>
              <a:t>发送中断进入内核。</a:t>
            </a:r>
            <a:endParaRPr lang="zh-CN" altLang="en-US" dirty="0"/>
          </a:p>
          <a:p>
            <a:pPr lvl="1" algn="l">
              <a:lnSpc>
                <a:spcPct val="150000"/>
              </a:lnSpc>
            </a:pPr>
            <a:endParaRPr lang="zh-CN" altLang="en-US" dirty="0"/>
          </a:p>
        </p:txBody>
      </p:sp>
      <p:pic>
        <p:nvPicPr>
          <p:cNvPr id="6" name="图片 5">
            <a:extLst>
              <a:ext uri="{FF2B5EF4-FFF2-40B4-BE49-F238E27FC236}">
                <a16:creationId xmlns:a16="http://schemas.microsoft.com/office/drawing/2014/main" id="{7888A8B8-9930-4E11-A6FD-ABDE95BC3C3C}"/>
              </a:ext>
            </a:extLst>
          </p:cNvPr>
          <p:cNvPicPr>
            <a:picLocks noChangeAspect="1"/>
          </p:cNvPicPr>
          <p:nvPr/>
        </p:nvPicPr>
        <p:blipFill>
          <a:blip r:embed="rId3"/>
          <a:stretch>
            <a:fillRect/>
          </a:stretch>
        </p:blipFill>
        <p:spPr>
          <a:xfrm>
            <a:off x="1547664" y="4005064"/>
            <a:ext cx="6206266" cy="2176461"/>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系统调用的过程</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ym typeface="+mn-ea"/>
              </a:rPr>
              <a:t>系统调用的过程（以</a:t>
            </a:r>
            <a:r>
              <a:rPr lang="en-US" altLang="zh-CN" dirty="0">
                <a:sym typeface="+mn-ea"/>
              </a:rPr>
              <a:t>read</a:t>
            </a:r>
            <a:r>
              <a:rPr lang="zh-CN" altLang="en-US" dirty="0">
                <a:sym typeface="+mn-ea"/>
              </a:rPr>
              <a:t>为例）</a:t>
            </a:r>
          </a:p>
          <a:p>
            <a:pPr lvl="1" algn="l">
              <a:lnSpc>
                <a:spcPct val="150000"/>
              </a:lnSpc>
            </a:pPr>
            <a:r>
              <a:rPr lang="en-US" altLang="zh-CN" dirty="0">
                <a:solidFill>
                  <a:schemeClr val="accent4"/>
                </a:solidFill>
              </a:rPr>
              <a:t>3. </a:t>
            </a:r>
            <a:r>
              <a:rPr lang="zh-CN" altLang="en-US" dirty="0">
                <a:solidFill>
                  <a:schemeClr val="accent4"/>
                </a:solidFill>
              </a:rPr>
              <a:t>调用</a:t>
            </a:r>
            <a:r>
              <a:rPr lang="en-US" altLang="zh-CN" dirty="0">
                <a:solidFill>
                  <a:schemeClr val="accent4"/>
                </a:solidFill>
              </a:rPr>
              <a:t>int 0x80</a:t>
            </a:r>
            <a:r>
              <a:rPr lang="zh-CN" altLang="en-US" dirty="0">
                <a:solidFill>
                  <a:schemeClr val="accent4"/>
                </a:solidFill>
              </a:rPr>
              <a:t>后进入内核，内核查</a:t>
            </a:r>
            <a:r>
              <a:rPr lang="en-US" altLang="zh-CN" dirty="0">
                <a:solidFill>
                  <a:schemeClr val="accent4"/>
                </a:solidFill>
              </a:rPr>
              <a:t>idt_table</a:t>
            </a:r>
            <a:r>
              <a:rPr lang="zh-CN" altLang="en-US" dirty="0">
                <a:solidFill>
                  <a:schemeClr val="accent4"/>
                </a:solidFill>
              </a:rPr>
              <a:t>的第</a:t>
            </a:r>
            <a:r>
              <a:rPr lang="en-US" altLang="zh-CN" dirty="0">
                <a:solidFill>
                  <a:schemeClr val="accent4"/>
                </a:solidFill>
              </a:rPr>
              <a:t>0x80</a:t>
            </a:r>
            <a:r>
              <a:rPr lang="zh-CN" altLang="en-US" dirty="0">
                <a:solidFill>
                  <a:schemeClr val="accent4"/>
                </a:solidFill>
              </a:rPr>
              <a:t>项，进入中断处理函数，在这个函数中，首先将各寄存器的值入栈（保存所要传递的参数），然后调用</a:t>
            </a:r>
            <a:r>
              <a:rPr lang="zh-CN" altLang="en-US" dirty="0">
                <a:solidFill>
                  <a:schemeClr val="accent4"/>
                </a:solidFill>
                <a:sym typeface="+mn-ea"/>
              </a:rPr>
              <a:t>do_int80_syscall_32函数。</a:t>
            </a:r>
          </a:p>
        </p:txBody>
      </p:sp>
      <p:pic>
        <p:nvPicPr>
          <p:cNvPr id="2" name="图片 1">
            <a:extLst>
              <a:ext uri="{FF2B5EF4-FFF2-40B4-BE49-F238E27FC236}">
                <a16:creationId xmlns:a16="http://schemas.microsoft.com/office/drawing/2014/main" id="{72AA9699-666C-4129-AA73-8A83A464529A}"/>
              </a:ext>
            </a:extLst>
          </p:cNvPr>
          <p:cNvPicPr>
            <a:picLocks noChangeAspect="1"/>
          </p:cNvPicPr>
          <p:nvPr/>
        </p:nvPicPr>
        <p:blipFill>
          <a:blip r:embed="rId3"/>
          <a:stretch>
            <a:fillRect/>
          </a:stretch>
        </p:blipFill>
        <p:spPr>
          <a:xfrm>
            <a:off x="1547664" y="4005064"/>
            <a:ext cx="6206266" cy="2176461"/>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系统调用的过程</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ym typeface="+mn-ea"/>
              </a:rPr>
              <a:t>系统调用的过程（以</a:t>
            </a:r>
            <a:r>
              <a:rPr lang="en-US" altLang="zh-CN" dirty="0">
                <a:sym typeface="+mn-ea"/>
              </a:rPr>
              <a:t>read</a:t>
            </a:r>
            <a:r>
              <a:rPr lang="zh-CN" altLang="en-US" dirty="0">
                <a:sym typeface="+mn-ea"/>
              </a:rPr>
              <a:t>为例）</a:t>
            </a:r>
          </a:p>
          <a:p>
            <a:pPr lvl="1" algn="l">
              <a:lnSpc>
                <a:spcPct val="150000"/>
              </a:lnSpc>
            </a:pPr>
            <a:r>
              <a:rPr lang="en-US" altLang="zh-CN" dirty="0">
                <a:solidFill>
                  <a:schemeClr val="accent4"/>
                </a:solidFill>
                <a:sym typeface="+mn-ea"/>
              </a:rPr>
              <a:t>4. </a:t>
            </a:r>
            <a:r>
              <a:rPr lang="zh-CN" altLang="en-US" dirty="0">
                <a:solidFill>
                  <a:schemeClr val="accent4"/>
                </a:solidFill>
                <a:sym typeface="+mn-ea"/>
              </a:rPr>
              <a:t>在do_int80_syscall_32函数中，根据</a:t>
            </a:r>
            <a:r>
              <a:rPr lang="en-US" altLang="zh-CN" dirty="0">
                <a:solidFill>
                  <a:schemeClr val="accent4"/>
                </a:solidFill>
                <a:sym typeface="+mn-ea"/>
              </a:rPr>
              <a:t>eax</a:t>
            </a:r>
            <a:r>
              <a:rPr lang="zh-CN" altLang="en-US" dirty="0">
                <a:solidFill>
                  <a:schemeClr val="accent4"/>
                </a:solidFill>
                <a:sym typeface="+mn-ea"/>
              </a:rPr>
              <a:t>中的值（系统调用号，此时已经保存在栈中），查询</a:t>
            </a:r>
            <a:r>
              <a:rPr lang="en-US" altLang="zh-CN" dirty="0">
                <a:solidFill>
                  <a:schemeClr val="accent4"/>
                </a:solidFill>
                <a:sym typeface="+mn-ea"/>
              </a:rPr>
              <a:t>sys_call_table</a:t>
            </a:r>
            <a:r>
              <a:rPr lang="zh-CN" altLang="en-US" dirty="0">
                <a:solidFill>
                  <a:schemeClr val="accent4"/>
                </a:solidFill>
                <a:sym typeface="+mn-ea"/>
              </a:rPr>
              <a:t>表，找到对应的系统调用函数</a:t>
            </a:r>
            <a:r>
              <a:rPr lang="en-US" altLang="zh-CN" dirty="0">
                <a:solidFill>
                  <a:schemeClr val="accent4"/>
                </a:solidFill>
                <a:sym typeface="+mn-ea"/>
              </a:rPr>
              <a:t>sys_read</a:t>
            </a:r>
            <a:r>
              <a:rPr lang="zh-CN" altLang="en-US" dirty="0">
                <a:solidFill>
                  <a:schemeClr val="accent4"/>
                </a:solidFill>
                <a:sym typeface="+mn-ea"/>
              </a:rPr>
              <a:t>的入口地址，跳到</a:t>
            </a:r>
            <a:r>
              <a:rPr lang="en-US" altLang="zh-CN" dirty="0">
                <a:solidFill>
                  <a:schemeClr val="accent4"/>
                </a:solidFill>
                <a:sym typeface="+mn-ea"/>
              </a:rPr>
              <a:t>sys_read</a:t>
            </a:r>
            <a:r>
              <a:rPr lang="zh-CN" altLang="en-US" dirty="0">
                <a:solidFill>
                  <a:schemeClr val="accent4"/>
                </a:solidFill>
                <a:sym typeface="+mn-ea"/>
              </a:rPr>
              <a:t>执行，并且将之前保存在栈中的参数作为</a:t>
            </a:r>
            <a:r>
              <a:rPr lang="en-US" altLang="zh-CN" dirty="0">
                <a:solidFill>
                  <a:schemeClr val="accent4"/>
                </a:solidFill>
                <a:sym typeface="+mn-ea"/>
              </a:rPr>
              <a:t>sys_read</a:t>
            </a:r>
            <a:r>
              <a:rPr lang="zh-CN" altLang="en-US" dirty="0">
                <a:solidFill>
                  <a:schemeClr val="accent4"/>
                </a:solidFill>
                <a:sym typeface="+mn-ea"/>
              </a:rPr>
              <a:t>的参数</a:t>
            </a:r>
          </a:p>
        </p:txBody>
      </p:sp>
      <p:pic>
        <p:nvPicPr>
          <p:cNvPr id="2" name="图片 1">
            <a:extLst>
              <a:ext uri="{FF2B5EF4-FFF2-40B4-BE49-F238E27FC236}">
                <a16:creationId xmlns:a16="http://schemas.microsoft.com/office/drawing/2014/main" id="{1F54C8C5-8E9F-4F71-BC2B-7433B8961513}"/>
              </a:ext>
            </a:extLst>
          </p:cNvPr>
          <p:cNvPicPr>
            <a:picLocks noChangeAspect="1"/>
          </p:cNvPicPr>
          <p:nvPr/>
        </p:nvPicPr>
        <p:blipFill>
          <a:blip r:embed="rId3"/>
          <a:stretch>
            <a:fillRect/>
          </a:stretch>
        </p:blipFill>
        <p:spPr>
          <a:xfrm>
            <a:off x="1547664" y="4005064"/>
            <a:ext cx="6206266" cy="2176461"/>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系统调用的过程</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ym typeface="+mn-ea"/>
              </a:rPr>
              <a:t>系统调用的过程（以</a:t>
            </a:r>
            <a:r>
              <a:rPr lang="en-US" altLang="zh-CN" dirty="0">
                <a:sym typeface="+mn-ea"/>
              </a:rPr>
              <a:t>read</a:t>
            </a:r>
            <a:r>
              <a:rPr lang="zh-CN" altLang="en-US" dirty="0">
                <a:sym typeface="+mn-ea"/>
              </a:rPr>
              <a:t>为例）</a:t>
            </a:r>
          </a:p>
          <a:p>
            <a:pPr lvl="1" algn="l">
              <a:lnSpc>
                <a:spcPct val="150000"/>
              </a:lnSpc>
            </a:pPr>
            <a:r>
              <a:rPr lang="en-US" altLang="zh-CN" dirty="0">
                <a:solidFill>
                  <a:schemeClr val="accent4"/>
                </a:solidFill>
                <a:sym typeface="+mn-ea"/>
              </a:rPr>
              <a:t>5. sys_read</a:t>
            </a:r>
            <a:r>
              <a:rPr lang="zh-CN" altLang="en-US" dirty="0">
                <a:solidFill>
                  <a:schemeClr val="accent4"/>
                </a:solidFill>
                <a:sym typeface="+mn-ea"/>
              </a:rPr>
              <a:t>执行完毕之后，转入ret_from_sys_call 例程，从系统调用返回到用户态。</a:t>
            </a:r>
          </a:p>
        </p:txBody>
      </p:sp>
      <p:sp>
        <p:nvSpPr>
          <p:cNvPr id="2" name="圆角矩形标注 1"/>
          <p:cNvSpPr/>
          <p:nvPr/>
        </p:nvSpPr>
        <p:spPr>
          <a:xfrm>
            <a:off x="6363653" y="3581401"/>
            <a:ext cx="2365534" cy="1302484"/>
          </a:xfrm>
          <a:prstGeom prst="wedgeRoundRectCallou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思考：</a:t>
            </a:r>
          </a:p>
          <a:p>
            <a:pPr defTabSz="685800"/>
            <a:r>
              <a:rPr lang="zh-CN" altLang="en-US" sz="1800"/>
              <a:t>系统调用处理函数能不能调用库函数？</a:t>
            </a:r>
          </a:p>
          <a:p>
            <a:pPr defTabSz="685800"/>
            <a:r>
              <a:rPr lang="zh-CN" altLang="en-US" sz="1800"/>
              <a:t>例如使用</a:t>
            </a:r>
            <a:r>
              <a:rPr lang="en-US" altLang="zh-CN" sz="1800"/>
              <a:t>printf</a:t>
            </a:r>
          </a:p>
        </p:txBody>
      </p:sp>
      <p:pic>
        <p:nvPicPr>
          <p:cNvPr id="5" name="图片 4">
            <a:extLst>
              <a:ext uri="{FF2B5EF4-FFF2-40B4-BE49-F238E27FC236}">
                <a16:creationId xmlns:a16="http://schemas.microsoft.com/office/drawing/2014/main" id="{0A0E14B7-24B3-47DF-9C2B-E43D135A361F}"/>
              </a:ext>
            </a:extLst>
          </p:cNvPr>
          <p:cNvPicPr>
            <a:picLocks noChangeAspect="1"/>
          </p:cNvPicPr>
          <p:nvPr/>
        </p:nvPicPr>
        <p:blipFill>
          <a:blip r:embed="rId3"/>
          <a:stretch>
            <a:fillRect/>
          </a:stretch>
        </p:blipFill>
        <p:spPr>
          <a:xfrm>
            <a:off x="540476" y="3581401"/>
            <a:ext cx="5689002" cy="1995063"/>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参数传递</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参数传递过程</a:t>
            </a:r>
          </a:p>
          <a:p>
            <a:pPr lvl="1" algn="l">
              <a:lnSpc>
                <a:spcPct val="150000"/>
              </a:lnSpc>
            </a:pPr>
            <a:r>
              <a:rPr lang="zh-CN" altLang="en-US" dirty="0"/>
              <a:t>用户空间进程进行系统调用传入的参数可以通过寄存器传递</a:t>
            </a:r>
          </a:p>
          <a:p>
            <a:pPr lvl="2" algn="l">
              <a:lnSpc>
                <a:spcPct val="150000"/>
              </a:lnSpc>
            </a:pPr>
            <a:r>
              <a:rPr lang="zh-CN" altLang="en-US" dirty="0"/>
              <a:t>在用户态下将参数写入寄存器，</a:t>
            </a:r>
            <a:r>
              <a:rPr lang="en-US" altLang="zh-CN" dirty="0"/>
              <a:t>int80</a:t>
            </a:r>
            <a:r>
              <a:rPr lang="zh-CN" altLang="en-US" dirty="0"/>
              <a:t>指令进入内核态，在内核态下将寄存器的值读出。</a:t>
            </a:r>
          </a:p>
          <a:p>
            <a:pPr lvl="1" algn="l">
              <a:lnSpc>
                <a:spcPct val="150000"/>
              </a:lnSpc>
            </a:pPr>
            <a:r>
              <a:rPr lang="zh-CN" altLang="en-US" dirty="0"/>
              <a:t>参数较多时使用栈传递</a:t>
            </a:r>
          </a:p>
          <a:p>
            <a:pPr lvl="2" algn="l">
              <a:lnSpc>
                <a:spcPct val="150000"/>
              </a:lnSpc>
            </a:pPr>
            <a:r>
              <a:rPr lang="zh-CN" altLang="en-US" dirty="0"/>
              <a:t>使用寄存器适用于在参数较少的情况下，当参数较多，例如传递的是结构体的情况下，寄存器不够用，只能传递指针</a:t>
            </a:r>
          </a:p>
          <a:p>
            <a:pPr lvl="2" algn="l">
              <a:lnSpc>
                <a:spcPct val="150000"/>
              </a:lnSpc>
            </a:pPr>
            <a:r>
              <a:rPr lang="zh-CN" altLang="en-US" dirty="0"/>
              <a:t>传递的指针指向的是用户空间，可能会有不法数据导致内核出错，故不能直接传递指针所指向的数据</a:t>
            </a:r>
          </a:p>
          <a:p>
            <a:pPr lvl="2" algn="l">
              <a:lnSpc>
                <a:spcPct val="150000"/>
              </a:lnSpc>
            </a:pP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参数传递</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在接收一个用户空间的指针之前，内核必须保证：</a:t>
            </a:r>
            <a:endParaRPr lang="en-US" altLang="zh-CN" dirty="0">
              <a:solidFill>
                <a:schemeClr val="accent4"/>
              </a:solidFill>
            </a:endParaRPr>
          </a:p>
          <a:p>
            <a:pPr lvl="1" algn="l">
              <a:lnSpc>
                <a:spcPct val="150000"/>
              </a:lnSpc>
            </a:pPr>
            <a:r>
              <a:rPr lang="en-US" altLang="zh-CN" dirty="0">
                <a:solidFill>
                  <a:schemeClr val="accent4"/>
                </a:solidFill>
              </a:rPr>
              <a:t>1. 指针指向的内存区域属于用户空间</a:t>
            </a:r>
            <a:r>
              <a:rPr lang="zh-CN" altLang="en-US" dirty="0">
                <a:solidFill>
                  <a:schemeClr val="accent4"/>
                </a:solidFill>
              </a:rPr>
              <a:t>，</a:t>
            </a:r>
            <a:r>
              <a:rPr lang="en-US" altLang="zh-CN" dirty="0">
                <a:solidFill>
                  <a:schemeClr val="accent4"/>
                </a:solidFill>
              </a:rPr>
              <a:t>进程决不能</a:t>
            </a:r>
            <a:r>
              <a:rPr lang="zh-CN" altLang="en-US" dirty="0">
                <a:solidFill>
                  <a:schemeClr val="accent4"/>
                </a:solidFill>
              </a:rPr>
              <a:t>误导</a:t>
            </a:r>
            <a:r>
              <a:rPr lang="en-US" altLang="zh-CN" dirty="0">
                <a:solidFill>
                  <a:schemeClr val="accent4"/>
                </a:solidFill>
              </a:rPr>
              <a:t>内核去读</a:t>
            </a:r>
            <a:r>
              <a:rPr lang="zh-CN" altLang="en-US" dirty="0">
                <a:solidFill>
                  <a:schemeClr val="accent4"/>
                </a:solidFill>
              </a:rPr>
              <a:t>用户</a:t>
            </a:r>
            <a:r>
              <a:rPr lang="en-US" altLang="zh-CN" dirty="0">
                <a:solidFill>
                  <a:schemeClr val="accent4"/>
                </a:solidFill>
              </a:rPr>
              <a:t>空间的数据。</a:t>
            </a:r>
          </a:p>
          <a:p>
            <a:pPr lvl="1" algn="l">
              <a:lnSpc>
                <a:spcPct val="150000"/>
              </a:lnSpc>
            </a:pPr>
            <a:r>
              <a:rPr lang="en-US" altLang="zh-CN" dirty="0">
                <a:solidFill>
                  <a:schemeClr val="accent4"/>
                </a:solidFill>
              </a:rPr>
              <a:t>2. 指针指向的内存区域在进程的地址空间里</a:t>
            </a:r>
            <a:r>
              <a:rPr lang="zh-CN" altLang="en-US" dirty="0">
                <a:solidFill>
                  <a:schemeClr val="accent4"/>
                </a:solidFill>
              </a:rPr>
              <a:t>，</a:t>
            </a:r>
            <a:r>
              <a:rPr lang="en-US" altLang="zh-CN" dirty="0">
                <a:solidFill>
                  <a:schemeClr val="accent4"/>
                </a:solidFill>
              </a:rPr>
              <a:t>进程决不能</a:t>
            </a:r>
            <a:r>
              <a:rPr lang="zh-CN" altLang="en-US" dirty="0">
                <a:solidFill>
                  <a:schemeClr val="accent4"/>
                </a:solidFill>
              </a:rPr>
              <a:t>误导</a:t>
            </a:r>
            <a:r>
              <a:rPr lang="en-US" altLang="zh-CN" dirty="0">
                <a:solidFill>
                  <a:schemeClr val="accent4"/>
                </a:solidFill>
              </a:rPr>
              <a:t>内核去读其他进程的数据。</a:t>
            </a:r>
          </a:p>
          <a:p>
            <a:pPr lvl="1" algn="l">
              <a:lnSpc>
                <a:spcPct val="150000"/>
              </a:lnSpc>
            </a:pPr>
            <a:r>
              <a:rPr lang="en-US" altLang="zh-CN" dirty="0">
                <a:solidFill>
                  <a:schemeClr val="accent4"/>
                </a:solidFill>
              </a:rPr>
              <a:t>3. 如果是读，该内存应被标记为可读。如果是写，该内存应被标记为可写。进程决不能绕过内存访问限制。</a:t>
            </a:r>
          </a:p>
          <a:p>
            <a:pPr lvl="1" algn="l">
              <a:lnSpc>
                <a:spcPct val="150000"/>
              </a:lnSpc>
            </a:pPr>
            <a:endParaRPr lang="en-US" altLang="zh-CN" dirty="0">
              <a:solidFill>
                <a:schemeClr val="accent4"/>
              </a:solidFill>
            </a:endParaRPr>
          </a:p>
          <a:p>
            <a:pPr lvl="1" algn="l">
              <a:lnSpc>
                <a:spcPct val="150000"/>
              </a:lnSpc>
            </a:pPr>
            <a:endParaRPr lang="en-US" altLang="zh-CN" dirty="0">
              <a:solidFill>
                <a:schemeClr val="accent4"/>
              </a:solidFill>
            </a:endParaRPr>
          </a:p>
        </p:txBody>
      </p:sp>
      <p:sp>
        <p:nvSpPr>
          <p:cNvPr id="2" name="圆角矩形 1"/>
          <p:cNvSpPr/>
          <p:nvPr/>
        </p:nvSpPr>
        <p:spPr>
          <a:xfrm>
            <a:off x="2843808" y="4941168"/>
            <a:ext cx="3069908" cy="996017"/>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dirty="0"/>
              <a:t>注意！！！</a:t>
            </a:r>
          </a:p>
          <a:p>
            <a:pPr defTabSz="685800"/>
            <a:r>
              <a:rPr lang="zh-CN" altLang="en-US" sz="1800" dirty="0"/>
              <a:t>内核无论何时都不能轻易地接受来自用户空间的指针!</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48554" y="1501402"/>
            <a:ext cx="7787942" cy="4809763"/>
          </a:xfrm>
        </p:spPr>
        <p:txBody>
          <a:bodyPr/>
          <a:lstStyle/>
          <a:p>
            <a:r>
              <a:rPr lang="zh-CN" altLang="en-US" dirty="0">
                <a:solidFill>
                  <a:schemeClr val="tx1">
                    <a:lumMod val="50000"/>
                  </a:schemeClr>
                </a:solidFill>
                <a:ea typeface="宋体" panose="02010600030101010101" pitchFamily="2" charset="-122"/>
              </a:rPr>
              <a:t>第</a:t>
            </a:r>
            <a:r>
              <a:rPr lang="en-US" altLang="zh-CN" dirty="0">
                <a:solidFill>
                  <a:schemeClr val="tx1">
                    <a:lumMod val="50000"/>
                  </a:schemeClr>
                </a:solidFill>
                <a:ea typeface="宋体" panose="02010600030101010101" pitchFamily="2" charset="-122"/>
              </a:rPr>
              <a:t>1</a:t>
            </a:r>
            <a:r>
              <a:rPr lang="zh-CN" altLang="en-US" dirty="0">
                <a:solidFill>
                  <a:schemeClr val="tx1">
                    <a:lumMod val="50000"/>
                  </a:schemeClr>
                </a:solidFill>
                <a:ea typeface="宋体" panose="02010600030101010101" pitchFamily="2" charset="-122"/>
              </a:rPr>
              <a:t>讲：</a:t>
            </a:r>
            <a:r>
              <a:rPr lang="en-US" altLang="zh-CN" dirty="0">
                <a:solidFill>
                  <a:schemeClr val="tx1">
                    <a:lumMod val="50000"/>
                  </a:schemeClr>
                </a:solidFill>
                <a:ea typeface="宋体" pitchFamily="2" charset="-122"/>
              </a:rPr>
              <a:t> </a:t>
            </a:r>
            <a:r>
              <a:rPr lang="en-US" altLang="zh-CN" dirty="0" err="1">
                <a:solidFill>
                  <a:schemeClr val="tx1">
                    <a:lumMod val="50000"/>
                  </a:schemeClr>
                </a:solidFill>
                <a:ea typeface="宋体" pitchFamily="2" charset="-122"/>
              </a:rPr>
              <a:t>Kunpeng</a:t>
            </a:r>
            <a:r>
              <a:rPr lang="zh-CN" altLang="en-US" dirty="0">
                <a:solidFill>
                  <a:schemeClr val="tx1">
                    <a:lumMod val="50000"/>
                  </a:schemeClr>
                </a:solidFill>
                <a:ea typeface="宋体" pitchFamily="2" charset="-122"/>
              </a:rPr>
              <a:t>架构下的内核异常与中断机制</a:t>
            </a:r>
            <a:endParaRPr lang="en-US" altLang="zh-CN" dirty="0">
              <a:solidFill>
                <a:schemeClr val="tx1">
                  <a:lumMod val="50000"/>
                </a:schemeClr>
              </a:solidFill>
              <a:ea typeface="宋体" panose="02010600030101010101" pitchFamily="2" charset="-122"/>
            </a:endParaRP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2</a:t>
            </a:r>
            <a:r>
              <a:rPr lang="zh-CN" altLang="en-US" dirty="0">
                <a:solidFill>
                  <a:schemeClr val="tx1">
                    <a:lumMod val="50000"/>
                  </a:schemeClr>
                </a:solidFill>
                <a:ea typeface="宋体" pitchFamily="2" charset="-122"/>
              </a:rPr>
              <a:t>讲：寄存器</a:t>
            </a: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3</a:t>
            </a:r>
            <a:r>
              <a:rPr lang="zh-CN" altLang="en-US" dirty="0">
                <a:solidFill>
                  <a:schemeClr val="tx1">
                    <a:lumMod val="50000"/>
                  </a:schemeClr>
                </a:solidFill>
                <a:ea typeface="宋体" pitchFamily="2" charset="-122"/>
              </a:rPr>
              <a:t>讲：中断服务流程</a:t>
            </a: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4</a:t>
            </a:r>
            <a:r>
              <a:rPr lang="zh-CN" altLang="en-US" dirty="0">
                <a:solidFill>
                  <a:schemeClr val="tx1">
                    <a:lumMod val="50000"/>
                  </a:schemeClr>
                </a:solidFill>
                <a:ea typeface="宋体" pitchFamily="2" charset="-122"/>
              </a:rPr>
              <a:t>讲：下半部工作机制</a:t>
            </a:r>
          </a:p>
          <a:p>
            <a:r>
              <a:rPr lang="zh-CN" altLang="en-US" dirty="0">
                <a:solidFill>
                  <a:srgbClr val="C00000"/>
                </a:solidFill>
                <a:ea typeface="宋体" pitchFamily="2" charset="-122"/>
              </a:rPr>
              <a:t>第</a:t>
            </a:r>
            <a:r>
              <a:rPr lang="en-US" altLang="zh-CN" dirty="0">
                <a:solidFill>
                  <a:srgbClr val="C00000"/>
                </a:solidFill>
                <a:ea typeface="宋体" panose="02010600030101010101" pitchFamily="2" charset="-122"/>
              </a:rPr>
              <a:t>5</a:t>
            </a:r>
            <a:r>
              <a:rPr lang="zh-CN" altLang="en-US" dirty="0">
                <a:solidFill>
                  <a:srgbClr val="C00000"/>
                </a:solidFill>
                <a:ea typeface="宋体" pitchFamily="2" charset="-122"/>
              </a:rPr>
              <a:t>讲：系统调用</a:t>
            </a:r>
          </a:p>
          <a:p>
            <a:r>
              <a:rPr lang="zh-CN" altLang="en-US" dirty="0">
                <a:ea typeface="宋体" pitchFamily="2" charset="-122"/>
              </a:rPr>
              <a:t>第</a:t>
            </a:r>
            <a:r>
              <a:rPr lang="en-US" altLang="zh-CN" dirty="0">
                <a:ea typeface="宋体" panose="02010600030101010101" pitchFamily="2" charset="-122"/>
              </a:rPr>
              <a:t>6</a:t>
            </a:r>
            <a:r>
              <a:rPr lang="zh-CN" altLang="en-US" dirty="0">
                <a:ea typeface="宋体" panose="02010600030101010101" pitchFamily="2" charset="-122"/>
              </a:rPr>
              <a:t>讲：信号处理机制</a:t>
            </a: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第五章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参数传递</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参数验证</a:t>
            </a:r>
          </a:p>
          <a:p>
            <a:pPr lvl="1" algn="l">
              <a:lnSpc>
                <a:spcPct val="150000"/>
              </a:lnSpc>
            </a:pPr>
            <a:r>
              <a:rPr lang="zh-CN" altLang="en-US" dirty="0"/>
              <a:t>由于参数传递具有前面所述的不安全性，</a:t>
            </a:r>
            <a:r>
              <a:rPr lang="en-US" altLang="zh-CN" dirty="0"/>
              <a:t>Linux</a:t>
            </a:r>
            <a:r>
              <a:rPr lang="zh-CN" altLang="en-US" dirty="0"/>
              <a:t>提供如下的两个函数来保证安全性：</a:t>
            </a:r>
          </a:p>
          <a:p>
            <a:pPr lvl="2" algn="l">
              <a:lnSpc>
                <a:spcPct val="150000"/>
              </a:lnSpc>
            </a:pPr>
            <a:r>
              <a:rPr lang="zh-CN" altLang="en-US" dirty="0"/>
              <a:t>copy_to_user</a:t>
            </a:r>
          </a:p>
          <a:p>
            <a:pPr lvl="2" algn="l">
              <a:lnSpc>
                <a:spcPct val="150000"/>
              </a:lnSpc>
            </a:pPr>
            <a:r>
              <a:rPr lang="zh-CN" altLang="en-US" dirty="0"/>
              <a:t>copy_from_use</a:t>
            </a:r>
            <a:r>
              <a:rPr lang="en-US" altLang="zh-CN" dirty="0"/>
              <a:t>r</a:t>
            </a:r>
          </a:p>
          <a:p>
            <a:pPr lvl="1" algn="l">
              <a:lnSpc>
                <a:spcPct val="150000"/>
              </a:lnSpc>
            </a:pPr>
            <a:r>
              <a:rPr lang="zh-CN" altLang="en-US" dirty="0"/>
              <a:t>两个函数都使用两个指针，一个是用户空间的指针，一个是内核空间的指针，在函数内部会对合法性作一些验证，保证传入内核空间或传出用户空间的参数合法。</a:t>
            </a:r>
          </a:p>
          <a:p>
            <a:pPr lvl="1" algn="l">
              <a:lnSpc>
                <a:spcPct val="150000"/>
              </a:lnSpc>
            </a:pP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注册一个系统调用</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添加系统调用</a:t>
            </a:r>
          </a:p>
          <a:p>
            <a:pPr lvl="1" algn="l">
              <a:lnSpc>
                <a:spcPct val="150000"/>
              </a:lnSpc>
            </a:pPr>
            <a:r>
              <a:rPr lang="zh-CN" altLang="en-US" dirty="0"/>
              <a:t>通过前面的学习，我们知道了系统调用的工作过程，可以据此来添加新的系统调用，我们可以把整个过程作个大概描述：</a:t>
            </a:r>
          </a:p>
          <a:p>
            <a:pPr lvl="2" algn="l">
              <a:lnSpc>
                <a:spcPct val="150000"/>
              </a:lnSpc>
            </a:pPr>
            <a:r>
              <a:rPr lang="en-US" altLang="zh-CN" dirty="0"/>
              <a:t>1. </a:t>
            </a:r>
            <a:r>
              <a:rPr lang="zh-CN" altLang="en-US" dirty="0"/>
              <a:t>实现新的系统调用函数</a:t>
            </a:r>
            <a:r>
              <a:rPr lang="en-US" altLang="zh-CN" dirty="0"/>
              <a:t>syscall_xxx(...)</a:t>
            </a:r>
          </a:p>
          <a:p>
            <a:pPr lvl="2" algn="l">
              <a:lnSpc>
                <a:spcPct val="150000"/>
              </a:lnSpc>
            </a:pPr>
            <a:r>
              <a:rPr lang="en-US" altLang="zh-CN" dirty="0"/>
              <a:t>2. </a:t>
            </a:r>
            <a:r>
              <a:rPr lang="zh-CN" altLang="en-US" dirty="0"/>
              <a:t>修改</a:t>
            </a:r>
            <a:r>
              <a:rPr lang="zh-CN" altLang="en-US" dirty="0">
                <a:sym typeface="+mn-ea"/>
              </a:rPr>
              <a:t>sys_call_table，选择为被分配且数值小于__NR_syscall_max的项，指向刚实现的</a:t>
            </a:r>
            <a:r>
              <a:rPr lang="en-US" altLang="zh-CN" dirty="0">
                <a:sym typeface="+mn-ea"/>
              </a:rPr>
              <a:t>syscall_xxx(...)</a:t>
            </a:r>
          </a:p>
          <a:p>
            <a:pPr lvl="2" algn="l">
              <a:lnSpc>
                <a:spcPct val="150000"/>
              </a:lnSpc>
            </a:pPr>
            <a:r>
              <a:rPr lang="en-US" altLang="zh-CN" dirty="0">
                <a:sym typeface="+mn-ea"/>
              </a:rPr>
              <a:t>3. </a:t>
            </a:r>
            <a:r>
              <a:rPr lang="zh-CN" altLang="en-US" dirty="0">
                <a:sym typeface="+mn-ea"/>
              </a:rPr>
              <a:t>编译内核</a:t>
            </a:r>
          </a:p>
          <a:p>
            <a:pPr lvl="2" algn="l">
              <a:lnSpc>
                <a:spcPct val="150000"/>
              </a:lnSpc>
            </a:pPr>
            <a:endParaRPr lang="en-US" altLang="zh-CN" dirty="0">
              <a:sym typeface="+mn-ea"/>
            </a:endParaRPr>
          </a:p>
          <a:p>
            <a:pPr marL="685800" lvl="2" indent="0">
              <a:lnSpc>
                <a:spcPct val="150000"/>
              </a:lnSpc>
              <a:buNone/>
            </a:pPr>
            <a:r>
              <a:rPr lang="zh-CN" altLang="en-US" dirty="0">
                <a:sym typeface="+mn-ea"/>
              </a:rPr>
              <a:t>参考：https://www.cnblogs.com/tsruixi/p/10777242.html</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zh-CN" altLang="en-US" dirty="0">
                <a:ea typeface="宋体" pitchFamily="2" charset="-122"/>
              </a:rPr>
              <a:t>系统调用</a:t>
            </a:r>
            <a:endParaRPr lang="zh-CN" altLang="en-US" dirty="0"/>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C00000"/>
                </a:solidFill>
              </a:rPr>
              <a:t>1.	</a:t>
            </a:r>
            <a:r>
              <a:rPr lang="zh-CN" altLang="en-US" dirty="0">
                <a:solidFill>
                  <a:srgbClr val="C00000"/>
                </a:solidFill>
              </a:rPr>
              <a:t>系统调用的意义</a:t>
            </a:r>
            <a:endParaRPr lang="en-US" altLang="zh-CN" dirty="0">
              <a:solidFill>
                <a:srgbClr val="C00000"/>
              </a:solidFill>
            </a:endParaRPr>
          </a:p>
          <a:p>
            <a:pPr>
              <a:lnSpc>
                <a:spcPct val="150000"/>
              </a:lnSpc>
            </a:pPr>
            <a:r>
              <a:rPr lang="en-US" altLang="zh-CN" dirty="0"/>
              <a:t>2.	</a:t>
            </a:r>
            <a:r>
              <a:rPr lang="zh-CN" altLang="en-US" dirty="0"/>
              <a:t>初始化</a:t>
            </a:r>
            <a:endParaRPr lang="en-US" altLang="zh-CN" dirty="0"/>
          </a:p>
          <a:p>
            <a:pPr>
              <a:lnSpc>
                <a:spcPct val="150000"/>
              </a:lnSpc>
            </a:pPr>
            <a:r>
              <a:rPr lang="en-US" altLang="zh-CN" dirty="0"/>
              <a:t>3. 	</a:t>
            </a:r>
            <a:r>
              <a:rPr lang="zh-CN" altLang="en-US" dirty="0"/>
              <a:t>系统调用的过程</a:t>
            </a:r>
            <a:endParaRPr lang="en-US" altLang="zh-CN" dirty="0"/>
          </a:p>
        </p:txBody>
      </p:sp>
    </p:spTree>
    <p:extLst>
      <p:ext uri="{BB962C8B-B14F-4D97-AF65-F5344CB8AC3E}">
        <p14:creationId xmlns:p14="http://schemas.microsoft.com/office/powerpoint/2010/main" val="10889082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系统调用的意义</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为</a:t>
            </a:r>
            <a:r>
              <a:rPr lang="zh-CN" altLang="en-US" dirty="0"/>
              <a:t>什么有系统调用</a:t>
            </a:r>
          </a:p>
          <a:p>
            <a:pPr lvl="1" algn="l">
              <a:lnSpc>
                <a:spcPct val="150000"/>
              </a:lnSpc>
            </a:pPr>
            <a:r>
              <a:rPr lang="zh-CN" altLang="en-US" dirty="0"/>
              <a:t>用户进程有时候需要操作计算机资源，如果任由进程随意操作可能会造成混乱甚至崩溃</a:t>
            </a:r>
          </a:p>
          <a:p>
            <a:pPr lvl="1" algn="l">
              <a:lnSpc>
                <a:spcPct val="150000"/>
              </a:lnSpc>
            </a:pPr>
            <a:r>
              <a:rPr lang="zh-CN" altLang="en-US" dirty="0"/>
              <a:t>因此</a:t>
            </a:r>
            <a:r>
              <a:rPr lang="en-US" altLang="zh-CN" dirty="0"/>
              <a:t>Linux</a:t>
            </a:r>
            <a:r>
              <a:rPr lang="zh-CN" altLang="en-US" dirty="0"/>
              <a:t>为用户进程提供了系统调用来替用户操作这些计算机资源，并且通过内核对这些操作进行管理。这样一来，这些操作就在内核的统一管理下进行，而不会因为某些进程的随意操作而损害整个系统</a:t>
            </a:r>
          </a:p>
          <a:p>
            <a:pPr lvl="1" algn="l">
              <a:lnSpc>
                <a:spcPct val="150000"/>
              </a:lnSpc>
            </a:pPr>
            <a:r>
              <a:rPr lang="zh-CN" altLang="en-US" dirty="0"/>
              <a:t>为了和用户空间上运行的进程进行交互，内核提供了一组接口。透过该接口，应用程序可以访问硬件设备和其他操作系统资源</a:t>
            </a:r>
          </a:p>
          <a:p>
            <a:pPr lvl="1" algn="l">
              <a:lnSpc>
                <a:spcPct val="150000"/>
              </a:lnSpc>
            </a:pPr>
            <a:r>
              <a:rPr lang="zh-CN" altLang="en-US" dirty="0"/>
              <a:t>典型的系统调用：</a:t>
            </a:r>
            <a:r>
              <a:rPr lang="en-US" altLang="zh-CN" dirty="0"/>
              <a:t>read</a:t>
            </a:r>
            <a:r>
              <a:rPr lang="zh-CN" altLang="en-US" dirty="0"/>
              <a:t>、</a:t>
            </a:r>
            <a:r>
              <a:rPr lang="en-US" altLang="zh-CN" dirty="0"/>
              <a:t>write......</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系统调用的意义</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olidFill>
                  <a:schemeClr val="accent4"/>
                </a:solidFill>
              </a:rPr>
              <a:t>如果没有系统调用</a:t>
            </a:r>
          </a:p>
          <a:p>
            <a:pPr lvl="1" algn="l">
              <a:lnSpc>
                <a:spcPct val="150000"/>
              </a:lnSpc>
            </a:pPr>
            <a:r>
              <a:rPr lang="zh-CN" altLang="en-US" dirty="0">
                <a:solidFill>
                  <a:schemeClr val="accent4"/>
                </a:solidFill>
              </a:rPr>
              <a:t>例如一个用户进程需要</a:t>
            </a:r>
            <a:r>
              <a:rPr lang="en-US" altLang="zh-CN" dirty="0">
                <a:solidFill>
                  <a:schemeClr val="accent4"/>
                </a:solidFill>
              </a:rPr>
              <a:t>fork</a:t>
            </a:r>
            <a:r>
              <a:rPr lang="zh-CN" altLang="en-US" dirty="0">
                <a:solidFill>
                  <a:schemeClr val="accent4"/>
                </a:solidFill>
              </a:rPr>
              <a:t>一个新进程，</a:t>
            </a:r>
            <a:r>
              <a:rPr lang="en-US" altLang="zh-CN" dirty="0">
                <a:solidFill>
                  <a:schemeClr val="accent4"/>
                </a:solidFill>
              </a:rPr>
              <a:t>fork</a:t>
            </a:r>
            <a:r>
              <a:rPr lang="zh-CN" altLang="en-US" dirty="0">
                <a:solidFill>
                  <a:schemeClr val="accent4"/>
                </a:solidFill>
              </a:rPr>
              <a:t>是一个系统调用，它会在内核里面查找是否有足够的</a:t>
            </a:r>
            <a:r>
              <a:rPr lang="en-US" altLang="zh-CN" dirty="0">
                <a:solidFill>
                  <a:schemeClr val="accent4"/>
                </a:solidFill>
              </a:rPr>
              <a:t>pid</a:t>
            </a:r>
            <a:r>
              <a:rPr lang="zh-CN" altLang="en-US" dirty="0">
                <a:solidFill>
                  <a:schemeClr val="accent4"/>
                </a:solidFill>
              </a:rPr>
              <a:t>来分配给新进程，如果有则分配，否则</a:t>
            </a:r>
            <a:r>
              <a:rPr lang="en-US" altLang="zh-CN" dirty="0">
                <a:solidFill>
                  <a:schemeClr val="accent4"/>
                </a:solidFill>
              </a:rPr>
              <a:t>fork</a:t>
            </a:r>
            <a:r>
              <a:rPr lang="zh-CN" altLang="en-US" dirty="0">
                <a:solidFill>
                  <a:schemeClr val="accent4"/>
                </a:solidFill>
              </a:rPr>
              <a:t>失败。</a:t>
            </a:r>
          </a:p>
          <a:p>
            <a:pPr lvl="1" algn="l">
              <a:lnSpc>
                <a:spcPct val="150000"/>
              </a:lnSpc>
            </a:pPr>
            <a:r>
              <a:rPr lang="zh-CN" altLang="en-US" dirty="0">
                <a:solidFill>
                  <a:schemeClr val="accent4"/>
                </a:solidFill>
              </a:rPr>
              <a:t>如果</a:t>
            </a:r>
            <a:r>
              <a:rPr lang="en-US" altLang="zh-CN" dirty="0">
                <a:solidFill>
                  <a:schemeClr val="accent4"/>
                </a:solidFill>
              </a:rPr>
              <a:t>fork</a:t>
            </a:r>
            <a:r>
              <a:rPr lang="zh-CN" altLang="en-US" dirty="0">
                <a:solidFill>
                  <a:schemeClr val="accent4"/>
                </a:solidFill>
              </a:rPr>
              <a:t>不是系统调用，而是用户空间实现的函数的话，用户进程可以随意创建新进程，这时</a:t>
            </a:r>
            <a:r>
              <a:rPr lang="en-US" altLang="zh-CN" dirty="0">
                <a:solidFill>
                  <a:schemeClr val="accent4"/>
                </a:solidFill>
              </a:rPr>
              <a:t>pid</a:t>
            </a:r>
            <a:r>
              <a:rPr lang="zh-CN" altLang="en-US" dirty="0">
                <a:solidFill>
                  <a:schemeClr val="accent4"/>
                </a:solidFill>
              </a:rPr>
              <a:t>的数量急剧上涨甚至超过了系统所能承受的最大进程数。这会带来如下的结果</a:t>
            </a:r>
          </a:p>
          <a:p>
            <a:pPr lvl="2" algn="l">
              <a:lnSpc>
                <a:spcPct val="150000"/>
              </a:lnSpc>
            </a:pPr>
            <a:r>
              <a:rPr lang="en-US" altLang="zh-CN" dirty="0">
                <a:solidFill>
                  <a:schemeClr val="accent4"/>
                </a:solidFill>
              </a:rPr>
              <a:t>1. </a:t>
            </a:r>
            <a:r>
              <a:rPr lang="zh-CN" altLang="en-US" dirty="0">
                <a:solidFill>
                  <a:schemeClr val="accent4"/>
                </a:solidFill>
              </a:rPr>
              <a:t>对于进程管理的数据结构（例如</a:t>
            </a:r>
            <a:r>
              <a:rPr lang="en-US" altLang="zh-CN" dirty="0">
                <a:solidFill>
                  <a:schemeClr val="accent4"/>
                </a:solidFill>
              </a:rPr>
              <a:t>task_struct</a:t>
            </a:r>
            <a:r>
              <a:rPr lang="zh-CN" altLang="en-US" dirty="0">
                <a:solidFill>
                  <a:schemeClr val="accent4"/>
                </a:solidFill>
              </a:rPr>
              <a:t>）增多，占用太多内核空间，使内核崩溃。</a:t>
            </a:r>
          </a:p>
          <a:p>
            <a:pPr lvl="2" algn="l">
              <a:lnSpc>
                <a:spcPct val="150000"/>
              </a:lnSpc>
            </a:pPr>
            <a:r>
              <a:rPr lang="en-US" altLang="zh-CN" dirty="0">
                <a:solidFill>
                  <a:schemeClr val="accent4"/>
                </a:solidFill>
              </a:rPr>
              <a:t>2. </a:t>
            </a:r>
            <a:r>
              <a:rPr lang="zh-CN" altLang="en-US" dirty="0">
                <a:solidFill>
                  <a:schemeClr val="accent4"/>
                </a:solidFill>
              </a:rPr>
              <a:t>系统花在进程调度的消费过多，导致效率下降。</a:t>
            </a:r>
          </a:p>
          <a:p>
            <a:pPr lvl="2" algn="l">
              <a:lnSpc>
                <a:spcPct val="150000"/>
              </a:lnSpc>
            </a:pPr>
            <a:r>
              <a:rPr lang="en-US" altLang="zh-CN" dirty="0">
                <a:solidFill>
                  <a:schemeClr val="accent4"/>
                </a:solidFill>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系统调用的意义</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意义</a:t>
            </a:r>
          </a:p>
          <a:p>
            <a:pPr lvl="1" algn="l">
              <a:lnSpc>
                <a:spcPct val="150000"/>
              </a:lnSpc>
            </a:pPr>
            <a:r>
              <a:rPr lang="zh-CN" altLang="en-US" dirty="0"/>
              <a:t>系统调用为用户空间提供了一种硬件的抽象接口。举例来说，当需要读写文件的时候，应用程序就可以不去管磁盘类型和介质,甚至不用去管文件所在的文件系统到底是哪种类型。</a:t>
            </a:r>
          </a:p>
          <a:p>
            <a:pPr lvl="1" algn="l">
              <a:lnSpc>
                <a:spcPct val="150000"/>
              </a:lnSpc>
            </a:pPr>
            <a:r>
              <a:rPr lang="zh-CN" altLang="en-US" dirty="0"/>
              <a:t>系统调用保证了系统的稳定和安全。作为硬件设备和应用程序之间的中间人，内核可以基于权限、用户类型和其他一些规则对需要进行的访问进行裁决。</a:t>
            </a:r>
          </a:p>
          <a:p>
            <a:pPr lvl="1" algn="l">
              <a:lnSpc>
                <a:spcPct val="150000"/>
              </a:lnSpc>
            </a:pPr>
            <a:r>
              <a:rPr lang="zh-CN" altLang="en-US" dirty="0"/>
              <a:t>每个进程都运行在虚拟系统中，用于在用户空间和内核之间提供这样一层公共接口。</a:t>
            </a:r>
          </a:p>
          <a:p>
            <a:pPr lvl="1" algn="l">
              <a:lnSpc>
                <a:spcPct val="150000"/>
              </a:lnSpc>
            </a:pPr>
            <a:r>
              <a:rPr lang="zh-CN" altLang="en-US" dirty="0"/>
              <a:t>在Linux中，系统调用是用户空间访问内核的唯一手段。除异常和陷入外，它们是内核唯一的合法入口。</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系统调用的概念</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主要概念</a:t>
            </a:r>
          </a:p>
          <a:p>
            <a:pPr lvl="1" algn="l">
              <a:lnSpc>
                <a:spcPct val="150000"/>
              </a:lnSpc>
            </a:pPr>
            <a:r>
              <a:rPr lang="zh-CN" altLang="en-US" dirty="0"/>
              <a:t>系统调用号：内核为每种系统调用都分配了对应的号码，这个号码在用户调用库函数的时候由库函数给出，传入内核。</a:t>
            </a:r>
          </a:p>
          <a:p>
            <a:pPr lvl="1" algn="l">
              <a:lnSpc>
                <a:spcPct val="150000"/>
              </a:lnSpc>
            </a:pPr>
            <a:r>
              <a:rPr lang="zh-CN" altLang="en-US" dirty="0"/>
              <a:t>系统调用表：内核为所有系统调用函数构建了一个表，表项是分别指向这些函数的入口地址，系统调用号就作为下标来找到对应的系统调用函数</a:t>
            </a:r>
          </a:p>
          <a:p>
            <a:pPr lvl="1" algn="l">
              <a:lnSpc>
                <a:spcPct val="150000"/>
              </a:lnSpc>
            </a:pPr>
            <a:r>
              <a:rPr lang="zh-CN" altLang="en-US" dirty="0"/>
              <a:t>系统调用处理函数：内核为不同的系统调用实现的函数。</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系统调用的意义</a:t>
            </a:r>
            <a:endParaRPr lang="en-US" altLang="zh-CN" dirty="0">
              <a:solidFill>
                <a:schemeClr val="tx1">
                  <a:lumMod val="50000"/>
                </a:schemeClr>
              </a:solidFill>
            </a:endParaRPr>
          </a:p>
          <a:p>
            <a:pPr>
              <a:lnSpc>
                <a:spcPct val="150000"/>
              </a:lnSpc>
            </a:pPr>
            <a:r>
              <a:rPr lang="en-US" altLang="zh-CN" dirty="0">
                <a:solidFill>
                  <a:srgbClr val="C00000"/>
                </a:solidFill>
              </a:rPr>
              <a:t>2.	</a:t>
            </a:r>
            <a:r>
              <a:rPr lang="zh-CN" altLang="en-US" dirty="0">
                <a:solidFill>
                  <a:srgbClr val="C00000"/>
                </a:solidFill>
              </a:rPr>
              <a:t>初始化</a:t>
            </a:r>
            <a:endParaRPr lang="en-US" altLang="zh-CN" dirty="0">
              <a:solidFill>
                <a:srgbClr val="C00000"/>
              </a:solidFill>
            </a:endParaRPr>
          </a:p>
          <a:p>
            <a:pPr>
              <a:lnSpc>
                <a:spcPct val="150000"/>
              </a:lnSpc>
            </a:pPr>
            <a:r>
              <a:rPr lang="en-US" altLang="zh-CN" dirty="0"/>
              <a:t>3. 	</a:t>
            </a:r>
            <a:r>
              <a:rPr lang="zh-CN" altLang="en-US" dirty="0"/>
              <a:t>系统调用的过程</a:t>
            </a:r>
            <a:endParaRPr lang="en-US" altLang="zh-CN" dirty="0"/>
          </a:p>
        </p:txBody>
      </p:sp>
    </p:spTree>
    <p:extLst>
      <p:ext uri="{BB962C8B-B14F-4D97-AF65-F5344CB8AC3E}">
        <p14:creationId xmlns:p14="http://schemas.microsoft.com/office/powerpoint/2010/main" val="34674093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系统调用的概念</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olidFill>
                  <a:schemeClr val="accent4"/>
                </a:solidFill>
              </a:rPr>
              <a:t>数据结构/arch/x86/entry/syscall_64.c</a:t>
            </a:r>
          </a:p>
          <a:p>
            <a:pPr lvl="1" algn="l">
              <a:lnSpc>
                <a:spcPct val="150000"/>
              </a:lnSpc>
            </a:pPr>
            <a:r>
              <a:rPr lang="zh-CN" altLang="en-US" dirty="0">
                <a:solidFill>
                  <a:schemeClr val="accent4"/>
                </a:solidFill>
              </a:rPr>
              <a:t>系统调用表</a:t>
            </a:r>
          </a:p>
          <a:p>
            <a:pPr lvl="1" algn="l">
              <a:lnSpc>
                <a:spcPct val="150000"/>
              </a:lnSpc>
            </a:pPr>
            <a:endParaRPr lang="zh-CN" altLang="en-US" dirty="0">
              <a:solidFill>
                <a:schemeClr val="accent4"/>
              </a:solidFill>
            </a:endParaRPr>
          </a:p>
          <a:p>
            <a:pPr lvl="1" algn="l">
              <a:lnSpc>
                <a:spcPct val="150000"/>
              </a:lnSpc>
            </a:pPr>
            <a:endParaRPr lang="zh-CN" altLang="en-US" dirty="0">
              <a:solidFill>
                <a:schemeClr val="accent4"/>
              </a:solidFill>
            </a:endParaRPr>
          </a:p>
          <a:p>
            <a:pPr lvl="2" algn="l">
              <a:lnSpc>
                <a:spcPct val="150000"/>
              </a:lnSpc>
            </a:pPr>
            <a:endParaRPr lang="zh-CN" altLang="en-US" dirty="0">
              <a:solidFill>
                <a:schemeClr val="accent4"/>
              </a:solidFill>
            </a:endParaRPr>
          </a:p>
          <a:p>
            <a:pPr lvl="2" algn="l">
              <a:lnSpc>
                <a:spcPct val="150000"/>
              </a:lnSpc>
            </a:pPr>
            <a:r>
              <a:rPr lang="zh-CN" altLang="en-US" dirty="0">
                <a:solidFill>
                  <a:schemeClr val="accent4"/>
                </a:solidFill>
              </a:rPr>
              <a:t>__NR_syscall_max代表系统中所能存放的系统调用的数量</a:t>
            </a:r>
          </a:p>
          <a:p>
            <a:pPr lvl="2" algn="l">
              <a:lnSpc>
                <a:spcPct val="150000"/>
              </a:lnSpc>
            </a:pPr>
            <a:r>
              <a:rPr lang="zh-CN" altLang="en-US" dirty="0">
                <a:solidFill>
                  <a:schemeClr val="accent4"/>
                </a:solidFill>
              </a:rPr>
              <a:t>初始化将所有表项都指向了sys_ni_syscall函数，作用是返回此系统调用无效的信息</a:t>
            </a:r>
          </a:p>
          <a:p>
            <a:pPr lvl="2" algn="l">
              <a:lnSpc>
                <a:spcPct val="150000"/>
              </a:lnSpc>
            </a:pPr>
            <a:endParaRPr lang="en-US" altLang="zh-CN" dirty="0">
              <a:solidFill>
                <a:schemeClr val="accent4"/>
              </a:solidFill>
            </a:endParaRPr>
          </a:p>
        </p:txBody>
      </p:sp>
      <p:pic>
        <p:nvPicPr>
          <p:cNvPr id="2" name="图片 1"/>
          <p:cNvPicPr>
            <a:picLocks noChangeAspect="1"/>
          </p:cNvPicPr>
          <p:nvPr/>
        </p:nvPicPr>
        <p:blipFill>
          <a:blip r:embed="rId3"/>
          <a:stretch>
            <a:fillRect/>
          </a:stretch>
        </p:blipFill>
        <p:spPr>
          <a:xfrm>
            <a:off x="4963954" y="2828449"/>
            <a:ext cx="4015740" cy="1043940"/>
          </a:xfrm>
          <a:prstGeom prst="rect">
            <a:avLst/>
          </a:prstGeom>
        </p:spPr>
      </p:pic>
      <p:pic>
        <p:nvPicPr>
          <p:cNvPr id="4" name="图片 3"/>
          <p:cNvPicPr>
            <a:picLocks noChangeAspect="1"/>
          </p:cNvPicPr>
          <p:nvPr/>
        </p:nvPicPr>
        <p:blipFill>
          <a:blip r:embed="rId4"/>
          <a:stretch>
            <a:fillRect/>
          </a:stretch>
        </p:blipFill>
        <p:spPr>
          <a:xfrm>
            <a:off x="591026" y="2764631"/>
            <a:ext cx="4236720" cy="1171575"/>
          </a:xfrm>
          <a:prstGeom prst="rect">
            <a:avLst/>
          </a:prstGeom>
        </p:spPr>
      </p:pic>
      <p:sp>
        <p:nvSpPr>
          <p:cNvPr id="5" name="圆角矩形 4"/>
          <p:cNvSpPr/>
          <p:nvPr/>
        </p:nvSpPr>
        <p:spPr>
          <a:xfrm>
            <a:off x="2709386" y="5423886"/>
            <a:ext cx="2824163" cy="689550"/>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sys_call_table和idt_table是两个不同的概念！！！</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7576</TotalTime>
  <Words>1639</Words>
  <Application>Microsoft Office PowerPoint</Application>
  <PresentationFormat>全屏显示(4:3)</PresentationFormat>
  <Paragraphs>142</Paragraphs>
  <Slides>22</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Monotype Sorts</vt:lpstr>
      <vt:lpstr>黑体</vt:lpstr>
      <vt:lpstr>微软雅黑</vt:lpstr>
      <vt:lpstr>Arial</vt:lpstr>
      <vt:lpstr>Arial Narrow</vt:lpstr>
      <vt:lpstr>Times New Roman</vt:lpstr>
      <vt:lpstr>Wingdings</vt:lpstr>
      <vt:lpstr>通用信息 (标准)</vt:lpstr>
      <vt:lpstr>PowerPoint 演示文稿</vt:lpstr>
      <vt:lpstr>第五章 结构</vt:lpstr>
      <vt:lpstr>本节主要内容</vt:lpstr>
      <vt:lpstr>系统调用的意义</vt:lpstr>
      <vt:lpstr>系统调用的意义</vt:lpstr>
      <vt:lpstr>系统调用的意义</vt:lpstr>
      <vt:lpstr>系统调用的概念</vt:lpstr>
      <vt:lpstr>本节主要内容</vt:lpstr>
      <vt:lpstr>系统调用的概念</vt:lpstr>
      <vt:lpstr>初始化</vt:lpstr>
      <vt:lpstr>初始化</vt:lpstr>
      <vt:lpstr>初始化</vt:lpstr>
      <vt:lpstr>本节主要内容</vt:lpstr>
      <vt:lpstr>系统调用的过程</vt:lpstr>
      <vt:lpstr>系统调用的过程</vt:lpstr>
      <vt:lpstr>系统调用的过程</vt:lpstr>
      <vt:lpstr>系统调用的过程</vt:lpstr>
      <vt:lpstr>参数传递</vt:lpstr>
      <vt:lpstr>参数传递</vt:lpstr>
      <vt:lpstr>参数传递</vt:lpstr>
      <vt:lpstr>注册一个系统调用</vt:lpstr>
      <vt:lpstr>系统调用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ZhengChen</dc:creator>
  <cp:lastModifiedBy>王 十一</cp:lastModifiedBy>
  <cp:revision>144</cp:revision>
  <dcterms:created xsi:type="dcterms:W3CDTF">2020-06-19T10:54:22Z</dcterms:created>
  <dcterms:modified xsi:type="dcterms:W3CDTF">2021-04-28T03:09:23Z</dcterms:modified>
</cp:coreProperties>
</file>