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1730" r:id="rId2"/>
    <p:sldId id="1791" r:id="rId3"/>
    <p:sldId id="3070" r:id="rId4"/>
    <p:sldId id="3080" r:id="rId5"/>
    <p:sldId id="3081" r:id="rId6"/>
    <p:sldId id="3082" r:id="rId7"/>
    <p:sldId id="3083" r:id="rId8"/>
    <p:sldId id="3084" r:id="rId9"/>
    <p:sldId id="3085" r:id="rId10"/>
    <p:sldId id="3086" r:id="rId11"/>
    <p:sldId id="3087" r:id="rId12"/>
    <p:sldId id="3088" r:id="rId13"/>
    <p:sldId id="3089" r:id="rId14"/>
    <p:sldId id="3031" r:id="rId15"/>
    <p:sldId id="3023" r:id="rId16"/>
    <p:sldId id="3024" r:id="rId17"/>
    <p:sldId id="3025" r:id="rId18"/>
    <p:sldId id="3026" r:id="rId19"/>
    <p:sldId id="3071" r:id="rId20"/>
    <p:sldId id="3072" r:id="rId21"/>
    <p:sldId id="3075" r:id="rId22"/>
    <p:sldId id="3090" r:id="rId23"/>
    <p:sldId id="3091" r:id="rId24"/>
    <p:sldId id="3092" r:id="rId25"/>
    <p:sldId id="3093" r:id="rId26"/>
    <p:sldId id="3094" r:id="rId27"/>
    <p:sldId id="3095" r:id="rId28"/>
    <p:sldId id="3096" r:id="rId29"/>
    <p:sldId id="3097" r:id="rId30"/>
    <p:sldId id="3098" r:id="rId31"/>
    <p:sldId id="3099" r:id="rId32"/>
    <p:sldId id="3100" r:id="rId33"/>
    <p:sldId id="2967" r:id="rId34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0674" autoAdjust="0"/>
  </p:normalViewPr>
  <p:slideViewPr>
    <p:cSldViewPr>
      <p:cViewPr varScale="1">
        <p:scale>
          <a:sx n="56" d="100"/>
          <a:sy n="56" d="100"/>
        </p:scale>
        <p:origin x="10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71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021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398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308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来看一下这里是简单的一套计算机，我们知道操作系统其实是虚拟运行在主机之中的特殊的计算机程序，那么我们思考一下这个问题：作为一个虚拟运行的程序，它能够与其他程序进行交互我们是能够理解的，但是你把眼光放大一点，看图之中包括显示屏、键盘、鼠标以及图中没有画出来的麦克风、耳机，操作系统作为一个虚拟的东西，它是如何与这些硬件设备交互的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059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零拷贝机制的建立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148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959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684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867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43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016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99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455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16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23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311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497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44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16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37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78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89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26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56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76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5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91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9597" y="333376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3"/>
            <a:ext cx="8241323" cy="1744663"/>
          </a:xfrm>
          <a:noFill/>
        </p:spPr>
        <p:txBody>
          <a:bodyPr lIns="91440" rIns="91440"/>
          <a:lstStyle>
            <a:lvl1pPr algn="ctr">
              <a:defRPr sz="3692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954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8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568328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1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8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71"/>
            <a:ext cx="8241323" cy="4896543"/>
          </a:xfrm>
        </p:spPr>
        <p:txBody>
          <a:bodyPr/>
          <a:lstStyle>
            <a:lvl1pPr>
              <a:defRPr sz="2585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846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3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3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05401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66391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79597" y="333376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7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8" y="6242050"/>
            <a:ext cx="267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7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8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22041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844083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266124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688165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215">
          <a:solidFill>
            <a:srgbClr val="FF3300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846">
          <a:solidFill>
            <a:srgbClr val="0000FF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966684"/>
            <a:ext cx="9144000" cy="1994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062" spc="277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第八章 第</a:t>
            </a:r>
            <a:r>
              <a:rPr lang="en-US" altLang="zh-CN" sz="3692" spc="277" dirty="0">
                <a:solidFill>
                  <a:srgbClr val="000066"/>
                </a:solidFill>
                <a:latin typeface="+mj-ea"/>
                <a:ea typeface="+mj-ea"/>
              </a:rPr>
              <a:t>1</a:t>
            </a: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节 </a:t>
            </a:r>
            <a:endParaRPr lang="en-US" altLang="zh-CN" sz="3692" spc="277" dirty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23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设备管理基础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609" y="4625440"/>
            <a:ext cx="9144000" cy="1196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2400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fld id="{2133CF6D-AB55-400B-B9B2-17E6264C77D7}" type="datetime2">
              <a:rPr kumimoji="0" lang="zh-CN" altLang="en-US" sz="2400">
                <a:solidFill>
                  <a:srgbClr val="CC0000"/>
                </a:solidFill>
                <a:latin typeface="+mj-ea"/>
                <a:ea typeface="+mj-ea"/>
              </a:rPr>
              <a:pPr>
                <a:lnSpc>
                  <a:spcPct val="150000"/>
                </a:lnSpc>
                <a:spcBef>
                  <a:spcPts val="0"/>
                </a:spcBef>
                <a:buClr>
                  <a:schemeClr val="hlink"/>
                </a:buClr>
                <a:buSzPct val="50000"/>
                <a:buNone/>
              </a:pPr>
              <a:t>2020年10月22日</a:t>
            </a:fld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DMA (Direct Memory Access)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582" y="1310240"/>
            <a:ext cx="8375084" cy="528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·</a:t>
            </a:r>
            <a:r>
              <a:rPr lang="zh-CN" altLang="en-US" sz="1477">
                <a:solidFill>
                  <a:srgbClr val="292929"/>
                </a:solidFill>
              </a:rPr>
              <a:t>例子：磁盘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·</a:t>
            </a:r>
            <a:r>
              <a:rPr lang="zh-CN" altLang="en-US" sz="1477">
                <a:solidFill>
                  <a:srgbClr val="292929"/>
                </a:solidFill>
              </a:rPr>
              <a:t>一个简单的磁盘适配器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</a:t>
            </a:r>
            <a:r>
              <a:rPr lang="zh-CN" altLang="en-US" sz="1477">
                <a:solidFill>
                  <a:srgbClr val="292929"/>
                </a:solidFill>
              </a:rPr>
              <a:t>状态寄存器（完成、中断、</a:t>
            </a:r>
            <a:r>
              <a:rPr lang="en-US" altLang="zh-CN" sz="1477">
                <a:solidFill>
                  <a:srgbClr val="292929"/>
                </a:solidFill>
              </a:rPr>
              <a:t>…</a:t>
            </a:r>
            <a:r>
              <a:rPr lang="zh-CN" altLang="en-US" sz="1477">
                <a:solidFill>
                  <a:srgbClr val="292929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DMA</a:t>
            </a:r>
            <a:r>
              <a:rPr lang="zh-CN" altLang="en-US" sz="1477">
                <a:solidFill>
                  <a:srgbClr val="292929"/>
                </a:solidFill>
              </a:rPr>
              <a:t>命令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DMA</a:t>
            </a:r>
            <a:r>
              <a:rPr lang="zh-CN" altLang="en-US" sz="1477">
                <a:solidFill>
                  <a:srgbClr val="292929"/>
                </a:solidFill>
              </a:rPr>
              <a:t>内存地址和大小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DMA</a:t>
            </a:r>
            <a:r>
              <a:rPr lang="zh-CN" altLang="en-US" sz="1477">
                <a:solidFill>
                  <a:srgbClr val="292929"/>
                </a:solidFill>
              </a:rPr>
              <a:t>数据缓冲区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·DMA</a:t>
            </a:r>
            <a:r>
              <a:rPr lang="zh-CN" altLang="en-US" sz="1477">
                <a:solidFill>
                  <a:srgbClr val="292929"/>
                </a:solidFill>
              </a:rPr>
              <a:t>写</a:t>
            </a:r>
            <a:endParaRPr lang="en-US" altLang="zh-CN" sz="1477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CPU</a:t>
            </a:r>
            <a:endParaRPr lang="zh-CN" altLang="en-US" sz="1477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</a:t>
            </a:r>
            <a:r>
              <a:rPr lang="zh-CN" altLang="en-US" sz="1477">
                <a:solidFill>
                  <a:srgbClr val="292929"/>
                </a:solidFill>
              </a:rPr>
              <a:t>等待</a:t>
            </a:r>
            <a:r>
              <a:rPr lang="en-US" altLang="zh-CN" sz="1477">
                <a:solidFill>
                  <a:srgbClr val="292929"/>
                </a:solidFill>
              </a:rPr>
              <a:t>DMA</a:t>
            </a:r>
            <a:r>
              <a:rPr lang="zh-CN" altLang="en-US" sz="1477">
                <a:solidFill>
                  <a:srgbClr val="292929"/>
                </a:solidFill>
              </a:rPr>
              <a:t>设备状态为就绪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</a:t>
            </a:r>
            <a:r>
              <a:rPr lang="zh-CN" altLang="en-US" sz="1477">
                <a:solidFill>
                  <a:srgbClr val="292929"/>
                </a:solidFill>
              </a:rPr>
              <a:t>清除“就绪”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</a:t>
            </a:r>
            <a:r>
              <a:rPr lang="zh-CN" altLang="en-US" sz="1477">
                <a:solidFill>
                  <a:srgbClr val="292929"/>
                </a:solidFill>
              </a:rPr>
              <a:t>设置</a:t>
            </a:r>
            <a:r>
              <a:rPr lang="en-US" altLang="zh-CN" sz="1477">
                <a:solidFill>
                  <a:srgbClr val="292929"/>
                </a:solidFill>
              </a:rPr>
              <a:t>DMA</a:t>
            </a:r>
            <a:r>
              <a:rPr lang="zh-CN" altLang="en-US" sz="1477">
                <a:solidFill>
                  <a:srgbClr val="292929"/>
                </a:solidFill>
              </a:rPr>
              <a:t>命令为</a:t>
            </a:r>
            <a:r>
              <a:rPr lang="en-US" altLang="zh-CN" sz="1477">
                <a:solidFill>
                  <a:srgbClr val="292929"/>
                </a:solidFill>
              </a:rPr>
              <a:t>wite</a:t>
            </a:r>
            <a:r>
              <a:rPr lang="zh-CN" altLang="en-US" sz="1477">
                <a:solidFill>
                  <a:srgbClr val="292929"/>
                </a:solidFill>
              </a:rPr>
              <a:t>，地址和大小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</a:t>
            </a:r>
            <a:r>
              <a:rPr lang="zh-CN" altLang="en-US" sz="1477">
                <a:solidFill>
                  <a:srgbClr val="292929"/>
                </a:solidFill>
              </a:rPr>
              <a:t>设置“开始”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</a:t>
            </a:r>
            <a:r>
              <a:rPr lang="zh-CN" altLang="en-US" sz="1477">
                <a:solidFill>
                  <a:srgbClr val="292929"/>
                </a:solidFill>
              </a:rPr>
              <a:t>阻塞当前的线程</a:t>
            </a:r>
            <a:r>
              <a:rPr lang="en-US" altLang="zh-CN" sz="1477">
                <a:solidFill>
                  <a:srgbClr val="292929"/>
                </a:solidFill>
              </a:rPr>
              <a:t>/</a:t>
            </a:r>
            <a:r>
              <a:rPr lang="zh-CN" altLang="en-US" sz="1477">
                <a:solidFill>
                  <a:srgbClr val="292929"/>
                </a:solidFill>
              </a:rPr>
              <a:t>进程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</a:t>
            </a:r>
            <a:r>
              <a:rPr lang="zh-CN" altLang="en-US" sz="1477">
                <a:solidFill>
                  <a:srgbClr val="292929"/>
                </a:solidFill>
              </a:rPr>
              <a:t>磁盘适配器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DMA</a:t>
            </a:r>
            <a:r>
              <a:rPr lang="zh-CN" altLang="en-US" sz="1477">
                <a:solidFill>
                  <a:srgbClr val="292929"/>
                </a:solidFill>
              </a:rPr>
              <a:t>方式将数据传输到磁盘（</a:t>
            </a:r>
            <a:r>
              <a:rPr lang="en-US" altLang="zh-CN" sz="1477">
                <a:solidFill>
                  <a:srgbClr val="292929"/>
                </a:solidFill>
              </a:rPr>
              <a:t>size-- addr++</a:t>
            </a:r>
            <a:r>
              <a:rPr lang="zh-CN" altLang="en-US" sz="1477">
                <a:solidFill>
                  <a:srgbClr val="292929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</a:t>
            </a:r>
            <a:r>
              <a:rPr lang="zh-CN" altLang="en-US" sz="1477">
                <a:solidFill>
                  <a:srgbClr val="292929"/>
                </a:solidFill>
              </a:rPr>
              <a:t>当</a:t>
            </a:r>
            <a:r>
              <a:rPr lang="en-US" altLang="zh-CN" sz="1477">
                <a:solidFill>
                  <a:srgbClr val="292929"/>
                </a:solidFill>
              </a:rPr>
              <a:t>sze==0</a:t>
            </a:r>
            <a:r>
              <a:rPr lang="zh-CN" altLang="en-US" sz="1477">
                <a:solidFill>
                  <a:srgbClr val="292929"/>
                </a:solidFill>
              </a:rPr>
              <a:t>，请求中断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CPU</a:t>
            </a:r>
            <a:r>
              <a:rPr lang="zh-CN" altLang="en-US" sz="1477">
                <a:solidFill>
                  <a:srgbClr val="292929"/>
                </a:solidFill>
              </a:rPr>
              <a:t>（中断处理）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</a:t>
            </a:r>
            <a:r>
              <a:rPr lang="zh-CN" altLang="en-US" sz="1477">
                <a:solidFill>
                  <a:srgbClr val="292929"/>
                </a:solidFill>
              </a:rPr>
              <a:t>将被该</a:t>
            </a:r>
            <a:r>
              <a:rPr lang="en-US" altLang="zh-CN" sz="1477">
                <a:solidFill>
                  <a:srgbClr val="292929"/>
                </a:solidFill>
              </a:rPr>
              <a:t>DMA</a:t>
            </a:r>
            <a:r>
              <a:rPr lang="zh-CN" altLang="en-US" sz="1477">
                <a:solidFill>
                  <a:srgbClr val="292929"/>
                </a:solidFill>
              </a:rPr>
              <a:t>阻塞的线程</a:t>
            </a:r>
            <a:r>
              <a:rPr lang="en-US" altLang="zh-CN" sz="1477">
                <a:solidFill>
                  <a:srgbClr val="292929"/>
                </a:solidFill>
              </a:rPr>
              <a:t>/</a:t>
            </a:r>
            <a:r>
              <a:rPr lang="zh-CN" altLang="en-US" sz="1477">
                <a:solidFill>
                  <a:srgbClr val="292929"/>
                </a:solidFill>
              </a:rPr>
              <a:t>进程加到就绪队列磁盘</a:t>
            </a:r>
          </a:p>
          <a:p>
            <a:pPr marL="0" indent="0">
              <a:buNone/>
            </a:pPr>
            <a:r>
              <a:rPr lang="en-US" altLang="zh-CN" sz="1477">
                <a:solidFill>
                  <a:srgbClr val="292929"/>
                </a:solidFill>
              </a:rPr>
              <a:t>	- </a:t>
            </a:r>
            <a:r>
              <a:rPr lang="zh-CN" altLang="en-US" sz="1477">
                <a:solidFill>
                  <a:srgbClr val="292929"/>
                </a:solidFill>
              </a:rPr>
              <a:t>将数据写入磁盘</a:t>
            </a:r>
            <a:endParaRPr lang="en-US" altLang="zh-CN" sz="1477">
              <a:solidFill>
                <a:srgbClr val="292929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58" y="1284596"/>
            <a:ext cx="3482729" cy="36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07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寄存器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582" y="2157846"/>
            <a:ext cx="6580423" cy="331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46">
                <a:solidFill>
                  <a:srgbClr val="292929"/>
                </a:solidFill>
              </a:rPr>
              <a:t>·Memory mapped I/O</a:t>
            </a:r>
            <a:br>
              <a:rPr lang="en-US" altLang="zh-CN" sz="1846">
                <a:solidFill>
                  <a:srgbClr val="292929"/>
                </a:solidFill>
              </a:rPr>
            </a:br>
            <a:r>
              <a:rPr lang="en-US" altLang="zh-CN" sz="1846">
                <a:solidFill>
                  <a:srgbClr val="292929"/>
                </a:solidFill>
              </a:rPr>
              <a:t>	- </a:t>
            </a:r>
            <a:r>
              <a:rPr lang="zh-CN" altLang="en-US" sz="1846">
                <a:solidFill>
                  <a:srgbClr val="292929"/>
                </a:solidFill>
              </a:rPr>
              <a:t>将设备寄存器映射到物理内存</a:t>
            </a:r>
            <a:br>
              <a:rPr lang="zh-CN" altLang="en-US" sz="1846">
                <a:solidFill>
                  <a:srgbClr val="292929"/>
                </a:solidFill>
              </a:rPr>
            </a:br>
            <a:r>
              <a:rPr lang="en-US" altLang="zh-CN" sz="1846">
                <a:solidFill>
                  <a:srgbClr val="292929"/>
                </a:solidFill>
              </a:rPr>
              <a:t>·</a:t>
            </a:r>
            <a:r>
              <a:rPr lang="zh-CN" altLang="en-US" sz="1846">
                <a:solidFill>
                  <a:srgbClr val="292929"/>
                </a:solidFill>
              </a:rPr>
              <a:t>好处</a:t>
            </a:r>
            <a:br>
              <a:rPr lang="zh-CN" altLang="en-US" sz="1846">
                <a:solidFill>
                  <a:srgbClr val="292929"/>
                </a:solidFill>
              </a:rPr>
            </a:br>
            <a:r>
              <a:rPr lang="en-US" altLang="zh-CN" sz="1846">
                <a:solidFill>
                  <a:srgbClr val="292929"/>
                </a:solidFill>
              </a:rPr>
              <a:t>	- </a:t>
            </a:r>
            <a:r>
              <a:rPr lang="zh-CN" altLang="en-US" sz="1846">
                <a:solidFill>
                  <a:srgbClr val="292929"/>
                </a:solidFill>
              </a:rPr>
              <a:t>简单、统一</a:t>
            </a:r>
            <a:br>
              <a:rPr lang="zh-CN" altLang="en-US" sz="1846">
                <a:solidFill>
                  <a:srgbClr val="292929"/>
                </a:solidFill>
              </a:rPr>
            </a:br>
            <a:r>
              <a:rPr lang="en-US" altLang="zh-CN" sz="1846">
                <a:solidFill>
                  <a:srgbClr val="292929"/>
                </a:solidFill>
              </a:rPr>
              <a:t>	- </a:t>
            </a:r>
            <a:r>
              <a:rPr lang="zh-CN" altLang="en-US" sz="1846">
                <a:solidFill>
                  <a:srgbClr val="292929"/>
                </a:solidFill>
              </a:rPr>
              <a:t>设备寄存器和内存使用相同的</a:t>
            </a:r>
            <a:r>
              <a:rPr lang="en-US" altLang="zh-CN" sz="1846">
                <a:solidFill>
                  <a:srgbClr val="292929"/>
                </a:solidFill>
              </a:rPr>
              <a:t>CPU</a:t>
            </a:r>
            <a:r>
              <a:rPr lang="zh-CN" altLang="en-US" sz="1846">
                <a:solidFill>
                  <a:srgbClr val="292929"/>
                </a:solidFill>
              </a:rPr>
              <a:t>指令来访问</a:t>
            </a:r>
            <a:br>
              <a:rPr lang="zh-CN" altLang="en-US" sz="1846">
                <a:solidFill>
                  <a:srgbClr val="292929"/>
                </a:solidFill>
              </a:rPr>
            </a:br>
            <a:r>
              <a:rPr lang="en-US" altLang="zh-CN" sz="1846">
                <a:solidFill>
                  <a:srgbClr val="292929"/>
                </a:solidFill>
              </a:rPr>
              <a:t>·</a:t>
            </a:r>
            <a:r>
              <a:rPr lang="zh-CN" altLang="en-US" sz="1846">
                <a:solidFill>
                  <a:srgbClr val="292929"/>
                </a:solidFill>
              </a:rPr>
              <a:t>问题</a:t>
            </a:r>
            <a:br>
              <a:rPr lang="zh-CN" altLang="en-US" sz="1846">
                <a:solidFill>
                  <a:srgbClr val="292929"/>
                </a:solidFill>
              </a:rPr>
            </a:br>
            <a:r>
              <a:rPr lang="en-US" altLang="zh-CN" sz="1846">
                <a:solidFill>
                  <a:srgbClr val="292929"/>
                </a:solidFill>
              </a:rPr>
              <a:t>	- </a:t>
            </a:r>
            <a:r>
              <a:rPr lang="zh-CN" altLang="en-US" sz="1846">
                <a:solidFill>
                  <a:srgbClr val="292929"/>
                </a:solidFill>
              </a:rPr>
              <a:t>这些“内存区域”是不能被缓存</a:t>
            </a:r>
            <a:br>
              <a:rPr lang="zh-CN" altLang="en-US" sz="1846">
                <a:solidFill>
                  <a:srgbClr val="292929"/>
                </a:solidFill>
              </a:rPr>
            </a:br>
            <a:r>
              <a:rPr lang="en-US" altLang="zh-CN" sz="1846">
                <a:solidFill>
                  <a:srgbClr val="292929"/>
                </a:solidFill>
              </a:rPr>
              <a:t>	</a:t>
            </a:r>
            <a:r>
              <a:rPr lang="zh-CN" altLang="en-US" sz="1846">
                <a:solidFill>
                  <a:srgbClr val="292929"/>
                </a:solidFill>
              </a:rPr>
              <a:t>（</a:t>
            </a:r>
            <a:r>
              <a:rPr lang="en-US" altLang="zh-CN" sz="1846">
                <a:solidFill>
                  <a:srgbClr val="292929"/>
                </a:solidFill>
              </a:rPr>
              <a:t>CPU</a:t>
            </a:r>
            <a:r>
              <a:rPr lang="zh-CN" altLang="en-US" sz="1846">
                <a:solidFill>
                  <a:srgbClr val="292929"/>
                </a:solidFill>
              </a:rPr>
              <a:t>缓存）</a:t>
            </a:r>
            <a:br>
              <a:rPr lang="zh-CN" altLang="en-US" sz="1846">
                <a:solidFill>
                  <a:srgbClr val="292929"/>
                </a:solidFill>
              </a:rPr>
            </a:br>
            <a:r>
              <a:rPr lang="en-US" altLang="zh-CN" sz="1846">
                <a:solidFill>
                  <a:srgbClr val="292929"/>
                </a:solidFill>
              </a:rPr>
              <a:t>	- </a:t>
            </a:r>
            <a:r>
              <a:rPr lang="zh-CN" altLang="en-US" sz="1846">
                <a:solidFill>
                  <a:srgbClr val="292929"/>
                </a:solidFill>
              </a:rPr>
              <a:t>将它们置为“ </a:t>
            </a:r>
            <a:r>
              <a:rPr lang="en-US" altLang="zh-CN" sz="1846">
                <a:solidFill>
                  <a:srgbClr val="292929"/>
                </a:solidFill>
              </a:rPr>
              <a:t>not cachable</a:t>
            </a:r>
            <a:r>
              <a:rPr lang="zh-CN" altLang="en-US" sz="1846">
                <a:solidFill>
                  <a:srgbClr val="292929"/>
                </a:solidFill>
              </a:rPr>
              <a:t>”</a:t>
            </a:r>
            <a:endParaRPr lang="en-US" altLang="zh-CN" sz="1846">
              <a:solidFill>
                <a:srgbClr val="29292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5" y="2157846"/>
            <a:ext cx="2617675" cy="35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914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软件栈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54" y="1567870"/>
            <a:ext cx="6019086" cy="44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114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4458" y="2299028"/>
            <a:ext cx="7510988" cy="279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585" kern="0">
                <a:solidFill>
                  <a:schemeClr val="tx1"/>
                </a:solidFill>
                <a:ea typeface="宋体" pitchFamily="2" charset="-122"/>
              </a:rPr>
              <a:t>1.1</a:t>
            </a:r>
            <a:r>
              <a:rPr lang="zh-CN" altLang="en-US" sz="2585" kern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en-US" altLang="zh-CN" sz="2585" kern="0">
                <a:solidFill>
                  <a:schemeClr val="tx1"/>
                </a:solidFill>
                <a:ea typeface="宋体" pitchFamily="2" charset="-122"/>
              </a:rPr>
              <a:t>I/O</a:t>
            </a:r>
            <a:r>
              <a:rPr lang="zh-CN" altLang="en-US" sz="2585" kern="0">
                <a:solidFill>
                  <a:schemeClr val="tx1"/>
                </a:solidFill>
                <a:ea typeface="宋体" pitchFamily="2" charset="-122"/>
              </a:rPr>
              <a:t>设备</a:t>
            </a:r>
            <a:endParaRPr lang="en-US" altLang="zh-CN" sz="2585" kern="0">
              <a:solidFill>
                <a:schemeClr val="tx1"/>
              </a:solidFill>
              <a:ea typeface="宋体" pitchFamily="2" charset="-122"/>
            </a:endParaRPr>
          </a:p>
          <a:p>
            <a:endParaRPr lang="en-US" altLang="zh-CN" sz="2585" kern="0">
              <a:ea typeface="宋体" pitchFamily="2" charset="-122"/>
            </a:endParaRPr>
          </a:p>
          <a:p>
            <a:r>
              <a:rPr lang="en-US" altLang="zh-CN" sz="2585" kern="0">
                <a:solidFill>
                  <a:srgbClr val="FF0000"/>
                </a:solidFill>
                <a:ea typeface="宋体" pitchFamily="2" charset="-122"/>
              </a:rPr>
              <a:t>1.2</a:t>
            </a:r>
            <a:r>
              <a:rPr lang="zh-CN" altLang="en-US" sz="2585" kern="0">
                <a:solidFill>
                  <a:srgbClr val="FF0000"/>
                </a:solidFill>
                <a:ea typeface="宋体" pitchFamily="2" charset="-122"/>
              </a:rPr>
              <a:t>：硬件设备抽象</a:t>
            </a:r>
            <a:endParaRPr lang="en-US" altLang="zh-CN" sz="2585" kern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585" kern="0">
              <a:solidFill>
                <a:schemeClr val="accent4"/>
              </a:solidFill>
              <a:ea typeface="宋体" pitchFamily="2" charset="-122"/>
            </a:endParaRPr>
          </a:p>
          <a:p>
            <a:r>
              <a:rPr lang="en-US" altLang="zh-CN" sz="2585" kern="0">
                <a:solidFill>
                  <a:schemeClr val="accent4"/>
                </a:solidFill>
                <a:ea typeface="宋体" pitchFamily="2" charset="-122"/>
              </a:rPr>
              <a:t>1.3</a:t>
            </a:r>
            <a:r>
              <a:rPr lang="zh-CN" altLang="en-US" sz="2585" kern="0">
                <a:solidFill>
                  <a:schemeClr val="accent4"/>
                </a:solidFill>
                <a:ea typeface="宋体" pitchFamily="2" charset="-122"/>
              </a:rPr>
              <a:t>：设备驱动</a:t>
            </a:r>
            <a:endParaRPr lang="en-US" altLang="zh-CN" sz="2585" kern="0" dirty="0">
              <a:solidFill>
                <a:schemeClr val="accent4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7779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‘硬件设备抽象’做了些什么</a:t>
            </a:r>
            <a:endParaRPr kumimoji="1" lang="zh-CN" altLang="en-US" dirty="0"/>
          </a:p>
        </p:txBody>
      </p:sp>
      <p:pic>
        <p:nvPicPr>
          <p:cNvPr id="1026" name="Picture 2" descr="https://ns-strategy.cdn.bcebos.com/ns-strategy/upload/fc_big_pic/part-00411-41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66684"/>
            <a:ext cx="7034430" cy="396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482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‘硬件设备抽象’做了些什么</a:t>
            </a:r>
            <a:endParaRPr kumimoji="1"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916209" y="2166092"/>
            <a:ext cx="1861130" cy="2529456"/>
            <a:chOff x="7185248" y="1988840"/>
            <a:chExt cx="2016224" cy="2740244"/>
          </a:xfrm>
        </p:grpSpPr>
        <p:sp>
          <p:nvSpPr>
            <p:cNvPr id="6" name="矩形 5"/>
            <p:cNvSpPr/>
            <p:nvPr/>
          </p:nvSpPr>
          <p:spPr bwMode="auto">
            <a:xfrm>
              <a:off x="7185248" y="1988840"/>
              <a:ext cx="2016224" cy="461601"/>
            </a:xfrm>
            <a:prstGeom prst="rect">
              <a:avLst/>
            </a:prstGeom>
            <a:solidFill>
              <a:srgbClr val="CCFF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2215"/>
                <a:t>硬件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7185248" y="2943528"/>
              <a:ext cx="2016224" cy="461601"/>
            </a:xfrm>
            <a:prstGeom prst="rect">
              <a:avLst/>
            </a:prstGeom>
            <a:solidFill>
              <a:srgbClr val="CCFF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2215"/>
                <a:t>硬件抽象层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185248" y="3898216"/>
              <a:ext cx="2016224" cy="830868"/>
            </a:xfrm>
            <a:prstGeom prst="rect">
              <a:avLst/>
            </a:prstGeom>
            <a:solidFill>
              <a:srgbClr val="CCFF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2215"/>
                <a:t>软件</a:t>
              </a:r>
              <a:endParaRPr lang="en-US" altLang="zh-CN" sz="2215"/>
            </a:p>
            <a:p>
              <a:r>
                <a:rPr lang="zh-CN" altLang="en-US" sz="2215"/>
                <a:t>（操作系统）</a:t>
              </a:r>
            </a:p>
          </p:txBody>
        </p: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 bwMode="auto">
            <a:xfrm>
              <a:off x="8193360" y="2450441"/>
              <a:ext cx="0" cy="493087"/>
            </a:xfrm>
            <a:prstGeom prst="straightConnector1">
              <a:avLst/>
            </a:prstGeom>
            <a:solidFill>
              <a:srgbClr val="CCFF66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下箭头 11"/>
            <p:cNvSpPr/>
            <p:nvPr/>
          </p:nvSpPr>
          <p:spPr bwMode="auto">
            <a:xfrm>
              <a:off x="7958539" y="2429391"/>
              <a:ext cx="469641" cy="577670"/>
            </a:xfrm>
            <a:prstGeom prst="down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2215"/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7958539" y="3400203"/>
              <a:ext cx="469641" cy="577670"/>
            </a:xfrm>
            <a:prstGeom prst="down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2215"/>
            </a:p>
          </p:txBody>
        </p:sp>
      </p:grpSp>
      <p:sp>
        <p:nvSpPr>
          <p:cNvPr id="16" name="矩形 15"/>
          <p:cNvSpPr/>
          <p:nvPr/>
        </p:nvSpPr>
        <p:spPr>
          <a:xfrm>
            <a:off x="3774373" y="1669987"/>
            <a:ext cx="4718921" cy="4523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215">
                <a:solidFill>
                  <a:srgbClr val="292929"/>
                </a:solidFill>
              </a:rPr>
              <a:t>硬件抽象层是位于操作系统内核与硬件电路之间的</a:t>
            </a:r>
            <a:r>
              <a:rPr lang="zh-CN" altLang="en-US" sz="2215">
                <a:solidFill>
                  <a:srgbClr val="FF0000"/>
                </a:solidFill>
              </a:rPr>
              <a:t>接口层</a:t>
            </a:r>
            <a:r>
              <a:rPr lang="zh-CN" altLang="en-US" sz="2215">
                <a:solidFill>
                  <a:srgbClr val="292929"/>
                </a:solidFill>
              </a:rPr>
              <a:t>，其目的在于将硬件抽象化。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zh-CN" altLang="en-US" sz="2215">
                <a:solidFill>
                  <a:srgbClr val="292929"/>
                </a:solidFill>
              </a:rPr>
              <a:t>它隐藏了特定平台的硬件接口细节</a:t>
            </a:r>
            <a:r>
              <a:rPr lang="en-US" altLang="zh-CN" sz="2215">
                <a:solidFill>
                  <a:srgbClr val="292929"/>
                </a:solidFill>
              </a:rPr>
              <a:t>,</a:t>
            </a:r>
            <a:r>
              <a:rPr lang="zh-CN" altLang="en-US" sz="2215">
                <a:solidFill>
                  <a:srgbClr val="292929"/>
                </a:solidFill>
              </a:rPr>
              <a:t>为操作系统提供虚拟硬件平台</a:t>
            </a:r>
            <a:r>
              <a:rPr lang="en-US" altLang="zh-CN" sz="2215">
                <a:solidFill>
                  <a:srgbClr val="292929"/>
                </a:solidFill>
              </a:rPr>
              <a:t>,</a:t>
            </a:r>
            <a:r>
              <a:rPr lang="zh-CN" altLang="en-US" sz="2215">
                <a:solidFill>
                  <a:srgbClr val="292929"/>
                </a:solidFill>
              </a:rPr>
              <a:t>使其具有硬件无关性</a:t>
            </a:r>
            <a:r>
              <a:rPr lang="en-US" altLang="zh-CN" sz="2215">
                <a:solidFill>
                  <a:srgbClr val="292929"/>
                </a:solidFill>
              </a:rPr>
              <a:t>,</a:t>
            </a:r>
            <a:r>
              <a:rPr lang="zh-CN" altLang="en-US" sz="2215">
                <a:solidFill>
                  <a:srgbClr val="292929"/>
                </a:solidFill>
              </a:rPr>
              <a:t>可在多种平台上进行移植。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zh-CN" altLang="en-US" sz="2215">
                <a:solidFill>
                  <a:srgbClr val="292929"/>
                </a:solidFill>
              </a:rPr>
              <a:t>从软硬件测试的角度来看，软硬件的测试工作都可分别基于硬件抽象层来完成，使得软硬件测试工作的并行进行成为可能。</a:t>
            </a:r>
          </a:p>
        </p:txBody>
      </p:sp>
    </p:spTree>
    <p:extLst>
      <p:ext uri="{BB962C8B-B14F-4D97-AF65-F5344CB8AC3E}">
        <p14:creationId xmlns:p14="http://schemas.microsoft.com/office/powerpoint/2010/main" val="17515788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‘硬件设备抽象’做了些什么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60" y="1700811"/>
            <a:ext cx="5556044" cy="36659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0301" y="3074120"/>
            <a:ext cx="2786340" cy="660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15">
                <a:solidFill>
                  <a:srgbClr val="292929"/>
                </a:solidFill>
              </a:rPr>
              <a:t>硬件抽象层（</a:t>
            </a:r>
            <a:r>
              <a:rPr lang="en-US" altLang="zh-CN" sz="2215">
                <a:solidFill>
                  <a:srgbClr val="292929"/>
                </a:solidFill>
              </a:rPr>
              <a:t>HAL</a:t>
            </a:r>
            <a:r>
              <a:rPr lang="zh-CN" altLang="en-US" sz="2215">
                <a:solidFill>
                  <a:srgbClr val="292929"/>
                </a:solidFill>
              </a:rPr>
              <a:t>）</a:t>
            </a:r>
            <a:endParaRPr lang="en-US" altLang="zh-CN" sz="2215">
              <a:solidFill>
                <a:srgbClr val="292929"/>
              </a:solidFill>
            </a:endParaRPr>
          </a:p>
          <a:p>
            <a:r>
              <a:rPr lang="en-US" altLang="zh-CN" sz="1477" b="0">
                <a:solidFill>
                  <a:schemeClr val="tx1"/>
                </a:solidFill>
              </a:rPr>
              <a:t>Hardware Abstraction Layer</a:t>
            </a:r>
            <a:endParaRPr lang="en-US" altLang="zh-CN" sz="147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610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HAL</a:t>
            </a:r>
            <a:r>
              <a:rPr lang="zh-CN" altLang="en-US"/>
              <a:t>：硬件抽象层</a:t>
            </a:r>
            <a:r>
              <a:rPr lang="en-US" altLang="zh-CN"/>
              <a:t>——</a:t>
            </a:r>
            <a:r>
              <a:rPr lang="zh-CN" altLang="en-US"/>
              <a:t>诞生之源</a:t>
            </a:r>
            <a:endParaRPr kumimoji="1" lang="zh-CN" altLang="en-US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1" y="1767278"/>
            <a:ext cx="4264269" cy="40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572000" y="2894589"/>
            <a:ext cx="4572000" cy="1796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215"/>
              <a:t>硬件抽象层（</a:t>
            </a:r>
            <a:r>
              <a:rPr lang="en-US" altLang="zh-CN" sz="2215"/>
              <a:t>HAL</a:t>
            </a:r>
            <a:r>
              <a:rPr lang="zh-CN" altLang="en-US" sz="2215"/>
              <a:t>）</a:t>
            </a:r>
            <a:r>
              <a:rPr lang="zh-CN" altLang="en-US" sz="2215" b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是对</a:t>
            </a:r>
            <a:r>
              <a:rPr lang="en-US" altLang="zh-CN" sz="2215" b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215" b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驱动的一个封装</a:t>
            </a:r>
            <a:r>
              <a:rPr lang="en-US" altLang="zh-CN" sz="2215" b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/>
            <a:r>
              <a:rPr lang="zh-CN" altLang="en-US" sz="2215" b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对上层提供统一接口，上层应用不必知道下层硬件具体怎么实现工作的，它屏蔽了底层的实现细节。</a:t>
            </a:r>
            <a:endParaRPr lang="zh-CN" altLang="en-US" sz="2215"/>
          </a:p>
        </p:txBody>
      </p:sp>
    </p:spTree>
    <p:extLst>
      <p:ext uri="{BB962C8B-B14F-4D97-AF65-F5344CB8AC3E}">
        <p14:creationId xmlns:p14="http://schemas.microsoft.com/office/powerpoint/2010/main" val="14916950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634341"/>
            <a:ext cx="8241323" cy="4519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传统的</a:t>
            </a:r>
            <a:r>
              <a:rPr lang="en-US" altLang="zh-CN"/>
              <a:t>Linux</a:t>
            </a:r>
            <a:r>
              <a:rPr lang="zh-CN" altLang="en-US"/>
              <a:t>：对硬件的所有操作均在内核空间中的</a:t>
            </a:r>
            <a:r>
              <a:rPr lang="en-US" altLang="zh-CN"/>
              <a:t>linux</a:t>
            </a:r>
            <a:r>
              <a:rPr lang="zh-CN" altLang="en-US"/>
              <a:t>驱动中实现。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kumimoji="1" lang="zh-CN" altLang="en-US"/>
              <a:t>引入</a:t>
            </a:r>
            <a:r>
              <a:rPr kumimoji="1" lang="en-US" altLang="zh-CN"/>
              <a:t>HAL</a:t>
            </a:r>
            <a:r>
              <a:rPr kumimoji="1" lang="zh-CN" altLang="en-US"/>
              <a:t>后：</a:t>
            </a:r>
            <a:r>
              <a:rPr lang="zh-CN" altLang="en-US" b="0"/>
              <a:t>对硬件的操作分为</a:t>
            </a:r>
            <a:r>
              <a:rPr lang="en-US" altLang="zh-CN" b="0"/>
              <a:t>HAL</a:t>
            </a:r>
            <a:r>
              <a:rPr lang="zh-CN" altLang="en-US" b="0"/>
              <a:t>和</a:t>
            </a:r>
            <a:r>
              <a:rPr lang="en-US" altLang="zh-CN" b="0"/>
              <a:t>linux</a:t>
            </a:r>
            <a:r>
              <a:rPr lang="zh-CN" altLang="en-US" b="0"/>
              <a:t>驱动两部分</a:t>
            </a:r>
            <a:endParaRPr lang="en-US" altLang="zh-CN" b="0"/>
          </a:p>
          <a:p>
            <a:pPr marL="0" indent="0">
              <a:buNone/>
            </a:pPr>
            <a:r>
              <a:rPr lang="en-US" altLang="zh-CN" b="0"/>
              <a:t>【</a:t>
            </a:r>
            <a:r>
              <a:rPr lang="zh-CN" altLang="en-US" b="0"/>
              <a:t>相当于是把</a:t>
            </a:r>
            <a:r>
              <a:rPr lang="en-US" altLang="zh-CN" b="0"/>
              <a:t>HAL</a:t>
            </a:r>
            <a:r>
              <a:rPr lang="zh-CN" altLang="en-US" b="0"/>
              <a:t>从</a:t>
            </a:r>
            <a:r>
              <a:rPr lang="en-US" altLang="zh-CN" b="0"/>
              <a:t>linux</a:t>
            </a:r>
            <a:r>
              <a:rPr lang="zh-CN" altLang="en-US" b="0"/>
              <a:t>驱动中剥离出来，自成一体</a:t>
            </a:r>
            <a:r>
              <a:rPr lang="en-US" altLang="zh-CN" b="0"/>
              <a:t>】</a:t>
            </a:r>
          </a:p>
          <a:p>
            <a:pPr marL="0" indent="0">
              <a:buNone/>
            </a:pPr>
            <a:endParaRPr kumimoji="1" lang="en-US" altLang="zh-CN" b="0"/>
          </a:p>
          <a:p>
            <a:pPr marL="0" indent="0">
              <a:buNone/>
            </a:pPr>
            <a:r>
              <a:rPr lang="zh-CN" altLang="en-US" b="0"/>
              <a:t>剥离出来后的区别：</a:t>
            </a:r>
            <a:endParaRPr lang="en-US" altLang="zh-CN" b="0"/>
          </a:p>
          <a:p>
            <a:pPr marL="0" indent="0">
              <a:buNone/>
            </a:pPr>
            <a:r>
              <a:rPr lang="en-US" altLang="zh-CN" b="0"/>
              <a:t>HAL</a:t>
            </a:r>
            <a:r>
              <a:rPr lang="zh-CN" altLang="en-US" b="0"/>
              <a:t>是属于用户空间，</a:t>
            </a:r>
            <a:r>
              <a:rPr lang="en-US" altLang="zh-CN" b="0"/>
              <a:t>linux</a:t>
            </a:r>
            <a:r>
              <a:rPr lang="zh-CN" altLang="en-US" b="0"/>
              <a:t>驱动属于内核空间。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HAL</a:t>
            </a:r>
            <a:r>
              <a:rPr lang="zh-CN" altLang="en-US"/>
              <a:t>：硬件抽象层</a:t>
            </a:r>
            <a:r>
              <a:rPr lang="en-US" altLang="zh-CN"/>
              <a:t>——</a:t>
            </a:r>
            <a:r>
              <a:rPr lang="zh-CN" altLang="en-US"/>
              <a:t>诞生之源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1087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634341"/>
            <a:ext cx="8241323" cy="4519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为什么要剥离出来：</a:t>
            </a:r>
            <a:endParaRPr kumimoji="1" lang="en-US" altLang="zh-CN"/>
          </a:p>
          <a:p>
            <a:pPr marL="0" indent="0">
              <a:buNone/>
            </a:pPr>
            <a:r>
              <a:rPr lang="en-US" altLang="zh-CN" sz="2215" b="0"/>
              <a:t>1.</a:t>
            </a:r>
            <a:r>
              <a:rPr lang="zh-CN" altLang="en-US" sz="2215" b="0"/>
              <a:t>统一规范下的</a:t>
            </a:r>
            <a:r>
              <a:rPr lang="en-US" altLang="zh-CN" sz="2215" b="0"/>
              <a:t>HAL</a:t>
            </a:r>
            <a:r>
              <a:rPr lang="zh-CN" altLang="en-US" sz="2215" b="0"/>
              <a:t>的框架，为上层</a:t>
            </a:r>
            <a:r>
              <a:rPr lang="en-US" altLang="zh-CN" sz="2215" b="0"/>
              <a:t>framework</a:t>
            </a:r>
            <a:r>
              <a:rPr lang="zh-CN" altLang="en-US" sz="2215" b="0"/>
              <a:t>通过</a:t>
            </a:r>
            <a:r>
              <a:rPr lang="en-US" altLang="zh-CN" sz="2215" b="0"/>
              <a:t>JNI</a:t>
            </a:r>
            <a:r>
              <a:rPr lang="zh-CN" altLang="en-US" sz="2215" b="0"/>
              <a:t>调用</a:t>
            </a:r>
            <a:r>
              <a:rPr lang="en-US" altLang="zh-CN" sz="2215" b="0"/>
              <a:t>HAL</a:t>
            </a:r>
            <a:r>
              <a:rPr lang="zh-CN" altLang="en-US" sz="2215" b="0"/>
              <a:t>提供了统一的</a:t>
            </a:r>
            <a:r>
              <a:rPr lang="en-US" altLang="zh-CN" sz="2215" b="0"/>
              <a:t>API</a:t>
            </a:r>
            <a:r>
              <a:rPr lang="zh-CN" altLang="en-US" sz="2215" b="0"/>
              <a:t>，硬件开发商或者移植人员只需要按照框架开发即可，无需话费精力在与上层的交互上的实现上，将精力放在</a:t>
            </a:r>
            <a:r>
              <a:rPr lang="en-US" altLang="zh-CN" sz="2215" b="0"/>
              <a:t>HAL</a:t>
            </a:r>
            <a:r>
              <a:rPr lang="zh-CN" altLang="en-US" sz="2215" b="0"/>
              <a:t>层本身的实现上即可。</a:t>
            </a:r>
            <a:endParaRPr lang="en-US" altLang="zh-CN" sz="2215" b="0"/>
          </a:p>
          <a:p>
            <a:pPr marL="0" indent="0">
              <a:buNone/>
            </a:pPr>
            <a:endParaRPr lang="en-US" altLang="zh-CN" sz="2215" b="0"/>
          </a:p>
          <a:p>
            <a:pPr marL="0" indent="0">
              <a:buNone/>
            </a:pPr>
            <a:r>
              <a:rPr lang="en-US" altLang="zh-CN" sz="2215" b="0"/>
              <a:t>2.</a:t>
            </a:r>
            <a:r>
              <a:rPr lang="zh-CN" altLang="en-US" sz="2215" b="0"/>
              <a:t>从商业角度，许多硬件厂商不愿意将自己硬件相关一些核心的东西开源出去，假如将对自己硬件的驱动程序全部放入内核空间驱动程序实现，那么必须遵循</a:t>
            </a:r>
            <a:r>
              <a:rPr lang="en-US" altLang="zh-CN" sz="2215" b="0"/>
              <a:t>GPL</a:t>
            </a:r>
            <a:r>
              <a:rPr lang="zh-CN" altLang="en-US" sz="2215" b="0"/>
              <a:t>协议，是必须开源的。有了</a:t>
            </a:r>
            <a:r>
              <a:rPr lang="en-US" altLang="zh-CN" sz="2215" b="0"/>
              <a:t>HAL</a:t>
            </a:r>
            <a:r>
              <a:rPr lang="zh-CN" altLang="en-US" sz="2215" b="0"/>
              <a:t>层之后，他们可以把一些核心的算法之类的东西的实现放在</a:t>
            </a:r>
            <a:r>
              <a:rPr lang="en-US" altLang="zh-CN" sz="2215" b="0"/>
              <a:t>HAL</a:t>
            </a:r>
            <a:r>
              <a:rPr lang="zh-CN" altLang="en-US" sz="2215" b="0"/>
              <a:t>层，而</a:t>
            </a:r>
            <a:r>
              <a:rPr lang="en-US" altLang="zh-CN" sz="2215" b="0"/>
              <a:t>HAL</a:t>
            </a:r>
            <a:r>
              <a:rPr lang="zh-CN" altLang="en-US" sz="2215" b="0"/>
              <a:t>层位于用户空间，不属于</a:t>
            </a:r>
            <a:r>
              <a:rPr lang="en-US" altLang="zh-CN" sz="2215" b="0"/>
              <a:t>linux</a:t>
            </a:r>
            <a:r>
              <a:rPr lang="zh-CN" altLang="en-US" sz="2215" b="0"/>
              <a:t>内核，和</a:t>
            </a:r>
            <a:r>
              <a:rPr lang="en-US" altLang="zh-CN" sz="2215" b="0"/>
              <a:t>android</a:t>
            </a:r>
            <a:r>
              <a:rPr lang="zh-CN" altLang="en-US" sz="2215" b="0"/>
              <a:t>源码一样遵循的是</a:t>
            </a:r>
            <a:r>
              <a:rPr lang="en-US" altLang="zh-CN" sz="2215" b="0"/>
              <a:t>Apache</a:t>
            </a:r>
            <a:r>
              <a:rPr lang="zh-CN" altLang="en-US" sz="2215" b="0"/>
              <a:t>协议，这个是可以不用开源的。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HAL</a:t>
            </a:r>
            <a:r>
              <a:rPr lang="zh-CN" altLang="en-US"/>
              <a:t>：硬件抽象层</a:t>
            </a:r>
            <a:r>
              <a:rPr lang="en-US" altLang="zh-CN"/>
              <a:t>——</a:t>
            </a:r>
            <a:r>
              <a:rPr lang="zh-CN" altLang="en-US"/>
              <a:t>诞生之源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599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第八章 本章课时结构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317989" y="2162728"/>
            <a:ext cx="6912768" cy="316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215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第一节 </a:t>
            </a:r>
            <a:r>
              <a:rPr lang="en-US" altLang="zh-CN" sz="2215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215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设备驱动基本概念</a:t>
            </a:r>
            <a:endParaRPr lang="en-US" altLang="zh-CN" sz="2215">
              <a:solidFill>
                <a:srgbClr val="FF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215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215">
                <a:solidFill>
                  <a:schemeClr val="accent4"/>
                </a:solidFill>
              </a:rPr>
              <a:t>第二节</a:t>
            </a:r>
            <a:r>
              <a:rPr lang="en-US" altLang="zh-CN" sz="2215">
                <a:solidFill>
                  <a:schemeClr val="accent4"/>
                </a:solidFill>
              </a:rPr>
              <a:t>  Linux</a:t>
            </a:r>
            <a:r>
              <a:rPr lang="zh-CN" altLang="zh-CN" sz="2215">
                <a:solidFill>
                  <a:schemeClr val="accent4"/>
                </a:solidFill>
              </a:rPr>
              <a:t>设备驱动和字符设备驱动程序</a:t>
            </a:r>
            <a:endParaRPr lang="en-US" altLang="zh-CN" sz="2215">
              <a:solidFill>
                <a:schemeClr val="accent4"/>
              </a:solidFill>
            </a:endParaRPr>
          </a:p>
          <a:p>
            <a:pPr algn="l"/>
            <a:endParaRPr lang="en-US" altLang="zh-CN" sz="2215">
              <a:solidFill>
                <a:schemeClr val="accent4"/>
              </a:solidFill>
            </a:endParaRPr>
          </a:p>
          <a:p>
            <a:pPr algn="l"/>
            <a:r>
              <a:rPr lang="zh-CN" altLang="zh-CN" sz="2215">
                <a:solidFill>
                  <a:schemeClr val="accent4"/>
                </a:solidFill>
              </a:rPr>
              <a:t>第三节 </a:t>
            </a:r>
            <a:r>
              <a:rPr lang="en-US" altLang="zh-CN" sz="2215">
                <a:solidFill>
                  <a:schemeClr val="accent4"/>
                </a:solidFill>
              </a:rPr>
              <a:t> </a:t>
            </a:r>
            <a:r>
              <a:rPr lang="zh-CN" altLang="zh-CN" sz="2215">
                <a:solidFill>
                  <a:schemeClr val="accent4"/>
                </a:solidFill>
              </a:rPr>
              <a:t>块存储设备</a:t>
            </a:r>
            <a:endParaRPr lang="en-US" altLang="zh-CN" sz="2215">
              <a:solidFill>
                <a:schemeClr val="accent4"/>
              </a:solidFill>
            </a:endParaRPr>
          </a:p>
          <a:p>
            <a:pPr algn="l"/>
            <a:endParaRPr lang="en-US" altLang="zh-CN" sz="2215">
              <a:solidFill>
                <a:schemeClr val="accent4"/>
              </a:solidFill>
            </a:endParaRPr>
          </a:p>
          <a:p>
            <a:pPr algn="l"/>
            <a:r>
              <a:rPr lang="zh-CN" altLang="zh-CN" sz="2215">
                <a:solidFill>
                  <a:schemeClr val="accent4"/>
                </a:solidFill>
              </a:rPr>
              <a:t>第四节 </a:t>
            </a:r>
            <a:r>
              <a:rPr lang="en-US" altLang="zh-CN" sz="2215">
                <a:solidFill>
                  <a:schemeClr val="accent4"/>
                </a:solidFill>
              </a:rPr>
              <a:t> </a:t>
            </a:r>
            <a:r>
              <a:rPr lang="zh-CN" altLang="zh-CN" sz="2215">
                <a:solidFill>
                  <a:schemeClr val="accent4"/>
                </a:solidFill>
              </a:rPr>
              <a:t>块设备驱动</a:t>
            </a:r>
            <a:endParaRPr lang="en-US" altLang="zh-CN" sz="2215">
              <a:solidFill>
                <a:schemeClr val="accent4"/>
              </a:solidFill>
            </a:endParaRPr>
          </a:p>
          <a:p>
            <a:pPr algn="l"/>
            <a:endParaRPr lang="en-US" altLang="zh-CN" sz="2215">
              <a:solidFill>
                <a:schemeClr val="accent4"/>
              </a:solidFill>
            </a:endParaRPr>
          </a:p>
          <a:p>
            <a:pPr algn="l"/>
            <a:r>
              <a:rPr lang="zh-CN" altLang="zh-CN" sz="2215">
                <a:solidFill>
                  <a:schemeClr val="accent4"/>
                </a:solidFill>
              </a:rPr>
              <a:t>第五节 </a:t>
            </a:r>
            <a:r>
              <a:rPr lang="en-US" altLang="zh-CN" sz="2215">
                <a:solidFill>
                  <a:schemeClr val="accent4"/>
                </a:solidFill>
              </a:rPr>
              <a:t> USB</a:t>
            </a:r>
            <a:r>
              <a:rPr lang="zh-CN" altLang="zh-CN" sz="2215">
                <a:solidFill>
                  <a:schemeClr val="accent4"/>
                </a:solidFill>
              </a:rPr>
              <a:t>设备</a:t>
            </a:r>
            <a:endParaRPr lang="zh-CN" altLang="en-US" sz="2215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634341"/>
            <a:ext cx="8241323" cy="4519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15" b="0"/>
              <a:t>对</a:t>
            </a:r>
            <a:r>
              <a:rPr lang="en-US" altLang="zh-CN" sz="2215" b="0"/>
              <a:t>HAL</a:t>
            </a:r>
            <a:r>
              <a:rPr lang="zh-CN" altLang="en-US" sz="2215" b="0"/>
              <a:t>内部进行划分：</a:t>
            </a:r>
            <a:endParaRPr lang="en-US" altLang="zh-CN" sz="2215" b="0"/>
          </a:p>
          <a:p>
            <a:pPr marL="0" indent="0">
              <a:buNone/>
            </a:pPr>
            <a:endParaRPr lang="en-US" altLang="zh-CN" sz="1846" b="0"/>
          </a:p>
          <a:p>
            <a:r>
              <a:rPr lang="zh-CN" altLang="en-US" sz="2215" b="0"/>
              <a:t>上层软件</a:t>
            </a:r>
            <a:endParaRPr lang="en-US" altLang="zh-CN" sz="2215" b="0"/>
          </a:p>
          <a:p>
            <a:r>
              <a:rPr lang="zh-CN" altLang="en-US" sz="2215" b="0"/>
              <a:t>虚拟驱动：设置管理模块</a:t>
            </a:r>
            <a:endParaRPr lang="en-US" altLang="zh-CN" sz="2215" b="0"/>
          </a:p>
          <a:p>
            <a:r>
              <a:rPr lang="zh-CN" altLang="en-US" sz="2215" b="0"/>
              <a:t>内部通信</a:t>
            </a:r>
            <a:r>
              <a:rPr lang="en-US" altLang="zh-CN" sz="2215" b="0"/>
              <a:t>SERVER</a:t>
            </a:r>
          </a:p>
          <a:p>
            <a:r>
              <a:rPr lang="zh-CN" altLang="en-US" sz="2215" b="0"/>
              <a:t>内部以太网</a:t>
            </a:r>
            <a:endParaRPr lang="en-US" altLang="zh-CN" sz="2215" b="0"/>
          </a:p>
          <a:p>
            <a:r>
              <a:rPr lang="zh-CN" altLang="en-US" sz="2215" b="0"/>
              <a:t>内部通信</a:t>
            </a:r>
            <a:r>
              <a:rPr lang="en-US" altLang="zh-CN" sz="2215" b="0"/>
              <a:t>CLIENT</a:t>
            </a:r>
          </a:p>
          <a:p>
            <a:r>
              <a:rPr lang="zh-CN" altLang="en-US" sz="2215" b="0"/>
              <a:t>用户接入口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HAL</a:t>
            </a:r>
            <a:r>
              <a:rPr lang="zh-CN" altLang="en-US"/>
              <a:t>：硬件抽象层</a:t>
            </a:r>
            <a:r>
              <a:rPr lang="en-US" altLang="zh-CN"/>
              <a:t>——</a:t>
            </a:r>
            <a:r>
              <a:rPr lang="zh-CN" altLang="en-US"/>
              <a:t>内部划分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1369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634341"/>
            <a:ext cx="8241323" cy="4519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15" b="0"/>
              <a:t>HAL</a:t>
            </a:r>
            <a:r>
              <a:rPr lang="zh-CN" altLang="en-US" sz="2215" b="0"/>
              <a:t>的一些特点：</a:t>
            </a:r>
            <a:endParaRPr lang="en-US" altLang="zh-CN" sz="2215" b="0"/>
          </a:p>
          <a:p>
            <a:pPr marL="0" indent="0">
              <a:buNone/>
            </a:pPr>
            <a:endParaRPr lang="en-US" altLang="zh-CN" sz="2215" b="0"/>
          </a:p>
          <a:p>
            <a:r>
              <a:rPr lang="zh-CN" altLang="en-US" b="0"/>
              <a:t>硬件抽象层具有与硬件的密切相关性</a:t>
            </a:r>
          </a:p>
          <a:p>
            <a:r>
              <a:rPr lang="zh-CN" altLang="en-US" b="0"/>
              <a:t>硬件抽象层具有与操作系统无关性</a:t>
            </a:r>
          </a:p>
          <a:p>
            <a:r>
              <a:rPr lang="zh-CN" altLang="en-US" b="0"/>
              <a:t>接口定义的功能应包含硬件或系统所需硬件支持的所有功能</a:t>
            </a:r>
          </a:p>
          <a:p>
            <a:r>
              <a:rPr lang="zh-CN" altLang="en-US" b="0"/>
              <a:t>接口定义简单明了，太多接口函数会增加软件模拟的复杂性</a:t>
            </a:r>
          </a:p>
          <a:p>
            <a:r>
              <a:rPr lang="zh-CN" altLang="en-US" b="0"/>
              <a:t>具有可测性的接口设计有利于系统的软硬件测试和集成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HAL</a:t>
            </a:r>
            <a:r>
              <a:rPr lang="zh-CN" altLang="en-US"/>
              <a:t>：硬件抽象层</a:t>
            </a:r>
            <a:r>
              <a:rPr lang="en-US" altLang="zh-CN"/>
              <a:t>——</a:t>
            </a:r>
            <a:r>
              <a:rPr lang="zh-CN" altLang="en-US"/>
              <a:t>特点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4145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4458" y="2299028"/>
            <a:ext cx="7510988" cy="279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585" kern="0">
                <a:solidFill>
                  <a:schemeClr val="tx1"/>
                </a:solidFill>
                <a:ea typeface="宋体" pitchFamily="2" charset="-122"/>
              </a:rPr>
              <a:t>1.1</a:t>
            </a:r>
            <a:r>
              <a:rPr lang="zh-CN" altLang="en-US" sz="2585" kern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en-US" altLang="zh-CN" sz="2585" kern="0">
                <a:solidFill>
                  <a:schemeClr val="tx1"/>
                </a:solidFill>
                <a:ea typeface="宋体" pitchFamily="2" charset="-122"/>
              </a:rPr>
              <a:t>I/O</a:t>
            </a:r>
            <a:r>
              <a:rPr lang="zh-CN" altLang="en-US" sz="2585" kern="0">
                <a:solidFill>
                  <a:schemeClr val="tx1"/>
                </a:solidFill>
                <a:ea typeface="宋体" pitchFamily="2" charset="-122"/>
              </a:rPr>
              <a:t>设备</a:t>
            </a:r>
            <a:endParaRPr lang="en-US" altLang="zh-CN" sz="2585" kern="0">
              <a:solidFill>
                <a:schemeClr val="tx1"/>
              </a:solidFill>
              <a:ea typeface="宋体" pitchFamily="2" charset="-122"/>
            </a:endParaRPr>
          </a:p>
          <a:p>
            <a:endParaRPr lang="en-US" altLang="zh-CN" sz="2585" kern="0">
              <a:ea typeface="宋体" pitchFamily="2" charset="-122"/>
            </a:endParaRPr>
          </a:p>
          <a:p>
            <a:r>
              <a:rPr lang="en-US" altLang="zh-CN" sz="2585" kern="0">
                <a:solidFill>
                  <a:schemeClr val="accent4"/>
                </a:solidFill>
                <a:ea typeface="宋体" pitchFamily="2" charset="-122"/>
              </a:rPr>
              <a:t>1.2</a:t>
            </a:r>
            <a:r>
              <a:rPr lang="zh-CN" altLang="en-US" sz="2585" kern="0">
                <a:solidFill>
                  <a:schemeClr val="accent4"/>
                </a:solidFill>
                <a:ea typeface="宋体" pitchFamily="2" charset="-122"/>
              </a:rPr>
              <a:t>：硬件设备抽象</a:t>
            </a:r>
            <a:endParaRPr lang="en-US" altLang="zh-CN" sz="2585" kern="0">
              <a:solidFill>
                <a:schemeClr val="accent4"/>
              </a:solidFill>
              <a:ea typeface="宋体" pitchFamily="2" charset="-122"/>
            </a:endParaRPr>
          </a:p>
          <a:p>
            <a:endParaRPr lang="en-US" altLang="zh-CN" sz="2585" kern="0">
              <a:solidFill>
                <a:schemeClr val="accent4"/>
              </a:solidFill>
              <a:ea typeface="宋体" pitchFamily="2" charset="-122"/>
            </a:endParaRPr>
          </a:p>
          <a:p>
            <a:r>
              <a:rPr lang="en-US" altLang="zh-CN" sz="2585" kern="0">
                <a:solidFill>
                  <a:srgbClr val="FF0000"/>
                </a:solidFill>
                <a:ea typeface="宋体" pitchFamily="2" charset="-122"/>
              </a:rPr>
              <a:t>1.3</a:t>
            </a:r>
            <a:r>
              <a:rPr lang="zh-CN" altLang="en-US" sz="2585" kern="0">
                <a:solidFill>
                  <a:srgbClr val="FF0000"/>
                </a:solidFill>
                <a:ea typeface="宋体" pitchFamily="2" charset="-122"/>
              </a:rPr>
              <a:t>：设备驱动</a:t>
            </a:r>
            <a:endParaRPr lang="en-US" altLang="zh-CN" sz="2585" kern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6428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设备驱动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85" y="1700810"/>
            <a:ext cx="6258570" cy="38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677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设备驱动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7989" y="1900215"/>
            <a:ext cx="8707429" cy="384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215">
                <a:solidFill>
                  <a:srgbClr val="292929"/>
                </a:solidFill>
              </a:rPr>
              <a:t>·</a:t>
            </a:r>
            <a:r>
              <a:rPr lang="zh-CN" altLang="en-US" sz="2215">
                <a:solidFill>
                  <a:srgbClr val="292929"/>
                </a:solidFill>
              </a:rPr>
              <a:t>给操作系统的其它模块提供</a:t>
            </a:r>
            <a:r>
              <a:rPr lang="en-US" altLang="zh-CN" sz="2215">
                <a:solidFill>
                  <a:srgbClr val="292929"/>
                </a:solidFill>
              </a:rPr>
              <a:t>API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- Init</a:t>
            </a:r>
            <a:r>
              <a:rPr lang="zh-CN" altLang="en-US" sz="2215">
                <a:solidFill>
                  <a:srgbClr val="292929"/>
                </a:solidFill>
              </a:rPr>
              <a:t>， </a:t>
            </a:r>
            <a:r>
              <a:rPr lang="en-US" altLang="zh-CN" sz="2215">
                <a:solidFill>
                  <a:srgbClr val="292929"/>
                </a:solidFill>
              </a:rPr>
              <a:t>Open</a:t>
            </a:r>
            <a:r>
              <a:rPr lang="zh-CN" altLang="en-US" sz="2215">
                <a:solidFill>
                  <a:srgbClr val="292929"/>
                </a:solidFill>
              </a:rPr>
              <a:t>， </a:t>
            </a:r>
            <a:r>
              <a:rPr lang="en-US" altLang="zh-CN" sz="2215">
                <a:solidFill>
                  <a:srgbClr val="292929"/>
                </a:solidFill>
              </a:rPr>
              <a:t>Close</a:t>
            </a:r>
            <a:r>
              <a:rPr lang="zh-CN" altLang="en-US" sz="2215">
                <a:solidFill>
                  <a:srgbClr val="292929"/>
                </a:solidFill>
              </a:rPr>
              <a:t>， </a:t>
            </a:r>
            <a:r>
              <a:rPr lang="en-US" altLang="zh-CN" sz="2215">
                <a:solidFill>
                  <a:srgbClr val="292929"/>
                </a:solidFill>
              </a:rPr>
              <a:t>Read</a:t>
            </a:r>
            <a:r>
              <a:rPr lang="zh-CN" altLang="en-US" sz="2215">
                <a:solidFill>
                  <a:srgbClr val="292929"/>
                </a:solidFill>
              </a:rPr>
              <a:t>， </a:t>
            </a:r>
            <a:r>
              <a:rPr lang="en-US" altLang="zh-CN" sz="2215">
                <a:solidFill>
                  <a:srgbClr val="292929"/>
                </a:solidFill>
              </a:rPr>
              <a:t>Write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·</a:t>
            </a:r>
            <a:r>
              <a:rPr lang="zh-CN" altLang="en-US" sz="2215">
                <a:solidFill>
                  <a:srgbClr val="292929"/>
                </a:solidFill>
              </a:rPr>
              <a:t>与设备控制器打交道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与设备控制器交互以进行数据传输：命令、参数、数据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·</a:t>
            </a:r>
            <a:r>
              <a:rPr lang="zh-CN" altLang="en-US" sz="2215">
                <a:solidFill>
                  <a:srgbClr val="292929"/>
                </a:solidFill>
              </a:rPr>
              <a:t>驱动的操作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初始化设备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解析</a:t>
            </a:r>
            <a:r>
              <a:rPr lang="en-US" altLang="zh-CN" sz="2215">
                <a:solidFill>
                  <a:srgbClr val="292929"/>
                </a:solidFill>
              </a:rPr>
              <a:t>OS</a:t>
            </a:r>
            <a:r>
              <a:rPr lang="zh-CN" altLang="en-US" sz="2215">
                <a:solidFill>
                  <a:srgbClr val="292929"/>
                </a:solidFill>
              </a:rPr>
              <a:t>传来的命令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多个请求的调度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管理数据传输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接收和处理中断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维护驱动与内核数据结构的完整性</a:t>
            </a:r>
          </a:p>
        </p:txBody>
      </p:sp>
    </p:spTree>
    <p:extLst>
      <p:ext uri="{BB962C8B-B14F-4D97-AF65-F5344CB8AC3E}">
        <p14:creationId xmlns:p14="http://schemas.microsoft.com/office/powerpoint/2010/main" val="161279388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设备驱动操作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7989" y="1900215"/>
            <a:ext cx="8707429" cy="384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215">
                <a:solidFill>
                  <a:srgbClr val="292929"/>
                </a:solidFill>
              </a:rPr>
              <a:t>·Init</a:t>
            </a:r>
            <a:r>
              <a:rPr lang="zh-CN" altLang="en-US" sz="2215">
                <a:solidFill>
                  <a:srgbClr val="292929"/>
                </a:solidFill>
              </a:rPr>
              <a:t>（</a:t>
            </a:r>
            <a:r>
              <a:rPr lang="en-US" altLang="zh-CN" sz="2215">
                <a:solidFill>
                  <a:srgbClr val="292929"/>
                </a:solidFill>
              </a:rPr>
              <a:t>device Number</a:t>
            </a:r>
            <a:r>
              <a:rPr lang="zh-CN" altLang="en-US" sz="2215">
                <a:solidFill>
                  <a:srgbClr val="292929"/>
                </a:solidFill>
              </a:rPr>
              <a:t>）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en-US" altLang="zh-CN" sz="2215" b="0">
                <a:solidFill>
                  <a:srgbClr val="292929"/>
                </a:solidFill>
              </a:rPr>
              <a:t>- </a:t>
            </a:r>
            <a:r>
              <a:rPr lang="zh-CN" altLang="en-US" sz="2215" b="0">
                <a:solidFill>
                  <a:srgbClr val="292929"/>
                </a:solidFill>
              </a:rPr>
              <a:t>初始化硬件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·Open</a:t>
            </a:r>
            <a:r>
              <a:rPr lang="zh-CN" altLang="en-US" sz="2215">
                <a:solidFill>
                  <a:srgbClr val="292929"/>
                </a:solidFill>
              </a:rPr>
              <a:t>（</a:t>
            </a:r>
            <a:r>
              <a:rPr lang="en-US" altLang="zh-CN" sz="2215">
                <a:solidFill>
                  <a:srgbClr val="292929"/>
                </a:solidFill>
              </a:rPr>
              <a:t>deviceNumber</a:t>
            </a:r>
            <a:r>
              <a:rPr lang="zh-CN" altLang="en-US" sz="2215">
                <a:solidFill>
                  <a:srgbClr val="292929"/>
                </a:solidFill>
              </a:rPr>
              <a:t>）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en-US" altLang="zh-CN" sz="2215" b="0">
                <a:solidFill>
                  <a:srgbClr val="292929"/>
                </a:solidFill>
              </a:rPr>
              <a:t>- </a:t>
            </a:r>
            <a:r>
              <a:rPr lang="zh-CN" altLang="en-US" sz="2215" b="0">
                <a:solidFill>
                  <a:srgbClr val="292929"/>
                </a:solidFill>
              </a:rPr>
              <a:t>初始化驱动，并分配资源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·Close</a:t>
            </a:r>
            <a:r>
              <a:rPr lang="zh-CN" altLang="en-US" sz="2215">
                <a:solidFill>
                  <a:srgbClr val="292929"/>
                </a:solidFill>
              </a:rPr>
              <a:t>（</a:t>
            </a:r>
            <a:r>
              <a:rPr lang="en-US" altLang="zh-CN" sz="2215">
                <a:solidFill>
                  <a:srgbClr val="292929"/>
                </a:solidFill>
              </a:rPr>
              <a:t>device number</a:t>
            </a:r>
            <a:r>
              <a:rPr lang="zh-CN" altLang="en-US" sz="2215">
                <a:solidFill>
                  <a:srgbClr val="292929"/>
                </a:solidFill>
              </a:rPr>
              <a:t>）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en-US" altLang="zh-CN" sz="2215" b="0">
                <a:solidFill>
                  <a:srgbClr val="292929"/>
                </a:solidFill>
              </a:rPr>
              <a:t>- </a:t>
            </a:r>
            <a:r>
              <a:rPr lang="zh-CN" altLang="en-US" sz="2215" b="0">
                <a:solidFill>
                  <a:srgbClr val="292929"/>
                </a:solidFill>
              </a:rPr>
              <a:t>清除，回收资源，关闭设备（可选）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·</a:t>
            </a:r>
            <a:r>
              <a:rPr lang="zh-CN" altLang="en-US" sz="2215">
                <a:solidFill>
                  <a:srgbClr val="292929"/>
                </a:solidFill>
              </a:rPr>
              <a:t>设备驱动的类型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-</a:t>
            </a:r>
            <a:r>
              <a:rPr lang="en-US" altLang="zh-CN" sz="2215" b="0">
                <a:solidFill>
                  <a:srgbClr val="292929"/>
                </a:solidFill>
              </a:rPr>
              <a:t> </a:t>
            </a:r>
            <a:r>
              <a:rPr lang="zh-CN" altLang="en-US" sz="2215" b="0">
                <a:solidFill>
                  <a:srgbClr val="292929"/>
                </a:solidFill>
              </a:rPr>
              <a:t>字符设备：可变长度的数据传输</a:t>
            </a:r>
            <a:br>
              <a:rPr lang="zh-CN" altLang="en-US" sz="2215" b="0">
                <a:solidFill>
                  <a:srgbClr val="292929"/>
                </a:solidFill>
              </a:rPr>
            </a:br>
            <a:r>
              <a:rPr lang="en-US" altLang="zh-CN" sz="2215" b="0">
                <a:solidFill>
                  <a:srgbClr val="292929"/>
                </a:solidFill>
              </a:rPr>
              <a:t>	- </a:t>
            </a:r>
            <a:r>
              <a:rPr lang="zh-CN" altLang="en-US" sz="2215" b="0">
                <a:solidFill>
                  <a:srgbClr val="292929"/>
                </a:solidFill>
              </a:rPr>
              <a:t>块设备：以固定大小的块为粒度的数据传输</a:t>
            </a:r>
            <a:br>
              <a:rPr lang="zh-CN" altLang="en-US" sz="2215" b="0">
                <a:solidFill>
                  <a:srgbClr val="292929"/>
                </a:solidFill>
              </a:rPr>
            </a:br>
            <a:r>
              <a:rPr lang="en-US" altLang="zh-CN" sz="2215" b="0">
                <a:solidFill>
                  <a:srgbClr val="292929"/>
                </a:solidFill>
              </a:rPr>
              <a:t>	- </a:t>
            </a:r>
            <a:r>
              <a:rPr lang="zh-CN" altLang="en-US" sz="2215" b="0">
                <a:solidFill>
                  <a:srgbClr val="292929"/>
                </a:solidFill>
              </a:rPr>
              <a:t>终端设备：字符驱动</a:t>
            </a:r>
            <a:r>
              <a:rPr lang="en-US" altLang="zh-CN" sz="2215" b="0">
                <a:solidFill>
                  <a:srgbClr val="292929"/>
                </a:solidFill>
              </a:rPr>
              <a:t>+</a:t>
            </a:r>
            <a:r>
              <a:rPr lang="zh-CN" altLang="en-US" sz="2215" b="0">
                <a:solidFill>
                  <a:srgbClr val="292929"/>
                </a:solidFill>
              </a:rPr>
              <a:t>终端控制</a:t>
            </a:r>
            <a:br>
              <a:rPr lang="zh-CN" altLang="en-US" sz="2215" b="0">
                <a:solidFill>
                  <a:srgbClr val="292929"/>
                </a:solidFill>
              </a:rPr>
            </a:br>
            <a:r>
              <a:rPr lang="en-US" altLang="zh-CN" sz="2215" b="0">
                <a:solidFill>
                  <a:srgbClr val="292929"/>
                </a:solidFill>
              </a:rPr>
              <a:t>	- </a:t>
            </a:r>
            <a:r>
              <a:rPr lang="zh-CN" altLang="en-US" sz="2215" b="0">
                <a:solidFill>
                  <a:srgbClr val="292929"/>
                </a:solidFill>
              </a:rPr>
              <a:t>网络设备：网络数据流</a:t>
            </a:r>
          </a:p>
        </p:txBody>
      </p:sp>
    </p:spTree>
    <p:extLst>
      <p:ext uri="{BB962C8B-B14F-4D97-AF65-F5344CB8AC3E}">
        <p14:creationId xmlns:p14="http://schemas.microsoft.com/office/powerpoint/2010/main" val="37191642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字符设备和块设备接口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7989" y="1900215"/>
            <a:ext cx="8707429" cy="3500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字符设备接口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zh-CN" altLang="en-US" sz="2215" b="0">
                <a:solidFill>
                  <a:srgbClr val="292929"/>
                </a:solidFill>
              </a:rPr>
              <a:t> </a:t>
            </a:r>
            <a:r>
              <a:rPr lang="en-US" altLang="zh-CN" sz="2215" b="0">
                <a:solidFill>
                  <a:srgbClr val="292929"/>
                </a:solidFill>
              </a:rPr>
              <a:t>	– read (deviceNumber, bufferAddr, size) 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		</a:t>
            </a:r>
            <a:r>
              <a:rPr lang="en-US" altLang="zh-CN" sz="1846" b="0">
                <a:solidFill>
                  <a:srgbClr val="292929"/>
                </a:solidFill>
              </a:rPr>
              <a:t>• </a:t>
            </a:r>
            <a:r>
              <a:rPr lang="zh-CN" altLang="en-US" sz="1846" b="0">
                <a:solidFill>
                  <a:srgbClr val="292929"/>
                </a:solidFill>
              </a:rPr>
              <a:t>从字节流设备上读“</a:t>
            </a:r>
            <a:r>
              <a:rPr lang="en-US" altLang="zh-CN" sz="1846" b="0">
                <a:solidFill>
                  <a:srgbClr val="292929"/>
                </a:solidFill>
              </a:rPr>
              <a:t>size”</a:t>
            </a:r>
            <a:r>
              <a:rPr lang="zh-CN" altLang="en-US" sz="1846" b="0">
                <a:solidFill>
                  <a:srgbClr val="292929"/>
                </a:solidFill>
              </a:rPr>
              <a:t>字节数据</a:t>
            </a:r>
            <a:r>
              <a:rPr lang="zh-CN" altLang="en-US" sz="2215" b="0">
                <a:solidFill>
                  <a:srgbClr val="292929"/>
                </a:solidFill>
              </a:rPr>
              <a:t>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	– write (deviceNumber, bufferAddr, size) 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		</a:t>
            </a:r>
            <a:r>
              <a:rPr lang="en-US" altLang="zh-CN" sz="1846" b="0">
                <a:solidFill>
                  <a:srgbClr val="292929"/>
                </a:solidFill>
              </a:rPr>
              <a:t>• </a:t>
            </a:r>
            <a:r>
              <a:rPr lang="zh-CN" altLang="en-US" sz="1846" b="0">
                <a:solidFill>
                  <a:srgbClr val="292929"/>
                </a:solidFill>
              </a:rPr>
              <a:t>将“</a:t>
            </a:r>
            <a:r>
              <a:rPr lang="en-US" altLang="zh-CN" sz="1846" b="0">
                <a:solidFill>
                  <a:srgbClr val="292929"/>
                </a:solidFill>
              </a:rPr>
              <a:t>bufferAddr”</a:t>
            </a:r>
            <a:r>
              <a:rPr lang="zh-CN" altLang="en-US" sz="1846" b="0">
                <a:solidFill>
                  <a:srgbClr val="292929"/>
                </a:solidFill>
              </a:rPr>
              <a:t>中</a:t>
            </a:r>
            <a:r>
              <a:rPr lang="en-US" altLang="zh-CN" sz="1846" b="0">
                <a:solidFill>
                  <a:srgbClr val="292929"/>
                </a:solidFill>
              </a:rPr>
              <a:t>size</a:t>
            </a:r>
            <a:r>
              <a:rPr lang="zh-CN" altLang="en-US" sz="1846" b="0">
                <a:solidFill>
                  <a:srgbClr val="292929"/>
                </a:solidFill>
              </a:rPr>
              <a:t>字节数据写入字节流设备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块设备接口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	– read (deviceNumber, deviceAddr, bufferAddr) 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		</a:t>
            </a:r>
            <a:r>
              <a:rPr lang="en-US" altLang="zh-CN" sz="1846" b="0">
                <a:solidFill>
                  <a:srgbClr val="292929"/>
                </a:solidFill>
              </a:rPr>
              <a:t>• </a:t>
            </a:r>
            <a:r>
              <a:rPr lang="zh-CN" altLang="en-US" sz="1846" b="0">
                <a:solidFill>
                  <a:srgbClr val="292929"/>
                </a:solidFill>
              </a:rPr>
              <a:t>从设备传输</a:t>
            </a:r>
            <a:r>
              <a:rPr lang="en-US" altLang="zh-CN" sz="1846" b="0">
                <a:solidFill>
                  <a:srgbClr val="292929"/>
                </a:solidFill>
              </a:rPr>
              <a:t>1</a:t>
            </a:r>
            <a:r>
              <a:rPr lang="zh-CN" altLang="en-US" sz="1846" b="0">
                <a:solidFill>
                  <a:srgbClr val="292929"/>
                </a:solidFill>
              </a:rPr>
              <a:t>个块数据到内存 </a:t>
            </a:r>
            <a:endParaRPr lang="en-US" altLang="zh-CN" sz="1846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	– write (deviceNumber, deviceAddr, bufferAddr) 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	– seek (deviceNumber, deviceAddr)</a:t>
            </a:r>
            <a:endParaRPr lang="zh-CN" altLang="en-US" sz="2215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1070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UNIX</a:t>
            </a:r>
            <a:r>
              <a:rPr lang="zh-CN" altLang="en-US"/>
              <a:t>设备驱动入口点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7989" y="1634339"/>
            <a:ext cx="8707429" cy="4637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·init()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	- </a:t>
            </a:r>
            <a:r>
              <a:rPr lang="zh-CN" altLang="en-US" sz="1846" b="0">
                <a:solidFill>
                  <a:srgbClr val="292929"/>
                </a:solidFill>
              </a:rPr>
              <a:t>初始化硬件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·start()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	- </a:t>
            </a:r>
            <a:r>
              <a:rPr lang="zh-CN" altLang="en-US" sz="1846" b="0">
                <a:solidFill>
                  <a:srgbClr val="292929"/>
                </a:solidFill>
              </a:rPr>
              <a:t>开机时初始化，需要系统服务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·open</a:t>
            </a:r>
            <a:r>
              <a:rPr lang="zh-CN" altLang="en-US" sz="1846" b="0">
                <a:solidFill>
                  <a:srgbClr val="292929"/>
                </a:solidFill>
              </a:rPr>
              <a:t>（</a:t>
            </a:r>
            <a:r>
              <a:rPr lang="en-US" altLang="zh-CN" sz="1846" b="0">
                <a:solidFill>
                  <a:srgbClr val="292929"/>
                </a:solidFill>
              </a:rPr>
              <a:t>dev</a:t>
            </a:r>
            <a:r>
              <a:rPr lang="zh-CN" altLang="en-US" sz="1846" b="0">
                <a:solidFill>
                  <a:srgbClr val="292929"/>
                </a:solidFill>
              </a:rPr>
              <a:t>，</a:t>
            </a:r>
            <a:r>
              <a:rPr lang="en-US" altLang="zh-CN" sz="1846" b="0">
                <a:solidFill>
                  <a:srgbClr val="292929"/>
                </a:solidFill>
              </a:rPr>
              <a:t>flag</a:t>
            </a:r>
            <a:r>
              <a:rPr lang="zh-CN" altLang="en-US" sz="1846" b="0">
                <a:solidFill>
                  <a:srgbClr val="292929"/>
                </a:solidFill>
              </a:rPr>
              <a:t>，</a:t>
            </a:r>
            <a:r>
              <a:rPr lang="en-US" altLang="zh-CN" sz="1846" b="0">
                <a:solidFill>
                  <a:srgbClr val="292929"/>
                </a:solidFill>
              </a:rPr>
              <a:t>id</a:t>
            </a:r>
            <a:r>
              <a:rPr lang="zh-CN" altLang="en-US" sz="1846" b="0">
                <a:solidFill>
                  <a:srgbClr val="292929"/>
                </a:solidFill>
              </a:rPr>
              <a:t>）和 </a:t>
            </a:r>
            <a:r>
              <a:rPr lang="en-US" altLang="zh-CN" sz="1846" b="0">
                <a:solidFill>
                  <a:srgbClr val="292929"/>
                </a:solidFill>
              </a:rPr>
              <a:t>close</a:t>
            </a:r>
            <a:r>
              <a:rPr lang="zh-CN" altLang="en-US" sz="1846" b="0">
                <a:solidFill>
                  <a:srgbClr val="292929"/>
                </a:solidFill>
              </a:rPr>
              <a:t>（</a:t>
            </a:r>
            <a:r>
              <a:rPr lang="en-US" altLang="zh-CN" sz="1846" b="0">
                <a:solidFill>
                  <a:srgbClr val="292929"/>
                </a:solidFill>
              </a:rPr>
              <a:t>dev</a:t>
            </a:r>
            <a:r>
              <a:rPr lang="zh-CN" altLang="en-US" sz="1846" b="0">
                <a:solidFill>
                  <a:srgbClr val="292929"/>
                </a:solidFill>
              </a:rPr>
              <a:t>，</a:t>
            </a:r>
            <a:r>
              <a:rPr lang="en-US" altLang="zh-CN" sz="1846" b="0">
                <a:solidFill>
                  <a:srgbClr val="292929"/>
                </a:solidFill>
              </a:rPr>
              <a:t>flag</a:t>
            </a:r>
            <a:r>
              <a:rPr lang="zh-CN" altLang="en-US" sz="1846" b="0">
                <a:solidFill>
                  <a:srgbClr val="292929"/>
                </a:solidFill>
              </a:rPr>
              <a:t>，</a:t>
            </a:r>
            <a:r>
              <a:rPr lang="en-US" altLang="zh-CN" sz="1846" b="0">
                <a:solidFill>
                  <a:srgbClr val="292929"/>
                </a:solidFill>
              </a:rPr>
              <a:t>id</a:t>
            </a:r>
            <a:r>
              <a:rPr lang="zh-CN" altLang="en-US" sz="1846" b="0">
                <a:solidFill>
                  <a:srgbClr val="292929"/>
                </a:solidFill>
              </a:rPr>
              <a:t>）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	- </a:t>
            </a:r>
            <a:r>
              <a:rPr lang="zh-CN" altLang="en-US" sz="1846" b="0">
                <a:solidFill>
                  <a:srgbClr val="292929"/>
                </a:solidFill>
              </a:rPr>
              <a:t>初始化资源和释放资源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·halt()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	- </a:t>
            </a:r>
            <a:r>
              <a:rPr lang="zh-CN" altLang="en-US" sz="1846" b="0">
                <a:solidFill>
                  <a:srgbClr val="292929"/>
                </a:solidFill>
              </a:rPr>
              <a:t>在系统关机前要调用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·intr</a:t>
            </a:r>
            <a:r>
              <a:rPr lang="zh-CN" altLang="en-US" sz="1846" b="0">
                <a:solidFill>
                  <a:srgbClr val="292929"/>
                </a:solidFill>
              </a:rPr>
              <a:t>（</a:t>
            </a:r>
            <a:r>
              <a:rPr lang="en-US" altLang="zh-CN" sz="1846" b="0">
                <a:solidFill>
                  <a:srgbClr val="292929"/>
                </a:solidFill>
              </a:rPr>
              <a:t>vector)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	- </a:t>
            </a:r>
            <a:r>
              <a:rPr lang="zh-CN" altLang="en-US" sz="1846" b="0">
                <a:solidFill>
                  <a:srgbClr val="292929"/>
                </a:solidFill>
              </a:rPr>
              <a:t>在发生硬件中断时由内核调用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·read</a:t>
            </a:r>
            <a:r>
              <a:rPr lang="zh-CN" altLang="en-US" sz="1846" b="0">
                <a:solidFill>
                  <a:srgbClr val="292929"/>
                </a:solidFill>
              </a:rPr>
              <a:t>（</a:t>
            </a:r>
            <a:r>
              <a:rPr lang="en-US" altLang="zh-CN" sz="1846" b="0">
                <a:solidFill>
                  <a:srgbClr val="292929"/>
                </a:solidFill>
              </a:rPr>
              <a:t>…</a:t>
            </a:r>
            <a:r>
              <a:rPr lang="zh-CN" altLang="en-US" sz="1846" b="0">
                <a:solidFill>
                  <a:srgbClr val="292929"/>
                </a:solidFill>
              </a:rPr>
              <a:t>）和 </a:t>
            </a:r>
            <a:r>
              <a:rPr lang="en-US" altLang="zh-CN" sz="1846" b="0">
                <a:solidFill>
                  <a:srgbClr val="292929"/>
                </a:solidFill>
              </a:rPr>
              <a:t>write</a:t>
            </a:r>
            <a:r>
              <a:rPr lang="zh-CN" altLang="en-US" sz="1846" b="0">
                <a:solidFill>
                  <a:srgbClr val="292929"/>
                </a:solidFill>
              </a:rPr>
              <a:t>（</a:t>
            </a:r>
            <a:r>
              <a:rPr lang="en-US" altLang="zh-CN" sz="1846" b="0">
                <a:solidFill>
                  <a:srgbClr val="292929"/>
                </a:solidFill>
              </a:rPr>
              <a:t>…)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	- </a:t>
            </a:r>
            <a:r>
              <a:rPr lang="zh-CN" altLang="en-US" sz="1846" b="0">
                <a:solidFill>
                  <a:srgbClr val="292929"/>
                </a:solidFill>
              </a:rPr>
              <a:t>数据传输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·select</a:t>
            </a:r>
            <a:r>
              <a:rPr lang="zh-CN" altLang="en-US" sz="1846" b="0">
                <a:solidFill>
                  <a:srgbClr val="292929"/>
                </a:solidFill>
              </a:rPr>
              <a:t>（</a:t>
            </a:r>
            <a:r>
              <a:rPr lang="en-US" altLang="zh-CN" sz="1846" b="0">
                <a:solidFill>
                  <a:srgbClr val="292929"/>
                </a:solidFill>
              </a:rPr>
              <a:t>pri</a:t>
            </a:r>
            <a:r>
              <a:rPr lang="zh-CN" altLang="en-US" sz="1846" b="0">
                <a:solidFill>
                  <a:srgbClr val="292929"/>
                </a:solidFill>
              </a:rPr>
              <a:t>）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	-</a:t>
            </a:r>
            <a:r>
              <a:rPr lang="zh-CN" altLang="en-US" sz="1846" b="0">
                <a:solidFill>
                  <a:srgbClr val="292929"/>
                </a:solidFill>
              </a:rPr>
              <a:t>把当前的文件指针挂到等待队列</a:t>
            </a:r>
            <a:r>
              <a:rPr lang="en-US" altLang="zh-CN" sz="1846" b="0">
                <a:solidFill>
                  <a:srgbClr val="292929"/>
                </a:solidFill>
              </a:rPr>
              <a:t>,</a:t>
            </a:r>
            <a:r>
              <a:rPr lang="zh-CN" altLang="en-US" sz="1846" b="0">
                <a:solidFill>
                  <a:srgbClr val="292929"/>
                </a:solidFill>
              </a:rPr>
              <a:t>内核每秒调用</a:t>
            </a:r>
            <a:r>
              <a:rPr lang="en-US" altLang="zh-CN" sz="1846" b="0">
                <a:solidFill>
                  <a:srgbClr val="292929"/>
                </a:solidFill>
              </a:rPr>
              <a:t>25</a:t>
            </a:r>
            <a:r>
              <a:rPr lang="zh-CN" altLang="en-US" sz="1846" b="0">
                <a:solidFill>
                  <a:srgbClr val="292929"/>
                </a:solidFill>
              </a:rPr>
              <a:t>次</a:t>
            </a:r>
            <a:r>
              <a:rPr lang="en-US" altLang="zh-CN" sz="1846" b="0">
                <a:solidFill>
                  <a:srgbClr val="292929"/>
                </a:solidFill>
              </a:rPr>
              <a:t>~100</a:t>
            </a:r>
            <a:r>
              <a:rPr lang="zh-CN" altLang="en-US" sz="1846" b="0">
                <a:solidFill>
                  <a:srgbClr val="292929"/>
                </a:solidFill>
              </a:rPr>
              <a:t>次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·ioctl</a:t>
            </a:r>
            <a:r>
              <a:rPr lang="zh-CN" altLang="en-US" sz="1846" b="0">
                <a:solidFill>
                  <a:srgbClr val="292929"/>
                </a:solidFill>
              </a:rPr>
              <a:t>（</a:t>
            </a:r>
            <a:r>
              <a:rPr lang="en-US" altLang="zh-CN" sz="1846" b="0">
                <a:solidFill>
                  <a:srgbClr val="292929"/>
                </a:solidFill>
              </a:rPr>
              <a:t>dev</a:t>
            </a:r>
            <a:r>
              <a:rPr lang="zh-CN" altLang="en-US" sz="1846" b="0">
                <a:solidFill>
                  <a:srgbClr val="292929"/>
                </a:solidFill>
              </a:rPr>
              <a:t>，</a:t>
            </a:r>
            <a:r>
              <a:rPr lang="en-US" altLang="zh-CN" sz="1846" b="0">
                <a:solidFill>
                  <a:srgbClr val="292929"/>
                </a:solidFill>
              </a:rPr>
              <a:t>cmd</a:t>
            </a:r>
            <a:r>
              <a:rPr lang="zh-CN" altLang="en-US" sz="1846" b="0">
                <a:solidFill>
                  <a:srgbClr val="292929"/>
                </a:solidFill>
              </a:rPr>
              <a:t>，</a:t>
            </a:r>
            <a:r>
              <a:rPr lang="en-US" altLang="zh-CN" sz="1846" b="0">
                <a:solidFill>
                  <a:srgbClr val="292929"/>
                </a:solidFill>
              </a:rPr>
              <a:t>arg</a:t>
            </a:r>
            <a:r>
              <a:rPr lang="zh-CN" altLang="en-US" sz="1846" b="0">
                <a:solidFill>
                  <a:srgbClr val="292929"/>
                </a:solidFill>
              </a:rPr>
              <a:t>，</a:t>
            </a:r>
            <a:r>
              <a:rPr lang="en-US" altLang="zh-CN" sz="1846" b="0">
                <a:solidFill>
                  <a:srgbClr val="292929"/>
                </a:solidFill>
              </a:rPr>
              <a:t>mode</a:t>
            </a:r>
            <a:r>
              <a:rPr lang="zh-CN" altLang="en-US" sz="1846" b="0">
                <a:solidFill>
                  <a:srgbClr val="292929"/>
                </a:solidFill>
              </a:rPr>
              <a:t>）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</a:rPr>
              <a:t>	- </a:t>
            </a:r>
            <a:r>
              <a:rPr lang="zh-CN" altLang="en-US" sz="1846" b="0">
                <a:solidFill>
                  <a:srgbClr val="292929"/>
                </a:solidFill>
              </a:rPr>
              <a:t>特殊请求处理</a:t>
            </a:r>
          </a:p>
        </p:txBody>
      </p:sp>
    </p:spTree>
    <p:extLst>
      <p:ext uri="{BB962C8B-B14F-4D97-AF65-F5344CB8AC3E}">
        <p14:creationId xmlns:p14="http://schemas.microsoft.com/office/powerpoint/2010/main" val="37135745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</a:t>
            </a:r>
            <a:r>
              <a:rPr lang="en-US" altLang="zh-CN"/>
              <a:t>I/O</a:t>
            </a:r>
            <a:r>
              <a:rPr lang="zh-CN" altLang="en-US"/>
              <a:t>与异步</a:t>
            </a:r>
            <a:r>
              <a:rPr lang="en-US" altLang="zh-CN"/>
              <a:t>I/O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7989" y="1900215"/>
            <a:ext cx="8707429" cy="247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同步</a:t>
            </a:r>
            <a:r>
              <a:rPr lang="en-US" altLang="zh-CN" sz="2215" b="0">
                <a:solidFill>
                  <a:srgbClr val="292929"/>
                </a:solidFill>
              </a:rPr>
              <a:t>I/O 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	– read( ) </a:t>
            </a:r>
            <a:r>
              <a:rPr lang="zh-CN" altLang="en-US" sz="2215" b="0">
                <a:solidFill>
                  <a:srgbClr val="292929"/>
                </a:solidFill>
              </a:rPr>
              <a:t>和 </a:t>
            </a:r>
            <a:r>
              <a:rPr lang="en-US" altLang="zh-CN" sz="2215" b="0">
                <a:solidFill>
                  <a:srgbClr val="292929"/>
                </a:solidFill>
              </a:rPr>
              <a:t>write( )</a:t>
            </a:r>
            <a:r>
              <a:rPr lang="zh-CN" altLang="en-US" sz="2215" b="0">
                <a:solidFill>
                  <a:srgbClr val="292929"/>
                </a:solidFill>
              </a:rPr>
              <a:t>将阻塞用户进程，直到读写完成 </a:t>
            </a:r>
          </a:p>
          <a:p>
            <a:pPr algn="l"/>
            <a:r>
              <a:rPr lang="zh-CN" altLang="en-US" sz="2215" b="0">
                <a:solidFill>
                  <a:srgbClr val="292929"/>
                </a:solidFill>
              </a:rPr>
              <a:t>	</a:t>
            </a:r>
            <a:r>
              <a:rPr lang="en-US" altLang="zh-CN" sz="2215" b="0">
                <a:solidFill>
                  <a:srgbClr val="292929"/>
                </a:solidFill>
              </a:rPr>
              <a:t>– </a:t>
            </a:r>
            <a:r>
              <a:rPr lang="zh-CN" altLang="en-US" sz="2215" b="0">
                <a:solidFill>
                  <a:srgbClr val="292929"/>
                </a:solidFill>
              </a:rPr>
              <a:t>在一个进程做同步</a:t>
            </a:r>
            <a:r>
              <a:rPr lang="en-US" altLang="zh-CN" sz="2215" b="0">
                <a:solidFill>
                  <a:srgbClr val="292929"/>
                </a:solidFill>
              </a:rPr>
              <a:t>I/O</a:t>
            </a:r>
            <a:r>
              <a:rPr lang="zh-CN" altLang="en-US" sz="2215" b="0">
                <a:solidFill>
                  <a:srgbClr val="292929"/>
                </a:solidFill>
              </a:rPr>
              <a:t>时， </a:t>
            </a:r>
            <a:r>
              <a:rPr lang="en-US" altLang="zh-CN" sz="2215" b="0">
                <a:solidFill>
                  <a:srgbClr val="292929"/>
                </a:solidFill>
              </a:rPr>
              <a:t>OS</a:t>
            </a:r>
            <a:r>
              <a:rPr lang="zh-CN" altLang="en-US" sz="2215" b="0">
                <a:solidFill>
                  <a:srgbClr val="292929"/>
                </a:solidFill>
              </a:rPr>
              <a:t>调度另一个进程执行 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异步</a:t>
            </a:r>
            <a:r>
              <a:rPr lang="en-US" altLang="zh-CN" sz="2215" b="0">
                <a:solidFill>
                  <a:srgbClr val="292929"/>
                </a:solidFill>
              </a:rPr>
              <a:t>I/O 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	– read( ) </a:t>
            </a:r>
            <a:r>
              <a:rPr lang="zh-CN" altLang="en-US" sz="2215" b="0">
                <a:solidFill>
                  <a:srgbClr val="292929"/>
                </a:solidFill>
              </a:rPr>
              <a:t>和 </a:t>
            </a:r>
            <a:r>
              <a:rPr lang="en-US" altLang="zh-CN" sz="2215" b="0">
                <a:solidFill>
                  <a:srgbClr val="292929"/>
                </a:solidFill>
              </a:rPr>
              <a:t>write( )</a:t>
            </a:r>
            <a:r>
              <a:rPr lang="zh-CN" altLang="en-US" sz="2215" b="0">
                <a:solidFill>
                  <a:srgbClr val="292929"/>
                </a:solidFill>
              </a:rPr>
              <a:t>不阻塞用户进程 </a:t>
            </a:r>
          </a:p>
          <a:p>
            <a:pPr algn="l"/>
            <a:r>
              <a:rPr lang="zh-CN" altLang="en-US" sz="2215" b="0">
                <a:solidFill>
                  <a:srgbClr val="292929"/>
                </a:solidFill>
              </a:rPr>
              <a:t>	</a:t>
            </a:r>
            <a:r>
              <a:rPr lang="en-US" altLang="zh-CN" sz="2215" b="0">
                <a:solidFill>
                  <a:srgbClr val="292929"/>
                </a:solidFill>
              </a:rPr>
              <a:t>– </a:t>
            </a:r>
            <a:r>
              <a:rPr lang="zh-CN" altLang="en-US" sz="2215" b="0">
                <a:solidFill>
                  <a:srgbClr val="292929"/>
                </a:solidFill>
              </a:rPr>
              <a:t>在</a:t>
            </a:r>
            <a:r>
              <a:rPr lang="en-US" altLang="zh-CN" sz="2215" b="0">
                <a:solidFill>
                  <a:srgbClr val="292929"/>
                </a:solidFill>
              </a:rPr>
              <a:t>I/O</a:t>
            </a:r>
            <a:r>
              <a:rPr lang="zh-CN" altLang="en-US" sz="2215" b="0">
                <a:solidFill>
                  <a:srgbClr val="292929"/>
                </a:solidFill>
              </a:rPr>
              <a:t>完成以前，用户进程可以做别的事儿 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	– I/O</a:t>
            </a:r>
            <a:r>
              <a:rPr lang="zh-CN" altLang="en-US" sz="2215" b="0">
                <a:solidFill>
                  <a:srgbClr val="292929"/>
                </a:solidFill>
              </a:rPr>
              <a:t>完成将通知用户进程</a:t>
            </a:r>
          </a:p>
        </p:txBody>
      </p:sp>
    </p:spTree>
    <p:extLst>
      <p:ext uri="{BB962C8B-B14F-4D97-AF65-F5344CB8AC3E}">
        <p14:creationId xmlns:p14="http://schemas.microsoft.com/office/powerpoint/2010/main" val="6591518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同步读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99" y="1900215"/>
            <a:ext cx="6067206" cy="38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494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4458" y="2299028"/>
            <a:ext cx="7510988" cy="279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585" kern="0">
                <a:solidFill>
                  <a:srgbClr val="FF0000"/>
                </a:solidFill>
                <a:ea typeface="宋体" pitchFamily="2" charset="-122"/>
              </a:rPr>
              <a:t>1.1</a:t>
            </a:r>
            <a:r>
              <a:rPr lang="zh-CN" altLang="en-US" sz="2585" kern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sz="2585" kern="0">
                <a:solidFill>
                  <a:srgbClr val="FF0000"/>
                </a:solidFill>
                <a:ea typeface="宋体" pitchFamily="2" charset="-122"/>
              </a:rPr>
              <a:t>I/O</a:t>
            </a:r>
            <a:r>
              <a:rPr lang="zh-CN" altLang="en-US" sz="2585" kern="0">
                <a:solidFill>
                  <a:srgbClr val="FF0000"/>
                </a:solidFill>
                <a:ea typeface="宋体" pitchFamily="2" charset="-122"/>
              </a:rPr>
              <a:t>设备</a:t>
            </a:r>
            <a:endParaRPr lang="en-US" altLang="zh-CN" sz="2585" kern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585" kern="0">
              <a:ea typeface="宋体" pitchFamily="2" charset="-122"/>
            </a:endParaRPr>
          </a:p>
          <a:p>
            <a:r>
              <a:rPr lang="en-US" altLang="zh-CN" sz="2585" kern="0">
                <a:solidFill>
                  <a:schemeClr val="accent4"/>
                </a:solidFill>
                <a:ea typeface="宋体" pitchFamily="2" charset="-122"/>
              </a:rPr>
              <a:t>1.2</a:t>
            </a:r>
            <a:r>
              <a:rPr lang="zh-CN" altLang="en-US" sz="2585" kern="0">
                <a:solidFill>
                  <a:schemeClr val="accent4"/>
                </a:solidFill>
                <a:ea typeface="宋体" pitchFamily="2" charset="-122"/>
              </a:rPr>
              <a:t>：硬件设备抽象</a:t>
            </a:r>
            <a:endParaRPr lang="en-US" altLang="zh-CN" sz="2585" kern="0">
              <a:solidFill>
                <a:schemeClr val="accent4"/>
              </a:solidFill>
              <a:ea typeface="宋体" pitchFamily="2" charset="-122"/>
            </a:endParaRPr>
          </a:p>
          <a:p>
            <a:endParaRPr lang="en-US" altLang="zh-CN" sz="2585" kern="0">
              <a:solidFill>
                <a:schemeClr val="accent4"/>
              </a:solidFill>
              <a:ea typeface="宋体" pitchFamily="2" charset="-122"/>
            </a:endParaRPr>
          </a:p>
          <a:p>
            <a:r>
              <a:rPr lang="en-US" altLang="zh-CN" sz="2585" kern="0">
                <a:solidFill>
                  <a:schemeClr val="accent4"/>
                </a:solidFill>
                <a:ea typeface="宋体" pitchFamily="2" charset="-122"/>
              </a:rPr>
              <a:t>1.3</a:t>
            </a:r>
            <a:r>
              <a:rPr lang="zh-CN" altLang="en-US" sz="2585" kern="0">
                <a:solidFill>
                  <a:schemeClr val="accent4"/>
                </a:solidFill>
                <a:ea typeface="宋体" pitchFamily="2" charset="-122"/>
              </a:rPr>
              <a:t>：设备驱动</a:t>
            </a:r>
            <a:endParaRPr lang="en-US" altLang="zh-CN" sz="2585" kern="0" dirty="0">
              <a:solidFill>
                <a:schemeClr val="accent4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90820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8286" y="1700810"/>
            <a:ext cx="8707429" cy="418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进程调用</a:t>
            </a:r>
            <a:r>
              <a:rPr lang="en-US" altLang="zh-CN" sz="2215" b="0">
                <a:solidFill>
                  <a:srgbClr val="292929"/>
                </a:solidFill>
              </a:rPr>
              <a:t>read( )</a:t>
            </a:r>
            <a:r>
              <a:rPr lang="zh-CN" altLang="en-US" sz="2215" b="0">
                <a:solidFill>
                  <a:srgbClr val="292929"/>
                </a:solidFill>
              </a:rPr>
              <a:t>系统调用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系统调用代码检查正确性和缓存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如果需要进行</a:t>
            </a:r>
            <a:r>
              <a:rPr lang="en-US" altLang="zh-CN" sz="2215" b="0">
                <a:solidFill>
                  <a:srgbClr val="292929"/>
                </a:solidFill>
              </a:rPr>
              <a:t>I/O</a:t>
            </a:r>
            <a:r>
              <a:rPr lang="zh-CN" altLang="en-US" sz="2215" b="0">
                <a:solidFill>
                  <a:srgbClr val="292929"/>
                </a:solidFill>
              </a:rPr>
              <a:t>，调用设备驱动程序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设备驱动程序为读数据分配一个</a:t>
            </a:r>
            <a:r>
              <a:rPr lang="en-US" altLang="zh-CN" sz="2215" b="0">
                <a:solidFill>
                  <a:srgbClr val="292929"/>
                </a:solidFill>
              </a:rPr>
              <a:t>buffer</a:t>
            </a:r>
            <a:r>
              <a:rPr lang="zh-CN" altLang="en-US" sz="2215" b="0">
                <a:solidFill>
                  <a:srgbClr val="292929"/>
                </a:solidFill>
              </a:rPr>
              <a:t>，并调度</a:t>
            </a:r>
            <a:r>
              <a:rPr lang="en-US" altLang="zh-CN" sz="2215" b="0">
                <a:solidFill>
                  <a:srgbClr val="292929"/>
                </a:solidFill>
              </a:rPr>
              <a:t>I/O</a:t>
            </a:r>
            <a:r>
              <a:rPr lang="zh-CN" altLang="en-US" sz="2215" b="0">
                <a:solidFill>
                  <a:srgbClr val="292929"/>
                </a:solidFill>
              </a:rPr>
              <a:t>请求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启动</a:t>
            </a:r>
            <a:r>
              <a:rPr lang="en-US" altLang="zh-CN" sz="2215" b="0">
                <a:solidFill>
                  <a:srgbClr val="292929"/>
                </a:solidFill>
              </a:rPr>
              <a:t>DMA</a:t>
            </a:r>
            <a:r>
              <a:rPr lang="zh-CN" altLang="en-US" sz="2215" b="0">
                <a:solidFill>
                  <a:srgbClr val="292929"/>
                </a:solidFill>
              </a:rPr>
              <a:t>做读传输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阻塞当前进程，调度一个就绪的进程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设备控制器进行</a:t>
            </a:r>
            <a:r>
              <a:rPr lang="en-US" altLang="zh-CN" sz="2215" b="0">
                <a:solidFill>
                  <a:srgbClr val="292929"/>
                </a:solidFill>
              </a:rPr>
              <a:t>DMA</a:t>
            </a:r>
            <a:r>
              <a:rPr lang="zh-CN" altLang="en-US" sz="2215" b="0">
                <a:solidFill>
                  <a:srgbClr val="292929"/>
                </a:solidFill>
              </a:rPr>
              <a:t>读传输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传输完时，设备发送一个中断请求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中断处理程序唤醒被阻塞的进程（将它加入就绪队列）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将数据从内核</a:t>
            </a:r>
            <a:r>
              <a:rPr lang="en-US" altLang="zh-CN" sz="2215" b="0">
                <a:solidFill>
                  <a:srgbClr val="292929"/>
                </a:solidFill>
              </a:rPr>
              <a:t>buffer</a:t>
            </a:r>
            <a:r>
              <a:rPr lang="zh-CN" altLang="en-US" sz="2215" b="0">
                <a:solidFill>
                  <a:srgbClr val="292929"/>
                </a:solidFill>
              </a:rPr>
              <a:t>拷贝到用户</a:t>
            </a:r>
            <a:r>
              <a:rPr lang="en-US" altLang="zh-CN" sz="2215" b="0">
                <a:solidFill>
                  <a:srgbClr val="292929"/>
                </a:solidFill>
              </a:rPr>
              <a:t>buffer 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系统调用返回到用户程序 </a:t>
            </a:r>
            <a:endParaRPr lang="en-US" altLang="zh-CN" sz="2215" b="0">
              <a:solidFill>
                <a:srgbClr val="292929"/>
              </a:solidFill>
            </a:endParaRP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</a:t>
            </a:r>
            <a:r>
              <a:rPr lang="zh-CN" altLang="en-US" sz="2215" b="0">
                <a:solidFill>
                  <a:srgbClr val="292929"/>
                </a:solidFill>
              </a:rPr>
              <a:t>用户进程继续执行</a:t>
            </a:r>
          </a:p>
        </p:txBody>
      </p:sp>
    </p:spTree>
    <p:extLst>
      <p:ext uri="{BB962C8B-B14F-4D97-AF65-F5344CB8AC3E}">
        <p14:creationId xmlns:p14="http://schemas.microsoft.com/office/powerpoint/2010/main" val="73975630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异步</a:t>
            </a:r>
            <a:r>
              <a:rPr lang="en-US" altLang="zh-CN"/>
              <a:t>I/O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8286" y="2099621"/>
            <a:ext cx="8707429" cy="316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aio_cancel: </a:t>
            </a:r>
            <a:r>
              <a:rPr lang="zh-CN" altLang="en-US" sz="2215" b="0">
                <a:solidFill>
                  <a:srgbClr val="292929"/>
                </a:solidFill>
              </a:rPr>
              <a:t>取消异步读写请求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aio_error: </a:t>
            </a:r>
            <a:r>
              <a:rPr lang="zh-CN" altLang="en-US" sz="2215" b="0">
                <a:solidFill>
                  <a:srgbClr val="292929"/>
                </a:solidFill>
              </a:rPr>
              <a:t>获取异步</a:t>
            </a:r>
            <a:r>
              <a:rPr lang="en-US" altLang="zh-CN" sz="2215" b="0">
                <a:solidFill>
                  <a:srgbClr val="292929"/>
                </a:solidFill>
              </a:rPr>
              <a:t>I/O</a:t>
            </a:r>
            <a:r>
              <a:rPr lang="zh-CN" altLang="en-US" sz="2215" b="0">
                <a:solidFill>
                  <a:srgbClr val="292929"/>
                </a:solidFill>
              </a:rPr>
              <a:t>错误状态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aio_fsync: </a:t>
            </a:r>
            <a:r>
              <a:rPr lang="zh-CN" altLang="en-US" sz="2215" b="0">
                <a:solidFill>
                  <a:srgbClr val="292929"/>
                </a:solidFill>
              </a:rPr>
              <a:t>异步地将缓存脏块写回磁盘，并将</a:t>
            </a:r>
            <a:r>
              <a:rPr lang="en-US" altLang="zh-CN" sz="2215" b="0">
                <a:solidFill>
                  <a:srgbClr val="292929"/>
                </a:solidFill>
              </a:rPr>
              <a:t>errno</a:t>
            </a:r>
            <a:r>
              <a:rPr lang="zh-CN" altLang="en-US" sz="2215" b="0">
                <a:solidFill>
                  <a:srgbClr val="292929"/>
                </a:solidFill>
              </a:rPr>
              <a:t>设置</a:t>
            </a:r>
          </a:p>
          <a:p>
            <a:pPr algn="l"/>
            <a:r>
              <a:rPr lang="zh-CN" altLang="en-US" sz="2215" b="0">
                <a:solidFill>
                  <a:srgbClr val="292929"/>
                </a:solidFill>
              </a:rPr>
              <a:t>为</a:t>
            </a:r>
            <a:r>
              <a:rPr lang="en-US" altLang="zh-CN" sz="2215" b="0">
                <a:solidFill>
                  <a:srgbClr val="292929"/>
                </a:solidFill>
              </a:rPr>
              <a:t>ENOSYS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aio_read: </a:t>
            </a:r>
            <a:r>
              <a:rPr lang="zh-CN" altLang="en-US" sz="2215" b="0">
                <a:solidFill>
                  <a:srgbClr val="292929"/>
                </a:solidFill>
              </a:rPr>
              <a:t>异步读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aio_return: </a:t>
            </a:r>
            <a:r>
              <a:rPr lang="zh-CN" altLang="en-US" sz="2215" b="0">
                <a:solidFill>
                  <a:srgbClr val="292929"/>
                </a:solidFill>
              </a:rPr>
              <a:t>获取异步</a:t>
            </a:r>
            <a:r>
              <a:rPr lang="en-US" altLang="zh-CN" sz="2215" b="0">
                <a:solidFill>
                  <a:srgbClr val="292929"/>
                </a:solidFill>
              </a:rPr>
              <a:t>I/O</a:t>
            </a:r>
            <a:r>
              <a:rPr lang="zh-CN" altLang="en-US" sz="2215" b="0">
                <a:solidFill>
                  <a:srgbClr val="292929"/>
                </a:solidFill>
              </a:rPr>
              <a:t>操作的状态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aio_suspend: </a:t>
            </a:r>
            <a:r>
              <a:rPr lang="zh-CN" altLang="en-US" sz="2215" b="0">
                <a:solidFill>
                  <a:srgbClr val="292929"/>
                </a:solidFill>
              </a:rPr>
              <a:t>挂起直到异步</a:t>
            </a:r>
            <a:r>
              <a:rPr lang="en-US" altLang="zh-CN" sz="2215" b="0">
                <a:solidFill>
                  <a:srgbClr val="292929"/>
                </a:solidFill>
              </a:rPr>
              <a:t>I/O</a:t>
            </a:r>
            <a:r>
              <a:rPr lang="zh-CN" altLang="en-US" sz="2215" b="0">
                <a:solidFill>
                  <a:srgbClr val="292929"/>
                </a:solidFill>
              </a:rPr>
              <a:t>操作完成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aio_write: </a:t>
            </a:r>
            <a:r>
              <a:rPr lang="zh-CN" altLang="en-US" sz="2215" b="0">
                <a:solidFill>
                  <a:srgbClr val="292929"/>
                </a:solidFill>
              </a:rPr>
              <a:t>异步写</a:t>
            </a:r>
          </a:p>
          <a:p>
            <a:pPr algn="l"/>
            <a:r>
              <a:rPr lang="en-US" altLang="zh-CN" sz="2215" b="0">
                <a:solidFill>
                  <a:srgbClr val="292929"/>
                </a:solidFill>
              </a:rPr>
              <a:t>• lio_listio: </a:t>
            </a:r>
            <a:r>
              <a:rPr lang="zh-CN" altLang="en-US" sz="2215" b="0">
                <a:solidFill>
                  <a:srgbClr val="292929"/>
                </a:solidFill>
              </a:rPr>
              <a:t>提交一组</a:t>
            </a:r>
            <a:r>
              <a:rPr lang="en-US" altLang="zh-CN" sz="2215" b="0">
                <a:solidFill>
                  <a:srgbClr val="292929"/>
                </a:solidFill>
              </a:rPr>
              <a:t>I/O</a:t>
            </a:r>
            <a:r>
              <a:rPr lang="zh-CN" altLang="en-US" sz="2215" b="0">
                <a:solidFill>
                  <a:srgbClr val="292929"/>
                </a:solidFill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171205895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异步读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1" y="1434932"/>
            <a:ext cx="6907702" cy="42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101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303865" y="2917617"/>
            <a:ext cx="2536272" cy="10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92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输入和输出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0927" y="1700808"/>
            <a:ext cx="8375084" cy="412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· </a:t>
            </a:r>
            <a:r>
              <a:rPr lang="zh-CN" altLang="en-US" sz="2215">
                <a:solidFill>
                  <a:srgbClr val="292929"/>
                </a:solidFill>
              </a:rPr>
              <a:t>计算机的核心工作：处理数据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en-US" altLang="zh-CN" sz="1846">
                <a:solidFill>
                  <a:srgbClr val="292929"/>
                </a:solidFill>
              </a:rPr>
              <a:t> – </a:t>
            </a:r>
            <a:r>
              <a:rPr lang="zh-CN" altLang="en-US" sz="1846">
                <a:solidFill>
                  <a:srgbClr val="292929"/>
                </a:solidFill>
              </a:rPr>
              <a:t>计算相关：</a:t>
            </a:r>
            <a:r>
              <a:rPr lang="en-US" altLang="zh-CN" sz="1846">
                <a:solidFill>
                  <a:srgbClr val="292929"/>
                </a:solidFill>
              </a:rPr>
              <a:t>CPU</a:t>
            </a:r>
            <a:r>
              <a:rPr lang="zh-CN" altLang="en-US" sz="1846">
                <a:solidFill>
                  <a:srgbClr val="292929"/>
                </a:solidFill>
              </a:rPr>
              <a:t>、</a:t>
            </a:r>
            <a:r>
              <a:rPr lang="en-US" altLang="zh-CN" sz="1846">
                <a:solidFill>
                  <a:srgbClr val="292929"/>
                </a:solidFill>
              </a:rPr>
              <a:t>Cache</a:t>
            </a:r>
            <a:r>
              <a:rPr lang="zh-CN" altLang="en-US" sz="1846">
                <a:solidFill>
                  <a:srgbClr val="292929"/>
                </a:solidFill>
              </a:rPr>
              <a:t>、内存</a:t>
            </a:r>
            <a:endParaRPr lang="en-US" altLang="zh-CN" sz="1846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46">
                <a:solidFill>
                  <a:srgbClr val="292929"/>
                </a:solidFill>
              </a:rPr>
              <a:t>	 – </a:t>
            </a:r>
            <a:r>
              <a:rPr lang="zh-CN" altLang="en-US" sz="1846">
                <a:solidFill>
                  <a:srgbClr val="292929"/>
                </a:solidFill>
              </a:rPr>
              <a:t>将数据传入及传出计算机系统：</a:t>
            </a:r>
            <a:endParaRPr lang="en-US" altLang="zh-CN" sz="1846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46">
                <a:solidFill>
                  <a:srgbClr val="292929"/>
                </a:solidFill>
              </a:rPr>
              <a:t>		·</a:t>
            </a:r>
            <a:r>
              <a:rPr lang="zh-CN" altLang="en-US" sz="1846">
                <a:solidFill>
                  <a:srgbClr val="292929"/>
                </a:solidFill>
              </a:rPr>
              <a:t>数据需要在</a:t>
            </a:r>
            <a:r>
              <a:rPr lang="en-US" altLang="zh-CN" sz="1846">
                <a:solidFill>
                  <a:srgbClr val="292929"/>
                </a:solidFill>
              </a:rPr>
              <a:t>I/O</a:t>
            </a:r>
            <a:r>
              <a:rPr lang="zh-CN" altLang="en-US" sz="1846">
                <a:solidFill>
                  <a:srgbClr val="292929"/>
                </a:solidFill>
              </a:rPr>
              <a:t>设备与内存之间来回传输</a:t>
            </a:r>
            <a:r>
              <a:rPr lang="en-US" altLang="zh-CN" sz="2215">
                <a:solidFill>
                  <a:srgbClr val="292929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· I/O</a:t>
            </a:r>
            <a:r>
              <a:rPr lang="zh-CN" altLang="en-US" sz="2215">
                <a:solidFill>
                  <a:srgbClr val="292929"/>
                </a:solidFill>
              </a:rPr>
              <a:t>设备的挑战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46">
                <a:solidFill>
                  <a:srgbClr val="292929"/>
                </a:solidFill>
              </a:rPr>
              <a:t>	– </a:t>
            </a:r>
            <a:r>
              <a:rPr lang="zh-CN" altLang="en-US" sz="1846">
                <a:solidFill>
                  <a:srgbClr val="292929"/>
                </a:solidFill>
              </a:rPr>
              <a:t>不同类型：存储设备、网络设备、显示设备、输入设备、</a:t>
            </a:r>
            <a:r>
              <a:rPr lang="en-US" altLang="zh-CN" sz="1846">
                <a:solidFill>
                  <a:srgbClr val="292929"/>
                </a:solidFill>
              </a:rPr>
              <a:t>… </a:t>
            </a:r>
          </a:p>
          <a:p>
            <a:pPr marL="0" indent="0">
              <a:buNone/>
            </a:pPr>
            <a:r>
              <a:rPr lang="en-US" altLang="zh-CN" sz="1846">
                <a:solidFill>
                  <a:srgbClr val="292929"/>
                </a:solidFill>
              </a:rPr>
              <a:t>	– </a:t>
            </a:r>
            <a:r>
              <a:rPr lang="zh-CN" altLang="en-US" sz="1846">
                <a:solidFill>
                  <a:srgbClr val="292929"/>
                </a:solidFill>
              </a:rPr>
              <a:t>需要大量的设备驱动</a:t>
            </a:r>
            <a:endParaRPr lang="en-US" altLang="zh-CN" sz="1846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46">
                <a:solidFill>
                  <a:srgbClr val="292929"/>
                </a:solidFill>
              </a:rPr>
              <a:t>	– </a:t>
            </a:r>
            <a:r>
              <a:rPr lang="zh-CN" altLang="en-US" sz="1846">
                <a:solidFill>
                  <a:srgbClr val="292929"/>
                </a:solidFill>
              </a:rPr>
              <a:t>设备驱动运行于内核态，其</a:t>
            </a:r>
            <a:r>
              <a:rPr lang="en-US" altLang="zh-CN" sz="1846">
                <a:solidFill>
                  <a:srgbClr val="292929"/>
                </a:solidFill>
              </a:rPr>
              <a:t>bug</a:t>
            </a:r>
            <a:r>
              <a:rPr lang="zh-CN" altLang="en-US" sz="1846">
                <a:solidFill>
                  <a:srgbClr val="292929"/>
                </a:solidFill>
              </a:rPr>
              <a:t>常常引发宕机</a:t>
            </a:r>
            <a:endParaRPr lang="en-US" altLang="zh-CN" sz="1846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· OS</a:t>
            </a:r>
            <a:r>
              <a:rPr lang="zh-CN" altLang="en-US" sz="2215">
                <a:solidFill>
                  <a:srgbClr val="292929"/>
                </a:solidFill>
              </a:rPr>
              <a:t>的目标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/>
              <a:t>	</a:t>
            </a:r>
            <a:r>
              <a:rPr lang="zh-CN" altLang="en-US" sz="2215"/>
              <a:t> </a:t>
            </a:r>
            <a:r>
              <a:rPr lang="en-US" altLang="zh-CN" sz="1846">
                <a:solidFill>
                  <a:srgbClr val="292929"/>
                </a:solidFill>
              </a:rPr>
              <a:t>– </a:t>
            </a:r>
            <a:r>
              <a:rPr lang="zh-CN" altLang="en-US" sz="1846">
                <a:solidFill>
                  <a:srgbClr val="292929"/>
                </a:solidFill>
              </a:rPr>
              <a:t>提供一种通用的、一致的、方便的、可靠的方法来访问</a:t>
            </a:r>
            <a:r>
              <a:rPr lang="en-US" altLang="zh-CN" sz="1846">
                <a:solidFill>
                  <a:srgbClr val="292929"/>
                </a:solidFill>
              </a:rPr>
              <a:t>I/O</a:t>
            </a:r>
            <a:r>
              <a:rPr lang="zh-CN" altLang="en-US" sz="1846">
                <a:solidFill>
                  <a:srgbClr val="292929"/>
                </a:solidFill>
              </a:rPr>
              <a:t>设备</a:t>
            </a:r>
            <a:endParaRPr lang="en-US" altLang="zh-CN" sz="1846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46">
                <a:solidFill>
                  <a:srgbClr val="292929"/>
                </a:solidFill>
              </a:rPr>
              <a:t>	 – </a:t>
            </a:r>
            <a:r>
              <a:rPr lang="zh-CN" altLang="en-US" sz="1846">
                <a:solidFill>
                  <a:srgbClr val="292929"/>
                </a:solidFill>
              </a:rPr>
              <a:t>充分发挥</a:t>
            </a:r>
            <a:r>
              <a:rPr lang="en-US" altLang="zh-CN" sz="1846">
                <a:solidFill>
                  <a:srgbClr val="292929"/>
                </a:solidFill>
              </a:rPr>
              <a:t>I/O</a:t>
            </a:r>
            <a:r>
              <a:rPr lang="zh-CN" altLang="en-US" sz="1846">
                <a:solidFill>
                  <a:srgbClr val="292929"/>
                </a:solidFill>
              </a:rPr>
              <a:t>设备的性能</a:t>
            </a:r>
            <a:r>
              <a:rPr lang="en-US" altLang="zh-CN" sz="2215">
                <a:solidFill>
                  <a:srgbClr val="292929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776627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硬件构成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2439"/>
          <a:stretch/>
        </p:blipFill>
        <p:spPr>
          <a:xfrm>
            <a:off x="5103751" y="1700810"/>
            <a:ext cx="3655791" cy="31988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7989" y="1700808"/>
            <a:ext cx="5516921" cy="4523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215">
                <a:solidFill>
                  <a:srgbClr val="292929"/>
                </a:solidFill>
              </a:rPr>
              <a:t>计算硬件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– CPU </a:t>
            </a:r>
            <a:r>
              <a:rPr lang="zh-CN" altLang="en-US" sz="2215">
                <a:solidFill>
                  <a:srgbClr val="292929"/>
                </a:solidFill>
              </a:rPr>
              <a:t>核和 </a:t>
            </a:r>
            <a:r>
              <a:rPr lang="en-US" altLang="zh-CN" sz="2215">
                <a:solidFill>
                  <a:srgbClr val="292929"/>
                </a:solidFill>
              </a:rPr>
              <a:t>Cache 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内存控制器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– I/O </a:t>
            </a:r>
            <a:r>
              <a:rPr lang="zh-CN" altLang="en-US" sz="2215">
                <a:solidFill>
                  <a:srgbClr val="292929"/>
                </a:solidFill>
              </a:rPr>
              <a:t>总线逻辑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内存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• I/O </a:t>
            </a:r>
            <a:r>
              <a:rPr lang="zh-CN" altLang="en-US" sz="2215">
                <a:solidFill>
                  <a:srgbClr val="292929"/>
                </a:solidFill>
              </a:rPr>
              <a:t>硬 件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– I/O </a:t>
            </a:r>
            <a:r>
              <a:rPr lang="zh-CN" altLang="en-US" sz="2215">
                <a:solidFill>
                  <a:srgbClr val="292929"/>
                </a:solidFill>
              </a:rPr>
              <a:t>总线或互连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– I/O </a:t>
            </a:r>
            <a:r>
              <a:rPr lang="zh-CN" altLang="en-US" sz="2215">
                <a:solidFill>
                  <a:srgbClr val="292929"/>
                </a:solidFill>
              </a:rPr>
              <a:t>控制器或适配器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– I/O </a:t>
            </a:r>
            <a:r>
              <a:rPr lang="zh-CN" altLang="en-US" sz="2215">
                <a:solidFill>
                  <a:srgbClr val="292929"/>
                </a:solidFill>
              </a:rPr>
              <a:t>设备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• </a:t>
            </a:r>
            <a:r>
              <a:rPr lang="zh-CN" altLang="en-US" sz="2215">
                <a:solidFill>
                  <a:srgbClr val="292929"/>
                </a:solidFill>
              </a:rPr>
              <a:t>与设备交互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编程 </a:t>
            </a:r>
            <a:r>
              <a:rPr lang="en-US" altLang="zh-CN" sz="2215">
                <a:solidFill>
                  <a:srgbClr val="292929"/>
                </a:solidFill>
              </a:rPr>
              <a:t>I/O(PIO, Programmed I/O) </a:t>
            </a: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中断 </a:t>
            </a:r>
            <a:endParaRPr lang="en-US" altLang="zh-CN" sz="2215">
              <a:solidFill>
                <a:srgbClr val="292929"/>
              </a:solidFill>
            </a:endParaRPr>
          </a:p>
          <a:p>
            <a:pPr algn="l"/>
            <a:r>
              <a:rPr lang="en-US" altLang="zh-CN" sz="2215">
                <a:solidFill>
                  <a:srgbClr val="292929"/>
                </a:solidFill>
              </a:rPr>
              <a:t>	– DMA (Direct Memory Access) </a:t>
            </a:r>
            <a:endParaRPr lang="zh-CN" altLang="en-US" sz="2215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60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的性能标准：延迟、带宽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051" y="1501401"/>
            <a:ext cx="8375084" cy="489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• </a:t>
            </a:r>
            <a:r>
              <a:rPr lang="zh-CN" altLang="en-US" sz="2215">
                <a:solidFill>
                  <a:srgbClr val="292929"/>
                </a:solidFill>
              </a:rPr>
              <a:t>开销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CPU</a:t>
            </a:r>
            <a:r>
              <a:rPr lang="zh-CN" altLang="en-US" sz="2215">
                <a:solidFill>
                  <a:srgbClr val="292929"/>
                </a:solidFill>
              </a:rPr>
              <a:t>用于启动设备进行操作的时间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• </a:t>
            </a:r>
            <a:r>
              <a:rPr lang="zh-CN" altLang="en-US" sz="2215">
                <a:solidFill>
                  <a:srgbClr val="292929"/>
                </a:solidFill>
              </a:rPr>
              <a:t>延迟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传输</a:t>
            </a:r>
            <a:r>
              <a:rPr lang="en-US" altLang="zh-CN" sz="2215">
                <a:solidFill>
                  <a:srgbClr val="292929"/>
                </a:solidFill>
              </a:rPr>
              <a:t>1</a:t>
            </a:r>
            <a:r>
              <a:rPr lang="zh-CN" altLang="en-US" sz="2215">
                <a:solidFill>
                  <a:srgbClr val="292929"/>
                </a:solidFill>
              </a:rPr>
              <a:t>字节的时间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开销 </a:t>
            </a:r>
            <a:r>
              <a:rPr lang="en-US" altLang="zh-CN" sz="2215">
                <a:solidFill>
                  <a:srgbClr val="292929"/>
                </a:solidFill>
              </a:rPr>
              <a:t>+ </a:t>
            </a:r>
            <a:r>
              <a:rPr lang="zh-CN" altLang="en-US" sz="2215">
                <a:solidFill>
                  <a:srgbClr val="292929"/>
                </a:solidFill>
              </a:rPr>
              <a:t>将</a:t>
            </a:r>
            <a:r>
              <a:rPr lang="en-US" altLang="zh-CN" sz="2215">
                <a:solidFill>
                  <a:srgbClr val="292929"/>
                </a:solidFill>
              </a:rPr>
              <a:t>1</a:t>
            </a:r>
            <a:r>
              <a:rPr lang="zh-CN" altLang="en-US" sz="2215">
                <a:solidFill>
                  <a:srgbClr val="292929"/>
                </a:solidFill>
              </a:rPr>
              <a:t>字节传输到目的地的时间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• </a:t>
            </a:r>
            <a:r>
              <a:rPr lang="zh-CN" altLang="en-US" sz="2215">
                <a:solidFill>
                  <a:srgbClr val="292929"/>
                </a:solidFill>
              </a:rPr>
              <a:t>带宽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启动设备后</a:t>
            </a:r>
            <a:r>
              <a:rPr lang="en-US" altLang="zh-CN" sz="2215">
                <a:solidFill>
                  <a:srgbClr val="292929"/>
                </a:solidFill>
              </a:rPr>
              <a:t>I/O</a:t>
            </a:r>
            <a:r>
              <a:rPr lang="zh-CN" altLang="en-US" sz="2215">
                <a:solidFill>
                  <a:srgbClr val="292929"/>
                </a:solidFill>
              </a:rPr>
              <a:t>传输的速率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Bytes/sec </a:t>
            </a: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• </a:t>
            </a:r>
            <a:r>
              <a:rPr lang="zh-CN" altLang="en-US" sz="2215">
                <a:solidFill>
                  <a:srgbClr val="292929"/>
                </a:solidFill>
              </a:rPr>
              <a:t>一般化：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不同的传输速率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对字节传输的抽象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以块为传输粒度，从而分摊开销</a:t>
            </a:r>
            <a:endParaRPr lang="en-US" altLang="zh-CN" sz="2215">
              <a:solidFill>
                <a:srgbClr val="29292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12" y="2099622"/>
            <a:ext cx="3220050" cy="33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027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编程</a:t>
            </a:r>
            <a:r>
              <a:rPr lang="en-US" altLang="zh-CN"/>
              <a:t>I/O (PIO) 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051" y="1501401"/>
            <a:ext cx="8375084" cy="489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• </a:t>
            </a:r>
            <a:r>
              <a:rPr lang="zh-CN" altLang="en-US" sz="2215">
                <a:solidFill>
                  <a:srgbClr val="292929"/>
                </a:solidFill>
              </a:rPr>
              <a:t>例 子 ：</a:t>
            </a:r>
            <a:r>
              <a:rPr lang="en-US" altLang="zh-CN" sz="2215">
                <a:solidFill>
                  <a:srgbClr val="292929"/>
                </a:solidFill>
              </a:rPr>
              <a:t>RS -232 </a:t>
            </a:r>
            <a:r>
              <a:rPr lang="zh-CN" altLang="en-US" sz="2215">
                <a:solidFill>
                  <a:srgbClr val="292929"/>
                </a:solidFill>
              </a:rPr>
              <a:t>串 口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• </a:t>
            </a:r>
            <a:r>
              <a:rPr lang="zh-CN" altLang="en-US" sz="2215">
                <a:solidFill>
                  <a:srgbClr val="292929"/>
                </a:solidFill>
              </a:rPr>
              <a:t>简 单 的 串 行 控 制 器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状态寄存器 ： 就绪 、 忙 、 </a:t>
            </a:r>
            <a:r>
              <a:rPr lang="en-US" altLang="zh-CN" sz="2215">
                <a:solidFill>
                  <a:srgbClr val="292929"/>
                </a:solidFill>
              </a:rPr>
              <a:t>… </a:t>
            </a: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数据寄存器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• </a:t>
            </a:r>
            <a:r>
              <a:rPr lang="zh-CN" altLang="en-US" sz="2215">
                <a:solidFill>
                  <a:srgbClr val="292929"/>
                </a:solidFill>
              </a:rPr>
              <a:t>输 出 </a:t>
            </a:r>
            <a:r>
              <a:rPr lang="en-US" altLang="zh-CN" sz="2215">
                <a:solidFill>
                  <a:srgbClr val="292929"/>
                </a:solidFill>
              </a:rPr>
              <a:t>CPU </a:t>
            </a:r>
            <a:r>
              <a:rPr lang="zh-CN" altLang="en-US" sz="2215">
                <a:solidFill>
                  <a:srgbClr val="292929"/>
                </a:solidFill>
              </a:rPr>
              <a:t>：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等待设备状态变为非“忙”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写数据到数据寄存器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通知设备“就绪”设备 ：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等待“就绪”命令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清除“就绪”标志，设置“忙”标志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从数据寄存器中拿走数据 </a:t>
            </a:r>
            <a:endParaRPr lang="en-US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– </a:t>
            </a:r>
            <a:r>
              <a:rPr lang="zh-CN" altLang="en-US" sz="2215">
                <a:solidFill>
                  <a:srgbClr val="292929"/>
                </a:solidFill>
              </a:rPr>
              <a:t>清除“忙”标志</a:t>
            </a:r>
            <a:endParaRPr lang="en-US" altLang="zh-CN" sz="2215">
              <a:solidFill>
                <a:srgbClr val="29292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74" y="1634339"/>
            <a:ext cx="3207496" cy="32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423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PIO</a:t>
            </a:r>
            <a:r>
              <a:rPr lang="zh-CN" altLang="en-US"/>
              <a:t>的轮询 </a:t>
            </a:r>
            <a:r>
              <a:rPr lang="en-US" altLang="zh-CN"/>
              <a:t>(Polling) 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051" y="1501401"/>
            <a:ext cx="8958949" cy="489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15">
                <a:solidFill>
                  <a:srgbClr val="292929"/>
                </a:solidFill>
              </a:rPr>
              <a:t>• 等待直到设备状态变为非</a:t>
            </a:r>
            <a:r>
              <a:rPr lang="en-US" altLang="zh-CN" sz="2215">
                <a:solidFill>
                  <a:srgbClr val="292929"/>
                </a:solidFill>
              </a:rPr>
              <a:t>“</a:t>
            </a:r>
            <a:r>
              <a:rPr lang="zh-CN" altLang="zh-CN" sz="2215">
                <a:solidFill>
                  <a:srgbClr val="292929"/>
                </a:solidFill>
              </a:rPr>
              <a:t>忙</a:t>
            </a:r>
            <a:r>
              <a:rPr lang="en-US" altLang="zh-CN" sz="2215">
                <a:solidFill>
                  <a:srgbClr val="292929"/>
                </a:solidFill>
              </a:rPr>
              <a:t>”</a:t>
            </a:r>
            <a:endParaRPr lang="zh-CN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zh-CN" altLang="zh-CN" sz="2215">
                <a:solidFill>
                  <a:srgbClr val="292929"/>
                </a:solidFill>
              </a:rPr>
              <a:t>– 不停轮询（</a:t>
            </a:r>
            <a:r>
              <a:rPr lang="en-US" altLang="zh-CN" sz="2215">
                <a:solidFill>
                  <a:srgbClr val="292929"/>
                </a:solidFill>
              </a:rPr>
              <a:t>loop</a:t>
            </a:r>
            <a:r>
              <a:rPr lang="zh-CN" altLang="zh-CN" sz="2215">
                <a:solidFill>
                  <a:srgbClr val="292929"/>
                </a:solidFill>
              </a:rPr>
              <a:t>）</a:t>
            </a:r>
          </a:p>
          <a:p>
            <a:pPr marL="0" indent="0">
              <a:buNone/>
            </a:pPr>
            <a:r>
              <a:rPr lang="zh-CN" altLang="zh-CN" sz="2215">
                <a:solidFill>
                  <a:srgbClr val="292929"/>
                </a:solidFill>
              </a:rPr>
              <a:t>• 好处</a:t>
            </a: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zh-CN" altLang="zh-CN" sz="2215">
                <a:solidFill>
                  <a:srgbClr val="292929"/>
                </a:solidFill>
              </a:rPr>
              <a:t>– 简单</a:t>
            </a:r>
          </a:p>
          <a:p>
            <a:pPr marL="0" indent="0">
              <a:buNone/>
            </a:pPr>
            <a:r>
              <a:rPr lang="zh-CN" altLang="zh-CN" sz="2215">
                <a:solidFill>
                  <a:srgbClr val="292929"/>
                </a:solidFill>
              </a:rPr>
              <a:t>• 坏处</a:t>
            </a: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zh-CN" altLang="zh-CN" sz="2215">
                <a:solidFill>
                  <a:srgbClr val="292929"/>
                </a:solidFill>
              </a:rPr>
              <a:t>– 慢</a:t>
            </a: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zh-CN" altLang="zh-CN" sz="2215">
                <a:solidFill>
                  <a:srgbClr val="292929"/>
                </a:solidFill>
              </a:rPr>
              <a:t>– 浪费</a:t>
            </a:r>
            <a:r>
              <a:rPr lang="en-US" altLang="zh-CN" sz="2215">
                <a:solidFill>
                  <a:srgbClr val="292929"/>
                </a:solidFill>
              </a:rPr>
              <a:t>CPU</a:t>
            </a:r>
            <a:endParaRPr lang="zh-CN" altLang="zh-CN" sz="2215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zh-CN" sz="2215">
                <a:solidFill>
                  <a:srgbClr val="292929"/>
                </a:solidFill>
              </a:rPr>
              <a:t>• 例子</a:t>
            </a: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zh-CN" altLang="zh-CN" sz="2215">
                <a:solidFill>
                  <a:srgbClr val="292929"/>
                </a:solidFill>
              </a:rPr>
              <a:t>– 如果一个设备的速度是</a:t>
            </a:r>
            <a:r>
              <a:rPr lang="en-US" altLang="zh-CN" sz="2215">
                <a:solidFill>
                  <a:srgbClr val="292929"/>
                </a:solidFill>
              </a:rPr>
              <a:t>100 ops/sec</a:t>
            </a:r>
            <a:r>
              <a:rPr lang="zh-CN" altLang="zh-CN" sz="2215">
                <a:solidFill>
                  <a:srgbClr val="292929"/>
                </a:solidFill>
              </a:rPr>
              <a:t>，</a:t>
            </a:r>
            <a:r>
              <a:rPr lang="en-US" altLang="zh-CN" sz="2215">
                <a:solidFill>
                  <a:srgbClr val="292929"/>
                </a:solidFill>
              </a:rPr>
              <a:t>CPU</a:t>
            </a:r>
            <a:r>
              <a:rPr lang="zh-CN" altLang="zh-CN" sz="2215">
                <a:solidFill>
                  <a:srgbClr val="292929"/>
                </a:solidFill>
              </a:rPr>
              <a:t>需要等待</a:t>
            </a:r>
            <a:r>
              <a:rPr lang="en-US" altLang="zh-CN" sz="2215">
                <a:solidFill>
                  <a:srgbClr val="292929"/>
                </a:solidFill>
              </a:rPr>
              <a:t>10</a:t>
            </a:r>
            <a:r>
              <a:rPr lang="zh-CN" altLang="zh-CN" sz="2215">
                <a:solidFill>
                  <a:srgbClr val="292929"/>
                </a:solidFill>
              </a:rPr>
              <a:t>毫秒</a:t>
            </a:r>
          </a:p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zh-CN" altLang="zh-CN" sz="2215">
                <a:solidFill>
                  <a:srgbClr val="292929"/>
                </a:solidFill>
              </a:rPr>
              <a:t>– 对于</a:t>
            </a:r>
            <a:r>
              <a:rPr lang="en-US" altLang="zh-CN" sz="2215">
                <a:solidFill>
                  <a:srgbClr val="292929"/>
                </a:solidFill>
              </a:rPr>
              <a:t>1GHz</a:t>
            </a:r>
            <a:r>
              <a:rPr lang="zh-CN" altLang="zh-CN" sz="2215">
                <a:solidFill>
                  <a:srgbClr val="292929"/>
                </a:solidFill>
              </a:rPr>
              <a:t>的</a:t>
            </a:r>
            <a:r>
              <a:rPr lang="en-US" altLang="zh-CN" sz="2215">
                <a:solidFill>
                  <a:srgbClr val="292929"/>
                </a:solidFill>
              </a:rPr>
              <a:t>CPU</a:t>
            </a:r>
            <a:r>
              <a:rPr lang="zh-CN" altLang="zh-CN" sz="2215">
                <a:solidFill>
                  <a:srgbClr val="292929"/>
                </a:solidFill>
              </a:rPr>
              <a:t>，意味着</a:t>
            </a:r>
            <a:r>
              <a:rPr lang="en-US" altLang="zh-CN" sz="2215">
                <a:solidFill>
                  <a:srgbClr val="292929"/>
                </a:solidFill>
              </a:rPr>
              <a:t> 1</a:t>
            </a:r>
            <a:r>
              <a:rPr lang="zh-CN" altLang="zh-CN" sz="2215">
                <a:solidFill>
                  <a:srgbClr val="292929"/>
                </a:solidFill>
              </a:rPr>
              <a:t>千万个</a:t>
            </a:r>
            <a:r>
              <a:rPr lang="en-US" altLang="zh-CN" sz="2215">
                <a:solidFill>
                  <a:srgbClr val="292929"/>
                </a:solidFill>
              </a:rPr>
              <a:t>CPU </a:t>
            </a:r>
            <a:r>
              <a:rPr lang="zh-CN" altLang="zh-CN" sz="2215">
                <a:solidFill>
                  <a:srgbClr val="292929"/>
                </a:solidFill>
              </a:rPr>
              <a:t>时钟周期</a:t>
            </a:r>
          </a:p>
          <a:p>
            <a:pPr marL="0" indent="0">
              <a:buNone/>
            </a:pPr>
            <a:r>
              <a:rPr lang="zh-CN" altLang="zh-CN" sz="2215">
                <a:solidFill>
                  <a:srgbClr val="292929"/>
                </a:solidFill>
              </a:rPr>
              <a:t>• 中断机制可避免</a:t>
            </a:r>
            <a:r>
              <a:rPr lang="en-US" altLang="zh-CN" sz="2215">
                <a:solidFill>
                  <a:srgbClr val="292929"/>
                </a:solidFill>
              </a:rPr>
              <a:t>CPU</a:t>
            </a:r>
            <a:r>
              <a:rPr lang="zh-CN" altLang="zh-CN" sz="2215">
                <a:solidFill>
                  <a:srgbClr val="292929"/>
                </a:solidFill>
              </a:rPr>
              <a:t>轮询</a:t>
            </a:r>
          </a:p>
          <a:p>
            <a:pPr marL="0" indent="0">
              <a:buNone/>
            </a:pPr>
            <a:endParaRPr lang="en-US" altLang="zh-CN" sz="1846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363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支持中断的设备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051" y="1501401"/>
            <a:ext cx="8375084" cy="489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15">
                <a:solidFill>
                  <a:srgbClr val="292929"/>
                </a:solidFill>
              </a:rPr>
              <a:t>·</a:t>
            </a:r>
            <a:r>
              <a:rPr lang="zh-CN" altLang="en-US" sz="2215">
                <a:solidFill>
                  <a:srgbClr val="292929"/>
                </a:solidFill>
              </a:rPr>
              <a:t>例子：鼠标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·</a:t>
            </a:r>
            <a:r>
              <a:rPr lang="zh-CN" altLang="en-US" sz="2215">
                <a:solidFill>
                  <a:srgbClr val="292929"/>
                </a:solidFill>
              </a:rPr>
              <a:t>简单的鼠标控制器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状态寄存器（完成、中断、</a:t>
            </a:r>
            <a:r>
              <a:rPr lang="en-US" altLang="zh-CN" sz="2215">
                <a:solidFill>
                  <a:srgbClr val="292929"/>
                </a:solidFill>
              </a:rPr>
              <a:t>……</a:t>
            </a:r>
            <a:r>
              <a:rPr lang="zh-CN" altLang="en-US" sz="2215">
                <a:solidFill>
                  <a:srgbClr val="292929"/>
                </a:solidFill>
              </a:rPr>
              <a:t>）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数据寄存器（</a:t>
            </a:r>
            <a:r>
              <a:rPr lang="el-GR" altLang="zh-CN" sz="2215">
                <a:solidFill>
                  <a:srgbClr val="292929"/>
                </a:solidFill>
              </a:rPr>
              <a:t>Δ</a:t>
            </a:r>
            <a:r>
              <a:rPr lang="en-US" altLang="zh-CN" sz="2215">
                <a:solidFill>
                  <a:srgbClr val="292929"/>
                </a:solidFill>
              </a:rPr>
              <a:t>X</a:t>
            </a:r>
            <a:r>
              <a:rPr lang="zh-CN" altLang="en-US" sz="2215">
                <a:solidFill>
                  <a:srgbClr val="292929"/>
                </a:solidFill>
              </a:rPr>
              <a:t>，</a:t>
            </a:r>
            <a:r>
              <a:rPr lang="el-GR" altLang="zh-CN" sz="2215">
                <a:solidFill>
                  <a:srgbClr val="292929"/>
                </a:solidFill>
              </a:rPr>
              <a:t>Δ</a:t>
            </a:r>
            <a:r>
              <a:rPr lang="en-US" altLang="zh-CN" sz="2215">
                <a:solidFill>
                  <a:srgbClr val="292929"/>
                </a:solidFill>
              </a:rPr>
              <a:t>Y</a:t>
            </a:r>
            <a:r>
              <a:rPr lang="zh-CN" altLang="en-US" sz="2215">
                <a:solidFill>
                  <a:srgbClr val="292929"/>
                </a:solidFill>
              </a:rPr>
              <a:t>按键）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·</a:t>
            </a:r>
            <a:r>
              <a:rPr lang="zh-CN" altLang="en-US" sz="2215">
                <a:solidFill>
                  <a:srgbClr val="292929"/>
                </a:solidFill>
              </a:rPr>
              <a:t>输入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</a:t>
            </a:r>
            <a:r>
              <a:rPr lang="zh-CN" altLang="en-US" sz="2215">
                <a:solidFill>
                  <a:srgbClr val="292929"/>
                </a:solidFill>
              </a:rPr>
              <a:t>鼠标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等待直到设备状态变为“完成”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将</a:t>
            </a:r>
            <a:r>
              <a:rPr lang="el-GR" altLang="zh-CN" sz="2215">
                <a:solidFill>
                  <a:srgbClr val="292929"/>
                </a:solidFill>
              </a:rPr>
              <a:t>Δ</a:t>
            </a:r>
            <a:r>
              <a:rPr lang="en-US" altLang="zh-CN" sz="2215">
                <a:solidFill>
                  <a:srgbClr val="292929"/>
                </a:solidFill>
              </a:rPr>
              <a:t>X</a:t>
            </a:r>
            <a:r>
              <a:rPr lang="zh-CN" altLang="en-US" sz="2215">
                <a:solidFill>
                  <a:srgbClr val="292929"/>
                </a:solidFill>
              </a:rPr>
              <a:t>，</a:t>
            </a:r>
            <a:r>
              <a:rPr lang="el-GR" altLang="zh-CN" sz="2215">
                <a:solidFill>
                  <a:srgbClr val="292929"/>
                </a:solidFill>
              </a:rPr>
              <a:t>Δ</a:t>
            </a:r>
            <a:r>
              <a:rPr lang="en-US" altLang="zh-CN" sz="2215">
                <a:solidFill>
                  <a:srgbClr val="292929"/>
                </a:solidFill>
              </a:rPr>
              <a:t>Y</a:t>
            </a:r>
            <a:r>
              <a:rPr lang="zh-CN" altLang="en-US" sz="2215">
                <a:solidFill>
                  <a:srgbClr val="292929"/>
                </a:solidFill>
              </a:rPr>
              <a:t>和按键的值保存到数据寄存器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请求中断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CPU</a:t>
            </a:r>
            <a:r>
              <a:rPr lang="zh-CN" altLang="en-US" sz="2215">
                <a:solidFill>
                  <a:srgbClr val="292929"/>
                </a:solidFill>
              </a:rPr>
              <a:t>（中断处理）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清除“完成”标志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将</a:t>
            </a:r>
            <a:r>
              <a:rPr lang="el-GR" altLang="zh-CN" sz="2215">
                <a:solidFill>
                  <a:srgbClr val="292929"/>
                </a:solidFill>
              </a:rPr>
              <a:t>Δ</a:t>
            </a:r>
            <a:r>
              <a:rPr lang="en-US" altLang="zh-CN" sz="2215">
                <a:solidFill>
                  <a:srgbClr val="292929"/>
                </a:solidFill>
              </a:rPr>
              <a:t>X</a:t>
            </a:r>
            <a:r>
              <a:rPr lang="el-GR" altLang="zh-CN" sz="2215">
                <a:solidFill>
                  <a:srgbClr val="292929"/>
                </a:solidFill>
              </a:rPr>
              <a:t>Δ</a:t>
            </a:r>
            <a:r>
              <a:rPr lang="en-US" altLang="zh-CN" sz="2215">
                <a:solidFill>
                  <a:srgbClr val="292929"/>
                </a:solidFill>
              </a:rPr>
              <a:t>Y</a:t>
            </a:r>
            <a:r>
              <a:rPr lang="zh-CN" altLang="en-US" sz="2215">
                <a:solidFill>
                  <a:srgbClr val="292929"/>
                </a:solidFill>
              </a:rPr>
              <a:t>和按键的值读到内核（变量）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置“完成”标志</a:t>
            </a:r>
            <a:br>
              <a:rPr lang="zh-CN" altLang="en-US" sz="2215">
                <a:solidFill>
                  <a:srgbClr val="292929"/>
                </a:solidFill>
              </a:rPr>
            </a:br>
            <a:r>
              <a:rPr lang="en-US" altLang="zh-CN" sz="2215">
                <a:solidFill>
                  <a:srgbClr val="292929"/>
                </a:solidFill>
              </a:rPr>
              <a:t>	- </a:t>
            </a:r>
            <a:r>
              <a:rPr lang="zh-CN" altLang="en-US" sz="2215">
                <a:solidFill>
                  <a:srgbClr val="292929"/>
                </a:solidFill>
              </a:rPr>
              <a:t>调用调度器</a:t>
            </a:r>
            <a:endParaRPr lang="en-US" altLang="zh-CN" sz="2215">
              <a:solidFill>
                <a:srgbClr val="292929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63" y="2099622"/>
            <a:ext cx="2649348" cy="30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943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2293</Words>
  <Application>Microsoft Office PowerPoint</Application>
  <PresentationFormat>全屏显示(4:3)</PresentationFormat>
  <Paragraphs>274</Paragraphs>
  <Slides>33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Monotype Sorts</vt:lpstr>
      <vt:lpstr>黑体</vt:lpstr>
      <vt:lpstr>Microsoft YaHei</vt:lpstr>
      <vt:lpstr>Microsoft YaHei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第八章 本章课时结构</vt:lpstr>
      <vt:lpstr>本节主要内容</vt:lpstr>
      <vt:lpstr>输入和输出</vt:lpstr>
      <vt:lpstr>硬件构成</vt:lpstr>
      <vt:lpstr>I/O的性能标准：延迟、带宽</vt:lpstr>
      <vt:lpstr>编程I/O (PIO) </vt:lpstr>
      <vt:lpstr>PIO的轮询 (Polling) </vt:lpstr>
      <vt:lpstr>支持中断的设备</vt:lpstr>
      <vt:lpstr>DMA (Direct Memory Access)</vt:lpstr>
      <vt:lpstr>I/O寄存器</vt:lpstr>
      <vt:lpstr>I/O软件栈</vt:lpstr>
      <vt:lpstr>本节主要内容</vt:lpstr>
      <vt:lpstr>‘硬件设备抽象’做了些什么</vt:lpstr>
      <vt:lpstr>‘硬件设备抽象’做了些什么</vt:lpstr>
      <vt:lpstr>‘硬件设备抽象’做了些什么</vt:lpstr>
      <vt:lpstr> HAL：硬件抽象层——诞生之源</vt:lpstr>
      <vt:lpstr> HAL：硬件抽象层——诞生之源</vt:lpstr>
      <vt:lpstr> HAL：硬件抽象层——诞生之源</vt:lpstr>
      <vt:lpstr> HAL：硬件抽象层——内部划分</vt:lpstr>
      <vt:lpstr> HAL：硬件抽象层——特点</vt:lpstr>
      <vt:lpstr>本节主要内容</vt:lpstr>
      <vt:lpstr>设备驱动</vt:lpstr>
      <vt:lpstr>设备驱动</vt:lpstr>
      <vt:lpstr>设备驱动操作</vt:lpstr>
      <vt:lpstr>字符设备和块设备接口 </vt:lpstr>
      <vt:lpstr>UNIX设备驱动入口点</vt:lpstr>
      <vt:lpstr>同步I/O与异步I/O</vt:lpstr>
      <vt:lpstr>同步读 </vt:lpstr>
      <vt:lpstr>同步读</vt:lpstr>
      <vt:lpstr>异步I/O</vt:lpstr>
      <vt:lpstr>异步读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ZhengChen</dc:creator>
  <cp:lastModifiedBy>Z Vincen</cp:lastModifiedBy>
  <cp:revision>59</cp:revision>
  <dcterms:created xsi:type="dcterms:W3CDTF">2020-06-19T10:54:22Z</dcterms:created>
  <dcterms:modified xsi:type="dcterms:W3CDTF">2020-10-22T12:06:46Z</dcterms:modified>
</cp:coreProperties>
</file>