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79"/>
  </p:notesMasterIdLst>
  <p:handoutMasterIdLst>
    <p:handoutMasterId r:id="rId80"/>
  </p:handoutMasterIdLst>
  <p:sldIdLst>
    <p:sldId id="1730" r:id="rId2"/>
    <p:sldId id="3070" r:id="rId3"/>
    <p:sldId id="3074" r:id="rId4"/>
    <p:sldId id="3075" r:id="rId5"/>
    <p:sldId id="3076" r:id="rId6"/>
    <p:sldId id="3077" r:id="rId7"/>
    <p:sldId id="3078" r:id="rId8"/>
    <p:sldId id="3079" r:id="rId9"/>
    <p:sldId id="3080" r:id="rId10"/>
    <p:sldId id="3081" r:id="rId11"/>
    <p:sldId id="3082" r:id="rId12"/>
    <p:sldId id="3083" r:id="rId13"/>
    <p:sldId id="3084" r:id="rId14"/>
    <p:sldId id="3085" r:id="rId15"/>
    <p:sldId id="3086" r:id="rId16"/>
    <p:sldId id="3087" r:id="rId17"/>
    <p:sldId id="3088" r:id="rId18"/>
    <p:sldId id="3089" r:id="rId19"/>
    <p:sldId id="3090" r:id="rId20"/>
    <p:sldId id="3104" r:id="rId21"/>
    <p:sldId id="3091" r:id="rId22"/>
    <p:sldId id="3092" r:id="rId23"/>
    <p:sldId id="3093" r:id="rId24"/>
    <p:sldId id="3094" r:id="rId25"/>
    <p:sldId id="3097" r:id="rId26"/>
    <p:sldId id="3095" r:id="rId27"/>
    <p:sldId id="3096" r:id="rId28"/>
    <p:sldId id="3098" r:id="rId29"/>
    <p:sldId id="3100" r:id="rId30"/>
    <p:sldId id="3099" r:id="rId31"/>
    <p:sldId id="3101" r:id="rId32"/>
    <p:sldId id="3102" r:id="rId33"/>
    <p:sldId id="3103" r:id="rId34"/>
    <p:sldId id="3105" r:id="rId35"/>
    <p:sldId id="3106" r:id="rId36"/>
    <p:sldId id="3107" r:id="rId37"/>
    <p:sldId id="3156" r:id="rId38"/>
    <p:sldId id="3138" r:id="rId39"/>
    <p:sldId id="3139" r:id="rId40"/>
    <p:sldId id="3140" r:id="rId41"/>
    <p:sldId id="3141" r:id="rId42"/>
    <p:sldId id="3142" r:id="rId43"/>
    <p:sldId id="3144" r:id="rId44"/>
    <p:sldId id="3143" r:id="rId45"/>
    <p:sldId id="3145" r:id="rId46"/>
    <p:sldId id="3146" r:id="rId47"/>
    <p:sldId id="3147" r:id="rId48"/>
    <p:sldId id="3148" r:id="rId49"/>
    <p:sldId id="3109" r:id="rId50"/>
    <p:sldId id="3110" r:id="rId51"/>
    <p:sldId id="3111" r:id="rId52"/>
    <p:sldId id="3112" r:id="rId53"/>
    <p:sldId id="3113" r:id="rId54"/>
    <p:sldId id="3114" r:id="rId55"/>
    <p:sldId id="3115" r:id="rId56"/>
    <p:sldId id="3118" r:id="rId57"/>
    <p:sldId id="3119" r:id="rId58"/>
    <p:sldId id="3157" r:id="rId59"/>
    <p:sldId id="3122" r:id="rId60"/>
    <p:sldId id="3123" r:id="rId61"/>
    <p:sldId id="3124" r:id="rId62"/>
    <p:sldId id="3125" r:id="rId63"/>
    <p:sldId id="3149" r:id="rId64"/>
    <p:sldId id="3126" r:id="rId65"/>
    <p:sldId id="3150" r:id="rId66"/>
    <p:sldId id="3151" r:id="rId67"/>
    <p:sldId id="3152" r:id="rId68"/>
    <p:sldId id="3158" r:id="rId69"/>
    <p:sldId id="3127" r:id="rId70"/>
    <p:sldId id="3136" r:id="rId71"/>
    <p:sldId id="3153" r:id="rId72"/>
    <p:sldId id="3131" r:id="rId73"/>
    <p:sldId id="3134" r:id="rId74"/>
    <p:sldId id="3154" r:id="rId75"/>
    <p:sldId id="3133" r:id="rId76"/>
    <p:sldId id="3155" r:id="rId77"/>
    <p:sldId id="2967" r:id="rId78"/>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1C49D2"/>
    <a:srgbClr val="FFFFFF"/>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3933" autoAdjust="0"/>
  </p:normalViewPr>
  <p:slideViewPr>
    <p:cSldViewPr>
      <p:cViewPr varScale="1">
        <p:scale>
          <a:sx n="94" d="100"/>
          <a:sy n="94" d="100"/>
        </p:scale>
        <p:origin x="2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349093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200211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3466358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3246052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357761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2208543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27292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2415754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1005658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284527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3930358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2881788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379898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3867996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1571332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1864269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2512644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27</a:t>
            </a:fld>
            <a:endParaRPr lang="en-US" altLang="zh-CN"/>
          </a:p>
        </p:txBody>
      </p:sp>
    </p:spTree>
    <p:extLst>
      <p:ext uri="{BB962C8B-B14F-4D97-AF65-F5344CB8AC3E}">
        <p14:creationId xmlns:p14="http://schemas.microsoft.com/office/powerpoint/2010/main" val="3784936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28</a:t>
            </a:fld>
            <a:endParaRPr lang="en-US" altLang="zh-CN"/>
          </a:p>
        </p:txBody>
      </p:sp>
    </p:spTree>
    <p:extLst>
      <p:ext uri="{BB962C8B-B14F-4D97-AF65-F5344CB8AC3E}">
        <p14:creationId xmlns:p14="http://schemas.microsoft.com/office/powerpoint/2010/main" val="591003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3326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282507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30</a:t>
            </a:fld>
            <a:endParaRPr lang="en-US" altLang="zh-CN"/>
          </a:p>
        </p:txBody>
      </p:sp>
    </p:spTree>
    <p:extLst>
      <p:ext uri="{BB962C8B-B14F-4D97-AF65-F5344CB8AC3E}">
        <p14:creationId xmlns:p14="http://schemas.microsoft.com/office/powerpoint/2010/main" val="3924466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31</a:t>
            </a:fld>
            <a:endParaRPr lang="en-US" altLang="zh-CN"/>
          </a:p>
        </p:txBody>
      </p:sp>
    </p:spTree>
    <p:extLst>
      <p:ext uri="{BB962C8B-B14F-4D97-AF65-F5344CB8AC3E}">
        <p14:creationId xmlns:p14="http://schemas.microsoft.com/office/powerpoint/2010/main" val="3974615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32</a:t>
            </a:fld>
            <a:endParaRPr lang="en-US" altLang="zh-CN"/>
          </a:p>
        </p:txBody>
      </p:sp>
    </p:spTree>
    <p:extLst>
      <p:ext uri="{BB962C8B-B14F-4D97-AF65-F5344CB8AC3E}">
        <p14:creationId xmlns:p14="http://schemas.microsoft.com/office/powerpoint/2010/main" val="3792866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33</a:t>
            </a:fld>
            <a:endParaRPr lang="en-US" altLang="zh-CN"/>
          </a:p>
        </p:txBody>
      </p:sp>
    </p:spTree>
    <p:extLst>
      <p:ext uri="{BB962C8B-B14F-4D97-AF65-F5344CB8AC3E}">
        <p14:creationId xmlns:p14="http://schemas.microsoft.com/office/powerpoint/2010/main" val="3913329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34</a:t>
            </a:fld>
            <a:endParaRPr lang="en-US" altLang="zh-CN"/>
          </a:p>
        </p:txBody>
      </p:sp>
    </p:spTree>
    <p:extLst>
      <p:ext uri="{BB962C8B-B14F-4D97-AF65-F5344CB8AC3E}">
        <p14:creationId xmlns:p14="http://schemas.microsoft.com/office/powerpoint/2010/main" val="1655379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09638" rtl="0" eaLnBrk="1" fontAlgn="base" latinLnBrk="0" hangingPunct="1">
              <a:lnSpc>
                <a:spcPct val="100000"/>
              </a:lnSpc>
              <a:spcBef>
                <a:spcPct val="0"/>
              </a:spcBef>
              <a:spcAft>
                <a:spcPct val="0"/>
              </a:spcAft>
              <a:buClrTx/>
              <a:buSzTx/>
              <a:buFont typeface="Arial" panose="020B0604020202020204" pitchFamily="34" charset="0"/>
              <a:buNone/>
              <a:tabLst/>
              <a:defRPr/>
            </a:pPr>
            <a:fld id="{C8948BD2-6CE9-4332-8E04-4F9CDBDD36E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09638" rtl="0" eaLnBrk="1" fontAlgn="base" latinLnBrk="0" hangingPunct="1">
                <a:lnSpc>
                  <a:spcPct val="100000"/>
                </a:lnSpc>
                <a:spcBef>
                  <a:spcPct val="0"/>
                </a:spcBef>
                <a:spcAft>
                  <a:spcPct val="0"/>
                </a:spcAft>
                <a:buClrTx/>
                <a:buSzTx/>
                <a:buFont typeface="Arial" panose="020B0604020202020204" pitchFamily="34" charset="0"/>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3" name="Text Box 2"/>
          <p:cNvSpPr txBox="1">
            <a:spLocks noChangeArrowheads="1"/>
          </p:cNvSpPr>
          <p:nvPr/>
        </p:nvSpPr>
        <p:spPr bwMode="auto">
          <a:xfrm>
            <a:off x="1001713" y="695325"/>
            <a:ext cx="4849812" cy="34242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幼圆" panose="02010509060101010101" pitchFamily="49" charset="-122"/>
              <a:cs typeface="+mn-cs"/>
            </a:endParaRPr>
          </a:p>
        </p:txBody>
      </p:sp>
      <p:sp>
        <p:nvSpPr>
          <p:cNvPr id="35844" name="Rectangle 3"/>
          <p:cNvSpPr>
            <a:spLocks noGrp="1" noChangeArrowheads="1"/>
          </p:cNvSpPr>
          <p:nvPr>
            <p:ph type="body"/>
          </p:nvPr>
        </p:nvSpPr>
        <p:spPr>
          <a:xfrm>
            <a:off x="687388" y="4343400"/>
            <a:ext cx="5478462" cy="4110038"/>
          </a:xfrm>
          <a:noFill/>
          <a:extLst>
            <a:ext uri="{91240B29-F687-4F45-9708-019B960494DF}">
              <a14:hiddenLine xmlns:a14="http://schemas.microsoft.com/office/drawing/2010/main" w="9525">
                <a:solidFill>
                  <a:srgbClr val="000000"/>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751166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09638">
              <a:defRPr>
                <a:solidFill>
                  <a:schemeClr val="tx1"/>
                </a:solidFill>
                <a:latin typeface="Arial" panose="020B0604020202020204" pitchFamily="34" charset="0"/>
                <a:ea typeface="宋体" panose="02010600030101010101" pitchFamily="2" charset="-122"/>
              </a:defRPr>
            </a:lvl1pPr>
            <a:lvl2pPr marL="742950" indent="-285750" defTabSz="909638">
              <a:defRPr>
                <a:solidFill>
                  <a:schemeClr val="tx1"/>
                </a:solidFill>
                <a:latin typeface="Arial" panose="020B0604020202020204" pitchFamily="34" charset="0"/>
                <a:ea typeface="宋体" panose="02010600030101010101" pitchFamily="2" charset="-122"/>
              </a:defRPr>
            </a:lvl2pPr>
            <a:lvl3pPr marL="1143000" indent="-228600" defTabSz="909638">
              <a:defRPr>
                <a:solidFill>
                  <a:schemeClr val="tx1"/>
                </a:solidFill>
                <a:latin typeface="Arial" panose="020B0604020202020204" pitchFamily="34" charset="0"/>
                <a:ea typeface="宋体" panose="02010600030101010101" pitchFamily="2" charset="-122"/>
              </a:defRPr>
            </a:lvl3pPr>
            <a:lvl4pPr marL="1600200" indent="-228600" defTabSz="909638">
              <a:defRPr>
                <a:solidFill>
                  <a:schemeClr val="tx1"/>
                </a:solidFill>
                <a:latin typeface="Arial" panose="020B0604020202020204" pitchFamily="34" charset="0"/>
                <a:ea typeface="宋体" panose="02010600030101010101" pitchFamily="2" charset="-122"/>
              </a:defRPr>
            </a:lvl4pPr>
            <a:lvl5pPr marL="2057400" indent="-228600" defTabSz="909638">
              <a:defRPr>
                <a:solidFill>
                  <a:schemeClr val="tx1"/>
                </a:solidFill>
                <a:latin typeface="Arial" panose="020B0604020202020204" pitchFamily="34" charset="0"/>
                <a:ea typeface="宋体" panose="02010600030101010101" pitchFamily="2" charset="-122"/>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09638" rtl="0" eaLnBrk="1" fontAlgn="base" latinLnBrk="0" hangingPunct="1">
              <a:lnSpc>
                <a:spcPct val="100000"/>
              </a:lnSpc>
              <a:spcBef>
                <a:spcPct val="0"/>
              </a:spcBef>
              <a:spcAft>
                <a:spcPct val="0"/>
              </a:spcAft>
              <a:buClrTx/>
              <a:buSzTx/>
              <a:buFont typeface="Arial" panose="020B0604020202020204" pitchFamily="34" charset="0"/>
              <a:buNone/>
              <a:tabLst/>
              <a:defRPr/>
            </a:pPr>
            <a:fld id="{D0611047-55AF-4B93-BE0B-699D8476537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09638" rtl="0" eaLnBrk="1" fontAlgn="base" latinLnBrk="0" hangingPunct="1">
                <a:lnSpc>
                  <a:spcPct val="100000"/>
                </a:lnSpc>
                <a:spcBef>
                  <a:spcPct val="0"/>
                </a:spcBef>
                <a:spcAft>
                  <a:spcPct val="0"/>
                </a:spcAft>
                <a:buClrTx/>
                <a:buSzTx/>
                <a:buFont typeface="Arial" panose="020B0604020202020204" pitchFamily="34" charset="0"/>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891" name="Rectangle 2"/>
          <p:cNvSpPr>
            <a:spLocks noGrp="1" noRot="1" noChangeAspect="1" noChangeArrowheads="1" noTextEdit="1"/>
          </p:cNvSpPr>
          <p:nvPr>
            <p:ph type="sldImg"/>
          </p:nvPr>
        </p:nvSpPr>
        <p:spPr>
          <a:xfrm>
            <a:off x="954088" y="695325"/>
            <a:ext cx="4945062" cy="3424238"/>
          </a:xfrm>
        </p:spPr>
      </p:sp>
      <p:sp>
        <p:nvSpPr>
          <p:cNvPr id="37892" name="Rectangle 3"/>
          <p:cNvSpPr>
            <a:spLocks noGrp="1" noChangeArrowheads="1"/>
          </p:cNvSpPr>
          <p:nvPr>
            <p:ph type="body" idx="1"/>
          </p:nvPr>
        </p:nvSpPr>
        <p:spPr>
          <a:xfrm>
            <a:off x="687388" y="4343400"/>
            <a:ext cx="5478462" cy="4033838"/>
          </a:xfrm>
          <a:noFill/>
          <a:extLst>
            <a:ext uri="{91240B29-F687-4F45-9708-019B960494DF}">
              <a14:hiddenLine xmlns:a14="http://schemas.microsoft.com/office/drawing/2010/main" w="9525">
                <a:solidFill>
                  <a:srgbClr val="000000"/>
                </a:solidFill>
                <a:round/>
                <a:headEnd/>
                <a:tailEnd/>
              </a14:hiddenLine>
            </a:ext>
          </a:extLst>
        </p:spPr>
        <p:txBody>
          <a:bodyPr wrap="none"/>
          <a:lstStyle/>
          <a:p>
            <a:pPr eaLnBrk="1" hangingPunct="1"/>
            <a:endParaRPr lang="zh-CN" altLang="zh-CN"/>
          </a:p>
        </p:txBody>
      </p:sp>
    </p:spTree>
    <p:extLst>
      <p:ext uri="{BB962C8B-B14F-4D97-AF65-F5344CB8AC3E}">
        <p14:creationId xmlns:p14="http://schemas.microsoft.com/office/powerpoint/2010/main" val="2952907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37</a:t>
            </a:fld>
            <a:endParaRPr lang="en-US" altLang="zh-CN"/>
          </a:p>
        </p:txBody>
      </p:sp>
    </p:spTree>
    <p:extLst>
      <p:ext uri="{BB962C8B-B14F-4D97-AF65-F5344CB8AC3E}">
        <p14:creationId xmlns:p14="http://schemas.microsoft.com/office/powerpoint/2010/main" val="914738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58</a:t>
            </a:fld>
            <a:endParaRPr lang="en-US" altLang="zh-CN"/>
          </a:p>
        </p:txBody>
      </p:sp>
    </p:spTree>
    <p:extLst>
      <p:ext uri="{BB962C8B-B14F-4D97-AF65-F5344CB8AC3E}">
        <p14:creationId xmlns:p14="http://schemas.microsoft.com/office/powerpoint/2010/main" val="1346538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68</a:t>
            </a:fld>
            <a:endParaRPr lang="en-US" altLang="zh-CN"/>
          </a:p>
        </p:txBody>
      </p:sp>
    </p:spTree>
    <p:extLst>
      <p:ext uri="{BB962C8B-B14F-4D97-AF65-F5344CB8AC3E}">
        <p14:creationId xmlns:p14="http://schemas.microsoft.com/office/powerpoint/2010/main" val="274610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13674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259763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1584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626123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32288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182789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hyperlink" Target="https://baike.baidu.com/item/SNMP" TargetMode="External"/><Relationship Id="rId3" Type="http://schemas.openxmlformats.org/officeDocument/2006/relationships/image" Target="../media/image29.png"/><Relationship Id="rId7" Type="http://schemas.openxmlformats.org/officeDocument/2006/relationships/hyperlink" Target="https://baike.baidu.com/item/%E5%86%97%E4%BD%9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aike.baidu.com/item/SIMM" TargetMode="External"/><Relationship Id="rId5" Type="http://schemas.openxmlformats.org/officeDocument/2006/relationships/hyperlink" Target="https://baike.baidu.com/item/%E4%B8%BB%E6%9D%BF" TargetMode="External"/><Relationship Id="rId4" Type="http://schemas.openxmlformats.org/officeDocument/2006/relationships/hyperlink" Target="https://baike.baidu.com/item/SCSI%E7%A1%AC%E7%9B%98"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第八章 第</a:t>
            </a:r>
            <a:r>
              <a:rPr lang="en-US" altLang="zh-CN" sz="3692" spc="277" dirty="0">
                <a:solidFill>
                  <a:srgbClr val="000066"/>
                </a:solidFill>
                <a:latin typeface="+mj-ea"/>
                <a:ea typeface="+mj-ea"/>
              </a:rPr>
              <a:t>3</a:t>
            </a:r>
            <a:r>
              <a:rPr lang="zh-CN" altLang="en-US" sz="3692" spc="277" dirty="0">
                <a:solidFill>
                  <a:srgbClr val="000066"/>
                </a:solidFill>
                <a:latin typeface="+mj-ea"/>
                <a:ea typeface="+mj-ea"/>
              </a:rPr>
              <a:t>节 </a:t>
            </a:r>
            <a:endParaRPr lang="en-US" altLang="zh-CN" sz="3692" spc="277" dirty="0">
              <a:solidFill>
                <a:srgbClr val="000066"/>
              </a:solidFill>
              <a:latin typeface="+mj-ea"/>
              <a:ea typeface="+mj-ea"/>
            </a:endParaRPr>
          </a:p>
          <a:p>
            <a:pPr>
              <a:lnSpc>
                <a:spcPct val="150000"/>
              </a:lnSpc>
              <a:spcBef>
                <a:spcPts val="0"/>
              </a:spcBef>
              <a:spcAft>
                <a:spcPts val="0"/>
              </a:spcAft>
              <a:defRPr/>
            </a:pPr>
            <a:r>
              <a:rPr lang="zh-CN" altLang="en-US" sz="3323" dirty="0">
                <a:solidFill>
                  <a:schemeClr val="tx1">
                    <a:lumMod val="60000"/>
                    <a:lumOff val="40000"/>
                  </a:schemeClr>
                </a:solidFill>
              </a:rPr>
              <a:t>块设备</a:t>
            </a:r>
            <a:endParaRPr lang="zh-CN" altLang="en-US" sz="3692" spc="277" dirty="0">
              <a:solidFill>
                <a:schemeClr val="tx1">
                  <a:lumMod val="60000"/>
                  <a:lumOff val="40000"/>
                </a:schemeClr>
              </a:solidFill>
              <a:latin typeface="+mj-ea"/>
              <a:ea typeface="+mj-ea"/>
            </a:endParaRP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a:solidFill>
                  <a:srgbClr val="CC0000"/>
                </a:solidFill>
                <a:latin typeface="+mj-ea"/>
                <a:ea typeface="+mj-ea"/>
              </a:rPr>
              <a:pPr>
                <a:lnSpc>
                  <a:spcPct val="150000"/>
                </a:lnSpc>
                <a:spcBef>
                  <a:spcPts val="0"/>
                </a:spcBef>
                <a:buClr>
                  <a:schemeClr val="hlink"/>
                </a:buClr>
                <a:buSzPct val="50000"/>
                <a:buNone/>
              </a:pPr>
              <a:t>2021年4月28日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第一块磁盘</a:t>
            </a:r>
            <a:endParaRPr lang="zh-CN" altLang="en-US" dirty="0"/>
          </a:p>
        </p:txBody>
      </p:sp>
      <p:sp>
        <p:nvSpPr>
          <p:cNvPr id="4" name="矩形 3"/>
          <p:cNvSpPr/>
          <p:nvPr/>
        </p:nvSpPr>
        <p:spPr>
          <a:xfrm>
            <a:off x="450927" y="1767277"/>
            <a:ext cx="7843333" cy="1228541"/>
          </a:xfrm>
          <a:prstGeom prst="rect">
            <a:avLst/>
          </a:prstGeom>
        </p:spPr>
        <p:txBody>
          <a:bodyPr wrap="square">
            <a:spAutoFit/>
          </a:bodyPr>
          <a:lstStyle/>
          <a:p>
            <a:pPr algn="l"/>
            <a:r>
              <a:rPr lang="en-US" altLang="zh-CN" sz="1846" b="0">
                <a:solidFill>
                  <a:srgbClr val="292929"/>
                </a:solidFill>
              </a:rPr>
              <a:t>1956</a:t>
            </a:r>
            <a:r>
              <a:rPr lang="zh-CN" altLang="en-US" sz="1846" b="0">
                <a:solidFill>
                  <a:srgbClr val="292929"/>
                </a:solidFill>
              </a:rPr>
              <a:t>，</a:t>
            </a:r>
            <a:r>
              <a:rPr lang="en-US" altLang="zh-CN" sz="1846" b="0">
                <a:solidFill>
                  <a:srgbClr val="292929"/>
                </a:solidFill>
              </a:rPr>
              <a:t>IBM 305 RAMAC</a:t>
            </a:r>
          </a:p>
          <a:p>
            <a:pPr algn="l"/>
            <a:r>
              <a:rPr lang="en-US" altLang="zh-CN" sz="1846" b="0">
                <a:solidFill>
                  <a:srgbClr val="292929"/>
                </a:solidFill>
              </a:rPr>
              <a:t>-50</a:t>
            </a:r>
            <a:r>
              <a:rPr lang="zh-CN" altLang="en-US" sz="1846" b="0">
                <a:solidFill>
                  <a:srgbClr val="292929"/>
                </a:solidFill>
              </a:rPr>
              <a:t>个磁盘 </a:t>
            </a:r>
            <a:endParaRPr lang="en-US" altLang="zh-CN" sz="1846" b="0">
              <a:solidFill>
                <a:srgbClr val="292929"/>
              </a:solidFill>
            </a:endParaRPr>
          </a:p>
          <a:p>
            <a:pPr algn="l"/>
            <a:r>
              <a:rPr lang="en-US" altLang="zh-CN" sz="1846" b="0">
                <a:solidFill>
                  <a:srgbClr val="292929"/>
                </a:solidFill>
              </a:rPr>
              <a:t>-</a:t>
            </a:r>
            <a:r>
              <a:rPr lang="zh-CN" altLang="en-US" sz="1846" b="0">
                <a:solidFill>
                  <a:srgbClr val="292929"/>
                </a:solidFill>
              </a:rPr>
              <a:t>每个磁盘</a:t>
            </a:r>
            <a:r>
              <a:rPr lang="en-US" altLang="zh-CN" sz="1846" b="0">
                <a:solidFill>
                  <a:srgbClr val="292929"/>
                </a:solidFill>
              </a:rPr>
              <a:t>24” </a:t>
            </a:r>
          </a:p>
          <a:p>
            <a:pPr algn="l"/>
            <a:r>
              <a:rPr lang="en-US" altLang="zh-CN" sz="1846" b="0">
                <a:solidFill>
                  <a:srgbClr val="292929"/>
                </a:solidFill>
              </a:rPr>
              <a:t>-</a:t>
            </a:r>
            <a:r>
              <a:rPr lang="zh-CN" altLang="en-US" sz="1846" b="0">
                <a:solidFill>
                  <a:srgbClr val="292929"/>
                </a:solidFill>
              </a:rPr>
              <a:t>总容量</a:t>
            </a:r>
            <a:r>
              <a:rPr lang="en-US" altLang="zh-CN" sz="1846" b="0">
                <a:solidFill>
                  <a:srgbClr val="292929"/>
                </a:solidFill>
              </a:rPr>
              <a:t>5MB</a:t>
            </a:r>
          </a:p>
        </p:txBody>
      </p:sp>
      <p:pic>
        <p:nvPicPr>
          <p:cNvPr id="2" name="图片 1"/>
          <p:cNvPicPr>
            <a:picLocks noChangeAspect="1"/>
          </p:cNvPicPr>
          <p:nvPr/>
        </p:nvPicPr>
        <p:blipFill>
          <a:blip r:embed="rId3"/>
          <a:stretch>
            <a:fillRect/>
          </a:stretch>
        </p:blipFill>
        <p:spPr>
          <a:xfrm>
            <a:off x="450927" y="3296063"/>
            <a:ext cx="3402198" cy="2162637"/>
          </a:xfrm>
          <a:prstGeom prst="rect">
            <a:avLst/>
          </a:prstGeom>
        </p:spPr>
      </p:pic>
      <p:pic>
        <p:nvPicPr>
          <p:cNvPr id="5" name="图片 4"/>
          <p:cNvPicPr>
            <a:picLocks noChangeAspect="1"/>
          </p:cNvPicPr>
          <p:nvPr/>
        </p:nvPicPr>
        <p:blipFill>
          <a:blip r:embed="rId4"/>
          <a:stretch>
            <a:fillRect/>
          </a:stretch>
        </p:blipFill>
        <p:spPr>
          <a:xfrm>
            <a:off x="5103751" y="1501402"/>
            <a:ext cx="2791695" cy="2108211"/>
          </a:xfrm>
          <a:prstGeom prst="rect">
            <a:avLst/>
          </a:prstGeom>
        </p:spPr>
      </p:pic>
      <p:pic>
        <p:nvPicPr>
          <p:cNvPr id="6" name="图片 5"/>
          <p:cNvPicPr>
            <a:picLocks noChangeAspect="1"/>
          </p:cNvPicPr>
          <p:nvPr/>
        </p:nvPicPr>
        <p:blipFill>
          <a:blip r:embed="rId5"/>
          <a:stretch>
            <a:fillRect/>
          </a:stretch>
        </p:blipFill>
        <p:spPr>
          <a:xfrm>
            <a:off x="4380299" y="3876114"/>
            <a:ext cx="2725226" cy="2287052"/>
          </a:xfrm>
          <a:prstGeom prst="rect">
            <a:avLst/>
          </a:prstGeom>
        </p:spPr>
      </p:pic>
    </p:spTree>
    <p:extLst>
      <p:ext uri="{BB962C8B-B14F-4D97-AF65-F5344CB8AC3E}">
        <p14:creationId xmlns:p14="http://schemas.microsoft.com/office/powerpoint/2010/main" val="4293829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磁盘外形参数</a:t>
            </a:r>
            <a:endParaRPr lang="zh-CN" altLang="en-US" dirty="0"/>
          </a:p>
        </p:txBody>
      </p:sp>
      <p:pic>
        <p:nvPicPr>
          <p:cNvPr id="7" name="图片 6"/>
          <p:cNvPicPr>
            <a:picLocks noChangeAspect="1"/>
          </p:cNvPicPr>
          <p:nvPr/>
        </p:nvPicPr>
        <p:blipFill>
          <a:blip r:embed="rId3"/>
          <a:stretch>
            <a:fillRect/>
          </a:stretch>
        </p:blipFill>
        <p:spPr>
          <a:xfrm>
            <a:off x="743429" y="1309460"/>
            <a:ext cx="7657143" cy="4668132"/>
          </a:xfrm>
          <a:prstGeom prst="rect">
            <a:avLst/>
          </a:prstGeom>
        </p:spPr>
      </p:pic>
    </p:spTree>
    <p:extLst>
      <p:ext uri="{BB962C8B-B14F-4D97-AF65-F5344CB8AC3E}">
        <p14:creationId xmlns:p14="http://schemas.microsoft.com/office/powerpoint/2010/main" val="33545195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存储密度 </a:t>
            </a:r>
            <a:r>
              <a:rPr lang="en-US" altLang="zh-CN"/>
              <a:t>and </a:t>
            </a:r>
            <a:r>
              <a:rPr lang="zh-CN" altLang="en-US"/>
              <a:t>摩尔定律</a:t>
            </a:r>
            <a:endParaRPr lang="zh-CN" altLang="en-US" dirty="0"/>
          </a:p>
        </p:txBody>
      </p:sp>
      <p:pic>
        <p:nvPicPr>
          <p:cNvPr id="1026" name="Picture 2" descr="http://pics6.baidu.com/feed/bd315c6034a85edf08d5757720f2f826dc5475b1.jpeg?token=d2114e03c1160b14d1d36a34d264e9c7&amp;s=38285433110E454F54F9A4CA0000E0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09" y="1316897"/>
            <a:ext cx="7112175" cy="513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745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磁盘性能</a:t>
            </a:r>
            <a:endParaRPr lang="zh-CN" altLang="en-US" dirty="0"/>
          </a:p>
        </p:txBody>
      </p:sp>
      <p:sp>
        <p:nvSpPr>
          <p:cNvPr id="2" name="矩形 1"/>
          <p:cNvSpPr/>
          <p:nvPr/>
        </p:nvSpPr>
        <p:spPr>
          <a:xfrm>
            <a:off x="185051" y="1567870"/>
            <a:ext cx="8441553" cy="4523546"/>
          </a:xfrm>
          <a:prstGeom prst="rect">
            <a:avLst/>
          </a:prstGeom>
        </p:spPr>
        <p:txBody>
          <a:bodyPr wrap="square">
            <a:spAutoFit/>
          </a:bodyPr>
          <a:lstStyle/>
          <a:p>
            <a:pPr algn="l"/>
            <a:r>
              <a:rPr lang="en-US" altLang="zh-CN" sz="2215">
                <a:solidFill>
                  <a:srgbClr val="292929"/>
                </a:solidFill>
              </a:rPr>
              <a:t>• </a:t>
            </a:r>
            <a:r>
              <a:rPr lang="zh-CN" altLang="en-US" sz="2215">
                <a:solidFill>
                  <a:srgbClr val="292929"/>
                </a:solidFill>
              </a:rPr>
              <a:t>寻道时间（</a:t>
            </a:r>
            <a:r>
              <a:rPr lang="en-US" altLang="zh-CN" sz="2215">
                <a:solidFill>
                  <a:srgbClr val="292929"/>
                </a:solidFill>
              </a:rPr>
              <a:t>seek time</a:t>
            </a:r>
            <a:r>
              <a:rPr lang="zh-CN" altLang="en-US" sz="2215">
                <a:solidFill>
                  <a:srgbClr val="292929"/>
                </a:solidFill>
              </a:rPr>
              <a:t>）</a:t>
            </a:r>
          </a:p>
          <a:p>
            <a:pPr algn="l"/>
            <a:r>
              <a:rPr lang="en-US" altLang="zh-CN" sz="2215">
                <a:solidFill>
                  <a:srgbClr val="292929"/>
                </a:solidFill>
              </a:rPr>
              <a:t>– </a:t>
            </a:r>
            <a:r>
              <a:rPr lang="zh-CN" altLang="en-US" sz="2215">
                <a:solidFill>
                  <a:srgbClr val="292929"/>
                </a:solidFill>
              </a:rPr>
              <a:t>把磁头移动到目标柱面的时间</a:t>
            </a:r>
          </a:p>
          <a:p>
            <a:pPr algn="l"/>
            <a:r>
              <a:rPr lang="en-US" altLang="zh-CN" sz="2215">
                <a:solidFill>
                  <a:srgbClr val="292929"/>
                </a:solidFill>
              </a:rPr>
              <a:t>– </a:t>
            </a:r>
            <a:r>
              <a:rPr lang="zh-CN" altLang="en-US" sz="2215">
                <a:solidFill>
                  <a:srgbClr val="292929"/>
                </a:solidFill>
              </a:rPr>
              <a:t>典型：</a:t>
            </a:r>
            <a:r>
              <a:rPr lang="en-US" altLang="zh-CN" sz="2215">
                <a:solidFill>
                  <a:srgbClr val="292929"/>
                </a:solidFill>
              </a:rPr>
              <a:t>3.5~9.5ms</a:t>
            </a:r>
          </a:p>
          <a:p>
            <a:pPr algn="l"/>
            <a:r>
              <a:rPr lang="en-US" altLang="zh-CN" sz="2215">
                <a:solidFill>
                  <a:srgbClr val="292929"/>
                </a:solidFill>
              </a:rPr>
              <a:t>• </a:t>
            </a:r>
            <a:r>
              <a:rPr lang="zh-CN" altLang="en-US" sz="2215">
                <a:solidFill>
                  <a:srgbClr val="292929"/>
                </a:solidFill>
              </a:rPr>
              <a:t>旋转延迟（</a:t>
            </a:r>
            <a:r>
              <a:rPr lang="en-US" altLang="zh-CN" sz="2215">
                <a:solidFill>
                  <a:srgbClr val="292929"/>
                </a:solidFill>
              </a:rPr>
              <a:t>rotation delay)</a:t>
            </a:r>
          </a:p>
          <a:p>
            <a:pPr algn="l"/>
            <a:r>
              <a:rPr lang="en-US" altLang="zh-CN" sz="2215">
                <a:solidFill>
                  <a:srgbClr val="292929"/>
                </a:solidFill>
              </a:rPr>
              <a:t>– </a:t>
            </a:r>
            <a:r>
              <a:rPr lang="zh-CN" altLang="en-US" sz="2215">
                <a:solidFill>
                  <a:srgbClr val="292929"/>
                </a:solidFill>
              </a:rPr>
              <a:t>等待目标扇区旋转到磁头下方的时间</a:t>
            </a:r>
          </a:p>
          <a:p>
            <a:pPr algn="l"/>
            <a:r>
              <a:rPr lang="en-US" altLang="zh-CN" sz="2215">
                <a:solidFill>
                  <a:srgbClr val="292929"/>
                </a:solidFill>
              </a:rPr>
              <a:t>– </a:t>
            </a:r>
            <a:r>
              <a:rPr lang="zh-CN" altLang="en-US" sz="2215">
                <a:solidFill>
                  <a:srgbClr val="292929"/>
                </a:solidFill>
              </a:rPr>
              <a:t>典型：</a:t>
            </a:r>
            <a:r>
              <a:rPr lang="en-US" altLang="zh-CN" sz="2215">
                <a:solidFill>
                  <a:srgbClr val="292929"/>
                </a:solidFill>
              </a:rPr>
              <a:t>8~4ms (7,200 ~ 15,000 RPM)</a:t>
            </a:r>
          </a:p>
          <a:p>
            <a:pPr algn="l"/>
            <a:r>
              <a:rPr lang="en-US" altLang="zh-CN" sz="2215">
                <a:solidFill>
                  <a:srgbClr val="292929"/>
                </a:solidFill>
              </a:rPr>
              <a:t>• </a:t>
            </a:r>
            <a:r>
              <a:rPr lang="zh-CN" altLang="en-US" sz="2215">
                <a:solidFill>
                  <a:srgbClr val="292929"/>
                </a:solidFill>
              </a:rPr>
              <a:t>数据传输时间（</a:t>
            </a:r>
            <a:r>
              <a:rPr lang="en-US" altLang="zh-CN" sz="2215">
                <a:solidFill>
                  <a:srgbClr val="292929"/>
                </a:solidFill>
              </a:rPr>
              <a:t>data transfer time</a:t>
            </a:r>
            <a:r>
              <a:rPr lang="zh-CN" altLang="en-US" sz="2215">
                <a:solidFill>
                  <a:srgbClr val="292929"/>
                </a:solidFill>
              </a:rPr>
              <a:t>）</a:t>
            </a:r>
          </a:p>
          <a:p>
            <a:pPr algn="l"/>
            <a:r>
              <a:rPr lang="en-US" altLang="zh-CN" sz="2215">
                <a:solidFill>
                  <a:srgbClr val="292929"/>
                </a:solidFill>
              </a:rPr>
              <a:t>– </a:t>
            </a:r>
            <a:r>
              <a:rPr lang="zh-CN" altLang="en-US" sz="2215">
                <a:solidFill>
                  <a:srgbClr val="292929"/>
                </a:solidFill>
              </a:rPr>
              <a:t>典型传输带宽：</a:t>
            </a:r>
            <a:r>
              <a:rPr lang="en-US" altLang="zh-CN" sz="2215">
                <a:solidFill>
                  <a:srgbClr val="292929"/>
                </a:solidFill>
              </a:rPr>
              <a:t>70~250 MB/sec</a:t>
            </a:r>
          </a:p>
          <a:p>
            <a:pPr algn="l"/>
            <a:r>
              <a:rPr lang="en-US" altLang="zh-CN" sz="2215">
                <a:solidFill>
                  <a:srgbClr val="292929"/>
                </a:solidFill>
              </a:rPr>
              <a:t>• </a:t>
            </a:r>
            <a:r>
              <a:rPr lang="zh-CN" altLang="en-US" sz="2215">
                <a:solidFill>
                  <a:srgbClr val="292929"/>
                </a:solidFill>
              </a:rPr>
              <a:t>例子</a:t>
            </a:r>
          </a:p>
          <a:p>
            <a:pPr algn="l"/>
            <a:r>
              <a:rPr lang="en-US" altLang="zh-CN" sz="2215">
                <a:solidFill>
                  <a:srgbClr val="292929"/>
                </a:solidFill>
              </a:rPr>
              <a:t>– </a:t>
            </a:r>
            <a:r>
              <a:rPr lang="zh-CN" altLang="en-US" sz="2215">
                <a:solidFill>
                  <a:srgbClr val="292929"/>
                </a:solidFill>
              </a:rPr>
              <a:t>假设</a:t>
            </a:r>
            <a:r>
              <a:rPr lang="en-US" altLang="zh-CN" sz="2215">
                <a:solidFill>
                  <a:srgbClr val="292929"/>
                </a:solidFill>
              </a:rPr>
              <a:t>BW=100MB/s, seek=5ms, rotation=4ms</a:t>
            </a:r>
          </a:p>
          <a:p>
            <a:pPr algn="l"/>
            <a:r>
              <a:rPr lang="en-US" altLang="zh-CN" sz="2215">
                <a:solidFill>
                  <a:srgbClr val="292929"/>
                </a:solidFill>
              </a:rPr>
              <a:t>– </a:t>
            </a:r>
            <a:r>
              <a:rPr lang="zh-CN" altLang="en-US" sz="2215">
                <a:solidFill>
                  <a:srgbClr val="292929"/>
                </a:solidFill>
              </a:rPr>
              <a:t>传统</a:t>
            </a:r>
            <a:r>
              <a:rPr lang="en-US" altLang="zh-CN" sz="2215">
                <a:solidFill>
                  <a:srgbClr val="292929"/>
                </a:solidFill>
              </a:rPr>
              <a:t>1KB</a:t>
            </a:r>
            <a:r>
              <a:rPr lang="zh-CN" altLang="en-US" sz="2215">
                <a:solidFill>
                  <a:srgbClr val="292929"/>
                </a:solidFill>
              </a:rPr>
              <a:t>数据的总时间</a:t>
            </a:r>
            <a:r>
              <a:rPr lang="en-US" altLang="zh-CN" sz="2215">
                <a:solidFill>
                  <a:srgbClr val="292929"/>
                </a:solidFill>
              </a:rPr>
              <a:t>= 5ms + 4ms + (1KB/100MB/s)</a:t>
            </a:r>
          </a:p>
          <a:p>
            <a:pPr algn="l"/>
            <a:r>
              <a:rPr lang="en-US" altLang="zh-CN" sz="2215">
                <a:solidFill>
                  <a:srgbClr val="292929"/>
                </a:solidFill>
              </a:rPr>
              <a:t>			       = 9.01ms</a:t>
            </a:r>
          </a:p>
          <a:p>
            <a:pPr algn="l"/>
            <a:r>
              <a:rPr lang="en-US" altLang="zh-CN" sz="2215">
                <a:solidFill>
                  <a:srgbClr val="292929"/>
                </a:solidFill>
              </a:rPr>
              <a:t>– </a:t>
            </a:r>
            <a:r>
              <a:rPr lang="zh-CN" altLang="en-US" sz="2215">
                <a:solidFill>
                  <a:srgbClr val="292929"/>
                </a:solidFill>
              </a:rPr>
              <a:t>有效带宽是多少？</a:t>
            </a:r>
          </a:p>
        </p:txBody>
      </p:sp>
    </p:spTree>
    <p:extLst>
      <p:ext uri="{BB962C8B-B14F-4D97-AF65-F5344CB8AC3E}">
        <p14:creationId xmlns:p14="http://schemas.microsoft.com/office/powerpoint/2010/main" val="41612762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磁盘性能</a:t>
            </a:r>
            <a:endParaRPr lang="zh-CN" altLang="en-US" dirty="0"/>
          </a:p>
        </p:txBody>
      </p:sp>
      <p:sp>
        <p:nvSpPr>
          <p:cNvPr id="2" name="矩形 1"/>
          <p:cNvSpPr/>
          <p:nvPr/>
        </p:nvSpPr>
        <p:spPr>
          <a:xfrm>
            <a:off x="37758" y="1567870"/>
            <a:ext cx="9106242" cy="1455783"/>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一次传输多少数据才能达到磁盘带宽的</a:t>
            </a:r>
            <a:r>
              <a:rPr lang="en-US" altLang="zh-CN" sz="2215" b="0">
                <a:solidFill>
                  <a:srgbClr val="292929"/>
                </a:solidFill>
              </a:rPr>
              <a:t>90%</a:t>
            </a:r>
            <a:r>
              <a:rPr lang="zh-CN" altLang="en-US" sz="2215" b="0">
                <a:solidFill>
                  <a:srgbClr val="292929"/>
                </a:solidFill>
              </a:rPr>
              <a:t>？ </a:t>
            </a:r>
            <a:endParaRPr lang="en-US" altLang="zh-CN" sz="2215" b="0">
              <a:solidFill>
                <a:srgbClr val="292929"/>
              </a:solidFill>
            </a:endParaRPr>
          </a:p>
          <a:p>
            <a:pPr algn="l"/>
            <a:r>
              <a:rPr lang="en-US" altLang="zh-CN" sz="2215" b="0">
                <a:solidFill>
                  <a:srgbClr val="292929"/>
                </a:solidFill>
              </a:rPr>
              <a:t>   – </a:t>
            </a:r>
            <a:r>
              <a:rPr lang="zh-CN" altLang="en-US" sz="2215" b="0">
                <a:solidFill>
                  <a:srgbClr val="292929"/>
                </a:solidFill>
              </a:rPr>
              <a:t>假设磁盘</a:t>
            </a:r>
            <a:r>
              <a:rPr lang="en-US" altLang="zh-CN" sz="2215" b="0">
                <a:solidFill>
                  <a:srgbClr val="292929"/>
                </a:solidFill>
              </a:rPr>
              <a:t>BW=100MB/s, avg rotation=4ms, avg seek=5ms </a:t>
            </a:r>
          </a:p>
          <a:p>
            <a:pPr algn="l"/>
            <a:r>
              <a:rPr lang="en-US" altLang="zh-CN" sz="2215" b="0">
                <a:solidFill>
                  <a:srgbClr val="292929"/>
                </a:solidFill>
              </a:rPr>
              <a:t>   – BW×90% = size / (size/BW + rotation + seek) </a:t>
            </a:r>
          </a:p>
          <a:p>
            <a:pPr algn="l"/>
            <a:r>
              <a:rPr lang="en-US" altLang="zh-CN" sz="2215" b="0">
                <a:solidFill>
                  <a:srgbClr val="292929"/>
                </a:solidFill>
              </a:rPr>
              <a:t>   – size = BW× (rotation + seek) × 0.9/(1-0.9) = 100MB×0.009*9 = 8.1MB</a:t>
            </a:r>
            <a:endParaRPr lang="zh-CN" altLang="en-US" sz="2215" b="0">
              <a:solidFill>
                <a:srgbClr val="292929"/>
              </a:solidFill>
            </a:endParaRPr>
          </a:p>
        </p:txBody>
      </p:sp>
      <p:pic>
        <p:nvPicPr>
          <p:cNvPr id="4" name="图片 3"/>
          <p:cNvPicPr>
            <a:picLocks noChangeAspect="1"/>
          </p:cNvPicPr>
          <p:nvPr/>
        </p:nvPicPr>
        <p:blipFill>
          <a:blip r:embed="rId3"/>
          <a:stretch>
            <a:fillRect/>
          </a:stretch>
        </p:blipFill>
        <p:spPr>
          <a:xfrm>
            <a:off x="583865" y="3016787"/>
            <a:ext cx="6883517" cy="1942857"/>
          </a:xfrm>
          <a:prstGeom prst="rect">
            <a:avLst/>
          </a:prstGeom>
        </p:spPr>
      </p:pic>
      <p:sp>
        <p:nvSpPr>
          <p:cNvPr id="5" name="矩形 4"/>
          <p:cNvSpPr/>
          <p:nvPr/>
        </p:nvSpPr>
        <p:spPr>
          <a:xfrm>
            <a:off x="317989" y="5290130"/>
            <a:ext cx="8042740" cy="1114921"/>
          </a:xfrm>
          <a:prstGeom prst="rect">
            <a:avLst/>
          </a:prstGeom>
        </p:spPr>
        <p:txBody>
          <a:bodyPr wrap="square">
            <a:spAutoFit/>
          </a:bodyPr>
          <a:lstStyle/>
          <a:p>
            <a:pPr algn="l"/>
            <a:r>
              <a:rPr lang="zh-CN" altLang="en-US" sz="2215" b="0">
                <a:solidFill>
                  <a:srgbClr val="292929"/>
                </a:solidFill>
              </a:rPr>
              <a:t>对于小粒度的访问，时间主要花在寻道时间和旋转时间上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磁盘的传输带宽被浪费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调度算法：减少寻道开销</a:t>
            </a:r>
          </a:p>
        </p:txBody>
      </p:sp>
    </p:spTree>
    <p:extLst>
      <p:ext uri="{BB962C8B-B14F-4D97-AF65-F5344CB8AC3E}">
        <p14:creationId xmlns:p14="http://schemas.microsoft.com/office/powerpoint/2010/main" val="30110369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FIFO ( FCFS ) </a:t>
            </a:r>
            <a:endParaRPr lang="zh-CN" altLang="en-US" dirty="0"/>
          </a:p>
        </p:txBody>
      </p:sp>
      <p:pic>
        <p:nvPicPr>
          <p:cNvPr id="6" name="图片 5"/>
          <p:cNvPicPr>
            <a:picLocks noChangeAspect="1"/>
          </p:cNvPicPr>
          <p:nvPr/>
        </p:nvPicPr>
        <p:blipFill>
          <a:blip r:embed="rId3"/>
          <a:stretch>
            <a:fillRect/>
          </a:stretch>
        </p:blipFill>
        <p:spPr>
          <a:xfrm>
            <a:off x="5569034" y="1284594"/>
            <a:ext cx="3437362" cy="4184615"/>
          </a:xfrm>
          <a:prstGeom prst="rect">
            <a:avLst/>
          </a:prstGeom>
        </p:spPr>
      </p:pic>
      <p:sp>
        <p:nvSpPr>
          <p:cNvPr id="7" name="矩形 6"/>
          <p:cNvSpPr/>
          <p:nvPr/>
        </p:nvSpPr>
        <p:spPr>
          <a:xfrm>
            <a:off x="9636" y="2120938"/>
            <a:ext cx="6513954" cy="2819233"/>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方法</a:t>
            </a:r>
          </a:p>
          <a:p>
            <a:pPr algn="l"/>
            <a:r>
              <a:rPr lang="en-US" altLang="zh-CN" sz="2215" b="0">
                <a:solidFill>
                  <a:srgbClr val="292929"/>
                </a:solidFill>
              </a:rPr>
              <a:t>   – </a:t>
            </a:r>
            <a:r>
              <a:rPr lang="zh-CN" altLang="en-US" sz="2215" b="0">
                <a:solidFill>
                  <a:srgbClr val="292929"/>
                </a:solidFill>
              </a:rPr>
              <a:t>先来先服务</a:t>
            </a:r>
          </a:p>
          <a:p>
            <a:pPr algn="l"/>
            <a:r>
              <a:rPr lang="en-US" altLang="zh-CN" sz="2215" b="0">
                <a:solidFill>
                  <a:srgbClr val="292929"/>
                </a:solidFill>
              </a:rPr>
              <a:t>• </a:t>
            </a:r>
            <a:r>
              <a:rPr lang="zh-CN" altLang="en-US" sz="2215" b="0">
                <a:solidFill>
                  <a:srgbClr val="292929"/>
                </a:solidFill>
              </a:rPr>
              <a:t>好处</a:t>
            </a:r>
          </a:p>
          <a:p>
            <a:pPr algn="l"/>
            <a:r>
              <a:rPr lang="en-US" altLang="zh-CN" sz="2215" b="0">
                <a:solidFill>
                  <a:srgbClr val="292929"/>
                </a:solidFill>
              </a:rPr>
              <a:t>   – </a:t>
            </a:r>
            <a:r>
              <a:rPr lang="zh-CN" altLang="en-US" sz="2215" b="0">
                <a:solidFill>
                  <a:srgbClr val="292929"/>
                </a:solidFill>
              </a:rPr>
              <a:t>公平性</a:t>
            </a:r>
          </a:p>
          <a:p>
            <a:pPr algn="l"/>
            <a:r>
              <a:rPr lang="en-US" altLang="zh-CN" sz="2215" b="0">
                <a:solidFill>
                  <a:srgbClr val="292929"/>
                </a:solidFill>
              </a:rPr>
              <a:t>   – </a:t>
            </a:r>
            <a:r>
              <a:rPr lang="zh-CN" altLang="en-US" sz="2215" b="0">
                <a:solidFill>
                  <a:srgbClr val="292929"/>
                </a:solidFill>
              </a:rPr>
              <a:t>服务顺序是应用预期的</a:t>
            </a:r>
          </a:p>
          <a:p>
            <a:pPr algn="l"/>
            <a:r>
              <a:rPr lang="en-US" altLang="zh-CN" sz="2215" b="0">
                <a:solidFill>
                  <a:srgbClr val="292929"/>
                </a:solidFill>
              </a:rPr>
              <a:t>• </a:t>
            </a:r>
            <a:r>
              <a:rPr lang="zh-CN" altLang="en-US" sz="2215" b="0">
                <a:solidFill>
                  <a:srgbClr val="292929"/>
                </a:solidFill>
              </a:rPr>
              <a:t>坏处</a:t>
            </a:r>
          </a:p>
          <a:p>
            <a:pPr algn="l"/>
            <a:r>
              <a:rPr lang="en-US" altLang="zh-CN" sz="2215" b="0">
                <a:solidFill>
                  <a:srgbClr val="292929"/>
                </a:solidFill>
              </a:rPr>
              <a:t>   – </a:t>
            </a:r>
            <a:r>
              <a:rPr lang="zh-CN" altLang="en-US" sz="2215" b="0">
                <a:solidFill>
                  <a:srgbClr val="292929"/>
                </a:solidFill>
              </a:rPr>
              <a:t>请求到来的随机性，经常长距离的寻道</a:t>
            </a:r>
          </a:p>
          <a:p>
            <a:pPr algn="l"/>
            <a:r>
              <a:rPr lang="en-US" altLang="zh-CN" sz="2215" b="0">
                <a:solidFill>
                  <a:srgbClr val="292929"/>
                </a:solidFill>
              </a:rPr>
              <a:t>   – </a:t>
            </a:r>
            <a:r>
              <a:rPr lang="zh-CN" altLang="en-US" sz="2215" b="0">
                <a:solidFill>
                  <a:srgbClr val="292929"/>
                </a:solidFill>
              </a:rPr>
              <a:t>可能发生极端情况：比如横扫整个磁盘</a:t>
            </a:r>
          </a:p>
        </p:txBody>
      </p:sp>
    </p:spTree>
    <p:extLst>
      <p:ext uri="{BB962C8B-B14F-4D97-AF65-F5344CB8AC3E}">
        <p14:creationId xmlns:p14="http://schemas.microsoft.com/office/powerpoint/2010/main" val="9017427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SSTF (Shortest Seek First)</a:t>
            </a:r>
            <a:endParaRPr lang="zh-CN" altLang="en-US" dirty="0"/>
          </a:p>
        </p:txBody>
      </p:sp>
      <p:sp>
        <p:nvSpPr>
          <p:cNvPr id="7" name="矩形 6"/>
          <p:cNvSpPr/>
          <p:nvPr/>
        </p:nvSpPr>
        <p:spPr>
          <a:xfrm>
            <a:off x="185051" y="1795498"/>
            <a:ext cx="6513954" cy="3500958"/>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方法</a:t>
            </a:r>
          </a:p>
          <a:p>
            <a:pPr algn="l"/>
            <a:r>
              <a:rPr lang="en-US" altLang="zh-CN" sz="2215" b="0">
                <a:solidFill>
                  <a:srgbClr val="292929"/>
                </a:solidFill>
              </a:rPr>
              <a:t>   – </a:t>
            </a:r>
            <a:r>
              <a:rPr lang="zh-CN" altLang="en-US" sz="2215" b="0">
                <a:solidFill>
                  <a:srgbClr val="292929"/>
                </a:solidFill>
              </a:rPr>
              <a:t>选择磁头移动距离最短的请求</a:t>
            </a:r>
          </a:p>
          <a:p>
            <a:pPr algn="l"/>
            <a:r>
              <a:rPr lang="en-US" altLang="zh-CN" sz="2215" b="0">
                <a:solidFill>
                  <a:srgbClr val="292929"/>
                </a:solidFill>
              </a:rPr>
              <a:t>   – </a:t>
            </a:r>
            <a:r>
              <a:rPr lang="zh-CN" altLang="en-US" sz="2215" b="0">
                <a:solidFill>
                  <a:srgbClr val="292929"/>
                </a:solidFill>
              </a:rPr>
              <a:t>计入旋转时间</a:t>
            </a:r>
          </a:p>
          <a:p>
            <a:pPr algn="l"/>
            <a:r>
              <a:rPr lang="en-US" altLang="zh-CN" sz="2215" b="0">
                <a:solidFill>
                  <a:srgbClr val="292929"/>
                </a:solidFill>
              </a:rPr>
              <a:t>• </a:t>
            </a:r>
            <a:r>
              <a:rPr lang="zh-CN" altLang="en-US" sz="2215" b="0">
                <a:solidFill>
                  <a:srgbClr val="292929"/>
                </a:solidFill>
              </a:rPr>
              <a:t>好处</a:t>
            </a:r>
          </a:p>
          <a:p>
            <a:pPr algn="l"/>
            <a:r>
              <a:rPr lang="en-US" altLang="zh-CN" sz="2215" b="0">
                <a:solidFill>
                  <a:srgbClr val="292929"/>
                </a:solidFill>
              </a:rPr>
              <a:t>   – </a:t>
            </a:r>
            <a:r>
              <a:rPr lang="zh-CN" altLang="en-US" sz="2215" b="0">
                <a:solidFill>
                  <a:srgbClr val="292929"/>
                </a:solidFill>
              </a:rPr>
              <a:t>寻道时间最短</a:t>
            </a:r>
          </a:p>
          <a:p>
            <a:pPr algn="l"/>
            <a:r>
              <a:rPr lang="en-US" altLang="zh-CN" sz="2215" b="0">
                <a:solidFill>
                  <a:srgbClr val="292929"/>
                </a:solidFill>
              </a:rPr>
              <a:t>• </a:t>
            </a:r>
            <a:r>
              <a:rPr lang="zh-CN" altLang="en-US" sz="2215" b="0">
                <a:solidFill>
                  <a:srgbClr val="292929"/>
                </a:solidFill>
              </a:rPr>
              <a:t>坏处</a:t>
            </a:r>
          </a:p>
          <a:p>
            <a:pPr algn="l"/>
            <a:r>
              <a:rPr lang="en-US" altLang="zh-CN" sz="2215" b="0">
                <a:solidFill>
                  <a:srgbClr val="292929"/>
                </a:solidFill>
              </a:rPr>
              <a:t>   – </a:t>
            </a:r>
            <a:r>
              <a:rPr lang="zh-CN" altLang="en-US" sz="2215" b="0">
                <a:solidFill>
                  <a:srgbClr val="292929"/>
                </a:solidFill>
              </a:rPr>
              <a:t>产生饥饿</a:t>
            </a:r>
          </a:p>
          <a:p>
            <a:pPr algn="l"/>
            <a:r>
              <a:rPr lang="en-US" altLang="zh-CN" sz="2215" b="0">
                <a:solidFill>
                  <a:srgbClr val="292929"/>
                </a:solidFill>
              </a:rPr>
              <a:t>• </a:t>
            </a:r>
            <a:r>
              <a:rPr lang="zh-CN" altLang="en-US" sz="2215" b="0">
                <a:solidFill>
                  <a:srgbClr val="292929"/>
                </a:solidFill>
              </a:rPr>
              <a:t>问题</a:t>
            </a:r>
          </a:p>
          <a:p>
            <a:pPr algn="l"/>
            <a:r>
              <a:rPr lang="en-US" altLang="zh-CN" sz="2215" b="0">
                <a:solidFill>
                  <a:srgbClr val="292929"/>
                </a:solidFill>
              </a:rPr>
              <a:t>   – SSF</a:t>
            </a:r>
            <a:r>
              <a:rPr lang="zh-CN" altLang="en-US" sz="2215" b="0">
                <a:solidFill>
                  <a:srgbClr val="292929"/>
                </a:solidFill>
              </a:rPr>
              <a:t>是最优的吗？</a:t>
            </a:r>
          </a:p>
          <a:p>
            <a:pPr algn="l"/>
            <a:r>
              <a:rPr lang="en-US" altLang="zh-CN" sz="2215" b="0">
                <a:solidFill>
                  <a:srgbClr val="292929"/>
                </a:solidFill>
              </a:rPr>
              <a:t>   – </a:t>
            </a:r>
            <a:r>
              <a:rPr lang="zh-CN" altLang="en-US" sz="2215" b="0">
                <a:solidFill>
                  <a:srgbClr val="292929"/>
                </a:solidFill>
              </a:rPr>
              <a:t>能防止饥饿吗？</a:t>
            </a:r>
          </a:p>
        </p:txBody>
      </p:sp>
      <p:pic>
        <p:nvPicPr>
          <p:cNvPr id="2" name="图片 1"/>
          <p:cNvPicPr>
            <a:picLocks noChangeAspect="1"/>
          </p:cNvPicPr>
          <p:nvPr/>
        </p:nvPicPr>
        <p:blipFill>
          <a:blip r:embed="rId3"/>
          <a:stretch>
            <a:fillRect/>
          </a:stretch>
        </p:blipFill>
        <p:spPr>
          <a:xfrm>
            <a:off x="5236690" y="1402063"/>
            <a:ext cx="3648352" cy="4281318"/>
          </a:xfrm>
          <a:prstGeom prst="rect">
            <a:avLst/>
          </a:prstGeom>
        </p:spPr>
      </p:pic>
    </p:spTree>
    <p:extLst>
      <p:ext uri="{BB962C8B-B14F-4D97-AF65-F5344CB8AC3E}">
        <p14:creationId xmlns:p14="http://schemas.microsoft.com/office/powerpoint/2010/main" val="12899248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电梯调度 </a:t>
            </a:r>
            <a:r>
              <a:rPr lang="en-US" altLang="zh-CN"/>
              <a:t>(SCAN)</a:t>
            </a:r>
            <a:endParaRPr lang="zh-CN" altLang="en-US" dirty="0"/>
          </a:p>
        </p:txBody>
      </p:sp>
      <p:sp>
        <p:nvSpPr>
          <p:cNvPr id="7" name="矩形 6"/>
          <p:cNvSpPr/>
          <p:nvPr/>
        </p:nvSpPr>
        <p:spPr>
          <a:xfrm>
            <a:off x="118582" y="1434933"/>
            <a:ext cx="6513954" cy="4182683"/>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方法</a:t>
            </a:r>
          </a:p>
          <a:p>
            <a:pPr algn="l"/>
            <a:r>
              <a:rPr lang="en-US" altLang="zh-CN" sz="2215" b="0">
                <a:solidFill>
                  <a:srgbClr val="292929"/>
                </a:solidFill>
              </a:rPr>
              <a:t>   – </a:t>
            </a:r>
            <a:r>
              <a:rPr lang="zh-CN" altLang="en-US" sz="2215" b="0">
                <a:solidFill>
                  <a:srgbClr val="292929"/>
                </a:solidFill>
              </a:rPr>
              <a:t>磁头按一个方向到另一端，再折回，</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按反方向回到这端，不断往返</a:t>
            </a:r>
          </a:p>
          <a:p>
            <a:pPr algn="l"/>
            <a:r>
              <a:rPr lang="en-US" altLang="zh-CN" sz="2215" b="0">
                <a:solidFill>
                  <a:srgbClr val="292929"/>
                </a:solidFill>
              </a:rPr>
              <a:t>   – </a:t>
            </a:r>
            <a:r>
              <a:rPr lang="zh-CN" altLang="en-US" sz="2215" b="0">
                <a:solidFill>
                  <a:srgbClr val="292929"/>
                </a:solidFill>
              </a:rPr>
              <a:t>只服务当前移动方向上寻道距离最</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近的请求</a:t>
            </a:r>
          </a:p>
          <a:p>
            <a:pPr algn="l"/>
            <a:r>
              <a:rPr lang="en-US" altLang="zh-CN" sz="2215" b="0">
                <a:solidFill>
                  <a:srgbClr val="292929"/>
                </a:solidFill>
              </a:rPr>
              <a:t>   – LOOK</a:t>
            </a:r>
            <a:r>
              <a:rPr lang="zh-CN" altLang="en-US" sz="2215" b="0">
                <a:solidFill>
                  <a:srgbClr val="292929"/>
                </a:solidFill>
              </a:rPr>
              <a:t>：如果磁盘移动方向上没有</a:t>
            </a:r>
          </a:p>
          <a:p>
            <a:pPr algn="l"/>
            <a:r>
              <a:rPr lang="zh-CN" altLang="en-US" sz="2215" b="0">
                <a:solidFill>
                  <a:srgbClr val="292929"/>
                </a:solidFill>
              </a:rPr>
              <a:t>      请求，就折回</a:t>
            </a:r>
          </a:p>
          <a:p>
            <a:pPr algn="l"/>
            <a:r>
              <a:rPr lang="en-US" altLang="zh-CN" sz="2215" b="0">
                <a:solidFill>
                  <a:srgbClr val="292929"/>
                </a:solidFill>
              </a:rPr>
              <a:t>• </a:t>
            </a:r>
            <a:r>
              <a:rPr lang="zh-CN" altLang="en-US" sz="2215" b="0">
                <a:solidFill>
                  <a:srgbClr val="292929"/>
                </a:solidFill>
              </a:rPr>
              <a:t>好处</a:t>
            </a:r>
          </a:p>
          <a:p>
            <a:pPr algn="l"/>
            <a:r>
              <a:rPr lang="en-US" altLang="zh-CN" sz="2215" b="0">
                <a:solidFill>
                  <a:srgbClr val="292929"/>
                </a:solidFill>
              </a:rPr>
              <a:t>   – </a:t>
            </a:r>
            <a:r>
              <a:rPr lang="zh-CN" altLang="en-US" sz="2215" b="0">
                <a:solidFill>
                  <a:srgbClr val="292929"/>
                </a:solidFill>
              </a:rPr>
              <a:t>消除饥饿：请求的服务</a:t>
            </a:r>
          </a:p>
          <a:p>
            <a:pPr algn="l"/>
            <a:r>
              <a:rPr lang="en-US" altLang="zh-CN" sz="2215" b="0">
                <a:solidFill>
                  <a:srgbClr val="292929"/>
                </a:solidFill>
              </a:rPr>
              <a:t>	</a:t>
            </a:r>
            <a:r>
              <a:rPr lang="zh-CN" altLang="en-US" sz="2215" b="0">
                <a:solidFill>
                  <a:srgbClr val="292929"/>
                </a:solidFill>
              </a:rPr>
              <a:t>时间有上限</a:t>
            </a:r>
          </a:p>
          <a:p>
            <a:pPr algn="l"/>
            <a:r>
              <a:rPr lang="en-US" altLang="zh-CN" sz="2215" b="0">
                <a:solidFill>
                  <a:srgbClr val="292929"/>
                </a:solidFill>
              </a:rPr>
              <a:t>• </a:t>
            </a:r>
            <a:r>
              <a:rPr lang="zh-CN" altLang="en-US" sz="2215" b="0">
                <a:solidFill>
                  <a:srgbClr val="292929"/>
                </a:solidFill>
              </a:rPr>
              <a:t>坏处</a:t>
            </a:r>
          </a:p>
          <a:p>
            <a:pPr algn="l"/>
            <a:r>
              <a:rPr lang="en-US" altLang="zh-CN" sz="2215" b="0">
                <a:solidFill>
                  <a:srgbClr val="292929"/>
                </a:solidFill>
              </a:rPr>
              <a:t>   – </a:t>
            </a:r>
            <a:r>
              <a:rPr lang="zh-CN" altLang="en-US" sz="2215" b="0">
                <a:solidFill>
                  <a:srgbClr val="292929"/>
                </a:solidFill>
              </a:rPr>
              <a:t>反方向的请求需等待更长时间</a:t>
            </a:r>
          </a:p>
        </p:txBody>
      </p:sp>
      <p:pic>
        <p:nvPicPr>
          <p:cNvPr id="2" name="图片 1"/>
          <p:cNvPicPr>
            <a:picLocks noChangeAspect="1"/>
          </p:cNvPicPr>
          <p:nvPr/>
        </p:nvPicPr>
        <p:blipFill>
          <a:blip r:embed="rId3"/>
          <a:stretch>
            <a:fillRect/>
          </a:stretch>
        </p:blipFill>
        <p:spPr>
          <a:xfrm>
            <a:off x="5502565" y="1410726"/>
            <a:ext cx="3498901" cy="4360439"/>
          </a:xfrm>
          <a:prstGeom prst="rect">
            <a:avLst/>
          </a:prstGeom>
        </p:spPr>
      </p:pic>
    </p:spTree>
    <p:extLst>
      <p:ext uri="{BB962C8B-B14F-4D97-AF65-F5344CB8AC3E}">
        <p14:creationId xmlns:p14="http://schemas.microsoft.com/office/powerpoint/2010/main" val="28961115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C-SCAN (Circular SCAN)</a:t>
            </a:r>
            <a:endParaRPr lang="zh-CN" altLang="en-US" dirty="0"/>
          </a:p>
        </p:txBody>
      </p:sp>
      <p:sp>
        <p:nvSpPr>
          <p:cNvPr id="7" name="矩形 6"/>
          <p:cNvSpPr/>
          <p:nvPr/>
        </p:nvSpPr>
        <p:spPr>
          <a:xfrm>
            <a:off x="185051" y="1798944"/>
            <a:ext cx="6513954" cy="3500958"/>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方法</a:t>
            </a:r>
          </a:p>
          <a:p>
            <a:pPr algn="l"/>
            <a:r>
              <a:rPr lang="en-US" altLang="zh-CN" sz="2215" b="0">
                <a:solidFill>
                  <a:srgbClr val="292929"/>
                </a:solidFill>
              </a:rPr>
              <a:t>   – </a:t>
            </a:r>
            <a:r>
              <a:rPr lang="zh-CN" altLang="en-US" sz="2215" b="0">
                <a:solidFill>
                  <a:srgbClr val="292929"/>
                </a:solidFill>
              </a:rPr>
              <a:t>将</a:t>
            </a:r>
            <a:r>
              <a:rPr lang="en-US" altLang="zh-CN" sz="2215" b="0">
                <a:solidFill>
                  <a:srgbClr val="292929"/>
                </a:solidFill>
              </a:rPr>
              <a:t>SCAN</a:t>
            </a:r>
            <a:r>
              <a:rPr lang="zh-CN" altLang="en-US" sz="2215" b="0">
                <a:solidFill>
                  <a:srgbClr val="292929"/>
                </a:solidFill>
              </a:rPr>
              <a:t>改为折回时不服务请求</a:t>
            </a:r>
          </a:p>
          <a:p>
            <a:pPr algn="l"/>
            <a:r>
              <a:rPr lang="en-US" altLang="zh-CN" sz="2215" b="0">
                <a:solidFill>
                  <a:srgbClr val="292929"/>
                </a:solidFill>
              </a:rPr>
              <a:t>   – </a:t>
            </a:r>
            <a:r>
              <a:rPr lang="zh-CN" altLang="en-US" sz="2215" b="0">
                <a:solidFill>
                  <a:srgbClr val="292929"/>
                </a:solidFill>
              </a:rPr>
              <a:t>类似将两类连起来成一个环</a:t>
            </a:r>
          </a:p>
          <a:p>
            <a:pPr algn="l"/>
            <a:r>
              <a:rPr lang="en-US" altLang="zh-CN" sz="2215" b="0">
                <a:solidFill>
                  <a:srgbClr val="292929"/>
                </a:solidFill>
              </a:rPr>
              <a:t>   – C-LOOK</a:t>
            </a:r>
          </a:p>
          <a:p>
            <a:pPr algn="l"/>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好处</a:t>
            </a:r>
          </a:p>
          <a:p>
            <a:pPr algn="l"/>
            <a:r>
              <a:rPr lang="en-US" altLang="zh-CN" sz="2215" b="0">
                <a:solidFill>
                  <a:srgbClr val="292929"/>
                </a:solidFill>
              </a:rPr>
              <a:t>   – </a:t>
            </a:r>
            <a:r>
              <a:rPr lang="zh-CN" altLang="en-US" sz="2215" b="0">
                <a:solidFill>
                  <a:srgbClr val="292929"/>
                </a:solidFill>
              </a:rPr>
              <a:t>服务时间一致</a:t>
            </a:r>
            <a:endParaRPr lang="en-US" altLang="zh-CN" sz="2215" b="0">
              <a:solidFill>
                <a:srgbClr val="292929"/>
              </a:solidFill>
            </a:endParaRPr>
          </a:p>
          <a:p>
            <a:pPr algn="l"/>
            <a:endParaRPr lang="zh-CN" altLang="en-US" sz="2215" b="0">
              <a:solidFill>
                <a:srgbClr val="292929"/>
              </a:solidFill>
            </a:endParaRPr>
          </a:p>
          <a:p>
            <a:pPr algn="l"/>
            <a:r>
              <a:rPr lang="en-US" altLang="zh-CN" sz="2215" b="0">
                <a:solidFill>
                  <a:srgbClr val="292929"/>
                </a:solidFill>
              </a:rPr>
              <a:t>• </a:t>
            </a:r>
            <a:r>
              <a:rPr lang="zh-CN" altLang="en-US" sz="2215" b="0">
                <a:solidFill>
                  <a:srgbClr val="292929"/>
                </a:solidFill>
              </a:rPr>
              <a:t>坏处</a:t>
            </a:r>
          </a:p>
          <a:p>
            <a:pPr algn="l"/>
            <a:r>
              <a:rPr lang="en-US" altLang="zh-CN" sz="2215" b="0">
                <a:solidFill>
                  <a:srgbClr val="292929"/>
                </a:solidFill>
              </a:rPr>
              <a:t>   – </a:t>
            </a:r>
            <a:r>
              <a:rPr lang="zh-CN" altLang="en-US" sz="2215" b="0">
                <a:solidFill>
                  <a:srgbClr val="292929"/>
                </a:solidFill>
              </a:rPr>
              <a:t>折回时不干事</a:t>
            </a:r>
          </a:p>
        </p:txBody>
      </p:sp>
      <p:pic>
        <p:nvPicPr>
          <p:cNvPr id="2" name="图片 1"/>
          <p:cNvPicPr>
            <a:picLocks noChangeAspect="1"/>
          </p:cNvPicPr>
          <p:nvPr/>
        </p:nvPicPr>
        <p:blipFill>
          <a:blip r:embed="rId3"/>
          <a:stretch>
            <a:fillRect/>
          </a:stretch>
        </p:blipFill>
        <p:spPr>
          <a:xfrm>
            <a:off x="5583176" y="1370344"/>
            <a:ext cx="3542857" cy="4351649"/>
          </a:xfrm>
          <a:prstGeom prst="rect">
            <a:avLst/>
          </a:prstGeom>
        </p:spPr>
      </p:pic>
    </p:spTree>
    <p:extLst>
      <p:ext uri="{BB962C8B-B14F-4D97-AF65-F5344CB8AC3E}">
        <p14:creationId xmlns:p14="http://schemas.microsoft.com/office/powerpoint/2010/main" val="31826604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讨论</a:t>
            </a:r>
            <a:endParaRPr lang="zh-CN" altLang="en-US" dirty="0"/>
          </a:p>
        </p:txBody>
      </p:sp>
      <p:sp>
        <p:nvSpPr>
          <p:cNvPr id="7" name="矩形 6"/>
          <p:cNvSpPr/>
          <p:nvPr/>
        </p:nvSpPr>
        <p:spPr>
          <a:xfrm>
            <a:off x="384458" y="1833746"/>
            <a:ext cx="8375084" cy="3500958"/>
          </a:xfrm>
          <a:prstGeom prst="rect">
            <a:avLst/>
          </a:prstGeom>
        </p:spPr>
        <p:txBody>
          <a:bodyPr wrap="square">
            <a:spAutoFit/>
          </a:bodyPr>
          <a:lstStyle/>
          <a:p>
            <a:pPr algn="l"/>
            <a:r>
              <a:rPr lang="en-US" altLang="zh-CN" sz="2215" b="0">
                <a:solidFill>
                  <a:srgbClr val="292929"/>
                </a:solidFill>
              </a:rPr>
              <a:t>• </a:t>
            </a:r>
            <a:r>
              <a:rPr lang="zh-CN" altLang="en-US" sz="2215" b="0">
                <a:solidFill>
                  <a:srgbClr val="292929"/>
                </a:solidFill>
              </a:rPr>
              <a:t>你最喜欢哪个调度算法？有没有明显的优劣算法？</a:t>
            </a:r>
          </a:p>
          <a:p>
            <a:pPr algn="l"/>
            <a:r>
              <a:rPr lang="en-US" altLang="zh-CN" sz="2215" b="0">
                <a:solidFill>
                  <a:srgbClr val="292929"/>
                </a:solidFill>
              </a:rPr>
              <a:t>   – FIFO</a:t>
            </a:r>
          </a:p>
          <a:p>
            <a:pPr algn="l"/>
            <a:r>
              <a:rPr lang="en-US" altLang="zh-CN" sz="2215" b="0">
                <a:solidFill>
                  <a:srgbClr val="292929"/>
                </a:solidFill>
              </a:rPr>
              <a:t>   – SSF</a:t>
            </a:r>
          </a:p>
          <a:p>
            <a:pPr algn="l"/>
            <a:r>
              <a:rPr lang="en-US" altLang="zh-CN" sz="2215" b="0">
                <a:solidFill>
                  <a:srgbClr val="292929"/>
                </a:solidFill>
              </a:rPr>
              <a:t>   – SCAN</a:t>
            </a:r>
          </a:p>
          <a:p>
            <a:pPr algn="l"/>
            <a:r>
              <a:rPr lang="en-US" altLang="zh-CN" sz="2215" b="0">
                <a:solidFill>
                  <a:srgbClr val="292929"/>
                </a:solidFill>
              </a:rPr>
              <a:t>   – C-SCAN</a:t>
            </a:r>
          </a:p>
          <a:p>
            <a:pPr algn="l"/>
            <a:r>
              <a:rPr lang="en-US" altLang="zh-CN" sz="2215" b="0">
                <a:solidFill>
                  <a:srgbClr val="292929"/>
                </a:solidFill>
              </a:rPr>
              <a:t>• </a:t>
            </a:r>
            <a:r>
              <a:rPr lang="zh-CN" altLang="en-US" sz="2215" b="0">
                <a:solidFill>
                  <a:srgbClr val="292929"/>
                </a:solidFill>
              </a:rPr>
              <a:t>磁盘</a:t>
            </a:r>
            <a:r>
              <a:rPr lang="en-US" altLang="zh-CN" sz="2215" b="0">
                <a:solidFill>
                  <a:srgbClr val="292929"/>
                </a:solidFill>
              </a:rPr>
              <a:t>I/O</a:t>
            </a:r>
            <a:r>
              <a:rPr lang="zh-CN" altLang="en-US" sz="2215" b="0">
                <a:solidFill>
                  <a:srgbClr val="292929"/>
                </a:solidFill>
              </a:rPr>
              <a:t>请求缓冲</a:t>
            </a:r>
          </a:p>
          <a:p>
            <a:pPr algn="l"/>
            <a:r>
              <a:rPr lang="en-US" altLang="zh-CN" sz="2215" b="0">
                <a:solidFill>
                  <a:srgbClr val="292929"/>
                </a:solidFill>
              </a:rPr>
              <a:t>   – </a:t>
            </a:r>
            <a:r>
              <a:rPr lang="zh-CN" altLang="en-US" sz="2215" b="0">
                <a:solidFill>
                  <a:srgbClr val="292929"/>
                </a:solidFill>
              </a:rPr>
              <a:t>把请求缓冲在哪里？</a:t>
            </a:r>
          </a:p>
          <a:p>
            <a:pPr algn="l"/>
            <a:r>
              <a:rPr lang="en-US" altLang="zh-CN" sz="2215" b="0">
                <a:solidFill>
                  <a:srgbClr val="292929"/>
                </a:solidFill>
              </a:rPr>
              <a:t>   – </a:t>
            </a:r>
            <a:r>
              <a:rPr lang="zh-CN" altLang="en-US" sz="2215" b="0">
                <a:solidFill>
                  <a:srgbClr val="292929"/>
                </a:solidFill>
              </a:rPr>
              <a:t>缓冲多长时间？</a:t>
            </a:r>
          </a:p>
          <a:p>
            <a:pPr algn="l"/>
            <a:r>
              <a:rPr lang="en-US" altLang="zh-CN" sz="2215" b="0">
                <a:solidFill>
                  <a:srgbClr val="292929"/>
                </a:solidFill>
              </a:rPr>
              <a:t>• </a:t>
            </a:r>
            <a:r>
              <a:rPr lang="zh-CN" altLang="en-US" sz="2215" b="0">
                <a:solidFill>
                  <a:srgbClr val="292929"/>
                </a:solidFill>
              </a:rPr>
              <a:t>进一步的问题</a:t>
            </a:r>
          </a:p>
          <a:p>
            <a:pPr algn="l"/>
            <a:r>
              <a:rPr lang="en-US" altLang="zh-CN" sz="2215" b="0">
                <a:solidFill>
                  <a:srgbClr val="292929"/>
                </a:solidFill>
              </a:rPr>
              <a:t>   – </a:t>
            </a:r>
            <a:r>
              <a:rPr lang="zh-CN" altLang="en-US" sz="2215" b="0">
                <a:solidFill>
                  <a:srgbClr val="292929"/>
                </a:solidFill>
              </a:rPr>
              <a:t>如何调度既能使寻道最短，又能使旋转延迟最短</a:t>
            </a:r>
          </a:p>
        </p:txBody>
      </p:sp>
    </p:spTree>
    <p:extLst>
      <p:ext uri="{BB962C8B-B14F-4D97-AF65-F5344CB8AC3E}">
        <p14:creationId xmlns:p14="http://schemas.microsoft.com/office/powerpoint/2010/main" val="1776257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rgbClr val="FF0000"/>
                </a:solidFill>
                <a:ea typeface="宋体" pitchFamily="2" charset="-122"/>
              </a:rPr>
              <a:t>3.1</a:t>
            </a:r>
            <a:r>
              <a:rPr lang="zh-CN" altLang="en-US" sz="2585" kern="0" dirty="0">
                <a:solidFill>
                  <a:srgbClr val="FF0000"/>
                </a:solidFill>
                <a:ea typeface="宋体" pitchFamily="2" charset="-122"/>
              </a:rPr>
              <a:t>：磁盘与磁盘调度</a:t>
            </a:r>
            <a:endParaRPr lang="en-US" altLang="zh-CN" sz="2585" kern="0" dirty="0">
              <a:solidFill>
                <a:srgbClr val="FF0000"/>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3.2</a:t>
            </a:r>
            <a:r>
              <a:rPr lang="zh-CN" altLang="en-US" sz="2585" kern="0" dirty="0">
                <a:solidFill>
                  <a:schemeClr val="accent4"/>
                </a:solidFill>
                <a:ea typeface="宋体" pitchFamily="2" charset="-122"/>
              </a:rPr>
              <a:t>：磁盘阵列与</a:t>
            </a:r>
            <a:r>
              <a:rPr lang="zh-CN" altLang="en-US" sz="2585" kern="0" dirty="0">
                <a:solidFill>
                  <a:schemeClr val="tx1"/>
                </a:solidFill>
                <a:ea typeface="宋体" pitchFamily="2" charset="-122"/>
              </a:rPr>
              <a:t>闪存</a:t>
            </a:r>
            <a:r>
              <a:rPr lang="en-US" altLang="zh-CN" sz="2585" kern="0" dirty="0">
                <a:solidFill>
                  <a:schemeClr val="tx1"/>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3.3</a:t>
            </a:r>
            <a:r>
              <a:rPr lang="zh-CN" altLang="en-US" sz="2585" kern="0" dirty="0">
                <a:solidFill>
                  <a:schemeClr val="accent4"/>
                </a:solidFill>
                <a:ea typeface="宋体" pitchFamily="2" charset="-122"/>
              </a:rPr>
              <a:t>：块设备驱动</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3.4</a:t>
            </a:r>
            <a:r>
              <a:rPr lang="zh-CN" altLang="en-US" sz="2585" kern="0" dirty="0">
                <a:solidFill>
                  <a:schemeClr val="accent4"/>
                </a:solidFill>
                <a:ea typeface="宋体" pitchFamily="2" charset="-122"/>
              </a:rPr>
              <a:t>：块设备</a:t>
            </a:r>
            <a:r>
              <a:rPr lang="en-US" altLang="zh-CN" sz="2585" kern="0" dirty="0">
                <a:solidFill>
                  <a:schemeClr val="accent4"/>
                </a:solidFill>
                <a:ea typeface="宋体" pitchFamily="2" charset="-122"/>
              </a:rPr>
              <a:t>I/O</a:t>
            </a:r>
            <a:r>
              <a:rPr lang="zh-CN" altLang="en-US" sz="2585" kern="0" dirty="0">
                <a:solidFill>
                  <a:schemeClr val="accent4"/>
                </a:solidFill>
                <a:ea typeface="宋体" pitchFamily="2" charset="-122"/>
              </a:rPr>
              <a:t>调度</a:t>
            </a:r>
            <a:endParaRPr lang="en-US" altLang="zh-CN" sz="2585" kern="0" dirty="0">
              <a:solidFill>
                <a:schemeClr val="accent4"/>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3.5</a:t>
            </a:r>
            <a:r>
              <a:rPr lang="zh-CN" altLang="en-US" sz="2585" kern="0" dirty="0">
                <a:solidFill>
                  <a:schemeClr val="tx1"/>
                </a:solidFill>
                <a:ea typeface="宋体" pitchFamily="2" charset="-122"/>
              </a:rPr>
              <a:t>：实例分析</a:t>
            </a:r>
            <a:r>
              <a:rPr lang="en-US" altLang="zh-CN" sz="2585" kern="0" dirty="0">
                <a:solidFill>
                  <a:schemeClr val="tx1"/>
                </a:solidFill>
                <a:ea typeface="宋体" pitchFamily="2" charset="-122"/>
              </a:rPr>
              <a:t>—</a:t>
            </a:r>
            <a:r>
              <a:rPr lang="en-US" altLang="zh-CN" sz="2585" kern="0" dirty="0" err="1">
                <a:solidFill>
                  <a:schemeClr val="tx1"/>
                </a:solidFill>
                <a:ea typeface="宋体" pitchFamily="2" charset="-122"/>
              </a:rPr>
              <a:t>sbull</a:t>
            </a:r>
            <a:endParaRPr lang="en-US" altLang="zh-CN" sz="2585" kern="0" dirty="0">
              <a:solidFill>
                <a:schemeClr val="tx1"/>
              </a:solidFill>
              <a:ea typeface="宋体" pitchFamily="2" charset="-122"/>
            </a:endParaRPr>
          </a:p>
          <a:p>
            <a:endParaRPr lang="en-US" altLang="zh-CN" sz="2585" kern="0" dirty="0">
              <a:solidFill>
                <a:schemeClr val="tx1"/>
              </a:solidFill>
              <a:ea typeface="宋体" pitchFamily="2" charset="-122"/>
            </a:endParaRPr>
          </a:p>
        </p:txBody>
      </p:sp>
    </p:spTree>
    <p:extLst>
      <p:ext uri="{BB962C8B-B14F-4D97-AF65-F5344CB8AC3E}">
        <p14:creationId xmlns:p14="http://schemas.microsoft.com/office/powerpoint/2010/main" val="10889082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chemeClr val="accent4"/>
                </a:solidFill>
                <a:ea typeface="宋体" pitchFamily="2" charset="-122"/>
              </a:rPr>
              <a:t>3.1</a:t>
            </a:r>
            <a:r>
              <a:rPr lang="zh-CN" altLang="en-US" sz="2585" kern="0" dirty="0">
                <a:solidFill>
                  <a:schemeClr val="accent4"/>
                </a:solidFill>
                <a:ea typeface="宋体" pitchFamily="2" charset="-122"/>
              </a:rPr>
              <a:t>：磁盘与磁盘调度</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rgbClr val="FF0000"/>
                </a:solidFill>
                <a:ea typeface="宋体" pitchFamily="2" charset="-122"/>
              </a:rPr>
              <a:t>3.2</a:t>
            </a:r>
            <a:r>
              <a:rPr lang="zh-CN" altLang="en-US" sz="2585" kern="0" dirty="0">
                <a:solidFill>
                  <a:srgbClr val="FF0000"/>
                </a:solidFill>
                <a:ea typeface="宋体" pitchFamily="2" charset="-122"/>
              </a:rPr>
              <a:t>：磁盘阵列与闪存</a:t>
            </a:r>
            <a:r>
              <a:rPr lang="en-US" altLang="zh-CN" sz="2585" kern="0" dirty="0">
                <a:solidFill>
                  <a:srgbClr val="FF0000"/>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3.3</a:t>
            </a:r>
            <a:r>
              <a:rPr lang="zh-CN" altLang="en-US" sz="2585" kern="0" dirty="0">
                <a:solidFill>
                  <a:schemeClr val="accent4"/>
                </a:solidFill>
                <a:ea typeface="宋体" pitchFamily="2" charset="-122"/>
              </a:rPr>
              <a:t>：块设备驱动</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3.4</a:t>
            </a:r>
            <a:r>
              <a:rPr lang="zh-CN" altLang="en-US" sz="2585" kern="0" dirty="0">
                <a:solidFill>
                  <a:schemeClr val="accent4"/>
                </a:solidFill>
                <a:ea typeface="宋体" pitchFamily="2" charset="-122"/>
              </a:rPr>
              <a:t>：块设备</a:t>
            </a:r>
            <a:r>
              <a:rPr lang="en-US" altLang="zh-CN" sz="2585" kern="0" dirty="0">
                <a:solidFill>
                  <a:schemeClr val="accent4"/>
                </a:solidFill>
                <a:ea typeface="宋体" pitchFamily="2" charset="-122"/>
              </a:rPr>
              <a:t>I/O</a:t>
            </a:r>
            <a:r>
              <a:rPr lang="zh-CN" altLang="en-US" sz="2585" kern="0" dirty="0">
                <a:solidFill>
                  <a:schemeClr val="accent4"/>
                </a:solidFill>
                <a:ea typeface="宋体" pitchFamily="2" charset="-122"/>
              </a:rPr>
              <a:t>调度</a:t>
            </a:r>
            <a:endParaRPr lang="en-US" altLang="zh-CN" sz="2585" kern="0" dirty="0">
              <a:solidFill>
                <a:schemeClr val="accent4"/>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3.5</a:t>
            </a:r>
            <a:r>
              <a:rPr lang="zh-CN" altLang="en-US" sz="2585" kern="0" dirty="0">
                <a:solidFill>
                  <a:schemeClr val="tx1"/>
                </a:solidFill>
                <a:ea typeface="宋体" pitchFamily="2" charset="-122"/>
              </a:rPr>
              <a:t>：实例分析</a:t>
            </a:r>
            <a:r>
              <a:rPr lang="en-US" altLang="zh-CN" sz="2585" kern="0" dirty="0">
                <a:solidFill>
                  <a:schemeClr val="tx1"/>
                </a:solidFill>
                <a:ea typeface="宋体" pitchFamily="2" charset="-122"/>
              </a:rPr>
              <a:t>—</a:t>
            </a:r>
            <a:r>
              <a:rPr lang="en-US" altLang="zh-CN" sz="2585" kern="0" dirty="0" err="1">
                <a:solidFill>
                  <a:schemeClr val="tx1"/>
                </a:solidFill>
                <a:ea typeface="宋体" pitchFamily="2" charset="-122"/>
              </a:rPr>
              <a:t>sbull</a:t>
            </a:r>
            <a:endParaRPr lang="en-US" altLang="zh-CN" sz="2585" kern="0" dirty="0">
              <a:solidFill>
                <a:schemeClr val="tx1"/>
              </a:solidFill>
              <a:ea typeface="宋体" pitchFamily="2" charset="-122"/>
            </a:endParaRPr>
          </a:p>
          <a:p>
            <a:endParaRPr lang="en-US" altLang="zh-CN" sz="2585" kern="0" dirty="0">
              <a:solidFill>
                <a:schemeClr val="tx1"/>
              </a:solidFill>
              <a:ea typeface="宋体" pitchFamily="2" charset="-122"/>
            </a:endParaRPr>
          </a:p>
        </p:txBody>
      </p:sp>
    </p:spTree>
    <p:extLst>
      <p:ext uri="{BB962C8B-B14F-4D97-AF65-F5344CB8AC3E}">
        <p14:creationId xmlns:p14="http://schemas.microsoft.com/office/powerpoint/2010/main" val="33220153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RAID (Redundant Array of Independent Disks)</a:t>
            </a:r>
            <a:endParaRPr lang="zh-CN" altLang="en-US" dirty="0"/>
          </a:p>
        </p:txBody>
      </p:sp>
      <p:pic>
        <p:nvPicPr>
          <p:cNvPr id="2" name="图片 1"/>
          <p:cNvPicPr>
            <a:picLocks noChangeAspect="1"/>
          </p:cNvPicPr>
          <p:nvPr/>
        </p:nvPicPr>
        <p:blipFill>
          <a:blip r:embed="rId3"/>
          <a:stretch>
            <a:fillRect/>
          </a:stretch>
        </p:blipFill>
        <p:spPr>
          <a:xfrm>
            <a:off x="5558156" y="1287265"/>
            <a:ext cx="3560440" cy="4246154"/>
          </a:xfrm>
          <a:prstGeom prst="rect">
            <a:avLst/>
          </a:prstGeom>
        </p:spPr>
      </p:pic>
      <p:sp>
        <p:nvSpPr>
          <p:cNvPr id="5" name="矩形 4"/>
          <p:cNvSpPr/>
          <p:nvPr/>
        </p:nvSpPr>
        <p:spPr>
          <a:xfrm>
            <a:off x="483750" y="1492658"/>
            <a:ext cx="4572000" cy="3841821"/>
          </a:xfrm>
          <a:prstGeom prst="rect">
            <a:avLst/>
          </a:prstGeom>
        </p:spPr>
        <p:txBody>
          <a:bodyPr>
            <a:spAutoFit/>
          </a:bodyPr>
          <a:lstStyle/>
          <a:p>
            <a:pPr algn="l"/>
            <a:r>
              <a:rPr lang="en-US" altLang="zh-CN" sz="2215" b="0">
                <a:solidFill>
                  <a:srgbClr val="292929"/>
                </a:solidFill>
              </a:rPr>
              <a:t>• </a:t>
            </a:r>
            <a:r>
              <a:rPr lang="zh-CN" altLang="en-US" sz="2215" b="0">
                <a:solidFill>
                  <a:srgbClr val="292929"/>
                </a:solidFill>
              </a:rPr>
              <a:t>主要思想</a:t>
            </a:r>
          </a:p>
          <a:p>
            <a:pPr algn="l"/>
            <a:r>
              <a:rPr lang="en-US" altLang="zh-CN" sz="2215" b="0">
                <a:solidFill>
                  <a:srgbClr val="292929"/>
                </a:solidFill>
              </a:rPr>
              <a:t>   – </a:t>
            </a:r>
            <a:r>
              <a:rPr lang="zh-CN" altLang="en-US" sz="2215" b="0">
                <a:solidFill>
                  <a:srgbClr val="292929"/>
                </a:solidFill>
              </a:rPr>
              <a:t>计算块的校验（ </a:t>
            </a:r>
            <a:r>
              <a:rPr lang="en-US" altLang="zh-CN" sz="2215" b="0">
                <a:solidFill>
                  <a:srgbClr val="292929"/>
                </a:solidFill>
              </a:rPr>
              <a:t>XOR</a:t>
            </a:r>
            <a:r>
              <a:rPr lang="zh-CN" altLang="en-US" sz="2215" b="0">
                <a:solidFill>
                  <a:srgbClr val="292929"/>
                </a:solidFill>
              </a:rPr>
              <a:t>），将</a:t>
            </a:r>
          </a:p>
          <a:p>
            <a:pPr algn="l"/>
            <a:r>
              <a:rPr lang="zh-CN" altLang="en-US" sz="2215" b="0">
                <a:solidFill>
                  <a:srgbClr val="292929"/>
                </a:solidFill>
              </a:rPr>
              <a:t>      校验块保存在一块磁盘上</a:t>
            </a:r>
          </a:p>
          <a:p>
            <a:pPr algn="l"/>
            <a:r>
              <a:rPr lang="en-US" altLang="zh-CN" sz="2215" b="0">
                <a:solidFill>
                  <a:srgbClr val="292929"/>
                </a:solidFill>
              </a:rPr>
              <a:t>   – </a:t>
            </a:r>
            <a:r>
              <a:rPr lang="zh-CN" altLang="en-US" sz="2215" b="0">
                <a:solidFill>
                  <a:srgbClr val="292929"/>
                </a:solidFill>
              </a:rPr>
              <a:t>一个磁盘坏掉时，通过校验块</a:t>
            </a:r>
          </a:p>
          <a:p>
            <a:pPr algn="l"/>
            <a:r>
              <a:rPr lang="zh-CN" altLang="en-US" sz="2215" b="0">
                <a:solidFill>
                  <a:srgbClr val="292929"/>
                </a:solidFill>
              </a:rPr>
              <a:t>      和其它磁盘恢复坏盘上的数据</a:t>
            </a:r>
          </a:p>
          <a:p>
            <a:pPr algn="l"/>
            <a:r>
              <a:rPr lang="en-US" altLang="zh-CN" sz="2215" b="0">
                <a:solidFill>
                  <a:srgbClr val="292929"/>
                </a:solidFill>
              </a:rPr>
              <a:t>• </a:t>
            </a:r>
            <a:r>
              <a:rPr lang="zh-CN" altLang="en-US" sz="2215" b="0">
                <a:solidFill>
                  <a:srgbClr val="292929"/>
                </a:solidFill>
              </a:rPr>
              <a:t>好处</a:t>
            </a:r>
          </a:p>
          <a:p>
            <a:pPr algn="l"/>
            <a:r>
              <a:rPr lang="en-US" altLang="zh-CN" sz="2215" b="0">
                <a:solidFill>
                  <a:srgbClr val="292929"/>
                </a:solidFill>
              </a:rPr>
              <a:t>   – </a:t>
            </a:r>
            <a:r>
              <a:rPr lang="zh-CN" altLang="en-US" sz="2215" b="0">
                <a:solidFill>
                  <a:srgbClr val="292929"/>
                </a:solidFill>
              </a:rPr>
              <a:t>可靠性</a:t>
            </a:r>
          </a:p>
          <a:p>
            <a:pPr algn="l"/>
            <a:r>
              <a:rPr lang="en-US" altLang="zh-CN" sz="2215" b="0">
                <a:solidFill>
                  <a:srgbClr val="292929"/>
                </a:solidFill>
              </a:rPr>
              <a:t>   – </a:t>
            </a:r>
            <a:r>
              <a:rPr lang="zh-CN" altLang="en-US" sz="2215" b="0">
                <a:solidFill>
                  <a:srgbClr val="292929"/>
                </a:solidFill>
              </a:rPr>
              <a:t>高带宽？</a:t>
            </a:r>
          </a:p>
          <a:p>
            <a:pPr algn="l"/>
            <a:r>
              <a:rPr lang="en-US" altLang="zh-CN" sz="2215" b="0">
                <a:solidFill>
                  <a:srgbClr val="292929"/>
                </a:solidFill>
              </a:rPr>
              <a:t>• </a:t>
            </a:r>
            <a:r>
              <a:rPr lang="zh-CN" altLang="en-US" sz="2215" b="0">
                <a:solidFill>
                  <a:srgbClr val="292929"/>
                </a:solidFill>
              </a:rPr>
              <a:t>坏处</a:t>
            </a:r>
          </a:p>
          <a:p>
            <a:pPr algn="l"/>
            <a:r>
              <a:rPr lang="en-US" altLang="zh-CN" sz="2215" b="0">
                <a:solidFill>
                  <a:srgbClr val="292929"/>
                </a:solidFill>
              </a:rPr>
              <a:t>   – </a:t>
            </a:r>
            <a:r>
              <a:rPr lang="zh-CN" altLang="en-US" sz="2215" b="0">
                <a:solidFill>
                  <a:srgbClr val="292929"/>
                </a:solidFill>
              </a:rPr>
              <a:t>成本</a:t>
            </a:r>
          </a:p>
          <a:p>
            <a:pPr algn="l"/>
            <a:r>
              <a:rPr lang="en-US" altLang="zh-CN" sz="2215" b="0">
                <a:solidFill>
                  <a:srgbClr val="292929"/>
                </a:solidFill>
              </a:rPr>
              <a:t>   – </a:t>
            </a:r>
            <a:r>
              <a:rPr lang="zh-CN" altLang="en-US" sz="2215" b="0">
                <a:solidFill>
                  <a:srgbClr val="292929"/>
                </a:solidFill>
              </a:rPr>
              <a:t>控制器变得复杂</a:t>
            </a:r>
          </a:p>
        </p:txBody>
      </p:sp>
    </p:spTree>
    <p:extLst>
      <p:ext uri="{BB962C8B-B14F-4D97-AF65-F5344CB8AC3E}">
        <p14:creationId xmlns:p14="http://schemas.microsoft.com/office/powerpoint/2010/main" val="3427858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RAID </a:t>
            </a:r>
            <a:r>
              <a:rPr lang="zh-CN" altLang="en-US"/>
              <a:t>级别</a:t>
            </a:r>
            <a:endParaRPr lang="zh-CN" altLang="en-US" dirty="0"/>
          </a:p>
        </p:txBody>
      </p:sp>
      <p:pic>
        <p:nvPicPr>
          <p:cNvPr id="4" name="图片 3"/>
          <p:cNvPicPr>
            <a:picLocks noChangeAspect="1"/>
          </p:cNvPicPr>
          <p:nvPr/>
        </p:nvPicPr>
        <p:blipFill>
          <a:blip r:embed="rId3"/>
          <a:stretch>
            <a:fillRect/>
          </a:stretch>
        </p:blipFill>
        <p:spPr>
          <a:xfrm>
            <a:off x="185051" y="1434932"/>
            <a:ext cx="3041758" cy="1283516"/>
          </a:xfrm>
          <a:prstGeom prst="rect">
            <a:avLst/>
          </a:prstGeom>
        </p:spPr>
      </p:pic>
      <p:sp>
        <p:nvSpPr>
          <p:cNvPr id="7" name="矩形 6"/>
          <p:cNvSpPr/>
          <p:nvPr/>
        </p:nvSpPr>
        <p:spPr>
          <a:xfrm>
            <a:off x="4771407" y="4365633"/>
            <a:ext cx="4572000" cy="2137508"/>
          </a:xfrm>
          <a:prstGeom prst="rect">
            <a:avLst/>
          </a:prstGeom>
        </p:spPr>
        <p:txBody>
          <a:bodyPr>
            <a:spAutoFit/>
          </a:bodyPr>
          <a:lstStyle/>
          <a:p>
            <a:pPr algn="l"/>
            <a:r>
              <a:rPr lang="en-US" altLang="zh-CN" sz="2215" b="0">
                <a:solidFill>
                  <a:srgbClr val="292929"/>
                </a:solidFill>
              </a:rPr>
              <a:t>RAID Level 2</a:t>
            </a:r>
          </a:p>
          <a:p>
            <a:pPr algn="l"/>
            <a:r>
              <a:rPr lang="en-US" altLang="zh-CN" sz="2215" b="0">
                <a:solidFill>
                  <a:srgbClr val="292929"/>
                </a:solidFill>
              </a:rPr>
              <a:t>‒ </a:t>
            </a:r>
            <a:r>
              <a:rPr lang="zh-CN" altLang="en-US" sz="2215" b="0">
                <a:solidFill>
                  <a:srgbClr val="292929"/>
                </a:solidFill>
              </a:rPr>
              <a:t>位级条带化 </a:t>
            </a:r>
            <a:r>
              <a:rPr lang="en-US" altLang="zh-CN" sz="2215" b="0">
                <a:solidFill>
                  <a:srgbClr val="292929"/>
                </a:solidFill>
              </a:rPr>
              <a:t>+ ECC</a:t>
            </a:r>
          </a:p>
          <a:p>
            <a:pPr algn="l"/>
            <a:r>
              <a:rPr lang="en-US" altLang="zh-CN" sz="2215" b="0">
                <a:solidFill>
                  <a:srgbClr val="292929"/>
                </a:solidFill>
              </a:rPr>
              <a:t>‒ </a:t>
            </a:r>
            <a:r>
              <a:rPr lang="zh-CN" altLang="en-US" sz="2215" b="0">
                <a:solidFill>
                  <a:srgbClr val="292929"/>
                </a:solidFill>
              </a:rPr>
              <a:t>一个字节分成</a:t>
            </a:r>
            <a:r>
              <a:rPr lang="en-US" altLang="zh-CN" sz="2215" b="0">
                <a:solidFill>
                  <a:srgbClr val="292929"/>
                </a:solidFill>
              </a:rPr>
              <a:t>2</a:t>
            </a:r>
            <a:r>
              <a:rPr lang="zh-CN" altLang="en-US" sz="2215" b="0">
                <a:solidFill>
                  <a:srgbClr val="292929"/>
                </a:solidFill>
              </a:rPr>
              <a:t>半</a:t>
            </a:r>
          </a:p>
          <a:p>
            <a:pPr algn="l"/>
            <a:r>
              <a:rPr lang="en-US" altLang="zh-CN" sz="2215" b="0">
                <a:solidFill>
                  <a:srgbClr val="292929"/>
                </a:solidFill>
              </a:rPr>
              <a:t>‒ </a:t>
            </a:r>
            <a:r>
              <a:rPr lang="zh-CN" altLang="en-US" sz="2215" b="0">
                <a:solidFill>
                  <a:srgbClr val="292929"/>
                </a:solidFill>
              </a:rPr>
              <a:t>每</a:t>
            </a:r>
            <a:r>
              <a:rPr lang="en-US" altLang="zh-CN" sz="2215" b="0">
                <a:solidFill>
                  <a:srgbClr val="292929"/>
                </a:solidFill>
              </a:rPr>
              <a:t>4</a:t>
            </a:r>
            <a:r>
              <a:rPr lang="zh-CN" altLang="en-US" sz="2215" b="0">
                <a:solidFill>
                  <a:srgbClr val="292929"/>
                </a:solidFill>
              </a:rPr>
              <a:t>位 </a:t>
            </a:r>
            <a:r>
              <a:rPr lang="en-US" altLang="zh-CN" sz="2215" b="0">
                <a:solidFill>
                  <a:srgbClr val="292929"/>
                </a:solidFill>
              </a:rPr>
              <a:t>+ 3</a:t>
            </a:r>
            <a:r>
              <a:rPr lang="zh-CN" altLang="en-US" sz="2215" b="0">
                <a:solidFill>
                  <a:srgbClr val="292929"/>
                </a:solidFill>
              </a:rPr>
              <a:t>位海明码</a:t>
            </a:r>
          </a:p>
          <a:p>
            <a:pPr algn="l"/>
            <a:r>
              <a:rPr lang="en-US" altLang="zh-CN" sz="2215" b="0">
                <a:solidFill>
                  <a:srgbClr val="292929"/>
                </a:solidFill>
              </a:rPr>
              <a:t>‒ Think machine CM-2</a:t>
            </a:r>
          </a:p>
          <a:p>
            <a:pPr algn="l"/>
            <a:r>
              <a:rPr lang="en-US" altLang="zh-CN" sz="2215" b="0">
                <a:solidFill>
                  <a:srgbClr val="292929"/>
                </a:solidFill>
              </a:rPr>
              <a:t>39</a:t>
            </a:r>
            <a:r>
              <a:rPr lang="zh-CN" altLang="en-US" sz="2215" b="0">
                <a:solidFill>
                  <a:srgbClr val="292929"/>
                </a:solidFill>
              </a:rPr>
              <a:t>磁盘：</a:t>
            </a:r>
            <a:r>
              <a:rPr lang="en-US" altLang="zh-CN" sz="2215" b="0">
                <a:solidFill>
                  <a:srgbClr val="292929"/>
                </a:solidFill>
              </a:rPr>
              <a:t>38</a:t>
            </a:r>
            <a:r>
              <a:rPr lang="zh-CN" altLang="en-US" sz="2215" b="0">
                <a:solidFill>
                  <a:srgbClr val="292929"/>
                </a:solidFill>
              </a:rPr>
              <a:t>位海明码</a:t>
            </a:r>
            <a:r>
              <a:rPr lang="en-US" altLang="zh-CN" sz="2215" b="0">
                <a:solidFill>
                  <a:srgbClr val="292929"/>
                </a:solidFill>
              </a:rPr>
              <a:t>+1</a:t>
            </a:r>
            <a:r>
              <a:rPr lang="zh-CN" altLang="en-US" sz="2215" b="0">
                <a:solidFill>
                  <a:srgbClr val="292929"/>
                </a:solidFill>
              </a:rPr>
              <a:t>位</a:t>
            </a:r>
            <a:r>
              <a:rPr lang="en-US" altLang="zh-CN" sz="2215" b="0">
                <a:solidFill>
                  <a:srgbClr val="292929"/>
                </a:solidFill>
              </a:rPr>
              <a:t>parity</a:t>
            </a:r>
            <a:endParaRPr lang="zh-CN" altLang="en-US" sz="2215" b="0">
              <a:solidFill>
                <a:srgbClr val="292929"/>
              </a:solidFill>
            </a:endParaRPr>
          </a:p>
        </p:txBody>
      </p:sp>
      <p:sp>
        <p:nvSpPr>
          <p:cNvPr id="8" name="矩形 7"/>
          <p:cNvSpPr/>
          <p:nvPr/>
        </p:nvSpPr>
        <p:spPr>
          <a:xfrm>
            <a:off x="5502565" y="2916022"/>
            <a:ext cx="4572000" cy="1455783"/>
          </a:xfrm>
          <a:prstGeom prst="rect">
            <a:avLst/>
          </a:prstGeom>
        </p:spPr>
        <p:txBody>
          <a:bodyPr>
            <a:spAutoFit/>
          </a:bodyPr>
          <a:lstStyle/>
          <a:p>
            <a:pPr algn="l"/>
            <a:r>
              <a:rPr lang="en-US" altLang="zh-CN" sz="2215" b="0">
                <a:solidFill>
                  <a:srgbClr val="292929"/>
                </a:solidFill>
              </a:rPr>
              <a:t>RAID Level 1</a:t>
            </a:r>
          </a:p>
          <a:p>
            <a:pPr algn="l"/>
            <a:r>
              <a:rPr lang="en-US" altLang="zh-CN" sz="2215" b="0">
                <a:solidFill>
                  <a:srgbClr val="292929"/>
                </a:solidFill>
              </a:rPr>
              <a:t>‒ </a:t>
            </a:r>
            <a:r>
              <a:rPr lang="zh-CN" altLang="en-US" sz="2215" b="0">
                <a:solidFill>
                  <a:srgbClr val="292929"/>
                </a:solidFill>
              </a:rPr>
              <a:t>块级条带化 </a:t>
            </a:r>
            <a:r>
              <a:rPr lang="en-US" altLang="zh-CN" sz="2215" b="0">
                <a:solidFill>
                  <a:srgbClr val="292929"/>
                </a:solidFill>
              </a:rPr>
              <a:t>+ </a:t>
            </a:r>
            <a:r>
              <a:rPr lang="zh-CN" altLang="en-US" sz="2215" b="0">
                <a:solidFill>
                  <a:srgbClr val="292929"/>
                </a:solidFill>
              </a:rPr>
              <a:t>镜像</a:t>
            </a:r>
          </a:p>
          <a:p>
            <a:pPr algn="l"/>
            <a:r>
              <a:rPr lang="en-US" altLang="zh-CN" sz="2215" b="0">
                <a:solidFill>
                  <a:srgbClr val="292929"/>
                </a:solidFill>
              </a:rPr>
              <a:t>‒ </a:t>
            </a:r>
            <a:r>
              <a:rPr lang="zh-CN" altLang="en-US" sz="2215" b="0">
                <a:solidFill>
                  <a:srgbClr val="292929"/>
                </a:solidFill>
              </a:rPr>
              <a:t>写性能 </a:t>
            </a:r>
            <a:r>
              <a:rPr lang="en-US" altLang="zh-CN" sz="2215" b="0">
                <a:solidFill>
                  <a:srgbClr val="292929"/>
                </a:solidFill>
              </a:rPr>
              <a:t>= RAID0</a:t>
            </a:r>
          </a:p>
          <a:p>
            <a:pPr algn="l"/>
            <a:r>
              <a:rPr lang="en-US" altLang="zh-CN" sz="2215" b="0">
                <a:solidFill>
                  <a:srgbClr val="292929"/>
                </a:solidFill>
              </a:rPr>
              <a:t>‒ </a:t>
            </a:r>
            <a:r>
              <a:rPr lang="zh-CN" altLang="en-US" sz="2215" b="0">
                <a:solidFill>
                  <a:srgbClr val="292929"/>
                </a:solidFill>
              </a:rPr>
              <a:t>读性能 </a:t>
            </a:r>
            <a:r>
              <a:rPr lang="en-US" altLang="zh-CN" sz="2215" b="0">
                <a:solidFill>
                  <a:srgbClr val="292929"/>
                </a:solidFill>
              </a:rPr>
              <a:t>= 2X RAID0</a:t>
            </a:r>
            <a:endParaRPr lang="zh-CN" altLang="en-US" sz="2215" b="0">
              <a:solidFill>
                <a:srgbClr val="292929"/>
              </a:solidFill>
            </a:endParaRPr>
          </a:p>
        </p:txBody>
      </p:sp>
      <p:sp>
        <p:nvSpPr>
          <p:cNvPr id="9" name="矩形 8"/>
          <p:cNvSpPr/>
          <p:nvPr/>
        </p:nvSpPr>
        <p:spPr>
          <a:xfrm>
            <a:off x="3973780" y="1395079"/>
            <a:ext cx="4572000" cy="1455783"/>
          </a:xfrm>
          <a:prstGeom prst="rect">
            <a:avLst/>
          </a:prstGeom>
        </p:spPr>
        <p:txBody>
          <a:bodyPr>
            <a:spAutoFit/>
          </a:bodyPr>
          <a:lstStyle/>
          <a:p>
            <a:pPr algn="l"/>
            <a:r>
              <a:rPr lang="en-US" altLang="zh-CN" sz="2215" b="0">
                <a:solidFill>
                  <a:srgbClr val="292929"/>
                </a:solidFill>
              </a:rPr>
              <a:t>RAID Level 0</a:t>
            </a:r>
          </a:p>
          <a:p>
            <a:pPr algn="l"/>
            <a:r>
              <a:rPr lang="en-US" altLang="zh-CN" sz="2215" b="0">
                <a:solidFill>
                  <a:srgbClr val="292929"/>
                </a:solidFill>
              </a:rPr>
              <a:t>‒ </a:t>
            </a:r>
            <a:r>
              <a:rPr lang="zh-CN" altLang="en-US" sz="2215" b="0">
                <a:solidFill>
                  <a:srgbClr val="292929"/>
                </a:solidFill>
              </a:rPr>
              <a:t>块级条带化，无冗余</a:t>
            </a:r>
          </a:p>
          <a:p>
            <a:pPr algn="l"/>
            <a:r>
              <a:rPr lang="en-US" altLang="zh-CN" sz="2215" b="0">
                <a:solidFill>
                  <a:srgbClr val="292929"/>
                </a:solidFill>
              </a:rPr>
              <a:t>‒ 1 strip = k</a:t>
            </a:r>
            <a:r>
              <a:rPr lang="zh-CN" altLang="en-US" sz="2215" b="0">
                <a:solidFill>
                  <a:srgbClr val="292929"/>
                </a:solidFill>
              </a:rPr>
              <a:t>个扇区</a:t>
            </a:r>
          </a:p>
          <a:p>
            <a:pPr algn="l"/>
            <a:r>
              <a:rPr lang="en-US" altLang="zh-CN" sz="2215" b="0">
                <a:solidFill>
                  <a:srgbClr val="292929"/>
                </a:solidFill>
              </a:rPr>
              <a:t>‒ Round-robin</a:t>
            </a:r>
            <a:endParaRPr lang="zh-CN" altLang="en-US" sz="2215" b="0">
              <a:solidFill>
                <a:srgbClr val="292929"/>
              </a:solidFill>
            </a:endParaRPr>
          </a:p>
        </p:txBody>
      </p:sp>
      <p:pic>
        <p:nvPicPr>
          <p:cNvPr id="10" name="图片 9"/>
          <p:cNvPicPr>
            <a:picLocks noChangeAspect="1"/>
          </p:cNvPicPr>
          <p:nvPr/>
        </p:nvPicPr>
        <p:blipFill>
          <a:blip r:embed="rId4"/>
          <a:stretch>
            <a:fillRect/>
          </a:stretch>
        </p:blipFill>
        <p:spPr>
          <a:xfrm>
            <a:off x="185051" y="2918034"/>
            <a:ext cx="4923077" cy="1134066"/>
          </a:xfrm>
          <a:prstGeom prst="rect">
            <a:avLst/>
          </a:prstGeom>
        </p:spPr>
      </p:pic>
      <p:pic>
        <p:nvPicPr>
          <p:cNvPr id="11" name="图片 10"/>
          <p:cNvPicPr>
            <a:picLocks noChangeAspect="1"/>
          </p:cNvPicPr>
          <p:nvPr/>
        </p:nvPicPr>
        <p:blipFill>
          <a:blip r:embed="rId5"/>
          <a:stretch>
            <a:fillRect/>
          </a:stretch>
        </p:blipFill>
        <p:spPr>
          <a:xfrm>
            <a:off x="236929" y="4535164"/>
            <a:ext cx="4290110" cy="1257143"/>
          </a:xfrm>
          <a:prstGeom prst="rect">
            <a:avLst/>
          </a:prstGeom>
        </p:spPr>
      </p:pic>
    </p:spTree>
    <p:extLst>
      <p:ext uri="{BB962C8B-B14F-4D97-AF65-F5344CB8AC3E}">
        <p14:creationId xmlns:p14="http://schemas.microsoft.com/office/powerpoint/2010/main" val="42368546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RAID </a:t>
            </a:r>
            <a:r>
              <a:rPr lang="zh-CN" altLang="en-US"/>
              <a:t>级别</a:t>
            </a:r>
            <a:endParaRPr lang="zh-CN" altLang="en-US" dirty="0"/>
          </a:p>
        </p:txBody>
      </p:sp>
      <p:sp>
        <p:nvSpPr>
          <p:cNvPr id="7" name="矩形 6"/>
          <p:cNvSpPr/>
          <p:nvPr/>
        </p:nvSpPr>
        <p:spPr>
          <a:xfrm>
            <a:off x="4239655" y="4572749"/>
            <a:ext cx="4572000" cy="1455783"/>
          </a:xfrm>
          <a:prstGeom prst="rect">
            <a:avLst/>
          </a:prstGeom>
        </p:spPr>
        <p:txBody>
          <a:bodyPr>
            <a:spAutoFit/>
          </a:bodyPr>
          <a:lstStyle/>
          <a:p>
            <a:pPr algn="l"/>
            <a:r>
              <a:rPr lang="en-US" altLang="zh-CN" sz="2215" b="0">
                <a:solidFill>
                  <a:srgbClr val="292929"/>
                </a:solidFill>
              </a:rPr>
              <a:t>RAID Level 5</a:t>
            </a:r>
          </a:p>
          <a:p>
            <a:pPr algn="l"/>
            <a:r>
              <a:rPr lang="en-US" altLang="zh-CN" sz="2215" b="0">
                <a:solidFill>
                  <a:srgbClr val="292929"/>
                </a:solidFill>
              </a:rPr>
              <a:t>‒ </a:t>
            </a:r>
            <a:r>
              <a:rPr lang="zh-CN" altLang="en-US" sz="2215" b="0">
                <a:solidFill>
                  <a:srgbClr val="292929"/>
                </a:solidFill>
              </a:rPr>
              <a:t>块级条带化 </a:t>
            </a:r>
            <a:r>
              <a:rPr lang="en-US" altLang="zh-CN" sz="2215" b="0">
                <a:solidFill>
                  <a:srgbClr val="292929"/>
                </a:solidFill>
              </a:rPr>
              <a:t>+ 1</a:t>
            </a:r>
            <a:r>
              <a:rPr lang="zh-CN" altLang="en-US" sz="2215" b="0">
                <a:solidFill>
                  <a:srgbClr val="292929"/>
                </a:solidFill>
              </a:rPr>
              <a:t>个校验块</a:t>
            </a:r>
          </a:p>
          <a:p>
            <a:pPr algn="l"/>
            <a:r>
              <a:rPr lang="en-US" altLang="zh-CN" sz="2215" b="0">
                <a:solidFill>
                  <a:srgbClr val="292929"/>
                </a:solidFill>
              </a:rPr>
              <a:t>‒ </a:t>
            </a:r>
            <a:r>
              <a:rPr lang="zh-CN" altLang="en-US" sz="2215" b="0">
                <a:solidFill>
                  <a:srgbClr val="292929"/>
                </a:solidFill>
              </a:rPr>
              <a:t>校验块分散在不同磁盘上</a:t>
            </a:r>
          </a:p>
          <a:p>
            <a:pPr algn="l"/>
            <a:r>
              <a:rPr lang="en-US" altLang="zh-CN" sz="2215" b="0">
                <a:solidFill>
                  <a:srgbClr val="292929"/>
                </a:solidFill>
              </a:rPr>
              <a:t>‒ Rebuild</a:t>
            </a:r>
            <a:r>
              <a:rPr lang="zh-CN" altLang="en-US" sz="2215" b="0">
                <a:solidFill>
                  <a:srgbClr val="292929"/>
                </a:solidFill>
              </a:rPr>
              <a:t>复杂、速度慢</a:t>
            </a:r>
          </a:p>
        </p:txBody>
      </p:sp>
      <p:sp>
        <p:nvSpPr>
          <p:cNvPr id="8" name="矩形 7"/>
          <p:cNvSpPr/>
          <p:nvPr/>
        </p:nvSpPr>
        <p:spPr>
          <a:xfrm>
            <a:off x="4239656" y="2768841"/>
            <a:ext cx="4785762" cy="1455783"/>
          </a:xfrm>
          <a:prstGeom prst="rect">
            <a:avLst/>
          </a:prstGeom>
        </p:spPr>
        <p:txBody>
          <a:bodyPr wrap="square">
            <a:spAutoFit/>
          </a:bodyPr>
          <a:lstStyle/>
          <a:p>
            <a:pPr algn="l"/>
            <a:r>
              <a:rPr lang="en-US" altLang="zh-CN" sz="2215" b="0">
                <a:solidFill>
                  <a:srgbClr val="292929"/>
                </a:solidFill>
              </a:rPr>
              <a:t>RAID Level 4</a:t>
            </a:r>
          </a:p>
          <a:p>
            <a:pPr algn="l"/>
            <a:r>
              <a:rPr lang="en-US" altLang="zh-CN" sz="2215" b="0">
                <a:solidFill>
                  <a:srgbClr val="292929"/>
                </a:solidFill>
              </a:rPr>
              <a:t>‒ </a:t>
            </a:r>
            <a:r>
              <a:rPr lang="zh-CN" altLang="en-US" sz="2215" b="0">
                <a:solidFill>
                  <a:srgbClr val="292929"/>
                </a:solidFill>
              </a:rPr>
              <a:t>块级条带化 </a:t>
            </a:r>
            <a:r>
              <a:rPr lang="en-US" altLang="zh-CN" sz="2215" b="0">
                <a:solidFill>
                  <a:srgbClr val="292929"/>
                </a:solidFill>
              </a:rPr>
              <a:t>+ 1</a:t>
            </a:r>
            <a:r>
              <a:rPr lang="zh-CN" altLang="en-US" sz="2215" b="0">
                <a:solidFill>
                  <a:srgbClr val="292929"/>
                </a:solidFill>
              </a:rPr>
              <a:t>个校验块</a:t>
            </a:r>
          </a:p>
          <a:p>
            <a:pPr algn="l"/>
            <a:r>
              <a:rPr lang="en-US" altLang="zh-CN" sz="2215" b="0">
                <a:solidFill>
                  <a:srgbClr val="292929"/>
                </a:solidFill>
              </a:rPr>
              <a:t>‒ </a:t>
            </a:r>
            <a:r>
              <a:rPr lang="zh-CN" altLang="en-US" sz="2215" b="0">
                <a:solidFill>
                  <a:srgbClr val="292929"/>
                </a:solidFill>
              </a:rPr>
              <a:t>所有校验块在同一块磁盘上</a:t>
            </a:r>
          </a:p>
          <a:p>
            <a:pPr algn="l"/>
            <a:r>
              <a:rPr lang="en-US" altLang="zh-CN" sz="2215" b="0">
                <a:solidFill>
                  <a:srgbClr val="292929"/>
                </a:solidFill>
              </a:rPr>
              <a:t>‒ </a:t>
            </a:r>
            <a:r>
              <a:rPr lang="zh-CN" altLang="en-US" sz="2215" b="0">
                <a:solidFill>
                  <a:srgbClr val="292929"/>
                </a:solidFill>
              </a:rPr>
              <a:t>缺点：校验盘为写性能瓶颈，易坏</a:t>
            </a:r>
          </a:p>
        </p:txBody>
      </p:sp>
      <p:sp>
        <p:nvSpPr>
          <p:cNvPr id="9" name="矩形 8"/>
          <p:cNvSpPr/>
          <p:nvPr/>
        </p:nvSpPr>
        <p:spPr>
          <a:xfrm>
            <a:off x="4239655" y="1344730"/>
            <a:ext cx="4572000" cy="1114921"/>
          </a:xfrm>
          <a:prstGeom prst="rect">
            <a:avLst/>
          </a:prstGeom>
        </p:spPr>
        <p:txBody>
          <a:bodyPr>
            <a:spAutoFit/>
          </a:bodyPr>
          <a:lstStyle/>
          <a:p>
            <a:pPr algn="l"/>
            <a:r>
              <a:rPr lang="en-US" altLang="zh-CN" sz="2215" b="0">
                <a:solidFill>
                  <a:srgbClr val="292929"/>
                </a:solidFill>
              </a:rPr>
              <a:t>RAID Level 3:</a:t>
            </a:r>
          </a:p>
          <a:p>
            <a:pPr algn="l"/>
            <a:r>
              <a:rPr lang="en-US" altLang="zh-CN" sz="2215" b="0">
                <a:solidFill>
                  <a:srgbClr val="292929"/>
                </a:solidFill>
              </a:rPr>
              <a:t>‒ </a:t>
            </a:r>
            <a:r>
              <a:rPr lang="zh-CN" altLang="en-US" sz="2215" b="0">
                <a:solidFill>
                  <a:srgbClr val="292929"/>
                </a:solidFill>
              </a:rPr>
              <a:t>位级条带化 </a:t>
            </a:r>
            <a:r>
              <a:rPr lang="en-US" altLang="zh-CN" sz="2215" b="0">
                <a:solidFill>
                  <a:srgbClr val="292929"/>
                </a:solidFill>
              </a:rPr>
              <a:t>+ Parity</a:t>
            </a:r>
          </a:p>
          <a:p>
            <a:pPr algn="l"/>
            <a:r>
              <a:rPr lang="en-US" altLang="zh-CN" sz="2215" b="0">
                <a:solidFill>
                  <a:srgbClr val="292929"/>
                </a:solidFill>
              </a:rPr>
              <a:t>‒ </a:t>
            </a:r>
            <a:r>
              <a:rPr lang="zh-CN" altLang="en-US" sz="2215" b="0">
                <a:solidFill>
                  <a:srgbClr val="292929"/>
                </a:solidFill>
              </a:rPr>
              <a:t>已知坏磁盘时，可纠错</a:t>
            </a:r>
          </a:p>
        </p:txBody>
      </p:sp>
      <p:pic>
        <p:nvPicPr>
          <p:cNvPr id="2" name="图片 1"/>
          <p:cNvPicPr>
            <a:picLocks noChangeAspect="1"/>
          </p:cNvPicPr>
          <p:nvPr/>
        </p:nvPicPr>
        <p:blipFill>
          <a:blip r:embed="rId3"/>
          <a:stretch>
            <a:fillRect/>
          </a:stretch>
        </p:blipFill>
        <p:spPr>
          <a:xfrm>
            <a:off x="583865" y="1382131"/>
            <a:ext cx="3235165" cy="1362637"/>
          </a:xfrm>
          <a:prstGeom prst="rect">
            <a:avLst/>
          </a:prstGeom>
        </p:spPr>
      </p:pic>
      <p:pic>
        <p:nvPicPr>
          <p:cNvPr id="5" name="图片 4"/>
          <p:cNvPicPr>
            <a:picLocks noChangeAspect="1"/>
          </p:cNvPicPr>
          <p:nvPr/>
        </p:nvPicPr>
        <p:blipFill>
          <a:blip r:embed="rId4"/>
          <a:stretch>
            <a:fillRect/>
          </a:stretch>
        </p:blipFill>
        <p:spPr>
          <a:xfrm>
            <a:off x="517931" y="2769634"/>
            <a:ext cx="3367033" cy="1301099"/>
          </a:xfrm>
          <a:prstGeom prst="rect">
            <a:avLst/>
          </a:prstGeom>
        </p:spPr>
      </p:pic>
      <p:pic>
        <p:nvPicPr>
          <p:cNvPr id="6" name="图片 5"/>
          <p:cNvPicPr>
            <a:picLocks noChangeAspect="1"/>
          </p:cNvPicPr>
          <p:nvPr/>
        </p:nvPicPr>
        <p:blipFill>
          <a:blip r:embed="rId5"/>
          <a:stretch>
            <a:fillRect/>
          </a:stretch>
        </p:blipFill>
        <p:spPr>
          <a:xfrm>
            <a:off x="544303" y="4384377"/>
            <a:ext cx="3314286" cy="1538462"/>
          </a:xfrm>
          <a:prstGeom prst="rect">
            <a:avLst/>
          </a:prstGeom>
        </p:spPr>
      </p:pic>
    </p:spTree>
    <p:extLst>
      <p:ext uri="{BB962C8B-B14F-4D97-AF65-F5344CB8AC3E}">
        <p14:creationId xmlns:p14="http://schemas.microsoft.com/office/powerpoint/2010/main" val="30600421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RAID 6</a:t>
            </a:r>
            <a:endParaRPr lang="zh-CN" altLang="en-US" dirty="0"/>
          </a:p>
        </p:txBody>
      </p:sp>
      <p:sp>
        <p:nvSpPr>
          <p:cNvPr id="7" name="矩形 6"/>
          <p:cNvSpPr/>
          <p:nvPr/>
        </p:nvSpPr>
        <p:spPr>
          <a:xfrm>
            <a:off x="3778300" y="2806139"/>
            <a:ext cx="5615802" cy="3841821"/>
          </a:xfrm>
          <a:prstGeom prst="rect">
            <a:avLst/>
          </a:prstGeom>
        </p:spPr>
        <p:txBody>
          <a:bodyPr wrap="square">
            <a:spAutoFit/>
          </a:bodyPr>
          <a:lstStyle/>
          <a:p>
            <a:pPr algn="l"/>
            <a:r>
              <a:rPr lang="zh-CN" altLang="en-US" sz="2215" b="0">
                <a:solidFill>
                  <a:srgbClr val="292929"/>
                </a:solidFill>
              </a:rPr>
              <a:t>改进</a:t>
            </a:r>
          </a:p>
          <a:p>
            <a:pPr algn="l"/>
            <a:r>
              <a:rPr lang="en-US" altLang="zh-CN" sz="2215" b="0">
                <a:solidFill>
                  <a:srgbClr val="292929"/>
                </a:solidFill>
              </a:rPr>
              <a:t>• </a:t>
            </a:r>
            <a:r>
              <a:rPr lang="zh-CN" altLang="en-US" sz="2215" b="0">
                <a:solidFill>
                  <a:srgbClr val="292929"/>
                </a:solidFill>
              </a:rPr>
              <a:t>目标</a:t>
            </a:r>
          </a:p>
          <a:p>
            <a:pPr algn="l"/>
            <a:r>
              <a:rPr lang="en-US" altLang="zh-CN" sz="2215" b="0">
                <a:solidFill>
                  <a:srgbClr val="292929"/>
                </a:solidFill>
              </a:rPr>
              <a:t>   – </a:t>
            </a:r>
            <a:r>
              <a:rPr lang="zh-CN" altLang="en-US" sz="2215" b="0">
                <a:solidFill>
                  <a:srgbClr val="292929"/>
                </a:solidFill>
              </a:rPr>
              <a:t>每个随机写：更少的计算和更新</a:t>
            </a:r>
          </a:p>
          <a:p>
            <a:pPr algn="l"/>
            <a:r>
              <a:rPr lang="en-US" altLang="zh-CN" sz="2215" b="0">
                <a:solidFill>
                  <a:srgbClr val="292929"/>
                </a:solidFill>
              </a:rPr>
              <a:t>   – </a:t>
            </a:r>
            <a:r>
              <a:rPr lang="zh-CN" altLang="en-US" sz="2215" b="0">
                <a:solidFill>
                  <a:srgbClr val="292929"/>
                </a:solidFill>
              </a:rPr>
              <a:t>更小的磁盘空间开销</a:t>
            </a:r>
          </a:p>
          <a:p>
            <a:pPr algn="l"/>
            <a:r>
              <a:rPr lang="en-US" altLang="zh-CN" sz="2215" b="0">
                <a:solidFill>
                  <a:srgbClr val="292929"/>
                </a:solidFill>
              </a:rPr>
              <a:t>• </a:t>
            </a:r>
            <a:r>
              <a:rPr lang="zh-CN" altLang="en-US" sz="2215" b="0">
                <a:solidFill>
                  <a:srgbClr val="292929"/>
                </a:solidFill>
              </a:rPr>
              <a:t>方法</a:t>
            </a:r>
          </a:p>
          <a:p>
            <a:pPr algn="l"/>
            <a:r>
              <a:rPr lang="en-US" altLang="zh-CN" sz="2215" b="0">
                <a:solidFill>
                  <a:srgbClr val="292929"/>
                </a:solidFill>
              </a:rPr>
              <a:t>   – </a:t>
            </a:r>
            <a:r>
              <a:rPr lang="zh-CN" altLang="en-US" sz="2215" b="0">
                <a:solidFill>
                  <a:srgbClr val="292929"/>
                </a:solidFill>
              </a:rPr>
              <a:t>对海明码进行扩展</a:t>
            </a:r>
          </a:p>
          <a:p>
            <a:pPr algn="l"/>
            <a:r>
              <a:rPr lang="en-US" altLang="zh-CN" sz="2215" b="0">
                <a:solidFill>
                  <a:srgbClr val="292929"/>
                </a:solidFill>
              </a:rPr>
              <a:t>   – </a:t>
            </a:r>
            <a:r>
              <a:rPr lang="zh-CN" altLang="en-US" sz="2215" b="0">
                <a:solidFill>
                  <a:srgbClr val="292929"/>
                </a:solidFill>
              </a:rPr>
              <a:t>特殊的纠删码</a:t>
            </a:r>
          </a:p>
          <a:p>
            <a:pPr algn="l"/>
            <a:r>
              <a:rPr lang="en-US" altLang="zh-CN" sz="2215" b="0">
                <a:solidFill>
                  <a:srgbClr val="292929"/>
                </a:solidFill>
              </a:rPr>
              <a:t>	 </a:t>
            </a:r>
            <a:r>
              <a:rPr lang="en-US" altLang="zh-CN" sz="1846" b="0">
                <a:solidFill>
                  <a:srgbClr val="292929"/>
                </a:solidFill>
              </a:rPr>
              <a:t>IBM Even-Odd, NetApp RAID-DP, …</a:t>
            </a:r>
          </a:p>
          <a:p>
            <a:pPr algn="l"/>
            <a:r>
              <a:rPr lang="en-US" altLang="zh-CN" sz="2215" b="0">
                <a:solidFill>
                  <a:srgbClr val="292929"/>
                </a:solidFill>
              </a:rPr>
              <a:t>• RAID-6</a:t>
            </a:r>
            <a:r>
              <a:rPr lang="zh-CN" altLang="en-US" sz="2215" b="0">
                <a:solidFill>
                  <a:srgbClr val="292929"/>
                </a:solidFill>
              </a:rPr>
              <a:t>之后</a:t>
            </a:r>
          </a:p>
          <a:p>
            <a:pPr algn="l"/>
            <a:r>
              <a:rPr lang="en-US" altLang="zh-CN" sz="2215" b="0">
                <a:solidFill>
                  <a:srgbClr val="292929"/>
                </a:solidFill>
              </a:rPr>
              <a:t>   – Reed-Solomon</a:t>
            </a:r>
            <a:r>
              <a:rPr lang="zh-CN" altLang="en-US" sz="2215" b="0">
                <a:solidFill>
                  <a:srgbClr val="292929"/>
                </a:solidFill>
              </a:rPr>
              <a:t>编码，采用</a:t>
            </a:r>
            <a:r>
              <a:rPr lang="en-US" altLang="zh-CN" sz="2215" b="0">
                <a:solidFill>
                  <a:srgbClr val="292929"/>
                </a:solidFill>
              </a:rPr>
              <a:t>MOD 4</a:t>
            </a:r>
          </a:p>
          <a:p>
            <a:pPr algn="l"/>
            <a:r>
              <a:rPr lang="en-US" altLang="zh-CN" sz="2215" b="0">
                <a:solidFill>
                  <a:srgbClr val="292929"/>
                </a:solidFill>
              </a:rPr>
              <a:t>   – </a:t>
            </a:r>
            <a:r>
              <a:rPr lang="zh-CN" altLang="en-US" sz="2215" b="0">
                <a:solidFill>
                  <a:srgbClr val="292929"/>
                </a:solidFill>
              </a:rPr>
              <a:t>可扩展为容 </a:t>
            </a:r>
            <a:r>
              <a:rPr lang="en-US" altLang="zh-CN" sz="2215" b="0">
                <a:solidFill>
                  <a:srgbClr val="292929"/>
                </a:solidFill>
              </a:rPr>
              <a:t>k (&gt;2) </a:t>
            </a:r>
            <a:r>
              <a:rPr lang="zh-CN" altLang="en-US" sz="2215" b="0">
                <a:solidFill>
                  <a:srgbClr val="292929"/>
                </a:solidFill>
              </a:rPr>
              <a:t>个磁盘坏</a:t>
            </a:r>
          </a:p>
        </p:txBody>
      </p:sp>
      <p:sp>
        <p:nvSpPr>
          <p:cNvPr id="8" name="矩形 7"/>
          <p:cNvSpPr/>
          <p:nvPr/>
        </p:nvSpPr>
        <p:spPr>
          <a:xfrm>
            <a:off x="3678493" y="1329857"/>
            <a:ext cx="5365700" cy="1455783"/>
          </a:xfrm>
          <a:prstGeom prst="rect">
            <a:avLst/>
          </a:prstGeom>
        </p:spPr>
        <p:txBody>
          <a:bodyPr wrap="square">
            <a:spAutoFit/>
          </a:bodyPr>
          <a:lstStyle/>
          <a:p>
            <a:pPr algn="l"/>
            <a:r>
              <a:rPr lang="en-US" altLang="zh-CN" sz="2215" b="0">
                <a:solidFill>
                  <a:srgbClr val="292929"/>
                </a:solidFill>
              </a:rPr>
              <a:t>RAID Level 6</a:t>
            </a:r>
          </a:p>
          <a:p>
            <a:pPr algn="l"/>
            <a:r>
              <a:rPr lang="en-US" altLang="zh-CN" sz="2215" b="0">
                <a:solidFill>
                  <a:srgbClr val="292929"/>
                </a:solidFill>
              </a:rPr>
              <a:t>‒ </a:t>
            </a:r>
            <a:r>
              <a:rPr lang="zh-CN" altLang="en-US" sz="2215" b="0">
                <a:solidFill>
                  <a:srgbClr val="292929"/>
                </a:solidFill>
              </a:rPr>
              <a:t>块级条带化 </a:t>
            </a:r>
            <a:r>
              <a:rPr lang="en-US" altLang="zh-CN" sz="2215" b="0">
                <a:solidFill>
                  <a:srgbClr val="292929"/>
                </a:solidFill>
              </a:rPr>
              <a:t>+ 2</a:t>
            </a:r>
            <a:r>
              <a:rPr lang="zh-CN" altLang="en-US" sz="2215" b="0">
                <a:solidFill>
                  <a:srgbClr val="292929"/>
                </a:solidFill>
              </a:rPr>
              <a:t>个校验块</a:t>
            </a:r>
          </a:p>
          <a:p>
            <a:pPr algn="l"/>
            <a:r>
              <a:rPr lang="en-US" altLang="zh-CN" sz="2215" b="0">
                <a:solidFill>
                  <a:srgbClr val="292929"/>
                </a:solidFill>
              </a:rPr>
              <a:t>‒ </a:t>
            </a:r>
            <a:r>
              <a:rPr lang="zh-CN" altLang="en-US" sz="2215" b="0">
                <a:solidFill>
                  <a:srgbClr val="292929"/>
                </a:solidFill>
              </a:rPr>
              <a:t>校验块分散在不同磁盘上</a:t>
            </a:r>
          </a:p>
          <a:p>
            <a:pPr algn="l"/>
            <a:r>
              <a:rPr lang="en-US" altLang="zh-CN" sz="2215" b="0">
                <a:solidFill>
                  <a:srgbClr val="292929"/>
                </a:solidFill>
              </a:rPr>
              <a:t>‒ </a:t>
            </a:r>
            <a:r>
              <a:rPr lang="zh-CN" altLang="en-US" sz="2215" b="0">
                <a:solidFill>
                  <a:srgbClr val="292929"/>
                </a:solidFill>
              </a:rPr>
              <a:t>可恢复</a:t>
            </a:r>
            <a:r>
              <a:rPr lang="en-US" altLang="zh-CN" sz="2215" b="0">
                <a:solidFill>
                  <a:srgbClr val="292929"/>
                </a:solidFill>
              </a:rPr>
              <a:t>2</a:t>
            </a:r>
            <a:r>
              <a:rPr lang="zh-CN" altLang="en-US" sz="2215" b="0">
                <a:solidFill>
                  <a:srgbClr val="292929"/>
                </a:solidFill>
              </a:rPr>
              <a:t>块磁盘坏：以牺牲写性能为代价</a:t>
            </a:r>
          </a:p>
        </p:txBody>
      </p:sp>
      <p:pic>
        <p:nvPicPr>
          <p:cNvPr id="4" name="图片 3"/>
          <p:cNvPicPr>
            <a:picLocks noChangeAspect="1"/>
          </p:cNvPicPr>
          <p:nvPr/>
        </p:nvPicPr>
        <p:blipFill>
          <a:blip r:embed="rId3"/>
          <a:stretch>
            <a:fillRect/>
          </a:stretch>
        </p:blipFill>
        <p:spPr>
          <a:xfrm>
            <a:off x="450927" y="1416965"/>
            <a:ext cx="3208791" cy="1380220"/>
          </a:xfrm>
          <a:prstGeom prst="rect">
            <a:avLst/>
          </a:prstGeom>
        </p:spPr>
      </p:pic>
      <p:pic>
        <p:nvPicPr>
          <p:cNvPr id="10" name="图片 9"/>
          <p:cNvPicPr>
            <a:picLocks noChangeAspect="1"/>
          </p:cNvPicPr>
          <p:nvPr/>
        </p:nvPicPr>
        <p:blipFill>
          <a:blip r:embed="rId4"/>
          <a:stretch>
            <a:fillRect/>
          </a:stretch>
        </p:blipFill>
        <p:spPr>
          <a:xfrm>
            <a:off x="673464" y="2889232"/>
            <a:ext cx="2997802" cy="3367033"/>
          </a:xfrm>
          <a:prstGeom prst="rect">
            <a:avLst/>
          </a:prstGeom>
        </p:spPr>
      </p:pic>
    </p:spTree>
    <p:extLst>
      <p:ext uri="{BB962C8B-B14F-4D97-AF65-F5344CB8AC3E}">
        <p14:creationId xmlns:p14="http://schemas.microsoft.com/office/powerpoint/2010/main" val="38697583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RAID 7</a:t>
            </a:r>
            <a:endParaRPr lang="zh-CN" altLang="en-US" dirty="0"/>
          </a:p>
        </p:txBody>
      </p:sp>
      <p:sp>
        <p:nvSpPr>
          <p:cNvPr id="8" name="矩形 7"/>
          <p:cNvSpPr/>
          <p:nvPr/>
        </p:nvSpPr>
        <p:spPr>
          <a:xfrm>
            <a:off x="233437" y="3429000"/>
            <a:ext cx="3986069" cy="2364750"/>
          </a:xfrm>
          <a:prstGeom prst="rect">
            <a:avLst/>
          </a:prstGeom>
        </p:spPr>
        <p:txBody>
          <a:bodyPr wrap="square">
            <a:spAutoFit/>
          </a:bodyPr>
          <a:lstStyle/>
          <a:p>
            <a:pPr algn="l"/>
            <a:r>
              <a:rPr lang="en-US" altLang="zh-CN" sz="1846" b="0">
                <a:solidFill>
                  <a:srgbClr val="292929"/>
                </a:solidFill>
              </a:rPr>
              <a:t>RAID 7</a:t>
            </a:r>
            <a:r>
              <a:rPr lang="zh-CN" altLang="en-US" sz="1846" b="0">
                <a:solidFill>
                  <a:srgbClr val="292929"/>
                </a:solidFill>
              </a:rPr>
              <a:t>全称叫“</a:t>
            </a:r>
            <a:r>
              <a:rPr lang="en-US" altLang="zh-CN" sz="1846" b="0">
                <a:solidFill>
                  <a:srgbClr val="292929"/>
                </a:solidFill>
              </a:rPr>
              <a:t>Optimized Asynchrony for High I/O Rates as well as high Data Transfer Rates(</a:t>
            </a:r>
            <a:r>
              <a:rPr lang="zh-CN" altLang="en-US" sz="1846" b="0">
                <a:solidFill>
                  <a:srgbClr val="292929"/>
                </a:solidFill>
              </a:rPr>
              <a:t>最优化的异步高</a:t>
            </a:r>
            <a:r>
              <a:rPr lang="en-US" altLang="zh-CN" sz="1846" b="0">
                <a:solidFill>
                  <a:srgbClr val="292929"/>
                </a:solidFill>
              </a:rPr>
              <a:t>I/O</a:t>
            </a:r>
            <a:r>
              <a:rPr lang="zh-CN" altLang="en-US" sz="1846" b="0">
                <a:solidFill>
                  <a:srgbClr val="292929"/>
                </a:solidFill>
              </a:rPr>
              <a:t>速率和高数据传输率</a:t>
            </a:r>
            <a:r>
              <a:rPr lang="en-US" altLang="zh-CN" sz="1846" b="0">
                <a:solidFill>
                  <a:srgbClr val="292929"/>
                </a:solidFill>
              </a:rPr>
              <a:t>)”</a:t>
            </a:r>
            <a:r>
              <a:rPr lang="zh-CN" altLang="en-US" sz="1846" b="0">
                <a:solidFill>
                  <a:srgbClr val="292929"/>
                </a:solidFill>
              </a:rPr>
              <a:t>，它与以前我们见到</a:t>
            </a:r>
            <a:r>
              <a:rPr lang="en-US" altLang="zh-CN" sz="1846" b="0">
                <a:solidFill>
                  <a:srgbClr val="292929"/>
                </a:solidFill>
              </a:rPr>
              <a:t>RAID</a:t>
            </a:r>
            <a:r>
              <a:rPr lang="zh-CN" altLang="en-US" sz="1846" b="0">
                <a:solidFill>
                  <a:srgbClr val="292929"/>
                </a:solidFill>
              </a:rPr>
              <a:t>级别具有明显的区别。</a:t>
            </a:r>
            <a:r>
              <a:rPr lang="en-US" altLang="zh-CN" sz="1846" b="0">
                <a:solidFill>
                  <a:srgbClr val="292929"/>
                </a:solidFill>
              </a:rPr>
              <a:t>RAID 7</a:t>
            </a:r>
            <a:r>
              <a:rPr lang="zh-CN" altLang="en-US" sz="1846" b="0">
                <a:solidFill>
                  <a:srgbClr val="292929"/>
                </a:solidFill>
              </a:rPr>
              <a:t>完全可以理解为一个独立存储计算机，它自身带有操作系统和管理工具，完全可以独立运行</a:t>
            </a:r>
          </a:p>
        </p:txBody>
      </p:sp>
      <p:pic>
        <p:nvPicPr>
          <p:cNvPr id="2" name="图片 1"/>
          <p:cNvPicPr>
            <a:picLocks noChangeAspect="1"/>
          </p:cNvPicPr>
          <p:nvPr/>
        </p:nvPicPr>
        <p:blipFill>
          <a:blip r:embed="rId3"/>
          <a:stretch>
            <a:fillRect/>
          </a:stretch>
        </p:blipFill>
        <p:spPr>
          <a:xfrm>
            <a:off x="251520" y="1388777"/>
            <a:ext cx="4158242" cy="1406594"/>
          </a:xfrm>
          <a:prstGeom prst="rect">
            <a:avLst/>
          </a:prstGeom>
        </p:spPr>
      </p:pic>
      <p:sp>
        <p:nvSpPr>
          <p:cNvPr id="5" name="矩形 4"/>
          <p:cNvSpPr/>
          <p:nvPr/>
        </p:nvSpPr>
        <p:spPr>
          <a:xfrm>
            <a:off x="4543231" y="2232559"/>
            <a:ext cx="4572000" cy="3216906"/>
          </a:xfrm>
          <a:prstGeom prst="rect">
            <a:avLst/>
          </a:prstGeom>
        </p:spPr>
        <p:txBody>
          <a:bodyPr>
            <a:spAutoFit/>
          </a:bodyPr>
          <a:lstStyle/>
          <a:p>
            <a:pPr algn="l"/>
            <a:r>
              <a:rPr lang="zh-CN" altLang="en-US" sz="1846" b="0">
                <a:solidFill>
                  <a:srgbClr val="333333"/>
                </a:solidFill>
                <a:latin typeface="arial" panose="020B0604020202020204" pitchFamily="34" charset="0"/>
              </a:rPr>
              <a:t>连通性：可增至</a:t>
            </a:r>
            <a:r>
              <a:rPr lang="en-US" altLang="zh-CN" sz="1846" b="0">
                <a:solidFill>
                  <a:srgbClr val="333333"/>
                </a:solidFill>
                <a:latin typeface="arial" panose="020B0604020202020204" pitchFamily="34" charset="0"/>
              </a:rPr>
              <a:t>12</a:t>
            </a:r>
            <a:r>
              <a:rPr lang="zh-CN" altLang="en-US" sz="1846" b="0">
                <a:solidFill>
                  <a:srgbClr val="333333"/>
                </a:solidFill>
                <a:latin typeface="arial" panose="020B0604020202020204" pitchFamily="34" charset="0"/>
              </a:rPr>
              <a:t>个主机接口</a:t>
            </a:r>
          </a:p>
          <a:p>
            <a:pPr algn="l"/>
            <a:r>
              <a:rPr lang="zh-CN" altLang="en-US" sz="1846" b="0">
                <a:solidFill>
                  <a:srgbClr val="333333"/>
                </a:solidFill>
                <a:latin typeface="arial" panose="020B0604020202020204" pitchFamily="34" charset="0"/>
              </a:rPr>
              <a:t>扩展性：线性容量可增至</a:t>
            </a:r>
            <a:r>
              <a:rPr lang="en-US" altLang="zh-CN" sz="1846" b="0">
                <a:solidFill>
                  <a:srgbClr val="333333"/>
                </a:solidFill>
                <a:latin typeface="arial" panose="020B0604020202020204" pitchFamily="34" charset="0"/>
              </a:rPr>
              <a:t>48</a:t>
            </a:r>
            <a:r>
              <a:rPr lang="zh-CN" altLang="en-US" sz="1846" b="0">
                <a:solidFill>
                  <a:srgbClr val="333333"/>
                </a:solidFill>
                <a:latin typeface="arial" panose="020B0604020202020204" pitchFamily="34" charset="0"/>
              </a:rPr>
              <a:t>个硬盘</a:t>
            </a:r>
          </a:p>
          <a:p>
            <a:pPr algn="l"/>
            <a:r>
              <a:rPr lang="zh-CN" altLang="en-US" sz="1846" b="0">
                <a:solidFill>
                  <a:srgbClr val="333333"/>
                </a:solidFill>
                <a:latin typeface="arial" panose="020B0604020202020204" pitchFamily="34" charset="0"/>
              </a:rPr>
              <a:t>运用标准的</a:t>
            </a:r>
            <a:r>
              <a:rPr lang="en-US" altLang="zh-CN" sz="1846" b="0">
                <a:solidFill>
                  <a:srgbClr val="136EC2"/>
                </a:solidFill>
                <a:latin typeface="arial" panose="020B0604020202020204" pitchFamily="34" charset="0"/>
                <a:hlinkClick r:id="rId4"/>
              </a:rPr>
              <a:t>SCSI</a:t>
            </a:r>
            <a:r>
              <a:rPr lang="zh-CN" altLang="en-US" sz="1846" b="0">
                <a:solidFill>
                  <a:srgbClr val="136EC2"/>
                </a:solidFill>
                <a:latin typeface="arial" panose="020B0604020202020204" pitchFamily="34" charset="0"/>
                <a:hlinkClick r:id="rId4"/>
              </a:rPr>
              <a:t>硬盘</a:t>
            </a:r>
            <a:r>
              <a:rPr lang="zh-CN" altLang="en-US" sz="1846" b="0">
                <a:solidFill>
                  <a:srgbClr val="333333"/>
                </a:solidFill>
                <a:latin typeface="arial" panose="020B0604020202020204" pitchFamily="34" charset="0"/>
              </a:rPr>
              <a:t>、标准的</a:t>
            </a:r>
            <a:r>
              <a:rPr lang="en-US" altLang="zh-CN" sz="1846" b="0">
                <a:solidFill>
                  <a:srgbClr val="333333"/>
                </a:solidFill>
                <a:latin typeface="arial" panose="020B0604020202020204" pitchFamily="34" charset="0"/>
              </a:rPr>
              <a:t>PC</a:t>
            </a:r>
            <a:r>
              <a:rPr lang="zh-CN" altLang="en-US" sz="1846" b="0">
                <a:solidFill>
                  <a:srgbClr val="333333"/>
                </a:solidFill>
                <a:latin typeface="arial" panose="020B0604020202020204" pitchFamily="34" charset="0"/>
              </a:rPr>
              <a:t>总线、</a:t>
            </a:r>
            <a:r>
              <a:rPr lang="zh-CN" altLang="en-US" sz="1846" b="0">
                <a:solidFill>
                  <a:srgbClr val="136EC2"/>
                </a:solidFill>
                <a:latin typeface="arial" panose="020B0604020202020204" pitchFamily="34" charset="0"/>
                <a:hlinkClick r:id="rId5"/>
              </a:rPr>
              <a:t>主板</a:t>
            </a:r>
            <a:r>
              <a:rPr lang="zh-CN" altLang="en-US" sz="1846" b="0">
                <a:solidFill>
                  <a:srgbClr val="333333"/>
                </a:solidFill>
                <a:latin typeface="arial" panose="020B0604020202020204" pitchFamily="34" charset="0"/>
              </a:rPr>
              <a:t>以及</a:t>
            </a:r>
            <a:r>
              <a:rPr lang="en-US" altLang="zh-CN" sz="1846" b="0">
                <a:solidFill>
                  <a:srgbClr val="136EC2"/>
                </a:solidFill>
                <a:latin typeface="arial" panose="020B0604020202020204" pitchFamily="34" charset="0"/>
                <a:hlinkClick r:id="rId6"/>
              </a:rPr>
              <a:t>SIMM</a:t>
            </a:r>
            <a:r>
              <a:rPr lang="zh-CN" altLang="en-US" sz="1846" b="0">
                <a:solidFill>
                  <a:srgbClr val="333333"/>
                </a:solidFill>
                <a:latin typeface="arial" panose="020B0604020202020204" pitchFamily="34" charset="0"/>
              </a:rPr>
              <a:t>内存</a:t>
            </a:r>
          </a:p>
          <a:p>
            <a:pPr algn="l"/>
            <a:r>
              <a:rPr lang="zh-CN" altLang="en-US" sz="1846" b="0">
                <a:solidFill>
                  <a:srgbClr val="333333"/>
                </a:solidFill>
                <a:latin typeface="arial" panose="020B0604020202020204" pitchFamily="34" charset="0"/>
              </a:rPr>
              <a:t>高速性：集成</a:t>
            </a:r>
            <a:r>
              <a:rPr lang="en-US" altLang="zh-CN" sz="1846" b="0">
                <a:solidFill>
                  <a:srgbClr val="333333"/>
                </a:solidFill>
                <a:latin typeface="arial" panose="020B0604020202020204" pitchFamily="34" charset="0"/>
              </a:rPr>
              <a:t>Cache</a:t>
            </a:r>
            <a:r>
              <a:rPr lang="zh-CN" altLang="en-US" sz="1846" b="0">
                <a:solidFill>
                  <a:srgbClr val="333333"/>
                </a:solidFill>
                <a:latin typeface="arial" panose="020B0604020202020204" pitchFamily="34" charset="0"/>
              </a:rPr>
              <a:t>的数据总线（就是上文提到的</a:t>
            </a:r>
            <a:r>
              <a:rPr lang="en-US" altLang="zh-CN" sz="1846" b="0">
                <a:solidFill>
                  <a:srgbClr val="333333"/>
                </a:solidFill>
                <a:latin typeface="arial" panose="020B0604020202020204" pitchFamily="34" charset="0"/>
              </a:rPr>
              <a:t>X-bus</a:t>
            </a:r>
            <a:r>
              <a:rPr lang="zh-CN" altLang="en-US" sz="1846" b="0">
                <a:solidFill>
                  <a:srgbClr val="333333"/>
                </a:solidFill>
                <a:latin typeface="arial" panose="020B0604020202020204" pitchFamily="34" charset="0"/>
              </a:rPr>
              <a:t>）</a:t>
            </a:r>
          </a:p>
          <a:p>
            <a:pPr algn="l"/>
            <a:r>
              <a:rPr lang="zh-CN" altLang="en-US" sz="1846" b="0">
                <a:solidFill>
                  <a:srgbClr val="333333"/>
                </a:solidFill>
                <a:latin typeface="arial" panose="020B0604020202020204" pitchFamily="34" charset="0"/>
              </a:rPr>
              <a:t>在</a:t>
            </a:r>
            <a:r>
              <a:rPr lang="en-US" altLang="zh-CN" sz="1846" b="0">
                <a:solidFill>
                  <a:srgbClr val="333333"/>
                </a:solidFill>
                <a:latin typeface="arial" panose="020B0604020202020204" pitchFamily="34" charset="0"/>
              </a:rPr>
              <a:t>Cache</a:t>
            </a:r>
            <a:r>
              <a:rPr lang="zh-CN" altLang="en-US" sz="1846" b="0">
                <a:solidFill>
                  <a:srgbClr val="333333"/>
                </a:solidFill>
                <a:latin typeface="arial" panose="020B0604020202020204" pitchFamily="34" charset="0"/>
              </a:rPr>
              <a:t>内部完成校验生成工作</a:t>
            </a:r>
          </a:p>
          <a:p>
            <a:pPr algn="l"/>
            <a:r>
              <a:rPr lang="zh-CN" altLang="en-US" sz="1846" b="0">
                <a:solidFill>
                  <a:srgbClr val="333333"/>
                </a:solidFill>
                <a:latin typeface="arial" panose="020B0604020202020204" pitchFamily="34" charset="0"/>
              </a:rPr>
              <a:t>多重的附加驱动可以随时热机待命，提高</a:t>
            </a:r>
            <a:r>
              <a:rPr lang="zh-CN" altLang="en-US" sz="1846" b="0">
                <a:solidFill>
                  <a:srgbClr val="136EC2"/>
                </a:solidFill>
                <a:latin typeface="arial" panose="020B0604020202020204" pitchFamily="34" charset="0"/>
                <a:hlinkClick r:id="rId7"/>
              </a:rPr>
              <a:t>冗余</a:t>
            </a:r>
            <a:r>
              <a:rPr lang="zh-CN" altLang="en-US" sz="1846" b="0">
                <a:solidFill>
                  <a:srgbClr val="333333"/>
                </a:solidFill>
                <a:latin typeface="arial" panose="020B0604020202020204" pitchFamily="34" charset="0"/>
              </a:rPr>
              <a:t>率和灵活性</a:t>
            </a:r>
          </a:p>
          <a:p>
            <a:pPr algn="l"/>
            <a:r>
              <a:rPr lang="zh-CN" altLang="en-US" sz="1846" b="0">
                <a:solidFill>
                  <a:srgbClr val="333333"/>
                </a:solidFill>
                <a:latin typeface="arial" panose="020B0604020202020204" pitchFamily="34" charset="0"/>
              </a:rPr>
              <a:t>易管理性：</a:t>
            </a:r>
            <a:r>
              <a:rPr lang="en-US" altLang="zh-CN" sz="1846" b="0">
                <a:solidFill>
                  <a:srgbClr val="136EC2"/>
                </a:solidFill>
                <a:latin typeface="arial" panose="020B0604020202020204" pitchFamily="34" charset="0"/>
                <a:hlinkClick r:id="rId8"/>
              </a:rPr>
              <a:t>SNMP</a:t>
            </a:r>
            <a:r>
              <a:rPr lang="zh-CN" altLang="en-US" sz="1846" b="0">
                <a:solidFill>
                  <a:srgbClr val="333333"/>
                </a:solidFill>
                <a:latin typeface="arial" panose="020B0604020202020204" pitchFamily="34" charset="0"/>
              </a:rPr>
              <a:t>可以让管理员远程监视并实现系统控制</a:t>
            </a:r>
          </a:p>
        </p:txBody>
      </p:sp>
    </p:spTree>
    <p:extLst>
      <p:ext uri="{BB962C8B-B14F-4D97-AF65-F5344CB8AC3E}">
        <p14:creationId xmlns:p14="http://schemas.microsoft.com/office/powerpoint/2010/main" val="3477643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闪存（</a:t>
            </a:r>
            <a:r>
              <a:rPr lang="en-US" altLang="zh-CN"/>
              <a:t>Flash memory</a:t>
            </a:r>
            <a:r>
              <a:rPr lang="zh-CN" altLang="en-US"/>
              <a:t>）</a:t>
            </a:r>
            <a:endParaRPr lang="zh-CN" altLang="en-US" dirty="0"/>
          </a:p>
        </p:txBody>
      </p:sp>
      <p:sp>
        <p:nvSpPr>
          <p:cNvPr id="7" name="矩形 6"/>
          <p:cNvSpPr/>
          <p:nvPr/>
        </p:nvSpPr>
        <p:spPr>
          <a:xfrm>
            <a:off x="251520" y="1434932"/>
            <a:ext cx="6513954" cy="2137508"/>
          </a:xfrm>
          <a:prstGeom prst="rect">
            <a:avLst/>
          </a:prstGeom>
        </p:spPr>
        <p:txBody>
          <a:bodyPr wrap="square">
            <a:spAutoFit/>
          </a:bodyPr>
          <a:lstStyle/>
          <a:p>
            <a:pPr algn="l"/>
            <a:r>
              <a:rPr lang="en-US" altLang="zh-CN" sz="2215" b="0">
                <a:solidFill>
                  <a:srgbClr val="292929"/>
                </a:solidFill>
              </a:rPr>
              <a:t>• 1984: NOR flash, </a:t>
            </a:r>
            <a:r>
              <a:rPr lang="zh-CN" altLang="en-US" sz="2215" b="0">
                <a:solidFill>
                  <a:srgbClr val="292929"/>
                </a:solidFill>
              </a:rPr>
              <a:t>日本东芝公司</a:t>
            </a:r>
            <a:r>
              <a:rPr lang="en-US" altLang="zh-CN" sz="2215" b="0">
                <a:solidFill>
                  <a:srgbClr val="292929"/>
                </a:solidFill>
              </a:rPr>
              <a:t>, Fujio Masuoka,</a:t>
            </a:r>
          </a:p>
          <a:p>
            <a:pPr algn="l"/>
            <a:r>
              <a:rPr lang="en-US" altLang="zh-CN" sz="2215" b="0">
                <a:solidFill>
                  <a:srgbClr val="292929"/>
                </a:solidFill>
              </a:rPr>
              <a:t>• 1987: NAND flash,</a:t>
            </a:r>
            <a:r>
              <a:rPr lang="zh-CN" altLang="en-US" sz="2215" b="0">
                <a:solidFill>
                  <a:srgbClr val="292929"/>
                </a:solidFill>
              </a:rPr>
              <a:t>日本东芝公司</a:t>
            </a:r>
            <a:r>
              <a:rPr lang="en-US" altLang="zh-CN" sz="2215" b="0">
                <a:solidFill>
                  <a:srgbClr val="292929"/>
                </a:solidFill>
              </a:rPr>
              <a:t>,</a:t>
            </a:r>
          </a:p>
          <a:p>
            <a:pPr algn="l"/>
            <a:r>
              <a:rPr lang="en-US" altLang="zh-CN" sz="2215" b="0">
                <a:solidFill>
                  <a:srgbClr val="292929"/>
                </a:solidFill>
              </a:rPr>
              <a:t>• </a:t>
            </a:r>
            <a:r>
              <a:rPr lang="zh-CN" altLang="en-US" sz="2215" b="0">
                <a:solidFill>
                  <a:srgbClr val="292929"/>
                </a:solidFill>
              </a:rPr>
              <a:t>非易失性存储</a:t>
            </a:r>
          </a:p>
          <a:p>
            <a:pPr algn="l"/>
            <a:r>
              <a:rPr lang="en-US" altLang="zh-CN" sz="2215" b="0">
                <a:solidFill>
                  <a:srgbClr val="292929"/>
                </a:solidFill>
              </a:rPr>
              <a:t>• </a:t>
            </a:r>
            <a:r>
              <a:rPr lang="zh-CN" altLang="en-US" sz="2215" b="0">
                <a:solidFill>
                  <a:srgbClr val="292929"/>
                </a:solidFill>
              </a:rPr>
              <a:t>全电子器件，无机械部件</a:t>
            </a:r>
          </a:p>
          <a:p>
            <a:pPr algn="l"/>
            <a:r>
              <a:rPr lang="en-US" altLang="zh-CN" sz="2215" b="0">
                <a:solidFill>
                  <a:srgbClr val="292929"/>
                </a:solidFill>
              </a:rPr>
              <a:t>• P/E</a:t>
            </a:r>
            <a:r>
              <a:rPr lang="zh-CN" altLang="en-US" sz="2215" b="0">
                <a:solidFill>
                  <a:srgbClr val="292929"/>
                </a:solidFill>
              </a:rPr>
              <a:t>：擦除后写入</a:t>
            </a:r>
          </a:p>
          <a:p>
            <a:pPr algn="l"/>
            <a:r>
              <a:rPr lang="en-US" altLang="zh-CN" sz="2215" b="0">
                <a:solidFill>
                  <a:srgbClr val="292929"/>
                </a:solidFill>
              </a:rPr>
              <a:t>• 1992</a:t>
            </a:r>
            <a:r>
              <a:rPr lang="zh-CN" altLang="en-US" sz="2215" b="0">
                <a:solidFill>
                  <a:srgbClr val="292929"/>
                </a:solidFill>
              </a:rPr>
              <a:t>：</a:t>
            </a:r>
            <a:r>
              <a:rPr lang="en-US" altLang="zh-CN" sz="2215" b="0">
                <a:solidFill>
                  <a:srgbClr val="292929"/>
                </a:solidFill>
              </a:rPr>
              <a:t>SSD</a:t>
            </a:r>
            <a:r>
              <a:rPr lang="zh-CN" altLang="en-US" sz="2215" b="0">
                <a:solidFill>
                  <a:srgbClr val="292929"/>
                </a:solidFill>
              </a:rPr>
              <a:t>原型，</a:t>
            </a:r>
            <a:r>
              <a:rPr lang="en-US" altLang="zh-CN" sz="2215" b="0">
                <a:solidFill>
                  <a:srgbClr val="292929"/>
                </a:solidFill>
              </a:rPr>
              <a:t>SandDisk</a:t>
            </a:r>
          </a:p>
        </p:txBody>
      </p:sp>
      <p:pic>
        <p:nvPicPr>
          <p:cNvPr id="2" name="图片 1"/>
          <p:cNvPicPr>
            <a:picLocks noChangeAspect="1"/>
          </p:cNvPicPr>
          <p:nvPr/>
        </p:nvPicPr>
        <p:blipFill>
          <a:blip r:embed="rId3"/>
          <a:stretch>
            <a:fillRect/>
          </a:stretch>
        </p:blipFill>
        <p:spPr>
          <a:xfrm>
            <a:off x="4704938" y="2099621"/>
            <a:ext cx="1846154" cy="1204396"/>
          </a:xfrm>
          <a:prstGeom prst="rect">
            <a:avLst/>
          </a:prstGeom>
        </p:spPr>
      </p:pic>
      <p:pic>
        <p:nvPicPr>
          <p:cNvPr id="5" name="图片 4"/>
          <p:cNvPicPr>
            <a:picLocks noChangeAspect="1"/>
          </p:cNvPicPr>
          <p:nvPr/>
        </p:nvPicPr>
        <p:blipFill>
          <a:blip r:embed="rId4"/>
          <a:stretch>
            <a:fillRect/>
          </a:stretch>
        </p:blipFill>
        <p:spPr>
          <a:xfrm>
            <a:off x="6765474" y="1635077"/>
            <a:ext cx="2192336" cy="1668941"/>
          </a:xfrm>
          <a:prstGeom prst="rect">
            <a:avLst/>
          </a:prstGeom>
        </p:spPr>
      </p:pic>
      <p:pic>
        <p:nvPicPr>
          <p:cNvPr id="9" name="图片 8"/>
          <p:cNvPicPr>
            <a:picLocks noChangeAspect="1"/>
          </p:cNvPicPr>
          <p:nvPr/>
        </p:nvPicPr>
        <p:blipFill>
          <a:blip r:embed="rId5"/>
          <a:stretch>
            <a:fillRect/>
          </a:stretch>
        </p:blipFill>
        <p:spPr>
          <a:xfrm>
            <a:off x="949444" y="3565693"/>
            <a:ext cx="7245113" cy="2989011"/>
          </a:xfrm>
          <a:prstGeom prst="rect">
            <a:avLst/>
          </a:prstGeom>
        </p:spPr>
      </p:pic>
    </p:spTree>
    <p:extLst>
      <p:ext uri="{BB962C8B-B14F-4D97-AF65-F5344CB8AC3E}">
        <p14:creationId xmlns:p14="http://schemas.microsoft.com/office/powerpoint/2010/main" val="22826799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FTL</a:t>
            </a:r>
            <a:r>
              <a:rPr lang="zh-CN" altLang="en-US"/>
              <a:t>：</a:t>
            </a:r>
            <a:r>
              <a:rPr lang="en-US" altLang="zh-CN"/>
              <a:t>Flash Translation Layer</a:t>
            </a:r>
            <a:endParaRPr lang="zh-CN" altLang="en-US" dirty="0"/>
          </a:p>
        </p:txBody>
      </p:sp>
      <p:pic>
        <p:nvPicPr>
          <p:cNvPr id="4" name="图片 3"/>
          <p:cNvPicPr>
            <a:picLocks noChangeAspect="1"/>
          </p:cNvPicPr>
          <p:nvPr/>
        </p:nvPicPr>
        <p:blipFill>
          <a:blip r:embed="rId3"/>
          <a:stretch>
            <a:fillRect/>
          </a:stretch>
        </p:blipFill>
        <p:spPr>
          <a:xfrm>
            <a:off x="2278822" y="1303935"/>
            <a:ext cx="4586356" cy="5163381"/>
          </a:xfrm>
          <a:prstGeom prst="rect">
            <a:avLst/>
          </a:prstGeom>
        </p:spPr>
      </p:pic>
    </p:spTree>
    <p:extLst>
      <p:ext uri="{BB962C8B-B14F-4D97-AF65-F5344CB8AC3E}">
        <p14:creationId xmlns:p14="http://schemas.microsoft.com/office/powerpoint/2010/main" val="40166952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FTL</a:t>
            </a:r>
            <a:r>
              <a:rPr lang="zh-CN" altLang="en-US"/>
              <a:t>的实现</a:t>
            </a:r>
            <a:endParaRPr lang="zh-CN" altLang="en-US" dirty="0"/>
          </a:p>
        </p:txBody>
      </p:sp>
      <p:sp>
        <p:nvSpPr>
          <p:cNvPr id="2" name="矩形 1"/>
          <p:cNvSpPr/>
          <p:nvPr/>
        </p:nvSpPr>
        <p:spPr>
          <a:xfrm>
            <a:off x="450927" y="1833746"/>
            <a:ext cx="4572000" cy="2365391"/>
          </a:xfrm>
          <a:prstGeom prst="rect">
            <a:avLst/>
          </a:prstGeom>
        </p:spPr>
        <p:txBody>
          <a:bodyPr>
            <a:spAutoFit/>
          </a:bodyPr>
          <a:lstStyle/>
          <a:p>
            <a:pPr algn="l"/>
            <a:r>
              <a:rPr lang="en-US" altLang="zh-CN" sz="2954" b="0">
                <a:solidFill>
                  <a:srgbClr val="292929"/>
                </a:solidFill>
              </a:rPr>
              <a:t>• </a:t>
            </a:r>
            <a:r>
              <a:rPr lang="zh-CN" altLang="en-US" sz="2954" b="0">
                <a:solidFill>
                  <a:srgbClr val="292929"/>
                </a:solidFill>
              </a:rPr>
              <a:t>块映射</a:t>
            </a:r>
            <a:endParaRPr lang="en-US" altLang="zh-CN" sz="2954" b="0">
              <a:solidFill>
                <a:srgbClr val="292929"/>
              </a:solidFill>
            </a:endParaRPr>
          </a:p>
          <a:p>
            <a:pPr algn="l"/>
            <a:endParaRPr lang="zh-CN" altLang="en-US" sz="2954" b="0">
              <a:solidFill>
                <a:srgbClr val="292929"/>
              </a:solidFill>
            </a:endParaRPr>
          </a:p>
          <a:p>
            <a:pPr algn="l"/>
            <a:r>
              <a:rPr lang="en-US" altLang="zh-CN" sz="2954" b="0">
                <a:solidFill>
                  <a:srgbClr val="292929"/>
                </a:solidFill>
              </a:rPr>
              <a:t>• </a:t>
            </a:r>
            <a:r>
              <a:rPr lang="zh-CN" altLang="en-US" sz="2954" b="0">
                <a:solidFill>
                  <a:srgbClr val="292929"/>
                </a:solidFill>
              </a:rPr>
              <a:t>页映射</a:t>
            </a:r>
            <a:endParaRPr lang="en-US" altLang="zh-CN" sz="2954" b="0">
              <a:solidFill>
                <a:srgbClr val="292929"/>
              </a:solidFill>
            </a:endParaRPr>
          </a:p>
          <a:p>
            <a:pPr algn="l"/>
            <a:endParaRPr lang="zh-CN" altLang="en-US" sz="2954" b="0">
              <a:solidFill>
                <a:srgbClr val="292929"/>
              </a:solidFill>
            </a:endParaRPr>
          </a:p>
          <a:p>
            <a:pPr algn="l"/>
            <a:r>
              <a:rPr lang="en-US" altLang="zh-CN" sz="2954" b="0">
                <a:solidFill>
                  <a:srgbClr val="292929"/>
                </a:solidFill>
              </a:rPr>
              <a:t>• </a:t>
            </a:r>
            <a:r>
              <a:rPr lang="zh-CN" altLang="en-US" sz="2954" b="0">
                <a:solidFill>
                  <a:srgbClr val="292929"/>
                </a:solidFill>
              </a:rPr>
              <a:t>混合映射（日志块映射）</a:t>
            </a:r>
          </a:p>
        </p:txBody>
      </p:sp>
    </p:spTree>
    <p:extLst>
      <p:ext uri="{BB962C8B-B14F-4D97-AF65-F5344CB8AC3E}">
        <p14:creationId xmlns:p14="http://schemas.microsoft.com/office/powerpoint/2010/main" val="8978341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FTL</a:t>
            </a:r>
            <a:r>
              <a:rPr lang="zh-CN" altLang="en-US"/>
              <a:t>：块映射</a:t>
            </a:r>
            <a:endParaRPr lang="zh-CN" altLang="en-US" dirty="0"/>
          </a:p>
        </p:txBody>
      </p:sp>
      <p:sp>
        <p:nvSpPr>
          <p:cNvPr id="2" name="矩形 1"/>
          <p:cNvSpPr/>
          <p:nvPr/>
        </p:nvSpPr>
        <p:spPr>
          <a:xfrm>
            <a:off x="384458" y="1634339"/>
            <a:ext cx="7245113" cy="1114921"/>
          </a:xfrm>
          <a:prstGeom prst="rect">
            <a:avLst/>
          </a:prstGeom>
        </p:spPr>
        <p:txBody>
          <a:bodyPr wrap="square">
            <a:spAutoFit/>
          </a:bodyPr>
          <a:lstStyle/>
          <a:p>
            <a:pPr algn="l"/>
            <a:r>
              <a:rPr lang="zh-CN" altLang="en-US" sz="2215" b="0">
                <a:solidFill>
                  <a:srgbClr val="292929"/>
                </a:solidFill>
              </a:rPr>
              <a:t>映射逻辑块到物理块</a:t>
            </a:r>
            <a:endParaRPr lang="en-US" altLang="zh-CN" sz="2215" b="0">
              <a:solidFill>
                <a:srgbClr val="292929"/>
              </a:solidFill>
            </a:endParaRPr>
          </a:p>
          <a:p>
            <a:pPr algn="l"/>
            <a:endParaRPr lang="zh-CN" altLang="en-US" sz="2215" b="0">
              <a:solidFill>
                <a:srgbClr val="292929"/>
              </a:solidFill>
            </a:endParaRPr>
          </a:p>
          <a:p>
            <a:pPr algn="l"/>
            <a:r>
              <a:rPr lang="en-US" altLang="zh-CN" sz="2215" b="0">
                <a:solidFill>
                  <a:srgbClr val="292929"/>
                </a:solidFill>
              </a:rPr>
              <a:t>•</a:t>
            </a:r>
            <a:r>
              <a:rPr lang="zh-CN" altLang="en-US" sz="2215" b="0">
                <a:solidFill>
                  <a:srgbClr val="292929"/>
                </a:solidFill>
              </a:rPr>
              <a:t>每个页映射到固定的偏移：</a:t>
            </a:r>
          </a:p>
        </p:txBody>
      </p:sp>
      <p:pic>
        <p:nvPicPr>
          <p:cNvPr id="4" name="图片 3"/>
          <p:cNvPicPr>
            <a:picLocks noChangeAspect="1"/>
          </p:cNvPicPr>
          <p:nvPr/>
        </p:nvPicPr>
        <p:blipFill>
          <a:blip r:embed="rId3"/>
          <a:stretch>
            <a:fillRect/>
          </a:stretch>
        </p:blipFill>
        <p:spPr>
          <a:xfrm>
            <a:off x="1182085" y="2897249"/>
            <a:ext cx="6232967" cy="3534066"/>
          </a:xfrm>
          <a:prstGeom prst="rect">
            <a:avLst/>
          </a:prstGeom>
        </p:spPr>
      </p:pic>
    </p:spTree>
    <p:extLst>
      <p:ext uri="{BB962C8B-B14F-4D97-AF65-F5344CB8AC3E}">
        <p14:creationId xmlns:p14="http://schemas.microsoft.com/office/powerpoint/2010/main" val="11450948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典型的磁盘控制器</a:t>
            </a:r>
            <a:endParaRPr lang="zh-CN" altLang="en-US" dirty="0"/>
          </a:p>
        </p:txBody>
      </p:sp>
      <p:pic>
        <p:nvPicPr>
          <p:cNvPr id="2" name="图片 1"/>
          <p:cNvPicPr>
            <a:picLocks noChangeAspect="1"/>
          </p:cNvPicPr>
          <p:nvPr/>
        </p:nvPicPr>
        <p:blipFill>
          <a:blip r:embed="rId3"/>
          <a:stretch>
            <a:fillRect/>
          </a:stretch>
        </p:blipFill>
        <p:spPr>
          <a:xfrm>
            <a:off x="6366661" y="1284594"/>
            <a:ext cx="2698901" cy="4562637"/>
          </a:xfrm>
          <a:prstGeom prst="rect">
            <a:avLst/>
          </a:prstGeom>
        </p:spPr>
      </p:pic>
      <p:sp>
        <p:nvSpPr>
          <p:cNvPr id="5" name="矩形 4"/>
          <p:cNvSpPr/>
          <p:nvPr/>
        </p:nvSpPr>
        <p:spPr>
          <a:xfrm>
            <a:off x="242407" y="1634339"/>
            <a:ext cx="6124254" cy="4695388"/>
          </a:xfrm>
          <a:prstGeom prst="rect">
            <a:avLst/>
          </a:prstGeom>
        </p:spPr>
        <p:txBody>
          <a:bodyPr wrap="square">
            <a:spAutoFit/>
          </a:bodyPr>
          <a:lstStyle/>
          <a:p>
            <a:pPr algn="l"/>
            <a:r>
              <a:rPr lang="zh-CN" altLang="en-US" sz="1662" b="0">
                <a:solidFill>
                  <a:srgbClr val="333333"/>
                </a:solidFill>
                <a:latin typeface="arial" panose="020B0604020202020204" pitchFamily="34" charset="0"/>
              </a:rPr>
              <a:t>通常使用两种类型的控制器：</a:t>
            </a:r>
            <a:endParaRPr lang="en-US" altLang="zh-CN" sz="1662"/>
          </a:p>
          <a:p>
            <a:pPr algn="l"/>
            <a:r>
              <a:rPr lang="en-US" altLang="zh-CN" sz="1477" b="0">
                <a:solidFill>
                  <a:srgbClr val="333333"/>
                </a:solidFill>
                <a:latin typeface="arial" panose="020B0604020202020204" pitchFamily="34" charset="0"/>
              </a:rPr>
              <a:t>IDE</a:t>
            </a:r>
            <a:r>
              <a:rPr lang="zh-CN" altLang="en-US" sz="1477" b="0">
                <a:solidFill>
                  <a:srgbClr val="333333"/>
                </a:solidFill>
                <a:latin typeface="arial" panose="020B0604020202020204" pitchFamily="34" charset="0"/>
              </a:rPr>
              <a:t>（</a:t>
            </a:r>
            <a:r>
              <a:rPr lang="en-US" altLang="zh-CN" sz="1477" b="0"/>
              <a:t>IntegratedDriveElectronics</a:t>
            </a:r>
            <a:r>
              <a:rPr lang="zh-CN" altLang="en-US" sz="1477" b="0">
                <a:solidFill>
                  <a:srgbClr val="333333"/>
                </a:solidFill>
                <a:latin typeface="arial" panose="020B0604020202020204" pitchFamily="34" charset="0"/>
              </a:rPr>
              <a:t>）集成驱动器电子</a:t>
            </a:r>
            <a:endParaRPr lang="en-US" altLang="zh-CN" sz="1477" b="0"/>
          </a:p>
          <a:p>
            <a:pPr algn="l"/>
            <a:r>
              <a:rPr lang="en-US" altLang="zh-CN" sz="1477" b="0">
                <a:solidFill>
                  <a:srgbClr val="333333"/>
                </a:solidFill>
                <a:latin typeface="arial" panose="020B0604020202020204" pitchFamily="34" charset="0"/>
              </a:rPr>
              <a:t>SCSI</a:t>
            </a:r>
            <a:r>
              <a:rPr lang="zh-CN" altLang="en-US" sz="1477" b="0">
                <a:solidFill>
                  <a:srgbClr val="333333"/>
                </a:solidFill>
                <a:latin typeface="arial" panose="020B0604020202020204" pitchFamily="34" charset="0"/>
              </a:rPr>
              <a:t>（</a:t>
            </a:r>
            <a:r>
              <a:rPr lang="en-US" altLang="zh-CN" sz="1662" b="0"/>
              <a:t> SmallComputerSystemsInterface </a:t>
            </a:r>
            <a:r>
              <a:rPr lang="zh-CN" altLang="en-US" sz="1477" b="0">
                <a:solidFill>
                  <a:srgbClr val="333333"/>
                </a:solidFill>
                <a:latin typeface="arial" panose="020B0604020202020204" pitchFamily="34" charset="0"/>
              </a:rPr>
              <a:t>）小型计算机系统接口</a:t>
            </a:r>
            <a:endParaRPr lang="en-US" altLang="zh-CN" sz="1477" b="0">
              <a:solidFill>
                <a:srgbClr val="333333"/>
              </a:solidFill>
              <a:latin typeface="arial" panose="020B0604020202020204" pitchFamily="34" charset="0"/>
            </a:endParaRPr>
          </a:p>
          <a:p>
            <a:pPr algn="l"/>
            <a:endParaRPr lang="en-US" altLang="zh-CN" sz="1477" b="0">
              <a:solidFill>
                <a:srgbClr val="333333"/>
              </a:solidFill>
              <a:latin typeface="arial" panose="020B0604020202020204" pitchFamily="34" charset="0"/>
            </a:endParaRPr>
          </a:p>
          <a:p>
            <a:pPr algn="l"/>
            <a:r>
              <a:rPr lang="zh-CN" altLang="en-US" sz="1477" b="0">
                <a:solidFill>
                  <a:srgbClr val="FF0000"/>
                </a:solidFill>
                <a:latin typeface="arial" panose="020B0604020202020204" pitchFamily="34" charset="0"/>
              </a:rPr>
              <a:t>原理</a:t>
            </a:r>
            <a:endParaRPr lang="en-US" altLang="zh-CN" sz="1477" b="0">
              <a:solidFill>
                <a:srgbClr val="FF0000"/>
              </a:solidFill>
              <a:latin typeface="arial" panose="020B0604020202020204" pitchFamily="34" charset="0"/>
            </a:endParaRPr>
          </a:p>
          <a:p>
            <a:pPr algn="l"/>
            <a:r>
              <a:rPr lang="zh-CN" altLang="en-US" sz="1477" b="0">
                <a:solidFill>
                  <a:srgbClr val="333333"/>
                </a:solidFill>
                <a:latin typeface="arial" panose="020B0604020202020204" pitchFamily="34" charset="0"/>
              </a:rPr>
              <a:t>磁盘驱动器适配器。是计算机与磁盘驱动器的接口设备。它接收并解释计算机来的命令，向磁盘驱动器发出各种控制信号。</a:t>
            </a:r>
            <a:endParaRPr lang="en-US" altLang="zh-CN" sz="1477" b="0">
              <a:solidFill>
                <a:srgbClr val="333333"/>
              </a:solidFill>
              <a:latin typeface="arial" panose="020B0604020202020204" pitchFamily="34" charset="0"/>
            </a:endParaRPr>
          </a:p>
          <a:p>
            <a:pPr algn="l"/>
            <a:endParaRPr lang="en-US" altLang="zh-CN" sz="1477" b="0">
              <a:solidFill>
                <a:srgbClr val="333333"/>
              </a:solidFill>
              <a:latin typeface="arial" panose="020B0604020202020204" pitchFamily="34" charset="0"/>
            </a:endParaRPr>
          </a:p>
          <a:p>
            <a:pPr algn="l"/>
            <a:r>
              <a:rPr lang="zh-CN" altLang="en-US" sz="1477" b="0">
                <a:solidFill>
                  <a:srgbClr val="FF0000"/>
                </a:solidFill>
                <a:latin typeface="arial" panose="020B0604020202020204" pitchFamily="34" charset="0"/>
              </a:rPr>
              <a:t>对外接口</a:t>
            </a:r>
            <a:endParaRPr lang="en-US" altLang="zh-CN" sz="1477" b="0">
              <a:solidFill>
                <a:srgbClr val="FF0000"/>
              </a:solidFill>
              <a:latin typeface="arial" panose="020B0604020202020204" pitchFamily="34" charset="0"/>
            </a:endParaRPr>
          </a:p>
          <a:p>
            <a:pPr algn="l"/>
            <a:r>
              <a:rPr lang="en-US" altLang="zh-CN" sz="1477" b="0">
                <a:solidFill>
                  <a:srgbClr val="333333"/>
                </a:solidFill>
                <a:latin typeface="arial" panose="020B0604020202020204" pitchFamily="34" charset="0"/>
              </a:rPr>
              <a:t>IDE</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ATA-1</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ATA-2</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ATA-3</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ATA-4</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ATA-5</a:t>
            </a:r>
            <a:r>
              <a:rPr lang="zh-CN" altLang="en-US" sz="1477" b="0">
                <a:solidFill>
                  <a:srgbClr val="333333"/>
                </a:solidFill>
                <a:latin typeface="arial" panose="020B0604020202020204" pitchFamily="34" charset="0"/>
              </a:rPr>
              <a:t>）</a:t>
            </a:r>
            <a:endParaRPr lang="en-US" altLang="zh-CN" sz="1477" b="0">
              <a:solidFill>
                <a:srgbClr val="333333"/>
              </a:solidFill>
              <a:latin typeface="arial" panose="020B0604020202020204" pitchFamily="34" charset="0"/>
            </a:endParaRPr>
          </a:p>
          <a:p>
            <a:pPr algn="l"/>
            <a:r>
              <a:rPr lang="en-US" altLang="zh-CN" sz="1477" b="0">
                <a:solidFill>
                  <a:srgbClr val="333333"/>
                </a:solidFill>
                <a:latin typeface="arial" panose="020B0604020202020204" pitchFamily="34" charset="0"/>
              </a:rPr>
              <a:t>SCSI</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SCSI-1</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SCSI-2</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SCSI3</a:t>
            </a:r>
            <a:r>
              <a:rPr lang="zh-CN" altLang="en-US" sz="1477" b="0">
                <a:solidFill>
                  <a:srgbClr val="333333"/>
                </a:solidFill>
                <a:latin typeface="arial" panose="020B0604020202020204" pitchFamily="34" charset="0"/>
              </a:rPr>
              <a:t>）</a:t>
            </a:r>
            <a:endParaRPr lang="en-US" altLang="zh-CN" sz="1477" b="0">
              <a:solidFill>
                <a:srgbClr val="333333"/>
              </a:solidFill>
              <a:latin typeface="arial" panose="020B0604020202020204" pitchFamily="34" charset="0"/>
            </a:endParaRPr>
          </a:p>
          <a:p>
            <a:pPr algn="l"/>
            <a:endParaRPr lang="en-US" altLang="zh-CN" sz="1477" b="0">
              <a:solidFill>
                <a:srgbClr val="333333"/>
              </a:solidFill>
              <a:latin typeface="arial" panose="020B0604020202020204" pitchFamily="34" charset="0"/>
            </a:endParaRPr>
          </a:p>
          <a:p>
            <a:pPr algn="l"/>
            <a:r>
              <a:rPr lang="zh-CN" altLang="en-US" sz="1477" b="0">
                <a:solidFill>
                  <a:srgbClr val="FF0000"/>
                </a:solidFill>
                <a:latin typeface="arial" panose="020B0604020202020204" pitchFamily="34" charset="0"/>
              </a:rPr>
              <a:t>缓存</a:t>
            </a:r>
            <a:endParaRPr lang="en-US" altLang="zh-CN" sz="1477" b="0">
              <a:solidFill>
                <a:srgbClr val="FF0000"/>
              </a:solidFill>
              <a:latin typeface="arial" panose="020B0604020202020204" pitchFamily="34" charset="0"/>
            </a:endParaRPr>
          </a:p>
          <a:p>
            <a:pPr algn="l"/>
            <a:r>
              <a:rPr lang="zh-CN" altLang="en-US" sz="1477" b="0">
                <a:solidFill>
                  <a:srgbClr val="333333"/>
                </a:solidFill>
                <a:latin typeface="arial" panose="020B0604020202020204" pitchFamily="34" charset="0"/>
              </a:rPr>
              <a:t>缓冲数据 </a:t>
            </a:r>
            <a:endParaRPr lang="en-US" altLang="zh-CN" sz="1477" b="0">
              <a:solidFill>
                <a:srgbClr val="333333"/>
              </a:solidFill>
              <a:latin typeface="arial" panose="020B0604020202020204" pitchFamily="34" charset="0"/>
            </a:endParaRPr>
          </a:p>
          <a:p>
            <a:pPr algn="l"/>
            <a:endParaRPr lang="en-US" altLang="zh-CN" sz="1477" b="0">
              <a:solidFill>
                <a:srgbClr val="333333"/>
              </a:solidFill>
              <a:latin typeface="arial" panose="020B0604020202020204" pitchFamily="34" charset="0"/>
            </a:endParaRPr>
          </a:p>
          <a:p>
            <a:pPr algn="l"/>
            <a:r>
              <a:rPr lang="zh-CN" altLang="en-US" sz="1477" b="0">
                <a:solidFill>
                  <a:srgbClr val="FF0000"/>
                </a:solidFill>
                <a:latin typeface="arial" panose="020B0604020202020204" pitchFamily="34" charset="0"/>
              </a:rPr>
              <a:t>控制逻辑</a:t>
            </a:r>
            <a:r>
              <a:rPr lang="zh-CN" altLang="en-US" sz="1477" b="0">
                <a:solidFill>
                  <a:srgbClr val="333333"/>
                </a:solidFill>
                <a:latin typeface="arial" panose="020B0604020202020204" pitchFamily="34" charset="0"/>
              </a:rPr>
              <a:t> </a:t>
            </a:r>
            <a:endParaRPr lang="en-US" altLang="zh-CN" sz="1477" b="0">
              <a:solidFill>
                <a:srgbClr val="333333"/>
              </a:solidFill>
              <a:latin typeface="arial" panose="020B0604020202020204" pitchFamily="34" charset="0"/>
            </a:endParaRPr>
          </a:p>
          <a:p>
            <a:pPr algn="l"/>
            <a:r>
              <a:rPr lang="zh-CN" altLang="en-US" sz="1477" b="0">
                <a:solidFill>
                  <a:srgbClr val="333333"/>
                </a:solidFill>
                <a:latin typeface="arial" panose="020B0604020202020204" pitchFamily="34" charset="0"/>
              </a:rPr>
              <a:t>读写操作</a:t>
            </a:r>
            <a:endParaRPr lang="en-US" altLang="zh-CN" sz="1477" b="0">
              <a:solidFill>
                <a:srgbClr val="333333"/>
              </a:solidFill>
              <a:latin typeface="arial" panose="020B0604020202020204" pitchFamily="34" charset="0"/>
            </a:endParaRPr>
          </a:p>
          <a:p>
            <a:pPr algn="l"/>
            <a:r>
              <a:rPr lang="zh-CN" altLang="en-US" sz="1477" b="0">
                <a:solidFill>
                  <a:srgbClr val="333333"/>
                </a:solidFill>
                <a:latin typeface="arial" panose="020B0604020202020204" pitchFamily="34" charset="0"/>
              </a:rPr>
              <a:t>缓存替换</a:t>
            </a:r>
            <a:endParaRPr lang="en-US" altLang="zh-CN" sz="1477" b="0">
              <a:solidFill>
                <a:srgbClr val="333333"/>
              </a:solidFill>
              <a:latin typeface="arial" panose="020B0604020202020204" pitchFamily="34" charset="0"/>
            </a:endParaRPr>
          </a:p>
          <a:p>
            <a:pPr algn="l"/>
            <a:r>
              <a:rPr lang="zh-CN" altLang="en-US" sz="1477" b="0">
                <a:solidFill>
                  <a:srgbClr val="333333"/>
                </a:solidFill>
                <a:latin typeface="arial" panose="020B0604020202020204" pitchFamily="34" charset="0"/>
              </a:rPr>
              <a:t>失效检测和恢复</a:t>
            </a:r>
          </a:p>
          <a:p>
            <a:pPr algn="l"/>
            <a:endParaRPr lang="en-US" altLang="zh-CN" sz="1477" b="0">
              <a:solidFill>
                <a:srgbClr val="333333"/>
              </a:solidFill>
              <a:latin typeface="arial" panose="020B0604020202020204" pitchFamily="34" charset="0"/>
            </a:endParaRPr>
          </a:p>
        </p:txBody>
      </p:sp>
    </p:spTree>
    <p:extLst>
      <p:ext uri="{BB962C8B-B14F-4D97-AF65-F5344CB8AC3E}">
        <p14:creationId xmlns:p14="http://schemas.microsoft.com/office/powerpoint/2010/main" val="7741575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FTL</a:t>
            </a:r>
            <a:r>
              <a:rPr lang="zh-CN" altLang="en-US"/>
              <a:t>：页映射</a:t>
            </a:r>
            <a:endParaRPr lang="zh-CN" altLang="en-US" dirty="0"/>
          </a:p>
        </p:txBody>
      </p:sp>
      <p:sp>
        <p:nvSpPr>
          <p:cNvPr id="2" name="矩形 1"/>
          <p:cNvSpPr/>
          <p:nvPr/>
        </p:nvSpPr>
        <p:spPr>
          <a:xfrm>
            <a:off x="384458" y="2033153"/>
            <a:ext cx="7245113" cy="1114921"/>
          </a:xfrm>
          <a:prstGeom prst="rect">
            <a:avLst/>
          </a:prstGeom>
        </p:spPr>
        <p:txBody>
          <a:bodyPr wrap="square">
            <a:spAutoFit/>
          </a:bodyPr>
          <a:lstStyle/>
          <a:p>
            <a:pPr algn="l"/>
            <a:r>
              <a:rPr lang="zh-CN" altLang="en-US" sz="2215" b="0">
                <a:solidFill>
                  <a:srgbClr val="292929"/>
                </a:solidFill>
              </a:rPr>
              <a:t>映射每个逻辑块地址（</a:t>
            </a:r>
            <a:r>
              <a:rPr lang="en-US" altLang="zh-CN" sz="2215" b="0">
                <a:solidFill>
                  <a:srgbClr val="292929"/>
                </a:solidFill>
              </a:rPr>
              <a:t>LBA</a:t>
            </a:r>
            <a:r>
              <a:rPr lang="zh-CN" altLang="en-US" sz="2215" b="0">
                <a:solidFill>
                  <a:srgbClr val="292929"/>
                </a:solidFill>
              </a:rPr>
              <a:t>）到物理地址</a:t>
            </a:r>
            <a:r>
              <a:rPr lang="en-US" altLang="zh-CN" sz="2215" b="0">
                <a:solidFill>
                  <a:srgbClr val="292929"/>
                </a:solidFill>
              </a:rPr>
              <a:t>(PBA)</a:t>
            </a:r>
          </a:p>
          <a:p>
            <a:pPr algn="l"/>
            <a:r>
              <a:rPr lang="en-US" altLang="zh-CN" sz="2215" b="0">
                <a:solidFill>
                  <a:srgbClr val="292929"/>
                </a:solidFill>
              </a:rPr>
              <a:t>• </a:t>
            </a:r>
            <a:r>
              <a:rPr lang="zh-CN" altLang="en-US" sz="2215" b="0">
                <a:solidFill>
                  <a:srgbClr val="292929"/>
                </a:solidFill>
              </a:rPr>
              <a:t>需要大容量</a:t>
            </a:r>
            <a:r>
              <a:rPr lang="en-US" altLang="zh-CN" sz="2215" b="0">
                <a:solidFill>
                  <a:srgbClr val="292929"/>
                </a:solidFill>
              </a:rPr>
              <a:t>RAM</a:t>
            </a:r>
            <a:r>
              <a:rPr lang="zh-CN" altLang="en-US" sz="2215" b="0">
                <a:solidFill>
                  <a:srgbClr val="292929"/>
                </a:solidFill>
              </a:rPr>
              <a:t>存储映射表：</a:t>
            </a:r>
          </a:p>
          <a:p>
            <a:pPr algn="l"/>
            <a:r>
              <a:rPr lang="en-US" altLang="zh-CN" sz="2215" b="0">
                <a:solidFill>
                  <a:srgbClr val="292929"/>
                </a:solidFill>
              </a:rPr>
              <a:t>– 512GB</a:t>
            </a:r>
            <a:r>
              <a:rPr lang="zh-CN" altLang="en-US" sz="2215" b="0">
                <a:solidFill>
                  <a:srgbClr val="292929"/>
                </a:solidFill>
              </a:rPr>
              <a:t>，</a:t>
            </a:r>
            <a:r>
              <a:rPr lang="en-US" altLang="zh-CN" sz="2215" b="0">
                <a:solidFill>
                  <a:srgbClr val="292929"/>
                </a:solidFill>
              </a:rPr>
              <a:t>4K</a:t>
            </a:r>
            <a:r>
              <a:rPr lang="zh-CN" altLang="en-US" sz="2215" b="0">
                <a:solidFill>
                  <a:srgbClr val="292929"/>
                </a:solidFill>
              </a:rPr>
              <a:t>页面，需要</a:t>
            </a:r>
            <a:r>
              <a:rPr lang="en-US" altLang="zh-CN" sz="2215" b="0">
                <a:solidFill>
                  <a:srgbClr val="292929"/>
                </a:solidFill>
              </a:rPr>
              <a:t>128M*8B=1GB</a:t>
            </a:r>
            <a:endParaRPr lang="zh-CN" altLang="en-US" sz="2215" b="0">
              <a:solidFill>
                <a:srgbClr val="292929"/>
              </a:solidFill>
            </a:endParaRPr>
          </a:p>
        </p:txBody>
      </p:sp>
    </p:spTree>
    <p:extLst>
      <p:ext uri="{BB962C8B-B14F-4D97-AF65-F5344CB8AC3E}">
        <p14:creationId xmlns:p14="http://schemas.microsoft.com/office/powerpoint/2010/main" val="3101743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FTL: </a:t>
            </a:r>
            <a:r>
              <a:rPr lang="zh-CN" altLang="en-US"/>
              <a:t>日志</a:t>
            </a:r>
            <a:r>
              <a:rPr lang="en-US" altLang="zh-CN"/>
              <a:t>-</a:t>
            </a:r>
            <a:r>
              <a:rPr lang="zh-CN" altLang="en-US"/>
              <a:t>块映射</a:t>
            </a:r>
            <a:endParaRPr lang="zh-CN" altLang="en-US" dirty="0"/>
          </a:p>
        </p:txBody>
      </p:sp>
      <p:pic>
        <p:nvPicPr>
          <p:cNvPr id="4" name="图片 3"/>
          <p:cNvPicPr>
            <a:picLocks noChangeAspect="1"/>
          </p:cNvPicPr>
          <p:nvPr/>
        </p:nvPicPr>
        <p:blipFill>
          <a:blip r:embed="rId3"/>
          <a:stretch>
            <a:fillRect/>
          </a:stretch>
        </p:blipFill>
        <p:spPr>
          <a:xfrm>
            <a:off x="650334" y="1501402"/>
            <a:ext cx="7534066" cy="4483517"/>
          </a:xfrm>
          <a:prstGeom prst="rect">
            <a:avLst/>
          </a:prstGeom>
        </p:spPr>
      </p:pic>
    </p:spTree>
    <p:extLst>
      <p:ext uri="{BB962C8B-B14F-4D97-AF65-F5344CB8AC3E}">
        <p14:creationId xmlns:p14="http://schemas.microsoft.com/office/powerpoint/2010/main" val="38254941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垃圾回收和磨损均衡</a:t>
            </a:r>
            <a:endParaRPr lang="zh-CN" altLang="en-US" dirty="0"/>
          </a:p>
        </p:txBody>
      </p:sp>
      <p:sp>
        <p:nvSpPr>
          <p:cNvPr id="2" name="矩形 1"/>
          <p:cNvSpPr/>
          <p:nvPr/>
        </p:nvSpPr>
        <p:spPr>
          <a:xfrm>
            <a:off x="583865" y="2166091"/>
            <a:ext cx="4572000" cy="1455783"/>
          </a:xfrm>
          <a:prstGeom prst="rect">
            <a:avLst/>
          </a:prstGeom>
        </p:spPr>
        <p:txBody>
          <a:bodyPr>
            <a:spAutoFit/>
          </a:bodyPr>
          <a:lstStyle/>
          <a:p>
            <a:pPr algn="l"/>
            <a:r>
              <a:rPr lang="en-US" altLang="zh-CN" sz="2215" b="0">
                <a:solidFill>
                  <a:srgbClr val="292929"/>
                </a:solidFill>
              </a:rPr>
              <a:t>GC</a:t>
            </a:r>
            <a:r>
              <a:rPr lang="zh-CN" altLang="en-US" sz="2215" b="0">
                <a:solidFill>
                  <a:srgbClr val="292929"/>
                </a:solidFill>
              </a:rPr>
              <a:t>：</a:t>
            </a:r>
          </a:p>
          <a:p>
            <a:pPr algn="l"/>
            <a:r>
              <a:rPr lang="en-US" altLang="zh-CN" sz="2215" b="0">
                <a:solidFill>
                  <a:srgbClr val="292929"/>
                </a:solidFill>
              </a:rPr>
              <a:t>– </a:t>
            </a:r>
            <a:r>
              <a:rPr lang="zh-CN" altLang="en-US" sz="2215" b="0">
                <a:solidFill>
                  <a:srgbClr val="292929"/>
                </a:solidFill>
              </a:rPr>
              <a:t>块擦除耗时长 ， 后台进行</a:t>
            </a:r>
          </a:p>
          <a:p>
            <a:pPr algn="l"/>
            <a:r>
              <a:rPr lang="en-US" altLang="zh-CN" sz="2215" b="0">
                <a:solidFill>
                  <a:srgbClr val="292929"/>
                </a:solidFill>
              </a:rPr>
              <a:t>– </a:t>
            </a:r>
            <a:r>
              <a:rPr lang="zh-CN" altLang="en-US" sz="2215" b="0">
                <a:solidFill>
                  <a:srgbClr val="292929"/>
                </a:solidFill>
              </a:rPr>
              <a:t>擦除前迁移有效的页</a:t>
            </a:r>
          </a:p>
          <a:p>
            <a:pPr algn="l"/>
            <a:r>
              <a:rPr lang="en-US" altLang="zh-CN" sz="2215" b="0">
                <a:solidFill>
                  <a:srgbClr val="292929"/>
                </a:solidFill>
              </a:rPr>
              <a:t>– GC </a:t>
            </a:r>
            <a:r>
              <a:rPr lang="zh-CN" altLang="en-US" sz="2215" b="0">
                <a:solidFill>
                  <a:srgbClr val="292929"/>
                </a:solidFill>
              </a:rPr>
              <a:t>对性能的影响</a:t>
            </a:r>
          </a:p>
        </p:txBody>
      </p:sp>
      <p:sp>
        <p:nvSpPr>
          <p:cNvPr id="5" name="矩形 4"/>
          <p:cNvSpPr/>
          <p:nvPr/>
        </p:nvSpPr>
        <p:spPr>
          <a:xfrm>
            <a:off x="583865" y="4226627"/>
            <a:ext cx="5649858" cy="1114921"/>
          </a:xfrm>
          <a:prstGeom prst="rect">
            <a:avLst/>
          </a:prstGeom>
        </p:spPr>
        <p:txBody>
          <a:bodyPr wrap="square">
            <a:spAutoFit/>
          </a:bodyPr>
          <a:lstStyle/>
          <a:p>
            <a:pPr algn="l"/>
            <a:r>
              <a:rPr lang="zh-CN" altLang="en-US" sz="2215" b="0">
                <a:solidFill>
                  <a:srgbClr val="292929"/>
                </a:solidFill>
              </a:rPr>
              <a:t>磨损均衡</a:t>
            </a:r>
          </a:p>
          <a:p>
            <a:pPr algn="l"/>
            <a:r>
              <a:rPr lang="en-US" altLang="zh-CN" sz="2215" b="0">
                <a:solidFill>
                  <a:srgbClr val="292929"/>
                </a:solidFill>
              </a:rPr>
              <a:t>– </a:t>
            </a:r>
            <a:r>
              <a:rPr lang="zh-CN" altLang="en-US" sz="2215" b="0">
                <a:solidFill>
                  <a:srgbClr val="292929"/>
                </a:solidFill>
              </a:rPr>
              <a:t>记录每个块擦除的次数</a:t>
            </a:r>
          </a:p>
          <a:p>
            <a:pPr algn="l"/>
            <a:r>
              <a:rPr lang="en-US" altLang="zh-CN" sz="2215" b="0">
                <a:solidFill>
                  <a:srgbClr val="292929"/>
                </a:solidFill>
              </a:rPr>
              <a:t>– </a:t>
            </a:r>
            <a:r>
              <a:rPr lang="zh-CN" altLang="en-US" sz="2215" b="0">
                <a:solidFill>
                  <a:srgbClr val="292929"/>
                </a:solidFill>
              </a:rPr>
              <a:t>选取最小擦除次数的块擦除用于新数据</a:t>
            </a:r>
          </a:p>
        </p:txBody>
      </p:sp>
    </p:spTree>
    <p:extLst>
      <p:ext uri="{BB962C8B-B14F-4D97-AF65-F5344CB8AC3E}">
        <p14:creationId xmlns:p14="http://schemas.microsoft.com/office/powerpoint/2010/main" val="19835807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总结</a:t>
            </a:r>
            <a:endParaRPr lang="zh-CN" altLang="en-US" dirty="0"/>
          </a:p>
        </p:txBody>
      </p:sp>
      <p:sp>
        <p:nvSpPr>
          <p:cNvPr id="2" name="矩形 1"/>
          <p:cNvSpPr/>
          <p:nvPr/>
        </p:nvSpPr>
        <p:spPr>
          <a:xfrm>
            <a:off x="650334" y="1700808"/>
            <a:ext cx="5915734" cy="3672544"/>
          </a:xfrm>
          <a:prstGeom prst="rect">
            <a:avLst/>
          </a:prstGeom>
        </p:spPr>
        <p:txBody>
          <a:bodyPr wrap="square">
            <a:spAutoFit/>
          </a:bodyPr>
          <a:lstStyle/>
          <a:p>
            <a:pPr algn="l"/>
            <a:r>
              <a:rPr lang="en-US" altLang="zh-CN" sz="2585" b="0">
                <a:solidFill>
                  <a:srgbClr val="292929"/>
                </a:solidFill>
              </a:rPr>
              <a:t>• </a:t>
            </a:r>
            <a:r>
              <a:rPr lang="zh-CN" altLang="en-US" sz="2585" b="0">
                <a:solidFill>
                  <a:srgbClr val="292929"/>
                </a:solidFill>
              </a:rPr>
              <a:t>磁盘是复杂的</a:t>
            </a:r>
          </a:p>
          <a:p>
            <a:pPr algn="l"/>
            <a:r>
              <a:rPr lang="en-US" altLang="zh-CN" sz="2585" b="0">
                <a:solidFill>
                  <a:srgbClr val="292929"/>
                </a:solidFill>
              </a:rPr>
              <a:t>• </a:t>
            </a:r>
            <a:r>
              <a:rPr lang="zh-CN" altLang="en-US" sz="2585" b="0">
                <a:solidFill>
                  <a:srgbClr val="292929"/>
                </a:solidFill>
              </a:rPr>
              <a:t>磁盘的密度按摩尔定律增长</a:t>
            </a:r>
          </a:p>
          <a:p>
            <a:pPr algn="l"/>
            <a:r>
              <a:rPr lang="en-US" altLang="zh-CN" sz="2585" b="0">
                <a:solidFill>
                  <a:srgbClr val="292929"/>
                </a:solidFill>
              </a:rPr>
              <a:t>• </a:t>
            </a:r>
            <a:r>
              <a:rPr lang="zh-CN" altLang="en-US" sz="2585" b="0">
                <a:solidFill>
                  <a:srgbClr val="292929"/>
                </a:solidFill>
              </a:rPr>
              <a:t>大块读写才能获得高带宽</a:t>
            </a:r>
          </a:p>
          <a:p>
            <a:pPr algn="l"/>
            <a:r>
              <a:rPr lang="en-US" altLang="zh-CN" sz="2585" b="0">
                <a:solidFill>
                  <a:srgbClr val="292929"/>
                </a:solidFill>
              </a:rPr>
              <a:t>• </a:t>
            </a:r>
            <a:r>
              <a:rPr lang="zh-CN" altLang="en-US" sz="2585" b="0">
                <a:solidFill>
                  <a:srgbClr val="292929"/>
                </a:solidFill>
              </a:rPr>
              <a:t>需要磁盘调度来减少寻道开销</a:t>
            </a:r>
          </a:p>
          <a:p>
            <a:pPr algn="l"/>
            <a:r>
              <a:rPr lang="en-US" altLang="zh-CN" sz="2585" b="0">
                <a:solidFill>
                  <a:srgbClr val="292929"/>
                </a:solidFill>
              </a:rPr>
              <a:t>• RAID</a:t>
            </a:r>
            <a:r>
              <a:rPr lang="zh-CN" altLang="en-US" sz="2585" b="0">
                <a:solidFill>
                  <a:srgbClr val="292929"/>
                </a:solidFill>
              </a:rPr>
              <a:t>提高了可靠性和</a:t>
            </a:r>
            <a:r>
              <a:rPr lang="en-US" altLang="zh-CN" sz="2585" b="0">
                <a:solidFill>
                  <a:srgbClr val="292929"/>
                </a:solidFill>
              </a:rPr>
              <a:t>I/O</a:t>
            </a:r>
            <a:r>
              <a:rPr lang="zh-CN" altLang="en-US" sz="2585" b="0">
                <a:solidFill>
                  <a:srgbClr val="292929"/>
                </a:solidFill>
              </a:rPr>
              <a:t>带宽</a:t>
            </a:r>
          </a:p>
          <a:p>
            <a:pPr algn="l"/>
            <a:r>
              <a:rPr lang="en-US" altLang="zh-CN" sz="2585" b="0">
                <a:solidFill>
                  <a:srgbClr val="292929"/>
                </a:solidFill>
              </a:rPr>
              <a:t>• </a:t>
            </a:r>
            <a:r>
              <a:rPr lang="zh-CN" altLang="en-US" sz="2585" b="0">
                <a:solidFill>
                  <a:srgbClr val="292929"/>
                </a:solidFill>
              </a:rPr>
              <a:t>闪存有取代传统磁盘的趋势</a:t>
            </a:r>
          </a:p>
          <a:p>
            <a:pPr algn="l"/>
            <a:r>
              <a:rPr lang="en-US" altLang="zh-CN" sz="2585" b="0">
                <a:solidFill>
                  <a:srgbClr val="292929"/>
                </a:solidFill>
              </a:rPr>
              <a:t>• </a:t>
            </a:r>
            <a:r>
              <a:rPr lang="zh-CN" altLang="en-US" sz="2585" b="0">
                <a:solidFill>
                  <a:srgbClr val="292929"/>
                </a:solidFill>
              </a:rPr>
              <a:t>闪存的不同读写特性</a:t>
            </a:r>
            <a:r>
              <a:rPr lang="en-US" altLang="zh-CN" sz="2585" b="0">
                <a:solidFill>
                  <a:srgbClr val="292929"/>
                </a:solidFill>
              </a:rPr>
              <a:t>:</a:t>
            </a:r>
          </a:p>
          <a:p>
            <a:pPr algn="l"/>
            <a:r>
              <a:rPr lang="en-US" altLang="zh-CN" sz="2585" b="0">
                <a:solidFill>
                  <a:srgbClr val="292929"/>
                </a:solidFill>
              </a:rPr>
              <a:t>   – FTL </a:t>
            </a:r>
          </a:p>
          <a:p>
            <a:pPr algn="l"/>
            <a:r>
              <a:rPr lang="en-US" altLang="zh-CN" sz="2585" b="0">
                <a:solidFill>
                  <a:srgbClr val="292929"/>
                </a:solidFill>
              </a:rPr>
              <a:t>   – GC</a:t>
            </a:r>
          </a:p>
        </p:txBody>
      </p:sp>
    </p:spTree>
    <p:extLst>
      <p:ext uri="{BB962C8B-B14F-4D97-AF65-F5344CB8AC3E}">
        <p14:creationId xmlns:p14="http://schemas.microsoft.com/office/powerpoint/2010/main" val="2821709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chemeClr val="accent4"/>
                </a:solidFill>
                <a:ea typeface="宋体" pitchFamily="2" charset="-122"/>
              </a:rPr>
              <a:t>3.1</a:t>
            </a:r>
            <a:r>
              <a:rPr lang="zh-CN" altLang="en-US" sz="2585" kern="0" dirty="0">
                <a:solidFill>
                  <a:schemeClr val="accent4"/>
                </a:solidFill>
                <a:ea typeface="宋体" pitchFamily="2" charset="-122"/>
              </a:rPr>
              <a:t>：磁盘与磁盘调度</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rgbClr val="FF0000"/>
                </a:solidFill>
                <a:ea typeface="宋体" pitchFamily="2" charset="-122"/>
              </a:rPr>
              <a:t>3.2</a:t>
            </a:r>
            <a:r>
              <a:rPr lang="zh-CN" altLang="en-US" sz="2585" kern="0" dirty="0">
                <a:solidFill>
                  <a:srgbClr val="FF0000"/>
                </a:solidFill>
                <a:ea typeface="宋体" pitchFamily="2" charset="-122"/>
              </a:rPr>
              <a:t>：磁盘阵列与闪存</a:t>
            </a:r>
            <a:r>
              <a:rPr lang="en-US" altLang="zh-CN" sz="2585" kern="0" dirty="0">
                <a:solidFill>
                  <a:srgbClr val="FF0000"/>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3.3</a:t>
            </a:r>
            <a:r>
              <a:rPr lang="zh-CN" altLang="en-US" sz="2585" kern="0" dirty="0">
                <a:solidFill>
                  <a:schemeClr val="accent4"/>
                </a:solidFill>
                <a:ea typeface="宋体" pitchFamily="2" charset="-122"/>
              </a:rPr>
              <a:t>：块设备驱动</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3.4</a:t>
            </a:r>
            <a:r>
              <a:rPr lang="zh-CN" altLang="en-US" sz="2585" kern="0" dirty="0">
                <a:solidFill>
                  <a:schemeClr val="accent4"/>
                </a:solidFill>
                <a:ea typeface="宋体" pitchFamily="2" charset="-122"/>
              </a:rPr>
              <a:t>：块设备</a:t>
            </a:r>
            <a:r>
              <a:rPr lang="en-US" altLang="zh-CN" sz="2585" kern="0" dirty="0">
                <a:solidFill>
                  <a:schemeClr val="accent4"/>
                </a:solidFill>
                <a:ea typeface="宋体" pitchFamily="2" charset="-122"/>
              </a:rPr>
              <a:t>I/O</a:t>
            </a:r>
            <a:r>
              <a:rPr lang="zh-CN" altLang="en-US" sz="2585" kern="0" dirty="0">
                <a:solidFill>
                  <a:schemeClr val="accent4"/>
                </a:solidFill>
                <a:ea typeface="宋体" pitchFamily="2" charset="-122"/>
              </a:rPr>
              <a:t>调度</a:t>
            </a:r>
            <a:endParaRPr lang="en-US" altLang="zh-CN" sz="2585" kern="0" dirty="0">
              <a:solidFill>
                <a:schemeClr val="accent4"/>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3.5</a:t>
            </a:r>
            <a:r>
              <a:rPr lang="zh-CN" altLang="en-US" sz="2585" kern="0" dirty="0">
                <a:solidFill>
                  <a:schemeClr val="tx1"/>
                </a:solidFill>
                <a:ea typeface="宋体" pitchFamily="2" charset="-122"/>
              </a:rPr>
              <a:t>：实例分析</a:t>
            </a:r>
            <a:r>
              <a:rPr lang="en-US" altLang="zh-CN" sz="2585" kern="0" dirty="0">
                <a:solidFill>
                  <a:schemeClr val="tx1"/>
                </a:solidFill>
                <a:ea typeface="宋体" pitchFamily="2" charset="-122"/>
              </a:rPr>
              <a:t>—</a:t>
            </a:r>
            <a:r>
              <a:rPr lang="en-US" altLang="zh-CN" sz="2585" kern="0" dirty="0" err="1">
                <a:solidFill>
                  <a:schemeClr val="tx1"/>
                </a:solidFill>
                <a:ea typeface="宋体" pitchFamily="2" charset="-122"/>
              </a:rPr>
              <a:t>sbull</a:t>
            </a:r>
            <a:endParaRPr lang="en-US" altLang="zh-CN" sz="2585" kern="0" dirty="0">
              <a:solidFill>
                <a:schemeClr val="tx1"/>
              </a:solidFill>
              <a:ea typeface="宋体" pitchFamily="2" charset="-122"/>
            </a:endParaRPr>
          </a:p>
          <a:p>
            <a:endParaRPr lang="en-US" altLang="zh-CN" sz="2585" kern="0" dirty="0">
              <a:solidFill>
                <a:schemeClr val="tx1"/>
              </a:solidFill>
              <a:ea typeface="宋体" pitchFamily="2" charset="-122"/>
            </a:endParaRPr>
          </a:p>
        </p:txBody>
      </p:sp>
    </p:spTree>
    <p:extLst>
      <p:ext uri="{BB962C8B-B14F-4D97-AF65-F5344CB8AC3E}">
        <p14:creationId xmlns:p14="http://schemas.microsoft.com/office/powerpoint/2010/main" val="198897684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849741" y="1567870"/>
            <a:ext cx="7271238" cy="4856285"/>
          </a:xfrm>
          <a:prstGeom prst="rect">
            <a:avLst/>
          </a:prstGeom>
          <a:solidFill>
            <a:schemeClr val="bg1"/>
          </a:solidFill>
          <a:ln w="9525" cap="flat" cmpd="sng" algn="ctr">
            <a:noFill/>
            <a:prstDash val="solid"/>
            <a:round/>
            <a:headEnd type="none" w="med" len="med"/>
            <a:tailEnd type="none" w="med" len="med"/>
          </a:ln>
          <a:effectLst/>
        </p:spPr>
        <p:txBody>
          <a:bodyPr/>
          <a:lstStyle/>
          <a:p>
            <a:pPr marL="392733" indent="-296015" algn="l" defTabSz="414715">
              <a:lnSpc>
                <a:spcPct val="91000"/>
              </a:lnSpc>
              <a:spcBef>
                <a:spcPct val="20000"/>
              </a:spcBef>
              <a:buClr>
                <a:srgbClr val="FF5050"/>
              </a:buClr>
              <a:buSzPct val="120000"/>
              <a:buFont typeface="Wingdings" pitchFamily="2" charset="2"/>
              <a:buChar char="§"/>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zh-CN" altLang="en-US" sz="2123" dirty="0">
                <a:solidFill>
                  <a:srgbClr val="000066"/>
                </a:solidFill>
                <a:latin typeface="Arial"/>
                <a:ea typeface="黑体"/>
              </a:rPr>
              <a:t>通用块设备层</a:t>
            </a:r>
            <a:endParaRPr kumimoji="0" lang="en-GB" altLang="zh-CN" sz="2123" dirty="0">
              <a:solidFill>
                <a:srgbClr val="000066"/>
              </a:solidFill>
              <a:latin typeface="Arial"/>
              <a:ea typeface="黑体"/>
            </a:endParaRPr>
          </a:p>
          <a:p>
            <a:pPr marL="791327" lvl="1" indent="-263776" algn="l" defTabSz="414715">
              <a:lnSpc>
                <a:spcPct val="90000"/>
              </a:lnSpc>
              <a:spcBef>
                <a:spcPct val="20000"/>
              </a:spcBef>
              <a:buClr>
                <a:srgbClr val="FF5050"/>
              </a:buClr>
              <a:buSzPct val="120000"/>
              <a:buFont typeface="Wingdings" pitchFamily="2" charset="2"/>
              <a:buChar char="v"/>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err="1">
                <a:solidFill>
                  <a:srgbClr val="0000FF"/>
                </a:solidFill>
                <a:latin typeface="Arial"/>
                <a:ea typeface="宋体" charset="-122"/>
              </a:rPr>
              <a:t>隐藏硬件细节，提供block设备的抽象视图</a:t>
            </a:r>
            <a:r>
              <a:rPr kumimoji="0" lang="en-GB" altLang="zh-CN" sz="2123" dirty="0">
                <a:solidFill>
                  <a:srgbClr val="0000FF"/>
                </a:solidFill>
                <a:latin typeface="Arial"/>
                <a:ea typeface="宋体" charset="-122"/>
              </a:rPr>
              <a:t>。</a:t>
            </a:r>
          </a:p>
          <a:p>
            <a:pPr marL="791327" lvl="1" indent="-263776" algn="l" defTabSz="414715">
              <a:lnSpc>
                <a:spcPct val="90000"/>
              </a:lnSpc>
              <a:spcBef>
                <a:spcPct val="20000"/>
              </a:spcBef>
              <a:buClr>
                <a:srgbClr val="FF5050"/>
              </a:buClr>
              <a:buSzPct val="120000"/>
              <a:buFont typeface="Wingdings" pitchFamily="2" charset="2"/>
              <a:buChar char="v"/>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err="1">
                <a:solidFill>
                  <a:srgbClr val="0000FF"/>
                </a:solidFill>
                <a:latin typeface="Arial"/>
                <a:ea typeface="宋体" charset="-122"/>
              </a:rPr>
              <a:t>提供通用的数据结构描述</a:t>
            </a:r>
            <a:r>
              <a:rPr kumimoji="0" lang="en-GB" altLang="zh-CN" sz="2123" dirty="0">
                <a:solidFill>
                  <a:srgbClr val="0000FF"/>
                </a:solidFill>
                <a:latin typeface="Arial"/>
                <a:ea typeface="宋体" charset="-122"/>
              </a:rPr>
              <a:t> "disks" 和 "disk partitions." </a:t>
            </a:r>
          </a:p>
          <a:p>
            <a:pPr marL="392733" indent="-296015" algn="l" defTabSz="414715">
              <a:lnSpc>
                <a:spcPct val="91000"/>
              </a:lnSpc>
              <a:spcBef>
                <a:spcPct val="20000"/>
              </a:spcBef>
              <a:buClr>
                <a:srgbClr val="FF5050"/>
              </a:buClr>
              <a:buSzPct val="120000"/>
              <a:buFont typeface="Wingdings" pitchFamily="2" charset="2"/>
              <a:buChar char="§"/>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a:solidFill>
                  <a:srgbClr val="000066"/>
                </a:solidFill>
                <a:latin typeface="Arial"/>
                <a:ea typeface="黑体"/>
              </a:rPr>
              <a:t>I/O </a:t>
            </a:r>
            <a:r>
              <a:rPr kumimoji="0" lang="zh-CN" altLang="en-US" sz="2123" dirty="0">
                <a:solidFill>
                  <a:srgbClr val="000066"/>
                </a:solidFill>
                <a:latin typeface="Arial"/>
                <a:ea typeface="黑体"/>
              </a:rPr>
              <a:t>调度</a:t>
            </a:r>
            <a:endParaRPr kumimoji="0" lang="en-GB" altLang="zh-CN" sz="2123" dirty="0">
              <a:solidFill>
                <a:srgbClr val="000066"/>
              </a:solidFill>
              <a:latin typeface="Arial"/>
              <a:ea typeface="黑体"/>
            </a:endParaRPr>
          </a:p>
          <a:p>
            <a:pPr marL="791327" lvl="1" indent="-263776" algn="l" defTabSz="414715">
              <a:lnSpc>
                <a:spcPct val="90000"/>
              </a:lnSpc>
              <a:spcBef>
                <a:spcPct val="20000"/>
              </a:spcBef>
              <a:buClr>
                <a:srgbClr val="FF5050"/>
              </a:buClr>
              <a:buSzPct val="120000"/>
              <a:buFont typeface="Wingdings" pitchFamily="2" charset="2"/>
              <a:buChar char="v"/>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a:solidFill>
                  <a:srgbClr val="0000FF"/>
                </a:solidFill>
                <a:latin typeface="Arial"/>
                <a:ea typeface="宋体" charset="-122"/>
              </a:rPr>
              <a:t>"I/O scheduler "(I/</a:t>
            </a:r>
            <a:r>
              <a:rPr kumimoji="0" lang="en-GB" altLang="zh-CN" sz="2123" dirty="0" err="1">
                <a:solidFill>
                  <a:srgbClr val="0000FF"/>
                </a:solidFill>
                <a:latin typeface="Arial"/>
                <a:ea typeface="宋体" charset="-122"/>
              </a:rPr>
              <a:t>O调度器</a:t>
            </a:r>
            <a:r>
              <a:rPr kumimoji="0" lang="en-GB" altLang="zh-CN" sz="2123" dirty="0">
                <a:solidFill>
                  <a:srgbClr val="0000FF"/>
                </a:solidFill>
                <a:latin typeface="Arial"/>
                <a:ea typeface="宋体" charset="-122"/>
              </a:rPr>
              <a:t>)</a:t>
            </a:r>
            <a:r>
              <a:rPr kumimoji="0" lang="en-GB" altLang="zh-CN" sz="2123" dirty="0" err="1">
                <a:solidFill>
                  <a:srgbClr val="0000FF"/>
                </a:solidFill>
                <a:latin typeface="Arial"/>
                <a:ea typeface="宋体" charset="-122"/>
              </a:rPr>
              <a:t>根据内核制定的策略对未决的</a:t>
            </a:r>
            <a:r>
              <a:rPr kumimoji="0" lang="en-GB" altLang="zh-CN" sz="2123" dirty="0">
                <a:solidFill>
                  <a:srgbClr val="0000FF"/>
                </a:solidFill>
                <a:latin typeface="Arial"/>
                <a:ea typeface="宋体" charset="-122"/>
              </a:rPr>
              <a:t>(pending) I/O </a:t>
            </a:r>
            <a:r>
              <a:rPr kumimoji="0" lang="en-GB" altLang="zh-CN" sz="2123" dirty="0" err="1">
                <a:solidFill>
                  <a:srgbClr val="0000FF"/>
                </a:solidFill>
                <a:latin typeface="Arial"/>
                <a:ea typeface="宋体" charset="-122"/>
              </a:rPr>
              <a:t>数据传送请求进行排序和调度</a:t>
            </a:r>
            <a:r>
              <a:rPr kumimoji="0" lang="en-GB" altLang="zh-CN" sz="2123" dirty="0">
                <a:solidFill>
                  <a:srgbClr val="0000FF"/>
                </a:solidFill>
                <a:latin typeface="Arial"/>
                <a:ea typeface="宋体" charset="-122"/>
              </a:rPr>
              <a:t>。</a:t>
            </a:r>
          </a:p>
          <a:p>
            <a:pPr marL="791327" lvl="1" indent="-263776" algn="l" defTabSz="414715">
              <a:lnSpc>
                <a:spcPct val="90000"/>
              </a:lnSpc>
              <a:spcBef>
                <a:spcPct val="20000"/>
              </a:spcBef>
              <a:buClr>
                <a:srgbClr val="FF5050"/>
              </a:buClr>
              <a:buSzPct val="120000"/>
              <a:buFont typeface="Wingdings" pitchFamily="2" charset="2"/>
              <a:buChar char="v"/>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err="1">
                <a:solidFill>
                  <a:srgbClr val="0000FF"/>
                </a:solidFill>
                <a:latin typeface="Arial"/>
                <a:ea typeface="宋体" charset="-122"/>
              </a:rPr>
              <a:t>提高I</a:t>
            </a:r>
            <a:r>
              <a:rPr kumimoji="0" lang="en-GB" altLang="zh-CN" sz="2123" dirty="0">
                <a:solidFill>
                  <a:srgbClr val="0000FF"/>
                </a:solidFill>
                <a:latin typeface="Arial"/>
                <a:ea typeface="宋体" charset="-122"/>
              </a:rPr>
              <a:t>/O </a:t>
            </a:r>
            <a:r>
              <a:rPr kumimoji="0" lang="en-GB" altLang="zh-CN" sz="2123" dirty="0" err="1">
                <a:solidFill>
                  <a:srgbClr val="0000FF"/>
                </a:solidFill>
                <a:latin typeface="Arial"/>
                <a:ea typeface="宋体" charset="-122"/>
              </a:rPr>
              <a:t>调度器的效率也是影响整个系统对块设备上数据管理效率的一个方面</a:t>
            </a:r>
            <a:r>
              <a:rPr kumimoji="0" lang="en-GB" altLang="zh-CN" sz="2123" dirty="0">
                <a:solidFill>
                  <a:srgbClr val="0000FF"/>
                </a:solidFill>
                <a:latin typeface="Arial"/>
                <a:ea typeface="宋体" charset="-122"/>
              </a:rPr>
              <a:t>。</a:t>
            </a:r>
          </a:p>
          <a:p>
            <a:pPr marL="392733" indent="-296015" algn="l" defTabSz="414715">
              <a:lnSpc>
                <a:spcPct val="91000"/>
              </a:lnSpc>
              <a:spcBef>
                <a:spcPct val="20000"/>
              </a:spcBef>
              <a:buClr>
                <a:srgbClr val="FF5050"/>
              </a:buClr>
              <a:buSzPct val="120000"/>
              <a:buFont typeface="Wingdings" pitchFamily="2" charset="2"/>
              <a:buChar char="§"/>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zh-CN" altLang="en-US" sz="2123" dirty="0">
                <a:solidFill>
                  <a:srgbClr val="000066"/>
                </a:solidFill>
                <a:latin typeface="Arial"/>
                <a:ea typeface="黑体"/>
              </a:rPr>
              <a:t>块设备</a:t>
            </a:r>
            <a:r>
              <a:rPr kumimoji="0" lang="en-GB" altLang="zh-CN" sz="2123" dirty="0">
                <a:solidFill>
                  <a:srgbClr val="000066"/>
                </a:solidFill>
                <a:latin typeface="Arial"/>
                <a:ea typeface="黑体"/>
              </a:rPr>
              <a:t> </a:t>
            </a:r>
          </a:p>
          <a:p>
            <a:pPr marL="791327" lvl="1" indent="-263776" algn="l" defTabSz="414715">
              <a:lnSpc>
                <a:spcPct val="90000"/>
              </a:lnSpc>
              <a:spcBef>
                <a:spcPct val="20000"/>
              </a:spcBef>
              <a:buClr>
                <a:srgbClr val="FF5050"/>
              </a:buClr>
              <a:buSzPct val="120000"/>
              <a:buFont typeface="Wingdings" pitchFamily="2" charset="2"/>
              <a:buChar char="v"/>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r>
              <a:rPr kumimoji="0" lang="en-GB" altLang="zh-CN" sz="2123" dirty="0" err="1">
                <a:solidFill>
                  <a:srgbClr val="0000FF"/>
                </a:solidFill>
                <a:latin typeface="Arial"/>
                <a:ea typeface="宋体" charset="-122"/>
              </a:rPr>
              <a:t>最后，block</a:t>
            </a:r>
            <a:r>
              <a:rPr kumimoji="0" lang="en-GB" altLang="zh-CN" sz="2123" dirty="0">
                <a:solidFill>
                  <a:srgbClr val="0000FF"/>
                </a:solidFill>
                <a:latin typeface="Arial"/>
                <a:ea typeface="宋体" charset="-122"/>
              </a:rPr>
              <a:t> device </a:t>
            </a:r>
            <a:r>
              <a:rPr kumimoji="0" lang="en-GB" altLang="zh-CN" sz="2123" dirty="0" err="1">
                <a:solidFill>
                  <a:srgbClr val="0000FF"/>
                </a:solidFill>
                <a:latin typeface="Arial"/>
                <a:ea typeface="宋体" charset="-122"/>
              </a:rPr>
              <a:t>设备驱动程序，完成和硬件的具体交互</a:t>
            </a:r>
            <a:r>
              <a:rPr kumimoji="0" lang="en-GB" altLang="zh-CN" sz="2123" dirty="0">
                <a:solidFill>
                  <a:srgbClr val="0000FF"/>
                </a:solidFill>
                <a:latin typeface="Arial"/>
                <a:ea typeface="宋体" charset="-122"/>
              </a:rPr>
              <a:t>。</a:t>
            </a:r>
          </a:p>
          <a:p>
            <a:pPr marL="791327" lvl="1" algn="l" defTabSz="414715">
              <a:lnSpc>
                <a:spcPct val="90000"/>
              </a:lnSpc>
              <a:tabLst>
                <a:tab pos="411784" algn="l"/>
                <a:tab pos="826498" algn="l"/>
                <a:tab pos="1241212" algn="l"/>
                <a:tab pos="1655926" algn="l"/>
                <a:tab pos="2070641" algn="l"/>
                <a:tab pos="2485354" algn="l"/>
                <a:tab pos="2900069" algn="l"/>
                <a:tab pos="3314783" algn="l"/>
                <a:tab pos="3729498" algn="l"/>
                <a:tab pos="4144211" algn="l"/>
                <a:tab pos="4558926" algn="l"/>
                <a:tab pos="4973640" algn="l"/>
                <a:tab pos="5388354" algn="l"/>
                <a:tab pos="5803068" algn="l"/>
                <a:tab pos="6217783" algn="l"/>
                <a:tab pos="6633962" algn="l"/>
                <a:tab pos="7047211" algn="l"/>
                <a:tab pos="7461925" algn="l"/>
                <a:tab pos="7876640" algn="l"/>
                <a:tab pos="8291353" algn="l"/>
              </a:tabLst>
              <a:defRPr/>
            </a:pPr>
            <a:endParaRPr kumimoji="0" lang="en-GB" altLang="zh-CN" sz="2123" b="0" dirty="0">
              <a:solidFill>
                <a:srgbClr val="0033CC"/>
              </a:solidFill>
              <a:latin typeface="Arial" charset="0"/>
              <a:ea typeface="宋体" charset="-122"/>
            </a:endParaRPr>
          </a:p>
          <a:p>
            <a:pPr algn="l">
              <a:defRPr/>
            </a:pPr>
            <a:endParaRPr kumimoji="0" lang="zh-CN" altLang="en-US" sz="1662" b="0" dirty="0">
              <a:solidFill>
                <a:srgbClr val="0033CC"/>
              </a:solidFill>
              <a:latin typeface="Arial" panose="020B0604020202020204" pitchFamily="34" charset="0"/>
              <a:ea typeface="宋体" panose="02010600030101010101" pitchFamily="2" charset="-122"/>
            </a:endParaRPr>
          </a:p>
        </p:txBody>
      </p:sp>
      <p:sp>
        <p:nvSpPr>
          <p:cNvPr id="4" name="标题 3"/>
          <p:cNvSpPr>
            <a:spLocks noGrp="1"/>
          </p:cNvSpPr>
          <p:nvPr>
            <p:ph type="title"/>
          </p:nvPr>
        </p:nvSpPr>
        <p:spPr>
          <a:xfrm>
            <a:off x="0" y="788378"/>
            <a:ext cx="9144000" cy="558312"/>
          </a:xfrm>
        </p:spPr>
        <p:txBody>
          <a:bodyPr/>
          <a:lstStyle/>
          <a:p>
            <a:r>
              <a:rPr lang="en-GB" altLang="zh-CN">
                <a:latin typeface="华文新魏" panose="02010800040101010101" pitchFamily="2" charset="-122"/>
                <a:ea typeface="华文新魏" panose="02010800040101010101" pitchFamily="2" charset="-122"/>
              </a:rPr>
              <a:t>对 block 设备操作的内核组件</a:t>
            </a:r>
            <a:endParaRPr lang="zh-CN" altLang="en-US"/>
          </a:p>
        </p:txBody>
      </p:sp>
    </p:spTree>
    <p:extLst>
      <p:ext uri="{BB962C8B-B14F-4D97-AF65-F5344CB8AC3E}">
        <p14:creationId xmlns:p14="http://schemas.microsoft.com/office/powerpoint/2010/main" val="26909773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93" y="1436077"/>
            <a:ext cx="5581650" cy="44503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7" name="标题 2"/>
          <p:cNvSpPr txBox="1">
            <a:spLocks/>
          </p:cNvSpPr>
          <p:nvPr/>
        </p:nvSpPr>
        <p:spPr bwMode="auto">
          <a:xfrm>
            <a:off x="0" y="788376"/>
            <a:ext cx="9144000" cy="56417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65846" rIns="265846" anchor="ctr"/>
          <a:lstStyle>
            <a:lvl1pPr defTabSz="449263">
              <a:spcBef>
                <a:spcPct val="20000"/>
              </a:spcBef>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b="1">
                <a:solidFill>
                  <a:srgbClr val="000066"/>
                </a:solidFill>
                <a:latin typeface="Arial" panose="020B0604020202020204" pitchFamily="34" charset="0"/>
                <a:ea typeface="黑体" panose="02010609060101010101" pitchFamily="49" charset="-122"/>
              </a:defRPr>
            </a:lvl1pPr>
            <a:lvl2pPr marL="742950" indent="-285750" defTabSz="449263">
              <a:spcBef>
                <a:spcPct val="20000"/>
              </a:spcBef>
              <a:buClr>
                <a:srgbClr val="FF5050"/>
              </a:buClr>
              <a:buSzPct val="120000"/>
              <a:buFont typeface="Wingdings" panose="05000000000000000000" pitchFamily="2" charset="2"/>
              <a:buChar char="v"/>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rgbClr val="0000FF"/>
                </a:solidFill>
                <a:latin typeface="Arial" panose="020B0604020202020204" pitchFamily="34" charset="0"/>
                <a:ea typeface="宋体" panose="02010600030101010101" pitchFamily="2" charset="-122"/>
              </a:defRPr>
            </a:lvl2pPr>
            <a:lvl3pPr marL="1143000" indent="-228600" defTabSz="449263">
              <a:spcBef>
                <a:spcPct val="20000"/>
              </a:spcBef>
              <a:buClr>
                <a:srgbClr val="FF5050"/>
              </a:buClr>
              <a:buSzPct val="120000"/>
              <a:buFont typeface="Wingdings" panose="05000000000000000000" pitchFamily="2" charset="2"/>
              <a:buChar char="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A50021"/>
                </a:solidFill>
                <a:latin typeface="Arial" panose="020B0604020202020204" pitchFamily="34" charset="0"/>
                <a:ea typeface="楷体_GB2312"/>
                <a:cs typeface="楷体_GB2312"/>
              </a:defRPr>
            </a:lvl3pPr>
            <a:lvl4pPr marL="1600200" indent="-228600" defTabSz="449263">
              <a:spcBef>
                <a:spcPct val="20000"/>
              </a:spcBef>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292929"/>
                </a:solidFill>
                <a:latin typeface="Arial" panose="020B0604020202020204" pitchFamily="34" charset="0"/>
                <a:ea typeface="楷体_GB2312"/>
                <a:cs typeface="楷体_GB2312"/>
              </a:defRPr>
            </a:lvl4pPr>
            <a:lvl5pPr marL="2057400" indent="-228600" defTabSz="449263">
              <a:spcBef>
                <a:spcPct val="20000"/>
              </a:spcBef>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FF3300"/>
                </a:solidFill>
                <a:latin typeface="Arial" panose="020B0604020202020204" pitchFamily="34" charset="0"/>
                <a:ea typeface="楷体_GB2312"/>
                <a:cs typeface="楷体_GB2312"/>
              </a:defRPr>
            </a:lvl5pPr>
            <a:lvl6pPr marL="2514600" indent="-228600" defTabSz="449263" eaLnBrk="0" fontAlgn="base" hangingPunct="0">
              <a:spcBef>
                <a:spcPct val="20000"/>
              </a:spcBef>
              <a:spcAft>
                <a:spcPct val="0"/>
              </a:spcAft>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FF3300"/>
                </a:solidFill>
                <a:latin typeface="Arial" panose="020B0604020202020204" pitchFamily="34" charset="0"/>
                <a:ea typeface="楷体_GB2312"/>
                <a:cs typeface="楷体_GB2312"/>
              </a:defRPr>
            </a:lvl6pPr>
            <a:lvl7pPr marL="2971800" indent="-228600" defTabSz="449263" eaLnBrk="0" fontAlgn="base" hangingPunct="0">
              <a:spcBef>
                <a:spcPct val="20000"/>
              </a:spcBef>
              <a:spcAft>
                <a:spcPct val="0"/>
              </a:spcAft>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FF3300"/>
                </a:solidFill>
                <a:latin typeface="Arial" panose="020B0604020202020204" pitchFamily="34" charset="0"/>
                <a:ea typeface="楷体_GB2312"/>
                <a:cs typeface="楷体_GB2312"/>
              </a:defRPr>
            </a:lvl7pPr>
            <a:lvl8pPr marL="3429000" indent="-228600" defTabSz="449263" eaLnBrk="0" fontAlgn="base" hangingPunct="0">
              <a:spcBef>
                <a:spcPct val="20000"/>
              </a:spcBef>
              <a:spcAft>
                <a:spcPct val="0"/>
              </a:spcAft>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FF3300"/>
                </a:solidFill>
                <a:latin typeface="Arial" panose="020B0604020202020204" pitchFamily="34" charset="0"/>
                <a:ea typeface="楷体_GB2312"/>
                <a:cs typeface="楷体_GB2312"/>
              </a:defRPr>
            </a:lvl8pPr>
            <a:lvl9pPr marL="3886200" indent="-228600" defTabSz="449263" eaLnBrk="0" fontAlgn="base" hangingPunct="0">
              <a:spcBef>
                <a:spcPct val="20000"/>
              </a:spcBef>
              <a:spcAft>
                <a:spcPct val="0"/>
              </a:spcAft>
              <a:buClr>
                <a:srgbClr val="FF5050"/>
              </a:buClr>
              <a:buSzPct val="120000"/>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b="1">
                <a:solidFill>
                  <a:srgbClr val="FF3300"/>
                </a:solidFill>
                <a:latin typeface="Arial" panose="020B0604020202020204" pitchFamily="34" charset="0"/>
                <a:ea typeface="楷体_GB2312"/>
                <a:cs typeface="楷体_GB2312"/>
              </a:defRPr>
            </a:lvl9pPr>
          </a:lstStyle>
          <a:p>
            <a:pPr algn="l" eaLnBrk="0" hangingPunct="0">
              <a:lnSpc>
                <a:spcPct val="93000"/>
              </a:lnSpc>
              <a:spcBef>
                <a:spcPct val="0"/>
              </a:spcBef>
              <a:buClrTx/>
              <a:buSzTx/>
              <a:buNone/>
            </a:pPr>
            <a:r>
              <a:rPr kumimoji="0" lang="en-GB" altLang="zh-CN" sz="2585">
                <a:solidFill>
                  <a:srgbClr val="FFFFFF"/>
                </a:solidFill>
                <a:latin typeface="华文新魏" panose="02010800040101010101" pitchFamily="2" charset="-122"/>
              </a:rPr>
              <a:t>sector, block, segment, page的关系</a:t>
            </a:r>
            <a:endParaRPr kumimoji="0" lang="en-GB" altLang="zh-CN" sz="2585">
              <a:solidFill>
                <a:srgbClr val="FFFFFF"/>
              </a:solidFill>
              <a:latin typeface="华文新魏" panose="02010800040101010101" pitchFamily="2" charset="-122"/>
              <a:ea typeface="华文新魏" panose="02010800040101010101" pitchFamily="2" charset="-122"/>
            </a:endParaRPr>
          </a:p>
        </p:txBody>
      </p:sp>
      <p:sp>
        <p:nvSpPr>
          <p:cNvPr id="2" name="矩形 1"/>
          <p:cNvSpPr/>
          <p:nvPr/>
        </p:nvSpPr>
        <p:spPr bwMode="auto">
          <a:xfrm>
            <a:off x="5694485" y="1496159"/>
            <a:ext cx="2996712" cy="4473819"/>
          </a:xfrm>
          <a:prstGeom prst="rect">
            <a:avLst/>
          </a:prstGeom>
          <a:noFill/>
          <a:ln w="9525" cap="flat" cmpd="sng" algn="ctr">
            <a:solidFill>
              <a:schemeClr val="tx1"/>
            </a:solidFill>
            <a:prstDash val="solid"/>
            <a:round/>
            <a:headEnd type="none" w="med" len="med"/>
            <a:tailEnd type="none" w="med" len="med"/>
          </a:ln>
          <a:effectLst/>
        </p:spPr>
        <p:txBody>
          <a:bodyPr/>
          <a:lstStyle/>
          <a:p>
            <a:pPr algn="l">
              <a:defRPr/>
            </a:pPr>
            <a:r>
              <a:rPr kumimoji="0" lang="en-US" altLang="zh-CN" sz="1662" dirty="0">
                <a:solidFill>
                  <a:srgbClr val="0033CC"/>
                </a:solidFill>
                <a:latin typeface="Arial" panose="020B0604020202020204" pitchFamily="34" charset="0"/>
                <a:ea typeface="宋体" panose="02010600030101010101" pitchFamily="2" charset="-122"/>
              </a:rPr>
              <a:t>sector</a:t>
            </a:r>
          </a:p>
          <a:p>
            <a:pPr algn="l">
              <a:defRPr/>
            </a:pP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r>
              <a:rPr kumimoji="0" lang="en-GB" altLang="zh-CN" sz="1662" dirty="0" err="1">
                <a:solidFill>
                  <a:srgbClr val="0033CC"/>
                </a:solidFill>
                <a:latin typeface="Arial" charset="0"/>
                <a:ea typeface="宋体" panose="02010600030101010101" pitchFamily="2" charset="-122"/>
              </a:rPr>
              <a:t>存放数据的</a:t>
            </a:r>
            <a:r>
              <a:rPr kumimoji="0" lang="en-GB" altLang="zh-CN" sz="1662" dirty="0" err="1">
                <a:solidFill>
                  <a:srgbClr val="FF0000"/>
                </a:solidFill>
                <a:latin typeface="Arial" charset="0"/>
                <a:ea typeface="宋体" panose="02010600030101010101" pitchFamily="2" charset="-122"/>
              </a:rPr>
              <a:t>连续区域</a:t>
            </a:r>
            <a:r>
              <a:rPr kumimoji="0" lang="en-GB" altLang="zh-CN" sz="1662" dirty="0" err="1">
                <a:solidFill>
                  <a:srgbClr val="0033CC"/>
                </a:solidFill>
                <a:latin typeface="Arial" charset="0"/>
                <a:ea typeface="宋体" panose="02010600030101010101" pitchFamily="2" charset="-122"/>
              </a:rPr>
              <a:t>单位</a:t>
            </a:r>
            <a:endParaRPr kumimoji="0" lang="en-GB" altLang="zh-CN" sz="1662" dirty="0">
              <a:solidFill>
                <a:srgbClr val="0033CC"/>
              </a:solidFill>
              <a:latin typeface="Arial" charset="0"/>
              <a:ea typeface="宋体" panose="02010600030101010101" pitchFamily="2" charset="-122"/>
            </a:endParaRPr>
          </a:p>
          <a:p>
            <a:pPr marL="263776" indent="-263776" algn="l">
              <a:buFont typeface="Arial" panose="020B0604020202020204" pitchFamily="34" charset="0"/>
              <a:buChar char="•"/>
              <a:defRPr/>
            </a:pPr>
            <a:endParaRPr kumimoji="0" lang="en-GB" altLang="zh-CN" sz="1662" dirty="0">
              <a:solidFill>
                <a:srgbClr val="0033CC"/>
              </a:solidFill>
              <a:latin typeface="Arial" charset="0"/>
              <a:ea typeface="宋体" panose="02010600030101010101" pitchFamily="2" charset="-122"/>
            </a:endParaRPr>
          </a:p>
          <a:p>
            <a:pPr marL="263776" indent="-263776" algn="l">
              <a:buFont typeface="Arial" panose="020B0604020202020204" pitchFamily="34" charset="0"/>
              <a:buChar char="•"/>
              <a:defRPr/>
            </a:pPr>
            <a:r>
              <a:rPr kumimoji="0" lang="en-GB" altLang="zh-CN" sz="1662">
                <a:solidFill>
                  <a:srgbClr val="0033CC"/>
                </a:solidFill>
                <a:latin typeface="Arial" panose="020B0604020202020204" pitchFamily="34" charset="0"/>
                <a:ea typeface="宋体" panose="02010600030101010101" pitchFamily="2" charset="-122"/>
              </a:rPr>
              <a:t>512</a:t>
            </a:r>
            <a:r>
              <a:rPr kumimoji="0" lang="zh-CN" altLang="en-US" sz="1662" dirty="0">
                <a:solidFill>
                  <a:srgbClr val="0033CC"/>
                </a:solidFill>
                <a:latin typeface="Arial" panose="020B0604020202020204" pitchFamily="34" charset="0"/>
                <a:ea typeface="宋体" panose="02010600030101010101" pitchFamily="2" charset="-122"/>
              </a:rPr>
              <a:t>字节</a:t>
            </a: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r>
              <a:rPr kumimoji="0" lang="en-US" altLang="zh-CN" sz="1662">
                <a:solidFill>
                  <a:srgbClr val="0033CC"/>
                </a:solidFill>
                <a:latin typeface="Arial" panose="020B0604020202020204" pitchFamily="34" charset="0"/>
                <a:ea typeface="宋体" panose="02010600030101010101" pitchFamily="2" charset="-122"/>
              </a:rPr>
              <a:t>512</a:t>
            </a:r>
            <a:r>
              <a:rPr kumimoji="0" lang="zh-CN" altLang="en-US" sz="1662" dirty="0">
                <a:solidFill>
                  <a:srgbClr val="0033CC"/>
                </a:solidFill>
                <a:latin typeface="Arial" panose="020B0604020202020204" pitchFamily="34" charset="0"/>
                <a:ea typeface="宋体" panose="02010600030101010101" pitchFamily="2" charset="-122"/>
              </a:rPr>
              <a:t>的</a:t>
            </a:r>
            <a:r>
              <a:rPr kumimoji="0" lang="zh-CN" altLang="en-US" sz="1662" dirty="0">
                <a:solidFill>
                  <a:srgbClr val="FF0000"/>
                </a:solidFill>
                <a:latin typeface="Arial" panose="020B0604020202020204" pitchFamily="34" charset="0"/>
                <a:ea typeface="宋体" panose="02010600030101010101" pitchFamily="2" charset="-122"/>
              </a:rPr>
              <a:t>整数倍</a:t>
            </a:r>
            <a:endParaRPr kumimoji="0" lang="en-US" altLang="zh-CN" sz="1662" dirty="0">
              <a:solidFill>
                <a:srgbClr val="FF0000"/>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r>
              <a:rPr kumimoji="0" lang="en-US" altLang="zh-CN" sz="1662">
                <a:solidFill>
                  <a:srgbClr val="0033CC"/>
                </a:solidFill>
                <a:latin typeface="Arial" panose="020B0604020202020204" pitchFamily="34" charset="0"/>
                <a:ea typeface="宋体" panose="02010600030101010101" pitchFamily="2" charset="-122"/>
              </a:rPr>
              <a:t>sector_t</a:t>
            </a:r>
            <a:r>
              <a:rPr kumimoji="0" lang="zh-CN" altLang="en-US" sz="1662" dirty="0">
                <a:solidFill>
                  <a:srgbClr val="0033CC"/>
                </a:solidFill>
                <a:latin typeface="Arial" panose="020B0604020202020204" pitchFamily="34" charset="0"/>
                <a:ea typeface="宋体" panose="02010600030101010101" pitchFamily="2" charset="-122"/>
              </a:rPr>
              <a:t>结构体</a:t>
            </a: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endParaRPr kumimoji="0" lang="en-US" altLang="zh-CN" sz="1662" dirty="0">
              <a:solidFill>
                <a:srgbClr val="0033CC"/>
              </a:solidFill>
              <a:latin typeface="Arial" panose="020B0604020202020204" pitchFamily="34" charset="0"/>
              <a:ea typeface="宋体" panose="02010600030101010101" pitchFamily="2" charset="-122"/>
            </a:endParaRPr>
          </a:p>
          <a:p>
            <a:pPr algn="l">
              <a:defRPr/>
            </a:pPr>
            <a:r>
              <a:rPr kumimoji="0" lang="en-US" altLang="zh-CN" sz="1662" dirty="0">
                <a:solidFill>
                  <a:srgbClr val="0033CC"/>
                </a:solidFill>
                <a:latin typeface="Arial" charset="0"/>
                <a:ea typeface="宋体" panose="02010600030101010101" pitchFamily="2" charset="-122"/>
              </a:rPr>
              <a:t>b</a:t>
            </a:r>
            <a:r>
              <a:rPr kumimoji="0" lang="en-GB" altLang="zh-CN" sz="1662" dirty="0">
                <a:solidFill>
                  <a:srgbClr val="0033CC"/>
                </a:solidFill>
                <a:latin typeface="Arial" charset="0"/>
                <a:ea typeface="宋体" panose="02010600030101010101" pitchFamily="2" charset="-122"/>
              </a:rPr>
              <a:t>lock</a:t>
            </a:r>
          </a:p>
          <a:p>
            <a:pPr algn="l">
              <a:defRPr/>
            </a:pPr>
            <a:endParaRPr kumimoji="0" lang="en-GB" altLang="zh-CN" sz="1662" dirty="0">
              <a:solidFill>
                <a:srgbClr val="0033CC"/>
              </a:solidFill>
              <a:latin typeface="Arial" charset="0"/>
              <a:ea typeface="宋体" panose="02010600030101010101" pitchFamily="2" charset="-122"/>
            </a:endParaRPr>
          </a:p>
          <a:p>
            <a:pPr marL="263776" indent="-263776" algn="l">
              <a:buFont typeface="Arial" panose="020B0604020202020204" pitchFamily="34" charset="0"/>
              <a:buChar char="•"/>
              <a:defRPr/>
            </a:pPr>
            <a:r>
              <a:rPr kumimoji="0" lang="en-GB" altLang="zh-CN" sz="1662" dirty="0" err="1">
                <a:solidFill>
                  <a:srgbClr val="0033CC"/>
                </a:solidFill>
                <a:latin typeface="Arial" panose="020B0604020202020204" pitchFamily="34" charset="0"/>
                <a:ea typeface="宋体" panose="02010600030101010101" pitchFamily="2" charset="-122"/>
              </a:rPr>
              <a:t>是文件系统管理数据的单位</a:t>
            </a:r>
            <a:endParaRPr kumimoji="0" lang="en-GB"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endParaRPr kumimoji="0" lang="en-GB"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r>
              <a:rPr kumimoji="0" lang="zh-CN" altLang="en-US" sz="1662" dirty="0">
                <a:solidFill>
                  <a:srgbClr val="0033CC"/>
                </a:solidFill>
                <a:latin typeface="Arial" panose="020B0604020202020204" pitchFamily="34" charset="0"/>
                <a:ea typeface="宋体" panose="02010600030101010101" pitchFamily="2" charset="-122"/>
              </a:rPr>
              <a:t>是</a:t>
            </a:r>
            <a:r>
              <a:rPr kumimoji="0" lang="en-US" altLang="zh-CN" sz="1662" dirty="0">
                <a:solidFill>
                  <a:srgbClr val="0033CC"/>
                </a:solidFill>
                <a:latin typeface="Arial" panose="020B0604020202020204" pitchFamily="34" charset="0"/>
                <a:ea typeface="宋体" panose="02010600030101010101" pitchFamily="2" charset="-122"/>
              </a:rPr>
              <a:t>sector</a:t>
            </a:r>
            <a:r>
              <a:rPr kumimoji="0" lang="zh-CN" altLang="en-US" sz="1662" dirty="0">
                <a:solidFill>
                  <a:srgbClr val="0033CC"/>
                </a:solidFill>
                <a:latin typeface="Arial" panose="020B0604020202020204" pitchFamily="34" charset="0"/>
                <a:ea typeface="宋体" panose="02010600030101010101" pitchFamily="2" charset="-122"/>
              </a:rPr>
              <a:t>的整数倍</a:t>
            </a: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endParaRPr kumimoji="0" lang="en-US" altLang="zh-CN" sz="1662" dirty="0">
              <a:solidFill>
                <a:srgbClr val="0033CC"/>
              </a:solidFill>
              <a:latin typeface="Arial" panose="020B0604020202020204" pitchFamily="34" charset="0"/>
              <a:ea typeface="宋体" panose="02010600030101010101" pitchFamily="2" charset="-122"/>
            </a:endParaRPr>
          </a:p>
          <a:p>
            <a:pPr marL="263776" indent="-263776" algn="l">
              <a:buFont typeface="Arial" panose="020B0604020202020204" pitchFamily="34" charset="0"/>
              <a:buChar char="•"/>
              <a:defRPr/>
            </a:pPr>
            <a:r>
              <a:rPr kumimoji="0" lang="zh-CN" altLang="en-US" sz="1662" dirty="0">
                <a:solidFill>
                  <a:srgbClr val="0033CC"/>
                </a:solidFill>
                <a:latin typeface="Arial" panose="020B0604020202020204" pitchFamily="34" charset="0"/>
                <a:ea typeface="宋体" panose="02010600030101010101" pitchFamily="2" charset="-122"/>
              </a:rPr>
              <a:t>不超过页的大小</a:t>
            </a:r>
            <a:endParaRPr kumimoji="0" lang="en-GB" altLang="zh-CN" sz="1662" dirty="0">
              <a:solidFill>
                <a:srgbClr val="0033CC"/>
              </a:solidFill>
              <a:latin typeface="Arial" panose="020B0604020202020204" pitchFamily="34" charset="0"/>
              <a:ea typeface="宋体" panose="02010600030101010101" pitchFamily="2" charset="-122"/>
            </a:endParaRPr>
          </a:p>
          <a:p>
            <a:pPr algn="l">
              <a:defRPr/>
            </a:pPr>
            <a:endParaRPr kumimoji="0" lang="zh-CN" altLang="en-US" sz="1662" dirty="0">
              <a:solidFill>
                <a:srgbClr val="0033CC"/>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072802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chemeClr val="accent4"/>
                </a:solidFill>
                <a:ea typeface="宋体" pitchFamily="2" charset="-122"/>
              </a:rPr>
              <a:t>3.1</a:t>
            </a:r>
            <a:r>
              <a:rPr lang="zh-CN" altLang="en-US" sz="2585" kern="0" dirty="0">
                <a:solidFill>
                  <a:schemeClr val="accent4"/>
                </a:solidFill>
                <a:ea typeface="宋体" pitchFamily="2" charset="-122"/>
              </a:rPr>
              <a:t>：磁盘与磁盘调度</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3.2</a:t>
            </a:r>
            <a:r>
              <a:rPr lang="zh-CN" altLang="en-US" sz="2585" kern="0" dirty="0">
                <a:solidFill>
                  <a:schemeClr val="accent4"/>
                </a:solidFill>
                <a:ea typeface="宋体" pitchFamily="2" charset="-122"/>
              </a:rPr>
              <a:t>：磁盘阵列与闪存</a:t>
            </a:r>
            <a:r>
              <a:rPr lang="en-US" altLang="zh-CN" sz="2585" kern="0" dirty="0">
                <a:solidFill>
                  <a:schemeClr val="accent4"/>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rgbClr val="FF0000"/>
                </a:solidFill>
                <a:ea typeface="宋体" pitchFamily="2" charset="-122"/>
              </a:rPr>
              <a:t>3.3</a:t>
            </a:r>
            <a:r>
              <a:rPr lang="zh-CN" altLang="en-US" sz="2585" kern="0" dirty="0">
                <a:solidFill>
                  <a:srgbClr val="FF0000"/>
                </a:solidFill>
                <a:ea typeface="宋体" pitchFamily="2" charset="-122"/>
              </a:rPr>
              <a:t>：块设备驱动</a:t>
            </a:r>
            <a:endParaRPr lang="en-US" altLang="zh-CN" sz="2585" kern="0" dirty="0">
              <a:solidFill>
                <a:srgbClr val="FF0000"/>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3.4</a:t>
            </a:r>
            <a:r>
              <a:rPr lang="zh-CN" altLang="en-US" sz="2585" kern="0" dirty="0">
                <a:solidFill>
                  <a:schemeClr val="accent4"/>
                </a:solidFill>
                <a:ea typeface="宋体" pitchFamily="2" charset="-122"/>
              </a:rPr>
              <a:t>：块设备</a:t>
            </a:r>
            <a:r>
              <a:rPr lang="en-US" altLang="zh-CN" sz="2585" kern="0" dirty="0">
                <a:solidFill>
                  <a:schemeClr val="accent4"/>
                </a:solidFill>
                <a:ea typeface="宋体" pitchFamily="2" charset="-122"/>
              </a:rPr>
              <a:t>I/O</a:t>
            </a:r>
            <a:r>
              <a:rPr lang="zh-CN" altLang="en-US" sz="2585" kern="0" dirty="0">
                <a:solidFill>
                  <a:schemeClr val="accent4"/>
                </a:solidFill>
                <a:ea typeface="宋体" pitchFamily="2" charset="-122"/>
              </a:rPr>
              <a:t>调度</a:t>
            </a:r>
            <a:endParaRPr lang="en-US" altLang="zh-CN" sz="2585" kern="0" dirty="0">
              <a:solidFill>
                <a:schemeClr val="accent4"/>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3.5</a:t>
            </a:r>
            <a:r>
              <a:rPr lang="zh-CN" altLang="en-US" sz="2585" kern="0" dirty="0">
                <a:solidFill>
                  <a:schemeClr val="tx1"/>
                </a:solidFill>
                <a:ea typeface="宋体" pitchFamily="2" charset="-122"/>
              </a:rPr>
              <a:t>：实例分析</a:t>
            </a:r>
            <a:r>
              <a:rPr lang="en-US" altLang="zh-CN" sz="2585" kern="0" dirty="0">
                <a:solidFill>
                  <a:schemeClr val="tx1"/>
                </a:solidFill>
                <a:ea typeface="宋体" pitchFamily="2" charset="-122"/>
              </a:rPr>
              <a:t>—</a:t>
            </a:r>
            <a:r>
              <a:rPr lang="en-US" altLang="zh-CN" sz="2585" kern="0" dirty="0" err="1">
                <a:solidFill>
                  <a:schemeClr val="tx1"/>
                </a:solidFill>
                <a:ea typeface="宋体" pitchFamily="2" charset="-122"/>
              </a:rPr>
              <a:t>sbull</a:t>
            </a:r>
            <a:endParaRPr lang="en-US" altLang="zh-CN" sz="2585" kern="0" dirty="0">
              <a:solidFill>
                <a:schemeClr val="tx1"/>
              </a:solidFill>
              <a:ea typeface="宋体" pitchFamily="2" charset="-122"/>
            </a:endParaRPr>
          </a:p>
          <a:p>
            <a:endParaRPr lang="en-US" altLang="zh-CN" sz="2585" kern="0" dirty="0">
              <a:solidFill>
                <a:schemeClr val="tx1"/>
              </a:solidFill>
              <a:ea typeface="宋体" pitchFamily="2" charset="-122"/>
            </a:endParaRPr>
          </a:p>
        </p:txBody>
      </p:sp>
    </p:spTree>
    <p:extLst>
      <p:ext uri="{BB962C8B-B14F-4D97-AF65-F5344CB8AC3E}">
        <p14:creationId xmlns:p14="http://schemas.microsoft.com/office/powerpoint/2010/main" val="196031344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0">
                <a:effectLst/>
              </a:rPr>
              <a:t>linux </a:t>
            </a:r>
            <a:r>
              <a:rPr lang="zh-CN" altLang="en-US" b="0">
                <a:effectLst/>
              </a:rPr>
              <a:t>块设备驱动架构图</a:t>
            </a:r>
            <a:endParaRPr lang="zh-CN" altLang="en-US"/>
          </a:p>
        </p:txBody>
      </p:sp>
      <p:pic>
        <p:nvPicPr>
          <p:cNvPr id="4" name="图片 3"/>
          <p:cNvPicPr>
            <a:picLocks noChangeAspect="1"/>
          </p:cNvPicPr>
          <p:nvPr/>
        </p:nvPicPr>
        <p:blipFill>
          <a:blip r:embed="rId2"/>
          <a:stretch>
            <a:fillRect/>
          </a:stretch>
        </p:blipFill>
        <p:spPr>
          <a:xfrm>
            <a:off x="1182085" y="1302728"/>
            <a:ext cx="6580423" cy="5182084"/>
          </a:xfrm>
          <a:prstGeom prst="rect">
            <a:avLst/>
          </a:prstGeom>
        </p:spPr>
      </p:pic>
    </p:spTree>
    <p:extLst>
      <p:ext uri="{BB962C8B-B14F-4D97-AF65-F5344CB8AC3E}">
        <p14:creationId xmlns:p14="http://schemas.microsoft.com/office/powerpoint/2010/main" val="212384942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bio</a:t>
            </a:r>
            <a:endParaRPr lang="zh-CN" altLang="en-US"/>
          </a:p>
        </p:txBody>
      </p:sp>
      <p:sp>
        <p:nvSpPr>
          <p:cNvPr id="5" name="矩形 4"/>
          <p:cNvSpPr/>
          <p:nvPr/>
        </p:nvSpPr>
        <p:spPr>
          <a:xfrm>
            <a:off x="226883" y="1395175"/>
            <a:ext cx="8690234" cy="4952061"/>
          </a:xfrm>
          <a:prstGeom prst="rect">
            <a:avLst/>
          </a:prstGeom>
        </p:spPr>
        <p:txBody>
          <a:bodyPr wrap="square">
            <a:spAutoFit/>
          </a:bodyPr>
          <a:lstStyle/>
          <a:p>
            <a:pPr algn="l"/>
            <a:r>
              <a:rPr lang="en-US" altLang="zh-CN" sz="1662" b="0">
                <a:solidFill>
                  <a:srgbClr val="333333"/>
                </a:solidFill>
                <a:latin typeface="Verdana" panose="020B0604030504040204" pitchFamily="34" charset="0"/>
              </a:rPr>
              <a:t>1 struct bio {</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2 sector_t bi_sector; /* </a:t>
            </a:r>
            <a:r>
              <a:rPr lang="zh-CN" altLang="en-US" sz="1662" b="0">
                <a:solidFill>
                  <a:srgbClr val="333333"/>
                </a:solidFill>
                <a:latin typeface="Verdana" panose="020B0604030504040204" pitchFamily="34" charset="0"/>
              </a:rPr>
              <a:t>要传输的第一个扇区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3 struct bio *bi_next; /* </a:t>
            </a:r>
            <a:r>
              <a:rPr lang="zh-CN" altLang="en-US" sz="1662" b="0">
                <a:solidFill>
                  <a:srgbClr val="333333"/>
                </a:solidFill>
                <a:latin typeface="Verdana" panose="020B0604030504040204" pitchFamily="34" charset="0"/>
              </a:rPr>
              <a:t>下一个 </a:t>
            </a:r>
            <a:r>
              <a:rPr lang="en-US" altLang="zh-CN" sz="1662" b="0">
                <a:solidFill>
                  <a:srgbClr val="333333"/>
                </a:solidFill>
                <a:latin typeface="Verdana" panose="020B0604030504040204" pitchFamily="34" charset="0"/>
              </a:rPr>
              <a:t>bio */</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4 struct block_device*bi_bdev;</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5 unsigned long bi_flags; /* </a:t>
            </a:r>
            <a:r>
              <a:rPr lang="zh-CN" altLang="en-US" sz="1662" b="0">
                <a:solidFill>
                  <a:srgbClr val="333333"/>
                </a:solidFill>
                <a:latin typeface="Verdana" panose="020B0604030504040204" pitchFamily="34" charset="0"/>
              </a:rPr>
              <a:t>状态、命令等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6 unsigned long bi_rw; /* </a:t>
            </a:r>
            <a:r>
              <a:rPr lang="zh-CN" altLang="en-US" sz="1662" b="0">
                <a:solidFill>
                  <a:srgbClr val="333333"/>
                </a:solidFill>
                <a:latin typeface="Verdana" panose="020B0604030504040204" pitchFamily="34" charset="0"/>
              </a:rPr>
              <a:t>低位表示 </a:t>
            </a:r>
            <a:r>
              <a:rPr lang="en-US" altLang="zh-CN" sz="1662" b="0">
                <a:solidFill>
                  <a:srgbClr val="333333"/>
                </a:solidFill>
                <a:latin typeface="Verdana" panose="020B0604030504040204" pitchFamily="34" charset="0"/>
              </a:rPr>
              <a:t>READ/WRITE</a:t>
            </a:r>
            <a:r>
              <a:rPr lang="zh-CN" altLang="en-US" sz="1662" b="0">
                <a:solidFill>
                  <a:srgbClr val="333333"/>
                </a:solidFill>
                <a:latin typeface="Verdana" panose="020B0604030504040204" pitchFamily="34" charset="0"/>
              </a:rPr>
              <a:t>，高位表示优先级*</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7</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8 unsigned short bi_vcnt; /* bio_vec </a:t>
            </a:r>
            <a:r>
              <a:rPr lang="zh-CN" altLang="en-US" sz="1662" b="0">
                <a:solidFill>
                  <a:srgbClr val="333333"/>
                </a:solidFill>
                <a:latin typeface="Verdana" panose="020B0604030504040204" pitchFamily="34" charset="0"/>
              </a:rPr>
              <a:t>数量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9 unsigned short bi_idx; /* </a:t>
            </a:r>
            <a:r>
              <a:rPr lang="zh-CN" altLang="en-US" sz="1662" b="0">
                <a:solidFill>
                  <a:srgbClr val="333333"/>
                </a:solidFill>
                <a:latin typeface="Verdana" panose="020B0604030504040204" pitchFamily="34" charset="0"/>
              </a:rPr>
              <a:t>当前 </a:t>
            </a:r>
            <a:r>
              <a:rPr lang="en-US" altLang="zh-CN" sz="1662" b="0">
                <a:solidFill>
                  <a:srgbClr val="333333"/>
                </a:solidFill>
                <a:latin typeface="Verdana" panose="020B0604030504040204" pitchFamily="34" charset="0"/>
              </a:rPr>
              <a:t>bvl_vec </a:t>
            </a:r>
            <a:r>
              <a:rPr lang="zh-CN" altLang="en-US" sz="1662" b="0">
                <a:solidFill>
                  <a:srgbClr val="333333"/>
                </a:solidFill>
                <a:latin typeface="Verdana" panose="020B0604030504040204" pitchFamily="34" charset="0"/>
              </a:rPr>
              <a:t>索引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10</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11 /* </a:t>
            </a:r>
            <a:r>
              <a:rPr lang="zh-CN" altLang="en-US" sz="1662" b="0">
                <a:solidFill>
                  <a:srgbClr val="333333"/>
                </a:solidFill>
                <a:latin typeface="Verdana" panose="020B0604030504040204" pitchFamily="34" charset="0"/>
              </a:rPr>
              <a:t>执行物理地址合并后 </a:t>
            </a:r>
            <a:r>
              <a:rPr lang="en-US" altLang="zh-CN" sz="1662" b="0">
                <a:solidFill>
                  <a:srgbClr val="333333"/>
                </a:solidFill>
                <a:latin typeface="Verdana" panose="020B0604030504040204" pitchFamily="34" charset="0"/>
              </a:rPr>
              <a:t>sgement </a:t>
            </a:r>
            <a:r>
              <a:rPr lang="zh-CN" altLang="en-US" sz="1662" b="0">
                <a:solidFill>
                  <a:srgbClr val="333333"/>
                </a:solidFill>
                <a:latin typeface="Verdana" panose="020B0604030504040204" pitchFamily="34" charset="0"/>
              </a:rPr>
              <a:t>的数目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12 unsigned short bi_phys_segments;</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13</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14 unsigned int bi_size;</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15</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16 /* </a:t>
            </a:r>
            <a:r>
              <a:rPr lang="zh-CN" altLang="en-US" sz="1662" b="0">
                <a:solidFill>
                  <a:srgbClr val="333333"/>
                </a:solidFill>
                <a:latin typeface="Verdana" panose="020B0604030504040204" pitchFamily="34" charset="0"/>
              </a:rPr>
              <a:t>为了明了最大的 </a:t>
            </a:r>
            <a:r>
              <a:rPr lang="en-US" altLang="zh-CN" sz="1662" b="0">
                <a:solidFill>
                  <a:srgbClr val="333333"/>
                </a:solidFill>
                <a:latin typeface="Verdana" panose="020B0604030504040204" pitchFamily="34" charset="0"/>
              </a:rPr>
              <a:t>segment </a:t>
            </a:r>
            <a:r>
              <a:rPr lang="zh-CN" altLang="en-US" sz="1662" b="0">
                <a:solidFill>
                  <a:srgbClr val="333333"/>
                </a:solidFill>
                <a:latin typeface="Verdana" panose="020B0604030504040204" pitchFamily="34" charset="0"/>
              </a:rPr>
              <a:t>尺寸，我们考虑这个 </a:t>
            </a:r>
            <a:r>
              <a:rPr lang="en-US" altLang="zh-CN" sz="1662" b="0">
                <a:solidFill>
                  <a:srgbClr val="333333"/>
                </a:solidFill>
                <a:latin typeface="Verdana" panose="020B0604030504040204" pitchFamily="34" charset="0"/>
              </a:rPr>
              <a:t>bio </a:t>
            </a:r>
            <a:r>
              <a:rPr lang="zh-CN" altLang="en-US" sz="1662" b="0">
                <a:solidFill>
                  <a:srgbClr val="333333"/>
                </a:solidFill>
                <a:latin typeface="Verdana" panose="020B0604030504040204" pitchFamily="34" charset="0"/>
              </a:rPr>
              <a:t>中第一个和最后一个</a:t>
            </a:r>
            <a:br>
              <a:rPr lang="zh-CN" altLang="en-US"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17 </a:t>
            </a:r>
            <a:r>
              <a:rPr lang="zh-CN" altLang="en-US" sz="1662" b="0">
                <a:solidFill>
                  <a:srgbClr val="333333"/>
                </a:solidFill>
                <a:latin typeface="Verdana" panose="020B0604030504040204" pitchFamily="34" charset="0"/>
              </a:rPr>
              <a:t>可合并的 </a:t>
            </a:r>
            <a:r>
              <a:rPr lang="en-US" altLang="zh-CN" sz="1662" b="0">
                <a:solidFill>
                  <a:srgbClr val="333333"/>
                </a:solidFill>
                <a:latin typeface="Verdana" panose="020B0604030504040204" pitchFamily="34" charset="0"/>
              </a:rPr>
              <a:t>segment </a:t>
            </a:r>
            <a:r>
              <a:rPr lang="zh-CN" altLang="en-US" sz="1662" b="0">
                <a:solidFill>
                  <a:srgbClr val="333333"/>
                </a:solidFill>
                <a:latin typeface="Verdana" panose="020B0604030504040204" pitchFamily="34" charset="0"/>
              </a:rPr>
              <a:t>的尺寸 *</a:t>
            </a:r>
            <a:r>
              <a:rPr lang="en-US" altLang="zh-CN" sz="1662" b="0">
                <a:solidFill>
                  <a:srgbClr val="333333"/>
                </a:solidFill>
                <a:latin typeface="Verdana" panose="020B0604030504040204" pitchFamily="34" charset="0"/>
              </a:rPr>
              <a:t>/</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18 unsigned int bi_hw_front_size;</a:t>
            </a:r>
            <a:br>
              <a:rPr lang="en-US" altLang="zh-CN" sz="1662" b="0">
                <a:solidFill>
                  <a:srgbClr val="333333"/>
                </a:solidFill>
                <a:latin typeface="Verdana" panose="020B0604030504040204" pitchFamily="34" charset="0"/>
              </a:rPr>
            </a:br>
            <a:r>
              <a:rPr lang="en-US" altLang="zh-CN" sz="1662" b="0">
                <a:solidFill>
                  <a:srgbClr val="333333"/>
                </a:solidFill>
                <a:latin typeface="Verdana" panose="020B0604030504040204" pitchFamily="34" charset="0"/>
              </a:rPr>
              <a:t>19 unsigned int bi_hw_back_size;</a:t>
            </a:r>
            <a:endParaRPr lang="zh-CN" altLang="en-US" sz="1662"/>
          </a:p>
        </p:txBody>
      </p:sp>
    </p:spTree>
    <p:extLst>
      <p:ext uri="{BB962C8B-B14F-4D97-AF65-F5344CB8AC3E}">
        <p14:creationId xmlns:p14="http://schemas.microsoft.com/office/powerpoint/2010/main" val="7558736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磁盘缓存</a:t>
            </a:r>
            <a:endParaRPr lang="zh-CN" altLang="en-US" dirty="0"/>
          </a:p>
        </p:txBody>
      </p:sp>
      <p:pic>
        <p:nvPicPr>
          <p:cNvPr id="2" name="图片 1"/>
          <p:cNvPicPr>
            <a:picLocks noChangeAspect="1"/>
          </p:cNvPicPr>
          <p:nvPr/>
        </p:nvPicPr>
        <p:blipFill>
          <a:blip r:embed="rId3"/>
          <a:stretch>
            <a:fillRect/>
          </a:stretch>
        </p:blipFill>
        <p:spPr>
          <a:xfrm>
            <a:off x="6366661" y="1284594"/>
            <a:ext cx="2698901" cy="4562637"/>
          </a:xfrm>
          <a:prstGeom prst="rect">
            <a:avLst/>
          </a:prstGeom>
        </p:spPr>
      </p:pic>
      <p:sp>
        <p:nvSpPr>
          <p:cNvPr id="5" name="矩形 4"/>
          <p:cNvSpPr/>
          <p:nvPr/>
        </p:nvSpPr>
        <p:spPr>
          <a:xfrm>
            <a:off x="450927" y="2139492"/>
            <a:ext cx="6124254" cy="2905411"/>
          </a:xfrm>
          <a:prstGeom prst="rect">
            <a:avLst/>
          </a:prstGeom>
        </p:spPr>
        <p:txBody>
          <a:bodyPr wrap="square">
            <a:spAutoFit/>
          </a:bodyPr>
          <a:lstStyle/>
          <a:p>
            <a:pPr algn="l"/>
            <a:r>
              <a:rPr lang="zh-CN" altLang="en-US" sz="1662" b="0" dirty="0">
                <a:solidFill>
                  <a:srgbClr val="333333"/>
                </a:solidFill>
                <a:latin typeface="arial" panose="020B0604020202020204" pitchFamily="34" charset="0"/>
              </a:rPr>
              <a:t>方法：</a:t>
            </a:r>
            <a:endParaRPr lang="en-US" altLang="zh-CN" sz="1662" b="0" dirty="0">
              <a:solidFill>
                <a:srgbClr val="333333"/>
              </a:solidFill>
              <a:latin typeface="arial" panose="020B0604020202020204" pitchFamily="34" charset="0"/>
            </a:endParaRPr>
          </a:p>
          <a:p>
            <a:pPr algn="l"/>
            <a:endParaRPr lang="en-US" altLang="zh-CN" sz="1662" b="0" dirty="0">
              <a:solidFill>
                <a:srgbClr val="333333"/>
              </a:solidFill>
              <a:latin typeface="arial" panose="020B0604020202020204" pitchFamily="34" charset="0"/>
            </a:endParaRPr>
          </a:p>
          <a:p>
            <a:pPr algn="l"/>
            <a:r>
              <a:rPr lang="en-US" altLang="zh-CN" sz="1477" b="0" dirty="0">
                <a:solidFill>
                  <a:srgbClr val="333333"/>
                </a:solidFill>
                <a:latin typeface="arial" panose="020B0604020202020204" pitchFamily="34" charset="0"/>
              </a:rPr>
              <a:t>	</a:t>
            </a:r>
            <a:r>
              <a:rPr lang="zh-CN" altLang="en-US" sz="1477" b="0" dirty="0">
                <a:solidFill>
                  <a:srgbClr val="333333"/>
                </a:solidFill>
                <a:latin typeface="arial" panose="020B0604020202020204" pitchFamily="34" charset="0"/>
              </a:rPr>
              <a:t>用少量</a:t>
            </a:r>
            <a:r>
              <a:rPr lang="en-US" altLang="zh-CN" sz="1477" b="0" dirty="0">
                <a:solidFill>
                  <a:srgbClr val="333333"/>
                </a:solidFill>
                <a:latin typeface="arial" panose="020B0604020202020204" pitchFamily="34" charset="0"/>
              </a:rPr>
              <a:t>DRAM</a:t>
            </a:r>
            <a:r>
              <a:rPr lang="zh-CN" altLang="en-US" sz="1477" b="0" dirty="0">
                <a:solidFill>
                  <a:srgbClr val="333333"/>
                </a:solidFill>
                <a:latin typeface="arial" panose="020B0604020202020204" pitchFamily="34" charset="0"/>
              </a:rPr>
              <a:t>来缓存最近访问的块</a:t>
            </a:r>
          </a:p>
          <a:p>
            <a:pPr algn="l"/>
            <a:r>
              <a:rPr lang="en-US" altLang="zh-CN" sz="1477" b="0" dirty="0">
                <a:solidFill>
                  <a:srgbClr val="333333"/>
                </a:solidFill>
                <a:latin typeface="arial" panose="020B0604020202020204" pitchFamily="34" charset="0"/>
              </a:rPr>
              <a:t>	        • </a:t>
            </a:r>
            <a:r>
              <a:rPr lang="zh-CN" altLang="en-US" sz="1477" b="0" dirty="0">
                <a:solidFill>
                  <a:srgbClr val="333333"/>
                </a:solidFill>
                <a:latin typeface="arial" panose="020B0604020202020204" pitchFamily="34" charset="0"/>
              </a:rPr>
              <a:t>典型大小为 </a:t>
            </a:r>
            <a:r>
              <a:rPr lang="en-US" altLang="zh-CN" sz="1477" b="0" dirty="0">
                <a:solidFill>
                  <a:srgbClr val="333333"/>
                </a:solidFill>
                <a:latin typeface="arial" panose="020B0604020202020204" pitchFamily="34" charset="0"/>
              </a:rPr>
              <a:t>64~128MB</a:t>
            </a:r>
            <a:r>
              <a:rPr lang="zh-CN" altLang="en-US" sz="1477" b="0" dirty="0">
                <a:solidFill>
                  <a:srgbClr val="333333"/>
                </a:solidFill>
                <a:latin typeface="arial" panose="020B0604020202020204" pitchFamily="34" charset="0"/>
              </a:rPr>
              <a:t>（对于一块磁盘）</a:t>
            </a:r>
          </a:p>
          <a:p>
            <a:pPr algn="l"/>
            <a:r>
              <a:rPr lang="en-US" altLang="zh-CN" sz="1477" b="0" dirty="0">
                <a:solidFill>
                  <a:srgbClr val="333333"/>
                </a:solidFill>
                <a:latin typeface="arial" panose="020B0604020202020204" pitchFamily="34" charset="0"/>
              </a:rPr>
              <a:t>	</a:t>
            </a:r>
            <a:r>
              <a:rPr lang="zh-CN" altLang="en-US" sz="1477" b="0" dirty="0">
                <a:solidFill>
                  <a:srgbClr val="333333"/>
                </a:solidFill>
                <a:latin typeface="arial" panose="020B0604020202020204" pitchFamily="34" charset="0"/>
              </a:rPr>
              <a:t>块替换策略：</a:t>
            </a:r>
            <a:r>
              <a:rPr lang="en-US" altLang="zh-CN" sz="1477" b="0" dirty="0">
                <a:solidFill>
                  <a:srgbClr val="333333"/>
                </a:solidFill>
                <a:latin typeface="arial" panose="020B0604020202020204" pitchFamily="34" charset="0"/>
              </a:rPr>
              <a:t>LRU</a:t>
            </a:r>
          </a:p>
          <a:p>
            <a:pPr algn="l"/>
            <a:endParaRPr lang="en-US" altLang="zh-CN" sz="1477" b="0" dirty="0">
              <a:solidFill>
                <a:srgbClr val="333333"/>
              </a:solidFill>
              <a:latin typeface="arial" panose="020B0604020202020204" pitchFamily="34" charset="0"/>
            </a:endParaRPr>
          </a:p>
          <a:p>
            <a:pPr algn="l"/>
            <a:r>
              <a:rPr lang="zh-CN" altLang="en-US" sz="1662" b="0" dirty="0">
                <a:solidFill>
                  <a:srgbClr val="333333"/>
                </a:solidFill>
                <a:latin typeface="arial" panose="020B0604020202020204" pitchFamily="34" charset="0"/>
              </a:rPr>
              <a:t>优点：</a:t>
            </a:r>
            <a:endParaRPr lang="en-US" altLang="zh-CN" sz="1662" b="0" dirty="0">
              <a:solidFill>
                <a:srgbClr val="333333"/>
              </a:solidFill>
              <a:latin typeface="arial" panose="020B0604020202020204" pitchFamily="34" charset="0"/>
            </a:endParaRPr>
          </a:p>
          <a:p>
            <a:pPr algn="l"/>
            <a:endParaRPr lang="zh-CN" altLang="en-US" sz="1292" b="0" dirty="0">
              <a:solidFill>
                <a:srgbClr val="333333"/>
              </a:solidFill>
              <a:latin typeface="arial" panose="020B0604020202020204" pitchFamily="34" charset="0"/>
            </a:endParaRPr>
          </a:p>
          <a:p>
            <a:pPr algn="l"/>
            <a:r>
              <a:rPr lang="en-US" altLang="zh-CN" sz="1477" b="0" dirty="0">
                <a:solidFill>
                  <a:srgbClr val="333333"/>
                </a:solidFill>
                <a:latin typeface="arial" panose="020B0604020202020204" pitchFamily="34" charset="0"/>
              </a:rPr>
              <a:t>	</a:t>
            </a:r>
            <a:r>
              <a:rPr lang="zh-CN" altLang="en-US" sz="1477" b="0" dirty="0">
                <a:solidFill>
                  <a:srgbClr val="333333"/>
                </a:solidFill>
                <a:latin typeface="arial" panose="020B0604020202020204" pitchFamily="34" charset="0"/>
              </a:rPr>
              <a:t>如果访问具有局部性，读性能受益</a:t>
            </a:r>
          </a:p>
          <a:p>
            <a:pPr algn="l"/>
            <a:endParaRPr lang="en-US" altLang="zh-CN" sz="1477" b="0" dirty="0">
              <a:solidFill>
                <a:srgbClr val="333333"/>
              </a:solidFill>
              <a:latin typeface="arial" panose="020B0604020202020204" pitchFamily="34" charset="0"/>
            </a:endParaRPr>
          </a:p>
          <a:p>
            <a:pPr algn="l"/>
            <a:r>
              <a:rPr lang="zh-CN" altLang="en-US" sz="1662" b="0" dirty="0">
                <a:solidFill>
                  <a:srgbClr val="333333"/>
                </a:solidFill>
                <a:latin typeface="arial" panose="020B0604020202020204" pitchFamily="34" charset="0"/>
              </a:rPr>
              <a:t>缺点：</a:t>
            </a:r>
          </a:p>
          <a:p>
            <a:pPr algn="l"/>
            <a:r>
              <a:rPr lang="en-US" altLang="zh-CN" sz="1477" b="0" dirty="0">
                <a:solidFill>
                  <a:srgbClr val="333333"/>
                </a:solidFill>
                <a:latin typeface="arial" panose="020B0604020202020204" pitchFamily="34" charset="0"/>
              </a:rPr>
              <a:t>	</a:t>
            </a:r>
            <a:r>
              <a:rPr lang="zh-CN" altLang="en-US" sz="1477" b="0" dirty="0">
                <a:solidFill>
                  <a:srgbClr val="333333"/>
                </a:solidFill>
                <a:latin typeface="arial" panose="020B0604020202020204" pitchFamily="34" charset="0"/>
              </a:rPr>
              <a:t>需要额外的机制来保障写的可靠性</a:t>
            </a:r>
            <a:endParaRPr lang="en-US" altLang="zh-CN" sz="1477" b="0" dirty="0">
              <a:solidFill>
                <a:srgbClr val="333333"/>
              </a:solidFill>
              <a:latin typeface="arial" panose="020B0604020202020204" pitchFamily="34" charset="0"/>
            </a:endParaRPr>
          </a:p>
        </p:txBody>
      </p:sp>
      <p:sp>
        <p:nvSpPr>
          <p:cNvPr id="6" name="文本框 5">
            <a:extLst>
              <a:ext uri="{FF2B5EF4-FFF2-40B4-BE49-F238E27FC236}">
                <a16:creationId xmlns:a16="http://schemas.microsoft.com/office/drawing/2014/main" id="{B2F343BE-E71A-413E-97BD-361182681474}"/>
              </a:ext>
            </a:extLst>
          </p:cNvPr>
          <p:cNvSpPr txBox="1"/>
          <p:nvPr/>
        </p:nvSpPr>
        <p:spPr>
          <a:xfrm>
            <a:off x="1322653" y="5425766"/>
            <a:ext cx="5040560" cy="1200329"/>
          </a:xfrm>
          <a:prstGeom prst="rect">
            <a:avLst/>
          </a:prstGeom>
          <a:noFill/>
        </p:spPr>
        <p:txBody>
          <a:bodyPr wrap="square">
            <a:spAutoFit/>
          </a:bodyPr>
          <a:lstStyle/>
          <a:p>
            <a:r>
              <a:rPr lang="en-US"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Cache</a:t>
            </a:r>
            <a:r>
              <a:rPr lang="zh-CN"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buffer</a:t>
            </a:r>
            <a:r>
              <a:rPr lang="zh-CN" altLang="en-US" dirty="0">
                <a:solidFill>
                  <a:schemeClr val="tx1">
                    <a:lumMod val="75000"/>
                  </a:schemeClr>
                </a:solidFill>
                <a:latin typeface="Calibri" panose="020F0502020204030204" pitchFamily="34" charset="0"/>
                <a:ea typeface="宋体" panose="02010600030101010101" pitchFamily="2" charset="-122"/>
                <a:cs typeface="Times New Roman" panose="02020603050405020304" pitchFamily="18" charset="0"/>
              </a:rPr>
              <a:t>的</a:t>
            </a:r>
            <a:r>
              <a:rPr lang="zh-CN"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区别：对已读入内存的数据的缓冲叫</a:t>
            </a:r>
            <a:r>
              <a:rPr lang="en-US"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cache</a:t>
            </a:r>
            <a:r>
              <a:rPr lang="zh-CN"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，对要写到磁盘的数据的缓冲叫</a:t>
            </a:r>
            <a:r>
              <a:rPr lang="en-US"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buffer</a:t>
            </a:r>
            <a:r>
              <a:rPr lang="zh-CN" altLang="zh-CN" sz="2400" dirty="0">
                <a:solidFill>
                  <a:schemeClr val="tx1">
                    <a:lumMod val="75000"/>
                  </a:scheme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solidFill>
                <a:schemeClr val="tx1">
                  <a:lumMod val="75000"/>
                </a:schemeClr>
              </a:solidFill>
            </a:endParaRPr>
          </a:p>
        </p:txBody>
      </p:sp>
    </p:spTree>
    <p:extLst>
      <p:ext uri="{BB962C8B-B14F-4D97-AF65-F5344CB8AC3E}">
        <p14:creationId xmlns:p14="http://schemas.microsoft.com/office/powerpoint/2010/main" val="323880111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bio</a:t>
            </a:r>
            <a:endParaRPr lang="zh-CN" altLang="en-US"/>
          </a:p>
        </p:txBody>
      </p:sp>
      <p:sp>
        <p:nvSpPr>
          <p:cNvPr id="4" name="矩形 3"/>
          <p:cNvSpPr/>
          <p:nvPr/>
        </p:nvSpPr>
        <p:spPr>
          <a:xfrm>
            <a:off x="251520" y="1567871"/>
            <a:ext cx="8109209" cy="4637167"/>
          </a:xfrm>
          <a:prstGeom prst="rect">
            <a:avLst/>
          </a:prstGeom>
        </p:spPr>
        <p:txBody>
          <a:bodyPr wrap="square">
            <a:spAutoFit/>
          </a:bodyPr>
          <a:lstStyle/>
          <a:p>
            <a:pPr algn="l"/>
            <a:r>
              <a:rPr lang="en-US" altLang="zh-CN" sz="1846" b="0">
                <a:solidFill>
                  <a:srgbClr val="333333"/>
                </a:solidFill>
                <a:latin typeface="Verdana" panose="020B0604030504040204" pitchFamily="34" charset="0"/>
              </a:rPr>
              <a:t>20</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21 unsigned int bi_max_vecs; /* </a:t>
            </a:r>
            <a:r>
              <a:rPr lang="zh-CN" altLang="en-US" sz="1846" b="0">
                <a:solidFill>
                  <a:srgbClr val="333333"/>
                </a:solidFill>
                <a:latin typeface="Verdana" panose="020B0604030504040204" pitchFamily="34" charset="0"/>
              </a:rPr>
              <a:t>我们能持有的最大 </a:t>
            </a:r>
            <a:r>
              <a:rPr lang="en-US" altLang="zh-CN" sz="1846" b="0">
                <a:solidFill>
                  <a:srgbClr val="333333"/>
                </a:solidFill>
                <a:latin typeface="Verdana" panose="020B0604030504040204" pitchFamily="34" charset="0"/>
              </a:rPr>
              <a:t>bvl_vecs </a:t>
            </a:r>
            <a:r>
              <a:rPr lang="zh-CN" altLang="en-US" sz="1846" b="0">
                <a:solidFill>
                  <a:srgbClr val="333333"/>
                </a:solidFill>
                <a:latin typeface="Verdana" panose="020B0604030504040204" pitchFamily="34" charset="0"/>
              </a:rPr>
              <a:t>数 *</a:t>
            </a:r>
            <a:r>
              <a:rPr lang="en-US" altLang="zh-CN" sz="1846" b="0">
                <a:solidFill>
                  <a:srgbClr val="333333"/>
                </a:solidFill>
                <a:latin typeface="Verdana" panose="020B0604030504040204" pitchFamily="34" charset="0"/>
              </a:rPr>
              <a:t>/</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22 unsigned int bi_comp_cpu; /* completion CPU */</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23</a:t>
            </a:r>
            <a:br>
              <a:rPr lang="en-US" altLang="zh-CN" sz="1846" b="0">
                <a:solidFill>
                  <a:srgbClr val="333333"/>
                </a:solidFill>
                <a:latin typeface="Verdana" panose="020B0604030504040204" pitchFamily="34" charset="0"/>
              </a:rPr>
            </a:br>
            <a:r>
              <a:rPr lang="en-US" altLang="zh-CN" sz="1846" b="0">
                <a:solidFill>
                  <a:srgbClr val="FF0000"/>
                </a:solidFill>
                <a:latin typeface="Verdana" panose="020B0604030504040204" pitchFamily="34" charset="0"/>
              </a:rPr>
              <a:t>24 struct bio_vec *bi_io_vec; /* </a:t>
            </a:r>
            <a:r>
              <a:rPr lang="zh-CN" altLang="en-US" sz="1846" b="0">
                <a:solidFill>
                  <a:srgbClr val="FF0000"/>
                </a:solidFill>
                <a:latin typeface="Verdana" panose="020B0604030504040204" pitchFamily="34" charset="0"/>
              </a:rPr>
              <a:t>实际的 </a:t>
            </a:r>
            <a:r>
              <a:rPr lang="en-US" altLang="zh-CN" sz="1846" b="0">
                <a:solidFill>
                  <a:srgbClr val="FF0000"/>
                </a:solidFill>
                <a:latin typeface="Verdana" panose="020B0604030504040204" pitchFamily="34" charset="0"/>
              </a:rPr>
              <a:t>vec </a:t>
            </a:r>
            <a:r>
              <a:rPr lang="zh-CN" altLang="en-US" sz="1846" b="0">
                <a:solidFill>
                  <a:srgbClr val="FF0000"/>
                </a:solidFill>
                <a:latin typeface="Verdana" panose="020B0604030504040204" pitchFamily="34" charset="0"/>
              </a:rPr>
              <a:t>列表 *</a:t>
            </a:r>
            <a:r>
              <a:rPr lang="en-US" altLang="zh-CN" sz="1846" b="0">
                <a:solidFill>
                  <a:srgbClr val="FF0000"/>
                </a:solidFill>
                <a:latin typeface="Verdana" panose="020B0604030504040204" pitchFamily="34" charset="0"/>
              </a:rPr>
              <a:t>/</a:t>
            </a:r>
            <a:br>
              <a:rPr lang="zh-CN" altLang="en-US"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25</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26 bio_end_io_t *bi_end_io;</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27 atomic_t bi_cnt;</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28</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29 void *bi_private;</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30 #if defined(CONFIG_BLK_DEV_INTEGRITY)</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31 struct bio_integrity_payload *bi_integrity; /* </a:t>
            </a:r>
            <a:r>
              <a:rPr lang="zh-CN" altLang="en-US" sz="1846" b="0">
                <a:solidFill>
                  <a:srgbClr val="333333"/>
                </a:solidFill>
                <a:latin typeface="Verdana" panose="020B0604030504040204" pitchFamily="34" charset="0"/>
              </a:rPr>
              <a:t>数据完整性 *</a:t>
            </a:r>
            <a:r>
              <a:rPr lang="en-US" altLang="zh-CN" sz="1846" b="0">
                <a:solidFill>
                  <a:srgbClr val="333333"/>
                </a:solidFill>
                <a:latin typeface="Verdana" panose="020B0604030504040204" pitchFamily="34" charset="0"/>
              </a:rPr>
              <a:t>/</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32 #endif</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33</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34 bio_destructor_t *bi_destructor; /* </a:t>
            </a:r>
            <a:r>
              <a:rPr lang="zh-CN" altLang="en-US" sz="1846" b="0">
                <a:solidFill>
                  <a:srgbClr val="333333"/>
                </a:solidFill>
                <a:latin typeface="Verdana" panose="020B0604030504040204" pitchFamily="34" charset="0"/>
              </a:rPr>
              <a:t>析构 *</a:t>
            </a:r>
            <a:r>
              <a:rPr lang="en-US" altLang="zh-CN" sz="1846" b="0">
                <a:solidFill>
                  <a:srgbClr val="333333"/>
                </a:solidFill>
                <a:latin typeface="Verdana" panose="020B0604030504040204" pitchFamily="34" charset="0"/>
              </a:rPr>
              <a:t>/</a:t>
            </a:r>
            <a:br>
              <a:rPr lang="en-US" altLang="zh-CN" sz="1846" b="0">
                <a:solidFill>
                  <a:srgbClr val="333333"/>
                </a:solidFill>
                <a:latin typeface="Verdana" panose="020B0604030504040204" pitchFamily="34" charset="0"/>
              </a:rPr>
            </a:br>
            <a:r>
              <a:rPr lang="en-US" altLang="zh-CN" sz="1846" b="0">
                <a:solidFill>
                  <a:srgbClr val="333333"/>
                </a:solidFill>
                <a:latin typeface="Verdana" panose="020B0604030504040204" pitchFamily="34" charset="0"/>
              </a:rPr>
              <a:t>35 };</a:t>
            </a:r>
            <a:endParaRPr lang="zh-CN" altLang="en-US" sz="1846"/>
          </a:p>
        </p:txBody>
      </p:sp>
    </p:spTree>
    <p:extLst>
      <p:ext uri="{BB962C8B-B14F-4D97-AF65-F5344CB8AC3E}">
        <p14:creationId xmlns:p14="http://schemas.microsoft.com/office/powerpoint/2010/main" val="66838658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bio</a:t>
            </a:r>
            <a:endParaRPr lang="zh-CN" altLang="en-US"/>
          </a:p>
        </p:txBody>
      </p:sp>
      <p:sp>
        <p:nvSpPr>
          <p:cNvPr id="4" name="矩形 3"/>
          <p:cNvSpPr/>
          <p:nvPr/>
        </p:nvSpPr>
        <p:spPr>
          <a:xfrm>
            <a:off x="537659" y="3296062"/>
            <a:ext cx="8109209" cy="1796646"/>
          </a:xfrm>
          <a:prstGeom prst="rect">
            <a:avLst/>
          </a:prstGeom>
        </p:spPr>
        <p:txBody>
          <a:bodyPr wrap="square">
            <a:spAutoFit/>
          </a:bodyPr>
          <a:lstStyle/>
          <a:p>
            <a:pPr algn="l"/>
            <a:r>
              <a:rPr lang="en-US" altLang="zh-CN" sz="2215" b="0">
                <a:solidFill>
                  <a:srgbClr val="333333"/>
                </a:solidFill>
                <a:latin typeface="Verdana" panose="020B0604030504040204" pitchFamily="34" charset="0"/>
              </a:rPr>
              <a:t>1 struct bio_vec {</a:t>
            </a:r>
            <a:br>
              <a:rPr lang="en-US" altLang="zh-CN" sz="2215" b="0">
                <a:solidFill>
                  <a:srgbClr val="333333"/>
                </a:solidFill>
                <a:latin typeface="Verdana" panose="020B0604030504040204" pitchFamily="34" charset="0"/>
              </a:rPr>
            </a:br>
            <a:r>
              <a:rPr lang="en-US" altLang="zh-CN" sz="2215" b="0">
                <a:solidFill>
                  <a:srgbClr val="333333"/>
                </a:solidFill>
                <a:latin typeface="Verdana" panose="020B0604030504040204" pitchFamily="34" charset="0"/>
              </a:rPr>
              <a:t>2 </a:t>
            </a:r>
            <a:r>
              <a:rPr lang="en-US" altLang="zh-CN" sz="2215" b="0">
                <a:solidFill>
                  <a:srgbClr val="FF0000"/>
                </a:solidFill>
                <a:latin typeface="Verdana" panose="020B0604030504040204" pitchFamily="34" charset="0"/>
              </a:rPr>
              <a:t>struct page *bv_page; /* </a:t>
            </a:r>
            <a:r>
              <a:rPr lang="zh-CN" altLang="en-US" sz="2215" b="0">
                <a:solidFill>
                  <a:srgbClr val="FF0000"/>
                </a:solidFill>
                <a:latin typeface="Verdana" panose="020B0604030504040204" pitchFamily="34" charset="0"/>
              </a:rPr>
              <a:t>页指针 *</a:t>
            </a:r>
            <a:r>
              <a:rPr lang="en-US" altLang="zh-CN" sz="2215" b="0">
                <a:solidFill>
                  <a:srgbClr val="FF0000"/>
                </a:solidFill>
                <a:latin typeface="Verdana" panose="020B0604030504040204" pitchFamily="34" charset="0"/>
              </a:rPr>
              <a:t>/</a:t>
            </a:r>
            <a:br>
              <a:rPr lang="zh-CN" altLang="en-US" sz="2215" b="0">
                <a:solidFill>
                  <a:srgbClr val="333333"/>
                </a:solidFill>
                <a:latin typeface="Verdana" panose="020B0604030504040204" pitchFamily="34" charset="0"/>
              </a:rPr>
            </a:br>
            <a:r>
              <a:rPr lang="en-US" altLang="zh-CN" sz="2215" b="0">
                <a:solidFill>
                  <a:srgbClr val="333333"/>
                </a:solidFill>
                <a:latin typeface="Verdana" panose="020B0604030504040204" pitchFamily="34" charset="0"/>
              </a:rPr>
              <a:t>3 unsigned int bv_len; /* </a:t>
            </a:r>
            <a:r>
              <a:rPr lang="zh-CN" altLang="en-US" sz="2215" b="0">
                <a:solidFill>
                  <a:srgbClr val="333333"/>
                </a:solidFill>
                <a:latin typeface="Verdana" panose="020B0604030504040204" pitchFamily="34" charset="0"/>
              </a:rPr>
              <a:t>传输的字节数 *</a:t>
            </a:r>
            <a:r>
              <a:rPr lang="en-US" altLang="zh-CN" sz="2215" b="0">
                <a:solidFill>
                  <a:srgbClr val="333333"/>
                </a:solidFill>
                <a:latin typeface="Verdana" panose="020B0604030504040204" pitchFamily="34" charset="0"/>
              </a:rPr>
              <a:t>/</a:t>
            </a:r>
            <a:br>
              <a:rPr lang="en-US" altLang="zh-CN" sz="2215" b="0">
                <a:solidFill>
                  <a:srgbClr val="333333"/>
                </a:solidFill>
                <a:latin typeface="Verdana" panose="020B0604030504040204" pitchFamily="34" charset="0"/>
              </a:rPr>
            </a:br>
            <a:r>
              <a:rPr lang="en-US" altLang="zh-CN" sz="2215" b="0">
                <a:solidFill>
                  <a:srgbClr val="333333"/>
                </a:solidFill>
                <a:latin typeface="Verdana" panose="020B0604030504040204" pitchFamily="34" charset="0"/>
              </a:rPr>
              <a:t>4 unsigned int bv_offset; /* </a:t>
            </a:r>
            <a:r>
              <a:rPr lang="zh-CN" altLang="en-US" sz="2215" b="0">
                <a:solidFill>
                  <a:srgbClr val="333333"/>
                </a:solidFill>
                <a:latin typeface="Verdana" panose="020B0604030504040204" pitchFamily="34" charset="0"/>
              </a:rPr>
              <a:t>偏移位置 *</a:t>
            </a:r>
            <a:r>
              <a:rPr lang="en-US" altLang="zh-CN" sz="2215" b="0">
                <a:solidFill>
                  <a:srgbClr val="333333"/>
                </a:solidFill>
                <a:latin typeface="Verdana" panose="020B0604030504040204" pitchFamily="34" charset="0"/>
              </a:rPr>
              <a:t>/</a:t>
            </a:r>
            <a:br>
              <a:rPr lang="en-US" altLang="zh-CN" sz="2215" b="0">
                <a:solidFill>
                  <a:srgbClr val="333333"/>
                </a:solidFill>
                <a:latin typeface="Verdana" panose="020B0604030504040204" pitchFamily="34" charset="0"/>
              </a:rPr>
            </a:br>
            <a:r>
              <a:rPr lang="en-US" altLang="zh-CN" sz="2215" b="0">
                <a:solidFill>
                  <a:srgbClr val="333333"/>
                </a:solidFill>
                <a:latin typeface="Verdana" panose="020B0604030504040204" pitchFamily="34" charset="0"/>
              </a:rPr>
              <a:t>5 };</a:t>
            </a:r>
            <a:endParaRPr lang="zh-CN" altLang="en-US" sz="1846"/>
          </a:p>
        </p:txBody>
      </p:sp>
      <p:sp>
        <p:nvSpPr>
          <p:cNvPr id="3" name="矩形 2"/>
          <p:cNvSpPr/>
          <p:nvPr/>
        </p:nvSpPr>
        <p:spPr>
          <a:xfrm>
            <a:off x="541757" y="1908403"/>
            <a:ext cx="7690132" cy="774058"/>
          </a:xfrm>
          <a:prstGeom prst="rect">
            <a:avLst/>
          </a:prstGeom>
        </p:spPr>
        <p:txBody>
          <a:bodyPr wrap="square">
            <a:spAutoFit/>
          </a:bodyPr>
          <a:lstStyle/>
          <a:p>
            <a:pPr algn="l"/>
            <a:r>
              <a:rPr lang="en-US" altLang="zh-CN" sz="2215" b="0">
                <a:solidFill>
                  <a:srgbClr val="333333"/>
                </a:solidFill>
                <a:latin typeface="Verdana" panose="020B0604030504040204" pitchFamily="34" charset="0"/>
              </a:rPr>
              <a:t>bio</a:t>
            </a:r>
            <a:r>
              <a:rPr lang="zh-CN" altLang="en-US" sz="2215" b="0">
                <a:solidFill>
                  <a:srgbClr val="333333"/>
                </a:solidFill>
                <a:latin typeface="Verdana" panose="020B0604030504040204" pitchFamily="34" charset="0"/>
              </a:rPr>
              <a:t>的核心是一个被称为</a:t>
            </a:r>
            <a:r>
              <a:rPr lang="en-US" altLang="zh-CN" sz="2215" b="0">
                <a:solidFill>
                  <a:srgbClr val="333333"/>
                </a:solidFill>
                <a:latin typeface="Verdana" panose="020B0604030504040204" pitchFamily="34" charset="0"/>
              </a:rPr>
              <a:t>bi_io_vec</a:t>
            </a:r>
            <a:r>
              <a:rPr lang="zh-CN" altLang="en-US" sz="2215" b="0">
                <a:solidFill>
                  <a:srgbClr val="333333"/>
                </a:solidFill>
                <a:latin typeface="Verdana" panose="020B0604030504040204" pitchFamily="34" charset="0"/>
              </a:rPr>
              <a:t>的数组，它由</a:t>
            </a:r>
            <a:r>
              <a:rPr lang="en-US" altLang="zh-CN" sz="2215" b="0">
                <a:solidFill>
                  <a:srgbClr val="333333"/>
                </a:solidFill>
                <a:latin typeface="Verdana" panose="020B0604030504040204" pitchFamily="34" charset="0"/>
              </a:rPr>
              <a:t>bio_vec</a:t>
            </a:r>
            <a:r>
              <a:rPr lang="zh-CN" altLang="en-US" sz="2215" b="0">
                <a:solidFill>
                  <a:srgbClr val="333333"/>
                </a:solidFill>
                <a:latin typeface="Verdana" panose="020B0604030504040204" pitchFamily="34" charset="0"/>
              </a:rPr>
              <a:t>组成（</a:t>
            </a:r>
            <a:r>
              <a:rPr lang="zh-CN" altLang="en-US" sz="2215">
                <a:solidFill>
                  <a:srgbClr val="FF0000"/>
                </a:solidFill>
                <a:latin typeface="Verdana" panose="020B0604030504040204" pitchFamily="34" charset="0"/>
              </a:rPr>
              <a:t>也就是说</a:t>
            </a:r>
            <a:r>
              <a:rPr lang="en-US" altLang="zh-CN" sz="2215">
                <a:solidFill>
                  <a:srgbClr val="FF0000"/>
                </a:solidFill>
                <a:latin typeface="Verdana" panose="020B0604030504040204" pitchFamily="34" charset="0"/>
              </a:rPr>
              <a:t>bio</a:t>
            </a:r>
            <a:r>
              <a:rPr lang="zh-CN" altLang="en-US" sz="2215">
                <a:solidFill>
                  <a:srgbClr val="FF0000"/>
                </a:solidFill>
                <a:latin typeface="Verdana" panose="020B0604030504040204" pitchFamily="34" charset="0"/>
              </a:rPr>
              <a:t>由许多</a:t>
            </a:r>
            <a:r>
              <a:rPr lang="en-US" altLang="zh-CN" sz="2215">
                <a:solidFill>
                  <a:srgbClr val="FF0000"/>
                </a:solidFill>
                <a:latin typeface="Verdana" panose="020B0604030504040204" pitchFamily="34" charset="0"/>
              </a:rPr>
              <a:t>bio_vec</a:t>
            </a:r>
            <a:r>
              <a:rPr lang="zh-CN" altLang="en-US" sz="2215">
                <a:solidFill>
                  <a:srgbClr val="FF0000"/>
                </a:solidFill>
                <a:latin typeface="Verdana" panose="020B0604030504040204" pitchFamily="34" charset="0"/>
              </a:rPr>
              <a:t>组成</a:t>
            </a:r>
            <a:r>
              <a:rPr lang="zh-CN" altLang="en-US" sz="2215" b="0">
                <a:solidFill>
                  <a:srgbClr val="333333"/>
                </a:solidFill>
                <a:latin typeface="Verdana" panose="020B0604030504040204" pitchFamily="34" charset="0"/>
              </a:rPr>
              <a:t>）。</a:t>
            </a:r>
            <a:endParaRPr lang="zh-CN" altLang="en-US" sz="2215"/>
          </a:p>
        </p:txBody>
      </p:sp>
    </p:spTree>
    <p:extLst>
      <p:ext uri="{BB962C8B-B14F-4D97-AF65-F5344CB8AC3E}">
        <p14:creationId xmlns:p14="http://schemas.microsoft.com/office/powerpoint/2010/main" val="19250971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bio</a:t>
            </a:r>
            <a:endParaRPr lang="zh-CN" altLang="en-US"/>
          </a:p>
        </p:txBody>
      </p:sp>
      <p:sp>
        <p:nvSpPr>
          <p:cNvPr id="3" name="内容占位符 2"/>
          <p:cNvSpPr>
            <a:spLocks noGrp="1"/>
          </p:cNvSpPr>
          <p:nvPr>
            <p:ph idx="1"/>
          </p:nvPr>
        </p:nvSpPr>
        <p:spPr/>
        <p:txBody>
          <a:bodyPr/>
          <a:lstStyle/>
          <a:p>
            <a:r>
              <a:rPr lang="en-US" altLang="zh-CN" sz="1477"/>
              <a:t>struct buffer_head { </a:t>
            </a:r>
          </a:p>
          <a:p>
            <a:r>
              <a:rPr lang="en-US" altLang="zh-CN" sz="1477"/>
              <a:t>    unsigned long b_state;                    /* buffer state bitmap (see above) */</a:t>
            </a:r>
          </a:p>
          <a:p>
            <a:r>
              <a:rPr lang="en-US" altLang="zh-CN" sz="1477"/>
              <a:t>    struct buffer_head *b_this_page;      /* circular list of page's buffers */</a:t>
            </a:r>
          </a:p>
          <a:p>
            <a:r>
              <a:rPr lang="en-US" altLang="zh-CN" sz="1477"/>
              <a:t>    struct page *b_page;                       /* the page this bh is mapped to */</a:t>
            </a:r>
          </a:p>
          <a:p>
            <a:r>
              <a:rPr lang="en-US" altLang="zh-CN" sz="1477"/>
              <a:t> </a:t>
            </a:r>
          </a:p>
          <a:p>
            <a:r>
              <a:rPr lang="en-US" altLang="zh-CN" sz="1477"/>
              <a:t>    sector_t b_blocknr;                          /* start block number */</a:t>
            </a:r>
          </a:p>
          <a:p>
            <a:r>
              <a:rPr lang="en-US" altLang="zh-CN" sz="1477"/>
              <a:t>    size_t b_size;                                   /* size of mapping */</a:t>
            </a:r>
          </a:p>
          <a:p>
            <a:r>
              <a:rPr lang="en-US" altLang="zh-CN" sz="1477"/>
              <a:t>    char *b_data;                                  /* pointer to data within the page */</a:t>
            </a:r>
          </a:p>
          <a:p>
            <a:r>
              <a:rPr lang="en-US" altLang="zh-CN" sz="1477"/>
              <a:t> </a:t>
            </a:r>
          </a:p>
          <a:p>
            <a:r>
              <a:rPr lang="en-US" altLang="zh-CN" sz="1477"/>
              <a:t>   struct block_device *b_bdev;</a:t>
            </a:r>
          </a:p>
          <a:p>
            <a:r>
              <a:rPr lang="en-US" altLang="zh-CN" sz="1477"/>
              <a:t>   bh_end_io_t *b_end_io;                   /* I/O completion */</a:t>
            </a:r>
          </a:p>
          <a:p>
            <a:r>
              <a:rPr lang="en-US" altLang="zh-CN" sz="1477"/>
              <a:t>  void *b_private;                              /* reserved for b_end_io */</a:t>
            </a:r>
          </a:p>
          <a:p>
            <a:r>
              <a:rPr lang="en-US" altLang="zh-CN" sz="1477"/>
              <a:t>  struct list_head b_assoc_buffers;     /* associated with another mapping */</a:t>
            </a:r>
          </a:p>
          <a:p>
            <a:r>
              <a:rPr lang="en-US" altLang="zh-CN" sz="1477"/>
              <a:t>  struct address_space *b_assoc_map;    /* mapping this buffer is</a:t>
            </a:r>
          </a:p>
          <a:p>
            <a:r>
              <a:rPr lang="en-US" altLang="zh-CN" sz="1477"/>
              <a:t>                                                             associated with */</a:t>
            </a:r>
          </a:p>
          <a:p>
            <a:r>
              <a:rPr lang="en-US" altLang="zh-CN" sz="1477"/>
              <a:t>   atomic_t b_count;                          /* users using this buffer_head */</a:t>
            </a:r>
          </a:p>
          <a:p>
            <a:r>
              <a:rPr lang="en-US" altLang="zh-CN" sz="1477"/>
              <a:t>};</a:t>
            </a:r>
            <a:endParaRPr lang="zh-CN" altLang="en-US" sz="1477"/>
          </a:p>
        </p:txBody>
      </p:sp>
    </p:spTree>
    <p:extLst>
      <p:ext uri="{BB962C8B-B14F-4D97-AF65-F5344CB8AC3E}">
        <p14:creationId xmlns:p14="http://schemas.microsoft.com/office/powerpoint/2010/main" val="26980950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4" y="1343758"/>
            <a:ext cx="4089889" cy="227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2" descr="bi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33" y="3579935"/>
            <a:ext cx="3578469" cy="301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ectangle 3"/>
          <p:cNvSpPr>
            <a:spLocks noGrp="1" noChangeArrowheads="1"/>
          </p:cNvSpPr>
          <p:nvPr>
            <p:ph type="title"/>
          </p:nvPr>
        </p:nvSpPr>
        <p:spPr>
          <a:xfrm>
            <a:off x="0" y="778122"/>
            <a:ext cx="9144000" cy="565637"/>
          </a:xfrm>
        </p:spPr>
        <p:txBody>
          <a:bodyPr/>
          <a:lstStyle/>
          <a:p>
            <a:pPr eaLnBrk="1" hangingPunct="1"/>
            <a:r>
              <a:rPr lang="en-US" altLang="zh-CN">
                <a:latin typeface="华文新魏" panose="02010800040101010101" pitchFamily="2" charset="-122"/>
              </a:rPr>
              <a:t>Bio</a:t>
            </a:r>
            <a:r>
              <a:rPr lang="zh-CN" altLang="en-US">
                <a:latin typeface="华文新魏" panose="02010800040101010101" pitchFamily="2" charset="-122"/>
              </a:rPr>
              <a:t>和请求队列</a:t>
            </a:r>
            <a:endParaRPr lang="en-US" altLang="zh-CN">
              <a:latin typeface="华文新魏" panose="02010800040101010101" pitchFamily="2" charset="-122"/>
            </a:endParaRPr>
          </a:p>
        </p:txBody>
      </p:sp>
      <p:pic>
        <p:nvPicPr>
          <p:cNvPr id="491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0163" y="2121878"/>
            <a:ext cx="4687766" cy="336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37334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request</a:t>
            </a:r>
            <a:endParaRPr lang="zh-CN" altLang="en-US"/>
          </a:p>
        </p:txBody>
      </p:sp>
      <p:pic>
        <p:nvPicPr>
          <p:cNvPr id="5" name="图片 4"/>
          <p:cNvPicPr>
            <a:picLocks noChangeAspect="1"/>
          </p:cNvPicPr>
          <p:nvPr/>
        </p:nvPicPr>
        <p:blipFill>
          <a:blip r:embed="rId2"/>
          <a:stretch>
            <a:fillRect/>
          </a:stretch>
        </p:blipFill>
        <p:spPr>
          <a:xfrm>
            <a:off x="317989" y="1567870"/>
            <a:ext cx="4070330" cy="4632967"/>
          </a:xfrm>
          <a:prstGeom prst="rect">
            <a:avLst/>
          </a:prstGeom>
        </p:spPr>
      </p:pic>
      <p:pic>
        <p:nvPicPr>
          <p:cNvPr id="6" name="图片 5"/>
          <p:cNvPicPr>
            <a:picLocks noChangeAspect="1"/>
          </p:cNvPicPr>
          <p:nvPr/>
        </p:nvPicPr>
        <p:blipFill>
          <a:blip r:embed="rId3"/>
          <a:stretch>
            <a:fillRect/>
          </a:stretch>
        </p:blipFill>
        <p:spPr>
          <a:xfrm>
            <a:off x="5037283" y="2365498"/>
            <a:ext cx="3727472" cy="2461539"/>
          </a:xfrm>
          <a:prstGeom prst="rect">
            <a:avLst/>
          </a:prstGeom>
        </p:spPr>
      </p:pic>
    </p:spTree>
    <p:extLst>
      <p:ext uri="{BB962C8B-B14F-4D97-AF65-F5344CB8AC3E}">
        <p14:creationId xmlns:p14="http://schemas.microsoft.com/office/powerpoint/2010/main" val="309892455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架构分析：</a:t>
            </a:r>
            <a:r>
              <a:rPr lang="en-US" altLang="zh-CN"/>
              <a:t>struct request</a:t>
            </a:r>
            <a:endParaRPr lang="zh-CN" altLang="en-US"/>
          </a:p>
        </p:txBody>
      </p:sp>
      <p:pic>
        <p:nvPicPr>
          <p:cNvPr id="7" name="图片 6"/>
          <p:cNvPicPr>
            <a:picLocks noChangeAspect="1"/>
          </p:cNvPicPr>
          <p:nvPr/>
        </p:nvPicPr>
        <p:blipFill>
          <a:blip r:embed="rId2"/>
          <a:stretch>
            <a:fillRect/>
          </a:stretch>
        </p:blipFill>
        <p:spPr>
          <a:xfrm>
            <a:off x="88853" y="1700807"/>
            <a:ext cx="4509890" cy="4378022"/>
          </a:xfrm>
          <a:prstGeom prst="rect">
            <a:avLst/>
          </a:prstGeom>
        </p:spPr>
      </p:pic>
      <p:pic>
        <p:nvPicPr>
          <p:cNvPr id="8" name="图片 7"/>
          <p:cNvPicPr>
            <a:picLocks noChangeAspect="1"/>
          </p:cNvPicPr>
          <p:nvPr/>
        </p:nvPicPr>
        <p:blipFill>
          <a:blip r:embed="rId3"/>
          <a:stretch>
            <a:fillRect/>
          </a:stretch>
        </p:blipFill>
        <p:spPr>
          <a:xfrm>
            <a:off x="4553797" y="1375531"/>
            <a:ext cx="4553846" cy="5028571"/>
          </a:xfrm>
          <a:prstGeom prst="rect">
            <a:avLst/>
          </a:prstGeom>
        </p:spPr>
      </p:pic>
    </p:spTree>
    <p:extLst>
      <p:ext uri="{BB962C8B-B14F-4D97-AF65-F5344CB8AC3E}">
        <p14:creationId xmlns:p14="http://schemas.microsoft.com/office/powerpoint/2010/main" val="7015711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 y="788379"/>
            <a:ext cx="9144000" cy="514350"/>
          </a:xfrm>
        </p:spPr>
        <p:txBody>
          <a:bodyPr/>
          <a:lstStyle/>
          <a:p>
            <a:r>
              <a:rPr lang="zh-CN" altLang="en-US"/>
              <a:t>架构分析：</a:t>
            </a:r>
            <a:r>
              <a:rPr lang="en-US" altLang="zh-CN"/>
              <a:t>struct request_queue</a:t>
            </a:r>
            <a:endParaRPr lang="zh-CN" altLang="en-US"/>
          </a:p>
        </p:txBody>
      </p:sp>
      <p:sp>
        <p:nvSpPr>
          <p:cNvPr id="4" name="矩形 3"/>
          <p:cNvSpPr/>
          <p:nvPr/>
        </p:nvSpPr>
        <p:spPr>
          <a:xfrm>
            <a:off x="828207" y="1434932"/>
            <a:ext cx="7458875" cy="2648802"/>
          </a:xfrm>
          <a:prstGeom prst="rect">
            <a:avLst/>
          </a:prstGeom>
          <a:ln>
            <a:solidFill>
              <a:schemeClr val="tx1"/>
            </a:solidFill>
          </a:ln>
        </p:spPr>
        <p:txBody>
          <a:bodyPr wrap="square">
            <a:spAutoFit/>
          </a:bodyPr>
          <a:lstStyle/>
          <a:p>
            <a:pPr algn="l"/>
            <a:r>
              <a:rPr lang="en-US" altLang="zh-CN" sz="1846" b="0">
                <a:solidFill>
                  <a:srgbClr val="292929"/>
                </a:solidFill>
              </a:rPr>
              <a:t>struct request queue</a:t>
            </a:r>
          </a:p>
          <a:p>
            <a:pPr algn="l"/>
            <a:r>
              <a:rPr lang="en-US" altLang="zh-CN" sz="1846" b="0">
                <a:solidFill>
                  <a:srgbClr val="292929"/>
                </a:solidFill>
              </a:rPr>
              <a:t>{</a:t>
            </a:r>
          </a:p>
          <a:p>
            <a:pPr algn="l"/>
            <a:r>
              <a:rPr lang="en-US" altLang="zh-CN" sz="1846" b="0">
                <a:solidFill>
                  <a:srgbClr val="292929"/>
                </a:solidFill>
              </a:rPr>
              <a:t>…</a:t>
            </a:r>
          </a:p>
          <a:p>
            <a:pPr algn="l"/>
            <a:r>
              <a:rPr lang="en-US" altLang="zh-CN" sz="1846" b="0">
                <a:solidFill>
                  <a:srgbClr val="292929"/>
                </a:solidFill>
              </a:rPr>
              <a:t>/*</a:t>
            </a:r>
            <a:r>
              <a:rPr lang="zh-CN" altLang="en-US" sz="1846" b="0">
                <a:solidFill>
                  <a:srgbClr val="292929"/>
                </a:solidFill>
              </a:rPr>
              <a:t>实现驱动程序处理请求的函数，在 </a:t>
            </a:r>
            <a:r>
              <a:rPr lang="en-US" altLang="zh-CN" sz="1846" b="0">
                <a:solidFill>
                  <a:srgbClr val="292929"/>
                </a:solidFill>
              </a:rPr>
              <a:t>virtual_blkdev</a:t>
            </a:r>
            <a:r>
              <a:rPr lang="zh-CN" altLang="en-US" sz="1846" b="0">
                <a:solidFill>
                  <a:srgbClr val="292929"/>
                </a:solidFill>
              </a:rPr>
              <a:t>中将实现这个函数*</a:t>
            </a:r>
            <a:r>
              <a:rPr lang="en-US" altLang="zh-CN" sz="1846" b="0">
                <a:solidFill>
                  <a:srgbClr val="292929"/>
                </a:solidFill>
              </a:rPr>
              <a:t>/</a:t>
            </a:r>
          </a:p>
          <a:p>
            <a:pPr algn="l"/>
            <a:r>
              <a:rPr lang="en-US" altLang="zh-CN" sz="1846" b="0">
                <a:solidFill>
                  <a:srgbClr val="292929"/>
                </a:solidFill>
              </a:rPr>
              <a:t>request_fn_proc *request_fn;</a:t>
            </a:r>
          </a:p>
          <a:p>
            <a:pPr algn="l"/>
            <a:r>
              <a:rPr lang="en-US" altLang="zh-CN" sz="1846" b="0">
                <a:solidFill>
                  <a:srgbClr val="292929"/>
                </a:solidFill>
              </a:rPr>
              <a:t>/*</a:t>
            </a:r>
            <a:r>
              <a:rPr lang="zh-CN" altLang="en-US" sz="1846" b="0">
                <a:solidFill>
                  <a:srgbClr val="292929"/>
                </a:solidFill>
              </a:rPr>
              <a:t>将一个新的</a:t>
            </a:r>
            <a:r>
              <a:rPr lang="en-US" altLang="zh-CN" sz="1846" b="0">
                <a:solidFill>
                  <a:srgbClr val="292929"/>
                </a:solidFill>
              </a:rPr>
              <a:t>request</a:t>
            </a:r>
            <a:r>
              <a:rPr lang="zh-CN" altLang="en-US" sz="1846" b="0">
                <a:solidFill>
                  <a:srgbClr val="292929"/>
                </a:solidFill>
              </a:rPr>
              <a:t>请求插入请求队列中的方法*</a:t>
            </a:r>
            <a:r>
              <a:rPr lang="en-US" altLang="zh-CN" sz="1846" b="0">
                <a:solidFill>
                  <a:srgbClr val="292929"/>
                </a:solidFill>
              </a:rPr>
              <a:t>/</a:t>
            </a:r>
          </a:p>
          <a:p>
            <a:pPr algn="l"/>
            <a:r>
              <a:rPr lang="en-US" altLang="zh-CN" sz="1846" b="0">
                <a:solidFill>
                  <a:srgbClr val="292929"/>
                </a:solidFill>
              </a:rPr>
              <a:t>make_request_fn *make_request_fn;</a:t>
            </a:r>
          </a:p>
          <a:p>
            <a:pPr algn="l"/>
            <a:r>
              <a:rPr lang="en-US" altLang="zh-CN" sz="1846" b="0">
                <a:solidFill>
                  <a:srgbClr val="292929"/>
                </a:solidFill>
              </a:rPr>
              <a:t>…</a:t>
            </a:r>
          </a:p>
          <a:p>
            <a:pPr algn="l"/>
            <a:r>
              <a:rPr lang="en-US" altLang="zh-CN" sz="1846" b="0">
                <a:solidFill>
                  <a:srgbClr val="292929"/>
                </a:solidFill>
              </a:rPr>
              <a:t>}</a:t>
            </a:r>
            <a:endParaRPr lang="zh-CN" altLang="en-US" sz="1846" b="0">
              <a:solidFill>
                <a:srgbClr val="292929"/>
              </a:solidFill>
            </a:endParaRPr>
          </a:p>
        </p:txBody>
      </p:sp>
      <p:sp>
        <p:nvSpPr>
          <p:cNvPr id="5" name="矩形 4"/>
          <p:cNvSpPr/>
          <p:nvPr/>
        </p:nvSpPr>
        <p:spPr>
          <a:xfrm>
            <a:off x="583864" y="4359566"/>
            <a:ext cx="8042740" cy="1371209"/>
          </a:xfrm>
          <a:prstGeom prst="rect">
            <a:avLst/>
          </a:prstGeom>
          <a:ln>
            <a:solidFill>
              <a:schemeClr val="bg2"/>
            </a:solidFill>
          </a:ln>
        </p:spPr>
        <p:txBody>
          <a:bodyPr wrap="square">
            <a:spAutoFit/>
          </a:bodyPr>
          <a:lstStyle/>
          <a:p>
            <a:pPr algn="l"/>
            <a:r>
              <a:rPr lang="en-US" altLang="zh-CN" sz="1662" b="0">
                <a:solidFill>
                  <a:srgbClr val="292929"/>
                </a:solidFill>
                <a:latin typeface="Verdana" panose="020B0604030504040204" pitchFamily="34" charset="0"/>
              </a:rPr>
              <a:t>request_queue_t *blk_init_queue(request_fn_proc *rfn, spinlock_t *lock)</a:t>
            </a:r>
          </a:p>
          <a:p>
            <a:pPr algn="l"/>
            <a:endParaRPr lang="en-US" altLang="zh-CN" sz="1662" b="0">
              <a:solidFill>
                <a:srgbClr val="292929"/>
              </a:solidFill>
              <a:latin typeface="Verdana" panose="020B0604030504040204" pitchFamily="34" charset="0"/>
            </a:endParaRPr>
          </a:p>
          <a:p>
            <a:pPr algn="l"/>
            <a:r>
              <a:rPr lang="en-US" altLang="zh-CN" sz="1662" b="0">
                <a:solidFill>
                  <a:srgbClr val="292929"/>
                </a:solidFill>
                <a:latin typeface="Verdana" panose="020B0604030504040204" pitchFamily="34" charset="0"/>
              </a:rPr>
              <a:t>typedef void (request_fn_proc)(struct reqest_queue *q)</a:t>
            </a:r>
          </a:p>
          <a:p>
            <a:pPr algn="l"/>
            <a:endParaRPr lang="en-US" altLang="zh-CN" sz="1662" b="0">
              <a:solidFill>
                <a:srgbClr val="292929"/>
              </a:solidFill>
              <a:latin typeface="Verdana" panose="020B0604030504040204" pitchFamily="34" charset="0"/>
            </a:endParaRPr>
          </a:p>
          <a:p>
            <a:pPr algn="l"/>
            <a:r>
              <a:rPr lang="en-US" altLang="zh-CN" sz="1662" b="0">
                <a:solidFill>
                  <a:srgbClr val="292929"/>
                </a:solidFill>
                <a:latin typeface="Verdana" panose="020B0604030504040204" pitchFamily="34" charset="0"/>
              </a:rPr>
              <a:t>typedef int (make_request_fn)(struct request_queue *q,struct bio *bio)</a:t>
            </a:r>
            <a:endParaRPr lang="zh-CN" altLang="en-US" sz="1662" b="0">
              <a:solidFill>
                <a:srgbClr val="292929"/>
              </a:solidFill>
              <a:latin typeface="Verdana" panose="020B0604030504040204" pitchFamily="34" charset="0"/>
            </a:endParaRPr>
          </a:p>
        </p:txBody>
      </p:sp>
    </p:spTree>
    <p:extLst>
      <p:ext uri="{BB962C8B-B14F-4D97-AF65-F5344CB8AC3E}">
        <p14:creationId xmlns:p14="http://schemas.microsoft.com/office/powerpoint/2010/main" val="115392154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788376"/>
            <a:ext cx="9144000" cy="513618"/>
          </a:xfrm>
        </p:spPr>
        <p:txBody>
          <a:bodyPr/>
          <a:lstStyle/>
          <a:p>
            <a:pPr eaLnBrk="1" hangingPunct="1"/>
            <a:r>
              <a:rPr lang="zh-CN" altLang="en-US">
                <a:latin typeface="华文新魏" panose="02010800040101010101" pitchFamily="2" charset="-122"/>
              </a:rPr>
              <a:t>块设备驱动</a:t>
            </a:r>
            <a:endParaRPr lang="en-US" altLang="zh-CN">
              <a:latin typeface="华文新魏" panose="02010800040101010101" pitchFamily="2" charset="-122"/>
            </a:endParaRPr>
          </a:p>
        </p:txBody>
      </p:sp>
      <p:sp>
        <p:nvSpPr>
          <p:cNvPr id="38915" name="Rectangle 3"/>
          <p:cNvSpPr>
            <a:spLocks noGrp="1" noChangeArrowheads="1"/>
          </p:cNvSpPr>
          <p:nvPr>
            <p:ph type="body" idx="1"/>
          </p:nvPr>
        </p:nvSpPr>
        <p:spPr>
          <a:xfrm>
            <a:off x="1049217" y="1462455"/>
            <a:ext cx="7171592" cy="4119197"/>
          </a:xfrm>
        </p:spPr>
        <p:txBody>
          <a:bodyPr/>
          <a:lstStyle/>
          <a:p>
            <a:pPr eaLnBrk="1" hangingPunct="1"/>
            <a:r>
              <a:rPr lang="zh-CN" altLang="en-US" sz="1846"/>
              <a:t>和字符设备驱动程序完全不同</a:t>
            </a:r>
          </a:p>
          <a:p>
            <a:pPr eaLnBrk="1" hangingPunct="1"/>
            <a:r>
              <a:rPr lang="zh-CN" altLang="en-US" sz="1846"/>
              <a:t>文件系统以块为单位进行随机存取</a:t>
            </a:r>
          </a:p>
          <a:p>
            <a:pPr lvl="1" eaLnBrk="1" hangingPunct="1"/>
            <a:r>
              <a:rPr lang="zh-CN" altLang="en-US" sz="1662"/>
              <a:t>不同的体系结构，对</a:t>
            </a:r>
            <a:r>
              <a:rPr lang="en-US" altLang="zh-CN" sz="1662"/>
              <a:t>block</a:t>
            </a:r>
            <a:r>
              <a:rPr lang="zh-CN" altLang="en-US" sz="1662"/>
              <a:t>的大小定义可能不同，比如有些系统定义一个 </a:t>
            </a:r>
            <a:r>
              <a:rPr lang="en-US" altLang="zh-CN" sz="1662"/>
              <a:t>block </a:t>
            </a:r>
            <a:r>
              <a:rPr lang="zh-CN" altLang="en-US" sz="1662"/>
              <a:t>大小是 </a:t>
            </a:r>
            <a:r>
              <a:rPr lang="en-US" altLang="zh-CN" sz="1662"/>
              <a:t>4096 </a:t>
            </a:r>
            <a:r>
              <a:rPr lang="zh-CN" altLang="en-US" sz="1662"/>
              <a:t>字节</a:t>
            </a:r>
            <a:endParaRPr lang="en-US" altLang="zh-CN" sz="1662"/>
          </a:p>
          <a:p>
            <a:pPr lvl="1" eaLnBrk="1" hangingPunct="1"/>
            <a:endParaRPr lang="zh-CN" altLang="en-US" sz="1662"/>
          </a:p>
          <a:p>
            <a:pPr eaLnBrk="1" hangingPunct="1"/>
            <a:r>
              <a:rPr lang="en-US" altLang="zh-CN" sz="1846"/>
              <a:t>Block </a:t>
            </a:r>
            <a:r>
              <a:rPr lang="zh-CN" altLang="en-US" sz="1846"/>
              <a:t>设备一般和磁盘相关</a:t>
            </a:r>
            <a:endParaRPr lang="en-US" altLang="zh-CN" sz="1846"/>
          </a:p>
          <a:p>
            <a:pPr eaLnBrk="1" hangingPunct="1"/>
            <a:endParaRPr lang="en-US" altLang="zh-CN" sz="1846"/>
          </a:p>
          <a:p>
            <a:pPr eaLnBrk="1" hangingPunct="1"/>
            <a:r>
              <a:rPr lang="en-US" altLang="zh-CN" sz="1846"/>
              <a:t>int register_blkdev(unsigned int major, const char *name); </a:t>
            </a:r>
          </a:p>
          <a:p>
            <a:pPr lvl="1" eaLnBrk="1" hangingPunct="1"/>
            <a:r>
              <a:rPr lang="zh-CN" altLang="en-US" sz="1662"/>
              <a:t>在</a:t>
            </a:r>
            <a:r>
              <a:rPr lang="en-US" altLang="zh-CN" sz="1662"/>
              <a:t>/proc/devices </a:t>
            </a:r>
            <a:r>
              <a:rPr lang="zh-CN" altLang="en-US" sz="1662"/>
              <a:t>中创建一入口</a:t>
            </a:r>
          </a:p>
          <a:p>
            <a:pPr lvl="1" eaLnBrk="1" hangingPunct="1"/>
            <a:r>
              <a:rPr lang="zh-CN" altLang="en-US" sz="1662"/>
              <a:t>如果第一个参数是 </a:t>
            </a:r>
            <a:r>
              <a:rPr lang="en-US" altLang="zh-CN" sz="1662"/>
              <a:t>0 </a:t>
            </a:r>
            <a:r>
              <a:rPr lang="zh-CN" altLang="en-US" sz="1662"/>
              <a:t>，那么内核动态分配主设备号</a:t>
            </a:r>
            <a:endParaRPr lang="en-US" altLang="zh-CN" sz="1662"/>
          </a:p>
          <a:p>
            <a:pPr lvl="1" eaLnBrk="1" hangingPunct="1"/>
            <a:endParaRPr lang="zh-CN" altLang="en-US" sz="1662"/>
          </a:p>
          <a:p>
            <a:pPr eaLnBrk="1" hangingPunct="1"/>
            <a:r>
              <a:rPr lang="en-US" altLang="zh-CN" sz="1846"/>
              <a:t>int unregister_blkdev(unsigned int major, const char *name);</a:t>
            </a:r>
          </a:p>
          <a:p>
            <a:pPr eaLnBrk="1" hangingPunct="1"/>
            <a:endParaRPr lang="zh-CN" altLang="en-US" sz="1846"/>
          </a:p>
        </p:txBody>
      </p:sp>
    </p:spTree>
    <p:extLst>
      <p:ext uri="{BB962C8B-B14F-4D97-AF65-F5344CB8AC3E}">
        <p14:creationId xmlns:p14="http://schemas.microsoft.com/office/powerpoint/2010/main" val="380903999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764932"/>
            <a:ext cx="9144000" cy="496766"/>
          </a:xfrm>
        </p:spPr>
        <p:txBody>
          <a:bodyPr/>
          <a:lstStyle/>
          <a:p>
            <a:pPr eaLnBrk="1" hangingPunct="1"/>
            <a:r>
              <a:rPr lang="zh-CN" altLang="en-US">
                <a:latin typeface="华文新魏" panose="02010800040101010101" pitchFamily="2" charset="-122"/>
              </a:rPr>
              <a:t>基本数据结构关系</a:t>
            </a:r>
            <a:endParaRPr lang="en-US" altLang="zh-CN">
              <a:latin typeface="华文新魏" panose="02010800040101010101" pitchFamily="2" charset="-122"/>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266" y="1261698"/>
            <a:ext cx="5914292" cy="336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4"/>
          <p:cNvSpPr>
            <a:spLocks noGrp="1" noChangeArrowheads="1"/>
          </p:cNvSpPr>
          <p:nvPr>
            <p:ph type="body" idx="1"/>
          </p:nvPr>
        </p:nvSpPr>
        <p:spPr>
          <a:xfrm>
            <a:off x="981808" y="4758106"/>
            <a:ext cx="7174523" cy="1115157"/>
          </a:xfrm>
        </p:spPr>
        <p:txBody>
          <a:bodyPr vert="horz" wrap="square" lIns="74929" tIns="37464" rIns="74929" bIns="37464" numCol="1" anchor="t" anchorCtr="0" compatLnSpc="1">
            <a:prstTxWarp prst="textNoShape">
              <a:avLst/>
            </a:prstTxWarp>
          </a:bodyPr>
          <a:lstStyle/>
          <a:p>
            <a:pPr eaLnBrk="1" hangingPunct="1">
              <a:lnSpc>
                <a:spcPct val="80000"/>
              </a:lnSpc>
            </a:pPr>
            <a:r>
              <a:rPr lang="zh-CN" altLang="en-US" sz="1846"/>
              <a:t>所有块设备描述符被插入到全局链表中，有</a:t>
            </a:r>
            <a:r>
              <a:rPr lang="en-US" altLang="zh-CN" sz="1846"/>
              <a:t>all_dbdevs</a:t>
            </a:r>
            <a:r>
              <a:rPr lang="zh-CN" altLang="en-US" sz="1846"/>
              <a:t>指向</a:t>
            </a:r>
            <a:endParaRPr lang="en-US" altLang="zh-CN" sz="1846"/>
          </a:p>
          <a:p>
            <a:pPr eaLnBrk="1" hangingPunct="1">
              <a:lnSpc>
                <a:spcPct val="80000"/>
              </a:lnSpc>
            </a:pPr>
            <a:endParaRPr lang="en-US" altLang="zh-CN" sz="1846"/>
          </a:p>
          <a:p>
            <a:pPr eaLnBrk="1" hangingPunct="1">
              <a:lnSpc>
                <a:spcPct val="80000"/>
              </a:lnSpc>
            </a:pPr>
            <a:r>
              <a:rPr lang="en-US" altLang="zh-CN" sz="1846"/>
              <a:t>bd_list</a:t>
            </a:r>
            <a:r>
              <a:rPr lang="zh-CN" altLang="en-US" sz="1846"/>
              <a:t>：链表级联指针有块设备描述符成员变量</a:t>
            </a:r>
            <a:endParaRPr lang="en-US" altLang="zh-CN" sz="1846"/>
          </a:p>
        </p:txBody>
      </p:sp>
    </p:spTree>
    <p:extLst>
      <p:ext uri="{BB962C8B-B14F-4D97-AF65-F5344CB8AC3E}">
        <p14:creationId xmlns:p14="http://schemas.microsoft.com/office/powerpoint/2010/main" val="392190382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91308"/>
            <a:ext cx="9144000" cy="510687"/>
          </a:xfrm>
        </p:spPr>
        <p:txBody>
          <a:bodyPr/>
          <a:lstStyle/>
          <a:p>
            <a:pPr eaLnBrk="1" hangingPunct="1"/>
            <a:r>
              <a:rPr lang="en-US" altLang="zh-CN">
                <a:latin typeface="华文新魏" panose="02010800040101010101" pitchFamily="2" charset="-122"/>
              </a:rPr>
              <a:t>struct block_device_operations</a:t>
            </a:r>
          </a:p>
        </p:txBody>
      </p:sp>
      <p:sp>
        <p:nvSpPr>
          <p:cNvPr id="40963" name="Rectangle 3"/>
          <p:cNvSpPr>
            <a:spLocks noGrp="1" noChangeArrowheads="1"/>
          </p:cNvSpPr>
          <p:nvPr>
            <p:ph type="body" idx="1"/>
          </p:nvPr>
        </p:nvSpPr>
        <p:spPr>
          <a:xfrm>
            <a:off x="783981" y="1502021"/>
            <a:ext cx="7596554" cy="4678973"/>
          </a:xfrm>
        </p:spPr>
        <p:txBody>
          <a:bodyPr/>
          <a:lstStyle/>
          <a:p>
            <a:pPr eaLnBrk="1" hangingPunct="1">
              <a:lnSpc>
                <a:spcPct val="80000"/>
              </a:lnSpc>
              <a:buFontTx/>
              <a:buNone/>
            </a:pPr>
            <a:r>
              <a:rPr lang="en-US" altLang="zh-CN" sz="1662"/>
              <a:t>struct block_device_operations {	</a:t>
            </a:r>
          </a:p>
          <a:p>
            <a:pPr eaLnBrk="1" hangingPunct="1">
              <a:lnSpc>
                <a:spcPct val="80000"/>
              </a:lnSpc>
              <a:buFontTx/>
              <a:buNone/>
            </a:pPr>
            <a:r>
              <a:rPr lang="en-US" altLang="zh-CN" sz="1662"/>
              <a:t>   	int (*</a:t>
            </a:r>
            <a:r>
              <a:rPr lang="en-US" altLang="zh-CN" sz="1662">
                <a:solidFill>
                  <a:srgbClr val="FF0000"/>
                </a:solidFill>
              </a:rPr>
              <a:t>open</a:t>
            </a:r>
            <a:r>
              <a:rPr lang="en-US" altLang="zh-CN" sz="1662"/>
              <a:t>) (struct inode *, struct file *);	</a:t>
            </a:r>
          </a:p>
          <a:p>
            <a:pPr eaLnBrk="1" hangingPunct="1">
              <a:lnSpc>
                <a:spcPct val="80000"/>
              </a:lnSpc>
              <a:buFontTx/>
              <a:buNone/>
            </a:pPr>
            <a:r>
              <a:rPr lang="en-US" altLang="zh-CN" sz="1662"/>
              <a:t>   	int (*</a:t>
            </a:r>
            <a:r>
              <a:rPr lang="en-US" altLang="zh-CN" sz="1662">
                <a:solidFill>
                  <a:srgbClr val="FF0000"/>
                </a:solidFill>
              </a:rPr>
              <a:t>release</a:t>
            </a:r>
            <a:r>
              <a:rPr lang="en-US" altLang="zh-CN" sz="1662"/>
              <a:t>) (struct inode *, struct file *);</a:t>
            </a:r>
          </a:p>
          <a:p>
            <a:pPr eaLnBrk="1" hangingPunct="1">
              <a:lnSpc>
                <a:spcPct val="80000"/>
              </a:lnSpc>
              <a:buFontTx/>
              <a:buNone/>
            </a:pPr>
            <a:r>
              <a:rPr lang="en-US" altLang="zh-CN" sz="1662"/>
              <a:t>  	int (*</a:t>
            </a:r>
            <a:r>
              <a:rPr lang="en-US" altLang="zh-CN" sz="1662">
                <a:solidFill>
                  <a:srgbClr val="FF0000"/>
                </a:solidFill>
              </a:rPr>
              <a:t>revalidate_disk</a:t>
            </a:r>
            <a:r>
              <a:rPr lang="en-US" altLang="zh-CN" sz="1662"/>
              <a:t>) (struct gendisk *);	</a:t>
            </a:r>
          </a:p>
          <a:p>
            <a:pPr eaLnBrk="1" hangingPunct="1">
              <a:lnSpc>
                <a:spcPct val="80000"/>
              </a:lnSpc>
              <a:buFontTx/>
              <a:buNone/>
            </a:pPr>
            <a:r>
              <a:rPr lang="en-US" altLang="zh-CN" sz="1662"/>
              <a:t>   	int (*</a:t>
            </a:r>
            <a:r>
              <a:rPr lang="en-US" altLang="zh-CN" sz="1662">
                <a:solidFill>
                  <a:srgbClr val="FF0000"/>
                </a:solidFill>
              </a:rPr>
              <a:t>getgeo</a:t>
            </a:r>
            <a:r>
              <a:rPr lang="en-US" altLang="zh-CN" sz="1662"/>
              <a:t>)(struct 	block_device *, </a:t>
            </a:r>
          </a:p>
          <a:p>
            <a:pPr eaLnBrk="1" hangingPunct="1">
              <a:lnSpc>
                <a:spcPct val="80000"/>
              </a:lnSpc>
              <a:buFontTx/>
              <a:buNone/>
            </a:pPr>
            <a:r>
              <a:rPr lang="en-US" altLang="zh-CN" sz="1662"/>
              <a:t>			    struct 	d_geometry *);	</a:t>
            </a:r>
          </a:p>
          <a:p>
            <a:pPr eaLnBrk="1" hangingPunct="1">
              <a:lnSpc>
                <a:spcPct val="80000"/>
              </a:lnSpc>
              <a:buFontTx/>
              <a:buNone/>
            </a:pPr>
            <a:r>
              <a:rPr lang="en-US" altLang="zh-CN" sz="1662"/>
              <a:t>   	struct module *</a:t>
            </a:r>
            <a:r>
              <a:rPr lang="en-US" altLang="zh-CN" sz="1662">
                <a:solidFill>
                  <a:srgbClr val="FF0000"/>
                </a:solidFill>
              </a:rPr>
              <a:t>owner</a:t>
            </a:r>
            <a:r>
              <a:rPr lang="en-US" altLang="zh-CN" sz="1662"/>
              <a:t>;</a:t>
            </a:r>
          </a:p>
          <a:p>
            <a:pPr eaLnBrk="1" hangingPunct="1">
              <a:lnSpc>
                <a:spcPct val="80000"/>
              </a:lnSpc>
              <a:buFontTx/>
              <a:buNone/>
            </a:pPr>
            <a:r>
              <a:rPr lang="en-US" altLang="zh-CN" sz="1662"/>
              <a:t>};</a:t>
            </a:r>
          </a:p>
          <a:p>
            <a:pPr eaLnBrk="1" hangingPunct="1">
              <a:lnSpc>
                <a:spcPct val="80000"/>
              </a:lnSpc>
            </a:pPr>
            <a:r>
              <a:rPr lang="en-US" altLang="zh-CN" sz="1662"/>
              <a:t>getgeo: </a:t>
            </a:r>
          </a:p>
          <a:p>
            <a:pPr eaLnBrk="1" hangingPunct="1">
              <a:lnSpc>
                <a:spcPct val="80000"/>
              </a:lnSpc>
              <a:buFontTx/>
              <a:buNone/>
            </a:pPr>
            <a:r>
              <a:rPr lang="en-US" altLang="zh-CN" sz="1662"/>
              <a:t>	</a:t>
            </a:r>
            <a:r>
              <a:rPr lang="zh-CN" altLang="en-US" sz="1662"/>
              <a:t>得到块设备相关参数，如：柱面数、扇区数、开始扇区等</a:t>
            </a:r>
            <a:endParaRPr lang="en-US" altLang="zh-CN" sz="1662"/>
          </a:p>
          <a:p>
            <a:pPr eaLnBrk="1" hangingPunct="1">
              <a:lnSpc>
                <a:spcPct val="80000"/>
              </a:lnSpc>
              <a:buFontTx/>
              <a:buNone/>
            </a:pPr>
            <a:endParaRPr lang="en-US" altLang="zh-CN" sz="1662"/>
          </a:p>
          <a:p>
            <a:pPr eaLnBrk="1" hangingPunct="1">
              <a:lnSpc>
                <a:spcPct val="80000"/>
              </a:lnSpc>
            </a:pPr>
            <a:r>
              <a:rPr lang="en-US" altLang="zh-CN" sz="1662"/>
              <a:t>Dist</a:t>
            </a:r>
          </a:p>
          <a:p>
            <a:pPr lvl="1" eaLnBrk="1" hangingPunct="1">
              <a:lnSpc>
                <a:spcPct val="80000"/>
              </a:lnSpc>
            </a:pPr>
            <a:r>
              <a:rPr lang="zh-CN" altLang="en-US" sz="1477"/>
              <a:t>是一个由通用块设备层管理的逻辑块设备</a:t>
            </a:r>
            <a:endParaRPr lang="en-US" altLang="zh-CN" sz="1477"/>
          </a:p>
          <a:p>
            <a:pPr lvl="1" eaLnBrk="1" hangingPunct="1">
              <a:lnSpc>
                <a:spcPct val="80000"/>
              </a:lnSpc>
            </a:pPr>
            <a:r>
              <a:rPr lang="zh-CN" altLang="en-US" sz="1477"/>
              <a:t>可以是硬件块设备，比如：磁盘、软盘、</a:t>
            </a:r>
            <a:r>
              <a:rPr lang="en-US" altLang="zh-CN" sz="1477"/>
              <a:t>CD-ROM</a:t>
            </a:r>
            <a:r>
              <a:rPr lang="zh-CN" altLang="en-US" sz="1477"/>
              <a:t>等</a:t>
            </a:r>
            <a:endParaRPr lang="en-US" altLang="zh-CN" sz="1477"/>
          </a:p>
          <a:p>
            <a:pPr lvl="1" eaLnBrk="1" hangingPunct="1">
              <a:lnSpc>
                <a:spcPct val="80000"/>
              </a:lnSpc>
            </a:pPr>
            <a:r>
              <a:rPr lang="zh-CN" altLang="en-US" sz="1477"/>
              <a:t>也可以是几个硬件磁盘分区之上的虚拟设备，或在几个</a:t>
            </a:r>
            <a:r>
              <a:rPr lang="en-US" altLang="zh-CN" sz="1477"/>
              <a:t>RAM</a:t>
            </a:r>
            <a:r>
              <a:rPr lang="zh-CN" altLang="en-US" sz="1477"/>
              <a:t>页面上的存储区域</a:t>
            </a:r>
            <a:endParaRPr lang="en-US" altLang="zh-CN" sz="1477"/>
          </a:p>
          <a:p>
            <a:pPr lvl="1" eaLnBrk="1" hangingPunct="1">
              <a:lnSpc>
                <a:spcPct val="80000"/>
              </a:lnSpc>
            </a:pPr>
            <a:r>
              <a:rPr lang="en-US" altLang="zh-CN" sz="1477">
                <a:solidFill>
                  <a:srgbClr val="FF0000"/>
                </a:solidFill>
              </a:rPr>
              <a:t>structure gendist</a:t>
            </a:r>
            <a:r>
              <a:rPr lang="zh-CN" altLang="en-US" sz="1477"/>
              <a:t>是一个抽象层</a:t>
            </a:r>
            <a:endParaRPr lang="en-US" altLang="zh-CN" sz="1477"/>
          </a:p>
        </p:txBody>
      </p:sp>
    </p:spTree>
    <p:extLst>
      <p:ext uri="{BB962C8B-B14F-4D97-AF65-F5344CB8AC3E}">
        <p14:creationId xmlns:p14="http://schemas.microsoft.com/office/powerpoint/2010/main" val="1888215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磁臂和磁头</a:t>
            </a:r>
            <a:endParaRPr lang="zh-CN" altLang="en-US" dirty="0"/>
          </a:p>
        </p:txBody>
      </p:sp>
      <p:sp>
        <p:nvSpPr>
          <p:cNvPr id="5" name="矩形 4"/>
          <p:cNvSpPr/>
          <p:nvPr/>
        </p:nvSpPr>
        <p:spPr>
          <a:xfrm>
            <a:off x="185051" y="2166091"/>
            <a:ext cx="6513954" cy="3644267"/>
          </a:xfrm>
          <a:prstGeom prst="rect">
            <a:avLst/>
          </a:prstGeom>
        </p:spPr>
        <p:txBody>
          <a:bodyPr wrap="square">
            <a:spAutoFit/>
          </a:bodyPr>
          <a:lstStyle/>
          <a:p>
            <a:pPr algn="l"/>
            <a:r>
              <a:rPr lang="zh-CN" altLang="en-US" sz="1662" b="0">
                <a:solidFill>
                  <a:srgbClr val="333333"/>
                </a:solidFill>
                <a:latin typeface="arial" panose="020B0604020202020204" pitchFamily="34" charset="0"/>
              </a:rPr>
              <a:t>磁臂：</a:t>
            </a:r>
            <a:endParaRPr lang="en-US" altLang="zh-CN" sz="1662" b="0">
              <a:solidFill>
                <a:srgbClr val="333333"/>
              </a:solidFill>
              <a:latin typeface="arial" panose="020B0604020202020204" pitchFamily="34" charset="0"/>
            </a:endParaRPr>
          </a:p>
          <a:p>
            <a:pPr algn="l"/>
            <a:endParaRPr lang="en-US" altLang="zh-CN" sz="1662" b="0">
              <a:solidFill>
                <a:srgbClr val="333333"/>
              </a:solidFill>
              <a:latin typeface="arial" panose="020B0604020202020204" pitchFamily="34" charset="0"/>
            </a:endParaRP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用少量</a:t>
            </a:r>
            <a:r>
              <a:rPr lang="en-US" altLang="zh-CN" sz="1477" b="0">
                <a:solidFill>
                  <a:srgbClr val="333333"/>
                </a:solidFill>
                <a:latin typeface="arial" panose="020B0604020202020204" pitchFamily="34" charset="0"/>
              </a:rPr>
              <a:t>DRAM</a:t>
            </a:r>
            <a:r>
              <a:rPr lang="zh-CN" altLang="en-US" sz="1477" b="0">
                <a:solidFill>
                  <a:srgbClr val="333333"/>
                </a:solidFill>
                <a:latin typeface="arial" panose="020B0604020202020204" pitchFamily="34" charset="0"/>
              </a:rPr>
              <a:t>来缓存最近访问的块</a:t>
            </a:r>
            <a:endParaRPr lang="en-US" altLang="zh-CN" sz="1477" b="0">
              <a:solidFill>
                <a:srgbClr val="333333"/>
              </a:solidFill>
              <a:latin typeface="arial" panose="020B0604020202020204" pitchFamily="34" charset="0"/>
            </a:endParaRPr>
          </a:p>
          <a:p>
            <a:pPr algn="l"/>
            <a:endParaRPr lang="en-US" altLang="zh-CN" sz="1662" b="0">
              <a:solidFill>
                <a:srgbClr val="333333"/>
              </a:solidFill>
              <a:latin typeface="arial" panose="020B0604020202020204" pitchFamily="34" charset="0"/>
            </a:endParaRPr>
          </a:p>
          <a:p>
            <a:pPr algn="l"/>
            <a:r>
              <a:rPr lang="zh-CN" altLang="en-US" sz="1662" b="0">
                <a:solidFill>
                  <a:srgbClr val="333333"/>
                </a:solidFill>
                <a:latin typeface="arial" panose="020B0604020202020204" pitchFamily="34" charset="0"/>
              </a:rPr>
              <a:t>磁头：</a:t>
            </a:r>
            <a:endParaRPr lang="en-US" altLang="zh-CN" sz="1662" b="0">
              <a:solidFill>
                <a:srgbClr val="333333"/>
              </a:solidFill>
              <a:latin typeface="arial" panose="020B0604020202020204" pitchFamily="34" charset="0"/>
            </a:endParaRPr>
          </a:p>
          <a:p>
            <a:pPr algn="l"/>
            <a:endParaRPr lang="zh-CN" altLang="en-US" sz="1292" b="0">
              <a:solidFill>
                <a:srgbClr val="333333"/>
              </a:solidFill>
              <a:latin typeface="arial" panose="020B0604020202020204" pitchFamily="34" charset="0"/>
            </a:endParaRP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装在一个促动器（</a:t>
            </a:r>
            <a:r>
              <a:rPr lang="en-US" altLang="zh-CN" sz="1477" b="0">
                <a:solidFill>
                  <a:srgbClr val="333333"/>
                </a:solidFill>
                <a:latin typeface="arial" panose="020B0604020202020204" pitchFamily="34" charset="0"/>
              </a:rPr>
              <a:t>actuator</a:t>
            </a:r>
            <a:r>
              <a:rPr lang="zh-CN" altLang="en-US" sz="1477" b="0">
                <a:solidFill>
                  <a:srgbClr val="333333"/>
                </a:solidFill>
                <a:latin typeface="arial" panose="020B0604020202020204" pitchFamily="34" charset="0"/>
              </a:rPr>
              <a:t>）上</a:t>
            </a:r>
          </a:p>
          <a:p>
            <a:pPr algn="l"/>
            <a:endParaRPr lang="en-US" altLang="zh-CN" sz="1477" b="0">
              <a:solidFill>
                <a:srgbClr val="333333"/>
              </a:solidFill>
              <a:latin typeface="arial" panose="020B0604020202020204" pitchFamily="34" charset="0"/>
            </a:endParaRPr>
          </a:p>
          <a:p>
            <a:pPr algn="l"/>
            <a:r>
              <a:rPr lang="zh-CN" altLang="en-US" sz="1662" b="0">
                <a:solidFill>
                  <a:srgbClr val="333333"/>
                </a:solidFill>
                <a:latin typeface="arial" panose="020B0604020202020204" pitchFamily="34" charset="0"/>
              </a:rPr>
              <a:t>读写操作：</a:t>
            </a:r>
            <a:endParaRPr lang="en-US" altLang="zh-CN" sz="1662" b="0">
              <a:solidFill>
                <a:srgbClr val="333333"/>
              </a:solidFill>
              <a:latin typeface="arial" panose="020B0604020202020204" pitchFamily="34" charset="0"/>
            </a:endParaRPr>
          </a:p>
          <a:p>
            <a:pPr algn="l"/>
            <a:endParaRPr lang="zh-CN" altLang="en-US" sz="1662" b="0">
              <a:solidFill>
                <a:srgbClr val="333333"/>
              </a:solidFill>
              <a:latin typeface="arial" panose="020B0604020202020204" pitchFamily="34" charset="0"/>
            </a:endParaRP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读写某磁道的某扇区</a:t>
            </a: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寻道（</a:t>
            </a:r>
            <a:r>
              <a:rPr lang="en-US" altLang="zh-CN" sz="1477" b="0">
                <a:solidFill>
                  <a:srgbClr val="333333"/>
                </a:solidFill>
                <a:latin typeface="arial" panose="020B0604020202020204" pitchFamily="34" charset="0"/>
              </a:rPr>
              <a:t>seek</a:t>
            </a:r>
            <a:r>
              <a:rPr lang="zh-CN" altLang="en-US" sz="1477" b="0">
                <a:solidFill>
                  <a:srgbClr val="333333"/>
                </a:solidFill>
                <a:latin typeface="arial" panose="020B0604020202020204" pitchFamily="34" charset="0"/>
              </a:rPr>
              <a:t>）</a:t>
            </a:r>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定位柱面（一组磁道），移动磁臂使磁头对准柱面</a:t>
            </a: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等待扇区旋转到磁头下方</a:t>
            </a:r>
          </a:p>
          <a:p>
            <a:pPr algn="l"/>
            <a:r>
              <a:rPr lang="en-US" altLang="zh-CN" sz="1477" b="0">
                <a:solidFill>
                  <a:srgbClr val="333333"/>
                </a:solidFill>
                <a:latin typeface="arial" panose="020B0604020202020204" pitchFamily="34" charset="0"/>
              </a:rPr>
              <a:t>	</a:t>
            </a:r>
            <a:r>
              <a:rPr lang="zh-CN" altLang="en-US" sz="1477" b="0">
                <a:solidFill>
                  <a:srgbClr val="333333"/>
                </a:solidFill>
                <a:latin typeface="arial" panose="020B0604020202020204" pitchFamily="34" charset="0"/>
              </a:rPr>
              <a:t>进行读写</a:t>
            </a:r>
            <a:endParaRPr lang="en-US" altLang="zh-CN" sz="1477" b="0">
              <a:solidFill>
                <a:srgbClr val="333333"/>
              </a:solidFill>
              <a:latin typeface="arial" panose="020B0604020202020204" pitchFamily="34" charset="0"/>
            </a:endParaRPr>
          </a:p>
          <a:p>
            <a:pPr algn="l"/>
            <a:endParaRPr lang="en-US" altLang="zh-CN" sz="1477" b="0">
              <a:solidFill>
                <a:srgbClr val="333333"/>
              </a:solidFill>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6167254" y="1767277"/>
            <a:ext cx="2778022" cy="2795604"/>
          </a:xfrm>
          <a:prstGeom prst="rect">
            <a:avLst/>
          </a:prstGeom>
        </p:spPr>
      </p:pic>
    </p:spTree>
    <p:extLst>
      <p:ext uri="{BB962C8B-B14F-4D97-AF65-F5344CB8AC3E}">
        <p14:creationId xmlns:p14="http://schemas.microsoft.com/office/powerpoint/2010/main" val="184048443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775189"/>
            <a:ext cx="9144000" cy="527538"/>
          </a:xfrm>
        </p:spPr>
        <p:txBody>
          <a:bodyPr/>
          <a:lstStyle/>
          <a:p>
            <a:pPr eaLnBrk="1" hangingPunct="1"/>
            <a:r>
              <a:rPr lang="en-US" altLang="zh-CN" sz="3323">
                <a:latin typeface="华文新魏" panose="02010800040101010101" pitchFamily="2" charset="-122"/>
              </a:rPr>
              <a:t>struct gendisk </a:t>
            </a:r>
          </a:p>
        </p:txBody>
      </p:sp>
      <p:sp>
        <p:nvSpPr>
          <p:cNvPr id="41987" name="Rectangle 3"/>
          <p:cNvSpPr>
            <a:spLocks noGrp="1" noChangeArrowheads="1"/>
          </p:cNvSpPr>
          <p:nvPr>
            <p:ph type="body" idx="1"/>
          </p:nvPr>
        </p:nvSpPr>
        <p:spPr>
          <a:xfrm>
            <a:off x="983275" y="1302728"/>
            <a:ext cx="7171592" cy="5051180"/>
          </a:xfrm>
        </p:spPr>
        <p:txBody>
          <a:bodyPr/>
          <a:lstStyle/>
          <a:p>
            <a:pPr eaLnBrk="1" hangingPunct="1">
              <a:lnSpc>
                <a:spcPct val="80000"/>
              </a:lnSpc>
              <a:buFontTx/>
              <a:buNone/>
            </a:pPr>
            <a:r>
              <a:rPr lang="en-US" altLang="zh-CN" sz="1569" i="1"/>
              <a:t>&lt;linux/genhd.h&gt;</a:t>
            </a:r>
            <a:r>
              <a:rPr lang="en-US" altLang="zh-CN" sz="1569"/>
              <a:t> </a:t>
            </a:r>
          </a:p>
          <a:p>
            <a:pPr eaLnBrk="1" hangingPunct="1">
              <a:lnSpc>
                <a:spcPct val="80000"/>
              </a:lnSpc>
              <a:buFontTx/>
              <a:buNone/>
            </a:pPr>
            <a:r>
              <a:rPr lang="en-US" altLang="zh-CN" sz="1569"/>
              <a:t>struct gendisk {</a:t>
            </a:r>
          </a:p>
          <a:p>
            <a:pPr eaLnBrk="1" hangingPunct="1">
              <a:lnSpc>
                <a:spcPct val="80000"/>
              </a:lnSpc>
              <a:buFontTx/>
              <a:buNone/>
            </a:pPr>
            <a:r>
              <a:rPr lang="en-US" altLang="zh-CN" sz="1569"/>
              <a:t>	</a:t>
            </a:r>
            <a:r>
              <a:rPr lang="en-US" altLang="zh-CN" sz="1569">
                <a:solidFill>
                  <a:srgbClr val="FF3300"/>
                </a:solidFill>
              </a:rPr>
              <a:t>int major</a:t>
            </a:r>
            <a:r>
              <a:rPr lang="en-US" altLang="zh-CN" sz="1569"/>
              <a:t>;		/* driver</a:t>
            </a:r>
            <a:r>
              <a:rPr lang="zh-CN" altLang="en-US" sz="1569"/>
              <a:t>的主编号</a:t>
            </a:r>
            <a:r>
              <a:rPr lang="en-US" altLang="zh-CN" sz="1569"/>
              <a:t> */</a:t>
            </a:r>
          </a:p>
          <a:p>
            <a:pPr eaLnBrk="1" hangingPunct="1">
              <a:lnSpc>
                <a:spcPct val="80000"/>
              </a:lnSpc>
              <a:buFontTx/>
              <a:buNone/>
            </a:pPr>
            <a:r>
              <a:rPr lang="en-US" altLang="zh-CN" sz="1569"/>
              <a:t>	</a:t>
            </a:r>
            <a:r>
              <a:rPr lang="en-US" altLang="zh-CN" sz="1569">
                <a:solidFill>
                  <a:srgbClr val="FF3300"/>
                </a:solidFill>
              </a:rPr>
              <a:t>int first_minor</a:t>
            </a:r>
            <a:r>
              <a:rPr lang="en-US" altLang="zh-CN" sz="1569"/>
              <a:t>;</a:t>
            </a:r>
          </a:p>
          <a:p>
            <a:pPr eaLnBrk="1" hangingPunct="1">
              <a:lnSpc>
                <a:spcPct val="80000"/>
              </a:lnSpc>
              <a:buFontTx/>
              <a:buNone/>
            </a:pPr>
            <a:r>
              <a:rPr lang="en-US" altLang="zh-CN" sz="1569"/>
              <a:t>	</a:t>
            </a:r>
            <a:r>
              <a:rPr lang="en-US" altLang="zh-CN" sz="1569">
                <a:solidFill>
                  <a:srgbClr val="FF3300"/>
                </a:solidFill>
              </a:rPr>
              <a:t>int minors</a:t>
            </a:r>
            <a:r>
              <a:rPr lang="en-US" altLang="zh-CN" sz="1569"/>
              <a:t>;                     /* minors</a:t>
            </a:r>
            <a:r>
              <a:rPr lang="zh-CN" altLang="en-US" sz="1569"/>
              <a:t>最大值</a:t>
            </a:r>
            <a:r>
              <a:rPr lang="en-US" altLang="zh-CN" sz="1569"/>
              <a:t>, =1</a:t>
            </a:r>
            <a:r>
              <a:rPr lang="zh-CN" altLang="en-US" sz="1569"/>
              <a:t>表示</a:t>
            </a:r>
            <a:r>
              <a:rPr lang="en-US" altLang="zh-CN" sz="1569"/>
              <a:t>dist</a:t>
            </a:r>
            <a:r>
              <a:rPr lang="zh-CN" altLang="en-US" sz="1569"/>
              <a:t>，不能被分区</a:t>
            </a:r>
            <a:r>
              <a:rPr lang="en-US" altLang="zh-CN" sz="1569"/>
              <a:t>. */</a:t>
            </a:r>
          </a:p>
          <a:p>
            <a:pPr eaLnBrk="1" hangingPunct="1">
              <a:lnSpc>
                <a:spcPct val="80000"/>
              </a:lnSpc>
              <a:buFontTx/>
              <a:buNone/>
            </a:pPr>
            <a:r>
              <a:rPr lang="en-US" altLang="zh-CN" sz="1569"/>
              <a:t>                                             /*</a:t>
            </a:r>
            <a:r>
              <a:rPr lang="zh-CN" altLang="en-US" sz="1569"/>
              <a:t>若有分区，则每个分区一个</a:t>
            </a:r>
            <a:r>
              <a:rPr lang="en-US" altLang="zh-CN" sz="1569"/>
              <a:t>minor number</a:t>
            </a:r>
            <a:r>
              <a:rPr lang="zh-CN" altLang="en-US" sz="1569"/>
              <a:t>。</a:t>
            </a:r>
            <a:endParaRPr lang="en-US" altLang="zh-CN" sz="1569"/>
          </a:p>
          <a:p>
            <a:pPr eaLnBrk="1" hangingPunct="1">
              <a:lnSpc>
                <a:spcPct val="80000"/>
              </a:lnSpc>
              <a:buFontTx/>
              <a:buNone/>
            </a:pPr>
            <a:r>
              <a:rPr lang="en-US" altLang="zh-CN" sz="1569"/>
              <a:t>                                               </a:t>
            </a:r>
            <a:r>
              <a:rPr lang="zh-CN" altLang="en-US" sz="1569"/>
              <a:t>例如一磁盘有</a:t>
            </a:r>
            <a:r>
              <a:rPr lang="en-US" altLang="zh-CN" sz="1569"/>
              <a:t>15</a:t>
            </a:r>
            <a:r>
              <a:rPr lang="zh-CN" altLang="en-US" sz="1569"/>
              <a:t>个分区，则</a:t>
            </a:r>
            <a:r>
              <a:rPr lang="en-US" altLang="zh-CN" sz="1569"/>
              <a:t>minors=16</a:t>
            </a:r>
            <a:r>
              <a:rPr lang="zh-CN" altLang="en-US" sz="1569"/>
              <a:t>，其中包</a:t>
            </a:r>
            <a:r>
              <a:rPr lang="en-US" altLang="zh-CN" sz="1569"/>
              <a:t>			  </a:t>
            </a:r>
            <a:r>
              <a:rPr lang="zh-CN" altLang="en-US" sz="1569"/>
              <a:t>括一个“</a:t>
            </a:r>
            <a:r>
              <a:rPr lang="en-US" altLang="zh-CN" sz="1569"/>
              <a:t>full disk”</a:t>
            </a:r>
            <a:r>
              <a:rPr lang="zh-CN" altLang="en-US" sz="1569"/>
              <a:t>设备和</a:t>
            </a:r>
            <a:r>
              <a:rPr lang="en-US" altLang="zh-CN" sz="1569"/>
              <a:t>15</a:t>
            </a:r>
            <a:r>
              <a:rPr lang="zh-CN" altLang="en-US" sz="1569"/>
              <a:t>个分区 *</a:t>
            </a:r>
            <a:r>
              <a:rPr lang="en-US" altLang="zh-CN" sz="1569"/>
              <a:t>/</a:t>
            </a:r>
          </a:p>
          <a:p>
            <a:pPr eaLnBrk="1" hangingPunct="1">
              <a:lnSpc>
                <a:spcPct val="80000"/>
              </a:lnSpc>
              <a:buFontTx/>
              <a:buNone/>
            </a:pPr>
            <a:r>
              <a:rPr lang="en-US" altLang="zh-CN" sz="1569">
                <a:solidFill>
                  <a:srgbClr val="FF3300"/>
                </a:solidFill>
              </a:rPr>
              <a:t>	</a:t>
            </a:r>
          </a:p>
          <a:p>
            <a:pPr eaLnBrk="1" hangingPunct="1">
              <a:lnSpc>
                <a:spcPct val="80000"/>
              </a:lnSpc>
              <a:buFontTx/>
              <a:buNone/>
            </a:pPr>
            <a:r>
              <a:rPr lang="en-US" altLang="zh-CN" sz="1569">
                <a:solidFill>
                  <a:srgbClr val="FF3300"/>
                </a:solidFill>
              </a:rPr>
              <a:t>	char disk_name[32];</a:t>
            </a:r>
            <a:r>
              <a:rPr lang="en-US" altLang="zh-CN" sz="1569"/>
              <a:t>	/* </a:t>
            </a:r>
            <a:r>
              <a:rPr lang="zh-CN" altLang="en-US" sz="1569"/>
              <a:t>主驱动的名字</a:t>
            </a:r>
            <a:r>
              <a:rPr lang="en-US" altLang="zh-CN" sz="1569"/>
              <a:t> */</a:t>
            </a:r>
          </a:p>
          <a:p>
            <a:pPr eaLnBrk="1" hangingPunct="1">
              <a:lnSpc>
                <a:spcPct val="80000"/>
              </a:lnSpc>
              <a:buFontTx/>
              <a:buNone/>
            </a:pPr>
            <a:r>
              <a:rPr lang="en-US" altLang="zh-CN" sz="1569"/>
              <a:t>	</a:t>
            </a:r>
          </a:p>
          <a:p>
            <a:pPr eaLnBrk="1" hangingPunct="1">
              <a:lnSpc>
                <a:spcPct val="80000"/>
              </a:lnSpc>
              <a:buFontTx/>
              <a:buNone/>
            </a:pPr>
            <a:r>
              <a:rPr lang="en-US" altLang="zh-CN" sz="1569"/>
              <a:t>	struct hd_struct **part; /* [</a:t>
            </a:r>
            <a:r>
              <a:rPr lang="zh-CN" altLang="en-US" sz="1569"/>
              <a:t>由</a:t>
            </a:r>
            <a:r>
              <a:rPr lang="en-US" altLang="zh-CN" sz="1569"/>
              <a:t>minor</a:t>
            </a:r>
            <a:r>
              <a:rPr lang="zh-CN" altLang="en-US" sz="1569"/>
              <a:t>索引</a:t>
            </a:r>
            <a:r>
              <a:rPr lang="en-US" altLang="zh-CN" sz="1569"/>
              <a:t>] */</a:t>
            </a:r>
          </a:p>
          <a:p>
            <a:pPr eaLnBrk="1" hangingPunct="1">
              <a:lnSpc>
                <a:spcPct val="80000"/>
              </a:lnSpc>
              <a:buFontTx/>
              <a:buNone/>
            </a:pPr>
            <a:r>
              <a:rPr lang="en-US" altLang="zh-CN" sz="1569"/>
              <a:t>	</a:t>
            </a:r>
            <a:r>
              <a:rPr lang="en-US" altLang="zh-CN" sz="1569">
                <a:solidFill>
                  <a:srgbClr val="FF3300"/>
                </a:solidFill>
              </a:rPr>
              <a:t>struct block_device_operations *fops;	   </a:t>
            </a:r>
            <a:r>
              <a:rPr lang="en-US" altLang="zh-CN" sz="1569"/>
              <a:t>/* </a:t>
            </a:r>
            <a:r>
              <a:rPr lang="zh-CN" altLang="en-US" sz="1569"/>
              <a:t>块设备的操作 *</a:t>
            </a:r>
            <a:r>
              <a:rPr lang="en-US" altLang="zh-CN" sz="1569"/>
              <a:t>/</a:t>
            </a:r>
          </a:p>
          <a:p>
            <a:pPr eaLnBrk="1" hangingPunct="1">
              <a:lnSpc>
                <a:spcPct val="80000"/>
              </a:lnSpc>
              <a:buFontTx/>
              <a:buNone/>
            </a:pPr>
            <a:r>
              <a:rPr lang="en-US" altLang="zh-CN" sz="1569"/>
              <a:t>	</a:t>
            </a:r>
            <a:r>
              <a:rPr lang="en-US" altLang="zh-CN" sz="1569">
                <a:solidFill>
                  <a:srgbClr val="FF3300"/>
                </a:solidFill>
              </a:rPr>
              <a:t>struct request_queue *queue</a:t>
            </a:r>
            <a:r>
              <a:rPr lang="en-US" altLang="zh-CN" sz="1569"/>
              <a:t>;		   /* </a:t>
            </a:r>
            <a:r>
              <a:rPr lang="zh-CN" altLang="en-US" sz="1569"/>
              <a:t>请求队列 *</a:t>
            </a:r>
            <a:r>
              <a:rPr lang="en-US" altLang="zh-CN" sz="1569"/>
              <a:t>/</a:t>
            </a:r>
          </a:p>
          <a:p>
            <a:pPr eaLnBrk="1" hangingPunct="1">
              <a:lnSpc>
                <a:spcPct val="80000"/>
              </a:lnSpc>
              <a:buFontTx/>
              <a:buNone/>
            </a:pPr>
            <a:r>
              <a:rPr lang="en-US" altLang="zh-CN" sz="1569"/>
              <a:t>	</a:t>
            </a:r>
          </a:p>
          <a:p>
            <a:pPr eaLnBrk="1" hangingPunct="1">
              <a:lnSpc>
                <a:spcPct val="80000"/>
              </a:lnSpc>
              <a:buFontTx/>
              <a:buNone/>
            </a:pPr>
            <a:r>
              <a:rPr lang="en-US" altLang="zh-CN" sz="1569">
                <a:solidFill>
                  <a:srgbClr val="FF3300"/>
                </a:solidFill>
              </a:rPr>
              <a:t>	void *private_data</a:t>
            </a:r>
            <a:r>
              <a:rPr lang="en-US" altLang="zh-CN" sz="1569"/>
              <a:t>;			   /* </a:t>
            </a:r>
            <a:r>
              <a:rPr lang="zh-CN" altLang="en-US" sz="1569"/>
              <a:t>私有数据 *</a:t>
            </a:r>
            <a:r>
              <a:rPr lang="en-US" altLang="zh-CN" sz="1569"/>
              <a:t>/</a:t>
            </a:r>
          </a:p>
          <a:p>
            <a:pPr eaLnBrk="1" hangingPunct="1">
              <a:lnSpc>
                <a:spcPct val="80000"/>
              </a:lnSpc>
              <a:buFontTx/>
              <a:buNone/>
            </a:pPr>
            <a:r>
              <a:rPr lang="en-US" altLang="zh-CN" sz="1569"/>
              <a:t>	</a:t>
            </a:r>
            <a:r>
              <a:rPr lang="en-US" altLang="zh-CN" sz="1569">
                <a:solidFill>
                  <a:srgbClr val="FF3300"/>
                </a:solidFill>
              </a:rPr>
              <a:t>sector_t capacity</a:t>
            </a:r>
            <a:r>
              <a:rPr lang="en-US" altLang="zh-CN" sz="1569"/>
              <a:t>;	   /* </a:t>
            </a:r>
            <a:r>
              <a:rPr lang="zh-CN" altLang="en-US" sz="1569"/>
              <a:t>磁盘容量 是以“内核块”为单位 *</a:t>
            </a:r>
            <a:r>
              <a:rPr lang="en-US" altLang="zh-CN" sz="1569"/>
              <a:t>/</a:t>
            </a:r>
          </a:p>
          <a:p>
            <a:pPr eaLnBrk="1" hangingPunct="1">
              <a:lnSpc>
                <a:spcPct val="80000"/>
              </a:lnSpc>
              <a:buFont typeface="Wingdings" panose="05000000000000000000" pitchFamily="2" charset="2"/>
              <a:buNone/>
            </a:pPr>
            <a:r>
              <a:rPr lang="en-US" altLang="zh-CN" sz="1662"/>
              <a:t>	</a:t>
            </a:r>
          </a:p>
          <a:p>
            <a:pPr eaLnBrk="1" hangingPunct="1">
              <a:lnSpc>
                <a:spcPct val="80000"/>
              </a:lnSpc>
              <a:buFont typeface="Wingdings" panose="05000000000000000000" pitchFamily="2" charset="2"/>
              <a:buNone/>
            </a:pPr>
            <a:r>
              <a:rPr lang="en-US" altLang="zh-CN" sz="1662"/>
              <a:t>	struct kobject kobj;</a:t>
            </a:r>
          </a:p>
          <a:p>
            <a:pPr eaLnBrk="1" hangingPunct="1">
              <a:lnSpc>
                <a:spcPct val="80000"/>
              </a:lnSpc>
              <a:buFontTx/>
              <a:buNone/>
            </a:pPr>
            <a:endParaRPr lang="en-US" altLang="zh-CN" sz="1569"/>
          </a:p>
          <a:p>
            <a:pPr eaLnBrk="1" hangingPunct="1">
              <a:lnSpc>
                <a:spcPct val="80000"/>
              </a:lnSpc>
              <a:buFontTx/>
              <a:buNone/>
            </a:pPr>
            <a:endParaRPr lang="en-US" altLang="zh-CN" sz="1569"/>
          </a:p>
        </p:txBody>
      </p:sp>
    </p:spTree>
    <p:extLst>
      <p:ext uri="{BB962C8B-B14F-4D97-AF65-F5344CB8AC3E}">
        <p14:creationId xmlns:p14="http://schemas.microsoft.com/office/powerpoint/2010/main" val="291527404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983275" y="1236785"/>
            <a:ext cx="7171592" cy="5128846"/>
          </a:xfrm>
        </p:spPr>
        <p:txBody>
          <a:bodyPr/>
          <a:lstStyle/>
          <a:p>
            <a:pPr eaLnBrk="1" hangingPunct="1"/>
            <a:r>
              <a:rPr lang="en-US" altLang="zh-CN" sz="2215"/>
              <a:t>struct gendisk </a:t>
            </a:r>
            <a:r>
              <a:rPr lang="zh-CN" altLang="en-US" sz="2215"/>
              <a:t>是一动态结构，不能在驱动程序中按照常规方法分配这个结构，只能按照内核提供的函数来分配。</a:t>
            </a:r>
            <a:endParaRPr lang="en-US" altLang="zh-CN" sz="2215"/>
          </a:p>
          <a:p>
            <a:pPr lvl="1" eaLnBrk="1" hangingPunct="1"/>
            <a:r>
              <a:rPr lang="zh-CN" altLang="en-US" sz="2031"/>
              <a:t>分配空间</a:t>
            </a:r>
          </a:p>
          <a:p>
            <a:pPr lvl="2" eaLnBrk="1" hangingPunct="1"/>
            <a:r>
              <a:rPr lang="en-US" altLang="zh-CN" sz="1477">
                <a:ea typeface="宋体" panose="02010600030101010101" pitchFamily="2" charset="-122"/>
              </a:rPr>
              <a:t>struct gendisk *alloc_disk(int minors); </a:t>
            </a:r>
          </a:p>
          <a:p>
            <a:pPr lvl="3" eaLnBrk="1" hangingPunct="1"/>
            <a:r>
              <a:rPr lang="zh-CN" altLang="en-US" sz="1662">
                <a:ea typeface="楷体_GB2312"/>
              </a:rPr>
              <a:t>参数</a:t>
            </a:r>
            <a:r>
              <a:rPr lang="en-US" altLang="zh-CN" sz="1662">
                <a:ea typeface="楷体_GB2312"/>
              </a:rPr>
              <a:t>minors</a:t>
            </a:r>
            <a:r>
              <a:rPr lang="zh-CN" altLang="en-US" sz="1662">
                <a:ea typeface="楷体_GB2312"/>
              </a:rPr>
              <a:t>表示用的</a:t>
            </a:r>
            <a:r>
              <a:rPr lang="en-US" altLang="zh-CN" sz="1662">
                <a:ea typeface="楷体_GB2312"/>
              </a:rPr>
              <a:t>minor number</a:t>
            </a:r>
            <a:r>
              <a:rPr lang="zh-CN" altLang="en-US" sz="1662">
                <a:ea typeface="楷体_GB2312"/>
              </a:rPr>
              <a:t>的数目</a:t>
            </a:r>
            <a:endParaRPr lang="en-US" altLang="zh-CN" sz="1662">
              <a:ea typeface="楷体_GB2312"/>
            </a:endParaRPr>
          </a:p>
          <a:p>
            <a:pPr lvl="1" eaLnBrk="1" hangingPunct="1"/>
            <a:r>
              <a:rPr lang="zh-CN" altLang="en-US" sz="2031">
                <a:ea typeface="楷体_GB2312"/>
                <a:cs typeface="楷体_GB2312"/>
              </a:rPr>
              <a:t>删除空间</a:t>
            </a:r>
          </a:p>
          <a:p>
            <a:pPr lvl="2" eaLnBrk="1" hangingPunct="1"/>
            <a:r>
              <a:rPr lang="en-US" altLang="zh-CN" sz="1477">
                <a:ea typeface="宋体" panose="02010600030101010101" pitchFamily="2" charset="-122"/>
              </a:rPr>
              <a:t>void del_gendisk(struct gendisk *gd); </a:t>
            </a:r>
          </a:p>
          <a:p>
            <a:pPr lvl="1" eaLnBrk="1" hangingPunct="1"/>
            <a:endParaRPr lang="en-US" altLang="zh-CN"/>
          </a:p>
          <a:p>
            <a:pPr lvl="1" eaLnBrk="1" hangingPunct="1"/>
            <a:r>
              <a:rPr lang="zh-CN" altLang="en-US" sz="2031"/>
              <a:t>初始化 </a:t>
            </a:r>
            <a:r>
              <a:rPr lang="en-US" altLang="zh-CN" sz="2031"/>
              <a:t>gendisk </a:t>
            </a:r>
            <a:r>
              <a:rPr lang="zh-CN" altLang="en-US" sz="2031"/>
              <a:t>结构后，向系统添加磁盘</a:t>
            </a:r>
            <a:endParaRPr lang="en-US" altLang="zh-CN" sz="2031"/>
          </a:p>
          <a:p>
            <a:pPr lvl="2" eaLnBrk="1" hangingPunct="1"/>
            <a:r>
              <a:rPr lang="en-US" altLang="zh-CN" sz="1662">
                <a:ea typeface="宋体" panose="02010600030101010101" pitchFamily="2" charset="-122"/>
              </a:rPr>
              <a:t>void add_disk(struct gendisk *gd); </a:t>
            </a:r>
            <a:r>
              <a:rPr lang="zh-CN" altLang="en-US" sz="1662">
                <a:ea typeface="宋体" panose="02010600030101010101" pitchFamily="2" charset="-122"/>
              </a:rPr>
              <a:t>方能使能磁盘</a:t>
            </a:r>
            <a:endParaRPr lang="en-US" altLang="zh-CN" sz="1662">
              <a:ea typeface="宋体" panose="02010600030101010101" pitchFamily="2" charset="-122"/>
            </a:endParaRPr>
          </a:p>
          <a:p>
            <a:pPr lvl="3" eaLnBrk="1" hangingPunct="1"/>
            <a:r>
              <a:rPr lang="zh-CN" altLang="en-US" sz="1662" i="1" u="sng">
                <a:solidFill>
                  <a:srgbClr val="FF0000"/>
                </a:solidFill>
                <a:ea typeface="宋体" panose="02010600030101010101" pitchFamily="2" charset="-122"/>
              </a:rPr>
              <a:t>即：所有工作准备好之后才能调用此函数</a:t>
            </a:r>
          </a:p>
        </p:txBody>
      </p:sp>
      <p:sp>
        <p:nvSpPr>
          <p:cNvPr id="43011" name="Rectangle 2"/>
          <p:cNvSpPr txBox="1">
            <a:spLocks noChangeArrowheads="1"/>
          </p:cNvSpPr>
          <p:nvPr/>
        </p:nvSpPr>
        <p:spPr bwMode="auto">
          <a:xfrm>
            <a:off x="0" y="782515"/>
            <a:ext cx="9144000" cy="454269"/>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65846" rIns="265846"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lnSpc>
                <a:spcPct val="70000"/>
              </a:lnSpc>
              <a:spcBef>
                <a:spcPct val="0"/>
              </a:spcBef>
              <a:buClrTx/>
              <a:buSzTx/>
              <a:buFontTx/>
              <a:buNone/>
            </a:pPr>
            <a:r>
              <a:rPr lang="en-US" altLang="zh-CN" sz="2585">
                <a:solidFill>
                  <a:schemeClr val="bg1"/>
                </a:solidFill>
                <a:latin typeface="华文新魏" panose="02010800040101010101" pitchFamily="2" charset="-122"/>
              </a:rPr>
              <a:t>Cont.</a:t>
            </a:r>
          </a:p>
        </p:txBody>
      </p:sp>
    </p:spTree>
    <p:extLst>
      <p:ext uri="{BB962C8B-B14F-4D97-AF65-F5344CB8AC3E}">
        <p14:creationId xmlns:p14="http://schemas.microsoft.com/office/powerpoint/2010/main" val="240310283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783981"/>
            <a:ext cx="9144000" cy="518013"/>
          </a:xfrm>
        </p:spPr>
        <p:txBody>
          <a:bodyPr/>
          <a:lstStyle/>
          <a:p>
            <a:pPr eaLnBrk="1" hangingPunct="1"/>
            <a:r>
              <a:rPr lang="zh-CN" altLang="en-US">
                <a:latin typeface="华文新魏" panose="02010800040101010101" pitchFamily="2" charset="-122"/>
                <a:ea typeface="华文新魏" panose="02010800040101010101" pitchFamily="2" charset="-122"/>
              </a:rPr>
              <a:t>请求处理函数</a:t>
            </a:r>
          </a:p>
        </p:txBody>
      </p:sp>
      <p:sp>
        <p:nvSpPr>
          <p:cNvPr id="44035" name="Rectangle 3"/>
          <p:cNvSpPr>
            <a:spLocks noGrp="1" noChangeArrowheads="1"/>
          </p:cNvSpPr>
          <p:nvPr>
            <p:ph type="body" idx="1"/>
          </p:nvPr>
        </p:nvSpPr>
        <p:spPr>
          <a:xfrm>
            <a:off x="986206" y="1567963"/>
            <a:ext cx="7171592" cy="4453304"/>
          </a:xfrm>
        </p:spPr>
        <p:txBody>
          <a:bodyPr/>
          <a:lstStyle/>
          <a:p>
            <a:pPr eaLnBrk="1" hangingPunct="1">
              <a:lnSpc>
                <a:spcPct val="80000"/>
              </a:lnSpc>
            </a:pPr>
            <a:r>
              <a:rPr lang="en-US" altLang="zh-CN" sz="1846"/>
              <a:t>block </a:t>
            </a:r>
            <a:r>
              <a:rPr lang="zh-CN" altLang="en-US" sz="1846"/>
              <a:t>驱动的核心：</a:t>
            </a:r>
            <a:endParaRPr lang="en-US" altLang="zh-CN" sz="1846"/>
          </a:p>
          <a:p>
            <a:pPr lvl="1" eaLnBrk="1" hangingPunct="1">
              <a:lnSpc>
                <a:spcPct val="80000"/>
              </a:lnSpc>
            </a:pPr>
            <a:r>
              <a:rPr lang="zh-CN" altLang="en-US" sz="1662">
                <a:solidFill>
                  <a:srgbClr val="FF0000"/>
                </a:solidFill>
              </a:rPr>
              <a:t>请求函数</a:t>
            </a:r>
            <a:r>
              <a:rPr lang="en-US" altLang="zh-CN" sz="1662">
                <a:solidFill>
                  <a:srgbClr val="FF0000"/>
                </a:solidFill>
              </a:rPr>
              <a:t>(request function)</a:t>
            </a:r>
          </a:p>
          <a:p>
            <a:pPr eaLnBrk="1" hangingPunct="1">
              <a:lnSpc>
                <a:spcPct val="80000"/>
              </a:lnSpc>
            </a:pPr>
            <a:r>
              <a:rPr lang="zh-CN" altLang="en-US" sz="1846"/>
              <a:t>主要是性能优化（字符设备则不太关注）</a:t>
            </a:r>
            <a:endParaRPr lang="en-US" altLang="zh-CN" sz="1846"/>
          </a:p>
          <a:p>
            <a:pPr eaLnBrk="1" hangingPunct="1">
              <a:lnSpc>
                <a:spcPct val="80000"/>
              </a:lnSpc>
            </a:pPr>
            <a:endParaRPr lang="zh-CN" altLang="en-US" sz="1846"/>
          </a:p>
          <a:p>
            <a:pPr eaLnBrk="1" hangingPunct="1">
              <a:lnSpc>
                <a:spcPct val="80000"/>
              </a:lnSpc>
            </a:pPr>
            <a:r>
              <a:rPr lang="en-US" altLang="zh-CN" sz="1846"/>
              <a:t>void (*request_fn_proc)(request_queue_t *queue); </a:t>
            </a:r>
          </a:p>
          <a:p>
            <a:pPr lvl="1" eaLnBrk="1" hangingPunct="1">
              <a:lnSpc>
                <a:spcPct val="80000"/>
              </a:lnSpc>
            </a:pPr>
            <a:r>
              <a:rPr lang="zh-CN" altLang="en-US" sz="1662"/>
              <a:t>内核在处理读写磁盘操作的时候调用这个函数</a:t>
            </a:r>
          </a:p>
          <a:p>
            <a:pPr lvl="1" eaLnBrk="1" hangingPunct="1">
              <a:lnSpc>
                <a:spcPct val="80000"/>
              </a:lnSpc>
            </a:pPr>
            <a:r>
              <a:rPr lang="zh-CN" altLang="en-US" sz="1662"/>
              <a:t>每个设备都有请求队列，实际</a:t>
            </a:r>
            <a:r>
              <a:rPr lang="zh-CN" altLang="en-US" sz="1662">
                <a:solidFill>
                  <a:srgbClr val="FF0000"/>
                </a:solidFill>
              </a:rPr>
              <a:t>数据传输</a:t>
            </a:r>
            <a:r>
              <a:rPr lang="zh-CN" altLang="en-US" sz="1662"/>
              <a:t>可能是在内核请求发生“很久”以后才开始</a:t>
            </a:r>
          </a:p>
          <a:p>
            <a:pPr lvl="1" eaLnBrk="1" hangingPunct="1">
              <a:lnSpc>
                <a:spcPct val="80000"/>
              </a:lnSpc>
            </a:pPr>
            <a:r>
              <a:rPr lang="zh-CN" altLang="en-US" sz="1662"/>
              <a:t>和用户进程完全是</a:t>
            </a:r>
            <a:r>
              <a:rPr lang="zh-CN" altLang="en-US" sz="1662">
                <a:solidFill>
                  <a:srgbClr val="FF0000"/>
                </a:solidFill>
              </a:rPr>
              <a:t>异步</a:t>
            </a:r>
            <a:r>
              <a:rPr lang="zh-CN" altLang="en-US" sz="1662"/>
              <a:t>的 </a:t>
            </a:r>
            <a:endParaRPr lang="en-US" altLang="zh-CN" sz="1662"/>
          </a:p>
          <a:p>
            <a:pPr lvl="1" eaLnBrk="1" hangingPunct="1">
              <a:lnSpc>
                <a:spcPct val="80000"/>
              </a:lnSpc>
            </a:pPr>
            <a:endParaRPr lang="zh-CN" altLang="en-US" sz="1662"/>
          </a:p>
          <a:p>
            <a:pPr eaLnBrk="1" hangingPunct="1">
              <a:lnSpc>
                <a:spcPct val="80000"/>
              </a:lnSpc>
            </a:pPr>
            <a:r>
              <a:rPr lang="en-US" altLang="zh-CN" sz="1846"/>
              <a:t>request_queue_t *blk_init_queue(request_fn_proc *request, spinlock_t *lock); </a:t>
            </a:r>
          </a:p>
          <a:p>
            <a:pPr lvl="1" eaLnBrk="1" hangingPunct="1">
              <a:lnSpc>
                <a:spcPct val="80000"/>
              </a:lnSpc>
            </a:pPr>
            <a:r>
              <a:rPr lang="zh-CN" altLang="en-US" sz="1662"/>
              <a:t>请求函数和请求队列相对应</a:t>
            </a:r>
          </a:p>
          <a:p>
            <a:pPr lvl="1" eaLnBrk="1" hangingPunct="1">
              <a:lnSpc>
                <a:spcPct val="80000"/>
              </a:lnSpc>
            </a:pPr>
            <a:r>
              <a:rPr lang="zh-CN" altLang="en-US" sz="1662"/>
              <a:t>第二个参数是一 </a:t>
            </a:r>
            <a:r>
              <a:rPr lang="en-US" altLang="zh-CN" sz="1662"/>
              <a:t>spinlock </a:t>
            </a:r>
            <a:r>
              <a:rPr lang="zh-CN" altLang="en-US" sz="1662"/>
              <a:t>，令 </a:t>
            </a:r>
            <a:r>
              <a:rPr lang="en-US" altLang="zh-CN" sz="1662">
                <a:solidFill>
                  <a:srgbClr val="FF0000"/>
                </a:solidFill>
              </a:rPr>
              <a:t>request function </a:t>
            </a:r>
            <a:r>
              <a:rPr lang="zh-CN" altLang="en-US" sz="1662"/>
              <a:t>是原子的 </a:t>
            </a:r>
            <a:endParaRPr lang="en-US" altLang="zh-CN" sz="1662"/>
          </a:p>
          <a:p>
            <a:pPr lvl="1" eaLnBrk="1" hangingPunct="1">
              <a:lnSpc>
                <a:spcPct val="80000"/>
              </a:lnSpc>
            </a:pPr>
            <a:endParaRPr lang="zh-CN" altLang="en-US" sz="1662"/>
          </a:p>
          <a:p>
            <a:pPr eaLnBrk="1" hangingPunct="1">
              <a:lnSpc>
                <a:spcPct val="80000"/>
              </a:lnSpc>
            </a:pPr>
            <a:r>
              <a:rPr lang="en-US" altLang="zh-CN" sz="1846"/>
              <a:t>void blk_cleanup_queue(request_queue_t *); </a:t>
            </a:r>
          </a:p>
          <a:p>
            <a:pPr lvl="1" eaLnBrk="1" hangingPunct="1">
              <a:lnSpc>
                <a:spcPct val="80000"/>
              </a:lnSpc>
            </a:pPr>
            <a:r>
              <a:rPr lang="zh-CN" altLang="en-US" sz="1662"/>
              <a:t>清除请求队列</a:t>
            </a:r>
          </a:p>
        </p:txBody>
      </p:sp>
    </p:spTree>
    <p:extLst>
      <p:ext uri="{BB962C8B-B14F-4D97-AF65-F5344CB8AC3E}">
        <p14:creationId xmlns:p14="http://schemas.microsoft.com/office/powerpoint/2010/main" val="219543903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88378"/>
            <a:ext cx="9144000" cy="580086"/>
          </a:xfrm>
        </p:spPr>
        <p:txBody>
          <a:bodyPr/>
          <a:lstStyle/>
          <a:p>
            <a:pPr eaLnBrk="1" hangingPunct="1"/>
            <a:r>
              <a:rPr lang="zh-CN" altLang="en-US">
                <a:latin typeface="华文新魏" panose="02010800040101010101" pitchFamily="2" charset="-122"/>
                <a:ea typeface="华文新魏" panose="02010800040101010101" pitchFamily="2" charset="-122"/>
              </a:rPr>
              <a:t>队列处理函数</a:t>
            </a:r>
          </a:p>
        </p:txBody>
      </p:sp>
      <p:sp>
        <p:nvSpPr>
          <p:cNvPr id="45059" name="Rectangle 3"/>
          <p:cNvSpPr>
            <a:spLocks noGrp="1" noChangeArrowheads="1"/>
          </p:cNvSpPr>
          <p:nvPr>
            <p:ph type="body" idx="1"/>
          </p:nvPr>
        </p:nvSpPr>
        <p:spPr/>
        <p:txBody>
          <a:bodyPr/>
          <a:lstStyle/>
          <a:p>
            <a:pPr eaLnBrk="1" hangingPunct="1"/>
            <a:r>
              <a:rPr lang="en-US" altLang="zh-CN" sz="2215"/>
              <a:t>struct request *elv_next_request(request_queue_t *queue); </a:t>
            </a:r>
          </a:p>
          <a:p>
            <a:pPr lvl="1" eaLnBrk="1" hangingPunct="1"/>
            <a:r>
              <a:rPr lang="zh-CN" altLang="en-US"/>
              <a:t>返回下一个请求。如果没有多余的请求要处理，返回</a:t>
            </a:r>
            <a:r>
              <a:rPr lang="en-US" altLang="zh-CN"/>
              <a:t>NULL</a:t>
            </a:r>
          </a:p>
          <a:p>
            <a:pPr lvl="1" eaLnBrk="1" hangingPunct="1"/>
            <a:endParaRPr lang="en-US" altLang="zh-CN"/>
          </a:p>
          <a:p>
            <a:pPr eaLnBrk="1" hangingPunct="1"/>
            <a:r>
              <a:rPr lang="en-US" altLang="zh-CN" sz="2215"/>
              <a:t>void blkdev_dequeue_request(struct request *req); </a:t>
            </a:r>
          </a:p>
          <a:p>
            <a:pPr lvl="1" eaLnBrk="1" hangingPunct="1"/>
            <a:r>
              <a:rPr lang="zh-CN" altLang="en-US"/>
              <a:t>从请求队列中“删除”请求</a:t>
            </a:r>
            <a:endParaRPr lang="en-US" altLang="zh-CN"/>
          </a:p>
          <a:p>
            <a:pPr lvl="1" eaLnBrk="1" hangingPunct="1"/>
            <a:endParaRPr lang="zh-CN" altLang="en-US"/>
          </a:p>
          <a:p>
            <a:pPr eaLnBrk="1" hangingPunct="1"/>
            <a:r>
              <a:rPr lang="en-US" altLang="zh-CN" sz="2215"/>
              <a:t>void elv_requeue_request(request_queue_t *queue, struct request *req); </a:t>
            </a:r>
          </a:p>
          <a:p>
            <a:pPr lvl="1" eaLnBrk="1" hangingPunct="1"/>
            <a:r>
              <a:rPr lang="zh-CN" altLang="en-US"/>
              <a:t>把“删除”的请求重新放到队列中</a:t>
            </a:r>
          </a:p>
          <a:p>
            <a:pPr eaLnBrk="1" hangingPunct="1"/>
            <a:endParaRPr lang="en-US" altLang="zh-CN" sz="2215"/>
          </a:p>
        </p:txBody>
      </p:sp>
    </p:spTree>
    <p:extLst>
      <p:ext uri="{BB962C8B-B14F-4D97-AF65-F5344CB8AC3E}">
        <p14:creationId xmlns:p14="http://schemas.microsoft.com/office/powerpoint/2010/main" val="375529894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788378"/>
            <a:ext cx="9144000" cy="513617"/>
          </a:xfrm>
        </p:spPr>
        <p:txBody>
          <a:bodyPr/>
          <a:lstStyle/>
          <a:p>
            <a:pPr eaLnBrk="1" hangingPunct="1"/>
            <a:r>
              <a:rPr lang="zh-CN" altLang="en-US">
                <a:latin typeface="华文新魏" panose="02010800040101010101" pitchFamily="2" charset="-122"/>
                <a:ea typeface="华文新魏" panose="02010800040101010101" pitchFamily="2" charset="-122"/>
              </a:rPr>
              <a:t>队列控制函数</a:t>
            </a:r>
          </a:p>
        </p:txBody>
      </p:sp>
      <p:sp>
        <p:nvSpPr>
          <p:cNvPr id="46083" name="Rectangle 3"/>
          <p:cNvSpPr>
            <a:spLocks noGrp="1" noChangeArrowheads="1"/>
          </p:cNvSpPr>
          <p:nvPr>
            <p:ph type="body" idx="1"/>
          </p:nvPr>
        </p:nvSpPr>
        <p:spPr>
          <a:xfrm>
            <a:off x="983275" y="1635369"/>
            <a:ext cx="7171592" cy="4149969"/>
          </a:xfrm>
        </p:spPr>
        <p:txBody>
          <a:bodyPr/>
          <a:lstStyle/>
          <a:p>
            <a:pPr eaLnBrk="1" hangingPunct="1">
              <a:lnSpc>
                <a:spcPct val="80000"/>
              </a:lnSpc>
            </a:pPr>
            <a:r>
              <a:rPr lang="en-US" altLang="zh-CN" sz="1846"/>
              <a:t>void blk_stop_queue(request_queue_t *queue); </a:t>
            </a:r>
          </a:p>
          <a:p>
            <a:pPr lvl="1" eaLnBrk="1" hangingPunct="1">
              <a:lnSpc>
                <a:spcPct val="80000"/>
              </a:lnSpc>
            </a:pPr>
            <a:r>
              <a:rPr lang="zh-CN" altLang="en-US"/>
              <a:t>不能继续处理对队列的操作</a:t>
            </a:r>
            <a:endParaRPr lang="en-US" altLang="zh-CN"/>
          </a:p>
          <a:p>
            <a:pPr lvl="1" eaLnBrk="1" hangingPunct="1">
              <a:lnSpc>
                <a:spcPct val="80000"/>
              </a:lnSpc>
            </a:pPr>
            <a:endParaRPr lang="en-US" altLang="zh-CN"/>
          </a:p>
          <a:p>
            <a:pPr eaLnBrk="1" hangingPunct="1">
              <a:lnSpc>
                <a:spcPct val="80000"/>
              </a:lnSpc>
            </a:pPr>
            <a:r>
              <a:rPr lang="en-US" altLang="zh-CN" sz="1846"/>
              <a:t>void blk_start_queue(request_queue_t *queue);</a:t>
            </a:r>
          </a:p>
          <a:p>
            <a:pPr lvl="1" eaLnBrk="1" hangingPunct="1">
              <a:lnSpc>
                <a:spcPct val="80000"/>
              </a:lnSpc>
            </a:pPr>
            <a:r>
              <a:rPr lang="zh-CN" altLang="en-US"/>
              <a:t>开始处队列操作</a:t>
            </a:r>
            <a:endParaRPr lang="en-US" altLang="zh-CN"/>
          </a:p>
          <a:p>
            <a:pPr lvl="1" eaLnBrk="1" hangingPunct="1">
              <a:lnSpc>
                <a:spcPct val="80000"/>
              </a:lnSpc>
            </a:pPr>
            <a:endParaRPr lang="en-US" altLang="zh-CN"/>
          </a:p>
          <a:p>
            <a:pPr eaLnBrk="1" hangingPunct="1">
              <a:lnSpc>
                <a:spcPct val="80000"/>
              </a:lnSpc>
            </a:pPr>
            <a:r>
              <a:rPr lang="en-US" altLang="zh-CN" sz="1846"/>
              <a:t>void blk_queue_bounce_limit(request_queue_t *queue, u64 dma_addr); </a:t>
            </a:r>
          </a:p>
          <a:p>
            <a:pPr lvl="1" eaLnBrk="1" hangingPunct="1">
              <a:lnSpc>
                <a:spcPct val="80000"/>
              </a:lnSpc>
            </a:pPr>
            <a:r>
              <a:rPr lang="zh-CN" altLang="en-US"/>
              <a:t>告诉内核</a:t>
            </a:r>
            <a:r>
              <a:rPr lang="en-US" altLang="zh-CN"/>
              <a:t>DMA </a:t>
            </a:r>
            <a:r>
              <a:rPr lang="zh-CN" altLang="en-US"/>
              <a:t>能进行传输的最高物理地址</a:t>
            </a:r>
          </a:p>
          <a:p>
            <a:pPr lvl="1" eaLnBrk="1" hangingPunct="1">
              <a:lnSpc>
                <a:spcPct val="80000"/>
              </a:lnSpc>
            </a:pPr>
            <a:r>
              <a:rPr lang="zh-CN" altLang="en-US"/>
              <a:t>如果超过这个物理地址， </a:t>
            </a:r>
            <a:r>
              <a:rPr lang="en-US" altLang="zh-CN"/>
              <a:t>bounce buffer </a:t>
            </a:r>
            <a:r>
              <a:rPr lang="zh-CN" altLang="en-US"/>
              <a:t>会被用来进行操作，这时的</a:t>
            </a:r>
            <a:r>
              <a:rPr lang="en-US" altLang="zh-CN"/>
              <a:t>IO</a:t>
            </a:r>
            <a:r>
              <a:rPr lang="zh-CN" altLang="en-US"/>
              <a:t>处理代价会变高</a:t>
            </a:r>
          </a:p>
        </p:txBody>
      </p:sp>
    </p:spTree>
    <p:extLst>
      <p:ext uri="{BB962C8B-B14F-4D97-AF65-F5344CB8AC3E}">
        <p14:creationId xmlns:p14="http://schemas.microsoft.com/office/powerpoint/2010/main" val="292547155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788378"/>
            <a:ext cx="9144000" cy="513617"/>
          </a:xfrm>
        </p:spPr>
        <p:txBody>
          <a:bodyPr/>
          <a:lstStyle/>
          <a:p>
            <a:pPr eaLnBrk="1" hangingPunct="1"/>
            <a:r>
              <a:rPr lang="zh-CN" altLang="en-US">
                <a:latin typeface="华文新魏" panose="02010800040101010101" pitchFamily="2" charset="-122"/>
                <a:ea typeface="华文新魏" panose="02010800040101010101" pitchFamily="2" charset="-122"/>
              </a:rPr>
              <a:t>队列控制函数 </a:t>
            </a:r>
            <a:r>
              <a:rPr lang="en-US" altLang="zh-CN">
                <a:latin typeface="华文新魏" panose="02010800040101010101" pitchFamily="2" charset="-122"/>
                <a:ea typeface="华文新魏" panose="02010800040101010101" pitchFamily="2" charset="-122"/>
              </a:rPr>
              <a:t>&amp;&amp; </a:t>
            </a:r>
            <a:r>
              <a:rPr lang="en-US" altLang="zh-CN">
                <a:latin typeface="华文新魏" panose="02010800040101010101" pitchFamily="2" charset="-122"/>
              </a:rPr>
              <a:t>struct request</a:t>
            </a:r>
            <a:endParaRPr lang="zh-CN" altLang="en-US">
              <a:latin typeface="华文新魏" panose="02010800040101010101" pitchFamily="2" charset="-122"/>
              <a:ea typeface="华文新魏" panose="02010800040101010101" pitchFamily="2" charset="-122"/>
            </a:endParaRPr>
          </a:p>
        </p:txBody>
      </p:sp>
      <p:sp>
        <p:nvSpPr>
          <p:cNvPr id="47107" name="Rectangle 3"/>
          <p:cNvSpPr>
            <a:spLocks noGrp="1" noChangeArrowheads="1"/>
          </p:cNvSpPr>
          <p:nvPr>
            <p:ph type="body" idx="1"/>
          </p:nvPr>
        </p:nvSpPr>
        <p:spPr>
          <a:xfrm>
            <a:off x="983275" y="1635369"/>
            <a:ext cx="7171592" cy="4149969"/>
          </a:xfrm>
        </p:spPr>
        <p:txBody>
          <a:bodyPr/>
          <a:lstStyle/>
          <a:p>
            <a:pPr eaLnBrk="1" hangingPunct="1">
              <a:lnSpc>
                <a:spcPct val="80000"/>
              </a:lnSpc>
            </a:pPr>
            <a:r>
              <a:rPr lang="en-US" altLang="zh-CN" sz="1846"/>
              <a:t>void blk_queue_max_sectors(request_queue_t *queue, unsigned short max); </a:t>
            </a:r>
          </a:p>
          <a:p>
            <a:pPr lvl="1" eaLnBrk="1" hangingPunct="1">
              <a:lnSpc>
                <a:spcPct val="80000"/>
              </a:lnSpc>
            </a:pPr>
            <a:r>
              <a:rPr lang="zh-CN" altLang="en-US"/>
              <a:t>设置最大</a:t>
            </a:r>
            <a:r>
              <a:rPr lang="en-US" altLang="zh-CN"/>
              <a:t>sector</a:t>
            </a:r>
            <a:r>
              <a:rPr lang="zh-CN" altLang="en-US"/>
              <a:t>数目，</a:t>
            </a:r>
            <a:r>
              <a:rPr lang="en-US" altLang="zh-CN"/>
              <a:t>sector </a:t>
            </a:r>
            <a:r>
              <a:rPr lang="zh-CN" altLang="en-US"/>
              <a:t>的大小以 </a:t>
            </a:r>
            <a:r>
              <a:rPr lang="en-US" altLang="zh-CN"/>
              <a:t>512 </a:t>
            </a:r>
            <a:r>
              <a:rPr lang="zh-CN" altLang="en-US"/>
              <a:t>字节为单位</a:t>
            </a:r>
            <a:endParaRPr lang="en-US" altLang="zh-CN"/>
          </a:p>
          <a:p>
            <a:pPr lvl="1" eaLnBrk="1" hangingPunct="1">
              <a:lnSpc>
                <a:spcPct val="80000"/>
              </a:lnSpc>
            </a:pPr>
            <a:endParaRPr lang="zh-CN" altLang="en-US"/>
          </a:p>
          <a:p>
            <a:pPr eaLnBrk="1" hangingPunct="1">
              <a:lnSpc>
                <a:spcPct val="80000"/>
              </a:lnSpc>
            </a:pPr>
            <a:r>
              <a:rPr lang="en-US" altLang="zh-CN" sz="1846"/>
              <a:t>void blk_queue_max_phys_segments(request_queue_t *queue, unsigned short max);</a:t>
            </a:r>
          </a:p>
          <a:p>
            <a:pPr lvl="1" eaLnBrk="1" hangingPunct="1">
              <a:lnSpc>
                <a:spcPct val="80000"/>
              </a:lnSpc>
            </a:pPr>
            <a:r>
              <a:rPr lang="zh-CN" altLang="en-US"/>
              <a:t>设置最大的驱动程序准备处理的段数目，缺省为</a:t>
            </a:r>
            <a:r>
              <a:rPr lang="en-US" altLang="zh-CN"/>
              <a:t>128</a:t>
            </a:r>
          </a:p>
          <a:p>
            <a:pPr lvl="1" eaLnBrk="1" hangingPunct="1">
              <a:lnSpc>
                <a:spcPct val="80000"/>
              </a:lnSpc>
            </a:pPr>
            <a:endParaRPr lang="en-US" altLang="zh-CN"/>
          </a:p>
          <a:p>
            <a:pPr eaLnBrk="1" hangingPunct="1"/>
            <a:endParaRPr lang="zh-CN" altLang="en-US" sz="1846"/>
          </a:p>
          <a:p>
            <a:pPr eaLnBrk="1" hangingPunct="1"/>
            <a:r>
              <a:rPr lang="en-US" altLang="zh-CN" sz="1846"/>
              <a:t>struct request </a:t>
            </a:r>
            <a:r>
              <a:rPr lang="zh-CN" altLang="en-US" sz="1846"/>
              <a:t>和内核的内部结构 </a:t>
            </a:r>
            <a:r>
              <a:rPr lang="en-US" altLang="zh-CN" sz="1846"/>
              <a:t>bio </a:t>
            </a:r>
            <a:r>
              <a:rPr lang="zh-CN" altLang="en-US" sz="1846"/>
              <a:t>密切相关，事实上，数据的传输是靠</a:t>
            </a:r>
            <a:r>
              <a:rPr lang="en-US" altLang="zh-CN" sz="1846"/>
              <a:t>bio </a:t>
            </a:r>
            <a:r>
              <a:rPr lang="zh-CN" altLang="en-US" sz="1846"/>
              <a:t>结构来“封装”数据</a:t>
            </a:r>
            <a:endParaRPr lang="en-US" altLang="zh-CN" sz="1846"/>
          </a:p>
          <a:p>
            <a:pPr eaLnBrk="1" hangingPunct="1"/>
            <a:endParaRPr lang="zh-CN" altLang="en-US" sz="1846"/>
          </a:p>
          <a:p>
            <a:pPr eaLnBrk="1" hangingPunct="1"/>
            <a:r>
              <a:rPr lang="en-US" altLang="zh-CN" sz="1846"/>
              <a:t>Bio </a:t>
            </a:r>
            <a:r>
              <a:rPr lang="zh-CN" altLang="en-US" sz="1846"/>
              <a:t>结构在</a:t>
            </a:r>
            <a:r>
              <a:rPr lang="en-US" altLang="zh-CN" sz="1846"/>
              <a:t>&lt;linux/bio.h&gt;</a:t>
            </a:r>
            <a:r>
              <a:rPr lang="zh-CN" altLang="en-US" sz="1846"/>
              <a:t>中定义</a:t>
            </a:r>
          </a:p>
          <a:p>
            <a:pPr lvl="1" eaLnBrk="1" hangingPunct="1">
              <a:lnSpc>
                <a:spcPct val="80000"/>
              </a:lnSpc>
            </a:pPr>
            <a:endParaRPr lang="en-US" altLang="zh-CN" sz="1477"/>
          </a:p>
        </p:txBody>
      </p:sp>
    </p:spTree>
    <p:extLst>
      <p:ext uri="{BB962C8B-B14F-4D97-AF65-F5344CB8AC3E}">
        <p14:creationId xmlns:p14="http://schemas.microsoft.com/office/powerpoint/2010/main" val="403533796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latin typeface="华文新魏" panose="02010800040101010101" pitchFamily="2" charset="-122"/>
              </a:rPr>
              <a:t>bio_for_each_segment &amp;&amp; Completing I/O</a:t>
            </a:r>
          </a:p>
        </p:txBody>
      </p:sp>
      <p:sp>
        <p:nvSpPr>
          <p:cNvPr id="59395" name="Rectangle 3"/>
          <p:cNvSpPr>
            <a:spLocks noGrp="1" noChangeArrowheads="1"/>
          </p:cNvSpPr>
          <p:nvPr>
            <p:ph type="body" idx="1"/>
          </p:nvPr>
        </p:nvSpPr>
        <p:spPr/>
        <p:txBody>
          <a:bodyPr/>
          <a:lstStyle/>
          <a:p>
            <a:pPr eaLnBrk="1" hangingPunct="1">
              <a:lnSpc>
                <a:spcPct val="90000"/>
              </a:lnSpc>
              <a:defRPr/>
            </a:pPr>
            <a:r>
              <a:rPr lang="en-US" altLang="zh-CN" sz="1846" dirty="0" err="1"/>
              <a:t>bio_for_each_segment</a:t>
            </a:r>
            <a:r>
              <a:rPr lang="en-US" altLang="zh-CN" sz="1846" dirty="0"/>
              <a:t>(</a:t>
            </a:r>
            <a:r>
              <a:rPr lang="en-US" altLang="zh-CN" sz="1846" dirty="0" err="1"/>
              <a:t>bvec</a:t>
            </a:r>
            <a:r>
              <a:rPr lang="en-US" altLang="zh-CN" sz="1846" dirty="0"/>
              <a:t>, bio, segno) </a:t>
            </a:r>
          </a:p>
          <a:p>
            <a:pPr lvl="1" eaLnBrk="1" hangingPunct="1">
              <a:lnSpc>
                <a:spcPct val="90000"/>
              </a:lnSpc>
              <a:defRPr/>
            </a:pPr>
            <a:r>
              <a:rPr lang="en-US" altLang="zh-CN" sz="1662" dirty="0" err="1"/>
              <a:t>Bvec</a:t>
            </a:r>
            <a:r>
              <a:rPr lang="zh-CN" altLang="en-US" sz="1662" dirty="0"/>
              <a:t>指向当前</a:t>
            </a:r>
            <a:r>
              <a:rPr lang="en-US" altLang="zh-CN" sz="1662" dirty="0"/>
              <a:t> </a:t>
            </a:r>
            <a:r>
              <a:rPr lang="en-US" altLang="zh-CN" sz="1662" dirty="0" err="1"/>
              <a:t>bio_vec</a:t>
            </a:r>
            <a:r>
              <a:rPr lang="zh-CN" altLang="en-US" sz="1662" dirty="0"/>
              <a:t>入口</a:t>
            </a:r>
            <a:endParaRPr lang="en-US" altLang="zh-CN" sz="1662" dirty="0"/>
          </a:p>
          <a:p>
            <a:pPr lvl="1" eaLnBrk="1" hangingPunct="1">
              <a:lnSpc>
                <a:spcPct val="90000"/>
              </a:lnSpc>
              <a:defRPr/>
            </a:pPr>
            <a:r>
              <a:rPr lang="en-US" altLang="zh-CN" sz="1662" dirty="0"/>
              <a:t>Segno</a:t>
            </a:r>
            <a:r>
              <a:rPr lang="zh-CN" altLang="en-US" sz="1662" dirty="0"/>
              <a:t>是当前</a:t>
            </a:r>
            <a:r>
              <a:rPr lang="en-US" altLang="zh-CN" sz="1662" dirty="0"/>
              <a:t>segment</a:t>
            </a:r>
            <a:r>
              <a:rPr lang="zh-CN" altLang="en-US" sz="1662" dirty="0"/>
              <a:t>编号</a:t>
            </a:r>
            <a:endParaRPr lang="en-US" altLang="zh-CN" sz="1662" dirty="0"/>
          </a:p>
          <a:p>
            <a:pPr lvl="1" eaLnBrk="1" hangingPunct="1">
              <a:lnSpc>
                <a:spcPct val="90000"/>
              </a:lnSpc>
              <a:defRPr/>
            </a:pPr>
            <a:endParaRPr lang="en-US" altLang="zh-CN" dirty="0">
              <a:solidFill>
                <a:srgbClr val="000066"/>
              </a:solidFill>
              <a:ea typeface="+mn-ea"/>
            </a:endParaRPr>
          </a:p>
          <a:p>
            <a:pPr eaLnBrk="1" hangingPunct="1">
              <a:lnSpc>
                <a:spcPct val="90000"/>
              </a:lnSpc>
              <a:defRPr/>
            </a:pPr>
            <a:r>
              <a:rPr lang="zh-CN" altLang="en-US" sz="1846" dirty="0"/>
              <a:t>当操作结束时，</a:t>
            </a:r>
            <a:r>
              <a:rPr lang="en-US" altLang="zh-CN" sz="1846" dirty="0"/>
              <a:t>driver</a:t>
            </a:r>
            <a:r>
              <a:rPr lang="zh-CN" altLang="en-US" sz="1846" dirty="0"/>
              <a:t>必须通知块设备子系统</a:t>
            </a:r>
            <a:endParaRPr lang="en-US" altLang="zh-CN" sz="1846" dirty="0"/>
          </a:p>
          <a:p>
            <a:pPr lvl="1" eaLnBrk="1" hangingPunct="1">
              <a:lnSpc>
                <a:spcPct val="90000"/>
              </a:lnSpc>
              <a:defRPr/>
            </a:pPr>
            <a:r>
              <a:rPr lang="en-US" altLang="zh-CN" dirty="0">
                <a:solidFill>
                  <a:srgbClr val="000066"/>
                </a:solidFill>
                <a:ea typeface="+mn-ea"/>
              </a:rPr>
              <a:t>void </a:t>
            </a:r>
            <a:r>
              <a:rPr lang="en-US" altLang="zh-CN" dirty="0" err="1">
                <a:solidFill>
                  <a:srgbClr val="000066"/>
                </a:solidFill>
                <a:ea typeface="+mn-ea"/>
              </a:rPr>
              <a:t>bio_endio</a:t>
            </a:r>
            <a:r>
              <a:rPr lang="en-US" altLang="zh-CN" dirty="0">
                <a:solidFill>
                  <a:srgbClr val="000066"/>
                </a:solidFill>
                <a:ea typeface="+mn-ea"/>
              </a:rPr>
              <a:t>(</a:t>
            </a:r>
            <a:r>
              <a:rPr lang="en-US" altLang="zh-CN" dirty="0" err="1">
                <a:solidFill>
                  <a:srgbClr val="000066"/>
                </a:solidFill>
                <a:ea typeface="+mn-ea"/>
              </a:rPr>
              <a:t>struct</a:t>
            </a:r>
            <a:r>
              <a:rPr lang="en-US" altLang="zh-CN" dirty="0">
                <a:solidFill>
                  <a:srgbClr val="000066"/>
                </a:solidFill>
                <a:ea typeface="+mn-ea"/>
              </a:rPr>
              <a:t> bio *bio, unsigned </a:t>
            </a:r>
            <a:r>
              <a:rPr lang="en-US" altLang="zh-CN" dirty="0" err="1">
                <a:solidFill>
                  <a:srgbClr val="000066"/>
                </a:solidFill>
                <a:ea typeface="+mn-ea"/>
              </a:rPr>
              <a:t>int</a:t>
            </a:r>
            <a:r>
              <a:rPr lang="en-US" altLang="zh-CN" dirty="0">
                <a:solidFill>
                  <a:srgbClr val="000066"/>
                </a:solidFill>
                <a:ea typeface="+mn-ea"/>
              </a:rPr>
              <a:t> </a:t>
            </a:r>
            <a:r>
              <a:rPr lang="en-US" altLang="zh-CN" dirty="0" err="1">
                <a:solidFill>
                  <a:srgbClr val="000066"/>
                </a:solidFill>
                <a:ea typeface="+mn-ea"/>
              </a:rPr>
              <a:t>nbytes</a:t>
            </a:r>
            <a:r>
              <a:rPr lang="en-US" altLang="zh-CN" dirty="0">
                <a:solidFill>
                  <a:srgbClr val="000066"/>
                </a:solidFill>
                <a:ea typeface="+mn-ea"/>
              </a:rPr>
              <a:t>, </a:t>
            </a:r>
            <a:r>
              <a:rPr lang="en-US" altLang="zh-CN" dirty="0" err="1">
                <a:solidFill>
                  <a:srgbClr val="000066"/>
                </a:solidFill>
                <a:ea typeface="+mn-ea"/>
              </a:rPr>
              <a:t>int</a:t>
            </a:r>
            <a:r>
              <a:rPr lang="en-US" altLang="zh-CN" dirty="0">
                <a:solidFill>
                  <a:srgbClr val="000066"/>
                </a:solidFill>
                <a:ea typeface="+mn-ea"/>
              </a:rPr>
              <a:t> error); </a:t>
            </a:r>
          </a:p>
          <a:p>
            <a:pPr eaLnBrk="1" hangingPunct="1">
              <a:lnSpc>
                <a:spcPct val="90000"/>
              </a:lnSpc>
              <a:defRPr/>
            </a:pPr>
            <a:endParaRPr lang="en-US" altLang="zh-CN" sz="2031" dirty="0"/>
          </a:p>
          <a:p>
            <a:pPr eaLnBrk="1" hangingPunct="1">
              <a:lnSpc>
                <a:spcPct val="90000"/>
              </a:lnSpc>
              <a:defRPr/>
            </a:pPr>
            <a:r>
              <a:rPr lang="zh-CN" altLang="en-US" sz="2031" dirty="0"/>
              <a:t>块设备和块</a:t>
            </a:r>
            <a:r>
              <a:rPr lang="en-US" altLang="zh-TW" sz="2031" dirty="0"/>
              <a:t> I/O</a:t>
            </a:r>
            <a:endParaRPr lang="en-US" altLang="zh-CN" sz="2031" dirty="0"/>
          </a:p>
          <a:p>
            <a:pPr lvl="1" eaLnBrk="1" hangingPunct="1">
              <a:lnSpc>
                <a:spcPct val="90000"/>
              </a:lnSpc>
              <a:defRPr/>
            </a:pPr>
            <a:endParaRPr lang="en-US" altLang="zh-CN" dirty="0">
              <a:solidFill>
                <a:srgbClr val="000066"/>
              </a:solidFill>
              <a:ea typeface="+mn-ea"/>
            </a:endParaRPr>
          </a:p>
          <a:p>
            <a:pPr eaLnBrk="1" hangingPunct="1">
              <a:lnSpc>
                <a:spcPct val="90000"/>
              </a:lnSpc>
              <a:defRPr/>
            </a:pPr>
            <a:endParaRPr lang="en-US" altLang="zh-CN" dirty="0"/>
          </a:p>
        </p:txBody>
      </p:sp>
      <p:grpSp>
        <p:nvGrpSpPr>
          <p:cNvPr id="50180" name="Group 4"/>
          <p:cNvGrpSpPr>
            <a:grpSpLocks/>
          </p:cNvGrpSpPr>
          <p:nvPr/>
        </p:nvGrpSpPr>
        <p:grpSpPr bwMode="auto">
          <a:xfrm>
            <a:off x="1802424" y="4355123"/>
            <a:ext cx="1194289" cy="1266092"/>
            <a:chOff x="4981" y="1554"/>
            <a:chExt cx="694" cy="697"/>
          </a:xfrm>
        </p:grpSpPr>
        <p:sp>
          <p:nvSpPr>
            <p:cNvPr id="50187" name="Freeform 5"/>
            <p:cNvSpPr>
              <a:spLocks/>
            </p:cNvSpPr>
            <p:nvPr/>
          </p:nvSpPr>
          <p:spPr bwMode="auto">
            <a:xfrm>
              <a:off x="5104" y="1662"/>
              <a:ext cx="384" cy="383"/>
            </a:xfrm>
            <a:custGeom>
              <a:avLst/>
              <a:gdLst>
                <a:gd name="T0" fmla="*/ 43 w 384"/>
                <a:gd name="T1" fmla="*/ 60 h 383"/>
                <a:gd name="T2" fmla="*/ 17 w 384"/>
                <a:gd name="T3" fmla="*/ 98 h 383"/>
                <a:gd name="T4" fmla="*/ 1 w 384"/>
                <a:gd name="T5" fmla="*/ 153 h 383"/>
                <a:gd name="T6" fmla="*/ 0 w 384"/>
                <a:gd name="T7" fmla="*/ 192 h 383"/>
                <a:gd name="T8" fmla="*/ 9 w 384"/>
                <a:gd name="T9" fmla="*/ 246 h 383"/>
                <a:gd name="T10" fmla="*/ 42 w 384"/>
                <a:gd name="T11" fmla="*/ 303 h 383"/>
                <a:gd name="T12" fmla="*/ 71 w 384"/>
                <a:gd name="T13" fmla="*/ 331 h 383"/>
                <a:gd name="T14" fmla="*/ 105 w 384"/>
                <a:gd name="T15" fmla="*/ 356 h 383"/>
                <a:gd name="T16" fmla="*/ 134 w 384"/>
                <a:gd name="T17" fmla="*/ 370 h 383"/>
                <a:gd name="T18" fmla="*/ 183 w 384"/>
                <a:gd name="T19" fmla="*/ 382 h 383"/>
                <a:gd name="T20" fmla="*/ 219 w 384"/>
                <a:gd name="T21" fmla="*/ 383 h 383"/>
                <a:gd name="T22" fmla="*/ 254 w 384"/>
                <a:gd name="T23" fmla="*/ 377 h 383"/>
                <a:gd name="T24" fmla="*/ 275 w 384"/>
                <a:gd name="T25" fmla="*/ 369 h 383"/>
                <a:gd name="T26" fmla="*/ 289 w 384"/>
                <a:gd name="T27" fmla="*/ 319 h 383"/>
                <a:gd name="T28" fmla="*/ 290 w 384"/>
                <a:gd name="T29" fmla="*/ 291 h 383"/>
                <a:gd name="T30" fmla="*/ 302 w 384"/>
                <a:gd name="T31" fmla="*/ 286 h 383"/>
                <a:gd name="T32" fmla="*/ 300 w 384"/>
                <a:gd name="T33" fmla="*/ 277 h 383"/>
                <a:gd name="T34" fmla="*/ 320 w 384"/>
                <a:gd name="T35" fmla="*/ 196 h 383"/>
                <a:gd name="T36" fmla="*/ 327 w 384"/>
                <a:gd name="T37" fmla="*/ 196 h 383"/>
                <a:gd name="T38" fmla="*/ 329 w 384"/>
                <a:gd name="T39" fmla="*/ 290 h 383"/>
                <a:gd name="T40" fmla="*/ 327 w 384"/>
                <a:gd name="T41" fmla="*/ 342 h 383"/>
                <a:gd name="T42" fmla="*/ 357 w 384"/>
                <a:gd name="T43" fmla="*/ 300 h 383"/>
                <a:gd name="T44" fmla="*/ 375 w 384"/>
                <a:gd name="T45" fmla="*/ 265 h 383"/>
                <a:gd name="T46" fmla="*/ 383 w 384"/>
                <a:gd name="T47" fmla="*/ 220 h 383"/>
                <a:gd name="T48" fmla="*/ 384 w 384"/>
                <a:gd name="T49" fmla="*/ 169 h 383"/>
                <a:gd name="T50" fmla="*/ 364 w 384"/>
                <a:gd name="T51" fmla="*/ 108 h 383"/>
                <a:gd name="T52" fmla="*/ 331 w 384"/>
                <a:gd name="T53" fmla="*/ 64 h 383"/>
                <a:gd name="T54" fmla="*/ 284 w 384"/>
                <a:gd name="T55" fmla="*/ 25 h 383"/>
                <a:gd name="T56" fmla="*/ 251 w 384"/>
                <a:gd name="T57" fmla="*/ 11 h 383"/>
                <a:gd name="T58" fmla="*/ 201 w 384"/>
                <a:gd name="T59" fmla="*/ 0 h 383"/>
                <a:gd name="T60" fmla="*/ 154 w 384"/>
                <a:gd name="T61" fmla="*/ 3 h 383"/>
                <a:gd name="T62" fmla="*/ 89 w 384"/>
                <a:gd name="T63" fmla="*/ 25 h 383"/>
                <a:gd name="T64" fmla="*/ 43 w 384"/>
                <a:gd name="T65" fmla="*/ 60 h 383"/>
                <a:gd name="T66" fmla="*/ 43 w 384"/>
                <a:gd name="T67" fmla="*/ 60 h 3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4" h="383">
                  <a:moveTo>
                    <a:pt x="43" y="60"/>
                  </a:moveTo>
                  <a:lnTo>
                    <a:pt x="17" y="98"/>
                  </a:lnTo>
                  <a:lnTo>
                    <a:pt x="1" y="153"/>
                  </a:lnTo>
                  <a:lnTo>
                    <a:pt x="0" y="192"/>
                  </a:lnTo>
                  <a:lnTo>
                    <a:pt x="9" y="246"/>
                  </a:lnTo>
                  <a:lnTo>
                    <a:pt x="42" y="303"/>
                  </a:lnTo>
                  <a:lnTo>
                    <a:pt x="71" y="331"/>
                  </a:lnTo>
                  <a:lnTo>
                    <a:pt x="105" y="356"/>
                  </a:lnTo>
                  <a:lnTo>
                    <a:pt x="134" y="370"/>
                  </a:lnTo>
                  <a:lnTo>
                    <a:pt x="183" y="382"/>
                  </a:lnTo>
                  <a:lnTo>
                    <a:pt x="219" y="383"/>
                  </a:lnTo>
                  <a:lnTo>
                    <a:pt x="254" y="377"/>
                  </a:lnTo>
                  <a:lnTo>
                    <a:pt x="275" y="369"/>
                  </a:lnTo>
                  <a:lnTo>
                    <a:pt x="289" y="319"/>
                  </a:lnTo>
                  <a:lnTo>
                    <a:pt x="290" y="291"/>
                  </a:lnTo>
                  <a:lnTo>
                    <a:pt x="302" y="286"/>
                  </a:lnTo>
                  <a:lnTo>
                    <a:pt x="300" y="277"/>
                  </a:lnTo>
                  <a:lnTo>
                    <a:pt x="320" y="196"/>
                  </a:lnTo>
                  <a:lnTo>
                    <a:pt x="327" y="196"/>
                  </a:lnTo>
                  <a:lnTo>
                    <a:pt x="329" y="290"/>
                  </a:lnTo>
                  <a:lnTo>
                    <a:pt x="327" y="342"/>
                  </a:lnTo>
                  <a:lnTo>
                    <a:pt x="357" y="300"/>
                  </a:lnTo>
                  <a:lnTo>
                    <a:pt x="375" y="265"/>
                  </a:lnTo>
                  <a:lnTo>
                    <a:pt x="383" y="220"/>
                  </a:lnTo>
                  <a:lnTo>
                    <a:pt x="384" y="169"/>
                  </a:lnTo>
                  <a:lnTo>
                    <a:pt x="364" y="108"/>
                  </a:lnTo>
                  <a:lnTo>
                    <a:pt x="331" y="64"/>
                  </a:lnTo>
                  <a:lnTo>
                    <a:pt x="284" y="25"/>
                  </a:lnTo>
                  <a:lnTo>
                    <a:pt x="251" y="11"/>
                  </a:lnTo>
                  <a:lnTo>
                    <a:pt x="201" y="0"/>
                  </a:lnTo>
                  <a:lnTo>
                    <a:pt x="154" y="3"/>
                  </a:lnTo>
                  <a:lnTo>
                    <a:pt x="89" y="25"/>
                  </a:lnTo>
                  <a:lnTo>
                    <a:pt x="43" y="6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88" name="Freeform 6"/>
            <p:cNvSpPr>
              <a:spLocks/>
            </p:cNvSpPr>
            <p:nvPr/>
          </p:nvSpPr>
          <p:spPr bwMode="auto">
            <a:xfrm>
              <a:off x="5343" y="1694"/>
              <a:ext cx="147" cy="227"/>
            </a:xfrm>
            <a:custGeom>
              <a:avLst/>
              <a:gdLst>
                <a:gd name="T0" fmla="*/ 20 w 147"/>
                <a:gd name="T1" fmla="*/ 172 h 227"/>
                <a:gd name="T2" fmla="*/ 21 w 147"/>
                <a:gd name="T3" fmla="*/ 150 h 227"/>
                <a:gd name="T4" fmla="*/ 13 w 147"/>
                <a:gd name="T5" fmla="*/ 121 h 227"/>
                <a:gd name="T6" fmla="*/ 0 w 147"/>
                <a:gd name="T7" fmla="*/ 107 h 227"/>
                <a:gd name="T8" fmla="*/ 15 w 147"/>
                <a:gd name="T9" fmla="*/ 82 h 227"/>
                <a:gd name="T10" fmla="*/ 26 w 147"/>
                <a:gd name="T11" fmla="*/ 86 h 227"/>
                <a:gd name="T12" fmla="*/ 19 w 147"/>
                <a:gd name="T13" fmla="*/ 77 h 227"/>
                <a:gd name="T14" fmla="*/ 30 w 147"/>
                <a:gd name="T15" fmla="*/ 78 h 227"/>
                <a:gd name="T16" fmla="*/ 23 w 147"/>
                <a:gd name="T17" fmla="*/ 67 h 227"/>
                <a:gd name="T18" fmla="*/ 36 w 147"/>
                <a:gd name="T19" fmla="*/ 71 h 227"/>
                <a:gd name="T20" fmla="*/ 24 w 147"/>
                <a:gd name="T21" fmla="*/ 60 h 227"/>
                <a:gd name="T22" fmla="*/ 40 w 147"/>
                <a:gd name="T23" fmla="*/ 65 h 227"/>
                <a:gd name="T24" fmla="*/ 28 w 147"/>
                <a:gd name="T25" fmla="*/ 53 h 227"/>
                <a:gd name="T26" fmla="*/ 43 w 147"/>
                <a:gd name="T27" fmla="*/ 57 h 227"/>
                <a:gd name="T28" fmla="*/ 34 w 147"/>
                <a:gd name="T29" fmla="*/ 46 h 227"/>
                <a:gd name="T30" fmla="*/ 47 w 147"/>
                <a:gd name="T31" fmla="*/ 50 h 227"/>
                <a:gd name="T32" fmla="*/ 37 w 147"/>
                <a:gd name="T33" fmla="*/ 38 h 227"/>
                <a:gd name="T34" fmla="*/ 52 w 147"/>
                <a:gd name="T35" fmla="*/ 44 h 227"/>
                <a:gd name="T36" fmla="*/ 40 w 147"/>
                <a:gd name="T37" fmla="*/ 32 h 227"/>
                <a:gd name="T38" fmla="*/ 65 w 147"/>
                <a:gd name="T39" fmla="*/ 42 h 227"/>
                <a:gd name="T40" fmla="*/ 37 w 147"/>
                <a:gd name="T41" fmla="*/ 20 h 227"/>
                <a:gd name="T42" fmla="*/ 72 w 147"/>
                <a:gd name="T43" fmla="*/ 36 h 227"/>
                <a:gd name="T44" fmla="*/ 37 w 147"/>
                <a:gd name="T45" fmla="*/ 12 h 227"/>
                <a:gd name="T46" fmla="*/ 73 w 147"/>
                <a:gd name="T47" fmla="*/ 29 h 227"/>
                <a:gd name="T48" fmla="*/ 42 w 147"/>
                <a:gd name="T49" fmla="*/ 5 h 227"/>
                <a:gd name="T50" fmla="*/ 65 w 147"/>
                <a:gd name="T51" fmla="*/ 16 h 227"/>
                <a:gd name="T52" fmla="*/ 52 w 147"/>
                <a:gd name="T53" fmla="*/ 0 h 227"/>
                <a:gd name="T54" fmla="*/ 77 w 147"/>
                <a:gd name="T55" fmla="*/ 17 h 227"/>
                <a:gd name="T56" fmla="*/ 106 w 147"/>
                <a:gd name="T57" fmla="*/ 48 h 227"/>
                <a:gd name="T58" fmla="*/ 119 w 147"/>
                <a:gd name="T59" fmla="*/ 67 h 227"/>
                <a:gd name="T60" fmla="*/ 134 w 147"/>
                <a:gd name="T61" fmla="*/ 93 h 227"/>
                <a:gd name="T62" fmla="*/ 142 w 147"/>
                <a:gd name="T63" fmla="*/ 133 h 227"/>
                <a:gd name="T64" fmla="*/ 147 w 147"/>
                <a:gd name="T65" fmla="*/ 185 h 227"/>
                <a:gd name="T66" fmla="*/ 136 w 147"/>
                <a:gd name="T67" fmla="*/ 227 h 227"/>
                <a:gd name="T68" fmla="*/ 130 w 147"/>
                <a:gd name="T69" fmla="*/ 224 h 227"/>
                <a:gd name="T70" fmla="*/ 134 w 147"/>
                <a:gd name="T71" fmla="*/ 193 h 227"/>
                <a:gd name="T72" fmla="*/ 120 w 147"/>
                <a:gd name="T73" fmla="*/ 220 h 227"/>
                <a:gd name="T74" fmla="*/ 125 w 147"/>
                <a:gd name="T75" fmla="*/ 180 h 227"/>
                <a:gd name="T76" fmla="*/ 112 w 147"/>
                <a:gd name="T77" fmla="*/ 217 h 227"/>
                <a:gd name="T78" fmla="*/ 115 w 147"/>
                <a:gd name="T79" fmla="*/ 179 h 227"/>
                <a:gd name="T80" fmla="*/ 105 w 147"/>
                <a:gd name="T81" fmla="*/ 213 h 227"/>
                <a:gd name="T82" fmla="*/ 107 w 147"/>
                <a:gd name="T83" fmla="*/ 185 h 227"/>
                <a:gd name="T84" fmla="*/ 97 w 147"/>
                <a:gd name="T85" fmla="*/ 206 h 227"/>
                <a:gd name="T86" fmla="*/ 95 w 147"/>
                <a:gd name="T87" fmla="*/ 183 h 227"/>
                <a:gd name="T88" fmla="*/ 87 w 147"/>
                <a:gd name="T89" fmla="*/ 199 h 227"/>
                <a:gd name="T90" fmla="*/ 76 w 147"/>
                <a:gd name="T91" fmla="*/ 184 h 227"/>
                <a:gd name="T92" fmla="*/ 67 w 147"/>
                <a:gd name="T93" fmla="*/ 199 h 227"/>
                <a:gd name="T94" fmla="*/ 70 w 147"/>
                <a:gd name="T95" fmla="*/ 179 h 227"/>
                <a:gd name="T96" fmla="*/ 59 w 147"/>
                <a:gd name="T97" fmla="*/ 195 h 227"/>
                <a:gd name="T98" fmla="*/ 65 w 147"/>
                <a:gd name="T99" fmla="*/ 168 h 227"/>
                <a:gd name="T100" fmla="*/ 53 w 147"/>
                <a:gd name="T101" fmla="*/ 193 h 227"/>
                <a:gd name="T102" fmla="*/ 58 w 147"/>
                <a:gd name="T103" fmla="*/ 168 h 227"/>
                <a:gd name="T104" fmla="*/ 47 w 147"/>
                <a:gd name="T105" fmla="*/ 188 h 227"/>
                <a:gd name="T106" fmla="*/ 47 w 147"/>
                <a:gd name="T107" fmla="*/ 169 h 227"/>
                <a:gd name="T108" fmla="*/ 39 w 147"/>
                <a:gd name="T109" fmla="*/ 185 h 227"/>
                <a:gd name="T110" fmla="*/ 41 w 147"/>
                <a:gd name="T111" fmla="*/ 165 h 227"/>
                <a:gd name="T112" fmla="*/ 34 w 147"/>
                <a:gd name="T113" fmla="*/ 182 h 227"/>
                <a:gd name="T114" fmla="*/ 32 w 147"/>
                <a:gd name="T115" fmla="*/ 164 h 227"/>
                <a:gd name="T116" fmla="*/ 23 w 147"/>
                <a:gd name="T117" fmla="*/ 178 h 227"/>
                <a:gd name="T118" fmla="*/ 20 w 147"/>
                <a:gd name="T119" fmla="*/ 172 h 227"/>
                <a:gd name="T120" fmla="*/ 20 w 147"/>
                <a:gd name="T121" fmla="*/ 17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7" h="227">
                  <a:moveTo>
                    <a:pt x="20" y="172"/>
                  </a:moveTo>
                  <a:lnTo>
                    <a:pt x="21" y="150"/>
                  </a:lnTo>
                  <a:lnTo>
                    <a:pt x="13" y="121"/>
                  </a:lnTo>
                  <a:lnTo>
                    <a:pt x="0" y="107"/>
                  </a:lnTo>
                  <a:lnTo>
                    <a:pt x="15" y="82"/>
                  </a:lnTo>
                  <a:lnTo>
                    <a:pt x="26" y="86"/>
                  </a:lnTo>
                  <a:lnTo>
                    <a:pt x="19" y="77"/>
                  </a:lnTo>
                  <a:lnTo>
                    <a:pt x="30" y="78"/>
                  </a:lnTo>
                  <a:lnTo>
                    <a:pt x="23" y="67"/>
                  </a:lnTo>
                  <a:lnTo>
                    <a:pt x="36" y="71"/>
                  </a:lnTo>
                  <a:lnTo>
                    <a:pt x="24" y="60"/>
                  </a:lnTo>
                  <a:lnTo>
                    <a:pt x="40" y="65"/>
                  </a:lnTo>
                  <a:lnTo>
                    <a:pt x="28" y="53"/>
                  </a:lnTo>
                  <a:lnTo>
                    <a:pt x="43" y="57"/>
                  </a:lnTo>
                  <a:lnTo>
                    <a:pt x="34" y="46"/>
                  </a:lnTo>
                  <a:lnTo>
                    <a:pt x="47" y="50"/>
                  </a:lnTo>
                  <a:lnTo>
                    <a:pt x="37" y="38"/>
                  </a:lnTo>
                  <a:lnTo>
                    <a:pt x="52" y="44"/>
                  </a:lnTo>
                  <a:lnTo>
                    <a:pt x="40" y="32"/>
                  </a:lnTo>
                  <a:lnTo>
                    <a:pt x="65" y="42"/>
                  </a:lnTo>
                  <a:lnTo>
                    <a:pt x="37" y="20"/>
                  </a:lnTo>
                  <a:lnTo>
                    <a:pt x="72" y="36"/>
                  </a:lnTo>
                  <a:lnTo>
                    <a:pt x="37" y="12"/>
                  </a:lnTo>
                  <a:lnTo>
                    <a:pt x="73" y="29"/>
                  </a:lnTo>
                  <a:lnTo>
                    <a:pt x="42" y="5"/>
                  </a:lnTo>
                  <a:lnTo>
                    <a:pt x="65" y="16"/>
                  </a:lnTo>
                  <a:lnTo>
                    <a:pt x="52" y="0"/>
                  </a:lnTo>
                  <a:lnTo>
                    <a:pt x="77" y="17"/>
                  </a:lnTo>
                  <a:lnTo>
                    <a:pt x="106" y="48"/>
                  </a:lnTo>
                  <a:lnTo>
                    <a:pt x="119" y="67"/>
                  </a:lnTo>
                  <a:lnTo>
                    <a:pt x="134" y="93"/>
                  </a:lnTo>
                  <a:lnTo>
                    <a:pt x="142" y="133"/>
                  </a:lnTo>
                  <a:lnTo>
                    <a:pt x="147" y="185"/>
                  </a:lnTo>
                  <a:lnTo>
                    <a:pt x="136" y="227"/>
                  </a:lnTo>
                  <a:lnTo>
                    <a:pt x="130" y="224"/>
                  </a:lnTo>
                  <a:lnTo>
                    <a:pt x="134" y="193"/>
                  </a:lnTo>
                  <a:lnTo>
                    <a:pt x="120" y="220"/>
                  </a:lnTo>
                  <a:lnTo>
                    <a:pt x="125" y="180"/>
                  </a:lnTo>
                  <a:lnTo>
                    <a:pt x="112" y="217"/>
                  </a:lnTo>
                  <a:lnTo>
                    <a:pt x="115" y="179"/>
                  </a:lnTo>
                  <a:lnTo>
                    <a:pt x="105" y="213"/>
                  </a:lnTo>
                  <a:lnTo>
                    <a:pt x="107" y="185"/>
                  </a:lnTo>
                  <a:lnTo>
                    <a:pt x="97" y="206"/>
                  </a:lnTo>
                  <a:lnTo>
                    <a:pt x="95" y="183"/>
                  </a:lnTo>
                  <a:lnTo>
                    <a:pt x="87" y="199"/>
                  </a:lnTo>
                  <a:lnTo>
                    <a:pt x="76" y="184"/>
                  </a:lnTo>
                  <a:lnTo>
                    <a:pt x="67" y="199"/>
                  </a:lnTo>
                  <a:lnTo>
                    <a:pt x="70" y="179"/>
                  </a:lnTo>
                  <a:lnTo>
                    <a:pt x="59" y="195"/>
                  </a:lnTo>
                  <a:lnTo>
                    <a:pt x="65" y="168"/>
                  </a:lnTo>
                  <a:lnTo>
                    <a:pt x="53" y="193"/>
                  </a:lnTo>
                  <a:lnTo>
                    <a:pt x="58" y="168"/>
                  </a:lnTo>
                  <a:lnTo>
                    <a:pt x="47" y="188"/>
                  </a:lnTo>
                  <a:lnTo>
                    <a:pt x="47" y="169"/>
                  </a:lnTo>
                  <a:lnTo>
                    <a:pt x="39" y="185"/>
                  </a:lnTo>
                  <a:lnTo>
                    <a:pt x="41" y="165"/>
                  </a:lnTo>
                  <a:lnTo>
                    <a:pt x="34" y="182"/>
                  </a:lnTo>
                  <a:lnTo>
                    <a:pt x="32" y="164"/>
                  </a:lnTo>
                  <a:lnTo>
                    <a:pt x="23" y="178"/>
                  </a:lnTo>
                  <a:lnTo>
                    <a:pt x="20" y="172"/>
                  </a:lnTo>
                  <a:close/>
                </a:path>
              </a:pathLst>
            </a:custGeom>
            <a:solidFill>
              <a:srgbClr val="95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89" name="Freeform 7"/>
            <p:cNvSpPr>
              <a:spLocks/>
            </p:cNvSpPr>
            <p:nvPr/>
          </p:nvSpPr>
          <p:spPr bwMode="auto">
            <a:xfrm>
              <a:off x="5164" y="1853"/>
              <a:ext cx="244" cy="191"/>
            </a:xfrm>
            <a:custGeom>
              <a:avLst/>
              <a:gdLst>
                <a:gd name="T0" fmla="*/ 201 w 244"/>
                <a:gd name="T1" fmla="*/ 0 h 191"/>
                <a:gd name="T2" fmla="*/ 198 w 244"/>
                <a:gd name="T3" fmla="*/ 12 h 191"/>
                <a:gd name="T4" fmla="*/ 194 w 244"/>
                <a:gd name="T5" fmla="*/ 21 h 191"/>
                <a:gd name="T6" fmla="*/ 189 w 244"/>
                <a:gd name="T7" fmla="*/ 29 h 191"/>
                <a:gd name="T8" fmla="*/ 178 w 244"/>
                <a:gd name="T9" fmla="*/ 41 h 191"/>
                <a:gd name="T10" fmla="*/ 163 w 244"/>
                <a:gd name="T11" fmla="*/ 50 h 191"/>
                <a:gd name="T12" fmla="*/ 145 w 244"/>
                <a:gd name="T13" fmla="*/ 57 h 191"/>
                <a:gd name="T14" fmla="*/ 122 w 244"/>
                <a:gd name="T15" fmla="*/ 56 h 191"/>
                <a:gd name="T16" fmla="*/ 99 w 244"/>
                <a:gd name="T17" fmla="*/ 48 h 191"/>
                <a:gd name="T18" fmla="*/ 80 w 244"/>
                <a:gd name="T19" fmla="*/ 75 h 191"/>
                <a:gd name="T20" fmla="*/ 65 w 244"/>
                <a:gd name="T21" fmla="*/ 65 h 191"/>
                <a:gd name="T22" fmla="*/ 83 w 244"/>
                <a:gd name="T23" fmla="*/ 88 h 191"/>
                <a:gd name="T24" fmla="*/ 60 w 244"/>
                <a:gd name="T25" fmla="*/ 72 h 191"/>
                <a:gd name="T26" fmla="*/ 79 w 244"/>
                <a:gd name="T27" fmla="*/ 93 h 191"/>
                <a:gd name="T28" fmla="*/ 54 w 244"/>
                <a:gd name="T29" fmla="*/ 76 h 191"/>
                <a:gd name="T30" fmla="*/ 75 w 244"/>
                <a:gd name="T31" fmla="*/ 99 h 191"/>
                <a:gd name="T32" fmla="*/ 48 w 244"/>
                <a:gd name="T33" fmla="*/ 81 h 191"/>
                <a:gd name="T34" fmla="*/ 71 w 244"/>
                <a:gd name="T35" fmla="*/ 103 h 191"/>
                <a:gd name="T36" fmla="*/ 43 w 244"/>
                <a:gd name="T37" fmla="*/ 85 h 191"/>
                <a:gd name="T38" fmla="*/ 62 w 244"/>
                <a:gd name="T39" fmla="*/ 107 h 191"/>
                <a:gd name="T40" fmla="*/ 37 w 244"/>
                <a:gd name="T41" fmla="*/ 91 h 191"/>
                <a:gd name="T42" fmla="*/ 58 w 244"/>
                <a:gd name="T43" fmla="*/ 115 h 191"/>
                <a:gd name="T44" fmla="*/ 31 w 244"/>
                <a:gd name="T45" fmla="*/ 97 h 191"/>
                <a:gd name="T46" fmla="*/ 54 w 244"/>
                <a:gd name="T47" fmla="*/ 125 h 191"/>
                <a:gd name="T48" fmla="*/ 25 w 244"/>
                <a:gd name="T49" fmla="*/ 102 h 191"/>
                <a:gd name="T50" fmla="*/ 51 w 244"/>
                <a:gd name="T51" fmla="*/ 134 h 191"/>
                <a:gd name="T52" fmla="*/ 17 w 244"/>
                <a:gd name="T53" fmla="*/ 108 h 191"/>
                <a:gd name="T54" fmla="*/ 43 w 244"/>
                <a:gd name="T55" fmla="*/ 140 h 191"/>
                <a:gd name="T56" fmla="*/ 9 w 244"/>
                <a:gd name="T57" fmla="*/ 113 h 191"/>
                <a:gd name="T58" fmla="*/ 32 w 244"/>
                <a:gd name="T59" fmla="*/ 141 h 191"/>
                <a:gd name="T60" fmla="*/ 0 w 244"/>
                <a:gd name="T61" fmla="*/ 117 h 191"/>
                <a:gd name="T62" fmla="*/ 14 w 244"/>
                <a:gd name="T63" fmla="*/ 136 h 191"/>
                <a:gd name="T64" fmla="*/ 35 w 244"/>
                <a:gd name="T65" fmla="*/ 151 h 191"/>
                <a:gd name="T66" fmla="*/ 62 w 244"/>
                <a:gd name="T67" fmla="*/ 166 h 191"/>
                <a:gd name="T68" fmla="*/ 91 w 244"/>
                <a:gd name="T69" fmla="*/ 178 h 191"/>
                <a:gd name="T70" fmla="*/ 120 w 244"/>
                <a:gd name="T71" fmla="*/ 185 h 191"/>
                <a:gd name="T72" fmla="*/ 147 w 244"/>
                <a:gd name="T73" fmla="*/ 191 h 191"/>
                <a:gd name="T74" fmla="*/ 191 w 244"/>
                <a:gd name="T75" fmla="*/ 187 h 191"/>
                <a:gd name="T76" fmla="*/ 213 w 244"/>
                <a:gd name="T77" fmla="*/ 178 h 191"/>
                <a:gd name="T78" fmla="*/ 229 w 244"/>
                <a:gd name="T79" fmla="*/ 132 h 191"/>
                <a:gd name="T80" fmla="*/ 228 w 244"/>
                <a:gd name="T81" fmla="*/ 110 h 191"/>
                <a:gd name="T82" fmla="*/ 233 w 244"/>
                <a:gd name="T83" fmla="*/ 97 h 191"/>
                <a:gd name="T84" fmla="*/ 237 w 244"/>
                <a:gd name="T85" fmla="*/ 93 h 191"/>
                <a:gd name="T86" fmla="*/ 244 w 244"/>
                <a:gd name="T87" fmla="*/ 61 h 191"/>
                <a:gd name="T88" fmla="*/ 234 w 244"/>
                <a:gd name="T89" fmla="*/ 76 h 191"/>
                <a:gd name="T90" fmla="*/ 239 w 244"/>
                <a:gd name="T91" fmla="*/ 53 h 191"/>
                <a:gd name="T92" fmla="*/ 227 w 244"/>
                <a:gd name="T93" fmla="*/ 73 h 191"/>
                <a:gd name="T94" fmla="*/ 234 w 244"/>
                <a:gd name="T95" fmla="*/ 49 h 191"/>
                <a:gd name="T96" fmla="*/ 221 w 244"/>
                <a:gd name="T97" fmla="*/ 68 h 191"/>
                <a:gd name="T98" fmla="*/ 224 w 244"/>
                <a:gd name="T99" fmla="*/ 45 h 191"/>
                <a:gd name="T100" fmla="*/ 214 w 244"/>
                <a:gd name="T101" fmla="*/ 61 h 191"/>
                <a:gd name="T102" fmla="*/ 218 w 244"/>
                <a:gd name="T103" fmla="*/ 41 h 191"/>
                <a:gd name="T104" fmla="*/ 208 w 244"/>
                <a:gd name="T105" fmla="*/ 55 h 191"/>
                <a:gd name="T106" fmla="*/ 211 w 244"/>
                <a:gd name="T107" fmla="*/ 38 h 191"/>
                <a:gd name="T108" fmla="*/ 203 w 244"/>
                <a:gd name="T109" fmla="*/ 49 h 191"/>
                <a:gd name="T110" fmla="*/ 206 w 244"/>
                <a:gd name="T111" fmla="*/ 34 h 191"/>
                <a:gd name="T112" fmla="*/ 197 w 244"/>
                <a:gd name="T113" fmla="*/ 42 h 191"/>
                <a:gd name="T114" fmla="*/ 205 w 244"/>
                <a:gd name="T115" fmla="*/ 22 h 191"/>
                <a:gd name="T116" fmla="*/ 208 w 244"/>
                <a:gd name="T117" fmla="*/ 3 h 191"/>
                <a:gd name="T118" fmla="*/ 201 w 244"/>
                <a:gd name="T119" fmla="*/ 0 h 191"/>
                <a:gd name="T120" fmla="*/ 201 w 244"/>
                <a:gd name="T121" fmla="*/ 0 h 1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4" h="191">
                  <a:moveTo>
                    <a:pt x="201" y="0"/>
                  </a:moveTo>
                  <a:lnTo>
                    <a:pt x="198" y="12"/>
                  </a:lnTo>
                  <a:lnTo>
                    <a:pt x="194" y="21"/>
                  </a:lnTo>
                  <a:lnTo>
                    <a:pt x="189" y="29"/>
                  </a:lnTo>
                  <a:lnTo>
                    <a:pt x="178" y="41"/>
                  </a:lnTo>
                  <a:lnTo>
                    <a:pt x="163" y="50"/>
                  </a:lnTo>
                  <a:lnTo>
                    <a:pt x="145" y="57"/>
                  </a:lnTo>
                  <a:lnTo>
                    <a:pt x="122" y="56"/>
                  </a:lnTo>
                  <a:lnTo>
                    <a:pt x="99" y="48"/>
                  </a:lnTo>
                  <a:lnTo>
                    <a:pt x="80" y="75"/>
                  </a:lnTo>
                  <a:lnTo>
                    <a:pt x="65" y="65"/>
                  </a:lnTo>
                  <a:lnTo>
                    <a:pt x="83" y="88"/>
                  </a:lnTo>
                  <a:lnTo>
                    <a:pt x="60" y="72"/>
                  </a:lnTo>
                  <a:lnTo>
                    <a:pt x="79" y="93"/>
                  </a:lnTo>
                  <a:lnTo>
                    <a:pt x="54" y="76"/>
                  </a:lnTo>
                  <a:lnTo>
                    <a:pt x="75" y="99"/>
                  </a:lnTo>
                  <a:lnTo>
                    <a:pt x="48" y="81"/>
                  </a:lnTo>
                  <a:lnTo>
                    <a:pt x="71" y="103"/>
                  </a:lnTo>
                  <a:lnTo>
                    <a:pt x="43" y="85"/>
                  </a:lnTo>
                  <a:lnTo>
                    <a:pt x="62" y="107"/>
                  </a:lnTo>
                  <a:lnTo>
                    <a:pt x="37" y="91"/>
                  </a:lnTo>
                  <a:lnTo>
                    <a:pt x="58" y="115"/>
                  </a:lnTo>
                  <a:lnTo>
                    <a:pt x="31" y="97"/>
                  </a:lnTo>
                  <a:lnTo>
                    <a:pt x="54" y="125"/>
                  </a:lnTo>
                  <a:lnTo>
                    <a:pt x="25" y="102"/>
                  </a:lnTo>
                  <a:lnTo>
                    <a:pt x="51" y="134"/>
                  </a:lnTo>
                  <a:lnTo>
                    <a:pt x="17" y="108"/>
                  </a:lnTo>
                  <a:lnTo>
                    <a:pt x="43" y="140"/>
                  </a:lnTo>
                  <a:lnTo>
                    <a:pt x="9" y="113"/>
                  </a:lnTo>
                  <a:lnTo>
                    <a:pt x="32" y="141"/>
                  </a:lnTo>
                  <a:lnTo>
                    <a:pt x="0" y="117"/>
                  </a:lnTo>
                  <a:lnTo>
                    <a:pt x="14" y="136"/>
                  </a:lnTo>
                  <a:lnTo>
                    <a:pt x="35" y="151"/>
                  </a:lnTo>
                  <a:lnTo>
                    <a:pt x="62" y="166"/>
                  </a:lnTo>
                  <a:lnTo>
                    <a:pt x="91" y="178"/>
                  </a:lnTo>
                  <a:lnTo>
                    <a:pt x="120" y="185"/>
                  </a:lnTo>
                  <a:lnTo>
                    <a:pt x="147" y="191"/>
                  </a:lnTo>
                  <a:lnTo>
                    <a:pt x="191" y="187"/>
                  </a:lnTo>
                  <a:lnTo>
                    <a:pt x="213" y="178"/>
                  </a:lnTo>
                  <a:lnTo>
                    <a:pt x="229" y="132"/>
                  </a:lnTo>
                  <a:lnTo>
                    <a:pt x="228" y="110"/>
                  </a:lnTo>
                  <a:lnTo>
                    <a:pt x="233" y="97"/>
                  </a:lnTo>
                  <a:lnTo>
                    <a:pt x="237" y="93"/>
                  </a:lnTo>
                  <a:lnTo>
                    <a:pt x="244" y="61"/>
                  </a:lnTo>
                  <a:lnTo>
                    <a:pt x="234" y="76"/>
                  </a:lnTo>
                  <a:lnTo>
                    <a:pt x="239" y="53"/>
                  </a:lnTo>
                  <a:lnTo>
                    <a:pt x="227" y="73"/>
                  </a:lnTo>
                  <a:lnTo>
                    <a:pt x="234" y="49"/>
                  </a:lnTo>
                  <a:lnTo>
                    <a:pt x="221" y="68"/>
                  </a:lnTo>
                  <a:lnTo>
                    <a:pt x="224" y="45"/>
                  </a:lnTo>
                  <a:lnTo>
                    <a:pt x="214" y="61"/>
                  </a:lnTo>
                  <a:lnTo>
                    <a:pt x="218" y="41"/>
                  </a:lnTo>
                  <a:lnTo>
                    <a:pt x="208" y="55"/>
                  </a:lnTo>
                  <a:lnTo>
                    <a:pt x="211" y="38"/>
                  </a:lnTo>
                  <a:lnTo>
                    <a:pt x="203" y="49"/>
                  </a:lnTo>
                  <a:lnTo>
                    <a:pt x="206" y="34"/>
                  </a:lnTo>
                  <a:lnTo>
                    <a:pt x="197" y="42"/>
                  </a:lnTo>
                  <a:lnTo>
                    <a:pt x="205" y="22"/>
                  </a:lnTo>
                  <a:lnTo>
                    <a:pt x="208" y="3"/>
                  </a:lnTo>
                  <a:lnTo>
                    <a:pt x="201"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0" name="Freeform 8"/>
            <p:cNvSpPr>
              <a:spLocks/>
            </p:cNvSpPr>
            <p:nvPr/>
          </p:nvSpPr>
          <p:spPr bwMode="auto">
            <a:xfrm>
              <a:off x="5343" y="1629"/>
              <a:ext cx="82" cy="85"/>
            </a:xfrm>
            <a:custGeom>
              <a:avLst/>
              <a:gdLst>
                <a:gd name="T0" fmla="*/ 7 w 82"/>
                <a:gd name="T1" fmla="*/ 0 h 85"/>
                <a:gd name="T2" fmla="*/ 0 w 82"/>
                <a:gd name="T3" fmla="*/ 8 h 85"/>
                <a:gd name="T4" fmla="*/ 54 w 82"/>
                <a:gd name="T5" fmla="*/ 66 h 85"/>
                <a:gd name="T6" fmla="*/ 82 w 82"/>
                <a:gd name="T7" fmla="*/ 85 h 85"/>
                <a:gd name="T8" fmla="*/ 7 w 82"/>
                <a:gd name="T9" fmla="*/ 0 h 85"/>
                <a:gd name="T10" fmla="*/ 7 w 82"/>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85">
                  <a:moveTo>
                    <a:pt x="7" y="0"/>
                  </a:moveTo>
                  <a:lnTo>
                    <a:pt x="0" y="8"/>
                  </a:lnTo>
                  <a:lnTo>
                    <a:pt x="54" y="66"/>
                  </a:lnTo>
                  <a:lnTo>
                    <a:pt x="82" y="85"/>
                  </a:lnTo>
                  <a:lnTo>
                    <a:pt x="7"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1" name="Freeform 9"/>
            <p:cNvSpPr>
              <a:spLocks/>
            </p:cNvSpPr>
            <p:nvPr/>
          </p:nvSpPr>
          <p:spPr bwMode="auto">
            <a:xfrm>
              <a:off x="5290" y="1574"/>
              <a:ext cx="49" cy="44"/>
            </a:xfrm>
            <a:custGeom>
              <a:avLst/>
              <a:gdLst>
                <a:gd name="T0" fmla="*/ 0 w 49"/>
                <a:gd name="T1" fmla="*/ 12 h 44"/>
                <a:gd name="T2" fmla="*/ 16 w 49"/>
                <a:gd name="T3" fmla="*/ 0 h 44"/>
                <a:gd name="T4" fmla="*/ 26 w 49"/>
                <a:gd name="T5" fmla="*/ 1 h 44"/>
                <a:gd name="T6" fmla="*/ 49 w 49"/>
                <a:gd name="T7" fmla="*/ 30 h 44"/>
                <a:gd name="T8" fmla="*/ 38 w 49"/>
                <a:gd name="T9" fmla="*/ 44 h 44"/>
                <a:gd name="T10" fmla="*/ 25 w 49"/>
                <a:gd name="T11" fmla="*/ 41 h 44"/>
                <a:gd name="T12" fmla="*/ 0 w 49"/>
                <a:gd name="T13" fmla="*/ 12 h 44"/>
                <a:gd name="T14" fmla="*/ 0 w 49"/>
                <a:gd name="T15" fmla="*/ 12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44">
                  <a:moveTo>
                    <a:pt x="0" y="12"/>
                  </a:moveTo>
                  <a:lnTo>
                    <a:pt x="16" y="0"/>
                  </a:lnTo>
                  <a:lnTo>
                    <a:pt x="26" y="1"/>
                  </a:lnTo>
                  <a:lnTo>
                    <a:pt x="49" y="30"/>
                  </a:lnTo>
                  <a:lnTo>
                    <a:pt x="38" y="44"/>
                  </a:lnTo>
                  <a:lnTo>
                    <a:pt x="25" y="41"/>
                  </a:lnTo>
                  <a:lnTo>
                    <a:pt x="0" y="12"/>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2" name="Freeform 10"/>
            <p:cNvSpPr>
              <a:spLocks/>
            </p:cNvSpPr>
            <p:nvPr/>
          </p:nvSpPr>
          <p:spPr bwMode="auto">
            <a:xfrm>
              <a:off x="5038" y="1602"/>
              <a:ext cx="259" cy="215"/>
            </a:xfrm>
            <a:custGeom>
              <a:avLst/>
              <a:gdLst>
                <a:gd name="T0" fmla="*/ 0 w 259"/>
                <a:gd name="T1" fmla="*/ 205 h 215"/>
                <a:gd name="T2" fmla="*/ 250 w 259"/>
                <a:gd name="T3" fmla="*/ 0 h 215"/>
                <a:gd name="T4" fmla="*/ 259 w 259"/>
                <a:gd name="T5" fmla="*/ 13 h 215"/>
                <a:gd name="T6" fmla="*/ 13 w 259"/>
                <a:gd name="T7" fmla="*/ 215 h 215"/>
                <a:gd name="T8" fmla="*/ 0 w 259"/>
                <a:gd name="T9" fmla="*/ 205 h 215"/>
                <a:gd name="T10" fmla="*/ 0 w 259"/>
                <a:gd name="T11" fmla="*/ 205 h 2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9" h="215">
                  <a:moveTo>
                    <a:pt x="0" y="205"/>
                  </a:moveTo>
                  <a:lnTo>
                    <a:pt x="250" y="0"/>
                  </a:lnTo>
                  <a:lnTo>
                    <a:pt x="259" y="13"/>
                  </a:lnTo>
                  <a:lnTo>
                    <a:pt x="13" y="215"/>
                  </a:lnTo>
                  <a:lnTo>
                    <a:pt x="0" y="20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3" name="Freeform 11"/>
            <p:cNvSpPr>
              <a:spLocks/>
            </p:cNvSpPr>
            <p:nvPr/>
          </p:nvSpPr>
          <p:spPr bwMode="auto">
            <a:xfrm>
              <a:off x="4983" y="1789"/>
              <a:ext cx="370" cy="433"/>
            </a:xfrm>
            <a:custGeom>
              <a:avLst/>
              <a:gdLst>
                <a:gd name="T0" fmla="*/ 5 w 370"/>
                <a:gd name="T1" fmla="*/ 0 h 433"/>
                <a:gd name="T2" fmla="*/ 0 w 370"/>
                <a:gd name="T3" fmla="*/ 7 h 433"/>
                <a:gd name="T4" fmla="*/ 27 w 370"/>
                <a:gd name="T5" fmla="*/ 31 h 433"/>
                <a:gd name="T6" fmla="*/ 25 w 370"/>
                <a:gd name="T7" fmla="*/ 39 h 433"/>
                <a:gd name="T8" fmla="*/ 30 w 370"/>
                <a:gd name="T9" fmla="*/ 52 h 433"/>
                <a:gd name="T10" fmla="*/ 60 w 370"/>
                <a:gd name="T11" fmla="*/ 88 h 433"/>
                <a:gd name="T12" fmla="*/ 64 w 370"/>
                <a:gd name="T13" fmla="*/ 102 h 433"/>
                <a:gd name="T14" fmla="*/ 222 w 370"/>
                <a:gd name="T15" fmla="*/ 278 h 433"/>
                <a:gd name="T16" fmla="*/ 357 w 370"/>
                <a:gd name="T17" fmla="*/ 430 h 433"/>
                <a:gd name="T18" fmla="*/ 370 w 370"/>
                <a:gd name="T19" fmla="*/ 433 h 433"/>
                <a:gd name="T20" fmla="*/ 228 w 370"/>
                <a:gd name="T21" fmla="*/ 269 h 433"/>
                <a:gd name="T22" fmla="*/ 239 w 370"/>
                <a:gd name="T23" fmla="*/ 262 h 433"/>
                <a:gd name="T24" fmla="*/ 239 w 370"/>
                <a:gd name="T25" fmla="*/ 250 h 433"/>
                <a:gd name="T26" fmla="*/ 231 w 370"/>
                <a:gd name="T27" fmla="*/ 242 h 433"/>
                <a:gd name="T28" fmla="*/ 214 w 370"/>
                <a:gd name="T29" fmla="*/ 251 h 433"/>
                <a:gd name="T30" fmla="*/ 56 w 370"/>
                <a:gd name="T31" fmla="*/ 70 h 433"/>
                <a:gd name="T32" fmla="*/ 70 w 370"/>
                <a:gd name="T33" fmla="*/ 53 h 433"/>
                <a:gd name="T34" fmla="*/ 42 w 370"/>
                <a:gd name="T35" fmla="*/ 18 h 433"/>
                <a:gd name="T36" fmla="*/ 5 w 370"/>
                <a:gd name="T37" fmla="*/ 0 h 433"/>
                <a:gd name="T38" fmla="*/ 5 w 370"/>
                <a:gd name="T39" fmla="*/ 0 h 4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70" h="433">
                  <a:moveTo>
                    <a:pt x="5" y="0"/>
                  </a:moveTo>
                  <a:lnTo>
                    <a:pt x="0" y="7"/>
                  </a:lnTo>
                  <a:lnTo>
                    <a:pt x="27" y="31"/>
                  </a:lnTo>
                  <a:lnTo>
                    <a:pt x="25" y="39"/>
                  </a:lnTo>
                  <a:lnTo>
                    <a:pt x="30" y="52"/>
                  </a:lnTo>
                  <a:lnTo>
                    <a:pt x="60" y="88"/>
                  </a:lnTo>
                  <a:lnTo>
                    <a:pt x="64" y="102"/>
                  </a:lnTo>
                  <a:lnTo>
                    <a:pt x="222" y="278"/>
                  </a:lnTo>
                  <a:lnTo>
                    <a:pt x="357" y="430"/>
                  </a:lnTo>
                  <a:lnTo>
                    <a:pt x="370" y="433"/>
                  </a:lnTo>
                  <a:lnTo>
                    <a:pt x="228" y="269"/>
                  </a:lnTo>
                  <a:lnTo>
                    <a:pt x="239" y="262"/>
                  </a:lnTo>
                  <a:lnTo>
                    <a:pt x="239" y="250"/>
                  </a:lnTo>
                  <a:lnTo>
                    <a:pt x="231" y="242"/>
                  </a:lnTo>
                  <a:lnTo>
                    <a:pt x="214" y="251"/>
                  </a:lnTo>
                  <a:lnTo>
                    <a:pt x="56" y="70"/>
                  </a:lnTo>
                  <a:lnTo>
                    <a:pt x="70" y="53"/>
                  </a:lnTo>
                  <a:lnTo>
                    <a:pt x="42" y="18"/>
                  </a:lnTo>
                  <a:lnTo>
                    <a:pt x="5"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4" name="Freeform 12"/>
            <p:cNvSpPr>
              <a:spLocks/>
            </p:cNvSpPr>
            <p:nvPr/>
          </p:nvSpPr>
          <p:spPr bwMode="auto">
            <a:xfrm>
              <a:off x="5504" y="1894"/>
              <a:ext cx="138" cy="152"/>
            </a:xfrm>
            <a:custGeom>
              <a:avLst/>
              <a:gdLst>
                <a:gd name="T0" fmla="*/ 73 w 138"/>
                <a:gd name="T1" fmla="*/ 0 h 152"/>
                <a:gd name="T2" fmla="*/ 61 w 138"/>
                <a:gd name="T3" fmla="*/ 17 h 152"/>
                <a:gd name="T4" fmla="*/ 63 w 138"/>
                <a:gd name="T5" fmla="*/ 41 h 152"/>
                <a:gd name="T6" fmla="*/ 1 w 138"/>
                <a:gd name="T7" fmla="*/ 91 h 152"/>
                <a:gd name="T8" fmla="*/ 0 w 138"/>
                <a:gd name="T9" fmla="*/ 100 h 152"/>
                <a:gd name="T10" fmla="*/ 45 w 138"/>
                <a:gd name="T11" fmla="*/ 152 h 152"/>
                <a:gd name="T12" fmla="*/ 67 w 138"/>
                <a:gd name="T13" fmla="*/ 131 h 152"/>
                <a:gd name="T14" fmla="*/ 84 w 138"/>
                <a:gd name="T15" fmla="*/ 147 h 152"/>
                <a:gd name="T16" fmla="*/ 138 w 138"/>
                <a:gd name="T17" fmla="*/ 99 h 152"/>
                <a:gd name="T18" fmla="*/ 117 w 138"/>
                <a:gd name="T19" fmla="*/ 74 h 152"/>
                <a:gd name="T20" fmla="*/ 117 w 138"/>
                <a:gd name="T21" fmla="*/ 50 h 152"/>
                <a:gd name="T22" fmla="*/ 73 w 138"/>
                <a:gd name="T23" fmla="*/ 0 h 152"/>
                <a:gd name="T24" fmla="*/ 73 w 138"/>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8" h="152">
                  <a:moveTo>
                    <a:pt x="73" y="0"/>
                  </a:moveTo>
                  <a:lnTo>
                    <a:pt x="61" y="17"/>
                  </a:lnTo>
                  <a:lnTo>
                    <a:pt x="63" y="41"/>
                  </a:lnTo>
                  <a:lnTo>
                    <a:pt x="1" y="91"/>
                  </a:lnTo>
                  <a:lnTo>
                    <a:pt x="0" y="100"/>
                  </a:lnTo>
                  <a:lnTo>
                    <a:pt x="45" y="152"/>
                  </a:lnTo>
                  <a:lnTo>
                    <a:pt x="67" y="131"/>
                  </a:lnTo>
                  <a:lnTo>
                    <a:pt x="84" y="147"/>
                  </a:lnTo>
                  <a:lnTo>
                    <a:pt x="138" y="99"/>
                  </a:lnTo>
                  <a:lnTo>
                    <a:pt x="117" y="74"/>
                  </a:lnTo>
                  <a:lnTo>
                    <a:pt x="117" y="50"/>
                  </a:lnTo>
                  <a:lnTo>
                    <a:pt x="73" y="0"/>
                  </a:lnTo>
                  <a:close/>
                </a:path>
              </a:pathLst>
            </a:custGeom>
            <a:solidFill>
              <a:srgbClr val="FF7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5" name="Freeform 13"/>
            <p:cNvSpPr>
              <a:spLocks/>
            </p:cNvSpPr>
            <p:nvPr/>
          </p:nvSpPr>
          <p:spPr bwMode="auto">
            <a:xfrm>
              <a:off x="5510" y="1808"/>
              <a:ext cx="25" cy="26"/>
            </a:xfrm>
            <a:custGeom>
              <a:avLst/>
              <a:gdLst>
                <a:gd name="T0" fmla="*/ 14 w 25"/>
                <a:gd name="T1" fmla="*/ 0 h 26"/>
                <a:gd name="T2" fmla="*/ 25 w 25"/>
                <a:gd name="T3" fmla="*/ 14 h 26"/>
                <a:gd name="T4" fmla="*/ 9 w 25"/>
                <a:gd name="T5" fmla="*/ 26 h 26"/>
                <a:gd name="T6" fmla="*/ 0 w 25"/>
                <a:gd name="T7" fmla="*/ 19 h 26"/>
                <a:gd name="T8" fmla="*/ 0 w 25"/>
                <a:gd name="T9" fmla="*/ 10 h 26"/>
                <a:gd name="T10" fmla="*/ 14 w 25"/>
                <a:gd name="T11" fmla="*/ 0 h 26"/>
                <a:gd name="T12" fmla="*/ 14 w 25"/>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26">
                  <a:moveTo>
                    <a:pt x="14" y="0"/>
                  </a:moveTo>
                  <a:lnTo>
                    <a:pt x="25" y="14"/>
                  </a:lnTo>
                  <a:lnTo>
                    <a:pt x="9" y="26"/>
                  </a:lnTo>
                  <a:lnTo>
                    <a:pt x="0" y="19"/>
                  </a:lnTo>
                  <a:lnTo>
                    <a:pt x="0" y="10"/>
                  </a:lnTo>
                  <a:lnTo>
                    <a:pt x="14"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6" name="Freeform 14"/>
            <p:cNvSpPr>
              <a:spLocks/>
            </p:cNvSpPr>
            <p:nvPr/>
          </p:nvSpPr>
          <p:spPr bwMode="auto">
            <a:xfrm>
              <a:off x="5632" y="1949"/>
              <a:ext cx="41" cy="43"/>
            </a:xfrm>
            <a:custGeom>
              <a:avLst/>
              <a:gdLst>
                <a:gd name="T0" fmla="*/ 14 w 41"/>
                <a:gd name="T1" fmla="*/ 0 h 43"/>
                <a:gd name="T2" fmla="*/ 0 w 41"/>
                <a:gd name="T3" fmla="*/ 13 h 43"/>
                <a:gd name="T4" fmla="*/ 25 w 41"/>
                <a:gd name="T5" fmla="*/ 43 h 43"/>
                <a:gd name="T6" fmla="*/ 37 w 41"/>
                <a:gd name="T7" fmla="*/ 39 h 43"/>
                <a:gd name="T8" fmla="*/ 41 w 41"/>
                <a:gd name="T9" fmla="*/ 34 h 43"/>
                <a:gd name="T10" fmla="*/ 39 w 41"/>
                <a:gd name="T11" fmla="*/ 23 h 43"/>
                <a:gd name="T12" fmla="*/ 20 w 41"/>
                <a:gd name="T13" fmla="*/ 1 h 43"/>
                <a:gd name="T14" fmla="*/ 14 w 41"/>
                <a:gd name="T15" fmla="*/ 0 h 43"/>
                <a:gd name="T16" fmla="*/ 14 w 41"/>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43">
                  <a:moveTo>
                    <a:pt x="14" y="0"/>
                  </a:moveTo>
                  <a:lnTo>
                    <a:pt x="0" y="13"/>
                  </a:lnTo>
                  <a:lnTo>
                    <a:pt x="25" y="43"/>
                  </a:lnTo>
                  <a:lnTo>
                    <a:pt x="37" y="39"/>
                  </a:lnTo>
                  <a:lnTo>
                    <a:pt x="41" y="34"/>
                  </a:lnTo>
                  <a:lnTo>
                    <a:pt x="39" y="23"/>
                  </a:lnTo>
                  <a:lnTo>
                    <a:pt x="20" y="1"/>
                  </a:lnTo>
                  <a:lnTo>
                    <a:pt x="14"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7" name="Freeform 15"/>
            <p:cNvSpPr>
              <a:spLocks/>
            </p:cNvSpPr>
            <p:nvPr/>
          </p:nvSpPr>
          <p:spPr bwMode="auto">
            <a:xfrm>
              <a:off x="5231" y="1856"/>
              <a:ext cx="363" cy="395"/>
            </a:xfrm>
            <a:custGeom>
              <a:avLst/>
              <a:gdLst>
                <a:gd name="T0" fmla="*/ 0 w 363"/>
                <a:gd name="T1" fmla="*/ 219 h 395"/>
                <a:gd name="T2" fmla="*/ 140 w 363"/>
                <a:gd name="T3" fmla="*/ 393 h 395"/>
                <a:gd name="T4" fmla="*/ 148 w 363"/>
                <a:gd name="T5" fmla="*/ 395 h 395"/>
                <a:gd name="T6" fmla="*/ 162 w 363"/>
                <a:gd name="T7" fmla="*/ 387 h 395"/>
                <a:gd name="T8" fmla="*/ 363 w 363"/>
                <a:gd name="T9" fmla="*/ 191 h 395"/>
                <a:gd name="T10" fmla="*/ 341 w 363"/>
                <a:gd name="T11" fmla="*/ 167 h 395"/>
                <a:gd name="T12" fmla="*/ 316 w 363"/>
                <a:gd name="T13" fmla="*/ 189 h 395"/>
                <a:gd name="T14" fmla="*/ 272 w 363"/>
                <a:gd name="T15" fmla="*/ 139 h 395"/>
                <a:gd name="T16" fmla="*/ 275 w 363"/>
                <a:gd name="T17" fmla="*/ 127 h 395"/>
                <a:gd name="T18" fmla="*/ 336 w 363"/>
                <a:gd name="T19" fmla="*/ 78 h 395"/>
                <a:gd name="T20" fmla="*/ 318 w 363"/>
                <a:gd name="T21" fmla="*/ 58 h 395"/>
                <a:gd name="T22" fmla="*/ 346 w 363"/>
                <a:gd name="T23" fmla="*/ 35 h 395"/>
                <a:gd name="T24" fmla="*/ 259 w 363"/>
                <a:gd name="T25" fmla="*/ 0 h 395"/>
                <a:gd name="T26" fmla="*/ 257 w 363"/>
                <a:gd name="T27" fmla="*/ 37 h 395"/>
                <a:gd name="T28" fmla="*/ 246 w 363"/>
                <a:gd name="T29" fmla="*/ 78 h 395"/>
                <a:gd name="T30" fmla="*/ 228 w 363"/>
                <a:gd name="T31" fmla="*/ 110 h 395"/>
                <a:gd name="T32" fmla="*/ 201 w 363"/>
                <a:gd name="T33" fmla="*/ 145 h 395"/>
                <a:gd name="T34" fmla="*/ 203 w 363"/>
                <a:gd name="T35" fmla="*/ 101 h 395"/>
                <a:gd name="T36" fmla="*/ 198 w 363"/>
                <a:gd name="T37" fmla="*/ 79 h 395"/>
                <a:gd name="T38" fmla="*/ 200 w 363"/>
                <a:gd name="T39" fmla="*/ 0 h 395"/>
                <a:gd name="T40" fmla="*/ 192 w 363"/>
                <a:gd name="T41" fmla="*/ 2 h 395"/>
                <a:gd name="T42" fmla="*/ 170 w 363"/>
                <a:gd name="T43" fmla="*/ 84 h 395"/>
                <a:gd name="T44" fmla="*/ 174 w 363"/>
                <a:gd name="T45" fmla="*/ 92 h 395"/>
                <a:gd name="T46" fmla="*/ 161 w 363"/>
                <a:gd name="T47" fmla="*/ 98 h 395"/>
                <a:gd name="T48" fmla="*/ 160 w 363"/>
                <a:gd name="T49" fmla="*/ 136 h 395"/>
                <a:gd name="T50" fmla="*/ 143 w 363"/>
                <a:gd name="T51" fmla="*/ 191 h 395"/>
                <a:gd name="T52" fmla="*/ 19 w 363"/>
                <a:gd name="T53" fmla="*/ 192 h 395"/>
                <a:gd name="T54" fmla="*/ 0 w 363"/>
                <a:gd name="T55" fmla="*/ 219 h 395"/>
                <a:gd name="T56" fmla="*/ 0 w 363"/>
                <a:gd name="T57" fmla="*/ 219 h 3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3" h="395">
                  <a:moveTo>
                    <a:pt x="0" y="219"/>
                  </a:moveTo>
                  <a:lnTo>
                    <a:pt x="140" y="393"/>
                  </a:lnTo>
                  <a:lnTo>
                    <a:pt x="148" y="395"/>
                  </a:lnTo>
                  <a:lnTo>
                    <a:pt x="162" y="387"/>
                  </a:lnTo>
                  <a:lnTo>
                    <a:pt x="363" y="191"/>
                  </a:lnTo>
                  <a:lnTo>
                    <a:pt x="341" y="167"/>
                  </a:lnTo>
                  <a:lnTo>
                    <a:pt x="316" y="189"/>
                  </a:lnTo>
                  <a:lnTo>
                    <a:pt x="272" y="139"/>
                  </a:lnTo>
                  <a:lnTo>
                    <a:pt x="275" y="127"/>
                  </a:lnTo>
                  <a:lnTo>
                    <a:pt x="336" y="78"/>
                  </a:lnTo>
                  <a:lnTo>
                    <a:pt x="318" y="58"/>
                  </a:lnTo>
                  <a:lnTo>
                    <a:pt x="346" y="35"/>
                  </a:lnTo>
                  <a:lnTo>
                    <a:pt x="259" y="0"/>
                  </a:lnTo>
                  <a:lnTo>
                    <a:pt x="257" y="37"/>
                  </a:lnTo>
                  <a:lnTo>
                    <a:pt x="246" y="78"/>
                  </a:lnTo>
                  <a:lnTo>
                    <a:pt x="228" y="110"/>
                  </a:lnTo>
                  <a:lnTo>
                    <a:pt x="201" y="145"/>
                  </a:lnTo>
                  <a:lnTo>
                    <a:pt x="203" y="101"/>
                  </a:lnTo>
                  <a:lnTo>
                    <a:pt x="198" y="79"/>
                  </a:lnTo>
                  <a:lnTo>
                    <a:pt x="200" y="0"/>
                  </a:lnTo>
                  <a:lnTo>
                    <a:pt x="192" y="2"/>
                  </a:lnTo>
                  <a:lnTo>
                    <a:pt x="170" y="84"/>
                  </a:lnTo>
                  <a:lnTo>
                    <a:pt x="174" y="92"/>
                  </a:lnTo>
                  <a:lnTo>
                    <a:pt x="161" y="98"/>
                  </a:lnTo>
                  <a:lnTo>
                    <a:pt x="160" y="136"/>
                  </a:lnTo>
                  <a:lnTo>
                    <a:pt x="143" y="191"/>
                  </a:lnTo>
                  <a:lnTo>
                    <a:pt x="19" y="192"/>
                  </a:lnTo>
                  <a:lnTo>
                    <a:pt x="0" y="219"/>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8" name="Freeform 16"/>
            <p:cNvSpPr>
              <a:spLocks/>
            </p:cNvSpPr>
            <p:nvPr/>
          </p:nvSpPr>
          <p:spPr bwMode="auto">
            <a:xfrm>
              <a:off x="5231" y="2028"/>
              <a:ext cx="146" cy="51"/>
            </a:xfrm>
            <a:custGeom>
              <a:avLst/>
              <a:gdLst>
                <a:gd name="T0" fmla="*/ 146 w 146"/>
                <a:gd name="T1" fmla="*/ 3 h 51"/>
                <a:gd name="T2" fmla="*/ 142 w 146"/>
                <a:gd name="T3" fmla="*/ 37 h 51"/>
                <a:gd name="T4" fmla="*/ 118 w 146"/>
                <a:gd name="T5" fmla="*/ 28 h 51"/>
                <a:gd name="T6" fmla="*/ 102 w 146"/>
                <a:gd name="T7" fmla="*/ 34 h 51"/>
                <a:gd name="T8" fmla="*/ 80 w 146"/>
                <a:gd name="T9" fmla="*/ 41 h 51"/>
                <a:gd name="T10" fmla="*/ 39 w 146"/>
                <a:gd name="T11" fmla="*/ 31 h 51"/>
                <a:gd name="T12" fmla="*/ 10 w 146"/>
                <a:gd name="T13" fmla="*/ 51 h 51"/>
                <a:gd name="T14" fmla="*/ 3 w 146"/>
                <a:gd name="T15" fmla="*/ 36 h 51"/>
                <a:gd name="T16" fmla="*/ 0 w 146"/>
                <a:gd name="T17" fmla="*/ 0 h 51"/>
                <a:gd name="T18" fmla="*/ 30 w 146"/>
                <a:gd name="T19" fmla="*/ 11 h 51"/>
                <a:gd name="T20" fmla="*/ 62 w 146"/>
                <a:gd name="T21" fmla="*/ 17 h 51"/>
                <a:gd name="T22" fmla="*/ 95 w 146"/>
                <a:gd name="T23" fmla="*/ 16 h 51"/>
                <a:gd name="T24" fmla="*/ 126 w 146"/>
                <a:gd name="T25" fmla="*/ 10 h 51"/>
                <a:gd name="T26" fmla="*/ 146 w 146"/>
                <a:gd name="T27" fmla="*/ 3 h 51"/>
                <a:gd name="T28" fmla="*/ 146 w 146"/>
                <a:gd name="T29" fmla="*/ 3 h 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6" h="51">
                  <a:moveTo>
                    <a:pt x="146" y="3"/>
                  </a:moveTo>
                  <a:lnTo>
                    <a:pt x="142" y="37"/>
                  </a:lnTo>
                  <a:lnTo>
                    <a:pt x="118" y="28"/>
                  </a:lnTo>
                  <a:lnTo>
                    <a:pt x="102" y="34"/>
                  </a:lnTo>
                  <a:lnTo>
                    <a:pt x="80" y="41"/>
                  </a:lnTo>
                  <a:lnTo>
                    <a:pt x="39" y="31"/>
                  </a:lnTo>
                  <a:lnTo>
                    <a:pt x="10" y="51"/>
                  </a:lnTo>
                  <a:lnTo>
                    <a:pt x="3" y="36"/>
                  </a:lnTo>
                  <a:lnTo>
                    <a:pt x="0" y="0"/>
                  </a:lnTo>
                  <a:lnTo>
                    <a:pt x="30" y="11"/>
                  </a:lnTo>
                  <a:lnTo>
                    <a:pt x="62" y="17"/>
                  </a:lnTo>
                  <a:lnTo>
                    <a:pt x="95" y="16"/>
                  </a:lnTo>
                  <a:lnTo>
                    <a:pt x="126" y="10"/>
                  </a:lnTo>
                  <a:lnTo>
                    <a:pt x="146" y="3"/>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199" name="Freeform 17"/>
            <p:cNvSpPr>
              <a:spLocks/>
            </p:cNvSpPr>
            <p:nvPr/>
          </p:nvSpPr>
          <p:spPr bwMode="auto">
            <a:xfrm>
              <a:off x="5396" y="2046"/>
              <a:ext cx="22" cy="22"/>
            </a:xfrm>
            <a:custGeom>
              <a:avLst/>
              <a:gdLst>
                <a:gd name="T0" fmla="*/ 0 w 22"/>
                <a:gd name="T1" fmla="*/ 13 h 22"/>
                <a:gd name="T2" fmla="*/ 0 w 22"/>
                <a:gd name="T3" fmla="*/ 4 h 22"/>
                <a:gd name="T4" fmla="*/ 9 w 22"/>
                <a:gd name="T5" fmla="*/ 0 h 22"/>
                <a:gd name="T6" fmla="*/ 19 w 22"/>
                <a:gd name="T7" fmla="*/ 6 h 22"/>
                <a:gd name="T8" fmla="*/ 22 w 22"/>
                <a:gd name="T9" fmla="*/ 13 h 22"/>
                <a:gd name="T10" fmla="*/ 17 w 22"/>
                <a:gd name="T11" fmla="*/ 21 h 22"/>
                <a:gd name="T12" fmla="*/ 6 w 22"/>
                <a:gd name="T13" fmla="*/ 22 h 22"/>
                <a:gd name="T14" fmla="*/ 0 w 22"/>
                <a:gd name="T15" fmla="*/ 13 h 22"/>
                <a:gd name="T16" fmla="*/ 0 w 22"/>
                <a:gd name="T17" fmla="*/ 13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22">
                  <a:moveTo>
                    <a:pt x="0" y="13"/>
                  </a:moveTo>
                  <a:lnTo>
                    <a:pt x="0" y="4"/>
                  </a:lnTo>
                  <a:lnTo>
                    <a:pt x="9" y="0"/>
                  </a:lnTo>
                  <a:lnTo>
                    <a:pt x="19" y="6"/>
                  </a:lnTo>
                  <a:lnTo>
                    <a:pt x="22" y="13"/>
                  </a:lnTo>
                  <a:lnTo>
                    <a:pt x="17" y="21"/>
                  </a:lnTo>
                  <a:lnTo>
                    <a:pt x="6" y="22"/>
                  </a:lnTo>
                  <a:lnTo>
                    <a:pt x="0" y="13"/>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0" name="Freeform 18"/>
            <p:cNvSpPr>
              <a:spLocks/>
            </p:cNvSpPr>
            <p:nvPr/>
          </p:nvSpPr>
          <p:spPr bwMode="auto">
            <a:xfrm>
              <a:off x="5389" y="2032"/>
              <a:ext cx="19" cy="15"/>
            </a:xfrm>
            <a:custGeom>
              <a:avLst/>
              <a:gdLst>
                <a:gd name="T0" fmla="*/ 0 w 19"/>
                <a:gd name="T1" fmla="*/ 15 h 15"/>
                <a:gd name="T2" fmla="*/ 7 w 19"/>
                <a:gd name="T3" fmla="*/ 9 h 15"/>
                <a:gd name="T4" fmla="*/ 19 w 19"/>
                <a:gd name="T5" fmla="*/ 6 h 15"/>
                <a:gd name="T6" fmla="*/ 17 w 19"/>
                <a:gd name="T7" fmla="*/ 1 h 15"/>
                <a:gd name="T8" fmla="*/ 1 w 19"/>
                <a:gd name="T9" fmla="*/ 0 h 15"/>
                <a:gd name="T10" fmla="*/ 0 w 19"/>
                <a:gd name="T11" fmla="*/ 15 h 15"/>
                <a:gd name="T12" fmla="*/ 0 w 19"/>
                <a:gd name="T13" fmla="*/ 15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5">
                  <a:moveTo>
                    <a:pt x="0" y="15"/>
                  </a:moveTo>
                  <a:lnTo>
                    <a:pt x="7" y="9"/>
                  </a:lnTo>
                  <a:lnTo>
                    <a:pt x="19" y="6"/>
                  </a:lnTo>
                  <a:lnTo>
                    <a:pt x="17" y="1"/>
                  </a:lnTo>
                  <a:lnTo>
                    <a:pt x="1" y="0"/>
                  </a:lnTo>
                  <a:lnTo>
                    <a:pt x="0" y="15"/>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1" name="Freeform 19"/>
            <p:cNvSpPr>
              <a:spLocks/>
            </p:cNvSpPr>
            <p:nvPr/>
          </p:nvSpPr>
          <p:spPr bwMode="auto">
            <a:xfrm>
              <a:off x="5373" y="2032"/>
              <a:ext cx="61" cy="52"/>
            </a:xfrm>
            <a:custGeom>
              <a:avLst/>
              <a:gdLst>
                <a:gd name="T0" fmla="*/ 6 w 61"/>
                <a:gd name="T1" fmla="*/ 0 h 52"/>
                <a:gd name="T2" fmla="*/ 0 w 61"/>
                <a:gd name="T3" fmla="*/ 34 h 52"/>
                <a:gd name="T4" fmla="*/ 13 w 61"/>
                <a:gd name="T5" fmla="*/ 48 h 52"/>
                <a:gd name="T6" fmla="*/ 50 w 61"/>
                <a:gd name="T7" fmla="*/ 52 h 52"/>
                <a:gd name="T8" fmla="*/ 61 w 61"/>
                <a:gd name="T9" fmla="*/ 42 h 52"/>
                <a:gd name="T10" fmla="*/ 59 w 61"/>
                <a:gd name="T11" fmla="*/ 6 h 52"/>
                <a:gd name="T12" fmla="*/ 33 w 61"/>
                <a:gd name="T13" fmla="*/ 2 h 52"/>
                <a:gd name="T14" fmla="*/ 33 w 61"/>
                <a:gd name="T15" fmla="*/ 6 h 52"/>
                <a:gd name="T16" fmla="*/ 43 w 61"/>
                <a:gd name="T17" fmla="*/ 8 h 52"/>
                <a:gd name="T18" fmla="*/ 52 w 61"/>
                <a:gd name="T19" fmla="*/ 18 h 52"/>
                <a:gd name="T20" fmla="*/ 52 w 61"/>
                <a:gd name="T21" fmla="*/ 31 h 52"/>
                <a:gd name="T22" fmla="*/ 48 w 61"/>
                <a:gd name="T23" fmla="*/ 40 h 52"/>
                <a:gd name="T24" fmla="*/ 34 w 61"/>
                <a:gd name="T25" fmla="*/ 45 h 52"/>
                <a:gd name="T26" fmla="*/ 22 w 61"/>
                <a:gd name="T27" fmla="*/ 43 h 52"/>
                <a:gd name="T28" fmla="*/ 15 w 61"/>
                <a:gd name="T29" fmla="*/ 32 h 52"/>
                <a:gd name="T30" fmla="*/ 15 w 61"/>
                <a:gd name="T31" fmla="*/ 20 h 52"/>
                <a:gd name="T32" fmla="*/ 16 w 61"/>
                <a:gd name="T33" fmla="*/ 15 h 52"/>
                <a:gd name="T34" fmla="*/ 24 w 61"/>
                <a:gd name="T35" fmla="*/ 2 h 52"/>
                <a:gd name="T36" fmla="*/ 6 w 61"/>
                <a:gd name="T37" fmla="*/ 0 h 52"/>
                <a:gd name="T38" fmla="*/ 6 w 61"/>
                <a:gd name="T39" fmla="*/ 0 h 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 h="52">
                  <a:moveTo>
                    <a:pt x="6" y="0"/>
                  </a:moveTo>
                  <a:lnTo>
                    <a:pt x="0" y="34"/>
                  </a:lnTo>
                  <a:lnTo>
                    <a:pt x="13" y="48"/>
                  </a:lnTo>
                  <a:lnTo>
                    <a:pt x="50" y="52"/>
                  </a:lnTo>
                  <a:lnTo>
                    <a:pt x="61" y="42"/>
                  </a:lnTo>
                  <a:lnTo>
                    <a:pt x="59" y="6"/>
                  </a:lnTo>
                  <a:lnTo>
                    <a:pt x="33" y="2"/>
                  </a:lnTo>
                  <a:lnTo>
                    <a:pt x="33" y="6"/>
                  </a:lnTo>
                  <a:lnTo>
                    <a:pt x="43" y="8"/>
                  </a:lnTo>
                  <a:lnTo>
                    <a:pt x="52" y="18"/>
                  </a:lnTo>
                  <a:lnTo>
                    <a:pt x="52" y="31"/>
                  </a:lnTo>
                  <a:lnTo>
                    <a:pt x="48" y="40"/>
                  </a:lnTo>
                  <a:lnTo>
                    <a:pt x="34" y="45"/>
                  </a:lnTo>
                  <a:lnTo>
                    <a:pt x="22" y="43"/>
                  </a:lnTo>
                  <a:lnTo>
                    <a:pt x="15" y="32"/>
                  </a:lnTo>
                  <a:lnTo>
                    <a:pt x="15" y="20"/>
                  </a:lnTo>
                  <a:lnTo>
                    <a:pt x="16" y="15"/>
                  </a:lnTo>
                  <a:lnTo>
                    <a:pt x="24" y="2"/>
                  </a:lnTo>
                  <a:lnTo>
                    <a:pt x="6"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2" name="Freeform 20"/>
            <p:cNvSpPr>
              <a:spLocks/>
            </p:cNvSpPr>
            <p:nvPr/>
          </p:nvSpPr>
          <p:spPr bwMode="auto">
            <a:xfrm>
              <a:off x="5388" y="1953"/>
              <a:ext cx="45" cy="85"/>
            </a:xfrm>
            <a:custGeom>
              <a:avLst/>
              <a:gdLst>
                <a:gd name="T0" fmla="*/ 14 w 45"/>
                <a:gd name="T1" fmla="*/ 0 h 85"/>
                <a:gd name="T2" fmla="*/ 12 w 45"/>
                <a:gd name="T3" fmla="*/ 33 h 85"/>
                <a:gd name="T4" fmla="*/ 0 w 45"/>
                <a:gd name="T5" fmla="*/ 77 h 85"/>
                <a:gd name="T6" fmla="*/ 45 w 45"/>
                <a:gd name="T7" fmla="*/ 85 h 85"/>
                <a:gd name="T8" fmla="*/ 43 w 45"/>
                <a:gd name="T9" fmla="*/ 39 h 85"/>
                <a:gd name="T10" fmla="*/ 45 w 45"/>
                <a:gd name="T11" fmla="*/ 4 h 85"/>
                <a:gd name="T12" fmla="*/ 14 w 45"/>
                <a:gd name="T13" fmla="*/ 0 h 85"/>
                <a:gd name="T14" fmla="*/ 14 w 45"/>
                <a:gd name="T15" fmla="*/ 0 h 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85">
                  <a:moveTo>
                    <a:pt x="14" y="0"/>
                  </a:moveTo>
                  <a:lnTo>
                    <a:pt x="12" y="33"/>
                  </a:lnTo>
                  <a:lnTo>
                    <a:pt x="0" y="77"/>
                  </a:lnTo>
                  <a:lnTo>
                    <a:pt x="45" y="85"/>
                  </a:lnTo>
                  <a:lnTo>
                    <a:pt x="43" y="39"/>
                  </a:lnTo>
                  <a:lnTo>
                    <a:pt x="45" y="4"/>
                  </a:lnTo>
                  <a:lnTo>
                    <a:pt x="14"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3" name="Freeform 21"/>
            <p:cNvSpPr>
              <a:spLocks/>
            </p:cNvSpPr>
            <p:nvPr/>
          </p:nvSpPr>
          <p:spPr bwMode="auto">
            <a:xfrm>
              <a:off x="5419" y="2178"/>
              <a:ext cx="19" cy="16"/>
            </a:xfrm>
            <a:custGeom>
              <a:avLst/>
              <a:gdLst>
                <a:gd name="T0" fmla="*/ 0 w 19"/>
                <a:gd name="T1" fmla="*/ 4 h 16"/>
                <a:gd name="T2" fmla="*/ 2 w 19"/>
                <a:gd name="T3" fmla="*/ 16 h 16"/>
                <a:gd name="T4" fmla="*/ 19 w 19"/>
                <a:gd name="T5" fmla="*/ 0 h 16"/>
                <a:gd name="T6" fmla="*/ 0 w 19"/>
                <a:gd name="T7" fmla="*/ 4 h 16"/>
                <a:gd name="T8" fmla="*/ 0 w 19"/>
                <a:gd name="T9" fmla="*/ 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6">
                  <a:moveTo>
                    <a:pt x="0" y="4"/>
                  </a:moveTo>
                  <a:lnTo>
                    <a:pt x="2" y="16"/>
                  </a:lnTo>
                  <a:lnTo>
                    <a:pt x="19" y="0"/>
                  </a:lnTo>
                  <a:lnTo>
                    <a:pt x="0" y="4"/>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4" name="Freeform 22"/>
            <p:cNvSpPr>
              <a:spLocks/>
            </p:cNvSpPr>
            <p:nvPr/>
          </p:nvSpPr>
          <p:spPr bwMode="auto">
            <a:xfrm>
              <a:off x="5373" y="2182"/>
              <a:ext cx="39" cy="28"/>
            </a:xfrm>
            <a:custGeom>
              <a:avLst/>
              <a:gdLst>
                <a:gd name="T0" fmla="*/ 4 w 39"/>
                <a:gd name="T1" fmla="*/ 25 h 28"/>
                <a:gd name="T2" fmla="*/ 10 w 39"/>
                <a:gd name="T3" fmla="*/ 23 h 28"/>
                <a:gd name="T4" fmla="*/ 9 w 39"/>
                <a:gd name="T5" fmla="*/ 7 h 28"/>
                <a:gd name="T6" fmla="*/ 31 w 39"/>
                <a:gd name="T7" fmla="*/ 10 h 28"/>
                <a:gd name="T8" fmla="*/ 33 w 39"/>
                <a:gd name="T9" fmla="*/ 28 h 28"/>
                <a:gd name="T10" fmla="*/ 39 w 39"/>
                <a:gd name="T11" fmla="*/ 27 h 28"/>
                <a:gd name="T12" fmla="*/ 36 w 39"/>
                <a:gd name="T13" fmla="*/ 4 h 28"/>
                <a:gd name="T14" fmla="*/ 3 w 39"/>
                <a:gd name="T15" fmla="*/ 0 h 28"/>
                <a:gd name="T16" fmla="*/ 0 w 39"/>
                <a:gd name="T17" fmla="*/ 12 h 28"/>
                <a:gd name="T18" fmla="*/ 4 w 39"/>
                <a:gd name="T19" fmla="*/ 18 h 28"/>
                <a:gd name="T20" fmla="*/ 4 w 39"/>
                <a:gd name="T21" fmla="*/ 25 h 28"/>
                <a:gd name="T22" fmla="*/ 4 w 39"/>
                <a:gd name="T23" fmla="*/ 25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8">
                  <a:moveTo>
                    <a:pt x="4" y="25"/>
                  </a:moveTo>
                  <a:lnTo>
                    <a:pt x="10" y="23"/>
                  </a:lnTo>
                  <a:lnTo>
                    <a:pt x="9" y="7"/>
                  </a:lnTo>
                  <a:lnTo>
                    <a:pt x="31" y="10"/>
                  </a:lnTo>
                  <a:lnTo>
                    <a:pt x="33" y="28"/>
                  </a:lnTo>
                  <a:lnTo>
                    <a:pt x="39" y="27"/>
                  </a:lnTo>
                  <a:lnTo>
                    <a:pt x="36" y="4"/>
                  </a:lnTo>
                  <a:lnTo>
                    <a:pt x="3" y="0"/>
                  </a:lnTo>
                  <a:lnTo>
                    <a:pt x="0" y="12"/>
                  </a:lnTo>
                  <a:lnTo>
                    <a:pt x="4" y="18"/>
                  </a:lnTo>
                  <a:lnTo>
                    <a:pt x="4" y="2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5" name="Freeform 23"/>
            <p:cNvSpPr>
              <a:spLocks/>
            </p:cNvSpPr>
            <p:nvPr/>
          </p:nvSpPr>
          <p:spPr bwMode="auto">
            <a:xfrm>
              <a:off x="5317" y="2152"/>
              <a:ext cx="51" cy="47"/>
            </a:xfrm>
            <a:custGeom>
              <a:avLst/>
              <a:gdLst>
                <a:gd name="T0" fmla="*/ 0 w 51"/>
                <a:gd name="T1" fmla="*/ 0 h 47"/>
                <a:gd name="T2" fmla="*/ 38 w 51"/>
                <a:gd name="T3" fmla="*/ 47 h 47"/>
                <a:gd name="T4" fmla="*/ 42 w 51"/>
                <a:gd name="T5" fmla="*/ 40 h 47"/>
                <a:gd name="T6" fmla="*/ 50 w 51"/>
                <a:gd name="T7" fmla="*/ 36 h 47"/>
                <a:gd name="T8" fmla="*/ 51 w 51"/>
                <a:gd name="T9" fmla="*/ 25 h 47"/>
                <a:gd name="T10" fmla="*/ 0 w 51"/>
                <a:gd name="T11" fmla="*/ 0 h 47"/>
                <a:gd name="T12" fmla="*/ 0 w 51"/>
                <a:gd name="T13" fmla="*/ 0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47">
                  <a:moveTo>
                    <a:pt x="0" y="0"/>
                  </a:moveTo>
                  <a:lnTo>
                    <a:pt x="38" y="47"/>
                  </a:lnTo>
                  <a:lnTo>
                    <a:pt x="42" y="40"/>
                  </a:lnTo>
                  <a:lnTo>
                    <a:pt x="50" y="36"/>
                  </a:lnTo>
                  <a:lnTo>
                    <a:pt x="51" y="25"/>
                  </a:lnTo>
                  <a:lnTo>
                    <a:pt x="0"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6" name="Freeform 24"/>
            <p:cNvSpPr>
              <a:spLocks/>
            </p:cNvSpPr>
            <p:nvPr/>
          </p:nvSpPr>
          <p:spPr bwMode="auto">
            <a:xfrm>
              <a:off x="5283" y="2065"/>
              <a:ext cx="206" cy="111"/>
            </a:xfrm>
            <a:custGeom>
              <a:avLst/>
              <a:gdLst>
                <a:gd name="T0" fmla="*/ 0 w 206"/>
                <a:gd name="T1" fmla="*/ 35 h 111"/>
                <a:gd name="T2" fmla="*/ 34 w 206"/>
                <a:gd name="T3" fmla="*/ 76 h 111"/>
                <a:gd name="T4" fmla="*/ 68 w 206"/>
                <a:gd name="T5" fmla="*/ 97 h 111"/>
                <a:gd name="T6" fmla="*/ 93 w 206"/>
                <a:gd name="T7" fmla="*/ 108 h 111"/>
                <a:gd name="T8" fmla="*/ 125 w 206"/>
                <a:gd name="T9" fmla="*/ 111 h 111"/>
                <a:gd name="T10" fmla="*/ 160 w 206"/>
                <a:gd name="T11" fmla="*/ 105 h 111"/>
                <a:gd name="T12" fmla="*/ 206 w 206"/>
                <a:gd name="T13" fmla="*/ 66 h 111"/>
                <a:gd name="T14" fmla="*/ 196 w 206"/>
                <a:gd name="T15" fmla="*/ 60 h 111"/>
                <a:gd name="T16" fmla="*/ 190 w 206"/>
                <a:gd name="T17" fmla="*/ 43 h 111"/>
                <a:gd name="T18" fmla="*/ 195 w 206"/>
                <a:gd name="T19" fmla="*/ 30 h 111"/>
                <a:gd name="T20" fmla="*/ 201 w 206"/>
                <a:gd name="T21" fmla="*/ 25 h 111"/>
                <a:gd name="T22" fmla="*/ 154 w 206"/>
                <a:gd name="T23" fmla="*/ 21 h 111"/>
                <a:gd name="T24" fmla="*/ 150 w 206"/>
                <a:gd name="T25" fmla="*/ 7 h 111"/>
                <a:gd name="T26" fmla="*/ 134 w 206"/>
                <a:gd name="T27" fmla="*/ 17 h 111"/>
                <a:gd name="T28" fmla="*/ 106 w 206"/>
                <a:gd name="T29" fmla="*/ 14 h 111"/>
                <a:gd name="T30" fmla="*/ 91 w 206"/>
                <a:gd name="T31" fmla="*/ 2 h 111"/>
                <a:gd name="T32" fmla="*/ 77 w 206"/>
                <a:gd name="T33" fmla="*/ 15 h 111"/>
                <a:gd name="T34" fmla="*/ 5 w 206"/>
                <a:gd name="T35" fmla="*/ 0 h 111"/>
                <a:gd name="T36" fmla="*/ 15 w 206"/>
                <a:gd name="T37" fmla="*/ 8 h 111"/>
                <a:gd name="T38" fmla="*/ 15 w 206"/>
                <a:gd name="T39" fmla="*/ 23 h 111"/>
                <a:gd name="T40" fmla="*/ 8 w 206"/>
                <a:gd name="T41" fmla="*/ 33 h 111"/>
                <a:gd name="T42" fmla="*/ 0 w 206"/>
                <a:gd name="T43" fmla="*/ 35 h 111"/>
                <a:gd name="T44" fmla="*/ 0 w 206"/>
                <a:gd name="T45" fmla="*/ 35 h 1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 h="111">
                  <a:moveTo>
                    <a:pt x="0" y="35"/>
                  </a:moveTo>
                  <a:lnTo>
                    <a:pt x="34" y="76"/>
                  </a:lnTo>
                  <a:lnTo>
                    <a:pt x="68" y="97"/>
                  </a:lnTo>
                  <a:lnTo>
                    <a:pt x="93" y="108"/>
                  </a:lnTo>
                  <a:lnTo>
                    <a:pt x="125" y="111"/>
                  </a:lnTo>
                  <a:lnTo>
                    <a:pt x="160" y="105"/>
                  </a:lnTo>
                  <a:lnTo>
                    <a:pt x="206" y="66"/>
                  </a:lnTo>
                  <a:lnTo>
                    <a:pt x="196" y="60"/>
                  </a:lnTo>
                  <a:lnTo>
                    <a:pt x="190" y="43"/>
                  </a:lnTo>
                  <a:lnTo>
                    <a:pt x="195" y="30"/>
                  </a:lnTo>
                  <a:lnTo>
                    <a:pt x="201" y="25"/>
                  </a:lnTo>
                  <a:lnTo>
                    <a:pt x="154" y="21"/>
                  </a:lnTo>
                  <a:lnTo>
                    <a:pt x="150" y="7"/>
                  </a:lnTo>
                  <a:lnTo>
                    <a:pt x="134" y="17"/>
                  </a:lnTo>
                  <a:lnTo>
                    <a:pt x="106" y="14"/>
                  </a:lnTo>
                  <a:lnTo>
                    <a:pt x="91" y="2"/>
                  </a:lnTo>
                  <a:lnTo>
                    <a:pt x="77" y="15"/>
                  </a:lnTo>
                  <a:lnTo>
                    <a:pt x="5" y="0"/>
                  </a:lnTo>
                  <a:lnTo>
                    <a:pt x="15" y="8"/>
                  </a:lnTo>
                  <a:lnTo>
                    <a:pt x="15" y="23"/>
                  </a:lnTo>
                  <a:lnTo>
                    <a:pt x="8" y="33"/>
                  </a:lnTo>
                  <a:lnTo>
                    <a:pt x="0" y="3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7" name="Freeform 25"/>
            <p:cNvSpPr>
              <a:spLocks/>
            </p:cNvSpPr>
            <p:nvPr/>
          </p:nvSpPr>
          <p:spPr bwMode="auto">
            <a:xfrm>
              <a:off x="5256" y="1840"/>
              <a:ext cx="32" cy="34"/>
            </a:xfrm>
            <a:custGeom>
              <a:avLst/>
              <a:gdLst>
                <a:gd name="T0" fmla="*/ 0 w 32"/>
                <a:gd name="T1" fmla="*/ 0 h 34"/>
                <a:gd name="T2" fmla="*/ 8 w 32"/>
                <a:gd name="T3" fmla="*/ 8 h 34"/>
                <a:gd name="T4" fmla="*/ 14 w 32"/>
                <a:gd name="T5" fmla="*/ 9 h 34"/>
                <a:gd name="T6" fmla="*/ 21 w 32"/>
                <a:gd name="T7" fmla="*/ 5 h 34"/>
                <a:gd name="T8" fmla="*/ 22 w 32"/>
                <a:gd name="T9" fmla="*/ 14 h 34"/>
                <a:gd name="T10" fmla="*/ 27 w 32"/>
                <a:gd name="T11" fmla="*/ 23 h 34"/>
                <a:gd name="T12" fmla="*/ 32 w 32"/>
                <a:gd name="T13" fmla="*/ 30 h 34"/>
                <a:gd name="T14" fmla="*/ 26 w 32"/>
                <a:gd name="T15" fmla="*/ 25 h 34"/>
                <a:gd name="T16" fmla="*/ 19 w 32"/>
                <a:gd name="T17" fmla="*/ 24 h 34"/>
                <a:gd name="T18" fmla="*/ 15 w 32"/>
                <a:gd name="T19" fmla="*/ 27 h 34"/>
                <a:gd name="T20" fmla="*/ 12 w 32"/>
                <a:gd name="T21" fmla="*/ 34 h 34"/>
                <a:gd name="T22" fmla="*/ 1 w 32"/>
                <a:gd name="T23" fmla="*/ 16 h 34"/>
                <a:gd name="T24" fmla="*/ 0 w 32"/>
                <a:gd name="T25" fmla="*/ 0 h 34"/>
                <a:gd name="T26" fmla="*/ 0 w 3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 h="34">
                  <a:moveTo>
                    <a:pt x="0" y="0"/>
                  </a:moveTo>
                  <a:lnTo>
                    <a:pt x="8" y="8"/>
                  </a:lnTo>
                  <a:lnTo>
                    <a:pt x="14" y="9"/>
                  </a:lnTo>
                  <a:lnTo>
                    <a:pt x="21" y="5"/>
                  </a:lnTo>
                  <a:lnTo>
                    <a:pt x="22" y="14"/>
                  </a:lnTo>
                  <a:lnTo>
                    <a:pt x="27" y="23"/>
                  </a:lnTo>
                  <a:lnTo>
                    <a:pt x="32" y="30"/>
                  </a:lnTo>
                  <a:lnTo>
                    <a:pt x="26" y="25"/>
                  </a:lnTo>
                  <a:lnTo>
                    <a:pt x="19" y="24"/>
                  </a:lnTo>
                  <a:lnTo>
                    <a:pt x="15" y="27"/>
                  </a:lnTo>
                  <a:lnTo>
                    <a:pt x="12" y="34"/>
                  </a:lnTo>
                  <a:lnTo>
                    <a:pt x="1" y="16"/>
                  </a:lnTo>
                  <a:lnTo>
                    <a:pt x="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8" name="Freeform 26"/>
            <p:cNvSpPr>
              <a:spLocks/>
            </p:cNvSpPr>
            <p:nvPr/>
          </p:nvSpPr>
          <p:spPr bwMode="auto">
            <a:xfrm>
              <a:off x="5257" y="1801"/>
              <a:ext cx="32" cy="27"/>
            </a:xfrm>
            <a:custGeom>
              <a:avLst/>
              <a:gdLst>
                <a:gd name="T0" fmla="*/ 0 w 32"/>
                <a:gd name="T1" fmla="*/ 26 h 27"/>
                <a:gd name="T2" fmla="*/ 3 w 32"/>
                <a:gd name="T3" fmla="*/ 16 h 27"/>
                <a:gd name="T4" fmla="*/ 9 w 32"/>
                <a:gd name="T5" fmla="*/ 7 h 27"/>
                <a:gd name="T6" fmla="*/ 17 w 32"/>
                <a:gd name="T7" fmla="*/ 0 h 27"/>
                <a:gd name="T8" fmla="*/ 32 w 32"/>
                <a:gd name="T9" fmla="*/ 14 h 27"/>
                <a:gd name="T10" fmla="*/ 20 w 32"/>
                <a:gd name="T11" fmla="*/ 27 h 27"/>
                <a:gd name="T12" fmla="*/ 11 w 32"/>
                <a:gd name="T13" fmla="*/ 24 h 27"/>
                <a:gd name="T14" fmla="*/ 6 w 32"/>
                <a:gd name="T15" fmla="*/ 24 h 27"/>
                <a:gd name="T16" fmla="*/ 0 w 32"/>
                <a:gd name="T17" fmla="*/ 26 h 27"/>
                <a:gd name="T18" fmla="*/ 0 w 32"/>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27">
                  <a:moveTo>
                    <a:pt x="0" y="26"/>
                  </a:moveTo>
                  <a:lnTo>
                    <a:pt x="3" y="16"/>
                  </a:lnTo>
                  <a:lnTo>
                    <a:pt x="9" y="7"/>
                  </a:lnTo>
                  <a:lnTo>
                    <a:pt x="17" y="0"/>
                  </a:lnTo>
                  <a:lnTo>
                    <a:pt x="32" y="14"/>
                  </a:lnTo>
                  <a:lnTo>
                    <a:pt x="20" y="27"/>
                  </a:lnTo>
                  <a:lnTo>
                    <a:pt x="11" y="24"/>
                  </a:lnTo>
                  <a:lnTo>
                    <a:pt x="6" y="24"/>
                  </a:lnTo>
                  <a:lnTo>
                    <a:pt x="0" y="26"/>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09" name="Freeform 27"/>
            <p:cNvSpPr>
              <a:spLocks/>
            </p:cNvSpPr>
            <p:nvPr/>
          </p:nvSpPr>
          <p:spPr bwMode="auto">
            <a:xfrm>
              <a:off x="5299" y="1793"/>
              <a:ext cx="36" cy="20"/>
            </a:xfrm>
            <a:custGeom>
              <a:avLst/>
              <a:gdLst>
                <a:gd name="T0" fmla="*/ 0 w 36"/>
                <a:gd name="T1" fmla="*/ 0 h 20"/>
                <a:gd name="T2" fmla="*/ 6 w 36"/>
                <a:gd name="T3" fmla="*/ 18 h 20"/>
                <a:gd name="T4" fmla="*/ 18 w 36"/>
                <a:gd name="T5" fmla="*/ 20 h 20"/>
                <a:gd name="T6" fmla="*/ 27 w 36"/>
                <a:gd name="T7" fmla="*/ 13 h 20"/>
                <a:gd name="T8" fmla="*/ 36 w 36"/>
                <a:gd name="T9" fmla="*/ 11 h 20"/>
                <a:gd name="T10" fmla="*/ 17 w 36"/>
                <a:gd name="T11" fmla="*/ 2 h 20"/>
                <a:gd name="T12" fmla="*/ 0 w 36"/>
                <a:gd name="T13" fmla="*/ 0 h 20"/>
                <a:gd name="T14" fmla="*/ 0 w 36"/>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 h="20">
                  <a:moveTo>
                    <a:pt x="0" y="0"/>
                  </a:moveTo>
                  <a:lnTo>
                    <a:pt x="6" y="18"/>
                  </a:lnTo>
                  <a:lnTo>
                    <a:pt x="18" y="20"/>
                  </a:lnTo>
                  <a:lnTo>
                    <a:pt x="27" y="13"/>
                  </a:lnTo>
                  <a:lnTo>
                    <a:pt x="36" y="11"/>
                  </a:lnTo>
                  <a:lnTo>
                    <a:pt x="17" y="2"/>
                  </a:lnTo>
                  <a:lnTo>
                    <a:pt x="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0" name="Freeform 28"/>
            <p:cNvSpPr>
              <a:spLocks/>
            </p:cNvSpPr>
            <p:nvPr/>
          </p:nvSpPr>
          <p:spPr bwMode="auto">
            <a:xfrm>
              <a:off x="5332" y="1817"/>
              <a:ext cx="23" cy="27"/>
            </a:xfrm>
            <a:custGeom>
              <a:avLst/>
              <a:gdLst>
                <a:gd name="T0" fmla="*/ 0 w 23"/>
                <a:gd name="T1" fmla="*/ 11 h 27"/>
                <a:gd name="T2" fmla="*/ 5 w 23"/>
                <a:gd name="T3" fmla="*/ 27 h 27"/>
                <a:gd name="T4" fmla="*/ 10 w 23"/>
                <a:gd name="T5" fmla="*/ 25 h 27"/>
                <a:gd name="T6" fmla="*/ 20 w 23"/>
                <a:gd name="T7" fmla="*/ 24 h 27"/>
                <a:gd name="T8" fmla="*/ 23 w 23"/>
                <a:gd name="T9" fmla="*/ 20 h 27"/>
                <a:gd name="T10" fmla="*/ 21 w 23"/>
                <a:gd name="T11" fmla="*/ 8 h 27"/>
                <a:gd name="T12" fmla="*/ 16 w 23"/>
                <a:gd name="T13" fmla="*/ 0 h 27"/>
                <a:gd name="T14" fmla="*/ 11 w 23"/>
                <a:gd name="T15" fmla="*/ 0 h 27"/>
                <a:gd name="T16" fmla="*/ 10 w 23"/>
                <a:gd name="T17" fmla="*/ 5 h 27"/>
                <a:gd name="T18" fmla="*/ 0 w 23"/>
                <a:gd name="T19" fmla="*/ 11 h 27"/>
                <a:gd name="T20" fmla="*/ 0 w 23"/>
                <a:gd name="T21" fmla="*/ 1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27">
                  <a:moveTo>
                    <a:pt x="0" y="11"/>
                  </a:moveTo>
                  <a:lnTo>
                    <a:pt x="5" y="27"/>
                  </a:lnTo>
                  <a:lnTo>
                    <a:pt x="10" y="25"/>
                  </a:lnTo>
                  <a:lnTo>
                    <a:pt x="20" y="24"/>
                  </a:lnTo>
                  <a:lnTo>
                    <a:pt x="23" y="20"/>
                  </a:lnTo>
                  <a:lnTo>
                    <a:pt x="21" y="8"/>
                  </a:lnTo>
                  <a:lnTo>
                    <a:pt x="16" y="0"/>
                  </a:lnTo>
                  <a:lnTo>
                    <a:pt x="11" y="0"/>
                  </a:lnTo>
                  <a:lnTo>
                    <a:pt x="10" y="5"/>
                  </a:lnTo>
                  <a:lnTo>
                    <a:pt x="0" y="11"/>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1" name="Freeform 29"/>
            <p:cNvSpPr>
              <a:spLocks/>
            </p:cNvSpPr>
            <p:nvPr/>
          </p:nvSpPr>
          <p:spPr bwMode="auto">
            <a:xfrm>
              <a:off x="5326" y="1860"/>
              <a:ext cx="27" cy="25"/>
            </a:xfrm>
            <a:custGeom>
              <a:avLst/>
              <a:gdLst>
                <a:gd name="T0" fmla="*/ 0 w 27"/>
                <a:gd name="T1" fmla="*/ 10 h 25"/>
                <a:gd name="T2" fmla="*/ 8 w 27"/>
                <a:gd name="T3" fmla="*/ 25 h 25"/>
                <a:gd name="T4" fmla="*/ 16 w 27"/>
                <a:gd name="T5" fmla="*/ 23 h 25"/>
                <a:gd name="T6" fmla="*/ 23 w 27"/>
                <a:gd name="T7" fmla="*/ 17 h 25"/>
                <a:gd name="T8" fmla="*/ 27 w 27"/>
                <a:gd name="T9" fmla="*/ 4 h 25"/>
                <a:gd name="T10" fmla="*/ 8 w 27"/>
                <a:gd name="T11" fmla="*/ 0 h 25"/>
                <a:gd name="T12" fmla="*/ 0 w 27"/>
                <a:gd name="T13" fmla="*/ 10 h 25"/>
                <a:gd name="T14" fmla="*/ 0 w 27"/>
                <a:gd name="T15" fmla="*/ 1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5">
                  <a:moveTo>
                    <a:pt x="0" y="10"/>
                  </a:moveTo>
                  <a:lnTo>
                    <a:pt x="8" y="25"/>
                  </a:lnTo>
                  <a:lnTo>
                    <a:pt x="16" y="23"/>
                  </a:lnTo>
                  <a:lnTo>
                    <a:pt x="23" y="17"/>
                  </a:lnTo>
                  <a:lnTo>
                    <a:pt x="27" y="4"/>
                  </a:lnTo>
                  <a:lnTo>
                    <a:pt x="8" y="0"/>
                  </a:lnTo>
                  <a:lnTo>
                    <a:pt x="0" y="1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2" name="Freeform 30"/>
            <p:cNvSpPr>
              <a:spLocks/>
            </p:cNvSpPr>
            <p:nvPr/>
          </p:nvSpPr>
          <p:spPr bwMode="auto">
            <a:xfrm>
              <a:off x="5280" y="1875"/>
              <a:ext cx="37" cy="18"/>
            </a:xfrm>
            <a:custGeom>
              <a:avLst/>
              <a:gdLst>
                <a:gd name="T0" fmla="*/ 10 w 37"/>
                <a:gd name="T1" fmla="*/ 0 h 18"/>
                <a:gd name="T2" fmla="*/ 9 w 37"/>
                <a:gd name="T3" fmla="*/ 7 h 18"/>
                <a:gd name="T4" fmla="*/ 0 w 37"/>
                <a:gd name="T5" fmla="*/ 10 h 18"/>
                <a:gd name="T6" fmla="*/ 6 w 37"/>
                <a:gd name="T7" fmla="*/ 14 h 18"/>
                <a:gd name="T8" fmla="*/ 16 w 37"/>
                <a:gd name="T9" fmla="*/ 17 h 18"/>
                <a:gd name="T10" fmla="*/ 28 w 37"/>
                <a:gd name="T11" fmla="*/ 18 h 18"/>
                <a:gd name="T12" fmla="*/ 37 w 37"/>
                <a:gd name="T13" fmla="*/ 17 h 18"/>
                <a:gd name="T14" fmla="*/ 32 w 37"/>
                <a:gd name="T15" fmla="*/ 14 h 18"/>
                <a:gd name="T16" fmla="*/ 29 w 37"/>
                <a:gd name="T17" fmla="*/ 7 h 18"/>
                <a:gd name="T18" fmla="*/ 27 w 37"/>
                <a:gd name="T19" fmla="*/ 0 h 18"/>
                <a:gd name="T20" fmla="*/ 10 w 37"/>
                <a:gd name="T21" fmla="*/ 0 h 18"/>
                <a:gd name="T22" fmla="*/ 10 w 37"/>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 h="18">
                  <a:moveTo>
                    <a:pt x="10" y="0"/>
                  </a:moveTo>
                  <a:lnTo>
                    <a:pt x="9" y="7"/>
                  </a:lnTo>
                  <a:lnTo>
                    <a:pt x="0" y="10"/>
                  </a:lnTo>
                  <a:lnTo>
                    <a:pt x="6" y="14"/>
                  </a:lnTo>
                  <a:lnTo>
                    <a:pt x="16" y="17"/>
                  </a:lnTo>
                  <a:lnTo>
                    <a:pt x="28" y="18"/>
                  </a:lnTo>
                  <a:lnTo>
                    <a:pt x="37" y="17"/>
                  </a:lnTo>
                  <a:lnTo>
                    <a:pt x="32" y="14"/>
                  </a:lnTo>
                  <a:lnTo>
                    <a:pt x="29" y="7"/>
                  </a:lnTo>
                  <a:lnTo>
                    <a:pt x="27" y="0"/>
                  </a:lnTo>
                  <a:lnTo>
                    <a:pt x="1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3" name="Freeform 31"/>
            <p:cNvSpPr>
              <a:spLocks/>
            </p:cNvSpPr>
            <p:nvPr/>
          </p:nvSpPr>
          <p:spPr bwMode="auto">
            <a:xfrm>
              <a:off x="5209" y="1949"/>
              <a:ext cx="450" cy="285"/>
            </a:xfrm>
            <a:custGeom>
              <a:avLst/>
              <a:gdLst>
                <a:gd name="T0" fmla="*/ 6 w 450"/>
                <a:gd name="T1" fmla="*/ 84 h 285"/>
                <a:gd name="T2" fmla="*/ 12 w 450"/>
                <a:gd name="T3" fmla="*/ 95 h 285"/>
                <a:gd name="T4" fmla="*/ 10 w 450"/>
                <a:gd name="T5" fmla="*/ 101 h 285"/>
                <a:gd name="T6" fmla="*/ 0 w 450"/>
                <a:gd name="T7" fmla="*/ 111 h 285"/>
                <a:gd name="T8" fmla="*/ 156 w 450"/>
                <a:gd name="T9" fmla="*/ 285 h 285"/>
                <a:gd name="T10" fmla="*/ 171 w 450"/>
                <a:gd name="T11" fmla="*/ 275 h 285"/>
                <a:gd name="T12" fmla="*/ 181 w 450"/>
                <a:gd name="T13" fmla="*/ 277 h 285"/>
                <a:gd name="T14" fmla="*/ 190 w 450"/>
                <a:gd name="T15" fmla="*/ 284 h 285"/>
                <a:gd name="T16" fmla="*/ 450 w 450"/>
                <a:gd name="T17" fmla="*/ 40 h 285"/>
                <a:gd name="T18" fmla="*/ 414 w 450"/>
                <a:gd name="T19" fmla="*/ 0 h 285"/>
                <a:gd name="T20" fmla="*/ 413 w 450"/>
                <a:gd name="T21" fmla="*/ 19 h 285"/>
                <a:gd name="T22" fmla="*/ 433 w 450"/>
                <a:gd name="T23" fmla="*/ 44 h 285"/>
                <a:gd name="T24" fmla="*/ 379 w 450"/>
                <a:gd name="T25" fmla="*/ 92 h 285"/>
                <a:gd name="T26" fmla="*/ 365 w 450"/>
                <a:gd name="T27" fmla="*/ 80 h 285"/>
                <a:gd name="T28" fmla="*/ 361 w 450"/>
                <a:gd name="T29" fmla="*/ 89 h 285"/>
                <a:gd name="T30" fmla="*/ 367 w 450"/>
                <a:gd name="T31" fmla="*/ 98 h 285"/>
                <a:gd name="T32" fmla="*/ 368 w 450"/>
                <a:gd name="T33" fmla="*/ 109 h 285"/>
                <a:gd name="T34" fmla="*/ 363 w 450"/>
                <a:gd name="T35" fmla="*/ 115 h 285"/>
                <a:gd name="T36" fmla="*/ 353 w 450"/>
                <a:gd name="T37" fmla="*/ 114 h 285"/>
                <a:gd name="T38" fmla="*/ 348 w 450"/>
                <a:gd name="T39" fmla="*/ 106 h 285"/>
                <a:gd name="T40" fmla="*/ 345 w 450"/>
                <a:gd name="T41" fmla="*/ 114 h 285"/>
                <a:gd name="T42" fmla="*/ 350 w 450"/>
                <a:gd name="T43" fmla="*/ 121 h 285"/>
                <a:gd name="T44" fmla="*/ 346 w 450"/>
                <a:gd name="T45" fmla="*/ 123 h 285"/>
                <a:gd name="T46" fmla="*/ 336 w 450"/>
                <a:gd name="T47" fmla="*/ 111 h 285"/>
                <a:gd name="T48" fmla="*/ 302 w 450"/>
                <a:gd name="T49" fmla="*/ 131 h 285"/>
                <a:gd name="T50" fmla="*/ 316 w 450"/>
                <a:gd name="T51" fmla="*/ 149 h 285"/>
                <a:gd name="T52" fmla="*/ 312 w 450"/>
                <a:gd name="T53" fmla="*/ 153 h 285"/>
                <a:gd name="T54" fmla="*/ 290 w 450"/>
                <a:gd name="T55" fmla="*/ 130 h 285"/>
                <a:gd name="T56" fmla="*/ 275 w 450"/>
                <a:gd name="T57" fmla="*/ 140 h 285"/>
                <a:gd name="T58" fmla="*/ 294 w 450"/>
                <a:gd name="T59" fmla="*/ 144 h 285"/>
                <a:gd name="T60" fmla="*/ 305 w 450"/>
                <a:gd name="T61" fmla="*/ 163 h 285"/>
                <a:gd name="T62" fmla="*/ 302 w 450"/>
                <a:gd name="T63" fmla="*/ 169 h 285"/>
                <a:gd name="T64" fmla="*/ 205 w 450"/>
                <a:gd name="T65" fmla="*/ 261 h 285"/>
                <a:gd name="T66" fmla="*/ 197 w 450"/>
                <a:gd name="T67" fmla="*/ 259 h 285"/>
                <a:gd name="T68" fmla="*/ 193 w 450"/>
                <a:gd name="T69" fmla="*/ 250 h 285"/>
                <a:gd name="T70" fmla="*/ 181 w 450"/>
                <a:gd name="T71" fmla="*/ 251 h 285"/>
                <a:gd name="T72" fmla="*/ 178 w 450"/>
                <a:gd name="T73" fmla="*/ 263 h 285"/>
                <a:gd name="T74" fmla="*/ 148 w 450"/>
                <a:gd name="T75" fmla="*/ 264 h 285"/>
                <a:gd name="T76" fmla="*/ 30 w 450"/>
                <a:gd name="T77" fmla="*/ 127 h 285"/>
                <a:gd name="T78" fmla="*/ 26 w 450"/>
                <a:gd name="T79" fmla="*/ 109 h 285"/>
                <a:gd name="T80" fmla="*/ 22 w 450"/>
                <a:gd name="T81" fmla="*/ 81 h 285"/>
                <a:gd name="T82" fmla="*/ 13 w 450"/>
                <a:gd name="T83" fmla="*/ 73 h 285"/>
                <a:gd name="T84" fmla="*/ 6 w 450"/>
                <a:gd name="T85" fmla="*/ 84 h 285"/>
                <a:gd name="T86" fmla="*/ 6 w 450"/>
                <a:gd name="T87" fmla="*/ 84 h 2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0" h="285">
                  <a:moveTo>
                    <a:pt x="6" y="84"/>
                  </a:moveTo>
                  <a:lnTo>
                    <a:pt x="12" y="95"/>
                  </a:lnTo>
                  <a:lnTo>
                    <a:pt x="10" y="101"/>
                  </a:lnTo>
                  <a:lnTo>
                    <a:pt x="0" y="111"/>
                  </a:lnTo>
                  <a:lnTo>
                    <a:pt x="156" y="285"/>
                  </a:lnTo>
                  <a:lnTo>
                    <a:pt x="171" y="275"/>
                  </a:lnTo>
                  <a:lnTo>
                    <a:pt x="181" y="277"/>
                  </a:lnTo>
                  <a:lnTo>
                    <a:pt x="190" y="284"/>
                  </a:lnTo>
                  <a:lnTo>
                    <a:pt x="450" y="40"/>
                  </a:lnTo>
                  <a:lnTo>
                    <a:pt x="414" y="0"/>
                  </a:lnTo>
                  <a:lnTo>
                    <a:pt x="413" y="19"/>
                  </a:lnTo>
                  <a:lnTo>
                    <a:pt x="433" y="44"/>
                  </a:lnTo>
                  <a:lnTo>
                    <a:pt x="379" y="92"/>
                  </a:lnTo>
                  <a:lnTo>
                    <a:pt x="365" y="80"/>
                  </a:lnTo>
                  <a:lnTo>
                    <a:pt x="361" y="89"/>
                  </a:lnTo>
                  <a:lnTo>
                    <a:pt x="367" y="98"/>
                  </a:lnTo>
                  <a:lnTo>
                    <a:pt x="368" y="109"/>
                  </a:lnTo>
                  <a:lnTo>
                    <a:pt x="363" y="115"/>
                  </a:lnTo>
                  <a:lnTo>
                    <a:pt x="353" y="114"/>
                  </a:lnTo>
                  <a:lnTo>
                    <a:pt x="348" y="106"/>
                  </a:lnTo>
                  <a:lnTo>
                    <a:pt x="345" y="114"/>
                  </a:lnTo>
                  <a:lnTo>
                    <a:pt x="350" y="121"/>
                  </a:lnTo>
                  <a:lnTo>
                    <a:pt x="346" y="123"/>
                  </a:lnTo>
                  <a:lnTo>
                    <a:pt x="336" y="111"/>
                  </a:lnTo>
                  <a:lnTo>
                    <a:pt x="302" y="131"/>
                  </a:lnTo>
                  <a:lnTo>
                    <a:pt x="316" y="149"/>
                  </a:lnTo>
                  <a:lnTo>
                    <a:pt x="312" y="153"/>
                  </a:lnTo>
                  <a:lnTo>
                    <a:pt x="290" y="130"/>
                  </a:lnTo>
                  <a:lnTo>
                    <a:pt x="275" y="140"/>
                  </a:lnTo>
                  <a:lnTo>
                    <a:pt x="294" y="144"/>
                  </a:lnTo>
                  <a:lnTo>
                    <a:pt x="305" y="163"/>
                  </a:lnTo>
                  <a:lnTo>
                    <a:pt x="302" y="169"/>
                  </a:lnTo>
                  <a:lnTo>
                    <a:pt x="205" y="261"/>
                  </a:lnTo>
                  <a:lnTo>
                    <a:pt x="197" y="259"/>
                  </a:lnTo>
                  <a:lnTo>
                    <a:pt x="193" y="250"/>
                  </a:lnTo>
                  <a:lnTo>
                    <a:pt x="181" y="251"/>
                  </a:lnTo>
                  <a:lnTo>
                    <a:pt x="178" y="263"/>
                  </a:lnTo>
                  <a:lnTo>
                    <a:pt x="148" y="264"/>
                  </a:lnTo>
                  <a:lnTo>
                    <a:pt x="30" y="127"/>
                  </a:lnTo>
                  <a:lnTo>
                    <a:pt x="26" y="109"/>
                  </a:lnTo>
                  <a:lnTo>
                    <a:pt x="22" y="81"/>
                  </a:lnTo>
                  <a:lnTo>
                    <a:pt x="13" y="73"/>
                  </a:lnTo>
                  <a:lnTo>
                    <a:pt x="6" y="84"/>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4" name="Freeform 32"/>
            <p:cNvSpPr>
              <a:spLocks/>
            </p:cNvSpPr>
            <p:nvPr/>
          </p:nvSpPr>
          <p:spPr bwMode="auto">
            <a:xfrm>
              <a:off x="5478" y="2005"/>
              <a:ext cx="71" cy="69"/>
            </a:xfrm>
            <a:custGeom>
              <a:avLst/>
              <a:gdLst>
                <a:gd name="T0" fmla="*/ 0 w 71"/>
                <a:gd name="T1" fmla="*/ 35 h 69"/>
                <a:gd name="T2" fmla="*/ 28 w 71"/>
                <a:gd name="T3" fmla="*/ 69 h 69"/>
                <a:gd name="T4" fmla="*/ 52 w 71"/>
                <a:gd name="T5" fmla="*/ 56 h 69"/>
                <a:gd name="T6" fmla="*/ 71 w 71"/>
                <a:gd name="T7" fmla="*/ 40 h 69"/>
                <a:gd name="T8" fmla="*/ 34 w 71"/>
                <a:gd name="T9" fmla="*/ 0 h 69"/>
                <a:gd name="T10" fmla="*/ 0 w 71"/>
                <a:gd name="T11" fmla="*/ 35 h 69"/>
                <a:gd name="T12" fmla="*/ 0 w 71"/>
                <a:gd name="T13" fmla="*/ 35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69">
                  <a:moveTo>
                    <a:pt x="0" y="35"/>
                  </a:moveTo>
                  <a:lnTo>
                    <a:pt x="28" y="69"/>
                  </a:lnTo>
                  <a:lnTo>
                    <a:pt x="52" y="56"/>
                  </a:lnTo>
                  <a:lnTo>
                    <a:pt x="71" y="40"/>
                  </a:lnTo>
                  <a:lnTo>
                    <a:pt x="34" y="0"/>
                  </a:lnTo>
                  <a:lnTo>
                    <a:pt x="0" y="35"/>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5" name="Freeform 33"/>
            <p:cNvSpPr>
              <a:spLocks/>
            </p:cNvSpPr>
            <p:nvPr/>
          </p:nvSpPr>
          <p:spPr bwMode="auto">
            <a:xfrm>
              <a:off x="5454" y="2046"/>
              <a:ext cx="40" cy="38"/>
            </a:xfrm>
            <a:custGeom>
              <a:avLst/>
              <a:gdLst>
                <a:gd name="T0" fmla="*/ 16 w 40"/>
                <a:gd name="T1" fmla="*/ 0 h 38"/>
                <a:gd name="T2" fmla="*/ 5 w 40"/>
                <a:gd name="T3" fmla="*/ 14 h 38"/>
                <a:gd name="T4" fmla="*/ 0 w 40"/>
                <a:gd name="T5" fmla="*/ 23 h 38"/>
                <a:gd name="T6" fmla="*/ 5 w 40"/>
                <a:gd name="T7" fmla="*/ 32 h 38"/>
                <a:gd name="T8" fmla="*/ 16 w 40"/>
                <a:gd name="T9" fmla="*/ 38 h 38"/>
                <a:gd name="T10" fmla="*/ 30 w 40"/>
                <a:gd name="T11" fmla="*/ 36 h 38"/>
                <a:gd name="T12" fmla="*/ 40 w 40"/>
                <a:gd name="T13" fmla="*/ 29 h 38"/>
                <a:gd name="T14" fmla="*/ 16 w 40"/>
                <a:gd name="T15" fmla="*/ 0 h 38"/>
                <a:gd name="T16" fmla="*/ 16 w 40"/>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38">
                  <a:moveTo>
                    <a:pt x="16" y="0"/>
                  </a:moveTo>
                  <a:lnTo>
                    <a:pt x="5" y="14"/>
                  </a:lnTo>
                  <a:lnTo>
                    <a:pt x="0" y="23"/>
                  </a:lnTo>
                  <a:lnTo>
                    <a:pt x="5" y="32"/>
                  </a:lnTo>
                  <a:lnTo>
                    <a:pt x="16" y="38"/>
                  </a:lnTo>
                  <a:lnTo>
                    <a:pt x="30" y="36"/>
                  </a:lnTo>
                  <a:lnTo>
                    <a:pt x="40" y="29"/>
                  </a:lnTo>
                  <a:lnTo>
                    <a:pt x="16"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6" name="Freeform 34"/>
            <p:cNvSpPr>
              <a:spLocks/>
            </p:cNvSpPr>
            <p:nvPr/>
          </p:nvSpPr>
          <p:spPr bwMode="auto">
            <a:xfrm>
              <a:off x="5433" y="1974"/>
              <a:ext cx="60" cy="113"/>
            </a:xfrm>
            <a:custGeom>
              <a:avLst/>
              <a:gdLst>
                <a:gd name="T0" fmla="*/ 23 w 60"/>
                <a:gd name="T1" fmla="*/ 0 h 113"/>
                <a:gd name="T2" fmla="*/ 41 w 60"/>
                <a:gd name="T3" fmla="*/ 13 h 113"/>
                <a:gd name="T4" fmla="*/ 60 w 60"/>
                <a:gd name="T5" fmla="*/ 36 h 113"/>
                <a:gd name="T6" fmla="*/ 14 w 60"/>
                <a:gd name="T7" fmla="*/ 87 h 113"/>
                <a:gd name="T8" fmla="*/ 16 w 60"/>
                <a:gd name="T9" fmla="*/ 113 h 113"/>
                <a:gd name="T10" fmla="*/ 0 w 60"/>
                <a:gd name="T11" fmla="*/ 111 h 113"/>
                <a:gd name="T12" fmla="*/ 0 w 60"/>
                <a:gd name="T13" fmla="*/ 104 h 113"/>
                <a:gd name="T14" fmla="*/ 2 w 60"/>
                <a:gd name="T15" fmla="*/ 85 h 113"/>
                <a:gd name="T16" fmla="*/ 0 w 60"/>
                <a:gd name="T17" fmla="*/ 27 h 113"/>
                <a:gd name="T18" fmla="*/ 23 w 60"/>
                <a:gd name="T19" fmla="*/ 0 h 113"/>
                <a:gd name="T20" fmla="*/ 23 w 60"/>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 h="113">
                  <a:moveTo>
                    <a:pt x="23" y="0"/>
                  </a:moveTo>
                  <a:lnTo>
                    <a:pt x="41" y="13"/>
                  </a:lnTo>
                  <a:lnTo>
                    <a:pt x="60" y="36"/>
                  </a:lnTo>
                  <a:lnTo>
                    <a:pt x="14" y="87"/>
                  </a:lnTo>
                  <a:lnTo>
                    <a:pt x="16" y="113"/>
                  </a:lnTo>
                  <a:lnTo>
                    <a:pt x="0" y="111"/>
                  </a:lnTo>
                  <a:lnTo>
                    <a:pt x="0" y="104"/>
                  </a:lnTo>
                  <a:lnTo>
                    <a:pt x="2" y="85"/>
                  </a:lnTo>
                  <a:lnTo>
                    <a:pt x="0" y="27"/>
                  </a:lnTo>
                  <a:lnTo>
                    <a:pt x="23"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7" name="Freeform 35"/>
            <p:cNvSpPr>
              <a:spLocks/>
            </p:cNvSpPr>
            <p:nvPr/>
          </p:nvSpPr>
          <p:spPr bwMode="auto">
            <a:xfrm>
              <a:off x="5459" y="1871"/>
              <a:ext cx="107" cy="137"/>
            </a:xfrm>
            <a:custGeom>
              <a:avLst/>
              <a:gdLst>
                <a:gd name="T0" fmla="*/ 0 w 107"/>
                <a:gd name="T1" fmla="*/ 96 h 137"/>
                <a:gd name="T2" fmla="*/ 18 w 107"/>
                <a:gd name="T3" fmla="*/ 110 h 137"/>
                <a:gd name="T4" fmla="*/ 40 w 107"/>
                <a:gd name="T5" fmla="*/ 137 h 137"/>
                <a:gd name="T6" fmla="*/ 48 w 107"/>
                <a:gd name="T7" fmla="*/ 130 h 137"/>
                <a:gd name="T8" fmla="*/ 43 w 107"/>
                <a:gd name="T9" fmla="*/ 121 h 137"/>
                <a:gd name="T10" fmla="*/ 47 w 107"/>
                <a:gd name="T11" fmla="*/ 113 h 137"/>
                <a:gd name="T12" fmla="*/ 107 w 107"/>
                <a:gd name="T13" fmla="*/ 65 h 137"/>
                <a:gd name="T14" fmla="*/ 80 w 107"/>
                <a:gd name="T15" fmla="*/ 37 h 137"/>
                <a:gd name="T16" fmla="*/ 47 w 107"/>
                <a:gd name="T17" fmla="*/ 10 h 137"/>
                <a:gd name="T18" fmla="*/ 30 w 107"/>
                <a:gd name="T19" fmla="*/ 0 h 137"/>
                <a:gd name="T20" fmla="*/ 23 w 107"/>
                <a:gd name="T21" fmla="*/ 36 h 137"/>
                <a:gd name="T22" fmla="*/ 17 w 107"/>
                <a:gd name="T23" fmla="*/ 67 h 137"/>
                <a:gd name="T24" fmla="*/ 0 w 107"/>
                <a:gd name="T25" fmla="*/ 96 h 137"/>
                <a:gd name="T26" fmla="*/ 0 w 107"/>
                <a:gd name="T27" fmla="*/ 96 h 1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7" h="137">
                  <a:moveTo>
                    <a:pt x="0" y="96"/>
                  </a:moveTo>
                  <a:lnTo>
                    <a:pt x="18" y="110"/>
                  </a:lnTo>
                  <a:lnTo>
                    <a:pt x="40" y="137"/>
                  </a:lnTo>
                  <a:lnTo>
                    <a:pt x="48" y="130"/>
                  </a:lnTo>
                  <a:lnTo>
                    <a:pt x="43" y="121"/>
                  </a:lnTo>
                  <a:lnTo>
                    <a:pt x="47" y="113"/>
                  </a:lnTo>
                  <a:lnTo>
                    <a:pt x="107" y="65"/>
                  </a:lnTo>
                  <a:lnTo>
                    <a:pt x="80" y="37"/>
                  </a:lnTo>
                  <a:lnTo>
                    <a:pt x="47" y="10"/>
                  </a:lnTo>
                  <a:lnTo>
                    <a:pt x="30" y="0"/>
                  </a:lnTo>
                  <a:lnTo>
                    <a:pt x="23" y="36"/>
                  </a:lnTo>
                  <a:lnTo>
                    <a:pt x="17" y="67"/>
                  </a:lnTo>
                  <a:lnTo>
                    <a:pt x="0" y="96"/>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8" name="Freeform 36"/>
            <p:cNvSpPr>
              <a:spLocks/>
            </p:cNvSpPr>
            <p:nvPr/>
          </p:nvSpPr>
          <p:spPr bwMode="auto">
            <a:xfrm>
              <a:off x="5436" y="1717"/>
              <a:ext cx="211" cy="245"/>
            </a:xfrm>
            <a:custGeom>
              <a:avLst/>
              <a:gdLst>
                <a:gd name="T0" fmla="*/ 0 w 211"/>
                <a:gd name="T1" fmla="*/ 0 h 245"/>
                <a:gd name="T2" fmla="*/ 6 w 211"/>
                <a:gd name="T3" fmla="*/ 18 h 245"/>
                <a:gd name="T4" fmla="*/ 17 w 211"/>
                <a:gd name="T5" fmla="*/ 32 h 245"/>
                <a:gd name="T6" fmla="*/ 33 w 211"/>
                <a:gd name="T7" fmla="*/ 56 h 245"/>
                <a:gd name="T8" fmla="*/ 43 w 211"/>
                <a:gd name="T9" fmla="*/ 82 h 245"/>
                <a:gd name="T10" fmla="*/ 51 w 211"/>
                <a:gd name="T11" fmla="*/ 116 h 245"/>
                <a:gd name="T12" fmla="*/ 52 w 211"/>
                <a:gd name="T13" fmla="*/ 147 h 245"/>
                <a:gd name="T14" fmla="*/ 77 w 211"/>
                <a:gd name="T15" fmla="*/ 159 h 245"/>
                <a:gd name="T16" fmla="*/ 103 w 211"/>
                <a:gd name="T17" fmla="*/ 182 h 245"/>
                <a:gd name="T18" fmla="*/ 111 w 211"/>
                <a:gd name="T19" fmla="*/ 190 h 245"/>
                <a:gd name="T20" fmla="*/ 131 w 211"/>
                <a:gd name="T21" fmla="*/ 174 h 245"/>
                <a:gd name="T22" fmla="*/ 135 w 211"/>
                <a:gd name="T23" fmla="*/ 178 h 245"/>
                <a:gd name="T24" fmla="*/ 115 w 211"/>
                <a:gd name="T25" fmla="*/ 197 h 245"/>
                <a:gd name="T26" fmla="*/ 133 w 211"/>
                <a:gd name="T27" fmla="*/ 218 h 245"/>
                <a:gd name="T28" fmla="*/ 132 w 211"/>
                <a:gd name="T29" fmla="*/ 195 h 245"/>
                <a:gd name="T30" fmla="*/ 143 w 211"/>
                <a:gd name="T31" fmla="*/ 177 h 245"/>
                <a:gd name="T32" fmla="*/ 199 w 211"/>
                <a:gd name="T33" fmla="*/ 245 h 245"/>
                <a:gd name="T34" fmla="*/ 211 w 211"/>
                <a:gd name="T35" fmla="*/ 233 h 245"/>
                <a:gd name="T36" fmla="*/ 97 w 211"/>
                <a:gd name="T37" fmla="*/ 105 h 245"/>
                <a:gd name="T38" fmla="*/ 83 w 211"/>
                <a:gd name="T39" fmla="*/ 115 h 245"/>
                <a:gd name="T40" fmla="*/ 73 w 211"/>
                <a:gd name="T41" fmla="*/ 112 h 245"/>
                <a:gd name="T42" fmla="*/ 74 w 211"/>
                <a:gd name="T43" fmla="*/ 103 h 245"/>
                <a:gd name="T44" fmla="*/ 83 w 211"/>
                <a:gd name="T45" fmla="*/ 92 h 245"/>
                <a:gd name="T46" fmla="*/ 0 w 211"/>
                <a:gd name="T47" fmla="*/ 0 h 245"/>
                <a:gd name="T48" fmla="*/ 0 w 211"/>
                <a:gd name="T49" fmla="*/ 0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1" h="245">
                  <a:moveTo>
                    <a:pt x="0" y="0"/>
                  </a:moveTo>
                  <a:lnTo>
                    <a:pt x="6" y="18"/>
                  </a:lnTo>
                  <a:lnTo>
                    <a:pt x="17" y="32"/>
                  </a:lnTo>
                  <a:lnTo>
                    <a:pt x="33" y="56"/>
                  </a:lnTo>
                  <a:lnTo>
                    <a:pt x="43" y="82"/>
                  </a:lnTo>
                  <a:lnTo>
                    <a:pt x="51" y="116"/>
                  </a:lnTo>
                  <a:lnTo>
                    <a:pt x="52" y="147"/>
                  </a:lnTo>
                  <a:lnTo>
                    <a:pt x="77" y="159"/>
                  </a:lnTo>
                  <a:lnTo>
                    <a:pt x="103" y="182"/>
                  </a:lnTo>
                  <a:lnTo>
                    <a:pt x="111" y="190"/>
                  </a:lnTo>
                  <a:lnTo>
                    <a:pt x="131" y="174"/>
                  </a:lnTo>
                  <a:lnTo>
                    <a:pt x="135" y="178"/>
                  </a:lnTo>
                  <a:lnTo>
                    <a:pt x="115" y="197"/>
                  </a:lnTo>
                  <a:lnTo>
                    <a:pt x="133" y="218"/>
                  </a:lnTo>
                  <a:lnTo>
                    <a:pt x="132" y="195"/>
                  </a:lnTo>
                  <a:lnTo>
                    <a:pt x="143" y="177"/>
                  </a:lnTo>
                  <a:lnTo>
                    <a:pt x="199" y="245"/>
                  </a:lnTo>
                  <a:lnTo>
                    <a:pt x="211" y="233"/>
                  </a:lnTo>
                  <a:lnTo>
                    <a:pt x="97" y="105"/>
                  </a:lnTo>
                  <a:lnTo>
                    <a:pt x="83" y="115"/>
                  </a:lnTo>
                  <a:lnTo>
                    <a:pt x="73" y="112"/>
                  </a:lnTo>
                  <a:lnTo>
                    <a:pt x="74" y="103"/>
                  </a:lnTo>
                  <a:lnTo>
                    <a:pt x="83" y="92"/>
                  </a:lnTo>
                  <a:lnTo>
                    <a:pt x="0"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19" name="Freeform 37"/>
            <p:cNvSpPr>
              <a:spLocks/>
            </p:cNvSpPr>
            <p:nvPr/>
          </p:nvSpPr>
          <p:spPr bwMode="auto">
            <a:xfrm>
              <a:off x="5019" y="1578"/>
              <a:ext cx="425" cy="463"/>
            </a:xfrm>
            <a:custGeom>
              <a:avLst/>
              <a:gdLst>
                <a:gd name="T0" fmla="*/ 26 w 425"/>
                <a:gd name="T1" fmla="*/ 230 h 463"/>
                <a:gd name="T2" fmla="*/ 268 w 425"/>
                <a:gd name="T3" fmla="*/ 29 h 463"/>
                <a:gd name="T4" fmla="*/ 271 w 425"/>
                <a:gd name="T5" fmla="*/ 36 h 463"/>
                <a:gd name="T6" fmla="*/ 195 w 425"/>
                <a:gd name="T7" fmla="*/ 100 h 463"/>
                <a:gd name="T8" fmla="*/ 230 w 425"/>
                <a:gd name="T9" fmla="*/ 90 h 463"/>
                <a:gd name="T10" fmla="*/ 278 w 425"/>
                <a:gd name="T11" fmla="*/ 85 h 463"/>
                <a:gd name="T12" fmla="*/ 322 w 425"/>
                <a:gd name="T13" fmla="*/ 92 h 463"/>
                <a:gd name="T14" fmla="*/ 366 w 425"/>
                <a:gd name="T15" fmla="*/ 107 h 463"/>
                <a:gd name="T16" fmla="*/ 384 w 425"/>
                <a:gd name="T17" fmla="*/ 118 h 463"/>
                <a:gd name="T18" fmla="*/ 330 w 425"/>
                <a:gd name="T19" fmla="*/ 58 h 463"/>
                <a:gd name="T20" fmla="*/ 335 w 425"/>
                <a:gd name="T21" fmla="*/ 58 h 463"/>
                <a:gd name="T22" fmla="*/ 403 w 425"/>
                <a:gd name="T23" fmla="*/ 134 h 463"/>
                <a:gd name="T24" fmla="*/ 425 w 425"/>
                <a:gd name="T25" fmla="*/ 159 h 463"/>
                <a:gd name="T26" fmla="*/ 418 w 425"/>
                <a:gd name="T27" fmla="*/ 139 h 463"/>
                <a:gd name="T28" fmla="*/ 323 w 425"/>
                <a:gd name="T29" fmla="*/ 31 h 463"/>
                <a:gd name="T30" fmla="*/ 310 w 425"/>
                <a:gd name="T31" fmla="*/ 39 h 463"/>
                <a:gd name="T32" fmla="*/ 295 w 425"/>
                <a:gd name="T33" fmla="*/ 38 h 463"/>
                <a:gd name="T34" fmla="*/ 255 w 425"/>
                <a:gd name="T35" fmla="*/ 0 h 463"/>
                <a:gd name="T36" fmla="*/ 0 w 425"/>
                <a:gd name="T37" fmla="*/ 224 h 463"/>
                <a:gd name="T38" fmla="*/ 32 w 425"/>
                <a:gd name="T39" fmla="*/ 260 h 463"/>
                <a:gd name="T40" fmla="*/ 29 w 425"/>
                <a:gd name="T41" fmla="*/ 273 h 463"/>
                <a:gd name="T42" fmla="*/ 19 w 425"/>
                <a:gd name="T43" fmla="*/ 281 h 463"/>
                <a:gd name="T44" fmla="*/ 179 w 425"/>
                <a:gd name="T45" fmla="*/ 463 h 463"/>
                <a:gd name="T46" fmla="*/ 194 w 425"/>
                <a:gd name="T47" fmla="*/ 454 h 463"/>
                <a:gd name="T48" fmla="*/ 201 w 425"/>
                <a:gd name="T49" fmla="*/ 460 h 463"/>
                <a:gd name="T50" fmla="*/ 206 w 425"/>
                <a:gd name="T51" fmla="*/ 447 h 463"/>
                <a:gd name="T52" fmla="*/ 173 w 425"/>
                <a:gd name="T53" fmla="*/ 429 h 463"/>
                <a:gd name="T54" fmla="*/ 140 w 425"/>
                <a:gd name="T55" fmla="*/ 403 h 463"/>
                <a:gd name="T56" fmla="*/ 102 w 425"/>
                <a:gd name="T57" fmla="*/ 348 h 463"/>
                <a:gd name="T58" fmla="*/ 81 w 425"/>
                <a:gd name="T59" fmla="*/ 266 h 463"/>
                <a:gd name="T60" fmla="*/ 106 w 425"/>
                <a:gd name="T61" fmla="*/ 173 h 463"/>
                <a:gd name="T62" fmla="*/ 34 w 425"/>
                <a:gd name="T63" fmla="*/ 235 h 463"/>
                <a:gd name="T64" fmla="*/ 26 w 425"/>
                <a:gd name="T65" fmla="*/ 230 h 463"/>
                <a:gd name="T66" fmla="*/ 26 w 425"/>
                <a:gd name="T67" fmla="*/ 230 h 4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5" h="463">
                  <a:moveTo>
                    <a:pt x="26" y="230"/>
                  </a:moveTo>
                  <a:lnTo>
                    <a:pt x="268" y="29"/>
                  </a:lnTo>
                  <a:lnTo>
                    <a:pt x="271" y="36"/>
                  </a:lnTo>
                  <a:lnTo>
                    <a:pt x="195" y="100"/>
                  </a:lnTo>
                  <a:lnTo>
                    <a:pt x="230" y="90"/>
                  </a:lnTo>
                  <a:lnTo>
                    <a:pt x="278" y="85"/>
                  </a:lnTo>
                  <a:lnTo>
                    <a:pt x="322" y="92"/>
                  </a:lnTo>
                  <a:lnTo>
                    <a:pt x="366" y="107"/>
                  </a:lnTo>
                  <a:lnTo>
                    <a:pt x="384" y="118"/>
                  </a:lnTo>
                  <a:lnTo>
                    <a:pt x="330" y="58"/>
                  </a:lnTo>
                  <a:lnTo>
                    <a:pt x="335" y="58"/>
                  </a:lnTo>
                  <a:lnTo>
                    <a:pt x="403" y="134"/>
                  </a:lnTo>
                  <a:lnTo>
                    <a:pt x="425" y="159"/>
                  </a:lnTo>
                  <a:lnTo>
                    <a:pt x="418" y="139"/>
                  </a:lnTo>
                  <a:lnTo>
                    <a:pt x="323" y="31"/>
                  </a:lnTo>
                  <a:lnTo>
                    <a:pt x="310" y="39"/>
                  </a:lnTo>
                  <a:lnTo>
                    <a:pt x="295" y="38"/>
                  </a:lnTo>
                  <a:lnTo>
                    <a:pt x="255" y="0"/>
                  </a:lnTo>
                  <a:lnTo>
                    <a:pt x="0" y="224"/>
                  </a:lnTo>
                  <a:lnTo>
                    <a:pt x="32" y="260"/>
                  </a:lnTo>
                  <a:lnTo>
                    <a:pt x="29" y="273"/>
                  </a:lnTo>
                  <a:lnTo>
                    <a:pt x="19" y="281"/>
                  </a:lnTo>
                  <a:lnTo>
                    <a:pt x="179" y="463"/>
                  </a:lnTo>
                  <a:lnTo>
                    <a:pt x="194" y="454"/>
                  </a:lnTo>
                  <a:lnTo>
                    <a:pt x="201" y="460"/>
                  </a:lnTo>
                  <a:lnTo>
                    <a:pt x="206" y="447"/>
                  </a:lnTo>
                  <a:lnTo>
                    <a:pt x="173" y="429"/>
                  </a:lnTo>
                  <a:lnTo>
                    <a:pt x="140" y="403"/>
                  </a:lnTo>
                  <a:lnTo>
                    <a:pt x="102" y="348"/>
                  </a:lnTo>
                  <a:lnTo>
                    <a:pt x="81" y="266"/>
                  </a:lnTo>
                  <a:lnTo>
                    <a:pt x="106" y="173"/>
                  </a:lnTo>
                  <a:lnTo>
                    <a:pt x="34" y="235"/>
                  </a:lnTo>
                  <a:lnTo>
                    <a:pt x="26" y="23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0" name="Freeform 38"/>
            <p:cNvSpPr>
              <a:spLocks/>
            </p:cNvSpPr>
            <p:nvPr/>
          </p:nvSpPr>
          <p:spPr bwMode="auto">
            <a:xfrm>
              <a:off x="5134" y="1663"/>
              <a:ext cx="235" cy="153"/>
            </a:xfrm>
            <a:custGeom>
              <a:avLst/>
              <a:gdLst>
                <a:gd name="T0" fmla="*/ 14 w 235"/>
                <a:gd name="T1" fmla="*/ 61 h 153"/>
                <a:gd name="T2" fmla="*/ 0 w 235"/>
                <a:gd name="T3" fmla="*/ 89 h 153"/>
                <a:gd name="T4" fmla="*/ 9 w 235"/>
                <a:gd name="T5" fmla="*/ 80 h 153"/>
                <a:gd name="T6" fmla="*/ 5 w 235"/>
                <a:gd name="T7" fmla="*/ 95 h 153"/>
                <a:gd name="T8" fmla="*/ 16 w 235"/>
                <a:gd name="T9" fmla="*/ 84 h 153"/>
                <a:gd name="T10" fmla="*/ 12 w 235"/>
                <a:gd name="T11" fmla="*/ 98 h 153"/>
                <a:gd name="T12" fmla="*/ 24 w 235"/>
                <a:gd name="T13" fmla="*/ 86 h 153"/>
                <a:gd name="T14" fmla="*/ 21 w 235"/>
                <a:gd name="T15" fmla="*/ 103 h 153"/>
                <a:gd name="T16" fmla="*/ 33 w 235"/>
                <a:gd name="T17" fmla="*/ 90 h 153"/>
                <a:gd name="T18" fmla="*/ 27 w 235"/>
                <a:gd name="T19" fmla="*/ 107 h 153"/>
                <a:gd name="T20" fmla="*/ 40 w 235"/>
                <a:gd name="T21" fmla="*/ 93 h 153"/>
                <a:gd name="T22" fmla="*/ 35 w 235"/>
                <a:gd name="T23" fmla="*/ 111 h 153"/>
                <a:gd name="T24" fmla="*/ 47 w 235"/>
                <a:gd name="T25" fmla="*/ 99 h 153"/>
                <a:gd name="T26" fmla="*/ 42 w 235"/>
                <a:gd name="T27" fmla="*/ 114 h 153"/>
                <a:gd name="T28" fmla="*/ 54 w 235"/>
                <a:gd name="T29" fmla="*/ 103 h 153"/>
                <a:gd name="T30" fmla="*/ 49 w 235"/>
                <a:gd name="T31" fmla="*/ 120 h 153"/>
                <a:gd name="T32" fmla="*/ 60 w 235"/>
                <a:gd name="T33" fmla="*/ 108 h 153"/>
                <a:gd name="T34" fmla="*/ 57 w 235"/>
                <a:gd name="T35" fmla="*/ 123 h 153"/>
                <a:gd name="T36" fmla="*/ 69 w 235"/>
                <a:gd name="T37" fmla="*/ 112 h 153"/>
                <a:gd name="T38" fmla="*/ 66 w 235"/>
                <a:gd name="T39" fmla="*/ 128 h 153"/>
                <a:gd name="T40" fmla="*/ 77 w 235"/>
                <a:gd name="T41" fmla="*/ 118 h 153"/>
                <a:gd name="T42" fmla="*/ 73 w 235"/>
                <a:gd name="T43" fmla="*/ 132 h 153"/>
                <a:gd name="T44" fmla="*/ 81 w 235"/>
                <a:gd name="T45" fmla="*/ 123 h 153"/>
                <a:gd name="T46" fmla="*/ 76 w 235"/>
                <a:gd name="T47" fmla="*/ 135 h 153"/>
                <a:gd name="T48" fmla="*/ 88 w 235"/>
                <a:gd name="T49" fmla="*/ 127 h 153"/>
                <a:gd name="T50" fmla="*/ 84 w 235"/>
                <a:gd name="T51" fmla="*/ 139 h 153"/>
                <a:gd name="T52" fmla="*/ 113 w 235"/>
                <a:gd name="T53" fmla="*/ 153 h 153"/>
                <a:gd name="T54" fmla="*/ 132 w 235"/>
                <a:gd name="T55" fmla="*/ 133 h 153"/>
                <a:gd name="T56" fmla="*/ 158 w 235"/>
                <a:gd name="T57" fmla="*/ 124 h 153"/>
                <a:gd name="T58" fmla="*/ 181 w 235"/>
                <a:gd name="T59" fmla="*/ 122 h 153"/>
                <a:gd name="T60" fmla="*/ 187 w 235"/>
                <a:gd name="T61" fmla="*/ 125 h 153"/>
                <a:gd name="T62" fmla="*/ 199 w 235"/>
                <a:gd name="T63" fmla="*/ 97 h 153"/>
                <a:gd name="T64" fmla="*/ 189 w 235"/>
                <a:gd name="T65" fmla="*/ 92 h 153"/>
                <a:gd name="T66" fmla="*/ 202 w 235"/>
                <a:gd name="T67" fmla="*/ 92 h 153"/>
                <a:gd name="T68" fmla="*/ 192 w 235"/>
                <a:gd name="T69" fmla="*/ 85 h 153"/>
                <a:gd name="T70" fmla="*/ 205 w 235"/>
                <a:gd name="T71" fmla="*/ 86 h 153"/>
                <a:gd name="T72" fmla="*/ 194 w 235"/>
                <a:gd name="T73" fmla="*/ 79 h 153"/>
                <a:gd name="T74" fmla="*/ 207 w 235"/>
                <a:gd name="T75" fmla="*/ 80 h 153"/>
                <a:gd name="T76" fmla="*/ 198 w 235"/>
                <a:gd name="T77" fmla="*/ 68 h 153"/>
                <a:gd name="T78" fmla="*/ 212 w 235"/>
                <a:gd name="T79" fmla="*/ 67 h 153"/>
                <a:gd name="T80" fmla="*/ 199 w 235"/>
                <a:gd name="T81" fmla="*/ 56 h 153"/>
                <a:gd name="T82" fmla="*/ 216 w 235"/>
                <a:gd name="T83" fmla="*/ 55 h 153"/>
                <a:gd name="T84" fmla="*/ 197 w 235"/>
                <a:gd name="T85" fmla="*/ 43 h 153"/>
                <a:gd name="T86" fmla="*/ 220 w 235"/>
                <a:gd name="T87" fmla="*/ 47 h 153"/>
                <a:gd name="T88" fmla="*/ 194 w 235"/>
                <a:gd name="T89" fmla="*/ 31 h 153"/>
                <a:gd name="T90" fmla="*/ 226 w 235"/>
                <a:gd name="T91" fmla="*/ 36 h 153"/>
                <a:gd name="T92" fmla="*/ 191 w 235"/>
                <a:gd name="T93" fmla="*/ 20 h 153"/>
                <a:gd name="T94" fmla="*/ 229 w 235"/>
                <a:gd name="T95" fmla="*/ 29 h 153"/>
                <a:gd name="T96" fmla="*/ 206 w 235"/>
                <a:gd name="T97" fmla="*/ 16 h 153"/>
                <a:gd name="T98" fmla="*/ 233 w 235"/>
                <a:gd name="T99" fmla="*/ 22 h 153"/>
                <a:gd name="T100" fmla="*/ 235 w 235"/>
                <a:gd name="T101" fmla="*/ 16 h 153"/>
                <a:gd name="T102" fmla="*/ 204 w 235"/>
                <a:gd name="T103" fmla="*/ 6 h 153"/>
                <a:gd name="T104" fmla="*/ 173 w 235"/>
                <a:gd name="T105" fmla="*/ 0 h 153"/>
                <a:gd name="T106" fmla="*/ 134 w 235"/>
                <a:gd name="T107" fmla="*/ 1 h 153"/>
                <a:gd name="T108" fmla="*/ 106 w 235"/>
                <a:gd name="T109" fmla="*/ 6 h 153"/>
                <a:gd name="T110" fmla="*/ 68 w 235"/>
                <a:gd name="T111" fmla="*/ 20 h 153"/>
                <a:gd name="T112" fmla="*/ 40 w 235"/>
                <a:gd name="T113" fmla="*/ 38 h 153"/>
                <a:gd name="T114" fmla="*/ 14 w 235"/>
                <a:gd name="T115" fmla="*/ 61 h 153"/>
                <a:gd name="T116" fmla="*/ 14 w 235"/>
                <a:gd name="T117" fmla="*/ 61 h 15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5" h="153">
                  <a:moveTo>
                    <a:pt x="14" y="61"/>
                  </a:moveTo>
                  <a:lnTo>
                    <a:pt x="0" y="89"/>
                  </a:lnTo>
                  <a:lnTo>
                    <a:pt x="9" y="80"/>
                  </a:lnTo>
                  <a:lnTo>
                    <a:pt x="5" y="95"/>
                  </a:lnTo>
                  <a:lnTo>
                    <a:pt x="16" y="84"/>
                  </a:lnTo>
                  <a:lnTo>
                    <a:pt x="12" y="98"/>
                  </a:lnTo>
                  <a:lnTo>
                    <a:pt x="24" y="86"/>
                  </a:lnTo>
                  <a:lnTo>
                    <a:pt x="21" y="103"/>
                  </a:lnTo>
                  <a:lnTo>
                    <a:pt x="33" y="90"/>
                  </a:lnTo>
                  <a:lnTo>
                    <a:pt x="27" y="107"/>
                  </a:lnTo>
                  <a:lnTo>
                    <a:pt x="40" y="93"/>
                  </a:lnTo>
                  <a:lnTo>
                    <a:pt x="35" y="111"/>
                  </a:lnTo>
                  <a:lnTo>
                    <a:pt x="47" y="99"/>
                  </a:lnTo>
                  <a:lnTo>
                    <a:pt x="42" y="114"/>
                  </a:lnTo>
                  <a:lnTo>
                    <a:pt x="54" y="103"/>
                  </a:lnTo>
                  <a:lnTo>
                    <a:pt x="49" y="120"/>
                  </a:lnTo>
                  <a:lnTo>
                    <a:pt x="60" y="108"/>
                  </a:lnTo>
                  <a:lnTo>
                    <a:pt x="57" y="123"/>
                  </a:lnTo>
                  <a:lnTo>
                    <a:pt x="69" y="112"/>
                  </a:lnTo>
                  <a:lnTo>
                    <a:pt x="66" y="128"/>
                  </a:lnTo>
                  <a:lnTo>
                    <a:pt x="77" y="118"/>
                  </a:lnTo>
                  <a:lnTo>
                    <a:pt x="73" y="132"/>
                  </a:lnTo>
                  <a:lnTo>
                    <a:pt x="81" y="123"/>
                  </a:lnTo>
                  <a:lnTo>
                    <a:pt x="76" y="135"/>
                  </a:lnTo>
                  <a:lnTo>
                    <a:pt x="88" y="127"/>
                  </a:lnTo>
                  <a:lnTo>
                    <a:pt x="84" y="139"/>
                  </a:lnTo>
                  <a:lnTo>
                    <a:pt x="113" y="153"/>
                  </a:lnTo>
                  <a:lnTo>
                    <a:pt x="132" y="133"/>
                  </a:lnTo>
                  <a:lnTo>
                    <a:pt x="158" y="124"/>
                  </a:lnTo>
                  <a:lnTo>
                    <a:pt x="181" y="122"/>
                  </a:lnTo>
                  <a:lnTo>
                    <a:pt x="187" y="125"/>
                  </a:lnTo>
                  <a:lnTo>
                    <a:pt x="199" y="97"/>
                  </a:lnTo>
                  <a:lnTo>
                    <a:pt x="189" y="92"/>
                  </a:lnTo>
                  <a:lnTo>
                    <a:pt x="202" y="92"/>
                  </a:lnTo>
                  <a:lnTo>
                    <a:pt x="192" y="85"/>
                  </a:lnTo>
                  <a:lnTo>
                    <a:pt x="205" y="86"/>
                  </a:lnTo>
                  <a:lnTo>
                    <a:pt x="194" y="79"/>
                  </a:lnTo>
                  <a:lnTo>
                    <a:pt x="207" y="80"/>
                  </a:lnTo>
                  <a:lnTo>
                    <a:pt x="198" y="68"/>
                  </a:lnTo>
                  <a:lnTo>
                    <a:pt x="212" y="67"/>
                  </a:lnTo>
                  <a:lnTo>
                    <a:pt x="199" y="56"/>
                  </a:lnTo>
                  <a:lnTo>
                    <a:pt x="216" y="55"/>
                  </a:lnTo>
                  <a:lnTo>
                    <a:pt x="197" y="43"/>
                  </a:lnTo>
                  <a:lnTo>
                    <a:pt x="220" y="47"/>
                  </a:lnTo>
                  <a:lnTo>
                    <a:pt x="194" y="31"/>
                  </a:lnTo>
                  <a:lnTo>
                    <a:pt x="226" y="36"/>
                  </a:lnTo>
                  <a:lnTo>
                    <a:pt x="191" y="20"/>
                  </a:lnTo>
                  <a:lnTo>
                    <a:pt x="229" y="29"/>
                  </a:lnTo>
                  <a:lnTo>
                    <a:pt x="206" y="16"/>
                  </a:lnTo>
                  <a:lnTo>
                    <a:pt x="233" y="22"/>
                  </a:lnTo>
                  <a:lnTo>
                    <a:pt x="235" y="16"/>
                  </a:lnTo>
                  <a:lnTo>
                    <a:pt x="204" y="6"/>
                  </a:lnTo>
                  <a:lnTo>
                    <a:pt x="173" y="0"/>
                  </a:lnTo>
                  <a:lnTo>
                    <a:pt x="134" y="1"/>
                  </a:lnTo>
                  <a:lnTo>
                    <a:pt x="106" y="6"/>
                  </a:lnTo>
                  <a:lnTo>
                    <a:pt x="68" y="20"/>
                  </a:lnTo>
                  <a:lnTo>
                    <a:pt x="40" y="38"/>
                  </a:lnTo>
                  <a:lnTo>
                    <a:pt x="14" y="61"/>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1" name="Freeform 39"/>
            <p:cNvSpPr>
              <a:spLocks/>
            </p:cNvSpPr>
            <p:nvPr/>
          </p:nvSpPr>
          <p:spPr bwMode="auto">
            <a:xfrm>
              <a:off x="5112" y="1827"/>
              <a:ext cx="126" cy="117"/>
            </a:xfrm>
            <a:custGeom>
              <a:avLst/>
              <a:gdLst>
                <a:gd name="T0" fmla="*/ 119 w 126"/>
                <a:gd name="T1" fmla="*/ 14 h 117"/>
                <a:gd name="T2" fmla="*/ 120 w 126"/>
                <a:gd name="T3" fmla="*/ 35 h 117"/>
                <a:gd name="T4" fmla="*/ 126 w 126"/>
                <a:gd name="T5" fmla="*/ 50 h 117"/>
                <a:gd name="T6" fmla="*/ 110 w 126"/>
                <a:gd name="T7" fmla="*/ 64 h 117"/>
                <a:gd name="T8" fmla="*/ 102 w 126"/>
                <a:gd name="T9" fmla="*/ 52 h 117"/>
                <a:gd name="T10" fmla="*/ 106 w 126"/>
                <a:gd name="T11" fmla="*/ 70 h 117"/>
                <a:gd name="T12" fmla="*/ 95 w 126"/>
                <a:gd name="T13" fmla="*/ 57 h 117"/>
                <a:gd name="T14" fmla="*/ 101 w 126"/>
                <a:gd name="T15" fmla="*/ 73 h 117"/>
                <a:gd name="T16" fmla="*/ 88 w 126"/>
                <a:gd name="T17" fmla="*/ 60 h 117"/>
                <a:gd name="T18" fmla="*/ 95 w 126"/>
                <a:gd name="T19" fmla="*/ 78 h 117"/>
                <a:gd name="T20" fmla="*/ 80 w 126"/>
                <a:gd name="T21" fmla="*/ 62 h 117"/>
                <a:gd name="T22" fmla="*/ 88 w 126"/>
                <a:gd name="T23" fmla="*/ 84 h 117"/>
                <a:gd name="T24" fmla="*/ 73 w 126"/>
                <a:gd name="T25" fmla="*/ 69 h 117"/>
                <a:gd name="T26" fmla="*/ 77 w 126"/>
                <a:gd name="T27" fmla="*/ 82 h 117"/>
                <a:gd name="T28" fmla="*/ 58 w 126"/>
                <a:gd name="T29" fmla="*/ 95 h 117"/>
                <a:gd name="T30" fmla="*/ 49 w 126"/>
                <a:gd name="T31" fmla="*/ 85 h 117"/>
                <a:gd name="T32" fmla="*/ 58 w 126"/>
                <a:gd name="T33" fmla="*/ 109 h 117"/>
                <a:gd name="T34" fmla="*/ 44 w 126"/>
                <a:gd name="T35" fmla="*/ 92 h 117"/>
                <a:gd name="T36" fmla="*/ 49 w 126"/>
                <a:gd name="T37" fmla="*/ 111 h 117"/>
                <a:gd name="T38" fmla="*/ 36 w 126"/>
                <a:gd name="T39" fmla="*/ 96 h 117"/>
                <a:gd name="T40" fmla="*/ 42 w 126"/>
                <a:gd name="T41" fmla="*/ 116 h 117"/>
                <a:gd name="T42" fmla="*/ 28 w 126"/>
                <a:gd name="T43" fmla="*/ 99 h 117"/>
                <a:gd name="T44" fmla="*/ 32 w 126"/>
                <a:gd name="T45" fmla="*/ 117 h 117"/>
                <a:gd name="T46" fmla="*/ 22 w 126"/>
                <a:gd name="T47" fmla="*/ 103 h 117"/>
                <a:gd name="T48" fmla="*/ 5 w 126"/>
                <a:gd name="T49" fmla="*/ 67 h 117"/>
                <a:gd name="T50" fmla="*/ 0 w 126"/>
                <a:gd name="T51" fmla="*/ 32 h 117"/>
                <a:gd name="T52" fmla="*/ 2 w 126"/>
                <a:gd name="T53" fmla="*/ 4 h 117"/>
                <a:gd name="T54" fmla="*/ 5 w 126"/>
                <a:gd name="T55" fmla="*/ 21 h 117"/>
                <a:gd name="T56" fmla="*/ 10 w 126"/>
                <a:gd name="T57" fmla="*/ 0 h 117"/>
                <a:gd name="T58" fmla="*/ 14 w 126"/>
                <a:gd name="T59" fmla="*/ 20 h 117"/>
                <a:gd name="T60" fmla="*/ 17 w 126"/>
                <a:gd name="T61" fmla="*/ 4 h 117"/>
                <a:gd name="T62" fmla="*/ 19 w 126"/>
                <a:gd name="T63" fmla="*/ 19 h 117"/>
                <a:gd name="T64" fmla="*/ 25 w 126"/>
                <a:gd name="T65" fmla="*/ 5 h 117"/>
                <a:gd name="T66" fmla="*/ 28 w 126"/>
                <a:gd name="T67" fmla="*/ 20 h 117"/>
                <a:gd name="T68" fmla="*/ 33 w 126"/>
                <a:gd name="T69" fmla="*/ 5 h 117"/>
                <a:gd name="T70" fmla="*/ 39 w 126"/>
                <a:gd name="T71" fmla="*/ 19 h 117"/>
                <a:gd name="T72" fmla="*/ 43 w 126"/>
                <a:gd name="T73" fmla="*/ 6 h 117"/>
                <a:gd name="T74" fmla="*/ 47 w 126"/>
                <a:gd name="T75" fmla="*/ 21 h 117"/>
                <a:gd name="T76" fmla="*/ 53 w 126"/>
                <a:gd name="T77" fmla="*/ 6 h 117"/>
                <a:gd name="T78" fmla="*/ 58 w 126"/>
                <a:gd name="T79" fmla="*/ 21 h 117"/>
                <a:gd name="T80" fmla="*/ 61 w 126"/>
                <a:gd name="T81" fmla="*/ 8 h 117"/>
                <a:gd name="T82" fmla="*/ 65 w 126"/>
                <a:gd name="T83" fmla="*/ 23 h 117"/>
                <a:gd name="T84" fmla="*/ 69 w 126"/>
                <a:gd name="T85" fmla="*/ 7 h 117"/>
                <a:gd name="T86" fmla="*/ 74 w 126"/>
                <a:gd name="T87" fmla="*/ 23 h 117"/>
                <a:gd name="T88" fmla="*/ 78 w 126"/>
                <a:gd name="T89" fmla="*/ 9 h 117"/>
                <a:gd name="T90" fmla="*/ 80 w 126"/>
                <a:gd name="T91" fmla="*/ 23 h 117"/>
                <a:gd name="T92" fmla="*/ 86 w 126"/>
                <a:gd name="T93" fmla="*/ 8 h 117"/>
                <a:gd name="T94" fmla="*/ 89 w 126"/>
                <a:gd name="T95" fmla="*/ 24 h 117"/>
                <a:gd name="T96" fmla="*/ 95 w 126"/>
                <a:gd name="T97" fmla="*/ 10 h 117"/>
                <a:gd name="T98" fmla="*/ 99 w 126"/>
                <a:gd name="T99" fmla="*/ 23 h 117"/>
                <a:gd name="T100" fmla="*/ 103 w 126"/>
                <a:gd name="T101" fmla="*/ 10 h 117"/>
                <a:gd name="T102" fmla="*/ 108 w 126"/>
                <a:gd name="T103" fmla="*/ 24 h 117"/>
                <a:gd name="T104" fmla="*/ 111 w 126"/>
                <a:gd name="T105" fmla="*/ 12 h 117"/>
                <a:gd name="T106" fmla="*/ 119 w 126"/>
                <a:gd name="T107" fmla="*/ 14 h 117"/>
                <a:gd name="T108" fmla="*/ 119 w 126"/>
                <a:gd name="T109" fmla="*/ 14 h 1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6" h="117">
                  <a:moveTo>
                    <a:pt x="119" y="14"/>
                  </a:moveTo>
                  <a:lnTo>
                    <a:pt x="120" y="35"/>
                  </a:lnTo>
                  <a:lnTo>
                    <a:pt x="126" y="50"/>
                  </a:lnTo>
                  <a:lnTo>
                    <a:pt x="110" y="64"/>
                  </a:lnTo>
                  <a:lnTo>
                    <a:pt x="102" y="52"/>
                  </a:lnTo>
                  <a:lnTo>
                    <a:pt x="106" y="70"/>
                  </a:lnTo>
                  <a:lnTo>
                    <a:pt x="95" y="57"/>
                  </a:lnTo>
                  <a:lnTo>
                    <a:pt x="101" y="73"/>
                  </a:lnTo>
                  <a:lnTo>
                    <a:pt x="88" y="60"/>
                  </a:lnTo>
                  <a:lnTo>
                    <a:pt x="95" y="78"/>
                  </a:lnTo>
                  <a:lnTo>
                    <a:pt x="80" y="62"/>
                  </a:lnTo>
                  <a:lnTo>
                    <a:pt x="88" y="84"/>
                  </a:lnTo>
                  <a:lnTo>
                    <a:pt x="73" y="69"/>
                  </a:lnTo>
                  <a:lnTo>
                    <a:pt x="77" y="82"/>
                  </a:lnTo>
                  <a:lnTo>
                    <a:pt x="58" y="95"/>
                  </a:lnTo>
                  <a:lnTo>
                    <a:pt x="49" y="85"/>
                  </a:lnTo>
                  <a:lnTo>
                    <a:pt x="58" y="109"/>
                  </a:lnTo>
                  <a:lnTo>
                    <a:pt x="44" y="92"/>
                  </a:lnTo>
                  <a:lnTo>
                    <a:pt x="49" y="111"/>
                  </a:lnTo>
                  <a:lnTo>
                    <a:pt x="36" y="96"/>
                  </a:lnTo>
                  <a:lnTo>
                    <a:pt x="42" y="116"/>
                  </a:lnTo>
                  <a:lnTo>
                    <a:pt x="28" y="99"/>
                  </a:lnTo>
                  <a:lnTo>
                    <a:pt x="32" y="117"/>
                  </a:lnTo>
                  <a:lnTo>
                    <a:pt x="22" y="103"/>
                  </a:lnTo>
                  <a:lnTo>
                    <a:pt x="5" y="67"/>
                  </a:lnTo>
                  <a:lnTo>
                    <a:pt x="0" y="32"/>
                  </a:lnTo>
                  <a:lnTo>
                    <a:pt x="2" y="4"/>
                  </a:lnTo>
                  <a:lnTo>
                    <a:pt x="5" y="21"/>
                  </a:lnTo>
                  <a:lnTo>
                    <a:pt x="10" y="0"/>
                  </a:lnTo>
                  <a:lnTo>
                    <a:pt x="14" y="20"/>
                  </a:lnTo>
                  <a:lnTo>
                    <a:pt x="17" y="4"/>
                  </a:lnTo>
                  <a:lnTo>
                    <a:pt x="19" y="19"/>
                  </a:lnTo>
                  <a:lnTo>
                    <a:pt x="25" y="5"/>
                  </a:lnTo>
                  <a:lnTo>
                    <a:pt x="28" y="20"/>
                  </a:lnTo>
                  <a:lnTo>
                    <a:pt x="33" y="5"/>
                  </a:lnTo>
                  <a:lnTo>
                    <a:pt x="39" y="19"/>
                  </a:lnTo>
                  <a:lnTo>
                    <a:pt x="43" y="6"/>
                  </a:lnTo>
                  <a:lnTo>
                    <a:pt x="47" y="21"/>
                  </a:lnTo>
                  <a:lnTo>
                    <a:pt x="53" y="6"/>
                  </a:lnTo>
                  <a:lnTo>
                    <a:pt x="58" y="21"/>
                  </a:lnTo>
                  <a:lnTo>
                    <a:pt x="61" y="8"/>
                  </a:lnTo>
                  <a:lnTo>
                    <a:pt x="65" y="23"/>
                  </a:lnTo>
                  <a:lnTo>
                    <a:pt x="69" y="7"/>
                  </a:lnTo>
                  <a:lnTo>
                    <a:pt x="74" y="23"/>
                  </a:lnTo>
                  <a:lnTo>
                    <a:pt x="78" y="9"/>
                  </a:lnTo>
                  <a:lnTo>
                    <a:pt x="80" y="23"/>
                  </a:lnTo>
                  <a:lnTo>
                    <a:pt x="86" y="8"/>
                  </a:lnTo>
                  <a:lnTo>
                    <a:pt x="89" y="24"/>
                  </a:lnTo>
                  <a:lnTo>
                    <a:pt x="95" y="10"/>
                  </a:lnTo>
                  <a:lnTo>
                    <a:pt x="99" y="23"/>
                  </a:lnTo>
                  <a:lnTo>
                    <a:pt x="103" y="10"/>
                  </a:lnTo>
                  <a:lnTo>
                    <a:pt x="108" y="24"/>
                  </a:lnTo>
                  <a:lnTo>
                    <a:pt x="111" y="12"/>
                  </a:lnTo>
                  <a:lnTo>
                    <a:pt x="119"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2" name="Freeform 40"/>
            <p:cNvSpPr>
              <a:spLocks/>
            </p:cNvSpPr>
            <p:nvPr/>
          </p:nvSpPr>
          <p:spPr bwMode="auto">
            <a:xfrm>
              <a:off x="5289" y="2067"/>
              <a:ext cx="89" cy="25"/>
            </a:xfrm>
            <a:custGeom>
              <a:avLst/>
              <a:gdLst>
                <a:gd name="T0" fmla="*/ 0 w 89"/>
                <a:gd name="T1" fmla="*/ 0 h 25"/>
                <a:gd name="T2" fmla="*/ 8 w 89"/>
                <a:gd name="T3" fmla="*/ 5 h 25"/>
                <a:gd name="T4" fmla="*/ 10 w 89"/>
                <a:gd name="T5" fmla="*/ 9 h 25"/>
                <a:gd name="T6" fmla="*/ 89 w 89"/>
                <a:gd name="T7" fmla="*/ 25 h 25"/>
                <a:gd name="T8" fmla="*/ 77 w 89"/>
                <a:gd name="T9" fmla="*/ 14 h 25"/>
                <a:gd name="T10" fmla="*/ 0 w 89"/>
                <a:gd name="T11" fmla="*/ 0 h 25"/>
                <a:gd name="T12" fmla="*/ 0 w 89"/>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25">
                  <a:moveTo>
                    <a:pt x="0" y="0"/>
                  </a:moveTo>
                  <a:lnTo>
                    <a:pt x="8" y="5"/>
                  </a:lnTo>
                  <a:lnTo>
                    <a:pt x="10" y="9"/>
                  </a:lnTo>
                  <a:lnTo>
                    <a:pt x="89" y="25"/>
                  </a:lnTo>
                  <a:lnTo>
                    <a:pt x="77" y="14"/>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3" name="Freeform 41"/>
            <p:cNvSpPr>
              <a:spLocks/>
            </p:cNvSpPr>
            <p:nvPr/>
          </p:nvSpPr>
          <p:spPr bwMode="auto">
            <a:xfrm>
              <a:off x="5384" y="2090"/>
              <a:ext cx="100" cy="17"/>
            </a:xfrm>
            <a:custGeom>
              <a:avLst/>
              <a:gdLst>
                <a:gd name="T0" fmla="*/ 0 w 100"/>
                <a:gd name="T1" fmla="*/ 7 h 17"/>
                <a:gd name="T2" fmla="*/ 9 w 100"/>
                <a:gd name="T3" fmla="*/ 14 h 17"/>
                <a:gd name="T4" fmla="*/ 23 w 100"/>
                <a:gd name="T5" fmla="*/ 17 h 17"/>
                <a:gd name="T6" fmla="*/ 39 w 100"/>
                <a:gd name="T7" fmla="*/ 15 h 17"/>
                <a:gd name="T8" fmla="*/ 53 w 100"/>
                <a:gd name="T9" fmla="*/ 10 h 17"/>
                <a:gd name="T10" fmla="*/ 92 w 100"/>
                <a:gd name="T11" fmla="*/ 8 h 17"/>
                <a:gd name="T12" fmla="*/ 100 w 100"/>
                <a:gd name="T13" fmla="*/ 0 h 17"/>
                <a:gd name="T14" fmla="*/ 47 w 100"/>
                <a:gd name="T15" fmla="*/ 4 h 17"/>
                <a:gd name="T16" fmla="*/ 25 w 100"/>
                <a:gd name="T17" fmla="*/ 10 h 17"/>
                <a:gd name="T18" fmla="*/ 7 w 100"/>
                <a:gd name="T19" fmla="*/ 8 h 17"/>
                <a:gd name="T20" fmla="*/ 0 w 100"/>
                <a:gd name="T21" fmla="*/ 7 h 17"/>
                <a:gd name="T22" fmla="*/ 0 w 100"/>
                <a:gd name="T23" fmla="*/ 7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 h="17">
                  <a:moveTo>
                    <a:pt x="0" y="7"/>
                  </a:moveTo>
                  <a:lnTo>
                    <a:pt x="9" y="14"/>
                  </a:lnTo>
                  <a:lnTo>
                    <a:pt x="23" y="17"/>
                  </a:lnTo>
                  <a:lnTo>
                    <a:pt x="39" y="15"/>
                  </a:lnTo>
                  <a:lnTo>
                    <a:pt x="53" y="10"/>
                  </a:lnTo>
                  <a:lnTo>
                    <a:pt x="92" y="8"/>
                  </a:lnTo>
                  <a:lnTo>
                    <a:pt x="100" y="0"/>
                  </a:lnTo>
                  <a:lnTo>
                    <a:pt x="47" y="4"/>
                  </a:lnTo>
                  <a:lnTo>
                    <a:pt x="25" y="10"/>
                  </a:lnTo>
                  <a:lnTo>
                    <a:pt x="7" y="8"/>
                  </a:lnTo>
                  <a:lnTo>
                    <a:pt x="0" y="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4" name="Freeform 42"/>
            <p:cNvSpPr>
              <a:spLocks/>
            </p:cNvSpPr>
            <p:nvPr/>
          </p:nvSpPr>
          <p:spPr bwMode="auto">
            <a:xfrm>
              <a:off x="5318" y="2154"/>
              <a:ext cx="51" cy="34"/>
            </a:xfrm>
            <a:custGeom>
              <a:avLst/>
              <a:gdLst>
                <a:gd name="T0" fmla="*/ 0 w 51"/>
                <a:gd name="T1" fmla="*/ 0 h 34"/>
                <a:gd name="T2" fmla="*/ 13 w 51"/>
                <a:gd name="T3" fmla="*/ 13 h 34"/>
                <a:gd name="T4" fmla="*/ 49 w 51"/>
                <a:gd name="T5" fmla="*/ 34 h 34"/>
                <a:gd name="T6" fmla="*/ 51 w 51"/>
                <a:gd name="T7" fmla="*/ 24 h 34"/>
                <a:gd name="T8" fmla="*/ 0 w 51"/>
                <a:gd name="T9" fmla="*/ 0 h 34"/>
                <a:gd name="T10" fmla="*/ 0 w 51"/>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34">
                  <a:moveTo>
                    <a:pt x="0" y="0"/>
                  </a:moveTo>
                  <a:lnTo>
                    <a:pt x="13" y="13"/>
                  </a:lnTo>
                  <a:lnTo>
                    <a:pt x="49" y="34"/>
                  </a:lnTo>
                  <a:lnTo>
                    <a:pt x="51" y="24"/>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5" name="Freeform 43"/>
            <p:cNvSpPr>
              <a:spLocks/>
            </p:cNvSpPr>
            <p:nvPr/>
          </p:nvSpPr>
          <p:spPr bwMode="auto">
            <a:xfrm>
              <a:off x="5406" y="1897"/>
              <a:ext cx="23" cy="54"/>
            </a:xfrm>
            <a:custGeom>
              <a:avLst/>
              <a:gdLst>
                <a:gd name="T0" fmla="*/ 12 w 23"/>
                <a:gd name="T1" fmla="*/ 0 h 54"/>
                <a:gd name="T2" fmla="*/ 0 w 23"/>
                <a:gd name="T3" fmla="*/ 42 h 54"/>
                <a:gd name="T4" fmla="*/ 2 w 23"/>
                <a:gd name="T5" fmla="*/ 52 h 54"/>
                <a:gd name="T6" fmla="*/ 22 w 23"/>
                <a:gd name="T7" fmla="*/ 54 h 54"/>
                <a:gd name="T8" fmla="*/ 23 w 23"/>
                <a:gd name="T9" fmla="*/ 5 h 54"/>
                <a:gd name="T10" fmla="*/ 19 w 23"/>
                <a:gd name="T11" fmla="*/ 36 h 54"/>
                <a:gd name="T12" fmla="*/ 19 w 23"/>
                <a:gd name="T13" fmla="*/ 2 h 54"/>
                <a:gd name="T14" fmla="*/ 15 w 23"/>
                <a:gd name="T15" fmla="*/ 31 h 54"/>
                <a:gd name="T16" fmla="*/ 16 w 23"/>
                <a:gd name="T17" fmla="*/ 2 h 54"/>
                <a:gd name="T18" fmla="*/ 10 w 23"/>
                <a:gd name="T19" fmla="*/ 28 h 54"/>
                <a:gd name="T20" fmla="*/ 12 w 23"/>
                <a:gd name="T21" fmla="*/ 0 h 54"/>
                <a:gd name="T22" fmla="*/ 12 w 23"/>
                <a:gd name="T23" fmla="*/ 0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54">
                  <a:moveTo>
                    <a:pt x="12" y="0"/>
                  </a:moveTo>
                  <a:lnTo>
                    <a:pt x="0" y="42"/>
                  </a:lnTo>
                  <a:lnTo>
                    <a:pt x="2" y="52"/>
                  </a:lnTo>
                  <a:lnTo>
                    <a:pt x="22" y="54"/>
                  </a:lnTo>
                  <a:lnTo>
                    <a:pt x="23" y="5"/>
                  </a:lnTo>
                  <a:lnTo>
                    <a:pt x="19" y="36"/>
                  </a:lnTo>
                  <a:lnTo>
                    <a:pt x="19" y="2"/>
                  </a:lnTo>
                  <a:lnTo>
                    <a:pt x="15" y="31"/>
                  </a:lnTo>
                  <a:lnTo>
                    <a:pt x="16" y="2"/>
                  </a:lnTo>
                  <a:lnTo>
                    <a:pt x="10" y="28"/>
                  </a:lnTo>
                  <a:lnTo>
                    <a:pt x="12"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6" name="Freeform 44"/>
            <p:cNvSpPr>
              <a:spLocks/>
            </p:cNvSpPr>
            <p:nvPr/>
          </p:nvSpPr>
          <p:spPr bwMode="auto">
            <a:xfrm>
              <a:off x="5429" y="1857"/>
              <a:ext cx="17" cy="144"/>
            </a:xfrm>
            <a:custGeom>
              <a:avLst/>
              <a:gdLst>
                <a:gd name="T0" fmla="*/ 2 w 17"/>
                <a:gd name="T1" fmla="*/ 0 h 144"/>
                <a:gd name="T2" fmla="*/ 17 w 17"/>
                <a:gd name="T3" fmla="*/ 127 h 144"/>
                <a:gd name="T4" fmla="*/ 3 w 17"/>
                <a:gd name="T5" fmla="*/ 144 h 144"/>
                <a:gd name="T6" fmla="*/ 4 w 17"/>
                <a:gd name="T7" fmla="*/ 104 h 144"/>
                <a:gd name="T8" fmla="*/ 0 w 17"/>
                <a:gd name="T9" fmla="*/ 33 h 144"/>
                <a:gd name="T10" fmla="*/ 2 w 17"/>
                <a:gd name="T11" fmla="*/ 0 h 144"/>
                <a:gd name="T12" fmla="*/ 2 w 17"/>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44">
                  <a:moveTo>
                    <a:pt x="2" y="0"/>
                  </a:moveTo>
                  <a:lnTo>
                    <a:pt x="17" y="127"/>
                  </a:lnTo>
                  <a:lnTo>
                    <a:pt x="3" y="144"/>
                  </a:lnTo>
                  <a:lnTo>
                    <a:pt x="4" y="104"/>
                  </a:lnTo>
                  <a:lnTo>
                    <a:pt x="0" y="33"/>
                  </a:lnTo>
                  <a:lnTo>
                    <a:pt x="2" y="0"/>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7" name="Freeform 45"/>
            <p:cNvSpPr>
              <a:spLocks/>
            </p:cNvSpPr>
            <p:nvPr/>
          </p:nvSpPr>
          <p:spPr bwMode="auto">
            <a:xfrm>
              <a:off x="5226" y="1898"/>
              <a:ext cx="168" cy="140"/>
            </a:xfrm>
            <a:custGeom>
              <a:avLst/>
              <a:gdLst>
                <a:gd name="T0" fmla="*/ 58 w 168"/>
                <a:gd name="T1" fmla="*/ 9 h 140"/>
                <a:gd name="T2" fmla="*/ 0 w 168"/>
                <a:gd name="T3" fmla="*/ 116 h 140"/>
                <a:gd name="T4" fmla="*/ 33 w 168"/>
                <a:gd name="T5" fmla="*/ 132 h 140"/>
                <a:gd name="T6" fmla="*/ 72 w 168"/>
                <a:gd name="T7" fmla="*/ 140 h 140"/>
                <a:gd name="T8" fmla="*/ 115 w 168"/>
                <a:gd name="T9" fmla="*/ 134 h 140"/>
                <a:gd name="T10" fmla="*/ 145 w 168"/>
                <a:gd name="T11" fmla="*/ 125 h 140"/>
                <a:gd name="T12" fmla="*/ 163 w 168"/>
                <a:gd name="T13" fmla="*/ 99 h 140"/>
                <a:gd name="T14" fmla="*/ 168 w 168"/>
                <a:gd name="T15" fmla="*/ 69 h 140"/>
                <a:gd name="T16" fmla="*/ 111 w 168"/>
                <a:gd name="T17" fmla="*/ 0 h 140"/>
                <a:gd name="T18" fmla="*/ 95 w 168"/>
                <a:gd name="T19" fmla="*/ 8 h 140"/>
                <a:gd name="T20" fmla="*/ 76 w 168"/>
                <a:gd name="T21" fmla="*/ 12 h 140"/>
                <a:gd name="T22" fmla="*/ 58 w 168"/>
                <a:gd name="T23" fmla="*/ 9 h 140"/>
                <a:gd name="T24" fmla="*/ 58 w 168"/>
                <a:gd name="T25" fmla="*/ 9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140">
                  <a:moveTo>
                    <a:pt x="58" y="9"/>
                  </a:moveTo>
                  <a:lnTo>
                    <a:pt x="0" y="116"/>
                  </a:lnTo>
                  <a:lnTo>
                    <a:pt x="33" y="132"/>
                  </a:lnTo>
                  <a:lnTo>
                    <a:pt x="72" y="140"/>
                  </a:lnTo>
                  <a:lnTo>
                    <a:pt x="115" y="134"/>
                  </a:lnTo>
                  <a:lnTo>
                    <a:pt x="145" y="125"/>
                  </a:lnTo>
                  <a:lnTo>
                    <a:pt x="163" y="99"/>
                  </a:lnTo>
                  <a:lnTo>
                    <a:pt x="168" y="69"/>
                  </a:lnTo>
                  <a:lnTo>
                    <a:pt x="111" y="0"/>
                  </a:lnTo>
                  <a:lnTo>
                    <a:pt x="95" y="8"/>
                  </a:lnTo>
                  <a:lnTo>
                    <a:pt x="76" y="12"/>
                  </a:lnTo>
                  <a:lnTo>
                    <a:pt x="58" y="9"/>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8" name="Freeform 46"/>
            <p:cNvSpPr>
              <a:spLocks/>
            </p:cNvSpPr>
            <p:nvPr/>
          </p:nvSpPr>
          <p:spPr bwMode="auto">
            <a:xfrm>
              <a:off x="4987" y="1554"/>
              <a:ext cx="354" cy="262"/>
            </a:xfrm>
            <a:custGeom>
              <a:avLst/>
              <a:gdLst>
                <a:gd name="T0" fmla="*/ 0 w 354"/>
                <a:gd name="T1" fmla="*/ 235 h 262"/>
                <a:gd name="T2" fmla="*/ 27 w 354"/>
                <a:gd name="T3" fmla="*/ 262 h 262"/>
                <a:gd name="T4" fmla="*/ 297 w 354"/>
                <a:gd name="T5" fmla="*/ 39 h 262"/>
                <a:gd name="T6" fmla="*/ 326 w 354"/>
                <a:gd name="T7" fmla="*/ 69 h 262"/>
                <a:gd name="T8" fmla="*/ 345 w 354"/>
                <a:gd name="T9" fmla="*/ 66 h 262"/>
                <a:gd name="T10" fmla="*/ 354 w 354"/>
                <a:gd name="T11" fmla="*/ 56 h 262"/>
                <a:gd name="T12" fmla="*/ 352 w 354"/>
                <a:gd name="T13" fmla="*/ 51 h 262"/>
                <a:gd name="T14" fmla="*/ 343 w 354"/>
                <a:gd name="T15" fmla="*/ 60 h 262"/>
                <a:gd name="T16" fmla="*/ 335 w 354"/>
                <a:gd name="T17" fmla="*/ 59 h 262"/>
                <a:gd name="T18" fmla="*/ 281 w 354"/>
                <a:gd name="T19" fmla="*/ 0 h 262"/>
                <a:gd name="T20" fmla="*/ 0 w 354"/>
                <a:gd name="T21" fmla="*/ 235 h 262"/>
                <a:gd name="T22" fmla="*/ 0 w 354"/>
                <a:gd name="T23" fmla="*/ 235 h 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4" h="262">
                  <a:moveTo>
                    <a:pt x="0" y="235"/>
                  </a:moveTo>
                  <a:lnTo>
                    <a:pt x="27" y="262"/>
                  </a:lnTo>
                  <a:lnTo>
                    <a:pt x="297" y="39"/>
                  </a:lnTo>
                  <a:lnTo>
                    <a:pt x="326" y="69"/>
                  </a:lnTo>
                  <a:lnTo>
                    <a:pt x="345" y="66"/>
                  </a:lnTo>
                  <a:lnTo>
                    <a:pt x="354" y="56"/>
                  </a:lnTo>
                  <a:lnTo>
                    <a:pt x="352" y="51"/>
                  </a:lnTo>
                  <a:lnTo>
                    <a:pt x="343" y="60"/>
                  </a:lnTo>
                  <a:lnTo>
                    <a:pt x="335" y="59"/>
                  </a:lnTo>
                  <a:lnTo>
                    <a:pt x="281"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29" name="Freeform 47"/>
            <p:cNvSpPr>
              <a:spLocks/>
            </p:cNvSpPr>
            <p:nvPr/>
          </p:nvSpPr>
          <p:spPr bwMode="auto">
            <a:xfrm>
              <a:off x="5051" y="1740"/>
              <a:ext cx="331" cy="307"/>
            </a:xfrm>
            <a:custGeom>
              <a:avLst/>
              <a:gdLst>
                <a:gd name="T0" fmla="*/ 3 w 331"/>
                <a:gd name="T1" fmla="*/ 69 h 307"/>
                <a:gd name="T2" fmla="*/ 85 w 331"/>
                <a:gd name="T3" fmla="*/ 0 h 307"/>
                <a:gd name="T4" fmla="*/ 72 w 331"/>
                <a:gd name="T5" fmla="*/ 24 h 307"/>
                <a:gd name="T6" fmla="*/ 61 w 331"/>
                <a:gd name="T7" fmla="*/ 56 h 307"/>
                <a:gd name="T8" fmla="*/ 56 w 331"/>
                <a:gd name="T9" fmla="*/ 88 h 307"/>
                <a:gd name="T10" fmla="*/ 57 w 331"/>
                <a:gd name="T11" fmla="*/ 117 h 307"/>
                <a:gd name="T12" fmla="*/ 63 w 331"/>
                <a:gd name="T13" fmla="*/ 151 h 307"/>
                <a:gd name="T14" fmla="*/ 73 w 331"/>
                <a:gd name="T15" fmla="*/ 179 h 307"/>
                <a:gd name="T16" fmla="*/ 87 w 331"/>
                <a:gd name="T17" fmla="*/ 206 h 307"/>
                <a:gd name="T18" fmla="*/ 108 w 331"/>
                <a:gd name="T19" fmla="*/ 235 h 307"/>
                <a:gd name="T20" fmla="*/ 137 w 331"/>
                <a:gd name="T21" fmla="*/ 262 h 307"/>
                <a:gd name="T22" fmla="*/ 171 w 331"/>
                <a:gd name="T23" fmla="*/ 283 h 307"/>
                <a:gd name="T24" fmla="*/ 198 w 331"/>
                <a:gd name="T25" fmla="*/ 294 h 307"/>
                <a:gd name="T26" fmla="*/ 235 w 331"/>
                <a:gd name="T27" fmla="*/ 302 h 307"/>
                <a:gd name="T28" fmla="*/ 271 w 331"/>
                <a:gd name="T29" fmla="*/ 303 h 307"/>
                <a:gd name="T30" fmla="*/ 306 w 331"/>
                <a:gd name="T31" fmla="*/ 297 h 307"/>
                <a:gd name="T32" fmla="*/ 331 w 331"/>
                <a:gd name="T33" fmla="*/ 288 h 307"/>
                <a:gd name="T34" fmla="*/ 329 w 331"/>
                <a:gd name="T35" fmla="*/ 292 h 307"/>
                <a:gd name="T36" fmla="*/ 299 w 331"/>
                <a:gd name="T37" fmla="*/ 302 h 307"/>
                <a:gd name="T38" fmla="*/ 269 w 331"/>
                <a:gd name="T39" fmla="*/ 307 h 307"/>
                <a:gd name="T40" fmla="*/ 235 w 331"/>
                <a:gd name="T41" fmla="*/ 307 h 307"/>
                <a:gd name="T42" fmla="*/ 215 w 331"/>
                <a:gd name="T43" fmla="*/ 303 h 307"/>
                <a:gd name="T44" fmla="*/ 189 w 331"/>
                <a:gd name="T45" fmla="*/ 296 h 307"/>
                <a:gd name="T46" fmla="*/ 178 w 331"/>
                <a:gd name="T47" fmla="*/ 291 h 307"/>
                <a:gd name="T48" fmla="*/ 148 w 331"/>
                <a:gd name="T49" fmla="*/ 273 h 307"/>
                <a:gd name="T50" fmla="*/ 128 w 331"/>
                <a:gd name="T51" fmla="*/ 261 h 307"/>
                <a:gd name="T52" fmla="*/ 102 w 331"/>
                <a:gd name="T53" fmla="*/ 236 h 307"/>
                <a:gd name="T54" fmla="*/ 81 w 331"/>
                <a:gd name="T55" fmla="*/ 212 h 307"/>
                <a:gd name="T56" fmla="*/ 54 w 331"/>
                <a:gd name="T57" fmla="*/ 176 h 307"/>
                <a:gd name="T58" fmla="*/ 46 w 331"/>
                <a:gd name="T59" fmla="*/ 143 h 307"/>
                <a:gd name="T60" fmla="*/ 44 w 331"/>
                <a:gd name="T61" fmla="*/ 107 h 307"/>
                <a:gd name="T62" fmla="*/ 47 w 331"/>
                <a:gd name="T63" fmla="*/ 74 h 307"/>
                <a:gd name="T64" fmla="*/ 55 w 331"/>
                <a:gd name="T65" fmla="*/ 51 h 307"/>
                <a:gd name="T66" fmla="*/ 61 w 331"/>
                <a:gd name="T67" fmla="*/ 32 h 307"/>
                <a:gd name="T68" fmla="*/ 70 w 331"/>
                <a:gd name="T69" fmla="*/ 18 h 307"/>
                <a:gd name="T70" fmla="*/ 10 w 331"/>
                <a:gd name="T71" fmla="*/ 72 h 307"/>
                <a:gd name="T72" fmla="*/ 20 w 331"/>
                <a:gd name="T73" fmla="*/ 88 h 307"/>
                <a:gd name="T74" fmla="*/ 22 w 331"/>
                <a:gd name="T75" fmla="*/ 107 h 307"/>
                <a:gd name="T76" fmla="*/ 13 w 331"/>
                <a:gd name="T77" fmla="*/ 124 h 307"/>
                <a:gd name="T78" fmla="*/ 7 w 331"/>
                <a:gd name="T79" fmla="*/ 123 h 307"/>
                <a:gd name="T80" fmla="*/ 16 w 331"/>
                <a:gd name="T81" fmla="*/ 107 h 307"/>
                <a:gd name="T82" fmla="*/ 15 w 331"/>
                <a:gd name="T83" fmla="*/ 96 h 307"/>
                <a:gd name="T84" fmla="*/ 10 w 331"/>
                <a:gd name="T85" fmla="*/ 83 h 307"/>
                <a:gd name="T86" fmla="*/ 0 w 331"/>
                <a:gd name="T87" fmla="*/ 73 h 307"/>
                <a:gd name="T88" fmla="*/ 3 w 331"/>
                <a:gd name="T89" fmla="*/ 69 h 307"/>
                <a:gd name="T90" fmla="*/ 3 w 331"/>
                <a:gd name="T91" fmla="*/ 69 h 3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31" h="307">
                  <a:moveTo>
                    <a:pt x="3" y="69"/>
                  </a:moveTo>
                  <a:lnTo>
                    <a:pt x="85" y="0"/>
                  </a:lnTo>
                  <a:lnTo>
                    <a:pt x="72" y="24"/>
                  </a:lnTo>
                  <a:lnTo>
                    <a:pt x="61" y="56"/>
                  </a:lnTo>
                  <a:lnTo>
                    <a:pt x="56" y="88"/>
                  </a:lnTo>
                  <a:lnTo>
                    <a:pt x="57" y="117"/>
                  </a:lnTo>
                  <a:lnTo>
                    <a:pt x="63" y="151"/>
                  </a:lnTo>
                  <a:lnTo>
                    <a:pt x="73" y="179"/>
                  </a:lnTo>
                  <a:lnTo>
                    <a:pt x="87" y="206"/>
                  </a:lnTo>
                  <a:lnTo>
                    <a:pt x="108" y="235"/>
                  </a:lnTo>
                  <a:lnTo>
                    <a:pt x="137" y="262"/>
                  </a:lnTo>
                  <a:lnTo>
                    <a:pt x="171" y="283"/>
                  </a:lnTo>
                  <a:lnTo>
                    <a:pt x="198" y="294"/>
                  </a:lnTo>
                  <a:lnTo>
                    <a:pt x="235" y="302"/>
                  </a:lnTo>
                  <a:lnTo>
                    <a:pt x="271" y="303"/>
                  </a:lnTo>
                  <a:lnTo>
                    <a:pt x="306" y="297"/>
                  </a:lnTo>
                  <a:lnTo>
                    <a:pt x="331" y="288"/>
                  </a:lnTo>
                  <a:lnTo>
                    <a:pt x="329" y="292"/>
                  </a:lnTo>
                  <a:lnTo>
                    <a:pt x="299" y="302"/>
                  </a:lnTo>
                  <a:lnTo>
                    <a:pt x="269" y="307"/>
                  </a:lnTo>
                  <a:lnTo>
                    <a:pt x="235" y="307"/>
                  </a:lnTo>
                  <a:lnTo>
                    <a:pt x="215" y="303"/>
                  </a:lnTo>
                  <a:lnTo>
                    <a:pt x="189" y="296"/>
                  </a:lnTo>
                  <a:lnTo>
                    <a:pt x="178" y="291"/>
                  </a:lnTo>
                  <a:lnTo>
                    <a:pt x="148" y="273"/>
                  </a:lnTo>
                  <a:lnTo>
                    <a:pt x="128" y="261"/>
                  </a:lnTo>
                  <a:lnTo>
                    <a:pt x="102" y="236"/>
                  </a:lnTo>
                  <a:lnTo>
                    <a:pt x="81" y="212"/>
                  </a:lnTo>
                  <a:lnTo>
                    <a:pt x="54" y="176"/>
                  </a:lnTo>
                  <a:lnTo>
                    <a:pt x="46" y="143"/>
                  </a:lnTo>
                  <a:lnTo>
                    <a:pt x="44" y="107"/>
                  </a:lnTo>
                  <a:lnTo>
                    <a:pt x="47" y="74"/>
                  </a:lnTo>
                  <a:lnTo>
                    <a:pt x="55" y="51"/>
                  </a:lnTo>
                  <a:lnTo>
                    <a:pt x="61" y="32"/>
                  </a:lnTo>
                  <a:lnTo>
                    <a:pt x="70" y="18"/>
                  </a:lnTo>
                  <a:lnTo>
                    <a:pt x="10" y="72"/>
                  </a:lnTo>
                  <a:lnTo>
                    <a:pt x="20" y="88"/>
                  </a:lnTo>
                  <a:lnTo>
                    <a:pt x="22" y="107"/>
                  </a:lnTo>
                  <a:lnTo>
                    <a:pt x="13" y="124"/>
                  </a:lnTo>
                  <a:lnTo>
                    <a:pt x="7" y="123"/>
                  </a:lnTo>
                  <a:lnTo>
                    <a:pt x="16" y="107"/>
                  </a:lnTo>
                  <a:lnTo>
                    <a:pt x="15" y="96"/>
                  </a:lnTo>
                  <a:lnTo>
                    <a:pt x="10" y="83"/>
                  </a:lnTo>
                  <a:lnTo>
                    <a:pt x="0" y="73"/>
                  </a:lnTo>
                  <a:lnTo>
                    <a:pt x="3"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0" name="Freeform 48"/>
            <p:cNvSpPr>
              <a:spLocks/>
            </p:cNvSpPr>
            <p:nvPr/>
          </p:nvSpPr>
          <p:spPr bwMode="auto">
            <a:xfrm>
              <a:off x="5059" y="1858"/>
              <a:ext cx="161" cy="166"/>
            </a:xfrm>
            <a:custGeom>
              <a:avLst/>
              <a:gdLst>
                <a:gd name="T0" fmla="*/ 0 w 161"/>
                <a:gd name="T1" fmla="*/ 5 h 166"/>
                <a:gd name="T2" fmla="*/ 131 w 161"/>
                <a:gd name="T3" fmla="*/ 159 h 166"/>
                <a:gd name="T4" fmla="*/ 139 w 161"/>
                <a:gd name="T5" fmla="*/ 164 h 166"/>
                <a:gd name="T6" fmla="*/ 154 w 161"/>
                <a:gd name="T7" fmla="*/ 165 h 166"/>
                <a:gd name="T8" fmla="*/ 161 w 161"/>
                <a:gd name="T9" fmla="*/ 166 h 166"/>
                <a:gd name="T10" fmla="*/ 154 w 161"/>
                <a:gd name="T11" fmla="*/ 161 h 166"/>
                <a:gd name="T12" fmla="*/ 140 w 161"/>
                <a:gd name="T13" fmla="*/ 162 h 166"/>
                <a:gd name="T14" fmla="*/ 132 w 161"/>
                <a:gd name="T15" fmla="*/ 155 h 166"/>
                <a:gd name="T16" fmla="*/ 3 w 161"/>
                <a:gd name="T17" fmla="*/ 0 h 166"/>
                <a:gd name="T18" fmla="*/ 0 w 161"/>
                <a:gd name="T19" fmla="*/ 5 h 166"/>
                <a:gd name="T20" fmla="*/ 0 w 161"/>
                <a:gd name="T21" fmla="*/ 5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1" h="166">
                  <a:moveTo>
                    <a:pt x="0" y="5"/>
                  </a:moveTo>
                  <a:lnTo>
                    <a:pt x="131" y="159"/>
                  </a:lnTo>
                  <a:lnTo>
                    <a:pt x="139" y="164"/>
                  </a:lnTo>
                  <a:lnTo>
                    <a:pt x="154" y="165"/>
                  </a:lnTo>
                  <a:lnTo>
                    <a:pt x="161" y="166"/>
                  </a:lnTo>
                  <a:lnTo>
                    <a:pt x="154" y="161"/>
                  </a:lnTo>
                  <a:lnTo>
                    <a:pt x="140" y="162"/>
                  </a:lnTo>
                  <a:lnTo>
                    <a:pt x="132" y="155"/>
                  </a:lnTo>
                  <a:lnTo>
                    <a:pt x="3"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1" name="Freeform 49"/>
            <p:cNvSpPr>
              <a:spLocks/>
            </p:cNvSpPr>
            <p:nvPr/>
          </p:nvSpPr>
          <p:spPr bwMode="auto">
            <a:xfrm>
              <a:off x="5045" y="1694"/>
              <a:ext cx="139" cy="113"/>
            </a:xfrm>
            <a:custGeom>
              <a:avLst/>
              <a:gdLst>
                <a:gd name="T0" fmla="*/ 3 w 139"/>
                <a:gd name="T1" fmla="*/ 113 h 113"/>
                <a:gd name="T2" fmla="*/ 93 w 139"/>
                <a:gd name="T3" fmla="*/ 38 h 113"/>
                <a:gd name="T4" fmla="*/ 82 w 139"/>
                <a:gd name="T5" fmla="*/ 59 h 113"/>
                <a:gd name="T6" fmla="*/ 105 w 139"/>
                <a:gd name="T7" fmla="*/ 31 h 113"/>
                <a:gd name="T8" fmla="*/ 122 w 139"/>
                <a:gd name="T9" fmla="*/ 15 h 113"/>
                <a:gd name="T10" fmla="*/ 139 w 139"/>
                <a:gd name="T11" fmla="*/ 0 h 113"/>
                <a:gd name="T12" fmla="*/ 122 w 139"/>
                <a:gd name="T13" fmla="*/ 9 h 113"/>
                <a:gd name="T14" fmla="*/ 0 w 139"/>
                <a:gd name="T15" fmla="*/ 111 h 113"/>
                <a:gd name="T16" fmla="*/ 3 w 139"/>
                <a:gd name="T17" fmla="*/ 113 h 113"/>
                <a:gd name="T18" fmla="*/ 3 w 139"/>
                <a:gd name="T19" fmla="*/ 113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9" h="113">
                  <a:moveTo>
                    <a:pt x="3" y="113"/>
                  </a:moveTo>
                  <a:lnTo>
                    <a:pt x="93" y="38"/>
                  </a:lnTo>
                  <a:lnTo>
                    <a:pt x="82" y="59"/>
                  </a:lnTo>
                  <a:lnTo>
                    <a:pt x="105" y="31"/>
                  </a:lnTo>
                  <a:lnTo>
                    <a:pt x="122" y="15"/>
                  </a:lnTo>
                  <a:lnTo>
                    <a:pt x="139" y="0"/>
                  </a:lnTo>
                  <a:lnTo>
                    <a:pt x="122" y="9"/>
                  </a:lnTo>
                  <a:lnTo>
                    <a:pt x="0" y="111"/>
                  </a:lnTo>
                  <a:lnTo>
                    <a:pt x="3"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2" name="Freeform 50"/>
            <p:cNvSpPr>
              <a:spLocks/>
            </p:cNvSpPr>
            <p:nvPr/>
          </p:nvSpPr>
          <p:spPr bwMode="auto">
            <a:xfrm>
              <a:off x="5202" y="1612"/>
              <a:ext cx="247" cy="131"/>
            </a:xfrm>
            <a:custGeom>
              <a:avLst/>
              <a:gdLst>
                <a:gd name="T0" fmla="*/ 0 w 247"/>
                <a:gd name="T1" fmla="*/ 74 h 131"/>
                <a:gd name="T2" fmla="*/ 88 w 247"/>
                <a:gd name="T3" fmla="*/ 0 h 131"/>
                <a:gd name="T4" fmla="*/ 96 w 247"/>
                <a:gd name="T5" fmla="*/ 4 h 131"/>
                <a:gd name="T6" fmla="*/ 88 w 247"/>
                <a:gd name="T7" fmla="*/ 5 h 131"/>
                <a:gd name="T8" fmla="*/ 29 w 247"/>
                <a:gd name="T9" fmla="*/ 57 h 131"/>
                <a:gd name="T10" fmla="*/ 50 w 247"/>
                <a:gd name="T11" fmla="*/ 51 h 131"/>
                <a:gd name="T12" fmla="*/ 76 w 247"/>
                <a:gd name="T13" fmla="*/ 48 h 131"/>
                <a:gd name="T14" fmla="*/ 100 w 247"/>
                <a:gd name="T15" fmla="*/ 49 h 131"/>
                <a:gd name="T16" fmla="*/ 130 w 247"/>
                <a:gd name="T17" fmla="*/ 52 h 131"/>
                <a:gd name="T18" fmla="*/ 157 w 247"/>
                <a:gd name="T19" fmla="*/ 61 h 131"/>
                <a:gd name="T20" fmla="*/ 181 w 247"/>
                <a:gd name="T21" fmla="*/ 71 h 131"/>
                <a:gd name="T22" fmla="*/ 196 w 247"/>
                <a:gd name="T23" fmla="*/ 79 h 131"/>
                <a:gd name="T24" fmla="*/ 212 w 247"/>
                <a:gd name="T25" fmla="*/ 92 h 131"/>
                <a:gd name="T26" fmla="*/ 229 w 247"/>
                <a:gd name="T27" fmla="*/ 109 h 131"/>
                <a:gd name="T28" fmla="*/ 247 w 247"/>
                <a:gd name="T29" fmla="*/ 131 h 131"/>
                <a:gd name="T30" fmla="*/ 224 w 247"/>
                <a:gd name="T31" fmla="*/ 106 h 131"/>
                <a:gd name="T32" fmla="*/ 204 w 247"/>
                <a:gd name="T33" fmla="*/ 89 h 131"/>
                <a:gd name="T34" fmla="*/ 177 w 247"/>
                <a:gd name="T35" fmla="*/ 73 h 131"/>
                <a:gd name="T36" fmla="*/ 157 w 247"/>
                <a:gd name="T37" fmla="*/ 64 h 131"/>
                <a:gd name="T38" fmla="*/ 122 w 247"/>
                <a:gd name="T39" fmla="*/ 55 h 131"/>
                <a:gd name="T40" fmla="*/ 88 w 247"/>
                <a:gd name="T41" fmla="*/ 52 h 131"/>
                <a:gd name="T42" fmla="*/ 60 w 247"/>
                <a:gd name="T43" fmla="*/ 55 h 131"/>
                <a:gd name="T44" fmla="*/ 22 w 247"/>
                <a:gd name="T45" fmla="*/ 64 h 131"/>
                <a:gd name="T46" fmla="*/ 0 w 247"/>
                <a:gd name="T47" fmla="*/ 74 h 131"/>
                <a:gd name="T48" fmla="*/ 0 w 247"/>
                <a:gd name="T49" fmla="*/ 74 h 1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131">
                  <a:moveTo>
                    <a:pt x="0" y="74"/>
                  </a:moveTo>
                  <a:lnTo>
                    <a:pt x="88" y="0"/>
                  </a:lnTo>
                  <a:lnTo>
                    <a:pt x="96" y="4"/>
                  </a:lnTo>
                  <a:lnTo>
                    <a:pt x="88" y="5"/>
                  </a:lnTo>
                  <a:lnTo>
                    <a:pt x="29" y="57"/>
                  </a:lnTo>
                  <a:lnTo>
                    <a:pt x="50" y="51"/>
                  </a:lnTo>
                  <a:lnTo>
                    <a:pt x="76" y="48"/>
                  </a:lnTo>
                  <a:lnTo>
                    <a:pt x="100" y="49"/>
                  </a:lnTo>
                  <a:lnTo>
                    <a:pt x="130" y="52"/>
                  </a:lnTo>
                  <a:lnTo>
                    <a:pt x="157" y="61"/>
                  </a:lnTo>
                  <a:lnTo>
                    <a:pt x="181" y="71"/>
                  </a:lnTo>
                  <a:lnTo>
                    <a:pt x="196" y="79"/>
                  </a:lnTo>
                  <a:lnTo>
                    <a:pt x="212" y="92"/>
                  </a:lnTo>
                  <a:lnTo>
                    <a:pt x="229" y="109"/>
                  </a:lnTo>
                  <a:lnTo>
                    <a:pt x="247" y="131"/>
                  </a:lnTo>
                  <a:lnTo>
                    <a:pt x="224" y="106"/>
                  </a:lnTo>
                  <a:lnTo>
                    <a:pt x="204" y="89"/>
                  </a:lnTo>
                  <a:lnTo>
                    <a:pt x="177" y="73"/>
                  </a:lnTo>
                  <a:lnTo>
                    <a:pt x="157" y="64"/>
                  </a:lnTo>
                  <a:lnTo>
                    <a:pt x="122" y="55"/>
                  </a:lnTo>
                  <a:lnTo>
                    <a:pt x="88" y="52"/>
                  </a:lnTo>
                  <a:lnTo>
                    <a:pt x="60" y="55"/>
                  </a:lnTo>
                  <a:lnTo>
                    <a:pt x="22" y="6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3" name="Freeform 51"/>
            <p:cNvSpPr>
              <a:spLocks/>
            </p:cNvSpPr>
            <p:nvPr/>
          </p:nvSpPr>
          <p:spPr bwMode="auto">
            <a:xfrm>
              <a:off x="5296" y="1616"/>
              <a:ext cx="114" cy="86"/>
            </a:xfrm>
            <a:custGeom>
              <a:avLst/>
              <a:gdLst>
                <a:gd name="T0" fmla="*/ 0 w 114"/>
                <a:gd name="T1" fmla="*/ 0 h 86"/>
                <a:gd name="T2" fmla="*/ 13 w 114"/>
                <a:gd name="T3" fmla="*/ 16 h 86"/>
                <a:gd name="T4" fmla="*/ 31 w 114"/>
                <a:gd name="T5" fmla="*/ 23 h 86"/>
                <a:gd name="T6" fmla="*/ 43 w 114"/>
                <a:gd name="T7" fmla="*/ 20 h 86"/>
                <a:gd name="T8" fmla="*/ 53 w 114"/>
                <a:gd name="T9" fmla="*/ 26 h 86"/>
                <a:gd name="T10" fmla="*/ 99 w 114"/>
                <a:gd name="T11" fmla="*/ 76 h 86"/>
                <a:gd name="T12" fmla="*/ 114 w 114"/>
                <a:gd name="T13" fmla="*/ 86 h 86"/>
                <a:gd name="T14" fmla="*/ 53 w 114"/>
                <a:gd name="T15" fmla="*/ 19 h 86"/>
                <a:gd name="T16" fmla="*/ 44 w 114"/>
                <a:gd name="T17" fmla="*/ 15 h 86"/>
                <a:gd name="T18" fmla="*/ 30 w 114"/>
                <a:gd name="T19" fmla="*/ 19 h 86"/>
                <a:gd name="T20" fmla="*/ 16 w 114"/>
                <a:gd name="T21" fmla="*/ 14 h 86"/>
                <a:gd name="T22" fmla="*/ 0 w 114"/>
                <a:gd name="T23" fmla="*/ 0 h 86"/>
                <a:gd name="T24" fmla="*/ 0 w 114"/>
                <a:gd name="T25" fmla="*/ 0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4" h="86">
                  <a:moveTo>
                    <a:pt x="0" y="0"/>
                  </a:moveTo>
                  <a:lnTo>
                    <a:pt x="13" y="16"/>
                  </a:lnTo>
                  <a:lnTo>
                    <a:pt x="31" y="23"/>
                  </a:lnTo>
                  <a:lnTo>
                    <a:pt x="43" y="20"/>
                  </a:lnTo>
                  <a:lnTo>
                    <a:pt x="53" y="26"/>
                  </a:lnTo>
                  <a:lnTo>
                    <a:pt x="99" y="76"/>
                  </a:lnTo>
                  <a:lnTo>
                    <a:pt x="114" y="86"/>
                  </a:lnTo>
                  <a:lnTo>
                    <a:pt x="53" y="19"/>
                  </a:lnTo>
                  <a:lnTo>
                    <a:pt x="44" y="15"/>
                  </a:lnTo>
                  <a:lnTo>
                    <a:pt x="30" y="19"/>
                  </a:lnTo>
                  <a:lnTo>
                    <a:pt x="16"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4" name="Freeform 52"/>
            <p:cNvSpPr>
              <a:spLocks/>
            </p:cNvSpPr>
            <p:nvPr/>
          </p:nvSpPr>
          <p:spPr bwMode="auto">
            <a:xfrm>
              <a:off x="5321" y="1600"/>
              <a:ext cx="11" cy="10"/>
            </a:xfrm>
            <a:custGeom>
              <a:avLst/>
              <a:gdLst>
                <a:gd name="T0" fmla="*/ 4 w 11"/>
                <a:gd name="T1" fmla="*/ 0 h 10"/>
                <a:gd name="T2" fmla="*/ 0 w 11"/>
                <a:gd name="T3" fmla="*/ 4 h 10"/>
                <a:gd name="T4" fmla="*/ 2 w 11"/>
                <a:gd name="T5" fmla="*/ 9 h 10"/>
                <a:gd name="T6" fmla="*/ 6 w 11"/>
                <a:gd name="T7" fmla="*/ 10 h 10"/>
                <a:gd name="T8" fmla="*/ 11 w 11"/>
                <a:gd name="T9" fmla="*/ 8 h 10"/>
                <a:gd name="T10" fmla="*/ 11 w 11"/>
                <a:gd name="T11" fmla="*/ 2 h 10"/>
                <a:gd name="T12" fmla="*/ 4 w 11"/>
                <a:gd name="T13" fmla="*/ 0 h 10"/>
                <a:gd name="T14" fmla="*/ 4 w 11"/>
                <a:gd name="T15" fmla="*/ 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10">
                  <a:moveTo>
                    <a:pt x="4" y="0"/>
                  </a:moveTo>
                  <a:lnTo>
                    <a:pt x="0" y="4"/>
                  </a:lnTo>
                  <a:lnTo>
                    <a:pt x="2" y="9"/>
                  </a:lnTo>
                  <a:lnTo>
                    <a:pt x="6" y="10"/>
                  </a:lnTo>
                  <a:lnTo>
                    <a:pt x="11" y="8"/>
                  </a:lnTo>
                  <a:lnTo>
                    <a:pt x="11"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5" name="Freeform 53"/>
            <p:cNvSpPr>
              <a:spLocks/>
            </p:cNvSpPr>
            <p:nvPr/>
          </p:nvSpPr>
          <p:spPr bwMode="auto">
            <a:xfrm>
              <a:off x="5291" y="1571"/>
              <a:ext cx="49" cy="34"/>
            </a:xfrm>
            <a:custGeom>
              <a:avLst/>
              <a:gdLst>
                <a:gd name="T0" fmla="*/ 6 w 49"/>
                <a:gd name="T1" fmla="*/ 13 h 34"/>
                <a:gd name="T2" fmla="*/ 15 w 49"/>
                <a:gd name="T3" fmla="*/ 5 h 34"/>
                <a:gd name="T4" fmla="*/ 23 w 49"/>
                <a:gd name="T5" fmla="*/ 6 h 34"/>
                <a:gd name="T6" fmla="*/ 48 w 49"/>
                <a:gd name="T7" fmla="*/ 34 h 34"/>
                <a:gd name="T8" fmla="*/ 49 w 49"/>
                <a:gd name="T9" fmla="*/ 30 h 34"/>
                <a:gd name="T10" fmla="*/ 26 w 49"/>
                <a:gd name="T11" fmla="*/ 3 h 34"/>
                <a:gd name="T12" fmla="*/ 14 w 49"/>
                <a:gd name="T13" fmla="*/ 0 h 34"/>
                <a:gd name="T14" fmla="*/ 0 w 49"/>
                <a:gd name="T15" fmla="*/ 11 h 34"/>
                <a:gd name="T16" fmla="*/ 6 w 49"/>
                <a:gd name="T17" fmla="*/ 13 h 34"/>
                <a:gd name="T18" fmla="*/ 6 w 49"/>
                <a:gd name="T19" fmla="*/ 1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34">
                  <a:moveTo>
                    <a:pt x="6" y="13"/>
                  </a:moveTo>
                  <a:lnTo>
                    <a:pt x="15" y="5"/>
                  </a:lnTo>
                  <a:lnTo>
                    <a:pt x="23" y="6"/>
                  </a:lnTo>
                  <a:lnTo>
                    <a:pt x="48" y="34"/>
                  </a:lnTo>
                  <a:lnTo>
                    <a:pt x="49" y="30"/>
                  </a:lnTo>
                  <a:lnTo>
                    <a:pt x="26" y="3"/>
                  </a:lnTo>
                  <a:lnTo>
                    <a:pt x="14" y="0"/>
                  </a:lnTo>
                  <a:lnTo>
                    <a:pt x="0" y="11"/>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6" name="Freeform 54"/>
            <p:cNvSpPr>
              <a:spLocks/>
            </p:cNvSpPr>
            <p:nvPr/>
          </p:nvSpPr>
          <p:spPr bwMode="auto">
            <a:xfrm>
              <a:off x="5461" y="1760"/>
              <a:ext cx="178" cy="205"/>
            </a:xfrm>
            <a:custGeom>
              <a:avLst/>
              <a:gdLst>
                <a:gd name="T0" fmla="*/ 7 w 178"/>
                <a:gd name="T1" fmla="*/ 13 h 205"/>
                <a:gd name="T2" fmla="*/ 33 w 178"/>
                <a:gd name="T3" fmla="*/ 41 h 205"/>
                <a:gd name="T4" fmla="*/ 33 w 178"/>
                <a:gd name="T5" fmla="*/ 47 h 205"/>
                <a:gd name="T6" fmla="*/ 28 w 178"/>
                <a:gd name="T7" fmla="*/ 60 h 205"/>
                <a:gd name="T8" fmla="*/ 32 w 178"/>
                <a:gd name="T9" fmla="*/ 74 h 205"/>
                <a:gd name="T10" fmla="*/ 42 w 178"/>
                <a:gd name="T11" fmla="*/ 86 h 205"/>
                <a:gd name="T12" fmla="*/ 57 w 178"/>
                <a:gd name="T13" fmla="*/ 91 h 205"/>
                <a:gd name="T14" fmla="*/ 75 w 178"/>
                <a:gd name="T15" fmla="*/ 88 h 205"/>
                <a:gd name="T16" fmla="*/ 175 w 178"/>
                <a:gd name="T17" fmla="*/ 205 h 205"/>
                <a:gd name="T18" fmla="*/ 178 w 178"/>
                <a:gd name="T19" fmla="*/ 201 h 205"/>
                <a:gd name="T20" fmla="*/ 74 w 178"/>
                <a:gd name="T21" fmla="*/ 83 h 205"/>
                <a:gd name="T22" fmla="*/ 57 w 178"/>
                <a:gd name="T23" fmla="*/ 86 h 205"/>
                <a:gd name="T24" fmla="*/ 43 w 178"/>
                <a:gd name="T25" fmla="*/ 82 h 205"/>
                <a:gd name="T26" fmla="*/ 35 w 178"/>
                <a:gd name="T27" fmla="*/ 72 h 205"/>
                <a:gd name="T28" fmla="*/ 32 w 178"/>
                <a:gd name="T29" fmla="*/ 58 h 205"/>
                <a:gd name="T30" fmla="*/ 38 w 178"/>
                <a:gd name="T31" fmla="*/ 45 h 205"/>
                <a:gd name="T32" fmla="*/ 34 w 178"/>
                <a:gd name="T33" fmla="*/ 36 h 205"/>
                <a:gd name="T34" fmla="*/ 0 w 178"/>
                <a:gd name="T35" fmla="*/ 0 h 205"/>
                <a:gd name="T36" fmla="*/ 7 w 178"/>
                <a:gd name="T37" fmla="*/ 13 h 205"/>
                <a:gd name="T38" fmla="*/ 7 w 178"/>
                <a:gd name="T39" fmla="*/ 13 h 2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8" h="205">
                  <a:moveTo>
                    <a:pt x="7" y="13"/>
                  </a:moveTo>
                  <a:lnTo>
                    <a:pt x="33" y="41"/>
                  </a:lnTo>
                  <a:lnTo>
                    <a:pt x="33" y="47"/>
                  </a:lnTo>
                  <a:lnTo>
                    <a:pt x="28" y="60"/>
                  </a:lnTo>
                  <a:lnTo>
                    <a:pt x="32" y="74"/>
                  </a:lnTo>
                  <a:lnTo>
                    <a:pt x="42" y="86"/>
                  </a:lnTo>
                  <a:lnTo>
                    <a:pt x="57" y="91"/>
                  </a:lnTo>
                  <a:lnTo>
                    <a:pt x="75" y="88"/>
                  </a:lnTo>
                  <a:lnTo>
                    <a:pt x="175" y="205"/>
                  </a:lnTo>
                  <a:lnTo>
                    <a:pt x="178" y="201"/>
                  </a:lnTo>
                  <a:lnTo>
                    <a:pt x="74" y="83"/>
                  </a:lnTo>
                  <a:lnTo>
                    <a:pt x="57" y="86"/>
                  </a:lnTo>
                  <a:lnTo>
                    <a:pt x="43" y="82"/>
                  </a:lnTo>
                  <a:lnTo>
                    <a:pt x="35" y="72"/>
                  </a:lnTo>
                  <a:lnTo>
                    <a:pt x="32" y="58"/>
                  </a:lnTo>
                  <a:lnTo>
                    <a:pt x="38" y="45"/>
                  </a:lnTo>
                  <a:lnTo>
                    <a:pt x="34" y="36"/>
                  </a:lnTo>
                  <a:lnTo>
                    <a:pt x="0" y="0"/>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7" name="Freeform 55"/>
            <p:cNvSpPr>
              <a:spLocks/>
            </p:cNvSpPr>
            <p:nvPr/>
          </p:nvSpPr>
          <p:spPr bwMode="auto">
            <a:xfrm>
              <a:off x="5507" y="1807"/>
              <a:ext cx="28" cy="28"/>
            </a:xfrm>
            <a:custGeom>
              <a:avLst/>
              <a:gdLst>
                <a:gd name="T0" fmla="*/ 14 w 28"/>
                <a:gd name="T1" fmla="*/ 0 h 28"/>
                <a:gd name="T2" fmla="*/ 0 w 28"/>
                <a:gd name="T3" fmla="*/ 14 h 28"/>
                <a:gd name="T4" fmla="*/ 2 w 28"/>
                <a:gd name="T5" fmla="*/ 23 h 28"/>
                <a:gd name="T6" fmla="*/ 7 w 28"/>
                <a:gd name="T7" fmla="*/ 26 h 28"/>
                <a:gd name="T8" fmla="*/ 13 w 28"/>
                <a:gd name="T9" fmla="*/ 28 h 28"/>
                <a:gd name="T10" fmla="*/ 28 w 28"/>
                <a:gd name="T11" fmla="*/ 17 h 28"/>
                <a:gd name="T12" fmla="*/ 27 w 28"/>
                <a:gd name="T13" fmla="*/ 13 h 28"/>
                <a:gd name="T14" fmla="*/ 16 w 28"/>
                <a:gd name="T15" fmla="*/ 22 h 28"/>
                <a:gd name="T16" fmla="*/ 9 w 28"/>
                <a:gd name="T17" fmla="*/ 23 h 28"/>
                <a:gd name="T18" fmla="*/ 6 w 28"/>
                <a:gd name="T19" fmla="*/ 17 h 28"/>
                <a:gd name="T20" fmla="*/ 7 w 28"/>
                <a:gd name="T21" fmla="*/ 11 h 28"/>
                <a:gd name="T22" fmla="*/ 17 w 28"/>
                <a:gd name="T23" fmla="*/ 2 h 28"/>
                <a:gd name="T24" fmla="*/ 14 w 28"/>
                <a:gd name="T25" fmla="*/ 0 h 28"/>
                <a:gd name="T26" fmla="*/ 14 w 28"/>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 h="28">
                  <a:moveTo>
                    <a:pt x="14" y="0"/>
                  </a:moveTo>
                  <a:lnTo>
                    <a:pt x="0" y="14"/>
                  </a:lnTo>
                  <a:lnTo>
                    <a:pt x="2" y="23"/>
                  </a:lnTo>
                  <a:lnTo>
                    <a:pt x="7" y="26"/>
                  </a:lnTo>
                  <a:lnTo>
                    <a:pt x="13" y="28"/>
                  </a:lnTo>
                  <a:lnTo>
                    <a:pt x="28" y="17"/>
                  </a:lnTo>
                  <a:lnTo>
                    <a:pt x="27" y="13"/>
                  </a:lnTo>
                  <a:lnTo>
                    <a:pt x="16" y="22"/>
                  </a:lnTo>
                  <a:lnTo>
                    <a:pt x="9" y="23"/>
                  </a:lnTo>
                  <a:lnTo>
                    <a:pt x="6" y="17"/>
                  </a:lnTo>
                  <a:lnTo>
                    <a:pt x="7" y="11"/>
                  </a:lnTo>
                  <a:lnTo>
                    <a:pt x="17"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8" name="Freeform 56"/>
            <p:cNvSpPr>
              <a:spLocks/>
            </p:cNvSpPr>
            <p:nvPr/>
          </p:nvSpPr>
          <p:spPr bwMode="auto">
            <a:xfrm>
              <a:off x="5523" y="1807"/>
              <a:ext cx="12" cy="17"/>
            </a:xfrm>
            <a:custGeom>
              <a:avLst/>
              <a:gdLst>
                <a:gd name="T0" fmla="*/ 0 w 12"/>
                <a:gd name="T1" fmla="*/ 2 h 17"/>
                <a:gd name="T2" fmla="*/ 9 w 12"/>
                <a:gd name="T3" fmla="*/ 15 h 17"/>
                <a:gd name="T4" fmla="*/ 12 w 12"/>
                <a:gd name="T5" fmla="*/ 17 h 17"/>
                <a:gd name="T6" fmla="*/ 11 w 12"/>
                <a:gd name="T7" fmla="*/ 11 h 17"/>
                <a:gd name="T8" fmla="*/ 2 w 12"/>
                <a:gd name="T9" fmla="*/ 0 h 17"/>
                <a:gd name="T10" fmla="*/ 0 w 12"/>
                <a:gd name="T11" fmla="*/ 2 h 17"/>
                <a:gd name="T12" fmla="*/ 0 w 12"/>
                <a:gd name="T13" fmla="*/ 2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7">
                  <a:moveTo>
                    <a:pt x="0" y="2"/>
                  </a:moveTo>
                  <a:lnTo>
                    <a:pt x="9" y="15"/>
                  </a:lnTo>
                  <a:lnTo>
                    <a:pt x="12" y="17"/>
                  </a:lnTo>
                  <a:lnTo>
                    <a:pt x="11" y="11"/>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39" name="Freeform 57"/>
            <p:cNvSpPr>
              <a:spLocks/>
            </p:cNvSpPr>
            <p:nvPr/>
          </p:nvSpPr>
          <p:spPr bwMode="auto">
            <a:xfrm>
              <a:off x="5337" y="1603"/>
              <a:ext cx="186" cy="210"/>
            </a:xfrm>
            <a:custGeom>
              <a:avLst/>
              <a:gdLst>
                <a:gd name="T0" fmla="*/ 0 w 186"/>
                <a:gd name="T1" fmla="*/ 6 h 210"/>
                <a:gd name="T2" fmla="*/ 180 w 186"/>
                <a:gd name="T3" fmla="*/ 210 h 210"/>
                <a:gd name="T4" fmla="*/ 186 w 186"/>
                <a:gd name="T5" fmla="*/ 205 h 210"/>
                <a:gd name="T6" fmla="*/ 2 w 186"/>
                <a:gd name="T7" fmla="*/ 0 h 210"/>
                <a:gd name="T8" fmla="*/ 0 w 186"/>
                <a:gd name="T9" fmla="*/ 6 h 210"/>
                <a:gd name="T10" fmla="*/ 0 w 186"/>
                <a:gd name="T11" fmla="*/ 6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210">
                  <a:moveTo>
                    <a:pt x="0" y="6"/>
                  </a:moveTo>
                  <a:lnTo>
                    <a:pt x="180" y="210"/>
                  </a:lnTo>
                  <a:lnTo>
                    <a:pt x="186" y="205"/>
                  </a:lnTo>
                  <a:lnTo>
                    <a:pt x="2"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0" name="Freeform 58"/>
            <p:cNvSpPr>
              <a:spLocks/>
            </p:cNvSpPr>
            <p:nvPr/>
          </p:nvSpPr>
          <p:spPr bwMode="auto">
            <a:xfrm>
              <a:off x="5528" y="1820"/>
              <a:ext cx="122" cy="135"/>
            </a:xfrm>
            <a:custGeom>
              <a:avLst/>
              <a:gdLst>
                <a:gd name="T0" fmla="*/ 0 w 122"/>
                <a:gd name="T1" fmla="*/ 4 h 135"/>
                <a:gd name="T2" fmla="*/ 116 w 122"/>
                <a:gd name="T3" fmla="*/ 135 h 135"/>
                <a:gd name="T4" fmla="*/ 122 w 122"/>
                <a:gd name="T5" fmla="*/ 132 h 135"/>
                <a:gd name="T6" fmla="*/ 6 w 122"/>
                <a:gd name="T7" fmla="*/ 0 h 135"/>
                <a:gd name="T8" fmla="*/ 0 w 122"/>
                <a:gd name="T9" fmla="*/ 4 h 135"/>
                <a:gd name="T10" fmla="*/ 0 w 122"/>
                <a:gd name="T11" fmla="*/ 4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 h="135">
                  <a:moveTo>
                    <a:pt x="0" y="4"/>
                  </a:moveTo>
                  <a:lnTo>
                    <a:pt x="116" y="135"/>
                  </a:lnTo>
                  <a:lnTo>
                    <a:pt x="122" y="132"/>
                  </a:lnTo>
                  <a:lnTo>
                    <a:pt x="6"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1" name="Freeform 59"/>
            <p:cNvSpPr>
              <a:spLocks/>
            </p:cNvSpPr>
            <p:nvPr/>
          </p:nvSpPr>
          <p:spPr bwMode="auto">
            <a:xfrm>
              <a:off x="5441" y="1996"/>
              <a:ext cx="118" cy="123"/>
            </a:xfrm>
            <a:custGeom>
              <a:avLst/>
              <a:gdLst>
                <a:gd name="T0" fmla="*/ 3 w 118"/>
                <a:gd name="T1" fmla="*/ 77 h 123"/>
                <a:gd name="T2" fmla="*/ 0 w 118"/>
                <a:gd name="T3" fmla="*/ 70 h 123"/>
                <a:gd name="T4" fmla="*/ 13 w 118"/>
                <a:gd name="T5" fmla="*/ 51 h 123"/>
                <a:gd name="T6" fmla="*/ 66 w 118"/>
                <a:gd name="T7" fmla="*/ 0 h 123"/>
                <a:gd name="T8" fmla="*/ 72 w 118"/>
                <a:gd name="T9" fmla="*/ 5 h 123"/>
                <a:gd name="T10" fmla="*/ 31 w 118"/>
                <a:gd name="T11" fmla="*/ 44 h 123"/>
                <a:gd name="T12" fmla="*/ 80 w 118"/>
                <a:gd name="T13" fmla="*/ 104 h 123"/>
                <a:gd name="T14" fmla="*/ 109 w 118"/>
                <a:gd name="T15" fmla="*/ 77 h 123"/>
                <a:gd name="T16" fmla="*/ 104 w 118"/>
                <a:gd name="T17" fmla="*/ 62 h 123"/>
                <a:gd name="T18" fmla="*/ 118 w 118"/>
                <a:gd name="T19" fmla="*/ 77 h 123"/>
                <a:gd name="T20" fmla="*/ 72 w 118"/>
                <a:gd name="T21" fmla="*/ 123 h 123"/>
                <a:gd name="T22" fmla="*/ 70 w 118"/>
                <a:gd name="T23" fmla="*/ 116 h 123"/>
                <a:gd name="T24" fmla="*/ 76 w 118"/>
                <a:gd name="T25" fmla="*/ 108 h 123"/>
                <a:gd name="T26" fmla="*/ 26 w 118"/>
                <a:gd name="T27" fmla="*/ 51 h 123"/>
                <a:gd name="T28" fmla="*/ 15 w 118"/>
                <a:gd name="T29" fmla="*/ 60 h 123"/>
                <a:gd name="T30" fmla="*/ 8 w 118"/>
                <a:gd name="T31" fmla="*/ 73 h 123"/>
                <a:gd name="T32" fmla="*/ 9 w 118"/>
                <a:gd name="T33" fmla="*/ 82 h 123"/>
                <a:gd name="T34" fmla="*/ 3 w 118"/>
                <a:gd name="T35" fmla="*/ 77 h 123"/>
                <a:gd name="T36" fmla="*/ 3 w 118"/>
                <a:gd name="T37" fmla="*/ 77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8" h="123">
                  <a:moveTo>
                    <a:pt x="3" y="77"/>
                  </a:moveTo>
                  <a:lnTo>
                    <a:pt x="0" y="70"/>
                  </a:lnTo>
                  <a:lnTo>
                    <a:pt x="13" y="51"/>
                  </a:lnTo>
                  <a:lnTo>
                    <a:pt x="66" y="0"/>
                  </a:lnTo>
                  <a:lnTo>
                    <a:pt x="72" y="5"/>
                  </a:lnTo>
                  <a:lnTo>
                    <a:pt x="31" y="44"/>
                  </a:lnTo>
                  <a:lnTo>
                    <a:pt x="80" y="104"/>
                  </a:lnTo>
                  <a:lnTo>
                    <a:pt x="109" y="77"/>
                  </a:lnTo>
                  <a:lnTo>
                    <a:pt x="104" y="62"/>
                  </a:lnTo>
                  <a:lnTo>
                    <a:pt x="118" y="77"/>
                  </a:lnTo>
                  <a:lnTo>
                    <a:pt x="72" y="123"/>
                  </a:lnTo>
                  <a:lnTo>
                    <a:pt x="70" y="116"/>
                  </a:lnTo>
                  <a:lnTo>
                    <a:pt x="76" y="108"/>
                  </a:lnTo>
                  <a:lnTo>
                    <a:pt x="26" y="51"/>
                  </a:lnTo>
                  <a:lnTo>
                    <a:pt x="15" y="60"/>
                  </a:lnTo>
                  <a:lnTo>
                    <a:pt x="8" y="73"/>
                  </a:lnTo>
                  <a:lnTo>
                    <a:pt x="9" y="82"/>
                  </a:lnTo>
                  <a:lnTo>
                    <a:pt x="3"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2" name="Freeform 60"/>
            <p:cNvSpPr>
              <a:spLocks/>
            </p:cNvSpPr>
            <p:nvPr/>
          </p:nvSpPr>
          <p:spPr bwMode="auto">
            <a:xfrm>
              <a:off x="5483" y="2042"/>
              <a:ext cx="71" cy="49"/>
            </a:xfrm>
            <a:custGeom>
              <a:avLst/>
              <a:gdLst>
                <a:gd name="T0" fmla="*/ 12 w 71"/>
                <a:gd name="T1" fmla="*/ 33 h 49"/>
                <a:gd name="T2" fmla="*/ 33 w 71"/>
                <a:gd name="T3" fmla="*/ 26 h 49"/>
                <a:gd name="T4" fmla="*/ 51 w 71"/>
                <a:gd name="T5" fmla="*/ 14 h 49"/>
                <a:gd name="T6" fmla="*/ 68 w 71"/>
                <a:gd name="T7" fmla="*/ 0 h 49"/>
                <a:gd name="T8" fmla="*/ 71 w 71"/>
                <a:gd name="T9" fmla="*/ 3 h 49"/>
                <a:gd name="T10" fmla="*/ 63 w 71"/>
                <a:gd name="T11" fmla="*/ 11 h 49"/>
                <a:gd name="T12" fmla="*/ 38 w 71"/>
                <a:gd name="T13" fmla="*/ 28 h 49"/>
                <a:gd name="T14" fmla="*/ 18 w 71"/>
                <a:gd name="T15" fmla="*/ 38 h 49"/>
                <a:gd name="T16" fmla="*/ 5 w 71"/>
                <a:gd name="T17" fmla="*/ 49 h 49"/>
                <a:gd name="T18" fmla="*/ 0 w 71"/>
                <a:gd name="T19" fmla="*/ 47 h 49"/>
                <a:gd name="T20" fmla="*/ 12 w 71"/>
                <a:gd name="T21" fmla="*/ 33 h 49"/>
                <a:gd name="T22" fmla="*/ 12 w 71"/>
                <a:gd name="T23" fmla="*/ 33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49">
                  <a:moveTo>
                    <a:pt x="12" y="33"/>
                  </a:moveTo>
                  <a:lnTo>
                    <a:pt x="33" y="26"/>
                  </a:lnTo>
                  <a:lnTo>
                    <a:pt x="51" y="14"/>
                  </a:lnTo>
                  <a:lnTo>
                    <a:pt x="68" y="0"/>
                  </a:lnTo>
                  <a:lnTo>
                    <a:pt x="71" y="3"/>
                  </a:lnTo>
                  <a:lnTo>
                    <a:pt x="63" y="11"/>
                  </a:lnTo>
                  <a:lnTo>
                    <a:pt x="38" y="28"/>
                  </a:lnTo>
                  <a:lnTo>
                    <a:pt x="18" y="38"/>
                  </a:lnTo>
                  <a:lnTo>
                    <a:pt x="5" y="49"/>
                  </a:lnTo>
                  <a:lnTo>
                    <a:pt x="0" y="47"/>
                  </a:lnTo>
                  <a:lnTo>
                    <a:pt x="1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3" name="Freeform 61"/>
            <p:cNvSpPr>
              <a:spLocks/>
            </p:cNvSpPr>
            <p:nvPr/>
          </p:nvSpPr>
          <p:spPr bwMode="auto">
            <a:xfrm>
              <a:off x="5453" y="1971"/>
              <a:ext cx="43" cy="45"/>
            </a:xfrm>
            <a:custGeom>
              <a:avLst/>
              <a:gdLst>
                <a:gd name="T0" fmla="*/ 0 w 43"/>
                <a:gd name="T1" fmla="*/ 4 h 45"/>
                <a:gd name="T2" fmla="*/ 16 w 43"/>
                <a:gd name="T3" fmla="*/ 14 h 45"/>
                <a:gd name="T4" fmla="*/ 29 w 43"/>
                <a:gd name="T5" fmla="*/ 32 h 45"/>
                <a:gd name="T6" fmla="*/ 39 w 43"/>
                <a:gd name="T7" fmla="*/ 45 h 45"/>
                <a:gd name="T8" fmla="*/ 43 w 43"/>
                <a:gd name="T9" fmla="*/ 40 h 45"/>
                <a:gd name="T10" fmla="*/ 27 w 43"/>
                <a:gd name="T11" fmla="*/ 20 h 45"/>
                <a:gd name="T12" fmla="*/ 14 w 43"/>
                <a:gd name="T13" fmla="*/ 7 h 45"/>
                <a:gd name="T14" fmla="*/ 3 w 43"/>
                <a:gd name="T15" fmla="*/ 0 h 45"/>
                <a:gd name="T16" fmla="*/ 0 w 43"/>
                <a:gd name="T17" fmla="*/ 4 h 45"/>
                <a:gd name="T18" fmla="*/ 0 w 43"/>
                <a:gd name="T19" fmla="*/ 4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45">
                  <a:moveTo>
                    <a:pt x="0" y="4"/>
                  </a:moveTo>
                  <a:lnTo>
                    <a:pt x="16" y="14"/>
                  </a:lnTo>
                  <a:lnTo>
                    <a:pt x="29" y="32"/>
                  </a:lnTo>
                  <a:lnTo>
                    <a:pt x="39" y="45"/>
                  </a:lnTo>
                  <a:lnTo>
                    <a:pt x="43" y="40"/>
                  </a:lnTo>
                  <a:lnTo>
                    <a:pt x="27" y="20"/>
                  </a:lnTo>
                  <a:lnTo>
                    <a:pt x="14" y="7"/>
                  </a:lnTo>
                  <a:lnTo>
                    <a:pt x="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4" name="Freeform 62"/>
            <p:cNvSpPr>
              <a:spLocks/>
            </p:cNvSpPr>
            <p:nvPr/>
          </p:nvSpPr>
          <p:spPr bwMode="auto">
            <a:xfrm>
              <a:off x="5487" y="1868"/>
              <a:ext cx="86" cy="133"/>
            </a:xfrm>
            <a:custGeom>
              <a:avLst/>
              <a:gdLst>
                <a:gd name="T0" fmla="*/ 1 w 86"/>
                <a:gd name="T1" fmla="*/ 7 h 133"/>
                <a:gd name="T2" fmla="*/ 22 w 86"/>
                <a:gd name="T3" fmla="*/ 19 h 133"/>
                <a:gd name="T4" fmla="*/ 58 w 86"/>
                <a:gd name="T5" fmla="*/ 49 h 133"/>
                <a:gd name="T6" fmla="*/ 74 w 86"/>
                <a:gd name="T7" fmla="*/ 66 h 133"/>
                <a:gd name="T8" fmla="*/ 16 w 86"/>
                <a:gd name="T9" fmla="*/ 113 h 133"/>
                <a:gd name="T10" fmla="*/ 15 w 86"/>
                <a:gd name="T11" fmla="*/ 126 h 133"/>
                <a:gd name="T12" fmla="*/ 20 w 86"/>
                <a:gd name="T13" fmla="*/ 133 h 133"/>
                <a:gd name="T14" fmla="*/ 23 w 86"/>
                <a:gd name="T15" fmla="*/ 132 h 133"/>
                <a:gd name="T16" fmla="*/ 20 w 86"/>
                <a:gd name="T17" fmla="*/ 126 h 133"/>
                <a:gd name="T18" fmla="*/ 20 w 86"/>
                <a:gd name="T19" fmla="*/ 118 h 133"/>
                <a:gd name="T20" fmla="*/ 82 w 86"/>
                <a:gd name="T21" fmla="*/ 68 h 133"/>
                <a:gd name="T22" fmla="*/ 84 w 86"/>
                <a:gd name="T23" fmla="*/ 65 h 133"/>
                <a:gd name="T24" fmla="*/ 67 w 86"/>
                <a:gd name="T25" fmla="*/ 46 h 133"/>
                <a:gd name="T26" fmla="*/ 86 w 86"/>
                <a:gd name="T27" fmla="*/ 25 h 133"/>
                <a:gd name="T28" fmla="*/ 60 w 86"/>
                <a:gd name="T29" fmla="*/ 43 h 133"/>
                <a:gd name="T30" fmla="*/ 41 w 86"/>
                <a:gd name="T31" fmla="*/ 26 h 133"/>
                <a:gd name="T32" fmla="*/ 21 w 86"/>
                <a:gd name="T33" fmla="*/ 11 h 133"/>
                <a:gd name="T34" fmla="*/ 0 w 86"/>
                <a:gd name="T35" fmla="*/ 0 h 133"/>
                <a:gd name="T36" fmla="*/ 1 w 86"/>
                <a:gd name="T37" fmla="*/ 7 h 133"/>
                <a:gd name="T38" fmla="*/ 1 w 86"/>
                <a:gd name="T39" fmla="*/ 7 h 1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 h="133">
                  <a:moveTo>
                    <a:pt x="1" y="7"/>
                  </a:moveTo>
                  <a:lnTo>
                    <a:pt x="22" y="19"/>
                  </a:lnTo>
                  <a:lnTo>
                    <a:pt x="58" y="49"/>
                  </a:lnTo>
                  <a:lnTo>
                    <a:pt x="74" y="66"/>
                  </a:lnTo>
                  <a:lnTo>
                    <a:pt x="16" y="113"/>
                  </a:lnTo>
                  <a:lnTo>
                    <a:pt x="15" y="126"/>
                  </a:lnTo>
                  <a:lnTo>
                    <a:pt x="20" y="133"/>
                  </a:lnTo>
                  <a:lnTo>
                    <a:pt x="23" y="132"/>
                  </a:lnTo>
                  <a:lnTo>
                    <a:pt x="20" y="126"/>
                  </a:lnTo>
                  <a:lnTo>
                    <a:pt x="20" y="118"/>
                  </a:lnTo>
                  <a:lnTo>
                    <a:pt x="82" y="68"/>
                  </a:lnTo>
                  <a:lnTo>
                    <a:pt x="84" y="65"/>
                  </a:lnTo>
                  <a:lnTo>
                    <a:pt x="67" y="46"/>
                  </a:lnTo>
                  <a:lnTo>
                    <a:pt x="86" y="25"/>
                  </a:lnTo>
                  <a:lnTo>
                    <a:pt x="60" y="43"/>
                  </a:lnTo>
                  <a:lnTo>
                    <a:pt x="41" y="26"/>
                  </a:lnTo>
                  <a:lnTo>
                    <a:pt x="21" y="11"/>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5" name="Freeform 63"/>
            <p:cNvSpPr>
              <a:spLocks/>
            </p:cNvSpPr>
            <p:nvPr/>
          </p:nvSpPr>
          <p:spPr bwMode="auto">
            <a:xfrm>
              <a:off x="5562" y="2047"/>
              <a:ext cx="6" cy="10"/>
            </a:xfrm>
            <a:custGeom>
              <a:avLst/>
              <a:gdLst>
                <a:gd name="T0" fmla="*/ 3 w 6"/>
                <a:gd name="T1" fmla="*/ 0 h 10"/>
                <a:gd name="T2" fmla="*/ 0 w 6"/>
                <a:gd name="T3" fmla="*/ 4 h 10"/>
                <a:gd name="T4" fmla="*/ 1 w 6"/>
                <a:gd name="T5" fmla="*/ 9 h 10"/>
                <a:gd name="T6" fmla="*/ 6 w 6"/>
                <a:gd name="T7" fmla="*/ 10 h 10"/>
                <a:gd name="T8" fmla="*/ 3 w 6"/>
                <a:gd name="T9" fmla="*/ 0 h 10"/>
                <a:gd name="T10" fmla="*/ 3 w 6"/>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0">
                  <a:moveTo>
                    <a:pt x="3" y="0"/>
                  </a:moveTo>
                  <a:lnTo>
                    <a:pt x="0" y="4"/>
                  </a:lnTo>
                  <a:lnTo>
                    <a:pt x="1" y="9"/>
                  </a:lnTo>
                  <a:lnTo>
                    <a:pt x="6" y="1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6" name="Freeform 64"/>
            <p:cNvSpPr>
              <a:spLocks/>
            </p:cNvSpPr>
            <p:nvPr/>
          </p:nvSpPr>
          <p:spPr bwMode="auto">
            <a:xfrm>
              <a:off x="5568" y="2047"/>
              <a:ext cx="5" cy="9"/>
            </a:xfrm>
            <a:custGeom>
              <a:avLst/>
              <a:gdLst>
                <a:gd name="T0" fmla="*/ 0 w 5"/>
                <a:gd name="T1" fmla="*/ 0 h 9"/>
                <a:gd name="T2" fmla="*/ 4 w 5"/>
                <a:gd name="T3" fmla="*/ 9 h 9"/>
                <a:gd name="T4" fmla="*/ 5 w 5"/>
                <a:gd name="T5" fmla="*/ 4 h 9"/>
                <a:gd name="T6" fmla="*/ 0 w 5"/>
                <a:gd name="T7" fmla="*/ 0 h 9"/>
                <a:gd name="T8" fmla="*/ 0 w 5"/>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9">
                  <a:moveTo>
                    <a:pt x="0" y="0"/>
                  </a:moveTo>
                  <a:lnTo>
                    <a:pt x="4" y="9"/>
                  </a:lnTo>
                  <a:lnTo>
                    <a:pt x="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7" name="Freeform 65"/>
            <p:cNvSpPr>
              <a:spLocks/>
            </p:cNvSpPr>
            <p:nvPr/>
          </p:nvSpPr>
          <p:spPr bwMode="auto">
            <a:xfrm>
              <a:off x="5644" y="1958"/>
              <a:ext cx="9" cy="12"/>
            </a:xfrm>
            <a:custGeom>
              <a:avLst/>
              <a:gdLst>
                <a:gd name="T0" fmla="*/ 1 w 9"/>
                <a:gd name="T1" fmla="*/ 8 h 12"/>
                <a:gd name="T2" fmla="*/ 0 w 9"/>
                <a:gd name="T3" fmla="*/ 3 h 12"/>
                <a:gd name="T4" fmla="*/ 4 w 9"/>
                <a:gd name="T5" fmla="*/ 0 h 12"/>
                <a:gd name="T6" fmla="*/ 9 w 9"/>
                <a:gd name="T7" fmla="*/ 5 h 12"/>
                <a:gd name="T8" fmla="*/ 8 w 9"/>
                <a:gd name="T9" fmla="*/ 11 h 12"/>
                <a:gd name="T10" fmla="*/ 4 w 9"/>
                <a:gd name="T11" fmla="*/ 12 h 12"/>
                <a:gd name="T12" fmla="*/ 1 w 9"/>
                <a:gd name="T13" fmla="*/ 8 h 12"/>
                <a:gd name="T14" fmla="*/ 1 w 9"/>
                <a:gd name="T15" fmla="*/ 8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2">
                  <a:moveTo>
                    <a:pt x="1" y="8"/>
                  </a:moveTo>
                  <a:lnTo>
                    <a:pt x="0" y="3"/>
                  </a:lnTo>
                  <a:lnTo>
                    <a:pt x="4" y="0"/>
                  </a:lnTo>
                  <a:lnTo>
                    <a:pt x="9" y="5"/>
                  </a:lnTo>
                  <a:lnTo>
                    <a:pt x="8" y="11"/>
                  </a:lnTo>
                  <a:lnTo>
                    <a:pt x="4" y="12"/>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8" name="Freeform 66"/>
            <p:cNvSpPr>
              <a:spLocks/>
            </p:cNvSpPr>
            <p:nvPr/>
          </p:nvSpPr>
          <p:spPr bwMode="auto">
            <a:xfrm>
              <a:off x="5381" y="1952"/>
              <a:ext cx="281" cy="289"/>
            </a:xfrm>
            <a:custGeom>
              <a:avLst/>
              <a:gdLst>
                <a:gd name="T0" fmla="*/ 266 w 281"/>
                <a:gd name="T1" fmla="*/ 0 h 289"/>
                <a:gd name="T2" fmla="*/ 258 w 281"/>
                <a:gd name="T3" fmla="*/ 8 h 289"/>
                <a:gd name="T4" fmla="*/ 260 w 281"/>
                <a:gd name="T5" fmla="*/ 14 h 289"/>
                <a:gd name="T6" fmla="*/ 281 w 281"/>
                <a:gd name="T7" fmla="*/ 40 h 289"/>
                <a:gd name="T8" fmla="*/ 17 w 281"/>
                <a:gd name="T9" fmla="*/ 289 h 289"/>
                <a:gd name="T10" fmla="*/ 9 w 281"/>
                <a:gd name="T11" fmla="*/ 276 h 289"/>
                <a:gd name="T12" fmla="*/ 0 w 281"/>
                <a:gd name="T13" fmla="*/ 272 h 289"/>
                <a:gd name="T14" fmla="*/ 8 w 281"/>
                <a:gd name="T15" fmla="*/ 272 h 289"/>
                <a:gd name="T16" fmla="*/ 17 w 281"/>
                <a:gd name="T17" fmla="*/ 280 h 289"/>
                <a:gd name="T18" fmla="*/ 275 w 281"/>
                <a:gd name="T19" fmla="*/ 39 h 289"/>
                <a:gd name="T20" fmla="*/ 254 w 281"/>
                <a:gd name="T21" fmla="*/ 15 h 289"/>
                <a:gd name="T22" fmla="*/ 255 w 281"/>
                <a:gd name="T23" fmla="*/ 6 h 289"/>
                <a:gd name="T24" fmla="*/ 266 w 281"/>
                <a:gd name="T25" fmla="*/ 0 h 289"/>
                <a:gd name="T26" fmla="*/ 266 w 281"/>
                <a:gd name="T27" fmla="*/ 0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1" h="289">
                  <a:moveTo>
                    <a:pt x="266" y="0"/>
                  </a:moveTo>
                  <a:lnTo>
                    <a:pt x="258" y="8"/>
                  </a:lnTo>
                  <a:lnTo>
                    <a:pt x="260" y="14"/>
                  </a:lnTo>
                  <a:lnTo>
                    <a:pt x="281" y="40"/>
                  </a:lnTo>
                  <a:lnTo>
                    <a:pt x="17" y="289"/>
                  </a:lnTo>
                  <a:lnTo>
                    <a:pt x="9" y="276"/>
                  </a:lnTo>
                  <a:lnTo>
                    <a:pt x="0" y="272"/>
                  </a:lnTo>
                  <a:lnTo>
                    <a:pt x="8" y="272"/>
                  </a:lnTo>
                  <a:lnTo>
                    <a:pt x="17" y="280"/>
                  </a:lnTo>
                  <a:lnTo>
                    <a:pt x="275" y="39"/>
                  </a:lnTo>
                  <a:lnTo>
                    <a:pt x="254" y="15"/>
                  </a:lnTo>
                  <a:lnTo>
                    <a:pt x="255" y="6"/>
                  </a:lnTo>
                  <a:lnTo>
                    <a:pt x="2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49" name="Freeform 67"/>
            <p:cNvSpPr>
              <a:spLocks/>
            </p:cNvSpPr>
            <p:nvPr/>
          </p:nvSpPr>
          <p:spPr bwMode="auto">
            <a:xfrm>
              <a:off x="5557" y="2030"/>
              <a:ext cx="25" cy="23"/>
            </a:xfrm>
            <a:custGeom>
              <a:avLst/>
              <a:gdLst>
                <a:gd name="T0" fmla="*/ 0 w 25"/>
                <a:gd name="T1" fmla="*/ 18 h 23"/>
                <a:gd name="T2" fmla="*/ 4 w 25"/>
                <a:gd name="T3" fmla="*/ 12 h 23"/>
                <a:gd name="T4" fmla="*/ 12 w 25"/>
                <a:gd name="T5" fmla="*/ 12 h 23"/>
                <a:gd name="T6" fmla="*/ 17 w 25"/>
                <a:gd name="T7" fmla="*/ 15 h 23"/>
                <a:gd name="T8" fmla="*/ 20 w 25"/>
                <a:gd name="T9" fmla="*/ 23 h 23"/>
                <a:gd name="T10" fmla="*/ 25 w 25"/>
                <a:gd name="T11" fmla="*/ 18 h 23"/>
                <a:gd name="T12" fmla="*/ 16 w 25"/>
                <a:gd name="T13" fmla="*/ 0 h 23"/>
                <a:gd name="T14" fmla="*/ 1 w 25"/>
                <a:gd name="T15" fmla="*/ 10 h 23"/>
                <a:gd name="T16" fmla="*/ 0 w 25"/>
                <a:gd name="T17" fmla="*/ 18 h 23"/>
                <a:gd name="T18" fmla="*/ 0 w 25"/>
                <a:gd name="T19" fmla="*/ 1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23">
                  <a:moveTo>
                    <a:pt x="0" y="18"/>
                  </a:moveTo>
                  <a:lnTo>
                    <a:pt x="4" y="12"/>
                  </a:lnTo>
                  <a:lnTo>
                    <a:pt x="12" y="12"/>
                  </a:lnTo>
                  <a:lnTo>
                    <a:pt x="17" y="15"/>
                  </a:lnTo>
                  <a:lnTo>
                    <a:pt x="20" y="23"/>
                  </a:lnTo>
                  <a:lnTo>
                    <a:pt x="25" y="18"/>
                  </a:lnTo>
                  <a:lnTo>
                    <a:pt x="16" y="0"/>
                  </a:lnTo>
                  <a:lnTo>
                    <a:pt x="1"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0" name="Freeform 68"/>
            <p:cNvSpPr>
              <a:spLocks/>
            </p:cNvSpPr>
            <p:nvPr/>
          </p:nvSpPr>
          <p:spPr bwMode="auto">
            <a:xfrm>
              <a:off x="5557" y="2056"/>
              <a:ext cx="22" cy="12"/>
            </a:xfrm>
            <a:custGeom>
              <a:avLst/>
              <a:gdLst>
                <a:gd name="T0" fmla="*/ 2 w 22"/>
                <a:gd name="T1" fmla="*/ 0 h 12"/>
                <a:gd name="T2" fmla="*/ 5 w 22"/>
                <a:gd name="T3" fmla="*/ 5 h 12"/>
                <a:gd name="T4" fmla="*/ 14 w 22"/>
                <a:gd name="T5" fmla="*/ 7 h 12"/>
                <a:gd name="T6" fmla="*/ 22 w 22"/>
                <a:gd name="T7" fmla="*/ 1 h 12"/>
                <a:gd name="T8" fmla="*/ 19 w 22"/>
                <a:gd name="T9" fmla="*/ 8 h 12"/>
                <a:gd name="T10" fmla="*/ 11 w 22"/>
                <a:gd name="T11" fmla="*/ 12 h 12"/>
                <a:gd name="T12" fmla="*/ 4 w 22"/>
                <a:gd name="T13" fmla="*/ 9 h 12"/>
                <a:gd name="T14" fmla="*/ 0 w 22"/>
                <a:gd name="T15" fmla="*/ 3 h 12"/>
                <a:gd name="T16" fmla="*/ 2 w 22"/>
                <a:gd name="T17" fmla="*/ 0 h 12"/>
                <a:gd name="T18" fmla="*/ 2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12">
                  <a:moveTo>
                    <a:pt x="2" y="0"/>
                  </a:moveTo>
                  <a:lnTo>
                    <a:pt x="5" y="5"/>
                  </a:lnTo>
                  <a:lnTo>
                    <a:pt x="14" y="7"/>
                  </a:lnTo>
                  <a:lnTo>
                    <a:pt x="22" y="1"/>
                  </a:lnTo>
                  <a:lnTo>
                    <a:pt x="19" y="8"/>
                  </a:lnTo>
                  <a:lnTo>
                    <a:pt x="11" y="12"/>
                  </a:lnTo>
                  <a:lnTo>
                    <a:pt x="4" y="9"/>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1" name="Freeform 69"/>
            <p:cNvSpPr>
              <a:spLocks/>
            </p:cNvSpPr>
            <p:nvPr/>
          </p:nvSpPr>
          <p:spPr bwMode="auto">
            <a:xfrm>
              <a:off x="5585" y="2023"/>
              <a:ext cx="8" cy="7"/>
            </a:xfrm>
            <a:custGeom>
              <a:avLst/>
              <a:gdLst>
                <a:gd name="T0" fmla="*/ 0 w 8"/>
                <a:gd name="T1" fmla="*/ 5 h 7"/>
                <a:gd name="T2" fmla="*/ 2 w 8"/>
                <a:gd name="T3" fmla="*/ 0 h 7"/>
                <a:gd name="T4" fmla="*/ 6 w 8"/>
                <a:gd name="T5" fmla="*/ 0 h 7"/>
                <a:gd name="T6" fmla="*/ 8 w 8"/>
                <a:gd name="T7" fmla="*/ 3 h 7"/>
                <a:gd name="T8" fmla="*/ 5 w 8"/>
                <a:gd name="T9" fmla="*/ 7 h 7"/>
                <a:gd name="T10" fmla="*/ 1 w 8"/>
                <a:gd name="T11" fmla="*/ 7 h 7"/>
                <a:gd name="T12" fmla="*/ 0 w 8"/>
                <a:gd name="T13" fmla="*/ 5 h 7"/>
                <a:gd name="T14" fmla="*/ 0 w 8"/>
                <a:gd name="T15" fmla="*/ 5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7">
                  <a:moveTo>
                    <a:pt x="0" y="5"/>
                  </a:moveTo>
                  <a:lnTo>
                    <a:pt x="2" y="0"/>
                  </a:lnTo>
                  <a:lnTo>
                    <a:pt x="6" y="0"/>
                  </a:lnTo>
                  <a:lnTo>
                    <a:pt x="8" y="3"/>
                  </a:lnTo>
                  <a:lnTo>
                    <a:pt x="5" y="7"/>
                  </a:lnTo>
                  <a:lnTo>
                    <a:pt x="1" y="7"/>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2" name="Freeform 70"/>
            <p:cNvSpPr>
              <a:spLocks/>
            </p:cNvSpPr>
            <p:nvPr/>
          </p:nvSpPr>
          <p:spPr bwMode="auto">
            <a:xfrm>
              <a:off x="5575" y="1942"/>
              <a:ext cx="70" cy="103"/>
            </a:xfrm>
            <a:custGeom>
              <a:avLst/>
              <a:gdLst>
                <a:gd name="T0" fmla="*/ 0 w 70"/>
                <a:gd name="T1" fmla="*/ 85 h 103"/>
                <a:gd name="T2" fmla="*/ 12 w 70"/>
                <a:gd name="T3" fmla="*/ 96 h 103"/>
                <a:gd name="T4" fmla="*/ 63 w 70"/>
                <a:gd name="T5" fmla="*/ 50 h 103"/>
                <a:gd name="T6" fmla="*/ 43 w 70"/>
                <a:gd name="T7" fmla="*/ 26 h 103"/>
                <a:gd name="T8" fmla="*/ 44 w 70"/>
                <a:gd name="T9" fmla="*/ 0 h 103"/>
                <a:gd name="T10" fmla="*/ 51 w 70"/>
                <a:gd name="T11" fmla="*/ 6 h 103"/>
                <a:gd name="T12" fmla="*/ 49 w 70"/>
                <a:gd name="T13" fmla="*/ 25 h 103"/>
                <a:gd name="T14" fmla="*/ 70 w 70"/>
                <a:gd name="T15" fmla="*/ 52 h 103"/>
                <a:gd name="T16" fmla="*/ 12 w 70"/>
                <a:gd name="T17" fmla="*/ 103 h 103"/>
                <a:gd name="T18" fmla="*/ 0 w 70"/>
                <a:gd name="T19" fmla="*/ 85 h 103"/>
                <a:gd name="T20" fmla="*/ 0 w 70"/>
                <a:gd name="T21" fmla="*/ 85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 h="103">
                  <a:moveTo>
                    <a:pt x="0" y="85"/>
                  </a:moveTo>
                  <a:lnTo>
                    <a:pt x="12" y="96"/>
                  </a:lnTo>
                  <a:lnTo>
                    <a:pt x="63" y="50"/>
                  </a:lnTo>
                  <a:lnTo>
                    <a:pt x="43" y="26"/>
                  </a:lnTo>
                  <a:lnTo>
                    <a:pt x="44" y="0"/>
                  </a:lnTo>
                  <a:lnTo>
                    <a:pt x="51" y="6"/>
                  </a:lnTo>
                  <a:lnTo>
                    <a:pt x="49" y="25"/>
                  </a:lnTo>
                  <a:lnTo>
                    <a:pt x="70" y="52"/>
                  </a:lnTo>
                  <a:lnTo>
                    <a:pt x="12" y="103"/>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3" name="Freeform 71"/>
            <p:cNvSpPr>
              <a:spLocks/>
            </p:cNvSpPr>
            <p:nvPr/>
          </p:nvSpPr>
          <p:spPr bwMode="auto">
            <a:xfrm>
              <a:off x="5548" y="1961"/>
              <a:ext cx="53" cy="50"/>
            </a:xfrm>
            <a:custGeom>
              <a:avLst/>
              <a:gdLst>
                <a:gd name="T0" fmla="*/ 0 w 53"/>
                <a:gd name="T1" fmla="*/ 22 h 50"/>
                <a:gd name="T2" fmla="*/ 29 w 53"/>
                <a:gd name="T3" fmla="*/ 0 h 50"/>
                <a:gd name="T4" fmla="*/ 53 w 53"/>
                <a:gd name="T5" fmla="*/ 26 h 50"/>
                <a:gd name="T6" fmla="*/ 25 w 53"/>
                <a:gd name="T7" fmla="*/ 50 h 50"/>
                <a:gd name="T8" fmla="*/ 0 w 53"/>
                <a:gd name="T9" fmla="*/ 22 h 50"/>
                <a:gd name="T10" fmla="*/ 0 w 53"/>
                <a:gd name="T11" fmla="*/ 2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50">
                  <a:moveTo>
                    <a:pt x="0" y="22"/>
                  </a:moveTo>
                  <a:lnTo>
                    <a:pt x="29" y="0"/>
                  </a:lnTo>
                  <a:lnTo>
                    <a:pt x="53" y="26"/>
                  </a:lnTo>
                  <a:lnTo>
                    <a:pt x="25" y="5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4" name="Freeform 72"/>
            <p:cNvSpPr>
              <a:spLocks/>
            </p:cNvSpPr>
            <p:nvPr/>
          </p:nvSpPr>
          <p:spPr bwMode="auto">
            <a:xfrm>
              <a:off x="5507" y="1998"/>
              <a:ext cx="45" cy="50"/>
            </a:xfrm>
            <a:custGeom>
              <a:avLst/>
              <a:gdLst>
                <a:gd name="T0" fmla="*/ 3 w 45"/>
                <a:gd name="T1" fmla="*/ 0 h 50"/>
                <a:gd name="T2" fmla="*/ 45 w 45"/>
                <a:gd name="T3" fmla="*/ 47 h 50"/>
                <a:gd name="T4" fmla="*/ 42 w 45"/>
                <a:gd name="T5" fmla="*/ 50 h 50"/>
                <a:gd name="T6" fmla="*/ 0 w 45"/>
                <a:gd name="T7" fmla="*/ 4 h 50"/>
                <a:gd name="T8" fmla="*/ 3 w 45"/>
                <a:gd name="T9" fmla="*/ 0 h 50"/>
                <a:gd name="T10" fmla="*/ 3 w 45"/>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50">
                  <a:moveTo>
                    <a:pt x="3" y="0"/>
                  </a:moveTo>
                  <a:lnTo>
                    <a:pt x="45" y="47"/>
                  </a:lnTo>
                  <a:lnTo>
                    <a:pt x="42" y="50"/>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5" name="Freeform 73"/>
            <p:cNvSpPr>
              <a:spLocks/>
            </p:cNvSpPr>
            <p:nvPr/>
          </p:nvSpPr>
          <p:spPr bwMode="auto">
            <a:xfrm>
              <a:off x="5548" y="1985"/>
              <a:ext cx="5" cy="5"/>
            </a:xfrm>
            <a:custGeom>
              <a:avLst/>
              <a:gdLst>
                <a:gd name="T0" fmla="*/ 2 w 5"/>
                <a:gd name="T1" fmla="*/ 0 h 5"/>
                <a:gd name="T2" fmla="*/ 0 w 5"/>
                <a:gd name="T3" fmla="*/ 5 h 5"/>
                <a:gd name="T4" fmla="*/ 5 w 5"/>
                <a:gd name="T5" fmla="*/ 2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6" name="Freeform 74"/>
            <p:cNvSpPr>
              <a:spLocks/>
            </p:cNvSpPr>
            <p:nvPr/>
          </p:nvSpPr>
          <p:spPr bwMode="auto">
            <a:xfrm>
              <a:off x="5551" y="1989"/>
              <a:ext cx="5" cy="4"/>
            </a:xfrm>
            <a:custGeom>
              <a:avLst/>
              <a:gdLst>
                <a:gd name="T0" fmla="*/ 2 w 5"/>
                <a:gd name="T1" fmla="*/ 0 h 4"/>
                <a:gd name="T2" fmla="*/ 0 w 5"/>
                <a:gd name="T3" fmla="*/ 4 h 4"/>
                <a:gd name="T4" fmla="*/ 5 w 5"/>
                <a:gd name="T5" fmla="*/ 2 h 4"/>
                <a:gd name="T6" fmla="*/ 2 w 5"/>
                <a:gd name="T7" fmla="*/ 0 h 4"/>
                <a:gd name="T8" fmla="*/ 2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2" y="0"/>
                  </a:moveTo>
                  <a:lnTo>
                    <a:pt x="0" y="4"/>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7" name="Freeform 75"/>
            <p:cNvSpPr>
              <a:spLocks/>
            </p:cNvSpPr>
            <p:nvPr/>
          </p:nvSpPr>
          <p:spPr bwMode="auto">
            <a:xfrm>
              <a:off x="5554" y="1993"/>
              <a:ext cx="5" cy="4"/>
            </a:xfrm>
            <a:custGeom>
              <a:avLst/>
              <a:gdLst>
                <a:gd name="T0" fmla="*/ 3 w 5"/>
                <a:gd name="T1" fmla="*/ 0 h 4"/>
                <a:gd name="T2" fmla="*/ 0 w 5"/>
                <a:gd name="T3" fmla="*/ 4 h 4"/>
                <a:gd name="T4" fmla="*/ 5 w 5"/>
                <a:gd name="T5" fmla="*/ 2 h 4"/>
                <a:gd name="T6" fmla="*/ 3 w 5"/>
                <a:gd name="T7" fmla="*/ 0 h 4"/>
                <a:gd name="T8" fmla="*/ 3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3" y="0"/>
                  </a:moveTo>
                  <a:lnTo>
                    <a:pt x="0" y="4"/>
                  </a:lnTo>
                  <a:lnTo>
                    <a:pt x="5"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8" name="Freeform 76"/>
            <p:cNvSpPr>
              <a:spLocks/>
            </p:cNvSpPr>
            <p:nvPr/>
          </p:nvSpPr>
          <p:spPr bwMode="auto">
            <a:xfrm>
              <a:off x="5558" y="1997"/>
              <a:ext cx="5" cy="4"/>
            </a:xfrm>
            <a:custGeom>
              <a:avLst/>
              <a:gdLst>
                <a:gd name="T0" fmla="*/ 2 w 5"/>
                <a:gd name="T1" fmla="*/ 0 h 4"/>
                <a:gd name="T2" fmla="*/ 0 w 5"/>
                <a:gd name="T3" fmla="*/ 4 h 4"/>
                <a:gd name="T4" fmla="*/ 5 w 5"/>
                <a:gd name="T5" fmla="*/ 2 h 4"/>
                <a:gd name="T6" fmla="*/ 2 w 5"/>
                <a:gd name="T7" fmla="*/ 0 h 4"/>
                <a:gd name="T8" fmla="*/ 2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2" y="0"/>
                  </a:moveTo>
                  <a:lnTo>
                    <a:pt x="0" y="4"/>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59" name="Freeform 77"/>
            <p:cNvSpPr>
              <a:spLocks/>
            </p:cNvSpPr>
            <p:nvPr/>
          </p:nvSpPr>
          <p:spPr bwMode="auto">
            <a:xfrm>
              <a:off x="5561" y="2000"/>
              <a:ext cx="5" cy="5"/>
            </a:xfrm>
            <a:custGeom>
              <a:avLst/>
              <a:gdLst>
                <a:gd name="T0" fmla="*/ 2 w 5"/>
                <a:gd name="T1" fmla="*/ 0 h 5"/>
                <a:gd name="T2" fmla="*/ 0 w 5"/>
                <a:gd name="T3" fmla="*/ 5 h 5"/>
                <a:gd name="T4" fmla="*/ 5 w 5"/>
                <a:gd name="T5" fmla="*/ 3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0" name="Freeform 78"/>
            <p:cNvSpPr>
              <a:spLocks/>
            </p:cNvSpPr>
            <p:nvPr/>
          </p:nvSpPr>
          <p:spPr bwMode="auto">
            <a:xfrm>
              <a:off x="5565" y="2004"/>
              <a:ext cx="4" cy="5"/>
            </a:xfrm>
            <a:custGeom>
              <a:avLst/>
              <a:gdLst>
                <a:gd name="T0" fmla="*/ 2 w 4"/>
                <a:gd name="T1" fmla="*/ 0 h 5"/>
                <a:gd name="T2" fmla="*/ 0 w 4"/>
                <a:gd name="T3" fmla="*/ 5 h 5"/>
                <a:gd name="T4" fmla="*/ 4 w 4"/>
                <a:gd name="T5" fmla="*/ 2 h 5"/>
                <a:gd name="T6" fmla="*/ 2 w 4"/>
                <a:gd name="T7" fmla="*/ 0 h 5"/>
                <a:gd name="T8" fmla="*/ 2 w 4"/>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2" y="0"/>
                  </a:moveTo>
                  <a:lnTo>
                    <a:pt x="0" y="5"/>
                  </a:lnTo>
                  <a:lnTo>
                    <a:pt x="4"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1" name="Freeform 79"/>
            <p:cNvSpPr>
              <a:spLocks/>
            </p:cNvSpPr>
            <p:nvPr/>
          </p:nvSpPr>
          <p:spPr bwMode="auto">
            <a:xfrm>
              <a:off x="5568" y="2008"/>
              <a:ext cx="5" cy="5"/>
            </a:xfrm>
            <a:custGeom>
              <a:avLst/>
              <a:gdLst>
                <a:gd name="T0" fmla="*/ 2 w 5"/>
                <a:gd name="T1" fmla="*/ 0 h 5"/>
                <a:gd name="T2" fmla="*/ 0 w 5"/>
                <a:gd name="T3" fmla="*/ 5 h 5"/>
                <a:gd name="T4" fmla="*/ 5 w 5"/>
                <a:gd name="T5" fmla="*/ 2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2" name="Freeform 80"/>
            <p:cNvSpPr>
              <a:spLocks/>
            </p:cNvSpPr>
            <p:nvPr/>
          </p:nvSpPr>
          <p:spPr bwMode="auto">
            <a:xfrm>
              <a:off x="5576" y="1960"/>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3" name="Freeform 81"/>
            <p:cNvSpPr>
              <a:spLocks/>
            </p:cNvSpPr>
            <p:nvPr/>
          </p:nvSpPr>
          <p:spPr bwMode="auto">
            <a:xfrm>
              <a:off x="5580" y="1964"/>
              <a:ext cx="5" cy="5"/>
            </a:xfrm>
            <a:custGeom>
              <a:avLst/>
              <a:gdLst>
                <a:gd name="T0" fmla="*/ 0 w 5"/>
                <a:gd name="T1" fmla="*/ 1 h 5"/>
                <a:gd name="T2" fmla="*/ 5 w 5"/>
                <a:gd name="T3" fmla="*/ 0 h 5"/>
                <a:gd name="T4" fmla="*/ 3 w 5"/>
                <a:gd name="T5" fmla="*/ 5 h 5"/>
                <a:gd name="T6" fmla="*/ 0 w 5"/>
                <a:gd name="T7" fmla="*/ 1 h 5"/>
                <a:gd name="T8" fmla="*/ 0 w 5"/>
                <a:gd name="T9" fmla="*/ 1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1"/>
                  </a:moveTo>
                  <a:lnTo>
                    <a:pt x="5" y="0"/>
                  </a:lnTo>
                  <a:lnTo>
                    <a:pt x="3" y="5"/>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4" name="Freeform 82"/>
            <p:cNvSpPr>
              <a:spLocks/>
            </p:cNvSpPr>
            <p:nvPr/>
          </p:nvSpPr>
          <p:spPr bwMode="auto">
            <a:xfrm>
              <a:off x="5583" y="1967"/>
              <a:ext cx="5" cy="6"/>
            </a:xfrm>
            <a:custGeom>
              <a:avLst/>
              <a:gdLst>
                <a:gd name="T0" fmla="*/ 0 w 5"/>
                <a:gd name="T1" fmla="*/ 2 h 6"/>
                <a:gd name="T2" fmla="*/ 5 w 5"/>
                <a:gd name="T3" fmla="*/ 0 h 6"/>
                <a:gd name="T4" fmla="*/ 3 w 5"/>
                <a:gd name="T5" fmla="*/ 6 h 6"/>
                <a:gd name="T6" fmla="*/ 0 w 5"/>
                <a:gd name="T7" fmla="*/ 2 h 6"/>
                <a:gd name="T8" fmla="*/ 0 w 5"/>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6">
                  <a:moveTo>
                    <a:pt x="0" y="2"/>
                  </a:moveTo>
                  <a:lnTo>
                    <a:pt x="5" y="0"/>
                  </a:lnTo>
                  <a:lnTo>
                    <a:pt x="3"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5" name="Freeform 83"/>
            <p:cNvSpPr>
              <a:spLocks/>
            </p:cNvSpPr>
            <p:nvPr/>
          </p:nvSpPr>
          <p:spPr bwMode="auto">
            <a:xfrm>
              <a:off x="5587" y="1971"/>
              <a:ext cx="5" cy="5"/>
            </a:xfrm>
            <a:custGeom>
              <a:avLst/>
              <a:gdLst>
                <a:gd name="T0" fmla="*/ 0 w 5"/>
                <a:gd name="T1" fmla="*/ 2 h 5"/>
                <a:gd name="T2" fmla="*/ 5 w 5"/>
                <a:gd name="T3" fmla="*/ 0 h 5"/>
                <a:gd name="T4" fmla="*/ 2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2"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6" name="Freeform 84"/>
            <p:cNvSpPr>
              <a:spLocks/>
            </p:cNvSpPr>
            <p:nvPr/>
          </p:nvSpPr>
          <p:spPr bwMode="auto">
            <a:xfrm>
              <a:off x="5590" y="1975"/>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7" name="Freeform 85"/>
            <p:cNvSpPr>
              <a:spLocks/>
            </p:cNvSpPr>
            <p:nvPr/>
          </p:nvSpPr>
          <p:spPr bwMode="auto">
            <a:xfrm>
              <a:off x="5594" y="1978"/>
              <a:ext cx="4" cy="6"/>
            </a:xfrm>
            <a:custGeom>
              <a:avLst/>
              <a:gdLst>
                <a:gd name="T0" fmla="*/ 0 w 4"/>
                <a:gd name="T1" fmla="*/ 2 h 6"/>
                <a:gd name="T2" fmla="*/ 4 w 4"/>
                <a:gd name="T3" fmla="*/ 0 h 6"/>
                <a:gd name="T4" fmla="*/ 2 w 4"/>
                <a:gd name="T5" fmla="*/ 6 h 6"/>
                <a:gd name="T6" fmla="*/ 0 w 4"/>
                <a:gd name="T7" fmla="*/ 2 h 6"/>
                <a:gd name="T8" fmla="*/ 0 w 4"/>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6">
                  <a:moveTo>
                    <a:pt x="0" y="2"/>
                  </a:moveTo>
                  <a:lnTo>
                    <a:pt x="4" y="0"/>
                  </a:lnTo>
                  <a:lnTo>
                    <a:pt x="2"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8" name="Freeform 86"/>
            <p:cNvSpPr>
              <a:spLocks/>
            </p:cNvSpPr>
            <p:nvPr/>
          </p:nvSpPr>
          <p:spPr bwMode="auto">
            <a:xfrm>
              <a:off x="5597" y="1982"/>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69" name="Freeform 87"/>
            <p:cNvSpPr>
              <a:spLocks/>
            </p:cNvSpPr>
            <p:nvPr/>
          </p:nvSpPr>
          <p:spPr bwMode="auto">
            <a:xfrm>
              <a:off x="5600" y="1944"/>
              <a:ext cx="11" cy="10"/>
            </a:xfrm>
            <a:custGeom>
              <a:avLst/>
              <a:gdLst>
                <a:gd name="T0" fmla="*/ 6 w 11"/>
                <a:gd name="T1" fmla="*/ 0 h 10"/>
                <a:gd name="T2" fmla="*/ 3 w 11"/>
                <a:gd name="T3" fmla="*/ 1 h 10"/>
                <a:gd name="T4" fmla="*/ 0 w 11"/>
                <a:gd name="T5" fmla="*/ 5 h 10"/>
                <a:gd name="T6" fmla="*/ 2 w 11"/>
                <a:gd name="T7" fmla="*/ 9 h 10"/>
                <a:gd name="T8" fmla="*/ 7 w 11"/>
                <a:gd name="T9" fmla="*/ 10 h 10"/>
                <a:gd name="T10" fmla="*/ 11 w 11"/>
                <a:gd name="T11" fmla="*/ 8 h 10"/>
                <a:gd name="T12" fmla="*/ 11 w 11"/>
                <a:gd name="T13" fmla="*/ 4 h 10"/>
                <a:gd name="T14" fmla="*/ 6 w 11"/>
                <a:gd name="T15" fmla="*/ 6 h 10"/>
                <a:gd name="T16" fmla="*/ 4 w 11"/>
                <a:gd name="T17" fmla="*/ 4 h 10"/>
                <a:gd name="T18" fmla="*/ 4 w 11"/>
                <a:gd name="T19" fmla="*/ 2 h 10"/>
                <a:gd name="T20" fmla="*/ 6 w 11"/>
                <a:gd name="T21" fmla="*/ 0 h 10"/>
                <a:gd name="T22" fmla="*/ 6 w 11"/>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0">
                  <a:moveTo>
                    <a:pt x="6" y="0"/>
                  </a:moveTo>
                  <a:lnTo>
                    <a:pt x="3" y="1"/>
                  </a:lnTo>
                  <a:lnTo>
                    <a:pt x="0" y="5"/>
                  </a:lnTo>
                  <a:lnTo>
                    <a:pt x="2" y="9"/>
                  </a:lnTo>
                  <a:lnTo>
                    <a:pt x="7" y="10"/>
                  </a:lnTo>
                  <a:lnTo>
                    <a:pt x="11" y="8"/>
                  </a:lnTo>
                  <a:lnTo>
                    <a:pt x="11" y="4"/>
                  </a:lnTo>
                  <a:lnTo>
                    <a:pt x="6" y="6"/>
                  </a:lnTo>
                  <a:lnTo>
                    <a:pt x="4" y="4"/>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0" name="Freeform 88"/>
            <p:cNvSpPr>
              <a:spLocks/>
            </p:cNvSpPr>
            <p:nvPr/>
          </p:nvSpPr>
          <p:spPr bwMode="auto">
            <a:xfrm>
              <a:off x="5512" y="1899"/>
              <a:ext cx="71" cy="142"/>
            </a:xfrm>
            <a:custGeom>
              <a:avLst/>
              <a:gdLst>
                <a:gd name="T0" fmla="*/ 43 w 71"/>
                <a:gd name="T1" fmla="*/ 142 h 142"/>
                <a:gd name="T2" fmla="*/ 1 w 71"/>
                <a:gd name="T3" fmla="*/ 96 h 142"/>
                <a:gd name="T4" fmla="*/ 0 w 71"/>
                <a:gd name="T5" fmla="*/ 91 h 142"/>
                <a:gd name="T6" fmla="*/ 60 w 71"/>
                <a:gd name="T7" fmla="*/ 38 h 142"/>
                <a:gd name="T8" fmla="*/ 62 w 71"/>
                <a:gd name="T9" fmla="*/ 31 h 142"/>
                <a:gd name="T10" fmla="*/ 61 w 71"/>
                <a:gd name="T11" fmla="*/ 19 h 142"/>
                <a:gd name="T12" fmla="*/ 62 w 71"/>
                <a:gd name="T13" fmla="*/ 11 h 142"/>
                <a:gd name="T14" fmla="*/ 69 w 71"/>
                <a:gd name="T15" fmla="*/ 0 h 142"/>
                <a:gd name="T16" fmla="*/ 71 w 71"/>
                <a:gd name="T17" fmla="*/ 2 h 142"/>
                <a:gd name="T18" fmla="*/ 65 w 71"/>
                <a:gd name="T19" fmla="*/ 10 h 142"/>
                <a:gd name="T20" fmla="*/ 64 w 71"/>
                <a:gd name="T21" fmla="*/ 18 h 142"/>
                <a:gd name="T22" fmla="*/ 64 w 71"/>
                <a:gd name="T23" fmla="*/ 27 h 142"/>
                <a:gd name="T24" fmla="*/ 64 w 71"/>
                <a:gd name="T25" fmla="*/ 36 h 142"/>
                <a:gd name="T26" fmla="*/ 62 w 71"/>
                <a:gd name="T27" fmla="*/ 41 h 142"/>
                <a:gd name="T28" fmla="*/ 3 w 71"/>
                <a:gd name="T29" fmla="*/ 92 h 142"/>
                <a:gd name="T30" fmla="*/ 3 w 71"/>
                <a:gd name="T31" fmla="*/ 94 h 142"/>
                <a:gd name="T32" fmla="*/ 44 w 71"/>
                <a:gd name="T33" fmla="*/ 140 h 142"/>
                <a:gd name="T34" fmla="*/ 43 w 71"/>
                <a:gd name="T35" fmla="*/ 142 h 142"/>
                <a:gd name="T36" fmla="*/ 43 w 71"/>
                <a:gd name="T37" fmla="*/ 142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142">
                  <a:moveTo>
                    <a:pt x="43" y="142"/>
                  </a:moveTo>
                  <a:lnTo>
                    <a:pt x="1" y="96"/>
                  </a:lnTo>
                  <a:lnTo>
                    <a:pt x="0" y="91"/>
                  </a:lnTo>
                  <a:lnTo>
                    <a:pt x="60" y="38"/>
                  </a:lnTo>
                  <a:lnTo>
                    <a:pt x="62" y="31"/>
                  </a:lnTo>
                  <a:lnTo>
                    <a:pt x="61" y="19"/>
                  </a:lnTo>
                  <a:lnTo>
                    <a:pt x="62" y="11"/>
                  </a:lnTo>
                  <a:lnTo>
                    <a:pt x="69" y="0"/>
                  </a:lnTo>
                  <a:lnTo>
                    <a:pt x="71" y="2"/>
                  </a:lnTo>
                  <a:lnTo>
                    <a:pt x="65" y="10"/>
                  </a:lnTo>
                  <a:lnTo>
                    <a:pt x="64" y="18"/>
                  </a:lnTo>
                  <a:lnTo>
                    <a:pt x="64" y="27"/>
                  </a:lnTo>
                  <a:lnTo>
                    <a:pt x="64" y="36"/>
                  </a:lnTo>
                  <a:lnTo>
                    <a:pt x="62" y="41"/>
                  </a:lnTo>
                  <a:lnTo>
                    <a:pt x="3" y="92"/>
                  </a:lnTo>
                  <a:lnTo>
                    <a:pt x="3" y="94"/>
                  </a:lnTo>
                  <a:lnTo>
                    <a:pt x="44" y="140"/>
                  </a:lnTo>
                  <a:lnTo>
                    <a:pt x="43"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1" name="Freeform 89"/>
            <p:cNvSpPr>
              <a:spLocks/>
            </p:cNvSpPr>
            <p:nvPr/>
          </p:nvSpPr>
          <p:spPr bwMode="auto">
            <a:xfrm>
              <a:off x="5549" y="1989"/>
              <a:ext cx="85" cy="59"/>
            </a:xfrm>
            <a:custGeom>
              <a:avLst/>
              <a:gdLst>
                <a:gd name="T0" fmla="*/ 2 w 85"/>
                <a:gd name="T1" fmla="*/ 59 h 59"/>
                <a:gd name="T2" fmla="*/ 10 w 85"/>
                <a:gd name="T3" fmla="*/ 49 h 59"/>
                <a:gd name="T4" fmla="*/ 25 w 85"/>
                <a:gd name="T5" fmla="*/ 35 h 59"/>
                <a:gd name="T6" fmla="*/ 23 w 85"/>
                <a:gd name="T7" fmla="*/ 27 h 59"/>
                <a:gd name="T8" fmla="*/ 35 w 85"/>
                <a:gd name="T9" fmla="*/ 34 h 59"/>
                <a:gd name="T10" fmla="*/ 58 w 85"/>
                <a:gd name="T11" fmla="*/ 14 h 59"/>
                <a:gd name="T12" fmla="*/ 63 w 85"/>
                <a:gd name="T13" fmla="*/ 19 h 59"/>
                <a:gd name="T14" fmla="*/ 76 w 85"/>
                <a:gd name="T15" fmla="*/ 7 h 59"/>
                <a:gd name="T16" fmla="*/ 81 w 85"/>
                <a:gd name="T17" fmla="*/ 13 h 59"/>
                <a:gd name="T18" fmla="*/ 85 w 85"/>
                <a:gd name="T19" fmla="*/ 9 h 59"/>
                <a:gd name="T20" fmla="*/ 75 w 85"/>
                <a:gd name="T21" fmla="*/ 0 h 59"/>
                <a:gd name="T22" fmla="*/ 70 w 85"/>
                <a:gd name="T23" fmla="*/ 5 h 59"/>
                <a:gd name="T24" fmla="*/ 72 w 85"/>
                <a:gd name="T25" fmla="*/ 10 h 59"/>
                <a:gd name="T26" fmla="*/ 64 w 85"/>
                <a:gd name="T27" fmla="*/ 16 h 59"/>
                <a:gd name="T28" fmla="*/ 51 w 85"/>
                <a:gd name="T29" fmla="*/ 4 h 59"/>
                <a:gd name="T30" fmla="*/ 54 w 85"/>
                <a:gd name="T31" fmla="*/ 14 h 59"/>
                <a:gd name="T32" fmla="*/ 46 w 85"/>
                <a:gd name="T33" fmla="*/ 8 h 59"/>
                <a:gd name="T34" fmla="*/ 51 w 85"/>
                <a:gd name="T35" fmla="*/ 17 h 59"/>
                <a:gd name="T36" fmla="*/ 41 w 85"/>
                <a:gd name="T37" fmla="*/ 13 h 59"/>
                <a:gd name="T38" fmla="*/ 45 w 85"/>
                <a:gd name="T39" fmla="*/ 21 h 59"/>
                <a:gd name="T40" fmla="*/ 35 w 85"/>
                <a:gd name="T41" fmla="*/ 17 h 59"/>
                <a:gd name="T42" fmla="*/ 39 w 85"/>
                <a:gd name="T43" fmla="*/ 26 h 59"/>
                <a:gd name="T44" fmla="*/ 30 w 85"/>
                <a:gd name="T45" fmla="*/ 21 h 59"/>
                <a:gd name="T46" fmla="*/ 35 w 85"/>
                <a:gd name="T47" fmla="*/ 30 h 59"/>
                <a:gd name="T48" fmla="*/ 22 w 85"/>
                <a:gd name="T49" fmla="*/ 24 h 59"/>
                <a:gd name="T50" fmla="*/ 16 w 85"/>
                <a:gd name="T51" fmla="*/ 29 h 59"/>
                <a:gd name="T52" fmla="*/ 21 w 85"/>
                <a:gd name="T53" fmla="*/ 33 h 59"/>
                <a:gd name="T54" fmla="*/ 0 w 85"/>
                <a:gd name="T55" fmla="*/ 55 h 59"/>
                <a:gd name="T56" fmla="*/ 2 w 85"/>
                <a:gd name="T57" fmla="*/ 59 h 59"/>
                <a:gd name="T58" fmla="*/ 2 w 85"/>
                <a:gd name="T59" fmla="*/ 59 h 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5" h="59">
                  <a:moveTo>
                    <a:pt x="2" y="59"/>
                  </a:moveTo>
                  <a:lnTo>
                    <a:pt x="10" y="49"/>
                  </a:lnTo>
                  <a:lnTo>
                    <a:pt x="25" y="35"/>
                  </a:lnTo>
                  <a:lnTo>
                    <a:pt x="23" y="27"/>
                  </a:lnTo>
                  <a:lnTo>
                    <a:pt x="35" y="34"/>
                  </a:lnTo>
                  <a:lnTo>
                    <a:pt x="58" y="14"/>
                  </a:lnTo>
                  <a:lnTo>
                    <a:pt x="63" y="19"/>
                  </a:lnTo>
                  <a:lnTo>
                    <a:pt x="76" y="7"/>
                  </a:lnTo>
                  <a:lnTo>
                    <a:pt x="81" y="13"/>
                  </a:lnTo>
                  <a:lnTo>
                    <a:pt x="85" y="9"/>
                  </a:lnTo>
                  <a:lnTo>
                    <a:pt x="75" y="0"/>
                  </a:lnTo>
                  <a:lnTo>
                    <a:pt x="70" y="5"/>
                  </a:lnTo>
                  <a:lnTo>
                    <a:pt x="72" y="10"/>
                  </a:lnTo>
                  <a:lnTo>
                    <a:pt x="64" y="16"/>
                  </a:lnTo>
                  <a:lnTo>
                    <a:pt x="51" y="4"/>
                  </a:lnTo>
                  <a:lnTo>
                    <a:pt x="54" y="14"/>
                  </a:lnTo>
                  <a:lnTo>
                    <a:pt x="46" y="8"/>
                  </a:lnTo>
                  <a:lnTo>
                    <a:pt x="51" y="17"/>
                  </a:lnTo>
                  <a:lnTo>
                    <a:pt x="41" y="13"/>
                  </a:lnTo>
                  <a:lnTo>
                    <a:pt x="45" y="21"/>
                  </a:lnTo>
                  <a:lnTo>
                    <a:pt x="35" y="17"/>
                  </a:lnTo>
                  <a:lnTo>
                    <a:pt x="39" y="26"/>
                  </a:lnTo>
                  <a:lnTo>
                    <a:pt x="30" y="21"/>
                  </a:lnTo>
                  <a:lnTo>
                    <a:pt x="35" y="30"/>
                  </a:lnTo>
                  <a:lnTo>
                    <a:pt x="22" y="24"/>
                  </a:lnTo>
                  <a:lnTo>
                    <a:pt x="16" y="29"/>
                  </a:lnTo>
                  <a:lnTo>
                    <a:pt x="21" y="33"/>
                  </a:lnTo>
                  <a:lnTo>
                    <a:pt x="0" y="55"/>
                  </a:lnTo>
                  <a:lnTo>
                    <a:pt x="2"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2" name="Freeform 90"/>
            <p:cNvSpPr>
              <a:spLocks/>
            </p:cNvSpPr>
            <p:nvPr/>
          </p:nvSpPr>
          <p:spPr bwMode="auto">
            <a:xfrm>
              <a:off x="5518" y="1903"/>
              <a:ext cx="69" cy="134"/>
            </a:xfrm>
            <a:custGeom>
              <a:avLst/>
              <a:gdLst>
                <a:gd name="T0" fmla="*/ 39 w 69"/>
                <a:gd name="T1" fmla="*/ 134 h 134"/>
                <a:gd name="T2" fmla="*/ 0 w 69"/>
                <a:gd name="T3" fmla="*/ 90 h 134"/>
                <a:gd name="T4" fmla="*/ 0 w 69"/>
                <a:gd name="T5" fmla="*/ 87 h 134"/>
                <a:gd name="T6" fmla="*/ 58 w 69"/>
                <a:gd name="T7" fmla="*/ 38 h 134"/>
                <a:gd name="T8" fmla="*/ 62 w 69"/>
                <a:gd name="T9" fmla="*/ 34 h 134"/>
                <a:gd name="T10" fmla="*/ 61 w 69"/>
                <a:gd name="T11" fmla="*/ 11 h 134"/>
                <a:gd name="T12" fmla="*/ 63 w 69"/>
                <a:gd name="T13" fmla="*/ 6 h 134"/>
                <a:gd name="T14" fmla="*/ 68 w 69"/>
                <a:gd name="T15" fmla="*/ 0 h 134"/>
                <a:gd name="T16" fmla="*/ 69 w 69"/>
                <a:gd name="T17" fmla="*/ 2 h 134"/>
                <a:gd name="T18" fmla="*/ 65 w 69"/>
                <a:gd name="T19" fmla="*/ 9 h 134"/>
                <a:gd name="T20" fmla="*/ 63 w 69"/>
                <a:gd name="T21" fmla="*/ 13 h 134"/>
                <a:gd name="T22" fmla="*/ 64 w 69"/>
                <a:gd name="T23" fmla="*/ 35 h 134"/>
                <a:gd name="T24" fmla="*/ 60 w 69"/>
                <a:gd name="T25" fmla="*/ 40 h 134"/>
                <a:gd name="T26" fmla="*/ 2 w 69"/>
                <a:gd name="T27" fmla="*/ 89 h 134"/>
                <a:gd name="T28" fmla="*/ 41 w 69"/>
                <a:gd name="T29" fmla="*/ 132 h 134"/>
                <a:gd name="T30" fmla="*/ 39 w 69"/>
                <a:gd name="T31" fmla="*/ 134 h 134"/>
                <a:gd name="T32" fmla="*/ 39 w 69"/>
                <a:gd name="T33" fmla="*/ 134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9" h="134">
                  <a:moveTo>
                    <a:pt x="39" y="134"/>
                  </a:moveTo>
                  <a:lnTo>
                    <a:pt x="0" y="90"/>
                  </a:lnTo>
                  <a:lnTo>
                    <a:pt x="0" y="87"/>
                  </a:lnTo>
                  <a:lnTo>
                    <a:pt x="58" y="38"/>
                  </a:lnTo>
                  <a:lnTo>
                    <a:pt x="62" y="34"/>
                  </a:lnTo>
                  <a:lnTo>
                    <a:pt x="61" y="11"/>
                  </a:lnTo>
                  <a:lnTo>
                    <a:pt x="63" y="6"/>
                  </a:lnTo>
                  <a:lnTo>
                    <a:pt x="68" y="0"/>
                  </a:lnTo>
                  <a:lnTo>
                    <a:pt x="69" y="2"/>
                  </a:lnTo>
                  <a:lnTo>
                    <a:pt x="65" y="9"/>
                  </a:lnTo>
                  <a:lnTo>
                    <a:pt x="63" y="13"/>
                  </a:lnTo>
                  <a:lnTo>
                    <a:pt x="64" y="35"/>
                  </a:lnTo>
                  <a:lnTo>
                    <a:pt x="60" y="40"/>
                  </a:lnTo>
                  <a:lnTo>
                    <a:pt x="2" y="89"/>
                  </a:lnTo>
                  <a:lnTo>
                    <a:pt x="41" y="132"/>
                  </a:lnTo>
                  <a:lnTo>
                    <a:pt x="39"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3" name="Freeform 91"/>
            <p:cNvSpPr>
              <a:spLocks/>
            </p:cNvSpPr>
            <p:nvPr/>
          </p:nvSpPr>
          <p:spPr bwMode="auto">
            <a:xfrm>
              <a:off x="5591" y="1917"/>
              <a:ext cx="21" cy="58"/>
            </a:xfrm>
            <a:custGeom>
              <a:avLst/>
              <a:gdLst>
                <a:gd name="T0" fmla="*/ 0 w 21"/>
                <a:gd name="T1" fmla="*/ 0 h 58"/>
                <a:gd name="T2" fmla="*/ 2 w 21"/>
                <a:gd name="T3" fmla="*/ 40 h 58"/>
                <a:gd name="T4" fmla="*/ 18 w 21"/>
                <a:gd name="T5" fmla="*/ 58 h 58"/>
                <a:gd name="T6" fmla="*/ 21 w 21"/>
                <a:gd name="T7" fmla="*/ 55 h 58"/>
                <a:gd name="T8" fmla="*/ 5 w 21"/>
                <a:gd name="T9" fmla="*/ 39 h 58"/>
                <a:gd name="T10" fmla="*/ 4 w 21"/>
                <a:gd name="T11" fmla="*/ 13 h 58"/>
                <a:gd name="T12" fmla="*/ 7 w 21"/>
                <a:gd name="T13" fmla="*/ 12 h 58"/>
                <a:gd name="T14" fmla="*/ 20 w 21"/>
                <a:gd name="T15" fmla="*/ 24 h 58"/>
                <a:gd name="T16" fmla="*/ 0 w 21"/>
                <a:gd name="T17" fmla="*/ 0 h 58"/>
                <a:gd name="T18" fmla="*/ 0 w 21"/>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58">
                  <a:moveTo>
                    <a:pt x="0" y="0"/>
                  </a:moveTo>
                  <a:lnTo>
                    <a:pt x="2" y="40"/>
                  </a:lnTo>
                  <a:lnTo>
                    <a:pt x="18" y="58"/>
                  </a:lnTo>
                  <a:lnTo>
                    <a:pt x="21" y="55"/>
                  </a:lnTo>
                  <a:lnTo>
                    <a:pt x="5" y="39"/>
                  </a:lnTo>
                  <a:lnTo>
                    <a:pt x="4" y="13"/>
                  </a:lnTo>
                  <a:lnTo>
                    <a:pt x="7" y="12"/>
                  </a:lnTo>
                  <a:lnTo>
                    <a:pt x="2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4" name="Freeform 92"/>
            <p:cNvSpPr>
              <a:spLocks/>
            </p:cNvSpPr>
            <p:nvPr/>
          </p:nvSpPr>
          <p:spPr bwMode="auto">
            <a:xfrm>
              <a:off x="5650" y="1950"/>
              <a:ext cx="25" cy="43"/>
            </a:xfrm>
            <a:custGeom>
              <a:avLst/>
              <a:gdLst>
                <a:gd name="T0" fmla="*/ 0 w 25"/>
                <a:gd name="T1" fmla="*/ 1 h 43"/>
                <a:gd name="T2" fmla="*/ 21 w 25"/>
                <a:gd name="T3" fmla="*/ 24 h 43"/>
                <a:gd name="T4" fmla="*/ 22 w 25"/>
                <a:gd name="T5" fmla="*/ 31 h 43"/>
                <a:gd name="T6" fmla="*/ 20 w 25"/>
                <a:gd name="T7" fmla="*/ 37 h 43"/>
                <a:gd name="T8" fmla="*/ 11 w 25"/>
                <a:gd name="T9" fmla="*/ 41 h 43"/>
                <a:gd name="T10" fmla="*/ 11 w 25"/>
                <a:gd name="T11" fmla="*/ 43 h 43"/>
                <a:gd name="T12" fmla="*/ 20 w 25"/>
                <a:gd name="T13" fmla="*/ 40 h 43"/>
                <a:gd name="T14" fmla="*/ 25 w 25"/>
                <a:gd name="T15" fmla="*/ 35 h 43"/>
                <a:gd name="T16" fmla="*/ 25 w 25"/>
                <a:gd name="T17" fmla="*/ 28 h 43"/>
                <a:gd name="T18" fmla="*/ 23 w 25"/>
                <a:gd name="T19" fmla="*/ 22 h 43"/>
                <a:gd name="T20" fmla="*/ 3 w 25"/>
                <a:gd name="T21" fmla="*/ 0 h 43"/>
                <a:gd name="T22" fmla="*/ 0 w 25"/>
                <a:gd name="T23" fmla="*/ 1 h 43"/>
                <a:gd name="T24" fmla="*/ 0 w 25"/>
                <a:gd name="T25" fmla="*/ 1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43">
                  <a:moveTo>
                    <a:pt x="0" y="1"/>
                  </a:moveTo>
                  <a:lnTo>
                    <a:pt x="21" y="24"/>
                  </a:lnTo>
                  <a:lnTo>
                    <a:pt x="22" y="31"/>
                  </a:lnTo>
                  <a:lnTo>
                    <a:pt x="20" y="37"/>
                  </a:lnTo>
                  <a:lnTo>
                    <a:pt x="11" y="41"/>
                  </a:lnTo>
                  <a:lnTo>
                    <a:pt x="11" y="43"/>
                  </a:lnTo>
                  <a:lnTo>
                    <a:pt x="20" y="40"/>
                  </a:lnTo>
                  <a:lnTo>
                    <a:pt x="25" y="35"/>
                  </a:lnTo>
                  <a:lnTo>
                    <a:pt x="25" y="28"/>
                  </a:lnTo>
                  <a:lnTo>
                    <a:pt x="23" y="22"/>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5" name="Freeform 93"/>
            <p:cNvSpPr>
              <a:spLocks/>
            </p:cNvSpPr>
            <p:nvPr/>
          </p:nvSpPr>
          <p:spPr bwMode="auto">
            <a:xfrm>
              <a:off x="5222" y="2026"/>
              <a:ext cx="142" cy="188"/>
            </a:xfrm>
            <a:custGeom>
              <a:avLst/>
              <a:gdLst>
                <a:gd name="T0" fmla="*/ 0 w 142"/>
                <a:gd name="T1" fmla="*/ 0 h 188"/>
                <a:gd name="T2" fmla="*/ 8 w 142"/>
                <a:gd name="T3" fmla="*/ 8 h 188"/>
                <a:gd name="T4" fmla="*/ 11 w 142"/>
                <a:gd name="T5" fmla="*/ 21 h 188"/>
                <a:gd name="T6" fmla="*/ 10 w 142"/>
                <a:gd name="T7" fmla="*/ 29 h 188"/>
                <a:gd name="T8" fmla="*/ 11 w 142"/>
                <a:gd name="T9" fmla="*/ 39 h 188"/>
                <a:gd name="T10" fmla="*/ 15 w 142"/>
                <a:gd name="T11" fmla="*/ 51 h 188"/>
                <a:gd name="T12" fmla="*/ 133 w 142"/>
                <a:gd name="T13" fmla="*/ 188 h 188"/>
                <a:gd name="T14" fmla="*/ 142 w 142"/>
                <a:gd name="T15" fmla="*/ 187 h 188"/>
                <a:gd name="T16" fmla="*/ 136 w 142"/>
                <a:gd name="T17" fmla="*/ 184 h 188"/>
                <a:gd name="T18" fmla="*/ 25 w 142"/>
                <a:gd name="T19" fmla="*/ 56 h 188"/>
                <a:gd name="T20" fmla="*/ 46 w 142"/>
                <a:gd name="T21" fmla="*/ 35 h 188"/>
                <a:gd name="T22" fmla="*/ 58 w 142"/>
                <a:gd name="T23" fmla="*/ 37 h 188"/>
                <a:gd name="T24" fmla="*/ 58 w 142"/>
                <a:gd name="T25" fmla="*/ 31 h 188"/>
                <a:gd name="T26" fmla="*/ 53 w 142"/>
                <a:gd name="T27" fmla="*/ 25 h 188"/>
                <a:gd name="T28" fmla="*/ 45 w 142"/>
                <a:gd name="T29" fmla="*/ 25 h 188"/>
                <a:gd name="T30" fmla="*/ 37 w 142"/>
                <a:gd name="T31" fmla="*/ 31 h 188"/>
                <a:gd name="T32" fmla="*/ 37 w 142"/>
                <a:gd name="T33" fmla="*/ 38 h 188"/>
                <a:gd name="T34" fmla="*/ 21 w 142"/>
                <a:gd name="T35" fmla="*/ 49 h 188"/>
                <a:gd name="T36" fmla="*/ 16 w 142"/>
                <a:gd name="T37" fmla="*/ 39 h 188"/>
                <a:gd name="T38" fmla="*/ 18 w 142"/>
                <a:gd name="T39" fmla="*/ 22 h 188"/>
                <a:gd name="T40" fmla="*/ 11 w 142"/>
                <a:gd name="T41" fmla="*/ 4 h 188"/>
                <a:gd name="T42" fmla="*/ 0 w 142"/>
                <a:gd name="T43" fmla="*/ 0 h 188"/>
                <a:gd name="T44" fmla="*/ 0 w 142"/>
                <a:gd name="T45" fmla="*/ 0 h 1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2" h="188">
                  <a:moveTo>
                    <a:pt x="0" y="0"/>
                  </a:moveTo>
                  <a:lnTo>
                    <a:pt x="8" y="8"/>
                  </a:lnTo>
                  <a:lnTo>
                    <a:pt x="11" y="21"/>
                  </a:lnTo>
                  <a:lnTo>
                    <a:pt x="10" y="29"/>
                  </a:lnTo>
                  <a:lnTo>
                    <a:pt x="11" y="39"/>
                  </a:lnTo>
                  <a:lnTo>
                    <a:pt x="15" y="51"/>
                  </a:lnTo>
                  <a:lnTo>
                    <a:pt x="133" y="188"/>
                  </a:lnTo>
                  <a:lnTo>
                    <a:pt x="142" y="187"/>
                  </a:lnTo>
                  <a:lnTo>
                    <a:pt x="136" y="184"/>
                  </a:lnTo>
                  <a:lnTo>
                    <a:pt x="25" y="56"/>
                  </a:lnTo>
                  <a:lnTo>
                    <a:pt x="46" y="35"/>
                  </a:lnTo>
                  <a:lnTo>
                    <a:pt x="58" y="37"/>
                  </a:lnTo>
                  <a:lnTo>
                    <a:pt x="58" y="31"/>
                  </a:lnTo>
                  <a:lnTo>
                    <a:pt x="53" y="25"/>
                  </a:lnTo>
                  <a:lnTo>
                    <a:pt x="45" y="25"/>
                  </a:lnTo>
                  <a:lnTo>
                    <a:pt x="37" y="31"/>
                  </a:lnTo>
                  <a:lnTo>
                    <a:pt x="37" y="38"/>
                  </a:lnTo>
                  <a:lnTo>
                    <a:pt x="21" y="49"/>
                  </a:lnTo>
                  <a:lnTo>
                    <a:pt x="16" y="39"/>
                  </a:lnTo>
                  <a:lnTo>
                    <a:pt x="18" y="22"/>
                  </a:lnTo>
                  <a:lnTo>
                    <a:pt x="1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6" name="Freeform 94"/>
            <p:cNvSpPr>
              <a:spLocks/>
            </p:cNvSpPr>
            <p:nvPr/>
          </p:nvSpPr>
          <p:spPr bwMode="auto">
            <a:xfrm>
              <a:off x="5277" y="1953"/>
              <a:ext cx="120" cy="131"/>
            </a:xfrm>
            <a:custGeom>
              <a:avLst/>
              <a:gdLst>
                <a:gd name="T0" fmla="*/ 0 w 120"/>
                <a:gd name="T1" fmla="*/ 103 h 131"/>
                <a:gd name="T2" fmla="*/ 39 w 120"/>
                <a:gd name="T3" fmla="*/ 108 h 131"/>
                <a:gd name="T4" fmla="*/ 46 w 120"/>
                <a:gd name="T5" fmla="*/ 97 h 131"/>
                <a:gd name="T6" fmla="*/ 61 w 120"/>
                <a:gd name="T7" fmla="*/ 92 h 131"/>
                <a:gd name="T8" fmla="*/ 74 w 120"/>
                <a:gd name="T9" fmla="*/ 93 h 131"/>
                <a:gd name="T10" fmla="*/ 75 w 120"/>
                <a:gd name="T11" fmla="*/ 87 h 131"/>
                <a:gd name="T12" fmla="*/ 84 w 120"/>
                <a:gd name="T13" fmla="*/ 84 h 131"/>
                <a:gd name="T14" fmla="*/ 80 w 120"/>
                <a:gd name="T15" fmla="*/ 102 h 131"/>
                <a:gd name="T16" fmla="*/ 87 w 120"/>
                <a:gd name="T17" fmla="*/ 107 h 131"/>
                <a:gd name="T18" fmla="*/ 92 w 120"/>
                <a:gd name="T19" fmla="*/ 107 h 131"/>
                <a:gd name="T20" fmla="*/ 97 w 120"/>
                <a:gd name="T21" fmla="*/ 77 h 131"/>
                <a:gd name="T22" fmla="*/ 109 w 120"/>
                <a:gd name="T23" fmla="*/ 46 h 131"/>
                <a:gd name="T24" fmla="*/ 113 w 120"/>
                <a:gd name="T25" fmla="*/ 2 h 131"/>
                <a:gd name="T26" fmla="*/ 120 w 120"/>
                <a:gd name="T27" fmla="*/ 0 h 131"/>
                <a:gd name="T28" fmla="*/ 119 w 120"/>
                <a:gd name="T29" fmla="*/ 37 h 131"/>
                <a:gd name="T30" fmla="*/ 104 w 120"/>
                <a:gd name="T31" fmla="*/ 77 h 131"/>
                <a:gd name="T32" fmla="*/ 110 w 120"/>
                <a:gd name="T33" fmla="*/ 78 h 131"/>
                <a:gd name="T34" fmla="*/ 102 w 120"/>
                <a:gd name="T35" fmla="*/ 113 h 131"/>
                <a:gd name="T36" fmla="*/ 108 w 120"/>
                <a:gd name="T37" fmla="*/ 123 h 131"/>
                <a:gd name="T38" fmla="*/ 98 w 120"/>
                <a:gd name="T39" fmla="*/ 117 h 131"/>
                <a:gd name="T40" fmla="*/ 91 w 120"/>
                <a:gd name="T41" fmla="*/ 131 h 131"/>
                <a:gd name="T42" fmla="*/ 74 w 120"/>
                <a:gd name="T43" fmla="*/ 127 h 131"/>
                <a:gd name="T44" fmla="*/ 82 w 120"/>
                <a:gd name="T45" fmla="*/ 121 h 131"/>
                <a:gd name="T46" fmla="*/ 85 w 120"/>
                <a:gd name="T47" fmla="*/ 114 h 131"/>
                <a:gd name="T48" fmla="*/ 78 w 120"/>
                <a:gd name="T49" fmla="*/ 106 h 131"/>
                <a:gd name="T50" fmla="*/ 68 w 120"/>
                <a:gd name="T51" fmla="*/ 106 h 131"/>
                <a:gd name="T52" fmla="*/ 64 w 120"/>
                <a:gd name="T53" fmla="*/ 114 h 131"/>
                <a:gd name="T54" fmla="*/ 63 w 120"/>
                <a:gd name="T55" fmla="*/ 120 h 131"/>
                <a:gd name="T56" fmla="*/ 70 w 120"/>
                <a:gd name="T57" fmla="*/ 127 h 131"/>
                <a:gd name="T58" fmla="*/ 2 w 120"/>
                <a:gd name="T59" fmla="*/ 112 h 131"/>
                <a:gd name="T60" fmla="*/ 0 w 120"/>
                <a:gd name="T61" fmla="*/ 103 h 131"/>
                <a:gd name="T62" fmla="*/ 0 w 120"/>
                <a:gd name="T63" fmla="*/ 103 h 1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31">
                  <a:moveTo>
                    <a:pt x="0" y="103"/>
                  </a:moveTo>
                  <a:lnTo>
                    <a:pt x="39" y="108"/>
                  </a:lnTo>
                  <a:lnTo>
                    <a:pt x="46" y="97"/>
                  </a:lnTo>
                  <a:lnTo>
                    <a:pt x="61" y="92"/>
                  </a:lnTo>
                  <a:lnTo>
                    <a:pt x="74" y="93"/>
                  </a:lnTo>
                  <a:lnTo>
                    <a:pt x="75" y="87"/>
                  </a:lnTo>
                  <a:lnTo>
                    <a:pt x="84" y="84"/>
                  </a:lnTo>
                  <a:lnTo>
                    <a:pt x="80" y="102"/>
                  </a:lnTo>
                  <a:lnTo>
                    <a:pt x="87" y="107"/>
                  </a:lnTo>
                  <a:lnTo>
                    <a:pt x="92" y="107"/>
                  </a:lnTo>
                  <a:lnTo>
                    <a:pt x="97" y="77"/>
                  </a:lnTo>
                  <a:lnTo>
                    <a:pt x="109" y="46"/>
                  </a:lnTo>
                  <a:lnTo>
                    <a:pt x="113" y="2"/>
                  </a:lnTo>
                  <a:lnTo>
                    <a:pt x="120" y="0"/>
                  </a:lnTo>
                  <a:lnTo>
                    <a:pt x="119" y="37"/>
                  </a:lnTo>
                  <a:lnTo>
                    <a:pt x="104" y="77"/>
                  </a:lnTo>
                  <a:lnTo>
                    <a:pt x="110" y="78"/>
                  </a:lnTo>
                  <a:lnTo>
                    <a:pt x="102" y="113"/>
                  </a:lnTo>
                  <a:lnTo>
                    <a:pt x="108" y="123"/>
                  </a:lnTo>
                  <a:lnTo>
                    <a:pt x="98" y="117"/>
                  </a:lnTo>
                  <a:lnTo>
                    <a:pt x="91" y="131"/>
                  </a:lnTo>
                  <a:lnTo>
                    <a:pt x="74" y="127"/>
                  </a:lnTo>
                  <a:lnTo>
                    <a:pt x="82" y="121"/>
                  </a:lnTo>
                  <a:lnTo>
                    <a:pt x="85" y="114"/>
                  </a:lnTo>
                  <a:lnTo>
                    <a:pt x="78" y="106"/>
                  </a:lnTo>
                  <a:lnTo>
                    <a:pt x="68" y="106"/>
                  </a:lnTo>
                  <a:lnTo>
                    <a:pt x="64" y="114"/>
                  </a:lnTo>
                  <a:lnTo>
                    <a:pt x="63" y="120"/>
                  </a:lnTo>
                  <a:lnTo>
                    <a:pt x="70" y="127"/>
                  </a:lnTo>
                  <a:lnTo>
                    <a:pt x="2" y="112"/>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7" name="Freeform 95"/>
            <p:cNvSpPr>
              <a:spLocks/>
            </p:cNvSpPr>
            <p:nvPr/>
          </p:nvSpPr>
          <p:spPr bwMode="auto">
            <a:xfrm>
              <a:off x="5272" y="2102"/>
              <a:ext cx="100" cy="109"/>
            </a:xfrm>
            <a:custGeom>
              <a:avLst/>
              <a:gdLst>
                <a:gd name="T0" fmla="*/ 0 w 100"/>
                <a:gd name="T1" fmla="*/ 5 h 109"/>
                <a:gd name="T2" fmla="*/ 6 w 100"/>
                <a:gd name="T3" fmla="*/ 0 h 109"/>
                <a:gd name="T4" fmla="*/ 43 w 100"/>
                <a:gd name="T5" fmla="*/ 42 h 109"/>
                <a:gd name="T6" fmla="*/ 73 w 100"/>
                <a:gd name="T7" fmla="*/ 62 h 109"/>
                <a:gd name="T8" fmla="*/ 100 w 100"/>
                <a:gd name="T9" fmla="*/ 74 h 109"/>
                <a:gd name="T10" fmla="*/ 98 w 100"/>
                <a:gd name="T11" fmla="*/ 90 h 109"/>
                <a:gd name="T12" fmla="*/ 86 w 100"/>
                <a:gd name="T13" fmla="*/ 92 h 109"/>
                <a:gd name="T14" fmla="*/ 85 w 100"/>
                <a:gd name="T15" fmla="*/ 101 h 109"/>
                <a:gd name="T16" fmla="*/ 90 w 100"/>
                <a:gd name="T17" fmla="*/ 109 h 109"/>
                <a:gd name="T18" fmla="*/ 83 w 100"/>
                <a:gd name="T19" fmla="*/ 102 h 109"/>
                <a:gd name="T20" fmla="*/ 81 w 100"/>
                <a:gd name="T21" fmla="*/ 92 h 109"/>
                <a:gd name="T22" fmla="*/ 87 w 100"/>
                <a:gd name="T23" fmla="*/ 87 h 109"/>
                <a:gd name="T24" fmla="*/ 94 w 100"/>
                <a:gd name="T25" fmla="*/ 84 h 109"/>
                <a:gd name="T26" fmla="*/ 94 w 100"/>
                <a:gd name="T27" fmla="*/ 78 h 109"/>
                <a:gd name="T28" fmla="*/ 66 w 100"/>
                <a:gd name="T29" fmla="*/ 64 h 109"/>
                <a:gd name="T30" fmla="*/ 55 w 100"/>
                <a:gd name="T31" fmla="*/ 59 h 109"/>
                <a:gd name="T32" fmla="*/ 61 w 100"/>
                <a:gd name="T33" fmla="*/ 71 h 109"/>
                <a:gd name="T34" fmla="*/ 0 w 100"/>
                <a:gd name="T35" fmla="*/ 5 h 109"/>
                <a:gd name="T36" fmla="*/ 0 w 100"/>
                <a:gd name="T37" fmla="*/ 5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0" h="109">
                  <a:moveTo>
                    <a:pt x="0" y="5"/>
                  </a:moveTo>
                  <a:lnTo>
                    <a:pt x="6" y="0"/>
                  </a:lnTo>
                  <a:lnTo>
                    <a:pt x="43" y="42"/>
                  </a:lnTo>
                  <a:lnTo>
                    <a:pt x="73" y="62"/>
                  </a:lnTo>
                  <a:lnTo>
                    <a:pt x="100" y="74"/>
                  </a:lnTo>
                  <a:lnTo>
                    <a:pt x="98" y="90"/>
                  </a:lnTo>
                  <a:lnTo>
                    <a:pt x="86" y="92"/>
                  </a:lnTo>
                  <a:lnTo>
                    <a:pt x="85" y="101"/>
                  </a:lnTo>
                  <a:lnTo>
                    <a:pt x="90" y="109"/>
                  </a:lnTo>
                  <a:lnTo>
                    <a:pt x="83" y="102"/>
                  </a:lnTo>
                  <a:lnTo>
                    <a:pt x="81" y="92"/>
                  </a:lnTo>
                  <a:lnTo>
                    <a:pt x="87" y="87"/>
                  </a:lnTo>
                  <a:lnTo>
                    <a:pt x="94" y="84"/>
                  </a:lnTo>
                  <a:lnTo>
                    <a:pt x="94" y="78"/>
                  </a:lnTo>
                  <a:lnTo>
                    <a:pt x="66" y="64"/>
                  </a:lnTo>
                  <a:lnTo>
                    <a:pt x="55" y="59"/>
                  </a:lnTo>
                  <a:lnTo>
                    <a:pt x="61" y="7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8" name="Freeform 96"/>
            <p:cNvSpPr>
              <a:spLocks/>
            </p:cNvSpPr>
            <p:nvPr/>
          </p:nvSpPr>
          <p:spPr bwMode="auto">
            <a:xfrm>
              <a:off x="5253" y="2063"/>
              <a:ext cx="49" cy="40"/>
            </a:xfrm>
            <a:custGeom>
              <a:avLst/>
              <a:gdLst>
                <a:gd name="T0" fmla="*/ 28 w 49"/>
                <a:gd name="T1" fmla="*/ 4 h 40"/>
                <a:gd name="T2" fmla="*/ 21 w 49"/>
                <a:gd name="T3" fmla="*/ 5 h 40"/>
                <a:gd name="T4" fmla="*/ 14 w 49"/>
                <a:gd name="T5" fmla="*/ 11 h 40"/>
                <a:gd name="T6" fmla="*/ 11 w 49"/>
                <a:gd name="T7" fmla="*/ 18 h 40"/>
                <a:gd name="T8" fmla="*/ 14 w 49"/>
                <a:gd name="T9" fmla="*/ 27 h 40"/>
                <a:gd name="T10" fmla="*/ 20 w 49"/>
                <a:gd name="T11" fmla="*/ 33 h 40"/>
                <a:gd name="T12" fmla="*/ 29 w 49"/>
                <a:gd name="T13" fmla="*/ 36 h 40"/>
                <a:gd name="T14" fmla="*/ 34 w 49"/>
                <a:gd name="T15" fmla="*/ 34 h 40"/>
                <a:gd name="T16" fmla="*/ 41 w 49"/>
                <a:gd name="T17" fmla="*/ 29 h 40"/>
                <a:gd name="T18" fmla="*/ 43 w 49"/>
                <a:gd name="T19" fmla="*/ 22 h 40"/>
                <a:gd name="T20" fmla="*/ 43 w 49"/>
                <a:gd name="T21" fmla="*/ 14 h 40"/>
                <a:gd name="T22" fmla="*/ 40 w 49"/>
                <a:gd name="T23" fmla="*/ 8 h 40"/>
                <a:gd name="T24" fmla="*/ 33 w 49"/>
                <a:gd name="T25" fmla="*/ 4 h 40"/>
                <a:gd name="T26" fmla="*/ 34 w 49"/>
                <a:gd name="T27" fmla="*/ 0 h 40"/>
                <a:gd name="T28" fmla="*/ 40 w 49"/>
                <a:gd name="T29" fmla="*/ 0 h 40"/>
                <a:gd name="T30" fmla="*/ 45 w 49"/>
                <a:gd name="T31" fmla="*/ 7 h 40"/>
                <a:gd name="T32" fmla="*/ 49 w 49"/>
                <a:gd name="T33" fmla="*/ 13 h 40"/>
                <a:gd name="T34" fmla="*/ 49 w 49"/>
                <a:gd name="T35" fmla="*/ 23 h 40"/>
                <a:gd name="T36" fmla="*/ 46 w 49"/>
                <a:gd name="T37" fmla="*/ 31 h 40"/>
                <a:gd name="T38" fmla="*/ 38 w 49"/>
                <a:gd name="T39" fmla="*/ 37 h 40"/>
                <a:gd name="T40" fmla="*/ 29 w 49"/>
                <a:gd name="T41" fmla="*/ 40 h 40"/>
                <a:gd name="T42" fmla="*/ 21 w 49"/>
                <a:gd name="T43" fmla="*/ 37 h 40"/>
                <a:gd name="T44" fmla="*/ 12 w 49"/>
                <a:gd name="T45" fmla="*/ 30 h 40"/>
                <a:gd name="T46" fmla="*/ 9 w 49"/>
                <a:gd name="T47" fmla="*/ 29 h 40"/>
                <a:gd name="T48" fmla="*/ 8 w 49"/>
                <a:gd name="T49" fmla="*/ 32 h 40"/>
                <a:gd name="T50" fmla="*/ 0 w 49"/>
                <a:gd name="T51" fmla="*/ 22 h 40"/>
                <a:gd name="T52" fmla="*/ 19 w 49"/>
                <a:gd name="T53" fmla="*/ 3 h 40"/>
                <a:gd name="T54" fmla="*/ 28 w 49"/>
                <a:gd name="T55" fmla="*/ 4 h 40"/>
                <a:gd name="T56" fmla="*/ 28 w 49"/>
                <a:gd name="T57" fmla="*/ 4 h 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40">
                  <a:moveTo>
                    <a:pt x="28" y="4"/>
                  </a:moveTo>
                  <a:lnTo>
                    <a:pt x="21" y="5"/>
                  </a:lnTo>
                  <a:lnTo>
                    <a:pt x="14" y="11"/>
                  </a:lnTo>
                  <a:lnTo>
                    <a:pt x="11" y="18"/>
                  </a:lnTo>
                  <a:lnTo>
                    <a:pt x="14" y="27"/>
                  </a:lnTo>
                  <a:lnTo>
                    <a:pt x="20" y="33"/>
                  </a:lnTo>
                  <a:lnTo>
                    <a:pt x="29" y="36"/>
                  </a:lnTo>
                  <a:lnTo>
                    <a:pt x="34" y="34"/>
                  </a:lnTo>
                  <a:lnTo>
                    <a:pt x="41" y="29"/>
                  </a:lnTo>
                  <a:lnTo>
                    <a:pt x="43" y="22"/>
                  </a:lnTo>
                  <a:lnTo>
                    <a:pt x="43" y="14"/>
                  </a:lnTo>
                  <a:lnTo>
                    <a:pt x="40" y="8"/>
                  </a:lnTo>
                  <a:lnTo>
                    <a:pt x="33" y="4"/>
                  </a:lnTo>
                  <a:lnTo>
                    <a:pt x="34" y="0"/>
                  </a:lnTo>
                  <a:lnTo>
                    <a:pt x="40" y="0"/>
                  </a:lnTo>
                  <a:lnTo>
                    <a:pt x="45" y="7"/>
                  </a:lnTo>
                  <a:lnTo>
                    <a:pt x="49" y="13"/>
                  </a:lnTo>
                  <a:lnTo>
                    <a:pt x="49" y="23"/>
                  </a:lnTo>
                  <a:lnTo>
                    <a:pt x="46" y="31"/>
                  </a:lnTo>
                  <a:lnTo>
                    <a:pt x="38" y="37"/>
                  </a:lnTo>
                  <a:lnTo>
                    <a:pt x="29" y="40"/>
                  </a:lnTo>
                  <a:lnTo>
                    <a:pt x="21" y="37"/>
                  </a:lnTo>
                  <a:lnTo>
                    <a:pt x="12" y="30"/>
                  </a:lnTo>
                  <a:lnTo>
                    <a:pt x="9" y="29"/>
                  </a:lnTo>
                  <a:lnTo>
                    <a:pt x="8" y="32"/>
                  </a:lnTo>
                  <a:lnTo>
                    <a:pt x="0" y="22"/>
                  </a:lnTo>
                  <a:lnTo>
                    <a:pt x="19" y="3"/>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79" name="Freeform 97"/>
            <p:cNvSpPr>
              <a:spLocks/>
            </p:cNvSpPr>
            <p:nvPr/>
          </p:nvSpPr>
          <p:spPr bwMode="auto">
            <a:xfrm>
              <a:off x="5275" y="2076"/>
              <a:ext cx="17" cy="14"/>
            </a:xfrm>
            <a:custGeom>
              <a:avLst/>
              <a:gdLst>
                <a:gd name="T0" fmla="*/ 0 w 17"/>
                <a:gd name="T1" fmla="*/ 9 h 14"/>
                <a:gd name="T2" fmla="*/ 4 w 17"/>
                <a:gd name="T3" fmla="*/ 6 h 14"/>
                <a:gd name="T4" fmla="*/ 2 w 17"/>
                <a:gd name="T5" fmla="*/ 0 h 14"/>
                <a:gd name="T6" fmla="*/ 8 w 17"/>
                <a:gd name="T7" fmla="*/ 3 h 14"/>
                <a:gd name="T8" fmla="*/ 13 w 17"/>
                <a:gd name="T9" fmla="*/ 0 h 14"/>
                <a:gd name="T10" fmla="*/ 12 w 17"/>
                <a:gd name="T11" fmla="*/ 5 h 14"/>
                <a:gd name="T12" fmla="*/ 17 w 17"/>
                <a:gd name="T13" fmla="*/ 6 h 14"/>
                <a:gd name="T14" fmla="*/ 11 w 17"/>
                <a:gd name="T15" fmla="*/ 8 h 14"/>
                <a:gd name="T16" fmla="*/ 12 w 17"/>
                <a:gd name="T17" fmla="*/ 13 h 14"/>
                <a:gd name="T18" fmla="*/ 9 w 17"/>
                <a:gd name="T19" fmla="*/ 9 h 14"/>
                <a:gd name="T20" fmla="*/ 6 w 17"/>
                <a:gd name="T21" fmla="*/ 14 h 14"/>
                <a:gd name="T22" fmla="*/ 5 w 17"/>
                <a:gd name="T23" fmla="*/ 10 h 14"/>
                <a:gd name="T24" fmla="*/ 0 w 17"/>
                <a:gd name="T25" fmla="*/ 9 h 14"/>
                <a:gd name="T26" fmla="*/ 0 w 17"/>
                <a:gd name="T27" fmla="*/ 9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4">
                  <a:moveTo>
                    <a:pt x="0" y="9"/>
                  </a:moveTo>
                  <a:lnTo>
                    <a:pt x="4" y="6"/>
                  </a:lnTo>
                  <a:lnTo>
                    <a:pt x="2" y="0"/>
                  </a:lnTo>
                  <a:lnTo>
                    <a:pt x="8" y="3"/>
                  </a:lnTo>
                  <a:lnTo>
                    <a:pt x="13" y="0"/>
                  </a:lnTo>
                  <a:lnTo>
                    <a:pt x="12" y="5"/>
                  </a:lnTo>
                  <a:lnTo>
                    <a:pt x="17" y="6"/>
                  </a:lnTo>
                  <a:lnTo>
                    <a:pt x="11" y="8"/>
                  </a:lnTo>
                  <a:lnTo>
                    <a:pt x="12" y="13"/>
                  </a:lnTo>
                  <a:lnTo>
                    <a:pt x="9" y="9"/>
                  </a:lnTo>
                  <a:lnTo>
                    <a:pt x="6" y="14"/>
                  </a:lnTo>
                  <a:lnTo>
                    <a:pt x="5"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0" name="Freeform 98"/>
            <p:cNvSpPr>
              <a:spLocks/>
            </p:cNvSpPr>
            <p:nvPr/>
          </p:nvSpPr>
          <p:spPr bwMode="auto">
            <a:xfrm>
              <a:off x="5345" y="2065"/>
              <a:ext cx="6" cy="3"/>
            </a:xfrm>
            <a:custGeom>
              <a:avLst/>
              <a:gdLst>
                <a:gd name="T0" fmla="*/ 0 w 6"/>
                <a:gd name="T1" fmla="*/ 2 h 3"/>
                <a:gd name="T2" fmla="*/ 3 w 6"/>
                <a:gd name="T3" fmla="*/ 0 h 3"/>
                <a:gd name="T4" fmla="*/ 6 w 6"/>
                <a:gd name="T5" fmla="*/ 0 h 3"/>
                <a:gd name="T6" fmla="*/ 4 w 6"/>
                <a:gd name="T7" fmla="*/ 3 h 3"/>
                <a:gd name="T8" fmla="*/ 0 w 6"/>
                <a:gd name="T9" fmla="*/ 2 h 3"/>
                <a:gd name="T10" fmla="*/ 0 w 6"/>
                <a:gd name="T11" fmla="*/ 2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3">
                  <a:moveTo>
                    <a:pt x="0" y="2"/>
                  </a:moveTo>
                  <a:lnTo>
                    <a:pt x="3" y="0"/>
                  </a:lnTo>
                  <a:lnTo>
                    <a:pt x="6" y="0"/>
                  </a:lnTo>
                  <a:lnTo>
                    <a:pt x="4"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1" name="Freeform 99"/>
            <p:cNvSpPr>
              <a:spLocks/>
            </p:cNvSpPr>
            <p:nvPr/>
          </p:nvSpPr>
          <p:spPr bwMode="auto">
            <a:xfrm>
              <a:off x="5347" y="2068"/>
              <a:ext cx="6" cy="4"/>
            </a:xfrm>
            <a:custGeom>
              <a:avLst/>
              <a:gdLst>
                <a:gd name="T0" fmla="*/ 0 w 6"/>
                <a:gd name="T1" fmla="*/ 2 h 4"/>
                <a:gd name="T2" fmla="*/ 2 w 6"/>
                <a:gd name="T3" fmla="*/ 4 h 4"/>
                <a:gd name="T4" fmla="*/ 5 w 6"/>
                <a:gd name="T5" fmla="*/ 3 h 4"/>
                <a:gd name="T6" fmla="*/ 6 w 6"/>
                <a:gd name="T7" fmla="*/ 0 h 4"/>
                <a:gd name="T8" fmla="*/ 0 w 6"/>
                <a:gd name="T9" fmla="*/ 2 h 4"/>
                <a:gd name="T10" fmla="*/ 0 w 6"/>
                <a:gd name="T11" fmla="*/ 2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
                  <a:moveTo>
                    <a:pt x="0" y="2"/>
                  </a:moveTo>
                  <a:lnTo>
                    <a:pt x="2" y="4"/>
                  </a:lnTo>
                  <a:lnTo>
                    <a:pt x="5" y="3"/>
                  </a:lnTo>
                  <a:lnTo>
                    <a:pt x="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2" name="Freeform 100"/>
            <p:cNvSpPr>
              <a:spLocks/>
            </p:cNvSpPr>
            <p:nvPr/>
          </p:nvSpPr>
          <p:spPr bwMode="auto">
            <a:xfrm>
              <a:off x="5413" y="1958"/>
              <a:ext cx="12" cy="12"/>
            </a:xfrm>
            <a:custGeom>
              <a:avLst/>
              <a:gdLst>
                <a:gd name="T0" fmla="*/ 0 w 12"/>
                <a:gd name="T1" fmla="*/ 3 h 12"/>
                <a:gd name="T2" fmla="*/ 4 w 12"/>
                <a:gd name="T3" fmla="*/ 0 h 12"/>
                <a:gd name="T4" fmla="*/ 9 w 12"/>
                <a:gd name="T5" fmla="*/ 1 h 12"/>
                <a:gd name="T6" fmla="*/ 11 w 12"/>
                <a:gd name="T7" fmla="*/ 6 h 12"/>
                <a:gd name="T8" fmla="*/ 12 w 12"/>
                <a:gd name="T9" fmla="*/ 10 h 12"/>
                <a:gd name="T10" fmla="*/ 9 w 12"/>
                <a:gd name="T11" fmla="*/ 12 h 12"/>
                <a:gd name="T12" fmla="*/ 5 w 12"/>
                <a:gd name="T13" fmla="*/ 4 h 12"/>
                <a:gd name="T14" fmla="*/ 0 w 12"/>
                <a:gd name="T15" fmla="*/ 3 h 12"/>
                <a:gd name="T16" fmla="*/ 0 w 12"/>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12">
                  <a:moveTo>
                    <a:pt x="0" y="3"/>
                  </a:moveTo>
                  <a:lnTo>
                    <a:pt x="4" y="0"/>
                  </a:lnTo>
                  <a:lnTo>
                    <a:pt x="9" y="1"/>
                  </a:lnTo>
                  <a:lnTo>
                    <a:pt x="11" y="6"/>
                  </a:lnTo>
                  <a:lnTo>
                    <a:pt x="12" y="10"/>
                  </a:lnTo>
                  <a:lnTo>
                    <a:pt x="9" y="12"/>
                  </a:lnTo>
                  <a:lnTo>
                    <a:pt x="5" y="4"/>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3" name="Freeform 101"/>
            <p:cNvSpPr>
              <a:spLocks/>
            </p:cNvSpPr>
            <p:nvPr/>
          </p:nvSpPr>
          <p:spPr bwMode="auto">
            <a:xfrm>
              <a:off x="5412" y="1963"/>
              <a:ext cx="8" cy="8"/>
            </a:xfrm>
            <a:custGeom>
              <a:avLst/>
              <a:gdLst>
                <a:gd name="T0" fmla="*/ 0 w 8"/>
                <a:gd name="T1" fmla="*/ 0 h 8"/>
                <a:gd name="T2" fmla="*/ 4 w 8"/>
                <a:gd name="T3" fmla="*/ 2 h 8"/>
                <a:gd name="T4" fmla="*/ 8 w 8"/>
                <a:gd name="T5" fmla="*/ 8 h 8"/>
                <a:gd name="T6" fmla="*/ 3 w 8"/>
                <a:gd name="T7" fmla="*/ 8 h 8"/>
                <a:gd name="T8" fmla="*/ 0 w 8"/>
                <a:gd name="T9" fmla="*/ 5 h 8"/>
                <a:gd name="T10" fmla="*/ 0 w 8"/>
                <a:gd name="T11" fmla="*/ 0 h 8"/>
                <a:gd name="T12" fmla="*/ 0 w 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8">
                  <a:moveTo>
                    <a:pt x="0" y="0"/>
                  </a:moveTo>
                  <a:lnTo>
                    <a:pt x="4" y="2"/>
                  </a:lnTo>
                  <a:lnTo>
                    <a:pt x="8" y="8"/>
                  </a:lnTo>
                  <a:lnTo>
                    <a:pt x="3" y="8"/>
                  </a:lnTo>
                  <a:lnTo>
                    <a:pt x="0"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4" name="Freeform 102"/>
            <p:cNvSpPr>
              <a:spLocks/>
            </p:cNvSpPr>
            <p:nvPr/>
          </p:nvSpPr>
          <p:spPr bwMode="auto">
            <a:xfrm>
              <a:off x="5382" y="2030"/>
              <a:ext cx="51" cy="9"/>
            </a:xfrm>
            <a:custGeom>
              <a:avLst/>
              <a:gdLst>
                <a:gd name="T0" fmla="*/ 0 w 51"/>
                <a:gd name="T1" fmla="*/ 2 h 9"/>
                <a:gd name="T2" fmla="*/ 6 w 51"/>
                <a:gd name="T3" fmla="*/ 0 h 9"/>
                <a:gd name="T4" fmla="*/ 51 w 51"/>
                <a:gd name="T5" fmla="*/ 5 h 9"/>
                <a:gd name="T6" fmla="*/ 51 w 51"/>
                <a:gd name="T7" fmla="*/ 9 h 9"/>
                <a:gd name="T8" fmla="*/ 0 w 51"/>
                <a:gd name="T9" fmla="*/ 2 h 9"/>
                <a:gd name="T10" fmla="*/ 0 w 51"/>
                <a:gd name="T11" fmla="*/ 2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9">
                  <a:moveTo>
                    <a:pt x="0" y="2"/>
                  </a:moveTo>
                  <a:lnTo>
                    <a:pt x="6" y="0"/>
                  </a:lnTo>
                  <a:lnTo>
                    <a:pt x="51" y="5"/>
                  </a:lnTo>
                  <a:lnTo>
                    <a:pt x="51"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5" name="Freeform 103"/>
            <p:cNvSpPr>
              <a:spLocks/>
            </p:cNvSpPr>
            <p:nvPr/>
          </p:nvSpPr>
          <p:spPr bwMode="auto">
            <a:xfrm>
              <a:off x="5368" y="2083"/>
              <a:ext cx="94" cy="21"/>
            </a:xfrm>
            <a:custGeom>
              <a:avLst/>
              <a:gdLst>
                <a:gd name="T0" fmla="*/ 0 w 94"/>
                <a:gd name="T1" fmla="*/ 0 h 21"/>
                <a:gd name="T2" fmla="*/ 17 w 94"/>
                <a:gd name="T3" fmla="*/ 11 h 21"/>
                <a:gd name="T4" fmla="*/ 34 w 94"/>
                <a:gd name="T5" fmla="*/ 16 h 21"/>
                <a:gd name="T6" fmla="*/ 46 w 94"/>
                <a:gd name="T7" fmla="*/ 16 h 21"/>
                <a:gd name="T8" fmla="*/ 63 w 94"/>
                <a:gd name="T9" fmla="*/ 9 h 21"/>
                <a:gd name="T10" fmla="*/ 64 w 94"/>
                <a:gd name="T11" fmla="*/ 3 h 21"/>
                <a:gd name="T12" fmla="*/ 70 w 94"/>
                <a:gd name="T13" fmla="*/ 5 h 21"/>
                <a:gd name="T14" fmla="*/ 67 w 94"/>
                <a:gd name="T15" fmla="*/ 11 h 21"/>
                <a:gd name="T16" fmla="*/ 94 w 94"/>
                <a:gd name="T17" fmla="*/ 11 h 21"/>
                <a:gd name="T18" fmla="*/ 63 w 94"/>
                <a:gd name="T19" fmla="*/ 15 h 21"/>
                <a:gd name="T20" fmla="*/ 45 w 94"/>
                <a:gd name="T21" fmla="*/ 21 h 21"/>
                <a:gd name="T22" fmla="*/ 31 w 94"/>
                <a:gd name="T23" fmla="*/ 19 h 21"/>
                <a:gd name="T24" fmla="*/ 17 w 94"/>
                <a:gd name="T25" fmla="*/ 16 h 21"/>
                <a:gd name="T26" fmla="*/ 0 w 94"/>
                <a:gd name="T27" fmla="*/ 0 h 21"/>
                <a:gd name="T28" fmla="*/ 0 w 94"/>
                <a:gd name="T29" fmla="*/ 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21">
                  <a:moveTo>
                    <a:pt x="0" y="0"/>
                  </a:moveTo>
                  <a:lnTo>
                    <a:pt x="17" y="11"/>
                  </a:lnTo>
                  <a:lnTo>
                    <a:pt x="34" y="16"/>
                  </a:lnTo>
                  <a:lnTo>
                    <a:pt x="46" y="16"/>
                  </a:lnTo>
                  <a:lnTo>
                    <a:pt x="63" y="9"/>
                  </a:lnTo>
                  <a:lnTo>
                    <a:pt x="64" y="3"/>
                  </a:lnTo>
                  <a:lnTo>
                    <a:pt x="70" y="5"/>
                  </a:lnTo>
                  <a:lnTo>
                    <a:pt x="67" y="11"/>
                  </a:lnTo>
                  <a:lnTo>
                    <a:pt x="94" y="11"/>
                  </a:lnTo>
                  <a:lnTo>
                    <a:pt x="63" y="15"/>
                  </a:lnTo>
                  <a:lnTo>
                    <a:pt x="45" y="21"/>
                  </a:lnTo>
                  <a:lnTo>
                    <a:pt x="31" y="1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6" name="Freeform 104"/>
            <p:cNvSpPr>
              <a:spLocks/>
            </p:cNvSpPr>
            <p:nvPr/>
          </p:nvSpPr>
          <p:spPr bwMode="auto">
            <a:xfrm>
              <a:off x="5374" y="2076"/>
              <a:ext cx="54" cy="18"/>
            </a:xfrm>
            <a:custGeom>
              <a:avLst/>
              <a:gdLst>
                <a:gd name="T0" fmla="*/ 11 w 54"/>
                <a:gd name="T1" fmla="*/ 12 h 18"/>
                <a:gd name="T2" fmla="*/ 37 w 54"/>
                <a:gd name="T3" fmla="*/ 18 h 18"/>
                <a:gd name="T4" fmla="*/ 54 w 54"/>
                <a:gd name="T5" fmla="*/ 7 h 18"/>
                <a:gd name="T6" fmla="*/ 36 w 54"/>
                <a:gd name="T7" fmla="*/ 14 h 18"/>
                <a:gd name="T8" fmla="*/ 12 w 54"/>
                <a:gd name="T9" fmla="*/ 9 h 18"/>
                <a:gd name="T10" fmla="*/ 0 w 54"/>
                <a:gd name="T11" fmla="*/ 0 h 18"/>
                <a:gd name="T12" fmla="*/ 11 w 54"/>
                <a:gd name="T13" fmla="*/ 12 h 18"/>
                <a:gd name="T14" fmla="*/ 11 w 54"/>
                <a:gd name="T15" fmla="*/ 12 h 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18">
                  <a:moveTo>
                    <a:pt x="11" y="12"/>
                  </a:moveTo>
                  <a:lnTo>
                    <a:pt x="37" y="18"/>
                  </a:lnTo>
                  <a:lnTo>
                    <a:pt x="54" y="7"/>
                  </a:lnTo>
                  <a:lnTo>
                    <a:pt x="36" y="14"/>
                  </a:lnTo>
                  <a:lnTo>
                    <a:pt x="12" y="9"/>
                  </a:lnTo>
                  <a:lnTo>
                    <a:pt x="0" y="0"/>
                  </a:lnTo>
                  <a:lnTo>
                    <a:pt x="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7" name="Freeform 105"/>
            <p:cNvSpPr>
              <a:spLocks/>
            </p:cNvSpPr>
            <p:nvPr/>
          </p:nvSpPr>
          <p:spPr bwMode="auto">
            <a:xfrm>
              <a:off x="5385" y="2041"/>
              <a:ext cx="29" cy="36"/>
            </a:xfrm>
            <a:custGeom>
              <a:avLst/>
              <a:gdLst>
                <a:gd name="T0" fmla="*/ 8 w 29"/>
                <a:gd name="T1" fmla="*/ 0 h 36"/>
                <a:gd name="T2" fmla="*/ 2 w 29"/>
                <a:gd name="T3" fmla="*/ 7 h 36"/>
                <a:gd name="T4" fmla="*/ 0 w 29"/>
                <a:gd name="T5" fmla="*/ 16 h 36"/>
                <a:gd name="T6" fmla="*/ 3 w 29"/>
                <a:gd name="T7" fmla="*/ 26 h 36"/>
                <a:gd name="T8" fmla="*/ 10 w 29"/>
                <a:gd name="T9" fmla="*/ 34 h 36"/>
                <a:gd name="T10" fmla="*/ 19 w 29"/>
                <a:gd name="T11" fmla="*/ 36 h 36"/>
                <a:gd name="T12" fmla="*/ 10 w 29"/>
                <a:gd name="T13" fmla="*/ 31 h 36"/>
                <a:gd name="T14" fmla="*/ 5 w 29"/>
                <a:gd name="T15" fmla="*/ 23 h 36"/>
                <a:gd name="T16" fmla="*/ 5 w 29"/>
                <a:gd name="T17" fmla="*/ 16 h 36"/>
                <a:gd name="T18" fmla="*/ 7 w 29"/>
                <a:gd name="T19" fmla="*/ 23 h 36"/>
                <a:gd name="T20" fmla="*/ 9 w 29"/>
                <a:gd name="T21" fmla="*/ 18 h 36"/>
                <a:gd name="T22" fmla="*/ 11 w 29"/>
                <a:gd name="T23" fmla="*/ 23 h 36"/>
                <a:gd name="T24" fmla="*/ 16 w 29"/>
                <a:gd name="T25" fmla="*/ 27 h 36"/>
                <a:gd name="T26" fmla="*/ 23 w 29"/>
                <a:gd name="T27" fmla="*/ 28 h 36"/>
                <a:gd name="T28" fmla="*/ 29 w 29"/>
                <a:gd name="T29" fmla="*/ 24 h 36"/>
                <a:gd name="T30" fmla="*/ 20 w 29"/>
                <a:gd name="T31" fmla="*/ 26 h 36"/>
                <a:gd name="T32" fmla="*/ 14 w 29"/>
                <a:gd name="T33" fmla="*/ 21 h 36"/>
                <a:gd name="T34" fmla="*/ 12 w 29"/>
                <a:gd name="T35" fmla="*/ 16 h 36"/>
                <a:gd name="T36" fmla="*/ 13 w 29"/>
                <a:gd name="T37" fmla="*/ 11 h 36"/>
                <a:gd name="T38" fmla="*/ 18 w 29"/>
                <a:gd name="T39" fmla="*/ 6 h 36"/>
                <a:gd name="T40" fmla="*/ 24 w 29"/>
                <a:gd name="T41" fmla="*/ 6 h 36"/>
                <a:gd name="T42" fmla="*/ 19 w 29"/>
                <a:gd name="T43" fmla="*/ 4 h 36"/>
                <a:gd name="T44" fmla="*/ 12 w 29"/>
                <a:gd name="T45" fmla="*/ 6 h 36"/>
                <a:gd name="T46" fmla="*/ 7 w 29"/>
                <a:gd name="T47" fmla="*/ 12 h 36"/>
                <a:gd name="T48" fmla="*/ 8 w 29"/>
                <a:gd name="T49" fmla="*/ 7 h 36"/>
                <a:gd name="T50" fmla="*/ 15 w 29"/>
                <a:gd name="T51" fmla="*/ 2 h 36"/>
                <a:gd name="T52" fmla="*/ 9 w 29"/>
                <a:gd name="T53" fmla="*/ 5 h 36"/>
                <a:gd name="T54" fmla="*/ 3 w 29"/>
                <a:gd name="T55" fmla="*/ 12 h 36"/>
                <a:gd name="T56" fmla="*/ 8 w 29"/>
                <a:gd name="T57" fmla="*/ 0 h 36"/>
                <a:gd name="T58" fmla="*/ 8 w 29"/>
                <a:gd name="T59" fmla="*/ 0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 h="36">
                  <a:moveTo>
                    <a:pt x="8" y="0"/>
                  </a:moveTo>
                  <a:lnTo>
                    <a:pt x="2" y="7"/>
                  </a:lnTo>
                  <a:lnTo>
                    <a:pt x="0" y="16"/>
                  </a:lnTo>
                  <a:lnTo>
                    <a:pt x="3" y="26"/>
                  </a:lnTo>
                  <a:lnTo>
                    <a:pt x="10" y="34"/>
                  </a:lnTo>
                  <a:lnTo>
                    <a:pt x="19" y="36"/>
                  </a:lnTo>
                  <a:lnTo>
                    <a:pt x="10" y="31"/>
                  </a:lnTo>
                  <a:lnTo>
                    <a:pt x="5" y="23"/>
                  </a:lnTo>
                  <a:lnTo>
                    <a:pt x="5" y="16"/>
                  </a:lnTo>
                  <a:lnTo>
                    <a:pt x="7" y="23"/>
                  </a:lnTo>
                  <a:lnTo>
                    <a:pt x="9" y="18"/>
                  </a:lnTo>
                  <a:lnTo>
                    <a:pt x="11" y="23"/>
                  </a:lnTo>
                  <a:lnTo>
                    <a:pt x="16" y="27"/>
                  </a:lnTo>
                  <a:lnTo>
                    <a:pt x="23" y="28"/>
                  </a:lnTo>
                  <a:lnTo>
                    <a:pt x="29" y="24"/>
                  </a:lnTo>
                  <a:lnTo>
                    <a:pt x="20" y="26"/>
                  </a:lnTo>
                  <a:lnTo>
                    <a:pt x="14" y="21"/>
                  </a:lnTo>
                  <a:lnTo>
                    <a:pt x="12" y="16"/>
                  </a:lnTo>
                  <a:lnTo>
                    <a:pt x="13" y="11"/>
                  </a:lnTo>
                  <a:lnTo>
                    <a:pt x="18" y="6"/>
                  </a:lnTo>
                  <a:lnTo>
                    <a:pt x="24" y="6"/>
                  </a:lnTo>
                  <a:lnTo>
                    <a:pt x="19" y="4"/>
                  </a:lnTo>
                  <a:lnTo>
                    <a:pt x="12" y="6"/>
                  </a:lnTo>
                  <a:lnTo>
                    <a:pt x="7" y="12"/>
                  </a:lnTo>
                  <a:lnTo>
                    <a:pt x="8" y="7"/>
                  </a:lnTo>
                  <a:lnTo>
                    <a:pt x="15" y="2"/>
                  </a:lnTo>
                  <a:lnTo>
                    <a:pt x="9" y="5"/>
                  </a:lnTo>
                  <a:lnTo>
                    <a:pt x="3" y="1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8" name="Freeform 106"/>
            <p:cNvSpPr>
              <a:spLocks/>
            </p:cNvSpPr>
            <p:nvPr/>
          </p:nvSpPr>
          <p:spPr bwMode="auto">
            <a:xfrm>
              <a:off x="5403" y="2053"/>
              <a:ext cx="7" cy="8"/>
            </a:xfrm>
            <a:custGeom>
              <a:avLst/>
              <a:gdLst>
                <a:gd name="T0" fmla="*/ 0 w 7"/>
                <a:gd name="T1" fmla="*/ 2 h 8"/>
                <a:gd name="T2" fmla="*/ 5 w 7"/>
                <a:gd name="T3" fmla="*/ 0 h 8"/>
                <a:gd name="T4" fmla="*/ 7 w 7"/>
                <a:gd name="T5" fmla="*/ 2 h 8"/>
                <a:gd name="T6" fmla="*/ 6 w 7"/>
                <a:gd name="T7" fmla="*/ 6 h 8"/>
                <a:gd name="T8" fmla="*/ 3 w 7"/>
                <a:gd name="T9" fmla="*/ 8 h 8"/>
                <a:gd name="T10" fmla="*/ 0 w 7"/>
                <a:gd name="T11" fmla="*/ 6 h 8"/>
                <a:gd name="T12" fmla="*/ 0 w 7"/>
                <a:gd name="T13" fmla="*/ 2 h 8"/>
                <a:gd name="T14" fmla="*/ 0 w 7"/>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8">
                  <a:moveTo>
                    <a:pt x="0" y="2"/>
                  </a:moveTo>
                  <a:lnTo>
                    <a:pt x="5" y="0"/>
                  </a:lnTo>
                  <a:lnTo>
                    <a:pt x="7" y="2"/>
                  </a:lnTo>
                  <a:lnTo>
                    <a:pt x="6" y="6"/>
                  </a:lnTo>
                  <a:lnTo>
                    <a:pt x="3" y="8"/>
                  </a:lnTo>
                  <a:lnTo>
                    <a:pt x="0"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89" name="Freeform 107"/>
            <p:cNvSpPr>
              <a:spLocks/>
            </p:cNvSpPr>
            <p:nvPr/>
          </p:nvSpPr>
          <p:spPr bwMode="auto">
            <a:xfrm>
              <a:off x="5408" y="2038"/>
              <a:ext cx="20" cy="38"/>
            </a:xfrm>
            <a:custGeom>
              <a:avLst/>
              <a:gdLst>
                <a:gd name="T0" fmla="*/ 1 w 20"/>
                <a:gd name="T1" fmla="*/ 38 h 38"/>
                <a:gd name="T2" fmla="*/ 8 w 20"/>
                <a:gd name="T3" fmla="*/ 35 h 38"/>
                <a:gd name="T4" fmla="*/ 14 w 20"/>
                <a:gd name="T5" fmla="*/ 31 h 38"/>
                <a:gd name="T6" fmla="*/ 16 w 20"/>
                <a:gd name="T7" fmla="*/ 24 h 38"/>
                <a:gd name="T8" fmla="*/ 16 w 20"/>
                <a:gd name="T9" fmla="*/ 17 h 38"/>
                <a:gd name="T10" fmla="*/ 14 w 20"/>
                <a:gd name="T11" fmla="*/ 9 h 38"/>
                <a:gd name="T12" fmla="*/ 7 w 20"/>
                <a:gd name="T13" fmla="*/ 2 h 38"/>
                <a:gd name="T14" fmla="*/ 0 w 20"/>
                <a:gd name="T15" fmla="*/ 0 h 38"/>
                <a:gd name="T16" fmla="*/ 9 w 20"/>
                <a:gd name="T17" fmla="*/ 1 h 38"/>
                <a:gd name="T18" fmla="*/ 16 w 20"/>
                <a:gd name="T19" fmla="*/ 8 h 38"/>
                <a:gd name="T20" fmla="*/ 20 w 20"/>
                <a:gd name="T21" fmla="*/ 17 h 38"/>
                <a:gd name="T22" fmla="*/ 19 w 20"/>
                <a:gd name="T23" fmla="*/ 27 h 38"/>
                <a:gd name="T24" fmla="*/ 13 w 20"/>
                <a:gd name="T25" fmla="*/ 35 h 38"/>
                <a:gd name="T26" fmla="*/ 1 w 20"/>
                <a:gd name="T27" fmla="*/ 38 h 38"/>
                <a:gd name="T28" fmla="*/ 1 w 20"/>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38">
                  <a:moveTo>
                    <a:pt x="1" y="38"/>
                  </a:moveTo>
                  <a:lnTo>
                    <a:pt x="8" y="35"/>
                  </a:lnTo>
                  <a:lnTo>
                    <a:pt x="14" y="31"/>
                  </a:lnTo>
                  <a:lnTo>
                    <a:pt x="16" y="24"/>
                  </a:lnTo>
                  <a:lnTo>
                    <a:pt x="16" y="17"/>
                  </a:lnTo>
                  <a:lnTo>
                    <a:pt x="14" y="9"/>
                  </a:lnTo>
                  <a:lnTo>
                    <a:pt x="7" y="2"/>
                  </a:lnTo>
                  <a:lnTo>
                    <a:pt x="0" y="0"/>
                  </a:lnTo>
                  <a:lnTo>
                    <a:pt x="9" y="1"/>
                  </a:lnTo>
                  <a:lnTo>
                    <a:pt x="16" y="8"/>
                  </a:lnTo>
                  <a:lnTo>
                    <a:pt x="20" y="17"/>
                  </a:lnTo>
                  <a:lnTo>
                    <a:pt x="19" y="27"/>
                  </a:lnTo>
                  <a:lnTo>
                    <a:pt x="13" y="35"/>
                  </a:lnTo>
                  <a:lnTo>
                    <a:pt x="1"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0" name="Freeform 108"/>
            <p:cNvSpPr>
              <a:spLocks/>
            </p:cNvSpPr>
            <p:nvPr/>
          </p:nvSpPr>
          <p:spPr bwMode="auto">
            <a:xfrm>
              <a:off x="5399" y="2047"/>
              <a:ext cx="24" cy="27"/>
            </a:xfrm>
            <a:custGeom>
              <a:avLst/>
              <a:gdLst>
                <a:gd name="T0" fmla="*/ 13 w 24"/>
                <a:gd name="T1" fmla="*/ 2 h 27"/>
                <a:gd name="T2" fmla="*/ 17 w 24"/>
                <a:gd name="T3" fmla="*/ 6 h 27"/>
                <a:gd name="T4" fmla="*/ 18 w 24"/>
                <a:gd name="T5" fmla="*/ 12 h 27"/>
                <a:gd name="T6" fmla="*/ 15 w 24"/>
                <a:gd name="T7" fmla="*/ 18 h 27"/>
                <a:gd name="T8" fmla="*/ 18 w 24"/>
                <a:gd name="T9" fmla="*/ 17 h 27"/>
                <a:gd name="T10" fmla="*/ 15 w 24"/>
                <a:gd name="T11" fmla="*/ 23 h 27"/>
                <a:gd name="T12" fmla="*/ 6 w 24"/>
                <a:gd name="T13" fmla="*/ 25 h 27"/>
                <a:gd name="T14" fmla="*/ 0 w 24"/>
                <a:gd name="T15" fmla="*/ 25 h 27"/>
                <a:gd name="T16" fmla="*/ 6 w 24"/>
                <a:gd name="T17" fmla="*/ 27 h 27"/>
                <a:gd name="T18" fmla="*/ 17 w 24"/>
                <a:gd name="T19" fmla="*/ 24 h 27"/>
                <a:gd name="T20" fmla="*/ 22 w 24"/>
                <a:gd name="T21" fmla="*/ 16 h 27"/>
                <a:gd name="T22" fmla="*/ 24 w 24"/>
                <a:gd name="T23" fmla="*/ 10 h 27"/>
                <a:gd name="T24" fmla="*/ 19 w 24"/>
                <a:gd name="T25" fmla="*/ 0 h 27"/>
                <a:gd name="T26" fmla="*/ 19 w 24"/>
                <a:gd name="T27" fmla="*/ 4 h 27"/>
                <a:gd name="T28" fmla="*/ 13 w 24"/>
                <a:gd name="T29" fmla="*/ 2 h 27"/>
                <a:gd name="T30" fmla="*/ 13 w 24"/>
                <a:gd name="T31" fmla="*/ 2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 h="27">
                  <a:moveTo>
                    <a:pt x="13" y="2"/>
                  </a:moveTo>
                  <a:lnTo>
                    <a:pt x="17" y="6"/>
                  </a:lnTo>
                  <a:lnTo>
                    <a:pt x="18" y="12"/>
                  </a:lnTo>
                  <a:lnTo>
                    <a:pt x="15" y="18"/>
                  </a:lnTo>
                  <a:lnTo>
                    <a:pt x="18" y="17"/>
                  </a:lnTo>
                  <a:lnTo>
                    <a:pt x="15" y="23"/>
                  </a:lnTo>
                  <a:lnTo>
                    <a:pt x="6" y="25"/>
                  </a:lnTo>
                  <a:lnTo>
                    <a:pt x="0" y="25"/>
                  </a:lnTo>
                  <a:lnTo>
                    <a:pt x="6" y="27"/>
                  </a:lnTo>
                  <a:lnTo>
                    <a:pt x="17" y="24"/>
                  </a:lnTo>
                  <a:lnTo>
                    <a:pt x="22" y="16"/>
                  </a:lnTo>
                  <a:lnTo>
                    <a:pt x="24" y="10"/>
                  </a:lnTo>
                  <a:lnTo>
                    <a:pt x="19" y="0"/>
                  </a:lnTo>
                  <a:lnTo>
                    <a:pt x="19" y="4"/>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1" name="Freeform 109"/>
            <p:cNvSpPr>
              <a:spLocks/>
            </p:cNvSpPr>
            <p:nvPr/>
          </p:nvSpPr>
          <p:spPr bwMode="auto">
            <a:xfrm>
              <a:off x="5388" y="1953"/>
              <a:ext cx="17" cy="74"/>
            </a:xfrm>
            <a:custGeom>
              <a:avLst/>
              <a:gdLst>
                <a:gd name="T0" fmla="*/ 14 w 17"/>
                <a:gd name="T1" fmla="*/ 0 h 74"/>
                <a:gd name="T2" fmla="*/ 17 w 17"/>
                <a:gd name="T3" fmla="*/ 5 h 74"/>
                <a:gd name="T4" fmla="*/ 15 w 17"/>
                <a:gd name="T5" fmla="*/ 32 h 74"/>
                <a:gd name="T6" fmla="*/ 0 w 17"/>
                <a:gd name="T7" fmla="*/ 74 h 74"/>
                <a:gd name="T8" fmla="*/ 12 w 17"/>
                <a:gd name="T9" fmla="*/ 34 h 74"/>
                <a:gd name="T10" fmla="*/ 14 w 17"/>
                <a:gd name="T11" fmla="*/ 0 h 74"/>
                <a:gd name="T12" fmla="*/ 14 w 17"/>
                <a:gd name="T13" fmla="*/ 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74">
                  <a:moveTo>
                    <a:pt x="14" y="0"/>
                  </a:moveTo>
                  <a:lnTo>
                    <a:pt x="17" y="5"/>
                  </a:lnTo>
                  <a:lnTo>
                    <a:pt x="15" y="32"/>
                  </a:lnTo>
                  <a:lnTo>
                    <a:pt x="0" y="74"/>
                  </a:lnTo>
                  <a:lnTo>
                    <a:pt x="12" y="3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2" name="Freeform 110"/>
            <p:cNvSpPr>
              <a:spLocks/>
            </p:cNvSpPr>
            <p:nvPr/>
          </p:nvSpPr>
          <p:spPr bwMode="auto">
            <a:xfrm>
              <a:off x="5401" y="2019"/>
              <a:ext cx="23" cy="12"/>
            </a:xfrm>
            <a:custGeom>
              <a:avLst/>
              <a:gdLst>
                <a:gd name="T0" fmla="*/ 1 w 23"/>
                <a:gd name="T1" fmla="*/ 0 h 12"/>
                <a:gd name="T2" fmla="*/ 0 w 23"/>
                <a:gd name="T3" fmla="*/ 9 h 12"/>
                <a:gd name="T4" fmla="*/ 23 w 23"/>
                <a:gd name="T5" fmla="*/ 12 h 12"/>
                <a:gd name="T6" fmla="*/ 23 w 23"/>
                <a:gd name="T7" fmla="*/ 2 h 12"/>
                <a:gd name="T8" fmla="*/ 19 w 23"/>
                <a:gd name="T9" fmla="*/ 2 h 12"/>
                <a:gd name="T10" fmla="*/ 18 w 23"/>
                <a:gd name="T11" fmla="*/ 10 h 12"/>
                <a:gd name="T12" fmla="*/ 4 w 23"/>
                <a:gd name="T13" fmla="*/ 7 h 12"/>
                <a:gd name="T14" fmla="*/ 6 w 23"/>
                <a:gd name="T15" fmla="*/ 1 h 12"/>
                <a:gd name="T16" fmla="*/ 1 w 23"/>
                <a:gd name="T17" fmla="*/ 0 h 12"/>
                <a:gd name="T18" fmla="*/ 1 w 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12">
                  <a:moveTo>
                    <a:pt x="1" y="0"/>
                  </a:moveTo>
                  <a:lnTo>
                    <a:pt x="0" y="9"/>
                  </a:lnTo>
                  <a:lnTo>
                    <a:pt x="23" y="12"/>
                  </a:lnTo>
                  <a:lnTo>
                    <a:pt x="23" y="2"/>
                  </a:lnTo>
                  <a:lnTo>
                    <a:pt x="19" y="2"/>
                  </a:lnTo>
                  <a:lnTo>
                    <a:pt x="18" y="10"/>
                  </a:lnTo>
                  <a:lnTo>
                    <a:pt x="4" y="7"/>
                  </a:lnTo>
                  <a:lnTo>
                    <a:pt x="6"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3" name="Freeform 111"/>
            <p:cNvSpPr>
              <a:spLocks/>
            </p:cNvSpPr>
            <p:nvPr/>
          </p:nvSpPr>
          <p:spPr bwMode="auto">
            <a:xfrm>
              <a:off x="5392" y="1858"/>
              <a:ext cx="33" cy="95"/>
            </a:xfrm>
            <a:custGeom>
              <a:avLst/>
              <a:gdLst>
                <a:gd name="T0" fmla="*/ 0 w 33"/>
                <a:gd name="T1" fmla="*/ 95 h 95"/>
                <a:gd name="T2" fmla="*/ 14 w 33"/>
                <a:gd name="T3" fmla="*/ 91 h 95"/>
                <a:gd name="T4" fmla="*/ 12 w 33"/>
                <a:gd name="T5" fmla="*/ 82 h 95"/>
                <a:gd name="T6" fmla="*/ 31 w 33"/>
                <a:gd name="T7" fmla="*/ 13 h 95"/>
                <a:gd name="T8" fmla="*/ 33 w 33"/>
                <a:gd name="T9" fmla="*/ 0 h 95"/>
                <a:gd name="T10" fmla="*/ 32 w 33"/>
                <a:gd name="T11" fmla="*/ 0 h 95"/>
                <a:gd name="T12" fmla="*/ 29 w 33"/>
                <a:gd name="T13" fmla="*/ 12 h 95"/>
                <a:gd name="T14" fmla="*/ 8 w 33"/>
                <a:gd name="T15" fmla="*/ 79 h 95"/>
                <a:gd name="T16" fmla="*/ 9 w 33"/>
                <a:gd name="T17" fmla="*/ 89 h 95"/>
                <a:gd name="T18" fmla="*/ 0 w 33"/>
                <a:gd name="T19" fmla="*/ 95 h 95"/>
                <a:gd name="T20" fmla="*/ 0 w 33"/>
                <a:gd name="T21" fmla="*/ 95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95">
                  <a:moveTo>
                    <a:pt x="0" y="95"/>
                  </a:moveTo>
                  <a:lnTo>
                    <a:pt x="14" y="91"/>
                  </a:lnTo>
                  <a:lnTo>
                    <a:pt x="12" y="82"/>
                  </a:lnTo>
                  <a:lnTo>
                    <a:pt x="31" y="13"/>
                  </a:lnTo>
                  <a:lnTo>
                    <a:pt x="33" y="0"/>
                  </a:lnTo>
                  <a:lnTo>
                    <a:pt x="32" y="0"/>
                  </a:lnTo>
                  <a:lnTo>
                    <a:pt x="29" y="12"/>
                  </a:lnTo>
                  <a:lnTo>
                    <a:pt x="8" y="79"/>
                  </a:lnTo>
                  <a:lnTo>
                    <a:pt x="9" y="89"/>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4" name="Freeform 112"/>
            <p:cNvSpPr>
              <a:spLocks/>
            </p:cNvSpPr>
            <p:nvPr/>
          </p:nvSpPr>
          <p:spPr bwMode="auto">
            <a:xfrm>
              <a:off x="5415" y="1932"/>
              <a:ext cx="5" cy="7"/>
            </a:xfrm>
            <a:custGeom>
              <a:avLst/>
              <a:gdLst>
                <a:gd name="T0" fmla="*/ 1 w 5"/>
                <a:gd name="T1" fmla="*/ 6 h 7"/>
                <a:gd name="T2" fmla="*/ 0 w 5"/>
                <a:gd name="T3" fmla="*/ 3 h 7"/>
                <a:gd name="T4" fmla="*/ 2 w 5"/>
                <a:gd name="T5" fmla="*/ 0 h 7"/>
                <a:gd name="T6" fmla="*/ 4 w 5"/>
                <a:gd name="T7" fmla="*/ 1 h 7"/>
                <a:gd name="T8" fmla="*/ 5 w 5"/>
                <a:gd name="T9" fmla="*/ 4 h 7"/>
                <a:gd name="T10" fmla="*/ 3 w 5"/>
                <a:gd name="T11" fmla="*/ 7 h 7"/>
                <a:gd name="T12" fmla="*/ 1 w 5"/>
                <a:gd name="T13" fmla="*/ 6 h 7"/>
                <a:gd name="T14" fmla="*/ 1 w 5"/>
                <a:gd name="T15" fmla="*/ 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7">
                  <a:moveTo>
                    <a:pt x="1" y="6"/>
                  </a:moveTo>
                  <a:lnTo>
                    <a:pt x="0" y="3"/>
                  </a:lnTo>
                  <a:lnTo>
                    <a:pt x="2" y="0"/>
                  </a:lnTo>
                  <a:lnTo>
                    <a:pt x="4" y="1"/>
                  </a:lnTo>
                  <a:lnTo>
                    <a:pt x="5" y="4"/>
                  </a:lnTo>
                  <a:lnTo>
                    <a:pt x="3" y="7"/>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5" name="Freeform 113"/>
            <p:cNvSpPr>
              <a:spLocks/>
            </p:cNvSpPr>
            <p:nvPr/>
          </p:nvSpPr>
          <p:spPr bwMode="auto">
            <a:xfrm>
              <a:off x="5360" y="2195"/>
              <a:ext cx="12" cy="11"/>
            </a:xfrm>
            <a:custGeom>
              <a:avLst/>
              <a:gdLst>
                <a:gd name="T0" fmla="*/ 1 w 12"/>
                <a:gd name="T1" fmla="*/ 4 h 11"/>
                <a:gd name="T2" fmla="*/ 5 w 12"/>
                <a:gd name="T3" fmla="*/ 6 h 11"/>
                <a:gd name="T4" fmla="*/ 5 w 12"/>
                <a:gd name="T5" fmla="*/ 0 h 11"/>
                <a:gd name="T6" fmla="*/ 11 w 12"/>
                <a:gd name="T7" fmla="*/ 4 h 11"/>
                <a:gd name="T8" fmla="*/ 9 w 12"/>
                <a:gd name="T9" fmla="*/ 7 h 11"/>
                <a:gd name="T10" fmla="*/ 12 w 12"/>
                <a:gd name="T11" fmla="*/ 9 h 11"/>
                <a:gd name="T12" fmla="*/ 5 w 12"/>
                <a:gd name="T13" fmla="*/ 11 h 11"/>
                <a:gd name="T14" fmla="*/ 0 w 12"/>
                <a:gd name="T15" fmla="*/ 9 h 11"/>
                <a:gd name="T16" fmla="*/ 2 w 12"/>
                <a:gd name="T17" fmla="*/ 7 h 11"/>
                <a:gd name="T18" fmla="*/ 1 w 12"/>
                <a:gd name="T19" fmla="*/ 4 h 11"/>
                <a:gd name="T20" fmla="*/ 1 w 12"/>
                <a:gd name="T21" fmla="*/ 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1">
                  <a:moveTo>
                    <a:pt x="1" y="4"/>
                  </a:moveTo>
                  <a:lnTo>
                    <a:pt x="5" y="6"/>
                  </a:lnTo>
                  <a:lnTo>
                    <a:pt x="5" y="0"/>
                  </a:lnTo>
                  <a:lnTo>
                    <a:pt x="11" y="4"/>
                  </a:lnTo>
                  <a:lnTo>
                    <a:pt x="9" y="7"/>
                  </a:lnTo>
                  <a:lnTo>
                    <a:pt x="12" y="9"/>
                  </a:lnTo>
                  <a:lnTo>
                    <a:pt x="5" y="11"/>
                  </a:lnTo>
                  <a:lnTo>
                    <a:pt x="0" y="9"/>
                  </a:lnTo>
                  <a:lnTo>
                    <a:pt x="2" y="7"/>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6" name="Freeform 114"/>
            <p:cNvSpPr>
              <a:spLocks/>
            </p:cNvSpPr>
            <p:nvPr/>
          </p:nvSpPr>
          <p:spPr bwMode="auto">
            <a:xfrm>
              <a:off x="5355" y="2117"/>
              <a:ext cx="158" cy="99"/>
            </a:xfrm>
            <a:custGeom>
              <a:avLst/>
              <a:gdLst>
                <a:gd name="T0" fmla="*/ 10 w 158"/>
                <a:gd name="T1" fmla="*/ 95 h 99"/>
                <a:gd name="T2" fmla="*/ 29 w 158"/>
                <a:gd name="T3" fmla="*/ 92 h 99"/>
                <a:gd name="T4" fmla="*/ 33 w 158"/>
                <a:gd name="T5" fmla="*/ 89 h 99"/>
                <a:gd name="T6" fmla="*/ 30 w 158"/>
                <a:gd name="T7" fmla="*/ 82 h 99"/>
                <a:gd name="T8" fmla="*/ 32 w 158"/>
                <a:gd name="T9" fmla="*/ 71 h 99"/>
                <a:gd name="T10" fmla="*/ 50 w 158"/>
                <a:gd name="T11" fmla="*/ 73 h 99"/>
                <a:gd name="T12" fmla="*/ 52 w 158"/>
                <a:gd name="T13" fmla="*/ 91 h 99"/>
                <a:gd name="T14" fmla="*/ 59 w 158"/>
                <a:gd name="T15" fmla="*/ 90 h 99"/>
                <a:gd name="T16" fmla="*/ 158 w 158"/>
                <a:gd name="T17" fmla="*/ 0 h 99"/>
                <a:gd name="T18" fmla="*/ 158 w 158"/>
                <a:gd name="T19" fmla="*/ 3 h 99"/>
                <a:gd name="T20" fmla="*/ 59 w 158"/>
                <a:gd name="T21" fmla="*/ 94 h 99"/>
                <a:gd name="T22" fmla="*/ 51 w 158"/>
                <a:gd name="T23" fmla="*/ 94 h 99"/>
                <a:gd name="T24" fmla="*/ 47 w 158"/>
                <a:gd name="T25" fmla="*/ 87 h 99"/>
                <a:gd name="T26" fmla="*/ 36 w 158"/>
                <a:gd name="T27" fmla="*/ 87 h 99"/>
                <a:gd name="T28" fmla="*/ 33 w 158"/>
                <a:gd name="T29" fmla="*/ 95 h 99"/>
                <a:gd name="T30" fmla="*/ 4 w 158"/>
                <a:gd name="T31" fmla="*/ 99 h 99"/>
                <a:gd name="T32" fmla="*/ 0 w 158"/>
                <a:gd name="T33" fmla="*/ 96 h 99"/>
                <a:gd name="T34" fmla="*/ 10 w 158"/>
                <a:gd name="T35" fmla="*/ 95 h 99"/>
                <a:gd name="T36" fmla="*/ 10 w 158"/>
                <a:gd name="T37" fmla="*/ 95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99">
                  <a:moveTo>
                    <a:pt x="10" y="95"/>
                  </a:moveTo>
                  <a:lnTo>
                    <a:pt x="29" y="92"/>
                  </a:lnTo>
                  <a:lnTo>
                    <a:pt x="33" y="89"/>
                  </a:lnTo>
                  <a:lnTo>
                    <a:pt x="30" y="82"/>
                  </a:lnTo>
                  <a:lnTo>
                    <a:pt x="32" y="71"/>
                  </a:lnTo>
                  <a:lnTo>
                    <a:pt x="50" y="73"/>
                  </a:lnTo>
                  <a:lnTo>
                    <a:pt x="52" y="91"/>
                  </a:lnTo>
                  <a:lnTo>
                    <a:pt x="59" y="90"/>
                  </a:lnTo>
                  <a:lnTo>
                    <a:pt x="158" y="0"/>
                  </a:lnTo>
                  <a:lnTo>
                    <a:pt x="158" y="3"/>
                  </a:lnTo>
                  <a:lnTo>
                    <a:pt x="59" y="94"/>
                  </a:lnTo>
                  <a:lnTo>
                    <a:pt x="51" y="94"/>
                  </a:lnTo>
                  <a:lnTo>
                    <a:pt x="47" y="87"/>
                  </a:lnTo>
                  <a:lnTo>
                    <a:pt x="36" y="87"/>
                  </a:lnTo>
                  <a:lnTo>
                    <a:pt x="33" y="95"/>
                  </a:lnTo>
                  <a:lnTo>
                    <a:pt x="4" y="99"/>
                  </a:lnTo>
                  <a:lnTo>
                    <a:pt x="0" y="96"/>
                  </a:lnTo>
                  <a:lnTo>
                    <a:pt x="1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7" name="Freeform 115"/>
            <p:cNvSpPr>
              <a:spLocks/>
            </p:cNvSpPr>
            <p:nvPr/>
          </p:nvSpPr>
          <p:spPr bwMode="auto">
            <a:xfrm>
              <a:off x="5369" y="2178"/>
              <a:ext cx="70" cy="34"/>
            </a:xfrm>
            <a:custGeom>
              <a:avLst/>
              <a:gdLst>
                <a:gd name="T0" fmla="*/ 0 w 70"/>
                <a:gd name="T1" fmla="*/ 34 h 34"/>
                <a:gd name="T2" fmla="*/ 5 w 70"/>
                <a:gd name="T3" fmla="*/ 29 h 34"/>
                <a:gd name="T4" fmla="*/ 7 w 70"/>
                <a:gd name="T5" fmla="*/ 22 h 34"/>
                <a:gd name="T6" fmla="*/ 3 w 70"/>
                <a:gd name="T7" fmla="*/ 15 h 34"/>
                <a:gd name="T8" fmla="*/ 6 w 70"/>
                <a:gd name="T9" fmla="*/ 2 h 34"/>
                <a:gd name="T10" fmla="*/ 38 w 70"/>
                <a:gd name="T11" fmla="*/ 6 h 34"/>
                <a:gd name="T12" fmla="*/ 70 w 70"/>
                <a:gd name="T13" fmla="*/ 0 h 34"/>
                <a:gd name="T14" fmla="*/ 38 w 70"/>
                <a:gd name="T15" fmla="*/ 9 h 34"/>
                <a:gd name="T16" fmla="*/ 8 w 70"/>
                <a:gd name="T17" fmla="*/ 5 h 34"/>
                <a:gd name="T18" fmla="*/ 6 w 70"/>
                <a:gd name="T19" fmla="*/ 15 h 34"/>
                <a:gd name="T20" fmla="*/ 10 w 70"/>
                <a:gd name="T21" fmla="*/ 22 h 34"/>
                <a:gd name="T22" fmla="*/ 7 w 70"/>
                <a:gd name="T23" fmla="*/ 34 h 34"/>
                <a:gd name="T24" fmla="*/ 0 w 70"/>
                <a:gd name="T25" fmla="*/ 34 h 34"/>
                <a:gd name="T26" fmla="*/ 0 w 70"/>
                <a:gd name="T27" fmla="*/ 34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34">
                  <a:moveTo>
                    <a:pt x="0" y="34"/>
                  </a:moveTo>
                  <a:lnTo>
                    <a:pt x="5" y="29"/>
                  </a:lnTo>
                  <a:lnTo>
                    <a:pt x="7" y="22"/>
                  </a:lnTo>
                  <a:lnTo>
                    <a:pt x="3" y="15"/>
                  </a:lnTo>
                  <a:lnTo>
                    <a:pt x="6" y="2"/>
                  </a:lnTo>
                  <a:lnTo>
                    <a:pt x="38" y="6"/>
                  </a:lnTo>
                  <a:lnTo>
                    <a:pt x="70" y="0"/>
                  </a:lnTo>
                  <a:lnTo>
                    <a:pt x="38" y="9"/>
                  </a:lnTo>
                  <a:lnTo>
                    <a:pt x="8" y="5"/>
                  </a:lnTo>
                  <a:lnTo>
                    <a:pt x="6" y="15"/>
                  </a:lnTo>
                  <a:lnTo>
                    <a:pt x="10" y="22"/>
                  </a:lnTo>
                  <a:lnTo>
                    <a:pt x="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8" name="Freeform 116"/>
            <p:cNvSpPr>
              <a:spLocks/>
            </p:cNvSpPr>
            <p:nvPr/>
          </p:nvSpPr>
          <p:spPr bwMode="auto">
            <a:xfrm>
              <a:off x="5408" y="2185"/>
              <a:ext cx="5" cy="19"/>
            </a:xfrm>
            <a:custGeom>
              <a:avLst/>
              <a:gdLst>
                <a:gd name="T0" fmla="*/ 0 w 5"/>
                <a:gd name="T1" fmla="*/ 1 h 19"/>
                <a:gd name="T2" fmla="*/ 2 w 5"/>
                <a:gd name="T3" fmla="*/ 19 h 19"/>
                <a:gd name="T4" fmla="*/ 5 w 5"/>
                <a:gd name="T5" fmla="*/ 19 h 19"/>
                <a:gd name="T6" fmla="*/ 3 w 5"/>
                <a:gd name="T7" fmla="*/ 0 h 19"/>
                <a:gd name="T8" fmla="*/ 0 w 5"/>
                <a:gd name="T9" fmla="*/ 1 h 19"/>
                <a:gd name="T10" fmla="*/ 0 w 5"/>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9">
                  <a:moveTo>
                    <a:pt x="0" y="1"/>
                  </a:moveTo>
                  <a:lnTo>
                    <a:pt x="2" y="19"/>
                  </a:lnTo>
                  <a:lnTo>
                    <a:pt x="5" y="19"/>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299" name="Freeform 117"/>
            <p:cNvSpPr>
              <a:spLocks/>
            </p:cNvSpPr>
            <p:nvPr/>
          </p:nvSpPr>
          <p:spPr bwMode="auto">
            <a:xfrm>
              <a:off x="5469" y="2090"/>
              <a:ext cx="24" cy="41"/>
            </a:xfrm>
            <a:custGeom>
              <a:avLst/>
              <a:gdLst>
                <a:gd name="T0" fmla="*/ 15 w 24"/>
                <a:gd name="T1" fmla="*/ 0 h 41"/>
                <a:gd name="T2" fmla="*/ 3 w 24"/>
                <a:gd name="T3" fmla="*/ 7 h 41"/>
                <a:gd name="T4" fmla="*/ 0 w 24"/>
                <a:gd name="T5" fmla="*/ 18 h 41"/>
                <a:gd name="T6" fmla="*/ 2 w 24"/>
                <a:gd name="T7" fmla="*/ 32 h 41"/>
                <a:gd name="T8" fmla="*/ 13 w 24"/>
                <a:gd name="T9" fmla="*/ 41 h 41"/>
                <a:gd name="T10" fmla="*/ 24 w 24"/>
                <a:gd name="T11" fmla="*/ 41 h 41"/>
                <a:gd name="T12" fmla="*/ 13 w 24"/>
                <a:gd name="T13" fmla="*/ 35 h 41"/>
                <a:gd name="T14" fmla="*/ 6 w 24"/>
                <a:gd name="T15" fmla="*/ 26 h 41"/>
                <a:gd name="T16" fmla="*/ 6 w 24"/>
                <a:gd name="T17" fmla="*/ 14 h 41"/>
                <a:gd name="T18" fmla="*/ 15 w 24"/>
                <a:gd name="T19" fmla="*/ 0 h 41"/>
                <a:gd name="T20" fmla="*/ 15 w 24"/>
                <a:gd name="T21" fmla="*/ 0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41">
                  <a:moveTo>
                    <a:pt x="15" y="0"/>
                  </a:moveTo>
                  <a:lnTo>
                    <a:pt x="3" y="7"/>
                  </a:lnTo>
                  <a:lnTo>
                    <a:pt x="0" y="18"/>
                  </a:lnTo>
                  <a:lnTo>
                    <a:pt x="2" y="32"/>
                  </a:lnTo>
                  <a:lnTo>
                    <a:pt x="13" y="41"/>
                  </a:lnTo>
                  <a:lnTo>
                    <a:pt x="24" y="41"/>
                  </a:lnTo>
                  <a:lnTo>
                    <a:pt x="13" y="35"/>
                  </a:lnTo>
                  <a:lnTo>
                    <a:pt x="6" y="26"/>
                  </a:lnTo>
                  <a:lnTo>
                    <a:pt x="6"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0" name="Freeform 118"/>
            <p:cNvSpPr>
              <a:spLocks/>
            </p:cNvSpPr>
            <p:nvPr/>
          </p:nvSpPr>
          <p:spPr bwMode="auto">
            <a:xfrm>
              <a:off x="5479" y="2097"/>
              <a:ext cx="22" cy="28"/>
            </a:xfrm>
            <a:custGeom>
              <a:avLst/>
              <a:gdLst>
                <a:gd name="T0" fmla="*/ 8 w 22"/>
                <a:gd name="T1" fmla="*/ 0 h 28"/>
                <a:gd name="T2" fmla="*/ 1 w 22"/>
                <a:gd name="T3" fmla="*/ 5 h 28"/>
                <a:gd name="T4" fmla="*/ 0 w 22"/>
                <a:gd name="T5" fmla="*/ 14 h 28"/>
                <a:gd name="T6" fmla="*/ 2 w 22"/>
                <a:gd name="T7" fmla="*/ 21 h 28"/>
                <a:gd name="T8" fmla="*/ 8 w 22"/>
                <a:gd name="T9" fmla="*/ 26 h 28"/>
                <a:gd name="T10" fmla="*/ 14 w 22"/>
                <a:gd name="T11" fmla="*/ 28 h 28"/>
                <a:gd name="T12" fmla="*/ 22 w 22"/>
                <a:gd name="T13" fmla="*/ 26 h 28"/>
                <a:gd name="T14" fmla="*/ 13 w 22"/>
                <a:gd name="T15" fmla="*/ 26 h 28"/>
                <a:gd name="T16" fmla="*/ 8 w 22"/>
                <a:gd name="T17" fmla="*/ 24 h 28"/>
                <a:gd name="T18" fmla="*/ 3 w 22"/>
                <a:gd name="T19" fmla="*/ 19 h 28"/>
                <a:gd name="T20" fmla="*/ 2 w 22"/>
                <a:gd name="T21" fmla="*/ 11 h 28"/>
                <a:gd name="T22" fmla="*/ 4 w 22"/>
                <a:gd name="T23" fmla="*/ 4 h 28"/>
                <a:gd name="T24" fmla="*/ 8 w 22"/>
                <a:gd name="T25" fmla="*/ 0 h 28"/>
                <a:gd name="T26" fmla="*/ 8 w 22"/>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28">
                  <a:moveTo>
                    <a:pt x="8" y="0"/>
                  </a:moveTo>
                  <a:lnTo>
                    <a:pt x="1" y="5"/>
                  </a:lnTo>
                  <a:lnTo>
                    <a:pt x="0" y="14"/>
                  </a:lnTo>
                  <a:lnTo>
                    <a:pt x="2" y="21"/>
                  </a:lnTo>
                  <a:lnTo>
                    <a:pt x="8" y="26"/>
                  </a:lnTo>
                  <a:lnTo>
                    <a:pt x="14" y="28"/>
                  </a:lnTo>
                  <a:lnTo>
                    <a:pt x="22" y="26"/>
                  </a:lnTo>
                  <a:lnTo>
                    <a:pt x="13" y="26"/>
                  </a:lnTo>
                  <a:lnTo>
                    <a:pt x="8" y="24"/>
                  </a:lnTo>
                  <a:lnTo>
                    <a:pt x="3" y="19"/>
                  </a:lnTo>
                  <a:lnTo>
                    <a:pt x="2" y="11"/>
                  </a:lnTo>
                  <a:lnTo>
                    <a:pt x="4"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1" name="Freeform 119"/>
            <p:cNvSpPr>
              <a:spLocks/>
            </p:cNvSpPr>
            <p:nvPr/>
          </p:nvSpPr>
          <p:spPr bwMode="auto">
            <a:xfrm>
              <a:off x="5484" y="2102"/>
              <a:ext cx="17" cy="15"/>
            </a:xfrm>
            <a:custGeom>
              <a:avLst/>
              <a:gdLst>
                <a:gd name="T0" fmla="*/ 7 w 17"/>
                <a:gd name="T1" fmla="*/ 0 h 15"/>
                <a:gd name="T2" fmla="*/ 6 w 17"/>
                <a:gd name="T3" fmla="*/ 4 h 15"/>
                <a:gd name="T4" fmla="*/ 0 w 17"/>
                <a:gd name="T5" fmla="*/ 6 h 15"/>
                <a:gd name="T6" fmla="*/ 5 w 17"/>
                <a:gd name="T7" fmla="*/ 9 h 15"/>
                <a:gd name="T8" fmla="*/ 4 w 17"/>
                <a:gd name="T9" fmla="*/ 13 h 15"/>
                <a:gd name="T10" fmla="*/ 9 w 17"/>
                <a:gd name="T11" fmla="*/ 13 h 15"/>
                <a:gd name="T12" fmla="*/ 14 w 17"/>
                <a:gd name="T13" fmla="*/ 15 h 15"/>
                <a:gd name="T14" fmla="*/ 14 w 17"/>
                <a:gd name="T15" fmla="*/ 9 h 15"/>
                <a:gd name="T16" fmla="*/ 17 w 17"/>
                <a:gd name="T17" fmla="*/ 6 h 15"/>
                <a:gd name="T18" fmla="*/ 14 w 17"/>
                <a:gd name="T19" fmla="*/ 3 h 15"/>
                <a:gd name="T20" fmla="*/ 10 w 17"/>
                <a:gd name="T21" fmla="*/ 4 h 15"/>
                <a:gd name="T22" fmla="*/ 7 w 17"/>
                <a:gd name="T23" fmla="*/ 0 h 15"/>
                <a:gd name="T24" fmla="*/ 7 w 17"/>
                <a:gd name="T25" fmla="*/ 0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15">
                  <a:moveTo>
                    <a:pt x="7" y="0"/>
                  </a:moveTo>
                  <a:lnTo>
                    <a:pt x="6" y="4"/>
                  </a:lnTo>
                  <a:lnTo>
                    <a:pt x="0" y="6"/>
                  </a:lnTo>
                  <a:lnTo>
                    <a:pt x="5" y="9"/>
                  </a:lnTo>
                  <a:lnTo>
                    <a:pt x="4" y="13"/>
                  </a:lnTo>
                  <a:lnTo>
                    <a:pt x="9" y="13"/>
                  </a:lnTo>
                  <a:lnTo>
                    <a:pt x="14" y="15"/>
                  </a:lnTo>
                  <a:lnTo>
                    <a:pt x="14" y="9"/>
                  </a:lnTo>
                  <a:lnTo>
                    <a:pt x="17" y="6"/>
                  </a:lnTo>
                  <a:lnTo>
                    <a:pt x="14" y="3"/>
                  </a:lnTo>
                  <a:lnTo>
                    <a:pt x="1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2" name="Freeform 120"/>
            <p:cNvSpPr>
              <a:spLocks/>
            </p:cNvSpPr>
            <p:nvPr/>
          </p:nvSpPr>
          <p:spPr bwMode="auto">
            <a:xfrm>
              <a:off x="5488" y="2096"/>
              <a:ext cx="19" cy="24"/>
            </a:xfrm>
            <a:custGeom>
              <a:avLst/>
              <a:gdLst>
                <a:gd name="T0" fmla="*/ 0 w 19"/>
                <a:gd name="T1" fmla="*/ 0 h 24"/>
                <a:gd name="T2" fmla="*/ 8 w 19"/>
                <a:gd name="T3" fmla="*/ 0 h 24"/>
                <a:gd name="T4" fmla="*/ 13 w 19"/>
                <a:gd name="T5" fmla="*/ 3 h 24"/>
                <a:gd name="T6" fmla="*/ 17 w 19"/>
                <a:gd name="T7" fmla="*/ 7 h 24"/>
                <a:gd name="T8" fmla="*/ 19 w 19"/>
                <a:gd name="T9" fmla="*/ 12 h 24"/>
                <a:gd name="T10" fmla="*/ 19 w 19"/>
                <a:gd name="T11" fmla="*/ 17 h 24"/>
                <a:gd name="T12" fmla="*/ 16 w 19"/>
                <a:gd name="T13" fmla="*/ 24 h 24"/>
                <a:gd name="T14" fmla="*/ 17 w 19"/>
                <a:gd name="T15" fmla="*/ 15 h 24"/>
                <a:gd name="T16" fmla="*/ 13 w 19"/>
                <a:gd name="T17" fmla="*/ 7 h 24"/>
                <a:gd name="T18" fmla="*/ 7 w 19"/>
                <a:gd name="T19" fmla="*/ 2 h 24"/>
                <a:gd name="T20" fmla="*/ 0 w 19"/>
                <a:gd name="T21" fmla="*/ 0 h 24"/>
                <a:gd name="T22" fmla="*/ 0 w 19"/>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 h="24">
                  <a:moveTo>
                    <a:pt x="0" y="0"/>
                  </a:moveTo>
                  <a:lnTo>
                    <a:pt x="8" y="0"/>
                  </a:lnTo>
                  <a:lnTo>
                    <a:pt x="13" y="3"/>
                  </a:lnTo>
                  <a:lnTo>
                    <a:pt x="17" y="7"/>
                  </a:lnTo>
                  <a:lnTo>
                    <a:pt x="19" y="12"/>
                  </a:lnTo>
                  <a:lnTo>
                    <a:pt x="19" y="17"/>
                  </a:lnTo>
                  <a:lnTo>
                    <a:pt x="16" y="24"/>
                  </a:lnTo>
                  <a:lnTo>
                    <a:pt x="17" y="15"/>
                  </a:lnTo>
                  <a:lnTo>
                    <a:pt x="13" y="7"/>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3" name="Freeform 121"/>
            <p:cNvSpPr>
              <a:spLocks/>
            </p:cNvSpPr>
            <p:nvPr/>
          </p:nvSpPr>
          <p:spPr bwMode="auto">
            <a:xfrm>
              <a:off x="5500" y="2092"/>
              <a:ext cx="18" cy="27"/>
            </a:xfrm>
            <a:custGeom>
              <a:avLst/>
              <a:gdLst>
                <a:gd name="T0" fmla="*/ 0 w 18"/>
                <a:gd name="T1" fmla="*/ 0 h 27"/>
                <a:gd name="T2" fmla="*/ 6 w 18"/>
                <a:gd name="T3" fmla="*/ 7 h 27"/>
                <a:gd name="T4" fmla="*/ 10 w 18"/>
                <a:gd name="T5" fmla="*/ 16 h 27"/>
                <a:gd name="T6" fmla="*/ 12 w 18"/>
                <a:gd name="T7" fmla="*/ 27 h 27"/>
                <a:gd name="T8" fmla="*/ 18 w 18"/>
                <a:gd name="T9" fmla="*/ 19 h 27"/>
                <a:gd name="T10" fmla="*/ 6 w 18"/>
                <a:gd name="T11" fmla="*/ 3 h 27"/>
                <a:gd name="T12" fmla="*/ 0 w 18"/>
                <a:gd name="T13" fmla="*/ 0 h 27"/>
                <a:gd name="T14" fmla="*/ 0 w 18"/>
                <a:gd name="T15" fmla="*/ 0 h 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27">
                  <a:moveTo>
                    <a:pt x="0" y="0"/>
                  </a:moveTo>
                  <a:lnTo>
                    <a:pt x="6" y="7"/>
                  </a:lnTo>
                  <a:lnTo>
                    <a:pt x="10" y="16"/>
                  </a:lnTo>
                  <a:lnTo>
                    <a:pt x="12" y="27"/>
                  </a:lnTo>
                  <a:lnTo>
                    <a:pt x="18" y="19"/>
                  </a:lnTo>
                  <a:lnTo>
                    <a:pt x="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4" name="Freeform 122"/>
            <p:cNvSpPr>
              <a:spLocks/>
            </p:cNvSpPr>
            <p:nvPr/>
          </p:nvSpPr>
          <p:spPr bwMode="auto">
            <a:xfrm>
              <a:off x="4981" y="1792"/>
              <a:ext cx="73" cy="71"/>
            </a:xfrm>
            <a:custGeom>
              <a:avLst/>
              <a:gdLst>
                <a:gd name="T0" fmla="*/ 3 w 73"/>
                <a:gd name="T1" fmla="*/ 0 h 71"/>
                <a:gd name="T2" fmla="*/ 32 w 73"/>
                <a:gd name="T3" fmla="*/ 26 h 71"/>
                <a:gd name="T4" fmla="*/ 32 w 73"/>
                <a:gd name="T5" fmla="*/ 36 h 71"/>
                <a:gd name="T6" fmla="*/ 57 w 73"/>
                <a:gd name="T7" fmla="*/ 64 h 71"/>
                <a:gd name="T8" fmla="*/ 66 w 73"/>
                <a:gd name="T9" fmla="*/ 54 h 71"/>
                <a:gd name="T10" fmla="*/ 67 w 73"/>
                <a:gd name="T11" fmla="*/ 48 h 71"/>
                <a:gd name="T12" fmla="*/ 61 w 73"/>
                <a:gd name="T13" fmla="*/ 38 h 71"/>
                <a:gd name="T14" fmla="*/ 40 w 73"/>
                <a:gd name="T15" fmla="*/ 15 h 71"/>
                <a:gd name="T16" fmla="*/ 44 w 73"/>
                <a:gd name="T17" fmla="*/ 13 h 71"/>
                <a:gd name="T18" fmla="*/ 73 w 73"/>
                <a:gd name="T19" fmla="*/ 47 h 71"/>
                <a:gd name="T20" fmla="*/ 69 w 73"/>
                <a:gd name="T21" fmla="*/ 59 h 71"/>
                <a:gd name="T22" fmla="*/ 55 w 73"/>
                <a:gd name="T23" fmla="*/ 71 h 71"/>
                <a:gd name="T24" fmla="*/ 55 w 73"/>
                <a:gd name="T25" fmla="*/ 66 h 71"/>
                <a:gd name="T26" fmla="*/ 27 w 73"/>
                <a:gd name="T27" fmla="*/ 34 h 71"/>
                <a:gd name="T28" fmla="*/ 27 w 73"/>
                <a:gd name="T29" fmla="*/ 29 h 71"/>
                <a:gd name="T30" fmla="*/ 0 w 73"/>
                <a:gd name="T31" fmla="*/ 7 h 71"/>
                <a:gd name="T32" fmla="*/ 3 w 73"/>
                <a:gd name="T33" fmla="*/ 0 h 71"/>
                <a:gd name="T34" fmla="*/ 3 w 73"/>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 h="71">
                  <a:moveTo>
                    <a:pt x="3" y="0"/>
                  </a:moveTo>
                  <a:lnTo>
                    <a:pt x="32" y="26"/>
                  </a:lnTo>
                  <a:lnTo>
                    <a:pt x="32" y="36"/>
                  </a:lnTo>
                  <a:lnTo>
                    <a:pt x="57" y="64"/>
                  </a:lnTo>
                  <a:lnTo>
                    <a:pt x="66" y="54"/>
                  </a:lnTo>
                  <a:lnTo>
                    <a:pt x="67" y="48"/>
                  </a:lnTo>
                  <a:lnTo>
                    <a:pt x="61" y="38"/>
                  </a:lnTo>
                  <a:lnTo>
                    <a:pt x="40" y="15"/>
                  </a:lnTo>
                  <a:lnTo>
                    <a:pt x="44" y="13"/>
                  </a:lnTo>
                  <a:lnTo>
                    <a:pt x="73" y="47"/>
                  </a:lnTo>
                  <a:lnTo>
                    <a:pt x="69" y="59"/>
                  </a:lnTo>
                  <a:lnTo>
                    <a:pt x="55" y="71"/>
                  </a:lnTo>
                  <a:lnTo>
                    <a:pt x="55" y="66"/>
                  </a:lnTo>
                  <a:lnTo>
                    <a:pt x="27" y="34"/>
                  </a:lnTo>
                  <a:lnTo>
                    <a:pt x="27" y="29"/>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5" name="Freeform 123"/>
            <p:cNvSpPr>
              <a:spLocks/>
            </p:cNvSpPr>
            <p:nvPr/>
          </p:nvSpPr>
          <p:spPr bwMode="auto">
            <a:xfrm>
              <a:off x="5035" y="1836"/>
              <a:ext cx="10" cy="11"/>
            </a:xfrm>
            <a:custGeom>
              <a:avLst/>
              <a:gdLst>
                <a:gd name="T0" fmla="*/ 2 w 10"/>
                <a:gd name="T1" fmla="*/ 11 h 11"/>
                <a:gd name="T2" fmla="*/ 0 w 10"/>
                <a:gd name="T3" fmla="*/ 3 h 11"/>
                <a:gd name="T4" fmla="*/ 6 w 10"/>
                <a:gd name="T5" fmla="*/ 0 h 11"/>
                <a:gd name="T6" fmla="*/ 10 w 10"/>
                <a:gd name="T7" fmla="*/ 3 h 11"/>
                <a:gd name="T8" fmla="*/ 10 w 10"/>
                <a:gd name="T9" fmla="*/ 9 h 11"/>
                <a:gd name="T10" fmla="*/ 2 w 10"/>
                <a:gd name="T11" fmla="*/ 11 h 11"/>
                <a:gd name="T12" fmla="*/ 2 w 10"/>
                <a:gd name="T13" fmla="*/ 1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1">
                  <a:moveTo>
                    <a:pt x="2" y="11"/>
                  </a:moveTo>
                  <a:lnTo>
                    <a:pt x="0" y="3"/>
                  </a:lnTo>
                  <a:lnTo>
                    <a:pt x="6" y="0"/>
                  </a:lnTo>
                  <a:lnTo>
                    <a:pt x="10" y="3"/>
                  </a:lnTo>
                  <a:lnTo>
                    <a:pt x="10" y="9"/>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6" name="Freeform 124"/>
            <p:cNvSpPr>
              <a:spLocks/>
            </p:cNvSpPr>
            <p:nvPr/>
          </p:nvSpPr>
          <p:spPr bwMode="auto">
            <a:xfrm>
              <a:off x="5008" y="1830"/>
              <a:ext cx="383" cy="421"/>
            </a:xfrm>
            <a:custGeom>
              <a:avLst/>
              <a:gdLst>
                <a:gd name="T0" fmla="*/ 0 w 383"/>
                <a:gd name="T1" fmla="*/ 0 h 421"/>
                <a:gd name="T2" fmla="*/ 0 w 383"/>
                <a:gd name="T3" fmla="*/ 15 h 421"/>
                <a:gd name="T4" fmla="*/ 30 w 383"/>
                <a:gd name="T5" fmla="*/ 47 h 421"/>
                <a:gd name="T6" fmla="*/ 32 w 383"/>
                <a:gd name="T7" fmla="*/ 61 h 421"/>
                <a:gd name="T8" fmla="*/ 329 w 383"/>
                <a:gd name="T9" fmla="*/ 397 h 421"/>
                <a:gd name="T10" fmla="*/ 336 w 383"/>
                <a:gd name="T11" fmla="*/ 396 h 421"/>
                <a:gd name="T12" fmla="*/ 355 w 383"/>
                <a:gd name="T13" fmla="*/ 418 h 421"/>
                <a:gd name="T14" fmla="*/ 373 w 383"/>
                <a:gd name="T15" fmla="*/ 421 h 421"/>
                <a:gd name="T16" fmla="*/ 383 w 383"/>
                <a:gd name="T17" fmla="*/ 415 h 421"/>
                <a:gd name="T18" fmla="*/ 372 w 383"/>
                <a:gd name="T19" fmla="*/ 417 h 421"/>
                <a:gd name="T20" fmla="*/ 362 w 383"/>
                <a:gd name="T21" fmla="*/ 411 h 421"/>
                <a:gd name="T22" fmla="*/ 361 w 383"/>
                <a:gd name="T23" fmla="*/ 405 h 421"/>
                <a:gd name="T24" fmla="*/ 371 w 383"/>
                <a:gd name="T25" fmla="*/ 396 h 421"/>
                <a:gd name="T26" fmla="*/ 356 w 383"/>
                <a:gd name="T27" fmla="*/ 401 h 421"/>
                <a:gd name="T28" fmla="*/ 257 w 383"/>
                <a:gd name="T29" fmla="*/ 286 h 421"/>
                <a:gd name="T30" fmla="*/ 202 w 383"/>
                <a:gd name="T31" fmla="*/ 227 h 421"/>
                <a:gd name="T32" fmla="*/ 200 w 383"/>
                <a:gd name="T33" fmla="*/ 229 h 421"/>
                <a:gd name="T34" fmla="*/ 330 w 383"/>
                <a:gd name="T35" fmla="*/ 376 h 421"/>
                <a:gd name="T36" fmla="*/ 319 w 383"/>
                <a:gd name="T37" fmla="*/ 372 h 421"/>
                <a:gd name="T38" fmla="*/ 37 w 383"/>
                <a:gd name="T39" fmla="*/ 54 h 421"/>
                <a:gd name="T40" fmla="*/ 38 w 383"/>
                <a:gd name="T41" fmla="*/ 47 h 421"/>
                <a:gd name="T42" fmla="*/ 0 w 383"/>
                <a:gd name="T43" fmla="*/ 0 h 421"/>
                <a:gd name="T44" fmla="*/ 0 w 383"/>
                <a:gd name="T45" fmla="*/ 0 h 4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83" h="421">
                  <a:moveTo>
                    <a:pt x="0" y="0"/>
                  </a:moveTo>
                  <a:lnTo>
                    <a:pt x="0" y="15"/>
                  </a:lnTo>
                  <a:lnTo>
                    <a:pt x="30" y="47"/>
                  </a:lnTo>
                  <a:lnTo>
                    <a:pt x="32" y="61"/>
                  </a:lnTo>
                  <a:lnTo>
                    <a:pt x="329" y="397"/>
                  </a:lnTo>
                  <a:lnTo>
                    <a:pt x="336" y="396"/>
                  </a:lnTo>
                  <a:lnTo>
                    <a:pt x="355" y="418"/>
                  </a:lnTo>
                  <a:lnTo>
                    <a:pt x="373" y="421"/>
                  </a:lnTo>
                  <a:lnTo>
                    <a:pt x="383" y="415"/>
                  </a:lnTo>
                  <a:lnTo>
                    <a:pt x="372" y="417"/>
                  </a:lnTo>
                  <a:lnTo>
                    <a:pt x="362" y="411"/>
                  </a:lnTo>
                  <a:lnTo>
                    <a:pt x="361" y="405"/>
                  </a:lnTo>
                  <a:lnTo>
                    <a:pt x="371" y="396"/>
                  </a:lnTo>
                  <a:lnTo>
                    <a:pt x="356" y="401"/>
                  </a:lnTo>
                  <a:lnTo>
                    <a:pt x="257" y="286"/>
                  </a:lnTo>
                  <a:lnTo>
                    <a:pt x="202" y="227"/>
                  </a:lnTo>
                  <a:lnTo>
                    <a:pt x="200" y="229"/>
                  </a:lnTo>
                  <a:lnTo>
                    <a:pt x="330" y="376"/>
                  </a:lnTo>
                  <a:lnTo>
                    <a:pt x="319" y="372"/>
                  </a:lnTo>
                  <a:lnTo>
                    <a:pt x="37" y="54"/>
                  </a:lnTo>
                  <a:lnTo>
                    <a:pt x="38"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7" name="Freeform 125"/>
            <p:cNvSpPr>
              <a:spLocks/>
            </p:cNvSpPr>
            <p:nvPr/>
          </p:nvSpPr>
          <p:spPr bwMode="auto">
            <a:xfrm>
              <a:off x="5036" y="1858"/>
              <a:ext cx="188" cy="188"/>
            </a:xfrm>
            <a:custGeom>
              <a:avLst/>
              <a:gdLst>
                <a:gd name="T0" fmla="*/ 0 w 188"/>
                <a:gd name="T1" fmla="*/ 4 h 188"/>
                <a:gd name="T2" fmla="*/ 162 w 188"/>
                <a:gd name="T3" fmla="*/ 186 h 188"/>
                <a:gd name="T4" fmla="*/ 172 w 188"/>
                <a:gd name="T5" fmla="*/ 178 h 188"/>
                <a:gd name="T6" fmla="*/ 177 w 188"/>
                <a:gd name="T7" fmla="*/ 176 h 188"/>
                <a:gd name="T8" fmla="*/ 182 w 188"/>
                <a:gd name="T9" fmla="*/ 179 h 188"/>
                <a:gd name="T10" fmla="*/ 185 w 188"/>
                <a:gd name="T11" fmla="*/ 188 h 188"/>
                <a:gd name="T12" fmla="*/ 188 w 188"/>
                <a:gd name="T13" fmla="*/ 183 h 188"/>
                <a:gd name="T14" fmla="*/ 185 w 188"/>
                <a:gd name="T15" fmla="*/ 175 h 188"/>
                <a:gd name="T16" fmla="*/ 177 w 188"/>
                <a:gd name="T17" fmla="*/ 172 h 188"/>
                <a:gd name="T18" fmla="*/ 165 w 188"/>
                <a:gd name="T19" fmla="*/ 177 h 188"/>
                <a:gd name="T20" fmla="*/ 157 w 188"/>
                <a:gd name="T21" fmla="*/ 175 h 188"/>
                <a:gd name="T22" fmla="*/ 4 w 188"/>
                <a:gd name="T23" fmla="*/ 0 h 188"/>
                <a:gd name="T24" fmla="*/ 0 w 188"/>
                <a:gd name="T25" fmla="*/ 4 h 188"/>
                <a:gd name="T26" fmla="*/ 0 w 188"/>
                <a:gd name="T27" fmla="*/ 4 h 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188">
                  <a:moveTo>
                    <a:pt x="0" y="4"/>
                  </a:moveTo>
                  <a:lnTo>
                    <a:pt x="162" y="186"/>
                  </a:lnTo>
                  <a:lnTo>
                    <a:pt x="172" y="178"/>
                  </a:lnTo>
                  <a:lnTo>
                    <a:pt x="177" y="176"/>
                  </a:lnTo>
                  <a:lnTo>
                    <a:pt x="182" y="179"/>
                  </a:lnTo>
                  <a:lnTo>
                    <a:pt x="185" y="188"/>
                  </a:lnTo>
                  <a:lnTo>
                    <a:pt x="188" y="183"/>
                  </a:lnTo>
                  <a:lnTo>
                    <a:pt x="185" y="175"/>
                  </a:lnTo>
                  <a:lnTo>
                    <a:pt x="177" y="172"/>
                  </a:lnTo>
                  <a:lnTo>
                    <a:pt x="165" y="177"/>
                  </a:lnTo>
                  <a:lnTo>
                    <a:pt x="157" y="175"/>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8" name="Freeform 126"/>
            <p:cNvSpPr>
              <a:spLocks/>
            </p:cNvSpPr>
            <p:nvPr/>
          </p:nvSpPr>
          <p:spPr bwMode="auto">
            <a:xfrm>
              <a:off x="5208" y="2040"/>
              <a:ext cx="9" cy="8"/>
            </a:xfrm>
            <a:custGeom>
              <a:avLst/>
              <a:gdLst>
                <a:gd name="T0" fmla="*/ 2 w 9"/>
                <a:gd name="T1" fmla="*/ 0 h 8"/>
                <a:gd name="T2" fmla="*/ 0 w 9"/>
                <a:gd name="T3" fmla="*/ 3 h 8"/>
                <a:gd name="T4" fmla="*/ 2 w 9"/>
                <a:gd name="T5" fmla="*/ 7 h 8"/>
                <a:gd name="T6" fmla="*/ 6 w 9"/>
                <a:gd name="T7" fmla="*/ 8 h 8"/>
                <a:gd name="T8" fmla="*/ 9 w 9"/>
                <a:gd name="T9" fmla="*/ 4 h 8"/>
                <a:gd name="T10" fmla="*/ 7 w 9"/>
                <a:gd name="T11" fmla="*/ 0 h 8"/>
                <a:gd name="T12" fmla="*/ 2 w 9"/>
                <a:gd name="T13" fmla="*/ 0 h 8"/>
                <a:gd name="T14" fmla="*/ 2 w 9"/>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2" y="0"/>
                  </a:moveTo>
                  <a:lnTo>
                    <a:pt x="0" y="3"/>
                  </a:lnTo>
                  <a:lnTo>
                    <a:pt x="2" y="7"/>
                  </a:lnTo>
                  <a:lnTo>
                    <a:pt x="6" y="8"/>
                  </a:lnTo>
                  <a:lnTo>
                    <a:pt x="9" y="4"/>
                  </a:lnTo>
                  <a:lnTo>
                    <a:pt x="7"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09" name="Freeform 127"/>
            <p:cNvSpPr>
              <a:spLocks/>
            </p:cNvSpPr>
            <p:nvPr/>
          </p:nvSpPr>
          <p:spPr bwMode="auto">
            <a:xfrm>
              <a:off x="5377" y="2231"/>
              <a:ext cx="10" cy="10"/>
            </a:xfrm>
            <a:custGeom>
              <a:avLst/>
              <a:gdLst>
                <a:gd name="T0" fmla="*/ 0 w 10"/>
                <a:gd name="T1" fmla="*/ 5 h 10"/>
                <a:gd name="T2" fmla="*/ 2 w 10"/>
                <a:gd name="T3" fmla="*/ 1 h 10"/>
                <a:gd name="T4" fmla="*/ 6 w 10"/>
                <a:gd name="T5" fmla="*/ 0 h 10"/>
                <a:gd name="T6" fmla="*/ 10 w 10"/>
                <a:gd name="T7" fmla="*/ 3 h 10"/>
                <a:gd name="T8" fmla="*/ 9 w 10"/>
                <a:gd name="T9" fmla="*/ 9 h 10"/>
                <a:gd name="T10" fmla="*/ 4 w 10"/>
                <a:gd name="T11" fmla="*/ 10 h 10"/>
                <a:gd name="T12" fmla="*/ 0 w 10"/>
                <a:gd name="T13" fmla="*/ 5 h 10"/>
                <a:gd name="T14" fmla="*/ 0 w 10"/>
                <a:gd name="T15" fmla="*/ 5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0">
                  <a:moveTo>
                    <a:pt x="0" y="5"/>
                  </a:moveTo>
                  <a:lnTo>
                    <a:pt x="2" y="1"/>
                  </a:lnTo>
                  <a:lnTo>
                    <a:pt x="6" y="0"/>
                  </a:lnTo>
                  <a:lnTo>
                    <a:pt x="10" y="3"/>
                  </a:lnTo>
                  <a:lnTo>
                    <a:pt x="9" y="9"/>
                  </a:lnTo>
                  <a:lnTo>
                    <a:pt x="4" y="1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0" name="Freeform 128"/>
            <p:cNvSpPr>
              <a:spLocks/>
            </p:cNvSpPr>
            <p:nvPr/>
          </p:nvSpPr>
          <p:spPr bwMode="auto">
            <a:xfrm>
              <a:off x="5267" y="2071"/>
              <a:ext cx="8" cy="19"/>
            </a:xfrm>
            <a:custGeom>
              <a:avLst/>
              <a:gdLst>
                <a:gd name="T0" fmla="*/ 8 w 8"/>
                <a:gd name="T1" fmla="*/ 0 h 19"/>
                <a:gd name="T2" fmla="*/ 4 w 8"/>
                <a:gd name="T3" fmla="*/ 5 h 19"/>
                <a:gd name="T4" fmla="*/ 4 w 8"/>
                <a:gd name="T5" fmla="*/ 14 h 19"/>
                <a:gd name="T6" fmla="*/ 6 w 8"/>
                <a:gd name="T7" fmla="*/ 19 h 19"/>
                <a:gd name="T8" fmla="*/ 2 w 8"/>
                <a:gd name="T9" fmla="*/ 17 h 19"/>
                <a:gd name="T10" fmla="*/ 0 w 8"/>
                <a:gd name="T11" fmla="*/ 9 h 19"/>
                <a:gd name="T12" fmla="*/ 2 w 8"/>
                <a:gd name="T13" fmla="*/ 3 h 19"/>
                <a:gd name="T14" fmla="*/ 8 w 8"/>
                <a:gd name="T15" fmla="*/ 0 h 19"/>
                <a:gd name="T16" fmla="*/ 8 w 8"/>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19">
                  <a:moveTo>
                    <a:pt x="8" y="0"/>
                  </a:moveTo>
                  <a:lnTo>
                    <a:pt x="4" y="5"/>
                  </a:lnTo>
                  <a:lnTo>
                    <a:pt x="4" y="14"/>
                  </a:lnTo>
                  <a:lnTo>
                    <a:pt x="6" y="19"/>
                  </a:lnTo>
                  <a:lnTo>
                    <a:pt x="2" y="17"/>
                  </a:lnTo>
                  <a:lnTo>
                    <a:pt x="0" y="9"/>
                  </a:lnTo>
                  <a:lnTo>
                    <a:pt x="2"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1" name="Freeform 129"/>
            <p:cNvSpPr>
              <a:spLocks/>
            </p:cNvSpPr>
            <p:nvPr/>
          </p:nvSpPr>
          <p:spPr bwMode="auto">
            <a:xfrm>
              <a:off x="5234" y="1808"/>
              <a:ext cx="102" cy="104"/>
            </a:xfrm>
            <a:custGeom>
              <a:avLst/>
              <a:gdLst>
                <a:gd name="T0" fmla="*/ 17 w 102"/>
                <a:gd name="T1" fmla="*/ 0 h 104"/>
                <a:gd name="T2" fmla="*/ 5 w 102"/>
                <a:gd name="T3" fmla="*/ 20 h 104"/>
                <a:gd name="T4" fmla="*/ 1 w 102"/>
                <a:gd name="T5" fmla="*/ 38 h 104"/>
                <a:gd name="T6" fmla="*/ 0 w 102"/>
                <a:gd name="T7" fmla="*/ 55 h 104"/>
                <a:gd name="T8" fmla="*/ 5 w 102"/>
                <a:gd name="T9" fmla="*/ 71 h 104"/>
                <a:gd name="T10" fmla="*/ 16 w 102"/>
                <a:gd name="T11" fmla="*/ 85 h 104"/>
                <a:gd name="T12" fmla="*/ 26 w 102"/>
                <a:gd name="T13" fmla="*/ 94 h 104"/>
                <a:gd name="T14" fmla="*/ 42 w 102"/>
                <a:gd name="T15" fmla="*/ 103 h 104"/>
                <a:gd name="T16" fmla="*/ 60 w 102"/>
                <a:gd name="T17" fmla="*/ 104 h 104"/>
                <a:gd name="T18" fmla="*/ 81 w 102"/>
                <a:gd name="T19" fmla="*/ 103 h 104"/>
                <a:gd name="T20" fmla="*/ 102 w 102"/>
                <a:gd name="T21" fmla="*/ 91 h 104"/>
                <a:gd name="T22" fmla="*/ 80 w 102"/>
                <a:gd name="T23" fmla="*/ 99 h 104"/>
                <a:gd name="T24" fmla="*/ 60 w 102"/>
                <a:gd name="T25" fmla="*/ 101 h 104"/>
                <a:gd name="T26" fmla="*/ 42 w 102"/>
                <a:gd name="T27" fmla="*/ 96 h 104"/>
                <a:gd name="T28" fmla="*/ 27 w 102"/>
                <a:gd name="T29" fmla="*/ 87 h 104"/>
                <a:gd name="T30" fmla="*/ 15 w 102"/>
                <a:gd name="T31" fmla="*/ 74 h 104"/>
                <a:gd name="T32" fmla="*/ 8 w 102"/>
                <a:gd name="T33" fmla="*/ 60 h 104"/>
                <a:gd name="T34" fmla="*/ 5 w 102"/>
                <a:gd name="T35" fmla="*/ 43 h 104"/>
                <a:gd name="T36" fmla="*/ 6 w 102"/>
                <a:gd name="T37" fmla="*/ 29 h 104"/>
                <a:gd name="T38" fmla="*/ 17 w 102"/>
                <a:gd name="T39" fmla="*/ 0 h 104"/>
                <a:gd name="T40" fmla="*/ 17 w 102"/>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2" h="104">
                  <a:moveTo>
                    <a:pt x="17" y="0"/>
                  </a:moveTo>
                  <a:lnTo>
                    <a:pt x="5" y="20"/>
                  </a:lnTo>
                  <a:lnTo>
                    <a:pt x="1" y="38"/>
                  </a:lnTo>
                  <a:lnTo>
                    <a:pt x="0" y="55"/>
                  </a:lnTo>
                  <a:lnTo>
                    <a:pt x="5" y="71"/>
                  </a:lnTo>
                  <a:lnTo>
                    <a:pt x="16" y="85"/>
                  </a:lnTo>
                  <a:lnTo>
                    <a:pt x="26" y="94"/>
                  </a:lnTo>
                  <a:lnTo>
                    <a:pt x="42" y="103"/>
                  </a:lnTo>
                  <a:lnTo>
                    <a:pt x="60" y="104"/>
                  </a:lnTo>
                  <a:lnTo>
                    <a:pt x="81" y="103"/>
                  </a:lnTo>
                  <a:lnTo>
                    <a:pt x="102" y="91"/>
                  </a:lnTo>
                  <a:lnTo>
                    <a:pt x="80" y="99"/>
                  </a:lnTo>
                  <a:lnTo>
                    <a:pt x="60" y="101"/>
                  </a:lnTo>
                  <a:lnTo>
                    <a:pt x="42" y="96"/>
                  </a:lnTo>
                  <a:lnTo>
                    <a:pt x="27" y="87"/>
                  </a:lnTo>
                  <a:lnTo>
                    <a:pt x="15" y="74"/>
                  </a:lnTo>
                  <a:lnTo>
                    <a:pt x="8" y="60"/>
                  </a:lnTo>
                  <a:lnTo>
                    <a:pt x="5" y="43"/>
                  </a:lnTo>
                  <a:lnTo>
                    <a:pt x="6" y="29"/>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2" name="Freeform 130"/>
            <p:cNvSpPr>
              <a:spLocks/>
            </p:cNvSpPr>
            <p:nvPr/>
          </p:nvSpPr>
          <p:spPr bwMode="auto">
            <a:xfrm>
              <a:off x="5245" y="1792"/>
              <a:ext cx="101" cy="110"/>
            </a:xfrm>
            <a:custGeom>
              <a:avLst/>
              <a:gdLst>
                <a:gd name="T0" fmla="*/ 101 w 101"/>
                <a:gd name="T1" fmla="*/ 95 h 110"/>
                <a:gd name="T2" fmla="*/ 85 w 101"/>
                <a:gd name="T3" fmla="*/ 106 h 110"/>
                <a:gd name="T4" fmla="*/ 70 w 101"/>
                <a:gd name="T5" fmla="*/ 110 h 110"/>
                <a:gd name="T6" fmla="*/ 54 w 101"/>
                <a:gd name="T7" fmla="*/ 109 h 110"/>
                <a:gd name="T8" fmla="*/ 34 w 101"/>
                <a:gd name="T9" fmla="*/ 103 h 110"/>
                <a:gd name="T10" fmla="*/ 22 w 101"/>
                <a:gd name="T11" fmla="*/ 97 h 110"/>
                <a:gd name="T12" fmla="*/ 9 w 101"/>
                <a:gd name="T13" fmla="*/ 84 h 110"/>
                <a:gd name="T14" fmla="*/ 2 w 101"/>
                <a:gd name="T15" fmla="*/ 70 h 110"/>
                <a:gd name="T16" fmla="*/ 0 w 101"/>
                <a:gd name="T17" fmla="*/ 47 h 110"/>
                <a:gd name="T18" fmla="*/ 5 w 101"/>
                <a:gd name="T19" fmla="*/ 32 h 110"/>
                <a:gd name="T20" fmla="*/ 11 w 101"/>
                <a:gd name="T21" fmla="*/ 18 h 110"/>
                <a:gd name="T22" fmla="*/ 23 w 101"/>
                <a:gd name="T23" fmla="*/ 5 h 110"/>
                <a:gd name="T24" fmla="*/ 31 w 101"/>
                <a:gd name="T25" fmla="*/ 0 h 110"/>
                <a:gd name="T26" fmla="*/ 21 w 101"/>
                <a:gd name="T27" fmla="*/ 10 h 110"/>
                <a:gd name="T28" fmla="*/ 12 w 101"/>
                <a:gd name="T29" fmla="*/ 23 h 110"/>
                <a:gd name="T30" fmla="*/ 5 w 101"/>
                <a:gd name="T31" fmla="*/ 40 h 110"/>
                <a:gd name="T32" fmla="*/ 5 w 101"/>
                <a:gd name="T33" fmla="*/ 52 h 110"/>
                <a:gd name="T34" fmla="*/ 7 w 101"/>
                <a:gd name="T35" fmla="*/ 55 h 110"/>
                <a:gd name="T36" fmla="*/ 10 w 101"/>
                <a:gd name="T37" fmla="*/ 41 h 110"/>
                <a:gd name="T38" fmla="*/ 13 w 101"/>
                <a:gd name="T39" fmla="*/ 50 h 110"/>
                <a:gd name="T40" fmla="*/ 15 w 101"/>
                <a:gd name="T41" fmla="*/ 66 h 110"/>
                <a:gd name="T42" fmla="*/ 25 w 101"/>
                <a:gd name="T43" fmla="*/ 85 h 110"/>
                <a:gd name="T44" fmla="*/ 35 w 101"/>
                <a:gd name="T45" fmla="*/ 94 h 110"/>
                <a:gd name="T46" fmla="*/ 27 w 101"/>
                <a:gd name="T47" fmla="*/ 90 h 110"/>
                <a:gd name="T48" fmla="*/ 16 w 101"/>
                <a:gd name="T49" fmla="*/ 80 h 110"/>
                <a:gd name="T50" fmla="*/ 7 w 101"/>
                <a:gd name="T51" fmla="*/ 62 h 110"/>
                <a:gd name="T52" fmla="*/ 5 w 101"/>
                <a:gd name="T53" fmla="*/ 61 h 110"/>
                <a:gd name="T54" fmla="*/ 9 w 101"/>
                <a:gd name="T55" fmla="*/ 76 h 110"/>
                <a:gd name="T56" fmla="*/ 18 w 101"/>
                <a:gd name="T57" fmla="*/ 88 h 110"/>
                <a:gd name="T58" fmla="*/ 32 w 101"/>
                <a:gd name="T59" fmla="*/ 99 h 110"/>
                <a:gd name="T60" fmla="*/ 51 w 101"/>
                <a:gd name="T61" fmla="*/ 105 h 110"/>
                <a:gd name="T62" fmla="*/ 67 w 101"/>
                <a:gd name="T63" fmla="*/ 107 h 110"/>
                <a:gd name="T64" fmla="*/ 82 w 101"/>
                <a:gd name="T65" fmla="*/ 104 h 110"/>
                <a:gd name="T66" fmla="*/ 101 w 101"/>
                <a:gd name="T67" fmla="*/ 95 h 110"/>
                <a:gd name="T68" fmla="*/ 101 w 101"/>
                <a:gd name="T69" fmla="*/ 95 h 1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1" h="110">
                  <a:moveTo>
                    <a:pt x="101" y="95"/>
                  </a:moveTo>
                  <a:lnTo>
                    <a:pt x="85" y="106"/>
                  </a:lnTo>
                  <a:lnTo>
                    <a:pt x="70" y="110"/>
                  </a:lnTo>
                  <a:lnTo>
                    <a:pt x="54" y="109"/>
                  </a:lnTo>
                  <a:lnTo>
                    <a:pt x="34" y="103"/>
                  </a:lnTo>
                  <a:lnTo>
                    <a:pt x="22" y="97"/>
                  </a:lnTo>
                  <a:lnTo>
                    <a:pt x="9" y="84"/>
                  </a:lnTo>
                  <a:lnTo>
                    <a:pt x="2" y="70"/>
                  </a:lnTo>
                  <a:lnTo>
                    <a:pt x="0" y="47"/>
                  </a:lnTo>
                  <a:lnTo>
                    <a:pt x="5" y="32"/>
                  </a:lnTo>
                  <a:lnTo>
                    <a:pt x="11" y="18"/>
                  </a:lnTo>
                  <a:lnTo>
                    <a:pt x="23" y="5"/>
                  </a:lnTo>
                  <a:lnTo>
                    <a:pt x="31" y="0"/>
                  </a:lnTo>
                  <a:lnTo>
                    <a:pt x="21" y="10"/>
                  </a:lnTo>
                  <a:lnTo>
                    <a:pt x="12" y="23"/>
                  </a:lnTo>
                  <a:lnTo>
                    <a:pt x="5" y="40"/>
                  </a:lnTo>
                  <a:lnTo>
                    <a:pt x="5" y="52"/>
                  </a:lnTo>
                  <a:lnTo>
                    <a:pt x="7" y="55"/>
                  </a:lnTo>
                  <a:lnTo>
                    <a:pt x="10" y="41"/>
                  </a:lnTo>
                  <a:lnTo>
                    <a:pt x="13" y="50"/>
                  </a:lnTo>
                  <a:lnTo>
                    <a:pt x="15" y="66"/>
                  </a:lnTo>
                  <a:lnTo>
                    <a:pt x="25" y="85"/>
                  </a:lnTo>
                  <a:lnTo>
                    <a:pt x="35" y="94"/>
                  </a:lnTo>
                  <a:lnTo>
                    <a:pt x="27" y="90"/>
                  </a:lnTo>
                  <a:lnTo>
                    <a:pt x="16" y="80"/>
                  </a:lnTo>
                  <a:lnTo>
                    <a:pt x="7" y="62"/>
                  </a:lnTo>
                  <a:lnTo>
                    <a:pt x="5" y="61"/>
                  </a:lnTo>
                  <a:lnTo>
                    <a:pt x="9" y="76"/>
                  </a:lnTo>
                  <a:lnTo>
                    <a:pt x="18" y="88"/>
                  </a:lnTo>
                  <a:lnTo>
                    <a:pt x="32" y="99"/>
                  </a:lnTo>
                  <a:lnTo>
                    <a:pt x="51" y="105"/>
                  </a:lnTo>
                  <a:lnTo>
                    <a:pt x="67" y="107"/>
                  </a:lnTo>
                  <a:lnTo>
                    <a:pt x="82" y="104"/>
                  </a:lnTo>
                  <a:lnTo>
                    <a:pt x="10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3" name="Freeform 131"/>
            <p:cNvSpPr>
              <a:spLocks/>
            </p:cNvSpPr>
            <p:nvPr/>
          </p:nvSpPr>
          <p:spPr bwMode="auto">
            <a:xfrm>
              <a:off x="5294" y="1832"/>
              <a:ext cx="23" cy="25"/>
            </a:xfrm>
            <a:custGeom>
              <a:avLst/>
              <a:gdLst>
                <a:gd name="T0" fmla="*/ 0 w 23"/>
                <a:gd name="T1" fmla="*/ 9 h 25"/>
                <a:gd name="T2" fmla="*/ 3 w 23"/>
                <a:gd name="T3" fmla="*/ 3 h 25"/>
                <a:gd name="T4" fmla="*/ 10 w 23"/>
                <a:gd name="T5" fmla="*/ 0 h 25"/>
                <a:gd name="T6" fmla="*/ 16 w 23"/>
                <a:gd name="T7" fmla="*/ 1 h 25"/>
                <a:gd name="T8" fmla="*/ 21 w 23"/>
                <a:gd name="T9" fmla="*/ 5 h 25"/>
                <a:gd name="T10" fmla="*/ 23 w 23"/>
                <a:gd name="T11" fmla="*/ 11 h 25"/>
                <a:gd name="T12" fmla="*/ 23 w 23"/>
                <a:gd name="T13" fmla="*/ 19 h 25"/>
                <a:gd name="T14" fmla="*/ 19 w 23"/>
                <a:gd name="T15" fmla="*/ 23 h 25"/>
                <a:gd name="T16" fmla="*/ 13 w 23"/>
                <a:gd name="T17" fmla="*/ 25 h 25"/>
                <a:gd name="T18" fmla="*/ 6 w 23"/>
                <a:gd name="T19" fmla="*/ 23 h 25"/>
                <a:gd name="T20" fmla="*/ 13 w 23"/>
                <a:gd name="T21" fmla="*/ 22 h 25"/>
                <a:gd name="T22" fmla="*/ 18 w 23"/>
                <a:gd name="T23" fmla="*/ 18 h 25"/>
                <a:gd name="T24" fmla="*/ 20 w 23"/>
                <a:gd name="T25" fmla="*/ 11 h 25"/>
                <a:gd name="T26" fmla="*/ 15 w 23"/>
                <a:gd name="T27" fmla="*/ 4 h 25"/>
                <a:gd name="T28" fmla="*/ 8 w 23"/>
                <a:gd name="T29" fmla="*/ 4 h 25"/>
                <a:gd name="T30" fmla="*/ 0 w 23"/>
                <a:gd name="T31" fmla="*/ 9 h 25"/>
                <a:gd name="T32" fmla="*/ 0 w 23"/>
                <a:gd name="T33" fmla="*/ 9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5">
                  <a:moveTo>
                    <a:pt x="0" y="9"/>
                  </a:moveTo>
                  <a:lnTo>
                    <a:pt x="3" y="3"/>
                  </a:lnTo>
                  <a:lnTo>
                    <a:pt x="10" y="0"/>
                  </a:lnTo>
                  <a:lnTo>
                    <a:pt x="16" y="1"/>
                  </a:lnTo>
                  <a:lnTo>
                    <a:pt x="21" y="5"/>
                  </a:lnTo>
                  <a:lnTo>
                    <a:pt x="23" y="11"/>
                  </a:lnTo>
                  <a:lnTo>
                    <a:pt x="23" y="19"/>
                  </a:lnTo>
                  <a:lnTo>
                    <a:pt x="19" y="23"/>
                  </a:lnTo>
                  <a:lnTo>
                    <a:pt x="13" y="25"/>
                  </a:lnTo>
                  <a:lnTo>
                    <a:pt x="6" y="23"/>
                  </a:lnTo>
                  <a:lnTo>
                    <a:pt x="13" y="22"/>
                  </a:lnTo>
                  <a:lnTo>
                    <a:pt x="18" y="18"/>
                  </a:lnTo>
                  <a:lnTo>
                    <a:pt x="20" y="11"/>
                  </a:lnTo>
                  <a:lnTo>
                    <a:pt x="15" y="4"/>
                  </a:lnTo>
                  <a:lnTo>
                    <a:pt x="8" y="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4" name="Freeform 132"/>
            <p:cNvSpPr>
              <a:spLocks/>
            </p:cNvSpPr>
            <p:nvPr/>
          </p:nvSpPr>
          <p:spPr bwMode="auto">
            <a:xfrm>
              <a:off x="5269" y="1797"/>
              <a:ext cx="80" cy="87"/>
            </a:xfrm>
            <a:custGeom>
              <a:avLst/>
              <a:gdLst>
                <a:gd name="T0" fmla="*/ 36 w 80"/>
                <a:gd name="T1" fmla="*/ 17 h 87"/>
                <a:gd name="T2" fmla="*/ 55 w 80"/>
                <a:gd name="T3" fmla="*/ 24 h 87"/>
                <a:gd name="T4" fmla="*/ 65 w 80"/>
                <a:gd name="T5" fmla="*/ 42 h 87"/>
                <a:gd name="T6" fmla="*/ 64 w 80"/>
                <a:gd name="T7" fmla="*/ 60 h 87"/>
                <a:gd name="T8" fmla="*/ 53 w 80"/>
                <a:gd name="T9" fmla="*/ 72 h 87"/>
                <a:gd name="T10" fmla="*/ 34 w 80"/>
                <a:gd name="T11" fmla="*/ 77 h 87"/>
                <a:gd name="T12" fmla="*/ 13 w 80"/>
                <a:gd name="T13" fmla="*/ 69 h 87"/>
                <a:gd name="T14" fmla="*/ 21 w 80"/>
                <a:gd name="T15" fmla="*/ 80 h 87"/>
                <a:gd name="T16" fmla="*/ 25 w 80"/>
                <a:gd name="T17" fmla="*/ 78 h 87"/>
                <a:gd name="T18" fmla="*/ 41 w 80"/>
                <a:gd name="T19" fmla="*/ 87 h 87"/>
                <a:gd name="T20" fmla="*/ 46 w 80"/>
                <a:gd name="T21" fmla="*/ 77 h 87"/>
                <a:gd name="T22" fmla="*/ 59 w 80"/>
                <a:gd name="T23" fmla="*/ 77 h 87"/>
                <a:gd name="T24" fmla="*/ 62 w 80"/>
                <a:gd name="T25" fmla="*/ 77 h 87"/>
                <a:gd name="T26" fmla="*/ 66 w 80"/>
                <a:gd name="T27" fmla="*/ 66 h 87"/>
                <a:gd name="T28" fmla="*/ 71 w 80"/>
                <a:gd name="T29" fmla="*/ 63 h 87"/>
                <a:gd name="T30" fmla="*/ 68 w 80"/>
                <a:gd name="T31" fmla="*/ 51 h 87"/>
                <a:gd name="T32" fmla="*/ 80 w 80"/>
                <a:gd name="T33" fmla="*/ 44 h 87"/>
                <a:gd name="T34" fmla="*/ 66 w 80"/>
                <a:gd name="T35" fmla="*/ 35 h 87"/>
                <a:gd name="T36" fmla="*/ 67 w 80"/>
                <a:gd name="T37" fmla="*/ 28 h 87"/>
                <a:gd name="T38" fmla="*/ 57 w 80"/>
                <a:gd name="T39" fmla="*/ 22 h 87"/>
                <a:gd name="T40" fmla="*/ 56 w 80"/>
                <a:gd name="T41" fmla="*/ 10 h 87"/>
                <a:gd name="T42" fmla="*/ 55 w 80"/>
                <a:gd name="T43" fmla="*/ 8 h 87"/>
                <a:gd name="T44" fmla="*/ 39 w 80"/>
                <a:gd name="T45" fmla="*/ 12 h 87"/>
                <a:gd name="T46" fmla="*/ 31 w 80"/>
                <a:gd name="T47" fmla="*/ 0 h 87"/>
                <a:gd name="T48" fmla="*/ 32 w 80"/>
                <a:gd name="T49" fmla="*/ 11 h 87"/>
                <a:gd name="T50" fmla="*/ 20 w 80"/>
                <a:gd name="T51" fmla="*/ 15 h 87"/>
                <a:gd name="T52" fmla="*/ 15 w 80"/>
                <a:gd name="T53" fmla="*/ 17 h 87"/>
                <a:gd name="T54" fmla="*/ 10 w 80"/>
                <a:gd name="T55" fmla="*/ 29 h 87"/>
                <a:gd name="T56" fmla="*/ 5 w 80"/>
                <a:gd name="T57" fmla="*/ 31 h 87"/>
                <a:gd name="T58" fmla="*/ 8 w 80"/>
                <a:gd name="T59" fmla="*/ 41 h 87"/>
                <a:gd name="T60" fmla="*/ 16 w 80"/>
                <a:gd name="T61" fmla="*/ 24 h 87"/>
                <a:gd name="T62" fmla="*/ 27 w 80"/>
                <a:gd name="T63" fmla="*/ 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 h="87">
                  <a:moveTo>
                    <a:pt x="27" y="18"/>
                  </a:moveTo>
                  <a:lnTo>
                    <a:pt x="36" y="17"/>
                  </a:lnTo>
                  <a:lnTo>
                    <a:pt x="46" y="18"/>
                  </a:lnTo>
                  <a:lnTo>
                    <a:pt x="55" y="24"/>
                  </a:lnTo>
                  <a:lnTo>
                    <a:pt x="61" y="31"/>
                  </a:lnTo>
                  <a:lnTo>
                    <a:pt x="65" y="42"/>
                  </a:lnTo>
                  <a:lnTo>
                    <a:pt x="66" y="51"/>
                  </a:lnTo>
                  <a:lnTo>
                    <a:pt x="64" y="60"/>
                  </a:lnTo>
                  <a:lnTo>
                    <a:pt x="60" y="67"/>
                  </a:lnTo>
                  <a:lnTo>
                    <a:pt x="53" y="72"/>
                  </a:lnTo>
                  <a:lnTo>
                    <a:pt x="46" y="75"/>
                  </a:lnTo>
                  <a:lnTo>
                    <a:pt x="34" y="77"/>
                  </a:lnTo>
                  <a:lnTo>
                    <a:pt x="21" y="73"/>
                  </a:lnTo>
                  <a:lnTo>
                    <a:pt x="13" y="69"/>
                  </a:lnTo>
                  <a:lnTo>
                    <a:pt x="19" y="74"/>
                  </a:lnTo>
                  <a:lnTo>
                    <a:pt x="21" y="80"/>
                  </a:lnTo>
                  <a:lnTo>
                    <a:pt x="21" y="84"/>
                  </a:lnTo>
                  <a:lnTo>
                    <a:pt x="25" y="78"/>
                  </a:lnTo>
                  <a:lnTo>
                    <a:pt x="37" y="80"/>
                  </a:lnTo>
                  <a:lnTo>
                    <a:pt x="41" y="87"/>
                  </a:lnTo>
                  <a:lnTo>
                    <a:pt x="42" y="81"/>
                  </a:lnTo>
                  <a:lnTo>
                    <a:pt x="46" y="77"/>
                  </a:lnTo>
                  <a:lnTo>
                    <a:pt x="52" y="75"/>
                  </a:lnTo>
                  <a:lnTo>
                    <a:pt x="59" y="77"/>
                  </a:lnTo>
                  <a:lnTo>
                    <a:pt x="62" y="81"/>
                  </a:lnTo>
                  <a:lnTo>
                    <a:pt x="62" y="77"/>
                  </a:lnTo>
                  <a:lnTo>
                    <a:pt x="59" y="73"/>
                  </a:lnTo>
                  <a:lnTo>
                    <a:pt x="66" y="66"/>
                  </a:lnTo>
                  <a:lnTo>
                    <a:pt x="77" y="66"/>
                  </a:lnTo>
                  <a:lnTo>
                    <a:pt x="71" y="63"/>
                  </a:lnTo>
                  <a:lnTo>
                    <a:pt x="68" y="58"/>
                  </a:lnTo>
                  <a:lnTo>
                    <a:pt x="68" y="51"/>
                  </a:lnTo>
                  <a:lnTo>
                    <a:pt x="73" y="46"/>
                  </a:lnTo>
                  <a:lnTo>
                    <a:pt x="80" y="44"/>
                  </a:lnTo>
                  <a:lnTo>
                    <a:pt x="69" y="44"/>
                  </a:lnTo>
                  <a:lnTo>
                    <a:pt x="66" y="35"/>
                  </a:lnTo>
                  <a:lnTo>
                    <a:pt x="74" y="24"/>
                  </a:lnTo>
                  <a:lnTo>
                    <a:pt x="67" y="28"/>
                  </a:lnTo>
                  <a:lnTo>
                    <a:pt x="62" y="27"/>
                  </a:lnTo>
                  <a:lnTo>
                    <a:pt x="57" y="22"/>
                  </a:lnTo>
                  <a:lnTo>
                    <a:pt x="53" y="16"/>
                  </a:lnTo>
                  <a:lnTo>
                    <a:pt x="56" y="10"/>
                  </a:lnTo>
                  <a:lnTo>
                    <a:pt x="62" y="7"/>
                  </a:lnTo>
                  <a:lnTo>
                    <a:pt x="55" y="8"/>
                  </a:lnTo>
                  <a:lnTo>
                    <a:pt x="48" y="14"/>
                  </a:lnTo>
                  <a:lnTo>
                    <a:pt x="39" y="12"/>
                  </a:lnTo>
                  <a:lnTo>
                    <a:pt x="36" y="6"/>
                  </a:lnTo>
                  <a:lnTo>
                    <a:pt x="31" y="0"/>
                  </a:lnTo>
                  <a:lnTo>
                    <a:pt x="33" y="7"/>
                  </a:lnTo>
                  <a:lnTo>
                    <a:pt x="32" y="11"/>
                  </a:lnTo>
                  <a:lnTo>
                    <a:pt x="27" y="14"/>
                  </a:lnTo>
                  <a:lnTo>
                    <a:pt x="20" y="15"/>
                  </a:lnTo>
                  <a:lnTo>
                    <a:pt x="12" y="11"/>
                  </a:lnTo>
                  <a:lnTo>
                    <a:pt x="15" y="17"/>
                  </a:lnTo>
                  <a:lnTo>
                    <a:pt x="15" y="20"/>
                  </a:lnTo>
                  <a:lnTo>
                    <a:pt x="10" y="29"/>
                  </a:lnTo>
                  <a:lnTo>
                    <a:pt x="0" y="28"/>
                  </a:lnTo>
                  <a:lnTo>
                    <a:pt x="5" y="31"/>
                  </a:lnTo>
                  <a:lnTo>
                    <a:pt x="7" y="36"/>
                  </a:lnTo>
                  <a:lnTo>
                    <a:pt x="8" y="41"/>
                  </a:lnTo>
                  <a:lnTo>
                    <a:pt x="11" y="31"/>
                  </a:lnTo>
                  <a:lnTo>
                    <a:pt x="16" y="24"/>
                  </a:lnTo>
                  <a:lnTo>
                    <a:pt x="2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5" name="Freeform 133"/>
            <p:cNvSpPr>
              <a:spLocks/>
            </p:cNvSpPr>
            <p:nvPr/>
          </p:nvSpPr>
          <p:spPr bwMode="auto">
            <a:xfrm>
              <a:off x="5262" y="1840"/>
              <a:ext cx="15" cy="17"/>
            </a:xfrm>
            <a:custGeom>
              <a:avLst/>
              <a:gdLst>
                <a:gd name="T0" fmla="*/ 0 w 15"/>
                <a:gd name="T1" fmla="*/ 5 h 17"/>
                <a:gd name="T2" fmla="*/ 6 w 15"/>
                <a:gd name="T3" fmla="*/ 8 h 17"/>
                <a:gd name="T4" fmla="*/ 13 w 15"/>
                <a:gd name="T5" fmla="*/ 4 h 17"/>
                <a:gd name="T6" fmla="*/ 15 w 15"/>
                <a:gd name="T7" fmla="*/ 0 h 17"/>
                <a:gd name="T8" fmla="*/ 15 w 15"/>
                <a:gd name="T9" fmla="*/ 6 h 17"/>
                <a:gd name="T10" fmla="*/ 9 w 15"/>
                <a:gd name="T11" fmla="*/ 11 h 17"/>
                <a:gd name="T12" fmla="*/ 8 w 15"/>
                <a:gd name="T13" fmla="*/ 17 h 17"/>
                <a:gd name="T14" fmla="*/ 0 w 15"/>
                <a:gd name="T15" fmla="*/ 14 h 17"/>
                <a:gd name="T16" fmla="*/ 0 w 15"/>
                <a:gd name="T17" fmla="*/ 5 h 17"/>
                <a:gd name="T18" fmla="*/ 0 w 15"/>
                <a:gd name="T19" fmla="*/ 5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7">
                  <a:moveTo>
                    <a:pt x="0" y="5"/>
                  </a:moveTo>
                  <a:lnTo>
                    <a:pt x="6" y="8"/>
                  </a:lnTo>
                  <a:lnTo>
                    <a:pt x="13" y="4"/>
                  </a:lnTo>
                  <a:lnTo>
                    <a:pt x="15" y="0"/>
                  </a:lnTo>
                  <a:lnTo>
                    <a:pt x="15" y="6"/>
                  </a:lnTo>
                  <a:lnTo>
                    <a:pt x="9" y="11"/>
                  </a:lnTo>
                  <a:lnTo>
                    <a:pt x="8" y="17"/>
                  </a:lnTo>
                  <a:lnTo>
                    <a:pt x="0" y="1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6" name="Freeform 134"/>
            <p:cNvSpPr>
              <a:spLocks/>
            </p:cNvSpPr>
            <p:nvPr/>
          </p:nvSpPr>
          <p:spPr bwMode="auto">
            <a:xfrm>
              <a:off x="5268" y="1861"/>
              <a:ext cx="10" cy="18"/>
            </a:xfrm>
            <a:custGeom>
              <a:avLst/>
              <a:gdLst>
                <a:gd name="T0" fmla="*/ 3 w 10"/>
                <a:gd name="T1" fmla="*/ 9 h 18"/>
                <a:gd name="T2" fmla="*/ 5 w 10"/>
                <a:gd name="T3" fmla="*/ 6 h 18"/>
                <a:gd name="T4" fmla="*/ 10 w 10"/>
                <a:gd name="T5" fmla="*/ 4 h 18"/>
                <a:gd name="T6" fmla="*/ 6 w 10"/>
                <a:gd name="T7" fmla="*/ 0 h 18"/>
                <a:gd name="T8" fmla="*/ 2 w 10"/>
                <a:gd name="T9" fmla="*/ 4 h 18"/>
                <a:gd name="T10" fmla="*/ 0 w 10"/>
                <a:gd name="T11" fmla="*/ 10 h 18"/>
                <a:gd name="T12" fmla="*/ 3 w 10"/>
                <a:gd name="T13" fmla="*/ 18 h 18"/>
                <a:gd name="T14" fmla="*/ 3 w 10"/>
                <a:gd name="T15" fmla="*/ 9 h 18"/>
                <a:gd name="T16" fmla="*/ 3 w 10"/>
                <a:gd name="T17" fmla="*/ 9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8">
                  <a:moveTo>
                    <a:pt x="3" y="9"/>
                  </a:moveTo>
                  <a:lnTo>
                    <a:pt x="5" y="6"/>
                  </a:lnTo>
                  <a:lnTo>
                    <a:pt x="10" y="4"/>
                  </a:lnTo>
                  <a:lnTo>
                    <a:pt x="6" y="0"/>
                  </a:lnTo>
                  <a:lnTo>
                    <a:pt x="2" y="4"/>
                  </a:lnTo>
                  <a:lnTo>
                    <a:pt x="0" y="10"/>
                  </a:lnTo>
                  <a:lnTo>
                    <a:pt x="3" y="18"/>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7" name="Freeform 135"/>
            <p:cNvSpPr>
              <a:spLocks/>
            </p:cNvSpPr>
            <p:nvPr/>
          </p:nvSpPr>
          <p:spPr bwMode="auto">
            <a:xfrm>
              <a:off x="5265" y="1790"/>
              <a:ext cx="85" cy="28"/>
            </a:xfrm>
            <a:custGeom>
              <a:avLst/>
              <a:gdLst>
                <a:gd name="T0" fmla="*/ 0 w 85"/>
                <a:gd name="T1" fmla="*/ 20 h 28"/>
                <a:gd name="T2" fmla="*/ 10 w 85"/>
                <a:gd name="T3" fmla="*/ 8 h 28"/>
                <a:gd name="T4" fmla="*/ 21 w 85"/>
                <a:gd name="T5" fmla="*/ 2 h 28"/>
                <a:gd name="T6" fmla="*/ 37 w 85"/>
                <a:gd name="T7" fmla="*/ 0 h 28"/>
                <a:gd name="T8" fmla="*/ 51 w 85"/>
                <a:gd name="T9" fmla="*/ 2 h 28"/>
                <a:gd name="T10" fmla="*/ 66 w 85"/>
                <a:gd name="T11" fmla="*/ 8 h 28"/>
                <a:gd name="T12" fmla="*/ 78 w 85"/>
                <a:gd name="T13" fmla="*/ 17 h 28"/>
                <a:gd name="T14" fmla="*/ 85 w 85"/>
                <a:gd name="T15" fmla="*/ 27 h 28"/>
                <a:gd name="T16" fmla="*/ 79 w 85"/>
                <a:gd name="T17" fmla="*/ 28 h 28"/>
                <a:gd name="T18" fmla="*/ 77 w 85"/>
                <a:gd name="T19" fmla="*/ 22 h 28"/>
                <a:gd name="T20" fmla="*/ 71 w 85"/>
                <a:gd name="T21" fmla="*/ 15 h 28"/>
                <a:gd name="T22" fmla="*/ 65 w 85"/>
                <a:gd name="T23" fmla="*/ 14 h 28"/>
                <a:gd name="T24" fmla="*/ 55 w 85"/>
                <a:gd name="T25" fmla="*/ 8 h 28"/>
                <a:gd name="T26" fmla="*/ 39 w 85"/>
                <a:gd name="T27" fmla="*/ 4 h 28"/>
                <a:gd name="T28" fmla="*/ 35 w 85"/>
                <a:gd name="T29" fmla="*/ 7 h 28"/>
                <a:gd name="T30" fmla="*/ 29 w 85"/>
                <a:gd name="T31" fmla="*/ 4 h 28"/>
                <a:gd name="T32" fmla="*/ 20 w 85"/>
                <a:gd name="T33" fmla="*/ 6 h 28"/>
                <a:gd name="T34" fmla="*/ 17 w 85"/>
                <a:gd name="T35" fmla="*/ 10 h 28"/>
                <a:gd name="T36" fmla="*/ 16 w 85"/>
                <a:gd name="T37" fmla="*/ 16 h 28"/>
                <a:gd name="T38" fmla="*/ 20 w 85"/>
                <a:gd name="T39" fmla="*/ 22 h 28"/>
                <a:gd name="T40" fmla="*/ 12 w 85"/>
                <a:gd name="T41" fmla="*/ 17 h 28"/>
                <a:gd name="T42" fmla="*/ 4 w 85"/>
                <a:gd name="T43" fmla="*/ 22 h 28"/>
                <a:gd name="T44" fmla="*/ 6 w 85"/>
                <a:gd name="T45" fmla="*/ 15 h 28"/>
                <a:gd name="T46" fmla="*/ 0 w 85"/>
                <a:gd name="T47" fmla="*/ 20 h 28"/>
                <a:gd name="T48" fmla="*/ 0 w 85"/>
                <a:gd name="T49" fmla="*/ 2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5" h="28">
                  <a:moveTo>
                    <a:pt x="0" y="20"/>
                  </a:moveTo>
                  <a:lnTo>
                    <a:pt x="10" y="8"/>
                  </a:lnTo>
                  <a:lnTo>
                    <a:pt x="21" y="2"/>
                  </a:lnTo>
                  <a:lnTo>
                    <a:pt x="37" y="0"/>
                  </a:lnTo>
                  <a:lnTo>
                    <a:pt x="51" y="2"/>
                  </a:lnTo>
                  <a:lnTo>
                    <a:pt x="66" y="8"/>
                  </a:lnTo>
                  <a:lnTo>
                    <a:pt x="78" y="17"/>
                  </a:lnTo>
                  <a:lnTo>
                    <a:pt x="85" y="27"/>
                  </a:lnTo>
                  <a:lnTo>
                    <a:pt x="79" y="28"/>
                  </a:lnTo>
                  <a:lnTo>
                    <a:pt x="77" y="22"/>
                  </a:lnTo>
                  <a:lnTo>
                    <a:pt x="71" y="15"/>
                  </a:lnTo>
                  <a:lnTo>
                    <a:pt x="65" y="14"/>
                  </a:lnTo>
                  <a:lnTo>
                    <a:pt x="55" y="8"/>
                  </a:lnTo>
                  <a:lnTo>
                    <a:pt x="39" y="4"/>
                  </a:lnTo>
                  <a:lnTo>
                    <a:pt x="35" y="7"/>
                  </a:lnTo>
                  <a:lnTo>
                    <a:pt x="29" y="4"/>
                  </a:lnTo>
                  <a:lnTo>
                    <a:pt x="20" y="6"/>
                  </a:lnTo>
                  <a:lnTo>
                    <a:pt x="17" y="10"/>
                  </a:lnTo>
                  <a:lnTo>
                    <a:pt x="16" y="16"/>
                  </a:lnTo>
                  <a:lnTo>
                    <a:pt x="20" y="22"/>
                  </a:lnTo>
                  <a:lnTo>
                    <a:pt x="12" y="17"/>
                  </a:lnTo>
                  <a:lnTo>
                    <a:pt x="4" y="22"/>
                  </a:lnTo>
                  <a:lnTo>
                    <a:pt x="6" y="15"/>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8" name="Freeform 136"/>
            <p:cNvSpPr>
              <a:spLocks/>
            </p:cNvSpPr>
            <p:nvPr/>
          </p:nvSpPr>
          <p:spPr bwMode="auto">
            <a:xfrm>
              <a:off x="5347" y="1829"/>
              <a:ext cx="12" cy="49"/>
            </a:xfrm>
            <a:custGeom>
              <a:avLst/>
              <a:gdLst>
                <a:gd name="T0" fmla="*/ 7 w 12"/>
                <a:gd name="T1" fmla="*/ 0 h 49"/>
                <a:gd name="T2" fmla="*/ 10 w 12"/>
                <a:gd name="T3" fmla="*/ 10 h 49"/>
                <a:gd name="T4" fmla="*/ 12 w 12"/>
                <a:gd name="T5" fmla="*/ 19 h 49"/>
                <a:gd name="T6" fmla="*/ 11 w 12"/>
                <a:gd name="T7" fmla="*/ 30 h 49"/>
                <a:gd name="T8" fmla="*/ 7 w 12"/>
                <a:gd name="T9" fmla="*/ 40 h 49"/>
                <a:gd name="T10" fmla="*/ 0 w 12"/>
                <a:gd name="T11" fmla="*/ 49 h 49"/>
                <a:gd name="T12" fmla="*/ 3 w 12"/>
                <a:gd name="T13" fmla="*/ 41 h 49"/>
                <a:gd name="T14" fmla="*/ 0 w 12"/>
                <a:gd name="T15" fmla="*/ 34 h 49"/>
                <a:gd name="T16" fmla="*/ 6 w 12"/>
                <a:gd name="T17" fmla="*/ 31 h 49"/>
                <a:gd name="T18" fmla="*/ 10 w 12"/>
                <a:gd name="T19" fmla="*/ 26 h 49"/>
                <a:gd name="T20" fmla="*/ 10 w 12"/>
                <a:gd name="T21" fmla="*/ 20 h 49"/>
                <a:gd name="T22" fmla="*/ 7 w 12"/>
                <a:gd name="T23" fmla="*/ 15 h 49"/>
                <a:gd name="T24" fmla="*/ 3 w 12"/>
                <a:gd name="T25" fmla="*/ 12 h 49"/>
                <a:gd name="T26" fmla="*/ 7 w 12"/>
                <a:gd name="T27" fmla="*/ 9 h 49"/>
                <a:gd name="T28" fmla="*/ 7 w 12"/>
                <a:gd name="T29" fmla="*/ 0 h 49"/>
                <a:gd name="T30" fmla="*/ 7 w 12"/>
                <a:gd name="T31" fmla="*/ 0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 h="49">
                  <a:moveTo>
                    <a:pt x="7" y="0"/>
                  </a:moveTo>
                  <a:lnTo>
                    <a:pt x="10" y="10"/>
                  </a:lnTo>
                  <a:lnTo>
                    <a:pt x="12" y="19"/>
                  </a:lnTo>
                  <a:lnTo>
                    <a:pt x="11" y="30"/>
                  </a:lnTo>
                  <a:lnTo>
                    <a:pt x="7" y="40"/>
                  </a:lnTo>
                  <a:lnTo>
                    <a:pt x="0" y="49"/>
                  </a:lnTo>
                  <a:lnTo>
                    <a:pt x="3" y="41"/>
                  </a:lnTo>
                  <a:lnTo>
                    <a:pt x="0" y="34"/>
                  </a:lnTo>
                  <a:lnTo>
                    <a:pt x="6" y="31"/>
                  </a:lnTo>
                  <a:lnTo>
                    <a:pt x="10" y="26"/>
                  </a:lnTo>
                  <a:lnTo>
                    <a:pt x="10" y="20"/>
                  </a:lnTo>
                  <a:lnTo>
                    <a:pt x="7" y="15"/>
                  </a:lnTo>
                  <a:lnTo>
                    <a:pt x="3" y="12"/>
                  </a:lnTo>
                  <a:lnTo>
                    <a:pt x="7" y="9"/>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19" name="Freeform 137"/>
            <p:cNvSpPr>
              <a:spLocks/>
            </p:cNvSpPr>
            <p:nvPr/>
          </p:nvSpPr>
          <p:spPr bwMode="auto">
            <a:xfrm>
              <a:off x="5325" y="1880"/>
              <a:ext cx="17" cy="10"/>
            </a:xfrm>
            <a:custGeom>
              <a:avLst/>
              <a:gdLst>
                <a:gd name="T0" fmla="*/ 0 w 17"/>
                <a:gd name="T1" fmla="*/ 10 h 10"/>
                <a:gd name="T2" fmla="*/ 5 w 17"/>
                <a:gd name="T3" fmla="*/ 7 h 10"/>
                <a:gd name="T4" fmla="*/ 7 w 17"/>
                <a:gd name="T5" fmla="*/ 0 h 10"/>
                <a:gd name="T6" fmla="*/ 11 w 17"/>
                <a:gd name="T7" fmla="*/ 4 h 10"/>
                <a:gd name="T8" fmla="*/ 17 w 17"/>
                <a:gd name="T9" fmla="*/ 2 h 10"/>
                <a:gd name="T10" fmla="*/ 9 w 17"/>
                <a:gd name="T11" fmla="*/ 8 h 10"/>
                <a:gd name="T12" fmla="*/ 0 w 17"/>
                <a:gd name="T13" fmla="*/ 10 h 10"/>
                <a:gd name="T14" fmla="*/ 0 w 17"/>
                <a:gd name="T15" fmla="*/ 1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0">
                  <a:moveTo>
                    <a:pt x="0" y="10"/>
                  </a:moveTo>
                  <a:lnTo>
                    <a:pt x="5" y="7"/>
                  </a:lnTo>
                  <a:lnTo>
                    <a:pt x="7" y="0"/>
                  </a:lnTo>
                  <a:lnTo>
                    <a:pt x="11" y="4"/>
                  </a:lnTo>
                  <a:lnTo>
                    <a:pt x="17" y="2"/>
                  </a:lnTo>
                  <a:lnTo>
                    <a:pt x="9" y="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0" name="Freeform 138"/>
            <p:cNvSpPr>
              <a:spLocks/>
            </p:cNvSpPr>
            <p:nvPr/>
          </p:nvSpPr>
          <p:spPr bwMode="auto">
            <a:xfrm>
              <a:off x="5286" y="1783"/>
              <a:ext cx="81" cy="85"/>
            </a:xfrm>
            <a:custGeom>
              <a:avLst/>
              <a:gdLst>
                <a:gd name="T0" fmla="*/ 0 w 81"/>
                <a:gd name="T1" fmla="*/ 5 h 85"/>
                <a:gd name="T2" fmla="*/ 20 w 81"/>
                <a:gd name="T3" fmla="*/ 0 h 85"/>
                <a:gd name="T4" fmla="*/ 36 w 81"/>
                <a:gd name="T5" fmla="*/ 3 h 85"/>
                <a:gd name="T6" fmla="*/ 49 w 81"/>
                <a:gd name="T7" fmla="*/ 9 h 85"/>
                <a:gd name="T8" fmla="*/ 59 w 81"/>
                <a:gd name="T9" fmla="*/ 17 h 85"/>
                <a:gd name="T10" fmla="*/ 67 w 81"/>
                <a:gd name="T11" fmla="*/ 25 h 85"/>
                <a:gd name="T12" fmla="*/ 74 w 81"/>
                <a:gd name="T13" fmla="*/ 36 h 85"/>
                <a:gd name="T14" fmla="*/ 79 w 81"/>
                <a:gd name="T15" fmla="*/ 51 h 85"/>
                <a:gd name="T16" fmla="*/ 81 w 81"/>
                <a:gd name="T17" fmla="*/ 66 h 85"/>
                <a:gd name="T18" fmla="*/ 79 w 81"/>
                <a:gd name="T19" fmla="*/ 77 h 85"/>
                <a:gd name="T20" fmla="*/ 75 w 81"/>
                <a:gd name="T21" fmla="*/ 85 h 85"/>
                <a:gd name="T22" fmla="*/ 77 w 81"/>
                <a:gd name="T23" fmla="*/ 72 h 85"/>
                <a:gd name="T24" fmla="*/ 77 w 81"/>
                <a:gd name="T25" fmla="*/ 57 h 85"/>
                <a:gd name="T26" fmla="*/ 72 w 81"/>
                <a:gd name="T27" fmla="*/ 40 h 85"/>
                <a:gd name="T28" fmla="*/ 61 w 81"/>
                <a:gd name="T29" fmla="*/ 24 h 85"/>
                <a:gd name="T30" fmla="*/ 47 w 81"/>
                <a:gd name="T31" fmla="*/ 13 h 85"/>
                <a:gd name="T32" fmla="*/ 34 w 81"/>
                <a:gd name="T33" fmla="*/ 5 h 85"/>
                <a:gd name="T34" fmla="*/ 18 w 81"/>
                <a:gd name="T35" fmla="*/ 3 h 85"/>
                <a:gd name="T36" fmla="*/ 0 w 81"/>
                <a:gd name="T37" fmla="*/ 5 h 85"/>
                <a:gd name="T38" fmla="*/ 0 w 81"/>
                <a:gd name="T39" fmla="*/ 5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85">
                  <a:moveTo>
                    <a:pt x="0" y="5"/>
                  </a:moveTo>
                  <a:lnTo>
                    <a:pt x="20" y="0"/>
                  </a:lnTo>
                  <a:lnTo>
                    <a:pt x="36" y="3"/>
                  </a:lnTo>
                  <a:lnTo>
                    <a:pt x="49" y="9"/>
                  </a:lnTo>
                  <a:lnTo>
                    <a:pt x="59" y="17"/>
                  </a:lnTo>
                  <a:lnTo>
                    <a:pt x="67" y="25"/>
                  </a:lnTo>
                  <a:lnTo>
                    <a:pt x="74" y="36"/>
                  </a:lnTo>
                  <a:lnTo>
                    <a:pt x="79" y="51"/>
                  </a:lnTo>
                  <a:lnTo>
                    <a:pt x="81" y="66"/>
                  </a:lnTo>
                  <a:lnTo>
                    <a:pt x="79" y="77"/>
                  </a:lnTo>
                  <a:lnTo>
                    <a:pt x="75" y="85"/>
                  </a:lnTo>
                  <a:lnTo>
                    <a:pt x="77" y="72"/>
                  </a:lnTo>
                  <a:lnTo>
                    <a:pt x="77" y="57"/>
                  </a:lnTo>
                  <a:lnTo>
                    <a:pt x="72" y="40"/>
                  </a:lnTo>
                  <a:lnTo>
                    <a:pt x="61" y="24"/>
                  </a:lnTo>
                  <a:lnTo>
                    <a:pt x="47" y="13"/>
                  </a:lnTo>
                  <a:lnTo>
                    <a:pt x="34" y="5"/>
                  </a:lnTo>
                  <a:lnTo>
                    <a:pt x="18"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1" name="Freeform 139"/>
            <p:cNvSpPr>
              <a:spLocks/>
            </p:cNvSpPr>
            <p:nvPr/>
          </p:nvSpPr>
          <p:spPr bwMode="auto">
            <a:xfrm>
              <a:off x="5536" y="1986"/>
              <a:ext cx="10" cy="18"/>
            </a:xfrm>
            <a:custGeom>
              <a:avLst/>
              <a:gdLst>
                <a:gd name="T0" fmla="*/ 0 w 10"/>
                <a:gd name="T1" fmla="*/ 16 h 18"/>
                <a:gd name="T2" fmla="*/ 2 w 10"/>
                <a:gd name="T3" fmla="*/ 10 h 18"/>
                <a:gd name="T4" fmla="*/ 6 w 10"/>
                <a:gd name="T5" fmla="*/ 3 h 18"/>
                <a:gd name="T6" fmla="*/ 9 w 10"/>
                <a:gd name="T7" fmla="*/ 0 h 18"/>
                <a:gd name="T8" fmla="*/ 10 w 10"/>
                <a:gd name="T9" fmla="*/ 2 h 18"/>
                <a:gd name="T10" fmla="*/ 5 w 10"/>
                <a:gd name="T11" fmla="*/ 8 h 18"/>
                <a:gd name="T12" fmla="*/ 3 w 10"/>
                <a:gd name="T13" fmla="*/ 14 h 18"/>
                <a:gd name="T14" fmla="*/ 3 w 10"/>
                <a:gd name="T15" fmla="*/ 18 h 18"/>
                <a:gd name="T16" fmla="*/ 0 w 10"/>
                <a:gd name="T17" fmla="*/ 16 h 18"/>
                <a:gd name="T18" fmla="*/ 0 w 10"/>
                <a:gd name="T19" fmla="*/ 1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8">
                  <a:moveTo>
                    <a:pt x="0" y="16"/>
                  </a:moveTo>
                  <a:lnTo>
                    <a:pt x="2" y="10"/>
                  </a:lnTo>
                  <a:lnTo>
                    <a:pt x="6" y="3"/>
                  </a:lnTo>
                  <a:lnTo>
                    <a:pt x="9" y="0"/>
                  </a:lnTo>
                  <a:lnTo>
                    <a:pt x="10" y="2"/>
                  </a:lnTo>
                  <a:lnTo>
                    <a:pt x="5" y="8"/>
                  </a:lnTo>
                  <a:lnTo>
                    <a:pt x="3" y="14"/>
                  </a:lnTo>
                  <a:lnTo>
                    <a:pt x="3" y="1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2" name="Freeform 140"/>
            <p:cNvSpPr>
              <a:spLocks/>
            </p:cNvSpPr>
            <p:nvPr/>
          </p:nvSpPr>
          <p:spPr bwMode="auto">
            <a:xfrm>
              <a:off x="5542" y="1991"/>
              <a:ext cx="7" cy="15"/>
            </a:xfrm>
            <a:custGeom>
              <a:avLst/>
              <a:gdLst>
                <a:gd name="T0" fmla="*/ 0 w 7"/>
                <a:gd name="T1" fmla="*/ 14 h 15"/>
                <a:gd name="T2" fmla="*/ 1 w 7"/>
                <a:gd name="T3" fmla="*/ 8 h 15"/>
                <a:gd name="T4" fmla="*/ 5 w 7"/>
                <a:gd name="T5" fmla="*/ 0 h 15"/>
                <a:gd name="T6" fmla="*/ 7 w 7"/>
                <a:gd name="T7" fmla="*/ 2 h 15"/>
                <a:gd name="T8" fmla="*/ 4 w 7"/>
                <a:gd name="T9" fmla="*/ 7 h 15"/>
                <a:gd name="T10" fmla="*/ 3 w 7"/>
                <a:gd name="T11" fmla="*/ 15 h 15"/>
                <a:gd name="T12" fmla="*/ 0 w 7"/>
                <a:gd name="T13" fmla="*/ 14 h 15"/>
                <a:gd name="T14" fmla="*/ 0 w 7"/>
                <a:gd name="T15" fmla="*/ 14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15">
                  <a:moveTo>
                    <a:pt x="0" y="14"/>
                  </a:moveTo>
                  <a:lnTo>
                    <a:pt x="1" y="8"/>
                  </a:lnTo>
                  <a:lnTo>
                    <a:pt x="5" y="0"/>
                  </a:lnTo>
                  <a:lnTo>
                    <a:pt x="7" y="2"/>
                  </a:lnTo>
                  <a:lnTo>
                    <a:pt x="4" y="7"/>
                  </a:lnTo>
                  <a:lnTo>
                    <a:pt x="3" y="15"/>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3" name="Freeform 141"/>
            <p:cNvSpPr>
              <a:spLocks/>
            </p:cNvSpPr>
            <p:nvPr/>
          </p:nvSpPr>
          <p:spPr bwMode="auto">
            <a:xfrm>
              <a:off x="5547" y="1995"/>
              <a:ext cx="6" cy="13"/>
            </a:xfrm>
            <a:custGeom>
              <a:avLst/>
              <a:gdLst>
                <a:gd name="T0" fmla="*/ 0 w 6"/>
                <a:gd name="T1" fmla="*/ 12 h 13"/>
                <a:gd name="T2" fmla="*/ 1 w 6"/>
                <a:gd name="T3" fmla="*/ 5 h 13"/>
                <a:gd name="T4" fmla="*/ 4 w 6"/>
                <a:gd name="T5" fmla="*/ 0 h 13"/>
                <a:gd name="T6" fmla="*/ 6 w 6"/>
                <a:gd name="T7" fmla="*/ 2 h 13"/>
                <a:gd name="T8" fmla="*/ 3 w 6"/>
                <a:gd name="T9" fmla="*/ 7 h 13"/>
                <a:gd name="T10" fmla="*/ 3 w 6"/>
                <a:gd name="T11" fmla="*/ 13 h 13"/>
                <a:gd name="T12" fmla="*/ 0 w 6"/>
                <a:gd name="T13" fmla="*/ 12 h 13"/>
                <a:gd name="T14" fmla="*/ 0 w 6"/>
                <a:gd name="T15" fmla="*/ 12 h 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3">
                  <a:moveTo>
                    <a:pt x="0" y="12"/>
                  </a:moveTo>
                  <a:lnTo>
                    <a:pt x="1" y="5"/>
                  </a:lnTo>
                  <a:lnTo>
                    <a:pt x="4" y="0"/>
                  </a:lnTo>
                  <a:lnTo>
                    <a:pt x="6" y="2"/>
                  </a:lnTo>
                  <a:lnTo>
                    <a:pt x="3" y="7"/>
                  </a:lnTo>
                  <a:lnTo>
                    <a:pt x="3" y="1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4" name="Freeform 142"/>
            <p:cNvSpPr>
              <a:spLocks/>
            </p:cNvSpPr>
            <p:nvPr/>
          </p:nvSpPr>
          <p:spPr bwMode="auto">
            <a:xfrm>
              <a:off x="5553" y="2000"/>
              <a:ext cx="4" cy="10"/>
            </a:xfrm>
            <a:custGeom>
              <a:avLst/>
              <a:gdLst>
                <a:gd name="T0" fmla="*/ 0 w 4"/>
                <a:gd name="T1" fmla="*/ 9 h 10"/>
                <a:gd name="T2" fmla="*/ 0 w 4"/>
                <a:gd name="T3" fmla="*/ 4 h 10"/>
                <a:gd name="T4" fmla="*/ 2 w 4"/>
                <a:gd name="T5" fmla="*/ 0 h 10"/>
                <a:gd name="T6" fmla="*/ 4 w 4"/>
                <a:gd name="T7" fmla="*/ 2 h 10"/>
                <a:gd name="T8" fmla="*/ 2 w 4"/>
                <a:gd name="T9" fmla="*/ 5 h 10"/>
                <a:gd name="T10" fmla="*/ 2 w 4"/>
                <a:gd name="T11" fmla="*/ 10 h 10"/>
                <a:gd name="T12" fmla="*/ 0 w 4"/>
                <a:gd name="T13" fmla="*/ 9 h 10"/>
                <a:gd name="T14" fmla="*/ 0 w 4"/>
                <a:gd name="T15" fmla="*/ 9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0">
                  <a:moveTo>
                    <a:pt x="0" y="9"/>
                  </a:moveTo>
                  <a:lnTo>
                    <a:pt x="0" y="4"/>
                  </a:lnTo>
                  <a:lnTo>
                    <a:pt x="2" y="0"/>
                  </a:lnTo>
                  <a:lnTo>
                    <a:pt x="4" y="2"/>
                  </a:lnTo>
                  <a:lnTo>
                    <a:pt x="2" y="5"/>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5" name="Freeform 143"/>
            <p:cNvSpPr>
              <a:spLocks/>
            </p:cNvSpPr>
            <p:nvPr/>
          </p:nvSpPr>
          <p:spPr bwMode="auto">
            <a:xfrm>
              <a:off x="5545" y="1976"/>
              <a:ext cx="4" cy="5"/>
            </a:xfrm>
            <a:custGeom>
              <a:avLst/>
              <a:gdLst>
                <a:gd name="T0" fmla="*/ 0 w 4"/>
                <a:gd name="T1" fmla="*/ 1 h 5"/>
                <a:gd name="T2" fmla="*/ 3 w 4"/>
                <a:gd name="T3" fmla="*/ 5 h 5"/>
                <a:gd name="T4" fmla="*/ 4 w 4"/>
                <a:gd name="T5" fmla="*/ 4 h 5"/>
                <a:gd name="T6" fmla="*/ 1 w 4"/>
                <a:gd name="T7" fmla="*/ 0 h 5"/>
                <a:gd name="T8" fmla="*/ 0 w 4"/>
                <a:gd name="T9" fmla="*/ 1 h 5"/>
                <a:gd name="T10" fmla="*/ 0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0" y="1"/>
                  </a:moveTo>
                  <a:lnTo>
                    <a:pt x="3" y="5"/>
                  </a:lnTo>
                  <a:lnTo>
                    <a:pt x="4" y="4"/>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6" name="Freeform 144"/>
            <p:cNvSpPr>
              <a:spLocks/>
            </p:cNvSpPr>
            <p:nvPr/>
          </p:nvSpPr>
          <p:spPr bwMode="auto">
            <a:xfrm>
              <a:off x="5547" y="1971"/>
              <a:ext cx="6" cy="8"/>
            </a:xfrm>
            <a:custGeom>
              <a:avLst/>
              <a:gdLst>
                <a:gd name="T0" fmla="*/ 0 w 6"/>
                <a:gd name="T1" fmla="*/ 2 h 8"/>
                <a:gd name="T2" fmla="*/ 5 w 6"/>
                <a:gd name="T3" fmla="*/ 8 h 8"/>
                <a:gd name="T4" fmla="*/ 6 w 6"/>
                <a:gd name="T5" fmla="*/ 6 h 8"/>
                <a:gd name="T6" fmla="*/ 1 w 6"/>
                <a:gd name="T7" fmla="*/ 0 h 8"/>
                <a:gd name="T8" fmla="*/ 0 w 6"/>
                <a:gd name="T9" fmla="*/ 2 h 8"/>
                <a:gd name="T10" fmla="*/ 0 w 6"/>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0" y="2"/>
                  </a:moveTo>
                  <a:lnTo>
                    <a:pt x="5" y="8"/>
                  </a:lnTo>
                  <a:lnTo>
                    <a:pt x="6" y="6"/>
                  </a:lnTo>
                  <a:lnTo>
                    <a:pt x="1"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7" name="Freeform 145"/>
            <p:cNvSpPr>
              <a:spLocks/>
            </p:cNvSpPr>
            <p:nvPr/>
          </p:nvSpPr>
          <p:spPr bwMode="auto">
            <a:xfrm>
              <a:off x="5550" y="1966"/>
              <a:ext cx="7" cy="9"/>
            </a:xfrm>
            <a:custGeom>
              <a:avLst/>
              <a:gdLst>
                <a:gd name="T0" fmla="*/ 0 w 7"/>
                <a:gd name="T1" fmla="*/ 3 h 9"/>
                <a:gd name="T2" fmla="*/ 6 w 7"/>
                <a:gd name="T3" fmla="*/ 9 h 9"/>
                <a:gd name="T4" fmla="*/ 7 w 7"/>
                <a:gd name="T5" fmla="*/ 8 h 9"/>
                <a:gd name="T6" fmla="*/ 1 w 7"/>
                <a:gd name="T7" fmla="*/ 0 h 9"/>
                <a:gd name="T8" fmla="*/ 0 w 7"/>
                <a:gd name="T9" fmla="*/ 3 h 9"/>
                <a:gd name="T10" fmla="*/ 0 w 7"/>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0" y="3"/>
                  </a:moveTo>
                  <a:lnTo>
                    <a:pt x="6" y="9"/>
                  </a:lnTo>
                  <a:lnTo>
                    <a:pt x="7" y="8"/>
                  </a:lnTo>
                  <a:lnTo>
                    <a:pt x="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8" name="Freeform 146"/>
            <p:cNvSpPr>
              <a:spLocks/>
            </p:cNvSpPr>
            <p:nvPr/>
          </p:nvSpPr>
          <p:spPr bwMode="auto">
            <a:xfrm>
              <a:off x="5552" y="1962"/>
              <a:ext cx="10" cy="11"/>
            </a:xfrm>
            <a:custGeom>
              <a:avLst/>
              <a:gdLst>
                <a:gd name="T0" fmla="*/ 0 w 10"/>
                <a:gd name="T1" fmla="*/ 2 h 11"/>
                <a:gd name="T2" fmla="*/ 8 w 10"/>
                <a:gd name="T3" fmla="*/ 11 h 11"/>
                <a:gd name="T4" fmla="*/ 10 w 10"/>
                <a:gd name="T5" fmla="*/ 9 h 11"/>
                <a:gd name="T6" fmla="*/ 2 w 10"/>
                <a:gd name="T7" fmla="*/ 0 h 11"/>
                <a:gd name="T8" fmla="*/ 0 w 10"/>
                <a:gd name="T9" fmla="*/ 2 h 11"/>
                <a:gd name="T10" fmla="*/ 0 w 1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1">
                  <a:moveTo>
                    <a:pt x="0" y="2"/>
                  </a:moveTo>
                  <a:lnTo>
                    <a:pt x="8" y="11"/>
                  </a:lnTo>
                  <a:lnTo>
                    <a:pt x="10" y="9"/>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29" name="Freeform 147"/>
            <p:cNvSpPr>
              <a:spLocks/>
            </p:cNvSpPr>
            <p:nvPr/>
          </p:nvSpPr>
          <p:spPr bwMode="auto">
            <a:xfrm>
              <a:off x="5556" y="1959"/>
              <a:ext cx="9" cy="10"/>
            </a:xfrm>
            <a:custGeom>
              <a:avLst/>
              <a:gdLst>
                <a:gd name="T0" fmla="*/ 0 w 9"/>
                <a:gd name="T1" fmla="*/ 1 h 10"/>
                <a:gd name="T2" fmla="*/ 7 w 9"/>
                <a:gd name="T3" fmla="*/ 10 h 10"/>
                <a:gd name="T4" fmla="*/ 9 w 9"/>
                <a:gd name="T5" fmla="*/ 9 h 10"/>
                <a:gd name="T6" fmla="*/ 1 w 9"/>
                <a:gd name="T7" fmla="*/ 0 h 10"/>
                <a:gd name="T8" fmla="*/ 0 w 9"/>
                <a:gd name="T9" fmla="*/ 1 h 10"/>
                <a:gd name="T10" fmla="*/ 0 w 9"/>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0" y="1"/>
                  </a:moveTo>
                  <a:lnTo>
                    <a:pt x="7" y="10"/>
                  </a:lnTo>
                  <a:lnTo>
                    <a:pt x="9" y="9"/>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30" name="Freeform 148"/>
            <p:cNvSpPr>
              <a:spLocks/>
            </p:cNvSpPr>
            <p:nvPr/>
          </p:nvSpPr>
          <p:spPr bwMode="auto">
            <a:xfrm>
              <a:off x="5559" y="1956"/>
              <a:ext cx="10" cy="10"/>
            </a:xfrm>
            <a:custGeom>
              <a:avLst/>
              <a:gdLst>
                <a:gd name="T0" fmla="*/ 0 w 10"/>
                <a:gd name="T1" fmla="*/ 1 h 10"/>
                <a:gd name="T2" fmla="*/ 8 w 10"/>
                <a:gd name="T3" fmla="*/ 10 h 10"/>
                <a:gd name="T4" fmla="*/ 10 w 10"/>
                <a:gd name="T5" fmla="*/ 9 h 10"/>
                <a:gd name="T6" fmla="*/ 2 w 10"/>
                <a:gd name="T7" fmla="*/ 0 h 10"/>
                <a:gd name="T8" fmla="*/ 0 w 10"/>
                <a:gd name="T9" fmla="*/ 1 h 10"/>
                <a:gd name="T10" fmla="*/ 0 w 10"/>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0" y="1"/>
                  </a:moveTo>
                  <a:lnTo>
                    <a:pt x="8" y="10"/>
                  </a:lnTo>
                  <a:lnTo>
                    <a:pt x="10" y="9"/>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31" name="Freeform 149"/>
            <p:cNvSpPr>
              <a:spLocks/>
            </p:cNvSpPr>
            <p:nvPr/>
          </p:nvSpPr>
          <p:spPr bwMode="auto">
            <a:xfrm>
              <a:off x="5171" y="1607"/>
              <a:ext cx="115" cy="96"/>
            </a:xfrm>
            <a:custGeom>
              <a:avLst/>
              <a:gdLst>
                <a:gd name="T0" fmla="*/ 22 w 115"/>
                <a:gd name="T1" fmla="*/ 81 h 96"/>
                <a:gd name="T2" fmla="*/ 115 w 115"/>
                <a:gd name="T3" fmla="*/ 4 h 96"/>
                <a:gd name="T4" fmla="*/ 114 w 115"/>
                <a:gd name="T5" fmla="*/ 0 h 96"/>
                <a:gd name="T6" fmla="*/ 0 w 115"/>
                <a:gd name="T7" fmla="*/ 96 h 96"/>
                <a:gd name="T8" fmla="*/ 22 w 115"/>
                <a:gd name="T9" fmla="*/ 81 h 96"/>
                <a:gd name="T10" fmla="*/ 22 w 115"/>
                <a:gd name="T11" fmla="*/ 81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96">
                  <a:moveTo>
                    <a:pt x="22" y="81"/>
                  </a:moveTo>
                  <a:lnTo>
                    <a:pt x="115" y="4"/>
                  </a:lnTo>
                  <a:lnTo>
                    <a:pt x="114" y="0"/>
                  </a:lnTo>
                  <a:lnTo>
                    <a:pt x="0" y="96"/>
                  </a:lnTo>
                  <a:lnTo>
                    <a:pt x="22"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32" name="Freeform 150"/>
            <p:cNvSpPr>
              <a:spLocks/>
            </p:cNvSpPr>
            <p:nvPr/>
          </p:nvSpPr>
          <p:spPr bwMode="auto">
            <a:xfrm>
              <a:off x="5407" y="1762"/>
              <a:ext cx="84" cy="330"/>
            </a:xfrm>
            <a:custGeom>
              <a:avLst/>
              <a:gdLst>
                <a:gd name="T0" fmla="*/ 55 w 84"/>
                <a:gd name="T1" fmla="*/ 0 h 330"/>
                <a:gd name="T2" fmla="*/ 67 w 84"/>
                <a:gd name="T3" fmla="*/ 23 h 330"/>
                <a:gd name="T4" fmla="*/ 76 w 84"/>
                <a:gd name="T5" fmla="*/ 52 h 330"/>
                <a:gd name="T6" fmla="*/ 80 w 84"/>
                <a:gd name="T7" fmla="*/ 85 h 330"/>
                <a:gd name="T8" fmla="*/ 80 w 84"/>
                <a:gd name="T9" fmla="*/ 122 h 330"/>
                <a:gd name="T10" fmla="*/ 72 w 84"/>
                <a:gd name="T11" fmla="*/ 158 h 330"/>
                <a:gd name="T12" fmla="*/ 62 w 84"/>
                <a:gd name="T13" fmla="*/ 186 h 330"/>
                <a:gd name="T14" fmla="*/ 46 w 84"/>
                <a:gd name="T15" fmla="*/ 211 h 330"/>
                <a:gd name="T16" fmla="*/ 27 w 84"/>
                <a:gd name="T17" fmla="*/ 234 h 330"/>
                <a:gd name="T18" fmla="*/ 28 w 84"/>
                <a:gd name="T19" fmla="*/ 209 h 330"/>
                <a:gd name="T20" fmla="*/ 27 w 84"/>
                <a:gd name="T21" fmla="*/ 189 h 330"/>
                <a:gd name="T22" fmla="*/ 24 w 84"/>
                <a:gd name="T23" fmla="*/ 139 h 330"/>
                <a:gd name="T24" fmla="*/ 25 w 84"/>
                <a:gd name="T25" fmla="*/ 95 h 330"/>
                <a:gd name="T26" fmla="*/ 21 w 84"/>
                <a:gd name="T27" fmla="*/ 92 h 330"/>
                <a:gd name="T28" fmla="*/ 16 w 84"/>
                <a:gd name="T29" fmla="*/ 96 h 330"/>
                <a:gd name="T30" fmla="*/ 22 w 84"/>
                <a:gd name="T31" fmla="*/ 97 h 330"/>
                <a:gd name="T32" fmla="*/ 21 w 84"/>
                <a:gd name="T33" fmla="*/ 144 h 330"/>
                <a:gd name="T34" fmla="*/ 21 w 84"/>
                <a:gd name="T35" fmla="*/ 189 h 330"/>
                <a:gd name="T36" fmla="*/ 0 w 84"/>
                <a:gd name="T37" fmla="*/ 188 h 330"/>
                <a:gd name="T38" fmla="*/ 25 w 84"/>
                <a:gd name="T39" fmla="*/ 193 h 330"/>
                <a:gd name="T40" fmla="*/ 26 w 84"/>
                <a:gd name="T41" fmla="*/ 198 h 330"/>
                <a:gd name="T42" fmla="*/ 22 w 84"/>
                <a:gd name="T43" fmla="*/ 227 h 330"/>
                <a:gd name="T44" fmla="*/ 24 w 84"/>
                <a:gd name="T45" fmla="*/ 274 h 330"/>
                <a:gd name="T46" fmla="*/ 27 w 84"/>
                <a:gd name="T47" fmla="*/ 305 h 330"/>
                <a:gd name="T48" fmla="*/ 23 w 84"/>
                <a:gd name="T49" fmla="*/ 315 h 330"/>
                <a:gd name="T50" fmla="*/ 25 w 84"/>
                <a:gd name="T51" fmla="*/ 330 h 330"/>
                <a:gd name="T52" fmla="*/ 33 w 84"/>
                <a:gd name="T53" fmla="*/ 326 h 330"/>
                <a:gd name="T54" fmla="*/ 59 w 84"/>
                <a:gd name="T55" fmla="*/ 330 h 330"/>
                <a:gd name="T56" fmla="*/ 78 w 84"/>
                <a:gd name="T57" fmla="*/ 328 h 330"/>
                <a:gd name="T58" fmla="*/ 82 w 84"/>
                <a:gd name="T59" fmla="*/ 323 h 330"/>
                <a:gd name="T60" fmla="*/ 59 w 84"/>
                <a:gd name="T61" fmla="*/ 324 h 330"/>
                <a:gd name="T62" fmla="*/ 47 w 84"/>
                <a:gd name="T63" fmla="*/ 318 h 330"/>
                <a:gd name="T64" fmla="*/ 39 w 84"/>
                <a:gd name="T65" fmla="*/ 309 h 330"/>
                <a:gd name="T66" fmla="*/ 32 w 84"/>
                <a:gd name="T67" fmla="*/ 309 h 330"/>
                <a:gd name="T68" fmla="*/ 37 w 84"/>
                <a:gd name="T69" fmla="*/ 322 h 330"/>
                <a:gd name="T70" fmla="*/ 27 w 84"/>
                <a:gd name="T71" fmla="*/ 320 h 330"/>
                <a:gd name="T72" fmla="*/ 31 w 84"/>
                <a:gd name="T73" fmla="*/ 298 h 330"/>
                <a:gd name="T74" fmla="*/ 28 w 84"/>
                <a:gd name="T75" fmla="*/ 240 h 330"/>
                <a:gd name="T76" fmla="*/ 41 w 84"/>
                <a:gd name="T77" fmla="*/ 224 h 330"/>
                <a:gd name="T78" fmla="*/ 54 w 84"/>
                <a:gd name="T79" fmla="*/ 204 h 330"/>
                <a:gd name="T80" fmla="*/ 68 w 84"/>
                <a:gd name="T81" fmla="*/ 181 h 330"/>
                <a:gd name="T82" fmla="*/ 75 w 84"/>
                <a:gd name="T83" fmla="*/ 158 h 330"/>
                <a:gd name="T84" fmla="*/ 81 w 84"/>
                <a:gd name="T85" fmla="*/ 131 h 330"/>
                <a:gd name="T86" fmla="*/ 84 w 84"/>
                <a:gd name="T87" fmla="*/ 93 h 330"/>
                <a:gd name="T88" fmla="*/ 82 w 84"/>
                <a:gd name="T89" fmla="*/ 69 h 330"/>
                <a:gd name="T90" fmla="*/ 78 w 84"/>
                <a:gd name="T91" fmla="*/ 48 h 330"/>
                <a:gd name="T92" fmla="*/ 70 w 84"/>
                <a:gd name="T93" fmla="*/ 25 h 330"/>
                <a:gd name="T94" fmla="*/ 65 w 84"/>
                <a:gd name="T95" fmla="*/ 13 h 330"/>
                <a:gd name="T96" fmla="*/ 55 w 84"/>
                <a:gd name="T97" fmla="*/ 0 h 330"/>
                <a:gd name="T98" fmla="*/ 55 w 84"/>
                <a:gd name="T99" fmla="*/ 0 h 3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4" h="330">
                  <a:moveTo>
                    <a:pt x="55" y="0"/>
                  </a:moveTo>
                  <a:lnTo>
                    <a:pt x="67" y="23"/>
                  </a:lnTo>
                  <a:lnTo>
                    <a:pt x="76" y="52"/>
                  </a:lnTo>
                  <a:lnTo>
                    <a:pt x="80" y="85"/>
                  </a:lnTo>
                  <a:lnTo>
                    <a:pt x="80" y="122"/>
                  </a:lnTo>
                  <a:lnTo>
                    <a:pt x="72" y="158"/>
                  </a:lnTo>
                  <a:lnTo>
                    <a:pt x="62" y="186"/>
                  </a:lnTo>
                  <a:lnTo>
                    <a:pt x="46" y="211"/>
                  </a:lnTo>
                  <a:lnTo>
                    <a:pt x="27" y="234"/>
                  </a:lnTo>
                  <a:lnTo>
                    <a:pt x="28" y="209"/>
                  </a:lnTo>
                  <a:lnTo>
                    <a:pt x="27" y="189"/>
                  </a:lnTo>
                  <a:lnTo>
                    <a:pt x="24" y="139"/>
                  </a:lnTo>
                  <a:lnTo>
                    <a:pt x="25" y="95"/>
                  </a:lnTo>
                  <a:lnTo>
                    <a:pt x="21" y="92"/>
                  </a:lnTo>
                  <a:lnTo>
                    <a:pt x="16" y="96"/>
                  </a:lnTo>
                  <a:lnTo>
                    <a:pt x="22" y="97"/>
                  </a:lnTo>
                  <a:lnTo>
                    <a:pt x="21" y="144"/>
                  </a:lnTo>
                  <a:lnTo>
                    <a:pt x="21" y="189"/>
                  </a:lnTo>
                  <a:lnTo>
                    <a:pt x="0" y="188"/>
                  </a:lnTo>
                  <a:lnTo>
                    <a:pt x="25" y="193"/>
                  </a:lnTo>
                  <a:lnTo>
                    <a:pt x="26" y="198"/>
                  </a:lnTo>
                  <a:lnTo>
                    <a:pt x="22" y="227"/>
                  </a:lnTo>
                  <a:lnTo>
                    <a:pt x="24" y="274"/>
                  </a:lnTo>
                  <a:lnTo>
                    <a:pt x="27" y="305"/>
                  </a:lnTo>
                  <a:lnTo>
                    <a:pt x="23" y="315"/>
                  </a:lnTo>
                  <a:lnTo>
                    <a:pt x="25" y="330"/>
                  </a:lnTo>
                  <a:lnTo>
                    <a:pt x="33" y="326"/>
                  </a:lnTo>
                  <a:lnTo>
                    <a:pt x="59" y="330"/>
                  </a:lnTo>
                  <a:lnTo>
                    <a:pt x="78" y="328"/>
                  </a:lnTo>
                  <a:lnTo>
                    <a:pt x="82" y="323"/>
                  </a:lnTo>
                  <a:lnTo>
                    <a:pt x="59" y="324"/>
                  </a:lnTo>
                  <a:lnTo>
                    <a:pt x="47" y="318"/>
                  </a:lnTo>
                  <a:lnTo>
                    <a:pt x="39" y="309"/>
                  </a:lnTo>
                  <a:lnTo>
                    <a:pt x="32" y="309"/>
                  </a:lnTo>
                  <a:lnTo>
                    <a:pt x="37" y="322"/>
                  </a:lnTo>
                  <a:lnTo>
                    <a:pt x="27" y="320"/>
                  </a:lnTo>
                  <a:lnTo>
                    <a:pt x="31" y="298"/>
                  </a:lnTo>
                  <a:lnTo>
                    <a:pt x="28" y="240"/>
                  </a:lnTo>
                  <a:lnTo>
                    <a:pt x="41" y="224"/>
                  </a:lnTo>
                  <a:lnTo>
                    <a:pt x="54" y="204"/>
                  </a:lnTo>
                  <a:lnTo>
                    <a:pt x="68" y="181"/>
                  </a:lnTo>
                  <a:lnTo>
                    <a:pt x="75" y="158"/>
                  </a:lnTo>
                  <a:lnTo>
                    <a:pt x="81" y="131"/>
                  </a:lnTo>
                  <a:lnTo>
                    <a:pt x="84" y="93"/>
                  </a:lnTo>
                  <a:lnTo>
                    <a:pt x="82" y="69"/>
                  </a:lnTo>
                  <a:lnTo>
                    <a:pt x="78" y="48"/>
                  </a:lnTo>
                  <a:lnTo>
                    <a:pt x="70" y="25"/>
                  </a:lnTo>
                  <a:lnTo>
                    <a:pt x="65" y="1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0333" name="Freeform 151"/>
            <p:cNvSpPr>
              <a:spLocks/>
            </p:cNvSpPr>
            <p:nvPr/>
          </p:nvSpPr>
          <p:spPr bwMode="auto">
            <a:xfrm>
              <a:off x="5358" y="1740"/>
              <a:ext cx="123" cy="103"/>
            </a:xfrm>
            <a:custGeom>
              <a:avLst/>
              <a:gdLst>
                <a:gd name="T0" fmla="*/ 0 w 123"/>
                <a:gd name="T1" fmla="*/ 75 h 103"/>
                <a:gd name="T2" fmla="*/ 87 w 123"/>
                <a:gd name="T3" fmla="*/ 0 h 103"/>
                <a:gd name="T4" fmla="*/ 99 w 123"/>
                <a:gd name="T5" fmla="*/ 15 h 103"/>
                <a:gd name="T6" fmla="*/ 112 w 123"/>
                <a:gd name="T7" fmla="*/ 40 h 103"/>
                <a:gd name="T8" fmla="*/ 119 w 123"/>
                <a:gd name="T9" fmla="*/ 61 h 103"/>
                <a:gd name="T10" fmla="*/ 123 w 123"/>
                <a:gd name="T11" fmla="*/ 88 h 103"/>
                <a:gd name="T12" fmla="*/ 123 w 123"/>
                <a:gd name="T13" fmla="*/ 103 h 103"/>
                <a:gd name="T14" fmla="*/ 7 w 123"/>
                <a:gd name="T15" fmla="*/ 98 h 103"/>
                <a:gd name="T16" fmla="*/ 0 w 123"/>
                <a:gd name="T17" fmla="*/ 75 h 103"/>
                <a:gd name="T18" fmla="*/ 0 w 123"/>
                <a:gd name="T19" fmla="*/ 75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103">
                  <a:moveTo>
                    <a:pt x="0" y="75"/>
                  </a:moveTo>
                  <a:lnTo>
                    <a:pt x="87" y="0"/>
                  </a:lnTo>
                  <a:lnTo>
                    <a:pt x="99" y="15"/>
                  </a:lnTo>
                  <a:lnTo>
                    <a:pt x="112" y="40"/>
                  </a:lnTo>
                  <a:lnTo>
                    <a:pt x="119" y="61"/>
                  </a:lnTo>
                  <a:lnTo>
                    <a:pt x="123" y="88"/>
                  </a:lnTo>
                  <a:lnTo>
                    <a:pt x="123" y="103"/>
                  </a:lnTo>
                  <a:lnTo>
                    <a:pt x="7" y="98"/>
                  </a:lnTo>
                  <a:lnTo>
                    <a:pt x="0" y="75"/>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grpSp>
      <p:grpSp>
        <p:nvGrpSpPr>
          <p:cNvPr id="50181" name="Group 152"/>
          <p:cNvGrpSpPr>
            <a:grpSpLocks/>
          </p:cNvGrpSpPr>
          <p:nvPr/>
        </p:nvGrpSpPr>
        <p:grpSpPr bwMode="auto">
          <a:xfrm>
            <a:off x="5366240" y="3902320"/>
            <a:ext cx="2319704" cy="2173165"/>
            <a:chOff x="2880" y="1525"/>
            <a:chExt cx="1724" cy="2177"/>
          </a:xfrm>
        </p:grpSpPr>
        <p:sp>
          <p:nvSpPr>
            <p:cNvPr id="50184" name="Rectangle 153"/>
            <p:cNvSpPr>
              <a:spLocks noChangeArrowheads="1"/>
            </p:cNvSpPr>
            <p:nvPr/>
          </p:nvSpPr>
          <p:spPr bwMode="auto">
            <a:xfrm>
              <a:off x="2880" y="1525"/>
              <a:ext cx="1724" cy="2177"/>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r>
                <a:rPr lang="en-US" altLang="zh-TW" sz="1662" b="0">
                  <a:solidFill>
                    <a:schemeClr val="tx1"/>
                  </a:solidFill>
                  <a:ea typeface="新細明體"/>
                  <a:cs typeface="新細明體"/>
                </a:rPr>
                <a:t>Page</a:t>
              </a:r>
            </a:p>
          </p:txBody>
        </p:sp>
        <p:sp>
          <p:nvSpPr>
            <p:cNvPr id="50185" name="Rectangle 154"/>
            <p:cNvSpPr>
              <a:spLocks noChangeArrowheads="1"/>
            </p:cNvSpPr>
            <p:nvPr/>
          </p:nvSpPr>
          <p:spPr bwMode="auto">
            <a:xfrm>
              <a:off x="3156" y="2170"/>
              <a:ext cx="1385" cy="1315"/>
            </a:xfrm>
            <a:prstGeom prst="rect">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r>
                <a:rPr lang="en-US" altLang="zh-TW" sz="1662" b="0">
                  <a:solidFill>
                    <a:schemeClr val="bg1"/>
                  </a:solidFill>
                  <a:ea typeface="新細明體"/>
                  <a:cs typeface="新細明體"/>
                </a:rPr>
                <a:t>Block: </a:t>
              </a:r>
            </a:p>
            <a:p>
              <a:pPr>
                <a:spcBef>
                  <a:spcPct val="0"/>
                </a:spcBef>
                <a:buClrTx/>
                <a:buSzTx/>
                <a:buFontTx/>
                <a:buNone/>
              </a:pPr>
              <a:r>
                <a:rPr lang="zh-CN" altLang="en-US" sz="1662" b="0">
                  <a:solidFill>
                    <a:schemeClr val="bg1"/>
                  </a:solidFill>
                  <a:ea typeface="新細明體"/>
                  <a:cs typeface="新細明體"/>
                </a:rPr>
                <a:t>最小逻辑地址单元</a:t>
              </a:r>
              <a:endParaRPr lang="en-US" altLang="zh-TW" sz="1108" b="0">
                <a:solidFill>
                  <a:schemeClr val="bg1"/>
                </a:solidFill>
                <a:ea typeface="新細明體"/>
                <a:cs typeface="新細明體"/>
              </a:endParaRPr>
            </a:p>
          </p:txBody>
        </p:sp>
        <p:sp>
          <p:nvSpPr>
            <p:cNvPr id="50186" name="Rectangle 155"/>
            <p:cNvSpPr>
              <a:spLocks noChangeArrowheads="1"/>
            </p:cNvSpPr>
            <p:nvPr/>
          </p:nvSpPr>
          <p:spPr bwMode="auto">
            <a:xfrm>
              <a:off x="3334" y="2761"/>
              <a:ext cx="861" cy="5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r>
                <a:rPr lang="en-US" altLang="zh-TW" sz="1662" b="0">
                  <a:solidFill>
                    <a:schemeClr val="tx1"/>
                  </a:solidFill>
                  <a:ea typeface="新細明體"/>
                  <a:cs typeface="新細明體"/>
                </a:rPr>
                <a:t>Sector</a:t>
              </a:r>
              <a:endParaRPr lang="en-US" altLang="zh-TW" sz="1292" b="0">
                <a:solidFill>
                  <a:schemeClr val="tx1"/>
                </a:solidFill>
                <a:ea typeface="新細明體"/>
                <a:cs typeface="新細明體"/>
              </a:endParaRPr>
            </a:p>
          </p:txBody>
        </p:sp>
      </p:grpSp>
      <p:sp>
        <p:nvSpPr>
          <p:cNvPr id="50182" name="AutoShape 156"/>
          <p:cNvSpPr>
            <a:spLocks noChangeArrowheads="1"/>
          </p:cNvSpPr>
          <p:nvPr/>
        </p:nvSpPr>
        <p:spPr bwMode="auto">
          <a:xfrm rot="723548">
            <a:off x="3344008" y="5879125"/>
            <a:ext cx="1482969" cy="361950"/>
          </a:xfrm>
          <a:prstGeom prst="curvedUpArrow">
            <a:avLst>
              <a:gd name="adj1" fmla="val 90062"/>
              <a:gd name="adj2" fmla="val 180085"/>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50183" name="Text Box 157"/>
          <p:cNvSpPr txBox="1">
            <a:spLocks noChangeArrowheads="1"/>
          </p:cNvSpPr>
          <p:nvPr/>
        </p:nvSpPr>
        <p:spPr bwMode="auto">
          <a:xfrm>
            <a:off x="4085494" y="5584583"/>
            <a:ext cx="1153258" cy="34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en-US" altLang="zh-TW" sz="1662" b="0">
                <a:solidFill>
                  <a:schemeClr val="tx1"/>
                </a:solidFill>
                <a:ea typeface="新細明體"/>
                <a:cs typeface="新細明體"/>
              </a:rPr>
              <a:t>Block I/O</a:t>
            </a:r>
          </a:p>
        </p:txBody>
      </p:sp>
    </p:spTree>
    <p:extLst>
      <p:ext uri="{BB962C8B-B14F-4D97-AF65-F5344CB8AC3E}">
        <p14:creationId xmlns:p14="http://schemas.microsoft.com/office/powerpoint/2010/main" val="84558876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latin typeface="华文新魏" panose="02010800040101010101" pitchFamily="2" charset="-122"/>
              </a:rPr>
              <a:t>Cont.</a:t>
            </a:r>
          </a:p>
        </p:txBody>
      </p:sp>
      <p:grpSp>
        <p:nvGrpSpPr>
          <p:cNvPr id="51203" name="Group 3"/>
          <p:cNvGrpSpPr>
            <a:grpSpLocks/>
          </p:cNvGrpSpPr>
          <p:nvPr/>
        </p:nvGrpSpPr>
        <p:grpSpPr bwMode="auto">
          <a:xfrm>
            <a:off x="1247044" y="2763717"/>
            <a:ext cx="1595803" cy="1726223"/>
            <a:chOff x="4981" y="1554"/>
            <a:chExt cx="694" cy="697"/>
          </a:xfrm>
        </p:grpSpPr>
        <p:sp>
          <p:nvSpPr>
            <p:cNvPr id="51222" name="Freeform 4"/>
            <p:cNvSpPr>
              <a:spLocks/>
            </p:cNvSpPr>
            <p:nvPr/>
          </p:nvSpPr>
          <p:spPr bwMode="auto">
            <a:xfrm>
              <a:off x="5104" y="1662"/>
              <a:ext cx="384" cy="383"/>
            </a:xfrm>
            <a:custGeom>
              <a:avLst/>
              <a:gdLst>
                <a:gd name="T0" fmla="*/ 43 w 384"/>
                <a:gd name="T1" fmla="*/ 60 h 383"/>
                <a:gd name="T2" fmla="*/ 17 w 384"/>
                <a:gd name="T3" fmla="*/ 98 h 383"/>
                <a:gd name="T4" fmla="*/ 1 w 384"/>
                <a:gd name="T5" fmla="*/ 153 h 383"/>
                <a:gd name="T6" fmla="*/ 0 w 384"/>
                <a:gd name="T7" fmla="*/ 192 h 383"/>
                <a:gd name="T8" fmla="*/ 9 w 384"/>
                <a:gd name="T9" fmla="*/ 246 h 383"/>
                <a:gd name="T10" fmla="*/ 42 w 384"/>
                <a:gd name="T11" fmla="*/ 303 h 383"/>
                <a:gd name="T12" fmla="*/ 71 w 384"/>
                <a:gd name="T13" fmla="*/ 331 h 383"/>
                <a:gd name="T14" fmla="*/ 105 w 384"/>
                <a:gd name="T15" fmla="*/ 356 h 383"/>
                <a:gd name="T16" fmla="*/ 134 w 384"/>
                <a:gd name="T17" fmla="*/ 370 h 383"/>
                <a:gd name="T18" fmla="*/ 183 w 384"/>
                <a:gd name="T19" fmla="*/ 382 h 383"/>
                <a:gd name="T20" fmla="*/ 219 w 384"/>
                <a:gd name="T21" fmla="*/ 383 h 383"/>
                <a:gd name="T22" fmla="*/ 254 w 384"/>
                <a:gd name="T23" fmla="*/ 377 h 383"/>
                <a:gd name="T24" fmla="*/ 275 w 384"/>
                <a:gd name="T25" fmla="*/ 369 h 383"/>
                <a:gd name="T26" fmla="*/ 289 w 384"/>
                <a:gd name="T27" fmla="*/ 319 h 383"/>
                <a:gd name="T28" fmla="*/ 290 w 384"/>
                <a:gd name="T29" fmla="*/ 291 h 383"/>
                <a:gd name="T30" fmla="*/ 302 w 384"/>
                <a:gd name="T31" fmla="*/ 286 h 383"/>
                <a:gd name="T32" fmla="*/ 300 w 384"/>
                <a:gd name="T33" fmla="*/ 277 h 383"/>
                <a:gd name="T34" fmla="*/ 320 w 384"/>
                <a:gd name="T35" fmla="*/ 196 h 383"/>
                <a:gd name="T36" fmla="*/ 327 w 384"/>
                <a:gd name="T37" fmla="*/ 196 h 383"/>
                <a:gd name="T38" fmla="*/ 329 w 384"/>
                <a:gd name="T39" fmla="*/ 290 h 383"/>
                <a:gd name="T40" fmla="*/ 327 w 384"/>
                <a:gd name="T41" fmla="*/ 342 h 383"/>
                <a:gd name="T42" fmla="*/ 357 w 384"/>
                <a:gd name="T43" fmla="*/ 300 h 383"/>
                <a:gd name="T44" fmla="*/ 375 w 384"/>
                <a:gd name="T45" fmla="*/ 265 h 383"/>
                <a:gd name="T46" fmla="*/ 383 w 384"/>
                <a:gd name="T47" fmla="*/ 220 h 383"/>
                <a:gd name="T48" fmla="*/ 384 w 384"/>
                <a:gd name="T49" fmla="*/ 169 h 383"/>
                <a:gd name="T50" fmla="*/ 364 w 384"/>
                <a:gd name="T51" fmla="*/ 108 h 383"/>
                <a:gd name="T52" fmla="*/ 331 w 384"/>
                <a:gd name="T53" fmla="*/ 64 h 383"/>
                <a:gd name="T54" fmla="*/ 284 w 384"/>
                <a:gd name="T55" fmla="*/ 25 h 383"/>
                <a:gd name="T56" fmla="*/ 251 w 384"/>
                <a:gd name="T57" fmla="*/ 11 h 383"/>
                <a:gd name="T58" fmla="*/ 201 w 384"/>
                <a:gd name="T59" fmla="*/ 0 h 383"/>
                <a:gd name="T60" fmla="*/ 154 w 384"/>
                <a:gd name="T61" fmla="*/ 3 h 383"/>
                <a:gd name="T62" fmla="*/ 89 w 384"/>
                <a:gd name="T63" fmla="*/ 25 h 383"/>
                <a:gd name="T64" fmla="*/ 43 w 384"/>
                <a:gd name="T65" fmla="*/ 60 h 383"/>
                <a:gd name="T66" fmla="*/ 43 w 384"/>
                <a:gd name="T67" fmla="*/ 60 h 3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4" h="383">
                  <a:moveTo>
                    <a:pt x="43" y="60"/>
                  </a:moveTo>
                  <a:lnTo>
                    <a:pt x="17" y="98"/>
                  </a:lnTo>
                  <a:lnTo>
                    <a:pt x="1" y="153"/>
                  </a:lnTo>
                  <a:lnTo>
                    <a:pt x="0" y="192"/>
                  </a:lnTo>
                  <a:lnTo>
                    <a:pt x="9" y="246"/>
                  </a:lnTo>
                  <a:lnTo>
                    <a:pt x="42" y="303"/>
                  </a:lnTo>
                  <a:lnTo>
                    <a:pt x="71" y="331"/>
                  </a:lnTo>
                  <a:lnTo>
                    <a:pt x="105" y="356"/>
                  </a:lnTo>
                  <a:lnTo>
                    <a:pt x="134" y="370"/>
                  </a:lnTo>
                  <a:lnTo>
                    <a:pt x="183" y="382"/>
                  </a:lnTo>
                  <a:lnTo>
                    <a:pt x="219" y="383"/>
                  </a:lnTo>
                  <a:lnTo>
                    <a:pt x="254" y="377"/>
                  </a:lnTo>
                  <a:lnTo>
                    <a:pt x="275" y="369"/>
                  </a:lnTo>
                  <a:lnTo>
                    <a:pt x="289" y="319"/>
                  </a:lnTo>
                  <a:lnTo>
                    <a:pt x="290" y="291"/>
                  </a:lnTo>
                  <a:lnTo>
                    <a:pt x="302" y="286"/>
                  </a:lnTo>
                  <a:lnTo>
                    <a:pt x="300" y="277"/>
                  </a:lnTo>
                  <a:lnTo>
                    <a:pt x="320" y="196"/>
                  </a:lnTo>
                  <a:lnTo>
                    <a:pt x="327" y="196"/>
                  </a:lnTo>
                  <a:lnTo>
                    <a:pt x="329" y="290"/>
                  </a:lnTo>
                  <a:lnTo>
                    <a:pt x="327" y="342"/>
                  </a:lnTo>
                  <a:lnTo>
                    <a:pt x="357" y="300"/>
                  </a:lnTo>
                  <a:lnTo>
                    <a:pt x="375" y="265"/>
                  </a:lnTo>
                  <a:lnTo>
                    <a:pt x="383" y="220"/>
                  </a:lnTo>
                  <a:lnTo>
                    <a:pt x="384" y="169"/>
                  </a:lnTo>
                  <a:lnTo>
                    <a:pt x="364" y="108"/>
                  </a:lnTo>
                  <a:lnTo>
                    <a:pt x="331" y="64"/>
                  </a:lnTo>
                  <a:lnTo>
                    <a:pt x="284" y="25"/>
                  </a:lnTo>
                  <a:lnTo>
                    <a:pt x="251" y="11"/>
                  </a:lnTo>
                  <a:lnTo>
                    <a:pt x="201" y="0"/>
                  </a:lnTo>
                  <a:lnTo>
                    <a:pt x="154" y="3"/>
                  </a:lnTo>
                  <a:lnTo>
                    <a:pt x="89" y="25"/>
                  </a:lnTo>
                  <a:lnTo>
                    <a:pt x="43" y="6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3" name="Freeform 5"/>
            <p:cNvSpPr>
              <a:spLocks/>
            </p:cNvSpPr>
            <p:nvPr/>
          </p:nvSpPr>
          <p:spPr bwMode="auto">
            <a:xfrm>
              <a:off x="5343" y="1694"/>
              <a:ext cx="147" cy="227"/>
            </a:xfrm>
            <a:custGeom>
              <a:avLst/>
              <a:gdLst>
                <a:gd name="T0" fmla="*/ 20 w 147"/>
                <a:gd name="T1" fmla="*/ 172 h 227"/>
                <a:gd name="T2" fmla="*/ 21 w 147"/>
                <a:gd name="T3" fmla="*/ 150 h 227"/>
                <a:gd name="T4" fmla="*/ 13 w 147"/>
                <a:gd name="T5" fmla="*/ 121 h 227"/>
                <a:gd name="T6" fmla="*/ 0 w 147"/>
                <a:gd name="T7" fmla="*/ 107 h 227"/>
                <a:gd name="T8" fmla="*/ 15 w 147"/>
                <a:gd name="T9" fmla="*/ 82 h 227"/>
                <a:gd name="T10" fmla="*/ 26 w 147"/>
                <a:gd name="T11" fmla="*/ 86 h 227"/>
                <a:gd name="T12" fmla="*/ 19 w 147"/>
                <a:gd name="T13" fmla="*/ 77 h 227"/>
                <a:gd name="T14" fmla="*/ 30 w 147"/>
                <a:gd name="T15" fmla="*/ 78 h 227"/>
                <a:gd name="T16" fmla="*/ 23 w 147"/>
                <a:gd name="T17" fmla="*/ 67 h 227"/>
                <a:gd name="T18" fmla="*/ 36 w 147"/>
                <a:gd name="T19" fmla="*/ 71 h 227"/>
                <a:gd name="T20" fmla="*/ 24 w 147"/>
                <a:gd name="T21" fmla="*/ 60 h 227"/>
                <a:gd name="T22" fmla="*/ 40 w 147"/>
                <a:gd name="T23" fmla="*/ 65 h 227"/>
                <a:gd name="T24" fmla="*/ 28 w 147"/>
                <a:gd name="T25" fmla="*/ 53 h 227"/>
                <a:gd name="T26" fmla="*/ 43 w 147"/>
                <a:gd name="T27" fmla="*/ 57 h 227"/>
                <a:gd name="T28" fmla="*/ 34 w 147"/>
                <a:gd name="T29" fmla="*/ 46 h 227"/>
                <a:gd name="T30" fmla="*/ 47 w 147"/>
                <a:gd name="T31" fmla="*/ 50 h 227"/>
                <a:gd name="T32" fmla="*/ 37 w 147"/>
                <a:gd name="T33" fmla="*/ 38 h 227"/>
                <a:gd name="T34" fmla="*/ 52 w 147"/>
                <a:gd name="T35" fmla="*/ 44 h 227"/>
                <a:gd name="T36" fmla="*/ 40 w 147"/>
                <a:gd name="T37" fmla="*/ 32 h 227"/>
                <a:gd name="T38" fmla="*/ 65 w 147"/>
                <a:gd name="T39" fmla="*/ 42 h 227"/>
                <a:gd name="T40" fmla="*/ 37 w 147"/>
                <a:gd name="T41" fmla="*/ 20 h 227"/>
                <a:gd name="T42" fmla="*/ 72 w 147"/>
                <a:gd name="T43" fmla="*/ 36 h 227"/>
                <a:gd name="T44" fmla="*/ 37 w 147"/>
                <a:gd name="T45" fmla="*/ 12 h 227"/>
                <a:gd name="T46" fmla="*/ 73 w 147"/>
                <a:gd name="T47" fmla="*/ 29 h 227"/>
                <a:gd name="T48" fmla="*/ 42 w 147"/>
                <a:gd name="T49" fmla="*/ 5 h 227"/>
                <a:gd name="T50" fmla="*/ 65 w 147"/>
                <a:gd name="T51" fmla="*/ 16 h 227"/>
                <a:gd name="T52" fmla="*/ 52 w 147"/>
                <a:gd name="T53" fmla="*/ 0 h 227"/>
                <a:gd name="T54" fmla="*/ 77 w 147"/>
                <a:gd name="T55" fmla="*/ 17 h 227"/>
                <a:gd name="T56" fmla="*/ 106 w 147"/>
                <a:gd name="T57" fmla="*/ 48 h 227"/>
                <a:gd name="T58" fmla="*/ 119 w 147"/>
                <a:gd name="T59" fmla="*/ 67 h 227"/>
                <a:gd name="T60" fmla="*/ 134 w 147"/>
                <a:gd name="T61" fmla="*/ 93 h 227"/>
                <a:gd name="T62" fmla="*/ 142 w 147"/>
                <a:gd name="T63" fmla="*/ 133 h 227"/>
                <a:gd name="T64" fmla="*/ 147 w 147"/>
                <a:gd name="T65" fmla="*/ 185 h 227"/>
                <a:gd name="T66" fmla="*/ 136 w 147"/>
                <a:gd name="T67" fmla="*/ 227 h 227"/>
                <a:gd name="T68" fmla="*/ 130 w 147"/>
                <a:gd name="T69" fmla="*/ 224 h 227"/>
                <a:gd name="T70" fmla="*/ 134 w 147"/>
                <a:gd name="T71" fmla="*/ 193 h 227"/>
                <a:gd name="T72" fmla="*/ 120 w 147"/>
                <a:gd name="T73" fmla="*/ 220 h 227"/>
                <a:gd name="T74" fmla="*/ 125 w 147"/>
                <a:gd name="T75" fmla="*/ 180 h 227"/>
                <a:gd name="T76" fmla="*/ 112 w 147"/>
                <a:gd name="T77" fmla="*/ 217 h 227"/>
                <a:gd name="T78" fmla="*/ 115 w 147"/>
                <a:gd name="T79" fmla="*/ 179 h 227"/>
                <a:gd name="T80" fmla="*/ 105 w 147"/>
                <a:gd name="T81" fmla="*/ 213 h 227"/>
                <a:gd name="T82" fmla="*/ 107 w 147"/>
                <a:gd name="T83" fmla="*/ 185 h 227"/>
                <a:gd name="T84" fmla="*/ 97 w 147"/>
                <a:gd name="T85" fmla="*/ 206 h 227"/>
                <a:gd name="T86" fmla="*/ 95 w 147"/>
                <a:gd name="T87" fmla="*/ 183 h 227"/>
                <a:gd name="T88" fmla="*/ 87 w 147"/>
                <a:gd name="T89" fmla="*/ 199 h 227"/>
                <a:gd name="T90" fmla="*/ 76 w 147"/>
                <a:gd name="T91" fmla="*/ 184 h 227"/>
                <a:gd name="T92" fmla="*/ 67 w 147"/>
                <a:gd name="T93" fmla="*/ 199 h 227"/>
                <a:gd name="T94" fmla="*/ 70 w 147"/>
                <a:gd name="T95" fmla="*/ 179 h 227"/>
                <a:gd name="T96" fmla="*/ 59 w 147"/>
                <a:gd name="T97" fmla="*/ 195 h 227"/>
                <a:gd name="T98" fmla="*/ 65 w 147"/>
                <a:gd name="T99" fmla="*/ 168 h 227"/>
                <a:gd name="T100" fmla="*/ 53 w 147"/>
                <a:gd name="T101" fmla="*/ 193 h 227"/>
                <a:gd name="T102" fmla="*/ 58 w 147"/>
                <a:gd name="T103" fmla="*/ 168 h 227"/>
                <a:gd name="T104" fmla="*/ 47 w 147"/>
                <a:gd name="T105" fmla="*/ 188 h 227"/>
                <a:gd name="T106" fmla="*/ 47 w 147"/>
                <a:gd name="T107" fmla="*/ 169 h 227"/>
                <a:gd name="T108" fmla="*/ 39 w 147"/>
                <a:gd name="T109" fmla="*/ 185 h 227"/>
                <a:gd name="T110" fmla="*/ 41 w 147"/>
                <a:gd name="T111" fmla="*/ 165 h 227"/>
                <a:gd name="T112" fmla="*/ 34 w 147"/>
                <a:gd name="T113" fmla="*/ 182 h 227"/>
                <a:gd name="T114" fmla="*/ 32 w 147"/>
                <a:gd name="T115" fmla="*/ 164 h 227"/>
                <a:gd name="T116" fmla="*/ 23 w 147"/>
                <a:gd name="T117" fmla="*/ 178 h 227"/>
                <a:gd name="T118" fmla="*/ 20 w 147"/>
                <a:gd name="T119" fmla="*/ 172 h 227"/>
                <a:gd name="T120" fmla="*/ 20 w 147"/>
                <a:gd name="T121" fmla="*/ 17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7" h="227">
                  <a:moveTo>
                    <a:pt x="20" y="172"/>
                  </a:moveTo>
                  <a:lnTo>
                    <a:pt x="21" y="150"/>
                  </a:lnTo>
                  <a:lnTo>
                    <a:pt x="13" y="121"/>
                  </a:lnTo>
                  <a:lnTo>
                    <a:pt x="0" y="107"/>
                  </a:lnTo>
                  <a:lnTo>
                    <a:pt x="15" y="82"/>
                  </a:lnTo>
                  <a:lnTo>
                    <a:pt x="26" y="86"/>
                  </a:lnTo>
                  <a:lnTo>
                    <a:pt x="19" y="77"/>
                  </a:lnTo>
                  <a:lnTo>
                    <a:pt x="30" y="78"/>
                  </a:lnTo>
                  <a:lnTo>
                    <a:pt x="23" y="67"/>
                  </a:lnTo>
                  <a:lnTo>
                    <a:pt x="36" y="71"/>
                  </a:lnTo>
                  <a:lnTo>
                    <a:pt x="24" y="60"/>
                  </a:lnTo>
                  <a:lnTo>
                    <a:pt x="40" y="65"/>
                  </a:lnTo>
                  <a:lnTo>
                    <a:pt x="28" y="53"/>
                  </a:lnTo>
                  <a:lnTo>
                    <a:pt x="43" y="57"/>
                  </a:lnTo>
                  <a:lnTo>
                    <a:pt x="34" y="46"/>
                  </a:lnTo>
                  <a:lnTo>
                    <a:pt x="47" y="50"/>
                  </a:lnTo>
                  <a:lnTo>
                    <a:pt x="37" y="38"/>
                  </a:lnTo>
                  <a:lnTo>
                    <a:pt x="52" y="44"/>
                  </a:lnTo>
                  <a:lnTo>
                    <a:pt x="40" y="32"/>
                  </a:lnTo>
                  <a:lnTo>
                    <a:pt x="65" y="42"/>
                  </a:lnTo>
                  <a:lnTo>
                    <a:pt x="37" y="20"/>
                  </a:lnTo>
                  <a:lnTo>
                    <a:pt x="72" y="36"/>
                  </a:lnTo>
                  <a:lnTo>
                    <a:pt x="37" y="12"/>
                  </a:lnTo>
                  <a:lnTo>
                    <a:pt x="73" y="29"/>
                  </a:lnTo>
                  <a:lnTo>
                    <a:pt x="42" y="5"/>
                  </a:lnTo>
                  <a:lnTo>
                    <a:pt x="65" y="16"/>
                  </a:lnTo>
                  <a:lnTo>
                    <a:pt x="52" y="0"/>
                  </a:lnTo>
                  <a:lnTo>
                    <a:pt x="77" y="17"/>
                  </a:lnTo>
                  <a:lnTo>
                    <a:pt x="106" y="48"/>
                  </a:lnTo>
                  <a:lnTo>
                    <a:pt x="119" y="67"/>
                  </a:lnTo>
                  <a:lnTo>
                    <a:pt x="134" y="93"/>
                  </a:lnTo>
                  <a:lnTo>
                    <a:pt x="142" y="133"/>
                  </a:lnTo>
                  <a:lnTo>
                    <a:pt x="147" y="185"/>
                  </a:lnTo>
                  <a:lnTo>
                    <a:pt x="136" y="227"/>
                  </a:lnTo>
                  <a:lnTo>
                    <a:pt x="130" y="224"/>
                  </a:lnTo>
                  <a:lnTo>
                    <a:pt x="134" y="193"/>
                  </a:lnTo>
                  <a:lnTo>
                    <a:pt x="120" y="220"/>
                  </a:lnTo>
                  <a:lnTo>
                    <a:pt x="125" y="180"/>
                  </a:lnTo>
                  <a:lnTo>
                    <a:pt x="112" y="217"/>
                  </a:lnTo>
                  <a:lnTo>
                    <a:pt x="115" y="179"/>
                  </a:lnTo>
                  <a:lnTo>
                    <a:pt x="105" y="213"/>
                  </a:lnTo>
                  <a:lnTo>
                    <a:pt x="107" y="185"/>
                  </a:lnTo>
                  <a:lnTo>
                    <a:pt x="97" y="206"/>
                  </a:lnTo>
                  <a:lnTo>
                    <a:pt x="95" y="183"/>
                  </a:lnTo>
                  <a:lnTo>
                    <a:pt x="87" y="199"/>
                  </a:lnTo>
                  <a:lnTo>
                    <a:pt x="76" y="184"/>
                  </a:lnTo>
                  <a:lnTo>
                    <a:pt x="67" y="199"/>
                  </a:lnTo>
                  <a:lnTo>
                    <a:pt x="70" y="179"/>
                  </a:lnTo>
                  <a:lnTo>
                    <a:pt x="59" y="195"/>
                  </a:lnTo>
                  <a:lnTo>
                    <a:pt x="65" y="168"/>
                  </a:lnTo>
                  <a:lnTo>
                    <a:pt x="53" y="193"/>
                  </a:lnTo>
                  <a:lnTo>
                    <a:pt x="58" y="168"/>
                  </a:lnTo>
                  <a:lnTo>
                    <a:pt x="47" y="188"/>
                  </a:lnTo>
                  <a:lnTo>
                    <a:pt x="47" y="169"/>
                  </a:lnTo>
                  <a:lnTo>
                    <a:pt x="39" y="185"/>
                  </a:lnTo>
                  <a:lnTo>
                    <a:pt x="41" y="165"/>
                  </a:lnTo>
                  <a:lnTo>
                    <a:pt x="34" y="182"/>
                  </a:lnTo>
                  <a:lnTo>
                    <a:pt x="32" y="164"/>
                  </a:lnTo>
                  <a:lnTo>
                    <a:pt x="23" y="178"/>
                  </a:lnTo>
                  <a:lnTo>
                    <a:pt x="20" y="172"/>
                  </a:lnTo>
                  <a:close/>
                </a:path>
              </a:pathLst>
            </a:custGeom>
            <a:solidFill>
              <a:srgbClr val="95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4" name="Freeform 6"/>
            <p:cNvSpPr>
              <a:spLocks/>
            </p:cNvSpPr>
            <p:nvPr/>
          </p:nvSpPr>
          <p:spPr bwMode="auto">
            <a:xfrm>
              <a:off x="5164" y="1853"/>
              <a:ext cx="244" cy="191"/>
            </a:xfrm>
            <a:custGeom>
              <a:avLst/>
              <a:gdLst>
                <a:gd name="T0" fmla="*/ 201 w 244"/>
                <a:gd name="T1" fmla="*/ 0 h 191"/>
                <a:gd name="T2" fmla="*/ 198 w 244"/>
                <a:gd name="T3" fmla="*/ 12 h 191"/>
                <a:gd name="T4" fmla="*/ 194 w 244"/>
                <a:gd name="T5" fmla="*/ 21 h 191"/>
                <a:gd name="T6" fmla="*/ 189 w 244"/>
                <a:gd name="T7" fmla="*/ 29 h 191"/>
                <a:gd name="T8" fmla="*/ 178 w 244"/>
                <a:gd name="T9" fmla="*/ 41 h 191"/>
                <a:gd name="T10" fmla="*/ 163 w 244"/>
                <a:gd name="T11" fmla="*/ 50 h 191"/>
                <a:gd name="T12" fmla="*/ 145 w 244"/>
                <a:gd name="T13" fmla="*/ 57 h 191"/>
                <a:gd name="T14" fmla="*/ 122 w 244"/>
                <a:gd name="T15" fmla="*/ 56 h 191"/>
                <a:gd name="T16" fmla="*/ 99 w 244"/>
                <a:gd name="T17" fmla="*/ 48 h 191"/>
                <a:gd name="T18" fmla="*/ 80 w 244"/>
                <a:gd name="T19" fmla="*/ 75 h 191"/>
                <a:gd name="T20" fmla="*/ 65 w 244"/>
                <a:gd name="T21" fmla="*/ 65 h 191"/>
                <a:gd name="T22" fmla="*/ 83 w 244"/>
                <a:gd name="T23" fmla="*/ 88 h 191"/>
                <a:gd name="T24" fmla="*/ 60 w 244"/>
                <a:gd name="T25" fmla="*/ 72 h 191"/>
                <a:gd name="T26" fmla="*/ 79 w 244"/>
                <a:gd name="T27" fmla="*/ 93 h 191"/>
                <a:gd name="T28" fmla="*/ 54 w 244"/>
                <a:gd name="T29" fmla="*/ 76 h 191"/>
                <a:gd name="T30" fmla="*/ 75 w 244"/>
                <a:gd name="T31" fmla="*/ 99 h 191"/>
                <a:gd name="T32" fmla="*/ 48 w 244"/>
                <a:gd name="T33" fmla="*/ 81 h 191"/>
                <a:gd name="T34" fmla="*/ 71 w 244"/>
                <a:gd name="T35" fmla="*/ 103 h 191"/>
                <a:gd name="T36" fmla="*/ 43 w 244"/>
                <a:gd name="T37" fmla="*/ 85 h 191"/>
                <a:gd name="T38" fmla="*/ 62 w 244"/>
                <a:gd name="T39" fmla="*/ 107 h 191"/>
                <a:gd name="T40" fmla="*/ 37 w 244"/>
                <a:gd name="T41" fmla="*/ 91 h 191"/>
                <a:gd name="T42" fmla="*/ 58 w 244"/>
                <a:gd name="T43" fmla="*/ 115 h 191"/>
                <a:gd name="T44" fmla="*/ 31 w 244"/>
                <a:gd name="T45" fmla="*/ 97 h 191"/>
                <a:gd name="T46" fmla="*/ 54 w 244"/>
                <a:gd name="T47" fmla="*/ 125 h 191"/>
                <a:gd name="T48" fmla="*/ 25 w 244"/>
                <a:gd name="T49" fmla="*/ 102 h 191"/>
                <a:gd name="T50" fmla="*/ 51 w 244"/>
                <a:gd name="T51" fmla="*/ 134 h 191"/>
                <a:gd name="T52" fmla="*/ 17 w 244"/>
                <a:gd name="T53" fmla="*/ 108 h 191"/>
                <a:gd name="T54" fmla="*/ 43 w 244"/>
                <a:gd name="T55" fmla="*/ 140 h 191"/>
                <a:gd name="T56" fmla="*/ 9 w 244"/>
                <a:gd name="T57" fmla="*/ 113 h 191"/>
                <a:gd name="T58" fmla="*/ 32 w 244"/>
                <a:gd name="T59" fmla="*/ 141 h 191"/>
                <a:gd name="T60" fmla="*/ 0 w 244"/>
                <a:gd name="T61" fmla="*/ 117 h 191"/>
                <a:gd name="T62" fmla="*/ 14 w 244"/>
                <a:gd name="T63" fmla="*/ 136 h 191"/>
                <a:gd name="T64" fmla="*/ 35 w 244"/>
                <a:gd name="T65" fmla="*/ 151 h 191"/>
                <a:gd name="T66" fmla="*/ 62 w 244"/>
                <a:gd name="T67" fmla="*/ 166 h 191"/>
                <a:gd name="T68" fmla="*/ 91 w 244"/>
                <a:gd name="T69" fmla="*/ 178 h 191"/>
                <a:gd name="T70" fmla="*/ 120 w 244"/>
                <a:gd name="T71" fmla="*/ 185 h 191"/>
                <a:gd name="T72" fmla="*/ 147 w 244"/>
                <a:gd name="T73" fmla="*/ 191 h 191"/>
                <a:gd name="T74" fmla="*/ 191 w 244"/>
                <a:gd name="T75" fmla="*/ 187 h 191"/>
                <a:gd name="T76" fmla="*/ 213 w 244"/>
                <a:gd name="T77" fmla="*/ 178 h 191"/>
                <a:gd name="T78" fmla="*/ 229 w 244"/>
                <a:gd name="T79" fmla="*/ 132 h 191"/>
                <a:gd name="T80" fmla="*/ 228 w 244"/>
                <a:gd name="T81" fmla="*/ 110 h 191"/>
                <a:gd name="T82" fmla="*/ 233 w 244"/>
                <a:gd name="T83" fmla="*/ 97 h 191"/>
                <a:gd name="T84" fmla="*/ 237 w 244"/>
                <a:gd name="T85" fmla="*/ 93 h 191"/>
                <a:gd name="T86" fmla="*/ 244 w 244"/>
                <a:gd name="T87" fmla="*/ 61 h 191"/>
                <a:gd name="T88" fmla="*/ 234 w 244"/>
                <a:gd name="T89" fmla="*/ 76 h 191"/>
                <a:gd name="T90" fmla="*/ 239 w 244"/>
                <a:gd name="T91" fmla="*/ 53 h 191"/>
                <a:gd name="T92" fmla="*/ 227 w 244"/>
                <a:gd name="T93" fmla="*/ 73 h 191"/>
                <a:gd name="T94" fmla="*/ 234 w 244"/>
                <a:gd name="T95" fmla="*/ 49 h 191"/>
                <a:gd name="T96" fmla="*/ 221 w 244"/>
                <a:gd name="T97" fmla="*/ 68 h 191"/>
                <a:gd name="T98" fmla="*/ 224 w 244"/>
                <a:gd name="T99" fmla="*/ 45 h 191"/>
                <a:gd name="T100" fmla="*/ 214 w 244"/>
                <a:gd name="T101" fmla="*/ 61 h 191"/>
                <a:gd name="T102" fmla="*/ 218 w 244"/>
                <a:gd name="T103" fmla="*/ 41 h 191"/>
                <a:gd name="T104" fmla="*/ 208 w 244"/>
                <a:gd name="T105" fmla="*/ 55 h 191"/>
                <a:gd name="T106" fmla="*/ 211 w 244"/>
                <a:gd name="T107" fmla="*/ 38 h 191"/>
                <a:gd name="T108" fmla="*/ 203 w 244"/>
                <a:gd name="T109" fmla="*/ 49 h 191"/>
                <a:gd name="T110" fmla="*/ 206 w 244"/>
                <a:gd name="T111" fmla="*/ 34 h 191"/>
                <a:gd name="T112" fmla="*/ 197 w 244"/>
                <a:gd name="T113" fmla="*/ 42 h 191"/>
                <a:gd name="T114" fmla="*/ 205 w 244"/>
                <a:gd name="T115" fmla="*/ 22 h 191"/>
                <a:gd name="T116" fmla="*/ 208 w 244"/>
                <a:gd name="T117" fmla="*/ 3 h 191"/>
                <a:gd name="T118" fmla="*/ 201 w 244"/>
                <a:gd name="T119" fmla="*/ 0 h 191"/>
                <a:gd name="T120" fmla="*/ 201 w 244"/>
                <a:gd name="T121" fmla="*/ 0 h 1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4" h="191">
                  <a:moveTo>
                    <a:pt x="201" y="0"/>
                  </a:moveTo>
                  <a:lnTo>
                    <a:pt x="198" y="12"/>
                  </a:lnTo>
                  <a:lnTo>
                    <a:pt x="194" y="21"/>
                  </a:lnTo>
                  <a:lnTo>
                    <a:pt x="189" y="29"/>
                  </a:lnTo>
                  <a:lnTo>
                    <a:pt x="178" y="41"/>
                  </a:lnTo>
                  <a:lnTo>
                    <a:pt x="163" y="50"/>
                  </a:lnTo>
                  <a:lnTo>
                    <a:pt x="145" y="57"/>
                  </a:lnTo>
                  <a:lnTo>
                    <a:pt x="122" y="56"/>
                  </a:lnTo>
                  <a:lnTo>
                    <a:pt x="99" y="48"/>
                  </a:lnTo>
                  <a:lnTo>
                    <a:pt x="80" y="75"/>
                  </a:lnTo>
                  <a:lnTo>
                    <a:pt x="65" y="65"/>
                  </a:lnTo>
                  <a:lnTo>
                    <a:pt x="83" y="88"/>
                  </a:lnTo>
                  <a:lnTo>
                    <a:pt x="60" y="72"/>
                  </a:lnTo>
                  <a:lnTo>
                    <a:pt x="79" y="93"/>
                  </a:lnTo>
                  <a:lnTo>
                    <a:pt x="54" y="76"/>
                  </a:lnTo>
                  <a:lnTo>
                    <a:pt x="75" y="99"/>
                  </a:lnTo>
                  <a:lnTo>
                    <a:pt x="48" y="81"/>
                  </a:lnTo>
                  <a:lnTo>
                    <a:pt x="71" y="103"/>
                  </a:lnTo>
                  <a:lnTo>
                    <a:pt x="43" y="85"/>
                  </a:lnTo>
                  <a:lnTo>
                    <a:pt x="62" y="107"/>
                  </a:lnTo>
                  <a:lnTo>
                    <a:pt x="37" y="91"/>
                  </a:lnTo>
                  <a:lnTo>
                    <a:pt x="58" y="115"/>
                  </a:lnTo>
                  <a:lnTo>
                    <a:pt x="31" y="97"/>
                  </a:lnTo>
                  <a:lnTo>
                    <a:pt x="54" y="125"/>
                  </a:lnTo>
                  <a:lnTo>
                    <a:pt x="25" y="102"/>
                  </a:lnTo>
                  <a:lnTo>
                    <a:pt x="51" y="134"/>
                  </a:lnTo>
                  <a:lnTo>
                    <a:pt x="17" y="108"/>
                  </a:lnTo>
                  <a:lnTo>
                    <a:pt x="43" y="140"/>
                  </a:lnTo>
                  <a:lnTo>
                    <a:pt x="9" y="113"/>
                  </a:lnTo>
                  <a:lnTo>
                    <a:pt x="32" y="141"/>
                  </a:lnTo>
                  <a:lnTo>
                    <a:pt x="0" y="117"/>
                  </a:lnTo>
                  <a:lnTo>
                    <a:pt x="14" y="136"/>
                  </a:lnTo>
                  <a:lnTo>
                    <a:pt x="35" y="151"/>
                  </a:lnTo>
                  <a:lnTo>
                    <a:pt x="62" y="166"/>
                  </a:lnTo>
                  <a:lnTo>
                    <a:pt x="91" y="178"/>
                  </a:lnTo>
                  <a:lnTo>
                    <a:pt x="120" y="185"/>
                  </a:lnTo>
                  <a:lnTo>
                    <a:pt x="147" y="191"/>
                  </a:lnTo>
                  <a:lnTo>
                    <a:pt x="191" y="187"/>
                  </a:lnTo>
                  <a:lnTo>
                    <a:pt x="213" y="178"/>
                  </a:lnTo>
                  <a:lnTo>
                    <a:pt x="229" y="132"/>
                  </a:lnTo>
                  <a:lnTo>
                    <a:pt x="228" y="110"/>
                  </a:lnTo>
                  <a:lnTo>
                    <a:pt x="233" y="97"/>
                  </a:lnTo>
                  <a:lnTo>
                    <a:pt x="237" y="93"/>
                  </a:lnTo>
                  <a:lnTo>
                    <a:pt x="244" y="61"/>
                  </a:lnTo>
                  <a:lnTo>
                    <a:pt x="234" y="76"/>
                  </a:lnTo>
                  <a:lnTo>
                    <a:pt x="239" y="53"/>
                  </a:lnTo>
                  <a:lnTo>
                    <a:pt x="227" y="73"/>
                  </a:lnTo>
                  <a:lnTo>
                    <a:pt x="234" y="49"/>
                  </a:lnTo>
                  <a:lnTo>
                    <a:pt x="221" y="68"/>
                  </a:lnTo>
                  <a:lnTo>
                    <a:pt x="224" y="45"/>
                  </a:lnTo>
                  <a:lnTo>
                    <a:pt x="214" y="61"/>
                  </a:lnTo>
                  <a:lnTo>
                    <a:pt x="218" y="41"/>
                  </a:lnTo>
                  <a:lnTo>
                    <a:pt x="208" y="55"/>
                  </a:lnTo>
                  <a:lnTo>
                    <a:pt x="211" y="38"/>
                  </a:lnTo>
                  <a:lnTo>
                    <a:pt x="203" y="49"/>
                  </a:lnTo>
                  <a:lnTo>
                    <a:pt x="206" y="34"/>
                  </a:lnTo>
                  <a:lnTo>
                    <a:pt x="197" y="42"/>
                  </a:lnTo>
                  <a:lnTo>
                    <a:pt x="205" y="22"/>
                  </a:lnTo>
                  <a:lnTo>
                    <a:pt x="208" y="3"/>
                  </a:lnTo>
                  <a:lnTo>
                    <a:pt x="201"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5" name="Freeform 7"/>
            <p:cNvSpPr>
              <a:spLocks/>
            </p:cNvSpPr>
            <p:nvPr/>
          </p:nvSpPr>
          <p:spPr bwMode="auto">
            <a:xfrm>
              <a:off x="5343" y="1629"/>
              <a:ext cx="82" cy="85"/>
            </a:xfrm>
            <a:custGeom>
              <a:avLst/>
              <a:gdLst>
                <a:gd name="T0" fmla="*/ 7 w 82"/>
                <a:gd name="T1" fmla="*/ 0 h 85"/>
                <a:gd name="T2" fmla="*/ 0 w 82"/>
                <a:gd name="T3" fmla="*/ 8 h 85"/>
                <a:gd name="T4" fmla="*/ 54 w 82"/>
                <a:gd name="T5" fmla="*/ 66 h 85"/>
                <a:gd name="T6" fmla="*/ 82 w 82"/>
                <a:gd name="T7" fmla="*/ 85 h 85"/>
                <a:gd name="T8" fmla="*/ 7 w 82"/>
                <a:gd name="T9" fmla="*/ 0 h 85"/>
                <a:gd name="T10" fmla="*/ 7 w 82"/>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 h="85">
                  <a:moveTo>
                    <a:pt x="7" y="0"/>
                  </a:moveTo>
                  <a:lnTo>
                    <a:pt x="0" y="8"/>
                  </a:lnTo>
                  <a:lnTo>
                    <a:pt x="54" y="66"/>
                  </a:lnTo>
                  <a:lnTo>
                    <a:pt x="82" y="85"/>
                  </a:lnTo>
                  <a:lnTo>
                    <a:pt x="7"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6" name="Freeform 8"/>
            <p:cNvSpPr>
              <a:spLocks/>
            </p:cNvSpPr>
            <p:nvPr/>
          </p:nvSpPr>
          <p:spPr bwMode="auto">
            <a:xfrm>
              <a:off x="5290" y="1574"/>
              <a:ext cx="49" cy="44"/>
            </a:xfrm>
            <a:custGeom>
              <a:avLst/>
              <a:gdLst>
                <a:gd name="T0" fmla="*/ 0 w 49"/>
                <a:gd name="T1" fmla="*/ 12 h 44"/>
                <a:gd name="T2" fmla="*/ 16 w 49"/>
                <a:gd name="T3" fmla="*/ 0 h 44"/>
                <a:gd name="T4" fmla="*/ 26 w 49"/>
                <a:gd name="T5" fmla="*/ 1 h 44"/>
                <a:gd name="T6" fmla="*/ 49 w 49"/>
                <a:gd name="T7" fmla="*/ 30 h 44"/>
                <a:gd name="T8" fmla="*/ 38 w 49"/>
                <a:gd name="T9" fmla="*/ 44 h 44"/>
                <a:gd name="T10" fmla="*/ 25 w 49"/>
                <a:gd name="T11" fmla="*/ 41 h 44"/>
                <a:gd name="T12" fmla="*/ 0 w 49"/>
                <a:gd name="T13" fmla="*/ 12 h 44"/>
                <a:gd name="T14" fmla="*/ 0 w 49"/>
                <a:gd name="T15" fmla="*/ 12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44">
                  <a:moveTo>
                    <a:pt x="0" y="12"/>
                  </a:moveTo>
                  <a:lnTo>
                    <a:pt x="16" y="0"/>
                  </a:lnTo>
                  <a:lnTo>
                    <a:pt x="26" y="1"/>
                  </a:lnTo>
                  <a:lnTo>
                    <a:pt x="49" y="30"/>
                  </a:lnTo>
                  <a:lnTo>
                    <a:pt x="38" y="44"/>
                  </a:lnTo>
                  <a:lnTo>
                    <a:pt x="25" y="41"/>
                  </a:lnTo>
                  <a:lnTo>
                    <a:pt x="0" y="12"/>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7" name="Freeform 9"/>
            <p:cNvSpPr>
              <a:spLocks/>
            </p:cNvSpPr>
            <p:nvPr/>
          </p:nvSpPr>
          <p:spPr bwMode="auto">
            <a:xfrm>
              <a:off x="5038" y="1602"/>
              <a:ext cx="259" cy="215"/>
            </a:xfrm>
            <a:custGeom>
              <a:avLst/>
              <a:gdLst>
                <a:gd name="T0" fmla="*/ 0 w 259"/>
                <a:gd name="T1" fmla="*/ 205 h 215"/>
                <a:gd name="T2" fmla="*/ 250 w 259"/>
                <a:gd name="T3" fmla="*/ 0 h 215"/>
                <a:gd name="T4" fmla="*/ 259 w 259"/>
                <a:gd name="T5" fmla="*/ 13 h 215"/>
                <a:gd name="T6" fmla="*/ 13 w 259"/>
                <a:gd name="T7" fmla="*/ 215 h 215"/>
                <a:gd name="T8" fmla="*/ 0 w 259"/>
                <a:gd name="T9" fmla="*/ 205 h 215"/>
                <a:gd name="T10" fmla="*/ 0 w 259"/>
                <a:gd name="T11" fmla="*/ 205 h 2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9" h="215">
                  <a:moveTo>
                    <a:pt x="0" y="205"/>
                  </a:moveTo>
                  <a:lnTo>
                    <a:pt x="250" y="0"/>
                  </a:lnTo>
                  <a:lnTo>
                    <a:pt x="259" y="13"/>
                  </a:lnTo>
                  <a:lnTo>
                    <a:pt x="13" y="215"/>
                  </a:lnTo>
                  <a:lnTo>
                    <a:pt x="0" y="20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8" name="Freeform 10"/>
            <p:cNvSpPr>
              <a:spLocks/>
            </p:cNvSpPr>
            <p:nvPr/>
          </p:nvSpPr>
          <p:spPr bwMode="auto">
            <a:xfrm>
              <a:off x="4983" y="1789"/>
              <a:ext cx="370" cy="433"/>
            </a:xfrm>
            <a:custGeom>
              <a:avLst/>
              <a:gdLst>
                <a:gd name="T0" fmla="*/ 5 w 370"/>
                <a:gd name="T1" fmla="*/ 0 h 433"/>
                <a:gd name="T2" fmla="*/ 0 w 370"/>
                <a:gd name="T3" fmla="*/ 7 h 433"/>
                <a:gd name="T4" fmla="*/ 27 w 370"/>
                <a:gd name="T5" fmla="*/ 31 h 433"/>
                <a:gd name="T6" fmla="*/ 25 w 370"/>
                <a:gd name="T7" fmla="*/ 39 h 433"/>
                <a:gd name="T8" fmla="*/ 30 w 370"/>
                <a:gd name="T9" fmla="*/ 52 h 433"/>
                <a:gd name="T10" fmla="*/ 60 w 370"/>
                <a:gd name="T11" fmla="*/ 88 h 433"/>
                <a:gd name="T12" fmla="*/ 64 w 370"/>
                <a:gd name="T13" fmla="*/ 102 h 433"/>
                <a:gd name="T14" fmla="*/ 222 w 370"/>
                <a:gd name="T15" fmla="*/ 278 h 433"/>
                <a:gd name="T16" fmla="*/ 357 w 370"/>
                <a:gd name="T17" fmla="*/ 430 h 433"/>
                <a:gd name="T18" fmla="*/ 370 w 370"/>
                <a:gd name="T19" fmla="*/ 433 h 433"/>
                <a:gd name="T20" fmla="*/ 228 w 370"/>
                <a:gd name="T21" fmla="*/ 269 h 433"/>
                <a:gd name="T22" fmla="*/ 239 w 370"/>
                <a:gd name="T23" fmla="*/ 262 h 433"/>
                <a:gd name="T24" fmla="*/ 239 w 370"/>
                <a:gd name="T25" fmla="*/ 250 h 433"/>
                <a:gd name="T26" fmla="*/ 231 w 370"/>
                <a:gd name="T27" fmla="*/ 242 h 433"/>
                <a:gd name="T28" fmla="*/ 214 w 370"/>
                <a:gd name="T29" fmla="*/ 251 h 433"/>
                <a:gd name="T30" fmla="*/ 56 w 370"/>
                <a:gd name="T31" fmla="*/ 70 h 433"/>
                <a:gd name="T32" fmla="*/ 70 w 370"/>
                <a:gd name="T33" fmla="*/ 53 h 433"/>
                <a:gd name="T34" fmla="*/ 42 w 370"/>
                <a:gd name="T35" fmla="*/ 18 h 433"/>
                <a:gd name="T36" fmla="*/ 5 w 370"/>
                <a:gd name="T37" fmla="*/ 0 h 433"/>
                <a:gd name="T38" fmla="*/ 5 w 370"/>
                <a:gd name="T39" fmla="*/ 0 h 4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70" h="433">
                  <a:moveTo>
                    <a:pt x="5" y="0"/>
                  </a:moveTo>
                  <a:lnTo>
                    <a:pt x="0" y="7"/>
                  </a:lnTo>
                  <a:lnTo>
                    <a:pt x="27" y="31"/>
                  </a:lnTo>
                  <a:lnTo>
                    <a:pt x="25" y="39"/>
                  </a:lnTo>
                  <a:lnTo>
                    <a:pt x="30" y="52"/>
                  </a:lnTo>
                  <a:lnTo>
                    <a:pt x="60" y="88"/>
                  </a:lnTo>
                  <a:lnTo>
                    <a:pt x="64" y="102"/>
                  </a:lnTo>
                  <a:lnTo>
                    <a:pt x="222" y="278"/>
                  </a:lnTo>
                  <a:lnTo>
                    <a:pt x="357" y="430"/>
                  </a:lnTo>
                  <a:lnTo>
                    <a:pt x="370" y="433"/>
                  </a:lnTo>
                  <a:lnTo>
                    <a:pt x="228" y="269"/>
                  </a:lnTo>
                  <a:lnTo>
                    <a:pt x="239" y="262"/>
                  </a:lnTo>
                  <a:lnTo>
                    <a:pt x="239" y="250"/>
                  </a:lnTo>
                  <a:lnTo>
                    <a:pt x="231" y="242"/>
                  </a:lnTo>
                  <a:lnTo>
                    <a:pt x="214" y="251"/>
                  </a:lnTo>
                  <a:lnTo>
                    <a:pt x="56" y="70"/>
                  </a:lnTo>
                  <a:lnTo>
                    <a:pt x="70" y="53"/>
                  </a:lnTo>
                  <a:lnTo>
                    <a:pt x="42" y="18"/>
                  </a:lnTo>
                  <a:lnTo>
                    <a:pt x="5"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29" name="Freeform 11"/>
            <p:cNvSpPr>
              <a:spLocks/>
            </p:cNvSpPr>
            <p:nvPr/>
          </p:nvSpPr>
          <p:spPr bwMode="auto">
            <a:xfrm>
              <a:off x="5504" y="1894"/>
              <a:ext cx="138" cy="152"/>
            </a:xfrm>
            <a:custGeom>
              <a:avLst/>
              <a:gdLst>
                <a:gd name="T0" fmla="*/ 73 w 138"/>
                <a:gd name="T1" fmla="*/ 0 h 152"/>
                <a:gd name="T2" fmla="*/ 61 w 138"/>
                <a:gd name="T3" fmla="*/ 17 h 152"/>
                <a:gd name="T4" fmla="*/ 63 w 138"/>
                <a:gd name="T5" fmla="*/ 41 h 152"/>
                <a:gd name="T6" fmla="*/ 1 w 138"/>
                <a:gd name="T7" fmla="*/ 91 h 152"/>
                <a:gd name="T8" fmla="*/ 0 w 138"/>
                <a:gd name="T9" fmla="*/ 100 h 152"/>
                <a:gd name="T10" fmla="*/ 45 w 138"/>
                <a:gd name="T11" fmla="*/ 152 h 152"/>
                <a:gd name="T12" fmla="*/ 67 w 138"/>
                <a:gd name="T13" fmla="*/ 131 h 152"/>
                <a:gd name="T14" fmla="*/ 84 w 138"/>
                <a:gd name="T15" fmla="*/ 147 h 152"/>
                <a:gd name="T16" fmla="*/ 138 w 138"/>
                <a:gd name="T17" fmla="*/ 99 h 152"/>
                <a:gd name="T18" fmla="*/ 117 w 138"/>
                <a:gd name="T19" fmla="*/ 74 h 152"/>
                <a:gd name="T20" fmla="*/ 117 w 138"/>
                <a:gd name="T21" fmla="*/ 50 h 152"/>
                <a:gd name="T22" fmla="*/ 73 w 138"/>
                <a:gd name="T23" fmla="*/ 0 h 152"/>
                <a:gd name="T24" fmla="*/ 73 w 138"/>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8" h="152">
                  <a:moveTo>
                    <a:pt x="73" y="0"/>
                  </a:moveTo>
                  <a:lnTo>
                    <a:pt x="61" y="17"/>
                  </a:lnTo>
                  <a:lnTo>
                    <a:pt x="63" y="41"/>
                  </a:lnTo>
                  <a:lnTo>
                    <a:pt x="1" y="91"/>
                  </a:lnTo>
                  <a:lnTo>
                    <a:pt x="0" y="100"/>
                  </a:lnTo>
                  <a:lnTo>
                    <a:pt x="45" y="152"/>
                  </a:lnTo>
                  <a:lnTo>
                    <a:pt x="67" y="131"/>
                  </a:lnTo>
                  <a:lnTo>
                    <a:pt x="84" y="147"/>
                  </a:lnTo>
                  <a:lnTo>
                    <a:pt x="138" y="99"/>
                  </a:lnTo>
                  <a:lnTo>
                    <a:pt x="117" y="74"/>
                  </a:lnTo>
                  <a:lnTo>
                    <a:pt x="117" y="50"/>
                  </a:lnTo>
                  <a:lnTo>
                    <a:pt x="73" y="0"/>
                  </a:lnTo>
                  <a:close/>
                </a:path>
              </a:pathLst>
            </a:custGeom>
            <a:solidFill>
              <a:srgbClr val="FF7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0" name="Freeform 12"/>
            <p:cNvSpPr>
              <a:spLocks/>
            </p:cNvSpPr>
            <p:nvPr/>
          </p:nvSpPr>
          <p:spPr bwMode="auto">
            <a:xfrm>
              <a:off x="5510" y="1808"/>
              <a:ext cx="25" cy="26"/>
            </a:xfrm>
            <a:custGeom>
              <a:avLst/>
              <a:gdLst>
                <a:gd name="T0" fmla="*/ 14 w 25"/>
                <a:gd name="T1" fmla="*/ 0 h 26"/>
                <a:gd name="T2" fmla="*/ 25 w 25"/>
                <a:gd name="T3" fmla="*/ 14 h 26"/>
                <a:gd name="T4" fmla="*/ 9 w 25"/>
                <a:gd name="T5" fmla="*/ 26 h 26"/>
                <a:gd name="T6" fmla="*/ 0 w 25"/>
                <a:gd name="T7" fmla="*/ 19 h 26"/>
                <a:gd name="T8" fmla="*/ 0 w 25"/>
                <a:gd name="T9" fmla="*/ 10 h 26"/>
                <a:gd name="T10" fmla="*/ 14 w 25"/>
                <a:gd name="T11" fmla="*/ 0 h 26"/>
                <a:gd name="T12" fmla="*/ 14 w 25"/>
                <a:gd name="T13" fmla="*/ 0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26">
                  <a:moveTo>
                    <a:pt x="14" y="0"/>
                  </a:moveTo>
                  <a:lnTo>
                    <a:pt x="25" y="14"/>
                  </a:lnTo>
                  <a:lnTo>
                    <a:pt x="9" y="26"/>
                  </a:lnTo>
                  <a:lnTo>
                    <a:pt x="0" y="19"/>
                  </a:lnTo>
                  <a:lnTo>
                    <a:pt x="0" y="10"/>
                  </a:lnTo>
                  <a:lnTo>
                    <a:pt x="14"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1" name="Freeform 13"/>
            <p:cNvSpPr>
              <a:spLocks/>
            </p:cNvSpPr>
            <p:nvPr/>
          </p:nvSpPr>
          <p:spPr bwMode="auto">
            <a:xfrm>
              <a:off x="5632" y="1949"/>
              <a:ext cx="41" cy="43"/>
            </a:xfrm>
            <a:custGeom>
              <a:avLst/>
              <a:gdLst>
                <a:gd name="T0" fmla="*/ 14 w 41"/>
                <a:gd name="T1" fmla="*/ 0 h 43"/>
                <a:gd name="T2" fmla="*/ 0 w 41"/>
                <a:gd name="T3" fmla="*/ 13 h 43"/>
                <a:gd name="T4" fmla="*/ 25 w 41"/>
                <a:gd name="T5" fmla="*/ 43 h 43"/>
                <a:gd name="T6" fmla="*/ 37 w 41"/>
                <a:gd name="T7" fmla="*/ 39 h 43"/>
                <a:gd name="T8" fmla="*/ 41 w 41"/>
                <a:gd name="T9" fmla="*/ 34 h 43"/>
                <a:gd name="T10" fmla="*/ 39 w 41"/>
                <a:gd name="T11" fmla="*/ 23 h 43"/>
                <a:gd name="T12" fmla="*/ 20 w 41"/>
                <a:gd name="T13" fmla="*/ 1 h 43"/>
                <a:gd name="T14" fmla="*/ 14 w 41"/>
                <a:gd name="T15" fmla="*/ 0 h 43"/>
                <a:gd name="T16" fmla="*/ 14 w 41"/>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43">
                  <a:moveTo>
                    <a:pt x="14" y="0"/>
                  </a:moveTo>
                  <a:lnTo>
                    <a:pt x="0" y="13"/>
                  </a:lnTo>
                  <a:lnTo>
                    <a:pt x="25" y="43"/>
                  </a:lnTo>
                  <a:lnTo>
                    <a:pt x="37" y="39"/>
                  </a:lnTo>
                  <a:lnTo>
                    <a:pt x="41" y="34"/>
                  </a:lnTo>
                  <a:lnTo>
                    <a:pt x="39" y="23"/>
                  </a:lnTo>
                  <a:lnTo>
                    <a:pt x="20" y="1"/>
                  </a:lnTo>
                  <a:lnTo>
                    <a:pt x="14"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2" name="Freeform 14"/>
            <p:cNvSpPr>
              <a:spLocks/>
            </p:cNvSpPr>
            <p:nvPr/>
          </p:nvSpPr>
          <p:spPr bwMode="auto">
            <a:xfrm>
              <a:off x="5231" y="1856"/>
              <a:ext cx="363" cy="395"/>
            </a:xfrm>
            <a:custGeom>
              <a:avLst/>
              <a:gdLst>
                <a:gd name="T0" fmla="*/ 0 w 363"/>
                <a:gd name="T1" fmla="*/ 219 h 395"/>
                <a:gd name="T2" fmla="*/ 140 w 363"/>
                <a:gd name="T3" fmla="*/ 393 h 395"/>
                <a:gd name="T4" fmla="*/ 148 w 363"/>
                <a:gd name="T5" fmla="*/ 395 h 395"/>
                <a:gd name="T6" fmla="*/ 162 w 363"/>
                <a:gd name="T7" fmla="*/ 387 h 395"/>
                <a:gd name="T8" fmla="*/ 363 w 363"/>
                <a:gd name="T9" fmla="*/ 191 h 395"/>
                <a:gd name="T10" fmla="*/ 341 w 363"/>
                <a:gd name="T11" fmla="*/ 167 h 395"/>
                <a:gd name="T12" fmla="*/ 316 w 363"/>
                <a:gd name="T13" fmla="*/ 189 h 395"/>
                <a:gd name="T14" fmla="*/ 272 w 363"/>
                <a:gd name="T15" fmla="*/ 139 h 395"/>
                <a:gd name="T16" fmla="*/ 275 w 363"/>
                <a:gd name="T17" fmla="*/ 127 h 395"/>
                <a:gd name="T18" fmla="*/ 336 w 363"/>
                <a:gd name="T19" fmla="*/ 78 h 395"/>
                <a:gd name="T20" fmla="*/ 318 w 363"/>
                <a:gd name="T21" fmla="*/ 58 h 395"/>
                <a:gd name="T22" fmla="*/ 346 w 363"/>
                <a:gd name="T23" fmla="*/ 35 h 395"/>
                <a:gd name="T24" fmla="*/ 259 w 363"/>
                <a:gd name="T25" fmla="*/ 0 h 395"/>
                <a:gd name="T26" fmla="*/ 257 w 363"/>
                <a:gd name="T27" fmla="*/ 37 h 395"/>
                <a:gd name="T28" fmla="*/ 246 w 363"/>
                <a:gd name="T29" fmla="*/ 78 h 395"/>
                <a:gd name="T30" fmla="*/ 228 w 363"/>
                <a:gd name="T31" fmla="*/ 110 h 395"/>
                <a:gd name="T32" fmla="*/ 201 w 363"/>
                <a:gd name="T33" fmla="*/ 145 h 395"/>
                <a:gd name="T34" fmla="*/ 203 w 363"/>
                <a:gd name="T35" fmla="*/ 101 h 395"/>
                <a:gd name="T36" fmla="*/ 198 w 363"/>
                <a:gd name="T37" fmla="*/ 79 h 395"/>
                <a:gd name="T38" fmla="*/ 200 w 363"/>
                <a:gd name="T39" fmla="*/ 0 h 395"/>
                <a:gd name="T40" fmla="*/ 192 w 363"/>
                <a:gd name="T41" fmla="*/ 2 h 395"/>
                <a:gd name="T42" fmla="*/ 170 w 363"/>
                <a:gd name="T43" fmla="*/ 84 h 395"/>
                <a:gd name="T44" fmla="*/ 174 w 363"/>
                <a:gd name="T45" fmla="*/ 92 h 395"/>
                <a:gd name="T46" fmla="*/ 161 w 363"/>
                <a:gd name="T47" fmla="*/ 98 h 395"/>
                <a:gd name="T48" fmla="*/ 160 w 363"/>
                <a:gd name="T49" fmla="*/ 136 h 395"/>
                <a:gd name="T50" fmla="*/ 143 w 363"/>
                <a:gd name="T51" fmla="*/ 191 h 395"/>
                <a:gd name="T52" fmla="*/ 19 w 363"/>
                <a:gd name="T53" fmla="*/ 192 h 395"/>
                <a:gd name="T54" fmla="*/ 0 w 363"/>
                <a:gd name="T55" fmla="*/ 219 h 395"/>
                <a:gd name="T56" fmla="*/ 0 w 363"/>
                <a:gd name="T57" fmla="*/ 219 h 3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3" h="395">
                  <a:moveTo>
                    <a:pt x="0" y="219"/>
                  </a:moveTo>
                  <a:lnTo>
                    <a:pt x="140" y="393"/>
                  </a:lnTo>
                  <a:lnTo>
                    <a:pt x="148" y="395"/>
                  </a:lnTo>
                  <a:lnTo>
                    <a:pt x="162" y="387"/>
                  </a:lnTo>
                  <a:lnTo>
                    <a:pt x="363" y="191"/>
                  </a:lnTo>
                  <a:lnTo>
                    <a:pt x="341" y="167"/>
                  </a:lnTo>
                  <a:lnTo>
                    <a:pt x="316" y="189"/>
                  </a:lnTo>
                  <a:lnTo>
                    <a:pt x="272" y="139"/>
                  </a:lnTo>
                  <a:lnTo>
                    <a:pt x="275" y="127"/>
                  </a:lnTo>
                  <a:lnTo>
                    <a:pt x="336" y="78"/>
                  </a:lnTo>
                  <a:lnTo>
                    <a:pt x="318" y="58"/>
                  </a:lnTo>
                  <a:lnTo>
                    <a:pt x="346" y="35"/>
                  </a:lnTo>
                  <a:lnTo>
                    <a:pt x="259" y="0"/>
                  </a:lnTo>
                  <a:lnTo>
                    <a:pt x="257" y="37"/>
                  </a:lnTo>
                  <a:lnTo>
                    <a:pt x="246" y="78"/>
                  </a:lnTo>
                  <a:lnTo>
                    <a:pt x="228" y="110"/>
                  </a:lnTo>
                  <a:lnTo>
                    <a:pt x="201" y="145"/>
                  </a:lnTo>
                  <a:lnTo>
                    <a:pt x="203" y="101"/>
                  </a:lnTo>
                  <a:lnTo>
                    <a:pt x="198" y="79"/>
                  </a:lnTo>
                  <a:lnTo>
                    <a:pt x="200" y="0"/>
                  </a:lnTo>
                  <a:lnTo>
                    <a:pt x="192" y="2"/>
                  </a:lnTo>
                  <a:lnTo>
                    <a:pt x="170" y="84"/>
                  </a:lnTo>
                  <a:lnTo>
                    <a:pt x="174" y="92"/>
                  </a:lnTo>
                  <a:lnTo>
                    <a:pt x="161" y="98"/>
                  </a:lnTo>
                  <a:lnTo>
                    <a:pt x="160" y="136"/>
                  </a:lnTo>
                  <a:lnTo>
                    <a:pt x="143" y="191"/>
                  </a:lnTo>
                  <a:lnTo>
                    <a:pt x="19" y="192"/>
                  </a:lnTo>
                  <a:lnTo>
                    <a:pt x="0" y="219"/>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3" name="Freeform 15"/>
            <p:cNvSpPr>
              <a:spLocks/>
            </p:cNvSpPr>
            <p:nvPr/>
          </p:nvSpPr>
          <p:spPr bwMode="auto">
            <a:xfrm>
              <a:off x="5231" y="2028"/>
              <a:ext cx="146" cy="51"/>
            </a:xfrm>
            <a:custGeom>
              <a:avLst/>
              <a:gdLst>
                <a:gd name="T0" fmla="*/ 146 w 146"/>
                <a:gd name="T1" fmla="*/ 3 h 51"/>
                <a:gd name="T2" fmla="*/ 142 w 146"/>
                <a:gd name="T3" fmla="*/ 37 h 51"/>
                <a:gd name="T4" fmla="*/ 118 w 146"/>
                <a:gd name="T5" fmla="*/ 28 h 51"/>
                <a:gd name="T6" fmla="*/ 102 w 146"/>
                <a:gd name="T7" fmla="*/ 34 h 51"/>
                <a:gd name="T8" fmla="*/ 80 w 146"/>
                <a:gd name="T9" fmla="*/ 41 h 51"/>
                <a:gd name="T10" fmla="*/ 39 w 146"/>
                <a:gd name="T11" fmla="*/ 31 h 51"/>
                <a:gd name="T12" fmla="*/ 10 w 146"/>
                <a:gd name="T13" fmla="*/ 51 h 51"/>
                <a:gd name="T14" fmla="*/ 3 w 146"/>
                <a:gd name="T15" fmla="*/ 36 h 51"/>
                <a:gd name="T16" fmla="*/ 0 w 146"/>
                <a:gd name="T17" fmla="*/ 0 h 51"/>
                <a:gd name="T18" fmla="*/ 30 w 146"/>
                <a:gd name="T19" fmla="*/ 11 h 51"/>
                <a:gd name="T20" fmla="*/ 62 w 146"/>
                <a:gd name="T21" fmla="*/ 17 h 51"/>
                <a:gd name="T22" fmla="*/ 95 w 146"/>
                <a:gd name="T23" fmla="*/ 16 h 51"/>
                <a:gd name="T24" fmla="*/ 126 w 146"/>
                <a:gd name="T25" fmla="*/ 10 h 51"/>
                <a:gd name="T26" fmla="*/ 146 w 146"/>
                <a:gd name="T27" fmla="*/ 3 h 51"/>
                <a:gd name="T28" fmla="*/ 146 w 146"/>
                <a:gd name="T29" fmla="*/ 3 h 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6" h="51">
                  <a:moveTo>
                    <a:pt x="146" y="3"/>
                  </a:moveTo>
                  <a:lnTo>
                    <a:pt x="142" y="37"/>
                  </a:lnTo>
                  <a:lnTo>
                    <a:pt x="118" y="28"/>
                  </a:lnTo>
                  <a:lnTo>
                    <a:pt x="102" y="34"/>
                  </a:lnTo>
                  <a:lnTo>
                    <a:pt x="80" y="41"/>
                  </a:lnTo>
                  <a:lnTo>
                    <a:pt x="39" y="31"/>
                  </a:lnTo>
                  <a:lnTo>
                    <a:pt x="10" y="51"/>
                  </a:lnTo>
                  <a:lnTo>
                    <a:pt x="3" y="36"/>
                  </a:lnTo>
                  <a:lnTo>
                    <a:pt x="0" y="0"/>
                  </a:lnTo>
                  <a:lnTo>
                    <a:pt x="30" y="11"/>
                  </a:lnTo>
                  <a:lnTo>
                    <a:pt x="62" y="17"/>
                  </a:lnTo>
                  <a:lnTo>
                    <a:pt x="95" y="16"/>
                  </a:lnTo>
                  <a:lnTo>
                    <a:pt x="126" y="10"/>
                  </a:lnTo>
                  <a:lnTo>
                    <a:pt x="146" y="3"/>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4" name="Freeform 16"/>
            <p:cNvSpPr>
              <a:spLocks/>
            </p:cNvSpPr>
            <p:nvPr/>
          </p:nvSpPr>
          <p:spPr bwMode="auto">
            <a:xfrm>
              <a:off x="5396" y="2046"/>
              <a:ext cx="22" cy="22"/>
            </a:xfrm>
            <a:custGeom>
              <a:avLst/>
              <a:gdLst>
                <a:gd name="T0" fmla="*/ 0 w 22"/>
                <a:gd name="T1" fmla="*/ 13 h 22"/>
                <a:gd name="T2" fmla="*/ 0 w 22"/>
                <a:gd name="T3" fmla="*/ 4 h 22"/>
                <a:gd name="T4" fmla="*/ 9 w 22"/>
                <a:gd name="T5" fmla="*/ 0 h 22"/>
                <a:gd name="T6" fmla="*/ 19 w 22"/>
                <a:gd name="T7" fmla="*/ 6 h 22"/>
                <a:gd name="T8" fmla="*/ 22 w 22"/>
                <a:gd name="T9" fmla="*/ 13 h 22"/>
                <a:gd name="T10" fmla="*/ 17 w 22"/>
                <a:gd name="T11" fmla="*/ 21 h 22"/>
                <a:gd name="T12" fmla="*/ 6 w 22"/>
                <a:gd name="T13" fmla="*/ 22 h 22"/>
                <a:gd name="T14" fmla="*/ 0 w 22"/>
                <a:gd name="T15" fmla="*/ 13 h 22"/>
                <a:gd name="T16" fmla="*/ 0 w 22"/>
                <a:gd name="T17" fmla="*/ 13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22">
                  <a:moveTo>
                    <a:pt x="0" y="13"/>
                  </a:moveTo>
                  <a:lnTo>
                    <a:pt x="0" y="4"/>
                  </a:lnTo>
                  <a:lnTo>
                    <a:pt x="9" y="0"/>
                  </a:lnTo>
                  <a:lnTo>
                    <a:pt x="19" y="6"/>
                  </a:lnTo>
                  <a:lnTo>
                    <a:pt x="22" y="13"/>
                  </a:lnTo>
                  <a:lnTo>
                    <a:pt x="17" y="21"/>
                  </a:lnTo>
                  <a:lnTo>
                    <a:pt x="6" y="22"/>
                  </a:lnTo>
                  <a:lnTo>
                    <a:pt x="0" y="13"/>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5" name="Freeform 17"/>
            <p:cNvSpPr>
              <a:spLocks/>
            </p:cNvSpPr>
            <p:nvPr/>
          </p:nvSpPr>
          <p:spPr bwMode="auto">
            <a:xfrm>
              <a:off x="5389" y="2032"/>
              <a:ext cx="19" cy="15"/>
            </a:xfrm>
            <a:custGeom>
              <a:avLst/>
              <a:gdLst>
                <a:gd name="T0" fmla="*/ 0 w 19"/>
                <a:gd name="T1" fmla="*/ 15 h 15"/>
                <a:gd name="T2" fmla="*/ 7 w 19"/>
                <a:gd name="T3" fmla="*/ 9 h 15"/>
                <a:gd name="T4" fmla="*/ 19 w 19"/>
                <a:gd name="T5" fmla="*/ 6 h 15"/>
                <a:gd name="T6" fmla="*/ 17 w 19"/>
                <a:gd name="T7" fmla="*/ 1 h 15"/>
                <a:gd name="T8" fmla="*/ 1 w 19"/>
                <a:gd name="T9" fmla="*/ 0 h 15"/>
                <a:gd name="T10" fmla="*/ 0 w 19"/>
                <a:gd name="T11" fmla="*/ 15 h 15"/>
                <a:gd name="T12" fmla="*/ 0 w 19"/>
                <a:gd name="T13" fmla="*/ 15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5">
                  <a:moveTo>
                    <a:pt x="0" y="15"/>
                  </a:moveTo>
                  <a:lnTo>
                    <a:pt x="7" y="9"/>
                  </a:lnTo>
                  <a:lnTo>
                    <a:pt x="19" y="6"/>
                  </a:lnTo>
                  <a:lnTo>
                    <a:pt x="17" y="1"/>
                  </a:lnTo>
                  <a:lnTo>
                    <a:pt x="1" y="0"/>
                  </a:lnTo>
                  <a:lnTo>
                    <a:pt x="0" y="15"/>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6" name="Freeform 18"/>
            <p:cNvSpPr>
              <a:spLocks/>
            </p:cNvSpPr>
            <p:nvPr/>
          </p:nvSpPr>
          <p:spPr bwMode="auto">
            <a:xfrm>
              <a:off x="5373" y="2032"/>
              <a:ext cx="61" cy="52"/>
            </a:xfrm>
            <a:custGeom>
              <a:avLst/>
              <a:gdLst>
                <a:gd name="T0" fmla="*/ 6 w 61"/>
                <a:gd name="T1" fmla="*/ 0 h 52"/>
                <a:gd name="T2" fmla="*/ 0 w 61"/>
                <a:gd name="T3" fmla="*/ 34 h 52"/>
                <a:gd name="T4" fmla="*/ 13 w 61"/>
                <a:gd name="T5" fmla="*/ 48 h 52"/>
                <a:gd name="T6" fmla="*/ 50 w 61"/>
                <a:gd name="T7" fmla="*/ 52 h 52"/>
                <a:gd name="T8" fmla="*/ 61 w 61"/>
                <a:gd name="T9" fmla="*/ 42 h 52"/>
                <a:gd name="T10" fmla="*/ 59 w 61"/>
                <a:gd name="T11" fmla="*/ 6 h 52"/>
                <a:gd name="T12" fmla="*/ 33 w 61"/>
                <a:gd name="T13" fmla="*/ 2 h 52"/>
                <a:gd name="T14" fmla="*/ 33 w 61"/>
                <a:gd name="T15" fmla="*/ 6 h 52"/>
                <a:gd name="T16" fmla="*/ 43 w 61"/>
                <a:gd name="T17" fmla="*/ 8 h 52"/>
                <a:gd name="T18" fmla="*/ 52 w 61"/>
                <a:gd name="T19" fmla="*/ 18 h 52"/>
                <a:gd name="T20" fmla="*/ 52 w 61"/>
                <a:gd name="T21" fmla="*/ 31 h 52"/>
                <a:gd name="T22" fmla="*/ 48 w 61"/>
                <a:gd name="T23" fmla="*/ 40 h 52"/>
                <a:gd name="T24" fmla="*/ 34 w 61"/>
                <a:gd name="T25" fmla="*/ 45 h 52"/>
                <a:gd name="T26" fmla="*/ 22 w 61"/>
                <a:gd name="T27" fmla="*/ 43 h 52"/>
                <a:gd name="T28" fmla="*/ 15 w 61"/>
                <a:gd name="T29" fmla="*/ 32 h 52"/>
                <a:gd name="T30" fmla="*/ 15 w 61"/>
                <a:gd name="T31" fmla="*/ 20 h 52"/>
                <a:gd name="T32" fmla="*/ 16 w 61"/>
                <a:gd name="T33" fmla="*/ 15 h 52"/>
                <a:gd name="T34" fmla="*/ 24 w 61"/>
                <a:gd name="T35" fmla="*/ 2 h 52"/>
                <a:gd name="T36" fmla="*/ 6 w 61"/>
                <a:gd name="T37" fmla="*/ 0 h 52"/>
                <a:gd name="T38" fmla="*/ 6 w 61"/>
                <a:gd name="T39" fmla="*/ 0 h 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 h="52">
                  <a:moveTo>
                    <a:pt x="6" y="0"/>
                  </a:moveTo>
                  <a:lnTo>
                    <a:pt x="0" y="34"/>
                  </a:lnTo>
                  <a:lnTo>
                    <a:pt x="13" y="48"/>
                  </a:lnTo>
                  <a:lnTo>
                    <a:pt x="50" y="52"/>
                  </a:lnTo>
                  <a:lnTo>
                    <a:pt x="61" y="42"/>
                  </a:lnTo>
                  <a:lnTo>
                    <a:pt x="59" y="6"/>
                  </a:lnTo>
                  <a:lnTo>
                    <a:pt x="33" y="2"/>
                  </a:lnTo>
                  <a:lnTo>
                    <a:pt x="33" y="6"/>
                  </a:lnTo>
                  <a:lnTo>
                    <a:pt x="43" y="8"/>
                  </a:lnTo>
                  <a:lnTo>
                    <a:pt x="52" y="18"/>
                  </a:lnTo>
                  <a:lnTo>
                    <a:pt x="52" y="31"/>
                  </a:lnTo>
                  <a:lnTo>
                    <a:pt x="48" y="40"/>
                  </a:lnTo>
                  <a:lnTo>
                    <a:pt x="34" y="45"/>
                  </a:lnTo>
                  <a:lnTo>
                    <a:pt x="22" y="43"/>
                  </a:lnTo>
                  <a:lnTo>
                    <a:pt x="15" y="32"/>
                  </a:lnTo>
                  <a:lnTo>
                    <a:pt x="15" y="20"/>
                  </a:lnTo>
                  <a:lnTo>
                    <a:pt x="16" y="15"/>
                  </a:lnTo>
                  <a:lnTo>
                    <a:pt x="24" y="2"/>
                  </a:lnTo>
                  <a:lnTo>
                    <a:pt x="6"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7" name="Freeform 19"/>
            <p:cNvSpPr>
              <a:spLocks/>
            </p:cNvSpPr>
            <p:nvPr/>
          </p:nvSpPr>
          <p:spPr bwMode="auto">
            <a:xfrm>
              <a:off x="5388" y="1953"/>
              <a:ext cx="45" cy="85"/>
            </a:xfrm>
            <a:custGeom>
              <a:avLst/>
              <a:gdLst>
                <a:gd name="T0" fmla="*/ 14 w 45"/>
                <a:gd name="T1" fmla="*/ 0 h 85"/>
                <a:gd name="T2" fmla="*/ 12 w 45"/>
                <a:gd name="T3" fmla="*/ 33 h 85"/>
                <a:gd name="T4" fmla="*/ 0 w 45"/>
                <a:gd name="T5" fmla="*/ 77 h 85"/>
                <a:gd name="T6" fmla="*/ 45 w 45"/>
                <a:gd name="T7" fmla="*/ 85 h 85"/>
                <a:gd name="T8" fmla="*/ 43 w 45"/>
                <a:gd name="T9" fmla="*/ 39 h 85"/>
                <a:gd name="T10" fmla="*/ 45 w 45"/>
                <a:gd name="T11" fmla="*/ 4 h 85"/>
                <a:gd name="T12" fmla="*/ 14 w 45"/>
                <a:gd name="T13" fmla="*/ 0 h 85"/>
                <a:gd name="T14" fmla="*/ 14 w 45"/>
                <a:gd name="T15" fmla="*/ 0 h 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85">
                  <a:moveTo>
                    <a:pt x="14" y="0"/>
                  </a:moveTo>
                  <a:lnTo>
                    <a:pt x="12" y="33"/>
                  </a:lnTo>
                  <a:lnTo>
                    <a:pt x="0" y="77"/>
                  </a:lnTo>
                  <a:lnTo>
                    <a:pt x="45" y="85"/>
                  </a:lnTo>
                  <a:lnTo>
                    <a:pt x="43" y="39"/>
                  </a:lnTo>
                  <a:lnTo>
                    <a:pt x="45" y="4"/>
                  </a:lnTo>
                  <a:lnTo>
                    <a:pt x="14"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8" name="Freeform 20"/>
            <p:cNvSpPr>
              <a:spLocks/>
            </p:cNvSpPr>
            <p:nvPr/>
          </p:nvSpPr>
          <p:spPr bwMode="auto">
            <a:xfrm>
              <a:off x="5419" y="2178"/>
              <a:ext cx="19" cy="16"/>
            </a:xfrm>
            <a:custGeom>
              <a:avLst/>
              <a:gdLst>
                <a:gd name="T0" fmla="*/ 0 w 19"/>
                <a:gd name="T1" fmla="*/ 4 h 16"/>
                <a:gd name="T2" fmla="*/ 2 w 19"/>
                <a:gd name="T3" fmla="*/ 16 h 16"/>
                <a:gd name="T4" fmla="*/ 19 w 19"/>
                <a:gd name="T5" fmla="*/ 0 h 16"/>
                <a:gd name="T6" fmla="*/ 0 w 19"/>
                <a:gd name="T7" fmla="*/ 4 h 16"/>
                <a:gd name="T8" fmla="*/ 0 w 19"/>
                <a:gd name="T9" fmla="*/ 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6">
                  <a:moveTo>
                    <a:pt x="0" y="4"/>
                  </a:moveTo>
                  <a:lnTo>
                    <a:pt x="2" y="16"/>
                  </a:lnTo>
                  <a:lnTo>
                    <a:pt x="19" y="0"/>
                  </a:lnTo>
                  <a:lnTo>
                    <a:pt x="0" y="4"/>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39" name="Freeform 21"/>
            <p:cNvSpPr>
              <a:spLocks/>
            </p:cNvSpPr>
            <p:nvPr/>
          </p:nvSpPr>
          <p:spPr bwMode="auto">
            <a:xfrm>
              <a:off x="5373" y="2182"/>
              <a:ext cx="39" cy="28"/>
            </a:xfrm>
            <a:custGeom>
              <a:avLst/>
              <a:gdLst>
                <a:gd name="T0" fmla="*/ 4 w 39"/>
                <a:gd name="T1" fmla="*/ 25 h 28"/>
                <a:gd name="T2" fmla="*/ 10 w 39"/>
                <a:gd name="T3" fmla="*/ 23 h 28"/>
                <a:gd name="T4" fmla="*/ 9 w 39"/>
                <a:gd name="T5" fmla="*/ 7 h 28"/>
                <a:gd name="T6" fmla="*/ 31 w 39"/>
                <a:gd name="T7" fmla="*/ 10 h 28"/>
                <a:gd name="T8" fmla="*/ 33 w 39"/>
                <a:gd name="T9" fmla="*/ 28 h 28"/>
                <a:gd name="T10" fmla="*/ 39 w 39"/>
                <a:gd name="T11" fmla="*/ 27 h 28"/>
                <a:gd name="T12" fmla="*/ 36 w 39"/>
                <a:gd name="T13" fmla="*/ 4 h 28"/>
                <a:gd name="T14" fmla="*/ 3 w 39"/>
                <a:gd name="T15" fmla="*/ 0 h 28"/>
                <a:gd name="T16" fmla="*/ 0 w 39"/>
                <a:gd name="T17" fmla="*/ 12 h 28"/>
                <a:gd name="T18" fmla="*/ 4 w 39"/>
                <a:gd name="T19" fmla="*/ 18 h 28"/>
                <a:gd name="T20" fmla="*/ 4 w 39"/>
                <a:gd name="T21" fmla="*/ 25 h 28"/>
                <a:gd name="T22" fmla="*/ 4 w 39"/>
                <a:gd name="T23" fmla="*/ 25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28">
                  <a:moveTo>
                    <a:pt x="4" y="25"/>
                  </a:moveTo>
                  <a:lnTo>
                    <a:pt x="10" y="23"/>
                  </a:lnTo>
                  <a:lnTo>
                    <a:pt x="9" y="7"/>
                  </a:lnTo>
                  <a:lnTo>
                    <a:pt x="31" y="10"/>
                  </a:lnTo>
                  <a:lnTo>
                    <a:pt x="33" y="28"/>
                  </a:lnTo>
                  <a:lnTo>
                    <a:pt x="39" y="27"/>
                  </a:lnTo>
                  <a:lnTo>
                    <a:pt x="36" y="4"/>
                  </a:lnTo>
                  <a:lnTo>
                    <a:pt x="3" y="0"/>
                  </a:lnTo>
                  <a:lnTo>
                    <a:pt x="0" y="12"/>
                  </a:lnTo>
                  <a:lnTo>
                    <a:pt x="4" y="18"/>
                  </a:lnTo>
                  <a:lnTo>
                    <a:pt x="4" y="2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0" name="Freeform 22"/>
            <p:cNvSpPr>
              <a:spLocks/>
            </p:cNvSpPr>
            <p:nvPr/>
          </p:nvSpPr>
          <p:spPr bwMode="auto">
            <a:xfrm>
              <a:off x="5317" y="2152"/>
              <a:ext cx="51" cy="47"/>
            </a:xfrm>
            <a:custGeom>
              <a:avLst/>
              <a:gdLst>
                <a:gd name="T0" fmla="*/ 0 w 51"/>
                <a:gd name="T1" fmla="*/ 0 h 47"/>
                <a:gd name="T2" fmla="*/ 38 w 51"/>
                <a:gd name="T3" fmla="*/ 47 h 47"/>
                <a:gd name="T4" fmla="*/ 42 w 51"/>
                <a:gd name="T5" fmla="*/ 40 h 47"/>
                <a:gd name="T6" fmla="*/ 50 w 51"/>
                <a:gd name="T7" fmla="*/ 36 h 47"/>
                <a:gd name="T8" fmla="*/ 51 w 51"/>
                <a:gd name="T9" fmla="*/ 25 h 47"/>
                <a:gd name="T10" fmla="*/ 0 w 51"/>
                <a:gd name="T11" fmla="*/ 0 h 47"/>
                <a:gd name="T12" fmla="*/ 0 w 51"/>
                <a:gd name="T13" fmla="*/ 0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47">
                  <a:moveTo>
                    <a:pt x="0" y="0"/>
                  </a:moveTo>
                  <a:lnTo>
                    <a:pt x="38" y="47"/>
                  </a:lnTo>
                  <a:lnTo>
                    <a:pt x="42" y="40"/>
                  </a:lnTo>
                  <a:lnTo>
                    <a:pt x="50" y="36"/>
                  </a:lnTo>
                  <a:lnTo>
                    <a:pt x="51" y="25"/>
                  </a:lnTo>
                  <a:lnTo>
                    <a:pt x="0"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1" name="Freeform 23"/>
            <p:cNvSpPr>
              <a:spLocks/>
            </p:cNvSpPr>
            <p:nvPr/>
          </p:nvSpPr>
          <p:spPr bwMode="auto">
            <a:xfrm>
              <a:off x="5283" y="2065"/>
              <a:ext cx="206" cy="111"/>
            </a:xfrm>
            <a:custGeom>
              <a:avLst/>
              <a:gdLst>
                <a:gd name="T0" fmla="*/ 0 w 206"/>
                <a:gd name="T1" fmla="*/ 35 h 111"/>
                <a:gd name="T2" fmla="*/ 34 w 206"/>
                <a:gd name="T3" fmla="*/ 76 h 111"/>
                <a:gd name="T4" fmla="*/ 68 w 206"/>
                <a:gd name="T5" fmla="*/ 97 h 111"/>
                <a:gd name="T6" fmla="*/ 93 w 206"/>
                <a:gd name="T7" fmla="*/ 108 h 111"/>
                <a:gd name="T8" fmla="*/ 125 w 206"/>
                <a:gd name="T9" fmla="*/ 111 h 111"/>
                <a:gd name="T10" fmla="*/ 160 w 206"/>
                <a:gd name="T11" fmla="*/ 105 h 111"/>
                <a:gd name="T12" fmla="*/ 206 w 206"/>
                <a:gd name="T13" fmla="*/ 66 h 111"/>
                <a:gd name="T14" fmla="*/ 196 w 206"/>
                <a:gd name="T15" fmla="*/ 60 h 111"/>
                <a:gd name="T16" fmla="*/ 190 w 206"/>
                <a:gd name="T17" fmla="*/ 43 h 111"/>
                <a:gd name="T18" fmla="*/ 195 w 206"/>
                <a:gd name="T19" fmla="*/ 30 h 111"/>
                <a:gd name="T20" fmla="*/ 201 w 206"/>
                <a:gd name="T21" fmla="*/ 25 h 111"/>
                <a:gd name="T22" fmla="*/ 154 w 206"/>
                <a:gd name="T23" fmla="*/ 21 h 111"/>
                <a:gd name="T24" fmla="*/ 150 w 206"/>
                <a:gd name="T25" fmla="*/ 7 h 111"/>
                <a:gd name="T26" fmla="*/ 134 w 206"/>
                <a:gd name="T27" fmla="*/ 17 h 111"/>
                <a:gd name="T28" fmla="*/ 106 w 206"/>
                <a:gd name="T29" fmla="*/ 14 h 111"/>
                <a:gd name="T30" fmla="*/ 91 w 206"/>
                <a:gd name="T31" fmla="*/ 2 h 111"/>
                <a:gd name="T32" fmla="*/ 77 w 206"/>
                <a:gd name="T33" fmla="*/ 15 h 111"/>
                <a:gd name="T34" fmla="*/ 5 w 206"/>
                <a:gd name="T35" fmla="*/ 0 h 111"/>
                <a:gd name="T36" fmla="*/ 15 w 206"/>
                <a:gd name="T37" fmla="*/ 8 h 111"/>
                <a:gd name="T38" fmla="*/ 15 w 206"/>
                <a:gd name="T39" fmla="*/ 23 h 111"/>
                <a:gd name="T40" fmla="*/ 8 w 206"/>
                <a:gd name="T41" fmla="*/ 33 h 111"/>
                <a:gd name="T42" fmla="*/ 0 w 206"/>
                <a:gd name="T43" fmla="*/ 35 h 111"/>
                <a:gd name="T44" fmla="*/ 0 w 206"/>
                <a:gd name="T45" fmla="*/ 35 h 1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 h="111">
                  <a:moveTo>
                    <a:pt x="0" y="35"/>
                  </a:moveTo>
                  <a:lnTo>
                    <a:pt x="34" y="76"/>
                  </a:lnTo>
                  <a:lnTo>
                    <a:pt x="68" y="97"/>
                  </a:lnTo>
                  <a:lnTo>
                    <a:pt x="93" y="108"/>
                  </a:lnTo>
                  <a:lnTo>
                    <a:pt x="125" y="111"/>
                  </a:lnTo>
                  <a:lnTo>
                    <a:pt x="160" y="105"/>
                  </a:lnTo>
                  <a:lnTo>
                    <a:pt x="206" y="66"/>
                  </a:lnTo>
                  <a:lnTo>
                    <a:pt x="196" y="60"/>
                  </a:lnTo>
                  <a:lnTo>
                    <a:pt x="190" y="43"/>
                  </a:lnTo>
                  <a:lnTo>
                    <a:pt x="195" y="30"/>
                  </a:lnTo>
                  <a:lnTo>
                    <a:pt x="201" y="25"/>
                  </a:lnTo>
                  <a:lnTo>
                    <a:pt x="154" y="21"/>
                  </a:lnTo>
                  <a:lnTo>
                    <a:pt x="150" y="7"/>
                  </a:lnTo>
                  <a:lnTo>
                    <a:pt x="134" y="17"/>
                  </a:lnTo>
                  <a:lnTo>
                    <a:pt x="106" y="14"/>
                  </a:lnTo>
                  <a:lnTo>
                    <a:pt x="91" y="2"/>
                  </a:lnTo>
                  <a:lnTo>
                    <a:pt x="77" y="15"/>
                  </a:lnTo>
                  <a:lnTo>
                    <a:pt x="5" y="0"/>
                  </a:lnTo>
                  <a:lnTo>
                    <a:pt x="15" y="8"/>
                  </a:lnTo>
                  <a:lnTo>
                    <a:pt x="15" y="23"/>
                  </a:lnTo>
                  <a:lnTo>
                    <a:pt x="8" y="33"/>
                  </a:lnTo>
                  <a:lnTo>
                    <a:pt x="0" y="35"/>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2" name="Freeform 24"/>
            <p:cNvSpPr>
              <a:spLocks/>
            </p:cNvSpPr>
            <p:nvPr/>
          </p:nvSpPr>
          <p:spPr bwMode="auto">
            <a:xfrm>
              <a:off x="5256" y="1840"/>
              <a:ext cx="32" cy="34"/>
            </a:xfrm>
            <a:custGeom>
              <a:avLst/>
              <a:gdLst>
                <a:gd name="T0" fmla="*/ 0 w 32"/>
                <a:gd name="T1" fmla="*/ 0 h 34"/>
                <a:gd name="T2" fmla="*/ 8 w 32"/>
                <a:gd name="T3" fmla="*/ 8 h 34"/>
                <a:gd name="T4" fmla="*/ 14 w 32"/>
                <a:gd name="T5" fmla="*/ 9 h 34"/>
                <a:gd name="T6" fmla="*/ 21 w 32"/>
                <a:gd name="T7" fmla="*/ 5 h 34"/>
                <a:gd name="T8" fmla="*/ 22 w 32"/>
                <a:gd name="T9" fmla="*/ 14 h 34"/>
                <a:gd name="T10" fmla="*/ 27 w 32"/>
                <a:gd name="T11" fmla="*/ 23 h 34"/>
                <a:gd name="T12" fmla="*/ 32 w 32"/>
                <a:gd name="T13" fmla="*/ 30 h 34"/>
                <a:gd name="T14" fmla="*/ 26 w 32"/>
                <a:gd name="T15" fmla="*/ 25 h 34"/>
                <a:gd name="T16" fmla="*/ 19 w 32"/>
                <a:gd name="T17" fmla="*/ 24 h 34"/>
                <a:gd name="T18" fmla="*/ 15 w 32"/>
                <a:gd name="T19" fmla="*/ 27 h 34"/>
                <a:gd name="T20" fmla="*/ 12 w 32"/>
                <a:gd name="T21" fmla="*/ 34 h 34"/>
                <a:gd name="T22" fmla="*/ 1 w 32"/>
                <a:gd name="T23" fmla="*/ 16 h 34"/>
                <a:gd name="T24" fmla="*/ 0 w 32"/>
                <a:gd name="T25" fmla="*/ 0 h 34"/>
                <a:gd name="T26" fmla="*/ 0 w 32"/>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 h="34">
                  <a:moveTo>
                    <a:pt x="0" y="0"/>
                  </a:moveTo>
                  <a:lnTo>
                    <a:pt x="8" y="8"/>
                  </a:lnTo>
                  <a:lnTo>
                    <a:pt x="14" y="9"/>
                  </a:lnTo>
                  <a:lnTo>
                    <a:pt x="21" y="5"/>
                  </a:lnTo>
                  <a:lnTo>
                    <a:pt x="22" y="14"/>
                  </a:lnTo>
                  <a:lnTo>
                    <a:pt x="27" y="23"/>
                  </a:lnTo>
                  <a:lnTo>
                    <a:pt x="32" y="30"/>
                  </a:lnTo>
                  <a:lnTo>
                    <a:pt x="26" y="25"/>
                  </a:lnTo>
                  <a:lnTo>
                    <a:pt x="19" y="24"/>
                  </a:lnTo>
                  <a:lnTo>
                    <a:pt x="15" y="27"/>
                  </a:lnTo>
                  <a:lnTo>
                    <a:pt x="12" y="34"/>
                  </a:lnTo>
                  <a:lnTo>
                    <a:pt x="1" y="16"/>
                  </a:lnTo>
                  <a:lnTo>
                    <a:pt x="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3" name="Freeform 25"/>
            <p:cNvSpPr>
              <a:spLocks/>
            </p:cNvSpPr>
            <p:nvPr/>
          </p:nvSpPr>
          <p:spPr bwMode="auto">
            <a:xfrm>
              <a:off x="5257" y="1801"/>
              <a:ext cx="32" cy="27"/>
            </a:xfrm>
            <a:custGeom>
              <a:avLst/>
              <a:gdLst>
                <a:gd name="T0" fmla="*/ 0 w 32"/>
                <a:gd name="T1" fmla="*/ 26 h 27"/>
                <a:gd name="T2" fmla="*/ 3 w 32"/>
                <a:gd name="T3" fmla="*/ 16 h 27"/>
                <a:gd name="T4" fmla="*/ 9 w 32"/>
                <a:gd name="T5" fmla="*/ 7 h 27"/>
                <a:gd name="T6" fmla="*/ 17 w 32"/>
                <a:gd name="T7" fmla="*/ 0 h 27"/>
                <a:gd name="T8" fmla="*/ 32 w 32"/>
                <a:gd name="T9" fmla="*/ 14 h 27"/>
                <a:gd name="T10" fmla="*/ 20 w 32"/>
                <a:gd name="T11" fmla="*/ 27 h 27"/>
                <a:gd name="T12" fmla="*/ 11 w 32"/>
                <a:gd name="T13" fmla="*/ 24 h 27"/>
                <a:gd name="T14" fmla="*/ 6 w 32"/>
                <a:gd name="T15" fmla="*/ 24 h 27"/>
                <a:gd name="T16" fmla="*/ 0 w 32"/>
                <a:gd name="T17" fmla="*/ 26 h 27"/>
                <a:gd name="T18" fmla="*/ 0 w 32"/>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27">
                  <a:moveTo>
                    <a:pt x="0" y="26"/>
                  </a:moveTo>
                  <a:lnTo>
                    <a:pt x="3" y="16"/>
                  </a:lnTo>
                  <a:lnTo>
                    <a:pt x="9" y="7"/>
                  </a:lnTo>
                  <a:lnTo>
                    <a:pt x="17" y="0"/>
                  </a:lnTo>
                  <a:lnTo>
                    <a:pt x="32" y="14"/>
                  </a:lnTo>
                  <a:lnTo>
                    <a:pt x="20" y="27"/>
                  </a:lnTo>
                  <a:lnTo>
                    <a:pt x="11" y="24"/>
                  </a:lnTo>
                  <a:lnTo>
                    <a:pt x="6" y="24"/>
                  </a:lnTo>
                  <a:lnTo>
                    <a:pt x="0" y="26"/>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4" name="Freeform 26"/>
            <p:cNvSpPr>
              <a:spLocks/>
            </p:cNvSpPr>
            <p:nvPr/>
          </p:nvSpPr>
          <p:spPr bwMode="auto">
            <a:xfrm>
              <a:off x="5299" y="1793"/>
              <a:ext cx="36" cy="20"/>
            </a:xfrm>
            <a:custGeom>
              <a:avLst/>
              <a:gdLst>
                <a:gd name="T0" fmla="*/ 0 w 36"/>
                <a:gd name="T1" fmla="*/ 0 h 20"/>
                <a:gd name="T2" fmla="*/ 6 w 36"/>
                <a:gd name="T3" fmla="*/ 18 h 20"/>
                <a:gd name="T4" fmla="*/ 18 w 36"/>
                <a:gd name="T5" fmla="*/ 20 h 20"/>
                <a:gd name="T6" fmla="*/ 27 w 36"/>
                <a:gd name="T7" fmla="*/ 13 h 20"/>
                <a:gd name="T8" fmla="*/ 36 w 36"/>
                <a:gd name="T9" fmla="*/ 11 h 20"/>
                <a:gd name="T10" fmla="*/ 17 w 36"/>
                <a:gd name="T11" fmla="*/ 2 h 20"/>
                <a:gd name="T12" fmla="*/ 0 w 36"/>
                <a:gd name="T13" fmla="*/ 0 h 20"/>
                <a:gd name="T14" fmla="*/ 0 w 36"/>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 h="20">
                  <a:moveTo>
                    <a:pt x="0" y="0"/>
                  </a:moveTo>
                  <a:lnTo>
                    <a:pt x="6" y="18"/>
                  </a:lnTo>
                  <a:lnTo>
                    <a:pt x="18" y="20"/>
                  </a:lnTo>
                  <a:lnTo>
                    <a:pt x="27" y="13"/>
                  </a:lnTo>
                  <a:lnTo>
                    <a:pt x="36" y="11"/>
                  </a:lnTo>
                  <a:lnTo>
                    <a:pt x="17" y="2"/>
                  </a:lnTo>
                  <a:lnTo>
                    <a:pt x="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5" name="Freeform 27"/>
            <p:cNvSpPr>
              <a:spLocks/>
            </p:cNvSpPr>
            <p:nvPr/>
          </p:nvSpPr>
          <p:spPr bwMode="auto">
            <a:xfrm>
              <a:off x="5332" y="1817"/>
              <a:ext cx="23" cy="27"/>
            </a:xfrm>
            <a:custGeom>
              <a:avLst/>
              <a:gdLst>
                <a:gd name="T0" fmla="*/ 0 w 23"/>
                <a:gd name="T1" fmla="*/ 11 h 27"/>
                <a:gd name="T2" fmla="*/ 5 w 23"/>
                <a:gd name="T3" fmla="*/ 27 h 27"/>
                <a:gd name="T4" fmla="*/ 10 w 23"/>
                <a:gd name="T5" fmla="*/ 25 h 27"/>
                <a:gd name="T6" fmla="*/ 20 w 23"/>
                <a:gd name="T7" fmla="*/ 24 h 27"/>
                <a:gd name="T8" fmla="*/ 23 w 23"/>
                <a:gd name="T9" fmla="*/ 20 h 27"/>
                <a:gd name="T10" fmla="*/ 21 w 23"/>
                <a:gd name="T11" fmla="*/ 8 h 27"/>
                <a:gd name="T12" fmla="*/ 16 w 23"/>
                <a:gd name="T13" fmla="*/ 0 h 27"/>
                <a:gd name="T14" fmla="*/ 11 w 23"/>
                <a:gd name="T15" fmla="*/ 0 h 27"/>
                <a:gd name="T16" fmla="*/ 10 w 23"/>
                <a:gd name="T17" fmla="*/ 5 h 27"/>
                <a:gd name="T18" fmla="*/ 0 w 23"/>
                <a:gd name="T19" fmla="*/ 11 h 27"/>
                <a:gd name="T20" fmla="*/ 0 w 23"/>
                <a:gd name="T21" fmla="*/ 1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27">
                  <a:moveTo>
                    <a:pt x="0" y="11"/>
                  </a:moveTo>
                  <a:lnTo>
                    <a:pt x="5" y="27"/>
                  </a:lnTo>
                  <a:lnTo>
                    <a:pt x="10" y="25"/>
                  </a:lnTo>
                  <a:lnTo>
                    <a:pt x="20" y="24"/>
                  </a:lnTo>
                  <a:lnTo>
                    <a:pt x="23" y="20"/>
                  </a:lnTo>
                  <a:lnTo>
                    <a:pt x="21" y="8"/>
                  </a:lnTo>
                  <a:lnTo>
                    <a:pt x="16" y="0"/>
                  </a:lnTo>
                  <a:lnTo>
                    <a:pt x="11" y="0"/>
                  </a:lnTo>
                  <a:lnTo>
                    <a:pt x="10" y="5"/>
                  </a:lnTo>
                  <a:lnTo>
                    <a:pt x="0" y="11"/>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6" name="Freeform 28"/>
            <p:cNvSpPr>
              <a:spLocks/>
            </p:cNvSpPr>
            <p:nvPr/>
          </p:nvSpPr>
          <p:spPr bwMode="auto">
            <a:xfrm>
              <a:off x="5326" y="1860"/>
              <a:ext cx="27" cy="25"/>
            </a:xfrm>
            <a:custGeom>
              <a:avLst/>
              <a:gdLst>
                <a:gd name="T0" fmla="*/ 0 w 27"/>
                <a:gd name="T1" fmla="*/ 10 h 25"/>
                <a:gd name="T2" fmla="*/ 8 w 27"/>
                <a:gd name="T3" fmla="*/ 25 h 25"/>
                <a:gd name="T4" fmla="*/ 16 w 27"/>
                <a:gd name="T5" fmla="*/ 23 h 25"/>
                <a:gd name="T6" fmla="*/ 23 w 27"/>
                <a:gd name="T7" fmla="*/ 17 h 25"/>
                <a:gd name="T8" fmla="*/ 27 w 27"/>
                <a:gd name="T9" fmla="*/ 4 h 25"/>
                <a:gd name="T10" fmla="*/ 8 w 27"/>
                <a:gd name="T11" fmla="*/ 0 h 25"/>
                <a:gd name="T12" fmla="*/ 0 w 27"/>
                <a:gd name="T13" fmla="*/ 10 h 25"/>
                <a:gd name="T14" fmla="*/ 0 w 27"/>
                <a:gd name="T15" fmla="*/ 1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25">
                  <a:moveTo>
                    <a:pt x="0" y="10"/>
                  </a:moveTo>
                  <a:lnTo>
                    <a:pt x="8" y="25"/>
                  </a:lnTo>
                  <a:lnTo>
                    <a:pt x="16" y="23"/>
                  </a:lnTo>
                  <a:lnTo>
                    <a:pt x="23" y="17"/>
                  </a:lnTo>
                  <a:lnTo>
                    <a:pt x="27" y="4"/>
                  </a:lnTo>
                  <a:lnTo>
                    <a:pt x="8" y="0"/>
                  </a:lnTo>
                  <a:lnTo>
                    <a:pt x="0" y="1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7" name="Freeform 29"/>
            <p:cNvSpPr>
              <a:spLocks/>
            </p:cNvSpPr>
            <p:nvPr/>
          </p:nvSpPr>
          <p:spPr bwMode="auto">
            <a:xfrm>
              <a:off x="5280" y="1875"/>
              <a:ext cx="37" cy="18"/>
            </a:xfrm>
            <a:custGeom>
              <a:avLst/>
              <a:gdLst>
                <a:gd name="T0" fmla="*/ 10 w 37"/>
                <a:gd name="T1" fmla="*/ 0 h 18"/>
                <a:gd name="T2" fmla="*/ 9 w 37"/>
                <a:gd name="T3" fmla="*/ 7 h 18"/>
                <a:gd name="T4" fmla="*/ 0 w 37"/>
                <a:gd name="T5" fmla="*/ 10 h 18"/>
                <a:gd name="T6" fmla="*/ 6 w 37"/>
                <a:gd name="T7" fmla="*/ 14 h 18"/>
                <a:gd name="T8" fmla="*/ 16 w 37"/>
                <a:gd name="T9" fmla="*/ 17 h 18"/>
                <a:gd name="T10" fmla="*/ 28 w 37"/>
                <a:gd name="T11" fmla="*/ 18 h 18"/>
                <a:gd name="T12" fmla="*/ 37 w 37"/>
                <a:gd name="T13" fmla="*/ 17 h 18"/>
                <a:gd name="T14" fmla="*/ 32 w 37"/>
                <a:gd name="T15" fmla="*/ 14 h 18"/>
                <a:gd name="T16" fmla="*/ 29 w 37"/>
                <a:gd name="T17" fmla="*/ 7 h 18"/>
                <a:gd name="T18" fmla="*/ 27 w 37"/>
                <a:gd name="T19" fmla="*/ 0 h 18"/>
                <a:gd name="T20" fmla="*/ 10 w 37"/>
                <a:gd name="T21" fmla="*/ 0 h 18"/>
                <a:gd name="T22" fmla="*/ 10 w 37"/>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 h="18">
                  <a:moveTo>
                    <a:pt x="10" y="0"/>
                  </a:moveTo>
                  <a:lnTo>
                    <a:pt x="9" y="7"/>
                  </a:lnTo>
                  <a:lnTo>
                    <a:pt x="0" y="10"/>
                  </a:lnTo>
                  <a:lnTo>
                    <a:pt x="6" y="14"/>
                  </a:lnTo>
                  <a:lnTo>
                    <a:pt x="16" y="17"/>
                  </a:lnTo>
                  <a:lnTo>
                    <a:pt x="28" y="18"/>
                  </a:lnTo>
                  <a:lnTo>
                    <a:pt x="37" y="17"/>
                  </a:lnTo>
                  <a:lnTo>
                    <a:pt x="32" y="14"/>
                  </a:lnTo>
                  <a:lnTo>
                    <a:pt x="29" y="7"/>
                  </a:lnTo>
                  <a:lnTo>
                    <a:pt x="27" y="0"/>
                  </a:lnTo>
                  <a:lnTo>
                    <a:pt x="10" y="0"/>
                  </a:lnTo>
                  <a:close/>
                </a:path>
              </a:pathLst>
            </a:custGeom>
            <a:solidFill>
              <a:srgbClr val="898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8" name="Freeform 30"/>
            <p:cNvSpPr>
              <a:spLocks/>
            </p:cNvSpPr>
            <p:nvPr/>
          </p:nvSpPr>
          <p:spPr bwMode="auto">
            <a:xfrm>
              <a:off x="5209" y="1949"/>
              <a:ext cx="450" cy="285"/>
            </a:xfrm>
            <a:custGeom>
              <a:avLst/>
              <a:gdLst>
                <a:gd name="T0" fmla="*/ 6 w 450"/>
                <a:gd name="T1" fmla="*/ 84 h 285"/>
                <a:gd name="T2" fmla="*/ 12 w 450"/>
                <a:gd name="T3" fmla="*/ 95 h 285"/>
                <a:gd name="T4" fmla="*/ 10 w 450"/>
                <a:gd name="T5" fmla="*/ 101 h 285"/>
                <a:gd name="T6" fmla="*/ 0 w 450"/>
                <a:gd name="T7" fmla="*/ 111 h 285"/>
                <a:gd name="T8" fmla="*/ 156 w 450"/>
                <a:gd name="T9" fmla="*/ 285 h 285"/>
                <a:gd name="T10" fmla="*/ 171 w 450"/>
                <a:gd name="T11" fmla="*/ 275 h 285"/>
                <a:gd name="T12" fmla="*/ 181 w 450"/>
                <a:gd name="T13" fmla="*/ 277 h 285"/>
                <a:gd name="T14" fmla="*/ 190 w 450"/>
                <a:gd name="T15" fmla="*/ 284 h 285"/>
                <a:gd name="T16" fmla="*/ 450 w 450"/>
                <a:gd name="T17" fmla="*/ 40 h 285"/>
                <a:gd name="T18" fmla="*/ 414 w 450"/>
                <a:gd name="T19" fmla="*/ 0 h 285"/>
                <a:gd name="T20" fmla="*/ 413 w 450"/>
                <a:gd name="T21" fmla="*/ 19 h 285"/>
                <a:gd name="T22" fmla="*/ 433 w 450"/>
                <a:gd name="T23" fmla="*/ 44 h 285"/>
                <a:gd name="T24" fmla="*/ 379 w 450"/>
                <a:gd name="T25" fmla="*/ 92 h 285"/>
                <a:gd name="T26" fmla="*/ 365 w 450"/>
                <a:gd name="T27" fmla="*/ 80 h 285"/>
                <a:gd name="T28" fmla="*/ 361 w 450"/>
                <a:gd name="T29" fmla="*/ 89 h 285"/>
                <a:gd name="T30" fmla="*/ 367 w 450"/>
                <a:gd name="T31" fmla="*/ 98 h 285"/>
                <a:gd name="T32" fmla="*/ 368 w 450"/>
                <a:gd name="T33" fmla="*/ 109 h 285"/>
                <a:gd name="T34" fmla="*/ 363 w 450"/>
                <a:gd name="T35" fmla="*/ 115 h 285"/>
                <a:gd name="T36" fmla="*/ 353 w 450"/>
                <a:gd name="T37" fmla="*/ 114 h 285"/>
                <a:gd name="T38" fmla="*/ 348 w 450"/>
                <a:gd name="T39" fmla="*/ 106 h 285"/>
                <a:gd name="T40" fmla="*/ 345 w 450"/>
                <a:gd name="T41" fmla="*/ 114 h 285"/>
                <a:gd name="T42" fmla="*/ 350 w 450"/>
                <a:gd name="T43" fmla="*/ 121 h 285"/>
                <a:gd name="T44" fmla="*/ 346 w 450"/>
                <a:gd name="T45" fmla="*/ 123 h 285"/>
                <a:gd name="T46" fmla="*/ 336 w 450"/>
                <a:gd name="T47" fmla="*/ 111 h 285"/>
                <a:gd name="T48" fmla="*/ 302 w 450"/>
                <a:gd name="T49" fmla="*/ 131 h 285"/>
                <a:gd name="T50" fmla="*/ 316 w 450"/>
                <a:gd name="T51" fmla="*/ 149 h 285"/>
                <a:gd name="T52" fmla="*/ 312 w 450"/>
                <a:gd name="T53" fmla="*/ 153 h 285"/>
                <a:gd name="T54" fmla="*/ 290 w 450"/>
                <a:gd name="T55" fmla="*/ 130 h 285"/>
                <a:gd name="T56" fmla="*/ 275 w 450"/>
                <a:gd name="T57" fmla="*/ 140 h 285"/>
                <a:gd name="T58" fmla="*/ 294 w 450"/>
                <a:gd name="T59" fmla="*/ 144 h 285"/>
                <a:gd name="T60" fmla="*/ 305 w 450"/>
                <a:gd name="T61" fmla="*/ 163 h 285"/>
                <a:gd name="T62" fmla="*/ 302 w 450"/>
                <a:gd name="T63" fmla="*/ 169 h 285"/>
                <a:gd name="T64" fmla="*/ 205 w 450"/>
                <a:gd name="T65" fmla="*/ 261 h 285"/>
                <a:gd name="T66" fmla="*/ 197 w 450"/>
                <a:gd name="T67" fmla="*/ 259 h 285"/>
                <a:gd name="T68" fmla="*/ 193 w 450"/>
                <a:gd name="T69" fmla="*/ 250 h 285"/>
                <a:gd name="T70" fmla="*/ 181 w 450"/>
                <a:gd name="T71" fmla="*/ 251 h 285"/>
                <a:gd name="T72" fmla="*/ 178 w 450"/>
                <a:gd name="T73" fmla="*/ 263 h 285"/>
                <a:gd name="T74" fmla="*/ 148 w 450"/>
                <a:gd name="T75" fmla="*/ 264 h 285"/>
                <a:gd name="T76" fmla="*/ 30 w 450"/>
                <a:gd name="T77" fmla="*/ 127 h 285"/>
                <a:gd name="T78" fmla="*/ 26 w 450"/>
                <a:gd name="T79" fmla="*/ 109 h 285"/>
                <a:gd name="T80" fmla="*/ 22 w 450"/>
                <a:gd name="T81" fmla="*/ 81 h 285"/>
                <a:gd name="T82" fmla="*/ 13 w 450"/>
                <a:gd name="T83" fmla="*/ 73 h 285"/>
                <a:gd name="T84" fmla="*/ 6 w 450"/>
                <a:gd name="T85" fmla="*/ 84 h 285"/>
                <a:gd name="T86" fmla="*/ 6 w 450"/>
                <a:gd name="T87" fmla="*/ 84 h 2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0" h="285">
                  <a:moveTo>
                    <a:pt x="6" y="84"/>
                  </a:moveTo>
                  <a:lnTo>
                    <a:pt x="12" y="95"/>
                  </a:lnTo>
                  <a:lnTo>
                    <a:pt x="10" y="101"/>
                  </a:lnTo>
                  <a:lnTo>
                    <a:pt x="0" y="111"/>
                  </a:lnTo>
                  <a:lnTo>
                    <a:pt x="156" y="285"/>
                  </a:lnTo>
                  <a:lnTo>
                    <a:pt x="171" y="275"/>
                  </a:lnTo>
                  <a:lnTo>
                    <a:pt x="181" y="277"/>
                  </a:lnTo>
                  <a:lnTo>
                    <a:pt x="190" y="284"/>
                  </a:lnTo>
                  <a:lnTo>
                    <a:pt x="450" y="40"/>
                  </a:lnTo>
                  <a:lnTo>
                    <a:pt x="414" y="0"/>
                  </a:lnTo>
                  <a:lnTo>
                    <a:pt x="413" y="19"/>
                  </a:lnTo>
                  <a:lnTo>
                    <a:pt x="433" y="44"/>
                  </a:lnTo>
                  <a:lnTo>
                    <a:pt x="379" y="92"/>
                  </a:lnTo>
                  <a:lnTo>
                    <a:pt x="365" y="80"/>
                  </a:lnTo>
                  <a:lnTo>
                    <a:pt x="361" y="89"/>
                  </a:lnTo>
                  <a:lnTo>
                    <a:pt x="367" y="98"/>
                  </a:lnTo>
                  <a:lnTo>
                    <a:pt x="368" y="109"/>
                  </a:lnTo>
                  <a:lnTo>
                    <a:pt x="363" y="115"/>
                  </a:lnTo>
                  <a:lnTo>
                    <a:pt x="353" y="114"/>
                  </a:lnTo>
                  <a:lnTo>
                    <a:pt x="348" y="106"/>
                  </a:lnTo>
                  <a:lnTo>
                    <a:pt x="345" y="114"/>
                  </a:lnTo>
                  <a:lnTo>
                    <a:pt x="350" y="121"/>
                  </a:lnTo>
                  <a:lnTo>
                    <a:pt x="346" y="123"/>
                  </a:lnTo>
                  <a:lnTo>
                    <a:pt x="336" y="111"/>
                  </a:lnTo>
                  <a:lnTo>
                    <a:pt x="302" y="131"/>
                  </a:lnTo>
                  <a:lnTo>
                    <a:pt x="316" y="149"/>
                  </a:lnTo>
                  <a:lnTo>
                    <a:pt x="312" y="153"/>
                  </a:lnTo>
                  <a:lnTo>
                    <a:pt x="290" y="130"/>
                  </a:lnTo>
                  <a:lnTo>
                    <a:pt x="275" y="140"/>
                  </a:lnTo>
                  <a:lnTo>
                    <a:pt x="294" y="144"/>
                  </a:lnTo>
                  <a:lnTo>
                    <a:pt x="305" y="163"/>
                  </a:lnTo>
                  <a:lnTo>
                    <a:pt x="302" y="169"/>
                  </a:lnTo>
                  <a:lnTo>
                    <a:pt x="205" y="261"/>
                  </a:lnTo>
                  <a:lnTo>
                    <a:pt x="197" y="259"/>
                  </a:lnTo>
                  <a:lnTo>
                    <a:pt x="193" y="250"/>
                  </a:lnTo>
                  <a:lnTo>
                    <a:pt x="181" y="251"/>
                  </a:lnTo>
                  <a:lnTo>
                    <a:pt x="178" y="263"/>
                  </a:lnTo>
                  <a:lnTo>
                    <a:pt x="148" y="264"/>
                  </a:lnTo>
                  <a:lnTo>
                    <a:pt x="30" y="127"/>
                  </a:lnTo>
                  <a:lnTo>
                    <a:pt x="26" y="109"/>
                  </a:lnTo>
                  <a:lnTo>
                    <a:pt x="22" y="81"/>
                  </a:lnTo>
                  <a:lnTo>
                    <a:pt x="13" y="73"/>
                  </a:lnTo>
                  <a:lnTo>
                    <a:pt x="6" y="84"/>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49" name="Freeform 31"/>
            <p:cNvSpPr>
              <a:spLocks/>
            </p:cNvSpPr>
            <p:nvPr/>
          </p:nvSpPr>
          <p:spPr bwMode="auto">
            <a:xfrm>
              <a:off x="5478" y="2005"/>
              <a:ext cx="71" cy="69"/>
            </a:xfrm>
            <a:custGeom>
              <a:avLst/>
              <a:gdLst>
                <a:gd name="T0" fmla="*/ 0 w 71"/>
                <a:gd name="T1" fmla="*/ 35 h 69"/>
                <a:gd name="T2" fmla="*/ 28 w 71"/>
                <a:gd name="T3" fmla="*/ 69 h 69"/>
                <a:gd name="T4" fmla="*/ 52 w 71"/>
                <a:gd name="T5" fmla="*/ 56 h 69"/>
                <a:gd name="T6" fmla="*/ 71 w 71"/>
                <a:gd name="T7" fmla="*/ 40 h 69"/>
                <a:gd name="T8" fmla="*/ 34 w 71"/>
                <a:gd name="T9" fmla="*/ 0 h 69"/>
                <a:gd name="T10" fmla="*/ 0 w 71"/>
                <a:gd name="T11" fmla="*/ 35 h 69"/>
                <a:gd name="T12" fmla="*/ 0 w 71"/>
                <a:gd name="T13" fmla="*/ 35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69">
                  <a:moveTo>
                    <a:pt x="0" y="35"/>
                  </a:moveTo>
                  <a:lnTo>
                    <a:pt x="28" y="69"/>
                  </a:lnTo>
                  <a:lnTo>
                    <a:pt x="52" y="56"/>
                  </a:lnTo>
                  <a:lnTo>
                    <a:pt x="71" y="40"/>
                  </a:lnTo>
                  <a:lnTo>
                    <a:pt x="34" y="0"/>
                  </a:lnTo>
                  <a:lnTo>
                    <a:pt x="0" y="35"/>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0" name="Freeform 32"/>
            <p:cNvSpPr>
              <a:spLocks/>
            </p:cNvSpPr>
            <p:nvPr/>
          </p:nvSpPr>
          <p:spPr bwMode="auto">
            <a:xfrm>
              <a:off x="5454" y="2046"/>
              <a:ext cx="40" cy="38"/>
            </a:xfrm>
            <a:custGeom>
              <a:avLst/>
              <a:gdLst>
                <a:gd name="T0" fmla="*/ 16 w 40"/>
                <a:gd name="T1" fmla="*/ 0 h 38"/>
                <a:gd name="T2" fmla="*/ 5 w 40"/>
                <a:gd name="T3" fmla="*/ 14 h 38"/>
                <a:gd name="T4" fmla="*/ 0 w 40"/>
                <a:gd name="T5" fmla="*/ 23 h 38"/>
                <a:gd name="T6" fmla="*/ 5 w 40"/>
                <a:gd name="T7" fmla="*/ 32 h 38"/>
                <a:gd name="T8" fmla="*/ 16 w 40"/>
                <a:gd name="T9" fmla="*/ 38 h 38"/>
                <a:gd name="T10" fmla="*/ 30 w 40"/>
                <a:gd name="T11" fmla="*/ 36 h 38"/>
                <a:gd name="T12" fmla="*/ 40 w 40"/>
                <a:gd name="T13" fmla="*/ 29 h 38"/>
                <a:gd name="T14" fmla="*/ 16 w 40"/>
                <a:gd name="T15" fmla="*/ 0 h 38"/>
                <a:gd name="T16" fmla="*/ 16 w 40"/>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38">
                  <a:moveTo>
                    <a:pt x="16" y="0"/>
                  </a:moveTo>
                  <a:lnTo>
                    <a:pt x="5" y="14"/>
                  </a:lnTo>
                  <a:lnTo>
                    <a:pt x="0" y="23"/>
                  </a:lnTo>
                  <a:lnTo>
                    <a:pt x="5" y="32"/>
                  </a:lnTo>
                  <a:lnTo>
                    <a:pt x="16" y="38"/>
                  </a:lnTo>
                  <a:lnTo>
                    <a:pt x="30" y="36"/>
                  </a:lnTo>
                  <a:lnTo>
                    <a:pt x="40" y="29"/>
                  </a:lnTo>
                  <a:lnTo>
                    <a:pt x="16"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1" name="Freeform 33"/>
            <p:cNvSpPr>
              <a:spLocks/>
            </p:cNvSpPr>
            <p:nvPr/>
          </p:nvSpPr>
          <p:spPr bwMode="auto">
            <a:xfrm>
              <a:off x="5433" y="1974"/>
              <a:ext cx="60" cy="113"/>
            </a:xfrm>
            <a:custGeom>
              <a:avLst/>
              <a:gdLst>
                <a:gd name="T0" fmla="*/ 23 w 60"/>
                <a:gd name="T1" fmla="*/ 0 h 113"/>
                <a:gd name="T2" fmla="*/ 41 w 60"/>
                <a:gd name="T3" fmla="*/ 13 h 113"/>
                <a:gd name="T4" fmla="*/ 60 w 60"/>
                <a:gd name="T5" fmla="*/ 36 h 113"/>
                <a:gd name="T6" fmla="*/ 14 w 60"/>
                <a:gd name="T7" fmla="*/ 87 h 113"/>
                <a:gd name="T8" fmla="*/ 16 w 60"/>
                <a:gd name="T9" fmla="*/ 113 h 113"/>
                <a:gd name="T10" fmla="*/ 0 w 60"/>
                <a:gd name="T11" fmla="*/ 111 h 113"/>
                <a:gd name="T12" fmla="*/ 0 w 60"/>
                <a:gd name="T13" fmla="*/ 104 h 113"/>
                <a:gd name="T14" fmla="*/ 2 w 60"/>
                <a:gd name="T15" fmla="*/ 85 h 113"/>
                <a:gd name="T16" fmla="*/ 0 w 60"/>
                <a:gd name="T17" fmla="*/ 27 h 113"/>
                <a:gd name="T18" fmla="*/ 23 w 60"/>
                <a:gd name="T19" fmla="*/ 0 h 113"/>
                <a:gd name="T20" fmla="*/ 23 w 60"/>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 h="113">
                  <a:moveTo>
                    <a:pt x="23" y="0"/>
                  </a:moveTo>
                  <a:lnTo>
                    <a:pt x="41" y="13"/>
                  </a:lnTo>
                  <a:lnTo>
                    <a:pt x="60" y="36"/>
                  </a:lnTo>
                  <a:lnTo>
                    <a:pt x="14" y="87"/>
                  </a:lnTo>
                  <a:lnTo>
                    <a:pt x="16" y="113"/>
                  </a:lnTo>
                  <a:lnTo>
                    <a:pt x="0" y="111"/>
                  </a:lnTo>
                  <a:lnTo>
                    <a:pt x="0" y="104"/>
                  </a:lnTo>
                  <a:lnTo>
                    <a:pt x="2" y="85"/>
                  </a:lnTo>
                  <a:lnTo>
                    <a:pt x="0" y="27"/>
                  </a:lnTo>
                  <a:lnTo>
                    <a:pt x="23"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2" name="Freeform 34"/>
            <p:cNvSpPr>
              <a:spLocks/>
            </p:cNvSpPr>
            <p:nvPr/>
          </p:nvSpPr>
          <p:spPr bwMode="auto">
            <a:xfrm>
              <a:off x="5459" y="1871"/>
              <a:ext cx="107" cy="137"/>
            </a:xfrm>
            <a:custGeom>
              <a:avLst/>
              <a:gdLst>
                <a:gd name="T0" fmla="*/ 0 w 107"/>
                <a:gd name="T1" fmla="*/ 96 h 137"/>
                <a:gd name="T2" fmla="*/ 18 w 107"/>
                <a:gd name="T3" fmla="*/ 110 h 137"/>
                <a:gd name="T4" fmla="*/ 40 w 107"/>
                <a:gd name="T5" fmla="*/ 137 h 137"/>
                <a:gd name="T6" fmla="*/ 48 w 107"/>
                <a:gd name="T7" fmla="*/ 130 h 137"/>
                <a:gd name="T8" fmla="*/ 43 w 107"/>
                <a:gd name="T9" fmla="*/ 121 h 137"/>
                <a:gd name="T10" fmla="*/ 47 w 107"/>
                <a:gd name="T11" fmla="*/ 113 h 137"/>
                <a:gd name="T12" fmla="*/ 107 w 107"/>
                <a:gd name="T13" fmla="*/ 65 h 137"/>
                <a:gd name="T14" fmla="*/ 80 w 107"/>
                <a:gd name="T15" fmla="*/ 37 h 137"/>
                <a:gd name="T16" fmla="*/ 47 w 107"/>
                <a:gd name="T17" fmla="*/ 10 h 137"/>
                <a:gd name="T18" fmla="*/ 30 w 107"/>
                <a:gd name="T19" fmla="*/ 0 h 137"/>
                <a:gd name="T20" fmla="*/ 23 w 107"/>
                <a:gd name="T21" fmla="*/ 36 h 137"/>
                <a:gd name="T22" fmla="*/ 17 w 107"/>
                <a:gd name="T23" fmla="*/ 67 h 137"/>
                <a:gd name="T24" fmla="*/ 0 w 107"/>
                <a:gd name="T25" fmla="*/ 96 h 137"/>
                <a:gd name="T26" fmla="*/ 0 w 107"/>
                <a:gd name="T27" fmla="*/ 96 h 1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7" h="137">
                  <a:moveTo>
                    <a:pt x="0" y="96"/>
                  </a:moveTo>
                  <a:lnTo>
                    <a:pt x="18" y="110"/>
                  </a:lnTo>
                  <a:lnTo>
                    <a:pt x="40" y="137"/>
                  </a:lnTo>
                  <a:lnTo>
                    <a:pt x="48" y="130"/>
                  </a:lnTo>
                  <a:lnTo>
                    <a:pt x="43" y="121"/>
                  </a:lnTo>
                  <a:lnTo>
                    <a:pt x="47" y="113"/>
                  </a:lnTo>
                  <a:lnTo>
                    <a:pt x="107" y="65"/>
                  </a:lnTo>
                  <a:lnTo>
                    <a:pt x="80" y="37"/>
                  </a:lnTo>
                  <a:lnTo>
                    <a:pt x="47" y="10"/>
                  </a:lnTo>
                  <a:lnTo>
                    <a:pt x="30" y="0"/>
                  </a:lnTo>
                  <a:lnTo>
                    <a:pt x="23" y="36"/>
                  </a:lnTo>
                  <a:lnTo>
                    <a:pt x="17" y="67"/>
                  </a:lnTo>
                  <a:lnTo>
                    <a:pt x="0" y="96"/>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3" name="Freeform 35"/>
            <p:cNvSpPr>
              <a:spLocks/>
            </p:cNvSpPr>
            <p:nvPr/>
          </p:nvSpPr>
          <p:spPr bwMode="auto">
            <a:xfrm>
              <a:off x="5436" y="1717"/>
              <a:ext cx="211" cy="245"/>
            </a:xfrm>
            <a:custGeom>
              <a:avLst/>
              <a:gdLst>
                <a:gd name="T0" fmla="*/ 0 w 211"/>
                <a:gd name="T1" fmla="*/ 0 h 245"/>
                <a:gd name="T2" fmla="*/ 6 w 211"/>
                <a:gd name="T3" fmla="*/ 18 h 245"/>
                <a:gd name="T4" fmla="*/ 17 w 211"/>
                <a:gd name="T5" fmla="*/ 32 h 245"/>
                <a:gd name="T6" fmla="*/ 33 w 211"/>
                <a:gd name="T7" fmla="*/ 56 h 245"/>
                <a:gd name="T8" fmla="*/ 43 w 211"/>
                <a:gd name="T9" fmla="*/ 82 h 245"/>
                <a:gd name="T10" fmla="*/ 51 w 211"/>
                <a:gd name="T11" fmla="*/ 116 h 245"/>
                <a:gd name="T12" fmla="*/ 52 w 211"/>
                <a:gd name="T13" fmla="*/ 147 h 245"/>
                <a:gd name="T14" fmla="*/ 77 w 211"/>
                <a:gd name="T15" fmla="*/ 159 h 245"/>
                <a:gd name="T16" fmla="*/ 103 w 211"/>
                <a:gd name="T17" fmla="*/ 182 h 245"/>
                <a:gd name="T18" fmla="*/ 111 w 211"/>
                <a:gd name="T19" fmla="*/ 190 h 245"/>
                <a:gd name="T20" fmla="*/ 131 w 211"/>
                <a:gd name="T21" fmla="*/ 174 h 245"/>
                <a:gd name="T22" fmla="*/ 135 w 211"/>
                <a:gd name="T23" fmla="*/ 178 h 245"/>
                <a:gd name="T24" fmla="*/ 115 w 211"/>
                <a:gd name="T25" fmla="*/ 197 h 245"/>
                <a:gd name="T26" fmla="*/ 133 w 211"/>
                <a:gd name="T27" fmla="*/ 218 h 245"/>
                <a:gd name="T28" fmla="*/ 132 w 211"/>
                <a:gd name="T29" fmla="*/ 195 h 245"/>
                <a:gd name="T30" fmla="*/ 143 w 211"/>
                <a:gd name="T31" fmla="*/ 177 h 245"/>
                <a:gd name="T32" fmla="*/ 199 w 211"/>
                <a:gd name="T33" fmla="*/ 245 h 245"/>
                <a:gd name="T34" fmla="*/ 211 w 211"/>
                <a:gd name="T35" fmla="*/ 233 h 245"/>
                <a:gd name="T36" fmla="*/ 97 w 211"/>
                <a:gd name="T37" fmla="*/ 105 h 245"/>
                <a:gd name="T38" fmla="*/ 83 w 211"/>
                <a:gd name="T39" fmla="*/ 115 h 245"/>
                <a:gd name="T40" fmla="*/ 73 w 211"/>
                <a:gd name="T41" fmla="*/ 112 h 245"/>
                <a:gd name="T42" fmla="*/ 74 w 211"/>
                <a:gd name="T43" fmla="*/ 103 h 245"/>
                <a:gd name="T44" fmla="*/ 83 w 211"/>
                <a:gd name="T45" fmla="*/ 92 h 245"/>
                <a:gd name="T46" fmla="*/ 0 w 211"/>
                <a:gd name="T47" fmla="*/ 0 h 245"/>
                <a:gd name="T48" fmla="*/ 0 w 211"/>
                <a:gd name="T49" fmla="*/ 0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1" h="245">
                  <a:moveTo>
                    <a:pt x="0" y="0"/>
                  </a:moveTo>
                  <a:lnTo>
                    <a:pt x="6" y="18"/>
                  </a:lnTo>
                  <a:lnTo>
                    <a:pt x="17" y="32"/>
                  </a:lnTo>
                  <a:lnTo>
                    <a:pt x="33" y="56"/>
                  </a:lnTo>
                  <a:lnTo>
                    <a:pt x="43" y="82"/>
                  </a:lnTo>
                  <a:lnTo>
                    <a:pt x="51" y="116"/>
                  </a:lnTo>
                  <a:lnTo>
                    <a:pt x="52" y="147"/>
                  </a:lnTo>
                  <a:lnTo>
                    <a:pt x="77" y="159"/>
                  </a:lnTo>
                  <a:lnTo>
                    <a:pt x="103" y="182"/>
                  </a:lnTo>
                  <a:lnTo>
                    <a:pt x="111" y="190"/>
                  </a:lnTo>
                  <a:lnTo>
                    <a:pt x="131" y="174"/>
                  </a:lnTo>
                  <a:lnTo>
                    <a:pt x="135" y="178"/>
                  </a:lnTo>
                  <a:lnTo>
                    <a:pt x="115" y="197"/>
                  </a:lnTo>
                  <a:lnTo>
                    <a:pt x="133" y="218"/>
                  </a:lnTo>
                  <a:lnTo>
                    <a:pt x="132" y="195"/>
                  </a:lnTo>
                  <a:lnTo>
                    <a:pt x="143" y="177"/>
                  </a:lnTo>
                  <a:lnTo>
                    <a:pt x="199" y="245"/>
                  </a:lnTo>
                  <a:lnTo>
                    <a:pt x="211" y="233"/>
                  </a:lnTo>
                  <a:lnTo>
                    <a:pt x="97" y="105"/>
                  </a:lnTo>
                  <a:lnTo>
                    <a:pt x="83" y="115"/>
                  </a:lnTo>
                  <a:lnTo>
                    <a:pt x="73" y="112"/>
                  </a:lnTo>
                  <a:lnTo>
                    <a:pt x="74" y="103"/>
                  </a:lnTo>
                  <a:lnTo>
                    <a:pt x="83" y="92"/>
                  </a:lnTo>
                  <a:lnTo>
                    <a:pt x="0" y="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4" name="Freeform 36"/>
            <p:cNvSpPr>
              <a:spLocks/>
            </p:cNvSpPr>
            <p:nvPr/>
          </p:nvSpPr>
          <p:spPr bwMode="auto">
            <a:xfrm>
              <a:off x="5019" y="1578"/>
              <a:ext cx="425" cy="463"/>
            </a:xfrm>
            <a:custGeom>
              <a:avLst/>
              <a:gdLst>
                <a:gd name="T0" fmla="*/ 26 w 425"/>
                <a:gd name="T1" fmla="*/ 230 h 463"/>
                <a:gd name="T2" fmla="*/ 268 w 425"/>
                <a:gd name="T3" fmla="*/ 29 h 463"/>
                <a:gd name="T4" fmla="*/ 271 w 425"/>
                <a:gd name="T5" fmla="*/ 36 h 463"/>
                <a:gd name="T6" fmla="*/ 195 w 425"/>
                <a:gd name="T7" fmla="*/ 100 h 463"/>
                <a:gd name="T8" fmla="*/ 230 w 425"/>
                <a:gd name="T9" fmla="*/ 90 h 463"/>
                <a:gd name="T10" fmla="*/ 278 w 425"/>
                <a:gd name="T11" fmla="*/ 85 h 463"/>
                <a:gd name="T12" fmla="*/ 322 w 425"/>
                <a:gd name="T13" fmla="*/ 92 h 463"/>
                <a:gd name="T14" fmla="*/ 366 w 425"/>
                <a:gd name="T15" fmla="*/ 107 h 463"/>
                <a:gd name="T16" fmla="*/ 384 w 425"/>
                <a:gd name="T17" fmla="*/ 118 h 463"/>
                <a:gd name="T18" fmla="*/ 330 w 425"/>
                <a:gd name="T19" fmla="*/ 58 h 463"/>
                <a:gd name="T20" fmla="*/ 335 w 425"/>
                <a:gd name="T21" fmla="*/ 58 h 463"/>
                <a:gd name="T22" fmla="*/ 403 w 425"/>
                <a:gd name="T23" fmla="*/ 134 h 463"/>
                <a:gd name="T24" fmla="*/ 425 w 425"/>
                <a:gd name="T25" fmla="*/ 159 h 463"/>
                <a:gd name="T26" fmla="*/ 418 w 425"/>
                <a:gd name="T27" fmla="*/ 139 h 463"/>
                <a:gd name="T28" fmla="*/ 323 w 425"/>
                <a:gd name="T29" fmla="*/ 31 h 463"/>
                <a:gd name="T30" fmla="*/ 310 w 425"/>
                <a:gd name="T31" fmla="*/ 39 h 463"/>
                <a:gd name="T32" fmla="*/ 295 w 425"/>
                <a:gd name="T33" fmla="*/ 38 h 463"/>
                <a:gd name="T34" fmla="*/ 255 w 425"/>
                <a:gd name="T35" fmla="*/ 0 h 463"/>
                <a:gd name="T36" fmla="*/ 0 w 425"/>
                <a:gd name="T37" fmla="*/ 224 h 463"/>
                <a:gd name="T38" fmla="*/ 32 w 425"/>
                <a:gd name="T39" fmla="*/ 260 h 463"/>
                <a:gd name="T40" fmla="*/ 29 w 425"/>
                <a:gd name="T41" fmla="*/ 273 h 463"/>
                <a:gd name="T42" fmla="*/ 19 w 425"/>
                <a:gd name="T43" fmla="*/ 281 h 463"/>
                <a:gd name="T44" fmla="*/ 179 w 425"/>
                <a:gd name="T45" fmla="*/ 463 h 463"/>
                <a:gd name="T46" fmla="*/ 194 w 425"/>
                <a:gd name="T47" fmla="*/ 454 h 463"/>
                <a:gd name="T48" fmla="*/ 201 w 425"/>
                <a:gd name="T49" fmla="*/ 460 h 463"/>
                <a:gd name="T50" fmla="*/ 206 w 425"/>
                <a:gd name="T51" fmla="*/ 447 h 463"/>
                <a:gd name="T52" fmla="*/ 173 w 425"/>
                <a:gd name="T53" fmla="*/ 429 h 463"/>
                <a:gd name="T54" fmla="*/ 140 w 425"/>
                <a:gd name="T55" fmla="*/ 403 h 463"/>
                <a:gd name="T56" fmla="*/ 102 w 425"/>
                <a:gd name="T57" fmla="*/ 348 h 463"/>
                <a:gd name="T58" fmla="*/ 81 w 425"/>
                <a:gd name="T59" fmla="*/ 266 h 463"/>
                <a:gd name="T60" fmla="*/ 106 w 425"/>
                <a:gd name="T61" fmla="*/ 173 h 463"/>
                <a:gd name="T62" fmla="*/ 34 w 425"/>
                <a:gd name="T63" fmla="*/ 235 h 463"/>
                <a:gd name="T64" fmla="*/ 26 w 425"/>
                <a:gd name="T65" fmla="*/ 230 h 463"/>
                <a:gd name="T66" fmla="*/ 26 w 425"/>
                <a:gd name="T67" fmla="*/ 230 h 4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5" h="463">
                  <a:moveTo>
                    <a:pt x="26" y="230"/>
                  </a:moveTo>
                  <a:lnTo>
                    <a:pt x="268" y="29"/>
                  </a:lnTo>
                  <a:lnTo>
                    <a:pt x="271" y="36"/>
                  </a:lnTo>
                  <a:lnTo>
                    <a:pt x="195" y="100"/>
                  </a:lnTo>
                  <a:lnTo>
                    <a:pt x="230" y="90"/>
                  </a:lnTo>
                  <a:lnTo>
                    <a:pt x="278" y="85"/>
                  </a:lnTo>
                  <a:lnTo>
                    <a:pt x="322" y="92"/>
                  </a:lnTo>
                  <a:lnTo>
                    <a:pt x="366" y="107"/>
                  </a:lnTo>
                  <a:lnTo>
                    <a:pt x="384" y="118"/>
                  </a:lnTo>
                  <a:lnTo>
                    <a:pt x="330" y="58"/>
                  </a:lnTo>
                  <a:lnTo>
                    <a:pt x="335" y="58"/>
                  </a:lnTo>
                  <a:lnTo>
                    <a:pt x="403" y="134"/>
                  </a:lnTo>
                  <a:lnTo>
                    <a:pt x="425" y="159"/>
                  </a:lnTo>
                  <a:lnTo>
                    <a:pt x="418" y="139"/>
                  </a:lnTo>
                  <a:lnTo>
                    <a:pt x="323" y="31"/>
                  </a:lnTo>
                  <a:lnTo>
                    <a:pt x="310" y="39"/>
                  </a:lnTo>
                  <a:lnTo>
                    <a:pt x="295" y="38"/>
                  </a:lnTo>
                  <a:lnTo>
                    <a:pt x="255" y="0"/>
                  </a:lnTo>
                  <a:lnTo>
                    <a:pt x="0" y="224"/>
                  </a:lnTo>
                  <a:lnTo>
                    <a:pt x="32" y="260"/>
                  </a:lnTo>
                  <a:lnTo>
                    <a:pt x="29" y="273"/>
                  </a:lnTo>
                  <a:lnTo>
                    <a:pt x="19" y="281"/>
                  </a:lnTo>
                  <a:lnTo>
                    <a:pt x="179" y="463"/>
                  </a:lnTo>
                  <a:lnTo>
                    <a:pt x="194" y="454"/>
                  </a:lnTo>
                  <a:lnTo>
                    <a:pt x="201" y="460"/>
                  </a:lnTo>
                  <a:lnTo>
                    <a:pt x="206" y="447"/>
                  </a:lnTo>
                  <a:lnTo>
                    <a:pt x="173" y="429"/>
                  </a:lnTo>
                  <a:lnTo>
                    <a:pt x="140" y="403"/>
                  </a:lnTo>
                  <a:lnTo>
                    <a:pt x="102" y="348"/>
                  </a:lnTo>
                  <a:lnTo>
                    <a:pt x="81" y="266"/>
                  </a:lnTo>
                  <a:lnTo>
                    <a:pt x="106" y="173"/>
                  </a:lnTo>
                  <a:lnTo>
                    <a:pt x="34" y="235"/>
                  </a:lnTo>
                  <a:lnTo>
                    <a:pt x="26" y="230"/>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5" name="Freeform 37"/>
            <p:cNvSpPr>
              <a:spLocks/>
            </p:cNvSpPr>
            <p:nvPr/>
          </p:nvSpPr>
          <p:spPr bwMode="auto">
            <a:xfrm>
              <a:off x="5134" y="1663"/>
              <a:ext cx="235" cy="153"/>
            </a:xfrm>
            <a:custGeom>
              <a:avLst/>
              <a:gdLst>
                <a:gd name="T0" fmla="*/ 14 w 235"/>
                <a:gd name="T1" fmla="*/ 61 h 153"/>
                <a:gd name="T2" fmla="*/ 0 w 235"/>
                <a:gd name="T3" fmla="*/ 89 h 153"/>
                <a:gd name="T4" fmla="*/ 9 w 235"/>
                <a:gd name="T5" fmla="*/ 80 h 153"/>
                <a:gd name="T6" fmla="*/ 5 w 235"/>
                <a:gd name="T7" fmla="*/ 95 h 153"/>
                <a:gd name="T8" fmla="*/ 16 w 235"/>
                <a:gd name="T9" fmla="*/ 84 h 153"/>
                <a:gd name="T10" fmla="*/ 12 w 235"/>
                <a:gd name="T11" fmla="*/ 98 h 153"/>
                <a:gd name="T12" fmla="*/ 24 w 235"/>
                <a:gd name="T13" fmla="*/ 86 h 153"/>
                <a:gd name="T14" fmla="*/ 21 w 235"/>
                <a:gd name="T15" fmla="*/ 103 h 153"/>
                <a:gd name="T16" fmla="*/ 33 w 235"/>
                <a:gd name="T17" fmla="*/ 90 h 153"/>
                <a:gd name="T18" fmla="*/ 27 w 235"/>
                <a:gd name="T19" fmla="*/ 107 h 153"/>
                <a:gd name="T20" fmla="*/ 40 w 235"/>
                <a:gd name="T21" fmla="*/ 93 h 153"/>
                <a:gd name="T22" fmla="*/ 35 w 235"/>
                <a:gd name="T23" fmla="*/ 111 h 153"/>
                <a:gd name="T24" fmla="*/ 47 w 235"/>
                <a:gd name="T25" fmla="*/ 99 h 153"/>
                <a:gd name="T26" fmla="*/ 42 w 235"/>
                <a:gd name="T27" fmla="*/ 114 h 153"/>
                <a:gd name="T28" fmla="*/ 54 w 235"/>
                <a:gd name="T29" fmla="*/ 103 h 153"/>
                <a:gd name="T30" fmla="*/ 49 w 235"/>
                <a:gd name="T31" fmla="*/ 120 h 153"/>
                <a:gd name="T32" fmla="*/ 60 w 235"/>
                <a:gd name="T33" fmla="*/ 108 h 153"/>
                <a:gd name="T34" fmla="*/ 57 w 235"/>
                <a:gd name="T35" fmla="*/ 123 h 153"/>
                <a:gd name="T36" fmla="*/ 69 w 235"/>
                <a:gd name="T37" fmla="*/ 112 h 153"/>
                <a:gd name="T38" fmla="*/ 66 w 235"/>
                <a:gd name="T39" fmla="*/ 128 h 153"/>
                <a:gd name="T40" fmla="*/ 77 w 235"/>
                <a:gd name="T41" fmla="*/ 118 h 153"/>
                <a:gd name="T42" fmla="*/ 73 w 235"/>
                <a:gd name="T43" fmla="*/ 132 h 153"/>
                <a:gd name="T44" fmla="*/ 81 w 235"/>
                <a:gd name="T45" fmla="*/ 123 h 153"/>
                <a:gd name="T46" fmla="*/ 76 w 235"/>
                <a:gd name="T47" fmla="*/ 135 h 153"/>
                <a:gd name="T48" fmla="*/ 88 w 235"/>
                <a:gd name="T49" fmla="*/ 127 h 153"/>
                <a:gd name="T50" fmla="*/ 84 w 235"/>
                <a:gd name="T51" fmla="*/ 139 h 153"/>
                <a:gd name="T52" fmla="*/ 113 w 235"/>
                <a:gd name="T53" fmla="*/ 153 h 153"/>
                <a:gd name="T54" fmla="*/ 132 w 235"/>
                <a:gd name="T55" fmla="*/ 133 h 153"/>
                <a:gd name="T56" fmla="*/ 158 w 235"/>
                <a:gd name="T57" fmla="*/ 124 h 153"/>
                <a:gd name="T58" fmla="*/ 181 w 235"/>
                <a:gd name="T59" fmla="*/ 122 h 153"/>
                <a:gd name="T60" fmla="*/ 187 w 235"/>
                <a:gd name="T61" fmla="*/ 125 h 153"/>
                <a:gd name="T62" fmla="*/ 199 w 235"/>
                <a:gd name="T63" fmla="*/ 97 h 153"/>
                <a:gd name="T64" fmla="*/ 189 w 235"/>
                <a:gd name="T65" fmla="*/ 92 h 153"/>
                <a:gd name="T66" fmla="*/ 202 w 235"/>
                <a:gd name="T67" fmla="*/ 92 h 153"/>
                <a:gd name="T68" fmla="*/ 192 w 235"/>
                <a:gd name="T69" fmla="*/ 85 h 153"/>
                <a:gd name="T70" fmla="*/ 205 w 235"/>
                <a:gd name="T71" fmla="*/ 86 h 153"/>
                <a:gd name="T72" fmla="*/ 194 w 235"/>
                <a:gd name="T73" fmla="*/ 79 h 153"/>
                <a:gd name="T74" fmla="*/ 207 w 235"/>
                <a:gd name="T75" fmla="*/ 80 h 153"/>
                <a:gd name="T76" fmla="*/ 198 w 235"/>
                <a:gd name="T77" fmla="*/ 68 h 153"/>
                <a:gd name="T78" fmla="*/ 212 w 235"/>
                <a:gd name="T79" fmla="*/ 67 h 153"/>
                <a:gd name="T80" fmla="*/ 199 w 235"/>
                <a:gd name="T81" fmla="*/ 56 h 153"/>
                <a:gd name="T82" fmla="*/ 216 w 235"/>
                <a:gd name="T83" fmla="*/ 55 h 153"/>
                <a:gd name="T84" fmla="*/ 197 w 235"/>
                <a:gd name="T85" fmla="*/ 43 h 153"/>
                <a:gd name="T86" fmla="*/ 220 w 235"/>
                <a:gd name="T87" fmla="*/ 47 h 153"/>
                <a:gd name="T88" fmla="*/ 194 w 235"/>
                <a:gd name="T89" fmla="*/ 31 h 153"/>
                <a:gd name="T90" fmla="*/ 226 w 235"/>
                <a:gd name="T91" fmla="*/ 36 h 153"/>
                <a:gd name="T92" fmla="*/ 191 w 235"/>
                <a:gd name="T93" fmla="*/ 20 h 153"/>
                <a:gd name="T94" fmla="*/ 229 w 235"/>
                <a:gd name="T95" fmla="*/ 29 h 153"/>
                <a:gd name="T96" fmla="*/ 206 w 235"/>
                <a:gd name="T97" fmla="*/ 16 h 153"/>
                <a:gd name="T98" fmla="*/ 233 w 235"/>
                <a:gd name="T99" fmla="*/ 22 h 153"/>
                <a:gd name="T100" fmla="*/ 235 w 235"/>
                <a:gd name="T101" fmla="*/ 16 h 153"/>
                <a:gd name="T102" fmla="*/ 204 w 235"/>
                <a:gd name="T103" fmla="*/ 6 h 153"/>
                <a:gd name="T104" fmla="*/ 173 w 235"/>
                <a:gd name="T105" fmla="*/ 0 h 153"/>
                <a:gd name="T106" fmla="*/ 134 w 235"/>
                <a:gd name="T107" fmla="*/ 1 h 153"/>
                <a:gd name="T108" fmla="*/ 106 w 235"/>
                <a:gd name="T109" fmla="*/ 6 h 153"/>
                <a:gd name="T110" fmla="*/ 68 w 235"/>
                <a:gd name="T111" fmla="*/ 20 h 153"/>
                <a:gd name="T112" fmla="*/ 40 w 235"/>
                <a:gd name="T113" fmla="*/ 38 h 153"/>
                <a:gd name="T114" fmla="*/ 14 w 235"/>
                <a:gd name="T115" fmla="*/ 61 h 153"/>
                <a:gd name="T116" fmla="*/ 14 w 235"/>
                <a:gd name="T117" fmla="*/ 61 h 15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5" h="153">
                  <a:moveTo>
                    <a:pt x="14" y="61"/>
                  </a:moveTo>
                  <a:lnTo>
                    <a:pt x="0" y="89"/>
                  </a:lnTo>
                  <a:lnTo>
                    <a:pt x="9" y="80"/>
                  </a:lnTo>
                  <a:lnTo>
                    <a:pt x="5" y="95"/>
                  </a:lnTo>
                  <a:lnTo>
                    <a:pt x="16" y="84"/>
                  </a:lnTo>
                  <a:lnTo>
                    <a:pt x="12" y="98"/>
                  </a:lnTo>
                  <a:lnTo>
                    <a:pt x="24" y="86"/>
                  </a:lnTo>
                  <a:lnTo>
                    <a:pt x="21" y="103"/>
                  </a:lnTo>
                  <a:lnTo>
                    <a:pt x="33" y="90"/>
                  </a:lnTo>
                  <a:lnTo>
                    <a:pt x="27" y="107"/>
                  </a:lnTo>
                  <a:lnTo>
                    <a:pt x="40" y="93"/>
                  </a:lnTo>
                  <a:lnTo>
                    <a:pt x="35" y="111"/>
                  </a:lnTo>
                  <a:lnTo>
                    <a:pt x="47" y="99"/>
                  </a:lnTo>
                  <a:lnTo>
                    <a:pt x="42" y="114"/>
                  </a:lnTo>
                  <a:lnTo>
                    <a:pt x="54" y="103"/>
                  </a:lnTo>
                  <a:lnTo>
                    <a:pt x="49" y="120"/>
                  </a:lnTo>
                  <a:lnTo>
                    <a:pt x="60" y="108"/>
                  </a:lnTo>
                  <a:lnTo>
                    <a:pt x="57" y="123"/>
                  </a:lnTo>
                  <a:lnTo>
                    <a:pt x="69" y="112"/>
                  </a:lnTo>
                  <a:lnTo>
                    <a:pt x="66" y="128"/>
                  </a:lnTo>
                  <a:lnTo>
                    <a:pt x="77" y="118"/>
                  </a:lnTo>
                  <a:lnTo>
                    <a:pt x="73" y="132"/>
                  </a:lnTo>
                  <a:lnTo>
                    <a:pt x="81" y="123"/>
                  </a:lnTo>
                  <a:lnTo>
                    <a:pt x="76" y="135"/>
                  </a:lnTo>
                  <a:lnTo>
                    <a:pt x="88" y="127"/>
                  </a:lnTo>
                  <a:lnTo>
                    <a:pt x="84" y="139"/>
                  </a:lnTo>
                  <a:lnTo>
                    <a:pt x="113" y="153"/>
                  </a:lnTo>
                  <a:lnTo>
                    <a:pt x="132" y="133"/>
                  </a:lnTo>
                  <a:lnTo>
                    <a:pt x="158" y="124"/>
                  </a:lnTo>
                  <a:lnTo>
                    <a:pt x="181" y="122"/>
                  </a:lnTo>
                  <a:lnTo>
                    <a:pt x="187" y="125"/>
                  </a:lnTo>
                  <a:lnTo>
                    <a:pt x="199" y="97"/>
                  </a:lnTo>
                  <a:lnTo>
                    <a:pt x="189" y="92"/>
                  </a:lnTo>
                  <a:lnTo>
                    <a:pt x="202" y="92"/>
                  </a:lnTo>
                  <a:lnTo>
                    <a:pt x="192" y="85"/>
                  </a:lnTo>
                  <a:lnTo>
                    <a:pt x="205" y="86"/>
                  </a:lnTo>
                  <a:lnTo>
                    <a:pt x="194" y="79"/>
                  </a:lnTo>
                  <a:lnTo>
                    <a:pt x="207" y="80"/>
                  </a:lnTo>
                  <a:lnTo>
                    <a:pt x="198" y="68"/>
                  </a:lnTo>
                  <a:lnTo>
                    <a:pt x="212" y="67"/>
                  </a:lnTo>
                  <a:lnTo>
                    <a:pt x="199" y="56"/>
                  </a:lnTo>
                  <a:lnTo>
                    <a:pt x="216" y="55"/>
                  </a:lnTo>
                  <a:lnTo>
                    <a:pt x="197" y="43"/>
                  </a:lnTo>
                  <a:lnTo>
                    <a:pt x="220" y="47"/>
                  </a:lnTo>
                  <a:lnTo>
                    <a:pt x="194" y="31"/>
                  </a:lnTo>
                  <a:lnTo>
                    <a:pt x="226" y="36"/>
                  </a:lnTo>
                  <a:lnTo>
                    <a:pt x="191" y="20"/>
                  </a:lnTo>
                  <a:lnTo>
                    <a:pt x="229" y="29"/>
                  </a:lnTo>
                  <a:lnTo>
                    <a:pt x="206" y="16"/>
                  </a:lnTo>
                  <a:lnTo>
                    <a:pt x="233" y="22"/>
                  </a:lnTo>
                  <a:lnTo>
                    <a:pt x="235" y="16"/>
                  </a:lnTo>
                  <a:lnTo>
                    <a:pt x="204" y="6"/>
                  </a:lnTo>
                  <a:lnTo>
                    <a:pt x="173" y="0"/>
                  </a:lnTo>
                  <a:lnTo>
                    <a:pt x="134" y="1"/>
                  </a:lnTo>
                  <a:lnTo>
                    <a:pt x="106" y="6"/>
                  </a:lnTo>
                  <a:lnTo>
                    <a:pt x="68" y="20"/>
                  </a:lnTo>
                  <a:lnTo>
                    <a:pt x="40" y="38"/>
                  </a:lnTo>
                  <a:lnTo>
                    <a:pt x="14" y="61"/>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6" name="Freeform 38"/>
            <p:cNvSpPr>
              <a:spLocks/>
            </p:cNvSpPr>
            <p:nvPr/>
          </p:nvSpPr>
          <p:spPr bwMode="auto">
            <a:xfrm>
              <a:off x="5112" y="1827"/>
              <a:ext cx="126" cy="117"/>
            </a:xfrm>
            <a:custGeom>
              <a:avLst/>
              <a:gdLst>
                <a:gd name="T0" fmla="*/ 119 w 126"/>
                <a:gd name="T1" fmla="*/ 14 h 117"/>
                <a:gd name="T2" fmla="*/ 120 w 126"/>
                <a:gd name="T3" fmla="*/ 35 h 117"/>
                <a:gd name="T4" fmla="*/ 126 w 126"/>
                <a:gd name="T5" fmla="*/ 50 h 117"/>
                <a:gd name="T6" fmla="*/ 110 w 126"/>
                <a:gd name="T7" fmla="*/ 64 h 117"/>
                <a:gd name="T8" fmla="*/ 102 w 126"/>
                <a:gd name="T9" fmla="*/ 52 h 117"/>
                <a:gd name="T10" fmla="*/ 106 w 126"/>
                <a:gd name="T11" fmla="*/ 70 h 117"/>
                <a:gd name="T12" fmla="*/ 95 w 126"/>
                <a:gd name="T13" fmla="*/ 57 h 117"/>
                <a:gd name="T14" fmla="*/ 101 w 126"/>
                <a:gd name="T15" fmla="*/ 73 h 117"/>
                <a:gd name="T16" fmla="*/ 88 w 126"/>
                <a:gd name="T17" fmla="*/ 60 h 117"/>
                <a:gd name="T18" fmla="*/ 95 w 126"/>
                <a:gd name="T19" fmla="*/ 78 h 117"/>
                <a:gd name="T20" fmla="*/ 80 w 126"/>
                <a:gd name="T21" fmla="*/ 62 h 117"/>
                <a:gd name="T22" fmla="*/ 88 w 126"/>
                <a:gd name="T23" fmla="*/ 84 h 117"/>
                <a:gd name="T24" fmla="*/ 73 w 126"/>
                <a:gd name="T25" fmla="*/ 69 h 117"/>
                <a:gd name="T26" fmla="*/ 77 w 126"/>
                <a:gd name="T27" fmla="*/ 82 h 117"/>
                <a:gd name="T28" fmla="*/ 58 w 126"/>
                <a:gd name="T29" fmla="*/ 95 h 117"/>
                <a:gd name="T30" fmla="*/ 49 w 126"/>
                <a:gd name="T31" fmla="*/ 85 h 117"/>
                <a:gd name="T32" fmla="*/ 58 w 126"/>
                <a:gd name="T33" fmla="*/ 109 h 117"/>
                <a:gd name="T34" fmla="*/ 44 w 126"/>
                <a:gd name="T35" fmla="*/ 92 h 117"/>
                <a:gd name="T36" fmla="*/ 49 w 126"/>
                <a:gd name="T37" fmla="*/ 111 h 117"/>
                <a:gd name="T38" fmla="*/ 36 w 126"/>
                <a:gd name="T39" fmla="*/ 96 h 117"/>
                <a:gd name="T40" fmla="*/ 42 w 126"/>
                <a:gd name="T41" fmla="*/ 116 h 117"/>
                <a:gd name="T42" fmla="*/ 28 w 126"/>
                <a:gd name="T43" fmla="*/ 99 h 117"/>
                <a:gd name="T44" fmla="*/ 32 w 126"/>
                <a:gd name="T45" fmla="*/ 117 h 117"/>
                <a:gd name="T46" fmla="*/ 22 w 126"/>
                <a:gd name="T47" fmla="*/ 103 h 117"/>
                <a:gd name="T48" fmla="*/ 5 w 126"/>
                <a:gd name="T49" fmla="*/ 67 h 117"/>
                <a:gd name="T50" fmla="*/ 0 w 126"/>
                <a:gd name="T51" fmla="*/ 32 h 117"/>
                <a:gd name="T52" fmla="*/ 2 w 126"/>
                <a:gd name="T53" fmla="*/ 4 h 117"/>
                <a:gd name="T54" fmla="*/ 5 w 126"/>
                <a:gd name="T55" fmla="*/ 21 h 117"/>
                <a:gd name="T56" fmla="*/ 10 w 126"/>
                <a:gd name="T57" fmla="*/ 0 h 117"/>
                <a:gd name="T58" fmla="*/ 14 w 126"/>
                <a:gd name="T59" fmla="*/ 20 h 117"/>
                <a:gd name="T60" fmla="*/ 17 w 126"/>
                <a:gd name="T61" fmla="*/ 4 h 117"/>
                <a:gd name="T62" fmla="*/ 19 w 126"/>
                <a:gd name="T63" fmla="*/ 19 h 117"/>
                <a:gd name="T64" fmla="*/ 25 w 126"/>
                <a:gd name="T65" fmla="*/ 5 h 117"/>
                <a:gd name="T66" fmla="*/ 28 w 126"/>
                <a:gd name="T67" fmla="*/ 20 h 117"/>
                <a:gd name="T68" fmla="*/ 33 w 126"/>
                <a:gd name="T69" fmla="*/ 5 h 117"/>
                <a:gd name="T70" fmla="*/ 39 w 126"/>
                <a:gd name="T71" fmla="*/ 19 h 117"/>
                <a:gd name="T72" fmla="*/ 43 w 126"/>
                <a:gd name="T73" fmla="*/ 6 h 117"/>
                <a:gd name="T74" fmla="*/ 47 w 126"/>
                <a:gd name="T75" fmla="*/ 21 h 117"/>
                <a:gd name="T76" fmla="*/ 53 w 126"/>
                <a:gd name="T77" fmla="*/ 6 h 117"/>
                <a:gd name="T78" fmla="*/ 58 w 126"/>
                <a:gd name="T79" fmla="*/ 21 h 117"/>
                <a:gd name="T80" fmla="*/ 61 w 126"/>
                <a:gd name="T81" fmla="*/ 8 h 117"/>
                <a:gd name="T82" fmla="*/ 65 w 126"/>
                <a:gd name="T83" fmla="*/ 23 h 117"/>
                <a:gd name="T84" fmla="*/ 69 w 126"/>
                <a:gd name="T85" fmla="*/ 7 h 117"/>
                <a:gd name="T86" fmla="*/ 74 w 126"/>
                <a:gd name="T87" fmla="*/ 23 h 117"/>
                <a:gd name="T88" fmla="*/ 78 w 126"/>
                <a:gd name="T89" fmla="*/ 9 h 117"/>
                <a:gd name="T90" fmla="*/ 80 w 126"/>
                <a:gd name="T91" fmla="*/ 23 h 117"/>
                <a:gd name="T92" fmla="*/ 86 w 126"/>
                <a:gd name="T93" fmla="*/ 8 h 117"/>
                <a:gd name="T94" fmla="*/ 89 w 126"/>
                <a:gd name="T95" fmla="*/ 24 h 117"/>
                <a:gd name="T96" fmla="*/ 95 w 126"/>
                <a:gd name="T97" fmla="*/ 10 h 117"/>
                <a:gd name="T98" fmla="*/ 99 w 126"/>
                <a:gd name="T99" fmla="*/ 23 h 117"/>
                <a:gd name="T100" fmla="*/ 103 w 126"/>
                <a:gd name="T101" fmla="*/ 10 h 117"/>
                <a:gd name="T102" fmla="*/ 108 w 126"/>
                <a:gd name="T103" fmla="*/ 24 h 117"/>
                <a:gd name="T104" fmla="*/ 111 w 126"/>
                <a:gd name="T105" fmla="*/ 12 h 117"/>
                <a:gd name="T106" fmla="*/ 119 w 126"/>
                <a:gd name="T107" fmla="*/ 14 h 117"/>
                <a:gd name="T108" fmla="*/ 119 w 126"/>
                <a:gd name="T109" fmla="*/ 14 h 1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6" h="117">
                  <a:moveTo>
                    <a:pt x="119" y="14"/>
                  </a:moveTo>
                  <a:lnTo>
                    <a:pt x="120" y="35"/>
                  </a:lnTo>
                  <a:lnTo>
                    <a:pt x="126" y="50"/>
                  </a:lnTo>
                  <a:lnTo>
                    <a:pt x="110" y="64"/>
                  </a:lnTo>
                  <a:lnTo>
                    <a:pt x="102" y="52"/>
                  </a:lnTo>
                  <a:lnTo>
                    <a:pt x="106" y="70"/>
                  </a:lnTo>
                  <a:lnTo>
                    <a:pt x="95" y="57"/>
                  </a:lnTo>
                  <a:lnTo>
                    <a:pt x="101" y="73"/>
                  </a:lnTo>
                  <a:lnTo>
                    <a:pt x="88" y="60"/>
                  </a:lnTo>
                  <a:lnTo>
                    <a:pt x="95" y="78"/>
                  </a:lnTo>
                  <a:lnTo>
                    <a:pt x="80" y="62"/>
                  </a:lnTo>
                  <a:lnTo>
                    <a:pt x="88" y="84"/>
                  </a:lnTo>
                  <a:lnTo>
                    <a:pt x="73" y="69"/>
                  </a:lnTo>
                  <a:lnTo>
                    <a:pt x="77" y="82"/>
                  </a:lnTo>
                  <a:lnTo>
                    <a:pt x="58" y="95"/>
                  </a:lnTo>
                  <a:lnTo>
                    <a:pt x="49" y="85"/>
                  </a:lnTo>
                  <a:lnTo>
                    <a:pt x="58" y="109"/>
                  </a:lnTo>
                  <a:lnTo>
                    <a:pt x="44" y="92"/>
                  </a:lnTo>
                  <a:lnTo>
                    <a:pt x="49" y="111"/>
                  </a:lnTo>
                  <a:lnTo>
                    <a:pt x="36" y="96"/>
                  </a:lnTo>
                  <a:lnTo>
                    <a:pt x="42" y="116"/>
                  </a:lnTo>
                  <a:lnTo>
                    <a:pt x="28" y="99"/>
                  </a:lnTo>
                  <a:lnTo>
                    <a:pt x="32" y="117"/>
                  </a:lnTo>
                  <a:lnTo>
                    <a:pt x="22" y="103"/>
                  </a:lnTo>
                  <a:lnTo>
                    <a:pt x="5" y="67"/>
                  </a:lnTo>
                  <a:lnTo>
                    <a:pt x="0" y="32"/>
                  </a:lnTo>
                  <a:lnTo>
                    <a:pt x="2" y="4"/>
                  </a:lnTo>
                  <a:lnTo>
                    <a:pt x="5" y="21"/>
                  </a:lnTo>
                  <a:lnTo>
                    <a:pt x="10" y="0"/>
                  </a:lnTo>
                  <a:lnTo>
                    <a:pt x="14" y="20"/>
                  </a:lnTo>
                  <a:lnTo>
                    <a:pt x="17" y="4"/>
                  </a:lnTo>
                  <a:lnTo>
                    <a:pt x="19" y="19"/>
                  </a:lnTo>
                  <a:lnTo>
                    <a:pt x="25" y="5"/>
                  </a:lnTo>
                  <a:lnTo>
                    <a:pt x="28" y="20"/>
                  </a:lnTo>
                  <a:lnTo>
                    <a:pt x="33" y="5"/>
                  </a:lnTo>
                  <a:lnTo>
                    <a:pt x="39" y="19"/>
                  </a:lnTo>
                  <a:lnTo>
                    <a:pt x="43" y="6"/>
                  </a:lnTo>
                  <a:lnTo>
                    <a:pt x="47" y="21"/>
                  </a:lnTo>
                  <a:lnTo>
                    <a:pt x="53" y="6"/>
                  </a:lnTo>
                  <a:lnTo>
                    <a:pt x="58" y="21"/>
                  </a:lnTo>
                  <a:lnTo>
                    <a:pt x="61" y="8"/>
                  </a:lnTo>
                  <a:lnTo>
                    <a:pt x="65" y="23"/>
                  </a:lnTo>
                  <a:lnTo>
                    <a:pt x="69" y="7"/>
                  </a:lnTo>
                  <a:lnTo>
                    <a:pt x="74" y="23"/>
                  </a:lnTo>
                  <a:lnTo>
                    <a:pt x="78" y="9"/>
                  </a:lnTo>
                  <a:lnTo>
                    <a:pt x="80" y="23"/>
                  </a:lnTo>
                  <a:lnTo>
                    <a:pt x="86" y="8"/>
                  </a:lnTo>
                  <a:lnTo>
                    <a:pt x="89" y="24"/>
                  </a:lnTo>
                  <a:lnTo>
                    <a:pt x="95" y="10"/>
                  </a:lnTo>
                  <a:lnTo>
                    <a:pt x="99" y="23"/>
                  </a:lnTo>
                  <a:lnTo>
                    <a:pt x="103" y="10"/>
                  </a:lnTo>
                  <a:lnTo>
                    <a:pt x="108" y="24"/>
                  </a:lnTo>
                  <a:lnTo>
                    <a:pt x="111" y="12"/>
                  </a:lnTo>
                  <a:lnTo>
                    <a:pt x="119"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7" name="Freeform 39"/>
            <p:cNvSpPr>
              <a:spLocks/>
            </p:cNvSpPr>
            <p:nvPr/>
          </p:nvSpPr>
          <p:spPr bwMode="auto">
            <a:xfrm>
              <a:off x="5289" y="2067"/>
              <a:ext cx="89" cy="25"/>
            </a:xfrm>
            <a:custGeom>
              <a:avLst/>
              <a:gdLst>
                <a:gd name="T0" fmla="*/ 0 w 89"/>
                <a:gd name="T1" fmla="*/ 0 h 25"/>
                <a:gd name="T2" fmla="*/ 8 w 89"/>
                <a:gd name="T3" fmla="*/ 5 h 25"/>
                <a:gd name="T4" fmla="*/ 10 w 89"/>
                <a:gd name="T5" fmla="*/ 9 h 25"/>
                <a:gd name="T6" fmla="*/ 89 w 89"/>
                <a:gd name="T7" fmla="*/ 25 h 25"/>
                <a:gd name="T8" fmla="*/ 77 w 89"/>
                <a:gd name="T9" fmla="*/ 14 h 25"/>
                <a:gd name="T10" fmla="*/ 0 w 89"/>
                <a:gd name="T11" fmla="*/ 0 h 25"/>
                <a:gd name="T12" fmla="*/ 0 w 89"/>
                <a:gd name="T13" fmla="*/ 0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25">
                  <a:moveTo>
                    <a:pt x="0" y="0"/>
                  </a:moveTo>
                  <a:lnTo>
                    <a:pt x="8" y="5"/>
                  </a:lnTo>
                  <a:lnTo>
                    <a:pt x="10" y="9"/>
                  </a:lnTo>
                  <a:lnTo>
                    <a:pt x="89" y="25"/>
                  </a:lnTo>
                  <a:lnTo>
                    <a:pt x="77" y="14"/>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8" name="Freeform 40"/>
            <p:cNvSpPr>
              <a:spLocks/>
            </p:cNvSpPr>
            <p:nvPr/>
          </p:nvSpPr>
          <p:spPr bwMode="auto">
            <a:xfrm>
              <a:off x="5384" y="2090"/>
              <a:ext cx="100" cy="17"/>
            </a:xfrm>
            <a:custGeom>
              <a:avLst/>
              <a:gdLst>
                <a:gd name="T0" fmla="*/ 0 w 100"/>
                <a:gd name="T1" fmla="*/ 7 h 17"/>
                <a:gd name="T2" fmla="*/ 9 w 100"/>
                <a:gd name="T3" fmla="*/ 14 h 17"/>
                <a:gd name="T4" fmla="*/ 23 w 100"/>
                <a:gd name="T5" fmla="*/ 17 h 17"/>
                <a:gd name="T6" fmla="*/ 39 w 100"/>
                <a:gd name="T7" fmla="*/ 15 h 17"/>
                <a:gd name="T8" fmla="*/ 53 w 100"/>
                <a:gd name="T9" fmla="*/ 10 h 17"/>
                <a:gd name="T10" fmla="*/ 92 w 100"/>
                <a:gd name="T11" fmla="*/ 8 h 17"/>
                <a:gd name="T12" fmla="*/ 100 w 100"/>
                <a:gd name="T13" fmla="*/ 0 h 17"/>
                <a:gd name="T14" fmla="*/ 47 w 100"/>
                <a:gd name="T15" fmla="*/ 4 h 17"/>
                <a:gd name="T16" fmla="*/ 25 w 100"/>
                <a:gd name="T17" fmla="*/ 10 h 17"/>
                <a:gd name="T18" fmla="*/ 7 w 100"/>
                <a:gd name="T19" fmla="*/ 8 h 17"/>
                <a:gd name="T20" fmla="*/ 0 w 100"/>
                <a:gd name="T21" fmla="*/ 7 h 17"/>
                <a:gd name="T22" fmla="*/ 0 w 100"/>
                <a:gd name="T23" fmla="*/ 7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 h="17">
                  <a:moveTo>
                    <a:pt x="0" y="7"/>
                  </a:moveTo>
                  <a:lnTo>
                    <a:pt x="9" y="14"/>
                  </a:lnTo>
                  <a:lnTo>
                    <a:pt x="23" y="17"/>
                  </a:lnTo>
                  <a:lnTo>
                    <a:pt x="39" y="15"/>
                  </a:lnTo>
                  <a:lnTo>
                    <a:pt x="53" y="10"/>
                  </a:lnTo>
                  <a:lnTo>
                    <a:pt x="92" y="8"/>
                  </a:lnTo>
                  <a:lnTo>
                    <a:pt x="100" y="0"/>
                  </a:lnTo>
                  <a:lnTo>
                    <a:pt x="47" y="4"/>
                  </a:lnTo>
                  <a:lnTo>
                    <a:pt x="25" y="10"/>
                  </a:lnTo>
                  <a:lnTo>
                    <a:pt x="7" y="8"/>
                  </a:lnTo>
                  <a:lnTo>
                    <a:pt x="0" y="7"/>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59" name="Freeform 41"/>
            <p:cNvSpPr>
              <a:spLocks/>
            </p:cNvSpPr>
            <p:nvPr/>
          </p:nvSpPr>
          <p:spPr bwMode="auto">
            <a:xfrm>
              <a:off x="5318" y="2154"/>
              <a:ext cx="51" cy="34"/>
            </a:xfrm>
            <a:custGeom>
              <a:avLst/>
              <a:gdLst>
                <a:gd name="T0" fmla="*/ 0 w 51"/>
                <a:gd name="T1" fmla="*/ 0 h 34"/>
                <a:gd name="T2" fmla="*/ 13 w 51"/>
                <a:gd name="T3" fmla="*/ 13 h 34"/>
                <a:gd name="T4" fmla="*/ 49 w 51"/>
                <a:gd name="T5" fmla="*/ 34 h 34"/>
                <a:gd name="T6" fmla="*/ 51 w 51"/>
                <a:gd name="T7" fmla="*/ 24 h 34"/>
                <a:gd name="T8" fmla="*/ 0 w 51"/>
                <a:gd name="T9" fmla="*/ 0 h 34"/>
                <a:gd name="T10" fmla="*/ 0 w 51"/>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34">
                  <a:moveTo>
                    <a:pt x="0" y="0"/>
                  </a:moveTo>
                  <a:lnTo>
                    <a:pt x="13" y="13"/>
                  </a:lnTo>
                  <a:lnTo>
                    <a:pt x="49" y="34"/>
                  </a:lnTo>
                  <a:lnTo>
                    <a:pt x="51" y="24"/>
                  </a:lnTo>
                  <a:lnTo>
                    <a:pt x="0"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0" name="Freeform 42"/>
            <p:cNvSpPr>
              <a:spLocks/>
            </p:cNvSpPr>
            <p:nvPr/>
          </p:nvSpPr>
          <p:spPr bwMode="auto">
            <a:xfrm>
              <a:off x="5406" y="1897"/>
              <a:ext cx="23" cy="54"/>
            </a:xfrm>
            <a:custGeom>
              <a:avLst/>
              <a:gdLst>
                <a:gd name="T0" fmla="*/ 12 w 23"/>
                <a:gd name="T1" fmla="*/ 0 h 54"/>
                <a:gd name="T2" fmla="*/ 0 w 23"/>
                <a:gd name="T3" fmla="*/ 42 h 54"/>
                <a:gd name="T4" fmla="*/ 2 w 23"/>
                <a:gd name="T5" fmla="*/ 52 h 54"/>
                <a:gd name="T6" fmla="*/ 22 w 23"/>
                <a:gd name="T7" fmla="*/ 54 h 54"/>
                <a:gd name="T8" fmla="*/ 23 w 23"/>
                <a:gd name="T9" fmla="*/ 5 h 54"/>
                <a:gd name="T10" fmla="*/ 19 w 23"/>
                <a:gd name="T11" fmla="*/ 36 h 54"/>
                <a:gd name="T12" fmla="*/ 19 w 23"/>
                <a:gd name="T13" fmla="*/ 2 h 54"/>
                <a:gd name="T14" fmla="*/ 15 w 23"/>
                <a:gd name="T15" fmla="*/ 31 h 54"/>
                <a:gd name="T16" fmla="*/ 16 w 23"/>
                <a:gd name="T17" fmla="*/ 2 h 54"/>
                <a:gd name="T18" fmla="*/ 10 w 23"/>
                <a:gd name="T19" fmla="*/ 28 h 54"/>
                <a:gd name="T20" fmla="*/ 12 w 23"/>
                <a:gd name="T21" fmla="*/ 0 h 54"/>
                <a:gd name="T22" fmla="*/ 12 w 23"/>
                <a:gd name="T23" fmla="*/ 0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54">
                  <a:moveTo>
                    <a:pt x="12" y="0"/>
                  </a:moveTo>
                  <a:lnTo>
                    <a:pt x="0" y="42"/>
                  </a:lnTo>
                  <a:lnTo>
                    <a:pt x="2" y="52"/>
                  </a:lnTo>
                  <a:lnTo>
                    <a:pt x="22" y="54"/>
                  </a:lnTo>
                  <a:lnTo>
                    <a:pt x="23" y="5"/>
                  </a:lnTo>
                  <a:lnTo>
                    <a:pt x="19" y="36"/>
                  </a:lnTo>
                  <a:lnTo>
                    <a:pt x="19" y="2"/>
                  </a:lnTo>
                  <a:lnTo>
                    <a:pt x="15" y="31"/>
                  </a:lnTo>
                  <a:lnTo>
                    <a:pt x="16" y="2"/>
                  </a:lnTo>
                  <a:lnTo>
                    <a:pt x="10" y="28"/>
                  </a:lnTo>
                  <a:lnTo>
                    <a:pt x="12" y="0"/>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1" name="Freeform 43"/>
            <p:cNvSpPr>
              <a:spLocks/>
            </p:cNvSpPr>
            <p:nvPr/>
          </p:nvSpPr>
          <p:spPr bwMode="auto">
            <a:xfrm>
              <a:off x="5429" y="1857"/>
              <a:ext cx="17" cy="144"/>
            </a:xfrm>
            <a:custGeom>
              <a:avLst/>
              <a:gdLst>
                <a:gd name="T0" fmla="*/ 2 w 17"/>
                <a:gd name="T1" fmla="*/ 0 h 144"/>
                <a:gd name="T2" fmla="*/ 17 w 17"/>
                <a:gd name="T3" fmla="*/ 127 h 144"/>
                <a:gd name="T4" fmla="*/ 3 w 17"/>
                <a:gd name="T5" fmla="*/ 144 h 144"/>
                <a:gd name="T6" fmla="*/ 4 w 17"/>
                <a:gd name="T7" fmla="*/ 104 h 144"/>
                <a:gd name="T8" fmla="*/ 0 w 17"/>
                <a:gd name="T9" fmla="*/ 33 h 144"/>
                <a:gd name="T10" fmla="*/ 2 w 17"/>
                <a:gd name="T11" fmla="*/ 0 h 144"/>
                <a:gd name="T12" fmla="*/ 2 w 17"/>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44">
                  <a:moveTo>
                    <a:pt x="2" y="0"/>
                  </a:moveTo>
                  <a:lnTo>
                    <a:pt x="17" y="127"/>
                  </a:lnTo>
                  <a:lnTo>
                    <a:pt x="3" y="144"/>
                  </a:lnTo>
                  <a:lnTo>
                    <a:pt x="4" y="104"/>
                  </a:lnTo>
                  <a:lnTo>
                    <a:pt x="0" y="33"/>
                  </a:lnTo>
                  <a:lnTo>
                    <a:pt x="2" y="0"/>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2" name="Freeform 44"/>
            <p:cNvSpPr>
              <a:spLocks/>
            </p:cNvSpPr>
            <p:nvPr/>
          </p:nvSpPr>
          <p:spPr bwMode="auto">
            <a:xfrm>
              <a:off x="5226" y="1898"/>
              <a:ext cx="168" cy="140"/>
            </a:xfrm>
            <a:custGeom>
              <a:avLst/>
              <a:gdLst>
                <a:gd name="T0" fmla="*/ 58 w 168"/>
                <a:gd name="T1" fmla="*/ 9 h 140"/>
                <a:gd name="T2" fmla="*/ 0 w 168"/>
                <a:gd name="T3" fmla="*/ 116 h 140"/>
                <a:gd name="T4" fmla="*/ 33 w 168"/>
                <a:gd name="T5" fmla="*/ 132 h 140"/>
                <a:gd name="T6" fmla="*/ 72 w 168"/>
                <a:gd name="T7" fmla="*/ 140 h 140"/>
                <a:gd name="T8" fmla="*/ 115 w 168"/>
                <a:gd name="T9" fmla="*/ 134 h 140"/>
                <a:gd name="T10" fmla="*/ 145 w 168"/>
                <a:gd name="T11" fmla="*/ 125 h 140"/>
                <a:gd name="T12" fmla="*/ 163 w 168"/>
                <a:gd name="T13" fmla="*/ 99 h 140"/>
                <a:gd name="T14" fmla="*/ 168 w 168"/>
                <a:gd name="T15" fmla="*/ 69 h 140"/>
                <a:gd name="T16" fmla="*/ 111 w 168"/>
                <a:gd name="T17" fmla="*/ 0 h 140"/>
                <a:gd name="T18" fmla="*/ 95 w 168"/>
                <a:gd name="T19" fmla="*/ 8 h 140"/>
                <a:gd name="T20" fmla="*/ 76 w 168"/>
                <a:gd name="T21" fmla="*/ 12 h 140"/>
                <a:gd name="T22" fmla="*/ 58 w 168"/>
                <a:gd name="T23" fmla="*/ 9 h 140"/>
                <a:gd name="T24" fmla="*/ 58 w 168"/>
                <a:gd name="T25" fmla="*/ 9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140">
                  <a:moveTo>
                    <a:pt x="58" y="9"/>
                  </a:moveTo>
                  <a:lnTo>
                    <a:pt x="0" y="116"/>
                  </a:lnTo>
                  <a:lnTo>
                    <a:pt x="33" y="132"/>
                  </a:lnTo>
                  <a:lnTo>
                    <a:pt x="72" y="140"/>
                  </a:lnTo>
                  <a:lnTo>
                    <a:pt x="115" y="134"/>
                  </a:lnTo>
                  <a:lnTo>
                    <a:pt x="145" y="125"/>
                  </a:lnTo>
                  <a:lnTo>
                    <a:pt x="163" y="99"/>
                  </a:lnTo>
                  <a:lnTo>
                    <a:pt x="168" y="69"/>
                  </a:lnTo>
                  <a:lnTo>
                    <a:pt x="111" y="0"/>
                  </a:lnTo>
                  <a:lnTo>
                    <a:pt x="95" y="8"/>
                  </a:lnTo>
                  <a:lnTo>
                    <a:pt x="76" y="12"/>
                  </a:lnTo>
                  <a:lnTo>
                    <a:pt x="58" y="9"/>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3" name="Freeform 45"/>
            <p:cNvSpPr>
              <a:spLocks/>
            </p:cNvSpPr>
            <p:nvPr/>
          </p:nvSpPr>
          <p:spPr bwMode="auto">
            <a:xfrm>
              <a:off x="4987" y="1554"/>
              <a:ext cx="354" cy="262"/>
            </a:xfrm>
            <a:custGeom>
              <a:avLst/>
              <a:gdLst>
                <a:gd name="T0" fmla="*/ 0 w 354"/>
                <a:gd name="T1" fmla="*/ 235 h 262"/>
                <a:gd name="T2" fmla="*/ 27 w 354"/>
                <a:gd name="T3" fmla="*/ 262 h 262"/>
                <a:gd name="T4" fmla="*/ 297 w 354"/>
                <a:gd name="T5" fmla="*/ 39 h 262"/>
                <a:gd name="T6" fmla="*/ 326 w 354"/>
                <a:gd name="T7" fmla="*/ 69 h 262"/>
                <a:gd name="T8" fmla="*/ 345 w 354"/>
                <a:gd name="T9" fmla="*/ 66 h 262"/>
                <a:gd name="T10" fmla="*/ 354 w 354"/>
                <a:gd name="T11" fmla="*/ 56 h 262"/>
                <a:gd name="T12" fmla="*/ 352 w 354"/>
                <a:gd name="T13" fmla="*/ 51 h 262"/>
                <a:gd name="T14" fmla="*/ 343 w 354"/>
                <a:gd name="T15" fmla="*/ 60 h 262"/>
                <a:gd name="T16" fmla="*/ 335 w 354"/>
                <a:gd name="T17" fmla="*/ 59 h 262"/>
                <a:gd name="T18" fmla="*/ 281 w 354"/>
                <a:gd name="T19" fmla="*/ 0 h 262"/>
                <a:gd name="T20" fmla="*/ 0 w 354"/>
                <a:gd name="T21" fmla="*/ 235 h 262"/>
                <a:gd name="T22" fmla="*/ 0 w 354"/>
                <a:gd name="T23" fmla="*/ 235 h 2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4" h="262">
                  <a:moveTo>
                    <a:pt x="0" y="235"/>
                  </a:moveTo>
                  <a:lnTo>
                    <a:pt x="27" y="262"/>
                  </a:lnTo>
                  <a:lnTo>
                    <a:pt x="297" y="39"/>
                  </a:lnTo>
                  <a:lnTo>
                    <a:pt x="326" y="69"/>
                  </a:lnTo>
                  <a:lnTo>
                    <a:pt x="345" y="66"/>
                  </a:lnTo>
                  <a:lnTo>
                    <a:pt x="354" y="56"/>
                  </a:lnTo>
                  <a:lnTo>
                    <a:pt x="352" y="51"/>
                  </a:lnTo>
                  <a:lnTo>
                    <a:pt x="343" y="60"/>
                  </a:lnTo>
                  <a:lnTo>
                    <a:pt x="335" y="59"/>
                  </a:lnTo>
                  <a:lnTo>
                    <a:pt x="281"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4" name="Freeform 46"/>
            <p:cNvSpPr>
              <a:spLocks/>
            </p:cNvSpPr>
            <p:nvPr/>
          </p:nvSpPr>
          <p:spPr bwMode="auto">
            <a:xfrm>
              <a:off x="5051" y="1740"/>
              <a:ext cx="331" cy="307"/>
            </a:xfrm>
            <a:custGeom>
              <a:avLst/>
              <a:gdLst>
                <a:gd name="T0" fmla="*/ 3 w 331"/>
                <a:gd name="T1" fmla="*/ 69 h 307"/>
                <a:gd name="T2" fmla="*/ 85 w 331"/>
                <a:gd name="T3" fmla="*/ 0 h 307"/>
                <a:gd name="T4" fmla="*/ 72 w 331"/>
                <a:gd name="T5" fmla="*/ 24 h 307"/>
                <a:gd name="T6" fmla="*/ 61 w 331"/>
                <a:gd name="T7" fmla="*/ 56 h 307"/>
                <a:gd name="T8" fmla="*/ 56 w 331"/>
                <a:gd name="T9" fmla="*/ 88 h 307"/>
                <a:gd name="T10" fmla="*/ 57 w 331"/>
                <a:gd name="T11" fmla="*/ 117 h 307"/>
                <a:gd name="T12" fmla="*/ 63 w 331"/>
                <a:gd name="T13" fmla="*/ 151 h 307"/>
                <a:gd name="T14" fmla="*/ 73 w 331"/>
                <a:gd name="T15" fmla="*/ 179 h 307"/>
                <a:gd name="T16" fmla="*/ 87 w 331"/>
                <a:gd name="T17" fmla="*/ 206 h 307"/>
                <a:gd name="T18" fmla="*/ 108 w 331"/>
                <a:gd name="T19" fmla="*/ 235 h 307"/>
                <a:gd name="T20" fmla="*/ 137 w 331"/>
                <a:gd name="T21" fmla="*/ 262 h 307"/>
                <a:gd name="T22" fmla="*/ 171 w 331"/>
                <a:gd name="T23" fmla="*/ 283 h 307"/>
                <a:gd name="T24" fmla="*/ 198 w 331"/>
                <a:gd name="T25" fmla="*/ 294 h 307"/>
                <a:gd name="T26" fmla="*/ 235 w 331"/>
                <a:gd name="T27" fmla="*/ 302 h 307"/>
                <a:gd name="T28" fmla="*/ 271 w 331"/>
                <a:gd name="T29" fmla="*/ 303 h 307"/>
                <a:gd name="T30" fmla="*/ 306 w 331"/>
                <a:gd name="T31" fmla="*/ 297 h 307"/>
                <a:gd name="T32" fmla="*/ 331 w 331"/>
                <a:gd name="T33" fmla="*/ 288 h 307"/>
                <a:gd name="T34" fmla="*/ 329 w 331"/>
                <a:gd name="T35" fmla="*/ 292 h 307"/>
                <a:gd name="T36" fmla="*/ 299 w 331"/>
                <a:gd name="T37" fmla="*/ 302 h 307"/>
                <a:gd name="T38" fmla="*/ 269 w 331"/>
                <a:gd name="T39" fmla="*/ 307 h 307"/>
                <a:gd name="T40" fmla="*/ 235 w 331"/>
                <a:gd name="T41" fmla="*/ 307 h 307"/>
                <a:gd name="T42" fmla="*/ 215 w 331"/>
                <a:gd name="T43" fmla="*/ 303 h 307"/>
                <a:gd name="T44" fmla="*/ 189 w 331"/>
                <a:gd name="T45" fmla="*/ 296 h 307"/>
                <a:gd name="T46" fmla="*/ 178 w 331"/>
                <a:gd name="T47" fmla="*/ 291 h 307"/>
                <a:gd name="T48" fmla="*/ 148 w 331"/>
                <a:gd name="T49" fmla="*/ 273 h 307"/>
                <a:gd name="T50" fmla="*/ 128 w 331"/>
                <a:gd name="T51" fmla="*/ 261 h 307"/>
                <a:gd name="T52" fmla="*/ 102 w 331"/>
                <a:gd name="T53" fmla="*/ 236 h 307"/>
                <a:gd name="T54" fmla="*/ 81 w 331"/>
                <a:gd name="T55" fmla="*/ 212 h 307"/>
                <a:gd name="T56" fmla="*/ 54 w 331"/>
                <a:gd name="T57" fmla="*/ 176 h 307"/>
                <a:gd name="T58" fmla="*/ 46 w 331"/>
                <a:gd name="T59" fmla="*/ 143 h 307"/>
                <a:gd name="T60" fmla="*/ 44 w 331"/>
                <a:gd name="T61" fmla="*/ 107 h 307"/>
                <a:gd name="T62" fmla="*/ 47 w 331"/>
                <a:gd name="T63" fmla="*/ 74 h 307"/>
                <a:gd name="T64" fmla="*/ 55 w 331"/>
                <a:gd name="T65" fmla="*/ 51 h 307"/>
                <a:gd name="T66" fmla="*/ 61 w 331"/>
                <a:gd name="T67" fmla="*/ 32 h 307"/>
                <a:gd name="T68" fmla="*/ 70 w 331"/>
                <a:gd name="T69" fmla="*/ 18 h 307"/>
                <a:gd name="T70" fmla="*/ 10 w 331"/>
                <a:gd name="T71" fmla="*/ 72 h 307"/>
                <a:gd name="T72" fmla="*/ 20 w 331"/>
                <a:gd name="T73" fmla="*/ 88 h 307"/>
                <a:gd name="T74" fmla="*/ 22 w 331"/>
                <a:gd name="T75" fmla="*/ 107 h 307"/>
                <a:gd name="T76" fmla="*/ 13 w 331"/>
                <a:gd name="T77" fmla="*/ 124 h 307"/>
                <a:gd name="T78" fmla="*/ 7 w 331"/>
                <a:gd name="T79" fmla="*/ 123 h 307"/>
                <a:gd name="T80" fmla="*/ 16 w 331"/>
                <a:gd name="T81" fmla="*/ 107 h 307"/>
                <a:gd name="T82" fmla="*/ 15 w 331"/>
                <a:gd name="T83" fmla="*/ 96 h 307"/>
                <a:gd name="T84" fmla="*/ 10 w 331"/>
                <a:gd name="T85" fmla="*/ 83 h 307"/>
                <a:gd name="T86" fmla="*/ 0 w 331"/>
                <a:gd name="T87" fmla="*/ 73 h 307"/>
                <a:gd name="T88" fmla="*/ 3 w 331"/>
                <a:gd name="T89" fmla="*/ 69 h 307"/>
                <a:gd name="T90" fmla="*/ 3 w 331"/>
                <a:gd name="T91" fmla="*/ 69 h 3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31" h="307">
                  <a:moveTo>
                    <a:pt x="3" y="69"/>
                  </a:moveTo>
                  <a:lnTo>
                    <a:pt x="85" y="0"/>
                  </a:lnTo>
                  <a:lnTo>
                    <a:pt x="72" y="24"/>
                  </a:lnTo>
                  <a:lnTo>
                    <a:pt x="61" y="56"/>
                  </a:lnTo>
                  <a:lnTo>
                    <a:pt x="56" y="88"/>
                  </a:lnTo>
                  <a:lnTo>
                    <a:pt x="57" y="117"/>
                  </a:lnTo>
                  <a:lnTo>
                    <a:pt x="63" y="151"/>
                  </a:lnTo>
                  <a:lnTo>
                    <a:pt x="73" y="179"/>
                  </a:lnTo>
                  <a:lnTo>
                    <a:pt x="87" y="206"/>
                  </a:lnTo>
                  <a:lnTo>
                    <a:pt x="108" y="235"/>
                  </a:lnTo>
                  <a:lnTo>
                    <a:pt x="137" y="262"/>
                  </a:lnTo>
                  <a:lnTo>
                    <a:pt x="171" y="283"/>
                  </a:lnTo>
                  <a:lnTo>
                    <a:pt x="198" y="294"/>
                  </a:lnTo>
                  <a:lnTo>
                    <a:pt x="235" y="302"/>
                  </a:lnTo>
                  <a:lnTo>
                    <a:pt x="271" y="303"/>
                  </a:lnTo>
                  <a:lnTo>
                    <a:pt x="306" y="297"/>
                  </a:lnTo>
                  <a:lnTo>
                    <a:pt x="331" y="288"/>
                  </a:lnTo>
                  <a:lnTo>
                    <a:pt x="329" y="292"/>
                  </a:lnTo>
                  <a:lnTo>
                    <a:pt x="299" y="302"/>
                  </a:lnTo>
                  <a:lnTo>
                    <a:pt x="269" y="307"/>
                  </a:lnTo>
                  <a:lnTo>
                    <a:pt x="235" y="307"/>
                  </a:lnTo>
                  <a:lnTo>
                    <a:pt x="215" y="303"/>
                  </a:lnTo>
                  <a:lnTo>
                    <a:pt x="189" y="296"/>
                  </a:lnTo>
                  <a:lnTo>
                    <a:pt x="178" y="291"/>
                  </a:lnTo>
                  <a:lnTo>
                    <a:pt x="148" y="273"/>
                  </a:lnTo>
                  <a:lnTo>
                    <a:pt x="128" y="261"/>
                  </a:lnTo>
                  <a:lnTo>
                    <a:pt x="102" y="236"/>
                  </a:lnTo>
                  <a:lnTo>
                    <a:pt x="81" y="212"/>
                  </a:lnTo>
                  <a:lnTo>
                    <a:pt x="54" y="176"/>
                  </a:lnTo>
                  <a:lnTo>
                    <a:pt x="46" y="143"/>
                  </a:lnTo>
                  <a:lnTo>
                    <a:pt x="44" y="107"/>
                  </a:lnTo>
                  <a:lnTo>
                    <a:pt x="47" y="74"/>
                  </a:lnTo>
                  <a:lnTo>
                    <a:pt x="55" y="51"/>
                  </a:lnTo>
                  <a:lnTo>
                    <a:pt x="61" y="32"/>
                  </a:lnTo>
                  <a:lnTo>
                    <a:pt x="70" y="18"/>
                  </a:lnTo>
                  <a:lnTo>
                    <a:pt x="10" y="72"/>
                  </a:lnTo>
                  <a:lnTo>
                    <a:pt x="20" y="88"/>
                  </a:lnTo>
                  <a:lnTo>
                    <a:pt x="22" y="107"/>
                  </a:lnTo>
                  <a:lnTo>
                    <a:pt x="13" y="124"/>
                  </a:lnTo>
                  <a:lnTo>
                    <a:pt x="7" y="123"/>
                  </a:lnTo>
                  <a:lnTo>
                    <a:pt x="16" y="107"/>
                  </a:lnTo>
                  <a:lnTo>
                    <a:pt x="15" y="96"/>
                  </a:lnTo>
                  <a:lnTo>
                    <a:pt x="10" y="83"/>
                  </a:lnTo>
                  <a:lnTo>
                    <a:pt x="0" y="73"/>
                  </a:lnTo>
                  <a:lnTo>
                    <a:pt x="3"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5" name="Freeform 47"/>
            <p:cNvSpPr>
              <a:spLocks/>
            </p:cNvSpPr>
            <p:nvPr/>
          </p:nvSpPr>
          <p:spPr bwMode="auto">
            <a:xfrm>
              <a:off x="5059" y="1858"/>
              <a:ext cx="161" cy="166"/>
            </a:xfrm>
            <a:custGeom>
              <a:avLst/>
              <a:gdLst>
                <a:gd name="T0" fmla="*/ 0 w 161"/>
                <a:gd name="T1" fmla="*/ 5 h 166"/>
                <a:gd name="T2" fmla="*/ 131 w 161"/>
                <a:gd name="T3" fmla="*/ 159 h 166"/>
                <a:gd name="T4" fmla="*/ 139 w 161"/>
                <a:gd name="T5" fmla="*/ 164 h 166"/>
                <a:gd name="T6" fmla="*/ 154 w 161"/>
                <a:gd name="T7" fmla="*/ 165 h 166"/>
                <a:gd name="T8" fmla="*/ 161 w 161"/>
                <a:gd name="T9" fmla="*/ 166 h 166"/>
                <a:gd name="T10" fmla="*/ 154 w 161"/>
                <a:gd name="T11" fmla="*/ 161 h 166"/>
                <a:gd name="T12" fmla="*/ 140 w 161"/>
                <a:gd name="T13" fmla="*/ 162 h 166"/>
                <a:gd name="T14" fmla="*/ 132 w 161"/>
                <a:gd name="T15" fmla="*/ 155 h 166"/>
                <a:gd name="T16" fmla="*/ 3 w 161"/>
                <a:gd name="T17" fmla="*/ 0 h 166"/>
                <a:gd name="T18" fmla="*/ 0 w 161"/>
                <a:gd name="T19" fmla="*/ 5 h 166"/>
                <a:gd name="T20" fmla="*/ 0 w 161"/>
                <a:gd name="T21" fmla="*/ 5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1" h="166">
                  <a:moveTo>
                    <a:pt x="0" y="5"/>
                  </a:moveTo>
                  <a:lnTo>
                    <a:pt x="131" y="159"/>
                  </a:lnTo>
                  <a:lnTo>
                    <a:pt x="139" y="164"/>
                  </a:lnTo>
                  <a:lnTo>
                    <a:pt x="154" y="165"/>
                  </a:lnTo>
                  <a:lnTo>
                    <a:pt x="161" y="166"/>
                  </a:lnTo>
                  <a:lnTo>
                    <a:pt x="154" y="161"/>
                  </a:lnTo>
                  <a:lnTo>
                    <a:pt x="140" y="162"/>
                  </a:lnTo>
                  <a:lnTo>
                    <a:pt x="132" y="155"/>
                  </a:lnTo>
                  <a:lnTo>
                    <a:pt x="3"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6" name="Freeform 48"/>
            <p:cNvSpPr>
              <a:spLocks/>
            </p:cNvSpPr>
            <p:nvPr/>
          </p:nvSpPr>
          <p:spPr bwMode="auto">
            <a:xfrm>
              <a:off x="5045" y="1694"/>
              <a:ext cx="139" cy="113"/>
            </a:xfrm>
            <a:custGeom>
              <a:avLst/>
              <a:gdLst>
                <a:gd name="T0" fmla="*/ 3 w 139"/>
                <a:gd name="T1" fmla="*/ 113 h 113"/>
                <a:gd name="T2" fmla="*/ 93 w 139"/>
                <a:gd name="T3" fmla="*/ 38 h 113"/>
                <a:gd name="T4" fmla="*/ 82 w 139"/>
                <a:gd name="T5" fmla="*/ 59 h 113"/>
                <a:gd name="T6" fmla="*/ 105 w 139"/>
                <a:gd name="T7" fmla="*/ 31 h 113"/>
                <a:gd name="T8" fmla="*/ 122 w 139"/>
                <a:gd name="T9" fmla="*/ 15 h 113"/>
                <a:gd name="T10" fmla="*/ 139 w 139"/>
                <a:gd name="T11" fmla="*/ 0 h 113"/>
                <a:gd name="T12" fmla="*/ 122 w 139"/>
                <a:gd name="T13" fmla="*/ 9 h 113"/>
                <a:gd name="T14" fmla="*/ 0 w 139"/>
                <a:gd name="T15" fmla="*/ 111 h 113"/>
                <a:gd name="T16" fmla="*/ 3 w 139"/>
                <a:gd name="T17" fmla="*/ 113 h 113"/>
                <a:gd name="T18" fmla="*/ 3 w 139"/>
                <a:gd name="T19" fmla="*/ 113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9" h="113">
                  <a:moveTo>
                    <a:pt x="3" y="113"/>
                  </a:moveTo>
                  <a:lnTo>
                    <a:pt x="93" y="38"/>
                  </a:lnTo>
                  <a:lnTo>
                    <a:pt x="82" y="59"/>
                  </a:lnTo>
                  <a:lnTo>
                    <a:pt x="105" y="31"/>
                  </a:lnTo>
                  <a:lnTo>
                    <a:pt x="122" y="15"/>
                  </a:lnTo>
                  <a:lnTo>
                    <a:pt x="139" y="0"/>
                  </a:lnTo>
                  <a:lnTo>
                    <a:pt x="122" y="9"/>
                  </a:lnTo>
                  <a:lnTo>
                    <a:pt x="0" y="111"/>
                  </a:lnTo>
                  <a:lnTo>
                    <a:pt x="3"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7" name="Freeform 49"/>
            <p:cNvSpPr>
              <a:spLocks/>
            </p:cNvSpPr>
            <p:nvPr/>
          </p:nvSpPr>
          <p:spPr bwMode="auto">
            <a:xfrm>
              <a:off x="5202" y="1612"/>
              <a:ext cx="247" cy="131"/>
            </a:xfrm>
            <a:custGeom>
              <a:avLst/>
              <a:gdLst>
                <a:gd name="T0" fmla="*/ 0 w 247"/>
                <a:gd name="T1" fmla="*/ 74 h 131"/>
                <a:gd name="T2" fmla="*/ 88 w 247"/>
                <a:gd name="T3" fmla="*/ 0 h 131"/>
                <a:gd name="T4" fmla="*/ 96 w 247"/>
                <a:gd name="T5" fmla="*/ 4 h 131"/>
                <a:gd name="T6" fmla="*/ 88 w 247"/>
                <a:gd name="T7" fmla="*/ 5 h 131"/>
                <a:gd name="T8" fmla="*/ 29 w 247"/>
                <a:gd name="T9" fmla="*/ 57 h 131"/>
                <a:gd name="T10" fmla="*/ 50 w 247"/>
                <a:gd name="T11" fmla="*/ 51 h 131"/>
                <a:gd name="T12" fmla="*/ 76 w 247"/>
                <a:gd name="T13" fmla="*/ 48 h 131"/>
                <a:gd name="T14" fmla="*/ 100 w 247"/>
                <a:gd name="T15" fmla="*/ 49 h 131"/>
                <a:gd name="T16" fmla="*/ 130 w 247"/>
                <a:gd name="T17" fmla="*/ 52 h 131"/>
                <a:gd name="T18" fmla="*/ 157 w 247"/>
                <a:gd name="T19" fmla="*/ 61 h 131"/>
                <a:gd name="T20" fmla="*/ 181 w 247"/>
                <a:gd name="T21" fmla="*/ 71 h 131"/>
                <a:gd name="T22" fmla="*/ 196 w 247"/>
                <a:gd name="T23" fmla="*/ 79 h 131"/>
                <a:gd name="T24" fmla="*/ 212 w 247"/>
                <a:gd name="T25" fmla="*/ 92 h 131"/>
                <a:gd name="T26" fmla="*/ 229 w 247"/>
                <a:gd name="T27" fmla="*/ 109 h 131"/>
                <a:gd name="T28" fmla="*/ 247 w 247"/>
                <a:gd name="T29" fmla="*/ 131 h 131"/>
                <a:gd name="T30" fmla="*/ 224 w 247"/>
                <a:gd name="T31" fmla="*/ 106 h 131"/>
                <a:gd name="T32" fmla="*/ 204 w 247"/>
                <a:gd name="T33" fmla="*/ 89 h 131"/>
                <a:gd name="T34" fmla="*/ 177 w 247"/>
                <a:gd name="T35" fmla="*/ 73 h 131"/>
                <a:gd name="T36" fmla="*/ 157 w 247"/>
                <a:gd name="T37" fmla="*/ 64 h 131"/>
                <a:gd name="T38" fmla="*/ 122 w 247"/>
                <a:gd name="T39" fmla="*/ 55 h 131"/>
                <a:gd name="T40" fmla="*/ 88 w 247"/>
                <a:gd name="T41" fmla="*/ 52 h 131"/>
                <a:gd name="T42" fmla="*/ 60 w 247"/>
                <a:gd name="T43" fmla="*/ 55 h 131"/>
                <a:gd name="T44" fmla="*/ 22 w 247"/>
                <a:gd name="T45" fmla="*/ 64 h 131"/>
                <a:gd name="T46" fmla="*/ 0 w 247"/>
                <a:gd name="T47" fmla="*/ 74 h 131"/>
                <a:gd name="T48" fmla="*/ 0 w 247"/>
                <a:gd name="T49" fmla="*/ 74 h 1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131">
                  <a:moveTo>
                    <a:pt x="0" y="74"/>
                  </a:moveTo>
                  <a:lnTo>
                    <a:pt x="88" y="0"/>
                  </a:lnTo>
                  <a:lnTo>
                    <a:pt x="96" y="4"/>
                  </a:lnTo>
                  <a:lnTo>
                    <a:pt x="88" y="5"/>
                  </a:lnTo>
                  <a:lnTo>
                    <a:pt x="29" y="57"/>
                  </a:lnTo>
                  <a:lnTo>
                    <a:pt x="50" y="51"/>
                  </a:lnTo>
                  <a:lnTo>
                    <a:pt x="76" y="48"/>
                  </a:lnTo>
                  <a:lnTo>
                    <a:pt x="100" y="49"/>
                  </a:lnTo>
                  <a:lnTo>
                    <a:pt x="130" y="52"/>
                  </a:lnTo>
                  <a:lnTo>
                    <a:pt x="157" y="61"/>
                  </a:lnTo>
                  <a:lnTo>
                    <a:pt x="181" y="71"/>
                  </a:lnTo>
                  <a:lnTo>
                    <a:pt x="196" y="79"/>
                  </a:lnTo>
                  <a:lnTo>
                    <a:pt x="212" y="92"/>
                  </a:lnTo>
                  <a:lnTo>
                    <a:pt x="229" y="109"/>
                  </a:lnTo>
                  <a:lnTo>
                    <a:pt x="247" y="131"/>
                  </a:lnTo>
                  <a:lnTo>
                    <a:pt x="224" y="106"/>
                  </a:lnTo>
                  <a:lnTo>
                    <a:pt x="204" y="89"/>
                  </a:lnTo>
                  <a:lnTo>
                    <a:pt x="177" y="73"/>
                  </a:lnTo>
                  <a:lnTo>
                    <a:pt x="157" y="64"/>
                  </a:lnTo>
                  <a:lnTo>
                    <a:pt x="122" y="55"/>
                  </a:lnTo>
                  <a:lnTo>
                    <a:pt x="88" y="52"/>
                  </a:lnTo>
                  <a:lnTo>
                    <a:pt x="60" y="55"/>
                  </a:lnTo>
                  <a:lnTo>
                    <a:pt x="22" y="6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8" name="Freeform 50"/>
            <p:cNvSpPr>
              <a:spLocks/>
            </p:cNvSpPr>
            <p:nvPr/>
          </p:nvSpPr>
          <p:spPr bwMode="auto">
            <a:xfrm>
              <a:off x="5296" y="1616"/>
              <a:ext cx="114" cy="86"/>
            </a:xfrm>
            <a:custGeom>
              <a:avLst/>
              <a:gdLst>
                <a:gd name="T0" fmla="*/ 0 w 114"/>
                <a:gd name="T1" fmla="*/ 0 h 86"/>
                <a:gd name="T2" fmla="*/ 13 w 114"/>
                <a:gd name="T3" fmla="*/ 16 h 86"/>
                <a:gd name="T4" fmla="*/ 31 w 114"/>
                <a:gd name="T5" fmla="*/ 23 h 86"/>
                <a:gd name="T6" fmla="*/ 43 w 114"/>
                <a:gd name="T7" fmla="*/ 20 h 86"/>
                <a:gd name="T8" fmla="*/ 53 w 114"/>
                <a:gd name="T9" fmla="*/ 26 h 86"/>
                <a:gd name="T10" fmla="*/ 99 w 114"/>
                <a:gd name="T11" fmla="*/ 76 h 86"/>
                <a:gd name="T12" fmla="*/ 114 w 114"/>
                <a:gd name="T13" fmla="*/ 86 h 86"/>
                <a:gd name="T14" fmla="*/ 53 w 114"/>
                <a:gd name="T15" fmla="*/ 19 h 86"/>
                <a:gd name="T16" fmla="*/ 44 w 114"/>
                <a:gd name="T17" fmla="*/ 15 h 86"/>
                <a:gd name="T18" fmla="*/ 30 w 114"/>
                <a:gd name="T19" fmla="*/ 19 h 86"/>
                <a:gd name="T20" fmla="*/ 16 w 114"/>
                <a:gd name="T21" fmla="*/ 14 h 86"/>
                <a:gd name="T22" fmla="*/ 0 w 114"/>
                <a:gd name="T23" fmla="*/ 0 h 86"/>
                <a:gd name="T24" fmla="*/ 0 w 114"/>
                <a:gd name="T25" fmla="*/ 0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4" h="86">
                  <a:moveTo>
                    <a:pt x="0" y="0"/>
                  </a:moveTo>
                  <a:lnTo>
                    <a:pt x="13" y="16"/>
                  </a:lnTo>
                  <a:lnTo>
                    <a:pt x="31" y="23"/>
                  </a:lnTo>
                  <a:lnTo>
                    <a:pt x="43" y="20"/>
                  </a:lnTo>
                  <a:lnTo>
                    <a:pt x="53" y="26"/>
                  </a:lnTo>
                  <a:lnTo>
                    <a:pt x="99" y="76"/>
                  </a:lnTo>
                  <a:lnTo>
                    <a:pt x="114" y="86"/>
                  </a:lnTo>
                  <a:lnTo>
                    <a:pt x="53" y="19"/>
                  </a:lnTo>
                  <a:lnTo>
                    <a:pt x="44" y="15"/>
                  </a:lnTo>
                  <a:lnTo>
                    <a:pt x="30" y="19"/>
                  </a:lnTo>
                  <a:lnTo>
                    <a:pt x="16"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69" name="Freeform 51"/>
            <p:cNvSpPr>
              <a:spLocks/>
            </p:cNvSpPr>
            <p:nvPr/>
          </p:nvSpPr>
          <p:spPr bwMode="auto">
            <a:xfrm>
              <a:off x="5321" y="1600"/>
              <a:ext cx="11" cy="10"/>
            </a:xfrm>
            <a:custGeom>
              <a:avLst/>
              <a:gdLst>
                <a:gd name="T0" fmla="*/ 4 w 11"/>
                <a:gd name="T1" fmla="*/ 0 h 10"/>
                <a:gd name="T2" fmla="*/ 0 w 11"/>
                <a:gd name="T3" fmla="*/ 4 h 10"/>
                <a:gd name="T4" fmla="*/ 2 w 11"/>
                <a:gd name="T5" fmla="*/ 9 h 10"/>
                <a:gd name="T6" fmla="*/ 6 w 11"/>
                <a:gd name="T7" fmla="*/ 10 h 10"/>
                <a:gd name="T8" fmla="*/ 11 w 11"/>
                <a:gd name="T9" fmla="*/ 8 h 10"/>
                <a:gd name="T10" fmla="*/ 11 w 11"/>
                <a:gd name="T11" fmla="*/ 2 h 10"/>
                <a:gd name="T12" fmla="*/ 4 w 11"/>
                <a:gd name="T13" fmla="*/ 0 h 10"/>
                <a:gd name="T14" fmla="*/ 4 w 11"/>
                <a:gd name="T15" fmla="*/ 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10">
                  <a:moveTo>
                    <a:pt x="4" y="0"/>
                  </a:moveTo>
                  <a:lnTo>
                    <a:pt x="0" y="4"/>
                  </a:lnTo>
                  <a:lnTo>
                    <a:pt x="2" y="9"/>
                  </a:lnTo>
                  <a:lnTo>
                    <a:pt x="6" y="10"/>
                  </a:lnTo>
                  <a:lnTo>
                    <a:pt x="11" y="8"/>
                  </a:lnTo>
                  <a:lnTo>
                    <a:pt x="11"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0" name="Freeform 52"/>
            <p:cNvSpPr>
              <a:spLocks/>
            </p:cNvSpPr>
            <p:nvPr/>
          </p:nvSpPr>
          <p:spPr bwMode="auto">
            <a:xfrm>
              <a:off x="5291" y="1571"/>
              <a:ext cx="49" cy="34"/>
            </a:xfrm>
            <a:custGeom>
              <a:avLst/>
              <a:gdLst>
                <a:gd name="T0" fmla="*/ 6 w 49"/>
                <a:gd name="T1" fmla="*/ 13 h 34"/>
                <a:gd name="T2" fmla="*/ 15 w 49"/>
                <a:gd name="T3" fmla="*/ 5 h 34"/>
                <a:gd name="T4" fmla="*/ 23 w 49"/>
                <a:gd name="T5" fmla="*/ 6 h 34"/>
                <a:gd name="T6" fmla="*/ 48 w 49"/>
                <a:gd name="T7" fmla="*/ 34 h 34"/>
                <a:gd name="T8" fmla="*/ 49 w 49"/>
                <a:gd name="T9" fmla="*/ 30 h 34"/>
                <a:gd name="T10" fmla="*/ 26 w 49"/>
                <a:gd name="T11" fmla="*/ 3 h 34"/>
                <a:gd name="T12" fmla="*/ 14 w 49"/>
                <a:gd name="T13" fmla="*/ 0 h 34"/>
                <a:gd name="T14" fmla="*/ 0 w 49"/>
                <a:gd name="T15" fmla="*/ 11 h 34"/>
                <a:gd name="T16" fmla="*/ 6 w 49"/>
                <a:gd name="T17" fmla="*/ 13 h 34"/>
                <a:gd name="T18" fmla="*/ 6 w 49"/>
                <a:gd name="T19" fmla="*/ 1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34">
                  <a:moveTo>
                    <a:pt x="6" y="13"/>
                  </a:moveTo>
                  <a:lnTo>
                    <a:pt x="15" y="5"/>
                  </a:lnTo>
                  <a:lnTo>
                    <a:pt x="23" y="6"/>
                  </a:lnTo>
                  <a:lnTo>
                    <a:pt x="48" y="34"/>
                  </a:lnTo>
                  <a:lnTo>
                    <a:pt x="49" y="30"/>
                  </a:lnTo>
                  <a:lnTo>
                    <a:pt x="26" y="3"/>
                  </a:lnTo>
                  <a:lnTo>
                    <a:pt x="14" y="0"/>
                  </a:lnTo>
                  <a:lnTo>
                    <a:pt x="0" y="11"/>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1" name="Freeform 53"/>
            <p:cNvSpPr>
              <a:spLocks/>
            </p:cNvSpPr>
            <p:nvPr/>
          </p:nvSpPr>
          <p:spPr bwMode="auto">
            <a:xfrm>
              <a:off x="5461" y="1760"/>
              <a:ext cx="178" cy="205"/>
            </a:xfrm>
            <a:custGeom>
              <a:avLst/>
              <a:gdLst>
                <a:gd name="T0" fmla="*/ 7 w 178"/>
                <a:gd name="T1" fmla="*/ 13 h 205"/>
                <a:gd name="T2" fmla="*/ 33 w 178"/>
                <a:gd name="T3" fmla="*/ 41 h 205"/>
                <a:gd name="T4" fmla="*/ 33 w 178"/>
                <a:gd name="T5" fmla="*/ 47 h 205"/>
                <a:gd name="T6" fmla="*/ 28 w 178"/>
                <a:gd name="T7" fmla="*/ 60 h 205"/>
                <a:gd name="T8" fmla="*/ 32 w 178"/>
                <a:gd name="T9" fmla="*/ 74 h 205"/>
                <a:gd name="T10" fmla="*/ 42 w 178"/>
                <a:gd name="T11" fmla="*/ 86 h 205"/>
                <a:gd name="T12" fmla="*/ 57 w 178"/>
                <a:gd name="T13" fmla="*/ 91 h 205"/>
                <a:gd name="T14" fmla="*/ 75 w 178"/>
                <a:gd name="T15" fmla="*/ 88 h 205"/>
                <a:gd name="T16" fmla="*/ 175 w 178"/>
                <a:gd name="T17" fmla="*/ 205 h 205"/>
                <a:gd name="T18" fmla="*/ 178 w 178"/>
                <a:gd name="T19" fmla="*/ 201 h 205"/>
                <a:gd name="T20" fmla="*/ 74 w 178"/>
                <a:gd name="T21" fmla="*/ 83 h 205"/>
                <a:gd name="T22" fmla="*/ 57 w 178"/>
                <a:gd name="T23" fmla="*/ 86 h 205"/>
                <a:gd name="T24" fmla="*/ 43 w 178"/>
                <a:gd name="T25" fmla="*/ 82 h 205"/>
                <a:gd name="T26" fmla="*/ 35 w 178"/>
                <a:gd name="T27" fmla="*/ 72 h 205"/>
                <a:gd name="T28" fmla="*/ 32 w 178"/>
                <a:gd name="T29" fmla="*/ 58 h 205"/>
                <a:gd name="T30" fmla="*/ 38 w 178"/>
                <a:gd name="T31" fmla="*/ 45 h 205"/>
                <a:gd name="T32" fmla="*/ 34 w 178"/>
                <a:gd name="T33" fmla="*/ 36 h 205"/>
                <a:gd name="T34" fmla="*/ 0 w 178"/>
                <a:gd name="T35" fmla="*/ 0 h 205"/>
                <a:gd name="T36" fmla="*/ 7 w 178"/>
                <a:gd name="T37" fmla="*/ 13 h 205"/>
                <a:gd name="T38" fmla="*/ 7 w 178"/>
                <a:gd name="T39" fmla="*/ 13 h 2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8" h="205">
                  <a:moveTo>
                    <a:pt x="7" y="13"/>
                  </a:moveTo>
                  <a:lnTo>
                    <a:pt x="33" y="41"/>
                  </a:lnTo>
                  <a:lnTo>
                    <a:pt x="33" y="47"/>
                  </a:lnTo>
                  <a:lnTo>
                    <a:pt x="28" y="60"/>
                  </a:lnTo>
                  <a:lnTo>
                    <a:pt x="32" y="74"/>
                  </a:lnTo>
                  <a:lnTo>
                    <a:pt x="42" y="86"/>
                  </a:lnTo>
                  <a:lnTo>
                    <a:pt x="57" y="91"/>
                  </a:lnTo>
                  <a:lnTo>
                    <a:pt x="75" y="88"/>
                  </a:lnTo>
                  <a:lnTo>
                    <a:pt x="175" y="205"/>
                  </a:lnTo>
                  <a:lnTo>
                    <a:pt x="178" y="201"/>
                  </a:lnTo>
                  <a:lnTo>
                    <a:pt x="74" y="83"/>
                  </a:lnTo>
                  <a:lnTo>
                    <a:pt x="57" y="86"/>
                  </a:lnTo>
                  <a:lnTo>
                    <a:pt x="43" y="82"/>
                  </a:lnTo>
                  <a:lnTo>
                    <a:pt x="35" y="72"/>
                  </a:lnTo>
                  <a:lnTo>
                    <a:pt x="32" y="58"/>
                  </a:lnTo>
                  <a:lnTo>
                    <a:pt x="38" y="45"/>
                  </a:lnTo>
                  <a:lnTo>
                    <a:pt x="34" y="36"/>
                  </a:lnTo>
                  <a:lnTo>
                    <a:pt x="0" y="0"/>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2" name="Freeform 54"/>
            <p:cNvSpPr>
              <a:spLocks/>
            </p:cNvSpPr>
            <p:nvPr/>
          </p:nvSpPr>
          <p:spPr bwMode="auto">
            <a:xfrm>
              <a:off x="5507" y="1807"/>
              <a:ext cx="28" cy="28"/>
            </a:xfrm>
            <a:custGeom>
              <a:avLst/>
              <a:gdLst>
                <a:gd name="T0" fmla="*/ 14 w 28"/>
                <a:gd name="T1" fmla="*/ 0 h 28"/>
                <a:gd name="T2" fmla="*/ 0 w 28"/>
                <a:gd name="T3" fmla="*/ 14 h 28"/>
                <a:gd name="T4" fmla="*/ 2 w 28"/>
                <a:gd name="T5" fmla="*/ 23 h 28"/>
                <a:gd name="T6" fmla="*/ 7 w 28"/>
                <a:gd name="T7" fmla="*/ 26 h 28"/>
                <a:gd name="T8" fmla="*/ 13 w 28"/>
                <a:gd name="T9" fmla="*/ 28 h 28"/>
                <a:gd name="T10" fmla="*/ 28 w 28"/>
                <a:gd name="T11" fmla="*/ 17 h 28"/>
                <a:gd name="T12" fmla="*/ 27 w 28"/>
                <a:gd name="T13" fmla="*/ 13 h 28"/>
                <a:gd name="T14" fmla="*/ 16 w 28"/>
                <a:gd name="T15" fmla="*/ 22 h 28"/>
                <a:gd name="T16" fmla="*/ 9 w 28"/>
                <a:gd name="T17" fmla="*/ 23 h 28"/>
                <a:gd name="T18" fmla="*/ 6 w 28"/>
                <a:gd name="T19" fmla="*/ 17 h 28"/>
                <a:gd name="T20" fmla="*/ 7 w 28"/>
                <a:gd name="T21" fmla="*/ 11 h 28"/>
                <a:gd name="T22" fmla="*/ 17 w 28"/>
                <a:gd name="T23" fmla="*/ 2 h 28"/>
                <a:gd name="T24" fmla="*/ 14 w 28"/>
                <a:gd name="T25" fmla="*/ 0 h 28"/>
                <a:gd name="T26" fmla="*/ 14 w 28"/>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 h="28">
                  <a:moveTo>
                    <a:pt x="14" y="0"/>
                  </a:moveTo>
                  <a:lnTo>
                    <a:pt x="0" y="14"/>
                  </a:lnTo>
                  <a:lnTo>
                    <a:pt x="2" y="23"/>
                  </a:lnTo>
                  <a:lnTo>
                    <a:pt x="7" y="26"/>
                  </a:lnTo>
                  <a:lnTo>
                    <a:pt x="13" y="28"/>
                  </a:lnTo>
                  <a:lnTo>
                    <a:pt x="28" y="17"/>
                  </a:lnTo>
                  <a:lnTo>
                    <a:pt x="27" y="13"/>
                  </a:lnTo>
                  <a:lnTo>
                    <a:pt x="16" y="22"/>
                  </a:lnTo>
                  <a:lnTo>
                    <a:pt x="9" y="23"/>
                  </a:lnTo>
                  <a:lnTo>
                    <a:pt x="6" y="17"/>
                  </a:lnTo>
                  <a:lnTo>
                    <a:pt x="7" y="11"/>
                  </a:lnTo>
                  <a:lnTo>
                    <a:pt x="17" y="2"/>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3" name="Freeform 55"/>
            <p:cNvSpPr>
              <a:spLocks/>
            </p:cNvSpPr>
            <p:nvPr/>
          </p:nvSpPr>
          <p:spPr bwMode="auto">
            <a:xfrm>
              <a:off x="5523" y="1807"/>
              <a:ext cx="12" cy="17"/>
            </a:xfrm>
            <a:custGeom>
              <a:avLst/>
              <a:gdLst>
                <a:gd name="T0" fmla="*/ 0 w 12"/>
                <a:gd name="T1" fmla="*/ 2 h 17"/>
                <a:gd name="T2" fmla="*/ 9 w 12"/>
                <a:gd name="T3" fmla="*/ 15 h 17"/>
                <a:gd name="T4" fmla="*/ 12 w 12"/>
                <a:gd name="T5" fmla="*/ 17 h 17"/>
                <a:gd name="T6" fmla="*/ 11 w 12"/>
                <a:gd name="T7" fmla="*/ 11 h 17"/>
                <a:gd name="T8" fmla="*/ 2 w 12"/>
                <a:gd name="T9" fmla="*/ 0 h 17"/>
                <a:gd name="T10" fmla="*/ 0 w 12"/>
                <a:gd name="T11" fmla="*/ 2 h 17"/>
                <a:gd name="T12" fmla="*/ 0 w 12"/>
                <a:gd name="T13" fmla="*/ 2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7">
                  <a:moveTo>
                    <a:pt x="0" y="2"/>
                  </a:moveTo>
                  <a:lnTo>
                    <a:pt x="9" y="15"/>
                  </a:lnTo>
                  <a:lnTo>
                    <a:pt x="12" y="17"/>
                  </a:lnTo>
                  <a:lnTo>
                    <a:pt x="11" y="11"/>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4" name="Freeform 56"/>
            <p:cNvSpPr>
              <a:spLocks/>
            </p:cNvSpPr>
            <p:nvPr/>
          </p:nvSpPr>
          <p:spPr bwMode="auto">
            <a:xfrm>
              <a:off x="5337" y="1603"/>
              <a:ext cx="186" cy="210"/>
            </a:xfrm>
            <a:custGeom>
              <a:avLst/>
              <a:gdLst>
                <a:gd name="T0" fmla="*/ 0 w 186"/>
                <a:gd name="T1" fmla="*/ 6 h 210"/>
                <a:gd name="T2" fmla="*/ 180 w 186"/>
                <a:gd name="T3" fmla="*/ 210 h 210"/>
                <a:gd name="T4" fmla="*/ 186 w 186"/>
                <a:gd name="T5" fmla="*/ 205 h 210"/>
                <a:gd name="T6" fmla="*/ 2 w 186"/>
                <a:gd name="T7" fmla="*/ 0 h 210"/>
                <a:gd name="T8" fmla="*/ 0 w 186"/>
                <a:gd name="T9" fmla="*/ 6 h 210"/>
                <a:gd name="T10" fmla="*/ 0 w 186"/>
                <a:gd name="T11" fmla="*/ 6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210">
                  <a:moveTo>
                    <a:pt x="0" y="6"/>
                  </a:moveTo>
                  <a:lnTo>
                    <a:pt x="180" y="210"/>
                  </a:lnTo>
                  <a:lnTo>
                    <a:pt x="186" y="205"/>
                  </a:lnTo>
                  <a:lnTo>
                    <a:pt x="2"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5" name="Freeform 57"/>
            <p:cNvSpPr>
              <a:spLocks/>
            </p:cNvSpPr>
            <p:nvPr/>
          </p:nvSpPr>
          <p:spPr bwMode="auto">
            <a:xfrm>
              <a:off x="5528" y="1820"/>
              <a:ext cx="122" cy="135"/>
            </a:xfrm>
            <a:custGeom>
              <a:avLst/>
              <a:gdLst>
                <a:gd name="T0" fmla="*/ 0 w 122"/>
                <a:gd name="T1" fmla="*/ 4 h 135"/>
                <a:gd name="T2" fmla="*/ 116 w 122"/>
                <a:gd name="T3" fmla="*/ 135 h 135"/>
                <a:gd name="T4" fmla="*/ 122 w 122"/>
                <a:gd name="T5" fmla="*/ 132 h 135"/>
                <a:gd name="T6" fmla="*/ 6 w 122"/>
                <a:gd name="T7" fmla="*/ 0 h 135"/>
                <a:gd name="T8" fmla="*/ 0 w 122"/>
                <a:gd name="T9" fmla="*/ 4 h 135"/>
                <a:gd name="T10" fmla="*/ 0 w 122"/>
                <a:gd name="T11" fmla="*/ 4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 h="135">
                  <a:moveTo>
                    <a:pt x="0" y="4"/>
                  </a:moveTo>
                  <a:lnTo>
                    <a:pt x="116" y="135"/>
                  </a:lnTo>
                  <a:lnTo>
                    <a:pt x="122" y="132"/>
                  </a:lnTo>
                  <a:lnTo>
                    <a:pt x="6"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6" name="Freeform 58"/>
            <p:cNvSpPr>
              <a:spLocks/>
            </p:cNvSpPr>
            <p:nvPr/>
          </p:nvSpPr>
          <p:spPr bwMode="auto">
            <a:xfrm>
              <a:off x="5441" y="1996"/>
              <a:ext cx="118" cy="123"/>
            </a:xfrm>
            <a:custGeom>
              <a:avLst/>
              <a:gdLst>
                <a:gd name="T0" fmla="*/ 3 w 118"/>
                <a:gd name="T1" fmla="*/ 77 h 123"/>
                <a:gd name="T2" fmla="*/ 0 w 118"/>
                <a:gd name="T3" fmla="*/ 70 h 123"/>
                <a:gd name="T4" fmla="*/ 13 w 118"/>
                <a:gd name="T5" fmla="*/ 51 h 123"/>
                <a:gd name="T6" fmla="*/ 66 w 118"/>
                <a:gd name="T7" fmla="*/ 0 h 123"/>
                <a:gd name="T8" fmla="*/ 72 w 118"/>
                <a:gd name="T9" fmla="*/ 5 h 123"/>
                <a:gd name="T10" fmla="*/ 31 w 118"/>
                <a:gd name="T11" fmla="*/ 44 h 123"/>
                <a:gd name="T12" fmla="*/ 80 w 118"/>
                <a:gd name="T13" fmla="*/ 104 h 123"/>
                <a:gd name="T14" fmla="*/ 109 w 118"/>
                <a:gd name="T15" fmla="*/ 77 h 123"/>
                <a:gd name="T16" fmla="*/ 104 w 118"/>
                <a:gd name="T17" fmla="*/ 62 h 123"/>
                <a:gd name="T18" fmla="*/ 118 w 118"/>
                <a:gd name="T19" fmla="*/ 77 h 123"/>
                <a:gd name="T20" fmla="*/ 72 w 118"/>
                <a:gd name="T21" fmla="*/ 123 h 123"/>
                <a:gd name="T22" fmla="*/ 70 w 118"/>
                <a:gd name="T23" fmla="*/ 116 h 123"/>
                <a:gd name="T24" fmla="*/ 76 w 118"/>
                <a:gd name="T25" fmla="*/ 108 h 123"/>
                <a:gd name="T26" fmla="*/ 26 w 118"/>
                <a:gd name="T27" fmla="*/ 51 h 123"/>
                <a:gd name="T28" fmla="*/ 15 w 118"/>
                <a:gd name="T29" fmla="*/ 60 h 123"/>
                <a:gd name="T30" fmla="*/ 8 w 118"/>
                <a:gd name="T31" fmla="*/ 73 h 123"/>
                <a:gd name="T32" fmla="*/ 9 w 118"/>
                <a:gd name="T33" fmla="*/ 82 h 123"/>
                <a:gd name="T34" fmla="*/ 3 w 118"/>
                <a:gd name="T35" fmla="*/ 77 h 123"/>
                <a:gd name="T36" fmla="*/ 3 w 118"/>
                <a:gd name="T37" fmla="*/ 77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8" h="123">
                  <a:moveTo>
                    <a:pt x="3" y="77"/>
                  </a:moveTo>
                  <a:lnTo>
                    <a:pt x="0" y="70"/>
                  </a:lnTo>
                  <a:lnTo>
                    <a:pt x="13" y="51"/>
                  </a:lnTo>
                  <a:lnTo>
                    <a:pt x="66" y="0"/>
                  </a:lnTo>
                  <a:lnTo>
                    <a:pt x="72" y="5"/>
                  </a:lnTo>
                  <a:lnTo>
                    <a:pt x="31" y="44"/>
                  </a:lnTo>
                  <a:lnTo>
                    <a:pt x="80" y="104"/>
                  </a:lnTo>
                  <a:lnTo>
                    <a:pt x="109" y="77"/>
                  </a:lnTo>
                  <a:lnTo>
                    <a:pt x="104" y="62"/>
                  </a:lnTo>
                  <a:lnTo>
                    <a:pt x="118" y="77"/>
                  </a:lnTo>
                  <a:lnTo>
                    <a:pt x="72" y="123"/>
                  </a:lnTo>
                  <a:lnTo>
                    <a:pt x="70" y="116"/>
                  </a:lnTo>
                  <a:lnTo>
                    <a:pt x="76" y="108"/>
                  </a:lnTo>
                  <a:lnTo>
                    <a:pt x="26" y="51"/>
                  </a:lnTo>
                  <a:lnTo>
                    <a:pt x="15" y="60"/>
                  </a:lnTo>
                  <a:lnTo>
                    <a:pt x="8" y="73"/>
                  </a:lnTo>
                  <a:lnTo>
                    <a:pt x="9" y="82"/>
                  </a:lnTo>
                  <a:lnTo>
                    <a:pt x="3"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7" name="Freeform 59"/>
            <p:cNvSpPr>
              <a:spLocks/>
            </p:cNvSpPr>
            <p:nvPr/>
          </p:nvSpPr>
          <p:spPr bwMode="auto">
            <a:xfrm>
              <a:off x="5483" y="2042"/>
              <a:ext cx="71" cy="49"/>
            </a:xfrm>
            <a:custGeom>
              <a:avLst/>
              <a:gdLst>
                <a:gd name="T0" fmla="*/ 12 w 71"/>
                <a:gd name="T1" fmla="*/ 33 h 49"/>
                <a:gd name="T2" fmla="*/ 33 w 71"/>
                <a:gd name="T3" fmla="*/ 26 h 49"/>
                <a:gd name="T4" fmla="*/ 51 w 71"/>
                <a:gd name="T5" fmla="*/ 14 h 49"/>
                <a:gd name="T6" fmla="*/ 68 w 71"/>
                <a:gd name="T7" fmla="*/ 0 h 49"/>
                <a:gd name="T8" fmla="*/ 71 w 71"/>
                <a:gd name="T9" fmla="*/ 3 h 49"/>
                <a:gd name="T10" fmla="*/ 63 w 71"/>
                <a:gd name="T11" fmla="*/ 11 h 49"/>
                <a:gd name="T12" fmla="*/ 38 w 71"/>
                <a:gd name="T13" fmla="*/ 28 h 49"/>
                <a:gd name="T14" fmla="*/ 18 w 71"/>
                <a:gd name="T15" fmla="*/ 38 h 49"/>
                <a:gd name="T16" fmla="*/ 5 w 71"/>
                <a:gd name="T17" fmla="*/ 49 h 49"/>
                <a:gd name="T18" fmla="*/ 0 w 71"/>
                <a:gd name="T19" fmla="*/ 47 h 49"/>
                <a:gd name="T20" fmla="*/ 12 w 71"/>
                <a:gd name="T21" fmla="*/ 33 h 49"/>
                <a:gd name="T22" fmla="*/ 12 w 71"/>
                <a:gd name="T23" fmla="*/ 33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49">
                  <a:moveTo>
                    <a:pt x="12" y="33"/>
                  </a:moveTo>
                  <a:lnTo>
                    <a:pt x="33" y="26"/>
                  </a:lnTo>
                  <a:lnTo>
                    <a:pt x="51" y="14"/>
                  </a:lnTo>
                  <a:lnTo>
                    <a:pt x="68" y="0"/>
                  </a:lnTo>
                  <a:lnTo>
                    <a:pt x="71" y="3"/>
                  </a:lnTo>
                  <a:lnTo>
                    <a:pt x="63" y="11"/>
                  </a:lnTo>
                  <a:lnTo>
                    <a:pt x="38" y="28"/>
                  </a:lnTo>
                  <a:lnTo>
                    <a:pt x="18" y="38"/>
                  </a:lnTo>
                  <a:lnTo>
                    <a:pt x="5" y="49"/>
                  </a:lnTo>
                  <a:lnTo>
                    <a:pt x="0" y="47"/>
                  </a:lnTo>
                  <a:lnTo>
                    <a:pt x="1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8" name="Freeform 60"/>
            <p:cNvSpPr>
              <a:spLocks/>
            </p:cNvSpPr>
            <p:nvPr/>
          </p:nvSpPr>
          <p:spPr bwMode="auto">
            <a:xfrm>
              <a:off x="5453" y="1971"/>
              <a:ext cx="43" cy="45"/>
            </a:xfrm>
            <a:custGeom>
              <a:avLst/>
              <a:gdLst>
                <a:gd name="T0" fmla="*/ 0 w 43"/>
                <a:gd name="T1" fmla="*/ 4 h 45"/>
                <a:gd name="T2" fmla="*/ 16 w 43"/>
                <a:gd name="T3" fmla="*/ 14 h 45"/>
                <a:gd name="T4" fmla="*/ 29 w 43"/>
                <a:gd name="T5" fmla="*/ 32 h 45"/>
                <a:gd name="T6" fmla="*/ 39 w 43"/>
                <a:gd name="T7" fmla="*/ 45 h 45"/>
                <a:gd name="T8" fmla="*/ 43 w 43"/>
                <a:gd name="T9" fmla="*/ 40 h 45"/>
                <a:gd name="T10" fmla="*/ 27 w 43"/>
                <a:gd name="T11" fmla="*/ 20 h 45"/>
                <a:gd name="T12" fmla="*/ 14 w 43"/>
                <a:gd name="T13" fmla="*/ 7 h 45"/>
                <a:gd name="T14" fmla="*/ 3 w 43"/>
                <a:gd name="T15" fmla="*/ 0 h 45"/>
                <a:gd name="T16" fmla="*/ 0 w 43"/>
                <a:gd name="T17" fmla="*/ 4 h 45"/>
                <a:gd name="T18" fmla="*/ 0 w 43"/>
                <a:gd name="T19" fmla="*/ 4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45">
                  <a:moveTo>
                    <a:pt x="0" y="4"/>
                  </a:moveTo>
                  <a:lnTo>
                    <a:pt x="16" y="14"/>
                  </a:lnTo>
                  <a:lnTo>
                    <a:pt x="29" y="32"/>
                  </a:lnTo>
                  <a:lnTo>
                    <a:pt x="39" y="45"/>
                  </a:lnTo>
                  <a:lnTo>
                    <a:pt x="43" y="40"/>
                  </a:lnTo>
                  <a:lnTo>
                    <a:pt x="27" y="20"/>
                  </a:lnTo>
                  <a:lnTo>
                    <a:pt x="14" y="7"/>
                  </a:lnTo>
                  <a:lnTo>
                    <a:pt x="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79" name="Freeform 61"/>
            <p:cNvSpPr>
              <a:spLocks/>
            </p:cNvSpPr>
            <p:nvPr/>
          </p:nvSpPr>
          <p:spPr bwMode="auto">
            <a:xfrm>
              <a:off x="5487" y="1868"/>
              <a:ext cx="86" cy="133"/>
            </a:xfrm>
            <a:custGeom>
              <a:avLst/>
              <a:gdLst>
                <a:gd name="T0" fmla="*/ 1 w 86"/>
                <a:gd name="T1" fmla="*/ 7 h 133"/>
                <a:gd name="T2" fmla="*/ 22 w 86"/>
                <a:gd name="T3" fmla="*/ 19 h 133"/>
                <a:gd name="T4" fmla="*/ 58 w 86"/>
                <a:gd name="T5" fmla="*/ 49 h 133"/>
                <a:gd name="T6" fmla="*/ 74 w 86"/>
                <a:gd name="T7" fmla="*/ 66 h 133"/>
                <a:gd name="T8" fmla="*/ 16 w 86"/>
                <a:gd name="T9" fmla="*/ 113 h 133"/>
                <a:gd name="T10" fmla="*/ 15 w 86"/>
                <a:gd name="T11" fmla="*/ 126 h 133"/>
                <a:gd name="T12" fmla="*/ 20 w 86"/>
                <a:gd name="T13" fmla="*/ 133 h 133"/>
                <a:gd name="T14" fmla="*/ 23 w 86"/>
                <a:gd name="T15" fmla="*/ 132 h 133"/>
                <a:gd name="T16" fmla="*/ 20 w 86"/>
                <a:gd name="T17" fmla="*/ 126 h 133"/>
                <a:gd name="T18" fmla="*/ 20 w 86"/>
                <a:gd name="T19" fmla="*/ 118 h 133"/>
                <a:gd name="T20" fmla="*/ 82 w 86"/>
                <a:gd name="T21" fmla="*/ 68 h 133"/>
                <a:gd name="T22" fmla="*/ 84 w 86"/>
                <a:gd name="T23" fmla="*/ 65 h 133"/>
                <a:gd name="T24" fmla="*/ 67 w 86"/>
                <a:gd name="T25" fmla="*/ 46 h 133"/>
                <a:gd name="T26" fmla="*/ 86 w 86"/>
                <a:gd name="T27" fmla="*/ 25 h 133"/>
                <a:gd name="T28" fmla="*/ 60 w 86"/>
                <a:gd name="T29" fmla="*/ 43 h 133"/>
                <a:gd name="T30" fmla="*/ 41 w 86"/>
                <a:gd name="T31" fmla="*/ 26 h 133"/>
                <a:gd name="T32" fmla="*/ 21 w 86"/>
                <a:gd name="T33" fmla="*/ 11 h 133"/>
                <a:gd name="T34" fmla="*/ 0 w 86"/>
                <a:gd name="T35" fmla="*/ 0 h 133"/>
                <a:gd name="T36" fmla="*/ 1 w 86"/>
                <a:gd name="T37" fmla="*/ 7 h 133"/>
                <a:gd name="T38" fmla="*/ 1 w 86"/>
                <a:gd name="T39" fmla="*/ 7 h 1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 h="133">
                  <a:moveTo>
                    <a:pt x="1" y="7"/>
                  </a:moveTo>
                  <a:lnTo>
                    <a:pt x="22" y="19"/>
                  </a:lnTo>
                  <a:lnTo>
                    <a:pt x="58" y="49"/>
                  </a:lnTo>
                  <a:lnTo>
                    <a:pt x="74" y="66"/>
                  </a:lnTo>
                  <a:lnTo>
                    <a:pt x="16" y="113"/>
                  </a:lnTo>
                  <a:lnTo>
                    <a:pt x="15" y="126"/>
                  </a:lnTo>
                  <a:lnTo>
                    <a:pt x="20" y="133"/>
                  </a:lnTo>
                  <a:lnTo>
                    <a:pt x="23" y="132"/>
                  </a:lnTo>
                  <a:lnTo>
                    <a:pt x="20" y="126"/>
                  </a:lnTo>
                  <a:lnTo>
                    <a:pt x="20" y="118"/>
                  </a:lnTo>
                  <a:lnTo>
                    <a:pt x="82" y="68"/>
                  </a:lnTo>
                  <a:lnTo>
                    <a:pt x="84" y="65"/>
                  </a:lnTo>
                  <a:lnTo>
                    <a:pt x="67" y="46"/>
                  </a:lnTo>
                  <a:lnTo>
                    <a:pt x="86" y="25"/>
                  </a:lnTo>
                  <a:lnTo>
                    <a:pt x="60" y="43"/>
                  </a:lnTo>
                  <a:lnTo>
                    <a:pt x="41" y="26"/>
                  </a:lnTo>
                  <a:lnTo>
                    <a:pt x="21" y="11"/>
                  </a:lnTo>
                  <a:lnTo>
                    <a:pt x="0" y="0"/>
                  </a:lnTo>
                  <a:lnTo>
                    <a:pt x="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0" name="Freeform 62"/>
            <p:cNvSpPr>
              <a:spLocks/>
            </p:cNvSpPr>
            <p:nvPr/>
          </p:nvSpPr>
          <p:spPr bwMode="auto">
            <a:xfrm>
              <a:off x="5562" y="2047"/>
              <a:ext cx="6" cy="10"/>
            </a:xfrm>
            <a:custGeom>
              <a:avLst/>
              <a:gdLst>
                <a:gd name="T0" fmla="*/ 3 w 6"/>
                <a:gd name="T1" fmla="*/ 0 h 10"/>
                <a:gd name="T2" fmla="*/ 0 w 6"/>
                <a:gd name="T3" fmla="*/ 4 h 10"/>
                <a:gd name="T4" fmla="*/ 1 w 6"/>
                <a:gd name="T5" fmla="*/ 9 h 10"/>
                <a:gd name="T6" fmla="*/ 6 w 6"/>
                <a:gd name="T7" fmla="*/ 10 h 10"/>
                <a:gd name="T8" fmla="*/ 3 w 6"/>
                <a:gd name="T9" fmla="*/ 0 h 10"/>
                <a:gd name="T10" fmla="*/ 3 w 6"/>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10">
                  <a:moveTo>
                    <a:pt x="3" y="0"/>
                  </a:moveTo>
                  <a:lnTo>
                    <a:pt x="0" y="4"/>
                  </a:lnTo>
                  <a:lnTo>
                    <a:pt x="1" y="9"/>
                  </a:lnTo>
                  <a:lnTo>
                    <a:pt x="6" y="1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1" name="Freeform 63"/>
            <p:cNvSpPr>
              <a:spLocks/>
            </p:cNvSpPr>
            <p:nvPr/>
          </p:nvSpPr>
          <p:spPr bwMode="auto">
            <a:xfrm>
              <a:off x="5568" y="2047"/>
              <a:ext cx="5" cy="9"/>
            </a:xfrm>
            <a:custGeom>
              <a:avLst/>
              <a:gdLst>
                <a:gd name="T0" fmla="*/ 0 w 5"/>
                <a:gd name="T1" fmla="*/ 0 h 9"/>
                <a:gd name="T2" fmla="*/ 4 w 5"/>
                <a:gd name="T3" fmla="*/ 9 h 9"/>
                <a:gd name="T4" fmla="*/ 5 w 5"/>
                <a:gd name="T5" fmla="*/ 4 h 9"/>
                <a:gd name="T6" fmla="*/ 0 w 5"/>
                <a:gd name="T7" fmla="*/ 0 h 9"/>
                <a:gd name="T8" fmla="*/ 0 w 5"/>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9">
                  <a:moveTo>
                    <a:pt x="0" y="0"/>
                  </a:moveTo>
                  <a:lnTo>
                    <a:pt x="4" y="9"/>
                  </a:lnTo>
                  <a:lnTo>
                    <a:pt x="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2" name="Freeform 64"/>
            <p:cNvSpPr>
              <a:spLocks/>
            </p:cNvSpPr>
            <p:nvPr/>
          </p:nvSpPr>
          <p:spPr bwMode="auto">
            <a:xfrm>
              <a:off x="5644" y="1958"/>
              <a:ext cx="9" cy="12"/>
            </a:xfrm>
            <a:custGeom>
              <a:avLst/>
              <a:gdLst>
                <a:gd name="T0" fmla="*/ 1 w 9"/>
                <a:gd name="T1" fmla="*/ 8 h 12"/>
                <a:gd name="T2" fmla="*/ 0 w 9"/>
                <a:gd name="T3" fmla="*/ 3 h 12"/>
                <a:gd name="T4" fmla="*/ 4 w 9"/>
                <a:gd name="T5" fmla="*/ 0 h 12"/>
                <a:gd name="T6" fmla="*/ 9 w 9"/>
                <a:gd name="T7" fmla="*/ 5 h 12"/>
                <a:gd name="T8" fmla="*/ 8 w 9"/>
                <a:gd name="T9" fmla="*/ 11 h 12"/>
                <a:gd name="T10" fmla="*/ 4 w 9"/>
                <a:gd name="T11" fmla="*/ 12 h 12"/>
                <a:gd name="T12" fmla="*/ 1 w 9"/>
                <a:gd name="T13" fmla="*/ 8 h 12"/>
                <a:gd name="T14" fmla="*/ 1 w 9"/>
                <a:gd name="T15" fmla="*/ 8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2">
                  <a:moveTo>
                    <a:pt x="1" y="8"/>
                  </a:moveTo>
                  <a:lnTo>
                    <a:pt x="0" y="3"/>
                  </a:lnTo>
                  <a:lnTo>
                    <a:pt x="4" y="0"/>
                  </a:lnTo>
                  <a:lnTo>
                    <a:pt x="9" y="5"/>
                  </a:lnTo>
                  <a:lnTo>
                    <a:pt x="8" y="11"/>
                  </a:lnTo>
                  <a:lnTo>
                    <a:pt x="4" y="12"/>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3" name="Freeform 65"/>
            <p:cNvSpPr>
              <a:spLocks/>
            </p:cNvSpPr>
            <p:nvPr/>
          </p:nvSpPr>
          <p:spPr bwMode="auto">
            <a:xfrm>
              <a:off x="5381" y="1952"/>
              <a:ext cx="281" cy="289"/>
            </a:xfrm>
            <a:custGeom>
              <a:avLst/>
              <a:gdLst>
                <a:gd name="T0" fmla="*/ 266 w 281"/>
                <a:gd name="T1" fmla="*/ 0 h 289"/>
                <a:gd name="T2" fmla="*/ 258 w 281"/>
                <a:gd name="T3" fmla="*/ 8 h 289"/>
                <a:gd name="T4" fmla="*/ 260 w 281"/>
                <a:gd name="T5" fmla="*/ 14 h 289"/>
                <a:gd name="T6" fmla="*/ 281 w 281"/>
                <a:gd name="T7" fmla="*/ 40 h 289"/>
                <a:gd name="T8" fmla="*/ 17 w 281"/>
                <a:gd name="T9" fmla="*/ 289 h 289"/>
                <a:gd name="T10" fmla="*/ 9 w 281"/>
                <a:gd name="T11" fmla="*/ 276 h 289"/>
                <a:gd name="T12" fmla="*/ 0 w 281"/>
                <a:gd name="T13" fmla="*/ 272 h 289"/>
                <a:gd name="T14" fmla="*/ 8 w 281"/>
                <a:gd name="T15" fmla="*/ 272 h 289"/>
                <a:gd name="T16" fmla="*/ 17 w 281"/>
                <a:gd name="T17" fmla="*/ 280 h 289"/>
                <a:gd name="T18" fmla="*/ 275 w 281"/>
                <a:gd name="T19" fmla="*/ 39 h 289"/>
                <a:gd name="T20" fmla="*/ 254 w 281"/>
                <a:gd name="T21" fmla="*/ 15 h 289"/>
                <a:gd name="T22" fmla="*/ 255 w 281"/>
                <a:gd name="T23" fmla="*/ 6 h 289"/>
                <a:gd name="T24" fmla="*/ 266 w 281"/>
                <a:gd name="T25" fmla="*/ 0 h 289"/>
                <a:gd name="T26" fmla="*/ 266 w 281"/>
                <a:gd name="T27" fmla="*/ 0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1" h="289">
                  <a:moveTo>
                    <a:pt x="266" y="0"/>
                  </a:moveTo>
                  <a:lnTo>
                    <a:pt x="258" y="8"/>
                  </a:lnTo>
                  <a:lnTo>
                    <a:pt x="260" y="14"/>
                  </a:lnTo>
                  <a:lnTo>
                    <a:pt x="281" y="40"/>
                  </a:lnTo>
                  <a:lnTo>
                    <a:pt x="17" y="289"/>
                  </a:lnTo>
                  <a:lnTo>
                    <a:pt x="9" y="276"/>
                  </a:lnTo>
                  <a:lnTo>
                    <a:pt x="0" y="272"/>
                  </a:lnTo>
                  <a:lnTo>
                    <a:pt x="8" y="272"/>
                  </a:lnTo>
                  <a:lnTo>
                    <a:pt x="17" y="280"/>
                  </a:lnTo>
                  <a:lnTo>
                    <a:pt x="275" y="39"/>
                  </a:lnTo>
                  <a:lnTo>
                    <a:pt x="254" y="15"/>
                  </a:lnTo>
                  <a:lnTo>
                    <a:pt x="255" y="6"/>
                  </a:lnTo>
                  <a:lnTo>
                    <a:pt x="2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4" name="Freeform 66"/>
            <p:cNvSpPr>
              <a:spLocks/>
            </p:cNvSpPr>
            <p:nvPr/>
          </p:nvSpPr>
          <p:spPr bwMode="auto">
            <a:xfrm>
              <a:off x="5557" y="2030"/>
              <a:ext cx="25" cy="23"/>
            </a:xfrm>
            <a:custGeom>
              <a:avLst/>
              <a:gdLst>
                <a:gd name="T0" fmla="*/ 0 w 25"/>
                <a:gd name="T1" fmla="*/ 18 h 23"/>
                <a:gd name="T2" fmla="*/ 4 w 25"/>
                <a:gd name="T3" fmla="*/ 12 h 23"/>
                <a:gd name="T4" fmla="*/ 12 w 25"/>
                <a:gd name="T5" fmla="*/ 12 h 23"/>
                <a:gd name="T6" fmla="*/ 17 w 25"/>
                <a:gd name="T7" fmla="*/ 15 h 23"/>
                <a:gd name="T8" fmla="*/ 20 w 25"/>
                <a:gd name="T9" fmla="*/ 23 h 23"/>
                <a:gd name="T10" fmla="*/ 25 w 25"/>
                <a:gd name="T11" fmla="*/ 18 h 23"/>
                <a:gd name="T12" fmla="*/ 16 w 25"/>
                <a:gd name="T13" fmla="*/ 0 h 23"/>
                <a:gd name="T14" fmla="*/ 1 w 25"/>
                <a:gd name="T15" fmla="*/ 10 h 23"/>
                <a:gd name="T16" fmla="*/ 0 w 25"/>
                <a:gd name="T17" fmla="*/ 18 h 23"/>
                <a:gd name="T18" fmla="*/ 0 w 25"/>
                <a:gd name="T19" fmla="*/ 1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23">
                  <a:moveTo>
                    <a:pt x="0" y="18"/>
                  </a:moveTo>
                  <a:lnTo>
                    <a:pt x="4" y="12"/>
                  </a:lnTo>
                  <a:lnTo>
                    <a:pt x="12" y="12"/>
                  </a:lnTo>
                  <a:lnTo>
                    <a:pt x="17" y="15"/>
                  </a:lnTo>
                  <a:lnTo>
                    <a:pt x="20" y="23"/>
                  </a:lnTo>
                  <a:lnTo>
                    <a:pt x="25" y="18"/>
                  </a:lnTo>
                  <a:lnTo>
                    <a:pt x="16" y="0"/>
                  </a:lnTo>
                  <a:lnTo>
                    <a:pt x="1"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5" name="Freeform 67"/>
            <p:cNvSpPr>
              <a:spLocks/>
            </p:cNvSpPr>
            <p:nvPr/>
          </p:nvSpPr>
          <p:spPr bwMode="auto">
            <a:xfrm>
              <a:off x="5557" y="2056"/>
              <a:ext cx="22" cy="12"/>
            </a:xfrm>
            <a:custGeom>
              <a:avLst/>
              <a:gdLst>
                <a:gd name="T0" fmla="*/ 2 w 22"/>
                <a:gd name="T1" fmla="*/ 0 h 12"/>
                <a:gd name="T2" fmla="*/ 5 w 22"/>
                <a:gd name="T3" fmla="*/ 5 h 12"/>
                <a:gd name="T4" fmla="*/ 14 w 22"/>
                <a:gd name="T5" fmla="*/ 7 h 12"/>
                <a:gd name="T6" fmla="*/ 22 w 22"/>
                <a:gd name="T7" fmla="*/ 1 h 12"/>
                <a:gd name="T8" fmla="*/ 19 w 22"/>
                <a:gd name="T9" fmla="*/ 8 h 12"/>
                <a:gd name="T10" fmla="*/ 11 w 22"/>
                <a:gd name="T11" fmla="*/ 12 h 12"/>
                <a:gd name="T12" fmla="*/ 4 w 22"/>
                <a:gd name="T13" fmla="*/ 9 h 12"/>
                <a:gd name="T14" fmla="*/ 0 w 22"/>
                <a:gd name="T15" fmla="*/ 3 h 12"/>
                <a:gd name="T16" fmla="*/ 2 w 22"/>
                <a:gd name="T17" fmla="*/ 0 h 12"/>
                <a:gd name="T18" fmla="*/ 2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12">
                  <a:moveTo>
                    <a:pt x="2" y="0"/>
                  </a:moveTo>
                  <a:lnTo>
                    <a:pt x="5" y="5"/>
                  </a:lnTo>
                  <a:lnTo>
                    <a:pt x="14" y="7"/>
                  </a:lnTo>
                  <a:lnTo>
                    <a:pt x="22" y="1"/>
                  </a:lnTo>
                  <a:lnTo>
                    <a:pt x="19" y="8"/>
                  </a:lnTo>
                  <a:lnTo>
                    <a:pt x="11" y="12"/>
                  </a:lnTo>
                  <a:lnTo>
                    <a:pt x="4" y="9"/>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6" name="Freeform 68"/>
            <p:cNvSpPr>
              <a:spLocks/>
            </p:cNvSpPr>
            <p:nvPr/>
          </p:nvSpPr>
          <p:spPr bwMode="auto">
            <a:xfrm>
              <a:off x="5585" y="2023"/>
              <a:ext cx="8" cy="7"/>
            </a:xfrm>
            <a:custGeom>
              <a:avLst/>
              <a:gdLst>
                <a:gd name="T0" fmla="*/ 0 w 8"/>
                <a:gd name="T1" fmla="*/ 5 h 7"/>
                <a:gd name="T2" fmla="*/ 2 w 8"/>
                <a:gd name="T3" fmla="*/ 0 h 7"/>
                <a:gd name="T4" fmla="*/ 6 w 8"/>
                <a:gd name="T5" fmla="*/ 0 h 7"/>
                <a:gd name="T6" fmla="*/ 8 w 8"/>
                <a:gd name="T7" fmla="*/ 3 h 7"/>
                <a:gd name="T8" fmla="*/ 5 w 8"/>
                <a:gd name="T9" fmla="*/ 7 h 7"/>
                <a:gd name="T10" fmla="*/ 1 w 8"/>
                <a:gd name="T11" fmla="*/ 7 h 7"/>
                <a:gd name="T12" fmla="*/ 0 w 8"/>
                <a:gd name="T13" fmla="*/ 5 h 7"/>
                <a:gd name="T14" fmla="*/ 0 w 8"/>
                <a:gd name="T15" fmla="*/ 5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7">
                  <a:moveTo>
                    <a:pt x="0" y="5"/>
                  </a:moveTo>
                  <a:lnTo>
                    <a:pt x="2" y="0"/>
                  </a:lnTo>
                  <a:lnTo>
                    <a:pt x="6" y="0"/>
                  </a:lnTo>
                  <a:lnTo>
                    <a:pt x="8" y="3"/>
                  </a:lnTo>
                  <a:lnTo>
                    <a:pt x="5" y="7"/>
                  </a:lnTo>
                  <a:lnTo>
                    <a:pt x="1" y="7"/>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7" name="Freeform 69"/>
            <p:cNvSpPr>
              <a:spLocks/>
            </p:cNvSpPr>
            <p:nvPr/>
          </p:nvSpPr>
          <p:spPr bwMode="auto">
            <a:xfrm>
              <a:off x="5575" y="1942"/>
              <a:ext cx="70" cy="103"/>
            </a:xfrm>
            <a:custGeom>
              <a:avLst/>
              <a:gdLst>
                <a:gd name="T0" fmla="*/ 0 w 70"/>
                <a:gd name="T1" fmla="*/ 85 h 103"/>
                <a:gd name="T2" fmla="*/ 12 w 70"/>
                <a:gd name="T3" fmla="*/ 96 h 103"/>
                <a:gd name="T4" fmla="*/ 63 w 70"/>
                <a:gd name="T5" fmla="*/ 50 h 103"/>
                <a:gd name="T6" fmla="*/ 43 w 70"/>
                <a:gd name="T7" fmla="*/ 26 h 103"/>
                <a:gd name="T8" fmla="*/ 44 w 70"/>
                <a:gd name="T9" fmla="*/ 0 h 103"/>
                <a:gd name="T10" fmla="*/ 51 w 70"/>
                <a:gd name="T11" fmla="*/ 6 h 103"/>
                <a:gd name="T12" fmla="*/ 49 w 70"/>
                <a:gd name="T13" fmla="*/ 25 h 103"/>
                <a:gd name="T14" fmla="*/ 70 w 70"/>
                <a:gd name="T15" fmla="*/ 52 h 103"/>
                <a:gd name="T16" fmla="*/ 12 w 70"/>
                <a:gd name="T17" fmla="*/ 103 h 103"/>
                <a:gd name="T18" fmla="*/ 0 w 70"/>
                <a:gd name="T19" fmla="*/ 85 h 103"/>
                <a:gd name="T20" fmla="*/ 0 w 70"/>
                <a:gd name="T21" fmla="*/ 85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 h="103">
                  <a:moveTo>
                    <a:pt x="0" y="85"/>
                  </a:moveTo>
                  <a:lnTo>
                    <a:pt x="12" y="96"/>
                  </a:lnTo>
                  <a:lnTo>
                    <a:pt x="63" y="50"/>
                  </a:lnTo>
                  <a:lnTo>
                    <a:pt x="43" y="26"/>
                  </a:lnTo>
                  <a:lnTo>
                    <a:pt x="44" y="0"/>
                  </a:lnTo>
                  <a:lnTo>
                    <a:pt x="51" y="6"/>
                  </a:lnTo>
                  <a:lnTo>
                    <a:pt x="49" y="25"/>
                  </a:lnTo>
                  <a:lnTo>
                    <a:pt x="70" y="52"/>
                  </a:lnTo>
                  <a:lnTo>
                    <a:pt x="12" y="103"/>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8" name="Freeform 70"/>
            <p:cNvSpPr>
              <a:spLocks/>
            </p:cNvSpPr>
            <p:nvPr/>
          </p:nvSpPr>
          <p:spPr bwMode="auto">
            <a:xfrm>
              <a:off x="5548" y="1961"/>
              <a:ext cx="53" cy="50"/>
            </a:xfrm>
            <a:custGeom>
              <a:avLst/>
              <a:gdLst>
                <a:gd name="T0" fmla="*/ 0 w 53"/>
                <a:gd name="T1" fmla="*/ 22 h 50"/>
                <a:gd name="T2" fmla="*/ 29 w 53"/>
                <a:gd name="T3" fmla="*/ 0 h 50"/>
                <a:gd name="T4" fmla="*/ 53 w 53"/>
                <a:gd name="T5" fmla="*/ 26 h 50"/>
                <a:gd name="T6" fmla="*/ 25 w 53"/>
                <a:gd name="T7" fmla="*/ 50 h 50"/>
                <a:gd name="T8" fmla="*/ 0 w 53"/>
                <a:gd name="T9" fmla="*/ 22 h 50"/>
                <a:gd name="T10" fmla="*/ 0 w 53"/>
                <a:gd name="T11" fmla="*/ 2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50">
                  <a:moveTo>
                    <a:pt x="0" y="22"/>
                  </a:moveTo>
                  <a:lnTo>
                    <a:pt x="29" y="0"/>
                  </a:lnTo>
                  <a:lnTo>
                    <a:pt x="53" y="26"/>
                  </a:lnTo>
                  <a:lnTo>
                    <a:pt x="25" y="5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89" name="Freeform 71"/>
            <p:cNvSpPr>
              <a:spLocks/>
            </p:cNvSpPr>
            <p:nvPr/>
          </p:nvSpPr>
          <p:spPr bwMode="auto">
            <a:xfrm>
              <a:off x="5507" y="1998"/>
              <a:ext cx="45" cy="50"/>
            </a:xfrm>
            <a:custGeom>
              <a:avLst/>
              <a:gdLst>
                <a:gd name="T0" fmla="*/ 3 w 45"/>
                <a:gd name="T1" fmla="*/ 0 h 50"/>
                <a:gd name="T2" fmla="*/ 45 w 45"/>
                <a:gd name="T3" fmla="*/ 47 h 50"/>
                <a:gd name="T4" fmla="*/ 42 w 45"/>
                <a:gd name="T5" fmla="*/ 50 h 50"/>
                <a:gd name="T6" fmla="*/ 0 w 45"/>
                <a:gd name="T7" fmla="*/ 4 h 50"/>
                <a:gd name="T8" fmla="*/ 3 w 45"/>
                <a:gd name="T9" fmla="*/ 0 h 50"/>
                <a:gd name="T10" fmla="*/ 3 w 45"/>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50">
                  <a:moveTo>
                    <a:pt x="3" y="0"/>
                  </a:moveTo>
                  <a:lnTo>
                    <a:pt x="45" y="47"/>
                  </a:lnTo>
                  <a:lnTo>
                    <a:pt x="42" y="50"/>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0" name="Freeform 72"/>
            <p:cNvSpPr>
              <a:spLocks/>
            </p:cNvSpPr>
            <p:nvPr/>
          </p:nvSpPr>
          <p:spPr bwMode="auto">
            <a:xfrm>
              <a:off x="5548" y="1985"/>
              <a:ext cx="5" cy="5"/>
            </a:xfrm>
            <a:custGeom>
              <a:avLst/>
              <a:gdLst>
                <a:gd name="T0" fmla="*/ 2 w 5"/>
                <a:gd name="T1" fmla="*/ 0 h 5"/>
                <a:gd name="T2" fmla="*/ 0 w 5"/>
                <a:gd name="T3" fmla="*/ 5 h 5"/>
                <a:gd name="T4" fmla="*/ 5 w 5"/>
                <a:gd name="T5" fmla="*/ 2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1" name="Freeform 73"/>
            <p:cNvSpPr>
              <a:spLocks/>
            </p:cNvSpPr>
            <p:nvPr/>
          </p:nvSpPr>
          <p:spPr bwMode="auto">
            <a:xfrm>
              <a:off x="5551" y="1989"/>
              <a:ext cx="5" cy="4"/>
            </a:xfrm>
            <a:custGeom>
              <a:avLst/>
              <a:gdLst>
                <a:gd name="T0" fmla="*/ 2 w 5"/>
                <a:gd name="T1" fmla="*/ 0 h 4"/>
                <a:gd name="T2" fmla="*/ 0 w 5"/>
                <a:gd name="T3" fmla="*/ 4 h 4"/>
                <a:gd name="T4" fmla="*/ 5 w 5"/>
                <a:gd name="T5" fmla="*/ 2 h 4"/>
                <a:gd name="T6" fmla="*/ 2 w 5"/>
                <a:gd name="T7" fmla="*/ 0 h 4"/>
                <a:gd name="T8" fmla="*/ 2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2" y="0"/>
                  </a:moveTo>
                  <a:lnTo>
                    <a:pt x="0" y="4"/>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2" name="Freeform 74"/>
            <p:cNvSpPr>
              <a:spLocks/>
            </p:cNvSpPr>
            <p:nvPr/>
          </p:nvSpPr>
          <p:spPr bwMode="auto">
            <a:xfrm>
              <a:off x="5554" y="1993"/>
              <a:ext cx="5" cy="4"/>
            </a:xfrm>
            <a:custGeom>
              <a:avLst/>
              <a:gdLst>
                <a:gd name="T0" fmla="*/ 3 w 5"/>
                <a:gd name="T1" fmla="*/ 0 h 4"/>
                <a:gd name="T2" fmla="*/ 0 w 5"/>
                <a:gd name="T3" fmla="*/ 4 h 4"/>
                <a:gd name="T4" fmla="*/ 5 w 5"/>
                <a:gd name="T5" fmla="*/ 2 h 4"/>
                <a:gd name="T6" fmla="*/ 3 w 5"/>
                <a:gd name="T7" fmla="*/ 0 h 4"/>
                <a:gd name="T8" fmla="*/ 3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3" y="0"/>
                  </a:moveTo>
                  <a:lnTo>
                    <a:pt x="0" y="4"/>
                  </a:lnTo>
                  <a:lnTo>
                    <a:pt x="5"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3" name="Freeform 75"/>
            <p:cNvSpPr>
              <a:spLocks/>
            </p:cNvSpPr>
            <p:nvPr/>
          </p:nvSpPr>
          <p:spPr bwMode="auto">
            <a:xfrm>
              <a:off x="5558" y="1997"/>
              <a:ext cx="5" cy="4"/>
            </a:xfrm>
            <a:custGeom>
              <a:avLst/>
              <a:gdLst>
                <a:gd name="T0" fmla="*/ 2 w 5"/>
                <a:gd name="T1" fmla="*/ 0 h 4"/>
                <a:gd name="T2" fmla="*/ 0 w 5"/>
                <a:gd name="T3" fmla="*/ 4 h 4"/>
                <a:gd name="T4" fmla="*/ 5 w 5"/>
                <a:gd name="T5" fmla="*/ 2 h 4"/>
                <a:gd name="T6" fmla="*/ 2 w 5"/>
                <a:gd name="T7" fmla="*/ 0 h 4"/>
                <a:gd name="T8" fmla="*/ 2 w 5"/>
                <a:gd name="T9" fmla="*/ 0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2" y="0"/>
                  </a:moveTo>
                  <a:lnTo>
                    <a:pt x="0" y="4"/>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4" name="Freeform 76"/>
            <p:cNvSpPr>
              <a:spLocks/>
            </p:cNvSpPr>
            <p:nvPr/>
          </p:nvSpPr>
          <p:spPr bwMode="auto">
            <a:xfrm>
              <a:off x="5561" y="2000"/>
              <a:ext cx="5" cy="5"/>
            </a:xfrm>
            <a:custGeom>
              <a:avLst/>
              <a:gdLst>
                <a:gd name="T0" fmla="*/ 2 w 5"/>
                <a:gd name="T1" fmla="*/ 0 h 5"/>
                <a:gd name="T2" fmla="*/ 0 w 5"/>
                <a:gd name="T3" fmla="*/ 5 h 5"/>
                <a:gd name="T4" fmla="*/ 5 w 5"/>
                <a:gd name="T5" fmla="*/ 3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5" name="Freeform 77"/>
            <p:cNvSpPr>
              <a:spLocks/>
            </p:cNvSpPr>
            <p:nvPr/>
          </p:nvSpPr>
          <p:spPr bwMode="auto">
            <a:xfrm>
              <a:off x="5565" y="2004"/>
              <a:ext cx="4" cy="5"/>
            </a:xfrm>
            <a:custGeom>
              <a:avLst/>
              <a:gdLst>
                <a:gd name="T0" fmla="*/ 2 w 4"/>
                <a:gd name="T1" fmla="*/ 0 h 5"/>
                <a:gd name="T2" fmla="*/ 0 w 4"/>
                <a:gd name="T3" fmla="*/ 5 h 5"/>
                <a:gd name="T4" fmla="*/ 4 w 4"/>
                <a:gd name="T5" fmla="*/ 2 h 5"/>
                <a:gd name="T6" fmla="*/ 2 w 4"/>
                <a:gd name="T7" fmla="*/ 0 h 5"/>
                <a:gd name="T8" fmla="*/ 2 w 4"/>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5">
                  <a:moveTo>
                    <a:pt x="2" y="0"/>
                  </a:moveTo>
                  <a:lnTo>
                    <a:pt x="0" y="5"/>
                  </a:lnTo>
                  <a:lnTo>
                    <a:pt x="4"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6" name="Freeform 78"/>
            <p:cNvSpPr>
              <a:spLocks/>
            </p:cNvSpPr>
            <p:nvPr/>
          </p:nvSpPr>
          <p:spPr bwMode="auto">
            <a:xfrm>
              <a:off x="5568" y="2008"/>
              <a:ext cx="5" cy="5"/>
            </a:xfrm>
            <a:custGeom>
              <a:avLst/>
              <a:gdLst>
                <a:gd name="T0" fmla="*/ 2 w 5"/>
                <a:gd name="T1" fmla="*/ 0 h 5"/>
                <a:gd name="T2" fmla="*/ 0 w 5"/>
                <a:gd name="T3" fmla="*/ 5 h 5"/>
                <a:gd name="T4" fmla="*/ 5 w 5"/>
                <a:gd name="T5" fmla="*/ 2 h 5"/>
                <a:gd name="T6" fmla="*/ 2 w 5"/>
                <a:gd name="T7" fmla="*/ 0 h 5"/>
                <a:gd name="T8" fmla="*/ 2 w 5"/>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2" y="0"/>
                  </a:moveTo>
                  <a:lnTo>
                    <a:pt x="0" y="5"/>
                  </a:lnTo>
                  <a:lnTo>
                    <a:pt x="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7" name="Freeform 79"/>
            <p:cNvSpPr>
              <a:spLocks/>
            </p:cNvSpPr>
            <p:nvPr/>
          </p:nvSpPr>
          <p:spPr bwMode="auto">
            <a:xfrm>
              <a:off x="5576" y="1960"/>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8" name="Freeform 80"/>
            <p:cNvSpPr>
              <a:spLocks/>
            </p:cNvSpPr>
            <p:nvPr/>
          </p:nvSpPr>
          <p:spPr bwMode="auto">
            <a:xfrm>
              <a:off x="5580" y="1964"/>
              <a:ext cx="5" cy="5"/>
            </a:xfrm>
            <a:custGeom>
              <a:avLst/>
              <a:gdLst>
                <a:gd name="T0" fmla="*/ 0 w 5"/>
                <a:gd name="T1" fmla="*/ 1 h 5"/>
                <a:gd name="T2" fmla="*/ 5 w 5"/>
                <a:gd name="T3" fmla="*/ 0 h 5"/>
                <a:gd name="T4" fmla="*/ 3 w 5"/>
                <a:gd name="T5" fmla="*/ 5 h 5"/>
                <a:gd name="T6" fmla="*/ 0 w 5"/>
                <a:gd name="T7" fmla="*/ 1 h 5"/>
                <a:gd name="T8" fmla="*/ 0 w 5"/>
                <a:gd name="T9" fmla="*/ 1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1"/>
                  </a:moveTo>
                  <a:lnTo>
                    <a:pt x="5" y="0"/>
                  </a:lnTo>
                  <a:lnTo>
                    <a:pt x="3" y="5"/>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299" name="Freeform 81"/>
            <p:cNvSpPr>
              <a:spLocks/>
            </p:cNvSpPr>
            <p:nvPr/>
          </p:nvSpPr>
          <p:spPr bwMode="auto">
            <a:xfrm>
              <a:off x="5583" y="1967"/>
              <a:ext cx="5" cy="6"/>
            </a:xfrm>
            <a:custGeom>
              <a:avLst/>
              <a:gdLst>
                <a:gd name="T0" fmla="*/ 0 w 5"/>
                <a:gd name="T1" fmla="*/ 2 h 6"/>
                <a:gd name="T2" fmla="*/ 5 w 5"/>
                <a:gd name="T3" fmla="*/ 0 h 6"/>
                <a:gd name="T4" fmla="*/ 3 w 5"/>
                <a:gd name="T5" fmla="*/ 6 h 6"/>
                <a:gd name="T6" fmla="*/ 0 w 5"/>
                <a:gd name="T7" fmla="*/ 2 h 6"/>
                <a:gd name="T8" fmla="*/ 0 w 5"/>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6">
                  <a:moveTo>
                    <a:pt x="0" y="2"/>
                  </a:moveTo>
                  <a:lnTo>
                    <a:pt x="5" y="0"/>
                  </a:lnTo>
                  <a:lnTo>
                    <a:pt x="3"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0" name="Freeform 82"/>
            <p:cNvSpPr>
              <a:spLocks/>
            </p:cNvSpPr>
            <p:nvPr/>
          </p:nvSpPr>
          <p:spPr bwMode="auto">
            <a:xfrm>
              <a:off x="5587" y="1971"/>
              <a:ext cx="5" cy="5"/>
            </a:xfrm>
            <a:custGeom>
              <a:avLst/>
              <a:gdLst>
                <a:gd name="T0" fmla="*/ 0 w 5"/>
                <a:gd name="T1" fmla="*/ 2 h 5"/>
                <a:gd name="T2" fmla="*/ 5 w 5"/>
                <a:gd name="T3" fmla="*/ 0 h 5"/>
                <a:gd name="T4" fmla="*/ 2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2"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1" name="Freeform 83"/>
            <p:cNvSpPr>
              <a:spLocks/>
            </p:cNvSpPr>
            <p:nvPr/>
          </p:nvSpPr>
          <p:spPr bwMode="auto">
            <a:xfrm>
              <a:off x="5590" y="1975"/>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2" name="Freeform 84"/>
            <p:cNvSpPr>
              <a:spLocks/>
            </p:cNvSpPr>
            <p:nvPr/>
          </p:nvSpPr>
          <p:spPr bwMode="auto">
            <a:xfrm>
              <a:off x="5594" y="1978"/>
              <a:ext cx="4" cy="6"/>
            </a:xfrm>
            <a:custGeom>
              <a:avLst/>
              <a:gdLst>
                <a:gd name="T0" fmla="*/ 0 w 4"/>
                <a:gd name="T1" fmla="*/ 2 h 6"/>
                <a:gd name="T2" fmla="*/ 4 w 4"/>
                <a:gd name="T3" fmla="*/ 0 h 6"/>
                <a:gd name="T4" fmla="*/ 2 w 4"/>
                <a:gd name="T5" fmla="*/ 6 h 6"/>
                <a:gd name="T6" fmla="*/ 0 w 4"/>
                <a:gd name="T7" fmla="*/ 2 h 6"/>
                <a:gd name="T8" fmla="*/ 0 w 4"/>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6">
                  <a:moveTo>
                    <a:pt x="0" y="2"/>
                  </a:moveTo>
                  <a:lnTo>
                    <a:pt x="4" y="0"/>
                  </a:lnTo>
                  <a:lnTo>
                    <a:pt x="2"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3" name="Freeform 85"/>
            <p:cNvSpPr>
              <a:spLocks/>
            </p:cNvSpPr>
            <p:nvPr/>
          </p:nvSpPr>
          <p:spPr bwMode="auto">
            <a:xfrm>
              <a:off x="5597" y="1982"/>
              <a:ext cx="5" cy="5"/>
            </a:xfrm>
            <a:custGeom>
              <a:avLst/>
              <a:gdLst>
                <a:gd name="T0" fmla="*/ 0 w 5"/>
                <a:gd name="T1" fmla="*/ 2 h 5"/>
                <a:gd name="T2" fmla="*/ 5 w 5"/>
                <a:gd name="T3" fmla="*/ 0 h 5"/>
                <a:gd name="T4" fmla="*/ 3 w 5"/>
                <a:gd name="T5" fmla="*/ 5 h 5"/>
                <a:gd name="T6" fmla="*/ 0 w 5"/>
                <a:gd name="T7" fmla="*/ 2 h 5"/>
                <a:gd name="T8" fmla="*/ 0 w 5"/>
                <a:gd name="T9" fmla="*/ 2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5">
                  <a:moveTo>
                    <a:pt x="0" y="2"/>
                  </a:moveTo>
                  <a:lnTo>
                    <a:pt x="5" y="0"/>
                  </a:lnTo>
                  <a:lnTo>
                    <a:pt x="3" y="5"/>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4" name="Freeform 86"/>
            <p:cNvSpPr>
              <a:spLocks/>
            </p:cNvSpPr>
            <p:nvPr/>
          </p:nvSpPr>
          <p:spPr bwMode="auto">
            <a:xfrm>
              <a:off x="5600" y="1944"/>
              <a:ext cx="11" cy="10"/>
            </a:xfrm>
            <a:custGeom>
              <a:avLst/>
              <a:gdLst>
                <a:gd name="T0" fmla="*/ 6 w 11"/>
                <a:gd name="T1" fmla="*/ 0 h 10"/>
                <a:gd name="T2" fmla="*/ 3 w 11"/>
                <a:gd name="T3" fmla="*/ 1 h 10"/>
                <a:gd name="T4" fmla="*/ 0 w 11"/>
                <a:gd name="T5" fmla="*/ 5 h 10"/>
                <a:gd name="T6" fmla="*/ 2 w 11"/>
                <a:gd name="T7" fmla="*/ 9 h 10"/>
                <a:gd name="T8" fmla="*/ 7 w 11"/>
                <a:gd name="T9" fmla="*/ 10 h 10"/>
                <a:gd name="T10" fmla="*/ 11 w 11"/>
                <a:gd name="T11" fmla="*/ 8 h 10"/>
                <a:gd name="T12" fmla="*/ 11 w 11"/>
                <a:gd name="T13" fmla="*/ 4 h 10"/>
                <a:gd name="T14" fmla="*/ 6 w 11"/>
                <a:gd name="T15" fmla="*/ 6 h 10"/>
                <a:gd name="T16" fmla="*/ 4 w 11"/>
                <a:gd name="T17" fmla="*/ 4 h 10"/>
                <a:gd name="T18" fmla="*/ 4 w 11"/>
                <a:gd name="T19" fmla="*/ 2 h 10"/>
                <a:gd name="T20" fmla="*/ 6 w 11"/>
                <a:gd name="T21" fmla="*/ 0 h 10"/>
                <a:gd name="T22" fmla="*/ 6 w 11"/>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0">
                  <a:moveTo>
                    <a:pt x="6" y="0"/>
                  </a:moveTo>
                  <a:lnTo>
                    <a:pt x="3" y="1"/>
                  </a:lnTo>
                  <a:lnTo>
                    <a:pt x="0" y="5"/>
                  </a:lnTo>
                  <a:lnTo>
                    <a:pt x="2" y="9"/>
                  </a:lnTo>
                  <a:lnTo>
                    <a:pt x="7" y="10"/>
                  </a:lnTo>
                  <a:lnTo>
                    <a:pt x="11" y="8"/>
                  </a:lnTo>
                  <a:lnTo>
                    <a:pt x="11" y="4"/>
                  </a:lnTo>
                  <a:lnTo>
                    <a:pt x="6" y="6"/>
                  </a:lnTo>
                  <a:lnTo>
                    <a:pt x="4" y="4"/>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5" name="Freeform 87"/>
            <p:cNvSpPr>
              <a:spLocks/>
            </p:cNvSpPr>
            <p:nvPr/>
          </p:nvSpPr>
          <p:spPr bwMode="auto">
            <a:xfrm>
              <a:off x="5512" y="1899"/>
              <a:ext cx="71" cy="142"/>
            </a:xfrm>
            <a:custGeom>
              <a:avLst/>
              <a:gdLst>
                <a:gd name="T0" fmla="*/ 43 w 71"/>
                <a:gd name="T1" fmla="*/ 142 h 142"/>
                <a:gd name="T2" fmla="*/ 1 w 71"/>
                <a:gd name="T3" fmla="*/ 96 h 142"/>
                <a:gd name="T4" fmla="*/ 0 w 71"/>
                <a:gd name="T5" fmla="*/ 91 h 142"/>
                <a:gd name="T6" fmla="*/ 60 w 71"/>
                <a:gd name="T7" fmla="*/ 38 h 142"/>
                <a:gd name="T8" fmla="*/ 62 w 71"/>
                <a:gd name="T9" fmla="*/ 31 h 142"/>
                <a:gd name="T10" fmla="*/ 61 w 71"/>
                <a:gd name="T11" fmla="*/ 19 h 142"/>
                <a:gd name="T12" fmla="*/ 62 w 71"/>
                <a:gd name="T13" fmla="*/ 11 h 142"/>
                <a:gd name="T14" fmla="*/ 69 w 71"/>
                <a:gd name="T15" fmla="*/ 0 h 142"/>
                <a:gd name="T16" fmla="*/ 71 w 71"/>
                <a:gd name="T17" fmla="*/ 2 h 142"/>
                <a:gd name="T18" fmla="*/ 65 w 71"/>
                <a:gd name="T19" fmla="*/ 10 h 142"/>
                <a:gd name="T20" fmla="*/ 64 w 71"/>
                <a:gd name="T21" fmla="*/ 18 h 142"/>
                <a:gd name="T22" fmla="*/ 64 w 71"/>
                <a:gd name="T23" fmla="*/ 27 h 142"/>
                <a:gd name="T24" fmla="*/ 64 w 71"/>
                <a:gd name="T25" fmla="*/ 36 h 142"/>
                <a:gd name="T26" fmla="*/ 62 w 71"/>
                <a:gd name="T27" fmla="*/ 41 h 142"/>
                <a:gd name="T28" fmla="*/ 3 w 71"/>
                <a:gd name="T29" fmla="*/ 92 h 142"/>
                <a:gd name="T30" fmla="*/ 3 w 71"/>
                <a:gd name="T31" fmla="*/ 94 h 142"/>
                <a:gd name="T32" fmla="*/ 44 w 71"/>
                <a:gd name="T33" fmla="*/ 140 h 142"/>
                <a:gd name="T34" fmla="*/ 43 w 71"/>
                <a:gd name="T35" fmla="*/ 142 h 142"/>
                <a:gd name="T36" fmla="*/ 43 w 71"/>
                <a:gd name="T37" fmla="*/ 142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142">
                  <a:moveTo>
                    <a:pt x="43" y="142"/>
                  </a:moveTo>
                  <a:lnTo>
                    <a:pt x="1" y="96"/>
                  </a:lnTo>
                  <a:lnTo>
                    <a:pt x="0" y="91"/>
                  </a:lnTo>
                  <a:lnTo>
                    <a:pt x="60" y="38"/>
                  </a:lnTo>
                  <a:lnTo>
                    <a:pt x="62" y="31"/>
                  </a:lnTo>
                  <a:lnTo>
                    <a:pt x="61" y="19"/>
                  </a:lnTo>
                  <a:lnTo>
                    <a:pt x="62" y="11"/>
                  </a:lnTo>
                  <a:lnTo>
                    <a:pt x="69" y="0"/>
                  </a:lnTo>
                  <a:lnTo>
                    <a:pt x="71" y="2"/>
                  </a:lnTo>
                  <a:lnTo>
                    <a:pt x="65" y="10"/>
                  </a:lnTo>
                  <a:lnTo>
                    <a:pt x="64" y="18"/>
                  </a:lnTo>
                  <a:lnTo>
                    <a:pt x="64" y="27"/>
                  </a:lnTo>
                  <a:lnTo>
                    <a:pt x="64" y="36"/>
                  </a:lnTo>
                  <a:lnTo>
                    <a:pt x="62" y="41"/>
                  </a:lnTo>
                  <a:lnTo>
                    <a:pt x="3" y="92"/>
                  </a:lnTo>
                  <a:lnTo>
                    <a:pt x="3" y="94"/>
                  </a:lnTo>
                  <a:lnTo>
                    <a:pt x="44" y="140"/>
                  </a:lnTo>
                  <a:lnTo>
                    <a:pt x="43"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6" name="Freeform 88"/>
            <p:cNvSpPr>
              <a:spLocks/>
            </p:cNvSpPr>
            <p:nvPr/>
          </p:nvSpPr>
          <p:spPr bwMode="auto">
            <a:xfrm>
              <a:off x="5549" y="1989"/>
              <a:ext cx="85" cy="59"/>
            </a:xfrm>
            <a:custGeom>
              <a:avLst/>
              <a:gdLst>
                <a:gd name="T0" fmla="*/ 2 w 85"/>
                <a:gd name="T1" fmla="*/ 59 h 59"/>
                <a:gd name="T2" fmla="*/ 10 w 85"/>
                <a:gd name="T3" fmla="*/ 49 h 59"/>
                <a:gd name="T4" fmla="*/ 25 w 85"/>
                <a:gd name="T5" fmla="*/ 35 h 59"/>
                <a:gd name="T6" fmla="*/ 23 w 85"/>
                <a:gd name="T7" fmla="*/ 27 h 59"/>
                <a:gd name="T8" fmla="*/ 35 w 85"/>
                <a:gd name="T9" fmla="*/ 34 h 59"/>
                <a:gd name="T10" fmla="*/ 58 w 85"/>
                <a:gd name="T11" fmla="*/ 14 h 59"/>
                <a:gd name="T12" fmla="*/ 63 w 85"/>
                <a:gd name="T13" fmla="*/ 19 h 59"/>
                <a:gd name="T14" fmla="*/ 76 w 85"/>
                <a:gd name="T15" fmla="*/ 7 h 59"/>
                <a:gd name="T16" fmla="*/ 81 w 85"/>
                <a:gd name="T17" fmla="*/ 13 h 59"/>
                <a:gd name="T18" fmla="*/ 85 w 85"/>
                <a:gd name="T19" fmla="*/ 9 h 59"/>
                <a:gd name="T20" fmla="*/ 75 w 85"/>
                <a:gd name="T21" fmla="*/ 0 h 59"/>
                <a:gd name="T22" fmla="*/ 70 w 85"/>
                <a:gd name="T23" fmla="*/ 5 h 59"/>
                <a:gd name="T24" fmla="*/ 72 w 85"/>
                <a:gd name="T25" fmla="*/ 10 h 59"/>
                <a:gd name="T26" fmla="*/ 64 w 85"/>
                <a:gd name="T27" fmla="*/ 16 h 59"/>
                <a:gd name="T28" fmla="*/ 51 w 85"/>
                <a:gd name="T29" fmla="*/ 4 h 59"/>
                <a:gd name="T30" fmla="*/ 54 w 85"/>
                <a:gd name="T31" fmla="*/ 14 h 59"/>
                <a:gd name="T32" fmla="*/ 46 w 85"/>
                <a:gd name="T33" fmla="*/ 8 h 59"/>
                <a:gd name="T34" fmla="*/ 51 w 85"/>
                <a:gd name="T35" fmla="*/ 17 h 59"/>
                <a:gd name="T36" fmla="*/ 41 w 85"/>
                <a:gd name="T37" fmla="*/ 13 h 59"/>
                <a:gd name="T38" fmla="*/ 45 w 85"/>
                <a:gd name="T39" fmla="*/ 21 h 59"/>
                <a:gd name="T40" fmla="*/ 35 w 85"/>
                <a:gd name="T41" fmla="*/ 17 h 59"/>
                <a:gd name="T42" fmla="*/ 39 w 85"/>
                <a:gd name="T43" fmla="*/ 26 h 59"/>
                <a:gd name="T44" fmla="*/ 30 w 85"/>
                <a:gd name="T45" fmla="*/ 21 h 59"/>
                <a:gd name="T46" fmla="*/ 35 w 85"/>
                <a:gd name="T47" fmla="*/ 30 h 59"/>
                <a:gd name="T48" fmla="*/ 22 w 85"/>
                <a:gd name="T49" fmla="*/ 24 h 59"/>
                <a:gd name="T50" fmla="*/ 16 w 85"/>
                <a:gd name="T51" fmla="*/ 29 h 59"/>
                <a:gd name="T52" fmla="*/ 21 w 85"/>
                <a:gd name="T53" fmla="*/ 33 h 59"/>
                <a:gd name="T54" fmla="*/ 0 w 85"/>
                <a:gd name="T55" fmla="*/ 55 h 59"/>
                <a:gd name="T56" fmla="*/ 2 w 85"/>
                <a:gd name="T57" fmla="*/ 59 h 59"/>
                <a:gd name="T58" fmla="*/ 2 w 85"/>
                <a:gd name="T59" fmla="*/ 59 h 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5" h="59">
                  <a:moveTo>
                    <a:pt x="2" y="59"/>
                  </a:moveTo>
                  <a:lnTo>
                    <a:pt x="10" y="49"/>
                  </a:lnTo>
                  <a:lnTo>
                    <a:pt x="25" y="35"/>
                  </a:lnTo>
                  <a:lnTo>
                    <a:pt x="23" y="27"/>
                  </a:lnTo>
                  <a:lnTo>
                    <a:pt x="35" y="34"/>
                  </a:lnTo>
                  <a:lnTo>
                    <a:pt x="58" y="14"/>
                  </a:lnTo>
                  <a:lnTo>
                    <a:pt x="63" y="19"/>
                  </a:lnTo>
                  <a:lnTo>
                    <a:pt x="76" y="7"/>
                  </a:lnTo>
                  <a:lnTo>
                    <a:pt x="81" y="13"/>
                  </a:lnTo>
                  <a:lnTo>
                    <a:pt x="85" y="9"/>
                  </a:lnTo>
                  <a:lnTo>
                    <a:pt x="75" y="0"/>
                  </a:lnTo>
                  <a:lnTo>
                    <a:pt x="70" y="5"/>
                  </a:lnTo>
                  <a:lnTo>
                    <a:pt x="72" y="10"/>
                  </a:lnTo>
                  <a:lnTo>
                    <a:pt x="64" y="16"/>
                  </a:lnTo>
                  <a:lnTo>
                    <a:pt x="51" y="4"/>
                  </a:lnTo>
                  <a:lnTo>
                    <a:pt x="54" y="14"/>
                  </a:lnTo>
                  <a:lnTo>
                    <a:pt x="46" y="8"/>
                  </a:lnTo>
                  <a:lnTo>
                    <a:pt x="51" y="17"/>
                  </a:lnTo>
                  <a:lnTo>
                    <a:pt x="41" y="13"/>
                  </a:lnTo>
                  <a:lnTo>
                    <a:pt x="45" y="21"/>
                  </a:lnTo>
                  <a:lnTo>
                    <a:pt x="35" y="17"/>
                  </a:lnTo>
                  <a:lnTo>
                    <a:pt x="39" y="26"/>
                  </a:lnTo>
                  <a:lnTo>
                    <a:pt x="30" y="21"/>
                  </a:lnTo>
                  <a:lnTo>
                    <a:pt x="35" y="30"/>
                  </a:lnTo>
                  <a:lnTo>
                    <a:pt x="22" y="24"/>
                  </a:lnTo>
                  <a:lnTo>
                    <a:pt x="16" y="29"/>
                  </a:lnTo>
                  <a:lnTo>
                    <a:pt x="21" y="33"/>
                  </a:lnTo>
                  <a:lnTo>
                    <a:pt x="0" y="55"/>
                  </a:lnTo>
                  <a:lnTo>
                    <a:pt x="2"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7" name="Freeform 89"/>
            <p:cNvSpPr>
              <a:spLocks/>
            </p:cNvSpPr>
            <p:nvPr/>
          </p:nvSpPr>
          <p:spPr bwMode="auto">
            <a:xfrm>
              <a:off x="5518" y="1903"/>
              <a:ext cx="69" cy="134"/>
            </a:xfrm>
            <a:custGeom>
              <a:avLst/>
              <a:gdLst>
                <a:gd name="T0" fmla="*/ 39 w 69"/>
                <a:gd name="T1" fmla="*/ 134 h 134"/>
                <a:gd name="T2" fmla="*/ 0 w 69"/>
                <a:gd name="T3" fmla="*/ 90 h 134"/>
                <a:gd name="T4" fmla="*/ 0 w 69"/>
                <a:gd name="T5" fmla="*/ 87 h 134"/>
                <a:gd name="T6" fmla="*/ 58 w 69"/>
                <a:gd name="T7" fmla="*/ 38 h 134"/>
                <a:gd name="T8" fmla="*/ 62 w 69"/>
                <a:gd name="T9" fmla="*/ 34 h 134"/>
                <a:gd name="T10" fmla="*/ 61 w 69"/>
                <a:gd name="T11" fmla="*/ 11 h 134"/>
                <a:gd name="T12" fmla="*/ 63 w 69"/>
                <a:gd name="T13" fmla="*/ 6 h 134"/>
                <a:gd name="T14" fmla="*/ 68 w 69"/>
                <a:gd name="T15" fmla="*/ 0 h 134"/>
                <a:gd name="T16" fmla="*/ 69 w 69"/>
                <a:gd name="T17" fmla="*/ 2 h 134"/>
                <a:gd name="T18" fmla="*/ 65 w 69"/>
                <a:gd name="T19" fmla="*/ 9 h 134"/>
                <a:gd name="T20" fmla="*/ 63 w 69"/>
                <a:gd name="T21" fmla="*/ 13 h 134"/>
                <a:gd name="T22" fmla="*/ 64 w 69"/>
                <a:gd name="T23" fmla="*/ 35 h 134"/>
                <a:gd name="T24" fmla="*/ 60 w 69"/>
                <a:gd name="T25" fmla="*/ 40 h 134"/>
                <a:gd name="T26" fmla="*/ 2 w 69"/>
                <a:gd name="T27" fmla="*/ 89 h 134"/>
                <a:gd name="T28" fmla="*/ 41 w 69"/>
                <a:gd name="T29" fmla="*/ 132 h 134"/>
                <a:gd name="T30" fmla="*/ 39 w 69"/>
                <a:gd name="T31" fmla="*/ 134 h 134"/>
                <a:gd name="T32" fmla="*/ 39 w 69"/>
                <a:gd name="T33" fmla="*/ 134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9" h="134">
                  <a:moveTo>
                    <a:pt x="39" y="134"/>
                  </a:moveTo>
                  <a:lnTo>
                    <a:pt x="0" y="90"/>
                  </a:lnTo>
                  <a:lnTo>
                    <a:pt x="0" y="87"/>
                  </a:lnTo>
                  <a:lnTo>
                    <a:pt x="58" y="38"/>
                  </a:lnTo>
                  <a:lnTo>
                    <a:pt x="62" y="34"/>
                  </a:lnTo>
                  <a:lnTo>
                    <a:pt x="61" y="11"/>
                  </a:lnTo>
                  <a:lnTo>
                    <a:pt x="63" y="6"/>
                  </a:lnTo>
                  <a:lnTo>
                    <a:pt x="68" y="0"/>
                  </a:lnTo>
                  <a:lnTo>
                    <a:pt x="69" y="2"/>
                  </a:lnTo>
                  <a:lnTo>
                    <a:pt x="65" y="9"/>
                  </a:lnTo>
                  <a:lnTo>
                    <a:pt x="63" y="13"/>
                  </a:lnTo>
                  <a:lnTo>
                    <a:pt x="64" y="35"/>
                  </a:lnTo>
                  <a:lnTo>
                    <a:pt x="60" y="40"/>
                  </a:lnTo>
                  <a:lnTo>
                    <a:pt x="2" y="89"/>
                  </a:lnTo>
                  <a:lnTo>
                    <a:pt x="41" y="132"/>
                  </a:lnTo>
                  <a:lnTo>
                    <a:pt x="39"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8" name="Freeform 90"/>
            <p:cNvSpPr>
              <a:spLocks/>
            </p:cNvSpPr>
            <p:nvPr/>
          </p:nvSpPr>
          <p:spPr bwMode="auto">
            <a:xfrm>
              <a:off x="5591" y="1917"/>
              <a:ext cx="21" cy="58"/>
            </a:xfrm>
            <a:custGeom>
              <a:avLst/>
              <a:gdLst>
                <a:gd name="T0" fmla="*/ 0 w 21"/>
                <a:gd name="T1" fmla="*/ 0 h 58"/>
                <a:gd name="T2" fmla="*/ 2 w 21"/>
                <a:gd name="T3" fmla="*/ 40 h 58"/>
                <a:gd name="T4" fmla="*/ 18 w 21"/>
                <a:gd name="T5" fmla="*/ 58 h 58"/>
                <a:gd name="T6" fmla="*/ 21 w 21"/>
                <a:gd name="T7" fmla="*/ 55 h 58"/>
                <a:gd name="T8" fmla="*/ 5 w 21"/>
                <a:gd name="T9" fmla="*/ 39 h 58"/>
                <a:gd name="T10" fmla="*/ 4 w 21"/>
                <a:gd name="T11" fmla="*/ 13 h 58"/>
                <a:gd name="T12" fmla="*/ 7 w 21"/>
                <a:gd name="T13" fmla="*/ 12 h 58"/>
                <a:gd name="T14" fmla="*/ 20 w 21"/>
                <a:gd name="T15" fmla="*/ 24 h 58"/>
                <a:gd name="T16" fmla="*/ 0 w 21"/>
                <a:gd name="T17" fmla="*/ 0 h 58"/>
                <a:gd name="T18" fmla="*/ 0 w 21"/>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58">
                  <a:moveTo>
                    <a:pt x="0" y="0"/>
                  </a:moveTo>
                  <a:lnTo>
                    <a:pt x="2" y="40"/>
                  </a:lnTo>
                  <a:lnTo>
                    <a:pt x="18" y="58"/>
                  </a:lnTo>
                  <a:lnTo>
                    <a:pt x="21" y="55"/>
                  </a:lnTo>
                  <a:lnTo>
                    <a:pt x="5" y="39"/>
                  </a:lnTo>
                  <a:lnTo>
                    <a:pt x="4" y="13"/>
                  </a:lnTo>
                  <a:lnTo>
                    <a:pt x="7" y="12"/>
                  </a:lnTo>
                  <a:lnTo>
                    <a:pt x="2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09" name="Freeform 91"/>
            <p:cNvSpPr>
              <a:spLocks/>
            </p:cNvSpPr>
            <p:nvPr/>
          </p:nvSpPr>
          <p:spPr bwMode="auto">
            <a:xfrm>
              <a:off x="5650" y="1950"/>
              <a:ext cx="25" cy="43"/>
            </a:xfrm>
            <a:custGeom>
              <a:avLst/>
              <a:gdLst>
                <a:gd name="T0" fmla="*/ 0 w 25"/>
                <a:gd name="T1" fmla="*/ 1 h 43"/>
                <a:gd name="T2" fmla="*/ 21 w 25"/>
                <a:gd name="T3" fmla="*/ 24 h 43"/>
                <a:gd name="T4" fmla="*/ 22 w 25"/>
                <a:gd name="T5" fmla="*/ 31 h 43"/>
                <a:gd name="T6" fmla="*/ 20 w 25"/>
                <a:gd name="T7" fmla="*/ 37 h 43"/>
                <a:gd name="T8" fmla="*/ 11 w 25"/>
                <a:gd name="T9" fmla="*/ 41 h 43"/>
                <a:gd name="T10" fmla="*/ 11 w 25"/>
                <a:gd name="T11" fmla="*/ 43 h 43"/>
                <a:gd name="T12" fmla="*/ 20 w 25"/>
                <a:gd name="T13" fmla="*/ 40 h 43"/>
                <a:gd name="T14" fmla="*/ 25 w 25"/>
                <a:gd name="T15" fmla="*/ 35 h 43"/>
                <a:gd name="T16" fmla="*/ 25 w 25"/>
                <a:gd name="T17" fmla="*/ 28 h 43"/>
                <a:gd name="T18" fmla="*/ 23 w 25"/>
                <a:gd name="T19" fmla="*/ 22 h 43"/>
                <a:gd name="T20" fmla="*/ 3 w 25"/>
                <a:gd name="T21" fmla="*/ 0 h 43"/>
                <a:gd name="T22" fmla="*/ 0 w 25"/>
                <a:gd name="T23" fmla="*/ 1 h 43"/>
                <a:gd name="T24" fmla="*/ 0 w 25"/>
                <a:gd name="T25" fmla="*/ 1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43">
                  <a:moveTo>
                    <a:pt x="0" y="1"/>
                  </a:moveTo>
                  <a:lnTo>
                    <a:pt x="21" y="24"/>
                  </a:lnTo>
                  <a:lnTo>
                    <a:pt x="22" y="31"/>
                  </a:lnTo>
                  <a:lnTo>
                    <a:pt x="20" y="37"/>
                  </a:lnTo>
                  <a:lnTo>
                    <a:pt x="11" y="41"/>
                  </a:lnTo>
                  <a:lnTo>
                    <a:pt x="11" y="43"/>
                  </a:lnTo>
                  <a:lnTo>
                    <a:pt x="20" y="40"/>
                  </a:lnTo>
                  <a:lnTo>
                    <a:pt x="25" y="35"/>
                  </a:lnTo>
                  <a:lnTo>
                    <a:pt x="25" y="28"/>
                  </a:lnTo>
                  <a:lnTo>
                    <a:pt x="23" y="22"/>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0" name="Freeform 92"/>
            <p:cNvSpPr>
              <a:spLocks/>
            </p:cNvSpPr>
            <p:nvPr/>
          </p:nvSpPr>
          <p:spPr bwMode="auto">
            <a:xfrm>
              <a:off x="5222" y="2026"/>
              <a:ext cx="142" cy="188"/>
            </a:xfrm>
            <a:custGeom>
              <a:avLst/>
              <a:gdLst>
                <a:gd name="T0" fmla="*/ 0 w 142"/>
                <a:gd name="T1" fmla="*/ 0 h 188"/>
                <a:gd name="T2" fmla="*/ 8 w 142"/>
                <a:gd name="T3" fmla="*/ 8 h 188"/>
                <a:gd name="T4" fmla="*/ 11 w 142"/>
                <a:gd name="T5" fmla="*/ 21 h 188"/>
                <a:gd name="T6" fmla="*/ 10 w 142"/>
                <a:gd name="T7" fmla="*/ 29 h 188"/>
                <a:gd name="T8" fmla="*/ 11 w 142"/>
                <a:gd name="T9" fmla="*/ 39 h 188"/>
                <a:gd name="T10" fmla="*/ 15 w 142"/>
                <a:gd name="T11" fmla="*/ 51 h 188"/>
                <a:gd name="T12" fmla="*/ 133 w 142"/>
                <a:gd name="T13" fmla="*/ 188 h 188"/>
                <a:gd name="T14" fmla="*/ 142 w 142"/>
                <a:gd name="T15" fmla="*/ 187 h 188"/>
                <a:gd name="T16" fmla="*/ 136 w 142"/>
                <a:gd name="T17" fmla="*/ 184 h 188"/>
                <a:gd name="T18" fmla="*/ 25 w 142"/>
                <a:gd name="T19" fmla="*/ 56 h 188"/>
                <a:gd name="T20" fmla="*/ 46 w 142"/>
                <a:gd name="T21" fmla="*/ 35 h 188"/>
                <a:gd name="T22" fmla="*/ 58 w 142"/>
                <a:gd name="T23" fmla="*/ 37 h 188"/>
                <a:gd name="T24" fmla="*/ 58 w 142"/>
                <a:gd name="T25" fmla="*/ 31 h 188"/>
                <a:gd name="T26" fmla="*/ 53 w 142"/>
                <a:gd name="T27" fmla="*/ 25 h 188"/>
                <a:gd name="T28" fmla="*/ 45 w 142"/>
                <a:gd name="T29" fmla="*/ 25 h 188"/>
                <a:gd name="T30" fmla="*/ 37 w 142"/>
                <a:gd name="T31" fmla="*/ 31 h 188"/>
                <a:gd name="T32" fmla="*/ 37 w 142"/>
                <a:gd name="T33" fmla="*/ 38 h 188"/>
                <a:gd name="T34" fmla="*/ 21 w 142"/>
                <a:gd name="T35" fmla="*/ 49 h 188"/>
                <a:gd name="T36" fmla="*/ 16 w 142"/>
                <a:gd name="T37" fmla="*/ 39 h 188"/>
                <a:gd name="T38" fmla="*/ 18 w 142"/>
                <a:gd name="T39" fmla="*/ 22 h 188"/>
                <a:gd name="T40" fmla="*/ 11 w 142"/>
                <a:gd name="T41" fmla="*/ 4 h 188"/>
                <a:gd name="T42" fmla="*/ 0 w 142"/>
                <a:gd name="T43" fmla="*/ 0 h 188"/>
                <a:gd name="T44" fmla="*/ 0 w 142"/>
                <a:gd name="T45" fmla="*/ 0 h 1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2" h="188">
                  <a:moveTo>
                    <a:pt x="0" y="0"/>
                  </a:moveTo>
                  <a:lnTo>
                    <a:pt x="8" y="8"/>
                  </a:lnTo>
                  <a:lnTo>
                    <a:pt x="11" y="21"/>
                  </a:lnTo>
                  <a:lnTo>
                    <a:pt x="10" y="29"/>
                  </a:lnTo>
                  <a:lnTo>
                    <a:pt x="11" y="39"/>
                  </a:lnTo>
                  <a:lnTo>
                    <a:pt x="15" y="51"/>
                  </a:lnTo>
                  <a:lnTo>
                    <a:pt x="133" y="188"/>
                  </a:lnTo>
                  <a:lnTo>
                    <a:pt x="142" y="187"/>
                  </a:lnTo>
                  <a:lnTo>
                    <a:pt x="136" y="184"/>
                  </a:lnTo>
                  <a:lnTo>
                    <a:pt x="25" y="56"/>
                  </a:lnTo>
                  <a:lnTo>
                    <a:pt x="46" y="35"/>
                  </a:lnTo>
                  <a:lnTo>
                    <a:pt x="58" y="37"/>
                  </a:lnTo>
                  <a:lnTo>
                    <a:pt x="58" y="31"/>
                  </a:lnTo>
                  <a:lnTo>
                    <a:pt x="53" y="25"/>
                  </a:lnTo>
                  <a:lnTo>
                    <a:pt x="45" y="25"/>
                  </a:lnTo>
                  <a:lnTo>
                    <a:pt x="37" y="31"/>
                  </a:lnTo>
                  <a:lnTo>
                    <a:pt x="37" y="38"/>
                  </a:lnTo>
                  <a:lnTo>
                    <a:pt x="21" y="49"/>
                  </a:lnTo>
                  <a:lnTo>
                    <a:pt x="16" y="39"/>
                  </a:lnTo>
                  <a:lnTo>
                    <a:pt x="18" y="22"/>
                  </a:lnTo>
                  <a:lnTo>
                    <a:pt x="1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1" name="Freeform 93"/>
            <p:cNvSpPr>
              <a:spLocks/>
            </p:cNvSpPr>
            <p:nvPr/>
          </p:nvSpPr>
          <p:spPr bwMode="auto">
            <a:xfrm>
              <a:off x="5277" y="1953"/>
              <a:ext cx="120" cy="131"/>
            </a:xfrm>
            <a:custGeom>
              <a:avLst/>
              <a:gdLst>
                <a:gd name="T0" fmla="*/ 0 w 120"/>
                <a:gd name="T1" fmla="*/ 103 h 131"/>
                <a:gd name="T2" fmla="*/ 39 w 120"/>
                <a:gd name="T3" fmla="*/ 108 h 131"/>
                <a:gd name="T4" fmla="*/ 46 w 120"/>
                <a:gd name="T5" fmla="*/ 97 h 131"/>
                <a:gd name="T6" fmla="*/ 61 w 120"/>
                <a:gd name="T7" fmla="*/ 92 h 131"/>
                <a:gd name="T8" fmla="*/ 74 w 120"/>
                <a:gd name="T9" fmla="*/ 93 h 131"/>
                <a:gd name="T10" fmla="*/ 75 w 120"/>
                <a:gd name="T11" fmla="*/ 87 h 131"/>
                <a:gd name="T12" fmla="*/ 84 w 120"/>
                <a:gd name="T13" fmla="*/ 84 h 131"/>
                <a:gd name="T14" fmla="*/ 80 w 120"/>
                <a:gd name="T15" fmla="*/ 102 h 131"/>
                <a:gd name="T16" fmla="*/ 87 w 120"/>
                <a:gd name="T17" fmla="*/ 107 h 131"/>
                <a:gd name="T18" fmla="*/ 92 w 120"/>
                <a:gd name="T19" fmla="*/ 107 h 131"/>
                <a:gd name="T20" fmla="*/ 97 w 120"/>
                <a:gd name="T21" fmla="*/ 77 h 131"/>
                <a:gd name="T22" fmla="*/ 109 w 120"/>
                <a:gd name="T23" fmla="*/ 46 h 131"/>
                <a:gd name="T24" fmla="*/ 113 w 120"/>
                <a:gd name="T25" fmla="*/ 2 h 131"/>
                <a:gd name="T26" fmla="*/ 120 w 120"/>
                <a:gd name="T27" fmla="*/ 0 h 131"/>
                <a:gd name="T28" fmla="*/ 119 w 120"/>
                <a:gd name="T29" fmla="*/ 37 h 131"/>
                <a:gd name="T30" fmla="*/ 104 w 120"/>
                <a:gd name="T31" fmla="*/ 77 h 131"/>
                <a:gd name="T32" fmla="*/ 110 w 120"/>
                <a:gd name="T33" fmla="*/ 78 h 131"/>
                <a:gd name="T34" fmla="*/ 102 w 120"/>
                <a:gd name="T35" fmla="*/ 113 h 131"/>
                <a:gd name="T36" fmla="*/ 108 w 120"/>
                <a:gd name="T37" fmla="*/ 123 h 131"/>
                <a:gd name="T38" fmla="*/ 98 w 120"/>
                <a:gd name="T39" fmla="*/ 117 h 131"/>
                <a:gd name="T40" fmla="*/ 91 w 120"/>
                <a:gd name="T41" fmla="*/ 131 h 131"/>
                <a:gd name="T42" fmla="*/ 74 w 120"/>
                <a:gd name="T43" fmla="*/ 127 h 131"/>
                <a:gd name="T44" fmla="*/ 82 w 120"/>
                <a:gd name="T45" fmla="*/ 121 h 131"/>
                <a:gd name="T46" fmla="*/ 85 w 120"/>
                <a:gd name="T47" fmla="*/ 114 h 131"/>
                <a:gd name="T48" fmla="*/ 78 w 120"/>
                <a:gd name="T49" fmla="*/ 106 h 131"/>
                <a:gd name="T50" fmla="*/ 68 w 120"/>
                <a:gd name="T51" fmla="*/ 106 h 131"/>
                <a:gd name="T52" fmla="*/ 64 w 120"/>
                <a:gd name="T53" fmla="*/ 114 h 131"/>
                <a:gd name="T54" fmla="*/ 63 w 120"/>
                <a:gd name="T55" fmla="*/ 120 h 131"/>
                <a:gd name="T56" fmla="*/ 70 w 120"/>
                <a:gd name="T57" fmla="*/ 127 h 131"/>
                <a:gd name="T58" fmla="*/ 2 w 120"/>
                <a:gd name="T59" fmla="*/ 112 h 131"/>
                <a:gd name="T60" fmla="*/ 0 w 120"/>
                <a:gd name="T61" fmla="*/ 103 h 131"/>
                <a:gd name="T62" fmla="*/ 0 w 120"/>
                <a:gd name="T63" fmla="*/ 103 h 1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31">
                  <a:moveTo>
                    <a:pt x="0" y="103"/>
                  </a:moveTo>
                  <a:lnTo>
                    <a:pt x="39" y="108"/>
                  </a:lnTo>
                  <a:lnTo>
                    <a:pt x="46" y="97"/>
                  </a:lnTo>
                  <a:lnTo>
                    <a:pt x="61" y="92"/>
                  </a:lnTo>
                  <a:lnTo>
                    <a:pt x="74" y="93"/>
                  </a:lnTo>
                  <a:lnTo>
                    <a:pt x="75" y="87"/>
                  </a:lnTo>
                  <a:lnTo>
                    <a:pt x="84" y="84"/>
                  </a:lnTo>
                  <a:lnTo>
                    <a:pt x="80" y="102"/>
                  </a:lnTo>
                  <a:lnTo>
                    <a:pt x="87" y="107"/>
                  </a:lnTo>
                  <a:lnTo>
                    <a:pt x="92" y="107"/>
                  </a:lnTo>
                  <a:lnTo>
                    <a:pt x="97" y="77"/>
                  </a:lnTo>
                  <a:lnTo>
                    <a:pt x="109" y="46"/>
                  </a:lnTo>
                  <a:lnTo>
                    <a:pt x="113" y="2"/>
                  </a:lnTo>
                  <a:lnTo>
                    <a:pt x="120" y="0"/>
                  </a:lnTo>
                  <a:lnTo>
                    <a:pt x="119" y="37"/>
                  </a:lnTo>
                  <a:lnTo>
                    <a:pt x="104" y="77"/>
                  </a:lnTo>
                  <a:lnTo>
                    <a:pt x="110" y="78"/>
                  </a:lnTo>
                  <a:lnTo>
                    <a:pt x="102" y="113"/>
                  </a:lnTo>
                  <a:lnTo>
                    <a:pt x="108" y="123"/>
                  </a:lnTo>
                  <a:lnTo>
                    <a:pt x="98" y="117"/>
                  </a:lnTo>
                  <a:lnTo>
                    <a:pt x="91" y="131"/>
                  </a:lnTo>
                  <a:lnTo>
                    <a:pt x="74" y="127"/>
                  </a:lnTo>
                  <a:lnTo>
                    <a:pt x="82" y="121"/>
                  </a:lnTo>
                  <a:lnTo>
                    <a:pt x="85" y="114"/>
                  </a:lnTo>
                  <a:lnTo>
                    <a:pt x="78" y="106"/>
                  </a:lnTo>
                  <a:lnTo>
                    <a:pt x="68" y="106"/>
                  </a:lnTo>
                  <a:lnTo>
                    <a:pt x="64" y="114"/>
                  </a:lnTo>
                  <a:lnTo>
                    <a:pt x="63" y="120"/>
                  </a:lnTo>
                  <a:lnTo>
                    <a:pt x="70" y="127"/>
                  </a:lnTo>
                  <a:lnTo>
                    <a:pt x="2" y="112"/>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2" name="Freeform 94"/>
            <p:cNvSpPr>
              <a:spLocks/>
            </p:cNvSpPr>
            <p:nvPr/>
          </p:nvSpPr>
          <p:spPr bwMode="auto">
            <a:xfrm>
              <a:off x="5272" y="2102"/>
              <a:ext cx="100" cy="109"/>
            </a:xfrm>
            <a:custGeom>
              <a:avLst/>
              <a:gdLst>
                <a:gd name="T0" fmla="*/ 0 w 100"/>
                <a:gd name="T1" fmla="*/ 5 h 109"/>
                <a:gd name="T2" fmla="*/ 6 w 100"/>
                <a:gd name="T3" fmla="*/ 0 h 109"/>
                <a:gd name="T4" fmla="*/ 43 w 100"/>
                <a:gd name="T5" fmla="*/ 42 h 109"/>
                <a:gd name="T6" fmla="*/ 73 w 100"/>
                <a:gd name="T7" fmla="*/ 62 h 109"/>
                <a:gd name="T8" fmla="*/ 100 w 100"/>
                <a:gd name="T9" fmla="*/ 74 h 109"/>
                <a:gd name="T10" fmla="*/ 98 w 100"/>
                <a:gd name="T11" fmla="*/ 90 h 109"/>
                <a:gd name="T12" fmla="*/ 86 w 100"/>
                <a:gd name="T13" fmla="*/ 92 h 109"/>
                <a:gd name="T14" fmla="*/ 85 w 100"/>
                <a:gd name="T15" fmla="*/ 101 h 109"/>
                <a:gd name="T16" fmla="*/ 90 w 100"/>
                <a:gd name="T17" fmla="*/ 109 h 109"/>
                <a:gd name="T18" fmla="*/ 83 w 100"/>
                <a:gd name="T19" fmla="*/ 102 h 109"/>
                <a:gd name="T20" fmla="*/ 81 w 100"/>
                <a:gd name="T21" fmla="*/ 92 h 109"/>
                <a:gd name="T22" fmla="*/ 87 w 100"/>
                <a:gd name="T23" fmla="*/ 87 h 109"/>
                <a:gd name="T24" fmla="*/ 94 w 100"/>
                <a:gd name="T25" fmla="*/ 84 h 109"/>
                <a:gd name="T26" fmla="*/ 94 w 100"/>
                <a:gd name="T27" fmla="*/ 78 h 109"/>
                <a:gd name="T28" fmla="*/ 66 w 100"/>
                <a:gd name="T29" fmla="*/ 64 h 109"/>
                <a:gd name="T30" fmla="*/ 55 w 100"/>
                <a:gd name="T31" fmla="*/ 59 h 109"/>
                <a:gd name="T32" fmla="*/ 61 w 100"/>
                <a:gd name="T33" fmla="*/ 71 h 109"/>
                <a:gd name="T34" fmla="*/ 0 w 100"/>
                <a:gd name="T35" fmla="*/ 5 h 109"/>
                <a:gd name="T36" fmla="*/ 0 w 100"/>
                <a:gd name="T37" fmla="*/ 5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0" h="109">
                  <a:moveTo>
                    <a:pt x="0" y="5"/>
                  </a:moveTo>
                  <a:lnTo>
                    <a:pt x="6" y="0"/>
                  </a:lnTo>
                  <a:lnTo>
                    <a:pt x="43" y="42"/>
                  </a:lnTo>
                  <a:lnTo>
                    <a:pt x="73" y="62"/>
                  </a:lnTo>
                  <a:lnTo>
                    <a:pt x="100" y="74"/>
                  </a:lnTo>
                  <a:lnTo>
                    <a:pt x="98" y="90"/>
                  </a:lnTo>
                  <a:lnTo>
                    <a:pt x="86" y="92"/>
                  </a:lnTo>
                  <a:lnTo>
                    <a:pt x="85" y="101"/>
                  </a:lnTo>
                  <a:lnTo>
                    <a:pt x="90" y="109"/>
                  </a:lnTo>
                  <a:lnTo>
                    <a:pt x="83" y="102"/>
                  </a:lnTo>
                  <a:lnTo>
                    <a:pt x="81" y="92"/>
                  </a:lnTo>
                  <a:lnTo>
                    <a:pt x="87" y="87"/>
                  </a:lnTo>
                  <a:lnTo>
                    <a:pt x="94" y="84"/>
                  </a:lnTo>
                  <a:lnTo>
                    <a:pt x="94" y="78"/>
                  </a:lnTo>
                  <a:lnTo>
                    <a:pt x="66" y="64"/>
                  </a:lnTo>
                  <a:lnTo>
                    <a:pt x="55" y="59"/>
                  </a:lnTo>
                  <a:lnTo>
                    <a:pt x="61" y="7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3" name="Freeform 95"/>
            <p:cNvSpPr>
              <a:spLocks/>
            </p:cNvSpPr>
            <p:nvPr/>
          </p:nvSpPr>
          <p:spPr bwMode="auto">
            <a:xfrm>
              <a:off x="5253" y="2063"/>
              <a:ext cx="49" cy="40"/>
            </a:xfrm>
            <a:custGeom>
              <a:avLst/>
              <a:gdLst>
                <a:gd name="T0" fmla="*/ 28 w 49"/>
                <a:gd name="T1" fmla="*/ 4 h 40"/>
                <a:gd name="T2" fmla="*/ 21 w 49"/>
                <a:gd name="T3" fmla="*/ 5 h 40"/>
                <a:gd name="T4" fmla="*/ 14 w 49"/>
                <a:gd name="T5" fmla="*/ 11 h 40"/>
                <a:gd name="T6" fmla="*/ 11 w 49"/>
                <a:gd name="T7" fmla="*/ 18 h 40"/>
                <a:gd name="T8" fmla="*/ 14 w 49"/>
                <a:gd name="T9" fmla="*/ 27 h 40"/>
                <a:gd name="T10" fmla="*/ 20 w 49"/>
                <a:gd name="T11" fmla="*/ 33 h 40"/>
                <a:gd name="T12" fmla="*/ 29 w 49"/>
                <a:gd name="T13" fmla="*/ 36 h 40"/>
                <a:gd name="T14" fmla="*/ 34 w 49"/>
                <a:gd name="T15" fmla="*/ 34 h 40"/>
                <a:gd name="T16" fmla="*/ 41 w 49"/>
                <a:gd name="T17" fmla="*/ 29 h 40"/>
                <a:gd name="T18" fmla="*/ 43 w 49"/>
                <a:gd name="T19" fmla="*/ 22 h 40"/>
                <a:gd name="T20" fmla="*/ 43 w 49"/>
                <a:gd name="T21" fmla="*/ 14 h 40"/>
                <a:gd name="T22" fmla="*/ 40 w 49"/>
                <a:gd name="T23" fmla="*/ 8 h 40"/>
                <a:gd name="T24" fmla="*/ 33 w 49"/>
                <a:gd name="T25" fmla="*/ 4 h 40"/>
                <a:gd name="T26" fmla="*/ 34 w 49"/>
                <a:gd name="T27" fmla="*/ 0 h 40"/>
                <a:gd name="T28" fmla="*/ 40 w 49"/>
                <a:gd name="T29" fmla="*/ 0 h 40"/>
                <a:gd name="T30" fmla="*/ 45 w 49"/>
                <a:gd name="T31" fmla="*/ 7 h 40"/>
                <a:gd name="T32" fmla="*/ 49 w 49"/>
                <a:gd name="T33" fmla="*/ 13 h 40"/>
                <a:gd name="T34" fmla="*/ 49 w 49"/>
                <a:gd name="T35" fmla="*/ 23 h 40"/>
                <a:gd name="T36" fmla="*/ 46 w 49"/>
                <a:gd name="T37" fmla="*/ 31 h 40"/>
                <a:gd name="T38" fmla="*/ 38 w 49"/>
                <a:gd name="T39" fmla="*/ 37 h 40"/>
                <a:gd name="T40" fmla="*/ 29 w 49"/>
                <a:gd name="T41" fmla="*/ 40 h 40"/>
                <a:gd name="T42" fmla="*/ 21 w 49"/>
                <a:gd name="T43" fmla="*/ 37 h 40"/>
                <a:gd name="T44" fmla="*/ 12 w 49"/>
                <a:gd name="T45" fmla="*/ 30 h 40"/>
                <a:gd name="T46" fmla="*/ 9 w 49"/>
                <a:gd name="T47" fmla="*/ 29 h 40"/>
                <a:gd name="T48" fmla="*/ 8 w 49"/>
                <a:gd name="T49" fmla="*/ 32 h 40"/>
                <a:gd name="T50" fmla="*/ 0 w 49"/>
                <a:gd name="T51" fmla="*/ 22 h 40"/>
                <a:gd name="T52" fmla="*/ 19 w 49"/>
                <a:gd name="T53" fmla="*/ 3 h 40"/>
                <a:gd name="T54" fmla="*/ 28 w 49"/>
                <a:gd name="T55" fmla="*/ 4 h 40"/>
                <a:gd name="T56" fmla="*/ 28 w 49"/>
                <a:gd name="T57" fmla="*/ 4 h 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40">
                  <a:moveTo>
                    <a:pt x="28" y="4"/>
                  </a:moveTo>
                  <a:lnTo>
                    <a:pt x="21" y="5"/>
                  </a:lnTo>
                  <a:lnTo>
                    <a:pt x="14" y="11"/>
                  </a:lnTo>
                  <a:lnTo>
                    <a:pt x="11" y="18"/>
                  </a:lnTo>
                  <a:lnTo>
                    <a:pt x="14" y="27"/>
                  </a:lnTo>
                  <a:lnTo>
                    <a:pt x="20" y="33"/>
                  </a:lnTo>
                  <a:lnTo>
                    <a:pt x="29" y="36"/>
                  </a:lnTo>
                  <a:lnTo>
                    <a:pt x="34" y="34"/>
                  </a:lnTo>
                  <a:lnTo>
                    <a:pt x="41" y="29"/>
                  </a:lnTo>
                  <a:lnTo>
                    <a:pt x="43" y="22"/>
                  </a:lnTo>
                  <a:lnTo>
                    <a:pt x="43" y="14"/>
                  </a:lnTo>
                  <a:lnTo>
                    <a:pt x="40" y="8"/>
                  </a:lnTo>
                  <a:lnTo>
                    <a:pt x="33" y="4"/>
                  </a:lnTo>
                  <a:lnTo>
                    <a:pt x="34" y="0"/>
                  </a:lnTo>
                  <a:lnTo>
                    <a:pt x="40" y="0"/>
                  </a:lnTo>
                  <a:lnTo>
                    <a:pt x="45" y="7"/>
                  </a:lnTo>
                  <a:lnTo>
                    <a:pt x="49" y="13"/>
                  </a:lnTo>
                  <a:lnTo>
                    <a:pt x="49" y="23"/>
                  </a:lnTo>
                  <a:lnTo>
                    <a:pt x="46" y="31"/>
                  </a:lnTo>
                  <a:lnTo>
                    <a:pt x="38" y="37"/>
                  </a:lnTo>
                  <a:lnTo>
                    <a:pt x="29" y="40"/>
                  </a:lnTo>
                  <a:lnTo>
                    <a:pt x="21" y="37"/>
                  </a:lnTo>
                  <a:lnTo>
                    <a:pt x="12" y="30"/>
                  </a:lnTo>
                  <a:lnTo>
                    <a:pt x="9" y="29"/>
                  </a:lnTo>
                  <a:lnTo>
                    <a:pt x="8" y="32"/>
                  </a:lnTo>
                  <a:lnTo>
                    <a:pt x="0" y="22"/>
                  </a:lnTo>
                  <a:lnTo>
                    <a:pt x="19" y="3"/>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4" name="Freeform 96"/>
            <p:cNvSpPr>
              <a:spLocks/>
            </p:cNvSpPr>
            <p:nvPr/>
          </p:nvSpPr>
          <p:spPr bwMode="auto">
            <a:xfrm>
              <a:off x="5275" y="2076"/>
              <a:ext cx="17" cy="14"/>
            </a:xfrm>
            <a:custGeom>
              <a:avLst/>
              <a:gdLst>
                <a:gd name="T0" fmla="*/ 0 w 17"/>
                <a:gd name="T1" fmla="*/ 9 h 14"/>
                <a:gd name="T2" fmla="*/ 4 w 17"/>
                <a:gd name="T3" fmla="*/ 6 h 14"/>
                <a:gd name="T4" fmla="*/ 2 w 17"/>
                <a:gd name="T5" fmla="*/ 0 h 14"/>
                <a:gd name="T6" fmla="*/ 8 w 17"/>
                <a:gd name="T7" fmla="*/ 3 h 14"/>
                <a:gd name="T8" fmla="*/ 13 w 17"/>
                <a:gd name="T9" fmla="*/ 0 h 14"/>
                <a:gd name="T10" fmla="*/ 12 w 17"/>
                <a:gd name="T11" fmla="*/ 5 h 14"/>
                <a:gd name="T12" fmla="*/ 17 w 17"/>
                <a:gd name="T13" fmla="*/ 6 h 14"/>
                <a:gd name="T14" fmla="*/ 11 w 17"/>
                <a:gd name="T15" fmla="*/ 8 h 14"/>
                <a:gd name="T16" fmla="*/ 12 w 17"/>
                <a:gd name="T17" fmla="*/ 13 h 14"/>
                <a:gd name="T18" fmla="*/ 9 w 17"/>
                <a:gd name="T19" fmla="*/ 9 h 14"/>
                <a:gd name="T20" fmla="*/ 6 w 17"/>
                <a:gd name="T21" fmla="*/ 14 h 14"/>
                <a:gd name="T22" fmla="*/ 5 w 17"/>
                <a:gd name="T23" fmla="*/ 10 h 14"/>
                <a:gd name="T24" fmla="*/ 0 w 17"/>
                <a:gd name="T25" fmla="*/ 9 h 14"/>
                <a:gd name="T26" fmla="*/ 0 w 17"/>
                <a:gd name="T27" fmla="*/ 9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4">
                  <a:moveTo>
                    <a:pt x="0" y="9"/>
                  </a:moveTo>
                  <a:lnTo>
                    <a:pt x="4" y="6"/>
                  </a:lnTo>
                  <a:lnTo>
                    <a:pt x="2" y="0"/>
                  </a:lnTo>
                  <a:lnTo>
                    <a:pt x="8" y="3"/>
                  </a:lnTo>
                  <a:lnTo>
                    <a:pt x="13" y="0"/>
                  </a:lnTo>
                  <a:lnTo>
                    <a:pt x="12" y="5"/>
                  </a:lnTo>
                  <a:lnTo>
                    <a:pt x="17" y="6"/>
                  </a:lnTo>
                  <a:lnTo>
                    <a:pt x="11" y="8"/>
                  </a:lnTo>
                  <a:lnTo>
                    <a:pt x="12" y="13"/>
                  </a:lnTo>
                  <a:lnTo>
                    <a:pt x="9" y="9"/>
                  </a:lnTo>
                  <a:lnTo>
                    <a:pt x="6" y="14"/>
                  </a:lnTo>
                  <a:lnTo>
                    <a:pt x="5"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5" name="Freeform 97"/>
            <p:cNvSpPr>
              <a:spLocks/>
            </p:cNvSpPr>
            <p:nvPr/>
          </p:nvSpPr>
          <p:spPr bwMode="auto">
            <a:xfrm>
              <a:off x="5345" y="2065"/>
              <a:ext cx="6" cy="3"/>
            </a:xfrm>
            <a:custGeom>
              <a:avLst/>
              <a:gdLst>
                <a:gd name="T0" fmla="*/ 0 w 6"/>
                <a:gd name="T1" fmla="*/ 2 h 3"/>
                <a:gd name="T2" fmla="*/ 3 w 6"/>
                <a:gd name="T3" fmla="*/ 0 h 3"/>
                <a:gd name="T4" fmla="*/ 6 w 6"/>
                <a:gd name="T5" fmla="*/ 0 h 3"/>
                <a:gd name="T6" fmla="*/ 4 w 6"/>
                <a:gd name="T7" fmla="*/ 3 h 3"/>
                <a:gd name="T8" fmla="*/ 0 w 6"/>
                <a:gd name="T9" fmla="*/ 2 h 3"/>
                <a:gd name="T10" fmla="*/ 0 w 6"/>
                <a:gd name="T11" fmla="*/ 2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3">
                  <a:moveTo>
                    <a:pt x="0" y="2"/>
                  </a:moveTo>
                  <a:lnTo>
                    <a:pt x="3" y="0"/>
                  </a:lnTo>
                  <a:lnTo>
                    <a:pt x="6" y="0"/>
                  </a:lnTo>
                  <a:lnTo>
                    <a:pt x="4"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6" name="Freeform 98"/>
            <p:cNvSpPr>
              <a:spLocks/>
            </p:cNvSpPr>
            <p:nvPr/>
          </p:nvSpPr>
          <p:spPr bwMode="auto">
            <a:xfrm>
              <a:off x="5347" y="2068"/>
              <a:ext cx="6" cy="4"/>
            </a:xfrm>
            <a:custGeom>
              <a:avLst/>
              <a:gdLst>
                <a:gd name="T0" fmla="*/ 0 w 6"/>
                <a:gd name="T1" fmla="*/ 2 h 4"/>
                <a:gd name="T2" fmla="*/ 2 w 6"/>
                <a:gd name="T3" fmla="*/ 4 h 4"/>
                <a:gd name="T4" fmla="*/ 5 w 6"/>
                <a:gd name="T5" fmla="*/ 3 h 4"/>
                <a:gd name="T6" fmla="*/ 6 w 6"/>
                <a:gd name="T7" fmla="*/ 0 h 4"/>
                <a:gd name="T8" fmla="*/ 0 w 6"/>
                <a:gd name="T9" fmla="*/ 2 h 4"/>
                <a:gd name="T10" fmla="*/ 0 w 6"/>
                <a:gd name="T11" fmla="*/ 2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4">
                  <a:moveTo>
                    <a:pt x="0" y="2"/>
                  </a:moveTo>
                  <a:lnTo>
                    <a:pt x="2" y="4"/>
                  </a:lnTo>
                  <a:lnTo>
                    <a:pt x="5" y="3"/>
                  </a:lnTo>
                  <a:lnTo>
                    <a:pt x="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7" name="Freeform 99"/>
            <p:cNvSpPr>
              <a:spLocks/>
            </p:cNvSpPr>
            <p:nvPr/>
          </p:nvSpPr>
          <p:spPr bwMode="auto">
            <a:xfrm>
              <a:off x="5413" y="1958"/>
              <a:ext cx="12" cy="12"/>
            </a:xfrm>
            <a:custGeom>
              <a:avLst/>
              <a:gdLst>
                <a:gd name="T0" fmla="*/ 0 w 12"/>
                <a:gd name="T1" fmla="*/ 3 h 12"/>
                <a:gd name="T2" fmla="*/ 4 w 12"/>
                <a:gd name="T3" fmla="*/ 0 h 12"/>
                <a:gd name="T4" fmla="*/ 9 w 12"/>
                <a:gd name="T5" fmla="*/ 1 h 12"/>
                <a:gd name="T6" fmla="*/ 11 w 12"/>
                <a:gd name="T7" fmla="*/ 6 h 12"/>
                <a:gd name="T8" fmla="*/ 12 w 12"/>
                <a:gd name="T9" fmla="*/ 10 h 12"/>
                <a:gd name="T10" fmla="*/ 9 w 12"/>
                <a:gd name="T11" fmla="*/ 12 h 12"/>
                <a:gd name="T12" fmla="*/ 5 w 12"/>
                <a:gd name="T13" fmla="*/ 4 h 12"/>
                <a:gd name="T14" fmla="*/ 0 w 12"/>
                <a:gd name="T15" fmla="*/ 3 h 12"/>
                <a:gd name="T16" fmla="*/ 0 w 12"/>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12">
                  <a:moveTo>
                    <a:pt x="0" y="3"/>
                  </a:moveTo>
                  <a:lnTo>
                    <a:pt x="4" y="0"/>
                  </a:lnTo>
                  <a:lnTo>
                    <a:pt x="9" y="1"/>
                  </a:lnTo>
                  <a:lnTo>
                    <a:pt x="11" y="6"/>
                  </a:lnTo>
                  <a:lnTo>
                    <a:pt x="12" y="10"/>
                  </a:lnTo>
                  <a:lnTo>
                    <a:pt x="9" y="12"/>
                  </a:lnTo>
                  <a:lnTo>
                    <a:pt x="5" y="4"/>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8" name="Freeform 100"/>
            <p:cNvSpPr>
              <a:spLocks/>
            </p:cNvSpPr>
            <p:nvPr/>
          </p:nvSpPr>
          <p:spPr bwMode="auto">
            <a:xfrm>
              <a:off x="5412" y="1963"/>
              <a:ext cx="8" cy="8"/>
            </a:xfrm>
            <a:custGeom>
              <a:avLst/>
              <a:gdLst>
                <a:gd name="T0" fmla="*/ 0 w 8"/>
                <a:gd name="T1" fmla="*/ 0 h 8"/>
                <a:gd name="T2" fmla="*/ 4 w 8"/>
                <a:gd name="T3" fmla="*/ 2 h 8"/>
                <a:gd name="T4" fmla="*/ 8 w 8"/>
                <a:gd name="T5" fmla="*/ 8 h 8"/>
                <a:gd name="T6" fmla="*/ 3 w 8"/>
                <a:gd name="T7" fmla="*/ 8 h 8"/>
                <a:gd name="T8" fmla="*/ 0 w 8"/>
                <a:gd name="T9" fmla="*/ 5 h 8"/>
                <a:gd name="T10" fmla="*/ 0 w 8"/>
                <a:gd name="T11" fmla="*/ 0 h 8"/>
                <a:gd name="T12" fmla="*/ 0 w 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8">
                  <a:moveTo>
                    <a:pt x="0" y="0"/>
                  </a:moveTo>
                  <a:lnTo>
                    <a:pt x="4" y="2"/>
                  </a:lnTo>
                  <a:lnTo>
                    <a:pt x="8" y="8"/>
                  </a:lnTo>
                  <a:lnTo>
                    <a:pt x="3" y="8"/>
                  </a:lnTo>
                  <a:lnTo>
                    <a:pt x="0"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19" name="Freeform 101"/>
            <p:cNvSpPr>
              <a:spLocks/>
            </p:cNvSpPr>
            <p:nvPr/>
          </p:nvSpPr>
          <p:spPr bwMode="auto">
            <a:xfrm>
              <a:off x="5382" y="2030"/>
              <a:ext cx="51" cy="9"/>
            </a:xfrm>
            <a:custGeom>
              <a:avLst/>
              <a:gdLst>
                <a:gd name="T0" fmla="*/ 0 w 51"/>
                <a:gd name="T1" fmla="*/ 2 h 9"/>
                <a:gd name="T2" fmla="*/ 6 w 51"/>
                <a:gd name="T3" fmla="*/ 0 h 9"/>
                <a:gd name="T4" fmla="*/ 51 w 51"/>
                <a:gd name="T5" fmla="*/ 5 h 9"/>
                <a:gd name="T6" fmla="*/ 51 w 51"/>
                <a:gd name="T7" fmla="*/ 9 h 9"/>
                <a:gd name="T8" fmla="*/ 0 w 51"/>
                <a:gd name="T9" fmla="*/ 2 h 9"/>
                <a:gd name="T10" fmla="*/ 0 w 51"/>
                <a:gd name="T11" fmla="*/ 2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9">
                  <a:moveTo>
                    <a:pt x="0" y="2"/>
                  </a:moveTo>
                  <a:lnTo>
                    <a:pt x="6" y="0"/>
                  </a:lnTo>
                  <a:lnTo>
                    <a:pt x="51" y="5"/>
                  </a:lnTo>
                  <a:lnTo>
                    <a:pt x="51"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0" name="Freeform 102"/>
            <p:cNvSpPr>
              <a:spLocks/>
            </p:cNvSpPr>
            <p:nvPr/>
          </p:nvSpPr>
          <p:spPr bwMode="auto">
            <a:xfrm>
              <a:off x="5368" y="2083"/>
              <a:ext cx="94" cy="21"/>
            </a:xfrm>
            <a:custGeom>
              <a:avLst/>
              <a:gdLst>
                <a:gd name="T0" fmla="*/ 0 w 94"/>
                <a:gd name="T1" fmla="*/ 0 h 21"/>
                <a:gd name="T2" fmla="*/ 17 w 94"/>
                <a:gd name="T3" fmla="*/ 11 h 21"/>
                <a:gd name="T4" fmla="*/ 34 w 94"/>
                <a:gd name="T5" fmla="*/ 16 h 21"/>
                <a:gd name="T6" fmla="*/ 46 w 94"/>
                <a:gd name="T7" fmla="*/ 16 h 21"/>
                <a:gd name="T8" fmla="*/ 63 w 94"/>
                <a:gd name="T9" fmla="*/ 9 h 21"/>
                <a:gd name="T10" fmla="*/ 64 w 94"/>
                <a:gd name="T11" fmla="*/ 3 h 21"/>
                <a:gd name="T12" fmla="*/ 70 w 94"/>
                <a:gd name="T13" fmla="*/ 5 h 21"/>
                <a:gd name="T14" fmla="*/ 67 w 94"/>
                <a:gd name="T15" fmla="*/ 11 h 21"/>
                <a:gd name="T16" fmla="*/ 94 w 94"/>
                <a:gd name="T17" fmla="*/ 11 h 21"/>
                <a:gd name="T18" fmla="*/ 63 w 94"/>
                <a:gd name="T19" fmla="*/ 15 h 21"/>
                <a:gd name="T20" fmla="*/ 45 w 94"/>
                <a:gd name="T21" fmla="*/ 21 h 21"/>
                <a:gd name="T22" fmla="*/ 31 w 94"/>
                <a:gd name="T23" fmla="*/ 19 h 21"/>
                <a:gd name="T24" fmla="*/ 17 w 94"/>
                <a:gd name="T25" fmla="*/ 16 h 21"/>
                <a:gd name="T26" fmla="*/ 0 w 94"/>
                <a:gd name="T27" fmla="*/ 0 h 21"/>
                <a:gd name="T28" fmla="*/ 0 w 94"/>
                <a:gd name="T29" fmla="*/ 0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21">
                  <a:moveTo>
                    <a:pt x="0" y="0"/>
                  </a:moveTo>
                  <a:lnTo>
                    <a:pt x="17" y="11"/>
                  </a:lnTo>
                  <a:lnTo>
                    <a:pt x="34" y="16"/>
                  </a:lnTo>
                  <a:lnTo>
                    <a:pt x="46" y="16"/>
                  </a:lnTo>
                  <a:lnTo>
                    <a:pt x="63" y="9"/>
                  </a:lnTo>
                  <a:lnTo>
                    <a:pt x="64" y="3"/>
                  </a:lnTo>
                  <a:lnTo>
                    <a:pt x="70" y="5"/>
                  </a:lnTo>
                  <a:lnTo>
                    <a:pt x="67" y="11"/>
                  </a:lnTo>
                  <a:lnTo>
                    <a:pt x="94" y="11"/>
                  </a:lnTo>
                  <a:lnTo>
                    <a:pt x="63" y="15"/>
                  </a:lnTo>
                  <a:lnTo>
                    <a:pt x="45" y="21"/>
                  </a:lnTo>
                  <a:lnTo>
                    <a:pt x="31" y="19"/>
                  </a:lnTo>
                  <a:lnTo>
                    <a:pt x="17"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1" name="Freeform 103"/>
            <p:cNvSpPr>
              <a:spLocks/>
            </p:cNvSpPr>
            <p:nvPr/>
          </p:nvSpPr>
          <p:spPr bwMode="auto">
            <a:xfrm>
              <a:off x="5374" y="2076"/>
              <a:ext cx="54" cy="18"/>
            </a:xfrm>
            <a:custGeom>
              <a:avLst/>
              <a:gdLst>
                <a:gd name="T0" fmla="*/ 11 w 54"/>
                <a:gd name="T1" fmla="*/ 12 h 18"/>
                <a:gd name="T2" fmla="*/ 37 w 54"/>
                <a:gd name="T3" fmla="*/ 18 h 18"/>
                <a:gd name="T4" fmla="*/ 54 w 54"/>
                <a:gd name="T5" fmla="*/ 7 h 18"/>
                <a:gd name="T6" fmla="*/ 36 w 54"/>
                <a:gd name="T7" fmla="*/ 14 h 18"/>
                <a:gd name="T8" fmla="*/ 12 w 54"/>
                <a:gd name="T9" fmla="*/ 9 h 18"/>
                <a:gd name="T10" fmla="*/ 0 w 54"/>
                <a:gd name="T11" fmla="*/ 0 h 18"/>
                <a:gd name="T12" fmla="*/ 11 w 54"/>
                <a:gd name="T13" fmla="*/ 12 h 18"/>
                <a:gd name="T14" fmla="*/ 11 w 54"/>
                <a:gd name="T15" fmla="*/ 12 h 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18">
                  <a:moveTo>
                    <a:pt x="11" y="12"/>
                  </a:moveTo>
                  <a:lnTo>
                    <a:pt x="37" y="18"/>
                  </a:lnTo>
                  <a:lnTo>
                    <a:pt x="54" y="7"/>
                  </a:lnTo>
                  <a:lnTo>
                    <a:pt x="36" y="14"/>
                  </a:lnTo>
                  <a:lnTo>
                    <a:pt x="12" y="9"/>
                  </a:lnTo>
                  <a:lnTo>
                    <a:pt x="0" y="0"/>
                  </a:lnTo>
                  <a:lnTo>
                    <a:pt x="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2" name="Freeform 104"/>
            <p:cNvSpPr>
              <a:spLocks/>
            </p:cNvSpPr>
            <p:nvPr/>
          </p:nvSpPr>
          <p:spPr bwMode="auto">
            <a:xfrm>
              <a:off x="5385" y="2041"/>
              <a:ext cx="29" cy="36"/>
            </a:xfrm>
            <a:custGeom>
              <a:avLst/>
              <a:gdLst>
                <a:gd name="T0" fmla="*/ 8 w 29"/>
                <a:gd name="T1" fmla="*/ 0 h 36"/>
                <a:gd name="T2" fmla="*/ 2 w 29"/>
                <a:gd name="T3" fmla="*/ 7 h 36"/>
                <a:gd name="T4" fmla="*/ 0 w 29"/>
                <a:gd name="T5" fmla="*/ 16 h 36"/>
                <a:gd name="T6" fmla="*/ 3 w 29"/>
                <a:gd name="T7" fmla="*/ 26 h 36"/>
                <a:gd name="T8" fmla="*/ 10 w 29"/>
                <a:gd name="T9" fmla="*/ 34 h 36"/>
                <a:gd name="T10" fmla="*/ 19 w 29"/>
                <a:gd name="T11" fmla="*/ 36 h 36"/>
                <a:gd name="T12" fmla="*/ 10 w 29"/>
                <a:gd name="T13" fmla="*/ 31 h 36"/>
                <a:gd name="T14" fmla="*/ 5 w 29"/>
                <a:gd name="T15" fmla="*/ 23 h 36"/>
                <a:gd name="T16" fmla="*/ 5 w 29"/>
                <a:gd name="T17" fmla="*/ 16 h 36"/>
                <a:gd name="T18" fmla="*/ 7 w 29"/>
                <a:gd name="T19" fmla="*/ 23 h 36"/>
                <a:gd name="T20" fmla="*/ 9 w 29"/>
                <a:gd name="T21" fmla="*/ 18 h 36"/>
                <a:gd name="T22" fmla="*/ 11 w 29"/>
                <a:gd name="T23" fmla="*/ 23 h 36"/>
                <a:gd name="T24" fmla="*/ 16 w 29"/>
                <a:gd name="T25" fmla="*/ 27 h 36"/>
                <a:gd name="T26" fmla="*/ 23 w 29"/>
                <a:gd name="T27" fmla="*/ 28 h 36"/>
                <a:gd name="T28" fmla="*/ 29 w 29"/>
                <a:gd name="T29" fmla="*/ 24 h 36"/>
                <a:gd name="T30" fmla="*/ 20 w 29"/>
                <a:gd name="T31" fmla="*/ 26 h 36"/>
                <a:gd name="T32" fmla="*/ 14 w 29"/>
                <a:gd name="T33" fmla="*/ 21 h 36"/>
                <a:gd name="T34" fmla="*/ 12 w 29"/>
                <a:gd name="T35" fmla="*/ 16 h 36"/>
                <a:gd name="T36" fmla="*/ 13 w 29"/>
                <a:gd name="T37" fmla="*/ 11 h 36"/>
                <a:gd name="T38" fmla="*/ 18 w 29"/>
                <a:gd name="T39" fmla="*/ 6 h 36"/>
                <a:gd name="T40" fmla="*/ 24 w 29"/>
                <a:gd name="T41" fmla="*/ 6 h 36"/>
                <a:gd name="T42" fmla="*/ 19 w 29"/>
                <a:gd name="T43" fmla="*/ 4 h 36"/>
                <a:gd name="T44" fmla="*/ 12 w 29"/>
                <a:gd name="T45" fmla="*/ 6 h 36"/>
                <a:gd name="T46" fmla="*/ 7 w 29"/>
                <a:gd name="T47" fmla="*/ 12 h 36"/>
                <a:gd name="T48" fmla="*/ 8 w 29"/>
                <a:gd name="T49" fmla="*/ 7 h 36"/>
                <a:gd name="T50" fmla="*/ 15 w 29"/>
                <a:gd name="T51" fmla="*/ 2 h 36"/>
                <a:gd name="T52" fmla="*/ 9 w 29"/>
                <a:gd name="T53" fmla="*/ 5 h 36"/>
                <a:gd name="T54" fmla="*/ 3 w 29"/>
                <a:gd name="T55" fmla="*/ 12 h 36"/>
                <a:gd name="T56" fmla="*/ 8 w 29"/>
                <a:gd name="T57" fmla="*/ 0 h 36"/>
                <a:gd name="T58" fmla="*/ 8 w 29"/>
                <a:gd name="T59" fmla="*/ 0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 h="36">
                  <a:moveTo>
                    <a:pt x="8" y="0"/>
                  </a:moveTo>
                  <a:lnTo>
                    <a:pt x="2" y="7"/>
                  </a:lnTo>
                  <a:lnTo>
                    <a:pt x="0" y="16"/>
                  </a:lnTo>
                  <a:lnTo>
                    <a:pt x="3" y="26"/>
                  </a:lnTo>
                  <a:lnTo>
                    <a:pt x="10" y="34"/>
                  </a:lnTo>
                  <a:lnTo>
                    <a:pt x="19" y="36"/>
                  </a:lnTo>
                  <a:lnTo>
                    <a:pt x="10" y="31"/>
                  </a:lnTo>
                  <a:lnTo>
                    <a:pt x="5" y="23"/>
                  </a:lnTo>
                  <a:lnTo>
                    <a:pt x="5" y="16"/>
                  </a:lnTo>
                  <a:lnTo>
                    <a:pt x="7" y="23"/>
                  </a:lnTo>
                  <a:lnTo>
                    <a:pt x="9" y="18"/>
                  </a:lnTo>
                  <a:lnTo>
                    <a:pt x="11" y="23"/>
                  </a:lnTo>
                  <a:lnTo>
                    <a:pt x="16" y="27"/>
                  </a:lnTo>
                  <a:lnTo>
                    <a:pt x="23" y="28"/>
                  </a:lnTo>
                  <a:lnTo>
                    <a:pt x="29" y="24"/>
                  </a:lnTo>
                  <a:lnTo>
                    <a:pt x="20" y="26"/>
                  </a:lnTo>
                  <a:lnTo>
                    <a:pt x="14" y="21"/>
                  </a:lnTo>
                  <a:lnTo>
                    <a:pt x="12" y="16"/>
                  </a:lnTo>
                  <a:lnTo>
                    <a:pt x="13" y="11"/>
                  </a:lnTo>
                  <a:lnTo>
                    <a:pt x="18" y="6"/>
                  </a:lnTo>
                  <a:lnTo>
                    <a:pt x="24" y="6"/>
                  </a:lnTo>
                  <a:lnTo>
                    <a:pt x="19" y="4"/>
                  </a:lnTo>
                  <a:lnTo>
                    <a:pt x="12" y="6"/>
                  </a:lnTo>
                  <a:lnTo>
                    <a:pt x="7" y="12"/>
                  </a:lnTo>
                  <a:lnTo>
                    <a:pt x="8" y="7"/>
                  </a:lnTo>
                  <a:lnTo>
                    <a:pt x="15" y="2"/>
                  </a:lnTo>
                  <a:lnTo>
                    <a:pt x="9" y="5"/>
                  </a:lnTo>
                  <a:lnTo>
                    <a:pt x="3" y="1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3" name="Freeform 105"/>
            <p:cNvSpPr>
              <a:spLocks/>
            </p:cNvSpPr>
            <p:nvPr/>
          </p:nvSpPr>
          <p:spPr bwMode="auto">
            <a:xfrm>
              <a:off x="5403" y="2053"/>
              <a:ext cx="7" cy="8"/>
            </a:xfrm>
            <a:custGeom>
              <a:avLst/>
              <a:gdLst>
                <a:gd name="T0" fmla="*/ 0 w 7"/>
                <a:gd name="T1" fmla="*/ 2 h 8"/>
                <a:gd name="T2" fmla="*/ 5 w 7"/>
                <a:gd name="T3" fmla="*/ 0 h 8"/>
                <a:gd name="T4" fmla="*/ 7 w 7"/>
                <a:gd name="T5" fmla="*/ 2 h 8"/>
                <a:gd name="T6" fmla="*/ 6 w 7"/>
                <a:gd name="T7" fmla="*/ 6 h 8"/>
                <a:gd name="T8" fmla="*/ 3 w 7"/>
                <a:gd name="T9" fmla="*/ 8 h 8"/>
                <a:gd name="T10" fmla="*/ 0 w 7"/>
                <a:gd name="T11" fmla="*/ 6 h 8"/>
                <a:gd name="T12" fmla="*/ 0 w 7"/>
                <a:gd name="T13" fmla="*/ 2 h 8"/>
                <a:gd name="T14" fmla="*/ 0 w 7"/>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8">
                  <a:moveTo>
                    <a:pt x="0" y="2"/>
                  </a:moveTo>
                  <a:lnTo>
                    <a:pt x="5" y="0"/>
                  </a:lnTo>
                  <a:lnTo>
                    <a:pt x="7" y="2"/>
                  </a:lnTo>
                  <a:lnTo>
                    <a:pt x="6" y="6"/>
                  </a:lnTo>
                  <a:lnTo>
                    <a:pt x="3" y="8"/>
                  </a:lnTo>
                  <a:lnTo>
                    <a:pt x="0" y="6"/>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4" name="Freeform 106"/>
            <p:cNvSpPr>
              <a:spLocks/>
            </p:cNvSpPr>
            <p:nvPr/>
          </p:nvSpPr>
          <p:spPr bwMode="auto">
            <a:xfrm>
              <a:off x="5408" y="2038"/>
              <a:ext cx="20" cy="38"/>
            </a:xfrm>
            <a:custGeom>
              <a:avLst/>
              <a:gdLst>
                <a:gd name="T0" fmla="*/ 1 w 20"/>
                <a:gd name="T1" fmla="*/ 38 h 38"/>
                <a:gd name="T2" fmla="*/ 8 w 20"/>
                <a:gd name="T3" fmla="*/ 35 h 38"/>
                <a:gd name="T4" fmla="*/ 14 w 20"/>
                <a:gd name="T5" fmla="*/ 31 h 38"/>
                <a:gd name="T6" fmla="*/ 16 w 20"/>
                <a:gd name="T7" fmla="*/ 24 h 38"/>
                <a:gd name="T8" fmla="*/ 16 w 20"/>
                <a:gd name="T9" fmla="*/ 17 h 38"/>
                <a:gd name="T10" fmla="*/ 14 w 20"/>
                <a:gd name="T11" fmla="*/ 9 h 38"/>
                <a:gd name="T12" fmla="*/ 7 w 20"/>
                <a:gd name="T13" fmla="*/ 2 h 38"/>
                <a:gd name="T14" fmla="*/ 0 w 20"/>
                <a:gd name="T15" fmla="*/ 0 h 38"/>
                <a:gd name="T16" fmla="*/ 9 w 20"/>
                <a:gd name="T17" fmla="*/ 1 h 38"/>
                <a:gd name="T18" fmla="*/ 16 w 20"/>
                <a:gd name="T19" fmla="*/ 8 h 38"/>
                <a:gd name="T20" fmla="*/ 20 w 20"/>
                <a:gd name="T21" fmla="*/ 17 h 38"/>
                <a:gd name="T22" fmla="*/ 19 w 20"/>
                <a:gd name="T23" fmla="*/ 27 h 38"/>
                <a:gd name="T24" fmla="*/ 13 w 20"/>
                <a:gd name="T25" fmla="*/ 35 h 38"/>
                <a:gd name="T26" fmla="*/ 1 w 20"/>
                <a:gd name="T27" fmla="*/ 38 h 38"/>
                <a:gd name="T28" fmla="*/ 1 w 20"/>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38">
                  <a:moveTo>
                    <a:pt x="1" y="38"/>
                  </a:moveTo>
                  <a:lnTo>
                    <a:pt x="8" y="35"/>
                  </a:lnTo>
                  <a:lnTo>
                    <a:pt x="14" y="31"/>
                  </a:lnTo>
                  <a:lnTo>
                    <a:pt x="16" y="24"/>
                  </a:lnTo>
                  <a:lnTo>
                    <a:pt x="16" y="17"/>
                  </a:lnTo>
                  <a:lnTo>
                    <a:pt x="14" y="9"/>
                  </a:lnTo>
                  <a:lnTo>
                    <a:pt x="7" y="2"/>
                  </a:lnTo>
                  <a:lnTo>
                    <a:pt x="0" y="0"/>
                  </a:lnTo>
                  <a:lnTo>
                    <a:pt x="9" y="1"/>
                  </a:lnTo>
                  <a:lnTo>
                    <a:pt x="16" y="8"/>
                  </a:lnTo>
                  <a:lnTo>
                    <a:pt x="20" y="17"/>
                  </a:lnTo>
                  <a:lnTo>
                    <a:pt x="19" y="27"/>
                  </a:lnTo>
                  <a:lnTo>
                    <a:pt x="13" y="35"/>
                  </a:lnTo>
                  <a:lnTo>
                    <a:pt x="1"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5" name="Freeform 107"/>
            <p:cNvSpPr>
              <a:spLocks/>
            </p:cNvSpPr>
            <p:nvPr/>
          </p:nvSpPr>
          <p:spPr bwMode="auto">
            <a:xfrm>
              <a:off x="5399" y="2047"/>
              <a:ext cx="24" cy="27"/>
            </a:xfrm>
            <a:custGeom>
              <a:avLst/>
              <a:gdLst>
                <a:gd name="T0" fmla="*/ 13 w 24"/>
                <a:gd name="T1" fmla="*/ 2 h 27"/>
                <a:gd name="T2" fmla="*/ 17 w 24"/>
                <a:gd name="T3" fmla="*/ 6 h 27"/>
                <a:gd name="T4" fmla="*/ 18 w 24"/>
                <a:gd name="T5" fmla="*/ 12 h 27"/>
                <a:gd name="T6" fmla="*/ 15 w 24"/>
                <a:gd name="T7" fmla="*/ 18 h 27"/>
                <a:gd name="T8" fmla="*/ 18 w 24"/>
                <a:gd name="T9" fmla="*/ 17 h 27"/>
                <a:gd name="T10" fmla="*/ 15 w 24"/>
                <a:gd name="T11" fmla="*/ 23 h 27"/>
                <a:gd name="T12" fmla="*/ 6 w 24"/>
                <a:gd name="T13" fmla="*/ 25 h 27"/>
                <a:gd name="T14" fmla="*/ 0 w 24"/>
                <a:gd name="T15" fmla="*/ 25 h 27"/>
                <a:gd name="T16" fmla="*/ 6 w 24"/>
                <a:gd name="T17" fmla="*/ 27 h 27"/>
                <a:gd name="T18" fmla="*/ 17 w 24"/>
                <a:gd name="T19" fmla="*/ 24 h 27"/>
                <a:gd name="T20" fmla="*/ 22 w 24"/>
                <a:gd name="T21" fmla="*/ 16 h 27"/>
                <a:gd name="T22" fmla="*/ 24 w 24"/>
                <a:gd name="T23" fmla="*/ 10 h 27"/>
                <a:gd name="T24" fmla="*/ 19 w 24"/>
                <a:gd name="T25" fmla="*/ 0 h 27"/>
                <a:gd name="T26" fmla="*/ 19 w 24"/>
                <a:gd name="T27" fmla="*/ 4 h 27"/>
                <a:gd name="T28" fmla="*/ 13 w 24"/>
                <a:gd name="T29" fmla="*/ 2 h 27"/>
                <a:gd name="T30" fmla="*/ 13 w 24"/>
                <a:gd name="T31" fmla="*/ 2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 h="27">
                  <a:moveTo>
                    <a:pt x="13" y="2"/>
                  </a:moveTo>
                  <a:lnTo>
                    <a:pt x="17" y="6"/>
                  </a:lnTo>
                  <a:lnTo>
                    <a:pt x="18" y="12"/>
                  </a:lnTo>
                  <a:lnTo>
                    <a:pt x="15" y="18"/>
                  </a:lnTo>
                  <a:lnTo>
                    <a:pt x="18" y="17"/>
                  </a:lnTo>
                  <a:lnTo>
                    <a:pt x="15" y="23"/>
                  </a:lnTo>
                  <a:lnTo>
                    <a:pt x="6" y="25"/>
                  </a:lnTo>
                  <a:lnTo>
                    <a:pt x="0" y="25"/>
                  </a:lnTo>
                  <a:lnTo>
                    <a:pt x="6" y="27"/>
                  </a:lnTo>
                  <a:lnTo>
                    <a:pt x="17" y="24"/>
                  </a:lnTo>
                  <a:lnTo>
                    <a:pt x="22" y="16"/>
                  </a:lnTo>
                  <a:lnTo>
                    <a:pt x="24" y="10"/>
                  </a:lnTo>
                  <a:lnTo>
                    <a:pt x="19" y="0"/>
                  </a:lnTo>
                  <a:lnTo>
                    <a:pt x="19" y="4"/>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6" name="Freeform 108"/>
            <p:cNvSpPr>
              <a:spLocks/>
            </p:cNvSpPr>
            <p:nvPr/>
          </p:nvSpPr>
          <p:spPr bwMode="auto">
            <a:xfrm>
              <a:off x="5388" y="1953"/>
              <a:ext cx="17" cy="74"/>
            </a:xfrm>
            <a:custGeom>
              <a:avLst/>
              <a:gdLst>
                <a:gd name="T0" fmla="*/ 14 w 17"/>
                <a:gd name="T1" fmla="*/ 0 h 74"/>
                <a:gd name="T2" fmla="*/ 17 w 17"/>
                <a:gd name="T3" fmla="*/ 5 h 74"/>
                <a:gd name="T4" fmla="*/ 15 w 17"/>
                <a:gd name="T5" fmla="*/ 32 h 74"/>
                <a:gd name="T6" fmla="*/ 0 w 17"/>
                <a:gd name="T7" fmla="*/ 74 h 74"/>
                <a:gd name="T8" fmla="*/ 12 w 17"/>
                <a:gd name="T9" fmla="*/ 34 h 74"/>
                <a:gd name="T10" fmla="*/ 14 w 17"/>
                <a:gd name="T11" fmla="*/ 0 h 74"/>
                <a:gd name="T12" fmla="*/ 14 w 17"/>
                <a:gd name="T13" fmla="*/ 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74">
                  <a:moveTo>
                    <a:pt x="14" y="0"/>
                  </a:moveTo>
                  <a:lnTo>
                    <a:pt x="17" y="5"/>
                  </a:lnTo>
                  <a:lnTo>
                    <a:pt x="15" y="32"/>
                  </a:lnTo>
                  <a:lnTo>
                    <a:pt x="0" y="74"/>
                  </a:lnTo>
                  <a:lnTo>
                    <a:pt x="12" y="3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7" name="Freeform 109"/>
            <p:cNvSpPr>
              <a:spLocks/>
            </p:cNvSpPr>
            <p:nvPr/>
          </p:nvSpPr>
          <p:spPr bwMode="auto">
            <a:xfrm>
              <a:off x="5401" y="2019"/>
              <a:ext cx="23" cy="12"/>
            </a:xfrm>
            <a:custGeom>
              <a:avLst/>
              <a:gdLst>
                <a:gd name="T0" fmla="*/ 1 w 23"/>
                <a:gd name="T1" fmla="*/ 0 h 12"/>
                <a:gd name="T2" fmla="*/ 0 w 23"/>
                <a:gd name="T3" fmla="*/ 9 h 12"/>
                <a:gd name="T4" fmla="*/ 23 w 23"/>
                <a:gd name="T5" fmla="*/ 12 h 12"/>
                <a:gd name="T6" fmla="*/ 23 w 23"/>
                <a:gd name="T7" fmla="*/ 2 h 12"/>
                <a:gd name="T8" fmla="*/ 19 w 23"/>
                <a:gd name="T9" fmla="*/ 2 h 12"/>
                <a:gd name="T10" fmla="*/ 18 w 23"/>
                <a:gd name="T11" fmla="*/ 10 h 12"/>
                <a:gd name="T12" fmla="*/ 4 w 23"/>
                <a:gd name="T13" fmla="*/ 7 h 12"/>
                <a:gd name="T14" fmla="*/ 6 w 23"/>
                <a:gd name="T15" fmla="*/ 1 h 12"/>
                <a:gd name="T16" fmla="*/ 1 w 23"/>
                <a:gd name="T17" fmla="*/ 0 h 12"/>
                <a:gd name="T18" fmla="*/ 1 w 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12">
                  <a:moveTo>
                    <a:pt x="1" y="0"/>
                  </a:moveTo>
                  <a:lnTo>
                    <a:pt x="0" y="9"/>
                  </a:lnTo>
                  <a:lnTo>
                    <a:pt x="23" y="12"/>
                  </a:lnTo>
                  <a:lnTo>
                    <a:pt x="23" y="2"/>
                  </a:lnTo>
                  <a:lnTo>
                    <a:pt x="19" y="2"/>
                  </a:lnTo>
                  <a:lnTo>
                    <a:pt x="18" y="10"/>
                  </a:lnTo>
                  <a:lnTo>
                    <a:pt x="4" y="7"/>
                  </a:lnTo>
                  <a:lnTo>
                    <a:pt x="6"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8" name="Freeform 110"/>
            <p:cNvSpPr>
              <a:spLocks/>
            </p:cNvSpPr>
            <p:nvPr/>
          </p:nvSpPr>
          <p:spPr bwMode="auto">
            <a:xfrm>
              <a:off x="5392" y="1858"/>
              <a:ext cx="33" cy="95"/>
            </a:xfrm>
            <a:custGeom>
              <a:avLst/>
              <a:gdLst>
                <a:gd name="T0" fmla="*/ 0 w 33"/>
                <a:gd name="T1" fmla="*/ 95 h 95"/>
                <a:gd name="T2" fmla="*/ 14 w 33"/>
                <a:gd name="T3" fmla="*/ 91 h 95"/>
                <a:gd name="T4" fmla="*/ 12 w 33"/>
                <a:gd name="T5" fmla="*/ 82 h 95"/>
                <a:gd name="T6" fmla="*/ 31 w 33"/>
                <a:gd name="T7" fmla="*/ 13 h 95"/>
                <a:gd name="T8" fmla="*/ 33 w 33"/>
                <a:gd name="T9" fmla="*/ 0 h 95"/>
                <a:gd name="T10" fmla="*/ 32 w 33"/>
                <a:gd name="T11" fmla="*/ 0 h 95"/>
                <a:gd name="T12" fmla="*/ 29 w 33"/>
                <a:gd name="T13" fmla="*/ 12 h 95"/>
                <a:gd name="T14" fmla="*/ 8 w 33"/>
                <a:gd name="T15" fmla="*/ 79 h 95"/>
                <a:gd name="T16" fmla="*/ 9 w 33"/>
                <a:gd name="T17" fmla="*/ 89 h 95"/>
                <a:gd name="T18" fmla="*/ 0 w 33"/>
                <a:gd name="T19" fmla="*/ 95 h 95"/>
                <a:gd name="T20" fmla="*/ 0 w 33"/>
                <a:gd name="T21" fmla="*/ 95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95">
                  <a:moveTo>
                    <a:pt x="0" y="95"/>
                  </a:moveTo>
                  <a:lnTo>
                    <a:pt x="14" y="91"/>
                  </a:lnTo>
                  <a:lnTo>
                    <a:pt x="12" y="82"/>
                  </a:lnTo>
                  <a:lnTo>
                    <a:pt x="31" y="13"/>
                  </a:lnTo>
                  <a:lnTo>
                    <a:pt x="33" y="0"/>
                  </a:lnTo>
                  <a:lnTo>
                    <a:pt x="32" y="0"/>
                  </a:lnTo>
                  <a:lnTo>
                    <a:pt x="29" y="12"/>
                  </a:lnTo>
                  <a:lnTo>
                    <a:pt x="8" y="79"/>
                  </a:lnTo>
                  <a:lnTo>
                    <a:pt x="9" y="89"/>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29" name="Freeform 111"/>
            <p:cNvSpPr>
              <a:spLocks/>
            </p:cNvSpPr>
            <p:nvPr/>
          </p:nvSpPr>
          <p:spPr bwMode="auto">
            <a:xfrm>
              <a:off x="5415" y="1932"/>
              <a:ext cx="5" cy="7"/>
            </a:xfrm>
            <a:custGeom>
              <a:avLst/>
              <a:gdLst>
                <a:gd name="T0" fmla="*/ 1 w 5"/>
                <a:gd name="T1" fmla="*/ 6 h 7"/>
                <a:gd name="T2" fmla="*/ 0 w 5"/>
                <a:gd name="T3" fmla="*/ 3 h 7"/>
                <a:gd name="T4" fmla="*/ 2 w 5"/>
                <a:gd name="T5" fmla="*/ 0 h 7"/>
                <a:gd name="T6" fmla="*/ 4 w 5"/>
                <a:gd name="T7" fmla="*/ 1 h 7"/>
                <a:gd name="T8" fmla="*/ 5 w 5"/>
                <a:gd name="T9" fmla="*/ 4 h 7"/>
                <a:gd name="T10" fmla="*/ 3 w 5"/>
                <a:gd name="T11" fmla="*/ 7 h 7"/>
                <a:gd name="T12" fmla="*/ 1 w 5"/>
                <a:gd name="T13" fmla="*/ 6 h 7"/>
                <a:gd name="T14" fmla="*/ 1 w 5"/>
                <a:gd name="T15" fmla="*/ 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7">
                  <a:moveTo>
                    <a:pt x="1" y="6"/>
                  </a:moveTo>
                  <a:lnTo>
                    <a:pt x="0" y="3"/>
                  </a:lnTo>
                  <a:lnTo>
                    <a:pt x="2" y="0"/>
                  </a:lnTo>
                  <a:lnTo>
                    <a:pt x="4" y="1"/>
                  </a:lnTo>
                  <a:lnTo>
                    <a:pt x="5" y="4"/>
                  </a:lnTo>
                  <a:lnTo>
                    <a:pt x="3" y="7"/>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0" name="Freeform 112"/>
            <p:cNvSpPr>
              <a:spLocks/>
            </p:cNvSpPr>
            <p:nvPr/>
          </p:nvSpPr>
          <p:spPr bwMode="auto">
            <a:xfrm>
              <a:off x="5360" y="2195"/>
              <a:ext cx="12" cy="11"/>
            </a:xfrm>
            <a:custGeom>
              <a:avLst/>
              <a:gdLst>
                <a:gd name="T0" fmla="*/ 1 w 12"/>
                <a:gd name="T1" fmla="*/ 4 h 11"/>
                <a:gd name="T2" fmla="*/ 5 w 12"/>
                <a:gd name="T3" fmla="*/ 6 h 11"/>
                <a:gd name="T4" fmla="*/ 5 w 12"/>
                <a:gd name="T5" fmla="*/ 0 h 11"/>
                <a:gd name="T6" fmla="*/ 11 w 12"/>
                <a:gd name="T7" fmla="*/ 4 h 11"/>
                <a:gd name="T8" fmla="*/ 9 w 12"/>
                <a:gd name="T9" fmla="*/ 7 h 11"/>
                <a:gd name="T10" fmla="*/ 12 w 12"/>
                <a:gd name="T11" fmla="*/ 9 h 11"/>
                <a:gd name="T12" fmla="*/ 5 w 12"/>
                <a:gd name="T13" fmla="*/ 11 h 11"/>
                <a:gd name="T14" fmla="*/ 0 w 12"/>
                <a:gd name="T15" fmla="*/ 9 h 11"/>
                <a:gd name="T16" fmla="*/ 2 w 12"/>
                <a:gd name="T17" fmla="*/ 7 h 11"/>
                <a:gd name="T18" fmla="*/ 1 w 12"/>
                <a:gd name="T19" fmla="*/ 4 h 11"/>
                <a:gd name="T20" fmla="*/ 1 w 12"/>
                <a:gd name="T21" fmla="*/ 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1">
                  <a:moveTo>
                    <a:pt x="1" y="4"/>
                  </a:moveTo>
                  <a:lnTo>
                    <a:pt x="5" y="6"/>
                  </a:lnTo>
                  <a:lnTo>
                    <a:pt x="5" y="0"/>
                  </a:lnTo>
                  <a:lnTo>
                    <a:pt x="11" y="4"/>
                  </a:lnTo>
                  <a:lnTo>
                    <a:pt x="9" y="7"/>
                  </a:lnTo>
                  <a:lnTo>
                    <a:pt x="12" y="9"/>
                  </a:lnTo>
                  <a:lnTo>
                    <a:pt x="5" y="11"/>
                  </a:lnTo>
                  <a:lnTo>
                    <a:pt x="0" y="9"/>
                  </a:lnTo>
                  <a:lnTo>
                    <a:pt x="2" y="7"/>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1" name="Freeform 113"/>
            <p:cNvSpPr>
              <a:spLocks/>
            </p:cNvSpPr>
            <p:nvPr/>
          </p:nvSpPr>
          <p:spPr bwMode="auto">
            <a:xfrm>
              <a:off x="5355" y="2117"/>
              <a:ext cx="158" cy="99"/>
            </a:xfrm>
            <a:custGeom>
              <a:avLst/>
              <a:gdLst>
                <a:gd name="T0" fmla="*/ 10 w 158"/>
                <a:gd name="T1" fmla="*/ 95 h 99"/>
                <a:gd name="T2" fmla="*/ 29 w 158"/>
                <a:gd name="T3" fmla="*/ 92 h 99"/>
                <a:gd name="T4" fmla="*/ 33 w 158"/>
                <a:gd name="T5" fmla="*/ 89 h 99"/>
                <a:gd name="T6" fmla="*/ 30 w 158"/>
                <a:gd name="T7" fmla="*/ 82 h 99"/>
                <a:gd name="T8" fmla="*/ 32 w 158"/>
                <a:gd name="T9" fmla="*/ 71 h 99"/>
                <a:gd name="T10" fmla="*/ 50 w 158"/>
                <a:gd name="T11" fmla="*/ 73 h 99"/>
                <a:gd name="T12" fmla="*/ 52 w 158"/>
                <a:gd name="T13" fmla="*/ 91 h 99"/>
                <a:gd name="T14" fmla="*/ 59 w 158"/>
                <a:gd name="T15" fmla="*/ 90 h 99"/>
                <a:gd name="T16" fmla="*/ 158 w 158"/>
                <a:gd name="T17" fmla="*/ 0 h 99"/>
                <a:gd name="T18" fmla="*/ 158 w 158"/>
                <a:gd name="T19" fmla="*/ 3 h 99"/>
                <a:gd name="T20" fmla="*/ 59 w 158"/>
                <a:gd name="T21" fmla="*/ 94 h 99"/>
                <a:gd name="T22" fmla="*/ 51 w 158"/>
                <a:gd name="T23" fmla="*/ 94 h 99"/>
                <a:gd name="T24" fmla="*/ 47 w 158"/>
                <a:gd name="T25" fmla="*/ 87 h 99"/>
                <a:gd name="T26" fmla="*/ 36 w 158"/>
                <a:gd name="T27" fmla="*/ 87 h 99"/>
                <a:gd name="T28" fmla="*/ 33 w 158"/>
                <a:gd name="T29" fmla="*/ 95 h 99"/>
                <a:gd name="T30" fmla="*/ 4 w 158"/>
                <a:gd name="T31" fmla="*/ 99 h 99"/>
                <a:gd name="T32" fmla="*/ 0 w 158"/>
                <a:gd name="T33" fmla="*/ 96 h 99"/>
                <a:gd name="T34" fmla="*/ 10 w 158"/>
                <a:gd name="T35" fmla="*/ 95 h 99"/>
                <a:gd name="T36" fmla="*/ 10 w 158"/>
                <a:gd name="T37" fmla="*/ 95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99">
                  <a:moveTo>
                    <a:pt x="10" y="95"/>
                  </a:moveTo>
                  <a:lnTo>
                    <a:pt x="29" y="92"/>
                  </a:lnTo>
                  <a:lnTo>
                    <a:pt x="33" y="89"/>
                  </a:lnTo>
                  <a:lnTo>
                    <a:pt x="30" y="82"/>
                  </a:lnTo>
                  <a:lnTo>
                    <a:pt x="32" y="71"/>
                  </a:lnTo>
                  <a:lnTo>
                    <a:pt x="50" y="73"/>
                  </a:lnTo>
                  <a:lnTo>
                    <a:pt x="52" y="91"/>
                  </a:lnTo>
                  <a:lnTo>
                    <a:pt x="59" y="90"/>
                  </a:lnTo>
                  <a:lnTo>
                    <a:pt x="158" y="0"/>
                  </a:lnTo>
                  <a:lnTo>
                    <a:pt x="158" y="3"/>
                  </a:lnTo>
                  <a:lnTo>
                    <a:pt x="59" y="94"/>
                  </a:lnTo>
                  <a:lnTo>
                    <a:pt x="51" y="94"/>
                  </a:lnTo>
                  <a:lnTo>
                    <a:pt x="47" y="87"/>
                  </a:lnTo>
                  <a:lnTo>
                    <a:pt x="36" y="87"/>
                  </a:lnTo>
                  <a:lnTo>
                    <a:pt x="33" y="95"/>
                  </a:lnTo>
                  <a:lnTo>
                    <a:pt x="4" y="99"/>
                  </a:lnTo>
                  <a:lnTo>
                    <a:pt x="0" y="96"/>
                  </a:lnTo>
                  <a:lnTo>
                    <a:pt x="1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2" name="Freeform 114"/>
            <p:cNvSpPr>
              <a:spLocks/>
            </p:cNvSpPr>
            <p:nvPr/>
          </p:nvSpPr>
          <p:spPr bwMode="auto">
            <a:xfrm>
              <a:off x="5369" y="2178"/>
              <a:ext cx="70" cy="34"/>
            </a:xfrm>
            <a:custGeom>
              <a:avLst/>
              <a:gdLst>
                <a:gd name="T0" fmla="*/ 0 w 70"/>
                <a:gd name="T1" fmla="*/ 34 h 34"/>
                <a:gd name="T2" fmla="*/ 5 w 70"/>
                <a:gd name="T3" fmla="*/ 29 h 34"/>
                <a:gd name="T4" fmla="*/ 7 w 70"/>
                <a:gd name="T5" fmla="*/ 22 h 34"/>
                <a:gd name="T6" fmla="*/ 3 w 70"/>
                <a:gd name="T7" fmla="*/ 15 h 34"/>
                <a:gd name="T8" fmla="*/ 6 w 70"/>
                <a:gd name="T9" fmla="*/ 2 h 34"/>
                <a:gd name="T10" fmla="*/ 38 w 70"/>
                <a:gd name="T11" fmla="*/ 6 h 34"/>
                <a:gd name="T12" fmla="*/ 70 w 70"/>
                <a:gd name="T13" fmla="*/ 0 h 34"/>
                <a:gd name="T14" fmla="*/ 38 w 70"/>
                <a:gd name="T15" fmla="*/ 9 h 34"/>
                <a:gd name="T16" fmla="*/ 8 w 70"/>
                <a:gd name="T17" fmla="*/ 5 h 34"/>
                <a:gd name="T18" fmla="*/ 6 w 70"/>
                <a:gd name="T19" fmla="*/ 15 h 34"/>
                <a:gd name="T20" fmla="*/ 10 w 70"/>
                <a:gd name="T21" fmla="*/ 22 h 34"/>
                <a:gd name="T22" fmla="*/ 7 w 70"/>
                <a:gd name="T23" fmla="*/ 34 h 34"/>
                <a:gd name="T24" fmla="*/ 0 w 70"/>
                <a:gd name="T25" fmla="*/ 34 h 34"/>
                <a:gd name="T26" fmla="*/ 0 w 70"/>
                <a:gd name="T27" fmla="*/ 34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34">
                  <a:moveTo>
                    <a:pt x="0" y="34"/>
                  </a:moveTo>
                  <a:lnTo>
                    <a:pt x="5" y="29"/>
                  </a:lnTo>
                  <a:lnTo>
                    <a:pt x="7" y="22"/>
                  </a:lnTo>
                  <a:lnTo>
                    <a:pt x="3" y="15"/>
                  </a:lnTo>
                  <a:lnTo>
                    <a:pt x="6" y="2"/>
                  </a:lnTo>
                  <a:lnTo>
                    <a:pt x="38" y="6"/>
                  </a:lnTo>
                  <a:lnTo>
                    <a:pt x="70" y="0"/>
                  </a:lnTo>
                  <a:lnTo>
                    <a:pt x="38" y="9"/>
                  </a:lnTo>
                  <a:lnTo>
                    <a:pt x="8" y="5"/>
                  </a:lnTo>
                  <a:lnTo>
                    <a:pt x="6" y="15"/>
                  </a:lnTo>
                  <a:lnTo>
                    <a:pt x="10" y="22"/>
                  </a:lnTo>
                  <a:lnTo>
                    <a:pt x="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3" name="Freeform 115"/>
            <p:cNvSpPr>
              <a:spLocks/>
            </p:cNvSpPr>
            <p:nvPr/>
          </p:nvSpPr>
          <p:spPr bwMode="auto">
            <a:xfrm>
              <a:off x="5408" y="2185"/>
              <a:ext cx="5" cy="19"/>
            </a:xfrm>
            <a:custGeom>
              <a:avLst/>
              <a:gdLst>
                <a:gd name="T0" fmla="*/ 0 w 5"/>
                <a:gd name="T1" fmla="*/ 1 h 19"/>
                <a:gd name="T2" fmla="*/ 2 w 5"/>
                <a:gd name="T3" fmla="*/ 19 h 19"/>
                <a:gd name="T4" fmla="*/ 5 w 5"/>
                <a:gd name="T5" fmla="*/ 19 h 19"/>
                <a:gd name="T6" fmla="*/ 3 w 5"/>
                <a:gd name="T7" fmla="*/ 0 h 19"/>
                <a:gd name="T8" fmla="*/ 0 w 5"/>
                <a:gd name="T9" fmla="*/ 1 h 19"/>
                <a:gd name="T10" fmla="*/ 0 w 5"/>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9">
                  <a:moveTo>
                    <a:pt x="0" y="1"/>
                  </a:moveTo>
                  <a:lnTo>
                    <a:pt x="2" y="19"/>
                  </a:lnTo>
                  <a:lnTo>
                    <a:pt x="5" y="19"/>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4" name="Freeform 116"/>
            <p:cNvSpPr>
              <a:spLocks/>
            </p:cNvSpPr>
            <p:nvPr/>
          </p:nvSpPr>
          <p:spPr bwMode="auto">
            <a:xfrm>
              <a:off x="5469" y="2090"/>
              <a:ext cx="24" cy="41"/>
            </a:xfrm>
            <a:custGeom>
              <a:avLst/>
              <a:gdLst>
                <a:gd name="T0" fmla="*/ 15 w 24"/>
                <a:gd name="T1" fmla="*/ 0 h 41"/>
                <a:gd name="T2" fmla="*/ 3 w 24"/>
                <a:gd name="T3" fmla="*/ 7 h 41"/>
                <a:gd name="T4" fmla="*/ 0 w 24"/>
                <a:gd name="T5" fmla="*/ 18 h 41"/>
                <a:gd name="T6" fmla="*/ 2 w 24"/>
                <a:gd name="T7" fmla="*/ 32 h 41"/>
                <a:gd name="T8" fmla="*/ 13 w 24"/>
                <a:gd name="T9" fmla="*/ 41 h 41"/>
                <a:gd name="T10" fmla="*/ 24 w 24"/>
                <a:gd name="T11" fmla="*/ 41 h 41"/>
                <a:gd name="T12" fmla="*/ 13 w 24"/>
                <a:gd name="T13" fmla="*/ 35 h 41"/>
                <a:gd name="T14" fmla="*/ 6 w 24"/>
                <a:gd name="T15" fmla="*/ 26 h 41"/>
                <a:gd name="T16" fmla="*/ 6 w 24"/>
                <a:gd name="T17" fmla="*/ 14 h 41"/>
                <a:gd name="T18" fmla="*/ 15 w 24"/>
                <a:gd name="T19" fmla="*/ 0 h 41"/>
                <a:gd name="T20" fmla="*/ 15 w 24"/>
                <a:gd name="T21" fmla="*/ 0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41">
                  <a:moveTo>
                    <a:pt x="15" y="0"/>
                  </a:moveTo>
                  <a:lnTo>
                    <a:pt x="3" y="7"/>
                  </a:lnTo>
                  <a:lnTo>
                    <a:pt x="0" y="18"/>
                  </a:lnTo>
                  <a:lnTo>
                    <a:pt x="2" y="32"/>
                  </a:lnTo>
                  <a:lnTo>
                    <a:pt x="13" y="41"/>
                  </a:lnTo>
                  <a:lnTo>
                    <a:pt x="24" y="41"/>
                  </a:lnTo>
                  <a:lnTo>
                    <a:pt x="13" y="35"/>
                  </a:lnTo>
                  <a:lnTo>
                    <a:pt x="6" y="26"/>
                  </a:lnTo>
                  <a:lnTo>
                    <a:pt x="6"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5" name="Freeform 117"/>
            <p:cNvSpPr>
              <a:spLocks/>
            </p:cNvSpPr>
            <p:nvPr/>
          </p:nvSpPr>
          <p:spPr bwMode="auto">
            <a:xfrm>
              <a:off x="5479" y="2097"/>
              <a:ext cx="22" cy="28"/>
            </a:xfrm>
            <a:custGeom>
              <a:avLst/>
              <a:gdLst>
                <a:gd name="T0" fmla="*/ 8 w 22"/>
                <a:gd name="T1" fmla="*/ 0 h 28"/>
                <a:gd name="T2" fmla="*/ 1 w 22"/>
                <a:gd name="T3" fmla="*/ 5 h 28"/>
                <a:gd name="T4" fmla="*/ 0 w 22"/>
                <a:gd name="T5" fmla="*/ 14 h 28"/>
                <a:gd name="T6" fmla="*/ 2 w 22"/>
                <a:gd name="T7" fmla="*/ 21 h 28"/>
                <a:gd name="T8" fmla="*/ 8 w 22"/>
                <a:gd name="T9" fmla="*/ 26 h 28"/>
                <a:gd name="T10" fmla="*/ 14 w 22"/>
                <a:gd name="T11" fmla="*/ 28 h 28"/>
                <a:gd name="T12" fmla="*/ 22 w 22"/>
                <a:gd name="T13" fmla="*/ 26 h 28"/>
                <a:gd name="T14" fmla="*/ 13 w 22"/>
                <a:gd name="T15" fmla="*/ 26 h 28"/>
                <a:gd name="T16" fmla="*/ 8 w 22"/>
                <a:gd name="T17" fmla="*/ 24 h 28"/>
                <a:gd name="T18" fmla="*/ 3 w 22"/>
                <a:gd name="T19" fmla="*/ 19 h 28"/>
                <a:gd name="T20" fmla="*/ 2 w 22"/>
                <a:gd name="T21" fmla="*/ 11 h 28"/>
                <a:gd name="T22" fmla="*/ 4 w 22"/>
                <a:gd name="T23" fmla="*/ 4 h 28"/>
                <a:gd name="T24" fmla="*/ 8 w 22"/>
                <a:gd name="T25" fmla="*/ 0 h 28"/>
                <a:gd name="T26" fmla="*/ 8 w 22"/>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 h="28">
                  <a:moveTo>
                    <a:pt x="8" y="0"/>
                  </a:moveTo>
                  <a:lnTo>
                    <a:pt x="1" y="5"/>
                  </a:lnTo>
                  <a:lnTo>
                    <a:pt x="0" y="14"/>
                  </a:lnTo>
                  <a:lnTo>
                    <a:pt x="2" y="21"/>
                  </a:lnTo>
                  <a:lnTo>
                    <a:pt x="8" y="26"/>
                  </a:lnTo>
                  <a:lnTo>
                    <a:pt x="14" y="28"/>
                  </a:lnTo>
                  <a:lnTo>
                    <a:pt x="22" y="26"/>
                  </a:lnTo>
                  <a:lnTo>
                    <a:pt x="13" y="26"/>
                  </a:lnTo>
                  <a:lnTo>
                    <a:pt x="8" y="24"/>
                  </a:lnTo>
                  <a:lnTo>
                    <a:pt x="3" y="19"/>
                  </a:lnTo>
                  <a:lnTo>
                    <a:pt x="2" y="11"/>
                  </a:lnTo>
                  <a:lnTo>
                    <a:pt x="4"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6" name="Freeform 118"/>
            <p:cNvSpPr>
              <a:spLocks/>
            </p:cNvSpPr>
            <p:nvPr/>
          </p:nvSpPr>
          <p:spPr bwMode="auto">
            <a:xfrm>
              <a:off x="5484" y="2102"/>
              <a:ext cx="17" cy="15"/>
            </a:xfrm>
            <a:custGeom>
              <a:avLst/>
              <a:gdLst>
                <a:gd name="T0" fmla="*/ 7 w 17"/>
                <a:gd name="T1" fmla="*/ 0 h 15"/>
                <a:gd name="T2" fmla="*/ 6 w 17"/>
                <a:gd name="T3" fmla="*/ 4 h 15"/>
                <a:gd name="T4" fmla="*/ 0 w 17"/>
                <a:gd name="T5" fmla="*/ 6 h 15"/>
                <a:gd name="T6" fmla="*/ 5 w 17"/>
                <a:gd name="T7" fmla="*/ 9 h 15"/>
                <a:gd name="T8" fmla="*/ 4 w 17"/>
                <a:gd name="T9" fmla="*/ 13 h 15"/>
                <a:gd name="T10" fmla="*/ 9 w 17"/>
                <a:gd name="T11" fmla="*/ 13 h 15"/>
                <a:gd name="T12" fmla="*/ 14 w 17"/>
                <a:gd name="T13" fmla="*/ 15 h 15"/>
                <a:gd name="T14" fmla="*/ 14 w 17"/>
                <a:gd name="T15" fmla="*/ 9 h 15"/>
                <a:gd name="T16" fmla="*/ 17 w 17"/>
                <a:gd name="T17" fmla="*/ 6 h 15"/>
                <a:gd name="T18" fmla="*/ 14 w 17"/>
                <a:gd name="T19" fmla="*/ 3 h 15"/>
                <a:gd name="T20" fmla="*/ 10 w 17"/>
                <a:gd name="T21" fmla="*/ 4 h 15"/>
                <a:gd name="T22" fmla="*/ 7 w 17"/>
                <a:gd name="T23" fmla="*/ 0 h 15"/>
                <a:gd name="T24" fmla="*/ 7 w 17"/>
                <a:gd name="T25" fmla="*/ 0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15">
                  <a:moveTo>
                    <a:pt x="7" y="0"/>
                  </a:moveTo>
                  <a:lnTo>
                    <a:pt x="6" y="4"/>
                  </a:lnTo>
                  <a:lnTo>
                    <a:pt x="0" y="6"/>
                  </a:lnTo>
                  <a:lnTo>
                    <a:pt x="5" y="9"/>
                  </a:lnTo>
                  <a:lnTo>
                    <a:pt x="4" y="13"/>
                  </a:lnTo>
                  <a:lnTo>
                    <a:pt x="9" y="13"/>
                  </a:lnTo>
                  <a:lnTo>
                    <a:pt x="14" y="15"/>
                  </a:lnTo>
                  <a:lnTo>
                    <a:pt x="14" y="9"/>
                  </a:lnTo>
                  <a:lnTo>
                    <a:pt x="17" y="6"/>
                  </a:lnTo>
                  <a:lnTo>
                    <a:pt x="14" y="3"/>
                  </a:lnTo>
                  <a:lnTo>
                    <a:pt x="1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7" name="Freeform 119"/>
            <p:cNvSpPr>
              <a:spLocks/>
            </p:cNvSpPr>
            <p:nvPr/>
          </p:nvSpPr>
          <p:spPr bwMode="auto">
            <a:xfrm>
              <a:off x="5488" y="2096"/>
              <a:ext cx="19" cy="24"/>
            </a:xfrm>
            <a:custGeom>
              <a:avLst/>
              <a:gdLst>
                <a:gd name="T0" fmla="*/ 0 w 19"/>
                <a:gd name="T1" fmla="*/ 0 h 24"/>
                <a:gd name="T2" fmla="*/ 8 w 19"/>
                <a:gd name="T3" fmla="*/ 0 h 24"/>
                <a:gd name="T4" fmla="*/ 13 w 19"/>
                <a:gd name="T5" fmla="*/ 3 h 24"/>
                <a:gd name="T6" fmla="*/ 17 w 19"/>
                <a:gd name="T7" fmla="*/ 7 h 24"/>
                <a:gd name="T8" fmla="*/ 19 w 19"/>
                <a:gd name="T9" fmla="*/ 12 h 24"/>
                <a:gd name="T10" fmla="*/ 19 w 19"/>
                <a:gd name="T11" fmla="*/ 17 h 24"/>
                <a:gd name="T12" fmla="*/ 16 w 19"/>
                <a:gd name="T13" fmla="*/ 24 h 24"/>
                <a:gd name="T14" fmla="*/ 17 w 19"/>
                <a:gd name="T15" fmla="*/ 15 h 24"/>
                <a:gd name="T16" fmla="*/ 13 w 19"/>
                <a:gd name="T17" fmla="*/ 7 h 24"/>
                <a:gd name="T18" fmla="*/ 7 w 19"/>
                <a:gd name="T19" fmla="*/ 2 h 24"/>
                <a:gd name="T20" fmla="*/ 0 w 19"/>
                <a:gd name="T21" fmla="*/ 0 h 24"/>
                <a:gd name="T22" fmla="*/ 0 w 19"/>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 h="24">
                  <a:moveTo>
                    <a:pt x="0" y="0"/>
                  </a:moveTo>
                  <a:lnTo>
                    <a:pt x="8" y="0"/>
                  </a:lnTo>
                  <a:lnTo>
                    <a:pt x="13" y="3"/>
                  </a:lnTo>
                  <a:lnTo>
                    <a:pt x="17" y="7"/>
                  </a:lnTo>
                  <a:lnTo>
                    <a:pt x="19" y="12"/>
                  </a:lnTo>
                  <a:lnTo>
                    <a:pt x="19" y="17"/>
                  </a:lnTo>
                  <a:lnTo>
                    <a:pt x="16" y="24"/>
                  </a:lnTo>
                  <a:lnTo>
                    <a:pt x="17" y="15"/>
                  </a:lnTo>
                  <a:lnTo>
                    <a:pt x="13" y="7"/>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8" name="Freeform 120"/>
            <p:cNvSpPr>
              <a:spLocks/>
            </p:cNvSpPr>
            <p:nvPr/>
          </p:nvSpPr>
          <p:spPr bwMode="auto">
            <a:xfrm>
              <a:off x="5500" y="2092"/>
              <a:ext cx="18" cy="27"/>
            </a:xfrm>
            <a:custGeom>
              <a:avLst/>
              <a:gdLst>
                <a:gd name="T0" fmla="*/ 0 w 18"/>
                <a:gd name="T1" fmla="*/ 0 h 27"/>
                <a:gd name="T2" fmla="*/ 6 w 18"/>
                <a:gd name="T3" fmla="*/ 7 h 27"/>
                <a:gd name="T4" fmla="*/ 10 w 18"/>
                <a:gd name="T5" fmla="*/ 16 h 27"/>
                <a:gd name="T6" fmla="*/ 12 w 18"/>
                <a:gd name="T7" fmla="*/ 27 h 27"/>
                <a:gd name="T8" fmla="*/ 18 w 18"/>
                <a:gd name="T9" fmla="*/ 19 h 27"/>
                <a:gd name="T10" fmla="*/ 6 w 18"/>
                <a:gd name="T11" fmla="*/ 3 h 27"/>
                <a:gd name="T12" fmla="*/ 0 w 18"/>
                <a:gd name="T13" fmla="*/ 0 h 27"/>
                <a:gd name="T14" fmla="*/ 0 w 18"/>
                <a:gd name="T15" fmla="*/ 0 h 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27">
                  <a:moveTo>
                    <a:pt x="0" y="0"/>
                  </a:moveTo>
                  <a:lnTo>
                    <a:pt x="6" y="7"/>
                  </a:lnTo>
                  <a:lnTo>
                    <a:pt x="10" y="16"/>
                  </a:lnTo>
                  <a:lnTo>
                    <a:pt x="12" y="27"/>
                  </a:lnTo>
                  <a:lnTo>
                    <a:pt x="18" y="19"/>
                  </a:lnTo>
                  <a:lnTo>
                    <a:pt x="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39" name="Freeform 121"/>
            <p:cNvSpPr>
              <a:spLocks/>
            </p:cNvSpPr>
            <p:nvPr/>
          </p:nvSpPr>
          <p:spPr bwMode="auto">
            <a:xfrm>
              <a:off x="4981" y="1792"/>
              <a:ext cx="73" cy="71"/>
            </a:xfrm>
            <a:custGeom>
              <a:avLst/>
              <a:gdLst>
                <a:gd name="T0" fmla="*/ 3 w 73"/>
                <a:gd name="T1" fmla="*/ 0 h 71"/>
                <a:gd name="T2" fmla="*/ 32 w 73"/>
                <a:gd name="T3" fmla="*/ 26 h 71"/>
                <a:gd name="T4" fmla="*/ 32 w 73"/>
                <a:gd name="T5" fmla="*/ 36 h 71"/>
                <a:gd name="T6" fmla="*/ 57 w 73"/>
                <a:gd name="T7" fmla="*/ 64 h 71"/>
                <a:gd name="T8" fmla="*/ 66 w 73"/>
                <a:gd name="T9" fmla="*/ 54 h 71"/>
                <a:gd name="T10" fmla="*/ 67 w 73"/>
                <a:gd name="T11" fmla="*/ 48 h 71"/>
                <a:gd name="T12" fmla="*/ 61 w 73"/>
                <a:gd name="T13" fmla="*/ 38 h 71"/>
                <a:gd name="T14" fmla="*/ 40 w 73"/>
                <a:gd name="T15" fmla="*/ 15 h 71"/>
                <a:gd name="T16" fmla="*/ 44 w 73"/>
                <a:gd name="T17" fmla="*/ 13 h 71"/>
                <a:gd name="T18" fmla="*/ 73 w 73"/>
                <a:gd name="T19" fmla="*/ 47 h 71"/>
                <a:gd name="T20" fmla="*/ 69 w 73"/>
                <a:gd name="T21" fmla="*/ 59 h 71"/>
                <a:gd name="T22" fmla="*/ 55 w 73"/>
                <a:gd name="T23" fmla="*/ 71 h 71"/>
                <a:gd name="T24" fmla="*/ 55 w 73"/>
                <a:gd name="T25" fmla="*/ 66 h 71"/>
                <a:gd name="T26" fmla="*/ 27 w 73"/>
                <a:gd name="T27" fmla="*/ 34 h 71"/>
                <a:gd name="T28" fmla="*/ 27 w 73"/>
                <a:gd name="T29" fmla="*/ 29 h 71"/>
                <a:gd name="T30" fmla="*/ 0 w 73"/>
                <a:gd name="T31" fmla="*/ 7 h 71"/>
                <a:gd name="T32" fmla="*/ 3 w 73"/>
                <a:gd name="T33" fmla="*/ 0 h 71"/>
                <a:gd name="T34" fmla="*/ 3 w 73"/>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 h="71">
                  <a:moveTo>
                    <a:pt x="3" y="0"/>
                  </a:moveTo>
                  <a:lnTo>
                    <a:pt x="32" y="26"/>
                  </a:lnTo>
                  <a:lnTo>
                    <a:pt x="32" y="36"/>
                  </a:lnTo>
                  <a:lnTo>
                    <a:pt x="57" y="64"/>
                  </a:lnTo>
                  <a:lnTo>
                    <a:pt x="66" y="54"/>
                  </a:lnTo>
                  <a:lnTo>
                    <a:pt x="67" y="48"/>
                  </a:lnTo>
                  <a:lnTo>
                    <a:pt x="61" y="38"/>
                  </a:lnTo>
                  <a:lnTo>
                    <a:pt x="40" y="15"/>
                  </a:lnTo>
                  <a:lnTo>
                    <a:pt x="44" y="13"/>
                  </a:lnTo>
                  <a:lnTo>
                    <a:pt x="73" y="47"/>
                  </a:lnTo>
                  <a:lnTo>
                    <a:pt x="69" y="59"/>
                  </a:lnTo>
                  <a:lnTo>
                    <a:pt x="55" y="71"/>
                  </a:lnTo>
                  <a:lnTo>
                    <a:pt x="55" y="66"/>
                  </a:lnTo>
                  <a:lnTo>
                    <a:pt x="27" y="34"/>
                  </a:lnTo>
                  <a:lnTo>
                    <a:pt x="27" y="29"/>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0" name="Freeform 122"/>
            <p:cNvSpPr>
              <a:spLocks/>
            </p:cNvSpPr>
            <p:nvPr/>
          </p:nvSpPr>
          <p:spPr bwMode="auto">
            <a:xfrm>
              <a:off x="5035" y="1836"/>
              <a:ext cx="10" cy="11"/>
            </a:xfrm>
            <a:custGeom>
              <a:avLst/>
              <a:gdLst>
                <a:gd name="T0" fmla="*/ 2 w 10"/>
                <a:gd name="T1" fmla="*/ 11 h 11"/>
                <a:gd name="T2" fmla="*/ 0 w 10"/>
                <a:gd name="T3" fmla="*/ 3 h 11"/>
                <a:gd name="T4" fmla="*/ 6 w 10"/>
                <a:gd name="T5" fmla="*/ 0 h 11"/>
                <a:gd name="T6" fmla="*/ 10 w 10"/>
                <a:gd name="T7" fmla="*/ 3 h 11"/>
                <a:gd name="T8" fmla="*/ 10 w 10"/>
                <a:gd name="T9" fmla="*/ 9 h 11"/>
                <a:gd name="T10" fmla="*/ 2 w 10"/>
                <a:gd name="T11" fmla="*/ 11 h 11"/>
                <a:gd name="T12" fmla="*/ 2 w 10"/>
                <a:gd name="T13" fmla="*/ 1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1">
                  <a:moveTo>
                    <a:pt x="2" y="11"/>
                  </a:moveTo>
                  <a:lnTo>
                    <a:pt x="0" y="3"/>
                  </a:lnTo>
                  <a:lnTo>
                    <a:pt x="6" y="0"/>
                  </a:lnTo>
                  <a:lnTo>
                    <a:pt x="10" y="3"/>
                  </a:lnTo>
                  <a:lnTo>
                    <a:pt x="10" y="9"/>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1" name="Freeform 123"/>
            <p:cNvSpPr>
              <a:spLocks/>
            </p:cNvSpPr>
            <p:nvPr/>
          </p:nvSpPr>
          <p:spPr bwMode="auto">
            <a:xfrm>
              <a:off x="5008" y="1830"/>
              <a:ext cx="383" cy="421"/>
            </a:xfrm>
            <a:custGeom>
              <a:avLst/>
              <a:gdLst>
                <a:gd name="T0" fmla="*/ 0 w 383"/>
                <a:gd name="T1" fmla="*/ 0 h 421"/>
                <a:gd name="T2" fmla="*/ 0 w 383"/>
                <a:gd name="T3" fmla="*/ 15 h 421"/>
                <a:gd name="T4" fmla="*/ 30 w 383"/>
                <a:gd name="T5" fmla="*/ 47 h 421"/>
                <a:gd name="T6" fmla="*/ 32 w 383"/>
                <a:gd name="T7" fmla="*/ 61 h 421"/>
                <a:gd name="T8" fmla="*/ 329 w 383"/>
                <a:gd name="T9" fmla="*/ 397 h 421"/>
                <a:gd name="T10" fmla="*/ 336 w 383"/>
                <a:gd name="T11" fmla="*/ 396 h 421"/>
                <a:gd name="T12" fmla="*/ 355 w 383"/>
                <a:gd name="T13" fmla="*/ 418 h 421"/>
                <a:gd name="T14" fmla="*/ 373 w 383"/>
                <a:gd name="T15" fmla="*/ 421 h 421"/>
                <a:gd name="T16" fmla="*/ 383 w 383"/>
                <a:gd name="T17" fmla="*/ 415 h 421"/>
                <a:gd name="T18" fmla="*/ 372 w 383"/>
                <a:gd name="T19" fmla="*/ 417 h 421"/>
                <a:gd name="T20" fmla="*/ 362 w 383"/>
                <a:gd name="T21" fmla="*/ 411 h 421"/>
                <a:gd name="T22" fmla="*/ 361 w 383"/>
                <a:gd name="T23" fmla="*/ 405 h 421"/>
                <a:gd name="T24" fmla="*/ 371 w 383"/>
                <a:gd name="T25" fmla="*/ 396 h 421"/>
                <a:gd name="T26" fmla="*/ 356 w 383"/>
                <a:gd name="T27" fmla="*/ 401 h 421"/>
                <a:gd name="T28" fmla="*/ 257 w 383"/>
                <a:gd name="T29" fmla="*/ 286 h 421"/>
                <a:gd name="T30" fmla="*/ 202 w 383"/>
                <a:gd name="T31" fmla="*/ 227 h 421"/>
                <a:gd name="T32" fmla="*/ 200 w 383"/>
                <a:gd name="T33" fmla="*/ 229 h 421"/>
                <a:gd name="T34" fmla="*/ 330 w 383"/>
                <a:gd name="T35" fmla="*/ 376 h 421"/>
                <a:gd name="T36" fmla="*/ 319 w 383"/>
                <a:gd name="T37" fmla="*/ 372 h 421"/>
                <a:gd name="T38" fmla="*/ 37 w 383"/>
                <a:gd name="T39" fmla="*/ 54 h 421"/>
                <a:gd name="T40" fmla="*/ 38 w 383"/>
                <a:gd name="T41" fmla="*/ 47 h 421"/>
                <a:gd name="T42" fmla="*/ 0 w 383"/>
                <a:gd name="T43" fmla="*/ 0 h 421"/>
                <a:gd name="T44" fmla="*/ 0 w 383"/>
                <a:gd name="T45" fmla="*/ 0 h 4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83" h="421">
                  <a:moveTo>
                    <a:pt x="0" y="0"/>
                  </a:moveTo>
                  <a:lnTo>
                    <a:pt x="0" y="15"/>
                  </a:lnTo>
                  <a:lnTo>
                    <a:pt x="30" y="47"/>
                  </a:lnTo>
                  <a:lnTo>
                    <a:pt x="32" y="61"/>
                  </a:lnTo>
                  <a:lnTo>
                    <a:pt x="329" y="397"/>
                  </a:lnTo>
                  <a:lnTo>
                    <a:pt x="336" y="396"/>
                  </a:lnTo>
                  <a:lnTo>
                    <a:pt x="355" y="418"/>
                  </a:lnTo>
                  <a:lnTo>
                    <a:pt x="373" y="421"/>
                  </a:lnTo>
                  <a:lnTo>
                    <a:pt x="383" y="415"/>
                  </a:lnTo>
                  <a:lnTo>
                    <a:pt x="372" y="417"/>
                  </a:lnTo>
                  <a:lnTo>
                    <a:pt x="362" y="411"/>
                  </a:lnTo>
                  <a:lnTo>
                    <a:pt x="361" y="405"/>
                  </a:lnTo>
                  <a:lnTo>
                    <a:pt x="371" y="396"/>
                  </a:lnTo>
                  <a:lnTo>
                    <a:pt x="356" y="401"/>
                  </a:lnTo>
                  <a:lnTo>
                    <a:pt x="257" y="286"/>
                  </a:lnTo>
                  <a:lnTo>
                    <a:pt x="202" y="227"/>
                  </a:lnTo>
                  <a:lnTo>
                    <a:pt x="200" y="229"/>
                  </a:lnTo>
                  <a:lnTo>
                    <a:pt x="330" y="376"/>
                  </a:lnTo>
                  <a:lnTo>
                    <a:pt x="319" y="372"/>
                  </a:lnTo>
                  <a:lnTo>
                    <a:pt x="37" y="54"/>
                  </a:lnTo>
                  <a:lnTo>
                    <a:pt x="38"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2" name="Freeform 124"/>
            <p:cNvSpPr>
              <a:spLocks/>
            </p:cNvSpPr>
            <p:nvPr/>
          </p:nvSpPr>
          <p:spPr bwMode="auto">
            <a:xfrm>
              <a:off x="5036" y="1858"/>
              <a:ext cx="188" cy="188"/>
            </a:xfrm>
            <a:custGeom>
              <a:avLst/>
              <a:gdLst>
                <a:gd name="T0" fmla="*/ 0 w 188"/>
                <a:gd name="T1" fmla="*/ 4 h 188"/>
                <a:gd name="T2" fmla="*/ 162 w 188"/>
                <a:gd name="T3" fmla="*/ 186 h 188"/>
                <a:gd name="T4" fmla="*/ 172 w 188"/>
                <a:gd name="T5" fmla="*/ 178 h 188"/>
                <a:gd name="T6" fmla="*/ 177 w 188"/>
                <a:gd name="T7" fmla="*/ 176 h 188"/>
                <a:gd name="T8" fmla="*/ 182 w 188"/>
                <a:gd name="T9" fmla="*/ 179 h 188"/>
                <a:gd name="T10" fmla="*/ 185 w 188"/>
                <a:gd name="T11" fmla="*/ 188 h 188"/>
                <a:gd name="T12" fmla="*/ 188 w 188"/>
                <a:gd name="T13" fmla="*/ 183 h 188"/>
                <a:gd name="T14" fmla="*/ 185 w 188"/>
                <a:gd name="T15" fmla="*/ 175 h 188"/>
                <a:gd name="T16" fmla="*/ 177 w 188"/>
                <a:gd name="T17" fmla="*/ 172 h 188"/>
                <a:gd name="T18" fmla="*/ 165 w 188"/>
                <a:gd name="T19" fmla="*/ 177 h 188"/>
                <a:gd name="T20" fmla="*/ 157 w 188"/>
                <a:gd name="T21" fmla="*/ 175 h 188"/>
                <a:gd name="T22" fmla="*/ 4 w 188"/>
                <a:gd name="T23" fmla="*/ 0 h 188"/>
                <a:gd name="T24" fmla="*/ 0 w 188"/>
                <a:gd name="T25" fmla="*/ 4 h 188"/>
                <a:gd name="T26" fmla="*/ 0 w 188"/>
                <a:gd name="T27" fmla="*/ 4 h 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188">
                  <a:moveTo>
                    <a:pt x="0" y="4"/>
                  </a:moveTo>
                  <a:lnTo>
                    <a:pt x="162" y="186"/>
                  </a:lnTo>
                  <a:lnTo>
                    <a:pt x="172" y="178"/>
                  </a:lnTo>
                  <a:lnTo>
                    <a:pt x="177" y="176"/>
                  </a:lnTo>
                  <a:lnTo>
                    <a:pt x="182" y="179"/>
                  </a:lnTo>
                  <a:lnTo>
                    <a:pt x="185" y="188"/>
                  </a:lnTo>
                  <a:lnTo>
                    <a:pt x="188" y="183"/>
                  </a:lnTo>
                  <a:lnTo>
                    <a:pt x="185" y="175"/>
                  </a:lnTo>
                  <a:lnTo>
                    <a:pt x="177" y="172"/>
                  </a:lnTo>
                  <a:lnTo>
                    <a:pt x="165" y="177"/>
                  </a:lnTo>
                  <a:lnTo>
                    <a:pt x="157" y="175"/>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3" name="Freeform 125"/>
            <p:cNvSpPr>
              <a:spLocks/>
            </p:cNvSpPr>
            <p:nvPr/>
          </p:nvSpPr>
          <p:spPr bwMode="auto">
            <a:xfrm>
              <a:off x="5208" y="2040"/>
              <a:ext cx="9" cy="8"/>
            </a:xfrm>
            <a:custGeom>
              <a:avLst/>
              <a:gdLst>
                <a:gd name="T0" fmla="*/ 2 w 9"/>
                <a:gd name="T1" fmla="*/ 0 h 8"/>
                <a:gd name="T2" fmla="*/ 0 w 9"/>
                <a:gd name="T3" fmla="*/ 3 h 8"/>
                <a:gd name="T4" fmla="*/ 2 w 9"/>
                <a:gd name="T5" fmla="*/ 7 h 8"/>
                <a:gd name="T6" fmla="*/ 6 w 9"/>
                <a:gd name="T7" fmla="*/ 8 h 8"/>
                <a:gd name="T8" fmla="*/ 9 w 9"/>
                <a:gd name="T9" fmla="*/ 4 h 8"/>
                <a:gd name="T10" fmla="*/ 7 w 9"/>
                <a:gd name="T11" fmla="*/ 0 h 8"/>
                <a:gd name="T12" fmla="*/ 2 w 9"/>
                <a:gd name="T13" fmla="*/ 0 h 8"/>
                <a:gd name="T14" fmla="*/ 2 w 9"/>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2" y="0"/>
                  </a:moveTo>
                  <a:lnTo>
                    <a:pt x="0" y="3"/>
                  </a:lnTo>
                  <a:lnTo>
                    <a:pt x="2" y="7"/>
                  </a:lnTo>
                  <a:lnTo>
                    <a:pt x="6" y="8"/>
                  </a:lnTo>
                  <a:lnTo>
                    <a:pt x="9" y="4"/>
                  </a:lnTo>
                  <a:lnTo>
                    <a:pt x="7"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4" name="Freeform 126"/>
            <p:cNvSpPr>
              <a:spLocks/>
            </p:cNvSpPr>
            <p:nvPr/>
          </p:nvSpPr>
          <p:spPr bwMode="auto">
            <a:xfrm>
              <a:off x="5377" y="2231"/>
              <a:ext cx="10" cy="10"/>
            </a:xfrm>
            <a:custGeom>
              <a:avLst/>
              <a:gdLst>
                <a:gd name="T0" fmla="*/ 0 w 10"/>
                <a:gd name="T1" fmla="*/ 5 h 10"/>
                <a:gd name="T2" fmla="*/ 2 w 10"/>
                <a:gd name="T3" fmla="*/ 1 h 10"/>
                <a:gd name="T4" fmla="*/ 6 w 10"/>
                <a:gd name="T5" fmla="*/ 0 h 10"/>
                <a:gd name="T6" fmla="*/ 10 w 10"/>
                <a:gd name="T7" fmla="*/ 3 h 10"/>
                <a:gd name="T8" fmla="*/ 9 w 10"/>
                <a:gd name="T9" fmla="*/ 9 h 10"/>
                <a:gd name="T10" fmla="*/ 4 w 10"/>
                <a:gd name="T11" fmla="*/ 10 h 10"/>
                <a:gd name="T12" fmla="*/ 0 w 10"/>
                <a:gd name="T13" fmla="*/ 5 h 10"/>
                <a:gd name="T14" fmla="*/ 0 w 10"/>
                <a:gd name="T15" fmla="*/ 5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0">
                  <a:moveTo>
                    <a:pt x="0" y="5"/>
                  </a:moveTo>
                  <a:lnTo>
                    <a:pt x="2" y="1"/>
                  </a:lnTo>
                  <a:lnTo>
                    <a:pt x="6" y="0"/>
                  </a:lnTo>
                  <a:lnTo>
                    <a:pt x="10" y="3"/>
                  </a:lnTo>
                  <a:lnTo>
                    <a:pt x="9" y="9"/>
                  </a:lnTo>
                  <a:lnTo>
                    <a:pt x="4" y="1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5" name="Freeform 127"/>
            <p:cNvSpPr>
              <a:spLocks/>
            </p:cNvSpPr>
            <p:nvPr/>
          </p:nvSpPr>
          <p:spPr bwMode="auto">
            <a:xfrm>
              <a:off x="5267" y="2071"/>
              <a:ext cx="8" cy="19"/>
            </a:xfrm>
            <a:custGeom>
              <a:avLst/>
              <a:gdLst>
                <a:gd name="T0" fmla="*/ 8 w 8"/>
                <a:gd name="T1" fmla="*/ 0 h 19"/>
                <a:gd name="T2" fmla="*/ 4 w 8"/>
                <a:gd name="T3" fmla="*/ 5 h 19"/>
                <a:gd name="T4" fmla="*/ 4 w 8"/>
                <a:gd name="T5" fmla="*/ 14 h 19"/>
                <a:gd name="T6" fmla="*/ 6 w 8"/>
                <a:gd name="T7" fmla="*/ 19 h 19"/>
                <a:gd name="T8" fmla="*/ 2 w 8"/>
                <a:gd name="T9" fmla="*/ 17 h 19"/>
                <a:gd name="T10" fmla="*/ 0 w 8"/>
                <a:gd name="T11" fmla="*/ 9 h 19"/>
                <a:gd name="T12" fmla="*/ 2 w 8"/>
                <a:gd name="T13" fmla="*/ 3 h 19"/>
                <a:gd name="T14" fmla="*/ 8 w 8"/>
                <a:gd name="T15" fmla="*/ 0 h 19"/>
                <a:gd name="T16" fmla="*/ 8 w 8"/>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19">
                  <a:moveTo>
                    <a:pt x="8" y="0"/>
                  </a:moveTo>
                  <a:lnTo>
                    <a:pt x="4" y="5"/>
                  </a:lnTo>
                  <a:lnTo>
                    <a:pt x="4" y="14"/>
                  </a:lnTo>
                  <a:lnTo>
                    <a:pt x="6" y="19"/>
                  </a:lnTo>
                  <a:lnTo>
                    <a:pt x="2" y="17"/>
                  </a:lnTo>
                  <a:lnTo>
                    <a:pt x="0" y="9"/>
                  </a:lnTo>
                  <a:lnTo>
                    <a:pt x="2"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6" name="Freeform 128"/>
            <p:cNvSpPr>
              <a:spLocks/>
            </p:cNvSpPr>
            <p:nvPr/>
          </p:nvSpPr>
          <p:spPr bwMode="auto">
            <a:xfrm>
              <a:off x="5234" y="1808"/>
              <a:ext cx="102" cy="104"/>
            </a:xfrm>
            <a:custGeom>
              <a:avLst/>
              <a:gdLst>
                <a:gd name="T0" fmla="*/ 17 w 102"/>
                <a:gd name="T1" fmla="*/ 0 h 104"/>
                <a:gd name="T2" fmla="*/ 5 w 102"/>
                <a:gd name="T3" fmla="*/ 20 h 104"/>
                <a:gd name="T4" fmla="*/ 1 w 102"/>
                <a:gd name="T5" fmla="*/ 38 h 104"/>
                <a:gd name="T6" fmla="*/ 0 w 102"/>
                <a:gd name="T7" fmla="*/ 55 h 104"/>
                <a:gd name="T8" fmla="*/ 5 w 102"/>
                <a:gd name="T9" fmla="*/ 71 h 104"/>
                <a:gd name="T10" fmla="*/ 16 w 102"/>
                <a:gd name="T11" fmla="*/ 85 h 104"/>
                <a:gd name="T12" fmla="*/ 26 w 102"/>
                <a:gd name="T13" fmla="*/ 94 h 104"/>
                <a:gd name="T14" fmla="*/ 42 w 102"/>
                <a:gd name="T15" fmla="*/ 103 h 104"/>
                <a:gd name="T16" fmla="*/ 60 w 102"/>
                <a:gd name="T17" fmla="*/ 104 h 104"/>
                <a:gd name="T18" fmla="*/ 81 w 102"/>
                <a:gd name="T19" fmla="*/ 103 h 104"/>
                <a:gd name="T20" fmla="*/ 102 w 102"/>
                <a:gd name="T21" fmla="*/ 91 h 104"/>
                <a:gd name="T22" fmla="*/ 80 w 102"/>
                <a:gd name="T23" fmla="*/ 99 h 104"/>
                <a:gd name="T24" fmla="*/ 60 w 102"/>
                <a:gd name="T25" fmla="*/ 101 h 104"/>
                <a:gd name="T26" fmla="*/ 42 w 102"/>
                <a:gd name="T27" fmla="*/ 96 h 104"/>
                <a:gd name="T28" fmla="*/ 27 w 102"/>
                <a:gd name="T29" fmla="*/ 87 h 104"/>
                <a:gd name="T30" fmla="*/ 15 w 102"/>
                <a:gd name="T31" fmla="*/ 74 h 104"/>
                <a:gd name="T32" fmla="*/ 8 w 102"/>
                <a:gd name="T33" fmla="*/ 60 h 104"/>
                <a:gd name="T34" fmla="*/ 5 w 102"/>
                <a:gd name="T35" fmla="*/ 43 h 104"/>
                <a:gd name="T36" fmla="*/ 6 w 102"/>
                <a:gd name="T37" fmla="*/ 29 h 104"/>
                <a:gd name="T38" fmla="*/ 17 w 102"/>
                <a:gd name="T39" fmla="*/ 0 h 104"/>
                <a:gd name="T40" fmla="*/ 17 w 102"/>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2" h="104">
                  <a:moveTo>
                    <a:pt x="17" y="0"/>
                  </a:moveTo>
                  <a:lnTo>
                    <a:pt x="5" y="20"/>
                  </a:lnTo>
                  <a:lnTo>
                    <a:pt x="1" y="38"/>
                  </a:lnTo>
                  <a:lnTo>
                    <a:pt x="0" y="55"/>
                  </a:lnTo>
                  <a:lnTo>
                    <a:pt x="5" y="71"/>
                  </a:lnTo>
                  <a:lnTo>
                    <a:pt x="16" y="85"/>
                  </a:lnTo>
                  <a:lnTo>
                    <a:pt x="26" y="94"/>
                  </a:lnTo>
                  <a:lnTo>
                    <a:pt x="42" y="103"/>
                  </a:lnTo>
                  <a:lnTo>
                    <a:pt x="60" y="104"/>
                  </a:lnTo>
                  <a:lnTo>
                    <a:pt x="81" y="103"/>
                  </a:lnTo>
                  <a:lnTo>
                    <a:pt x="102" y="91"/>
                  </a:lnTo>
                  <a:lnTo>
                    <a:pt x="80" y="99"/>
                  </a:lnTo>
                  <a:lnTo>
                    <a:pt x="60" y="101"/>
                  </a:lnTo>
                  <a:lnTo>
                    <a:pt x="42" y="96"/>
                  </a:lnTo>
                  <a:lnTo>
                    <a:pt x="27" y="87"/>
                  </a:lnTo>
                  <a:lnTo>
                    <a:pt x="15" y="74"/>
                  </a:lnTo>
                  <a:lnTo>
                    <a:pt x="8" y="60"/>
                  </a:lnTo>
                  <a:lnTo>
                    <a:pt x="5" y="43"/>
                  </a:lnTo>
                  <a:lnTo>
                    <a:pt x="6" y="29"/>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7" name="Freeform 129"/>
            <p:cNvSpPr>
              <a:spLocks/>
            </p:cNvSpPr>
            <p:nvPr/>
          </p:nvSpPr>
          <p:spPr bwMode="auto">
            <a:xfrm>
              <a:off x="5245" y="1792"/>
              <a:ext cx="101" cy="110"/>
            </a:xfrm>
            <a:custGeom>
              <a:avLst/>
              <a:gdLst>
                <a:gd name="T0" fmla="*/ 101 w 101"/>
                <a:gd name="T1" fmla="*/ 95 h 110"/>
                <a:gd name="T2" fmla="*/ 85 w 101"/>
                <a:gd name="T3" fmla="*/ 106 h 110"/>
                <a:gd name="T4" fmla="*/ 70 w 101"/>
                <a:gd name="T5" fmla="*/ 110 h 110"/>
                <a:gd name="T6" fmla="*/ 54 w 101"/>
                <a:gd name="T7" fmla="*/ 109 h 110"/>
                <a:gd name="T8" fmla="*/ 34 w 101"/>
                <a:gd name="T9" fmla="*/ 103 h 110"/>
                <a:gd name="T10" fmla="*/ 22 w 101"/>
                <a:gd name="T11" fmla="*/ 97 h 110"/>
                <a:gd name="T12" fmla="*/ 9 w 101"/>
                <a:gd name="T13" fmla="*/ 84 h 110"/>
                <a:gd name="T14" fmla="*/ 2 w 101"/>
                <a:gd name="T15" fmla="*/ 70 h 110"/>
                <a:gd name="T16" fmla="*/ 0 w 101"/>
                <a:gd name="T17" fmla="*/ 47 h 110"/>
                <a:gd name="T18" fmla="*/ 5 w 101"/>
                <a:gd name="T19" fmla="*/ 32 h 110"/>
                <a:gd name="T20" fmla="*/ 11 w 101"/>
                <a:gd name="T21" fmla="*/ 18 h 110"/>
                <a:gd name="T22" fmla="*/ 23 w 101"/>
                <a:gd name="T23" fmla="*/ 5 h 110"/>
                <a:gd name="T24" fmla="*/ 31 w 101"/>
                <a:gd name="T25" fmla="*/ 0 h 110"/>
                <a:gd name="T26" fmla="*/ 21 w 101"/>
                <a:gd name="T27" fmla="*/ 10 h 110"/>
                <a:gd name="T28" fmla="*/ 12 w 101"/>
                <a:gd name="T29" fmla="*/ 23 h 110"/>
                <a:gd name="T30" fmla="*/ 5 w 101"/>
                <a:gd name="T31" fmla="*/ 40 h 110"/>
                <a:gd name="T32" fmla="*/ 5 w 101"/>
                <a:gd name="T33" fmla="*/ 52 h 110"/>
                <a:gd name="T34" fmla="*/ 7 w 101"/>
                <a:gd name="T35" fmla="*/ 55 h 110"/>
                <a:gd name="T36" fmla="*/ 10 w 101"/>
                <a:gd name="T37" fmla="*/ 41 h 110"/>
                <a:gd name="T38" fmla="*/ 13 w 101"/>
                <a:gd name="T39" fmla="*/ 50 h 110"/>
                <a:gd name="T40" fmla="*/ 15 w 101"/>
                <a:gd name="T41" fmla="*/ 66 h 110"/>
                <a:gd name="T42" fmla="*/ 25 w 101"/>
                <a:gd name="T43" fmla="*/ 85 h 110"/>
                <a:gd name="T44" fmla="*/ 35 w 101"/>
                <a:gd name="T45" fmla="*/ 94 h 110"/>
                <a:gd name="T46" fmla="*/ 27 w 101"/>
                <a:gd name="T47" fmla="*/ 90 h 110"/>
                <a:gd name="T48" fmla="*/ 16 w 101"/>
                <a:gd name="T49" fmla="*/ 80 h 110"/>
                <a:gd name="T50" fmla="*/ 7 w 101"/>
                <a:gd name="T51" fmla="*/ 62 h 110"/>
                <a:gd name="T52" fmla="*/ 5 w 101"/>
                <a:gd name="T53" fmla="*/ 61 h 110"/>
                <a:gd name="T54" fmla="*/ 9 w 101"/>
                <a:gd name="T55" fmla="*/ 76 h 110"/>
                <a:gd name="T56" fmla="*/ 18 w 101"/>
                <a:gd name="T57" fmla="*/ 88 h 110"/>
                <a:gd name="T58" fmla="*/ 32 w 101"/>
                <a:gd name="T59" fmla="*/ 99 h 110"/>
                <a:gd name="T60" fmla="*/ 51 w 101"/>
                <a:gd name="T61" fmla="*/ 105 h 110"/>
                <a:gd name="T62" fmla="*/ 67 w 101"/>
                <a:gd name="T63" fmla="*/ 107 h 110"/>
                <a:gd name="T64" fmla="*/ 82 w 101"/>
                <a:gd name="T65" fmla="*/ 104 h 110"/>
                <a:gd name="T66" fmla="*/ 101 w 101"/>
                <a:gd name="T67" fmla="*/ 95 h 110"/>
                <a:gd name="T68" fmla="*/ 101 w 101"/>
                <a:gd name="T69" fmla="*/ 95 h 1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1" h="110">
                  <a:moveTo>
                    <a:pt x="101" y="95"/>
                  </a:moveTo>
                  <a:lnTo>
                    <a:pt x="85" y="106"/>
                  </a:lnTo>
                  <a:lnTo>
                    <a:pt x="70" y="110"/>
                  </a:lnTo>
                  <a:lnTo>
                    <a:pt x="54" y="109"/>
                  </a:lnTo>
                  <a:lnTo>
                    <a:pt x="34" y="103"/>
                  </a:lnTo>
                  <a:lnTo>
                    <a:pt x="22" y="97"/>
                  </a:lnTo>
                  <a:lnTo>
                    <a:pt x="9" y="84"/>
                  </a:lnTo>
                  <a:lnTo>
                    <a:pt x="2" y="70"/>
                  </a:lnTo>
                  <a:lnTo>
                    <a:pt x="0" y="47"/>
                  </a:lnTo>
                  <a:lnTo>
                    <a:pt x="5" y="32"/>
                  </a:lnTo>
                  <a:lnTo>
                    <a:pt x="11" y="18"/>
                  </a:lnTo>
                  <a:lnTo>
                    <a:pt x="23" y="5"/>
                  </a:lnTo>
                  <a:lnTo>
                    <a:pt x="31" y="0"/>
                  </a:lnTo>
                  <a:lnTo>
                    <a:pt x="21" y="10"/>
                  </a:lnTo>
                  <a:lnTo>
                    <a:pt x="12" y="23"/>
                  </a:lnTo>
                  <a:lnTo>
                    <a:pt x="5" y="40"/>
                  </a:lnTo>
                  <a:lnTo>
                    <a:pt x="5" y="52"/>
                  </a:lnTo>
                  <a:lnTo>
                    <a:pt x="7" y="55"/>
                  </a:lnTo>
                  <a:lnTo>
                    <a:pt x="10" y="41"/>
                  </a:lnTo>
                  <a:lnTo>
                    <a:pt x="13" y="50"/>
                  </a:lnTo>
                  <a:lnTo>
                    <a:pt x="15" y="66"/>
                  </a:lnTo>
                  <a:lnTo>
                    <a:pt x="25" y="85"/>
                  </a:lnTo>
                  <a:lnTo>
                    <a:pt x="35" y="94"/>
                  </a:lnTo>
                  <a:lnTo>
                    <a:pt x="27" y="90"/>
                  </a:lnTo>
                  <a:lnTo>
                    <a:pt x="16" y="80"/>
                  </a:lnTo>
                  <a:lnTo>
                    <a:pt x="7" y="62"/>
                  </a:lnTo>
                  <a:lnTo>
                    <a:pt x="5" y="61"/>
                  </a:lnTo>
                  <a:lnTo>
                    <a:pt x="9" y="76"/>
                  </a:lnTo>
                  <a:lnTo>
                    <a:pt x="18" y="88"/>
                  </a:lnTo>
                  <a:lnTo>
                    <a:pt x="32" y="99"/>
                  </a:lnTo>
                  <a:lnTo>
                    <a:pt x="51" y="105"/>
                  </a:lnTo>
                  <a:lnTo>
                    <a:pt x="67" y="107"/>
                  </a:lnTo>
                  <a:lnTo>
                    <a:pt x="82" y="104"/>
                  </a:lnTo>
                  <a:lnTo>
                    <a:pt x="10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8" name="Freeform 130"/>
            <p:cNvSpPr>
              <a:spLocks/>
            </p:cNvSpPr>
            <p:nvPr/>
          </p:nvSpPr>
          <p:spPr bwMode="auto">
            <a:xfrm>
              <a:off x="5294" y="1832"/>
              <a:ext cx="23" cy="25"/>
            </a:xfrm>
            <a:custGeom>
              <a:avLst/>
              <a:gdLst>
                <a:gd name="T0" fmla="*/ 0 w 23"/>
                <a:gd name="T1" fmla="*/ 9 h 25"/>
                <a:gd name="T2" fmla="*/ 3 w 23"/>
                <a:gd name="T3" fmla="*/ 3 h 25"/>
                <a:gd name="T4" fmla="*/ 10 w 23"/>
                <a:gd name="T5" fmla="*/ 0 h 25"/>
                <a:gd name="T6" fmla="*/ 16 w 23"/>
                <a:gd name="T7" fmla="*/ 1 h 25"/>
                <a:gd name="T8" fmla="*/ 21 w 23"/>
                <a:gd name="T9" fmla="*/ 5 h 25"/>
                <a:gd name="T10" fmla="*/ 23 w 23"/>
                <a:gd name="T11" fmla="*/ 11 h 25"/>
                <a:gd name="T12" fmla="*/ 23 w 23"/>
                <a:gd name="T13" fmla="*/ 19 h 25"/>
                <a:gd name="T14" fmla="*/ 19 w 23"/>
                <a:gd name="T15" fmla="*/ 23 h 25"/>
                <a:gd name="T16" fmla="*/ 13 w 23"/>
                <a:gd name="T17" fmla="*/ 25 h 25"/>
                <a:gd name="T18" fmla="*/ 6 w 23"/>
                <a:gd name="T19" fmla="*/ 23 h 25"/>
                <a:gd name="T20" fmla="*/ 13 w 23"/>
                <a:gd name="T21" fmla="*/ 22 h 25"/>
                <a:gd name="T22" fmla="*/ 18 w 23"/>
                <a:gd name="T23" fmla="*/ 18 h 25"/>
                <a:gd name="T24" fmla="*/ 20 w 23"/>
                <a:gd name="T25" fmla="*/ 11 h 25"/>
                <a:gd name="T26" fmla="*/ 15 w 23"/>
                <a:gd name="T27" fmla="*/ 4 h 25"/>
                <a:gd name="T28" fmla="*/ 8 w 23"/>
                <a:gd name="T29" fmla="*/ 4 h 25"/>
                <a:gd name="T30" fmla="*/ 0 w 23"/>
                <a:gd name="T31" fmla="*/ 9 h 25"/>
                <a:gd name="T32" fmla="*/ 0 w 23"/>
                <a:gd name="T33" fmla="*/ 9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5">
                  <a:moveTo>
                    <a:pt x="0" y="9"/>
                  </a:moveTo>
                  <a:lnTo>
                    <a:pt x="3" y="3"/>
                  </a:lnTo>
                  <a:lnTo>
                    <a:pt x="10" y="0"/>
                  </a:lnTo>
                  <a:lnTo>
                    <a:pt x="16" y="1"/>
                  </a:lnTo>
                  <a:lnTo>
                    <a:pt x="21" y="5"/>
                  </a:lnTo>
                  <a:lnTo>
                    <a:pt x="23" y="11"/>
                  </a:lnTo>
                  <a:lnTo>
                    <a:pt x="23" y="19"/>
                  </a:lnTo>
                  <a:lnTo>
                    <a:pt x="19" y="23"/>
                  </a:lnTo>
                  <a:lnTo>
                    <a:pt x="13" y="25"/>
                  </a:lnTo>
                  <a:lnTo>
                    <a:pt x="6" y="23"/>
                  </a:lnTo>
                  <a:lnTo>
                    <a:pt x="13" y="22"/>
                  </a:lnTo>
                  <a:lnTo>
                    <a:pt x="18" y="18"/>
                  </a:lnTo>
                  <a:lnTo>
                    <a:pt x="20" y="11"/>
                  </a:lnTo>
                  <a:lnTo>
                    <a:pt x="15" y="4"/>
                  </a:lnTo>
                  <a:lnTo>
                    <a:pt x="8" y="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49" name="Freeform 131"/>
            <p:cNvSpPr>
              <a:spLocks/>
            </p:cNvSpPr>
            <p:nvPr/>
          </p:nvSpPr>
          <p:spPr bwMode="auto">
            <a:xfrm>
              <a:off x="5269" y="1797"/>
              <a:ext cx="80" cy="87"/>
            </a:xfrm>
            <a:custGeom>
              <a:avLst/>
              <a:gdLst>
                <a:gd name="T0" fmla="*/ 36 w 80"/>
                <a:gd name="T1" fmla="*/ 17 h 87"/>
                <a:gd name="T2" fmla="*/ 55 w 80"/>
                <a:gd name="T3" fmla="*/ 24 h 87"/>
                <a:gd name="T4" fmla="*/ 65 w 80"/>
                <a:gd name="T5" fmla="*/ 42 h 87"/>
                <a:gd name="T6" fmla="*/ 64 w 80"/>
                <a:gd name="T7" fmla="*/ 60 h 87"/>
                <a:gd name="T8" fmla="*/ 53 w 80"/>
                <a:gd name="T9" fmla="*/ 72 h 87"/>
                <a:gd name="T10" fmla="*/ 34 w 80"/>
                <a:gd name="T11" fmla="*/ 77 h 87"/>
                <a:gd name="T12" fmla="*/ 13 w 80"/>
                <a:gd name="T13" fmla="*/ 69 h 87"/>
                <a:gd name="T14" fmla="*/ 21 w 80"/>
                <a:gd name="T15" fmla="*/ 80 h 87"/>
                <a:gd name="T16" fmla="*/ 25 w 80"/>
                <a:gd name="T17" fmla="*/ 78 h 87"/>
                <a:gd name="T18" fmla="*/ 41 w 80"/>
                <a:gd name="T19" fmla="*/ 87 h 87"/>
                <a:gd name="T20" fmla="*/ 46 w 80"/>
                <a:gd name="T21" fmla="*/ 77 h 87"/>
                <a:gd name="T22" fmla="*/ 59 w 80"/>
                <a:gd name="T23" fmla="*/ 77 h 87"/>
                <a:gd name="T24" fmla="*/ 62 w 80"/>
                <a:gd name="T25" fmla="*/ 77 h 87"/>
                <a:gd name="T26" fmla="*/ 66 w 80"/>
                <a:gd name="T27" fmla="*/ 66 h 87"/>
                <a:gd name="T28" fmla="*/ 71 w 80"/>
                <a:gd name="T29" fmla="*/ 63 h 87"/>
                <a:gd name="T30" fmla="*/ 68 w 80"/>
                <a:gd name="T31" fmla="*/ 51 h 87"/>
                <a:gd name="T32" fmla="*/ 80 w 80"/>
                <a:gd name="T33" fmla="*/ 44 h 87"/>
                <a:gd name="T34" fmla="*/ 66 w 80"/>
                <a:gd name="T35" fmla="*/ 35 h 87"/>
                <a:gd name="T36" fmla="*/ 67 w 80"/>
                <a:gd name="T37" fmla="*/ 28 h 87"/>
                <a:gd name="T38" fmla="*/ 57 w 80"/>
                <a:gd name="T39" fmla="*/ 22 h 87"/>
                <a:gd name="T40" fmla="*/ 56 w 80"/>
                <a:gd name="T41" fmla="*/ 10 h 87"/>
                <a:gd name="T42" fmla="*/ 55 w 80"/>
                <a:gd name="T43" fmla="*/ 8 h 87"/>
                <a:gd name="T44" fmla="*/ 39 w 80"/>
                <a:gd name="T45" fmla="*/ 12 h 87"/>
                <a:gd name="T46" fmla="*/ 31 w 80"/>
                <a:gd name="T47" fmla="*/ 0 h 87"/>
                <a:gd name="T48" fmla="*/ 32 w 80"/>
                <a:gd name="T49" fmla="*/ 11 h 87"/>
                <a:gd name="T50" fmla="*/ 20 w 80"/>
                <a:gd name="T51" fmla="*/ 15 h 87"/>
                <a:gd name="T52" fmla="*/ 15 w 80"/>
                <a:gd name="T53" fmla="*/ 17 h 87"/>
                <a:gd name="T54" fmla="*/ 10 w 80"/>
                <a:gd name="T55" fmla="*/ 29 h 87"/>
                <a:gd name="T56" fmla="*/ 5 w 80"/>
                <a:gd name="T57" fmla="*/ 31 h 87"/>
                <a:gd name="T58" fmla="*/ 8 w 80"/>
                <a:gd name="T59" fmla="*/ 41 h 87"/>
                <a:gd name="T60" fmla="*/ 16 w 80"/>
                <a:gd name="T61" fmla="*/ 24 h 87"/>
                <a:gd name="T62" fmla="*/ 27 w 80"/>
                <a:gd name="T63" fmla="*/ 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 h="87">
                  <a:moveTo>
                    <a:pt x="27" y="18"/>
                  </a:moveTo>
                  <a:lnTo>
                    <a:pt x="36" y="17"/>
                  </a:lnTo>
                  <a:lnTo>
                    <a:pt x="46" y="18"/>
                  </a:lnTo>
                  <a:lnTo>
                    <a:pt x="55" y="24"/>
                  </a:lnTo>
                  <a:lnTo>
                    <a:pt x="61" y="31"/>
                  </a:lnTo>
                  <a:lnTo>
                    <a:pt x="65" y="42"/>
                  </a:lnTo>
                  <a:lnTo>
                    <a:pt x="66" y="51"/>
                  </a:lnTo>
                  <a:lnTo>
                    <a:pt x="64" y="60"/>
                  </a:lnTo>
                  <a:lnTo>
                    <a:pt x="60" y="67"/>
                  </a:lnTo>
                  <a:lnTo>
                    <a:pt x="53" y="72"/>
                  </a:lnTo>
                  <a:lnTo>
                    <a:pt x="46" y="75"/>
                  </a:lnTo>
                  <a:lnTo>
                    <a:pt x="34" y="77"/>
                  </a:lnTo>
                  <a:lnTo>
                    <a:pt x="21" y="73"/>
                  </a:lnTo>
                  <a:lnTo>
                    <a:pt x="13" y="69"/>
                  </a:lnTo>
                  <a:lnTo>
                    <a:pt x="19" y="74"/>
                  </a:lnTo>
                  <a:lnTo>
                    <a:pt x="21" y="80"/>
                  </a:lnTo>
                  <a:lnTo>
                    <a:pt x="21" y="84"/>
                  </a:lnTo>
                  <a:lnTo>
                    <a:pt x="25" y="78"/>
                  </a:lnTo>
                  <a:lnTo>
                    <a:pt x="37" y="80"/>
                  </a:lnTo>
                  <a:lnTo>
                    <a:pt x="41" y="87"/>
                  </a:lnTo>
                  <a:lnTo>
                    <a:pt x="42" y="81"/>
                  </a:lnTo>
                  <a:lnTo>
                    <a:pt x="46" y="77"/>
                  </a:lnTo>
                  <a:lnTo>
                    <a:pt x="52" y="75"/>
                  </a:lnTo>
                  <a:lnTo>
                    <a:pt x="59" y="77"/>
                  </a:lnTo>
                  <a:lnTo>
                    <a:pt x="62" y="81"/>
                  </a:lnTo>
                  <a:lnTo>
                    <a:pt x="62" y="77"/>
                  </a:lnTo>
                  <a:lnTo>
                    <a:pt x="59" y="73"/>
                  </a:lnTo>
                  <a:lnTo>
                    <a:pt x="66" y="66"/>
                  </a:lnTo>
                  <a:lnTo>
                    <a:pt x="77" y="66"/>
                  </a:lnTo>
                  <a:lnTo>
                    <a:pt x="71" y="63"/>
                  </a:lnTo>
                  <a:lnTo>
                    <a:pt x="68" y="58"/>
                  </a:lnTo>
                  <a:lnTo>
                    <a:pt x="68" y="51"/>
                  </a:lnTo>
                  <a:lnTo>
                    <a:pt x="73" y="46"/>
                  </a:lnTo>
                  <a:lnTo>
                    <a:pt x="80" y="44"/>
                  </a:lnTo>
                  <a:lnTo>
                    <a:pt x="69" y="44"/>
                  </a:lnTo>
                  <a:lnTo>
                    <a:pt x="66" y="35"/>
                  </a:lnTo>
                  <a:lnTo>
                    <a:pt x="74" y="24"/>
                  </a:lnTo>
                  <a:lnTo>
                    <a:pt x="67" y="28"/>
                  </a:lnTo>
                  <a:lnTo>
                    <a:pt x="62" y="27"/>
                  </a:lnTo>
                  <a:lnTo>
                    <a:pt x="57" y="22"/>
                  </a:lnTo>
                  <a:lnTo>
                    <a:pt x="53" y="16"/>
                  </a:lnTo>
                  <a:lnTo>
                    <a:pt x="56" y="10"/>
                  </a:lnTo>
                  <a:lnTo>
                    <a:pt x="62" y="7"/>
                  </a:lnTo>
                  <a:lnTo>
                    <a:pt x="55" y="8"/>
                  </a:lnTo>
                  <a:lnTo>
                    <a:pt x="48" y="14"/>
                  </a:lnTo>
                  <a:lnTo>
                    <a:pt x="39" y="12"/>
                  </a:lnTo>
                  <a:lnTo>
                    <a:pt x="36" y="6"/>
                  </a:lnTo>
                  <a:lnTo>
                    <a:pt x="31" y="0"/>
                  </a:lnTo>
                  <a:lnTo>
                    <a:pt x="33" y="7"/>
                  </a:lnTo>
                  <a:lnTo>
                    <a:pt x="32" y="11"/>
                  </a:lnTo>
                  <a:lnTo>
                    <a:pt x="27" y="14"/>
                  </a:lnTo>
                  <a:lnTo>
                    <a:pt x="20" y="15"/>
                  </a:lnTo>
                  <a:lnTo>
                    <a:pt x="12" y="11"/>
                  </a:lnTo>
                  <a:lnTo>
                    <a:pt x="15" y="17"/>
                  </a:lnTo>
                  <a:lnTo>
                    <a:pt x="15" y="20"/>
                  </a:lnTo>
                  <a:lnTo>
                    <a:pt x="10" y="29"/>
                  </a:lnTo>
                  <a:lnTo>
                    <a:pt x="0" y="28"/>
                  </a:lnTo>
                  <a:lnTo>
                    <a:pt x="5" y="31"/>
                  </a:lnTo>
                  <a:lnTo>
                    <a:pt x="7" y="36"/>
                  </a:lnTo>
                  <a:lnTo>
                    <a:pt x="8" y="41"/>
                  </a:lnTo>
                  <a:lnTo>
                    <a:pt x="11" y="31"/>
                  </a:lnTo>
                  <a:lnTo>
                    <a:pt x="16" y="24"/>
                  </a:lnTo>
                  <a:lnTo>
                    <a:pt x="2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0" name="Freeform 132"/>
            <p:cNvSpPr>
              <a:spLocks/>
            </p:cNvSpPr>
            <p:nvPr/>
          </p:nvSpPr>
          <p:spPr bwMode="auto">
            <a:xfrm>
              <a:off x="5262" y="1840"/>
              <a:ext cx="15" cy="17"/>
            </a:xfrm>
            <a:custGeom>
              <a:avLst/>
              <a:gdLst>
                <a:gd name="T0" fmla="*/ 0 w 15"/>
                <a:gd name="T1" fmla="*/ 5 h 17"/>
                <a:gd name="T2" fmla="*/ 6 w 15"/>
                <a:gd name="T3" fmla="*/ 8 h 17"/>
                <a:gd name="T4" fmla="*/ 13 w 15"/>
                <a:gd name="T5" fmla="*/ 4 h 17"/>
                <a:gd name="T6" fmla="*/ 15 w 15"/>
                <a:gd name="T7" fmla="*/ 0 h 17"/>
                <a:gd name="T8" fmla="*/ 15 w 15"/>
                <a:gd name="T9" fmla="*/ 6 h 17"/>
                <a:gd name="T10" fmla="*/ 9 w 15"/>
                <a:gd name="T11" fmla="*/ 11 h 17"/>
                <a:gd name="T12" fmla="*/ 8 w 15"/>
                <a:gd name="T13" fmla="*/ 17 h 17"/>
                <a:gd name="T14" fmla="*/ 0 w 15"/>
                <a:gd name="T15" fmla="*/ 14 h 17"/>
                <a:gd name="T16" fmla="*/ 0 w 15"/>
                <a:gd name="T17" fmla="*/ 5 h 17"/>
                <a:gd name="T18" fmla="*/ 0 w 15"/>
                <a:gd name="T19" fmla="*/ 5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7">
                  <a:moveTo>
                    <a:pt x="0" y="5"/>
                  </a:moveTo>
                  <a:lnTo>
                    <a:pt x="6" y="8"/>
                  </a:lnTo>
                  <a:lnTo>
                    <a:pt x="13" y="4"/>
                  </a:lnTo>
                  <a:lnTo>
                    <a:pt x="15" y="0"/>
                  </a:lnTo>
                  <a:lnTo>
                    <a:pt x="15" y="6"/>
                  </a:lnTo>
                  <a:lnTo>
                    <a:pt x="9" y="11"/>
                  </a:lnTo>
                  <a:lnTo>
                    <a:pt x="8" y="17"/>
                  </a:lnTo>
                  <a:lnTo>
                    <a:pt x="0" y="1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1" name="Freeform 133"/>
            <p:cNvSpPr>
              <a:spLocks/>
            </p:cNvSpPr>
            <p:nvPr/>
          </p:nvSpPr>
          <p:spPr bwMode="auto">
            <a:xfrm>
              <a:off x="5268" y="1861"/>
              <a:ext cx="10" cy="18"/>
            </a:xfrm>
            <a:custGeom>
              <a:avLst/>
              <a:gdLst>
                <a:gd name="T0" fmla="*/ 3 w 10"/>
                <a:gd name="T1" fmla="*/ 9 h 18"/>
                <a:gd name="T2" fmla="*/ 5 w 10"/>
                <a:gd name="T3" fmla="*/ 6 h 18"/>
                <a:gd name="T4" fmla="*/ 10 w 10"/>
                <a:gd name="T5" fmla="*/ 4 h 18"/>
                <a:gd name="T6" fmla="*/ 6 w 10"/>
                <a:gd name="T7" fmla="*/ 0 h 18"/>
                <a:gd name="T8" fmla="*/ 2 w 10"/>
                <a:gd name="T9" fmla="*/ 4 h 18"/>
                <a:gd name="T10" fmla="*/ 0 w 10"/>
                <a:gd name="T11" fmla="*/ 10 h 18"/>
                <a:gd name="T12" fmla="*/ 3 w 10"/>
                <a:gd name="T13" fmla="*/ 18 h 18"/>
                <a:gd name="T14" fmla="*/ 3 w 10"/>
                <a:gd name="T15" fmla="*/ 9 h 18"/>
                <a:gd name="T16" fmla="*/ 3 w 10"/>
                <a:gd name="T17" fmla="*/ 9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8">
                  <a:moveTo>
                    <a:pt x="3" y="9"/>
                  </a:moveTo>
                  <a:lnTo>
                    <a:pt x="5" y="6"/>
                  </a:lnTo>
                  <a:lnTo>
                    <a:pt x="10" y="4"/>
                  </a:lnTo>
                  <a:lnTo>
                    <a:pt x="6" y="0"/>
                  </a:lnTo>
                  <a:lnTo>
                    <a:pt x="2" y="4"/>
                  </a:lnTo>
                  <a:lnTo>
                    <a:pt x="0" y="10"/>
                  </a:lnTo>
                  <a:lnTo>
                    <a:pt x="3" y="18"/>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2" name="Freeform 134"/>
            <p:cNvSpPr>
              <a:spLocks/>
            </p:cNvSpPr>
            <p:nvPr/>
          </p:nvSpPr>
          <p:spPr bwMode="auto">
            <a:xfrm>
              <a:off x="5265" y="1790"/>
              <a:ext cx="85" cy="28"/>
            </a:xfrm>
            <a:custGeom>
              <a:avLst/>
              <a:gdLst>
                <a:gd name="T0" fmla="*/ 0 w 85"/>
                <a:gd name="T1" fmla="*/ 20 h 28"/>
                <a:gd name="T2" fmla="*/ 10 w 85"/>
                <a:gd name="T3" fmla="*/ 8 h 28"/>
                <a:gd name="T4" fmla="*/ 21 w 85"/>
                <a:gd name="T5" fmla="*/ 2 h 28"/>
                <a:gd name="T6" fmla="*/ 37 w 85"/>
                <a:gd name="T7" fmla="*/ 0 h 28"/>
                <a:gd name="T8" fmla="*/ 51 w 85"/>
                <a:gd name="T9" fmla="*/ 2 h 28"/>
                <a:gd name="T10" fmla="*/ 66 w 85"/>
                <a:gd name="T11" fmla="*/ 8 h 28"/>
                <a:gd name="T12" fmla="*/ 78 w 85"/>
                <a:gd name="T13" fmla="*/ 17 h 28"/>
                <a:gd name="T14" fmla="*/ 85 w 85"/>
                <a:gd name="T15" fmla="*/ 27 h 28"/>
                <a:gd name="T16" fmla="*/ 79 w 85"/>
                <a:gd name="T17" fmla="*/ 28 h 28"/>
                <a:gd name="T18" fmla="*/ 77 w 85"/>
                <a:gd name="T19" fmla="*/ 22 h 28"/>
                <a:gd name="T20" fmla="*/ 71 w 85"/>
                <a:gd name="T21" fmla="*/ 15 h 28"/>
                <a:gd name="T22" fmla="*/ 65 w 85"/>
                <a:gd name="T23" fmla="*/ 14 h 28"/>
                <a:gd name="T24" fmla="*/ 55 w 85"/>
                <a:gd name="T25" fmla="*/ 8 h 28"/>
                <a:gd name="T26" fmla="*/ 39 w 85"/>
                <a:gd name="T27" fmla="*/ 4 h 28"/>
                <a:gd name="T28" fmla="*/ 35 w 85"/>
                <a:gd name="T29" fmla="*/ 7 h 28"/>
                <a:gd name="T30" fmla="*/ 29 w 85"/>
                <a:gd name="T31" fmla="*/ 4 h 28"/>
                <a:gd name="T32" fmla="*/ 20 w 85"/>
                <a:gd name="T33" fmla="*/ 6 h 28"/>
                <a:gd name="T34" fmla="*/ 17 w 85"/>
                <a:gd name="T35" fmla="*/ 10 h 28"/>
                <a:gd name="T36" fmla="*/ 16 w 85"/>
                <a:gd name="T37" fmla="*/ 16 h 28"/>
                <a:gd name="T38" fmla="*/ 20 w 85"/>
                <a:gd name="T39" fmla="*/ 22 h 28"/>
                <a:gd name="T40" fmla="*/ 12 w 85"/>
                <a:gd name="T41" fmla="*/ 17 h 28"/>
                <a:gd name="T42" fmla="*/ 4 w 85"/>
                <a:gd name="T43" fmla="*/ 22 h 28"/>
                <a:gd name="T44" fmla="*/ 6 w 85"/>
                <a:gd name="T45" fmla="*/ 15 h 28"/>
                <a:gd name="T46" fmla="*/ 0 w 85"/>
                <a:gd name="T47" fmla="*/ 20 h 28"/>
                <a:gd name="T48" fmla="*/ 0 w 85"/>
                <a:gd name="T49" fmla="*/ 2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5" h="28">
                  <a:moveTo>
                    <a:pt x="0" y="20"/>
                  </a:moveTo>
                  <a:lnTo>
                    <a:pt x="10" y="8"/>
                  </a:lnTo>
                  <a:lnTo>
                    <a:pt x="21" y="2"/>
                  </a:lnTo>
                  <a:lnTo>
                    <a:pt x="37" y="0"/>
                  </a:lnTo>
                  <a:lnTo>
                    <a:pt x="51" y="2"/>
                  </a:lnTo>
                  <a:lnTo>
                    <a:pt x="66" y="8"/>
                  </a:lnTo>
                  <a:lnTo>
                    <a:pt x="78" y="17"/>
                  </a:lnTo>
                  <a:lnTo>
                    <a:pt x="85" y="27"/>
                  </a:lnTo>
                  <a:lnTo>
                    <a:pt x="79" y="28"/>
                  </a:lnTo>
                  <a:lnTo>
                    <a:pt x="77" y="22"/>
                  </a:lnTo>
                  <a:lnTo>
                    <a:pt x="71" y="15"/>
                  </a:lnTo>
                  <a:lnTo>
                    <a:pt x="65" y="14"/>
                  </a:lnTo>
                  <a:lnTo>
                    <a:pt x="55" y="8"/>
                  </a:lnTo>
                  <a:lnTo>
                    <a:pt x="39" y="4"/>
                  </a:lnTo>
                  <a:lnTo>
                    <a:pt x="35" y="7"/>
                  </a:lnTo>
                  <a:lnTo>
                    <a:pt x="29" y="4"/>
                  </a:lnTo>
                  <a:lnTo>
                    <a:pt x="20" y="6"/>
                  </a:lnTo>
                  <a:lnTo>
                    <a:pt x="17" y="10"/>
                  </a:lnTo>
                  <a:lnTo>
                    <a:pt x="16" y="16"/>
                  </a:lnTo>
                  <a:lnTo>
                    <a:pt x="20" y="22"/>
                  </a:lnTo>
                  <a:lnTo>
                    <a:pt x="12" y="17"/>
                  </a:lnTo>
                  <a:lnTo>
                    <a:pt x="4" y="22"/>
                  </a:lnTo>
                  <a:lnTo>
                    <a:pt x="6" y="15"/>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3" name="Freeform 135"/>
            <p:cNvSpPr>
              <a:spLocks/>
            </p:cNvSpPr>
            <p:nvPr/>
          </p:nvSpPr>
          <p:spPr bwMode="auto">
            <a:xfrm>
              <a:off x="5347" y="1829"/>
              <a:ext cx="12" cy="49"/>
            </a:xfrm>
            <a:custGeom>
              <a:avLst/>
              <a:gdLst>
                <a:gd name="T0" fmla="*/ 7 w 12"/>
                <a:gd name="T1" fmla="*/ 0 h 49"/>
                <a:gd name="T2" fmla="*/ 10 w 12"/>
                <a:gd name="T3" fmla="*/ 10 h 49"/>
                <a:gd name="T4" fmla="*/ 12 w 12"/>
                <a:gd name="T5" fmla="*/ 19 h 49"/>
                <a:gd name="T6" fmla="*/ 11 w 12"/>
                <a:gd name="T7" fmla="*/ 30 h 49"/>
                <a:gd name="T8" fmla="*/ 7 w 12"/>
                <a:gd name="T9" fmla="*/ 40 h 49"/>
                <a:gd name="T10" fmla="*/ 0 w 12"/>
                <a:gd name="T11" fmla="*/ 49 h 49"/>
                <a:gd name="T12" fmla="*/ 3 w 12"/>
                <a:gd name="T13" fmla="*/ 41 h 49"/>
                <a:gd name="T14" fmla="*/ 0 w 12"/>
                <a:gd name="T15" fmla="*/ 34 h 49"/>
                <a:gd name="T16" fmla="*/ 6 w 12"/>
                <a:gd name="T17" fmla="*/ 31 h 49"/>
                <a:gd name="T18" fmla="*/ 10 w 12"/>
                <a:gd name="T19" fmla="*/ 26 h 49"/>
                <a:gd name="T20" fmla="*/ 10 w 12"/>
                <a:gd name="T21" fmla="*/ 20 h 49"/>
                <a:gd name="T22" fmla="*/ 7 w 12"/>
                <a:gd name="T23" fmla="*/ 15 h 49"/>
                <a:gd name="T24" fmla="*/ 3 w 12"/>
                <a:gd name="T25" fmla="*/ 12 h 49"/>
                <a:gd name="T26" fmla="*/ 7 w 12"/>
                <a:gd name="T27" fmla="*/ 9 h 49"/>
                <a:gd name="T28" fmla="*/ 7 w 12"/>
                <a:gd name="T29" fmla="*/ 0 h 49"/>
                <a:gd name="T30" fmla="*/ 7 w 12"/>
                <a:gd name="T31" fmla="*/ 0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 h="49">
                  <a:moveTo>
                    <a:pt x="7" y="0"/>
                  </a:moveTo>
                  <a:lnTo>
                    <a:pt x="10" y="10"/>
                  </a:lnTo>
                  <a:lnTo>
                    <a:pt x="12" y="19"/>
                  </a:lnTo>
                  <a:lnTo>
                    <a:pt x="11" y="30"/>
                  </a:lnTo>
                  <a:lnTo>
                    <a:pt x="7" y="40"/>
                  </a:lnTo>
                  <a:lnTo>
                    <a:pt x="0" y="49"/>
                  </a:lnTo>
                  <a:lnTo>
                    <a:pt x="3" y="41"/>
                  </a:lnTo>
                  <a:lnTo>
                    <a:pt x="0" y="34"/>
                  </a:lnTo>
                  <a:lnTo>
                    <a:pt x="6" y="31"/>
                  </a:lnTo>
                  <a:lnTo>
                    <a:pt x="10" y="26"/>
                  </a:lnTo>
                  <a:lnTo>
                    <a:pt x="10" y="20"/>
                  </a:lnTo>
                  <a:lnTo>
                    <a:pt x="7" y="15"/>
                  </a:lnTo>
                  <a:lnTo>
                    <a:pt x="3" y="12"/>
                  </a:lnTo>
                  <a:lnTo>
                    <a:pt x="7" y="9"/>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4" name="Freeform 136"/>
            <p:cNvSpPr>
              <a:spLocks/>
            </p:cNvSpPr>
            <p:nvPr/>
          </p:nvSpPr>
          <p:spPr bwMode="auto">
            <a:xfrm>
              <a:off x="5325" y="1880"/>
              <a:ext cx="17" cy="10"/>
            </a:xfrm>
            <a:custGeom>
              <a:avLst/>
              <a:gdLst>
                <a:gd name="T0" fmla="*/ 0 w 17"/>
                <a:gd name="T1" fmla="*/ 10 h 10"/>
                <a:gd name="T2" fmla="*/ 5 w 17"/>
                <a:gd name="T3" fmla="*/ 7 h 10"/>
                <a:gd name="T4" fmla="*/ 7 w 17"/>
                <a:gd name="T5" fmla="*/ 0 h 10"/>
                <a:gd name="T6" fmla="*/ 11 w 17"/>
                <a:gd name="T7" fmla="*/ 4 h 10"/>
                <a:gd name="T8" fmla="*/ 17 w 17"/>
                <a:gd name="T9" fmla="*/ 2 h 10"/>
                <a:gd name="T10" fmla="*/ 9 w 17"/>
                <a:gd name="T11" fmla="*/ 8 h 10"/>
                <a:gd name="T12" fmla="*/ 0 w 17"/>
                <a:gd name="T13" fmla="*/ 10 h 10"/>
                <a:gd name="T14" fmla="*/ 0 w 17"/>
                <a:gd name="T15" fmla="*/ 1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0">
                  <a:moveTo>
                    <a:pt x="0" y="10"/>
                  </a:moveTo>
                  <a:lnTo>
                    <a:pt x="5" y="7"/>
                  </a:lnTo>
                  <a:lnTo>
                    <a:pt x="7" y="0"/>
                  </a:lnTo>
                  <a:lnTo>
                    <a:pt x="11" y="4"/>
                  </a:lnTo>
                  <a:lnTo>
                    <a:pt x="17" y="2"/>
                  </a:lnTo>
                  <a:lnTo>
                    <a:pt x="9" y="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5" name="Freeform 137"/>
            <p:cNvSpPr>
              <a:spLocks/>
            </p:cNvSpPr>
            <p:nvPr/>
          </p:nvSpPr>
          <p:spPr bwMode="auto">
            <a:xfrm>
              <a:off x="5286" y="1783"/>
              <a:ext cx="81" cy="85"/>
            </a:xfrm>
            <a:custGeom>
              <a:avLst/>
              <a:gdLst>
                <a:gd name="T0" fmla="*/ 0 w 81"/>
                <a:gd name="T1" fmla="*/ 5 h 85"/>
                <a:gd name="T2" fmla="*/ 20 w 81"/>
                <a:gd name="T3" fmla="*/ 0 h 85"/>
                <a:gd name="T4" fmla="*/ 36 w 81"/>
                <a:gd name="T5" fmla="*/ 3 h 85"/>
                <a:gd name="T6" fmla="*/ 49 w 81"/>
                <a:gd name="T7" fmla="*/ 9 h 85"/>
                <a:gd name="T8" fmla="*/ 59 w 81"/>
                <a:gd name="T9" fmla="*/ 17 h 85"/>
                <a:gd name="T10" fmla="*/ 67 w 81"/>
                <a:gd name="T11" fmla="*/ 25 h 85"/>
                <a:gd name="T12" fmla="*/ 74 w 81"/>
                <a:gd name="T13" fmla="*/ 36 h 85"/>
                <a:gd name="T14" fmla="*/ 79 w 81"/>
                <a:gd name="T15" fmla="*/ 51 h 85"/>
                <a:gd name="T16" fmla="*/ 81 w 81"/>
                <a:gd name="T17" fmla="*/ 66 h 85"/>
                <a:gd name="T18" fmla="*/ 79 w 81"/>
                <a:gd name="T19" fmla="*/ 77 h 85"/>
                <a:gd name="T20" fmla="*/ 75 w 81"/>
                <a:gd name="T21" fmla="*/ 85 h 85"/>
                <a:gd name="T22" fmla="*/ 77 w 81"/>
                <a:gd name="T23" fmla="*/ 72 h 85"/>
                <a:gd name="T24" fmla="*/ 77 w 81"/>
                <a:gd name="T25" fmla="*/ 57 h 85"/>
                <a:gd name="T26" fmla="*/ 72 w 81"/>
                <a:gd name="T27" fmla="*/ 40 h 85"/>
                <a:gd name="T28" fmla="*/ 61 w 81"/>
                <a:gd name="T29" fmla="*/ 24 h 85"/>
                <a:gd name="T30" fmla="*/ 47 w 81"/>
                <a:gd name="T31" fmla="*/ 13 h 85"/>
                <a:gd name="T32" fmla="*/ 34 w 81"/>
                <a:gd name="T33" fmla="*/ 5 h 85"/>
                <a:gd name="T34" fmla="*/ 18 w 81"/>
                <a:gd name="T35" fmla="*/ 3 h 85"/>
                <a:gd name="T36" fmla="*/ 0 w 81"/>
                <a:gd name="T37" fmla="*/ 5 h 85"/>
                <a:gd name="T38" fmla="*/ 0 w 81"/>
                <a:gd name="T39" fmla="*/ 5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85">
                  <a:moveTo>
                    <a:pt x="0" y="5"/>
                  </a:moveTo>
                  <a:lnTo>
                    <a:pt x="20" y="0"/>
                  </a:lnTo>
                  <a:lnTo>
                    <a:pt x="36" y="3"/>
                  </a:lnTo>
                  <a:lnTo>
                    <a:pt x="49" y="9"/>
                  </a:lnTo>
                  <a:lnTo>
                    <a:pt x="59" y="17"/>
                  </a:lnTo>
                  <a:lnTo>
                    <a:pt x="67" y="25"/>
                  </a:lnTo>
                  <a:lnTo>
                    <a:pt x="74" y="36"/>
                  </a:lnTo>
                  <a:lnTo>
                    <a:pt x="79" y="51"/>
                  </a:lnTo>
                  <a:lnTo>
                    <a:pt x="81" y="66"/>
                  </a:lnTo>
                  <a:lnTo>
                    <a:pt x="79" y="77"/>
                  </a:lnTo>
                  <a:lnTo>
                    <a:pt x="75" y="85"/>
                  </a:lnTo>
                  <a:lnTo>
                    <a:pt x="77" y="72"/>
                  </a:lnTo>
                  <a:lnTo>
                    <a:pt x="77" y="57"/>
                  </a:lnTo>
                  <a:lnTo>
                    <a:pt x="72" y="40"/>
                  </a:lnTo>
                  <a:lnTo>
                    <a:pt x="61" y="24"/>
                  </a:lnTo>
                  <a:lnTo>
                    <a:pt x="47" y="13"/>
                  </a:lnTo>
                  <a:lnTo>
                    <a:pt x="34" y="5"/>
                  </a:lnTo>
                  <a:lnTo>
                    <a:pt x="18"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6" name="Freeform 138"/>
            <p:cNvSpPr>
              <a:spLocks/>
            </p:cNvSpPr>
            <p:nvPr/>
          </p:nvSpPr>
          <p:spPr bwMode="auto">
            <a:xfrm>
              <a:off x="5536" y="1986"/>
              <a:ext cx="10" cy="18"/>
            </a:xfrm>
            <a:custGeom>
              <a:avLst/>
              <a:gdLst>
                <a:gd name="T0" fmla="*/ 0 w 10"/>
                <a:gd name="T1" fmla="*/ 16 h 18"/>
                <a:gd name="T2" fmla="*/ 2 w 10"/>
                <a:gd name="T3" fmla="*/ 10 h 18"/>
                <a:gd name="T4" fmla="*/ 6 w 10"/>
                <a:gd name="T5" fmla="*/ 3 h 18"/>
                <a:gd name="T6" fmla="*/ 9 w 10"/>
                <a:gd name="T7" fmla="*/ 0 h 18"/>
                <a:gd name="T8" fmla="*/ 10 w 10"/>
                <a:gd name="T9" fmla="*/ 2 h 18"/>
                <a:gd name="T10" fmla="*/ 5 w 10"/>
                <a:gd name="T11" fmla="*/ 8 h 18"/>
                <a:gd name="T12" fmla="*/ 3 w 10"/>
                <a:gd name="T13" fmla="*/ 14 h 18"/>
                <a:gd name="T14" fmla="*/ 3 w 10"/>
                <a:gd name="T15" fmla="*/ 18 h 18"/>
                <a:gd name="T16" fmla="*/ 0 w 10"/>
                <a:gd name="T17" fmla="*/ 16 h 18"/>
                <a:gd name="T18" fmla="*/ 0 w 10"/>
                <a:gd name="T19" fmla="*/ 1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8">
                  <a:moveTo>
                    <a:pt x="0" y="16"/>
                  </a:moveTo>
                  <a:lnTo>
                    <a:pt x="2" y="10"/>
                  </a:lnTo>
                  <a:lnTo>
                    <a:pt x="6" y="3"/>
                  </a:lnTo>
                  <a:lnTo>
                    <a:pt x="9" y="0"/>
                  </a:lnTo>
                  <a:lnTo>
                    <a:pt x="10" y="2"/>
                  </a:lnTo>
                  <a:lnTo>
                    <a:pt x="5" y="8"/>
                  </a:lnTo>
                  <a:lnTo>
                    <a:pt x="3" y="14"/>
                  </a:lnTo>
                  <a:lnTo>
                    <a:pt x="3" y="1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7" name="Freeform 139"/>
            <p:cNvSpPr>
              <a:spLocks/>
            </p:cNvSpPr>
            <p:nvPr/>
          </p:nvSpPr>
          <p:spPr bwMode="auto">
            <a:xfrm>
              <a:off x="5542" y="1991"/>
              <a:ext cx="7" cy="15"/>
            </a:xfrm>
            <a:custGeom>
              <a:avLst/>
              <a:gdLst>
                <a:gd name="T0" fmla="*/ 0 w 7"/>
                <a:gd name="T1" fmla="*/ 14 h 15"/>
                <a:gd name="T2" fmla="*/ 1 w 7"/>
                <a:gd name="T3" fmla="*/ 8 h 15"/>
                <a:gd name="T4" fmla="*/ 5 w 7"/>
                <a:gd name="T5" fmla="*/ 0 h 15"/>
                <a:gd name="T6" fmla="*/ 7 w 7"/>
                <a:gd name="T7" fmla="*/ 2 h 15"/>
                <a:gd name="T8" fmla="*/ 4 w 7"/>
                <a:gd name="T9" fmla="*/ 7 h 15"/>
                <a:gd name="T10" fmla="*/ 3 w 7"/>
                <a:gd name="T11" fmla="*/ 15 h 15"/>
                <a:gd name="T12" fmla="*/ 0 w 7"/>
                <a:gd name="T13" fmla="*/ 14 h 15"/>
                <a:gd name="T14" fmla="*/ 0 w 7"/>
                <a:gd name="T15" fmla="*/ 14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15">
                  <a:moveTo>
                    <a:pt x="0" y="14"/>
                  </a:moveTo>
                  <a:lnTo>
                    <a:pt x="1" y="8"/>
                  </a:lnTo>
                  <a:lnTo>
                    <a:pt x="5" y="0"/>
                  </a:lnTo>
                  <a:lnTo>
                    <a:pt x="7" y="2"/>
                  </a:lnTo>
                  <a:lnTo>
                    <a:pt x="4" y="7"/>
                  </a:lnTo>
                  <a:lnTo>
                    <a:pt x="3" y="15"/>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8" name="Freeform 140"/>
            <p:cNvSpPr>
              <a:spLocks/>
            </p:cNvSpPr>
            <p:nvPr/>
          </p:nvSpPr>
          <p:spPr bwMode="auto">
            <a:xfrm>
              <a:off x="5547" y="1995"/>
              <a:ext cx="6" cy="13"/>
            </a:xfrm>
            <a:custGeom>
              <a:avLst/>
              <a:gdLst>
                <a:gd name="T0" fmla="*/ 0 w 6"/>
                <a:gd name="T1" fmla="*/ 12 h 13"/>
                <a:gd name="T2" fmla="*/ 1 w 6"/>
                <a:gd name="T3" fmla="*/ 5 h 13"/>
                <a:gd name="T4" fmla="*/ 4 w 6"/>
                <a:gd name="T5" fmla="*/ 0 h 13"/>
                <a:gd name="T6" fmla="*/ 6 w 6"/>
                <a:gd name="T7" fmla="*/ 2 h 13"/>
                <a:gd name="T8" fmla="*/ 3 w 6"/>
                <a:gd name="T9" fmla="*/ 7 h 13"/>
                <a:gd name="T10" fmla="*/ 3 w 6"/>
                <a:gd name="T11" fmla="*/ 13 h 13"/>
                <a:gd name="T12" fmla="*/ 0 w 6"/>
                <a:gd name="T13" fmla="*/ 12 h 13"/>
                <a:gd name="T14" fmla="*/ 0 w 6"/>
                <a:gd name="T15" fmla="*/ 12 h 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13">
                  <a:moveTo>
                    <a:pt x="0" y="12"/>
                  </a:moveTo>
                  <a:lnTo>
                    <a:pt x="1" y="5"/>
                  </a:lnTo>
                  <a:lnTo>
                    <a:pt x="4" y="0"/>
                  </a:lnTo>
                  <a:lnTo>
                    <a:pt x="6" y="2"/>
                  </a:lnTo>
                  <a:lnTo>
                    <a:pt x="3" y="7"/>
                  </a:lnTo>
                  <a:lnTo>
                    <a:pt x="3" y="1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59" name="Freeform 141"/>
            <p:cNvSpPr>
              <a:spLocks/>
            </p:cNvSpPr>
            <p:nvPr/>
          </p:nvSpPr>
          <p:spPr bwMode="auto">
            <a:xfrm>
              <a:off x="5553" y="2000"/>
              <a:ext cx="4" cy="10"/>
            </a:xfrm>
            <a:custGeom>
              <a:avLst/>
              <a:gdLst>
                <a:gd name="T0" fmla="*/ 0 w 4"/>
                <a:gd name="T1" fmla="*/ 9 h 10"/>
                <a:gd name="T2" fmla="*/ 0 w 4"/>
                <a:gd name="T3" fmla="*/ 4 h 10"/>
                <a:gd name="T4" fmla="*/ 2 w 4"/>
                <a:gd name="T5" fmla="*/ 0 h 10"/>
                <a:gd name="T6" fmla="*/ 4 w 4"/>
                <a:gd name="T7" fmla="*/ 2 h 10"/>
                <a:gd name="T8" fmla="*/ 2 w 4"/>
                <a:gd name="T9" fmla="*/ 5 h 10"/>
                <a:gd name="T10" fmla="*/ 2 w 4"/>
                <a:gd name="T11" fmla="*/ 10 h 10"/>
                <a:gd name="T12" fmla="*/ 0 w 4"/>
                <a:gd name="T13" fmla="*/ 9 h 10"/>
                <a:gd name="T14" fmla="*/ 0 w 4"/>
                <a:gd name="T15" fmla="*/ 9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 h="10">
                  <a:moveTo>
                    <a:pt x="0" y="9"/>
                  </a:moveTo>
                  <a:lnTo>
                    <a:pt x="0" y="4"/>
                  </a:lnTo>
                  <a:lnTo>
                    <a:pt x="2" y="0"/>
                  </a:lnTo>
                  <a:lnTo>
                    <a:pt x="4" y="2"/>
                  </a:lnTo>
                  <a:lnTo>
                    <a:pt x="2" y="5"/>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0" name="Freeform 142"/>
            <p:cNvSpPr>
              <a:spLocks/>
            </p:cNvSpPr>
            <p:nvPr/>
          </p:nvSpPr>
          <p:spPr bwMode="auto">
            <a:xfrm>
              <a:off x="5545" y="1976"/>
              <a:ext cx="4" cy="5"/>
            </a:xfrm>
            <a:custGeom>
              <a:avLst/>
              <a:gdLst>
                <a:gd name="T0" fmla="*/ 0 w 4"/>
                <a:gd name="T1" fmla="*/ 1 h 5"/>
                <a:gd name="T2" fmla="*/ 3 w 4"/>
                <a:gd name="T3" fmla="*/ 5 h 5"/>
                <a:gd name="T4" fmla="*/ 4 w 4"/>
                <a:gd name="T5" fmla="*/ 4 h 5"/>
                <a:gd name="T6" fmla="*/ 1 w 4"/>
                <a:gd name="T7" fmla="*/ 0 h 5"/>
                <a:gd name="T8" fmla="*/ 0 w 4"/>
                <a:gd name="T9" fmla="*/ 1 h 5"/>
                <a:gd name="T10" fmla="*/ 0 w 4"/>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5">
                  <a:moveTo>
                    <a:pt x="0" y="1"/>
                  </a:moveTo>
                  <a:lnTo>
                    <a:pt x="3" y="5"/>
                  </a:lnTo>
                  <a:lnTo>
                    <a:pt x="4" y="4"/>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1" name="Freeform 143"/>
            <p:cNvSpPr>
              <a:spLocks/>
            </p:cNvSpPr>
            <p:nvPr/>
          </p:nvSpPr>
          <p:spPr bwMode="auto">
            <a:xfrm>
              <a:off x="5547" y="1971"/>
              <a:ext cx="6" cy="8"/>
            </a:xfrm>
            <a:custGeom>
              <a:avLst/>
              <a:gdLst>
                <a:gd name="T0" fmla="*/ 0 w 6"/>
                <a:gd name="T1" fmla="*/ 2 h 8"/>
                <a:gd name="T2" fmla="*/ 5 w 6"/>
                <a:gd name="T3" fmla="*/ 8 h 8"/>
                <a:gd name="T4" fmla="*/ 6 w 6"/>
                <a:gd name="T5" fmla="*/ 6 h 8"/>
                <a:gd name="T6" fmla="*/ 1 w 6"/>
                <a:gd name="T7" fmla="*/ 0 h 8"/>
                <a:gd name="T8" fmla="*/ 0 w 6"/>
                <a:gd name="T9" fmla="*/ 2 h 8"/>
                <a:gd name="T10" fmla="*/ 0 w 6"/>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0" y="2"/>
                  </a:moveTo>
                  <a:lnTo>
                    <a:pt x="5" y="8"/>
                  </a:lnTo>
                  <a:lnTo>
                    <a:pt x="6" y="6"/>
                  </a:lnTo>
                  <a:lnTo>
                    <a:pt x="1"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2" name="Freeform 144"/>
            <p:cNvSpPr>
              <a:spLocks/>
            </p:cNvSpPr>
            <p:nvPr/>
          </p:nvSpPr>
          <p:spPr bwMode="auto">
            <a:xfrm>
              <a:off x="5550" y="1966"/>
              <a:ext cx="7" cy="9"/>
            </a:xfrm>
            <a:custGeom>
              <a:avLst/>
              <a:gdLst>
                <a:gd name="T0" fmla="*/ 0 w 7"/>
                <a:gd name="T1" fmla="*/ 3 h 9"/>
                <a:gd name="T2" fmla="*/ 6 w 7"/>
                <a:gd name="T3" fmla="*/ 9 h 9"/>
                <a:gd name="T4" fmla="*/ 7 w 7"/>
                <a:gd name="T5" fmla="*/ 8 h 9"/>
                <a:gd name="T6" fmla="*/ 1 w 7"/>
                <a:gd name="T7" fmla="*/ 0 h 9"/>
                <a:gd name="T8" fmla="*/ 0 w 7"/>
                <a:gd name="T9" fmla="*/ 3 h 9"/>
                <a:gd name="T10" fmla="*/ 0 w 7"/>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0" y="3"/>
                  </a:moveTo>
                  <a:lnTo>
                    <a:pt x="6" y="9"/>
                  </a:lnTo>
                  <a:lnTo>
                    <a:pt x="7" y="8"/>
                  </a:lnTo>
                  <a:lnTo>
                    <a:pt x="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3" name="Freeform 145"/>
            <p:cNvSpPr>
              <a:spLocks/>
            </p:cNvSpPr>
            <p:nvPr/>
          </p:nvSpPr>
          <p:spPr bwMode="auto">
            <a:xfrm>
              <a:off x="5552" y="1962"/>
              <a:ext cx="10" cy="11"/>
            </a:xfrm>
            <a:custGeom>
              <a:avLst/>
              <a:gdLst>
                <a:gd name="T0" fmla="*/ 0 w 10"/>
                <a:gd name="T1" fmla="*/ 2 h 11"/>
                <a:gd name="T2" fmla="*/ 8 w 10"/>
                <a:gd name="T3" fmla="*/ 11 h 11"/>
                <a:gd name="T4" fmla="*/ 10 w 10"/>
                <a:gd name="T5" fmla="*/ 9 h 11"/>
                <a:gd name="T6" fmla="*/ 2 w 10"/>
                <a:gd name="T7" fmla="*/ 0 h 11"/>
                <a:gd name="T8" fmla="*/ 0 w 10"/>
                <a:gd name="T9" fmla="*/ 2 h 11"/>
                <a:gd name="T10" fmla="*/ 0 w 10"/>
                <a:gd name="T11" fmla="*/ 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1">
                  <a:moveTo>
                    <a:pt x="0" y="2"/>
                  </a:moveTo>
                  <a:lnTo>
                    <a:pt x="8" y="11"/>
                  </a:lnTo>
                  <a:lnTo>
                    <a:pt x="10" y="9"/>
                  </a:lnTo>
                  <a:lnTo>
                    <a:pt x="2"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4" name="Freeform 146"/>
            <p:cNvSpPr>
              <a:spLocks/>
            </p:cNvSpPr>
            <p:nvPr/>
          </p:nvSpPr>
          <p:spPr bwMode="auto">
            <a:xfrm>
              <a:off x="5556" y="1959"/>
              <a:ext cx="9" cy="10"/>
            </a:xfrm>
            <a:custGeom>
              <a:avLst/>
              <a:gdLst>
                <a:gd name="T0" fmla="*/ 0 w 9"/>
                <a:gd name="T1" fmla="*/ 1 h 10"/>
                <a:gd name="T2" fmla="*/ 7 w 9"/>
                <a:gd name="T3" fmla="*/ 10 h 10"/>
                <a:gd name="T4" fmla="*/ 9 w 9"/>
                <a:gd name="T5" fmla="*/ 9 h 10"/>
                <a:gd name="T6" fmla="*/ 1 w 9"/>
                <a:gd name="T7" fmla="*/ 0 h 10"/>
                <a:gd name="T8" fmla="*/ 0 w 9"/>
                <a:gd name="T9" fmla="*/ 1 h 10"/>
                <a:gd name="T10" fmla="*/ 0 w 9"/>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0" y="1"/>
                  </a:moveTo>
                  <a:lnTo>
                    <a:pt x="7" y="10"/>
                  </a:lnTo>
                  <a:lnTo>
                    <a:pt x="9" y="9"/>
                  </a:lnTo>
                  <a:lnTo>
                    <a:pt x="1"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5" name="Freeform 147"/>
            <p:cNvSpPr>
              <a:spLocks/>
            </p:cNvSpPr>
            <p:nvPr/>
          </p:nvSpPr>
          <p:spPr bwMode="auto">
            <a:xfrm>
              <a:off x="5559" y="1956"/>
              <a:ext cx="10" cy="10"/>
            </a:xfrm>
            <a:custGeom>
              <a:avLst/>
              <a:gdLst>
                <a:gd name="T0" fmla="*/ 0 w 10"/>
                <a:gd name="T1" fmla="*/ 1 h 10"/>
                <a:gd name="T2" fmla="*/ 8 w 10"/>
                <a:gd name="T3" fmla="*/ 10 h 10"/>
                <a:gd name="T4" fmla="*/ 10 w 10"/>
                <a:gd name="T5" fmla="*/ 9 h 10"/>
                <a:gd name="T6" fmla="*/ 2 w 10"/>
                <a:gd name="T7" fmla="*/ 0 h 10"/>
                <a:gd name="T8" fmla="*/ 0 w 10"/>
                <a:gd name="T9" fmla="*/ 1 h 10"/>
                <a:gd name="T10" fmla="*/ 0 w 10"/>
                <a:gd name="T11" fmla="*/ 1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0" y="1"/>
                  </a:moveTo>
                  <a:lnTo>
                    <a:pt x="8" y="10"/>
                  </a:lnTo>
                  <a:lnTo>
                    <a:pt x="10" y="9"/>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6" name="Freeform 148"/>
            <p:cNvSpPr>
              <a:spLocks/>
            </p:cNvSpPr>
            <p:nvPr/>
          </p:nvSpPr>
          <p:spPr bwMode="auto">
            <a:xfrm>
              <a:off x="5171" y="1607"/>
              <a:ext cx="115" cy="96"/>
            </a:xfrm>
            <a:custGeom>
              <a:avLst/>
              <a:gdLst>
                <a:gd name="T0" fmla="*/ 22 w 115"/>
                <a:gd name="T1" fmla="*/ 81 h 96"/>
                <a:gd name="T2" fmla="*/ 115 w 115"/>
                <a:gd name="T3" fmla="*/ 4 h 96"/>
                <a:gd name="T4" fmla="*/ 114 w 115"/>
                <a:gd name="T5" fmla="*/ 0 h 96"/>
                <a:gd name="T6" fmla="*/ 0 w 115"/>
                <a:gd name="T7" fmla="*/ 96 h 96"/>
                <a:gd name="T8" fmla="*/ 22 w 115"/>
                <a:gd name="T9" fmla="*/ 81 h 96"/>
                <a:gd name="T10" fmla="*/ 22 w 115"/>
                <a:gd name="T11" fmla="*/ 81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96">
                  <a:moveTo>
                    <a:pt x="22" y="81"/>
                  </a:moveTo>
                  <a:lnTo>
                    <a:pt x="115" y="4"/>
                  </a:lnTo>
                  <a:lnTo>
                    <a:pt x="114" y="0"/>
                  </a:lnTo>
                  <a:lnTo>
                    <a:pt x="0" y="96"/>
                  </a:lnTo>
                  <a:lnTo>
                    <a:pt x="22"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7" name="Freeform 149"/>
            <p:cNvSpPr>
              <a:spLocks/>
            </p:cNvSpPr>
            <p:nvPr/>
          </p:nvSpPr>
          <p:spPr bwMode="auto">
            <a:xfrm>
              <a:off x="5407" y="1762"/>
              <a:ext cx="84" cy="330"/>
            </a:xfrm>
            <a:custGeom>
              <a:avLst/>
              <a:gdLst>
                <a:gd name="T0" fmla="*/ 55 w 84"/>
                <a:gd name="T1" fmla="*/ 0 h 330"/>
                <a:gd name="T2" fmla="*/ 67 w 84"/>
                <a:gd name="T3" fmla="*/ 23 h 330"/>
                <a:gd name="T4" fmla="*/ 76 w 84"/>
                <a:gd name="T5" fmla="*/ 52 h 330"/>
                <a:gd name="T6" fmla="*/ 80 w 84"/>
                <a:gd name="T7" fmla="*/ 85 h 330"/>
                <a:gd name="T8" fmla="*/ 80 w 84"/>
                <a:gd name="T9" fmla="*/ 122 h 330"/>
                <a:gd name="T10" fmla="*/ 72 w 84"/>
                <a:gd name="T11" fmla="*/ 158 h 330"/>
                <a:gd name="T12" fmla="*/ 62 w 84"/>
                <a:gd name="T13" fmla="*/ 186 h 330"/>
                <a:gd name="T14" fmla="*/ 46 w 84"/>
                <a:gd name="T15" fmla="*/ 211 h 330"/>
                <a:gd name="T16" fmla="*/ 27 w 84"/>
                <a:gd name="T17" fmla="*/ 234 h 330"/>
                <a:gd name="T18" fmla="*/ 28 w 84"/>
                <a:gd name="T19" fmla="*/ 209 h 330"/>
                <a:gd name="T20" fmla="*/ 27 w 84"/>
                <a:gd name="T21" fmla="*/ 189 h 330"/>
                <a:gd name="T22" fmla="*/ 24 w 84"/>
                <a:gd name="T23" fmla="*/ 139 h 330"/>
                <a:gd name="T24" fmla="*/ 25 w 84"/>
                <a:gd name="T25" fmla="*/ 95 h 330"/>
                <a:gd name="T26" fmla="*/ 21 w 84"/>
                <a:gd name="T27" fmla="*/ 92 h 330"/>
                <a:gd name="T28" fmla="*/ 16 w 84"/>
                <a:gd name="T29" fmla="*/ 96 h 330"/>
                <a:gd name="T30" fmla="*/ 22 w 84"/>
                <a:gd name="T31" fmla="*/ 97 h 330"/>
                <a:gd name="T32" fmla="*/ 21 w 84"/>
                <a:gd name="T33" fmla="*/ 144 h 330"/>
                <a:gd name="T34" fmla="*/ 21 w 84"/>
                <a:gd name="T35" fmla="*/ 189 h 330"/>
                <a:gd name="T36" fmla="*/ 0 w 84"/>
                <a:gd name="T37" fmla="*/ 188 h 330"/>
                <a:gd name="T38" fmla="*/ 25 w 84"/>
                <a:gd name="T39" fmla="*/ 193 h 330"/>
                <a:gd name="T40" fmla="*/ 26 w 84"/>
                <a:gd name="T41" fmla="*/ 198 h 330"/>
                <a:gd name="T42" fmla="*/ 22 w 84"/>
                <a:gd name="T43" fmla="*/ 227 h 330"/>
                <a:gd name="T44" fmla="*/ 24 w 84"/>
                <a:gd name="T45" fmla="*/ 274 h 330"/>
                <a:gd name="T46" fmla="*/ 27 w 84"/>
                <a:gd name="T47" fmla="*/ 305 h 330"/>
                <a:gd name="T48" fmla="*/ 23 w 84"/>
                <a:gd name="T49" fmla="*/ 315 h 330"/>
                <a:gd name="T50" fmla="*/ 25 w 84"/>
                <a:gd name="T51" fmla="*/ 330 h 330"/>
                <a:gd name="T52" fmla="*/ 33 w 84"/>
                <a:gd name="T53" fmla="*/ 326 h 330"/>
                <a:gd name="T54" fmla="*/ 59 w 84"/>
                <a:gd name="T55" fmla="*/ 330 h 330"/>
                <a:gd name="T56" fmla="*/ 78 w 84"/>
                <a:gd name="T57" fmla="*/ 328 h 330"/>
                <a:gd name="T58" fmla="*/ 82 w 84"/>
                <a:gd name="T59" fmla="*/ 323 h 330"/>
                <a:gd name="T60" fmla="*/ 59 w 84"/>
                <a:gd name="T61" fmla="*/ 324 h 330"/>
                <a:gd name="T62" fmla="*/ 47 w 84"/>
                <a:gd name="T63" fmla="*/ 318 h 330"/>
                <a:gd name="T64" fmla="*/ 39 w 84"/>
                <a:gd name="T65" fmla="*/ 309 h 330"/>
                <a:gd name="T66" fmla="*/ 32 w 84"/>
                <a:gd name="T67" fmla="*/ 309 h 330"/>
                <a:gd name="T68" fmla="*/ 37 w 84"/>
                <a:gd name="T69" fmla="*/ 322 h 330"/>
                <a:gd name="T70" fmla="*/ 27 w 84"/>
                <a:gd name="T71" fmla="*/ 320 h 330"/>
                <a:gd name="T72" fmla="*/ 31 w 84"/>
                <a:gd name="T73" fmla="*/ 298 h 330"/>
                <a:gd name="T74" fmla="*/ 28 w 84"/>
                <a:gd name="T75" fmla="*/ 240 h 330"/>
                <a:gd name="T76" fmla="*/ 41 w 84"/>
                <a:gd name="T77" fmla="*/ 224 h 330"/>
                <a:gd name="T78" fmla="*/ 54 w 84"/>
                <a:gd name="T79" fmla="*/ 204 h 330"/>
                <a:gd name="T80" fmla="*/ 68 w 84"/>
                <a:gd name="T81" fmla="*/ 181 h 330"/>
                <a:gd name="T82" fmla="*/ 75 w 84"/>
                <a:gd name="T83" fmla="*/ 158 h 330"/>
                <a:gd name="T84" fmla="*/ 81 w 84"/>
                <a:gd name="T85" fmla="*/ 131 h 330"/>
                <a:gd name="T86" fmla="*/ 84 w 84"/>
                <a:gd name="T87" fmla="*/ 93 h 330"/>
                <a:gd name="T88" fmla="*/ 82 w 84"/>
                <a:gd name="T89" fmla="*/ 69 h 330"/>
                <a:gd name="T90" fmla="*/ 78 w 84"/>
                <a:gd name="T91" fmla="*/ 48 h 330"/>
                <a:gd name="T92" fmla="*/ 70 w 84"/>
                <a:gd name="T93" fmla="*/ 25 h 330"/>
                <a:gd name="T94" fmla="*/ 65 w 84"/>
                <a:gd name="T95" fmla="*/ 13 h 330"/>
                <a:gd name="T96" fmla="*/ 55 w 84"/>
                <a:gd name="T97" fmla="*/ 0 h 330"/>
                <a:gd name="T98" fmla="*/ 55 w 84"/>
                <a:gd name="T99" fmla="*/ 0 h 3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4" h="330">
                  <a:moveTo>
                    <a:pt x="55" y="0"/>
                  </a:moveTo>
                  <a:lnTo>
                    <a:pt x="67" y="23"/>
                  </a:lnTo>
                  <a:lnTo>
                    <a:pt x="76" y="52"/>
                  </a:lnTo>
                  <a:lnTo>
                    <a:pt x="80" y="85"/>
                  </a:lnTo>
                  <a:lnTo>
                    <a:pt x="80" y="122"/>
                  </a:lnTo>
                  <a:lnTo>
                    <a:pt x="72" y="158"/>
                  </a:lnTo>
                  <a:lnTo>
                    <a:pt x="62" y="186"/>
                  </a:lnTo>
                  <a:lnTo>
                    <a:pt x="46" y="211"/>
                  </a:lnTo>
                  <a:lnTo>
                    <a:pt x="27" y="234"/>
                  </a:lnTo>
                  <a:lnTo>
                    <a:pt x="28" y="209"/>
                  </a:lnTo>
                  <a:lnTo>
                    <a:pt x="27" y="189"/>
                  </a:lnTo>
                  <a:lnTo>
                    <a:pt x="24" y="139"/>
                  </a:lnTo>
                  <a:lnTo>
                    <a:pt x="25" y="95"/>
                  </a:lnTo>
                  <a:lnTo>
                    <a:pt x="21" y="92"/>
                  </a:lnTo>
                  <a:lnTo>
                    <a:pt x="16" y="96"/>
                  </a:lnTo>
                  <a:lnTo>
                    <a:pt x="22" y="97"/>
                  </a:lnTo>
                  <a:lnTo>
                    <a:pt x="21" y="144"/>
                  </a:lnTo>
                  <a:lnTo>
                    <a:pt x="21" y="189"/>
                  </a:lnTo>
                  <a:lnTo>
                    <a:pt x="0" y="188"/>
                  </a:lnTo>
                  <a:lnTo>
                    <a:pt x="25" y="193"/>
                  </a:lnTo>
                  <a:lnTo>
                    <a:pt x="26" y="198"/>
                  </a:lnTo>
                  <a:lnTo>
                    <a:pt x="22" y="227"/>
                  </a:lnTo>
                  <a:lnTo>
                    <a:pt x="24" y="274"/>
                  </a:lnTo>
                  <a:lnTo>
                    <a:pt x="27" y="305"/>
                  </a:lnTo>
                  <a:lnTo>
                    <a:pt x="23" y="315"/>
                  </a:lnTo>
                  <a:lnTo>
                    <a:pt x="25" y="330"/>
                  </a:lnTo>
                  <a:lnTo>
                    <a:pt x="33" y="326"/>
                  </a:lnTo>
                  <a:lnTo>
                    <a:pt x="59" y="330"/>
                  </a:lnTo>
                  <a:lnTo>
                    <a:pt x="78" y="328"/>
                  </a:lnTo>
                  <a:lnTo>
                    <a:pt x="82" y="323"/>
                  </a:lnTo>
                  <a:lnTo>
                    <a:pt x="59" y="324"/>
                  </a:lnTo>
                  <a:lnTo>
                    <a:pt x="47" y="318"/>
                  </a:lnTo>
                  <a:lnTo>
                    <a:pt x="39" y="309"/>
                  </a:lnTo>
                  <a:lnTo>
                    <a:pt x="32" y="309"/>
                  </a:lnTo>
                  <a:lnTo>
                    <a:pt x="37" y="322"/>
                  </a:lnTo>
                  <a:lnTo>
                    <a:pt x="27" y="320"/>
                  </a:lnTo>
                  <a:lnTo>
                    <a:pt x="31" y="298"/>
                  </a:lnTo>
                  <a:lnTo>
                    <a:pt x="28" y="240"/>
                  </a:lnTo>
                  <a:lnTo>
                    <a:pt x="41" y="224"/>
                  </a:lnTo>
                  <a:lnTo>
                    <a:pt x="54" y="204"/>
                  </a:lnTo>
                  <a:lnTo>
                    <a:pt x="68" y="181"/>
                  </a:lnTo>
                  <a:lnTo>
                    <a:pt x="75" y="158"/>
                  </a:lnTo>
                  <a:lnTo>
                    <a:pt x="81" y="131"/>
                  </a:lnTo>
                  <a:lnTo>
                    <a:pt x="84" y="93"/>
                  </a:lnTo>
                  <a:lnTo>
                    <a:pt x="82" y="69"/>
                  </a:lnTo>
                  <a:lnTo>
                    <a:pt x="78" y="48"/>
                  </a:lnTo>
                  <a:lnTo>
                    <a:pt x="70" y="25"/>
                  </a:lnTo>
                  <a:lnTo>
                    <a:pt x="65" y="1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sp>
          <p:nvSpPr>
            <p:cNvPr id="51368" name="Freeform 150"/>
            <p:cNvSpPr>
              <a:spLocks/>
            </p:cNvSpPr>
            <p:nvPr/>
          </p:nvSpPr>
          <p:spPr bwMode="auto">
            <a:xfrm>
              <a:off x="5358" y="1740"/>
              <a:ext cx="123" cy="103"/>
            </a:xfrm>
            <a:custGeom>
              <a:avLst/>
              <a:gdLst>
                <a:gd name="T0" fmla="*/ 0 w 123"/>
                <a:gd name="T1" fmla="*/ 75 h 103"/>
                <a:gd name="T2" fmla="*/ 87 w 123"/>
                <a:gd name="T3" fmla="*/ 0 h 103"/>
                <a:gd name="T4" fmla="*/ 99 w 123"/>
                <a:gd name="T5" fmla="*/ 15 h 103"/>
                <a:gd name="T6" fmla="*/ 112 w 123"/>
                <a:gd name="T7" fmla="*/ 40 h 103"/>
                <a:gd name="T8" fmla="*/ 119 w 123"/>
                <a:gd name="T9" fmla="*/ 61 h 103"/>
                <a:gd name="T10" fmla="*/ 123 w 123"/>
                <a:gd name="T11" fmla="*/ 88 h 103"/>
                <a:gd name="T12" fmla="*/ 123 w 123"/>
                <a:gd name="T13" fmla="*/ 103 h 103"/>
                <a:gd name="T14" fmla="*/ 7 w 123"/>
                <a:gd name="T15" fmla="*/ 98 h 103"/>
                <a:gd name="T16" fmla="*/ 0 w 123"/>
                <a:gd name="T17" fmla="*/ 75 h 103"/>
                <a:gd name="T18" fmla="*/ 0 w 123"/>
                <a:gd name="T19" fmla="*/ 75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3" h="103">
                  <a:moveTo>
                    <a:pt x="0" y="75"/>
                  </a:moveTo>
                  <a:lnTo>
                    <a:pt x="87" y="0"/>
                  </a:lnTo>
                  <a:lnTo>
                    <a:pt x="99" y="15"/>
                  </a:lnTo>
                  <a:lnTo>
                    <a:pt x="112" y="40"/>
                  </a:lnTo>
                  <a:lnTo>
                    <a:pt x="119" y="61"/>
                  </a:lnTo>
                  <a:lnTo>
                    <a:pt x="123" y="88"/>
                  </a:lnTo>
                  <a:lnTo>
                    <a:pt x="123" y="103"/>
                  </a:lnTo>
                  <a:lnTo>
                    <a:pt x="7" y="98"/>
                  </a:lnTo>
                  <a:lnTo>
                    <a:pt x="0" y="75"/>
                  </a:lnTo>
                  <a:close/>
                </a:path>
              </a:pathLst>
            </a:custGeom>
            <a:solidFill>
              <a:srgbClr val="5C5C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215"/>
            </a:p>
          </p:txBody>
        </p:sp>
      </p:grpSp>
      <p:grpSp>
        <p:nvGrpSpPr>
          <p:cNvPr id="51204" name="Group 151"/>
          <p:cNvGrpSpPr>
            <a:grpSpLocks/>
          </p:cNvGrpSpPr>
          <p:nvPr/>
        </p:nvGrpSpPr>
        <p:grpSpPr bwMode="auto">
          <a:xfrm>
            <a:off x="3705958" y="1765789"/>
            <a:ext cx="2724150" cy="531934"/>
            <a:chOff x="3696" y="2496"/>
            <a:chExt cx="894" cy="218"/>
          </a:xfrm>
        </p:grpSpPr>
        <p:grpSp>
          <p:nvGrpSpPr>
            <p:cNvPr id="51212" name="Group 152"/>
            <p:cNvGrpSpPr>
              <a:grpSpLocks/>
            </p:cNvGrpSpPr>
            <p:nvPr/>
          </p:nvGrpSpPr>
          <p:grpSpPr bwMode="auto">
            <a:xfrm>
              <a:off x="3696" y="2496"/>
              <a:ext cx="894" cy="218"/>
              <a:chOff x="3560" y="2360"/>
              <a:chExt cx="894" cy="218"/>
            </a:xfrm>
          </p:grpSpPr>
          <p:sp>
            <p:nvSpPr>
              <p:cNvPr id="51215" name="Line 153"/>
              <p:cNvSpPr>
                <a:spLocks noChangeShapeType="1"/>
              </p:cNvSpPr>
              <p:nvPr/>
            </p:nvSpPr>
            <p:spPr bwMode="auto">
              <a:xfrm>
                <a:off x="3560" y="2360"/>
                <a:ext cx="894" cy="1"/>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16" name="Line 154"/>
              <p:cNvSpPr>
                <a:spLocks noChangeShapeType="1"/>
              </p:cNvSpPr>
              <p:nvPr/>
            </p:nvSpPr>
            <p:spPr bwMode="auto">
              <a:xfrm>
                <a:off x="3560" y="2577"/>
                <a:ext cx="894" cy="1"/>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17" name="Line 155"/>
              <p:cNvSpPr>
                <a:spLocks noChangeShapeType="1"/>
              </p:cNvSpPr>
              <p:nvPr/>
            </p:nvSpPr>
            <p:spPr bwMode="auto">
              <a:xfrm>
                <a:off x="3560" y="2360"/>
                <a:ext cx="1" cy="21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18" name="Line 156"/>
              <p:cNvSpPr>
                <a:spLocks noChangeShapeType="1"/>
              </p:cNvSpPr>
              <p:nvPr/>
            </p:nvSpPr>
            <p:spPr bwMode="auto">
              <a:xfrm>
                <a:off x="3672" y="2360"/>
                <a:ext cx="1" cy="21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19" name="Line 157"/>
              <p:cNvSpPr>
                <a:spLocks noChangeShapeType="1"/>
              </p:cNvSpPr>
              <p:nvPr/>
            </p:nvSpPr>
            <p:spPr bwMode="auto">
              <a:xfrm>
                <a:off x="3784" y="2360"/>
                <a:ext cx="1" cy="21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20" name="Line 158"/>
              <p:cNvSpPr>
                <a:spLocks noChangeShapeType="1"/>
              </p:cNvSpPr>
              <p:nvPr/>
            </p:nvSpPr>
            <p:spPr bwMode="auto">
              <a:xfrm>
                <a:off x="3895" y="2360"/>
                <a:ext cx="1" cy="21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21" name="Line 159"/>
              <p:cNvSpPr>
                <a:spLocks noChangeShapeType="1"/>
              </p:cNvSpPr>
              <p:nvPr/>
            </p:nvSpPr>
            <p:spPr bwMode="auto">
              <a:xfrm>
                <a:off x="4007" y="2360"/>
                <a:ext cx="1" cy="21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grpSp>
        <p:sp>
          <p:nvSpPr>
            <p:cNvPr id="51213" name="Line 160"/>
            <p:cNvSpPr>
              <a:spLocks noChangeShapeType="1"/>
            </p:cNvSpPr>
            <p:nvPr/>
          </p:nvSpPr>
          <p:spPr bwMode="auto">
            <a:xfrm>
              <a:off x="4366" y="2496"/>
              <a:ext cx="2" cy="216"/>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sp>
          <p:nvSpPr>
            <p:cNvPr id="51214" name="Line 161"/>
            <p:cNvSpPr>
              <a:spLocks noChangeShapeType="1"/>
            </p:cNvSpPr>
            <p:nvPr/>
          </p:nvSpPr>
          <p:spPr bwMode="auto">
            <a:xfrm>
              <a:off x="4255" y="2496"/>
              <a:ext cx="1" cy="216"/>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215"/>
            </a:p>
          </p:txBody>
        </p:sp>
      </p:grpSp>
      <p:sp>
        <p:nvSpPr>
          <p:cNvPr id="51205" name="AutoShape 162"/>
          <p:cNvSpPr>
            <a:spLocks noChangeArrowheads="1"/>
          </p:cNvSpPr>
          <p:nvPr/>
        </p:nvSpPr>
        <p:spPr bwMode="auto">
          <a:xfrm rot="14359026">
            <a:off x="5835163" y="3761643"/>
            <a:ext cx="1925515" cy="597877"/>
          </a:xfrm>
          <a:prstGeom prst="curvedUpArrow">
            <a:avLst>
              <a:gd name="adj1" fmla="val 64412"/>
              <a:gd name="adj2" fmla="val 128824"/>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51206" name="Text Box 163"/>
          <p:cNvSpPr txBox="1">
            <a:spLocks noChangeArrowheads="1"/>
          </p:cNvSpPr>
          <p:nvPr/>
        </p:nvSpPr>
        <p:spPr bwMode="auto">
          <a:xfrm>
            <a:off x="6256919" y="5081954"/>
            <a:ext cx="1366286" cy="34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zh-CN" altLang="en-US" sz="1662" b="0">
                <a:solidFill>
                  <a:schemeClr val="tx1"/>
                </a:solidFill>
                <a:ea typeface="新細明體"/>
                <a:cs typeface="新細明體"/>
              </a:rPr>
              <a:t>新块</a:t>
            </a:r>
            <a:r>
              <a:rPr lang="en-US" altLang="zh-TW" sz="1662" b="0">
                <a:solidFill>
                  <a:schemeClr val="tx1"/>
                </a:solidFill>
                <a:ea typeface="新細明體"/>
                <a:cs typeface="新細明體"/>
              </a:rPr>
              <a:t>I/O </a:t>
            </a:r>
            <a:r>
              <a:rPr lang="zh-CN" altLang="en-US" sz="1662" b="0">
                <a:solidFill>
                  <a:srgbClr val="FF0000"/>
                </a:solidFill>
                <a:ea typeface="新細明體"/>
                <a:cs typeface="新細明體"/>
              </a:rPr>
              <a:t>请求</a:t>
            </a:r>
            <a:endParaRPr lang="en-US" altLang="zh-TW" sz="1662" b="0">
              <a:solidFill>
                <a:srgbClr val="FF0000"/>
              </a:solidFill>
              <a:ea typeface="新細明體"/>
              <a:cs typeface="新細明體"/>
            </a:endParaRPr>
          </a:p>
        </p:txBody>
      </p:sp>
      <p:sp>
        <p:nvSpPr>
          <p:cNvPr id="51207" name="Rectangle 164"/>
          <p:cNvSpPr>
            <a:spLocks noChangeArrowheads="1"/>
          </p:cNvSpPr>
          <p:nvPr/>
        </p:nvSpPr>
        <p:spPr bwMode="auto">
          <a:xfrm>
            <a:off x="4371244" y="3229708"/>
            <a:ext cx="1396511" cy="7282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lgn="ctr">
              <a:spcBef>
                <a:spcPct val="0"/>
              </a:spcBef>
              <a:buClrTx/>
              <a:buSzTx/>
              <a:buFontTx/>
              <a:buNone/>
            </a:pPr>
            <a:r>
              <a:rPr lang="en-US" altLang="zh-TW" sz="1662" b="0">
                <a:solidFill>
                  <a:srgbClr val="FF0000"/>
                </a:solidFill>
                <a:ea typeface="新細明體"/>
                <a:cs typeface="新細明體"/>
              </a:rPr>
              <a:t>I/O Scheduler</a:t>
            </a:r>
          </a:p>
        </p:txBody>
      </p:sp>
      <p:sp>
        <p:nvSpPr>
          <p:cNvPr id="51208" name="AutoShape 165"/>
          <p:cNvSpPr>
            <a:spLocks noChangeArrowheads="1"/>
          </p:cNvSpPr>
          <p:nvPr/>
        </p:nvSpPr>
        <p:spPr bwMode="auto">
          <a:xfrm>
            <a:off x="4769829" y="2431075"/>
            <a:ext cx="530469" cy="665285"/>
          </a:xfrm>
          <a:prstGeom prst="upDownArrow">
            <a:avLst>
              <a:gd name="adj1" fmla="val 50000"/>
              <a:gd name="adj2" fmla="val 2508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51209" name="Text Box 166"/>
          <p:cNvSpPr txBox="1">
            <a:spLocks noChangeArrowheads="1"/>
          </p:cNvSpPr>
          <p:nvPr/>
        </p:nvSpPr>
        <p:spPr bwMode="auto">
          <a:xfrm>
            <a:off x="4371055" y="2598129"/>
            <a:ext cx="1449642" cy="34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zh-CN" altLang="en-US" sz="1662">
                <a:solidFill>
                  <a:srgbClr val="7030A0"/>
                </a:solidFill>
                <a:ea typeface="新細明體"/>
                <a:cs typeface="新細明體"/>
              </a:rPr>
              <a:t>维护请求队列</a:t>
            </a:r>
            <a:endParaRPr lang="en-US" altLang="zh-TW" sz="1662">
              <a:solidFill>
                <a:srgbClr val="7030A0"/>
              </a:solidFill>
              <a:ea typeface="新細明體"/>
              <a:cs typeface="新細明體"/>
            </a:endParaRPr>
          </a:p>
        </p:txBody>
      </p:sp>
      <p:sp>
        <p:nvSpPr>
          <p:cNvPr id="51210" name="AutoShape 167"/>
          <p:cNvSpPr>
            <a:spLocks noChangeArrowheads="1"/>
          </p:cNvSpPr>
          <p:nvPr/>
        </p:nvSpPr>
        <p:spPr bwMode="auto">
          <a:xfrm>
            <a:off x="3241432" y="3363060"/>
            <a:ext cx="731227" cy="530469"/>
          </a:xfrm>
          <a:prstGeom prst="leftArrow">
            <a:avLst>
              <a:gd name="adj1" fmla="val 50000"/>
              <a:gd name="adj2" fmla="val 34461"/>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a:spcBef>
                <a:spcPct val="0"/>
              </a:spcBef>
              <a:buClrTx/>
              <a:buSzTx/>
              <a:buFontTx/>
              <a:buNone/>
            </a:pPr>
            <a:endParaRPr lang="zh-CN" altLang="en-US" sz="1662" b="0">
              <a:solidFill>
                <a:schemeClr val="tx1"/>
              </a:solidFill>
              <a:ea typeface="宋体" panose="02010600030101010101" pitchFamily="2" charset="-122"/>
            </a:endParaRPr>
          </a:p>
        </p:txBody>
      </p:sp>
      <p:sp>
        <p:nvSpPr>
          <p:cNvPr id="51211" name="Text Box 168"/>
          <p:cNvSpPr txBox="1">
            <a:spLocks noChangeArrowheads="1"/>
          </p:cNvSpPr>
          <p:nvPr/>
        </p:nvSpPr>
        <p:spPr bwMode="auto">
          <a:xfrm>
            <a:off x="2842646" y="4026877"/>
            <a:ext cx="1023242" cy="34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398" tIns="42199" rIns="84398" bIns="42199">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spcBef>
                <a:spcPct val="0"/>
              </a:spcBef>
              <a:buClrTx/>
              <a:buSzTx/>
              <a:buFontTx/>
              <a:buNone/>
            </a:pPr>
            <a:r>
              <a:rPr lang="zh-CN" altLang="en-US" sz="1662">
                <a:solidFill>
                  <a:schemeClr val="tx1"/>
                </a:solidFill>
                <a:ea typeface="新細明體"/>
                <a:cs typeface="新細明體"/>
              </a:rPr>
              <a:t>请求分发</a:t>
            </a:r>
            <a:endParaRPr lang="en-US" altLang="zh-TW" sz="1662">
              <a:solidFill>
                <a:schemeClr val="tx1"/>
              </a:solidFill>
              <a:ea typeface="新細明體"/>
              <a:cs typeface="新細明體"/>
            </a:endParaRPr>
          </a:p>
        </p:txBody>
      </p:sp>
    </p:spTree>
    <p:extLst>
      <p:ext uri="{BB962C8B-B14F-4D97-AF65-F5344CB8AC3E}">
        <p14:creationId xmlns:p14="http://schemas.microsoft.com/office/powerpoint/2010/main" val="9625750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chemeClr val="accent4"/>
                </a:solidFill>
                <a:ea typeface="宋体" pitchFamily="2" charset="-122"/>
              </a:rPr>
              <a:t>3.1</a:t>
            </a:r>
            <a:r>
              <a:rPr lang="zh-CN" altLang="en-US" sz="2585" kern="0" dirty="0">
                <a:solidFill>
                  <a:schemeClr val="accent4"/>
                </a:solidFill>
                <a:ea typeface="宋体" pitchFamily="2" charset="-122"/>
              </a:rPr>
              <a:t>：磁盘与磁盘调度</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3.2</a:t>
            </a:r>
            <a:r>
              <a:rPr lang="zh-CN" altLang="en-US" sz="2585" kern="0" dirty="0">
                <a:solidFill>
                  <a:schemeClr val="accent4"/>
                </a:solidFill>
                <a:ea typeface="宋体" pitchFamily="2" charset="-122"/>
              </a:rPr>
              <a:t>：磁盘阵列与闪存</a:t>
            </a:r>
            <a:r>
              <a:rPr lang="en-US" altLang="zh-CN" sz="2585" kern="0" dirty="0">
                <a:solidFill>
                  <a:schemeClr val="accent4"/>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chemeClr val="accent4"/>
                </a:solidFill>
                <a:ea typeface="宋体" pitchFamily="2" charset="-122"/>
              </a:rPr>
              <a:t>3.3</a:t>
            </a:r>
            <a:r>
              <a:rPr lang="zh-CN" altLang="en-US" sz="2585" kern="0" dirty="0">
                <a:solidFill>
                  <a:schemeClr val="accent4"/>
                </a:solidFill>
                <a:ea typeface="宋体" pitchFamily="2" charset="-122"/>
              </a:rPr>
              <a:t>：块设备驱动</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rgbClr val="FF0000"/>
                </a:solidFill>
                <a:ea typeface="宋体" pitchFamily="2" charset="-122"/>
              </a:rPr>
              <a:t>3.4</a:t>
            </a:r>
            <a:r>
              <a:rPr lang="zh-CN" altLang="en-US" sz="2585" kern="0" dirty="0">
                <a:solidFill>
                  <a:srgbClr val="FF0000"/>
                </a:solidFill>
                <a:ea typeface="宋体" pitchFamily="2" charset="-122"/>
              </a:rPr>
              <a:t>：块设备</a:t>
            </a:r>
            <a:r>
              <a:rPr lang="en-US" altLang="zh-CN" sz="2585" kern="0" dirty="0">
                <a:solidFill>
                  <a:srgbClr val="FF0000"/>
                </a:solidFill>
                <a:ea typeface="宋体" pitchFamily="2" charset="-122"/>
              </a:rPr>
              <a:t>I/O</a:t>
            </a:r>
            <a:r>
              <a:rPr lang="zh-CN" altLang="en-US" sz="2585" kern="0" dirty="0">
                <a:solidFill>
                  <a:srgbClr val="FF0000"/>
                </a:solidFill>
                <a:ea typeface="宋体" pitchFamily="2" charset="-122"/>
              </a:rPr>
              <a:t>调度</a:t>
            </a:r>
            <a:endParaRPr lang="en-US" altLang="zh-CN" sz="2585" kern="0" dirty="0">
              <a:solidFill>
                <a:srgbClr val="FF0000"/>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chemeClr val="tx1"/>
                </a:solidFill>
                <a:ea typeface="宋体" pitchFamily="2" charset="-122"/>
              </a:rPr>
              <a:t>3.5</a:t>
            </a:r>
            <a:r>
              <a:rPr lang="zh-CN" altLang="en-US" sz="2585" kern="0" dirty="0">
                <a:solidFill>
                  <a:schemeClr val="tx1"/>
                </a:solidFill>
                <a:ea typeface="宋体" pitchFamily="2" charset="-122"/>
              </a:rPr>
              <a:t>：实例分析</a:t>
            </a:r>
            <a:r>
              <a:rPr lang="en-US" altLang="zh-CN" sz="2585" kern="0" dirty="0">
                <a:solidFill>
                  <a:schemeClr val="tx1"/>
                </a:solidFill>
                <a:ea typeface="宋体" pitchFamily="2" charset="-122"/>
              </a:rPr>
              <a:t>—</a:t>
            </a:r>
            <a:r>
              <a:rPr lang="en-US" altLang="zh-CN" sz="2585" kern="0" dirty="0" err="1">
                <a:solidFill>
                  <a:schemeClr val="tx1"/>
                </a:solidFill>
                <a:ea typeface="宋体" pitchFamily="2" charset="-122"/>
              </a:rPr>
              <a:t>sbull</a:t>
            </a:r>
            <a:endParaRPr lang="en-US" altLang="zh-CN" sz="2585" kern="0" dirty="0">
              <a:solidFill>
                <a:schemeClr val="tx1"/>
              </a:solidFill>
              <a:ea typeface="宋体" pitchFamily="2" charset="-122"/>
            </a:endParaRPr>
          </a:p>
          <a:p>
            <a:endParaRPr lang="en-US" altLang="zh-CN" sz="2585" kern="0" dirty="0">
              <a:solidFill>
                <a:srgbClr val="FF0000"/>
              </a:solidFill>
              <a:ea typeface="宋体" pitchFamily="2" charset="-122"/>
            </a:endParaRPr>
          </a:p>
        </p:txBody>
      </p:sp>
    </p:spTree>
    <p:extLst>
      <p:ext uri="{BB962C8B-B14F-4D97-AF65-F5344CB8AC3E}">
        <p14:creationId xmlns:p14="http://schemas.microsoft.com/office/powerpoint/2010/main" val="129574132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latin typeface="华文新魏" panose="02010800040101010101" pitchFamily="2" charset="-122"/>
              </a:rPr>
              <a:t>为什么需要</a:t>
            </a:r>
            <a:r>
              <a:rPr lang="en-US" altLang="zh-CN">
                <a:latin typeface="华文新魏" panose="02010800040101010101" pitchFamily="2" charset="-122"/>
              </a:rPr>
              <a:t>I/O</a:t>
            </a:r>
            <a:r>
              <a:rPr lang="zh-CN" altLang="en-US">
                <a:latin typeface="华文新魏" panose="02010800040101010101" pitchFamily="2" charset="-122"/>
              </a:rPr>
              <a:t>调度？</a:t>
            </a:r>
          </a:p>
        </p:txBody>
      </p:sp>
      <p:sp>
        <p:nvSpPr>
          <p:cNvPr id="52227" name="Rectangle 3"/>
          <p:cNvSpPr>
            <a:spLocks noGrp="1" noChangeArrowheads="1"/>
          </p:cNvSpPr>
          <p:nvPr>
            <p:ph type="body" idx="1"/>
          </p:nvPr>
        </p:nvSpPr>
        <p:spPr>
          <a:xfrm>
            <a:off x="981808" y="1900606"/>
            <a:ext cx="7174523" cy="2658208"/>
          </a:xfrm>
        </p:spPr>
        <p:txBody>
          <a:bodyPr/>
          <a:lstStyle/>
          <a:p>
            <a:pPr eaLnBrk="1" hangingPunct="1"/>
            <a:r>
              <a:rPr lang="zh-CN" altLang="en-US"/>
              <a:t>磁盘寻道在计算机系统中是最慢的操作</a:t>
            </a:r>
          </a:p>
          <a:p>
            <a:pPr lvl="1" eaLnBrk="1" hangingPunct="1"/>
            <a:r>
              <a:rPr lang="zh-CN" altLang="en-US"/>
              <a:t>没有合适的</a:t>
            </a:r>
            <a:r>
              <a:rPr lang="en-US" altLang="zh-CN"/>
              <a:t>I/O</a:t>
            </a:r>
            <a:r>
              <a:rPr lang="zh-CN" altLang="en-US"/>
              <a:t>调度器，对系统性能影响非常大</a:t>
            </a:r>
          </a:p>
          <a:p>
            <a:pPr eaLnBrk="1" hangingPunct="1"/>
            <a:r>
              <a:rPr lang="en-US" altLang="zh-CN"/>
              <a:t>I/O scheduler </a:t>
            </a:r>
            <a:r>
              <a:rPr lang="zh-CN" altLang="en-US"/>
              <a:t>可以安排磁头在一个方向上移动，减少 </a:t>
            </a:r>
            <a:r>
              <a:rPr lang="en-US" altLang="zh-CN"/>
              <a:t>seek </a:t>
            </a:r>
            <a:r>
              <a:rPr lang="zh-CN" altLang="en-US"/>
              <a:t>次数</a:t>
            </a:r>
          </a:p>
          <a:p>
            <a:pPr lvl="1" eaLnBrk="1" hangingPunct="1"/>
            <a:r>
              <a:rPr lang="zh-CN" altLang="en-US"/>
              <a:t>像电梯（操作系统中一般称这样的算法为电梯算法</a:t>
            </a:r>
            <a:r>
              <a:rPr lang="en-US" altLang="zh-CN"/>
              <a:t>)</a:t>
            </a:r>
          </a:p>
          <a:p>
            <a:pPr lvl="1" eaLnBrk="1" hangingPunct="1"/>
            <a:r>
              <a:rPr lang="zh-CN" altLang="en-US"/>
              <a:t>在全局范围内获得高吞吐量</a:t>
            </a:r>
          </a:p>
          <a:p>
            <a:pPr eaLnBrk="1" hangingPunct="1"/>
            <a:endParaRPr lang="en-US" altLang="zh-CN"/>
          </a:p>
        </p:txBody>
      </p:sp>
    </p:spTree>
    <p:extLst>
      <p:ext uri="{BB962C8B-B14F-4D97-AF65-F5344CB8AC3E}">
        <p14:creationId xmlns:p14="http://schemas.microsoft.com/office/powerpoint/2010/main" val="16649953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磁盘的构成</a:t>
            </a:r>
            <a:endParaRPr lang="zh-CN" altLang="en-US" dirty="0"/>
          </a:p>
        </p:txBody>
      </p:sp>
      <p:sp>
        <p:nvSpPr>
          <p:cNvPr id="5" name="矩形 4"/>
          <p:cNvSpPr/>
          <p:nvPr/>
        </p:nvSpPr>
        <p:spPr>
          <a:xfrm>
            <a:off x="1634783" y="4293096"/>
            <a:ext cx="6516990" cy="1882760"/>
          </a:xfrm>
          <a:prstGeom prst="rect">
            <a:avLst/>
          </a:prstGeom>
        </p:spPr>
        <p:txBody>
          <a:bodyPr wrap="square">
            <a:spAutoFit/>
          </a:bodyPr>
          <a:lstStyle/>
          <a:p>
            <a:pPr algn="l"/>
            <a:r>
              <a:rPr lang="en-US" altLang="zh-CN" sz="1662" b="0">
                <a:solidFill>
                  <a:srgbClr val="333333"/>
                </a:solidFill>
                <a:latin typeface="arial" panose="020B0604020202020204" pitchFamily="34" charset="0"/>
              </a:rPr>
              <a:t>• </a:t>
            </a:r>
            <a:r>
              <a:rPr lang="zh-CN" altLang="en-US" sz="1662" b="0">
                <a:solidFill>
                  <a:srgbClr val="333333"/>
                </a:solidFill>
                <a:latin typeface="arial" panose="020B0604020202020204" pitchFamily="34" charset="0"/>
              </a:rPr>
              <a:t>磁道</a:t>
            </a:r>
          </a:p>
          <a:p>
            <a:pPr algn="l"/>
            <a:r>
              <a:rPr lang="en-US" altLang="zh-CN" sz="1662" b="0">
                <a:solidFill>
                  <a:srgbClr val="333333"/>
                </a:solidFill>
                <a:latin typeface="arial" panose="020B0604020202020204" pitchFamily="34" charset="0"/>
              </a:rPr>
              <a:t>    – </a:t>
            </a:r>
            <a:r>
              <a:rPr lang="zh-CN" altLang="en-US" sz="1662" b="0">
                <a:solidFill>
                  <a:srgbClr val="333333"/>
                </a:solidFill>
                <a:latin typeface="arial" panose="020B0604020202020204" pitchFamily="34" charset="0"/>
              </a:rPr>
              <a:t>磁盘表面的同心圆，位沿着每条磁道顺序排列</a:t>
            </a:r>
          </a:p>
          <a:p>
            <a:pPr algn="l"/>
            <a:r>
              <a:rPr lang="en-US" altLang="zh-CN" sz="1662" b="0">
                <a:solidFill>
                  <a:srgbClr val="333333"/>
                </a:solidFill>
                <a:latin typeface="arial" panose="020B0604020202020204" pitchFamily="34" charset="0"/>
              </a:rPr>
              <a:t>• </a:t>
            </a:r>
            <a:r>
              <a:rPr lang="zh-CN" altLang="en-US" sz="1662" b="0">
                <a:solidFill>
                  <a:srgbClr val="333333"/>
                </a:solidFill>
                <a:latin typeface="arial" panose="020B0604020202020204" pitchFamily="34" charset="0"/>
              </a:rPr>
              <a:t>柱面</a:t>
            </a:r>
          </a:p>
          <a:p>
            <a:pPr algn="l"/>
            <a:r>
              <a:rPr lang="en-US" altLang="zh-CN" sz="1662" b="0">
                <a:solidFill>
                  <a:srgbClr val="333333"/>
                </a:solidFill>
                <a:latin typeface="arial" panose="020B0604020202020204" pitchFamily="34" charset="0"/>
              </a:rPr>
              <a:t>    – </a:t>
            </a:r>
            <a:r>
              <a:rPr lang="zh-CN" altLang="en-US" sz="1662" b="0">
                <a:solidFill>
                  <a:srgbClr val="333333"/>
                </a:solidFill>
                <a:latin typeface="arial" panose="020B0604020202020204" pitchFamily="34" charset="0"/>
              </a:rPr>
              <a:t>所有盘片上一条磁道，每个</a:t>
            </a:r>
            <a:r>
              <a:rPr lang="en-US" altLang="zh-CN" sz="1662" b="0">
                <a:solidFill>
                  <a:srgbClr val="333333"/>
                </a:solidFill>
                <a:latin typeface="arial" panose="020B0604020202020204" pitchFamily="34" charset="0"/>
              </a:rPr>
              <a:t>zone</a:t>
            </a:r>
            <a:r>
              <a:rPr lang="zh-CN" altLang="en-US" sz="1662" b="0">
                <a:solidFill>
                  <a:srgbClr val="333333"/>
                </a:solidFill>
                <a:latin typeface="arial" panose="020B0604020202020204" pitchFamily="34" charset="0"/>
              </a:rPr>
              <a:t>有</a:t>
            </a:r>
            <a:r>
              <a:rPr lang="en-US" altLang="zh-CN" sz="1662" b="0">
                <a:solidFill>
                  <a:srgbClr val="333333"/>
                </a:solidFill>
                <a:latin typeface="arial" panose="020B0604020202020204" pitchFamily="34" charset="0"/>
              </a:rPr>
              <a:t>1000-5000</a:t>
            </a:r>
            <a:r>
              <a:rPr lang="zh-CN" altLang="en-US" sz="1662" b="0">
                <a:solidFill>
                  <a:srgbClr val="333333"/>
                </a:solidFill>
                <a:latin typeface="arial" panose="020B0604020202020204" pitchFamily="34" charset="0"/>
              </a:rPr>
              <a:t>个柱面，其中一个</a:t>
            </a:r>
            <a:endParaRPr lang="en-US" altLang="zh-CN" sz="1662" b="0">
              <a:solidFill>
                <a:srgbClr val="333333"/>
              </a:solidFill>
              <a:latin typeface="arial" panose="020B0604020202020204" pitchFamily="34" charset="0"/>
            </a:endParaRPr>
          </a:p>
          <a:p>
            <a:pPr algn="l"/>
            <a:r>
              <a:rPr lang="en-US" altLang="zh-CN" sz="1662" b="0">
                <a:solidFill>
                  <a:srgbClr val="333333"/>
                </a:solidFill>
                <a:latin typeface="arial" panose="020B0604020202020204" pitchFamily="34" charset="0"/>
              </a:rPr>
              <a:t>       </a:t>
            </a:r>
            <a:r>
              <a:rPr lang="zh-CN" altLang="en-US" sz="1662" b="0">
                <a:solidFill>
                  <a:srgbClr val="333333"/>
                </a:solidFill>
                <a:latin typeface="arial" panose="020B0604020202020204" pitchFamily="34" charset="0"/>
              </a:rPr>
              <a:t>为备用柱面（</a:t>
            </a:r>
            <a:r>
              <a:rPr lang="en-US" altLang="zh-CN" sz="1662" b="0">
                <a:solidFill>
                  <a:srgbClr val="333333"/>
                </a:solidFill>
                <a:latin typeface="arial" panose="020B0604020202020204" pitchFamily="34" charset="0"/>
              </a:rPr>
              <a:t>spare</a:t>
            </a:r>
            <a:r>
              <a:rPr lang="zh-CN" altLang="en-US" sz="1662" b="0">
                <a:solidFill>
                  <a:srgbClr val="333333"/>
                </a:solidFill>
                <a:latin typeface="arial" panose="020B0604020202020204" pitchFamily="34" charset="0"/>
              </a:rPr>
              <a:t>）</a:t>
            </a:r>
          </a:p>
          <a:p>
            <a:pPr algn="l"/>
            <a:r>
              <a:rPr lang="en-US" altLang="zh-CN" sz="1662" b="0">
                <a:solidFill>
                  <a:srgbClr val="333333"/>
                </a:solidFill>
                <a:latin typeface="arial" panose="020B0604020202020204" pitchFamily="34" charset="0"/>
              </a:rPr>
              <a:t>• </a:t>
            </a:r>
            <a:r>
              <a:rPr lang="zh-CN" altLang="en-US" sz="1662" b="0">
                <a:solidFill>
                  <a:srgbClr val="333333"/>
                </a:solidFill>
                <a:latin typeface="arial" panose="020B0604020202020204" pitchFamily="34" charset="0"/>
              </a:rPr>
              <a:t>扇区</a:t>
            </a:r>
          </a:p>
          <a:p>
            <a:pPr algn="l"/>
            <a:r>
              <a:rPr lang="en-US" altLang="zh-CN" sz="1662" b="0">
                <a:solidFill>
                  <a:srgbClr val="333333"/>
                </a:solidFill>
                <a:latin typeface="arial" panose="020B0604020202020204" pitchFamily="34" charset="0"/>
              </a:rPr>
              <a:t>    – </a:t>
            </a:r>
            <a:r>
              <a:rPr lang="zh-CN" altLang="en-US" sz="1662" b="0">
                <a:solidFill>
                  <a:srgbClr val="333333"/>
                </a:solidFill>
                <a:latin typeface="arial" panose="020B0604020202020204" pitchFamily="34" charset="0"/>
              </a:rPr>
              <a:t>磁道的一部分，至少存储</a:t>
            </a:r>
            <a:r>
              <a:rPr lang="en-US" altLang="zh-CN" sz="1662" b="0">
                <a:solidFill>
                  <a:srgbClr val="333333"/>
                </a:solidFill>
                <a:latin typeface="arial" panose="020B0604020202020204" pitchFamily="34" charset="0"/>
              </a:rPr>
              <a:t>512</a:t>
            </a:r>
            <a:r>
              <a:rPr lang="zh-CN" altLang="en-US" sz="1662" b="0">
                <a:solidFill>
                  <a:srgbClr val="333333"/>
                </a:solidFill>
                <a:latin typeface="arial" panose="020B0604020202020204" pitchFamily="34" charset="0"/>
              </a:rPr>
              <a:t>字节，不同磁道的扇区个数不同</a:t>
            </a:r>
            <a:endParaRPr lang="en-US" altLang="zh-CN" sz="1477" b="0">
              <a:solidFill>
                <a:srgbClr val="333333"/>
              </a:solidFill>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251520" y="1284594"/>
            <a:ext cx="4641758" cy="2742858"/>
          </a:xfrm>
          <a:prstGeom prst="rect">
            <a:avLst/>
          </a:prstGeom>
        </p:spPr>
      </p:pic>
      <p:pic>
        <p:nvPicPr>
          <p:cNvPr id="6" name="图片 5"/>
          <p:cNvPicPr>
            <a:picLocks noChangeAspect="1"/>
          </p:cNvPicPr>
          <p:nvPr/>
        </p:nvPicPr>
        <p:blipFill>
          <a:blip r:embed="rId4"/>
          <a:stretch>
            <a:fillRect/>
          </a:stretch>
        </p:blipFill>
        <p:spPr>
          <a:xfrm>
            <a:off x="5480178" y="1284594"/>
            <a:ext cx="3076923" cy="2813187"/>
          </a:xfrm>
          <a:prstGeom prst="rect">
            <a:avLst/>
          </a:prstGeom>
        </p:spPr>
      </p:pic>
    </p:spTree>
    <p:extLst>
      <p:ext uri="{BB962C8B-B14F-4D97-AF65-F5344CB8AC3E}">
        <p14:creationId xmlns:p14="http://schemas.microsoft.com/office/powerpoint/2010/main" val="312992325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调度算法的一般性质</a:t>
            </a:r>
          </a:p>
        </p:txBody>
      </p:sp>
      <p:sp>
        <p:nvSpPr>
          <p:cNvPr id="53251" name="Rectangle 3"/>
          <p:cNvSpPr>
            <a:spLocks noGrp="1" noChangeArrowheads="1"/>
          </p:cNvSpPr>
          <p:nvPr>
            <p:ph type="body" idx="1"/>
          </p:nvPr>
        </p:nvSpPr>
        <p:spPr>
          <a:xfrm>
            <a:off x="984739" y="1740877"/>
            <a:ext cx="7174523" cy="3748660"/>
          </a:xfrm>
        </p:spPr>
        <p:txBody>
          <a:bodyPr/>
          <a:lstStyle/>
          <a:p>
            <a:pPr eaLnBrk="1" hangingPunct="1"/>
            <a:r>
              <a:rPr lang="zh-CN" altLang="en-US" sz="2215"/>
              <a:t>为了提高整个磁盘的吞吐量，则：</a:t>
            </a:r>
            <a:endParaRPr lang="en-US" altLang="zh-CN" sz="2215"/>
          </a:p>
          <a:p>
            <a:pPr lvl="1" eaLnBrk="1" hangingPunct="1"/>
            <a:r>
              <a:rPr lang="zh-CN" altLang="en-US"/>
              <a:t>对请求重新排序，从而减少寻道时间</a:t>
            </a:r>
            <a:endParaRPr lang="en-US" altLang="zh-CN"/>
          </a:p>
          <a:p>
            <a:pPr lvl="1" eaLnBrk="1" hangingPunct="1"/>
            <a:r>
              <a:rPr lang="zh-CN" altLang="en-US"/>
              <a:t>合并请求而降低请求数量</a:t>
            </a:r>
            <a:endParaRPr lang="en-US" altLang="zh-CN"/>
          </a:p>
          <a:p>
            <a:pPr lvl="1" eaLnBrk="1" hangingPunct="1"/>
            <a:endParaRPr lang="en-US" altLang="zh-CN"/>
          </a:p>
          <a:p>
            <a:pPr eaLnBrk="1" hangingPunct="1"/>
            <a:r>
              <a:rPr lang="zh-CN" altLang="en-US" sz="2215"/>
              <a:t>针对在不同进程，提供公平性读写机会</a:t>
            </a:r>
            <a:endParaRPr lang="en-US" altLang="zh-CN" sz="2215"/>
          </a:p>
          <a:p>
            <a:pPr eaLnBrk="1" hangingPunct="1"/>
            <a:endParaRPr lang="en-US" altLang="zh-CN" sz="1846"/>
          </a:p>
          <a:p>
            <a:pPr eaLnBrk="1" hangingPunct="1"/>
            <a:endParaRPr lang="en-US" altLang="zh-CN" sz="1846"/>
          </a:p>
        </p:txBody>
      </p:sp>
    </p:spTree>
    <p:extLst>
      <p:ext uri="{BB962C8B-B14F-4D97-AF65-F5344CB8AC3E}">
        <p14:creationId xmlns:p14="http://schemas.microsoft.com/office/powerpoint/2010/main" val="99473190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调度算法的一般性质</a:t>
            </a:r>
            <a:r>
              <a:rPr lang="en-US" altLang="zh-CN">
                <a:latin typeface="华文新魏" panose="02010800040101010101" pitchFamily="2" charset="-122"/>
                <a:ea typeface="华文新魏" panose="02010800040101010101" pitchFamily="2" charset="-122"/>
              </a:rPr>
              <a:t> &amp;&amp;  </a:t>
            </a:r>
            <a:r>
              <a:rPr lang="zh-CN" altLang="en-US">
                <a:latin typeface="华文新魏" panose="02010800040101010101" pitchFamily="2" charset="-122"/>
                <a:ea typeface="华文新魏" panose="02010800040101010101" pitchFamily="2" charset="-122"/>
              </a:rPr>
              <a:t>调度效率</a:t>
            </a:r>
          </a:p>
        </p:txBody>
      </p:sp>
      <p:sp>
        <p:nvSpPr>
          <p:cNvPr id="54275" name="Rectangle 3"/>
          <p:cNvSpPr>
            <a:spLocks noGrp="1" noChangeArrowheads="1"/>
          </p:cNvSpPr>
          <p:nvPr>
            <p:ph type="body" idx="1"/>
          </p:nvPr>
        </p:nvSpPr>
        <p:spPr>
          <a:xfrm>
            <a:off x="984739" y="1740877"/>
            <a:ext cx="7174523" cy="4456235"/>
          </a:xfrm>
        </p:spPr>
        <p:txBody>
          <a:bodyPr/>
          <a:lstStyle/>
          <a:p>
            <a:pPr eaLnBrk="1" hangingPunct="1"/>
            <a:r>
              <a:rPr lang="zh-CN" altLang="en-US" sz="2215"/>
              <a:t>旋转时间</a:t>
            </a:r>
          </a:p>
          <a:p>
            <a:pPr eaLnBrk="1" hangingPunct="1"/>
            <a:r>
              <a:rPr lang="zh-CN" altLang="en-US" sz="2215"/>
              <a:t>寻道时间</a:t>
            </a:r>
          </a:p>
          <a:p>
            <a:pPr eaLnBrk="1" hangingPunct="1"/>
            <a:r>
              <a:rPr lang="zh-CN" altLang="en-US" sz="2215"/>
              <a:t>传送时间</a:t>
            </a:r>
          </a:p>
          <a:p>
            <a:pPr eaLnBrk="1" hangingPunct="1"/>
            <a:r>
              <a:rPr lang="en-US" altLang="zh-TW" sz="2215"/>
              <a:t>I/O </a:t>
            </a:r>
            <a:r>
              <a:rPr lang="zh-CN" altLang="en-US" sz="2215"/>
              <a:t>调度器的工作</a:t>
            </a:r>
          </a:p>
          <a:p>
            <a:pPr lvl="1" eaLnBrk="1" hangingPunct="1"/>
            <a:r>
              <a:rPr lang="zh-CN" altLang="en-US"/>
              <a:t>排序请求队列</a:t>
            </a:r>
            <a:endParaRPr lang="en-US" altLang="zh-CN"/>
          </a:p>
          <a:p>
            <a:pPr lvl="1" eaLnBrk="1" hangingPunct="1"/>
            <a:r>
              <a:rPr lang="zh-CN" altLang="en-US"/>
              <a:t>合并请求队列</a:t>
            </a:r>
            <a:endParaRPr lang="en-US" altLang="zh-CN"/>
          </a:p>
          <a:p>
            <a:pPr lvl="1" eaLnBrk="1" hangingPunct="1"/>
            <a:r>
              <a:rPr lang="zh-CN" altLang="en-US"/>
              <a:t>分发</a:t>
            </a:r>
            <a:r>
              <a:rPr lang="en-US" altLang="zh-CN"/>
              <a:t>I/O</a:t>
            </a:r>
            <a:r>
              <a:rPr lang="zh-CN" altLang="en-US"/>
              <a:t>请求</a:t>
            </a:r>
            <a:endParaRPr lang="en-US" altLang="zh-CN"/>
          </a:p>
          <a:p>
            <a:pPr lvl="1" eaLnBrk="1" hangingPunct="1"/>
            <a:r>
              <a:rPr lang="zh-CN" altLang="en-US"/>
              <a:t>提高读取磁盘的效率</a:t>
            </a:r>
          </a:p>
          <a:p>
            <a:pPr eaLnBrk="1" hangingPunct="1"/>
            <a:endParaRPr lang="en-US" altLang="zh-CN" sz="1846"/>
          </a:p>
        </p:txBody>
      </p:sp>
    </p:spTree>
    <p:extLst>
      <p:ext uri="{BB962C8B-B14F-4D97-AF65-F5344CB8AC3E}">
        <p14:creationId xmlns:p14="http://schemas.microsoft.com/office/powerpoint/2010/main" val="198261399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788379"/>
            <a:ext cx="9144000" cy="513616"/>
          </a:xfrm>
        </p:spPr>
        <p:txBody>
          <a:bodyPr/>
          <a:lstStyle/>
          <a:p>
            <a:pPr eaLnBrk="1" hangingPunct="1"/>
            <a:r>
              <a:rPr lang="en-US" altLang="zh-CN">
                <a:latin typeface="华文新魏" panose="02010800040101010101" pitchFamily="2" charset="-122"/>
              </a:rPr>
              <a:t>Linux I/O </a:t>
            </a:r>
            <a:r>
              <a:rPr lang="zh-CN" altLang="en-US">
                <a:latin typeface="华文新魏" panose="02010800040101010101" pitchFamily="2" charset="-122"/>
              </a:rPr>
              <a:t>调度框架</a:t>
            </a:r>
            <a:endParaRPr lang="en-US" altLang="zh-CN">
              <a:latin typeface="华文新魏" panose="02010800040101010101" pitchFamily="2" charset="-122"/>
            </a:endParaRPr>
          </a:p>
        </p:txBody>
      </p:sp>
      <p:sp>
        <p:nvSpPr>
          <p:cNvPr id="55299" name="Rectangle 3"/>
          <p:cNvSpPr>
            <a:spLocks noGrp="1" noChangeArrowheads="1"/>
          </p:cNvSpPr>
          <p:nvPr>
            <p:ph type="body" idx="1"/>
          </p:nvPr>
        </p:nvSpPr>
        <p:spPr>
          <a:xfrm>
            <a:off x="983275" y="1701312"/>
            <a:ext cx="6778869" cy="1992923"/>
          </a:xfrm>
        </p:spPr>
        <p:txBody>
          <a:bodyPr/>
          <a:lstStyle/>
          <a:p>
            <a:pPr eaLnBrk="1" hangingPunct="1"/>
            <a:r>
              <a:rPr lang="en-US" altLang="zh-CN" sz="2123"/>
              <a:t>Linux elevator </a:t>
            </a:r>
            <a:r>
              <a:rPr lang="zh-CN" altLang="en-US" sz="2123"/>
              <a:t>是能附加的不同</a:t>
            </a:r>
            <a:r>
              <a:rPr lang="en-US" altLang="zh-CN" sz="2123"/>
              <a:t>I/O</a:t>
            </a:r>
            <a:r>
              <a:rPr lang="zh-CN" altLang="en-US" sz="2123"/>
              <a:t>调度器的抽象层，提供了一些函数供</a:t>
            </a:r>
            <a:r>
              <a:rPr lang="en-US" altLang="zh-CN" sz="2123"/>
              <a:t>block layer</a:t>
            </a:r>
            <a:r>
              <a:rPr lang="zh-CN" altLang="en-US" sz="2123"/>
              <a:t>使用</a:t>
            </a:r>
          </a:p>
          <a:p>
            <a:pPr eaLnBrk="1" hangingPunct="1"/>
            <a:r>
              <a:rPr lang="zh-CN" altLang="en-US" sz="2123"/>
              <a:t>机制：系统提供了一些函数可以对队列进行</a:t>
            </a:r>
            <a:r>
              <a:rPr lang="en-US" altLang="zh-CN" sz="2123"/>
              <a:t>merge</a:t>
            </a:r>
          </a:p>
          <a:p>
            <a:pPr eaLnBrk="1" hangingPunct="1"/>
            <a:r>
              <a:rPr lang="zh-CN" altLang="en-US" sz="2123"/>
              <a:t>策略：</a:t>
            </a:r>
            <a:r>
              <a:rPr lang="en-US" altLang="zh-CN" sz="2123"/>
              <a:t>sorting method, elevator</a:t>
            </a:r>
            <a:r>
              <a:rPr lang="zh-CN" altLang="en-US" sz="2123"/>
              <a:t>提供</a:t>
            </a:r>
          </a:p>
          <a:p>
            <a:pPr lvl="1" eaLnBrk="1" hangingPunct="1"/>
            <a:r>
              <a:rPr lang="zh-CN" altLang="en-US" sz="2123"/>
              <a:t>把请求放到队列中</a:t>
            </a:r>
          </a:p>
          <a:p>
            <a:pPr lvl="1" eaLnBrk="1" hangingPunct="1"/>
            <a:r>
              <a:rPr lang="zh-CN" altLang="en-US" sz="2123"/>
              <a:t>从队列中分发请求</a:t>
            </a:r>
          </a:p>
          <a:p>
            <a:pPr eaLnBrk="1" hangingPunct="1"/>
            <a:endParaRPr lang="en-US" altLang="zh-CN" sz="2123"/>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3" y="2299189"/>
            <a:ext cx="1941635" cy="201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46" y="3996106"/>
            <a:ext cx="6113585" cy="218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0390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788379"/>
            <a:ext cx="9144000" cy="513616"/>
          </a:xfrm>
        </p:spPr>
        <p:txBody>
          <a:bodyPr/>
          <a:lstStyle/>
          <a:p>
            <a:pPr eaLnBrk="1" hangingPunct="1"/>
            <a:r>
              <a:rPr lang="en-US" altLang="zh-CN">
                <a:latin typeface="华文新魏" panose="02010800040101010101" pitchFamily="2" charset="-122"/>
              </a:rPr>
              <a:t>Linux I/O </a:t>
            </a:r>
            <a:r>
              <a:rPr lang="zh-CN" altLang="en-US">
                <a:latin typeface="华文新魏" panose="02010800040101010101" pitchFamily="2" charset="-122"/>
              </a:rPr>
              <a:t>调度框架</a:t>
            </a:r>
            <a:endParaRPr lang="en-US" altLang="zh-CN">
              <a:latin typeface="华文新魏" panose="02010800040101010101" pitchFamily="2" charset="-122"/>
            </a:endParaRPr>
          </a:p>
        </p:txBody>
      </p:sp>
      <p:sp>
        <p:nvSpPr>
          <p:cNvPr id="55299" name="Rectangle 3"/>
          <p:cNvSpPr>
            <a:spLocks noGrp="1" noChangeArrowheads="1"/>
          </p:cNvSpPr>
          <p:nvPr>
            <p:ph type="body" idx="1"/>
          </p:nvPr>
        </p:nvSpPr>
        <p:spPr>
          <a:xfrm>
            <a:off x="517396" y="2365497"/>
            <a:ext cx="6247482" cy="3057066"/>
          </a:xfrm>
        </p:spPr>
        <p:txBody>
          <a:bodyPr/>
          <a:lstStyle/>
          <a:p>
            <a:pPr eaLnBrk="1" hangingPunct="1"/>
            <a:r>
              <a:rPr lang="en-US" altLang="zh-CN" b="0"/>
              <a:t>I/O</a:t>
            </a:r>
            <a:r>
              <a:rPr lang="zh-CN" altLang="en-US" b="0"/>
              <a:t>调度的</a:t>
            </a:r>
            <a:r>
              <a:rPr lang="en-US" altLang="zh-CN" b="0"/>
              <a:t>4</a:t>
            </a:r>
            <a:r>
              <a:rPr lang="zh-CN" altLang="en-US" b="0"/>
              <a:t>种算法：</a:t>
            </a:r>
            <a:endParaRPr lang="en-US" altLang="zh-CN" b="0"/>
          </a:p>
          <a:p>
            <a:pPr eaLnBrk="1" hangingPunct="1"/>
            <a:endParaRPr lang="en-US" altLang="zh-CN" b="0"/>
          </a:p>
          <a:p>
            <a:pPr eaLnBrk="1" hangingPunct="1"/>
            <a:r>
              <a:rPr lang="en-US" altLang="zh-CN" b="0"/>
              <a:t>CFQ(</a:t>
            </a:r>
            <a:r>
              <a:rPr lang="zh-CN" altLang="en-US" b="0"/>
              <a:t>完全公平排队</a:t>
            </a:r>
            <a:r>
              <a:rPr lang="en-US" altLang="zh-CN" b="0"/>
              <a:t>I/O</a:t>
            </a:r>
            <a:r>
              <a:rPr lang="zh-CN" altLang="en-US" b="0"/>
              <a:t>调度程序</a:t>
            </a:r>
            <a:r>
              <a:rPr lang="en-US" altLang="zh-CN" b="0"/>
              <a:t>)</a:t>
            </a:r>
          </a:p>
          <a:p>
            <a:pPr eaLnBrk="1" hangingPunct="1"/>
            <a:r>
              <a:rPr lang="en-US" altLang="zh-CN" b="0"/>
              <a:t>NOOP(</a:t>
            </a:r>
            <a:r>
              <a:rPr lang="zh-CN" altLang="en-US" b="0"/>
              <a:t>电梯式调度程序</a:t>
            </a:r>
            <a:r>
              <a:rPr lang="en-US" altLang="zh-CN" b="0"/>
              <a:t>)</a:t>
            </a:r>
          </a:p>
          <a:p>
            <a:pPr eaLnBrk="1" hangingPunct="1"/>
            <a:r>
              <a:rPr lang="en-US" altLang="zh-CN" b="0"/>
              <a:t>Deadline(</a:t>
            </a:r>
            <a:r>
              <a:rPr lang="zh-CN" altLang="en-US" b="0"/>
              <a:t>截止时间调度程序</a:t>
            </a:r>
            <a:r>
              <a:rPr lang="en-US" altLang="zh-CN" b="0"/>
              <a:t>)</a:t>
            </a:r>
          </a:p>
          <a:p>
            <a:pPr eaLnBrk="1" hangingPunct="1"/>
            <a:r>
              <a:rPr lang="en-US" altLang="zh-CN" b="0"/>
              <a:t>AS(</a:t>
            </a:r>
            <a:r>
              <a:rPr lang="zh-CN" altLang="en-US" b="0"/>
              <a:t>预料</a:t>
            </a:r>
            <a:r>
              <a:rPr lang="en-US" altLang="zh-CN" b="0"/>
              <a:t>I/O</a:t>
            </a:r>
            <a:r>
              <a:rPr lang="zh-CN" altLang="en-US" b="0"/>
              <a:t>调度程序</a:t>
            </a:r>
            <a:r>
              <a:rPr lang="en-US" altLang="zh-CN" b="0"/>
              <a:t>)</a:t>
            </a:r>
            <a:endParaRPr lang="en-US" altLang="zh-CN" sz="2123"/>
          </a:p>
        </p:txBody>
      </p:sp>
    </p:spTree>
    <p:extLst>
      <p:ext uri="{BB962C8B-B14F-4D97-AF65-F5344CB8AC3E}">
        <p14:creationId xmlns:p14="http://schemas.microsoft.com/office/powerpoint/2010/main" val="267963215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775190"/>
            <a:ext cx="9144000" cy="526805"/>
          </a:xfrm>
        </p:spPr>
        <p:txBody>
          <a:bodyPr/>
          <a:lstStyle/>
          <a:p>
            <a:pPr eaLnBrk="1" hangingPunct="1"/>
            <a:r>
              <a:rPr lang="zh-CN" altLang="en-US">
                <a:latin typeface="华文新魏" panose="02010800040101010101" pitchFamily="2" charset="-122"/>
                <a:ea typeface="华文新魏" panose="02010800040101010101" pitchFamily="2" charset="-122"/>
              </a:rPr>
              <a:t>调度器中的关系</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0" y="1567961"/>
            <a:ext cx="7809034" cy="419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11052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775190"/>
            <a:ext cx="9144000" cy="526805"/>
          </a:xfrm>
        </p:spPr>
        <p:txBody>
          <a:bodyPr/>
          <a:lstStyle/>
          <a:p>
            <a:pPr eaLnBrk="1" hangingPunct="1"/>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调度器的取舍</a:t>
            </a:r>
          </a:p>
        </p:txBody>
      </p:sp>
      <p:sp>
        <p:nvSpPr>
          <p:cNvPr id="2" name="矩形 1"/>
          <p:cNvSpPr/>
          <p:nvPr/>
        </p:nvSpPr>
        <p:spPr>
          <a:xfrm>
            <a:off x="550630" y="1634339"/>
            <a:ext cx="8042740" cy="1228541"/>
          </a:xfrm>
          <a:prstGeom prst="rect">
            <a:avLst/>
          </a:prstGeom>
        </p:spPr>
        <p:txBody>
          <a:bodyPr wrap="square">
            <a:spAutoFit/>
          </a:bodyPr>
          <a:lstStyle/>
          <a:p>
            <a:pPr algn="l"/>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调度器看起来可以提高访问速度，但是这是并不是最快的，因为</a:t>
            </a:r>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调度过程会花费很多时间。</a:t>
            </a:r>
            <a:endParaRPr lang="en-US" altLang="zh-CN" sz="1846" b="0">
              <a:solidFill>
                <a:srgbClr val="333333"/>
              </a:solidFill>
              <a:latin typeface="Verdana" panose="020B0604030504040204" pitchFamily="34" charset="0"/>
            </a:endParaRPr>
          </a:p>
          <a:p>
            <a:pPr algn="l"/>
            <a:endParaRPr lang="en-US" altLang="zh-CN" sz="1846" b="0">
              <a:solidFill>
                <a:srgbClr val="333333"/>
              </a:solidFill>
              <a:latin typeface="Verdana" panose="020B0604030504040204" pitchFamily="34" charset="0"/>
            </a:endParaRPr>
          </a:p>
          <a:p>
            <a:pPr algn="l"/>
            <a:r>
              <a:rPr lang="zh-CN" altLang="en-US" sz="1846" b="0">
                <a:solidFill>
                  <a:srgbClr val="333333"/>
                </a:solidFill>
                <a:latin typeface="Verdana" panose="020B0604030504040204" pitchFamily="34" charset="0"/>
              </a:rPr>
              <a:t>最快的方式就是不使用</a:t>
            </a:r>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调度器（但是要能做到</a:t>
            </a:r>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调度器的功能）</a:t>
            </a:r>
            <a:endParaRPr lang="zh-CN" altLang="en-US" sz="1846"/>
          </a:p>
        </p:txBody>
      </p:sp>
      <p:sp>
        <p:nvSpPr>
          <p:cNvPr id="3" name="矩形 2"/>
          <p:cNvSpPr/>
          <p:nvPr/>
        </p:nvSpPr>
        <p:spPr>
          <a:xfrm>
            <a:off x="542319" y="3096656"/>
            <a:ext cx="8051051" cy="660437"/>
          </a:xfrm>
          <a:prstGeom prst="rect">
            <a:avLst/>
          </a:prstGeom>
        </p:spPr>
        <p:txBody>
          <a:bodyPr wrap="square">
            <a:spAutoFit/>
          </a:bodyPr>
          <a:lstStyle/>
          <a:p>
            <a:pPr algn="l"/>
            <a:r>
              <a:rPr lang="zh-CN" altLang="en-US" sz="1846" b="0">
                <a:solidFill>
                  <a:srgbClr val="333333"/>
                </a:solidFill>
                <a:latin typeface="Verdana" panose="020B0604030504040204" pitchFamily="34" charset="0"/>
              </a:rPr>
              <a:t>要脱离</a:t>
            </a:r>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调度器，就必须了解请求队列</a:t>
            </a:r>
            <a:r>
              <a:rPr lang="en-US" altLang="zh-CN" sz="1846" b="0">
                <a:solidFill>
                  <a:srgbClr val="333333"/>
                </a:solidFill>
                <a:latin typeface="Verdana" panose="020B0604030504040204" pitchFamily="34" charset="0"/>
              </a:rPr>
              <a:t>request_queue</a:t>
            </a:r>
            <a:r>
              <a:rPr lang="zh-CN" altLang="en-US" sz="1846" b="0">
                <a:solidFill>
                  <a:srgbClr val="333333"/>
                </a:solidFill>
                <a:latin typeface="Verdana" panose="020B0604030504040204" pitchFamily="34" charset="0"/>
              </a:rPr>
              <a:t>，因为</a:t>
            </a:r>
            <a:r>
              <a:rPr lang="en-US" altLang="zh-CN" sz="1846" b="0">
                <a:solidFill>
                  <a:srgbClr val="333333"/>
                </a:solidFill>
                <a:latin typeface="Verdana" panose="020B0604030504040204" pitchFamily="34" charset="0"/>
              </a:rPr>
              <a:t>I/O</a:t>
            </a:r>
            <a:r>
              <a:rPr lang="zh-CN" altLang="en-US" sz="1846" b="0">
                <a:solidFill>
                  <a:srgbClr val="333333"/>
                </a:solidFill>
                <a:latin typeface="Verdana" panose="020B0604030504040204" pitchFamily="34" charset="0"/>
              </a:rPr>
              <a:t>调度器和请求队列是绑定在一起的。其关系如下：</a:t>
            </a:r>
            <a:endParaRPr lang="zh-CN" altLang="en-US" sz="1846"/>
          </a:p>
        </p:txBody>
      </p:sp>
      <p:pic>
        <p:nvPicPr>
          <p:cNvPr id="5" name="图片 4"/>
          <p:cNvPicPr>
            <a:picLocks noChangeAspect="1"/>
          </p:cNvPicPr>
          <p:nvPr/>
        </p:nvPicPr>
        <p:blipFill>
          <a:blip r:embed="rId2"/>
          <a:stretch>
            <a:fillRect/>
          </a:stretch>
        </p:blipFill>
        <p:spPr>
          <a:xfrm>
            <a:off x="959053" y="4226628"/>
            <a:ext cx="7217583" cy="2004396"/>
          </a:xfrm>
          <a:prstGeom prst="rect">
            <a:avLst/>
          </a:prstGeom>
        </p:spPr>
      </p:pic>
    </p:spTree>
    <p:extLst>
      <p:ext uri="{BB962C8B-B14F-4D97-AF65-F5344CB8AC3E}">
        <p14:creationId xmlns:p14="http://schemas.microsoft.com/office/powerpoint/2010/main" val="157899963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775190"/>
            <a:ext cx="9144000" cy="526805"/>
          </a:xfrm>
        </p:spPr>
        <p:txBody>
          <a:bodyPr/>
          <a:lstStyle/>
          <a:p>
            <a:pPr eaLnBrk="1" hangingPunct="1"/>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调度器的取舍</a:t>
            </a:r>
          </a:p>
        </p:txBody>
      </p:sp>
      <p:pic>
        <p:nvPicPr>
          <p:cNvPr id="4" name="图片 3"/>
          <p:cNvPicPr>
            <a:picLocks noChangeAspect="1"/>
          </p:cNvPicPr>
          <p:nvPr/>
        </p:nvPicPr>
        <p:blipFill>
          <a:blip r:embed="rId2"/>
          <a:stretch>
            <a:fillRect/>
          </a:stretch>
        </p:blipFill>
        <p:spPr>
          <a:xfrm>
            <a:off x="716803" y="2166091"/>
            <a:ext cx="7252747" cy="3173626"/>
          </a:xfrm>
          <a:prstGeom prst="rect">
            <a:avLst/>
          </a:prstGeom>
        </p:spPr>
      </p:pic>
      <p:pic>
        <p:nvPicPr>
          <p:cNvPr id="5" name="图片 4">
            <a:extLst>
              <a:ext uri="{FF2B5EF4-FFF2-40B4-BE49-F238E27FC236}">
                <a16:creationId xmlns:a16="http://schemas.microsoft.com/office/drawing/2014/main" id="{6AE0A703-1C52-4A0B-9BFC-CD9D7CD7DC97}"/>
              </a:ext>
            </a:extLst>
          </p:cNvPr>
          <p:cNvPicPr>
            <a:picLocks noChangeAspect="1"/>
          </p:cNvPicPr>
          <p:nvPr/>
        </p:nvPicPr>
        <p:blipFill rotWithShape="1">
          <a:blip r:embed="rId2"/>
          <a:srcRect t="19109" r="70789" b="71815"/>
          <a:stretch/>
        </p:blipFill>
        <p:spPr>
          <a:xfrm rot="10800000">
            <a:off x="827584" y="2740107"/>
            <a:ext cx="2118621" cy="288032"/>
          </a:xfrm>
          <a:prstGeom prst="rect">
            <a:avLst/>
          </a:prstGeom>
        </p:spPr>
      </p:pic>
    </p:spTree>
    <p:extLst>
      <p:ext uri="{BB962C8B-B14F-4D97-AF65-F5344CB8AC3E}">
        <p14:creationId xmlns:p14="http://schemas.microsoft.com/office/powerpoint/2010/main" val="24239547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775190"/>
            <a:ext cx="9144000" cy="526805"/>
          </a:xfrm>
        </p:spPr>
        <p:txBody>
          <a:bodyPr/>
          <a:lstStyle/>
          <a:p>
            <a:pPr eaLnBrk="1" hangingPunct="1"/>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调度器的取舍</a:t>
            </a:r>
          </a:p>
        </p:txBody>
      </p:sp>
      <p:sp>
        <p:nvSpPr>
          <p:cNvPr id="2" name="矩形 1"/>
          <p:cNvSpPr/>
          <p:nvPr/>
        </p:nvSpPr>
        <p:spPr>
          <a:xfrm>
            <a:off x="59291" y="1634339"/>
            <a:ext cx="9025418" cy="3417410"/>
          </a:xfrm>
          <a:prstGeom prst="rect">
            <a:avLst/>
          </a:prstGeom>
          <a:ln>
            <a:solidFill>
              <a:schemeClr val="tx1"/>
            </a:solidFill>
          </a:ln>
        </p:spPr>
        <p:txBody>
          <a:bodyPr wrap="square">
            <a:spAutoFit/>
          </a:bodyPr>
          <a:lstStyle/>
          <a:p>
            <a:pPr algn="l"/>
            <a:r>
              <a:rPr lang="en-US" altLang="zh-CN" sz="1662" b="0">
                <a:solidFill>
                  <a:srgbClr val="333333"/>
                </a:solidFill>
                <a:latin typeface="Verdana" panose="020B0604030504040204" pitchFamily="34" charset="0"/>
              </a:rPr>
              <a:t>static int Virtual_blkdev_make_request(struct requset_queue *q,structb bio *bio)</a:t>
            </a:r>
            <a:br>
              <a:rPr lang="en-US" altLang="zh-CN" sz="1662"/>
            </a:br>
            <a:r>
              <a:rPr lang="en-US" altLang="zh-CN" sz="1662" b="0">
                <a:solidFill>
                  <a:srgbClr val="333333"/>
                </a:solidFill>
                <a:latin typeface="Verdana" panose="020B0604030504040204" pitchFamily="34" charset="0"/>
              </a:rPr>
              <a:t>{</a:t>
            </a:r>
            <a:br>
              <a:rPr lang="en-US" altLang="zh-CN" sz="1662"/>
            </a:br>
            <a:r>
              <a:rPr lang="en-US" altLang="zh-CN" sz="1662" b="0">
                <a:solidFill>
                  <a:srgbClr val="333333"/>
                </a:solidFill>
                <a:latin typeface="Verdana" panose="020B0604030504040204" pitchFamily="34" charset="0"/>
              </a:rPr>
              <a:t>   //</a:t>
            </a:r>
            <a:r>
              <a:rPr lang="zh-CN" altLang="en-US" sz="1662" b="0">
                <a:solidFill>
                  <a:srgbClr val="333333"/>
                </a:solidFill>
                <a:latin typeface="Verdana" panose="020B0604030504040204" pitchFamily="34" charset="0"/>
              </a:rPr>
              <a:t>因为不使用</a:t>
            </a:r>
            <a:r>
              <a:rPr lang="en-US" altLang="zh-CN" sz="1662" b="0">
                <a:solidFill>
                  <a:srgbClr val="333333"/>
                </a:solidFill>
                <a:latin typeface="Verdana" panose="020B0604030504040204" pitchFamily="34" charset="0"/>
              </a:rPr>
              <a:t>I/O</a:t>
            </a:r>
            <a:r>
              <a:rPr lang="zh-CN" altLang="en-US" sz="1662" b="0">
                <a:solidFill>
                  <a:srgbClr val="333333"/>
                </a:solidFill>
                <a:latin typeface="Verdana" panose="020B0604030504040204" pitchFamily="34" charset="0"/>
              </a:rPr>
              <a:t>调度算法，直接在该函数中完成数据在内存和硬盘之间的数据传输，该函数</a:t>
            </a:r>
            <a:br>
              <a:rPr lang="zh-CN" altLang="en-US" sz="1662"/>
            </a:br>
            <a:r>
              <a:rPr lang="zh-CN" altLang="en-US" sz="1662" b="0">
                <a:solidFill>
                  <a:srgbClr val="333333"/>
                </a:solidFill>
                <a:latin typeface="Verdana" panose="020B0604030504040204" pitchFamily="34" charset="0"/>
              </a:rPr>
              <a:t>   </a:t>
            </a:r>
            <a:r>
              <a:rPr lang="en-US" altLang="zh-CN" sz="1662" b="0">
                <a:solidFill>
                  <a:srgbClr val="333333"/>
                </a:solidFill>
                <a:latin typeface="Verdana" panose="020B0604030504040204" pitchFamily="34" charset="0"/>
              </a:rPr>
              <a:t>//</a:t>
            </a:r>
            <a:r>
              <a:rPr lang="zh-CN" altLang="en-US" sz="1662" b="0">
                <a:solidFill>
                  <a:srgbClr val="333333"/>
                </a:solidFill>
                <a:latin typeface="Verdana" panose="020B0604030504040204" pitchFamily="34" charset="0"/>
              </a:rPr>
              <a:t>代替了</a:t>
            </a:r>
            <a:r>
              <a:rPr lang="en-US" altLang="zh-CN" sz="1662" b="0">
                <a:solidFill>
                  <a:srgbClr val="333333"/>
                </a:solidFill>
                <a:latin typeface="Verdana" panose="020B0604030504040204" pitchFamily="34" charset="0"/>
              </a:rPr>
              <a:t>request_fn_proc()</a:t>
            </a:r>
            <a:r>
              <a:rPr lang="zh-CN" altLang="en-US" sz="1662" b="0">
                <a:solidFill>
                  <a:srgbClr val="333333"/>
                </a:solidFill>
                <a:latin typeface="Verdana" panose="020B0604030504040204" pitchFamily="34" charset="0"/>
              </a:rPr>
              <a:t>函数的功能</a:t>
            </a:r>
            <a:br>
              <a:rPr lang="zh-CN" altLang="en-US" sz="1662"/>
            </a:br>
            <a:r>
              <a:rPr lang="zh-CN" altLang="en-US" sz="1662" b="0">
                <a:solidFill>
                  <a:srgbClr val="333333"/>
                </a:solidFill>
                <a:latin typeface="Verdana" panose="020B0604030504040204" pitchFamily="34" charset="0"/>
              </a:rPr>
              <a:t>   </a:t>
            </a:r>
            <a:r>
              <a:rPr lang="en-US" altLang="zh-CN" sz="1662" b="0">
                <a:solidFill>
                  <a:srgbClr val="333333"/>
                </a:solidFill>
                <a:latin typeface="Verdana" panose="020B0604030504040204" pitchFamily="34" charset="0"/>
              </a:rPr>
              <a:t>............</a:t>
            </a:r>
            <a:br>
              <a:rPr lang="zh-CN" altLang="en-US" sz="1662"/>
            </a:br>
            <a:r>
              <a:rPr lang="en-US" altLang="zh-CN" sz="1662" b="0">
                <a:solidFill>
                  <a:srgbClr val="333333"/>
                </a:solidFill>
                <a:latin typeface="Verdana" panose="020B0604030504040204" pitchFamily="34" charset="0"/>
              </a:rPr>
              <a:t>}</a:t>
            </a:r>
            <a:br>
              <a:rPr lang="zh-CN" altLang="en-US" sz="1662"/>
            </a:br>
            <a:r>
              <a:rPr lang="en-US" altLang="zh-CN" sz="1662" b="0">
                <a:solidFill>
                  <a:srgbClr val="333333"/>
                </a:solidFill>
                <a:latin typeface="Verdana" panose="020B0604030504040204" pitchFamily="34" charset="0"/>
              </a:rPr>
              <a:t>Virtual_blkdev_queue = blk_alloc_queue(GFP_KERNEL)</a:t>
            </a:r>
            <a:br>
              <a:rPr lang="en-US" altLang="zh-CN" sz="1662"/>
            </a:br>
            <a:r>
              <a:rPr lang="en-US" altLang="zh-CN" sz="1662" b="0">
                <a:solidFill>
                  <a:srgbClr val="333333"/>
                </a:solidFill>
                <a:latin typeface="Verdana" panose="020B0604030504040204" pitchFamily="34" charset="0"/>
              </a:rPr>
              <a:t>if(!Virtual_blkdev_queue)</a:t>
            </a:r>
            <a:br>
              <a:rPr lang="en-US" altLang="zh-CN" sz="1662"/>
            </a:br>
            <a:r>
              <a:rPr lang="en-US" altLang="zh-CN" sz="1662" b="0">
                <a:solidFill>
                  <a:srgbClr val="333333"/>
                </a:solidFill>
                <a:latin typeface="Verdana" panose="020B0604030504040204" pitchFamily="34" charset="0"/>
              </a:rPr>
              <a:t>{</a:t>
            </a:r>
            <a:br>
              <a:rPr lang="en-US" altLang="zh-CN" sz="1662"/>
            </a:br>
            <a:r>
              <a:rPr lang="en-US" altLang="zh-CN" sz="1662" b="0">
                <a:solidFill>
                  <a:srgbClr val="333333"/>
                </a:solidFill>
                <a:latin typeface="Verdana" panose="020B0604030504040204" pitchFamily="34" charset="0"/>
              </a:rPr>
              <a:t>   ret=-ENOMEN;</a:t>
            </a:r>
            <a:br>
              <a:rPr lang="en-US" altLang="zh-CN" sz="1662"/>
            </a:br>
            <a:r>
              <a:rPr lang="en-US" altLang="zh-CN" sz="1662" b="0">
                <a:solidFill>
                  <a:srgbClr val="333333"/>
                </a:solidFill>
                <a:latin typeface="Verdana" panose="020B0604030504040204" pitchFamily="34" charset="0"/>
              </a:rPr>
              <a:t>   goto err_alloc_queue;</a:t>
            </a:r>
            <a:br>
              <a:rPr lang="en-US" altLang="zh-CN" sz="1662"/>
            </a:br>
            <a:r>
              <a:rPr lang="en-US" altLang="zh-CN" sz="1662" b="0">
                <a:solidFill>
                  <a:srgbClr val="333333"/>
                </a:solidFill>
                <a:latin typeface="Verdana" panose="020B0604030504040204" pitchFamily="34" charset="0"/>
              </a:rPr>
              <a:t>}</a:t>
            </a:r>
            <a:br>
              <a:rPr lang="en-US" altLang="zh-CN" sz="1662"/>
            </a:br>
            <a:r>
              <a:rPr lang="en-US" altLang="zh-CN" sz="1662" b="0">
                <a:solidFill>
                  <a:srgbClr val="333333"/>
                </a:solidFill>
                <a:latin typeface="Verdana" panose="020B0604030504040204" pitchFamily="34" charset="0"/>
              </a:rPr>
              <a:t>blk_queue_make_request(Virtual_blkdev_queue,Virtual_blkdev_make_request);</a:t>
            </a:r>
            <a:endParaRPr lang="zh-CN" altLang="en-US" sz="1662"/>
          </a:p>
        </p:txBody>
      </p:sp>
      <p:graphicFrame>
        <p:nvGraphicFramePr>
          <p:cNvPr id="3" name="表格 2"/>
          <p:cNvGraphicFramePr>
            <a:graphicFrameLocks noGrp="1"/>
          </p:cNvGraphicFramePr>
          <p:nvPr/>
        </p:nvGraphicFramePr>
        <p:xfrm>
          <a:off x="78410" y="5556006"/>
          <a:ext cx="7577457" cy="374494"/>
        </p:xfrm>
        <a:graphic>
          <a:graphicData uri="http://schemas.openxmlformats.org/drawingml/2006/table">
            <a:tbl>
              <a:tblPr/>
              <a:tblGrid>
                <a:gridCol w="7577457">
                  <a:extLst>
                    <a:ext uri="{9D8B030D-6E8A-4147-A177-3AD203B41FA5}">
                      <a16:colId xmlns:a16="http://schemas.microsoft.com/office/drawing/2014/main" val="1974326280"/>
                    </a:ext>
                  </a:extLst>
                </a:gridCol>
              </a:tblGrid>
              <a:tr h="374494">
                <a:tc>
                  <a:txBody>
                    <a:bodyPr/>
                    <a:lstStyle/>
                    <a:p>
                      <a:r>
                        <a:rPr lang="en-US" sz="1500">
                          <a:effectLst/>
                        </a:rPr>
                        <a:t>struct request_queue* blk_inti_queue(request_fn_proc *rfn,spinlock_t *lock)</a:t>
                      </a:r>
                    </a:p>
                  </a:txBody>
                  <a:tcPr marL="123092" marR="123092" marT="70338" marB="70338"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689367236"/>
                  </a:ext>
                </a:extLst>
              </a:tr>
            </a:tbl>
          </a:graphicData>
        </a:graphic>
      </p:graphicFrame>
    </p:spTree>
    <p:extLst>
      <p:ext uri="{BB962C8B-B14F-4D97-AF65-F5344CB8AC3E}">
        <p14:creationId xmlns:p14="http://schemas.microsoft.com/office/powerpoint/2010/main" val="198570648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4" name="Rectangle 3"/>
          <p:cNvSpPr txBox="1">
            <a:spLocks noChangeArrowheads="1"/>
          </p:cNvSpPr>
          <p:nvPr/>
        </p:nvSpPr>
        <p:spPr bwMode="auto">
          <a:xfrm>
            <a:off x="583865" y="1900215"/>
            <a:ext cx="7510988" cy="37222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en-US" altLang="zh-CN" sz="2585" kern="0" dirty="0">
                <a:solidFill>
                  <a:schemeClr val="accent4"/>
                </a:solidFill>
                <a:ea typeface="宋体" pitchFamily="2" charset="-122"/>
              </a:rPr>
              <a:t>3.1</a:t>
            </a:r>
            <a:r>
              <a:rPr lang="zh-CN" altLang="en-US" sz="2585" kern="0" dirty="0">
                <a:solidFill>
                  <a:schemeClr val="accent4"/>
                </a:solidFill>
                <a:ea typeface="宋体" pitchFamily="2" charset="-122"/>
              </a:rPr>
              <a:t>：磁盘与磁盘调度</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3.2</a:t>
            </a:r>
            <a:r>
              <a:rPr lang="zh-CN" altLang="en-US" sz="2585" kern="0" dirty="0">
                <a:solidFill>
                  <a:schemeClr val="accent4"/>
                </a:solidFill>
                <a:ea typeface="宋体" pitchFamily="2" charset="-122"/>
              </a:rPr>
              <a:t>：磁盘阵列与闪存</a:t>
            </a:r>
            <a:r>
              <a:rPr lang="en-US" altLang="zh-CN" sz="2585" kern="0" dirty="0">
                <a:solidFill>
                  <a:schemeClr val="accent4"/>
                </a:solidFill>
                <a:ea typeface="宋体" pitchFamily="2" charset="-122"/>
              </a:rPr>
              <a:t>/SSD</a:t>
            </a:r>
          </a:p>
          <a:p>
            <a:endParaRPr lang="en-US" altLang="zh-CN" sz="2585" kern="0" dirty="0">
              <a:solidFill>
                <a:schemeClr val="tx1"/>
              </a:solidFill>
              <a:ea typeface="宋体" pitchFamily="2" charset="-122"/>
            </a:endParaRPr>
          </a:p>
          <a:p>
            <a:r>
              <a:rPr lang="en-US" altLang="zh-CN" sz="2585" kern="0" dirty="0">
                <a:solidFill>
                  <a:schemeClr val="accent4"/>
                </a:solidFill>
                <a:ea typeface="宋体" pitchFamily="2" charset="-122"/>
              </a:rPr>
              <a:t>3.3</a:t>
            </a:r>
            <a:r>
              <a:rPr lang="zh-CN" altLang="en-US" sz="2585" kern="0" dirty="0">
                <a:solidFill>
                  <a:schemeClr val="accent4"/>
                </a:solidFill>
                <a:ea typeface="宋体" pitchFamily="2" charset="-122"/>
              </a:rPr>
              <a:t>：块设备驱动</a:t>
            </a:r>
            <a:endParaRPr lang="en-US" altLang="zh-CN" sz="2585" kern="0" dirty="0">
              <a:solidFill>
                <a:schemeClr val="accent4"/>
              </a:solidFill>
              <a:ea typeface="宋体" pitchFamily="2" charset="-122"/>
            </a:endParaRPr>
          </a:p>
          <a:p>
            <a:endParaRPr lang="en-US" altLang="zh-CN" sz="2585" kern="0" dirty="0">
              <a:solidFill>
                <a:schemeClr val="accent4"/>
              </a:solidFill>
              <a:ea typeface="宋体" pitchFamily="2" charset="-122"/>
            </a:endParaRPr>
          </a:p>
          <a:p>
            <a:r>
              <a:rPr lang="en-US" altLang="zh-CN" sz="2585" kern="0" dirty="0">
                <a:solidFill>
                  <a:schemeClr val="accent4"/>
                </a:solidFill>
                <a:ea typeface="宋体" pitchFamily="2" charset="-122"/>
              </a:rPr>
              <a:t>3.4</a:t>
            </a:r>
            <a:r>
              <a:rPr lang="zh-CN" altLang="en-US" sz="2585" kern="0" dirty="0">
                <a:solidFill>
                  <a:schemeClr val="accent4"/>
                </a:solidFill>
                <a:ea typeface="宋体" pitchFamily="2" charset="-122"/>
              </a:rPr>
              <a:t>：块设备</a:t>
            </a:r>
            <a:r>
              <a:rPr lang="en-US" altLang="zh-CN" sz="2585" kern="0" dirty="0">
                <a:solidFill>
                  <a:schemeClr val="accent4"/>
                </a:solidFill>
                <a:ea typeface="宋体" pitchFamily="2" charset="-122"/>
              </a:rPr>
              <a:t>I/O</a:t>
            </a:r>
            <a:r>
              <a:rPr lang="zh-CN" altLang="en-US" sz="2585" kern="0" dirty="0">
                <a:solidFill>
                  <a:schemeClr val="accent4"/>
                </a:solidFill>
                <a:ea typeface="宋体" pitchFamily="2" charset="-122"/>
              </a:rPr>
              <a:t>调度</a:t>
            </a:r>
            <a:endParaRPr lang="en-US" altLang="zh-CN" sz="2585" kern="0" dirty="0">
              <a:solidFill>
                <a:schemeClr val="accent4"/>
              </a:solidFill>
              <a:ea typeface="宋体" pitchFamily="2" charset="-122"/>
            </a:endParaRPr>
          </a:p>
          <a:p>
            <a:endParaRPr lang="en-US" altLang="zh-CN" sz="2585" kern="0" dirty="0">
              <a:solidFill>
                <a:schemeClr val="tx1"/>
              </a:solidFill>
              <a:ea typeface="宋体" pitchFamily="2" charset="-122"/>
            </a:endParaRPr>
          </a:p>
          <a:p>
            <a:r>
              <a:rPr lang="en-US" altLang="zh-CN" sz="2585" kern="0" dirty="0">
                <a:solidFill>
                  <a:srgbClr val="FF0000"/>
                </a:solidFill>
                <a:ea typeface="宋体" pitchFamily="2" charset="-122"/>
              </a:rPr>
              <a:t>3.5</a:t>
            </a:r>
            <a:r>
              <a:rPr lang="zh-CN" altLang="en-US" sz="2585" kern="0" dirty="0">
                <a:solidFill>
                  <a:srgbClr val="FF0000"/>
                </a:solidFill>
                <a:ea typeface="宋体" pitchFamily="2" charset="-122"/>
              </a:rPr>
              <a:t>：实例分析</a:t>
            </a:r>
            <a:r>
              <a:rPr lang="en-US" altLang="zh-CN" sz="2585" kern="0" dirty="0">
                <a:solidFill>
                  <a:srgbClr val="FF0000"/>
                </a:solidFill>
                <a:ea typeface="宋体" pitchFamily="2" charset="-122"/>
              </a:rPr>
              <a:t>—</a:t>
            </a:r>
            <a:r>
              <a:rPr lang="en-US" altLang="zh-CN" sz="2585" kern="0" dirty="0" err="1">
                <a:solidFill>
                  <a:srgbClr val="FF0000"/>
                </a:solidFill>
                <a:ea typeface="宋体" pitchFamily="2" charset="-122"/>
              </a:rPr>
              <a:t>sbull</a:t>
            </a:r>
            <a:endParaRPr lang="en-US" altLang="zh-CN" sz="2585" kern="0" dirty="0">
              <a:solidFill>
                <a:srgbClr val="FF0000"/>
              </a:solidFill>
              <a:ea typeface="宋体" pitchFamily="2" charset="-122"/>
            </a:endParaRPr>
          </a:p>
          <a:p>
            <a:endParaRPr lang="en-US" altLang="zh-CN" sz="2585" kern="0" dirty="0">
              <a:solidFill>
                <a:srgbClr val="FF0000"/>
              </a:solidFill>
              <a:ea typeface="宋体" pitchFamily="2" charset="-122"/>
            </a:endParaRPr>
          </a:p>
        </p:txBody>
      </p:sp>
    </p:spTree>
    <p:extLst>
      <p:ext uri="{BB962C8B-B14F-4D97-AF65-F5344CB8AC3E}">
        <p14:creationId xmlns:p14="http://schemas.microsoft.com/office/powerpoint/2010/main" val="104649533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latin typeface="华文新魏" panose="02010800040101010101" pitchFamily="2" charset="-122"/>
              </a:rPr>
              <a:t>实例分析：</a:t>
            </a:r>
            <a:r>
              <a:rPr lang="en-US" altLang="zh-CN">
                <a:latin typeface="华文新魏" panose="02010800040101010101" pitchFamily="2" charset="-122"/>
              </a:rPr>
              <a:t>sbull</a:t>
            </a:r>
          </a:p>
        </p:txBody>
      </p:sp>
      <p:sp>
        <p:nvSpPr>
          <p:cNvPr id="57347" name="Rectangle 3"/>
          <p:cNvSpPr>
            <a:spLocks noGrp="1" noChangeArrowheads="1"/>
          </p:cNvSpPr>
          <p:nvPr>
            <p:ph type="body" idx="1"/>
          </p:nvPr>
        </p:nvSpPr>
        <p:spPr>
          <a:xfrm>
            <a:off x="1049217" y="2033955"/>
            <a:ext cx="7171592" cy="3189706"/>
          </a:xfrm>
        </p:spPr>
        <p:txBody>
          <a:bodyPr/>
          <a:lstStyle/>
          <a:p>
            <a:pPr eaLnBrk="1" hangingPunct="1"/>
            <a:r>
              <a:rPr lang="en-US" altLang="zh-CN" sz="2492"/>
              <a:t>Sbull</a:t>
            </a:r>
            <a:r>
              <a:rPr lang="zh-CN" altLang="en-US" sz="2492"/>
              <a:t>完成基于内存的</a:t>
            </a:r>
            <a:r>
              <a:rPr lang="en-US" altLang="zh-CN" sz="2492"/>
              <a:t>ramdisk</a:t>
            </a:r>
            <a:r>
              <a:rPr lang="zh-CN" altLang="en-US" sz="2492"/>
              <a:t>功能</a:t>
            </a:r>
          </a:p>
          <a:p>
            <a:pPr eaLnBrk="1" hangingPunct="1"/>
            <a:r>
              <a:rPr lang="zh-CN" altLang="en-US" sz="2492"/>
              <a:t>加载</a:t>
            </a:r>
            <a:r>
              <a:rPr lang="en-US" altLang="zh-CN" sz="2492"/>
              <a:t>sbull</a:t>
            </a:r>
            <a:r>
              <a:rPr lang="zh-CN" altLang="en-US" sz="2492"/>
              <a:t>后，我们可以在内存虚拟的</a:t>
            </a:r>
            <a:r>
              <a:rPr lang="en-US" altLang="zh-CN" sz="2492"/>
              <a:t>disk</a:t>
            </a:r>
            <a:r>
              <a:rPr lang="zh-CN" altLang="en-US" sz="2492"/>
              <a:t>上进行分区、创建、删除、读写文件</a:t>
            </a:r>
          </a:p>
          <a:p>
            <a:pPr eaLnBrk="1" hangingPunct="1"/>
            <a:r>
              <a:rPr lang="zh-CN" altLang="en-US" sz="2492"/>
              <a:t>有一定的用处</a:t>
            </a:r>
          </a:p>
          <a:p>
            <a:pPr eaLnBrk="1" hangingPunct="1"/>
            <a:r>
              <a:rPr lang="zh-CN" altLang="en-US" sz="2492"/>
              <a:t>教材中的例子会因为释放设备一段时间后而让模拟块设备的内存清空。为了避免这种情况，可以修改部分代码</a:t>
            </a:r>
          </a:p>
        </p:txBody>
      </p:sp>
    </p:spTree>
    <p:extLst>
      <p:ext uri="{BB962C8B-B14F-4D97-AF65-F5344CB8AC3E}">
        <p14:creationId xmlns:p14="http://schemas.microsoft.com/office/powerpoint/2010/main" val="13819424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磁盘扇区</a:t>
            </a:r>
            <a:endParaRPr lang="zh-CN" altLang="en-US" dirty="0"/>
          </a:p>
        </p:txBody>
      </p:sp>
      <p:pic>
        <p:nvPicPr>
          <p:cNvPr id="4" name="图片 3"/>
          <p:cNvPicPr>
            <a:picLocks noChangeAspect="1"/>
          </p:cNvPicPr>
          <p:nvPr/>
        </p:nvPicPr>
        <p:blipFill>
          <a:blip r:embed="rId3"/>
          <a:stretch>
            <a:fillRect/>
          </a:stretch>
        </p:blipFill>
        <p:spPr>
          <a:xfrm>
            <a:off x="5319825" y="1434933"/>
            <a:ext cx="3824176" cy="3270330"/>
          </a:xfrm>
          <a:prstGeom prst="rect">
            <a:avLst/>
          </a:prstGeom>
        </p:spPr>
      </p:pic>
      <p:sp>
        <p:nvSpPr>
          <p:cNvPr id="8" name="矩形 7"/>
          <p:cNvSpPr/>
          <p:nvPr/>
        </p:nvSpPr>
        <p:spPr>
          <a:xfrm>
            <a:off x="251520" y="1634339"/>
            <a:ext cx="4572000" cy="4523546"/>
          </a:xfrm>
          <a:prstGeom prst="rect">
            <a:avLst/>
          </a:prstGeom>
        </p:spPr>
        <p:txBody>
          <a:bodyPr>
            <a:spAutoFit/>
          </a:bodyPr>
          <a:lstStyle/>
          <a:p>
            <a:pPr algn="l"/>
            <a:r>
              <a:rPr lang="en-US" altLang="zh-CN" sz="2215" b="0">
                <a:solidFill>
                  <a:srgbClr val="292929"/>
                </a:solidFill>
              </a:rPr>
              <a:t>• </a:t>
            </a:r>
            <a:r>
              <a:rPr lang="zh-CN" altLang="en-US" sz="2215" b="0">
                <a:solidFill>
                  <a:srgbClr val="292929"/>
                </a:solidFill>
              </a:rPr>
              <a:t>扇区的创建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磁盘格式化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逻辑块地址映射到物理块地址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扇区的格式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头部：</a:t>
            </a:r>
            <a:r>
              <a:rPr lang="en-US" altLang="zh-CN" sz="2215" b="0">
                <a:solidFill>
                  <a:srgbClr val="292929"/>
                </a:solidFill>
              </a:rPr>
              <a:t>ID</a:t>
            </a:r>
            <a:r>
              <a:rPr lang="zh-CN" altLang="en-US" sz="2215" b="0">
                <a:solidFill>
                  <a:srgbClr val="292929"/>
                </a:solidFill>
              </a:rPr>
              <a:t>，损坏标志位，</a:t>
            </a:r>
            <a:r>
              <a:rPr lang="en-US" altLang="zh-CN" sz="2215" b="0">
                <a:solidFill>
                  <a:srgbClr val="292929"/>
                </a:solidFill>
              </a:rPr>
              <a:t>… </a:t>
            </a:r>
          </a:p>
          <a:p>
            <a:pPr algn="l"/>
            <a:r>
              <a:rPr lang="en-US" altLang="zh-CN" sz="2215" b="0">
                <a:solidFill>
                  <a:srgbClr val="292929"/>
                </a:solidFill>
              </a:rPr>
              <a:t>– </a:t>
            </a:r>
            <a:r>
              <a:rPr lang="zh-CN" altLang="en-US" sz="2215" b="0">
                <a:solidFill>
                  <a:srgbClr val="292929"/>
                </a:solidFill>
              </a:rPr>
              <a:t>实际用于存储数据的区域：</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典型大小为</a:t>
            </a:r>
            <a:r>
              <a:rPr lang="en-US" altLang="zh-CN" sz="2215" b="0">
                <a:solidFill>
                  <a:srgbClr val="292929"/>
                </a:solidFill>
              </a:rPr>
              <a:t>512B</a:t>
            </a:r>
          </a:p>
          <a:p>
            <a:pPr algn="l"/>
            <a:r>
              <a:rPr lang="en-US" altLang="zh-CN" sz="2215" b="0">
                <a:solidFill>
                  <a:srgbClr val="292929"/>
                </a:solidFill>
              </a:rPr>
              <a:t>– </a:t>
            </a:r>
            <a:r>
              <a:rPr lang="zh-CN" altLang="en-US" sz="2215" b="0">
                <a:solidFill>
                  <a:srgbClr val="292929"/>
                </a:solidFill>
              </a:rPr>
              <a:t>尾部：</a:t>
            </a:r>
            <a:r>
              <a:rPr lang="en-US" altLang="zh-CN" sz="2215" b="0">
                <a:solidFill>
                  <a:srgbClr val="292929"/>
                </a:solidFill>
              </a:rPr>
              <a:t>ECC</a:t>
            </a:r>
            <a:r>
              <a:rPr lang="zh-CN" altLang="en-US" sz="2215" b="0">
                <a:solidFill>
                  <a:srgbClr val="292929"/>
                </a:solidFill>
              </a:rPr>
              <a:t>检验码</a:t>
            </a:r>
          </a:p>
          <a:p>
            <a:pPr algn="l"/>
            <a:r>
              <a:rPr lang="en-US" altLang="zh-CN" sz="2215" b="0">
                <a:solidFill>
                  <a:srgbClr val="292929"/>
                </a:solidFill>
              </a:rPr>
              <a:t>• </a:t>
            </a:r>
            <a:r>
              <a:rPr lang="zh-CN" altLang="en-US" sz="2215" b="0">
                <a:solidFill>
                  <a:srgbClr val="292929"/>
                </a:solidFill>
              </a:rPr>
              <a:t>错误</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发现扇区错误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用</a:t>
            </a:r>
            <a:r>
              <a:rPr lang="en-US" altLang="zh-CN" sz="2215" b="0">
                <a:solidFill>
                  <a:srgbClr val="292929"/>
                </a:solidFill>
              </a:rPr>
              <a:t>ECC</a:t>
            </a:r>
            <a:r>
              <a:rPr lang="zh-CN" altLang="en-US" sz="2215" b="0">
                <a:solidFill>
                  <a:srgbClr val="292929"/>
                </a:solidFill>
              </a:rPr>
              <a:t>纠错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如果不能纠错，用备用扇区替代 </a:t>
            </a:r>
            <a:endParaRPr lang="en-US" altLang="zh-CN" sz="2215" b="0">
              <a:solidFill>
                <a:srgbClr val="292929"/>
              </a:solidFill>
            </a:endParaRPr>
          </a:p>
          <a:p>
            <a:pPr algn="l"/>
            <a:r>
              <a:rPr lang="en-US" altLang="zh-CN" sz="2215" b="0">
                <a:solidFill>
                  <a:srgbClr val="292929"/>
                </a:solidFill>
              </a:rPr>
              <a:t>– </a:t>
            </a:r>
            <a:r>
              <a:rPr lang="zh-CN" altLang="en-US" sz="2215" b="0">
                <a:solidFill>
                  <a:srgbClr val="292929"/>
                </a:solidFill>
              </a:rPr>
              <a:t>坏扇区不再使用</a:t>
            </a:r>
          </a:p>
        </p:txBody>
      </p:sp>
    </p:spTree>
    <p:extLst>
      <p:ext uri="{BB962C8B-B14F-4D97-AF65-F5344CB8AC3E}">
        <p14:creationId xmlns:p14="http://schemas.microsoft.com/office/powerpoint/2010/main" val="301133288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a:latin typeface="华文新魏" panose="02010800040101010101" pitchFamily="2" charset="-122"/>
              </a:rPr>
              <a:t>__init sbull_init</a:t>
            </a:r>
            <a:endParaRPr lang="zh-CN" altLang="en-US"/>
          </a:p>
        </p:txBody>
      </p:sp>
      <p:sp>
        <p:nvSpPr>
          <p:cNvPr id="6" name="矩形 5"/>
          <p:cNvSpPr/>
          <p:nvPr/>
        </p:nvSpPr>
        <p:spPr bwMode="auto">
          <a:xfrm>
            <a:off x="1277817" y="2033955"/>
            <a:ext cx="7089531" cy="2845777"/>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static </a:t>
            </a:r>
            <a:r>
              <a:rPr kumimoji="0" lang="en-US" altLang="zh-CN" sz="1569" dirty="0" err="1">
                <a:solidFill>
                  <a:srgbClr val="000066"/>
                </a:solidFill>
                <a:latin typeface="Arial"/>
                <a:ea typeface="黑体"/>
              </a:rPr>
              <a:t>int</a:t>
            </a:r>
            <a:r>
              <a:rPr kumimoji="0" lang="en-US" altLang="zh-CN" sz="1569" dirty="0">
                <a:solidFill>
                  <a:srgbClr val="000066"/>
                </a:solidFill>
                <a:latin typeface="Arial"/>
                <a:ea typeface="黑体"/>
              </a:rPr>
              <a:t> __</a:t>
            </a:r>
            <a:r>
              <a:rPr kumimoji="0" lang="en-US" altLang="zh-CN" sz="1569" dirty="0" err="1">
                <a:solidFill>
                  <a:srgbClr val="000066"/>
                </a:solidFill>
                <a:latin typeface="Arial"/>
                <a:ea typeface="黑体"/>
              </a:rPr>
              <a:t>init</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sbull_init</a:t>
            </a:r>
            <a:r>
              <a:rPr kumimoji="0" lang="en-US" altLang="zh-CN" sz="1569" dirty="0">
                <a:solidFill>
                  <a:srgbClr val="000066"/>
                </a:solidFill>
                <a:latin typeface="Arial"/>
                <a:ea typeface="黑体"/>
              </a:rPr>
              <a:t>(void)</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sbull_major</a:t>
            </a:r>
            <a:r>
              <a:rPr kumimoji="0" lang="en-US" altLang="zh-CN" sz="1569" dirty="0">
                <a:solidFill>
                  <a:srgbClr val="000066"/>
                </a:solidFill>
                <a:latin typeface="Arial"/>
                <a:ea typeface="黑体"/>
              </a:rPr>
              <a:t> = </a:t>
            </a:r>
            <a:r>
              <a:rPr kumimoji="0" lang="en-US" altLang="zh-CN" sz="1569" dirty="0" err="1">
                <a:solidFill>
                  <a:srgbClr val="000066"/>
                </a:solidFill>
                <a:latin typeface="Arial"/>
                <a:ea typeface="黑体"/>
              </a:rPr>
              <a:t>register_blkdev</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sbull_major</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a:t>
            </a: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 Allocate the device array, and initialize each one.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Devices = </a:t>
            </a:r>
            <a:r>
              <a:rPr kumimoji="0" lang="en-US" altLang="zh-CN" sz="1569" dirty="0" err="1">
                <a:solidFill>
                  <a:srgbClr val="000066"/>
                </a:solidFill>
                <a:latin typeface="Arial"/>
                <a:ea typeface="黑体"/>
              </a:rPr>
              <a:t>kmalloc</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ndevices</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sizeof</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struct</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sbull_dev</a:t>
            </a:r>
            <a:r>
              <a:rPr kumimoji="0" lang="en-US" altLang="zh-CN" sz="1569" dirty="0">
                <a:solidFill>
                  <a:srgbClr val="000066"/>
                </a:solidFill>
                <a:latin typeface="Arial"/>
                <a:ea typeface="黑体"/>
              </a:rPr>
              <a:t>), GFP_KERNEL);</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for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 0;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&lt; </a:t>
            </a:r>
            <a:r>
              <a:rPr kumimoji="0" lang="en-US" altLang="zh-CN" sz="1569" dirty="0" err="1">
                <a:solidFill>
                  <a:srgbClr val="000066"/>
                </a:solidFill>
                <a:latin typeface="Arial"/>
                <a:ea typeface="黑体"/>
              </a:rPr>
              <a:t>ndevices</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FF0000"/>
                </a:solidFill>
                <a:latin typeface="Arial"/>
                <a:ea typeface="黑体"/>
              </a:rPr>
              <a:t>setup_device</a:t>
            </a:r>
            <a:r>
              <a:rPr kumimoji="0" lang="en-US" altLang="zh-CN" sz="1569" dirty="0">
                <a:solidFill>
                  <a:srgbClr val="000066"/>
                </a:solidFill>
                <a:latin typeface="Arial"/>
                <a:ea typeface="黑体"/>
              </a:rPr>
              <a:t>(Devices +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return 0;</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a:t>
            </a:r>
          </a:p>
          <a:p>
            <a:pPr algn="l">
              <a:defRPr/>
            </a:pPr>
            <a:endParaRPr kumimoji="0" lang="zh-CN" altLang="en-US" sz="1662" dirty="0">
              <a:solidFill>
                <a:srgbClr val="ADB8FF">
                  <a:lumMod val="50000"/>
                </a:srgbClr>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84439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a:latin typeface="华文新魏" panose="02010800040101010101" pitchFamily="2" charset="-122"/>
              </a:rPr>
              <a:t>void sbull_exit</a:t>
            </a:r>
            <a:endParaRPr lang="zh-CN" altLang="en-US"/>
          </a:p>
        </p:txBody>
      </p:sp>
      <p:sp>
        <p:nvSpPr>
          <p:cNvPr id="5" name="矩形 4"/>
          <p:cNvSpPr/>
          <p:nvPr/>
        </p:nvSpPr>
        <p:spPr bwMode="auto">
          <a:xfrm>
            <a:off x="677741" y="1434932"/>
            <a:ext cx="7788519" cy="5105400"/>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static void </a:t>
            </a:r>
            <a:r>
              <a:rPr kumimoji="0" lang="en-US" altLang="zh-CN" sz="1569" dirty="0" err="1">
                <a:solidFill>
                  <a:srgbClr val="000066"/>
                </a:solidFill>
                <a:latin typeface="Arial"/>
                <a:ea typeface="黑体"/>
              </a:rPr>
              <a:t>sbull_exit</a:t>
            </a:r>
            <a:r>
              <a:rPr kumimoji="0" lang="en-US" altLang="zh-CN" sz="1569" dirty="0">
                <a:solidFill>
                  <a:srgbClr val="000066"/>
                </a:solidFill>
                <a:latin typeface="Arial"/>
                <a:ea typeface="黑体"/>
              </a:rPr>
              <a:t>(void)</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for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 0;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&lt; </a:t>
            </a:r>
            <a:r>
              <a:rPr kumimoji="0" lang="en-US" altLang="zh-CN" sz="1569" dirty="0" err="1">
                <a:solidFill>
                  <a:srgbClr val="000066"/>
                </a:solidFill>
                <a:latin typeface="Arial"/>
                <a:ea typeface="黑体"/>
              </a:rPr>
              <a:t>ndevices</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struct</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sbull_dev</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 = Devices + </a:t>
            </a:r>
            <a:r>
              <a:rPr kumimoji="0" lang="en-US" altLang="zh-CN" sz="1569" dirty="0" err="1">
                <a:solidFill>
                  <a:srgbClr val="000066"/>
                </a:solidFill>
                <a:latin typeface="Arial"/>
                <a:ea typeface="黑体"/>
              </a:rPr>
              <a:t>i</a:t>
            </a: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del_timer_sync</a:t>
            </a:r>
            <a:r>
              <a:rPr kumimoji="0" lang="en-US" altLang="zh-CN" sz="1569" dirty="0">
                <a:solidFill>
                  <a:srgbClr val="000066"/>
                </a:solidFill>
                <a:latin typeface="Arial"/>
                <a:ea typeface="黑体"/>
              </a:rPr>
              <a:t>(&amp;</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-&gt;timer);</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if (</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a:t>
            </a:r>
            <a:r>
              <a:rPr kumimoji="0" lang="en-US" altLang="zh-CN" sz="1569" dirty="0" err="1">
                <a:solidFill>
                  <a:srgbClr val="000066"/>
                </a:solidFill>
                <a:latin typeface="Arial"/>
                <a:ea typeface="黑体"/>
              </a:rPr>
              <a:t>gd</a:t>
            </a: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del_gendisk</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a:t>
            </a:r>
            <a:r>
              <a:rPr kumimoji="0" lang="en-US" altLang="zh-CN" sz="1569" dirty="0" err="1">
                <a:solidFill>
                  <a:srgbClr val="000066"/>
                </a:solidFill>
                <a:latin typeface="Arial"/>
                <a:ea typeface="黑体"/>
              </a:rPr>
              <a:t>gd</a:t>
            </a: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put_disk</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a:t>
            </a:r>
            <a:r>
              <a:rPr kumimoji="0" lang="en-US" altLang="zh-CN" sz="1569" dirty="0" err="1">
                <a:solidFill>
                  <a:srgbClr val="000066"/>
                </a:solidFill>
                <a:latin typeface="Arial"/>
                <a:ea typeface="黑体"/>
              </a:rPr>
              <a:t>gd</a:t>
            </a: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if (</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-&gt;queue)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if (</a:t>
            </a:r>
            <a:r>
              <a:rPr kumimoji="0" lang="en-US" altLang="zh-CN" sz="1569" dirty="0" err="1">
                <a:solidFill>
                  <a:srgbClr val="000066"/>
                </a:solidFill>
                <a:latin typeface="Arial"/>
                <a:ea typeface="黑体"/>
              </a:rPr>
              <a:t>request_mode</a:t>
            </a:r>
            <a:r>
              <a:rPr kumimoji="0" lang="en-US" altLang="zh-CN" sz="1569" dirty="0">
                <a:solidFill>
                  <a:srgbClr val="000066"/>
                </a:solidFill>
                <a:latin typeface="Arial"/>
                <a:ea typeface="黑体"/>
              </a:rPr>
              <a:t> == RM_NOQUEUE)</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blk_put_queue</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-&gt;queue);</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else</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blk_cleanup_queue</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-&gt;queue);</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if (</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-&gt;data)</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vfree</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dev</a:t>
            </a:r>
            <a:r>
              <a:rPr kumimoji="0" lang="en-US" altLang="zh-CN" sz="1569" dirty="0">
                <a:solidFill>
                  <a:srgbClr val="000066"/>
                </a:solidFill>
                <a:latin typeface="Arial"/>
                <a:ea typeface="黑体"/>
              </a:rPr>
              <a:t>-&gt;data);</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unregister_blkdev</a:t>
            </a:r>
            <a:r>
              <a:rPr kumimoji="0" lang="en-US" altLang="zh-CN" sz="1569" dirty="0">
                <a:solidFill>
                  <a:srgbClr val="000066"/>
                </a:solidFill>
                <a:latin typeface="Arial"/>
                <a:ea typeface="黑体"/>
              </a:rPr>
              <a:t>(</a:t>
            </a:r>
            <a:r>
              <a:rPr kumimoji="0" lang="en-US" altLang="zh-CN" sz="1569" dirty="0" err="1">
                <a:solidFill>
                  <a:srgbClr val="000066"/>
                </a:solidFill>
                <a:latin typeface="Arial"/>
                <a:ea typeface="黑体"/>
              </a:rPr>
              <a:t>sbull_major</a:t>
            </a: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sbull</a:t>
            </a:r>
            <a:r>
              <a:rPr kumimoji="0" lang="en-US" altLang="zh-CN" sz="1569"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       </a:t>
            </a:r>
            <a:r>
              <a:rPr kumimoji="0" lang="en-US" altLang="zh-CN" sz="1569" dirty="0" err="1">
                <a:solidFill>
                  <a:srgbClr val="000066"/>
                </a:solidFill>
                <a:latin typeface="Arial"/>
                <a:ea typeface="黑体"/>
              </a:rPr>
              <a:t>kfree</a:t>
            </a:r>
            <a:r>
              <a:rPr kumimoji="0" lang="en-US" altLang="zh-CN" sz="1569" dirty="0">
                <a:solidFill>
                  <a:srgbClr val="000066"/>
                </a:solidFill>
                <a:latin typeface="Arial"/>
                <a:ea typeface="黑体"/>
              </a:rPr>
              <a:t>(Devices);</a:t>
            </a:r>
          </a:p>
          <a:p>
            <a:pPr marL="316531" indent="-316531" algn="l">
              <a:lnSpc>
                <a:spcPct val="80000"/>
              </a:lnSpc>
              <a:spcBef>
                <a:spcPct val="20000"/>
              </a:spcBef>
              <a:buClr>
                <a:srgbClr val="FF5050"/>
              </a:buClr>
              <a:buSzPct val="120000"/>
              <a:defRPr/>
            </a:pPr>
            <a:r>
              <a:rPr kumimoji="0" lang="en-US" altLang="zh-CN" sz="1569" dirty="0">
                <a:solidFill>
                  <a:srgbClr val="000066"/>
                </a:solidFill>
                <a:latin typeface="Arial"/>
                <a:ea typeface="黑体"/>
              </a:rPr>
              <a:t>}</a:t>
            </a:r>
          </a:p>
          <a:p>
            <a:pPr algn="l">
              <a:defRPr/>
            </a:pPr>
            <a:endParaRPr kumimoji="0" lang="zh-CN" altLang="en-US" sz="1662" dirty="0">
              <a:solidFill>
                <a:srgbClr val="ADB8FF">
                  <a:lumMod val="50000"/>
                </a:srgbClr>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46107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a:xfrm>
            <a:off x="773723" y="1567962"/>
            <a:ext cx="7596554" cy="4519246"/>
          </a:xfrm>
        </p:spPr>
        <p:txBody>
          <a:bodyPr/>
          <a:lstStyle/>
          <a:p>
            <a:pPr eaLnBrk="1" hangingPunct="1">
              <a:lnSpc>
                <a:spcPct val="80000"/>
              </a:lnSpc>
              <a:buFontTx/>
              <a:buNone/>
              <a:defRPr/>
            </a:pPr>
            <a:r>
              <a:rPr lang="en-US" altLang="zh-CN" sz="1569" dirty="0"/>
              <a:t>static void </a:t>
            </a:r>
            <a:r>
              <a:rPr lang="en-US" altLang="zh-CN" sz="1569" dirty="0" err="1"/>
              <a:t>setup_device</a:t>
            </a:r>
            <a:r>
              <a:rPr lang="en-US" altLang="zh-CN" sz="1569" dirty="0"/>
              <a:t>(</a:t>
            </a:r>
            <a:r>
              <a:rPr lang="en-US" altLang="zh-CN" sz="1569" dirty="0" err="1"/>
              <a:t>struct</a:t>
            </a:r>
            <a:r>
              <a:rPr lang="en-US" altLang="zh-CN" sz="1569" dirty="0"/>
              <a:t> </a:t>
            </a:r>
            <a:r>
              <a:rPr lang="en-US" altLang="zh-CN" sz="1569" dirty="0" err="1"/>
              <a:t>sbull_dev</a:t>
            </a:r>
            <a:r>
              <a:rPr lang="en-US" altLang="zh-CN" sz="1569" dirty="0"/>
              <a:t> *</a:t>
            </a:r>
            <a:r>
              <a:rPr lang="en-US" altLang="zh-CN" sz="1569" dirty="0" err="1"/>
              <a:t>dev</a:t>
            </a:r>
            <a:r>
              <a:rPr lang="en-US" altLang="zh-CN" sz="1569" dirty="0"/>
              <a:t>, </a:t>
            </a:r>
            <a:r>
              <a:rPr lang="en-US" altLang="zh-CN" sz="1569" dirty="0" err="1"/>
              <a:t>int</a:t>
            </a:r>
            <a:r>
              <a:rPr lang="en-US" altLang="zh-CN" sz="1569" dirty="0"/>
              <a:t> which)</a:t>
            </a:r>
          </a:p>
          <a:p>
            <a:pPr eaLnBrk="1" hangingPunct="1">
              <a:lnSpc>
                <a:spcPct val="80000"/>
              </a:lnSpc>
              <a:buFontTx/>
              <a:buNone/>
              <a:defRPr/>
            </a:pPr>
            <a:r>
              <a:rPr lang="en-US" altLang="zh-CN" sz="1569" dirty="0"/>
              <a:t>{</a:t>
            </a:r>
          </a:p>
          <a:p>
            <a:pPr eaLnBrk="1" hangingPunct="1">
              <a:lnSpc>
                <a:spcPct val="80000"/>
              </a:lnSpc>
              <a:buFontTx/>
              <a:buNone/>
              <a:defRPr/>
            </a:pPr>
            <a:r>
              <a:rPr lang="en-US" altLang="zh-CN" sz="1569" dirty="0"/>
              <a:t>	</a:t>
            </a:r>
            <a:r>
              <a:rPr lang="en-US" altLang="zh-CN" sz="1569" dirty="0" err="1"/>
              <a:t>memset</a:t>
            </a:r>
            <a:r>
              <a:rPr lang="en-US" altLang="zh-CN" sz="1569" dirty="0"/>
              <a:t> (</a:t>
            </a:r>
            <a:r>
              <a:rPr lang="en-US" altLang="zh-CN" sz="1569" dirty="0" err="1"/>
              <a:t>dev</a:t>
            </a:r>
            <a:r>
              <a:rPr lang="en-US" altLang="zh-CN" sz="1569" dirty="0"/>
              <a:t>, 0, </a:t>
            </a:r>
            <a:r>
              <a:rPr lang="en-US" altLang="zh-CN" sz="1569" dirty="0" err="1"/>
              <a:t>sizeof</a:t>
            </a:r>
            <a:r>
              <a:rPr lang="en-US" altLang="zh-CN" sz="1569" dirty="0"/>
              <a:t> (</a:t>
            </a:r>
            <a:r>
              <a:rPr lang="en-US" altLang="zh-CN" sz="1569" dirty="0" err="1"/>
              <a:t>struct</a:t>
            </a:r>
            <a:r>
              <a:rPr lang="en-US" altLang="zh-CN" sz="1569" dirty="0"/>
              <a:t> </a:t>
            </a:r>
            <a:r>
              <a:rPr lang="en-US" altLang="zh-CN" sz="1569" dirty="0" err="1"/>
              <a:t>sbull_dev</a:t>
            </a:r>
            <a:r>
              <a:rPr lang="en-US" altLang="zh-CN" sz="1569" dirty="0"/>
              <a:t>));</a:t>
            </a:r>
          </a:p>
          <a:p>
            <a:pPr eaLnBrk="1" hangingPunct="1">
              <a:lnSpc>
                <a:spcPct val="80000"/>
              </a:lnSpc>
              <a:buFontTx/>
              <a:buNone/>
              <a:defRPr/>
            </a:pPr>
            <a:r>
              <a:rPr lang="en-US" altLang="zh-CN" sz="1569" dirty="0"/>
              <a:t>	</a:t>
            </a:r>
            <a:r>
              <a:rPr lang="en-US" altLang="zh-CN" sz="1569" dirty="0" err="1"/>
              <a:t>dev</a:t>
            </a:r>
            <a:r>
              <a:rPr lang="en-US" altLang="zh-CN" sz="1569" dirty="0"/>
              <a:t>-&gt;size = </a:t>
            </a:r>
            <a:r>
              <a:rPr lang="en-US" altLang="zh-CN" sz="1569" dirty="0" err="1">
                <a:solidFill>
                  <a:srgbClr val="FF3300"/>
                </a:solidFill>
              </a:rPr>
              <a:t>nsectors</a:t>
            </a:r>
            <a:r>
              <a:rPr lang="en-US" altLang="zh-CN" sz="1569" dirty="0">
                <a:solidFill>
                  <a:srgbClr val="FF3300"/>
                </a:solidFill>
              </a:rPr>
              <a:t>*</a:t>
            </a:r>
            <a:r>
              <a:rPr lang="en-US" altLang="zh-CN" sz="1569" dirty="0" err="1">
                <a:solidFill>
                  <a:srgbClr val="FF3300"/>
                </a:solidFill>
              </a:rPr>
              <a:t>hardsect_size</a:t>
            </a:r>
            <a:r>
              <a:rPr lang="en-US" altLang="zh-CN" sz="1569" dirty="0"/>
              <a:t>;</a:t>
            </a:r>
          </a:p>
          <a:p>
            <a:pPr eaLnBrk="1" hangingPunct="1">
              <a:lnSpc>
                <a:spcPct val="80000"/>
              </a:lnSpc>
              <a:buFontTx/>
              <a:buNone/>
              <a:defRPr/>
            </a:pPr>
            <a:r>
              <a:rPr lang="en-US" altLang="zh-CN" sz="1569" dirty="0"/>
              <a:t>	</a:t>
            </a:r>
            <a:r>
              <a:rPr lang="en-US" altLang="zh-CN" sz="1569" dirty="0" err="1"/>
              <a:t>dev</a:t>
            </a:r>
            <a:r>
              <a:rPr lang="en-US" altLang="zh-CN" sz="1569" dirty="0"/>
              <a:t>-&gt;data = </a:t>
            </a:r>
            <a:r>
              <a:rPr lang="en-US" altLang="zh-CN" sz="1569" dirty="0" err="1"/>
              <a:t>vmalloc</a:t>
            </a:r>
            <a:r>
              <a:rPr lang="en-US" altLang="zh-CN" sz="1569" dirty="0"/>
              <a:t>(</a:t>
            </a:r>
            <a:r>
              <a:rPr lang="en-US" altLang="zh-CN" sz="1569" dirty="0" err="1"/>
              <a:t>dev</a:t>
            </a:r>
            <a:r>
              <a:rPr lang="en-US" altLang="zh-CN" sz="1569" dirty="0"/>
              <a:t>-&gt;size);</a:t>
            </a:r>
          </a:p>
          <a:p>
            <a:pPr eaLnBrk="1" hangingPunct="1">
              <a:lnSpc>
                <a:spcPct val="80000"/>
              </a:lnSpc>
              <a:buFontTx/>
              <a:buNone/>
              <a:defRPr/>
            </a:pPr>
            <a:r>
              <a:rPr lang="en-US" altLang="zh-CN" sz="1569" dirty="0"/>
              <a:t>	</a:t>
            </a:r>
            <a:r>
              <a:rPr lang="en-US" altLang="zh-CN" sz="1569" dirty="0" err="1">
                <a:solidFill>
                  <a:srgbClr val="FF3300"/>
                </a:solidFill>
              </a:rPr>
              <a:t>init_timer</a:t>
            </a:r>
            <a:r>
              <a:rPr lang="en-US" altLang="zh-CN" sz="1569" dirty="0">
                <a:solidFill>
                  <a:srgbClr val="FF3300"/>
                </a:solidFill>
              </a:rPr>
              <a:t>(&amp;</a:t>
            </a:r>
            <a:r>
              <a:rPr lang="en-US" altLang="zh-CN" sz="1569" dirty="0" err="1">
                <a:solidFill>
                  <a:srgbClr val="FF3300"/>
                </a:solidFill>
              </a:rPr>
              <a:t>dev</a:t>
            </a:r>
            <a:r>
              <a:rPr lang="en-US" altLang="zh-CN" sz="1569" dirty="0">
                <a:solidFill>
                  <a:srgbClr val="FF3300"/>
                </a:solidFill>
              </a:rPr>
              <a:t>-&gt;timer);</a:t>
            </a:r>
          </a:p>
          <a:p>
            <a:pPr eaLnBrk="1" hangingPunct="1">
              <a:lnSpc>
                <a:spcPct val="80000"/>
              </a:lnSpc>
              <a:buFontTx/>
              <a:buNone/>
              <a:defRPr/>
            </a:pPr>
            <a:r>
              <a:rPr lang="en-US" altLang="zh-CN" sz="1569" dirty="0">
                <a:solidFill>
                  <a:srgbClr val="FF3300"/>
                </a:solidFill>
              </a:rPr>
              <a:t>	</a:t>
            </a:r>
            <a:r>
              <a:rPr lang="en-US" altLang="zh-CN" sz="1569" dirty="0" err="1">
                <a:solidFill>
                  <a:srgbClr val="FF3300"/>
                </a:solidFill>
              </a:rPr>
              <a:t>dev</a:t>
            </a:r>
            <a:r>
              <a:rPr lang="en-US" altLang="zh-CN" sz="1569" dirty="0">
                <a:solidFill>
                  <a:srgbClr val="FF3300"/>
                </a:solidFill>
              </a:rPr>
              <a:t>-&gt;</a:t>
            </a:r>
            <a:r>
              <a:rPr lang="en-US" altLang="zh-CN" sz="1569" dirty="0" err="1">
                <a:solidFill>
                  <a:srgbClr val="FF3300"/>
                </a:solidFill>
              </a:rPr>
              <a:t>timer.data</a:t>
            </a:r>
            <a:r>
              <a:rPr lang="en-US" altLang="zh-CN" sz="1569" dirty="0">
                <a:solidFill>
                  <a:srgbClr val="FF3300"/>
                </a:solidFill>
              </a:rPr>
              <a:t> = (unsigned long) </a:t>
            </a:r>
            <a:r>
              <a:rPr lang="en-US" altLang="zh-CN" sz="1569" dirty="0" err="1">
                <a:solidFill>
                  <a:srgbClr val="FF3300"/>
                </a:solidFill>
              </a:rPr>
              <a:t>dev</a:t>
            </a:r>
            <a:r>
              <a:rPr lang="en-US" altLang="zh-CN" sz="1569" dirty="0">
                <a:solidFill>
                  <a:srgbClr val="FF3300"/>
                </a:solidFill>
              </a:rPr>
              <a:t>;</a:t>
            </a:r>
          </a:p>
          <a:p>
            <a:pPr eaLnBrk="1" hangingPunct="1">
              <a:lnSpc>
                <a:spcPct val="80000"/>
              </a:lnSpc>
              <a:buFontTx/>
              <a:buNone/>
              <a:defRPr/>
            </a:pPr>
            <a:r>
              <a:rPr lang="en-US" altLang="zh-CN" sz="1569" dirty="0">
                <a:solidFill>
                  <a:srgbClr val="FF3300"/>
                </a:solidFill>
              </a:rPr>
              <a:t>	</a:t>
            </a:r>
            <a:r>
              <a:rPr lang="en-US" altLang="zh-CN" sz="1569" dirty="0" err="1">
                <a:solidFill>
                  <a:srgbClr val="FF3300"/>
                </a:solidFill>
              </a:rPr>
              <a:t>dev</a:t>
            </a:r>
            <a:r>
              <a:rPr lang="en-US" altLang="zh-CN" sz="1569" dirty="0">
                <a:solidFill>
                  <a:srgbClr val="FF3300"/>
                </a:solidFill>
              </a:rPr>
              <a:t>-&gt;</a:t>
            </a:r>
            <a:r>
              <a:rPr lang="en-US" altLang="zh-CN" sz="1569" dirty="0" err="1">
                <a:solidFill>
                  <a:srgbClr val="FF3300"/>
                </a:solidFill>
              </a:rPr>
              <a:t>timer.function</a:t>
            </a:r>
            <a:r>
              <a:rPr lang="en-US" altLang="zh-CN" sz="1569" dirty="0">
                <a:solidFill>
                  <a:srgbClr val="FF3300"/>
                </a:solidFill>
              </a:rPr>
              <a:t> = </a:t>
            </a:r>
            <a:r>
              <a:rPr lang="en-US" altLang="zh-CN" sz="1569" dirty="0" err="1">
                <a:solidFill>
                  <a:srgbClr val="FF3300"/>
                </a:solidFill>
              </a:rPr>
              <a:t>sbull_invalidate</a:t>
            </a:r>
            <a:r>
              <a:rPr lang="en-US" altLang="zh-CN" sz="1569" dirty="0"/>
              <a:t>;</a:t>
            </a:r>
          </a:p>
          <a:p>
            <a:pPr marL="0" indent="0" eaLnBrk="1" hangingPunct="1">
              <a:lnSpc>
                <a:spcPct val="80000"/>
              </a:lnSpc>
              <a:buNone/>
              <a:defRPr/>
            </a:pPr>
            <a:r>
              <a:rPr lang="en-US" altLang="zh-CN" sz="1569" dirty="0"/>
              <a:t>	</a:t>
            </a:r>
          </a:p>
        </p:txBody>
      </p:sp>
      <p:sp>
        <p:nvSpPr>
          <p:cNvPr id="61443" name="标题 1"/>
          <p:cNvSpPr>
            <a:spLocks noGrp="1"/>
          </p:cNvSpPr>
          <p:nvPr>
            <p:ph type="title"/>
          </p:nvPr>
        </p:nvSpPr>
        <p:spPr/>
        <p:txBody>
          <a:bodyPr/>
          <a:lstStyle/>
          <a:p>
            <a:r>
              <a:rPr lang="en-US" altLang="zh-CN">
                <a:latin typeface="华文新魏" panose="02010800040101010101" pitchFamily="2" charset="-122"/>
              </a:rPr>
              <a:t>setup_device</a:t>
            </a:r>
            <a:endParaRPr lang="zh-CN" altLang="en-US"/>
          </a:p>
        </p:txBody>
      </p:sp>
      <p:sp>
        <p:nvSpPr>
          <p:cNvPr id="61444" name="Rectangle 3"/>
          <p:cNvSpPr txBox="1">
            <a:spLocks noChangeArrowheads="1"/>
          </p:cNvSpPr>
          <p:nvPr/>
        </p:nvSpPr>
        <p:spPr bwMode="auto">
          <a:xfrm>
            <a:off x="1103436" y="3657600"/>
            <a:ext cx="5401408" cy="257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rgbClr val="FF5050"/>
              </a:buClr>
              <a:buSzPct val="120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rgbClr val="FF5050"/>
              </a:buClr>
              <a:buSzPct val="120000"/>
              <a:buFont typeface="Wingdings" panose="05000000000000000000" pitchFamily="2" charset="2"/>
              <a:buChar char="F"/>
              <a:defRPr sz="2000" b="1">
                <a:solidFill>
                  <a:srgbClr val="A50021"/>
                </a:solidFill>
                <a:latin typeface="Arial" panose="020B0604020202020204" pitchFamily="34" charset="0"/>
                <a:ea typeface="楷体_GB2312"/>
                <a:cs typeface="楷体_GB2312"/>
              </a:defRPr>
            </a:lvl3pPr>
            <a:lvl4pPr marL="1600200" indent="-228600">
              <a:spcBef>
                <a:spcPct val="20000"/>
              </a:spcBef>
              <a:buClr>
                <a:srgbClr val="FF5050"/>
              </a:buClr>
              <a:buSzPct val="120000"/>
              <a:buFont typeface="Wingdings" panose="05000000000000000000" pitchFamily="2" charset="2"/>
              <a:buChar char="•"/>
              <a:defRPr sz="2000" b="1">
                <a:solidFill>
                  <a:srgbClr val="292929"/>
                </a:solidFill>
                <a:latin typeface="Arial" panose="020B0604020202020204" pitchFamily="34" charset="0"/>
                <a:ea typeface="楷体_GB2312"/>
                <a:cs typeface="楷体_GB2312"/>
              </a:defRPr>
            </a:lvl4pPr>
            <a:lvl5pPr marL="2057400" indent="-228600">
              <a:spcBef>
                <a:spcPct val="20000"/>
              </a:spcBef>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5pPr>
            <a:lvl6pPr marL="25146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6pPr>
            <a:lvl7pPr marL="29718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7pPr>
            <a:lvl8pPr marL="34290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8pPr>
            <a:lvl9pPr marL="3886200" indent="-228600" eaLnBrk="0" fontAlgn="base" hangingPunct="0">
              <a:spcBef>
                <a:spcPct val="20000"/>
              </a:spcBef>
              <a:spcAft>
                <a:spcPct val="0"/>
              </a:spcAft>
              <a:buClr>
                <a:srgbClr val="FF5050"/>
              </a:buClr>
              <a:buSzPct val="120000"/>
              <a:buFont typeface="Wingdings" panose="05000000000000000000" pitchFamily="2" charset="2"/>
              <a:buChar char="–"/>
              <a:defRPr sz="2000" b="1">
                <a:solidFill>
                  <a:srgbClr val="FF3300"/>
                </a:solidFill>
                <a:latin typeface="Arial" panose="020B0604020202020204" pitchFamily="34" charset="0"/>
                <a:ea typeface="楷体_GB2312"/>
                <a:cs typeface="楷体_GB2312"/>
              </a:defRPr>
            </a:lvl9pPr>
          </a:lstStyle>
          <a:p>
            <a:pPr eaLnBrk="1" hangingPunct="1">
              <a:buFontTx/>
              <a:buNone/>
            </a:pPr>
            <a:r>
              <a:rPr lang="en-US" altLang="zh-CN" sz="1662"/>
              <a:t>static struct block_device_operations sbull_ops = {</a:t>
            </a:r>
          </a:p>
          <a:p>
            <a:pPr algn="l" eaLnBrk="1" hangingPunct="1">
              <a:buFontTx/>
              <a:buNone/>
            </a:pPr>
            <a:r>
              <a:rPr lang="en-US" altLang="zh-CN" sz="1662"/>
              <a:t>	.owner           		= THIS_MODULE,</a:t>
            </a:r>
          </a:p>
          <a:p>
            <a:pPr algn="l" eaLnBrk="1" hangingPunct="1">
              <a:buFontTx/>
              <a:buNone/>
            </a:pPr>
            <a:r>
              <a:rPr lang="en-US" altLang="zh-CN" sz="1662"/>
              <a:t>	.open 		= sbull_open,</a:t>
            </a:r>
          </a:p>
          <a:p>
            <a:pPr algn="l" eaLnBrk="1" hangingPunct="1">
              <a:buFontTx/>
              <a:buNone/>
            </a:pPr>
            <a:r>
              <a:rPr lang="en-US" altLang="zh-CN" sz="1662"/>
              <a:t>	.release 		= sbull_release,</a:t>
            </a:r>
          </a:p>
          <a:p>
            <a:pPr algn="l" eaLnBrk="1" hangingPunct="1">
              <a:buFontTx/>
              <a:buNone/>
            </a:pPr>
            <a:r>
              <a:rPr lang="en-US" altLang="zh-CN" sz="1662"/>
              <a:t>	.media_changed   	= sbull_media_changed,</a:t>
            </a:r>
          </a:p>
          <a:p>
            <a:pPr algn="l" eaLnBrk="1" hangingPunct="1">
              <a:buFontTx/>
              <a:buNone/>
            </a:pPr>
            <a:r>
              <a:rPr lang="en-US" altLang="zh-CN" sz="1662"/>
              <a:t>	.revalidate_disk 	= sbull_revalidate,</a:t>
            </a:r>
          </a:p>
          <a:p>
            <a:pPr algn="l" eaLnBrk="1" hangingPunct="1">
              <a:buFontTx/>
              <a:buNone/>
            </a:pPr>
            <a:r>
              <a:rPr lang="en-US" altLang="zh-CN" sz="1662"/>
              <a:t>	.ioctl	         		= sbull_ioctl</a:t>
            </a:r>
          </a:p>
          <a:p>
            <a:pPr eaLnBrk="1" hangingPunct="1">
              <a:buFontTx/>
              <a:buNone/>
            </a:pPr>
            <a:r>
              <a:rPr lang="en-US" altLang="zh-CN" sz="1662"/>
              <a:t>};</a:t>
            </a:r>
          </a:p>
        </p:txBody>
      </p:sp>
    </p:spTree>
    <p:extLst>
      <p:ext uri="{BB962C8B-B14F-4D97-AF65-F5344CB8AC3E}">
        <p14:creationId xmlns:p14="http://schemas.microsoft.com/office/powerpoint/2010/main" val="158205724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3323">
                <a:latin typeface="华文新魏" panose="02010800040101010101" pitchFamily="2" charset="-122"/>
              </a:rPr>
              <a:t>sbull_open</a:t>
            </a:r>
          </a:p>
        </p:txBody>
      </p:sp>
      <p:sp>
        <p:nvSpPr>
          <p:cNvPr id="4" name="矩形 3"/>
          <p:cNvSpPr/>
          <p:nvPr/>
        </p:nvSpPr>
        <p:spPr bwMode="auto">
          <a:xfrm>
            <a:off x="677741" y="2033153"/>
            <a:ext cx="7788519" cy="3589322"/>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static </a:t>
            </a:r>
            <a:r>
              <a:rPr kumimoji="0" lang="en-US" altLang="zh-CN" sz="1754" dirty="0" err="1">
                <a:solidFill>
                  <a:srgbClr val="000066"/>
                </a:solidFill>
                <a:latin typeface="Arial"/>
                <a:ea typeface="黑体"/>
              </a:rPr>
              <a:t>int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sbull_open</a:t>
            </a:r>
            <a:r>
              <a:rPr kumimoji="0" lang="en-US" altLang="zh-CN" sz="1754" dirty="0">
                <a:solidFill>
                  <a:srgbClr val="000066"/>
                </a:solidFill>
                <a:latin typeface="Arial"/>
                <a:ea typeface="黑体"/>
              </a:rPr>
              <a:t>(</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file *</a:t>
            </a:r>
            <a:r>
              <a:rPr kumimoji="0" lang="en-US" altLang="zh-CN" sz="1754" dirty="0" err="1">
                <a:solidFill>
                  <a:srgbClr val="000066"/>
                </a:solidFill>
                <a:latin typeface="Arial"/>
                <a:ea typeface="黑体"/>
              </a:rPr>
              <a:t>filp</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sbull_dev</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 =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i_bdev</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bd_disk</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private_data</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endParaRPr kumimoji="0" lang="en-US" altLang="zh-CN" sz="1754"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754" dirty="0">
                <a:solidFill>
                  <a:srgbClr val="FF0000"/>
                </a:solidFill>
                <a:latin typeface="Arial"/>
                <a:ea typeface="黑体"/>
              </a:rPr>
              <a:t>	</a:t>
            </a:r>
            <a:r>
              <a:rPr kumimoji="0" lang="en-US" altLang="zh-CN" sz="1754" dirty="0" err="1">
                <a:solidFill>
                  <a:srgbClr val="FF0000"/>
                </a:solidFill>
                <a:latin typeface="Arial"/>
                <a:ea typeface="黑体"/>
              </a:rPr>
              <a:t>del_timer_sync</a:t>
            </a:r>
            <a:r>
              <a:rPr kumimoji="0" lang="en-US" altLang="zh-CN" sz="1754" dirty="0">
                <a:solidFill>
                  <a:srgbClr val="FF0000"/>
                </a:solidFill>
                <a:latin typeface="Arial"/>
                <a:ea typeface="黑体"/>
              </a:rPr>
              <a:t>(&amp;</a:t>
            </a:r>
            <a:r>
              <a:rPr kumimoji="0" lang="en-US" altLang="zh-CN" sz="1754" dirty="0" err="1">
                <a:solidFill>
                  <a:srgbClr val="FF0000"/>
                </a:solidFill>
                <a:latin typeface="Arial"/>
                <a:ea typeface="黑体"/>
              </a:rPr>
              <a:t>dev</a:t>
            </a:r>
            <a:r>
              <a:rPr kumimoji="0" lang="en-US" altLang="zh-CN" sz="1754" dirty="0">
                <a:solidFill>
                  <a:srgbClr val="FF0000"/>
                </a:solidFill>
                <a:latin typeface="Arial"/>
                <a:ea typeface="黑体"/>
              </a:rPr>
              <a:t>-&gt;timer);</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filp</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private_data</a:t>
            </a:r>
            <a:r>
              <a:rPr kumimoji="0" lang="en-US" altLang="zh-CN" sz="1754" dirty="0">
                <a:solidFill>
                  <a:srgbClr val="000066"/>
                </a:solidFill>
                <a:latin typeface="Arial"/>
                <a:ea typeface="黑体"/>
              </a:rPr>
              <a:t> =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spin_lock</a:t>
            </a:r>
            <a:r>
              <a:rPr kumimoji="0" lang="en-US" altLang="zh-CN" sz="1754" dirty="0">
                <a:solidFill>
                  <a:srgbClr val="000066"/>
                </a:solidFill>
                <a:latin typeface="Arial"/>
                <a:ea typeface="黑体"/>
              </a:rPr>
              <a:t>(&amp;</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-&gt;lock);</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if (!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-&gt;users) </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check_disk_change</a:t>
            </a:r>
            <a:r>
              <a:rPr kumimoji="0" lang="en-US" altLang="zh-CN" sz="1754" dirty="0">
                <a:solidFill>
                  <a:srgbClr val="000066"/>
                </a:solidFill>
                <a:latin typeface="Arial"/>
                <a:ea typeface="黑体"/>
              </a:rPr>
              <a:t>(</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i_bdev</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-&gt;users++;</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i="1" dirty="0" err="1">
                <a:solidFill>
                  <a:srgbClr val="000066"/>
                </a:solidFill>
                <a:latin typeface="Arial"/>
                <a:ea typeface="黑体"/>
              </a:rPr>
              <a:t>spin_unlock</a:t>
            </a:r>
            <a:r>
              <a:rPr kumimoji="0" lang="en-US" altLang="zh-CN" sz="1754" i="1" dirty="0">
                <a:solidFill>
                  <a:srgbClr val="000066"/>
                </a:solidFill>
                <a:latin typeface="Arial"/>
                <a:ea typeface="黑体"/>
              </a:rPr>
              <a:t>(&amp;</a:t>
            </a:r>
            <a:r>
              <a:rPr kumimoji="0" lang="en-US" altLang="zh-CN" sz="1754" i="1" dirty="0" err="1">
                <a:solidFill>
                  <a:srgbClr val="000066"/>
                </a:solidFill>
                <a:latin typeface="Arial"/>
                <a:ea typeface="黑体"/>
              </a:rPr>
              <a:t>dev</a:t>
            </a:r>
            <a:r>
              <a:rPr kumimoji="0" lang="en-US" altLang="zh-CN" sz="1754" i="1" dirty="0">
                <a:solidFill>
                  <a:srgbClr val="000066"/>
                </a:solidFill>
                <a:latin typeface="Arial"/>
                <a:ea typeface="黑体"/>
              </a:rPr>
              <a:t>-&gt;lock);</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return 0;</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a:t>
            </a:r>
          </a:p>
          <a:p>
            <a:pPr algn="l">
              <a:defRPr/>
            </a:pPr>
            <a:endParaRPr kumimoji="0" lang="zh-CN" altLang="en-US" sz="1662" dirty="0">
              <a:solidFill>
                <a:srgbClr val="ADB8FF">
                  <a:lumMod val="50000"/>
                </a:srgbClr>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80279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3323">
                <a:latin typeface="华文新魏" panose="02010800040101010101" pitchFamily="2" charset="-122"/>
              </a:rPr>
              <a:t>sbull_release</a:t>
            </a:r>
          </a:p>
        </p:txBody>
      </p:sp>
      <p:sp>
        <p:nvSpPr>
          <p:cNvPr id="6" name="矩形 5"/>
          <p:cNvSpPr/>
          <p:nvPr/>
        </p:nvSpPr>
        <p:spPr bwMode="auto">
          <a:xfrm>
            <a:off x="742745" y="1589942"/>
            <a:ext cx="7787054" cy="5004289"/>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static </a:t>
            </a:r>
            <a:r>
              <a:rPr kumimoji="0" lang="en-US" altLang="zh-CN" sz="1754" dirty="0" err="1">
                <a:solidFill>
                  <a:srgbClr val="000066"/>
                </a:solidFill>
                <a:latin typeface="Arial"/>
                <a:ea typeface="黑体"/>
              </a:rPr>
              <a:t>int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sbull_release</a:t>
            </a:r>
            <a:r>
              <a:rPr kumimoji="0" lang="en-US" altLang="zh-CN" sz="1754" dirty="0">
                <a:solidFill>
                  <a:srgbClr val="000066"/>
                </a:solidFill>
                <a:latin typeface="Arial"/>
                <a:ea typeface="黑体"/>
              </a:rPr>
              <a:t>(</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file *</a:t>
            </a:r>
            <a:r>
              <a:rPr kumimoji="0" lang="en-US" altLang="zh-CN" sz="1754" dirty="0" err="1">
                <a:solidFill>
                  <a:srgbClr val="000066"/>
                </a:solidFill>
                <a:latin typeface="Arial"/>
                <a:ea typeface="黑体"/>
              </a:rPr>
              <a:t>filp</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struct</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sbull_dev</a:t>
            </a: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 = </a:t>
            </a:r>
            <a:r>
              <a:rPr kumimoji="0" lang="en-US" altLang="zh-CN" sz="1754" dirty="0" err="1">
                <a:solidFill>
                  <a:srgbClr val="000066"/>
                </a:solidFill>
                <a:latin typeface="Arial"/>
                <a:ea typeface="黑体"/>
              </a:rPr>
              <a:t>inode</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i_bdev</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bd_disk</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private_data</a:t>
            </a: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endParaRPr kumimoji="0" lang="en-US" altLang="zh-CN" sz="1754"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spin_lock</a:t>
            </a:r>
            <a:r>
              <a:rPr kumimoji="0" lang="en-US" altLang="zh-CN" sz="1754" dirty="0">
                <a:solidFill>
                  <a:srgbClr val="000066"/>
                </a:solidFill>
                <a:latin typeface="Arial"/>
                <a:ea typeface="黑体"/>
              </a:rPr>
              <a:t>(&amp;</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-&gt;lock);</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-&gt;users--;</a:t>
            </a:r>
          </a:p>
          <a:p>
            <a:pPr marL="316531" indent="-316531" algn="l">
              <a:lnSpc>
                <a:spcPct val="80000"/>
              </a:lnSpc>
              <a:spcBef>
                <a:spcPct val="20000"/>
              </a:spcBef>
              <a:buClr>
                <a:srgbClr val="FF5050"/>
              </a:buClr>
              <a:buSzPct val="120000"/>
              <a:defRPr/>
            </a:pPr>
            <a:endParaRPr kumimoji="0" lang="en-US" altLang="zh-CN" sz="1754"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if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-&gt;users) {</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a:t>
            </a:r>
            <a:r>
              <a:rPr kumimoji="0" lang="en-US" altLang="zh-CN" sz="1754" dirty="0" err="1">
                <a:solidFill>
                  <a:srgbClr val="000066"/>
                </a:solidFill>
                <a:latin typeface="Arial"/>
                <a:ea typeface="黑体"/>
              </a:rPr>
              <a:t>timer.expires</a:t>
            </a:r>
            <a:r>
              <a:rPr kumimoji="0" lang="en-US" altLang="zh-CN" sz="1754" dirty="0">
                <a:solidFill>
                  <a:srgbClr val="000066"/>
                </a:solidFill>
                <a:latin typeface="Arial"/>
                <a:ea typeface="黑体"/>
              </a:rPr>
              <a:t> = jiffies + INVALIDATE_DELAY;</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add_timer</a:t>
            </a:r>
            <a:r>
              <a:rPr kumimoji="0" lang="en-US" altLang="zh-CN" sz="1754" dirty="0">
                <a:solidFill>
                  <a:srgbClr val="000066"/>
                </a:solidFill>
                <a:latin typeface="Arial"/>
                <a:ea typeface="黑体"/>
              </a:rPr>
              <a:t>(&amp;</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-&gt;timer);</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a:t>
            </a:r>
            <a:r>
              <a:rPr kumimoji="0" lang="en-US" altLang="zh-CN" sz="1754" dirty="0" err="1">
                <a:solidFill>
                  <a:srgbClr val="000066"/>
                </a:solidFill>
                <a:latin typeface="Arial"/>
                <a:ea typeface="黑体"/>
              </a:rPr>
              <a:t>spin_unlock</a:t>
            </a:r>
            <a:r>
              <a:rPr kumimoji="0" lang="en-US" altLang="zh-CN" sz="1754" dirty="0">
                <a:solidFill>
                  <a:srgbClr val="000066"/>
                </a:solidFill>
                <a:latin typeface="Arial"/>
                <a:ea typeface="黑体"/>
              </a:rPr>
              <a:t>(&amp;</a:t>
            </a:r>
            <a:r>
              <a:rPr kumimoji="0" lang="en-US" altLang="zh-CN" sz="1754" dirty="0" err="1">
                <a:solidFill>
                  <a:srgbClr val="000066"/>
                </a:solidFill>
                <a:latin typeface="Arial"/>
                <a:ea typeface="黑体"/>
              </a:rPr>
              <a:t>dev</a:t>
            </a:r>
            <a:r>
              <a:rPr kumimoji="0" lang="en-US" altLang="zh-CN" sz="1754" dirty="0">
                <a:solidFill>
                  <a:srgbClr val="000066"/>
                </a:solidFill>
                <a:latin typeface="Arial"/>
                <a:ea typeface="黑体"/>
              </a:rPr>
              <a:t>-&gt;lock);</a:t>
            </a:r>
          </a:p>
          <a:p>
            <a:pPr marL="316531" indent="-316531" algn="l">
              <a:lnSpc>
                <a:spcPct val="80000"/>
              </a:lnSpc>
              <a:spcBef>
                <a:spcPct val="20000"/>
              </a:spcBef>
              <a:buClr>
                <a:srgbClr val="FF5050"/>
              </a:buClr>
              <a:buSzPct val="120000"/>
              <a:defRPr/>
            </a:pPr>
            <a:endParaRPr kumimoji="0" lang="en-US" altLang="zh-CN" sz="1754"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return 0;</a:t>
            </a: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a:t>
            </a:r>
          </a:p>
          <a:p>
            <a:pPr marL="316531" indent="-316531" algn="l">
              <a:lnSpc>
                <a:spcPct val="80000"/>
              </a:lnSpc>
              <a:spcBef>
                <a:spcPct val="20000"/>
              </a:spcBef>
              <a:buClr>
                <a:srgbClr val="FF5050"/>
              </a:buClr>
              <a:buSzPct val="120000"/>
              <a:defRPr/>
            </a:pPr>
            <a:endParaRPr kumimoji="0" lang="en-US" altLang="zh-CN" sz="1754"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754" dirty="0">
                <a:solidFill>
                  <a:srgbClr val="000066"/>
                </a:solidFill>
                <a:latin typeface="Arial"/>
                <a:ea typeface="黑体"/>
              </a:rPr>
              <a:t>/*  Look for a (simulated) media change. */</a:t>
            </a:r>
          </a:p>
          <a:p>
            <a:pPr algn="l">
              <a:defRPr/>
            </a:pPr>
            <a:endParaRPr kumimoji="0" lang="zh-CN" altLang="en-US" sz="1662" dirty="0">
              <a:solidFill>
                <a:srgbClr val="ADB8FF">
                  <a:lumMod val="50000"/>
                </a:srgbClr>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45674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a:t>简单处理请求 </a:t>
            </a:r>
          </a:p>
        </p:txBody>
      </p:sp>
      <p:sp>
        <p:nvSpPr>
          <p:cNvPr id="5" name="矩形 4"/>
          <p:cNvSpPr/>
          <p:nvPr/>
        </p:nvSpPr>
        <p:spPr bwMode="auto">
          <a:xfrm>
            <a:off x="678473" y="1966684"/>
            <a:ext cx="7787054" cy="3758275"/>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static void </a:t>
            </a:r>
            <a:r>
              <a:rPr kumimoji="0" lang="en-US" altLang="zh-CN" sz="1477" dirty="0" err="1">
                <a:solidFill>
                  <a:srgbClr val="000066"/>
                </a:solidFill>
                <a:latin typeface="Arial"/>
                <a:ea typeface="黑体"/>
              </a:rPr>
              <a:t>sbull_request</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request_queue_t</a:t>
            </a:r>
            <a:r>
              <a:rPr kumimoji="0" lang="en-US" altLang="zh-CN" sz="1477" dirty="0">
                <a:solidFill>
                  <a:srgbClr val="000066"/>
                </a:solidFill>
                <a:latin typeface="Arial"/>
                <a:ea typeface="黑体"/>
              </a:rPr>
              <a:t> *q)</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struct</a:t>
            </a:r>
            <a:r>
              <a:rPr kumimoji="0" lang="en-US" altLang="zh-CN" sz="1477" dirty="0">
                <a:solidFill>
                  <a:srgbClr val="000066"/>
                </a:solidFill>
                <a:latin typeface="Arial"/>
                <a:ea typeface="黑体"/>
              </a:rPr>
              <a:t> request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while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 = </a:t>
            </a:r>
            <a:r>
              <a:rPr kumimoji="0" lang="en-US" altLang="zh-CN" sz="1477" dirty="0" err="1">
                <a:solidFill>
                  <a:srgbClr val="000066"/>
                </a:solidFill>
                <a:latin typeface="Arial"/>
                <a:ea typeface="黑体"/>
              </a:rPr>
              <a:t>elv_next_request</a:t>
            </a:r>
            <a:r>
              <a:rPr kumimoji="0" lang="en-US" altLang="zh-CN" sz="1477" dirty="0">
                <a:solidFill>
                  <a:srgbClr val="000066"/>
                </a:solidFill>
                <a:latin typeface="Arial"/>
                <a:ea typeface="黑体"/>
              </a:rPr>
              <a:t>(q)) != NULL) {</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struct</a:t>
            </a: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sbull_dev</a:t>
            </a: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dev</a:t>
            </a:r>
            <a:r>
              <a:rPr kumimoji="0" lang="en-US" altLang="zh-CN" sz="1477" dirty="0">
                <a:solidFill>
                  <a:srgbClr val="000066"/>
                </a:solidFill>
                <a:latin typeface="Arial"/>
                <a:ea typeface="黑体"/>
              </a:rPr>
              <a:t> =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-&gt;</a:t>
            </a:r>
            <a:r>
              <a:rPr kumimoji="0" lang="en-US" altLang="zh-CN" sz="1477" dirty="0" err="1">
                <a:solidFill>
                  <a:srgbClr val="000066"/>
                </a:solidFill>
                <a:latin typeface="Arial"/>
                <a:ea typeface="黑体"/>
              </a:rPr>
              <a:t>rq_disk</a:t>
            </a:r>
            <a:r>
              <a:rPr kumimoji="0" lang="en-US" altLang="zh-CN" sz="1477" dirty="0">
                <a:solidFill>
                  <a:srgbClr val="000066"/>
                </a:solidFill>
                <a:latin typeface="Arial"/>
                <a:ea typeface="黑体"/>
              </a:rPr>
              <a:t>-&gt;</a:t>
            </a:r>
            <a:r>
              <a:rPr kumimoji="0" lang="en-US" altLang="zh-CN" sz="1477" dirty="0" err="1">
                <a:solidFill>
                  <a:srgbClr val="000066"/>
                </a:solidFill>
                <a:latin typeface="Arial"/>
                <a:ea typeface="黑体"/>
              </a:rPr>
              <a:t>private_data</a:t>
            </a:r>
            <a:r>
              <a:rPr kumimoji="0" lang="en-US" altLang="zh-CN" sz="1477"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if (! </a:t>
            </a:r>
            <a:r>
              <a:rPr kumimoji="0" lang="en-US" altLang="zh-CN" sz="1477" dirty="0" err="1">
                <a:solidFill>
                  <a:srgbClr val="000066"/>
                </a:solidFill>
                <a:latin typeface="Arial"/>
                <a:ea typeface="黑体"/>
              </a:rPr>
              <a:t>blk_fs_request</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printk</a:t>
            </a:r>
            <a:r>
              <a:rPr kumimoji="0" lang="en-US" altLang="zh-CN" sz="1477" dirty="0">
                <a:solidFill>
                  <a:srgbClr val="000066"/>
                </a:solidFill>
                <a:latin typeface="Arial"/>
                <a:ea typeface="黑体"/>
              </a:rPr>
              <a:t> (KERN_NOTICE "Skip non-fs request\n");</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end_request</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 0);</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continue;</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FF0000"/>
                </a:solidFill>
                <a:latin typeface="Arial"/>
                <a:ea typeface="黑体"/>
              </a:rPr>
              <a:t>sbull_transfer</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dev</a:t>
            </a: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-&gt;sector,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-&gt;</a:t>
            </a:r>
            <a:r>
              <a:rPr kumimoji="0" lang="en-US" altLang="zh-CN" sz="1477" dirty="0" err="1">
                <a:solidFill>
                  <a:srgbClr val="000066"/>
                </a:solidFill>
                <a:latin typeface="Arial"/>
                <a:ea typeface="黑体"/>
              </a:rPr>
              <a:t>current_nr_sectors</a:t>
            </a:r>
            <a:r>
              <a:rPr kumimoji="0" lang="en-US" altLang="zh-CN" sz="1477"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-&gt;buffer, </a:t>
            </a:r>
            <a:r>
              <a:rPr kumimoji="0" lang="en-US" altLang="zh-CN" sz="1477" dirty="0" err="1">
                <a:solidFill>
                  <a:srgbClr val="000066"/>
                </a:solidFill>
                <a:latin typeface="Arial"/>
                <a:ea typeface="黑体"/>
              </a:rPr>
              <a:t>rq_data_dir</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r>
              <a:rPr kumimoji="0" lang="en-US" altLang="zh-CN" sz="1477" dirty="0" err="1">
                <a:solidFill>
                  <a:srgbClr val="000066"/>
                </a:solidFill>
                <a:latin typeface="Arial"/>
                <a:ea typeface="黑体"/>
              </a:rPr>
              <a:t>end_request</a:t>
            </a:r>
            <a:r>
              <a:rPr kumimoji="0" lang="en-US" altLang="zh-CN" sz="1477" dirty="0">
                <a:solidFill>
                  <a:srgbClr val="000066"/>
                </a:solidFill>
                <a:latin typeface="Arial"/>
                <a:ea typeface="黑体"/>
              </a:rPr>
              <a:t>(</a:t>
            </a:r>
            <a:r>
              <a:rPr kumimoji="0" lang="en-US" altLang="zh-CN" sz="1477" dirty="0" err="1">
                <a:solidFill>
                  <a:srgbClr val="000066"/>
                </a:solidFill>
                <a:latin typeface="Arial"/>
                <a:ea typeface="黑体"/>
              </a:rPr>
              <a:t>req</a:t>
            </a:r>
            <a:r>
              <a:rPr kumimoji="0" lang="en-US" altLang="zh-CN" sz="1477" dirty="0">
                <a:solidFill>
                  <a:srgbClr val="000066"/>
                </a:solidFill>
                <a:latin typeface="Arial"/>
                <a:ea typeface="黑体"/>
              </a:rPr>
              <a:t>, 1);</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477" dirty="0">
                <a:solidFill>
                  <a:srgbClr val="000066"/>
                </a:solidFill>
                <a:latin typeface="Arial"/>
                <a:ea typeface="黑体"/>
              </a:rPr>
              <a:t>}</a:t>
            </a:r>
          </a:p>
        </p:txBody>
      </p:sp>
    </p:spTree>
    <p:extLst>
      <p:ext uri="{BB962C8B-B14F-4D97-AF65-F5344CB8AC3E}">
        <p14:creationId xmlns:p14="http://schemas.microsoft.com/office/powerpoint/2010/main" val="1601307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latin typeface="华文新魏" panose="02010800040101010101" pitchFamily="2" charset="-122"/>
              </a:rPr>
              <a:t>sbull_full_request</a:t>
            </a:r>
            <a:endParaRPr lang="zh-CN" altLang="en-US"/>
          </a:p>
        </p:txBody>
      </p:sp>
      <p:sp>
        <p:nvSpPr>
          <p:cNvPr id="7" name="矩形 6"/>
          <p:cNvSpPr/>
          <p:nvPr/>
        </p:nvSpPr>
        <p:spPr bwMode="auto">
          <a:xfrm>
            <a:off x="678473" y="1501401"/>
            <a:ext cx="7787054" cy="5004288"/>
          </a:xfrm>
          <a:prstGeom prst="rect">
            <a:avLst/>
          </a:prstGeom>
          <a:solidFill>
            <a:schemeClr val="bg1"/>
          </a:solidFill>
          <a:ln w="9525" cap="flat" cmpd="sng" algn="ctr">
            <a:noFill/>
            <a:prstDash val="solid"/>
            <a:round/>
            <a:headEnd type="none" w="med" len="med"/>
            <a:tailEnd type="none" w="med" len="med"/>
          </a:ln>
          <a:effectLst/>
        </p:spPr>
        <p:txBody>
          <a:bodyPr/>
          <a:lstStyle/>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static void </a:t>
            </a:r>
            <a:r>
              <a:rPr kumimoji="0" lang="en-US" altLang="zh-CN" sz="1662" dirty="0" err="1">
                <a:solidFill>
                  <a:srgbClr val="000066"/>
                </a:solidFill>
                <a:latin typeface="Arial"/>
                <a:ea typeface="黑体"/>
              </a:rPr>
              <a:t>sbull_full_request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request_queue_t</a:t>
            </a:r>
            <a:r>
              <a:rPr kumimoji="0" lang="en-US" altLang="zh-CN" sz="1662" dirty="0">
                <a:solidFill>
                  <a:srgbClr val="000066"/>
                </a:solidFill>
                <a:latin typeface="Arial"/>
                <a:ea typeface="黑体"/>
              </a:rPr>
              <a:t> *q)</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struct</a:t>
            </a:r>
            <a:r>
              <a:rPr kumimoji="0" lang="en-US" altLang="zh-CN" sz="1662" dirty="0">
                <a:solidFill>
                  <a:srgbClr val="000066"/>
                </a:solidFill>
                <a:latin typeface="Arial"/>
                <a:ea typeface="黑体"/>
              </a:rPr>
              <a:t> request *</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int</a:t>
            </a: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sectors_xferred</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struct</a:t>
            </a: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sbull_dev</a:t>
            </a: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dev</a:t>
            </a:r>
            <a:r>
              <a:rPr kumimoji="0" lang="en-US" altLang="zh-CN" sz="1662" dirty="0">
                <a:solidFill>
                  <a:srgbClr val="000066"/>
                </a:solidFill>
                <a:latin typeface="Arial"/>
                <a:ea typeface="黑体"/>
              </a:rPr>
              <a:t> = q-&gt;</a:t>
            </a:r>
            <a:r>
              <a:rPr kumimoji="0" lang="en-US" altLang="zh-CN" sz="1662" dirty="0" err="1">
                <a:solidFill>
                  <a:srgbClr val="000066"/>
                </a:solidFill>
                <a:latin typeface="Arial"/>
                <a:ea typeface="黑体"/>
              </a:rPr>
              <a:t>queuedata</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endParaRPr kumimoji="0" lang="en-US" altLang="zh-CN" sz="1662" dirty="0">
              <a:solidFill>
                <a:srgbClr val="000066"/>
              </a:solidFill>
              <a:latin typeface="Arial"/>
              <a:ea typeface="黑体"/>
            </a:endParaRP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while ((</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 = </a:t>
            </a:r>
            <a:r>
              <a:rPr kumimoji="0" lang="en-US" altLang="zh-CN" sz="1662" dirty="0" err="1">
                <a:solidFill>
                  <a:srgbClr val="000066"/>
                </a:solidFill>
                <a:latin typeface="Arial"/>
                <a:ea typeface="黑体"/>
              </a:rPr>
              <a:t>elv_next_request</a:t>
            </a:r>
            <a:r>
              <a:rPr kumimoji="0" lang="en-US" altLang="zh-CN" sz="1662" dirty="0">
                <a:solidFill>
                  <a:srgbClr val="000066"/>
                </a:solidFill>
                <a:latin typeface="Arial"/>
                <a:ea typeface="黑体"/>
              </a:rPr>
              <a:t>(q)) != NULL)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if (! </a:t>
            </a:r>
            <a:r>
              <a:rPr kumimoji="0" lang="en-US" altLang="zh-CN" sz="1662" dirty="0" err="1">
                <a:solidFill>
                  <a:srgbClr val="000066"/>
                </a:solidFill>
                <a:latin typeface="Arial"/>
                <a:ea typeface="黑体"/>
              </a:rPr>
              <a:t>blk_fs_request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printk</a:t>
            </a:r>
            <a:r>
              <a:rPr kumimoji="0" lang="en-US" altLang="zh-CN" sz="1662" dirty="0">
                <a:solidFill>
                  <a:srgbClr val="000066"/>
                </a:solidFill>
                <a:latin typeface="Arial"/>
                <a:ea typeface="黑体"/>
              </a:rPr>
              <a:t> (KERN_NOTICE "Skip non-fs request\n");</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end_request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 0);</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continue;</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sectors_xferred</a:t>
            </a:r>
            <a:r>
              <a:rPr kumimoji="0" lang="en-US" altLang="zh-CN" sz="1662" dirty="0">
                <a:solidFill>
                  <a:srgbClr val="000066"/>
                </a:solidFill>
                <a:latin typeface="Arial"/>
                <a:ea typeface="黑体"/>
              </a:rPr>
              <a:t> = </a:t>
            </a:r>
            <a:r>
              <a:rPr kumimoji="0" lang="en-US" altLang="zh-CN" sz="1662" dirty="0" err="1">
                <a:solidFill>
                  <a:srgbClr val="FF0000"/>
                </a:solidFill>
                <a:latin typeface="Arial"/>
                <a:ea typeface="黑体"/>
              </a:rPr>
              <a:t>sbull_xfer_request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dev</a:t>
            </a: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if (! </a:t>
            </a:r>
            <a:r>
              <a:rPr kumimoji="0" lang="en-US" altLang="zh-CN" sz="1662" dirty="0" err="1">
                <a:solidFill>
                  <a:srgbClr val="000066"/>
                </a:solidFill>
                <a:latin typeface="Arial"/>
                <a:ea typeface="黑体"/>
              </a:rPr>
              <a:t>end_that_request_first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 1, </a:t>
            </a:r>
            <a:r>
              <a:rPr kumimoji="0" lang="en-US" altLang="zh-CN" sz="1662" dirty="0" err="1">
                <a:solidFill>
                  <a:srgbClr val="000066"/>
                </a:solidFill>
                <a:latin typeface="Arial"/>
                <a:ea typeface="黑体"/>
              </a:rPr>
              <a:t>sectors_xferred</a:t>
            </a:r>
            <a:r>
              <a:rPr kumimoji="0" lang="en-US" altLang="zh-CN" sz="1662"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blkdev_dequeue_request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r>
              <a:rPr kumimoji="0" lang="en-US" altLang="zh-CN" sz="1662" dirty="0" err="1">
                <a:solidFill>
                  <a:srgbClr val="000066"/>
                </a:solidFill>
                <a:latin typeface="Arial"/>
                <a:ea typeface="黑体"/>
              </a:rPr>
              <a:t>end_that_request_last</a:t>
            </a:r>
            <a:r>
              <a:rPr kumimoji="0" lang="en-US" altLang="zh-CN" sz="1662" dirty="0">
                <a:solidFill>
                  <a:srgbClr val="000066"/>
                </a:solidFill>
                <a:latin typeface="Arial"/>
                <a:ea typeface="黑体"/>
              </a:rPr>
              <a:t>(</a:t>
            </a:r>
            <a:r>
              <a:rPr kumimoji="0" lang="en-US" altLang="zh-CN" sz="1662" dirty="0" err="1">
                <a:solidFill>
                  <a:srgbClr val="000066"/>
                </a:solidFill>
                <a:latin typeface="Arial"/>
                <a:ea typeface="黑体"/>
              </a:rPr>
              <a:t>req</a:t>
            </a:r>
            <a:r>
              <a:rPr kumimoji="0" lang="en-US" altLang="zh-CN" sz="1662" dirty="0">
                <a:solidFill>
                  <a:srgbClr val="000066"/>
                </a:solidFill>
                <a:latin typeface="Arial"/>
                <a:ea typeface="黑体"/>
              </a:rPr>
              <a:t>);</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	}</a:t>
            </a:r>
          </a:p>
          <a:p>
            <a:pPr marL="316531" indent="-316531" algn="l">
              <a:lnSpc>
                <a:spcPct val="80000"/>
              </a:lnSpc>
              <a:spcBef>
                <a:spcPct val="20000"/>
              </a:spcBef>
              <a:buClr>
                <a:srgbClr val="FF5050"/>
              </a:buClr>
              <a:buSzPct val="120000"/>
              <a:defRPr/>
            </a:pPr>
            <a:r>
              <a:rPr kumimoji="0" lang="en-US" altLang="zh-CN" sz="1662" dirty="0">
                <a:solidFill>
                  <a:srgbClr val="000066"/>
                </a:solidFill>
                <a:latin typeface="Arial"/>
                <a:ea typeface="黑体"/>
              </a:rPr>
              <a:t>}</a:t>
            </a:r>
          </a:p>
        </p:txBody>
      </p:sp>
    </p:spTree>
    <p:extLst>
      <p:ext uri="{BB962C8B-B14F-4D97-AF65-F5344CB8AC3E}">
        <p14:creationId xmlns:p14="http://schemas.microsoft.com/office/powerpoint/2010/main" val="3897472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en-US" altLang="zh-CN"/>
              <a:t> </a:t>
            </a:r>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磁盘寻址</a:t>
            </a:r>
            <a:endParaRPr lang="zh-CN" altLang="en-US" dirty="0"/>
          </a:p>
        </p:txBody>
      </p:sp>
      <p:sp>
        <p:nvSpPr>
          <p:cNvPr id="8" name="矩形 7"/>
          <p:cNvSpPr/>
          <p:nvPr/>
        </p:nvSpPr>
        <p:spPr>
          <a:xfrm>
            <a:off x="136133" y="2830780"/>
            <a:ext cx="8773898" cy="3216906"/>
          </a:xfrm>
          <a:prstGeom prst="rect">
            <a:avLst/>
          </a:prstGeom>
        </p:spPr>
        <p:txBody>
          <a:bodyPr wrap="square">
            <a:spAutoFit/>
          </a:bodyPr>
          <a:lstStyle/>
          <a:p>
            <a:pPr algn="l"/>
            <a:r>
              <a:rPr lang="en-US" altLang="zh-CN" sz="1846" b="0">
                <a:solidFill>
                  <a:srgbClr val="292929"/>
                </a:solidFill>
              </a:rPr>
              <a:t>CHS</a:t>
            </a:r>
            <a:r>
              <a:rPr lang="zh-CN" altLang="en-US" sz="1846" b="0">
                <a:solidFill>
                  <a:srgbClr val="292929"/>
                </a:solidFill>
              </a:rPr>
              <a:t>是早期在</a:t>
            </a:r>
            <a:r>
              <a:rPr lang="en-US" altLang="zh-CN" sz="1846" b="0">
                <a:solidFill>
                  <a:srgbClr val="292929"/>
                </a:solidFill>
              </a:rPr>
              <a:t>IBM PC</a:t>
            </a:r>
            <a:r>
              <a:rPr lang="zh-CN" altLang="en-US" sz="1846" b="0">
                <a:solidFill>
                  <a:srgbClr val="292929"/>
                </a:solidFill>
              </a:rPr>
              <a:t>架构上面用来进行磁盘寻址的办法。</a:t>
            </a:r>
          </a:p>
          <a:p>
            <a:pPr algn="l"/>
            <a:r>
              <a:rPr lang="en-US" altLang="zh-CN" sz="1846">
                <a:solidFill>
                  <a:srgbClr val="292929"/>
                </a:solidFill>
              </a:rPr>
              <a:t>CHS</a:t>
            </a:r>
            <a:r>
              <a:rPr lang="zh-CN" altLang="en-US" sz="1846">
                <a:solidFill>
                  <a:srgbClr val="292929"/>
                </a:solidFill>
              </a:rPr>
              <a:t>是一个三元组，组成如下：</a:t>
            </a:r>
            <a:endParaRPr lang="zh-CN" altLang="en-US" sz="1846" b="0">
              <a:solidFill>
                <a:srgbClr val="292929"/>
              </a:solidFill>
            </a:endParaRPr>
          </a:p>
          <a:p>
            <a:pPr algn="l"/>
            <a:r>
              <a:rPr lang="en-US" altLang="zh-CN" sz="1846">
                <a:solidFill>
                  <a:srgbClr val="292929"/>
                </a:solidFill>
              </a:rPr>
              <a:t>1.      </a:t>
            </a:r>
            <a:r>
              <a:rPr lang="zh-CN" altLang="en-US" sz="1846">
                <a:solidFill>
                  <a:srgbClr val="292929"/>
                </a:solidFill>
              </a:rPr>
              <a:t>一共</a:t>
            </a:r>
            <a:r>
              <a:rPr lang="en-US" altLang="zh-CN" sz="1846">
                <a:solidFill>
                  <a:srgbClr val="292929"/>
                </a:solidFill>
              </a:rPr>
              <a:t>24</a:t>
            </a:r>
            <a:r>
              <a:rPr lang="zh-CN" altLang="en-US" sz="1846">
                <a:solidFill>
                  <a:srgbClr val="292929"/>
                </a:solidFill>
              </a:rPr>
              <a:t>个 </a:t>
            </a:r>
            <a:r>
              <a:rPr lang="en-US" altLang="zh-CN" sz="1846">
                <a:solidFill>
                  <a:srgbClr val="292929"/>
                </a:solidFill>
              </a:rPr>
              <a:t>bit</a:t>
            </a:r>
            <a:r>
              <a:rPr lang="zh-CN" altLang="en-US" sz="1846">
                <a:solidFill>
                  <a:srgbClr val="292929"/>
                </a:solidFill>
              </a:rPr>
              <a:t>位。</a:t>
            </a:r>
            <a:endParaRPr lang="zh-CN" altLang="en-US" sz="1846" b="0">
              <a:solidFill>
                <a:srgbClr val="292929"/>
              </a:solidFill>
            </a:endParaRPr>
          </a:p>
          <a:p>
            <a:pPr algn="l"/>
            <a:r>
              <a:rPr lang="en-US" altLang="zh-CN" sz="1846">
                <a:solidFill>
                  <a:srgbClr val="292929"/>
                </a:solidFill>
              </a:rPr>
              <a:t>2.      </a:t>
            </a:r>
            <a:r>
              <a:rPr lang="zh-CN" altLang="en-US" sz="1846">
                <a:solidFill>
                  <a:srgbClr val="292929"/>
                </a:solidFill>
              </a:rPr>
              <a:t>其中前</a:t>
            </a:r>
            <a:r>
              <a:rPr lang="en-US" altLang="zh-CN" sz="1846">
                <a:solidFill>
                  <a:srgbClr val="292929"/>
                </a:solidFill>
              </a:rPr>
              <a:t>10</a:t>
            </a:r>
            <a:r>
              <a:rPr lang="zh-CN" altLang="en-US" sz="1846">
                <a:solidFill>
                  <a:srgbClr val="292929"/>
                </a:solidFill>
              </a:rPr>
              <a:t>位表示</a:t>
            </a:r>
            <a:r>
              <a:rPr lang="en-US" altLang="zh-CN" sz="1846">
                <a:solidFill>
                  <a:srgbClr val="292929"/>
                </a:solidFill>
              </a:rPr>
              <a:t>cylinder</a:t>
            </a:r>
            <a:r>
              <a:rPr lang="zh-CN" altLang="en-US" sz="1846">
                <a:solidFill>
                  <a:srgbClr val="292929"/>
                </a:solidFill>
              </a:rPr>
              <a:t>，中间</a:t>
            </a:r>
            <a:r>
              <a:rPr lang="en-US" altLang="zh-CN" sz="1846">
                <a:solidFill>
                  <a:srgbClr val="292929"/>
                </a:solidFill>
              </a:rPr>
              <a:t>8</a:t>
            </a:r>
            <a:r>
              <a:rPr lang="zh-CN" altLang="en-US" sz="1846">
                <a:solidFill>
                  <a:srgbClr val="292929"/>
                </a:solidFill>
              </a:rPr>
              <a:t>位表示</a:t>
            </a:r>
            <a:r>
              <a:rPr lang="en-US" altLang="zh-CN" sz="1846">
                <a:solidFill>
                  <a:srgbClr val="292929"/>
                </a:solidFill>
              </a:rPr>
              <a:t>head</a:t>
            </a:r>
            <a:r>
              <a:rPr lang="zh-CN" altLang="en-US" sz="1846">
                <a:solidFill>
                  <a:srgbClr val="292929"/>
                </a:solidFill>
              </a:rPr>
              <a:t>，后面</a:t>
            </a:r>
            <a:r>
              <a:rPr lang="en-US" altLang="zh-CN" sz="1846">
                <a:solidFill>
                  <a:srgbClr val="292929"/>
                </a:solidFill>
              </a:rPr>
              <a:t>6</a:t>
            </a:r>
            <a:r>
              <a:rPr lang="zh-CN" altLang="en-US" sz="1846">
                <a:solidFill>
                  <a:srgbClr val="292929"/>
                </a:solidFill>
              </a:rPr>
              <a:t>位表示</a:t>
            </a:r>
            <a:r>
              <a:rPr lang="en-US" altLang="zh-CN" sz="1846">
                <a:solidFill>
                  <a:srgbClr val="292929"/>
                </a:solidFill>
              </a:rPr>
              <a:t>sector</a:t>
            </a:r>
            <a:r>
              <a:rPr lang="zh-CN" altLang="en-US" sz="1846">
                <a:solidFill>
                  <a:srgbClr val="292929"/>
                </a:solidFill>
              </a:rPr>
              <a:t>。</a:t>
            </a:r>
            <a:endParaRPr lang="en-US" altLang="zh-CN" sz="1846" b="0">
              <a:solidFill>
                <a:srgbClr val="292929"/>
              </a:solidFill>
            </a:endParaRPr>
          </a:p>
          <a:p>
            <a:pPr algn="l"/>
            <a:r>
              <a:rPr lang="en-US" altLang="zh-CN" sz="1846">
                <a:solidFill>
                  <a:srgbClr val="292929"/>
                </a:solidFill>
              </a:rPr>
              <a:t>3.      </a:t>
            </a:r>
            <a:r>
              <a:rPr lang="zh-CN" altLang="en-US" sz="1846">
                <a:solidFill>
                  <a:srgbClr val="292929"/>
                </a:solidFill>
              </a:rPr>
              <a:t>最大寻址空间</a:t>
            </a:r>
            <a:endParaRPr lang="en-US" altLang="zh-CN" sz="1846">
              <a:solidFill>
                <a:srgbClr val="292929"/>
              </a:solidFill>
            </a:endParaRPr>
          </a:p>
          <a:p>
            <a:pPr algn="l"/>
            <a:endParaRPr lang="en-US" altLang="zh-CN" sz="1846" b="0">
              <a:solidFill>
                <a:srgbClr val="292929"/>
              </a:solidFill>
            </a:endParaRPr>
          </a:p>
          <a:p>
            <a:pPr algn="l"/>
            <a:endParaRPr lang="zh-CN" altLang="en-US" sz="1846" b="0">
              <a:solidFill>
                <a:srgbClr val="292929"/>
              </a:solidFill>
            </a:endParaRPr>
          </a:p>
          <a:p>
            <a:pPr algn="l"/>
            <a:r>
              <a:rPr lang="zh-CN" altLang="en-US" sz="1846" b="0">
                <a:solidFill>
                  <a:srgbClr val="292929"/>
                </a:solidFill>
              </a:rPr>
              <a:t>随着科技大发展，磁盘容量大幅提升。远远超过了</a:t>
            </a:r>
            <a:r>
              <a:rPr lang="en-US" altLang="zh-CN" sz="1846" b="0">
                <a:solidFill>
                  <a:srgbClr val="292929"/>
                </a:solidFill>
              </a:rPr>
              <a:t>8GB</a:t>
            </a:r>
            <a:r>
              <a:rPr lang="zh-CN" altLang="en-US" sz="1846" b="0">
                <a:solidFill>
                  <a:srgbClr val="292929"/>
                </a:solidFill>
              </a:rPr>
              <a:t>寻址范围，如何对</a:t>
            </a:r>
            <a:r>
              <a:rPr lang="en-US" altLang="zh-CN" sz="1846" b="0">
                <a:solidFill>
                  <a:srgbClr val="292929"/>
                </a:solidFill>
              </a:rPr>
              <a:t>8GB</a:t>
            </a:r>
            <a:r>
              <a:rPr lang="zh-CN" altLang="en-US" sz="1846" b="0">
                <a:solidFill>
                  <a:srgbClr val="292929"/>
                </a:solidFill>
              </a:rPr>
              <a:t>之外空间进行寻址？历史上曾经</a:t>
            </a:r>
            <a:r>
              <a:rPr lang="en-US" altLang="zh-CN" sz="1846" b="0">
                <a:solidFill>
                  <a:srgbClr val="292929"/>
                </a:solidFill>
              </a:rPr>
              <a:t>CHS</a:t>
            </a:r>
            <a:r>
              <a:rPr lang="zh-CN" altLang="en-US" sz="1846" b="0">
                <a:solidFill>
                  <a:srgbClr val="292929"/>
                </a:solidFill>
              </a:rPr>
              <a:t>从</a:t>
            </a:r>
            <a:r>
              <a:rPr lang="en-US" altLang="zh-CN" sz="1846" b="0">
                <a:solidFill>
                  <a:srgbClr val="292929"/>
                </a:solidFill>
              </a:rPr>
              <a:t>24</a:t>
            </a:r>
            <a:r>
              <a:rPr lang="zh-CN" altLang="en-US" sz="1846" b="0">
                <a:solidFill>
                  <a:srgbClr val="292929"/>
                </a:solidFill>
              </a:rPr>
              <a:t>位扩展到多</a:t>
            </a:r>
            <a:r>
              <a:rPr lang="en-US" altLang="zh-CN" sz="1846" b="0">
                <a:solidFill>
                  <a:srgbClr val="292929"/>
                </a:solidFill>
              </a:rPr>
              <a:t>28</a:t>
            </a:r>
            <a:r>
              <a:rPr lang="zh-CN" altLang="en-US" sz="1846" b="0">
                <a:solidFill>
                  <a:srgbClr val="292929"/>
                </a:solidFill>
              </a:rPr>
              <a:t>位，实现寻址</a:t>
            </a:r>
            <a:r>
              <a:rPr lang="en-US" altLang="zh-CN" sz="1846" b="0">
                <a:solidFill>
                  <a:srgbClr val="292929"/>
                </a:solidFill>
              </a:rPr>
              <a:t>128GB</a:t>
            </a:r>
            <a:r>
              <a:rPr lang="zh-CN" altLang="en-US" sz="1846" b="0">
                <a:solidFill>
                  <a:srgbClr val="292929"/>
                </a:solidFill>
              </a:rPr>
              <a:t>，但是面对现在磁盘</a:t>
            </a:r>
            <a:r>
              <a:rPr lang="en-US" altLang="zh-CN" sz="1846" b="0">
                <a:solidFill>
                  <a:srgbClr val="292929"/>
                </a:solidFill>
              </a:rPr>
              <a:t>2TB</a:t>
            </a:r>
            <a:r>
              <a:rPr lang="zh-CN" altLang="en-US" sz="1846" b="0">
                <a:solidFill>
                  <a:srgbClr val="292929"/>
                </a:solidFill>
              </a:rPr>
              <a:t>容量还是无能为力，下面我们请出最终解决方案</a:t>
            </a:r>
            <a:r>
              <a:rPr lang="en-US" altLang="zh-CN" sz="1846" b="0">
                <a:solidFill>
                  <a:srgbClr val="292929"/>
                </a:solidFill>
              </a:rPr>
              <a:t>LBA</a:t>
            </a:r>
            <a:r>
              <a:rPr lang="zh-CN" altLang="en-US" sz="1846" b="0">
                <a:solidFill>
                  <a:srgbClr val="292929"/>
                </a:solidFill>
              </a:rPr>
              <a:t>。</a:t>
            </a:r>
          </a:p>
          <a:p>
            <a:pPr algn="l"/>
            <a:endParaRPr lang="zh-CN" altLang="en-US" sz="1846" b="0">
              <a:solidFill>
                <a:srgbClr val="292929"/>
              </a:solidFill>
            </a:endParaRPr>
          </a:p>
        </p:txBody>
      </p:sp>
      <p:pic>
        <p:nvPicPr>
          <p:cNvPr id="2" name="图片 1"/>
          <p:cNvPicPr>
            <a:picLocks noChangeAspect="1"/>
          </p:cNvPicPr>
          <p:nvPr/>
        </p:nvPicPr>
        <p:blipFill>
          <a:blip r:embed="rId3"/>
          <a:stretch>
            <a:fillRect/>
          </a:stretch>
        </p:blipFill>
        <p:spPr>
          <a:xfrm>
            <a:off x="136133" y="2033153"/>
            <a:ext cx="3947252" cy="457143"/>
          </a:xfrm>
          <a:prstGeom prst="rect">
            <a:avLst/>
          </a:prstGeom>
        </p:spPr>
      </p:pic>
    </p:spTree>
    <p:extLst>
      <p:ext uri="{BB962C8B-B14F-4D97-AF65-F5344CB8AC3E}">
        <p14:creationId xmlns:p14="http://schemas.microsoft.com/office/powerpoint/2010/main" val="22250430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磁盘寻址</a:t>
            </a:r>
            <a:endParaRPr lang="zh-CN" altLang="en-US" dirty="0"/>
          </a:p>
        </p:txBody>
      </p:sp>
      <p:sp>
        <p:nvSpPr>
          <p:cNvPr id="4" name="矩形 3"/>
          <p:cNvSpPr/>
          <p:nvPr/>
        </p:nvSpPr>
        <p:spPr>
          <a:xfrm>
            <a:off x="450927" y="1767277"/>
            <a:ext cx="7843333" cy="4069063"/>
          </a:xfrm>
          <a:prstGeom prst="rect">
            <a:avLst/>
          </a:prstGeom>
        </p:spPr>
        <p:txBody>
          <a:bodyPr wrap="square">
            <a:spAutoFit/>
          </a:bodyPr>
          <a:lstStyle/>
          <a:p>
            <a:pPr algn="l"/>
            <a:r>
              <a:rPr lang="zh-CN" altLang="en-US" sz="1846" b="0">
                <a:solidFill>
                  <a:srgbClr val="292929"/>
                </a:solidFill>
              </a:rPr>
              <a:t>什么是</a:t>
            </a:r>
            <a:r>
              <a:rPr lang="en-US" altLang="zh-CN" sz="1846" b="0">
                <a:solidFill>
                  <a:srgbClr val="292929"/>
                </a:solidFill>
              </a:rPr>
              <a:t>LBA</a:t>
            </a:r>
            <a:r>
              <a:rPr lang="zh-CN" altLang="en-US" sz="1846" b="0">
                <a:solidFill>
                  <a:srgbClr val="292929"/>
                </a:solidFill>
              </a:rPr>
              <a:t> （</a:t>
            </a:r>
            <a:r>
              <a:rPr lang="en-US" altLang="zh-CN" sz="1846" b="0">
                <a:solidFill>
                  <a:srgbClr val="292929"/>
                </a:solidFill>
              </a:rPr>
              <a:t>logical block addressing)</a:t>
            </a:r>
            <a:br>
              <a:rPr lang="en-US" altLang="zh-CN" sz="1846" b="0">
                <a:solidFill>
                  <a:srgbClr val="292929"/>
                </a:solidFill>
              </a:rPr>
            </a:br>
            <a:r>
              <a:rPr lang="zh-CN" altLang="en-US" sz="1846" b="0">
                <a:solidFill>
                  <a:srgbClr val="292929"/>
                </a:solidFill>
              </a:rPr>
              <a:t>正如之前所说，</a:t>
            </a:r>
            <a:r>
              <a:rPr lang="en-US" altLang="zh-CN" sz="1846" b="0">
                <a:solidFill>
                  <a:srgbClr val="292929"/>
                </a:solidFill>
              </a:rPr>
              <a:t>LBA</a:t>
            </a:r>
            <a:r>
              <a:rPr lang="zh-CN" altLang="en-US" sz="1846" b="0">
                <a:solidFill>
                  <a:srgbClr val="292929"/>
                </a:solidFill>
              </a:rPr>
              <a:t>是用来取代</a:t>
            </a:r>
            <a:r>
              <a:rPr lang="en-US" altLang="zh-CN" sz="1846" b="0">
                <a:solidFill>
                  <a:srgbClr val="292929"/>
                </a:solidFill>
              </a:rPr>
              <a:t>CHs.</a:t>
            </a:r>
            <a:r>
              <a:rPr lang="zh-CN" altLang="en-US" sz="1846" b="0">
                <a:solidFill>
                  <a:srgbClr val="292929"/>
                </a:solidFill>
              </a:rPr>
              <a:t>那么</a:t>
            </a:r>
            <a:r>
              <a:rPr lang="en-US" altLang="zh-CN" sz="1846" b="0">
                <a:solidFill>
                  <a:srgbClr val="292929"/>
                </a:solidFill>
              </a:rPr>
              <a:t>LBA</a:t>
            </a:r>
            <a:r>
              <a:rPr lang="zh-CN" altLang="en-US" sz="1846" b="0">
                <a:solidFill>
                  <a:srgbClr val="292929"/>
                </a:solidFill>
              </a:rPr>
              <a:t>是怎么实现磁盘寻址？</a:t>
            </a:r>
            <a:endParaRPr lang="en-US" altLang="zh-CN" sz="1846" b="0">
              <a:solidFill>
                <a:srgbClr val="292929"/>
              </a:solidFill>
            </a:endParaRPr>
          </a:p>
          <a:p>
            <a:pPr algn="l"/>
            <a:br>
              <a:rPr lang="zh-CN" altLang="en-US" sz="1846" b="0">
                <a:solidFill>
                  <a:srgbClr val="292929"/>
                </a:solidFill>
              </a:rPr>
            </a:br>
            <a:r>
              <a:rPr lang="en-US" altLang="zh-CN" sz="1846" b="0">
                <a:solidFill>
                  <a:srgbClr val="292929"/>
                </a:solidFill>
              </a:rPr>
              <a:t>1.LBA</a:t>
            </a:r>
            <a:r>
              <a:rPr lang="zh-CN" altLang="en-US" sz="1846" b="0">
                <a:solidFill>
                  <a:srgbClr val="292929"/>
                </a:solidFill>
              </a:rPr>
              <a:t>是一个整数，通过转换成</a:t>
            </a:r>
            <a:r>
              <a:rPr lang="en-US" altLang="zh-CN" sz="1846" b="0">
                <a:solidFill>
                  <a:srgbClr val="292929"/>
                </a:solidFill>
              </a:rPr>
              <a:t>CHS</a:t>
            </a:r>
            <a:r>
              <a:rPr lang="zh-CN" altLang="en-US" sz="1846" b="0">
                <a:solidFill>
                  <a:srgbClr val="292929"/>
                </a:solidFill>
              </a:rPr>
              <a:t>格式完成盘具体寻址。</a:t>
            </a:r>
            <a:br>
              <a:rPr lang="zh-CN" altLang="en-US" sz="1846" b="0">
                <a:solidFill>
                  <a:srgbClr val="292929"/>
                </a:solidFill>
              </a:rPr>
            </a:br>
            <a:r>
              <a:rPr lang="en-US" altLang="zh-CN" sz="1846" b="0">
                <a:solidFill>
                  <a:srgbClr val="292929"/>
                </a:solidFill>
              </a:rPr>
              <a:t>2.LB</a:t>
            </a:r>
            <a:r>
              <a:rPr lang="zh-CN" altLang="en-US" sz="1846" b="0">
                <a:solidFill>
                  <a:srgbClr val="292929"/>
                </a:solidFill>
              </a:rPr>
              <a:t>釆用</a:t>
            </a:r>
            <a:r>
              <a:rPr lang="en-US" altLang="zh-CN" sz="1846" b="0">
                <a:solidFill>
                  <a:srgbClr val="292929"/>
                </a:solidFill>
              </a:rPr>
              <a:t>48</a:t>
            </a:r>
            <a:r>
              <a:rPr lang="zh-CN" altLang="en-US" sz="1846" b="0">
                <a:solidFill>
                  <a:srgbClr val="292929"/>
                </a:solidFill>
              </a:rPr>
              <a:t>个</a:t>
            </a:r>
            <a:r>
              <a:rPr lang="en-US" altLang="zh-CN" sz="1846" b="0">
                <a:solidFill>
                  <a:srgbClr val="292929"/>
                </a:solidFill>
              </a:rPr>
              <a:t>bt</a:t>
            </a:r>
            <a:r>
              <a:rPr lang="zh-CN" altLang="en-US" sz="1846" b="0">
                <a:solidFill>
                  <a:srgbClr val="292929"/>
                </a:solidFill>
              </a:rPr>
              <a:t>位寻址，最大寻址空间</a:t>
            </a:r>
            <a:r>
              <a:rPr lang="en-US" altLang="zh-CN" sz="1846" b="0">
                <a:solidFill>
                  <a:srgbClr val="292929"/>
                </a:solidFill>
              </a:rPr>
              <a:t>128PB</a:t>
            </a:r>
            <a:br>
              <a:rPr lang="en-US" altLang="zh-CN" sz="1846" b="0">
                <a:solidFill>
                  <a:srgbClr val="292929"/>
                </a:solidFill>
              </a:rPr>
            </a:br>
            <a:endParaRPr lang="en-US" altLang="zh-CN" sz="1846" b="0">
              <a:solidFill>
                <a:srgbClr val="292929"/>
              </a:solidFill>
            </a:endParaRPr>
          </a:p>
          <a:p>
            <a:pPr algn="l"/>
            <a:r>
              <a:rPr lang="en-US" altLang="zh-CN" sz="1846" b="0">
                <a:solidFill>
                  <a:srgbClr val="292929"/>
                </a:solidFill>
              </a:rPr>
              <a:t>LBA</a:t>
            </a:r>
            <a:r>
              <a:rPr lang="zh-CN" altLang="en-US" sz="1846" b="0">
                <a:solidFill>
                  <a:srgbClr val="292929"/>
                </a:solidFill>
              </a:rPr>
              <a:t>与</a:t>
            </a:r>
            <a:r>
              <a:rPr lang="en-US" altLang="zh-CN" sz="1846" b="0">
                <a:solidFill>
                  <a:srgbClr val="292929"/>
                </a:solidFill>
              </a:rPr>
              <a:t>CHS</a:t>
            </a:r>
            <a:r>
              <a:rPr lang="zh-CN" altLang="en-US" sz="1846" b="0">
                <a:solidFill>
                  <a:srgbClr val="292929"/>
                </a:solidFill>
              </a:rPr>
              <a:t>转换规则是怎么样的？</a:t>
            </a:r>
            <a:endParaRPr lang="en-US" altLang="zh-CN" sz="1846" b="0">
              <a:solidFill>
                <a:srgbClr val="292929"/>
              </a:solidFill>
            </a:endParaRPr>
          </a:p>
          <a:p>
            <a:pPr algn="l"/>
            <a:br>
              <a:rPr lang="zh-CN" altLang="en-US" sz="1846" b="0">
                <a:solidFill>
                  <a:srgbClr val="292929"/>
                </a:solidFill>
              </a:rPr>
            </a:br>
            <a:r>
              <a:rPr lang="en-US" altLang="zh-CN" sz="1846" b="0">
                <a:solidFill>
                  <a:srgbClr val="292929"/>
                </a:solidFill>
              </a:rPr>
              <a:t>CHS-&gt;LBA:</a:t>
            </a:r>
          </a:p>
          <a:p>
            <a:pPr algn="l"/>
            <a:r>
              <a:rPr lang="en-US" altLang="zh-CN" sz="1846">
                <a:solidFill>
                  <a:schemeClr val="accent1"/>
                </a:solidFill>
              </a:rPr>
              <a:t>LBA=((C×HPC)+H)×SP+S-1</a:t>
            </a:r>
          </a:p>
          <a:p>
            <a:pPr algn="l"/>
            <a:r>
              <a:rPr lang="en-US" altLang="zh-CN" sz="1846" b="0">
                <a:solidFill>
                  <a:srgbClr val="292929"/>
                </a:solidFill>
              </a:rPr>
              <a:t>LBA-&gt;CHS:</a:t>
            </a:r>
          </a:p>
          <a:p>
            <a:pPr algn="l"/>
            <a:r>
              <a:rPr lang="en-US" altLang="zh-CN" sz="1846">
                <a:solidFill>
                  <a:schemeClr val="accent1"/>
                </a:solidFill>
              </a:rPr>
              <a:t>C=LBA÷(SPT×HPC)</a:t>
            </a:r>
            <a:br>
              <a:rPr lang="en-US" altLang="zh-CN" sz="1846">
                <a:solidFill>
                  <a:schemeClr val="accent1"/>
                </a:solidFill>
              </a:rPr>
            </a:br>
            <a:r>
              <a:rPr lang="en-US" altLang="zh-CN" sz="1846">
                <a:solidFill>
                  <a:schemeClr val="accent1"/>
                </a:solidFill>
              </a:rPr>
              <a:t>H=(LBA÷SPT) mod HPC</a:t>
            </a:r>
            <a:br>
              <a:rPr lang="en-US" altLang="zh-CN" sz="1846">
                <a:solidFill>
                  <a:schemeClr val="accent1"/>
                </a:solidFill>
              </a:rPr>
            </a:br>
            <a:r>
              <a:rPr lang="en-US" altLang="zh-CN" sz="1846">
                <a:solidFill>
                  <a:schemeClr val="accent1"/>
                </a:solidFill>
              </a:rPr>
              <a:t>S=(LBA mod SPT)+1</a:t>
            </a:r>
            <a:endParaRPr lang="zh-CN" altLang="en-US" sz="1846" b="0">
              <a:solidFill>
                <a:schemeClr val="accent1"/>
              </a:solidFill>
            </a:endParaRPr>
          </a:p>
        </p:txBody>
      </p:sp>
    </p:spTree>
    <p:extLst>
      <p:ext uri="{BB962C8B-B14F-4D97-AF65-F5344CB8AC3E}">
        <p14:creationId xmlns:p14="http://schemas.microsoft.com/office/powerpoint/2010/main" val="11618053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7757</TotalTime>
  <Words>5807</Words>
  <Application>Microsoft Office PowerPoint</Application>
  <PresentationFormat>全屏显示(4:3)</PresentationFormat>
  <Paragraphs>748</Paragraphs>
  <Slides>77</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Monotype Sorts</vt:lpstr>
      <vt:lpstr>黑体</vt:lpstr>
      <vt:lpstr>华文新魏</vt:lpstr>
      <vt:lpstr>微软雅黑</vt:lpstr>
      <vt:lpstr>Arial</vt:lpstr>
      <vt:lpstr>Arial</vt:lpstr>
      <vt:lpstr>Arial Narrow</vt:lpstr>
      <vt:lpstr>Calibri</vt:lpstr>
      <vt:lpstr>Times New Roman</vt:lpstr>
      <vt:lpstr>Verdana</vt:lpstr>
      <vt:lpstr>Wingdings</vt:lpstr>
      <vt:lpstr>通用信息 (标准)</vt:lpstr>
      <vt:lpstr>PowerPoint 演示文稿</vt:lpstr>
      <vt:lpstr>本节主要内容</vt:lpstr>
      <vt:lpstr>典型的磁盘控制器</vt:lpstr>
      <vt:lpstr>磁盘缓存</vt:lpstr>
      <vt:lpstr>磁臂和磁头</vt:lpstr>
      <vt:lpstr>磁盘的构成</vt:lpstr>
      <vt:lpstr>磁盘扇区</vt:lpstr>
      <vt:lpstr>磁盘寻址</vt:lpstr>
      <vt:lpstr>磁盘寻址</vt:lpstr>
      <vt:lpstr>第一块磁盘</vt:lpstr>
      <vt:lpstr>磁盘外形参数</vt:lpstr>
      <vt:lpstr>存储密度 and 摩尔定律</vt:lpstr>
      <vt:lpstr>磁盘性能</vt:lpstr>
      <vt:lpstr>磁盘性能</vt:lpstr>
      <vt:lpstr>FIFO ( FCFS ) </vt:lpstr>
      <vt:lpstr>SSTF (Shortest Seek First)</vt:lpstr>
      <vt:lpstr>电梯调度 (SCAN)</vt:lpstr>
      <vt:lpstr>C-SCAN (Circular SCAN)</vt:lpstr>
      <vt:lpstr>讨论</vt:lpstr>
      <vt:lpstr>本节主要内容</vt:lpstr>
      <vt:lpstr>RAID (Redundant Array of Independent Disks)</vt:lpstr>
      <vt:lpstr>RAID 级别</vt:lpstr>
      <vt:lpstr>RAID 级别</vt:lpstr>
      <vt:lpstr>RAID 6</vt:lpstr>
      <vt:lpstr>RAID 7</vt:lpstr>
      <vt:lpstr>闪存（Flash memory）</vt:lpstr>
      <vt:lpstr>FTL：Flash Translation Layer</vt:lpstr>
      <vt:lpstr>FTL的实现</vt:lpstr>
      <vt:lpstr>FTL：块映射</vt:lpstr>
      <vt:lpstr>FTL：页映射</vt:lpstr>
      <vt:lpstr>FTL: 日志-块映射</vt:lpstr>
      <vt:lpstr>垃圾回收和磨损均衡</vt:lpstr>
      <vt:lpstr>总结</vt:lpstr>
      <vt:lpstr>本节主要内容</vt:lpstr>
      <vt:lpstr>对 block 设备操作的内核组件</vt:lpstr>
      <vt:lpstr>PowerPoint 演示文稿</vt:lpstr>
      <vt:lpstr>本节主要内容</vt:lpstr>
      <vt:lpstr>linux 块设备驱动架构图</vt:lpstr>
      <vt:lpstr>架构分析：struct bio</vt:lpstr>
      <vt:lpstr>架构分析：struct bio</vt:lpstr>
      <vt:lpstr>架构分析：struct bio</vt:lpstr>
      <vt:lpstr>架构分析：struct bio</vt:lpstr>
      <vt:lpstr>Bio和请求队列</vt:lpstr>
      <vt:lpstr>架构分析：struct request</vt:lpstr>
      <vt:lpstr>架构分析：struct request</vt:lpstr>
      <vt:lpstr>架构分析：struct request_queue</vt:lpstr>
      <vt:lpstr>块设备驱动</vt:lpstr>
      <vt:lpstr>基本数据结构关系</vt:lpstr>
      <vt:lpstr>struct block_device_operations</vt:lpstr>
      <vt:lpstr>struct gendisk </vt:lpstr>
      <vt:lpstr>PowerPoint 演示文稿</vt:lpstr>
      <vt:lpstr>请求处理函数</vt:lpstr>
      <vt:lpstr>队列处理函数</vt:lpstr>
      <vt:lpstr>队列控制函数</vt:lpstr>
      <vt:lpstr>队列控制函数 &amp;&amp; struct request</vt:lpstr>
      <vt:lpstr>bio_for_each_segment &amp;&amp; Completing I/O</vt:lpstr>
      <vt:lpstr>Cont.</vt:lpstr>
      <vt:lpstr>本节主要内容</vt:lpstr>
      <vt:lpstr>为什么需要I/O调度？</vt:lpstr>
      <vt:lpstr>I/O调度算法的一般性质</vt:lpstr>
      <vt:lpstr>I/O调度算法的一般性质 &amp;&amp;  调度效率</vt:lpstr>
      <vt:lpstr>Linux I/O 调度框架</vt:lpstr>
      <vt:lpstr>Linux I/O 调度框架</vt:lpstr>
      <vt:lpstr>调度器中的关系</vt:lpstr>
      <vt:lpstr>I/O调度器的取舍</vt:lpstr>
      <vt:lpstr>I/O调度器的取舍</vt:lpstr>
      <vt:lpstr>I/O调度器的取舍</vt:lpstr>
      <vt:lpstr>本节主要内容</vt:lpstr>
      <vt:lpstr>实例分析：sbull</vt:lpstr>
      <vt:lpstr>__init sbull_init</vt:lpstr>
      <vt:lpstr>void sbull_exit</vt:lpstr>
      <vt:lpstr>setup_device</vt:lpstr>
      <vt:lpstr>sbull_open</vt:lpstr>
      <vt:lpstr>sbull_release</vt:lpstr>
      <vt:lpstr>简单处理请求 </vt:lpstr>
      <vt:lpstr>sbull_full_request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101</cp:revision>
  <dcterms:created xsi:type="dcterms:W3CDTF">2020-06-19T10:54:22Z</dcterms:created>
  <dcterms:modified xsi:type="dcterms:W3CDTF">2021-04-28T03:18:33Z</dcterms:modified>
</cp:coreProperties>
</file>