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1791" r:id="rId3"/>
    <p:sldId id="2929" r:id="rId4"/>
    <p:sldId id="261" r:id="rId5"/>
    <p:sldId id="275" r:id="rId6"/>
    <p:sldId id="274" r:id="rId7"/>
    <p:sldId id="262" r:id="rId8"/>
    <p:sldId id="289" r:id="rId9"/>
    <p:sldId id="263" r:id="rId10"/>
    <p:sldId id="272" r:id="rId11"/>
    <p:sldId id="290" r:id="rId12"/>
    <p:sldId id="264" r:id="rId13"/>
    <p:sldId id="276" r:id="rId14"/>
    <p:sldId id="277" r:id="rId15"/>
    <p:sldId id="278" r:id="rId16"/>
    <p:sldId id="285" r:id="rId17"/>
    <p:sldId id="279" r:id="rId18"/>
    <p:sldId id="287" r:id="rId19"/>
    <p:sldId id="286" r:id="rId20"/>
    <p:sldId id="291" r:id="rId21"/>
    <p:sldId id="288" r:id="rId22"/>
    <p:sldId id="281" r:id="rId23"/>
    <p:sldId id="267" r:id="rId24"/>
    <p:sldId id="293" r:id="rId25"/>
    <p:sldId id="268" r:id="rId26"/>
    <p:sldId id="292" r:id="rId27"/>
    <p:sldId id="283" r:id="rId28"/>
    <p:sldId id="270" r:id="rId29"/>
    <p:sldId id="294" r:id="rId30"/>
    <p:sldId id="296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70"/>
    <a:srgbClr val="CC0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2" autoAdjust="0"/>
    <p:restoredTop sz="93933" autoAdjust="0"/>
  </p:normalViewPr>
  <p:slideViewPr>
    <p:cSldViewPr>
      <p:cViewPr varScale="1">
        <p:scale>
          <a:sx n="94" d="100"/>
          <a:sy n="94" d="100"/>
        </p:scale>
        <p:origin x="93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E1D22-0A13-364C-AB57-ED823F1168FF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BA3F-6EB8-2F45-AFD1-E2FE43DB95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9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假设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jiffies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是单字节的无符号数，范围为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0~255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。</a:t>
            </a:r>
            <a:endParaRPr lang="en-US" altLang="zh-CN" sz="2000" dirty="0">
              <a:solidFill>
                <a:srgbClr val="292929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假如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jiffies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开始为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250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11111010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，记为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J1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  <a:endParaRPr lang="en-US" altLang="zh-CN" sz="2000" dirty="0">
              <a:solidFill>
                <a:srgbClr val="292929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timeout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如果被设为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252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，实际存储为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11111100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  <a:endParaRPr lang="en-US" altLang="zh-CN" sz="2000" dirty="0">
              <a:solidFill>
                <a:srgbClr val="292929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而过了一会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jiffies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发生回绕便变成了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，实际存储变为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00000001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，记为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J2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。 </a:t>
            </a:r>
            <a:endParaRPr lang="en-US" altLang="zh-CN" sz="2000" dirty="0">
              <a:solidFill>
                <a:srgbClr val="292929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那么此时如果按照无符号数比较其大小关系，有： 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J1&lt;timeout &amp; J2 &lt;timeout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，这样的结果与实际的时间节拍统计是不符的，但是如果我们按照有符号数来比较会有什么结果呢？</a:t>
            </a:r>
            <a:endParaRPr lang="en-US" altLang="zh-CN" sz="2000" dirty="0">
              <a:solidFill>
                <a:srgbClr val="292929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有符号数：</a:t>
            </a:r>
            <a:b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    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J1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         11111010  =  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－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6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  <a:b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    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timeout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 11111100  =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 －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  <a:b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    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J2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         00000001  = 1</a:t>
            </a: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；</a:t>
            </a:r>
            <a:b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    这样它们的大小关系为： </a:t>
            </a:r>
            <a:r>
              <a:rPr lang="en-US" altLang="zh-CN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J1&lt;timeout&lt;J2</a:t>
            </a:r>
          </a:p>
          <a:p>
            <a:pPr marL="914400" lvl="1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sz="2000" dirty="0">
                <a:solidFill>
                  <a:srgbClr val="292929"/>
                </a:solidFill>
                <a:latin typeface="Times New Roman" pitchFamily="18" charset="0"/>
                <a:ea typeface="+mn-ea"/>
                <a:cs typeface="+mn-cs"/>
              </a:rPr>
              <a:t>正确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78607" y="333376"/>
            <a:ext cx="283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中科院软件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97615" y="6237288"/>
            <a:ext cx="1758462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178607" y="333376"/>
            <a:ext cx="283443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339" y="956320"/>
            <a:ext cx="8241323" cy="319275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>
                <a:effectLst/>
                <a:latin typeface="+mj-ea"/>
              </a:rPr>
              <a:t>6-1</a:t>
            </a:r>
            <a:r>
              <a:rPr lang="zh-CN" altLang="en-US" spc="300" dirty="0">
                <a:effectLst/>
                <a:latin typeface="+mj-ea"/>
              </a:rPr>
              <a:t>：内核时钟基础</a:t>
            </a:r>
            <a:endParaRPr lang="zh-CN" altLang="en-US" kern="1200" spc="300" dirty="0">
              <a:effectLst/>
              <a:latin typeface="+mj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8222" y="2046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256D5C-79F1-4C66-9396-6AE73463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4869160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fld id="{2133CF6D-AB55-400B-B9B2-17E6264C77D7}" type="datetime2"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2021年4月28日</a:t>
            </a:fld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3397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</a:t>
            </a:r>
            <a:r>
              <a:rPr lang="zh-CN" altLang="en-US" dirty="0">
                <a:effectLst/>
              </a:rPr>
              <a:t>理想的</a:t>
            </a:r>
            <a:r>
              <a:rPr lang="en-US" altLang="zh-CN" dirty="0">
                <a:effectLst/>
              </a:rPr>
              <a:t>HZ</a:t>
            </a:r>
            <a:r>
              <a:rPr lang="zh-CN" altLang="en-US" dirty="0">
                <a:effectLst/>
              </a:rPr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优势：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内核定时器能以更高的频度和更高的准确度运行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对诸如资源的消耗（占用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时间）和系统运行时间的测量会有更精细的解析度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提高进程抢占的准确度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HZ=100: A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进程，时间片只剩下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2ms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，程序调度抢占，最坏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10ms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后，当下一个时钟中断到来，才能抢占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HZ=1000: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最坏延迟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1ms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，平均延迟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0.5ms</a:t>
            </a: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</a:t>
            </a: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劣势：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中断处理程序执行越频繁，意味着系统负担越重。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dirty="0">
              <a:solidFill>
                <a:srgbClr val="000066"/>
              </a:solidFill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4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</a:t>
            </a:r>
            <a:r>
              <a:rPr lang="zh-CN" altLang="en-US" dirty="0">
                <a:effectLst/>
              </a:rPr>
              <a:t>理想的</a:t>
            </a:r>
            <a:r>
              <a:rPr lang="en-US" altLang="zh-CN" dirty="0">
                <a:effectLst/>
              </a:rPr>
              <a:t>HZ</a:t>
            </a:r>
            <a:r>
              <a:rPr lang="zh-CN" altLang="en-US" dirty="0">
                <a:effectLst/>
              </a:rPr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实验表明：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并没有证据显示对系统中所有程序而言，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1000HZ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比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更合适。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时钟频率为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1000HZ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不会造成难以接受的负担，并且不会对系统性能造成较大的影响。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x86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体系结构： 默认 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HZ=100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71038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jiffies——jiffies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144000" cy="5472608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使用全局变量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记录自系统启动以来产生的节拍的总数。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启动时，内核初始化 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 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每次时钟中断处理程序会增加变量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的值，即：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一秒内增加的值等于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HZ.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系统运行时间：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jiffies/HZ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（秒）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以秒为单位的时间转化为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jiffies:  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seconds * HZ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内核中将秒转换为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用得多一些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定义于文件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</a:t>
            </a:r>
            <a:r>
              <a:rPr lang="en-US" altLang="zh-CN" sz="2300" kern="12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2300" kern="12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jiffies.h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&gt;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C00000"/>
                </a:solidFill>
                <a:ea typeface="楷体_GB2312"/>
              </a:rPr>
              <a:t>	</a:t>
            </a:r>
            <a:endParaRPr lang="zh-CN" altLang="en-US" sz="2400" b="0" dirty="0">
              <a:solidFill>
                <a:srgbClr val="C00000"/>
              </a:solidFill>
              <a:ea typeface="楷体_GB231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8A835F-F9D6-428A-AB2C-51BB97872511}"/>
              </a:ext>
            </a:extLst>
          </p:cNvPr>
          <p:cNvSpPr/>
          <p:nvPr/>
        </p:nvSpPr>
        <p:spPr bwMode="auto">
          <a:xfrm>
            <a:off x="827584" y="6034285"/>
            <a:ext cx="6768752" cy="51077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Consolas" panose="020B0609020204030204" pitchFamily="49" charset="0"/>
              </a:rPr>
              <a:t>extern unsigned long volatile jiffies</a:t>
            </a:r>
            <a:r>
              <a:rPr kumimoji="1" lang="zh-CN" altLang="en-US" sz="2400" b="1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749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jiffies——jiffies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40" y="1412875"/>
            <a:ext cx="6136886" cy="441865"/>
          </a:xfrm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表示含义？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FE8311-09B3-4C91-9FA7-165B7FE9BDF2}"/>
              </a:ext>
            </a:extLst>
          </p:cNvPr>
          <p:cNvSpPr/>
          <p:nvPr/>
        </p:nvSpPr>
        <p:spPr bwMode="auto">
          <a:xfrm>
            <a:off x="251520" y="2441651"/>
            <a:ext cx="5760641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Unsigned long 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time_stamp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jiffies;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0455F99-8C9C-4F48-860B-36A26F4776C2}"/>
              </a:ext>
            </a:extLst>
          </p:cNvPr>
          <p:cNvSpPr/>
          <p:nvPr/>
        </p:nvSpPr>
        <p:spPr bwMode="auto">
          <a:xfrm>
            <a:off x="251520" y="2999862"/>
            <a:ext cx="5760641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Unsigned long 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next_tick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jiffies + 1;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FFA1E87-877B-4F87-8F11-FC61AB4CFAE1}"/>
              </a:ext>
            </a:extLst>
          </p:cNvPr>
          <p:cNvSpPr/>
          <p:nvPr/>
        </p:nvSpPr>
        <p:spPr bwMode="auto">
          <a:xfrm>
            <a:off x="251520" y="3558073"/>
            <a:ext cx="5760641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Unsigned long later = jiffies + 5*HZ;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984063-F5DC-40F4-BAAA-C0C7277F0078}"/>
              </a:ext>
            </a:extLst>
          </p:cNvPr>
          <p:cNvSpPr/>
          <p:nvPr/>
        </p:nvSpPr>
        <p:spPr bwMode="auto">
          <a:xfrm>
            <a:off x="251520" y="4116284"/>
            <a:ext cx="5760641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Unsigned long timeout = jiffies + HZ/10;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1D755C-FE2A-418D-82DC-B8240A928551}"/>
              </a:ext>
            </a:extLst>
          </p:cNvPr>
          <p:cNvSpPr/>
          <p:nvPr/>
        </p:nvSpPr>
        <p:spPr bwMode="auto">
          <a:xfrm>
            <a:off x="6397822" y="2441651"/>
            <a:ext cx="2546083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现在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A28BFD-D1F2-40D7-8B05-D0FCDEF965E7}"/>
              </a:ext>
            </a:extLst>
          </p:cNvPr>
          <p:cNvSpPr/>
          <p:nvPr/>
        </p:nvSpPr>
        <p:spPr bwMode="auto">
          <a:xfrm>
            <a:off x="6397824" y="2999862"/>
            <a:ext cx="2546082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从现在开始一个节拍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C50E22-B139-4521-83E5-28829E763708}"/>
              </a:ext>
            </a:extLst>
          </p:cNvPr>
          <p:cNvSpPr/>
          <p:nvPr/>
        </p:nvSpPr>
        <p:spPr bwMode="auto">
          <a:xfrm>
            <a:off x="6397823" y="3553592"/>
            <a:ext cx="2546083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从现在开始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秒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4D9AC0-74CA-4BF3-9D94-663B104CA779}"/>
              </a:ext>
            </a:extLst>
          </p:cNvPr>
          <p:cNvSpPr/>
          <p:nvPr/>
        </p:nvSpPr>
        <p:spPr bwMode="auto">
          <a:xfrm>
            <a:off x="6397823" y="4116284"/>
            <a:ext cx="2546082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从现在开始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1/10</a:t>
            </a: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楷体_GB2312" pitchFamily="49" charset="-122"/>
              </a:rPr>
              <a:t>秒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C80692-3152-4935-A2EB-8BF69810E44E}"/>
              </a:ext>
            </a:extLst>
          </p:cNvPr>
          <p:cNvGrpSpPr/>
          <p:nvPr/>
        </p:nvGrpSpPr>
        <p:grpSpPr>
          <a:xfrm>
            <a:off x="1619672" y="5366344"/>
            <a:ext cx="5760641" cy="923330"/>
            <a:chOff x="5106466" y="1590802"/>
            <a:chExt cx="4736976" cy="9233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C2E365-D9DC-418E-934E-4A71736516D7}"/>
                </a:ext>
              </a:extLst>
            </p:cNvPr>
            <p:cNvSpPr/>
            <p:nvPr/>
          </p:nvSpPr>
          <p:spPr>
            <a:xfrm>
              <a:off x="5106466" y="1590802"/>
              <a:ext cx="47369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把时钟转化为秒经常会用在内核和用户空间进行交互的时候，而内核本身很少用到绝对时间</a:t>
              </a:r>
              <a:endParaRPr lang="zh-CN" altLang="en-US" sz="1800" b="0" i="1" kern="0" dirty="0">
                <a:solidFill>
                  <a:srgbClr val="292929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charset="0"/>
              </a:endParaRPr>
            </a:p>
          </p:txBody>
        </p:sp>
        <p:pic>
          <p:nvPicPr>
            <p:cNvPr id="17" name="图形 16" descr="信息">
              <a:extLst>
                <a:ext uri="{FF2B5EF4-FFF2-40B4-BE49-F238E27FC236}">
                  <a16:creationId xmlns:a16="http://schemas.microsoft.com/office/drawing/2014/main" id="{11E18D9A-11EE-42A8-83BB-C72AC41A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6193" y="1628800"/>
              <a:ext cx="244759" cy="31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0015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jiffies——jiffies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的内部表示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变量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:unsigned long</a:t>
            </a: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位体系结构： 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en-US" altLang="zh-CN" sz="2200" dirty="0"/>
              <a:t>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时钟频率为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497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天后溢出；（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why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？）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时钟频率为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1000HZ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49.7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天后溢出；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位体系结构：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lvl="1" indent="0">
              <a:buClr>
                <a:srgbClr val="FF5050"/>
              </a:buClr>
              <a:buSzPct val="120000"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2" charset="-122"/>
                <a:cs typeface="+mn-cs"/>
              </a:rPr>
              <a:t>      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任何人都别指望看到它溢出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lvl="1" indent="0">
              <a:buClr>
                <a:srgbClr val="FF5050"/>
              </a:buClr>
              <a:buSzPct val="120000"/>
              <a:buNone/>
            </a:pPr>
            <a:endParaRPr lang="en-US" altLang="zh-CN" sz="2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114542-C01F-4A12-BAA6-68D7EFAE90CF}"/>
              </a:ext>
            </a:extLst>
          </p:cNvPr>
          <p:cNvSpPr/>
          <p:nvPr/>
        </p:nvSpPr>
        <p:spPr bwMode="auto">
          <a:xfrm>
            <a:off x="1331640" y="2348880"/>
            <a:ext cx="5760641" cy="783193"/>
          </a:xfrm>
          <a:prstGeom prst="roundRect">
            <a:avLst>
              <a:gd name="adj" fmla="val 693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extern unsigned long volatile jiffies;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extern u64 jiffies_64;</a:t>
            </a:r>
          </a:p>
        </p:txBody>
      </p:sp>
    </p:spTree>
    <p:extLst>
      <p:ext uri="{BB962C8B-B14F-4D97-AF65-F5344CB8AC3E}">
        <p14:creationId xmlns:p14="http://schemas.microsoft.com/office/powerpoint/2010/main" val="2021448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jiffies——jiffies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956" y="1395299"/>
            <a:ext cx="8241323" cy="2915273"/>
          </a:xfrm>
        </p:spPr>
        <p:txBody>
          <a:bodyPr/>
          <a:lstStyle/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位体系结构该如何处理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 = jiffies_64;	 // 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取整个</a:t>
            </a: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jiffies_64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变量的低</a:t>
            </a:r>
            <a:r>
              <a:rPr lang="en-US" altLang="zh-CN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</a:t>
            </a: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大多数代码使用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存放流逝的时间，因此只关心低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位。不过，时间管理代码使用整个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位避免溢出。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的代码仅会读取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jiffies_64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的低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位；通过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get_jiffies_64()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函数就可以读取整个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位数值。但这种需求很少！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位：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jiffies_64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jiffies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指的是同一变量</a:t>
            </a: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0" lvl="1" indent="0">
              <a:buClr>
                <a:srgbClr val="FF5050"/>
              </a:buClr>
              <a:buSzPct val="120000"/>
              <a:buNone/>
            </a:pPr>
            <a:endParaRPr lang="en-US" altLang="zh-CN" sz="2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05064"/>
            <a:ext cx="8708912" cy="25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718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8E9AE1-349A-43CC-B5E9-9C150A2E1B72}"/>
              </a:ext>
            </a:extLst>
          </p:cNvPr>
          <p:cNvSpPr/>
          <p:nvPr/>
        </p:nvSpPr>
        <p:spPr bwMode="auto">
          <a:xfrm>
            <a:off x="863588" y="3371988"/>
            <a:ext cx="7416824" cy="2917686"/>
          </a:xfrm>
          <a:prstGeom prst="roundRect">
            <a:avLst>
              <a:gd name="adj" fmla="val 1975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unsigned long timeout = jiffies + HZ/2; //50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个节拍后超时</a:t>
            </a: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执行一些任务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…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*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</a:t>
            </a: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检查时间是否过长*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if(timeout&gt;jiffies){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	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没有超时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...*/</a:t>
            </a: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else{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	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超时了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....*/</a:t>
            </a: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zh-CN" altLang="en-US" b="1" dirty="0">
              <a:solidFill>
                <a:srgbClr val="FFFFFF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673CBE-BEAB-4C4D-87F4-C40498215633}"/>
              </a:ext>
            </a:extLst>
          </p:cNvPr>
          <p:cNvSpPr txBox="1"/>
          <p:nvPr/>
        </p:nvSpPr>
        <p:spPr>
          <a:xfrm>
            <a:off x="971600" y="2044101"/>
            <a:ext cx="216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1B70"/>
                </a:solidFill>
              </a:rPr>
              <a:t>jiffies = 2^32-1</a:t>
            </a:r>
            <a:endParaRPr lang="zh-CN" altLang="en-US" sz="2400" dirty="0">
              <a:solidFill>
                <a:srgbClr val="001B7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A1443-50A8-4F56-BA30-27DB22C7A766}"/>
              </a:ext>
            </a:extLst>
          </p:cNvPr>
          <p:cNvSpPr txBox="1"/>
          <p:nvPr/>
        </p:nvSpPr>
        <p:spPr>
          <a:xfrm>
            <a:off x="4788024" y="2316238"/>
            <a:ext cx="140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1B70"/>
                </a:solidFill>
              </a:rPr>
              <a:t>jiffies = 0</a:t>
            </a:r>
            <a:endParaRPr lang="zh-CN" altLang="en-US" sz="2400" dirty="0">
              <a:solidFill>
                <a:srgbClr val="001B7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EADA34-5106-4ABB-B12B-B74EDC9276F7}"/>
              </a:ext>
            </a:extLst>
          </p:cNvPr>
          <p:cNvSpPr txBox="1"/>
          <p:nvPr/>
        </p:nvSpPr>
        <p:spPr>
          <a:xfrm>
            <a:off x="3778005" y="2018328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1B70"/>
                </a:solidFill>
              </a:rPr>
              <a:t>+1</a:t>
            </a:r>
            <a:endParaRPr lang="zh-CN" altLang="en-US" sz="2400" dirty="0">
              <a:solidFill>
                <a:srgbClr val="001B7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D1CE4B-D659-48E3-BB7E-528220405664}"/>
              </a:ext>
            </a:extLst>
          </p:cNvPr>
          <p:cNvSpPr txBox="1"/>
          <p:nvPr/>
        </p:nvSpPr>
        <p:spPr>
          <a:xfrm>
            <a:off x="4788024" y="1699697"/>
            <a:ext cx="1889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1B70"/>
                </a:solidFill>
              </a:rPr>
              <a:t>jiffies = 2^32</a:t>
            </a:r>
            <a:endParaRPr lang="zh-CN" altLang="en-US" sz="2400" dirty="0">
              <a:solidFill>
                <a:srgbClr val="001B70"/>
              </a:solidFill>
            </a:endParaRPr>
          </a:p>
        </p:txBody>
      </p:sp>
      <p:pic>
        <p:nvPicPr>
          <p:cNvPr id="8" name="Picture 2" descr="check">
            <a:extLst>
              <a:ext uri="{FF2B5EF4-FFF2-40B4-BE49-F238E27FC236}">
                <a16:creationId xmlns:a16="http://schemas.microsoft.com/office/drawing/2014/main" id="{78A070DB-6B3C-4D39-B398-692F9805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69398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check">
            <a:extLst>
              <a:ext uri="{FF2B5EF4-FFF2-40B4-BE49-F238E27FC236}">
                <a16:creationId xmlns:a16="http://schemas.microsoft.com/office/drawing/2014/main" id="{0C3204B6-1698-4026-85ED-231680CA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48048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59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变量的值超过它的最大存放范围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2^32 -1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后就会发生溢出，在溢出前，定时器节拍计数最大为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2^32 -1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，如果节拍数达到了最大值后还要继续增加的话，它的值会回绕到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。回绕会引起许多问题，下面的宏可以正确的处理节拍计数回绕的情况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400" b="0" dirty="0"/>
          </a:p>
          <a:p>
            <a:pPr marL="0" indent="0">
              <a:buNone/>
            </a:pPr>
            <a:endParaRPr lang="en-US" altLang="zh-CN" sz="1600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941690-DE36-4A56-8F80-828AD825D136}"/>
              </a:ext>
            </a:extLst>
          </p:cNvPr>
          <p:cNvSpPr/>
          <p:nvPr/>
        </p:nvSpPr>
        <p:spPr bwMode="auto">
          <a:xfrm>
            <a:off x="139710" y="3392455"/>
            <a:ext cx="8864579" cy="1851005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time_after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(unknown, known)     ((long)(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konwn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) - (long)(unknown) &lt; 0) </a:t>
            </a: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			</a:t>
            </a: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time_before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(unknown, known)    ((long)(unknown) - (long)(known) &lt; 0) </a:t>
            </a: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 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time_after_eq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(unknown, known)  ((long)(unknown) - (long)(known) &gt;=0) </a:t>
            </a: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time_before_eq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(unknown, known) ((long)(known) - (long)(unknown) &gt;=0) 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15AB9F-A275-489E-B764-184382DBFD91}"/>
              </a:ext>
            </a:extLst>
          </p:cNvPr>
          <p:cNvGrpSpPr/>
          <p:nvPr/>
        </p:nvGrpSpPr>
        <p:grpSpPr>
          <a:xfrm>
            <a:off x="2015715" y="5698222"/>
            <a:ext cx="5112568" cy="646331"/>
            <a:chOff x="5106466" y="1590802"/>
            <a:chExt cx="5112568" cy="64633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B0DB26-FE2B-4196-A38F-FB911317EA21}"/>
                </a:ext>
              </a:extLst>
            </p:cNvPr>
            <p:cNvSpPr/>
            <p:nvPr/>
          </p:nvSpPr>
          <p:spPr>
            <a:xfrm>
              <a:off x="5106466" y="1590802"/>
              <a:ext cx="51125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其中</a:t>
              </a:r>
              <a:r>
                <a:rPr lang="en-US" altLang="zh-CN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unknown</a:t>
              </a:r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参数通常是</a:t>
              </a:r>
              <a:r>
                <a:rPr lang="en-US" altLang="zh-CN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jiffies,   known</a:t>
              </a:r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参数通常是参数需要对比的值。 </a:t>
              </a:r>
            </a:p>
          </p:txBody>
        </p:sp>
        <p:pic>
          <p:nvPicPr>
            <p:cNvPr id="7" name="图形 6" descr="信息">
              <a:extLst>
                <a:ext uri="{FF2B5EF4-FFF2-40B4-BE49-F238E27FC236}">
                  <a16:creationId xmlns:a16="http://schemas.microsoft.com/office/drawing/2014/main" id="{4AF58B8A-14CA-4540-BF38-C68549CE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6192" y="1628800"/>
              <a:ext cx="313184" cy="31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9165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D74328-C2EC-40E8-AEA2-E2530F23852D}"/>
              </a:ext>
            </a:extLst>
          </p:cNvPr>
          <p:cNvGrpSpPr/>
          <p:nvPr/>
        </p:nvGrpSpPr>
        <p:grpSpPr>
          <a:xfrm>
            <a:off x="1331640" y="1412776"/>
            <a:ext cx="7449944" cy="2317337"/>
            <a:chOff x="1331640" y="1412776"/>
            <a:chExt cx="7449944" cy="231733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3FE95EE-9DCB-4227-8748-C9CFD69610DF}"/>
                </a:ext>
              </a:extLst>
            </p:cNvPr>
            <p:cNvGrpSpPr/>
            <p:nvPr/>
          </p:nvGrpSpPr>
          <p:grpSpPr>
            <a:xfrm>
              <a:off x="1331640" y="1412776"/>
              <a:ext cx="2088232" cy="1314464"/>
              <a:chOff x="2123728" y="1442246"/>
              <a:chExt cx="2088232" cy="131446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7D6AC20-2079-4849-A2B6-9BBA556384C5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unsigned char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E01829-DF10-4B80-AE09-E9E0BDCF62C6}"/>
                  </a:ext>
                </a:extLst>
              </p:cNvPr>
              <p:cNvSpPr txBox="1"/>
              <p:nvPr/>
            </p:nvSpPr>
            <p:spPr>
              <a:xfrm>
                <a:off x="2267744" y="2356600"/>
                <a:ext cx="1393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[0,255]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CC1DB5-20B3-4FC1-A681-308CA247F56A}"/>
                  </a:ext>
                </a:extLst>
              </p:cNvPr>
              <p:cNvSpPr/>
              <p:nvPr/>
            </p:nvSpPr>
            <p:spPr>
              <a:xfrm>
                <a:off x="2808290" y="1442246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</a:t>
                </a:r>
                <a:endParaRPr lang="zh-CN" altLang="en-US" b="1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1964D6A-FE9B-43F0-BBF4-9B26CB64CC11}"/>
                </a:ext>
              </a:extLst>
            </p:cNvPr>
            <p:cNvGrpSpPr/>
            <p:nvPr/>
          </p:nvGrpSpPr>
          <p:grpSpPr>
            <a:xfrm>
              <a:off x="3851920" y="1425822"/>
              <a:ext cx="2088232" cy="1289842"/>
              <a:chOff x="2123728" y="1455292"/>
              <a:chExt cx="2088232" cy="1289842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05DC3F00-22E8-41DD-AB38-5BB70A60D813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11111010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4548DD-A085-4687-AF5F-B48D1AD49DEB}"/>
                  </a:ext>
                </a:extLst>
              </p:cNvPr>
              <p:cNvSpPr txBox="1"/>
              <p:nvPr/>
            </p:nvSpPr>
            <p:spPr>
              <a:xfrm>
                <a:off x="2343419" y="2345024"/>
                <a:ext cx="1200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(250)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4EA612-23D4-45A1-82F3-273EAAE53AF6}"/>
                  </a:ext>
                </a:extLst>
              </p:cNvPr>
              <p:cNvSpPr/>
              <p:nvPr/>
            </p:nvSpPr>
            <p:spPr>
              <a:xfrm>
                <a:off x="2607434" y="1455292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jiffies(J1)</a:t>
                </a:r>
                <a:endParaRPr lang="zh-CN" altLang="en-US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28A8D1B-D0A9-466B-A1B0-DFE0A66AE56D}"/>
                </a:ext>
              </a:extLst>
            </p:cNvPr>
            <p:cNvGrpSpPr/>
            <p:nvPr/>
          </p:nvGrpSpPr>
          <p:grpSpPr>
            <a:xfrm>
              <a:off x="5328084" y="2416928"/>
              <a:ext cx="2088232" cy="1313185"/>
              <a:chOff x="2123728" y="1431949"/>
              <a:chExt cx="2088232" cy="1313185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5D41D6B-9520-4D02-8A7F-FBAD5004A2D8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11111110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B3920A5-B6DF-4F2D-A28E-B640E56159D2}"/>
                  </a:ext>
                </a:extLst>
              </p:cNvPr>
              <p:cNvSpPr txBox="1"/>
              <p:nvPr/>
            </p:nvSpPr>
            <p:spPr>
              <a:xfrm>
                <a:off x="2343419" y="2345024"/>
                <a:ext cx="1200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(252)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027EA1-55CD-466B-9294-601D9C0C3F39}"/>
                  </a:ext>
                </a:extLst>
              </p:cNvPr>
              <p:cNvSpPr/>
              <p:nvPr/>
            </p:nvSpPr>
            <p:spPr>
              <a:xfrm>
                <a:off x="2660904" y="1431949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timeout</a:t>
                </a:r>
                <a:endParaRPr lang="zh-CN" altLang="en-US" b="1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751B55C-A62B-4E25-95A5-DE7E4BA23848}"/>
                </a:ext>
              </a:extLst>
            </p:cNvPr>
            <p:cNvGrpSpPr/>
            <p:nvPr/>
          </p:nvGrpSpPr>
          <p:grpSpPr>
            <a:xfrm>
              <a:off x="6693352" y="1430005"/>
              <a:ext cx="2088232" cy="1300420"/>
              <a:chOff x="2123728" y="1455292"/>
              <a:chExt cx="2088232" cy="1300420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ABEA29C-D96B-4E5E-96EB-8AD515325BB9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00000001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4066857-8E03-46E6-9DA5-EFA5F78D3C5E}"/>
                  </a:ext>
                </a:extLst>
              </p:cNvPr>
              <p:cNvSpPr txBox="1"/>
              <p:nvPr/>
            </p:nvSpPr>
            <p:spPr>
              <a:xfrm>
                <a:off x="2478443" y="2355602"/>
                <a:ext cx="944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(1)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A574838-326B-4926-A32C-59C55C0DFAF3}"/>
                  </a:ext>
                </a:extLst>
              </p:cNvPr>
              <p:cNvSpPr/>
              <p:nvPr/>
            </p:nvSpPr>
            <p:spPr>
              <a:xfrm>
                <a:off x="2607434" y="1455292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jiffies(J2)</a:t>
                </a:r>
                <a:endParaRPr lang="zh-CN" altLang="en-US" b="1" dirty="0"/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133A5381-B877-42F8-BDE8-DC4A1E22ECEA}"/>
                </a:ext>
              </a:extLst>
            </p:cNvPr>
            <p:cNvSpPr/>
            <p:nvPr/>
          </p:nvSpPr>
          <p:spPr bwMode="auto">
            <a:xfrm>
              <a:off x="6156176" y="1844141"/>
              <a:ext cx="432048" cy="510778"/>
            </a:xfrm>
            <a:prstGeom prst="rightArrow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8017ED3-3BAD-45EB-A994-0ADA260DD594}"/>
              </a:ext>
            </a:extLst>
          </p:cNvPr>
          <p:cNvGrpSpPr/>
          <p:nvPr/>
        </p:nvGrpSpPr>
        <p:grpSpPr>
          <a:xfrm>
            <a:off x="1265502" y="4077649"/>
            <a:ext cx="7516082" cy="2280504"/>
            <a:chOff x="1265502" y="4077649"/>
            <a:chExt cx="7516082" cy="228050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08767BB-44F2-4FE5-8A75-820659F73DA3}"/>
                </a:ext>
              </a:extLst>
            </p:cNvPr>
            <p:cNvGrpSpPr/>
            <p:nvPr/>
          </p:nvGrpSpPr>
          <p:grpSpPr>
            <a:xfrm>
              <a:off x="1265502" y="4077649"/>
              <a:ext cx="2154370" cy="1314172"/>
              <a:chOff x="2057590" y="1442246"/>
              <a:chExt cx="2154370" cy="1314172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ABEE9A16-1519-434F-AB90-2CB80E9770FF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signed char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989FA6-F51A-4588-8998-7B0E3FD863A8}"/>
                  </a:ext>
                </a:extLst>
              </p:cNvPr>
              <p:cNvSpPr txBox="1"/>
              <p:nvPr/>
            </p:nvSpPr>
            <p:spPr>
              <a:xfrm>
                <a:off x="2057590" y="2356308"/>
                <a:ext cx="17347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[-128,127]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FED6AC0-4962-451B-9636-62E98B101415}"/>
                  </a:ext>
                </a:extLst>
              </p:cNvPr>
              <p:cNvSpPr/>
              <p:nvPr/>
            </p:nvSpPr>
            <p:spPr>
              <a:xfrm>
                <a:off x="2808290" y="1442246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</a:t>
                </a:r>
                <a:endParaRPr lang="zh-CN" altLang="en-US" b="1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D4E5F7B-661B-4581-9170-46BEB7CD912E}"/>
                </a:ext>
              </a:extLst>
            </p:cNvPr>
            <p:cNvGrpSpPr/>
            <p:nvPr/>
          </p:nvGrpSpPr>
          <p:grpSpPr>
            <a:xfrm>
              <a:off x="3851920" y="4090695"/>
              <a:ext cx="2088232" cy="1289842"/>
              <a:chOff x="2123728" y="1455292"/>
              <a:chExt cx="2088232" cy="1289842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50D06B4-ADE9-41C5-9EC3-8178A47C8726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11111010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021649-F845-41DD-96B9-078409817D4C}"/>
                  </a:ext>
                </a:extLst>
              </p:cNvPr>
              <p:cNvSpPr txBox="1"/>
              <p:nvPr/>
            </p:nvSpPr>
            <p:spPr>
              <a:xfrm>
                <a:off x="2343419" y="2345024"/>
                <a:ext cx="10294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(-6)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B46B005-C9B8-4FA0-A856-3CE76B647F6E}"/>
                  </a:ext>
                </a:extLst>
              </p:cNvPr>
              <p:cNvSpPr/>
              <p:nvPr/>
            </p:nvSpPr>
            <p:spPr>
              <a:xfrm>
                <a:off x="2607434" y="1455292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jiffies(J1)</a:t>
                </a:r>
                <a:endParaRPr lang="zh-CN" altLang="en-US" b="1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8D23236-B5C4-4207-A3B4-A82BB3EF7A94}"/>
                </a:ext>
              </a:extLst>
            </p:cNvPr>
            <p:cNvGrpSpPr/>
            <p:nvPr/>
          </p:nvGrpSpPr>
          <p:grpSpPr>
            <a:xfrm>
              <a:off x="5328084" y="5081801"/>
              <a:ext cx="2088232" cy="1276352"/>
              <a:chOff x="2123728" y="1431949"/>
              <a:chExt cx="2088232" cy="1276352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61CC23A3-7382-4713-B664-3F7966367B95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11111110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421D69-147A-44DC-A512-757791AB109C}"/>
                  </a:ext>
                </a:extLst>
              </p:cNvPr>
              <p:cNvSpPr txBox="1"/>
              <p:nvPr/>
            </p:nvSpPr>
            <p:spPr>
              <a:xfrm>
                <a:off x="2437095" y="2308191"/>
                <a:ext cx="10294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(-4)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CF0303-A58D-41C2-B577-285CE6841651}"/>
                  </a:ext>
                </a:extLst>
              </p:cNvPr>
              <p:cNvSpPr/>
              <p:nvPr/>
            </p:nvSpPr>
            <p:spPr>
              <a:xfrm>
                <a:off x="2660904" y="1431949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timeout</a:t>
                </a:r>
                <a:endParaRPr lang="zh-CN" altLang="en-US" b="1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CBCC847-0EF9-4304-80BB-1279C618388F}"/>
                </a:ext>
              </a:extLst>
            </p:cNvPr>
            <p:cNvGrpSpPr/>
            <p:nvPr/>
          </p:nvGrpSpPr>
          <p:grpSpPr>
            <a:xfrm>
              <a:off x="6693352" y="4094878"/>
              <a:ext cx="2088232" cy="1300420"/>
              <a:chOff x="2123728" y="1455292"/>
              <a:chExt cx="2088232" cy="1300420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CE7AE3A-6924-49AE-B273-7576352EF0E1}"/>
                  </a:ext>
                </a:extLst>
              </p:cNvPr>
              <p:cNvSpPr/>
              <p:nvPr/>
            </p:nvSpPr>
            <p:spPr bwMode="auto">
              <a:xfrm>
                <a:off x="2123728" y="1844824"/>
                <a:ext cx="2088232" cy="510778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Times New Roman" pitchFamily="18" charset="0"/>
                    <a:ea typeface="楷体_GB2312" pitchFamily="49" charset="-122"/>
                  </a:rPr>
                  <a:t>00000001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959F15A-7DD1-44E3-8BF3-E2F137DC69AF}"/>
                  </a:ext>
                </a:extLst>
              </p:cNvPr>
              <p:cNvSpPr txBox="1"/>
              <p:nvPr/>
            </p:nvSpPr>
            <p:spPr>
              <a:xfrm>
                <a:off x="2478443" y="2355602"/>
                <a:ext cx="944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  <a:buSzPct val="75000"/>
                </a:pPr>
                <a:r>
                  <a:rPr kumimoji="1" lang="en-US" altLang="zh-CN" sz="2000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(1)</a:t>
                </a:r>
                <a:endParaRPr kumimoji="1" lang="zh-CN" altLang="en-US" sz="2000" b="1" dirty="0">
                  <a:solidFill>
                    <a:srgbClr val="292929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811AA03-00AC-4CE9-A1D1-83AC964CBA63}"/>
                  </a:ext>
                </a:extLst>
              </p:cNvPr>
              <p:cNvSpPr/>
              <p:nvPr/>
            </p:nvSpPr>
            <p:spPr>
              <a:xfrm>
                <a:off x="2607434" y="1455292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292929"/>
                    </a:solidFill>
                    <a:latin typeface="Times New Roman" pitchFamily="18" charset="0"/>
                    <a:ea typeface="宋体" pitchFamily="2" charset="-122"/>
                  </a:rPr>
                  <a:t>jiffies(J2)</a:t>
                </a:r>
                <a:endParaRPr lang="zh-CN" altLang="en-US" b="1" dirty="0"/>
              </a:p>
            </p:txBody>
          </p:sp>
        </p:grp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D1C4628D-8B06-4EB3-AC35-24DCAFA79754}"/>
                </a:ext>
              </a:extLst>
            </p:cNvPr>
            <p:cNvSpPr/>
            <p:nvPr/>
          </p:nvSpPr>
          <p:spPr bwMode="auto">
            <a:xfrm>
              <a:off x="6156176" y="4509014"/>
              <a:ext cx="432048" cy="510778"/>
            </a:xfrm>
            <a:prstGeom prst="rightArrow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1026" name="Picture 2" descr="check">
            <a:extLst>
              <a:ext uri="{FF2B5EF4-FFF2-40B4-BE49-F238E27FC236}">
                <a16:creationId xmlns:a16="http://schemas.microsoft.com/office/drawing/2014/main" id="{E4A29490-1B37-4202-9AAB-57A9B11F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9" y="4509014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check">
            <a:extLst>
              <a:ext uri="{FF2B5EF4-FFF2-40B4-BE49-F238E27FC236}">
                <a16:creationId xmlns:a16="http://schemas.microsoft.com/office/drawing/2014/main" id="{F9658430-5B72-47C5-B4A6-56041DA0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2" y="1791773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1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3FDB45-2E90-45E2-AD12-51FDBD6FE1BA}"/>
              </a:ext>
            </a:extLst>
          </p:cNvPr>
          <p:cNvSpPr/>
          <p:nvPr/>
        </p:nvSpPr>
        <p:spPr bwMode="auto">
          <a:xfrm>
            <a:off x="1403648" y="2348880"/>
            <a:ext cx="6912768" cy="2917686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unsigned long timeout = jiffies + HZ/2; //0.5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后超时</a:t>
            </a:r>
            <a:b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执行一些任务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…*/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检查时间是否过长*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/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if (</a:t>
            </a:r>
            <a:r>
              <a:rPr kumimoji="1"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楷体_GB2312" pitchFamily="49" charset="-122"/>
              </a:rPr>
              <a:t>time_before</a:t>
            </a:r>
            <a:r>
              <a:rPr kumimoji="1"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楷体_GB2312" pitchFamily="49" charset="-122"/>
              </a:rPr>
              <a:t>(</a:t>
            </a:r>
            <a:r>
              <a:rPr kumimoji="1"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楷体_GB2312" pitchFamily="49" charset="-122"/>
              </a:rPr>
              <a:t>jiffies,timeout</a:t>
            </a:r>
            <a:r>
              <a:rPr kumimoji="1"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楷体_GB2312" pitchFamily="49" charset="-122"/>
              </a:rPr>
              <a:t>)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// jiffies – timeout &lt; 0 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	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没有超时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...*/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else {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  	/*</a:t>
            </a:r>
            <a:r>
              <a:rPr kumimoji="1" lang="zh-CN" altLang="en-US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超时了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....*/</a:t>
            </a:r>
            <a:b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  <a:ea typeface="楷体_GB2312" pitchFamily="49" charset="-122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7597225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6646892" cy="48097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讲：内核时钟基础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讲：内核定时器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讲：内核实时性分析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另一个问题。。。</a:t>
            </a:r>
          </a:p>
        </p:txBody>
      </p:sp>
    </p:spTree>
    <p:extLst>
      <p:ext uri="{BB962C8B-B14F-4D97-AF65-F5344CB8AC3E}">
        <p14:creationId xmlns:p14="http://schemas.microsoft.com/office/powerpoint/2010/main" val="7195275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jiffies</a:t>
            </a:r>
            <a:r>
              <a:rPr lang="zh-CN" altLang="en-US" dirty="0"/>
              <a:t>的回绕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8" y="1274802"/>
            <a:ext cx="8241323" cy="4608513"/>
          </a:xfrm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这四个宏虽然避免了在零处的回绕，但如何避免从无符号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unsigned long,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到有符号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signed long 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的回绕呢？（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127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处）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0" y="2678958"/>
            <a:ext cx="3960441" cy="1800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94101"/>
            <a:ext cx="4395299" cy="12100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DED2D4-3F4C-448D-A8FC-10873C629A7C}"/>
              </a:ext>
            </a:extLst>
          </p:cNvPr>
          <p:cNvSpPr txBox="1"/>
          <p:nvPr/>
        </p:nvSpPr>
        <p:spPr>
          <a:xfrm>
            <a:off x="2409831" y="5162734"/>
            <a:ext cx="4580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jiffies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回绕，在一个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32bit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机器上，如果一个应用运行了超过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天，这种回绕导致的错误仍是难以避免的。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347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Linux</a:t>
            </a:r>
            <a:r>
              <a:rPr lang="zh-CN" altLang="zh-CN" dirty="0">
                <a:effectLst/>
              </a:rPr>
              <a:t>内核时钟的基本概念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</a:p>
          <a:p>
            <a:pPr eaLnBrk="0" hangingPunct="0">
              <a:lnSpc>
                <a:spcPct val="90000"/>
              </a:lnSpc>
            </a:pPr>
            <a:r>
              <a:rPr lang="zh-CN" altLang="zh-CN" sz="2300" kern="1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定时器和时钟中断</a:t>
            </a:r>
            <a:endParaRPr lang="en-US" altLang="zh-CN" sz="2300" kern="1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时间的表示及主要编程接口</a:t>
            </a:r>
            <a:endParaRPr lang="zh-CN" altLang="en-US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118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定时器是管理内核流逝的时间的基础。内核经常需要推后执行某些代码，推后的方式就是使用定时器来实现。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定时器并不周期运行，根据程序的需要不断被创建和撤销，它在超时后就自行撤销。运行的次数也不受限制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x86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体系结构中，系统定时器主要采用可编程中断时钟（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PIT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）实现。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6534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定时器的结构体定义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</a:t>
            </a:r>
            <a:r>
              <a:rPr lang="en-US" altLang="zh-CN" sz="2300" kern="12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2300" kern="12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timer.h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&gt;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b="0" dirty="0"/>
          </a:p>
          <a:p>
            <a:pPr marL="0" indent="0">
              <a:buNone/>
            </a:pPr>
            <a:r>
              <a:rPr lang="en-US" altLang="zh-CN" sz="2000" b="0" dirty="0"/>
              <a:t>	</a:t>
            </a:r>
          </a:p>
          <a:p>
            <a:pPr marL="0" indent="0">
              <a:buNone/>
            </a:pPr>
            <a:r>
              <a:rPr lang="zh-CN" altLang="en-US" sz="2000" b="0" dirty="0"/>
              <a:t>使用定时器不需要深入理解该结构，内核提供了一组与定时器相关的接口用来简化管理定时器的操作。</a:t>
            </a:r>
            <a:endParaRPr lang="en-US" altLang="zh-CN" sz="2000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B4D001-46A8-4C77-904A-72D5610C5759}"/>
              </a:ext>
            </a:extLst>
          </p:cNvPr>
          <p:cNvSpPr/>
          <p:nvPr/>
        </p:nvSpPr>
        <p:spPr bwMode="auto">
          <a:xfrm>
            <a:off x="528296" y="3717131"/>
            <a:ext cx="8508199" cy="2070616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timer_list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struct 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list_head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entry;         //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定时器链表的入口 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unsigned long expires;          //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jiffies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为单位的定时器 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void (* function)(unsigned long);  //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定时器处理函数 </a:t>
            </a:r>
            <a:endParaRPr lang="en-US" altLang="zh-C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unsigned   long   data;         //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传给处理函数的长整形参数 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struct 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tvec_t_base_s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  *base;   //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定时器内部值，用户不要使用 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； 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503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时钟中断对于管理操作系统非常重要，大量内核函数的生命周期都离不开流逝时间的控制，而流逝时间是通过定时器的时钟中断控制的。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时钟中断周期执行如下操作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更新系统运行时间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更新实际时间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检查当前进程是否用尽了自己的时间片，如果用尽，重新进行进程调度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运行超时的动态定时器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更新资源消耗和处理器时间的统计值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6243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微观：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xtime_64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锁，以便对访问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jiffies_64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和墙上时间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进行保护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更新墙上时间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jiffies_64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变量增加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更新资源消耗的统计值，比如当前进程消耗的系统时间和用户时间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执行已经到期的定时器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6048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Linux</a:t>
            </a:r>
            <a:r>
              <a:rPr lang="zh-CN" altLang="zh-CN" dirty="0">
                <a:effectLst/>
              </a:rPr>
              <a:t>内核时钟的基本概念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定时器和时钟中断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sz="2300" kern="1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时间的表示及主要编程接口</a:t>
            </a:r>
            <a:endParaRPr lang="zh-CN" altLang="en-US" sz="2300" kern="1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637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时间的表示及主要的编程接口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时间的表示：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当前实际时间（墙上时间）以秒为单位，存放着自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日以来经过的时间。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定义在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变量中：  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timespec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timespec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数据结构定义在文件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time.h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中，形式如下： </a:t>
            </a:r>
            <a:b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b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其中，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xtime.tv_sec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以秒为单位，存放着自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日以来经过的时间。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xtime.tv_nsec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记录了自上一秒开始经过的纳秒数。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5A3086-8038-4C33-B462-4EE21EFD50D2}"/>
              </a:ext>
            </a:extLst>
          </p:cNvPr>
          <p:cNvSpPr/>
          <p:nvPr/>
        </p:nvSpPr>
        <p:spPr bwMode="auto">
          <a:xfrm>
            <a:off x="2586081" y="3284984"/>
            <a:ext cx="3971837" cy="1374636"/>
          </a:xfrm>
          <a:prstGeom prst="roundRect">
            <a:avLst>
              <a:gd name="adj" fmla="val 7216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struct 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timespec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time_t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tv_sec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;  // </a:t>
            </a:r>
            <a:r>
              <a:rPr kumimoji="1" lang="zh-CN" alt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  <a:b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  long 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tv_nsec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;   // </a:t>
            </a:r>
            <a:r>
              <a:rPr kumimoji="1" lang="zh-CN" alt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纳秒</a:t>
            </a:r>
            <a:b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r>
              <a:rPr kumimoji="1" lang="zh-CN" alt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； 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16737D-1173-4FCD-85CF-4891F67059C3}"/>
              </a:ext>
            </a:extLst>
          </p:cNvPr>
          <p:cNvGrpSpPr/>
          <p:nvPr/>
        </p:nvGrpSpPr>
        <p:grpSpPr>
          <a:xfrm>
            <a:off x="1331640" y="5732775"/>
            <a:ext cx="6480720" cy="646331"/>
            <a:chOff x="5106466" y="1590802"/>
            <a:chExt cx="5112568" cy="64633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3D206F-3B48-41C7-8EFA-083BDB09199D}"/>
                </a:ext>
              </a:extLst>
            </p:cNvPr>
            <p:cNvSpPr/>
            <p:nvPr/>
          </p:nvSpPr>
          <p:spPr>
            <a:xfrm>
              <a:off x="5106466" y="1590802"/>
              <a:ext cx="51125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读写</a:t>
              </a:r>
              <a:r>
                <a:rPr lang="en-US" altLang="zh-CN" i="1" kern="0" dirty="0" err="1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xtime</a:t>
              </a:r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变量需要使用</a:t>
              </a:r>
              <a:r>
                <a:rPr lang="en-US" altLang="zh-CN" i="1" kern="0" dirty="0" err="1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xtime_lock</a:t>
              </a:r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锁，它是一个</a:t>
              </a:r>
              <a:r>
                <a:rPr lang="en-US" altLang="zh-CN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seq</a:t>
              </a:r>
              <a:r>
                <a:rPr lang="zh-CN" altLang="en-US" i="1" kern="0" dirty="0">
                  <a:solidFill>
                    <a:srgbClr val="292929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charset="0"/>
                </a:rPr>
                <a:t>锁。</a:t>
              </a:r>
            </a:p>
          </p:txBody>
        </p:sp>
        <p:pic>
          <p:nvPicPr>
            <p:cNvPr id="7" name="图形 6" descr="信息">
              <a:extLst>
                <a:ext uri="{FF2B5EF4-FFF2-40B4-BE49-F238E27FC236}">
                  <a16:creationId xmlns:a16="http://schemas.microsoft.com/office/drawing/2014/main" id="{D4AE6B93-FCB9-4154-BE50-0BEF3FC47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6192" y="1628800"/>
              <a:ext cx="227918" cy="31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156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时间的表示及主要的编程接口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92240"/>
            <a:ext cx="2880320" cy="500738"/>
          </a:xfrm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主要的编程接口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5BD3FB-BE82-474E-BE1F-E87089418210}"/>
              </a:ext>
            </a:extLst>
          </p:cNvPr>
          <p:cNvSpPr/>
          <p:nvPr/>
        </p:nvSpPr>
        <p:spPr bwMode="auto">
          <a:xfrm>
            <a:off x="323528" y="2000605"/>
            <a:ext cx="3328574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gettimeofday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86F2BAB-434B-4AD7-841C-6D806FFBB653}"/>
              </a:ext>
            </a:extLst>
          </p:cNvPr>
          <p:cNvSpPr/>
          <p:nvPr/>
        </p:nvSpPr>
        <p:spPr bwMode="auto">
          <a:xfrm>
            <a:off x="323528" y="2650906"/>
            <a:ext cx="3328574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do_gettimeofday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372452-286B-4E28-BFFC-1E57391E0A27}"/>
              </a:ext>
            </a:extLst>
          </p:cNvPr>
          <p:cNvSpPr/>
          <p:nvPr/>
        </p:nvSpPr>
        <p:spPr bwMode="auto">
          <a:xfrm>
            <a:off x="323528" y="3301207"/>
            <a:ext cx="3328574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init_timer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my_timer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)  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8986B0-4328-41FF-9A15-D06905F8D03B}"/>
              </a:ext>
            </a:extLst>
          </p:cNvPr>
          <p:cNvSpPr/>
          <p:nvPr/>
        </p:nvSpPr>
        <p:spPr bwMode="auto">
          <a:xfrm>
            <a:off x="323528" y="3951508"/>
            <a:ext cx="3328574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add_timer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my_timer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)  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A5E5D6-7F35-4132-8306-4808A45F5C16}"/>
              </a:ext>
            </a:extLst>
          </p:cNvPr>
          <p:cNvSpPr/>
          <p:nvPr/>
        </p:nvSpPr>
        <p:spPr bwMode="auto">
          <a:xfrm>
            <a:off x="323528" y="4601809"/>
            <a:ext cx="5112568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mod_timer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kumimoji="1" lang="en-US" altLang="zh-CN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my_timer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zh-CN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jiffies+new_delay</a:t>
            </a:r>
            <a:r>
              <a:rPr kumimoji="1" lang="en-US" altLang="zh-CN" b="1" dirty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endParaRPr kumimoji="1" lang="zh-CN" alt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885631-4CAD-4B6F-BDBE-4454485B31AE}"/>
              </a:ext>
            </a:extLst>
          </p:cNvPr>
          <p:cNvSpPr/>
          <p:nvPr/>
        </p:nvSpPr>
        <p:spPr bwMode="auto">
          <a:xfrm>
            <a:off x="323528" y="5252109"/>
            <a:ext cx="3328574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del_timer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(&amp;</a:t>
            </a:r>
            <a:r>
              <a:rPr kumimoji="1" lang="en-US" altLang="zh-CN" sz="20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my_timer</a:t>
            </a:r>
            <a:r>
              <a:rPr kumimoji="1" lang="en-US" altLang="zh-CN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858254-C736-45C1-846B-B845048364E0}"/>
              </a:ext>
            </a:extLst>
          </p:cNvPr>
          <p:cNvSpPr/>
          <p:nvPr/>
        </p:nvSpPr>
        <p:spPr bwMode="auto">
          <a:xfrm>
            <a:off x="4355976" y="2000605"/>
            <a:ext cx="4392486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从用户空间取得墙上时间的主要接口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5F8D59-DAD1-4553-B22A-AE4704C9A5CB}"/>
              </a:ext>
            </a:extLst>
          </p:cNvPr>
          <p:cNvSpPr/>
          <p:nvPr/>
        </p:nvSpPr>
        <p:spPr bwMode="auto">
          <a:xfrm>
            <a:off x="4355976" y="2649348"/>
            <a:ext cx="4392486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在内核中取得墙上时间的系统调用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A1FFCA-AE75-49A5-8F89-FE9E9AD7E6D3}"/>
              </a:ext>
            </a:extLst>
          </p:cNvPr>
          <p:cNvSpPr/>
          <p:nvPr/>
        </p:nvSpPr>
        <p:spPr bwMode="auto">
          <a:xfrm>
            <a:off x="4355976" y="3295293"/>
            <a:ext cx="4392486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初始化定时器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AAEFD5-2A5B-40B4-A68A-D02FC33BA29F}"/>
              </a:ext>
            </a:extLst>
          </p:cNvPr>
          <p:cNvSpPr/>
          <p:nvPr/>
        </p:nvSpPr>
        <p:spPr bwMode="auto">
          <a:xfrm>
            <a:off x="4355976" y="3955864"/>
            <a:ext cx="4392486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激活定时器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0E8A0CD-FB75-4D51-B2C9-D55F4B11EE28}"/>
              </a:ext>
            </a:extLst>
          </p:cNvPr>
          <p:cNvSpPr/>
          <p:nvPr/>
        </p:nvSpPr>
        <p:spPr bwMode="auto">
          <a:xfrm>
            <a:off x="5491900" y="4618835"/>
            <a:ext cx="3256562" cy="37457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更改已经激活的定时器超时时间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9CFC97-3D94-4178-A649-3D4D7F260EDB}"/>
              </a:ext>
            </a:extLst>
          </p:cNvPr>
          <p:cNvSpPr/>
          <p:nvPr/>
        </p:nvSpPr>
        <p:spPr bwMode="auto">
          <a:xfrm>
            <a:off x="4355976" y="5246196"/>
            <a:ext cx="4392486" cy="4426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定时器超时前停止定时器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2164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HZ</a:t>
            </a:r>
            <a:r>
              <a:rPr lang="zh-CN" altLang="en-US" dirty="0"/>
              <a:t>和</a:t>
            </a:r>
            <a:r>
              <a:rPr lang="en-US" altLang="zh-CN" dirty="0"/>
              <a:t>jiffies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定时器和时钟中断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时间的表示及主要编程接口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9977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14850" y="2917617"/>
            <a:ext cx="2526654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Linux</a:t>
            </a:r>
            <a:r>
              <a:rPr lang="zh-CN" altLang="en-US" dirty="0">
                <a:effectLst/>
              </a:rPr>
              <a:t>内核的时间概念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8" y="1148786"/>
            <a:ext cx="8241323" cy="5592582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时间管理在内核中占有非常重要的地位。相对于事件驱动而言，内核中大量的函数都是基于时间驱动的。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有些函数是周期执行的（如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对屏幕进行刷新的函数）。而另外一些函数（如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500ms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后执行某个任务）需要等待一个相对时间后才运行。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内核还必须管理系统的运行时间以及当前日期和时间。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内核必须在硬件的帮助下才能计算和管理时间，硬件为内核提供一个系统定时器用以计算流逝的时间，系统定时器以某种频率自行触发时钟中断，从而调用一种特殊的中断处理程序对内核的时间进行处理。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200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Linux</a:t>
            </a:r>
            <a:r>
              <a:rPr lang="zh-CN" altLang="en-US" dirty="0">
                <a:effectLst/>
              </a:rPr>
              <a:t>内核的时间表示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8" y="1484784"/>
            <a:ext cx="8241323" cy="3960440"/>
          </a:xfrm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RTC(Real Time Clock):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实时时钟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墙上时间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用来持久存放系统时间的设备，系统关闭后，它也可以靠主板上的微型电池提供的电力保持系统的计时。该时间存放在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xtime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变量中。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1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系统时钟（系统定时器）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提供一种周期性触发中断的机制。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x86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中采用可编程中断时钟（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PIT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）实现。内核在启动时对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PIT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进行编程初始化，使其能够以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秒的频率产生时钟中断。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用于计算流逝的时间，使用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jiffies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变量计算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55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Linux</a:t>
            </a:r>
            <a:r>
              <a:rPr lang="zh-CN" altLang="zh-CN" dirty="0">
                <a:effectLst/>
              </a:rPr>
              <a:t>内核时钟的基本概念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zh-CN" sz="2300" kern="12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300" kern="12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jiffies</a:t>
            </a: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solidFill>
                <a:srgbClr val="CC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定时器和时钟中断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时间的表示及主要编程接口</a:t>
            </a:r>
            <a:endParaRPr lang="zh-CN" altLang="en-US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236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jiffies——HZ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HZ(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节拍率或系统定时器频率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):</a:t>
            </a:r>
          </a:p>
          <a:p>
            <a:pPr eaLnBrk="0" hangingPunct="0">
              <a:lnSpc>
                <a:spcPct val="90000"/>
              </a:lnSpc>
            </a:pP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意义：每秒产生的时钟中断次数，一个周期为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（节拍率）的数值是通过静态预处理定义的，在系统启动时按照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值对硬件进行设置。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内核在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asm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param.h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文件中定义了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的数值。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x86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体系结构中，节拍率默认为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x86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处理器上每秒钟时钟中断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次，每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10ms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产生一次。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值不是固定不变的值，大多体系结构的节拍率都是可调的。体系结构不同，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的值也不同。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en-US" dirty="0">
              <a:solidFill>
                <a:srgbClr val="000066"/>
              </a:solidFill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0760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jiffies——HZ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215639" cy="5344167"/>
          </a:xfrm>
        </p:spPr>
      </p:pic>
    </p:spTree>
    <p:extLst>
      <p:ext uri="{BB962C8B-B14F-4D97-AF65-F5344CB8AC3E}">
        <p14:creationId xmlns:p14="http://schemas.microsoft.com/office/powerpoint/2010/main" val="41098395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HZ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jiffies——</a:t>
            </a:r>
            <a:r>
              <a:rPr lang="zh-CN" altLang="en-US" dirty="0">
                <a:effectLst/>
              </a:rPr>
              <a:t>理想的</a:t>
            </a:r>
            <a:r>
              <a:rPr lang="en-US" altLang="zh-CN" dirty="0">
                <a:effectLst/>
              </a:rPr>
              <a:t>HZ</a:t>
            </a:r>
            <a:r>
              <a:rPr lang="zh-CN" altLang="en-US" dirty="0">
                <a:effectLst/>
              </a:rPr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412875"/>
            <a:ext cx="8241323" cy="5184477"/>
          </a:xfrm>
        </p:spPr>
        <p:txBody>
          <a:bodyPr/>
          <a:lstStyle/>
          <a:p>
            <a:pPr eaLnBrk="0" hangingPunct="0"/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提高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HZ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</a:t>
            </a:r>
            <a:endParaRPr lang="en-US" altLang="zh-CN" sz="2300" kern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1" indent="-342900" eaLnBrk="0" hangingPunct="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300" kern="12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提高节拍率意味着时钟中断产生得更频繁，中断处理程序也会更频繁地执行。给系统带来了如下好处</a:t>
            </a:r>
            <a:endParaRPr lang="en-US" altLang="zh-CN" sz="2300" kern="12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使得系统具有更高的时钟中断解析度（粒度，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resolution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），从而可提高事件驱动事件的解析度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提高了时间驱动事件的准确度（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lvl="2" indent="-342900" eaLnBrk="0" hangingPunct="0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3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内核在某个随机时刻触发定时器</a:t>
            </a:r>
            <a:endParaRPr lang="en-US" altLang="zh-CN" sz="2300" dirty="0">
              <a:solidFill>
                <a:srgbClr val="00006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HZ=100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：设定时刻的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+/- 5ms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内发生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HZ=1000: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设定时刻的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+/- 0.5ms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内发生</a:t>
            </a:r>
          </a:p>
          <a:p>
            <a:pPr lvl="1">
              <a:lnSpc>
                <a:spcPct val="150000"/>
              </a:lnSpc>
            </a:pPr>
            <a:endParaRPr lang="zh-CN" altLang="en-US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85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15791</TotalTime>
  <Words>2373</Words>
  <Application>Microsoft Office PowerPoint</Application>
  <PresentationFormat>全屏显示(4:3)</PresentationFormat>
  <Paragraphs>235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Monotype Sorts</vt:lpstr>
      <vt:lpstr>仿宋</vt:lpstr>
      <vt:lpstr>黑体</vt:lpstr>
      <vt:lpstr>Arial</vt:lpstr>
      <vt:lpstr>Arial Narrow</vt:lpstr>
      <vt:lpstr>Calibri</vt:lpstr>
      <vt:lpstr>Consolas</vt:lpstr>
      <vt:lpstr>Times New Roman</vt:lpstr>
      <vt:lpstr>Wingdings</vt:lpstr>
      <vt:lpstr>主题1</vt:lpstr>
      <vt:lpstr>6-1：内核时钟基础</vt:lpstr>
      <vt:lpstr>第五章 结构</vt:lpstr>
      <vt:lpstr>本节主要内容</vt:lpstr>
      <vt:lpstr>Linux内核的时间概念</vt:lpstr>
      <vt:lpstr>Linux内核的时间表示</vt:lpstr>
      <vt:lpstr>Linux内核时钟的基本概念</vt:lpstr>
      <vt:lpstr>HZ和jiffies——HZ</vt:lpstr>
      <vt:lpstr>HZ和jiffies——HZ</vt:lpstr>
      <vt:lpstr>HZ和jiffies——理想的HZ值</vt:lpstr>
      <vt:lpstr>HZ和jiffies——理想的HZ值</vt:lpstr>
      <vt:lpstr>HZ和jiffies——理想的HZ值</vt:lpstr>
      <vt:lpstr>HZ和jiffies——jiffies</vt:lpstr>
      <vt:lpstr>HZ和jiffies——jiffies</vt:lpstr>
      <vt:lpstr>HZ和jiffies——jiffies</vt:lpstr>
      <vt:lpstr>HZ和jiffies——jiffies</vt:lpstr>
      <vt:lpstr>jiffies的回绕</vt:lpstr>
      <vt:lpstr>jiffies的回绕</vt:lpstr>
      <vt:lpstr>jiffies的回绕</vt:lpstr>
      <vt:lpstr>jiffies的回绕</vt:lpstr>
      <vt:lpstr>jiffies的回绕</vt:lpstr>
      <vt:lpstr>jiffies的回绕</vt:lpstr>
      <vt:lpstr>Linux内核时钟的基本概念</vt:lpstr>
      <vt:lpstr>定时器</vt:lpstr>
      <vt:lpstr>定时器</vt:lpstr>
      <vt:lpstr>时钟中断</vt:lpstr>
      <vt:lpstr>时钟中断</vt:lpstr>
      <vt:lpstr>Linux内核时钟的基本概念</vt:lpstr>
      <vt:lpstr>时间的表示及主要的编程接口</vt:lpstr>
      <vt:lpstr>时间的表示及主要的编程接口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数据操作系统的设计与实现</dc:title>
  <dc:creator>Wang Yu</dc:creator>
  <cp:lastModifiedBy>王 十一</cp:lastModifiedBy>
  <cp:revision>496</cp:revision>
  <dcterms:created xsi:type="dcterms:W3CDTF">2013-08-21T07:50:29Z</dcterms:created>
  <dcterms:modified xsi:type="dcterms:W3CDTF">2021-04-28T03:14:54Z</dcterms:modified>
</cp:coreProperties>
</file>