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9" r:id="rId1"/>
  </p:sldMasterIdLst>
  <p:notesMasterIdLst>
    <p:notesMasterId r:id="rId28"/>
  </p:notesMasterIdLst>
  <p:handoutMasterIdLst>
    <p:handoutMasterId r:id="rId29"/>
  </p:handoutMasterIdLst>
  <p:sldIdLst>
    <p:sldId id="1730" r:id="rId2"/>
    <p:sldId id="1791" r:id="rId3"/>
    <p:sldId id="2929" r:id="rId4"/>
    <p:sldId id="295" r:id="rId5"/>
    <p:sldId id="2979" r:id="rId6"/>
    <p:sldId id="2980" r:id="rId7"/>
    <p:sldId id="2981" r:id="rId8"/>
    <p:sldId id="2982" r:id="rId9"/>
    <p:sldId id="2983" r:id="rId10"/>
    <p:sldId id="2984" r:id="rId11"/>
    <p:sldId id="2973" r:id="rId12"/>
    <p:sldId id="2974" r:id="rId13"/>
    <p:sldId id="2975" r:id="rId14"/>
    <p:sldId id="2976" r:id="rId15"/>
    <p:sldId id="2977" r:id="rId16"/>
    <p:sldId id="2978" r:id="rId17"/>
    <p:sldId id="2986" r:id="rId18"/>
    <p:sldId id="2987" r:id="rId19"/>
    <p:sldId id="2988" r:id="rId20"/>
    <p:sldId id="2990" r:id="rId21"/>
    <p:sldId id="2991" r:id="rId22"/>
    <p:sldId id="2985" r:id="rId23"/>
    <p:sldId id="2992" r:id="rId24"/>
    <p:sldId id="2993" r:id="rId25"/>
    <p:sldId id="2995" r:id="rId26"/>
    <p:sldId id="2967" r:id="rId27"/>
  </p:sldIdLst>
  <p:sldSz cx="9144000" cy="6858000" type="screen4x3"/>
  <p:notesSz cx="6797675" cy="9874250"/>
  <p:defaultTextStyle>
    <a:defPPr>
      <a:defRPr lang="zh-CN"/>
    </a:defPPr>
    <a:lvl1pPr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1pPr>
    <a:lvl2pPr marL="4572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2pPr>
    <a:lvl3pPr marL="9144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3pPr>
    <a:lvl4pPr marL="13716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4pPr>
    <a:lvl5pPr marL="1828800" algn="ctr" rtl="0" fontAlgn="base">
      <a:spcBef>
        <a:spcPct val="0"/>
      </a:spcBef>
      <a:spcAft>
        <a:spcPct val="0"/>
      </a:spcAft>
      <a:defRPr kumimoji="1" sz="2400" b="1" kern="1200">
        <a:solidFill>
          <a:schemeClr val="bg2"/>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bg2"/>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bg2"/>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bg2"/>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bg2"/>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333333"/>
    <a:srgbClr val="FFFFFF"/>
    <a:srgbClr val="1C49D2"/>
    <a:srgbClr val="0033CC"/>
    <a:srgbClr val="3B9D3B"/>
    <a:srgbClr val="405081"/>
    <a:srgbClr val="42428E"/>
    <a:srgbClr val="E7E8F6"/>
    <a:srgbClr val="D3D4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04" autoAdjust="0"/>
    <p:restoredTop sz="95647" autoAdjust="0"/>
  </p:normalViewPr>
  <p:slideViewPr>
    <p:cSldViewPr>
      <p:cViewPr varScale="1">
        <p:scale>
          <a:sx n="94" d="100"/>
          <a:sy n="94" d="100"/>
        </p:scale>
        <p:origin x="1061"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6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2786"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a:lvl1pPr>
          </a:lstStyle>
          <a:p>
            <a:pPr>
              <a:defRPr/>
            </a:pPr>
            <a:endParaRPr lang="en-US" altLang="zh-CN"/>
          </a:p>
        </p:txBody>
      </p:sp>
      <p:sp>
        <p:nvSpPr>
          <p:cNvPr id="1142787" name="Rectangle 3"/>
          <p:cNvSpPr>
            <a:spLocks noGrp="1" noChangeArrowheads="1"/>
          </p:cNvSpPr>
          <p:nvPr>
            <p:ph type="dt" sz="quarter"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a:lvl1pPr>
          </a:lstStyle>
          <a:p>
            <a:pPr>
              <a:defRPr/>
            </a:pPr>
            <a:endParaRPr lang="en-US" altLang="zh-CN"/>
          </a:p>
        </p:txBody>
      </p:sp>
      <p:sp>
        <p:nvSpPr>
          <p:cNvPr id="1142788" name="Rectangle 4"/>
          <p:cNvSpPr>
            <a:spLocks noGrp="1" noChangeArrowheads="1"/>
          </p:cNvSpPr>
          <p:nvPr>
            <p:ph type="ftr" sz="quarter" idx="2"/>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a:lvl1pPr>
          </a:lstStyle>
          <a:p>
            <a:pPr>
              <a:defRPr/>
            </a:pPr>
            <a:endParaRPr lang="en-US" altLang="zh-CN"/>
          </a:p>
        </p:txBody>
      </p:sp>
      <p:sp>
        <p:nvSpPr>
          <p:cNvPr id="1142789" name="Rectangle 5"/>
          <p:cNvSpPr>
            <a:spLocks noGrp="1" noChangeArrowheads="1"/>
          </p:cNvSpPr>
          <p:nvPr>
            <p:ph type="sldNum" sz="quarter" idx="3"/>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a:lvl1pPr>
          </a:lstStyle>
          <a:p>
            <a:pPr>
              <a:defRPr/>
            </a:pPr>
            <a:fld id="{F00621A3-AF9D-44CC-8CA6-C2BA8BA5DBE7}" type="slidenum">
              <a:rPr lang="en-US" altLang="zh-CN"/>
              <a:pPr>
                <a:defRPr/>
              </a:pPr>
              <a:t>‹#›</a:t>
            </a:fld>
            <a:endParaRPr lang="en-US" altLang="zh-CN"/>
          </a:p>
        </p:txBody>
      </p:sp>
    </p:spTree>
    <p:extLst>
      <p:ext uri="{BB962C8B-B14F-4D97-AF65-F5344CB8AC3E}">
        <p14:creationId xmlns:p14="http://schemas.microsoft.com/office/powerpoint/2010/main" val="28921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44813"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52863" y="0"/>
            <a:ext cx="2944812" cy="493713"/>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lvl1pPr algn="r" defTabSz="909638">
              <a:defRPr sz="1200" b="0">
                <a:solidFill>
                  <a:schemeClr val="tx1"/>
                </a:solidFill>
                <a:ea typeface="宋体" pitchFamily="2" charset="-122"/>
              </a:defRPr>
            </a:lvl1pPr>
          </a:lstStyle>
          <a:p>
            <a:pPr>
              <a:defRPr/>
            </a:pPr>
            <a:endParaRPr lang="en-US" altLang="zh-CN"/>
          </a:p>
        </p:txBody>
      </p:sp>
      <p:sp>
        <p:nvSpPr>
          <p:cNvPr id="25604" name="Rectangle 4"/>
          <p:cNvSpPr>
            <a:spLocks noGrp="1" noRot="1" noChangeAspect="1" noChangeArrowheads="1" noTextEdit="1"/>
          </p:cNvSpPr>
          <p:nvPr>
            <p:ph type="sldImg" idx="2"/>
          </p:nvPr>
        </p:nvSpPr>
        <p:spPr bwMode="auto">
          <a:xfrm>
            <a:off x="930275" y="741363"/>
            <a:ext cx="4937125" cy="3702050"/>
          </a:xfrm>
          <a:prstGeom prst="rect">
            <a:avLst/>
          </a:prstGeom>
          <a:noFill/>
          <a:ln w="9525">
            <a:solidFill>
              <a:srgbClr val="000000"/>
            </a:solidFill>
            <a:miter lim="800000"/>
            <a:headEnd/>
            <a:tailEnd/>
          </a:ln>
        </p:spPr>
      </p:sp>
      <p:sp>
        <p:nvSpPr>
          <p:cNvPr id="43013" name="Rectangle 5"/>
          <p:cNvSpPr>
            <a:spLocks noGrp="1" noChangeArrowheads="1"/>
          </p:cNvSpPr>
          <p:nvPr>
            <p:ph type="body" sz="quarter" idx="3"/>
          </p:nvPr>
        </p:nvSpPr>
        <p:spPr bwMode="auto">
          <a:xfrm>
            <a:off x="906463" y="4687888"/>
            <a:ext cx="4984750" cy="4445000"/>
          </a:xfrm>
          <a:prstGeom prst="rect">
            <a:avLst/>
          </a:prstGeom>
          <a:noFill/>
          <a:ln w="9525">
            <a:noFill/>
            <a:miter lim="800000"/>
            <a:headEnd/>
            <a:tailEnd/>
          </a:ln>
          <a:effectLst/>
        </p:spPr>
        <p:txBody>
          <a:bodyPr vert="horz" wrap="square" lIns="91122" tIns="45561" rIns="91122" bIns="4556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3014" name="Rectangle 6"/>
          <p:cNvSpPr>
            <a:spLocks noGrp="1" noChangeArrowheads="1"/>
          </p:cNvSpPr>
          <p:nvPr>
            <p:ph type="ftr" sz="quarter" idx="4"/>
          </p:nvPr>
        </p:nvSpPr>
        <p:spPr bwMode="auto">
          <a:xfrm>
            <a:off x="0" y="9380538"/>
            <a:ext cx="2944813"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l" defTabSz="909638">
              <a:defRPr sz="1200" b="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52863" y="9380538"/>
            <a:ext cx="2944812" cy="493712"/>
          </a:xfrm>
          <a:prstGeom prst="rect">
            <a:avLst/>
          </a:prstGeom>
          <a:noFill/>
          <a:ln w="9525">
            <a:noFill/>
            <a:miter lim="800000"/>
            <a:headEnd/>
            <a:tailEnd/>
          </a:ln>
          <a:effectLst/>
        </p:spPr>
        <p:txBody>
          <a:bodyPr vert="horz" wrap="square" lIns="91122" tIns="45561" rIns="91122" bIns="45561" numCol="1" anchor="b" anchorCtr="0" compatLnSpc="1">
            <a:prstTxWarp prst="textNoShape">
              <a:avLst/>
            </a:prstTxWarp>
          </a:bodyPr>
          <a:lstStyle>
            <a:lvl1pPr algn="r" defTabSz="909638">
              <a:defRPr sz="1200" b="0">
                <a:solidFill>
                  <a:schemeClr val="tx1"/>
                </a:solidFill>
                <a:ea typeface="宋体" pitchFamily="2" charset="-122"/>
              </a:defRPr>
            </a:lvl1pPr>
          </a:lstStyle>
          <a:p>
            <a:pPr>
              <a:defRPr/>
            </a:pPr>
            <a:fld id="{B21D2498-DA12-44B9-93A4-06D5BEA34E78}" type="slidenum">
              <a:rPr lang="en-US" altLang="zh-CN"/>
              <a:pPr>
                <a:defRPr/>
              </a:pPr>
              <a:t>‹#›</a:t>
            </a:fld>
            <a:endParaRPr lang="en-US" altLang="zh-CN"/>
          </a:p>
        </p:txBody>
      </p:sp>
    </p:spTree>
    <p:extLst>
      <p:ext uri="{BB962C8B-B14F-4D97-AF65-F5344CB8AC3E}">
        <p14:creationId xmlns:p14="http://schemas.microsoft.com/office/powerpoint/2010/main" val="32761937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AA80CA2-DDAB-4EDF-ACD7-3819DF3A06E6}" type="slidenum">
              <a:rPr lang="en-US" altLang="zh-CN"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在不同的层次，通过虚拟化进行设计，可以实现不同的效果。虚拟化从实现角度和实现技术上都可进行细致的分类，这里将虚拟化技术从实现角度上分为指令集虚拟化等五类。</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11</a:t>
            </a:fld>
            <a:endParaRPr lang="en-US" altLang="zh-CN"/>
          </a:p>
        </p:txBody>
      </p:sp>
    </p:spTree>
    <p:extLst>
      <p:ext uri="{BB962C8B-B14F-4D97-AF65-F5344CB8AC3E}">
        <p14:creationId xmlns:p14="http://schemas.microsoft.com/office/powerpoint/2010/main" val="122081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指令集虚拟化通过代码翻译、资源映射等手段，能够实现：在</a:t>
            </a:r>
            <a:r>
              <a:rPr lang="en-US" altLang="zh-CN" dirty="0"/>
              <a:t>A</a:t>
            </a:r>
            <a:r>
              <a:rPr lang="zh-CN" altLang="en-US" dirty="0"/>
              <a:t>指令集的物理机器和系统上，运行基于</a:t>
            </a:r>
            <a:r>
              <a:rPr lang="en-US" altLang="zh-CN" dirty="0"/>
              <a:t>B</a:t>
            </a:r>
            <a:r>
              <a:rPr lang="zh-CN" altLang="en-US" dirty="0"/>
              <a:t>指令集的程序。例如</a:t>
            </a:r>
            <a:r>
              <a:rPr lang="en-US" altLang="zh-CN" dirty="0"/>
              <a:t>QEMU</a:t>
            </a:r>
            <a:r>
              <a:rPr lang="zh-CN" altLang="en-US" dirty="0"/>
              <a:t>模拟器可以用于在</a:t>
            </a:r>
            <a:r>
              <a:rPr lang="en-US" altLang="zh-CN" dirty="0"/>
              <a:t>x86</a:t>
            </a:r>
            <a:r>
              <a:rPr lang="zh-CN" altLang="en-US" dirty="0"/>
              <a:t>机器上调试基于</a:t>
            </a:r>
            <a:r>
              <a:rPr lang="en-US" altLang="zh-CN" dirty="0"/>
              <a:t>RISC-V</a:t>
            </a:r>
            <a:r>
              <a:rPr lang="zh-CN" altLang="en-US" dirty="0"/>
              <a:t>指令集的软件。而真正在运行时，实际上</a:t>
            </a:r>
            <a:r>
              <a:rPr lang="en-US" altLang="zh-CN" dirty="0"/>
              <a:t>B</a:t>
            </a:r>
            <a:r>
              <a:rPr lang="zh-CN" altLang="en-US" dirty="0"/>
              <a:t>指令集的程序是被逐指令进行翻译、模拟的，这一点对正在运行的程序本身来说完全透明。</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12</a:t>
            </a:fld>
            <a:endParaRPr lang="en-US" altLang="zh-CN"/>
          </a:p>
        </p:txBody>
      </p:sp>
    </p:spTree>
    <p:extLst>
      <p:ext uri="{BB962C8B-B14F-4D97-AF65-F5344CB8AC3E}">
        <p14:creationId xmlns:p14="http://schemas.microsoft.com/office/powerpoint/2010/main" val="309375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对于操作系统而言，能够对特定的系统资源进行虚拟化，实现更高的资源利用率。操作系统介于用户程序与真实硬件之间，用户程序所见的“硬件环境”实际是由操作系统营造的，因此，操作系统的设计本身就带有虚拟化的思想，真实的物理设备与操作系统呈现给用户程序的逻辑设备，往往在资源数量上有一定差别，但用户程序不可感知，无法判断。</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13</a:t>
            </a:fld>
            <a:endParaRPr lang="en-US" altLang="zh-CN"/>
          </a:p>
        </p:txBody>
      </p:sp>
    </p:spTree>
    <p:extLst>
      <p:ext uri="{BB962C8B-B14F-4D97-AF65-F5344CB8AC3E}">
        <p14:creationId xmlns:p14="http://schemas.microsoft.com/office/powerpoint/2010/main" val="748665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针对程序库进行虚拟化能够对应用程序隐藏操作系统相关的细节，</a:t>
            </a:r>
            <a:r>
              <a:rPr lang="en-US" altLang="zh-CN" dirty="0"/>
              <a:t>Wine</a:t>
            </a:r>
            <a:r>
              <a:rPr lang="zh-CN" altLang="en-US" dirty="0"/>
              <a:t>通过程序库级别的虚拟化，在类</a:t>
            </a:r>
            <a:r>
              <a:rPr lang="en-US" altLang="zh-CN" dirty="0"/>
              <a:t>UNIX</a:t>
            </a:r>
            <a:r>
              <a:rPr lang="zh-CN" altLang="en-US" dirty="0"/>
              <a:t>系统上提供了部分</a:t>
            </a:r>
            <a:r>
              <a:rPr lang="en-US" altLang="zh-CN" dirty="0"/>
              <a:t>Windows</a:t>
            </a:r>
            <a:r>
              <a:rPr lang="zh-CN" altLang="en-US" dirty="0"/>
              <a:t>的系统</a:t>
            </a:r>
            <a:r>
              <a:rPr lang="en-US" altLang="zh-CN" dirty="0"/>
              <a:t>API</a:t>
            </a:r>
            <a:r>
              <a:rPr lang="zh-CN" altLang="en-US" dirty="0"/>
              <a:t>支持，从而在类</a:t>
            </a:r>
            <a:r>
              <a:rPr lang="en-US" altLang="zh-CN" dirty="0"/>
              <a:t>UNIX</a:t>
            </a:r>
            <a:r>
              <a:rPr lang="zh-CN" altLang="en-US" dirty="0"/>
              <a:t>系统上能够运行</a:t>
            </a:r>
            <a:r>
              <a:rPr lang="en-US" altLang="zh-CN" dirty="0"/>
              <a:t>win32</a:t>
            </a:r>
            <a:r>
              <a:rPr lang="zh-CN" altLang="en-US" dirty="0"/>
              <a:t>程序。与此相近但更贴近内核层的是</a:t>
            </a:r>
            <a:r>
              <a:rPr lang="en-US" altLang="zh-CN" dirty="0"/>
              <a:t>WSL</a:t>
            </a:r>
            <a:r>
              <a:rPr lang="zh-CN" altLang="en-US" dirty="0"/>
              <a:t>，在</a:t>
            </a:r>
            <a:r>
              <a:rPr lang="en-US" altLang="zh-CN" dirty="0"/>
              <a:t>Windows</a:t>
            </a:r>
            <a:r>
              <a:rPr lang="zh-CN" altLang="en-US" dirty="0"/>
              <a:t>系统上为</a:t>
            </a:r>
            <a:r>
              <a:rPr lang="en-US" altLang="zh-CN" dirty="0"/>
              <a:t>Linux</a:t>
            </a:r>
            <a:r>
              <a:rPr lang="zh-CN" altLang="en-US" dirty="0"/>
              <a:t>应用提供虚拟的系统调用服务，以此来在</a:t>
            </a:r>
            <a:r>
              <a:rPr lang="en-US" altLang="zh-CN" dirty="0"/>
              <a:t>Windows</a:t>
            </a:r>
            <a:r>
              <a:rPr lang="zh-CN" altLang="en-US" dirty="0"/>
              <a:t>系统上运行</a:t>
            </a:r>
            <a:r>
              <a:rPr lang="en-US" altLang="zh-CN" dirty="0"/>
              <a:t>Linux</a:t>
            </a:r>
            <a:r>
              <a:rPr lang="zh-CN" altLang="en-US" dirty="0"/>
              <a:t>的某些发行版如</a:t>
            </a:r>
            <a:r>
              <a:rPr lang="en-US" altLang="zh-CN" dirty="0"/>
              <a:t>Ubuntu</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14</a:t>
            </a:fld>
            <a:endParaRPr lang="en-US" altLang="zh-CN"/>
          </a:p>
        </p:txBody>
      </p:sp>
    </p:spTree>
    <p:extLst>
      <p:ext uri="{BB962C8B-B14F-4D97-AF65-F5344CB8AC3E}">
        <p14:creationId xmlns:p14="http://schemas.microsoft.com/office/powerpoint/2010/main" val="664864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编程语言虚拟化的典型例子是</a:t>
            </a:r>
            <a:r>
              <a:rPr lang="en-US" altLang="zh-CN" dirty="0"/>
              <a:t>Java</a:t>
            </a:r>
            <a:r>
              <a:rPr lang="zh-CN" altLang="en-US" dirty="0"/>
              <a:t>虚拟机，通过在编程环境中提供一套各个软硬件平台统一的</a:t>
            </a:r>
            <a:r>
              <a:rPr lang="en-US" altLang="zh-CN" dirty="0"/>
              <a:t>API</a:t>
            </a:r>
            <a:r>
              <a:rPr lang="zh-CN" altLang="en-US" dirty="0"/>
              <a:t>，</a:t>
            </a:r>
            <a:r>
              <a:rPr lang="en-US" altLang="zh-CN" dirty="0"/>
              <a:t>JVM</a:t>
            </a:r>
            <a:r>
              <a:rPr lang="zh-CN" altLang="en-US" dirty="0"/>
              <a:t>构建了一套该编程语言特有的指令集。能够对开发者隐藏底层细节，达到一次编译、处处运行的效果。</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15</a:t>
            </a:fld>
            <a:endParaRPr lang="en-US" altLang="zh-CN"/>
          </a:p>
        </p:txBody>
      </p:sp>
    </p:spTree>
    <p:extLst>
      <p:ext uri="{BB962C8B-B14F-4D97-AF65-F5344CB8AC3E}">
        <p14:creationId xmlns:p14="http://schemas.microsoft.com/office/powerpoint/2010/main" val="2007807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系统虚拟化也称为平台虚拟化，是广义的虚拟化概念中与狭义虚拟化概念最接近的部分，为云平台提供了基础支持。平台级虚拟化真正实现了客户操作系统与物理硬件的分离，也是虚拟化技术在服务器基础架构中的主要应用形式。</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16</a:t>
            </a:fld>
            <a:endParaRPr lang="en-US" altLang="zh-CN"/>
          </a:p>
        </p:txBody>
      </p:sp>
    </p:spTree>
    <p:extLst>
      <p:ext uri="{BB962C8B-B14F-4D97-AF65-F5344CB8AC3E}">
        <p14:creationId xmlns:p14="http://schemas.microsoft.com/office/powerpoint/2010/main" val="3394666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从虚拟平台的角度来看，虚拟化技术可以分为全虚拟化和半虚拟化，全虚拟化虚拟出的平台是现实中存在的，对于运行在该平台上的客户机来说，运行于虚拟平台或真实平台是不可感知的。半虚拟化则通过对客户机的源码进行修改，来让客户机使用虚拟化的资源</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17</a:t>
            </a:fld>
            <a:endParaRPr lang="en-US" altLang="zh-CN"/>
          </a:p>
        </p:txBody>
      </p:sp>
    </p:spTree>
    <p:extLst>
      <p:ext uri="{BB962C8B-B14F-4D97-AF65-F5344CB8AC3E}">
        <p14:creationId xmlns:p14="http://schemas.microsoft.com/office/powerpoint/2010/main" val="1388274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从虚拟化技术的支持层次来看，实现虚拟化技术既可以采用纯软件的方法，也可以借助硬件辅助来完成虚拟化。</a:t>
            </a:r>
            <a:r>
              <a:rPr lang="en-US" altLang="zh-CN" dirty="0"/>
              <a:t>Intel</a:t>
            </a:r>
            <a:r>
              <a:rPr lang="zh-CN" altLang="en-US" dirty="0"/>
              <a:t>等厂商在芯片上直接提供了对虚拟化的支持，硬件在执行虚拟机优先级的时候可以对敏感指令进行虚拟化执行。</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19</a:t>
            </a:fld>
            <a:endParaRPr lang="en-US" altLang="zh-CN"/>
          </a:p>
        </p:txBody>
      </p:sp>
    </p:spTree>
    <p:extLst>
      <p:ext uri="{BB962C8B-B14F-4D97-AF65-F5344CB8AC3E}">
        <p14:creationId xmlns:p14="http://schemas.microsoft.com/office/powerpoint/2010/main" val="202305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实现结构上，虚拟化的实现既可以使用</a:t>
            </a:r>
            <a:r>
              <a:rPr lang="en-US" altLang="zh-CN" dirty="0"/>
              <a:t>Hypervisor</a:t>
            </a:r>
            <a:r>
              <a:rPr lang="zh-CN" altLang="en-US" dirty="0"/>
              <a:t>虚拟结构，也可以采用宿主模型。二者的主要区别在于</a:t>
            </a:r>
            <a:r>
              <a:rPr lang="en-US" altLang="zh-CN" dirty="0"/>
              <a:t>Hypervisor</a:t>
            </a:r>
            <a:r>
              <a:rPr lang="zh-CN" altLang="en-US" dirty="0"/>
              <a:t>虚拟在硬件资源之上不运行操作系统，而是由</a:t>
            </a:r>
            <a:r>
              <a:rPr lang="en-US" altLang="zh-CN" dirty="0"/>
              <a:t>Hypervisor</a:t>
            </a:r>
            <a:r>
              <a:rPr lang="zh-CN" altLang="en-US" dirty="0"/>
              <a:t>管理硬件资源；而宿主模型中的</a:t>
            </a:r>
            <a:r>
              <a:rPr lang="en-US" altLang="zh-CN" dirty="0"/>
              <a:t>VMM</a:t>
            </a:r>
            <a:r>
              <a:rPr lang="zh-CN" altLang="en-US" dirty="0"/>
              <a:t>则依托于一个在真实物理硬件上运行的宿主</a:t>
            </a:r>
            <a:r>
              <a:rPr lang="en-US" altLang="zh-CN" dirty="0"/>
              <a:t>OS</a:t>
            </a:r>
            <a:r>
              <a:rPr lang="zh-CN" altLang="en-US" dirty="0"/>
              <a:t>。两种模型的效率和功能具有一定差别，对硬件驱动的支持来说，</a:t>
            </a:r>
            <a:r>
              <a:rPr lang="en-US" altLang="zh-CN" dirty="0"/>
              <a:t>Hypervisor</a:t>
            </a:r>
            <a:r>
              <a:rPr lang="zh-CN" altLang="en-US" dirty="0"/>
              <a:t>对设备驱动的支持不如采用宿主模型来的多。</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20</a:t>
            </a:fld>
            <a:endParaRPr lang="en-US" altLang="zh-CN"/>
          </a:p>
        </p:txBody>
      </p:sp>
    </p:spTree>
    <p:extLst>
      <p:ext uri="{BB962C8B-B14F-4D97-AF65-F5344CB8AC3E}">
        <p14:creationId xmlns:p14="http://schemas.microsoft.com/office/powerpoint/2010/main" val="2474086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混合模型则综合了两种结构的特点，首先由</a:t>
            </a:r>
            <a:r>
              <a:rPr lang="en-US" altLang="zh-CN" dirty="0"/>
              <a:t>Hypervisor</a:t>
            </a:r>
            <a:r>
              <a:rPr lang="zh-CN" altLang="en-US" dirty="0"/>
              <a:t>管理硬件，然后</a:t>
            </a:r>
            <a:r>
              <a:rPr lang="en-US" altLang="zh-CN" dirty="0"/>
              <a:t>Hypervisor</a:t>
            </a:r>
            <a:r>
              <a:rPr lang="zh-CN" altLang="en-US" dirty="0"/>
              <a:t>让出部分对设备的控制权，由运行在特权虚拟机中额特权操作系统</a:t>
            </a:r>
            <a:r>
              <a:rPr lang="en-US" altLang="zh-CN" dirty="0"/>
              <a:t>Domain 0</a:t>
            </a:r>
            <a:r>
              <a:rPr lang="zh-CN" altLang="en-US" dirty="0"/>
              <a:t>来管理。由</a:t>
            </a:r>
            <a:r>
              <a:rPr lang="en-US" altLang="zh-CN" dirty="0"/>
              <a:t>Domain 0</a:t>
            </a:r>
            <a:r>
              <a:rPr lang="zh-CN" altLang="en-US" dirty="0"/>
              <a:t>和</a:t>
            </a:r>
            <a:r>
              <a:rPr lang="en-US" altLang="zh-CN" dirty="0"/>
              <a:t>VMM</a:t>
            </a:r>
            <a:r>
              <a:rPr lang="zh-CN" altLang="en-US" dirty="0"/>
              <a:t>共同为客户虚拟机提供虚拟环境。</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21</a:t>
            </a:fld>
            <a:endParaRPr lang="en-US" altLang="zh-CN"/>
          </a:p>
        </p:txBody>
      </p:sp>
    </p:spTree>
    <p:extLst>
      <p:ext uri="{BB962C8B-B14F-4D97-AF65-F5344CB8AC3E}">
        <p14:creationId xmlns:p14="http://schemas.microsoft.com/office/powerpoint/2010/main" val="2565130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3</a:t>
            </a:fld>
            <a:endParaRPr lang="en-US" altLang="zh-CN"/>
          </a:p>
        </p:txBody>
      </p:sp>
    </p:spTree>
    <p:extLst>
      <p:ext uri="{BB962C8B-B14F-4D97-AF65-F5344CB8AC3E}">
        <p14:creationId xmlns:p14="http://schemas.microsoft.com/office/powerpoint/2010/main" val="42222961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22</a:t>
            </a:fld>
            <a:endParaRPr lang="en-US" altLang="zh-CN"/>
          </a:p>
        </p:txBody>
      </p:sp>
    </p:spTree>
    <p:extLst>
      <p:ext uri="{BB962C8B-B14F-4D97-AF65-F5344CB8AC3E}">
        <p14:creationId xmlns:p14="http://schemas.microsoft.com/office/powerpoint/2010/main" val="57459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平台虚拟化的好处主要体现在：提高服务器硬件资源利用率，降低服务器部署及管理成本。</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23</a:t>
            </a:fld>
            <a:endParaRPr lang="en-US" altLang="zh-CN"/>
          </a:p>
        </p:txBody>
      </p:sp>
    </p:spTree>
    <p:extLst>
      <p:ext uri="{BB962C8B-B14F-4D97-AF65-F5344CB8AC3E}">
        <p14:creationId xmlns:p14="http://schemas.microsoft.com/office/powerpoint/2010/main" val="57388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en-US" altLang="zh-CN" dirty="0"/>
              <a:t>Hypervisor</a:t>
            </a:r>
            <a:r>
              <a:rPr lang="zh-CN" altLang="en-US" dirty="0"/>
              <a:t>的主要职能是管理底层的物理资源，为上层的</a:t>
            </a:r>
            <a:r>
              <a:rPr lang="en-US" altLang="zh-CN" dirty="0"/>
              <a:t>Guest OS</a:t>
            </a:r>
            <a:r>
              <a:rPr lang="zh-CN" altLang="en-US" dirty="0"/>
              <a:t>提供虚拟硬件环境，并调度各</a:t>
            </a:r>
            <a:r>
              <a:rPr lang="en-US" altLang="zh-CN" dirty="0"/>
              <a:t>Guest OS</a:t>
            </a:r>
            <a:r>
              <a:rPr lang="zh-CN" altLang="en-US" dirty="0"/>
              <a:t>所依赖的资源，如内存、</a:t>
            </a:r>
            <a:r>
              <a:rPr lang="en-US" altLang="zh-CN" dirty="0"/>
              <a:t>CPU</a:t>
            </a:r>
            <a:r>
              <a:rPr lang="zh-CN" altLang="en-US" dirty="0"/>
              <a:t>核心、</a:t>
            </a:r>
            <a:r>
              <a:rPr lang="en-US" altLang="zh-CN" dirty="0"/>
              <a:t>I/O</a:t>
            </a:r>
            <a:r>
              <a:rPr lang="zh-CN" altLang="en-US" dirty="0"/>
              <a:t>设备等。在某些</a:t>
            </a:r>
            <a:r>
              <a:rPr lang="en-US" altLang="zh-CN" dirty="0"/>
              <a:t>Hypervisor</a:t>
            </a:r>
            <a:r>
              <a:rPr lang="zh-CN" altLang="en-US" dirty="0"/>
              <a:t>（如</a:t>
            </a:r>
            <a:r>
              <a:rPr lang="en-US" altLang="zh-CN" dirty="0"/>
              <a:t>KVM</a:t>
            </a:r>
            <a:r>
              <a:rPr lang="zh-CN" altLang="en-US" dirty="0"/>
              <a:t>）的实现中，对于</a:t>
            </a:r>
            <a:r>
              <a:rPr lang="en-US" altLang="zh-CN" dirty="0"/>
              <a:t>CPU</a:t>
            </a:r>
            <a:r>
              <a:rPr lang="zh-CN" altLang="en-US" dirty="0"/>
              <a:t>的调度，宿主机进程与</a:t>
            </a:r>
            <a:r>
              <a:rPr lang="en-US" altLang="zh-CN" dirty="0"/>
              <a:t>Guest OS</a:t>
            </a:r>
            <a:r>
              <a:rPr lang="zh-CN" altLang="en-US" dirty="0"/>
              <a:t>是统一起来的，交由宿主</a:t>
            </a:r>
            <a:r>
              <a:rPr lang="en-US" altLang="zh-CN" dirty="0"/>
              <a:t>OS</a:t>
            </a:r>
            <a:r>
              <a:rPr lang="zh-CN" altLang="en-US" dirty="0"/>
              <a:t>的任务调度器来进行调度。</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24</a:t>
            </a:fld>
            <a:endParaRPr lang="en-US" altLang="zh-CN"/>
          </a:p>
        </p:txBody>
      </p:sp>
    </p:spTree>
    <p:extLst>
      <p:ext uri="{BB962C8B-B14F-4D97-AF65-F5344CB8AC3E}">
        <p14:creationId xmlns:p14="http://schemas.microsoft.com/office/powerpoint/2010/main" val="559093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要启动一个</a:t>
            </a:r>
            <a:r>
              <a:rPr lang="en-US" altLang="zh-CN" dirty="0"/>
              <a:t>Guest</a:t>
            </a:r>
            <a:r>
              <a:rPr lang="zh-CN" altLang="en-US" dirty="0"/>
              <a:t>程序，</a:t>
            </a:r>
            <a:r>
              <a:rPr lang="en-US" altLang="zh-CN" dirty="0"/>
              <a:t>Hypervisor</a:t>
            </a:r>
            <a:r>
              <a:rPr lang="zh-CN" altLang="en-US" dirty="0"/>
              <a:t>需要提供一定的资源，包括足够的内存空间、网络设备（可能是虚拟的）、块设备等。</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25</a:t>
            </a:fld>
            <a:endParaRPr lang="en-US" altLang="zh-CN"/>
          </a:p>
        </p:txBody>
      </p:sp>
    </p:spTree>
    <p:extLst>
      <p:ext uri="{BB962C8B-B14F-4D97-AF65-F5344CB8AC3E}">
        <p14:creationId xmlns:p14="http://schemas.microsoft.com/office/powerpoint/2010/main" val="282137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虚拟化技术实际上是对计算机资源的一种抽象，在实际运行环境来模拟虚拟环境，对虚拟环境中的软件隐藏细节、提供逻辑上的计算机资源。虚拟化技术是云计算技术的重要基础，对硬件资源的虚拟化带来了更高的资源利用率，部署云服务更加灵活、安全。后面我们将会看到，虚拟化的思想在各处都有所体现，技术上的多样性并没有带来设计上的矛盾，虚拟化的实质都是将底层资源进行抽象，为上层提供一个虚拟的执行环境，与上层应用真实运行时所见到的完全（或部分）一致。</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4</a:t>
            </a:fld>
            <a:endParaRPr lang="en-US" altLang="zh-CN"/>
          </a:p>
        </p:txBody>
      </p:sp>
    </p:spTree>
    <p:extLst>
      <p:ext uri="{BB962C8B-B14F-4D97-AF65-F5344CB8AC3E}">
        <p14:creationId xmlns:p14="http://schemas.microsoft.com/office/powerpoint/2010/main" val="1641847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广义上来看，虚拟化指的是一种工程设计的概念，通过底层的模拟，为上层提供了虚拟的接口或资源，从而提供虚拟环境用于上层软件的执行。具体的虚拟化手段可以包括指令集层次的虚拟化、对计算资源的虚拟化、对程序库的虚拟化等各个方面。</a:t>
            </a:r>
            <a:endParaRPr lang="en-US" altLang="zh-CN" dirty="0"/>
          </a:p>
          <a:p>
            <a:r>
              <a:rPr lang="zh-CN" altLang="en-US" dirty="0"/>
              <a:t>狭义上说，虚拟化一般指的是虚拟机的相关技术，即在一台计算机上模拟运行多个操作系统，对这些操作系统隐藏底层物理硬件的真实细节，从而让各个操作系统透明地使用硬件，分享硬件并彼此之间相互隔离。</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5</a:t>
            </a:fld>
            <a:endParaRPr lang="en-US" altLang="zh-CN"/>
          </a:p>
        </p:txBody>
      </p:sp>
    </p:spTree>
    <p:extLst>
      <p:ext uri="{BB962C8B-B14F-4D97-AF65-F5344CB8AC3E}">
        <p14:creationId xmlns:p14="http://schemas.microsoft.com/office/powerpoint/2010/main" val="358630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每一项技术的发展都最终受力于现实的需要，虚拟化技术能够蓬勃发展的原因主要是云服务在大数据时代的飞速发展，对服务器的资源利用率、服务隔离性、安全性等提出了更高的要求，传统的服务器架构灵活性较差、部署成本高、资源利用率不尽如人意，而虚拟化技术对客户系统的隔离性和客户系统之间的硬件共享，使这种需求得到一定程度的满足。</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6</a:t>
            </a:fld>
            <a:endParaRPr lang="en-US" altLang="zh-CN"/>
          </a:p>
        </p:txBody>
      </p:sp>
    </p:spTree>
    <p:extLst>
      <p:ext uri="{BB962C8B-B14F-4D97-AF65-F5344CB8AC3E}">
        <p14:creationId xmlns:p14="http://schemas.microsoft.com/office/powerpoint/2010/main" val="4001222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虚拟化技术的发展自上个世纪</a:t>
            </a:r>
            <a:r>
              <a:rPr lang="en-US" altLang="zh-CN" dirty="0"/>
              <a:t>60</a:t>
            </a:r>
            <a:r>
              <a:rPr lang="zh-CN" altLang="en-US" dirty="0"/>
              <a:t>年代就已经开始，在</a:t>
            </a:r>
            <a:r>
              <a:rPr lang="en-US" altLang="zh-CN" dirty="0"/>
              <a:t>IBM</a:t>
            </a:r>
            <a:r>
              <a:rPr lang="zh-CN" altLang="en-US" dirty="0"/>
              <a:t>时代的大型机上已经开始使用虚拟化技术，虚拟化技术在硬件昂贵的时期显著提升了计算资源的使用效率。到上世纪</a:t>
            </a:r>
            <a:r>
              <a:rPr lang="en-US" altLang="zh-CN" dirty="0"/>
              <a:t>90</a:t>
            </a:r>
            <a:r>
              <a:rPr lang="zh-CN" altLang="en-US" dirty="0"/>
              <a:t>年代，符合摩尔定律的硬件发展规律以及</a:t>
            </a:r>
            <a:r>
              <a:rPr lang="en-US" altLang="zh-CN" dirty="0"/>
              <a:t>Wintel</a:t>
            </a:r>
            <a:r>
              <a:rPr lang="zh-CN" altLang="en-US" dirty="0"/>
              <a:t>联盟对个人计算机普及的大力助推，使得硬件的性能提升、价格低廉、系统更加易用。虚拟化技术进入发展的低潮时期。</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7</a:t>
            </a:fld>
            <a:endParaRPr lang="en-US" altLang="zh-CN"/>
          </a:p>
        </p:txBody>
      </p:sp>
    </p:spTree>
    <p:extLst>
      <p:ext uri="{BB962C8B-B14F-4D97-AF65-F5344CB8AC3E}">
        <p14:creationId xmlns:p14="http://schemas.microsoft.com/office/powerpoint/2010/main" val="2103543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到</a:t>
            </a:r>
            <a:r>
              <a:rPr lang="en-US" altLang="zh-CN" dirty="0"/>
              <a:t>21</a:t>
            </a:r>
            <a:r>
              <a:rPr lang="zh-CN" altLang="en-US" dirty="0"/>
              <a:t>世纪，由于服务器计算资源的利用率低，同时在一个服务器系统上部署多个应用存在安全风险，大量部署物理基础架构又导致部署成本高昂，需要一个更好的方案。</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8</a:t>
            </a:fld>
            <a:endParaRPr lang="en-US" altLang="zh-CN"/>
          </a:p>
        </p:txBody>
      </p:sp>
    </p:spTree>
    <p:extLst>
      <p:ext uri="{BB962C8B-B14F-4D97-AF65-F5344CB8AC3E}">
        <p14:creationId xmlns:p14="http://schemas.microsoft.com/office/powerpoint/2010/main" val="3228397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r>
              <a:rPr lang="zh-CN" altLang="en-US" dirty="0"/>
              <a:t>此时，以</a:t>
            </a:r>
            <a:r>
              <a:rPr lang="en-US" altLang="zh-CN" dirty="0" err="1"/>
              <a:t>Vmware</a:t>
            </a:r>
            <a:r>
              <a:rPr lang="zh-CN" altLang="en-US" dirty="0"/>
              <a:t>公司为代表的虚拟软件公司通过提供提供虚拟化和云计算基础架构改的支持，开始兴起。虚拟化解决方案为提升服务器、桌面虚拟化提供了良好的方案。</a:t>
            </a:r>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9</a:t>
            </a:fld>
            <a:endParaRPr lang="en-US" altLang="zh-CN"/>
          </a:p>
        </p:txBody>
      </p:sp>
    </p:spTree>
    <p:extLst>
      <p:ext uri="{BB962C8B-B14F-4D97-AF65-F5344CB8AC3E}">
        <p14:creationId xmlns:p14="http://schemas.microsoft.com/office/powerpoint/2010/main" val="2532254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21D2498-DA12-44B9-93A4-06D5BEA34E78}" type="slidenum">
              <a:rPr lang="en-US" altLang="zh-CN" smtClean="0"/>
              <a:pPr>
                <a:defRPr/>
              </a:pPr>
              <a:t>10</a:t>
            </a:fld>
            <a:endParaRPr lang="en-US" altLang="zh-CN"/>
          </a:p>
        </p:txBody>
      </p:sp>
    </p:spTree>
    <p:extLst>
      <p:ext uri="{BB962C8B-B14F-4D97-AF65-F5344CB8AC3E}">
        <p14:creationId xmlns:p14="http://schemas.microsoft.com/office/powerpoint/2010/main" val="19014128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1" descr="backgroud-blueframe"/>
          <p:cNvPicPr>
            <a:picLocks noChangeAspect="1" noChangeArrowheads="1"/>
          </p:cNvPicPr>
          <p:nvPr userDrawn="1"/>
        </p:nvPicPr>
        <p:blipFill>
          <a:blip r:embed="rId2" cstate="print"/>
          <a:srcRect/>
          <a:stretch>
            <a:fillRect/>
          </a:stretch>
        </p:blipFill>
        <p:spPr bwMode="auto">
          <a:xfrm>
            <a:off x="-8793" y="561975"/>
            <a:ext cx="9161585" cy="6296025"/>
          </a:xfrm>
          <a:prstGeom prst="rect">
            <a:avLst/>
          </a:prstGeom>
          <a:noFill/>
          <a:ln w="9525">
            <a:noFill/>
            <a:miter lim="800000"/>
            <a:headEnd/>
            <a:tailEnd/>
          </a:ln>
        </p:spPr>
      </p:pic>
      <p:pic>
        <p:nvPicPr>
          <p:cNvPr id="5" name="Picture 2" descr="软件所所徽"/>
          <p:cNvPicPr>
            <a:picLocks noChangeAspect="1" noChangeArrowheads="1"/>
          </p:cNvPicPr>
          <p:nvPr/>
        </p:nvPicPr>
        <p:blipFill>
          <a:blip r:embed="rId3" cstate="print"/>
          <a:srcRect/>
          <a:stretch>
            <a:fillRect/>
          </a:stretch>
        </p:blipFill>
        <p:spPr bwMode="auto">
          <a:xfrm>
            <a:off x="5103935" y="112713"/>
            <a:ext cx="1261696" cy="412750"/>
          </a:xfrm>
          <a:prstGeom prst="rect">
            <a:avLst/>
          </a:prstGeom>
          <a:noFill/>
          <a:ln w="9525">
            <a:noFill/>
            <a:miter lim="800000"/>
            <a:headEnd/>
            <a:tailEnd/>
          </a:ln>
        </p:spPr>
      </p:pic>
      <p:pic>
        <p:nvPicPr>
          <p:cNvPr id="6" name="Picture 4" descr="iscas-mzd"/>
          <p:cNvPicPr>
            <a:picLocks noChangeAspect="1" noChangeArrowheads="1"/>
          </p:cNvPicPr>
          <p:nvPr userDrawn="1"/>
        </p:nvPicPr>
        <p:blipFill>
          <a:blip r:embed="rId4" cstate="print"/>
          <a:srcRect/>
          <a:stretch>
            <a:fillRect/>
          </a:stretch>
        </p:blipFill>
        <p:spPr bwMode="auto">
          <a:xfrm>
            <a:off x="6566390" y="96838"/>
            <a:ext cx="1976803" cy="334962"/>
          </a:xfrm>
          <a:prstGeom prst="rect">
            <a:avLst/>
          </a:prstGeom>
          <a:noFill/>
          <a:ln w="9525">
            <a:noFill/>
            <a:miter lim="800000"/>
            <a:headEnd/>
            <a:tailEnd/>
          </a:ln>
        </p:spPr>
      </p:pic>
      <p:sp>
        <p:nvSpPr>
          <p:cNvPr id="7" name="Text Box 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1913862" name="Rectangle 6"/>
          <p:cNvSpPr>
            <a:spLocks noGrp="1" noChangeArrowheads="1"/>
          </p:cNvSpPr>
          <p:nvPr>
            <p:ph type="ctrTitle"/>
          </p:nvPr>
        </p:nvSpPr>
        <p:spPr>
          <a:xfrm>
            <a:off x="451339" y="1828801"/>
            <a:ext cx="8241323" cy="1744663"/>
          </a:xfrm>
          <a:noFill/>
        </p:spPr>
        <p:txBody>
          <a:bodyPr lIns="91440" rIns="91440"/>
          <a:lstStyle>
            <a:lvl1pPr algn="ctr">
              <a:defRPr sz="3692" b="0">
                <a:solidFill>
                  <a:srgbClr val="000066"/>
                </a:solidFill>
                <a:effectLst>
                  <a:outerShdw blurRad="38100" dist="38100" dir="2700000" algn="tl">
                    <a:srgbClr val="C0C0C0"/>
                  </a:outerShdw>
                </a:effectLst>
                <a:latin typeface="微软雅黑" pitchFamily="34" charset="-122"/>
                <a:ea typeface="微软雅黑" pitchFamily="34" charset="-122"/>
              </a:defRPr>
            </a:lvl1pPr>
          </a:lstStyle>
          <a:p>
            <a:r>
              <a:rPr lang="zh-CN" altLang="en-US" dirty="0"/>
              <a:t>单击此处编辑母版标题样式</a:t>
            </a:r>
          </a:p>
        </p:txBody>
      </p:sp>
      <p:sp>
        <p:nvSpPr>
          <p:cNvPr id="1913863" name="Rectangle 7"/>
          <p:cNvSpPr>
            <a:spLocks noGrp="1" noChangeArrowheads="1"/>
          </p:cNvSpPr>
          <p:nvPr>
            <p:ph type="subTitle" idx="1"/>
          </p:nvPr>
        </p:nvSpPr>
        <p:spPr>
          <a:xfrm>
            <a:off x="1521069" y="3886200"/>
            <a:ext cx="5908431" cy="1752600"/>
          </a:xfrm>
        </p:spPr>
        <p:txBody>
          <a:bodyPr/>
          <a:lstStyle>
            <a:lvl1pPr marL="0" indent="0" algn="ctr">
              <a:buFont typeface="Wingdings" pitchFamily="2" charset="2"/>
              <a:buNone/>
              <a:defRPr sz="2954"/>
            </a:lvl1pPr>
          </a:lstStyle>
          <a:p>
            <a:r>
              <a:rPr lang="zh-CN" altLang="en-US" dirty="0"/>
              <a:t>单击此处编辑母版副标题样式</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71D8CAA4-D073-466F-8D95-83D121EDC3B5}"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68326"/>
            <a:ext cx="2286000" cy="5453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568326"/>
            <a:ext cx="6717323" cy="5453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94CB4ECF-B331-4F26-9EDB-E08F759F9BE6}"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xfrm>
            <a:off x="6934200" y="6242050"/>
            <a:ext cx="1758462" cy="457200"/>
          </a:xfrm>
        </p:spPr>
        <p:txBody>
          <a:bodyPr/>
          <a:lstStyle>
            <a:lvl1pPr>
              <a:defRPr/>
            </a:lvl1pPr>
          </a:lstStyle>
          <a:p>
            <a:pPr>
              <a:defRPr/>
            </a:pPr>
            <a:fld id="{891DE90A-06C3-47CE-BA8B-3C8F01A40176}" type="slidenum">
              <a:rPr lang="en-US" altLang="zh-CN"/>
              <a:pPr>
                <a:defRPr/>
              </a:pPr>
              <a:t>‹#›</a:t>
            </a:fld>
            <a:endParaRPr lang="en-US" altLang="zh-CN"/>
          </a:p>
        </p:txBody>
      </p:sp>
      <p:sp>
        <p:nvSpPr>
          <p:cNvPr id="3109" name="Rectangle 1061"/>
          <p:cNvSpPr>
            <a:spLocks noGrp="1" noChangeAspect="1" noChangeArrowheads="1"/>
          </p:cNvSpPr>
          <p:nvPr>
            <p:ph type="title" hasCustomPrompt="1"/>
          </p:nvPr>
        </p:nvSpPr>
        <p:spPr bwMode="auto">
          <a:xfrm>
            <a:off x="0" y="561976"/>
            <a:ext cx="9144000" cy="557213"/>
          </a:xfrm>
          <a:prstGeom prst="rect">
            <a:avLst/>
          </a:prstGeom>
          <a:solidFill>
            <a:srgbClr val="336699"/>
          </a:solidFill>
          <a:ln w="9525">
            <a:noFill/>
            <a:miter lim="800000"/>
          </a:ln>
          <a:effectLst/>
        </p:spPr>
        <p:txBody>
          <a:bodyPr vert="horz" wrap="square" lIns="288000" tIns="45720" rIns="288000" bIns="45720" numCol="1" anchor="ctr" anchorCtr="0" compatLnSpc="1"/>
          <a:lstStyle/>
          <a:p>
            <a:pPr lvl="0"/>
            <a:r>
              <a:rPr lang="zh-CN" altLang="en-US" dirty="0"/>
              <a:t>单击此处编辑母版标题样式文件</a:t>
            </a:r>
          </a:p>
        </p:txBody>
      </p:sp>
      <p:sp>
        <p:nvSpPr>
          <p:cNvPr id="4" name="内容占位符 3"/>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6453243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1_节标题">
    <p:spTree>
      <p:nvGrpSpPr>
        <p:cNvPr id="1" name=""/>
        <p:cNvGrpSpPr/>
        <p:nvPr/>
      </p:nvGrpSpPr>
      <p:grpSpPr>
        <a:xfrm>
          <a:off x="0" y="0"/>
          <a:ext cx="0" cy="0"/>
          <a:chOff x="0" y="0"/>
          <a:chExt cx="0" cy="0"/>
        </a:xfrm>
      </p:grpSpPr>
      <p:sp>
        <p:nvSpPr>
          <p:cNvPr id="4" name="Rectangle 1057"/>
          <p:cNvSpPr>
            <a:spLocks noGrp="1" noChangeArrowheads="1"/>
          </p:cNvSpPr>
          <p:nvPr>
            <p:ph type="dt" sz="half" idx="10"/>
          </p:nvPr>
        </p:nvSpPr>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p:txBody>
          <a:bodyPr/>
          <a:lstStyle>
            <a:lvl1pPr>
              <a:defRPr/>
            </a:lvl1pPr>
          </a:lstStyle>
          <a:p>
            <a:pPr>
              <a:defRPr/>
            </a:pPr>
            <a:fld id="{0A503701-8B22-4BF9-B83D-C544728963A7}" type="slidenum">
              <a:rPr lang="en-US" altLang="zh-CN"/>
              <a:pPr>
                <a:defRPr/>
              </a:pPr>
              <a:t>‹#›</a:t>
            </a:fld>
            <a:endParaRPr lang="en-US" altLang="zh-CN"/>
          </a:p>
        </p:txBody>
      </p:sp>
      <p:sp>
        <p:nvSpPr>
          <p:cNvPr id="7" name="标题 6"/>
          <p:cNvSpPr>
            <a:spLocks noGrp="1"/>
          </p:cNvSpPr>
          <p:nvPr>
            <p:ph type="title"/>
          </p:nvPr>
        </p:nvSpPr>
        <p:spPr/>
        <p:txBody>
          <a:bodyPr tIns="107950" bIns="0"/>
          <a:lstStyle/>
          <a:p>
            <a:r>
              <a:rPr lang="zh-CN" altLang="en-US"/>
              <a:t>单击此处编辑母版标题样式</a:t>
            </a:r>
          </a:p>
        </p:txBody>
      </p:sp>
      <p:sp>
        <p:nvSpPr>
          <p:cNvPr id="8" name="内容占位符 7"/>
          <p:cNvSpPr>
            <a:spLocks noGrp="1"/>
          </p:cNvSpPr>
          <p:nvPr>
            <p:ph idx="13"/>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5790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1339" y="1340769"/>
            <a:ext cx="8241323" cy="4896543"/>
          </a:xfrm>
        </p:spPr>
        <p:txBody>
          <a:bodyPr/>
          <a:lstStyle>
            <a:lvl1pPr>
              <a:defRPr sz="2585">
                <a:latin typeface="Times New Roman" pitchFamily="18" charset="0"/>
                <a:ea typeface="+mn-ea"/>
                <a:cs typeface="Times New Roman" pitchFamily="18" charset="0"/>
              </a:defRPr>
            </a:lvl1pPr>
            <a:lvl2pPr>
              <a:lnSpc>
                <a:spcPct val="100000"/>
              </a:lnSpc>
              <a:defRPr sz="1846" b="1">
                <a:solidFill>
                  <a:schemeClr val="tx1"/>
                </a:solidFill>
                <a:latin typeface="Times New Roman" pitchFamily="18" charset="0"/>
                <a:ea typeface="幼圆" pitchFamily="49" charset="-122"/>
                <a:cs typeface="Times New Roman" pitchFamily="18" charset="0"/>
              </a:defRPr>
            </a:lvl2pPr>
            <a:lvl3pPr>
              <a:buFont typeface="Wingdings" pitchFamily="2" charset="2"/>
              <a:buChar char="Ø"/>
              <a:defRPr b="1">
                <a:solidFill>
                  <a:srgbClr val="CC3300"/>
                </a:solidFill>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26865495-C111-4C7C-9322-8F1EB441798D}" type="slidenum">
              <a:rPr lang="en-US" altLang="zh-CN"/>
              <a:pPr>
                <a:defRPr/>
              </a:pPr>
              <a:t>‹#›</a:t>
            </a:fld>
            <a:endParaRPr lang="en-US" altLang="zh-CN"/>
          </a:p>
        </p:txBody>
      </p:sp>
      <p:sp>
        <p:nvSpPr>
          <p:cNvPr id="2"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5" y="4406901"/>
            <a:ext cx="7772400" cy="1362075"/>
          </a:xfrm>
        </p:spPr>
        <p:txBody>
          <a:bodyPr anchor="t"/>
          <a:lstStyle>
            <a:lvl1pPr algn="l">
              <a:defRPr sz="3692" b="1" cap="all"/>
            </a:lvl1pPr>
          </a:lstStyle>
          <a:p>
            <a:r>
              <a:rPr lang="zh-CN" altLang="en-US"/>
              <a:t>单击此处编辑母版标题样式</a:t>
            </a:r>
          </a:p>
        </p:txBody>
      </p:sp>
      <p:sp>
        <p:nvSpPr>
          <p:cNvPr id="3" name="文本占位符 2"/>
          <p:cNvSpPr>
            <a:spLocks noGrp="1"/>
          </p:cNvSpPr>
          <p:nvPr>
            <p:ph type="body" idx="1"/>
          </p:nvPr>
        </p:nvSpPr>
        <p:spPr>
          <a:xfrm>
            <a:off x="722435" y="2906713"/>
            <a:ext cx="7772400" cy="1500187"/>
          </a:xfrm>
        </p:spPr>
        <p:txBody>
          <a:bodyPr anchor="b"/>
          <a:lstStyle>
            <a:lvl1pPr marL="0" indent="0">
              <a:buNone/>
              <a:defRPr sz="1846"/>
            </a:lvl1pPr>
            <a:lvl2pPr marL="422041" indent="0">
              <a:buNone/>
              <a:defRPr sz="1662"/>
            </a:lvl2pPr>
            <a:lvl3pPr marL="844083" indent="0">
              <a:buNone/>
              <a:defRPr sz="1477"/>
            </a:lvl3pPr>
            <a:lvl4pPr marL="1266124" indent="0">
              <a:buNone/>
              <a:defRPr sz="1292"/>
            </a:lvl4pPr>
            <a:lvl5pPr marL="1688165" indent="0">
              <a:buNone/>
              <a:defRPr sz="1292"/>
            </a:lvl5pPr>
            <a:lvl6pPr marL="2110207" indent="0">
              <a:buNone/>
              <a:defRPr sz="1292"/>
            </a:lvl6pPr>
            <a:lvl7pPr marL="2532248" indent="0">
              <a:buNone/>
              <a:defRPr sz="1292"/>
            </a:lvl7pPr>
            <a:lvl8pPr marL="2954289" indent="0">
              <a:buNone/>
              <a:defRPr sz="1292"/>
            </a:lvl8pPr>
            <a:lvl9pPr marL="3376331" indent="0">
              <a:buNone/>
              <a:defRPr sz="1292"/>
            </a:lvl9pPr>
          </a:lstStyle>
          <a:p>
            <a:pPr lvl="0"/>
            <a:r>
              <a:rPr lang="zh-CN" altLang="en-US"/>
              <a:t>单击此处编辑母版文本样式</a:t>
            </a:r>
          </a:p>
        </p:txBody>
      </p:sp>
      <p:sp>
        <p:nvSpPr>
          <p:cNvPr id="4"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59"/>
          <p:cNvSpPr>
            <a:spLocks noGrp="1" noChangeArrowheads="1"/>
          </p:cNvSpPr>
          <p:nvPr>
            <p:ph type="sldNum" sz="quarter" idx="12"/>
          </p:nvPr>
        </p:nvSpPr>
        <p:spPr>
          <a:ln/>
        </p:spPr>
        <p:txBody>
          <a:bodyPr/>
          <a:lstStyle>
            <a:lvl1pPr>
              <a:defRPr/>
            </a:lvl1pPr>
          </a:lstStyle>
          <a:p>
            <a:pPr>
              <a:defRPr/>
            </a:pPr>
            <a:fld id="{D2782C1A-C5B3-42D5-AF87-DBD5476B7BE4}"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1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2339" y="1412875"/>
            <a:ext cx="4050323" cy="4608513"/>
          </a:xfr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4B3FC63-DC1C-492E-BE4D-1055C8A0177F}"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06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06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270" y="1535113"/>
            <a:ext cx="4041531"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zh-CN" altLang="en-US"/>
              <a:t>单击此处编辑母版文本样式</a:t>
            </a:r>
          </a:p>
        </p:txBody>
      </p:sp>
      <p:sp>
        <p:nvSpPr>
          <p:cNvPr id="6" name="内容占位符 5"/>
          <p:cNvSpPr>
            <a:spLocks noGrp="1"/>
          </p:cNvSpPr>
          <p:nvPr>
            <p:ph sz="quarter" idx="4"/>
          </p:nvPr>
        </p:nvSpPr>
        <p:spPr>
          <a:xfrm>
            <a:off x="4645270" y="2174875"/>
            <a:ext cx="4041531"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59"/>
          <p:cNvSpPr>
            <a:spLocks noGrp="1" noChangeArrowheads="1"/>
          </p:cNvSpPr>
          <p:nvPr>
            <p:ph type="sldNum" sz="quarter" idx="12"/>
          </p:nvPr>
        </p:nvSpPr>
        <p:spPr>
          <a:ln/>
        </p:spPr>
        <p:txBody>
          <a:bodyPr/>
          <a:lstStyle>
            <a:lvl1pPr>
              <a:defRPr/>
            </a:lvl1pPr>
          </a:lstStyle>
          <a:p>
            <a:pPr>
              <a:defRPr/>
            </a:pPr>
            <a:fld id="{AABE4DC1-00FC-4933-8396-B0E01B53869E}"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59"/>
          <p:cNvSpPr>
            <a:spLocks noGrp="1" noChangeArrowheads="1"/>
          </p:cNvSpPr>
          <p:nvPr>
            <p:ph type="sldNum" sz="quarter" idx="12"/>
          </p:nvPr>
        </p:nvSpPr>
        <p:spPr>
          <a:ln/>
        </p:spPr>
        <p:txBody>
          <a:bodyPr/>
          <a:lstStyle>
            <a:lvl1pPr>
              <a:defRPr/>
            </a:lvl1pPr>
          </a:lstStyle>
          <a:p>
            <a:pPr>
              <a:defRPr/>
            </a:pPr>
            <a:fld id="{D886664B-AA12-4858-9E22-C1219749D76A}" type="slidenum">
              <a:rPr lang="en-US" altLang="zh-CN"/>
              <a:pPr>
                <a:defRPr/>
              </a:pPr>
              <a:t>‹#›</a:t>
            </a:fld>
            <a:endParaRPr lang="en-US" altLang="zh-CN"/>
          </a:p>
        </p:txBody>
      </p:sp>
      <p:sp>
        <p:nvSpPr>
          <p:cNvPr id="6" name="标题 1"/>
          <p:cNvSpPr>
            <a:spLocks noGrp="1"/>
          </p:cNvSpPr>
          <p:nvPr>
            <p:ph type="title"/>
          </p:nvPr>
        </p:nvSpPr>
        <p:spPr>
          <a:xfrm>
            <a:off x="0" y="548681"/>
            <a:ext cx="9144000" cy="557213"/>
          </a:xfrm>
        </p:spPr>
        <p:txBody>
          <a:bodyPr tIns="144000"/>
          <a:lstStyle>
            <a:lvl1pPr>
              <a:defRPr sz="2585" b="1">
                <a:latin typeface="黑体" pitchFamily="2" charset="-122"/>
                <a:ea typeface="黑体" pitchFamily="2" charset="-122"/>
              </a:defRPr>
            </a:lvl1pPr>
          </a:lstStyle>
          <a:p>
            <a:r>
              <a:rPr lang="zh-CN" altLang="en-US" dirty="0"/>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59"/>
          <p:cNvSpPr>
            <a:spLocks noGrp="1" noChangeArrowheads="1"/>
          </p:cNvSpPr>
          <p:nvPr>
            <p:ph type="sldNum" sz="quarter" idx="12"/>
          </p:nvPr>
        </p:nvSpPr>
        <p:spPr>
          <a:ln/>
        </p:spPr>
        <p:txBody>
          <a:bodyPr/>
          <a:lstStyle>
            <a:lvl1pPr>
              <a:defRPr/>
            </a:lvl1pPr>
          </a:lstStyle>
          <a:p>
            <a:pPr>
              <a:defRPr/>
            </a:pPr>
            <a:fld id="{57E13D05-8C78-47A2-8570-EF6F17F897A0}"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435" cy="1162050"/>
          </a:xfrm>
        </p:spPr>
        <p:txBody>
          <a:bodyPr anchor="b"/>
          <a:lstStyle>
            <a:lvl1pPr algn="l">
              <a:defRPr sz="1846" b="1"/>
            </a:lvl1pPr>
          </a:lstStyle>
          <a:p>
            <a:r>
              <a:rPr lang="zh-CN" altLang="en-US"/>
              <a:t>单击此处编辑母版标题样式</a:t>
            </a:r>
          </a:p>
        </p:txBody>
      </p:sp>
      <p:sp>
        <p:nvSpPr>
          <p:cNvPr id="3" name="内容占位符 2"/>
          <p:cNvSpPr>
            <a:spLocks noGrp="1"/>
          </p:cNvSpPr>
          <p:nvPr>
            <p:ph idx="1"/>
          </p:nvPr>
        </p:nvSpPr>
        <p:spPr>
          <a:xfrm>
            <a:off x="3575538" y="273051"/>
            <a:ext cx="5111262" cy="5853113"/>
          </a:xfrm>
        </p:spPr>
        <p:txBody>
          <a:bodyPr/>
          <a:lstStyle>
            <a:lvl1pPr>
              <a:defRPr sz="2954"/>
            </a:lvl1pPr>
            <a:lvl2pPr>
              <a:defRPr sz="2585"/>
            </a:lvl2pPr>
            <a:lvl3pPr>
              <a:defRPr sz="2215"/>
            </a:lvl3pPr>
            <a:lvl4pPr>
              <a:defRPr sz="1846"/>
            </a:lvl4pPr>
            <a:lvl5pPr>
              <a:defRPr sz="1846"/>
            </a:lvl5pPr>
            <a:lvl6pPr>
              <a:defRPr sz="1846"/>
            </a:lvl6pPr>
            <a:lvl7pPr>
              <a:defRPr sz="1846"/>
            </a:lvl7pPr>
            <a:lvl8pPr>
              <a:defRPr sz="1846"/>
            </a:lvl8pPr>
            <a:lvl9pPr>
              <a:defRPr sz="1846"/>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1"/>
            <a:ext cx="3008435" cy="4691063"/>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7CF24378-1C3B-44E6-BF5E-36164A66F8F1}"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166" y="4800600"/>
            <a:ext cx="5486400" cy="566738"/>
          </a:xfrm>
        </p:spPr>
        <p:txBody>
          <a:bodyPr anchor="b"/>
          <a:lstStyle>
            <a:lvl1pPr algn="l">
              <a:defRPr sz="1846" b="1"/>
            </a:lvl1pPr>
          </a:lstStyle>
          <a:p>
            <a:r>
              <a:rPr lang="zh-CN" altLang="en-US"/>
              <a:t>单击此处编辑母版标题样式</a:t>
            </a:r>
          </a:p>
        </p:txBody>
      </p:sp>
      <p:sp>
        <p:nvSpPr>
          <p:cNvPr id="3" name="图片占位符 2"/>
          <p:cNvSpPr>
            <a:spLocks noGrp="1"/>
          </p:cNvSpPr>
          <p:nvPr>
            <p:ph type="pic" idx="1"/>
          </p:nvPr>
        </p:nvSpPr>
        <p:spPr>
          <a:xfrm>
            <a:off x="1792166" y="612775"/>
            <a:ext cx="5486400" cy="4114800"/>
          </a:xfrm>
        </p:spPr>
        <p:txBody>
          <a:bodyPr/>
          <a:lstStyle>
            <a:lvl1pPr marL="0" indent="0">
              <a:buNone/>
              <a:defRPr sz="2954"/>
            </a:lvl1pPr>
            <a:lvl2pPr marL="422041" indent="0">
              <a:buNone/>
              <a:defRPr sz="2585"/>
            </a:lvl2pPr>
            <a:lvl3pPr marL="844083" indent="0">
              <a:buNone/>
              <a:defRPr sz="2215"/>
            </a:lvl3pPr>
            <a:lvl4pPr marL="1266124" indent="0">
              <a:buNone/>
              <a:defRPr sz="1846"/>
            </a:lvl4pPr>
            <a:lvl5pPr marL="1688165" indent="0">
              <a:buNone/>
              <a:defRPr sz="1846"/>
            </a:lvl5pPr>
            <a:lvl6pPr marL="2110207" indent="0">
              <a:buNone/>
              <a:defRPr sz="1846"/>
            </a:lvl6pPr>
            <a:lvl7pPr marL="2532248" indent="0">
              <a:buNone/>
              <a:defRPr sz="1846"/>
            </a:lvl7pPr>
            <a:lvl8pPr marL="2954289" indent="0">
              <a:buNone/>
              <a:defRPr sz="1846"/>
            </a:lvl8pPr>
            <a:lvl9pPr marL="3376331" indent="0">
              <a:buNone/>
              <a:defRPr sz="1846"/>
            </a:lvl9pPr>
          </a:lstStyle>
          <a:p>
            <a:pPr lvl="0"/>
            <a:endParaRPr lang="zh-CN" altLang="en-US" noProof="0"/>
          </a:p>
        </p:txBody>
      </p:sp>
      <p:sp>
        <p:nvSpPr>
          <p:cNvPr id="4" name="文本占位符 3"/>
          <p:cNvSpPr>
            <a:spLocks noGrp="1"/>
          </p:cNvSpPr>
          <p:nvPr>
            <p:ph type="body" sz="half" idx="2"/>
          </p:nvPr>
        </p:nvSpPr>
        <p:spPr>
          <a:xfrm>
            <a:off x="1792166" y="5367338"/>
            <a:ext cx="5486400" cy="804862"/>
          </a:xfrm>
        </p:spPr>
        <p:txBody>
          <a:bodyPr/>
          <a:lstStyle>
            <a:lvl1pPr marL="0" indent="0">
              <a:buNone/>
              <a:defRPr sz="129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zh-CN" altLang="en-US"/>
              <a:t>单击此处编辑母版文本样式</a:t>
            </a:r>
          </a:p>
        </p:txBody>
      </p:sp>
      <p:sp>
        <p:nvSpPr>
          <p:cNvPr id="5" name="Rectangle 105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5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59"/>
          <p:cNvSpPr>
            <a:spLocks noGrp="1" noChangeArrowheads="1"/>
          </p:cNvSpPr>
          <p:nvPr>
            <p:ph type="sldNum" sz="quarter" idx="12"/>
          </p:nvPr>
        </p:nvSpPr>
        <p:spPr>
          <a:ln/>
        </p:spPr>
        <p:txBody>
          <a:bodyPr/>
          <a:lstStyle>
            <a:lvl1pPr>
              <a:defRPr/>
            </a:lvl1pPr>
          </a:lstStyle>
          <a:p>
            <a:pPr>
              <a:defRPr/>
            </a:pPr>
            <a:fld id="{EE945347-3C44-40D5-A17B-53A0D031698D}"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1063" descr="backgroud-blueframe"/>
          <p:cNvPicPr>
            <a:picLocks noChangeAspect="1" noChangeArrowheads="1"/>
          </p:cNvPicPr>
          <p:nvPr userDrawn="1"/>
        </p:nvPicPr>
        <p:blipFill>
          <a:blip r:embed="rId15" cstate="print"/>
          <a:srcRect/>
          <a:stretch>
            <a:fillRect/>
          </a:stretch>
        </p:blipFill>
        <p:spPr bwMode="auto">
          <a:xfrm>
            <a:off x="-8793" y="561975"/>
            <a:ext cx="9161585" cy="6296025"/>
          </a:xfrm>
          <a:prstGeom prst="rect">
            <a:avLst/>
          </a:prstGeom>
          <a:noFill/>
          <a:ln w="9525">
            <a:noFill/>
            <a:miter lim="800000"/>
            <a:headEnd/>
            <a:tailEnd/>
          </a:ln>
        </p:spPr>
      </p:pic>
      <p:pic>
        <p:nvPicPr>
          <p:cNvPr id="2051" name="Picture 1047" descr="软件所所徽"/>
          <p:cNvPicPr>
            <a:picLocks noChangeAspect="1" noChangeArrowheads="1"/>
          </p:cNvPicPr>
          <p:nvPr/>
        </p:nvPicPr>
        <p:blipFill>
          <a:blip r:embed="rId16" cstate="print"/>
          <a:srcRect/>
          <a:stretch>
            <a:fillRect/>
          </a:stretch>
        </p:blipFill>
        <p:spPr bwMode="auto">
          <a:xfrm>
            <a:off x="5105400" y="112713"/>
            <a:ext cx="1261697" cy="412750"/>
          </a:xfrm>
          <a:prstGeom prst="rect">
            <a:avLst/>
          </a:prstGeom>
          <a:noFill/>
          <a:ln w="9525">
            <a:noFill/>
            <a:miter lim="800000"/>
            <a:headEnd/>
            <a:tailEnd/>
          </a:ln>
        </p:spPr>
      </p:pic>
      <p:pic>
        <p:nvPicPr>
          <p:cNvPr id="2052" name="Picture 1056" descr="iscas-mzd"/>
          <p:cNvPicPr>
            <a:picLocks noChangeAspect="1" noChangeArrowheads="1"/>
          </p:cNvPicPr>
          <p:nvPr userDrawn="1"/>
        </p:nvPicPr>
        <p:blipFill>
          <a:blip r:embed="rId17" cstate="print"/>
          <a:srcRect/>
          <a:stretch>
            <a:fillRect/>
          </a:stretch>
        </p:blipFill>
        <p:spPr bwMode="auto">
          <a:xfrm>
            <a:off x="6566390" y="96838"/>
            <a:ext cx="1976803" cy="334962"/>
          </a:xfrm>
          <a:prstGeom prst="rect">
            <a:avLst/>
          </a:prstGeom>
          <a:noFill/>
          <a:ln w="9525">
            <a:noFill/>
            <a:miter lim="800000"/>
            <a:headEnd/>
            <a:tailEnd/>
          </a:ln>
        </p:spPr>
      </p:pic>
      <p:sp>
        <p:nvSpPr>
          <p:cNvPr id="3093" name="Text Box 1045"/>
          <p:cNvSpPr txBox="1">
            <a:spLocks noChangeArrowheads="1"/>
          </p:cNvSpPr>
          <p:nvPr/>
        </p:nvSpPr>
        <p:spPr bwMode="auto">
          <a:xfrm>
            <a:off x="6279596" y="333375"/>
            <a:ext cx="2632452" cy="234360"/>
          </a:xfrm>
          <a:prstGeom prst="rect">
            <a:avLst/>
          </a:prstGeom>
          <a:noFill/>
          <a:ln w="9525">
            <a:noFill/>
            <a:miter lim="800000"/>
            <a:headEnd/>
            <a:tailEnd/>
          </a:ln>
          <a:effectLst/>
        </p:spPr>
        <p:txBody>
          <a:bodyPr wrap="none">
            <a:spAutoFit/>
          </a:bodyPr>
          <a:lstStyle/>
          <a:p>
            <a:pPr>
              <a:defRPr/>
            </a:pPr>
            <a:r>
              <a:rPr lang="en-US" altLang="zh-CN" sz="923" b="0">
                <a:solidFill>
                  <a:srgbClr val="777777"/>
                </a:solidFill>
                <a:ea typeface="华文行楷" pitchFamily="2" charset="-122"/>
              </a:rPr>
              <a:t>Institute of Software,Chinese Academy of Sciences</a:t>
            </a:r>
          </a:p>
        </p:txBody>
      </p:sp>
      <p:sp>
        <p:nvSpPr>
          <p:cNvPr id="3105" name="Rectangle 1057"/>
          <p:cNvSpPr>
            <a:spLocks noGrp="1" noChangeArrowheads="1"/>
          </p:cNvSpPr>
          <p:nvPr>
            <p:ph type="dt" sz="half" idx="2"/>
          </p:nvPr>
        </p:nvSpPr>
        <p:spPr bwMode="auto">
          <a:xfrm>
            <a:off x="633046"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92" b="0">
                <a:solidFill>
                  <a:schemeClr val="tx1"/>
                </a:solidFill>
                <a:ea typeface="+mn-ea"/>
              </a:defRPr>
            </a:lvl1pPr>
          </a:lstStyle>
          <a:p>
            <a:pPr>
              <a:defRPr/>
            </a:pPr>
            <a:endParaRPr lang="en-US" altLang="zh-CN"/>
          </a:p>
        </p:txBody>
      </p:sp>
      <p:sp>
        <p:nvSpPr>
          <p:cNvPr id="3106" name="Rectangle 1058"/>
          <p:cNvSpPr>
            <a:spLocks noGrp="1" noChangeArrowheads="1"/>
          </p:cNvSpPr>
          <p:nvPr>
            <p:ph type="ftr" sz="quarter" idx="3"/>
          </p:nvPr>
        </p:nvSpPr>
        <p:spPr bwMode="auto">
          <a:xfrm>
            <a:off x="2883877" y="6242050"/>
            <a:ext cx="26728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92" b="0">
                <a:solidFill>
                  <a:schemeClr val="tx1"/>
                </a:solidFill>
                <a:ea typeface="+mn-ea"/>
              </a:defRPr>
            </a:lvl1pPr>
          </a:lstStyle>
          <a:p>
            <a:pPr>
              <a:defRPr/>
            </a:pPr>
            <a:endParaRPr lang="en-US" altLang="zh-CN"/>
          </a:p>
        </p:txBody>
      </p:sp>
      <p:sp>
        <p:nvSpPr>
          <p:cNvPr id="3107" name="Rectangle 1059"/>
          <p:cNvSpPr>
            <a:spLocks noGrp="1" noChangeArrowheads="1"/>
          </p:cNvSpPr>
          <p:nvPr>
            <p:ph type="sldNum" sz="quarter" idx="4"/>
          </p:nvPr>
        </p:nvSpPr>
        <p:spPr bwMode="auto">
          <a:xfrm>
            <a:off x="6049107" y="6242050"/>
            <a:ext cx="1758462"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92" b="0">
                <a:solidFill>
                  <a:srgbClr val="0000CC"/>
                </a:solidFill>
                <a:ea typeface="+mn-ea"/>
              </a:defRPr>
            </a:lvl1pPr>
          </a:lstStyle>
          <a:p>
            <a:pPr>
              <a:defRPr/>
            </a:pPr>
            <a:fld id="{60FDD7D6-4A33-4BAD-82C5-1FFBFF1AD1D3}" type="slidenum">
              <a:rPr lang="en-US" altLang="zh-CN"/>
              <a:pPr>
                <a:defRPr/>
              </a:pPr>
              <a:t>‹#›</a:t>
            </a:fld>
            <a:endParaRPr lang="en-US" altLang="zh-CN"/>
          </a:p>
        </p:txBody>
      </p:sp>
      <p:sp>
        <p:nvSpPr>
          <p:cNvPr id="2057" name="Rectangle 1060"/>
          <p:cNvSpPr>
            <a:spLocks noGrp="1" noChangeArrowheads="1"/>
          </p:cNvSpPr>
          <p:nvPr>
            <p:ph type="body" idx="1"/>
          </p:nvPr>
        </p:nvSpPr>
        <p:spPr bwMode="auto">
          <a:xfrm>
            <a:off x="451339" y="1412875"/>
            <a:ext cx="8241323" cy="46085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9" name="Rectangle 1061"/>
          <p:cNvSpPr>
            <a:spLocks noGrp="1" noChangeAspect="1" noChangeArrowheads="1"/>
          </p:cNvSpPr>
          <p:nvPr>
            <p:ph type="title"/>
          </p:nvPr>
        </p:nvSpPr>
        <p:spPr bwMode="auto">
          <a:xfrm>
            <a:off x="0" y="568326"/>
            <a:ext cx="9144000" cy="557213"/>
          </a:xfrm>
          <a:prstGeom prst="rect">
            <a:avLst/>
          </a:prstGeom>
          <a:solidFill>
            <a:srgbClr val="336699"/>
          </a:solidFill>
          <a:ln w="9525">
            <a:noFill/>
            <a:miter lim="800000"/>
            <a:headEnd/>
            <a:tailEnd/>
          </a:ln>
          <a:effectLst/>
        </p:spPr>
        <p:txBody>
          <a:bodyPr vert="horz" wrap="square" lIns="288000" tIns="45720" rIns="288000" bIns="45720" numCol="1" anchor="ctr" anchorCtr="0" compatLnSpc="1">
            <a:prstTxWarp prst="textNoShape">
              <a:avLst/>
            </a:prstTxWarp>
          </a:bodyPr>
          <a:lstStyle/>
          <a:p>
            <a:pPr lvl="0"/>
            <a:r>
              <a:rPr lang="zh-CN" altLang="en-US" dirty="0"/>
              <a:t>单击此处编辑母版标题样式文件</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 id="2147483758" r:id="rId13"/>
  </p:sldLayoutIdLst>
  <p:transition/>
  <p:txStyles>
    <p:titleStyle>
      <a:lvl1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mj-lt"/>
          <a:ea typeface="+mj-ea"/>
          <a:cs typeface="+mj-cs"/>
        </a:defRPr>
      </a:lvl1pPr>
      <a:lvl2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2pPr>
      <a:lvl3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3pPr>
      <a:lvl4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4pPr>
      <a:lvl5pPr algn="l" rtl="0" eaLnBrk="0" fontAlgn="base" hangingPunct="0">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5pPr>
      <a:lvl6pPr marL="422041"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6pPr>
      <a:lvl7pPr marL="844083"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7pPr>
      <a:lvl8pPr marL="1266124"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8pPr>
      <a:lvl9pPr marL="1688165" algn="l" rtl="0" fontAlgn="base">
        <a:lnSpc>
          <a:spcPct val="70000"/>
        </a:lnSpc>
        <a:spcBef>
          <a:spcPct val="0"/>
        </a:spcBef>
        <a:spcAft>
          <a:spcPct val="0"/>
        </a:spcAft>
        <a:defRPr kumimoji="1" sz="2585" b="1">
          <a:solidFill>
            <a:schemeClr val="bg1"/>
          </a:solidFill>
          <a:effectLst>
            <a:outerShdw blurRad="38100" dist="38100" dir="2700000" algn="tl">
              <a:srgbClr val="000000"/>
            </a:outerShdw>
          </a:effectLst>
          <a:latin typeface="Arial Narrow" pitchFamily="34" charset="0"/>
          <a:ea typeface="黑体" pitchFamily="2" charset="-122"/>
        </a:defRPr>
      </a:lvl9pPr>
    </p:titleStyle>
    <p:bodyStyle>
      <a:lvl1pPr marL="316531" indent="-316531" algn="l" rtl="0" eaLnBrk="0" fontAlgn="base" hangingPunct="0">
        <a:spcBef>
          <a:spcPct val="20000"/>
        </a:spcBef>
        <a:spcAft>
          <a:spcPct val="0"/>
        </a:spcAft>
        <a:buClr>
          <a:srgbClr val="FF5050"/>
        </a:buClr>
        <a:buSzPct val="120000"/>
        <a:buFont typeface="Wingdings" pitchFamily="2" charset="2"/>
        <a:buChar char="§"/>
        <a:defRPr kumimoji="1" sz="2400" b="1">
          <a:solidFill>
            <a:srgbClr val="000066"/>
          </a:solidFill>
          <a:latin typeface="+mn-lt"/>
          <a:ea typeface="+mn-ea"/>
          <a:cs typeface="+mn-cs"/>
        </a:defRPr>
      </a:lvl1pPr>
      <a:lvl2pPr marL="685817" indent="-263776" algn="l" rtl="0" eaLnBrk="0" fontAlgn="base" hangingPunct="0">
        <a:spcBef>
          <a:spcPct val="20000"/>
        </a:spcBef>
        <a:spcAft>
          <a:spcPct val="0"/>
        </a:spcAft>
        <a:buClr>
          <a:schemeClr val="tx2"/>
        </a:buClr>
        <a:buSzPct val="75000"/>
        <a:buFont typeface="Wingdings" pitchFamily="2" charset="2"/>
        <a:buChar char="v"/>
        <a:defRPr kumimoji="1" sz="2215">
          <a:solidFill>
            <a:srgbClr val="FF3300"/>
          </a:solidFill>
          <a:latin typeface="+mn-lt"/>
          <a:ea typeface="+mn-ea"/>
        </a:defRPr>
      </a:lvl2pPr>
      <a:lvl3pPr marL="1055103" indent="-211021" algn="l" rtl="0" eaLnBrk="0" fontAlgn="base" hangingPunct="0">
        <a:spcBef>
          <a:spcPct val="20000"/>
        </a:spcBef>
        <a:spcAft>
          <a:spcPct val="0"/>
        </a:spcAft>
        <a:buClr>
          <a:schemeClr val="hlink"/>
        </a:buClr>
        <a:buSzPct val="65000"/>
        <a:buFont typeface="Monotype Sorts" pitchFamily="2" charset="2"/>
        <a:buChar char="F"/>
        <a:defRPr kumimoji="1" sz="1846">
          <a:solidFill>
            <a:srgbClr val="0000FF"/>
          </a:solidFill>
          <a:latin typeface="+mn-lt"/>
          <a:ea typeface="+mn-ea"/>
        </a:defRPr>
      </a:lvl3pPr>
      <a:lvl4pPr marL="1477145" indent="-211021" algn="l" rtl="0" eaLnBrk="0" fontAlgn="base" hangingPunct="0">
        <a:spcBef>
          <a:spcPct val="20000"/>
        </a:spcBef>
        <a:spcAft>
          <a:spcPct val="0"/>
        </a:spcAft>
        <a:buClr>
          <a:schemeClr val="tx2"/>
        </a:buClr>
        <a:buSzPct val="100000"/>
        <a:buChar char="•"/>
        <a:defRPr kumimoji="1">
          <a:solidFill>
            <a:srgbClr val="CC3300"/>
          </a:solidFill>
          <a:latin typeface="+mn-lt"/>
          <a:ea typeface="+mn-ea"/>
        </a:defRPr>
      </a:lvl4pPr>
      <a:lvl5pPr marL="1899186" indent="-211021" algn="l" rtl="0" eaLnBrk="0" fontAlgn="base" hangingPunct="0">
        <a:spcBef>
          <a:spcPct val="20000"/>
        </a:spcBef>
        <a:spcAft>
          <a:spcPct val="0"/>
        </a:spcAft>
        <a:buClr>
          <a:schemeClr val="hlink"/>
        </a:buClr>
        <a:buSzPct val="100000"/>
        <a:buChar char="–"/>
        <a:defRPr kumimoji="1">
          <a:solidFill>
            <a:srgbClr val="1C1C1C"/>
          </a:solidFill>
          <a:latin typeface="+mn-lt"/>
          <a:ea typeface="+mn-ea"/>
        </a:defRPr>
      </a:lvl5pPr>
      <a:lvl6pPr marL="2321227" indent="-211021" algn="l" rtl="0" fontAlgn="base">
        <a:spcBef>
          <a:spcPct val="20000"/>
        </a:spcBef>
        <a:spcAft>
          <a:spcPct val="0"/>
        </a:spcAft>
        <a:buClr>
          <a:schemeClr val="hlink"/>
        </a:buClr>
        <a:buSzPct val="100000"/>
        <a:buChar char="–"/>
        <a:defRPr kumimoji="1">
          <a:solidFill>
            <a:srgbClr val="1C1C1C"/>
          </a:solidFill>
          <a:latin typeface="+mn-lt"/>
          <a:ea typeface="+mn-ea"/>
        </a:defRPr>
      </a:lvl6pPr>
      <a:lvl7pPr marL="2743269" indent="-211021" algn="l" rtl="0" fontAlgn="base">
        <a:spcBef>
          <a:spcPct val="20000"/>
        </a:spcBef>
        <a:spcAft>
          <a:spcPct val="0"/>
        </a:spcAft>
        <a:buClr>
          <a:schemeClr val="hlink"/>
        </a:buClr>
        <a:buSzPct val="100000"/>
        <a:buChar char="–"/>
        <a:defRPr kumimoji="1">
          <a:solidFill>
            <a:srgbClr val="1C1C1C"/>
          </a:solidFill>
          <a:latin typeface="+mn-lt"/>
          <a:ea typeface="+mn-ea"/>
        </a:defRPr>
      </a:lvl7pPr>
      <a:lvl8pPr marL="3165310" indent="-211021" algn="l" rtl="0" fontAlgn="base">
        <a:spcBef>
          <a:spcPct val="20000"/>
        </a:spcBef>
        <a:spcAft>
          <a:spcPct val="0"/>
        </a:spcAft>
        <a:buClr>
          <a:schemeClr val="hlink"/>
        </a:buClr>
        <a:buSzPct val="100000"/>
        <a:buChar char="–"/>
        <a:defRPr kumimoji="1">
          <a:solidFill>
            <a:srgbClr val="1C1C1C"/>
          </a:solidFill>
          <a:latin typeface="+mn-lt"/>
          <a:ea typeface="+mn-ea"/>
        </a:defRPr>
      </a:lvl8pPr>
      <a:lvl9pPr marL="3587351" indent="-211021" algn="l" rtl="0" fontAlgn="base">
        <a:spcBef>
          <a:spcPct val="20000"/>
        </a:spcBef>
        <a:spcAft>
          <a:spcPct val="0"/>
        </a:spcAft>
        <a:buClr>
          <a:schemeClr val="hlink"/>
        </a:buClr>
        <a:buSzPct val="100000"/>
        <a:buChar char="–"/>
        <a:defRPr kumimoji="1">
          <a:solidFill>
            <a:srgbClr val="1C1C1C"/>
          </a:solidFill>
          <a:latin typeface="+mn-lt"/>
          <a:ea typeface="+mn-ea"/>
        </a:defRPr>
      </a:lvl9pPr>
    </p:bodyStyle>
    <p:otherStyle>
      <a:defPPr>
        <a:defRPr lang="zh-CN"/>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0" y="1567870"/>
            <a:ext cx="9144000" cy="1994068"/>
          </a:xfrm>
          <a:prstGeom prst="rect">
            <a:avLst/>
          </a:prstGeom>
          <a:noFill/>
          <a:ln w="9525">
            <a:noFill/>
            <a:miter lim="800000"/>
          </a:ln>
        </p:spPr>
        <p:txBody>
          <a:bodyPr anchor="b"/>
          <a:lstStyle>
            <a:lvl1pPr>
              <a:defRPr kumimoji="1" sz="3600" b="1">
                <a:solidFill>
                  <a:schemeClr val="bg2"/>
                </a:solidFill>
                <a:latin typeface="Times New Roman" panose="02020603050405020304" pitchFamily="18" charset="0"/>
                <a:ea typeface="楷体_GB2312" pitchFamily="49" charset="-122"/>
              </a:defRPr>
            </a:lvl1pPr>
            <a:lvl2pPr marL="742950" indent="-285750">
              <a:defRPr kumimoji="1" sz="3600" b="1">
                <a:solidFill>
                  <a:schemeClr val="bg2"/>
                </a:solidFill>
                <a:latin typeface="Times New Roman" panose="02020603050405020304" pitchFamily="18" charset="0"/>
                <a:ea typeface="楷体_GB2312" pitchFamily="49" charset="-122"/>
              </a:defRPr>
            </a:lvl2pPr>
            <a:lvl3pPr marL="1143000" indent="-228600">
              <a:defRPr kumimoji="1" sz="3600" b="1">
                <a:solidFill>
                  <a:schemeClr val="bg2"/>
                </a:solidFill>
                <a:latin typeface="Times New Roman" panose="02020603050405020304" pitchFamily="18" charset="0"/>
                <a:ea typeface="楷体_GB2312" pitchFamily="49" charset="-122"/>
              </a:defRPr>
            </a:lvl3pPr>
            <a:lvl4pPr marL="1600200" indent="-228600">
              <a:defRPr kumimoji="1" sz="3600" b="1">
                <a:solidFill>
                  <a:schemeClr val="bg2"/>
                </a:solidFill>
                <a:latin typeface="Times New Roman" panose="02020603050405020304" pitchFamily="18" charset="0"/>
                <a:ea typeface="楷体_GB2312" pitchFamily="49" charset="-122"/>
              </a:defRPr>
            </a:lvl4pPr>
            <a:lvl5pPr marL="2057400" indent="-228600">
              <a:defRPr kumimoji="1" sz="3600" b="1">
                <a:solidFill>
                  <a:schemeClr val="bg2"/>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3600" b="1">
                <a:solidFill>
                  <a:schemeClr val="bg2"/>
                </a:solidFill>
                <a:latin typeface="Times New Roman" panose="02020603050405020304" pitchFamily="18" charset="0"/>
                <a:ea typeface="楷体_GB2312" pitchFamily="49" charset="-122"/>
              </a:defRPr>
            </a:lvl9pPr>
          </a:lstStyle>
          <a:p>
            <a:pPr>
              <a:lnSpc>
                <a:spcPct val="150000"/>
              </a:lnSpc>
              <a:spcBef>
                <a:spcPts val="0"/>
              </a:spcBef>
              <a:spcAft>
                <a:spcPts val="0"/>
              </a:spcAft>
              <a:defRPr/>
            </a:pPr>
            <a:r>
              <a:rPr lang="en-US" altLang="zh-CN" sz="4062" spc="277" dirty="0">
                <a:solidFill>
                  <a:srgbClr val="000066"/>
                </a:solidFill>
                <a:latin typeface="+mj-ea"/>
                <a:ea typeface="+mj-ea"/>
              </a:rPr>
              <a:t>《</a:t>
            </a:r>
            <a:r>
              <a:rPr lang="en-US" altLang="zh-CN" sz="4062" spc="277" dirty="0" err="1">
                <a:solidFill>
                  <a:srgbClr val="000066"/>
                </a:solidFill>
                <a:latin typeface="+mj-ea"/>
                <a:ea typeface="+mj-ea"/>
              </a:rPr>
              <a:t>openEuler</a:t>
            </a:r>
            <a:r>
              <a:rPr lang="zh-CN" altLang="en-US" sz="4062" spc="277" dirty="0">
                <a:solidFill>
                  <a:srgbClr val="000066"/>
                </a:solidFill>
                <a:latin typeface="+mj-ea"/>
                <a:ea typeface="+mj-ea"/>
              </a:rPr>
              <a:t>内核编程</a:t>
            </a:r>
            <a:r>
              <a:rPr lang="en-US" altLang="zh-CN" sz="4062" spc="277" dirty="0">
                <a:solidFill>
                  <a:srgbClr val="000066"/>
                </a:solidFill>
                <a:latin typeface="+mj-ea"/>
                <a:ea typeface="+mj-ea"/>
              </a:rPr>
              <a:t>》</a:t>
            </a:r>
          </a:p>
          <a:p>
            <a:pPr>
              <a:lnSpc>
                <a:spcPct val="150000"/>
              </a:lnSpc>
              <a:spcBef>
                <a:spcPts val="0"/>
              </a:spcBef>
              <a:spcAft>
                <a:spcPts val="0"/>
              </a:spcAft>
              <a:defRPr/>
            </a:pPr>
            <a:r>
              <a:rPr lang="zh-CN" altLang="en-US" sz="4062" spc="277" dirty="0">
                <a:solidFill>
                  <a:srgbClr val="000066"/>
                </a:solidFill>
                <a:latin typeface="+mj-ea"/>
                <a:ea typeface="+mj-ea"/>
              </a:rPr>
              <a:t>第十一章 第</a:t>
            </a:r>
            <a:r>
              <a:rPr lang="en-US" altLang="zh-CN" sz="4062" spc="277" dirty="0">
                <a:solidFill>
                  <a:srgbClr val="000066"/>
                </a:solidFill>
                <a:latin typeface="+mj-ea"/>
                <a:ea typeface="+mj-ea"/>
              </a:rPr>
              <a:t>1</a:t>
            </a:r>
            <a:r>
              <a:rPr lang="zh-CN" altLang="en-US" sz="4062" spc="277" dirty="0">
                <a:solidFill>
                  <a:srgbClr val="000066"/>
                </a:solidFill>
                <a:latin typeface="+mj-ea"/>
                <a:ea typeface="+mj-ea"/>
              </a:rPr>
              <a:t>讲 虚拟化基础</a:t>
            </a:r>
          </a:p>
        </p:txBody>
      </p:sp>
      <p:sp>
        <p:nvSpPr>
          <p:cNvPr id="43011" name="Rectangle 3"/>
          <p:cNvSpPr>
            <a:spLocks noChangeArrowheads="1"/>
          </p:cNvSpPr>
          <p:nvPr/>
        </p:nvSpPr>
        <p:spPr bwMode="auto">
          <a:xfrm>
            <a:off x="2609" y="4625440"/>
            <a:ext cx="9144000" cy="1196441"/>
          </a:xfrm>
          <a:prstGeom prst="rect">
            <a:avLst/>
          </a:prstGeom>
          <a:noFill/>
          <a:ln w="9525">
            <a:noFill/>
            <a:miter lim="800000"/>
          </a:ln>
        </p:spPr>
        <p:txBody>
          <a:bodyPr/>
          <a:lstStyle>
            <a:lvl1pPr marL="342900" indent="-342900">
              <a:spcBef>
                <a:spcPct val="20000"/>
              </a:spcBef>
              <a:buClr>
                <a:srgbClr val="FF5050"/>
              </a:buClr>
              <a:buSzPct val="120000"/>
              <a:buFont typeface="Wingdings" panose="05000000000000000000" pitchFamily="2" charset="2"/>
              <a:buChar char="§"/>
              <a:defRPr kumimoji="1" sz="2600" b="1">
                <a:solidFill>
                  <a:srgbClr val="000066"/>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5000"/>
              <a:buFont typeface="Wingdings" panose="05000000000000000000" pitchFamily="2" charset="2"/>
              <a:buChar char="v"/>
              <a:defRPr kumimoji="1" sz="2400">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Monotype Sorts"/>
              <a:buChar char="F"/>
              <a:defRPr kumimoji="1" sz="2000">
                <a:solidFill>
                  <a:srgbClr val="0000FF"/>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00000"/>
              <a:buChar char="•"/>
              <a:defRPr kumimoji="1" sz="2000">
                <a:solidFill>
                  <a:srgbClr val="CC3300"/>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00000"/>
              <a:buChar char="–"/>
              <a:defRPr kumimoji="1" sz="2000">
                <a:solidFill>
                  <a:srgbClr val="1C1C1C"/>
                </a:solidFill>
                <a:latin typeface="Arial" panose="020B0604020202020204" pitchFamily="34" charset="0"/>
                <a:ea typeface="宋体" panose="02010600030101010101" pitchFamily="2" charset="-122"/>
              </a:defRPr>
            </a:lvl9pPr>
          </a:lstStyle>
          <a:p>
            <a:pPr>
              <a:lnSpc>
                <a:spcPct val="150000"/>
              </a:lnSpc>
              <a:spcBef>
                <a:spcPts val="0"/>
              </a:spcBef>
              <a:buClr>
                <a:schemeClr val="hlink"/>
              </a:buClr>
              <a:buSzPct val="50000"/>
              <a:buNone/>
            </a:pPr>
            <a:r>
              <a:rPr kumimoji="0" lang="zh-CN" altLang="en-US" sz="2400" dirty="0">
                <a:solidFill>
                  <a:srgbClr val="CC0000"/>
                </a:solidFill>
                <a:latin typeface="+mj-ea"/>
                <a:ea typeface="+mj-ea"/>
              </a:rPr>
              <a:t>中国科学院软件研究所</a:t>
            </a:r>
            <a:endParaRPr kumimoji="0" lang="en-US" altLang="zh-CN" sz="2400" dirty="0">
              <a:solidFill>
                <a:srgbClr val="CC0000"/>
              </a:solidFill>
              <a:latin typeface="+mj-ea"/>
              <a:ea typeface="+mj-ea"/>
            </a:endParaRPr>
          </a:p>
          <a:p>
            <a:pPr>
              <a:lnSpc>
                <a:spcPct val="150000"/>
              </a:lnSpc>
              <a:spcBef>
                <a:spcPts val="0"/>
              </a:spcBef>
              <a:buClr>
                <a:schemeClr val="hlink"/>
              </a:buClr>
              <a:buSzPct val="50000"/>
              <a:buNone/>
            </a:pPr>
            <a:fld id="{2133CF6D-AB55-400B-B9B2-17E6264C77D7}" type="datetime2">
              <a:rPr kumimoji="0" lang="zh-CN" altLang="en-US" sz="2400" smtClean="0">
                <a:solidFill>
                  <a:srgbClr val="CC0000"/>
                </a:solidFill>
                <a:latin typeface="+mj-ea"/>
                <a:ea typeface="+mj-ea"/>
              </a:rPr>
              <a:pPr>
                <a:lnSpc>
                  <a:spcPct val="150000"/>
                </a:lnSpc>
                <a:spcBef>
                  <a:spcPts val="0"/>
                </a:spcBef>
                <a:buClr>
                  <a:schemeClr val="hlink"/>
                </a:buClr>
                <a:buSzPct val="50000"/>
                <a:buNone/>
              </a:pPr>
              <a:t>2021年4月28日</a:t>
            </a:fld>
            <a:endParaRPr kumimoji="0" lang="en-US" altLang="zh-CN" sz="2400" dirty="0">
              <a:solidFill>
                <a:srgbClr val="CC0000"/>
              </a:solidFill>
              <a:latin typeface="+mj-ea"/>
              <a:ea typeface="+mj-ea"/>
            </a:endParaRPr>
          </a:p>
        </p:txBody>
      </p:sp>
    </p:spTree>
    <p:custDataLst>
      <p:tags r:id="rId1"/>
    </p:custDataLst>
    <p:extLst>
      <p:ext uri="{BB962C8B-B14F-4D97-AF65-F5344CB8AC3E}">
        <p14:creationId xmlns:p14="http://schemas.microsoft.com/office/powerpoint/2010/main" val="39861348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t>1.	</a:t>
            </a:r>
            <a:r>
              <a:rPr lang="zh-CN" altLang="en-US" dirty="0"/>
              <a:t>虚拟化概念</a:t>
            </a:r>
            <a:endParaRPr lang="en-US" altLang="zh-CN" dirty="0"/>
          </a:p>
          <a:p>
            <a:pPr>
              <a:lnSpc>
                <a:spcPct val="150000"/>
              </a:lnSpc>
            </a:pPr>
            <a:r>
              <a:rPr lang="en-US" altLang="zh-CN" dirty="0">
                <a:solidFill>
                  <a:srgbClr val="FF0000"/>
                </a:solidFill>
              </a:rPr>
              <a:t>2.	</a:t>
            </a:r>
            <a:r>
              <a:rPr lang="zh-CN" altLang="en-US" dirty="0">
                <a:solidFill>
                  <a:srgbClr val="FF0000"/>
                </a:solidFill>
              </a:rPr>
              <a:t>虚拟化的类型</a:t>
            </a:r>
            <a:endParaRPr lang="en-US" altLang="zh-CN" dirty="0">
              <a:solidFill>
                <a:srgbClr val="FF0000"/>
              </a:solidFill>
            </a:endParaRPr>
          </a:p>
          <a:p>
            <a:pPr>
              <a:lnSpc>
                <a:spcPct val="150000"/>
              </a:lnSpc>
            </a:pPr>
            <a:r>
              <a:rPr lang="en-US" altLang="zh-CN" dirty="0"/>
              <a:t>3.</a:t>
            </a:r>
            <a:r>
              <a:rPr lang="zh-CN" altLang="en-US" dirty="0"/>
              <a:t> </a:t>
            </a:r>
            <a:r>
              <a:rPr lang="en-US" altLang="zh-CN" dirty="0"/>
              <a:t>	Hypervisor</a:t>
            </a:r>
            <a:r>
              <a:rPr lang="zh-CN" altLang="en-US" dirty="0"/>
              <a:t>及其原理</a:t>
            </a:r>
            <a:endParaRPr lang="en-US" altLang="zh-CN" dirty="0"/>
          </a:p>
        </p:txBody>
      </p:sp>
    </p:spTree>
    <p:extLst>
      <p:ext uri="{BB962C8B-B14F-4D97-AF65-F5344CB8AC3E}">
        <p14:creationId xmlns:p14="http://schemas.microsoft.com/office/powerpoint/2010/main" val="36988815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2ACD9A-682C-4017-A937-06AC7198F685}"/>
              </a:ext>
            </a:extLst>
          </p:cNvPr>
          <p:cNvSpPr>
            <a:spLocks noGrp="1"/>
          </p:cNvSpPr>
          <p:nvPr>
            <p:ph idx="1"/>
          </p:nvPr>
        </p:nvSpPr>
        <p:spPr/>
        <p:txBody>
          <a:bodyPr/>
          <a:lstStyle/>
          <a:p>
            <a:r>
              <a:rPr lang="zh-CN" altLang="en-US" dirty="0"/>
              <a:t>广义虚拟化概念：</a:t>
            </a:r>
            <a:endParaRPr lang="en-US" altLang="zh-CN" dirty="0"/>
          </a:p>
          <a:p>
            <a:pPr lvl="1"/>
            <a:r>
              <a:rPr lang="zh-CN" altLang="en-US" dirty="0"/>
              <a:t>指令集虚拟化</a:t>
            </a:r>
            <a:endParaRPr lang="en-US" altLang="zh-CN" dirty="0"/>
          </a:p>
          <a:p>
            <a:pPr lvl="1"/>
            <a:r>
              <a:rPr lang="zh-CN" altLang="en-US" dirty="0"/>
              <a:t>资源虚拟化</a:t>
            </a:r>
            <a:endParaRPr lang="en-US" altLang="zh-CN" dirty="0"/>
          </a:p>
          <a:p>
            <a:pPr lvl="1"/>
            <a:r>
              <a:rPr lang="zh-CN" altLang="en-US" dirty="0"/>
              <a:t>程序库级虚拟化</a:t>
            </a:r>
            <a:endParaRPr lang="en-US" altLang="zh-CN" dirty="0"/>
          </a:p>
          <a:p>
            <a:pPr lvl="1"/>
            <a:r>
              <a:rPr lang="zh-CN" altLang="en-US" dirty="0"/>
              <a:t>编程语言虚拟化</a:t>
            </a:r>
            <a:endParaRPr lang="en-US" altLang="zh-CN" dirty="0"/>
          </a:p>
          <a:p>
            <a:pPr lvl="1"/>
            <a:r>
              <a:rPr lang="zh-CN" altLang="en-US" dirty="0"/>
              <a:t>系统虚拟化</a:t>
            </a:r>
            <a:endParaRPr lang="en-US" altLang="zh-CN" dirty="0"/>
          </a:p>
          <a:p>
            <a:r>
              <a:rPr lang="zh-CN" altLang="en-US" dirty="0"/>
              <a:t>从虚拟平台角度划分</a:t>
            </a:r>
            <a:endParaRPr lang="en-US" altLang="zh-CN" dirty="0"/>
          </a:p>
          <a:p>
            <a:r>
              <a:rPr lang="zh-CN" altLang="en-US" dirty="0"/>
              <a:t>从虚拟化支持的层次划分</a:t>
            </a:r>
            <a:endParaRPr lang="en-US" altLang="zh-CN" dirty="0"/>
          </a:p>
          <a:p>
            <a:r>
              <a:rPr lang="zh-CN" altLang="en-US" dirty="0"/>
              <a:t>从实现结构划分</a:t>
            </a:r>
            <a:endParaRPr lang="en-US" altLang="zh-CN" dirty="0"/>
          </a:p>
        </p:txBody>
      </p:sp>
      <p:sp>
        <p:nvSpPr>
          <p:cNvPr id="3" name="标题 2">
            <a:extLst>
              <a:ext uri="{FF2B5EF4-FFF2-40B4-BE49-F238E27FC236}">
                <a16:creationId xmlns:a16="http://schemas.microsoft.com/office/drawing/2014/main" id="{9E2B9BCC-EC25-4B19-921B-E0C1AD7A68E2}"/>
              </a:ext>
            </a:extLst>
          </p:cNvPr>
          <p:cNvSpPr>
            <a:spLocks noGrp="1"/>
          </p:cNvSpPr>
          <p:nvPr>
            <p:ph type="title"/>
          </p:nvPr>
        </p:nvSpPr>
        <p:spPr/>
        <p:txBody>
          <a:bodyPr/>
          <a:lstStyle/>
          <a:p>
            <a:r>
              <a:rPr lang="zh-CN" altLang="en-US" dirty="0"/>
              <a:t>虚拟化的类型</a:t>
            </a:r>
          </a:p>
        </p:txBody>
      </p:sp>
    </p:spTree>
    <p:extLst>
      <p:ext uri="{BB962C8B-B14F-4D97-AF65-F5344CB8AC3E}">
        <p14:creationId xmlns:p14="http://schemas.microsoft.com/office/powerpoint/2010/main" val="6557323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2ACD9A-682C-4017-A937-06AC7198F685}"/>
              </a:ext>
            </a:extLst>
          </p:cNvPr>
          <p:cNvSpPr>
            <a:spLocks noGrp="1"/>
          </p:cNvSpPr>
          <p:nvPr>
            <p:ph idx="1"/>
          </p:nvPr>
        </p:nvSpPr>
        <p:spPr/>
        <p:txBody>
          <a:bodyPr/>
          <a:lstStyle/>
          <a:p>
            <a:r>
              <a:rPr lang="zh-CN" altLang="en-US" dirty="0"/>
              <a:t>指令集虚拟化</a:t>
            </a:r>
            <a:endParaRPr lang="en-US" altLang="zh-CN" dirty="0"/>
          </a:p>
          <a:p>
            <a:pPr lvl="1"/>
            <a:r>
              <a:rPr lang="zh-CN" altLang="en-US" dirty="0"/>
              <a:t>纯软件方法实现（代码翻译）</a:t>
            </a:r>
            <a:endParaRPr lang="en-US" altLang="zh-CN" dirty="0"/>
          </a:p>
          <a:p>
            <a:pPr lvl="1"/>
            <a:r>
              <a:rPr lang="zh-CN" altLang="en-US" dirty="0"/>
              <a:t>可以实现模拟环境中的程序与真实物理机器的指令集不同</a:t>
            </a:r>
            <a:endParaRPr lang="en-US" altLang="zh-CN" dirty="0"/>
          </a:p>
          <a:p>
            <a:pPr lvl="1"/>
            <a:r>
              <a:rPr lang="zh-CN" altLang="en-US" dirty="0"/>
              <a:t>模拟器</a:t>
            </a:r>
            <a:endParaRPr lang="en-US" altLang="zh-CN" dirty="0"/>
          </a:p>
          <a:p>
            <a:r>
              <a:rPr lang="zh-CN" altLang="en-US" dirty="0"/>
              <a:t>例子</a:t>
            </a:r>
            <a:endParaRPr lang="en-US" altLang="zh-CN" dirty="0"/>
          </a:p>
          <a:p>
            <a:pPr lvl="1"/>
            <a:r>
              <a:rPr lang="zh-CN" altLang="en-US" dirty="0"/>
              <a:t>常用模拟器：</a:t>
            </a:r>
            <a:r>
              <a:rPr lang="en-US" altLang="zh-CN" dirty="0" err="1"/>
              <a:t>Bochs</a:t>
            </a:r>
            <a:r>
              <a:rPr lang="zh-CN" altLang="en-US" dirty="0"/>
              <a:t>、</a:t>
            </a:r>
            <a:r>
              <a:rPr lang="en-US" altLang="zh-CN" dirty="0"/>
              <a:t>QEMU</a:t>
            </a:r>
            <a:r>
              <a:rPr lang="zh-CN" altLang="en-US" dirty="0"/>
              <a:t>等</a:t>
            </a:r>
            <a:endParaRPr lang="en-US" altLang="zh-CN" dirty="0"/>
          </a:p>
        </p:txBody>
      </p:sp>
      <p:sp>
        <p:nvSpPr>
          <p:cNvPr id="3" name="标题 2">
            <a:extLst>
              <a:ext uri="{FF2B5EF4-FFF2-40B4-BE49-F238E27FC236}">
                <a16:creationId xmlns:a16="http://schemas.microsoft.com/office/drawing/2014/main" id="{9E2B9BCC-EC25-4B19-921B-E0C1AD7A68E2}"/>
              </a:ext>
            </a:extLst>
          </p:cNvPr>
          <p:cNvSpPr>
            <a:spLocks noGrp="1"/>
          </p:cNvSpPr>
          <p:nvPr>
            <p:ph type="title"/>
          </p:nvPr>
        </p:nvSpPr>
        <p:spPr/>
        <p:txBody>
          <a:bodyPr/>
          <a:lstStyle/>
          <a:p>
            <a:r>
              <a:rPr lang="zh-CN" altLang="en-US" dirty="0"/>
              <a:t>虚拟化：指令集虚拟化</a:t>
            </a:r>
          </a:p>
        </p:txBody>
      </p:sp>
    </p:spTree>
    <p:extLst>
      <p:ext uri="{BB962C8B-B14F-4D97-AF65-F5344CB8AC3E}">
        <p14:creationId xmlns:p14="http://schemas.microsoft.com/office/powerpoint/2010/main" val="39596843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D05EFC-57FC-44B1-BE2F-DA359F65A016}"/>
              </a:ext>
            </a:extLst>
          </p:cNvPr>
          <p:cNvSpPr>
            <a:spLocks noGrp="1"/>
          </p:cNvSpPr>
          <p:nvPr>
            <p:ph idx="1"/>
          </p:nvPr>
        </p:nvSpPr>
        <p:spPr/>
        <p:txBody>
          <a:bodyPr/>
          <a:lstStyle/>
          <a:p>
            <a:r>
              <a:rPr lang="zh-CN" altLang="en-US" dirty="0"/>
              <a:t>针对特定资源进行虚拟化</a:t>
            </a:r>
            <a:endParaRPr lang="en-US" altLang="zh-CN" dirty="0"/>
          </a:p>
          <a:p>
            <a:pPr lvl="1"/>
            <a:r>
              <a:rPr lang="zh-CN" altLang="en-US" dirty="0"/>
              <a:t>内存</a:t>
            </a:r>
            <a:endParaRPr lang="en-US" altLang="zh-CN" dirty="0"/>
          </a:p>
          <a:p>
            <a:pPr lvl="1"/>
            <a:r>
              <a:rPr lang="zh-CN" altLang="en-US" dirty="0"/>
              <a:t>网络资源</a:t>
            </a:r>
            <a:endParaRPr lang="en-US" altLang="zh-CN" dirty="0"/>
          </a:p>
          <a:p>
            <a:r>
              <a:rPr lang="zh-CN" altLang="en-US" dirty="0"/>
              <a:t>实际例子</a:t>
            </a:r>
            <a:endParaRPr lang="en-US" altLang="zh-CN" dirty="0"/>
          </a:p>
          <a:p>
            <a:pPr lvl="1"/>
            <a:r>
              <a:rPr lang="zh-CN" altLang="en-US" dirty="0"/>
              <a:t>操作系统能够基于物理网卡的存在提供虚拟网卡</a:t>
            </a:r>
            <a:endParaRPr lang="en-US" altLang="zh-CN" dirty="0"/>
          </a:p>
          <a:p>
            <a:pPr lvl="1"/>
            <a:endParaRPr lang="zh-CN" altLang="en-US" dirty="0"/>
          </a:p>
        </p:txBody>
      </p:sp>
      <p:sp>
        <p:nvSpPr>
          <p:cNvPr id="3" name="标题 2">
            <a:extLst>
              <a:ext uri="{FF2B5EF4-FFF2-40B4-BE49-F238E27FC236}">
                <a16:creationId xmlns:a16="http://schemas.microsoft.com/office/drawing/2014/main" id="{ECE566C7-63F8-447F-9FEB-0BD2966539D6}"/>
              </a:ext>
            </a:extLst>
          </p:cNvPr>
          <p:cNvSpPr>
            <a:spLocks noGrp="1"/>
          </p:cNvSpPr>
          <p:nvPr>
            <p:ph type="title"/>
          </p:nvPr>
        </p:nvSpPr>
        <p:spPr/>
        <p:txBody>
          <a:bodyPr/>
          <a:lstStyle/>
          <a:p>
            <a:r>
              <a:rPr lang="zh-CN" altLang="en-US" dirty="0"/>
              <a:t>虚拟化：资源虚拟化</a:t>
            </a:r>
          </a:p>
        </p:txBody>
      </p:sp>
    </p:spTree>
    <p:extLst>
      <p:ext uri="{BB962C8B-B14F-4D97-AF65-F5344CB8AC3E}">
        <p14:creationId xmlns:p14="http://schemas.microsoft.com/office/powerpoint/2010/main" val="2368954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EE75DE-2A34-42BD-AC01-298885E2F8FE}"/>
              </a:ext>
            </a:extLst>
          </p:cNvPr>
          <p:cNvSpPr>
            <a:spLocks noGrp="1"/>
          </p:cNvSpPr>
          <p:nvPr>
            <p:ph idx="1"/>
          </p:nvPr>
        </p:nvSpPr>
        <p:spPr/>
        <p:txBody>
          <a:bodyPr/>
          <a:lstStyle/>
          <a:p>
            <a:r>
              <a:rPr lang="zh-CN" altLang="en-US" dirty="0"/>
              <a:t>程序库级虚拟化：</a:t>
            </a:r>
            <a:endParaRPr lang="en-US" altLang="zh-CN" dirty="0"/>
          </a:p>
          <a:p>
            <a:pPr lvl="1"/>
            <a:r>
              <a:rPr lang="zh-CN" altLang="en-US" dirty="0"/>
              <a:t>在应用程序和运行库之间引入仿真的系统</a:t>
            </a:r>
            <a:r>
              <a:rPr lang="en-US" altLang="zh-CN" dirty="0"/>
              <a:t>API</a:t>
            </a:r>
          </a:p>
          <a:p>
            <a:pPr lvl="1"/>
            <a:r>
              <a:rPr lang="zh-CN" altLang="en-US" dirty="0"/>
              <a:t>隐藏与操作系统相关的程序库细节</a:t>
            </a:r>
            <a:endParaRPr lang="en-US" altLang="zh-CN" dirty="0"/>
          </a:p>
          <a:p>
            <a:pPr lvl="1"/>
            <a:r>
              <a:rPr lang="zh-CN" altLang="en-US" dirty="0"/>
              <a:t>包括仿真、模拟、解释技术等</a:t>
            </a:r>
            <a:endParaRPr lang="en-US" altLang="zh-CN" dirty="0"/>
          </a:p>
          <a:p>
            <a:pPr lvl="1"/>
            <a:endParaRPr lang="en-US" altLang="zh-CN" dirty="0"/>
          </a:p>
          <a:p>
            <a:r>
              <a:rPr lang="zh-CN" altLang="en-US" dirty="0"/>
              <a:t>真实例子：</a:t>
            </a:r>
            <a:endParaRPr lang="en-US" altLang="zh-CN" dirty="0"/>
          </a:p>
          <a:p>
            <a:pPr lvl="1"/>
            <a:r>
              <a:rPr lang="en-US" altLang="zh-CN" dirty="0"/>
              <a:t>Cygwin</a:t>
            </a:r>
            <a:r>
              <a:rPr lang="zh-CN" altLang="en-US" dirty="0"/>
              <a:t>、</a:t>
            </a:r>
            <a:r>
              <a:rPr lang="en-US" altLang="zh-CN" dirty="0"/>
              <a:t>Wine</a:t>
            </a:r>
            <a:r>
              <a:rPr lang="zh-CN" altLang="en-US" dirty="0"/>
              <a:t>等</a:t>
            </a:r>
            <a:endParaRPr lang="en-US" altLang="zh-CN" dirty="0"/>
          </a:p>
          <a:p>
            <a:pPr lvl="1"/>
            <a:r>
              <a:rPr lang="en-US" altLang="zh-CN" dirty="0"/>
              <a:t>Wine</a:t>
            </a:r>
            <a:r>
              <a:rPr lang="zh-CN" altLang="en-US" dirty="0"/>
              <a:t>能够在类</a:t>
            </a:r>
            <a:r>
              <a:rPr lang="en-US" altLang="zh-CN" dirty="0"/>
              <a:t>UNIX</a:t>
            </a:r>
            <a:r>
              <a:rPr lang="zh-CN" altLang="en-US" dirty="0"/>
              <a:t>系统上为</a:t>
            </a:r>
            <a:r>
              <a:rPr lang="en-US" altLang="zh-CN" dirty="0"/>
              <a:t>win32</a:t>
            </a:r>
            <a:r>
              <a:rPr lang="zh-CN" altLang="en-US" dirty="0"/>
              <a:t>程序提供</a:t>
            </a:r>
            <a:r>
              <a:rPr lang="en-US" altLang="zh-CN" dirty="0"/>
              <a:t>Windows</a:t>
            </a:r>
            <a:r>
              <a:rPr lang="zh-CN" altLang="en-US" dirty="0"/>
              <a:t>的系统</a:t>
            </a:r>
            <a:r>
              <a:rPr lang="en-US" altLang="zh-CN" dirty="0"/>
              <a:t>API</a:t>
            </a:r>
            <a:endParaRPr lang="zh-CN" altLang="en-US" dirty="0"/>
          </a:p>
        </p:txBody>
      </p:sp>
      <p:sp>
        <p:nvSpPr>
          <p:cNvPr id="3" name="标题 2">
            <a:extLst>
              <a:ext uri="{FF2B5EF4-FFF2-40B4-BE49-F238E27FC236}">
                <a16:creationId xmlns:a16="http://schemas.microsoft.com/office/drawing/2014/main" id="{9D04A967-1666-46E5-A033-E740F76BD15E}"/>
              </a:ext>
            </a:extLst>
          </p:cNvPr>
          <p:cNvSpPr>
            <a:spLocks noGrp="1"/>
          </p:cNvSpPr>
          <p:nvPr>
            <p:ph type="title"/>
          </p:nvPr>
        </p:nvSpPr>
        <p:spPr/>
        <p:txBody>
          <a:bodyPr/>
          <a:lstStyle/>
          <a:p>
            <a:r>
              <a:rPr lang="zh-CN" altLang="en-US" dirty="0"/>
              <a:t>虚拟化：程序库级虚拟化</a:t>
            </a:r>
          </a:p>
        </p:txBody>
      </p:sp>
    </p:spTree>
    <p:extLst>
      <p:ext uri="{BB962C8B-B14F-4D97-AF65-F5344CB8AC3E}">
        <p14:creationId xmlns:p14="http://schemas.microsoft.com/office/powerpoint/2010/main" val="6111784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88D81E0-7E22-4D60-82A7-9D2AAB66C018}"/>
              </a:ext>
            </a:extLst>
          </p:cNvPr>
          <p:cNvSpPr>
            <a:spLocks noGrp="1"/>
          </p:cNvSpPr>
          <p:nvPr>
            <p:ph idx="1"/>
          </p:nvPr>
        </p:nvSpPr>
        <p:spPr/>
        <p:txBody>
          <a:bodyPr/>
          <a:lstStyle/>
          <a:p>
            <a:r>
              <a:rPr lang="zh-CN" altLang="en-US" dirty="0"/>
              <a:t>编程语言虚拟化：</a:t>
            </a:r>
            <a:endParaRPr lang="en-US" altLang="zh-CN" dirty="0"/>
          </a:p>
          <a:p>
            <a:pPr lvl="1"/>
            <a:r>
              <a:rPr lang="zh-CN" altLang="en-US" dirty="0"/>
              <a:t>提供一套自定义的、处理器无关的编程语言指令集</a:t>
            </a:r>
            <a:endParaRPr lang="en-US" altLang="zh-CN" dirty="0"/>
          </a:p>
          <a:p>
            <a:pPr lvl="1"/>
            <a:r>
              <a:rPr lang="zh-CN" altLang="en-US" dirty="0"/>
              <a:t>屏蔽了硬件的异构性</a:t>
            </a:r>
            <a:endParaRPr lang="en-US" altLang="zh-CN" dirty="0"/>
          </a:p>
          <a:p>
            <a:pPr lvl="1"/>
            <a:r>
              <a:rPr lang="zh-CN" altLang="en-US" dirty="0"/>
              <a:t>解决可执行程序在不同体系结构计算机间迁移的问题</a:t>
            </a:r>
            <a:endParaRPr lang="en-US" altLang="zh-CN" dirty="0"/>
          </a:p>
          <a:p>
            <a:endParaRPr lang="en-US" altLang="zh-CN" dirty="0"/>
          </a:p>
          <a:p>
            <a:r>
              <a:rPr lang="zh-CN" altLang="en-US" dirty="0"/>
              <a:t>实例：</a:t>
            </a:r>
            <a:endParaRPr lang="en-US" altLang="zh-CN" dirty="0"/>
          </a:p>
          <a:p>
            <a:pPr lvl="1"/>
            <a:r>
              <a:rPr lang="en-US" altLang="zh-CN" dirty="0"/>
              <a:t>Java</a:t>
            </a:r>
            <a:r>
              <a:rPr lang="zh-CN" altLang="en-US" dirty="0"/>
              <a:t>虚拟机</a:t>
            </a:r>
            <a:r>
              <a:rPr lang="en-US" altLang="zh-CN" dirty="0"/>
              <a:t>JVM</a:t>
            </a:r>
            <a:r>
              <a:rPr lang="zh-CN" altLang="en-US" dirty="0"/>
              <a:t>：一次编译、到处执行</a:t>
            </a:r>
            <a:endParaRPr lang="en-US" altLang="zh-CN" dirty="0"/>
          </a:p>
          <a:p>
            <a:pPr lvl="1"/>
            <a:r>
              <a:rPr lang="en-US" altLang="zh-CN" dirty="0"/>
              <a:t>Microsoft .NET</a:t>
            </a:r>
            <a:r>
              <a:rPr lang="zh-CN" altLang="en-US" dirty="0"/>
              <a:t>框架</a:t>
            </a:r>
            <a:endParaRPr lang="en-US" altLang="zh-CN" dirty="0"/>
          </a:p>
        </p:txBody>
      </p:sp>
      <p:sp>
        <p:nvSpPr>
          <p:cNvPr id="3" name="标题 2">
            <a:extLst>
              <a:ext uri="{FF2B5EF4-FFF2-40B4-BE49-F238E27FC236}">
                <a16:creationId xmlns:a16="http://schemas.microsoft.com/office/drawing/2014/main" id="{16E17BF2-17EE-4CB9-8CD2-AC0F0C1794B4}"/>
              </a:ext>
            </a:extLst>
          </p:cNvPr>
          <p:cNvSpPr>
            <a:spLocks noGrp="1"/>
          </p:cNvSpPr>
          <p:nvPr>
            <p:ph type="title"/>
          </p:nvPr>
        </p:nvSpPr>
        <p:spPr/>
        <p:txBody>
          <a:bodyPr/>
          <a:lstStyle/>
          <a:p>
            <a:r>
              <a:rPr lang="zh-CN" altLang="en-US" dirty="0"/>
              <a:t>虚拟化：编程语言虚拟化</a:t>
            </a:r>
          </a:p>
        </p:txBody>
      </p:sp>
    </p:spTree>
    <p:extLst>
      <p:ext uri="{BB962C8B-B14F-4D97-AF65-F5344CB8AC3E}">
        <p14:creationId xmlns:p14="http://schemas.microsoft.com/office/powerpoint/2010/main" val="39844750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82F8C8-E08B-47B9-B1FE-DA3C7695878B}"/>
              </a:ext>
            </a:extLst>
          </p:cNvPr>
          <p:cNvSpPr>
            <a:spLocks noGrp="1"/>
          </p:cNvSpPr>
          <p:nvPr>
            <p:ph idx="1"/>
          </p:nvPr>
        </p:nvSpPr>
        <p:spPr/>
        <p:txBody>
          <a:bodyPr/>
          <a:lstStyle/>
          <a:p>
            <a:r>
              <a:rPr lang="zh-CN" altLang="en-US" dirty="0"/>
              <a:t>系统虚拟化（平台虚拟化）：</a:t>
            </a:r>
            <a:endParaRPr lang="en-US" altLang="zh-CN" dirty="0"/>
          </a:p>
          <a:p>
            <a:pPr lvl="1"/>
            <a:r>
              <a:rPr lang="zh-CN" altLang="en-US" dirty="0"/>
              <a:t>针对计算机和操作系统</a:t>
            </a:r>
            <a:endParaRPr lang="en-US" altLang="zh-CN" dirty="0"/>
          </a:p>
          <a:p>
            <a:pPr lvl="1"/>
            <a:r>
              <a:rPr lang="zh-CN" altLang="en-US" dirty="0"/>
              <a:t>为每个虚拟机提供虚拟硬件（</a:t>
            </a:r>
            <a:r>
              <a:rPr lang="en-US" altLang="zh-CN" dirty="0"/>
              <a:t>CPU</a:t>
            </a:r>
            <a:r>
              <a:rPr lang="zh-CN" altLang="en-US" dirty="0"/>
              <a:t>、内存、</a:t>
            </a:r>
            <a:r>
              <a:rPr lang="en-US" altLang="zh-CN" dirty="0"/>
              <a:t>I/O</a:t>
            </a:r>
            <a:r>
              <a:rPr lang="zh-CN" altLang="en-US" dirty="0"/>
              <a:t>设备）</a:t>
            </a:r>
            <a:endParaRPr lang="en-US" altLang="zh-CN" dirty="0"/>
          </a:p>
          <a:p>
            <a:pPr lvl="1"/>
            <a:r>
              <a:rPr lang="zh-CN" altLang="en-US" dirty="0"/>
              <a:t>操作系统与物理硬件分离</a:t>
            </a:r>
            <a:endParaRPr lang="en-US" altLang="zh-CN" dirty="0"/>
          </a:p>
          <a:p>
            <a:pPr lvl="1"/>
            <a:r>
              <a:rPr lang="zh-CN" altLang="en-US" dirty="0"/>
              <a:t>在一台物理机器上运行多个虚拟的操作系统，表现出高度的客户系统隔离性、客户系统与宿主机隔离性。</a:t>
            </a:r>
            <a:endParaRPr lang="en-US" altLang="zh-CN" dirty="0"/>
          </a:p>
          <a:p>
            <a:endParaRPr lang="en-US" altLang="zh-CN" dirty="0"/>
          </a:p>
          <a:p>
            <a:r>
              <a:rPr lang="zh-CN" altLang="en-US" dirty="0"/>
              <a:t>实例：</a:t>
            </a:r>
            <a:endParaRPr lang="en-US" altLang="zh-CN" dirty="0"/>
          </a:p>
          <a:p>
            <a:pPr lvl="1"/>
            <a:r>
              <a:rPr lang="zh-CN" altLang="en-US" dirty="0"/>
              <a:t>云平台常采用这种虚拟化</a:t>
            </a:r>
            <a:endParaRPr lang="en-US" altLang="zh-CN" dirty="0"/>
          </a:p>
          <a:p>
            <a:pPr lvl="1"/>
            <a:r>
              <a:rPr lang="en-US" altLang="zh-CN" dirty="0" err="1"/>
              <a:t>Vmware</a:t>
            </a:r>
            <a:r>
              <a:rPr lang="en-US" altLang="zh-CN" dirty="0"/>
              <a:t> ESX</a:t>
            </a:r>
            <a:r>
              <a:rPr lang="zh-CN" altLang="en-US" dirty="0"/>
              <a:t>、</a:t>
            </a:r>
            <a:r>
              <a:rPr lang="en-US" altLang="zh-CN" dirty="0"/>
              <a:t>Xen</a:t>
            </a:r>
            <a:r>
              <a:rPr lang="zh-CN" altLang="en-US" dirty="0"/>
              <a:t>、</a:t>
            </a:r>
            <a:r>
              <a:rPr lang="en-US" altLang="zh-CN" dirty="0"/>
              <a:t>KVM</a:t>
            </a:r>
            <a:endParaRPr lang="zh-CN" altLang="en-US" dirty="0"/>
          </a:p>
        </p:txBody>
      </p:sp>
      <p:sp>
        <p:nvSpPr>
          <p:cNvPr id="3" name="标题 2">
            <a:extLst>
              <a:ext uri="{FF2B5EF4-FFF2-40B4-BE49-F238E27FC236}">
                <a16:creationId xmlns:a16="http://schemas.microsoft.com/office/drawing/2014/main" id="{5D0742B6-6D60-4599-A908-3108CA4B5BC8}"/>
              </a:ext>
            </a:extLst>
          </p:cNvPr>
          <p:cNvSpPr>
            <a:spLocks noGrp="1"/>
          </p:cNvSpPr>
          <p:nvPr>
            <p:ph type="title"/>
          </p:nvPr>
        </p:nvSpPr>
        <p:spPr/>
        <p:txBody>
          <a:bodyPr/>
          <a:lstStyle/>
          <a:p>
            <a:r>
              <a:rPr lang="zh-CN" altLang="en-US" dirty="0"/>
              <a:t>虚拟化：系统虚拟化</a:t>
            </a:r>
          </a:p>
        </p:txBody>
      </p:sp>
    </p:spTree>
    <p:extLst>
      <p:ext uri="{BB962C8B-B14F-4D97-AF65-F5344CB8AC3E}">
        <p14:creationId xmlns:p14="http://schemas.microsoft.com/office/powerpoint/2010/main" val="26189309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463662-1447-4D7D-B04C-0591EB8A8438}"/>
              </a:ext>
            </a:extLst>
          </p:cNvPr>
          <p:cNvSpPr>
            <a:spLocks noGrp="1"/>
          </p:cNvSpPr>
          <p:nvPr>
            <p:ph idx="1"/>
          </p:nvPr>
        </p:nvSpPr>
        <p:spPr/>
        <p:txBody>
          <a:bodyPr/>
          <a:lstStyle/>
          <a:p>
            <a:r>
              <a:rPr lang="zh-CN" altLang="en-US" dirty="0"/>
              <a:t>全虚拟化：</a:t>
            </a:r>
            <a:endParaRPr lang="en-US" altLang="zh-CN" dirty="0"/>
          </a:p>
          <a:p>
            <a:pPr lvl="1"/>
            <a:r>
              <a:rPr lang="zh-CN" altLang="en-US" dirty="0"/>
              <a:t>指</a:t>
            </a:r>
            <a:r>
              <a:rPr lang="en-US" altLang="zh-CN" dirty="0"/>
              <a:t>VMM</a:t>
            </a:r>
            <a:r>
              <a:rPr lang="zh-CN" altLang="en-US" dirty="0"/>
              <a:t>虚拟出来的平台是现实中存在的平台，因此对于客户机来说，并不知道自己是运行在虚拟的平台上。正因为此，全虚拟化中的客户机操作系统是不需要做任何修改的。</a:t>
            </a:r>
            <a:endParaRPr lang="en-US" altLang="zh-CN" dirty="0"/>
          </a:p>
          <a:p>
            <a:r>
              <a:rPr lang="zh-CN" altLang="en-US" dirty="0"/>
              <a:t>半虚拟化：</a:t>
            </a:r>
            <a:endParaRPr lang="en-US" altLang="zh-CN" dirty="0"/>
          </a:p>
          <a:p>
            <a:pPr lvl="1"/>
            <a:r>
              <a:rPr lang="zh-CN" altLang="en-US" dirty="0"/>
              <a:t>指通过对客户机进行源码级的修改，让客户机可以使用虚拟化的资源。由于需要修改客户机内核，因此半虚拟化一般都会被顺便用来优化</a:t>
            </a:r>
            <a:r>
              <a:rPr lang="en-US" altLang="zh-CN" dirty="0"/>
              <a:t>I/O</a:t>
            </a:r>
            <a:r>
              <a:rPr lang="zh-CN" altLang="en-US" dirty="0"/>
              <a:t>，客户机的操作系统通过高度优化的</a:t>
            </a:r>
            <a:r>
              <a:rPr lang="en-US" altLang="zh-CN" dirty="0"/>
              <a:t>I/O</a:t>
            </a:r>
            <a:r>
              <a:rPr lang="zh-CN" altLang="en-US" dirty="0"/>
              <a:t>协议，可以和</a:t>
            </a:r>
            <a:r>
              <a:rPr lang="en-US" altLang="zh-CN" dirty="0"/>
              <a:t>VMM</a:t>
            </a:r>
            <a:r>
              <a:rPr lang="zh-CN" altLang="en-US" dirty="0"/>
              <a:t>紧密结合达到近似于物理机的速度。</a:t>
            </a:r>
          </a:p>
        </p:txBody>
      </p:sp>
      <p:sp>
        <p:nvSpPr>
          <p:cNvPr id="3" name="标题 2">
            <a:extLst>
              <a:ext uri="{FF2B5EF4-FFF2-40B4-BE49-F238E27FC236}">
                <a16:creationId xmlns:a16="http://schemas.microsoft.com/office/drawing/2014/main" id="{EA1375B4-2EAA-4F40-8F86-4A28583B0120}"/>
              </a:ext>
            </a:extLst>
          </p:cNvPr>
          <p:cNvSpPr>
            <a:spLocks noGrp="1"/>
          </p:cNvSpPr>
          <p:nvPr>
            <p:ph type="title"/>
          </p:nvPr>
        </p:nvSpPr>
        <p:spPr/>
        <p:txBody>
          <a:bodyPr/>
          <a:lstStyle/>
          <a:p>
            <a:r>
              <a:rPr lang="zh-CN" altLang="en-US" dirty="0"/>
              <a:t>从虚拟平台角度划分</a:t>
            </a:r>
          </a:p>
        </p:txBody>
      </p:sp>
    </p:spTree>
    <p:extLst>
      <p:ext uri="{BB962C8B-B14F-4D97-AF65-F5344CB8AC3E}">
        <p14:creationId xmlns:p14="http://schemas.microsoft.com/office/powerpoint/2010/main" val="41612212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8CDE7A8-11C2-4BFA-942E-B474866D615E}"/>
              </a:ext>
            </a:extLst>
          </p:cNvPr>
          <p:cNvSpPr>
            <a:spLocks noGrp="1"/>
          </p:cNvSpPr>
          <p:nvPr>
            <p:ph type="title"/>
          </p:nvPr>
        </p:nvSpPr>
        <p:spPr/>
        <p:txBody>
          <a:bodyPr/>
          <a:lstStyle/>
          <a:p>
            <a:r>
              <a:rPr lang="zh-CN" altLang="en-US" dirty="0"/>
              <a:t>从虚拟平台角度划分</a:t>
            </a:r>
          </a:p>
        </p:txBody>
      </p:sp>
      <p:grpSp>
        <p:nvGrpSpPr>
          <p:cNvPr id="4" name="Group 3">
            <a:extLst>
              <a:ext uri="{FF2B5EF4-FFF2-40B4-BE49-F238E27FC236}">
                <a16:creationId xmlns:a16="http://schemas.microsoft.com/office/drawing/2014/main" id="{8C5B0352-5668-4710-8250-82FB3F3B0AC5}"/>
              </a:ext>
            </a:extLst>
          </p:cNvPr>
          <p:cNvGrpSpPr>
            <a:grpSpLocks/>
          </p:cNvGrpSpPr>
          <p:nvPr/>
        </p:nvGrpSpPr>
        <p:grpSpPr bwMode="auto">
          <a:xfrm>
            <a:off x="706607" y="1902010"/>
            <a:ext cx="4384431" cy="3553851"/>
            <a:chOff x="0" y="0"/>
            <a:chExt cx="2709" cy="2126"/>
          </a:xfrm>
        </p:grpSpPr>
        <p:pic>
          <p:nvPicPr>
            <p:cNvPr id="5" name="Picture 4" descr="sendpix6.jpg">
              <a:extLst>
                <a:ext uri="{FF2B5EF4-FFF2-40B4-BE49-F238E27FC236}">
                  <a16:creationId xmlns:a16="http://schemas.microsoft.com/office/drawing/2014/main" id="{B6149D58-27A3-4746-BDFF-27D788C71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709" cy="1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5">
              <a:extLst>
                <a:ext uri="{FF2B5EF4-FFF2-40B4-BE49-F238E27FC236}">
                  <a16:creationId xmlns:a16="http://schemas.microsoft.com/office/drawing/2014/main" id="{8F6BA935-AB19-42E7-AC62-172BF5635841}"/>
                </a:ext>
              </a:extLst>
            </p:cNvPr>
            <p:cNvSpPr txBox="1">
              <a:spLocks noChangeArrowheads="1"/>
            </p:cNvSpPr>
            <p:nvPr/>
          </p:nvSpPr>
          <p:spPr bwMode="auto">
            <a:xfrm>
              <a:off x="329" y="1867"/>
              <a:ext cx="1311"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15">
                  <a:latin typeface="Times New Roman" panose="02020603050405020304" pitchFamily="18" charset="0"/>
                  <a:ea typeface="永中宋体"/>
                  <a:cs typeface="永中宋体"/>
                </a:rPr>
                <a:t>全虚拟化</a:t>
              </a:r>
            </a:p>
          </p:txBody>
        </p:sp>
      </p:grpSp>
      <p:grpSp>
        <p:nvGrpSpPr>
          <p:cNvPr id="7" name="Group 6">
            <a:extLst>
              <a:ext uri="{FF2B5EF4-FFF2-40B4-BE49-F238E27FC236}">
                <a16:creationId xmlns:a16="http://schemas.microsoft.com/office/drawing/2014/main" id="{231F575E-3D92-4D5C-A36E-E76B2EC636B0}"/>
              </a:ext>
            </a:extLst>
          </p:cNvPr>
          <p:cNvGrpSpPr>
            <a:grpSpLocks/>
          </p:cNvGrpSpPr>
          <p:nvPr/>
        </p:nvGrpSpPr>
        <p:grpSpPr bwMode="auto">
          <a:xfrm>
            <a:off x="4287716" y="1349620"/>
            <a:ext cx="3716215" cy="4617996"/>
            <a:chOff x="0" y="0"/>
            <a:chExt cx="2226" cy="2817"/>
          </a:xfrm>
        </p:grpSpPr>
        <p:pic>
          <p:nvPicPr>
            <p:cNvPr id="8" name="Picture 7" descr="sendpix7.jpg">
              <a:extLst>
                <a:ext uri="{FF2B5EF4-FFF2-40B4-BE49-F238E27FC236}">
                  <a16:creationId xmlns:a16="http://schemas.microsoft.com/office/drawing/2014/main" id="{60CF878D-87FF-4D6C-AA21-7D7D76034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26" cy="2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 Box 8">
              <a:extLst>
                <a:ext uri="{FF2B5EF4-FFF2-40B4-BE49-F238E27FC236}">
                  <a16:creationId xmlns:a16="http://schemas.microsoft.com/office/drawing/2014/main" id="{F8E37654-38D6-4AC7-ADAC-CDFF67FC19EC}"/>
                </a:ext>
              </a:extLst>
            </p:cNvPr>
            <p:cNvSpPr txBox="1">
              <a:spLocks noChangeArrowheads="1"/>
            </p:cNvSpPr>
            <p:nvPr/>
          </p:nvSpPr>
          <p:spPr bwMode="auto">
            <a:xfrm>
              <a:off x="462" y="2553"/>
              <a:ext cx="131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15">
                  <a:latin typeface="Times New Roman" panose="02020603050405020304" pitchFamily="18" charset="0"/>
                  <a:ea typeface="永中宋体"/>
                  <a:cs typeface="永中宋体"/>
                </a:rPr>
                <a:t>半虚拟化</a:t>
              </a:r>
            </a:p>
          </p:txBody>
        </p:sp>
      </p:grpSp>
    </p:spTree>
    <p:extLst>
      <p:ext uri="{BB962C8B-B14F-4D97-AF65-F5344CB8AC3E}">
        <p14:creationId xmlns:p14="http://schemas.microsoft.com/office/powerpoint/2010/main" val="407608353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DA32E6-8C01-4C56-A2BA-002BD4E7D250}"/>
              </a:ext>
            </a:extLst>
          </p:cNvPr>
          <p:cNvSpPr>
            <a:spLocks noGrp="1"/>
          </p:cNvSpPr>
          <p:nvPr>
            <p:ph idx="1"/>
          </p:nvPr>
        </p:nvSpPr>
        <p:spPr/>
        <p:txBody>
          <a:bodyPr/>
          <a:lstStyle/>
          <a:p>
            <a:r>
              <a:rPr lang="zh-CN" altLang="en-US" dirty="0"/>
              <a:t>软件级虚拟化：</a:t>
            </a:r>
            <a:endParaRPr lang="en-US" altLang="zh-CN" dirty="0"/>
          </a:p>
          <a:p>
            <a:pPr lvl="1"/>
            <a:r>
              <a:rPr lang="zh-CN" altLang="en-US" dirty="0"/>
              <a:t>可以让一台</a:t>
            </a:r>
            <a:r>
              <a:rPr lang="en-US" altLang="zh-CN" dirty="0"/>
              <a:t>x86</a:t>
            </a:r>
            <a:r>
              <a:rPr lang="zh-CN" altLang="en-US" dirty="0"/>
              <a:t>的物理机运行</a:t>
            </a:r>
            <a:r>
              <a:rPr lang="en-US" altLang="zh-CN" dirty="0"/>
              <a:t>64</a:t>
            </a:r>
            <a:r>
              <a:rPr lang="zh-CN" altLang="en-US" dirty="0"/>
              <a:t>位操作系统。</a:t>
            </a:r>
            <a:endParaRPr lang="en-US" altLang="zh-CN" dirty="0"/>
          </a:p>
          <a:p>
            <a:r>
              <a:rPr lang="zh-CN" altLang="en-US" dirty="0"/>
              <a:t>硬件辅助的虚拟化：</a:t>
            </a:r>
            <a:endParaRPr lang="en-US" altLang="zh-CN" dirty="0"/>
          </a:p>
          <a:p>
            <a:pPr lvl="1"/>
            <a:r>
              <a:rPr lang="zh-CN" altLang="en-US" dirty="0"/>
              <a:t>由于在技术层面上用软件手段达到全虚拟化非常麻烦，而且效率较低，才由</a:t>
            </a:r>
            <a:r>
              <a:rPr lang="en-US" altLang="zh-CN" dirty="0"/>
              <a:t>Intel</a:t>
            </a:r>
            <a:r>
              <a:rPr lang="zh-CN" altLang="en-US" dirty="0"/>
              <a:t>等处理器厂商直接在芯片上提供了对虚拟化的支持。硬件直接可以对敏感指令进行虚拟化执行。比如</a:t>
            </a:r>
            <a:r>
              <a:rPr lang="en-US" altLang="zh-CN" dirty="0"/>
              <a:t>Intel</a:t>
            </a:r>
            <a:r>
              <a:rPr lang="zh-CN" altLang="en-US" dirty="0"/>
              <a:t>的</a:t>
            </a:r>
            <a:r>
              <a:rPr lang="en-US" altLang="zh-CN" dirty="0"/>
              <a:t>VT-x</a:t>
            </a:r>
            <a:r>
              <a:rPr lang="zh-CN" altLang="en-US" dirty="0"/>
              <a:t>技术。</a:t>
            </a:r>
          </a:p>
        </p:txBody>
      </p:sp>
      <p:sp>
        <p:nvSpPr>
          <p:cNvPr id="3" name="标题 2">
            <a:extLst>
              <a:ext uri="{FF2B5EF4-FFF2-40B4-BE49-F238E27FC236}">
                <a16:creationId xmlns:a16="http://schemas.microsoft.com/office/drawing/2014/main" id="{D67F49F4-D922-44DB-B7C5-6A3CD3EE85CF}"/>
              </a:ext>
            </a:extLst>
          </p:cNvPr>
          <p:cNvSpPr>
            <a:spLocks noGrp="1"/>
          </p:cNvSpPr>
          <p:nvPr>
            <p:ph type="title"/>
          </p:nvPr>
        </p:nvSpPr>
        <p:spPr/>
        <p:txBody>
          <a:bodyPr/>
          <a:lstStyle/>
          <a:p>
            <a:r>
              <a:rPr lang="zh-CN" altLang="en-US" dirty="0"/>
              <a:t>从虚拟化支持的层次划分</a:t>
            </a:r>
          </a:p>
        </p:txBody>
      </p:sp>
    </p:spTree>
    <p:extLst>
      <p:ext uri="{BB962C8B-B14F-4D97-AF65-F5344CB8AC3E}">
        <p14:creationId xmlns:p14="http://schemas.microsoft.com/office/powerpoint/2010/main" val="5243882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395536" y="1412776"/>
            <a:ext cx="6646892" cy="4809763"/>
          </a:xfrm>
        </p:spPr>
        <p:txBody>
          <a:bodyPr/>
          <a:lstStyle/>
          <a:p>
            <a:r>
              <a:rPr lang="zh-CN" altLang="en-US" dirty="0">
                <a:ea typeface="宋体" pitchFamily="2" charset="-122"/>
              </a:rPr>
              <a:t>第</a:t>
            </a:r>
            <a:r>
              <a:rPr lang="en-US" altLang="zh-CN" dirty="0">
                <a:ea typeface="宋体" pitchFamily="2" charset="-122"/>
              </a:rPr>
              <a:t>1</a:t>
            </a:r>
            <a:r>
              <a:rPr lang="zh-CN" altLang="en-US" dirty="0">
                <a:ea typeface="宋体" pitchFamily="2" charset="-122"/>
              </a:rPr>
              <a:t>讲：虚拟化基础</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2</a:t>
            </a:r>
            <a:r>
              <a:rPr lang="zh-CN" altLang="en-US" dirty="0">
                <a:ea typeface="宋体" pitchFamily="2" charset="-122"/>
              </a:rPr>
              <a:t>讲：</a:t>
            </a:r>
            <a:r>
              <a:rPr lang="en-US" altLang="zh-CN" dirty="0">
                <a:ea typeface="宋体" pitchFamily="2" charset="-122"/>
              </a:rPr>
              <a:t>KVM</a:t>
            </a:r>
          </a:p>
          <a:p>
            <a:endParaRPr lang="en-US" altLang="zh-CN" dirty="0">
              <a:ea typeface="宋体" pitchFamily="2" charset="-122"/>
            </a:endParaRPr>
          </a:p>
          <a:p>
            <a:r>
              <a:rPr lang="zh-CN" altLang="en-US" dirty="0">
                <a:ea typeface="宋体" pitchFamily="2" charset="-122"/>
              </a:rPr>
              <a:t>第</a:t>
            </a:r>
            <a:r>
              <a:rPr lang="en-US" altLang="zh-CN" dirty="0">
                <a:ea typeface="宋体" pitchFamily="2" charset="-122"/>
              </a:rPr>
              <a:t>3</a:t>
            </a:r>
            <a:r>
              <a:rPr lang="zh-CN" altLang="en-US" dirty="0">
                <a:ea typeface="宋体" pitchFamily="2" charset="-122"/>
              </a:rPr>
              <a:t>讲：容器与</a:t>
            </a:r>
            <a:r>
              <a:rPr lang="en-US" altLang="zh-CN" dirty="0" err="1">
                <a:ea typeface="宋体" pitchFamily="2" charset="-122"/>
              </a:rPr>
              <a:t>iSula</a:t>
            </a:r>
            <a:endParaRPr lang="zh-CN" altLang="en-US" dirty="0">
              <a:ea typeface="宋体" pitchFamily="2" charset="-122"/>
            </a:endParaRPr>
          </a:p>
        </p:txBody>
      </p:sp>
      <p:sp>
        <p:nvSpPr>
          <p:cNvPr id="6" name="标题 5"/>
          <p:cNvSpPr>
            <a:spLocks noGrp="1"/>
          </p:cNvSpPr>
          <p:nvPr>
            <p:ph type="title"/>
          </p:nvPr>
        </p:nvSpPr>
        <p:spPr/>
        <p:txBody>
          <a:bodyPr/>
          <a:lstStyle/>
          <a:p>
            <a:r>
              <a:rPr lang="zh-CN" altLang="en-US">
                <a:effectLst>
                  <a:outerShdw blurRad="38100" dist="38100" dir="2700000" algn="tl">
                    <a:srgbClr val="000000">
                      <a:alpha val="43137"/>
                    </a:srgbClr>
                  </a:outerShdw>
                </a:effectLst>
              </a:rPr>
              <a:t>第十一章 </a:t>
            </a:r>
            <a:r>
              <a:rPr lang="zh-CN" altLang="en-US" dirty="0">
                <a:effectLst>
                  <a:outerShdw blurRad="38100" dist="38100" dir="2700000" algn="tl">
                    <a:srgbClr val="000000">
                      <a:alpha val="43137"/>
                    </a:srgbClr>
                  </a:outerShdw>
                </a:effectLst>
              </a:rPr>
              <a:t>结构</a:t>
            </a:r>
          </a:p>
        </p:txBody>
      </p:sp>
    </p:spTree>
    <p:extLst>
      <p:ext uri="{BB962C8B-B14F-4D97-AF65-F5344CB8AC3E}">
        <p14:creationId xmlns:p14="http://schemas.microsoft.com/office/powerpoint/2010/main" val="101710581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1846DB-E755-456E-A1D1-08946DD95F52}"/>
              </a:ext>
            </a:extLst>
          </p:cNvPr>
          <p:cNvSpPr>
            <a:spLocks noGrp="1"/>
          </p:cNvSpPr>
          <p:nvPr>
            <p:ph idx="1"/>
          </p:nvPr>
        </p:nvSpPr>
        <p:spPr/>
        <p:txBody>
          <a:bodyPr/>
          <a:lstStyle/>
          <a:p>
            <a:r>
              <a:rPr lang="en-US" altLang="zh-CN" dirty="0"/>
              <a:t>Hypervisor</a:t>
            </a:r>
            <a:r>
              <a:rPr lang="zh-CN" altLang="en-US" dirty="0"/>
              <a:t>虚拟</a:t>
            </a:r>
            <a:endParaRPr lang="en-US" altLang="zh-CN" dirty="0"/>
          </a:p>
          <a:p>
            <a:pPr lvl="1"/>
            <a:r>
              <a:rPr lang="zh-CN" altLang="en-US" dirty="0"/>
              <a:t>硬件资源之上没有操作系统，而是直接由</a:t>
            </a:r>
            <a:r>
              <a:rPr lang="en-US" altLang="zh-CN" dirty="0"/>
              <a:t>VMM</a:t>
            </a:r>
            <a:r>
              <a:rPr lang="zh-CN" altLang="en-US" dirty="0"/>
              <a:t>（</a:t>
            </a:r>
            <a:r>
              <a:rPr lang="en-US" altLang="zh-CN" dirty="0"/>
              <a:t>Hypervisor</a:t>
            </a:r>
            <a:r>
              <a:rPr lang="zh-CN" altLang="en-US" dirty="0"/>
              <a:t>）接管，</a:t>
            </a:r>
            <a:r>
              <a:rPr lang="en-US" altLang="zh-CN" dirty="0"/>
              <a:t>Hypervisor</a:t>
            </a:r>
            <a:r>
              <a:rPr lang="zh-CN" altLang="en-US" dirty="0"/>
              <a:t>负责管理所有资源和虚拟环境支持。</a:t>
            </a:r>
            <a:endParaRPr lang="en-US" altLang="zh-CN" dirty="0"/>
          </a:p>
          <a:p>
            <a:pPr lvl="1"/>
            <a:r>
              <a:rPr lang="en-US" altLang="zh-CN" dirty="0"/>
              <a:t>VMM</a:t>
            </a:r>
            <a:r>
              <a:rPr lang="zh-CN" altLang="en-US" dirty="0"/>
              <a:t>难以支持所有设备的驱动，所以该模型仅支持有限的设备</a:t>
            </a:r>
            <a:endParaRPr lang="en-US" altLang="zh-CN" dirty="0"/>
          </a:p>
          <a:p>
            <a:r>
              <a:rPr lang="zh-CN" altLang="en-US" dirty="0"/>
              <a:t>宿主模型</a:t>
            </a:r>
            <a:endParaRPr lang="en-US" altLang="zh-CN" dirty="0"/>
          </a:p>
          <a:p>
            <a:pPr lvl="1"/>
            <a:r>
              <a:rPr lang="zh-CN" altLang="en-US" dirty="0"/>
              <a:t>在硬件资源之上有个普通的操作系统，负责管理硬件设备，然后</a:t>
            </a:r>
            <a:r>
              <a:rPr lang="en-US" altLang="zh-CN" dirty="0"/>
              <a:t>VMM</a:t>
            </a:r>
            <a:r>
              <a:rPr lang="zh-CN" altLang="en-US" dirty="0"/>
              <a:t>作为一个应用搭建在宿主</a:t>
            </a:r>
            <a:r>
              <a:rPr lang="en-US" altLang="zh-CN" dirty="0"/>
              <a:t>OS</a:t>
            </a:r>
            <a:r>
              <a:rPr lang="zh-CN" altLang="en-US" dirty="0"/>
              <a:t>上负责虚拟环境的支持，在</a:t>
            </a:r>
            <a:r>
              <a:rPr lang="en-US" altLang="zh-CN" dirty="0"/>
              <a:t>VMM</a:t>
            </a:r>
            <a:r>
              <a:rPr lang="zh-CN" altLang="en-US" dirty="0"/>
              <a:t>之上再加载客户机。此方式由底层操作系统对设备进行管理，因此</a:t>
            </a:r>
            <a:r>
              <a:rPr lang="en-US" altLang="zh-CN" dirty="0"/>
              <a:t>VMM</a:t>
            </a:r>
            <a:r>
              <a:rPr lang="zh-CN" altLang="en-US" dirty="0"/>
              <a:t>完全不用操心实现设备驱动。</a:t>
            </a:r>
          </a:p>
          <a:p>
            <a:pPr lvl="1"/>
            <a:r>
              <a:rPr lang="zh-CN" altLang="en-US" dirty="0"/>
              <a:t>依赖宿主机，效率和功能受宿主机影响较大</a:t>
            </a:r>
          </a:p>
        </p:txBody>
      </p:sp>
      <p:sp>
        <p:nvSpPr>
          <p:cNvPr id="3" name="标题 2">
            <a:extLst>
              <a:ext uri="{FF2B5EF4-FFF2-40B4-BE49-F238E27FC236}">
                <a16:creationId xmlns:a16="http://schemas.microsoft.com/office/drawing/2014/main" id="{C7D6B8BD-1CEC-4CAE-A67E-873B06C4214B}"/>
              </a:ext>
            </a:extLst>
          </p:cNvPr>
          <p:cNvSpPr>
            <a:spLocks noGrp="1"/>
          </p:cNvSpPr>
          <p:nvPr>
            <p:ph type="title"/>
          </p:nvPr>
        </p:nvSpPr>
        <p:spPr/>
        <p:txBody>
          <a:bodyPr/>
          <a:lstStyle/>
          <a:p>
            <a:r>
              <a:rPr lang="zh-CN" altLang="en-US" dirty="0"/>
              <a:t>从实现结构划分</a:t>
            </a:r>
          </a:p>
        </p:txBody>
      </p:sp>
    </p:spTree>
    <p:extLst>
      <p:ext uri="{BB962C8B-B14F-4D97-AF65-F5344CB8AC3E}">
        <p14:creationId xmlns:p14="http://schemas.microsoft.com/office/powerpoint/2010/main" val="326657194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5B4C3DA-6234-4D9E-869A-A3C6645BCB90}"/>
              </a:ext>
            </a:extLst>
          </p:cNvPr>
          <p:cNvSpPr>
            <a:spLocks noGrp="1"/>
          </p:cNvSpPr>
          <p:nvPr>
            <p:ph idx="1"/>
          </p:nvPr>
        </p:nvSpPr>
        <p:spPr/>
        <p:txBody>
          <a:bodyPr/>
          <a:lstStyle/>
          <a:p>
            <a:r>
              <a:rPr lang="zh-CN" altLang="en-US" dirty="0"/>
              <a:t>混合模型</a:t>
            </a:r>
            <a:endParaRPr lang="en-US" altLang="zh-CN" dirty="0"/>
          </a:p>
          <a:p>
            <a:pPr lvl="1"/>
            <a:r>
              <a:rPr lang="zh-CN" altLang="en-US" dirty="0">
                <a:solidFill>
                  <a:schemeClr val="accent1"/>
                </a:solidFill>
                <a:ea typeface="楷体_GB2312"/>
                <a:cs typeface="楷体_GB2312"/>
              </a:rPr>
              <a:t>综合了以上两种实现模型的虚拟化技术。首先</a:t>
            </a:r>
            <a:r>
              <a:rPr lang="en-US" altLang="zh-CN" dirty="0">
                <a:solidFill>
                  <a:schemeClr val="accent1"/>
                </a:solidFill>
                <a:ea typeface="楷体_GB2312"/>
                <a:cs typeface="楷体_GB2312"/>
              </a:rPr>
              <a:t>VMM</a:t>
            </a:r>
            <a:r>
              <a:rPr lang="zh-CN" altLang="en-US" dirty="0">
                <a:solidFill>
                  <a:schemeClr val="accent1"/>
                </a:solidFill>
                <a:ea typeface="楷体_GB2312"/>
                <a:cs typeface="楷体_GB2312"/>
              </a:rPr>
              <a:t>直接管理硬件，但是它会让出一部分对设备的控制权，交给运行在特权虚拟机中的特权操作系统来管理（称之为</a:t>
            </a:r>
            <a:r>
              <a:rPr lang="en-US" altLang="zh-CN" dirty="0">
                <a:solidFill>
                  <a:schemeClr val="accent1"/>
                </a:solidFill>
                <a:ea typeface="楷体_GB2312"/>
                <a:cs typeface="楷体_GB2312"/>
              </a:rPr>
              <a:t>Domain 0</a:t>
            </a:r>
            <a:r>
              <a:rPr lang="zh-CN" altLang="en-US" dirty="0">
                <a:solidFill>
                  <a:schemeClr val="accent1"/>
                </a:solidFill>
                <a:ea typeface="楷体_GB2312"/>
                <a:cs typeface="楷体_GB2312"/>
              </a:rPr>
              <a:t>）。</a:t>
            </a:r>
            <a:r>
              <a:rPr lang="en-US" altLang="zh-CN" dirty="0">
                <a:solidFill>
                  <a:schemeClr val="accent1"/>
                </a:solidFill>
                <a:ea typeface="楷体_GB2312"/>
                <a:cs typeface="楷体_GB2312"/>
              </a:rPr>
              <a:t>VMM</a:t>
            </a:r>
            <a:r>
              <a:rPr lang="zh-CN" altLang="en-US" dirty="0">
                <a:solidFill>
                  <a:schemeClr val="accent1"/>
                </a:solidFill>
                <a:ea typeface="楷体_GB2312"/>
                <a:cs typeface="楷体_GB2312"/>
              </a:rPr>
              <a:t>和</a:t>
            </a:r>
            <a:r>
              <a:rPr lang="en-US" altLang="zh-CN" dirty="0">
                <a:solidFill>
                  <a:schemeClr val="accent1"/>
                </a:solidFill>
                <a:ea typeface="楷体_GB2312"/>
                <a:cs typeface="楷体_GB2312"/>
              </a:rPr>
              <a:t>Domain 0</a:t>
            </a:r>
            <a:r>
              <a:rPr lang="zh-CN" altLang="en-US" dirty="0">
                <a:solidFill>
                  <a:schemeClr val="accent1"/>
                </a:solidFill>
                <a:ea typeface="楷体_GB2312"/>
                <a:cs typeface="楷体_GB2312"/>
              </a:rPr>
              <a:t>合作搭建起虚拟环境，在其上运行客户虚拟机</a:t>
            </a:r>
            <a:r>
              <a:rPr lang="en-US" altLang="zh-CN" dirty="0">
                <a:solidFill>
                  <a:schemeClr val="accent1"/>
                </a:solidFill>
                <a:ea typeface="楷体_GB2312"/>
                <a:cs typeface="楷体_GB2312"/>
              </a:rPr>
              <a:t>(Domain N)</a:t>
            </a:r>
            <a:r>
              <a:rPr lang="zh-CN" altLang="en-US" dirty="0">
                <a:solidFill>
                  <a:schemeClr val="accent1"/>
                </a:solidFill>
                <a:ea typeface="楷体_GB2312"/>
                <a:cs typeface="楷体_GB2312"/>
              </a:rPr>
              <a:t>。</a:t>
            </a:r>
            <a:endParaRPr lang="en-US" altLang="zh-CN" dirty="0">
              <a:solidFill>
                <a:schemeClr val="accent1"/>
              </a:solidFill>
              <a:ea typeface="楷体_GB2312"/>
              <a:cs typeface="楷体_GB2312"/>
            </a:endParaRPr>
          </a:p>
          <a:p>
            <a:pPr lvl="1"/>
            <a:r>
              <a:rPr lang="zh-CN" altLang="en-US" dirty="0">
                <a:solidFill>
                  <a:schemeClr val="accent1"/>
                </a:solidFill>
                <a:ea typeface="楷体_GB2312"/>
                <a:cs typeface="楷体_GB2312"/>
              </a:rPr>
              <a:t>在需要特权操作系统提供服务时，就会出现上下文切换，这部分的开销会造成性能的下降。</a:t>
            </a:r>
            <a:endParaRPr lang="en-US" altLang="zh-CN" dirty="0">
              <a:solidFill>
                <a:schemeClr val="accent1"/>
              </a:solidFill>
              <a:ea typeface="楷体_GB2312"/>
              <a:cs typeface="楷体_GB2312"/>
            </a:endParaRPr>
          </a:p>
          <a:p>
            <a:pPr lvl="1"/>
            <a:r>
              <a:rPr lang="zh-CN" altLang="en-US" dirty="0">
                <a:solidFill>
                  <a:schemeClr val="accent1"/>
                </a:solidFill>
                <a:ea typeface="楷体_GB2312"/>
                <a:cs typeface="楷体_GB2312"/>
              </a:rPr>
              <a:t>主要产品有</a:t>
            </a:r>
            <a:r>
              <a:rPr lang="en-US" altLang="zh-CN" dirty="0">
                <a:solidFill>
                  <a:schemeClr val="accent1"/>
                </a:solidFill>
                <a:ea typeface="楷体_GB2312"/>
                <a:cs typeface="楷体_GB2312"/>
              </a:rPr>
              <a:t>Windows 2008</a:t>
            </a:r>
            <a:r>
              <a:rPr lang="zh-CN" altLang="en-US" dirty="0">
                <a:solidFill>
                  <a:schemeClr val="accent1"/>
                </a:solidFill>
                <a:ea typeface="楷体_GB2312"/>
                <a:cs typeface="楷体_GB2312"/>
              </a:rPr>
              <a:t>，</a:t>
            </a:r>
            <a:r>
              <a:rPr lang="en-US" altLang="zh-CN" dirty="0">
                <a:solidFill>
                  <a:schemeClr val="accent1"/>
                </a:solidFill>
                <a:ea typeface="楷体_GB2312"/>
                <a:cs typeface="楷体_GB2312"/>
              </a:rPr>
              <a:t> Xen</a:t>
            </a:r>
            <a:r>
              <a:rPr lang="zh-CN" altLang="en-US" dirty="0">
                <a:solidFill>
                  <a:schemeClr val="accent1"/>
                </a:solidFill>
                <a:ea typeface="楷体_GB2312"/>
                <a:cs typeface="楷体_GB2312"/>
              </a:rPr>
              <a:t>。</a:t>
            </a:r>
            <a:endParaRPr lang="zh-CN" altLang="en-US" dirty="0"/>
          </a:p>
        </p:txBody>
      </p:sp>
      <p:sp>
        <p:nvSpPr>
          <p:cNvPr id="3" name="标题 2">
            <a:extLst>
              <a:ext uri="{FF2B5EF4-FFF2-40B4-BE49-F238E27FC236}">
                <a16:creationId xmlns:a16="http://schemas.microsoft.com/office/drawing/2014/main" id="{45631F3F-98A2-4115-86FF-103FA04E84AE}"/>
              </a:ext>
            </a:extLst>
          </p:cNvPr>
          <p:cNvSpPr>
            <a:spLocks noGrp="1"/>
          </p:cNvSpPr>
          <p:nvPr>
            <p:ph type="title"/>
          </p:nvPr>
        </p:nvSpPr>
        <p:spPr/>
        <p:txBody>
          <a:bodyPr/>
          <a:lstStyle/>
          <a:p>
            <a:r>
              <a:rPr lang="zh-CN" altLang="en-US" dirty="0"/>
              <a:t>从实现结构划分</a:t>
            </a:r>
          </a:p>
        </p:txBody>
      </p:sp>
    </p:spTree>
    <p:extLst>
      <p:ext uri="{BB962C8B-B14F-4D97-AF65-F5344CB8AC3E}">
        <p14:creationId xmlns:p14="http://schemas.microsoft.com/office/powerpoint/2010/main" val="13994273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t>1.	</a:t>
            </a:r>
            <a:r>
              <a:rPr lang="zh-CN" altLang="en-US" dirty="0"/>
              <a:t>虚拟化概念</a:t>
            </a:r>
            <a:endParaRPr lang="en-US" altLang="zh-CN" dirty="0"/>
          </a:p>
          <a:p>
            <a:pPr>
              <a:lnSpc>
                <a:spcPct val="150000"/>
              </a:lnSpc>
            </a:pPr>
            <a:r>
              <a:rPr lang="en-US" altLang="zh-CN" dirty="0"/>
              <a:t>2.	</a:t>
            </a:r>
            <a:r>
              <a:rPr lang="zh-CN" altLang="en-US" dirty="0"/>
              <a:t>虚拟化的类型</a:t>
            </a:r>
            <a:endParaRPr lang="en-US" altLang="zh-CN" dirty="0"/>
          </a:p>
          <a:p>
            <a:pPr>
              <a:lnSpc>
                <a:spcPct val="150000"/>
              </a:lnSpc>
            </a:pPr>
            <a:r>
              <a:rPr lang="en-US" altLang="zh-CN" dirty="0">
                <a:solidFill>
                  <a:srgbClr val="FF0000"/>
                </a:solidFill>
              </a:rPr>
              <a:t>3.</a:t>
            </a:r>
            <a:r>
              <a:rPr lang="zh-CN" altLang="en-US" dirty="0">
                <a:solidFill>
                  <a:srgbClr val="FF0000"/>
                </a:solidFill>
              </a:rPr>
              <a:t> </a:t>
            </a:r>
            <a:r>
              <a:rPr lang="en-US" altLang="zh-CN" dirty="0">
                <a:solidFill>
                  <a:srgbClr val="FF0000"/>
                </a:solidFill>
              </a:rPr>
              <a:t>	Hypervisor</a:t>
            </a:r>
            <a:r>
              <a:rPr lang="zh-CN" altLang="en-US" dirty="0">
                <a:solidFill>
                  <a:srgbClr val="FF0000"/>
                </a:solidFill>
              </a:rPr>
              <a:t>及其原理</a:t>
            </a:r>
            <a:endParaRPr lang="en-US" altLang="zh-CN" dirty="0">
              <a:solidFill>
                <a:srgbClr val="FF0000"/>
              </a:solidFill>
            </a:endParaRPr>
          </a:p>
        </p:txBody>
      </p:sp>
    </p:spTree>
    <p:extLst>
      <p:ext uri="{BB962C8B-B14F-4D97-AF65-F5344CB8AC3E}">
        <p14:creationId xmlns:p14="http://schemas.microsoft.com/office/powerpoint/2010/main" val="42562349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2A9EF8-1CDF-45E9-9625-5FA01FF7C9F4}"/>
              </a:ext>
            </a:extLst>
          </p:cNvPr>
          <p:cNvSpPr>
            <a:spLocks noGrp="1"/>
          </p:cNvSpPr>
          <p:nvPr>
            <p:ph idx="1"/>
          </p:nvPr>
        </p:nvSpPr>
        <p:spPr/>
        <p:txBody>
          <a:bodyPr/>
          <a:lstStyle/>
          <a:p>
            <a:r>
              <a:rPr lang="zh-CN" altLang="en-US" dirty="0"/>
              <a:t>平台虚拟化的好处</a:t>
            </a:r>
            <a:endParaRPr lang="en-US" altLang="zh-CN" dirty="0"/>
          </a:p>
          <a:p>
            <a:pPr lvl="1"/>
            <a:r>
              <a:rPr lang="zh-CN" altLang="en-US" dirty="0"/>
              <a:t>改善单个服务器的利用率</a:t>
            </a:r>
            <a:endParaRPr lang="en-US" altLang="zh-CN" dirty="0"/>
          </a:p>
          <a:p>
            <a:pPr lvl="1"/>
            <a:r>
              <a:rPr lang="zh-CN" altLang="en-US" dirty="0"/>
              <a:t>减少服务器的数量</a:t>
            </a:r>
            <a:r>
              <a:rPr lang="en-US" altLang="zh-CN" dirty="0"/>
              <a:t>——</a:t>
            </a:r>
            <a:r>
              <a:rPr lang="zh-CN" altLang="en-US" dirty="0"/>
              <a:t>减少不动资产、能耗、冷却和管理成本</a:t>
            </a:r>
            <a:endParaRPr lang="en-US" altLang="zh-CN" dirty="0"/>
          </a:p>
          <a:p>
            <a:pPr lvl="1"/>
            <a:r>
              <a:rPr lang="zh-CN" altLang="en-US" dirty="0"/>
              <a:t>使用更少的硬件能够提升可靠性</a:t>
            </a:r>
            <a:endParaRPr lang="en-US" altLang="zh-CN" dirty="0"/>
          </a:p>
          <a:p>
            <a:pPr lvl="1"/>
            <a:r>
              <a:rPr lang="zh-CN" altLang="en-US" dirty="0"/>
              <a:t>技术优势、成本和能源优势</a:t>
            </a:r>
          </a:p>
        </p:txBody>
      </p:sp>
      <p:sp>
        <p:nvSpPr>
          <p:cNvPr id="3" name="标题 2">
            <a:extLst>
              <a:ext uri="{FF2B5EF4-FFF2-40B4-BE49-F238E27FC236}">
                <a16:creationId xmlns:a16="http://schemas.microsoft.com/office/drawing/2014/main" id="{E8C22F22-F87B-4A51-AD35-69A288A7FBB6}"/>
              </a:ext>
            </a:extLst>
          </p:cNvPr>
          <p:cNvSpPr>
            <a:spLocks noGrp="1"/>
          </p:cNvSpPr>
          <p:nvPr>
            <p:ph type="title"/>
          </p:nvPr>
        </p:nvSpPr>
        <p:spPr/>
        <p:txBody>
          <a:bodyPr/>
          <a:lstStyle/>
          <a:p>
            <a:r>
              <a:rPr lang="en-US" altLang="zh-CN" dirty="0"/>
              <a:t>Hypervisor</a:t>
            </a:r>
            <a:r>
              <a:rPr lang="zh-CN" altLang="en-US" dirty="0"/>
              <a:t>及其原理</a:t>
            </a:r>
          </a:p>
        </p:txBody>
      </p:sp>
    </p:spTree>
    <p:extLst>
      <p:ext uri="{BB962C8B-B14F-4D97-AF65-F5344CB8AC3E}">
        <p14:creationId xmlns:p14="http://schemas.microsoft.com/office/powerpoint/2010/main" val="138557367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CD7BD4D-C3E0-4F0E-BAF2-74EB4A45C140}"/>
              </a:ext>
            </a:extLst>
          </p:cNvPr>
          <p:cNvSpPr>
            <a:spLocks noGrp="1"/>
          </p:cNvSpPr>
          <p:nvPr>
            <p:ph idx="1"/>
          </p:nvPr>
        </p:nvSpPr>
        <p:spPr/>
        <p:txBody>
          <a:bodyPr/>
          <a:lstStyle/>
          <a:p>
            <a:r>
              <a:rPr lang="en-US" altLang="zh-CN" dirty="0"/>
              <a:t>Hypervisor</a:t>
            </a:r>
            <a:r>
              <a:rPr lang="zh-CN" altLang="en-US" dirty="0"/>
              <a:t>与平台虚拟化</a:t>
            </a:r>
            <a:endParaRPr lang="en-US" altLang="zh-CN" dirty="0"/>
          </a:p>
          <a:p>
            <a:pPr lvl="1"/>
            <a:r>
              <a:rPr lang="zh-CN" altLang="en-US" dirty="0"/>
              <a:t>在典型的分层架构中，提供平台虚拟化的层称为 </a:t>
            </a:r>
            <a:r>
              <a:rPr lang="en-US" altLang="zh-CN" dirty="0"/>
              <a:t>hypervisor </a:t>
            </a:r>
            <a:r>
              <a:rPr lang="zh-CN" altLang="en-US" dirty="0"/>
              <a:t>（有时称为虚拟机管理程序或</a:t>
            </a:r>
            <a:r>
              <a:rPr lang="en-US" altLang="zh-CN" dirty="0"/>
              <a:t>VMM</a:t>
            </a:r>
            <a:r>
              <a:rPr lang="zh-CN" altLang="en-US" dirty="0"/>
              <a:t>）。</a:t>
            </a:r>
            <a:r>
              <a:rPr lang="en-US" altLang="zh-CN" dirty="0"/>
              <a:t>Guest</a:t>
            </a:r>
            <a:r>
              <a:rPr lang="zh-CN" altLang="en-US" dirty="0"/>
              <a:t>操作系统称为虚拟机（</a:t>
            </a:r>
            <a:r>
              <a:rPr lang="en-US" altLang="zh-CN" dirty="0"/>
              <a:t>VM</a:t>
            </a:r>
            <a:r>
              <a:rPr lang="zh-CN" altLang="en-US" dirty="0"/>
              <a:t>）。</a:t>
            </a:r>
            <a:endParaRPr lang="en-US" altLang="zh-CN" dirty="0"/>
          </a:p>
          <a:p>
            <a:pPr lvl="1"/>
            <a:r>
              <a:rPr lang="en-US" altLang="zh-CN" dirty="0"/>
              <a:t>hypervisor</a:t>
            </a:r>
            <a:r>
              <a:rPr lang="zh-CN" altLang="en-US" dirty="0"/>
              <a:t>是提供底层机器虚拟化的软件层（在某些情况下需要处理器支持），操作系统将对机器的底层资源的访问虚拟化为进程。</a:t>
            </a:r>
            <a:r>
              <a:rPr lang="en-US" altLang="zh-CN" dirty="0"/>
              <a:t>hypervisor </a:t>
            </a:r>
            <a:r>
              <a:rPr lang="zh-CN" altLang="en-US" dirty="0"/>
              <a:t>也做一样的事情，但其对象不是进程，而是整个</a:t>
            </a:r>
            <a:r>
              <a:rPr lang="en-US" altLang="zh-CN" dirty="0"/>
              <a:t>Guest</a:t>
            </a:r>
            <a:r>
              <a:rPr lang="zh-CN" altLang="en-US" dirty="0"/>
              <a:t>操作系统。</a:t>
            </a:r>
          </a:p>
          <a:p>
            <a:endParaRPr lang="zh-CN" altLang="en-US" dirty="0"/>
          </a:p>
        </p:txBody>
      </p:sp>
      <p:sp>
        <p:nvSpPr>
          <p:cNvPr id="3" name="标题 2">
            <a:extLst>
              <a:ext uri="{FF2B5EF4-FFF2-40B4-BE49-F238E27FC236}">
                <a16:creationId xmlns:a16="http://schemas.microsoft.com/office/drawing/2014/main" id="{67BE457D-EC02-4727-B13A-9A025F94324D}"/>
              </a:ext>
            </a:extLst>
          </p:cNvPr>
          <p:cNvSpPr>
            <a:spLocks noGrp="1"/>
          </p:cNvSpPr>
          <p:nvPr>
            <p:ph type="title"/>
          </p:nvPr>
        </p:nvSpPr>
        <p:spPr/>
        <p:txBody>
          <a:bodyPr/>
          <a:lstStyle/>
          <a:p>
            <a:r>
              <a:rPr lang="en-US" altLang="zh-CN" dirty="0"/>
              <a:t>Hypervisor</a:t>
            </a:r>
            <a:r>
              <a:rPr lang="zh-CN" altLang="en-US" dirty="0"/>
              <a:t>及其原理</a:t>
            </a:r>
          </a:p>
        </p:txBody>
      </p:sp>
      <p:pic>
        <p:nvPicPr>
          <p:cNvPr id="4" name="图片 1">
            <a:extLst>
              <a:ext uri="{FF2B5EF4-FFF2-40B4-BE49-F238E27FC236}">
                <a16:creationId xmlns:a16="http://schemas.microsoft.com/office/drawing/2014/main" id="{36E75032-62BA-47EB-8D9E-9E4DF8A4DB3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13243" y="3673742"/>
            <a:ext cx="3773366" cy="2294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5">
            <a:extLst>
              <a:ext uri="{FF2B5EF4-FFF2-40B4-BE49-F238E27FC236}">
                <a16:creationId xmlns:a16="http://schemas.microsoft.com/office/drawing/2014/main" id="{C7D15722-0BAB-42C1-9DF6-30F5DC47B288}"/>
              </a:ext>
            </a:extLst>
          </p:cNvPr>
          <p:cNvSpPr txBox="1">
            <a:spLocks noChangeArrowheads="1"/>
          </p:cNvSpPr>
          <p:nvPr/>
        </p:nvSpPr>
        <p:spPr bwMode="auto">
          <a:xfrm>
            <a:off x="6375156" y="3585818"/>
            <a:ext cx="1229824" cy="2279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31" dirty="0">
                <a:solidFill>
                  <a:srgbClr val="FF0000"/>
                </a:solidFill>
              </a:rPr>
              <a:t>虚拟机</a:t>
            </a:r>
            <a:endParaRPr lang="en-US" altLang="zh-CN" sz="2031" dirty="0">
              <a:solidFill>
                <a:srgbClr val="FF0000"/>
              </a:solidFill>
            </a:endParaRPr>
          </a:p>
          <a:p>
            <a:pPr eaLnBrk="1" hangingPunct="1"/>
            <a:endParaRPr lang="en-US" altLang="zh-CN" sz="2031" dirty="0">
              <a:solidFill>
                <a:srgbClr val="FF0000"/>
              </a:solidFill>
            </a:endParaRPr>
          </a:p>
          <a:p>
            <a:pPr eaLnBrk="1" hangingPunct="1"/>
            <a:endParaRPr lang="en-US" altLang="zh-CN" sz="2031" dirty="0">
              <a:solidFill>
                <a:srgbClr val="FF0000"/>
              </a:solidFill>
            </a:endParaRPr>
          </a:p>
          <a:p>
            <a:pPr eaLnBrk="1" hangingPunct="1"/>
            <a:endParaRPr lang="en-US" altLang="zh-CN" sz="2031" dirty="0">
              <a:solidFill>
                <a:srgbClr val="FF0000"/>
              </a:solidFill>
            </a:endParaRPr>
          </a:p>
          <a:p>
            <a:pPr eaLnBrk="1" hangingPunct="1"/>
            <a:r>
              <a:rPr lang="zh-CN" altLang="en-US" sz="2031" dirty="0">
                <a:solidFill>
                  <a:srgbClr val="FF0000"/>
                </a:solidFill>
              </a:rPr>
              <a:t>虚拟硬件</a:t>
            </a:r>
            <a:endParaRPr lang="en-US" altLang="zh-CN" sz="2031" dirty="0">
              <a:solidFill>
                <a:srgbClr val="FF0000"/>
              </a:solidFill>
            </a:endParaRPr>
          </a:p>
          <a:p>
            <a:pPr eaLnBrk="1" hangingPunct="1"/>
            <a:endParaRPr lang="en-US" altLang="zh-CN" sz="2031" dirty="0">
              <a:solidFill>
                <a:srgbClr val="FF0000"/>
              </a:solidFill>
            </a:endParaRPr>
          </a:p>
          <a:p>
            <a:pPr eaLnBrk="1" hangingPunct="1"/>
            <a:r>
              <a:rPr lang="zh-CN" altLang="en-US" sz="2031" dirty="0">
                <a:solidFill>
                  <a:srgbClr val="FF0000"/>
                </a:solidFill>
              </a:rPr>
              <a:t>物理硬件</a:t>
            </a:r>
          </a:p>
        </p:txBody>
      </p:sp>
    </p:spTree>
    <p:extLst>
      <p:ext uri="{BB962C8B-B14F-4D97-AF65-F5344CB8AC3E}">
        <p14:creationId xmlns:p14="http://schemas.microsoft.com/office/powerpoint/2010/main" val="6019380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D72EA5-D492-44D0-9191-B9A637431FB6}"/>
              </a:ext>
            </a:extLst>
          </p:cNvPr>
          <p:cNvSpPr>
            <a:spLocks noGrp="1"/>
          </p:cNvSpPr>
          <p:nvPr>
            <p:ph idx="1"/>
          </p:nvPr>
        </p:nvSpPr>
        <p:spPr/>
        <p:txBody>
          <a:bodyPr/>
          <a:lstStyle/>
          <a:p>
            <a:r>
              <a:rPr lang="en-US" altLang="zh-CN" dirty="0"/>
              <a:t>Guest</a:t>
            </a:r>
            <a:r>
              <a:rPr lang="zh-CN" altLang="en-US" dirty="0"/>
              <a:t>程序启动</a:t>
            </a:r>
            <a:endParaRPr lang="en-US" altLang="zh-CN" dirty="0"/>
          </a:p>
          <a:p>
            <a:pPr lvl="1"/>
            <a:r>
              <a:rPr lang="zh-CN" altLang="en-US" dirty="0"/>
              <a:t>在较高级别上，</a:t>
            </a:r>
            <a:r>
              <a:rPr lang="en-US" altLang="zh-CN" dirty="0"/>
              <a:t>hypervisor </a:t>
            </a:r>
            <a:r>
              <a:rPr lang="zh-CN" altLang="en-US" dirty="0"/>
              <a:t>需要少量设施启动</a:t>
            </a:r>
            <a:r>
              <a:rPr lang="en-US" altLang="zh-CN" dirty="0"/>
              <a:t>Guest</a:t>
            </a:r>
            <a:r>
              <a:rPr lang="zh-CN" altLang="en-US" dirty="0"/>
              <a:t>操作系统：一个需要驱动的内核映像、一个配置（比如 </a:t>
            </a:r>
            <a:r>
              <a:rPr lang="en-US" altLang="zh-CN" dirty="0"/>
              <a:t>IP </a:t>
            </a:r>
            <a:r>
              <a:rPr lang="zh-CN" altLang="en-US" dirty="0"/>
              <a:t>地址和所需的内存量）、一个磁盘盒、一个网络设备。磁盘和网络设备通常映射到机器的物理磁盘和网络设备。最后，需要使用一组</a:t>
            </a:r>
            <a:r>
              <a:rPr lang="en-US" altLang="zh-CN" dirty="0"/>
              <a:t>Guest</a:t>
            </a:r>
            <a:r>
              <a:rPr lang="zh-CN" altLang="en-US" dirty="0"/>
              <a:t>操作系统工具启动和管理</a:t>
            </a:r>
            <a:r>
              <a:rPr lang="en-US" altLang="zh-CN" dirty="0"/>
              <a:t>Guest</a:t>
            </a:r>
            <a:r>
              <a:rPr lang="zh-CN" altLang="en-US" dirty="0"/>
              <a:t>操作系统。</a:t>
            </a:r>
          </a:p>
          <a:p>
            <a:pPr lvl="1"/>
            <a:endParaRPr lang="zh-CN" altLang="en-US" dirty="0"/>
          </a:p>
        </p:txBody>
      </p:sp>
      <p:sp>
        <p:nvSpPr>
          <p:cNvPr id="3" name="标题 2">
            <a:extLst>
              <a:ext uri="{FF2B5EF4-FFF2-40B4-BE49-F238E27FC236}">
                <a16:creationId xmlns:a16="http://schemas.microsoft.com/office/drawing/2014/main" id="{93D47008-57FD-441E-8AC2-D52D0BF2DBB3}"/>
              </a:ext>
            </a:extLst>
          </p:cNvPr>
          <p:cNvSpPr>
            <a:spLocks noGrp="1"/>
          </p:cNvSpPr>
          <p:nvPr>
            <p:ph type="title"/>
          </p:nvPr>
        </p:nvSpPr>
        <p:spPr/>
        <p:txBody>
          <a:bodyPr/>
          <a:lstStyle/>
          <a:p>
            <a:r>
              <a:rPr lang="en-US" altLang="zh-CN" dirty="0"/>
              <a:t>Hypervisor</a:t>
            </a:r>
            <a:r>
              <a:rPr lang="zh-CN" altLang="en-US" dirty="0"/>
              <a:t>及其原理</a:t>
            </a:r>
          </a:p>
        </p:txBody>
      </p:sp>
      <p:pic>
        <p:nvPicPr>
          <p:cNvPr id="4" name="图片 1">
            <a:extLst>
              <a:ext uri="{FF2B5EF4-FFF2-40B4-BE49-F238E27FC236}">
                <a16:creationId xmlns:a16="http://schemas.microsoft.com/office/drawing/2014/main" id="{5BB606E6-5FAB-4E68-94D7-083F67EB5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982" y="3260482"/>
            <a:ext cx="3782630" cy="276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954876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B8112F9-D3C9-47AF-BC30-AD215DA14F9D}"/>
              </a:ext>
            </a:extLst>
          </p:cNvPr>
          <p:cNvSpPr>
            <a:spLocks noGrp="1"/>
          </p:cNvSpPr>
          <p:nvPr>
            <p:ph type="title"/>
          </p:nvPr>
        </p:nvSpPr>
        <p:spPr/>
        <p:txBody>
          <a:bodyPr/>
          <a:lstStyle/>
          <a:p>
            <a:r>
              <a:rPr lang="zh-CN" altLang="en-US" dirty="0"/>
              <a:t>虚拟化基础</a:t>
            </a:r>
          </a:p>
        </p:txBody>
      </p:sp>
      <p:sp>
        <p:nvSpPr>
          <p:cNvPr id="4" name="文本框 3">
            <a:extLst>
              <a:ext uri="{FF2B5EF4-FFF2-40B4-BE49-F238E27FC236}">
                <a16:creationId xmlns:a16="http://schemas.microsoft.com/office/drawing/2014/main" id="{C625CE0E-96F9-4D6D-B28E-B39DE074DF8E}"/>
              </a:ext>
            </a:extLst>
          </p:cNvPr>
          <p:cNvSpPr txBox="1"/>
          <p:nvPr/>
        </p:nvSpPr>
        <p:spPr>
          <a:xfrm>
            <a:off x="3303863" y="2917617"/>
            <a:ext cx="2536272" cy="1029834"/>
          </a:xfrm>
          <a:prstGeom prst="rect">
            <a:avLst/>
          </a:prstGeom>
          <a:noFill/>
        </p:spPr>
        <p:txBody>
          <a:bodyPr wrap="none" rtlCol="0">
            <a:spAutoFit/>
          </a:bodyPr>
          <a:lstStyle/>
          <a:p>
            <a:r>
              <a:rPr lang="zh-CN" altLang="en-US" sz="6092" dirty="0">
                <a:solidFill>
                  <a:srgbClr val="333333"/>
                </a:solidFill>
                <a:latin typeface="+mj-ea"/>
                <a:ea typeface="+mj-ea"/>
              </a:rPr>
              <a:t>本节完</a:t>
            </a:r>
          </a:p>
        </p:txBody>
      </p:sp>
    </p:spTree>
    <p:extLst>
      <p:ext uri="{BB962C8B-B14F-4D97-AF65-F5344CB8AC3E}">
        <p14:creationId xmlns:p14="http://schemas.microsoft.com/office/powerpoint/2010/main" val="17979434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本节主要内容</a:t>
            </a:r>
          </a:p>
        </p:txBody>
      </p:sp>
      <p:sp>
        <p:nvSpPr>
          <p:cNvPr id="11" name="内容占位符 10"/>
          <p:cNvSpPr>
            <a:spLocks noGrp="1"/>
          </p:cNvSpPr>
          <p:nvPr>
            <p:ph idx="1"/>
          </p:nvPr>
        </p:nvSpPr>
        <p:spPr/>
        <p:txBody>
          <a:bodyPr/>
          <a:lstStyle/>
          <a:p>
            <a:pPr>
              <a:lnSpc>
                <a:spcPct val="150000"/>
              </a:lnSpc>
            </a:pPr>
            <a:r>
              <a:rPr lang="en-US" altLang="zh-CN" dirty="0">
                <a:solidFill>
                  <a:srgbClr val="FF0000"/>
                </a:solidFill>
              </a:rPr>
              <a:t>1.	</a:t>
            </a:r>
            <a:r>
              <a:rPr lang="zh-CN" altLang="en-US" dirty="0">
                <a:solidFill>
                  <a:srgbClr val="FF0000"/>
                </a:solidFill>
              </a:rPr>
              <a:t>虚拟化概念</a:t>
            </a:r>
            <a:endParaRPr lang="en-US" altLang="zh-CN" dirty="0">
              <a:solidFill>
                <a:srgbClr val="FF0000"/>
              </a:solidFill>
            </a:endParaRPr>
          </a:p>
          <a:p>
            <a:pPr>
              <a:lnSpc>
                <a:spcPct val="150000"/>
              </a:lnSpc>
            </a:pPr>
            <a:r>
              <a:rPr lang="en-US" altLang="zh-CN" dirty="0"/>
              <a:t>2.	</a:t>
            </a:r>
            <a:r>
              <a:rPr lang="zh-CN" altLang="en-US" dirty="0"/>
              <a:t>虚拟化的类型</a:t>
            </a:r>
            <a:endParaRPr lang="en-US" altLang="zh-CN" dirty="0"/>
          </a:p>
          <a:p>
            <a:pPr>
              <a:lnSpc>
                <a:spcPct val="150000"/>
              </a:lnSpc>
            </a:pPr>
            <a:r>
              <a:rPr lang="en-US" altLang="zh-CN" dirty="0"/>
              <a:t>3.</a:t>
            </a:r>
            <a:r>
              <a:rPr lang="zh-CN" altLang="en-US" dirty="0"/>
              <a:t>   </a:t>
            </a:r>
            <a:r>
              <a:rPr lang="en-US" altLang="zh-CN" dirty="0"/>
              <a:t>Hypervisor</a:t>
            </a:r>
            <a:r>
              <a:rPr lang="zh-CN" altLang="en-US" dirty="0"/>
              <a:t>及其原理</a:t>
            </a:r>
            <a:endParaRPr lang="en-US" altLang="zh-CN" dirty="0"/>
          </a:p>
        </p:txBody>
      </p:sp>
    </p:spTree>
    <p:extLst>
      <p:ext uri="{BB962C8B-B14F-4D97-AF65-F5344CB8AC3E}">
        <p14:creationId xmlns:p14="http://schemas.microsoft.com/office/powerpoint/2010/main" val="2660997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虚拟化概念</a:t>
            </a:r>
          </a:p>
        </p:txBody>
      </p:sp>
      <p:sp>
        <p:nvSpPr>
          <p:cNvPr id="3" name="内容占位符 2"/>
          <p:cNvSpPr>
            <a:spLocks noGrp="1"/>
          </p:cNvSpPr>
          <p:nvPr>
            <p:ph idx="1"/>
          </p:nvPr>
        </p:nvSpPr>
        <p:spPr/>
        <p:txBody>
          <a:bodyPr/>
          <a:lstStyle/>
          <a:p>
            <a:r>
              <a:rPr lang="zh-CN" altLang="en-US" b="0" dirty="0"/>
              <a:t>虚拟化特点：</a:t>
            </a:r>
          </a:p>
          <a:p>
            <a:pPr lvl="1"/>
            <a:r>
              <a:rPr lang="zh-CN" altLang="en-US" b="0" dirty="0"/>
              <a:t>代表着对计算资源</a:t>
            </a:r>
            <a:r>
              <a:rPr lang="en-US" altLang="zh-CN" b="0" dirty="0"/>
              <a:t>/</a:t>
            </a:r>
            <a:r>
              <a:rPr lang="zh-CN" altLang="en-US" b="0" dirty="0"/>
              <a:t>存储资源的抽象</a:t>
            </a:r>
          </a:p>
          <a:p>
            <a:pPr lvl="1"/>
            <a:r>
              <a:rPr lang="zh-CN" altLang="en-US" b="0" dirty="0"/>
              <a:t>是一个抽象层，将实际运行环境与虚拟环境分隔</a:t>
            </a:r>
          </a:p>
          <a:p>
            <a:pPr lvl="1"/>
            <a:r>
              <a:rPr lang="zh-CN" altLang="en-US" b="0" dirty="0"/>
              <a:t>更高的资源利用率、更好的灵活性和安全性。</a:t>
            </a:r>
            <a:endParaRPr lang="en-US" altLang="zh-CN" b="0" dirty="0"/>
          </a:p>
          <a:p>
            <a:endParaRPr lang="en-US" altLang="zh-CN" b="0" dirty="0"/>
          </a:p>
          <a:p>
            <a:r>
              <a:rPr lang="zh-CN" altLang="en-US" b="0" dirty="0"/>
              <a:t>虚拟化层次可以是图中的任意层次，选择的多样性决定了虚拟化的多样性。实质都是将底层资源进行虚拟，为上层提供虚拟的执行环境。</a:t>
            </a:r>
            <a:endParaRPr lang="en-US" altLang="zh-CN" b="0" dirty="0"/>
          </a:p>
        </p:txBody>
      </p:sp>
      <p:pic>
        <p:nvPicPr>
          <p:cNvPr id="5" name="图片 4">
            <a:extLst>
              <a:ext uri="{FF2B5EF4-FFF2-40B4-BE49-F238E27FC236}">
                <a16:creationId xmlns:a16="http://schemas.microsoft.com/office/drawing/2014/main" id="{19B44F45-6157-4A0A-B9C2-45C7C8B7F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1324708"/>
            <a:ext cx="2045677" cy="2104292"/>
          </a:xfrm>
          <a:prstGeom prst="rect">
            <a:avLst/>
          </a:prstGeom>
        </p:spPr>
      </p:pic>
    </p:spTree>
    <p:extLst>
      <p:ext uri="{BB962C8B-B14F-4D97-AF65-F5344CB8AC3E}">
        <p14:creationId xmlns:p14="http://schemas.microsoft.com/office/powerpoint/2010/main" val="43080195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756043-55FA-417E-8456-DF42CF9097CF}"/>
              </a:ext>
            </a:extLst>
          </p:cNvPr>
          <p:cNvSpPr>
            <a:spLocks noGrp="1"/>
          </p:cNvSpPr>
          <p:nvPr>
            <p:ph idx="1"/>
          </p:nvPr>
        </p:nvSpPr>
        <p:spPr/>
        <p:txBody>
          <a:bodyPr/>
          <a:lstStyle/>
          <a:p>
            <a:r>
              <a:rPr lang="zh-CN" altLang="en-US" dirty="0"/>
              <a:t>广义：</a:t>
            </a:r>
            <a:endParaRPr lang="en-US" altLang="zh-CN" dirty="0">
              <a:solidFill>
                <a:schemeClr val="tx1"/>
              </a:solidFill>
              <a:ea typeface="幼圆" pitchFamily="49" charset="-122"/>
            </a:endParaRPr>
          </a:p>
          <a:p>
            <a:pPr lvl="1"/>
            <a:r>
              <a:rPr lang="zh-CN" altLang="en-US" dirty="0"/>
              <a:t>将不存在的事务或现象“虚拟”成为存在的事物或现象的方法。</a:t>
            </a:r>
            <a:endParaRPr lang="en-US" altLang="zh-CN" dirty="0">
              <a:solidFill>
                <a:schemeClr val="accent1"/>
              </a:solidFill>
              <a:ea typeface="宋体" panose="02010600030101010101" pitchFamily="2" charset="-122"/>
            </a:endParaRPr>
          </a:p>
          <a:p>
            <a:pPr lvl="1"/>
            <a:r>
              <a:rPr lang="zh-CN" altLang="en-US" dirty="0"/>
              <a:t>指令集虚拟化</a:t>
            </a:r>
            <a:endParaRPr lang="en-US" altLang="zh-CN" dirty="0"/>
          </a:p>
          <a:p>
            <a:pPr lvl="1"/>
            <a:r>
              <a:rPr lang="zh-CN" altLang="en-US" dirty="0"/>
              <a:t>资源虚拟化</a:t>
            </a:r>
            <a:endParaRPr lang="en-US" altLang="zh-CN" dirty="0"/>
          </a:p>
          <a:p>
            <a:pPr lvl="1"/>
            <a:r>
              <a:rPr lang="zh-CN" altLang="en-US" dirty="0"/>
              <a:t>程序库级虚拟化</a:t>
            </a:r>
            <a:endParaRPr lang="en-US" altLang="zh-CN" dirty="0"/>
          </a:p>
          <a:p>
            <a:pPr lvl="1"/>
            <a:r>
              <a:rPr lang="zh-CN" altLang="en-US" dirty="0"/>
              <a:t>编程语言虚拟化</a:t>
            </a:r>
            <a:endParaRPr lang="en-US" altLang="zh-CN" dirty="0"/>
          </a:p>
          <a:p>
            <a:pPr lvl="1"/>
            <a:r>
              <a:rPr lang="zh-CN" altLang="en-US" dirty="0"/>
              <a:t>系统虚拟化</a:t>
            </a:r>
            <a:endParaRPr lang="en-US" altLang="zh-CN" dirty="0"/>
          </a:p>
          <a:p>
            <a:r>
              <a:rPr lang="zh-CN" altLang="en-US" dirty="0"/>
              <a:t>狭义</a:t>
            </a:r>
            <a:endParaRPr lang="en-US" altLang="zh-CN" dirty="0"/>
          </a:p>
          <a:p>
            <a:pPr lvl="1"/>
            <a:r>
              <a:rPr lang="zh-CN" altLang="en-US" dirty="0"/>
              <a:t>指在计算机上模拟运行多个操作系统平台。通过某种方式隐藏底层物理硬件的过程，从而让多个操作系统可以透明地使用和共享它。</a:t>
            </a:r>
          </a:p>
        </p:txBody>
      </p:sp>
      <p:sp>
        <p:nvSpPr>
          <p:cNvPr id="3" name="标题 2">
            <a:extLst>
              <a:ext uri="{FF2B5EF4-FFF2-40B4-BE49-F238E27FC236}">
                <a16:creationId xmlns:a16="http://schemas.microsoft.com/office/drawing/2014/main" id="{53560F14-ADF8-4FB7-847A-FEFC6887725E}"/>
              </a:ext>
            </a:extLst>
          </p:cNvPr>
          <p:cNvSpPr>
            <a:spLocks noGrp="1"/>
          </p:cNvSpPr>
          <p:nvPr>
            <p:ph type="title"/>
          </p:nvPr>
        </p:nvSpPr>
        <p:spPr/>
        <p:txBody>
          <a:bodyPr/>
          <a:lstStyle/>
          <a:p>
            <a:r>
              <a:rPr lang="zh-CN" altLang="en-US" dirty="0"/>
              <a:t>虚拟化概念</a:t>
            </a:r>
          </a:p>
        </p:txBody>
      </p:sp>
    </p:spTree>
    <p:extLst>
      <p:ext uri="{BB962C8B-B14F-4D97-AF65-F5344CB8AC3E}">
        <p14:creationId xmlns:p14="http://schemas.microsoft.com/office/powerpoint/2010/main" val="410388658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480007-6607-4B89-A6A3-BCC16DCF924C}"/>
              </a:ext>
            </a:extLst>
          </p:cNvPr>
          <p:cNvSpPr>
            <a:spLocks noGrp="1"/>
          </p:cNvSpPr>
          <p:nvPr>
            <p:ph idx="1"/>
          </p:nvPr>
        </p:nvSpPr>
        <p:spPr/>
        <p:txBody>
          <a:bodyPr/>
          <a:lstStyle/>
          <a:p>
            <a:r>
              <a:rPr lang="zh-CN" altLang="en-US" dirty="0"/>
              <a:t>为什么需要虚拟化？</a:t>
            </a:r>
            <a:endParaRPr lang="en-US" altLang="zh-CN" dirty="0"/>
          </a:p>
          <a:p>
            <a:pPr lvl="1"/>
            <a:r>
              <a:rPr lang="zh-CN" altLang="en-US" dirty="0"/>
              <a:t>资源利用率</a:t>
            </a:r>
            <a:endParaRPr lang="en-US" altLang="zh-CN" dirty="0"/>
          </a:p>
          <a:p>
            <a:pPr lvl="1"/>
            <a:r>
              <a:rPr lang="zh-CN" altLang="en-US" dirty="0"/>
              <a:t>安全性</a:t>
            </a:r>
            <a:endParaRPr lang="en-US" altLang="zh-CN" dirty="0"/>
          </a:p>
          <a:p>
            <a:pPr lvl="1"/>
            <a:r>
              <a:rPr lang="zh-CN" altLang="en-US" dirty="0"/>
              <a:t>云服务</a:t>
            </a:r>
            <a:endParaRPr lang="en-US" altLang="zh-CN" dirty="0"/>
          </a:p>
          <a:p>
            <a:pPr lvl="1"/>
            <a:r>
              <a:rPr lang="en-US" altLang="zh-CN" dirty="0"/>
              <a:t>……</a:t>
            </a:r>
            <a:endParaRPr lang="zh-CN" altLang="en-US" dirty="0"/>
          </a:p>
        </p:txBody>
      </p:sp>
      <p:sp>
        <p:nvSpPr>
          <p:cNvPr id="3" name="标题 2">
            <a:extLst>
              <a:ext uri="{FF2B5EF4-FFF2-40B4-BE49-F238E27FC236}">
                <a16:creationId xmlns:a16="http://schemas.microsoft.com/office/drawing/2014/main" id="{C921D1B4-E3C5-4018-9FFF-66303E64071A}"/>
              </a:ext>
            </a:extLst>
          </p:cNvPr>
          <p:cNvSpPr>
            <a:spLocks noGrp="1"/>
          </p:cNvSpPr>
          <p:nvPr>
            <p:ph type="title"/>
          </p:nvPr>
        </p:nvSpPr>
        <p:spPr/>
        <p:txBody>
          <a:bodyPr/>
          <a:lstStyle/>
          <a:p>
            <a:r>
              <a:rPr lang="zh-CN" altLang="en-US" dirty="0"/>
              <a:t>虚拟化概念</a:t>
            </a:r>
          </a:p>
        </p:txBody>
      </p:sp>
    </p:spTree>
    <p:extLst>
      <p:ext uri="{BB962C8B-B14F-4D97-AF65-F5344CB8AC3E}">
        <p14:creationId xmlns:p14="http://schemas.microsoft.com/office/powerpoint/2010/main" val="33009179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704E399-BE6A-48F2-AF74-C666B4ABDA05}"/>
              </a:ext>
            </a:extLst>
          </p:cNvPr>
          <p:cNvSpPr>
            <a:spLocks noGrp="1"/>
          </p:cNvSpPr>
          <p:nvPr>
            <p:ph idx="1"/>
          </p:nvPr>
        </p:nvSpPr>
        <p:spPr/>
        <p:txBody>
          <a:bodyPr/>
          <a:lstStyle/>
          <a:p>
            <a:r>
              <a:rPr lang="en-US" altLang="zh-CN" dirty="0"/>
              <a:t>20</a:t>
            </a:r>
            <a:r>
              <a:rPr lang="zh-CN" altLang="en-US" dirty="0"/>
              <a:t>世纪</a:t>
            </a:r>
            <a:r>
              <a:rPr lang="en-US" altLang="zh-CN" dirty="0"/>
              <a:t>60</a:t>
            </a:r>
            <a:r>
              <a:rPr lang="zh-CN" altLang="en-US" dirty="0"/>
              <a:t>年代</a:t>
            </a:r>
            <a:endParaRPr lang="en-US" altLang="zh-CN" dirty="0"/>
          </a:p>
          <a:p>
            <a:pPr lvl="1"/>
            <a:r>
              <a:rPr lang="en-US" altLang="zh-CN" dirty="0"/>
              <a:t>IBM</a:t>
            </a:r>
            <a:r>
              <a:rPr lang="zh-CN" altLang="en-US" dirty="0"/>
              <a:t>的大型机上已经开始使用虚拟化技术</a:t>
            </a:r>
            <a:endParaRPr lang="en-US" altLang="zh-CN" dirty="0"/>
          </a:p>
          <a:p>
            <a:pPr lvl="1"/>
            <a:r>
              <a:rPr lang="zh-CN" altLang="en-US" dirty="0"/>
              <a:t>早起计算机硬件是非常昂贵的，无法为个人使用，虚拟化技术显著提升计算资源使用效率</a:t>
            </a:r>
            <a:endParaRPr lang="en-US" altLang="zh-CN" dirty="0"/>
          </a:p>
          <a:p>
            <a:r>
              <a:rPr lang="en-US" altLang="zh-CN" dirty="0"/>
              <a:t>20</a:t>
            </a:r>
            <a:r>
              <a:rPr lang="zh-CN" altLang="en-US" dirty="0"/>
              <a:t>世纪</a:t>
            </a:r>
            <a:r>
              <a:rPr lang="en-US" altLang="zh-CN" dirty="0"/>
              <a:t>80</a:t>
            </a:r>
            <a:r>
              <a:rPr lang="zh-CN" altLang="en-US" dirty="0"/>
              <a:t>年代和</a:t>
            </a:r>
            <a:r>
              <a:rPr lang="en-US" altLang="zh-CN" dirty="0"/>
              <a:t>90</a:t>
            </a:r>
            <a:r>
              <a:rPr lang="zh-CN" altLang="en-US" dirty="0"/>
              <a:t>年代</a:t>
            </a:r>
            <a:endParaRPr lang="en-US" altLang="zh-CN" dirty="0"/>
          </a:p>
          <a:p>
            <a:pPr lvl="1"/>
            <a:r>
              <a:rPr lang="zh-CN" altLang="en-US" dirty="0"/>
              <a:t>摩尔定律：计算机性能提升、价格低廉化</a:t>
            </a:r>
            <a:endParaRPr lang="en-US" altLang="zh-CN" dirty="0"/>
          </a:p>
          <a:p>
            <a:pPr lvl="1"/>
            <a:r>
              <a:rPr lang="en-US" altLang="zh-CN" dirty="0"/>
              <a:t>Wintel</a:t>
            </a:r>
            <a:r>
              <a:rPr lang="zh-CN" altLang="en-US" dirty="0"/>
              <a:t>联盟使个人计算机得到普及</a:t>
            </a:r>
            <a:endParaRPr lang="en-US" altLang="zh-CN" dirty="0"/>
          </a:p>
          <a:p>
            <a:pPr lvl="1"/>
            <a:r>
              <a:rPr lang="zh-CN" altLang="en-US" dirty="0"/>
              <a:t>虚拟化技术进入低潮期</a:t>
            </a:r>
            <a:endParaRPr lang="en-US" altLang="zh-CN" dirty="0"/>
          </a:p>
        </p:txBody>
      </p:sp>
      <p:sp>
        <p:nvSpPr>
          <p:cNvPr id="3" name="标题 2">
            <a:extLst>
              <a:ext uri="{FF2B5EF4-FFF2-40B4-BE49-F238E27FC236}">
                <a16:creationId xmlns:a16="http://schemas.microsoft.com/office/drawing/2014/main" id="{7A113D5A-4968-4738-9DFF-BDA81A51CA57}"/>
              </a:ext>
            </a:extLst>
          </p:cNvPr>
          <p:cNvSpPr>
            <a:spLocks noGrp="1"/>
          </p:cNvSpPr>
          <p:nvPr>
            <p:ph type="title"/>
          </p:nvPr>
        </p:nvSpPr>
        <p:spPr/>
        <p:txBody>
          <a:bodyPr/>
          <a:lstStyle/>
          <a:p>
            <a:r>
              <a:rPr lang="zh-CN" altLang="en-US" dirty="0"/>
              <a:t>虚拟化概念：发展历史</a:t>
            </a:r>
          </a:p>
        </p:txBody>
      </p:sp>
    </p:spTree>
    <p:extLst>
      <p:ext uri="{BB962C8B-B14F-4D97-AF65-F5344CB8AC3E}">
        <p14:creationId xmlns:p14="http://schemas.microsoft.com/office/powerpoint/2010/main" val="207325712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F854CB-4D7A-4921-9D97-DD28233C85AA}"/>
              </a:ext>
            </a:extLst>
          </p:cNvPr>
          <p:cNvSpPr>
            <a:spLocks noGrp="1"/>
          </p:cNvSpPr>
          <p:nvPr>
            <p:ph idx="1"/>
          </p:nvPr>
        </p:nvSpPr>
        <p:spPr/>
        <p:txBody>
          <a:bodyPr/>
          <a:lstStyle/>
          <a:p>
            <a:r>
              <a:rPr lang="en-US" altLang="zh-CN" dirty="0"/>
              <a:t>21</a:t>
            </a:r>
            <a:r>
              <a:rPr lang="zh-CN" altLang="en-US" dirty="0"/>
              <a:t>世纪</a:t>
            </a:r>
            <a:endParaRPr lang="en-US" altLang="zh-CN" dirty="0"/>
          </a:p>
          <a:p>
            <a:pPr lvl="1"/>
            <a:r>
              <a:rPr lang="zh-CN" altLang="en-US" dirty="0"/>
              <a:t>基础架构利用率低，典型的</a:t>
            </a:r>
            <a:r>
              <a:rPr lang="en-US" altLang="zh-CN" dirty="0"/>
              <a:t>x86</a:t>
            </a:r>
            <a:r>
              <a:rPr lang="zh-CN" altLang="en-US" dirty="0"/>
              <a:t>服务器部署平均达到的利用率仅为总容量的</a:t>
            </a:r>
            <a:r>
              <a:rPr lang="en-US" altLang="zh-CN" dirty="0"/>
              <a:t>10%-15%</a:t>
            </a:r>
          </a:p>
          <a:p>
            <a:pPr lvl="1"/>
            <a:r>
              <a:rPr lang="zh-CN" altLang="en-US" dirty="0"/>
              <a:t>一个服务器上运行多个应用程序存在安全风险</a:t>
            </a:r>
            <a:endParaRPr lang="en-US" altLang="zh-CN" dirty="0"/>
          </a:p>
          <a:p>
            <a:pPr lvl="1"/>
            <a:r>
              <a:rPr lang="zh-CN" altLang="en-US" dirty="0"/>
              <a:t>物理基础架构的部署成本日益攀升</a:t>
            </a:r>
            <a:endParaRPr lang="en-US" altLang="zh-CN" dirty="0"/>
          </a:p>
          <a:p>
            <a:pPr lvl="2"/>
            <a:r>
              <a:rPr lang="zh-CN" altLang="en-US" dirty="0"/>
              <a:t>运营成本增加</a:t>
            </a:r>
            <a:endParaRPr lang="en-US" altLang="zh-CN" dirty="0"/>
          </a:p>
          <a:p>
            <a:pPr lvl="2"/>
            <a:r>
              <a:rPr lang="zh-CN" altLang="en-US" dirty="0"/>
              <a:t>大多数计算基础架构必须时刻保持运行</a:t>
            </a:r>
            <a:endParaRPr lang="en-US" altLang="zh-CN" dirty="0"/>
          </a:p>
          <a:p>
            <a:pPr lvl="2"/>
            <a:r>
              <a:rPr lang="en-US" altLang="zh-CN" dirty="0"/>
              <a:t>IT</a:t>
            </a:r>
            <a:r>
              <a:rPr lang="zh-CN" altLang="en-US" dirty="0"/>
              <a:t>管理人员所需的知识与成本日渐增加</a:t>
            </a:r>
          </a:p>
        </p:txBody>
      </p:sp>
      <p:sp>
        <p:nvSpPr>
          <p:cNvPr id="3" name="标题 2">
            <a:extLst>
              <a:ext uri="{FF2B5EF4-FFF2-40B4-BE49-F238E27FC236}">
                <a16:creationId xmlns:a16="http://schemas.microsoft.com/office/drawing/2014/main" id="{1E988A1E-3739-4EF3-B1AA-B9F8B720C2EA}"/>
              </a:ext>
            </a:extLst>
          </p:cNvPr>
          <p:cNvSpPr>
            <a:spLocks noGrp="1"/>
          </p:cNvSpPr>
          <p:nvPr>
            <p:ph type="title"/>
          </p:nvPr>
        </p:nvSpPr>
        <p:spPr/>
        <p:txBody>
          <a:bodyPr/>
          <a:lstStyle/>
          <a:p>
            <a:r>
              <a:rPr lang="zh-CN" altLang="en-US" dirty="0"/>
              <a:t>虚拟化概念：发展历史</a:t>
            </a:r>
          </a:p>
        </p:txBody>
      </p:sp>
      <p:sp>
        <p:nvSpPr>
          <p:cNvPr id="4" name="Arc 4">
            <a:extLst>
              <a:ext uri="{FF2B5EF4-FFF2-40B4-BE49-F238E27FC236}">
                <a16:creationId xmlns:a16="http://schemas.microsoft.com/office/drawing/2014/main" id="{3FD9B025-9B42-4D39-8F6B-7DEE1776BE1C}"/>
              </a:ext>
            </a:extLst>
          </p:cNvPr>
          <p:cNvSpPr>
            <a:spLocks/>
          </p:cNvSpPr>
          <p:nvPr/>
        </p:nvSpPr>
        <p:spPr bwMode="auto">
          <a:xfrm rot="5880000">
            <a:off x="845787" y="4472323"/>
            <a:ext cx="1992923" cy="1992923"/>
          </a:xfrm>
          <a:custGeom>
            <a:avLst/>
            <a:gdLst>
              <a:gd name="G0" fmla="+- 21600 0 0"/>
              <a:gd name="G1" fmla="+- 21600 0 0"/>
              <a:gd name="G2" fmla="+- 21600 0 0"/>
              <a:gd name="T0" fmla="*/ 0 w 43200"/>
              <a:gd name="T1" fmla="*/ 0 h 43200"/>
              <a:gd name="T2" fmla="*/ 21600 w 43200"/>
              <a:gd name="T3" fmla="*/ 21600 h 43200"/>
              <a:gd name="T4" fmla="*/ 0 w 43200"/>
              <a:gd name="T5" fmla="*/ 21600 h 43200"/>
            </a:gdLst>
            <a:ahLst/>
            <a:cxnLst>
              <a:cxn ang="0">
                <a:pos x="T0" y="T1"/>
              </a:cxn>
              <a:cxn ang="0">
                <a:pos x="T2" y="T3"/>
              </a:cxn>
              <a:cxn ang="0">
                <a:pos x="T4" y="T5"/>
              </a:cxn>
            </a:cxnLst>
            <a:rect l="0" t="0" r="r" b="b"/>
            <a:pathLst>
              <a:path w="43200" h="43200" fill="none" extrusionOk="0">
                <a:moveTo>
                  <a:pt x="17346" y="423"/>
                </a:moveTo>
                <a:cubicBezTo>
                  <a:pt x="18746" y="141"/>
                  <a:pt x="20171" y="0"/>
                  <a:pt x="21600" y="0"/>
                </a:cubicBezTo>
                <a:cubicBezTo>
                  <a:pt x="33529" y="0"/>
                  <a:pt x="43200" y="9670"/>
                  <a:pt x="43200" y="21600"/>
                </a:cubicBezTo>
                <a:cubicBezTo>
                  <a:pt x="43200" y="33529"/>
                  <a:pt x="33529" y="43200"/>
                  <a:pt x="21600" y="43200"/>
                </a:cubicBezTo>
                <a:cubicBezTo>
                  <a:pt x="9670" y="43200"/>
                  <a:pt x="0" y="33529"/>
                  <a:pt x="0" y="21600"/>
                </a:cubicBezTo>
                <a:cubicBezTo>
                  <a:pt x="0" y="16547"/>
                  <a:pt x="1770" y="11655"/>
                  <a:pt x="5004" y="7773"/>
                </a:cubicBezTo>
              </a:path>
              <a:path w="43200" h="43200" stroke="0" extrusionOk="0">
                <a:moveTo>
                  <a:pt x="17346" y="423"/>
                </a:moveTo>
                <a:cubicBezTo>
                  <a:pt x="18746" y="141"/>
                  <a:pt x="20171" y="0"/>
                  <a:pt x="21600" y="0"/>
                </a:cubicBezTo>
                <a:cubicBezTo>
                  <a:pt x="33529" y="0"/>
                  <a:pt x="43200" y="9670"/>
                  <a:pt x="43200" y="21600"/>
                </a:cubicBezTo>
                <a:cubicBezTo>
                  <a:pt x="43200" y="33529"/>
                  <a:pt x="33529" y="43200"/>
                  <a:pt x="21600" y="43200"/>
                </a:cubicBezTo>
                <a:cubicBezTo>
                  <a:pt x="9670" y="43200"/>
                  <a:pt x="0" y="33529"/>
                  <a:pt x="0" y="21600"/>
                </a:cubicBezTo>
                <a:cubicBezTo>
                  <a:pt x="0" y="16547"/>
                  <a:pt x="1770" y="11655"/>
                  <a:pt x="5004" y="7773"/>
                </a:cubicBezTo>
                <a:lnTo>
                  <a:pt x="21600" y="21600"/>
                </a:lnTo>
                <a:close/>
              </a:path>
            </a:pathLst>
          </a:custGeom>
          <a:solidFill>
            <a:schemeClr val="accent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215"/>
          </a:p>
        </p:txBody>
      </p:sp>
      <p:sp>
        <p:nvSpPr>
          <p:cNvPr id="5" name="Arc 5">
            <a:extLst>
              <a:ext uri="{FF2B5EF4-FFF2-40B4-BE49-F238E27FC236}">
                <a16:creationId xmlns:a16="http://schemas.microsoft.com/office/drawing/2014/main" id="{90BD24D2-4F61-45CD-A88E-F9C8D80EF6E3}"/>
              </a:ext>
            </a:extLst>
          </p:cNvPr>
          <p:cNvSpPr>
            <a:spLocks/>
          </p:cNvSpPr>
          <p:nvPr/>
        </p:nvSpPr>
        <p:spPr bwMode="auto">
          <a:xfrm>
            <a:off x="2136792" y="4676011"/>
            <a:ext cx="992065" cy="685800"/>
          </a:xfrm>
          <a:custGeom>
            <a:avLst/>
            <a:gdLst>
              <a:gd name="G0" fmla="+- 0 0 0"/>
              <a:gd name="G1" fmla="+- 14881 0 0"/>
              <a:gd name="G2" fmla="+- 21600 0 0"/>
              <a:gd name="T0" fmla="*/ 0 w 21536"/>
              <a:gd name="T1" fmla="*/ 0 h 14881"/>
              <a:gd name="T2" fmla="*/ 21600 w 21536"/>
              <a:gd name="T3" fmla="*/ 21600 h 14881"/>
              <a:gd name="T4" fmla="*/ 0 w 21536"/>
              <a:gd name="T5" fmla="*/ 21600 h 14881"/>
            </a:gdLst>
            <a:ahLst/>
            <a:cxnLst>
              <a:cxn ang="0">
                <a:pos x="T0" y="T1"/>
              </a:cxn>
              <a:cxn ang="0">
                <a:pos x="T2" y="T3"/>
              </a:cxn>
              <a:cxn ang="0">
                <a:pos x="T4" y="T5"/>
              </a:cxn>
            </a:cxnLst>
            <a:rect l="0" t="0" r="r" b="b"/>
            <a:pathLst>
              <a:path w="21536" h="14881" fill="none" extrusionOk="0">
                <a:moveTo>
                  <a:pt x="15656" y="-1"/>
                </a:moveTo>
                <a:cubicBezTo>
                  <a:pt x="19079" y="3602"/>
                  <a:pt x="21156" y="8274"/>
                  <a:pt x="21536" y="13229"/>
                </a:cubicBezTo>
              </a:path>
              <a:path w="21536" h="14881" stroke="0" extrusionOk="0">
                <a:moveTo>
                  <a:pt x="15656" y="-1"/>
                </a:moveTo>
                <a:cubicBezTo>
                  <a:pt x="19079" y="3602"/>
                  <a:pt x="21156" y="8274"/>
                  <a:pt x="21536" y="13229"/>
                </a:cubicBezTo>
                <a:lnTo>
                  <a:pt x="0" y="14881"/>
                </a:lnTo>
                <a:close/>
              </a:path>
            </a:pathLst>
          </a:custGeom>
          <a:solidFill>
            <a:srgbClr val="FF0000"/>
          </a:solidFill>
          <a:ln w="9525" cmpd="sng">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215"/>
          </a:p>
        </p:txBody>
      </p:sp>
      <p:sp>
        <p:nvSpPr>
          <p:cNvPr id="6" name="AutoShape 6">
            <a:extLst>
              <a:ext uri="{FF2B5EF4-FFF2-40B4-BE49-F238E27FC236}">
                <a16:creationId xmlns:a16="http://schemas.microsoft.com/office/drawing/2014/main" id="{F05289E3-3749-44F0-881C-505932D7D3DB}"/>
              </a:ext>
            </a:extLst>
          </p:cNvPr>
          <p:cNvSpPr>
            <a:spLocks noChangeArrowheads="1"/>
          </p:cNvSpPr>
          <p:nvPr/>
        </p:nvSpPr>
        <p:spPr bwMode="auto">
          <a:xfrm>
            <a:off x="3128856" y="4198296"/>
            <a:ext cx="1248508" cy="548054"/>
          </a:xfrm>
          <a:prstGeom prst="wedgeEllipseCallout">
            <a:avLst>
              <a:gd name="adj1" fmla="val -47088"/>
              <a:gd name="adj2" fmla="val 82194"/>
            </a:avLst>
          </a:prstGeom>
          <a:solidFill>
            <a:schemeClr val="folHlink"/>
          </a:solidFill>
          <a:ln w="9525" cmpd="sng">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215" dirty="0"/>
              <a:t>10%-15%</a:t>
            </a:r>
          </a:p>
        </p:txBody>
      </p:sp>
    </p:spTree>
    <p:extLst>
      <p:ext uri="{BB962C8B-B14F-4D97-AF65-F5344CB8AC3E}">
        <p14:creationId xmlns:p14="http://schemas.microsoft.com/office/powerpoint/2010/main" val="6230176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3CE0B16-F270-48CF-BB97-11A88F0D6745}"/>
              </a:ext>
            </a:extLst>
          </p:cNvPr>
          <p:cNvSpPr>
            <a:spLocks noGrp="1"/>
          </p:cNvSpPr>
          <p:nvPr>
            <p:ph idx="1"/>
          </p:nvPr>
        </p:nvSpPr>
        <p:spPr/>
        <p:txBody>
          <a:bodyPr/>
          <a:lstStyle/>
          <a:p>
            <a:r>
              <a:rPr lang="zh-CN" altLang="en-US" dirty="0"/>
              <a:t>虚拟化复兴</a:t>
            </a:r>
            <a:endParaRPr lang="en-US" altLang="zh-CN" dirty="0"/>
          </a:p>
          <a:p>
            <a:pPr lvl="1"/>
            <a:r>
              <a:rPr lang="zh-CN" altLang="en-US" dirty="0"/>
              <a:t>以</a:t>
            </a:r>
            <a:r>
              <a:rPr lang="en-US" altLang="zh-CN" dirty="0" err="1"/>
              <a:t>Vmware</a:t>
            </a:r>
            <a:r>
              <a:rPr lang="zh-CN" altLang="en-US" dirty="0"/>
              <a:t>公司为代表的虚拟软件公司产品兴起</a:t>
            </a:r>
            <a:endParaRPr lang="en-US" altLang="zh-CN" dirty="0"/>
          </a:p>
          <a:p>
            <a:pPr lvl="1"/>
            <a:r>
              <a:rPr lang="en-US" altLang="zh-CN" dirty="0"/>
              <a:t>VMware</a:t>
            </a:r>
            <a:r>
              <a:rPr lang="zh-CN" altLang="en-US" dirty="0"/>
              <a:t>：在虚拟化和云计算基础架构领域处于全球领先地位，提供服务器、桌面虚拟化的解决方案；</a:t>
            </a:r>
          </a:p>
          <a:p>
            <a:pPr lvl="1"/>
            <a:r>
              <a:rPr lang="en-US" altLang="zh-CN" dirty="0"/>
              <a:t>Citrix</a:t>
            </a:r>
            <a:r>
              <a:rPr lang="zh-CN" altLang="en-US" dirty="0"/>
              <a:t>：构建桌面、服务器、网络及移动端的虚拟化解决方案，借助各种网络和云，在任何设备上无缝地交付应用、桌面、数据和服务；</a:t>
            </a:r>
          </a:p>
          <a:p>
            <a:pPr lvl="1"/>
            <a:r>
              <a:rPr lang="zh-CN" altLang="en-US" dirty="0"/>
              <a:t>微软</a:t>
            </a:r>
            <a:r>
              <a:rPr lang="en-US" altLang="zh-CN" dirty="0" err="1"/>
              <a:t>Hyper-v</a:t>
            </a:r>
            <a:r>
              <a:rPr lang="zh-CN" altLang="en-US" dirty="0"/>
              <a:t>：为广泛的用户提供更为熟悉以及成本效益更高的虚拟化基础设施软件，以降低运作成本、提高硬件利用率、优化基础设施并提高服务器的可用性；</a:t>
            </a:r>
          </a:p>
          <a:p>
            <a:pPr lvl="1"/>
            <a:endParaRPr lang="zh-CN" altLang="en-US" dirty="0"/>
          </a:p>
        </p:txBody>
      </p:sp>
      <p:sp>
        <p:nvSpPr>
          <p:cNvPr id="3" name="标题 2">
            <a:extLst>
              <a:ext uri="{FF2B5EF4-FFF2-40B4-BE49-F238E27FC236}">
                <a16:creationId xmlns:a16="http://schemas.microsoft.com/office/drawing/2014/main" id="{FE2E0262-81E4-4968-931E-D5B46F7A98A6}"/>
              </a:ext>
            </a:extLst>
          </p:cNvPr>
          <p:cNvSpPr>
            <a:spLocks noGrp="1"/>
          </p:cNvSpPr>
          <p:nvPr>
            <p:ph type="title"/>
          </p:nvPr>
        </p:nvSpPr>
        <p:spPr/>
        <p:txBody>
          <a:bodyPr/>
          <a:lstStyle/>
          <a:p>
            <a:r>
              <a:rPr lang="zh-CN" altLang="en-US" dirty="0"/>
              <a:t>虚拟化概念：发展历史</a:t>
            </a:r>
          </a:p>
        </p:txBody>
      </p:sp>
    </p:spTree>
    <p:extLst>
      <p:ext uri="{BB962C8B-B14F-4D97-AF65-F5344CB8AC3E}">
        <p14:creationId xmlns:p14="http://schemas.microsoft.com/office/powerpoint/2010/main" val="260060176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通用信息 (标准)">
  <a:themeElements>
    <a:clrScheme name="">
      <a:dk1>
        <a:srgbClr val="0033CC"/>
      </a:dk1>
      <a:lt1>
        <a:srgbClr val="FFFFFF"/>
      </a:lt1>
      <a:dk2>
        <a:srgbClr val="336699"/>
      </a:dk2>
      <a:lt2>
        <a:srgbClr val="008000"/>
      </a:lt2>
      <a:accent1>
        <a:srgbClr val="3366FF"/>
      </a:accent1>
      <a:accent2>
        <a:srgbClr val="FFFF66"/>
      </a:accent2>
      <a:accent3>
        <a:srgbClr val="FFFFFF"/>
      </a:accent3>
      <a:accent4>
        <a:srgbClr val="002AAE"/>
      </a:accent4>
      <a:accent5>
        <a:srgbClr val="ADB8FF"/>
      </a:accent5>
      <a:accent6>
        <a:srgbClr val="E7E75C"/>
      </a:accent6>
      <a:hlink>
        <a:srgbClr val="FF6600"/>
      </a:hlink>
      <a:folHlink>
        <a:srgbClr val="FFCC66"/>
      </a:folHlink>
    </a:clrScheme>
    <a:fontScheme name="通用信息 (标准)">
      <a:majorFont>
        <a:latin typeface="Arial Narrow"/>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CCFF66"/>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bg2"/>
            </a:solidFill>
            <a:effectLst/>
            <a:latin typeface="Times New Roman" pitchFamily="18" charset="0"/>
            <a:ea typeface="楷体_GB2312" pitchFamily="49" charset="-122"/>
          </a:defRPr>
        </a:defPPr>
      </a:lstStyle>
    </a:lnDef>
  </a:objectDefaults>
  <a:extraClrSchemeLst>
    <a:extraClrScheme>
      <a:clrScheme name="通用信息 (标准)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通用信息 (标准)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通用信息 (标准)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31177</TotalTime>
  <Words>2919</Words>
  <Application>Microsoft Office PowerPoint</Application>
  <PresentationFormat>全屏显示(4:3)</PresentationFormat>
  <Paragraphs>209</Paragraphs>
  <Slides>26</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Monotype Sorts</vt:lpstr>
      <vt:lpstr>黑体</vt:lpstr>
      <vt:lpstr>微软雅黑</vt:lpstr>
      <vt:lpstr>Arial</vt:lpstr>
      <vt:lpstr>Arial Narrow</vt:lpstr>
      <vt:lpstr>Times New Roman</vt:lpstr>
      <vt:lpstr>Wingdings</vt:lpstr>
      <vt:lpstr>通用信息 (标准)</vt:lpstr>
      <vt:lpstr>PowerPoint 演示文稿</vt:lpstr>
      <vt:lpstr>第十一章 结构</vt:lpstr>
      <vt:lpstr>本节主要内容</vt:lpstr>
      <vt:lpstr>虚拟化概念</vt:lpstr>
      <vt:lpstr>虚拟化概念</vt:lpstr>
      <vt:lpstr>虚拟化概念</vt:lpstr>
      <vt:lpstr>虚拟化概念：发展历史</vt:lpstr>
      <vt:lpstr>虚拟化概念：发展历史</vt:lpstr>
      <vt:lpstr>虚拟化概念：发展历史</vt:lpstr>
      <vt:lpstr>本节主要内容</vt:lpstr>
      <vt:lpstr>虚拟化的类型</vt:lpstr>
      <vt:lpstr>虚拟化：指令集虚拟化</vt:lpstr>
      <vt:lpstr>虚拟化：资源虚拟化</vt:lpstr>
      <vt:lpstr>虚拟化：程序库级虚拟化</vt:lpstr>
      <vt:lpstr>虚拟化：编程语言虚拟化</vt:lpstr>
      <vt:lpstr>虚拟化：系统虚拟化</vt:lpstr>
      <vt:lpstr>从虚拟平台角度划分</vt:lpstr>
      <vt:lpstr>从虚拟平台角度划分</vt:lpstr>
      <vt:lpstr>从虚拟化支持的层次划分</vt:lpstr>
      <vt:lpstr>从实现结构划分</vt:lpstr>
      <vt:lpstr>从实现结构划分</vt:lpstr>
      <vt:lpstr>本节主要内容</vt:lpstr>
      <vt:lpstr>Hypervisor及其原理</vt:lpstr>
      <vt:lpstr>Hypervisor及其原理</vt:lpstr>
      <vt:lpstr>Hypervisor及其原理</vt:lpstr>
      <vt:lpstr>虚拟化基础</vt:lpstr>
    </vt:vector>
  </TitlesOfParts>
  <Company>CS,HIT,P.R.China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xxf</dc:creator>
  <cp:lastModifiedBy>王 十一</cp:lastModifiedBy>
  <cp:revision>2471</cp:revision>
  <dcterms:created xsi:type="dcterms:W3CDTF">2001-03-21T12:57:26Z</dcterms:created>
  <dcterms:modified xsi:type="dcterms:W3CDTF">2021-04-28T03:31:30Z</dcterms:modified>
</cp:coreProperties>
</file>