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1730" r:id="rId2"/>
    <p:sldId id="1791" r:id="rId3"/>
    <p:sldId id="2929" r:id="rId4"/>
    <p:sldId id="2930" r:id="rId5"/>
    <p:sldId id="2936" r:id="rId6"/>
    <p:sldId id="2968" r:id="rId7"/>
    <p:sldId id="2969" r:id="rId8"/>
    <p:sldId id="2970" r:id="rId9"/>
    <p:sldId id="2971" r:id="rId10"/>
    <p:sldId id="2973" r:id="rId11"/>
    <p:sldId id="2974" r:id="rId12"/>
    <p:sldId id="2975" r:id="rId13"/>
    <p:sldId id="2976" r:id="rId14"/>
    <p:sldId id="2989" r:id="rId15"/>
    <p:sldId id="2977" r:id="rId16"/>
    <p:sldId id="2978" r:id="rId17"/>
    <p:sldId id="2979" r:id="rId18"/>
    <p:sldId id="2980" r:id="rId19"/>
    <p:sldId id="2981" r:id="rId20"/>
    <p:sldId id="2988" r:id="rId21"/>
    <p:sldId id="2982" r:id="rId22"/>
    <p:sldId id="2983" r:id="rId23"/>
    <p:sldId id="2987" r:id="rId24"/>
    <p:sldId id="2984" r:id="rId25"/>
    <p:sldId id="2985" r:id="rId26"/>
    <p:sldId id="2986" r:id="rId27"/>
    <p:sldId id="2990" r:id="rId28"/>
    <p:sldId id="2991" r:id="rId29"/>
    <p:sldId id="2992" r:id="rId30"/>
    <p:sldId id="2993" r:id="rId31"/>
    <p:sldId id="2967" r:id="rId32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92929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 autoAdjust="0"/>
    <p:restoredTop sz="93631" autoAdjust="0"/>
  </p:normalViewPr>
  <p:slideViewPr>
    <p:cSldViewPr>
      <p:cViewPr varScale="1">
        <p:scale>
          <a:sx n="55" d="100"/>
          <a:sy n="55" d="100"/>
        </p:scale>
        <p:origin x="12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9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9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  <a:ea typeface="+mj-ea"/>
              </a:rPr>
              <a:t>应用编程技术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62" spc="277">
                <a:solidFill>
                  <a:srgbClr val="000066"/>
                </a:solidFill>
                <a:latin typeface="+mj-ea"/>
                <a:ea typeface="+mj-ea"/>
              </a:rPr>
              <a:t>第十章 第</a:t>
            </a:r>
            <a:r>
              <a:rPr lang="en-US" altLang="zh-CN" sz="4062" spc="277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4062" spc="277">
                <a:solidFill>
                  <a:srgbClr val="000066"/>
                </a:solidFill>
                <a:latin typeface="+mj-ea"/>
                <a:ea typeface="+mj-ea"/>
              </a:rPr>
              <a:t>讲 内核审计框架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61D22CA5-1F4B-4921-BAB0-25632E1E3CFC}" type="datetime2">
              <a:rPr kumimoji="0" lang="zh-CN" altLang="zh-CN" sz="2400">
                <a:solidFill>
                  <a:srgbClr val="CC0000"/>
                </a:solidFill>
                <a:latin typeface="+mj-ea"/>
                <a:ea typeface="+mj-ea"/>
              </a:rPr>
              <a:t>2021年1月27日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Audit_state</a:t>
            </a:r>
            <a:endParaRPr lang="zh-CN" altLang="en-US" dirty="0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979712" y="1743347"/>
            <a:ext cx="5004414" cy="1646992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enum audit_state {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	AUDIT_DISABLED,		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	AUDIT_BUILD_CONTEXT,	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	AUDIT_RECORD_CONTEXT	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863588" y="4005064"/>
            <a:ext cx="7416824" cy="150549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在这里使用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enum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枚举声明了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审计模块可能的活动级别，分别是：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AUDIT_DISABLED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：不记录任何系统调用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AUDIT_BUILD_CONTEXT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：在进入系统调用时进行记录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AUDIT_RECORD_CONTEXT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：在进入和退出系统调用时进行记录</a:t>
            </a:r>
          </a:p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分别代表了三种不同的安全级别，逐层提高。</a:t>
            </a:r>
            <a:endParaRPr lang="zh-CN" altLang="en-US" sz="1846" b="0" dirty="0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6100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Audit_entry</a:t>
            </a:r>
            <a:endParaRPr lang="zh-CN" altLang="en-US" dirty="0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763688" y="1803991"/>
            <a:ext cx="5004414" cy="1646992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struct audit_entry {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	struct list_head	list;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	struct rcu_head	rcu;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	struct audit_krule	rule;</a:t>
            </a:r>
          </a:p>
          <a:p>
            <a:pPr algn="l"/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1043608" y="4149080"/>
            <a:ext cx="6876082" cy="122143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在这里声明了一个数据结构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audit_entry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，实际上是一个用于保存审计规则的双向链表。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用于创建双向循环链表的结构。其在内核中被定义见下一页。</a:t>
            </a:r>
          </a:p>
        </p:txBody>
      </p:sp>
    </p:spTree>
    <p:extLst>
      <p:ext uri="{BB962C8B-B14F-4D97-AF65-F5344CB8AC3E}">
        <p14:creationId xmlns:p14="http://schemas.microsoft.com/office/powerpoint/2010/main" val="29664940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Audit_entry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780519" y="1844824"/>
            <a:ext cx="5004414" cy="932259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list_head {</a:t>
            </a:r>
          </a:p>
          <a:p>
            <a:pPr algn="l"/>
            <a:r>
              <a:rPr lang="zh-CN" altLang="en-US" sz="1800">
                <a:solidFill>
                  <a:srgbClr val="FFFFFF"/>
                </a:solidFill>
                <a:latin typeface="Consolas" panose="020B0609020204030204" pitchFamily="49" charset="0"/>
              </a:rPr>
              <a:t>　　</a:t>
            </a:r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list_head *next, *prev;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467544" y="3201811"/>
            <a:ext cx="7920880" cy="3692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可以看到，在此引入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，其实就是实现了双向链表的前后指针。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1439652" y="4365104"/>
            <a:ext cx="5976664" cy="122143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虽然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内核是用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语言写的，但是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的引入，使得内核数据结构也可以拥有面向对象的特性，通过使用操作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 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的通用接口很容易实现代码的重用，有点类似于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的继承机制 </a:t>
            </a:r>
          </a:p>
        </p:txBody>
      </p:sp>
    </p:spTree>
    <p:extLst>
      <p:ext uri="{BB962C8B-B14F-4D97-AF65-F5344CB8AC3E}">
        <p14:creationId xmlns:p14="http://schemas.microsoft.com/office/powerpoint/2010/main" val="40629582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Audit_entry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979712" y="2060848"/>
            <a:ext cx="5004414" cy="1491615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audit_entry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list_head	list;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rcu_head	rcu;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audit_krule	rule;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611560" y="4149080"/>
            <a:ext cx="7920880" cy="6533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在这里声明了一个数据结构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audit_entry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，实际上是一个用于保存审计规则的双向链表。</a:t>
            </a:r>
            <a:endParaRPr lang="en-US" altLang="zh-CN" sz="1846" b="0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7084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Audit_entry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611560" y="2636912"/>
            <a:ext cx="7920880" cy="264169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rcu_head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l"/>
            <a:endParaRPr lang="zh-CN" altLang="en-US" sz="1846" b="0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RCU(Read-Copy Update)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，用于实现读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拷贝修改。深入理解其机制在此不表，仅描述其作用如下：通过引入此数据结构，实现了对此数据结构（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audit_entry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RCU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保护，使得读者需要访问该信息时无需获取任何锁，但是写者在访问时首先拷贝一个副本，然后对副本进行修改，最后使用一个回调（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callback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）机制在适当的时机把指向原来数据的指针重定向至被修改后的数据。简单描述就是用于控制访问冲突，对读者开放，对写者进行访问控制（避免冲突）。</a:t>
            </a:r>
          </a:p>
        </p:txBody>
      </p:sp>
    </p:spTree>
    <p:extLst>
      <p:ext uri="{BB962C8B-B14F-4D97-AF65-F5344CB8AC3E}">
        <p14:creationId xmlns:p14="http://schemas.microsoft.com/office/powerpoint/2010/main" val="37079586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Audit_entry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835696" y="1408045"/>
            <a:ext cx="5004414" cy="1491615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audit_entry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list_head	list;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rcu_head	rcu;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audit_krule	rule;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502053" y="3341718"/>
            <a:ext cx="7920880" cy="6533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在这里声明了一个数据结构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audit_entry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，实际上是一个用于保存审计规则的双向链表。</a:t>
            </a:r>
            <a:endParaRPr lang="en-US" altLang="zh-CN" sz="1846" b="0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502053" y="4437112"/>
            <a:ext cx="7920880" cy="150549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audit_krule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algn="l"/>
            <a:endParaRPr lang="zh-CN" altLang="en-US" sz="1846" b="0">
              <a:solidFill>
                <a:srgbClr val="2929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域，保存一条条具体的规则。这里的规则就是指在具体什么样的前提下进行审计记录。对于不同的情况下规则表不同，因此需要使用这样的一个数据结构来进行记录。</a:t>
            </a:r>
          </a:p>
        </p:txBody>
      </p:sp>
    </p:spTree>
    <p:extLst>
      <p:ext uri="{BB962C8B-B14F-4D97-AF65-F5344CB8AC3E}">
        <p14:creationId xmlns:p14="http://schemas.microsoft.com/office/powerpoint/2010/main" val="22123844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Audit_cap_data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611560" y="1269093"/>
            <a:ext cx="7632848" cy="2890004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audit_cap_data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kernel_cap_t		permitted;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kernel_cap_t		inheritable;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union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	unsigned int	fE;	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	kernel_cap_t	effective;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};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kernel_cap_t		ambient;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	kuid_t			rootid;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611560" y="4797152"/>
            <a:ext cx="7920880" cy="150549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audit_cap_data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是用于保存能力数据的数据结构，在此简要介绍其内容。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kernel_cap_t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类型是无符号整数类型，一共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位，每一位表示系统细分的一命特权。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effective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表明了进程当前使用的特权情况；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permitted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表明进程可拥有的最多特权；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inheritable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包含进程下一步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新文件时所拥有的特权集。</a:t>
            </a:r>
          </a:p>
        </p:txBody>
      </p:sp>
    </p:spTree>
    <p:extLst>
      <p:ext uri="{BB962C8B-B14F-4D97-AF65-F5344CB8AC3E}">
        <p14:creationId xmlns:p14="http://schemas.microsoft.com/office/powerpoint/2010/main" val="3036842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Audit_names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07504" y="1268760"/>
            <a:ext cx="6048672" cy="5407104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audit_names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list_head		list;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filename		*name;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int			name_len;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bool			hidden;		</a:t>
            </a:r>
          </a:p>
          <a:p>
            <a:pPr algn="l"/>
            <a:endParaRPr lang="en-US" altLang="zh-CN" sz="18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unsigned long		ino;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dev_t			dev;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umode_t			mode;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kuid_t			uid;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kgid_t			gid;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dev_t			rdev;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u32			osid;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audit_cap_data	fcap;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unsigned int		fcap_ver;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unsigned char		type;	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bool			should_free;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6444208" y="1515254"/>
            <a:ext cx="2232248" cy="491411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简单理解为是一个用于存储文件名及文件属性信息的数据结构。</a:t>
            </a:r>
          </a:p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 list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上文讲过，是用于实现双向链表的结构；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filename* name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用于存储文件名（实际上存储的是保存着文件名的数据结构的指针）；</a:t>
            </a:r>
          </a:p>
          <a:p>
            <a:pPr algn="l"/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audit_cap_data fcap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也是上文中提过的用于保存能力数据。</a:t>
            </a:r>
          </a:p>
        </p:txBody>
      </p:sp>
    </p:spTree>
    <p:extLst>
      <p:ext uri="{BB962C8B-B14F-4D97-AF65-F5344CB8AC3E}">
        <p14:creationId xmlns:p14="http://schemas.microsoft.com/office/powerpoint/2010/main" val="10252348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Audit_proctitle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403648" y="2034871"/>
            <a:ext cx="6048672" cy="1211937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struct audit_proctitle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int	len;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char	*value;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1691680" y="4102299"/>
            <a:ext cx="5472608" cy="93738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字面意思理解：是一个用于存储审计进程名的数据结构。内含一个长度和一个字符数组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其实就是字符串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罢了。</a:t>
            </a:r>
          </a:p>
        </p:txBody>
      </p:sp>
    </p:spTree>
    <p:extLst>
      <p:ext uri="{BB962C8B-B14F-4D97-AF65-F5344CB8AC3E}">
        <p14:creationId xmlns:p14="http://schemas.microsoft.com/office/powerpoint/2010/main" val="7980354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audit_context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924944"/>
            <a:ext cx="8241323" cy="17281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核心数据结构：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audit_context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如果审计规则成立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(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被启用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)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，则在系统调用进入时创建此数据结构用于记录信息，在系统调用退出时（如果需要记录）维护此数据结构中信息。</a:t>
            </a:r>
          </a:p>
          <a:p>
            <a:pPr>
              <a:lnSpc>
                <a:spcPct val="90000"/>
              </a:lnSpc>
            </a:pPr>
            <a:endParaRPr lang="zh-CN" altLang="en-US" sz="2123" kern="1200">
              <a:ea typeface="黑体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946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48554" y="1916832"/>
            <a:ext cx="6646892" cy="3799806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第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讲：内核审计框架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第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讲：</a:t>
            </a:r>
            <a:r>
              <a:rPr lang="en-US" altLang="zh-CN">
                <a:ea typeface="宋体" pitchFamily="2" charset="-122"/>
              </a:rPr>
              <a:t>LSM</a:t>
            </a:r>
            <a:r>
              <a:rPr lang="zh-CN" altLang="en-US">
                <a:ea typeface="宋体" pitchFamily="2" charset="-122"/>
              </a:rPr>
              <a:t>框架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第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讲：</a:t>
            </a:r>
            <a:r>
              <a:rPr lang="en-US" altLang="zh-CN">
                <a:ea typeface="宋体" pitchFamily="2" charset="-122"/>
              </a:rPr>
              <a:t>AppArmor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第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讲：内核中</a:t>
            </a:r>
            <a:r>
              <a:rPr lang="en-US" altLang="zh-CN">
                <a:ea typeface="宋体" pitchFamily="2" charset="-122"/>
              </a:rPr>
              <a:t>key</a:t>
            </a:r>
            <a:r>
              <a:rPr lang="zh-CN" altLang="en-US">
                <a:ea typeface="宋体" pitchFamily="2" charset="-122"/>
              </a:rPr>
              <a:t>的管理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audit_context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844824"/>
            <a:ext cx="8241323" cy="3960439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123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其中部分信息的解释如下：</a:t>
            </a:r>
          </a:p>
          <a:p>
            <a:pPr>
              <a:lnSpc>
                <a:spcPct val="90000"/>
              </a:lnSpc>
            </a:pPr>
            <a:endParaRPr lang="zh-CN" altLang="en-US" sz="2123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* 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int	in_syscall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：当前进程是否在系统调用中。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* 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enum audit_state	state, current_state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：记录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的状态。前文有介绍。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* 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unsigned int	serial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：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的序列号，用于唯一标识此记录。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* 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struct timespec64   ctime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：生成此记录的时间。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* 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long	return_code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：系统调用的返回值。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* 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int	return_valid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：系统调用的返回值是否合法。</a:t>
            </a:r>
          </a:p>
        </p:txBody>
      </p:sp>
    </p:spTree>
    <p:extLst>
      <p:ext uri="{BB962C8B-B14F-4D97-AF65-F5344CB8AC3E}">
        <p14:creationId xmlns:p14="http://schemas.microsoft.com/office/powerpoint/2010/main" val="14983976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A2F3C1-7E2C-4DD0-A542-4766B88C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276872"/>
            <a:ext cx="8441141" cy="2160240"/>
          </a:xfrm>
        </p:spPr>
        <p:txBody>
          <a:bodyPr/>
          <a:lstStyle/>
          <a:p>
            <a:r>
              <a:rPr lang="en-US" altLang="zh-CN" sz="2400"/>
              <a:t>audit.c</a:t>
            </a:r>
          </a:p>
          <a:p>
            <a:endParaRPr lang="en-US" altLang="zh-CN" sz="2400"/>
          </a:p>
          <a:p>
            <a:r>
              <a:rPr lang="zh-CN" altLang="en-US" sz="2400"/>
              <a:t>本文件提供了核心的审计机制。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178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audit_init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266909"/>
            <a:ext cx="8241323" cy="30243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审计子系统的初始化由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audit_init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执行。除了设置数据结构之后，该函数还创建了一个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套接字，与用户层通信。</a:t>
            </a:r>
          </a:p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在初始化函数中，涉及的操作并不多，在此简要介绍：一开始的</a:t>
            </a: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是一个明显的判断，判断当前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的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state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是否是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disable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状态，如果是的话无需审计，直接返回退出。</a:t>
            </a: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403648" y="3284984"/>
            <a:ext cx="5813321" cy="714732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if (audit_initialized == AUDIT_DISABLED)</a:t>
            </a:r>
          </a:p>
          <a:p>
            <a:r>
              <a:rPr lang="en-US" altLang="zh-CN" sz="2000">
                <a:solidFill>
                  <a:srgbClr val="FFFFFF"/>
                </a:solidFill>
                <a:latin typeface="Consolas" panose="020B0609020204030204" pitchFamily="49" charset="0"/>
              </a:rPr>
              <a:t>return 0;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327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audit_init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6" y="2132856"/>
            <a:ext cx="8241323" cy="3096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接下来的一系列操作是在存储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的数据结构（事实上是队列，用来存储一系列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）中初始化其在多个队列（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audit_queue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、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audit_retry_queue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、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audit_hold_queue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）中的位置。</a:t>
            </a: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这里便是在创建与用户层通信的套接字。</a:t>
            </a: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134348" y="3212976"/>
            <a:ext cx="6875297" cy="1211937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pr_info("initializing netlink subsys (%s)\n",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	audit_default ? "enabled" : "disabled");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register_pernet_subsys(&amp;audit_net_ops);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837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audit_receive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539552" y="1136801"/>
            <a:ext cx="8280920" cy="5686782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static void audit_receive(struct sk_buff  *skb)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struct nlmsghdr *nlh;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int len;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int err;</a:t>
            </a:r>
          </a:p>
          <a:p>
            <a:pPr algn="l"/>
            <a:endParaRPr lang="en-US" altLang="zh-CN" sz="18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nlh = nlmsg_hdr(skb);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len = skb-&gt;len;</a:t>
            </a:r>
          </a:p>
          <a:p>
            <a:pPr algn="l"/>
            <a:endParaRPr lang="en-US" altLang="zh-CN" sz="18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audit_ctl_lock();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while (nlmsg_ok(nlh, len)) {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	err = audit_receive_msg(skb, nlh);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	if (err || (nlh-&gt;nlmsg_flags &amp; NLM_F_ACK))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		netlink_ack(skb, nlh, err, NULL);</a:t>
            </a:r>
          </a:p>
          <a:p>
            <a:pPr algn="l"/>
            <a:endParaRPr lang="en-US" altLang="zh-CN" sz="18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	nlh = nlmsg_next(nlh, &amp;len);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	audit_ctl_unlock();</a:t>
            </a:r>
          </a:p>
          <a:p>
            <a:pPr algn="l"/>
            <a:r>
              <a:rPr lang="en-US" altLang="zh-CN" sz="180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5444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audit_receive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916832"/>
            <a:ext cx="8241323" cy="33843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kern="1200">
                <a:ea typeface="黑体" pitchFamily="49" charset="-122"/>
                <a:sym typeface="Arial" charset="0"/>
              </a:rPr>
              <a:t>audit_receive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函数是用于处理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auditd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发送过来的数据。</a:t>
            </a: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与当前我们分析的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工作在内核态不同，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auditd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是工作在用户态的进程，主要负责消息传递。内核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向外传送消息使用了上文提到了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套接字，套接字连接的就是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auditd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进程。同时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auditd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也负责向内核传送用户态的一些消息。</a:t>
            </a:r>
          </a:p>
          <a:p>
            <a:pPr>
              <a:lnSpc>
                <a:spcPct val="90000"/>
              </a:lnSpc>
            </a:pPr>
            <a:endParaRPr lang="zh-CN" altLang="en-US" sz="20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kern="1200">
                <a:ea typeface="黑体" pitchFamily="49" charset="-122"/>
                <a:sym typeface="Arial" charset="0"/>
              </a:rPr>
              <a:t>我们在这里提到的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audit_receive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函数就是用于处理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auditd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通过</a:t>
            </a:r>
            <a:r>
              <a:rPr lang="en-US" altLang="zh-CN" sz="2000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2000" kern="1200">
                <a:ea typeface="黑体" pitchFamily="49" charset="-122"/>
                <a:sym typeface="Arial" charset="0"/>
              </a:rPr>
              <a:t>套接字向内核传送的用户态信息。</a:t>
            </a:r>
          </a:p>
        </p:txBody>
      </p:sp>
    </p:spTree>
    <p:extLst>
      <p:ext uri="{BB962C8B-B14F-4D97-AF65-F5344CB8AC3E}">
        <p14:creationId xmlns:p14="http://schemas.microsoft.com/office/powerpoint/2010/main" val="19664228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audit_receive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988840"/>
            <a:ext cx="8241323" cy="35283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kern="1200">
                <a:ea typeface="黑体" pitchFamily="49" charset="-122"/>
                <a:sym typeface="Arial" charset="0"/>
              </a:rPr>
              <a:t>注意一下函数的参数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`struct sk_buff  *skb`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就是我们需要的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message buffer.</a:t>
            </a:r>
          </a:p>
          <a:p>
            <a:pPr>
              <a:lnSpc>
                <a:spcPct val="90000"/>
              </a:lnSpc>
            </a:pPr>
            <a:endParaRPr lang="en-US" altLang="zh-CN" sz="2400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kern="1200">
                <a:ea typeface="黑体" pitchFamily="49" charset="-122"/>
                <a:sym typeface="Arial" charset="0"/>
              </a:rPr>
              <a:t>后续首先通过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`nlmsg_hdr`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函数获取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skb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的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报头，获取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skb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的长度，然后开始进行循环处理：</a:t>
            </a:r>
            <a:endParaRPr lang="en-US" altLang="zh-CN" sz="2400" kern="1200">
              <a:ea typeface="黑体" pitchFamily="49" charset="-122"/>
              <a:sym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661" kern="1200">
                <a:ea typeface="黑体" pitchFamily="49" charset="-122"/>
                <a:sym typeface="Arial" charset="0"/>
              </a:rPr>
              <a:t>通过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skb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消息与其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套接字的报头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nlh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经过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`audit_receive_msg`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函数处理得到返回值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err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，主要就是是进行判断二者是否匹配（核查从用户态发来的数据）。</a:t>
            </a:r>
            <a:endParaRPr lang="en-US" altLang="zh-CN" sz="1661" kern="1200">
              <a:ea typeface="黑体" pitchFamily="49" charset="-122"/>
              <a:sym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661" kern="1200">
                <a:ea typeface="黑体" pitchFamily="49" charset="-122"/>
                <a:sym typeface="Arial" charset="0"/>
              </a:rPr>
              <a:t>如果发生了不匹配（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err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返回值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=1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）或者是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报头中指明需要回复的情况时，就需要通过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`netlink_ack`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函数进行回复：回复内容主要就是</a:t>
            </a:r>
            <a:r>
              <a:rPr lang="en-US" altLang="zh-CN" sz="1661" kern="1200">
                <a:ea typeface="黑体" pitchFamily="49" charset="-122"/>
                <a:sym typeface="Arial" charset="0"/>
              </a:rPr>
              <a:t>err</a:t>
            </a:r>
            <a:r>
              <a:rPr lang="zh-CN" altLang="en-US" sz="1661" kern="1200">
                <a:ea typeface="黑体" pitchFamily="49" charset="-122"/>
                <a:sym typeface="Arial" charset="0"/>
              </a:rPr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3516789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审计的核心实现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3068960"/>
            <a:ext cx="8241323" cy="16561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kern="1200">
                <a:ea typeface="黑体" pitchFamily="49" charset="-122"/>
                <a:sym typeface="Arial" charset="0"/>
              </a:rPr>
              <a:t>审计的核心实现分为三步：首先，用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`audit_log_start`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开始记录过程。然后，用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`audit_log_format`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格式化一个消息，最后用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`audit_log_end`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结束该审计记录，消息通过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netlink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发送到</a:t>
            </a:r>
            <a:r>
              <a:rPr lang="en-US" altLang="zh-CN" sz="2400" kern="1200">
                <a:ea typeface="黑体" pitchFamily="49" charset="-122"/>
                <a:sym typeface="Arial" charset="0"/>
              </a:rPr>
              <a:t>auditd</a:t>
            </a:r>
            <a:r>
              <a:rPr lang="zh-CN" altLang="en-US" sz="2400" kern="1200">
                <a:ea typeface="黑体" pitchFamily="49" charset="-122"/>
                <a:sym typeface="Arial" charset="0"/>
              </a:rPr>
              <a:t>。</a:t>
            </a:r>
            <a:endParaRPr lang="zh-CN" altLang="en-US" sz="1661" kern="1200">
              <a:ea typeface="黑体" pitchFamily="49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778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audit_log_start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403648" y="1268760"/>
            <a:ext cx="6048672" cy="3573661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struct audit_buffer *audit_log_start(struct audit_context *ctx, gfp_t gfp_mask,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			     int type)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struct audit_buffer *ab;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struct timespec64 t;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unsigned int uninitialized_var(serial);</a:t>
            </a:r>
          </a:p>
          <a:p>
            <a:pPr algn="l"/>
            <a:endParaRPr lang="en-US" altLang="zh-CN" sz="1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if (audit_initialized != AUDIT_INITIALIZED)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	return NULL;</a:t>
            </a:r>
          </a:p>
          <a:p>
            <a:pPr algn="l"/>
            <a:endParaRPr lang="en-US" altLang="zh-CN" sz="1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if (unlikely(!audit_filter(type, AUDIT_FILTER_EXCLUDE)))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	return NULL;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//……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1943708" y="5229200"/>
            <a:ext cx="5256584" cy="122143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`audit_log_start`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函数开始审计过程，其中包括初始化检查、缓冲区限制检查等一系列限制问题的判断，在判断未出错的前提下即可开始审计过程。</a:t>
            </a:r>
          </a:p>
        </p:txBody>
      </p:sp>
    </p:spTree>
    <p:extLst>
      <p:ext uri="{BB962C8B-B14F-4D97-AF65-F5344CB8AC3E}">
        <p14:creationId xmlns:p14="http://schemas.microsoft.com/office/powerpoint/2010/main" val="39452021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audit_log_format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1403648" y="1672506"/>
            <a:ext cx="6048672" cy="2486025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void audit_log_format(struct audit_buffer *ab, const char *fmt, ...)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va_list args;</a:t>
            </a:r>
          </a:p>
          <a:p>
            <a:pPr algn="l"/>
            <a:endParaRPr lang="en-US" altLang="zh-CN" sz="1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if (!ab)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	return;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va_start(args, fmt);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audit_log_vformat(ab, fmt, args);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	va_end(args);</a:t>
            </a:r>
          </a:p>
          <a:p>
            <a:pPr algn="l"/>
            <a:r>
              <a:rPr lang="en-US" altLang="zh-CN" sz="140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1799692" y="4725144"/>
            <a:ext cx="5256584" cy="93738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此函数用于向一个给定的审计缓冲区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(ab)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写入格式化消息（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fmt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），参数中的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是可选的对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fmt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字符串的限制。</a:t>
            </a:r>
          </a:p>
        </p:txBody>
      </p:sp>
    </p:spTree>
    <p:extLst>
      <p:ext uri="{BB962C8B-B14F-4D97-AF65-F5344CB8AC3E}">
        <p14:creationId xmlns:p14="http://schemas.microsoft.com/office/powerpoint/2010/main" val="474737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1338" y="2852936"/>
            <a:ext cx="8241323" cy="223224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内核审计是什么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en-US" altLang="zh-CN" dirty="0"/>
              <a:t>.</a:t>
            </a:r>
            <a:r>
              <a:rPr lang="en-US" altLang="zh-CN"/>
              <a:t>	</a:t>
            </a:r>
            <a:r>
              <a:rPr lang="zh-CN" altLang="en-US"/>
              <a:t>源码解析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9977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audit_log_end</a:t>
            </a:r>
            <a:endParaRPr lang="zh-CN" altLang="en-US" dirty="0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955E5B79-047D-4238-B49E-89CEF0A0FFA3}"/>
              </a:ext>
            </a:extLst>
          </p:cNvPr>
          <p:cNvSpPr/>
          <p:nvPr/>
        </p:nvSpPr>
        <p:spPr bwMode="auto">
          <a:xfrm>
            <a:off x="395536" y="1340768"/>
            <a:ext cx="8568952" cy="4195167"/>
          </a:xfrm>
          <a:prstGeom prst="roundRect">
            <a:avLst>
              <a:gd name="adj" fmla="val 1698"/>
            </a:avLst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void audit_log_end(struct audit_buffer *ab)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struct sk_buff *skb;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struct nlmsghdr *nlh;</a:t>
            </a:r>
          </a:p>
          <a:p>
            <a:pPr algn="l"/>
            <a:endParaRPr lang="en-US" altLang="zh-CN" sz="12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if (!ab)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return;</a:t>
            </a:r>
          </a:p>
          <a:p>
            <a:pPr algn="l"/>
            <a:endParaRPr lang="en-US" altLang="zh-CN" sz="12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if (audit_rate_check()) {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skb = ab-&gt;skb;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ab-&gt;skb = NULL;</a:t>
            </a:r>
          </a:p>
          <a:p>
            <a:pPr algn="l"/>
            <a:endParaRPr lang="en-US" altLang="zh-CN" sz="12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nlh = nlmsg_hdr(skb);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nlh-&gt;nlmsg_len = skb-&gt;len - NLMSG_HDRLEN;</a:t>
            </a:r>
          </a:p>
          <a:p>
            <a:pPr algn="l"/>
            <a:endParaRPr lang="en-US" altLang="zh-CN" sz="12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skb_queue_tail(&amp;audit_queue, skb);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wake_up_interruptible(&amp;kauditd_wait);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} else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	audit_log_lost("rate limit exceeded");</a:t>
            </a:r>
          </a:p>
          <a:p>
            <a:pPr algn="l"/>
            <a:endParaRPr lang="en-US" altLang="zh-CN" sz="12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	audit_buffer_free(ab);</a:t>
            </a:r>
          </a:p>
          <a:p>
            <a:pPr algn="l"/>
            <a:r>
              <a:rPr lang="en-US" altLang="zh-CN" sz="120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F8265-8296-47AD-A022-51C62DD2202F}"/>
              </a:ext>
            </a:extLst>
          </p:cNvPr>
          <p:cNvSpPr/>
          <p:nvPr/>
        </p:nvSpPr>
        <p:spPr bwMode="auto">
          <a:xfrm>
            <a:off x="539552" y="5877272"/>
            <a:ext cx="8064896" cy="6533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在所有必要的记录消息都已写入到审计缓冲区之后，需要调用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audit_log_end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确保将审计记录发送到用户空间守护进程</a:t>
            </a:r>
            <a:r>
              <a:rPr lang="en-US" altLang="zh-CN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auditd</a:t>
            </a:r>
            <a:r>
              <a:rPr lang="zh-CN" altLang="en-US" sz="1846" b="0">
                <a:solidFill>
                  <a:srgbClr val="2929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30433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8674" y="2917617"/>
            <a:ext cx="2526654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063FBF-1471-4CAA-9A5A-98B82EC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988840"/>
            <a:ext cx="8241323" cy="34563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在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Linux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内核中，审计日志是安全模块的重要组成部分。</a:t>
            </a:r>
          </a:p>
          <a:p>
            <a:pPr>
              <a:lnSpc>
                <a:spcPct val="90000"/>
              </a:lnSpc>
            </a:pPr>
            <a:r>
              <a:rPr lang="zh-CN" altLang="en-US" sz="2123" kern="1200">
                <a:ea typeface="黑体" pitchFamily="49" charset="-122"/>
                <a:sym typeface="Arial" charset="0"/>
              </a:rPr>
              <a:t>举一个贴近使用的例子，假设我做了一个网站并发布到了网上，我的网站服务器使用了自己搭建的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Linux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服务器，然后就开始了网站的运营。然后某一天，发生了某些特殊的情况，（例如被篡改了主页</a:t>
            </a:r>
            <a:r>
              <a:rPr lang="en-US" altLang="zh-CN" sz="2123" kern="1200">
                <a:ea typeface="黑体" pitchFamily="49" charset="-122"/>
                <a:sym typeface="Arial" charset="0"/>
              </a:rPr>
              <a:t>/</a:t>
            </a:r>
            <a:r>
              <a:rPr lang="zh-CN" altLang="en-US" sz="2123" kern="1200">
                <a:ea typeface="黑体" pitchFamily="49" charset="-122"/>
                <a:sym typeface="Arial" charset="0"/>
              </a:rPr>
              <a:t>其他人获取了网站管理权限等等情况），证明我自己搭建的网站服务器遭到了入侵。</a:t>
            </a:r>
            <a:endParaRPr lang="en-US" altLang="zh-CN" sz="2123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123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123" kern="1200"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黑体" pitchFamily="49" charset="-122"/>
                <a:sym typeface="Arial" charset="0"/>
              </a:rPr>
              <a:t>那么接下来我应该怎么办？黑客现在获取了我的网站的权限这个事情暂且不表，现在我们来讨论一下另一个事情：服务器的安全问题。</a:t>
            </a:r>
          </a:p>
          <a:p>
            <a:pPr>
              <a:lnSpc>
                <a:spcPct val="90000"/>
              </a:lnSpc>
            </a:pPr>
            <a:endParaRPr lang="zh-CN" altLang="en-US" sz="2123" kern="1200" dirty="0">
              <a:ea typeface="黑体" pitchFamily="49" charset="-122"/>
              <a:sym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48394A-6F12-4A43-993D-67031D29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内核审计是什么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143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A2F3C1-7E2C-4DD0-A542-4766B88C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196752"/>
            <a:ext cx="8441141" cy="5328592"/>
          </a:xfrm>
        </p:spPr>
        <p:txBody>
          <a:bodyPr/>
          <a:lstStyle/>
          <a:p>
            <a:r>
              <a:rPr lang="zh-CN" altLang="en-US" sz="2400"/>
              <a:t>出现了被入侵的情况，作为服务器的主人第一反应是当前损失是什么，而第二反应就应该是他</a:t>
            </a:r>
            <a:r>
              <a:rPr lang="en-US" altLang="zh-CN" sz="2400"/>
              <a:t>(</a:t>
            </a:r>
            <a:r>
              <a:rPr lang="zh-CN" altLang="en-US" sz="2400"/>
              <a:t>黑客</a:t>
            </a:r>
            <a:r>
              <a:rPr lang="en-US" altLang="zh-CN" sz="2400"/>
              <a:t>)</a:t>
            </a:r>
            <a:r>
              <a:rPr lang="zh-CN" altLang="en-US" sz="2400"/>
              <a:t>是怎么做到的？我的服务器是不是有安全漏洞？</a:t>
            </a:r>
          </a:p>
          <a:p>
            <a:endParaRPr lang="zh-CN" altLang="en-US" sz="2400"/>
          </a:p>
          <a:p>
            <a:r>
              <a:rPr lang="zh-CN" altLang="en-US" sz="2400"/>
              <a:t>那么，这个时候，我们的主角，内核审计</a:t>
            </a:r>
            <a:r>
              <a:rPr lang="en-US" altLang="zh-CN" sz="2400"/>
              <a:t>(audit)</a:t>
            </a:r>
            <a:r>
              <a:rPr lang="zh-CN" altLang="en-US" sz="2400"/>
              <a:t>就出场了。</a:t>
            </a:r>
          </a:p>
          <a:p>
            <a:endParaRPr lang="zh-CN" altLang="en-US" sz="2400"/>
          </a:p>
          <a:p>
            <a:r>
              <a:rPr lang="zh-CN" altLang="en-US" sz="2400"/>
              <a:t>简单一点讲的话，</a:t>
            </a:r>
            <a:r>
              <a:rPr lang="en-US" altLang="zh-CN" sz="2400"/>
              <a:t>audit</a:t>
            </a:r>
            <a:r>
              <a:rPr lang="zh-CN" altLang="en-US" sz="2400"/>
              <a:t>的作用就相当于是它是一个摄像头，不停的保存着系统内核的情况，所记录的信息格式大概是这样：“某某时间：某某用户进行了某某操作。”</a:t>
            </a:r>
          </a:p>
          <a:p>
            <a:endParaRPr lang="zh-CN" altLang="en-US" sz="2400"/>
          </a:p>
          <a:p>
            <a:r>
              <a:rPr lang="zh-CN" altLang="en-US" sz="2400"/>
              <a:t>严肃一点描述的话，就是</a:t>
            </a:r>
            <a:r>
              <a:rPr lang="en-US" altLang="zh-CN" sz="2400"/>
              <a:t>audit</a:t>
            </a:r>
            <a:r>
              <a:rPr lang="zh-CN" altLang="en-US" sz="2400"/>
              <a:t>保存了在内核态中进行的关键操作日志。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内核审计是什么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1053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A2F3C1-7E2C-4DD0-A542-4766B88C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29" y="1772816"/>
            <a:ext cx="8441141" cy="3816424"/>
          </a:xfrm>
        </p:spPr>
        <p:txBody>
          <a:bodyPr/>
          <a:lstStyle/>
          <a:p>
            <a:r>
              <a:rPr lang="zh-CN" altLang="en-US" sz="2400"/>
              <a:t>注意区分一下“审计”和“日志”的区别：“审计”等义于“审计日志”，与“日志”的区分在于：记录的主体不一样。审计是“在内核中根据设定的规则生成审计消息“，而日志是“基于一种自觉行为，系统的多个守护进程在执行过程中发送日志消息给日志服务进程，后者将消息记录到日志文件中。”</a:t>
            </a:r>
          </a:p>
          <a:p>
            <a:endParaRPr lang="zh-CN" altLang="en-US" sz="2400"/>
          </a:p>
          <a:p>
            <a:r>
              <a:rPr lang="zh-CN" altLang="en-US" sz="2400"/>
              <a:t>换句话说就是审计是在核心态进行的记录，而日志是在用户态。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内核审计是什么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9958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A2F3C1-7E2C-4DD0-A542-4766B88C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84784"/>
            <a:ext cx="8441141" cy="3816424"/>
          </a:xfrm>
        </p:spPr>
        <p:txBody>
          <a:bodyPr/>
          <a:lstStyle/>
          <a:p>
            <a:r>
              <a:rPr lang="zh-CN" altLang="en-US" sz="2400"/>
              <a:t>那么回到我们的小故事，我现在就可以查看审计内容来一步步查看黑客是如何获取连接、提升自己的权限以完成网站的入侵修改操作的。然后通过这一步步的操作来看关键点在哪出现了漏洞，哪是本不应该出现的情况使其钻了空子</a:t>
            </a:r>
            <a:r>
              <a:rPr lang="en-US" altLang="zh-CN" sz="2400"/>
              <a:t>——</a:t>
            </a:r>
            <a:r>
              <a:rPr lang="zh-CN" altLang="en-US" sz="2400"/>
              <a:t>也就是寻找系统漏洞。</a:t>
            </a:r>
          </a:p>
          <a:p>
            <a:endParaRPr lang="zh-CN" altLang="en-US" sz="2400"/>
          </a:p>
          <a:p>
            <a:r>
              <a:rPr lang="zh-CN" altLang="en-US" sz="2400"/>
              <a:t>那么聪明的你已经明白了，‘审计’在安全模块的作用并不是说能够阻止安全问题的发生，而是在安全问题发生后能够及时找到问题所在，甚至可以寻找到是谁进行了安全攻击</a:t>
            </a:r>
            <a:r>
              <a:rPr lang="en-US" altLang="zh-CN" sz="2400"/>
              <a:t>——</a:t>
            </a:r>
            <a:r>
              <a:rPr lang="zh-CN" altLang="en-US" sz="2400"/>
              <a:t>当然这在一定程度上是可以阻止安全问题的发生的，就像商场安装了摄像头可以避免很多的盗窃行为一样。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内核审计是什么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048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9552" y="2852936"/>
            <a:ext cx="8241323" cy="187220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/>
              <a:t>	</a:t>
            </a:r>
            <a:r>
              <a:rPr lang="zh-CN" altLang="en-US"/>
              <a:t>内核审计是什么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en-US" altLang="zh-CN" dirty="0"/>
              <a:t>.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源码解析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436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A2F3C1-7E2C-4DD0-A542-4766B88C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276872"/>
            <a:ext cx="8441141" cy="2664296"/>
          </a:xfrm>
        </p:spPr>
        <p:txBody>
          <a:bodyPr/>
          <a:lstStyle/>
          <a:p>
            <a:r>
              <a:rPr lang="en-US" altLang="zh-CN" sz="2400"/>
              <a:t>audit.h</a:t>
            </a:r>
          </a:p>
          <a:p>
            <a:endParaRPr lang="en-US" altLang="zh-CN" sz="2400"/>
          </a:p>
          <a:p>
            <a:r>
              <a:rPr lang="en-US" altLang="zh-CN" sz="2400"/>
              <a:t>audit.h</a:t>
            </a:r>
            <a:r>
              <a:rPr lang="zh-CN" altLang="en-US" sz="2400"/>
              <a:t>头文件中主要存储了一些在（</a:t>
            </a:r>
            <a:r>
              <a:rPr lang="en-US" altLang="zh-CN" sz="2400"/>
              <a:t>audit.c</a:t>
            </a:r>
            <a:r>
              <a:rPr lang="zh-CN" altLang="en-US" sz="2400"/>
              <a:t>及其他文件中）具体实现时用到的数据结构，因此首先介绍一下这些在此定义的数据结构，为解读具体实现</a:t>
            </a:r>
            <a:r>
              <a:rPr lang="en-US" altLang="zh-CN" sz="2400"/>
              <a:t>audit.c</a:t>
            </a:r>
            <a:r>
              <a:rPr lang="zh-CN" altLang="en-US" sz="2400"/>
              <a:t>文件做基础。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D35F0F-128F-4B86-830C-8C7C07A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77987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28543</TotalTime>
  <Words>2875</Words>
  <Application>Microsoft Office PowerPoint</Application>
  <PresentationFormat>全屏显示(4:3)</PresentationFormat>
  <Paragraphs>265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黑体</vt:lpstr>
      <vt:lpstr>隶书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第十章 结构</vt:lpstr>
      <vt:lpstr>本节主要内容</vt:lpstr>
      <vt:lpstr>内核审计是什么</vt:lpstr>
      <vt:lpstr>内核审计是什么</vt:lpstr>
      <vt:lpstr>内核审计是什么</vt:lpstr>
      <vt:lpstr>内核审计是什么</vt:lpstr>
      <vt:lpstr>本节主要内容</vt:lpstr>
      <vt:lpstr>源码解析</vt:lpstr>
      <vt:lpstr>Audit_state</vt:lpstr>
      <vt:lpstr>Audit_entry</vt:lpstr>
      <vt:lpstr>Audit_entry</vt:lpstr>
      <vt:lpstr>Audit_entry</vt:lpstr>
      <vt:lpstr>Audit_entry</vt:lpstr>
      <vt:lpstr>Audit_entry</vt:lpstr>
      <vt:lpstr>Audit_cap_data</vt:lpstr>
      <vt:lpstr>Audit_names</vt:lpstr>
      <vt:lpstr>Audit_proctitle</vt:lpstr>
      <vt:lpstr>audit_context</vt:lpstr>
      <vt:lpstr>audit_context</vt:lpstr>
      <vt:lpstr>源码解析</vt:lpstr>
      <vt:lpstr>audit_init函数</vt:lpstr>
      <vt:lpstr>audit_init函数</vt:lpstr>
      <vt:lpstr>audit_receive函数</vt:lpstr>
      <vt:lpstr>audit_receive函数</vt:lpstr>
      <vt:lpstr>audit_receive函数</vt:lpstr>
      <vt:lpstr>审计的核心实现</vt:lpstr>
      <vt:lpstr>audit_log_start</vt:lpstr>
      <vt:lpstr>audit_log_format</vt:lpstr>
      <vt:lpstr>audit_log_end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2376</cp:revision>
  <dcterms:created xsi:type="dcterms:W3CDTF">2001-03-21T12:57:26Z</dcterms:created>
  <dcterms:modified xsi:type="dcterms:W3CDTF">2021-01-27T02:58:18Z</dcterms:modified>
</cp:coreProperties>
</file>