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7" r:id="rId3"/>
    <p:sldId id="268" r:id="rId4"/>
    <p:sldId id="295" r:id="rId5"/>
    <p:sldId id="296" r:id="rId6"/>
    <p:sldId id="259" r:id="rId7"/>
    <p:sldId id="260" r:id="rId8"/>
    <p:sldId id="261" r:id="rId9"/>
    <p:sldId id="262" r:id="rId10"/>
    <p:sldId id="271" r:id="rId11"/>
    <p:sldId id="276" r:id="rId12"/>
    <p:sldId id="277" r:id="rId13"/>
    <p:sldId id="298" r:id="rId14"/>
    <p:sldId id="299" r:id="rId15"/>
    <p:sldId id="297" r:id="rId16"/>
    <p:sldId id="278" r:id="rId17"/>
    <p:sldId id="272" r:id="rId18"/>
    <p:sldId id="300" r:id="rId19"/>
    <p:sldId id="264" r:id="rId20"/>
    <p:sldId id="282" r:id="rId21"/>
    <p:sldId id="301" r:id="rId22"/>
    <p:sldId id="273" r:id="rId23"/>
    <p:sldId id="283" r:id="rId24"/>
    <p:sldId id="284" r:id="rId25"/>
    <p:sldId id="285" r:id="rId26"/>
    <p:sldId id="302" r:id="rId27"/>
    <p:sldId id="286" r:id="rId28"/>
    <p:sldId id="274" r:id="rId29"/>
    <p:sldId id="287" r:id="rId30"/>
    <p:sldId id="288" r:id="rId31"/>
    <p:sldId id="289" r:id="rId32"/>
    <p:sldId id="303" r:id="rId33"/>
    <p:sldId id="290" r:id="rId34"/>
    <p:sldId id="291" r:id="rId35"/>
    <p:sldId id="292" r:id="rId36"/>
    <p:sldId id="293" r:id="rId37"/>
    <p:sldId id="304" r:id="rId38"/>
    <p:sldId id="305" r:id="rId39"/>
    <p:sldId id="294" r:id="rId40"/>
    <p:sldId id="306"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61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3" y="561975"/>
            <a:ext cx="9161585"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3935" y="112713"/>
            <a:ext cx="1261696"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6390" y="96838"/>
            <a:ext cx="197680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178607" y="333376"/>
            <a:ext cx="2834430" cy="246221"/>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1"/>
            <a:ext cx="8241323"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14631268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33CC"/>
                </a:solidFill>
              </a:rPr>
              <a:pPr/>
              <a:t>2021/4/28</a:t>
            </a:fld>
            <a:endParaRPr lang="zh-CN" altLang="en-US">
              <a:solidFill>
                <a:srgbClr val="0033CC"/>
              </a:solidFill>
            </a:endParaRPr>
          </a:p>
        </p:txBody>
      </p:sp>
      <p:sp>
        <p:nvSpPr>
          <p:cNvPr id="5" name="Rectangle 1058"/>
          <p:cNvSpPr>
            <a:spLocks noGrp="1" noChangeArrowheads="1"/>
          </p:cNvSpPr>
          <p:nvPr>
            <p:ph type="ftr" sz="quarter" idx="11"/>
          </p:nvPr>
        </p:nvSpPr>
        <p:spPr>
          <a:ln/>
        </p:spPr>
        <p:txBody>
          <a:bodyPr/>
          <a:lstStyle>
            <a:lvl1pPr>
              <a:defRPr/>
            </a:lvl1pPr>
          </a:lstStyle>
          <a:p>
            <a:endParaRPr lang="zh-CN" altLang="en-US">
              <a:solidFill>
                <a:srgbClr val="0033CC"/>
              </a:solidFill>
            </a:endParaRPr>
          </a:p>
        </p:txBody>
      </p:sp>
      <p:sp>
        <p:nvSpPr>
          <p:cNvPr id="6" name="Rectangle 105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4414373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6"/>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6"/>
            <a:ext cx="6717323"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33CC"/>
                </a:solidFill>
              </a:rPr>
              <a:pPr/>
              <a:t>2021/4/28</a:t>
            </a:fld>
            <a:endParaRPr lang="zh-CN" altLang="en-US">
              <a:solidFill>
                <a:srgbClr val="0033CC"/>
              </a:solidFill>
            </a:endParaRPr>
          </a:p>
        </p:txBody>
      </p:sp>
      <p:sp>
        <p:nvSpPr>
          <p:cNvPr id="5" name="Rectangle 1058"/>
          <p:cNvSpPr>
            <a:spLocks noGrp="1" noChangeArrowheads="1"/>
          </p:cNvSpPr>
          <p:nvPr>
            <p:ph type="ftr" sz="quarter" idx="11"/>
          </p:nvPr>
        </p:nvSpPr>
        <p:spPr>
          <a:ln/>
        </p:spPr>
        <p:txBody>
          <a:bodyPr/>
          <a:lstStyle>
            <a:lvl1pPr>
              <a:defRPr/>
            </a:lvl1pPr>
          </a:lstStyle>
          <a:p>
            <a:endParaRPr lang="zh-CN" altLang="en-US">
              <a:solidFill>
                <a:srgbClr val="0033CC"/>
              </a:solidFill>
            </a:endParaRPr>
          </a:p>
        </p:txBody>
      </p:sp>
      <p:sp>
        <p:nvSpPr>
          <p:cNvPr id="6" name="Rectangle 105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27420626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中科院软件所">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p:txBody>
          <a:bodyPr/>
          <a:lstStyle>
            <a:lvl1pPr>
              <a:defRPr/>
            </a:lvl1pPr>
          </a:lstStyle>
          <a:p>
            <a:fld id="{530820CF-B880-4189-942D-D702A7CBA730}" type="datetimeFigureOut">
              <a:rPr lang="zh-CN" altLang="en-US" smtClean="0">
                <a:solidFill>
                  <a:srgbClr val="0033CC"/>
                </a:solidFill>
              </a:rPr>
              <a:pPr/>
              <a:t>2021/4/28</a:t>
            </a:fld>
            <a:endParaRPr lang="zh-CN" altLang="en-US">
              <a:solidFill>
                <a:srgbClr val="0033CC"/>
              </a:solidFill>
            </a:endParaRPr>
          </a:p>
        </p:txBody>
      </p:sp>
      <p:sp>
        <p:nvSpPr>
          <p:cNvPr id="5" name="Rectangle 1058"/>
          <p:cNvSpPr>
            <a:spLocks noGrp="1" noChangeArrowheads="1"/>
          </p:cNvSpPr>
          <p:nvPr>
            <p:ph type="ftr" sz="quarter" idx="11"/>
          </p:nvPr>
        </p:nvSpPr>
        <p:spPr/>
        <p:txBody>
          <a:bodyPr/>
          <a:lstStyle>
            <a:lvl1pPr>
              <a:defRPr/>
            </a:lvl1pPr>
          </a:lstStyle>
          <a:p>
            <a:endParaRPr lang="zh-CN" altLang="en-US">
              <a:solidFill>
                <a:srgbClr val="0033CC"/>
              </a:solidFill>
            </a:endParaRPr>
          </a:p>
        </p:txBody>
      </p:sp>
      <p:sp>
        <p:nvSpPr>
          <p:cNvPr id="6" name="Rectangle 1059"/>
          <p:cNvSpPr>
            <a:spLocks noGrp="1" noChangeArrowheads="1"/>
          </p:cNvSpPr>
          <p:nvPr>
            <p:ph type="sldNum" sz="quarter" idx="12"/>
          </p:nvPr>
        </p:nvSpPr>
        <p:spPr>
          <a:xfrm>
            <a:off x="7297615" y="6237288"/>
            <a:ext cx="1758462" cy="457200"/>
          </a:xfrm>
        </p:spPr>
        <p:txBody>
          <a:bodyPr/>
          <a:lstStyle>
            <a:lvl1pPr>
              <a:defRPr sz="1400" b="1" i="0" baseline="0">
                <a:solidFill>
                  <a:srgbClr val="001D3A"/>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8641351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33CC"/>
                </a:solidFill>
              </a:rPr>
              <a:pPr/>
              <a:t>2021/4/28</a:t>
            </a:fld>
            <a:endParaRPr lang="zh-CN" altLang="en-US">
              <a:solidFill>
                <a:srgbClr val="0033CC"/>
              </a:solidFill>
            </a:endParaRPr>
          </a:p>
        </p:txBody>
      </p:sp>
      <p:sp>
        <p:nvSpPr>
          <p:cNvPr id="5" name="Rectangle 1058"/>
          <p:cNvSpPr>
            <a:spLocks noGrp="1" noChangeArrowheads="1"/>
          </p:cNvSpPr>
          <p:nvPr>
            <p:ph type="ftr" sz="quarter" idx="11"/>
          </p:nvPr>
        </p:nvSpPr>
        <p:spPr>
          <a:ln/>
        </p:spPr>
        <p:txBody>
          <a:bodyPr/>
          <a:lstStyle>
            <a:lvl1pPr>
              <a:defRPr/>
            </a:lvl1pPr>
          </a:lstStyle>
          <a:p>
            <a:endParaRPr lang="zh-CN" altLang="en-US">
              <a:solidFill>
                <a:srgbClr val="0033CC"/>
              </a:solidFill>
            </a:endParaRPr>
          </a:p>
        </p:txBody>
      </p:sp>
      <p:sp>
        <p:nvSpPr>
          <p:cNvPr id="6" name="Rectangle 105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22653958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9" y="1412875"/>
            <a:ext cx="4050323"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33CC"/>
                </a:solidFill>
              </a:rPr>
              <a:pPr/>
              <a:t>2021/4/28</a:t>
            </a:fld>
            <a:endParaRPr lang="zh-CN" altLang="en-US">
              <a:solidFill>
                <a:srgbClr val="0033CC"/>
              </a:solidFill>
            </a:endParaRPr>
          </a:p>
        </p:txBody>
      </p:sp>
      <p:sp>
        <p:nvSpPr>
          <p:cNvPr id="6" name="Rectangle 1058"/>
          <p:cNvSpPr>
            <a:spLocks noGrp="1" noChangeArrowheads="1"/>
          </p:cNvSpPr>
          <p:nvPr>
            <p:ph type="ftr" sz="quarter" idx="11"/>
          </p:nvPr>
        </p:nvSpPr>
        <p:spPr>
          <a:ln/>
        </p:spPr>
        <p:txBody>
          <a:bodyPr/>
          <a:lstStyle>
            <a:lvl1pPr>
              <a:defRPr/>
            </a:lvl1pPr>
          </a:lstStyle>
          <a:p>
            <a:endParaRPr lang="zh-CN" altLang="en-US">
              <a:solidFill>
                <a:srgbClr val="0033CC"/>
              </a:solidFill>
            </a:endParaRPr>
          </a:p>
        </p:txBody>
      </p:sp>
      <p:sp>
        <p:nvSpPr>
          <p:cNvPr id="7" name="Rectangle 105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86557860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33CC"/>
                </a:solidFill>
              </a:rPr>
              <a:pPr/>
              <a:t>2021/4/28</a:t>
            </a:fld>
            <a:endParaRPr lang="zh-CN" altLang="en-US">
              <a:solidFill>
                <a:srgbClr val="0033CC"/>
              </a:solidFill>
            </a:endParaRPr>
          </a:p>
        </p:txBody>
      </p:sp>
      <p:sp>
        <p:nvSpPr>
          <p:cNvPr id="8" name="Rectangle 1058"/>
          <p:cNvSpPr>
            <a:spLocks noGrp="1" noChangeArrowheads="1"/>
          </p:cNvSpPr>
          <p:nvPr>
            <p:ph type="ftr" sz="quarter" idx="11"/>
          </p:nvPr>
        </p:nvSpPr>
        <p:spPr>
          <a:ln/>
        </p:spPr>
        <p:txBody>
          <a:bodyPr/>
          <a:lstStyle>
            <a:lvl1pPr>
              <a:defRPr/>
            </a:lvl1pPr>
          </a:lstStyle>
          <a:p>
            <a:endParaRPr lang="zh-CN" altLang="en-US">
              <a:solidFill>
                <a:srgbClr val="0033CC"/>
              </a:solidFill>
            </a:endParaRPr>
          </a:p>
        </p:txBody>
      </p:sp>
      <p:sp>
        <p:nvSpPr>
          <p:cNvPr id="9" name="Rectangle 105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3730384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33CC"/>
                </a:solidFill>
              </a:rPr>
              <a:pPr/>
              <a:t>2021/4/28</a:t>
            </a:fld>
            <a:endParaRPr lang="zh-CN" altLang="en-US">
              <a:solidFill>
                <a:srgbClr val="0033CC"/>
              </a:solidFill>
            </a:endParaRPr>
          </a:p>
        </p:txBody>
      </p:sp>
      <p:sp>
        <p:nvSpPr>
          <p:cNvPr id="4" name="Rectangle 1058"/>
          <p:cNvSpPr>
            <a:spLocks noGrp="1" noChangeArrowheads="1"/>
          </p:cNvSpPr>
          <p:nvPr>
            <p:ph type="ftr" sz="quarter" idx="11"/>
          </p:nvPr>
        </p:nvSpPr>
        <p:spPr>
          <a:ln/>
        </p:spPr>
        <p:txBody>
          <a:bodyPr/>
          <a:lstStyle>
            <a:lvl1pPr>
              <a:defRPr/>
            </a:lvl1pPr>
          </a:lstStyle>
          <a:p>
            <a:endParaRPr lang="zh-CN" altLang="en-US">
              <a:solidFill>
                <a:srgbClr val="0033CC"/>
              </a:solidFill>
            </a:endParaRPr>
          </a:p>
        </p:txBody>
      </p:sp>
      <p:sp>
        <p:nvSpPr>
          <p:cNvPr id="5" name="Rectangle 105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41763814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33CC"/>
                </a:solidFill>
              </a:rPr>
              <a:pPr/>
              <a:t>2021/4/28</a:t>
            </a:fld>
            <a:endParaRPr lang="zh-CN" altLang="en-US">
              <a:solidFill>
                <a:srgbClr val="0033CC"/>
              </a:solidFill>
            </a:endParaRPr>
          </a:p>
        </p:txBody>
      </p:sp>
      <p:sp>
        <p:nvSpPr>
          <p:cNvPr id="3" name="Rectangle 1058"/>
          <p:cNvSpPr>
            <a:spLocks noGrp="1" noChangeArrowheads="1"/>
          </p:cNvSpPr>
          <p:nvPr>
            <p:ph type="ftr" sz="quarter" idx="11"/>
          </p:nvPr>
        </p:nvSpPr>
        <p:spPr>
          <a:ln/>
        </p:spPr>
        <p:txBody>
          <a:bodyPr/>
          <a:lstStyle>
            <a:lvl1pPr>
              <a:defRPr/>
            </a:lvl1pPr>
          </a:lstStyle>
          <a:p>
            <a:endParaRPr lang="zh-CN" altLang="en-US">
              <a:solidFill>
                <a:srgbClr val="0033CC"/>
              </a:solidFill>
            </a:endParaRPr>
          </a:p>
        </p:txBody>
      </p:sp>
      <p:sp>
        <p:nvSpPr>
          <p:cNvPr id="4" name="Rectangle 105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5620015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538" y="273051"/>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1"/>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33CC"/>
                </a:solidFill>
              </a:rPr>
              <a:pPr/>
              <a:t>2021/4/28</a:t>
            </a:fld>
            <a:endParaRPr lang="zh-CN" altLang="en-US">
              <a:solidFill>
                <a:srgbClr val="0033CC"/>
              </a:solidFill>
            </a:endParaRPr>
          </a:p>
        </p:txBody>
      </p:sp>
      <p:sp>
        <p:nvSpPr>
          <p:cNvPr id="6" name="Rectangle 1058"/>
          <p:cNvSpPr>
            <a:spLocks noGrp="1" noChangeArrowheads="1"/>
          </p:cNvSpPr>
          <p:nvPr>
            <p:ph type="ftr" sz="quarter" idx="11"/>
          </p:nvPr>
        </p:nvSpPr>
        <p:spPr>
          <a:ln/>
        </p:spPr>
        <p:txBody>
          <a:bodyPr/>
          <a:lstStyle>
            <a:lvl1pPr>
              <a:defRPr/>
            </a:lvl1pPr>
          </a:lstStyle>
          <a:p>
            <a:endParaRPr lang="zh-CN" altLang="en-US">
              <a:solidFill>
                <a:srgbClr val="0033CC"/>
              </a:solidFill>
            </a:endParaRPr>
          </a:p>
        </p:txBody>
      </p:sp>
      <p:sp>
        <p:nvSpPr>
          <p:cNvPr id="7" name="Rectangle 105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74835419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33CC"/>
                </a:solidFill>
              </a:rPr>
              <a:pPr/>
              <a:t>2021/4/28</a:t>
            </a:fld>
            <a:endParaRPr lang="zh-CN" altLang="en-US">
              <a:solidFill>
                <a:srgbClr val="0033CC"/>
              </a:solidFill>
            </a:endParaRPr>
          </a:p>
        </p:txBody>
      </p:sp>
      <p:sp>
        <p:nvSpPr>
          <p:cNvPr id="6" name="Rectangle 1058"/>
          <p:cNvSpPr>
            <a:spLocks noGrp="1" noChangeArrowheads="1"/>
          </p:cNvSpPr>
          <p:nvPr>
            <p:ph type="ftr" sz="quarter" idx="11"/>
          </p:nvPr>
        </p:nvSpPr>
        <p:spPr>
          <a:ln/>
        </p:spPr>
        <p:txBody>
          <a:bodyPr/>
          <a:lstStyle>
            <a:lvl1pPr>
              <a:defRPr/>
            </a:lvl1pPr>
          </a:lstStyle>
          <a:p>
            <a:endParaRPr lang="zh-CN" altLang="en-US">
              <a:solidFill>
                <a:srgbClr val="0033CC"/>
              </a:solidFill>
            </a:endParaRPr>
          </a:p>
        </p:txBody>
      </p:sp>
      <p:sp>
        <p:nvSpPr>
          <p:cNvPr id="7" name="Rectangle 105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0757269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793" y="561975"/>
            <a:ext cx="9161585"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105400" y="112713"/>
            <a:ext cx="126169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566390" y="96838"/>
            <a:ext cx="197680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178607" y="333376"/>
            <a:ext cx="2834430" cy="246221"/>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6" y="6242050"/>
            <a:ext cx="1758462"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fld id="{530820CF-B880-4189-942D-D702A7CBA730}" type="datetimeFigureOut">
              <a:rPr lang="zh-CN" altLang="en-US" smtClean="0">
                <a:solidFill>
                  <a:srgbClr val="0033CC"/>
                </a:solidFill>
              </a:rPr>
              <a:pPr/>
              <a:t>2021/4/28</a:t>
            </a:fld>
            <a:endParaRPr lang="zh-CN" altLang="en-US">
              <a:solidFill>
                <a:srgbClr val="0033CC"/>
              </a:solidFill>
            </a:endParaRPr>
          </a:p>
        </p:txBody>
      </p:sp>
      <p:sp>
        <p:nvSpPr>
          <p:cNvPr id="3106" name="Rectangle 1058"/>
          <p:cNvSpPr>
            <a:spLocks noGrp="1" noChangeArrowheads="1"/>
          </p:cNvSpPr>
          <p:nvPr>
            <p:ph type="ftr" sz="quarter" idx="3"/>
          </p:nvPr>
        </p:nvSpPr>
        <p:spPr bwMode="auto">
          <a:xfrm>
            <a:off x="2883877" y="6242050"/>
            <a:ext cx="2672862"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endParaRPr lang="zh-CN" altLang="en-US">
              <a:solidFill>
                <a:srgbClr val="0033CC"/>
              </a:solidFill>
            </a:endParaRPr>
          </a:p>
        </p:txBody>
      </p:sp>
      <p:sp>
        <p:nvSpPr>
          <p:cNvPr id="3107" name="Rectangle 1059"/>
          <p:cNvSpPr>
            <a:spLocks noGrp="1" noChangeArrowheads="1"/>
          </p:cNvSpPr>
          <p:nvPr>
            <p:ph type="sldNum" sz="quarter" idx="4"/>
          </p:nvPr>
        </p:nvSpPr>
        <p:spPr bwMode="auto">
          <a:xfrm>
            <a:off x="6049107" y="6242050"/>
            <a:ext cx="1758462"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fld id="{0C913308-F349-4B6D-A68A-DD1791B4A57B}" type="slidenum">
              <a:rPr lang="zh-CN" altLang="en-US" smtClean="0"/>
              <a:pPr/>
              <a:t>‹#›</a:t>
            </a:fld>
            <a:endParaRPr lang="zh-CN" altLang="en-US"/>
          </a:p>
        </p:txBody>
      </p:sp>
      <p:sp>
        <p:nvSpPr>
          <p:cNvPr id="1033" name="Rectangle 1060"/>
          <p:cNvSpPr>
            <a:spLocks noGrp="1" noChangeArrowheads="1"/>
          </p:cNvSpPr>
          <p:nvPr>
            <p:ph type="body" idx="1"/>
          </p:nvPr>
        </p:nvSpPr>
        <p:spPr bwMode="auto">
          <a:xfrm>
            <a:off x="451339" y="1412875"/>
            <a:ext cx="8241323"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6"/>
            <a:ext cx="9144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extLst>
      <p:ext uri="{BB962C8B-B14F-4D97-AF65-F5344CB8AC3E}">
        <p14:creationId xmlns:p14="http://schemas.microsoft.com/office/powerpoint/2010/main" val="1719629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1" fontAlgn="base" hangingPunct="1">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1" fontAlgn="base" hangingPunct="1">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1" fontAlgn="base" hangingPunct="1">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1" fontAlgn="base" hangingPunct="1">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8222" y="2046111"/>
            <a:ext cx="184666" cy="369332"/>
          </a:xfrm>
          <a:prstGeom prst="rect">
            <a:avLst/>
          </a:prstGeom>
          <a:noFill/>
        </p:spPr>
        <p:txBody>
          <a:bodyPr wrap="none" rtlCol="0">
            <a:spAutoFit/>
          </a:bodyPr>
          <a:lstStyle/>
          <a:p>
            <a:endParaRPr lang="en-US" dirty="0"/>
          </a:p>
        </p:txBody>
      </p:sp>
      <p:sp>
        <p:nvSpPr>
          <p:cNvPr id="6" name="Rectangle 2">
            <a:extLst>
              <a:ext uri="{FF2B5EF4-FFF2-40B4-BE49-F238E27FC236}">
                <a16:creationId xmlns:a16="http://schemas.microsoft.com/office/drawing/2014/main" id="{C9620D6C-FB59-4749-A8F4-AFCDA50EF641}"/>
              </a:ext>
            </a:extLst>
          </p:cNvPr>
          <p:cNvSpPr>
            <a:spLocks noChangeArrowheads="1"/>
          </p:cNvSpPr>
          <p:nvPr/>
        </p:nvSpPr>
        <p:spPr bwMode="auto">
          <a:xfrm>
            <a:off x="0" y="1567870"/>
            <a:ext cx="9144000" cy="1994068"/>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gn="ctr">
              <a:lnSpc>
                <a:spcPct val="150000"/>
              </a:lnSpc>
              <a:spcBef>
                <a:spcPts val="0"/>
              </a:spcBef>
              <a:spcAft>
                <a:spcPts val="0"/>
              </a:spcAft>
              <a:defRPr/>
            </a:pPr>
            <a:r>
              <a:rPr lang="en-US" altLang="zh-CN" sz="4062" spc="277" dirty="0">
                <a:solidFill>
                  <a:srgbClr val="000066"/>
                </a:solidFill>
                <a:latin typeface="+mj-ea"/>
                <a:ea typeface="+mj-ea"/>
              </a:rPr>
              <a:t>《</a:t>
            </a:r>
            <a:r>
              <a:rPr lang="en-US" altLang="zh-CN" sz="4062" spc="277" dirty="0" err="1">
                <a:solidFill>
                  <a:srgbClr val="000066"/>
                </a:solidFill>
                <a:latin typeface="+mj-ea"/>
                <a:ea typeface="+mj-ea"/>
              </a:rPr>
              <a:t>openEuler</a:t>
            </a:r>
            <a:r>
              <a:rPr lang="zh-CN" altLang="en-US" sz="4062" spc="277" dirty="0">
                <a:solidFill>
                  <a:srgbClr val="000066"/>
                </a:solidFill>
                <a:latin typeface="+mj-ea"/>
                <a:ea typeface="+mj-ea"/>
              </a:rPr>
              <a:t>内核编程</a:t>
            </a:r>
            <a:r>
              <a:rPr lang="en-US" altLang="zh-CN" sz="4062" spc="277" dirty="0">
                <a:solidFill>
                  <a:srgbClr val="000066"/>
                </a:solidFill>
                <a:latin typeface="+mj-ea"/>
                <a:ea typeface="+mj-ea"/>
              </a:rPr>
              <a:t>》</a:t>
            </a:r>
          </a:p>
          <a:p>
            <a:pPr algn="ctr">
              <a:lnSpc>
                <a:spcPct val="150000"/>
              </a:lnSpc>
              <a:spcBef>
                <a:spcPts val="0"/>
              </a:spcBef>
              <a:spcAft>
                <a:spcPts val="0"/>
              </a:spcAft>
              <a:defRPr/>
            </a:pPr>
            <a:r>
              <a:rPr lang="zh-CN" altLang="en-US" sz="3692" spc="277" dirty="0">
                <a:solidFill>
                  <a:srgbClr val="000066"/>
                </a:solidFill>
                <a:latin typeface="+mj-ea"/>
                <a:ea typeface="+mj-ea"/>
              </a:rPr>
              <a:t>第十章 第</a:t>
            </a:r>
            <a:r>
              <a:rPr lang="en-US" altLang="zh-CN" sz="3692" spc="277" dirty="0">
                <a:solidFill>
                  <a:srgbClr val="000066"/>
                </a:solidFill>
                <a:latin typeface="+mj-ea"/>
                <a:ea typeface="+mj-ea"/>
              </a:rPr>
              <a:t>2</a:t>
            </a:r>
            <a:r>
              <a:rPr lang="zh-CN" altLang="en-US" sz="3692" spc="277" dirty="0">
                <a:solidFill>
                  <a:srgbClr val="000066"/>
                </a:solidFill>
                <a:latin typeface="+mj-ea"/>
                <a:ea typeface="+mj-ea"/>
              </a:rPr>
              <a:t>讲 </a:t>
            </a:r>
            <a:r>
              <a:rPr lang="en-US" altLang="zh-CN" sz="3692" spc="277" dirty="0">
                <a:solidFill>
                  <a:srgbClr val="000066"/>
                </a:solidFill>
                <a:latin typeface="+mj-ea"/>
                <a:ea typeface="+mj-ea"/>
              </a:rPr>
              <a:t>LSM</a:t>
            </a:r>
            <a:r>
              <a:rPr lang="zh-CN" altLang="en-US" sz="3692" spc="277" dirty="0">
                <a:solidFill>
                  <a:srgbClr val="000066"/>
                </a:solidFill>
                <a:latin typeface="+mj-ea"/>
                <a:ea typeface="+mj-ea"/>
              </a:rPr>
              <a:t>框架</a:t>
            </a:r>
          </a:p>
        </p:txBody>
      </p:sp>
      <p:sp>
        <p:nvSpPr>
          <p:cNvPr id="7" name="Rectangle 3">
            <a:extLst>
              <a:ext uri="{FF2B5EF4-FFF2-40B4-BE49-F238E27FC236}">
                <a16:creationId xmlns:a16="http://schemas.microsoft.com/office/drawing/2014/main" id="{D368551E-C72C-478A-ACB0-2CB3596BF10B}"/>
              </a:ext>
            </a:extLst>
          </p:cNvPr>
          <p:cNvSpPr>
            <a:spLocks noChangeArrowheads="1"/>
          </p:cNvSpPr>
          <p:nvPr/>
        </p:nvSpPr>
        <p:spPr bwMode="auto">
          <a:xfrm>
            <a:off x="2609" y="4625440"/>
            <a:ext cx="9144000" cy="119644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gn="ctr">
              <a:lnSpc>
                <a:spcPct val="150000"/>
              </a:lnSpc>
              <a:spcBef>
                <a:spcPts val="0"/>
              </a:spcBef>
              <a:buClr>
                <a:schemeClr val="hlink"/>
              </a:buClr>
              <a:buSzPct val="50000"/>
              <a:buNone/>
            </a:pPr>
            <a:r>
              <a:rPr kumimoji="0" lang="zh-CN" altLang="en-US" sz="2400" dirty="0">
                <a:solidFill>
                  <a:srgbClr val="CC0000"/>
                </a:solidFill>
                <a:latin typeface="+mj-ea"/>
                <a:ea typeface="+mj-ea"/>
              </a:rPr>
              <a:t>中国科学院软件研究所</a:t>
            </a:r>
            <a:endParaRPr kumimoji="0" lang="en-US" altLang="zh-CN" sz="2400" dirty="0">
              <a:solidFill>
                <a:srgbClr val="CC0000"/>
              </a:solidFill>
              <a:latin typeface="+mj-ea"/>
              <a:ea typeface="+mj-ea"/>
            </a:endParaRPr>
          </a:p>
          <a:p>
            <a:pPr algn="ctr">
              <a:lnSpc>
                <a:spcPct val="150000"/>
              </a:lnSpc>
              <a:spcBef>
                <a:spcPts val="0"/>
              </a:spcBef>
              <a:buClr>
                <a:schemeClr val="hlink"/>
              </a:buClr>
              <a:buSzPct val="50000"/>
              <a:buNone/>
            </a:pPr>
            <a:fld id="{2133CF6D-AB55-400B-B9B2-17E6264C77D7}" type="datetime2">
              <a:rPr kumimoji="0" lang="zh-CN" altLang="en-US" sz="2400" smtClean="0">
                <a:solidFill>
                  <a:srgbClr val="CC0000"/>
                </a:solidFill>
                <a:latin typeface="+mj-ea"/>
                <a:ea typeface="+mj-ea"/>
              </a:rPr>
              <a:pPr algn="ctr">
                <a:lnSpc>
                  <a:spcPct val="150000"/>
                </a:lnSpc>
                <a:spcBef>
                  <a:spcPts val="0"/>
                </a:spcBef>
                <a:buClr>
                  <a:schemeClr val="hlink"/>
                </a:buClr>
                <a:buSzPct val="50000"/>
                <a:buNone/>
              </a:pPr>
              <a:t>2021年4月28日</a:t>
            </a:fld>
            <a:endParaRPr kumimoji="0" lang="en-US" altLang="zh-CN" sz="2400" dirty="0">
              <a:solidFill>
                <a:srgbClr val="CC0000"/>
              </a:solidFill>
              <a:latin typeface="+mj-ea"/>
              <a:ea typeface="+mj-ea"/>
            </a:endParaRPr>
          </a:p>
        </p:txBody>
      </p:sp>
    </p:spTree>
    <p:extLst>
      <p:ext uri="{BB962C8B-B14F-4D97-AF65-F5344CB8AC3E}">
        <p14:creationId xmlns:p14="http://schemas.microsoft.com/office/powerpoint/2010/main" val="220866022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大纲</a:t>
            </a:r>
          </a:p>
        </p:txBody>
      </p:sp>
      <p:sp>
        <p:nvSpPr>
          <p:cNvPr id="3" name="Content Placeholder 2"/>
          <p:cNvSpPr>
            <a:spLocks noGrp="1"/>
          </p:cNvSpPr>
          <p:nvPr>
            <p:ph idx="1"/>
          </p:nvPr>
        </p:nvSpPr>
        <p:spPr/>
        <p:txBody>
          <a:bodyPr/>
          <a:lstStyle/>
          <a:p>
            <a:r>
              <a:rPr lang="en-US" altLang="zh-CN" dirty="0"/>
              <a:t>LSM</a:t>
            </a:r>
            <a:r>
              <a:rPr lang="zh-CN" altLang="en-US" dirty="0"/>
              <a:t>框架简介</a:t>
            </a:r>
            <a:endParaRPr lang="en-US" altLang="zh-CN" dirty="0"/>
          </a:p>
          <a:p>
            <a:r>
              <a:rPr lang="zh-CN" altLang="en-US" dirty="0">
                <a:solidFill>
                  <a:srgbClr val="FF0000"/>
                </a:solidFill>
              </a:rPr>
              <a:t>访问控制的概念</a:t>
            </a:r>
            <a:endParaRPr lang="en-US" altLang="zh-CN" dirty="0">
              <a:solidFill>
                <a:srgbClr val="FF0000"/>
              </a:solidFill>
            </a:endParaRPr>
          </a:p>
          <a:p>
            <a:r>
              <a:rPr lang="en-US" altLang="zh-CN" dirty="0">
                <a:solidFill>
                  <a:schemeClr val="tx1">
                    <a:lumMod val="50000"/>
                  </a:schemeClr>
                </a:solidFill>
              </a:rPr>
              <a:t>Hook</a:t>
            </a:r>
            <a:r>
              <a:rPr lang="zh-CN" altLang="en-US" dirty="0">
                <a:solidFill>
                  <a:schemeClr val="tx1">
                    <a:lumMod val="50000"/>
                  </a:schemeClr>
                </a:solidFill>
              </a:rPr>
              <a:t>点分布和</a:t>
            </a:r>
            <a:r>
              <a:rPr lang="en-US" altLang="zh-CN" dirty="0" err="1">
                <a:solidFill>
                  <a:schemeClr val="tx1">
                    <a:lumMod val="50000"/>
                  </a:schemeClr>
                </a:solidFill>
              </a:rPr>
              <a:t>security_ops</a:t>
            </a:r>
            <a:r>
              <a:rPr lang="zh-CN" altLang="en-US" dirty="0">
                <a:solidFill>
                  <a:schemeClr val="tx1">
                    <a:lumMod val="50000"/>
                  </a:schemeClr>
                </a:solidFill>
              </a:rPr>
              <a:t>结构</a:t>
            </a:r>
            <a:endParaRPr lang="en-US" altLang="zh-CN" dirty="0">
              <a:solidFill>
                <a:schemeClr val="tx1">
                  <a:lumMod val="50000"/>
                </a:schemeClr>
              </a:solidFill>
            </a:endParaRPr>
          </a:p>
          <a:p>
            <a:r>
              <a:rPr lang="en-US" altLang="zh-CN" dirty="0"/>
              <a:t>Capabilities</a:t>
            </a:r>
            <a:r>
              <a:rPr lang="zh-CN" altLang="en-US" dirty="0"/>
              <a:t>机制</a:t>
            </a:r>
            <a:endParaRPr lang="en-US" altLang="zh-CN" dirty="0"/>
          </a:p>
          <a:p>
            <a:r>
              <a:rPr lang="en-US" altLang="zh-CN" dirty="0"/>
              <a:t>Smack</a:t>
            </a:r>
            <a:r>
              <a:rPr lang="zh-CN" altLang="en-US" dirty="0"/>
              <a:t>机制</a:t>
            </a:r>
            <a:endParaRPr lang="en-US" altLang="zh-CN" dirty="0"/>
          </a:p>
          <a:p>
            <a:endParaRPr lang="en-US" altLang="zh-CN" dirty="0">
              <a:latin typeface="Arial Narrow" charset="0"/>
            </a:endParaRPr>
          </a:p>
          <a:p>
            <a:endParaRPr lang="en-US" altLang="zh-CN" dirty="0"/>
          </a:p>
          <a:p>
            <a:pPr marL="0" indent="0">
              <a:buNone/>
            </a:pPr>
            <a:endParaRPr lang="en-US" dirty="0"/>
          </a:p>
        </p:txBody>
      </p:sp>
    </p:spTree>
    <p:extLst>
      <p:ext uri="{BB962C8B-B14F-4D97-AF65-F5344CB8AC3E}">
        <p14:creationId xmlns:p14="http://schemas.microsoft.com/office/powerpoint/2010/main" val="376782891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en-US" dirty="0"/>
              <a:t>访问控制</a:t>
            </a:r>
          </a:p>
        </p:txBody>
      </p:sp>
      <p:sp>
        <p:nvSpPr>
          <p:cNvPr id="414723" name="Rectangle 3"/>
          <p:cNvSpPr>
            <a:spLocks noGrp="1" noChangeArrowheads="1"/>
          </p:cNvSpPr>
          <p:nvPr>
            <p:ph type="body" idx="1"/>
          </p:nvPr>
        </p:nvSpPr>
        <p:spPr>
          <a:xfrm>
            <a:off x="301625" y="1412775"/>
            <a:ext cx="8540750" cy="4608513"/>
          </a:xfrm>
        </p:spPr>
        <p:txBody>
          <a:bodyPr/>
          <a:lstStyle/>
          <a:p>
            <a:r>
              <a:rPr lang="zh-CN" altLang="en-US" sz="2400" dirty="0">
                <a:sym typeface="Symbol" charset="0"/>
              </a:rPr>
              <a:t>主体</a:t>
            </a:r>
            <a:endParaRPr kumimoji="1" lang="zh-CN" altLang="en-US" sz="2400" b="1" dirty="0">
              <a:sym typeface="Symbol" charset="0"/>
            </a:endParaRPr>
          </a:p>
          <a:p>
            <a:pPr lvl="1"/>
            <a:r>
              <a:rPr lang="zh-CN" altLang="en-US" sz="1800" dirty="0"/>
              <a:t>通常指用户，或代表用户意图运行进程或设备。主体是访问操作的主动发起者，它是系统中信息流的启动者，可以使信息流在实体之间流动。</a:t>
            </a:r>
            <a:endParaRPr lang="en-US" altLang="zh-CN" sz="1800" dirty="0"/>
          </a:p>
          <a:p>
            <a:pPr lvl="1"/>
            <a:endParaRPr lang="zh-CN" altLang="en-US" sz="1800" dirty="0">
              <a:sym typeface="Symbol" charset="0"/>
            </a:endParaRPr>
          </a:p>
          <a:p>
            <a:r>
              <a:rPr lang="zh-CN" altLang="en-US" sz="2400" dirty="0">
                <a:sym typeface="Symbol" charset="0"/>
              </a:rPr>
              <a:t>客体</a:t>
            </a:r>
            <a:endParaRPr kumimoji="1" lang="zh-CN" altLang="en-US" sz="2400" b="1" dirty="0">
              <a:sym typeface="Symbol" charset="0"/>
            </a:endParaRPr>
          </a:p>
          <a:p>
            <a:pPr lvl="1"/>
            <a:r>
              <a:rPr lang="zh-CN" altLang="en-US" sz="1800" dirty="0"/>
              <a:t>通常是指信息的载体或从其他主体或客体接收信息的实体。主体有时也会成为访问或受控的对象，如一个主体可以向另一个主体授权，一个进程可能控制几个子进程等情况，这时受控的主体或子进程也是一种客体</a:t>
            </a:r>
            <a:endParaRPr lang="en-US" altLang="zh-CN" sz="1800" dirty="0"/>
          </a:p>
          <a:p>
            <a:pPr lvl="1"/>
            <a:endParaRPr lang="en-US" altLang="zh-CN" sz="1800" dirty="0"/>
          </a:p>
          <a:p>
            <a:pPr lvl="1"/>
            <a:r>
              <a:rPr lang="zh-CN" altLang="en-US" sz="1800" dirty="0"/>
              <a:t>客体不受它们所依存的系统的限制，可以包括记录、数据块、存储页、存储段、文件、目录、目录树、库表、邮箱、消息、程序等，还可以包括比特位、字节、字、字段、变量、处理器、通信信道、时钟、网络结点等。</a:t>
            </a:r>
          </a:p>
          <a:p>
            <a:pPr lvl="1"/>
            <a:endParaRPr lang="zh-CN" altLang="en-US" dirty="0">
              <a:sym typeface="Symbol" charset="0"/>
            </a:endParaRPr>
          </a:p>
        </p:txBody>
      </p:sp>
    </p:spTree>
    <p:extLst>
      <p:ext uri="{BB962C8B-B14F-4D97-AF65-F5344CB8AC3E}">
        <p14:creationId xmlns:p14="http://schemas.microsoft.com/office/powerpoint/2010/main" val="20732655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en-US" dirty="0"/>
              <a:t>访问控制分类</a:t>
            </a:r>
          </a:p>
        </p:txBody>
      </p:sp>
      <p:sp>
        <p:nvSpPr>
          <p:cNvPr id="414723" name="Rectangle 3"/>
          <p:cNvSpPr>
            <a:spLocks noGrp="1" noChangeArrowheads="1"/>
          </p:cNvSpPr>
          <p:nvPr>
            <p:ph type="body" idx="1"/>
          </p:nvPr>
        </p:nvSpPr>
        <p:spPr>
          <a:xfrm>
            <a:off x="301625" y="1412775"/>
            <a:ext cx="8540750" cy="4608513"/>
          </a:xfrm>
        </p:spPr>
        <p:txBody>
          <a:bodyPr/>
          <a:lstStyle/>
          <a:p>
            <a:r>
              <a:rPr lang="zh-CN" altLang="en-US" sz="2400" dirty="0">
                <a:sym typeface="Symbol" charset="0"/>
              </a:rPr>
              <a:t>自主访问控制</a:t>
            </a:r>
            <a:endParaRPr kumimoji="1" lang="zh-CN" altLang="en-US" sz="2400" b="1" dirty="0">
              <a:sym typeface="Symbol" charset="0"/>
            </a:endParaRPr>
          </a:p>
          <a:p>
            <a:pPr lvl="1"/>
            <a:r>
              <a:rPr lang="zh-CN" altLang="en-US" sz="1600" dirty="0"/>
              <a:t>管理的方式不同就形成不同的访问控制方式。一种方式是由客体的属主对自己的客体进行管理，由属主自己决定是否将自己客体的访问权或部分访问权授予其他主体，这种控制方式是自主的，我们把它称为自主访问控制（</a:t>
            </a:r>
            <a:r>
              <a:rPr lang="en-US" altLang="zh-CN" sz="1600" dirty="0"/>
              <a:t>DAC</a:t>
            </a:r>
            <a:r>
              <a:rPr lang="zh-CN" altLang="en-US" sz="1600" dirty="0"/>
              <a:t>）。</a:t>
            </a:r>
            <a:endParaRPr lang="en-US" altLang="zh-CN" sz="1600" dirty="0"/>
          </a:p>
          <a:p>
            <a:pPr lvl="1"/>
            <a:endParaRPr lang="en-US" altLang="zh-CN" sz="1600" dirty="0"/>
          </a:p>
          <a:p>
            <a:pPr lvl="1"/>
            <a:r>
              <a:rPr lang="zh-CN" altLang="en-US" sz="1600" dirty="0"/>
              <a:t>在自主访问控制下，一个用户可以自主选择哪些用户可以共享他的文件。</a:t>
            </a:r>
            <a:r>
              <a:rPr lang="en-US" altLang="zh-CN" sz="1600" dirty="0"/>
              <a:t>Linux</a:t>
            </a:r>
            <a:r>
              <a:rPr lang="zh-CN" altLang="en-US" sz="1600" dirty="0"/>
              <a:t>系统中有两种自主访问控制策略</a:t>
            </a:r>
            <a:endParaRPr lang="en-US" altLang="zh-CN" sz="1600" dirty="0"/>
          </a:p>
          <a:p>
            <a:pPr lvl="1"/>
            <a:endParaRPr lang="en-US" altLang="zh-CN" sz="1600" dirty="0"/>
          </a:p>
          <a:p>
            <a:pPr lvl="3">
              <a:buFont typeface="Wingdings" pitchFamily="2" charset="2"/>
              <a:buChar char="p"/>
            </a:pPr>
            <a:r>
              <a:rPr lang="zh-CN" altLang="en-US" sz="1600" dirty="0"/>
              <a:t>   </a:t>
            </a:r>
            <a:r>
              <a:rPr lang="zh-CN" altLang="en-US" sz="1600" dirty="0">
                <a:solidFill>
                  <a:srgbClr val="FF0000"/>
                </a:solidFill>
              </a:rPr>
              <a:t>一种是</a:t>
            </a:r>
            <a:r>
              <a:rPr lang="en-US" altLang="zh-CN" sz="1600" dirty="0">
                <a:solidFill>
                  <a:srgbClr val="FF0000"/>
                </a:solidFill>
              </a:rPr>
              <a:t>9</a:t>
            </a:r>
            <a:r>
              <a:rPr lang="zh-CN" altLang="en-US" sz="1600" dirty="0">
                <a:solidFill>
                  <a:srgbClr val="FF0000"/>
                </a:solidFill>
              </a:rPr>
              <a:t>位权限码（</a:t>
            </a:r>
            <a:r>
              <a:rPr lang="en-US" altLang="zh-CN" sz="1600" dirty="0">
                <a:solidFill>
                  <a:srgbClr val="FF0000"/>
                </a:solidFill>
              </a:rPr>
              <a:t>User-Group-Other</a:t>
            </a:r>
            <a:r>
              <a:rPr lang="zh-CN" altLang="en-US" sz="1600" dirty="0">
                <a:solidFill>
                  <a:srgbClr val="FF0000"/>
                </a:solidFill>
              </a:rPr>
              <a:t>），</a:t>
            </a:r>
            <a:endParaRPr lang="en-US" altLang="zh-CN" sz="1600" dirty="0">
              <a:solidFill>
                <a:srgbClr val="FF0000"/>
              </a:solidFill>
            </a:endParaRPr>
          </a:p>
          <a:p>
            <a:pPr lvl="3">
              <a:buFont typeface="Wingdings" pitchFamily="2" charset="2"/>
              <a:buChar char="p"/>
            </a:pPr>
            <a:r>
              <a:rPr lang="zh-CN" altLang="en-US" sz="1600" dirty="0">
                <a:solidFill>
                  <a:srgbClr val="FF0000"/>
                </a:solidFill>
              </a:rPr>
              <a:t>  另一种是访问控制列表</a:t>
            </a:r>
            <a:r>
              <a:rPr lang="en-US" altLang="zh-CN" sz="1600" dirty="0">
                <a:solidFill>
                  <a:srgbClr val="FF0000"/>
                </a:solidFill>
              </a:rPr>
              <a:t>ACL</a:t>
            </a:r>
            <a:r>
              <a:rPr lang="zh-CN" altLang="en-US" sz="1600" dirty="0">
                <a:solidFill>
                  <a:srgbClr val="FF0000"/>
                </a:solidFill>
              </a:rPr>
              <a:t>（</a:t>
            </a:r>
            <a:r>
              <a:rPr lang="en-US" altLang="zh-CN" sz="1600" dirty="0">
                <a:solidFill>
                  <a:srgbClr val="FF0000"/>
                </a:solidFill>
              </a:rPr>
              <a:t>Access Control List</a:t>
            </a:r>
            <a:r>
              <a:rPr lang="zh-CN" altLang="en-US" sz="1600" dirty="0">
                <a:solidFill>
                  <a:srgbClr val="FF0000"/>
                </a:solidFill>
              </a:rPr>
              <a:t>）。</a:t>
            </a:r>
            <a:endParaRPr lang="zh-CN" altLang="en-US" sz="1600" dirty="0">
              <a:solidFill>
                <a:srgbClr val="FF0000"/>
              </a:solidFill>
              <a:sym typeface="Symbol" charset="0"/>
            </a:endParaRPr>
          </a:p>
          <a:p>
            <a:pPr lvl="1"/>
            <a:endParaRPr lang="zh-CN" altLang="en-US" dirty="0">
              <a:sym typeface="Symbol" charset="0"/>
            </a:endParaRPr>
          </a:p>
        </p:txBody>
      </p:sp>
    </p:spTree>
    <p:extLst>
      <p:ext uri="{BB962C8B-B14F-4D97-AF65-F5344CB8AC3E}">
        <p14:creationId xmlns:p14="http://schemas.microsoft.com/office/powerpoint/2010/main" val="132452875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en-US" dirty="0"/>
              <a:t>自主访问控制</a:t>
            </a:r>
          </a:p>
        </p:txBody>
      </p:sp>
      <p:sp>
        <p:nvSpPr>
          <p:cNvPr id="414723" name="Rectangle 3"/>
          <p:cNvSpPr>
            <a:spLocks noGrp="1" noChangeArrowheads="1"/>
          </p:cNvSpPr>
          <p:nvPr>
            <p:ph type="body" idx="1"/>
          </p:nvPr>
        </p:nvSpPr>
        <p:spPr>
          <a:xfrm>
            <a:off x="301625" y="1412775"/>
            <a:ext cx="8540750" cy="4608513"/>
          </a:xfrm>
        </p:spPr>
        <p:txBody>
          <a:bodyPr/>
          <a:lstStyle/>
          <a:p>
            <a:r>
              <a:rPr lang="en-US" altLang="zh-CN" sz="2400" dirty="0">
                <a:sym typeface="Symbol" charset="0"/>
              </a:rPr>
              <a:t>9</a:t>
            </a:r>
            <a:r>
              <a:rPr lang="zh-CN" altLang="en-US" sz="2400" dirty="0">
                <a:sym typeface="Symbol" charset="0"/>
              </a:rPr>
              <a:t>位权限码</a:t>
            </a:r>
            <a:endParaRPr lang="en-US" altLang="zh-CN" sz="2400" dirty="0">
              <a:sym typeface="Symbol" charset="0"/>
            </a:endParaRPr>
          </a:p>
          <a:p>
            <a:pPr marL="0" indent="0">
              <a:buNone/>
            </a:pPr>
            <a:endParaRPr lang="en-US" altLang="zh-CN" sz="2400" dirty="0">
              <a:sym typeface="Symbol" charset="0"/>
            </a:endParaRPr>
          </a:p>
          <a:p>
            <a:pPr marL="0" indent="0">
              <a:buNone/>
            </a:pPr>
            <a:endParaRPr kumimoji="1" lang="zh-CN" altLang="en-US" sz="2400" b="1" dirty="0">
              <a:sym typeface="Symbol" charset="0"/>
            </a:endParaRPr>
          </a:p>
          <a:p>
            <a:pPr lvl="1"/>
            <a:r>
              <a:rPr lang="zh-CN" altLang="en-US" sz="1600" dirty="0"/>
              <a:t>大家实际上可以看到这里是</a:t>
            </a:r>
            <a:r>
              <a:rPr lang="en-US" altLang="zh-CN" sz="1600" dirty="0"/>
              <a:t>10</a:t>
            </a:r>
            <a:r>
              <a:rPr lang="zh-CN" altLang="en-US" sz="1600" dirty="0"/>
              <a:t>位：</a:t>
            </a:r>
            <a:r>
              <a:rPr lang="en-US" altLang="zh-CN" sz="1600" dirty="0"/>
              <a:t>-</a:t>
            </a:r>
            <a:r>
              <a:rPr lang="en-US" altLang="zh-CN" sz="1600" dirty="0" err="1"/>
              <a:t>rwxr</a:t>
            </a:r>
            <a:r>
              <a:rPr lang="en-US" altLang="zh-CN" sz="1600" dirty="0"/>
              <a:t>-</a:t>
            </a:r>
            <a:r>
              <a:rPr lang="en-US" altLang="zh-CN" sz="1600" dirty="0" err="1"/>
              <a:t>xr</a:t>
            </a:r>
            <a:r>
              <a:rPr lang="en-US" altLang="zh-CN" sz="1600" dirty="0"/>
              <a:t>-x</a:t>
            </a:r>
          </a:p>
          <a:p>
            <a:pPr lvl="1"/>
            <a:r>
              <a:rPr lang="zh-CN" altLang="en-US" sz="1600" dirty="0"/>
              <a:t>使用</a:t>
            </a:r>
            <a:r>
              <a:rPr lang="en-US" altLang="zh-CN" sz="1600" dirty="0" err="1"/>
              <a:t>ls</a:t>
            </a:r>
            <a:r>
              <a:rPr lang="zh-CN" altLang="en-US" sz="1600" dirty="0"/>
              <a:t>的</a:t>
            </a:r>
            <a:r>
              <a:rPr lang="en-US" altLang="zh-CN" sz="1600" dirty="0"/>
              <a:t>-l</a:t>
            </a:r>
            <a:r>
              <a:rPr lang="zh-CN" altLang="en-US" sz="1600" dirty="0"/>
              <a:t>选项可以较完整的形式显示文件的类型（第一位）和权限（后九位）。其中第一位文件类型的可变字符为：</a:t>
            </a:r>
            <a:endParaRPr lang="en-US" altLang="zh-CN" sz="1600" dirty="0"/>
          </a:p>
          <a:p>
            <a:pPr lvl="1"/>
            <a:endParaRPr lang="en-US" altLang="zh-CN" sz="1600" dirty="0"/>
          </a:p>
          <a:p>
            <a:pPr lvl="1"/>
            <a:endParaRPr lang="en-US" altLang="zh-CN" sz="1600" dirty="0"/>
          </a:p>
          <a:p>
            <a:pPr lvl="1"/>
            <a:endParaRPr lang="en-US" altLang="zh-CN" sz="1600" dirty="0"/>
          </a:p>
          <a:p>
            <a:pPr lvl="1"/>
            <a:endParaRPr lang="en-US" altLang="zh-CN" sz="1600" dirty="0"/>
          </a:p>
          <a:p>
            <a:pPr lvl="1"/>
            <a:endParaRPr lang="en-US" altLang="zh-CN" sz="1600" dirty="0"/>
          </a:p>
          <a:p>
            <a:pPr lvl="1"/>
            <a:endParaRPr lang="zh-CN" altLang="en-US" dirty="0">
              <a:sym typeface="Symbol"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060848"/>
            <a:ext cx="5886450" cy="409575"/>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3038560679"/>
              </p:ext>
            </p:extLst>
          </p:nvPr>
        </p:nvGraphicFramePr>
        <p:xfrm>
          <a:off x="1298873" y="4077072"/>
          <a:ext cx="6546254" cy="148336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2069926">
                  <a:extLst>
                    <a:ext uri="{9D8B030D-6E8A-4147-A177-3AD203B41FA5}">
                      <a16:colId xmlns:a16="http://schemas.microsoft.com/office/drawing/2014/main" val="20001"/>
                    </a:ext>
                  </a:extLst>
                </a:gridCol>
                <a:gridCol w="978074">
                  <a:extLst>
                    <a:ext uri="{9D8B030D-6E8A-4147-A177-3AD203B41FA5}">
                      <a16:colId xmlns:a16="http://schemas.microsoft.com/office/drawing/2014/main" val="20002"/>
                    </a:ext>
                  </a:extLst>
                </a:gridCol>
                <a:gridCol w="1974254">
                  <a:extLst>
                    <a:ext uri="{9D8B030D-6E8A-4147-A177-3AD203B41FA5}">
                      <a16:colId xmlns:a16="http://schemas.microsoft.com/office/drawing/2014/main" val="20003"/>
                    </a:ext>
                  </a:extLst>
                </a:gridCol>
              </a:tblGrid>
              <a:tr h="370840">
                <a:tc>
                  <a:txBody>
                    <a:bodyPr/>
                    <a:lstStyle/>
                    <a:p>
                      <a:r>
                        <a:rPr lang="en-US" altLang="zh-CN" sz="1100" dirty="0"/>
                        <a:t>-</a:t>
                      </a:r>
                      <a:endParaRPr lang="zh-CN" altLang="en-US" sz="1100" dirty="0"/>
                    </a:p>
                  </a:txBody>
                  <a:tcPr/>
                </a:tc>
                <a:tc>
                  <a:txBody>
                    <a:bodyPr/>
                    <a:lstStyle/>
                    <a:p>
                      <a:r>
                        <a:rPr lang="zh-CN" altLang="en-US" sz="1100" dirty="0"/>
                        <a:t>普通文件</a:t>
                      </a:r>
                    </a:p>
                  </a:txBody>
                  <a:tcPr/>
                </a:tc>
                <a:tc>
                  <a:txBody>
                    <a:bodyPr/>
                    <a:lstStyle/>
                    <a:p>
                      <a:r>
                        <a:rPr lang="en-US" altLang="zh-CN" sz="1100" dirty="0"/>
                        <a:t>b</a:t>
                      </a:r>
                      <a:endParaRPr lang="zh-CN" altLang="en-US" sz="1100" dirty="0"/>
                    </a:p>
                  </a:txBody>
                  <a:tcPr/>
                </a:tc>
                <a:tc>
                  <a:txBody>
                    <a:bodyPr/>
                    <a:lstStyle/>
                    <a:p>
                      <a:r>
                        <a:rPr lang="zh-CN" altLang="en-US" sz="1100" dirty="0"/>
                        <a:t>特殊块文件</a:t>
                      </a:r>
                      <a:r>
                        <a:rPr lang="en-US" altLang="zh-CN" sz="1100" dirty="0"/>
                        <a:t>(</a:t>
                      </a:r>
                      <a:r>
                        <a:rPr lang="zh-CN" altLang="en-US" sz="1100" dirty="0"/>
                        <a:t>存储在</a:t>
                      </a:r>
                      <a:r>
                        <a:rPr lang="en-US" altLang="zh-CN" sz="1100" dirty="0"/>
                        <a:t>/</a:t>
                      </a:r>
                      <a:r>
                        <a:rPr lang="en-US" altLang="zh-CN" sz="1100" dirty="0" err="1"/>
                        <a:t>dev</a:t>
                      </a:r>
                      <a:r>
                        <a:rPr lang="en-US" altLang="zh-CN" sz="1100" dirty="0"/>
                        <a:t>)</a:t>
                      </a:r>
                      <a:endParaRPr lang="zh-CN" altLang="en-US" sz="1100" dirty="0"/>
                    </a:p>
                  </a:txBody>
                  <a:tcPr/>
                </a:tc>
                <a:extLst>
                  <a:ext uri="{0D108BD9-81ED-4DB2-BD59-A6C34878D82A}">
                    <a16:rowId xmlns:a16="http://schemas.microsoft.com/office/drawing/2014/main" val="10000"/>
                  </a:ext>
                </a:extLst>
              </a:tr>
              <a:tr h="370840">
                <a:tc>
                  <a:txBody>
                    <a:bodyPr/>
                    <a:lstStyle/>
                    <a:p>
                      <a:r>
                        <a:rPr lang="en-US" altLang="zh-CN" sz="1100" dirty="0"/>
                        <a:t>c</a:t>
                      </a:r>
                      <a:endParaRPr lang="zh-CN" altLang="en-US" sz="1100" dirty="0"/>
                    </a:p>
                  </a:txBody>
                  <a:tcPr/>
                </a:tc>
                <a:tc>
                  <a:txBody>
                    <a:bodyPr/>
                    <a:lstStyle/>
                    <a:p>
                      <a:r>
                        <a:rPr lang="zh-CN" altLang="en-US" sz="1100" dirty="0"/>
                        <a:t>特殊字符文件</a:t>
                      </a:r>
                      <a:r>
                        <a:rPr lang="en-US" altLang="zh-CN" sz="1100" dirty="0"/>
                        <a:t>(</a:t>
                      </a:r>
                      <a:r>
                        <a:rPr lang="zh-CN" altLang="en-US" sz="1100" dirty="0"/>
                        <a:t>存储在</a:t>
                      </a:r>
                      <a:r>
                        <a:rPr lang="en-US" altLang="zh-CN" sz="1100" dirty="0"/>
                        <a:t>/</a:t>
                      </a:r>
                      <a:r>
                        <a:rPr lang="en-US" altLang="zh-CN" sz="1100" dirty="0" err="1"/>
                        <a:t>dev</a:t>
                      </a:r>
                      <a:r>
                        <a:rPr lang="en-US" altLang="zh-CN" sz="1100" dirty="0"/>
                        <a:t>)</a:t>
                      </a:r>
                      <a:endParaRPr lang="zh-CN" altLang="en-US" sz="1100" dirty="0"/>
                    </a:p>
                  </a:txBody>
                  <a:tcPr/>
                </a:tc>
                <a:tc>
                  <a:txBody>
                    <a:bodyPr/>
                    <a:lstStyle/>
                    <a:p>
                      <a:r>
                        <a:rPr lang="en-US" altLang="zh-CN" sz="1100" dirty="0"/>
                        <a:t>d</a:t>
                      </a:r>
                      <a:endParaRPr lang="zh-CN" altLang="en-US" sz="1100" dirty="0"/>
                    </a:p>
                  </a:txBody>
                  <a:tcPr/>
                </a:tc>
                <a:tc>
                  <a:txBody>
                    <a:bodyPr/>
                    <a:lstStyle/>
                    <a:p>
                      <a:r>
                        <a:rPr lang="zh-CN" altLang="en-US" sz="1100" dirty="0"/>
                        <a:t>目录</a:t>
                      </a:r>
                    </a:p>
                  </a:txBody>
                  <a:tcPr/>
                </a:tc>
                <a:extLst>
                  <a:ext uri="{0D108BD9-81ED-4DB2-BD59-A6C34878D82A}">
                    <a16:rowId xmlns:a16="http://schemas.microsoft.com/office/drawing/2014/main" val="10001"/>
                  </a:ext>
                </a:extLst>
              </a:tr>
              <a:tr h="370840">
                <a:tc>
                  <a:txBody>
                    <a:bodyPr/>
                    <a:lstStyle/>
                    <a:p>
                      <a:r>
                        <a:rPr lang="en-US" altLang="zh-CN" sz="1100" dirty="0"/>
                        <a:t>I</a:t>
                      </a:r>
                      <a:endParaRPr lang="zh-CN" altLang="en-US" sz="1100" dirty="0"/>
                    </a:p>
                  </a:txBody>
                  <a:tcPr/>
                </a:tc>
                <a:tc>
                  <a:txBody>
                    <a:bodyPr/>
                    <a:lstStyle/>
                    <a:p>
                      <a:r>
                        <a:rPr lang="zh-CN" altLang="en-US" sz="1100" dirty="0"/>
                        <a:t>软链接</a:t>
                      </a:r>
                    </a:p>
                  </a:txBody>
                  <a:tcPr/>
                </a:tc>
                <a:tc>
                  <a:txBody>
                    <a:bodyPr/>
                    <a:lstStyle/>
                    <a:p>
                      <a:r>
                        <a:rPr lang="en-US" altLang="zh-CN" sz="1100" dirty="0"/>
                        <a:t>p</a:t>
                      </a:r>
                      <a:endParaRPr lang="zh-CN" altLang="en-US" sz="1100" dirty="0"/>
                    </a:p>
                  </a:txBody>
                  <a:tcPr/>
                </a:tc>
                <a:tc>
                  <a:txBody>
                    <a:bodyPr/>
                    <a:lstStyle/>
                    <a:p>
                      <a:r>
                        <a:rPr lang="en-US" altLang="zh-CN" sz="1100" dirty="0"/>
                        <a:t>FIFO(</a:t>
                      </a:r>
                      <a:r>
                        <a:rPr lang="zh-CN" altLang="en-US" sz="1100" dirty="0"/>
                        <a:t>管道文件</a:t>
                      </a:r>
                      <a:r>
                        <a:rPr lang="en-US" altLang="zh-CN" sz="1100" dirty="0"/>
                        <a:t>)</a:t>
                      </a:r>
                      <a:endParaRPr lang="zh-CN" altLang="en-US" sz="1100" dirty="0"/>
                    </a:p>
                  </a:txBody>
                  <a:tcPr/>
                </a:tc>
                <a:extLst>
                  <a:ext uri="{0D108BD9-81ED-4DB2-BD59-A6C34878D82A}">
                    <a16:rowId xmlns:a16="http://schemas.microsoft.com/office/drawing/2014/main" val="10002"/>
                  </a:ext>
                </a:extLst>
              </a:tr>
              <a:tr h="370840">
                <a:tc>
                  <a:txBody>
                    <a:bodyPr/>
                    <a:lstStyle/>
                    <a:p>
                      <a:r>
                        <a:rPr lang="en-US" altLang="zh-CN" sz="1100" dirty="0"/>
                        <a:t>s</a:t>
                      </a:r>
                      <a:endParaRPr lang="zh-CN" altLang="en-US" sz="1100" dirty="0"/>
                    </a:p>
                  </a:txBody>
                  <a:tcPr/>
                </a:tc>
                <a:tc>
                  <a:txBody>
                    <a:bodyPr/>
                    <a:lstStyle/>
                    <a:p>
                      <a:r>
                        <a:rPr lang="en-US" altLang="zh-CN" sz="1100" dirty="0"/>
                        <a:t>Socket(</a:t>
                      </a:r>
                      <a:r>
                        <a:rPr lang="zh-CN" altLang="en-US" sz="1100" dirty="0"/>
                        <a:t>套接口文件</a:t>
                      </a:r>
                      <a:r>
                        <a:rPr lang="en-US" altLang="zh-CN" sz="1100" dirty="0"/>
                        <a:t>)</a:t>
                      </a:r>
                      <a:endParaRPr lang="zh-CN" altLang="en-US" sz="1100" dirty="0"/>
                    </a:p>
                  </a:txBody>
                  <a:tcPr/>
                </a:tc>
                <a:tc>
                  <a:txBody>
                    <a:bodyPr/>
                    <a:lstStyle/>
                    <a:p>
                      <a:r>
                        <a:rPr lang="en-US" altLang="zh-CN" sz="1100" dirty="0"/>
                        <a:t>w</a:t>
                      </a:r>
                      <a:endParaRPr lang="zh-CN" altLang="en-US" sz="1100" dirty="0"/>
                    </a:p>
                  </a:txBody>
                  <a:tcPr/>
                </a:tc>
                <a:tc>
                  <a:txBody>
                    <a:bodyPr/>
                    <a:lstStyle/>
                    <a:p>
                      <a:r>
                        <a:rPr lang="en-US" altLang="zh-CN" sz="1100" dirty="0"/>
                        <a:t>whiteout</a:t>
                      </a:r>
                      <a:endParaRPr lang="zh-CN" altLang="en-US" sz="11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9282000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en-US" dirty="0"/>
              <a:t>自主访问控制</a:t>
            </a:r>
          </a:p>
        </p:txBody>
      </p:sp>
      <p:sp>
        <p:nvSpPr>
          <p:cNvPr id="414723" name="Rectangle 3"/>
          <p:cNvSpPr>
            <a:spLocks noGrp="1" noChangeArrowheads="1"/>
          </p:cNvSpPr>
          <p:nvPr>
            <p:ph type="body" idx="1"/>
          </p:nvPr>
        </p:nvSpPr>
        <p:spPr>
          <a:xfrm>
            <a:off x="301625" y="1412775"/>
            <a:ext cx="8540750" cy="4608513"/>
          </a:xfrm>
        </p:spPr>
        <p:txBody>
          <a:bodyPr/>
          <a:lstStyle/>
          <a:p>
            <a:r>
              <a:rPr lang="en-US" altLang="zh-CN" sz="2400" dirty="0">
                <a:sym typeface="Symbol" charset="0"/>
              </a:rPr>
              <a:t>9</a:t>
            </a:r>
            <a:r>
              <a:rPr lang="zh-CN" altLang="en-US" sz="2400" dirty="0">
                <a:sym typeface="Symbol" charset="0"/>
              </a:rPr>
              <a:t>位权限码</a:t>
            </a:r>
            <a:endParaRPr lang="en-US" altLang="zh-CN" sz="2400" dirty="0">
              <a:sym typeface="Symbol" charset="0"/>
            </a:endParaRPr>
          </a:p>
          <a:p>
            <a:pPr marL="0" indent="0">
              <a:buNone/>
            </a:pPr>
            <a:endParaRPr kumimoji="1" lang="zh-CN" altLang="en-US" sz="2400" b="1" dirty="0">
              <a:sym typeface="Symbol" charset="0"/>
            </a:endParaRPr>
          </a:p>
          <a:p>
            <a:pPr lvl="1"/>
            <a:r>
              <a:rPr lang="zh-CN" altLang="en-US" sz="1600" dirty="0"/>
              <a:t>剩下的九位，每三位一个部分，一共三个权限部分。分别为：</a:t>
            </a:r>
          </a:p>
          <a:p>
            <a:pPr lvl="1"/>
            <a:r>
              <a:rPr lang="zh-CN" altLang="en-US" sz="1600" dirty="0"/>
              <a:t>文件所有者权限</a:t>
            </a:r>
          </a:p>
          <a:p>
            <a:pPr lvl="1"/>
            <a:r>
              <a:rPr lang="zh-CN" altLang="en-US" sz="1600" dirty="0"/>
              <a:t>文件属组权限</a:t>
            </a:r>
          </a:p>
          <a:p>
            <a:pPr lvl="1"/>
            <a:r>
              <a:rPr lang="zh-CN" altLang="en-US" sz="1600" dirty="0"/>
              <a:t>其他人权限（既不是该文件的所有者也不是属组）</a:t>
            </a:r>
            <a:endParaRPr lang="en-US" altLang="zh-CN" sz="1600" dirty="0"/>
          </a:p>
          <a:p>
            <a:pPr lvl="1"/>
            <a:endParaRPr lang="en-US" altLang="zh-CN" sz="1600" dirty="0"/>
          </a:p>
          <a:p>
            <a:pPr lvl="1"/>
            <a:endParaRPr lang="en-US" altLang="zh-CN" sz="1600" dirty="0"/>
          </a:p>
          <a:p>
            <a:pPr lvl="1"/>
            <a:endParaRPr lang="en-US" altLang="zh-CN" sz="1600" dirty="0"/>
          </a:p>
          <a:p>
            <a:pPr lvl="1"/>
            <a:endParaRPr lang="en-US" altLang="zh-CN" sz="1600" dirty="0"/>
          </a:p>
          <a:p>
            <a:pPr lvl="1"/>
            <a:endParaRPr lang="zh-CN" altLang="en-US" dirty="0">
              <a:sym typeface="Symbol"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1856060"/>
            <a:ext cx="5886450" cy="409575"/>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969656402"/>
              </p:ext>
            </p:extLst>
          </p:nvPr>
        </p:nvGraphicFramePr>
        <p:xfrm>
          <a:off x="1034505" y="4221088"/>
          <a:ext cx="7200800" cy="1483360"/>
        </p:xfrm>
        <a:graphic>
          <a:graphicData uri="http://schemas.openxmlformats.org/drawingml/2006/table">
            <a:tbl>
              <a:tblPr firstRow="1" bandRow="1">
                <a:tableStyleId>{5940675A-B579-460E-94D1-54222C63F5DA}</a:tableStyleId>
              </a:tblPr>
              <a:tblGrid>
                <a:gridCol w="648072">
                  <a:extLst>
                    <a:ext uri="{9D8B030D-6E8A-4147-A177-3AD203B41FA5}">
                      <a16:colId xmlns:a16="http://schemas.microsoft.com/office/drawing/2014/main" val="20000"/>
                    </a:ext>
                  </a:extLst>
                </a:gridCol>
                <a:gridCol w="6552728">
                  <a:extLst>
                    <a:ext uri="{9D8B030D-6E8A-4147-A177-3AD203B41FA5}">
                      <a16:colId xmlns:a16="http://schemas.microsoft.com/office/drawing/2014/main" val="20001"/>
                    </a:ext>
                  </a:extLst>
                </a:gridCol>
              </a:tblGrid>
              <a:tr h="370840">
                <a:tc>
                  <a:txBody>
                    <a:bodyPr/>
                    <a:lstStyle/>
                    <a:p>
                      <a:r>
                        <a:rPr lang="en-US" altLang="zh-CN" sz="1400" dirty="0"/>
                        <a:t>r</a:t>
                      </a:r>
                      <a:endParaRPr lang="zh-CN" altLang="en-US" sz="1400" dirty="0"/>
                    </a:p>
                  </a:txBody>
                  <a:tcPr/>
                </a:tc>
                <a:tc>
                  <a:txBody>
                    <a:bodyPr/>
                    <a:lstStyle/>
                    <a:p>
                      <a:r>
                        <a:rPr lang="zh-CN" altLang="en-US" sz="1400" dirty="0"/>
                        <a:t>对该文件读的权限；如标记为</a:t>
                      </a:r>
                      <a:r>
                        <a:rPr lang="en-US" altLang="zh-CN" sz="1400" dirty="0"/>
                        <a:t>-</a:t>
                      </a:r>
                      <a:r>
                        <a:rPr lang="zh-CN" altLang="en-US" sz="1400" dirty="0"/>
                        <a:t>就是不可读</a:t>
                      </a:r>
                    </a:p>
                  </a:txBody>
                  <a:tcPr/>
                </a:tc>
                <a:extLst>
                  <a:ext uri="{0D108BD9-81ED-4DB2-BD59-A6C34878D82A}">
                    <a16:rowId xmlns:a16="http://schemas.microsoft.com/office/drawing/2014/main" val="10000"/>
                  </a:ext>
                </a:extLst>
              </a:tr>
              <a:tr h="370840">
                <a:tc>
                  <a:txBody>
                    <a:bodyPr/>
                    <a:lstStyle/>
                    <a:p>
                      <a:r>
                        <a:rPr lang="en-US" altLang="zh-CN" sz="1400" dirty="0"/>
                        <a:t>w</a:t>
                      </a:r>
                      <a:endParaRPr lang="zh-CN" altLang="en-US" sz="1400" dirty="0"/>
                    </a:p>
                  </a:txBody>
                  <a:tcPr/>
                </a:tc>
                <a:tc>
                  <a:txBody>
                    <a:bodyPr/>
                    <a:lstStyle/>
                    <a:p>
                      <a:r>
                        <a:rPr lang="zh-CN" altLang="en-US" sz="1400" dirty="0"/>
                        <a:t>对该文件拥有写权限；如果标记为</a:t>
                      </a:r>
                      <a:r>
                        <a:rPr lang="en-US" altLang="zh-CN" sz="1400" dirty="0"/>
                        <a:t>-</a:t>
                      </a:r>
                      <a:r>
                        <a:rPr lang="zh-CN" altLang="en-US" sz="1400" dirty="0"/>
                        <a:t>就是不可写。</a:t>
                      </a:r>
                    </a:p>
                  </a:txBody>
                  <a:tcPr/>
                </a:tc>
                <a:extLst>
                  <a:ext uri="{0D108BD9-81ED-4DB2-BD59-A6C34878D82A}">
                    <a16:rowId xmlns:a16="http://schemas.microsoft.com/office/drawing/2014/main" val="10001"/>
                  </a:ext>
                </a:extLst>
              </a:tr>
              <a:tr h="370840">
                <a:tc>
                  <a:txBody>
                    <a:bodyPr/>
                    <a:lstStyle/>
                    <a:p>
                      <a:r>
                        <a:rPr lang="en-US" altLang="zh-CN" sz="1400" dirty="0"/>
                        <a:t>x</a:t>
                      </a:r>
                      <a:endParaRPr lang="zh-CN" altLang="en-US" sz="1400" dirty="0"/>
                    </a:p>
                  </a:txBody>
                  <a:tcPr/>
                </a:tc>
                <a:tc>
                  <a:txBody>
                    <a:bodyPr/>
                    <a:lstStyle/>
                    <a:p>
                      <a:r>
                        <a:rPr lang="zh-CN" altLang="en-US" sz="1400" dirty="0"/>
                        <a:t>该文件拥有执行权限，如果是目录则拥有检索（查看）权限</a:t>
                      </a:r>
                    </a:p>
                  </a:txBody>
                  <a:tcPr/>
                </a:tc>
                <a:extLst>
                  <a:ext uri="{0D108BD9-81ED-4DB2-BD59-A6C34878D82A}">
                    <a16:rowId xmlns:a16="http://schemas.microsoft.com/office/drawing/2014/main" val="10004"/>
                  </a:ext>
                </a:extLst>
              </a:tr>
              <a:tr h="370840">
                <a:tc>
                  <a:txBody>
                    <a:bodyPr/>
                    <a:lstStyle/>
                    <a:p>
                      <a:r>
                        <a:rPr lang="en-US" altLang="zh-CN" sz="1400" dirty="0"/>
                        <a:t>-</a:t>
                      </a:r>
                      <a:endParaRPr lang="zh-CN" altLang="en-US" sz="1400" dirty="0"/>
                    </a:p>
                  </a:txBody>
                  <a:tcPr/>
                </a:tc>
                <a:tc>
                  <a:txBody>
                    <a:bodyPr/>
                    <a:lstStyle/>
                    <a:p>
                      <a:r>
                        <a:rPr lang="zh-CN" altLang="en-US" sz="1400" dirty="0"/>
                        <a:t>无某（读，写，执行，</a:t>
                      </a:r>
                      <a:r>
                        <a:rPr lang="en-US" altLang="zh-CN" sz="1400" dirty="0" err="1"/>
                        <a:t>setuid</a:t>
                      </a:r>
                      <a:r>
                        <a:rPr lang="zh-CN" altLang="en-US" sz="1400" dirty="0"/>
                        <a:t>等）权限</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3300688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en-US" dirty="0"/>
              <a:t>强制访问控制</a:t>
            </a:r>
          </a:p>
        </p:txBody>
      </p:sp>
      <p:sp>
        <p:nvSpPr>
          <p:cNvPr id="414723" name="Rectangle 3"/>
          <p:cNvSpPr>
            <a:spLocks noGrp="1" noChangeArrowheads="1"/>
          </p:cNvSpPr>
          <p:nvPr>
            <p:ph type="body" idx="1"/>
          </p:nvPr>
        </p:nvSpPr>
        <p:spPr>
          <a:xfrm>
            <a:off x="301625" y="1412775"/>
            <a:ext cx="8540750" cy="4608513"/>
          </a:xfrm>
        </p:spPr>
        <p:txBody>
          <a:bodyPr/>
          <a:lstStyle/>
          <a:p>
            <a:r>
              <a:rPr lang="zh-CN" altLang="en-US" sz="2400" dirty="0">
                <a:sym typeface="Symbol" charset="0"/>
              </a:rPr>
              <a:t>概念</a:t>
            </a:r>
            <a:endParaRPr kumimoji="1" lang="zh-CN" altLang="en-US" sz="2400" b="1" dirty="0">
              <a:sym typeface="Symbol" charset="0"/>
            </a:endParaRPr>
          </a:p>
          <a:p>
            <a:pPr lvl="1"/>
            <a:r>
              <a:rPr lang="zh-CN" altLang="en-US" sz="1600" dirty="0"/>
              <a:t>强制访问控制（</a:t>
            </a:r>
            <a:r>
              <a:rPr lang="en-US" altLang="zh-CN" sz="1600" dirty="0"/>
              <a:t>Mandatory Access Control——MAC</a:t>
            </a:r>
            <a:r>
              <a:rPr lang="zh-CN" altLang="en-US" sz="1600" dirty="0"/>
              <a:t>），用于将系统中的信息分密级和类进行管理，以保证每个用户只能访问到那些被标明可以由他访问的信息的一种访问约束机制。</a:t>
            </a:r>
            <a:endParaRPr lang="en-US" altLang="zh-CN" sz="1600" dirty="0"/>
          </a:p>
          <a:p>
            <a:pPr lvl="1"/>
            <a:endParaRPr lang="en-US" altLang="zh-CN" sz="1600" dirty="0"/>
          </a:p>
          <a:p>
            <a:pPr lvl="1"/>
            <a:r>
              <a:rPr lang="zh-CN" altLang="en-US" sz="1600" dirty="0"/>
              <a:t>通俗的来说，在强制访问控制下，用户（或其他主体）与文件（或其他客体）都被标记了固定的安全属性（如安全级、访问权限等），在每次访问发生时，系统检测安全属性以便确定一个用户是否有权访问该文件。其中多级安全（</a:t>
            </a:r>
            <a:r>
              <a:rPr lang="en-US" altLang="zh-CN" sz="1600" dirty="0" err="1"/>
              <a:t>MultiLevel</a:t>
            </a:r>
            <a:r>
              <a:rPr lang="en-US" altLang="zh-CN" sz="1600" dirty="0"/>
              <a:t> Secure, MLS</a:t>
            </a:r>
            <a:r>
              <a:rPr lang="zh-CN" altLang="en-US" sz="1600" dirty="0"/>
              <a:t>）就是一种强制访问控制策略。</a:t>
            </a:r>
            <a:endParaRPr lang="en-US" altLang="zh-CN" sz="1600" dirty="0"/>
          </a:p>
          <a:p>
            <a:pPr lvl="1"/>
            <a:endParaRPr lang="zh-CN" altLang="en-US" dirty="0">
              <a:sym typeface="Symbol" charset="0"/>
            </a:endParaRPr>
          </a:p>
        </p:txBody>
      </p:sp>
    </p:spTree>
    <p:extLst>
      <p:ext uri="{BB962C8B-B14F-4D97-AF65-F5344CB8AC3E}">
        <p14:creationId xmlns:p14="http://schemas.microsoft.com/office/powerpoint/2010/main" val="77143743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en-US" dirty="0"/>
              <a:t>强制访问控制</a:t>
            </a:r>
          </a:p>
        </p:txBody>
      </p:sp>
      <p:sp>
        <p:nvSpPr>
          <p:cNvPr id="414723" name="Rectangle 3"/>
          <p:cNvSpPr>
            <a:spLocks noGrp="1" noChangeArrowheads="1"/>
          </p:cNvSpPr>
          <p:nvPr>
            <p:ph type="body" idx="1"/>
          </p:nvPr>
        </p:nvSpPr>
        <p:spPr>
          <a:xfrm>
            <a:off x="301625" y="1412775"/>
            <a:ext cx="8540750" cy="4608513"/>
          </a:xfrm>
        </p:spPr>
        <p:txBody>
          <a:bodyPr/>
          <a:lstStyle/>
          <a:p>
            <a:r>
              <a:rPr lang="zh-CN" altLang="en-US" sz="2400" dirty="0">
                <a:sym typeface="Symbol" charset="0"/>
              </a:rPr>
              <a:t>特点</a:t>
            </a:r>
            <a:endParaRPr kumimoji="1" lang="zh-CN" altLang="en-US" sz="2400" b="1" dirty="0">
              <a:sym typeface="Symbol" charset="0"/>
            </a:endParaRPr>
          </a:p>
          <a:p>
            <a:pPr lvl="1"/>
            <a:r>
              <a:rPr lang="zh-CN" altLang="en-US" sz="1600" dirty="0"/>
              <a:t>访问控制作为一种最为基本和重要的安全机制，对于保护操作系统中资源免受非法访问起着关键的作用。</a:t>
            </a:r>
            <a:endParaRPr lang="en-US" altLang="zh-CN" sz="1600" dirty="0"/>
          </a:p>
          <a:p>
            <a:pPr lvl="1"/>
            <a:endParaRPr lang="en-US" altLang="zh-CN" sz="1600" dirty="0"/>
          </a:p>
          <a:p>
            <a:pPr lvl="1"/>
            <a:r>
              <a:rPr lang="zh-CN" altLang="en-US" sz="1600" dirty="0"/>
              <a:t>与</a:t>
            </a:r>
            <a:r>
              <a:rPr lang="en-US" altLang="zh-CN" sz="1600" dirty="0"/>
              <a:t>DAC</a:t>
            </a:r>
            <a:r>
              <a:rPr lang="zh-CN" altLang="en-US" sz="1600" dirty="0"/>
              <a:t>相比，</a:t>
            </a:r>
            <a:r>
              <a:rPr lang="en-US" altLang="zh-CN" sz="1600" dirty="0"/>
              <a:t>MAC</a:t>
            </a:r>
            <a:r>
              <a:rPr lang="zh-CN" altLang="en-US" sz="1600" dirty="0"/>
              <a:t>中的安全策略由安全管理员根据安全威胁和安全假设预先定义，用户或代表用户的进程即使拥有客体也不能修改其安全属性，从而能够有效防止特洛伊木马的攻击，这对于保证整个系统的安全具有重要意义，因此，</a:t>
            </a:r>
            <a:r>
              <a:rPr lang="en-US" altLang="zh-CN" sz="1600" dirty="0"/>
              <a:t>MAC</a:t>
            </a:r>
            <a:r>
              <a:rPr lang="zh-CN" altLang="en-US" sz="1600" dirty="0"/>
              <a:t>在高等级安全操作系统的设计中被强制要求。</a:t>
            </a:r>
            <a:endParaRPr lang="en-US" altLang="zh-CN" sz="1600" dirty="0"/>
          </a:p>
          <a:p>
            <a:pPr lvl="1"/>
            <a:endParaRPr lang="en-US" altLang="zh-CN" sz="1600" dirty="0"/>
          </a:p>
          <a:p>
            <a:pPr lvl="1"/>
            <a:r>
              <a:rPr lang="zh-CN" altLang="en-US" sz="1600" dirty="0"/>
              <a:t>然而，当今主流的操作系统并未提供</a:t>
            </a:r>
            <a:r>
              <a:rPr lang="en-US" altLang="zh-CN" sz="1600" dirty="0"/>
              <a:t>MAC</a:t>
            </a:r>
            <a:r>
              <a:rPr lang="zh-CN" altLang="en-US" sz="1600" dirty="0"/>
              <a:t>机制，难以为系统提供充足的安全保证。为此，学术界对如何增强操作系统的</a:t>
            </a:r>
            <a:r>
              <a:rPr lang="en-US" altLang="zh-CN" sz="1600" dirty="0"/>
              <a:t>MAC</a:t>
            </a:r>
            <a:r>
              <a:rPr lang="zh-CN" altLang="en-US" sz="1600" dirty="0"/>
              <a:t>机制进行了大量研究。</a:t>
            </a:r>
            <a:r>
              <a:rPr lang="en-US" altLang="zh-CN" sz="1600" dirty="0"/>
              <a:t>Linux</a:t>
            </a:r>
            <a:r>
              <a:rPr lang="zh-CN" altLang="en-US" sz="1600" dirty="0"/>
              <a:t>的创始人</a:t>
            </a:r>
            <a:r>
              <a:rPr lang="en-US" altLang="zh-CN" sz="1600" dirty="0"/>
              <a:t>Linus</a:t>
            </a:r>
            <a:r>
              <a:rPr lang="zh-CN" altLang="en-US" sz="1600" dirty="0"/>
              <a:t>认为</a:t>
            </a:r>
            <a:r>
              <a:rPr lang="en-US" altLang="zh-CN" sz="1600" dirty="0"/>
              <a:t>Linux</a:t>
            </a:r>
            <a:r>
              <a:rPr lang="zh-CN" altLang="en-US" sz="1600" dirty="0"/>
              <a:t>内核需要一个通用的访问控制框架，响应他的号召，</a:t>
            </a:r>
            <a:r>
              <a:rPr lang="en-US" altLang="zh-CN" sz="1600" dirty="0"/>
              <a:t>DARPA</a:t>
            </a:r>
            <a:r>
              <a:rPr lang="zh-CN" altLang="en-US" sz="1600" dirty="0"/>
              <a:t>等开展了</a:t>
            </a:r>
            <a:r>
              <a:rPr lang="en-US" altLang="zh-CN" sz="1600" dirty="0"/>
              <a:t>LSM</a:t>
            </a:r>
            <a:r>
              <a:rPr lang="zh-CN" altLang="en-US" sz="1600" dirty="0"/>
              <a:t>的研发。</a:t>
            </a:r>
            <a:endParaRPr lang="en-US" altLang="zh-CN" sz="1600" dirty="0"/>
          </a:p>
          <a:p>
            <a:pPr lvl="1"/>
            <a:endParaRPr lang="en-US" altLang="zh-CN" sz="1600" dirty="0"/>
          </a:p>
          <a:p>
            <a:pPr lvl="1"/>
            <a:endParaRPr lang="zh-CN" altLang="en-US" sz="1600" dirty="0"/>
          </a:p>
          <a:p>
            <a:pPr lvl="1"/>
            <a:endParaRPr lang="zh-CN" altLang="en-US" dirty="0">
              <a:sym typeface="Symbol" charset="0"/>
            </a:endParaRPr>
          </a:p>
        </p:txBody>
      </p:sp>
    </p:spTree>
    <p:extLst>
      <p:ext uri="{BB962C8B-B14F-4D97-AF65-F5344CB8AC3E}">
        <p14:creationId xmlns:p14="http://schemas.microsoft.com/office/powerpoint/2010/main" val="322955716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大纲</a:t>
            </a:r>
          </a:p>
        </p:txBody>
      </p:sp>
      <p:sp>
        <p:nvSpPr>
          <p:cNvPr id="3" name="Content Placeholder 2"/>
          <p:cNvSpPr>
            <a:spLocks noGrp="1"/>
          </p:cNvSpPr>
          <p:nvPr>
            <p:ph idx="1"/>
          </p:nvPr>
        </p:nvSpPr>
        <p:spPr/>
        <p:txBody>
          <a:bodyPr/>
          <a:lstStyle/>
          <a:p>
            <a:r>
              <a:rPr lang="en-US" altLang="zh-CN" dirty="0"/>
              <a:t>LSM</a:t>
            </a:r>
            <a:r>
              <a:rPr lang="zh-CN" altLang="en-US" dirty="0"/>
              <a:t>框架简介</a:t>
            </a:r>
            <a:endParaRPr lang="en-US" altLang="zh-CN" dirty="0"/>
          </a:p>
          <a:p>
            <a:r>
              <a:rPr lang="zh-CN" altLang="en-US" dirty="0"/>
              <a:t>访问控制的概念</a:t>
            </a:r>
            <a:endParaRPr lang="en-US" altLang="zh-CN" dirty="0"/>
          </a:p>
          <a:p>
            <a:r>
              <a:rPr lang="en-US" altLang="zh-CN" dirty="0">
                <a:solidFill>
                  <a:srgbClr val="FF0000"/>
                </a:solidFill>
              </a:rPr>
              <a:t>Hook</a:t>
            </a:r>
            <a:r>
              <a:rPr lang="zh-CN" altLang="en-US" dirty="0">
                <a:solidFill>
                  <a:srgbClr val="FF0000"/>
                </a:solidFill>
              </a:rPr>
              <a:t>点分布和</a:t>
            </a:r>
            <a:r>
              <a:rPr lang="en-US" altLang="zh-CN" dirty="0" err="1">
                <a:solidFill>
                  <a:srgbClr val="FF0000"/>
                </a:solidFill>
              </a:rPr>
              <a:t>security_ops</a:t>
            </a:r>
            <a:r>
              <a:rPr lang="zh-CN" altLang="en-US" dirty="0">
                <a:solidFill>
                  <a:srgbClr val="FF0000"/>
                </a:solidFill>
              </a:rPr>
              <a:t>结构</a:t>
            </a:r>
            <a:endParaRPr lang="en-US" altLang="zh-CN" dirty="0">
              <a:solidFill>
                <a:srgbClr val="FF0000"/>
              </a:solidFill>
            </a:endParaRPr>
          </a:p>
          <a:p>
            <a:r>
              <a:rPr lang="en-US" altLang="zh-CN" dirty="0"/>
              <a:t>Capabilities</a:t>
            </a:r>
            <a:r>
              <a:rPr lang="zh-CN" altLang="en-US" dirty="0"/>
              <a:t>机制</a:t>
            </a:r>
            <a:endParaRPr lang="en-US" altLang="zh-CN" dirty="0"/>
          </a:p>
          <a:p>
            <a:r>
              <a:rPr lang="en-US" altLang="zh-CN" dirty="0"/>
              <a:t>Smack</a:t>
            </a:r>
            <a:r>
              <a:rPr lang="zh-CN" altLang="en-US" dirty="0"/>
              <a:t>机制</a:t>
            </a:r>
            <a:endParaRPr lang="en-US" altLang="zh-CN" dirty="0"/>
          </a:p>
          <a:p>
            <a:endParaRPr lang="en-US" altLang="zh-CN" dirty="0">
              <a:latin typeface="Arial Narrow" charset="0"/>
            </a:endParaRPr>
          </a:p>
          <a:p>
            <a:endParaRPr lang="en-US" altLang="zh-CN" dirty="0"/>
          </a:p>
          <a:p>
            <a:pPr marL="0" indent="0">
              <a:buNone/>
            </a:pPr>
            <a:endParaRPr lang="en-US" dirty="0"/>
          </a:p>
        </p:txBody>
      </p:sp>
    </p:spTree>
    <p:extLst>
      <p:ext uri="{BB962C8B-B14F-4D97-AF65-F5344CB8AC3E}">
        <p14:creationId xmlns:p14="http://schemas.microsoft.com/office/powerpoint/2010/main" val="376782891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dirty="0"/>
              <a:t>Hook</a:t>
            </a:r>
            <a:r>
              <a:rPr lang="zh-CN" altLang="en-US" dirty="0"/>
              <a:t>点分布</a:t>
            </a:r>
          </a:p>
        </p:txBody>
      </p:sp>
      <p:sp>
        <p:nvSpPr>
          <p:cNvPr id="414723" name="Rectangle 3"/>
          <p:cNvSpPr>
            <a:spLocks noGrp="1" noChangeArrowheads="1"/>
          </p:cNvSpPr>
          <p:nvPr>
            <p:ph type="body" idx="1"/>
          </p:nvPr>
        </p:nvSpPr>
        <p:spPr>
          <a:xfrm>
            <a:off x="301625" y="1412775"/>
            <a:ext cx="8540750" cy="4608513"/>
          </a:xfrm>
        </p:spPr>
        <p:txBody>
          <a:bodyPr/>
          <a:lstStyle/>
          <a:p>
            <a:r>
              <a:rPr lang="en-US" altLang="zh-CN" sz="2400" b="0" dirty="0"/>
              <a:t>Linux</a:t>
            </a:r>
            <a:r>
              <a:rPr lang="zh-CN" altLang="en-US" sz="2400" b="0" dirty="0"/>
              <a:t>安全模块（</a:t>
            </a:r>
            <a:r>
              <a:rPr lang="en-US" altLang="zh-CN" sz="2400" b="0" dirty="0"/>
              <a:t>LSM</a:t>
            </a:r>
            <a:r>
              <a:rPr lang="zh-CN" altLang="en-US" sz="2400" b="0" dirty="0"/>
              <a:t>）提供了两类对安全钩子函数的调用：</a:t>
            </a:r>
            <a:endParaRPr kumimoji="1" lang="zh-CN" altLang="en-US" sz="2400" b="1" dirty="0">
              <a:sym typeface="Symbol" charset="0"/>
            </a:endParaRPr>
          </a:p>
          <a:p>
            <a:pPr lvl="1"/>
            <a:r>
              <a:rPr lang="zh-CN" altLang="en-US" sz="1600" dirty="0"/>
              <a:t>一类管理内核对象的安全域</a:t>
            </a:r>
            <a:endParaRPr lang="en-US" altLang="zh-CN" sz="1600" dirty="0"/>
          </a:p>
          <a:p>
            <a:pPr lvl="1"/>
            <a:endParaRPr lang="en-US" altLang="zh-CN" sz="1600" dirty="0"/>
          </a:p>
          <a:p>
            <a:pPr lvl="1"/>
            <a:r>
              <a:rPr lang="zh-CN" altLang="en-US" sz="1600" dirty="0"/>
              <a:t>另一类仲裁对这些内核对象的访问</a:t>
            </a:r>
            <a:endParaRPr lang="en-US" altLang="zh-CN" sz="1600" dirty="0"/>
          </a:p>
          <a:p>
            <a:pPr lvl="1"/>
            <a:endParaRPr lang="en-US" altLang="zh-CN" sz="1600" dirty="0"/>
          </a:p>
          <a:p>
            <a:pPr lvl="1"/>
            <a:endParaRPr lang="zh-CN" altLang="en-US" sz="1600" dirty="0"/>
          </a:p>
          <a:p>
            <a:r>
              <a:rPr lang="zh-CN" altLang="en-US" sz="2000" b="0" dirty="0"/>
              <a:t>对安全钩子函数的调用通过钩子来实现，钩子是全局表</a:t>
            </a:r>
            <a:r>
              <a:rPr lang="en-US" altLang="zh-CN" sz="2000" b="0" dirty="0" err="1"/>
              <a:t>security_ops</a:t>
            </a:r>
            <a:r>
              <a:rPr lang="zh-CN" altLang="en-US" sz="2000" b="0" dirty="0"/>
              <a:t>中的函数指针，这个全局表的类型是</a:t>
            </a:r>
            <a:r>
              <a:rPr lang="en-US" altLang="zh-CN" sz="2000" b="0" dirty="0" err="1"/>
              <a:t>security_operations</a:t>
            </a:r>
            <a:r>
              <a:rPr lang="zh-CN" altLang="en-US" sz="2000" b="0" dirty="0"/>
              <a:t>结构：这个结构定义在</a:t>
            </a:r>
            <a:r>
              <a:rPr lang="en-US" altLang="zh-CN" sz="2000" b="0" dirty="0"/>
              <a:t>include/</a:t>
            </a:r>
            <a:r>
              <a:rPr lang="en-US" altLang="zh-CN" sz="2000" b="0" dirty="0" err="1"/>
              <a:t>linux</a:t>
            </a:r>
            <a:r>
              <a:rPr lang="en-US" altLang="zh-CN" sz="2000" b="0" dirty="0"/>
              <a:t>/</a:t>
            </a:r>
            <a:r>
              <a:rPr lang="en-US" altLang="zh-CN" sz="2000" b="0" dirty="0" err="1"/>
              <a:t>security.h</a:t>
            </a:r>
            <a:r>
              <a:rPr lang="zh-CN" altLang="en-US" sz="2000" b="0" dirty="0"/>
              <a:t>这个头文件中</a:t>
            </a:r>
            <a:endParaRPr lang="zh-CN" altLang="en-US" sz="2000" dirty="0">
              <a:sym typeface="Symbol" charset="0"/>
            </a:endParaRPr>
          </a:p>
          <a:p>
            <a:pPr lvl="1"/>
            <a:endParaRPr lang="zh-CN" altLang="en-US" dirty="0">
              <a:sym typeface="Symbol" charset="0"/>
            </a:endParaRPr>
          </a:p>
        </p:txBody>
      </p:sp>
    </p:spTree>
    <p:extLst>
      <p:ext uri="{BB962C8B-B14F-4D97-AF65-F5344CB8AC3E}">
        <p14:creationId xmlns:p14="http://schemas.microsoft.com/office/powerpoint/2010/main" val="104657284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钩子函数</a:t>
            </a:r>
          </a:p>
        </p:txBody>
      </p:sp>
      <p:sp>
        <p:nvSpPr>
          <p:cNvPr id="3" name="内容占位符 2"/>
          <p:cNvSpPr>
            <a:spLocks noGrp="1"/>
          </p:cNvSpPr>
          <p:nvPr>
            <p:ph idx="1"/>
          </p:nvPr>
        </p:nvSpPr>
        <p:spPr/>
        <p:txBody>
          <a:bodyPr/>
          <a:lstStyle/>
          <a:p>
            <a:r>
              <a:rPr lang="zh-CN" altLang="en-US" b="0" dirty="0"/>
              <a:t>任务钩子</a:t>
            </a:r>
            <a:endParaRPr lang="en-US" altLang="zh-CN" b="0" dirty="0"/>
          </a:p>
          <a:p>
            <a:pPr lvl="1"/>
            <a:r>
              <a:rPr lang="en-US" altLang="zh-CN" sz="1600" dirty="0"/>
              <a:t>Linux</a:t>
            </a:r>
            <a:r>
              <a:rPr lang="zh-CN" altLang="en-US" sz="1600" dirty="0"/>
              <a:t>安全模块（</a:t>
            </a:r>
            <a:r>
              <a:rPr lang="en-US" altLang="zh-CN" sz="1600" dirty="0"/>
              <a:t>LSM</a:t>
            </a:r>
            <a:r>
              <a:rPr lang="zh-CN" altLang="en-US" sz="1600" dirty="0"/>
              <a:t>）提供了一系列的任务钩子使得安全模块可以管理进程的安全信息并且控制进程的操作</a:t>
            </a:r>
            <a:endParaRPr lang="en-US" altLang="zh-CN" sz="1600" dirty="0"/>
          </a:p>
          <a:p>
            <a:pPr lvl="1"/>
            <a:endParaRPr lang="en-US" altLang="zh-CN" sz="1600" dirty="0"/>
          </a:p>
          <a:p>
            <a:pPr lvl="1"/>
            <a:r>
              <a:rPr lang="zh-CN" altLang="en-US" sz="1600" dirty="0"/>
              <a:t>任务钩子提供了控制进程间通信的钩子，例如</a:t>
            </a:r>
            <a:r>
              <a:rPr lang="en-US" altLang="zh-CN" sz="1600" dirty="0"/>
              <a:t>kill()</a:t>
            </a:r>
            <a:r>
              <a:rPr lang="zh-CN" altLang="en-US" sz="1600" dirty="0"/>
              <a:t>；还提供了控制对当前进程进行特权操作的钩子</a:t>
            </a:r>
            <a:r>
              <a:rPr lang="en-US" altLang="zh-CN" sz="1600" dirty="0"/>
              <a:t>,</a:t>
            </a:r>
            <a:r>
              <a:rPr lang="zh-CN" altLang="en-US" sz="1600" dirty="0"/>
              <a:t>例如</a:t>
            </a:r>
            <a:r>
              <a:rPr lang="en-US" altLang="zh-CN" sz="1600" dirty="0" err="1"/>
              <a:t>setuid</a:t>
            </a:r>
            <a:r>
              <a:rPr lang="en-US" altLang="zh-CN" sz="1600" dirty="0"/>
              <a:t>()</a:t>
            </a:r>
            <a:r>
              <a:rPr lang="zh-CN" altLang="en-US" sz="1600" dirty="0"/>
              <a:t>；还提供了对资源管理操作进行细粒度控制的钩子，例如</a:t>
            </a:r>
            <a:r>
              <a:rPr lang="en-US" altLang="zh-CN" sz="1600" dirty="0" err="1"/>
              <a:t>setrlimit</a:t>
            </a:r>
            <a:r>
              <a:rPr lang="en-US" altLang="zh-CN" sz="1600" dirty="0"/>
              <a:t>()</a:t>
            </a:r>
            <a:r>
              <a:rPr lang="zh-CN" altLang="en-US" sz="1600" dirty="0"/>
              <a:t>和</a:t>
            </a:r>
            <a:r>
              <a:rPr lang="en-US" altLang="zh-CN" sz="1600" dirty="0"/>
              <a:t>nice()</a:t>
            </a:r>
            <a:r>
              <a:rPr lang="zh-CN" altLang="en-US" sz="1600" b="0" dirty="0"/>
              <a:t>。</a:t>
            </a:r>
            <a:endParaRPr lang="en-US" altLang="zh-CN" sz="1600" b="0" dirty="0"/>
          </a:p>
          <a:p>
            <a:pPr lvl="1"/>
            <a:endParaRPr lang="zh-CN" altLang="en-US" b="0" dirty="0"/>
          </a:p>
          <a:p>
            <a:r>
              <a:rPr lang="zh-CN" altLang="en-US" b="0" dirty="0"/>
              <a:t>程序装载钩子</a:t>
            </a:r>
            <a:endParaRPr lang="en-US" altLang="zh-CN" b="0" dirty="0"/>
          </a:p>
          <a:p>
            <a:pPr lvl="1"/>
            <a:r>
              <a:rPr lang="en-US" altLang="zh-CN" sz="1600" dirty="0"/>
              <a:t>Linux</a:t>
            </a:r>
            <a:r>
              <a:rPr lang="zh-CN" altLang="en-US" sz="1600" dirty="0"/>
              <a:t>安全模块（</a:t>
            </a:r>
            <a:r>
              <a:rPr lang="en-US" altLang="zh-CN" sz="1600" dirty="0"/>
              <a:t>LSM</a:t>
            </a:r>
            <a:r>
              <a:rPr lang="zh-CN" altLang="en-US" sz="1600" dirty="0"/>
              <a:t>）提供了一系列程序装载钩子，用在一个</a:t>
            </a:r>
            <a:r>
              <a:rPr lang="en-US" altLang="zh-CN" sz="1600" dirty="0" err="1"/>
              <a:t>execve</a:t>
            </a:r>
            <a:r>
              <a:rPr lang="en-US" altLang="zh-CN" sz="1600" dirty="0"/>
              <a:t>()</a:t>
            </a:r>
            <a:r>
              <a:rPr lang="zh-CN" altLang="en-US" sz="1600" dirty="0"/>
              <a:t>操作执行过程的关键点上。</a:t>
            </a:r>
            <a:endParaRPr lang="en-US" altLang="zh-CN" sz="1600" dirty="0"/>
          </a:p>
          <a:p>
            <a:pPr lvl="1"/>
            <a:r>
              <a:rPr lang="zh-CN" altLang="en-US" sz="1600" dirty="0"/>
              <a:t>提供了钩子用于允许安全模块在装载程序前初始化安全信息和执行访问控制；</a:t>
            </a:r>
            <a:endParaRPr lang="en-US" altLang="zh-CN" sz="1600" dirty="0"/>
          </a:p>
          <a:p>
            <a:pPr lvl="1"/>
            <a:r>
              <a:rPr lang="zh-CN" altLang="en-US" sz="1600" dirty="0"/>
              <a:t>提供了钩子允许模块在新程序成功装载后更新任务的安全信息；</a:t>
            </a:r>
            <a:endParaRPr lang="en-US" altLang="zh-CN" sz="1600" dirty="0"/>
          </a:p>
          <a:p>
            <a:pPr lvl="1"/>
            <a:r>
              <a:rPr lang="zh-CN" altLang="en-US" sz="1600" dirty="0"/>
              <a:t>提供了钩子用来控制程序执行过程中的状态继承，例如确认打开的文件描述符</a:t>
            </a:r>
            <a:endParaRPr lang="en-US" altLang="zh-CN" sz="1600" dirty="0"/>
          </a:p>
          <a:p>
            <a:pPr lvl="1"/>
            <a:endParaRPr lang="en-US" altLang="zh-CN" sz="1800" dirty="0"/>
          </a:p>
          <a:p>
            <a:endParaRPr lang="en-US" altLang="zh-CN" b="0" dirty="0"/>
          </a:p>
          <a:p>
            <a:endParaRPr lang="en-US" altLang="zh-CN" b="0" dirty="0"/>
          </a:p>
        </p:txBody>
      </p:sp>
    </p:spTree>
    <p:extLst>
      <p:ext uri="{BB962C8B-B14F-4D97-AF65-F5344CB8AC3E}">
        <p14:creationId xmlns:p14="http://schemas.microsoft.com/office/powerpoint/2010/main" val="84805841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大纲</a:t>
            </a:r>
          </a:p>
        </p:txBody>
      </p:sp>
      <p:sp>
        <p:nvSpPr>
          <p:cNvPr id="3" name="Content Placeholder 2"/>
          <p:cNvSpPr>
            <a:spLocks noGrp="1"/>
          </p:cNvSpPr>
          <p:nvPr>
            <p:ph idx="1"/>
          </p:nvPr>
        </p:nvSpPr>
        <p:spPr/>
        <p:txBody>
          <a:bodyPr/>
          <a:lstStyle/>
          <a:p>
            <a:r>
              <a:rPr lang="en-US" altLang="zh-CN" dirty="0"/>
              <a:t>LSM</a:t>
            </a:r>
            <a:r>
              <a:rPr lang="zh-CN" altLang="en-US" dirty="0"/>
              <a:t>框架简介</a:t>
            </a:r>
            <a:endParaRPr lang="en-US" altLang="zh-CN" dirty="0"/>
          </a:p>
          <a:p>
            <a:r>
              <a:rPr lang="zh-CN" altLang="en-US" dirty="0"/>
              <a:t>访问控制的概念</a:t>
            </a:r>
            <a:endParaRPr lang="en-US" altLang="zh-CN" dirty="0"/>
          </a:p>
          <a:p>
            <a:r>
              <a:rPr lang="en-US" altLang="zh-CN" dirty="0">
                <a:solidFill>
                  <a:schemeClr val="tx1">
                    <a:lumMod val="50000"/>
                  </a:schemeClr>
                </a:solidFill>
              </a:rPr>
              <a:t>Hook</a:t>
            </a:r>
            <a:r>
              <a:rPr lang="zh-CN" altLang="en-US" dirty="0">
                <a:solidFill>
                  <a:schemeClr val="tx1">
                    <a:lumMod val="50000"/>
                  </a:schemeClr>
                </a:solidFill>
              </a:rPr>
              <a:t>点分布和</a:t>
            </a:r>
            <a:r>
              <a:rPr lang="en-US" altLang="zh-CN" dirty="0" err="1">
                <a:solidFill>
                  <a:schemeClr val="tx1">
                    <a:lumMod val="50000"/>
                  </a:schemeClr>
                </a:solidFill>
              </a:rPr>
              <a:t>security_ops</a:t>
            </a:r>
            <a:r>
              <a:rPr lang="zh-CN" altLang="en-US" dirty="0">
                <a:solidFill>
                  <a:schemeClr val="tx1">
                    <a:lumMod val="50000"/>
                  </a:schemeClr>
                </a:solidFill>
              </a:rPr>
              <a:t>结构</a:t>
            </a:r>
            <a:endParaRPr lang="en-US" altLang="zh-CN" dirty="0">
              <a:solidFill>
                <a:schemeClr val="tx1">
                  <a:lumMod val="50000"/>
                </a:schemeClr>
              </a:solidFill>
            </a:endParaRPr>
          </a:p>
          <a:p>
            <a:r>
              <a:rPr lang="en-US" altLang="zh-CN" dirty="0"/>
              <a:t>Capabilities</a:t>
            </a:r>
            <a:r>
              <a:rPr lang="zh-CN" altLang="en-US" dirty="0"/>
              <a:t>机制</a:t>
            </a:r>
            <a:endParaRPr lang="en-US" altLang="zh-CN" dirty="0"/>
          </a:p>
          <a:p>
            <a:r>
              <a:rPr lang="en-US" altLang="zh-CN" dirty="0"/>
              <a:t>Smack</a:t>
            </a:r>
            <a:r>
              <a:rPr lang="zh-CN" altLang="en-US" dirty="0"/>
              <a:t>机制</a:t>
            </a:r>
            <a:endParaRPr lang="en-US" altLang="zh-CN" dirty="0"/>
          </a:p>
          <a:p>
            <a:endParaRPr lang="en-US" altLang="zh-CN" dirty="0">
              <a:latin typeface="Arial Narrow" charset="0"/>
            </a:endParaRPr>
          </a:p>
          <a:p>
            <a:endParaRPr lang="en-US" altLang="zh-CN" dirty="0"/>
          </a:p>
          <a:p>
            <a:pPr marL="0" indent="0">
              <a:buNone/>
            </a:pPr>
            <a:endParaRPr lang="en-US" dirty="0"/>
          </a:p>
        </p:txBody>
      </p:sp>
    </p:spTree>
    <p:extLst>
      <p:ext uri="{BB962C8B-B14F-4D97-AF65-F5344CB8AC3E}">
        <p14:creationId xmlns:p14="http://schemas.microsoft.com/office/powerpoint/2010/main" val="328126500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钩子函数</a:t>
            </a:r>
          </a:p>
        </p:txBody>
      </p:sp>
      <p:sp>
        <p:nvSpPr>
          <p:cNvPr id="3" name="内容占位符 2"/>
          <p:cNvSpPr>
            <a:spLocks noGrp="1"/>
          </p:cNvSpPr>
          <p:nvPr>
            <p:ph idx="1"/>
          </p:nvPr>
        </p:nvSpPr>
        <p:spPr/>
        <p:txBody>
          <a:bodyPr/>
          <a:lstStyle/>
          <a:p>
            <a:r>
              <a:rPr lang="zh-CN" altLang="en-US" dirty="0"/>
              <a:t>进程间通信</a:t>
            </a:r>
            <a:r>
              <a:rPr lang="en-US" altLang="zh-CN" dirty="0"/>
              <a:t>IPC</a:t>
            </a:r>
            <a:r>
              <a:rPr lang="zh-CN" altLang="en-US" dirty="0"/>
              <a:t>钩子</a:t>
            </a:r>
            <a:endParaRPr lang="en-US" altLang="zh-CN" dirty="0"/>
          </a:p>
          <a:p>
            <a:pPr lvl="1"/>
            <a:r>
              <a:rPr lang="zh-CN" altLang="en-US" sz="1600" dirty="0"/>
              <a:t>安全模块可以使用进程间通信</a:t>
            </a:r>
            <a:r>
              <a:rPr lang="en-US" altLang="zh-CN" sz="1600" dirty="0"/>
              <a:t>IPC</a:t>
            </a:r>
            <a:r>
              <a:rPr lang="zh-CN" altLang="en-US" sz="1600" dirty="0"/>
              <a:t>钩子来对</a:t>
            </a:r>
            <a:r>
              <a:rPr lang="en-US" altLang="zh-CN" sz="1600" dirty="0"/>
              <a:t>System V IPC</a:t>
            </a:r>
            <a:r>
              <a:rPr lang="zh-CN" altLang="en-US" sz="1600" dirty="0"/>
              <a:t>的安全信息进行管理，以及执行访问控制。</a:t>
            </a:r>
            <a:endParaRPr lang="en-US" altLang="zh-CN" sz="1600" dirty="0"/>
          </a:p>
          <a:p>
            <a:pPr lvl="1"/>
            <a:endParaRPr lang="zh-CN" altLang="en-US" b="0" dirty="0"/>
          </a:p>
          <a:p>
            <a:r>
              <a:rPr lang="zh-CN" altLang="en-US" dirty="0"/>
              <a:t>文件操作钩子</a:t>
            </a:r>
            <a:endParaRPr lang="en-US" altLang="zh-CN" sz="1600" dirty="0"/>
          </a:p>
          <a:p>
            <a:pPr lvl="1"/>
            <a:r>
              <a:rPr lang="zh-CN" altLang="en-US" sz="1600" dirty="0"/>
              <a:t>定义了三种钩子：文件系统钩子，</a:t>
            </a:r>
            <a:r>
              <a:rPr lang="en-US" altLang="zh-CN" sz="1600" dirty="0" err="1"/>
              <a:t>inode</a:t>
            </a:r>
            <a:r>
              <a:rPr lang="zh-CN" altLang="en-US" sz="1600" dirty="0"/>
              <a:t>结点钩子，以及文件钩子。</a:t>
            </a:r>
            <a:r>
              <a:rPr lang="en-US" altLang="zh-CN" sz="1600" dirty="0"/>
              <a:t>Linux</a:t>
            </a:r>
            <a:r>
              <a:rPr lang="zh-CN" altLang="en-US" sz="1600" dirty="0"/>
              <a:t>安全模块（</a:t>
            </a:r>
            <a:r>
              <a:rPr lang="en-US" altLang="zh-CN" sz="1600" dirty="0"/>
              <a:t>LSM</a:t>
            </a:r>
            <a:r>
              <a:rPr lang="zh-CN" altLang="en-US" sz="1600" dirty="0"/>
              <a:t>）在对应的三个内核数据结构中加入了安全域，分别是：</a:t>
            </a:r>
            <a:r>
              <a:rPr lang="en-US" altLang="zh-CN" sz="1600" dirty="0" err="1"/>
              <a:t>super_block</a:t>
            </a:r>
            <a:r>
              <a:rPr lang="zh-CN" altLang="en-US" sz="1600" dirty="0"/>
              <a:t>结构，</a:t>
            </a:r>
            <a:r>
              <a:rPr lang="en-US" altLang="zh-CN" sz="1600" dirty="0" err="1"/>
              <a:t>inode</a:t>
            </a:r>
            <a:r>
              <a:rPr lang="zh-CN" altLang="en-US" sz="1600" dirty="0"/>
              <a:t>结构，</a:t>
            </a:r>
            <a:r>
              <a:rPr lang="en-US" altLang="zh-CN" sz="1600" dirty="0"/>
              <a:t>file</a:t>
            </a:r>
            <a:r>
              <a:rPr lang="zh-CN" altLang="en-US" sz="1600" dirty="0"/>
              <a:t>结构。</a:t>
            </a:r>
            <a:endParaRPr lang="en-US" altLang="zh-CN" sz="1600" dirty="0"/>
          </a:p>
          <a:p>
            <a:pPr lvl="1"/>
            <a:endParaRPr lang="zh-CN" altLang="en-US" sz="1600" dirty="0"/>
          </a:p>
          <a:p>
            <a:r>
              <a:rPr lang="zh-CN" altLang="en-US" sz="2400" dirty="0">
                <a:sym typeface="Symbol" charset="0"/>
              </a:rPr>
              <a:t>网络钩子</a:t>
            </a:r>
          </a:p>
          <a:p>
            <a:pPr lvl="1"/>
            <a:r>
              <a:rPr lang="zh-CN" altLang="en-US" sz="2000" dirty="0"/>
              <a:t>指的对网络的应用层访问使用一系列的</a:t>
            </a:r>
            <a:r>
              <a:rPr lang="en-US" altLang="zh-CN" sz="2000" dirty="0"/>
              <a:t>socket</a:t>
            </a:r>
            <a:r>
              <a:rPr lang="zh-CN" altLang="en-US" sz="2000" dirty="0"/>
              <a:t>套接字钩子来进行仲裁，这些钩子基本覆盖了所有基于</a:t>
            </a:r>
            <a:r>
              <a:rPr lang="en-US" altLang="zh-CN" sz="2000" dirty="0"/>
              <a:t>socket</a:t>
            </a:r>
            <a:r>
              <a:rPr lang="zh-CN" altLang="en-US" sz="2000" dirty="0"/>
              <a:t>套接字的协议。</a:t>
            </a:r>
          </a:p>
          <a:p>
            <a:pPr lvl="1"/>
            <a:endParaRPr lang="en-US" altLang="zh-CN" sz="1600" dirty="0"/>
          </a:p>
          <a:p>
            <a:pPr lvl="1"/>
            <a:endParaRPr lang="en-US" altLang="zh-CN" sz="1800" dirty="0"/>
          </a:p>
          <a:p>
            <a:endParaRPr lang="en-US" altLang="zh-CN" b="0" dirty="0"/>
          </a:p>
          <a:p>
            <a:endParaRPr lang="en-US" altLang="zh-CN" b="0" dirty="0"/>
          </a:p>
        </p:txBody>
      </p:sp>
    </p:spTree>
    <p:extLst>
      <p:ext uri="{BB962C8B-B14F-4D97-AF65-F5344CB8AC3E}">
        <p14:creationId xmlns:p14="http://schemas.microsoft.com/office/powerpoint/2010/main" val="261562614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安全域数据结构</a:t>
            </a:r>
          </a:p>
        </p:txBody>
      </p:sp>
      <p:sp>
        <p:nvSpPr>
          <p:cNvPr id="3" name="内容占位符 2"/>
          <p:cNvSpPr>
            <a:spLocks noGrp="1"/>
          </p:cNvSpPr>
          <p:nvPr>
            <p:ph idx="1"/>
          </p:nvPr>
        </p:nvSpPr>
        <p:spPr/>
        <p:txBody>
          <a:bodyPr/>
          <a:lstStyle/>
          <a:p>
            <a:r>
              <a:rPr lang="zh-CN" altLang="en-US" dirty="0"/>
              <a:t>安全域的内核数据结构各自所代表的内核内部对象：</a:t>
            </a:r>
            <a:endParaRPr lang="en-US" altLang="zh-CN" dirty="0"/>
          </a:p>
          <a:p>
            <a:pPr lvl="1"/>
            <a:endParaRPr lang="en-US" altLang="zh-CN" sz="1600" dirty="0"/>
          </a:p>
          <a:p>
            <a:pPr lvl="1"/>
            <a:endParaRPr lang="en-US" altLang="zh-CN" sz="1800" dirty="0"/>
          </a:p>
          <a:p>
            <a:endParaRPr lang="en-US" altLang="zh-CN" b="0" dirty="0"/>
          </a:p>
          <a:p>
            <a:endParaRPr lang="en-US" altLang="zh-CN" b="0" dirty="0"/>
          </a:p>
        </p:txBody>
      </p:sp>
      <p:graphicFrame>
        <p:nvGraphicFramePr>
          <p:cNvPr id="4" name="表格 3"/>
          <p:cNvGraphicFramePr>
            <a:graphicFrameLocks noGrp="1"/>
          </p:cNvGraphicFramePr>
          <p:nvPr>
            <p:extLst>
              <p:ext uri="{D42A27DB-BD31-4B8C-83A1-F6EECF244321}">
                <p14:modId xmlns:p14="http://schemas.microsoft.com/office/powerpoint/2010/main" val="1576065881"/>
              </p:ext>
            </p:extLst>
          </p:nvPr>
        </p:nvGraphicFramePr>
        <p:xfrm>
          <a:off x="1115616" y="2060848"/>
          <a:ext cx="7128792" cy="3708400"/>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20000"/>
                    </a:ext>
                  </a:extLst>
                </a:gridCol>
                <a:gridCol w="5328592">
                  <a:extLst>
                    <a:ext uri="{9D8B030D-6E8A-4147-A177-3AD203B41FA5}">
                      <a16:colId xmlns:a16="http://schemas.microsoft.com/office/drawing/2014/main" val="20001"/>
                    </a:ext>
                  </a:extLst>
                </a:gridCol>
              </a:tblGrid>
              <a:tr h="370840">
                <a:tc>
                  <a:txBody>
                    <a:bodyPr/>
                    <a:lstStyle/>
                    <a:p>
                      <a:pPr algn="ctr"/>
                      <a:r>
                        <a:rPr lang="zh-CN" altLang="en-US" dirty="0"/>
                        <a:t>数据结构</a:t>
                      </a:r>
                    </a:p>
                  </a:txBody>
                  <a:tcPr/>
                </a:tc>
                <a:tc>
                  <a:txBody>
                    <a:bodyPr/>
                    <a:lstStyle/>
                    <a:p>
                      <a:pPr algn="ctr"/>
                      <a:r>
                        <a:rPr lang="zh-CN" altLang="en-US" dirty="0"/>
                        <a:t>含义</a:t>
                      </a:r>
                    </a:p>
                  </a:txBody>
                  <a:tcPr/>
                </a:tc>
                <a:extLst>
                  <a:ext uri="{0D108BD9-81ED-4DB2-BD59-A6C34878D82A}">
                    <a16:rowId xmlns:a16="http://schemas.microsoft.com/office/drawing/2014/main" val="10000"/>
                  </a:ext>
                </a:extLst>
              </a:tr>
              <a:tr h="370840">
                <a:tc>
                  <a:txBody>
                    <a:bodyPr/>
                    <a:lstStyle/>
                    <a:p>
                      <a:r>
                        <a:rPr lang="en-US" altLang="zh-CN" dirty="0" err="1"/>
                        <a:t>task_struct</a:t>
                      </a:r>
                      <a:endParaRPr lang="zh-CN" altLang="en-US" dirty="0"/>
                    </a:p>
                  </a:txBody>
                  <a:tcPr/>
                </a:tc>
                <a:tc>
                  <a:txBody>
                    <a:bodyPr/>
                    <a:lstStyle/>
                    <a:p>
                      <a:r>
                        <a:rPr lang="zh-CN" altLang="en-US" dirty="0"/>
                        <a:t>代表任务（进程）</a:t>
                      </a:r>
                    </a:p>
                  </a:txBody>
                  <a:tcPr/>
                </a:tc>
                <a:extLst>
                  <a:ext uri="{0D108BD9-81ED-4DB2-BD59-A6C34878D82A}">
                    <a16:rowId xmlns:a16="http://schemas.microsoft.com/office/drawing/2014/main" val="10001"/>
                  </a:ext>
                </a:extLst>
              </a:tr>
              <a:tr h="370840">
                <a:tc>
                  <a:txBody>
                    <a:bodyPr/>
                    <a:lstStyle/>
                    <a:p>
                      <a:r>
                        <a:rPr lang="en-US" altLang="zh-CN" dirty="0" err="1"/>
                        <a:t>linux_binprm</a:t>
                      </a:r>
                      <a:endParaRPr lang="zh-CN" altLang="en-US" dirty="0"/>
                    </a:p>
                  </a:txBody>
                  <a:tcPr/>
                </a:tc>
                <a:tc>
                  <a:txBody>
                    <a:bodyPr/>
                    <a:lstStyle/>
                    <a:p>
                      <a:r>
                        <a:rPr lang="zh-CN" altLang="en-US" sz="1800" b="0" i="0" kern="1200" dirty="0">
                          <a:solidFill>
                            <a:schemeClr val="dk1"/>
                          </a:solidFill>
                          <a:effectLst/>
                          <a:latin typeface="+mn-lt"/>
                          <a:ea typeface="+mn-ea"/>
                          <a:cs typeface="+mn-cs"/>
                        </a:rPr>
                        <a:t>代表程序</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err="1"/>
                        <a:t>super_block</a:t>
                      </a:r>
                      <a:endParaRPr lang="zh-CN" altLang="en-US" dirty="0"/>
                    </a:p>
                  </a:txBody>
                  <a:tcPr/>
                </a:tc>
                <a:tc>
                  <a:txBody>
                    <a:bodyPr/>
                    <a:lstStyle/>
                    <a:p>
                      <a:r>
                        <a:rPr lang="zh-CN" altLang="en-US" sz="1800" b="0" i="0" kern="1200" dirty="0">
                          <a:solidFill>
                            <a:schemeClr val="dk1"/>
                          </a:solidFill>
                          <a:effectLst/>
                          <a:latin typeface="+mn-lt"/>
                          <a:ea typeface="+mn-ea"/>
                          <a:cs typeface="+mn-cs"/>
                        </a:rPr>
                        <a:t>代表文件系统</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err="1"/>
                        <a:t>inode</a:t>
                      </a:r>
                      <a:endParaRPr lang="zh-CN" altLang="en-US" dirty="0"/>
                    </a:p>
                  </a:txBody>
                  <a:tcPr/>
                </a:tc>
                <a:tc>
                  <a:txBody>
                    <a:bodyPr/>
                    <a:lstStyle/>
                    <a:p>
                      <a:r>
                        <a:rPr lang="zh-CN" altLang="en-US" sz="1800" b="0" i="0" kern="1200" dirty="0">
                          <a:solidFill>
                            <a:schemeClr val="dk1"/>
                          </a:solidFill>
                          <a:effectLst/>
                          <a:latin typeface="+mn-lt"/>
                          <a:ea typeface="+mn-ea"/>
                          <a:cs typeface="+mn-cs"/>
                        </a:rPr>
                        <a:t>代表管道，文件，或者</a:t>
                      </a:r>
                      <a:r>
                        <a:rPr lang="en-US" altLang="zh-CN" sz="1800" b="0" i="0" kern="1200" dirty="0">
                          <a:solidFill>
                            <a:schemeClr val="dk1"/>
                          </a:solidFill>
                          <a:effectLst/>
                          <a:latin typeface="+mn-lt"/>
                          <a:ea typeface="+mn-ea"/>
                          <a:cs typeface="+mn-cs"/>
                        </a:rPr>
                        <a:t>Socket</a:t>
                      </a:r>
                      <a:r>
                        <a:rPr lang="zh-CN" altLang="en-US" sz="1800" b="0" i="0" kern="1200" dirty="0">
                          <a:solidFill>
                            <a:schemeClr val="dk1"/>
                          </a:solidFill>
                          <a:effectLst/>
                          <a:latin typeface="+mn-lt"/>
                          <a:ea typeface="+mn-ea"/>
                          <a:cs typeface="+mn-cs"/>
                        </a:rPr>
                        <a:t>套接字</a:t>
                      </a:r>
                      <a:endParaRPr lang="zh-CN" altLang="en-US" dirty="0"/>
                    </a:p>
                  </a:txBody>
                  <a:tcPr/>
                </a:tc>
                <a:extLst>
                  <a:ext uri="{0D108BD9-81ED-4DB2-BD59-A6C34878D82A}">
                    <a16:rowId xmlns:a16="http://schemas.microsoft.com/office/drawing/2014/main" val="10004"/>
                  </a:ext>
                </a:extLst>
              </a:tr>
              <a:tr h="370840">
                <a:tc>
                  <a:txBody>
                    <a:bodyPr/>
                    <a:lstStyle/>
                    <a:p>
                      <a:r>
                        <a:rPr lang="en-US" altLang="zh-CN" sz="1800" b="0" i="0" kern="1200" dirty="0">
                          <a:solidFill>
                            <a:schemeClr val="dk1"/>
                          </a:solidFill>
                          <a:effectLst/>
                          <a:latin typeface="+mn-lt"/>
                          <a:ea typeface="+mn-ea"/>
                          <a:cs typeface="+mn-cs"/>
                        </a:rPr>
                        <a:t>file</a:t>
                      </a:r>
                      <a:endParaRPr lang="zh-CN" altLang="en-US" dirty="0"/>
                    </a:p>
                  </a:txBody>
                  <a:tcPr/>
                </a:tc>
                <a:tc>
                  <a:txBody>
                    <a:bodyPr/>
                    <a:lstStyle/>
                    <a:p>
                      <a:r>
                        <a:rPr lang="zh-CN" altLang="en-US" sz="1800" b="0" i="0" kern="1200" dirty="0">
                          <a:solidFill>
                            <a:schemeClr val="dk1"/>
                          </a:solidFill>
                          <a:effectLst/>
                          <a:latin typeface="+mn-lt"/>
                          <a:ea typeface="+mn-ea"/>
                          <a:cs typeface="+mn-cs"/>
                        </a:rPr>
                        <a:t>代表打开的文件</a:t>
                      </a:r>
                      <a:endParaRPr lang="zh-CN" altLang="en-US" dirty="0"/>
                    </a:p>
                  </a:txBody>
                  <a:tcPr/>
                </a:tc>
                <a:extLst>
                  <a:ext uri="{0D108BD9-81ED-4DB2-BD59-A6C34878D82A}">
                    <a16:rowId xmlns:a16="http://schemas.microsoft.com/office/drawing/2014/main" val="10005"/>
                  </a:ext>
                </a:extLst>
              </a:tr>
              <a:tr h="370840">
                <a:tc>
                  <a:txBody>
                    <a:bodyPr/>
                    <a:lstStyle/>
                    <a:p>
                      <a:r>
                        <a:rPr lang="en-US" altLang="zh-CN" sz="1800" b="0" i="0" kern="1200" dirty="0" err="1">
                          <a:solidFill>
                            <a:schemeClr val="dk1"/>
                          </a:solidFill>
                          <a:effectLst/>
                          <a:latin typeface="+mn-lt"/>
                          <a:ea typeface="+mn-ea"/>
                          <a:cs typeface="+mn-cs"/>
                        </a:rPr>
                        <a:t>sk_buff</a:t>
                      </a:r>
                      <a:endParaRPr lang="zh-CN" altLang="en-US" dirty="0"/>
                    </a:p>
                  </a:txBody>
                  <a:tcPr/>
                </a:tc>
                <a:tc>
                  <a:txBody>
                    <a:bodyPr/>
                    <a:lstStyle/>
                    <a:p>
                      <a:r>
                        <a:rPr lang="zh-CN" altLang="en-US" sz="1800" b="0" i="0" kern="1200" dirty="0">
                          <a:solidFill>
                            <a:schemeClr val="dk1"/>
                          </a:solidFill>
                          <a:effectLst/>
                          <a:latin typeface="+mn-lt"/>
                          <a:ea typeface="+mn-ea"/>
                          <a:cs typeface="+mn-cs"/>
                        </a:rPr>
                        <a:t>代表网络缓冲区（包）</a:t>
                      </a:r>
                      <a:endParaRPr lang="zh-CN" altLang="en-US" dirty="0"/>
                    </a:p>
                  </a:txBody>
                  <a:tcPr/>
                </a:tc>
                <a:extLst>
                  <a:ext uri="{0D108BD9-81ED-4DB2-BD59-A6C34878D82A}">
                    <a16:rowId xmlns:a16="http://schemas.microsoft.com/office/drawing/2014/main" val="10006"/>
                  </a:ext>
                </a:extLst>
              </a:tr>
              <a:tr h="370840">
                <a:tc>
                  <a:txBody>
                    <a:bodyPr/>
                    <a:lstStyle/>
                    <a:p>
                      <a:r>
                        <a:rPr lang="en-US" altLang="zh-CN" sz="1800" b="0" i="0" kern="1200" dirty="0" err="1">
                          <a:solidFill>
                            <a:schemeClr val="dk1"/>
                          </a:solidFill>
                          <a:effectLst/>
                          <a:latin typeface="+mn-lt"/>
                          <a:ea typeface="+mn-ea"/>
                          <a:cs typeface="+mn-cs"/>
                        </a:rPr>
                        <a:t>net_device</a:t>
                      </a:r>
                      <a:endParaRPr lang="zh-CN" altLang="en-US" dirty="0"/>
                    </a:p>
                  </a:txBody>
                  <a:tcPr/>
                </a:tc>
                <a:tc>
                  <a:txBody>
                    <a:bodyPr/>
                    <a:lstStyle/>
                    <a:p>
                      <a:r>
                        <a:rPr lang="zh-CN" altLang="en-US" sz="1800" b="0" i="0" kern="1200" dirty="0">
                          <a:solidFill>
                            <a:schemeClr val="dk1"/>
                          </a:solidFill>
                          <a:effectLst/>
                          <a:latin typeface="+mn-lt"/>
                          <a:ea typeface="+mn-ea"/>
                          <a:cs typeface="+mn-cs"/>
                        </a:rPr>
                        <a:t>代表网络设备</a:t>
                      </a:r>
                      <a:endParaRPr lang="zh-CN" altLang="en-US" dirty="0"/>
                    </a:p>
                  </a:txBody>
                  <a:tcPr/>
                </a:tc>
                <a:extLst>
                  <a:ext uri="{0D108BD9-81ED-4DB2-BD59-A6C34878D82A}">
                    <a16:rowId xmlns:a16="http://schemas.microsoft.com/office/drawing/2014/main" val="10007"/>
                  </a:ext>
                </a:extLst>
              </a:tr>
              <a:tr h="370840">
                <a:tc>
                  <a:txBody>
                    <a:bodyPr/>
                    <a:lstStyle/>
                    <a:p>
                      <a:r>
                        <a:rPr lang="en-US" altLang="zh-CN" sz="1800" b="0" i="0" kern="1200" dirty="0" err="1">
                          <a:solidFill>
                            <a:schemeClr val="dk1"/>
                          </a:solidFill>
                          <a:effectLst/>
                          <a:latin typeface="+mn-lt"/>
                          <a:ea typeface="+mn-ea"/>
                          <a:cs typeface="+mn-cs"/>
                        </a:rPr>
                        <a:t>kern_ipc_perm</a:t>
                      </a:r>
                      <a:endParaRPr lang="zh-CN" altLang="en-US" dirty="0"/>
                    </a:p>
                  </a:txBody>
                  <a:tcPr/>
                </a:tc>
                <a:tc>
                  <a:txBody>
                    <a:bodyPr/>
                    <a:lstStyle/>
                    <a:p>
                      <a:r>
                        <a:rPr lang="zh-CN" altLang="en-US" sz="1800" b="0" i="0" kern="1200" dirty="0">
                          <a:solidFill>
                            <a:schemeClr val="dk1"/>
                          </a:solidFill>
                          <a:effectLst/>
                          <a:latin typeface="+mn-lt"/>
                          <a:ea typeface="+mn-ea"/>
                          <a:cs typeface="+mn-cs"/>
                        </a:rPr>
                        <a:t>代表</a:t>
                      </a:r>
                      <a:r>
                        <a:rPr lang="en-US" altLang="zh-CN" sz="1800" b="0" i="0" kern="1200" dirty="0">
                          <a:solidFill>
                            <a:schemeClr val="dk1"/>
                          </a:solidFill>
                          <a:effectLst/>
                          <a:latin typeface="+mn-lt"/>
                          <a:ea typeface="+mn-ea"/>
                          <a:cs typeface="+mn-cs"/>
                        </a:rPr>
                        <a:t>Semaphore</a:t>
                      </a:r>
                      <a:r>
                        <a:rPr lang="zh-CN" altLang="en-US" sz="1800" b="0" i="0" kern="1200" dirty="0">
                          <a:solidFill>
                            <a:schemeClr val="dk1"/>
                          </a:solidFill>
                          <a:effectLst/>
                          <a:latin typeface="+mn-lt"/>
                          <a:ea typeface="+mn-ea"/>
                          <a:cs typeface="+mn-cs"/>
                        </a:rPr>
                        <a:t>信号，共享内存段，或者消息队列</a:t>
                      </a:r>
                      <a:endParaRPr lang="zh-CN" altLang="en-US" dirty="0"/>
                    </a:p>
                  </a:txBody>
                  <a:tcPr/>
                </a:tc>
                <a:extLst>
                  <a:ext uri="{0D108BD9-81ED-4DB2-BD59-A6C34878D82A}">
                    <a16:rowId xmlns:a16="http://schemas.microsoft.com/office/drawing/2014/main" val="10008"/>
                  </a:ext>
                </a:extLst>
              </a:tr>
              <a:tr h="370840">
                <a:tc>
                  <a:txBody>
                    <a:bodyPr/>
                    <a:lstStyle/>
                    <a:p>
                      <a:r>
                        <a:rPr lang="en-US" altLang="zh-CN" sz="1800" b="0" i="0" kern="1200" dirty="0" err="1">
                          <a:solidFill>
                            <a:schemeClr val="dk1"/>
                          </a:solidFill>
                          <a:effectLst/>
                          <a:latin typeface="+mn-lt"/>
                          <a:ea typeface="+mn-ea"/>
                          <a:cs typeface="+mn-cs"/>
                        </a:rPr>
                        <a:t>msg_msg</a:t>
                      </a:r>
                      <a:endParaRPr lang="zh-CN" altLang="en-US" dirty="0"/>
                    </a:p>
                  </a:txBody>
                  <a:tcPr/>
                </a:tc>
                <a:tc>
                  <a:txBody>
                    <a:bodyPr/>
                    <a:lstStyle/>
                    <a:p>
                      <a:r>
                        <a:rPr lang="zh-CN" altLang="en-US" sz="1800" b="0" i="0" kern="1200" dirty="0">
                          <a:solidFill>
                            <a:schemeClr val="dk1"/>
                          </a:solidFill>
                          <a:effectLst/>
                          <a:latin typeface="+mn-lt"/>
                          <a:ea typeface="+mn-ea"/>
                          <a:cs typeface="+mn-cs"/>
                        </a:rPr>
                        <a:t>代表单个的消息</a:t>
                      </a:r>
                      <a:endParaRPr lang="zh-CN" alt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5377870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大纲</a:t>
            </a:r>
          </a:p>
        </p:txBody>
      </p:sp>
      <p:sp>
        <p:nvSpPr>
          <p:cNvPr id="3" name="Content Placeholder 2"/>
          <p:cNvSpPr>
            <a:spLocks noGrp="1"/>
          </p:cNvSpPr>
          <p:nvPr>
            <p:ph idx="1"/>
          </p:nvPr>
        </p:nvSpPr>
        <p:spPr/>
        <p:txBody>
          <a:bodyPr/>
          <a:lstStyle/>
          <a:p>
            <a:r>
              <a:rPr lang="en-US" altLang="zh-CN" dirty="0"/>
              <a:t>LSM</a:t>
            </a:r>
            <a:r>
              <a:rPr lang="zh-CN" altLang="en-US" dirty="0"/>
              <a:t>框架简介</a:t>
            </a:r>
            <a:endParaRPr lang="en-US" altLang="zh-CN" dirty="0"/>
          </a:p>
          <a:p>
            <a:r>
              <a:rPr lang="zh-CN" altLang="en-US" dirty="0"/>
              <a:t>访问控制的概念</a:t>
            </a:r>
            <a:endParaRPr lang="en-US" altLang="zh-CN" dirty="0"/>
          </a:p>
          <a:p>
            <a:r>
              <a:rPr lang="en-US" altLang="zh-CN" dirty="0">
                <a:solidFill>
                  <a:schemeClr val="tx1">
                    <a:lumMod val="50000"/>
                  </a:schemeClr>
                </a:solidFill>
              </a:rPr>
              <a:t>Hook</a:t>
            </a:r>
            <a:r>
              <a:rPr lang="zh-CN" altLang="en-US" dirty="0">
                <a:solidFill>
                  <a:schemeClr val="tx1">
                    <a:lumMod val="50000"/>
                  </a:schemeClr>
                </a:solidFill>
              </a:rPr>
              <a:t>点分布和</a:t>
            </a:r>
            <a:r>
              <a:rPr lang="en-US" altLang="zh-CN" dirty="0" err="1">
                <a:solidFill>
                  <a:schemeClr val="tx1">
                    <a:lumMod val="50000"/>
                  </a:schemeClr>
                </a:solidFill>
              </a:rPr>
              <a:t>security_ops</a:t>
            </a:r>
            <a:r>
              <a:rPr lang="zh-CN" altLang="en-US" dirty="0">
                <a:solidFill>
                  <a:schemeClr val="tx1">
                    <a:lumMod val="50000"/>
                  </a:schemeClr>
                </a:solidFill>
              </a:rPr>
              <a:t>结构</a:t>
            </a:r>
            <a:endParaRPr lang="en-US" altLang="zh-CN" dirty="0">
              <a:solidFill>
                <a:schemeClr val="tx1">
                  <a:lumMod val="50000"/>
                </a:schemeClr>
              </a:solidFill>
            </a:endParaRPr>
          </a:p>
          <a:p>
            <a:r>
              <a:rPr lang="en-US" altLang="zh-CN" dirty="0">
                <a:solidFill>
                  <a:srgbClr val="FF0000"/>
                </a:solidFill>
              </a:rPr>
              <a:t>Capabilities</a:t>
            </a:r>
            <a:r>
              <a:rPr lang="zh-CN" altLang="en-US" dirty="0">
                <a:solidFill>
                  <a:srgbClr val="FF0000"/>
                </a:solidFill>
              </a:rPr>
              <a:t>机制</a:t>
            </a:r>
            <a:endParaRPr lang="en-US" altLang="zh-CN" dirty="0">
              <a:solidFill>
                <a:srgbClr val="FF0000"/>
              </a:solidFill>
            </a:endParaRPr>
          </a:p>
          <a:p>
            <a:r>
              <a:rPr lang="en-US" altLang="zh-CN" dirty="0"/>
              <a:t>Smack</a:t>
            </a:r>
            <a:r>
              <a:rPr lang="zh-CN" altLang="en-US" dirty="0"/>
              <a:t>机制</a:t>
            </a:r>
            <a:endParaRPr lang="en-US" altLang="zh-CN" dirty="0"/>
          </a:p>
          <a:p>
            <a:endParaRPr lang="en-US" altLang="zh-CN" dirty="0">
              <a:latin typeface="Arial Narrow" charset="0"/>
            </a:endParaRPr>
          </a:p>
          <a:p>
            <a:endParaRPr lang="en-US" altLang="zh-CN" dirty="0"/>
          </a:p>
          <a:p>
            <a:pPr marL="0" indent="0">
              <a:buNone/>
            </a:pPr>
            <a:endParaRPr lang="en-US" dirty="0"/>
          </a:p>
        </p:txBody>
      </p:sp>
    </p:spTree>
    <p:extLst>
      <p:ext uri="{BB962C8B-B14F-4D97-AF65-F5344CB8AC3E}">
        <p14:creationId xmlns:p14="http://schemas.microsoft.com/office/powerpoint/2010/main" val="376782891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dirty="0"/>
              <a:t>Capabilities</a:t>
            </a:r>
            <a:r>
              <a:rPr lang="zh-CN" altLang="en-US" dirty="0"/>
              <a:t>安全模型介绍</a:t>
            </a:r>
          </a:p>
        </p:txBody>
      </p:sp>
      <p:sp>
        <p:nvSpPr>
          <p:cNvPr id="414723" name="Rectangle 3"/>
          <p:cNvSpPr>
            <a:spLocks noGrp="1" noChangeArrowheads="1"/>
          </p:cNvSpPr>
          <p:nvPr>
            <p:ph type="body" idx="1"/>
          </p:nvPr>
        </p:nvSpPr>
        <p:spPr>
          <a:xfrm>
            <a:off x="301625" y="1412775"/>
            <a:ext cx="8540750" cy="4608513"/>
          </a:xfrm>
        </p:spPr>
        <p:txBody>
          <a:bodyPr/>
          <a:lstStyle/>
          <a:p>
            <a:r>
              <a:rPr lang="zh-CN" altLang="en-US" sz="2400" dirty="0">
                <a:sym typeface="Symbol" charset="0"/>
              </a:rPr>
              <a:t>主要思想在于分割</a:t>
            </a:r>
            <a:r>
              <a:rPr lang="en-US" altLang="zh-CN" sz="2400" dirty="0">
                <a:sym typeface="Symbol" charset="0"/>
              </a:rPr>
              <a:t>root</a:t>
            </a:r>
            <a:r>
              <a:rPr lang="zh-CN" altLang="en-US" sz="2400" dirty="0">
                <a:sym typeface="Symbol" charset="0"/>
              </a:rPr>
              <a:t>用户的特权．即将</a:t>
            </a:r>
            <a:r>
              <a:rPr lang="en-US" altLang="zh-CN" sz="2400" dirty="0">
                <a:sym typeface="Symbol" charset="0"/>
              </a:rPr>
              <a:t>root</a:t>
            </a:r>
            <a:r>
              <a:rPr lang="zh-CN" altLang="en-US" sz="2400" dirty="0">
                <a:sym typeface="Symbol" charset="0"/>
              </a:rPr>
              <a:t>的特权分割成不同的</a:t>
            </a:r>
            <a:r>
              <a:rPr lang="en-US" altLang="zh-CN" sz="2400" dirty="0">
                <a:sym typeface="Symbol" charset="0"/>
              </a:rPr>
              <a:t>capability</a:t>
            </a:r>
            <a:r>
              <a:rPr lang="zh-CN" altLang="en-US" sz="2400" dirty="0">
                <a:sym typeface="Symbol" charset="0"/>
              </a:rPr>
              <a:t>，每种权能代表一定的特权操作</a:t>
            </a:r>
          </a:p>
          <a:p>
            <a:pPr lvl="1"/>
            <a:r>
              <a:rPr lang="zh-CN" altLang="en-US" sz="1600" dirty="0"/>
              <a:t>例如．权能</a:t>
            </a:r>
            <a:r>
              <a:rPr lang="en-US" altLang="zh-CN" sz="1600" dirty="0"/>
              <a:t>CAP_SYS_MODULE</a:t>
            </a:r>
            <a:r>
              <a:rPr lang="zh-CN" altLang="en-US" sz="1600" dirty="0"/>
              <a:t>表示用户能够加载</a:t>
            </a:r>
            <a:r>
              <a:rPr lang="en-US" altLang="zh-CN" sz="1600" dirty="0"/>
              <a:t>(</a:t>
            </a:r>
            <a:r>
              <a:rPr lang="zh-CN" altLang="en-US" sz="1600" dirty="0"/>
              <a:t>或卸载</a:t>
            </a:r>
            <a:r>
              <a:rPr lang="en-US" altLang="zh-CN" sz="1600" dirty="0"/>
              <a:t>)</a:t>
            </a:r>
            <a:r>
              <a:rPr lang="zh-CN" altLang="en-US" sz="1600" dirty="0"/>
              <a:t>内核模块操作的特权操作．而</a:t>
            </a:r>
            <a:r>
              <a:rPr lang="en-US" altLang="zh-CN" sz="1600" dirty="0"/>
              <a:t>CAP_SETUID</a:t>
            </a:r>
            <a:r>
              <a:rPr lang="zh-CN" altLang="en-US" sz="1600" dirty="0"/>
              <a:t>表示用户能够修改进程用户身份的特权操作．</a:t>
            </a:r>
            <a:endParaRPr lang="en-US" altLang="zh-CN" sz="1600" dirty="0"/>
          </a:p>
          <a:p>
            <a:pPr lvl="1"/>
            <a:endParaRPr lang="zh-CN" altLang="en-US" sz="1600" dirty="0">
              <a:sym typeface="Symbol" charset="0"/>
            </a:endParaRPr>
          </a:p>
          <a:p>
            <a:r>
              <a:rPr lang="zh-CN" altLang="en-US" sz="2400" dirty="0">
                <a:sym typeface="Symbol" charset="0"/>
              </a:rPr>
              <a:t>在</a:t>
            </a:r>
            <a:r>
              <a:rPr lang="en-US" altLang="zh-CN" sz="2400" dirty="0">
                <a:sym typeface="Symbol" charset="0"/>
              </a:rPr>
              <a:t>capability</a:t>
            </a:r>
            <a:r>
              <a:rPr lang="zh-CN" altLang="en-US" sz="2400" dirty="0">
                <a:sym typeface="Symbol" charset="0"/>
              </a:rPr>
              <a:t>中，只有进程和可执行文件才具有权能．每个进程拥有三组权能集</a:t>
            </a:r>
            <a:endParaRPr kumimoji="1" lang="zh-CN" altLang="en-US" sz="2400" b="1" dirty="0">
              <a:sym typeface="Symbol" charset="0"/>
            </a:endParaRPr>
          </a:p>
          <a:p>
            <a:pPr lvl="1"/>
            <a:r>
              <a:rPr lang="zh-CN" altLang="en-US" sz="1600" dirty="0"/>
              <a:t>分别称为</a:t>
            </a:r>
            <a:r>
              <a:rPr lang="en-US" altLang="zh-CN" sz="1600" dirty="0" err="1"/>
              <a:t>cap_effective</a:t>
            </a:r>
            <a:r>
              <a:rPr lang="zh-CN" altLang="en-US" sz="1600" dirty="0"/>
              <a:t>、</a:t>
            </a:r>
            <a:r>
              <a:rPr lang="en-US" altLang="zh-CN" sz="1600" dirty="0" err="1"/>
              <a:t>cap_inheritable</a:t>
            </a:r>
            <a:r>
              <a:rPr lang="zh-CN" altLang="en-US" sz="1600" dirty="0"/>
              <a:t>、</a:t>
            </a:r>
            <a:r>
              <a:rPr lang="en-US" altLang="zh-CN" sz="1600" dirty="0" err="1"/>
              <a:t>cap_permitted</a:t>
            </a:r>
            <a:r>
              <a:rPr lang="en-US" altLang="zh-CN" sz="1600" dirty="0"/>
              <a:t>,</a:t>
            </a:r>
          </a:p>
          <a:p>
            <a:pPr lvl="1"/>
            <a:r>
              <a:rPr lang="zh-CN" altLang="en-US" sz="1600" dirty="0"/>
              <a:t>其中</a:t>
            </a:r>
            <a:r>
              <a:rPr lang="en-US" altLang="zh-CN" sz="1600" dirty="0" err="1"/>
              <a:t>cap_permitted</a:t>
            </a:r>
            <a:r>
              <a:rPr lang="zh-CN" altLang="en-US" sz="1600" dirty="0"/>
              <a:t>表示进程所能拥有的最大权能集</a:t>
            </a:r>
            <a:r>
              <a:rPr lang="en-US" altLang="zh-CN" sz="1600" dirty="0"/>
              <a:t>.</a:t>
            </a:r>
          </a:p>
          <a:p>
            <a:pPr lvl="1"/>
            <a:r>
              <a:rPr lang="en-US" altLang="zh-CN" sz="1600" dirty="0" err="1"/>
              <a:t>cap_effective</a:t>
            </a:r>
            <a:r>
              <a:rPr lang="zh-CN" altLang="en-US" sz="1600" dirty="0"/>
              <a:t>表示进程当前可用的权能集．</a:t>
            </a:r>
            <a:endParaRPr lang="en-US" altLang="zh-CN" sz="1600" dirty="0"/>
          </a:p>
          <a:p>
            <a:pPr lvl="1"/>
            <a:r>
              <a:rPr lang="zh-CN" altLang="en-US" sz="1600" dirty="0"/>
              <a:t>而</a:t>
            </a:r>
            <a:r>
              <a:rPr lang="en-US" altLang="zh-CN" sz="1600" dirty="0" err="1"/>
              <a:t>cap_inheritable</a:t>
            </a:r>
            <a:r>
              <a:rPr lang="zh-CN" altLang="en-US" sz="1600" dirty="0"/>
              <a:t>则表示进程可以传递给其子进程的权能集．</a:t>
            </a:r>
            <a:endParaRPr lang="en-US" altLang="zh-CN" sz="1600" dirty="0"/>
          </a:p>
          <a:p>
            <a:pPr lvl="1"/>
            <a:r>
              <a:rPr lang="zh-CN" altLang="en-US" sz="1600" dirty="0"/>
              <a:t>系统根据进程的</a:t>
            </a:r>
            <a:r>
              <a:rPr lang="en-US" altLang="zh-CN" sz="1600" dirty="0" err="1"/>
              <a:t>cap_effective</a:t>
            </a:r>
            <a:r>
              <a:rPr lang="zh-CN" altLang="en-US" sz="1600" dirty="0"/>
              <a:t>权能集来进行访问控制</a:t>
            </a:r>
            <a:r>
              <a:rPr lang="en-US" altLang="zh-CN" sz="1600" dirty="0"/>
              <a:t>,</a:t>
            </a:r>
            <a:r>
              <a:rPr lang="en-US" altLang="zh-CN" sz="1600" dirty="0" err="1"/>
              <a:t>cap_effective</a:t>
            </a:r>
            <a:r>
              <a:rPr lang="zh-CN" altLang="en-US" sz="1600" dirty="0"/>
              <a:t>为</a:t>
            </a:r>
            <a:r>
              <a:rPr lang="en-US" altLang="zh-CN" sz="1600" dirty="0" err="1"/>
              <a:t>cap_permitted</a:t>
            </a:r>
            <a:r>
              <a:rPr lang="zh-CN" altLang="en-US" sz="1600" dirty="0"/>
              <a:t>的子集．进程可以通过取消</a:t>
            </a:r>
            <a:r>
              <a:rPr lang="en-US" altLang="zh-CN" sz="1600" dirty="0" err="1"/>
              <a:t>cap_effective</a:t>
            </a:r>
            <a:r>
              <a:rPr lang="zh-CN" altLang="en-US" sz="1600" dirty="0"/>
              <a:t>中的某些权能来放弃进程的一些特权。</a:t>
            </a:r>
            <a:br>
              <a:rPr lang="en-US" altLang="zh-CN" sz="2000" dirty="0"/>
            </a:br>
            <a:endParaRPr lang="zh-CN" altLang="en-US" sz="2000" dirty="0"/>
          </a:p>
          <a:p>
            <a:pPr lvl="1"/>
            <a:endParaRPr lang="zh-CN" altLang="en-US" dirty="0">
              <a:sym typeface="Symbol" charset="0"/>
            </a:endParaRPr>
          </a:p>
        </p:txBody>
      </p:sp>
    </p:spTree>
    <p:extLst>
      <p:ext uri="{BB962C8B-B14F-4D97-AF65-F5344CB8AC3E}">
        <p14:creationId xmlns:p14="http://schemas.microsoft.com/office/powerpoint/2010/main" val="88522117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dirty="0"/>
              <a:t>Capabilities</a:t>
            </a:r>
            <a:r>
              <a:rPr lang="zh-CN" altLang="en-US" dirty="0"/>
              <a:t>安全模型介绍</a:t>
            </a:r>
          </a:p>
        </p:txBody>
      </p:sp>
      <p:sp>
        <p:nvSpPr>
          <p:cNvPr id="414723" name="Rectangle 3"/>
          <p:cNvSpPr>
            <a:spLocks noGrp="1" noChangeArrowheads="1"/>
          </p:cNvSpPr>
          <p:nvPr>
            <p:ph type="body" idx="1"/>
          </p:nvPr>
        </p:nvSpPr>
        <p:spPr>
          <a:xfrm>
            <a:off x="301625" y="1412775"/>
            <a:ext cx="8540750" cy="4608513"/>
          </a:xfrm>
        </p:spPr>
        <p:txBody>
          <a:bodyPr/>
          <a:lstStyle/>
          <a:p>
            <a:r>
              <a:rPr lang="zh-CN" altLang="en-US" sz="2400" dirty="0">
                <a:sym typeface="Symbol" charset="0"/>
              </a:rPr>
              <a:t>可执行文件也拥有三组权能集</a:t>
            </a:r>
          </a:p>
          <a:p>
            <a:pPr lvl="1"/>
            <a:r>
              <a:rPr lang="zh-CN" altLang="en-US" sz="2000" dirty="0"/>
              <a:t>对应于进程的三组权能集，分别称为</a:t>
            </a:r>
            <a:r>
              <a:rPr lang="en-US" altLang="zh-CN" sz="2000" dirty="0" err="1"/>
              <a:t>cap_effective</a:t>
            </a:r>
            <a:r>
              <a:rPr lang="zh-CN" altLang="en-US" sz="2000" dirty="0"/>
              <a:t>、</a:t>
            </a:r>
            <a:r>
              <a:rPr lang="en-US" altLang="zh-CN" sz="2000" dirty="0" err="1"/>
              <a:t>cap_aIlowed</a:t>
            </a:r>
            <a:r>
              <a:rPr lang="zh-CN" altLang="en-US" sz="2000" dirty="0"/>
              <a:t>和</a:t>
            </a:r>
            <a:r>
              <a:rPr lang="en-US" altLang="zh-CN" sz="2000" dirty="0" err="1"/>
              <a:t>cap_forced</a:t>
            </a:r>
            <a:endParaRPr lang="en-US" altLang="zh-CN" sz="2000" dirty="0"/>
          </a:p>
          <a:p>
            <a:pPr lvl="1"/>
            <a:endParaRPr lang="en-US" altLang="zh-CN" sz="2000" dirty="0"/>
          </a:p>
          <a:p>
            <a:pPr lvl="1"/>
            <a:r>
              <a:rPr lang="en-US" altLang="zh-CN" sz="2000" dirty="0" err="1"/>
              <a:t>cap_allowed</a:t>
            </a:r>
            <a:r>
              <a:rPr lang="zh-CN" altLang="en-US" sz="2000" dirty="0"/>
              <a:t>表示程序运行时可从原进程的</a:t>
            </a:r>
            <a:r>
              <a:rPr lang="en-US" altLang="zh-CN" sz="2000" dirty="0" err="1"/>
              <a:t>cap_inheritable</a:t>
            </a:r>
            <a:r>
              <a:rPr lang="zh-CN" altLang="en-US" sz="2000" dirty="0"/>
              <a:t>中继承的权能集，</a:t>
            </a:r>
            <a:endParaRPr lang="en-US" altLang="zh-CN" sz="2000" dirty="0"/>
          </a:p>
          <a:p>
            <a:pPr lvl="1"/>
            <a:r>
              <a:rPr lang="en-US" altLang="zh-CN" sz="2000" dirty="0" err="1"/>
              <a:t>cap_forced</a:t>
            </a:r>
            <a:r>
              <a:rPr lang="zh-CN" altLang="en-US" sz="2000" dirty="0"/>
              <a:t>表示运行文件时必须拥有才能完成其服务的权能集而，</a:t>
            </a:r>
            <a:endParaRPr lang="en-US" altLang="zh-CN" sz="2000" dirty="0"/>
          </a:p>
          <a:p>
            <a:pPr lvl="1"/>
            <a:r>
              <a:rPr lang="en-US" altLang="zh-CN" sz="2000" dirty="0" err="1"/>
              <a:t>cap_effective</a:t>
            </a:r>
            <a:r>
              <a:rPr lang="zh-CN" altLang="en-US" sz="2000" dirty="0"/>
              <a:t>则表示文件开始运行时可以使用的权能．</a:t>
            </a:r>
            <a:endParaRPr lang="zh-CN" altLang="en-US" dirty="0">
              <a:sym typeface="Symbol" charset="0"/>
            </a:endParaRPr>
          </a:p>
          <a:p>
            <a:pPr marL="457200" lvl="1" indent="0">
              <a:buNone/>
            </a:pPr>
            <a:endParaRPr lang="zh-CN" altLang="en-US" dirty="0">
              <a:sym typeface="Symbol" charset="0"/>
            </a:endParaRPr>
          </a:p>
        </p:txBody>
      </p:sp>
    </p:spTree>
    <p:extLst>
      <p:ext uri="{BB962C8B-B14F-4D97-AF65-F5344CB8AC3E}">
        <p14:creationId xmlns:p14="http://schemas.microsoft.com/office/powerpoint/2010/main" val="204158150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dirty="0"/>
              <a:t>Capabilities</a:t>
            </a:r>
            <a:r>
              <a:rPr lang="zh-CN" altLang="en-US" dirty="0"/>
              <a:t>实现机制</a:t>
            </a:r>
          </a:p>
        </p:txBody>
      </p:sp>
      <p:sp>
        <p:nvSpPr>
          <p:cNvPr id="414723" name="Rectangle 3"/>
          <p:cNvSpPr>
            <a:spLocks noGrp="1" noChangeArrowheads="1"/>
          </p:cNvSpPr>
          <p:nvPr>
            <p:ph type="body" idx="1"/>
          </p:nvPr>
        </p:nvSpPr>
        <p:spPr>
          <a:xfrm>
            <a:off x="301625" y="1412775"/>
            <a:ext cx="8540750" cy="4608513"/>
          </a:xfrm>
        </p:spPr>
        <p:txBody>
          <a:bodyPr/>
          <a:lstStyle/>
          <a:p>
            <a:r>
              <a:rPr lang="zh-CN" altLang="en-US" sz="2400" dirty="0">
                <a:sym typeface="Symbol" charset="0"/>
              </a:rPr>
              <a:t>相关数据结构</a:t>
            </a:r>
          </a:p>
          <a:p>
            <a:pPr lvl="1"/>
            <a:r>
              <a:rPr lang="zh-CN" altLang="en-US" sz="1600" dirty="0">
                <a:sym typeface="Symbol" charset="0"/>
              </a:rPr>
              <a:t>（</a:t>
            </a:r>
            <a:r>
              <a:rPr lang="en-US" altLang="zh-CN" sz="1600" dirty="0">
                <a:sym typeface="Symbol" charset="0"/>
              </a:rPr>
              <a:t>1</a:t>
            </a:r>
            <a:r>
              <a:rPr lang="zh-CN" altLang="en-US" sz="1600" dirty="0">
                <a:sym typeface="Symbol" charset="0"/>
              </a:rPr>
              <a:t>）进程控制结构</a:t>
            </a:r>
            <a:r>
              <a:rPr lang="en-US" altLang="zh-CN" sz="1600" dirty="0" err="1">
                <a:sym typeface="Symbol" charset="0"/>
              </a:rPr>
              <a:t>task_struct</a:t>
            </a:r>
            <a:r>
              <a:rPr lang="zh-CN" altLang="en-US" sz="1600" dirty="0">
                <a:sym typeface="Symbol" charset="0"/>
              </a:rPr>
              <a:t>中与</a:t>
            </a:r>
            <a:r>
              <a:rPr lang="en-US" altLang="zh-CN" sz="1600" dirty="0">
                <a:sym typeface="Symbol" charset="0"/>
              </a:rPr>
              <a:t>capabilities</a:t>
            </a:r>
            <a:r>
              <a:rPr lang="zh-CN" altLang="en-US" sz="1600" dirty="0">
                <a:sym typeface="Symbol" charset="0"/>
              </a:rPr>
              <a:t>有关的数据结构</a:t>
            </a:r>
            <a:endParaRPr lang="en-US" altLang="zh-CN" sz="1600" dirty="0">
              <a:sym typeface="Symbol" charset="0"/>
            </a:endParaRPr>
          </a:p>
          <a:p>
            <a:pPr lvl="1"/>
            <a:r>
              <a:rPr lang="en-US" altLang="zh-CN" sz="1600" dirty="0" err="1">
                <a:sym typeface="Symbol" charset="0"/>
              </a:rPr>
              <a:t>struct</a:t>
            </a:r>
            <a:r>
              <a:rPr lang="en-US" altLang="zh-CN" sz="1600" dirty="0">
                <a:sym typeface="Symbol" charset="0"/>
              </a:rPr>
              <a:t>  </a:t>
            </a:r>
            <a:r>
              <a:rPr lang="en-US" altLang="zh-CN" sz="1600" dirty="0" err="1">
                <a:sym typeface="Symbol" charset="0"/>
              </a:rPr>
              <a:t>task_struct</a:t>
            </a:r>
            <a:r>
              <a:rPr lang="en-US" altLang="zh-CN" sz="1600" dirty="0">
                <a:sym typeface="Symbol" charset="0"/>
              </a:rPr>
              <a:t>{</a:t>
            </a:r>
          </a:p>
          <a:p>
            <a:pPr marL="457200" lvl="1" indent="0">
              <a:buNone/>
            </a:pPr>
            <a:r>
              <a:rPr lang="en-US" altLang="zh-CN" sz="1600" dirty="0">
                <a:sym typeface="Symbol" charset="0"/>
              </a:rPr>
              <a:t>…..</a:t>
            </a:r>
          </a:p>
          <a:p>
            <a:pPr marL="457200" lvl="1" indent="0">
              <a:buNone/>
            </a:pPr>
            <a:r>
              <a:rPr lang="en-US" altLang="zh-CN" sz="1600" dirty="0" err="1">
                <a:sym typeface="Symbol" charset="0"/>
              </a:rPr>
              <a:t>kernel_cap_t</a:t>
            </a:r>
            <a:r>
              <a:rPr lang="en-US" altLang="zh-CN" sz="1600" dirty="0">
                <a:sym typeface="Symbol" charset="0"/>
              </a:rPr>
              <a:t>  </a:t>
            </a:r>
            <a:r>
              <a:rPr lang="en-US" altLang="zh-CN" sz="1600" dirty="0" err="1">
                <a:sym typeface="Symbol" charset="0"/>
              </a:rPr>
              <a:t>cap_effective</a:t>
            </a:r>
            <a:r>
              <a:rPr lang="en-US" altLang="zh-CN" sz="1600" dirty="0">
                <a:sym typeface="Symbol" charset="0"/>
              </a:rPr>
              <a:t>, </a:t>
            </a:r>
            <a:r>
              <a:rPr lang="en-US" altLang="zh-CN" sz="1600" dirty="0" err="1">
                <a:sym typeface="Symbol" charset="0"/>
              </a:rPr>
              <a:t>cap_inheritable</a:t>
            </a:r>
            <a:r>
              <a:rPr lang="en-US" altLang="zh-CN" sz="1600" dirty="0">
                <a:sym typeface="Symbol" charset="0"/>
              </a:rPr>
              <a:t>, </a:t>
            </a:r>
            <a:r>
              <a:rPr lang="en-US" altLang="zh-CN" sz="1600" dirty="0" err="1">
                <a:sym typeface="Symbol" charset="0"/>
              </a:rPr>
              <a:t>cap_permitted</a:t>
            </a:r>
            <a:r>
              <a:rPr lang="en-US" altLang="zh-CN" sz="1600" dirty="0">
                <a:sym typeface="Symbol" charset="0"/>
              </a:rPr>
              <a:t>;</a:t>
            </a:r>
          </a:p>
          <a:p>
            <a:pPr marL="457200" lvl="1" indent="0">
              <a:buNone/>
            </a:pPr>
            <a:r>
              <a:rPr lang="en-US" altLang="zh-CN" sz="1600" dirty="0" err="1">
                <a:sym typeface="Symbol" charset="0"/>
              </a:rPr>
              <a:t>Int</a:t>
            </a:r>
            <a:r>
              <a:rPr lang="en-US" altLang="zh-CN" sz="1600" dirty="0">
                <a:sym typeface="Symbol" charset="0"/>
              </a:rPr>
              <a:t> keep_capabilities:1;</a:t>
            </a:r>
          </a:p>
          <a:p>
            <a:pPr marL="457200" lvl="1" indent="0">
              <a:buNone/>
            </a:pPr>
            <a:r>
              <a:rPr lang="en-US" altLang="zh-CN" sz="1600" dirty="0">
                <a:sym typeface="Symbol" charset="0"/>
              </a:rPr>
              <a:t>…..</a:t>
            </a:r>
          </a:p>
          <a:p>
            <a:pPr marL="457200" lvl="1" indent="0">
              <a:buNone/>
            </a:pPr>
            <a:r>
              <a:rPr lang="en-US" altLang="zh-CN" sz="1600" dirty="0">
                <a:sym typeface="Symbol" charset="0"/>
              </a:rPr>
              <a:t>} </a:t>
            </a:r>
          </a:p>
          <a:p>
            <a:pPr lvl="1"/>
            <a:endParaRPr lang="en-US" altLang="zh-CN" sz="1600" dirty="0">
              <a:sym typeface="Symbol" charset="0"/>
            </a:endParaRPr>
          </a:p>
          <a:p>
            <a:pPr lvl="1"/>
            <a:r>
              <a:rPr lang="zh-CN" altLang="en-US" sz="1600" dirty="0">
                <a:sym typeface="Symbol" charset="0"/>
              </a:rPr>
              <a:t>目前．</a:t>
            </a:r>
            <a:r>
              <a:rPr lang="en-US" altLang="zh-CN" sz="1600" dirty="0">
                <a:sym typeface="Symbol" charset="0"/>
              </a:rPr>
              <a:t>Linux</a:t>
            </a:r>
            <a:r>
              <a:rPr lang="zh-CN" altLang="en-US" sz="1600" dirty="0">
                <a:sym typeface="Symbol" charset="0"/>
              </a:rPr>
              <a:t>定义了</a:t>
            </a:r>
            <a:r>
              <a:rPr lang="en-US" altLang="zh-CN" sz="1600" dirty="0">
                <a:sym typeface="Symbol" charset="0"/>
              </a:rPr>
              <a:t>29</a:t>
            </a:r>
            <a:r>
              <a:rPr lang="zh-CN" altLang="en-US" sz="1600" dirty="0">
                <a:sym typeface="Symbol" charset="0"/>
              </a:rPr>
              <a:t>种权能．因此在进程控制结构</a:t>
            </a:r>
            <a:r>
              <a:rPr lang="en-US" altLang="zh-CN" sz="1600" dirty="0" err="1">
                <a:sym typeface="Symbol" charset="0"/>
              </a:rPr>
              <a:t>task_struct</a:t>
            </a:r>
            <a:r>
              <a:rPr lang="zh-CN" altLang="en-US" sz="1600" dirty="0">
                <a:sym typeface="Symbol" charset="0"/>
              </a:rPr>
              <a:t>中用三个</a:t>
            </a:r>
            <a:r>
              <a:rPr lang="en-US" altLang="zh-CN" sz="1600" dirty="0">
                <a:sym typeface="Symbol" charset="0"/>
              </a:rPr>
              <a:t>32</a:t>
            </a:r>
            <a:r>
              <a:rPr lang="zh-CN" altLang="en-US" sz="1600" dirty="0">
                <a:sym typeface="Symbol" charset="0"/>
              </a:rPr>
              <a:t>位的整数：</a:t>
            </a:r>
            <a:r>
              <a:rPr lang="en-US" altLang="zh-CN" sz="1600" dirty="0" err="1">
                <a:sym typeface="Symbol" charset="0"/>
              </a:rPr>
              <a:t>cap_effective</a:t>
            </a:r>
            <a:r>
              <a:rPr lang="zh-CN" altLang="en-US" sz="1600" dirty="0">
                <a:sym typeface="Symbol" charset="0"/>
              </a:rPr>
              <a:t>，</a:t>
            </a:r>
            <a:r>
              <a:rPr lang="en-US" altLang="zh-CN" sz="1600" dirty="0" err="1">
                <a:sym typeface="Symbol" charset="0"/>
              </a:rPr>
              <a:t>cap_inheritable</a:t>
            </a:r>
            <a:r>
              <a:rPr lang="zh-CN" altLang="en-US" sz="1600" dirty="0">
                <a:sym typeface="Symbol" charset="0"/>
              </a:rPr>
              <a:t>，</a:t>
            </a:r>
            <a:r>
              <a:rPr lang="en-US" altLang="zh-CN" sz="1600" dirty="0" err="1">
                <a:sym typeface="Symbol" charset="0"/>
              </a:rPr>
              <a:t>cap_permitted</a:t>
            </a:r>
            <a:r>
              <a:rPr lang="zh-CN" altLang="en-US" sz="1600" dirty="0">
                <a:sym typeface="Symbol" charset="0"/>
              </a:rPr>
              <a:t>来分别表示进程的三组权能集，整数的每位代表一种权能</a:t>
            </a:r>
            <a:r>
              <a:rPr lang="en-US" altLang="zh-CN" sz="1600" dirty="0">
                <a:sym typeface="Symbol" charset="0"/>
              </a:rPr>
              <a:t>(</a:t>
            </a:r>
            <a:r>
              <a:rPr lang="zh-CN" altLang="en-US" sz="1600" dirty="0">
                <a:sym typeface="Symbol" charset="0"/>
              </a:rPr>
              <a:t>高</a:t>
            </a:r>
            <a:r>
              <a:rPr lang="en-US" altLang="zh-CN" sz="1600" dirty="0">
                <a:sym typeface="Symbol" charset="0"/>
              </a:rPr>
              <a:t>3</a:t>
            </a:r>
            <a:r>
              <a:rPr lang="zh-CN" altLang="en-US" sz="1600" dirty="0">
                <a:sym typeface="Symbol" charset="0"/>
              </a:rPr>
              <a:t>位没有定义</a:t>
            </a:r>
            <a:r>
              <a:rPr lang="en-US" altLang="zh-CN" sz="1600" dirty="0">
                <a:sym typeface="Symbol" charset="0"/>
              </a:rPr>
              <a:t>)</a:t>
            </a:r>
            <a:r>
              <a:rPr lang="zh-CN" altLang="en-US" sz="1600" dirty="0">
                <a:sym typeface="Symbol" charset="0"/>
              </a:rPr>
              <a:t>．</a:t>
            </a:r>
            <a:endParaRPr lang="en-US" altLang="zh-CN" sz="1600" dirty="0">
              <a:sym typeface="Symbol" charset="0"/>
            </a:endParaRPr>
          </a:p>
          <a:p>
            <a:pPr lvl="1"/>
            <a:r>
              <a:rPr lang="zh-CN" altLang="en-US" sz="1600" dirty="0">
                <a:sym typeface="Symbol" charset="0"/>
              </a:rPr>
              <a:t>在</a:t>
            </a:r>
            <a:r>
              <a:rPr lang="en-US" altLang="zh-CN" sz="1600" dirty="0" err="1">
                <a:sym typeface="Symbol" charset="0"/>
              </a:rPr>
              <a:t>task_struct</a:t>
            </a:r>
            <a:r>
              <a:rPr lang="zh-CN" altLang="en-US" sz="1600" dirty="0">
                <a:sym typeface="Symbol" charset="0"/>
              </a:rPr>
              <a:t>中还引进了</a:t>
            </a:r>
            <a:r>
              <a:rPr lang="en-US" altLang="zh-CN" sz="1600" dirty="0">
                <a:sym typeface="Symbol" charset="0"/>
              </a:rPr>
              <a:t>1</a:t>
            </a:r>
            <a:r>
              <a:rPr lang="zh-CN" altLang="en-US" sz="1600" dirty="0">
                <a:sym typeface="Symbol" charset="0"/>
              </a:rPr>
              <a:t>个控制位</a:t>
            </a:r>
            <a:r>
              <a:rPr lang="en-US" altLang="zh-CN" sz="1600" dirty="0" err="1">
                <a:sym typeface="Symbol" charset="0"/>
              </a:rPr>
              <a:t>keep_capabilities</a:t>
            </a:r>
            <a:r>
              <a:rPr lang="zh-CN" altLang="en-US" sz="1600" dirty="0">
                <a:sym typeface="Symbol" charset="0"/>
              </a:rPr>
              <a:t>．用于控制进程的用户身份由</a:t>
            </a:r>
            <a:r>
              <a:rPr lang="en-US" altLang="zh-CN" sz="1600" dirty="0">
                <a:sym typeface="Symbol" charset="0"/>
              </a:rPr>
              <a:t>root</a:t>
            </a:r>
            <a:r>
              <a:rPr lang="zh-CN" altLang="en-US" sz="1600" dirty="0">
                <a:sym typeface="Symbol" charset="0"/>
              </a:rPr>
              <a:t>特权用户变为普通用户时是否保持其权能信息不变．</a:t>
            </a:r>
            <a:r>
              <a:rPr lang="en-US" altLang="zh-CN" sz="1600" dirty="0" err="1">
                <a:sym typeface="Symbol" charset="0"/>
              </a:rPr>
              <a:t>Keep_capabilities</a:t>
            </a:r>
            <a:r>
              <a:rPr lang="zh-CN" altLang="en-US" sz="1600" dirty="0">
                <a:sym typeface="Symbol" charset="0"/>
              </a:rPr>
              <a:t>的值可以通过系统调用</a:t>
            </a:r>
            <a:r>
              <a:rPr lang="en-US" altLang="zh-CN" sz="1600" dirty="0" err="1">
                <a:sym typeface="Symbol" charset="0"/>
              </a:rPr>
              <a:t>prctl</a:t>
            </a:r>
            <a:r>
              <a:rPr lang="en-US" altLang="zh-CN" sz="1600" dirty="0">
                <a:sym typeface="Symbol" charset="0"/>
              </a:rPr>
              <a:t>()</a:t>
            </a:r>
            <a:r>
              <a:rPr lang="zh-CN" altLang="en-US" sz="1600" dirty="0">
                <a:sym typeface="Symbol" charset="0"/>
              </a:rPr>
              <a:t>来改变。</a:t>
            </a:r>
            <a:endParaRPr lang="en-US" altLang="zh-CN" sz="1600" dirty="0">
              <a:sym typeface="Symbol" charset="0"/>
            </a:endParaRPr>
          </a:p>
          <a:p>
            <a:pPr lvl="1"/>
            <a:endParaRPr lang="zh-CN" altLang="en-US" sz="1600" dirty="0">
              <a:sym typeface="Symbol" charset="0"/>
            </a:endParaRPr>
          </a:p>
          <a:p>
            <a:pPr marL="0" indent="0">
              <a:buNone/>
            </a:pPr>
            <a:br>
              <a:rPr lang="en-US" altLang="zh-CN" sz="2000" dirty="0"/>
            </a:br>
            <a:endParaRPr lang="zh-CN" altLang="en-US" sz="2000" dirty="0"/>
          </a:p>
          <a:p>
            <a:pPr lvl="1"/>
            <a:endParaRPr lang="zh-CN" altLang="en-US" dirty="0">
              <a:sym typeface="Symbol" charset="0"/>
            </a:endParaRPr>
          </a:p>
        </p:txBody>
      </p:sp>
    </p:spTree>
    <p:extLst>
      <p:ext uri="{BB962C8B-B14F-4D97-AF65-F5344CB8AC3E}">
        <p14:creationId xmlns:p14="http://schemas.microsoft.com/office/powerpoint/2010/main" val="264606843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dirty="0"/>
              <a:t>Capabilities</a:t>
            </a:r>
            <a:r>
              <a:rPr lang="zh-CN" altLang="en-US" dirty="0"/>
              <a:t>实现机制</a:t>
            </a:r>
          </a:p>
        </p:txBody>
      </p:sp>
      <p:sp>
        <p:nvSpPr>
          <p:cNvPr id="414723" name="Rectangle 3"/>
          <p:cNvSpPr>
            <a:spLocks noGrp="1" noChangeArrowheads="1"/>
          </p:cNvSpPr>
          <p:nvPr>
            <p:ph type="body" idx="1"/>
          </p:nvPr>
        </p:nvSpPr>
        <p:spPr>
          <a:xfrm>
            <a:off x="301625" y="1412775"/>
            <a:ext cx="8540750" cy="4608513"/>
          </a:xfrm>
        </p:spPr>
        <p:txBody>
          <a:bodyPr/>
          <a:lstStyle/>
          <a:p>
            <a:r>
              <a:rPr lang="en-US" altLang="zh-CN" sz="2400" dirty="0" err="1">
                <a:sym typeface="Symbol" charset="0"/>
              </a:rPr>
              <a:t>cap_bset</a:t>
            </a:r>
            <a:r>
              <a:rPr lang="zh-CN" altLang="en-US" sz="2400" dirty="0">
                <a:sym typeface="Symbol" charset="0"/>
              </a:rPr>
              <a:t>权能边界集</a:t>
            </a:r>
            <a:r>
              <a:rPr lang="en-US" altLang="zh-CN" sz="2400" dirty="0">
                <a:sym typeface="Symbol" charset="0"/>
              </a:rPr>
              <a:t>(capability bounding set)</a:t>
            </a:r>
            <a:endParaRPr lang="zh-CN" altLang="en-US" sz="2400" dirty="0">
              <a:sym typeface="Symbol" charset="0"/>
            </a:endParaRPr>
          </a:p>
          <a:p>
            <a:pPr lvl="1"/>
            <a:r>
              <a:rPr lang="en-US" altLang="zh-CN" sz="1600" dirty="0">
                <a:sym typeface="Symbol" charset="0"/>
              </a:rPr>
              <a:t>Linux</a:t>
            </a:r>
            <a:r>
              <a:rPr lang="zh-CN" altLang="en-US" sz="1600" dirty="0">
                <a:sym typeface="Symbol" charset="0"/>
              </a:rPr>
              <a:t>使用一个全局变量</a:t>
            </a:r>
            <a:r>
              <a:rPr lang="en-US" altLang="zh-CN" sz="1600" dirty="0" err="1">
                <a:sym typeface="Symbol" charset="0"/>
              </a:rPr>
              <a:t>cap_bset</a:t>
            </a:r>
            <a:r>
              <a:rPr lang="zh-CN" altLang="en-US" sz="1600" dirty="0">
                <a:sym typeface="Symbol" charset="0"/>
              </a:rPr>
              <a:t>．甩来限定系统中所有进程所能拥有的权能．将</a:t>
            </a:r>
            <a:r>
              <a:rPr lang="en-US" altLang="zh-CN" sz="1600" dirty="0" err="1">
                <a:sym typeface="Symbol" charset="0"/>
              </a:rPr>
              <a:t>cap_bset</a:t>
            </a:r>
            <a:r>
              <a:rPr lang="zh-CN" altLang="en-US" sz="1600" dirty="0">
                <a:sym typeface="Symbol" charset="0"/>
              </a:rPr>
              <a:t>中的某权能位清</a:t>
            </a:r>
            <a:r>
              <a:rPr lang="en-US" altLang="zh-CN" sz="1600" dirty="0">
                <a:sym typeface="Symbol" charset="0"/>
              </a:rPr>
              <a:t>0</a:t>
            </a:r>
            <a:r>
              <a:rPr lang="zh-CN" altLang="en-US" sz="1600" dirty="0">
                <a:sym typeface="Symbol" charset="0"/>
              </a:rPr>
              <a:t>则系统所有进程不会再拥有此权能，</a:t>
            </a:r>
            <a:r>
              <a:rPr lang="en-US" altLang="zh-CN" sz="1600" dirty="0" err="1">
                <a:sym typeface="Symbol" charset="0"/>
              </a:rPr>
              <a:t>cap_bset</a:t>
            </a:r>
            <a:r>
              <a:rPr lang="zh-CN" altLang="en-US" sz="1600" dirty="0">
                <a:sym typeface="Symbol" charset="0"/>
              </a:rPr>
              <a:t>的值只能在内核编译前改变．</a:t>
            </a:r>
            <a:endParaRPr lang="en-US" altLang="zh-CN" sz="1600" dirty="0">
              <a:sym typeface="Symbol" charset="0"/>
            </a:endParaRPr>
          </a:p>
          <a:p>
            <a:pPr lvl="1"/>
            <a:endParaRPr lang="en-US" altLang="zh-CN" sz="1600" dirty="0">
              <a:sym typeface="Symbol" charset="0"/>
            </a:endParaRPr>
          </a:p>
          <a:p>
            <a:r>
              <a:rPr lang="en-US" altLang="zh-CN" sz="2400" dirty="0" err="1">
                <a:sym typeface="Symbol" charset="0"/>
              </a:rPr>
              <a:t>securebits</a:t>
            </a:r>
            <a:r>
              <a:rPr lang="zh-CN" altLang="en-US" sz="2400" dirty="0">
                <a:sym typeface="Symbol" charset="0"/>
              </a:rPr>
              <a:t>安全位</a:t>
            </a:r>
          </a:p>
          <a:p>
            <a:pPr lvl="1"/>
            <a:r>
              <a:rPr lang="en-US" altLang="zh-CN" sz="1600" dirty="0" err="1">
                <a:sym typeface="Symbol" charset="0"/>
              </a:rPr>
              <a:t>securebits</a:t>
            </a:r>
            <a:r>
              <a:rPr lang="zh-CN" altLang="en-US" sz="1600" dirty="0">
                <a:sym typeface="Symbol" charset="0"/>
              </a:rPr>
              <a:t>为个</a:t>
            </a:r>
            <a:r>
              <a:rPr lang="en-US" altLang="zh-CN" sz="1600" dirty="0">
                <a:sym typeface="Symbol" charset="0"/>
              </a:rPr>
              <a:t>32</a:t>
            </a:r>
            <a:r>
              <a:rPr lang="zh-CN" altLang="en-US" sz="1600" dirty="0">
                <a:sym typeface="Symbol" charset="0"/>
              </a:rPr>
              <a:t>位的位图</a:t>
            </a:r>
            <a:r>
              <a:rPr lang="en-US" altLang="zh-CN" sz="1600" dirty="0">
                <a:sym typeface="Symbol" charset="0"/>
              </a:rPr>
              <a:t>.</a:t>
            </a:r>
            <a:r>
              <a:rPr lang="zh-CN" altLang="en-US" sz="1600" dirty="0">
                <a:sym typeface="Symbol" charset="0"/>
              </a:rPr>
              <a:t>目前只定义了</a:t>
            </a:r>
            <a:r>
              <a:rPr lang="en-US" altLang="zh-CN" sz="1600" dirty="0">
                <a:sym typeface="Symbol" charset="0"/>
              </a:rPr>
              <a:t>SECURE_NOROOT</a:t>
            </a:r>
            <a:r>
              <a:rPr lang="zh-CN" altLang="en-US" sz="1600" dirty="0">
                <a:sym typeface="Symbol" charset="0"/>
              </a:rPr>
              <a:t>和</a:t>
            </a:r>
            <a:r>
              <a:rPr lang="en-US" altLang="zh-CN" sz="1600" dirty="0">
                <a:sym typeface="Symbol" charset="0"/>
              </a:rPr>
              <a:t>SECURE_NO_SETUID_FIXUP</a:t>
            </a:r>
            <a:r>
              <a:rPr lang="zh-CN" altLang="en-US" sz="1600" dirty="0">
                <a:sym typeface="Symbol" charset="0"/>
              </a:rPr>
              <a:t>两位．</a:t>
            </a:r>
            <a:endParaRPr lang="en-US" altLang="zh-CN" sz="1600" dirty="0">
              <a:sym typeface="Symbol" charset="0"/>
            </a:endParaRPr>
          </a:p>
          <a:p>
            <a:pPr lvl="1"/>
            <a:r>
              <a:rPr lang="en-US" altLang="zh-CN" sz="1600" dirty="0">
                <a:sym typeface="Symbol" charset="0"/>
              </a:rPr>
              <a:t>SECURE—NOROOT</a:t>
            </a:r>
            <a:r>
              <a:rPr lang="zh-CN" altLang="en-US" sz="1600" dirty="0">
                <a:sym typeface="Symbol" charset="0"/>
              </a:rPr>
              <a:t>位</a:t>
            </a:r>
            <a:r>
              <a:rPr lang="en-US" altLang="zh-CN" sz="1600" dirty="0">
                <a:sym typeface="Symbol" charset="0"/>
              </a:rPr>
              <a:t>,</a:t>
            </a:r>
            <a:r>
              <a:rPr lang="zh-CN" altLang="en-US" sz="1600" dirty="0">
                <a:sym typeface="Symbol" charset="0"/>
              </a:rPr>
              <a:t>用于控制是否将属主为</a:t>
            </a:r>
            <a:r>
              <a:rPr lang="en-US" altLang="zh-CN" sz="1600" dirty="0">
                <a:sym typeface="Symbol" charset="0"/>
              </a:rPr>
              <a:t>root</a:t>
            </a:r>
            <a:r>
              <a:rPr lang="zh-CN" altLang="en-US" sz="1600" dirty="0">
                <a:sym typeface="Symbol" charset="0"/>
              </a:rPr>
              <a:t>的可执行文件的各权能集调整为全集．</a:t>
            </a:r>
            <a:endParaRPr lang="en-US" altLang="zh-CN" sz="1600" dirty="0">
              <a:sym typeface="Symbol" charset="0"/>
            </a:endParaRPr>
          </a:p>
          <a:p>
            <a:pPr lvl="1"/>
            <a:r>
              <a:rPr lang="zh-CN" altLang="en-US" sz="1600" dirty="0">
                <a:sym typeface="Symbol" charset="0"/>
              </a:rPr>
              <a:t>而</a:t>
            </a:r>
            <a:r>
              <a:rPr lang="en-US" altLang="zh-CN" sz="1600" dirty="0">
                <a:sym typeface="Symbol" charset="0"/>
              </a:rPr>
              <a:t>SECURE_NO_SETUID_FIXUP</a:t>
            </a:r>
            <a:r>
              <a:rPr lang="zh-CN" altLang="en-US" sz="1600" dirty="0">
                <a:sym typeface="Symbol" charset="0"/>
              </a:rPr>
              <a:t>位则用于控制进程改变了用户身份后是否对其权能集作相应的调整。</a:t>
            </a:r>
            <a:endParaRPr lang="en-US" altLang="zh-CN" sz="1600" dirty="0">
              <a:sym typeface="Symbol" charset="0"/>
            </a:endParaRPr>
          </a:p>
          <a:p>
            <a:pPr lvl="1"/>
            <a:r>
              <a:rPr lang="en-US" altLang="zh-CN" sz="1600" dirty="0" err="1">
                <a:sym typeface="Symbol" charset="0"/>
              </a:rPr>
              <a:t>securebits</a:t>
            </a:r>
            <a:r>
              <a:rPr lang="zh-CN" altLang="en-US" sz="1600" dirty="0">
                <a:sym typeface="Symbol" charset="0"/>
              </a:rPr>
              <a:t>的值也只能在内核编译前改变．</a:t>
            </a:r>
            <a:endParaRPr lang="en-US" altLang="zh-CN" sz="1600" dirty="0">
              <a:sym typeface="Symbol" charset="0"/>
            </a:endParaRPr>
          </a:p>
          <a:p>
            <a:pPr marL="0" indent="0">
              <a:buNone/>
            </a:pPr>
            <a:br>
              <a:rPr lang="en-US" altLang="zh-CN" sz="2000" dirty="0"/>
            </a:br>
            <a:endParaRPr lang="zh-CN" altLang="en-US" sz="2000" dirty="0"/>
          </a:p>
          <a:p>
            <a:pPr lvl="1"/>
            <a:endParaRPr lang="zh-CN" altLang="en-US" dirty="0">
              <a:sym typeface="Symbol" charset="0"/>
            </a:endParaRPr>
          </a:p>
        </p:txBody>
      </p:sp>
    </p:spTree>
    <p:extLst>
      <p:ext uri="{BB962C8B-B14F-4D97-AF65-F5344CB8AC3E}">
        <p14:creationId xmlns:p14="http://schemas.microsoft.com/office/powerpoint/2010/main" val="3388388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dirty="0"/>
              <a:t>Capabilities</a:t>
            </a:r>
            <a:r>
              <a:rPr lang="zh-CN" altLang="en-US" dirty="0"/>
              <a:t>实现机制</a:t>
            </a:r>
          </a:p>
        </p:txBody>
      </p:sp>
      <p:sp>
        <p:nvSpPr>
          <p:cNvPr id="414723" name="Rectangle 3"/>
          <p:cNvSpPr>
            <a:spLocks noGrp="1" noChangeArrowheads="1"/>
          </p:cNvSpPr>
          <p:nvPr>
            <p:ph type="body" idx="1"/>
          </p:nvPr>
        </p:nvSpPr>
        <p:spPr>
          <a:xfrm>
            <a:off x="301625" y="1412775"/>
            <a:ext cx="8540750" cy="4608513"/>
          </a:xfrm>
        </p:spPr>
        <p:txBody>
          <a:bodyPr/>
          <a:lstStyle/>
          <a:p>
            <a:r>
              <a:rPr lang="zh-CN" altLang="en-US" sz="2400" dirty="0">
                <a:sym typeface="Symbol" charset="0"/>
              </a:rPr>
              <a:t>进程权能集的计算和调整</a:t>
            </a:r>
          </a:p>
          <a:p>
            <a:pPr lvl="1"/>
            <a:r>
              <a:rPr lang="zh-CN" altLang="en-US" sz="1600" dirty="0">
                <a:sym typeface="Symbol" charset="0"/>
              </a:rPr>
              <a:t>（</a:t>
            </a:r>
            <a:r>
              <a:rPr lang="en-US" altLang="zh-CN" sz="1600" dirty="0">
                <a:sym typeface="Symbol" charset="0"/>
              </a:rPr>
              <a:t>1</a:t>
            </a:r>
            <a:r>
              <a:rPr lang="zh-CN" altLang="en-US" sz="1600" dirty="0">
                <a:sym typeface="Symbol" charset="0"/>
              </a:rPr>
              <a:t>）</a:t>
            </a:r>
            <a:r>
              <a:rPr lang="en-US" altLang="zh-CN" sz="1600" dirty="0" err="1">
                <a:sym typeface="Symbol" charset="0"/>
              </a:rPr>
              <a:t>init</a:t>
            </a:r>
            <a:r>
              <a:rPr lang="zh-CN" altLang="en-US" sz="1600" dirty="0">
                <a:sym typeface="Symbol" charset="0"/>
              </a:rPr>
              <a:t>进程的具体赋值：</a:t>
            </a:r>
            <a:r>
              <a:rPr lang="en-US" altLang="zh-CN" sz="1600" dirty="0" err="1">
                <a:sym typeface="Symbol" charset="0"/>
              </a:rPr>
              <a:t>init</a:t>
            </a:r>
            <a:r>
              <a:rPr lang="zh-CN" altLang="en-US" sz="1600" dirty="0">
                <a:sym typeface="Symbol" charset="0"/>
              </a:rPr>
              <a:t>进程是系统启动后运行的第一个用户进程．它的各权能集和</a:t>
            </a:r>
            <a:r>
              <a:rPr lang="en-US" altLang="zh-CN" sz="1600" dirty="0" err="1">
                <a:sym typeface="Symbol" charset="0"/>
              </a:rPr>
              <a:t>keep_capabilities</a:t>
            </a:r>
            <a:r>
              <a:rPr lang="zh-CN" altLang="en-US" sz="1600" dirty="0">
                <a:sym typeface="Symbol" charset="0"/>
              </a:rPr>
              <a:t>的值在宏定义</a:t>
            </a:r>
            <a:r>
              <a:rPr lang="en-US" altLang="zh-CN" sz="1600" dirty="0">
                <a:sym typeface="Symbol" charset="0"/>
              </a:rPr>
              <a:t>INIT_TASK</a:t>
            </a:r>
            <a:r>
              <a:rPr lang="zh-CN" altLang="en-US" sz="1600" dirty="0">
                <a:sym typeface="Symbol" charset="0"/>
              </a:rPr>
              <a:t>中具体赋值．具体值为：</a:t>
            </a:r>
            <a:endParaRPr lang="en-US" altLang="zh-CN" sz="1600" dirty="0">
              <a:sym typeface="Symbol" charset="0"/>
            </a:endParaRPr>
          </a:p>
          <a:p>
            <a:pPr marL="457200" lvl="1" indent="0">
              <a:buNone/>
            </a:pPr>
            <a:r>
              <a:rPr lang="en-US" altLang="zh-CN" sz="1600" i="1" dirty="0">
                <a:sym typeface="Symbol" charset="0"/>
              </a:rPr>
              <a:t>     </a:t>
            </a:r>
            <a:r>
              <a:rPr lang="en-US" altLang="zh-CN" sz="1600" i="1" dirty="0" err="1">
                <a:sym typeface="Symbol" charset="0"/>
              </a:rPr>
              <a:t>cap_effective</a:t>
            </a:r>
            <a:r>
              <a:rPr lang="en-US" altLang="zh-CN" sz="1600" i="1" dirty="0">
                <a:sym typeface="Symbol" charset="0"/>
              </a:rPr>
              <a:t>=</a:t>
            </a:r>
            <a:r>
              <a:rPr lang="en-US" altLang="zh-CN" sz="1600" i="1" dirty="0" err="1">
                <a:sym typeface="Symbol" charset="0"/>
              </a:rPr>
              <a:t>cap_permItted</a:t>
            </a:r>
            <a:r>
              <a:rPr lang="en-US" altLang="zh-CN" sz="1600" i="1" dirty="0">
                <a:sym typeface="Symbol" charset="0"/>
              </a:rPr>
              <a:t>=</a:t>
            </a:r>
            <a:r>
              <a:rPr lang="en-US" altLang="zh-CN" sz="1600" i="1" dirty="0" err="1">
                <a:sym typeface="Symbol" charset="0"/>
              </a:rPr>
              <a:t>cap_best</a:t>
            </a:r>
            <a:r>
              <a:rPr lang="en-US" altLang="zh-CN" sz="1600" i="1" dirty="0">
                <a:sym typeface="Symbol" charset="0"/>
              </a:rPr>
              <a:t>;</a:t>
            </a:r>
          </a:p>
          <a:p>
            <a:pPr marL="457200" lvl="1" indent="0">
              <a:buNone/>
            </a:pPr>
            <a:r>
              <a:rPr lang="en-US" altLang="zh-CN" sz="1600" i="1" dirty="0">
                <a:sym typeface="Symbol" charset="0"/>
              </a:rPr>
              <a:t>     </a:t>
            </a:r>
            <a:r>
              <a:rPr lang="en-US" altLang="zh-CN" sz="1600" i="1" dirty="0" err="1">
                <a:sym typeface="Symbol" charset="0"/>
              </a:rPr>
              <a:t>cap_inheritabIe</a:t>
            </a:r>
            <a:r>
              <a:rPr lang="en-US" altLang="zh-CN" sz="1600" i="1" dirty="0">
                <a:sym typeface="Symbol" charset="0"/>
              </a:rPr>
              <a:t>=0;</a:t>
            </a:r>
          </a:p>
          <a:p>
            <a:pPr marL="457200" lvl="1" indent="0">
              <a:buNone/>
            </a:pPr>
            <a:r>
              <a:rPr lang="en-US" altLang="zh-CN" sz="1600" i="1" dirty="0">
                <a:sym typeface="Symbol" charset="0"/>
              </a:rPr>
              <a:t>     </a:t>
            </a:r>
            <a:r>
              <a:rPr lang="en-US" altLang="zh-CN" sz="1600" i="1" dirty="0" err="1">
                <a:sym typeface="Symbol" charset="0"/>
              </a:rPr>
              <a:t>keep_capabilities</a:t>
            </a:r>
            <a:r>
              <a:rPr lang="en-US" altLang="zh-CN" sz="1600" i="1" dirty="0">
                <a:sym typeface="Symbol" charset="0"/>
              </a:rPr>
              <a:t>=0;</a:t>
            </a:r>
          </a:p>
          <a:p>
            <a:pPr lvl="1"/>
            <a:endParaRPr lang="en-US" altLang="zh-CN" sz="1600" dirty="0">
              <a:sym typeface="Symbol" charset="0"/>
            </a:endParaRPr>
          </a:p>
          <a:p>
            <a:pPr lvl="1"/>
            <a:r>
              <a:rPr lang="zh-CN" altLang="en-US" sz="1600" dirty="0">
                <a:sym typeface="Symbol" charset="0"/>
              </a:rPr>
              <a:t>（</a:t>
            </a:r>
            <a:r>
              <a:rPr lang="en-US" altLang="zh-CN" sz="1600" dirty="0">
                <a:sym typeface="Symbol" charset="0"/>
              </a:rPr>
              <a:t>2</a:t>
            </a:r>
            <a:r>
              <a:rPr lang="zh-CN" altLang="en-US" sz="1600" dirty="0">
                <a:sym typeface="Symbol" charset="0"/>
              </a:rPr>
              <a:t>）进程调用</a:t>
            </a:r>
            <a:r>
              <a:rPr lang="en-US" altLang="zh-CN" sz="1600" dirty="0">
                <a:sym typeface="Symbol" charset="0"/>
              </a:rPr>
              <a:t>fork()</a:t>
            </a:r>
            <a:r>
              <a:rPr lang="zh-CN" altLang="en-US" sz="1600" dirty="0">
                <a:sym typeface="Symbol" charset="0"/>
              </a:rPr>
              <a:t>、</a:t>
            </a:r>
            <a:r>
              <a:rPr lang="en-US" altLang="zh-CN" sz="1600" dirty="0" err="1">
                <a:sym typeface="Symbol" charset="0"/>
              </a:rPr>
              <a:t>vfork</a:t>
            </a:r>
            <a:r>
              <a:rPr lang="en-US" altLang="zh-CN" sz="1600" dirty="0">
                <a:sym typeface="Symbol" charset="0"/>
              </a:rPr>
              <a:t>()</a:t>
            </a:r>
            <a:r>
              <a:rPr lang="zh-CN" altLang="en-US" sz="1600" dirty="0">
                <a:sym typeface="Symbol" charset="0"/>
              </a:rPr>
              <a:t>或</a:t>
            </a:r>
            <a:r>
              <a:rPr lang="en-US" altLang="zh-CN" sz="1600" dirty="0" err="1">
                <a:sym typeface="Symbol" charset="0"/>
              </a:rPr>
              <a:t>cIone</a:t>
            </a:r>
            <a:r>
              <a:rPr lang="en-US" altLang="zh-CN" sz="1600" dirty="0">
                <a:sym typeface="Symbol" charset="0"/>
              </a:rPr>
              <a:t>()</a:t>
            </a:r>
            <a:r>
              <a:rPr lang="zh-CN" altLang="en-US" sz="1600" dirty="0">
                <a:sym typeface="Symbol" charset="0"/>
              </a:rPr>
              <a:t>等函数生成子进程时．子进程复制父进程的各权能集；</a:t>
            </a:r>
            <a:endParaRPr lang="en-US" altLang="zh-CN" sz="1600" dirty="0">
              <a:sym typeface="Symbol" charset="0"/>
            </a:endParaRPr>
          </a:p>
          <a:p>
            <a:pPr lvl="1"/>
            <a:endParaRPr lang="en-US" altLang="zh-CN" sz="1600" dirty="0">
              <a:sym typeface="Symbol" charset="0"/>
            </a:endParaRPr>
          </a:p>
          <a:p>
            <a:pPr lvl="1"/>
            <a:r>
              <a:rPr lang="zh-CN" altLang="en-US" sz="1600" dirty="0">
                <a:sym typeface="Symbol" charset="0"/>
              </a:rPr>
              <a:t>（</a:t>
            </a:r>
            <a:r>
              <a:rPr lang="en-US" altLang="zh-CN" sz="1600" dirty="0">
                <a:sym typeface="Symbol" charset="0"/>
              </a:rPr>
              <a:t>3</a:t>
            </a:r>
            <a:r>
              <a:rPr lang="zh-CN" altLang="en-US" sz="1600" dirty="0">
                <a:sym typeface="Symbol" charset="0"/>
              </a:rPr>
              <a:t>）改变进程映象后的新进程各权能集的重新计算</a:t>
            </a:r>
          </a:p>
          <a:p>
            <a:pPr marL="0" indent="0">
              <a:buNone/>
            </a:pPr>
            <a:br>
              <a:rPr lang="en-US" altLang="zh-CN" sz="2000" dirty="0"/>
            </a:br>
            <a:endParaRPr lang="zh-CN" altLang="en-US" sz="2000" dirty="0"/>
          </a:p>
          <a:p>
            <a:pPr lvl="1"/>
            <a:endParaRPr lang="zh-CN" altLang="en-US" dirty="0">
              <a:sym typeface="Symbol" charset="0"/>
            </a:endParaRPr>
          </a:p>
        </p:txBody>
      </p:sp>
    </p:spTree>
    <p:extLst>
      <p:ext uri="{BB962C8B-B14F-4D97-AF65-F5344CB8AC3E}">
        <p14:creationId xmlns:p14="http://schemas.microsoft.com/office/powerpoint/2010/main" val="235130236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大纲</a:t>
            </a:r>
          </a:p>
        </p:txBody>
      </p:sp>
      <p:sp>
        <p:nvSpPr>
          <p:cNvPr id="3" name="Content Placeholder 2"/>
          <p:cNvSpPr>
            <a:spLocks noGrp="1"/>
          </p:cNvSpPr>
          <p:nvPr>
            <p:ph idx="1"/>
          </p:nvPr>
        </p:nvSpPr>
        <p:spPr/>
        <p:txBody>
          <a:bodyPr/>
          <a:lstStyle/>
          <a:p>
            <a:r>
              <a:rPr lang="en-US" altLang="zh-CN" dirty="0"/>
              <a:t>LSM</a:t>
            </a:r>
            <a:r>
              <a:rPr lang="zh-CN" altLang="en-US" dirty="0"/>
              <a:t>框架简介</a:t>
            </a:r>
            <a:endParaRPr lang="en-US" altLang="zh-CN" dirty="0"/>
          </a:p>
          <a:p>
            <a:r>
              <a:rPr lang="zh-CN" altLang="en-US" dirty="0"/>
              <a:t>访问控制的概念</a:t>
            </a:r>
            <a:endParaRPr lang="en-US" altLang="zh-CN" dirty="0"/>
          </a:p>
          <a:p>
            <a:r>
              <a:rPr lang="en-US" altLang="zh-CN" dirty="0">
                <a:solidFill>
                  <a:schemeClr val="tx1">
                    <a:lumMod val="50000"/>
                  </a:schemeClr>
                </a:solidFill>
              </a:rPr>
              <a:t>Hook</a:t>
            </a:r>
            <a:r>
              <a:rPr lang="zh-CN" altLang="en-US" dirty="0">
                <a:solidFill>
                  <a:schemeClr val="tx1">
                    <a:lumMod val="50000"/>
                  </a:schemeClr>
                </a:solidFill>
              </a:rPr>
              <a:t>点分布和</a:t>
            </a:r>
            <a:r>
              <a:rPr lang="en-US" altLang="zh-CN" dirty="0" err="1">
                <a:solidFill>
                  <a:schemeClr val="tx1">
                    <a:lumMod val="50000"/>
                  </a:schemeClr>
                </a:solidFill>
              </a:rPr>
              <a:t>security_ops</a:t>
            </a:r>
            <a:r>
              <a:rPr lang="zh-CN" altLang="en-US" dirty="0">
                <a:solidFill>
                  <a:schemeClr val="tx1">
                    <a:lumMod val="50000"/>
                  </a:schemeClr>
                </a:solidFill>
              </a:rPr>
              <a:t>结构</a:t>
            </a:r>
            <a:endParaRPr lang="en-US" altLang="zh-CN" dirty="0">
              <a:solidFill>
                <a:schemeClr val="tx1">
                  <a:lumMod val="50000"/>
                </a:schemeClr>
              </a:solidFill>
            </a:endParaRPr>
          </a:p>
          <a:p>
            <a:r>
              <a:rPr lang="en-US" altLang="zh-CN" dirty="0"/>
              <a:t>Capabilities</a:t>
            </a:r>
            <a:r>
              <a:rPr lang="zh-CN" altLang="en-US" dirty="0"/>
              <a:t>机制</a:t>
            </a:r>
            <a:endParaRPr lang="en-US" altLang="zh-CN" dirty="0"/>
          </a:p>
          <a:p>
            <a:r>
              <a:rPr lang="en-US" altLang="zh-CN" dirty="0">
                <a:solidFill>
                  <a:srgbClr val="FF0000"/>
                </a:solidFill>
              </a:rPr>
              <a:t>Smack</a:t>
            </a:r>
            <a:r>
              <a:rPr lang="zh-CN" altLang="en-US" dirty="0">
                <a:solidFill>
                  <a:srgbClr val="FF0000"/>
                </a:solidFill>
              </a:rPr>
              <a:t>机制</a:t>
            </a:r>
            <a:endParaRPr lang="en-US" altLang="zh-CN" dirty="0">
              <a:solidFill>
                <a:srgbClr val="FF0000"/>
              </a:solidFill>
            </a:endParaRPr>
          </a:p>
          <a:p>
            <a:endParaRPr lang="en-US" altLang="zh-CN" dirty="0">
              <a:latin typeface="Arial Narrow" charset="0"/>
            </a:endParaRPr>
          </a:p>
          <a:p>
            <a:endParaRPr lang="en-US" altLang="zh-CN" dirty="0"/>
          </a:p>
          <a:p>
            <a:pPr marL="0" indent="0">
              <a:buNone/>
            </a:pPr>
            <a:endParaRPr lang="en-US" dirty="0"/>
          </a:p>
        </p:txBody>
      </p:sp>
    </p:spTree>
    <p:extLst>
      <p:ext uri="{BB962C8B-B14F-4D97-AF65-F5344CB8AC3E}">
        <p14:creationId xmlns:p14="http://schemas.microsoft.com/office/powerpoint/2010/main" val="376782891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dirty="0"/>
              <a:t>Smack</a:t>
            </a:r>
            <a:r>
              <a:rPr lang="zh-CN" altLang="en-US" dirty="0"/>
              <a:t>机制</a:t>
            </a:r>
          </a:p>
        </p:txBody>
      </p:sp>
      <p:sp>
        <p:nvSpPr>
          <p:cNvPr id="414723" name="Rectangle 3"/>
          <p:cNvSpPr>
            <a:spLocks noGrp="1" noChangeArrowheads="1"/>
          </p:cNvSpPr>
          <p:nvPr>
            <p:ph type="body" idx="1"/>
          </p:nvPr>
        </p:nvSpPr>
        <p:spPr>
          <a:xfrm>
            <a:off x="301625" y="1412775"/>
            <a:ext cx="8540750" cy="4608513"/>
          </a:xfrm>
        </p:spPr>
        <p:txBody>
          <a:bodyPr/>
          <a:lstStyle/>
          <a:p>
            <a:r>
              <a:rPr lang="en-US" altLang="zh-CN" sz="2400" dirty="0">
                <a:sym typeface="Symbol" charset="0"/>
              </a:rPr>
              <a:t>Smack</a:t>
            </a:r>
            <a:r>
              <a:rPr lang="zh-CN" altLang="en-US" sz="2400" dirty="0">
                <a:sym typeface="Symbol" charset="0"/>
              </a:rPr>
              <a:t>（</a:t>
            </a:r>
            <a:r>
              <a:rPr lang="en-US" altLang="zh-CN" sz="2400" dirty="0">
                <a:sym typeface="Symbol" charset="0"/>
              </a:rPr>
              <a:t>Simplified Mandatory Access Control Kernel</a:t>
            </a:r>
            <a:r>
              <a:rPr lang="zh-CN" altLang="en-US" sz="2400" dirty="0">
                <a:sym typeface="Symbol" charset="0"/>
              </a:rPr>
              <a:t>）是于</a:t>
            </a:r>
            <a:r>
              <a:rPr lang="en-US" altLang="zh-CN" sz="2400" dirty="0">
                <a:sym typeface="Symbol" charset="0"/>
              </a:rPr>
              <a:t>2007</a:t>
            </a:r>
            <a:r>
              <a:rPr lang="zh-CN" altLang="en-US" sz="2400" dirty="0">
                <a:sym typeface="Symbol" charset="0"/>
              </a:rPr>
              <a:t>年在</a:t>
            </a:r>
            <a:r>
              <a:rPr lang="en-US" altLang="zh-CN" sz="2400" dirty="0">
                <a:sym typeface="Symbol" charset="0"/>
              </a:rPr>
              <a:t>LSM</a:t>
            </a:r>
            <a:r>
              <a:rPr lang="zh-CN" altLang="en-US" sz="2400" dirty="0">
                <a:sym typeface="Symbol" charset="0"/>
              </a:rPr>
              <a:t>基础上实现的</a:t>
            </a:r>
            <a:r>
              <a:rPr lang="en-US" altLang="zh-CN" sz="2400" dirty="0">
                <a:sym typeface="Symbol" charset="0"/>
              </a:rPr>
              <a:t>Linux</a:t>
            </a:r>
            <a:r>
              <a:rPr lang="zh-CN" altLang="en-US" sz="2400" dirty="0">
                <a:sym typeface="Symbol" charset="0"/>
              </a:rPr>
              <a:t>强制访问控制安全模块，它以内核安全补丁的形式存在于</a:t>
            </a:r>
            <a:r>
              <a:rPr lang="en-US" altLang="zh-CN" sz="2400" dirty="0">
                <a:sym typeface="Symbol" charset="0"/>
              </a:rPr>
              <a:t>Linux</a:t>
            </a:r>
            <a:r>
              <a:rPr lang="zh-CN" altLang="en-US" sz="2400" dirty="0">
                <a:sym typeface="Symbol" charset="0"/>
              </a:rPr>
              <a:t>操作系统中</a:t>
            </a:r>
            <a:endParaRPr lang="en-US" altLang="zh-CN" sz="2400" dirty="0">
              <a:sym typeface="Symbol" charset="0"/>
            </a:endParaRPr>
          </a:p>
          <a:p>
            <a:endParaRPr lang="en-US" altLang="zh-CN" sz="2400" dirty="0">
              <a:sym typeface="Symbol" charset="0"/>
            </a:endParaRPr>
          </a:p>
          <a:p>
            <a:r>
              <a:rPr lang="zh-CN" altLang="en-US" sz="2400" dirty="0">
                <a:sym typeface="Symbol" charset="0"/>
              </a:rPr>
              <a:t>其设计思想是利用</a:t>
            </a:r>
            <a:r>
              <a:rPr lang="en-US" altLang="zh-CN" sz="2400" dirty="0">
                <a:sym typeface="Symbol" charset="0"/>
              </a:rPr>
              <a:t>LSM</a:t>
            </a:r>
            <a:r>
              <a:rPr lang="zh-CN" altLang="en-US" sz="2400" dirty="0">
                <a:sym typeface="Symbol" charset="0"/>
              </a:rPr>
              <a:t>安全域将</a:t>
            </a:r>
            <a:r>
              <a:rPr lang="en-US" altLang="zh-CN" sz="2400" dirty="0">
                <a:sym typeface="Symbol" charset="0"/>
              </a:rPr>
              <a:t>Linux</a:t>
            </a:r>
            <a:r>
              <a:rPr lang="zh-CN" altLang="en-US" sz="2400" dirty="0">
                <a:sym typeface="Symbol" charset="0"/>
              </a:rPr>
              <a:t>内核中所有主体与客体都打上安全标签，并规定安全策略，只有符合安全策略的访问方式才被容许</a:t>
            </a:r>
            <a:endParaRPr lang="en-US" altLang="zh-CN" sz="2400" dirty="0">
              <a:sym typeface="Symbol" charset="0"/>
            </a:endParaRPr>
          </a:p>
          <a:p>
            <a:endParaRPr lang="en-US" altLang="zh-CN" sz="2400" dirty="0">
              <a:sym typeface="Symbol" charset="0"/>
            </a:endParaRPr>
          </a:p>
          <a:p>
            <a:r>
              <a:rPr lang="zh-CN" altLang="en-US" sz="2400" dirty="0">
                <a:sym typeface="Symbol" charset="0"/>
              </a:rPr>
              <a:t>与</a:t>
            </a:r>
            <a:r>
              <a:rPr lang="en-US" altLang="zh-CN" sz="2400" dirty="0" err="1">
                <a:sym typeface="Symbol" charset="0"/>
              </a:rPr>
              <a:t>SELinux</a:t>
            </a:r>
            <a:r>
              <a:rPr lang="zh-CN" altLang="en-US" sz="2400" dirty="0">
                <a:sym typeface="Symbol" charset="0"/>
              </a:rPr>
              <a:t>和</a:t>
            </a:r>
            <a:r>
              <a:rPr lang="en-US" altLang="zh-CN" sz="2400" dirty="0">
                <a:sym typeface="Symbol" charset="0"/>
              </a:rPr>
              <a:t>DTE</a:t>
            </a:r>
            <a:r>
              <a:rPr lang="zh-CN" altLang="en-US" sz="2400" dirty="0">
                <a:sym typeface="Symbol" charset="0"/>
              </a:rPr>
              <a:t>相比，</a:t>
            </a:r>
            <a:r>
              <a:rPr lang="en-US" altLang="zh-CN" sz="2400" dirty="0">
                <a:sym typeface="Symbol" charset="0"/>
              </a:rPr>
              <a:t>Smack</a:t>
            </a:r>
            <a:r>
              <a:rPr lang="zh-CN" altLang="en-US" sz="2400" dirty="0">
                <a:sym typeface="Symbol" charset="0"/>
              </a:rPr>
              <a:t>安全策略要简单得多，但却能实现它们相似的强制访问控制功能，并且</a:t>
            </a:r>
            <a:r>
              <a:rPr lang="en-US" altLang="zh-CN" sz="2400" dirty="0">
                <a:sym typeface="Symbol" charset="0"/>
              </a:rPr>
              <a:t>Smack</a:t>
            </a:r>
            <a:r>
              <a:rPr lang="zh-CN" altLang="en-US" sz="2400" dirty="0">
                <a:sym typeface="Symbol" charset="0"/>
              </a:rPr>
              <a:t>对内核性能损耗比较低，因此，</a:t>
            </a:r>
            <a:r>
              <a:rPr lang="en-US" altLang="zh-CN" sz="2400" dirty="0">
                <a:sym typeface="Symbol" charset="0"/>
              </a:rPr>
              <a:t>Smack</a:t>
            </a:r>
            <a:r>
              <a:rPr lang="zh-CN" altLang="en-US" sz="2400" dirty="0">
                <a:sym typeface="Symbol" charset="0"/>
              </a:rPr>
              <a:t>也逐渐被业界看好和推广。</a:t>
            </a:r>
          </a:p>
        </p:txBody>
      </p:sp>
    </p:spTree>
    <p:extLst>
      <p:ext uri="{BB962C8B-B14F-4D97-AF65-F5344CB8AC3E}">
        <p14:creationId xmlns:p14="http://schemas.microsoft.com/office/powerpoint/2010/main" val="327284542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大纲</a:t>
            </a:r>
          </a:p>
        </p:txBody>
      </p:sp>
      <p:sp>
        <p:nvSpPr>
          <p:cNvPr id="3" name="Content Placeholder 2"/>
          <p:cNvSpPr>
            <a:spLocks noGrp="1"/>
          </p:cNvSpPr>
          <p:nvPr>
            <p:ph idx="1"/>
          </p:nvPr>
        </p:nvSpPr>
        <p:spPr/>
        <p:txBody>
          <a:bodyPr/>
          <a:lstStyle/>
          <a:p>
            <a:r>
              <a:rPr lang="en-US" altLang="zh-CN" dirty="0">
                <a:solidFill>
                  <a:srgbClr val="FF0000"/>
                </a:solidFill>
              </a:rPr>
              <a:t>LSM</a:t>
            </a:r>
            <a:r>
              <a:rPr lang="zh-CN" altLang="en-US" dirty="0">
                <a:solidFill>
                  <a:srgbClr val="FF0000"/>
                </a:solidFill>
              </a:rPr>
              <a:t>框架简介</a:t>
            </a:r>
            <a:endParaRPr lang="en-US" altLang="zh-CN" dirty="0">
              <a:solidFill>
                <a:srgbClr val="FF0000"/>
              </a:solidFill>
            </a:endParaRPr>
          </a:p>
          <a:p>
            <a:r>
              <a:rPr lang="zh-CN" altLang="en-US" dirty="0"/>
              <a:t>访问控制的概念</a:t>
            </a:r>
            <a:endParaRPr lang="en-US" altLang="zh-CN" dirty="0"/>
          </a:p>
          <a:p>
            <a:r>
              <a:rPr lang="en-US" altLang="zh-CN" dirty="0">
                <a:solidFill>
                  <a:schemeClr val="tx1">
                    <a:lumMod val="50000"/>
                  </a:schemeClr>
                </a:solidFill>
              </a:rPr>
              <a:t>Hook</a:t>
            </a:r>
            <a:r>
              <a:rPr lang="zh-CN" altLang="en-US" dirty="0">
                <a:solidFill>
                  <a:schemeClr val="tx1">
                    <a:lumMod val="50000"/>
                  </a:schemeClr>
                </a:solidFill>
              </a:rPr>
              <a:t>点分布和</a:t>
            </a:r>
            <a:r>
              <a:rPr lang="en-US" altLang="zh-CN" dirty="0" err="1">
                <a:solidFill>
                  <a:schemeClr val="tx1">
                    <a:lumMod val="50000"/>
                  </a:schemeClr>
                </a:solidFill>
              </a:rPr>
              <a:t>security_ops</a:t>
            </a:r>
            <a:r>
              <a:rPr lang="zh-CN" altLang="en-US" dirty="0">
                <a:solidFill>
                  <a:schemeClr val="tx1">
                    <a:lumMod val="50000"/>
                  </a:schemeClr>
                </a:solidFill>
              </a:rPr>
              <a:t>结构</a:t>
            </a:r>
            <a:endParaRPr lang="en-US" altLang="zh-CN" dirty="0">
              <a:solidFill>
                <a:schemeClr val="tx1">
                  <a:lumMod val="50000"/>
                </a:schemeClr>
              </a:solidFill>
            </a:endParaRPr>
          </a:p>
          <a:p>
            <a:r>
              <a:rPr lang="en-US" altLang="zh-CN" dirty="0"/>
              <a:t>Capabilities</a:t>
            </a:r>
            <a:r>
              <a:rPr lang="zh-CN" altLang="en-US" dirty="0"/>
              <a:t>机制</a:t>
            </a:r>
            <a:endParaRPr lang="en-US" altLang="zh-CN" dirty="0"/>
          </a:p>
          <a:p>
            <a:r>
              <a:rPr lang="en-US" altLang="zh-CN" dirty="0"/>
              <a:t>Smack</a:t>
            </a:r>
            <a:r>
              <a:rPr lang="zh-CN" altLang="en-US" dirty="0"/>
              <a:t>机制</a:t>
            </a:r>
            <a:endParaRPr lang="en-US" altLang="zh-CN" dirty="0"/>
          </a:p>
          <a:p>
            <a:endParaRPr lang="en-US" altLang="zh-CN" dirty="0">
              <a:latin typeface="Arial Narrow" charset="0"/>
            </a:endParaRPr>
          </a:p>
          <a:p>
            <a:endParaRPr lang="en-US" altLang="zh-CN" dirty="0"/>
          </a:p>
          <a:p>
            <a:pPr marL="0" indent="0">
              <a:buNone/>
            </a:pPr>
            <a:endParaRPr lang="en-US" dirty="0"/>
          </a:p>
        </p:txBody>
      </p:sp>
    </p:spTree>
    <p:extLst>
      <p:ext uri="{BB962C8B-B14F-4D97-AF65-F5344CB8AC3E}">
        <p14:creationId xmlns:p14="http://schemas.microsoft.com/office/powerpoint/2010/main" val="6427866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dirty="0"/>
              <a:t>Smack</a:t>
            </a:r>
            <a:r>
              <a:rPr lang="zh-CN" altLang="en-US" dirty="0"/>
              <a:t>基本概念</a:t>
            </a:r>
          </a:p>
        </p:txBody>
      </p:sp>
      <p:sp>
        <p:nvSpPr>
          <p:cNvPr id="414723" name="Rectangle 3"/>
          <p:cNvSpPr>
            <a:spLocks noGrp="1" noChangeArrowheads="1"/>
          </p:cNvSpPr>
          <p:nvPr>
            <p:ph type="body" idx="1"/>
          </p:nvPr>
        </p:nvSpPr>
        <p:spPr>
          <a:xfrm>
            <a:off x="301625" y="1412775"/>
            <a:ext cx="8540750" cy="4608513"/>
          </a:xfrm>
        </p:spPr>
        <p:txBody>
          <a:bodyPr/>
          <a:lstStyle/>
          <a:p>
            <a:r>
              <a:rPr lang="zh-CN" altLang="en-US" sz="2400" dirty="0">
                <a:sym typeface="Symbol" charset="0"/>
              </a:rPr>
              <a:t>主体</a:t>
            </a:r>
          </a:p>
          <a:p>
            <a:pPr lvl="1"/>
            <a:r>
              <a:rPr lang="en-US" altLang="zh-CN" sz="1600" dirty="0">
                <a:sym typeface="Symbol" charset="0"/>
              </a:rPr>
              <a:t>Smack</a:t>
            </a:r>
            <a:r>
              <a:rPr lang="zh-CN" altLang="en-US" sz="1600" dirty="0">
                <a:sym typeface="Symbol" charset="0"/>
              </a:rPr>
              <a:t>主体是指</a:t>
            </a:r>
            <a:r>
              <a:rPr lang="en-US" altLang="zh-CN" sz="1600" dirty="0">
                <a:sym typeface="Symbol" charset="0"/>
              </a:rPr>
              <a:t>Linux</a:t>
            </a:r>
            <a:r>
              <a:rPr lang="zh-CN" altLang="en-US" sz="1600" dirty="0">
                <a:sym typeface="Symbol" charset="0"/>
              </a:rPr>
              <a:t>内核进程</a:t>
            </a:r>
            <a:endParaRPr lang="en-US" altLang="zh-CN" sz="1600" dirty="0">
              <a:sym typeface="Symbol" charset="0"/>
            </a:endParaRPr>
          </a:p>
          <a:p>
            <a:r>
              <a:rPr lang="zh-CN" altLang="en-US" sz="2400" dirty="0">
                <a:sym typeface="Symbol" charset="0"/>
              </a:rPr>
              <a:t>客体</a:t>
            </a:r>
          </a:p>
          <a:p>
            <a:pPr lvl="1"/>
            <a:r>
              <a:rPr lang="en-US" altLang="zh-CN" sz="1600" dirty="0">
                <a:sym typeface="Symbol" charset="0"/>
              </a:rPr>
              <a:t>Smack</a:t>
            </a:r>
            <a:r>
              <a:rPr lang="zh-CN" altLang="en-US" sz="1600" dirty="0">
                <a:sym typeface="Symbol" charset="0"/>
              </a:rPr>
              <a:t>客体是指</a:t>
            </a:r>
            <a:r>
              <a:rPr lang="en-US" altLang="zh-CN" sz="1600" dirty="0">
                <a:sym typeface="Symbol" charset="0"/>
              </a:rPr>
              <a:t>Linux</a:t>
            </a:r>
            <a:r>
              <a:rPr lang="zh-CN" altLang="en-US" sz="1600" dirty="0">
                <a:sym typeface="Symbol" charset="0"/>
              </a:rPr>
              <a:t>内核客体对象，如文件、消息队列、套接字、共享内存、信号量等，客体也可以是</a:t>
            </a:r>
            <a:r>
              <a:rPr lang="en-US" altLang="zh-CN" sz="1600" dirty="0">
                <a:sym typeface="Symbol" charset="0"/>
              </a:rPr>
              <a:t>Linux</a:t>
            </a:r>
            <a:r>
              <a:rPr lang="zh-CN" altLang="en-US" sz="1600" dirty="0">
                <a:sym typeface="Symbol" charset="0"/>
              </a:rPr>
              <a:t>进程或者</a:t>
            </a:r>
            <a:r>
              <a:rPr lang="en-US" altLang="zh-CN" sz="1600" dirty="0">
                <a:sym typeface="Symbol" charset="0"/>
              </a:rPr>
              <a:t>IPC</a:t>
            </a:r>
            <a:r>
              <a:rPr lang="zh-CN" altLang="en-US" sz="1600" dirty="0">
                <a:sym typeface="Symbol" charset="0"/>
              </a:rPr>
              <a:t>。</a:t>
            </a:r>
            <a:endParaRPr lang="en-US" altLang="zh-CN" sz="1600" dirty="0">
              <a:sym typeface="Symbol" charset="0"/>
            </a:endParaRPr>
          </a:p>
          <a:p>
            <a:r>
              <a:rPr lang="zh-CN" altLang="en-US" sz="2400" dirty="0">
                <a:sym typeface="Symbol" charset="0"/>
              </a:rPr>
              <a:t>安全标签</a:t>
            </a:r>
          </a:p>
          <a:p>
            <a:pPr lvl="1"/>
            <a:r>
              <a:rPr lang="en-US" altLang="zh-CN" sz="1600" dirty="0">
                <a:sym typeface="Symbol" charset="0"/>
              </a:rPr>
              <a:t>Smack</a:t>
            </a:r>
            <a:r>
              <a:rPr lang="zh-CN" altLang="en-US" sz="1600" dirty="0">
                <a:sym typeface="Symbol" charset="0"/>
              </a:rPr>
              <a:t>安全标签是</a:t>
            </a:r>
            <a:r>
              <a:rPr lang="en-US" altLang="zh-CN" sz="1600" dirty="0">
                <a:sym typeface="Symbol" charset="0"/>
              </a:rPr>
              <a:t>C</a:t>
            </a:r>
            <a:r>
              <a:rPr lang="zh-CN" altLang="en-US" sz="1600" dirty="0">
                <a:sym typeface="Symbol" charset="0"/>
              </a:rPr>
              <a:t>语言的字符串，但最多包含</a:t>
            </a:r>
            <a:r>
              <a:rPr lang="en-US" altLang="zh-CN" sz="1600" dirty="0">
                <a:sym typeface="Symbol" charset="0"/>
              </a:rPr>
              <a:t>24</a:t>
            </a:r>
            <a:r>
              <a:rPr lang="zh-CN" altLang="en-US" sz="1600" dirty="0">
                <a:sym typeface="Symbol" charset="0"/>
              </a:rPr>
              <a:t>个字符（包括‘</a:t>
            </a:r>
            <a:r>
              <a:rPr lang="en-US" altLang="zh-CN" sz="1600" dirty="0">
                <a:sym typeface="Symbol" charset="0"/>
              </a:rPr>
              <a:t>/0’</a:t>
            </a:r>
            <a:r>
              <a:rPr lang="zh-CN" altLang="en-US" sz="1600" dirty="0">
                <a:sym typeface="Symbol" charset="0"/>
              </a:rPr>
              <a:t>），</a:t>
            </a:r>
            <a:r>
              <a:rPr lang="en-US" altLang="zh-CN" sz="1600" dirty="0">
                <a:sym typeface="Symbol" charset="0"/>
              </a:rPr>
              <a:t>Smack</a:t>
            </a:r>
            <a:r>
              <a:rPr lang="zh-CN" altLang="en-US" sz="1600" dirty="0">
                <a:sym typeface="Symbol" charset="0"/>
              </a:rPr>
              <a:t>修改了进程</a:t>
            </a:r>
            <a:r>
              <a:rPr lang="en-US" altLang="zh-CN" sz="1600" dirty="0" err="1">
                <a:sym typeface="Symbol" charset="0"/>
              </a:rPr>
              <a:t>task_struct</a:t>
            </a:r>
            <a:r>
              <a:rPr lang="zh-CN" altLang="en-US" sz="1600" dirty="0">
                <a:sym typeface="Symbol" charset="0"/>
              </a:rPr>
              <a:t>安全域，在进程被初始创建时，其安全标签是“</a:t>
            </a:r>
            <a:r>
              <a:rPr lang="en-US" altLang="zh-CN" sz="1600" dirty="0">
                <a:sym typeface="Symbol" charset="0"/>
              </a:rPr>
              <a:t>_”</a:t>
            </a:r>
            <a:r>
              <a:rPr lang="zh-CN" altLang="en-US" sz="1600" dirty="0">
                <a:sym typeface="Symbol" charset="0"/>
              </a:rPr>
              <a:t>。同样，</a:t>
            </a:r>
            <a:r>
              <a:rPr lang="en-US" altLang="zh-CN" sz="1600" dirty="0">
                <a:sym typeface="Symbol" charset="0"/>
              </a:rPr>
              <a:t>Smack</a:t>
            </a:r>
            <a:r>
              <a:rPr lang="zh-CN" altLang="en-US" sz="1600" dirty="0">
                <a:sym typeface="Symbol" charset="0"/>
              </a:rPr>
              <a:t>修改了虚拟文件系统的</a:t>
            </a:r>
            <a:r>
              <a:rPr lang="en-US" altLang="zh-CN" sz="1600" dirty="0" err="1">
                <a:sym typeface="Symbol" charset="0"/>
              </a:rPr>
              <a:t>inode</a:t>
            </a:r>
            <a:r>
              <a:rPr lang="zh-CN" altLang="en-US" sz="1600" dirty="0">
                <a:sym typeface="Symbol" charset="0"/>
              </a:rPr>
              <a:t>和</a:t>
            </a:r>
            <a:r>
              <a:rPr lang="en-US" altLang="zh-CN" sz="1600" dirty="0" err="1">
                <a:sym typeface="Symbol" charset="0"/>
              </a:rPr>
              <a:t>super_block</a:t>
            </a:r>
            <a:r>
              <a:rPr lang="zh-CN" altLang="en-US" sz="1600" dirty="0">
                <a:sym typeface="Symbol" charset="0"/>
              </a:rPr>
              <a:t>安全域，使得文件系统被创建时所有文件的安全标签是“</a:t>
            </a:r>
            <a:r>
              <a:rPr lang="en-US" altLang="zh-CN" sz="1600" dirty="0">
                <a:sym typeface="Symbol" charset="0"/>
              </a:rPr>
              <a:t>_”</a:t>
            </a:r>
            <a:r>
              <a:rPr lang="zh-CN" altLang="en-US" sz="1600" dirty="0">
                <a:sym typeface="Symbol" charset="0"/>
              </a:rPr>
              <a:t>。</a:t>
            </a:r>
            <a:endParaRPr lang="en-US" altLang="zh-CN" sz="1600" dirty="0">
              <a:sym typeface="Symbol" charset="0"/>
            </a:endParaRPr>
          </a:p>
          <a:p>
            <a:r>
              <a:rPr lang="zh-CN" altLang="en-US" sz="2400" dirty="0">
                <a:sym typeface="Symbol" charset="0"/>
              </a:rPr>
              <a:t>访问方式</a:t>
            </a:r>
          </a:p>
          <a:p>
            <a:pPr lvl="1"/>
            <a:r>
              <a:rPr lang="en-US" altLang="zh-CN" sz="1600" dirty="0">
                <a:sym typeface="Symbol" charset="0"/>
              </a:rPr>
              <a:t>Smack</a:t>
            </a:r>
            <a:r>
              <a:rPr lang="zh-CN" altLang="en-US" sz="1600" dirty="0">
                <a:sym typeface="Symbol" charset="0"/>
              </a:rPr>
              <a:t>最初版本的访问方式只有四种，即读（</a:t>
            </a:r>
            <a:r>
              <a:rPr lang="en-US" altLang="zh-CN" sz="1600" dirty="0">
                <a:sym typeface="Symbol" charset="0"/>
              </a:rPr>
              <a:t>r</a:t>
            </a:r>
            <a:r>
              <a:rPr lang="zh-CN" altLang="en-US" sz="1600" dirty="0">
                <a:sym typeface="Symbol" charset="0"/>
              </a:rPr>
              <a:t>或</a:t>
            </a:r>
            <a:r>
              <a:rPr lang="en-US" altLang="zh-CN" sz="1600" dirty="0">
                <a:sym typeface="Symbol" charset="0"/>
              </a:rPr>
              <a:t>R</a:t>
            </a:r>
            <a:r>
              <a:rPr lang="zh-CN" altLang="en-US" sz="1600" dirty="0">
                <a:sym typeface="Symbol" charset="0"/>
              </a:rPr>
              <a:t>）、写（</a:t>
            </a:r>
            <a:r>
              <a:rPr lang="en-US" altLang="zh-CN" sz="1600" dirty="0">
                <a:sym typeface="Symbol" charset="0"/>
              </a:rPr>
              <a:t>w</a:t>
            </a:r>
            <a:r>
              <a:rPr lang="zh-CN" altLang="en-US" sz="1600" dirty="0">
                <a:sym typeface="Symbol" charset="0"/>
              </a:rPr>
              <a:t>或</a:t>
            </a:r>
            <a:r>
              <a:rPr lang="en-US" altLang="zh-CN" sz="1600" dirty="0">
                <a:sym typeface="Symbol" charset="0"/>
              </a:rPr>
              <a:t>W</a:t>
            </a:r>
            <a:r>
              <a:rPr lang="zh-CN" altLang="en-US" sz="1600" dirty="0">
                <a:sym typeface="Symbol" charset="0"/>
              </a:rPr>
              <a:t>）、执行（</a:t>
            </a:r>
            <a:r>
              <a:rPr lang="en-US" altLang="zh-CN" sz="1600" dirty="0">
                <a:sym typeface="Symbol" charset="0"/>
              </a:rPr>
              <a:t>x</a:t>
            </a:r>
            <a:r>
              <a:rPr lang="zh-CN" altLang="en-US" sz="1600" dirty="0">
                <a:sym typeface="Symbol" charset="0"/>
              </a:rPr>
              <a:t>或</a:t>
            </a:r>
            <a:r>
              <a:rPr lang="en-US" altLang="zh-CN" sz="1600" dirty="0">
                <a:sym typeface="Symbol" charset="0"/>
              </a:rPr>
              <a:t>X</a:t>
            </a:r>
            <a:r>
              <a:rPr lang="zh-CN" altLang="en-US" sz="1600" dirty="0">
                <a:sym typeface="Symbol" charset="0"/>
              </a:rPr>
              <a:t>）、追加写（</a:t>
            </a:r>
            <a:r>
              <a:rPr lang="en-US" altLang="zh-CN" sz="1600" dirty="0">
                <a:sym typeface="Symbol" charset="0"/>
              </a:rPr>
              <a:t>a</a:t>
            </a:r>
            <a:r>
              <a:rPr lang="zh-CN" altLang="en-US" sz="1600" dirty="0">
                <a:sym typeface="Symbol" charset="0"/>
              </a:rPr>
              <a:t>或</a:t>
            </a:r>
            <a:r>
              <a:rPr lang="en-US" altLang="zh-CN" sz="1600" dirty="0">
                <a:sym typeface="Symbol" charset="0"/>
              </a:rPr>
              <a:t>A</a:t>
            </a:r>
            <a:r>
              <a:rPr lang="zh-CN" altLang="en-US" sz="1600" dirty="0">
                <a:sym typeface="Symbol" charset="0"/>
              </a:rPr>
              <a:t>）。其中，在进程之间通信中，一个进程发送消息或者数据包给另一个进程时，这样的操作属于写操作。</a:t>
            </a:r>
            <a:endParaRPr lang="en-US" altLang="zh-CN" sz="1600" dirty="0">
              <a:sym typeface="Symbol" charset="0"/>
            </a:endParaRPr>
          </a:p>
          <a:p>
            <a:pPr lvl="1"/>
            <a:endParaRPr lang="en-US" altLang="zh-CN" sz="1600" dirty="0">
              <a:sym typeface="Symbol" charset="0"/>
            </a:endParaRPr>
          </a:p>
          <a:p>
            <a:pPr lvl="1"/>
            <a:endParaRPr lang="en-US" altLang="zh-CN" sz="1600" dirty="0">
              <a:sym typeface="Symbol" charset="0"/>
            </a:endParaRPr>
          </a:p>
          <a:p>
            <a:pPr marL="0" indent="0">
              <a:buNone/>
            </a:pPr>
            <a:br>
              <a:rPr lang="en-US" altLang="zh-CN" sz="2000" dirty="0"/>
            </a:br>
            <a:endParaRPr lang="zh-CN" altLang="en-US" sz="2000" dirty="0"/>
          </a:p>
          <a:p>
            <a:pPr lvl="1"/>
            <a:endParaRPr lang="zh-CN" altLang="en-US" dirty="0">
              <a:sym typeface="Symbol" charset="0"/>
            </a:endParaRPr>
          </a:p>
        </p:txBody>
      </p:sp>
    </p:spTree>
    <p:extLst>
      <p:ext uri="{BB962C8B-B14F-4D97-AF65-F5344CB8AC3E}">
        <p14:creationId xmlns:p14="http://schemas.microsoft.com/office/powerpoint/2010/main" val="28295475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dirty="0"/>
              <a:t>Smack</a:t>
            </a:r>
            <a:r>
              <a:rPr lang="zh-CN" altLang="en-US" dirty="0"/>
              <a:t>基本概念</a:t>
            </a:r>
          </a:p>
        </p:txBody>
      </p:sp>
      <p:sp>
        <p:nvSpPr>
          <p:cNvPr id="414723" name="Rectangle 3"/>
          <p:cNvSpPr>
            <a:spLocks noGrp="1" noChangeArrowheads="1"/>
          </p:cNvSpPr>
          <p:nvPr>
            <p:ph type="body" idx="1"/>
          </p:nvPr>
        </p:nvSpPr>
        <p:spPr>
          <a:xfrm>
            <a:off x="301625" y="1412775"/>
            <a:ext cx="8540750" cy="4608513"/>
          </a:xfrm>
        </p:spPr>
        <p:txBody>
          <a:bodyPr/>
          <a:lstStyle/>
          <a:p>
            <a:r>
              <a:rPr lang="zh-CN" altLang="en-US" sz="2400" dirty="0">
                <a:sym typeface="Symbol" charset="0"/>
              </a:rPr>
              <a:t>安全策略</a:t>
            </a:r>
          </a:p>
          <a:p>
            <a:pPr lvl="1"/>
            <a:r>
              <a:rPr lang="en-US" altLang="zh-CN" sz="1600" dirty="0">
                <a:sym typeface="Symbol" charset="0"/>
              </a:rPr>
              <a:t>Smack</a:t>
            </a:r>
            <a:r>
              <a:rPr lang="zh-CN" altLang="en-US" sz="1600" dirty="0">
                <a:sym typeface="Symbol" charset="0"/>
              </a:rPr>
              <a:t>的安全策略分为</a:t>
            </a:r>
            <a:r>
              <a:rPr lang="en-US" altLang="zh-CN" sz="1600" dirty="0">
                <a:sym typeface="Symbol" charset="0"/>
              </a:rPr>
              <a:t>Smack</a:t>
            </a:r>
            <a:r>
              <a:rPr lang="zh-CN" altLang="en-US" sz="1600" dirty="0">
                <a:sym typeface="Symbol" charset="0"/>
              </a:rPr>
              <a:t>内置的安全策略和用户可定制的安全策略。</a:t>
            </a:r>
            <a:r>
              <a:rPr lang="en-US" altLang="zh-CN" sz="1600" dirty="0">
                <a:sym typeface="Symbol" charset="0"/>
              </a:rPr>
              <a:t>Smack</a:t>
            </a:r>
            <a:r>
              <a:rPr lang="zh-CN" altLang="en-US" sz="1600" dirty="0">
                <a:sym typeface="Symbol" charset="0"/>
              </a:rPr>
              <a:t>内置的安全策略是指原本就已经被</a:t>
            </a:r>
            <a:r>
              <a:rPr lang="en-US" altLang="zh-CN" sz="1600" dirty="0">
                <a:sym typeface="Symbol" charset="0"/>
              </a:rPr>
              <a:t>Smack</a:t>
            </a:r>
            <a:r>
              <a:rPr lang="zh-CN" altLang="en-US" sz="1600" dirty="0">
                <a:sym typeface="Symbol" charset="0"/>
              </a:rPr>
              <a:t>访问控制代码所规定的，包括如下几条：</a:t>
            </a:r>
            <a:endParaRPr lang="en-US" altLang="zh-CN" sz="1600" dirty="0">
              <a:sym typeface="Symbol" charset="0"/>
            </a:endParaRPr>
          </a:p>
          <a:p>
            <a:pPr lvl="1"/>
            <a:endParaRPr lang="en-US" altLang="zh-CN" sz="1600" dirty="0">
              <a:sym typeface="Symbol" charset="0"/>
            </a:endParaRPr>
          </a:p>
          <a:p>
            <a:pPr lvl="1"/>
            <a:r>
              <a:rPr lang="zh-CN" altLang="en-US" sz="1600" dirty="0">
                <a:sym typeface="Symbol" charset="0"/>
              </a:rPr>
              <a:t>（</a:t>
            </a:r>
            <a:r>
              <a:rPr lang="en-US" altLang="zh-CN" sz="1600" dirty="0">
                <a:sym typeface="Symbol" charset="0"/>
              </a:rPr>
              <a:t>1</a:t>
            </a:r>
            <a:r>
              <a:rPr lang="zh-CN" altLang="en-US" sz="1600" dirty="0">
                <a:sym typeface="Symbol" charset="0"/>
              </a:rPr>
              <a:t>）安全标签是“*”的进程发起的任何形式的访问都被拒绝；</a:t>
            </a:r>
            <a:endParaRPr lang="en-US" altLang="zh-CN" sz="1600" dirty="0">
              <a:sym typeface="Symbol" charset="0"/>
            </a:endParaRPr>
          </a:p>
          <a:p>
            <a:pPr lvl="1"/>
            <a:r>
              <a:rPr lang="zh-CN" altLang="en-US" sz="1600" dirty="0">
                <a:sym typeface="Symbol" charset="0"/>
              </a:rPr>
              <a:t>（</a:t>
            </a:r>
            <a:r>
              <a:rPr lang="en-US" altLang="zh-CN" sz="1600" dirty="0">
                <a:sym typeface="Symbol" charset="0"/>
              </a:rPr>
              <a:t>2</a:t>
            </a:r>
            <a:r>
              <a:rPr lang="zh-CN" altLang="en-US" sz="1600" dirty="0">
                <a:sym typeface="Symbol" charset="0"/>
              </a:rPr>
              <a:t>）安全标签是“</a:t>
            </a:r>
            <a:r>
              <a:rPr lang="en-US" altLang="zh-CN" sz="1600" dirty="0">
                <a:sym typeface="Symbol" charset="0"/>
              </a:rPr>
              <a:t>^”</a:t>
            </a:r>
            <a:r>
              <a:rPr lang="zh-CN" altLang="en-US" sz="1600" dirty="0">
                <a:sym typeface="Symbol" charset="0"/>
              </a:rPr>
              <a:t>的进程发起的读或执行的请求都被容许；</a:t>
            </a:r>
            <a:endParaRPr lang="en-US" altLang="zh-CN" sz="1600" dirty="0">
              <a:sym typeface="Symbol" charset="0"/>
            </a:endParaRPr>
          </a:p>
          <a:p>
            <a:pPr lvl="1"/>
            <a:r>
              <a:rPr lang="zh-CN" altLang="en-US" sz="1600" dirty="0">
                <a:sym typeface="Symbol" charset="0"/>
              </a:rPr>
              <a:t>（</a:t>
            </a:r>
            <a:r>
              <a:rPr lang="en-US" altLang="zh-CN" sz="1600" dirty="0">
                <a:sym typeface="Symbol" charset="0"/>
              </a:rPr>
              <a:t>3</a:t>
            </a:r>
            <a:r>
              <a:rPr lang="zh-CN" altLang="en-US" sz="1600" dirty="0">
                <a:sym typeface="Symbol" charset="0"/>
              </a:rPr>
              <a:t>）任何进程对安全标签是“</a:t>
            </a:r>
            <a:r>
              <a:rPr lang="en-US" altLang="zh-CN" sz="1600" dirty="0">
                <a:sym typeface="Symbol" charset="0"/>
              </a:rPr>
              <a:t>_”</a:t>
            </a:r>
            <a:r>
              <a:rPr lang="zh-CN" altLang="en-US" sz="1600" dirty="0">
                <a:sym typeface="Symbol" charset="0"/>
              </a:rPr>
              <a:t>的客体发起的读或执行的请求都被容许；</a:t>
            </a:r>
            <a:endParaRPr lang="en-US" altLang="zh-CN" sz="1600" dirty="0">
              <a:sym typeface="Symbol" charset="0"/>
            </a:endParaRPr>
          </a:p>
          <a:p>
            <a:pPr lvl="1"/>
            <a:r>
              <a:rPr lang="zh-CN" altLang="en-US" sz="1600" dirty="0">
                <a:sym typeface="Symbol" charset="0"/>
              </a:rPr>
              <a:t>（</a:t>
            </a:r>
            <a:r>
              <a:rPr lang="en-US" altLang="zh-CN" sz="1600" dirty="0">
                <a:sym typeface="Symbol" charset="0"/>
              </a:rPr>
              <a:t>4</a:t>
            </a:r>
            <a:r>
              <a:rPr lang="zh-CN" altLang="en-US" sz="1600" dirty="0">
                <a:sym typeface="Symbol" charset="0"/>
              </a:rPr>
              <a:t>）任何进程对安全标签是“*”的客体发起的任何形式的请求都被容许；</a:t>
            </a:r>
            <a:endParaRPr lang="en-US" altLang="zh-CN" sz="1600" dirty="0">
              <a:sym typeface="Symbol" charset="0"/>
            </a:endParaRPr>
          </a:p>
          <a:p>
            <a:pPr lvl="1"/>
            <a:r>
              <a:rPr lang="zh-CN" altLang="en-US" sz="1600" dirty="0">
                <a:sym typeface="Symbol" charset="0"/>
              </a:rPr>
              <a:t>（</a:t>
            </a:r>
            <a:r>
              <a:rPr lang="en-US" altLang="zh-CN" sz="1600" dirty="0">
                <a:sym typeface="Symbol" charset="0"/>
              </a:rPr>
              <a:t>5</a:t>
            </a:r>
            <a:r>
              <a:rPr lang="zh-CN" altLang="en-US" sz="1600" dirty="0">
                <a:sym typeface="Symbol" charset="0"/>
              </a:rPr>
              <a:t>）如果主体和客体的安全标签相同，那么该主体对该客体发起的任何形式的访问都被容许</a:t>
            </a:r>
            <a:endParaRPr lang="en-US" altLang="zh-CN" sz="1600" dirty="0">
              <a:sym typeface="Symbol" charset="0"/>
            </a:endParaRPr>
          </a:p>
          <a:p>
            <a:pPr lvl="1"/>
            <a:endParaRPr lang="en-US" altLang="zh-CN" sz="1600" dirty="0">
              <a:sym typeface="Symbol" charset="0"/>
            </a:endParaRPr>
          </a:p>
          <a:p>
            <a:pPr marL="0" indent="0">
              <a:buNone/>
            </a:pPr>
            <a:br>
              <a:rPr lang="en-US" altLang="zh-CN" sz="2000" dirty="0"/>
            </a:br>
            <a:endParaRPr lang="zh-CN" altLang="en-US" sz="2000" dirty="0"/>
          </a:p>
          <a:p>
            <a:pPr lvl="1"/>
            <a:endParaRPr lang="zh-CN" altLang="en-US" dirty="0">
              <a:sym typeface="Symbol" charset="0"/>
            </a:endParaRPr>
          </a:p>
        </p:txBody>
      </p:sp>
    </p:spTree>
    <p:extLst>
      <p:ext uri="{BB962C8B-B14F-4D97-AF65-F5344CB8AC3E}">
        <p14:creationId xmlns:p14="http://schemas.microsoft.com/office/powerpoint/2010/main" val="326668808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dirty="0"/>
              <a:t>Smack</a:t>
            </a:r>
            <a:r>
              <a:rPr lang="zh-CN" altLang="en-US" dirty="0"/>
              <a:t>基本概念</a:t>
            </a:r>
          </a:p>
        </p:txBody>
      </p:sp>
      <p:sp>
        <p:nvSpPr>
          <p:cNvPr id="414723" name="Rectangle 3"/>
          <p:cNvSpPr>
            <a:spLocks noGrp="1" noChangeArrowheads="1"/>
          </p:cNvSpPr>
          <p:nvPr>
            <p:ph type="body" idx="1"/>
          </p:nvPr>
        </p:nvSpPr>
        <p:spPr>
          <a:xfrm>
            <a:off x="301625" y="1412775"/>
            <a:ext cx="8540750" cy="4608513"/>
          </a:xfrm>
        </p:spPr>
        <p:txBody>
          <a:bodyPr/>
          <a:lstStyle/>
          <a:p>
            <a:r>
              <a:rPr lang="zh-CN" altLang="en-US" sz="2400" dirty="0">
                <a:sym typeface="Symbol" charset="0"/>
              </a:rPr>
              <a:t>安全策略</a:t>
            </a:r>
          </a:p>
          <a:p>
            <a:pPr lvl="1"/>
            <a:r>
              <a:rPr lang="zh-CN" altLang="en-US" sz="1600" dirty="0">
                <a:sym typeface="Symbol" charset="0"/>
              </a:rPr>
              <a:t>除此之外，用户可以根据自己的安全需求，在主、客体安全标签都已经存在的前提下，通过“</a:t>
            </a:r>
            <a:r>
              <a:rPr lang="en-US" altLang="zh-CN" sz="1600" dirty="0" err="1">
                <a:sym typeface="Symbol" charset="0"/>
              </a:rPr>
              <a:t>smackload</a:t>
            </a:r>
            <a:r>
              <a:rPr lang="en-US" altLang="zh-CN" sz="1600" dirty="0">
                <a:sym typeface="Symbol" charset="0"/>
              </a:rPr>
              <a:t>”</a:t>
            </a:r>
            <a:r>
              <a:rPr lang="zh-CN" altLang="en-US" sz="1600" dirty="0">
                <a:sym typeface="Symbol" charset="0"/>
              </a:rPr>
              <a:t>工具写入安全策略</a:t>
            </a:r>
            <a:endParaRPr lang="en-US" altLang="zh-CN" sz="1600" dirty="0">
              <a:sym typeface="Symbol" charset="0"/>
            </a:endParaRPr>
          </a:p>
          <a:p>
            <a:pPr lvl="1"/>
            <a:endParaRPr lang="en-US" altLang="zh-CN" sz="1600" dirty="0">
              <a:sym typeface="Symbol" charset="0"/>
            </a:endParaRPr>
          </a:p>
          <a:p>
            <a:pPr lvl="1"/>
            <a:endParaRPr lang="en-US" altLang="zh-CN" sz="1600" dirty="0">
              <a:sym typeface="Symbol" charset="0"/>
            </a:endParaRPr>
          </a:p>
          <a:p>
            <a:pPr lvl="1"/>
            <a:endParaRPr lang="en-US" altLang="zh-CN" sz="1600" dirty="0">
              <a:sym typeface="Symbol" charset="0"/>
            </a:endParaRPr>
          </a:p>
          <a:p>
            <a:pPr lvl="1"/>
            <a:endParaRPr lang="en-US" altLang="zh-CN" sz="1600" dirty="0">
              <a:sym typeface="Symbol" charset="0"/>
            </a:endParaRPr>
          </a:p>
          <a:p>
            <a:pPr marL="0" indent="0">
              <a:buNone/>
            </a:pPr>
            <a:br>
              <a:rPr lang="en-US" altLang="zh-CN" sz="2000" dirty="0"/>
            </a:br>
            <a:endParaRPr lang="en-US" altLang="zh-CN" sz="2000" dirty="0"/>
          </a:p>
          <a:p>
            <a:pPr marL="0" indent="0">
              <a:buNone/>
            </a:pPr>
            <a:endParaRPr lang="en-US" altLang="zh-CN" sz="2000" dirty="0"/>
          </a:p>
          <a:p>
            <a:pPr marL="0" indent="0">
              <a:buNone/>
            </a:pPr>
            <a:endParaRPr lang="en-US" altLang="zh-CN" sz="2000" dirty="0"/>
          </a:p>
          <a:p>
            <a:pPr marL="0" indent="0">
              <a:buNone/>
            </a:pPr>
            <a:endParaRPr lang="zh-CN" altLang="en-US" sz="1800" dirty="0"/>
          </a:p>
          <a:p>
            <a:pPr marL="457200" lvl="1" indent="0">
              <a:buNone/>
            </a:pPr>
            <a:r>
              <a:rPr lang="zh-CN" altLang="en-US" sz="1800" dirty="0">
                <a:sym typeface="Symbol" charset="0"/>
              </a:rPr>
              <a:t>当用户连续写入以上三条规则后，</a:t>
            </a:r>
            <a:r>
              <a:rPr lang="en-US" altLang="zh-CN" sz="1800" dirty="0">
                <a:sym typeface="Symbol" charset="0"/>
              </a:rPr>
              <a:t>Smack</a:t>
            </a:r>
            <a:r>
              <a:rPr lang="zh-CN" altLang="en-US" sz="1800" dirty="0">
                <a:sym typeface="Symbol" charset="0"/>
              </a:rPr>
              <a:t>会将相同主、客体的规则进行覆盖，最终，</a:t>
            </a:r>
            <a:r>
              <a:rPr lang="en-US" altLang="zh-CN" sz="1800" dirty="0" err="1">
                <a:sym typeface="Symbol" charset="0"/>
              </a:rPr>
              <a:t>abc</a:t>
            </a:r>
            <a:r>
              <a:rPr lang="zh-CN" altLang="en-US" sz="1800" dirty="0">
                <a:sym typeface="Symbol" charset="0"/>
              </a:rPr>
              <a:t>对</a:t>
            </a:r>
            <a:r>
              <a:rPr lang="en-US" altLang="zh-CN" sz="1800" dirty="0">
                <a:sym typeface="Symbol" charset="0"/>
              </a:rPr>
              <a:t>xyz</a:t>
            </a:r>
            <a:r>
              <a:rPr lang="zh-CN" altLang="en-US" sz="1800" dirty="0">
                <a:sym typeface="Symbol" charset="0"/>
              </a:rPr>
              <a:t>没有任何权限</a:t>
            </a:r>
          </a:p>
          <a:p>
            <a:pPr lvl="1"/>
            <a:endParaRPr lang="zh-CN" altLang="en-US" dirty="0">
              <a:sym typeface="Symbol"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742321707"/>
              </p:ext>
            </p:extLst>
          </p:nvPr>
        </p:nvGraphicFramePr>
        <p:xfrm>
          <a:off x="1259632" y="2636912"/>
          <a:ext cx="6984776" cy="229108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gridCol w="3528392">
                  <a:extLst>
                    <a:ext uri="{9D8B030D-6E8A-4147-A177-3AD203B41FA5}">
                      <a16:colId xmlns:a16="http://schemas.microsoft.com/office/drawing/2014/main" val="20002"/>
                    </a:ext>
                  </a:extLst>
                </a:gridCol>
              </a:tblGrid>
              <a:tr h="370840">
                <a:tc>
                  <a:txBody>
                    <a:bodyPr/>
                    <a:lstStyle/>
                    <a:p>
                      <a:pPr algn="ctr"/>
                      <a:r>
                        <a:rPr lang="zh-CN" altLang="en-US" dirty="0"/>
                        <a:t>策略编号</a:t>
                      </a:r>
                    </a:p>
                  </a:txBody>
                  <a:tcPr/>
                </a:tc>
                <a:tc>
                  <a:txBody>
                    <a:bodyPr/>
                    <a:lstStyle/>
                    <a:p>
                      <a:pPr algn="ctr"/>
                      <a:r>
                        <a:rPr lang="zh-CN" altLang="en-US" dirty="0"/>
                        <a:t>策略内容</a:t>
                      </a:r>
                    </a:p>
                  </a:txBody>
                  <a:tcPr/>
                </a:tc>
                <a:tc>
                  <a:txBody>
                    <a:bodyPr/>
                    <a:lstStyle/>
                    <a:p>
                      <a:pPr algn="ctr"/>
                      <a:r>
                        <a:rPr lang="zh-CN" altLang="en-US" dirty="0"/>
                        <a:t>策略含义</a:t>
                      </a:r>
                    </a:p>
                  </a:txBody>
                  <a:tcPr/>
                </a:tc>
                <a:extLst>
                  <a:ext uri="{0D108BD9-81ED-4DB2-BD59-A6C34878D82A}">
                    <a16:rowId xmlns:a16="http://schemas.microsoft.com/office/drawing/2014/main" val="10000"/>
                  </a:ext>
                </a:extLst>
              </a:tr>
              <a:tr h="370840">
                <a:tc>
                  <a:txBody>
                    <a:bodyPr/>
                    <a:lstStyle/>
                    <a:p>
                      <a:pPr algn="ctr"/>
                      <a:r>
                        <a:rPr lang="en-US" altLang="zh-CN" dirty="0"/>
                        <a:t>1</a:t>
                      </a:r>
                      <a:endParaRPr lang="zh-CN" altLang="en-US" dirty="0"/>
                    </a:p>
                  </a:txBody>
                  <a:tcPr/>
                </a:tc>
                <a:tc>
                  <a:txBody>
                    <a:bodyPr/>
                    <a:lstStyle/>
                    <a:p>
                      <a:r>
                        <a:rPr lang="en-US" altLang="zh-CN" sz="1800" b="0" i="0" kern="1200" dirty="0" err="1">
                          <a:solidFill>
                            <a:schemeClr val="dk1"/>
                          </a:solidFill>
                          <a:effectLst/>
                          <a:latin typeface="+mn-lt"/>
                          <a:ea typeface="+mn-ea"/>
                          <a:cs typeface="+mn-cs"/>
                        </a:rPr>
                        <a:t>abc</a:t>
                      </a:r>
                      <a:r>
                        <a:rPr lang="en-US" altLang="zh-CN" sz="1800" b="0" i="0" kern="1200" dirty="0">
                          <a:solidFill>
                            <a:schemeClr val="dk1"/>
                          </a:solidFill>
                          <a:effectLst/>
                          <a:latin typeface="+mn-lt"/>
                          <a:ea typeface="+mn-ea"/>
                          <a:cs typeface="+mn-cs"/>
                        </a:rPr>
                        <a:t>    xyz     </a:t>
                      </a:r>
                      <a:r>
                        <a:rPr lang="en-US" altLang="zh-CN" sz="1800" b="0" i="0" kern="1200" dirty="0" err="1">
                          <a:solidFill>
                            <a:schemeClr val="dk1"/>
                          </a:solidFill>
                          <a:effectLst/>
                          <a:latin typeface="+mn-lt"/>
                          <a:ea typeface="+mn-ea"/>
                          <a:cs typeface="+mn-cs"/>
                        </a:rPr>
                        <a:t>rwxa</a:t>
                      </a:r>
                      <a:endParaRPr lang="zh-CN" altLang="en-US" dirty="0"/>
                    </a:p>
                  </a:txBody>
                  <a:tcPr/>
                </a:tc>
                <a:tc>
                  <a:txBody>
                    <a:bodyPr/>
                    <a:lstStyle/>
                    <a:p>
                      <a:r>
                        <a:rPr lang="zh-CN" altLang="en-US" dirty="0"/>
                        <a:t>表示主体</a:t>
                      </a:r>
                      <a:r>
                        <a:rPr lang="en-US" altLang="zh-CN" dirty="0" err="1"/>
                        <a:t>abc</a:t>
                      </a:r>
                      <a:r>
                        <a:rPr lang="zh-CN" altLang="en-US" dirty="0"/>
                        <a:t>对客体</a:t>
                      </a:r>
                      <a:r>
                        <a:rPr lang="en-US" altLang="zh-CN" dirty="0"/>
                        <a:t>xyz</a:t>
                      </a:r>
                      <a:r>
                        <a:rPr lang="zh-CN" altLang="en-US" dirty="0"/>
                        <a:t>有读、写、执行、盲写的权限</a:t>
                      </a:r>
                    </a:p>
                  </a:txBody>
                  <a:tcPr/>
                </a:tc>
                <a:extLst>
                  <a:ext uri="{0D108BD9-81ED-4DB2-BD59-A6C34878D82A}">
                    <a16:rowId xmlns:a16="http://schemas.microsoft.com/office/drawing/2014/main" val="10001"/>
                  </a:ext>
                </a:extLst>
              </a:tr>
              <a:tr h="370840">
                <a:tc>
                  <a:txBody>
                    <a:bodyPr/>
                    <a:lstStyle/>
                    <a:p>
                      <a:pPr algn="ctr"/>
                      <a:r>
                        <a:rPr lang="en-US" altLang="zh-CN" dirty="0"/>
                        <a:t>2</a:t>
                      </a:r>
                      <a:endParaRPr lang="zh-CN" altLang="en-US" dirty="0"/>
                    </a:p>
                  </a:txBody>
                  <a:tcPr/>
                </a:tc>
                <a:tc>
                  <a:txBody>
                    <a:bodyPr/>
                    <a:lstStyle/>
                    <a:p>
                      <a:r>
                        <a:rPr lang="en-US" altLang="zh-CN" sz="1800" b="0" i="0" kern="1200" dirty="0" err="1">
                          <a:solidFill>
                            <a:schemeClr val="dk1"/>
                          </a:solidFill>
                          <a:effectLst/>
                          <a:latin typeface="+mn-lt"/>
                          <a:ea typeface="+mn-ea"/>
                          <a:cs typeface="+mn-cs"/>
                        </a:rPr>
                        <a:t>abc</a:t>
                      </a:r>
                      <a:r>
                        <a:rPr lang="en-US" altLang="zh-CN" sz="1800" b="0" i="0" kern="1200" dirty="0">
                          <a:solidFill>
                            <a:schemeClr val="dk1"/>
                          </a:solidFill>
                          <a:effectLst/>
                          <a:latin typeface="+mn-lt"/>
                          <a:ea typeface="+mn-ea"/>
                          <a:cs typeface="+mn-cs"/>
                        </a:rPr>
                        <a:t>    xyz     </a:t>
                      </a:r>
                      <a:r>
                        <a:rPr lang="en-US" altLang="zh-CN" sz="1800" b="0" i="0" kern="1200" dirty="0" err="1">
                          <a:solidFill>
                            <a:schemeClr val="dk1"/>
                          </a:solidFill>
                          <a:effectLst/>
                          <a:latin typeface="+mn-lt"/>
                          <a:ea typeface="+mn-ea"/>
                          <a:cs typeface="+mn-cs"/>
                        </a:rPr>
                        <a:t>rwr</a:t>
                      </a:r>
                      <a:endParaRPr lang="zh-CN" altLang="en-US" dirty="0"/>
                    </a:p>
                  </a:txBody>
                  <a:tcPr/>
                </a:tc>
                <a:tc>
                  <a:txBody>
                    <a:bodyPr/>
                    <a:lstStyle/>
                    <a:p>
                      <a:r>
                        <a:rPr lang="zh-CN" altLang="en-US" sz="1800" b="0" i="0" kern="1200" dirty="0">
                          <a:solidFill>
                            <a:schemeClr val="dk1"/>
                          </a:solidFill>
                          <a:effectLst/>
                          <a:latin typeface="+mn-lt"/>
                          <a:ea typeface="+mn-ea"/>
                          <a:cs typeface="+mn-cs"/>
                        </a:rPr>
                        <a:t>表示主体</a:t>
                      </a:r>
                      <a:r>
                        <a:rPr lang="en-US" altLang="zh-CN" sz="1800" b="0" i="0" kern="1200" dirty="0" err="1">
                          <a:solidFill>
                            <a:schemeClr val="dk1"/>
                          </a:solidFill>
                          <a:effectLst/>
                          <a:latin typeface="+mn-lt"/>
                          <a:ea typeface="+mn-ea"/>
                          <a:cs typeface="+mn-cs"/>
                        </a:rPr>
                        <a:t>abc</a:t>
                      </a:r>
                      <a:r>
                        <a:rPr lang="zh-CN" altLang="en-US" sz="1800" b="0" i="0" kern="1200" dirty="0">
                          <a:solidFill>
                            <a:schemeClr val="dk1"/>
                          </a:solidFill>
                          <a:effectLst/>
                          <a:latin typeface="+mn-lt"/>
                          <a:ea typeface="+mn-ea"/>
                          <a:cs typeface="+mn-cs"/>
                        </a:rPr>
                        <a:t>对客体</a:t>
                      </a:r>
                      <a:r>
                        <a:rPr lang="en-US" altLang="zh-CN" sz="1800" b="0" i="0" kern="1200" dirty="0">
                          <a:solidFill>
                            <a:schemeClr val="dk1"/>
                          </a:solidFill>
                          <a:effectLst/>
                          <a:latin typeface="+mn-lt"/>
                          <a:ea typeface="+mn-ea"/>
                          <a:cs typeface="+mn-cs"/>
                        </a:rPr>
                        <a:t>xyz</a:t>
                      </a:r>
                      <a:r>
                        <a:rPr lang="zh-CN" altLang="en-US" sz="1800" b="0" i="0" kern="1200" dirty="0">
                          <a:solidFill>
                            <a:schemeClr val="dk1"/>
                          </a:solidFill>
                          <a:effectLst/>
                          <a:latin typeface="+mn-lt"/>
                          <a:ea typeface="+mn-ea"/>
                          <a:cs typeface="+mn-cs"/>
                        </a:rPr>
                        <a:t>有读、写权限</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t>3</a:t>
                      </a:r>
                      <a:endParaRPr lang="zh-CN" altLang="en-US" dirty="0"/>
                    </a:p>
                  </a:txBody>
                  <a:tcPr/>
                </a:tc>
                <a:tc>
                  <a:txBody>
                    <a:bodyPr/>
                    <a:lstStyle/>
                    <a:p>
                      <a:r>
                        <a:rPr lang="en-US" altLang="zh-CN" sz="1800" b="0" i="0" kern="1200" dirty="0" err="1">
                          <a:solidFill>
                            <a:schemeClr val="dk1"/>
                          </a:solidFill>
                          <a:effectLst/>
                          <a:latin typeface="+mn-lt"/>
                          <a:ea typeface="+mn-ea"/>
                          <a:cs typeface="+mn-cs"/>
                        </a:rPr>
                        <a:t>abc</a:t>
                      </a:r>
                      <a:r>
                        <a:rPr lang="en-US" altLang="zh-CN" sz="1800" b="0" i="0" kern="1200" dirty="0">
                          <a:solidFill>
                            <a:schemeClr val="dk1"/>
                          </a:solidFill>
                          <a:effectLst/>
                          <a:latin typeface="+mn-lt"/>
                          <a:ea typeface="+mn-ea"/>
                          <a:cs typeface="+mn-cs"/>
                        </a:rPr>
                        <a:t>    xyz    _</a:t>
                      </a:r>
                      <a:endParaRPr lang="zh-CN" altLang="en-US" dirty="0"/>
                    </a:p>
                  </a:txBody>
                  <a:tcPr/>
                </a:tc>
                <a:tc>
                  <a:txBody>
                    <a:bodyPr/>
                    <a:lstStyle/>
                    <a:p>
                      <a:r>
                        <a:rPr lang="zh-CN" altLang="en-US" sz="1800" b="0" i="0" kern="1200" dirty="0">
                          <a:solidFill>
                            <a:schemeClr val="dk1"/>
                          </a:solidFill>
                          <a:effectLst/>
                          <a:latin typeface="+mn-lt"/>
                          <a:ea typeface="+mn-ea"/>
                          <a:cs typeface="+mn-cs"/>
                        </a:rPr>
                        <a:t>表示主体</a:t>
                      </a:r>
                      <a:r>
                        <a:rPr lang="en-US" altLang="zh-CN" sz="1800" b="0" i="0" kern="1200" dirty="0" err="1">
                          <a:solidFill>
                            <a:schemeClr val="dk1"/>
                          </a:solidFill>
                          <a:effectLst/>
                          <a:latin typeface="+mn-lt"/>
                          <a:ea typeface="+mn-ea"/>
                          <a:cs typeface="+mn-cs"/>
                        </a:rPr>
                        <a:t>abc</a:t>
                      </a:r>
                      <a:r>
                        <a:rPr lang="zh-CN" altLang="en-US" sz="1800" b="0" i="0" kern="1200" dirty="0">
                          <a:solidFill>
                            <a:schemeClr val="dk1"/>
                          </a:solidFill>
                          <a:effectLst/>
                          <a:latin typeface="+mn-lt"/>
                          <a:ea typeface="+mn-ea"/>
                          <a:cs typeface="+mn-cs"/>
                        </a:rPr>
                        <a:t>对客体</a:t>
                      </a:r>
                      <a:r>
                        <a:rPr lang="en-US" altLang="zh-CN" sz="1800" b="0" i="0" kern="1200" dirty="0">
                          <a:solidFill>
                            <a:schemeClr val="dk1"/>
                          </a:solidFill>
                          <a:effectLst/>
                          <a:latin typeface="+mn-lt"/>
                          <a:ea typeface="+mn-ea"/>
                          <a:cs typeface="+mn-cs"/>
                        </a:rPr>
                        <a:t>xyz</a:t>
                      </a:r>
                      <a:r>
                        <a:rPr lang="zh-CN" altLang="en-US" sz="1800" b="0" i="0" kern="1200" dirty="0">
                          <a:solidFill>
                            <a:schemeClr val="dk1"/>
                          </a:solidFill>
                          <a:effectLst/>
                          <a:latin typeface="+mn-lt"/>
                          <a:ea typeface="+mn-ea"/>
                          <a:cs typeface="+mn-cs"/>
                        </a:rPr>
                        <a:t>没有任何权限</a:t>
                      </a:r>
                      <a:endParaRPr lang="zh-CN"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477456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dirty="0"/>
              <a:t>Smack</a:t>
            </a:r>
            <a:r>
              <a:rPr lang="zh-CN" altLang="en-US" dirty="0"/>
              <a:t>源码分析</a:t>
            </a:r>
          </a:p>
        </p:txBody>
      </p:sp>
      <p:sp>
        <p:nvSpPr>
          <p:cNvPr id="414723" name="Rectangle 3"/>
          <p:cNvSpPr>
            <a:spLocks noGrp="1" noChangeArrowheads="1"/>
          </p:cNvSpPr>
          <p:nvPr>
            <p:ph type="body" idx="1"/>
          </p:nvPr>
        </p:nvSpPr>
        <p:spPr>
          <a:xfrm>
            <a:off x="301625" y="1412775"/>
            <a:ext cx="8540750" cy="4608513"/>
          </a:xfrm>
        </p:spPr>
        <p:txBody>
          <a:bodyPr/>
          <a:lstStyle/>
          <a:p>
            <a:r>
              <a:rPr lang="en-US" altLang="zh-CN" sz="2400" dirty="0">
                <a:sym typeface="Symbol" charset="0"/>
              </a:rPr>
              <a:t>2007</a:t>
            </a:r>
            <a:r>
              <a:rPr lang="zh-CN" altLang="en-US" sz="2400" dirty="0">
                <a:sym typeface="Symbol" charset="0"/>
              </a:rPr>
              <a:t>版本的</a:t>
            </a:r>
            <a:r>
              <a:rPr lang="en-US" altLang="zh-CN" sz="2400" dirty="0">
                <a:sym typeface="Symbol" charset="0"/>
              </a:rPr>
              <a:t>smack</a:t>
            </a:r>
            <a:r>
              <a:rPr lang="zh-CN" altLang="en-US" sz="2400" dirty="0">
                <a:sym typeface="Symbol" charset="0"/>
              </a:rPr>
              <a:t>源码并不庞大；</a:t>
            </a:r>
            <a:endParaRPr lang="en-US" altLang="zh-CN" sz="2400" dirty="0">
              <a:sym typeface="Symbol" charset="0"/>
            </a:endParaRPr>
          </a:p>
          <a:p>
            <a:endParaRPr lang="en-US" altLang="zh-CN" sz="2400" dirty="0">
              <a:sym typeface="Symbol" charset="0"/>
            </a:endParaRPr>
          </a:p>
          <a:p>
            <a:r>
              <a:rPr lang="zh-CN" altLang="en-US" sz="2400" dirty="0">
                <a:sym typeface="Symbol" charset="0"/>
              </a:rPr>
              <a:t>它被组织成了</a:t>
            </a:r>
            <a:r>
              <a:rPr lang="en-US" altLang="zh-CN" sz="2400" dirty="0" err="1">
                <a:sym typeface="Symbol" charset="0"/>
              </a:rPr>
              <a:t>smack.h</a:t>
            </a:r>
            <a:r>
              <a:rPr lang="zh-CN" altLang="en-US" sz="2400" dirty="0">
                <a:sym typeface="Symbol" charset="0"/>
              </a:rPr>
              <a:t>、</a:t>
            </a:r>
            <a:r>
              <a:rPr lang="en-US" altLang="zh-CN" sz="2400" dirty="0" err="1">
                <a:sym typeface="Symbol" charset="0"/>
              </a:rPr>
              <a:t>smack_access.c</a:t>
            </a:r>
            <a:r>
              <a:rPr lang="zh-CN" altLang="en-US" sz="2400" dirty="0">
                <a:sym typeface="Symbol" charset="0"/>
              </a:rPr>
              <a:t>、</a:t>
            </a:r>
            <a:r>
              <a:rPr lang="en-US" altLang="zh-CN" sz="2400" dirty="0" err="1">
                <a:sym typeface="Symbol" charset="0"/>
              </a:rPr>
              <a:t>smack_lsm.c</a:t>
            </a:r>
            <a:r>
              <a:rPr lang="zh-CN" altLang="en-US" sz="2400" dirty="0">
                <a:sym typeface="Symbol" charset="0"/>
              </a:rPr>
              <a:t>和</a:t>
            </a:r>
            <a:r>
              <a:rPr lang="en-US" altLang="zh-CN" sz="2400" dirty="0" err="1">
                <a:sym typeface="Symbol" charset="0"/>
              </a:rPr>
              <a:t>smackfs.c</a:t>
            </a:r>
            <a:r>
              <a:rPr lang="zh-CN" altLang="en-US" sz="2400" dirty="0">
                <a:sym typeface="Symbol" charset="0"/>
              </a:rPr>
              <a:t>四个源文件；</a:t>
            </a:r>
            <a:endParaRPr lang="en-US" altLang="zh-CN" sz="2400" dirty="0">
              <a:sym typeface="Symbol" charset="0"/>
            </a:endParaRPr>
          </a:p>
          <a:p>
            <a:endParaRPr lang="en-US" altLang="zh-CN" sz="2400" dirty="0">
              <a:sym typeface="Symbol" charset="0"/>
            </a:endParaRPr>
          </a:p>
          <a:p>
            <a:r>
              <a:rPr lang="zh-CN" altLang="en-US" sz="2400" dirty="0">
                <a:sym typeface="Symbol" charset="0"/>
              </a:rPr>
              <a:t>下面本小节就针对这四个文件来分析</a:t>
            </a:r>
            <a:r>
              <a:rPr lang="en-US" altLang="zh-CN" sz="2400" dirty="0">
                <a:sym typeface="Symbol" charset="0"/>
              </a:rPr>
              <a:t>Smack</a:t>
            </a:r>
            <a:r>
              <a:rPr lang="zh-CN" altLang="en-US" sz="2400" dirty="0">
                <a:sym typeface="Symbol" charset="0"/>
              </a:rPr>
              <a:t>的实现原理。</a:t>
            </a:r>
          </a:p>
          <a:p>
            <a:pPr lvl="1"/>
            <a:endParaRPr lang="en-US" altLang="zh-CN" sz="1600" dirty="0">
              <a:sym typeface="Symbol" charset="0"/>
            </a:endParaRPr>
          </a:p>
          <a:p>
            <a:pPr marL="0" indent="0">
              <a:buNone/>
            </a:pPr>
            <a:br>
              <a:rPr lang="en-US" altLang="zh-CN" sz="2000" dirty="0"/>
            </a:br>
            <a:endParaRPr lang="zh-CN" altLang="en-US" sz="2000" dirty="0"/>
          </a:p>
          <a:p>
            <a:pPr lvl="1"/>
            <a:endParaRPr lang="zh-CN" altLang="en-US" dirty="0">
              <a:sym typeface="Symbol" charset="0"/>
            </a:endParaRPr>
          </a:p>
        </p:txBody>
      </p:sp>
    </p:spTree>
    <p:extLst>
      <p:ext uri="{BB962C8B-B14F-4D97-AF65-F5344CB8AC3E}">
        <p14:creationId xmlns:p14="http://schemas.microsoft.com/office/powerpoint/2010/main" val="214234601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dirty="0"/>
              <a:t>Smack</a:t>
            </a:r>
            <a:r>
              <a:rPr lang="zh-CN" altLang="en-US" dirty="0"/>
              <a:t>结构体</a:t>
            </a:r>
          </a:p>
        </p:txBody>
      </p:sp>
      <p:sp>
        <p:nvSpPr>
          <p:cNvPr id="414723" name="Rectangle 3"/>
          <p:cNvSpPr>
            <a:spLocks noGrp="1" noChangeArrowheads="1"/>
          </p:cNvSpPr>
          <p:nvPr>
            <p:ph type="body" idx="1"/>
          </p:nvPr>
        </p:nvSpPr>
        <p:spPr>
          <a:xfrm>
            <a:off x="301625" y="1412775"/>
            <a:ext cx="8540750" cy="4608513"/>
          </a:xfrm>
        </p:spPr>
        <p:txBody>
          <a:bodyPr/>
          <a:lstStyle/>
          <a:p>
            <a:r>
              <a:rPr lang="en-US" altLang="zh-CN" sz="2400" dirty="0">
                <a:sym typeface="Symbol" charset="0"/>
              </a:rPr>
              <a:t>LSM</a:t>
            </a:r>
            <a:r>
              <a:rPr lang="zh-CN" altLang="en-US" sz="2400" dirty="0">
                <a:sym typeface="Symbol" charset="0"/>
              </a:rPr>
              <a:t>的安全域是“</a:t>
            </a:r>
            <a:r>
              <a:rPr lang="en-US" altLang="zh-CN" sz="2400" dirty="0">
                <a:sym typeface="Symbol" charset="0"/>
              </a:rPr>
              <a:t>void *security”</a:t>
            </a:r>
            <a:r>
              <a:rPr lang="zh-CN" altLang="en-US" sz="2400" dirty="0">
                <a:sym typeface="Symbol" charset="0"/>
              </a:rPr>
              <a:t>，它可以指向任意类型的指针，正因为此，</a:t>
            </a:r>
            <a:r>
              <a:rPr lang="en-US" altLang="zh-CN" sz="2400" dirty="0">
                <a:sym typeface="Symbol" charset="0"/>
              </a:rPr>
              <a:t>Smack</a:t>
            </a:r>
            <a:r>
              <a:rPr lang="zh-CN" altLang="en-US" sz="2400" dirty="0">
                <a:sym typeface="Symbol" charset="0"/>
              </a:rPr>
              <a:t>定义了几个重要的结构体，使得内核对象的安全域指向它们，下表总结了</a:t>
            </a:r>
            <a:r>
              <a:rPr lang="en-US" altLang="zh-CN" sz="2400" dirty="0">
                <a:sym typeface="Symbol" charset="0"/>
              </a:rPr>
              <a:t>LSM</a:t>
            </a:r>
            <a:r>
              <a:rPr lang="zh-CN" altLang="en-US" sz="2400" dirty="0">
                <a:sym typeface="Symbol" charset="0"/>
              </a:rPr>
              <a:t>安全域和</a:t>
            </a:r>
            <a:r>
              <a:rPr lang="en-US" altLang="zh-CN" sz="2400" dirty="0">
                <a:sym typeface="Symbol" charset="0"/>
              </a:rPr>
              <a:t>Smack</a:t>
            </a:r>
            <a:r>
              <a:rPr lang="zh-CN" altLang="en-US" sz="2400" dirty="0">
                <a:sym typeface="Symbol" charset="0"/>
              </a:rPr>
              <a:t>结构体之间的对应关系：</a:t>
            </a:r>
          </a:p>
          <a:p>
            <a:pPr lvl="1"/>
            <a:endParaRPr lang="en-US" altLang="zh-CN" sz="1600" dirty="0">
              <a:sym typeface="Symbol" charset="0"/>
            </a:endParaRPr>
          </a:p>
          <a:p>
            <a:pPr marL="0" indent="0">
              <a:buNone/>
            </a:pPr>
            <a:br>
              <a:rPr lang="en-US" altLang="zh-CN" sz="2000" dirty="0"/>
            </a:br>
            <a:endParaRPr lang="zh-CN" altLang="en-US" sz="2000" dirty="0"/>
          </a:p>
          <a:p>
            <a:pPr lvl="1"/>
            <a:endParaRPr lang="zh-CN" altLang="en-US" dirty="0">
              <a:sym typeface="Symbol"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356992"/>
            <a:ext cx="61722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039557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dirty="0"/>
              <a:t>Smack</a:t>
            </a:r>
            <a:r>
              <a:rPr lang="zh-CN" altLang="en-US" dirty="0"/>
              <a:t>访问控制函数</a:t>
            </a:r>
          </a:p>
        </p:txBody>
      </p:sp>
      <p:sp>
        <p:nvSpPr>
          <p:cNvPr id="414723" name="Rectangle 3"/>
          <p:cNvSpPr>
            <a:spLocks noGrp="1" noChangeArrowheads="1"/>
          </p:cNvSpPr>
          <p:nvPr>
            <p:ph type="body" idx="1"/>
          </p:nvPr>
        </p:nvSpPr>
        <p:spPr>
          <a:xfrm>
            <a:off x="301625" y="1412775"/>
            <a:ext cx="8540750" cy="4608513"/>
          </a:xfrm>
        </p:spPr>
        <p:txBody>
          <a:bodyPr/>
          <a:lstStyle/>
          <a:p>
            <a:r>
              <a:rPr lang="en-US" altLang="zh-CN" sz="2400" dirty="0">
                <a:sym typeface="Symbol" charset="0"/>
              </a:rPr>
              <a:t>Smack</a:t>
            </a:r>
            <a:r>
              <a:rPr lang="zh-CN" altLang="en-US" sz="2400" dirty="0">
                <a:sym typeface="Symbol" charset="0"/>
              </a:rPr>
              <a:t>访问控制函数</a:t>
            </a:r>
            <a:r>
              <a:rPr lang="en-US" altLang="zh-CN" sz="2400" dirty="0" err="1">
                <a:sym typeface="Symbol" charset="0"/>
              </a:rPr>
              <a:t>smk_access</a:t>
            </a:r>
            <a:r>
              <a:rPr lang="zh-CN" altLang="en-US" sz="2400" dirty="0">
                <a:sym typeface="Symbol" charset="0"/>
              </a:rPr>
              <a:t>定义如下所示：</a:t>
            </a:r>
          </a:p>
          <a:p>
            <a:pPr lvl="1"/>
            <a:r>
              <a:rPr lang="en-US" altLang="zh-CN" sz="1600" dirty="0" err="1">
                <a:sym typeface="Symbol" charset="0"/>
              </a:rPr>
              <a:t>int</a:t>
            </a:r>
            <a:r>
              <a:rPr lang="en-US" altLang="zh-CN" sz="1600" dirty="0">
                <a:sym typeface="Symbol" charset="0"/>
              </a:rPr>
              <a:t> </a:t>
            </a:r>
            <a:r>
              <a:rPr lang="en-US" altLang="zh-CN" sz="1600" dirty="0" err="1">
                <a:sym typeface="Symbol" charset="0"/>
              </a:rPr>
              <a:t>smk_access</a:t>
            </a:r>
            <a:r>
              <a:rPr lang="en-US" altLang="zh-CN" sz="1600" dirty="0">
                <a:sym typeface="Symbol" charset="0"/>
              </a:rPr>
              <a:t>(char *</a:t>
            </a:r>
            <a:r>
              <a:rPr lang="en-US" altLang="zh-CN" sz="1600" dirty="0" err="1">
                <a:sym typeface="Symbol" charset="0"/>
              </a:rPr>
              <a:t>subject_label</a:t>
            </a:r>
            <a:r>
              <a:rPr lang="en-US" altLang="zh-CN" sz="1600" dirty="0">
                <a:sym typeface="Symbol" charset="0"/>
              </a:rPr>
              <a:t>, char*</a:t>
            </a:r>
            <a:r>
              <a:rPr lang="en-US" altLang="zh-CN" sz="1600" dirty="0" err="1">
                <a:sym typeface="Symbol" charset="0"/>
              </a:rPr>
              <a:t>object_label</a:t>
            </a:r>
            <a:r>
              <a:rPr lang="en-US" altLang="zh-CN" sz="1600" dirty="0">
                <a:sym typeface="Symbol" charset="0"/>
              </a:rPr>
              <a:t>, </a:t>
            </a:r>
            <a:r>
              <a:rPr lang="en-US" altLang="zh-CN" sz="1600" dirty="0" err="1">
                <a:sym typeface="Symbol" charset="0"/>
              </a:rPr>
              <a:t>int</a:t>
            </a:r>
            <a:r>
              <a:rPr lang="en-US" altLang="zh-CN" sz="1600" dirty="0">
                <a:sym typeface="Symbol" charset="0"/>
              </a:rPr>
              <a:t> request);</a:t>
            </a:r>
          </a:p>
          <a:p>
            <a:pPr lvl="1"/>
            <a:endParaRPr lang="en-US" altLang="zh-CN" sz="1600" dirty="0">
              <a:sym typeface="Symbol" charset="0"/>
            </a:endParaRPr>
          </a:p>
          <a:p>
            <a:pPr lvl="1"/>
            <a:r>
              <a:rPr lang="en-US" altLang="zh-CN" sz="1600" dirty="0" err="1">
                <a:sym typeface="Symbol" charset="0"/>
              </a:rPr>
              <a:t>smk_access</a:t>
            </a:r>
            <a:r>
              <a:rPr lang="zh-CN" altLang="en-US" sz="1600" dirty="0">
                <a:sym typeface="Symbol" charset="0"/>
              </a:rPr>
              <a:t>首先根据</a:t>
            </a:r>
            <a:r>
              <a:rPr lang="en-US" altLang="zh-CN" sz="1600" dirty="0">
                <a:sym typeface="Symbol" charset="0"/>
              </a:rPr>
              <a:t>Smack</a:t>
            </a:r>
            <a:r>
              <a:rPr lang="zh-CN" altLang="en-US" sz="1600" dirty="0">
                <a:sym typeface="Symbol" charset="0"/>
              </a:rPr>
              <a:t>默认的五条访问规则进行判断，然后在</a:t>
            </a:r>
            <a:r>
              <a:rPr lang="en-US" altLang="zh-CN" sz="1600" dirty="0">
                <a:sym typeface="Symbol" charset="0"/>
              </a:rPr>
              <a:t>smack</a:t>
            </a:r>
            <a:r>
              <a:rPr lang="zh-CN" altLang="en-US" sz="1600" dirty="0">
                <a:sym typeface="Symbol" charset="0"/>
              </a:rPr>
              <a:t>内核规则链表中去查找和参数主客体标签一致的结点，判断此结点的权限是否包含请求的权限</a:t>
            </a:r>
            <a:r>
              <a:rPr lang="en-US" altLang="zh-CN" sz="1600" dirty="0">
                <a:sym typeface="Symbol" charset="0"/>
              </a:rPr>
              <a:t>request</a:t>
            </a:r>
            <a:r>
              <a:rPr lang="zh-CN" altLang="en-US" sz="1600" dirty="0">
                <a:sym typeface="Symbol" charset="0"/>
              </a:rPr>
              <a:t>。</a:t>
            </a:r>
            <a:endParaRPr lang="en-US" altLang="zh-CN" sz="1600" dirty="0">
              <a:sym typeface="Symbol" charset="0"/>
            </a:endParaRPr>
          </a:p>
          <a:p>
            <a:pPr lvl="1"/>
            <a:endParaRPr lang="en-US" altLang="zh-CN" sz="1600" dirty="0">
              <a:sym typeface="Symbol" charset="0"/>
            </a:endParaRPr>
          </a:p>
          <a:p>
            <a:pPr lvl="1"/>
            <a:r>
              <a:rPr lang="zh-CN" altLang="en-US" sz="1600" dirty="0">
                <a:sym typeface="Symbol" charset="0"/>
              </a:rPr>
              <a:t>访问控制函数</a:t>
            </a:r>
            <a:r>
              <a:rPr lang="en-US" altLang="zh-CN" sz="1600" dirty="0" err="1">
                <a:sym typeface="Symbol" charset="0"/>
              </a:rPr>
              <a:t>smk_curacc</a:t>
            </a:r>
            <a:r>
              <a:rPr lang="zh-CN" altLang="en-US" sz="1600" dirty="0">
                <a:sym typeface="Symbol" charset="0"/>
              </a:rPr>
              <a:t>用于判断当前进程对目标客体是否有访问权限，</a:t>
            </a:r>
            <a:r>
              <a:rPr lang="en-US" altLang="zh-CN" sz="1600" dirty="0" err="1">
                <a:sym typeface="Symbol" charset="0"/>
              </a:rPr>
              <a:t>smk_curacc_on_task</a:t>
            </a:r>
            <a:r>
              <a:rPr lang="zh-CN" altLang="en-US" sz="1600" dirty="0">
                <a:sym typeface="Symbol" charset="0"/>
              </a:rPr>
              <a:t>用来判断当前进程对目标进程是否有访问权限，它们最终是调用</a:t>
            </a:r>
            <a:r>
              <a:rPr lang="en-US" altLang="zh-CN" sz="1600" dirty="0" err="1">
                <a:sym typeface="Symbol" charset="0"/>
              </a:rPr>
              <a:t>smk_access</a:t>
            </a:r>
            <a:r>
              <a:rPr lang="zh-CN" altLang="en-US" sz="1600" dirty="0">
                <a:sym typeface="Symbol" charset="0"/>
              </a:rPr>
              <a:t>来进行访问控制。</a:t>
            </a:r>
            <a:endParaRPr lang="en-US" altLang="zh-CN" sz="1600" dirty="0">
              <a:sym typeface="Symbol" charset="0"/>
            </a:endParaRPr>
          </a:p>
          <a:p>
            <a:pPr lvl="1"/>
            <a:endParaRPr lang="en-US" altLang="zh-CN" sz="1600" dirty="0">
              <a:sym typeface="Symbol" charset="0"/>
            </a:endParaRPr>
          </a:p>
          <a:p>
            <a:pPr lvl="1"/>
            <a:r>
              <a:rPr lang="zh-CN" altLang="en-US" sz="1600" dirty="0">
                <a:sym typeface="Symbol" charset="0"/>
              </a:rPr>
              <a:t>需要指出的是，</a:t>
            </a:r>
            <a:r>
              <a:rPr lang="en-US" altLang="zh-CN" sz="1600" dirty="0" err="1">
                <a:sym typeface="Symbol" charset="0"/>
              </a:rPr>
              <a:t>smk_curacc</a:t>
            </a:r>
            <a:r>
              <a:rPr lang="zh-CN" altLang="en-US" sz="1600" dirty="0">
                <a:sym typeface="Symbol" charset="0"/>
              </a:rPr>
              <a:t>可以被特权进程绕过，正因为此，</a:t>
            </a:r>
            <a:r>
              <a:rPr lang="en-US" altLang="zh-CN" sz="1600" dirty="0">
                <a:sym typeface="Symbol" charset="0"/>
              </a:rPr>
              <a:t>Smack</a:t>
            </a:r>
            <a:r>
              <a:rPr lang="zh-CN" altLang="en-US" sz="1600" dirty="0">
                <a:sym typeface="Symbol" charset="0"/>
              </a:rPr>
              <a:t>不能阻止超级用户或特权进程的一切行为。</a:t>
            </a:r>
            <a:endParaRPr lang="en-US" altLang="zh-CN" sz="1600" dirty="0">
              <a:sym typeface="Symbol" charset="0"/>
            </a:endParaRPr>
          </a:p>
          <a:p>
            <a:pPr marL="0" indent="0">
              <a:buNone/>
            </a:pPr>
            <a:br>
              <a:rPr lang="en-US" altLang="zh-CN" sz="2000" dirty="0"/>
            </a:br>
            <a:endParaRPr lang="zh-CN" altLang="en-US" sz="2000" dirty="0"/>
          </a:p>
          <a:p>
            <a:pPr lvl="1"/>
            <a:endParaRPr lang="zh-CN" altLang="en-US" dirty="0">
              <a:sym typeface="Symbol" charset="0"/>
            </a:endParaRPr>
          </a:p>
        </p:txBody>
      </p:sp>
    </p:spTree>
    <p:extLst>
      <p:ext uri="{BB962C8B-B14F-4D97-AF65-F5344CB8AC3E}">
        <p14:creationId xmlns:p14="http://schemas.microsoft.com/office/powerpoint/2010/main" val="198746150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dirty="0"/>
              <a:t>Smack</a:t>
            </a:r>
            <a:r>
              <a:rPr lang="zh-CN" altLang="en-US" dirty="0"/>
              <a:t>的</a:t>
            </a:r>
            <a:r>
              <a:rPr lang="en-US" altLang="zh-CN" dirty="0"/>
              <a:t>LSM</a:t>
            </a:r>
            <a:r>
              <a:rPr lang="zh-CN" altLang="en-US" dirty="0"/>
              <a:t>内核</a:t>
            </a:r>
          </a:p>
        </p:txBody>
      </p:sp>
      <p:sp>
        <p:nvSpPr>
          <p:cNvPr id="414723" name="Rectangle 3"/>
          <p:cNvSpPr>
            <a:spLocks noGrp="1" noChangeArrowheads="1"/>
          </p:cNvSpPr>
          <p:nvPr>
            <p:ph type="body" idx="1"/>
          </p:nvPr>
        </p:nvSpPr>
        <p:spPr>
          <a:xfrm>
            <a:off x="301625" y="1412775"/>
            <a:ext cx="8540750" cy="4608513"/>
          </a:xfrm>
        </p:spPr>
        <p:txBody>
          <a:bodyPr/>
          <a:lstStyle/>
          <a:p>
            <a:r>
              <a:rPr lang="en-US" altLang="zh-CN" sz="2400" dirty="0">
                <a:sym typeface="Symbol" charset="0"/>
              </a:rPr>
              <a:t>Smack</a:t>
            </a:r>
            <a:r>
              <a:rPr lang="zh-CN" altLang="en-US" sz="2400" dirty="0">
                <a:sym typeface="Symbol" charset="0"/>
              </a:rPr>
              <a:t>是在</a:t>
            </a:r>
            <a:r>
              <a:rPr lang="en-US" altLang="zh-CN" sz="2400" dirty="0">
                <a:sym typeface="Symbol" charset="0"/>
              </a:rPr>
              <a:t>LSM</a:t>
            </a:r>
            <a:r>
              <a:rPr lang="zh-CN" altLang="en-US" sz="2400" dirty="0">
                <a:sym typeface="Symbol" charset="0"/>
              </a:rPr>
              <a:t>的基础上实现钩子函数以达到强制访问控制的目的，下表总结了</a:t>
            </a:r>
            <a:r>
              <a:rPr lang="en-US" altLang="zh-CN" sz="2400" dirty="0">
                <a:sym typeface="Symbol" charset="0"/>
              </a:rPr>
              <a:t>Smack</a:t>
            </a:r>
            <a:r>
              <a:rPr lang="zh-CN" altLang="en-US" sz="2400" dirty="0">
                <a:sym typeface="Symbol" charset="0"/>
              </a:rPr>
              <a:t>访问控制对象及其相应的钩子函数</a:t>
            </a:r>
          </a:p>
          <a:p>
            <a:pPr marL="0" indent="0">
              <a:buNone/>
            </a:pPr>
            <a:br>
              <a:rPr lang="en-US" altLang="zh-CN" sz="2000" dirty="0"/>
            </a:br>
            <a:endParaRPr lang="zh-CN" altLang="en-US" sz="2000" dirty="0"/>
          </a:p>
          <a:p>
            <a:pPr lvl="1"/>
            <a:endParaRPr lang="zh-CN" altLang="en-US" dirty="0">
              <a:sym typeface="Symbol"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042527376"/>
              </p:ext>
            </p:extLst>
          </p:nvPr>
        </p:nvGraphicFramePr>
        <p:xfrm>
          <a:off x="1475656" y="2780928"/>
          <a:ext cx="6096000" cy="30530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zh-CN" altLang="en-US" sz="1600" b="1" dirty="0">
                          <a:effectLst/>
                        </a:rPr>
                        <a:t>主体</a:t>
                      </a:r>
                      <a:endParaRPr lang="zh-CN" altLang="en-US" sz="1600" dirty="0">
                        <a:effectLst/>
                      </a:endParaRPr>
                    </a:p>
                  </a:txBody>
                  <a:tcPr marL="0" marR="0" marT="0" marB="0"/>
                </a:tc>
                <a:tc>
                  <a:txBody>
                    <a:bodyPr/>
                    <a:lstStyle/>
                    <a:p>
                      <a:pPr algn="ctr"/>
                      <a:r>
                        <a:rPr lang="zh-CN" altLang="en-US" sz="1600" b="1">
                          <a:effectLst/>
                        </a:rPr>
                        <a:t>客体</a:t>
                      </a:r>
                      <a:endParaRPr lang="zh-CN" altLang="en-US" sz="1600">
                        <a:effectLst/>
                      </a:endParaRPr>
                    </a:p>
                  </a:txBody>
                  <a:tcPr marL="0" marR="0" marT="0" marB="0"/>
                </a:tc>
                <a:tc>
                  <a:txBody>
                    <a:bodyPr/>
                    <a:lstStyle/>
                    <a:p>
                      <a:pPr algn="ctr"/>
                      <a:r>
                        <a:rPr lang="zh-CN" altLang="en-US" sz="1600" b="1">
                          <a:effectLst/>
                        </a:rPr>
                        <a:t>控制行为</a:t>
                      </a:r>
                      <a:endParaRPr lang="zh-CN" altLang="en-US" sz="1600">
                        <a:effectLst/>
                      </a:endParaRPr>
                    </a:p>
                  </a:txBody>
                  <a:tcPr marL="0" marR="0" marT="0" marB="0"/>
                </a:tc>
                <a:tc>
                  <a:txBody>
                    <a:bodyPr/>
                    <a:lstStyle/>
                    <a:p>
                      <a:pPr algn="ctr"/>
                      <a:r>
                        <a:rPr lang="zh-CN" altLang="en-US" sz="1600" b="1">
                          <a:effectLst/>
                        </a:rPr>
                        <a:t>钩子函数</a:t>
                      </a:r>
                      <a:endParaRPr lang="zh-CN" altLang="en-US" sz="1600">
                        <a:effectLst/>
                      </a:endParaRPr>
                    </a:p>
                  </a:txBody>
                  <a:tcPr marL="0" marR="0" marT="0" marB="0"/>
                </a:tc>
                <a:tc>
                  <a:txBody>
                    <a:bodyPr/>
                    <a:lstStyle/>
                    <a:p>
                      <a:pPr algn="ctr"/>
                      <a:r>
                        <a:rPr lang="zh-CN" altLang="en-US" sz="1600" b="1">
                          <a:effectLst/>
                        </a:rPr>
                        <a:t>要求权限</a:t>
                      </a:r>
                      <a:endParaRPr lang="zh-CN" altLang="en-US" sz="1600">
                        <a:effectLst/>
                      </a:endParaRPr>
                    </a:p>
                  </a:txBody>
                  <a:tcPr marL="0" marR="0" marT="0" marB="0"/>
                </a:tc>
                <a:extLst>
                  <a:ext uri="{0D108BD9-81ED-4DB2-BD59-A6C34878D82A}">
                    <a16:rowId xmlns:a16="http://schemas.microsoft.com/office/drawing/2014/main" val="10000"/>
                  </a:ext>
                </a:extLst>
              </a:tr>
              <a:tr h="370840">
                <a:tc>
                  <a:txBody>
                    <a:bodyPr/>
                    <a:lstStyle/>
                    <a:p>
                      <a:pPr algn="ctr"/>
                      <a:r>
                        <a:rPr lang="zh-CN" altLang="en-US" sz="1600" dirty="0">
                          <a:effectLst/>
                        </a:rPr>
                        <a:t>当前进程</a:t>
                      </a:r>
                    </a:p>
                  </a:txBody>
                  <a:tcPr marL="0" marR="0" marT="0" marB="0" anchor="ctr"/>
                </a:tc>
                <a:tc>
                  <a:txBody>
                    <a:bodyPr/>
                    <a:lstStyle/>
                    <a:p>
                      <a:pPr algn="ctr"/>
                      <a:r>
                        <a:rPr lang="zh-CN" altLang="en-US" sz="1600">
                          <a:effectLst/>
                        </a:rPr>
                        <a:t>目标进程</a:t>
                      </a:r>
                    </a:p>
                  </a:txBody>
                  <a:tcPr marL="0" marR="0" marT="0" marB="0" anchor="ctr"/>
                </a:tc>
                <a:tc>
                  <a:txBody>
                    <a:bodyPr/>
                    <a:lstStyle/>
                    <a:p>
                      <a:pPr algn="ctr"/>
                      <a:r>
                        <a:rPr lang="en-US" sz="1600">
                          <a:effectLst/>
                        </a:rPr>
                        <a:t>setscheduler</a:t>
                      </a:r>
                    </a:p>
                  </a:txBody>
                  <a:tcPr marL="0" marR="0" marT="0" marB="0" anchor="ctr"/>
                </a:tc>
                <a:tc>
                  <a:txBody>
                    <a:bodyPr/>
                    <a:lstStyle/>
                    <a:p>
                      <a:pPr algn="ctr"/>
                      <a:r>
                        <a:rPr lang="en-US" sz="1600">
                          <a:effectLst/>
                        </a:rPr>
                        <a:t>smack_task_setscheduler</a:t>
                      </a:r>
                    </a:p>
                  </a:txBody>
                  <a:tcPr marL="0" marR="0" marT="0" marB="0" anchor="ctr"/>
                </a:tc>
                <a:tc>
                  <a:txBody>
                    <a:bodyPr/>
                    <a:lstStyle/>
                    <a:p>
                      <a:pPr algn="ctr"/>
                      <a:r>
                        <a:rPr lang="zh-CN" altLang="en-US" sz="1600">
                          <a:effectLst/>
                        </a:rPr>
                        <a:t>写</a:t>
                      </a:r>
                    </a:p>
                  </a:txBody>
                  <a:tcPr marL="0" marR="0" marT="0" marB="0" anchor="ctr"/>
                </a:tc>
                <a:extLst>
                  <a:ext uri="{0D108BD9-81ED-4DB2-BD59-A6C34878D82A}">
                    <a16:rowId xmlns:a16="http://schemas.microsoft.com/office/drawing/2014/main" val="10001"/>
                  </a:ext>
                </a:extLst>
              </a:tr>
              <a:tr h="370840">
                <a:tc>
                  <a:txBody>
                    <a:bodyPr/>
                    <a:lstStyle/>
                    <a:p>
                      <a:pPr algn="ctr"/>
                      <a:r>
                        <a:rPr lang="zh-CN" altLang="en-US" sz="1600">
                          <a:effectLst/>
                        </a:rPr>
                        <a:t>当前进程</a:t>
                      </a:r>
                    </a:p>
                  </a:txBody>
                  <a:tcPr marL="0" marR="0" marT="0" marB="0" anchor="ctr"/>
                </a:tc>
                <a:tc>
                  <a:txBody>
                    <a:bodyPr/>
                    <a:lstStyle/>
                    <a:p>
                      <a:pPr algn="ctr"/>
                      <a:r>
                        <a:rPr lang="zh-CN" altLang="en-US" sz="1600">
                          <a:effectLst/>
                        </a:rPr>
                        <a:t>目标进程</a:t>
                      </a:r>
                    </a:p>
                  </a:txBody>
                  <a:tcPr marL="0" marR="0" marT="0" marB="0" anchor="ctr"/>
                </a:tc>
                <a:tc>
                  <a:txBody>
                    <a:bodyPr/>
                    <a:lstStyle/>
                    <a:p>
                      <a:pPr algn="ctr"/>
                      <a:r>
                        <a:rPr lang="en-US" sz="1600" dirty="0" err="1">
                          <a:effectLst/>
                        </a:rPr>
                        <a:t>getscheduler</a:t>
                      </a:r>
                      <a:endParaRPr lang="en-US" sz="1600" dirty="0">
                        <a:effectLst/>
                      </a:endParaRPr>
                    </a:p>
                  </a:txBody>
                  <a:tcPr marL="0" marR="0" marT="0" marB="0" anchor="ctr"/>
                </a:tc>
                <a:tc>
                  <a:txBody>
                    <a:bodyPr/>
                    <a:lstStyle/>
                    <a:p>
                      <a:pPr algn="ctr"/>
                      <a:r>
                        <a:rPr lang="en-US" sz="1600">
                          <a:effectLst/>
                        </a:rPr>
                        <a:t>smack_task_getscheduler</a:t>
                      </a:r>
                    </a:p>
                  </a:txBody>
                  <a:tcPr marL="0" marR="0" marT="0" marB="0" anchor="ctr"/>
                </a:tc>
                <a:tc>
                  <a:txBody>
                    <a:bodyPr/>
                    <a:lstStyle/>
                    <a:p>
                      <a:pPr algn="ctr"/>
                      <a:r>
                        <a:rPr lang="zh-CN" altLang="en-US" sz="1600">
                          <a:effectLst/>
                        </a:rPr>
                        <a:t>读</a:t>
                      </a:r>
                    </a:p>
                  </a:txBody>
                  <a:tcPr marL="0" marR="0" marT="0" marB="0" anchor="ctr"/>
                </a:tc>
                <a:extLst>
                  <a:ext uri="{0D108BD9-81ED-4DB2-BD59-A6C34878D82A}">
                    <a16:rowId xmlns:a16="http://schemas.microsoft.com/office/drawing/2014/main" val="10002"/>
                  </a:ext>
                </a:extLst>
              </a:tr>
              <a:tr h="370840">
                <a:tc>
                  <a:txBody>
                    <a:bodyPr/>
                    <a:lstStyle/>
                    <a:p>
                      <a:pPr algn="ctr"/>
                      <a:r>
                        <a:rPr lang="zh-CN" altLang="en-US" sz="1600">
                          <a:effectLst/>
                        </a:rPr>
                        <a:t>当前进程</a:t>
                      </a:r>
                    </a:p>
                  </a:txBody>
                  <a:tcPr marL="0" marR="0" marT="0" marB="0" anchor="ctr"/>
                </a:tc>
                <a:tc>
                  <a:txBody>
                    <a:bodyPr/>
                    <a:lstStyle/>
                    <a:p>
                      <a:pPr algn="ctr"/>
                      <a:r>
                        <a:rPr lang="zh-CN" altLang="en-US" sz="1600">
                          <a:effectLst/>
                        </a:rPr>
                        <a:t>目标进程</a:t>
                      </a:r>
                    </a:p>
                  </a:txBody>
                  <a:tcPr marL="0" marR="0" marT="0" marB="0" anchor="ctr"/>
                </a:tc>
                <a:tc>
                  <a:txBody>
                    <a:bodyPr/>
                    <a:lstStyle/>
                    <a:p>
                      <a:pPr algn="ctr"/>
                      <a:r>
                        <a:rPr lang="en-US" sz="1600">
                          <a:effectLst/>
                        </a:rPr>
                        <a:t>movememory</a:t>
                      </a:r>
                    </a:p>
                  </a:txBody>
                  <a:tcPr marL="0" marR="0" marT="0" marB="0" anchor="ctr"/>
                </a:tc>
                <a:tc>
                  <a:txBody>
                    <a:bodyPr/>
                    <a:lstStyle/>
                    <a:p>
                      <a:pPr algn="ctr"/>
                      <a:r>
                        <a:rPr lang="en-US" sz="1600">
                          <a:effectLst/>
                        </a:rPr>
                        <a:t>smack_task_movememory</a:t>
                      </a:r>
                    </a:p>
                  </a:txBody>
                  <a:tcPr marL="0" marR="0" marT="0" marB="0" anchor="ctr"/>
                </a:tc>
                <a:tc>
                  <a:txBody>
                    <a:bodyPr/>
                    <a:lstStyle/>
                    <a:p>
                      <a:pPr algn="ctr"/>
                      <a:r>
                        <a:rPr lang="zh-CN" altLang="en-US" sz="1600">
                          <a:effectLst/>
                        </a:rPr>
                        <a:t>写</a:t>
                      </a:r>
                    </a:p>
                  </a:txBody>
                  <a:tcPr marL="0" marR="0" marT="0" marB="0" anchor="ctr"/>
                </a:tc>
                <a:extLst>
                  <a:ext uri="{0D108BD9-81ED-4DB2-BD59-A6C34878D82A}">
                    <a16:rowId xmlns:a16="http://schemas.microsoft.com/office/drawing/2014/main" val="10003"/>
                  </a:ext>
                </a:extLst>
              </a:tr>
              <a:tr h="370840">
                <a:tc>
                  <a:txBody>
                    <a:bodyPr/>
                    <a:lstStyle/>
                    <a:p>
                      <a:pPr algn="ctr"/>
                      <a:r>
                        <a:rPr lang="zh-CN" altLang="en-US" sz="1600">
                          <a:effectLst/>
                        </a:rPr>
                        <a:t>当前进程</a:t>
                      </a:r>
                    </a:p>
                  </a:txBody>
                  <a:tcPr marL="0" marR="0" marT="0" marB="0" anchor="ctr"/>
                </a:tc>
                <a:tc>
                  <a:txBody>
                    <a:bodyPr/>
                    <a:lstStyle/>
                    <a:p>
                      <a:pPr algn="ctr"/>
                      <a:r>
                        <a:rPr lang="zh-CN" altLang="en-US" sz="1600">
                          <a:effectLst/>
                        </a:rPr>
                        <a:t>目标进程</a:t>
                      </a:r>
                    </a:p>
                  </a:txBody>
                  <a:tcPr marL="0" marR="0" marT="0" marB="0" anchor="ctr"/>
                </a:tc>
                <a:tc>
                  <a:txBody>
                    <a:bodyPr/>
                    <a:lstStyle/>
                    <a:p>
                      <a:pPr algn="ctr"/>
                      <a:r>
                        <a:rPr lang="en-US" sz="1600">
                          <a:effectLst/>
                        </a:rPr>
                        <a:t>kill</a:t>
                      </a:r>
                    </a:p>
                  </a:txBody>
                  <a:tcPr marL="0" marR="0" marT="0" marB="0" anchor="ctr"/>
                </a:tc>
                <a:tc>
                  <a:txBody>
                    <a:bodyPr/>
                    <a:lstStyle/>
                    <a:p>
                      <a:pPr algn="ctr"/>
                      <a:r>
                        <a:rPr lang="en-US" sz="1600">
                          <a:effectLst/>
                        </a:rPr>
                        <a:t>smack_task_kill</a:t>
                      </a:r>
                    </a:p>
                  </a:txBody>
                  <a:tcPr marL="0" marR="0" marT="0" marB="0" anchor="ctr"/>
                </a:tc>
                <a:tc>
                  <a:txBody>
                    <a:bodyPr/>
                    <a:lstStyle/>
                    <a:p>
                      <a:pPr algn="ctr"/>
                      <a:r>
                        <a:rPr lang="zh-CN" altLang="en-US" sz="1600">
                          <a:effectLst/>
                        </a:rPr>
                        <a:t>写</a:t>
                      </a:r>
                    </a:p>
                  </a:txBody>
                  <a:tcPr marL="0" marR="0" marT="0" marB="0" anchor="ctr"/>
                </a:tc>
                <a:extLst>
                  <a:ext uri="{0D108BD9-81ED-4DB2-BD59-A6C34878D82A}">
                    <a16:rowId xmlns:a16="http://schemas.microsoft.com/office/drawing/2014/main" val="10004"/>
                  </a:ext>
                </a:extLst>
              </a:tr>
              <a:tr h="370840">
                <a:tc>
                  <a:txBody>
                    <a:bodyPr/>
                    <a:lstStyle/>
                    <a:p>
                      <a:pPr algn="ctr"/>
                      <a:r>
                        <a:rPr lang="zh-CN" altLang="en-US" sz="1600">
                          <a:effectLst/>
                        </a:rPr>
                        <a:t>当前进程</a:t>
                      </a:r>
                    </a:p>
                  </a:txBody>
                  <a:tcPr marL="0" marR="0" marT="0" marB="0" anchor="ctr"/>
                </a:tc>
                <a:tc>
                  <a:txBody>
                    <a:bodyPr/>
                    <a:lstStyle/>
                    <a:p>
                      <a:pPr algn="ctr"/>
                      <a:r>
                        <a:rPr lang="zh-CN" altLang="en-US" sz="1600">
                          <a:effectLst/>
                        </a:rPr>
                        <a:t>目标进程</a:t>
                      </a:r>
                    </a:p>
                  </a:txBody>
                  <a:tcPr marL="0" marR="0" marT="0" marB="0" anchor="ctr"/>
                </a:tc>
                <a:tc>
                  <a:txBody>
                    <a:bodyPr/>
                    <a:lstStyle/>
                    <a:p>
                      <a:pPr algn="ctr"/>
                      <a:r>
                        <a:rPr lang="en-US" sz="1600">
                          <a:effectLst/>
                        </a:rPr>
                        <a:t>wait</a:t>
                      </a:r>
                    </a:p>
                  </a:txBody>
                  <a:tcPr marL="0" marR="0" marT="0" marB="0" anchor="ctr"/>
                </a:tc>
                <a:tc>
                  <a:txBody>
                    <a:bodyPr/>
                    <a:lstStyle/>
                    <a:p>
                      <a:pPr algn="ctr"/>
                      <a:r>
                        <a:rPr lang="en-US" sz="1600">
                          <a:effectLst/>
                        </a:rPr>
                        <a:t>smack_task_wait</a:t>
                      </a:r>
                    </a:p>
                  </a:txBody>
                  <a:tcPr marL="0" marR="0" marT="0" marB="0" anchor="ctr"/>
                </a:tc>
                <a:tc>
                  <a:txBody>
                    <a:bodyPr/>
                    <a:lstStyle/>
                    <a:p>
                      <a:pPr algn="ctr"/>
                      <a:r>
                        <a:rPr lang="zh-CN" altLang="en-US" sz="1600" dirty="0">
                          <a:effectLst/>
                        </a:rPr>
                        <a:t>写</a:t>
                      </a:r>
                    </a:p>
                  </a:txBody>
                  <a:tcPr marL="0" marR="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1535819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dirty="0"/>
              <a:t>Smack</a:t>
            </a:r>
            <a:r>
              <a:rPr lang="zh-CN" altLang="en-US" dirty="0"/>
              <a:t>的</a:t>
            </a:r>
            <a:r>
              <a:rPr lang="en-US" altLang="zh-CN" dirty="0"/>
              <a:t>LSM</a:t>
            </a:r>
            <a:r>
              <a:rPr lang="zh-CN" altLang="en-US" dirty="0"/>
              <a:t>内核</a:t>
            </a:r>
          </a:p>
        </p:txBody>
      </p:sp>
      <p:sp>
        <p:nvSpPr>
          <p:cNvPr id="414723" name="Rectangle 3"/>
          <p:cNvSpPr>
            <a:spLocks noGrp="1" noChangeArrowheads="1"/>
          </p:cNvSpPr>
          <p:nvPr>
            <p:ph type="body" idx="1"/>
          </p:nvPr>
        </p:nvSpPr>
        <p:spPr>
          <a:xfrm>
            <a:off x="301625" y="1412775"/>
            <a:ext cx="8540750" cy="4608513"/>
          </a:xfrm>
        </p:spPr>
        <p:txBody>
          <a:bodyPr/>
          <a:lstStyle/>
          <a:p>
            <a:pPr marL="0" indent="0">
              <a:buNone/>
            </a:pPr>
            <a:br>
              <a:rPr lang="en-US" altLang="zh-CN" sz="2000" dirty="0"/>
            </a:br>
            <a:endParaRPr lang="zh-CN" altLang="en-US" sz="2000" dirty="0"/>
          </a:p>
          <a:p>
            <a:pPr lvl="1"/>
            <a:endParaRPr lang="zh-CN" altLang="en-US" dirty="0">
              <a:sym typeface="Symbol"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539213690"/>
              </p:ext>
            </p:extLst>
          </p:nvPr>
        </p:nvGraphicFramePr>
        <p:xfrm>
          <a:off x="611560" y="1397000"/>
          <a:ext cx="7848872" cy="367284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1982688">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2054696">
                  <a:extLst>
                    <a:ext uri="{9D8B030D-6E8A-4147-A177-3AD203B41FA5}">
                      <a16:colId xmlns:a16="http://schemas.microsoft.com/office/drawing/2014/main" val="20003"/>
                    </a:ext>
                  </a:extLst>
                </a:gridCol>
                <a:gridCol w="1224136">
                  <a:extLst>
                    <a:ext uri="{9D8B030D-6E8A-4147-A177-3AD203B41FA5}">
                      <a16:colId xmlns:a16="http://schemas.microsoft.com/office/drawing/2014/main" val="20004"/>
                    </a:ext>
                  </a:extLst>
                </a:gridCol>
              </a:tblGrid>
              <a:tr h="370840">
                <a:tc>
                  <a:txBody>
                    <a:bodyPr/>
                    <a:lstStyle/>
                    <a:p>
                      <a:pPr algn="ctr"/>
                      <a:r>
                        <a:rPr lang="zh-CN" altLang="en-US" b="1" dirty="0">
                          <a:effectLst/>
                        </a:rPr>
                        <a:t>主体</a:t>
                      </a:r>
                      <a:endParaRPr lang="zh-CN" altLang="en-US" dirty="0">
                        <a:effectLst/>
                      </a:endParaRPr>
                    </a:p>
                  </a:txBody>
                  <a:tcPr marL="0" marR="0" marT="0" marB="0" anchor="ctr"/>
                </a:tc>
                <a:tc>
                  <a:txBody>
                    <a:bodyPr/>
                    <a:lstStyle/>
                    <a:p>
                      <a:pPr algn="ctr"/>
                      <a:r>
                        <a:rPr lang="zh-CN" altLang="en-US" b="1" dirty="0">
                          <a:effectLst/>
                        </a:rPr>
                        <a:t>客体</a:t>
                      </a:r>
                      <a:endParaRPr lang="zh-CN" altLang="en-US" dirty="0">
                        <a:effectLst/>
                      </a:endParaRPr>
                    </a:p>
                  </a:txBody>
                  <a:tcPr marL="0" marR="0" marT="0" marB="0" anchor="ctr"/>
                </a:tc>
                <a:tc>
                  <a:txBody>
                    <a:bodyPr/>
                    <a:lstStyle/>
                    <a:p>
                      <a:pPr algn="ctr"/>
                      <a:r>
                        <a:rPr lang="zh-CN" altLang="en-US" b="1" dirty="0">
                          <a:effectLst/>
                        </a:rPr>
                        <a:t>控制行为</a:t>
                      </a:r>
                      <a:endParaRPr lang="zh-CN" altLang="en-US" dirty="0">
                        <a:effectLst/>
                      </a:endParaRPr>
                    </a:p>
                  </a:txBody>
                  <a:tcPr marL="0" marR="0" marT="0" marB="0" anchor="ctr"/>
                </a:tc>
                <a:tc>
                  <a:txBody>
                    <a:bodyPr/>
                    <a:lstStyle/>
                    <a:p>
                      <a:pPr algn="ctr"/>
                      <a:r>
                        <a:rPr lang="zh-CN" altLang="en-US" b="1" dirty="0">
                          <a:effectLst/>
                        </a:rPr>
                        <a:t>钩子函数</a:t>
                      </a:r>
                      <a:endParaRPr lang="zh-CN" altLang="en-US" dirty="0">
                        <a:effectLst/>
                      </a:endParaRPr>
                    </a:p>
                  </a:txBody>
                  <a:tcPr marL="0" marR="0" marT="0" marB="0" anchor="ctr"/>
                </a:tc>
                <a:tc>
                  <a:txBody>
                    <a:bodyPr/>
                    <a:lstStyle/>
                    <a:p>
                      <a:pPr algn="ctr"/>
                      <a:r>
                        <a:rPr lang="zh-CN" altLang="en-US" b="1" dirty="0">
                          <a:effectLst/>
                        </a:rPr>
                        <a:t>要求权限</a:t>
                      </a:r>
                      <a:endParaRPr lang="zh-CN" altLang="en-US" dirty="0">
                        <a:effectLst/>
                      </a:endParaRPr>
                    </a:p>
                  </a:txBody>
                  <a:tcPr marL="0" marR="0" marT="0" marB="0" anchor="ctr"/>
                </a:tc>
                <a:extLst>
                  <a:ext uri="{0D108BD9-81ED-4DB2-BD59-A6C34878D82A}">
                    <a16:rowId xmlns:a16="http://schemas.microsoft.com/office/drawing/2014/main" val="10000"/>
                  </a:ext>
                </a:extLst>
              </a:tr>
              <a:tr h="370840">
                <a:tc>
                  <a:txBody>
                    <a:bodyPr/>
                    <a:lstStyle/>
                    <a:p>
                      <a:pPr algn="ctr"/>
                      <a:r>
                        <a:rPr lang="zh-CN" altLang="en-US" sz="1400" dirty="0">
                          <a:effectLst/>
                        </a:rPr>
                        <a:t>当前进程</a:t>
                      </a:r>
                    </a:p>
                  </a:txBody>
                  <a:tcPr marL="0" marR="0" marT="0" marB="0" anchor="ctr"/>
                </a:tc>
                <a:tc>
                  <a:txBody>
                    <a:bodyPr/>
                    <a:lstStyle/>
                    <a:p>
                      <a:pPr algn="ctr"/>
                      <a:r>
                        <a:rPr lang="zh-CN" altLang="en-US" sz="1400">
                          <a:effectLst/>
                        </a:rPr>
                        <a:t>信号量</a:t>
                      </a:r>
                    </a:p>
                  </a:txBody>
                  <a:tcPr marL="0" marR="0" marT="0" marB="0" anchor="ctr"/>
                </a:tc>
                <a:tc>
                  <a:txBody>
                    <a:bodyPr/>
                    <a:lstStyle/>
                    <a:p>
                      <a:pPr algn="ctr"/>
                      <a:r>
                        <a:rPr lang="en-US" sz="1400">
                          <a:effectLst/>
                        </a:rPr>
                        <a:t>sem_semop</a:t>
                      </a:r>
                    </a:p>
                  </a:txBody>
                  <a:tcPr marL="0" marR="0" marT="0" marB="0" anchor="ctr"/>
                </a:tc>
                <a:tc>
                  <a:txBody>
                    <a:bodyPr/>
                    <a:lstStyle/>
                    <a:p>
                      <a:pPr algn="ctr"/>
                      <a:r>
                        <a:rPr lang="en-US" sz="1400">
                          <a:effectLst/>
                        </a:rPr>
                        <a:t>smack_sem_semop</a:t>
                      </a:r>
                    </a:p>
                  </a:txBody>
                  <a:tcPr marL="0" marR="0" marT="0" marB="0" anchor="ctr"/>
                </a:tc>
                <a:tc>
                  <a:txBody>
                    <a:bodyPr/>
                    <a:lstStyle/>
                    <a:p>
                      <a:pPr algn="ctr"/>
                      <a:r>
                        <a:rPr lang="zh-CN" altLang="en-US" sz="1400">
                          <a:effectLst/>
                        </a:rPr>
                        <a:t>读和写</a:t>
                      </a:r>
                    </a:p>
                  </a:txBody>
                  <a:tcPr marL="0" marR="0" marT="0" marB="0" anchor="ctr"/>
                </a:tc>
                <a:extLst>
                  <a:ext uri="{0D108BD9-81ED-4DB2-BD59-A6C34878D82A}">
                    <a16:rowId xmlns:a16="http://schemas.microsoft.com/office/drawing/2014/main" val="10001"/>
                  </a:ext>
                </a:extLst>
              </a:tr>
              <a:tr h="370840">
                <a:tc>
                  <a:txBody>
                    <a:bodyPr/>
                    <a:lstStyle/>
                    <a:p>
                      <a:pPr algn="ctr"/>
                      <a:r>
                        <a:rPr lang="zh-CN" altLang="en-US" sz="1400">
                          <a:effectLst/>
                        </a:rPr>
                        <a:t>当前进程</a:t>
                      </a:r>
                    </a:p>
                  </a:txBody>
                  <a:tcPr marL="0" marR="0" marT="0" marB="0" anchor="ctr"/>
                </a:tc>
                <a:tc>
                  <a:txBody>
                    <a:bodyPr/>
                    <a:lstStyle/>
                    <a:p>
                      <a:pPr algn="ctr"/>
                      <a:r>
                        <a:rPr lang="zh-CN" altLang="en-US" sz="1400">
                          <a:effectLst/>
                        </a:rPr>
                        <a:t>消息队列</a:t>
                      </a:r>
                    </a:p>
                  </a:txBody>
                  <a:tcPr marL="0" marR="0" marT="0" marB="0" anchor="ctr"/>
                </a:tc>
                <a:tc>
                  <a:txBody>
                    <a:bodyPr/>
                    <a:lstStyle/>
                    <a:p>
                      <a:pPr algn="ctr"/>
                      <a:r>
                        <a:rPr lang="en-US" sz="1400">
                          <a:effectLst/>
                        </a:rPr>
                        <a:t>msgctl</a:t>
                      </a:r>
                    </a:p>
                  </a:txBody>
                  <a:tcPr marL="0" marR="0" marT="0" marB="0" anchor="ctr"/>
                </a:tc>
                <a:tc>
                  <a:txBody>
                    <a:bodyPr/>
                    <a:lstStyle/>
                    <a:p>
                      <a:pPr algn="ctr"/>
                      <a:r>
                        <a:rPr lang="en-US" sz="1400">
                          <a:effectLst/>
                        </a:rPr>
                        <a:t>smack_msg_queue_msgctl</a:t>
                      </a:r>
                    </a:p>
                  </a:txBody>
                  <a:tcPr marL="0" marR="0" marT="0" marB="0" anchor="ctr"/>
                </a:tc>
                <a:tc>
                  <a:txBody>
                    <a:bodyPr/>
                    <a:lstStyle/>
                    <a:p>
                      <a:pPr algn="ctr"/>
                      <a:r>
                        <a:rPr lang="zh-CN" altLang="en-US" sz="1400">
                          <a:effectLst/>
                        </a:rPr>
                        <a:t>根据请求方式</a:t>
                      </a:r>
                    </a:p>
                  </a:txBody>
                  <a:tcPr marL="0" marR="0" marT="0" marB="0" anchor="ctr"/>
                </a:tc>
                <a:extLst>
                  <a:ext uri="{0D108BD9-81ED-4DB2-BD59-A6C34878D82A}">
                    <a16:rowId xmlns:a16="http://schemas.microsoft.com/office/drawing/2014/main" val="10002"/>
                  </a:ext>
                </a:extLst>
              </a:tr>
              <a:tr h="370840">
                <a:tc>
                  <a:txBody>
                    <a:bodyPr/>
                    <a:lstStyle/>
                    <a:p>
                      <a:pPr algn="ctr"/>
                      <a:r>
                        <a:rPr lang="zh-CN" altLang="en-US" sz="1400">
                          <a:effectLst/>
                        </a:rPr>
                        <a:t>当前进程</a:t>
                      </a:r>
                    </a:p>
                  </a:txBody>
                  <a:tcPr marL="0" marR="0" marT="0" marB="0" anchor="ctr"/>
                </a:tc>
                <a:tc>
                  <a:txBody>
                    <a:bodyPr/>
                    <a:lstStyle/>
                    <a:p>
                      <a:pPr algn="ctr"/>
                      <a:r>
                        <a:rPr lang="zh-CN" altLang="en-US" sz="1400">
                          <a:effectLst/>
                        </a:rPr>
                        <a:t>消息队列</a:t>
                      </a:r>
                    </a:p>
                  </a:txBody>
                  <a:tcPr marL="0" marR="0" marT="0" marB="0" anchor="ctr"/>
                </a:tc>
                <a:tc>
                  <a:txBody>
                    <a:bodyPr/>
                    <a:lstStyle/>
                    <a:p>
                      <a:pPr algn="ctr"/>
                      <a:r>
                        <a:rPr lang="en-US" sz="1400">
                          <a:effectLst/>
                        </a:rPr>
                        <a:t>msgsnd</a:t>
                      </a:r>
                    </a:p>
                  </a:txBody>
                  <a:tcPr marL="0" marR="0" marT="0" marB="0" anchor="ctr"/>
                </a:tc>
                <a:tc>
                  <a:txBody>
                    <a:bodyPr/>
                    <a:lstStyle/>
                    <a:p>
                      <a:pPr algn="ctr"/>
                      <a:r>
                        <a:rPr lang="en-US" sz="1400">
                          <a:effectLst/>
                        </a:rPr>
                        <a:t>smack_msg_queue_msgsnd</a:t>
                      </a:r>
                    </a:p>
                  </a:txBody>
                  <a:tcPr marL="0" marR="0" marT="0" marB="0" anchor="ctr"/>
                </a:tc>
                <a:tc>
                  <a:txBody>
                    <a:bodyPr/>
                    <a:lstStyle/>
                    <a:p>
                      <a:pPr algn="ctr"/>
                      <a:r>
                        <a:rPr lang="zh-CN" altLang="en-US" sz="1400">
                          <a:effectLst/>
                        </a:rPr>
                        <a:t>根据请求方式</a:t>
                      </a:r>
                    </a:p>
                  </a:txBody>
                  <a:tcPr marL="0" marR="0" marT="0" marB="0" anchor="ctr"/>
                </a:tc>
                <a:extLst>
                  <a:ext uri="{0D108BD9-81ED-4DB2-BD59-A6C34878D82A}">
                    <a16:rowId xmlns:a16="http://schemas.microsoft.com/office/drawing/2014/main" val="10003"/>
                  </a:ext>
                </a:extLst>
              </a:tr>
              <a:tr h="370840">
                <a:tc>
                  <a:txBody>
                    <a:bodyPr/>
                    <a:lstStyle/>
                    <a:p>
                      <a:pPr algn="ctr"/>
                      <a:r>
                        <a:rPr lang="zh-CN" altLang="en-US" sz="1400">
                          <a:effectLst/>
                        </a:rPr>
                        <a:t>当前进程</a:t>
                      </a:r>
                    </a:p>
                  </a:txBody>
                  <a:tcPr marL="0" marR="0" marT="0" marB="0" anchor="ctr"/>
                </a:tc>
                <a:tc>
                  <a:txBody>
                    <a:bodyPr/>
                    <a:lstStyle/>
                    <a:p>
                      <a:pPr algn="ctr"/>
                      <a:r>
                        <a:rPr lang="en-US" sz="1400">
                          <a:effectLst/>
                        </a:rPr>
                        <a:t>IPC</a:t>
                      </a:r>
                    </a:p>
                  </a:txBody>
                  <a:tcPr marL="0" marR="0" marT="0" marB="0" anchor="ctr"/>
                </a:tc>
                <a:tc>
                  <a:txBody>
                    <a:bodyPr/>
                    <a:lstStyle/>
                    <a:p>
                      <a:pPr algn="ctr"/>
                      <a:r>
                        <a:rPr lang="en-US" sz="1400">
                          <a:effectLst/>
                        </a:rPr>
                        <a:t>ipc_permission</a:t>
                      </a:r>
                    </a:p>
                  </a:txBody>
                  <a:tcPr marL="0" marR="0" marT="0" marB="0" anchor="ctr"/>
                </a:tc>
                <a:tc>
                  <a:txBody>
                    <a:bodyPr/>
                    <a:lstStyle/>
                    <a:p>
                      <a:pPr algn="ctr"/>
                      <a:r>
                        <a:rPr lang="en-US" sz="1400">
                          <a:effectLst/>
                        </a:rPr>
                        <a:t>smack_ipc_permission</a:t>
                      </a:r>
                    </a:p>
                  </a:txBody>
                  <a:tcPr marL="0" marR="0" marT="0" marB="0" anchor="ctr"/>
                </a:tc>
                <a:tc>
                  <a:txBody>
                    <a:bodyPr/>
                    <a:lstStyle/>
                    <a:p>
                      <a:pPr algn="ctr"/>
                      <a:r>
                        <a:rPr lang="zh-CN" altLang="en-US" sz="1400">
                          <a:effectLst/>
                        </a:rPr>
                        <a:t>根据请求方式</a:t>
                      </a:r>
                    </a:p>
                  </a:txBody>
                  <a:tcPr marL="0" marR="0" marT="0" marB="0" anchor="ctr"/>
                </a:tc>
                <a:extLst>
                  <a:ext uri="{0D108BD9-81ED-4DB2-BD59-A6C34878D82A}">
                    <a16:rowId xmlns:a16="http://schemas.microsoft.com/office/drawing/2014/main" val="10004"/>
                  </a:ext>
                </a:extLst>
              </a:tr>
              <a:tr h="370840">
                <a:tc>
                  <a:txBody>
                    <a:bodyPr/>
                    <a:lstStyle/>
                    <a:p>
                      <a:pPr algn="ctr"/>
                      <a:r>
                        <a:rPr lang="zh-CN" altLang="en-US" sz="1400">
                          <a:effectLst/>
                        </a:rPr>
                        <a:t>源套接字</a:t>
                      </a:r>
                    </a:p>
                  </a:txBody>
                  <a:tcPr marL="0" marR="0" marT="0" marB="0" anchor="ctr"/>
                </a:tc>
                <a:tc>
                  <a:txBody>
                    <a:bodyPr/>
                    <a:lstStyle/>
                    <a:p>
                      <a:pPr algn="ctr"/>
                      <a:r>
                        <a:rPr lang="zh-CN" altLang="en-US" sz="1400">
                          <a:effectLst/>
                        </a:rPr>
                        <a:t>目标套接字</a:t>
                      </a:r>
                    </a:p>
                  </a:txBody>
                  <a:tcPr marL="0" marR="0" marT="0" marB="0" anchor="ctr"/>
                </a:tc>
                <a:tc>
                  <a:txBody>
                    <a:bodyPr/>
                    <a:lstStyle/>
                    <a:p>
                      <a:pPr algn="ctr"/>
                      <a:r>
                        <a:rPr lang="en-US" sz="1400">
                          <a:effectLst/>
                        </a:rPr>
                        <a:t>unix_stream_connect</a:t>
                      </a:r>
                    </a:p>
                  </a:txBody>
                  <a:tcPr marL="0" marR="0" marT="0" marB="0" anchor="ctr"/>
                </a:tc>
                <a:tc>
                  <a:txBody>
                    <a:bodyPr/>
                    <a:lstStyle/>
                    <a:p>
                      <a:pPr algn="ctr"/>
                      <a:r>
                        <a:rPr lang="en-US" sz="1400">
                          <a:effectLst/>
                        </a:rPr>
                        <a:t>smack_unix_stream_connect</a:t>
                      </a:r>
                    </a:p>
                  </a:txBody>
                  <a:tcPr marL="0" marR="0" marT="0" marB="0" anchor="ctr"/>
                </a:tc>
                <a:tc>
                  <a:txBody>
                    <a:bodyPr/>
                    <a:lstStyle/>
                    <a:p>
                      <a:pPr algn="ctr"/>
                      <a:r>
                        <a:rPr lang="zh-CN" altLang="en-US" sz="1400">
                          <a:effectLst/>
                        </a:rPr>
                        <a:t>读和写</a:t>
                      </a:r>
                    </a:p>
                  </a:txBody>
                  <a:tcPr marL="0" marR="0" marT="0" marB="0" anchor="ctr"/>
                </a:tc>
                <a:extLst>
                  <a:ext uri="{0D108BD9-81ED-4DB2-BD59-A6C34878D82A}">
                    <a16:rowId xmlns:a16="http://schemas.microsoft.com/office/drawing/2014/main" val="10005"/>
                  </a:ext>
                </a:extLst>
              </a:tr>
              <a:tr h="370840">
                <a:tc>
                  <a:txBody>
                    <a:bodyPr/>
                    <a:lstStyle/>
                    <a:p>
                      <a:pPr algn="ctr"/>
                      <a:r>
                        <a:rPr lang="zh-CN" altLang="en-US" sz="1400">
                          <a:effectLst/>
                        </a:rPr>
                        <a:t>源套接字</a:t>
                      </a:r>
                    </a:p>
                  </a:txBody>
                  <a:tcPr marL="0" marR="0" marT="0" marB="0" anchor="ctr"/>
                </a:tc>
                <a:tc>
                  <a:txBody>
                    <a:bodyPr/>
                    <a:lstStyle/>
                    <a:p>
                      <a:pPr algn="ctr"/>
                      <a:r>
                        <a:rPr lang="zh-CN" altLang="en-US" sz="1400">
                          <a:effectLst/>
                        </a:rPr>
                        <a:t>目标套接字</a:t>
                      </a:r>
                    </a:p>
                  </a:txBody>
                  <a:tcPr marL="0" marR="0" marT="0" marB="0" anchor="ctr"/>
                </a:tc>
                <a:tc>
                  <a:txBody>
                    <a:bodyPr/>
                    <a:lstStyle/>
                    <a:p>
                      <a:pPr algn="ctr"/>
                      <a:r>
                        <a:rPr lang="en-US" sz="1400">
                          <a:effectLst/>
                        </a:rPr>
                        <a:t>unix_may_send</a:t>
                      </a:r>
                    </a:p>
                  </a:txBody>
                  <a:tcPr marL="0" marR="0" marT="0" marB="0" anchor="ctr"/>
                </a:tc>
                <a:tc>
                  <a:txBody>
                    <a:bodyPr/>
                    <a:lstStyle/>
                    <a:p>
                      <a:pPr algn="ctr"/>
                      <a:r>
                        <a:rPr lang="en-US" sz="1400">
                          <a:effectLst/>
                        </a:rPr>
                        <a:t>smack_unix_may_send</a:t>
                      </a:r>
                    </a:p>
                  </a:txBody>
                  <a:tcPr marL="0" marR="0" marT="0" marB="0" anchor="ctr"/>
                </a:tc>
                <a:tc>
                  <a:txBody>
                    <a:bodyPr/>
                    <a:lstStyle/>
                    <a:p>
                      <a:pPr algn="ctr"/>
                      <a:r>
                        <a:rPr lang="zh-CN" altLang="en-US" sz="1400">
                          <a:effectLst/>
                        </a:rPr>
                        <a:t>写</a:t>
                      </a:r>
                    </a:p>
                  </a:txBody>
                  <a:tcPr marL="0" marR="0" marT="0" marB="0" anchor="ctr"/>
                </a:tc>
                <a:extLst>
                  <a:ext uri="{0D108BD9-81ED-4DB2-BD59-A6C34878D82A}">
                    <a16:rowId xmlns:a16="http://schemas.microsoft.com/office/drawing/2014/main" val="10006"/>
                  </a:ext>
                </a:extLst>
              </a:tr>
              <a:tr h="370840">
                <a:tc>
                  <a:txBody>
                    <a:bodyPr/>
                    <a:lstStyle/>
                    <a:p>
                      <a:pPr algn="ctr"/>
                      <a:r>
                        <a:rPr lang="zh-CN" altLang="en-US" sz="1400">
                          <a:effectLst/>
                        </a:rPr>
                        <a:t>源套接字</a:t>
                      </a:r>
                    </a:p>
                  </a:txBody>
                  <a:tcPr marL="0" marR="0" marT="0" marB="0" anchor="ctr"/>
                </a:tc>
                <a:tc>
                  <a:txBody>
                    <a:bodyPr/>
                    <a:lstStyle/>
                    <a:p>
                      <a:pPr algn="ctr"/>
                      <a:r>
                        <a:rPr lang="zh-CN" altLang="en-US" sz="1400">
                          <a:effectLst/>
                        </a:rPr>
                        <a:t>目标套接字</a:t>
                      </a:r>
                    </a:p>
                  </a:txBody>
                  <a:tcPr marL="0" marR="0" marT="0" marB="0" anchor="ctr"/>
                </a:tc>
                <a:tc>
                  <a:txBody>
                    <a:bodyPr/>
                    <a:lstStyle/>
                    <a:p>
                      <a:pPr algn="ctr"/>
                      <a:r>
                        <a:rPr lang="en-US" sz="1400">
                          <a:effectLst/>
                        </a:rPr>
                        <a:t>socket_sendmsg</a:t>
                      </a:r>
                    </a:p>
                  </a:txBody>
                  <a:tcPr marL="0" marR="0" marT="0" marB="0" anchor="ctr"/>
                </a:tc>
                <a:tc>
                  <a:txBody>
                    <a:bodyPr/>
                    <a:lstStyle/>
                    <a:p>
                      <a:pPr algn="ctr"/>
                      <a:r>
                        <a:rPr lang="en-US" sz="1400">
                          <a:effectLst/>
                        </a:rPr>
                        <a:t>smack_socket_sendmsg</a:t>
                      </a:r>
                    </a:p>
                  </a:txBody>
                  <a:tcPr marL="0" marR="0" marT="0" marB="0" anchor="ctr"/>
                </a:tc>
                <a:tc>
                  <a:txBody>
                    <a:bodyPr/>
                    <a:lstStyle/>
                    <a:p>
                      <a:pPr algn="ctr"/>
                      <a:r>
                        <a:rPr lang="zh-CN" altLang="en-US" sz="1400">
                          <a:effectLst/>
                        </a:rPr>
                        <a:t>写</a:t>
                      </a:r>
                    </a:p>
                  </a:txBody>
                  <a:tcPr marL="0" marR="0" marT="0" marB="0" anchor="ctr"/>
                </a:tc>
                <a:extLst>
                  <a:ext uri="{0D108BD9-81ED-4DB2-BD59-A6C34878D82A}">
                    <a16:rowId xmlns:a16="http://schemas.microsoft.com/office/drawing/2014/main" val="10007"/>
                  </a:ext>
                </a:extLst>
              </a:tr>
              <a:tr h="370840">
                <a:tc>
                  <a:txBody>
                    <a:bodyPr/>
                    <a:lstStyle/>
                    <a:p>
                      <a:pPr algn="ctr"/>
                      <a:r>
                        <a:rPr lang="zh-CN" altLang="en-US" sz="1400" dirty="0">
                          <a:effectLst/>
                        </a:rPr>
                        <a:t>目标套接字</a:t>
                      </a:r>
                    </a:p>
                  </a:txBody>
                  <a:tcPr marL="0" marR="0" marT="0" marB="0" anchor="ctr"/>
                </a:tc>
                <a:tc>
                  <a:txBody>
                    <a:bodyPr/>
                    <a:lstStyle/>
                    <a:p>
                      <a:pPr algn="ctr"/>
                      <a:r>
                        <a:rPr lang="zh-CN" altLang="en-US" sz="1400" dirty="0">
                          <a:effectLst/>
                        </a:rPr>
                        <a:t>源套接字</a:t>
                      </a:r>
                    </a:p>
                  </a:txBody>
                  <a:tcPr marL="0" marR="0" marT="0" marB="0" anchor="ctr"/>
                </a:tc>
                <a:tc>
                  <a:txBody>
                    <a:bodyPr/>
                    <a:lstStyle/>
                    <a:p>
                      <a:pPr algn="ctr"/>
                      <a:r>
                        <a:rPr lang="en-US" sz="1400">
                          <a:effectLst/>
                        </a:rPr>
                        <a:t>sock_rcv_skb</a:t>
                      </a:r>
                    </a:p>
                  </a:txBody>
                  <a:tcPr marL="0" marR="0" marT="0" marB="0" anchor="ctr"/>
                </a:tc>
                <a:tc>
                  <a:txBody>
                    <a:bodyPr/>
                    <a:lstStyle/>
                    <a:p>
                      <a:pPr algn="ctr"/>
                      <a:r>
                        <a:rPr lang="en-US" sz="1400" dirty="0" err="1">
                          <a:effectLst/>
                        </a:rPr>
                        <a:t>smack_socket_sock_rcv_skb</a:t>
                      </a:r>
                      <a:endParaRPr lang="en-US" sz="1400" dirty="0">
                        <a:effectLst/>
                      </a:endParaRPr>
                    </a:p>
                  </a:txBody>
                  <a:tcPr marL="0" marR="0" marT="0" marB="0" anchor="ctr"/>
                </a:tc>
                <a:tc>
                  <a:txBody>
                    <a:bodyPr/>
                    <a:lstStyle/>
                    <a:p>
                      <a:pPr algn="ctr"/>
                      <a:r>
                        <a:rPr lang="zh-CN" altLang="en-US" sz="1400" dirty="0">
                          <a:effectLst/>
                        </a:rPr>
                        <a:t>写</a:t>
                      </a:r>
                    </a:p>
                  </a:txBody>
                  <a:tcPr marL="0" marR="0"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7788820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dirty="0"/>
              <a:t>Smack</a:t>
            </a:r>
            <a:r>
              <a:rPr lang="zh-CN" altLang="en-US" dirty="0"/>
              <a:t>的</a:t>
            </a:r>
            <a:r>
              <a:rPr lang="en-US" altLang="zh-CN" dirty="0"/>
              <a:t>LSM</a:t>
            </a:r>
            <a:r>
              <a:rPr lang="zh-CN" altLang="en-US" dirty="0"/>
              <a:t>内核</a:t>
            </a:r>
          </a:p>
        </p:txBody>
      </p:sp>
      <p:sp>
        <p:nvSpPr>
          <p:cNvPr id="414723" name="Rectangle 3"/>
          <p:cNvSpPr>
            <a:spLocks noGrp="1" noChangeArrowheads="1"/>
          </p:cNvSpPr>
          <p:nvPr>
            <p:ph type="body" idx="1"/>
          </p:nvPr>
        </p:nvSpPr>
        <p:spPr>
          <a:xfrm>
            <a:off x="301625" y="1412775"/>
            <a:ext cx="8540750" cy="4608513"/>
          </a:xfrm>
        </p:spPr>
        <p:txBody>
          <a:bodyPr/>
          <a:lstStyle/>
          <a:p>
            <a:r>
              <a:rPr lang="zh-CN" altLang="en-US" sz="2400" dirty="0">
                <a:sym typeface="Symbol" charset="0"/>
              </a:rPr>
              <a:t>如之前的表所示，</a:t>
            </a:r>
            <a:r>
              <a:rPr lang="en-US" altLang="zh-CN" sz="2400" dirty="0">
                <a:sym typeface="Symbol" charset="0"/>
              </a:rPr>
              <a:t>Smack</a:t>
            </a:r>
            <a:r>
              <a:rPr lang="zh-CN" altLang="en-US" sz="2400" dirty="0">
                <a:sym typeface="Symbol" charset="0"/>
              </a:rPr>
              <a:t>是在</a:t>
            </a:r>
            <a:r>
              <a:rPr lang="en-US" altLang="zh-CN" sz="2400" dirty="0">
                <a:sym typeface="Symbol" charset="0"/>
              </a:rPr>
              <a:t>LSM</a:t>
            </a:r>
            <a:r>
              <a:rPr lang="zh-CN" altLang="en-US" sz="2400" dirty="0">
                <a:sym typeface="Symbol" charset="0"/>
              </a:rPr>
              <a:t>基础上实现了对进程、文件、套接字、共享内存、消息队列、信号量等的控制</a:t>
            </a:r>
            <a:endParaRPr lang="en-US" altLang="zh-CN" sz="1600" dirty="0">
              <a:sym typeface="Symbol" charset="0"/>
            </a:endParaRPr>
          </a:p>
          <a:p>
            <a:pPr lvl="1"/>
            <a:r>
              <a:rPr lang="en-US" altLang="zh-CN" sz="1600" dirty="0">
                <a:sym typeface="Symbol" charset="0"/>
              </a:rPr>
              <a:t>Smack</a:t>
            </a:r>
            <a:r>
              <a:rPr lang="zh-CN" altLang="en-US" sz="1600" dirty="0">
                <a:sym typeface="Symbol" charset="0"/>
              </a:rPr>
              <a:t>的访问控制非常简单，就是检查主体对客体有没有</a:t>
            </a:r>
            <a:r>
              <a:rPr lang="en-US" altLang="zh-CN" sz="1600" dirty="0">
                <a:sym typeface="Symbol" charset="0"/>
              </a:rPr>
              <a:t>Smack</a:t>
            </a:r>
            <a:r>
              <a:rPr lang="zh-CN" altLang="en-US" sz="1600" dirty="0">
                <a:sym typeface="Symbol" charset="0"/>
              </a:rPr>
              <a:t>访问方式，除此之外，</a:t>
            </a:r>
            <a:r>
              <a:rPr lang="en-US" altLang="zh-CN" sz="1600" dirty="0">
                <a:sym typeface="Symbol" charset="0"/>
              </a:rPr>
              <a:t>Smack</a:t>
            </a:r>
            <a:r>
              <a:rPr lang="zh-CN" altLang="en-US" sz="1600" dirty="0">
                <a:sym typeface="Symbol" charset="0"/>
              </a:rPr>
              <a:t>使用了钩子函数为进程和文件设置安全标签</a:t>
            </a:r>
            <a:endParaRPr lang="en-US" altLang="zh-CN" sz="1600" dirty="0">
              <a:sym typeface="Symbol" charset="0"/>
            </a:endParaRPr>
          </a:p>
          <a:p>
            <a:pPr lvl="1"/>
            <a:endParaRPr lang="en-US" altLang="zh-CN" sz="1600" dirty="0">
              <a:sym typeface="Symbol" charset="0"/>
            </a:endParaRPr>
          </a:p>
          <a:p>
            <a:pPr lvl="1"/>
            <a:r>
              <a:rPr lang="zh-CN" altLang="en-US" sz="1600" dirty="0">
                <a:sym typeface="Symbol" charset="0"/>
              </a:rPr>
              <a:t>当把</a:t>
            </a:r>
            <a:r>
              <a:rPr lang="en-US" altLang="zh-CN" sz="1600" dirty="0">
                <a:sym typeface="Symbol" charset="0"/>
              </a:rPr>
              <a:t>Smack</a:t>
            </a:r>
            <a:r>
              <a:rPr lang="zh-CN" altLang="en-US" sz="1600" dirty="0">
                <a:sym typeface="Symbol" charset="0"/>
              </a:rPr>
              <a:t>编译进</a:t>
            </a:r>
            <a:r>
              <a:rPr lang="en-US" altLang="zh-CN" sz="1600" dirty="0">
                <a:sym typeface="Symbol" charset="0"/>
              </a:rPr>
              <a:t>Linux</a:t>
            </a:r>
            <a:r>
              <a:rPr lang="zh-CN" altLang="en-US" sz="1600" dirty="0">
                <a:sym typeface="Symbol" charset="0"/>
              </a:rPr>
              <a:t>内核后，</a:t>
            </a:r>
            <a:r>
              <a:rPr lang="en-US" altLang="zh-CN" sz="1600" dirty="0">
                <a:sym typeface="Symbol" charset="0"/>
              </a:rPr>
              <a:t>Linux</a:t>
            </a:r>
            <a:r>
              <a:rPr lang="zh-CN" altLang="en-US" sz="1600" dirty="0">
                <a:sym typeface="Symbol" charset="0"/>
              </a:rPr>
              <a:t>操作系统上所有文件和进程默认的安全标签都是“</a:t>
            </a:r>
            <a:r>
              <a:rPr lang="en-US" altLang="zh-CN" sz="1600" dirty="0">
                <a:sym typeface="Symbol" charset="0"/>
              </a:rPr>
              <a:t>_”</a:t>
            </a:r>
            <a:r>
              <a:rPr lang="zh-CN" altLang="en-US" sz="1600" dirty="0">
                <a:sym typeface="Symbol" charset="0"/>
              </a:rPr>
              <a:t>。</a:t>
            </a:r>
            <a:endParaRPr lang="en-US" altLang="zh-CN" sz="1600" dirty="0">
              <a:sym typeface="Symbol" charset="0"/>
            </a:endParaRPr>
          </a:p>
          <a:p>
            <a:pPr lvl="1"/>
            <a:endParaRPr lang="en-US" altLang="zh-CN" sz="1600" dirty="0">
              <a:sym typeface="Symbol" charset="0"/>
            </a:endParaRPr>
          </a:p>
          <a:p>
            <a:pPr lvl="1"/>
            <a:r>
              <a:rPr lang="zh-CN" altLang="en-US" sz="1600" dirty="0">
                <a:sym typeface="Symbol" charset="0"/>
              </a:rPr>
              <a:t>只有特权进程才能改变自身的安全标签，只有特权进程才能设置文件的安全标签。一个进程无法改变另一个进程的安全标签。</a:t>
            </a:r>
            <a:endParaRPr lang="en-US" altLang="zh-CN" sz="1600" dirty="0">
              <a:sym typeface="Symbol" charset="0"/>
            </a:endParaRPr>
          </a:p>
          <a:p>
            <a:pPr lvl="1"/>
            <a:endParaRPr lang="en-US" altLang="zh-CN" sz="1600" dirty="0">
              <a:sym typeface="Symbol" charset="0"/>
            </a:endParaRPr>
          </a:p>
          <a:p>
            <a:pPr lvl="1"/>
            <a:r>
              <a:rPr lang="zh-CN" altLang="en-US" sz="1600" dirty="0"/>
              <a:t>当父进程创建子进程时，子进程的安全标签就是父进程的安全标签。</a:t>
            </a:r>
            <a:endParaRPr lang="en-US" altLang="zh-CN" sz="1600" dirty="0"/>
          </a:p>
          <a:p>
            <a:pPr lvl="1"/>
            <a:r>
              <a:rPr lang="zh-CN" altLang="en-US" sz="1600" dirty="0"/>
              <a:t>当一个进程创建文件时，这些文件的安全标签就是进程的安全标签。</a:t>
            </a:r>
            <a:endParaRPr lang="en-US" altLang="zh-CN" sz="1600" dirty="0"/>
          </a:p>
          <a:p>
            <a:pPr lvl="1"/>
            <a:r>
              <a:rPr lang="zh-CN" altLang="en-US" sz="1600" dirty="0"/>
              <a:t>当一个进程创建套接字时，套接字的安全标签就是该进程的安全标签。</a:t>
            </a:r>
            <a:endParaRPr lang="en-US" altLang="zh-CN" sz="1600" dirty="0"/>
          </a:p>
          <a:p>
            <a:pPr lvl="1"/>
            <a:r>
              <a:rPr lang="zh-CN" altLang="en-US" sz="1600" dirty="0"/>
              <a:t>当两个进程要通过网络进行通信时，发送和接收</a:t>
            </a:r>
            <a:r>
              <a:rPr lang="en-US" altLang="zh-CN" sz="1600" dirty="0"/>
              <a:t>IP</a:t>
            </a:r>
            <a:r>
              <a:rPr lang="zh-CN" altLang="en-US" sz="1600" dirty="0"/>
              <a:t>包的进程必须对彼此都有写权限。</a:t>
            </a:r>
            <a:br>
              <a:rPr lang="en-US" altLang="zh-CN" sz="2000" dirty="0"/>
            </a:br>
            <a:endParaRPr lang="zh-CN" altLang="en-US" sz="2000" dirty="0"/>
          </a:p>
          <a:p>
            <a:pPr lvl="1"/>
            <a:endParaRPr lang="zh-CN" altLang="en-US" dirty="0">
              <a:sym typeface="Symbol" charset="0"/>
            </a:endParaRPr>
          </a:p>
        </p:txBody>
      </p:sp>
    </p:spTree>
    <p:extLst>
      <p:ext uri="{BB962C8B-B14F-4D97-AF65-F5344CB8AC3E}">
        <p14:creationId xmlns:p14="http://schemas.microsoft.com/office/powerpoint/2010/main" val="401281701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dirty="0"/>
              <a:t>Smack</a:t>
            </a:r>
            <a:r>
              <a:rPr lang="zh-CN" altLang="en-US" dirty="0"/>
              <a:t>的虚拟文件系统</a:t>
            </a:r>
          </a:p>
        </p:txBody>
      </p:sp>
      <p:sp>
        <p:nvSpPr>
          <p:cNvPr id="414723" name="Rectangle 3"/>
          <p:cNvSpPr>
            <a:spLocks noGrp="1" noChangeArrowheads="1"/>
          </p:cNvSpPr>
          <p:nvPr>
            <p:ph type="body" idx="1"/>
          </p:nvPr>
        </p:nvSpPr>
        <p:spPr>
          <a:xfrm>
            <a:off x="301625" y="1412775"/>
            <a:ext cx="8540750" cy="4608513"/>
          </a:xfrm>
        </p:spPr>
        <p:txBody>
          <a:bodyPr/>
          <a:lstStyle/>
          <a:p>
            <a:r>
              <a:rPr lang="zh-CN" altLang="en-US" sz="2400" dirty="0">
                <a:sym typeface="Symbol" charset="0"/>
              </a:rPr>
              <a:t>虚拟文件系统：</a:t>
            </a:r>
          </a:p>
          <a:p>
            <a:pPr lvl="1"/>
            <a:r>
              <a:rPr lang="en-US" altLang="zh-CN" sz="1600" dirty="0" err="1">
                <a:sym typeface="Symbol" charset="0"/>
              </a:rPr>
              <a:t>smack_access.c</a:t>
            </a:r>
            <a:r>
              <a:rPr lang="zh-CN" altLang="en-US" sz="1600" dirty="0">
                <a:sym typeface="Symbol" charset="0"/>
              </a:rPr>
              <a:t>和</a:t>
            </a:r>
            <a:r>
              <a:rPr lang="en-US" altLang="zh-CN" sz="1600" dirty="0" err="1">
                <a:sym typeface="Symbol" charset="0"/>
              </a:rPr>
              <a:t>smack_lsm.c</a:t>
            </a:r>
            <a:r>
              <a:rPr lang="zh-CN" altLang="en-US" sz="1600" dirty="0">
                <a:sym typeface="Symbol" charset="0"/>
              </a:rPr>
              <a:t>构成了</a:t>
            </a:r>
            <a:r>
              <a:rPr lang="en-US" altLang="zh-CN" sz="1600" dirty="0">
                <a:sym typeface="Symbol" charset="0"/>
              </a:rPr>
              <a:t>Smack</a:t>
            </a:r>
            <a:r>
              <a:rPr lang="zh-CN" altLang="en-US" sz="1600" dirty="0">
                <a:sym typeface="Symbol" charset="0"/>
              </a:rPr>
              <a:t>强制访问控制机制，但强制访问控制机制是需要安全策略数据库的支持，为此，</a:t>
            </a:r>
            <a:r>
              <a:rPr lang="en-US" altLang="zh-CN" sz="1600" dirty="0">
                <a:sym typeface="Symbol" charset="0"/>
              </a:rPr>
              <a:t>Smack</a:t>
            </a:r>
            <a:r>
              <a:rPr lang="zh-CN" altLang="en-US" sz="1600" dirty="0">
                <a:sym typeface="Symbol" charset="0"/>
              </a:rPr>
              <a:t>采取了虚拟文件系统作为其安全策略存储系统，这样</a:t>
            </a:r>
            <a:r>
              <a:rPr lang="en-US" altLang="zh-CN" sz="1600" dirty="0">
                <a:sym typeface="Symbol" charset="0"/>
              </a:rPr>
              <a:t>Smack</a:t>
            </a:r>
            <a:r>
              <a:rPr lang="zh-CN" altLang="en-US" sz="1600" dirty="0">
                <a:sym typeface="Symbol" charset="0"/>
              </a:rPr>
              <a:t>决策时间会很短，</a:t>
            </a:r>
            <a:endParaRPr lang="en-US" altLang="zh-CN" sz="1600" dirty="0">
              <a:sym typeface="Symbol" charset="0"/>
            </a:endParaRPr>
          </a:p>
          <a:p>
            <a:pPr lvl="1"/>
            <a:r>
              <a:rPr lang="zh-CN" altLang="en-US" sz="1600" dirty="0">
                <a:sym typeface="Symbol" charset="0"/>
              </a:rPr>
              <a:t>但这也就意味着，一旦计算机系统重新启动，需求人为得再次设定安全策略。</a:t>
            </a:r>
            <a:r>
              <a:rPr lang="en-US" altLang="zh-CN" sz="1600" dirty="0">
                <a:sym typeface="Symbol" charset="0"/>
              </a:rPr>
              <a:t>Smack</a:t>
            </a:r>
            <a:r>
              <a:rPr lang="zh-CN" altLang="en-US" sz="1600" dirty="0">
                <a:sym typeface="Symbol" charset="0"/>
              </a:rPr>
              <a:t>文件系统位于“</a:t>
            </a:r>
            <a:r>
              <a:rPr lang="en-US" altLang="zh-CN" sz="1600" dirty="0">
                <a:sym typeface="Symbol" charset="0"/>
              </a:rPr>
              <a:t>/smack”</a:t>
            </a:r>
            <a:r>
              <a:rPr lang="zh-CN" altLang="en-US" sz="1600" dirty="0">
                <a:sym typeface="Symbol" charset="0"/>
              </a:rPr>
              <a:t>目录下，包含了</a:t>
            </a:r>
            <a:r>
              <a:rPr lang="en-US" altLang="zh-CN" sz="1600" dirty="0">
                <a:sym typeface="Symbol" charset="0"/>
              </a:rPr>
              <a:t>load</a:t>
            </a:r>
            <a:r>
              <a:rPr lang="zh-CN" altLang="en-US" sz="1600" dirty="0">
                <a:sym typeface="Symbol" charset="0"/>
              </a:rPr>
              <a:t>、</a:t>
            </a:r>
            <a:r>
              <a:rPr lang="en-US" altLang="zh-CN" sz="1600" dirty="0" err="1">
                <a:sym typeface="Symbol" charset="0"/>
              </a:rPr>
              <a:t>cipso</a:t>
            </a:r>
            <a:r>
              <a:rPr lang="zh-CN" altLang="en-US" sz="1600" dirty="0">
                <a:sym typeface="Symbol" charset="0"/>
              </a:rPr>
              <a:t>、</a:t>
            </a:r>
            <a:r>
              <a:rPr lang="en-US" altLang="zh-CN" sz="1600" dirty="0" err="1">
                <a:sym typeface="Symbol" charset="0"/>
              </a:rPr>
              <a:t>doi</a:t>
            </a:r>
            <a:r>
              <a:rPr lang="zh-CN" altLang="en-US" sz="1600" dirty="0">
                <a:sym typeface="Symbol" charset="0"/>
              </a:rPr>
              <a:t>、</a:t>
            </a:r>
            <a:r>
              <a:rPr lang="en-US" altLang="zh-CN" sz="1600" dirty="0">
                <a:sym typeface="Symbol" charset="0"/>
              </a:rPr>
              <a:t>direct</a:t>
            </a:r>
            <a:r>
              <a:rPr lang="zh-CN" altLang="en-US" sz="1600" dirty="0">
                <a:sym typeface="Symbol" charset="0"/>
              </a:rPr>
              <a:t>、</a:t>
            </a:r>
            <a:r>
              <a:rPr lang="en-US" altLang="zh-CN" sz="1600" dirty="0">
                <a:sym typeface="Symbol" charset="0"/>
              </a:rPr>
              <a:t>ambient</a:t>
            </a:r>
            <a:r>
              <a:rPr lang="zh-CN" altLang="en-US" sz="1600" dirty="0">
                <a:sym typeface="Symbol" charset="0"/>
              </a:rPr>
              <a:t>、</a:t>
            </a:r>
            <a:r>
              <a:rPr lang="en-US" altLang="zh-CN" sz="1600" dirty="0" err="1">
                <a:sym typeface="Symbol" charset="0"/>
              </a:rPr>
              <a:t>netlabel</a:t>
            </a:r>
            <a:r>
              <a:rPr lang="zh-CN" altLang="en-US" sz="1600" dirty="0">
                <a:sym typeface="Symbol" charset="0"/>
              </a:rPr>
              <a:t>、</a:t>
            </a:r>
            <a:r>
              <a:rPr lang="en-US" altLang="zh-CN" sz="1600" dirty="0" err="1">
                <a:sym typeface="Symbol" charset="0"/>
              </a:rPr>
              <a:t>onlycap</a:t>
            </a:r>
            <a:r>
              <a:rPr lang="zh-CN" altLang="en-US" sz="1600" dirty="0">
                <a:sym typeface="Symbol" charset="0"/>
              </a:rPr>
              <a:t>和</a:t>
            </a:r>
            <a:r>
              <a:rPr lang="en-US" altLang="zh-CN" sz="1600" dirty="0">
                <a:sym typeface="Symbol" charset="0"/>
              </a:rPr>
              <a:t>logging</a:t>
            </a:r>
            <a:r>
              <a:rPr lang="zh-CN" altLang="en-US" sz="1600" dirty="0">
                <a:sym typeface="Symbol" charset="0"/>
              </a:rPr>
              <a:t>这几个虚拟文件，它们被组织成</a:t>
            </a:r>
            <a:r>
              <a:rPr lang="en-US" altLang="zh-CN" sz="1600" dirty="0">
                <a:sym typeface="Symbol" charset="0"/>
              </a:rPr>
              <a:t>Linux</a:t>
            </a:r>
            <a:r>
              <a:rPr lang="zh-CN" altLang="en-US" sz="1600" dirty="0">
                <a:sym typeface="Symbol" charset="0"/>
              </a:rPr>
              <a:t>内核链表形式，其中最常用到的是</a:t>
            </a:r>
            <a:r>
              <a:rPr lang="en-US" altLang="zh-CN" sz="1600" dirty="0">
                <a:sym typeface="Symbol" charset="0"/>
              </a:rPr>
              <a:t>load</a:t>
            </a:r>
            <a:r>
              <a:rPr lang="zh-CN" altLang="en-US" sz="1600" dirty="0">
                <a:sym typeface="Symbol" charset="0"/>
              </a:rPr>
              <a:t>、</a:t>
            </a:r>
            <a:r>
              <a:rPr lang="en-US" altLang="zh-CN" sz="1600" dirty="0" err="1">
                <a:sym typeface="Symbol" charset="0"/>
              </a:rPr>
              <a:t>cipso</a:t>
            </a:r>
            <a:r>
              <a:rPr lang="zh-CN" altLang="en-US" sz="1600" dirty="0">
                <a:sym typeface="Symbol" charset="0"/>
              </a:rPr>
              <a:t>和</a:t>
            </a:r>
            <a:r>
              <a:rPr lang="en-US" altLang="zh-CN" sz="1600" dirty="0" err="1">
                <a:sym typeface="Symbol" charset="0"/>
              </a:rPr>
              <a:t>netlabel</a:t>
            </a:r>
            <a:r>
              <a:rPr lang="zh-CN" altLang="en-US" sz="1600" dirty="0">
                <a:sym typeface="Symbol" charset="0"/>
              </a:rPr>
              <a:t>。</a:t>
            </a:r>
            <a:endParaRPr lang="en-US" altLang="zh-CN" sz="1600" dirty="0">
              <a:sym typeface="Symbol" charset="0"/>
            </a:endParaRPr>
          </a:p>
          <a:p>
            <a:pPr lvl="1"/>
            <a:r>
              <a:rPr lang="en-US" altLang="zh-CN" sz="1600" dirty="0">
                <a:sym typeface="Symbol" charset="0"/>
              </a:rPr>
              <a:t>load</a:t>
            </a:r>
            <a:r>
              <a:rPr lang="zh-CN" altLang="en-US" sz="1600" dirty="0">
                <a:sym typeface="Symbol" charset="0"/>
              </a:rPr>
              <a:t>文件存放了</a:t>
            </a:r>
            <a:r>
              <a:rPr lang="en-US" altLang="zh-CN" sz="1600" dirty="0">
                <a:sym typeface="Symbol" charset="0"/>
              </a:rPr>
              <a:t>Smack</a:t>
            </a:r>
            <a:r>
              <a:rPr lang="zh-CN" altLang="en-US" sz="1600" dirty="0">
                <a:sym typeface="Symbol" charset="0"/>
              </a:rPr>
              <a:t>的安全策略，</a:t>
            </a:r>
            <a:r>
              <a:rPr lang="en-US" altLang="zh-CN" sz="1600" dirty="0" err="1">
                <a:sym typeface="Symbol" charset="0"/>
              </a:rPr>
              <a:t>cipso</a:t>
            </a:r>
            <a:r>
              <a:rPr lang="zh-CN" altLang="en-US" sz="1600" dirty="0">
                <a:sym typeface="Symbol" charset="0"/>
              </a:rPr>
              <a:t>存放</a:t>
            </a:r>
            <a:r>
              <a:rPr lang="en-US" altLang="zh-CN" sz="1600" dirty="0" err="1">
                <a:sym typeface="Symbol" charset="0"/>
              </a:rPr>
              <a:t>cipso</a:t>
            </a:r>
            <a:r>
              <a:rPr lang="zh-CN" altLang="en-US" sz="1600" dirty="0">
                <a:sym typeface="Symbol" charset="0"/>
              </a:rPr>
              <a:t>值，包括安全级别和安全分类，</a:t>
            </a:r>
            <a:r>
              <a:rPr lang="en-US" altLang="zh-CN" sz="1600" dirty="0" err="1">
                <a:sym typeface="Symbol" charset="0"/>
              </a:rPr>
              <a:t>netlabel</a:t>
            </a:r>
            <a:r>
              <a:rPr lang="zh-CN" altLang="en-US" sz="1600" dirty="0">
                <a:sym typeface="Symbol" charset="0"/>
              </a:rPr>
              <a:t>存放了主机的</a:t>
            </a:r>
            <a:r>
              <a:rPr lang="en-US" altLang="zh-CN" sz="1600" dirty="0">
                <a:sym typeface="Symbol" charset="0"/>
              </a:rPr>
              <a:t>IP</a:t>
            </a:r>
            <a:r>
              <a:rPr lang="zh-CN" altLang="en-US" sz="1600" dirty="0">
                <a:sym typeface="Symbol" charset="0"/>
              </a:rPr>
              <a:t>地址和其相关的</a:t>
            </a:r>
            <a:r>
              <a:rPr lang="en-US" altLang="zh-CN" sz="1600" dirty="0">
                <a:sym typeface="Symbol" charset="0"/>
              </a:rPr>
              <a:t>Smack</a:t>
            </a:r>
            <a:r>
              <a:rPr lang="zh-CN" altLang="en-US" sz="1600" dirty="0">
                <a:sym typeface="Symbol" charset="0"/>
              </a:rPr>
              <a:t>标签，</a:t>
            </a:r>
            <a:r>
              <a:rPr lang="en-US" altLang="zh-CN" sz="1600" dirty="0" err="1">
                <a:sym typeface="Symbol" charset="0"/>
              </a:rPr>
              <a:t>cipso</a:t>
            </a:r>
            <a:r>
              <a:rPr lang="zh-CN" altLang="en-US" sz="1600" dirty="0">
                <a:sym typeface="Symbol" charset="0"/>
              </a:rPr>
              <a:t>和</a:t>
            </a:r>
            <a:r>
              <a:rPr lang="en-US" altLang="zh-CN" sz="1600" dirty="0" err="1">
                <a:sym typeface="Symbol" charset="0"/>
              </a:rPr>
              <a:t>netlabel</a:t>
            </a:r>
            <a:r>
              <a:rPr lang="zh-CN" altLang="en-US" sz="1600" dirty="0">
                <a:sym typeface="Symbol" charset="0"/>
              </a:rPr>
              <a:t>用于</a:t>
            </a:r>
            <a:r>
              <a:rPr lang="en-US" altLang="zh-CN" sz="1600" dirty="0">
                <a:sym typeface="Symbol" charset="0"/>
              </a:rPr>
              <a:t>Smack</a:t>
            </a:r>
            <a:r>
              <a:rPr lang="zh-CN" altLang="en-US" sz="1600" dirty="0">
                <a:sym typeface="Symbol" charset="0"/>
              </a:rPr>
              <a:t>网络通信控制。</a:t>
            </a:r>
            <a:endParaRPr lang="en-US" altLang="zh-CN" sz="1600" dirty="0">
              <a:sym typeface="Symbol" charset="0"/>
            </a:endParaRPr>
          </a:p>
          <a:p>
            <a:pPr lvl="1"/>
            <a:r>
              <a:rPr lang="en-US" altLang="zh-CN" sz="1600" dirty="0">
                <a:sym typeface="Symbol" charset="0"/>
              </a:rPr>
              <a:t>Smack</a:t>
            </a:r>
            <a:r>
              <a:rPr lang="zh-CN" altLang="en-US" sz="1600" dirty="0">
                <a:sym typeface="Symbol" charset="0"/>
              </a:rPr>
              <a:t>重写文件系统操作函数，并使用注册文件系统、挂载文件系统和初始化系统调用等内核</a:t>
            </a:r>
            <a:r>
              <a:rPr lang="en-US" altLang="zh-CN" sz="1600" dirty="0">
                <a:sym typeface="Symbol" charset="0"/>
              </a:rPr>
              <a:t>API</a:t>
            </a:r>
            <a:r>
              <a:rPr lang="zh-CN" altLang="en-US" sz="1600" dirty="0">
                <a:sym typeface="Symbol" charset="0"/>
              </a:rPr>
              <a:t>来实现虚拟文件系统。</a:t>
            </a:r>
            <a:br>
              <a:rPr lang="en-US" altLang="zh-CN" sz="2000" dirty="0"/>
            </a:br>
            <a:endParaRPr lang="zh-CN" altLang="en-US" sz="2000" dirty="0"/>
          </a:p>
          <a:p>
            <a:pPr lvl="1"/>
            <a:endParaRPr lang="zh-CN" altLang="en-US" dirty="0">
              <a:sym typeface="Symbol" charset="0"/>
            </a:endParaRPr>
          </a:p>
        </p:txBody>
      </p:sp>
    </p:spTree>
    <p:extLst>
      <p:ext uri="{BB962C8B-B14F-4D97-AF65-F5344CB8AC3E}">
        <p14:creationId xmlns:p14="http://schemas.microsoft.com/office/powerpoint/2010/main" val="133752654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LSM</a:t>
            </a:r>
            <a:r>
              <a:rPr lang="zh-CN" altLang="en-US" dirty="0">
                <a:effectLst/>
              </a:rPr>
              <a:t>背景</a:t>
            </a:r>
            <a:endParaRPr lang="zh-CN" altLang="en-US" dirty="0"/>
          </a:p>
        </p:txBody>
      </p:sp>
      <p:sp>
        <p:nvSpPr>
          <p:cNvPr id="3" name="内容占位符 2"/>
          <p:cNvSpPr>
            <a:spLocks noGrp="1"/>
          </p:cNvSpPr>
          <p:nvPr>
            <p:ph idx="1"/>
          </p:nvPr>
        </p:nvSpPr>
        <p:spPr/>
        <p:txBody>
          <a:bodyPr/>
          <a:lstStyle/>
          <a:p>
            <a:r>
              <a:rPr lang="en-US" altLang="zh-CN" b="0" dirty="0"/>
              <a:t>Linux</a:t>
            </a:r>
            <a:r>
              <a:rPr lang="zh-CN" altLang="en-US" b="0" dirty="0"/>
              <a:t>优点：</a:t>
            </a:r>
          </a:p>
          <a:p>
            <a:pPr lvl="1"/>
            <a:r>
              <a:rPr lang="zh-CN" altLang="en-US" sz="2000" b="0" dirty="0"/>
              <a:t>出色的性能和稳定性</a:t>
            </a:r>
          </a:p>
          <a:p>
            <a:pPr lvl="1"/>
            <a:r>
              <a:rPr lang="zh-CN" altLang="en-US" sz="2000" b="0" dirty="0"/>
              <a:t>开放源码带来的灵活性和可扩展性</a:t>
            </a:r>
          </a:p>
          <a:p>
            <a:pPr lvl="1"/>
            <a:r>
              <a:rPr lang="zh-CN" altLang="en-US" sz="2000" b="0" dirty="0"/>
              <a:t>较低廉的成本</a:t>
            </a:r>
            <a:endParaRPr lang="en-US" altLang="zh-CN" sz="2000" b="0" dirty="0"/>
          </a:p>
          <a:p>
            <a:pPr lvl="1"/>
            <a:endParaRPr lang="en-US" altLang="zh-CN" b="0" dirty="0"/>
          </a:p>
          <a:p>
            <a:pPr lvl="1"/>
            <a:endParaRPr lang="en-US" altLang="zh-CN" b="0" dirty="0"/>
          </a:p>
          <a:p>
            <a:pPr lvl="1"/>
            <a:endParaRPr lang="en-US" altLang="zh-CN" b="0" dirty="0"/>
          </a:p>
          <a:p>
            <a:r>
              <a:rPr lang="en-US" altLang="zh-CN" b="0" dirty="0"/>
              <a:t>Linux</a:t>
            </a:r>
            <a:r>
              <a:rPr lang="zh-CN" altLang="en-US" b="0" dirty="0"/>
              <a:t>缺点：</a:t>
            </a:r>
          </a:p>
          <a:p>
            <a:pPr lvl="1"/>
            <a:r>
              <a:rPr lang="zh-CN" altLang="en-US" sz="2000" b="0" dirty="0"/>
              <a:t>安全性不够：</a:t>
            </a:r>
            <a:r>
              <a:rPr lang="en-US" altLang="zh-CN" sz="2000" b="0" dirty="0"/>
              <a:t>Linux</a:t>
            </a:r>
            <a:r>
              <a:rPr lang="zh-CN" altLang="en-US" sz="2000" b="0" dirty="0"/>
              <a:t>内核只提供了经典的</a:t>
            </a:r>
            <a:r>
              <a:rPr lang="en-US" altLang="zh-CN" sz="2000" b="0" dirty="0"/>
              <a:t>UNIX</a:t>
            </a:r>
            <a:r>
              <a:rPr lang="zh-CN" altLang="en-US" sz="2000" b="0" dirty="0"/>
              <a:t>自主访问控制，即（</a:t>
            </a:r>
            <a:r>
              <a:rPr lang="en-US" altLang="zh-CN" sz="2000" b="0" dirty="0"/>
              <a:t>root</a:t>
            </a:r>
            <a:r>
              <a:rPr lang="zh-CN" altLang="en-US" sz="2000" b="0" dirty="0"/>
              <a:t>用户，用户</a:t>
            </a:r>
            <a:r>
              <a:rPr lang="en-US" altLang="zh-CN" sz="2000" b="0" dirty="0"/>
              <a:t>ID</a:t>
            </a:r>
            <a:r>
              <a:rPr lang="zh-CN" altLang="en-US" sz="2000" b="0" dirty="0"/>
              <a:t>）</a:t>
            </a:r>
            <a:endParaRPr lang="en-US" altLang="zh-CN" sz="2000" b="0" dirty="0"/>
          </a:p>
          <a:p>
            <a:pPr lvl="1"/>
            <a:endParaRPr lang="zh-CN" altLang="en-US" b="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1137466"/>
            <a:ext cx="241935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18452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en-US" dirty="0"/>
              <a:t>结束语</a:t>
            </a:r>
          </a:p>
        </p:txBody>
      </p:sp>
      <p:sp>
        <p:nvSpPr>
          <p:cNvPr id="414723" name="Rectangle 3"/>
          <p:cNvSpPr>
            <a:spLocks noGrp="1" noChangeArrowheads="1"/>
          </p:cNvSpPr>
          <p:nvPr>
            <p:ph type="body" idx="1"/>
          </p:nvPr>
        </p:nvSpPr>
        <p:spPr>
          <a:xfrm>
            <a:off x="301625" y="1412775"/>
            <a:ext cx="8540750" cy="4608513"/>
          </a:xfrm>
        </p:spPr>
        <p:txBody>
          <a:bodyPr/>
          <a:lstStyle/>
          <a:p>
            <a:r>
              <a:rPr lang="en-US" altLang="zh-CN" sz="2400" dirty="0">
                <a:sym typeface="Symbol" charset="0"/>
              </a:rPr>
              <a:t>Linux</a:t>
            </a:r>
            <a:r>
              <a:rPr lang="zh-CN" altLang="en-US" sz="2400" dirty="0">
                <a:sym typeface="Symbol" charset="0"/>
              </a:rPr>
              <a:t>安全模块（</a:t>
            </a:r>
            <a:r>
              <a:rPr lang="en-US" altLang="zh-CN" sz="2400" dirty="0">
                <a:sym typeface="Symbol" charset="0"/>
              </a:rPr>
              <a:t>LSM</a:t>
            </a:r>
            <a:r>
              <a:rPr lang="zh-CN" altLang="en-US" sz="2400" dirty="0">
                <a:sym typeface="Symbol" charset="0"/>
              </a:rPr>
              <a:t>）的起因有两个方面</a:t>
            </a:r>
          </a:p>
          <a:p>
            <a:pPr lvl="1"/>
            <a:r>
              <a:rPr lang="zh-CN" altLang="en-US" sz="1600" dirty="0">
                <a:sym typeface="Symbol" charset="0"/>
              </a:rPr>
              <a:t>一方面</a:t>
            </a:r>
            <a:r>
              <a:rPr lang="en-US" altLang="zh-CN" sz="1600" dirty="0">
                <a:sym typeface="Symbol" charset="0"/>
              </a:rPr>
              <a:t>Linux</a:t>
            </a:r>
            <a:r>
              <a:rPr lang="zh-CN" altLang="en-US" sz="1600" dirty="0">
                <a:sym typeface="Symbol" charset="0"/>
              </a:rPr>
              <a:t>内核现有的安全机制是不足够的；</a:t>
            </a:r>
            <a:endParaRPr lang="en-US" altLang="zh-CN" sz="1600" dirty="0">
              <a:sym typeface="Symbol" charset="0"/>
            </a:endParaRPr>
          </a:p>
          <a:p>
            <a:pPr lvl="1"/>
            <a:r>
              <a:rPr lang="zh-CN" altLang="en-US" sz="1600" dirty="0">
                <a:sym typeface="Symbol" charset="0"/>
              </a:rPr>
              <a:t>另一方面现存的安全增强系统又各自为战并且难以使用。 </a:t>
            </a:r>
            <a:endParaRPr lang="en-US" altLang="zh-CN" sz="1600" dirty="0">
              <a:sym typeface="Symbol" charset="0"/>
            </a:endParaRPr>
          </a:p>
          <a:p>
            <a:pPr lvl="1"/>
            <a:endParaRPr lang="en-US" altLang="zh-CN" sz="1600" dirty="0">
              <a:sym typeface="Symbol" charset="0"/>
            </a:endParaRPr>
          </a:p>
          <a:p>
            <a:r>
              <a:rPr lang="en-US" altLang="zh-CN" sz="2400" dirty="0">
                <a:sym typeface="Symbol" charset="0"/>
              </a:rPr>
              <a:t>Linux</a:t>
            </a:r>
            <a:r>
              <a:rPr lang="zh-CN" altLang="en-US" sz="2400" dirty="0">
                <a:sym typeface="Symbol" charset="0"/>
              </a:rPr>
              <a:t>安全模块（</a:t>
            </a:r>
            <a:r>
              <a:rPr lang="en-US" altLang="zh-CN" sz="2400" dirty="0">
                <a:sym typeface="Symbol" charset="0"/>
              </a:rPr>
              <a:t>LSM</a:t>
            </a:r>
            <a:r>
              <a:rPr lang="zh-CN" altLang="en-US" sz="2400" dirty="0">
                <a:sym typeface="Symbol" charset="0"/>
              </a:rPr>
              <a:t>）比较好的解决了这个问题</a:t>
            </a:r>
          </a:p>
          <a:p>
            <a:pPr lvl="1"/>
            <a:r>
              <a:rPr lang="zh-CN" altLang="en-US" sz="1600" dirty="0">
                <a:sym typeface="Symbol" charset="0"/>
              </a:rPr>
              <a:t>一方面补丁比较小，对内核源代码的修改影响不多，所带来的负载也不大</a:t>
            </a:r>
            <a:endParaRPr lang="en-US" altLang="zh-CN" sz="1600" dirty="0">
              <a:sym typeface="Symbol" charset="0"/>
            </a:endParaRPr>
          </a:p>
          <a:p>
            <a:pPr lvl="1"/>
            <a:r>
              <a:rPr lang="zh-CN" altLang="en-US" sz="1600" dirty="0">
                <a:sym typeface="Symbol" charset="0"/>
              </a:rPr>
              <a:t>另一方面对现存的安全增强系统提供了比较好的接口支持，并已经有不少很好的安全模块可以使用</a:t>
            </a:r>
            <a:endParaRPr lang="en-US" altLang="zh-CN" sz="1600" dirty="0">
              <a:sym typeface="Symbol" charset="0"/>
            </a:endParaRPr>
          </a:p>
          <a:p>
            <a:pPr lvl="1"/>
            <a:endParaRPr lang="en-US" altLang="zh-CN" sz="1600" dirty="0">
              <a:sym typeface="Symbol" charset="0"/>
            </a:endParaRPr>
          </a:p>
          <a:p>
            <a:r>
              <a:rPr lang="en-US" altLang="zh-CN" sz="2400" dirty="0">
                <a:sym typeface="Symbol" charset="0"/>
              </a:rPr>
              <a:t>LSM</a:t>
            </a:r>
            <a:r>
              <a:rPr lang="zh-CN" altLang="en-US" sz="2400" dirty="0">
                <a:sym typeface="Symbol" charset="0"/>
              </a:rPr>
              <a:t>目前仍然是作为一个</a:t>
            </a:r>
            <a:r>
              <a:rPr lang="en-US" altLang="zh-CN" sz="2400" dirty="0">
                <a:sym typeface="Symbol" charset="0"/>
              </a:rPr>
              <a:t>Linux</a:t>
            </a:r>
            <a:r>
              <a:rPr lang="zh-CN" altLang="en-US" sz="2400" dirty="0">
                <a:sym typeface="Symbol" charset="0"/>
              </a:rPr>
              <a:t>内核补丁的形式提供，我们期待着那一天：</a:t>
            </a:r>
            <a:r>
              <a:rPr lang="en-US" altLang="zh-CN" sz="2400" dirty="0">
                <a:sym typeface="Symbol" charset="0"/>
              </a:rPr>
              <a:t>LSM</a:t>
            </a:r>
            <a:r>
              <a:rPr lang="zh-CN" altLang="en-US" sz="2400" dirty="0">
                <a:sym typeface="Symbol" charset="0"/>
              </a:rPr>
              <a:t>被</a:t>
            </a:r>
            <a:r>
              <a:rPr lang="en-US" altLang="zh-CN" sz="2400" dirty="0">
                <a:sym typeface="Symbol" charset="0"/>
              </a:rPr>
              <a:t>Linux</a:t>
            </a:r>
            <a:r>
              <a:rPr lang="zh-CN" altLang="en-US" sz="2400" dirty="0">
                <a:sym typeface="Symbol" charset="0"/>
              </a:rPr>
              <a:t>内核接受成为</a:t>
            </a:r>
            <a:r>
              <a:rPr lang="en-US" altLang="zh-CN" sz="2400" dirty="0">
                <a:sym typeface="Symbol" charset="0"/>
              </a:rPr>
              <a:t>Linux</a:t>
            </a:r>
            <a:r>
              <a:rPr lang="zh-CN" altLang="en-US" sz="2400" dirty="0">
                <a:sym typeface="Symbol" charset="0"/>
              </a:rPr>
              <a:t>内核安全机制的标准，在各个</a:t>
            </a:r>
            <a:r>
              <a:rPr lang="en-US" altLang="zh-CN" sz="2400" dirty="0">
                <a:sym typeface="Symbol" charset="0"/>
              </a:rPr>
              <a:t>Linux</a:t>
            </a:r>
            <a:r>
              <a:rPr lang="zh-CN" altLang="en-US" sz="2400" dirty="0">
                <a:sym typeface="Symbol" charset="0"/>
              </a:rPr>
              <a:t>发行版中提供给越来越多的用户使用。</a:t>
            </a:r>
            <a:endParaRPr lang="en-US" altLang="zh-CN" sz="1600" dirty="0">
              <a:sym typeface="Symbol" charset="0"/>
            </a:endParaRPr>
          </a:p>
          <a:p>
            <a:pPr lvl="1"/>
            <a:endParaRPr lang="zh-CN" altLang="en-US" dirty="0">
              <a:sym typeface="Symbol" charset="0"/>
            </a:endParaRPr>
          </a:p>
        </p:txBody>
      </p:sp>
    </p:spTree>
    <p:extLst>
      <p:ext uri="{BB962C8B-B14F-4D97-AF65-F5344CB8AC3E}">
        <p14:creationId xmlns:p14="http://schemas.microsoft.com/office/powerpoint/2010/main" val="9948750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LSM</a:t>
            </a:r>
            <a:r>
              <a:rPr lang="zh-CN" altLang="en-US" dirty="0">
                <a:effectLst/>
              </a:rPr>
              <a:t>背景</a:t>
            </a:r>
            <a:endParaRPr lang="zh-CN" altLang="en-US" dirty="0"/>
          </a:p>
        </p:txBody>
      </p:sp>
      <p:sp>
        <p:nvSpPr>
          <p:cNvPr id="3" name="内容占位符 2"/>
          <p:cNvSpPr>
            <a:spLocks noGrp="1"/>
          </p:cNvSpPr>
          <p:nvPr>
            <p:ph idx="1"/>
          </p:nvPr>
        </p:nvSpPr>
        <p:spPr/>
        <p:txBody>
          <a:bodyPr/>
          <a:lstStyle/>
          <a:p>
            <a:r>
              <a:rPr lang="zh-CN" altLang="en-US" b="0" dirty="0"/>
              <a:t>很多安全访问控制模型和框架已经被研究和开发出来，用以增强</a:t>
            </a:r>
            <a:r>
              <a:rPr lang="en-US" altLang="zh-CN" b="0" dirty="0"/>
              <a:t>Linux</a:t>
            </a:r>
            <a:r>
              <a:rPr lang="zh-CN" altLang="en-US" b="0" dirty="0"/>
              <a:t>系统的安全性：</a:t>
            </a:r>
          </a:p>
          <a:p>
            <a:pPr lvl="1"/>
            <a:r>
              <a:rPr lang="zh-CN" altLang="en-US" sz="2000" dirty="0"/>
              <a:t>安全增强</a:t>
            </a:r>
            <a:r>
              <a:rPr lang="en-US" altLang="zh-CN" sz="2000" dirty="0"/>
              <a:t>Linux</a:t>
            </a:r>
            <a:r>
              <a:rPr lang="zh-CN" altLang="en-US" sz="2000" dirty="0"/>
              <a:t>（</a:t>
            </a:r>
            <a:r>
              <a:rPr lang="en-US" altLang="zh-CN" sz="2000" dirty="0" err="1"/>
              <a:t>SELinux</a:t>
            </a:r>
            <a:r>
              <a:rPr lang="zh-CN" altLang="en-US" sz="2000" dirty="0"/>
              <a:t>）</a:t>
            </a:r>
          </a:p>
          <a:p>
            <a:pPr lvl="1"/>
            <a:r>
              <a:rPr lang="zh-CN" altLang="en-US" sz="2000" dirty="0"/>
              <a:t>域和类型增强（</a:t>
            </a:r>
            <a:r>
              <a:rPr lang="en-US" altLang="zh-CN" sz="2000" dirty="0"/>
              <a:t>DTE</a:t>
            </a:r>
            <a:r>
              <a:rPr lang="zh-CN" altLang="en-US" sz="2000" dirty="0"/>
              <a:t>）</a:t>
            </a:r>
          </a:p>
          <a:p>
            <a:pPr lvl="1"/>
            <a:r>
              <a:rPr lang="en-US" altLang="zh-CN" sz="2000" dirty="0"/>
              <a:t>Linux</a:t>
            </a:r>
            <a:r>
              <a:rPr lang="zh-CN" altLang="en-US" sz="2000" dirty="0"/>
              <a:t>入侵检测系统（</a:t>
            </a:r>
            <a:r>
              <a:rPr lang="en-US" altLang="zh-CN" sz="2000" dirty="0"/>
              <a:t>LIDS</a:t>
            </a:r>
            <a:r>
              <a:rPr lang="zh-CN" altLang="en-US" sz="2000" dirty="0"/>
              <a:t>）</a:t>
            </a:r>
            <a:endParaRPr lang="en-US" altLang="zh-CN" sz="2000" dirty="0"/>
          </a:p>
          <a:p>
            <a:pPr lvl="1"/>
            <a:endParaRPr lang="en-US" altLang="zh-CN" b="0" dirty="0"/>
          </a:p>
          <a:p>
            <a:r>
              <a:rPr lang="zh-CN" altLang="en-US" b="0" dirty="0"/>
              <a:t>在</a:t>
            </a:r>
            <a:r>
              <a:rPr lang="en-US" altLang="zh-CN" b="0" dirty="0"/>
              <a:t>2001</a:t>
            </a:r>
            <a:r>
              <a:rPr lang="zh-CN" altLang="en-US" b="0" dirty="0"/>
              <a:t>年</a:t>
            </a:r>
            <a:r>
              <a:rPr lang="en-US" altLang="zh-CN" b="0" dirty="0"/>
              <a:t>Linux</a:t>
            </a:r>
            <a:r>
              <a:rPr lang="zh-CN" altLang="en-US" b="0" dirty="0"/>
              <a:t>内核峰会上，创始人</a:t>
            </a:r>
            <a:r>
              <a:rPr lang="en-US" altLang="zh-CN" b="0" dirty="0"/>
              <a:t>Linus Torvalds</a:t>
            </a:r>
            <a:r>
              <a:rPr lang="zh-CN" altLang="en-US" b="0" dirty="0"/>
              <a:t>同意内核需要一个通用的安全访问控制框架，但他指出最好是通过可加载内核模块的方法，这样可以支持现存的各种不同的安全访问控制系统。因此，</a:t>
            </a:r>
            <a:r>
              <a:rPr lang="en-US" altLang="zh-CN" b="0" dirty="0"/>
              <a:t>LSM</a:t>
            </a:r>
            <a:r>
              <a:rPr lang="zh-CN" altLang="en-US" b="0" dirty="0"/>
              <a:t>应运而生。</a:t>
            </a:r>
          </a:p>
        </p:txBody>
      </p:sp>
    </p:spTree>
    <p:extLst>
      <p:ext uri="{BB962C8B-B14F-4D97-AF65-F5344CB8AC3E}">
        <p14:creationId xmlns:p14="http://schemas.microsoft.com/office/powerpoint/2010/main" val="240279848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LSM</a:t>
            </a:r>
            <a:endParaRPr lang="zh-CN" altLang="en-US" dirty="0"/>
          </a:p>
        </p:txBody>
      </p:sp>
      <p:sp>
        <p:nvSpPr>
          <p:cNvPr id="3" name="内容占位符 2"/>
          <p:cNvSpPr>
            <a:spLocks noGrp="1"/>
          </p:cNvSpPr>
          <p:nvPr>
            <p:ph idx="1"/>
          </p:nvPr>
        </p:nvSpPr>
        <p:spPr/>
        <p:txBody>
          <a:bodyPr/>
          <a:lstStyle/>
          <a:p>
            <a:r>
              <a:rPr lang="en-US" altLang="zh-CN" b="0" dirty="0"/>
              <a:t>Linux</a:t>
            </a:r>
            <a:r>
              <a:rPr lang="zh-CN" altLang="en-US" b="0" dirty="0"/>
              <a:t>安全模块</a:t>
            </a:r>
            <a:r>
              <a:rPr lang="en-US" altLang="zh-CN" b="0" dirty="0"/>
              <a:t>(LSM)</a:t>
            </a:r>
            <a:r>
              <a:rPr lang="zh-CN" altLang="en-US" b="0" dirty="0"/>
              <a:t>：</a:t>
            </a:r>
          </a:p>
          <a:p>
            <a:pPr lvl="1"/>
            <a:r>
              <a:rPr lang="en-US" altLang="zh-CN" sz="2000" dirty="0"/>
              <a:t>Linux</a:t>
            </a:r>
            <a:r>
              <a:rPr lang="zh-CN" altLang="en-US" sz="2000" dirty="0"/>
              <a:t>内核的一个轻量级通用访问控制框架</a:t>
            </a:r>
            <a:endParaRPr lang="en-US" altLang="zh-CN" sz="2000" dirty="0"/>
          </a:p>
          <a:p>
            <a:pPr lvl="1"/>
            <a:endParaRPr lang="zh-CN" altLang="en-US" sz="2000" dirty="0"/>
          </a:p>
          <a:p>
            <a:pPr lvl="1"/>
            <a:r>
              <a:rPr lang="zh-CN" altLang="en-US" sz="2000" dirty="0"/>
              <a:t>使得各种不同的安全访问控制模型能够以</a:t>
            </a:r>
            <a:r>
              <a:rPr lang="en-US" altLang="zh-CN" sz="2000" dirty="0"/>
              <a:t>Linux</a:t>
            </a:r>
            <a:r>
              <a:rPr lang="zh-CN" altLang="en-US" sz="2000" dirty="0"/>
              <a:t>可加载内核模块的形式实现出来</a:t>
            </a:r>
            <a:endParaRPr lang="en-US" altLang="zh-CN" sz="2000" dirty="0"/>
          </a:p>
          <a:p>
            <a:pPr lvl="1"/>
            <a:endParaRPr lang="zh-CN" altLang="en-US" sz="2000" dirty="0"/>
          </a:p>
          <a:p>
            <a:pPr lvl="1"/>
            <a:r>
              <a:rPr lang="zh-CN" altLang="en-US" sz="2000" dirty="0"/>
              <a:t>用户可以根据其需求选择适合的安全模块加载到</a:t>
            </a:r>
            <a:r>
              <a:rPr lang="en-US" altLang="zh-CN" sz="2000" dirty="0"/>
              <a:t>Linux</a:t>
            </a:r>
            <a:r>
              <a:rPr lang="zh-CN" altLang="en-US" sz="2000" dirty="0"/>
              <a:t>内核中</a:t>
            </a:r>
            <a:endParaRPr lang="en-US" altLang="zh-CN" sz="2000" dirty="0"/>
          </a:p>
          <a:p>
            <a:pPr lvl="1"/>
            <a:endParaRPr lang="en-US" altLang="zh-CN" sz="2000" dirty="0"/>
          </a:p>
          <a:p>
            <a:pPr lvl="1"/>
            <a:r>
              <a:rPr lang="zh-CN" altLang="en-US" sz="2000" dirty="0"/>
              <a:t>大大提高了</a:t>
            </a:r>
            <a:r>
              <a:rPr lang="en-US" altLang="zh-CN" sz="2000" dirty="0"/>
              <a:t>Linux</a:t>
            </a:r>
            <a:r>
              <a:rPr lang="zh-CN" altLang="en-US" sz="2000" dirty="0"/>
              <a:t>安全访问控制机制的灵活性和易用性</a:t>
            </a:r>
            <a:endParaRPr lang="en-US" altLang="zh-CN" sz="2000" dirty="0"/>
          </a:p>
        </p:txBody>
      </p:sp>
    </p:spTree>
    <p:extLst>
      <p:ext uri="{BB962C8B-B14F-4D97-AF65-F5344CB8AC3E}">
        <p14:creationId xmlns:p14="http://schemas.microsoft.com/office/powerpoint/2010/main" val="327467663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LSM</a:t>
            </a:r>
            <a:r>
              <a:rPr lang="zh-CN" altLang="en-US" dirty="0">
                <a:effectLst/>
              </a:rPr>
              <a:t>设计思想</a:t>
            </a:r>
            <a:endParaRPr lang="zh-CN" altLang="en-US" dirty="0"/>
          </a:p>
        </p:txBody>
      </p:sp>
      <p:sp>
        <p:nvSpPr>
          <p:cNvPr id="3" name="内容占位符 2"/>
          <p:cNvSpPr>
            <a:spLocks noGrp="1"/>
          </p:cNvSpPr>
          <p:nvPr>
            <p:ph idx="1"/>
          </p:nvPr>
        </p:nvSpPr>
        <p:spPr/>
        <p:txBody>
          <a:bodyPr/>
          <a:lstStyle/>
          <a:p>
            <a:r>
              <a:rPr lang="zh-CN" altLang="en-US" b="0" dirty="0"/>
              <a:t>以</a:t>
            </a:r>
            <a:r>
              <a:rPr lang="en-US" altLang="zh-CN" b="0" dirty="0"/>
              <a:t>Linus Torvalds</a:t>
            </a:r>
            <a:r>
              <a:rPr lang="zh-CN" altLang="en-US" b="0" dirty="0"/>
              <a:t>为代表的内核开发人员对</a:t>
            </a:r>
            <a:r>
              <a:rPr lang="en-US" altLang="zh-CN" b="0" dirty="0"/>
              <a:t>Linux</a:t>
            </a:r>
            <a:r>
              <a:rPr lang="zh-CN" altLang="en-US" b="0" dirty="0"/>
              <a:t>安全模块（</a:t>
            </a:r>
            <a:r>
              <a:rPr lang="en-US" altLang="zh-CN" b="0" dirty="0"/>
              <a:t>LSM</a:t>
            </a:r>
            <a:r>
              <a:rPr lang="zh-CN" altLang="en-US" b="0" dirty="0"/>
              <a:t>）提出了三点要求：</a:t>
            </a:r>
          </a:p>
          <a:p>
            <a:pPr lvl="1"/>
            <a:r>
              <a:rPr lang="zh-CN" altLang="en-US" sz="2000" dirty="0"/>
              <a:t>真正的通用，当使用一个不同的安全模型的时候，只需要加载一个不同的内核模块</a:t>
            </a:r>
          </a:p>
          <a:p>
            <a:pPr lvl="1"/>
            <a:r>
              <a:rPr lang="zh-CN" altLang="en-US" sz="2000" dirty="0"/>
              <a:t>概念上简单，对</a:t>
            </a:r>
            <a:r>
              <a:rPr lang="en-US" altLang="zh-CN" sz="2000" dirty="0"/>
              <a:t>Linux</a:t>
            </a:r>
            <a:r>
              <a:rPr lang="zh-CN" altLang="en-US" sz="2000" dirty="0"/>
              <a:t>内核影响最小，高效，并且</a:t>
            </a:r>
          </a:p>
          <a:p>
            <a:pPr lvl="1"/>
            <a:r>
              <a:rPr lang="zh-CN" altLang="en-US" sz="2000" dirty="0"/>
              <a:t>能够支持现存的</a:t>
            </a:r>
            <a:r>
              <a:rPr lang="en-US" altLang="zh-CN" sz="2000" dirty="0"/>
              <a:t>POSIX.1e capabilities</a:t>
            </a:r>
            <a:r>
              <a:rPr lang="zh-CN" altLang="en-US" sz="2000" dirty="0"/>
              <a:t>逻辑，作为一个可选的安全模块</a:t>
            </a:r>
          </a:p>
          <a:p>
            <a:r>
              <a:rPr lang="zh-CN" altLang="en-US" b="0" dirty="0"/>
              <a:t>为了满足这些设计目标，</a:t>
            </a:r>
            <a:r>
              <a:rPr lang="en-US" altLang="zh-CN" b="0" dirty="0"/>
              <a:t>Linux</a:t>
            </a:r>
            <a:r>
              <a:rPr lang="zh-CN" altLang="en-US" b="0" dirty="0"/>
              <a:t>安全模块（</a:t>
            </a:r>
            <a:r>
              <a:rPr lang="en-US" altLang="zh-CN" b="0" dirty="0"/>
              <a:t>LSM</a:t>
            </a:r>
            <a:r>
              <a:rPr lang="zh-CN" altLang="en-US" b="0" dirty="0"/>
              <a:t>）采用了通过在内核源代码中放置钩子的方法，来仲裁对内核内部对象进行的访问，这些对象有：任务，</a:t>
            </a:r>
            <a:r>
              <a:rPr lang="en-US" altLang="zh-CN" b="0" dirty="0" err="1"/>
              <a:t>inode</a:t>
            </a:r>
            <a:r>
              <a:rPr lang="zh-CN" altLang="en-US" b="0" dirty="0"/>
              <a:t>结点，打开的文件等等。</a:t>
            </a:r>
            <a:endParaRPr lang="zh-CN" altLang="en-US" dirty="0"/>
          </a:p>
        </p:txBody>
      </p:sp>
    </p:spTree>
    <p:extLst>
      <p:ext uri="{BB962C8B-B14F-4D97-AF65-F5344CB8AC3E}">
        <p14:creationId xmlns:p14="http://schemas.microsoft.com/office/powerpoint/2010/main" val="159462134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LSM</a:t>
            </a:r>
            <a:r>
              <a:rPr lang="zh-CN" altLang="en-US" dirty="0"/>
              <a:t>框架</a:t>
            </a:r>
          </a:p>
        </p:txBody>
      </p:sp>
      <p:sp>
        <p:nvSpPr>
          <p:cNvPr id="3" name="内容占位符 2"/>
          <p:cNvSpPr>
            <a:spLocks noGrp="1"/>
          </p:cNvSpPr>
          <p:nvPr>
            <p:ph idx="1"/>
          </p:nvPr>
        </p:nvSpPr>
        <p:spPr>
          <a:xfrm>
            <a:off x="451339" y="1412875"/>
            <a:ext cx="3904637" cy="4608513"/>
          </a:xfrm>
        </p:spPr>
        <p:txBody>
          <a:bodyPr/>
          <a:lstStyle/>
          <a:p>
            <a:r>
              <a:rPr lang="zh-CN" altLang="en-US" sz="2000" b="0" dirty="0"/>
              <a:t>用户进程执行系统调用，首先游历</a:t>
            </a:r>
            <a:r>
              <a:rPr lang="en-US" altLang="zh-CN" sz="2000" b="0" dirty="0"/>
              <a:t>Linux</a:t>
            </a:r>
            <a:r>
              <a:rPr lang="zh-CN" altLang="en-US" sz="2000" b="0" dirty="0"/>
              <a:t>内核原有的逻辑找到并分配资源，进行错误检查</a:t>
            </a:r>
            <a:endParaRPr lang="en-US" altLang="zh-CN" sz="2000" b="0" dirty="0"/>
          </a:p>
          <a:p>
            <a:r>
              <a:rPr lang="zh-CN" altLang="en-US" sz="2000" b="0" dirty="0"/>
              <a:t>并经过经典的</a:t>
            </a:r>
            <a:r>
              <a:rPr lang="en-US" altLang="zh-CN" sz="2000" b="0" dirty="0"/>
              <a:t>UNIX</a:t>
            </a:r>
            <a:r>
              <a:rPr lang="zh-CN" altLang="en-US" sz="2000" b="0" dirty="0"/>
              <a:t>自主访问控制，恰好就在</a:t>
            </a:r>
            <a:r>
              <a:rPr lang="en-US" altLang="zh-CN" sz="2000" b="0" dirty="0"/>
              <a:t>Linux</a:t>
            </a:r>
            <a:r>
              <a:rPr lang="zh-CN" altLang="en-US" sz="2000" b="0" dirty="0"/>
              <a:t>内核试图对内部对象进行访问之前，一个</a:t>
            </a:r>
            <a:r>
              <a:rPr lang="en-US" altLang="zh-CN" sz="2000" b="0" dirty="0"/>
              <a:t>Linux</a:t>
            </a:r>
            <a:r>
              <a:rPr lang="zh-CN" altLang="en-US" sz="2000" b="0" dirty="0"/>
              <a:t>安全模块（</a:t>
            </a:r>
            <a:r>
              <a:rPr lang="en-US" altLang="zh-CN" sz="2000" b="0" dirty="0"/>
              <a:t>LSM</a:t>
            </a:r>
            <a:r>
              <a:rPr lang="zh-CN" altLang="en-US" sz="2000" b="0" dirty="0"/>
              <a:t>）的钩子对安全模块所必须提供的函数进行一个调用，从而对安全模块提出这样的问题“是否允许访问执行？”</a:t>
            </a:r>
            <a:endParaRPr lang="en-US" altLang="zh-CN" sz="2000" b="0" dirty="0"/>
          </a:p>
          <a:p>
            <a:r>
              <a:rPr lang="zh-CN" altLang="en-US" sz="2000" b="0" dirty="0"/>
              <a:t>安全模块根据其安全策略进行决策，作出回答：允许，或者拒绝进而返回一个错误。</a:t>
            </a:r>
            <a:endParaRPr lang="zh-CN" altLang="en-US" sz="2000" dirty="0"/>
          </a:p>
        </p:txBody>
      </p:sp>
      <p:pic>
        <p:nvPicPr>
          <p:cNvPr id="6" name="图片 5"/>
          <p:cNvPicPr>
            <a:picLocks noChangeAspect="1"/>
          </p:cNvPicPr>
          <p:nvPr/>
        </p:nvPicPr>
        <p:blipFill>
          <a:blip r:embed="rId2"/>
          <a:stretch>
            <a:fillRect/>
          </a:stretch>
        </p:blipFill>
        <p:spPr>
          <a:xfrm>
            <a:off x="4283968" y="1628800"/>
            <a:ext cx="5019675" cy="3352800"/>
          </a:xfrm>
          <a:prstGeom prst="rect">
            <a:avLst/>
          </a:prstGeom>
        </p:spPr>
      </p:pic>
    </p:spTree>
    <p:extLst>
      <p:ext uri="{BB962C8B-B14F-4D97-AF65-F5344CB8AC3E}">
        <p14:creationId xmlns:p14="http://schemas.microsoft.com/office/powerpoint/2010/main" val="384192901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LSM</a:t>
            </a:r>
            <a:r>
              <a:rPr lang="zh-CN" altLang="en-US" dirty="0"/>
              <a:t>框架</a:t>
            </a:r>
          </a:p>
        </p:txBody>
      </p:sp>
      <p:sp>
        <p:nvSpPr>
          <p:cNvPr id="3" name="内容占位符 2"/>
          <p:cNvSpPr>
            <a:spLocks noGrp="1"/>
          </p:cNvSpPr>
          <p:nvPr>
            <p:ph idx="1"/>
          </p:nvPr>
        </p:nvSpPr>
        <p:spPr/>
        <p:txBody>
          <a:bodyPr/>
          <a:lstStyle/>
          <a:p>
            <a:r>
              <a:rPr lang="en-US" altLang="zh-CN" b="0" dirty="0"/>
              <a:t>Linux</a:t>
            </a:r>
            <a:r>
              <a:rPr lang="zh-CN" altLang="en-US" b="0" dirty="0"/>
              <a:t>安全模块（</a:t>
            </a:r>
            <a:r>
              <a:rPr lang="en-US" altLang="zh-CN" b="0" dirty="0"/>
              <a:t>LSM</a:t>
            </a:r>
            <a:r>
              <a:rPr lang="zh-CN" altLang="en-US" b="0" dirty="0"/>
              <a:t>）目前作为一个</a:t>
            </a:r>
            <a:r>
              <a:rPr lang="en-US" altLang="zh-CN" b="0" dirty="0"/>
              <a:t>Linux</a:t>
            </a:r>
            <a:r>
              <a:rPr lang="zh-CN" altLang="en-US" b="0" dirty="0"/>
              <a:t>内核补丁的形式实现。其本身不提供任何具体的安全策略，其主要在五个方面对</a:t>
            </a:r>
            <a:r>
              <a:rPr lang="en-US" altLang="zh-CN" b="0" dirty="0"/>
              <a:t>Linux</a:t>
            </a:r>
            <a:r>
              <a:rPr lang="zh-CN" altLang="en-US" b="0" dirty="0"/>
              <a:t>内核进行了修改：</a:t>
            </a:r>
            <a:endParaRPr lang="en-US" altLang="zh-CN" b="0" dirty="0"/>
          </a:p>
          <a:p>
            <a:endParaRPr lang="zh-CN" altLang="en-US" b="0" dirty="0"/>
          </a:p>
          <a:p>
            <a:pPr lvl="1"/>
            <a:r>
              <a:rPr lang="zh-CN" altLang="en-US" sz="2000" dirty="0"/>
              <a:t>在特定的内核数据结构中加入了安全域</a:t>
            </a:r>
          </a:p>
          <a:p>
            <a:pPr lvl="1"/>
            <a:r>
              <a:rPr lang="zh-CN" altLang="en-US" sz="2000" dirty="0"/>
              <a:t>在内核源代码中不同的关键点插入了对安全钩子函数的调用</a:t>
            </a:r>
          </a:p>
          <a:p>
            <a:pPr lvl="1"/>
            <a:r>
              <a:rPr lang="zh-CN" altLang="en-US" sz="2000" dirty="0"/>
              <a:t>加入了一个通用的安全系统调用</a:t>
            </a:r>
          </a:p>
          <a:p>
            <a:pPr lvl="1"/>
            <a:r>
              <a:rPr lang="zh-CN" altLang="en-US" sz="2000" dirty="0"/>
              <a:t>提供了函数允许内核模块注册为安全模块或者注销</a:t>
            </a:r>
          </a:p>
          <a:p>
            <a:pPr lvl="1"/>
            <a:r>
              <a:rPr lang="zh-CN" altLang="en-US" sz="2000" dirty="0"/>
              <a:t>将</a:t>
            </a:r>
            <a:r>
              <a:rPr lang="en-US" altLang="zh-CN" sz="2000" dirty="0"/>
              <a:t>capabilities</a:t>
            </a:r>
            <a:r>
              <a:rPr lang="zh-CN" altLang="en-US" sz="2000" dirty="0"/>
              <a:t>逻辑的大部分移植为一个可选的安全模块</a:t>
            </a:r>
          </a:p>
          <a:p>
            <a:endParaRPr lang="zh-CN" altLang="en-US" dirty="0"/>
          </a:p>
        </p:txBody>
      </p:sp>
    </p:spTree>
    <p:extLst>
      <p:ext uri="{BB962C8B-B14F-4D97-AF65-F5344CB8AC3E}">
        <p14:creationId xmlns:p14="http://schemas.microsoft.com/office/powerpoint/2010/main" val="610114364"/>
      </p:ext>
    </p:extLst>
  </p:cSld>
  <p:clrMapOvr>
    <a:masterClrMapping/>
  </p:clrMapOvr>
  <p:transition/>
</p:sld>
</file>

<file path=ppt/theme/theme1.xml><?xml version="1.0" encoding="utf-8"?>
<a:theme xmlns:a="http://schemas.openxmlformats.org/drawingml/2006/main" name="主题1">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843</TotalTime>
  <Words>4306</Words>
  <Application>Microsoft Office PowerPoint</Application>
  <PresentationFormat>全屏显示(4:3)</PresentationFormat>
  <Paragraphs>453</Paragraphs>
  <Slides>40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Monotype Sorts</vt:lpstr>
      <vt:lpstr>黑体</vt:lpstr>
      <vt:lpstr>Arial</vt:lpstr>
      <vt:lpstr>Arial Narrow</vt:lpstr>
      <vt:lpstr>Times New Roman</vt:lpstr>
      <vt:lpstr>Wingdings</vt:lpstr>
      <vt:lpstr>主题1</vt:lpstr>
      <vt:lpstr>PowerPoint 演示文稿</vt:lpstr>
      <vt:lpstr>大纲</vt:lpstr>
      <vt:lpstr>大纲</vt:lpstr>
      <vt:lpstr>LSM背景</vt:lpstr>
      <vt:lpstr>LSM背景</vt:lpstr>
      <vt:lpstr>LSM</vt:lpstr>
      <vt:lpstr>LSM设计思想</vt:lpstr>
      <vt:lpstr>LSM框架</vt:lpstr>
      <vt:lpstr>LSM框架</vt:lpstr>
      <vt:lpstr>大纲</vt:lpstr>
      <vt:lpstr>访问控制</vt:lpstr>
      <vt:lpstr>访问控制分类</vt:lpstr>
      <vt:lpstr>自主访问控制</vt:lpstr>
      <vt:lpstr>自主访问控制</vt:lpstr>
      <vt:lpstr>强制访问控制</vt:lpstr>
      <vt:lpstr>强制访问控制</vt:lpstr>
      <vt:lpstr>大纲</vt:lpstr>
      <vt:lpstr>Hook点分布</vt:lpstr>
      <vt:lpstr>钩子函数</vt:lpstr>
      <vt:lpstr>钩子函数</vt:lpstr>
      <vt:lpstr>安全域数据结构</vt:lpstr>
      <vt:lpstr>大纲</vt:lpstr>
      <vt:lpstr>Capabilities安全模型介绍</vt:lpstr>
      <vt:lpstr>Capabilities安全模型介绍</vt:lpstr>
      <vt:lpstr>Capabilities实现机制</vt:lpstr>
      <vt:lpstr>Capabilities实现机制</vt:lpstr>
      <vt:lpstr>Capabilities实现机制</vt:lpstr>
      <vt:lpstr>大纲</vt:lpstr>
      <vt:lpstr>Smack机制</vt:lpstr>
      <vt:lpstr>Smack基本概念</vt:lpstr>
      <vt:lpstr>Smack基本概念</vt:lpstr>
      <vt:lpstr>Smack基本概念</vt:lpstr>
      <vt:lpstr>Smack源码分析</vt:lpstr>
      <vt:lpstr>Smack结构体</vt:lpstr>
      <vt:lpstr>Smack访问控制函数</vt:lpstr>
      <vt:lpstr>Smack的LSM内核</vt:lpstr>
      <vt:lpstr>Smack的LSM内核</vt:lpstr>
      <vt:lpstr>Smack的LSM内核</vt:lpstr>
      <vt:lpstr>Smack的虚拟文件系统</vt:lpstr>
      <vt:lpstr>结束语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第十章内核安全机制</dc:title>
  <dc:creator>xiaoke</dc:creator>
  <cp:lastModifiedBy>王 十一</cp:lastModifiedBy>
  <cp:revision>38</cp:revision>
  <dcterms:created xsi:type="dcterms:W3CDTF">2014-10-15T03:30:47Z</dcterms:created>
  <dcterms:modified xsi:type="dcterms:W3CDTF">2021-04-28T03:29:29Z</dcterms:modified>
</cp:coreProperties>
</file>