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1730" r:id="rId2"/>
    <p:sldId id="1791" r:id="rId3"/>
    <p:sldId id="3070" r:id="rId4"/>
    <p:sldId id="3023" r:id="rId5"/>
    <p:sldId id="3109" r:id="rId6"/>
    <p:sldId id="3110" r:id="rId7"/>
    <p:sldId id="3111" r:id="rId8"/>
    <p:sldId id="3112" r:id="rId9"/>
    <p:sldId id="3113" r:id="rId10"/>
    <p:sldId id="3114" r:id="rId11"/>
    <p:sldId id="3115" r:id="rId12"/>
    <p:sldId id="3116" r:id="rId13"/>
    <p:sldId id="3117" r:id="rId14"/>
    <p:sldId id="3118" r:id="rId15"/>
    <p:sldId id="3119" r:id="rId16"/>
    <p:sldId id="3120" r:id="rId17"/>
    <p:sldId id="3121" r:id="rId18"/>
    <p:sldId id="3122" r:id="rId19"/>
    <p:sldId id="3123" r:id="rId20"/>
    <p:sldId id="3124" r:id="rId21"/>
    <p:sldId id="3125" r:id="rId22"/>
    <p:sldId id="3126" r:id="rId23"/>
    <p:sldId id="2967" r:id="rId24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8E"/>
    <a:srgbClr val="292929"/>
    <a:srgbClr val="0033CC"/>
    <a:srgbClr val="1C49D2"/>
    <a:srgbClr val="333333"/>
    <a:srgbClr val="FFFFFF"/>
    <a:srgbClr val="3B9D3B"/>
    <a:srgbClr val="405081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9" autoAdjust="0"/>
    <p:restoredTop sz="84535" autoAdjust="0"/>
  </p:normalViewPr>
  <p:slideViewPr>
    <p:cSldViewPr>
      <p:cViewPr varScale="1">
        <p:scale>
          <a:sx n="127" d="100"/>
          <a:sy n="127" d="100"/>
        </p:scale>
        <p:origin x="8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995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415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5863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226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759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362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211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222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125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294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163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1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77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14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03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94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16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32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81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20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935" y="112713"/>
            <a:ext cx="126169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79596" y="333375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1339" y="1828801"/>
            <a:ext cx="8241323" cy="1744663"/>
          </a:xfrm>
          <a:noFill/>
        </p:spPr>
        <p:txBody>
          <a:bodyPr lIns="91440" rIns="91440"/>
          <a:lstStyle>
            <a:lvl1pPr algn="ctr">
              <a:defRPr sz="3692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1069" y="3886200"/>
            <a:ext cx="590843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954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68326"/>
            <a:ext cx="22860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6"/>
            <a:ext cx="6717323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2050"/>
            <a:ext cx="17584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9" y="1340769"/>
            <a:ext cx="8241323" cy="4896543"/>
          </a:xfrm>
        </p:spPr>
        <p:txBody>
          <a:bodyPr/>
          <a:lstStyle>
            <a:lvl1pPr>
              <a:defRPr sz="2585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1846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1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105400" y="112713"/>
            <a:ext cx="126169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279596" y="333375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3046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3877" y="6242050"/>
            <a:ext cx="2672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9107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92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339" y="1412875"/>
            <a:ext cx="824132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22041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844083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266124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688165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400" b="1">
          <a:solidFill>
            <a:srgbClr val="000066"/>
          </a:solidFill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215">
          <a:solidFill>
            <a:srgbClr val="FF3300"/>
          </a:solidFill>
          <a:latin typeface="+mn-lt"/>
          <a:ea typeface="+mn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1846">
          <a:solidFill>
            <a:srgbClr val="0000FF"/>
          </a:solidFill>
          <a:latin typeface="+mn-lt"/>
          <a:ea typeface="+mn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567870"/>
            <a:ext cx="9144000" cy="19940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062" spc="277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062" spc="277" dirty="0">
                <a:solidFill>
                  <a:srgbClr val="000066"/>
                </a:solidFill>
                <a:latin typeface="+mj-ea"/>
                <a:ea typeface="+mj-ea"/>
              </a:rPr>
              <a:t>内核编程</a:t>
            </a: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92" spc="277" dirty="0">
                <a:solidFill>
                  <a:srgbClr val="000066"/>
                </a:solidFill>
                <a:latin typeface="+mj-ea"/>
                <a:ea typeface="+mj-ea"/>
              </a:rPr>
              <a:t>第十章 第</a:t>
            </a:r>
            <a:r>
              <a:rPr lang="en-US" altLang="zh-CN" sz="3692" spc="277" dirty="0">
                <a:solidFill>
                  <a:srgbClr val="000066"/>
                </a:solidFill>
                <a:latin typeface="+mj-ea"/>
                <a:ea typeface="+mj-ea"/>
              </a:rPr>
              <a:t>3</a:t>
            </a:r>
            <a:r>
              <a:rPr lang="zh-CN" altLang="en-US" sz="3692" spc="277" dirty="0">
                <a:solidFill>
                  <a:srgbClr val="000066"/>
                </a:solidFill>
                <a:latin typeface="+mj-ea"/>
                <a:ea typeface="+mj-ea"/>
              </a:rPr>
              <a:t>讲 </a:t>
            </a:r>
            <a:r>
              <a:rPr lang="en-US" altLang="zh-CN" sz="3692" spc="277" dirty="0">
                <a:solidFill>
                  <a:srgbClr val="000066"/>
                </a:solidFill>
                <a:latin typeface="+mj-ea"/>
                <a:ea typeface="+mj-ea"/>
              </a:rPr>
              <a:t>AppArmor</a:t>
            </a:r>
            <a:endParaRPr lang="zh-CN" altLang="en-US" sz="3692" spc="277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609" y="4625440"/>
            <a:ext cx="9144000" cy="1196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r>
              <a:rPr kumimoji="0" lang="zh-CN" altLang="en-US" sz="2400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fld id="{2133CF6D-AB55-400B-B9B2-17E6264C77D7}" type="datetime2">
              <a:rPr kumimoji="0" lang="zh-CN" altLang="en-US" sz="2400" smtClean="0">
                <a:solidFill>
                  <a:srgbClr val="CC0000"/>
                </a:solidFill>
                <a:latin typeface="+mj-ea"/>
                <a:ea typeface="+mj-ea"/>
              </a:rPr>
              <a:pPr>
                <a:lnSpc>
                  <a:spcPct val="150000"/>
                </a:lnSpc>
                <a:spcBef>
                  <a:spcPts val="0"/>
                </a:spcBef>
                <a:buClr>
                  <a:schemeClr val="hlink"/>
                </a:buClr>
                <a:buSzPct val="50000"/>
                <a:buNone/>
              </a:pPr>
              <a:t>2021年1月14日 Thursday</a:t>
            </a:fld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简介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2428E"/>
                </a:solidFill>
              </a:rPr>
              <a:t>AppArmor/SELinux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与程序绑定的访问控制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两种工作模式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访问控制与资源限制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配置文件的编写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34610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40" y="1340769"/>
            <a:ext cx="5128774" cy="4896543"/>
          </a:xfrm>
        </p:spPr>
        <p:txBody>
          <a:bodyPr/>
          <a:lstStyle/>
          <a:p>
            <a:r>
              <a:rPr lang="zh-CN" altLang="en-US" dirty="0"/>
              <a:t>安全模块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LSM</a:t>
            </a:r>
            <a:r>
              <a:rPr lang="zh-CN" altLang="en-US" dirty="0"/>
              <a:t>作为内核与</a:t>
            </a:r>
            <a:r>
              <a:rPr lang="en-US" altLang="zh-CN" dirty="0" err="1"/>
              <a:t>Apparmor</a:t>
            </a:r>
            <a:r>
              <a:rPr lang="zh-CN" altLang="en-US" dirty="0"/>
              <a:t>的中间媒介</a:t>
            </a:r>
          </a:p>
          <a:p>
            <a:pPr lvl="1"/>
            <a:r>
              <a:rPr lang="zh-CN" altLang="en-US" dirty="0"/>
              <a:t>使用“白名单”方式，不设置攻击特征库</a:t>
            </a:r>
          </a:p>
          <a:p>
            <a:pPr lvl="1"/>
            <a:r>
              <a:rPr lang="zh-CN" altLang="en-US" dirty="0"/>
              <a:t>配置文件授予对应用程序所需的文件</a:t>
            </a:r>
            <a:r>
              <a:rPr lang="en-US" altLang="zh-CN" dirty="0"/>
              <a:t>/</a:t>
            </a:r>
            <a:r>
              <a:rPr lang="zh-CN" altLang="en-US" dirty="0"/>
              <a:t>目录和</a:t>
            </a:r>
            <a:r>
              <a:rPr lang="en-US" altLang="zh-CN" dirty="0"/>
              <a:t>POSIX</a:t>
            </a:r>
            <a:r>
              <a:rPr lang="zh-CN" altLang="en-US" dirty="0"/>
              <a:t>功能的最小列表的访问权限</a:t>
            </a:r>
          </a:p>
          <a:p>
            <a:endParaRPr lang="zh-CN" altLang="en-US" dirty="0"/>
          </a:p>
          <a:p>
            <a:r>
              <a:rPr lang="zh-CN" altLang="en-US" dirty="0"/>
              <a:t>自动化工作流</a:t>
            </a:r>
          </a:p>
          <a:p>
            <a:pPr lvl="1"/>
            <a:r>
              <a:rPr lang="zh-CN" altLang="en-US" dirty="0"/>
              <a:t>自动扫描：查找监听开放网络端口的应用程序并检查现有配置文件</a:t>
            </a:r>
          </a:p>
          <a:p>
            <a:pPr lvl="1"/>
            <a:r>
              <a:rPr lang="zh-CN" altLang="en-US" dirty="0"/>
              <a:t>自动生成：基于静态分析创建配置文件模板</a:t>
            </a:r>
          </a:p>
          <a:p>
            <a:pPr lvl="1"/>
            <a:r>
              <a:rPr lang="zh-CN" altLang="en-US" dirty="0"/>
              <a:t>自动学习模式：通过正常操作运行应用程序时自动扩展配置文件</a:t>
            </a:r>
          </a:p>
          <a:p>
            <a:pPr lvl="1"/>
            <a:r>
              <a:rPr lang="zh-CN" altLang="en-US" dirty="0"/>
              <a:t>交互式优化器：建议最佳规则，有助于简化配置文件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与程序绑定的访问控制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7562EC-D93D-4AFF-913B-DA6E2CC23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722" y="1803885"/>
            <a:ext cx="3593278" cy="447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015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40" y="1340769"/>
            <a:ext cx="8009092" cy="4896543"/>
          </a:xfrm>
        </p:spPr>
        <p:txBody>
          <a:bodyPr/>
          <a:lstStyle/>
          <a:p>
            <a:r>
              <a:rPr lang="en-US" altLang="zh-CN" dirty="0"/>
              <a:t>AppArmor</a:t>
            </a:r>
            <a:r>
              <a:rPr lang="zh-CN" altLang="en-US" dirty="0"/>
              <a:t>提供的访问控制是与程序绑定</a:t>
            </a:r>
          </a:p>
          <a:p>
            <a:pPr lvl="1"/>
            <a:r>
              <a:rPr lang="en-US" altLang="zh-CN" dirty="0"/>
              <a:t>AppArmor</a:t>
            </a:r>
            <a:r>
              <a:rPr lang="zh-CN" altLang="en-US" dirty="0"/>
              <a:t>的基本限制单位是配置文件</a:t>
            </a:r>
          </a:p>
          <a:p>
            <a:pPr lvl="1"/>
            <a:r>
              <a:rPr lang="zh-CN" altLang="en-US" dirty="0"/>
              <a:t>配置文件定义了对其附加任务的访问权限</a:t>
            </a:r>
          </a:p>
          <a:p>
            <a:pPr lvl="1"/>
            <a:r>
              <a:rPr lang="zh-CN" altLang="en-US" dirty="0"/>
              <a:t>配置文件放置在特定的配置文件空间中且命名唯一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与程序绑定的访问控制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14B961-2E0D-44D3-BCBC-C514F946D4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 b="38235"/>
          <a:stretch/>
        </p:blipFill>
        <p:spPr>
          <a:xfrm>
            <a:off x="802470" y="2852936"/>
            <a:ext cx="7306831" cy="369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950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B76285F-0248-4CC6-9C31-E3EA5A848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109" y="1484784"/>
            <a:ext cx="7776419" cy="4895850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与程序绑定的访问控制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7556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简介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2428E"/>
                </a:solidFill>
              </a:rPr>
              <a:t>AppArmor/SELinux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与程序绑定的访问控制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两种工作模式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访问控制与资源限制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配置文件的编写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060324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40" y="1340769"/>
            <a:ext cx="8369132" cy="4896543"/>
          </a:xfrm>
        </p:spPr>
        <p:txBody>
          <a:bodyPr/>
          <a:lstStyle/>
          <a:p>
            <a:r>
              <a:rPr lang="en-US" altLang="zh-CN" dirty="0"/>
              <a:t>Enforcement</a:t>
            </a:r>
          </a:p>
          <a:p>
            <a:pPr lvl="1"/>
            <a:r>
              <a:rPr lang="zh-CN" altLang="en-US" dirty="0"/>
              <a:t>在这种模式下，配置文件里列出的限制条件都会得到执行，并且对于违反这些限制条件的程序会进行日志记录。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Complain/Learning</a:t>
            </a:r>
          </a:p>
          <a:p>
            <a:pPr lvl="1"/>
            <a:r>
              <a:rPr lang="zh-CN" altLang="en-US" dirty="0"/>
              <a:t>在这种模式下，配置文件里的限制条件不会得到执行，</a:t>
            </a:r>
            <a:r>
              <a:rPr lang="en-US" altLang="zh-CN" dirty="0"/>
              <a:t>AppArmor</a:t>
            </a:r>
            <a:r>
              <a:rPr lang="zh-CN" altLang="en-US" dirty="0"/>
              <a:t>只是对程序的行为进行记录。例如程序可以写一个在配置文件里注明只读的文件，但</a:t>
            </a:r>
            <a:r>
              <a:rPr lang="en-US" altLang="zh-CN" dirty="0"/>
              <a:t>AppArmor</a:t>
            </a:r>
            <a:r>
              <a:rPr lang="zh-CN" altLang="en-US" dirty="0"/>
              <a:t>不会对程序的行为进行限制，只是进行记录。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两种工作模式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0881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简介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2428E"/>
                </a:solidFill>
              </a:rPr>
              <a:t>AppArmor/SELinux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与程序绑定的访问控制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两种工作模式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访问控制与资源限制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配置文件的编写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379627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40" y="1340769"/>
            <a:ext cx="8225116" cy="4896543"/>
          </a:xfrm>
        </p:spPr>
        <p:txBody>
          <a:bodyPr/>
          <a:lstStyle/>
          <a:p>
            <a:r>
              <a:rPr lang="zh-CN" altLang="en-US" dirty="0"/>
              <a:t>文件系统的访问控制</a:t>
            </a:r>
          </a:p>
          <a:p>
            <a:pPr lvl="1"/>
            <a:r>
              <a:rPr lang="en-US" altLang="zh-CN" dirty="0" err="1"/>
              <a:t>Apparmor</a:t>
            </a:r>
            <a:r>
              <a:rPr lang="zh-CN" altLang="en-US" dirty="0"/>
              <a:t>可以对某一个文件，或者某一个目录下的文件进行访问控制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访问控制与资源限制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AA9D8D-A152-4318-B553-35EED1F62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36" y="2348880"/>
            <a:ext cx="7706012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027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40" y="1340769"/>
            <a:ext cx="8225116" cy="4896543"/>
          </a:xfrm>
        </p:spPr>
        <p:txBody>
          <a:bodyPr/>
          <a:lstStyle/>
          <a:p>
            <a:r>
              <a:rPr lang="zh-CN" altLang="en-US" dirty="0"/>
              <a:t>资源限制</a:t>
            </a:r>
          </a:p>
          <a:p>
            <a:pPr lvl="1"/>
            <a:r>
              <a:rPr lang="en-US" altLang="zh-CN" dirty="0" err="1"/>
              <a:t>Apparmor</a:t>
            </a:r>
            <a:r>
              <a:rPr lang="zh-CN" altLang="en-US" dirty="0"/>
              <a:t>可以提供类似系统调用</a:t>
            </a:r>
            <a:r>
              <a:rPr lang="en-US" altLang="zh-CN" dirty="0" err="1"/>
              <a:t>setrlimit</a:t>
            </a:r>
            <a:r>
              <a:rPr lang="zh-CN" altLang="en-US" dirty="0"/>
              <a:t>一样的方式来限制程序可以使用的资源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要对程序可以使用的虚拟内存做限制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访问控制与资源限制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42BE88-C111-4C0D-86E2-75B5DFE6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59821"/>
            <a:ext cx="7632854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022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40" y="1340769"/>
            <a:ext cx="8225116" cy="4896543"/>
          </a:xfrm>
        </p:spPr>
        <p:txBody>
          <a:bodyPr/>
          <a:lstStyle/>
          <a:p>
            <a:r>
              <a:rPr lang="zh-CN" altLang="en-US" dirty="0"/>
              <a:t>访问网络</a:t>
            </a:r>
          </a:p>
          <a:p>
            <a:pPr lvl="1"/>
            <a:r>
              <a:rPr lang="en-US" altLang="zh-CN" dirty="0" err="1"/>
              <a:t>Apparmor</a:t>
            </a:r>
            <a:r>
              <a:rPr lang="zh-CN" altLang="en-US" dirty="0"/>
              <a:t>设置程序是否可以访问网络进行限制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Capability</a:t>
            </a:r>
            <a:r>
              <a:rPr lang="zh-CN" altLang="en-US" dirty="0"/>
              <a:t>条目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zh-CN" altLang="en-US" dirty="0"/>
              <a:t>的手册页里面有一个</a:t>
            </a:r>
            <a:r>
              <a:rPr lang="en-US" altLang="zh-CN" dirty="0" err="1"/>
              <a:t>capablities</a:t>
            </a:r>
            <a:r>
              <a:rPr lang="zh-CN" altLang="en-US" dirty="0"/>
              <a:t>列表，</a:t>
            </a:r>
            <a:r>
              <a:rPr lang="en-US" altLang="zh-CN" dirty="0" err="1"/>
              <a:t>apparmor</a:t>
            </a:r>
            <a:r>
              <a:rPr lang="zh-CN" altLang="en-US" dirty="0"/>
              <a:t>可以限制程序是否可以进行列表里的操作，如：</a:t>
            </a:r>
            <a:r>
              <a:rPr lang="en-US" altLang="zh-CN" dirty="0"/>
              <a:t>capability </a:t>
            </a:r>
            <a:r>
              <a:rPr lang="en-US" altLang="zh-CN" dirty="0" err="1"/>
              <a:t>setgid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访问控制与资源限制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87A405-7678-42D6-A1A9-992E8D20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76872"/>
            <a:ext cx="6840305" cy="20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174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248554" y="1501402"/>
            <a:ext cx="6646892" cy="4809763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讲：内核审计框架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讲：</a:t>
            </a:r>
            <a:r>
              <a:rPr lang="en-US" altLang="zh-CN" dirty="0">
                <a:ea typeface="宋体" pitchFamily="2" charset="-122"/>
              </a:rPr>
              <a:t>DAC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MAC</a:t>
            </a:r>
            <a:r>
              <a:rPr lang="zh-CN" altLang="en-US" dirty="0">
                <a:ea typeface="宋体" pitchFamily="2" charset="-122"/>
              </a:rPr>
              <a:t>与</a:t>
            </a:r>
            <a:r>
              <a:rPr lang="en-US" altLang="zh-CN" dirty="0">
                <a:ea typeface="宋体" pitchFamily="2" charset="-122"/>
              </a:rPr>
              <a:t>LSM</a:t>
            </a:r>
            <a:r>
              <a:rPr lang="zh-CN" altLang="en-US" dirty="0">
                <a:ea typeface="宋体" pitchFamily="2" charset="-122"/>
              </a:rPr>
              <a:t>框架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讲：</a:t>
            </a:r>
            <a:r>
              <a:rPr lang="en-US" altLang="zh-CN" dirty="0">
                <a:ea typeface="宋体" pitchFamily="2" charset="-122"/>
              </a:rPr>
              <a:t>AppArmor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讲：内核中</a:t>
            </a:r>
            <a:r>
              <a:rPr lang="en-US" altLang="zh-CN" dirty="0">
                <a:ea typeface="宋体" pitchFamily="2" charset="-122"/>
              </a:rPr>
              <a:t>key</a:t>
            </a:r>
            <a:r>
              <a:rPr lang="zh-CN" altLang="en-US" dirty="0">
                <a:ea typeface="宋体" pitchFamily="2" charset="-122"/>
              </a:rPr>
              <a:t>的管理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第十章 结构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简介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2428E"/>
                </a:solidFill>
              </a:rPr>
              <a:t>AppArmor/SELinux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与程序绑定的访问控制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两种工作模式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访问控制与资源限制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配置文件的编写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508982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40" y="1340769"/>
            <a:ext cx="8729172" cy="4896543"/>
          </a:xfrm>
        </p:spPr>
        <p:txBody>
          <a:bodyPr/>
          <a:lstStyle/>
          <a:p>
            <a:r>
              <a:rPr lang="zh-CN" altLang="en-US" dirty="0"/>
              <a:t>指定的程序创建一个配置文件：</a:t>
            </a:r>
            <a:r>
              <a:rPr lang="en-US" altLang="zh-CN" dirty="0" err="1"/>
              <a:t>sudo</a:t>
            </a:r>
            <a:r>
              <a:rPr lang="en-US" altLang="zh-CN" dirty="0"/>
              <a:t>  </a:t>
            </a:r>
            <a:r>
              <a:rPr lang="en-US" altLang="zh-CN" dirty="0" err="1"/>
              <a:t>genprof</a:t>
            </a:r>
            <a:r>
              <a:rPr lang="en-US" altLang="zh-CN" dirty="0"/>
              <a:t>  [filename]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访问控制与资源限制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B266E1-243F-4139-9D8A-A718FAB80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04864"/>
            <a:ext cx="7529213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3553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40" y="1340769"/>
            <a:ext cx="8729172" cy="4896543"/>
          </a:xfrm>
        </p:spPr>
        <p:txBody>
          <a:bodyPr/>
          <a:lstStyle/>
          <a:p>
            <a:r>
              <a:rPr lang="zh-CN" altLang="en-US" dirty="0"/>
              <a:t>指定的程序创建一个配置文件：</a:t>
            </a:r>
            <a:r>
              <a:rPr lang="en-US" altLang="zh-CN" dirty="0" err="1"/>
              <a:t>sudo</a:t>
            </a:r>
            <a:r>
              <a:rPr lang="en-US" altLang="zh-CN" dirty="0"/>
              <a:t>  </a:t>
            </a:r>
            <a:r>
              <a:rPr lang="en-US" altLang="zh-CN" dirty="0" err="1"/>
              <a:t>genprof</a:t>
            </a:r>
            <a:r>
              <a:rPr lang="en-US" altLang="zh-CN" dirty="0"/>
              <a:t>  [filename]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访问控制与资源限制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937C28-2BCD-49A3-B097-5EFD2C57E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565792" cy="24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6062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AppArmor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303863" y="2917617"/>
            <a:ext cx="2536272" cy="1029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92" dirty="0">
                <a:solidFill>
                  <a:srgbClr val="333333"/>
                </a:solidFill>
                <a:latin typeface="+mj-ea"/>
                <a:ea typeface="+mj-ea"/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简介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2428E"/>
                </a:solidFill>
              </a:rPr>
              <a:t>AppArmor/SELinux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与程序绑定的访问控制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两种工作模式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访问控制与资源限制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配置文件的编写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89082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AppArmor</a:t>
            </a:r>
          </a:p>
          <a:p>
            <a:pPr lvl="1"/>
            <a:r>
              <a:rPr kumimoji="1" lang="en-US" altLang="zh-CN" dirty="0"/>
              <a:t>AppArmor</a:t>
            </a:r>
            <a:r>
              <a:rPr kumimoji="1" lang="zh-CN" altLang="en-US" dirty="0"/>
              <a:t>是一个有效且易于使用的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应用程序安全系统</a:t>
            </a:r>
          </a:p>
          <a:p>
            <a:pPr lvl="1"/>
            <a:r>
              <a:rPr kumimoji="1" lang="zh-CN" altLang="en-US" dirty="0"/>
              <a:t>主动保护操作系统和应用程序免受外部和内部威胁</a:t>
            </a:r>
          </a:p>
          <a:p>
            <a:pPr lvl="1"/>
            <a:r>
              <a:rPr kumimoji="1" lang="zh-CN" altLang="en-US" dirty="0"/>
              <a:t>提供强制访问控制来补充传统自主访问控制模型</a:t>
            </a:r>
            <a:endParaRPr kumimoji="1" lang="en-US" altLang="zh-CN" dirty="0"/>
          </a:p>
          <a:p>
            <a:pPr lvl="1"/>
            <a:endParaRPr kumimoji="1" lang="zh-CN" altLang="en-US" dirty="0"/>
          </a:p>
          <a:p>
            <a:r>
              <a:rPr lang="en-US" altLang="zh-CN" dirty="0"/>
              <a:t>AppArmor</a:t>
            </a:r>
            <a:r>
              <a:rPr lang="zh-CN" altLang="en-US" dirty="0"/>
              <a:t>诞生于</a:t>
            </a:r>
            <a:r>
              <a:rPr lang="en-US" altLang="zh-CN" dirty="0"/>
              <a:t>1998</a:t>
            </a:r>
            <a:r>
              <a:rPr lang="zh-CN" altLang="en-US" dirty="0"/>
              <a:t>年</a:t>
            </a:r>
          </a:p>
          <a:p>
            <a:pPr lvl="1"/>
            <a:r>
              <a:rPr lang="en-US" altLang="zh-CN" dirty="0"/>
              <a:t>1998~2003</a:t>
            </a:r>
            <a:r>
              <a:rPr lang="zh-CN" altLang="en-US" dirty="0"/>
              <a:t>年首先在 </a:t>
            </a:r>
            <a:r>
              <a:rPr lang="en-US" altLang="zh-CN" dirty="0" err="1"/>
              <a:t>Immunix</a:t>
            </a:r>
            <a:r>
              <a:rPr lang="en-US" altLang="zh-CN" dirty="0"/>
              <a:t> Linux</a:t>
            </a:r>
            <a:r>
              <a:rPr lang="zh-CN" altLang="en-US" dirty="0"/>
              <a:t>中被使用，当时被称为</a:t>
            </a:r>
            <a:r>
              <a:rPr lang="en-US" altLang="zh-CN" dirty="0" err="1"/>
              <a:t>SubDomain</a:t>
            </a:r>
            <a:endParaRPr lang="en-US" altLang="zh-CN" dirty="0"/>
          </a:p>
          <a:p>
            <a:pPr lvl="1"/>
            <a:r>
              <a:rPr lang="en-US" altLang="zh-CN" dirty="0"/>
              <a:t>2005</a:t>
            </a:r>
            <a:r>
              <a:rPr lang="zh-CN" altLang="en-US" dirty="0"/>
              <a:t>年被 </a:t>
            </a:r>
            <a:r>
              <a:rPr lang="en-US" altLang="zh-CN" dirty="0"/>
              <a:t>Novell </a:t>
            </a:r>
            <a:r>
              <a:rPr lang="zh-CN" altLang="en-US" dirty="0"/>
              <a:t>收购并改名为 </a:t>
            </a:r>
            <a:r>
              <a:rPr lang="en-US" altLang="zh-CN" dirty="0"/>
              <a:t>AppArmor</a:t>
            </a:r>
          </a:p>
          <a:p>
            <a:pPr lvl="1"/>
            <a:r>
              <a:rPr lang="en-US" altLang="zh-CN" dirty="0"/>
              <a:t>2007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月第一次成功移植并打包进 </a:t>
            </a:r>
            <a:r>
              <a:rPr lang="en-US" altLang="zh-CN" dirty="0"/>
              <a:t>Ubuntu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2010</a:t>
            </a:r>
            <a:r>
              <a:rPr lang="zh-CN" altLang="en-US" dirty="0"/>
              <a:t>年被整合到</a:t>
            </a:r>
            <a:r>
              <a:rPr lang="en-US" altLang="zh-CN" dirty="0"/>
              <a:t>2.6.36</a:t>
            </a:r>
            <a:r>
              <a:rPr lang="zh-CN" altLang="en-US" dirty="0"/>
              <a:t>版本的</a:t>
            </a:r>
            <a:r>
              <a:rPr lang="en-US" altLang="zh-CN" dirty="0"/>
              <a:t>Linux</a:t>
            </a:r>
            <a:r>
              <a:rPr lang="zh-CN" altLang="en-US" dirty="0"/>
              <a:t>内核中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kumimoji="1" lang="zh-CN" altLang="en-US" dirty="0"/>
          </a:p>
        </p:txBody>
      </p:sp>
      <p:pic>
        <p:nvPicPr>
          <p:cNvPr id="6" name="Picture 2" descr="AppArmor - 维基百科，自由的百科全书">
            <a:extLst>
              <a:ext uri="{FF2B5EF4-FFF2-40B4-BE49-F238E27FC236}">
                <a16:creationId xmlns:a16="http://schemas.microsoft.com/office/drawing/2014/main" id="{5ECB768F-4D0C-4ACC-808F-BC439699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63" y="3824363"/>
            <a:ext cx="3033637" cy="30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5788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AppArmor</a:t>
            </a:r>
            <a:r>
              <a:rPr lang="zh-CN" altLang="en-US" dirty="0"/>
              <a:t>优势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行业生产效率的提升</a:t>
            </a:r>
          </a:p>
          <a:p>
            <a:pPr lvl="2"/>
            <a:r>
              <a:rPr kumimoji="1" lang="zh-CN" altLang="en-US" dirty="0"/>
              <a:t>开发人员可以有计划的对系统做出升级而不仅是做出反应</a:t>
            </a:r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/>
              <a:t>软件的可靠性的保证</a:t>
            </a:r>
          </a:p>
          <a:p>
            <a:pPr lvl="2"/>
            <a:r>
              <a:rPr kumimoji="1" lang="zh-CN" altLang="en-US" dirty="0"/>
              <a:t>指定应用程序应该做什么比开发无错误的软件要容易的多</a:t>
            </a:r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/>
              <a:t>高效的防护</a:t>
            </a:r>
          </a:p>
          <a:p>
            <a:pPr lvl="2"/>
            <a:r>
              <a:rPr kumimoji="1" lang="zh-CN" altLang="en-US" dirty="0"/>
              <a:t>有效的阻止未知的威胁和</a:t>
            </a:r>
            <a:r>
              <a:rPr kumimoji="1" lang="en-US" altLang="zh-CN" dirty="0"/>
              <a:t>0-day</a:t>
            </a:r>
            <a:r>
              <a:rPr kumimoji="1" lang="zh-CN" altLang="en-US" dirty="0"/>
              <a:t>攻击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kumimoji="1" lang="zh-CN" altLang="en-US" dirty="0"/>
          </a:p>
        </p:txBody>
      </p:sp>
      <p:pic>
        <p:nvPicPr>
          <p:cNvPr id="6" name="Picture 2" descr="AppArmor - 维基百科，自由的百科全书">
            <a:extLst>
              <a:ext uri="{FF2B5EF4-FFF2-40B4-BE49-F238E27FC236}">
                <a16:creationId xmlns:a16="http://schemas.microsoft.com/office/drawing/2014/main" id="{5ECB768F-4D0C-4ACC-808F-BC439699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63" y="3824363"/>
            <a:ext cx="3033637" cy="30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304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简介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AppArmor/SELinux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与程序绑定的访问控制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两种工作模式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访问控制与资源限制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428E"/>
                </a:solidFill>
              </a:rPr>
              <a:t>配置文件的编写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67898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SELinux</a:t>
            </a:r>
          </a:p>
          <a:p>
            <a:pPr lvl="1"/>
            <a:r>
              <a:rPr lang="zh-CN" altLang="en-US" dirty="0"/>
              <a:t>由美国国家安全局 </a:t>
            </a:r>
            <a:r>
              <a:rPr lang="en-US" altLang="zh-CN" dirty="0"/>
              <a:t>(NSA) </a:t>
            </a:r>
            <a:r>
              <a:rPr lang="zh-CN" altLang="en-US" dirty="0"/>
              <a:t>开发</a:t>
            </a:r>
          </a:p>
          <a:p>
            <a:pPr lvl="1"/>
            <a:r>
              <a:rPr lang="zh-CN" altLang="en-US" dirty="0"/>
              <a:t>基于强制访问控制机制</a:t>
            </a:r>
          </a:p>
          <a:p>
            <a:pPr lvl="1"/>
            <a:r>
              <a:rPr lang="zh-CN" altLang="en-US" dirty="0"/>
              <a:t>最大限度地减小系统中服务进程可访问的资源（最小权限原则）</a:t>
            </a:r>
          </a:p>
          <a:p>
            <a:pPr lvl="1"/>
            <a:r>
              <a:rPr lang="en-US" altLang="zh-CN" dirty="0"/>
              <a:t>SELinux</a:t>
            </a:r>
            <a:r>
              <a:rPr lang="zh-CN" altLang="en-US" dirty="0"/>
              <a:t>与</a:t>
            </a:r>
            <a:r>
              <a:rPr lang="en-US" altLang="zh-CN" dirty="0"/>
              <a:t>AppArmor</a:t>
            </a:r>
            <a:r>
              <a:rPr lang="zh-CN" altLang="en-US" dirty="0"/>
              <a:t>使用了相同的框架可以相互替换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AppArmor/SELinux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60EF7E-13B4-49B0-9420-12E62702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284984"/>
            <a:ext cx="5544220" cy="32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332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B746394-1D19-4832-AF8C-8D765DB40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850" y="1569821"/>
            <a:ext cx="8242300" cy="443908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AppArmor/SELinux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8515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AppArmor/SELinux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80F2B02-78B6-4E2A-B074-D8C5B53B9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592" y="1412776"/>
            <a:ext cx="7419678" cy="5040670"/>
          </a:xfrm>
        </p:spPr>
      </p:pic>
    </p:spTree>
    <p:extLst>
      <p:ext uri="{BB962C8B-B14F-4D97-AF65-F5344CB8AC3E}">
        <p14:creationId xmlns:p14="http://schemas.microsoft.com/office/powerpoint/2010/main" val="308254232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7563</TotalTime>
  <Words>832</Words>
  <Application>Microsoft Macintosh PowerPoint</Application>
  <PresentationFormat>全屏显示(4:3)</PresentationFormat>
  <Paragraphs>154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黑体</vt:lpstr>
      <vt:lpstr>微软雅黑</vt:lpstr>
      <vt:lpstr>Arial</vt:lpstr>
      <vt:lpstr>Arial Narrow</vt:lpstr>
      <vt:lpstr>Monotype Sorts</vt:lpstr>
      <vt:lpstr>Times New Roman</vt:lpstr>
      <vt:lpstr>Wingdings</vt:lpstr>
      <vt:lpstr>通用信息 (标准)</vt:lpstr>
      <vt:lpstr>PowerPoint 演示文稿</vt:lpstr>
      <vt:lpstr>第十章 结构</vt:lpstr>
      <vt:lpstr>本节主要内容</vt:lpstr>
      <vt:lpstr>简介</vt:lpstr>
      <vt:lpstr>简介</vt:lpstr>
      <vt:lpstr>本节主要内容</vt:lpstr>
      <vt:lpstr>AppArmor/SELinux</vt:lpstr>
      <vt:lpstr>AppArmor/SELinux</vt:lpstr>
      <vt:lpstr>AppArmor/SELinux</vt:lpstr>
      <vt:lpstr>本节主要内容</vt:lpstr>
      <vt:lpstr>与程序绑定的访问控制</vt:lpstr>
      <vt:lpstr>与程序绑定的访问控制</vt:lpstr>
      <vt:lpstr>与程序绑定的访问控制</vt:lpstr>
      <vt:lpstr>本节主要内容</vt:lpstr>
      <vt:lpstr>两种工作模式</vt:lpstr>
      <vt:lpstr>本节主要内容</vt:lpstr>
      <vt:lpstr>访问控制与资源限制</vt:lpstr>
      <vt:lpstr>访问控制与资源限制</vt:lpstr>
      <vt:lpstr>访问控制与资源限制</vt:lpstr>
      <vt:lpstr>本节主要内容</vt:lpstr>
      <vt:lpstr>访问控制与资源限制</vt:lpstr>
      <vt:lpstr>访问控制与资源限制</vt:lpstr>
      <vt:lpstr>AppArmor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ZhengChen</dc:creator>
  <cp:lastModifiedBy>Microsoft Office User</cp:lastModifiedBy>
  <cp:revision>135</cp:revision>
  <dcterms:created xsi:type="dcterms:W3CDTF">2020-06-19T10:54:22Z</dcterms:created>
  <dcterms:modified xsi:type="dcterms:W3CDTF">2021-01-14T02:39:10Z</dcterms:modified>
</cp:coreProperties>
</file>