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1730" r:id="rId2"/>
    <p:sldId id="3071" r:id="rId3"/>
    <p:sldId id="3070" r:id="rId4"/>
    <p:sldId id="3031" r:id="rId5"/>
    <p:sldId id="3023" r:id="rId6"/>
    <p:sldId id="3024" r:id="rId7"/>
    <p:sldId id="3025" r:id="rId8"/>
    <p:sldId id="3026" r:id="rId9"/>
    <p:sldId id="3027" r:id="rId10"/>
    <p:sldId id="3028" r:id="rId11"/>
    <p:sldId id="3029" r:id="rId12"/>
    <p:sldId id="3030" r:id="rId13"/>
    <p:sldId id="3069" r:id="rId14"/>
    <p:sldId id="3033" r:id="rId15"/>
    <p:sldId id="3034" r:id="rId16"/>
    <p:sldId id="3035" r:id="rId17"/>
    <p:sldId id="3036" r:id="rId18"/>
    <p:sldId id="3068" r:id="rId19"/>
    <p:sldId id="3037" r:id="rId20"/>
    <p:sldId id="3038" r:id="rId21"/>
    <p:sldId id="3039" r:id="rId22"/>
    <p:sldId id="3040" r:id="rId23"/>
    <p:sldId id="3041" r:id="rId24"/>
    <p:sldId id="3053" r:id="rId25"/>
    <p:sldId id="3054" r:id="rId26"/>
    <p:sldId id="3042" r:id="rId27"/>
    <p:sldId id="3043" r:id="rId28"/>
    <p:sldId id="3044" r:id="rId29"/>
    <p:sldId id="3045" r:id="rId30"/>
    <p:sldId id="3046" r:id="rId31"/>
    <p:sldId id="3047" r:id="rId32"/>
    <p:sldId id="3048" r:id="rId33"/>
    <p:sldId id="3049" r:id="rId34"/>
    <p:sldId id="3050" r:id="rId35"/>
    <p:sldId id="3051" r:id="rId36"/>
    <p:sldId id="3055" r:id="rId37"/>
    <p:sldId id="3056" r:id="rId38"/>
    <p:sldId id="3057" r:id="rId39"/>
    <p:sldId id="3058" r:id="rId40"/>
    <p:sldId id="3059" r:id="rId41"/>
    <p:sldId id="3060" r:id="rId42"/>
    <p:sldId id="3061" r:id="rId43"/>
    <p:sldId id="3062" r:id="rId44"/>
    <p:sldId id="3063" r:id="rId45"/>
    <p:sldId id="3064" r:id="rId46"/>
    <p:sldId id="3065" r:id="rId47"/>
    <p:sldId id="3066" r:id="rId48"/>
    <p:sldId id="3067" r:id="rId49"/>
    <p:sldId id="2967" r:id="rId50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3" autoAdjust="0"/>
    <p:restoredTop sz="76729" autoAdjust="0"/>
  </p:normalViewPr>
  <p:slideViewPr>
    <p:cSldViewPr>
      <p:cViewPr varScale="1">
        <p:scale>
          <a:sx n="63" d="100"/>
          <a:sy n="63" d="100"/>
        </p:scale>
        <p:origin x="1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92953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11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还记得我们上面将</a:t>
            </a:r>
            <a:r>
              <a:rPr kumimoji="1" lang="en-US" altLang="zh-CN" dirty="0"/>
              <a:t>N-1</a:t>
            </a:r>
            <a:r>
              <a:rPr kumimoji="1" lang="zh-CN" altLang="en-US" dirty="0"/>
              <a:t>的方式，不依赖系统设施</a:t>
            </a:r>
            <a:endParaRPr kumimoji="1" lang="en-US" altLang="zh-CN" dirty="0"/>
          </a:p>
          <a:p>
            <a:r>
              <a:rPr lang="en" altLang="zh-CN" dirty="0">
                <a:hlinkClick r:id="rId3"/>
              </a:rPr>
              <a:t>https://lwn.net/Articles/692953/</a:t>
            </a:r>
            <a:endParaRPr kumimoji="1" lang="en-US" altLang="zh-CN" dirty="0"/>
          </a:p>
          <a:p>
            <a:r>
              <a:rPr kumimoji="1" lang="en-US" altLang="zh-CN" dirty="0" err="1"/>
              <a:t>Task_struct</a:t>
            </a:r>
            <a:r>
              <a:rPr kumimoji="1" lang="zh-CN" altLang="en-US" dirty="0"/>
              <a:t>是体系结构无关的进程信息，这个结构和其他内核数据结构一样是在堆里面分配的。之前这个结构是放在内核栈上的，但是随着这个数据结构不断变大，开始不适合放在内核栈中。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2.6</a:t>
            </a:r>
            <a:r>
              <a:rPr kumimoji="1" lang="zh-CN" altLang="en-US" dirty="0"/>
              <a:t>前是没有</a:t>
            </a:r>
            <a:r>
              <a:rPr kumimoji="1" lang="en-US" altLang="zh-CN" dirty="0" err="1"/>
              <a:t>thread_info</a:t>
            </a:r>
            <a:r>
              <a:rPr kumimoji="1" lang="zh-CN" altLang="en-US" dirty="0"/>
              <a:t>这个结构的，</a:t>
            </a:r>
          </a:p>
          <a:p>
            <a:r>
              <a:rPr kumimoji="1" lang="zh-CN" altLang="en-US" dirty="0"/>
              <a:t>而</a:t>
            </a:r>
            <a:r>
              <a:rPr kumimoji="1" lang="en-US" altLang="zh-CN" dirty="0" err="1"/>
              <a:t>thread_info</a:t>
            </a:r>
            <a:r>
              <a:rPr kumimoji="1" lang="zh-CN" altLang="en-US" dirty="0"/>
              <a:t>是体系结构相关的信息，位于内核栈的底层。</a:t>
            </a:r>
            <a:endParaRPr kumimoji="1" lang="en-US" altLang="zh-CN" dirty="0"/>
          </a:p>
          <a:p>
            <a:r>
              <a:rPr kumimoji="1" lang="zh-CN" altLang="en-US" dirty="0"/>
              <a:t>放在内核栈里的优势，只需要对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作几个位操作，就可以快速指向他，不需要用稀缺的寄存器来存储其位置。隐翠，</a:t>
            </a:r>
            <a:r>
              <a:rPr kumimoji="1" lang="en-US" altLang="zh-CN" dirty="0" err="1"/>
              <a:t>task_struct</a:t>
            </a:r>
            <a:r>
              <a:rPr kumimoji="1" lang="zh-CN" altLang="en-US" dirty="0"/>
              <a:t>虽然移出了内核栈，但一些进程使用的重要的数据结构仍在内核栈中，都放在了</a:t>
            </a:r>
            <a:r>
              <a:rPr kumimoji="1" lang="en-US" altLang="zh-CN" dirty="0" err="1"/>
              <a:t>thread_info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r>
              <a:rPr kumimoji="1" lang="zh-CN" altLang="en-US" dirty="0"/>
              <a:t>随着</a:t>
            </a:r>
            <a:r>
              <a:rPr kumimoji="1" lang="en-US" altLang="zh-CN" dirty="0"/>
              <a:t>per-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结构的盛行，调度器会缓存很多进程相关信息在</a:t>
            </a:r>
            <a:r>
              <a:rPr kumimoji="1" lang="en-US" altLang="zh-CN" dirty="0"/>
              <a:t>per-CPU area,</a:t>
            </a:r>
            <a:r>
              <a:rPr kumimoji="1" lang="zh-CN" altLang="en-US" dirty="0"/>
              <a:t> 这会比从内核栈栈底去查询更快。因此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社区一直在寻求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thread_info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With the cache, Andy says, the 1.5µs performance regression becomes a 0.5–1µs performance gain.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56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04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这里，线程局部存储要解决的不是真正的“全局量”问题，而是在形式上还是使用全局量，但，同一个符号，在不同线程中实际代表不同的存储单元。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真正的全局量仍然只有一个实例，仍被所有线程共享。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40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6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零拷贝机制的建立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14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如何布局设计栈的相对位置？</a:t>
            </a:r>
            <a:endParaRPr kumimoji="1" lang="en-US" altLang="zh-CN" dirty="0"/>
          </a:p>
          <a:p>
            <a:r>
              <a:rPr kumimoji="1" lang="zh-CN" altLang="en-US" dirty="0"/>
              <a:t>如何选择栈的大小？</a:t>
            </a:r>
            <a:endParaRPr kumimoji="1" lang="en-US" altLang="zh-CN" dirty="0"/>
          </a:p>
          <a:p>
            <a:r>
              <a:rPr kumimoji="1" lang="zh-CN" altLang="en-US" dirty="0"/>
              <a:t>线程违法了上述约定的后果？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97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需要保存栈吗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?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Cache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TLB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该怎么办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90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55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举个栗子，一家租车公司，把一辆车分别组给家庭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有三个成员，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有四个成员。</a:t>
            </a:r>
            <a:endParaRPr kumimoji="1" lang="en-US" altLang="zh-CN" dirty="0"/>
          </a:p>
          <a:p>
            <a:r>
              <a:rPr kumimoji="1" lang="zh-CN" altLang="en-US" dirty="0"/>
              <a:t>要求在两个家庭中</a:t>
            </a:r>
            <a:r>
              <a:rPr kumimoji="1" lang="en-US" altLang="zh-CN" dirty="0"/>
              <a:t>round-robin</a:t>
            </a:r>
            <a:r>
              <a:rPr kumimoji="1" lang="zh-CN" altLang="en-US" dirty="0"/>
              <a:t>，每个家庭成员每人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个小时然后轮换</a:t>
            </a:r>
            <a:endParaRPr kumimoji="1" lang="en-US" altLang="zh-CN" dirty="0"/>
          </a:p>
          <a:p>
            <a:r>
              <a:rPr kumimoji="1" lang="zh-CN" altLang="en-US" dirty="0"/>
              <a:t>两种方式：全局调度和本地调度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89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6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82802" y="333375"/>
            <a:ext cx="2626040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第四章 第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2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讲 线程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2021年4月22日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共享部分：对在同一进程的所有线程可见</a:t>
            </a:r>
            <a:endParaRPr lang="en-US" altLang="zh-CN" dirty="0"/>
          </a:p>
          <a:p>
            <a:pPr lvl="1"/>
            <a:r>
              <a:rPr lang="zh-CN" altLang="en-US" dirty="0"/>
              <a:t>内存状态（全局变量、堆）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状态（文件系统、网络连接状态等）</a:t>
            </a:r>
            <a:endParaRPr lang="en-US" altLang="zh-CN" dirty="0"/>
          </a:p>
          <a:p>
            <a:r>
              <a:rPr kumimoji="1" lang="zh-CN" altLang="en-US" dirty="0"/>
              <a:t>私有部分：线程私有的机器状态</a:t>
            </a:r>
            <a:endParaRPr kumimoji="1" lang="en-US" altLang="zh-CN" dirty="0"/>
          </a:p>
          <a:p>
            <a:pPr lvl="1"/>
            <a:r>
              <a:rPr lang="zh-CN" altLang="en-US" dirty="0"/>
              <a:t>程序执行指针（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</a:t>
            </a:r>
            <a:r>
              <a:rPr lang="zh-CN" altLang="en-US" dirty="0"/>
              <a:t>， </a:t>
            </a:r>
            <a:r>
              <a:rPr lang="en-US" altLang="zh-CN" dirty="0"/>
              <a:t>EIP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x86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kumimoji="1" lang="zh-CN" altLang="en-US" dirty="0"/>
              <a:t>其他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相关寄存器</a:t>
            </a:r>
            <a:r>
              <a:rPr kumimoji="1" lang="en-US" altLang="zh-CN" dirty="0"/>
              <a:t>register</a:t>
            </a:r>
          </a:p>
          <a:p>
            <a:pPr lvl="1"/>
            <a:r>
              <a:rPr lang="zh-CN" altLang="en-US" dirty="0"/>
              <a:t>线程执行环境栈：函数调用参数、临时变量、返回</a:t>
            </a:r>
            <a:r>
              <a:rPr lang="en-US" altLang="zh-CN" dirty="0"/>
              <a:t>PC</a:t>
            </a:r>
          </a:p>
          <a:p>
            <a:pPr lvl="1"/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、信号掩码、</a:t>
            </a:r>
            <a:r>
              <a:rPr lang="en-US" altLang="zh-CN" sz="18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errno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dirty="0"/>
          </a:p>
          <a:p>
            <a:r>
              <a:rPr lang="zh-CN" altLang="en-US" dirty="0"/>
              <a:t>资源回收：</a:t>
            </a:r>
            <a:endParaRPr lang="en-US" altLang="zh-CN" dirty="0"/>
          </a:p>
          <a:p>
            <a:pPr lvl="1"/>
            <a:r>
              <a:rPr lang="zh-CN" altLang="en-US" dirty="0"/>
              <a:t>线程只回收栈</a:t>
            </a:r>
            <a:endParaRPr lang="en-US" altLang="zh-CN" dirty="0"/>
          </a:p>
          <a:p>
            <a:pPr lvl="1"/>
            <a:r>
              <a:rPr lang="zh-CN" altLang="en-US" dirty="0"/>
              <a:t>进程回收所有资源</a:t>
            </a:r>
            <a:endParaRPr lang="en-US" altLang="zh-CN" dirty="0"/>
          </a:p>
          <a:p>
            <a:r>
              <a:rPr lang="zh-CN" altLang="en-US" dirty="0"/>
              <a:t>线程并发性</a:t>
            </a:r>
            <a:endParaRPr lang="en-US" altLang="zh-CN" dirty="0"/>
          </a:p>
          <a:p>
            <a:pPr lvl="1"/>
            <a:r>
              <a:rPr kumimoji="1" lang="zh-CN" altLang="en-US" dirty="0"/>
              <a:t>相较进程，线程更容易实现</a:t>
            </a:r>
            <a:r>
              <a:rPr kumimoji="1"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overlapping</a:t>
            </a:r>
          </a:p>
          <a:p>
            <a:pPr lvl="1"/>
            <a:r>
              <a:rPr kumimoji="1"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：服务大量并发网络请求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线程讨论</a:t>
            </a:r>
          </a:p>
        </p:txBody>
      </p:sp>
    </p:spTree>
    <p:extLst>
      <p:ext uri="{BB962C8B-B14F-4D97-AF65-F5344CB8AC3E}">
        <p14:creationId xmlns:p14="http://schemas.microsoft.com/office/powerpoint/2010/main" val="37664962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暂停一个程序的执行，并通过</a:t>
            </a:r>
            <a:r>
              <a:rPr lang="en-US" altLang="zh-CN" dirty="0"/>
              <a:t>GDB</a:t>
            </a:r>
            <a:r>
              <a:rPr lang="zh-CN" altLang="en-US" dirty="0"/>
              <a:t>检查状态</a:t>
            </a:r>
            <a:endParaRPr lang="en-US" altLang="zh-CN" dirty="0"/>
          </a:p>
          <a:p>
            <a:pPr lvl="1"/>
            <a:r>
              <a:rPr kumimoji="1" lang="zh-CN" altLang="en-US" dirty="0"/>
              <a:t>两组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寄存器（</a:t>
            </a:r>
            <a:r>
              <a:rPr kumimoji="1" lang="en-US" altLang="zh-CN" dirty="0"/>
              <a:t>info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lang="zh-CN" altLang="en-US" dirty="0"/>
              <a:t>两套栈</a:t>
            </a:r>
            <a:endParaRPr lang="en-US" altLang="zh-CN" dirty="0"/>
          </a:p>
          <a:p>
            <a:r>
              <a:rPr kumimoji="1" lang="zh-CN" altLang="en-US" dirty="0"/>
              <a:t>相关</a:t>
            </a:r>
            <a:r>
              <a:rPr kumimoji="1" lang="en-US" altLang="zh-CN" dirty="0"/>
              <a:t>GDB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pPr lvl="1"/>
            <a:r>
              <a:rPr lang="en-US" altLang="zh-CN" dirty="0" err="1"/>
              <a:t>Atttach</a:t>
            </a:r>
            <a:r>
              <a:rPr lang="en-US" altLang="zh-CN" dirty="0"/>
              <a:t> #</a:t>
            </a:r>
            <a:r>
              <a:rPr lang="en-US" altLang="zh-CN" dirty="0" err="1"/>
              <a:t>pid</a:t>
            </a:r>
            <a:endParaRPr lang="en-US" altLang="zh-CN" dirty="0"/>
          </a:p>
          <a:p>
            <a:pPr lvl="1"/>
            <a:r>
              <a:rPr lang="en-US" altLang="zh-CN" dirty="0"/>
              <a:t>Info threads</a:t>
            </a:r>
          </a:p>
          <a:p>
            <a:pPr lvl="1"/>
            <a:r>
              <a:rPr kumimoji="1" lang="en-US" altLang="zh-CN" dirty="0"/>
              <a:t>Thread 1</a:t>
            </a:r>
          </a:p>
          <a:p>
            <a:pPr lvl="1"/>
            <a:r>
              <a:rPr lang="en-US" altLang="zh-CN" dirty="0"/>
              <a:t>Info frame</a:t>
            </a:r>
          </a:p>
          <a:p>
            <a:pPr lvl="1"/>
            <a:r>
              <a:rPr kumimoji="1" lang="en-US" altLang="zh-CN" dirty="0"/>
              <a:t>Info register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线程内存足迹示例</a:t>
            </a:r>
          </a:p>
        </p:txBody>
      </p:sp>
    </p:spTree>
    <p:extLst>
      <p:ext uri="{BB962C8B-B14F-4D97-AF65-F5344CB8AC3E}">
        <p14:creationId xmlns:p14="http://schemas.microsoft.com/office/powerpoint/2010/main" val="33104012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线程库</a:t>
            </a:r>
            <a:endParaRPr kumimoji="1" lang="en-US" altLang="zh-CN" dirty="0"/>
          </a:p>
          <a:p>
            <a:pPr lvl="1"/>
            <a:r>
              <a:rPr lang="en-US" altLang="zh-CN" dirty="0" err="1"/>
              <a:t>pthread</a:t>
            </a:r>
            <a:endParaRPr lang="en-US" altLang="zh-CN" dirty="0"/>
          </a:p>
          <a:p>
            <a:pPr lvl="1"/>
            <a:r>
              <a:rPr kumimoji="1" lang="en-US" altLang="zh-CN" dirty="0"/>
              <a:t>win32 thread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销毁</a:t>
            </a:r>
            <a:endParaRPr lang="en-US" altLang="zh-CN" dirty="0"/>
          </a:p>
          <a:p>
            <a:pPr lvl="1"/>
            <a:r>
              <a:rPr lang="zh-CN" altLang="en-US" dirty="0"/>
              <a:t>暂停</a:t>
            </a:r>
            <a:r>
              <a:rPr lang="en-US" altLang="zh-CN" dirty="0"/>
              <a:t>/</a:t>
            </a:r>
            <a:r>
              <a:rPr lang="zh-CN" altLang="en-US" dirty="0"/>
              <a:t>继续</a:t>
            </a:r>
            <a:endParaRPr lang="en-US" altLang="zh-CN" dirty="0"/>
          </a:p>
          <a:p>
            <a:pPr lvl="1"/>
            <a:r>
              <a:rPr lang="zh-CN" altLang="en-US" dirty="0"/>
              <a:t>同步：</a:t>
            </a:r>
            <a:r>
              <a:rPr lang="en-US" altLang="zh-CN" dirty="0"/>
              <a:t>barrier, lock</a:t>
            </a:r>
          </a:p>
          <a:p>
            <a:r>
              <a:rPr kumimoji="1" lang="zh-CN" altLang="en-US" dirty="0"/>
              <a:t>常用命令工具</a:t>
            </a:r>
            <a:endParaRPr kumimoji="1" lang="en-US" altLang="zh-CN" dirty="0"/>
          </a:p>
          <a:p>
            <a:pPr lvl="1"/>
            <a:r>
              <a:rPr lang="en-US" altLang="zh-CN" dirty="0"/>
              <a:t>Ps</a:t>
            </a:r>
            <a:r>
              <a:rPr lang="zh-CN" altLang="en-US" dirty="0"/>
              <a:t> </a:t>
            </a:r>
            <a:r>
              <a:rPr lang="en-US" altLang="zh-CN" dirty="0"/>
              <a:t>aux</a:t>
            </a:r>
            <a:r>
              <a:rPr lang="zh-CN" altLang="en-US" dirty="0"/>
              <a:t> </a:t>
            </a:r>
            <a:r>
              <a:rPr lang="en-US" altLang="zh-CN" dirty="0"/>
              <a:t>–L</a:t>
            </a:r>
          </a:p>
          <a:p>
            <a:pPr lvl="1"/>
            <a:r>
              <a:rPr kumimoji="1" lang="en-US" altLang="zh-CN" dirty="0" err="1"/>
              <a:t>Gdb</a:t>
            </a:r>
            <a:r>
              <a:rPr kumimoji="1" lang="en-US" altLang="zh-CN" dirty="0"/>
              <a:t>:</a:t>
            </a:r>
          </a:p>
          <a:p>
            <a:pPr lvl="2"/>
            <a:r>
              <a:rPr lang="en-US" altLang="zh-CN" dirty="0"/>
              <a:t>Attach #</a:t>
            </a:r>
            <a:r>
              <a:rPr lang="en-US" altLang="zh-CN" dirty="0" err="1"/>
              <a:t>pid</a:t>
            </a:r>
            <a:endParaRPr lang="en-US" altLang="zh-CN" dirty="0"/>
          </a:p>
          <a:p>
            <a:pPr lvl="2"/>
            <a:r>
              <a:rPr kumimoji="1" lang="en-US" altLang="zh-CN" dirty="0"/>
              <a:t>Info threads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线程相关设施</a:t>
            </a:r>
          </a:p>
        </p:txBody>
      </p:sp>
    </p:spTree>
    <p:extLst>
      <p:ext uri="{BB962C8B-B14F-4D97-AF65-F5344CB8AC3E}">
        <p14:creationId xmlns:p14="http://schemas.microsoft.com/office/powerpoint/2010/main" val="34289452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线程机制的引入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   线程的管理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  线程的设计模型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  </a:t>
            </a:r>
            <a:r>
              <a:rPr lang="en-US" altLang="zh-CN" dirty="0"/>
              <a:t>Linux</a:t>
            </a:r>
            <a:r>
              <a:rPr lang="zh-CN" altLang="en-US" dirty="0"/>
              <a:t>的线程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9182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进程控制信息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状态（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blocked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en-US" dirty="0">
                <a:solidFill>
                  <a:srgbClr val="FF0000"/>
                </a:solidFill>
              </a:rPr>
              <a:t>、寄存器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</a:t>
            </a:r>
            <a:r>
              <a:rPr kumimoji="1" lang="zh-CN" altLang="en-US" dirty="0"/>
              <a:t> （优先级等）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父进程信息</a:t>
            </a:r>
            <a:endParaRPr lang="en-US" altLang="zh-CN" dirty="0"/>
          </a:p>
          <a:p>
            <a:r>
              <a:rPr kumimoji="1" lang="zh-CN" altLang="en-US" dirty="0"/>
              <a:t>内存管理信息</a:t>
            </a:r>
            <a:endParaRPr kumimoji="1" lang="en-US" altLang="zh-CN" dirty="0"/>
          </a:p>
          <a:p>
            <a:pPr lvl="1"/>
            <a:r>
              <a:rPr lang="zh-CN" altLang="en-US" dirty="0"/>
              <a:t>段、页表、状态等</a:t>
            </a:r>
            <a:endParaRPr lang="en-US" altLang="zh-CN" dirty="0"/>
          </a:p>
          <a:p>
            <a:pPr lvl="1"/>
            <a:r>
              <a:rPr kumimoji="1" lang="zh-CN" altLang="en-US" dirty="0"/>
              <a:t>代码段、数据段、段、</a:t>
            </a:r>
            <a:r>
              <a:rPr kumimoji="1" lang="zh-CN" altLang="en-US" dirty="0">
                <a:solidFill>
                  <a:srgbClr val="FF0000"/>
                </a:solidFill>
              </a:rPr>
              <a:t>执行栈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I/O</a:t>
            </a:r>
            <a:r>
              <a:rPr kumimoji="1" lang="zh-CN" altLang="en-US" dirty="0"/>
              <a:t>和文件管理信息</a:t>
            </a:r>
            <a:endParaRPr kumimoji="1" lang="en-US" altLang="zh-CN" dirty="0"/>
          </a:p>
          <a:p>
            <a:pPr lvl="1"/>
            <a:r>
              <a:rPr lang="zh-CN" altLang="en-US" dirty="0"/>
              <a:t>通信端口、目录、文件描述符等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线程控制块（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Block, TCB</a:t>
            </a:r>
            <a:r>
              <a:rPr kumimoji="1" lang="zh-CN" altLang="en-US" dirty="0"/>
              <a:t>）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B5CDCD-3C8E-C14D-941D-3EBEC647CA0B}"/>
              </a:ext>
            </a:extLst>
          </p:cNvPr>
          <p:cNvCxnSpPr>
            <a:cxnSpLocks/>
          </p:cNvCxnSpPr>
          <p:nvPr/>
        </p:nvCxnSpPr>
        <p:spPr bwMode="auto">
          <a:xfrm>
            <a:off x="4837876" y="2365497"/>
            <a:ext cx="930565" cy="73115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92CAB33-6D98-7342-BE11-AA895A491764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6717" y="3522808"/>
            <a:ext cx="1129972" cy="5044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90FE6AA-3123-C34C-82C5-9A31F60E41FF}"/>
              </a:ext>
            </a:extLst>
          </p:cNvPr>
          <p:cNvSpPr txBox="1"/>
          <p:nvPr/>
        </p:nvSpPr>
        <p:spPr>
          <a:xfrm>
            <a:off x="5052427" y="3096656"/>
            <a:ext cx="3605474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15" dirty="0">
                <a:solidFill>
                  <a:srgbClr val="C00000"/>
                </a:solidFill>
              </a:rPr>
              <a:t>私有状态信息</a:t>
            </a:r>
            <a:r>
              <a:rPr lang="en-US" altLang="zh-CN" sz="2215" dirty="0">
                <a:solidFill>
                  <a:srgbClr val="C00000"/>
                </a:solidFill>
              </a:rPr>
              <a:t>——</a:t>
            </a:r>
            <a:r>
              <a:rPr lang="zh-CN" altLang="en-US" sz="2215" dirty="0">
                <a:solidFill>
                  <a:srgbClr val="C00000"/>
                </a:solidFill>
              </a:rPr>
              <a:t>构成</a:t>
            </a:r>
            <a:r>
              <a:rPr lang="en-US" altLang="zh-CN" sz="2215" dirty="0">
                <a:solidFill>
                  <a:srgbClr val="C00000"/>
                </a:solidFill>
              </a:rPr>
              <a:t>TCB</a:t>
            </a:r>
            <a:endParaRPr lang="zh-CN" altLang="en-US" sz="2215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534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endParaRPr kumimoji="1" lang="en-US" altLang="zh-CN" dirty="0"/>
          </a:p>
          <a:p>
            <a:pPr lvl="1"/>
            <a:r>
              <a:rPr lang="en-US" altLang="zh-CN" dirty="0"/>
              <a:t>Fork</a:t>
            </a:r>
            <a:r>
              <a:rPr lang="zh-CN" altLang="en-US" dirty="0"/>
              <a:t>、</a:t>
            </a:r>
            <a:r>
              <a:rPr lang="en-US" altLang="zh-CN" dirty="0"/>
              <a:t>join</a:t>
            </a:r>
          </a:p>
          <a:p>
            <a:r>
              <a:rPr kumimoji="1" lang="zh-CN" altLang="en-US" dirty="0"/>
              <a:t>互斥</a:t>
            </a:r>
            <a:endParaRPr kumimoji="1" lang="en-US" altLang="zh-CN" dirty="0"/>
          </a:p>
          <a:p>
            <a:pPr lvl="1"/>
            <a:r>
              <a:rPr lang="en-US" altLang="zh-CN" dirty="0"/>
              <a:t>Acquire</a:t>
            </a:r>
            <a:r>
              <a:rPr lang="zh-CN" altLang="en-US" dirty="0"/>
              <a:t>、</a:t>
            </a:r>
            <a:r>
              <a:rPr lang="en-US" altLang="zh-CN" dirty="0"/>
              <a:t>release</a:t>
            </a:r>
            <a:endParaRPr kumimoji="1" lang="en-US" altLang="zh-CN" dirty="0"/>
          </a:p>
          <a:p>
            <a:r>
              <a:rPr lang="zh-CN" altLang="en-US" dirty="0"/>
              <a:t>条件变量</a:t>
            </a:r>
            <a:endParaRPr lang="en-US" altLang="zh-CN" dirty="0"/>
          </a:p>
          <a:p>
            <a:pPr lvl="1"/>
            <a:r>
              <a:rPr lang="en-US" altLang="zh-CN" dirty="0"/>
              <a:t>Wait</a:t>
            </a:r>
            <a:r>
              <a:rPr lang="zh-CN" altLang="en-US" dirty="0"/>
              <a:t>、</a:t>
            </a:r>
            <a:r>
              <a:rPr lang="en-US" altLang="zh-CN" dirty="0"/>
              <a:t>signal</a:t>
            </a:r>
            <a:r>
              <a:rPr lang="zh-CN" altLang="en-US" dirty="0"/>
              <a:t>、</a:t>
            </a:r>
            <a:r>
              <a:rPr lang="en-US" altLang="zh-CN" dirty="0"/>
              <a:t>broadcast</a:t>
            </a:r>
          </a:p>
          <a:p>
            <a:r>
              <a:rPr kumimoji="1" lang="zh-CN" altLang="en-US" dirty="0"/>
              <a:t>警报</a:t>
            </a:r>
            <a:endParaRPr kumimoji="1" lang="en-US" altLang="zh-CN" dirty="0"/>
          </a:p>
          <a:p>
            <a:pPr lvl="1"/>
            <a:r>
              <a:rPr lang="en-US" altLang="zh-CN" dirty="0"/>
              <a:t>Alert</a:t>
            </a:r>
            <a:r>
              <a:rPr lang="zh-CN" altLang="en-US" dirty="0"/>
              <a:t>、</a:t>
            </a:r>
            <a:r>
              <a:rPr lang="en-US" altLang="zh-CN" dirty="0" err="1"/>
              <a:t>alertwait</a:t>
            </a:r>
            <a:r>
              <a:rPr lang="zh-CN" altLang="en-US" dirty="0"/>
              <a:t>、</a:t>
            </a:r>
            <a:r>
              <a:rPr lang="en-US" altLang="zh-CN" dirty="0" err="1"/>
              <a:t>testalert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典型的线程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4108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保存上下文</a:t>
            </a:r>
            <a:endParaRPr kumimoji="1" lang="en-US" altLang="zh-CN" dirty="0"/>
          </a:p>
          <a:p>
            <a:pPr lvl="1"/>
            <a:r>
              <a:rPr lang="zh-CN" altLang="en-US" dirty="0"/>
              <a:t>寄存器信息（通用寄存器、浮点寄存器）</a:t>
            </a:r>
            <a:endParaRPr lang="en-US" altLang="zh-CN" dirty="0"/>
          </a:p>
          <a:p>
            <a:pPr lvl="1"/>
            <a:r>
              <a:rPr kumimoji="1" lang="zh-CN" altLang="en-US" dirty="0"/>
              <a:t>协同处理器状态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栈、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TLB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可能触发进程的上下文切换</a:t>
            </a:r>
            <a:endParaRPr lang="en-US" altLang="zh-CN" dirty="0"/>
          </a:p>
          <a:p>
            <a:pPr lvl="1"/>
            <a:r>
              <a:rPr kumimoji="1" lang="zh-CN" altLang="en-US" dirty="0"/>
              <a:t>什么时候触发？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线程的上下文切换</a:t>
            </a:r>
          </a:p>
        </p:txBody>
      </p:sp>
    </p:spTree>
    <p:extLst>
      <p:ext uri="{BB962C8B-B14F-4D97-AF65-F5344CB8AC3E}">
        <p14:creationId xmlns:p14="http://schemas.microsoft.com/office/powerpoint/2010/main" val="12604310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5092830"/>
          </a:xfrm>
        </p:spPr>
        <p:txBody>
          <a:bodyPr/>
          <a:lstStyle/>
          <a:p>
            <a:r>
              <a:rPr kumimoji="1" lang="zh-CN" altLang="en-US" dirty="0"/>
              <a:t>调用者或被调用者保存部分上下文</a:t>
            </a:r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线程</a:t>
            </a:r>
            <a:r>
              <a:rPr lang="en-US" altLang="zh-CN" dirty="0"/>
              <a:t>VS</a:t>
            </a:r>
            <a:r>
              <a:rPr lang="zh-CN" altLang="en-US" dirty="0"/>
              <a:t>过程调用</a:t>
            </a:r>
            <a:endParaRPr lang="en-US" altLang="zh-CN" dirty="0"/>
          </a:p>
          <a:p>
            <a:pPr lvl="1"/>
            <a:r>
              <a:rPr kumimoji="1" lang="zh-CN" altLang="en-US" dirty="0"/>
              <a:t>线程可以异步、乱序执行</a:t>
            </a:r>
            <a:endParaRPr lang="en-US" altLang="zh-CN" dirty="0"/>
          </a:p>
          <a:p>
            <a:pPr lvl="2"/>
            <a:r>
              <a:rPr kumimoji="1" lang="zh-CN" altLang="en-US" dirty="0"/>
              <a:t>不能用栈保存状态（</a:t>
            </a:r>
            <a:r>
              <a:rPr kumimoji="1" lang="en-US" altLang="zh-CN" dirty="0"/>
              <a:t>LIFO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lang="zh-CN" altLang="en-US" dirty="0"/>
              <a:t>每个线程有自己的栈</a:t>
            </a:r>
            <a:endParaRPr lang="en-US" altLang="zh-CN" dirty="0"/>
          </a:p>
          <a:p>
            <a:pPr lvl="1"/>
            <a:r>
              <a:rPr kumimoji="1" lang="zh-CN" altLang="en-US" dirty="0"/>
              <a:t>线程可以并行的运行在多个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</a:t>
            </a:r>
            <a:r>
              <a:rPr lang="zh-CN" altLang="en-US" dirty="0"/>
              <a:t>，过程调用时顺序的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过程调用（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 descr="一些文字和图案&#10;&#10;描述已自动生成">
            <a:extLst>
              <a:ext uri="{FF2B5EF4-FFF2-40B4-BE49-F238E27FC236}">
                <a16:creationId xmlns:a16="http://schemas.microsoft.com/office/drawing/2014/main" id="{BEB82A26-B6F2-464F-84A9-092F35CA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2033153"/>
            <a:ext cx="5814646" cy="21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8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线程机制的引入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 线程的管理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  线程的设计模型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  </a:t>
            </a:r>
            <a:r>
              <a:rPr lang="en-US" altLang="zh-CN" dirty="0"/>
              <a:t>Linux</a:t>
            </a:r>
            <a:r>
              <a:rPr lang="zh-CN" altLang="en-US" dirty="0"/>
              <a:t>的线程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6121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D9D35AA8-ED46-8E43-9AC2-6897073D2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0" y="1502020"/>
            <a:ext cx="7138440" cy="451924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线程设计模型</a:t>
            </a:r>
          </a:p>
        </p:txBody>
      </p:sp>
    </p:spTree>
    <p:extLst>
      <p:ext uri="{BB962C8B-B14F-4D97-AF65-F5344CB8AC3E}">
        <p14:creationId xmlns:p14="http://schemas.microsoft.com/office/powerpoint/2010/main" val="14375036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48554" y="1501402"/>
            <a:ext cx="6646892" cy="48097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讲：进程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讲：线程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讲：内核进程隔离（</a:t>
            </a:r>
            <a:r>
              <a:rPr lang="en-US" altLang="zh-CN" dirty="0">
                <a:ea typeface="宋体" pitchFamily="2" charset="-122"/>
              </a:rPr>
              <a:t>Namespace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讲：同步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讲：信号量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en-US" dirty="0">
                <a:ea typeface="宋体" pitchFamily="2" charset="-122"/>
              </a:rPr>
              <a:t>讲：进程间通信（</a:t>
            </a:r>
            <a:r>
              <a:rPr lang="en-US" altLang="zh-CN" dirty="0">
                <a:ea typeface="宋体" pitchFamily="2" charset="-122"/>
              </a:rPr>
              <a:t>IPC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7</a:t>
            </a:r>
            <a:r>
              <a:rPr lang="zh-CN" altLang="en-US" dirty="0">
                <a:ea typeface="宋体" pitchFamily="2" charset="-122"/>
              </a:rPr>
              <a:t>讲：调度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28200450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不再以进程为调度单位，而是以线程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内核怎么选择</a:t>
            </a:r>
            <a:r>
              <a:rPr lang="en-US" altLang="zh-CN" dirty="0"/>
              <a:t>PCB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kumimoji="1" lang="zh-CN" altLang="en-US" dirty="0"/>
              <a:t>两种基本方法：</a:t>
            </a:r>
            <a:endParaRPr kumimoji="1" lang="en-US" altLang="zh-CN" dirty="0"/>
          </a:p>
          <a:p>
            <a:pPr lvl="1"/>
            <a:r>
              <a:rPr lang="zh-CN" altLang="en-US" dirty="0"/>
              <a:t>内核知道进程中的所有线程，并去调度线程</a:t>
            </a:r>
            <a:endParaRPr lang="en-US" altLang="zh-CN" dirty="0"/>
          </a:p>
          <a:p>
            <a:pPr lvl="1"/>
            <a:r>
              <a:rPr kumimoji="1" lang="zh-CN" altLang="en-US" dirty="0"/>
              <a:t>内核不知道线程存在，将线程事做普通进程管理调度，利用用户态的调度器来调度每个进程中的多个线程</a:t>
            </a:r>
            <a:endParaRPr kumimoji="1" lang="en-US" altLang="zh-CN" dirty="0"/>
          </a:p>
          <a:p>
            <a:r>
              <a:rPr lang="zh-CN" altLang="en-US" dirty="0"/>
              <a:t>两种方式的优劣？</a:t>
            </a:r>
            <a:endParaRPr lang="en-US" altLang="zh-CN" dirty="0"/>
          </a:p>
          <a:p>
            <a:pPr lvl="1"/>
            <a:r>
              <a:rPr kumimoji="1" lang="zh-CN" altLang="en-US" dirty="0"/>
              <a:t>想象不同方式下线程切换的开销</a:t>
            </a:r>
            <a:endParaRPr kumimoji="1" lang="en-US" altLang="zh-CN" dirty="0"/>
          </a:p>
          <a:p>
            <a:pPr lvl="1"/>
            <a:r>
              <a:rPr lang="zh-CN" altLang="en-US" dirty="0"/>
              <a:t>谁决定线程的调度顺序</a:t>
            </a:r>
            <a:endParaRPr lang="en-US" altLang="zh-CN" dirty="0"/>
          </a:p>
          <a:p>
            <a:pPr lvl="1"/>
            <a:r>
              <a:rPr kumimoji="1" lang="zh-CN" altLang="en-US" dirty="0"/>
              <a:t>当一个线程调用阻塞的系统调用呢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线程调度机制</a:t>
            </a:r>
          </a:p>
        </p:txBody>
      </p:sp>
    </p:spTree>
    <p:extLst>
      <p:ext uri="{BB962C8B-B14F-4D97-AF65-F5344CB8AC3E}">
        <p14:creationId xmlns:p14="http://schemas.microsoft.com/office/powerpoint/2010/main" val="34230101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线程实现机制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r>
              <a:rPr kumimoji="1" lang="zh-CN" altLang="en-US" dirty="0"/>
              <a:t>用户态线程</a:t>
            </a:r>
            <a:endParaRPr kumimoji="1" lang="en-US" altLang="zh-CN" dirty="0"/>
          </a:p>
          <a:p>
            <a:pPr lvl="1"/>
            <a:r>
              <a:rPr lang="zh-CN" altLang="en-US" sz="2585">
                <a:solidFill>
                  <a:srgbClr val="000066"/>
                </a:solidFill>
              </a:rPr>
              <a:t>通过用户态线程库管理</a:t>
            </a:r>
            <a:endParaRPr lang="en-US" altLang="zh-CN" sz="2585">
              <a:solidFill>
                <a:srgbClr val="000066"/>
              </a:solidFill>
            </a:endParaRPr>
          </a:p>
          <a:p>
            <a:pPr lvl="1"/>
            <a:r>
              <a:rPr lang="zh-CN" altLang="en-US" sz="2585">
                <a:solidFill>
                  <a:srgbClr val="000066"/>
                </a:solidFill>
              </a:rPr>
              <a:t>内核不知道线程存在</a:t>
            </a:r>
            <a:endParaRPr lang="en-US" altLang="zh-CN" sz="2585">
              <a:solidFill>
                <a:srgbClr val="000066"/>
              </a:solidFill>
            </a:endParaRPr>
          </a:p>
          <a:p>
            <a:endParaRPr lang="en-US" altLang="zh-CN" dirty="0"/>
          </a:p>
          <a:p>
            <a:r>
              <a:rPr kumimoji="1" lang="zh-CN" altLang="en-US" dirty="0"/>
              <a:t>内核态线程</a:t>
            </a:r>
            <a:endParaRPr kumimoji="1" lang="en-US" altLang="zh-CN" dirty="0"/>
          </a:p>
          <a:p>
            <a:pPr lvl="1"/>
            <a:r>
              <a:rPr lang="zh-CN" altLang="en-US" sz="2585">
                <a:solidFill>
                  <a:srgbClr val="000066"/>
                </a:solidFill>
              </a:rPr>
              <a:t>内核态直接支持线程</a:t>
            </a:r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F1B0E22C-DAB5-B94E-9CAC-DBDCB700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41" y="2232560"/>
            <a:ext cx="4927459" cy="2931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12594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用户态线程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031" dirty="0"/>
              <a:t>由一组用户态的线程库函数来完成线程的管理（</a:t>
            </a:r>
            <a:r>
              <a:rPr lang="en-US" altLang="zh-CN" sz="2031" dirty="0"/>
              <a:t>run-time</a:t>
            </a:r>
            <a:r>
              <a:rPr lang="zh-CN" altLang="en-US" sz="2031" dirty="0"/>
              <a:t> </a:t>
            </a:r>
            <a:r>
              <a:rPr lang="en-US" altLang="zh-CN" sz="2031" dirty="0"/>
              <a:t>system</a:t>
            </a:r>
            <a:r>
              <a:rPr lang="zh-CN" altLang="en-US" sz="2031" dirty="0"/>
              <a:t>）</a:t>
            </a:r>
            <a:endParaRPr lang="en-US" altLang="zh-CN" sz="2031" dirty="0"/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创建、终止、同步、调度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没有内核的介入，内核只看到一个执行实体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31" dirty="0"/>
              <a:t>对内核透明</a:t>
            </a:r>
            <a:endParaRPr lang="en-US" altLang="zh-CN" sz="2031" dirty="0"/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线程由进程中的</a:t>
            </a:r>
            <a:r>
              <a:rPr lang="en-US" altLang="zh-CN" sz="2031" dirty="0">
                <a:solidFill>
                  <a:srgbClr val="000066"/>
                </a:solidFill>
              </a:rPr>
              <a:t>PC</a:t>
            </a:r>
            <a:r>
              <a:rPr lang="zh-CN" altLang="en-US" sz="2031" dirty="0">
                <a:solidFill>
                  <a:srgbClr val="000066"/>
                </a:solidFill>
              </a:rPr>
              <a:t>、寄存器、栈和</a:t>
            </a:r>
            <a:r>
              <a:rPr lang="en-US" altLang="zh-CN" sz="2031" dirty="0">
                <a:solidFill>
                  <a:srgbClr val="000066"/>
                </a:solidFill>
              </a:rPr>
              <a:t>TCB</a:t>
            </a:r>
            <a:r>
              <a:rPr lang="zh-CN" altLang="en-US" sz="2031" dirty="0">
                <a:solidFill>
                  <a:srgbClr val="000066"/>
                </a:solidFill>
              </a:rPr>
              <a:t>表示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所有线程操作通过用户态的过程调用完成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用户态线程操作速度是内核态线程操作速度的</a:t>
            </a:r>
            <a:r>
              <a:rPr lang="en-US" altLang="zh-CN" sz="2031" dirty="0">
                <a:solidFill>
                  <a:srgbClr val="000066"/>
                </a:solidFill>
              </a:rPr>
              <a:t>100X</a:t>
            </a:r>
            <a:r>
              <a:rPr lang="zh-CN" altLang="en-US" sz="2031" dirty="0">
                <a:solidFill>
                  <a:srgbClr val="000066"/>
                </a:solidFill>
              </a:rPr>
              <a:t>量级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endParaRPr lang="zh-CN" altLang="en-US" sz="2031" dirty="0">
              <a:solidFill>
                <a:srgbClr val="000066"/>
              </a:solidFill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B12B4CA-BD08-704F-91FF-733CA365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93" y="2498436"/>
            <a:ext cx="4672143" cy="2791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4942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如果线程属于同一个进程</a:t>
            </a:r>
            <a:endParaRPr kumimoji="1" lang="en-US" altLang="zh-CN" dirty="0"/>
          </a:p>
          <a:p>
            <a:pPr lvl="1"/>
            <a:r>
              <a:rPr lang="zh-CN" altLang="en-US" dirty="0"/>
              <a:t>由用户态线程库进行管理</a:t>
            </a:r>
            <a:endParaRPr lang="en-US" altLang="zh-CN" dirty="0"/>
          </a:p>
          <a:p>
            <a:pPr lvl="2"/>
            <a:r>
              <a:rPr lang="zh-CN" altLang="en-US" dirty="0"/>
              <a:t>只需要对</a:t>
            </a:r>
            <a:r>
              <a:rPr lang="en-US" altLang="zh-CN" dirty="0"/>
              <a:t>TCB</a:t>
            </a:r>
            <a:r>
              <a:rPr lang="zh-CN" altLang="en-US" dirty="0"/>
              <a:t>信息进行</a:t>
            </a:r>
            <a:r>
              <a:rPr lang="en-US" altLang="zh-CN" dirty="0"/>
              <a:t>load/store</a:t>
            </a:r>
          </a:p>
          <a:p>
            <a:pPr lvl="1"/>
            <a:r>
              <a:rPr kumimoji="1" lang="zh-CN" altLang="en-US" dirty="0"/>
              <a:t>操作系统不需要介入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如果线程属于不同进程</a:t>
            </a:r>
            <a:endParaRPr lang="en-US" altLang="zh-CN" dirty="0"/>
          </a:p>
          <a:p>
            <a:pPr lvl="1"/>
            <a:r>
              <a:rPr lang="zh-CN" altLang="en-US" dirty="0"/>
              <a:t>正常的进程切换方式</a:t>
            </a:r>
            <a:endParaRPr lang="en-US" altLang="zh-CN" dirty="0"/>
          </a:p>
          <a:p>
            <a:pPr lvl="2"/>
            <a:r>
              <a:rPr kumimoji="1" lang="zh-CN" altLang="en-US" dirty="0"/>
              <a:t>由</a:t>
            </a:r>
            <a:r>
              <a:rPr kumimoji="1" lang="en-US" altLang="zh-CN" dirty="0"/>
              <a:t>OS</a:t>
            </a:r>
            <a:r>
              <a:rPr kumimoji="1" lang="zh-CN" altLang="en-US" dirty="0"/>
              <a:t>进行（</a:t>
            </a:r>
            <a:r>
              <a:rPr kumimoji="1" lang="en-US" altLang="zh-CN" dirty="0"/>
              <a:t>trap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in/out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lang="zh-CN" altLang="en-US" dirty="0"/>
              <a:t>操作系统需要</a:t>
            </a:r>
            <a:r>
              <a:rPr lang="en-US" altLang="zh-CN" dirty="0"/>
              <a:t>load/store PCB</a:t>
            </a:r>
            <a:r>
              <a:rPr lang="zh-CN" altLang="en-US" dirty="0"/>
              <a:t> 和</a:t>
            </a:r>
            <a:r>
              <a:rPr lang="en-US" altLang="zh-CN" dirty="0"/>
              <a:t>TCB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</a:p>
          <a:p>
            <a:pPr lvl="2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用户态线程的调度</a:t>
            </a:r>
          </a:p>
        </p:txBody>
      </p:sp>
    </p:spTree>
    <p:extLst>
      <p:ext uri="{BB962C8B-B14F-4D97-AF65-F5344CB8AC3E}">
        <p14:creationId xmlns:p14="http://schemas.microsoft.com/office/powerpoint/2010/main" val="2241049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BDE0A9-FED9-5C4E-A16D-AD9DE1CD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非抢占式调度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timer</a:t>
            </a:r>
            <a:r>
              <a:rPr lang="zh-CN" altLang="en-US" dirty="0"/>
              <a:t>机制强制让线程让出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线程必须自愿放弃</a:t>
            </a:r>
            <a:r>
              <a:rPr lang="en-US" altLang="zh-CN" dirty="0"/>
              <a:t>CPU</a:t>
            </a:r>
            <a:r>
              <a:rPr lang="zh-CN" altLang="en-US" dirty="0"/>
              <a:t>给其他线程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 err="1"/>
              <a:t>pthread_yield</a:t>
            </a:r>
            <a:endParaRPr lang="en-US" altLang="zh-CN" dirty="0"/>
          </a:p>
          <a:p>
            <a:pPr lvl="1"/>
            <a:r>
              <a:rPr lang="zh-CN" altLang="en-US" dirty="0"/>
              <a:t>调度器不考虑线程历史</a:t>
            </a:r>
            <a:endParaRPr lang="en-US" altLang="zh-CN" dirty="0"/>
          </a:p>
          <a:p>
            <a:pPr lvl="1"/>
            <a:r>
              <a:rPr lang="zh-CN" altLang="en-US" dirty="0"/>
              <a:t>执行是协作式（</a:t>
            </a:r>
            <a:r>
              <a:rPr lang="en-US" altLang="zh-CN" dirty="0"/>
              <a:t>co-operative</a:t>
            </a:r>
            <a:r>
              <a:rPr lang="zh-CN" altLang="en-US" dirty="0"/>
              <a:t>），而非强迫式</a:t>
            </a:r>
            <a:r>
              <a:rPr lang="en-US" altLang="zh-CN" dirty="0"/>
              <a:t>competitive</a:t>
            </a:r>
          </a:p>
          <a:p>
            <a:pPr lvl="1"/>
            <a:endParaRPr kumimoji="1" lang="en-US" altLang="zh-CN" dirty="0"/>
          </a:p>
          <a:p>
            <a:r>
              <a:rPr lang="zh-CN" altLang="en-US" dirty="0"/>
              <a:t>抢占式调度</a:t>
            </a:r>
            <a:endParaRPr lang="en-US" altLang="zh-CN" dirty="0"/>
          </a:p>
          <a:p>
            <a:pPr lvl="1"/>
            <a:r>
              <a:rPr kumimoji="1" lang="zh-CN" altLang="en-US" dirty="0"/>
              <a:t>通过信号模拟中断，触发强制调度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alarm</a:t>
            </a:r>
          </a:p>
          <a:p>
            <a:pPr lvl="1"/>
            <a:r>
              <a:rPr lang="zh-CN" altLang="en-US" dirty="0"/>
              <a:t>会带来许多实现问题</a:t>
            </a:r>
            <a:endParaRPr lang="en-US" altLang="zh-CN" dirty="0"/>
          </a:p>
          <a:p>
            <a:pPr lvl="2"/>
            <a:r>
              <a:rPr kumimoji="1" lang="zh-CN" altLang="en-US" dirty="0"/>
              <a:t>如对应的信号量无法作他用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973D78-A46D-744C-8523-71FEFC6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用户态线程的调度（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582248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3314AF-EE8F-7846-8432-F5BB70ED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线程执行</a:t>
            </a:r>
            <a:r>
              <a:rPr kumimoji="1" lang="en-US" altLang="zh-CN" dirty="0"/>
              <a:t>read</a:t>
            </a:r>
            <a:r>
              <a:rPr lang="en-US" altLang="zh-CN" dirty="0"/>
              <a:t>()</a:t>
            </a:r>
            <a:r>
              <a:rPr lang="zh-CN" altLang="en-US" dirty="0"/>
              <a:t>读取磁盘发生阻塞</a:t>
            </a:r>
            <a:endParaRPr lang="en-US" altLang="zh-CN" dirty="0"/>
          </a:p>
          <a:p>
            <a:pPr lvl="1"/>
            <a:r>
              <a:rPr lang="zh-CN" altLang="en-US" dirty="0"/>
              <a:t>等待数据从磁盘读回</a:t>
            </a:r>
            <a:endParaRPr lang="en-US" altLang="zh-CN" dirty="0"/>
          </a:p>
          <a:p>
            <a:pPr lvl="1"/>
            <a:r>
              <a:rPr lang="zh-CN" altLang="en-US" dirty="0"/>
              <a:t>进程阻塞直到硬盘</a:t>
            </a:r>
            <a:r>
              <a:rPr lang="en-US" altLang="zh-CN" dirty="0"/>
              <a:t>I/O</a:t>
            </a:r>
            <a:r>
              <a:rPr lang="zh-CN" altLang="en-US" dirty="0"/>
              <a:t>完成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解决方案：</a:t>
            </a:r>
            <a:r>
              <a:rPr lang="en-US" altLang="zh-CN" dirty="0"/>
              <a:t>wrapper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1"/>
            <a:r>
              <a:rPr kumimoji="1" lang="zh-CN" altLang="en-US" dirty="0"/>
              <a:t>重载系统调用（提供同名另一个版本的系统调用）</a:t>
            </a:r>
            <a:endParaRPr kumimoji="1" lang="en-US" altLang="zh-CN" dirty="0"/>
          </a:p>
          <a:p>
            <a:pPr lvl="1"/>
            <a:r>
              <a:rPr lang="zh-CN" altLang="en-US" dirty="0"/>
              <a:t>在进入内核时检查是否会发生阻塞</a:t>
            </a:r>
            <a:endParaRPr lang="en-US" altLang="zh-CN" dirty="0"/>
          </a:p>
          <a:p>
            <a:pPr lvl="1"/>
            <a:r>
              <a:rPr kumimoji="1" lang="en-US" altLang="zh-CN" dirty="0"/>
              <a:t>E.g</a:t>
            </a:r>
            <a:r>
              <a:rPr lang="en-US" altLang="zh-CN" dirty="0"/>
              <a:t>. select() before read()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如果调用阻塞，调度另外一个线程执行</a:t>
            </a:r>
            <a:endParaRPr kumimoji="1" lang="en-US" altLang="zh-CN" dirty="0"/>
          </a:p>
          <a:p>
            <a:pPr lvl="1"/>
            <a:r>
              <a:rPr lang="zh-CN" altLang="en-US" dirty="0"/>
              <a:t>过于复杂：需要处理所有的阻塞调用</a:t>
            </a:r>
            <a:endParaRPr lang="en-US" altLang="zh-CN" dirty="0"/>
          </a:p>
          <a:p>
            <a:pPr lvl="1"/>
            <a:r>
              <a:rPr kumimoji="1" lang="zh-CN" altLang="en-US" dirty="0"/>
              <a:t>好处：批处理方式执行，将同步转化为异步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B6CFE7-EF80-1244-90CC-9D000FF8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用户态线程的阻塞问题</a:t>
            </a:r>
          </a:p>
        </p:txBody>
      </p:sp>
    </p:spTree>
    <p:extLst>
      <p:ext uri="{BB962C8B-B14F-4D97-AF65-F5344CB8AC3E}">
        <p14:creationId xmlns:p14="http://schemas.microsoft.com/office/powerpoint/2010/main" val="19390678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如果一个线程调用系统调用</a:t>
            </a:r>
            <a:endParaRPr kumimoji="1" lang="en-US" altLang="zh-CN" dirty="0"/>
          </a:p>
          <a:p>
            <a:pPr lvl="1"/>
            <a:r>
              <a:rPr lang="zh-CN" altLang="en-US" dirty="0"/>
              <a:t>阻塞的系统调用会阻塞整个进程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用户态线程对内核透明</a:t>
            </a:r>
            <a:endParaRPr lang="en-US" altLang="zh-CN" dirty="0"/>
          </a:p>
          <a:p>
            <a:pPr lvl="1"/>
            <a:r>
              <a:rPr lang="zh-CN" altLang="en-US" dirty="0"/>
              <a:t>不能很好的与</a:t>
            </a:r>
            <a:r>
              <a:rPr lang="en-US" altLang="zh-CN" dirty="0"/>
              <a:t>OS</a:t>
            </a:r>
            <a:r>
              <a:rPr lang="zh-CN" altLang="en-US" dirty="0"/>
              <a:t>进行交互和集成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操作系统可能会成为性能瓶颈</a:t>
            </a:r>
            <a:endParaRPr kumimoji="1" lang="en-US" altLang="zh-CN" dirty="0"/>
          </a:p>
          <a:p>
            <a:pPr lvl="1"/>
            <a:r>
              <a:rPr lang="zh-CN" altLang="en-US" dirty="0"/>
              <a:t>调度有</a:t>
            </a:r>
            <a:r>
              <a:rPr lang="en-US" altLang="zh-CN" dirty="0"/>
              <a:t>idle</a:t>
            </a:r>
            <a:r>
              <a:rPr lang="zh-CN" altLang="en-US" dirty="0"/>
              <a:t>线程的进程</a:t>
            </a:r>
            <a:endParaRPr lang="en-US" altLang="zh-CN" dirty="0"/>
          </a:p>
          <a:p>
            <a:pPr lvl="1"/>
            <a:r>
              <a:rPr kumimoji="1" lang="zh-CN" altLang="en-US" dirty="0"/>
              <a:t>阻塞一个发起了</a:t>
            </a:r>
            <a:r>
              <a:rPr kumimoji="1" lang="en-US" altLang="zh-CN" dirty="0"/>
              <a:t>I/O</a:t>
            </a:r>
            <a:r>
              <a:rPr kumimoji="1" lang="zh-CN" altLang="en-US" dirty="0"/>
              <a:t>请求的进程，即使该进程的其他线程还可以继续执行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当一个线程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锁时，不调度该线程所在进程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用户态线程的问题</a:t>
            </a:r>
          </a:p>
        </p:txBody>
      </p:sp>
    </p:spTree>
    <p:extLst>
      <p:ext uri="{BB962C8B-B14F-4D97-AF65-F5344CB8AC3E}">
        <p14:creationId xmlns:p14="http://schemas.microsoft.com/office/powerpoint/2010/main" val="8341448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操作系统管理所有的线程和进程</a:t>
            </a:r>
            <a:endParaRPr kumimoji="1" lang="en-US" altLang="zh-CN" dirty="0"/>
          </a:p>
          <a:p>
            <a:pPr lvl="1"/>
            <a:r>
              <a:rPr lang="zh-CN" altLang="en-US" dirty="0"/>
              <a:t>线程管理操作全部由内核完成，包括创建、销毁、调度、同步等</a:t>
            </a:r>
            <a:endParaRPr lang="en-US" altLang="zh-CN" dirty="0"/>
          </a:p>
          <a:p>
            <a:pPr lvl="1"/>
            <a:r>
              <a:rPr kumimoji="1" lang="zh-CN" altLang="en-US" dirty="0"/>
              <a:t>线程是调度基本单元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zh-CN" altLang="en-US" dirty="0"/>
              <a:t>线程调度管理</a:t>
            </a:r>
            <a:endParaRPr kumimoji="1" lang="en-US" altLang="zh-CN" dirty="0"/>
          </a:p>
          <a:p>
            <a:pPr lvl="1"/>
            <a:r>
              <a:rPr lang="en-US" altLang="zh-CN" dirty="0"/>
              <a:t>PCB</a:t>
            </a:r>
            <a:r>
              <a:rPr lang="zh-CN" altLang="en-US" dirty="0"/>
              <a:t>不再被调度</a:t>
            </a:r>
            <a:endParaRPr lang="en-US" altLang="zh-CN" dirty="0"/>
          </a:p>
          <a:p>
            <a:pPr lvl="1"/>
            <a:r>
              <a:rPr kumimoji="1" lang="zh-CN" altLang="en-US" dirty="0"/>
              <a:t>如果一个线程阻塞，内核可以调度同一进程中的其他线程执行</a:t>
            </a:r>
            <a:endParaRPr kumimoji="1"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内核态线程</a:t>
            </a: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9B36ACF5-FF86-EA4F-B047-5D4894D3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93" y="4363129"/>
            <a:ext cx="4173415" cy="22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4660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创建和管理较慢</a:t>
            </a:r>
            <a:endParaRPr lang="en-US" altLang="zh-CN" dirty="0"/>
          </a:p>
          <a:p>
            <a:pPr lvl="1"/>
            <a:r>
              <a:rPr lang="zh-CN" altLang="en-US" dirty="0"/>
              <a:t>需要陷入内核</a:t>
            </a:r>
            <a:endParaRPr lang="en-US" altLang="zh-CN" dirty="0"/>
          </a:p>
          <a:p>
            <a:pPr lvl="1"/>
            <a:r>
              <a:rPr lang="zh-CN" altLang="en-US" dirty="0"/>
              <a:t>内核维护更多的数据结构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与内核集成较好</a:t>
            </a:r>
            <a:endParaRPr lang="en-US" altLang="zh-CN" dirty="0"/>
          </a:p>
          <a:p>
            <a:pPr lvl="1"/>
            <a:r>
              <a:rPr kumimoji="1" lang="zh-CN" altLang="en-US" dirty="0"/>
              <a:t>一个阻塞的系统调用不会阻塞整个进程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内核态线程</a:t>
            </a:r>
          </a:p>
        </p:txBody>
      </p:sp>
    </p:spTree>
    <p:extLst>
      <p:ext uri="{BB962C8B-B14F-4D97-AF65-F5344CB8AC3E}">
        <p14:creationId xmlns:p14="http://schemas.microsoft.com/office/powerpoint/2010/main" val="19418192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两种实现机制的区别？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同时使用</a:t>
            </a:r>
            <a:r>
              <a:rPr lang="zh-CN" altLang="en-US" dirty="0"/>
              <a:t>用户</a:t>
            </a:r>
            <a:r>
              <a:rPr kumimoji="1" lang="zh-CN" altLang="en-US" dirty="0"/>
              <a:t>态和内核态线程</a:t>
            </a:r>
            <a:endParaRPr kumimoji="1" lang="en-US" altLang="zh-CN" dirty="0"/>
          </a:p>
          <a:p>
            <a:pPr lvl="1"/>
            <a:r>
              <a:rPr lang="zh-CN" altLang="en-US" dirty="0"/>
              <a:t>将一个内核态线程和一个用户态线程绑定</a:t>
            </a:r>
            <a:endParaRPr lang="en-US" altLang="zh-CN" dirty="0"/>
          </a:p>
          <a:p>
            <a:pPr lvl="1"/>
            <a:r>
              <a:rPr kumimoji="1" lang="zh-CN" altLang="en-US" dirty="0"/>
              <a:t>或者将多个用户态线程在多个内核态线程上复用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JVM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线程是用户态线程</a:t>
            </a:r>
            <a:endParaRPr lang="en-US" altLang="zh-CN" dirty="0"/>
          </a:p>
          <a:p>
            <a:pPr lvl="1"/>
            <a:r>
              <a:rPr kumimoji="1" lang="zh-CN" altLang="en-US" dirty="0"/>
              <a:t>在以前版本，每个进程只有一个内核态线程</a:t>
            </a:r>
            <a:endParaRPr kumimoji="1" lang="en-US" altLang="zh-CN" dirty="0"/>
          </a:p>
          <a:p>
            <a:pPr lvl="2"/>
            <a:r>
              <a:rPr lang="zh-CN" altLang="en-US" dirty="0"/>
              <a:t>需要将全部</a:t>
            </a:r>
            <a:r>
              <a:rPr lang="en-US" altLang="zh-CN" dirty="0"/>
              <a:t>java</a:t>
            </a:r>
            <a:r>
              <a:rPr lang="zh-CN" altLang="en-US" dirty="0"/>
              <a:t>线程在这一个内核态线程上复用</a:t>
            </a:r>
            <a:endParaRPr lang="en-US" altLang="zh-CN" dirty="0"/>
          </a:p>
          <a:p>
            <a:pPr lvl="1"/>
            <a:r>
              <a:rPr kumimoji="1" lang="zh-CN" altLang="en-US" dirty="0"/>
              <a:t>现在的操作系统中</a:t>
            </a:r>
            <a:endParaRPr kumimoji="1" lang="en-US" altLang="zh-CN" dirty="0"/>
          </a:p>
          <a:p>
            <a:pPr lvl="2"/>
            <a:r>
              <a:rPr lang="zh-CN" altLang="en-US" dirty="0"/>
              <a:t>可以在多个内核态线程上复用</a:t>
            </a:r>
            <a:endParaRPr lang="en-US" altLang="zh-CN" dirty="0"/>
          </a:p>
          <a:p>
            <a:pPr lvl="2"/>
            <a:r>
              <a:rPr kumimoji="1" lang="en-US" altLang="zh-CN" dirty="0"/>
              <a:t>Java</a:t>
            </a:r>
            <a:r>
              <a:rPr kumimoji="1" lang="zh-CN" altLang="en-US" dirty="0"/>
              <a:t>线程可以远多于内核态线程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用户态和内核态线程</a:t>
            </a:r>
          </a:p>
        </p:txBody>
      </p:sp>
    </p:spTree>
    <p:extLst>
      <p:ext uri="{BB962C8B-B14F-4D97-AF65-F5344CB8AC3E}">
        <p14:creationId xmlns:p14="http://schemas.microsoft.com/office/powerpoint/2010/main" val="9284920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1.	</a:t>
            </a:r>
            <a:r>
              <a:rPr lang="zh-CN" altLang="en-US" dirty="0">
                <a:solidFill>
                  <a:srgbClr val="C00000"/>
                </a:solidFill>
              </a:rPr>
              <a:t>线程机制的引入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 线程的管理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  线程的设计模型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  </a:t>
            </a:r>
            <a:r>
              <a:rPr lang="en-US" altLang="zh-CN" dirty="0"/>
              <a:t>Linux</a:t>
            </a:r>
            <a:r>
              <a:rPr lang="zh-CN" altLang="en-US" dirty="0"/>
              <a:t>的线程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9082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映射：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线程库必须将用户态线程映射至内核态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设计权衡</a:t>
            </a:r>
            <a:endParaRPr lang="en-US" altLang="zh-CN" dirty="0"/>
          </a:p>
          <a:p>
            <a:pPr lvl="1"/>
            <a:r>
              <a:rPr kumimoji="1" lang="zh-CN" altLang="en-US" dirty="0"/>
              <a:t>内核态线程：物理上并行度，多少个处理器核或硬件线程？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用户态线程：应用级并行度，有多少并发任务需求？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不同的映射模型，代表不同的设计权衡</a:t>
            </a:r>
            <a:endParaRPr kumimoji="1" lang="en-US" altLang="zh-CN" dirty="0"/>
          </a:p>
          <a:p>
            <a:pPr lvl="1"/>
            <a:r>
              <a:rPr lang="en-US" altLang="zh-CN" dirty="0"/>
              <a:t>N:1</a:t>
            </a:r>
            <a:r>
              <a:rPr lang="zh-CN" altLang="en-US" dirty="0"/>
              <a:t> （</a:t>
            </a:r>
            <a:r>
              <a:rPr lang="en-US" altLang="zh-CN" dirty="0"/>
              <a:t>many-to-one</a:t>
            </a:r>
            <a:r>
              <a:rPr lang="zh-CN" altLang="en-US" dirty="0"/>
              <a:t>）多个用户态线程映射至</a:t>
            </a:r>
            <a:r>
              <a:rPr lang="en-US" altLang="zh-CN" dirty="0"/>
              <a:t>1</a:t>
            </a:r>
            <a:r>
              <a:rPr lang="zh-CN" altLang="en-US" dirty="0"/>
              <a:t>个内核态线程</a:t>
            </a:r>
            <a:endParaRPr lang="en-US" altLang="zh-CN" dirty="0"/>
          </a:p>
          <a:p>
            <a:pPr lvl="1"/>
            <a:r>
              <a:rPr kumimoji="1" lang="en-US" altLang="zh-CN" dirty="0"/>
              <a:t>1:1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one-to-one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个用户态线程映射到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个内核态线程</a:t>
            </a:r>
            <a:endParaRPr kumimoji="1" lang="en-US" altLang="zh-CN" dirty="0"/>
          </a:p>
          <a:p>
            <a:pPr lvl="1"/>
            <a:r>
              <a:rPr lang="en-US" altLang="zh-CN" dirty="0"/>
              <a:t>M:N</a:t>
            </a:r>
            <a:r>
              <a:rPr lang="zh-CN" altLang="en-US" dirty="0"/>
              <a:t> （</a:t>
            </a:r>
            <a:r>
              <a:rPr lang="en-US" altLang="zh-CN" dirty="0"/>
              <a:t>many-to-many</a:t>
            </a:r>
            <a:r>
              <a:rPr lang="zh-CN" altLang="en-US" dirty="0"/>
              <a:t>）</a:t>
            </a:r>
            <a:r>
              <a:rPr lang="en-US" altLang="zh-CN" dirty="0"/>
              <a:t>M</a:t>
            </a:r>
            <a:r>
              <a:rPr lang="zh-CN" altLang="en-US" dirty="0"/>
              <a:t>个用户态线程映射到</a:t>
            </a:r>
            <a:r>
              <a:rPr lang="en-US" altLang="zh-CN" dirty="0"/>
              <a:t>N</a:t>
            </a:r>
            <a:r>
              <a:rPr lang="zh-CN" altLang="en-US" dirty="0"/>
              <a:t>个内核态线程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三种多线程映射模型</a:t>
            </a:r>
          </a:p>
        </p:txBody>
      </p:sp>
    </p:spTree>
    <p:extLst>
      <p:ext uri="{BB962C8B-B14F-4D97-AF65-F5344CB8AC3E}">
        <p14:creationId xmlns:p14="http://schemas.microsoft.com/office/powerpoint/2010/main" val="40127253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模型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EBAC26-BEE0-4304-BBED-7460D3C4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/>
          <a:lstStyle/>
          <a:p>
            <a:r>
              <a:rPr lang="en-US" dirty="0" err="1"/>
              <a:t>常用于用户线程库实现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优势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无需系统调用</a:t>
            </a:r>
            <a:r>
              <a:rPr lang="en-US" altLang="zh-CN" dirty="0"/>
              <a:t>——</a:t>
            </a:r>
            <a:r>
              <a:rPr lang="zh-CN" altLang="en-US" dirty="0"/>
              <a:t>开销小</a:t>
            </a:r>
            <a:endParaRPr lang="en-US" altLang="zh-CN" dirty="0"/>
          </a:p>
          <a:p>
            <a:pPr lvl="1"/>
            <a:r>
              <a:rPr lang="zh-CN" altLang="en-US" dirty="0"/>
              <a:t>不依赖系统设施</a:t>
            </a:r>
            <a:r>
              <a:rPr lang="en-US" altLang="zh-CN" dirty="0"/>
              <a:t>——</a:t>
            </a:r>
            <a:r>
              <a:rPr lang="zh-CN" altLang="en-US" dirty="0"/>
              <a:t>可移植性高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不足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线程不能并行化执行</a:t>
            </a:r>
            <a:endParaRPr lang="en-US" altLang="zh-CN" dirty="0"/>
          </a:p>
          <a:p>
            <a:pPr lvl="1"/>
            <a:r>
              <a:rPr lang="zh-CN" altLang="en-US" dirty="0"/>
              <a:t>一个线程等待会阻塞整个进程</a:t>
            </a:r>
            <a:endParaRPr lang="en-US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E4097480-4D9A-7049-9751-69F344E7E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636821"/>
            <a:ext cx="4050323" cy="2116292"/>
          </a:xfrm>
          <a:noFill/>
        </p:spPr>
      </p:pic>
    </p:spTree>
    <p:extLst>
      <p:ext uri="{BB962C8B-B14F-4D97-AF65-F5344CB8AC3E}">
        <p14:creationId xmlns:p14="http://schemas.microsoft.com/office/powerpoint/2010/main" val="384819189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1:1</a:t>
            </a:r>
            <a:r>
              <a:rPr kumimoji="1" lang="zh-CN" altLang="en-US" dirty="0"/>
              <a:t>模型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B1C4DD-C07A-4108-AA79-C03CD5CC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/>
          <a:lstStyle/>
          <a:p>
            <a:r>
              <a:rPr lang="en-US" dirty="0" err="1"/>
              <a:t>常用于内核态线程的实现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优势</a:t>
            </a:r>
            <a:r>
              <a:rPr lang="zh-CN" altLang="en-US" dirty="0"/>
              <a:t>：更高的并发度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个线程阻塞，其他线程可以继续执行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不足：开销</a:t>
            </a:r>
            <a:endParaRPr lang="en-US" altLang="zh-CN" dirty="0"/>
          </a:p>
          <a:p>
            <a:pPr lvl="1"/>
            <a:r>
              <a:rPr lang="zh-CN" altLang="en-US" dirty="0"/>
              <a:t>导致过多的内核态线程</a:t>
            </a:r>
            <a:endParaRPr lang="en-US" altLang="zh-CN" dirty="0"/>
          </a:p>
          <a:p>
            <a:pPr lvl="1"/>
            <a:r>
              <a:rPr lang="zh-CN" altLang="en-US" dirty="0"/>
              <a:t>线程操作都涉及到内核</a:t>
            </a:r>
            <a:endParaRPr lang="en-US" altLang="zh-CN" dirty="0"/>
          </a:p>
          <a:p>
            <a:pPr lvl="1"/>
            <a:r>
              <a:rPr lang="zh-CN" altLang="en-US" dirty="0"/>
              <a:t>线程需要占用内核资源</a:t>
            </a:r>
            <a:endParaRPr lang="en-US" altLang="zh-CN" dirty="0"/>
          </a:p>
        </p:txBody>
      </p:sp>
      <p:pic>
        <p:nvPicPr>
          <p:cNvPr id="5" name="内容占位符 4" descr="图片包含 游戏机, 起子, 钟表&#10;&#10;描述已自动生成">
            <a:extLst>
              <a:ext uri="{FF2B5EF4-FFF2-40B4-BE49-F238E27FC236}">
                <a16:creationId xmlns:a16="http://schemas.microsoft.com/office/drawing/2014/main" id="{E98333ED-C132-DA4C-A3D1-0C2AF76579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895029"/>
            <a:ext cx="4050323" cy="1599878"/>
          </a:xfrm>
          <a:noFill/>
        </p:spPr>
      </p:pic>
    </p:spTree>
    <p:extLst>
      <p:ext uri="{BB962C8B-B14F-4D97-AF65-F5344CB8AC3E}">
        <p14:creationId xmlns:p14="http://schemas.microsoft.com/office/powerpoint/2010/main" val="233984608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模型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BSD</a:t>
            </a:r>
            <a:r>
              <a:rPr lang="zh-CN" altLang="en-US" sz="2400" dirty="0"/>
              <a:t>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的一些版本中实现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优势：灵活性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充分利用多核并行，</a:t>
            </a:r>
            <a:r>
              <a:rPr lang="en-US" altLang="zh-CN" sz="2400" dirty="0">
                <a:solidFill>
                  <a:srgbClr val="000066"/>
                </a:solidFill>
              </a:rPr>
              <a:t>OS</a:t>
            </a:r>
            <a:r>
              <a:rPr lang="zh-CN" altLang="en-US" sz="2400" dirty="0">
                <a:solidFill>
                  <a:srgbClr val="000066"/>
                </a:solidFill>
              </a:rPr>
              <a:t>可以创建内核态线程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实现应用级并行，应用程序自己创建线程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不足：过于复杂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大多数应用采用</a:t>
            </a:r>
            <a:r>
              <a:rPr lang="en-US" altLang="zh-CN" sz="2400" dirty="0">
                <a:solidFill>
                  <a:srgbClr val="000066"/>
                </a:solidFill>
              </a:rPr>
              <a:t>1:1</a:t>
            </a:r>
            <a:r>
              <a:rPr lang="zh-CN" altLang="en-US" sz="2400" dirty="0">
                <a:solidFill>
                  <a:srgbClr val="000066"/>
                </a:solidFill>
              </a:rPr>
              <a:t>映射</a:t>
            </a: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7EE1571-CEA8-9248-A407-3DBFA77F0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014084"/>
            <a:ext cx="4050323" cy="3361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689496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ED6AA935-DEA1-6B40-9530-7E29965B6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1" y="1434932"/>
            <a:ext cx="6166338" cy="369276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</a:t>
            </a:r>
            <a:r>
              <a:rPr kumimoji="1" lang="en-US" altLang="zh-CN" dirty="0"/>
              <a:t>vs</a:t>
            </a:r>
            <a:r>
              <a:rPr kumimoji="1" lang="zh-CN" altLang="en-US" dirty="0"/>
              <a:t>内核态线程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5F95ED-F744-6D4D-96E2-02AA22D1835A}"/>
              </a:ext>
            </a:extLst>
          </p:cNvPr>
          <p:cNvSpPr txBox="1"/>
          <p:nvPr/>
        </p:nvSpPr>
        <p:spPr>
          <a:xfrm>
            <a:off x="1216755" y="5660386"/>
            <a:ext cx="671049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15" dirty="0"/>
              <a:t>基本上所有的现代操作系统都采用了内核态线程模型</a:t>
            </a:r>
          </a:p>
        </p:txBody>
      </p:sp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A0B38-D4EF-D249-8C1D-DE0F3E57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问题：服务器应用优化</a:t>
            </a:r>
            <a:endParaRPr kumimoji="1" lang="en-US" altLang="zh-CN" dirty="0"/>
          </a:p>
          <a:p>
            <a:pPr lvl="1"/>
            <a:r>
              <a:rPr lang="zh-CN" altLang="en-US" dirty="0"/>
              <a:t>为每个服务请求创建线程开销大</a:t>
            </a:r>
            <a:endParaRPr lang="en-US" altLang="zh-CN" dirty="0"/>
          </a:p>
          <a:p>
            <a:pPr lvl="2"/>
            <a:r>
              <a:rPr lang="zh-CN" altLang="en-US" dirty="0"/>
              <a:t>被创建线程在服务完毕后退出</a:t>
            </a:r>
            <a:endParaRPr lang="en-US" altLang="zh-CN" dirty="0"/>
          </a:p>
          <a:p>
            <a:pPr lvl="1"/>
            <a:r>
              <a:rPr kumimoji="1" lang="zh-CN" altLang="en-US" dirty="0"/>
              <a:t>请求的增多</a:t>
            </a:r>
            <a:r>
              <a:rPr kumimoji="1" lang="en-US" altLang="zh-CN" dirty="0"/>
              <a:t>--&gt;</a:t>
            </a:r>
            <a:r>
              <a:rPr kumimoji="1" lang="zh-CN" altLang="en-US" dirty="0"/>
              <a:t>带来更多的线程数量，更大的服务器开销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Solution</a:t>
            </a:r>
            <a:r>
              <a:rPr kumimoji="1" lang="zh-CN" altLang="en-US" dirty="0"/>
              <a:t>：线程池</a:t>
            </a:r>
            <a:r>
              <a:rPr lang="zh-CN" altLang="en-US" dirty="0"/>
              <a:t>（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kumimoji="1" lang="zh-CN" altLang="en-US" dirty="0"/>
              <a:t>预先创建一定数量的线程，等待服务</a:t>
            </a:r>
            <a:endParaRPr kumimoji="1" lang="en-US" altLang="zh-CN" dirty="0"/>
          </a:p>
          <a:p>
            <a:pPr lvl="1"/>
            <a:r>
              <a:rPr lang="zh-CN" altLang="en-US" dirty="0"/>
              <a:t>用户请求到达时，唤醒线程 （唤醒线程开销远低于创建开销）</a:t>
            </a:r>
            <a:endParaRPr lang="en-US" altLang="zh-CN" dirty="0"/>
          </a:p>
          <a:p>
            <a:pPr lvl="1"/>
            <a:r>
              <a:rPr kumimoji="1" lang="zh-CN" altLang="en-US" dirty="0"/>
              <a:t>请求结束时，线程并不直接退出，而是释放回线程池</a:t>
            </a:r>
            <a:endParaRPr kumimoji="1" lang="en-US" altLang="zh-CN" dirty="0"/>
          </a:p>
          <a:p>
            <a:pPr lvl="1"/>
            <a:r>
              <a:rPr lang="zh-CN" altLang="en-US" dirty="0"/>
              <a:t>确定线程池的容量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9EA98D-7B97-A64C-AC96-86A811B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线程池（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93383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线程机制的引入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 线程的管理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  线程的设计模型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的线程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738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87663926-4E61-C24B-9365-34BCA314D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72" y="1501402"/>
            <a:ext cx="5632256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48283A-97C5-3448-9A08-65484223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进程描述符</a:t>
            </a:r>
          </a:p>
        </p:txBody>
      </p:sp>
    </p:spTree>
    <p:extLst>
      <p:ext uri="{BB962C8B-B14F-4D97-AF65-F5344CB8AC3E}">
        <p14:creationId xmlns:p14="http://schemas.microsoft.com/office/powerpoint/2010/main" val="3749079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E4F664-8876-1A46-86C2-6DDF0259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Thread_info</a:t>
            </a:r>
            <a:r>
              <a:rPr kumimoji="1" lang="zh-CN" altLang="en-US" dirty="0"/>
              <a:t>数据结构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48283A-97C5-3448-9A08-6548422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TCB</a:t>
            </a: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3EDD8306-3F98-5C46-852B-3BF46DC0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" y="2085861"/>
            <a:ext cx="8323385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264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E7F62A-D88C-8542-A935-1F3263F23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15" y="1373383"/>
            <a:ext cx="6171770" cy="474546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48283A-97C5-3448-9A08-6548422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进程描述和内核栈</a:t>
            </a:r>
          </a:p>
        </p:txBody>
      </p:sp>
    </p:spTree>
    <p:extLst>
      <p:ext uri="{BB962C8B-B14F-4D97-AF65-F5344CB8AC3E}">
        <p14:creationId xmlns:p14="http://schemas.microsoft.com/office/powerpoint/2010/main" val="35331792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985169"/>
          </a:xfrm>
        </p:spPr>
        <p:txBody>
          <a:bodyPr/>
          <a:lstStyle/>
          <a:p>
            <a:r>
              <a:rPr kumimoji="1" lang="zh-CN" altLang="en-US" dirty="0"/>
              <a:t>进程：程序执行的一个实例</a:t>
            </a:r>
            <a:endParaRPr kumimoji="1" lang="en-US" altLang="zh-CN" dirty="0"/>
          </a:p>
          <a:p>
            <a:pPr lvl="1"/>
            <a:r>
              <a:rPr lang="zh-CN" altLang="en-US" dirty="0"/>
              <a:t>地址空间、操作系统资源、统计信息、执行状态（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r>
              <a:rPr lang="zh-CN" altLang="en-US" dirty="0"/>
              <a:t>、</a:t>
            </a:r>
            <a:r>
              <a:rPr lang="en-US" altLang="zh-CN" dirty="0"/>
              <a:t>regs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kumimoji="1" lang="zh-CN" altLang="en-US" dirty="0"/>
              <a:t>进程开销</a:t>
            </a:r>
            <a:endParaRPr kumimoji="1" lang="en-US" altLang="zh-CN" dirty="0"/>
          </a:p>
          <a:p>
            <a:pPr lvl="1"/>
            <a:r>
              <a:rPr lang="zh-CN" altLang="en-US" dirty="0"/>
              <a:t>创建开销</a:t>
            </a:r>
            <a:endParaRPr lang="en-US" altLang="zh-CN" dirty="0"/>
          </a:p>
          <a:p>
            <a:pPr lvl="2"/>
            <a:r>
              <a:rPr lang="en-US" altLang="zh-CN" dirty="0" err="1"/>
              <a:t>Task_struct</a:t>
            </a:r>
            <a:r>
              <a:rPr lang="en-US" altLang="zh-CN" dirty="0"/>
              <a:t> in Linux</a:t>
            </a:r>
          </a:p>
          <a:p>
            <a:pPr lvl="2"/>
            <a:r>
              <a:rPr lang="zh-CN" altLang="en-US" dirty="0"/>
              <a:t>所有数据需要创建和初始化</a:t>
            </a:r>
            <a:endParaRPr lang="en-US" altLang="zh-CN" dirty="0"/>
          </a:p>
          <a:p>
            <a:pPr lvl="1"/>
            <a:r>
              <a:rPr kumimoji="1" lang="zh-CN" altLang="en-US" dirty="0"/>
              <a:t>通信开销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进程间地址空间隔离</a:t>
            </a:r>
            <a:endParaRPr kumimoji="1" lang="en-US" altLang="zh-CN" dirty="0"/>
          </a:p>
          <a:p>
            <a:pPr lvl="2"/>
            <a:r>
              <a:rPr lang="zh-CN" altLang="en-US" dirty="0"/>
              <a:t>操作系统需要介入进程间通信</a:t>
            </a:r>
            <a:endParaRPr lang="en-US" altLang="zh-CN" dirty="0"/>
          </a:p>
          <a:p>
            <a:pPr lvl="2"/>
            <a:r>
              <a:rPr kumimoji="1" lang="zh-CN" altLang="en-US" dirty="0"/>
              <a:t>至少一次数据拷贝</a:t>
            </a:r>
            <a:endParaRPr kumimoji="1" lang="en-US" altLang="zh-CN" dirty="0"/>
          </a:p>
          <a:p>
            <a:pPr lvl="1"/>
            <a:r>
              <a:rPr lang="zh-CN" altLang="en-US" dirty="0"/>
              <a:t>切换开销</a:t>
            </a:r>
            <a:endParaRPr lang="en-US" altLang="zh-CN" dirty="0"/>
          </a:p>
          <a:p>
            <a:pPr lvl="2"/>
            <a:r>
              <a:rPr kumimoji="1" lang="en-US" altLang="zh-CN" dirty="0"/>
              <a:t>CPU</a:t>
            </a:r>
            <a:r>
              <a:rPr kumimoji="1" lang="zh-CN" altLang="en-US" dirty="0"/>
              <a:t>状态保存</a:t>
            </a:r>
            <a:endParaRPr kumimoji="1" lang="en-US" altLang="zh-CN" dirty="0"/>
          </a:p>
          <a:p>
            <a:pPr lvl="2"/>
            <a:r>
              <a:rPr lang="zh-CN" altLang="en-US" dirty="0"/>
              <a:t>内存地址空间切换</a:t>
            </a:r>
            <a:endParaRPr lang="en-US" altLang="zh-CN" dirty="0"/>
          </a:p>
          <a:p>
            <a:pPr lvl="1"/>
            <a:r>
              <a:rPr lang="zh-CN" altLang="en-US" dirty="0"/>
              <a:t>隔离保护：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进程回顾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BE2EE2E4-2E1C-EA4E-B364-29641100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45" y="2370550"/>
            <a:ext cx="4021015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482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E4F664-8876-1A46-86C2-6DDF0259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Linux</a:t>
            </a:r>
            <a:r>
              <a:rPr lang="zh-CN" altLang="en-US" dirty="0"/>
              <a:t>线程的独特实现</a:t>
            </a:r>
            <a:endParaRPr lang="en-US" altLang="zh-CN" dirty="0"/>
          </a:p>
          <a:p>
            <a:pPr lvl="1"/>
            <a:r>
              <a:rPr lang="zh-CN" altLang="en-US" dirty="0"/>
              <a:t>将所有的线程作为标准进程实现</a:t>
            </a:r>
            <a:endParaRPr lang="en-US" altLang="zh-CN" dirty="0"/>
          </a:p>
          <a:p>
            <a:pPr lvl="1"/>
            <a:r>
              <a:rPr lang="zh-CN" altLang="en-US" dirty="0"/>
              <a:t>线程仅仅是一个与其它进程共享资源的进程</a:t>
            </a:r>
            <a:endParaRPr lang="en-US" altLang="zh-CN" dirty="0"/>
          </a:p>
          <a:p>
            <a:pPr lvl="1"/>
            <a:r>
              <a:rPr lang="zh-CN" altLang="en-US" dirty="0"/>
              <a:t>每个线程有一个唯一的</a:t>
            </a:r>
            <a:r>
              <a:rPr lang="en" altLang="zh-CN" dirty="0" err="1"/>
              <a:t>task_struct</a:t>
            </a:r>
            <a:r>
              <a:rPr lang="zh-CN" altLang="en-US" dirty="0"/>
              <a:t>数据结构 </a:t>
            </a:r>
          </a:p>
          <a:p>
            <a:r>
              <a:rPr lang="zh-CN" altLang="en-US" dirty="0"/>
              <a:t>创建线程的调用 </a:t>
            </a:r>
            <a:endParaRPr lang="en-US" altLang="zh-CN" dirty="0"/>
          </a:p>
          <a:p>
            <a:pPr lvl="1"/>
            <a:r>
              <a:rPr lang="en" altLang="zh-CN" dirty="0"/>
              <a:t>clone(CLONE_VM|CLONE_FS|CLONE_FILES|CLONE_SIGNHAND,0) </a:t>
            </a:r>
          </a:p>
          <a:p>
            <a:r>
              <a:rPr lang="zh-CN" altLang="en-US" dirty="0"/>
              <a:t>普通进程</a:t>
            </a:r>
            <a:r>
              <a:rPr lang="en" altLang="zh-CN" dirty="0"/>
              <a:t>fork</a:t>
            </a:r>
          </a:p>
          <a:p>
            <a:pPr lvl="1"/>
            <a:r>
              <a:rPr lang="en" altLang="zh-CN" dirty="0"/>
              <a:t>clone(SIGCHLD,0) </a:t>
            </a:r>
          </a:p>
          <a:p>
            <a:r>
              <a:rPr lang="en" altLang="zh-CN" dirty="0" err="1"/>
              <a:t>Vfork</a:t>
            </a:r>
            <a:endParaRPr lang="en" altLang="zh-CN" dirty="0"/>
          </a:p>
          <a:p>
            <a:pPr lvl="1"/>
            <a:r>
              <a:rPr lang="en" altLang="zh-CN" dirty="0"/>
              <a:t>clone(CLONE_VFORK|CLONE_VM|SIGCHLD,0)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48283A-97C5-3448-9A08-6548422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系统对线程的实现</a:t>
            </a:r>
          </a:p>
        </p:txBody>
      </p:sp>
    </p:spTree>
    <p:extLst>
      <p:ext uri="{BB962C8B-B14F-4D97-AF65-F5344CB8AC3E}">
        <p14:creationId xmlns:p14="http://schemas.microsoft.com/office/powerpoint/2010/main" val="887019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一些文字和图片的手机截图&#10;&#10;描述已自动生成">
            <a:extLst>
              <a:ext uri="{FF2B5EF4-FFF2-40B4-BE49-F238E27FC236}">
                <a16:creationId xmlns:a16="http://schemas.microsoft.com/office/drawing/2014/main" id="{9766051E-F77E-DD4F-B27B-958D6C4D0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81" y="1368463"/>
            <a:ext cx="5664039" cy="511810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148283A-97C5-3448-9A08-6548422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Clone</a:t>
            </a:r>
            <a:r>
              <a:rPr kumimoji="1" lang="zh-CN" altLang="en-US" dirty="0"/>
              <a:t>调用的</a:t>
            </a:r>
            <a:r>
              <a:rPr kumimoji="1" lang="en-US" altLang="zh-CN" dirty="0"/>
              <a:t>flags</a:t>
            </a:r>
            <a:r>
              <a:rPr kumimoji="1" lang="zh-CN" altLang="en-US" dirty="0"/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394802869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E4F664-8876-1A46-86C2-6DDF0259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pPr lvl="1"/>
            <a:r>
              <a:rPr lang="zh-CN" altLang="en-US" dirty="0"/>
              <a:t>在后台进行特定操作的线程，通常为守护线程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daemon</a:t>
            </a:r>
          </a:p>
          <a:p>
            <a:pPr lvl="1"/>
            <a:r>
              <a:rPr lang="zh-CN" altLang="en-US" dirty="0"/>
              <a:t>可正常被调度和抢占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与普通线程区别</a:t>
            </a:r>
            <a:endParaRPr lang="en-US" altLang="zh-CN" dirty="0"/>
          </a:p>
          <a:p>
            <a:pPr lvl="1"/>
            <a:r>
              <a:rPr lang="zh-CN" altLang="en-US" dirty="0"/>
              <a:t>内核线程没有自己的地址空间，只运行在内核态</a:t>
            </a:r>
            <a:endParaRPr lang="en-US" altLang="zh-CN" dirty="0"/>
          </a:p>
          <a:p>
            <a:pPr lvl="1"/>
            <a:r>
              <a:rPr kumimoji="1" lang="zh-CN" altLang="en-US" dirty="0"/>
              <a:t>请注意与内核态线程模型的区别！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kumimoji="1" lang="zh-CN" altLang="en-US" dirty="0"/>
              <a:t>子：</a:t>
            </a:r>
            <a:endParaRPr kumimoji="1" lang="en-US" altLang="zh-CN" dirty="0"/>
          </a:p>
          <a:p>
            <a:pPr lvl="1"/>
            <a:r>
              <a:rPr lang="zh-CN" altLang="en-US" dirty="0"/>
              <a:t>软中断线程</a:t>
            </a:r>
            <a:r>
              <a:rPr lang="en-US" altLang="zh-CN" dirty="0" err="1"/>
              <a:t>ksoftirqd</a:t>
            </a:r>
            <a:endParaRPr lang="en-US" altLang="zh-CN" dirty="0"/>
          </a:p>
          <a:p>
            <a:pPr lvl="1"/>
            <a:r>
              <a:rPr kumimoji="1" lang="en-US" altLang="zh-CN" dirty="0" err="1"/>
              <a:t>flushd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48283A-97C5-3448-9A08-6548422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的内核线程</a:t>
            </a:r>
          </a:p>
        </p:txBody>
      </p:sp>
    </p:spTree>
    <p:extLst>
      <p:ext uri="{BB962C8B-B14F-4D97-AF65-F5344CB8AC3E}">
        <p14:creationId xmlns:p14="http://schemas.microsoft.com/office/powerpoint/2010/main" val="143802668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259499D9-F455-2F44-B03D-54F18F33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1793730"/>
            <a:ext cx="8241323" cy="3935229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1D9092C0-E5ED-4A37-AC3B-946C2288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/>
          <a:lstStyle/>
          <a:p>
            <a:r>
              <a:rPr lang="en-US" dirty="0" err="1"/>
              <a:t>Linux内核线程相关API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066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C837C6-3E80-7A40-A939-B0484464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Portable Operating System Interface, POSIX</a:t>
            </a:r>
          </a:p>
          <a:p>
            <a:pPr lvl="1"/>
            <a:r>
              <a:rPr lang="en-US" altLang="zh-CN" dirty="0"/>
              <a:t>IEEE</a:t>
            </a:r>
            <a:r>
              <a:rPr lang="zh-CN" altLang="en-US" dirty="0"/>
              <a:t>定义的标准，在不同</a:t>
            </a:r>
            <a:r>
              <a:rPr lang="en-US" altLang="zh-CN" dirty="0"/>
              <a:t>OS</a:t>
            </a:r>
            <a:r>
              <a:rPr lang="zh-CN" altLang="en-US" dirty="0"/>
              <a:t>维护应用的兼容性</a:t>
            </a:r>
            <a:endParaRPr lang="en-US" altLang="zh-CN" dirty="0"/>
          </a:p>
          <a:p>
            <a:pPr lvl="1"/>
            <a:r>
              <a:rPr lang="zh-CN" altLang="en-US" dirty="0"/>
              <a:t>定义了应用程序编程接口（</a:t>
            </a:r>
            <a:r>
              <a:rPr lang="en-US" altLang="zh-CN" dirty="0"/>
              <a:t>API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包括命令行</a:t>
            </a:r>
            <a:r>
              <a:rPr lang="en-US" altLang="zh-CN" dirty="0"/>
              <a:t>shell</a:t>
            </a:r>
            <a:r>
              <a:rPr lang="zh-CN" altLang="en-US" dirty="0"/>
              <a:t>、基础工具集</a:t>
            </a:r>
            <a:endParaRPr lang="en-US" altLang="zh-CN" dirty="0"/>
          </a:p>
          <a:p>
            <a:pPr lvl="2"/>
            <a:r>
              <a:rPr lang="zh-CN" altLang="en-US" dirty="0"/>
              <a:t>在类</a:t>
            </a:r>
            <a:r>
              <a:rPr lang="en-US" altLang="zh-CN" dirty="0"/>
              <a:t>Unix</a:t>
            </a:r>
            <a:r>
              <a:rPr lang="zh-CN" altLang="en-US" dirty="0"/>
              <a:t>系统和其他系统间维护兼容性</a:t>
            </a:r>
            <a:endParaRPr lang="en-US" altLang="zh-CN" dirty="0"/>
          </a:p>
          <a:p>
            <a:r>
              <a:rPr lang="en-US" altLang="zh-CN" dirty="0"/>
              <a:t>POSIX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，</a:t>
            </a:r>
            <a:r>
              <a:rPr lang="en-US" altLang="zh-CN" dirty="0" err="1"/>
              <a:t>Pthreads</a:t>
            </a:r>
            <a:endParaRPr lang="en-US" altLang="zh-CN" dirty="0"/>
          </a:p>
          <a:p>
            <a:pPr lvl="1"/>
            <a:r>
              <a:rPr kumimoji="1" lang="zh-CN" altLang="en-US" dirty="0"/>
              <a:t>线程的</a:t>
            </a:r>
            <a:r>
              <a:rPr kumimoji="1" lang="en-US" altLang="zh-CN" dirty="0"/>
              <a:t>POSIX</a:t>
            </a:r>
            <a:r>
              <a:rPr kumimoji="1" lang="zh-CN" altLang="en-US" dirty="0"/>
              <a:t>标准</a:t>
            </a:r>
            <a:endParaRPr kumimoji="1" lang="en-US" altLang="zh-CN" dirty="0"/>
          </a:p>
          <a:p>
            <a:pPr lvl="1"/>
            <a:r>
              <a:rPr lang="zh-CN" altLang="en-US" dirty="0"/>
              <a:t>定义了创建和管理线程的</a:t>
            </a:r>
            <a:r>
              <a:rPr lang="en-US" altLang="zh-CN" dirty="0"/>
              <a:t>API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7039BE-8A1C-164F-962C-36E0CC7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POSIX</a:t>
            </a:r>
            <a:r>
              <a:rPr kumimoji="1"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41805319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C837C6-3E80-7A40-A939-B0484464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Pthreads</a:t>
            </a:r>
            <a:endParaRPr kumimoji="1" lang="en-US" altLang="zh-CN" dirty="0"/>
          </a:p>
          <a:p>
            <a:pPr lvl="1"/>
            <a:r>
              <a:rPr lang="zh-CN" altLang="en-US" dirty="0"/>
              <a:t>定义了一组</a:t>
            </a:r>
            <a:r>
              <a:rPr lang="en" altLang="zh-CN" dirty="0"/>
              <a:t>C</a:t>
            </a:r>
            <a:r>
              <a:rPr lang="zh-CN" altLang="en-US" dirty="0"/>
              <a:t>语言的数据结构类型、函数和约束</a:t>
            </a:r>
            <a:endParaRPr lang="en-US" altLang="zh-CN" dirty="0"/>
          </a:p>
          <a:p>
            <a:pPr lvl="1"/>
            <a:r>
              <a:rPr lang="zh-CN" altLang="en-US" dirty="0"/>
              <a:t>头文件在操作系统定义的</a:t>
            </a:r>
            <a:r>
              <a:rPr lang="en" altLang="zh-CN" dirty="0" err="1"/>
              <a:t>pthread.h</a:t>
            </a:r>
            <a:endParaRPr lang="en" altLang="zh-CN" dirty="0"/>
          </a:p>
          <a:p>
            <a:pPr lvl="1"/>
            <a:r>
              <a:rPr lang="zh-CN" altLang="en-US" dirty="0"/>
              <a:t>库为的</a:t>
            </a:r>
            <a:r>
              <a:rPr lang="en" altLang="zh-CN" dirty="0" err="1"/>
              <a:t>libpthread.so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分类</a:t>
            </a:r>
            <a:endParaRPr kumimoji="1" lang="en-US" altLang="zh-CN" dirty="0"/>
          </a:p>
          <a:p>
            <a:pPr lvl="1"/>
            <a:r>
              <a:rPr lang="zh-CN" altLang="en-US" dirty="0"/>
              <a:t>约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" altLang="zh-CN" dirty="0" err="1"/>
              <a:t>Pthread</a:t>
            </a:r>
            <a:r>
              <a:rPr lang="zh-CN" altLang="en-US" dirty="0"/>
              <a:t>相关</a:t>
            </a:r>
            <a:r>
              <a:rPr lang="en" altLang="zh-CN" dirty="0"/>
              <a:t>API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都以</a:t>
            </a:r>
            <a:r>
              <a:rPr lang="en" altLang="zh-CN" dirty="0" err="1"/>
              <a:t>pthread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1"/>
            <a:r>
              <a:rPr lang="zh-CN" altLang="en-US" dirty="0"/>
              <a:t>线程管理</a:t>
            </a:r>
            <a:r>
              <a:rPr lang="en-US" altLang="zh-CN" dirty="0"/>
              <a:t>- </a:t>
            </a:r>
            <a:r>
              <a:rPr lang="en" altLang="zh-CN" dirty="0"/>
              <a:t>creating, joining threads etc.</a:t>
            </a:r>
          </a:p>
          <a:p>
            <a:pPr lvl="1"/>
            <a:r>
              <a:rPr lang="zh-CN" altLang="en-US" dirty="0"/>
              <a:t>互斥</a:t>
            </a:r>
            <a:r>
              <a:rPr lang="en-US" altLang="zh-CN" dirty="0"/>
              <a:t>-</a:t>
            </a:r>
            <a:r>
              <a:rPr lang="en" altLang="zh-CN" dirty="0"/>
              <a:t>Mutexes</a:t>
            </a:r>
          </a:p>
          <a:p>
            <a:pPr lvl="1"/>
            <a:r>
              <a:rPr lang="zh-CN" altLang="en-US" dirty="0"/>
              <a:t>条件变量</a:t>
            </a:r>
            <a:r>
              <a:rPr lang="en-US" altLang="zh-CN" dirty="0"/>
              <a:t>-</a:t>
            </a:r>
            <a:r>
              <a:rPr lang="en" altLang="zh-CN" dirty="0"/>
              <a:t>Condition variables </a:t>
            </a:r>
          </a:p>
          <a:p>
            <a:pPr lvl="1"/>
            <a:r>
              <a:rPr lang="zh-CN" altLang="en-US" dirty="0"/>
              <a:t>同步</a:t>
            </a:r>
            <a:r>
              <a:rPr lang="en-US" altLang="zh-CN" dirty="0"/>
              <a:t>-</a:t>
            </a:r>
            <a:r>
              <a:rPr lang="zh-CN" altLang="en-US" dirty="0"/>
              <a:t>线程间同步锁和</a:t>
            </a:r>
            <a:r>
              <a:rPr lang="en" altLang="zh-CN" dirty="0"/>
              <a:t>barrier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7039BE-8A1C-164F-962C-36E0CC7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Pthreads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291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C837C6-3E80-7A40-A939-B0484464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LinuxThreads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lang="en-US" altLang="zh-CN" dirty="0"/>
              <a:t>.4</a:t>
            </a:r>
            <a:r>
              <a:rPr lang="zh-CN" altLang="en-US" dirty="0"/>
              <a:t>版以前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lang="zh-CN" altLang="en-US" dirty="0"/>
              <a:t>对</a:t>
            </a:r>
            <a:r>
              <a:rPr lang="en" altLang="zh-CN" dirty="0"/>
              <a:t>POSIX</a:t>
            </a:r>
            <a:r>
              <a:rPr lang="zh-CN" altLang="en-US" dirty="0"/>
              <a:t>线程标准的部分实现</a:t>
            </a:r>
            <a:r>
              <a:rPr lang="en-US" altLang="zh-CN" dirty="0"/>
              <a:t>,</a:t>
            </a:r>
            <a:r>
              <a:rPr lang="zh-CN" altLang="en-US" dirty="0"/>
              <a:t>未能实现完善线程支持 </a:t>
            </a:r>
          </a:p>
          <a:p>
            <a:pPr lvl="1"/>
            <a:r>
              <a:rPr lang="zh-CN" altLang="en-US" dirty="0"/>
              <a:t>当时的内核并没有为进程内线程设定相同的进程</a:t>
            </a:r>
            <a:r>
              <a:rPr lang="en" altLang="zh-CN" dirty="0"/>
              <a:t>ID </a:t>
            </a:r>
          </a:p>
          <a:p>
            <a:pPr lvl="2"/>
            <a:r>
              <a:rPr lang="zh-CN" altLang="en-US" dirty="0"/>
              <a:t>信号处理机制存在问题 </a:t>
            </a:r>
          </a:p>
          <a:p>
            <a:pPr lvl="1"/>
            <a:r>
              <a:rPr lang="zh-CN" altLang="en-US" dirty="0"/>
              <a:t>占用</a:t>
            </a:r>
            <a:r>
              <a:rPr lang="en" altLang="zh-CN" dirty="0"/>
              <a:t>SIGUSR1</a:t>
            </a:r>
            <a:r>
              <a:rPr lang="zh-CN" altLang="en-US" dirty="0"/>
              <a:t>和</a:t>
            </a:r>
            <a:r>
              <a:rPr lang="en" altLang="zh-CN" dirty="0"/>
              <a:t>SIGUSR2</a:t>
            </a:r>
            <a:r>
              <a:rPr lang="zh-CN" altLang="en-US" dirty="0"/>
              <a:t>来实现进程间协同机制 </a:t>
            </a:r>
          </a:p>
          <a:p>
            <a:pPr lvl="2"/>
            <a:r>
              <a:rPr lang="zh-CN" altLang="en-US" dirty="0"/>
              <a:t>限制了系统了灵活性。</a:t>
            </a:r>
            <a:br>
              <a:rPr lang="zh-CN" altLang="en-US" dirty="0"/>
            </a:br>
            <a:endParaRPr lang="en-US" altLang="zh-CN" dirty="0"/>
          </a:p>
          <a:p>
            <a:r>
              <a:rPr kumimoji="1" lang="en-US" altLang="zh-CN" dirty="0"/>
              <a:t>NPTL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Native POSIX Thread Library, 2.6</a:t>
            </a:r>
            <a:r>
              <a:rPr kumimoji="1" lang="zh-CN" altLang="en-US" dirty="0"/>
              <a:t>及以后）</a:t>
            </a:r>
            <a:endParaRPr kumimoji="1" lang="en-US" altLang="zh-CN" dirty="0"/>
          </a:p>
          <a:p>
            <a:pPr lvl="1"/>
            <a:r>
              <a:rPr lang="en" altLang="zh-CN" dirty="0" err="1"/>
              <a:t>Linuxthreads</a:t>
            </a:r>
            <a:r>
              <a:rPr lang="zh-CN" altLang="en-US" dirty="0"/>
              <a:t>被</a:t>
            </a:r>
            <a:r>
              <a:rPr lang="en" altLang="zh-CN" dirty="0"/>
              <a:t>NPTL</a:t>
            </a:r>
            <a:r>
              <a:rPr lang="zh-CN" altLang="en-US" dirty="0"/>
              <a:t>线程库所取代 </a:t>
            </a:r>
          </a:p>
          <a:p>
            <a:pPr lvl="1"/>
            <a:r>
              <a:rPr lang="zh-CN" altLang="en-US" dirty="0"/>
              <a:t>出现</a:t>
            </a:r>
            <a:r>
              <a:rPr lang="en-US" altLang="zh-CN" dirty="0"/>
              <a:t>:</a:t>
            </a:r>
            <a:r>
              <a:rPr lang="en" altLang="zh-CN" dirty="0"/>
              <a:t>Red Hat Enterprise Linux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en-US" altLang="zh-CN" dirty="0"/>
              <a:t>,</a:t>
            </a:r>
            <a:r>
              <a:rPr lang="en" altLang="zh-CN" dirty="0"/>
              <a:t>Linux</a:t>
            </a:r>
            <a:r>
              <a:rPr lang="zh-CN" altLang="en-US" dirty="0"/>
              <a:t>内核</a:t>
            </a:r>
            <a:r>
              <a:rPr lang="en-US" altLang="zh-CN" dirty="0"/>
              <a:t>2.6</a:t>
            </a:r>
            <a:r>
              <a:rPr lang="zh-CN" altLang="en-US" dirty="0"/>
              <a:t>版 </a:t>
            </a:r>
          </a:p>
          <a:p>
            <a:pPr lvl="1"/>
            <a:r>
              <a:rPr lang="en" altLang="zh-CN" dirty="0"/>
              <a:t>NPTL</a:t>
            </a:r>
            <a:r>
              <a:rPr lang="zh-CN" altLang="en-US" dirty="0"/>
              <a:t>目前是</a:t>
            </a:r>
            <a:r>
              <a:rPr lang="en" altLang="zh-CN" dirty="0"/>
              <a:t>GNU C</a:t>
            </a:r>
            <a:r>
              <a:rPr lang="zh-CN" altLang="en-US" dirty="0"/>
              <a:t>的完整组成部分 </a:t>
            </a:r>
          </a:p>
          <a:p>
            <a:pPr lvl="1"/>
            <a:r>
              <a:rPr lang="zh-CN" altLang="en-US" dirty="0"/>
              <a:t>常用工具 </a:t>
            </a:r>
          </a:p>
          <a:p>
            <a:pPr lvl="2"/>
            <a:r>
              <a:rPr lang="en" altLang="zh-CN" dirty="0"/>
              <a:t>PTT:</a:t>
            </a:r>
            <a:r>
              <a:rPr lang="zh-CN" altLang="en-US" dirty="0"/>
              <a:t>为</a:t>
            </a:r>
            <a:r>
              <a:rPr lang="en" altLang="zh-CN" dirty="0"/>
              <a:t>NPTL</a:t>
            </a:r>
            <a:r>
              <a:rPr lang="zh-CN" altLang="en-US" dirty="0"/>
              <a:t>设计的踪迹跟踪工具</a:t>
            </a:r>
            <a:endParaRPr lang="en-US" altLang="zh-CN" dirty="0"/>
          </a:p>
          <a:p>
            <a:pPr lvl="2"/>
            <a:r>
              <a:rPr lang="en" altLang="zh-CN" dirty="0"/>
              <a:t>OPTS(Open POSIX Test Suite):</a:t>
            </a:r>
            <a:r>
              <a:rPr lang="zh-CN" altLang="en-US" dirty="0"/>
              <a:t>检验是否满足</a:t>
            </a:r>
            <a:r>
              <a:rPr lang="en" altLang="zh-CN" dirty="0"/>
              <a:t>POSIX</a:t>
            </a:r>
            <a:r>
              <a:rPr lang="zh-CN" altLang="en-US" dirty="0"/>
              <a:t>标注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7039BE-8A1C-164F-962C-36E0CC7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系统线程的演化</a:t>
            </a:r>
          </a:p>
        </p:txBody>
      </p:sp>
    </p:spTree>
    <p:extLst>
      <p:ext uri="{BB962C8B-B14F-4D97-AF65-F5344CB8AC3E}">
        <p14:creationId xmlns:p14="http://schemas.microsoft.com/office/powerpoint/2010/main" val="96231897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C837C6-3E80-7A40-A939-B0484464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NPTL</a:t>
            </a:r>
            <a:r>
              <a:rPr kumimoji="1" lang="zh-CN" altLang="en-US" dirty="0"/>
              <a:t>采用了和</a:t>
            </a:r>
            <a:r>
              <a:rPr kumimoji="1" lang="en-US" altLang="zh-CN" dirty="0" err="1"/>
              <a:t>Linuxthreads</a:t>
            </a:r>
            <a:r>
              <a:rPr kumimoji="1" lang="zh-CN" altLang="en-US" dirty="0"/>
              <a:t>相似的途径</a:t>
            </a:r>
            <a:endParaRPr kumimoji="1" lang="en-US" altLang="zh-CN" dirty="0"/>
          </a:p>
          <a:p>
            <a:pPr lvl="1"/>
            <a:r>
              <a:rPr lang="zh-CN" altLang="en-US" dirty="0"/>
              <a:t>内核感知到的主要抽象实体还是进程 </a:t>
            </a:r>
          </a:p>
          <a:p>
            <a:pPr lvl="1"/>
            <a:r>
              <a:rPr lang="zh-CN" altLang="en-US" dirty="0"/>
              <a:t>线程通过</a:t>
            </a:r>
            <a:r>
              <a:rPr lang="en" altLang="zh-CN" dirty="0"/>
              <a:t>clone</a:t>
            </a:r>
            <a:r>
              <a:rPr lang="zh-CN" altLang="en-US" dirty="0"/>
              <a:t>系统调用被创建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" altLang="zh-CN" dirty="0"/>
              <a:t>NPTL</a:t>
            </a:r>
            <a:r>
              <a:rPr lang="zh-CN" altLang="en-US" dirty="0"/>
              <a:t>库中</a:t>
            </a:r>
            <a:r>
              <a:rPr lang="en-US" altLang="zh-CN" dirty="0"/>
              <a:t>). </a:t>
            </a:r>
            <a:endParaRPr lang="zh-CN" altLang="en-US" dirty="0"/>
          </a:p>
          <a:p>
            <a:pPr lvl="1"/>
            <a:endParaRPr kumimoji="1" lang="en-US" altLang="zh-CN" dirty="0"/>
          </a:p>
          <a:p>
            <a:r>
              <a:rPr lang="zh-CN" altLang="en-US" dirty="0"/>
              <a:t>内核对线程原语的支持</a:t>
            </a:r>
            <a:endParaRPr lang="en-US" altLang="zh-CN" dirty="0"/>
          </a:p>
          <a:p>
            <a:pPr lvl="1"/>
            <a:r>
              <a:rPr lang="en" altLang="zh-CN" dirty="0" err="1"/>
              <a:t>Futex</a:t>
            </a:r>
            <a:r>
              <a:rPr lang="en" altLang="zh-CN" dirty="0"/>
              <a:t>:</a:t>
            </a:r>
            <a:r>
              <a:rPr lang="zh-CN" altLang="en-US" dirty="0"/>
              <a:t>实现线程睡眠、唤醒及竞争同步等功能</a:t>
            </a:r>
            <a:endParaRPr lang="en-US" altLang="zh-CN" dirty="0"/>
          </a:p>
          <a:p>
            <a:pPr lvl="1"/>
            <a:r>
              <a:rPr lang="en" altLang="zh-CN" dirty="0" err="1"/>
              <a:t>Gettid</a:t>
            </a:r>
            <a:r>
              <a:rPr lang="en" altLang="zh-CN" dirty="0"/>
              <a:t>:</a:t>
            </a:r>
            <a:r>
              <a:rPr lang="zh-CN" altLang="en-US" dirty="0"/>
              <a:t>获取线程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若是单线程进程，</a:t>
            </a:r>
            <a:r>
              <a:rPr lang="en" altLang="zh-CN" dirty="0"/>
              <a:t>TID</a:t>
            </a:r>
            <a:r>
              <a:rPr lang="zh-CN" altLang="en-US" dirty="0"/>
              <a:t>等于</a:t>
            </a:r>
            <a:r>
              <a:rPr lang="en" altLang="zh-CN" dirty="0"/>
              <a:t>PID</a:t>
            </a:r>
          </a:p>
          <a:p>
            <a:pPr lvl="1"/>
            <a:r>
              <a:rPr lang="en" altLang="zh-CN" dirty="0" err="1"/>
              <a:t>Getpid</a:t>
            </a:r>
            <a:r>
              <a:rPr lang="en" altLang="zh-CN" dirty="0"/>
              <a:t>:</a:t>
            </a:r>
            <a:r>
              <a:rPr lang="zh-CN" altLang="en-US" dirty="0"/>
              <a:t>同一进程的线程返回相同的进程</a:t>
            </a:r>
            <a:r>
              <a:rPr lang="en" altLang="zh-CN" dirty="0"/>
              <a:t>ID </a:t>
            </a:r>
          </a:p>
          <a:p>
            <a:endParaRPr lang="en-US" altLang="zh-CN" dirty="0"/>
          </a:p>
          <a:p>
            <a:r>
              <a:rPr kumimoji="1" lang="en-US" altLang="zh-CN" dirty="0"/>
              <a:t>NPTL</a:t>
            </a:r>
            <a:r>
              <a:rPr lang="zh-CN" altLang="en-US" dirty="0"/>
              <a:t>是</a:t>
            </a:r>
            <a:r>
              <a:rPr kumimoji="1" lang="zh-CN" altLang="en-US" dirty="0"/>
              <a:t>一种</a:t>
            </a:r>
            <a:r>
              <a:rPr kumimoji="1" lang="en-US" altLang="zh-CN" dirty="0"/>
              <a:t>1:1</a:t>
            </a:r>
            <a:r>
              <a:rPr kumimoji="1" lang="zh-CN" altLang="en-US" dirty="0"/>
              <a:t>模型的线程库</a:t>
            </a:r>
            <a:endParaRPr kumimoji="1" lang="en-US" altLang="zh-CN" dirty="0"/>
          </a:p>
          <a:p>
            <a:pPr lvl="1"/>
            <a:r>
              <a:rPr lang="zh-CN" altLang="en-US" dirty="0"/>
              <a:t>用户通过</a:t>
            </a:r>
            <a:r>
              <a:rPr lang="en" altLang="zh-CN" dirty="0" err="1"/>
              <a:t>pthread_create</a:t>
            </a:r>
            <a:r>
              <a:rPr lang="zh-CN" altLang="en-US" dirty="0"/>
              <a:t>创建线程</a:t>
            </a:r>
            <a:endParaRPr lang="en-US" altLang="zh-CN" dirty="0"/>
          </a:p>
          <a:p>
            <a:pPr lvl="1"/>
            <a:r>
              <a:rPr lang="zh-CN" altLang="en-US" dirty="0"/>
              <a:t>线程作为调度实体</a:t>
            </a:r>
            <a:endParaRPr lang="en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7039BE-8A1C-164F-962C-36E0CC7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NTPL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6802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C837C6-3E80-7A40-A939-B0484464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Fork</a:t>
            </a:r>
            <a:r>
              <a:rPr kumimoji="1" lang="zh-CN" altLang="en-US" dirty="0"/>
              <a:t>系统调用的语义</a:t>
            </a:r>
            <a:endParaRPr kumimoji="1" lang="en-US" altLang="zh-CN" dirty="0"/>
          </a:p>
          <a:p>
            <a:pPr lvl="1"/>
            <a:r>
              <a:rPr lang="en" altLang="zh-CN" dirty="0"/>
              <a:t>Fork</a:t>
            </a:r>
            <a:r>
              <a:rPr lang="zh-CN" altLang="en-US" dirty="0"/>
              <a:t>只复制调用者线程还是所有线程</a:t>
            </a:r>
            <a:r>
              <a:rPr lang="en-US" altLang="zh-CN" dirty="0"/>
              <a:t>?</a:t>
            </a:r>
          </a:p>
          <a:p>
            <a:pPr lvl="2"/>
            <a:r>
              <a:rPr lang="en" altLang="zh-CN" dirty="0"/>
              <a:t>Running threads? Threads trapped in system calls? </a:t>
            </a:r>
          </a:p>
          <a:p>
            <a:pPr lvl="1"/>
            <a:r>
              <a:rPr lang="en" altLang="zh-CN" dirty="0"/>
              <a:t>Linux</a:t>
            </a:r>
            <a:r>
              <a:rPr lang="zh-CN" altLang="en-US" dirty="0"/>
              <a:t>系统中</a:t>
            </a:r>
            <a:r>
              <a:rPr lang="en" altLang="zh-CN" dirty="0"/>
              <a:t>fork()</a:t>
            </a:r>
            <a:r>
              <a:rPr lang="zh-CN" altLang="en-US" dirty="0"/>
              <a:t>只复制调用者线程 </a:t>
            </a:r>
            <a:endParaRPr lang="en-US" altLang="zh-CN" dirty="0"/>
          </a:p>
          <a:p>
            <a:r>
              <a:rPr lang="zh-CN" altLang="en-US" dirty="0"/>
              <a:t>信号处理</a:t>
            </a:r>
            <a:endParaRPr lang="en-US" altLang="zh-CN" dirty="0"/>
          </a:p>
          <a:p>
            <a:pPr lvl="1"/>
            <a:r>
              <a:rPr lang="zh-CN" altLang="en-US" dirty="0"/>
              <a:t>将信号传递给哪个线程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异常出现</a:t>
            </a:r>
            <a:r>
              <a:rPr lang="en-US" altLang="zh-CN" dirty="0"/>
              <a:t>(</a:t>
            </a:r>
            <a:r>
              <a:rPr lang="en" altLang="zh-CN" dirty="0"/>
              <a:t>Segment fault)</a:t>
            </a:r>
            <a:r>
              <a:rPr lang="zh-CN" altLang="en-US" dirty="0"/>
              <a:t>时是杀掉进程还是线程</a:t>
            </a:r>
            <a:r>
              <a:rPr lang="en-US" altLang="zh-CN" dirty="0"/>
              <a:t>? </a:t>
            </a:r>
          </a:p>
          <a:p>
            <a:r>
              <a:rPr lang="zh-CN" altLang="en-US" dirty="0"/>
              <a:t>使用线程时</a:t>
            </a:r>
            <a:endParaRPr lang="en-US" altLang="zh-CN" dirty="0"/>
          </a:p>
          <a:p>
            <a:pPr lvl="1"/>
            <a:r>
              <a:rPr lang="zh-CN" altLang="en-US" dirty="0"/>
              <a:t>线程的函数需要可以重入</a:t>
            </a:r>
            <a:r>
              <a:rPr lang="en-US" altLang="zh-CN" dirty="0"/>
              <a:t>(</a:t>
            </a:r>
            <a:r>
              <a:rPr lang="en" altLang="zh-CN" dirty="0"/>
              <a:t>re-entrant) </a:t>
            </a:r>
          </a:p>
          <a:p>
            <a:pPr lvl="1"/>
            <a:r>
              <a:rPr lang="zh-CN" altLang="en-US" dirty="0"/>
              <a:t>线程函数使用栈上变量，访问全局变量会有访问冲突问题 </a:t>
            </a:r>
          </a:p>
          <a:p>
            <a:pPr lvl="1"/>
            <a:r>
              <a:rPr lang="zh-CN" altLang="en-US" dirty="0"/>
              <a:t>若需要使用全局变量 </a:t>
            </a:r>
          </a:p>
          <a:p>
            <a:pPr lvl="2"/>
            <a:r>
              <a:rPr lang="zh-CN" altLang="en-US" dirty="0"/>
              <a:t>采用</a:t>
            </a:r>
            <a:r>
              <a:rPr lang="en" altLang="zh-CN" dirty="0"/>
              <a:t>thread-local</a:t>
            </a:r>
            <a:r>
              <a:rPr lang="zh-CN" altLang="en-US" dirty="0"/>
              <a:t>存储 </a:t>
            </a:r>
            <a:r>
              <a:rPr lang="en-US" altLang="zh-CN" dirty="0"/>
              <a:t>(</a:t>
            </a:r>
            <a:r>
              <a:rPr lang="en" altLang="zh-CN" dirty="0" err="1"/>
              <a:t>pthread_key_create</a:t>
            </a:r>
            <a:r>
              <a:rPr lang="en" altLang="zh-CN" dirty="0"/>
              <a:t>) </a:t>
            </a:r>
          </a:p>
          <a:p>
            <a:pPr lvl="2"/>
            <a:r>
              <a:rPr lang="zh-CN" altLang="en-US" dirty="0"/>
              <a:t>或定义数组，为每个线程准备专属元素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7039BE-8A1C-164F-962C-36E0CC7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92659971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3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进程创建时</a:t>
            </a:r>
            <a:endParaRPr kumimoji="1" lang="en-US" altLang="zh-CN" dirty="0"/>
          </a:p>
          <a:p>
            <a:pPr lvl="1"/>
            <a:r>
              <a:rPr lang="zh-CN" altLang="en-US" dirty="0"/>
              <a:t>父进程在</a:t>
            </a:r>
            <a:r>
              <a:rPr lang="en-US" altLang="zh-CN" dirty="0"/>
              <a:t>fork()</a:t>
            </a:r>
            <a:r>
              <a:rPr lang="zh-CN" altLang="en-US" dirty="0"/>
              <a:t>子进程时将所有数据和状态传递给子进程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操作系统提供通信机制</a:t>
            </a:r>
            <a:endParaRPr kumimoji="1" lang="en-US" altLang="zh-CN" dirty="0"/>
          </a:p>
          <a:p>
            <a:pPr lvl="1"/>
            <a:r>
              <a:rPr lang="zh-CN" altLang="en-US" dirty="0"/>
              <a:t>共享内存：多个进程同时读写同一块内存区域；隐蔽信道</a:t>
            </a:r>
            <a:endParaRPr lang="en-US" altLang="zh-CN" dirty="0"/>
          </a:p>
          <a:p>
            <a:pPr lvl="2"/>
            <a:r>
              <a:rPr lang="zh-CN" altLang="en-US" dirty="0"/>
              <a:t>系统调用来声明共享区域</a:t>
            </a:r>
            <a:endParaRPr lang="en-US" altLang="zh-CN" dirty="0"/>
          </a:p>
          <a:p>
            <a:pPr lvl="2"/>
            <a:r>
              <a:rPr lang="zh-CN" altLang="en-US" dirty="0"/>
              <a:t>共享内存映射成功后，不需要</a:t>
            </a:r>
            <a:r>
              <a:rPr lang="en-US" altLang="zh-CN" dirty="0"/>
              <a:t>OS</a:t>
            </a:r>
            <a:r>
              <a:rPr lang="zh-CN" altLang="en-US" dirty="0"/>
              <a:t>介入</a:t>
            </a:r>
            <a:endParaRPr lang="en-US" altLang="zh-CN" dirty="0"/>
          </a:p>
          <a:p>
            <a:pPr lvl="1"/>
            <a:r>
              <a:rPr lang="zh-CN" altLang="en-US" dirty="0"/>
              <a:t>消息传递：通过</a:t>
            </a:r>
            <a:r>
              <a:rPr lang="en-US" altLang="zh-CN" dirty="0"/>
              <a:t>send()/receive()</a:t>
            </a:r>
            <a:r>
              <a:rPr lang="zh-CN" altLang="en-US" dirty="0"/>
              <a:t>系统调用建立的明确通信</a:t>
            </a:r>
            <a:endParaRPr lang="en-US" altLang="zh-CN" dirty="0"/>
          </a:p>
          <a:p>
            <a:r>
              <a:rPr kumimoji="1" lang="en-US" altLang="zh-CN" dirty="0"/>
              <a:t>IPC</a:t>
            </a:r>
          </a:p>
          <a:p>
            <a:pPr lvl="1"/>
            <a:r>
              <a:rPr lang="zh-CN" altLang="en-US" dirty="0"/>
              <a:t>开销较大</a:t>
            </a:r>
            <a:r>
              <a:rPr lang="en-US" altLang="zh-CN" dirty="0"/>
              <a:t>——</a:t>
            </a:r>
            <a:r>
              <a:rPr lang="zh-CN" altLang="en-US" dirty="0"/>
              <a:t>系统调用和消息传递</a:t>
            </a:r>
            <a:endParaRPr lang="en-US" altLang="zh-CN" dirty="0"/>
          </a:p>
          <a:p>
            <a:pPr lvl="1"/>
            <a:r>
              <a:rPr lang="en-US" altLang="zh-CN" dirty="0"/>
              <a:t>Lightweight</a:t>
            </a:r>
            <a:r>
              <a:rPr lang="zh-CN" altLang="en-US" dirty="0"/>
              <a:t> </a:t>
            </a:r>
            <a:r>
              <a:rPr lang="en-US" altLang="zh-CN" dirty="0"/>
              <a:t>IPC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进程间通信</a:t>
            </a:r>
          </a:p>
        </p:txBody>
      </p:sp>
    </p:spTree>
    <p:extLst>
      <p:ext uri="{BB962C8B-B14F-4D97-AF65-F5344CB8AC3E}">
        <p14:creationId xmlns:p14="http://schemas.microsoft.com/office/powerpoint/2010/main" val="17515788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</a:p>
          <a:p>
            <a:pPr lvl="1"/>
            <a:r>
              <a:rPr kumimoji="1" lang="en-US" altLang="zh-CN" dirty="0"/>
              <a:t>Fork</a:t>
            </a:r>
            <a:r>
              <a:rPr kumimoji="1" lang="zh-CN" altLang="en-US" dirty="0"/>
              <a:t>多个进程副本来处理并发请求</a:t>
            </a:r>
            <a:endParaRPr lang="en-US" altLang="zh-CN" dirty="0"/>
          </a:p>
          <a:p>
            <a:pPr lvl="1"/>
            <a:r>
              <a:rPr lang="zh-CN" altLang="en-US" dirty="0"/>
              <a:t>每个进程映射到相同的内存地址</a:t>
            </a:r>
            <a:endParaRPr lang="en-US" altLang="zh-CN" dirty="0"/>
          </a:p>
          <a:p>
            <a:pPr lvl="1"/>
            <a:r>
              <a:rPr lang="zh-CN" altLang="en-US" dirty="0"/>
              <a:t>轮换调度这些进程</a:t>
            </a:r>
            <a:endParaRPr lang="en-US" altLang="zh-CN" dirty="0"/>
          </a:p>
          <a:p>
            <a:r>
              <a:rPr lang="zh-CN" altLang="en-US" dirty="0"/>
              <a:t>开销：</a:t>
            </a:r>
            <a:endParaRPr lang="en-US" altLang="zh-CN" dirty="0"/>
          </a:p>
          <a:p>
            <a:pPr lvl="1"/>
            <a:r>
              <a:rPr lang="zh-CN" altLang="en-US" dirty="0"/>
              <a:t>空间：</a:t>
            </a:r>
            <a:r>
              <a:rPr lang="en-US" altLang="zh-CN" dirty="0"/>
              <a:t>PCB</a:t>
            </a:r>
            <a:r>
              <a:rPr lang="zh-CN" altLang="en-US" dirty="0"/>
              <a:t>、页表等</a:t>
            </a:r>
            <a:endParaRPr lang="en-US" altLang="zh-CN" dirty="0"/>
          </a:p>
          <a:p>
            <a:pPr lvl="1"/>
            <a:r>
              <a:rPr lang="zh-CN" altLang="en-US" dirty="0"/>
              <a:t>时间：创建数据结构时间、</a:t>
            </a:r>
            <a:r>
              <a:rPr lang="en-US" altLang="zh-CN" dirty="0"/>
              <a:t>fork</a:t>
            </a:r>
            <a:r>
              <a:rPr lang="zh-CN" altLang="en-US" dirty="0"/>
              <a:t>，复制地址空间时间等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多道编程</a:t>
            </a:r>
          </a:p>
        </p:txBody>
      </p:sp>
    </p:spTree>
    <p:extLst>
      <p:ext uri="{BB962C8B-B14F-4D97-AF65-F5344CB8AC3E}">
        <p14:creationId xmlns:p14="http://schemas.microsoft.com/office/powerpoint/2010/main" val="21459610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81E45CCA-A810-AD44-8D5E-9FA7376AB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69" y="1299710"/>
            <a:ext cx="4324463" cy="251154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线程概念的引入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6D0567AB-CF6B-A746-A8D1-053956BE71C5}"/>
              </a:ext>
            </a:extLst>
          </p:cNvPr>
          <p:cNvSpPr txBox="1">
            <a:spLocks/>
          </p:cNvSpPr>
          <p:nvPr/>
        </p:nvSpPr>
        <p:spPr bwMode="auto">
          <a:xfrm>
            <a:off x="451339" y="3826374"/>
            <a:ext cx="8241323" cy="273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46" kern="0" dirty="0"/>
              <a:t>Key</a:t>
            </a:r>
            <a:r>
              <a:rPr lang="zh-CN" altLang="en-US" sz="1846" kern="0" dirty="0"/>
              <a:t> </a:t>
            </a:r>
            <a:r>
              <a:rPr lang="en-US" altLang="zh-CN" sz="1846" kern="0" dirty="0"/>
              <a:t>idea</a:t>
            </a:r>
            <a:r>
              <a:rPr lang="zh-CN" altLang="en-US" sz="1846" kern="0" dirty="0"/>
              <a:t>：分离进程和他的执行状态</a:t>
            </a:r>
            <a:endParaRPr lang="en-US" altLang="zh-CN" sz="1846" kern="0" dirty="0"/>
          </a:p>
          <a:p>
            <a:r>
              <a:rPr lang="zh-CN" altLang="en-US" sz="1846" kern="0" dirty="0"/>
              <a:t>进程是资源分配的主体：基于进程分配地址空间、内存、</a:t>
            </a:r>
            <a:r>
              <a:rPr lang="en-US" altLang="zh-CN" sz="1846" kern="0" dirty="0"/>
              <a:t>I/O</a:t>
            </a:r>
            <a:r>
              <a:rPr lang="zh-CN" altLang="en-US" sz="1846" kern="0" dirty="0"/>
              <a:t>等</a:t>
            </a:r>
            <a:endParaRPr lang="en-US" altLang="zh-CN" sz="1846" kern="0" dirty="0"/>
          </a:p>
          <a:p>
            <a:pPr lvl="1"/>
            <a:r>
              <a:rPr lang="zh-CN" altLang="en-US" sz="1477" kern="0" dirty="0"/>
              <a:t>传统进程只包含一个线程</a:t>
            </a:r>
            <a:endParaRPr lang="en-US" altLang="zh-CN" sz="1477" kern="0" dirty="0"/>
          </a:p>
          <a:p>
            <a:r>
              <a:rPr lang="zh-CN" altLang="en-US" sz="1846" kern="0" dirty="0"/>
              <a:t>线程是指令执行的主体：主要基于线程管理</a:t>
            </a:r>
            <a:r>
              <a:rPr lang="en-US" altLang="zh-CN" sz="1846" kern="0" dirty="0"/>
              <a:t>CPU</a:t>
            </a:r>
            <a:r>
              <a:rPr lang="zh-CN" altLang="en-US" sz="1846" kern="0" dirty="0"/>
              <a:t>机器状态、栈执行环境等</a:t>
            </a:r>
            <a:endParaRPr lang="en-US" altLang="zh-CN" sz="1846" kern="0" dirty="0"/>
          </a:p>
          <a:p>
            <a:pPr lvl="1"/>
            <a:r>
              <a:rPr lang="zh-CN" altLang="en-US" sz="1477" kern="0" dirty="0"/>
              <a:t>多线程进程包含多个线程</a:t>
            </a:r>
            <a:endParaRPr lang="en-US" altLang="zh-CN" sz="1477" kern="0" dirty="0"/>
          </a:p>
          <a:p>
            <a:pPr lvl="1"/>
            <a:r>
              <a:rPr lang="zh-CN" altLang="en-US" sz="1477" kern="0" dirty="0"/>
              <a:t>线程在同一进程的地址空间，可共享</a:t>
            </a:r>
            <a:r>
              <a:rPr lang="en-US" altLang="zh-CN" sz="1477" kern="0" dirty="0"/>
              <a:t>code</a:t>
            </a:r>
            <a:r>
              <a:rPr lang="zh-CN" altLang="en-US" sz="1477" kern="0" dirty="0"/>
              <a:t>、</a:t>
            </a:r>
            <a:r>
              <a:rPr lang="en-US" altLang="zh-CN" sz="1477" kern="0" dirty="0"/>
              <a:t>data</a:t>
            </a:r>
            <a:r>
              <a:rPr lang="zh-CN" altLang="en-US" sz="1477" kern="0" dirty="0"/>
              <a:t>、</a:t>
            </a:r>
            <a:r>
              <a:rPr lang="en-US" altLang="zh-CN" sz="1477" kern="0" dirty="0"/>
              <a:t>same</a:t>
            </a:r>
            <a:r>
              <a:rPr lang="zh-CN" altLang="en-US" sz="1477" kern="0" dirty="0"/>
              <a:t> </a:t>
            </a:r>
            <a:r>
              <a:rPr lang="en-US" altLang="zh-CN" sz="1477" kern="0" dirty="0"/>
              <a:t>privileges</a:t>
            </a:r>
            <a:r>
              <a:rPr lang="zh-CN" altLang="en-US" sz="1477" kern="0" dirty="0"/>
              <a:t> </a:t>
            </a:r>
            <a:r>
              <a:rPr lang="en-US" altLang="zh-CN" sz="1477" kern="0" dirty="0"/>
              <a:t>and</a:t>
            </a:r>
            <a:r>
              <a:rPr lang="zh-CN" altLang="en-US" sz="1477" kern="0" dirty="0"/>
              <a:t> </a:t>
            </a:r>
            <a:r>
              <a:rPr lang="en-US" altLang="zh-CN" sz="1477" kern="0" dirty="0"/>
              <a:t>resources (files, sockets, etc.)</a:t>
            </a:r>
          </a:p>
          <a:p>
            <a:r>
              <a:rPr lang="zh-CN" altLang="en-US" sz="1846" kern="0" dirty="0"/>
              <a:t>一个线程对应到一个进程，而进程可以拥有多个线程</a:t>
            </a:r>
            <a:endParaRPr lang="en-US" altLang="zh-CN" sz="1846" kern="0" dirty="0"/>
          </a:p>
          <a:p>
            <a:r>
              <a:rPr lang="zh-CN" altLang="en-US" sz="1846" kern="0" dirty="0"/>
              <a:t>线程是最基本的执行单元，而进程成为线程执行的容器</a:t>
            </a:r>
            <a:endParaRPr lang="en-US" altLang="zh-CN" sz="1846" kern="0" dirty="0"/>
          </a:p>
        </p:txBody>
      </p:sp>
    </p:spTree>
    <p:extLst>
      <p:ext uri="{BB962C8B-B14F-4D97-AF65-F5344CB8AC3E}">
        <p14:creationId xmlns:p14="http://schemas.microsoft.com/office/powerpoint/2010/main" val="14916950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MVT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Multiprogramming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 a Variable number of Tasks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IBM SYSTEM/360</a:t>
            </a:r>
            <a:r>
              <a:rPr kumimoji="1" lang="zh-CN" altLang="en-US" dirty="0"/>
              <a:t>引入线程</a:t>
            </a:r>
          </a:p>
        </p:txBody>
      </p:sp>
      <p:pic>
        <p:nvPicPr>
          <p:cNvPr id="5" name="图片 4" descr="图片包含 室内, 玩具, 小, 女人&#10;&#10;描述已自动生成">
            <a:extLst>
              <a:ext uri="{FF2B5EF4-FFF2-40B4-BE49-F238E27FC236}">
                <a16:creationId xmlns:a16="http://schemas.microsoft.com/office/drawing/2014/main" id="{7DBF7296-13BD-D649-B06B-1A474490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51" y="2368976"/>
            <a:ext cx="6846299" cy="38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87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Threads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a process</a:t>
            </a:r>
            <a:endParaRPr kumimoji="1"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4AEC1C-E70E-456E-9FEA-B18188F2E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434933"/>
            <a:ext cx="4050323" cy="5026269"/>
          </a:xfrm>
        </p:spPr>
        <p:txBody>
          <a:bodyPr/>
          <a:lstStyle/>
          <a:p>
            <a:r>
              <a:rPr lang="en-US" dirty="0" err="1"/>
              <a:t>切换开销低</a:t>
            </a:r>
            <a:endParaRPr lang="en-US" dirty="0"/>
          </a:p>
          <a:p>
            <a:pPr lvl="1"/>
            <a:r>
              <a:rPr lang="en-US" dirty="0" err="1"/>
              <a:t>只切换CPU寄存器</a:t>
            </a:r>
            <a:endParaRPr lang="en-US" dirty="0"/>
          </a:p>
          <a:p>
            <a:pPr lvl="1"/>
            <a:r>
              <a:rPr lang="en-US" dirty="0" err="1"/>
              <a:t>地址空间和资源不变</a:t>
            </a:r>
            <a:endParaRPr lang="en-US" dirty="0"/>
          </a:p>
          <a:p>
            <a:r>
              <a:rPr lang="en-US" dirty="0" err="1"/>
              <a:t>创建开销低</a:t>
            </a:r>
            <a:endParaRPr lang="en-US" dirty="0"/>
          </a:p>
          <a:p>
            <a:pPr lvl="1"/>
            <a:r>
              <a:rPr lang="en-US" dirty="0" err="1"/>
              <a:t>大量数据可以共享</a:t>
            </a:r>
            <a:endParaRPr lang="en-US" dirty="0"/>
          </a:p>
          <a:p>
            <a:pPr lvl="1"/>
            <a:r>
              <a:rPr lang="en-US" dirty="0"/>
              <a:t>Sometimes</a:t>
            </a:r>
            <a:r>
              <a:rPr lang="zh-CN" altLang="en-US" dirty="0"/>
              <a:t>，不需要陷入内核</a:t>
            </a:r>
            <a:endParaRPr lang="en-US" dirty="0"/>
          </a:p>
          <a:p>
            <a:r>
              <a:rPr lang="en-US" dirty="0" err="1"/>
              <a:t>隔离保护</a:t>
            </a:r>
            <a:endParaRPr lang="en-US" dirty="0"/>
          </a:p>
          <a:p>
            <a:pPr lvl="1"/>
            <a:r>
              <a:rPr lang="en-US" dirty="0" err="1"/>
              <a:t>CPU:有</a:t>
            </a:r>
            <a:endParaRPr lang="en-US" dirty="0"/>
          </a:p>
          <a:p>
            <a:pPr lvl="1"/>
            <a:r>
              <a:rPr lang="en-US" dirty="0"/>
              <a:t>Memory/IO</a:t>
            </a:r>
            <a:r>
              <a:rPr lang="zh-CN" altLang="en-US" dirty="0"/>
              <a:t>：无</a:t>
            </a:r>
            <a:endParaRPr lang="en-US" dirty="0"/>
          </a:p>
          <a:p>
            <a:r>
              <a:rPr lang="en-US" dirty="0" err="1"/>
              <a:t>共享通信开销低</a:t>
            </a:r>
            <a:endParaRPr lang="en-US" dirty="0"/>
          </a:p>
          <a:p>
            <a:pPr lvl="1"/>
            <a:r>
              <a:rPr lang="en-US" dirty="0" err="1"/>
              <a:t>天生共享内存</a:t>
            </a:r>
            <a:endParaRPr lang="en-US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1A32A3FE-E977-9346-BC3D-B3E736C1B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550752"/>
            <a:ext cx="4050323" cy="2288432"/>
          </a:xfrm>
          <a:noFill/>
        </p:spPr>
      </p:pic>
    </p:spTree>
    <p:extLst>
      <p:ext uri="{BB962C8B-B14F-4D97-AF65-F5344CB8AC3E}">
        <p14:creationId xmlns:p14="http://schemas.microsoft.com/office/powerpoint/2010/main" val="39131842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9707</TotalTime>
  <Words>2980</Words>
  <Application>Microsoft Office PowerPoint</Application>
  <PresentationFormat>全屏显示(4:3)</PresentationFormat>
  <Paragraphs>447</Paragraphs>
  <Slides>49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Monotype Sorts</vt:lpstr>
      <vt:lpstr>黑体</vt:lpstr>
      <vt:lpstr>微软雅黑</vt:lpstr>
      <vt:lpstr>Arial</vt:lpstr>
      <vt:lpstr>Arial Narrow</vt:lpstr>
      <vt:lpstr>Calibri</vt:lpstr>
      <vt:lpstr>Times New Roman</vt:lpstr>
      <vt:lpstr>Wingdings</vt:lpstr>
      <vt:lpstr>通用信息 (标准)</vt:lpstr>
      <vt:lpstr>PowerPoint 演示文稿</vt:lpstr>
      <vt:lpstr>第四章 结构</vt:lpstr>
      <vt:lpstr>本节主要内容</vt:lpstr>
      <vt:lpstr>进程回顾</vt:lpstr>
      <vt:lpstr>进程间通信</vt:lpstr>
      <vt:lpstr>多道编程</vt:lpstr>
      <vt:lpstr>线程概念的引入</vt:lpstr>
      <vt:lpstr>IBM SYSTEM/360引入线程</vt:lpstr>
      <vt:lpstr>Threads in a process</vt:lpstr>
      <vt:lpstr>线程讨论</vt:lpstr>
      <vt:lpstr>线程内存足迹示例</vt:lpstr>
      <vt:lpstr>线程相关设施</vt:lpstr>
      <vt:lpstr>本节主要内容</vt:lpstr>
      <vt:lpstr>线程控制块（Thread Control Block, TCB）</vt:lpstr>
      <vt:lpstr>典型的线程API</vt:lpstr>
      <vt:lpstr>线程的上下文切换</vt:lpstr>
      <vt:lpstr>过程调用（procedure）</vt:lpstr>
      <vt:lpstr>本节主要内容</vt:lpstr>
      <vt:lpstr>线程设计模型</vt:lpstr>
      <vt:lpstr>线程调度机制</vt:lpstr>
      <vt:lpstr>线程实现机制</vt:lpstr>
      <vt:lpstr>用户态线程</vt:lpstr>
      <vt:lpstr>用户态线程的调度</vt:lpstr>
      <vt:lpstr>用户态线程的调度（2）</vt:lpstr>
      <vt:lpstr>用户态线程的阻塞问题</vt:lpstr>
      <vt:lpstr>用户态线程的问题</vt:lpstr>
      <vt:lpstr>内核态线程</vt:lpstr>
      <vt:lpstr>内核态线程</vt:lpstr>
      <vt:lpstr>用户态和内核态线程</vt:lpstr>
      <vt:lpstr>三种多线程映射模型</vt:lpstr>
      <vt:lpstr>N：1模型</vt:lpstr>
      <vt:lpstr>1:1模型</vt:lpstr>
      <vt:lpstr>M：N模型</vt:lpstr>
      <vt:lpstr>用户态vs内核态线程</vt:lpstr>
      <vt:lpstr>线程池（Thread Pool）</vt:lpstr>
      <vt:lpstr>本节主要内容</vt:lpstr>
      <vt:lpstr>Linux进程描述符</vt:lpstr>
      <vt:lpstr>Linux中的TCB</vt:lpstr>
      <vt:lpstr>进程描述和内核栈</vt:lpstr>
      <vt:lpstr>Linux系统对线程的实现</vt:lpstr>
      <vt:lpstr>Clone调用的flags标记</vt:lpstr>
      <vt:lpstr>Linux的内核线程</vt:lpstr>
      <vt:lpstr>Linux内核线程相关API</vt:lpstr>
      <vt:lpstr>POSIX线程</vt:lpstr>
      <vt:lpstr>Pthreads</vt:lpstr>
      <vt:lpstr>Linux系统线程的演化</vt:lpstr>
      <vt:lpstr>NTPL</vt:lpstr>
      <vt:lpstr>Linux线程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ZhengChen</dc:creator>
  <cp:lastModifiedBy>王 十一</cp:lastModifiedBy>
  <cp:revision>14</cp:revision>
  <dcterms:created xsi:type="dcterms:W3CDTF">2020-06-19T10:54:22Z</dcterms:created>
  <dcterms:modified xsi:type="dcterms:W3CDTF">2021-04-22T08:09:24Z</dcterms:modified>
</cp:coreProperties>
</file>