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66"/>
  </p:notesMasterIdLst>
  <p:handoutMasterIdLst>
    <p:handoutMasterId r:id="rId67"/>
  </p:handoutMasterIdLst>
  <p:sldIdLst>
    <p:sldId id="1730" r:id="rId2"/>
    <p:sldId id="3144" r:id="rId3"/>
    <p:sldId id="3070" r:id="rId4"/>
    <p:sldId id="3071" r:id="rId5"/>
    <p:sldId id="3072" r:id="rId6"/>
    <p:sldId id="3073" r:id="rId7"/>
    <p:sldId id="3074" r:id="rId8"/>
    <p:sldId id="3075" r:id="rId9"/>
    <p:sldId id="3123" r:id="rId10"/>
    <p:sldId id="3076" r:id="rId11"/>
    <p:sldId id="3097" r:id="rId12"/>
    <p:sldId id="3077" r:id="rId13"/>
    <p:sldId id="3078" r:id="rId14"/>
    <p:sldId id="3099" r:id="rId15"/>
    <p:sldId id="3079" r:id="rId16"/>
    <p:sldId id="3080" r:id="rId17"/>
    <p:sldId id="3081" r:id="rId18"/>
    <p:sldId id="3082" r:id="rId19"/>
    <p:sldId id="3083" r:id="rId20"/>
    <p:sldId id="3085" r:id="rId21"/>
    <p:sldId id="3086" r:id="rId22"/>
    <p:sldId id="3098" r:id="rId23"/>
    <p:sldId id="3087" r:id="rId24"/>
    <p:sldId id="3088" r:id="rId25"/>
    <p:sldId id="3089" r:id="rId26"/>
    <p:sldId id="3090" r:id="rId27"/>
    <p:sldId id="3091" r:id="rId28"/>
    <p:sldId id="3092" r:id="rId29"/>
    <p:sldId id="3093" r:id="rId30"/>
    <p:sldId id="3094" r:id="rId31"/>
    <p:sldId id="3095" r:id="rId32"/>
    <p:sldId id="3100" r:id="rId33"/>
    <p:sldId id="3101" r:id="rId34"/>
    <p:sldId id="3102" r:id="rId35"/>
    <p:sldId id="3103" r:id="rId36"/>
    <p:sldId id="3104" r:id="rId37"/>
    <p:sldId id="3105" r:id="rId38"/>
    <p:sldId id="3106" r:id="rId39"/>
    <p:sldId id="3107" r:id="rId40"/>
    <p:sldId id="3108" r:id="rId41"/>
    <p:sldId id="3124" r:id="rId42"/>
    <p:sldId id="3109" r:id="rId43"/>
    <p:sldId id="3110" r:id="rId44"/>
    <p:sldId id="3111" r:id="rId45"/>
    <p:sldId id="3112" r:id="rId46"/>
    <p:sldId id="3113" r:id="rId47"/>
    <p:sldId id="3114" r:id="rId48"/>
    <p:sldId id="3115" r:id="rId49"/>
    <p:sldId id="3116" r:id="rId50"/>
    <p:sldId id="3117" r:id="rId51"/>
    <p:sldId id="3122" r:id="rId52"/>
    <p:sldId id="3120" r:id="rId53"/>
    <p:sldId id="3121" r:id="rId54"/>
    <p:sldId id="3125" r:id="rId55"/>
    <p:sldId id="3126" r:id="rId56"/>
    <p:sldId id="3127" r:id="rId57"/>
    <p:sldId id="373" r:id="rId58"/>
    <p:sldId id="374" r:id="rId59"/>
    <p:sldId id="375" r:id="rId60"/>
    <p:sldId id="376" r:id="rId61"/>
    <p:sldId id="377" r:id="rId62"/>
    <p:sldId id="378" r:id="rId63"/>
    <p:sldId id="379" r:id="rId64"/>
    <p:sldId id="2967" r:id="rId65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33333"/>
    <a:srgbClr val="FFFFFF"/>
    <a:srgbClr val="1C49D2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64894" autoAdjust="0"/>
  </p:normalViewPr>
  <p:slideViewPr>
    <p:cSldViewPr>
      <p:cViewPr varScale="1">
        <p:scale>
          <a:sx n="52" d="100"/>
          <a:sy n="52" d="100"/>
        </p:scale>
        <p:origin x="219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当</a:t>
            </a:r>
            <a:r>
              <a:rPr kumimoji="1" lang="en-US" altLang="zh-CN" dirty="0"/>
              <a:t>S=2</a:t>
            </a:r>
            <a:r>
              <a:rPr kumimoji="1" lang="zh-CN" altLang="en-US" dirty="0"/>
              <a:t>的时候，可以多个进程同时进行</a:t>
            </a:r>
            <a:r>
              <a:rPr kumimoji="1" lang="en-US" altLang="zh-CN" dirty="0"/>
              <a:t>p</a:t>
            </a:r>
            <a:r>
              <a:rPr kumimoji="1" lang="zh-CN" altLang="en-US" dirty="0"/>
              <a:t>操作，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03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一般“信号量集”是指同时需要多种资源、每种占用的数目不同、且可分配的资源还存在一个临界值时的信号量处理。由于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次需要</a:t>
            </a: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个某类临界资源，因此如果通过</a:t>
            </a: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次</a:t>
            </a: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wait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操作申请这</a:t>
            </a: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个临界资源，操作效率很低，并可能出现死锁。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般信号量集的基本思路就是在</a:t>
            </a: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AND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型信号量集的基础上进行扩充，在一次原语操作中完成所有的资源申请。进程对信号量</a:t>
            </a: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Si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的测试值为</a:t>
            </a:r>
            <a:r>
              <a:rPr kumimoji="1" lang="en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ti</a:t>
            </a: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表示信号量的判断条件，要求</a:t>
            </a: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Si&gt;</a:t>
            </a:r>
            <a:r>
              <a:rPr kumimoji="1" lang="en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ti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即当资源数量低于</a:t>
            </a:r>
            <a:r>
              <a:rPr kumimoji="1" lang="en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ti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时，便不予分配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，占用值为</a:t>
            </a: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di</a:t>
            </a:r>
            <a:r>
              <a:rPr kumimoji="1" lang="zh-CN" altLang="e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表示资源的申请量，即</a:t>
            </a: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Si=Si—di)</a:t>
            </a:r>
            <a:r>
              <a:rPr kumimoji="1" lang="zh-CN" altLang="e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对应的</a:t>
            </a: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</a:t>
            </a:r>
            <a:r>
              <a:rPr kumimoji="1" lang="zh-CN" altLang="e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原语格式为：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77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二进制信号量还是整型信号量？？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096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我们发现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中对信号量的实现，是基于</a:t>
            </a:r>
            <a:r>
              <a:rPr kumimoji="1" lang="en-US" altLang="zh-CN" dirty="0"/>
              <a:t>spinlock</a:t>
            </a:r>
            <a:r>
              <a:rPr kumimoji="1" lang="zh-CN" altLang="en-US" dirty="0"/>
              <a:t>的！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632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尝试回忆，</a:t>
            </a:r>
            <a:r>
              <a:rPr kumimoji="1" lang="en-US" altLang="zh-CN" dirty="0"/>
              <a:t>mutex</a:t>
            </a:r>
            <a:r>
              <a:rPr kumimoji="1" lang="zh-CN" altLang="en-US" dirty="0"/>
              <a:t>其实就是一种</a:t>
            </a:r>
            <a:r>
              <a:rPr kumimoji="1" lang="en-US" altLang="zh-CN" dirty="0"/>
              <a:t>binary</a:t>
            </a:r>
            <a:r>
              <a:rPr kumimoji="1" lang="zh-CN" altLang="en-US" dirty="0"/>
              <a:t>信号量！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325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由于</a:t>
            </a:r>
            <a:r>
              <a:rPr lang="en-US" altLang="zh-CN" dirty="0" err="1"/>
              <a:t>midpath</a:t>
            </a:r>
            <a:r>
              <a:rPr lang="zh-CN" altLang="en-US" dirty="0"/>
              <a:t>避免了等待者立刻睡眠，在实际场景下 </a:t>
            </a:r>
            <a:r>
              <a:rPr lang="en-US" altLang="zh-CN" dirty="0"/>
              <a:t>mutex</a:t>
            </a:r>
            <a:r>
              <a:rPr lang="zh-CN" altLang="en-US" dirty="0"/>
              <a:t>的性能要显著优化信号量 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854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基于信号量</a:t>
            </a:r>
            <a:endParaRPr kumimoji="1" lang="en-US" altLang="zh-CN" dirty="0"/>
          </a:p>
          <a:p>
            <a:r>
              <a:rPr kumimoji="1" lang="zh-CN" altLang="en-US" dirty="0"/>
              <a:t>用户态的信号量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985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为什么使用两个？如果使用一个的话，只有一个生产者和消费者的话没有问题，</a:t>
            </a:r>
            <a:endParaRPr kumimoji="1" lang="en-US" altLang="zh-CN" dirty="0"/>
          </a:p>
          <a:p>
            <a:r>
              <a:rPr kumimoji="1" lang="zh-CN" altLang="en-US" dirty="0"/>
              <a:t>但是如果有多个消费者呢？</a:t>
            </a:r>
            <a:endParaRPr kumimoji="1" lang="en-US" altLang="zh-CN" dirty="0"/>
          </a:p>
          <a:p>
            <a:r>
              <a:rPr kumimoji="1" lang="zh-CN" altLang="en-US" dirty="0"/>
              <a:t>有可能会唤醒多个消费者，一个消费者抢先执行，消费了</a:t>
            </a:r>
            <a:r>
              <a:rPr kumimoji="1" lang="en-US" altLang="zh-CN" dirty="0"/>
              <a:t>buffer</a:t>
            </a:r>
            <a:r>
              <a:rPr kumimoji="1" lang="zh-CN" altLang="en-US" dirty="0"/>
              <a:t>里的内容，而另一个线程发现</a:t>
            </a:r>
            <a:r>
              <a:rPr kumimoji="1" lang="en-US" altLang="zh-CN" dirty="0"/>
              <a:t>buffer</a:t>
            </a:r>
            <a:r>
              <a:rPr kumimoji="1" lang="zh-CN" altLang="en-US" dirty="0"/>
              <a:t>区其实没有东西可供消费，无法继续执行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原因是有多个缓冲区可供消费，而不是有多个消费者。</a:t>
            </a: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以后引入的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mutex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是用来保证循环缓冲区的管理。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 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信号量和锁保护的共享资源，与进程数量（只要大于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）无关。</a:t>
            </a:r>
            <a:r>
              <a:rPr lang="zh-CN" altLang="zh-CN" dirty="0">
                <a:effectLst/>
              </a:rPr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因为消费者以</a:t>
            </a:r>
            <a:r>
              <a:rPr kumimoji="1" lang="en-US" altLang="zh-CN" dirty="0"/>
              <a:t>Empty</a:t>
            </a:r>
            <a:r>
              <a:rPr kumimoji="1" lang="zh-CN" altLang="en-US" dirty="0"/>
              <a:t>信号量为准，</a:t>
            </a:r>
            <a:r>
              <a:rPr kumimoji="1" lang="en-US" altLang="zh-CN" dirty="0"/>
              <a:t>empty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， 大于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，多个线程可以同时操作缓冲区资源，无法对临界资源进行保护！！！！！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388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虽然保证了临界区的安全，一次只有一个进程可以操作缓冲区资源</a:t>
            </a:r>
            <a:endParaRPr kumimoji="1" lang="en-US" altLang="zh-CN" dirty="0"/>
          </a:p>
          <a:p>
            <a:r>
              <a:rPr kumimoji="1" lang="zh-CN" altLang="en-US" dirty="0"/>
              <a:t>但是当一个线程带锁睡眠的时候，会发生死锁！！！！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75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163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Broadcast</a:t>
            </a:r>
            <a:r>
              <a:rPr kumimoji="1" lang="zh-CN" altLang="en-US" dirty="0"/>
              <a:t>开销较大，但是比指定的好处是没有那么复杂的逻辑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1359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89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如果使用</a:t>
            </a:r>
            <a:r>
              <a:rPr kumimoji="1" lang="en-US" altLang="zh-CN" dirty="0"/>
              <a:t>if()</a:t>
            </a:r>
            <a:r>
              <a:rPr kumimoji="1" lang="zh-CN" altLang="en-US" dirty="0"/>
              <a:t>。对于简单逻辑没问题。</a:t>
            </a:r>
            <a:endParaRPr kumimoji="1" lang="en-US" altLang="zh-CN" dirty="0"/>
          </a:p>
          <a:p>
            <a:r>
              <a:rPr kumimoji="1" lang="zh-CN" altLang="en-US" dirty="0"/>
              <a:t>我们考虑单一生产者，多个消费者的情况。如果消费者</a:t>
            </a:r>
            <a:r>
              <a:rPr kumimoji="1" lang="en-US" altLang="zh-CN" dirty="0"/>
              <a:t>a</a:t>
            </a:r>
            <a:r>
              <a:rPr kumimoji="1" lang="zh-CN" altLang="en-US" dirty="0"/>
              <a:t>被唤醒后执行，但在他运行前，消费者</a:t>
            </a:r>
            <a:r>
              <a:rPr kumimoji="1" lang="en-US" altLang="zh-CN" dirty="0"/>
              <a:t>b</a:t>
            </a:r>
            <a:r>
              <a:rPr kumimoji="1" lang="zh-CN" altLang="en-US" dirty="0"/>
              <a:t>已经改变了缓冲区的状态。</a:t>
            </a:r>
            <a:endParaRPr kumimoji="1" lang="en-US" altLang="zh-CN" dirty="0"/>
          </a:p>
          <a:p>
            <a:r>
              <a:rPr kumimoji="1" lang="zh-CN" altLang="en-US" dirty="0"/>
              <a:t>所以使用</a:t>
            </a:r>
            <a:r>
              <a:rPr kumimoji="1" lang="en-US" altLang="zh-CN" dirty="0"/>
              <a:t>while</a:t>
            </a:r>
            <a:r>
              <a:rPr kumimoji="1" lang="zh-CN" altLang="en-US" dirty="0"/>
              <a:t>就安全了。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185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临界区太大？ 拆分到只锁检查？</a:t>
            </a:r>
            <a:endParaRPr kumimoji="1" lang="en-US" altLang="zh-CN" dirty="0"/>
          </a:p>
          <a:p>
            <a:r>
              <a:rPr kumimoji="1" lang="en-US" altLang="zh-CN" dirty="0"/>
              <a:t>Busy</a:t>
            </a:r>
            <a:r>
              <a:rPr kumimoji="1" lang="zh-CN" altLang="en-US" dirty="0"/>
              <a:t> </a:t>
            </a:r>
            <a:r>
              <a:rPr kumimoji="1" lang="en-US" altLang="zh-CN" dirty="0"/>
              <a:t>waiting</a:t>
            </a:r>
            <a:r>
              <a:rPr kumimoji="1" lang="zh-CN" altLang="en-US" dirty="0"/>
              <a:t>？ 浪费资源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61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43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572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Pv</a:t>
            </a:r>
            <a:r>
              <a:rPr kumimoji="1" lang="zh-CN" altLang="en-US" dirty="0"/>
              <a:t>操作是因为荷兰语的读音</a:t>
            </a:r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zh-CN" altLang="en-US" dirty="0"/>
              <a:t>代指荷兰语中的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probe</a:t>
            </a:r>
          </a:p>
          <a:p>
            <a:r>
              <a:rPr kumimoji="1" lang="en-US" altLang="zh-CN" dirty="0"/>
              <a:t>V</a:t>
            </a:r>
            <a:r>
              <a:rPr kumimoji="1" lang="zh-CN" altLang="en-US" dirty="0"/>
              <a:t>代指荷兰语中的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有时候人们也会称其为下（</a:t>
            </a:r>
            <a:r>
              <a:rPr kumimoji="1" lang="en-US" altLang="zh-CN" dirty="0"/>
              <a:t>down</a:t>
            </a:r>
            <a:r>
              <a:rPr kumimoji="1" lang="zh-CN" altLang="en-US" dirty="0"/>
              <a:t>）和上（</a:t>
            </a:r>
            <a:r>
              <a:rPr kumimoji="1" lang="en-US" altLang="zh-CN" dirty="0"/>
              <a:t>up</a:t>
            </a:r>
            <a:r>
              <a:rPr kumimoji="1" lang="zh-CN" altLang="en-US" dirty="0"/>
              <a:t>）操作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177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S=0 </a:t>
            </a:r>
            <a:r>
              <a:rPr kumimoji="1" lang="zh-CN" altLang="en-US" dirty="0"/>
              <a:t>有人</a:t>
            </a:r>
            <a:r>
              <a:rPr kumimoji="1" lang="en-US" altLang="zh-CN" dirty="0"/>
              <a:t>hold</a:t>
            </a:r>
            <a:r>
              <a:rPr kumimoji="1" lang="zh-CN" altLang="en-US" dirty="0"/>
              <a:t>拥有了这个锁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902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三个进程同时进行信号量操作时，因为</a:t>
            </a:r>
            <a:r>
              <a:rPr kumimoji="1" lang="en-US" altLang="zh-CN" dirty="0"/>
              <a:t>S=1</a:t>
            </a:r>
            <a:r>
              <a:rPr kumimoji="1" lang="zh-CN" altLang="en-US" dirty="0"/>
              <a:t>，最多只有一个可以</a:t>
            </a:r>
            <a:r>
              <a:rPr kumimoji="1" lang="en-US" altLang="zh-CN" dirty="0"/>
              <a:t>hold</a:t>
            </a:r>
            <a:r>
              <a:rPr kumimoji="1" lang="zh-CN" altLang="en-US" dirty="0"/>
              <a:t>住信号量，进行</a:t>
            </a:r>
            <a:r>
              <a:rPr kumimoji="1" lang="en-US" altLang="zh-CN" dirty="0"/>
              <a:t>p</a:t>
            </a:r>
            <a:r>
              <a:rPr kumimoji="1" lang="zh-CN" altLang="en-US" dirty="0"/>
              <a:t>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54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3935" y="112713"/>
            <a:ext cx="126169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6390" y="96838"/>
            <a:ext cx="19768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279596" y="333375"/>
            <a:ext cx="2632452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23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1339" y="1828801"/>
            <a:ext cx="8241323" cy="1744663"/>
          </a:xfrm>
          <a:noFill/>
        </p:spPr>
        <p:txBody>
          <a:bodyPr lIns="91440" rIns="91440"/>
          <a:lstStyle>
            <a:lvl1pPr algn="ctr">
              <a:defRPr sz="3692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21069" y="3886200"/>
            <a:ext cx="5908431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954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68326"/>
            <a:ext cx="22860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6"/>
            <a:ext cx="6717323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2050"/>
            <a:ext cx="17584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6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39" y="1340769"/>
            <a:ext cx="8241323" cy="4896543"/>
          </a:xfrm>
        </p:spPr>
        <p:txBody>
          <a:bodyPr/>
          <a:lstStyle>
            <a:lvl1pPr>
              <a:defRPr sz="2585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1846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1"/>
            <a:ext cx="9144000" cy="557213"/>
          </a:xfrm>
        </p:spPr>
        <p:txBody>
          <a:bodyPr tIns="144000"/>
          <a:lstStyle>
            <a:lvl1pPr>
              <a:defRPr sz="2585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1339" y="1412875"/>
            <a:ext cx="4050323" cy="460851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9" y="1412875"/>
            <a:ext cx="4050323" cy="460851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1"/>
            <a:ext cx="9144000" cy="557213"/>
          </a:xfrm>
        </p:spPr>
        <p:txBody>
          <a:bodyPr tIns="144000"/>
          <a:lstStyle>
            <a:lvl1pPr>
              <a:defRPr sz="2585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105400" y="112713"/>
            <a:ext cx="126169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566390" y="96838"/>
            <a:ext cx="19768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279596" y="333375"/>
            <a:ext cx="2632452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23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3046" y="6242050"/>
            <a:ext cx="1758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92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83877" y="6242050"/>
            <a:ext cx="2672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92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9107" y="6242050"/>
            <a:ext cx="1758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92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339" y="1412875"/>
            <a:ext cx="824132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6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22041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844083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266124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688165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585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400" b="1">
          <a:solidFill>
            <a:srgbClr val="000066"/>
          </a:solidFill>
          <a:latin typeface="+mn-lt"/>
          <a:ea typeface="+mn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215">
          <a:solidFill>
            <a:srgbClr val="FF3300"/>
          </a:solidFill>
          <a:latin typeface="+mn-lt"/>
          <a:ea typeface="+mn-ea"/>
        </a:defRPr>
      </a:lvl2pPr>
      <a:lvl3pPr marL="1055103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1846">
          <a:solidFill>
            <a:srgbClr val="0000FF"/>
          </a:solidFill>
          <a:latin typeface="+mn-lt"/>
          <a:ea typeface="+mn-ea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567870"/>
            <a:ext cx="9144000" cy="19940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62" spc="277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062" spc="277">
                <a:solidFill>
                  <a:srgbClr val="000066"/>
                </a:solidFill>
                <a:latin typeface="+mj-ea"/>
              </a:rPr>
              <a:t>openEuler</a:t>
            </a:r>
            <a:r>
              <a:rPr lang="zh-CN" altLang="en-US" sz="4062" spc="277" dirty="0">
                <a:solidFill>
                  <a:srgbClr val="000066"/>
                </a:solidFill>
                <a:latin typeface="+mj-ea"/>
              </a:rPr>
              <a:t>内核编程</a:t>
            </a:r>
            <a:r>
              <a:rPr lang="en-US" altLang="zh-CN" sz="4062" spc="277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92" spc="277" dirty="0">
                <a:solidFill>
                  <a:srgbClr val="000066"/>
                </a:solidFill>
                <a:latin typeface="+mj-ea"/>
                <a:ea typeface="+mj-ea"/>
              </a:rPr>
              <a:t>第四章 第</a:t>
            </a:r>
            <a:r>
              <a:rPr lang="en-US" altLang="zh-CN" sz="3692" spc="277" dirty="0">
                <a:solidFill>
                  <a:srgbClr val="000066"/>
                </a:solidFill>
                <a:latin typeface="+mj-ea"/>
                <a:ea typeface="+mj-ea"/>
              </a:rPr>
              <a:t>5</a:t>
            </a:r>
            <a:r>
              <a:rPr lang="zh-CN" altLang="en-US" sz="3692" spc="277" dirty="0">
                <a:solidFill>
                  <a:srgbClr val="000066"/>
                </a:solidFill>
                <a:latin typeface="+mj-ea"/>
                <a:ea typeface="+mj-ea"/>
              </a:rPr>
              <a:t>讲 信号量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609" y="4625440"/>
            <a:ext cx="9144000" cy="1196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r>
              <a:rPr kumimoji="0" lang="zh-CN" altLang="en-US" sz="2400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  <a:endParaRPr kumimoji="0" lang="en-US" altLang="zh-CN" sz="2400" dirty="0">
              <a:solidFill>
                <a:srgbClr val="CC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fld id="{2133CF6D-AB55-400B-B9B2-17E6264C77D7}" type="datetime2">
              <a:rPr kumimoji="0" lang="zh-CN" altLang="en-US" sz="2400" smtClean="0">
                <a:solidFill>
                  <a:srgbClr val="CC0000"/>
                </a:solidFill>
                <a:latin typeface="+mj-ea"/>
                <a:ea typeface="+mj-ea"/>
              </a:rPr>
              <a:pPr>
                <a:lnSpc>
                  <a:spcPct val="150000"/>
                </a:lnSpc>
                <a:spcBef>
                  <a:spcPts val="0"/>
                </a:spcBef>
                <a:buClr>
                  <a:schemeClr val="hlink"/>
                </a:buClr>
                <a:buSzPct val="50000"/>
                <a:buNone/>
              </a:pPr>
              <a:t>2021年6月11日</a:t>
            </a:fld>
            <a:endParaRPr kumimoji="0" lang="en-US" altLang="zh-CN" sz="2400" dirty="0">
              <a:solidFill>
                <a:srgbClr val="CC0000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6A8200E-B9AC-B641-B7F5-86ECBCF8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信号量：带睡眠功能的同步机制</a:t>
            </a:r>
            <a:endParaRPr lang="en-US" altLang="zh-CN" dirty="0"/>
          </a:p>
          <a:p>
            <a:pPr lvl="1"/>
            <a:r>
              <a:rPr lang="zh-CN" altLang="en-US" dirty="0"/>
              <a:t>当进程尝试获取一个被占用的信号量时，进程会被放入等待队列，进程进入睡眠状态</a:t>
            </a:r>
            <a:endParaRPr lang="en-US" altLang="zh-CN" dirty="0"/>
          </a:p>
          <a:p>
            <a:pPr lvl="1"/>
            <a:r>
              <a:rPr lang="zh-CN" altLang="en-US" dirty="0"/>
              <a:t>用于实现对进程执行顺序的控制</a:t>
            </a:r>
            <a:endParaRPr lang="en-US" altLang="zh-CN" dirty="0"/>
          </a:p>
          <a:p>
            <a:pPr lvl="2"/>
            <a:r>
              <a:rPr lang="zh-CN" altLang="en-US" dirty="0"/>
              <a:t>生产者进程</a:t>
            </a:r>
            <a:r>
              <a:rPr lang="en-US" altLang="zh-CN" dirty="0"/>
              <a:t>-</a:t>
            </a:r>
            <a:r>
              <a:rPr lang="zh-CN" altLang="en-US" dirty="0"/>
              <a:t>消费者进程</a:t>
            </a:r>
            <a:endParaRPr lang="en-US" altLang="zh-CN" dirty="0"/>
          </a:p>
          <a:p>
            <a:pPr lvl="1"/>
            <a:r>
              <a:rPr lang="zh-CN" altLang="en-US" dirty="0"/>
              <a:t>最早由</a:t>
            </a:r>
            <a:r>
              <a:rPr lang="en-US" altLang="zh-CN" dirty="0" err="1"/>
              <a:t>Edsger</a:t>
            </a:r>
            <a:r>
              <a:rPr lang="zh-CN" altLang="en-US" dirty="0"/>
              <a:t> </a:t>
            </a:r>
            <a:r>
              <a:rPr lang="en-US" altLang="zh-CN" dirty="0" err="1"/>
              <a:t>Dijikstra</a:t>
            </a:r>
            <a:r>
              <a:rPr lang="zh-CN" altLang="en-US" dirty="0"/>
              <a:t>在上世纪</a:t>
            </a:r>
            <a:r>
              <a:rPr lang="en-US" altLang="zh-CN" dirty="0"/>
              <a:t>60</a:t>
            </a:r>
            <a:r>
              <a:rPr lang="zh-CN" altLang="en-US" dirty="0"/>
              <a:t>年代中发明</a:t>
            </a:r>
            <a:endParaRPr lang="en-US" altLang="zh-CN" dirty="0"/>
          </a:p>
          <a:p>
            <a:pPr lvl="1"/>
            <a:r>
              <a:rPr lang="zh-CN" altLang="en-US" dirty="0"/>
              <a:t>一个非负整型的同步变量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C1700CC-7FB8-F349-94A2-EDC2FFAE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信号量</a:t>
            </a:r>
          </a:p>
        </p:txBody>
      </p:sp>
    </p:spTree>
    <p:extLst>
      <p:ext uri="{BB962C8B-B14F-4D97-AF65-F5344CB8AC3E}">
        <p14:creationId xmlns:p14="http://schemas.microsoft.com/office/powerpoint/2010/main" val="337476268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D3CA48D-D617-9C49-B2BA-CB3BADE86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两种原语操作</a:t>
            </a:r>
            <a:endParaRPr lang="en-US" altLang="zh-CN" dirty="0"/>
          </a:p>
          <a:p>
            <a:pPr lvl="1"/>
            <a:r>
              <a:rPr lang="en-US" altLang="zh-CN" dirty="0"/>
              <a:t>Wait</a:t>
            </a:r>
            <a:r>
              <a:rPr lang="zh-CN" altLang="en-US" dirty="0"/>
              <a:t>（</a:t>
            </a:r>
            <a:r>
              <a:rPr lang="en-US" altLang="zh-CN" dirty="0"/>
              <a:t>semaphore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申请临界资源原语操作（</a:t>
            </a:r>
            <a:r>
              <a:rPr lang="en-US" altLang="zh-CN" dirty="0"/>
              <a:t>P</a:t>
            </a:r>
            <a:r>
              <a:rPr lang="zh-CN" altLang="en-US" dirty="0"/>
              <a:t>操作）</a:t>
            </a:r>
            <a:endParaRPr lang="en-US" altLang="zh-CN" dirty="0"/>
          </a:p>
          <a:p>
            <a:pPr lvl="2"/>
            <a:r>
              <a:rPr lang="zh-CN" altLang="en-US" dirty="0"/>
              <a:t>等待信号量变得大于</a:t>
            </a:r>
            <a:r>
              <a:rPr lang="en-US" altLang="zh-CN" dirty="0"/>
              <a:t>0</a:t>
            </a:r>
            <a:r>
              <a:rPr lang="zh-CN" altLang="en-US" dirty="0"/>
              <a:t>，然后对信号量作减</a:t>
            </a:r>
            <a:r>
              <a:rPr lang="en-US" altLang="zh-CN" dirty="0"/>
              <a:t>1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Signal</a:t>
            </a:r>
            <a:r>
              <a:rPr lang="zh-CN" altLang="en-US" dirty="0"/>
              <a:t>（</a:t>
            </a:r>
            <a:r>
              <a:rPr lang="en-US" altLang="zh-CN" dirty="0"/>
              <a:t>semaphore</a:t>
            </a:r>
            <a:r>
              <a:rPr lang="zh-CN" altLang="en-US" dirty="0"/>
              <a:t>）：释放临界资源原语操作（</a:t>
            </a:r>
            <a:r>
              <a:rPr lang="en-US" altLang="zh-CN" dirty="0"/>
              <a:t>V</a:t>
            </a:r>
            <a:r>
              <a:rPr lang="zh-CN" altLang="en-US" dirty="0"/>
              <a:t>操作）</a:t>
            </a:r>
            <a:endParaRPr lang="en-US" altLang="zh-CN" dirty="0"/>
          </a:p>
          <a:p>
            <a:pPr lvl="2"/>
            <a:r>
              <a:rPr lang="zh-CN" altLang="en-US" dirty="0"/>
              <a:t>对信号量作加</a:t>
            </a:r>
            <a:r>
              <a:rPr lang="en-US" altLang="zh-CN" dirty="0"/>
              <a:t>1</a:t>
            </a:r>
            <a:r>
              <a:rPr lang="zh-CN" altLang="en-US" dirty="0"/>
              <a:t>操作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E1259D-5691-BD40-89CC-A71D4DF6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信号量</a:t>
            </a:r>
          </a:p>
        </p:txBody>
      </p:sp>
    </p:spTree>
    <p:extLst>
      <p:ext uri="{BB962C8B-B14F-4D97-AF65-F5344CB8AC3E}">
        <p14:creationId xmlns:p14="http://schemas.microsoft.com/office/powerpoint/2010/main" val="177105846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82C61D0D-A56D-AC4D-BB5E-DFBC75136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9" y="1833746"/>
            <a:ext cx="8241323" cy="2916994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3372FDA-60C1-A147-8999-FB9D357A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信号量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6D25B91B-DC8E-F24C-A4D7-346578F6A079}"/>
              </a:ext>
            </a:extLst>
          </p:cNvPr>
          <p:cNvSpPr txBox="1">
            <a:spLocks/>
          </p:cNvSpPr>
          <p:nvPr/>
        </p:nvSpPr>
        <p:spPr bwMode="auto">
          <a:xfrm>
            <a:off x="451339" y="5024255"/>
            <a:ext cx="8241323" cy="99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zh-CN" sz="2585" kern="0" dirty="0"/>
              <a:t>Wait/signal</a:t>
            </a:r>
            <a:r>
              <a:rPr lang="zh-CN" altLang="en-US" sz="2585" kern="0" dirty="0"/>
              <a:t>在实际中并不是这样实现的</a:t>
            </a:r>
          </a:p>
        </p:txBody>
      </p:sp>
    </p:spTree>
    <p:extLst>
      <p:ext uri="{BB962C8B-B14F-4D97-AF65-F5344CB8AC3E}">
        <p14:creationId xmlns:p14="http://schemas.microsoft.com/office/powerpoint/2010/main" val="10993182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544922-CDD3-1B4E-AA6E-7364E80FB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每个信号量都关联了一个等待进程队列</a:t>
            </a:r>
            <a:endParaRPr kumimoji="1" lang="en-US" altLang="zh-CN" dirty="0"/>
          </a:p>
          <a:p>
            <a:r>
              <a:rPr lang="zh-CN" altLang="en-US" dirty="0"/>
              <a:t>当一个线程调用</a:t>
            </a:r>
            <a:r>
              <a:rPr lang="en-US" altLang="zh-CN" dirty="0"/>
              <a:t>wait():</a:t>
            </a:r>
          </a:p>
          <a:p>
            <a:pPr lvl="1"/>
            <a:r>
              <a:rPr lang="zh-CN" altLang="en-US" dirty="0"/>
              <a:t>如果信号量</a:t>
            </a:r>
            <a:r>
              <a:rPr lang="en-US" altLang="zh-CN" dirty="0"/>
              <a:t>open</a:t>
            </a:r>
            <a:r>
              <a:rPr lang="zh-CN" altLang="en-US" dirty="0"/>
              <a:t>，线程继续执行</a:t>
            </a:r>
            <a:endParaRPr lang="en-US" altLang="zh-CN" dirty="0"/>
          </a:p>
          <a:p>
            <a:pPr lvl="1"/>
            <a:r>
              <a:rPr kumimoji="1" lang="zh-CN" altLang="en-US" dirty="0"/>
              <a:t>如果信号量</a:t>
            </a:r>
            <a:r>
              <a:rPr kumimoji="1" lang="en-US" altLang="zh-CN" dirty="0"/>
              <a:t>closed</a:t>
            </a:r>
            <a:r>
              <a:rPr kumimoji="1" lang="zh-CN" altLang="en-US" dirty="0"/>
              <a:t>，线程阻塞到队列，睡眠</a:t>
            </a:r>
            <a:endParaRPr kumimoji="1" lang="en-US" altLang="zh-CN" dirty="0"/>
          </a:p>
          <a:p>
            <a:r>
              <a:rPr lang="en-US" altLang="zh-CN" dirty="0"/>
              <a:t>Signal()</a:t>
            </a:r>
            <a:r>
              <a:rPr lang="zh-CN" altLang="en-US" dirty="0"/>
              <a:t>原语</a:t>
            </a:r>
            <a:r>
              <a:rPr lang="en-US" altLang="zh-CN" dirty="0"/>
              <a:t>open</a:t>
            </a:r>
            <a:r>
              <a:rPr lang="zh-CN" altLang="en-US" dirty="0"/>
              <a:t>信号量：</a:t>
            </a:r>
            <a:endParaRPr lang="en-US" altLang="zh-CN" dirty="0"/>
          </a:p>
          <a:p>
            <a:pPr lvl="1"/>
            <a:r>
              <a:rPr kumimoji="1" lang="zh-CN" altLang="en-US" dirty="0"/>
              <a:t>如果一个线程在等待队列中，线程被唤醒</a:t>
            </a:r>
            <a:endParaRPr kumimoji="1" lang="en-US" altLang="zh-CN" dirty="0"/>
          </a:p>
          <a:p>
            <a:pPr lvl="1"/>
            <a:r>
              <a:rPr lang="zh-CN" altLang="en-US" dirty="0"/>
              <a:t>如果没有线程在等待队列，</a:t>
            </a:r>
            <a:r>
              <a:rPr lang="en-US" altLang="zh-CN" dirty="0"/>
              <a:t>signal</a:t>
            </a:r>
            <a:r>
              <a:rPr lang="zh-CN" altLang="en-US" dirty="0"/>
              <a:t>会被记录等待下一个线程</a:t>
            </a:r>
            <a:endParaRPr lang="en-US" altLang="zh-CN" dirty="0"/>
          </a:p>
          <a:p>
            <a:pPr lvl="2"/>
            <a:r>
              <a:rPr kumimoji="1" lang="zh-CN" altLang="en-US" dirty="0"/>
              <a:t>即，</a:t>
            </a:r>
            <a:r>
              <a:rPr kumimoji="1" lang="en-US" altLang="zh-CN" dirty="0"/>
              <a:t>signal</a:t>
            </a:r>
            <a:r>
              <a:rPr lang="zh-CN" altLang="en-US" dirty="0"/>
              <a:t>是有“过往”的</a:t>
            </a:r>
            <a:endParaRPr lang="en-US" altLang="zh-CN" dirty="0"/>
          </a:p>
          <a:p>
            <a:pPr lvl="2"/>
            <a:r>
              <a:rPr kumimoji="1" lang="zh-CN" altLang="en-US" dirty="0"/>
              <a:t>这个“过往”是一个计数器</a:t>
            </a:r>
            <a:r>
              <a:rPr kumimoji="1" lang="en-US" altLang="zh-CN" dirty="0"/>
              <a:t>counter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62FC5B-6E30-5B4D-865D-15E690CD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信号量中的阻塞</a:t>
            </a:r>
          </a:p>
        </p:txBody>
      </p:sp>
    </p:spTree>
    <p:extLst>
      <p:ext uri="{BB962C8B-B14F-4D97-AF65-F5344CB8AC3E}">
        <p14:creationId xmlns:p14="http://schemas.microsoft.com/office/powerpoint/2010/main" val="143811428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41EE455-5D68-814D-8FCA-2625E417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整型信号量</a:t>
            </a:r>
            <a:endParaRPr kumimoji="1" lang="en-US" altLang="zh-CN" dirty="0"/>
          </a:p>
          <a:p>
            <a:r>
              <a:rPr lang="zh-CN" altLang="en-US" dirty="0"/>
              <a:t>记录型信号量</a:t>
            </a:r>
            <a:endParaRPr lang="en-US" altLang="zh-CN" dirty="0"/>
          </a:p>
          <a:p>
            <a:r>
              <a:rPr kumimoji="1" lang="en-US" altLang="zh-CN" dirty="0"/>
              <a:t>AND</a:t>
            </a:r>
            <a:r>
              <a:rPr kumimoji="1" lang="zh-CN" altLang="en-US" dirty="0"/>
              <a:t>型信号量</a:t>
            </a:r>
            <a:endParaRPr kumimoji="1" lang="en-US" altLang="zh-CN" dirty="0"/>
          </a:p>
          <a:p>
            <a:r>
              <a:rPr lang="zh-CN" altLang="en-US" dirty="0"/>
              <a:t>信号量集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7820FE-7765-C741-8C4E-462A15BE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信号量的数据结构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66328088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A5017404-7573-5944-AE7F-412E5096A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9" y="1434932"/>
            <a:ext cx="8241323" cy="2928901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442EF3A-8B79-8043-B693-384CF305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Binary</a:t>
            </a:r>
            <a:r>
              <a:rPr kumimoji="1" lang="zh-CN" altLang="en-US" dirty="0"/>
              <a:t> 信号量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6EE7E30C-1C04-3146-8326-679BCD2B3C5C}"/>
              </a:ext>
            </a:extLst>
          </p:cNvPr>
          <p:cNvSpPr txBox="1">
            <a:spLocks/>
          </p:cNvSpPr>
          <p:nvPr/>
        </p:nvSpPr>
        <p:spPr bwMode="auto">
          <a:xfrm>
            <a:off x="451339" y="4691910"/>
            <a:ext cx="8241323" cy="132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585" kern="0" dirty="0"/>
              <a:t>Binary</a:t>
            </a:r>
            <a:r>
              <a:rPr lang="zh-CN" altLang="en-US" sz="2585" kern="0" dirty="0"/>
              <a:t>信号量：只取</a:t>
            </a:r>
            <a:r>
              <a:rPr lang="en-US" altLang="zh-CN" sz="2585" kern="0" dirty="0"/>
              <a:t>0</a:t>
            </a:r>
            <a:r>
              <a:rPr lang="zh-CN" altLang="en-US" sz="2585" kern="0" dirty="0"/>
              <a:t>或</a:t>
            </a:r>
            <a:r>
              <a:rPr lang="en-US" altLang="zh-CN" sz="2585" kern="0" dirty="0"/>
              <a:t>1</a:t>
            </a:r>
          </a:p>
          <a:p>
            <a:r>
              <a:rPr lang="zh-CN" altLang="en-US" sz="2585" kern="0" dirty="0"/>
              <a:t>是否与锁相似</a:t>
            </a:r>
            <a:endParaRPr lang="en-US" altLang="zh-CN" sz="2585" kern="0" dirty="0"/>
          </a:p>
        </p:txBody>
      </p:sp>
    </p:spTree>
    <p:extLst>
      <p:ext uri="{BB962C8B-B14F-4D97-AF65-F5344CB8AC3E}">
        <p14:creationId xmlns:p14="http://schemas.microsoft.com/office/powerpoint/2010/main" val="282086566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CDE50CB5-2F0A-A64B-B9BF-35385CE9F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9" y="1502020"/>
            <a:ext cx="7894583" cy="4519246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960538A-1ED9-714E-A55A-D80DE121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信号量</a:t>
            </a:r>
          </a:p>
        </p:txBody>
      </p:sp>
    </p:spTree>
    <p:extLst>
      <p:ext uri="{BB962C8B-B14F-4D97-AF65-F5344CB8AC3E}">
        <p14:creationId xmlns:p14="http://schemas.microsoft.com/office/powerpoint/2010/main" val="375483059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44729370-564C-9841-A043-6C8ADC831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7" y="1502020"/>
            <a:ext cx="8045687" cy="4519246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A3062A4-26BE-0F42-A175-775EECE2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信号量</a:t>
            </a:r>
          </a:p>
        </p:txBody>
      </p:sp>
    </p:spTree>
    <p:extLst>
      <p:ext uri="{BB962C8B-B14F-4D97-AF65-F5344CB8AC3E}">
        <p14:creationId xmlns:p14="http://schemas.microsoft.com/office/powerpoint/2010/main" val="43669960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DC7A21-0E9F-3B4A-AF0B-342FC0C5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"/>
            </a:pPr>
            <a:r>
              <a:rPr lang="zh-CN" altLang="en-US" dirty="0">
                <a:ea typeface="黑体" panose="02010609060101010101" pitchFamily="49" charset="-122"/>
              </a:rPr>
              <a:t>信号量的数值：表示当前系统可用该类型临界资源的数量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>
              <a:buFont typeface="Wingdings" pitchFamily="2" charset="2"/>
              <a:buChar char=""/>
            </a:pPr>
            <a:endParaRPr lang="en-US" altLang="zh-CN" dirty="0">
              <a:ea typeface="黑体" panose="02010609060101010101" pitchFamily="49" charset="-122"/>
            </a:endParaRPr>
          </a:p>
          <a:p>
            <a:pPr marL="0" indent="0">
              <a:buFont typeface="Wingdings" pitchFamily="2" charset="2"/>
              <a:buChar char=""/>
            </a:pPr>
            <a:r>
              <a:rPr lang="zh-CN" altLang="en-US" dirty="0">
                <a:ea typeface="黑体" panose="02010609060101010101" pitchFamily="49" charset="-122"/>
              </a:rPr>
              <a:t> 如果设置整型信号量</a:t>
            </a:r>
            <a:r>
              <a:rPr lang="en-US" altLang="zh-CN" dirty="0">
                <a:ea typeface="黑体" panose="02010609060101010101" pitchFamily="49" charset="-122"/>
              </a:rPr>
              <a:t>s, s</a:t>
            </a:r>
            <a:r>
              <a:rPr lang="zh-CN" altLang="en-US" dirty="0">
                <a:ea typeface="黑体" panose="02010609060101010101" pitchFamily="49" charset="-122"/>
              </a:rPr>
              <a:t>值得含义包含以下几种：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369286" lvl="1" indent="0">
              <a:buFont typeface="Wingdings" pitchFamily="2" charset="2"/>
              <a:buChar char=""/>
            </a:pPr>
            <a:r>
              <a:rPr lang="en-US" altLang="zh-CN" dirty="0">
                <a:ea typeface="黑体" panose="02010609060101010101" pitchFamily="49" charset="-122"/>
              </a:rPr>
              <a:t>S&gt;0 </a:t>
            </a:r>
            <a:r>
              <a:rPr lang="zh-CN" altLang="en-US" dirty="0">
                <a:ea typeface="黑体" panose="02010609060101010101" pitchFamily="49" charset="-122"/>
              </a:rPr>
              <a:t>表示系统中空闲的该类临界资源个数。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369286" lvl="1" indent="0">
              <a:buFont typeface="Wingdings" pitchFamily="2" charset="2"/>
              <a:buChar char=""/>
            </a:pPr>
            <a:r>
              <a:rPr lang="en-US" altLang="zh-CN" dirty="0">
                <a:ea typeface="黑体" panose="02010609060101010101" pitchFamily="49" charset="-122"/>
              </a:rPr>
              <a:t>S=0 </a:t>
            </a:r>
            <a:r>
              <a:rPr lang="zh-CN" altLang="en-US" dirty="0">
                <a:ea typeface="黑体" panose="02010609060101010101" pitchFamily="49" charset="-122"/>
              </a:rPr>
              <a:t>表示系统中该类临界资源刚好被全部占用，同时没有进程在等待临界资源。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369286" lvl="1" indent="0">
              <a:buFont typeface="Wingdings" pitchFamily="2" charset="2"/>
              <a:buChar char=""/>
            </a:pPr>
            <a:r>
              <a:rPr lang="en-US" altLang="zh-CN" dirty="0">
                <a:ea typeface="黑体" panose="02010609060101010101" pitchFamily="49" charset="-122"/>
              </a:rPr>
              <a:t>S&lt;0  S</a:t>
            </a:r>
            <a:r>
              <a:rPr lang="zh-CN" altLang="en-US" dirty="0">
                <a:ea typeface="黑体" panose="02010609060101010101" pitchFamily="49" charset="-122"/>
              </a:rPr>
              <a:t>的绝对值表示系统中等待该类临界资源的进程个数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lvl="1" indent="0">
              <a:buClr>
                <a:srgbClr val="FF5050"/>
              </a:buClr>
              <a:buSzPct val="120000"/>
              <a:buFont typeface="Wingdings" pitchFamily="2" charset="2"/>
              <a:buChar char=""/>
            </a:pPr>
            <a:endParaRPr lang="en-US" altLang="zh-CN" sz="2585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0" lvl="1" indent="0">
              <a:buClr>
                <a:srgbClr val="FF5050"/>
              </a:buClr>
              <a:buSzPct val="120000"/>
              <a:buFont typeface="Wingdings" pitchFamily="2" charset="2"/>
              <a:buChar char=""/>
            </a:pPr>
            <a:r>
              <a:rPr lang="en-US" altLang="zh-CN" sz="2585" dirty="0">
                <a:solidFill>
                  <a:srgbClr val="000066"/>
                </a:solidFill>
                <a:ea typeface="黑体" panose="02010609060101010101" pitchFamily="49" charset="-122"/>
              </a:rPr>
              <a:t>P(S)</a:t>
            </a:r>
            <a:r>
              <a:rPr lang="zh-CN" altLang="en-US" sz="2585" dirty="0">
                <a:solidFill>
                  <a:srgbClr val="000066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585" dirty="0">
                <a:solidFill>
                  <a:srgbClr val="000066"/>
                </a:solidFill>
                <a:ea typeface="黑体" panose="02010609060101010101" pitchFamily="49" charset="-122"/>
              </a:rPr>
              <a:t>V(S)</a:t>
            </a:r>
            <a:r>
              <a:rPr lang="zh-CN" altLang="en-US" sz="2585" dirty="0">
                <a:solidFill>
                  <a:srgbClr val="000066"/>
                </a:solidFill>
                <a:ea typeface="黑体" panose="02010609060101010101" pitchFamily="49" charset="-122"/>
              </a:rPr>
              <a:t>分别表示为</a:t>
            </a:r>
            <a:endParaRPr lang="en-US" altLang="zh-CN" sz="2585" dirty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marL="367821" lvl="2" indent="0">
              <a:buClr>
                <a:srgbClr val="FF5050"/>
              </a:buClr>
              <a:buSzPct val="120000"/>
              <a:buNone/>
            </a:pPr>
            <a:r>
              <a:rPr lang="en-US" altLang="zh-CN" sz="1662" dirty="0">
                <a:solidFill>
                  <a:srgbClr val="0000FF"/>
                </a:solidFill>
                <a:ea typeface="宋体" panose="02010600030101010101" pitchFamily="2" charset="-122"/>
              </a:rPr>
              <a:t> wait(S): while S&lt;= 0 </a:t>
            </a:r>
            <a:r>
              <a:rPr lang="zh-CN" altLang="en-US" sz="1662" dirty="0">
                <a:solidFill>
                  <a:srgbClr val="0000FF"/>
                </a:solidFill>
                <a:ea typeface="宋体" panose="02010600030101010101" pitchFamily="2" charset="-122"/>
              </a:rPr>
              <a:t>该进程等待；</a:t>
            </a:r>
            <a:endParaRPr lang="en-US" altLang="zh-CN" sz="1662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367821" lvl="2" indent="0">
              <a:buClr>
                <a:srgbClr val="FF5050"/>
              </a:buClr>
              <a:buSzPct val="120000"/>
              <a:buNone/>
            </a:pPr>
            <a:r>
              <a:rPr lang="en-US" altLang="zh-CN" sz="1662" dirty="0">
                <a:solidFill>
                  <a:srgbClr val="0000FF"/>
                </a:solidFill>
                <a:ea typeface="宋体" panose="02010600030101010101" pitchFamily="2" charset="-122"/>
              </a:rPr>
              <a:t>		S:=S-1;</a:t>
            </a:r>
          </a:p>
          <a:p>
            <a:pPr marL="367821" lvl="2" indent="0">
              <a:buClr>
                <a:srgbClr val="FF5050"/>
              </a:buClr>
              <a:buSzPct val="120000"/>
              <a:buNone/>
            </a:pPr>
            <a:r>
              <a:rPr lang="en-US" altLang="zh-CN" sz="1662" dirty="0">
                <a:solidFill>
                  <a:srgbClr val="0000FF"/>
                </a:solidFill>
                <a:ea typeface="宋体" panose="02010600030101010101" pitchFamily="2" charset="-122"/>
              </a:rPr>
              <a:t>Signal(S): 	S:=S+1;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D771CBC-E777-5A44-AC9D-2B92C3FB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整型信号量</a:t>
            </a:r>
          </a:p>
        </p:txBody>
      </p:sp>
    </p:spTree>
    <p:extLst>
      <p:ext uri="{BB962C8B-B14F-4D97-AF65-F5344CB8AC3E}">
        <p14:creationId xmlns:p14="http://schemas.microsoft.com/office/powerpoint/2010/main" val="135766752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88397A-ADE1-EF40-989F-888B79926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黑体" panose="02010609060101010101" pitchFamily="49" charset="-122"/>
              </a:rPr>
              <a:t>记录型信号量的数据结构：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ea typeface="黑体" panose="02010609060101010101" pitchFamily="49" charset="-122"/>
              </a:rPr>
              <a:t>type semaphore = record</a:t>
            </a:r>
          </a:p>
          <a:p>
            <a:pPr marL="0" indent="0">
              <a:buNone/>
            </a:pPr>
            <a:r>
              <a:rPr lang="en-US" altLang="zh-CN" dirty="0" err="1">
                <a:ea typeface="黑体" panose="02010609060101010101" pitchFamily="49" charset="-122"/>
              </a:rPr>
              <a:t>s:integer</a:t>
            </a:r>
            <a:r>
              <a:rPr lang="en-US" altLang="zh-CN" dirty="0">
                <a:ea typeface="黑体" panose="0201060906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ea typeface="黑体" panose="02010609060101010101" pitchFamily="49" charset="-122"/>
              </a:rPr>
              <a:t>L:list</a:t>
            </a:r>
            <a:r>
              <a:rPr lang="en-US" altLang="zh-CN" dirty="0">
                <a:ea typeface="黑体" panose="02010609060101010101" pitchFamily="49" charset="-122"/>
              </a:rPr>
              <a:t> of process;</a:t>
            </a:r>
          </a:p>
          <a:p>
            <a:pPr marL="0" indent="0">
              <a:buNone/>
            </a:pPr>
            <a:r>
              <a:rPr lang="en-US" altLang="zh-CN" dirty="0">
                <a:ea typeface="黑体" panose="02010609060101010101" pitchFamily="49" charset="-122"/>
              </a:rPr>
              <a:t>End</a:t>
            </a:r>
          </a:p>
          <a:p>
            <a:pPr marL="0" indent="0">
              <a:buNone/>
            </a:pPr>
            <a:r>
              <a:rPr lang="en-US" altLang="zh-CN" dirty="0">
                <a:ea typeface="黑体" panose="02010609060101010101" pitchFamily="49" charset="-122"/>
              </a:rPr>
              <a:t>	</a:t>
            </a:r>
            <a:r>
              <a:rPr lang="en-US" altLang="zh-CN" dirty="0" err="1">
                <a:ea typeface="黑体" panose="02010609060101010101" pitchFamily="49" charset="-122"/>
              </a:rPr>
              <a:t>S:semaphore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ea typeface="黑体" panose="02010609060101010101" pitchFamily="49" charset="-122"/>
              </a:rPr>
              <a:t>其中</a:t>
            </a:r>
            <a:r>
              <a:rPr lang="en-US" altLang="zh-CN" dirty="0">
                <a:ea typeface="黑体" panose="02010609060101010101" pitchFamily="49" charset="-122"/>
              </a:rPr>
              <a:t>s</a:t>
            </a:r>
            <a:r>
              <a:rPr lang="zh-CN" altLang="en-US" dirty="0">
                <a:ea typeface="黑体" panose="02010609060101010101" pitchFamily="49" charset="-122"/>
              </a:rPr>
              <a:t>的值是该类临界资源的数量，</a:t>
            </a:r>
            <a:r>
              <a:rPr lang="en-US" altLang="zh-CN" dirty="0">
                <a:ea typeface="黑体" panose="02010609060101010101" pitchFamily="49" charset="-122"/>
              </a:rPr>
              <a:t>L</a:t>
            </a:r>
            <a:r>
              <a:rPr lang="zh-CN" altLang="en-US" dirty="0">
                <a:ea typeface="黑体" panose="02010609060101010101" pitchFamily="49" charset="-122"/>
              </a:rPr>
              <a:t>为进程链表指针，指向等待该类资源的</a:t>
            </a:r>
            <a:r>
              <a:rPr lang="en-US" altLang="zh-CN" dirty="0">
                <a:ea typeface="黑体" panose="02010609060101010101" pitchFamily="49" charset="-122"/>
              </a:rPr>
              <a:t>PCB</a:t>
            </a:r>
            <a:r>
              <a:rPr lang="zh-CN" altLang="en-US" dirty="0">
                <a:ea typeface="黑体" panose="02010609060101010101" pitchFamily="49" charset="-122"/>
              </a:rPr>
              <a:t>队列。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6EDC3BC-50D1-C84F-9070-92C7343B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记录型信号量</a:t>
            </a:r>
          </a:p>
        </p:txBody>
      </p:sp>
    </p:spTree>
    <p:extLst>
      <p:ext uri="{BB962C8B-B14F-4D97-AF65-F5344CB8AC3E}">
        <p14:creationId xmlns:p14="http://schemas.microsoft.com/office/powerpoint/2010/main" val="8932758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248554" y="1501402"/>
            <a:ext cx="6646892" cy="4809763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讲：进程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讲：线程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讲：内核进程隔离（</a:t>
            </a:r>
            <a:r>
              <a:rPr lang="en-US" altLang="zh-CN" dirty="0">
                <a:ea typeface="宋体" pitchFamily="2" charset="-122"/>
              </a:rPr>
              <a:t>Namespace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en-US" dirty="0">
                <a:ea typeface="宋体" pitchFamily="2" charset="-122"/>
              </a:rPr>
              <a:t>讲：同步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5</a:t>
            </a:r>
            <a:r>
              <a:rPr lang="zh-CN" altLang="en-US" dirty="0">
                <a:ea typeface="宋体" pitchFamily="2" charset="-122"/>
              </a:rPr>
              <a:t>讲：信号量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6</a:t>
            </a:r>
            <a:r>
              <a:rPr lang="zh-CN" altLang="en-US" dirty="0">
                <a:ea typeface="宋体" pitchFamily="2" charset="-122"/>
              </a:rPr>
              <a:t>讲：进程间通信（</a:t>
            </a:r>
            <a:r>
              <a:rPr lang="en-US" altLang="zh-CN" dirty="0">
                <a:ea typeface="宋体" pitchFamily="2" charset="-122"/>
              </a:rPr>
              <a:t>IPC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7</a:t>
            </a:r>
            <a:r>
              <a:rPr lang="zh-CN" altLang="en-US" dirty="0">
                <a:ea typeface="宋体" pitchFamily="2" charset="-122"/>
              </a:rPr>
              <a:t>讲：调度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第四章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220627144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5082BF-1714-974E-8A79-65CED9C6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15" dirty="0">
                <a:ea typeface="黑体" panose="02010609060101010101" pitchFamily="49" charset="-122"/>
              </a:rPr>
              <a:t>AND</a:t>
            </a:r>
            <a:r>
              <a:rPr lang="zh-CN" altLang="en-US" sz="2215" dirty="0">
                <a:ea typeface="黑体" panose="02010609060101010101" pitchFamily="49" charset="-122"/>
              </a:rPr>
              <a:t>信号量集：同时需要多个资源且每种占用一个资源时的信号量操作</a:t>
            </a:r>
            <a:endParaRPr lang="en-US" altLang="zh-CN" sz="2215" dirty="0">
              <a:ea typeface="黑体" panose="02010609060101010101" pitchFamily="49" charset="-122"/>
            </a:endParaRPr>
          </a:p>
          <a:p>
            <a:pPr lvl="1"/>
            <a:r>
              <a:rPr lang="zh-CN" altLang="en-US" sz="1477" dirty="0">
                <a:ea typeface="黑体" panose="02010609060101010101" pitchFamily="49" charset="-122"/>
              </a:rPr>
              <a:t>将进程运行过程中所需要的所有资源，一次性全部分配给进程</a:t>
            </a:r>
            <a:endParaRPr lang="en-US" altLang="zh-CN" sz="1477" dirty="0">
              <a:ea typeface="黑体" panose="02010609060101010101" pitchFamily="49" charset="-122"/>
            </a:endParaRPr>
          </a:p>
          <a:p>
            <a:pPr lvl="1"/>
            <a:r>
              <a:rPr lang="zh-CN" altLang="en-US" sz="1477" dirty="0">
                <a:ea typeface="黑体" panose="02010609060101010101" pitchFamily="49" charset="-122"/>
              </a:rPr>
              <a:t>待进程使用完成以后再一起释放。</a:t>
            </a:r>
            <a:endParaRPr lang="en-US" altLang="zh-CN" sz="1477" dirty="0">
              <a:ea typeface="黑体" panose="02010609060101010101" pitchFamily="49" charset="-122"/>
            </a:endParaRPr>
          </a:p>
          <a:p>
            <a:pPr lvl="1"/>
            <a:r>
              <a:rPr lang="zh-CN" altLang="en-US" sz="1477" dirty="0">
                <a:ea typeface="黑体" panose="02010609060101010101" pitchFamily="49" charset="-122"/>
              </a:rPr>
              <a:t>只要有一个资源尚未分配给进程，则其他可能分配的资源也不能分配给它。</a:t>
            </a:r>
            <a:endParaRPr lang="zh-CN" altLang="en-US" sz="1477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D732B7-5FC6-8A43-B60C-9BF0ED48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AND</a:t>
            </a:r>
            <a:r>
              <a:rPr kumimoji="1" lang="zh-CN" altLang="en-US" dirty="0"/>
              <a:t>信号量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CA32768E-1F73-9E49-8A72-8636D3188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02" y="3595951"/>
            <a:ext cx="4120662" cy="236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46" dirty="0" err="1">
                <a:latin typeface="Arial" panose="020B0604020202020204" pitchFamily="34" charset="0"/>
              </a:rPr>
              <a:t>Swait</a:t>
            </a:r>
            <a:r>
              <a:rPr lang="en-US" altLang="zh-CN" sz="1846" dirty="0">
                <a:latin typeface="Arial" panose="020B0604020202020204" pitchFamily="34" charset="0"/>
              </a:rPr>
              <a:t>(S1, S2, …., Sn)</a:t>
            </a:r>
          </a:p>
          <a:p>
            <a:pPr algn="l" eaLnBrk="1" hangingPunct="1"/>
            <a:r>
              <a:rPr lang="en-US" altLang="zh-CN" sz="1846" dirty="0">
                <a:latin typeface="Arial" panose="020B0604020202020204" pitchFamily="34" charset="0"/>
              </a:rPr>
              <a:t>     if(S1&gt;=1 and … and Sn&gt;=1 then</a:t>
            </a:r>
          </a:p>
          <a:p>
            <a:pPr algn="l" eaLnBrk="1" hangingPunct="1"/>
            <a:r>
              <a:rPr lang="en-US" altLang="zh-CN" sz="1846" dirty="0">
                <a:latin typeface="Arial" panose="020B0604020202020204" pitchFamily="34" charset="0"/>
              </a:rPr>
              <a:t>          for </a:t>
            </a:r>
            <a:r>
              <a:rPr lang="en-US" altLang="zh-CN" sz="1846" dirty="0" err="1">
                <a:latin typeface="Arial" panose="020B0604020202020204" pitchFamily="34" charset="0"/>
              </a:rPr>
              <a:t>i</a:t>
            </a:r>
            <a:r>
              <a:rPr lang="en-US" altLang="zh-CN" sz="1846" dirty="0">
                <a:latin typeface="Arial" panose="020B0604020202020204" pitchFamily="34" charset="0"/>
              </a:rPr>
              <a:t>: =1 to n do</a:t>
            </a:r>
          </a:p>
          <a:p>
            <a:pPr algn="l" eaLnBrk="1" hangingPunct="1"/>
            <a:r>
              <a:rPr lang="en-US" altLang="zh-CN" sz="1846" dirty="0">
                <a:latin typeface="Arial" panose="020B0604020202020204" pitchFamily="34" charset="0"/>
              </a:rPr>
              <a:t>	 Si: = Si -1 </a:t>
            </a:r>
          </a:p>
          <a:p>
            <a:pPr algn="l" eaLnBrk="1" hangingPunct="1"/>
            <a:r>
              <a:rPr lang="en-US" altLang="zh-CN" sz="1846" dirty="0">
                <a:latin typeface="Arial" panose="020B0604020202020204" pitchFamily="34" charset="0"/>
              </a:rPr>
              <a:t>          </a:t>
            </a:r>
            <a:r>
              <a:rPr lang="en-US" altLang="zh-CN" sz="1846" dirty="0" err="1">
                <a:latin typeface="Arial" panose="020B0604020202020204" pitchFamily="34" charset="0"/>
              </a:rPr>
              <a:t>endfor</a:t>
            </a:r>
            <a:r>
              <a:rPr lang="en-US" altLang="zh-CN" sz="1846" dirty="0">
                <a:latin typeface="Arial" panose="020B0604020202020204" pitchFamily="34" charset="0"/>
              </a:rPr>
              <a:t> </a:t>
            </a:r>
          </a:p>
          <a:p>
            <a:pPr algn="l" eaLnBrk="1" hangingPunct="1"/>
            <a:r>
              <a:rPr lang="en-US" altLang="zh-CN" sz="1846" dirty="0">
                <a:latin typeface="Arial" panose="020B0604020202020204" pitchFamily="34" charset="0"/>
              </a:rPr>
              <a:t>      else</a:t>
            </a:r>
          </a:p>
          <a:p>
            <a:pPr algn="l" eaLnBrk="1" hangingPunct="1"/>
            <a:r>
              <a:rPr lang="zh-CN" altLang="en-US" sz="1846" dirty="0">
                <a:latin typeface="Arial" panose="020B0604020202020204" pitchFamily="34" charset="0"/>
              </a:rPr>
              <a:t>          将进程放入阻塞队列</a:t>
            </a:r>
            <a:endParaRPr lang="en-US" altLang="zh-CN" sz="1846" dirty="0">
              <a:latin typeface="Arial" panose="020B0604020202020204" pitchFamily="34" charset="0"/>
            </a:endParaRPr>
          </a:p>
          <a:p>
            <a:pPr algn="l" eaLnBrk="1" hangingPunct="1"/>
            <a:r>
              <a:rPr lang="en-US" altLang="zh-CN" sz="1846" dirty="0">
                <a:latin typeface="Arial" panose="020B0604020202020204" pitchFamily="34" charset="0"/>
              </a:rPr>
              <a:t>     endif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FBED06C6-8817-2047-88EC-421419797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4938" y="3595952"/>
            <a:ext cx="4120662" cy="179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46" dirty="0" err="1">
                <a:latin typeface="Arial" panose="020B0604020202020204" pitchFamily="34" charset="0"/>
              </a:rPr>
              <a:t>Ssignal</a:t>
            </a:r>
            <a:r>
              <a:rPr lang="en-US" altLang="zh-CN" sz="1846" dirty="0">
                <a:latin typeface="Arial" panose="020B0604020202020204" pitchFamily="34" charset="0"/>
              </a:rPr>
              <a:t>(S1,S2,…,Sn)</a:t>
            </a:r>
          </a:p>
          <a:p>
            <a:pPr algn="l" eaLnBrk="1" hangingPunct="1"/>
            <a:r>
              <a:rPr lang="en-US" altLang="zh-CN" sz="1846" dirty="0">
                <a:latin typeface="Arial" panose="020B0604020202020204" pitchFamily="34" charset="0"/>
              </a:rPr>
              <a:t>       for </a:t>
            </a:r>
            <a:r>
              <a:rPr lang="en-US" altLang="zh-CN" sz="1846" dirty="0" err="1">
                <a:latin typeface="Arial" panose="020B0604020202020204" pitchFamily="34" charset="0"/>
              </a:rPr>
              <a:t>i</a:t>
            </a:r>
            <a:r>
              <a:rPr lang="en-US" altLang="zh-CN" sz="1846" dirty="0">
                <a:latin typeface="Arial" panose="020B0604020202020204" pitchFamily="34" charset="0"/>
              </a:rPr>
              <a:t>: =1 to n do</a:t>
            </a:r>
          </a:p>
          <a:p>
            <a:pPr algn="l" eaLnBrk="1" hangingPunct="1"/>
            <a:r>
              <a:rPr lang="en-US" altLang="zh-CN" sz="1846" dirty="0">
                <a:latin typeface="Arial" panose="020B0604020202020204" pitchFamily="34" charset="0"/>
              </a:rPr>
              <a:t>       Si = Si +1;</a:t>
            </a:r>
          </a:p>
          <a:p>
            <a:pPr algn="l" eaLnBrk="1" hangingPunct="1"/>
            <a:r>
              <a:rPr lang="en-US" altLang="zh-CN" sz="1846" dirty="0">
                <a:latin typeface="Arial" panose="020B0604020202020204" pitchFamily="34" charset="0"/>
              </a:rPr>
              <a:t>        </a:t>
            </a:r>
            <a:r>
              <a:rPr lang="zh-CN" altLang="en-US" sz="1846" dirty="0">
                <a:latin typeface="Arial" panose="020B0604020202020204" pitchFamily="34" charset="0"/>
              </a:rPr>
              <a:t>唤醒所有因</a:t>
            </a:r>
            <a:r>
              <a:rPr lang="en-US" altLang="zh-CN" sz="1846" dirty="0">
                <a:latin typeface="Arial" panose="020B0604020202020204" pitchFamily="34" charset="0"/>
              </a:rPr>
              <a:t>Si</a:t>
            </a:r>
            <a:r>
              <a:rPr lang="zh-CN" altLang="en-US" sz="1846" dirty="0">
                <a:latin typeface="Arial" panose="020B0604020202020204" pitchFamily="34" charset="0"/>
              </a:rPr>
              <a:t>不能满足</a:t>
            </a:r>
            <a:endParaRPr lang="en-US" altLang="zh-CN" sz="1846" dirty="0">
              <a:latin typeface="Arial" panose="020B0604020202020204" pitchFamily="34" charset="0"/>
            </a:endParaRPr>
          </a:p>
          <a:p>
            <a:pPr algn="l" eaLnBrk="1" hangingPunct="1"/>
            <a:r>
              <a:rPr lang="en-US" altLang="zh-CN" sz="1846" dirty="0">
                <a:latin typeface="Arial" panose="020B0604020202020204" pitchFamily="34" charset="0"/>
              </a:rPr>
              <a:t>        </a:t>
            </a:r>
            <a:r>
              <a:rPr lang="zh-CN" altLang="en-US" sz="1846" dirty="0">
                <a:latin typeface="Arial" panose="020B0604020202020204" pitchFamily="34" charset="0"/>
              </a:rPr>
              <a:t>而进入阻塞队列的进程</a:t>
            </a:r>
            <a:endParaRPr lang="en-US" altLang="zh-CN" sz="1846" dirty="0">
              <a:latin typeface="Arial" panose="020B0604020202020204" pitchFamily="34" charset="0"/>
            </a:endParaRPr>
          </a:p>
          <a:p>
            <a:pPr algn="l" eaLnBrk="1" hangingPunct="1"/>
            <a:r>
              <a:rPr lang="en-US" altLang="zh-CN" sz="1846" dirty="0">
                <a:latin typeface="Arial" panose="020B0604020202020204" pitchFamily="34" charset="0"/>
              </a:rPr>
              <a:t>        </a:t>
            </a:r>
            <a:r>
              <a:rPr lang="en-US" altLang="zh-CN" sz="1846" dirty="0" err="1">
                <a:latin typeface="Arial" panose="020B0604020202020204" pitchFamily="34" charset="0"/>
              </a:rPr>
              <a:t>endfor</a:t>
            </a:r>
            <a:r>
              <a:rPr lang="en-US" altLang="zh-CN" sz="1846" dirty="0">
                <a:latin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57231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6FF72E2-37A6-C749-ABE0-72875B84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9" y="1501401"/>
            <a:ext cx="8241323" cy="4918700"/>
          </a:xfrm>
        </p:spPr>
        <p:txBody>
          <a:bodyPr/>
          <a:lstStyle/>
          <a:p>
            <a:r>
              <a:rPr lang="zh-CN" altLang="en-US" dirty="0"/>
              <a:t>基本思想：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" altLang="zh-CN" dirty="0"/>
              <a:t>AND</a:t>
            </a:r>
            <a:r>
              <a:rPr lang="zh-CN" altLang="en-US" dirty="0"/>
              <a:t>型信号量集基础上进一步扩展，进程对信号量</a:t>
            </a:r>
            <a:r>
              <a:rPr lang="en" altLang="zh-CN" dirty="0"/>
              <a:t>Si</a:t>
            </a:r>
            <a:r>
              <a:rPr lang="zh-CN" altLang="en-US" dirty="0"/>
              <a:t>的测试值为</a:t>
            </a:r>
            <a:r>
              <a:rPr lang="en" altLang="zh-CN" dirty="0" err="1"/>
              <a:t>Ti</a:t>
            </a:r>
            <a:r>
              <a:rPr lang="zh-CN" altLang="en" dirty="0"/>
              <a:t>，</a:t>
            </a:r>
            <a:r>
              <a:rPr lang="zh-CN" altLang="en-US" dirty="0"/>
              <a:t>占用值为</a:t>
            </a:r>
            <a:r>
              <a:rPr lang="en" altLang="zh-CN" dirty="0"/>
              <a:t>di</a:t>
            </a:r>
            <a:r>
              <a:rPr lang="zh-CN" altLang="en" dirty="0"/>
              <a:t>。</a:t>
            </a:r>
          </a:p>
          <a:p>
            <a:pPr lvl="1"/>
            <a:r>
              <a:rPr lang="en" altLang="zh-CN" dirty="0" err="1"/>
              <a:t>Swait</a:t>
            </a:r>
            <a:r>
              <a:rPr lang="en" altLang="zh-CN" dirty="0"/>
              <a:t>(S1,t1,d1;…;</a:t>
            </a:r>
            <a:r>
              <a:rPr lang="en" altLang="zh-CN" dirty="0" err="1"/>
              <a:t>Sn,tn,dn</a:t>
            </a:r>
            <a:r>
              <a:rPr lang="en" altLang="zh-CN" dirty="0"/>
              <a:t>);</a:t>
            </a:r>
          </a:p>
          <a:p>
            <a:pPr lvl="1"/>
            <a:r>
              <a:rPr lang="en" altLang="zh-CN" dirty="0" err="1"/>
              <a:t>Ssignal</a:t>
            </a:r>
            <a:r>
              <a:rPr lang="en" altLang="zh-CN" dirty="0"/>
              <a:t>(S1,d1;…; </a:t>
            </a:r>
            <a:r>
              <a:rPr lang="en" altLang="zh-CN" dirty="0" err="1"/>
              <a:t>Sn,dn</a:t>
            </a:r>
            <a:r>
              <a:rPr lang="en" altLang="zh-CN" dirty="0"/>
              <a:t>);</a:t>
            </a:r>
          </a:p>
          <a:p>
            <a:endParaRPr lang="en" altLang="zh-CN" dirty="0"/>
          </a:p>
          <a:p>
            <a:r>
              <a:rPr lang="zh-CN" altLang="en-US" dirty="0"/>
              <a:t>一般信号量集的几种特定情况</a:t>
            </a:r>
          </a:p>
          <a:p>
            <a:pPr lvl="1"/>
            <a:r>
              <a:rPr lang="en" altLang="zh-CN" dirty="0" err="1"/>
              <a:t>Swait</a:t>
            </a:r>
            <a:r>
              <a:rPr lang="en" altLang="zh-CN" dirty="0"/>
              <a:t>(</a:t>
            </a:r>
            <a:r>
              <a:rPr lang="en" altLang="zh-CN" dirty="0" err="1"/>
              <a:t>S,d,d</a:t>
            </a:r>
            <a:r>
              <a:rPr lang="en" altLang="zh-CN" dirty="0"/>
              <a:t>)</a:t>
            </a:r>
            <a:r>
              <a:rPr lang="zh-CN" altLang="en-US" dirty="0"/>
              <a:t>表示每次申请</a:t>
            </a:r>
            <a:r>
              <a:rPr lang="en" altLang="zh-CN" dirty="0"/>
              <a:t>d</a:t>
            </a:r>
            <a:r>
              <a:rPr lang="zh-CN" altLang="en-US" dirty="0"/>
              <a:t>个资源，当少于</a:t>
            </a:r>
            <a:r>
              <a:rPr lang="en" altLang="zh-CN" dirty="0"/>
              <a:t>d</a:t>
            </a:r>
            <a:r>
              <a:rPr lang="zh-CN" altLang="en-US" dirty="0"/>
              <a:t>个时，不分配。</a:t>
            </a:r>
          </a:p>
          <a:p>
            <a:pPr lvl="1"/>
            <a:r>
              <a:rPr lang="en" altLang="zh-CN" dirty="0" err="1"/>
              <a:t>Swait</a:t>
            </a:r>
            <a:r>
              <a:rPr lang="en" altLang="zh-CN" dirty="0"/>
              <a:t>(S,1,1)</a:t>
            </a:r>
            <a:r>
              <a:rPr lang="zh-CN" altLang="en-US" dirty="0"/>
              <a:t>表示互斥信号量</a:t>
            </a:r>
            <a:endParaRPr lang="en-US" altLang="zh-CN" dirty="0"/>
          </a:p>
          <a:p>
            <a:pPr lvl="1"/>
            <a:r>
              <a:rPr lang="en" altLang="zh-CN" dirty="0" err="1"/>
              <a:t>Swait</a:t>
            </a:r>
            <a:r>
              <a:rPr lang="en" altLang="zh-CN" dirty="0"/>
              <a:t>(S</a:t>
            </a:r>
            <a:r>
              <a:rPr lang="zh-CN" altLang="en" dirty="0"/>
              <a:t>，</a:t>
            </a:r>
            <a:r>
              <a:rPr lang="en" altLang="zh-CN" dirty="0"/>
              <a:t>1</a:t>
            </a:r>
            <a:r>
              <a:rPr lang="zh-CN" altLang="en" dirty="0"/>
              <a:t>，</a:t>
            </a:r>
            <a:r>
              <a:rPr lang="en" altLang="zh-CN" dirty="0"/>
              <a:t>0)</a:t>
            </a:r>
            <a:r>
              <a:rPr lang="zh-CN" altLang="en-US" dirty="0"/>
              <a:t>可作为一个可控开关</a:t>
            </a:r>
            <a:r>
              <a:rPr lang="en-US" altLang="zh-CN" dirty="0"/>
              <a:t>(</a:t>
            </a:r>
            <a:r>
              <a:rPr lang="zh-CN" altLang="en-US" dirty="0"/>
              <a:t>当</a:t>
            </a:r>
            <a:r>
              <a:rPr lang="en" altLang="zh-CN" dirty="0"/>
              <a:t>S≥1</a:t>
            </a:r>
            <a:r>
              <a:rPr lang="zh-CN" altLang="en-US" dirty="0"/>
              <a:t>时，允许多个进程进入临界区；当</a:t>
            </a:r>
            <a:r>
              <a:rPr lang="en" altLang="zh-CN" dirty="0"/>
              <a:t>S=0</a:t>
            </a:r>
            <a:r>
              <a:rPr lang="zh-CN" altLang="en-US" dirty="0"/>
              <a:t>时禁止任何进程进入临界区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信号量集未必成对使用</a:t>
            </a:r>
            <a:r>
              <a:rPr lang="en" altLang="zh-CN" dirty="0" err="1"/>
              <a:t>Swait</a:t>
            </a:r>
            <a:r>
              <a:rPr lang="en" altLang="zh-CN" dirty="0"/>
              <a:t>()</a:t>
            </a:r>
            <a:r>
              <a:rPr lang="zh-CN" altLang="en-US" dirty="0"/>
              <a:t>和</a:t>
            </a:r>
            <a:r>
              <a:rPr lang="en" altLang="zh-CN" dirty="0" err="1"/>
              <a:t>Ssignal</a:t>
            </a:r>
            <a:r>
              <a:rPr lang="en" altLang="zh-CN" dirty="0"/>
              <a:t>(),</a:t>
            </a:r>
            <a:r>
              <a:rPr lang="zh-CN" altLang="en-US" dirty="0"/>
              <a:t>如一起申请资源，但可以不一起释放资源。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9CB0CB-006C-FE4A-B35B-4D0FA143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信号量集</a:t>
            </a:r>
          </a:p>
        </p:txBody>
      </p:sp>
    </p:spTree>
    <p:extLst>
      <p:ext uri="{BB962C8B-B14F-4D97-AF65-F5344CB8AC3E}">
        <p14:creationId xmlns:p14="http://schemas.microsoft.com/office/powerpoint/2010/main" val="14829682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B83D0A-2BAD-5F49-9390-460C0CE3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信号量的使用</a:t>
            </a:r>
            <a:endParaRPr lang="en-US" altLang="zh-CN" dirty="0"/>
          </a:p>
          <a:p>
            <a:pPr lvl="1"/>
            <a:r>
              <a:rPr lang="zh-CN" altLang="en-US" dirty="0"/>
              <a:t>适用于被占用较长时间的锁</a:t>
            </a:r>
            <a:endParaRPr lang="en-US" altLang="zh-CN" dirty="0"/>
          </a:p>
          <a:p>
            <a:pPr lvl="1"/>
            <a:r>
              <a:rPr lang="zh-CN" altLang="en-US" dirty="0"/>
              <a:t>短时间的加锁场景不适合采用信号量</a:t>
            </a:r>
            <a:endParaRPr lang="en-US" altLang="zh-CN" dirty="0"/>
          </a:p>
          <a:p>
            <a:pPr lvl="2"/>
            <a:r>
              <a:rPr lang="zh-CN" altLang="en-US" dirty="0"/>
              <a:t>维护等待队列、切换上下文会有开销</a:t>
            </a:r>
            <a:endParaRPr lang="en-US" altLang="zh-CN" dirty="0"/>
          </a:p>
          <a:p>
            <a:pPr lvl="1"/>
            <a:r>
              <a:rPr lang="zh-CN" altLang="en-US" dirty="0"/>
              <a:t>信号量只能在进程上下文中使用，不可用于中断上下文，</a:t>
            </a:r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在获取信号量时，不能拥有自旋锁</a:t>
            </a:r>
            <a:endParaRPr lang="en-US" altLang="zh-CN" dirty="0"/>
          </a:p>
          <a:p>
            <a:pPr lvl="2"/>
            <a:r>
              <a:rPr lang="zh-CN" altLang="en-US" dirty="0"/>
              <a:t>获取信号量不成功时，会出现“带锁睡眠”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对于互斥</a:t>
            </a:r>
            <a:endParaRPr lang="en-US" altLang="zh-CN" dirty="0"/>
          </a:p>
          <a:p>
            <a:pPr lvl="1"/>
            <a:r>
              <a:rPr lang="zh-CN" altLang="en-US" dirty="0"/>
              <a:t>保证同时只有一个进程可以访问共享数据，使用哪种信号量？</a:t>
            </a:r>
            <a:endParaRPr lang="en-US" altLang="zh-CN" dirty="0"/>
          </a:p>
          <a:p>
            <a:r>
              <a:rPr lang="zh-CN" altLang="en-US" dirty="0"/>
              <a:t>对于有条件同步</a:t>
            </a:r>
            <a:endParaRPr lang="en-US" altLang="zh-CN" dirty="0"/>
          </a:p>
          <a:p>
            <a:pPr lvl="1"/>
            <a:r>
              <a:rPr lang="zh-CN" altLang="en-US" dirty="0"/>
              <a:t>允许进程等待特定条件发生，使用哪种？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460063-5C36-304E-ADF5-3BED5CDC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信号量</a:t>
            </a:r>
          </a:p>
        </p:txBody>
      </p:sp>
    </p:spTree>
    <p:extLst>
      <p:ext uri="{BB962C8B-B14F-4D97-AF65-F5344CB8AC3E}">
        <p14:creationId xmlns:p14="http://schemas.microsoft.com/office/powerpoint/2010/main" val="347533042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EBE3BAB-7874-A540-988B-726B67DF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相较于锁</a:t>
            </a:r>
            <a:endParaRPr kumimoji="1" lang="en-US" altLang="zh-CN" dirty="0"/>
          </a:p>
          <a:p>
            <a:pPr lvl="1"/>
            <a:r>
              <a:rPr lang="zh-CN" altLang="en-US" dirty="0"/>
              <a:t>信号量有更多的语义</a:t>
            </a:r>
            <a:endParaRPr lang="en-US" altLang="zh-CN" dirty="0"/>
          </a:p>
          <a:p>
            <a:pPr lvl="1"/>
            <a:r>
              <a:rPr kumimoji="1" lang="zh-CN" altLang="en-US" dirty="0"/>
              <a:t>当信号量大于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，可以允许多个进程同时访问临界资源</a:t>
            </a:r>
            <a:endParaRPr kumimoji="1" lang="en-US" altLang="zh-CN" dirty="0"/>
          </a:p>
          <a:p>
            <a:pPr lvl="1"/>
            <a:r>
              <a:rPr lang="zh-CN" altLang="en-US" dirty="0"/>
              <a:t>当信号量等于</a:t>
            </a:r>
            <a:r>
              <a:rPr lang="en-US" altLang="zh-CN" dirty="0"/>
              <a:t>1</a:t>
            </a:r>
            <a:r>
              <a:rPr lang="zh-CN" altLang="en-US" dirty="0"/>
              <a:t>，可以用来做互斥访问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2DA8F0-880A-D647-BA8F-335B7D25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信号量</a:t>
            </a:r>
            <a:r>
              <a:rPr kumimoji="1" lang="en-US" altLang="zh-CN" dirty="0"/>
              <a:t>vs</a:t>
            </a:r>
            <a:r>
              <a:rPr kumimoji="1" lang="zh-CN" altLang="en-US" dirty="0"/>
              <a:t>锁</a:t>
            </a:r>
          </a:p>
        </p:txBody>
      </p:sp>
    </p:spTree>
    <p:extLst>
      <p:ext uri="{BB962C8B-B14F-4D97-AF65-F5344CB8AC3E}">
        <p14:creationId xmlns:p14="http://schemas.microsoft.com/office/powerpoint/2010/main" val="367100340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0176D20-7334-E54F-AD81-975C5D22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Count</a:t>
            </a:r>
            <a:r>
              <a:rPr kumimoji="1" lang="zh-CN" altLang="en-US" dirty="0"/>
              <a:t>：信号量状态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&gt;1</a:t>
            </a:r>
            <a:r>
              <a:rPr kumimoji="1" lang="zh-CN" altLang="en-US" dirty="0"/>
              <a:t>：信号量为空闲状态</a:t>
            </a:r>
            <a:endParaRPr kumimoji="1" lang="en-US" altLang="zh-CN" dirty="0"/>
          </a:p>
          <a:p>
            <a:pPr lvl="1"/>
            <a:r>
              <a:rPr lang="en-US" altLang="zh-CN" dirty="0"/>
              <a:t>=0</a:t>
            </a:r>
            <a:r>
              <a:rPr lang="zh-CN" altLang="en-US" dirty="0"/>
              <a:t>：信号量为非空闲状态，没有等待者</a:t>
            </a:r>
            <a:endParaRPr lang="en-US" altLang="zh-CN" dirty="0"/>
          </a:p>
          <a:p>
            <a:r>
              <a:rPr kumimoji="1" lang="en-US" altLang="zh-CN" dirty="0" err="1"/>
              <a:t>Wait_list</a:t>
            </a:r>
            <a:r>
              <a:rPr kumimoji="1" lang="zh-CN" altLang="en-US" dirty="0"/>
              <a:t>：信号量的阻塞队列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空：没有等待者</a:t>
            </a:r>
            <a:endParaRPr kumimoji="1" lang="en-US" altLang="zh-CN" dirty="0"/>
          </a:p>
          <a:p>
            <a:pPr lvl="1"/>
            <a:r>
              <a:rPr lang="zh-CN" altLang="en-US" dirty="0"/>
              <a:t>非空：有等待者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C70D8C-93DC-704E-9052-E085C173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信号量实现</a:t>
            </a:r>
          </a:p>
        </p:txBody>
      </p:sp>
      <p:pic>
        <p:nvPicPr>
          <p:cNvPr id="5" name="图片 4" descr="图片包含 游戏机, 截图, 鸟&#10;&#10;描述已自动生成">
            <a:extLst>
              <a:ext uri="{FF2B5EF4-FFF2-40B4-BE49-F238E27FC236}">
                <a16:creationId xmlns:a16="http://schemas.microsoft.com/office/drawing/2014/main" id="{3AB2AE27-FE1C-5241-BDBF-75EA87471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1" y="3896247"/>
            <a:ext cx="7853559" cy="219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235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8F44F3A-25AF-2C47-AAA1-DE54F56C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9" y="1501401"/>
            <a:ext cx="8241323" cy="4985169"/>
          </a:xfrm>
        </p:spPr>
        <p:txBody>
          <a:bodyPr/>
          <a:lstStyle/>
          <a:p>
            <a:r>
              <a:rPr lang="en-US" altLang="zh-CN" sz="2215" dirty="0"/>
              <a:t>up</a:t>
            </a:r>
            <a:r>
              <a:rPr lang="zh-CN" altLang="en-US" sz="2215" dirty="0"/>
              <a:t>：释放信号量</a:t>
            </a:r>
            <a:endParaRPr lang="en-US" altLang="zh-CN" sz="2215" dirty="0"/>
          </a:p>
          <a:p>
            <a:pPr lvl="1"/>
            <a:r>
              <a:rPr lang="zh-CN" altLang="en-US" sz="1662" dirty="0"/>
              <a:t>唤醒阻塞于此的进程</a:t>
            </a:r>
            <a:endParaRPr lang="en-US" altLang="zh-CN" sz="1662" dirty="0"/>
          </a:p>
          <a:p>
            <a:pPr lvl="1"/>
            <a:endParaRPr lang="en-US" altLang="zh-CN" sz="1662" dirty="0"/>
          </a:p>
          <a:p>
            <a:r>
              <a:rPr lang="en-US" altLang="zh-CN" sz="2215" dirty="0"/>
              <a:t>down</a:t>
            </a:r>
            <a:r>
              <a:rPr lang="zh-CN" altLang="en-US" sz="2215" dirty="0"/>
              <a:t>：获取信号量</a:t>
            </a:r>
            <a:endParaRPr lang="en-US" altLang="zh-CN" sz="2215" dirty="0"/>
          </a:p>
          <a:p>
            <a:pPr lvl="1"/>
            <a:r>
              <a:rPr lang="zh-CN" altLang="en-US" sz="1662" dirty="0"/>
              <a:t>若不成功，进入</a:t>
            </a:r>
            <a:r>
              <a:rPr lang="en-US" altLang="zh-CN" sz="1662" dirty="0"/>
              <a:t>UNINTERRUPTIBLE</a:t>
            </a:r>
            <a:r>
              <a:rPr lang="zh-CN" altLang="en-US" sz="1662" dirty="0"/>
              <a:t>睡眠状态 </a:t>
            </a:r>
          </a:p>
          <a:p>
            <a:pPr lvl="1"/>
            <a:r>
              <a:rPr lang="zh-CN" altLang="en-US" sz="1662" dirty="0"/>
              <a:t>因为可能导致睡眠，不能用于中断上下文 </a:t>
            </a:r>
          </a:p>
          <a:p>
            <a:pPr lvl="1"/>
            <a:endParaRPr lang="en-US" altLang="zh-CN" sz="1662" dirty="0"/>
          </a:p>
          <a:p>
            <a:r>
              <a:rPr lang="en-US" altLang="zh-CN" sz="2215" dirty="0" err="1"/>
              <a:t>down_interruptible</a:t>
            </a:r>
            <a:r>
              <a:rPr lang="zh-CN" altLang="en-US" sz="2215" dirty="0"/>
              <a:t>：获取信号量（可被唤醒）</a:t>
            </a:r>
            <a:endParaRPr lang="en-US" altLang="zh-CN" sz="2215" dirty="0"/>
          </a:p>
          <a:p>
            <a:pPr lvl="1"/>
            <a:r>
              <a:rPr lang="zh-CN" altLang="en-US" sz="1662" dirty="0"/>
              <a:t>若不成功，进入</a:t>
            </a:r>
            <a:r>
              <a:rPr lang="en-US" altLang="zh-CN" sz="1662" dirty="0"/>
              <a:t>INTERRUPTIBLE</a:t>
            </a:r>
            <a:r>
              <a:rPr lang="zh-CN" altLang="en-US" sz="1662" dirty="0"/>
              <a:t>睡眠状态</a:t>
            </a:r>
            <a:endParaRPr lang="en-US" altLang="zh-CN" sz="1662" dirty="0"/>
          </a:p>
          <a:p>
            <a:pPr lvl="1"/>
            <a:r>
              <a:rPr lang="zh-CN" altLang="en-US" sz="1662" dirty="0"/>
              <a:t>可被</a:t>
            </a:r>
            <a:r>
              <a:rPr lang="en-US" altLang="zh-CN" sz="1662" dirty="0"/>
              <a:t>signal</a:t>
            </a:r>
            <a:r>
              <a:rPr lang="zh-CN" altLang="en-US" sz="1662" dirty="0"/>
              <a:t>唤醒，在设备驱动中大量使用</a:t>
            </a:r>
            <a:endParaRPr lang="en-US" altLang="zh-CN" sz="1662" dirty="0"/>
          </a:p>
          <a:p>
            <a:pPr lvl="1"/>
            <a:r>
              <a:rPr lang="zh-CN" altLang="en-US" sz="1662" dirty="0"/>
              <a:t>因为可能导致睡眠，不能用于中断上下文 </a:t>
            </a:r>
          </a:p>
          <a:p>
            <a:pPr lvl="1"/>
            <a:endParaRPr lang="en-US" altLang="zh-CN" sz="1662" dirty="0"/>
          </a:p>
          <a:p>
            <a:r>
              <a:rPr lang="en-US" altLang="zh-CN" sz="2215" dirty="0" err="1"/>
              <a:t>down_trylock</a:t>
            </a:r>
            <a:r>
              <a:rPr lang="zh-CN" altLang="en-US" sz="2215" dirty="0"/>
              <a:t>：非阻塞获取信号量</a:t>
            </a:r>
            <a:endParaRPr lang="en-US" altLang="zh-CN" sz="2215" dirty="0"/>
          </a:p>
          <a:p>
            <a:pPr lvl="1"/>
            <a:r>
              <a:rPr lang="zh-CN" altLang="en-US" sz="1662" dirty="0"/>
              <a:t>功能与</a:t>
            </a:r>
            <a:r>
              <a:rPr lang="en" altLang="zh-CN" sz="1662" dirty="0"/>
              <a:t>down</a:t>
            </a:r>
            <a:r>
              <a:rPr lang="zh-CN" altLang="en-US" sz="1662" dirty="0"/>
              <a:t>类似</a:t>
            </a:r>
            <a:endParaRPr lang="en-US" altLang="zh-CN" sz="1662" dirty="0"/>
          </a:p>
          <a:p>
            <a:pPr lvl="1"/>
            <a:r>
              <a:rPr lang="zh-CN" altLang="en-US" sz="1662" dirty="0"/>
              <a:t>但申请不成功时，函数返回，不进入睡眠状态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7F2A3DB-07D1-DF48-AF15-31F09651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下信号量原语</a:t>
            </a:r>
          </a:p>
        </p:txBody>
      </p:sp>
    </p:spTree>
    <p:extLst>
      <p:ext uri="{BB962C8B-B14F-4D97-AF65-F5344CB8AC3E}">
        <p14:creationId xmlns:p14="http://schemas.microsoft.com/office/powerpoint/2010/main" val="129886834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69F79985-4C1B-3048-AD45-6699171FC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01401"/>
            <a:ext cx="6705600" cy="2579077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A188E1D-5B3F-A94B-94D4-7B2DDE23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Up</a:t>
            </a:r>
            <a:r>
              <a:rPr kumimoji="1" lang="zh-CN" altLang="en-US" dirty="0"/>
              <a:t>实现</a:t>
            </a:r>
          </a:p>
        </p:txBody>
      </p:sp>
      <p:pic>
        <p:nvPicPr>
          <p:cNvPr id="7" name="图片 6" descr="图片包含 游戏机, 截图&#10;&#10;描述已自动生成">
            <a:extLst>
              <a:ext uri="{FF2B5EF4-FFF2-40B4-BE49-F238E27FC236}">
                <a16:creationId xmlns:a16="http://schemas.microsoft.com/office/drawing/2014/main" id="{538BEC4F-622A-8443-85C8-0694CA92A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99" y="4297286"/>
            <a:ext cx="6752492" cy="18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9019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, 截图&#10;&#10;描述已自动生成">
            <a:extLst>
              <a:ext uri="{FF2B5EF4-FFF2-40B4-BE49-F238E27FC236}">
                <a16:creationId xmlns:a16="http://schemas.microsoft.com/office/drawing/2014/main" id="{84594B8E-7AF0-474F-ACA8-3F26B3150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16" y="1434932"/>
            <a:ext cx="6740769" cy="2602523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CB9EE949-09D6-204A-8136-72FEA53D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Down</a:t>
            </a:r>
            <a:r>
              <a:rPr kumimoji="1" lang="zh-CN" altLang="en-US" dirty="0"/>
              <a:t>实现</a:t>
            </a:r>
          </a:p>
        </p:txBody>
      </p:sp>
      <p:pic>
        <p:nvPicPr>
          <p:cNvPr id="7" name="图片 6" descr="图片包含 游戏机, 截图&#10;&#10;描述已自动生成">
            <a:extLst>
              <a:ext uri="{FF2B5EF4-FFF2-40B4-BE49-F238E27FC236}">
                <a16:creationId xmlns:a16="http://schemas.microsoft.com/office/drawing/2014/main" id="{5ED49A0E-0AE7-4F4D-9EE7-45B9A5019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16" y="4426034"/>
            <a:ext cx="6764215" cy="12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1984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, 截图&#10;&#10;描述已自动生成">
            <a:extLst>
              <a:ext uri="{FF2B5EF4-FFF2-40B4-BE49-F238E27FC236}">
                <a16:creationId xmlns:a16="http://schemas.microsoft.com/office/drawing/2014/main" id="{D944CBA3-05B3-F545-B156-808F737FE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1751135"/>
            <a:ext cx="6752492" cy="4021015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56C2645-5555-EA47-AF9C-87D9AD74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Down</a:t>
            </a:r>
            <a:r>
              <a:rPr kumimoji="1"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122972868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7E0470-D671-CE4D-85E7-06C16CB56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实现机制</a:t>
            </a:r>
            <a:endParaRPr kumimoji="1" lang="en-US" altLang="zh-CN" dirty="0"/>
          </a:p>
          <a:p>
            <a:pPr lvl="1"/>
            <a:r>
              <a:rPr lang="zh-CN" altLang="en-US" dirty="0"/>
              <a:t>与读写锁类似，</a:t>
            </a:r>
            <a:r>
              <a:rPr lang="zh-CN" altLang="en-US" dirty="0">
                <a:solidFill>
                  <a:srgbClr val="C00000"/>
                </a:solidFill>
              </a:rPr>
              <a:t>读可以并发，写需要独占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内核按</a:t>
            </a:r>
            <a:r>
              <a:rPr lang="en" altLang="zh-CN" dirty="0">
                <a:solidFill>
                  <a:srgbClr val="C00000"/>
                </a:solidFill>
              </a:rPr>
              <a:t>FIFO</a:t>
            </a:r>
            <a:r>
              <a:rPr lang="zh-CN" altLang="en-US" dirty="0"/>
              <a:t>的顺序处理信号量的申请</a:t>
            </a:r>
            <a:endParaRPr lang="en-US" altLang="zh-CN" dirty="0"/>
          </a:p>
          <a:p>
            <a:pPr lvl="1"/>
            <a:r>
              <a:rPr lang="zh-CN" altLang="en-US" dirty="0"/>
              <a:t>当信号量被写进程占用时 </a:t>
            </a:r>
          </a:p>
          <a:p>
            <a:pPr lvl="2"/>
            <a:r>
              <a:rPr lang="zh-CN" altLang="en-US" dirty="0"/>
              <a:t>所有的其它等待进程进入睡眠</a:t>
            </a:r>
            <a:endParaRPr lang="en-US" altLang="zh-CN" dirty="0"/>
          </a:p>
          <a:p>
            <a:pPr lvl="1"/>
            <a:r>
              <a:rPr lang="zh-CN" altLang="en-US" dirty="0"/>
              <a:t>当信号量被读进程占用 </a:t>
            </a:r>
          </a:p>
          <a:p>
            <a:pPr lvl="1"/>
            <a:r>
              <a:rPr lang="zh-CN" altLang="en-US" dirty="0"/>
              <a:t>在第一个写进程执行前的所有读进程可以获得信号量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想想怎么实现？</a:t>
            </a:r>
          </a:p>
          <a:p>
            <a:pPr lvl="1"/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BF199DC-0016-4A45-85F6-744416EC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读写信号量</a:t>
            </a:r>
          </a:p>
        </p:txBody>
      </p:sp>
    </p:spTree>
    <p:extLst>
      <p:ext uri="{BB962C8B-B14F-4D97-AF65-F5344CB8AC3E}">
        <p14:creationId xmlns:p14="http://schemas.microsoft.com/office/powerpoint/2010/main" val="360090491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1.	</a:t>
            </a:r>
            <a:r>
              <a:rPr lang="zh-CN" altLang="en-US" dirty="0">
                <a:solidFill>
                  <a:srgbClr val="C00000"/>
                </a:solidFill>
              </a:rPr>
              <a:t>生产者和消费者问题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  信号量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	</a:t>
            </a:r>
            <a:r>
              <a:rPr lang="zh-CN" altLang="en-US" dirty="0"/>
              <a:t>条件变量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	</a:t>
            </a:r>
            <a:r>
              <a:rPr lang="zh-CN" altLang="en-US" dirty="0"/>
              <a:t>常见同步问题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890820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AE06377-5099-8C43-A447-704CDBEC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9" y="1501401"/>
            <a:ext cx="8241323" cy="5051638"/>
          </a:xfrm>
        </p:spPr>
        <p:txBody>
          <a:bodyPr/>
          <a:lstStyle/>
          <a:p>
            <a:r>
              <a:rPr kumimoji="1" lang="en-US" altLang="zh-CN" dirty="0"/>
              <a:t>Mutex</a:t>
            </a:r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中一种精简高效的信号量实现</a:t>
            </a:r>
            <a:endParaRPr lang="en-US" altLang="zh-CN" dirty="0"/>
          </a:p>
          <a:p>
            <a:pPr lvl="1"/>
            <a:r>
              <a:rPr lang="zh-CN" altLang="en-US" dirty="0"/>
              <a:t>普通信号量过于通用化和复杂，适用于共享资源数多的情况</a:t>
            </a:r>
            <a:endParaRPr lang="en-US" altLang="zh-CN" dirty="0"/>
          </a:p>
          <a:p>
            <a:pPr lvl="1"/>
            <a:r>
              <a:rPr lang="zh-CN" altLang="en-US" dirty="0"/>
              <a:t>一般情况下，采用</a:t>
            </a:r>
            <a:r>
              <a:rPr lang="en-US" altLang="zh-CN" dirty="0"/>
              <a:t>mutex</a:t>
            </a:r>
            <a:r>
              <a:rPr lang="zh-CN" altLang="en-US" dirty="0"/>
              <a:t>，除非有特殊限制 </a:t>
            </a:r>
            <a:endParaRPr lang="en-US" altLang="zh-CN" dirty="0"/>
          </a:p>
          <a:p>
            <a:r>
              <a:rPr lang="zh-CN" altLang="en-US" dirty="0"/>
              <a:t>使用方式</a:t>
            </a:r>
            <a:endParaRPr lang="en-US" altLang="zh-CN" dirty="0"/>
          </a:p>
          <a:p>
            <a:pPr lvl="1"/>
            <a:r>
              <a:rPr lang="zh-CN" altLang="en-US" dirty="0"/>
              <a:t>最多一个进程可以拥有</a:t>
            </a:r>
            <a:r>
              <a:rPr lang="en-US" altLang="zh-CN" dirty="0"/>
              <a:t>mutex:</a:t>
            </a:r>
            <a:r>
              <a:rPr lang="zh-CN" altLang="en-US" dirty="0"/>
              <a:t>使用数量为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谁加锁谁解锁</a:t>
            </a:r>
            <a:r>
              <a:rPr lang="en-US" altLang="zh-CN" dirty="0"/>
              <a:t>: </a:t>
            </a:r>
          </a:p>
          <a:p>
            <a:pPr lvl="2"/>
            <a:r>
              <a:rPr lang="zh-CN" altLang="en-US" dirty="0"/>
              <a:t>加解锁在同一进程中实现 </a:t>
            </a:r>
          </a:p>
          <a:p>
            <a:pPr lvl="2"/>
            <a:r>
              <a:rPr lang="zh-CN" altLang="en-US" dirty="0"/>
              <a:t>进程不能在拥有</a:t>
            </a:r>
            <a:r>
              <a:rPr lang="en-US" altLang="zh-CN" dirty="0"/>
              <a:t>mutex</a:t>
            </a:r>
            <a:r>
              <a:rPr lang="zh-CN" altLang="en-US" dirty="0"/>
              <a:t>的情况下</a:t>
            </a:r>
            <a:r>
              <a:rPr lang="en-US" altLang="zh-CN" dirty="0"/>
              <a:t>exit(</a:t>
            </a:r>
            <a:r>
              <a:rPr lang="zh-CN" altLang="en-US" dirty="0"/>
              <a:t>退出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不允许递归加锁和递归解锁 </a:t>
            </a:r>
          </a:p>
          <a:p>
            <a:pPr lvl="1"/>
            <a:r>
              <a:rPr lang="zh-CN" altLang="en-US" dirty="0"/>
              <a:t>不能在中断上下和软中断上下文中使用 </a:t>
            </a:r>
            <a:endParaRPr lang="en-US" altLang="zh-CN" dirty="0"/>
          </a:p>
          <a:p>
            <a:r>
              <a:rPr kumimoji="1" lang="zh-CN" altLang="en-US" dirty="0"/>
              <a:t>与</a:t>
            </a:r>
            <a:r>
              <a:rPr kumimoji="1" lang="en-US" altLang="zh-CN" dirty="0"/>
              <a:t>spinlock</a:t>
            </a:r>
            <a:r>
              <a:rPr kumimoji="1" lang="zh-CN" altLang="en-US" dirty="0"/>
              <a:t>的比较</a:t>
            </a:r>
            <a:endParaRPr kumimoji="1" lang="en-US" altLang="zh-CN" dirty="0"/>
          </a:p>
          <a:p>
            <a:pPr lvl="1"/>
            <a:r>
              <a:rPr lang="zh-CN" altLang="en-US" dirty="0"/>
              <a:t>在中断上下文中使用只能使用</a:t>
            </a:r>
            <a:r>
              <a:rPr lang="en" altLang="zh-CN" dirty="0"/>
              <a:t>spinlock</a:t>
            </a:r>
          </a:p>
          <a:p>
            <a:pPr lvl="1"/>
            <a:r>
              <a:rPr lang="zh-CN" altLang="en-US" dirty="0"/>
              <a:t>需要在加锁状态下睡眠只能使用</a:t>
            </a:r>
            <a:r>
              <a:rPr lang="en" altLang="zh-CN" dirty="0"/>
              <a:t>mutex </a:t>
            </a:r>
          </a:p>
          <a:p>
            <a:pPr lvl="1"/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75B18C7-9F4B-524B-8348-D4AD5DCC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轻量级的信号量</a:t>
            </a:r>
            <a:r>
              <a:rPr kumimoji="1" lang="en-US" altLang="zh-CN" dirty="0"/>
              <a:t>mutex</a:t>
            </a:r>
            <a:endParaRPr kumimoji="1" lang="zh-CN" altLang="en-US" dirty="0"/>
          </a:p>
        </p:txBody>
      </p:sp>
      <p:pic>
        <p:nvPicPr>
          <p:cNvPr id="3073" name="Picture 1" descr="page39image63203728">
            <a:extLst>
              <a:ext uri="{FF2B5EF4-FFF2-40B4-BE49-F238E27FC236}">
                <a16:creationId xmlns:a16="http://schemas.microsoft.com/office/drawing/2014/main" id="{E3D4E88C-D41E-A64A-B248-0027BAF1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769"/>
            <a:ext cx="5146431" cy="49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01985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06A185-7151-0842-862A-879102F43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9" y="4957786"/>
            <a:ext cx="8241323" cy="1063502"/>
          </a:xfrm>
        </p:spPr>
        <p:txBody>
          <a:bodyPr/>
          <a:lstStyle/>
          <a:p>
            <a:r>
              <a:rPr lang="en-US" altLang="zh-CN" dirty="0" err="1"/>
              <a:t>m</a:t>
            </a:r>
            <a:r>
              <a:rPr kumimoji="1" lang="en-US" altLang="zh-CN" dirty="0" err="1"/>
              <a:t>utex_lock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mutex_unlock</a:t>
            </a:r>
            <a:r>
              <a:rPr kumimoji="1" lang="zh-CN" altLang="en-US" dirty="0"/>
              <a:t>总是成对出现，是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内核中使用最广的同步机制之一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D3784E-8DDF-CB44-9DD0-3306BAD1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Mutex</a:t>
            </a:r>
            <a:r>
              <a:rPr kumimoji="1" lang="zh-CN" altLang="en-US" dirty="0"/>
              <a:t>的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pic>
        <p:nvPicPr>
          <p:cNvPr id="5" name="图片 4" descr="图片包含 文字, 游戏机&#10;&#10;描述已自动生成">
            <a:extLst>
              <a:ext uri="{FF2B5EF4-FFF2-40B4-BE49-F238E27FC236}">
                <a16:creationId xmlns:a16="http://schemas.microsoft.com/office/drawing/2014/main" id="{9B2E1672-FA4E-2D49-954C-C36CCB3F3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7" y="1501402"/>
            <a:ext cx="7647667" cy="329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652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B0CF72-B6D8-0043-A18B-5FBB84F0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Count</a:t>
            </a:r>
            <a:r>
              <a:rPr kumimoji="1" lang="zh-CN" altLang="en-US" dirty="0"/>
              <a:t>的三种状态</a:t>
            </a:r>
            <a:endParaRPr kumimoji="1" lang="en-US" altLang="zh-CN" dirty="0"/>
          </a:p>
          <a:p>
            <a:pPr lvl="1"/>
            <a:r>
              <a:rPr lang="en-US" altLang="zh-CN" dirty="0"/>
              <a:t>1:</a:t>
            </a:r>
            <a:r>
              <a:rPr lang="zh-CN" altLang="en-US" dirty="0"/>
              <a:t>表示空闲</a:t>
            </a:r>
            <a:endParaRPr lang="en-US" altLang="zh-CN" dirty="0"/>
          </a:p>
          <a:p>
            <a:pPr lvl="1"/>
            <a:r>
              <a:rPr kumimoji="1" lang="en-US" altLang="zh-CN" dirty="0"/>
              <a:t>0:</a:t>
            </a:r>
            <a:r>
              <a:rPr kumimoji="1" lang="zh-CN" altLang="en-US" dirty="0"/>
              <a:t>表示上锁</a:t>
            </a:r>
            <a:endParaRPr kumimoji="1" lang="en-US" altLang="zh-CN" dirty="0"/>
          </a:p>
          <a:p>
            <a:pPr lvl="1"/>
            <a:r>
              <a:rPr lang="zh-CN" altLang="en-US" dirty="0"/>
              <a:t>负数：表示上锁，且有等待者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EF3DAD-5403-0E4B-BA05-84155E64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Mutex</a:t>
            </a:r>
            <a:r>
              <a:rPr kumimoji="1" lang="zh-CN" altLang="en-US" dirty="0"/>
              <a:t>的实现</a:t>
            </a:r>
          </a:p>
        </p:txBody>
      </p:sp>
      <p:pic>
        <p:nvPicPr>
          <p:cNvPr id="5" name="图片 4" descr="图片包含 游戏机, 鸟&#10;&#10;描述已自动生成">
            <a:extLst>
              <a:ext uri="{FF2B5EF4-FFF2-40B4-BE49-F238E27FC236}">
                <a16:creationId xmlns:a16="http://schemas.microsoft.com/office/drawing/2014/main" id="{967EF04B-0B27-0644-B9FF-3381C50B3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96" y="3455935"/>
            <a:ext cx="7712409" cy="232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7558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1BD09D-2843-7E48-BC61-6876DCB37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Fastpath</a:t>
            </a:r>
            <a:endParaRPr kumimoji="1" lang="en-US" altLang="zh-CN" dirty="0"/>
          </a:p>
          <a:p>
            <a:pPr lvl="1"/>
            <a:r>
              <a:rPr lang="zh-CN" altLang="en-US" dirty="0"/>
              <a:t>原子性对</a:t>
            </a:r>
            <a:r>
              <a:rPr lang="en-US" altLang="zh-CN" dirty="0"/>
              <a:t>count</a:t>
            </a:r>
            <a:r>
              <a:rPr lang="zh-CN" altLang="en-US" dirty="0"/>
              <a:t>减</a:t>
            </a:r>
            <a:r>
              <a:rPr lang="en-US" altLang="zh-CN" dirty="0"/>
              <a:t>1</a:t>
            </a:r>
            <a:r>
              <a:rPr lang="zh-CN" altLang="en-US" dirty="0"/>
              <a:t>，如果发现已经占用，进入下个路径 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en-US" altLang="zh-CN" dirty="0" err="1"/>
              <a:t>Midpath</a:t>
            </a:r>
            <a:endParaRPr lang="en-US" altLang="zh-CN" dirty="0"/>
          </a:p>
          <a:p>
            <a:pPr lvl="1"/>
            <a:r>
              <a:rPr lang="zh-CN" altLang="en-US" dirty="0"/>
              <a:t>类似</a:t>
            </a:r>
            <a:r>
              <a:rPr lang="en-US" altLang="zh-CN" dirty="0"/>
              <a:t>spinlock</a:t>
            </a:r>
            <a:r>
              <a:rPr lang="zh-CN" altLang="en-US" dirty="0"/>
              <a:t>忙等，要求锁拥有者</a:t>
            </a:r>
            <a:r>
              <a:rPr lang="en-US" altLang="zh-CN" dirty="0"/>
              <a:t>(owner)</a:t>
            </a:r>
            <a:r>
              <a:rPr lang="zh-CN" altLang="en-US" dirty="0"/>
              <a:t>很快释放锁 </a:t>
            </a:r>
          </a:p>
          <a:p>
            <a:pPr lvl="1"/>
            <a:r>
              <a:rPr lang="zh-CN" altLang="en-US" dirty="0"/>
              <a:t>自旋等待者采用</a:t>
            </a:r>
            <a:r>
              <a:rPr lang="en-US" altLang="zh-CN" dirty="0"/>
              <a:t>MSC</a:t>
            </a:r>
            <a:r>
              <a:rPr lang="zh-CN" altLang="en-US" dirty="0"/>
              <a:t>锁</a:t>
            </a:r>
            <a:r>
              <a:rPr lang="en-US" altLang="zh-CN" dirty="0"/>
              <a:t>(by Mellor-Crummey and Scott) </a:t>
            </a:r>
          </a:p>
          <a:p>
            <a:pPr lvl="2"/>
            <a:r>
              <a:rPr lang="zh-CN" altLang="en-US" dirty="0"/>
              <a:t>只有一个等待者会竞争锁，避免</a:t>
            </a:r>
            <a:r>
              <a:rPr lang="en-US" altLang="zh-CN" dirty="0"/>
              <a:t>Cache</a:t>
            </a:r>
            <a:r>
              <a:rPr lang="zh-CN" altLang="en-US" dirty="0"/>
              <a:t>回弹</a:t>
            </a:r>
            <a:r>
              <a:rPr lang="en-US" altLang="zh-CN" dirty="0"/>
              <a:t>(Bouncing) </a:t>
            </a:r>
          </a:p>
          <a:p>
            <a:pPr lvl="1"/>
            <a:r>
              <a:rPr lang="zh-CN" altLang="en-US" dirty="0"/>
              <a:t>避免了频繁睡眠调度的开销 </a:t>
            </a:r>
            <a:endParaRPr lang="en-US" altLang="zh-CN" dirty="0"/>
          </a:p>
          <a:p>
            <a:r>
              <a:rPr kumimoji="1" lang="en-US" altLang="zh-CN" dirty="0" err="1"/>
              <a:t>Slowpath</a:t>
            </a:r>
            <a:endParaRPr kumimoji="1" lang="en-US" altLang="zh-CN" dirty="0"/>
          </a:p>
          <a:p>
            <a:pPr lvl="1"/>
            <a:r>
              <a:rPr lang="zh-CN" altLang="en-US" dirty="0"/>
              <a:t>锁如果还被占用，则进程睡眠等待 </a:t>
            </a:r>
          </a:p>
          <a:p>
            <a:pPr lvl="1"/>
            <a:endParaRPr kumimoji="1"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CE4789-2434-CA49-81EC-A2F72873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Mutex_lock</a:t>
            </a:r>
            <a:r>
              <a:rPr kumimoji="1" lang="zh-CN" altLang="en-US" dirty="0"/>
              <a:t>的三种执行路径</a:t>
            </a:r>
          </a:p>
        </p:txBody>
      </p:sp>
    </p:spTree>
    <p:extLst>
      <p:ext uri="{BB962C8B-B14F-4D97-AF65-F5344CB8AC3E}">
        <p14:creationId xmlns:p14="http://schemas.microsoft.com/office/powerpoint/2010/main" val="220423127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677414DF-E119-F24D-BB84-8CA5D96F7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9" y="1700808"/>
            <a:ext cx="8241323" cy="2431191"/>
          </a:xfrm>
          <a:noFill/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724886A-8F4C-6D40-84D1-D1B678B6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0244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zh-CN" altLang="en-US" dirty="0"/>
              <a:t>性能对比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98E42818-AB65-0948-BF16-565153CF27F1}"/>
              </a:ext>
            </a:extLst>
          </p:cNvPr>
          <p:cNvSpPr txBox="1">
            <a:spLocks/>
          </p:cNvSpPr>
          <p:nvPr/>
        </p:nvSpPr>
        <p:spPr bwMode="auto">
          <a:xfrm>
            <a:off x="451339" y="4957786"/>
            <a:ext cx="8241323" cy="1063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585" kern="0" dirty="0"/>
              <a:t>摘自</a:t>
            </a:r>
            <a:r>
              <a:rPr lang="en-US" altLang="zh-CN" sz="2585" kern="0" dirty="0"/>
              <a:t>https://</a:t>
            </a:r>
            <a:r>
              <a:rPr lang="en-US" altLang="zh-CN" sz="2585" kern="0" dirty="0" err="1"/>
              <a:t>lwn.net</a:t>
            </a:r>
            <a:r>
              <a:rPr lang="en-US" altLang="zh-CN" sz="2585" kern="0" dirty="0"/>
              <a:t>/Articles/164802/ </a:t>
            </a:r>
          </a:p>
        </p:txBody>
      </p:sp>
    </p:spTree>
    <p:extLst>
      <p:ext uri="{BB962C8B-B14F-4D97-AF65-F5344CB8AC3E}">
        <p14:creationId xmlns:p14="http://schemas.microsoft.com/office/powerpoint/2010/main" val="46093682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299A13-80B6-E24F-B963-1777DABE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9" y="1501401"/>
            <a:ext cx="8241323" cy="4852231"/>
          </a:xfrm>
        </p:spPr>
        <p:txBody>
          <a:bodyPr/>
          <a:lstStyle/>
          <a:p>
            <a:r>
              <a:rPr kumimoji="1" lang="zh-CN" altLang="en-US" dirty="0"/>
              <a:t>开销分析</a:t>
            </a:r>
            <a:endParaRPr kumimoji="1" lang="en-US" altLang="zh-CN" dirty="0"/>
          </a:p>
          <a:p>
            <a:pPr lvl="1"/>
            <a:r>
              <a:rPr lang="zh-CN" altLang="en-US" dirty="0"/>
              <a:t>信号量睡眠、维护等待队列、唤醒等操作都需要耗费时间</a:t>
            </a:r>
            <a:endParaRPr lang="en-US" altLang="zh-CN" dirty="0"/>
          </a:p>
          <a:p>
            <a:pPr lvl="1"/>
            <a:r>
              <a:rPr lang="zh-CN" altLang="en-US" dirty="0"/>
              <a:t>信号量适合于需要加锁较长时间的场景 </a:t>
            </a:r>
            <a:endParaRPr lang="en-US" altLang="zh-CN" dirty="0"/>
          </a:p>
          <a:p>
            <a:r>
              <a:rPr lang="zh-CN" altLang="en-US" dirty="0"/>
              <a:t>适用环境</a:t>
            </a:r>
            <a:endParaRPr lang="en-US" altLang="zh-CN" dirty="0"/>
          </a:p>
          <a:p>
            <a:pPr lvl="1"/>
            <a:r>
              <a:rPr lang="zh-CN" altLang="en-US" dirty="0"/>
              <a:t>与用户空间同步，一般只能用信号量</a:t>
            </a:r>
            <a:endParaRPr lang="en-US" altLang="zh-CN" dirty="0"/>
          </a:p>
          <a:p>
            <a:pPr lvl="1"/>
            <a:r>
              <a:rPr lang="zh-CN" altLang="en-US" dirty="0"/>
              <a:t>但因为信号量会导致睡眠不能用于中断上下文 </a:t>
            </a:r>
            <a:endParaRPr lang="en-US" altLang="zh-CN" dirty="0"/>
          </a:p>
          <a:p>
            <a:r>
              <a:rPr lang="zh-CN" altLang="en-US" dirty="0"/>
              <a:t>睡眠限制</a:t>
            </a:r>
            <a:endParaRPr lang="en-US" altLang="zh-CN" dirty="0"/>
          </a:p>
          <a:p>
            <a:pPr lvl="1"/>
            <a:r>
              <a:rPr lang="zh-CN" altLang="en-US" dirty="0"/>
              <a:t>可在拥有信号量时睡眠而不会死锁，别的进程会阻塞于此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进程带着</a:t>
            </a:r>
            <a:r>
              <a:rPr lang="en-US" altLang="zh-CN" dirty="0"/>
              <a:t>spinlock</a:t>
            </a:r>
            <a:r>
              <a:rPr lang="zh-CN" altLang="en-US" dirty="0"/>
              <a:t>锁不能睡眠 </a:t>
            </a:r>
            <a:endParaRPr lang="en-US" altLang="zh-CN" dirty="0"/>
          </a:p>
          <a:p>
            <a:r>
              <a:rPr lang="en-US" altLang="zh-CN" dirty="0"/>
              <a:t>Semaphore</a:t>
            </a:r>
            <a:r>
              <a:rPr lang="zh-CN" altLang="en-US" dirty="0"/>
              <a:t>与</a:t>
            </a:r>
            <a:r>
              <a:rPr lang="en-US" altLang="zh-CN" dirty="0"/>
              <a:t>spinlock</a:t>
            </a:r>
            <a:r>
              <a:rPr lang="zh-CN" altLang="en-US" dirty="0"/>
              <a:t>、</a:t>
            </a:r>
            <a:r>
              <a:rPr lang="en-US" altLang="zh-CN" dirty="0"/>
              <a:t>mutex</a:t>
            </a:r>
            <a:r>
              <a:rPr lang="zh-CN" altLang="en-US" dirty="0"/>
              <a:t>比较</a:t>
            </a:r>
            <a:endParaRPr lang="en-US" altLang="zh-CN" dirty="0"/>
          </a:p>
          <a:p>
            <a:pPr lvl="1"/>
            <a:r>
              <a:rPr lang="en-US" altLang="zh-CN" dirty="0"/>
              <a:t>semaphore</a:t>
            </a:r>
            <a:r>
              <a:rPr lang="zh-CN" altLang="en-US" dirty="0"/>
              <a:t>是一种通用机制</a:t>
            </a:r>
            <a:r>
              <a:rPr lang="en-US" altLang="zh-CN" dirty="0"/>
              <a:t>,mutex</a:t>
            </a:r>
            <a:r>
              <a:rPr lang="zh-CN" altLang="en-US" dirty="0"/>
              <a:t>有更多的限制</a:t>
            </a:r>
            <a:endParaRPr lang="en-US" altLang="zh-CN" dirty="0"/>
          </a:p>
          <a:p>
            <a:pPr lvl="1"/>
            <a:r>
              <a:rPr lang="en-US" altLang="zh-CN" dirty="0"/>
              <a:t>semaphore</a:t>
            </a:r>
            <a:r>
              <a:rPr lang="zh-CN" altLang="en-US" dirty="0"/>
              <a:t>不禁止内核抢占，但</a:t>
            </a:r>
            <a:r>
              <a:rPr lang="en-US" altLang="zh-CN" dirty="0"/>
              <a:t>spinlock</a:t>
            </a:r>
            <a:r>
              <a:rPr lang="zh-CN" altLang="en-US" dirty="0"/>
              <a:t>禁止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77D4A25-5E7E-9A49-B36D-83DFF719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信号量特性分析</a:t>
            </a:r>
          </a:p>
        </p:txBody>
      </p:sp>
    </p:spTree>
    <p:extLst>
      <p:ext uri="{BB962C8B-B14F-4D97-AF65-F5344CB8AC3E}">
        <p14:creationId xmlns:p14="http://schemas.microsoft.com/office/powerpoint/2010/main" val="257487624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5CA234-F132-1241-8BC2-04432F17A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完成变量（</a:t>
            </a:r>
            <a:r>
              <a:rPr kumimoji="1" lang="en-US" altLang="zh-CN" dirty="0"/>
              <a:t>Completion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）：一种更简洁的信号量</a:t>
            </a:r>
            <a:endParaRPr lang="en-US" altLang="zh-CN" dirty="0"/>
          </a:p>
          <a:p>
            <a:r>
              <a:rPr kumimoji="1" lang="zh-CN" altLang="en-US" dirty="0"/>
              <a:t>适用场景：两个进程间的通信同步</a:t>
            </a:r>
            <a:endParaRPr kumimoji="1" lang="en-US" altLang="zh-CN" dirty="0"/>
          </a:p>
          <a:p>
            <a:pPr lvl="1"/>
            <a:r>
              <a:rPr lang="zh-CN" altLang="en-US" dirty="0"/>
              <a:t>进程</a:t>
            </a:r>
            <a:r>
              <a:rPr lang="en-US" altLang="zh-CN" dirty="0"/>
              <a:t>A</a:t>
            </a:r>
            <a:r>
              <a:rPr lang="zh-CN" altLang="en-US" dirty="0"/>
              <a:t>等待另一个进程</a:t>
            </a:r>
            <a:r>
              <a:rPr lang="en-US" altLang="zh-CN" dirty="0"/>
              <a:t>B</a:t>
            </a:r>
            <a:r>
              <a:rPr lang="zh-CN" altLang="en-US" dirty="0"/>
              <a:t>完成某项工作</a:t>
            </a:r>
            <a:endParaRPr lang="en-US" altLang="zh-CN" dirty="0"/>
          </a:p>
          <a:p>
            <a:pPr lvl="1"/>
            <a:r>
              <a:rPr lang="zh-CN" altLang="en-US" dirty="0"/>
              <a:t>进程</a:t>
            </a:r>
            <a:r>
              <a:rPr lang="en-US" altLang="zh-CN" dirty="0"/>
              <a:t>B</a:t>
            </a:r>
            <a:r>
              <a:rPr lang="zh-CN" altLang="en-US" dirty="0"/>
              <a:t>完成后，唤醒进程</a:t>
            </a:r>
            <a:r>
              <a:rPr lang="en-US" altLang="zh-CN" dirty="0"/>
              <a:t>A</a:t>
            </a:r>
          </a:p>
          <a:p>
            <a:r>
              <a:rPr kumimoji="1" lang="zh-CN" altLang="en-US" dirty="0"/>
              <a:t>应用场景</a:t>
            </a:r>
            <a:endParaRPr kumimoji="1" lang="en-US" altLang="zh-CN" dirty="0"/>
          </a:p>
          <a:p>
            <a:pPr lvl="1"/>
            <a:r>
              <a:rPr lang="en-US" altLang="zh-CN" dirty="0" err="1"/>
              <a:t>vfork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0A84D38-A106-1148-B7A4-5C610BBC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同步机制：完成变量（</a:t>
            </a:r>
            <a:r>
              <a:rPr kumimoji="1" lang="en-US" altLang="zh-CN" dirty="0"/>
              <a:t>completion</a:t>
            </a:r>
            <a:r>
              <a:rPr kumimoji="1" lang="zh-CN" altLang="en-US" dirty="0"/>
              <a:t>）</a:t>
            </a:r>
          </a:p>
        </p:txBody>
      </p:sp>
      <p:pic>
        <p:nvPicPr>
          <p:cNvPr id="5" name="图片 4" descr="图片包含 游戏机, 截图&#10;&#10;描述已自动生成">
            <a:extLst>
              <a:ext uri="{FF2B5EF4-FFF2-40B4-BE49-F238E27FC236}">
                <a16:creationId xmlns:a16="http://schemas.microsoft.com/office/drawing/2014/main" id="{831487B8-064E-F84A-B756-CDF5C844E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8" y="4594599"/>
            <a:ext cx="679938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8194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3094FA-CCB1-784D-808C-F36A7E251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948728"/>
              </p:ext>
            </p:extLst>
          </p:nvPr>
        </p:nvGraphicFramePr>
        <p:xfrm>
          <a:off x="451339" y="1502020"/>
          <a:ext cx="8241323" cy="239619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20662">
                  <a:extLst>
                    <a:ext uri="{9D8B030D-6E8A-4147-A177-3AD203B41FA5}">
                      <a16:colId xmlns:a16="http://schemas.microsoft.com/office/drawing/2014/main" val="3026893256"/>
                    </a:ext>
                  </a:extLst>
                </a:gridCol>
                <a:gridCol w="4120662">
                  <a:extLst>
                    <a:ext uri="{9D8B030D-6E8A-4147-A177-3AD203B41FA5}">
                      <a16:colId xmlns:a16="http://schemas.microsoft.com/office/drawing/2014/main" val="1419466074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r>
                        <a:rPr lang="zh-CN" altLang="en-US" sz="1500" dirty="0"/>
                        <a:t>要求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r>
                        <a:rPr lang="zh-CN" altLang="en-US" sz="1500" dirty="0"/>
                        <a:t>建议</a:t>
                      </a: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210217117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zh-CN" altLang="en-US" sz="1500" dirty="0"/>
                        <a:t>低开销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Spinlock</a:t>
                      </a:r>
                      <a:endParaRPr lang="zh-CN" altLang="en-US" sz="1500" dirty="0"/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1130683449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zh-CN" altLang="en-US" sz="1500" dirty="0"/>
                        <a:t>短时间加锁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Spinlock</a:t>
                      </a:r>
                      <a:endParaRPr lang="zh-CN" altLang="en-US" sz="1500" dirty="0"/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1163318731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zh-CN" altLang="en-US" sz="1500" dirty="0"/>
                        <a:t>长时间加锁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Mutex</a:t>
                      </a:r>
                      <a:endParaRPr lang="zh-CN" altLang="en-US" sz="1500" dirty="0"/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562014836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zh-CN" altLang="en-US" sz="1500" dirty="0"/>
                        <a:t>中断上下文加锁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Spinlock</a:t>
                      </a:r>
                      <a:endParaRPr lang="zh-CN" altLang="en-US" sz="1500" dirty="0"/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4199485674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zh-CN" altLang="en-US" sz="1500" dirty="0"/>
                        <a:t>带锁睡眠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Mutex</a:t>
                      </a:r>
                      <a:endParaRPr lang="zh-CN" altLang="en-US" sz="1500" dirty="0"/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752377590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r>
                        <a:rPr lang="zh-CN" altLang="en-US" sz="1500" dirty="0"/>
                        <a:t>与用户空间同步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semaphore</a:t>
                      </a:r>
                      <a:endParaRPr lang="zh-CN" altLang="en-US" sz="1500" dirty="0"/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3628700008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52641253-2857-634F-8E58-ECA9D61D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锁的使用建议</a:t>
            </a:r>
          </a:p>
        </p:txBody>
      </p:sp>
    </p:spTree>
    <p:extLst>
      <p:ext uri="{BB962C8B-B14F-4D97-AF65-F5344CB8AC3E}">
        <p14:creationId xmlns:p14="http://schemas.microsoft.com/office/powerpoint/2010/main" val="149925510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C3E2FD-3239-C943-87A0-57A0E2D1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设计动机：</a:t>
            </a:r>
            <a:endParaRPr lang="en-US" altLang="zh-CN" dirty="0"/>
          </a:p>
          <a:p>
            <a:pPr lvl="1"/>
            <a:r>
              <a:rPr lang="zh-CN" altLang="en-US" dirty="0"/>
              <a:t>应用进程间同步如果都需要通过系统调用在内核进行，开销过大 </a:t>
            </a:r>
            <a:endParaRPr lang="en-US" altLang="zh-CN" dirty="0"/>
          </a:p>
          <a:p>
            <a:pPr lvl="1"/>
            <a:r>
              <a:rPr lang="zh-CN" altLang="en-US" dirty="0"/>
              <a:t>一种用户态的信号量</a:t>
            </a:r>
            <a:endParaRPr lang="en-US" altLang="zh-CN" dirty="0"/>
          </a:p>
          <a:p>
            <a:r>
              <a:rPr lang="zh-CN" altLang="en-US" dirty="0"/>
              <a:t>设计原则</a:t>
            </a:r>
            <a:endParaRPr lang="en-US" altLang="zh-CN" dirty="0"/>
          </a:p>
          <a:p>
            <a:pPr lvl="1"/>
            <a:r>
              <a:rPr lang="zh-CN" altLang="en-US" dirty="0"/>
              <a:t>一部分数据结构设置在用户空间，可供进程或线程在用户态直接 访问 </a:t>
            </a:r>
          </a:p>
          <a:p>
            <a:pPr lvl="1"/>
            <a:r>
              <a:rPr lang="zh-CN" altLang="en-US" dirty="0"/>
              <a:t>必要的数据结构如进程队列放置于内核空间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D522748-583E-AC43-A79A-7C4CA5B2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用户态同步机制</a:t>
            </a:r>
            <a:r>
              <a:rPr kumimoji="1" lang="en-US" altLang="zh-CN" dirty="0"/>
              <a:t>——</a:t>
            </a:r>
            <a:r>
              <a:rPr kumimoji="1" lang="en-US" altLang="zh-CN" dirty="0" err="1"/>
              <a:t>futex</a:t>
            </a:r>
            <a:endParaRPr kumimoji="1" lang="zh-CN" altLang="en-US" dirty="0"/>
          </a:p>
        </p:txBody>
      </p:sp>
      <p:pic>
        <p:nvPicPr>
          <p:cNvPr id="5" name="图片 4" descr="图片包含 游戏机, 截图&#10;&#10;描述已自动生成">
            <a:extLst>
              <a:ext uri="{FF2B5EF4-FFF2-40B4-BE49-F238E27FC236}">
                <a16:creationId xmlns:a16="http://schemas.microsoft.com/office/drawing/2014/main" id="{84668B86-013D-FF4C-88AC-3725AE834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4" y="3894283"/>
            <a:ext cx="7245113" cy="25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1286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1548F3B-B7B9-6143-ADAB-41748047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Futex</a:t>
            </a:r>
            <a:endParaRPr kumimoji="1" lang="en-US" altLang="zh-CN" dirty="0"/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sys_futex</a:t>
            </a:r>
            <a:r>
              <a:rPr lang="en-US" altLang="zh-CN" dirty="0"/>
              <a:t>(void * addr1, int op, int val1, struct </a:t>
            </a:r>
            <a:r>
              <a:rPr lang="en-US" altLang="zh-CN" dirty="0" err="1"/>
              <a:t>timespec</a:t>
            </a:r>
            <a:r>
              <a:rPr lang="en-US" altLang="zh-CN" dirty="0"/>
              <a:t> * timeout, void * addr2, int val3) </a:t>
            </a:r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pthread</a:t>
            </a:r>
            <a:r>
              <a:rPr lang="zh-CN" altLang="en-US" dirty="0">
                <a:solidFill>
                  <a:srgbClr val="C00000"/>
                </a:solidFill>
              </a:rPr>
              <a:t>等线程库同步机制都通过</a:t>
            </a:r>
            <a:r>
              <a:rPr lang="en-US" altLang="zh-CN" dirty="0" err="1">
                <a:solidFill>
                  <a:srgbClr val="C00000"/>
                </a:solidFill>
              </a:rPr>
              <a:t>futex</a:t>
            </a:r>
            <a:r>
              <a:rPr lang="zh-CN" altLang="en-US" dirty="0">
                <a:solidFill>
                  <a:srgbClr val="C00000"/>
                </a:solidFill>
              </a:rPr>
              <a:t>机制实现 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/>
              <a:t>核心机制</a:t>
            </a:r>
            <a:endParaRPr kumimoji="1" lang="en-US" altLang="zh-CN" dirty="0"/>
          </a:p>
          <a:p>
            <a:pPr lvl="1"/>
            <a:r>
              <a:rPr lang="zh-CN" altLang="en-US" dirty="0"/>
              <a:t>普通的加锁操作直接在用户态完成</a:t>
            </a:r>
            <a:endParaRPr lang="en-US" altLang="zh-CN" dirty="0"/>
          </a:p>
          <a:p>
            <a:pPr lvl="1"/>
            <a:r>
              <a:rPr lang="zh-CN" altLang="en-US" dirty="0"/>
              <a:t>只有当需要睡眠、唤醒时才进入内核 </a:t>
            </a:r>
            <a:endParaRPr lang="en-US" altLang="zh-CN" dirty="0"/>
          </a:p>
          <a:p>
            <a:r>
              <a:rPr kumimoji="1" lang="en-US" altLang="zh-CN" dirty="0" err="1"/>
              <a:t>Futex</a:t>
            </a:r>
            <a:r>
              <a:rPr kumimoji="1" lang="zh-CN" altLang="en-US" dirty="0"/>
              <a:t>自身是一个</a:t>
            </a:r>
            <a:r>
              <a:rPr kumimoji="1" lang="en-US" altLang="zh-CN" dirty="0"/>
              <a:t>int</a:t>
            </a:r>
            <a:r>
              <a:rPr kumimoji="1" lang="zh-CN" altLang="en-US" dirty="0"/>
              <a:t>型变量，由</a:t>
            </a:r>
            <a:r>
              <a:rPr kumimoji="1" lang="en-US" altLang="zh-CN" dirty="0"/>
              <a:t>addr1</a:t>
            </a:r>
            <a:r>
              <a:rPr kumimoji="1" lang="zh-CN" altLang="en-US" dirty="0"/>
              <a:t>指针指向</a:t>
            </a:r>
            <a:endParaRPr kumimoji="1" lang="en-US" altLang="zh-CN" dirty="0"/>
          </a:p>
          <a:p>
            <a:pPr lvl="1"/>
            <a:r>
              <a:rPr lang="zh-CN" altLang="en-US" dirty="0"/>
              <a:t>在所有平台上都是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" altLang="zh-CN" dirty="0" err="1"/>
              <a:t>Futex</a:t>
            </a:r>
            <a:r>
              <a:rPr lang="zh-CN" altLang="en-US" dirty="0"/>
              <a:t>的值完全由应用程序控制</a:t>
            </a:r>
            <a:endParaRPr lang="en-US" altLang="zh-CN" dirty="0"/>
          </a:p>
          <a:p>
            <a:pPr lvl="1"/>
            <a:r>
              <a:rPr lang="en" altLang="zh-CN" dirty="0" err="1"/>
              <a:t>Futex</a:t>
            </a:r>
            <a:r>
              <a:rPr lang="zh-CN" altLang="en-US" dirty="0"/>
              <a:t>可以使用普通的内存地址</a:t>
            </a:r>
            <a:endParaRPr lang="en-US" altLang="zh-CN" dirty="0"/>
          </a:p>
          <a:p>
            <a:pPr lvl="1"/>
            <a:r>
              <a:rPr lang="zh-CN" altLang="en-US" dirty="0"/>
              <a:t>唯一要求是按</a:t>
            </a:r>
            <a:r>
              <a:rPr lang="en" altLang="zh-CN" dirty="0"/>
              <a:t>int</a:t>
            </a:r>
            <a:r>
              <a:rPr lang="zh-CN" altLang="en-US" dirty="0"/>
              <a:t>对齐 </a:t>
            </a:r>
          </a:p>
          <a:p>
            <a:pPr lvl="1"/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554128-93D6-8540-A2B9-0509971E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下的</a:t>
            </a:r>
            <a:r>
              <a:rPr kumimoji="1" lang="en-US" altLang="zh-CN" dirty="0" err="1"/>
              <a:t>futex</a:t>
            </a:r>
            <a:r>
              <a:rPr kumimoji="1" lang="zh-CN" altLang="en-US" dirty="0"/>
              <a:t>系统调用</a:t>
            </a:r>
          </a:p>
        </p:txBody>
      </p:sp>
    </p:spTree>
    <p:extLst>
      <p:ext uri="{BB962C8B-B14F-4D97-AF65-F5344CB8AC3E}">
        <p14:creationId xmlns:p14="http://schemas.microsoft.com/office/powerpoint/2010/main" val="39923552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2860A7E-7384-8141-9EBB-EF0D158E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生产者：生产资源，并将资源供给消费者进程使用</a:t>
            </a:r>
            <a:endParaRPr kumimoji="1" lang="en-US" altLang="zh-CN" dirty="0"/>
          </a:p>
          <a:p>
            <a:r>
              <a:rPr kumimoji="1" lang="zh-CN" altLang="en-US" dirty="0"/>
              <a:t>消费者：使用消耗资源</a:t>
            </a:r>
            <a:endParaRPr kumimoji="1" lang="en-US" altLang="zh-CN" dirty="0"/>
          </a:p>
          <a:p>
            <a:r>
              <a:rPr lang="zh-CN" altLang="en-US" dirty="0"/>
              <a:t>缓冲区：固定大小，用以缓存生产者生产的资源</a:t>
            </a:r>
            <a:endParaRPr lang="en-US" altLang="zh-CN" dirty="0"/>
          </a:p>
          <a:p>
            <a:pPr lvl="1"/>
            <a:r>
              <a:rPr kumimoji="1" lang="zh-CN" altLang="en-US" dirty="0"/>
              <a:t>消费者不能从空缓冲区中获取资源，生产者不能将资源放进满的缓冲区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A5B79C-F0C4-5147-9906-2CD39951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生产者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消费者问题</a:t>
            </a:r>
          </a:p>
        </p:txBody>
      </p:sp>
      <p:pic>
        <p:nvPicPr>
          <p:cNvPr id="5" name="图片 4" descr="图片包含 游戏机, 截图&#10;&#10;描述已自动生成">
            <a:extLst>
              <a:ext uri="{FF2B5EF4-FFF2-40B4-BE49-F238E27FC236}">
                <a16:creationId xmlns:a16="http://schemas.microsoft.com/office/drawing/2014/main" id="{D41E4702-F528-E94A-BE66-80BB5415C1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9" y="3761344"/>
            <a:ext cx="8241323" cy="177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2432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395BB5-A66B-8C4E-B228-6554C665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Wait(</a:t>
            </a:r>
            <a:r>
              <a:rPr kumimoji="1" lang="en-US" altLang="zh-CN" dirty="0" err="1"/>
              <a:t>addr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)</a:t>
            </a:r>
          </a:p>
          <a:p>
            <a:pPr lvl="1"/>
            <a:r>
              <a:rPr lang="zh-CN" altLang="en-US" dirty="0"/>
              <a:t>检查存储在</a:t>
            </a:r>
            <a:r>
              <a:rPr lang="en" altLang="zh-CN" dirty="0" err="1"/>
              <a:t>addr</a:t>
            </a:r>
            <a:r>
              <a:rPr lang="zh-CN" altLang="en-US" dirty="0"/>
              <a:t>地址的值是否为</a:t>
            </a:r>
            <a:r>
              <a:rPr lang="en" altLang="zh-CN" dirty="0" err="1"/>
              <a:t>val</a:t>
            </a:r>
            <a:r>
              <a:rPr lang="zh-CN" altLang="en" dirty="0"/>
              <a:t>，</a:t>
            </a:r>
            <a:r>
              <a:rPr lang="zh-CN" altLang="en-US" dirty="0"/>
              <a:t>若是则进入睡眠 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kumimoji="1" lang="en-US" altLang="zh-CN" dirty="0"/>
              <a:t>Wake(</a:t>
            </a:r>
            <a:r>
              <a:rPr kumimoji="1" lang="en-US" altLang="zh-CN" dirty="0" err="1"/>
              <a:t>addr,val</a:t>
            </a:r>
            <a:r>
              <a:rPr kumimoji="1" lang="en-US" altLang="zh-CN" dirty="0"/>
              <a:t>)</a:t>
            </a:r>
          </a:p>
          <a:p>
            <a:pPr lvl="1"/>
            <a:r>
              <a:rPr lang="zh-CN" altLang="en-US" dirty="0"/>
              <a:t>唤醒</a:t>
            </a:r>
            <a:r>
              <a:rPr lang="en" altLang="zh-CN" dirty="0" err="1"/>
              <a:t>val</a:t>
            </a:r>
            <a:r>
              <a:rPr lang="zh-CN" altLang="en-US" dirty="0"/>
              <a:t>个在</a:t>
            </a:r>
            <a:r>
              <a:rPr lang="en" altLang="zh-CN" dirty="0" err="1"/>
              <a:t>addr</a:t>
            </a:r>
            <a:r>
              <a:rPr lang="zh-CN" altLang="en-US" dirty="0"/>
              <a:t>上睡眠的线程 </a:t>
            </a:r>
          </a:p>
          <a:p>
            <a:pPr lvl="1"/>
            <a:endParaRPr lang="en-US" altLang="zh-CN" dirty="0"/>
          </a:p>
          <a:p>
            <a:r>
              <a:rPr lang="en" altLang="zh-CN" dirty="0"/>
              <a:t>CMP_REQUEUE (addr1, addr2, val1, val2, val3) </a:t>
            </a:r>
          </a:p>
          <a:p>
            <a:pPr lvl="1"/>
            <a:r>
              <a:rPr lang="zh-CN" altLang="en-US" dirty="0"/>
              <a:t>检查</a:t>
            </a:r>
            <a:r>
              <a:rPr lang="en" altLang="zh-CN" dirty="0"/>
              <a:t>addr1</a:t>
            </a:r>
            <a:r>
              <a:rPr lang="zh-CN" altLang="en-US" dirty="0"/>
              <a:t>上的值是否为</a:t>
            </a:r>
            <a:r>
              <a:rPr lang="en" altLang="zh-CN" dirty="0"/>
              <a:t>val3</a:t>
            </a:r>
            <a:endParaRPr lang="en-US" altLang="zh-CN" dirty="0"/>
          </a:p>
          <a:p>
            <a:pPr lvl="1"/>
            <a:r>
              <a:rPr lang="zh-CN" altLang="en-US" dirty="0"/>
              <a:t>若是，则唤醒</a:t>
            </a:r>
            <a:r>
              <a:rPr lang="en" altLang="zh-CN" dirty="0"/>
              <a:t>val1</a:t>
            </a:r>
            <a:r>
              <a:rPr lang="zh-CN" altLang="en-US" dirty="0"/>
              <a:t>个在</a:t>
            </a:r>
            <a:r>
              <a:rPr lang="en" altLang="zh-CN" dirty="0"/>
              <a:t>addr1</a:t>
            </a:r>
            <a:r>
              <a:rPr lang="zh-CN" altLang="en-US" dirty="0"/>
              <a:t>地址 上等待的线程，并且将</a:t>
            </a:r>
            <a:r>
              <a:rPr lang="en" altLang="zh-CN" dirty="0"/>
              <a:t>Val2</a:t>
            </a:r>
            <a:r>
              <a:rPr lang="zh-CN" altLang="en-US" dirty="0"/>
              <a:t>个在</a:t>
            </a:r>
            <a:r>
              <a:rPr lang="en" altLang="zh-CN" dirty="0"/>
              <a:t>addr1</a:t>
            </a:r>
            <a:r>
              <a:rPr lang="zh-CN" altLang="en-US" dirty="0"/>
              <a:t>等待的线程转移到</a:t>
            </a:r>
            <a:r>
              <a:rPr lang="en" altLang="zh-CN" dirty="0"/>
              <a:t>addr2</a:t>
            </a:r>
            <a:r>
              <a:rPr lang="zh-CN" altLang="en-US" dirty="0"/>
              <a:t>上睡眠 </a:t>
            </a:r>
          </a:p>
          <a:p>
            <a:pPr lvl="1"/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BAC4DB7-D21B-3545-AF7B-D7E76024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Futex</a:t>
            </a:r>
            <a:r>
              <a:rPr kumimoji="1" lang="zh-CN" altLang="en-US" dirty="0"/>
              <a:t>三种典型操作</a:t>
            </a:r>
          </a:p>
        </p:txBody>
      </p:sp>
    </p:spTree>
    <p:extLst>
      <p:ext uri="{BB962C8B-B14F-4D97-AF65-F5344CB8AC3E}">
        <p14:creationId xmlns:p14="http://schemas.microsoft.com/office/powerpoint/2010/main" val="83078191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	</a:t>
            </a:r>
            <a:r>
              <a:rPr lang="zh-CN" altLang="en-US" dirty="0"/>
              <a:t>生产者和消费者问题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  信号量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3.	</a:t>
            </a:r>
            <a:r>
              <a:rPr lang="zh-CN" altLang="en-US" dirty="0">
                <a:solidFill>
                  <a:srgbClr val="C00000"/>
                </a:solidFill>
              </a:rPr>
              <a:t>条件变量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4.	</a:t>
            </a:r>
            <a:r>
              <a:rPr lang="zh-CN" altLang="en-US" dirty="0"/>
              <a:t>常见同步问题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968668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ABAAA67-9B4D-4941-A53E-8AEF7CB5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8378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zh-CN" altLang="en-US" dirty="0"/>
              <a:t>回顾生产者</a:t>
            </a:r>
            <a:r>
              <a:rPr kumimoji="1" lang="en-US" altLang="zh-CN" dirty="0"/>
              <a:t>-</a:t>
            </a:r>
            <a:r>
              <a:rPr kumimoji="1" lang="zh-CN" altLang="en-US" dirty="0"/>
              <a:t>消费者问题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8992A6A-A265-4005-AC5E-9FA7A2829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339" y="1567962"/>
            <a:ext cx="4050323" cy="4254012"/>
          </a:xfrm>
        </p:spPr>
        <p:txBody>
          <a:bodyPr/>
          <a:lstStyle/>
          <a:p>
            <a:r>
              <a:rPr lang="en-US" dirty="0" err="1"/>
              <a:t>使用两个独立的信号量来限制</a:t>
            </a:r>
            <a:endParaRPr lang="en-US" dirty="0"/>
          </a:p>
          <a:p>
            <a:pPr lvl="1"/>
            <a:r>
              <a:rPr lang="en-US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pPr lvl="1"/>
            <a:r>
              <a:rPr lang="en-US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</a:p>
          <a:p>
            <a:pPr lvl="1"/>
            <a:r>
              <a:rPr lang="en-US" dirty="0" err="1"/>
              <a:t>为什么使用两个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err="1"/>
              <a:t>存在什么问题</a:t>
            </a:r>
            <a:r>
              <a:rPr lang="zh-CN" altLang="en-US" dirty="0"/>
              <a:t>？</a:t>
            </a:r>
            <a:endParaRPr lang="en-US" dirty="0"/>
          </a:p>
        </p:txBody>
      </p:sp>
      <p:pic>
        <p:nvPicPr>
          <p:cNvPr id="5" name="内容占位符 4" descr="图片包含 游戏机, 截图&#10;&#10;描述已自动生成">
            <a:extLst>
              <a:ext uri="{FF2B5EF4-FFF2-40B4-BE49-F238E27FC236}">
                <a16:creationId xmlns:a16="http://schemas.microsoft.com/office/drawing/2014/main" id="{226AD76F-2592-A542-9469-AAA5390193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39" y="2429241"/>
            <a:ext cx="4050323" cy="2531452"/>
          </a:xfrm>
          <a:noFill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68771D2-3C0F-44A4-80D6-F2E704002509}"/>
              </a:ext>
            </a:extLst>
          </p:cNvPr>
          <p:cNvSpPr txBox="1"/>
          <p:nvPr/>
        </p:nvSpPr>
        <p:spPr>
          <a:xfrm>
            <a:off x="899592" y="5517232"/>
            <a:ext cx="7416824" cy="944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17" lvl="1" indent="-263776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zh-CN" altLang="en-US" sz="1846" dirty="0">
                <a:solidFill>
                  <a:schemeClr val="tx1"/>
                </a:solidFill>
                <a:ea typeface="幼圆" pitchFamily="49" charset="-122"/>
                <a:cs typeface="Times New Roman" pitchFamily="18" charset="0"/>
              </a:rPr>
              <a:t>被保护资源有可读、可写两类，需要为每一类资源设置一个“信号量”，即，分别用</a:t>
            </a:r>
            <a:r>
              <a:rPr lang="en-US" altLang="zh-CN" sz="1846" dirty="0">
                <a:solidFill>
                  <a:schemeClr val="tx1"/>
                </a:solidFill>
                <a:ea typeface="幼圆" pitchFamily="49" charset="-122"/>
                <a:cs typeface="Times New Roman" pitchFamily="18" charset="0"/>
              </a:rPr>
              <a:t>FULL</a:t>
            </a:r>
            <a:r>
              <a:rPr lang="zh-CN" altLang="en-US" sz="1846" dirty="0">
                <a:solidFill>
                  <a:schemeClr val="tx1"/>
                </a:solidFill>
                <a:ea typeface="幼圆" pitchFamily="49" charset="-122"/>
                <a:cs typeface="Times New Roman" pitchFamily="18" charset="0"/>
              </a:rPr>
              <a:t>、</a:t>
            </a:r>
            <a:r>
              <a:rPr lang="en-US" altLang="zh-CN" sz="1846" dirty="0">
                <a:solidFill>
                  <a:schemeClr val="tx1"/>
                </a:solidFill>
                <a:ea typeface="幼圆" pitchFamily="49" charset="-122"/>
                <a:cs typeface="Times New Roman" pitchFamily="18" charset="0"/>
              </a:rPr>
              <a:t>EMPTY</a:t>
            </a:r>
            <a:r>
              <a:rPr lang="zh-CN" altLang="en-US" sz="1846" dirty="0">
                <a:solidFill>
                  <a:schemeClr val="tx1"/>
                </a:solidFill>
                <a:ea typeface="幼圆" pitchFamily="49" charset="-122"/>
                <a:cs typeface="Times New Roman" pitchFamily="18" charset="0"/>
              </a:rPr>
              <a:t>两个信号量，是为了充分并发，提高效率。 </a:t>
            </a:r>
          </a:p>
        </p:txBody>
      </p:sp>
    </p:spTree>
    <p:extLst>
      <p:ext uri="{BB962C8B-B14F-4D97-AF65-F5344CB8AC3E}">
        <p14:creationId xmlns:p14="http://schemas.microsoft.com/office/powerpoint/2010/main" val="124522778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700CC40-6CC9-FA40-BD58-408EA615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8378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lang="zh-CN" altLang="en-US" dirty="0"/>
              <a:t>回顾生产者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kumimoji="1" lang="zh-CN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6CAEFB-121F-4B79-9AAD-841E6D679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339" y="1567962"/>
            <a:ext cx="4050323" cy="4254012"/>
          </a:xfrm>
        </p:spPr>
        <p:txBody>
          <a:bodyPr/>
          <a:lstStyle/>
          <a:p>
            <a:r>
              <a:rPr lang="en-US" dirty="0" err="1"/>
              <a:t>增加mutex保护临界区</a:t>
            </a:r>
            <a:endParaRPr lang="en-US" dirty="0"/>
          </a:p>
          <a:p>
            <a:pPr lvl="1"/>
            <a:r>
              <a:rPr lang="en-US" dirty="0"/>
              <a:t>Full = 0</a:t>
            </a:r>
          </a:p>
          <a:p>
            <a:pPr lvl="1"/>
            <a:r>
              <a:rPr lang="en-US" dirty="0"/>
              <a:t>Empty = N</a:t>
            </a:r>
          </a:p>
          <a:p>
            <a:pPr lvl="1"/>
            <a:r>
              <a:rPr lang="en-US" dirty="0"/>
              <a:t>Mutex = 1</a:t>
            </a:r>
          </a:p>
          <a:p>
            <a:pPr lvl="1"/>
            <a:endParaRPr lang="en-US" dirty="0"/>
          </a:p>
          <a:p>
            <a:r>
              <a:rPr lang="en-US" dirty="0" err="1"/>
              <a:t>存在什么问题</a:t>
            </a:r>
            <a:r>
              <a:rPr lang="zh-CN" altLang="en-US" dirty="0"/>
              <a:t>？</a:t>
            </a:r>
            <a:endParaRPr lang="en-US" dirty="0"/>
          </a:p>
        </p:txBody>
      </p:sp>
      <p:pic>
        <p:nvPicPr>
          <p:cNvPr id="5" name="内容占位符 4" descr="图片包含 游戏机, 截图&#10;&#10;描述已自动生成">
            <a:extLst>
              <a:ext uri="{FF2B5EF4-FFF2-40B4-BE49-F238E27FC236}">
                <a16:creationId xmlns:a16="http://schemas.microsoft.com/office/drawing/2014/main" id="{BFF90656-A5D6-CC4E-92B0-738F8D07F7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39" y="2388739"/>
            <a:ext cx="4050323" cy="2612457"/>
          </a:xfrm>
          <a:noFill/>
        </p:spPr>
      </p:pic>
    </p:spTree>
    <p:extLst>
      <p:ext uri="{BB962C8B-B14F-4D97-AF65-F5344CB8AC3E}">
        <p14:creationId xmlns:p14="http://schemas.microsoft.com/office/powerpoint/2010/main" val="334028498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片包含 游戏机, 截图&#10;&#10;描述已自动生成">
            <a:extLst>
              <a:ext uri="{FF2B5EF4-FFF2-40B4-BE49-F238E27FC236}">
                <a16:creationId xmlns:a16="http://schemas.microsoft.com/office/drawing/2014/main" id="{472A9AD4-9779-B848-A3FD-DE5122452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12" y="1501402"/>
            <a:ext cx="7007576" cy="4519886"/>
          </a:xfr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5257547-48B9-1245-89F2-6B760ECF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0244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zh-CN" altLang="en-US" dirty="0"/>
              <a:t>回顾生产者</a:t>
            </a:r>
            <a:r>
              <a:rPr kumimoji="1" lang="en-US" altLang="zh-CN" dirty="0"/>
              <a:t>-</a:t>
            </a:r>
            <a:r>
              <a:rPr kumimoji="1" lang="zh-CN" altLang="en-US" dirty="0"/>
              <a:t>消费者问题</a:t>
            </a:r>
          </a:p>
        </p:txBody>
      </p:sp>
    </p:spTree>
    <p:extLst>
      <p:ext uri="{BB962C8B-B14F-4D97-AF65-F5344CB8AC3E}">
        <p14:creationId xmlns:p14="http://schemas.microsoft.com/office/powerpoint/2010/main" val="58237656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2D86548-E726-BD45-A8D5-0042CB7A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环形缓冲区的生产者和消费者问题</a:t>
            </a:r>
            <a:endParaRPr lang="en-US" altLang="zh-CN" dirty="0"/>
          </a:p>
          <a:p>
            <a:pPr lvl="1"/>
            <a:r>
              <a:rPr lang="zh-CN" altLang="en-US" dirty="0"/>
              <a:t>空或者满的状态判断通过锁机制进行保护 </a:t>
            </a:r>
          </a:p>
          <a:p>
            <a:pPr lvl="1"/>
            <a:r>
              <a:rPr lang="zh-CN" altLang="en-US" dirty="0"/>
              <a:t>缓冲区的读写操作通过锁机制进行保护 </a:t>
            </a:r>
          </a:p>
          <a:p>
            <a:pPr lvl="1"/>
            <a:r>
              <a:rPr lang="zh-CN" altLang="en-US" dirty="0"/>
              <a:t>消费者</a:t>
            </a:r>
            <a:r>
              <a:rPr lang="en-US" altLang="zh-CN" dirty="0"/>
              <a:t>/</a:t>
            </a:r>
            <a:r>
              <a:rPr lang="zh-CN" altLang="en-US" dirty="0"/>
              <a:t>生产者的睡眠和唤醒通过信号量实现 </a:t>
            </a:r>
          </a:p>
          <a:p>
            <a:pPr lvl="2"/>
            <a:r>
              <a:rPr lang="zh-CN" altLang="en-US" dirty="0"/>
              <a:t>写入前要判断是否已满，若已满需要睡眠等待</a:t>
            </a:r>
            <a:endParaRPr lang="en-US" altLang="zh-CN" dirty="0"/>
          </a:p>
          <a:p>
            <a:pPr lvl="2"/>
            <a:r>
              <a:rPr lang="zh-CN" altLang="en-US" dirty="0"/>
              <a:t>读取前要判断是否为空，若为空需要睡眠等待 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kumimoji="1" lang="zh-CN" altLang="en-US" dirty="0"/>
              <a:t>单一使用锁或者信号量无法实现上述要求</a:t>
            </a:r>
            <a:endParaRPr kumimoji="1" lang="en-US" altLang="zh-CN" dirty="0"/>
          </a:p>
          <a:p>
            <a:pPr lvl="1"/>
            <a:r>
              <a:rPr lang="zh-CN" altLang="en-US" dirty="0"/>
              <a:t>单靠锁过于极端，无效等待过久 </a:t>
            </a:r>
          </a:p>
          <a:p>
            <a:pPr lvl="1"/>
            <a:r>
              <a:rPr lang="zh-CN" altLang="en-US" dirty="0"/>
              <a:t>靠“信号量</a:t>
            </a:r>
            <a:r>
              <a:rPr lang="en-US" altLang="zh-CN" dirty="0"/>
              <a:t>+</a:t>
            </a:r>
            <a:r>
              <a:rPr lang="zh-CN" altLang="en-US" dirty="0"/>
              <a:t>锁”，加锁使用信号量又面临带锁睡眠问题造成死锁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E231125-A281-6447-869D-91956F2D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条件变量的引入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81219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753BDC6-9C3F-8E49-B2F7-3D759197D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当队列已经为空时，生产者进程长时间不生产</a:t>
            </a:r>
            <a:endParaRPr lang="en-US" altLang="zh-CN" dirty="0"/>
          </a:p>
          <a:p>
            <a:r>
              <a:rPr lang="zh-CN" altLang="en-US" dirty="0"/>
              <a:t>消费者进程不知道需要等待多长时间，通过无效循环很久等待队列非 空，极大耗费</a:t>
            </a:r>
            <a:r>
              <a:rPr lang="en" altLang="zh-CN" dirty="0"/>
              <a:t>CPU</a:t>
            </a:r>
            <a:r>
              <a:rPr lang="zh-CN" altLang="en-US" dirty="0"/>
              <a:t>资源 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27660C-7322-2947-B356-70CA412C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问题：消费者</a:t>
            </a:r>
          </a:p>
        </p:txBody>
      </p:sp>
      <p:pic>
        <p:nvPicPr>
          <p:cNvPr id="5" name="图片 4" descr="图片包含 文字, 游戏机&#10;&#10;描述已自动生成">
            <a:extLst>
              <a:ext uri="{FF2B5EF4-FFF2-40B4-BE49-F238E27FC236}">
                <a16:creationId xmlns:a16="http://schemas.microsoft.com/office/drawing/2014/main" id="{6E35A67D-83A3-B74F-B965-B582D011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90" y="2830780"/>
            <a:ext cx="7315820" cy="36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3681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截图&#10;&#10;描述已自动生成">
            <a:extLst>
              <a:ext uri="{FF2B5EF4-FFF2-40B4-BE49-F238E27FC236}">
                <a16:creationId xmlns:a16="http://schemas.microsoft.com/office/drawing/2014/main" id="{00C9DE82-09D6-8B41-A369-B496FB264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" y="1557704"/>
            <a:ext cx="6811108" cy="4407877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A01BF23-E0E9-AF42-B41B-2109191B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问题：生产者</a:t>
            </a:r>
          </a:p>
        </p:txBody>
      </p:sp>
    </p:spTree>
    <p:extLst>
      <p:ext uri="{BB962C8B-B14F-4D97-AF65-F5344CB8AC3E}">
        <p14:creationId xmlns:p14="http://schemas.microsoft.com/office/powerpoint/2010/main" val="77833825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623D25-78E6-E44B-A0AE-67545DB35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9" y="1501401"/>
            <a:ext cx="8241323" cy="4918700"/>
          </a:xfrm>
        </p:spPr>
        <p:txBody>
          <a:bodyPr/>
          <a:lstStyle/>
          <a:p>
            <a:r>
              <a:rPr lang="zh-CN" altLang="en-US" dirty="0"/>
              <a:t>设计机制</a:t>
            </a:r>
            <a:endParaRPr lang="en-US" altLang="zh-CN" dirty="0"/>
          </a:p>
          <a:p>
            <a:pPr lvl="1"/>
            <a:r>
              <a:rPr lang="zh-CN" altLang="en-US" dirty="0"/>
              <a:t>基于锁的互斥机制</a:t>
            </a:r>
            <a:endParaRPr lang="en-US" altLang="zh-CN" dirty="0"/>
          </a:p>
          <a:p>
            <a:pPr lvl="2"/>
            <a:r>
              <a:rPr lang="zh-CN" altLang="en-US" dirty="0"/>
              <a:t>通过锁实现临界区的执行保护和状态判断，如空满状态判断 </a:t>
            </a:r>
          </a:p>
          <a:p>
            <a:pPr lvl="1"/>
            <a:r>
              <a:rPr lang="zh-CN" altLang="en-US" dirty="0"/>
              <a:t>基于条件变量的睡眠唤醒机制</a:t>
            </a:r>
            <a:endParaRPr lang="en-US" altLang="zh-CN" dirty="0"/>
          </a:p>
          <a:p>
            <a:pPr lvl="2"/>
            <a:r>
              <a:rPr lang="zh-CN" altLang="en-US" dirty="0"/>
              <a:t>条件变量关联某种条件，并设置进程等待队列</a:t>
            </a:r>
            <a:endParaRPr lang="en-US" altLang="zh-CN" dirty="0"/>
          </a:p>
          <a:p>
            <a:pPr lvl="2"/>
            <a:r>
              <a:rPr lang="zh-CN" altLang="en-US" dirty="0"/>
              <a:t>变量的条件不满足时，进程进入睡眠</a:t>
            </a:r>
            <a:endParaRPr lang="en-US" altLang="zh-CN" dirty="0"/>
          </a:p>
          <a:p>
            <a:pPr lvl="2"/>
            <a:r>
              <a:rPr lang="zh-CN" altLang="en-US" dirty="0"/>
              <a:t>变量的条件满足时，进程被唤醒 </a:t>
            </a:r>
          </a:p>
          <a:p>
            <a:r>
              <a:rPr lang="zh-CN" altLang="en-US" dirty="0"/>
              <a:t>实现关键</a:t>
            </a:r>
            <a:endParaRPr lang="en-US" altLang="zh-CN" dirty="0"/>
          </a:p>
          <a:p>
            <a:pPr lvl="1"/>
            <a:r>
              <a:rPr lang="zh-CN" altLang="en-US" dirty="0"/>
              <a:t>类似于“锁</a:t>
            </a:r>
            <a:r>
              <a:rPr lang="en-US" altLang="zh-CN" dirty="0"/>
              <a:t>+</a:t>
            </a:r>
            <a:r>
              <a:rPr lang="zh-CN" altLang="en-US" dirty="0"/>
              <a:t>信号量”，睡眠前自动释放锁，唤醒后重新加锁 </a:t>
            </a:r>
            <a:endParaRPr kumimoji="1" lang="en-US" altLang="zh-CN" dirty="0"/>
          </a:p>
          <a:p>
            <a:r>
              <a:rPr lang="zh-CN" altLang="en-US" dirty="0"/>
              <a:t>与信号量的区别</a:t>
            </a:r>
            <a:endParaRPr lang="en-US" altLang="zh-CN" dirty="0"/>
          </a:p>
          <a:p>
            <a:pPr lvl="1"/>
            <a:r>
              <a:rPr lang="zh-CN" altLang="en-US" dirty="0"/>
              <a:t>在拥有锁的临界区内</a:t>
            </a:r>
            <a:endParaRPr lang="en-US" altLang="zh-CN" dirty="0"/>
          </a:p>
          <a:p>
            <a:pPr lvl="1"/>
            <a:r>
              <a:rPr lang="zh-CN" altLang="en-US" dirty="0"/>
              <a:t>不能使用信号量，因为会可能睡眠而死锁</a:t>
            </a:r>
            <a:endParaRPr lang="en-US" altLang="zh-CN" dirty="0"/>
          </a:p>
          <a:p>
            <a:pPr lvl="1"/>
            <a:r>
              <a:rPr lang="zh-CN" altLang="en-US" dirty="0"/>
              <a:t>但可以使用条件变量，解决临界区内“带锁睡眠”问题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1663F3A-B994-2243-A14A-2B29AB5C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条件变量</a:t>
            </a:r>
          </a:p>
        </p:txBody>
      </p:sp>
    </p:spTree>
    <p:extLst>
      <p:ext uri="{BB962C8B-B14F-4D97-AF65-F5344CB8AC3E}">
        <p14:creationId xmlns:p14="http://schemas.microsoft.com/office/powerpoint/2010/main" val="3154192811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5BA78B-F9DF-1A40-AB1A-B6C4ED7D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Wait(</a:t>
            </a:r>
            <a:r>
              <a:rPr kumimoji="1" lang="en-US" altLang="zh-CN" dirty="0" err="1"/>
              <a:t>c,m</a:t>
            </a:r>
            <a:r>
              <a:rPr kumimoji="1" lang="en-US" altLang="zh-CN" dirty="0"/>
              <a:t>)</a:t>
            </a:r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是条件变量，</a:t>
            </a:r>
            <a:r>
              <a:rPr lang="en-US" altLang="zh-CN" dirty="0"/>
              <a:t>m</a:t>
            </a:r>
            <a:r>
              <a:rPr lang="zh-CN" altLang="en-US" dirty="0"/>
              <a:t>是互斥锁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c</a:t>
            </a:r>
            <a:r>
              <a:rPr lang="zh-CN" altLang="en-US" dirty="0"/>
              <a:t>不满足条件时，则自动释放锁并进入睡眠</a:t>
            </a:r>
            <a:endParaRPr lang="en-US" altLang="zh-CN" dirty="0"/>
          </a:p>
          <a:p>
            <a:pPr lvl="1"/>
            <a:r>
              <a:rPr lang="zh-CN" altLang="en-US" dirty="0"/>
              <a:t>唤醒后重新获取锁。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kumimoji="1" lang="en-US" altLang="zh-CN" dirty="0"/>
              <a:t>Signal(c)</a:t>
            </a:r>
          </a:p>
          <a:p>
            <a:pPr lvl="1"/>
            <a:r>
              <a:rPr lang="zh-CN" altLang="en-US" dirty="0"/>
              <a:t>唤醒睡眠在条件变量</a:t>
            </a:r>
            <a:r>
              <a:rPr lang="en" altLang="zh-CN" dirty="0"/>
              <a:t>c</a:t>
            </a:r>
            <a:r>
              <a:rPr lang="zh-CN" altLang="en-US" dirty="0"/>
              <a:t>上的进程</a:t>
            </a:r>
            <a:endParaRPr lang="en-US" altLang="zh-CN" dirty="0"/>
          </a:p>
          <a:p>
            <a:pPr lvl="2"/>
            <a:r>
              <a:rPr lang="en" altLang="zh-CN" dirty="0"/>
              <a:t>Broadcast(c) :</a:t>
            </a:r>
            <a:r>
              <a:rPr lang="zh-CN" altLang="en-US" dirty="0"/>
              <a:t>广播唤醒等待者 </a:t>
            </a:r>
          </a:p>
          <a:p>
            <a:endParaRPr lang="en-US" altLang="zh-CN" dirty="0"/>
          </a:p>
          <a:p>
            <a:r>
              <a:rPr kumimoji="1" lang="zh-CN" altLang="en-US" dirty="0"/>
              <a:t>规则</a:t>
            </a:r>
            <a:endParaRPr kumimoji="1" lang="en-US" altLang="zh-CN" dirty="0"/>
          </a:p>
          <a:p>
            <a:pPr lvl="1"/>
            <a:r>
              <a:rPr lang="zh-CN" altLang="en-US" dirty="0"/>
              <a:t>进行条件变量获取操作时必须拥有锁 </a:t>
            </a:r>
          </a:p>
          <a:p>
            <a:pPr lvl="1"/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66FB31-7F4D-474F-99B2-91C1D93F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条件变量</a:t>
            </a:r>
          </a:p>
        </p:txBody>
      </p:sp>
    </p:spTree>
    <p:extLst>
      <p:ext uri="{BB962C8B-B14F-4D97-AF65-F5344CB8AC3E}">
        <p14:creationId xmlns:p14="http://schemas.microsoft.com/office/powerpoint/2010/main" val="399135750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D549D5-9BB0-B144-8DB9-1D9168E6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生产者和消费者执行在不同的频率</a:t>
            </a:r>
            <a:endParaRPr lang="en-US" altLang="zh-CN" dirty="0"/>
          </a:p>
          <a:p>
            <a:pPr lvl="1"/>
            <a:r>
              <a:rPr lang="zh-CN" altLang="en-US" dirty="0"/>
              <a:t>没有执行顺序要求</a:t>
            </a:r>
            <a:endParaRPr lang="en-US" altLang="zh-CN" dirty="0"/>
          </a:p>
          <a:p>
            <a:pPr lvl="1"/>
            <a:r>
              <a:rPr lang="zh-CN" altLang="en-US" dirty="0"/>
              <a:t>任务之间相互独立</a:t>
            </a:r>
            <a:endParaRPr lang="en-US" altLang="zh-CN" dirty="0"/>
          </a:p>
          <a:p>
            <a:pPr lvl="1"/>
            <a:r>
              <a:rPr lang="zh-CN" altLang="en-US" dirty="0"/>
              <a:t>缓冲区不需要明确的交接手续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zh-CN" altLang="en-US" dirty="0"/>
              <a:t>同步：怎样保证生产者和消费者以正确的方式访问共享缓冲区？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在内核中广泛使用</a:t>
            </a:r>
            <a:endParaRPr lang="en-US" altLang="zh-CN" dirty="0"/>
          </a:p>
          <a:p>
            <a:pPr lvl="1"/>
            <a:r>
              <a:rPr kumimoji="1" lang="en-US" altLang="zh-CN" dirty="0"/>
              <a:t>E.g</a:t>
            </a:r>
            <a:r>
              <a:rPr lang="en-US" altLang="zh-CN" dirty="0"/>
              <a:t>. I/O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2E825C-F5CA-734A-8775-71530CF2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生产者</a:t>
            </a:r>
            <a:r>
              <a:rPr kumimoji="1" lang="en-US" altLang="zh-CN" dirty="0"/>
              <a:t>-</a:t>
            </a:r>
            <a:r>
              <a:rPr kumimoji="1" lang="zh-CN" altLang="en-US" dirty="0"/>
              <a:t>消费者问题</a:t>
            </a:r>
          </a:p>
        </p:txBody>
      </p:sp>
    </p:spTree>
    <p:extLst>
      <p:ext uri="{BB962C8B-B14F-4D97-AF65-F5344CB8AC3E}">
        <p14:creationId xmlns:p14="http://schemas.microsoft.com/office/powerpoint/2010/main" val="423299771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截图&#10;&#10;描述已自动生成">
            <a:extLst>
              <a:ext uri="{FF2B5EF4-FFF2-40B4-BE49-F238E27FC236}">
                <a16:creationId xmlns:a16="http://schemas.microsoft.com/office/drawing/2014/main" id="{E74C05AC-BE03-E249-AB2E-AFC3C0270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13" y="1501402"/>
            <a:ext cx="6598375" cy="4519886"/>
          </a:xfrm>
          <a:noFill/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B4EEF8B-9AC6-3E47-B1C6-CCF47E29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0244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en-US" altLang="zh-CN" dirty="0" err="1"/>
              <a:t>Pthread</a:t>
            </a:r>
            <a:r>
              <a:rPr kumimoji="1" lang="zh-CN" altLang="en-US" dirty="0"/>
              <a:t>库中的条件变量操作</a:t>
            </a:r>
          </a:p>
        </p:txBody>
      </p:sp>
    </p:spTree>
    <p:extLst>
      <p:ext uri="{BB962C8B-B14F-4D97-AF65-F5344CB8AC3E}">
        <p14:creationId xmlns:p14="http://schemas.microsoft.com/office/powerpoint/2010/main" val="417483314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4A3CC886-44DA-3B4F-84C2-E203172FB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55" y="1501402"/>
            <a:ext cx="6646890" cy="4519886"/>
          </a:xfrm>
          <a:noFill/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3BBA6786-0A7D-FC46-9CCC-2AC35796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0244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en-US" altLang="zh-CN" dirty="0" err="1"/>
              <a:t>Pthread</a:t>
            </a:r>
            <a:r>
              <a:rPr kumimoji="1" lang="zh-CN" altLang="en-US" dirty="0"/>
              <a:t>条件变量的示例</a:t>
            </a:r>
          </a:p>
        </p:txBody>
      </p:sp>
    </p:spTree>
    <p:extLst>
      <p:ext uri="{BB962C8B-B14F-4D97-AF65-F5344CB8AC3E}">
        <p14:creationId xmlns:p14="http://schemas.microsoft.com/office/powerpoint/2010/main" val="189948754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游戏机, 截图&#10;&#10;描述已自动生成">
            <a:extLst>
              <a:ext uri="{FF2B5EF4-FFF2-40B4-BE49-F238E27FC236}">
                <a16:creationId xmlns:a16="http://schemas.microsoft.com/office/drawing/2014/main" id="{C866997C-B3AC-8F4E-9C26-EC9F3276F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50" y="1501402"/>
            <a:ext cx="6746101" cy="4519886"/>
          </a:xfrm>
          <a:prstGeom prst="rect">
            <a:avLst/>
          </a:prstGeom>
          <a:noFill/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3BBA6786-0A7D-FC46-9CCC-2AC35796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0244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en-US" altLang="zh-CN" dirty="0" err="1"/>
              <a:t>Pthread</a:t>
            </a:r>
            <a:r>
              <a:rPr kumimoji="1" lang="zh-CN" altLang="en-US" dirty="0"/>
              <a:t>条件变量的示例</a:t>
            </a:r>
          </a:p>
        </p:txBody>
      </p:sp>
    </p:spTree>
    <p:extLst>
      <p:ext uri="{BB962C8B-B14F-4D97-AF65-F5344CB8AC3E}">
        <p14:creationId xmlns:p14="http://schemas.microsoft.com/office/powerpoint/2010/main" val="187477019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, 文字, 截图&#10;&#10;描述已自动生成">
            <a:extLst>
              <a:ext uri="{FF2B5EF4-FFF2-40B4-BE49-F238E27FC236}">
                <a16:creationId xmlns:a16="http://schemas.microsoft.com/office/drawing/2014/main" id="{76B8B865-7E6D-1F4B-A05A-D501A2E85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00" y="1501402"/>
            <a:ext cx="6434001" cy="4519886"/>
          </a:xfrm>
          <a:noFill/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3BBA6786-0A7D-FC46-9CCC-2AC35796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0244"/>
            <a:ext cx="9144000" cy="514350"/>
          </a:xfrm>
        </p:spPr>
        <p:txBody>
          <a:bodyPr wrap="square" anchor="ctr">
            <a:normAutofit/>
          </a:bodyPr>
          <a:lstStyle/>
          <a:p>
            <a:r>
              <a:rPr kumimoji="1" lang="en-US" altLang="zh-CN" dirty="0" err="1"/>
              <a:t>Pthread</a:t>
            </a:r>
            <a:r>
              <a:rPr kumimoji="1" lang="zh-CN" altLang="en-US" dirty="0"/>
              <a:t>条件变量的示例</a:t>
            </a:r>
          </a:p>
        </p:txBody>
      </p:sp>
    </p:spTree>
    <p:extLst>
      <p:ext uri="{BB962C8B-B14F-4D97-AF65-F5344CB8AC3E}">
        <p14:creationId xmlns:p14="http://schemas.microsoft.com/office/powerpoint/2010/main" val="494909843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	</a:t>
            </a:r>
            <a:r>
              <a:rPr lang="zh-CN" altLang="en-US" dirty="0"/>
              <a:t>生产者和消费者问题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  信号量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	</a:t>
            </a:r>
            <a:r>
              <a:rPr lang="zh-CN" altLang="en-US" dirty="0"/>
              <a:t>条件变量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4.	</a:t>
            </a:r>
            <a:r>
              <a:rPr lang="zh-CN" altLang="en-US" dirty="0">
                <a:solidFill>
                  <a:srgbClr val="C00000"/>
                </a:solidFill>
              </a:rPr>
              <a:t>常见同步问题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202813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E962DC4-033A-294E-B576-3ECE2E33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>
                <a:ea typeface="黑体" panose="02010609060101010101" pitchFamily="49" charset="-122"/>
              </a:rPr>
              <a:t>问题定义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文件</a:t>
            </a:r>
            <a:r>
              <a:rPr lang="en-US" altLang="zh-CN" dirty="0"/>
              <a:t>F</a:t>
            </a:r>
            <a:r>
              <a:rPr lang="zh-CN" altLang="en-US" dirty="0"/>
              <a:t>可以被多个并发进程共享。按访问方式，可以分为两类。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只能读</a:t>
            </a:r>
            <a:r>
              <a:rPr lang="zh-CN" altLang="en-US" dirty="0"/>
              <a:t>共享对象内容的进程，称为读者进程。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要更新共享对象文件的进程，称为写者进程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48F654C-EB0B-954D-92B9-BF6C8AC1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读者</a:t>
            </a:r>
            <a:r>
              <a:rPr kumimoji="1" lang="en-US" altLang="zh-CN" dirty="0"/>
              <a:t>-</a:t>
            </a:r>
            <a:r>
              <a:rPr kumimoji="1" lang="zh-CN" altLang="en-US" dirty="0"/>
              <a:t>写者问题</a:t>
            </a:r>
          </a:p>
        </p:txBody>
      </p:sp>
    </p:spTree>
    <p:extLst>
      <p:ext uri="{BB962C8B-B14F-4D97-AF65-F5344CB8AC3E}">
        <p14:creationId xmlns:p14="http://schemas.microsoft.com/office/powerpoint/2010/main" val="314779798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973F91-4545-6041-BEE7-D277CD06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问题分析</a:t>
            </a:r>
            <a:endParaRPr kumimoji="1" lang="en-US" altLang="zh-CN" dirty="0"/>
          </a:p>
          <a:p>
            <a:pPr lvl="1"/>
            <a:r>
              <a:rPr lang="zh-CN" altLang="en-US" dirty="0"/>
              <a:t>读者</a:t>
            </a:r>
            <a:r>
              <a:rPr lang="en-US" altLang="zh-CN" dirty="0"/>
              <a:t>reader</a:t>
            </a:r>
            <a:r>
              <a:rPr lang="zh-CN" altLang="en-US" dirty="0"/>
              <a:t>只能在没有写者</a:t>
            </a:r>
            <a:r>
              <a:rPr lang="en-US" altLang="zh-CN" dirty="0"/>
              <a:t>writers</a:t>
            </a:r>
            <a:r>
              <a:rPr lang="zh-CN" altLang="en-US" dirty="0"/>
              <a:t>的情况下执行</a:t>
            </a:r>
            <a:endParaRPr lang="en-US" altLang="zh-CN" dirty="0"/>
          </a:p>
          <a:p>
            <a:pPr lvl="1"/>
            <a:r>
              <a:rPr kumimoji="1" lang="en-US" altLang="zh-CN" dirty="0"/>
              <a:t>Writers</a:t>
            </a:r>
            <a:r>
              <a:rPr lang="zh-CN" altLang="en-US" dirty="0"/>
              <a:t>只有在没有其他读者</a:t>
            </a:r>
            <a:r>
              <a:rPr lang="en-US" altLang="zh-CN" dirty="0"/>
              <a:t>/</a:t>
            </a:r>
            <a:r>
              <a:rPr lang="zh-CN" altLang="en-US" dirty="0"/>
              <a:t>写者的情况下执行</a:t>
            </a:r>
            <a:endParaRPr lang="en-US" altLang="zh-CN" dirty="0"/>
          </a:p>
          <a:p>
            <a:pPr lvl="1"/>
            <a:r>
              <a:rPr lang="en" altLang="zh-CN" dirty="0" err="1"/>
              <a:t>wmutex</a:t>
            </a:r>
            <a:r>
              <a:rPr lang="zh-CN" altLang="en" dirty="0"/>
              <a:t>。</a:t>
            </a:r>
            <a:r>
              <a:rPr lang="zh-CN" altLang="en-US" dirty="0"/>
              <a:t>互斥使用该共享文件信号量。共享文件只有一个，初始情况下，值为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 lvl="1"/>
            <a:r>
              <a:rPr lang="en" altLang="zh-CN" dirty="0" err="1"/>
              <a:t>readcount</a:t>
            </a:r>
            <a:r>
              <a:rPr lang="zh-CN" altLang="en-US" dirty="0"/>
              <a:t>整型变量。表示正在读的信号量，初始值为</a:t>
            </a:r>
            <a:r>
              <a:rPr lang="en-US" altLang="zh-CN" dirty="0"/>
              <a:t>0</a:t>
            </a:r>
          </a:p>
          <a:p>
            <a:pPr lvl="1"/>
            <a:r>
              <a:rPr lang="en" altLang="zh-CN" dirty="0" err="1"/>
              <a:t>rmutex</a:t>
            </a:r>
            <a:r>
              <a:rPr lang="zh-CN" altLang="en-US" dirty="0"/>
              <a:t>计数器</a:t>
            </a:r>
            <a:r>
              <a:rPr lang="en" altLang="zh-CN" dirty="0" err="1"/>
              <a:t>readcount</a:t>
            </a:r>
            <a:r>
              <a:rPr lang="zh-CN" altLang="en-US" dirty="0"/>
              <a:t>的信号量，因为</a:t>
            </a:r>
            <a:r>
              <a:rPr lang="en" altLang="zh-CN" dirty="0" err="1"/>
              <a:t>readcount</a:t>
            </a:r>
            <a:r>
              <a:rPr lang="zh-CN" altLang="en-US" dirty="0"/>
              <a:t>是一个可被多进程访问的临界资源。初始状态无进程读写，值为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 lvl="1"/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622F8F5-EDBB-8D48-8E6C-5D2BE305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读者</a:t>
            </a:r>
            <a:r>
              <a:rPr kumimoji="1" lang="en-US" altLang="zh-CN" dirty="0"/>
              <a:t>-</a:t>
            </a:r>
            <a:r>
              <a:rPr kumimoji="1" lang="zh-CN" altLang="en-US" dirty="0"/>
              <a:t>写者问题</a:t>
            </a:r>
          </a:p>
        </p:txBody>
      </p:sp>
    </p:spTree>
    <p:extLst>
      <p:ext uri="{BB962C8B-B14F-4D97-AF65-F5344CB8AC3E}">
        <p14:creationId xmlns:p14="http://schemas.microsoft.com/office/powerpoint/2010/main" val="3416509808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509702C5-297E-9D46-A517-D63B7F2C8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99897"/>
            <a:ext cx="5380892" cy="409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75D22EA-13E2-0C42-BBCA-AF4A8880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读者</a:t>
            </a:r>
            <a:r>
              <a:rPr lang="en-US" altLang="zh-CN"/>
              <a:t>——</a:t>
            </a:r>
            <a:r>
              <a:rPr lang="zh-CN" altLang="en-US"/>
              <a:t>写者问题</a:t>
            </a:r>
          </a:p>
        </p:txBody>
      </p:sp>
      <p:sp>
        <p:nvSpPr>
          <p:cNvPr id="38916" name="TextBox 7">
            <a:extLst>
              <a:ext uri="{FF2B5EF4-FFF2-40B4-BE49-F238E27FC236}">
                <a16:creationId xmlns:a16="http://schemas.microsoft.com/office/drawing/2014/main" id="{F4F56D6E-252C-4B45-BFC8-75EE0802C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32" y="1502021"/>
            <a:ext cx="2325566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15">
                <a:latin typeface="Arial" panose="020B0604020202020204" pitchFamily="34" charset="0"/>
              </a:rPr>
              <a:t>读者进程</a:t>
            </a:r>
          </a:p>
        </p:txBody>
      </p:sp>
    </p:spTree>
    <p:extLst>
      <p:ext uri="{BB962C8B-B14F-4D97-AF65-F5344CB8AC3E}">
        <p14:creationId xmlns:p14="http://schemas.microsoft.com/office/powerpoint/2010/main" val="797627709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>
            <a:extLst>
              <a:ext uri="{FF2B5EF4-FFF2-40B4-BE49-F238E27FC236}">
                <a16:creationId xmlns:a16="http://schemas.microsoft.com/office/drawing/2014/main" id="{242B0056-21F4-5049-A6A4-BB8CF402E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444" y="2032490"/>
            <a:ext cx="4627685" cy="319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84D851FE-3CBF-A543-8B26-2D9899B3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读者</a:t>
            </a:r>
            <a:r>
              <a:rPr lang="en-US" altLang="zh-CN"/>
              <a:t>——</a:t>
            </a:r>
            <a:r>
              <a:rPr lang="zh-CN" altLang="en-US"/>
              <a:t>写者问题</a:t>
            </a:r>
          </a:p>
        </p:txBody>
      </p:sp>
      <p:sp>
        <p:nvSpPr>
          <p:cNvPr id="39940" name="TextBox 6">
            <a:extLst>
              <a:ext uri="{FF2B5EF4-FFF2-40B4-BE49-F238E27FC236}">
                <a16:creationId xmlns:a16="http://schemas.microsoft.com/office/drawing/2014/main" id="{916FC6BD-5DA8-B049-9FEA-BC89701E2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82" y="1502021"/>
            <a:ext cx="2658208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15">
                <a:latin typeface="Arial" panose="020B0604020202020204" pitchFamily="34" charset="0"/>
              </a:rPr>
              <a:t>写者进程</a:t>
            </a:r>
          </a:p>
        </p:txBody>
      </p:sp>
    </p:spTree>
    <p:extLst>
      <p:ext uri="{BB962C8B-B14F-4D97-AF65-F5344CB8AC3E}">
        <p14:creationId xmlns:p14="http://schemas.microsoft.com/office/powerpoint/2010/main" val="93268302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B4A8A-3B7F-E54C-9BE1-D954EDC6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哲学家进餐问题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01E7ED96-1B4C-2F4B-A11F-9D418B756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  <a:endParaRPr lang="en-US" altLang="zh-CN" dirty="0"/>
          </a:p>
          <a:p>
            <a:pPr lvl="1"/>
            <a:r>
              <a:rPr lang="zh-CN" altLang="en-US" dirty="0"/>
              <a:t>   假设</a:t>
            </a:r>
            <a:r>
              <a:rPr lang="en-US" altLang="zh-CN" dirty="0"/>
              <a:t>5</a:t>
            </a:r>
            <a:r>
              <a:rPr lang="zh-CN" altLang="en-US" dirty="0"/>
              <a:t>个哲学家坐在一张圆桌前吃饭，桌上</a:t>
            </a:r>
            <a:r>
              <a:rPr lang="en-US" altLang="zh-CN" dirty="0"/>
              <a:t>5</a:t>
            </a:r>
            <a:r>
              <a:rPr lang="zh-CN" altLang="en-US" dirty="0"/>
              <a:t>支筷子，每人之间各一支。吃饭时，必须分别从左、右两边拿到筷子，才能吃饭。如果筷子已在他人手上，则该哲学家必须等待他人吃完才能拿筷子，任何一个哲学家自己未拿到两只筷子吃饭前，绝不放下自己手里的筷子。描述</a:t>
            </a:r>
            <a:r>
              <a:rPr lang="en-US" altLang="zh-CN" dirty="0"/>
              <a:t>5</a:t>
            </a:r>
            <a:r>
              <a:rPr lang="zh-CN" altLang="en-US" dirty="0"/>
              <a:t>位哲学家吃饭的进程</a:t>
            </a:r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F116FFBC-35BB-824B-A333-2F664D8C6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132" y="4160229"/>
            <a:ext cx="2118946" cy="201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9445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, 截图&#10;&#10;描述已自动生成">
            <a:extLst>
              <a:ext uri="{FF2B5EF4-FFF2-40B4-BE49-F238E27FC236}">
                <a16:creationId xmlns:a16="http://schemas.microsoft.com/office/drawing/2014/main" id="{9982547D-8391-EA41-9DFA-C1E746CA9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9" y="1505234"/>
            <a:ext cx="8241323" cy="3847533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3751EE18-EDFA-3241-836E-6F4BD668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生产者和消费者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B6694A-F193-2D42-BE25-B5198B641FAE}"/>
              </a:ext>
            </a:extLst>
          </p:cNvPr>
          <p:cNvSpPr txBox="1"/>
          <p:nvPr/>
        </p:nvSpPr>
        <p:spPr>
          <a:xfrm>
            <a:off x="1828950" y="5755412"/>
            <a:ext cx="3937296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15" dirty="0"/>
              <a:t>为什么不用</a:t>
            </a:r>
            <a:r>
              <a:rPr lang="en-US" altLang="zh-CN" sz="2215" dirty="0"/>
              <a:t>if()</a:t>
            </a:r>
            <a:r>
              <a:rPr lang="zh-CN" altLang="en-US" sz="2215" dirty="0"/>
              <a:t>，而用</a:t>
            </a:r>
            <a:r>
              <a:rPr lang="en-US" altLang="zh-CN" sz="2215" dirty="0"/>
              <a:t>while()</a:t>
            </a:r>
            <a:r>
              <a:rPr lang="zh-CN" altLang="en-US" sz="2215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38966043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5E95D-405D-9944-9E4D-A0C23355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哲学家进餐问题</a:t>
            </a: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176C1461-8DD0-7F41-BFEB-82B80B00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endParaRPr lang="en-US" altLang="zh-CN" dirty="0"/>
          </a:p>
          <a:p>
            <a:pPr lvl="1"/>
            <a:r>
              <a:rPr lang="zh-CN" altLang="en-US" dirty="0"/>
              <a:t>筷子是临界资源，一段时间只允许一位哲学家使用，</a:t>
            </a:r>
            <a:endParaRPr lang="en-US" altLang="zh-CN" dirty="0"/>
          </a:p>
          <a:p>
            <a:pPr lvl="1"/>
            <a:r>
              <a:rPr lang="zh-CN" altLang="en-US" dirty="0"/>
              <a:t>为了实现对筷子的互斥使用，可以为每一支筷子设计一个信号量</a:t>
            </a:r>
            <a:endParaRPr lang="en-US" altLang="zh-CN" dirty="0"/>
          </a:p>
          <a:p>
            <a:pPr lvl="1"/>
            <a:r>
              <a:rPr lang="en-US" altLang="zh-CN" dirty="0"/>
              <a:t>Var chopstick: array[0,…,4] of semaphore</a:t>
            </a:r>
          </a:p>
          <a:p>
            <a:pPr lvl="1"/>
            <a:r>
              <a:rPr lang="zh-CN" altLang="en-US" dirty="0"/>
              <a:t>初始条件下，所有哲学家都未吃饭，估信号量为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127041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C66C6-DD09-BA49-B2FB-A6A0E973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哲学家进餐问题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87898DD-EC3A-8B4B-8DB7-9854028AF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2" y="2099898"/>
            <a:ext cx="6268915" cy="338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A2ED7289-2D61-474F-AF1E-50867119E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398" y="1502020"/>
            <a:ext cx="2259623" cy="1088472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15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这个方法有没有问题？</a:t>
            </a:r>
          </a:p>
        </p:txBody>
      </p:sp>
    </p:spTree>
    <p:extLst>
      <p:ext uri="{BB962C8B-B14F-4D97-AF65-F5344CB8AC3E}">
        <p14:creationId xmlns:p14="http://schemas.microsoft.com/office/powerpoint/2010/main" val="22638443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F34A7-3488-564C-8A9A-DBDBCADA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哲学家进餐问题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E6A9A956-845E-BF47-A8E5-AD4DCB26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5</a:t>
            </a:r>
            <a:r>
              <a:rPr lang="zh-CN" altLang="en-US" dirty="0"/>
              <a:t>个哲学家同时拿起左边的筷子时，就没有任何一个哲学家能够拿到右边的筷子。这种情况就形成了死锁。</a:t>
            </a:r>
          </a:p>
        </p:txBody>
      </p:sp>
    </p:spTree>
    <p:extLst>
      <p:ext uri="{BB962C8B-B14F-4D97-AF65-F5344CB8AC3E}">
        <p14:creationId xmlns:p14="http://schemas.microsoft.com/office/powerpoint/2010/main" val="4153043568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37CD8-8152-5746-BE3D-659823E7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哲学家进餐问题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1CCFB76E-F240-324A-9C5C-244F13DE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有没有什么方法可以避免死锁呢？</a:t>
            </a:r>
            <a:endParaRPr lang="en-US" altLang="zh-CN" dirty="0"/>
          </a:p>
          <a:p>
            <a:pPr lvl="1"/>
            <a:r>
              <a:rPr lang="zh-CN" altLang="en-US" dirty="0"/>
              <a:t>至多允许</a:t>
            </a:r>
            <a:r>
              <a:rPr lang="en-US" altLang="zh-CN" dirty="0"/>
              <a:t>4</a:t>
            </a:r>
            <a:r>
              <a:rPr lang="zh-CN" altLang="en-US" dirty="0"/>
              <a:t>位哲学家同时拿左边的筷子，这样能保证至少有一位哲学家进餐。</a:t>
            </a:r>
            <a:endParaRPr lang="en-US" altLang="zh-CN" dirty="0"/>
          </a:p>
          <a:p>
            <a:pPr lvl="1"/>
            <a:r>
              <a:rPr lang="zh-CN" altLang="en-US" dirty="0"/>
              <a:t>仅当哲学家左、右两支筷子均可用时，才允许他拿起筷子。</a:t>
            </a:r>
            <a:endParaRPr lang="en-US" altLang="zh-CN" dirty="0"/>
          </a:p>
          <a:p>
            <a:pPr lvl="1"/>
            <a:r>
              <a:rPr lang="zh-CN" altLang="en-US" dirty="0"/>
              <a:t>规定奇数号哲学家先拿左边的筷子，再拿右边的，而偶数号则相反，这样总有一位哲学家能够获得两只筷子。</a:t>
            </a:r>
          </a:p>
        </p:txBody>
      </p:sp>
    </p:spTree>
    <p:extLst>
      <p:ext uri="{BB962C8B-B14F-4D97-AF65-F5344CB8AC3E}">
        <p14:creationId xmlns:p14="http://schemas.microsoft.com/office/powerpoint/2010/main" val="476099651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303863" y="2917617"/>
            <a:ext cx="2536272" cy="1029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92" dirty="0">
                <a:solidFill>
                  <a:srgbClr val="333333"/>
                </a:solidFill>
                <a:latin typeface="+mj-ea"/>
                <a:ea typeface="+mj-ea"/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932CC07-1F66-6C45-A191-F612AED1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利用锁来实现对缓冲区的互斥读写访问</a:t>
            </a:r>
            <a:endParaRPr kumimoji="1" lang="en-US" altLang="zh-CN" dirty="0"/>
          </a:p>
          <a:p>
            <a:endParaRPr lang="en-US" altLang="zh-CN" dirty="0"/>
          </a:p>
          <a:p>
            <a:endParaRPr kumimoji="1" lang="en-US" altLang="zh-CN" dirty="0"/>
          </a:p>
          <a:p>
            <a:endParaRPr lang="en-US" altLang="zh-CN" dirty="0"/>
          </a:p>
          <a:p>
            <a:endParaRPr kumimoji="1" lang="en-US" altLang="zh-CN" dirty="0"/>
          </a:p>
          <a:p>
            <a:endParaRPr lang="en-US" altLang="zh-CN" dirty="0"/>
          </a:p>
          <a:p>
            <a:endParaRPr kumimoji="1" lang="en-US" altLang="zh-CN" dirty="0"/>
          </a:p>
          <a:p>
            <a:endParaRPr lang="en-US" altLang="zh-CN" dirty="0"/>
          </a:p>
          <a:p>
            <a:endParaRPr kumimoji="1" lang="en-US" altLang="zh-CN" dirty="0"/>
          </a:p>
          <a:p>
            <a:pPr marL="0" indent="0" algn="ctr">
              <a:buNone/>
            </a:pPr>
            <a:r>
              <a:rPr lang="zh-CN" altLang="en-US" dirty="0"/>
              <a:t>问题？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CD570C-B601-4B43-A4C0-C42F3C4B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生产者和消费者</a:t>
            </a:r>
          </a:p>
        </p:txBody>
      </p:sp>
      <p:pic>
        <p:nvPicPr>
          <p:cNvPr id="5" name="图片 4" descr="图片包含 截图, 游戏机, 鸟&#10;&#10;描述已自动生成">
            <a:extLst>
              <a:ext uri="{FF2B5EF4-FFF2-40B4-BE49-F238E27FC236}">
                <a16:creationId xmlns:a16="http://schemas.microsoft.com/office/drawing/2014/main" id="{0294A3BD-261B-1941-BA95-E1C1FE4969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32" y="1905128"/>
            <a:ext cx="6632537" cy="37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671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73A56-C5BD-DE43-A6D8-A3A0C3A47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忙等待带来大量资源浪费</a:t>
            </a:r>
            <a:endParaRPr kumimoji="1" lang="en-US" altLang="zh-CN" dirty="0"/>
          </a:p>
          <a:p>
            <a:r>
              <a:rPr lang="zh-CN" altLang="en-US" dirty="0"/>
              <a:t>将操作和检查分离，只锁检查操作？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需要更强力的同步原语</a:t>
            </a:r>
            <a:r>
              <a:rPr lang="en-US" altLang="zh-CN" dirty="0"/>
              <a:t>——</a:t>
            </a:r>
            <a:r>
              <a:rPr lang="zh-CN" altLang="en-US" dirty="0"/>
              <a:t>只需要做简单的检查和等待（睡眠）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High-level</a:t>
            </a:r>
            <a:r>
              <a:rPr kumimoji="1" lang="zh-CN" altLang="en-US" dirty="0"/>
              <a:t> 同步机制：</a:t>
            </a:r>
            <a:endParaRPr kumimoji="1" lang="en-US" altLang="zh-CN" dirty="0"/>
          </a:p>
          <a:p>
            <a:pPr lvl="1"/>
            <a:r>
              <a:rPr lang="zh-CN" altLang="en-US" dirty="0"/>
              <a:t>信号量：</a:t>
            </a:r>
            <a:r>
              <a:rPr lang="en-US" altLang="zh-CN" dirty="0"/>
              <a:t>binary (mutex) and counting</a:t>
            </a:r>
          </a:p>
          <a:p>
            <a:pPr lvl="1"/>
            <a:r>
              <a:rPr kumimoji="1" lang="zh-CN" altLang="en-US" dirty="0"/>
              <a:t>条件变量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B2614FA-103E-AF4A-9279-9B8AAB1F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新的同步原语</a:t>
            </a:r>
          </a:p>
        </p:txBody>
      </p:sp>
    </p:spTree>
    <p:extLst>
      <p:ext uri="{BB962C8B-B14F-4D97-AF65-F5344CB8AC3E}">
        <p14:creationId xmlns:p14="http://schemas.microsoft.com/office/powerpoint/2010/main" val="394010430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	</a:t>
            </a:r>
            <a:r>
              <a:rPr lang="zh-CN" altLang="en-US" dirty="0"/>
              <a:t>生产者和消费者问题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   信号量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	</a:t>
            </a:r>
            <a:r>
              <a:rPr lang="zh-CN" altLang="en-US" dirty="0"/>
              <a:t>条件变量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	</a:t>
            </a:r>
            <a:r>
              <a:rPr lang="zh-CN" altLang="en-US" dirty="0"/>
              <a:t>常见同步问题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922792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3585</Words>
  <Application>Microsoft Office PowerPoint</Application>
  <PresentationFormat>全屏显示(4:3)</PresentationFormat>
  <Paragraphs>462</Paragraphs>
  <Slides>64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2" baseType="lpstr">
      <vt:lpstr>Monotype Sorts</vt:lpstr>
      <vt:lpstr>黑体</vt:lpstr>
      <vt:lpstr>微软雅黑</vt:lpstr>
      <vt:lpstr>Arial</vt:lpstr>
      <vt:lpstr>Arial Narrow</vt:lpstr>
      <vt:lpstr>Times New Roman</vt:lpstr>
      <vt:lpstr>Wingdings</vt:lpstr>
      <vt:lpstr>通用信息 (标准)</vt:lpstr>
      <vt:lpstr>PowerPoint 演示文稿</vt:lpstr>
      <vt:lpstr>第四章 结构</vt:lpstr>
      <vt:lpstr>本节主要内容</vt:lpstr>
      <vt:lpstr>生产者—消费者问题</vt:lpstr>
      <vt:lpstr>生产者-消费者问题</vt:lpstr>
      <vt:lpstr>生产者和消费者</vt:lpstr>
      <vt:lpstr>生产者和消费者</vt:lpstr>
      <vt:lpstr>新的同步原语</vt:lpstr>
      <vt:lpstr>本节主要内容</vt:lpstr>
      <vt:lpstr>信号量</vt:lpstr>
      <vt:lpstr>信号量</vt:lpstr>
      <vt:lpstr>信号量</vt:lpstr>
      <vt:lpstr>信号量中的阻塞</vt:lpstr>
      <vt:lpstr>信号量的数据结构</vt:lpstr>
      <vt:lpstr>Binary 信号量</vt:lpstr>
      <vt:lpstr>信号量</vt:lpstr>
      <vt:lpstr>信号量</vt:lpstr>
      <vt:lpstr>整型信号量</vt:lpstr>
      <vt:lpstr>记录型信号量</vt:lpstr>
      <vt:lpstr>AND信号量</vt:lpstr>
      <vt:lpstr>信号量集</vt:lpstr>
      <vt:lpstr>信号量</vt:lpstr>
      <vt:lpstr>信号量vs锁</vt:lpstr>
      <vt:lpstr>Linux信号量实现</vt:lpstr>
      <vt:lpstr>Linux下信号量原语</vt:lpstr>
      <vt:lpstr>Up实现</vt:lpstr>
      <vt:lpstr>Down实现</vt:lpstr>
      <vt:lpstr>Down实现</vt:lpstr>
      <vt:lpstr>读写信号量</vt:lpstr>
      <vt:lpstr>轻量级的信号量mutex</vt:lpstr>
      <vt:lpstr>Mutex的API</vt:lpstr>
      <vt:lpstr>Mutex的实现</vt:lpstr>
      <vt:lpstr>Mutex_lock的三种执行路径</vt:lpstr>
      <vt:lpstr>性能对比</vt:lpstr>
      <vt:lpstr>Linux信号量特性分析</vt:lpstr>
      <vt:lpstr>Linux同步机制：完成变量（completion）</vt:lpstr>
      <vt:lpstr>锁的使用建议</vt:lpstr>
      <vt:lpstr>Linux用户态同步机制——futex</vt:lpstr>
      <vt:lpstr>Linux下的futex系统调用</vt:lpstr>
      <vt:lpstr>Futex三种典型操作</vt:lpstr>
      <vt:lpstr>本节主要内容</vt:lpstr>
      <vt:lpstr>回顾生产者-消费者问题</vt:lpstr>
      <vt:lpstr>回顾生产者-消费者问题</vt:lpstr>
      <vt:lpstr>回顾生产者-消费者问题</vt:lpstr>
      <vt:lpstr>条件变量的引入</vt:lpstr>
      <vt:lpstr>问题：消费者</vt:lpstr>
      <vt:lpstr>问题：生产者</vt:lpstr>
      <vt:lpstr>条件变量</vt:lpstr>
      <vt:lpstr>条件变量</vt:lpstr>
      <vt:lpstr>Pthread库中的条件变量操作</vt:lpstr>
      <vt:lpstr>Pthread条件变量的示例</vt:lpstr>
      <vt:lpstr>Pthread条件变量的示例</vt:lpstr>
      <vt:lpstr>Pthread条件变量的示例</vt:lpstr>
      <vt:lpstr>本节主要内容</vt:lpstr>
      <vt:lpstr>读者-写者问题</vt:lpstr>
      <vt:lpstr>读者-写者问题</vt:lpstr>
      <vt:lpstr>读者——写者问题</vt:lpstr>
      <vt:lpstr>读者——写者问题</vt:lpstr>
      <vt:lpstr>哲学家进餐问题</vt:lpstr>
      <vt:lpstr>哲学家进餐问题</vt:lpstr>
      <vt:lpstr>哲学家进餐问题</vt:lpstr>
      <vt:lpstr>哲学家进餐问题</vt:lpstr>
      <vt:lpstr>哲学家进餐问题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ZhengChen</dc:creator>
  <cp:lastModifiedBy>王 十一</cp:lastModifiedBy>
  <cp:revision>11</cp:revision>
  <dcterms:created xsi:type="dcterms:W3CDTF">2020-07-14T08:54:08Z</dcterms:created>
  <dcterms:modified xsi:type="dcterms:W3CDTF">2021-06-11T02:27:16Z</dcterms:modified>
</cp:coreProperties>
</file>