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notesMasterIdLst>
    <p:notesMasterId r:id="rId62"/>
  </p:notesMasterIdLst>
  <p:handoutMasterIdLst>
    <p:handoutMasterId r:id="rId63"/>
  </p:handoutMasterIdLst>
  <p:sldIdLst>
    <p:sldId id="1730" r:id="rId2"/>
    <p:sldId id="3144" r:id="rId3"/>
    <p:sldId id="3131" r:id="rId4"/>
    <p:sldId id="3071" r:id="rId5"/>
    <p:sldId id="3072" r:id="rId6"/>
    <p:sldId id="3073" r:id="rId7"/>
    <p:sldId id="3074" r:id="rId8"/>
    <p:sldId id="3075" r:id="rId9"/>
    <p:sldId id="3076" r:id="rId10"/>
    <p:sldId id="3077" r:id="rId11"/>
    <p:sldId id="3078" r:id="rId12"/>
    <p:sldId id="3130" r:id="rId13"/>
    <p:sldId id="3086" r:id="rId14"/>
    <p:sldId id="3087" r:id="rId15"/>
    <p:sldId id="3079" r:id="rId16"/>
    <p:sldId id="3080" r:id="rId17"/>
    <p:sldId id="3088" r:id="rId18"/>
    <p:sldId id="3089" r:id="rId19"/>
    <p:sldId id="3081" r:id="rId20"/>
    <p:sldId id="3082" r:id="rId21"/>
    <p:sldId id="3083" r:id="rId22"/>
    <p:sldId id="3084" r:id="rId23"/>
    <p:sldId id="3085" r:id="rId24"/>
    <p:sldId id="3090" r:id="rId25"/>
    <p:sldId id="3091" r:id="rId26"/>
    <p:sldId id="3092" r:id="rId27"/>
    <p:sldId id="3132" r:id="rId28"/>
    <p:sldId id="3129" r:id="rId29"/>
    <p:sldId id="3099" r:id="rId30"/>
    <p:sldId id="3100" r:id="rId31"/>
    <p:sldId id="3101" r:id="rId32"/>
    <p:sldId id="3104" r:id="rId33"/>
    <p:sldId id="3105" r:id="rId34"/>
    <p:sldId id="3102" r:id="rId35"/>
    <p:sldId id="3106" r:id="rId36"/>
    <p:sldId id="3107" r:id="rId37"/>
    <p:sldId id="3108" r:id="rId38"/>
    <p:sldId id="3109" r:id="rId39"/>
    <p:sldId id="3128" r:id="rId40"/>
    <p:sldId id="3093" r:id="rId41"/>
    <p:sldId id="3096" r:id="rId42"/>
    <p:sldId id="3097" r:id="rId43"/>
    <p:sldId id="3098" r:id="rId44"/>
    <p:sldId id="3103" r:id="rId45"/>
    <p:sldId id="3111" r:id="rId46"/>
    <p:sldId id="3112" r:id="rId47"/>
    <p:sldId id="3113" r:id="rId48"/>
    <p:sldId id="3114" r:id="rId49"/>
    <p:sldId id="3115" r:id="rId50"/>
    <p:sldId id="3116" r:id="rId51"/>
    <p:sldId id="3117" r:id="rId52"/>
    <p:sldId id="3118" r:id="rId53"/>
    <p:sldId id="3119" r:id="rId54"/>
    <p:sldId id="3122" r:id="rId55"/>
    <p:sldId id="3121" r:id="rId56"/>
    <p:sldId id="3123" r:id="rId57"/>
    <p:sldId id="3124" r:id="rId58"/>
    <p:sldId id="3127" r:id="rId59"/>
    <p:sldId id="3125" r:id="rId60"/>
    <p:sldId id="2967" r:id="rId61"/>
  </p:sldIdLst>
  <p:sldSz cx="9144000" cy="6858000" type="screen4x3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333333"/>
    <a:srgbClr val="FFFFFF"/>
    <a:srgbClr val="1C49D2"/>
    <a:srgbClr val="0033CC"/>
    <a:srgbClr val="3B9D3B"/>
    <a:srgbClr val="405081"/>
    <a:srgbClr val="42428E"/>
    <a:srgbClr val="E7E8F6"/>
    <a:srgbClr val="D3D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06" autoAdjust="0"/>
    <p:restoredTop sz="89945" autoAdjust="0"/>
  </p:normalViewPr>
  <p:slideViewPr>
    <p:cSldViewPr>
      <p:cViewPr varScale="1">
        <p:scale>
          <a:sx n="73" d="100"/>
          <a:sy n="73" d="100"/>
        </p:scale>
        <p:origin x="150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F00621A3-AF9D-44CC-8CA6-C2BA8BA5DB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13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7888"/>
            <a:ext cx="498475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21D2498-DA12-44B9-93A4-06D5BEA34E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193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hawaii.edu/~esb/2018fall.ics332/sep17.pdf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80CA2-DDAB-4EDF-ACD7-3819DF3A06E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这是经典的</a:t>
            </a:r>
            <a:r>
              <a:rPr kumimoji="1" lang="en-US" altLang="zh-CN" dirty="0" err="1"/>
              <a:t>unix</a:t>
            </a:r>
            <a:r>
              <a:rPr kumimoji="1" lang="zh-CN" altLang="en-US" dirty="0"/>
              <a:t> </a:t>
            </a:r>
            <a:r>
              <a:rPr kumimoji="1" lang="en-US" altLang="zh-CN" dirty="0"/>
              <a:t>tricks</a:t>
            </a:r>
          </a:p>
          <a:p>
            <a:endParaRPr kumimoji="1" lang="en-US" altLang="zh-CN" dirty="0"/>
          </a:p>
          <a:p>
            <a:r>
              <a:rPr lang="en" altLang="zh-CN" dirty="0"/>
              <a:t>Because </a:t>
            </a:r>
            <a:r>
              <a:rPr lang="en" altLang="zh-CN" dirty="0" err="1"/>
              <a:t>fprintf</a:t>
            </a:r>
            <a:r>
              <a:rPr lang="en" altLang="zh-CN" dirty="0"/>
              <a:t>(</a:t>
            </a:r>
            <a:r>
              <a:rPr lang="en" altLang="zh-CN" dirty="0" err="1"/>
              <a:t>stdout</a:t>
            </a:r>
            <a:r>
              <a:rPr lang="en" altLang="zh-CN" dirty="0"/>
              <a:t>, ...) really means “write to file descriptor 1”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318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6925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掩码</a:t>
            </a:r>
            <a:endParaRPr kumimoji="1" lang="en-US" altLang="zh-CN" dirty="0"/>
          </a:p>
          <a:p>
            <a:r>
              <a:rPr kumimoji="1" lang="zh-CN" altLang="en-US" dirty="0"/>
              <a:t>调试，性能评测，代码抓去会很有用 </a:t>
            </a:r>
            <a:r>
              <a:rPr kumimoji="1" lang="en-US" altLang="zh-CN" dirty="0" err="1"/>
              <a:t>vdso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2254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933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3800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那线程呢？</a:t>
            </a:r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同一进程中的线程总是共享相同的内存地址空间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endParaRPr kumimoji="1" lang="en-US" altLang="zh-CN" dirty="0"/>
          </a:p>
          <a:p>
            <a:r>
              <a:rPr kumimoji="1" lang="zh-CN" altLang="en-US" dirty="0"/>
              <a:t>最快的方法</a:t>
            </a:r>
            <a:endParaRPr kumimoji="1" lang="en-US" altLang="zh-CN" dirty="0"/>
          </a:p>
          <a:p>
            <a:r>
              <a:rPr kumimoji="1" lang="zh-CN" altLang="en-US" dirty="0"/>
              <a:t>一个进程写另外一个进程立即可见</a:t>
            </a:r>
            <a:endParaRPr kumimoji="1" lang="en-US" altLang="zh-CN" dirty="0"/>
          </a:p>
          <a:p>
            <a:r>
              <a:rPr kumimoji="1" lang="zh-CN" altLang="en-US" dirty="0"/>
              <a:t>没有系统调用干预</a:t>
            </a:r>
            <a:endParaRPr kumimoji="1" lang="en-US" altLang="zh-CN" dirty="0"/>
          </a:p>
          <a:p>
            <a:r>
              <a:rPr kumimoji="1" lang="zh-CN" altLang="en-US" dirty="0"/>
              <a:t>没有数据复制</a:t>
            </a:r>
            <a:endParaRPr kumimoji="1" lang="en-US" altLang="zh-CN" dirty="0"/>
          </a:p>
          <a:p>
            <a:r>
              <a:rPr kumimoji="1" lang="zh-CN" altLang="en-US" dirty="0"/>
              <a:t>不提供同步：需要程序员自己提供同步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4971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6730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这个其实很重要！ 两种不同的设计理念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1386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优缺点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6696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7997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3962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>
                <a:hlinkClick r:id="rId3"/>
              </a:rPr>
              <a:t>http://www2.hawaii.edu/~esb/2018fall.ics332/sep17.pdf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9491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793" y="561975"/>
            <a:ext cx="9161585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3935" y="112713"/>
            <a:ext cx="1261696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6390" y="96838"/>
            <a:ext cx="197680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279596" y="333375"/>
            <a:ext cx="2632452" cy="23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923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51339" y="1828801"/>
            <a:ext cx="8241323" cy="1744663"/>
          </a:xfrm>
          <a:noFill/>
        </p:spPr>
        <p:txBody>
          <a:bodyPr lIns="91440" rIns="91440"/>
          <a:lstStyle>
            <a:lvl1pPr algn="ctr">
              <a:defRPr sz="3692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521069" y="3886200"/>
            <a:ext cx="5908431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954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CAA4-D073-466F-8D95-83D121EDC3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68326"/>
            <a:ext cx="22860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6"/>
            <a:ext cx="6717323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B4ECF-B331-4F26-9EDB-E08F759F9B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242050"/>
            <a:ext cx="17584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E90A-06C3-47CE-BA8B-3C8F01A40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 hasCustomPrompt="1"/>
          </p:nvPr>
        </p:nvSpPr>
        <p:spPr bwMode="auto">
          <a:xfrm>
            <a:off x="0" y="561976"/>
            <a:ext cx="9144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vert="horz" wrap="square" lIns="288000" tIns="45720" rIns="288000" bIns="45720" numCol="1" anchor="ctr" anchorCtr="0" compatLnSpc="1"/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45324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339" y="1340769"/>
            <a:ext cx="8241323" cy="4896543"/>
          </a:xfrm>
        </p:spPr>
        <p:txBody>
          <a:bodyPr/>
          <a:lstStyle>
            <a:lvl1pPr>
              <a:defRPr sz="2585"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>
              <a:lnSpc>
                <a:spcPct val="100000"/>
              </a:lnSpc>
              <a:defRPr sz="1846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>
              <a:buFont typeface="Wingdings" pitchFamily="2" charset="2"/>
              <a:buChar char="Ø"/>
              <a:defRPr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65495-C111-4C7C-9322-8F1EB4417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8681"/>
            <a:ext cx="9144000" cy="557213"/>
          </a:xfrm>
        </p:spPr>
        <p:txBody>
          <a:bodyPr tIns="144000"/>
          <a:lstStyle>
            <a:lvl1pPr>
              <a:defRPr sz="2585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82C1A-C5B3-42D5-AF87-DBD5476B7B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1339" y="1412875"/>
            <a:ext cx="4050323" cy="460851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2339" y="1412875"/>
            <a:ext cx="4050323" cy="460851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3FC63-DC1C-492E-BE4D-1055C8A017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E4DC1-00FC-4933-8396-B0E01B5386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6664B-AA12-4858-9E22-C1219749D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548681"/>
            <a:ext cx="9144000" cy="557213"/>
          </a:xfrm>
        </p:spPr>
        <p:txBody>
          <a:bodyPr tIns="144000"/>
          <a:lstStyle>
            <a:lvl1pPr>
              <a:defRPr sz="2585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13D05-8C78-47A2-8570-EF6F17F89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24378-1C3B-44E6-BF5E-36164A66F8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45347-3C44-40D5-A17B-53A0D0316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63" descr="backgroud-bluefram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8793" y="561975"/>
            <a:ext cx="9161585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047" descr="软件所所徽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105400" y="112713"/>
            <a:ext cx="126169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1056" descr="iscas-mzd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566390" y="96838"/>
            <a:ext cx="197680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3" name="Text Box 1045"/>
          <p:cNvSpPr txBox="1">
            <a:spLocks noChangeArrowheads="1"/>
          </p:cNvSpPr>
          <p:nvPr/>
        </p:nvSpPr>
        <p:spPr bwMode="auto">
          <a:xfrm>
            <a:off x="6279596" y="333375"/>
            <a:ext cx="2632452" cy="23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923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3046" y="6242050"/>
            <a:ext cx="1758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92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83877" y="6242050"/>
            <a:ext cx="2672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92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49107" y="6242050"/>
            <a:ext cx="1758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92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60FDD7D6-4A33-4BAD-82C5-1FFBFF1AD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7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1339" y="1412875"/>
            <a:ext cx="8241323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6"/>
            <a:ext cx="9144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7" r:id="rId12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22041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844083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266124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688165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16531" indent="-316531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400" b="1">
          <a:solidFill>
            <a:srgbClr val="000066"/>
          </a:solidFill>
          <a:latin typeface="+mn-lt"/>
          <a:ea typeface="+mn-ea"/>
          <a:cs typeface="+mn-cs"/>
        </a:defRPr>
      </a:lvl1pPr>
      <a:lvl2pPr marL="685817" indent="-263776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215">
          <a:solidFill>
            <a:srgbClr val="FF3300"/>
          </a:solidFill>
          <a:latin typeface="+mn-lt"/>
          <a:ea typeface="+mn-ea"/>
        </a:defRPr>
      </a:lvl2pPr>
      <a:lvl3pPr marL="1055103" indent="-211021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1846">
          <a:solidFill>
            <a:srgbClr val="0000FF"/>
          </a:solidFill>
          <a:latin typeface="+mn-lt"/>
          <a:ea typeface="+mn-ea"/>
        </a:defRPr>
      </a:lvl3pPr>
      <a:lvl4pPr marL="1477145" indent="-211021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>
          <a:solidFill>
            <a:srgbClr val="CC3300"/>
          </a:solidFill>
          <a:latin typeface="+mn-lt"/>
          <a:ea typeface="+mn-ea"/>
        </a:defRPr>
      </a:lvl4pPr>
      <a:lvl5pPr marL="1899186" indent="-211021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5pPr>
      <a:lvl6pPr marL="2321227" indent="-211021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743269" indent="-211021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1567870"/>
            <a:ext cx="9144000" cy="19940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62" spc="277" dirty="0">
                <a:solidFill>
                  <a:srgbClr val="000066"/>
                </a:solidFill>
                <a:latin typeface="+mj-ea"/>
                <a:ea typeface="+mj-ea"/>
              </a:rPr>
              <a:t>《</a:t>
            </a:r>
            <a:r>
              <a:rPr lang="en-US" altLang="zh-CN" sz="4062" spc="277" dirty="0" err="1">
                <a:solidFill>
                  <a:srgbClr val="000066"/>
                </a:solidFill>
                <a:latin typeface="+mj-ea"/>
                <a:ea typeface="+mj-ea"/>
              </a:rPr>
              <a:t>openEuler</a:t>
            </a:r>
            <a:r>
              <a:rPr lang="zh-CN" altLang="en-US" sz="4062" spc="277" dirty="0">
                <a:solidFill>
                  <a:srgbClr val="000066"/>
                </a:solidFill>
                <a:latin typeface="+mj-ea"/>
                <a:ea typeface="+mj-ea"/>
              </a:rPr>
              <a:t>内核编程</a:t>
            </a:r>
            <a:r>
              <a:rPr lang="en-US" altLang="zh-CN" sz="4062" spc="277" dirty="0">
                <a:solidFill>
                  <a:srgbClr val="000066"/>
                </a:solidFill>
                <a:latin typeface="+mj-ea"/>
                <a:ea typeface="+mj-ea"/>
              </a:rPr>
              <a:t>》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92" spc="277" dirty="0">
                <a:solidFill>
                  <a:srgbClr val="000066"/>
                </a:solidFill>
                <a:latin typeface="+mj-ea"/>
                <a:ea typeface="+mj-ea"/>
              </a:rPr>
              <a:t>第四章 第</a:t>
            </a:r>
            <a:r>
              <a:rPr lang="en-US" altLang="zh-CN" sz="3692" spc="277" dirty="0">
                <a:solidFill>
                  <a:srgbClr val="000066"/>
                </a:solidFill>
                <a:latin typeface="+mj-ea"/>
                <a:ea typeface="+mj-ea"/>
              </a:rPr>
              <a:t>6</a:t>
            </a:r>
            <a:r>
              <a:rPr lang="zh-CN" altLang="en-US" sz="3692" spc="277" dirty="0">
                <a:solidFill>
                  <a:srgbClr val="000066"/>
                </a:solidFill>
                <a:latin typeface="+mj-ea"/>
                <a:ea typeface="+mj-ea"/>
              </a:rPr>
              <a:t>讲</a:t>
            </a:r>
            <a:r>
              <a:rPr lang="en-US" altLang="zh-CN" sz="3692" spc="277" dirty="0">
                <a:solidFill>
                  <a:srgbClr val="000066"/>
                </a:solidFill>
                <a:latin typeface="+mj-ea"/>
                <a:ea typeface="+mj-ea"/>
              </a:rPr>
              <a:t> </a:t>
            </a:r>
            <a:r>
              <a:rPr lang="zh-CN" altLang="en-US" sz="3692" spc="277" dirty="0">
                <a:solidFill>
                  <a:srgbClr val="000066"/>
                </a:solidFill>
                <a:latin typeface="+mj-ea"/>
                <a:ea typeface="+mj-ea"/>
              </a:rPr>
              <a:t>进程间通信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609" y="4625440"/>
            <a:ext cx="9144000" cy="1196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None/>
            </a:pPr>
            <a:r>
              <a:rPr kumimoji="0" lang="zh-CN" altLang="en-US" sz="2400" dirty="0">
                <a:solidFill>
                  <a:srgbClr val="CC0000"/>
                </a:solidFill>
                <a:latin typeface="+mj-ea"/>
                <a:ea typeface="+mj-ea"/>
              </a:rPr>
              <a:t>中国科学院软件研究所</a:t>
            </a:r>
            <a:endParaRPr kumimoji="0" lang="en-US" altLang="zh-CN" sz="2400" dirty="0">
              <a:solidFill>
                <a:srgbClr val="CC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None/>
            </a:pPr>
            <a:fld id="{2133CF6D-AB55-400B-B9B2-17E6264C77D7}" type="datetime2">
              <a:rPr kumimoji="0" lang="zh-CN" altLang="en-US" sz="2400" smtClean="0">
                <a:solidFill>
                  <a:srgbClr val="CC0000"/>
                </a:solidFill>
                <a:latin typeface="+mj-ea"/>
                <a:ea typeface="+mj-ea"/>
              </a:rPr>
              <a:pPr>
                <a:lnSpc>
                  <a:spcPct val="150000"/>
                </a:lnSpc>
                <a:spcBef>
                  <a:spcPts val="0"/>
                </a:spcBef>
                <a:buClr>
                  <a:schemeClr val="hlink"/>
                </a:buClr>
                <a:buSzPct val="50000"/>
                <a:buNone/>
              </a:pPr>
              <a:t>2021年4月22日</a:t>
            </a:fld>
            <a:endParaRPr kumimoji="0" lang="en-US" altLang="zh-CN" sz="2400" dirty="0">
              <a:solidFill>
                <a:srgbClr val="CC0000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13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2B82184-D241-3842-9741-F4B54D12F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dirty="0" err="1"/>
              <a:t>shmget</a:t>
            </a:r>
            <a:r>
              <a:rPr lang="en" altLang="zh-CN" b="0" dirty="0"/>
              <a:t>(</a:t>
            </a:r>
            <a:r>
              <a:rPr lang="en" altLang="zh-CN" b="0" dirty="0" err="1"/>
              <a:t>key,size,flags</a:t>
            </a:r>
            <a:r>
              <a:rPr lang="en" altLang="zh-CN" dirty="0"/>
              <a:t>) </a:t>
            </a:r>
          </a:p>
          <a:p>
            <a:pPr lvl="1"/>
            <a:r>
              <a:rPr lang="zh-CN" altLang="en-US" dirty="0"/>
              <a:t>创建共享段</a:t>
            </a:r>
            <a:endParaRPr lang="en-US" altLang="zh-CN" dirty="0"/>
          </a:p>
          <a:p>
            <a:r>
              <a:rPr lang="en" altLang="zh-CN" b="0" dirty="0" err="1"/>
              <a:t>shmat</a:t>
            </a:r>
            <a:r>
              <a:rPr lang="en" altLang="zh-CN" b="0" dirty="0"/>
              <a:t>(</a:t>
            </a:r>
            <a:r>
              <a:rPr lang="en" altLang="zh-CN" b="0" dirty="0" err="1"/>
              <a:t>shmid</a:t>
            </a:r>
            <a:r>
              <a:rPr lang="en" altLang="zh-CN" b="0" dirty="0"/>
              <a:t>,*</a:t>
            </a:r>
            <a:r>
              <a:rPr lang="en" altLang="zh-CN" b="0" dirty="0" err="1"/>
              <a:t>shmaddr,flags</a:t>
            </a:r>
            <a:r>
              <a:rPr lang="en" altLang="zh-CN" dirty="0"/>
              <a:t>) </a:t>
            </a:r>
          </a:p>
          <a:p>
            <a:pPr lvl="1"/>
            <a:r>
              <a:rPr lang="zh-CN" altLang="en-US" dirty="0"/>
              <a:t>把共享段映射到进程地址空间</a:t>
            </a:r>
            <a:endParaRPr lang="en-US" altLang="zh-CN" dirty="0"/>
          </a:p>
          <a:p>
            <a:r>
              <a:rPr lang="en" altLang="zh-CN" b="0" dirty="0" err="1"/>
              <a:t>shmdt</a:t>
            </a:r>
            <a:r>
              <a:rPr lang="en" altLang="zh-CN" b="0" dirty="0"/>
              <a:t>( *</a:t>
            </a:r>
            <a:r>
              <a:rPr lang="en" altLang="zh-CN" b="0" dirty="0" err="1"/>
              <a:t>shmaddr</a:t>
            </a:r>
            <a:r>
              <a:rPr lang="en" altLang="zh-CN" dirty="0"/>
              <a:t>) </a:t>
            </a:r>
          </a:p>
          <a:p>
            <a:pPr lvl="1"/>
            <a:r>
              <a:rPr lang="zh-CN" altLang="en-US" dirty="0"/>
              <a:t>取消共享段到进程地址空间的映射</a:t>
            </a:r>
            <a:endParaRPr lang="en-US" altLang="zh-CN" dirty="0"/>
          </a:p>
          <a:p>
            <a:r>
              <a:rPr lang="en" altLang="zh-CN" b="0" dirty="0" err="1"/>
              <a:t>shmctl</a:t>
            </a:r>
            <a:r>
              <a:rPr lang="en" altLang="zh-CN" b="0" dirty="0"/>
              <a:t>(...</a:t>
            </a:r>
            <a:r>
              <a:rPr lang="en" altLang="zh-CN" dirty="0"/>
              <a:t>) </a:t>
            </a:r>
          </a:p>
          <a:p>
            <a:pPr lvl="1"/>
            <a:r>
              <a:rPr lang="zh-CN" altLang="en-US" dirty="0"/>
              <a:t>共享段控制</a:t>
            </a:r>
            <a:endParaRPr lang="en-US" altLang="zh-CN" dirty="0"/>
          </a:p>
          <a:p>
            <a:r>
              <a:rPr lang="zh-CN" altLang="en-US" dirty="0"/>
              <a:t>需要信号量等机制协调共享内存的访问冲突 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0812B44-AC50-064F-9C16-511C67B0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共享内存的系统调用</a:t>
            </a:r>
          </a:p>
        </p:txBody>
      </p:sp>
    </p:spTree>
    <p:extLst>
      <p:ext uri="{BB962C8B-B14F-4D97-AF65-F5344CB8AC3E}">
        <p14:creationId xmlns:p14="http://schemas.microsoft.com/office/powerpoint/2010/main" val="41472067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55BF026-25A2-D74A-84C8-525510869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消息队列</a:t>
            </a:r>
            <a:endParaRPr kumimoji="1" lang="en-US" altLang="zh-CN" dirty="0"/>
          </a:p>
          <a:p>
            <a:pPr lvl="1"/>
            <a:r>
              <a:rPr lang="zh-CN" altLang="en-US" dirty="0"/>
              <a:t>通过内核地址空间</a:t>
            </a:r>
            <a:endParaRPr lang="en-US" altLang="zh-CN" dirty="0"/>
          </a:p>
          <a:p>
            <a:pPr lvl="1"/>
            <a:r>
              <a:rPr kumimoji="1" lang="zh-CN" altLang="en-US" dirty="0"/>
              <a:t>实现简单（在内存中预设区域）</a:t>
            </a:r>
            <a:endParaRPr kumimoji="1" lang="en-US" altLang="zh-CN" dirty="0"/>
          </a:p>
          <a:p>
            <a:pPr lvl="1"/>
            <a:r>
              <a:rPr lang="zh-CN" altLang="en-US" dirty="0"/>
              <a:t>受到内核大小限制</a:t>
            </a:r>
            <a:r>
              <a:rPr lang="en-US" altLang="zh-CN" dirty="0"/>
              <a:t>=&gt;</a:t>
            </a:r>
            <a:r>
              <a:rPr lang="zh-CN" altLang="en-US" dirty="0"/>
              <a:t>小消息</a:t>
            </a:r>
            <a:endParaRPr lang="en-US" altLang="zh-CN" dirty="0"/>
          </a:p>
          <a:p>
            <a:pPr lvl="1"/>
            <a:r>
              <a:rPr kumimoji="1" lang="zh-CN" altLang="en-US" dirty="0"/>
              <a:t>每次通信操作需要系统调用（如</a:t>
            </a:r>
            <a:r>
              <a:rPr kumimoji="1" lang="en-US" altLang="zh-CN" dirty="0"/>
              <a:t>send</a:t>
            </a:r>
            <a:r>
              <a:rPr kumimoji="1" lang="zh-CN" altLang="en-US" dirty="0"/>
              <a:t>，</a:t>
            </a:r>
            <a:r>
              <a:rPr kumimoji="1" lang="en-US" altLang="zh-CN" dirty="0"/>
              <a:t>receive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lang="zh-CN" altLang="en-US" dirty="0"/>
              <a:t>不易于开发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共享内存</a:t>
            </a:r>
            <a:endParaRPr lang="en-US" altLang="zh-CN" dirty="0"/>
          </a:p>
          <a:p>
            <a:pPr lvl="1"/>
            <a:r>
              <a:rPr kumimoji="1" lang="zh-CN" altLang="en-US" dirty="0"/>
              <a:t>通过可用空闲</a:t>
            </a:r>
            <a:r>
              <a:rPr lang="zh-CN" altLang="en-US" dirty="0"/>
              <a:t>物理</a:t>
            </a:r>
            <a:r>
              <a:rPr kumimoji="1" lang="zh-CN" altLang="en-US" dirty="0"/>
              <a:t>内存实现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允许大消息传递（只受限于物理内存）</a:t>
            </a:r>
            <a:endParaRPr kumimoji="1" lang="en-US" altLang="zh-CN" dirty="0"/>
          </a:p>
          <a:p>
            <a:pPr lvl="1"/>
            <a:r>
              <a:rPr lang="zh-CN" altLang="en-US" dirty="0"/>
              <a:t>易于开发：只需要系统调用分配共享内存，读写即可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4477563-320B-8348-A6A7-CD5C3841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通信方式比较</a:t>
            </a:r>
          </a:p>
        </p:txBody>
      </p:sp>
    </p:spTree>
    <p:extLst>
      <p:ext uri="{BB962C8B-B14F-4D97-AF65-F5344CB8AC3E}">
        <p14:creationId xmlns:p14="http://schemas.microsoft.com/office/powerpoint/2010/main" val="10665935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本节主要内容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1.	</a:t>
            </a:r>
            <a:r>
              <a:rPr lang="zh-CN" altLang="en-US" dirty="0"/>
              <a:t>进程通信概念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2.	</a:t>
            </a:r>
            <a:r>
              <a:rPr lang="zh-CN" altLang="en-US" dirty="0">
                <a:solidFill>
                  <a:srgbClr val="C00000"/>
                </a:solidFill>
              </a:rPr>
              <a:t>多种通信方式设计考虑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3.	</a:t>
            </a:r>
            <a:r>
              <a:rPr lang="zh-CN" altLang="en-US" dirty="0"/>
              <a:t>管道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4.	Linux</a:t>
            </a:r>
            <a:r>
              <a:rPr lang="zh-CN" altLang="en-US" dirty="0"/>
              <a:t>信号机制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5.	</a:t>
            </a:r>
            <a:r>
              <a:rPr lang="en-US" altLang="zh-CN" dirty="0" err="1"/>
              <a:t>dbus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180514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B63E942-6902-9F44-BA31-EF737636C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缓冲消息</a:t>
            </a:r>
            <a:endParaRPr kumimoji="1" lang="en-US" altLang="zh-CN" dirty="0"/>
          </a:p>
          <a:p>
            <a:r>
              <a:rPr lang="zh-CN" altLang="en-US" dirty="0"/>
              <a:t>直接和间接通信</a:t>
            </a:r>
            <a:endParaRPr lang="en-US" altLang="zh-CN" dirty="0"/>
          </a:p>
          <a:p>
            <a:r>
              <a:rPr kumimoji="1" lang="zh-CN" altLang="en-US" dirty="0"/>
              <a:t>单向和双向</a:t>
            </a:r>
            <a:endParaRPr kumimoji="1" lang="en-US" altLang="zh-CN" dirty="0"/>
          </a:p>
          <a:p>
            <a:r>
              <a:rPr lang="zh-CN" altLang="en-US" dirty="0"/>
              <a:t>异步和同步</a:t>
            </a:r>
            <a:endParaRPr lang="en-US" altLang="zh-CN" dirty="0"/>
          </a:p>
          <a:p>
            <a:r>
              <a:rPr kumimoji="1" lang="zh-CN" altLang="en-US" dirty="0"/>
              <a:t>事件处理和主动接收</a:t>
            </a:r>
            <a:endParaRPr kumimoji="1" lang="en-US" altLang="zh-CN" dirty="0"/>
          </a:p>
          <a:p>
            <a:r>
              <a:rPr lang="zh-CN" altLang="en-US" dirty="0"/>
              <a:t>例外处理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35040A-0A35-174F-AEBD-3F393B09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通信方式设计考虑</a:t>
            </a:r>
          </a:p>
        </p:txBody>
      </p:sp>
      <p:pic>
        <p:nvPicPr>
          <p:cNvPr id="5" name="图片 4" descr="图片包含 游戏机, 钟表, 画&#10;&#10;描述已自动生成">
            <a:extLst>
              <a:ext uri="{FF2B5EF4-FFF2-40B4-BE49-F238E27FC236}">
                <a16:creationId xmlns:a16="http://schemas.microsoft.com/office/drawing/2014/main" id="{72F11A26-F2C9-D845-9A40-B1884581F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78" y="1680498"/>
            <a:ext cx="2520462" cy="41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3422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6ECCF43-8B0A-F944-915E-254A304BE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39" y="1501401"/>
            <a:ext cx="8241323" cy="4985169"/>
          </a:xfrm>
        </p:spPr>
        <p:txBody>
          <a:bodyPr/>
          <a:lstStyle/>
          <a:p>
            <a:r>
              <a:rPr kumimoji="1" lang="zh-CN" altLang="en-US" dirty="0"/>
              <a:t>无缓冲</a:t>
            </a:r>
            <a:endParaRPr kumimoji="1" lang="en-US" altLang="zh-CN" dirty="0"/>
          </a:p>
          <a:p>
            <a:pPr lvl="1"/>
            <a:r>
              <a:rPr lang="zh-CN" altLang="en-US" dirty="0"/>
              <a:t>发送方必须等待接收方接收消息</a:t>
            </a:r>
            <a:endParaRPr lang="en-US" altLang="zh-CN" dirty="0"/>
          </a:p>
          <a:p>
            <a:pPr lvl="1"/>
            <a:r>
              <a:rPr kumimoji="1" lang="zh-CN" altLang="en-US" dirty="0"/>
              <a:t>每个消息都要握手</a:t>
            </a:r>
            <a:endParaRPr kumimoji="1"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有界缓冲</a:t>
            </a:r>
            <a:endParaRPr kumimoji="1" lang="en-US" altLang="zh-CN" dirty="0"/>
          </a:p>
          <a:p>
            <a:pPr lvl="1"/>
            <a:r>
              <a:rPr lang="zh-CN" altLang="en-US" dirty="0"/>
              <a:t>缓冲区大小有限</a:t>
            </a:r>
            <a:endParaRPr lang="en-US" altLang="zh-CN" dirty="0"/>
          </a:p>
          <a:p>
            <a:pPr lvl="1"/>
            <a:r>
              <a:rPr kumimoji="1" lang="zh-CN" altLang="en-US" dirty="0"/>
              <a:t>缓冲区满则发送阻塞</a:t>
            </a:r>
            <a:endParaRPr kumimoji="1" lang="en-US" altLang="zh-CN" dirty="0"/>
          </a:p>
          <a:p>
            <a:pPr lvl="1"/>
            <a:r>
              <a:rPr lang="zh-CN" altLang="en-US" dirty="0"/>
              <a:t>使用一个管程</a:t>
            </a:r>
            <a:endParaRPr kumimoji="1"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无界缓冲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“无限”大小</a:t>
            </a:r>
            <a:endParaRPr kumimoji="1" lang="en-US" altLang="zh-CN" dirty="0"/>
          </a:p>
          <a:p>
            <a:pPr lvl="1"/>
            <a:r>
              <a:rPr lang="zh-CN" altLang="en-US" dirty="0"/>
              <a:t>发送方永不阻塞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D7ADBD0-6C88-0D43-98AB-A89F9577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缓冲消息</a:t>
            </a:r>
            <a:endParaRPr kumimoji="1" lang="zh-CN" altLang="en-US" dirty="0"/>
          </a:p>
        </p:txBody>
      </p:sp>
      <p:pic>
        <p:nvPicPr>
          <p:cNvPr id="6" name="图片 5" descr="图片包含 游戏机, 钟表&#10;&#10;描述已自动生成">
            <a:extLst>
              <a:ext uri="{FF2B5EF4-FFF2-40B4-BE49-F238E27FC236}">
                <a16:creationId xmlns:a16="http://schemas.microsoft.com/office/drawing/2014/main" id="{E4FAF968-6B25-9040-8955-AA0CCA21F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345" y="1767277"/>
            <a:ext cx="3522853" cy="404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6879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E85B0F4-92B6-8848-84F8-A595476B4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39" y="1501401"/>
            <a:ext cx="8241323" cy="4719294"/>
          </a:xfrm>
        </p:spPr>
        <p:txBody>
          <a:bodyPr/>
          <a:lstStyle/>
          <a:p>
            <a:r>
              <a:rPr kumimoji="1" lang="zh-CN" altLang="en-US" dirty="0"/>
              <a:t>直接通信：</a:t>
            </a:r>
            <a:r>
              <a:rPr kumimoji="1" lang="en-US" altLang="zh-CN" dirty="0"/>
              <a:t>sends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receives</a:t>
            </a:r>
          </a:p>
          <a:p>
            <a:pPr lvl="1"/>
            <a:r>
              <a:rPr lang="zh-CN" altLang="en-US" dirty="0"/>
              <a:t>当发送消息时，消息目标必须明确 </a:t>
            </a:r>
            <a:r>
              <a:rPr lang="en-US" altLang="zh-CN" dirty="0"/>
              <a:t>send</a:t>
            </a:r>
            <a:r>
              <a:rPr lang="zh-CN" altLang="en-US" dirty="0"/>
              <a:t>（</a:t>
            </a:r>
            <a:r>
              <a:rPr lang="en-US" altLang="zh-CN" dirty="0"/>
              <a:t>message</a:t>
            </a:r>
            <a:r>
              <a:rPr lang="zh-CN" altLang="en-US" dirty="0"/>
              <a:t> </a:t>
            </a:r>
            <a:r>
              <a:rPr lang="en-US" altLang="zh-CN" dirty="0"/>
              <a:t>message, Process </a:t>
            </a:r>
            <a:r>
              <a:rPr lang="en-US" altLang="zh-CN" dirty="0" err="1"/>
              <a:t>targetProcess</a:t>
            </a:r>
            <a:r>
              <a:rPr lang="zh-CN" altLang="en-US" dirty="0"/>
              <a:t>）</a:t>
            </a:r>
            <a:r>
              <a:rPr lang="en-US" altLang="zh-CN" dirty="0"/>
              <a:t>;</a:t>
            </a:r>
          </a:p>
          <a:p>
            <a:pPr lvl="1"/>
            <a:r>
              <a:rPr kumimoji="1" lang="zh-CN" altLang="en-US" dirty="0"/>
              <a:t>当接收消息时，消息源必须明确</a:t>
            </a:r>
            <a:endParaRPr kumimoji="1" lang="en-US" altLang="zh-CN" dirty="0"/>
          </a:p>
          <a:p>
            <a:pPr lvl="2"/>
            <a:r>
              <a:rPr lang="en-US" altLang="zh-CN" dirty="0"/>
              <a:t>Message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 </a:t>
            </a:r>
            <a:r>
              <a:rPr lang="en-US" altLang="zh-CN" dirty="0" err="1">
                <a:sym typeface="Wingdings" pitchFamily="2" charset="2"/>
              </a:rPr>
              <a:t>recv</a:t>
            </a:r>
            <a:r>
              <a:rPr lang="en-US" altLang="zh-CN" dirty="0">
                <a:sym typeface="Wingdings" pitchFamily="2" charset="2"/>
              </a:rPr>
              <a:t>(Process </a:t>
            </a:r>
            <a:r>
              <a:rPr lang="en-US" altLang="zh-CN" dirty="0" err="1">
                <a:sym typeface="Wingdings" pitchFamily="2" charset="2"/>
              </a:rPr>
              <a:t>sourceProcess</a:t>
            </a:r>
            <a:r>
              <a:rPr lang="en-US" altLang="zh-CN" dirty="0">
                <a:sym typeface="Wingdings" pitchFamily="2" charset="2"/>
              </a:rPr>
              <a:t>)</a:t>
            </a:r>
            <a:endParaRPr kumimoji="1"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间接通信</a:t>
            </a:r>
            <a:r>
              <a:rPr kumimoji="1" lang="en-US" altLang="zh-CN" dirty="0"/>
              <a:t>: mailboxes</a:t>
            </a:r>
          </a:p>
          <a:p>
            <a:pPr lvl="1"/>
            <a:r>
              <a:rPr lang="en" altLang="zh-CN" dirty="0"/>
              <a:t>A mailbox</a:t>
            </a:r>
            <a:r>
              <a:rPr lang="zh-CN" altLang="en-US" dirty="0"/>
              <a:t>是一个唯一的标识</a:t>
            </a:r>
            <a:endParaRPr lang="en" altLang="zh-CN" dirty="0"/>
          </a:p>
          <a:p>
            <a:pPr lvl="1"/>
            <a:r>
              <a:rPr lang="zh-CN" altLang="en" dirty="0"/>
              <a:t>通过</a:t>
            </a:r>
            <a:r>
              <a:rPr lang="en" altLang="zh-CN" dirty="0"/>
              <a:t> mailbox</a:t>
            </a:r>
            <a:r>
              <a:rPr lang="zh-CN" altLang="en" dirty="0"/>
              <a:t>接收</a:t>
            </a:r>
            <a:r>
              <a:rPr lang="zh-CN" altLang="en-US" dirty="0"/>
              <a:t>和发送消息</a:t>
            </a:r>
            <a:r>
              <a:rPr lang="en" altLang="zh-CN" dirty="0"/>
              <a:t>: </a:t>
            </a:r>
          </a:p>
          <a:p>
            <a:pPr lvl="2"/>
            <a:r>
              <a:rPr lang="en" altLang="zh-CN" dirty="0"/>
              <a:t>e.g., send(Message message, String mailbox); </a:t>
            </a:r>
          </a:p>
          <a:p>
            <a:pPr lvl="2"/>
            <a:r>
              <a:rPr lang="en" altLang="zh-CN" dirty="0"/>
              <a:t>e.g., Message ← </a:t>
            </a:r>
            <a:r>
              <a:rPr lang="en" altLang="zh-CN" dirty="0" err="1"/>
              <a:t>recv</a:t>
            </a:r>
            <a:r>
              <a:rPr lang="en" altLang="zh-CN" dirty="0"/>
              <a:t>(String mailbox);</a:t>
            </a:r>
          </a:p>
          <a:p>
            <a:pPr lvl="2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CDF590D-BCF3-6645-A17A-CBBD01F6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直接通信</a:t>
            </a:r>
            <a:r>
              <a:rPr kumimoji="1" lang="en-US" altLang="zh-CN" dirty="0"/>
              <a:t>vs</a:t>
            </a:r>
            <a:r>
              <a:rPr lang="zh-CN" altLang="en-US" dirty="0"/>
              <a:t>间接通信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54184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B20A55F-81A2-0345-8893-9EFA49692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直接通信时，必须知道接收信息的进程（进程已经执行）</a:t>
            </a:r>
            <a:endParaRPr kumimoji="1" lang="en-US" altLang="zh-CN" dirty="0"/>
          </a:p>
          <a:p>
            <a:endParaRPr lang="en-US" altLang="zh-CN" dirty="0"/>
          </a:p>
          <a:p>
            <a:r>
              <a:rPr lang="zh-CN" altLang="en-US" dirty="0"/>
              <a:t>间接通信时，谁接收信息可以在消息发送之后再决定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当两个进程同时要从</a:t>
            </a:r>
            <a:r>
              <a:rPr kumimoji="1" lang="en-US" altLang="zh-CN" dirty="0"/>
              <a:t>mailbox</a:t>
            </a:r>
            <a:r>
              <a:rPr kumimoji="1" lang="zh-CN" altLang="en-US" dirty="0"/>
              <a:t>接收消息，谁能获得这个消息？消息的排序呢？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04E03B0-C510-1942-8CC2-D3E2A2B7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直接通信</a:t>
            </a:r>
            <a:r>
              <a:rPr lang="en-US" altLang="zh-CN" dirty="0"/>
              <a:t>vs</a:t>
            </a:r>
            <a:r>
              <a:rPr lang="zh-CN" altLang="en-US" dirty="0"/>
              <a:t>间接通信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75715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6C82CC-5229-EA45-AF29-18D1A80F1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8378"/>
            <a:ext cx="9144000" cy="514350"/>
          </a:xfrm>
        </p:spPr>
        <p:txBody>
          <a:bodyPr wrap="square" anchor="ctr">
            <a:normAutofit/>
          </a:bodyPr>
          <a:lstStyle/>
          <a:p>
            <a:r>
              <a:rPr kumimoji="1" lang="zh-CN" altLang="en-US" dirty="0"/>
              <a:t>直接通信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86358D1-76D7-D64A-B799-055764335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339" y="1567962"/>
            <a:ext cx="4050323" cy="4254012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只有接收端有缓冲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000066"/>
                </a:solidFill>
              </a:rPr>
              <a:t>多个进程可能向接收方发送消息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000066"/>
                </a:solidFill>
              </a:rPr>
              <a:t>从特定的进程接收消息需要遍历整个缓冲区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zh-CN" sz="2400" dirty="0">
              <a:solidFill>
                <a:srgbClr val="000066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/>
              <a:t>每个发送者有一个缓冲区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000066"/>
                </a:solidFill>
              </a:rPr>
              <a:t>每个发送者发送给多个接收者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000066"/>
                </a:solidFill>
              </a:rPr>
              <a:t>获取消息仍需要遍历缓冲区</a:t>
            </a:r>
          </a:p>
        </p:txBody>
      </p:sp>
      <p:pic>
        <p:nvPicPr>
          <p:cNvPr id="5" name="图片 4" descr="图片包含 游戏机, 画&#10;&#10;描述已自动生成">
            <a:extLst>
              <a:ext uri="{FF2B5EF4-FFF2-40B4-BE49-F238E27FC236}">
                <a16:creationId xmlns:a16="http://schemas.microsoft.com/office/drawing/2014/main" id="{D61DD1B8-5997-9E44-AB77-CEF90D178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228" y="1567962"/>
            <a:ext cx="3626544" cy="42540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548197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C591241-9D42-8641-BAE4-9A285794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8378"/>
            <a:ext cx="9144000" cy="514350"/>
          </a:xfrm>
        </p:spPr>
        <p:txBody>
          <a:bodyPr wrap="square" anchor="ctr">
            <a:normAutofit/>
          </a:bodyPr>
          <a:lstStyle/>
          <a:p>
            <a:r>
              <a:rPr kumimoji="1" lang="zh-CN" altLang="en-US" dirty="0"/>
              <a:t>间接通信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481F6FD-D68D-D04C-B7C1-74FE3EB0C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339" y="1567962"/>
            <a:ext cx="4050323" cy="4254012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031" dirty="0"/>
              <a:t>使用信箱</a:t>
            </a:r>
            <a:endParaRPr lang="en-US" altLang="zh-CN" sz="2031" dirty="0"/>
          </a:p>
          <a:p>
            <a:pPr lvl="1">
              <a:lnSpc>
                <a:spcPct val="90000"/>
              </a:lnSpc>
            </a:pPr>
            <a:r>
              <a:rPr lang="zh-CN" altLang="en-US" sz="2031" dirty="0">
                <a:solidFill>
                  <a:srgbClr val="000066"/>
                </a:solidFill>
              </a:rPr>
              <a:t>允许多对多通信</a:t>
            </a:r>
            <a:endParaRPr lang="en-US" altLang="zh-CN" sz="2031" dirty="0">
              <a:solidFill>
                <a:srgbClr val="000066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2031" dirty="0">
                <a:solidFill>
                  <a:srgbClr val="000066"/>
                </a:solidFill>
              </a:rPr>
              <a:t>需要打开</a:t>
            </a:r>
            <a:r>
              <a:rPr lang="en-US" altLang="zh-CN" sz="2031" dirty="0">
                <a:solidFill>
                  <a:srgbClr val="000066"/>
                </a:solidFill>
              </a:rPr>
              <a:t>/</a:t>
            </a:r>
            <a:r>
              <a:rPr lang="zh-CN" altLang="en-US" sz="2031" dirty="0">
                <a:solidFill>
                  <a:srgbClr val="000066"/>
                </a:solidFill>
              </a:rPr>
              <a:t>关闭信箱</a:t>
            </a:r>
            <a:endParaRPr lang="en-US" altLang="zh-CN" sz="2031" dirty="0">
              <a:solidFill>
                <a:srgbClr val="000066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031" dirty="0"/>
              <a:t>缓冲</a:t>
            </a:r>
            <a:endParaRPr lang="en-US" altLang="zh-CN" sz="2031" dirty="0"/>
          </a:p>
          <a:p>
            <a:pPr lvl="1">
              <a:lnSpc>
                <a:spcPct val="90000"/>
              </a:lnSpc>
            </a:pPr>
            <a:r>
              <a:rPr lang="zh-CN" altLang="en-US" sz="2031" dirty="0">
                <a:solidFill>
                  <a:srgbClr val="000066"/>
                </a:solidFill>
              </a:rPr>
              <a:t>在信箱需要有一个缓冲区以及互斥锁和条件变量</a:t>
            </a:r>
            <a:endParaRPr lang="en-US" altLang="zh-CN" sz="2031" dirty="0">
              <a:solidFill>
                <a:srgbClr val="000066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031" dirty="0"/>
              <a:t>消息长度</a:t>
            </a:r>
            <a:endParaRPr lang="en-US" altLang="zh-CN" sz="2031" dirty="0"/>
          </a:p>
          <a:p>
            <a:pPr lvl="1">
              <a:lnSpc>
                <a:spcPct val="90000"/>
              </a:lnSpc>
            </a:pPr>
            <a:r>
              <a:rPr lang="zh-CN" altLang="en-US" sz="2031" dirty="0">
                <a:solidFill>
                  <a:srgbClr val="000066"/>
                </a:solidFill>
              </a:rPr>
              <a:t>不确定，可以把大消息分割成多个小消息</a:t>
            </a:r>
            <a:endParaRPr lang="en-US" altLang="zh-CN" sz="2031" dirty="0">
              <a:solidFill>
                <a:srgbClr val="000066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031" dirty="0"/>
              <a:t>信箱和管道对比</a:t>
            </a:r>
            <a:endParaRPr lang="en-US" altLang="zh-CN" sz="2031" dirty="0"/>
          </a:p>
          <a:p>
            <a:pPr lvl="1">
              <a:lnSpc>
                <a:spcPct val="90000"/>
              </a:lnSpc>
            </a:pPr>
            <a:r>
              <a:rPr lang="zh-CN" altLang="en-US" sz="2031" dirty="0">
                <a:solidFill>
                  <a:srgbClr val="000066"/>
                </a:solidFill>
              </a:rPr>
              <a:t>信箱允许多对多通信</a:t>
            </a:r>
            <a:endParaRPr lang="en-US" altLang="zh-CN" sz="2031" dirty="0">
              <a:solidFill>
                <a:srgbClr val="000066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2031" dirty="0">
                <a:solidFill>
                  <a:srgbClr val="000066"/>
                </a:solidFill>
              </a:rPr>
              <a:t>管道隐含一个发送一个接收</a:t>
            </a:r>
          </a:p>
        </p:txBody>
      </p:sp>
      <p:pic>
        <p:nvPicPr>
          <p:cNvPr id="5" name="图片 4" descr="图片包含 游戏机, 画&#10;&#10;描述已自动生成">
            <a:extLst>
              <a:ext uri="{FF2B5EF4-FFF2-40B4-BE49-F238E27FC236}">
                <a16:creationId xmlns:a16="http://schemas.microsoft.com/office/drawing/2014/main" id="{6E031B93-0CE7-9B4B-94FE-DBB289249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925" y="1567962"/>
            <a:ext cx="3871150" cy="42540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983947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C5DCC54-2165-B446-8C23-797FEC0A6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8378"/>
            <a:ext cx="9144000" cy="514350"/>
          </a:xfrm>
        </p:spPr>
        <p:txBody>
          <a:bodyPr wrap="square" anchor="ctr">
            <a:normAutofit/>
          </a:bodyPr>
          <a:lstStyle/>
          <a:p>
            <a:r>
              <a:rPr kumimoji="1" lang="zh-CN" altLang="en-US" dirty="0"/>
              <a:t>同步和异步通信：发送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499EBE-209C-5846-B684-F27484FE0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339" y="1567962"/>
            <a:ext cx="4050323" cy="4254012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215" dirty="0"/>
              <a:t>同步（阻塞）</a:t>
            </a:r>
            <a:endParaRPr lang="en-US" altLang="zh-CN" sz="2215" dirty="0"/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66"/>
                </a:solidFill>
              </a:rPr>
              <a:t>如果资源忙则阻塞</a:t>
            </a:r>
            <a:endParaRPr lang="en-US" altLang="zh-CN" dirty="0">
              <a:solidFill>
                <a:srgbClr val="000066"/>
              </a:solidFill>
            </a:endParaRPr>
          </a:p>
          <a:p>
            <a:pPr lvl="1">
              <a:lnSpc>
                <a:spcPct val="90000"/>
              </a:lnSpc>
            </a:pPr>
            <a:r>
              <a:rPr kumimoji="1" lang="zh-CN" altLang="en-US" dirty="0">
                <a:solidFill>
                  <a:srgbClr val="000066"/>
                </a:solidFill>
              </a:rPr>
              <a:t>启动数据传输</a:t>
            </a:r>
            <a:endParaRPr kumimoji="1" lang="en-US" altLang="zh-CN" dirty="0">
              <a:solidFill>
                <a:srgbClr val="000066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66"/>
                </a:solidFill>
              </a:rPr>
              <a:t>直到源缓冲用完后再阻塞</a:t>
            </a:r>
            <a:endParaRPr lang="en-US" altLang="zh-CN" dirty="0">
              <a:solidFill>
                <a:srgbClr val="000066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215" dirty="0"/>
              <a:t>异步（非阻塞）</a:t>
            </a:r>
            <a:endParaRPr lang="en-US" altLang="zh-CN" sz="2215" dirty="0"/>
          </a:p>
          <a:p>
            <a:pPr lvl="1">
              <a:lnSpc>
                <a:spcPct val="90000"/>
              </a:lnSpc>
            </a:pPr>
            <a:r>
              <a:rPr kumimoji="1" lang="zh-CN" altLang="en-US" dirty="0">
                <a:solidFill>
                  <a:srgbClr val="000066"/>
                </a:solidFill>
              </a:rPr>
              <a:t>启动数据传输并且立即返回</a:t>
            </a:r>
            <a:endParaRPr kumimoji="1" lang="en-US" altLang="zh-CN" dirty="0">
              <a:solidFill>
                <a:srgbClr val="000066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66"/>
                </a:solidFill>
              </a:rPr>
              <a:t>结束：</a:t>
            </a:r>
            <a:endParaRPr lang="en-US" altLang="zh-CN" dirty="0">
              <a:solidFill>
                <a:srgbClr val="000066"/>
              </a:solidFill>
            </a:endParaRPr>
          </a:p>
          <a:p>
            <a:pPr lvl="2">
              <a:lnSpc>
                <a:spcPct val="90000"/>
              </a:lnSpc>
            </a:pPr>
            <a:r>
              <a:rPr lang="zh-CN" altLang="en-US" sz="2215" dirty="0">
                <a:solidFill>
                  <a:srgbClr val="000066"/>
                </a:solidFill>
              </a:rPr>
              <a:t>需要应用检查状态</a:t>
            </a:r>
            <a:endParaRPr lang="en-US" altLang="zh-CN" sz="2215" dirty="0">
              <a:solidFill>
                <a:srgbClr val="000066"/>
              </a:solidFill>
            </a:endParaRPr>
          </a:p>
          <a:p>
            <a:pPr lvl="2">
              <a:lnSpc>
                <a:spcPct val="90000"/>
              </a:lnSpc>
            </a:pPr>
            <a:r>
              <a:rPr lang="zh-CN" altLang="en-US" sz="2215" dirty="0">
                <a:solidFill>
                  <a:srgbClr val="000066"/>
                </a:solidFill>
              </a:rPr>
              <a:t>通知或者向应用发信号</a:t>
            </a:r>
          </a:p>
        </p:txBody>
      </p:sp>
      <p:pic>
        <p:nvPicPr>
          <p:cNvPr id="5" name="图片 4" descr="图片包含 鸟, 树, 花&#10;&#10;描述已自动生成">
            <a:extLst>
              <a:ext uri="{FF2B5EF4-FFF2-40B4-BE49-F238E27FC236}">
                <a16:creationId xmlns:a16="http://schemas.microsoft.com/office/drawing/2014/main" id="{37030DBB-77EB-FD4F-B86E-4A802F337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39" y="1628476"/>
            <a:ext cx="4050323" cy="41329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83650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248554" y="1501402"/>
            <a:ext cx="6646892" cy="4809763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讲：进程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讲：线程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3</a:t>
            </a:r>
            <a:r>
              <a:rPr lang="zh-CN" altLang="en-US" dirty="0">
                <a:ea typeface="宋体" pitchFamily="2" charset="-122"/>
              </a:rPr>
              <a:t>讲：内核进程隔离（</a:t>
            </a:r>
            <a:r>
              <a:rPr lang="en-US" altLang="zh-CN" dirty="0">
                <a:ea typeface="宋体" pitchFamily="2" charset="-122"/>
              </a:rPr>
              <a:t>Namespace</a:t>
            </a:r>
            <a:r>
              <a:rPr lang="zh-CN" altLang="en-US" dirty="0">
                <a:ea typeface="宋体" pitchFamily="2" charset="-122"/>
              </a:rPr>
              <a:t>）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4</a:t>
            </a:r>
            <a:r>
              <a:rPr lang="zh-CN" altLang="en-US" dirty="0">
                <a:ea typeface="宋体" pitchFamily="2" charset="-122"/>
              </a:rPr>
              <a:t>讲：同步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5</a:t>
            </a:r>
            <a:r>
              <a:rPr lang="zh-CN" altLang="en-US" dirty="0">
                <a:ea typeface="宋体" pitchFamily="2" charset="-122"/>
              </a:rPr>
              <a:t>讲：信号量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6</a:t>
            </a:r>
            <a:r>
              <a:rPr lang="zh-CN" altLang="en-US" dirty="0">
                <a:ea typeface="宋体" pitchFamily="2" charset="-122"/>
              </a:rPr>
              <a:t>讲：进程间通信（</a:t>
            </a:r>
            <a:r>
              <a:rPr lang="en-US" altLang="zh-CN" dirty="0">
                <a:ea typeface="宋体" pitchFamily="2" charset="-122"/>
              </a:rPr>
              <a:t>IPC</a:t>
            </a:r>
            <a:r>
              <a:rPr lang="zh-CN" altLang="en-US" dirty="0">
                <a:ea typeface="宋体" pitchFamily="2" charset="-122"/>
              </a:rPr>
              <a:t>）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7</a:t>
            </a:r>
            <a:r>
              <a:rPr lang="zh-CN" altLang="en-US" dirty="0">
                <a:ea typeface="宋体" pitchFamily="2" charset="-122"/>
              </a:rPr>
              <a:t>讲：调度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第四章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67323330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F7B8AFA-2244-2F46-9BB0-F2BE0E1F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8378"/>
            <a:ext cx="9144000" cy="514350"/>
          </a:xfrm>
        </p:spPr>
        <p:txBody>
          <a:bodyPr wrap="square" anchor="ctr">
            <a:normAutofit/>
          </a:bodyPr>
          <a:lstStyle/>
          <a:p>
            <a:r>
              <a:rPr kumimoji="1" lang="zh-CN" altLang="en-US" dirty="0"/>
              <a:t>同步和异步：接收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950445A-CE8E-3D48-B8E0-6EA427144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339" y="1567962"/>
            <a:ext cx="4050323" cy="4254012"/>
          </a:xfrm>
        </p:spPr>
        <p:txBody>
          <a:bodyPr wrap="square" anchor="t">
            <a:normAutofit/>
          </a:bodyPr>
          <a:lstStyle/>
          <a:p>
            <a:r>
              <a:rPr kumimoji="1" lang="zh-CN" altLang="en-US" dirty="0"/>
              <a:t>同步</a:t>
            </a:r>
            <a:endParaRPr kumimoji="1" lang="en-US" altLang="zh-CN" dirty="0"/>
          </a:p>
          <a:p>
            <a:pPr lvl="1"/>
            <a:r>
              <a:rPr lang="zh-CN" altLang="en-US" sz="2585" dirty="0">
                <a:solidFill>
                  <a:srgbClr val="000066"/>
                </a:solidFill>
              </a:rPr>
              <a:t>如果有消息则返回数据</a:t>
            </a:r>
            <a:endParaRPr lang="en-US" altLang="zh-CN" sz="2585" dirty="0">
              <a:solidFill>
                <a:srgbClr val="000066"/>
              </a:solidFill>
            </a:endParaRPr>
          </a:p>
          <a:p>
            <a:pPr lvl="1"/>
            <a:endParaRPr lang="en-US" altLang="zh-CN" sz="2585" dirty="0">
              <a:solidFill>
                <a:srgbClr val="000066"/>
              </a:solidFill>
            </a:endParaRPr>
          </a:p>
          <a:p>
            <a:r>
              <a:rPr lang="zh-CN" altLang="en-US" dirty="0"/>
              <a:t>异步</a:t>
            </a:r>
            <a:endParaRPr lang="en-US" altLang="zh-CN" dirty="0"/>
          </a:p>
          <a:p>
            <a:pPr lvl="1"/>
            <a:r>
              <a:rPr lang="zh-CN" altLang="en-US" sz="2585" dirty="0">
                <a:solidFill>
                  <a:srgbClr val="000066"/>
                </a:solidFill>
              </a:rPr>
              <a:t>如果有消息则返回数据</a:t>
            </a:r>
            <a:endParaRPr lang="en-US" altLang="zh-CN" sz="2585" dirty="0">
              <a:solidFill>
                <a:srgbClr val="000066"/>
              </a:solidFill>
            </a:endParaRPr>
          </a:p>
          <a:p>
            <a:pPr lvl="1"/>
            <a:r>
              <a:rPr lang="zh-CN" altLang="en-US" sz="2585" dirty="0">
                <a:solidFill>
                  <a:srgbClr val="000066"/>
                </a:solidFill>
              </a:rPr>
              <a:t>如果无消息则返回状态</a:t>
            </a:r>
          </a:p>
        </p:txBody>
      </p:sp>
      <p:pic>
        <p:nvPicPr>
          <p:cNvPr id="5" name="图片 4" descr="图片包含 鸟&#10;&#10;描述已自动生成">
            <a:extLst>
              <a:ext uri="{FF2B5EF4-FFF2-40B4-BE49-F238E27FC236}">
                <a16:creationId xmlns:a16="http://schemas.microsoft.com/office/drawing/2014/main" id="{C24D3651-2859-5B45-AF7F-2D1057676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39" y="1720436"/>
            <a:ext cx="4050323" cy="39490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780711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8AFCDE2-9A64-CB48-8785-9506E25A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8378"/>
            <a:ext cx="9144000" cy="514350"/>
          </a:xfrm>
        </p:spPr>
        <p:txBody>
          <a:bodyPr wrap="square" anchor="ctr">
            <a:normAutofit/>
          </a:bodyPr>
          <a:lstStyle/>
          <a:p>
            <a:r>
              <a:rPr kumimoji="1" lang="zh-CN" altLang="en-US" dirty="0"/>
              <a:t>事件处理和主动接收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FAE9AC9-2093-E042-AF01-0C8D45344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339" y="1567962"/>
            <a:ext cx="4050323" cy="4254012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" altLang="zh-CN" b="0" dirty="0" err="1"/>
              <a:t>hrecv</a:t>
            </a:r>
            <a:r>
              <a:rPr lang="en" altLang="zh-CN" b="0" dirty="0"/>
              <a:t>(</a:t>
            </a:r>
            <a:r>
              <a:rPr lang="en" altLang="zh-CN" b="0" dirty="0" err="1"/>
              <a:t>src,type,msg,func</a:t>
            </a:r>
            <a:r>
              <a:rPr lang="en" altLang="zh-CN" b="0" dirty="0"/>
              <a:t>) </a:t>
            </a:r>
          </a:p>
          <a:p>
            <a:pPr lvl="1">
              <a:lnSpc>
                <a:spcPct val="90000"/>
              </a:lnSpc>
            </a:pPr>
            <a:r>
              <a:rPr lang="zh-CN" altLang="en-US" sz="2585" dirty="0">
                <a:solidFill>
                  <a:srgbClr val="000066"/>
                </a:solidFill>
              </a:rPr>
              <a:t>消息是函数</a:t>
            </a:r>
            <a:r>
              <a:rPr lang="en" altLang="zh-CN" sz="2585" dirty="0" err="1">
                <a:solidFill>
                  <a:srgbClr val="000066"/>
                </a:solidFill>
              </a:rPr>
              <a:t>func</a:t>
            </a:r>
            <a:r>
              <a:rPr lang="zh-CN" altLang="en-US" sz="2585" dirty="0">
                <a:solidFill>
                  <a:srgbClr val="000066"/>
                </a:solidFill>
              </a:rPr>
              <a:t>的一个参数 </a:t>
            </a:r>
            <a:endParaRPr lang="en-US" altLang="zh-CN" sz="2585" dirty="0">
              <a:solidFill>
                <a:srgbClr val="000066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2585" dirty="0">
                <a:solidFill>
                  <a:srgbClr val="000066"/>
                </a:solidFill>
              </a:rPr>
              <a:t>消息到达后执行函数 </a:t>
            </a:r>
          </a:p>
          <a:p>
            <a:pPr>
              <a:lnSpc>
                <a:spcPct val="90000"/>
              </a:lnSpc>
            </a:pPr>
            <a:r>
              <a:rPr kumimoji="1" lang="zh-CN" altLang="en-US" dirty="0"/>
              <a:t>哪个功能更强？</a:t>
            </a:r>
            <a:endParaRPr kumimoji="1"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sz="2585" dirty="0">
                <a:solidFill>
                  <a:srgbClr val="000066"/>
                </a:solidFill>
              </a:rPr>
              <a:t>用一个接收线程模拟事件处理</a:t>
            </a:r>
            <a:endParaRPr lang="en-US" altLang="zh-CN" sz="2585" dirty="0">
              <a:solidFill>
                <a:srgbClr val="000066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2585" dirty="0">
                <a:solidFill>
                  <a:srgbClr val="000066"/>
                </a:solidFill>
              </a:rPr>
              <a:t>使用事件处理模拟管程 </a:t>
            </a:r>
          </a:p>
          <a:p>
            <a:pPr lvl="1">
              <a:lnSpc>
                <a:spcPct val="90000"/>
              </a:lnSpc>
            </a:pPr>
            <a:endParaRPr lang="zh-CN" altLang="en-US" sz="2585" dirty="0">
              <a:solidFill>
                <a:srgbClr val="000066"/>
              </a:solidFill>
            </a:endParaRPr>
          </a:p>
        </p:txBody>
      </p:sp>
      <p:pic>
        <p:nvPicPr>
          <p:cNvPr id="6" name="图片 5" descr="图片包含 游戏机, 截图&#10;&#10;描述已自动生成">
            <a:extLst>
              <a:ext uri="{FF2B5EF4-FFF2-40B4-BE49-F238E27FC236}">
                <a16:creationId xmlns:a16="http://schemas.microsoft.com/office/drawing/2014/main" id="{124B70B4-2B24-164A-965A-A0E6F0E91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39" y="2489996"/>
            <a:ext cx="4050323" cy="24099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789812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F944E26-EB63-5145-BF9A-B5B8D3AA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怎么实现键盘输入</a:t>
            </a:r>
            <a:endParaRPr lang="en" altLang="zh-CN" dirty="0"/>
          </a:p>
          <a:p>
            <a:pPr lvl="1"/>
            <a:r>
              <a:rPr lang="zh-CN" altLang="en-US" dirty="0"/>
              <a:t>需要一个中断处理器</a:t>
            </a:r>
            <a:endParaRPr lang="en-US" altLang="zh-CN" dirty="0"/>
          </a:p>
          <a:p>
            <a:pPr lvl="1"/>
            <a:r>
              <a:rPr lang="zh-CN" altLang="en-US" dirty="0"/>
              <a:t>从中断处理函数中生成一个</a:t>
            </a:r>
            <a:r>
              <a:rPr lang="en" altLang="zh-CN" dirty="0" err="1"/>
              <a:t>mbox</a:t>
            </a:r>
            <a:r>
              <a:rPr lang="zh-CN" altLang="en-US" dirty="0"/>
              <a:t>消息</a:t>
            </a:r>
            <a:endParaRPr lang="en-US" altLang="zh-CN" dirty="0"/>
          </a:p>
          <a:p>
            <a:r>
              <a:rPr lang="zh-CN" altLang="en-US" dirty="0"/>
              <a:t>假设键盘设备线程把每个输入字符转换成一个 </a:t>
            </a:r>
            <a:r>
              <a:rPr lang="en" altLang="zh-CN" dirty="0" err="1"/>
              <a:t>mbox</a:t>
            </a:r>
            <a:r>
              <a:rPr lang="zh-CN" altLang="en-US" dirty="0"/>
              <a:t>消息</a:t>
            </a:r>
            <a:endParaRPr lang="en" altLang="zh-CN" dirty="0"/>
          </a:p>
          <a:p>
            <a:pPr lvl="1"/>
            <a:r>
              <a:rPr lang="zh-CN" altLang="en-US" dirty="0"/>
              <a:t>键盘中断函数怎么和设备线程同步</a:t>
            </a:r>
            <a:r>
              <a:rPr lang="en-US" altLang="zh-CN" dirty="0"/>
              <a:t>? </a:t>
            </a:r>
          </a:p>
          <a:p>
            <a:pPr lvl="1"/>
            <a:r>
              <a:rPr lang="zh-CN" altLang="en-US" dirty="0"/>
              <a:t>设备线程怎么把输入转换成</a:t>
            </a:r>
            <a:r>
              <a:rPr lang="en" altLang="zh-CN" dirty="0" err="1"/>
              <a:t>mbox</a:t>
            </a:r>
            <a:r>
              <a:rPr lang="zh-CN" altLang="en-US" dirty="0"/>
              <a:t>消息</a:t>
            </a:r>
            <a:r>
              <a:rPr lang="en-US" altLang="zh-CN" dirty="0"/>
              <a:t>? 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C08874-5D37-424F-9F54-1DEA2BF1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例子：键盘输入</a:t>
            </a:r>
          </a:p>
        </p:txBody>
      </p:sp>
      <p:pic>
        <p:nvPicPr>
          <p:cNvPr id="5" name="图片 4" descr="图片包含 游戏机, 截图, 钟表&#10;&#10;描述已自动生成">
            <a:extLst>
              <a:ext uri="{FF2B5EF4-FFF2-40B4-BE49-F238E27FC236}">
                <a16:creationId xmlns:a16="http://schemas.microsoft.com/office/drawing/2014/main" id="{E9DCD346-75D5-2C4F-A191-EEE1B8D34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26" y="4251162"/>
            <a:ext cx="7927148" cy="221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3736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C0B907D-972E-5342-89C3-764EE14D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</a:t>
            </a:r>
            <a:r>
              <a:rPr kumimoji="1" lang="zh-CN" altLang="en-US" dirty="0"/>
              <a:t>等待</a:t>
            </a:r>
            <a:r>
              <a:rPr kumimoji="1" lang="en-US" altLang="zh-CN" dirty="0"/>
              <a:t>S</a:t>
            </a:r>
            <a:r>
              <a:rPr kumimoji="1" lang="zh-CN" altLang="en-US" dirty="0"/>
              <a:t>发来的消息但</a:t>
            </a:r>
            <a:r>
              <a:rPr kumimoji="1" lang="en-US" altLang="zh-CN" dirty="0"/>
              <a:t>S</a:t>
            </a:r>
            <a:r>
              <a:rPr kumimoji="1" lang="zh-CN" altLang="en-US" dirty="0"/>
              <a:t>已经结束</a:t>
            </a:r>
            <a:endParaRPr kumimoji="1" lang="en-US" altLang="zh-CN" dirty="0"/>
          </a:p>
          <a:p>
            <a:pPr lvl="1"/>
            <a:r>
              <a:rPr lang="zh-CN" altLang="en-US" dirty="0"/>
              <a:t>问题：</a:t>
            </a:r>
            <a:r>
              <a:rPr lang="en-US" altLang="zh-CN" dirty="0"/>
              <a:t>R</a:t>
            </a:r>
            <a:r>
              <a:rPr lang="zh-CN" altLang="en-US" dirty="0"/>
              <a:t>会永久阻塞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kumimoji="1" lang="en-US" altLang="zh-CN" dirty="0"/>
              <a:t>S</a:t>
            </a:r>
            <a:r>
              <a:rPr kumimoji="1" lang="zh-CN" altLang="en-US" dirty="0"/>
              <a:t>发送一个消息给</a:t>
            </a:r>
            <a:r>
              <a:rPr kumimoji="1" lang="en-US" altLang="zh-CN" dirty="0"/>
              <a:t>R</a:t>
            </a:r>
            <a:r>
              <a:rPr kumimoji="1" lang="zh-CN" altLang="en-US" dirty="0"/>
              <a:t>，但</a:t>
            </a:r>
            <a:r>
              <a:rPr kumimoji="1" lang="en-US" altLang="zh-CN" dirty="0"/>
              <a:t>R</a:t>
            </a:r>
            <a:r>
              <a:rPr kumimoji="1" lang="zh-CN" altLang="en-US" dirty="0"/>
              <a:t>已经结束</a:t>
            </a:r>
            <a:endParaRPr kumimoji="1" lang="en-US" altLang="zh-CN" dirty="0"/>
          </a:p>
          <a:p>
            <a:pPr lvl="1"/>
            <a:r>
              <a:rPr lang="zh-CN" altLang="en-US" dirty="0"/>
              <a:t>问题：</a:t>
            </a:r>
            <a:r>
              <a:rPr lang="en-US" altLang="zh-CN" dirty="0"/>
              <a:t>S</a:t>
            </a:r>
            <a:r>
              <a:rPr lang="zh-CN" altLang="en-US" dirty="0"/>
              <a:t>没有缓冲，永久阻塞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9257646-D567-FC4D-B92C-6F7D8D86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例外：进程结束</a:t>
            </a:r>
          </a:p>
        </p:txBody>
      </p:sp>
    </p:spTree>
    <p:extLst>
      <p:ext uri="{BB962C8B-B14F-4D97-AF65-F5344CB8AC3E}">
        <p14:creationId xmlns:p14="http://schemas.microsoft.com/office/powerpoint/2010/main" val="256965424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460F7F4-2F44-E844-9251-9B5342E47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使用确认</a:t>
            </a:r>
            <a:r>
              <a:rPr kumimoji="1" lang="en-US" altLang="zh-CN" dirty="0"/>
              <a:t>ack</a:t>
            </a:r>
            <a:r>
              <a:rPr kumimoji="1" lang="zh-CN" altLang="en-US" dirty="0"/>
              <a:t>和超时</a:t>
            </a:r>
            <a:r>
              <a:rPr kumimoji="1" lang="en-US" altLang="zh-CN" dirty="0"/>
              <a:t>timeout</a:t>
            </a:r>
            <a:r>
              <a:rPr kumimoji="1" lang="zh-CN" altLang="en-US" dirty="0"/>
              <a:t>检测和重传消息</a:t>
            </a:r>
            <a:endParaRPr kumimoji="1" lang="en-US" altLang="zh-CN" dirty="0"/>
          </a:p>
          <a:p>
            <a:pPr lvl="1"/>
            <a:r>
              <a:rPr lang="zh-CN" altLang="en-US" dirty="0"/>
              <a:t>需要接收者每收到一个消息发送一个确认</a:t>
            </a:r>
            <a:endParaRPr lang="en-US" altLang="zh-CN" dirty="0"/>
          </a:p>
          <a:p>
            <a:pPr lvl="1"/>
            <a:r>
              <a:rPr kumimoji="1" lang="zh-CN" altLang="en-US" dirty="0"/>
              <a:t>发送者阻塞知道</a:t>
            </a:r>
            <a:r>
              <a:rPr kumimoji="1" lang="en-US" altLang="zh-CN" dirty="0"/>
              <a:t>ack</a:t>
            </a:r>
            <a:r>
              <a:rPr kumimoji="1" lang="zh-CN" altLang="en-US" dirty="0"/>
              <a:t>到达或者超时</a:t>
            </a:r>
            <a:endParaRPr kumimoji="1" lang="en-US" altLang="zh-CN" dirty="0"/>
          </a:p>
          <a:p>
            <a:pPr lvl="1"/>
            <a:r>
              <a:rPr lang="en-US" altLang="zh-CN" dirty="0"/>
              <a:t>Status = send(</a:t>
            </a:r>
            <a:r>
              <a:rPr lang="en-US" altLang="zh-CN" dirty="0" err="1"/>
              <a:t>dest</a:t>
            </a:r>
            <a:r>
              <a:rPr lang="en-US" altLang="zh-CN" dirty="0"/>
              <a:t>, msg, timeout);</a:t>
            </a:r>
          </a:p>
          <a:p>
            <a:pPr lvl="1"/>
            <a:r>
              <a:rPr kumimoji="1" lang="zh-CN" altLang="en-US" dirty="0"/>
              <a:t>如果超时发生且没有收到确认，重发消息</a:t>
            </a:r>
            <a:endParaRPr kumimoji="1"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问题：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重复</a:t>
            </a:r>
            <a:endParaRPr kumimoji="1" lang="en-US" altLang="zh-CN" dirty="0"/>
          </a:p>
          <a:p>
            <a:pPr lvl="1"/>
            <a:r>
              <a:rPr lang="zh-CN" altLang="en-US" dirty="0"/>
              <a:t>丢失确认消息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2AD327E-B279-0643-94F1-9EF60188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例外：消息丢失</a:t>
            </a:r>
          </a:p>
        </p:txBody>
      </p:sp>
    </p:spTree>
    <p:extLst>
      <p:ext uri="{BB962C8B-B14F-4D97-AF65-F5344CB8AC3E}">
        <p14:creationId xmlns:p14="http://schemas.microsoft.com/office/powerpoint/2010/main" val="271185318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61CC155-B142-A344-B20F-671642137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重传必须处理</a:t>
            </a:r>
            <a:endParaRPr lang="en-US" altLang="zh-CN" dirty="0"/>
          </a:p>
          <a:p>
            <a:pPr lvl="1"/>
            <a:r>
              <a:rPr lang="zh-CN" altLang="en-US" dirty="0"/>
              <a:t>在接收端消息重复</a:t>
            </a:r>
            <a:endParaRPr lang="en-US" altLang="zh-CN" dirty="0"/>
          </a:p>
          <a:p>
            <a:pPr lvl="1"/>
            <a:r>
              <a:rPr lang="zh-CN" altLang="en-US" dirty="0"/>
              <a:t>发送端确认乱序</a:t>
            </a:r>
            <a:endParaRPr kumimoji="1" lang="en-US" altLang="zh-CN" dirty="0"/>
          </a:p>
          <a:p>
            <a:r>
              <a:rPr lang="zh-CN" altLang="en-US" dirty="0"/>
              <a:t>重传</a:t>
            </a:r>
            <a:endParaRPr lang="en-US" altLang="zh-CN" dirty="0"/>
          </a:p>
          <a:p>
            <a:pPr lvl="1"/>
            <a:r>
              <a:rPr lang="zh-CN" altLang="en-US" dirty="0"/>
              <a:t>使用序列号确认是否重复</a:t>
            </a:r>
            <a:endParaRPr lang="en-US" altLang="zh-CN" dirty="0"/>
          </a:p>
          <a:p>
            <a:pPr lvl="1"/>
            <a:r>
              <a:rPr lang="zh-CN" altLang="en-US" dirty="0"/>
              <a:t>在接收端删掉重复消息</a:t>
            </a:r>
            <a:endParaRPr lang="en-US" altLang="zh-CN" dirty="0"/>
          </a:p>
          <a:p>
            <a:pPr lvl="1"/>
            <a:r>
              <a:rPr lang="zh-CN" altLang="en-US" dirty="0"/>
              <a:t>发送者收到乱序确认时重传</a:t>
            </a:r>
            <a:endParaRPr lang="en-US" altLang="zh-CN" dirty="0"/>
          </a:p>
          <a:p>
            <a:r>
              <a:rPr kumimoji="1" lang="zh-CN" altLang="en-US" dirty="0"/>
              <a:t>减少确认消息</a:t>
            </a:r>
            <a:endParaRPr kumimoji="1" lang="en-US" altLang="zh-CN" dirty="0"/>
          </a:p>
          <a:p>
            <a:pPr lvl="1"/>
            <a:r>
              <a:rPr lang="zh-CN" altLang="en-US" dirty="0"/>
              <a:t>批量传送确认</a:t>
            </a:r>
            <a:endParaRPr lang="en-US" altLang="zh-CN" dirty="0"/>
          </a:p>
          <a:p>
            <a:pPr lvl="1"/>
            <a:r>
              <a:rPr kumimoji="1" lang="zh-CN" altLang="en-US" dirty="0"/>
              <a:t>接收者发送</a:t>
            </a:r>
            <a:r>
              <a:rPr kumimoji="1" lang="en-US" altLang="zh-CN" dirty="0" err="1"/>
              <a:t>noack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1BF6499-0B6E-0842-9760-17964818D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例外：消息丢失（续）</a:t>
            </a:r>
          </a:p>
        </p:txBody>
      </p:sp>
    </p:spTree>
    <p:extLst>
      <p:ext uri="{BB962C8B-B14F-4D97-AF65-F5344CB8AC3E}">
        <p14:creationId xmlns:p14="http://schemas.microsoft.com/office/powerpoint/2010/main" val="142860403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11DD155-604D-E64F-BA0E-26800163D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检测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发送端计算整个消息的校验并随消息发送校验和</a:t>
            </a:r>
            <a:r>
              <a:rPr lang="en-US" altLang="zh-CN" dirty="0"/>
              <a:t>(</a:t>
            </a:r>
            <a:r>
              <a:rPr lang="en" altLang="zh-CN" b="0" dirty="0"/>
              <a:t>CRC</a:t>
            </a:r>
            <a:r>
              <a:rPr lang="en" altLang="zh-CN" dirty="0"/>
              <a:t>)</a:t>
            </a:r>
          </a:p>
          <a:p>
            <a:pPr lvl="1"/>
            <a:r>
              <a:rPr lang="zh-CN" altLang="en-US" dirty="0"/>
              <a:t>在接收端重新计算校验并和消息中的校验和对比 </a:t>
            </a:r>
          </a:p>
          <a:p>
            <a:r>
              <a:rPr lang="zh-CN" altLang="en-US" dirty="0"/>
              <a:t>纠正</a:t>
            </a:r>
            <a:r>
              <a:rPr lang="en-US" altLang="zh-CN" dirty="0"/>
              <a:t>: </a:t>
            </a:r>
          </a:p>
          <a:p>
            <a:pPr lvl="1"/>
            <a:r>
              <a:rPr lang="zh-CN" altLang="en-US" dirty="0"/>
              <a:t>重传 </a:t>
            </a:r>
          </a:p>
          <a:p>
            <a:pPr lvl="1"/>
            <a:r>
              <a:rPr lang="zh-CN" altLang="en-US" dirty="0"/>
              <a:t>使用纠错码恢复 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7D3F1AA-870C-CB48-B857-CF30BB3B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例外：消息损坏</a:t>
            </a:r>
          </a:p>
        </p:txBody>
      </p:sp>
      <p:pic>
        <p:nvPicPr>
          <p:cNvPr id="5" name="图片 4" descr="图片包含 游戏机, 截图&#10;&#10;描述已自动生成">
            <a:extLst>
              <a:ext uri="{FF2B5EF4-FFF2-40B4-BE49-F238E27FC236}">
                <a16:creationId xmlns:a16="http://schemas.microsoft.com/office/drawing/2014/main" id="{0FC1AA80-2F72-9740-A43F-6267767F6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83" y="4224327"/>
            <a:ext cx="7710035" cy="179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9937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076A804-404D-5F43-A416-BF820D17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8378"/>
            <a:ext cx="9144000" cy="514350"/>
          </a:xfrm>
        </p:spPr>
        <p:txBody>
          <a:bodyPr wrap="square" anchor="ctr">
            <a:normAutofit/>
          </a:bodyPr>
          <a:lstStyle/>
          <a:p>
            <a:r>
              <a:rPr kumimoji="1" lang="zh-CN" altLang="en-US" dirty="0"/>
              <a:t>例子：</a:t>
            </a:r>
            <a:r>
              <a:rPr kumimoji="1" lang="en-US" altLang="zh-CN" dirty="0"/>
              <a:t>Socket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endParaRPr kumimoji="1"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21F6B38-8450-D343-A163-91331AF7A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338" y="1567961"/>
            <a:ext cx="4851820" cy="4501662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1846" dirty="0"/>
              <a:t>TCP/UDP</a:t>
            </a:r>
            <a:r>
              <a:rPr lang="zh-CN" altLang="en-US" sz="1846" dirty="0"/>
              <a:t>的抽象</a:t>
            </a:r>
            <a:endParaRPr lang="en-US" altLang="zh-CN" sz="1846" dirty="0"/>
          </a:p>
          <a:p>
            <a:pPr>
              <a:lnSpc>
                <a:spcPct val="90000"/>
              </a:lnSpc>
            </a:pPr>
            <a:r>
              <a:rPr lang="zh-CN" altLang="en-US" sz="1846" dirty="0"/>
              <a:t>寻址：</a:t>
            </a:r>
            <a:r>
              <a:rPr lang="en-US" altLang="zh-CN" sz="1846" dirty="0"/>
              <a:t>IP</a:t>
            </a:r>
            <a:r>
              <a:rPr lang="zh-CN" altLang="en-US" sz="1846" dirty="0"/>
              <a:t>地址和端口</a:t>
            </a:r>
            <a:endParaRPr lang="en-US" altLang="zh-CN" sz="1846" dirty="0"/>
          </a:p>
          <a:p>
            <a:pPr>
              <a:lnSpc>
                <a:spcPct val="90000"/>
              </a:lnSpc>
            </a:pPr>
            <a:r>
              <a:rPr lang="zh-CN" altLang="en-US" sz="1846" dirty="0"/>
              <a:t>创建和关闭</a:t>
            </a:r>
            <a:r>
              <a:rPr lang="en-US" altLang="zh-CN" sz="1846" dirty="0"/>
              <a:t>socket</a:t>
            </a:r>
          </a:p>
          <a:p>
            <a:pPr lvl="1">
              <a:lnSpc>
                <a:spcPct val="90000"/>
              </a:lnSpc>
            </a:pPr>
            <a:r>
              <a:rPr lang="en-US" altLang="zh-CN" sz="1846" dirty="0" err="1">
                <a:solidFill>
                  <a:srgbClr val="000066"/>
                </a:solidFill>
              </a:rPr>
              <a:t>sockid</a:t>
            </a:r>
            <a:r>
              <a:rPr lang="en-US" altLang="zh-CN" sz="1846" dirty="0">
                <a:solidFill>
                  <a:srgbClr val="000066"/>
                </a:solidFill>
              </a:rPr>
              <a:t>=socket(</a:t>
            </a:r>
            <a:r>
              <a:rPr lang="en-US" altLang="zh-CN" sz="1846" dirty="0" err="1">
                <a:solidFill>
                  <a:srgbClr val="000066"/>
                </a:solidFill>
              </a:rPr>
              <a:t>af,type,proto</a:t>
            </a:r>
            <a:r>
              <a:rPr lang="en-US" altLang="zh-CN" sz="1846" dirty="0">
                <a:solidFill>
                  <a:srgbClr val="000066"/>
                </a:solidFill>
              </a:rPr>
              <a:t>); </a:t>
            </a:r>
          </a:p>
          <a:p>
            <a:pPr lvl="1">
              <a:lnSpc>
                <a:spcPct val="90000"/>
              </a:lnSpc>
            </a:pPr>
            <a:r>
              <a:rPr lang="en-US" altLang="zh-CN" sz="1846" dirty="0" err="1">
                <a:solidFill>
                  <a:srgbClr val="000066"/>
                </a:solidFill>
              </a:rPr>
              <a:t>sockerr</a:t>
            </a:r>
            <a:r>
              <a:rPr lang="en-US" altLang="zh-CN" sz="1846" dirty="0">
                <a:solidFill>
                  <a:srgbClr val="000066"/>
                </a:solidFill>
              </a:rPr>
              <a:t> = close(</a:t>
            </a:r>
            <a:r>
              <a:rPr lang="en-US" altLang="zh-CN" sz="1846" dirty="0" err="1">
                <a:solidFill>
                  <a:srgbClr val="000066"/>
                </a:solidFill>
              </a:rPr>
              <a:t>sockid</a:t>
            </a:r>
            <a:r>
              <a:rPr lang="en-US" altLang="zh-CN" sz="1846" dirty="0">
                <a:solidFill>
                  <a:srgbClr val="000066"/>
                </a:solidFill>
              </a:rPr>
              <a:t>); </a:t>
            </a:r>
          </a:p>
          <a:p>
            <a:pPr>
              <a:lnSpc>
                <a:spcPct val="90000"/>
              </a:lnSpc>
            </a:pPr>
            <a:r>
              <a:rPr lang="zh-CN" altLang="en-US" sz="1846" dirty="0"/>
              <a:t>绑定</a:t>
            </a:r>
            <a:r>
              <a:rPr lang="en-US" altLang="zh-CN" sz="1846" dirty="0"/>
              <a:t>socket</a:t>
            </a:r>
            <a:r>
              <a:rPr lang="zh-CN" altLang="en-US" sz="1846" dirty="0"/>
              <a:t>到本地地址</a:t>
            </a:r>
            <a:endParaRPr lang="en-US" altLang="zh-CN" sz="1846" dirty="0"/>
          </a:p>
          <a:p>
            <a:pPr lvl="1">
              <a:lnSpc>
                <a:spcPct val="90000"/>
              </a:lnSpc>
            </a:pPr>
            <a:r>
              <a:rPr lang="en" altLang="zh-CN" sz="1846" dirty="0" err="1">
                <a:solidFill>
                  <a:srgbClr val="000066"/>
                </a:solidFill>
              </a:rPr>
              <a:t>sockerr</a:t>
            </a:r>
            <a:r>
              <a:rPr lang="en" altLang="zh-CN" sz="1846" dirty="0">
                <a:solidFill>
                  <a:srgbClr val="000066"/>
                </a:solidFill>
              </a:rPr>
              <a:t> = bind ( </a:t>
            </a:r>
            <a:r>
              <a:rPr lang="en" altLang="zh-CN" sz="1846" dirty="0" err="1">
                <a:solidFill>
                  <a:srgbClr val="000066"/>
                </a:solidFill>
              </a:rPr>
              <a:t>sockid</a:t>
            </a:r>
            <a:r>
              <a:rPr lang="en" altLang="zh-CN" sz="1846" dirty="0">
                <a:solidFill>
                  <a:srgbClr val="000066"/>
                </a:solidFill>
              </a:rPr>
              <a:t>,</a:t>
            </a:r>
            <a:r>
              <a:rPr lang="zh-CN" altLang="en-US" sz="1846" dirty="0">
                <a:solidFill>
                  <a:srgbClr val="000066"/>
                </a:solidFill>
              </a:rPr>
              <a:t> </a:t>
            </a:r>
            <a:r>
              <a:rPr lang="en-US" altLang="zh-CN" sz="1846" dirty="0" err="1">
                <a:solidFill>
                  <a:srgbClr val="000066"/>
                </a:solidFill>
              </a:rPr>
              <a:t>localaddr</a:t>
            </a:r>
            <a:r>
              <a:rPr lang="en-US" altLang="zh-CN" sz="1846" dirty="0">
                <a:solidFill>
                  <a:srgbClr val="000066"/>
                </a:solidFill>
              </a:rPr>
              <a:t>, </a:t>
            </a:r>
            <a:r>
              <a:rPr lang="en-US" altLang="zh-CN" sz="1846" dirty="0" err="1">
                <a:solidFill>
                  <a:srgbClr val="000066"/>
                </a:solidFill>
              </a:rPr>
              <a:t>addrlen</a:t>
            </a:r>
            <a:r>
              <a:rPr lang="en" altLang="zh-CN" sz="1846" dirty="0">
                <a:solidFill>
                  <a:srgbClr val="000066"/>
                </a:solidFill>
              </a:rPr>
              <a:t>);</a:t>
            </a:r>
            <a:endParaRPr lang="en-US" altLang="zh-CN" sz="1846" dirty="0">
              <a:solidFill>
                <a:srgbClr val="000066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1846" dirty="0"/>
              <a:t>协商</a:t>
            </a:r>
            <a:endParaRPr lang="en-US" altLang="zh-CN" sz="1846" dirty="0"/>
          </a:p>
          <a:p>
            <a:pPr lvl="1">
              <a:lnSpc>
                <a:spcPct val="90000"/>
              </a:lnSpc>
            </a:pPr>
            <a:r>
              <a:rPr lang="en" altLang="zh-CN" sz="1846" dirty="0">
                <a:solidFill>
                  <a:srgbClr val="000066"/>
                </a:solidFill>
              </a:rPr>
              <a:t>listen(</a:t>
            </a:r>
            <a:r>
              <a:rPr lang="en" altLang="zh-CN" sz="1846" dirty="0" err="1">
                <a:solidFill>
                  <a:srgbClr val="000066"/>
                </a:solidFill>
              </a:rPr>
              <a:t>sockid,len</a:t>
            </a:r>
            <a:r>
              <a:rPr lang="en" altLang="zh-CN" sz="1846" dirty="0">
                <a:solidFill>
                  <a:srgbClr val="000066"/>
                </a:solidFill>
              </a:rPr>
              <a:t>); </a:t>
            </a:r>
          </a:p>
          <a:p>
            <a:pPr lvl="1">
              <a:lnSpc>
                <a:spcPct val="90000"/>
              </a:lnSpc>
            </a:pPr>
            <a:r>
              <a:rPr lang="en" altLang="zh-CN" sz="1846" dirty="0">
                <a:solidFill>
                  <a:srgbClr val="000066"/>
                </a:solidFill>
              </a:rPr>
              <a:t>accept(</a:t>
            </a:r>
            <a:r>
              <a:rPr lang="en" altLang="zh-CN" sz="1846" dirty="0" err="1">
                <a:solidFill>
                  <a:srgbClr val="000066"/>
                </a:solidFill>
              </a:rPr>
              <a:t>sockid,addr,len</a:t>
            </a:r>
            <a:r>
              <a:rPr lang="en" altLang="zh-CN" sz="1846" dirty="0">
                <a:solidFill>
                  <a:srgbClr val="000066"/>
                </a:solidFill>
              </a:rPr>
              <a:t>); </a:t>
            </a:r>
            <a:endParaRPr lang="en-US" altLang="zh-CN" sz="1846" dirty="0">
              <a:solidFill>
                <a:srgbClr val="000066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1846" dirty="0"/>
              <a:t>连接</a:t>
            </a:r>
            <a:r>
              <a:rPr lang="en-US" altLang="zh-CN" sz="1846" dirty="0"/>
              <a:t>socket</a:t>
            </a:r>
            <a:r>
              <a:rPr lang="zh-CN" altLang="en-US" sz="1846" dirty="0"/>
              <a:t>到目标地址</a:t>
            </a:r>
            <a:endParaRPr lang="en-US" altLang="zh-CN" sz="1846" dirty="0"/>
          </a:p>
          <a:p>
            <a:pPr lvl="1">
              <a:lnSpc>
                <a:spcPct val="90000"/>
              </a:lnSpc>
            </a:pPr>
            <a:r>
              <a:rPr lang="en" altLang="zh-CN" sz="1846" dirty="0">
                <a:solidFill>
                  <a:srgbClr val="000066"/>
                </a:solidFill>
              </a:rPr>
              <a:t>connect(</a:t>
            </a:r>
            <a:r>
              <a:rPr lang="en" altLang="zh-CN" sz="1846" dirty="0" err="1">
                <a:solidFill>
                  <a:srgbClr val="000066"/>
                </a:solidFill>
              </a:rPr>
              <a:t>sockid,destaddr,addrlen</a:t>
            </a:r>
            <a:r>
              <a:rPr lang="en" altLang="zh-CN" sz="1846" dirty="0">
                <a:solidFill>
                  <a:srgbClr val="000066"/>
                </a:solidFill>
              </a:rPr>
              <a:t>); </a:t>
            </a:r>
          </a:p>
        </p:txBody>
      </p:sp>
      <p:pic>
        <p:nvPicPr>
          <p:cNvPr id="8" name="图片 7" descr="图片包含 游戏机, 钟表, 标志&#10;&#10;描述已自动生成">
            <a:extLst>
              <a:ext uri="{FF2B5EF4-FFF2-40B4-BE49-F238E27FC236}">
                <a16:creationId xmlns:a16="http://schemas.microsoft.com/office/drawing/2014/main" id="{2988F545-ADCA-644A-A524-CE36A19D7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847" y="1313317"/>
            <a:ext cx="2581254" cy="47580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749573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本节主要内容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1.	</a:t>
            </a:r>
            <a:r>
              <a:rPr lang="zh-CN" altLang="en-US" dirty="0"/>
              <a:t>进程通信概念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	</a:t>
            </a:r>
            <a:r>
              <a:rPr lang="zh-CN" altLang="en-US" dirty="0"/>
              <a:t>多种通信方式设计考虑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3.	</a:t>
            </a:r>
            <a:r>
              <a:rPr lang="zh-CN" altLang="en-US" dirty="0">
                <a:solidFill>
                  <a:srgbClr val="C00000"/>
                </a:solidFill>
              </a:rPr>
              <a:t>管道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4.	Linux</a:t>
            </a:r>
            <a:r>
              <a:rPr lang="zh-CN" altLang="en-US" dirty="0"/>
              <a:t>信号机制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5.	</a:t>
            </a:r>
            <a:r>
              <a:rPr lang="en-US" altLang="zh-CN" dirty="0" err="1"/>
              <a:t>dbus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74989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AB3D4F8-460E-F64E-9399-47309377B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进程间基于内存文件的通信机制</a:t>
            </a:r>
            <a:endParaRPr lang="en-US" altLang="zh-CN" dirty="0"/>
          </a:p>
          <a:p>
            <a:pPr lvl="1"/>
            <a:r>
              <a:rPr lang="zh-CN" altLang="en-US" dirty="0"/>
              <a:t>子进程从父进程继承文件描述符</a:t>
            </a:r>
            <a:endParaRPr lang="en-US" altLang="zh-CN" dirty="0"/>
          </a:p>
          <a:p>
            <a:pPr lvl="1"/>
            <a:r>
              <a:rPr lang="zh-CN" altLang="en-US" dirty="0"/>
              <a:t>缺省文件描述符</a:t>
            </a:r>
            <a:r>
              <a:rPr lang="en-US" altLang="zh-CN" dirty="0"/>
              <a:t>:</a:t>
            </a:r>
            <a:r>
              <a:rPr lang="en-US" altLang="zh-CN" b="0" dirty="0"/>
              <a:t>0 </a:t>
            </a:r>
            <a:r>
              <a:rPr lang="en" altLang="zh-CN" b="0" dirty="0"/>
              <a:t>stdin, 1 </a:t>
            </a:r>
            <a:r>
              <a:rPr lang="en" altLang="zh-CN" b="0" dirty="0" err="1"/>
              <a:t>stdout</a:t>
            </a:r>
            <a:r>
              <a:rPr lang="en" altLang="zh-CN" b="0" dirty="0"/>
              <a:t>, 2 stderr </a:t>
            </a:r>
            <a:endParaRPr lang="en" altLang="zh-CN" dirty="0"/>
          </a:p>
          <a:p>
            <a:r>
              <a:rPr lang="zh-CN" altLang="en-US" dirty="0"/>
              <a:t>进程不知道的另一端</a:t>
            </a:r>
            <a:endParaRPr lang="en-US" altLang="zh-CN" dirty="0"/>
          </a:p>
          <a:p>
            <a:pPr lvl="1"/>
            <a:r>
              <a:rPr lang="zh-CN" altLang="en-US" dirty="0"/>
              <a:t>可能从键盘、文件、程序读取</a:t>
            </a:r>
            <a:endParaRPr lang="en-US" altLang="zh-CN" dirty="0"/>
          </a:p>
          <a:p>
            <a:pPr lvl="1"/>
            <a:r>
              <a:rPr lang="zh-CN" altLang="en-US" dirty="0"/>
              <a:t>可能写入到终端、文件、程序 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8A8FEF0-32C7-6D49-BE51-84155519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管道（</a:t>
            </a:r>
            <a:r>
              <a:rPr kumimoji="1" lang="en-US" altLang="zh-CN" dirty="0"/>
              <a:t>pipe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5834522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本节主要内容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1.	</a:t>
            </a:r>
            <a:r>
              <a:rPr lang="zh-CN" altLang="en-US" dirty="0">
                <a:solidFill>
                  <a:srgbClr val="C00000"/>
                </a:solidFill>
              </a:rPr>
              <a:t>进程通信概念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2.	</a:t>
            </a:r>
            <a:r>
              <a:rPr lang="zh-CN" altLang="en-US" dirty="0"/>
              <a:t>多种通信方式设计考虑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	</a:t>
            </a:r>
            <a:r>
              <a:rPr lang="zh-CN" altLang="en-US" dirty="0"/>
              <a:t>管道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4.	Linux</a:t>
            </a:r>
            <a:r>
              <a:rPr lang="zh-CN" altLang="en-US" dirty="0"/>
              <a:t>信号机制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5.	</a:t>
            </a:r>
            <a:r>
              <a:rPr lang="en-US" altLang="zh-CN" dirty="0" err="1"/>
              <a:t>dbus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406991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60C1C8B-E66E-C245-87BA-94050308F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读管道</a:t>
            </a:r>
            <a:r>
              <a:rPr lang="en-US" altLang="zh-CN" dirty="0"/>
              <a:t>:</a:t>
            </a:r>
            <a:r>
              <a:rPr lang="en" altLang="zh-CN" b="0" dirty="0"/>
              <a:t>read(</a:t>
            </a:r>
            <a:r>
              <a:rPr lang="en" altLang="zh-CN" b="0" dirty="0" err="1"/>
              <a:t>fd,buffer,nbytes</a:t>
            </a:r>
            <a:r>
              <a:rPr lang="en" altLang="zh-CN" b="0" dirty="0"/>
              <a:t>) </a:t>
            </a:r>
            <a:endParaRPr lang="en" altLang="zh-CN" dirty="0"/>
          </a:p>
          <a:p>
            <a:pPr lvl="1"/>
            <a:r>
              <a:rPr lang="en" altLang="zh-CN" b="0" dirty="0"/>
              <a:t>C</a:t>
            </a:r>
            <a:r>
              <a:rPr lang="zh-CN" altLang="en-US" dirty="0"/>
              <a:t>语言中的</a:t>
            </a:r>
            <a:r>
              <a:rPr lang="en" altLang="zh-CN" b="0" dirty="0" err="1"/>
              <a:t>scanf</a:t>
            </a:r>
            <a:r>
              <a:rPr lang="en" altLang="zh-CN" b="0" dirty="0"/>
              <a:t>()</a:t>
            </a:r>
            <a:r>
              <a:rPr lang="zh-CN" altLang="en-US" dirty="0"/>
              <a:t>是基于它实现的</a:t>
            </a:r>
            <a:endParaRPr lang="en-US" altLang="zh-CN" dirty="0"/>
          </a:p>
          <a:p>
            <a:r>
              <a:rPr lang="zh-CN" altLang="en-US" dirty="0"/>
              <a:t>写管道</a:t>
            </a:r>
            <a:r>
              <a:rPr lang="en-US" altLang="zh-CN" dirty="0"/>
              <a:t>:</a:t>
            </a:r>
            <a:r>
              <a:rPr lang="en" altLang="zh-CN" b="0" dirty="0"/>
              <a:t>write(</a:t>
            </a:r>
            <a:r>
              <a:rPr lang="en" altLang="zh-CN" b="0" dirty="0" err="1"/>
              <a:t>fd,buffer,nbytes</a:t>
            </a:r>
            <a:r>
              <a:rPr lang="en" altLang="zh-CN" b="0" dirty="0"/>
              <a:t>) </a:t>
            </a:r>
            <a:endParaRPr lang="en" altLang="zh-CN" dirty="0"/>
          </a:p>
          <a:p>
            <a:pPr lvl="1"/>
            <a:r>
              <a:rPr lang="en" altLang="zh-CN" b="0" dirty="0" err="1"/>
              <a:t>printf</a:t>
            </a:r>
            <a:r>
              <a:rPr lang="en" altLang="zh-CN" b="0" dirty="0"/>
              <a:t>()</a:t>
            </a:r>
            <a:r>
              <a:rPr lang="zh-CN" altLang="en-US" dirty="0"/>
              <a:t>是基于它实现的 </a:t>
            </a:r>
          </a:p>
          <a:p>
            <a:r>
              <a:rPr lang="zh-CN" altLang="en-US" dirty="0"/>
              <a:t>创建管道</a:t>
            </a:r>
            <a:r>
              <a:rPr lang="en-US" altLang="zh-CN" dirty="0"/>
              <a:t>:</a:t>
            </a:r>
            <a:r>
              <a:rPr lang="en" altLang="zh-CN" b="0" dirty="0"/>
              <a:t>pipe(</a:t>
            </a:r>
            <a:r>
              <a:rPr lang="en" altLang="zh-CN" b="0" dirty="0" err="1"/>
              <a:t>rgfd</a:t>
            </a:r>
            <a:r>
              <a:rPr lang="en" altLang="zh-CN" b="0" dirty="0"/>
              <a:t>)</a:t>
            </a:r>
          </a:p>
          <a:p>
            <a:pPr lvl="1"/>
            <a:r>
              <a:rPr lang="en" altLang="zh-CN" b="0" dirty="0" err="1"/>
              <a:t>rgfd</a:t>
            </a:r>
            <a:r>
              <a:rPr lang="zh-CN" altLang="en-US" dirty="0"/>
              <a:t>是</a:t>
            </a:r>
            <a:r>
              <a:rPr lang="en-US" altLang="zh-CN" b="0" dirty="0"/>
              <a:t>2</a:t>
            </a:r>
            <a:r>
              <a:rPr lang="zh-CN" altLang="en-US" dirty="0"/>
              <a:t>个文件描述符组成的数组</a:t>
            </a:r>
            <a:endParaRPr lang="en-US" altLang="zh-CN" dirty="0"/>
          </a:p>
          <a:p>
            <a:pPr lvl="1"/>
            <a:r>
              <a:rPr lang="en" altLang="zh-CN" b="0" dirty="0" err="1"/>
              <a:t>rgfd</a:t>
            </a:r>
            <a:r>
              <a:rPr lang="en" altLang="zh-CN" b="0" dirty="0"/>
              <a:t>[0]</a:t>
            </a:r>
            <a:r>
              <a:rPr lang="zh-CN" altLang="en-US" dirty="0"/>
              <a:t>是读文件描述符</a:t>
            </a:r>
            <a:endParaRPr lang="en-US" altLang="zh-CN" dirty="0"/>
          </a:p>
          <a:p>
            <a:pPr lvl="1"/>
            <a:r>
              <a:rPr lang="en" altLang="zh-CN" b="0" dirty="0" err="1"/>
              <a:t>rgfd</a:t>
            </a:r>
            <a:r>
              <a:rPr lang="en" altLang="zh-CN" b="0" dirty="0"/>
              <a:t>[1]</a:t>
            </a:r>
            <a:r>
              <a:rPr lang="zh-CN" altLang="en-US" dirty="0"/>
              <a:t>是写文件描述符 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5E9A838-888A-F246-9561-7CCB8C5F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管道相关系统调用</a:t>
            </a:r>
          </a:p>
        </p:txBody>
      </p:sp>
    </p:spTree>
    <p:extLst>
      <p:ext uri="{BB962C8B-B14F-4D97-AF65-F5344CB8AC3E}">
        <p14:creationId xmlns:p14="http://schemas.microsoft.com/office/powerpoint/2010/main" val="263776971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4751154-318B-4A48-B985-66923F633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Shell</a:t>
            </a:r>
          </a:p>
          <a:p>
            <a:pPr lvl="1"/>
            <a:r>
              <a:rPr lang="en" altLang="zh-CN" dirty="0"/>
              <a:t>1. </a:t>
            </a:r>
            <a:r>
              <a:rPr lang="zh-CN" altLang="en-US" dirty="0"/>
              <a:t>创建管道 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为</a:t>
            </a:r>
            <a:r>
              <a:rPr lang="en" altLang="zh-CN" dirty="0"/>
              <a:t>ls</a:t>
            </a:r>
            <a:r>
              <a:rPr lang="zh-CN" altLang="en-US" dirty="0"/>
              <a:t>创建一个进程 </a:t>
            </a:r>
            <a:r>
              <a:rPr lang="en-US" altLang="zh-CN" dirty="0"/>
              <a:t>, </a:t>
            </a:r>
            <a:r>
              <a:rPr lang="zh-CN" altLang="en-US" dirty="0"/>
              <a:t>设 置 </a:t>
            </a:r>
            <a:r>
              <a:rPr lang="en" altLang="zh-CN" dirty="0" err="1"/>
              <a:t>stdout</a:t>
            </a:r>
            <a:r>
              <a:rPr lang="zh-CN" altLang="en-US" dirty="0"/>
              <a:t>为 管道写端 </a:t>
            </a:r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为</a:t>
            </a:r>
            <a:r>
              <a:rPr lang="en" altLang="zh-CN" dirty="0"/>
              <a:t>more </a:t>
            </a:r>
            <a:r>
              <a:rPr lang="zh-CN" altLang="en-US" dirty="0"/>
              <a:t>创建一个进程</a:t>
            </a:r>
            <a:r>
              <a:rPr lang="en-US" altLang="zh-CN" dirty="0"/>
              <a:t>, </a:t>
            </a:r>
            <a:r>
              <a:rPr lang="zh-CN" altLang="en-US" dirty="0"/>
              <a:t>设置 </a:t>
            </a:r>
            <a:r>
              <a:rPr lang="en" altLang="zh-CN" dirty="0"/>
              <a:t>stdin </a:t>
            </a:r>
            <a:r>
              <a:rPr lang="zh-CN" altLang="en-US" dirty="0"/>
              <a:t>为管道读端 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0029518-F0CB-CE4A-887C-6C4D00E9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管道示例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19C1140-F483-8146-AD96-699D1714ACD8}"/>
              </a:ext>
            </a:extLst>
          </p:cNvPr>
          <p:cNvGrpSpPr/>
          <p:nvPr/>
        </p:nvGrpSpPr>
        <p:grpSpPr>
          <a:xfrm>
            <a:off x="1960484" y="3674969"/>
            <a:ext cx="4198340" cy="1345233"/>
            <a:chOff x="1047725" y="1257290"/>
            <a:chExt cx="4548202" cy="1457336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5758DEA-25BD-BE46-B8EF-983D3E09B16B}"/>
                </a:ext>
              </a:extLst>
            </p:cNvPr>
            <p:cNvGrpSpPr/>
            <p:nvPr/>
          </p:nvGrpSpPr>
          <p:grpSpPr>
            <a:xfrm>
              <a:off x="1047725" y="1571618"/>
              <a:ext cx="928693" cy="571504"/>
              <a:chOff x="1047725" y="1571618"/>
              <a:chExt cx="928693" cy="571504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28501B6-44B7-F248-B1B2-41813999392B}"/>
                  </a:ext>
                </a:extLst>
              </p:cNvPr>
              <p:cNvSpPr/>
              <p:nvPr/>
            </p:nvSpPr>
            <p:spPr>
              <a:xfrm>
                <a:off x="1071538" y="1571618"/>
                <a:ext cx="857256" cy="571504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215"/>
              </a:p>
            </p:txBody>
          </p:sp>
          <p:sp>
            <p:nvSpPr>
              <p:cNvPr id="26" name="Rectangle 4">
                <a:extLst>
                  <a:ext uri="{FF2B5EF4-FFF2-40B4-BE49-F238E27FC236}">
                    <a16:creationId xmlns:a16="http://schemas.microsoft.com/office/drawing/2014/main" id="{BA15D18E-7CDC-0A4F-959F-AE7EBC3E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7725" y="1638295"/>
                <a:ext cx="928693" cy="357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84992" tIns="42497" rIns="84992" bIns="42497"/>
              <a:lstStyle/>
              <a:p>
                <a:pPr marL="0" lvl="1">
                  <a:spcBef>
                    <a:spcPct val="20000"/>
                  </a:spcBef>
                  <a:buClr>
                    <a:schemeClr val="folHlink"/>
                  </a:buClr>
                </a:pPr>
                <a:r>
                  <a:rPr lang="en-US" altLang="zh-CN" sz="2215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shell</a:t>
                </a: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9C5E9049-D80C-7E41-89EC-BD8640B5192C}"/>
                </a:ext>
              </a:extLst>
            </p:cNvPr>
            <p:cNvGrpSpPr/>
            <p:nvPr/>
          </p:nvGrpSpPr>
          <p:grpSpPr>
            <a:xfrm>
              <a:off x="2000232" y="1257290"/>
              <a:ext cx="3595695" cy="1457336"/>
              <a:chOff x="2000232" y="1257290"/>
              <a:chExt cx="3595695" cy="1457336"/>
            </a:xfrm>
          </p:grpSpPr>
          <p:sp>
            <p:nvSpPr>
              <p:cNvPr id="22" name="圆柱形 16">
                <a:extLst>
                  <a:ext uri="{FF2B5EF4-FFF2-40B4-BE49-F238E27FC236}">
                    <a16:creationId xmlns:a16="http://schemas.microsoft.com/office/drawing/2014/main" id="{649C09E6-A702-A44D-9744-CB979F8CE543}"/>
                  </a:ext>
                </a:extLst>
              </p:cNvPr>
              <p:cNvSpPr/>
              <p:nvPr/>
            </p:nvSpPr>
            <p:spPr>
              <a:xfrm rot="5400000">
                <a:off x="4631523" y="1750222"/>
                <a:ext cx="571504" cy="1357304"/>
              </a:xfrm>
              <a:prstGeom prst="can">
                <a:avLst/>
              </a:prstGeom>
              <a:gradFill>
                <a:gsLst>
                  <a:gs pos="100000">
                    <a:srgbClr val="FDD000"/>
                  </a:gs>
                  <a:gs pos="10000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215"/>
              </a:p>
            </p:txBody>
          </p:sp>
          <p:sp>
            <p:nvSpPr>
              <p:cNvPr id="23" name="Rectangle 4">
                <a:extLst>
                  <a:ext uri="{FF2B5EF4-FFF2-40B4-BE49-F238E27FC236}">
                    <a16:creationId xmlns:a16="http://schemas.microsoft.com/office/drawing/2014/main" id="{69E434EC-78FB-3E4E-988A-8F27B382F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0232" y="1257290"/>
                <a:ext cx="357189" cy="357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84992" tIns="42497" rIns="84992" bIns="42497"/>
              <a:lstStyle/>
              <a:p>
                <a:pPr marL="0" lvl="1">
                  <a:spcBef>
                    <a:spcPct val="20000"/>
                  </a:spcBef>
                  <a:buClr>
                    <a:schemeClr val="folHlink"/>
                  </a:buClr>
                </a:pPr>
                <a:r>
                  <a:rPr lang="en-US" altLang="zh-CN" sz="2215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</a:p>
            </p:txBody>
          </p:sp>
          <p:sp>
            <p:nvSpPr>
              <p:cNvPr id="24" name="任意多边形 32">
                <a:extLst>
                  <a:ext uri="{FF2B5EF4-FFF2-40B4-BE49-F238E27FC236}">
                    <a16:creationId xmlns:a16="http://schemas.microsoft.com/office/drawing/2014/main" id="{81963ED3-55E5-3C47-8B1A-6824D3CFB3EE}"/>
                  </a:ext>
                </a:extLst>
              </p:cNvPr>
              <p:cNvSpPr/>
              <p:nvPr/>
            </p:nvSpPr>
            <p:spPr>
              <a:xfrm>
                <a:off x="2046514" y="1553029"/>
                <a:ext cx="2844800" cy="508000"/>
              </a:xfrm>
              <a:custGeom>
                <a:avLst/>
                <a:gdLst>
                  <a:gd name="connsiteX0" fmla="*/ 0 w 2844800"/>
                  <a:gd name="connsiteY0" fmla="*/ 72571 h 508000"/>
                  <a:gd name="connsiteX1" fmla="*/ 1349829 w 2844800"/>
                  <a:gd name="connsiteY1" fmla="*/ 72571 h 508000"/>
                  <a:gd name="connsiteX2" fmla="*/ 2844800 w 2844800"/>
                  <a:gd name="connsiteY2" fmla="*/ 50800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4800" h="508000">
                    <a:moveTo>
                      <a:pt x="0" y="72571"/>
                    </a:moveTo>
                    <a:cubicBezTo>
                      <a:pt x="437848" y="36285"/>
                      <a:pt x="875696" y="0"/>
                      <a:pt x="1349829" y="72571"/>
                    </a:cubicBezTo>
                    <a:cubicBezTo>
                      <a:pt x="1823962" y="145143"/>
                      <a:pt x="2334381" y="326571"/>
                      <a:pt x="2844800" y="508000"/>
                    </a:cubicBezTo>
                  </a:path>
                </a:pathLst>
              </a:cu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215"/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301A4CD-C75F-104E-A643-5F05031BF210}"/>
              </a:ext>
            </a:extLst>
          </p:cNvPr>
          <p:cNvGrpSpPr/>
          <p:nvPr/>
        </p:nvGrpSpPr>
        <p:grpSpPr>
          <a:xfrm>
            <a:off x="2716627" y="4457494"/>
            <a:ext cx="2299206" cy="624256"/>
            <a:chOff x="1866880" y="2105025"/>
            <a:chExt cx="2490806" cy="67627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224A444-1757-5141-A61C-7EFC2A0780AF}"/>
                </a:ext>
              </a:extLst>
            </p:cNvPr>
            <p:cNvSpPr/>
            <p:nvPr/>
          </p:nvSpPr>
          <p:spPr>
            <a:xfrm>
              <a:off x="2462198" y="2143122"/>
              <a:ext cx="857256" cy="571504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215"/>
            </a:p>
          </p:txBody>
        </p:sp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AB9C9A8B-4581-6242-86C1-F07B3351F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798" y="2247898"/>
              <a:ext cx="928693" cy="357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84992" tIns="42497" rIns="84992" bIns="42497"/>
            <a:lstStyle/>
            <a:p>
              <a:pPr marL="0" lvl="1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zh-CN" sz="2215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ls</a:t>
              </a:r>
              <a:endParaRPr lang="en-US" altLang="zh-CN" sz="221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2CA2B9DE-BCFE-014D-A553-DB40152BC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116" y="2424112"/>
              <a:ext cx="1071570" cy="357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84992" tIns="42497" rIns="84992" bIns="42497"/>
            <a:lstStyle/>
            <a:p>
              <a:pPr marL="0" lvl="1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zh-CN" sz="1846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stdout</a:t>
              </a:r>
              <a:endParaRPr lang="en-US" altLang="zh-CN" sz="1846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1" name="直接箭头连接符 20">
              <a:extLst>
                <a:ext uri="{FF2B5EF4-FFF2-40B4-BE49-F238E27FC236}">
                  <a16:creationId xmlns:a16="http://schemas.microsoft.com/office/drawing/2014/main" id="{43CDAC1F-0A07-C940-9881-979F93FD052F}"/>
                </a:ext>
              </a:extLst>
            </p:cNvPr>
            <p:cNvCxnSpPr/>
            <p:nvPr/>
          </p:nvCxnSpPr>
          <p:spPr>
            <a:xfrm>
              <a:off x="1971675" y="2105025"/>
              <a:ext cx="428625" cy="15240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22">
              <a:extLst>
                <a:ext uri="{FF2B5EF4-FFF2-40B4-BE49-F238E27FC236}">
                  <a16:creationId xmlns:a16="http://schemas.microsoft.com/office/drawing/2014/main" id="{5922C55F-A9E9-654A-9B6C-66F774DB0F2D}"/>
                </a:ext>
              </a:extLst>
            </p:cNvPr>
            <p:cNvCxnSpPr>
              <a:stCxn id="29" idx="3"/>
            </p:cNvCxnSpPr>
            <p:nvPr/>
          </p:nvCxnSpPr>
          <p:spPr>
            <a:xfrm>
              <a:off x="3365491" y="2426493"/>
              <a:ext cx="815984" cy="2382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2B6226D3-3566-9E46-912A-40825536E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880" y="2166935"/>
              <a:ext cx="357189" cy="357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84992" tIns="42497" rIns="84992" bIns="42497"/>
            <a:lstStyle/>
            <a:p>
              <a:pPr marL="0" lvl="1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zh-CN" sz="2215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sp>
        <p:nvSpPr>
          <p:cNvPr id="34" name="Rectangle 4">
            <a:extLst>
              <a:ext uri="{FF2B5EF4-FFF2-40B4-BE49-F238E27FC236}">
                <a16:creationId xmlns:a16="http://schemas.microsoft.com/office/drawing/2014/main" id="{118066F9-3E45-EB43-93F8-6CAC4C11A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840" y="3470972"/>
            <a:ext cx="1648569" cy="32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4992" tIns="42497" rIns="84992" bIns="42497"/>
          <a:lstStyle/>
          <a:p>
            <a:pPr marL="316531" indent="-31653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846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% </a:t>
            </a:r>
            <a:r>
              <a:rPr lang="en-US" altLang="zh-CN" sz="1846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ls</a:t>
            </a:r>
            <a:r>
              <a:rPr lang="en-US" altLang="zh-CN" sz="1846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| more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3B62C70-F919-BF41-BF7E-DA2CD0CBABFE}"/>
              </a:ext>
            </a:extLst>
          </p:cNvPr>
          <p:cNvGrpSpPr/>
          <p:nvPr/>
        </p:nvGrpSpPr>
        <p:grpSpPr>
          <a:xfrm>
            <a:off x="2224257" y="4492660"/>
            <a:ext cx="5471783" cy="1129815"/>
            <a:chOff x="1333478" y="2143122"/>
            <a:chExt cx="5927765" cy="1223966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62CC1C3-F5B0-A543-A41F-D0A791D2A3F6}"/>
                </a:ext>
              </a:extLst>
            </p:cNvPr>
            <p:cNvSpPr/>
            <p:nvPr/>
          </p:nvSpPr>
          <p:spPr>
            <a:xfrm>
              <a:off x="6357950" y="2143122"/>
              <a:ext cx="857256" cy="571504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215"/>
            </a:p>
          </p:txBody>
        </p:sp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33C16FC9-151A-5B4B-833D-FD30A9502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50" y="2247898"/>
              <a:ext cx="928693" cy="357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84992" tIns="42497" rIns="84992" bIns="42497"/>
            <a:lstStyle/>
            <a:p>
              <a:pPr marL="0" lvl="1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zh-CN" sz="1846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more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15B83D3B-1B0C-8440-8E28-488DDAAFE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6" y="2428874"/>
              <a:ext cx="785818" cy="357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84992" tIns="42497" rIns="84992" bIns="42497"/>
            <a:lstStyle/>
            <a:p>
              <a:pPr marL="0" lvl="1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zh-CN" sz="1662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stdin</a:t>
              </a:r>
              <a:endParaRPr lang="en-US" altLang="zh-CN" sz="1662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9" name="直接箭头连接符 23">
              <a:extLst>
                <a:ext uri="{FF2B5EF4-FFF2-40B4-BE49-F238E27FC236}">
                  <a16:creationId xmlns:a16="http://schemas.microsoft.com/office/drawing/2014/main" id="{713C8737-3470-6046-AA1D-9F6CD12BD526}"/>
                </a:ext>
              </a:extLst>
            </p:cNvPr>
            <p:cNvCxnSpPr/>
            <p:nvPr/>
          </p:nvCxnSpPr>
          <p:spPr>
            <a:xfrm>
              <a:off x="5524507" y="2426493"/>
              <a:ext cx="815984" cy="2382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C9054581-AB4D-2F4D-8B7F-747441C3A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478" y="2285998"/>
              <a:ext cx="357189" cy="357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84992" tIns="42497" rIns="84992" bIns="42497"/>
            <a:lstStyle/>
            <a:p>
              <a:pPr marL="0" lvl="1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zh-CN" sz="2215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41" name="任意多边形 33">
              <a:extLst>
                <a:ext uri="{FF2B5EF4-FFF2-40B4-BE49-F238E27FC236}">
                  <a16:creationId xmlns:a16="http://schemas.microsoft.com/office/drawing/2014/main" id="{3A5FF93D-CED6-F040-A4BA-F7ED7FFE4276}"/>
                </a:ext>
              </a:extLst>
            </p:cNvPr>
            <p:cNvSpPr/>
            <p:nvPr/>
          </p:nvSpPr>
          <p:spPr>
            <a:xfrm>
              <a:off x="1485900" y="2181225"/>
              <a:ext cx="5210175" cy="1185863"/>
            </a:xfrm>
            <a:custGeom>
              <a:avLst/>
              <a:gdLst>
                <a:gd name="connsiteX0" fmla="*/ 0 w 5210175"/>
                <a:gd name="connsiteY0" fmla="*/ 0 h 1185863"/>
                <a:gd name="connsiteX1" fmla="*/ 1304925 w 5210175"/>
                <a:gd name="connsiteY1" fmla="*/ 885825 h 1185863"/>
                <a:gd name="connsiteX2" fmla="*/ 3705225 w 5210175"/>
                <a:gd name="connsiteY2" fmla="*/ 1133475 h 1185863"/>
                <a:gd name="connsiteX3" fmla="*/ 5210175 w 5210175"/>
                <a:gd name="connsiteY3" fmla="*/ 571500 h 118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10175" h="1185863">
                  <a:moveTo>
                    <a:pt x="0" y="0"/>
                  </a:moveTo>
                  <a:cubicBezTo>
                    <a:pt x="343694" y="348456"/>
                    <a:pt x="687388" y="696913"/>
                    <a:pt x="1304925" y="885825"/>
                  </a:cubicBezTo>
                  <a:cubicBezTo>
                    <a:pt x="1922463" y="1074738"/>
                    <a:pt x="3054350" y="1185863"/>
                    <a:pt x="3705225" y="1133475"/>
                  </a:cubicBezTo>
                  <a:cubicBezTo>
                    <a:pt x="4356100" y="1081087"/>
                    <a:pt x="4783137" y="826293"/>
                    <a:pt x="5210175" y="571500"/>
                  </a:cubicBezTo>
                </a:path>
              </a:pathLst>
            </a:cu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215"/>
            </a:p>
          </p:txBody>
        </p:sp>
      </p:grpSp>
    </p:spTree>
    <p:extLst>
      <p:ext uri="{BB962C8B-B14F-4D97-AF65-F5344CB8AC3E}">
        <p14:creationId xmlns:p14="http://schemas.microsoft.com/office/powerpoint/2010/main" val="3611213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49E13A5-04C4-ED4C-99FD-3354CD3B5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39" y="1501401"/>
            <a:ext cx="8241323" cy="5092830"/>
          </a:xfrm>
        </p:spPr>
        <p:txBody>
          <a:bodyPr/>
          <a:lstStyle/>
          <a:p>
            <a:r>
              <a:rPr kumimoji="1" lang="en-US" altLang="zh-CN" dirty="0"/>
              <a:t>Unix</a:t>
            </a:r>
            <a:r>
              <a:rPr kumimoji="1" lang="zh-CN" altLang="en-US" dirty="0"/>
              <a:t>谱系下，每个进程都有三个已经打开的“文件”</a:t>
            </a:r>
            <a:endParaRPr kumimoji="1" lang="en-US" altLang="zh-CN" dirty="0"/>
          </a:p>
          <a:p>
            <a:pPr lvl="1"/>
            <a:r>
              <a:rPr lang="zh-CN" altLang="en-US" dirty="0"/>
              <a:t>并非真实的文件，但在</a:t>
            </a:r>
            <a:r>
              <a:rPr lang="en-US" altLang="zh-CN" dirty="0" err="1"/>
              <a:t>unix</a:t>
            </a:r>
            <a:r>
              <a:rPr lang="zh-CN" altLang="en-US" dirty="0"/>
              <a:t>下，所有对象都可以看作一个文件</a:t>
            </a:r>
            <a:endParaRPr lang="en-US" altLang="zh-CN" dirty="0"/>
          </a:p>
          <a:p>
            <a:r>
              <a:rPr kumimoji="1" lang="zh-CN" altLang="en-US" dirty="0"/>
              <a:t>三个文件：</a:t>
            </a:r>
            <a:endParaRPr kumimoji="1" lang="en-US" altLang="zh-CN" dirty="0"/>
          </a:p>
          <a:p>
            <a:pPr lvl="1"/>
            <a:r>
              <a:rPr lang="en-US" altLang="zh-CN" dirty="0"/>
              <a:t>Stdin:</a:t>
            </a:r>
            <a:r>
              <a:rPr lang="zh-CN" altLang="en-US" dirty="0"/>
              <a:t> 标准输入流</a:t>
            </a:r>
            <a:endParaRPr lang="en-US" altLang="zh-CN" dirty="0"/>
          </a:p>
          <a:p>
            <a:pPr lvl="1"/>
            <a:r>
              <a:rPr kumimoji="1" lang="en-US" altLang="zh-CN" dirty="0" err="1"/>
              <a:t>Stdout</a:t>
            </a:r>
            <a:r>
              <a:rPr kumimoji="1" lang="zh-CN" altLang="en-US" dirty="0"/>
              <a:t>：标准输出流</a:t>
            </a:r>
            <a:endParaRPr kumimoji="1" lang="en-US" altLang="zh-CN" dirty="0"/>
          </a:p>
          <a:p>
            <a:pPr lvl="1"/>
            <a:r>
              <a:rPr lang="en-US" altLang="zh-CN" dirty="0"/>
              <a:t>Stderr</a:t>
            </a:r>
            <a:r>
              <a:rPr lang="zh-CN" altLang="en-US" dirty="0"/>
              <a:t>：标准错误流</a:t>
            </a:r>
            <a:endParaRPr lang="en-US" altLang="zh-CN" dirty="0"/>
          </a:p>
          <a:p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 err="1"/>
              <a:t>printf</a:t>
            </a:r>
            <a:r>
              <a:rPr lang="zh-CN" altLang="en-US" dirty="0"/>
              <a:t> 就输出到</a:t>
            </a:r>
            <a:r>
              <a:rPr lang="en-US" altLang="zh-CN" dirty="0" err="1"/>
              <a:t>stdout</a:t>
            </a:r>
            <a:endParaRPr lang="en-US" altLang="zh-CN" dirty="0"/>
          </a:p>
          <a:p>
            <a:r>
              <a:rPr lang="zh-CN" altLang="en-US" dirty="0"/>
              <a:t>每个文件都关联了一个整型的文件描述符</a:t>
            </a:r>
            <a:endParaRPr lang="en-US" altLang="zh-CN" dirty="0"/>
          </a:p>
          <a:p>
            <a:pPr lvl="1"/>
            <a:r>
              <a:rPr lang="zh-CN" altLang="en-US" dirty="0"/>
              <a:t>一个索引：该进程打开的文件</a:t>
            </a:r>
            <a:endParaRPr lang="en-US" altLang="zh-CN" dirty="0"/>
          </a:p>
          <a:p>
            <a:r>
              <a:rPr lang="zh-CN" altLang="en" dirty="0"/>
              <a:t>标准</a:t>
            </a:r>
            <a:r>
              <a:rPr lang="zh-CN" altLang="en-US" dirty="0"/>
              <a:t>流的文件描述符</a:t>
            </a:r>
            <a:r>
              <a:rPr lang="en" altLang="zh-CN" dirty="0"/>
              <a:t> (see /</a:t>
            </a:r>
            <a:r>
              <a:rPr lang="en" altLang="zh-CN" dirty="0" err="1"/>
              <a:t>usr</a:t>
            </a:r>
            <a:r>
              <a:rPr lang="en" altLang="zh-CN" dirty="0"/>
              <a:t>/include/</a:t>
            </a:r>
            <a:r>
              <a:rPr lang="en" altLang="zh-CN" dirty="0" err="1"/>
              <a:t>unistd.h</a:t>
            </a:r>
            <a:r>
              <a:rPr lang="en" altLang="zh-CN" dirty="0"/>
              <a:t>): </a:t>
            </a:r>
          </a:p>
          <a:p>
            <a:pPr lvl="1"/>
            <a:r>
              <a:rPr lang="en" altLang="zh-CN" dirty="0"/>
              <a:t>stdin: STDIN FILENO = 0 </a:t>
            </a:r>
          </a:p>
          <a:p>
            <a:pPr lvl="1"/>
            <a:r>
              <a:rPr lang="en" altLang="zh-CN" dirty="0" err="1"/>
              <a:t>stdout</a:t>
            </a:r>
            <a:r>
              <a:rPr lang="en" altLang="zh-CN" dirty="0"/>
              <a:t>: STDOUT FILENO = 1 </a:t>
            </a:r>
          </a:p>
          <a:p>
            <a:pPr lvl="1"/>
            <a:r>
              <a:rPr lang="en" altLang="zh-CN" dirty="0"/>
              <a:t>stderr: STDERR FILENO = 2</a:t>
            </a:r>
            <a:endParaRPr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DCB954-24AE-5743-8641-351026004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Stdin, </a:t>
            </a:r>
            <a:r>
              <a:rPr kumimoji="1" lang="en-US" altLang="zh-CN" dirty="0" err="1"/>
              <a:t>stdout</a:t>
            </a:r>
            <a:r>
              <a:rPr kumimoji="1" lang="en-US" altLang="zh-CN" dirty="0"/>
              <a:t>, stderr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14760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F6AD0EF-CF92-5D4C-A215-48354E398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Ls</a:t>
            </a:r>
            <a:r>
              <a:rPr kumimoji="1" lang="zh-CN" altLang="en-US" dirty="0"/>
              <a:t> </a:t>
            </a:r>
            <a:r>
              <a:rPr lang="en-US" altLang="zh-CN" dirty="0"/>
              <a:t>&gt; </a:t>
            </a:r>
            <a:r>
              <a:rPr lang="en-US" altLang="zh-CN" dirty="0" err="1"/>
              <a:t>file.txt</a:t>
            </a:r>
            <a:r>
              <a:rPr lang="en-US" altLang="zh-CN" dirty="0"/>
              <a:t> </a:t>
            </a:r>
            <a:r>
              <a:rPr lang="zh-CN" altLang="en-US" dirty="0"/>
              <a:t>是怎么工作的</a:t>
            </a:r>
            <a:endParaRPr lang="en-US" altLang="zh-CN" dirty="0"/>
          </a:p>
          <a:p>
            <a:pPr lvl="1"/>
            <a:r>
              <a:rPr kumimoji="1" lang="en-US" altLang="zh-CN" dirty="0"/>
              <a:t>Ls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" altLang="zh-CN" dirty="0" err="1"/>
              <a:t>fprintf</a:t>
            </a:r>
            <a:r>
              <a:rPr lang="en" altLang="zh-CN" dirty="0"/>
              <a:t>(</a:t>
            </a:r>
            <a:r>
              <a:rPr lang="en" altLang="zh-CN" dirty="0" err="1"/>
              <a:t>stdout</a:t>
            </a:r>
            <a:r>
              <a:rPr lang="en" altLang="zh-CN" dirty="0"/>
              <a:t>, "%s", filename);</a:t>
            </a:r>
            <a:endParaRPr lang="en-US" altLang="zh-CN" dirty="0"/>
          </a:p>
          <a:p>
            <a:pPr lvl="1"/>
            <a:r>
              <a:rPr kumimoji="1" lang="zh-CN" altLang="en-US" dirty="0"/>
              <a:t>他是怎么知道将输出写到文件里，而不是标准输出</a:t>
            </a:r>
            <a:r>
              <a:rPr kumimoji="1" lang="en-US" altLang="zh-CN" dirty="0" err="1"/>
              <a:t>stdout</a:t>
            </a:r>
            <a:r>
              <a:rPr kumimoji="1" lang="zh-CN" altLang="en-US" dirty="0"/>
              <a:t>？</a:t>
            </a:r>
            <a:endParaRPr lang="en-US" altLang="zh-CN" dirty="0"/>
          </a:p>
          <a:p>
            <a:r>
              <a:rPr kumimoji="1" lang="zh-CN" altLang="en-US" dirty="0"/>
              <a:t>在</a:t>
            </a:r>
            <a:r>
              <a:rPr kumimoji="1" lang="en-US" altLang="zh-CN" dirty="0" err="1"/>
              <a:t>unix</a:t>
            </a:r>
            <a:r>
              <a:rPr kumimoji="1" lang="zh-CN" altLang="en-US" dirty="0"/>
              <a:t>中，当打开一个新文件，这个文件会获得第一个可用的文件描述符</a:t>
            </a:r>
            <a:endParaRPr kumimoji="1" lang="en-US" altLang="zh-CN" dirty="0"/>
          </a:p>
          <a:p>
            <a:r>
              <a:rPr lang="zh-CN" altLang="en-US" dirty="0"/>
              <a:t>若关闭</a:t>
            </a:r>
            <a:r>
              <a:rPr lang="en-US" altLang="zh-CN" dirty="0" err="1"/>
              <a:t>stdout</a:t>
            </a:r>
            <a:r>
              <a:rPr lang="zh-CN" altLang="en-US" dirty="0"/>
              <a:t>，再打开一个文件，该文件会有文件描述符 </a:t>
            </a:r>
            <a:r>
              <a:rPr lang="en-US" altLang="zh-CN" dirty="0"/>
              <a:t>1</a:t>
            </a:r>
          </a:p>
          <a:p>
            <a:r>
              <a:rPr kumimoji="1" lang="zh-CN" altLang="en-US" dirty="0"/>
              <a:t>因此，</a:t>
            </a:r>
            <a:r>
              <a:rPr kumimoji="1" lang="en-US" altLang="zh-CN" dirty="0" err="1"/>
              <a:t>printf</a:t>
            </a:r>
            <a:r>
              <a:rPr kumimoji="1" lang="zh-CN" altLang="en-US" dirty="0"/>
              <a:t>会以为这个文件时</a:t>
            </a:r>
            <a:r>
              <a:rPr kumimoji="1" lang="en-US" altLang="zh-CN" dirty="0" err="1"/>
              <a:t>stdout</a:t>
            </a:r>
            <a:r>
              <a:rPr kumimoji="1" lang="zh-CN" altLang="en-US" dirty="0"/>
              <a:t>，并将输出写入该文件</a:t>
            </a:r>
            <a:endParaRPr kumimoji="1" lang="en-US" altLang="zh-CN" dirty="0"/>
          </a:p>
          <a:p>
            <a:r>
              <a:rPr kumimoji="1" lang="zh-CN" altLang="en-US" dirty="0"/>
              <a:t>且，不需要更改</a:t>
            </a:r>
            <a:r>
              <a:rPr kumimoji="1" lang="en-US" altLang="zh-CN" dirty="0"/>
              <a:t>ls</a:t>
            </a:r>
            <a:r>
              <a:rPr kumimoji="1" lang="zh-CN" altLang="en-US" dirty="0"/>
              <a:t>的任何代码！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833963-42A8-9145-861B-AEC5C342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重定向输出</a:t>
            </a:r>
          </a:p>
        </p:txBody>
      </p:sp>
    </p:spTree>
    <p:extLst>
      <p:ext uri="{BB962C8B-B14F-4D97-AF65-F5344CB8AC3E}">
        <p14:creationId xmlns:p14="http://schemas.microsoft.com/office/powerpoint/2010/main" val="375439197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426979B-C73D-2547-B54B-BD62E041B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下面示例会执行</a:t>
            </a:r>
            <a:r>
              <a:rPr kumimoji="1" lang="en-US" altLang="zh-CN" dirty="0"/>
              <a:t>ls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–ls</a:t>
            </a:r>
            <a:r>
              <a:rPr kumimoji="1" lang="zh-CN" altLang="en-US" dirty="0"/>
              <a:t> 并将其输出写到文件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tmp</a:t>
            </a:r>
            <a:r>
              <a:rPr kumimoji="1" lang="en-US" altLang="zh-CN" dirty="0"/>
              <a:t>/stuff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FC93493-804B-084B-BC41-3ADCB78F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示例</a:t>
            </a:r>
          </a:p>
        </p:txBody>
      </p:sp>
      <p:pic>
        <p:nvPicPr>
          <p:cNvPr id="5" name="图片 4" descr="图片包含 游戏机, 截图&#10;&#10;描述已自动生成">
            <a:extLst>
              <a:ext uri="{FF2B5EF4-FFF2-40B4-BE49-F238E27FC236}">
                <a16:creationId xmlns:a16="http://schemas.microsoft.com/office/drawing/2014/main" id="{FF102344-754B-DC41-BBD4-638EB3D3C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5" y="2332261"/>
            <a:ext cx="8914751" cy="285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2104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4DA6D35-3608-A349-8857-24A45419C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前一个示例中，执行顺序如下：</a:t>
            </a:r>
            <a:endParaRPr kumimoji="1" lang="en-US" altLang="zh-CN" dirty="0"/>
          </a:p>
          <a:p>
            <a:pPr lvl="1"/>
            <a:r>
              <a:rPr lang="zh-CN" altLang="en-US" dirty="0"/>
              <a:t>关闭</a:t>
            </a:r>
            <a:r>
              <a:rPr lang="en-US" altLang="zh-CN" dirty="0" err="1"/>
              <a:t>stdout</a:t>
            </a:r>
            <a:endParaRPr lang="en-US" altLang="zh-CN" dirty="0"/>
          </a:p>
          <a:p>
            <a:pPr lvl="1"/>
            <a:r>
              <a:rPr lang="zh-CN" altLang="en-US" dirty="0"/>
              <a:t>打开一个文件，该文件获得描述符 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如果已经打开了该文件，但他获得了其他的文件描述符？</a:t>
            </a:r>
            <a:endParaRPr lang="en-US" altLang="zh-CN" dirty="0"/>
          </a:p>
          <a:p>
            <a:pPr lvl="1"/>
            <a:r>
              <a:rPr kumimoji="1" lang="en-US" altLang="zh-CN" dirty="0"/>
              <a:t>Dup</a:t>
            </a:r>
            <a:r>
              <a:rPr lang="en-US" altLang="zh-CN" dirty="0"/>
              <a:t>()</a:t>
            </a:r>
            <a:r>
              <a:rPr lang="zh-CN" altLang="en-US" dirty="0"/>
              <a:t>系统调用：文件描述符</a:t>
            </a:r>
            <a:r>
              <a:rPr lang="en-US" altLang="zh-CN" dirty="0"/>
              <a:t>duplication</a:t>
            </a:r>
          </a:p>
          <a:p>
            <a:pPr lvl="1"/>
            <a:r>
              <a:rPr kumimoji="1" lang="en-US" altLang="zh-CN" dirty="0"/>
              <a:t>Dup()</a:t>
            </a:r>
            <a:r>
              <a:rPr kumimoji="1" lang="zh-CN" altLang="en-US" dirty="0"/>
              <a:t>可以为一个已经打开的文件创建另一个文件描述符，并从低开始选择一个为使用的文件描述符号</a:t>
            </a:r>
            <a:endParaRPr kumimoji="1" lang="en-US" altLang="zh-CN" dirty="0"/>
          </a:p>
          <a:p>
            <a:pPr lvl="1"/>
            <a:r>
              <a:rPr lang="en-US" altLang="zh-CN" dirty="0" err="1"/>
              <a:t>Fileno</a:t>
            </a:r>
            <a:r>
              <a:rPr lang="en-US" altLang="zh-CN" dirty="0"/>
              <a:t>()</a:t>
            </a:r>
            <a:r>
              <a:rPr lang="zh-CN" altLang="en-US" dirty="0"/>
              <a:t>函数会返回一个打开文件的描述符</a:t>
            </a:r>
            <a:endParaRPr lang="en-US" altLang="zh-CN" dirty="0"/>
          </a:p>
          <a:p>
            <a:r>
              <a:rPr kumimoji="1" lang="zh-CN" altLang="en-US" dirty="0"/>
              <a:t>因此，新的执行如下：</a:t>
            </a:r>
            <a:endParaRPr kumimoji="1" lang="en-US" altLang="zh-CN" dirty="0"/>
          </a:p>
          <a:p>
            <a:pPr lvl="1"/>
            <a:r>
              <a:rPr lang="en" altLang="zh-CN" dirty="0"/>
              <a:t>FILE *some file = </a:t>
            </a:r>
            <a:r>
              <a:rPr lang="en" altLang="zh-CN" dirty="0" err="1"/>
              <a:t>fopen</a:t>
            </a:r>
            <a:r>
              <a:rPr lang="en" altLang="zh-CN" dirty="0"/>
              <a:t>(....); </a:t>
            </a:r>
          </a:p>
          <a:p>
            <a:pPr lvl="1"/>
            <a:r>
              <a:rPr lang="en" altLang="zh-CN" dirty="0"/>
              <a:t>close(1); </a:t>
            </a:r>
          </a:p>
          <a:p>
            <a:pPr lvl="1"/>
            <a:r>
              <a:rPr lang="en" altLang="zh-CN" dirty="0"/>
              <a:t>dup(</a:t>
            </a:r>
            <a:r>
              <a:rPr lang="en" altLang="zh-CN" dirty="0" err="1"/>
              <a:t>fileno</a:t>
            </a:r>
            <a:r>
              <a:rPr lang="en" altLang="zh-CN" dirty="0"/>
              <a:t>(some file));</a:t>
            </a:r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42FC7A6-15FF-654C-BC9C-0C25985B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142919806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游戏机, 截图&#10;&#10;描述已自动生成">
            <a:extLst>
              <a:ext uri="{FF2B5EF4-FFF2-40B4-BE49-F238E27FC236}">
                <a16:creationId xmlns:a16="http://schemas.microsoft.com/office/drawing/2014/main" id="{69F0293A-8C7A-AE46-8047-8955C5D74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9" y="2329415"/>
            <a:ext cx="8241323" cy="2863857"/>
          </a:xfrm>
          <a:noFill/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4F3D5E23-7CBB-2949-9282-74428F521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0244"/>
            <a:ext cx="9144000" cy="514350"/>
          </a:xfrm>
        </p:spPr>
        <p:txBody>
          <a:bodyPr wrap="square" anchor="ctr">
            <a:normAutofit/>
          </a:bodyPr>
          <a:lstStyle/>
          <a:p>
            <a:r>
              <a:rPr lang="zh-CN" altLang="en-US" dirty="0"/>
              <a:t>示例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11189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3B2067C-8283-2B48-BC52-A4DE4A5B5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Popen</a:t>
            </a:r>
            <a:r>
              <a:rPr kumimoji="1" lang="en-US" altLang="zh-CN" dirty="0"/>
              <a:t>()</a:t>
            </a:r>
          </a:p>
          <a:p>
            <a:pPr lvl="1"/>
            <a:r>
              <a:rPr lang="zh-CN" altLang="en-US" dirty="0"/>
              <a:t>创建一个双向</a:t>
            </a:r>
            <a:r>
              <a:rPr lang="en-US" altLang="zh-CN" dirty="0"/>
              <a:t>pipe</a:t>
            </a:r>
          </a:p>
          <a:p>
            <a:pPr lvl="1"/>
            <a:r>
              <a:rPr kumimoji="1" lang="en-US" altLang="zh-CN" dirty="0"/>
              <a:t>Forks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execs</a:t>
            </a:r>
            <a:r>
              <a:rPr lang="zh-CN" altLang="en-US" dirty="0"/>
              <a:t>一个子进程 （</a:t>
            </a:r>
            <a:r>
              <a:rPr lang="en-US" altLang="zh-CN" dirty="0" err="1"/>
              <a:t>e.g</a:t>
            </a:r>
            <a:r>
              <a:rPr lang="zh-CN" altLang="en-US" dirty="0"/>
              <a:t>， “</a:t>
            </a:r>
            <a:r>
              <a:rPr lang="en-US" altLang="zh-CN" dirty="0"/>
              <a:t>ls -a</a:t>
            </a:r>
            <a:r>
              <a:rPr lang="zh-CN" altLang="en-US" dirty="0"/>
              <a:t>”）</a:t>
            </a:r>
            <a:endParaRPr lang="en-US" altLang="zh-CN" dirty="0"/>
          </a:p>
          <a:p>
            <a:pPr lvl="1"/>
            <a:r>
              <a:rPr lang="zh-CN" altLang="en-US" dirty="0"/>
              <a:t>返回管道，其实是一个文件（</a:t>
            </a:r>
            <a:r>
              <a:rPr lang="en-US" altLang="zh-CN" dirty="0"/>
              <a:t>FILE *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父进程和子进程可以通过</a:t>
            </a:r>
            <a:r>
              <a:rPr lang="en-US" altLang="zh-CN" dirty="0"/>
              <a:t>pipe</a:t>
            </a:r>
            <a:r>
              <a:rPr lang="zh-CN" altLang="en-US" dirty="0"/>
              <a:t>通信</a:t>
            </a:r>
            <a:endParaRPr kumimoji="1" lang="en-US" altLang="zh-CN" dirty="0"/>
          </a:p>
          <a:p>
            <a:endParaRPr lang="en-US" altLang="zh-CN" dirty="0"/>
          </a:p>
          <a:p>
            <a:r>
              <a:rPr kumimoji="1" lang="en-US" altLang="zh-CN" dirty="0" err="1"/>
              <a:t>Pclose</a:t>
            </a:r>
            <a:r>
              <a:rPr kumimoji="1" lang="en-US" altLang="zh-CN" dirty="0"/>
              <a:t>()</a:t>
            </a:r>
          </a:p>
          <a:p>
            <a:pPr lvl="1"/>
            <a:r>
              <a:rPr lang="zh-CN" altLang="en-US" dirty="0"/>
              <a:t>等待子进程完成</a:t>
            </a:r>
            <a:endParaRPr lang="en-US" altLang="zh-CN" dirty="0"/>
          </a:p>
          <a:p>
            <a:pPr lvl="1"/>
            <a:r>
              <a:rPr kumimoji="1" lang="zh-CN" altLang="en-US" dirty="0"/>
              <a:t>关闭</a:t>
            </a:r>
            <a:r>
              <a:rPr kumimoji="1" lang="en-US" altLang="zh-CN" dirty="0"/>
              <a:t>pipe</a:t>
            </a:r>
          </a:p>
          <a:p>
            <a:endParaRPr lang="en-US" altLang="zh-CN" dirty="0"/>
          </a:p>
          <a:p>
            <a:r>
              <a:rPr kumimoji="1" lang="zh-CN" altLang="en-US" dirty="0"/>
              <a:t>通过</a:t>
            </a:r>
            <a:r>
              <a:rPr kumimoji="1" lang="en-US" altLang="zh-CN" dirty="0"/>
              <a:t>fork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waitpid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pipe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close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open</a:t>
            </a:r>
            <a:r>
              <a:rPr kumimoji="1" lang="zh-CN" altLang="en-US" dirty="0"/>
              <a:t>，</a:t>
            </a:r>
            <a:r>
              <a:rPr kumimoji="1" lang="en-US" altLang="zh-CN" dirty="0"/>
              <a:t>dup</a:t>
            </a:r>
            <a:r>
              <a:rPr kumimoji="1" lang="zh-CN" altLang="en-US" dirty="0"/>
              <a:t>等系统调用来实现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ADB7889-B0A6-E448-937B-314C067D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Popen</a:t>
            </a:r>
            <a:r>
              <a:rPr lang="en-US" altLang="zh-CN" dirty="0"/>
              <a:t>()</a:t>
            </a:r>
            <a:r>
              <a:rPr lang="zh-CN" altLang="en-US" dirty="0"/>
              <a:t>： </a:t>
            </a:r>
            <a:r>
              <a:rPr lang="en-US" altLang="zh-CN" dirty="0"/>
              <a:t>fork() with a pipe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31283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FC1F830-51B3-B242-9DDE-1CF39EA07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下面示例代码会打印出</a:t>
            </a:r>
            <a:r>
              <a:rPr kumimoji="1" lang="en-US" altLang="zh-CN" dirty="0"/>
              <a:t>ls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–la</a:t>
            </a:r>
            <a:r>
              <a:rPr kumimoji="1" lang="zh-CN" altLang="en-US" dirty="0"/>
              <a:t>的输出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41B75E9-64B8-EE4D-BBDC-C3A17BBD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示例</a:t>
            </a:r>
          </a:p>
        </p:txBody>
      </p:sp>
      <p:pic>
        <p:nvPicPr>
          <p:cNvPr id="5" name="图片 4" descr="图片包含 游戏机, 截图&#10;&#10;描述已自动生成">
            <a:extLst>
              <a:ext uri="{FF2B5EF4-FFF2-40B4-BE49-F238E27FC236}">
                <a16:creationId xmlns:a16="http://schemas.microsoft.com/office/drawing/2014/main" id="{91AB4A53-E5D3-6E43-B4B1-A4684C99A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77" y="2320768"/>
            <a:ext cx="8046646" cy="288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78826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本节主要内容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1.	</a:t>
            </a:r>
            <a:r>
              <a:rPr lang="zh-CN" altLang="en-US" dirty="0"/>
              <a:t>进程通信概念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	</a:t>
            </a:r>
            <a:r>
              <a:rPr lang="zh-CN" altLang="en-US" dirty="0"/>
              <a:t>多种通信方式设计考虑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	</a:t>
            </a:r>
            <a:r>
              <a:rPr lang="zh-CN" altLang="en-US" dirty="0"/>
              <a:t>管道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4.	Linux</a:t>
            </a:r>
            <a:r>
              <a:rPr lang="zh-CN" altLang="en-US" dirty="0">
                <a:solidFill>
                  <a:srgbClr val="C00000"/>
                </a:solidFill>
              </a:rPr>
              <a:t>信号机制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5.	</a:t>
            </a:r>
            <a:r>
              <a:rPr lang="en-US" altLang="zh-CN" dirty="0" err="1"/>
              <a:t>dbus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135301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155DE69-3EB7-2041-BA7A-2617CA93C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进程间通信（</a:t>
            </a:r>
            <a:r>
              <a:rPr kumimoji="1" lang="en-US" altLang="zh-CN" dirty="0"/>
              <a:t>IPC</a:t>
            </a:r>
            <a:r>
              <a:rPr kumimoji="1" lang="zh-CN" altLang="en-US" dirty="0"/>
              <a:t>，</a:t>
            </a:r>
            <a:r>
              <a:rPr kumimoji="1" lang="en-US" altLang="zh-CN" dirty="0"/>
              <a:t>Inter-process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Communication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lang="zh-CN" altLang="en-US" dirty="0"/>
              <a:t>不同进程间进行通信和同步的机制</a:t>
            </a:r>
            <a:endParaRPr lang="en-US" altLang="zh-CN" dirty="0"/>
          </a:p>
          <a:p>
            <a:r>
              <a:rPr kumimoji="1" lang="en-US" altLang="zh-CN" dirty="0"/>
              <a:t>IPC</a:t>
            </a:r>
            <a:r>
              <a:rPr kumimoji="1" lang="zh-CN" altLang="en-US" dirty="0"/>
              <a:t>提供</a:t>
            </a:r>
            <a:r>
              <a:rPr lang="zh-CN" altLang="en-US" dirty="0"/>
              <a:t>两个基本原语：</a:t>
            </a:r>
            <a:endParaRPr lang="en-US" altLang="zh-CN" dirty="0"/>
          </a:p>
          <a:p>
            <a:pPr lvl="1"/>
            <a:r>
              <a:rPr lang="en-US" altLang="zh-CN" dirty="0"/>
              <a:t>Send (message)</a:t>
            </a:r>
          </a:p>
          <a:p>
            <a:pPr lvl="1"/>
            <a:r>
              <a:rPr lang="en-US" altLang="zh-CN" dirty="0"/>
              <a:t>Receive (message)</a:t>
            </a:r>
          </a:p>
          <a:p>
            <a:r>
              <a:rPr kumimoji="1" lang="zh-CN" altLang="en-US" dirty="0"/>
              <a:t>进程通信流程</a:t>
            </a:r>
            <a:endParaRPr kumimoji="1" lang="en-US" altLang="zh-CN" dirty="0"/>
          </a:p>
          <a:p>
            <a:pPr lvl="1"/>
            <a:r>
              <a:rPr lang="zh-CN" altLang="en-US" dirty="0"/>
              <a:t>建立通信链路</a:t>
            </a:r>
            <a:endParaRPr lang="en-US" altLang="zh-CN" dirty="0"/>
          </a:p>
          <a:p>
            <a:pPr lvl="1"/>
            <a:r>
              <a:rPr lang="en-US" altLang="zh-CN" dirty="0"/>
              <a:t>Send/</a:t>
            </a:r>
            <a:r>
              <a:rPr lang="en-US" altLang="zh-CN" dirty="0" err="1"/>
              <a:t>Recv</a:t>
            </a:r>
            <a:r>
              <a:rPr lang="zh-CN" altLang="en-US" dirty="0"/>
              <a:t>交换数据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14700FD-CB3E-3F4E-9FF9-AB7B9ED3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基本概念</a:t>
            </a:r>
          </a:p>
        </p:txBody>
      </p:sp>
      <p:pic>
        <p:nvPicPr>
          <p:cNvPr id="5" name="图片 4" descr="图片包含 截图, 游戏机, 人们&#10;&#10;描述已自动生成">
            <a:extLst>
              <a:ext uri="{FF2B5EF4-FFF2-40B4-BE49-F238E27FC236}">
                <a16:creationId xmlns:a16="http://schemas.microsoft.com/office/drawing/2014/main" id="{631EAF7A-705E-4948-8409-B1F9323A9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780" y="2856667"/>
            <a:ext cx="4847415" cy="338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3011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4DF7A70-0948-2A4B-875D-1BAA193A8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进程间的软件中断通知和处理机制 </a:t>
            </a:r>
            <a:endParaRPr lang="en-US" altLang="zh-CN" dirty="0"/>
          </a:p>
          <a:p>
            <a:pPr lvl="1"/>
            <a:r>
              <a:rPr lang="zh-CN" altLang="en-US" dirty="0"/>
              <a:t>如</a:t>
            </a:r>
            <a:r>
              <a:rPr lang="en-US" altLang="zh-CN" dirty="0"/>
              <a:t>:</a:t>
            </a:r>
            <a:r>
              <a:rPr lang="en" altLang="zh-CN" b="0" dirty="0"/>
              <a:t>SIGKILL, SIGSTOP, SIGCONT</a:t>
            </a:r>
            <a:r>
              <a:rPr lang="zh-CN" altLang="en-US" dirty="0"/>
              <a:t>等 </a:t>
            </a:r>
          </a:p>
          <a:p>
            <a:r>
              <a:rPr lang="zh-CN" altLang="en-US" dirty="0"/>
              <a:t>信号的接收处理 </a:t>
            </a:r>
          </a:p>
          <a:p>
            <a:pPr lvl="1"/>
            <a:r>
              <a:rPr lang="zh-CN" altLang="en-US" dirty="0"/>
              <a:t>捕获</a:t>
            </a:r>
            <a:r>
              <a:rPr lang="en-US" altLang="zh-CN" b="0" dirty="0"/>
              <a:t>(</a:t>
            </a:r>
            <a:r>
              <a:rPr lang="en" altLang="zh-CN" b="0" dirty="0"/>
              <a:t>catch)</a:t>
            </a:r>
            <a:r>
              <a:rPr lang="en" altLang="zh-CN" dirty="0"/>
              <a:t>:</a:t>
            </a:r>
            <a:r>
              <a:rPr lang="zh-CN" altLang="en-US" dirty="0"/>
              <a:t>执行进程指定的信号处理函数被调用 </a:t>
            </a:r>
          </a:p>
          <a:p>
            <a:pPr lvl="1"/>
            <a:r>
              <a:rPr lang="zh-CN" altLang="en-US" dirty="0"/>
              <a:t>忽略</a:t>
            </a:r>
            <a:r>
              <a:rPr lang="en-US" altLang="zh-CN" b="0" dirty="0"/>
              <a:t>(</a:t>
            </a:r>
            <a:r>
              <a:rPr lang="en" altLang="zh-CN" b="0" dirty="0"/>
              <a:t>Ignore)</a:t>
            </a:r>
            <a:r>
              <a:rPr lang="en" altLang="zh-CN" dirty="0"/>
              <a:t>:</a:t>
            </a:r>
            <a:r>
              <a:rPr lang="zh-CN" altLang="en-US" dirty="0"/>
              <a:t>执行操作系统指定的缺省处理 </a:t>
            </a:r>
            <a:endParaRPr lang="en-US" altLang="zh-CN" dirty="0"/>
          </a:p>
          <a:p>
            <a:pPr lvl="2"/>
            <a:r>
              <a:rPr lang="zh-CN" altLang="en-US" dirty="0"/>
              <a:t>例如</a:t>
            </a:r>
            <a:r>
              <a:rPr lang="en-US" altLang="zh-CN" dirty="0"/>
              <a:t>:</a:t>
            </a:r>
            <a:r>
              <a:rPr lang="zh-CN" altLang="en-US" dirty="0"/>
              <a:t>进程终止、进程挂起等 </a:t>
            </a:r>
          </a:p>
          <a:p>
            <a:pPr lvl="1"/>
            <a:r>
              <a:rPr lang="zh-CN" altLang="en-US" dirty="0"/>
              <a:t>屏蔽</a:t>
            </a:r>
            <a:r>
              <a:rPr lang="en-US" altLang="zh-CN" dirty="0"/>
              <a:t>(</a:t>
            </a:r>
            <a:r>
              <a:rPr lang="en" altLang="zh-CN" b="0" dirty="0"/>
              <a:t>Mask</a:t>
            </a:r>
            <a:r>
              <a:rPr lang="en" altLang="zh-CN" dirty="0"/>
              <a:t>):</a:t>
            </a:r>
            <a:r>
              <a:rPr lang="zh-CN" altLang="en-US" dirty="0"/>
              <a:t>禁止进程接收和处理信号</a:t>
            </a:r>
            <a:endParaRPr lang="en-US" altLang="zh-CN" dirty="0"/>
          </a:p>
          <a:p>
            <a:pPr lvl="2"/>
            <a:r>
              <a:rPr lang="zh-CN" altLang="en-US" dirty="0"/>
              <a:t>可能是暂时的</a:t>
            </a:r>
            <a:r>
              <a:rPr lang="en-US" altLang="zh-CN" b="0" dirty="0"/>
              <a:t>(</a:t>
            </a:r>
            <a:r>
              <a:rPr lang="zh-CN" altLang="en-US" dirty="0"/>
              <a:t>当处理同样类型的信号</a:t>
            </a:r>
            <a:r>
              <a:rPr lang="en-US" altLang="zh-CN" b="0" dirty="0"/>
              <a:t>) </a:t>
            </a:r>
            <a:endParaRPr lang="zh-CN" altLang="en-US" dirty="0"/>
          </a:p>
          <a:p>
            <a:r>
              <a:rPr lang="zh-CN" altLang="en-US" dirty="0"/>
              <a:t>不足</a:t>
            </a:r>
            <a:endParaRPr lang="en-US" altLang="zh-CN" dirty="0"/>
          </a:p>
          <a:p>
            <a:pPr lvl="1"/>
            <a:r>
              <a:rPr lang="zh-CN" altLang="en-US" dirty="0"/>
              <a:t>传送的信息量小，只有一个信号类型 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9A64B2A-EA36-5E4C-BB21-D7D55E34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信号（</a:t>
            </a:r>
            <a:r>
              <a:rPr kumimoji="1" lang="en-US" altLang="zh-CN" dirty="0"/>
              <a:t>Signal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9430516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内容占位符 12" descr="图片包含 游戏机, 截图&#10;&#10;描述已自动生成">
            <a:extLst>
              <a:ext uri="{FF2B5EF4-FFF2-40B4-BE49-F238E27FC236}">
                <a16:creationId xmlns:a16="http://schemas.microsoft.com/office/drawing/2014/main" id="{41FFCFB1-C4DF-894B-B499-BFDF2F084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49" y="1501402"/>
            <a:ext cx="7628502" cy="4519886"/>
          </a:xfrm>
          <a:noFill/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29A9DF37-2B1B-B543-AA9B-2CBE0021F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0244"/>
            <a:ext cx="9144000" cy="514350"/>
          </a:xfrm>
        </p:spPr>
        <p:txBody>
          <a:bodyPr wrap="square" anchor="ctr">
            <a:normAutofit/>
          </a:bodyPr>
          <a:lstStyle/>
          <a:p>
            <a:r>
              <a:rPr kumimoji="1" lang="zh-CN" altLang="en-US" dirty="0"/>
              <a:t>信号的实现</a:t>
            </a:r>
          </a:p>
        </p:txBody>
      </p:sp>
    </p:spTree>
    <p:extLst>
      <p:ext uri="{BB962C8B-B14F-4D97-AF65-F5344CB8AC3E}">
        <p14:creationId xmlns:p14="http://schemas.microsoft.com/office/powerpoint/2010/main" val="366888224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ACD4643-6997-A148-A6CC-209391428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D0513B5-DBC2-6A44-80E7-05571900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信号使用示例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0FDFE1A-3990-0944-BA25-31D92AAED0FA}"/>
              </a:ext>
            </a:extLst>
          </p:cNvPr>
          <p:cNvSpPr txBox="1">
            <a:spLocks noChangeArrowheads="1"/>
          </p:cNvSpPr>
          <p:nvPr/>
        </p:nvSpPr>
        <p:spPr>
          <a:xfrm>
            <a:off x="1248554" y="1917068"/>
            <a:ext cx="6646892" cy="3688551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txBody>
          <a:bodyPr/>
          <a:lstStyle/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signal.h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signal(SIGINT,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sigproc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   /* DEFAULT ACTION: term */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signal(SIGQUIT,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quitproc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 /* DEFAULT ACTION: term */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(“ctrl-c disabled use ctrl-\\ to quit\n”);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for(;;);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140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7514406-9F20-7942-A192-5506F5992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A4E7737-8AF4-DE46-B6A2-CAEE9DBE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信号使用示例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E66DA0D-C200-754A-A2A3-391E0FADB543}"/>
              </a:ext>
            </a:extLst>
          </p:cNvPr>
          <p:cNvSpPr txBox="1">
            <a:spLocks noChangeArrowheads="1"/>
          </p:cNvSpPr>
          <p:nvPr/>
        </p:nvSpPr>
        <p:spPr>
          <a:xfrm>
            <a:off x="1248554" y="1917068"/>
            <a:ext cx="6646892" cy="3688551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txBody>
          <a:bodyPr/>
          <a:lstStyle/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signal.h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sigproc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 		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signal(SIGINT,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sigproc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  /* NOTE some versions of UNIX will reset 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* signal to default after each call. So for 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* portability reset signal each time */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(“you have pressed ctrl-c - disabled \n”);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sz="1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signal(SIGINT,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sigproc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   /* DEFAULT ACTION: term */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signal(SIGQUIT,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quitproc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 /* DEFAULT ACTION: term */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(“ctrl-c disabled use ctrl-\\ to quit\n”);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for(;;);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8932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7514406-9F20-7942-A192-5506F5992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A4E7737-8AF4-DE46-B6A2-CAEE9DBE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信号使用示例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A4E1481-0E22-3645-9294-DDDDF994D1F9}"/>
              </a:ext>
            </a:extLst>
          </p:cNvPr>
          <p:cNvSpPr txBox="1">
            <a:spLocks noChangeArrowheads="1"/>
          </p:cNvSpPr>
          <p:nvPr/>
        </p:nvSpPr>
        <p:spPr>
          <a:xfrm>
            <a:off x="1248554" y="1917068"/>
            <a:ext cx="6646892" cy="3688551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txBody>
          <a:bodyPr/>
          <a:lstStyle/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signal.h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sigproc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 		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signal(SIGINT,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sigproc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  /* NOTE some versions of UNIX will reset 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* signal to default after each call. So for 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* portability reset signal each time */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(“you have pressed ctrl-c - disabled \n”);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quitproc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 		 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(“ctrl-\\ pressed to quit\n”);   /* this is “ctrl” &amp; “\” */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exit(0); /* normal exit status */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signal(SIGINT,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sigproc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   /* DEFAULT ACTION: term */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signal(SIGQUIT,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quitproc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 /* DEFAULT ACTION: term */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(“ctrl-c disabled use ctrl-\\ to quit\n”);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for(;;);</a:t>
            </a:r>
          </a:p>
          <a:p>
            <a:pPr marL="316531" indent="-316531" algn="l" defTabSz="844083" fontAlgn="auto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42709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8FF9516-F51E-7644-A6BC-A24DCE21C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应用通过</a:t>
            </a:r>
            <a:r>
              <a:rPr kumimoji="1" lang="en-US" altLang="zh-CN" dirty="0"/>
              <a:t>signal()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sigaction</a:t>
            </a:r>
            <a:r>
              <a:rPr kumimoji="1" lang="en-US" altLang="zh-CN" dirty="0"/>
              <a:t>()</a:t>
            </a:r>
            <a:r>
              <a:rPr kumimoji="1" lang="zh-CN" altLang="en-US" dirty="0"/>
              <a:t>注册信号处理程序</a:t>
            </a:r>
            <a:endParaRPr kumimoji="1"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kill()</a:t>
            </a:r>
            <a:r>
              <a:rPr lang="zh-CN" altLang="en-US" dirty="0"/>
              <a:t>等函数传递信号</a:t>
            </a:r>
            <a:endParaRPr lang="en-US" altLang="zh-CN" dirty="0"/>
          </a:p>
          <a:p>
            <a:pPr lvl="1"/>
            <a:r>
              <a:rPr kumimoji="1" lang="zh-CN" altLang="en-US" dirty="0"/>
              <a:t>或者由内核中硬件异常处理函数触发信号</a:t>
            </a:r>
            <a:endParaRPr kumimoji="1" lang="en-US" altLang="zh-CN" dirty="0"/>
          </a:p>
          <a:p>
            <a:r>
              <a:rPr lang="en-US" altLang="zh-CN" dirty="0"/>
              <a:t>Signal</a:t>
            </a:r>
            <a:r>
              <a:rPr lang="zh-CN" altLang="en-US" dirty="0"/>
              <a:t>传递跳转到</a:t>
            </a:r>
            <a:r>
              <a:rPr lang="en-US" altLang="zh-CN" dirty="0"/>
              <a:t>signal</a:t>
            </a:r>
            <a:r>
              <a:rPr lang="zh-CN" altLang="en-US" dirty="0"/>
              <a:t>处理函数</a:t>
            </a:r>
            <a:endParaRPr lang="en-US" altLang="zh-CN" dirty="0"/>
          </a:p>
          <a:p>
            <a:pPr lvl="1"/>
            <a:r>
              <a:rPr kumimoji="1" lang="en-US" altLang="zh-CN" dirty="0"/>
              <a:t>Irregular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</a:t>
            </a:r>
            <a:r>
              <a:rPr kumimoji="1" lang="zh-CN" altLang="en-US" dirty="0"/>
              <a:t>，类似于中断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6340266-6FB4-AA46-B7FD-AA6CD863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Signal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326524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52E897C-0997-2541-AA77-F1AFCB96C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Signal</a:t>
            </a:r>
            <a:r>
              <a:rPr kumimoji="1" lang="zh-CN" altLang="en-US" dirty="0"/>
              <a:t>是异常</a:t>
            </a:r>
            <a:r>
              <a:rPr lang="zh-CN" altLang="en-US" dirty="0"/>
              <a:t>和</a:t>
            </a:r>
            <a:r>
              <a:rPr lang="en-US" altLang="zh-CN" dirty="0"/>
              <a:t>catch</a:t>
            </a:r>
            <a:r>
              <a:rPr lang="zh-CN" altLang="en-US" dirty="0"/>
              <a:t> </a:t>
            </a:r>
            <a:r>
              <a:rPr lang="en-US" altLang="zh-CN" dirty="0"/>
              <a:t>blocks</a:t>
            </a:r>
            <a:r>
              <a:rPr lang="zh-CN" altLang="en-US" dirty="0"/>
              <a:t>的底层机制</a:t>
            </a:r>
            <a:endParaRPr lang="en-US" altLang="zh-CN" dirty="0"/>
          </a:p>
          <a:p>
            <a:r>
              <a:rPr kumimoji="1" lang="en-US" altLang="zh-CN" dirty="0"/>
              <a:t>JVM</a:t>
            </a:r>
            <a:r>
              <a:rPr lang="zh-CN" altLang="en-US" dirty="0"/>
              <a:t>或其他的运行时系统会设置相关</a:t>
            </a:r>
            <a:r>
              <a:rPr lang="en-US" altLang="zh-CN" dirty="0" err="1"/>
              <a:t>singal</a:t>
            </a:r>
            <a:r>
              <a:rPr lang="zh-CN" altLang="en-US" dirty="0"/>
              <a:t>处理函数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5742347-743F-7C4A-9D5D-F830823B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语言异常</a:t>
            </a:r>
          </a:p>
        </p:txBody>
      </p:sp>
    </p:spTree>
    <p:extLst>
      <p:ext uri="{BB962C8B-B14F-4D97-AF65-F5344CB8AC3E}">
        <p14:creationId xmlns:p14="http://schemas.microsoft.com/office/powerpoint/2010/main" val="118483159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游戏机&#10;&#10;描述已自动生成">
            <a:extLst>
              <a:ext uri="{FF2B5EF4-FFF2-40B4-BE49-F238E27FC236}">
                <a16:creationId xmlns:a16="http://schemas.microsoft.com/office/drawing/2014/main" id="{7BC8ED3A-165A-1A45-9DAB-7D751CF9A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49" y="1501402"/>
            <a:ext cx="7726303" cy="4519886"/>
          </a:xfrm>
          <a:noFill/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94E651A9-F350-F142-9ABF-0FA40DC9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0244"/>
            <a:ext cx="9144000" cy="514350"/>
          </a:xfrm>
        </p:spPr>
        <p:txBody>
          <a:bodyPr wrap="square" anchor="ctr">
            <a:normAutofit/>
          </a:bodyPr>
          <a:lstStyle/>
          <a:p>
            <a:r>
              <a:rPr kumimoji="1" lang="zh-CN" altLang="en-US" dirty="0"/>
              <a:t>信号异常控制流程</a:t>
            </a:r>
          </a:p>
        </p:txBody>
      </p:sp>
    </p:spTree>
    <p:extLst>
      <p:ext uri="{BB962C8B-B14F-4D97-AF65-F5344CB8AC3E}">
        <p14:creationId xmlns:p14="http://schemas.microsoft.com/office/powerpoint/2010/main" val="2307574363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33971F5-C825-CA4F-9AD2-5A48BF97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信号处理函数可以执行在另外一个栈上</a:t>
            </a:r>
            <a:endParaRPr kumimoji="1"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 err="1"/>
              <a:t>sigaltstack</a:t>
            </a:r>
            <a:r>
              <a:rPr lang="en-US" altLang="zh-CN" dirty="0"/>
              <a:t>()</a:t>
            </a:r>
            <a:r>
              <a:rPr lang="zh-CN" altLang="en-US" dirty="0"/>
              <a:t>系统调用</a:t>
            </a:r>
            <a:endParaRPr lang="en-US" altLang="zh-CN" dirty="0"/>
          </a:p>
          <a:p>
            <a:r>
              <a:rPr lang="zh-CN" altLang="en-US" dirty="0"/>
              <a:t>类似中断处理，内核将寄存器状态推送到栈上</a:t>
            </a:r>
            <a:endParaRPr lang="en-US" altLang="zh-CN" dirty="0"/>
          </a:p>
          <a:p>
            <a:pPr lvl="1"/>
            <a:r>
              <a:rPr kumimoji="1" lang="zh-CN" altLang="en-US" dirty="0"/>
              <a:t>通过</a:t>
            </a:r>
            <a:r>
              <a:rPr kumimoji="1" lang="en-US" altLang="zh-CN" dirty="0" err="1"/>
              <a:t>sigreturn</a:t>
            </a:r>
            <a:r>
              <a:rPr kumimoji="1" lang="en-US" altLang="zh-CN" dirty="0"/>
              <a:t>()</a:t>
            </a:r>
            <a:r>
              <a:rPr kumimoji="1" lang="zh-CN" altLang="en-US" dirty="0"/>
              <a:t>系统调用返回到内核</a:t>
            </a:r>
            <a:endParaRPr kumimoji="1" lang="en-US" altLang="zh-CN" dirty="0"/>
          </a:p>
          <a:p>
            <a:pPr lvl="1"/>
            <a:r>
              <a:rPr lang="zh-CN" altLang="en-US" dirty="0"/>
              <a:t>应用可以修改其私有的栈上寄存器状态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A941D8-C617-FB4A-A24F-FAE32234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栈操作</a:t>
            </a:r>
          </a:p>
        </p:txBody>
      </p:sp>
    </p:spTree>
    <p:extLst>
      <p:ext uri="{BB962C8B-B14F-4D97-AF65-F5344CB8AC3E}">
        <p14:creationId xmlns:p14="http://schemas.microsoft.com/office/powerpoint/2010/main" val="1267609451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C28D090-7284-8647-89FD-820CAD9A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8378"/>
            <a:ext cx="9144000" cy="514350"/>
          </a:xfrm>
        </p:spPr>
        <p:txBody>
          <a:bodyPr wrap="square" anchor="ctr">
            <a:normAutofit/>
          </a:bodyPr>
          <a:lstStyle/>
          <a:p>
            <a:r>
              <a:rPr kumimoji="1" lang="zh-CN" altLang="en-US" dirty="0"/>
              <a:t>用户态栈段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2D4238F-1D24-064A-AEDA-F9C07C0EA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339" y="1567962"/>
            <a:ext cx="4050323" cy="4254012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err="1"/>
              <a:t>Pretcode</a:t>
            </a:r>
            <a:r>
              <a:rPr lang="en-US" altLang="zh-CN" sz="2400" dirty="0"/>
              <a:t>: </a:t>
            </a:r>
            <a:r>
              <a:rPr lang="zh-CN" altLang="en-US" sz="2400" dirty="0"/>
              <a:t>信号处理函数的返回地址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Sig</a:t>
            </a:r>
            <a:r>
              <a:rPr lang="zh-CN" altLang="en-US" sz="2400" dirty="0"/>
              <a:t>：</a:t>
            </a:r>
            <a:r>
              <a:rPr lang="en-US" altLang="zh-CN" sz="2400" dirty="0"/>
              <a:t>signal</a:t>
            </a:r>
            <a:r>
              <a:rPr lang="zh-CN" altLang="en-US" sz="2400" dirty="0"/>
              <a:t> </a:t>
            </a:r>
            <a:r>
              <a:rPr lang="en-US" altLang="zh-CN" sz="2400" dirty="0"/>
              <a:t>number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Sc</a:t>
            </a:r>
            <a:r>
              <a:rPr lang="zh-CN" altLang="en-US" sz="2400" dirty="0"/>
              <a:t>：用户态进程的硬件上下文状态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 err="1"/>
              <a:t>Fpstate</a:t>
            </a:r>
            <a:r>
              <a:rPr lang="zh-CN" altLang="en-US" sz="2400" dirty="0"/>
              <a:t>：用户态进程的浮点寄存器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 err="1"/>
              <a:t>Extramask</a:t>
            </a:r>
            <a:r>
              <a:rPr lang="zh-CN" altLang="en-US" sz="2400" dirty="0"/>
              <a:t>：阻塞的实时信号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 err="1"/>
              <a:t>Retcode</a:t>
            </a:r>
            <a:r>
              <a:rPr lang="zh-CN" altLang="en-US" sz="2400" dirty="0"/>
              <a:t>：</a:t>
            </a:r>
            <a:r>
              <a:rPr lang="en-US" altLang="zh-CN" sz="2400" dirty="0"/>
              <a:t>8</a:t>
            </a:r>
            <a:r>
              <a:rPr lang="zh-CN" altLang="en-US" sz="2400" dirty="0"/>
              <a:t>字节的代码，触发</a:t>
            </a:r>
            <a:r>
              <a:rPr lang="en-US" altLang="zh-CN" sz="2400" dirty="0" err="1"/>
              <a:t>sigreturn</a:t>
            </a:r>
            <a:r>
              <a:rPr lang="en-US" altLang="zh-CN" sz="2400" dirty="0"/>
              <a:t>()</a:t>
            </a:r>
            <a:r>
              <a:rPr lang="zh-CN" altLang="en-US" sz="2400" dirty="0"/>
              <a:t>系统调用</a:t>
            </a:r>
          </a:p>
        </p:txBody>
      </p:sp>
      <p:pic>
        <p:nvPicPr>
          <p:cNvPr id="5" name="图片 4" descr="图片包含 游戏机, 截图&#10;&#10;描述已自动生成">
            <a:extLst>
              <a:ext uri="{FF2B5EF4-FFF2-40B4-BE49-F238E27FC236}">
                <a16:creationId xmlns:a16="http://schemas.microsoft.com/office/drawing/2014/main" id="{2CEB6ED7-4590-AF4D-AAD6-213963702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947" y="1567962"/>
            <a:ext cx="3815106" cy="42540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781559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游戏机&#10;&#10;描述已自动生成">
            <a:extLst>
              <a:ext uri="{FF2B5EF4-FFF2-40B4-BE49-F238E27FC236}">
                <a16:creationId xmlns:a16="http://schemas.microsoft.com/office/drawing/2014/main" id="{9735C207-5B2D-1048-A432-BF5C85280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91" y="1501402"/>
            <a:ext cx="7090019" cy="4519886"/>
          </a:xfrm>
          <a:noFill/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212055E2-A94D-8245-B277-88D59615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0244"/>
            <a:ext cx="9144000" cy="514350"/>
          </a:xfrm>
        </p:spPr>
        <p:txBody>
          <a:bodyPr wrap="square" anchor="ctr">
            <a:normAutofit/>
          </a:bodyPr>
          <a:lstStyle/>
          <a:p>
            <a:r>
              <a:rPr kumimoji="1" lang="zh-CN" altLang="en-US" dirty="0"/>
              <a:t>整体架构</a:t>
            </a:r>
          </a:p>
        </p:txBody>
      </p:sp>
    </p:spTree>
    <p:extLst>
      <p:ext uri="{BB962C8B-B14F-4D97-AF65-F5344CB8AC3E}">
        <p14:creationId xmlns:p14="http://schemas.microsoft.com/office/powerpoint/2010/main" val="2849101277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92F647D-3905-8D4D-9790-D514F676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内核通过一小段汇编代码来清理信号处理函数现场</a:t>
            </a:r>
            <a:endParaRPr kumimoji="1" lang="en-US" altLang="zh-CN" dirty="0"/>
          </a:p>
          <a:p>
            <a:pPr lvl="1"/>
            <a:r>
              <a:rPr lang="en-US" altLang="zh-CN" dirty="0"/>
              <a:t>Signal</a:t>
            </a:r>
            <a:r>
              <a:rPr lang="zh-CN" altLang="en-US" dirty="0"/>
              <a:t> </a:t>
            </a:r>
            <a:r>
              <a:rPr lang="en-US" altLang="zh-CN" dirty="0"/>
              <a:t>trampoline: </a:t>
            </a:r>
            <a:r>
              <a:rPr lang="en-US" altLang="zh-CN" dirty="0" err="1"/>
              <a:t>sigreturn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Sigreturn</a:t>
            </a:r>
            <a:r>
              <a:rPr lang="en-US" altLang="zh-CN" dirty="0"/>
              <a:t>()</a:t>
            </a:r>
            <a:r>
              <a:rPr lang="zh-CN" altLang="en-US" dirty="0"/>
              <a:t>将重制信号处理函数的所有操作</a:t>
            </a:r>
            <a:endParaRPr lang="en-US" altLang="zh-CN" dirty="0"/>
          </a:p>
          <a:p>
            <a:pPr lvl="2"/>
            <a:r>
              <a:rPr lang="zh-CN" altLang="en-US" dirty="0"/>
              <a:t>改变进程的</a:t>
            </a:r>
            <a:r>
              <a:rPr lang="en-US" altLang="zh-CN" dirty="0" err="1"/>
              <a:t>singal</a:t>
            </a:r>
            <a:r>
              <a:rPr lang="en-US" altLang="zh-CN" dirty="0"/>
              <a:t> mask</a:t>
            </a:r>
            <a:r>
              <a:rPr lang="zh-CN" altLang="en-US" dirty="0"/>
              <a:t>，切换信号栈</a:t>
            </a:r>
            <a:endParaRPr lang="en-US" altLang="zh-CN" dirty="0"/>
          </a:p>
          <a:p>
            <a:pPr lvl="2"/>
            <a:r>
              <a:rPr lang="zh-CN" altLang="en-US" dirty="0"/>
              <a:t>切换栈空间，恢复进程上下文</a:t>
            </a:r>
            <a:endParaRPr lang="en-US" altLang="zh-CN" dirty="0"/>
          </a:p>
          <a:p>
            <a:pPr lvl="2"/>
            <a:r>
              <a:rPr lang="en-US" altLang="zh-CN" dirty="0" err="1"/>
              <a:t>Sigreturn</a:t>
            </a:r>
            <a:r>
              <a:rPr lang="en-US" altLang="zh-CN" dirty="0"/>
              <a:t>()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函数原型有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返回值，但实际上并没有返回值。</a:t>
            </a:r>
            <a:endParaRPr lang="en-US" altLang="zh-CN" dirty="0"/>
          </a:p>
          <a:p>
            <a:pPr lvl="1"/>
            <a:r>
              <a:rPr lang="en-US" altLang="zh-CN" dirty="0"/>
              <a:t>Signal</a:t>
            </a:r>
            <a:r>
              <a:rPr lang="zh-CN" altLang="en-US" dirty="0"/>
              <a:t> </a:t>
            </a:r>
            <a:r>
              <a:rPr lang="en-US" altLang="zh-CN" dirty="0"/>
              <a:t>trampoline</a:t>
            </a:r>
            <a:r>
              <a:rPr lang="zh-CN" altLang="en-US" dirty="0"/>
              <a:t> 代码一半存在于</a:t>
            </a:r>
            <a:r>
              <a:rPr lang="en-US" altLang="zh-CN" dirty="0" err="1"/>
              <a:t>vDSO</a:t>
            </a:r>
            <a:r>
              <a:rPr lang="zh-CN" altLang="en-US" dirty="0"/>
              <a:t>或者</a:t>
            </a:r>
            <a:r>
              <a:rPr lang="en-US" altLang="zh-CN" dirty="0"/>
              <a:t>C</a:t>
            </a:r>
            <a:r>
              <a:rPr lang="zh-CN" altLang="en-US" dirty="0"/>
              <a:t>库中</a:t>
            </a:r>
            <a:endParaRPr lang="en-US" altLang="zh-CN" dirty="0"/>
          </a:p>
          <a:p>
            <a:pPr lvl="2"/>
            <a:r>
              <a:rPr lang="en-US" altLang="zh-CN" dirty="0" err="1"/>
              <a:t>vDSO</a:t>
            </a:r>
            <a:r>
              <a:rPr lang="zh-CN" altLang="en-US" dirty="0"/>
              <a:t>（</a:t>
            </a:r>
            <a:r>
              <a:rPr lang="en-US" altLang="zh-CN" dirty="0"/>
              <a:t>virtual</a:t>
            </a:r>
            <a:r>
              <a:rPr lang="zh-CN" altLang="en-US" dirty="0"/>
              <a:t> </a:t>
            </a:r>
            <a:r>
              <a:rPr lang="en-US" altLang="zh-CN" dirty="0"/>
              <a:t>dynamic</a:t>
            </a:r>
            <a:r>
              <a:rPr lang="zh-CN" altLang="en-US" dirty="0"/>
              <a:t> </a:t>
            </a:r>
            <a:r>
              <a:rPr lang="en-US" altLang="zh-CN" dirty="0"/>
              <a:t>shared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  <a:r>
              <a:rPr lang="zh-CN" altLang="en-US" dirty="0"/>
              <a:t>内核自动映射到每个用户态应该地址空间的共享库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16870CE-4EF7-CE4F-852C-A1862C92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Signal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trampoline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sigreturn</a:t>
            </a:r>
            <a:r>
              <a:rPr kumimoji="1" lang="en-US" altLang="zh-CN" dirty="0"/>
              <a:t>()</a:t>
            </a:r>
            <a:r>
              <a:rPr kumimoji="1" lang="zh-CN" altLang="en-US" dirty="0"/>
              <a:t>系统调用</a:t>
            </a:r>
          </a:p>
        </p:txBody>
      </p:sp>
    </p:spTree>
    <p:extLst>
      <p:ext uri="{BB962C8B-B14F-4D97-AF65-F5344CB8AC3E}">
        <p14:creationId xmlns:p14="http://schemas.microsoft.com/office/powerpoint/2010/main" val="44564190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583B210-68BB-5D44-A074-4ACEA1AC5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第一个可用线程获得信号</a:t>
            </a:r>
            <a:endParaRPr kumimoji="1" lang="en-US" altLang="zh-CN" dirty="0"/>
          </a:p>
          <a:p>
            <a:pPr lvl="1"/>
            <a:r>
              <a:rPr lang="zh-CN" altLang="en-US" dirty="0"/>
              <a:t>大部分处理例程跑在线程的栈上</a:t>
            </a:r>
            <a:endParaRPr lang="en-US" altLang="zh-CN" dirty="0"/>
          </a:p>
          <a:p>
            <a:pPr lvl="1"/>
            <a:r>
              <a:rPr kumimoji="1" lang="zh-CN" altLang="en-US" dirty="0"/>
              <a:t>一个处理例程可以跑在指定的栈上</a:t>
            </a:r>
            <a:endParaRPr kumimoji="1" lang="en-US" altLang="zh-CN" dirty="0"/>
          </a:p>
          <a:p>
            <a:pPr lvl="1"/>
            <a:r>
              <a:rPr lang="zh-CN" altLang="en-US" dirty="0"/>
              <a:t>内核态的线程不执行该处理例程，直到其返回用户态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655B3F0-36B3-8F45-8429-87DDC8AE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多线程异步信号处理</a:t>
            </a:r>
          </a:p>
        </p:txBody>
      </p:sp>
    </p:spTree>
    <p:extLst>
      <p:ext uri="{BB962C8B-B14F-4D97-AF65-F5344CB8AC3E}">
        <p14:creationId xmlns:p14="http://schemas.microsoft.com/office/powerpoint/2010/main" val="1150563267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D323A79-1176-C74B-88A7-4C9989CC5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信号默认处理例程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Ignore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kill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suspend</a:t>
            </a:r>
            <a:r>
              <a:rPr kumimoji="1" lang="zh-CN" altLang="en-US" dirty="0"/>
              <a:t>，</a:t>
            </a:r>
            <a:r>
              <a:rPr lang="en-US" altLang="zh-CN" dirty="0"/>
              <a:t>continue</a:t>
            </a:r>
            <a:r>
              <a:rPr lang="zh-CN" altLang="en-US" dirty="0"/>
              <a:t>，</a:t>
            </a:r>
            <a:r>
              <a:rPr lang="en-US" altLang="zh-CN" dirty="0"/>
              <a:t>dump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</a:p>
          <a:p>
            <a:pPr lvl="1"/>
            <a:r>
              <a:rPr lang="zh-CN" altLang="en-US" dirty="0"/>
              <a:t>在内核执行</a:t>
            </a:r>
            <a:endParaRPr kumimoji="1"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signal/</a:t>
            </a:r>
            <a:r>
              <a:rPr lang="en-US" altLang="zh-CN" dirty="0" err="1"/>
              <a:t>sigaction</a:t>
            </a:r>
            <a:r>
              <a:rPr lang="zh-CN" altLang="en-US" dirty="0"/>
              <a:t>注册新的信号处理例程，覆盖默认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en-US" altLang="zh-CN" dirty="0" err="1"/>
              <a:t>Sigkill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sigstop</a:t>
            </a:r>
            <a:r>
              <a:rPr kumimoji="1" lang="zh-CN" altLang="en-US" dirty="0"/>
              <a:t>等不能被覆盖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9047E30-27AB-1246-B913-5768F830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信号处理例程</a:t>
            </a:r>
          </a:p>
        </p:txBody>
      </p:sp>
    </p:spTree>
    <p:extLst>
      <p:ext uri="{BB962C8B-B14F-4D97-AF65-F5344CB8AC3E}">
        <p14:creationId xmlns:p14="http://schemas.microsoft.com/office/powerpoint/2010/main" val="218794046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9431243-33CA-2E46-ACF7-204A6BB7E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发送信号</a:t>
            </a:r>
            <a:r>
              <a:rPr kumimoji="1" lang="en-US" altLang="zh-CN" dirty="0"/>
              <a:t>==</a:t>
            </a:r>
            <a:r>
              <a:rPr kumimoji="1" lang="zh-CN" altLang="en-US" dirty="0"/>
              <a:t>在任务中标示一个等待的</a:t>
            </a:r>
            <a:r>
              <a:rPr kumimoji="1" lang="en-US" altLang="zh-CN" dirty="0"/>
              <a:t>signal</a:t>
            </a:r>
          </a:p>
          <a:p>
            <a:pPr lvl="1"/>
            <a:r>
              <a:rPr lang="zh-CN" altLang="en-US" dirty="0"/>
              <a:t>如果有</a:t>
            </a:r>
            <a:r>
              <a:rPr lang="en-US" altLang="zh-CN" dirty="0"/>
              <a:t>TASK_INTERRUPTIBLE</a:t>
            </a:r>
            <a:r>
              <a:rPr lang="zh-CN" altLang="en-US" dirty="0"/>
              <a:t>标示，被阻塞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当中断或</a:t>
            </a:r>
            <a:r>
              <a:rPr lang="en-US" altLang="zh-CN" dirty="0" err="1"/>
              <a:t>syscall</a:t>
            </a:r>
            <a:r>
              <a:rPr lang="zh-CN" altLang="en-US" dirty="0"/>
              <a:t>返回时，检查等待的</a:t>
            </a:r>
            <a:r>
              <a:rPr lang="en-US" altLang="zh-CN" dirty="0"/>
              <a:t>signal</a:t>
            </a:r>
            <a:r>
              <a:rPr lang="zh-CN" altLang="en-US" dirty="0"/>
              <a:t>，如果有等待的</a:t>
            </a:r>
            <a:r>
              <a:rPr lang="en-US" altLang="zh-CN" dirty="0"/>
              <a:t>signal</a:t>
            </a:r>
            <a:r>
              <a:rPr lang="zh-CN" altLang="en-US" dirty="0"/>
              <a:t>，发送。</a:t>
            </a:r>
            <a:endParaRPr lang="en-US" altLang="zh-CN" dirty="0"/>
          </a:p>
          <a:p>
            <a:endParaRPr kumimoji="1"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信号嵌套</a:t>
            </a:r>
            <a:endParaRPr kumimoji="1" lang="en-US" altLang="zh-CN" dirty="0"/>
          </a:p>
          <a:p>
            <a:pPr lvl="1"/>
            <a:r>
              <a:rPr lang="en-US" altLang="zh-CN" dirty="0" err="1"/>
              <a:t>Sigaction</a:t>
            </a:r>
            <a:r>
              <a:rPr lang="zh-CN" altLang="en-US" dirty="0"/>
              <a:t>，检查哪一个</a:t>
            </a:r>
            <a:r>
              <a:rPr lang="en-US" altLang="zh-CN" dirty="0"/>
              <a:t>signal</a:t>
            </a:r>
            <a:r>
              <a:rPr lang="zh-CN" altLang="en-US" dirty="0"/>
              <a:t>被阻塞，或在</a:t>
            </a:r>
            <a:r>
              <a:rPr lang="en-US" altLang="zh-CN" dirty="0" err="1"/>
              <a:t>sigreturn</a:t>
            </a:r>
            <a:r>
              <a:rPr lang="zh-CN" altLang="en-US" dirty="0"/>
              <a:t>时被传递</a:t>
            </a:r>
            <a:endParaRPr lang="en-US" altLang="zh-CN" dirty="0"/>
          </a:p>
          <a:p>
            <a:pPr lvl="1"/>
            <a:r>
              <a:rPr kumimoji="1" lang="zh-CN" altLang="en-US" dirty="0"/>
              <a:t>类似禁止硬件中断</a:t>
            </a:r>
            <a:endParaRPr kumimoji="1" lang="en-US" altLang="zh-CN" dirty="0"/>
          </a:p>
          <a:p>
            <a:pPr lvl="1"/>
            <a:r>
              <a:rPr lang="zh-CN" altLang="en-US" dirty="0"/>
              <a:t>在信号处理例程中的阻塞系统调用，只有在小心的使用</a:t>
            </a:r>
            <a:r>
              <a:rPr lang="en-US" altLang="zh-CN" dirty="0" err="1"/>
              <a:t>sigaction</a:t>
            </a:r>
            <a:r>
              <a:rPr lang="zh-CN" altLang="en-US" dirty="0"/>
              <a:t>时才可使用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55C8F39-EC85-084B-AF14-12DAC05C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信号传递</a:t>
            </a:r>
          </a:p>
        </p:txBody>
      </p:sp>
    </p:spTree>
    <p:extLst>
      <p:ext uri="{BB962C8B-B14F-4D97-AF65-F5344CB8AC3E}">
        <p14:creationId xmlns:p14="http://schemas.microsoft.com/office/powerpoint/2010/main" val="967646487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本节主要内容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1.	</a:t>
            </a:r>
            <a:r>
              <a:rPr lang="zh-CN" altLang="en-US" dirty="0"/>
              <a:t>进程通信概念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	</a:t>
            </a:r>
            <a:r>
              <a:rPr lang="zh-CN" altLang="en-US" dirty="0"/>
              <a:t>多种通信方式设计考虑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	</a:t>
            </a:r>
            <a:r>
              <a:rPr lang="zh-CN" altLang="en-US" dirty="0"/>
              <a:t>管道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4.	Linux</a:t>
            </a:r>
            <a:r>
              <a:rPr lang="zh-CN" altLang="en-US" dirty="0"/>
              <a:t>信号机制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5.	</a:t>
            </a:r>
            <a:r>
              <a:rPr lang="en-US" altLang="zh-CN" dirty="0" err="1">
                <a:solidFill>
                  <a:srgbClr val="C00000"/>
                </a:solidFill>
              </a:rPr>
              <a:t>dbus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63937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87B796A-A70B-364C-B301-38943319E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D-BUS</a:t>
            </a:r>
          </a:p>
          <a:p>
            <a:pPr lvl="1"/>
            <a:r>
              <a:rPr kumimoji="1" lang="en-US" altLang="zh-CN" dirty="0"/>
              <a:t>2002</a:t>
            </a:r>
            <a:r>
              <a:rPr kumimoji="1" lang="zh-CN" altLang="en-US" dirty="0"/>
              <a:t>年创建的一种进程间通信机制</a:t>
            </a:r>
            <a:endParaRPr kumimoji="1" lang="en-US" altLang="zh-CN" dirty="0"/>
          </a:p>
          <a:p>
            <a:pPr lvl="1"/>
            <a:r>
              <a:rPr lang="en-US" altLang="zh-CN" dirty="0" err="1"/>
              <a:t>Freedesktop.org</a:t>
            </a:r>
            <a:r>
              <a:rPr lang="zh-CN" altLang="en-US" dirty="0"/>
              <a:t>项目的一部分，由</a:t>
            </a:r>
            <a:r>
              <a:rPr lang="en-US" altLang="zh-CN" dirty="0" err="1"/>
              <a:t>redhat</a:t>
            </a:r>
            <a:r>
              <a:rPr lang="zh-CN" altLang="en-US" dirty="0"/>
              <a:t>和</a:t>
            </a:r>
            <a:r>
              <a:rPr lang="en-US" altLang="zh-CN" dirty="0" err="1"/>
              <a:t>freedesktop</a:t>
            </a:r>
            <a:r>
              <a:rPr lang="zh-CN" altLang="en-US" dirty="0"/>
              <a:t>社区维护</a:t>
            </a:r>
            <a:endParaRPr lang="en-US" altLang="zh-CN" dirty="0"/>
          </a:p>
          <a:p>
            <a:r>
              <a:rPr kumimoji="1" lang="zh-CN" altLang="en-US" dirty="0"/>
              <a:t>基本特征</a:t>
            </a:r>
            <a:endParaRPr kumimoji="1" lang="en-US" altLang="zh-CN" dirty="0"/>
          </a:p>
          <a:p>
            <a:pPr lvl="1"/>
            <a:r>
              <a:rPr lang="zh-CN" altLang="en-US" dirty="0"/>
              <a:t>高层次的</a:t>
            </a:r>
            <a:r>
              <a:rPr lang="en-US" altLang="zh-CN" dirty="0"/>
              <a:t>IPC</a:t>
            </a:r>
          </a:p>
          <a:p>
            <a:pPr lvl="1"/>
            <a:r>
              <a:rPr kumimoji="1" lang="en-US" altLang="zh-CN" dirty="0"/>
              <a:t>Multicast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point-to-point</a:t>
            </a:r>
          </a:p>
          <a:p>
            <a:pPr lvl="1"/>
            <a:r>
              <a:rPr lang="en-US" altLang="zh-CN" dirty="0"/>
              <a:t>OS/</a:t>
            </a:r>
            <a:r>
              <a:rPr lang="zh-CN" altLang="en-US" dirty="0"/>
              <a:t>体系结构</a:t>
            </a:r>
            <a:r>
              <a:rPr lang="en-US" altLang="zh-CN" dirty="0"/>
              <a:t>/</a:t>
            </a:r>
            <a:r>
              <a:rPr lang="zh-CN" altLang="en-US" dirty="0"/>
              <a:t>语言无关</a:t>
            </a:r>
            <a:endParaRPr lang="en-US" altLang="zh-CN" dirty="0"/>
          </a:p>
          <a:p>
            <a:pPr lvl="1"/>
            <a:r>
              <a:rPr kumimoji="1" lang="en-US" altLang="zh-CN" dirty="0"/>
              <a:t>GNOME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KDE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xfce</a:t>
            </a:r>
            <a:endParaRPr kumimoji="1" lang="en-US" altLang="zh-CN" dirty="0"/>
          </a:p>
          <a:p>
            <a:r>
              <a:rPr lang="zh-CN" altLang="en-US" dirty="0"/>
              <a:t>优势</a:t>
            </a:r>
            <a:endParaRPr lang="en-US" altLang="zh-CN" dirty="0"/>
          </a:p>
          <a:p>
            <a:pPr lvl="1"/>
            <a:r>
              <a:rPr kumimoji="1" lang="zh-CN" altLang="en-US" dirty="0"/>
              <a:t>低延迟：无</a:t>
            </a:r>
            <a:r>
              <a:rPr kumimoji="1" lang="en-US" altLang="zh-CN" dirty="0"/>
              <a:t>socket</a:t>
            </a:r>
            <a:r>
              <a:rPr kumimoji="1" lang="zh-CN" altLang="en-US" dirty="0"/>
              <a:t>的循环等待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低开销：使用一个二进制的协议</a:t>
            </a:r>
            <a:endParaRPr kumimoji="1" lang="en-US" altLang="zh-CN" dirty="0"/>
          </a:p>
          <a:p>
            <a:pPr lvl="1"/>
            <a:r>
              <a:rPr lang="zh-CN" altLang="en-US" dirty="0"/>
              <a:t>高可用性：基于消息机制而不是字节流机制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41DBC6D-955D-2B40-A9D2-FD43BC1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D-Bus</a:t>
            </a:r>
            <a:r>
              <a:rPr kumimoji="1" lang="zh-CN" altLang="en-US" dirty="0"/>
              <a:t>介绍</a:t>
            </a:r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2B44A850-F5EB-8A46-924A-F70919A89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937" y="2877853"/>
            <a:ext cx="3393327" cy="320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15038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4C7B631-CA61-BD4F-8FB0-D18DA0CB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8378"/>
            <a:ext cx="9144000" cy="514350"/>
          </a:xfrm>
        </p:spPr>
        <p:txBody>
          <a:bodyPr wrap="square" anchor="ctr">
            <a:normAutofit/>
          </a:bodyPr>
          <a:lstStyle/>
          <a:p>
            <a:r>
              <a:rPr kumimoji="1" lang="en-US" altLang="zh-CN" dirty="0"/>
              <a:t>D-BUS</a:t>
            </a:r>
            <a:r>
              <a:rPr lang="zh-CN" altLang="en-US" dirty="0"/>
              <a:t>运行机制</a:t>
            </a:r>
            <a:endParaRPr kumimoji="1"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E31B66C-2DA9-DB44-BB3F-EA9DAF9D9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339" y="1567962"/>
            <a:ext cx="4050323" cy="4254012"/>
          </a:xfrm>
        </p:spPr>
        <p:txBody>
          <a:bodyPr wrap="square" anchor="t">
            <a:normAutofit/>
          </a:bodyPr>
          <a:lstStyle/>
          <a:p>
            <a:r>
              <a:rPr lang="zh-CN" altLang="en-US" sz="2400" dirty="0"/>
              <a:t>库</a:t>
            </a:r>
            <a:r>
              <a:rPr lang="en-US" altLang="zh-CN" sz="2400" dirty="0" err="1"/>
              <a:t>libdbus</a:t>
            </a:r>
            <a:r>
              <a:rPr lang="zh-CN" altLang="en-US" sz="2400" dirty="0"/>
              <a:t>，允许两个应用程序相互连接并交换消息</a:t>
            </a:r>
            <a:endParaRPr lang="en-US" altLang="zh-CN" sz="2400" dirty="0"/>
          </a:p>
          <a:p>
            <a:r>
              <a:rPr lang="zh-CN" altLang="en-US" sz="2400" dirty="0"/>
              <a:t>一个消息总线守护程序，多个应用程序可以连接</a:t>
            </a:r>
            <a:endParaRPr lang="en-US" altLang="zh-CN" sz="2400" dirty="0"/>
          </a:p>
          <a:p>
            <a:r>
              <a:rPr lang="zh-CN" altLang="en-US" sz="2400" dirty="0"/>
              <a:t>包装程序库或基于特定应用程序框架的榜单</a:t>
            </a:r>
            <a:endParaRPr lang="en-US" altLang="zh-CN" sz="2400" dirty="0"/>
          </a:p>
          <a:p>
            <a:r>
              <a:rPr lang="en-US" altLang="zh-CN" sz="2400" dirty="0"/>
              <a:t>System</a:t>
            </a:r>
            <a:r>
              <a:rPr lang="zh-CN" altLang="en-US" sz="2400" dirty="0"/>
              <a:t> </a:t>
            </a:r>
            <a:r>
              <a:rPr lang="en-US" altLang="zh-CN" sz="2400" dirty="0"/>
              <a:t>bus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/>
              <a:t>session</a:t>
            </a:r>
            <a:r>
              <a:rPr lang="zh-CN" altLang="en-US" sz="2400" dirty="0"/>
              <a:t> </a:t>
            </a:r>
            <a:r>
              <a:rPr lang="en-US" altLang="zh-CN" sz="2400" dirty="0"/>
              <a:t>bus</a:t>
            </a:r>
          </a:p>
          <a:p>
            <a:r>
              <a:rPr lang="zh-CN" altLang="en-US" sz="2400" dirty="0"/>
              <a:t>通过</a:t>
            </a:r>
            <a:r>
              <a:rPr lang="en-US" altLang="zh-CN" sz="2400" dirty="0"/>
              <a:t>policy</a:t>
            </a:r>
            <a:r>
              <a:rPr lang="zh-CN" altLang="en-US" sz="2400" dirty="0"/>
              <a:t>文件制定安全机制</a:t>
            </a:r>
          </a:p>
        </p:txBody>
      </p:sp>
      <p:pic>
        <p:nvPicPr>
          <p:cNvPr id="5" name="图片 4" descr="图片包含 游戏机, 截图&#10;&#10;描述已自动生成">
            <a:extLst>
              <a:ext uri="{FF2B5EF4-FFF2-40B4-BE49-F238E27FC236}">
                <a16:creationId xmlns:a16="http://schemas.microsoft.com/office/drawing/2014/main" id="{CFEE5F3D-A7AE-A048-9B45-B61D559D44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39" y="2333047"/>
            <a:ext cx="4050323" cy="27238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2332365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A1DF677-A86F-FC4A-AA82-DA1EA7C6A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D-Bus</a:t>
            </a:r>
            <a:r>
              <a:rPr kumimoji="1" lang="zh-CN" altLang="en-US" dirty="0"/>
              <a:t>的总线</a:t>
            </a:r>
            <a:r>
              <a:rPr kumimoji="1" lang="en-US" altLang="zh-CN" dirty="0"/>
              <a:t>bus</a:t>
            </a:r>
          </a:p>
          <a:p>
            <a:pPr lvl="1"/>
            <a:r>
              <a:rPr lang="zh-CN" altLang="en-US" dirty="0"/>
              <a:t>相当于</a:t>
            </a:r>
            <a:r>
              <a:rPr lang="en-US" altLang="zh-CN" dirty="0"/>
              <a:t>D-Bus</a:t>
            </a:r>
            <a:r>
              <a:rPr lang="zh-CN" altLang="en-US" dirty="0"/>
              <a:t>的通信链路，应用之间通过总线进行通信</a:t>
            </a:r>
            <a:endParaRPr lang="en-US" altLang="zh-CN" dirty="0"/>
          </a:p>
          <a:p>
            <a:pPr lvl="1"/>
            <a:r>
              <a:rPr kumimoji="1" lang="zh-CN" altLang="en-US" dirty="0"/>
              <a:t>应用在总线上寻找</a:t>
            </a:r>
            <a:r>
              <a:rPr kumimoji="1" lang="en-US" altLang="zh-CN" dirty="0"/>
              <a:t>service</a:t>
            </a:r>
          </a:p>
          <a:p>
            <a:pPr lvl="1"/>
            <a:r>
              <a:rPr lang="zh-CN" altLang="en-US" dirty="0"/>
              <a:t>系统总线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Bus</a:t>
            </a:r>
            <a:r>
              <a:rPr lang="zh-CN" altLang="en-US" dirty="0"/>
              <a:t>：用于内核，系统应用</a:t>
            </a:r>
            <a:r>
              <a:rPr lang="en-US" altLang="zh-CN" dirty="0"/>
              <a:t>/</a:t>
            </a:r>
            <a:r>
              <a:rPr lang="zh-CN" altLang="en-US" dirty="0"/>
              <a:t>服务</a:t>
            </a:r>
            <a:endParaRPr lang="en-US" altLang="zh-CN" dirty="0"/>
          </a:p>
          <a:p>
            <a:pPr lvl="1"/>
            <a:r>
              <a:rPr kumimoji="1" lang="zh-CN" altLang="en-US" dirty="0"/>
              <a:t>任务总线</a:t>
            </a:r>
            <a:r>
              <a:rPr kumimoji="1" lang="en-US" altLang="zh-CN" dirty="0"/>
              <a:t>Session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Bus</a:t>
            </a:r>
            <a:r>
              <a:rPr kumimoji="1" lang="zh-CN" altLang="en-US" dirty="0"/>
              <a:t>：用于</a:t>
            </a:r>
            <a:r>
              <a:rPr kumimoji="1" lang="en-US" altLang="zh-CN" dirty="0"/>
              <a:t>gnome/</a:t>
            </a:r>
            <a:r>
              <a:rPr kumimoji="1" lang="en-US" altLang="zh-CN" dirty="0" err="1"/>
              <a:t>kde</a:t>
            </a:r>
            <a:r>
              <a:rPr kumimoji="1" lang="zh-CN" altLang="en-US" dirty="0"/>
              <a:t>等应用通信</a:t>
            </a:r>
            <a:endParaRPr kumimoji="1" lang="en-US" altLang="zh-CN" dirty="0"/>
          </a:p>
          <a:p>
            <a:r>
              <a:rPr lang="en-US" altLang="zh-CN" dirty="0"/>
              <a:t>D-Bus</a:t>
            </a:r>
            <a:r>
              <a:rPr lang="zh-CN" altLang="en-US" dirty="0"/>
              <a:t>的服务</a:t>
            </a:r>
            <a:r>
              <a:rPr lang="en-US" altLang="zh-CN" dirty="0"/>
              <a:t>service</a:t>
            </a:r>
          </a:p>
          <a:p>
            <a:pPr lvl="1"/>
            <a:r>
              <a:rPr kumimoji="1" lang="zh-CN" altLang="en-US" dirty="0"/>
              <a:t>服务是提供</a:t>
            </a:r>
            <a:r>
              <a:rPr kumimoji="1" lang="en-US" altLang="zh-CN" dirty="0"/>
              <a:t>IPC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r>
              <a:rPr kumimoji="1" lang="zh-CN" altLang="en-US" dirty="0"/>
              <a:t>的程序，每个服务都有一个</a:t>
            </a:r>
            <a:r>
              <a:rPr kumimoji="1" lang="en-US" altLang="zh-CN" dirty="0"/>
              <a:t>reverse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  <a:r>
              <a:rPr kumimoji="1" lang="zh-CN" altLang="en-US" dirty="0"/>
              <a:t>结构的标识名称</a:t>
            </a:r>
            <a:endParaRPr kumimoji="1" lang="en-US" altLang="zh-CN" dirty="0"/>
          </a:p>
          <a:p>
            <a:pPr lvl="1"/>
            <a:r>
              <a:rPr lang="en-US" altLang="zh-CN" dirty="0" err="1"/>
              <a:t>Org.freedesktop.NetworkManager</a:t>
            </a:r>
            <a:r>
              <a:rPr lang="zh-CN" altLang="en-US" dirty="0"/>
              <a:t>对应系统总线上的</a:t>
            </a:r>
            <a:r>
              <a:rPr lang="en-US" altLang="zh-CN" dirty="0" err="1"/>
              <a:t>NetworkManager</a:t>
            </a:r>
            <a:endParaRPr lang="en-US" altLang="zh-CN" dirty="0"/>
          </a:p>
          <a:p>
            <a:pPr lvl="1"/>
            <a:r>
              <a:rPr kumimoji="1" lang="en-US" altLang="zh-CN" dirty="0"/>
              <a:t>Org</a:t>
            </a:r>
            <a:r>
              <a:rPr lang="en-US" altLang="zh-CN" dirty="0"/>
              <a:t>.freedesktop.login1</a:t>
            </a:r>
            <a:r>
              <a:rPr lang="zh-CN" altLang="en-US" dirty="0"/>
              <a:t>对应系统总线上的</a:t>
            </a:r>
            <a:r>
              <a:rPr lang="en-US" altLang="zh-CN" dirty="0" err="1"/>
              <a:t>systemd-logind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1D3B8D-AE6C-6147-8F2E-5715DFB4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D-Bus</a:t>
            </a:r>
            <a:r>
              <a:rPr lang="zh-CN" altLang="en-US" dirty="0"/>
              <a:t>运行机制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699275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84874E4-EFDE-4244-A375-243364159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D-bus</a:t>
            </a:r>
            <a:r>
              <a:rPr kumimoji="1" lang="zh-CN" altLang="en-US" dirty="0"/>
              <a:t>的对象</a:t>
            </a:r>
            <a:endParaRPr kumimoji="1" lang="en-US" altLang="zh-CN" dirty="0"/>
          </a:p>
          <a:p>
            <a:pPr lvl="1"/>
            <a:r>
              <a:rPr lang="zh-CN" altLang="en-US" dirty="0"/>
              <a:t>相当于通信的地址，每个</a:t>
            </a:r>
            <a:r>
              <a:rPr lang="en-US" altLang="zh-CN" dirty="0"/>
              <a:t>service</a:t>
            </a:r>
            <a:r>
              <a:rPr lang="zh-CN" altLang="en-US" dirty="0"/>
              <a:t>的对象都通过对象路径来标示</a:t>
            </a:r>
            <a:endParaRPr lang="en-US" altLang="zh-CN" dirty="0"/>
          </a:p>
          <a:p>
            <a:pPr lvl="1"/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path</a:t>
            </a:r>
            <a:r>
              <a:rPr lang="zh-CN" altLang="en-US" dirty="0"/>
              <a:t>类似文件系统的路径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kumimoji="1" lang="en-US" altLang="zh-CN" dirty="0"/>
              <a:t>D-bus</a:t>
            </a:r>
            <a:r>
              <a:rPr kumimoji="1" lang="zh-CN" altLang="en-US" dirty="0"/>
              <a:t>的接口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定义了对象支持的方法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和信号</a:t>
            </a:r>
            <a:r>
              <a:rPr kumimoji="1" lang="en-US" altLang="zh-CN" dirty="0"/>
              <a:t>signal</a:t>
            </a:r>
          </a:p>
          <a:p>
            <a:pPr lvl="1"/>
            <a:r>
              <a:rPr kumimoji="1" lang="zh-CN" altLang="en-US" dirty="0"/>
              <a:t>每个对象包含一个或多个接口</a:t>
            </a:r>
            <a:endParaRPr kumimoji="1" lang="en-US" altLang="zh-CN" dirty="0"/>
          </a:p>
          <a:p>
            <a:pPr lvl="1"/>
            <a:endParaRPr lang="en-US" altLang="zh-CN" dirty="0"/>
          </a:p>
          <a:p>
            <a:r>
              <a:rPr kumimoji="1" lang="en-US" altLang="zh-CN" dirty="0"/>
              <a:t>D-bus</a:t>
            </a:r>
            <a:r>
              <a:rPr kumimoji="1" lang="zh-CN" altLang="en-US" dirty="0"/>
              <a:t>的信号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提供了一对多的发布</a:t>
            </a:r>
            <a:r>
              <a:rPr kumimoji="1" lang="en-US" altLang="zh-CN" dirty="0"/>
              <a:t>-</a:t>
            </a:r>
            <a:r>
              <a:rPr kumimoji="1" lang="zh-CN" altLang="en-US" dirty="0"/>
              <a:t>订阅机制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与方法返回值类似，</a:t>
            </a:r>
            <a:r>
              <a:rPr kumimoji="1" lang="en-US" altLang="zh-CN" dirty="0"/>
              <a:t>D-bus</a:t>
            </a:r>
            <a:r>
              <a:rPr kumimoji="1" lang="zh-CN" altLang="en-US" dirty="0"/>
              <a:t>信号可能包含任意数量的数据</a:t>
            </a:r>
            <a:endParaRPr kumimoji="1" lang="en-US" altLang="zh-CN" dirty="0"/>
          </a:p>
          <a:p>
            <a:pPr lvl="1"/>
            <a:r>
              <a:rPr lang="zh-CN" altLang="en-US" dirty="0"/>
              <a:t>与方法不同，信号是完全异步的，并且可以随时由对象发出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CE7F81-F317-F74A-9175-64BDC7506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D-Bus</a:t>
            </a:r>
            <a:r>
              <a:rPr kumimoji="1" lang="zh-CN" altLang="en-US" dirty="0"/>
              <a:t>运行机制</a:t>
            </a:r>
          </a:p>
        </p:txBody>
      </p:sp>
    </p:spTree>
    <p:extLst>
      <p:ext uri="{BB962C8B-B14F-4D97-AF65-F5344CB8AC3E}">
        <p14:creationId xmlns:p14="http://schemas.microsoft.com/office/powerpoint/2010/main" val="1607167154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84874E4-EFDE-4244-A375-243364159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D-bus</a:t>
            </a:r>
            <a:r>
              <a:rPr kumimoji="1" lang="zh-CN" altLang="en-US" dirty="0"/>
              <a:t>方法的执行流程</a:t>
            </a:r>
            <a:endParaRPr kumimoji="1" lang="en-US" altLang="zh-CN" dirty="0"/>
          </a:p>
          <a:p>
            <a:pPr lvl="1"/>
            <a:r>
              <a:rPr lang="zh-CN" altLang="en-US" dirty="0"/>
              <a:t>应用调用代理上的方法，代理将构造一个方法调用消息给远端的进程 </a:t>
            </a:r>
            <a:endParaRPr lang="en-US" altLang="zh-CN" dirty="0"/>
          </a:p>
          <a:p>
            <a:pPr lvl="1"/>
            <a:r>
              <a:rPr lang="zh-CN" altLang="en-US" dirty="0"/>
              <a:t>方法调用消息发送到 </a:t>
            </a:r>
            <a:r>
              <a:rPr lang="en" altLang="zh-CN" dirty="0"/>
              <a:t>bus daemon </a:t>
            </a:r>
            <a:r>
              <a:rPr lang="zh-CN" altLang="en-US" dirty="0"/>
              <a:t>中 </a:t>
            </a:r>
          </a:p>
          <a:p>
            <a:pPr lvl="1"/>
            <a:r>
              <a:rPr lang="en" altLang="zh-CN" dirty="0"/>
              <a:t>bus daemon </a:t>
            </a:r>
            <a:r>
              <a:rPr lang="zh-CN" altLang="en-US" dirty="0"/>
              <a:t>查找目标的 </a:t>
            </a:r>
            <a:r>
              <a:rPr lang="en" altLang="zh-CN" dirty="0"/>
              <a:t>bus name</a:t>
            </a:r>
            <a:r>
              <a:rPr lang="zh-CN" altLang="en" dirty="0"/>
              <a:t>，</a:t>
            </a:r>
            <a:r>
              <a:rPr lang="zh-CN" altLang="en-US" dirty="0"/>
              <a:t>如果找 到，就把这个方法发送到该进程中 </a:t>
            </a:r>
          </a:p>
          <a:p>
            <a:pPr lvl="1"/>
            <a:r>
              <a:rPr lang="zh-CN" altLang="en-US" dirty="0"/>
              <a:t>在 </a:t>
            </a:r>
            <a:r>
              <a:rPr lang="en" altLang="zh-CN" dirty="0" err="1"/>
              <a:t>dbus</a:t>
            </a:r>
            <a:r>
              <a:rPr lang="en" altLang="zh-CN" dirty="0"/>
              <a:t> </a:t>
            </a:r>
            <a:r>
              <a:rPr lang="zh-CN" altLang="en-US" dirty="0"/>
              <a:t>高层接口中，会先检测并转换成对应 的对象的方法，然后再将应答结果转换成应 答消息发给 </a:t>
            </a:r>
            <a:r>
              <a:rPr lang="en" altLang="zh-CN" dirty="0"/>
              <a:t>daemon </a:t>
            </a:r>
          </a:p>
          <a:p>
            <a:pPr lvl="1"/>
            <a:r>
              <a:rPr lang="en" altLang="zh-CN" dirty="0"/>
              <a:t>bus daemon </a:t>
            </a:r>
            <a:r>
              <a:rPr lang="zh-CN" altLang="en-US" dirty="0"/>
              <a:t>接受到应答消息，将把应答消息 直接发给发出调用消息的进程 </a:t>
            </a:r>
          </a:p>
          <a:p>
            <a:pPr lvl="1"/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CE7F81-F317-F74A-9175-64BDC7506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D-Bus</a:t>
            </a:r>
            <a:r>
              <a:rPr kumimoji="1" lang="zh-CN" altLang="en-US" dirty="0"/>
              <a:t>运行机制</a:t>
            </a:r>
          </a:p>
        </p:txBody>
      </p:sp>
    </p:spTree>
    <p:extLst>
      <p:ext uri="{BB962C8B-B14F-4D97-AF65-F5344CB8AC3E}">
        <p14:creationId xmlns:p14="http://schemas.microsoft.com/office/powerpoint/2010/main" val="64956073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游戏机, 截图&#10;&#10;描述已自动生成">
            <a:extLst>
              <a:ext uri="{FF2B5EF4-FFF2-40B4-BE49-F238E27FC236}">
                <a16:creationId xmlns:a16="http://schemas.microsoft.com/office/drawing/2014/main" id="{B8E4C0D1-6ED3-6641-A899-BF6C53E80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057" y="1501402"/>
            <a:ext cx="4519886" cy="4519886"/>
          </a:xfrm>
          <a:noFill/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6E73B5F3-7C58-5444-88C6-500EC9D6A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0244"/>
            <a:ext cx="9144000" cy="514350"/>
          </a:xfrm>
        </p:spPr>
        <p:txBody>
          <a:bodyPr wrap="square" anchor="ctr">
            <a:normAutofit/>
          </a:bodyPr>
          <a:lstStyle/>
          <a:p>
            <a:r>
              <a:rPr lang="zh-CN" altLang="en-US" dirty="0"/>
              <a:t>通信方式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8842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8112F9-D3C9-47AF-BC30-AD215DA1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25CE0E-96F9-4D6D-B28E-B39DE074DF8E}"/>
              </a:ext>
            </a:extLst>
          </p:cNvPr>
          <p:cNvSpPr txBox="1"/>
          <p:nvPr/>
        </p:nvSpPr>
        <p:spPr>
          <a:xfrm>
            <a:off x="3303863" y="2917617"/>
            <a:ext cx="2536272" cy="1029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92" dirty="0">
                <a:solidFill>
                  <a:srgbClr val="333333"/>
                </a:solidFill>
                <a:latin typeface="+mj-ea"/>
                <a:ea typeface="+mj-ea"/>
              </a:rPr>
              <a:t>本节完</a:t>
            </a:r>
          </a:p>
        </p:txBody>
      </p:sp>
    </p:spTree>
    <p:extLst>
      <p:ext uri="{BB962C8B-B14F-4D97-AF65-F5344CB8AC3E}">
        <p14:creationId xmlns:p14="http://schemas.microsoft.com/office/powerpoint/2010/main" val="179794341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6D7E4EC-F151-8D43-814B-204D3A490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消息队列是由</a:t>
            </a:r>
            <a:r>
              <a:rPr lang="en-US" altLang="zh-CN" dirty="0"/>
              <a:t>OS</a:t>
            </a:r>
            <a:r>
              <a:rPr lang="zh-CN" altLang="en-US" dirty="0"/>
              <a:t>维护的以字节序列为基本单位的间接通信机制</a:t>
            </a:r>
            <a:endParaRPr lang="en-US" altLang="zh-CN" dirty="0"/>
          </a:p>
          <a:p>
            <a:pPr lvl="1"/>
            <a:r>
              <a:rPr lang="zh-CN" altLang="en-US" dirty="0"/>
              <a:t>每个消息是一个字节序列</a:t>
            </a:r>
            <a:endParaRPr lang="en-US" altLang="zh-CN" dirty="0"/>
          </a:p>
          <a:p>
            <a:pPr lvl="1"/>
            <a:r>
              <a:rPr lang="zh-CN" altLang="en-US" dirty="0"/>
              <a:t>相同标识的消息按先进先出顺序组成一个消息队列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9CE69C8-2F16-7E4A-BA41-C7428856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消息队列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E717FA0-AA86-3247-B2B4-1BC4E9E500D5}"/>
              </a:ext>
            </a:extLst>
          </p:cNvPr>
          <p:cNvGrpSpPr/>
          <p:nvPr/>
        </p:nvGrpSpPr>
        <p:grpSpPr>
          <a:xfrm>
            <a:off x="1842096" y="3443669"/>
            <a:ext cx="5459808" cy="2092465"/>
            <a:chOff x="1019270" y="2644905"/>
            <a:chExt cx="5914792" cy="2266837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0F32E51C-9BFD-6647-8D4F-8587FB3F1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270" y="2644905"/>
              <a:ext cx="900000" cy="900000"/>
            </a:xfrm>
            <a:prstGeom prst="ellipse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bevel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buFont typeface="Arial" charset="0"/>
                <a:buNone/>
              </a:pPr>
              <a:r>
                <a:rPr lang="en-US" altLang="zh-CN" sz="1477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P1</a:t>
              </a: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833D6EBE-E370-F444-9038-58496ED1A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4062" y="3293942"/>
              <a:ext cx="900000" cy="900000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bevel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buFont typeface="Arial" charset="0"/>
                <a:buNone/>
              </a:pPr>
              <a:r>
                <a:rPr lang="en-US" altLang="zh-CN" sz="1477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P3</a:t>
              </a: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F25A0BC8-9786-D542-9F32-BFB1956A9D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5662" y="3446342"/>
              <a:ext cx="304800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215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DB837B32-479A-2A40-861D-0C51D082D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1862" y="3446342"/>
              <a:ext cx="0" cy="68580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215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2F2B45D0-4A87-4048-A3AB-3355F0F6DA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62" y="3446342"/>
              <a:ext cx="0" cy="68580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215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8E9A2A85-666A-CD42-9560-76C1CB36F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5662" y="4132142"/>
              <a:ext cx="304800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215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19B881CE-FD52-384A-B07B-6061745277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5262" y="3827342"/>
              <a:ext cx="838200" cy="60960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bevel/>
              <a:headEnd type="oval" w="med" len="med"/>
              <a:tailEnd type="arrow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215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EEA69C99-8A06-5542-A95D-6EB894C8E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5462" y="3141542"/>
              <a:ext cx="1447800" cy="53340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bevel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215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B956E3B4-A654-7849-80AB-E278DCF893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95462" y="3827342"/>
              <a:ext cx="1447800" cy="53340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bevel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215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1B291FD8-F5FD-7F41-8225-503694B06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3862" y="3827342"/>
              <a:ext cx="1447800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bevel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215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3B6A0CDF-B82E-1242-BA96-056BC7B9B1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8889" y="4436942"/>
              <a:ext cx="1019723" cy="346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002F5E"/>
                      </a:gs>
                      <a:gs pos="50000">
                        <a:srgbClr val="0066CC"/>
                      </a:gs>
                      <a:gs pos="100000">
                        <a:srgbClr val="002F5E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r">
                <a:buFont typeface="Arial" charset="0"/>
                <a:buNone/>
              </a:pPr>
              <a:r>
                <a:rPr lang="en-US" altLang="zh-CN" sz="1477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zh-CN" altLang="en-US" sz="1477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消息</a:t>
              </a:r>
              <a:r>
                <a:rPr lang="en-US" altLang="zh-CN" sz="1477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D55A093A-EEA0-8D4C-8A4A-85A9ED2CA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5926" y="3108204"/>
              <a:ext cx="1019723" cy="346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002F5E"/>
                      </a:gs>
                      <a:gs pos="50000">
                        <a:srgbClr val="0066CC"/>
                      </a:gs>
                      <a:gs pos="100000">
                        <a:srgbClr val="002F5E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r">
                <a:buFont typeface="Arial" charset="0"/>
                <a:buNone/>
              </a:pPr>
              <a:r>
                <a:rPr lang="zh-CN" altLang="en-US" sz="1477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消息队列</a:t>
              </a:r>
              <a:endParaRPr lang="en-US" altLang="zh-CN" sz="1477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8507F22A-49C9-BA4C-866A-485761F73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5359" y="2989142"/>
              <a:ext cx="609890" cy="346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002F5E"/>
                      </a:gs>
                      <a:gs pos="50000">
                        <a:srgbClr val="0066CC"/>
                      </a:gs>
                      <a:gs pos="100000">
                        <a:srgbClr val="002F5E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r">
                <a:buFont typeface="Arial" charset="0"/>
                <a:buNone/>
              </a:pPr>
              <a:r>
                <a:rPr lang="zh-CN" altLang="en-US" sz="1477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发送</a:t>
              </a:r>
              <a:endParaRPr lang="en-US" altLang="zh-CN" sz="1477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FCD54B64-18C2-DF41-9D77-470F30815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560" y="4132142"/>
              <a:ext cx="609890" cy="346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002F5E"/>
                      </a:gs>
                      <a:gs pos="50000">
                        <a:srgbClr val="0066CC"/>
                      </a:gs>
                      <a:gs pos="100000">
                        <a:srgbClr val="002F5E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r">
                <a:buFont typeface="Arial" charset="0"/>
                <a:buNone/>
              </a:pPr>
              <a:r>
                <a:rPr lang="zh-CN" altLang="en-US" sz="1477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发送</a:t>
              </a:r>
              <a:endParaRPr lang="en-US" altLang="zh-CN" sz="1477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26862EE4-CBDA-7E4E-AEE5-55927769F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6159" y="3522541"/>
              <a:ext cx="609890" cy="346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002F5E"/>
                      </a:gs>
                      <a:gs pos="50000">
                        <a:srgbClr val="0066CC"/>
                      </a:gs>
                      <a:gs pos="100000">
                        <a:srgbClr val="002F5E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r">
                <a:buFont typeface="Arial" charset="0"/>
                <a:buNone/>
              </a:pPr>
              <a:r>
                <a:rPr lang="zh-CN" altLang="en-US" sz="1477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接收</a:t>
              </a:r>
              <a:endParaRPr lang="en-US" altLang="zh-CN" sz="1477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4D392F3B-94FB-8048-9945-3EB7C7E5D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062" y="3446342"/>
              <a:ext cx="304800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215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953A422B-BDC1-A84C-9A51-5AA5C3335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4262" y="3446342"/>
              <a:ext cx="0" cy="68580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215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970458F6-79A8-1440-B5ED-DDD59C09A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062" y="4132142"/>
              <a:ext cx="304800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215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1251918E-C67C-DD49-92B3-04FA6E2F5C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0462" y="3446342"/>
              <a:ext cx="304800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215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944FC770-388E-3447-A920-AC85AC885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662" y="3446342"/>
              <a:ext cx="0" cy="68580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215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07D89794-7F2E-044E-8DD2-8257D9552F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0462" y="4132142"/>
              <a:ext cx="304800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215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1B639B2A-9BE6-1640-891C-4CA2E415D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2862" y="3446342"/>
              <a:ext cx="304800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215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16956ECA-4D93-F640-9F67-3429755E3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9062" y="3446342"/>
              <a:ext cx="0" cy="68580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215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3A29316B-8436-A042-9C7D-930A35570E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2862" y="4132142"/>
              <a:ext cx="304800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215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Oval 29">
              <a:extLst>
                <a:ext uri="{FF2B5EF4-FFF2-40B4-BE49-F238E27FC236}">
                  <a16:creationId xmlns:a16="http://schemas.microsoft.com/office/drawing/2014/main" id="{750C426C-2B36-8C4C-9133-3CAA068F2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270" y="4011742"/>
              <a:ext cx="900000" cy="900000"/>
            </a:xfrm>
            <a:prstGeom prst="ellipse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>
                <a:buFont typeface="Arial" charset="0"/>
                <a:buNone/>
              </a:pPr>
              <a:r>
                <a:rPr lang="en-US" altLang="zh-CN" sz="1477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P2</a:t>
              </a:r>
              <a:endParaRPr lang="en-US" altLang="zh-CN" sz="2215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05150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7384070-BFA4-9D4D-85AD-354E8B9A4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dirty="0" err="1"/>
              <a:t>msgget</a:t>
            </a:r>
            <a:r>
              <a:rPr lang="en" altLang="zh-CN" b="0" dirty="0"/>
              <a:t>(</a:t>
            </a:r>
            <a:r>
              <a:rPr lang="en" altLang="zh-CN" b="0" dirty="0" err="1"/>
              <a:t>key,flags</a:t>
            </a:r>
            <a:r>
              <a:rPr lang="en" altLang="zh-CN" dirty="0"/>
              <a:t>) </a:t>
            </a:r>
          </a:p>
          <a:p>
            <a:pPr lvl="1"/>
            <a:r>
              <a:rPr lang="zh-CN" altLang="en-US" dirty="0"/>
              <a:t>获取消息队列标识</a:t>
            </a:r>
            <a:endParaRPr lang="en-US" altLang="zh-CN" dirty="0"/>
          </a:p>
          <a:p>
            <a:r>
              <a:rPr lang="en" altLang="zh-CN" b="0" dirty="0" err="1"/>
              <a:t>msgsnd</a:t>
            </a:r>
            <a:r>
              <a:rPr lang="en" altLang="zh-CN" b="0" dirty="0"/>
              <a:t>(</a:t>
            </a:r>
            <a:r>
              <a:rPr lang="en" altLang="zh-CN" b="0" dirty="0" err="1"/>
              <a:t>QID,buf,size,flags</a:t>
            </a:r>
            <a:r>
              <a:rPr lang="en" altLang="zh-CN" dirty="0"/>
              <a:t>) </a:t>
            </a:r>
          </a:p>
          <a:p>
            <a:pPr lvl="1"/>
            <a:r>
              <a:rPr lang="zh-CN" altLang="en-US" dirty="0"/>
              <a:t>发送消息</a:t>
            </a:r>
            <a:endParaRPr lang="en-US" altLang="zh-CN" dirty="0"/>
          </a:p>
          <a:p>
            <a:r>
              <a:rPr lang="en" altLang="zh-CN" b="0" dirty="0" err="1"/>
              <a:t>msgrcv</a:t>
            </a:r>
            <a:r>
              <a:rPr lang="en" altLang="zh-CN" b="0" dirty="0"/>
              <a:t>(</a:t>
            </a:r>
            <a:r>
              <a:rPr lang="en" altLang="zh-CN" b="0" dirty="0" err="1"/>
              <a:t>QID,buf,size,type,flags</a:t>
            </a:r>
            <a:r>
              <a:rPr lang="en" altLang="zh-CN" dirty="0"/>
              <a:t>) </a:t>
            </a:r>
          </a:p>
          <a:p>
            <a:pPr lvl="1"/>
            <a:r>
              <a:rPr lang="zh-CN" altLang="en-US" dirty="0"/>
              <a:t>接收消息</a:t>
            </a:r>
            <a:endParaRPr lang="en-US" altLang="zh-CN" dirty="0"/>
          </a:p>
          <a:p>
            <a:r>
              <a:rPr lang="en" altLang="zh-CN" b="0" dirty="0" err="1"/>
              <a:t>msgctl</a:t>
            </a:r>
            <a:r>
              <a:rPr lang="en" altLang="zh-CN" b="0" dirty="0"/>
              <a:t>(...</a:t>
            </a:r>
            <a:r>
              <a:rPr lang="en" altLang="zh-CN" dirty="0"/>
              <a:t>) </a:t>
            </a:r>
          </a:p>
          <a:p>
            <a:pPr lvl="1"/>
            <a:r>
              <a:rPr lang="zh-CN" altLang="en-US" dirty="0"/>
              <a:t>消息队列控制 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DA2D95-3903-BD42-AA62-61B2944F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消息队列的系统调用</a:t>
            </a:r>
          </a:p>
        </p:txBody>
      </p:sp>
    </p:spTree>
    <p:extLst>
      <p:ext uri="{BB962C8B-B14F-4D97-AF65-F5344CB8AC3E}">
        <p14:creationId xmlns:p14="http://schemas.microsoft.com/office/powerpoint/2010/main" val="349186762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F4E8CA8-C22F-FF41-B844-D4D535016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共享内存方式是</a:t>
            </a:r>
            <a:r>
              <a:rPr kumimoji="1" lang="en-US" altLang="zh-CN" dirty="0"/>
              <a:t>OS</a:t>
            </a:r>
            <a:r>
              <a:rPr lang="zh-CN" altLang="en-US" dirty="0"/>
              <a:t>将同一块物理内存区域同时映射到多个进程的地址空间的通信机制</a:t>
            </a:r>
            <a:endParaRPr lang="en-US" altLang="zh-CN" dirty="0"/>
          </a:p>
          <a:p>
            <a:r>
              <a:rPr kumimoji="1" lang="zh-CN" altLang="en-US" dirty="0"/>
              <a:t>每个进程将共享内存区域映射到</a:t>
            </a:r>
            <a:r>
              <a:rPr lang="zh-CN" altLang="en-US" dirty="0"/>
              <a:t>私有</a:t>
            </a:r>
            <a:r>
              <a:rPr kumimoji="1" lang="zh-CN" altLang="en-US" dirty="0"/>
              <a:t>地址空间</a:t>
            </a:r>
            <a:endParaRPr kumimoji="1" lang="en-US" altLang="zh-CN" dirty="0"/>
          </a:p>
          <a:p>
            <a:r>
              <a:rPr kumimoji="1" lang="zh-CN" altLang="en-US" dirty="0"/>
              <a:t>优点：快速共享数据</a:t>
            </a:r>
            <a:endParaRPr kumimoji="1" lang="en-US" altLang="zh-CN" dirty="0"/>
          </a:p>
          <a:p>
            <a:r>
              <a:rPr lang="zh-CN" altLang="en-US" dirty="0"/>
              <a:t>缺点：必须用额外的同步机制来协调数据访问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2E2DEC-59EF-344C-85C2-AAFC1457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共享内存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4479BDB-A64F-B742-9415-EECDE1DD11CF}"/>
              </a:ext>
            </a:extLst>
          </p:cNvPr>
          <p:cNvGrpSpPr/>
          <p:nvPr/>
        </p:nvGrpSpPr>
        <p:grpSpPr>
          <a:xfrm>
            <a:off x="1736481" y="3885332"/>
            <a:ext cx="5671038" cy="2202426"/>
            <a:chOff x="928662" y="857238"/>
            <a:chExt cx="6143625" cy="23859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B5EE6B8-3FAF-A248-B5EB-B96501C69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087" y="925544"/>
              <a:ext cx="1600200" cy="170763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endParaRPr lang="en-US" altLang="zh-CN" sz="1292" dirty="0">
                <a:ea typeface="Gulim" charset="0"/>
                <a:cs typeface="Gulim" charset="0"/>
              </a:endParaRPr>
            </a:p>
            <a:p>
              <a:pPr algn="ctr">
                <a:buFont typeface="Monotype Sorts" charset="0"/>
                <a:buNone/>
              </a:pPr>
              <a:endParaRPr lang="en-US" altLang="zh-CN" sz="1292" dirty="0">
                <a:ea typeface="Gulim" charset="0"/>
                <a:cs typeface="Gulim" charset="0"/>
              </a:endParaRPr>
            </a:p>
            <a:p>
              <a:pPr algn="ctr">
                <a:buFont typeface="Monotype Sorts" charset="0"/>
                <a:buNone/>
              </a:pPr>
              <a:endParaRPr lang="en-US" altLang="zh-CN" sz="1292" dirty="0">
                <a:ea typeface="Gulim" charset="0"/>
                <a:cs typeface="Gulim" charset="0"/>
              </a:endParaRPr>
            </a:p>
            <a:p>
              <a:pPr algn="ctr">
                <a:buFont typeface="Monotype Sorts" charset="0"/>
                <a:buNone/>
              </a:pPr>
              <a:endParaRPr lang="en-US" altLang="zh-CN" sz="1292" dirty="0">
                <a:ea typeface="Gulim" charset="0"/>
                <a:cs typeface="Gulim" charset="0"/>
              </a:endParaRPr>
            </a:p>
            <a:p>
              <a:pPr algn="ctr">
                <a:buFont typeface="Monotype Sorts" charset="0"/>
                <a:buNone/>
              </a:pPr>
              <a:endParaRPr lang="en-US" altLang="zh-CN" sz="1292" dirty="0">
                <a:ea typeface="Gulim" charset="0"/>
                <a:cs typeface="Gulim" charset="0"/>
              </a:endParaRPr>
            </a:p>
            <a:p>
              <a:pPr algn="ctr">
                <a:buFont typeface="Monotype Sorts" charset="0"/>
                <a:buNone/>
              </a:pPr>
              <a:endParaRPr lang="en-US" altLang="zh-CN" sz="1292" dirty="0">
                <a:ea typeface="Gulim" charset="0"/>
                <a:cs typeface="Gulim" charset="0"/>
              </a:endParaRPr>
            </a:p>
            <a:p>
              <a:pPr algn="ctr">
                <a:buFont typeface="Monotype Sorts" charset="0"/>
                <a:buNone/>
              </a:pPr>
              <a:endParaRPr lang="en-US" altLang="zh-CN" sz="1292" dirty="0">
                <a:ea typeface="Gulim" charset="0"/>
                <a:cs typeface="Gulim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238D4B-2663-C340-9C2F-306F06C90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662" y="867199"/>
              <a:ext cx="1752600" cy="237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endParaRPr lang="en-US" altLang="zh-CN" sz="1292" dirty="0">
                <a:ea typeface="Gulim" charset="0"/>
                <a:cs typeface="Gulim" charset="0"/>
              </a:endParaRPr>
            </a:p>
            <a:p>
              <a:pPr algn="ctr">
                <a:buFont typeface="Monotype Sorts" charset="0"/>
                <a:buNone/>
              </a:pPr>
              <a:endParaRPr lang="en-US" altLang="zh-CN" sz="1292" dirty="0">
                <a:ea typeface="Gulim" charset="0"/>
                <a:cs typeface="Gulim" charset="0"/>
              </a:endParaRPr>
            </a:p>
            <a:p>
              <a:pPr algn="ctr">
                <a:buFont typeface="Monotype Sorts" charset="0"/>
                <a:buNone/>
              </a:pPr>
              <a:endParaRPr lang="en-US" altLang="zh-CN" sz="1292" dirty="0">
                <a:ea typeface="Gulim" charset="0"/>
                <a:cs typeface="Gulim" charset="0"/>
              </a:endParaRPr>
            </a:p>
            <a:p>
              <a:pPr algn="ctr">
                <a:buFont typeface="Monotype Sorts" charset="0"/>
                <a:buNone/>
              </a:pPr>
              <a:endParaRPr lang="en-US" altLang="zh-CN" sz="1292" dirty="0">
                <a:ea typeface="Gulim" charset="0"/>
                <a:cs typeface="Gulim" charset="0"/>
              </a:endParaRPr>
            </a:p>
            <a:p>
              <a:pPr algn="ctr">
                <a:buFont typeface="Monotype Sorts" charset="0"/>
                <a:buNone/>
              </a:pPr>
              <a:endParaRPr lang="en-US" altLang="zh-CN" sz="1292" dirty="0">
                <a:ea typeface="Gulim" charset="0"/>
                <a:cs typeface="Gulim" charset="0"/>
              </a:endParaRPr>
            </a:p>
            <a:p>
              <a:pPr algn="ctr">
                <a:buFont typeface="Monotype Sorts" charset="0"/>
                <a:buNone/>
              </a:pPr>
              <a:endParaRPr lang="en-US" altLang="zh-CN" sz="1292" dirty="0">
                <a:ea typeface="Gulim" charset="0"/>
                <a:cs typeface="Gulim" charset="0"/>
              </a:endParaRPr>
            </a:p>
            <a:p>
              <a:pPr algn="ctr">
                <a:buFont typeface="Monotype Sorts" charset="0"/>
                <a:buNone/>
              </a:pPr>
              <a:endParaRPr lang="en-US" altLang="zh-CN" sz="1292" dirty="0">
                <a:ea typeface="Gulim" charset="0"/>
                <a:cs typeface="Gulim" charset="0"/>
              </a:endParaRPr>
            </a:p>
            <a:p>
              <a:pPr algn="ctr">
                <a:buFont typeface="Monotype Sorts" charset="0"/>
                <a:buNone/>
              </a:pPr>
              <a:endParaRPr lang="en-US" altLang="zh-CN" sz="1292" dirty="0">
                <a:ea typeface="Gulim" charset="0"/>
                <a:cs typeface="Gulim" charset="0"/>
              </a:endParaRPr>
            </a:p>
            <a:p>
              <a:pPr algn="ctr">
                <a:buFont typeface="Monotype Sorts" charset="0"/>
                <a:buNone/>
              </a:pPr>
              <a:endParaRPr lang="en-US" altLang="zh-CN" sz="1292" dirty="0">
                <a:ea typeface="Gulim" charset="0"/>
                <a:cs typeface="Gulim" charset="0"/>
              </a:endParaRPr>
            </a:p>
            <a:p>
              <a:pPr algn="ctr">
                <a:buFont typeface="Monotype Sorts" charset="0"/>
                <a:buNone/>
              </a:pPr>
              <a:endParaRPr lang="en-US" altLang="zh-CN" sz="1292" dirty="0">
                <a:ea typeface="Gulim" charset="0"/>
                <a:cs typeface="Gulim" charset="0"/>
              </a:endParaRPr>
            </a:p>
            <a:p>
              <a:pPr algn="ctr">
                <a:buFont typeface="Monotype Sorts" charset="0"/>
                <a:buNone/>
              </a:pPr>
              <a:endParaRPr lang="en-US" altLang="zh-CN" sz="1292" dirty="0">
                <a:ea typeface="Gulim" charset="0"/>
                <a:cs typeface="Gulim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F64CFC-4139-A54B-B07A-66931F434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9687" y="857238"/>
              <a:ext cx="1752600" cy="237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endParaRPr lang="en-US" altLang="zh-CN" sz="1292" dirty="0">
                <a:ea typeface="Gulim" charset="0"/>
                <a:cs typeface="Gulim" charset="0"/>
              </a:endParaRPr>
            </a:p>
            <a:p>
              <a:pPr algn="ctr">
                <a:buFont typeface="Monotype Sorts" charset="0"/>
                <a:buNone/>
              </a:pPr>
              <a:endParaRPr lang="en-US" altLang="zh-CN" sz="1292" dirty="0">
                <a:ea typeface="Gulim" charset="0"/>
                <a:cs typeface="Gulim" charset="0"/>
              </a:endParaRPr>
            </a:p>
            <a:p>
              <a:pPr algn="ctr">
                <a:buFont typeface="Monotype Sorts" charset="0"/>
                <a:buNone/>
              </a:pPr>
              <a:endParaRPr lang="en-US" altLang="zh-CN" sz="1292" dirty="0">
                <a:ea typeface="Gulim" charset="0"/>
                <a:cs typeface="Gulim" charset="0"/>
              </a:endParaRPr>
            </a:p>
            <a:p>
              <a:pPr algn="ctr">
                <a:buFont typeface="Monotype Sorts" charset="0"/>
                <a:buNone/>
              </a:pPr>
              <a:endParaRPr lang="en-US" altLang="zh-CN" sz="1292" dirty="0">
                <a:ea typeface="Gulim" charset="0"/>
                <a:cs typeface="Gulim" charset="0"/>
              </a:endParaRPr>
            </a:p>
            <a:p>
              <a:pPr algn="ctr">
                <a:buFont typeface="Monotype Sorts" charset="0"/>
                <a:buNone/>
              </a:pPr>
              <a:endParaRPr lang="en-US" altLang="zh-CN" sz="1292" dirty="0">
                <a:ea typeface="Gulim" charset="0"/>
                <a:cs typeface="Gulim" charset="0"/>
              </a:endParaRPr>
            </a:p>
            <a:p>
              <a:pPr algn="ctr">
                <a:buFont typeface="Monotype Sorts" charset="0"/>
                <a:buNone/>
              </a:pPr>
              <a:endParaRPr lang="en-US" altLang="zh-CN" sz="1292" dirty="0">
                <a:ea typeface="Gulim" charset="0"/>
                <a:cs typeface="Gulim" charset="0"/>
              </a:endParaRPr>
            </a:p>
            <a:p>
              <a:pPr algn="ctr">
                <a:buFont typeface="Monotype Sorts" charset="0"/>
                <a:buNone/>
              </a:pPr>
              <a:endParaRPr lang="en-US" altLang="zh-CN" sz="1292" dirty="0">
                <a:ea typeface="Gulim" charset="0"/>
                <a:cs typeface="Gulim" charset="0"/>
              </a:endParaRPr>
            </a:p>
            <a:p>
              <a:pPr algn="ctr">
                <a:buFont typeface="Monotype Sorts" charset="0"/>
                <a:buNone/>
              </a:pPr>
              <a:endParaRPr lang="en-US" altLang="zh-CN" sz="1292" dirty="0">
                <a:ea typeface="Gulim" charset="0"/>
                <a:cs typeface="Gulim" charset="0"/>
              </a:endParaRPr>
            </a:p>
            <a:p>
              <a:pPr algn="ctr">
                <a:buFont typeface="Monotype Sorts" charset="0"/>
                <a:buNone/>
              </a:pPr>
              <a:endParaRPr lang="en-US" altLang="zh-CN" sz="1292" dirty="0">
                <a:ea typeface="Gulim" charset="0"/>
                <a:cs typeface="Gulim" charset="0"/>
              </a:endParaRPr>
            </a:p>
            <a:p>
              <a:pPr algn="ctr">
                <a:buFont typeface="Monotype Sorts" charset="0"/>
                <a:buNone/>
              </a:pPr>
              <a:endParaRPr lang="en-US" altLang="zh-CN" sz="1292" dirty="0">
                <a:ea typeface="Gulim" charset="0"/>
                <a:cs typeface="Gulim" charset="0"/>
              </a:endParaRPr>
            </a:p>
            <a:p>
              <a:pPr algn="ctr">
                <a:buFont typeface="Monotype Sorts" charset="0"/>
                <a:buNone/>
              </a:pPr>
              <a:endParaRPr lang="en-US" altLang="zh-CN" sz="1292" dirty="0">
                <a:ea typeface="Gulim" charset="0"/>
                <a:cs typeface="Gulim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114AA9-74F3-6748-A796-547D7555D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887" y="1542010"/>
              <a:ext cx="304800" cy="3415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sz="2215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BF6C2D-4A78-2744-8FB5-D0C7611C6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3087" y="2088454"/>
              <a:ext cx="304800" cy="341528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sz="2215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769AD1-DD6A-A845-AD98-44D89E45D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0687" y="1678621"/>
              <a:ext cx="304800" cy="341528"/>
            </a:xfrm>
            <a:prstGeom prst="rect">
              <a:avLst/>
            </a:pr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sz="2215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6517BB62-EFC2-FD45-9482-E2053DE364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7887" y="1542010"/>
              <a:ext cx="1524000" cy="546444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215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7843B64F-7E2F-FC41-ABF4-45F7A0730E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7887" y="1883537"/>
              <a:ext cx="1524000" cy="546444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215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491EF60E-7B4B-EF40-91E6-ADD2ACE098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687" y="1542010"/>
              <a:ext cx="1524000" cy="136611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215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AABA7474-DFD4-3C4C-8455-FD2F0EDC5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687" y="1883537"/>
              <a:ext cx="1524000" cy="136611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215"/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32C28830-4CE4-0B48-AEAA-75A3C51C2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3913" y="1441508"/>
              <a:ext cx="939840" cy="65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Monotype Sorts" charset="0"/>
                <a:buNone/>
              </a:pPr>
              <a:r>
                <a:rPr lang="en-US" altLang="zh-CN" sz="1108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Gulim" charset="0"/>
                </a:rPr>
                <a:t>main() {</a:t>
              </a:r>
            </a:p>
            <a:p>
              <a:pPr>
                <a:buFont typeface="Monotype Sorts" charset="0"/>
                <a:buNone/>
              </a:pPr>
              <a:r>
                <a:rPr lang="en-US" altLang="zh-CN" sz="1108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Gulim" charset="0"/>
                </a:rPr>
                <a:t>  …</a:t>
              </a:r>
            </a:p>
            <a:p>
              <a:pPr>
                <a:buFont typeface="Monotype Sorts" charset="0"/>
                <a:buNone/>
              </a:pPr>
              <a:r>
                <a:rPr lang="en-US" altLang="zh-CN" sz="1108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Gulim" charset="0"/>
                </a:rPr>
                <a:t>  attach();</a:t>
              </a: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17646922-4C43-7440-BDCF-C29B2DD45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3592" y="1426268"/>
              <a:ext cx="939840" cy="65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Monotype Sorts" charset="0"/>
                <a:buNone/>
              </a:pPr>
              <a:r>
                <a:rPr lang="en-US" altLang="zh-CN" sz="1108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Gulim" charset="0"/>
                </a:rPr>
                <a:t>main() {</a:t>
              </a:r>
            </a:p>
            <a:p>
              <a:pPr>
                <a:buFont typeface="Monotype Sorts" charset="0"/>
                <a:buNone/>
              </a:pPr>
              <a:r>
                <a:rPr lang="en-US" altLang="zh-CN" sz="1108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Gulim" charset="0"/>
                </a:rPr>
                <a:t>  …</a:t>
              </a:r>
            </a:p>
            <a:p>
              <a:pPr>
                <a:buFont typeface="Monotype Sorts" charset="0"/>
                <a:buNone/>
              </a:pPr>
              <a:r>
                <a:rPr lang="en-US" altLang="zh-CN" sz="1108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Gulim" charset="0"/>
                </a:rPr>
                <a:t>  attach();</a:t>
              </a: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A73704B-1163-F642-993C-839FD8498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687" y="2634898"/>
              <a:ext cx="838200" cy="409833"/>
            </a:xfrm>
            <a:custGeom>
              <a:avLst/>
              <a:gdLst>
                <a:gd name="T0" fmla="*/ 0 w 528"/>
                <a:gd name="T1" fmla="*/ 288 h 288"/>
                <a:gd name="T2" fmla="*/ 0 w 528"/>
                <a:gd name="T3" fmla="*/ 0 h 288"/>
                <a:gd name="T4" fmla="*/ 528 w 528"/>
                <a:gd name="T5" fmla="*/ 0 h 288"/>
                <a:gd name="T6" fmla="*/ 528 w 528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288"/>
                <a:gd name="T14" fmla="*/ 528 w 52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288">
                  <a:moveTo>
                    <a:pt x="0" y="288"/>
                  </a:move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</a:path>
              </a:pathLst>
            </a:cu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215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7B009D-BB04-0C42-9381-5BD07EC8E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866" y="2771509"/>
              <a:ext cx="457200" cy="136611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sz="2215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515AC0-1628-A346-B2A1-D0453D559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887" y="2771509"/>
              <a:ext cx="381000" cy="136611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sz="2215"/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3FA0EF3D-88A0-B646-94D3-9328A616A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7591" y="2357436"/>
              <a:ext cx="663724" cy="284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Monotype Sorts" charset="0"/>
                <a:buNone/>
              </a:pPr>
              <a:r>
                <a:rPr lang="zh-CN" altLang="en-US" sz="1108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Gulim" charset="0"/>
                </a:rPr>
                <a:t>页表项</a:t>
              </a:r>
              <a:endParaRPr lang="en-US" altLang="zh-CN" sz="1108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Gulim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802503D-65AD-C941-A6E2-5F3A14E17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5487" y="2703203"/>
              <a:ext cx="838200" cy="409833"/>
            </a:xfrm>
            <a:custGeom>
              <a:avLst/>
              <a:gdLst>
                <a:gd name="T0" fmla="*/ 0 w 528"/>
                <a:gd name="T1" fmla="*/ 288 h 288"/>
                <a:gd name="T2" fmla="*/ 0 w 528"/>
                <a:gd name="T3" fmla="*/ 0 h 288"/>
                <a:gd name="T4" fmla="*/ 528 w 528"/>
                <a:gd name="T5" fmla="*/ 0 h 288"/>
                <a:gd name="T6" fmla="*/ 528 w 528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288"/>
                <a:gd name="T14" fmla="*/ 528 w 52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288">
                  <a:moveTo>
                    <a:pt x="0" y="288"/>
                  </a:move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</a:path>
              </a:pathLst>
            </a:cu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215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A90750-A2EE-4D4A-82AA-D5F77AC07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487" y="2839814"/>
              <a:ext cx="457200" cy="136611"/>
            </a:xfrm>
            <a:prstGeom prst="rect">
              <a:avLst/>
            </a:pr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sz="2215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089E3BB-E5A2-6946-9409-4427DBC10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2687" y="2839814"/>
              <a:ext cx="381000" cy="136611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sz="2215"/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F029D231-97B7-C24F-90A4-3DE91EEF18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3391" y="2428874"/>
              <a:ext cx="663724" cy="284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Monotype Sorts" charset="0"/>
                <a:buNone/>
              </a:pPr>
              <a:r>
                <a:rPr lang="zh-CN" altLang="en-US" sz="1108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Gulim" charset="0"/>
                </a:rPr>
                <a:t>页表项</a:t>
              </a:r>
              <a:endParaRPr lang="en-US" altLang="zh-CN" sz="1108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Gulim" charset="0"/>
              </a:endParaRPr>
            </a:p>
          </p:txBody>
        </p:sp>
        <p:sp>
          <p:nvSpPr>
            <p:cNvPr id="25" name="TextBox 63">
              <a:extLst>
                <a:ext uri="{FF2B5EF4-FFF2-40B4-BE49-F238E27FC236}">
                  <a16:creationId xmlns:a16="http://schemas.microsoft.com/office/drawing/2014/main" id="{89B987EA-31D7-FE46-B692-E1F1491C5AAC}"/>
                </a:ext>
              </a:extLst>
            </p:cNvPr>
            <p:cNvSpPr txBox="1"/>
            <p:nvPr/>
          </p:nvSpPr>
          <p:spPr>
            <a:xfrm>
              <a:off x="961419" y="890576"/>
              <a:ext cx="1738671" cy="3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77" dirty="0">
                  <a:solidFill>
                    <a:srgbClr val="11576A"/>
                  </a:solidFill>
                  <a:latin typeface="+mj-ea"/>
                  <a:cs typeface="Gulim" charset="0"/>
                </a:rPr>
                <a:t>进程</a:t>
              </a:r>
              <a:r>
                <a:rPr lang="en-US" altLang="zh-CN" sz="1477" dirty="0">
                  <a:solidFill>
                    <a:srgbClr val="11576A"/>
                  </a:solidFill>
                  <a:latin typeface="+mj-ea"/>
                  <a:cs typeface="Gulim" charset="0"/>
                </a:rPr>
                <a:t>I</a:t>
              </a:r>
              <a:r>
                <a:rPr lang="zh-CN" altLang="en-US" sz="1477" dirty="0">
                  <a:solidFill>
                    <a:srgbClr val="11576A"/>
                  </a:solidFill>
                  <a:latin typeface="+mj-ea"/>
                  <a:cs typeface="Gulim" charset="0"/>
                </a:rPr>
                <a:t>的地址空间</a:t>
              </a:r>
              <a:endParaRPr lang="en-US" altLang="zh-CN" sz="1477" dirty="0">
                <a:solidFill>
                  <a:srgbClr val="11576A"/>
                </a:solidFill>
                <a:latin typeface="+mj-ea"/>
                <a:cs typeface="Gulim" charset="0"/>
              </a:endParaRPr>
            </a:p>
          </p:txBody>
        </p:sp>
        <p:sp>
          <p:nvSpPr>
            <p:cNvPr id="26" name="TextBox 64">
              <a:extLst>
                <a:ext uri="{FF2B5EF4-FFF2-40B4-BE49-F238E27FC236}">
                  <a16:creationId xmlns:a16="http://schemas.microsoft.com/office/drawing/2014/main" id="{BE268481-1F47-6C46-8701-A42689C02091}"/>
                </a:ext>
              </a:extLst>
            </p:cNvPr>
            <p:cNvSpPr txBox="1"/>
            <p:nvPr/>
          </p:nvSpPr>
          <p:spPr>
            <a:xfrm>
              <a:off x="5323238" y="866763"/>
              <a:ext cx="1738671" cy="3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77" dirty="0">
                  <a:solidFill>
                    <a:srgbClr val="11576A"/>
                  </a:solidFill>
                  <a:latin typeface="+mj-ea"/>
                  <a:cs typeface="Gulim" charset="0"/>
                </a:rPr>
                <a:t>进程</a:t>
              </a:r>
              <a:r>
                <a:rPr lang="en-US" altLang="zh-CN" sz="1477" dirty="0">
                  <a:solidFill>
                    <a:srgbClr val="11576A"/>
                  </a:solidFill>
                  <a:latin typeface="+mj-ea"/>
                  <a:cs typeface="Gulim" charset="0"/>
                </a:rPr>
                <a:t>J</a:t>
              </a:r>
              <a:r>
                <a:rPr lang="zh-CN" altLang="en-US" sz="1477" dirty="0">
                  <a:solidFill>
                    <a:srgbClr val="11576A"/>
                  </a:solidFill>
                  <a:latin typeface="+mj-ea"/>
                  <a:cs typeface="Gulim" charset="0"/>
                </a:rPr>
                <a:t>的地址空间</a:t>
              </a:r>
              <a:endParaRPr lang="en-US" altLang="zh-CN" sz="1477" dirty="0">
                <a:solidFill>
                  <a:srgbClr val="11576A"/>
                </a:solidFill>
                <a:latin typeface="+mj-ea"/>
                <a:cs typeface="Gulim" charset="0"/>
              </a:endParaRPr>
            </a:p>
          </p:txBody>
        </p:sp>
        <p:sp>
          <p:nvSpPr>
            <p:cNvPr id="27" name="TextBox 65">
              <a:extLst>
                <a:ext uri="{FF2B5EF4-FFF2-40B4-BE49-F238E27FC236}">
                  <a16:creationId xmlns:a16="http://schemas.microsoft.com/office/drawing/2014/main" id="{8234B677-CC1C-C74F-AE78-F40F1EC1AEB3}"/>
                </a:ext>
              </a:extLst>
            </p:cNvPr>
            <p:cNvSpPr txBox="1"/>
            <p:nvPr/>
          </p:nvSpPr>
          <p:spPr>
            <a:xfrm>
              <a:off x="3476325" y="928588"/>
              <a:ext cx="1019723" cy="3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77" dirty="0">
                  <a:solidFill>
                    <a:srgbClr val="11576A"/>
                  </a:solidFill>
                  <a:latin typeface="+mj-ea"/>
                  <a:cs typeface="Gulim" charset="0"/>
                </a:rPr>
                <a:t>物理内存</a:t>
              </a:r>
              <a:endParaRPr lang="en-US" altLang="zh-CN" sz="1477" dirty="0">
                <a:solidFill>
                  <a:srgbClr val="11576A"/>
                </a:solidFill>
                <a:latin typeface="+mj-ea"/>
                <a:cs typeface="Guli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8866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3323</Words>
  <Application>Microsoft Office PowerPoint</Application>
  <PresentationFormat>全屏显示(4:3)</PresentationFormat>
  <Paragraphs>576</Paragraphs>
  <Slides>60</Slides>
  <Notes>13</Notes>
  <HiddenSlides>6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0" baseType="lpstr">
      <vt:lpstr>Monotype Sorts</vt:lpstr>
      <vt:lpstr>黑体</vt:lpstr>
      <vt:lpstr>微软雅黑</vt:lpstr>
      <vt:lpstr>Arial</vt:lpstr>
      <vt:lpstr>Arial Narrow</vt:lpstr>
      <vt:lpstr>Calibri</vt:lpstr>
      <vt:lpstr>Courier New</vt:lpstr>
      <vt:lpstr>Times New Roman</vt:lpstr>
      <vt:lpstr>Wingdings</vt:lpstr>
      <vt:lpstr>通用信息 (标准)</vt:lpstr>
      <vt:lpstr>PowerPoint 演示文稿</vt:lpstr>
      <vt:lpstr>第四章 结构</vt:lpstr>
      <vt:lpstr>本节主要内容</vt:lpstr>
      <vt:lpstr>基本概念</vt:lpstr>
      <vt:lpstr>整体架构</vt:lpstr>
      <vt:lpstr>通信方式</vt:lpstr>
      <vt:lpstr>消息队列</vt:lpstr>
      <vt:lpstr>消息队列的系统调用</vt:lpstr>
      <vt:lpstr>共享内存</vt:lpstr>
      <vt:lpstr>共享内存的系统调用</vt:lpstr>
      <vt:lpstr>通信方式比较</vt:lpstr>
      <vt:lpstr>本节主要内容</vt:lpstr>
      <vt:lpstr>通信方式设计考虑</vt:lpstr>
      <vt:lpstr>缓冲消息</vt:lpstr>
      <vt:lpstr>直接通信vs间接通信</vt:lpstr>
      <vt:lpstr>直接通信vs间接通信</vt:lpstr>
      <vt:lpstr>直接通信</vt:lpstr>
      <vt:lpstr>间接通信</vt:lpstr>
      <vt:lpstr>同步和异步通信：发送</vt:lpstr>
      <vt:lpstr>同步和异步：接收</vt:lpstr>
      <vt:lpstr>事件处理和主动接收</vt:lpstr>
      <vt:lpstr>例子：键盘输入</vt:lpstr>
      <vt:lpstr>例外：进程结束</vt:lpstr>
      <vt:lpstr>例外：消息丢失</vt:lpstr>
      <vt:lpstr>例外：消息丢失（续）</vt:lpstr>
      <vt:lpstr>例外：消息损坏</vt:lpstr>
      <vt:lpstr>例子：Socket API</vt:lpstr>
      <vt:lpstr>本节主要内容</vt:lpstr>
      <vt:lpstr>管道（pipe）</vt:lpstr>
      <vt:lpstr>管道相关系统调用</vt:lpstr>
      <vt:lpstr>管道示例</vt:lpstr>
      <vt:lpstr>Stdin, stdout, stderr</vt:lpstr>
      <vt:lpstr>重定向输出</vt:lpstr>
      <vt:lpstr>示例</vt:lpstr>
      <vt:lpstr>示例</vt:lpstr>
      <vt:lpstr>示例</vt:lpstr>
      <vt:lpstr>Popen()： fork() with a pipe</vt:lpstr>
      <vt:lpstr>示例</vt:lpstr>
      <vt:lpstr>本节主要内容</vt:lpstr>
      <vt:lpstr>信号（Signal）</vt:lpstr>
      <vt:lpstr>信号的实现</vt:lpstr>
      <vt:lpstr>信号使用示例</vt:lpstr>
      <vt:lpstr>信号使用示例</vt:lpstr>
      <vt:lpstr>信号使用示例</vt:lpstr>
      <vt:lpstr>Signal model</vt:lpstr>
      <vt:lpstr>语言异常</vt:lpstr>
      <vt:lpstr>信号异常控制流程</vt:lpstr>
      <vt:lpstr>栈操作</vt:lpstr>
      <vt:lpstr>用户态栈段</vt:lpstr>
      <vt:lpstr>Signal trampoline &amp; sigreturn()系统调用</vt:lpstr>
      <vt:lpstr>多线程异步信号处理</vt:lpstr>
      <vt:lpstr>信号处理例程</vt:lpstr>
      <vt:lpstr>信号传递</vt:lpstr>
      <vt:lpstr>本节主要内容</vt:lpstr>
      <vt:lpstr>D-Bus介绍</vt:lpstr>
      <vt:lpstr>D-BUS运行机制</vt:lpstr>
      <vt:lpstr>D-Bus运行机制</vt:lpstr>
      <vt:lpstr>D-Bus运行机制</vt:lpstr>
      <vt:lpstr>D-Bus运行机制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Zheng</dc:creator>
  <cp:lastModifiedBy>王 十一</cp:lastModifiedBy>
  <cp:revision>8</cp:revision>
  <dcterms:created xsi:type="dcterms:W3CDTF">2020-07-28T11:55:30Z</dcterms:created>
  <dcterms:modified xsi:type="dcterms:W3CDTF">2021-04-22T09:02:54Z</dcterms:modified>
</cp:coreProperties>
</file>