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4" r:id="rId3"/>
    <p:sldId id="535" r:id="rId4"/>
    <p:sldId id="532" r:id="rId5"/>
    <p:sldId id="530" r:id="rId6"/>
    <p:sldId id="533" r:id="rId7"/>
    <p:sldId id="534" r:id="rId8"/>
    <p:sldId id="536" r:id="rId9"/>
    <p:sldId id="494" r:id="rId10"/>
    <p:sldId id="493" r:id="rId11"/>
    <p:sldId id="496" r:id="rId12"/>
    <p:sldId id="497" r:id="rId13"/>
    <p:sldId id="507" r:id="rId14"/>
    <p:sldId id="499" r:id="rId15"/>
    <p:sldId id="508" r:id="rId16"/>
    <p:sldId id="501" r:id="rId17"/>
    <p:sldId id="502" r:id="rId18"/>
    <p:sldId id="505" r:id="rId19"/>
    <p:sldId id="506" r:id="rId20"/>
    <p:sldId id="541" r:id="rId21"/>
    <p:sldId id="542" r:id="rId22"/>
    <p:sldId id="537" r:id="rId23"/>
    <p:sldId id="518" r:id="rId24"/>
    <p:sldId id="519" r:id="rId25"/>
    <p:sldId id="408" r:id="rId26"/>
    <p:sldId id="409" r:id="rId27"/>
    <p:sldId id="410" r:id="rId28"/>
    <p:sldId id="544" r:id="rId29"/>
    <p:sldId id="511" r:id="rId30"/>
    <p:sldId id="411" r:id="rId31"/>
    <p:sldId id="412" r:id="rId32"/>
    <p:sldId id="426" r:id="rId33"/>
    <p:sldId id="540" r:id="rId34"/>
    <p:sldId id="414" r:id="rId35"/>
    <p:sldId id="545" r:id="rId36"/>
    <p:sldId id="543" r:id="rId37"/>
    <p:sldId id="297" r:id="rId38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99"/>
    <a:srgbClr val="336699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110" d="100"/>
          <a:sy n="110" d="100"/>
        </p:scale>
        <p:origin x="157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12E28-C103-45BB-AC9A-CDD04B45780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第七章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的体系结构层次</a:t>
            </a: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718175" y="2116138"/>
            <a:ext cx="2520950" cy="5762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Message</a:t>
            </a:r>
            <a:r>
              <a:rPr lang="zh-CN" altLang="en-US" dirty="0"/>
              <a:t>（报文）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718175" y="2829719"/>
            <a:ext cx="2519362" cy="5762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Segment</a:t>
            </a:r>
            <a:r>
              <a:rPr lang="zh-CN" altLang="en-US"/>
              <a:t>（段）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718175" y="3543301"/>
            <a:ext cx="2519362" cy="5762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Packet</a:t>
            </a:r>
            <a:r>
              <a:rPr lang="zh-CN" altLang="en-US"/>
              <a:t>（包）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718175" y="4256882"/>
            <a:ext cx="2519363" cy="503237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Frame</a:t>
            </a:r>
            <a:r>
              <a:rPr lang="zh-CN" altLang="en-US"/>
              <a:t>（帧）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18175" y="4897439"/>
            <a:ext cx="2519363" cy="4603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Bit</a:t>
            </a:r>
            <a:r>
              <a:rPr lang="zh-CN" altLang="en-US" dirty="0"/>
              <a:t>（比特）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109663" y="1541464"/>
            <a:ext cx="4030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TCP/IP</a:t>
            </a:r>
            <a:r>
              <a:rPr lang="zh-CN" altLang="en-US" dirty="0">
                <a:solidFill>
                  <a:srgbClr val="000000"/>
                </a:solidFill>
              </a:rPr>
              <a:t>协议栈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516688" y="1516063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PDU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111251" y="2001839"/>
            <a:ext cx="4030663" cy="363943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109663" y="276542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181102" y="2044701"/>
            <a:ext cx="3959224" cy="64633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800" dirty="0"/>
              <a:t>应用层</a:t>
            </a:r>
          </a:p>
          <a:p>
            <a:pPr algn="ctr" eaLnBrk="0" hangingPunct="0"/>
            <a:r>
              <a:rPr lang="en-US" altLang="zh-CN" sz="1800" dirty="0"/>
              <a:t>HTTP, FTP, SMTP, DNS, Telnet, …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181101" y="2841626"/>
            <a:ext cx="3889375" cy="64633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800" dirty="0"/>
              <a:t>传输层</a:t>
            </a:r>
          </a:p>
          <a:p>
            <a:pPr algn="ctr" eaLnBrk="0" hangingPunct="0"/>
            <a:r>
              <a:rPr lang="en-US" altLang="zh-CN" sz="1800" dirty="0"/>
              <a:t>TCP, UDP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181101" y="3586164"/>
            <a:ext cx="3889375" cy="64633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800" dirty="0"/>
              <a:t>网络层</a:t>
            </a:r>
          </a:p>
          <a:p>
            <a:pPr algn="ctr" eaLnBrk="0" hangingPunct="0"/>
            <a:r>
              <a:rPr lang="en-US" altLang="zh-CN" sz="1800" dirty="0"/>
              <a:t>IP, ICMP, ARP, RARP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108076" y="4492625"/>
            <a:ext cx="4032250" cy="9233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800" dirty="0"/>
              <a:t>主机－网络接口层</a:t>
            </a:r>
            <a:r>
              <a:rPr lang="en-US" altLang="zh-CN" sz="1800" dirty="0"/>
              <a:t>(</a:t>
            </a:r>
            <a:r>
              <a:rPr lang="zh-CN" altLang="en-US" sz="1800" dirty="0"/>
              <a:t>数据链路层</a:t>
            </a:r>
            <a:r>
              <a:rPr lang="en-US" altLang="zh-CN" sz="1800" dirty="0"/>
              <a:t>+</a:t>
            </a:r>
            <a:r>
              <a:rPr lang="zh-CN" altLang="en-US" sz="1800" dirty="0"/>
              <a:t>物理层</a:t>
            </a:r>
            <a:r>
              <a:rPr lang="en-US" altLang="zh-CN" sz="1800" dirty="0"/>
              <a:t>)</a:t>
            </a:r>
          </a:p>
          <a:p>
            <a:pPr algn="ctr" eaLnBrk="0" hangingPunct="0"/>
            <a:r>
              <a:rPr lang="en-US" altLang="zh-CN" sz="1800" dirty="0"/>
              <a:t>PPP, Ethernet, Token ring, ATM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109663" y="3557588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109663" y="4421188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的应用层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412876"/>
            <a:ext cx="8540750" cy="1223963"/>
          </a:xfrm>
        </p:spPr>
        <p:txBody>
          <a:bodyPr/>
          <a:lstStyle/>
          <a:p>
            <a:pPr algn="just" eaLnBrk="1" hangingPunct="1"/>
            <a:r>
              <a:rPr lang="zh-CN" altLang="en-US" sz="2400" dirty="0">
                <a:ea typeface="黑体" pitchFamily="49" charset="-122"/>
              </a:rPr>
              <a:t>应用层协议为文件传输、电子邮件、远程登录、网络管理、</a:t>
            </a:r>
            <a:r>
              <a:rPr lang="en-US" altLang="zh-CN" sz="2400" dirty="0">
                <a:ea typeface="黑体" pitchFamily="49" charset="-122"/>
              </a:rPr>
              <a:t>Web</a:t>
            </a:r>
            <a:r>
              <a:rPr lang="zh-CN" altLang="en-US" sz="2400" dirty="0">
                <a:ea typeface="黑体" pitchFamily="49" charset="-122"/>
              </a:rPr>
              <a:t>浏览等应用提供了支持。</a:t>
            </a:r>
          </a:p>
          <a:p>
            <a:pPr algn="just" eaLnBrk="1" hangingPunct="1"/>
            <a:r>
              <a:rPr lang="zh-CN" altLang="en-US" sz="2400" dirty="0">
                <a:ea typeface="黑体" pitchFamily="49" charset="-122"/>
              </a:rPr>
              <a:t>有些协议的名称与以其为基础的应用程序同名</a:t>
            </a:r>
            <a:r>
              <a:rPr lang="zh-CN" altLang="en-US" sz="2800" dirty="0">
                <a:ea typeface="黑体" pitchFamily="49" charset="-122"/>
              </a:rPr>
              <a:t>。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1652588" y="2852738"/>
            <a:ext cx="6540500" cy="3479800"/>
            <a:chOff x="801" y="1661"/>
            <a:chExt cx="4120" cy="2192"/>
          </a:xfrm>
        </p:grpSpPr>
        <p:grpSp>
          <p:nvGrpSpPr>
            <p:cNvPr id="24584" name="Group 5"/>
            <p:cNvGrpSpPr>
              <a:grpSpLocks/>
            </p:cNvGrpSpPr>
            <p:nvPr/>
          </p:nvGrpSpPr>
          <p:grpSpPr bwMode="auto">
            <a:xfrm>
              <a:off x="801" y="1693"/>
              <a:ext cx="1104" cy="2160"/>
              <a:chOff x="3360" y="1392"/>
              <a:chExt cx="1104" cy="2112"/>
            </a:xfrm>
          </p:grpSpPr>
          <p:sp>
            <p:nvSpPr>
              <p:cNvPr id="24587" name="Rectangle 6"/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1104" cy="9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 dirty="0">
                    <a:solidFill>
                      <a:schemeClr val="bg1"/>
                    </a:solidFill>
                    <a:latin typeface="CordiaUPC" pitchFamily="34" charset="-34"/>
                  </a:rPr>
                  <a:t>应用层</a:t>
                </a:r>
              </a:p>
            </p:txBody>
          </p:sp>
          <p:sp>
            <p:nvSpPr>
              <p:cNvPr id="24588" name="Rectangle 7"/>
              <p:cNvSpPr>
                <a:spLocks noChangeArrowheads="1"/>
              </p:cNvSpPr>
              <p:nvPr/>
            </p:nvSpPr>
            <p:spPr bwMode="auto">
              <a:xfrm>
                <a:off x="3360" y="2270"/>
                <a:ext cx="1104" cy="308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传输层</a:t>
                </a:r>
              </a:p>
            </p:txBody>
          </p:sp>
          <p:sp>
            <p:nvSpPr>
              <p:cNvPr id="24589" name="Rectangle 8"/>
              <p:cNvSpPr>
                <a:spLocks noChangeArrowheads="1"/>
              </p:cNvSpPr>
              <p:nvPr/>
            </p:nvSpPr>
            <p:spPr bwMode="auto">
              <a:xfrm>
                <a:off x="3360" y="2887"/>
                <a:ext cx="1104" cy="617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网络接口层</a:t>
                </a:r>
              </a:p>
            </p:txBody>
          </p:sp>
          <p:sp>
            <p:nvSpPr>
              <p:cNvPr id="24590" name="Rectangle 9"/>
              <p:cNvSpPr>
                <a:spLocks noChangeArrowheads="1"/>
              </p:cNvSpPr>
              <p:nvPr/>
            </p:nvSpPr>
            <p:spPr bwMode="auto">
              <a:xfrm>
                <a:off x="3360" y="2578"/>
                <a:ext cx="1104" cy="309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网络层</a:t>
                </a:r>
              </a:p>
            </p:txBody>
          </p:sp>
        </p:grp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857" y="1661"/>
              <a:ext cx="2064" cy="21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文件传输</a:t>
              </a:r>
            </a:p>
            <a:p>
              <a:pPr defTabSz="762000" eaLnBrk="0" fontAlgn="ctr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●FTP</a:t>
              </a:r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TFTP</a:t>
              </a:r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NFS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电子邮件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●SMTP</a:t>
              </a:r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POP3</a:t>
              </a:r>
            </a:p>
            <a:p>
              <a:pPr defTabSz="762000" eaLnBrk="0" hangingPunct="0"/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WWW</a:t>
              </a:r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应用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●HTTP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远程登录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●Telnet</a:t>
              </a:r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rlogin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网络管理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●SNMP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名字管理</a:t>
              </a:r>
            </a:p>
            <a:p>
              <a:pPr defTabSz="762000" eaLnBrk="0" hangingPunct="0"/>
              <a:r>
                <a:rPr lang="zh-CN" altLang="en-US" sz="1600" dirty="0">
                  <a:solidFill>
                    <a:schemeClr val="bg1"/>
                  </a:solidFill>
                  <a:latin typeface="CordiaUPC" pitchFamily="34" charset="-34"/>
                </a:rPr>
                <a:t>    </a:t>
              </a:r>
              <a:r>
                <a:rPr lang="en-US" altLang="zh-CN" sz="1600" dirty="0">
                  <a:solidFill>
                    <a:schemeClr val="bg1"/>
                  </a:solidFill>
                  <a:latin typeface="CordiaUPC" pitchFamily="34" charset="-34"/>
                </a:rPr>
                <a:t>●DNS </a:t>
              </a:r>
            </a:p>
          </p:txBody>
        </p:sp>
        <p:sp>
          <p:nvSpPr>
            <p:cNvPr id="411659" name="AutoShape 11"/>
            <p:cNvSpPr>
              <a:spLocks noChangeArrowheads="1"/>
            </p:cNvSpPr>
            <p:nvPr/>
          </p:nvSpPr>
          <p:spPr bwMode="auto">
            <a:xfrm rot="3447716">
              <a:off x="1964" y="2154"/>
              <a:ext cx="1778" cy="1133"/>
            </a:xfrm>
            <a:prstGeom prst="rtTriangl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18900000" scaled="1"/>
            </a:gra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的传输层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6" y="1484314"/>
            <a:ext cx="4557713" cy="49688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黑体" pitchFamily="49" charset="-122"/>
              </a:rPr>
              <a:t>传输层的主要功能：</a:t>
            </a:r>
            <a:r>
              <a:rPr lang="zh-CN" altLang="en-US" sz="2400" u="sng" dirty="0">
                <a:ea typeface="黑体" pitchFamily="49" charset="-122"/>
              </a:rPr>
              <a:t>提供进程间可靠的传输服务</a:t>
            </a:r>
            <a:r>
              <a:rPr lang="zh-CN" altLang="en-US" sz="2400" dirty="0">
                <a:ea typeface="黑体" pitchFamily="49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黑体" pitchFamily="49" charset="-122"/>
              </a:rPr>
              <a:t>传输层包括</a:t>
            </a:r>
            <a:r>
              <a:rPr lang="en-US" altLang="zh-CN" sz="2400" dirty="0">
                <a:ea typeface="黑体" pitchFamily="49" charset="-122"/>
              </a:rPr>
              <a:t>TCP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UDP</a:t>
            </a:r>
            <a:r>
              <a:rPr lang="zh-CN" altLang="en-US" sz="2400" dirty="0">
                <a:ea typeface="黑体" pitchFamily="49" charset="-122"/>
              </a:rPr>
              <a:t>两种传输协议：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1800" dirty="0"/>
              <a:t>TCP</a:t>
            </a:r>
            <a:r>
              <a:rPr lang="zh-CN" altLang="en-US" sz="1800" dirty="0"/>
              <a:t>是</a:t>
            </a:r>
            <a:r>
              <a:rPr lang="zh-CN" altLang="en-US" sz="1800" u="sng" dirty="0">
                <a:solidFill>
                  <a:srgbClr val="FF0000"/>
                </a:solidFill>
              </a:rPr>
              <a:t>面向连接的</a:t>
            </a:r>
            <a:r>
              <a:rPr lang="zh-CN" altLang="en-US" sz="1800" dirty="0"/>
              <a:t>传输协议。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在数据传输之前建立连接；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把报文分解为多个段进行传输，在目的站再重新装配这些段；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必要时重新传输没有收到或错误的段，因此它是</a:t>
            </a:r>
            <a:r>
              <a:rPr lang="zh-CN" altLang="en-US" sz="1600" dirty="0">
                <a:solidFill>
                  <a:srgbClr val="FF0000"/>
                </a:solidFill>
                <a:ea typeface="楷体_GB2312"/>
              </a:rPr>
              <a:t>“可靠”的</a:t>
            </a:r>
            <a:r>
              <a:rPr lang="zh-CN" altLang="en-US" sz="1600" dirty="0">
                <a:ea typeface="楷体_GB2312"/>
              </a:rPr>
              <a:t>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1800" dirty="0"/>
              <a:t>UDP</a:t>
            </a:r>
            <a:r>
              <a:rPr lang="zh-CN" altLang="en-US" sz="1800" dirty="0"/>
              <a:t>是</a:t>
            </a:r>
            <a:r>
              <a:rPr lang="zh-CN" altLang="en-US" sz="1800" u="sng" dirty="0">
                <a:solidFill>
                  <a:srgbClr val="FF0000"/>
                </a:solidFill>
              </a:rPr>
              <a:t>无连接的</a:t>
            </a:r>
            <a:r>
              <a:rPr lang="zh-CN" altLang="en-US" sz="1800" dirty="0"/>
              <a:t>传输协议。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在数据传输之前不建立连接；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对发送的段不进行校验和确认，因此它是</a:t>
            </a:r>
            <a:r>
              <a:rPr lang="zh-CN" altLang="en-US" sz="1600" dirty="0">
                <a:solidFill>
                  <a:srgbClr val="FF0000"/>
                </a:solidFill>
                <a:ea typeface="楷体_GB2312"/>
              </a:rPr>
              <a:t>“不可靠”的</a:t>
            </a:r>
            <a:r>
              <a:rPr lang="zh-CN" altLang="en-US" sz="1600" dirty="0">
                <a:ea typeface="楷体_GB2312"/>
              </a:rPr>
              <a:t>；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600" dirty="0">
                <a:ea typeface="楷体_GB2312"/>
              </a:rPr>
              <a:t>主要用于请求</a:t>
            </a:r>
            <a:r>
              <a:rPr lang="en-US" altLang="zh-CN" sz="1600" dirty="0">
                <a:ea typeface="楷体_GB2312"/>
              </a:rPr>
              <a:t>/</a:t>
            </a:r>
            <a:r>
              <a:rPr lang="zh-CN" altLang="en-US" sz="1600" dirty="0">
                <a:ea typeface="楷体_GB2312"/>
              </a:rPr>
              <a:t>应答式的应用和语音、视频应用。</a:t>
            </a: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5457826" y="1989138"/>
            <a:ext cx="1387475" cy="3429000"/>
            <a:chOff x="3360" y="1392"/>
            <a:chExt cx="1104" cy="2112"/>
          </a:xfrm>
        </p:grpSpPr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3360" y="1392"/>
              <a:ext cx="1104" cy="9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zh-CN" altLang="en-US" sz="2000" dirty="0">
                  <a:solidFill>
                    <a:schemeClr val="bg1"/>
                  </a:solidFill>
                  <a:latin typeface="CordiaUPC" pitchFamily="34" charset="-34"/>
                </a:rPr>
                <a:t>应用层</a:t>
              </a:r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3360" y="2270"/>
              <a:ext cx="1104" cy="3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zh-CN" altLang="en-US" sz="2000" dirty="0">
                  <a:solidFill>
                    <a:schemeClr val="bg1"/>
                  </a:solidFill>
                  <a:latin typeface="CordiaUPC" pitchFamily="34" charset="-34"/>
                </a:rPr>
                <a:t>传输层</a:t>
              </a:r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3360" y="2887"/>
              <a:ext cx="1104" cy="617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zh-CN" altLang="en-US" sz="2000" dirty="0">
                  <a:solidFill>
                    <a:schemeClr val="bg1"/>
                  </a:solidFill>
                  <a:latin typeface="CordiaUPC" pitchFamily="34" charset="-34"/>
                </a:rPr>
                <a:t>网络接口</a:t>
              </a:r>
            </a:p>
          </p:txBody>
        </p:sp>
        <p:sp>
          <p:nvSpPr>
            <p:cNvPr id="25612" name="Rectangle 8"/>
            <p:cNvSpPr>
              <a:spLocks noChangeArrowheads="1"/>
            </p:cNvSpPr>
            <p:nvPr/>
          </p:nvSpPr>
          <p:spPr bwMode="auto">
            <a:xfrm>
              <a:off x="3360" y="2578"/>
              <a:ext cx="1104" cy="30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zh-CN" altLang="en-US" sz="2000" dirty="0">
                  <a:solidFill>
                    <a:schemeClr val="bg1"/>
                  </a:solidFill>
                  <a:latin typeface="CordiaUPC" pitchFamily="34" charset="-34"/>
                </a:rPr>
                <a:t>网络层</a:t>
              </a:r>
            </a:p>
          </p:txBody>
        </p:sp>
      </p:grpSp>
      <p:sp>
        <p:nvSpPr>
          <p:cNvPr id="25604" name="AutoShape 9"/>
          <p:cNvSpPr>
            <a:spLocks noChangeArrowheads="1"/>
          </p:cNvSpPr>
          <p:nvPr/>
        </p:nvSpPr>
        <p:spPr bwMode="auto">
          <a:xfrm rot="-5400000">
            <a:off x="6654007" y="3247232"/>
            <a:ext cx="1295400" cy="91281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AFAB2"/>
              </a:gs>
              <a:gs pos="100000">
                <a:srgbClr val="747452"/>
              </a:gs>
            </a:gsLst>
            <a:lin ang="0" scaled="1"/>
          </a:gra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7758113" y="3055938"/>
            <a:ext cx="1371600" cy="1295400"/>
          </a:xfrm>
          <a:prstGeom prst="rect">
            <a:avLst/>
          </a:prstGeom>
          <a:solidFill>
            <a:srgbClr val="FAFAB2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 eaLnBrk="0" hangingPunct="0"/>
            <a:r>
              <a:rPr lang="zh-CN" altLang="en-US" sz="1800" dirty="0">
                <a:latin typeface="CordiaUPC" pitchFamily="34" charset="-34"/>
              </a:rPr>
              <a:t>面向连接的</a:t>
            </a:r>
          </a:p>
          <a:p>
            <a:pPr defTabSz="762000" eaLnBrk="0" fontAlgn="ctr" hangingPunct="0"/>
            <a:r>
              <a:rPr lang="zh-CN" altLang="en-US" sz="1800" dirty="0">
                <a:latin typeface="CordiaUPC" pitchFamily="34" charset="-34"/>
              </a:rPr>
              <a:t>  </a:t>
            </a:r>
            <a:r>
              <a:rPr lang="en-US" altLang="zh-CN" sz="1800" dirty="0">
                <a:latin typeface="CordiaUPC" pitchFamily="34" charset="-34"/>
              </a:rPr>
              <a:t>●</a:t>
            </a:r>
            <a:r>
              <a:rPr lang="en-US" altLang="zh-CN" sz="1800" dirty="0">
                <a:solidFill>
                  <a:srgbClr val="FF0000"/>
                </a:solidFill>
                <a:latin typeface="CordiaUPC" pitchFamily="34" charset="-34"/>
              </a:rPr>
              <a:t>TCP</a:t>
            </a:r>
          </a:p>
          <a:p>
            <a:pPr defTabSz="762000" eaLnBrk="0" hangingPunct="0"/>
            <a:r>
              <a:rPr lang="zh-CN" altLang="en-US" sz="1800" dirty="0">
                <a:latin typeface="CordiaUPC" pitchFamily="34" charset="-34"/>
              </a:rPr>
              <a:t>无连接的</a:t>
            </a:r>
          </a:p>
          <a:p>
            <a:pPr defTabSz="762000" eaLnBrk="0" hangingPunct="0"/>
            <a:r>
              <a:rPr lang="zh-CN" altLang="en-US" sz="1800" dirty="0">
                <a:latin typeface="CordiaUPC" pitchFamily="34" charset="-34"/>
              </a:rPr>
              <a:t>  </a:t>
            </a:r>
            <a:r>
              <a:rPr lang="en-US" altLang="zh-CN" sz="1800" dirty="0">
                <a:latin typeface="CordiaUPC" pitchFamily="34" charset="-34"/>
              </a:rPr>
              <a:t>●</a:t>
            </a:r>
            <a:r>
              <a:rPr lang="en-US" altLang="zh-CN" sz="1800" dirty="0">
                <a:solidFill>
                  <a:srgbClr val="FF0000"/>
                </a:solidFill>
                <a:latin typeface="CordiaUPC" pitchFamily="34" charset="-34"/>
              </a:rPr>
              <a:t>UDP</a:t>
            </a:r>
          </a:p>
        </p:txBody>
      </p:sp>
      <p:sp>
        <p:nvSpPr>
          <p:cNvPr id="412683" name="AutoShape 11"/>
          <p:cNvSpPr>
            <a:spLocks noChangeArrowheads="1"/>
          </p:cNvSpPr>
          <p:nvPr/>
        </p:nvSpPr>
        <p:spPr bwMode="auto">
          <a:xfrm>
            <a:off x="7329488" y="2060848"/>
            <a:ext cx="2304032" cy="930040"/>
          </a:xfrm>
          <a:prstGeom prst="wedgeRoundRectCallout">
            <a:avLst>
              <a:gd name="adj1" fmla="val -77940"/>
              <a:gd name="adj2" fmla="val 47485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UDP</a:t>
            </a:r>
            <a:r>
              <a:rPr lang="zh-CN" altLang="en-US" sz="1800" dirty="0"/>
              <a:t>时，可靠性问题由应用层协议解决。</a:t>
            </a:r>
          </a:p>
        </p:txBody>
      </p:sp>
      <p:sp>
        <p:nvSpPr>
          <p:cNvPr id="412684" name="AutoShape 12"/>
          <p:cNvSpPr>
            <a:spLocks noChangeArrowheads="1"/>
          </p:cNvSpPr>
          <p:nvPr/>
        </p:nvSpPr>
        <p:spPr bwMode="auto">
          <a:xfrm>
            <a:off x="6882732" y="1060613"/>
            <a:ext cx="2088008" cy="928525"/>
          </a:xfrm>
          <a:prstGeom prst="wedgeRoundRectCallout">
            <a:avLst>
              <a:gd name="adj1" fmla="val -64087"/>
              <a:gd name="adj2" fmla="val 76519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TCP</a:t>
            </a:r>
            <a:r>
              <a:rPr lang="zh-CN" altLang="en-US" sz="1800" dirty="0"/>
              <a:t>时，可靠性问题在传输层已经解决。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3" grpId="0" animBg="1" autoUpdateAnimBg="0"/>
      <p:bldP spid="4126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的传输层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831850" y="1320801"/>
            <a:ext cx="8242300" cy="4608513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传输层如何区分应用进程 </a:t>
            </a:r>
            <a:endParaRPr lang="en-US">
              <a:ea typeface="黑体" pitchFamily="49" charset="-122"/>
            </a:endParaRPr>
          </a:p>
        </p:txBody>
      </p:sp>
      <p:sp>
        <p:nvSpPr>
          <p:cNvPr id="26627" name="Text Box 20"/>
          <p:cNvSpPr txBox="1">
            <a:spLocks noChangeArrowheads="1"/>
          </p:cNvSpPr>
          <p:nvPr/>
        </p:nvSpPr>
        <p:spPr bwMode="auto">
          <a:xfrm>
            <a:off x="920751" y="5626100"/>
            <a:ext cx="8353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solidFill>
                  <a:srgbClr val="000066"/>
                </a:solidFill>
                <a:latin typeface="+mn-lt"/>
                <a:ea typeface="黑体" pitchFamily="49" charset="-122"/>
              </a:rPr>
              <a:t>TCP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黑体" pitchFamily="49" charset="-122"/>
              </a:rPr>
              <a:t>UDP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黑体" pitchFamily="49" charset="-122"/>
              </a:rPr>
              <a:t>都用端口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黑体" pitchFamily="49" charset="-122"/>
              </a:rPr>
              <a:t>(port)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黑体" pitchFamily="49" charset="-122"/>
              </a:rPr>
              <a:t>号来识别应用层实体，以便准确地把信息提交给上层对应的协议（进程）。</a:t>
            </a:r>
          </a:p>
        </p:txBody>
      </p:sp>
      <p:grpSp>
        <p:nvGrpSpPr>
          <p:cNvPr id="26628" name="组合 35"/>
          <p:cNvGrpSpPr>
            <a:grpSpLocks/>
          </p:cNvGrpSpPr>
          <p:nvPr/>
        </p:nvGrpSpPr>
        <p:grpSpPr bwMode="auto">
          <a:xfrm>
            <a:off x="1065213" y="1825626"/>
            <a:ext cx="7632202" cy="3889375"/>
            <a:chOff x="684213" y="1329456"/>
            <a:chExt cx="7632202" cy="3889375"/>
          </a:xfrm>
        </p:grpSpPr>
        <p:sp>
          <p:nvSpPr>
            <p:cNvPr id="26630" name="Rectangle 2"/>
            <p:cNvSpPr>
              <a:spLocks noChangeArrowheads="1"/>
            </p:cNvSpPr>
            <p:nvPr/>
          </p:nvSpPr>
          <p:spPr bwMode="auto">
            <a:xfrm>
              <a:off x="3506788" y="1329456"/>
              <a:ext cx="714375" cy="2362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H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P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2124075" y="3691656"/>
              <a:ext cx="4841875" cy="13827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2122488" y="1329456"/>
              <a:ext cx="685800" cy="23622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F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P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4222750" y="1329456"/>
              <a:ext cx="685800" cy="2362200"/>
            </a:xfrm>
            <a:prstGeom prst="rect">
              <a:avLst/>
            </a:prstGeom>
            <a:solidFill>
              <a:srgbClr val="FAFAB2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S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M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P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5594350" y="1329456"/>
              <a:ext cx="685800" cy="236220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F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P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4908550" y="1329456"/>
              <a:ext cx="685800" cy="23622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D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N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S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2808288" y="1329456"/>
              <a:ext cx="685800" cy="23622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T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e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l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n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e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lang="en-US" altLang="zh-CN">
                  <a:latin typeface="CordiaUPC" pitchFamily="34" charset="-34"/>
                </a:rPr>
                <a:t>t</a:t>
              </a:r>
            </a:p>
          </p:txBody>
        </p:sp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6280150" y="1329456"/>
              <a:ext cx="685800" cy="23622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S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N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M</a:t>
              </a:r>
            </a:p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P</a:t>
              </a:r>
            </a:p>
          </p:txBody>
        </p:sp>
        <p:sp>
          <p:nvSpPr>
            <p:cNvPr id="26638" name="Oval 10"/>
            <p:cNvSpPr>
              <a:spLocks noChangeArrowheads="1"/>
            </p:cNvSpPr>
            <p:nvPr/>
          </p:nvSpPr>
          <p:spPr bwMode="auto">
            <a:xfrm>
              <a:off x="2268538" y="3490044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21</a:t>
              </a:r>
            </a:p>
          </p:txBody>
        </p:sp>
        <p:sp>
          <p:nvSpPr>
            <p:cNvPr id="26639" name="Oval 11"/>
            <p:cNvSpPr>
              <a:spLocks noChangeArrowheads="1"/>
            </p:cNvSpPr>
            <p:nvPr/>
          </p:nvSpPr>
          <p:spPr bwMode="auto">
            <a:xfrm>
              <a:off x="2916238" y="3490044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23</a:t>
              </a:r>
            </a:p>
          </p:txBody>
        </p:sp>
        <p:sp>
          <p:nvSpPr>
            <p:cNvPr id="26640" name="Oval 12"/>
            <p:cNvSpPr>
              <a:spLocks noChangeArrowheads="1"/>
            </p:cNvSpPr>
            <p:nvPr/>
          </p:nvSpPr>
          <p:spPr bwMode="auto">
            <a:xfrm>
              <a:off x="4389438" y="3496394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25</a:t>
              </a:r>
            </a:p>
          </p:txBody>
        </p:sp>
        <p:sp>
          <p:nvSpPr>
            <p:cNvPr id="26641" name="Oval 13"/>
            <p:cNvSpPr>
              <a:spLocks noChangeArrowheads="1"/>
            </p:cNvSpPr>
            <p:nvPr/>
          </p:nvSpPr>
          <p:spPr bwMode="auto">
            <a:xfrm>
              <a:off x="5060950" y="3496394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53</a:t>
              </a:r>
            </a:p>
          </p:txBody>
        </p:sp>
        <p:sp>
          <p:nvSpPr>
            <p:cNvPr id="26642" name="Oval 14"/>
            <p:cNvSpPr>
              <a:spLocks noChangeArrowheads="1"/>
            </p:cNvSpPr>
            <p:nvPr/>
          </p:nvSpPr>
          <p:spPr bwMode="auto">
            <a:xfrm>
              <a:off x="5746750" y="3482106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69</a:t>
              </a:r>
            </a:p>
          </p:txBody>
        </p:sp>
        <p:sp>
          <p:nvSpPr>
            <p:cNvPr id="26643" name="Oval 15"/>
            <p:cNvSpPr>
              <a:spLocks noChangeArrowheads="1"/>
            </p:cNvSpPr>
            <p:nvPr/>
          </p:nvSpPr>
          <p:spPr bwMode="auto">
            <a:xfrm>
              <a:off x="6432550" y="3482106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161</a:t>
              </a:r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684213" y="3691656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Text Box 17"/>
            <p:cNvSpPr txBox="1">
              <a:spLocks noChangeArrowheads="1"/>
            </p:cNvSpPr>
            <p:nvPr/>
          </p:nvSpPr>
          <p:spPr bwMode="auto">
            <a:xfrm>
              <a:off x="2808288" y="4401269"/>
              <a:ext cx="37798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CordiaUPC" pitchFamily="34" charset="-34"/>
                </a:rPr>
                <a:t>TCP                                UDP</a:t>
              </a:r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765175" y="2320056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000066"/>
                  </a:solidFill>
                  <a:latin typeface="+mn-lt"/>
                  <a:ea typeface="黑体" pitchFamily="49" charset="-122"/>
                </a:rPr>
                <a:t>应用层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765175" y="3996456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000066"/>
                  </a:solidFill>
                  <a:latin typeface="+mn-lt"/>
                  <a:ea typeface="黑体" pitchFamily="49" charset="-122"/>
                </a:rPr>
                <a:t>传输层</a:t>
              </a:r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flipH="1" flipV="1">
              <a:off x="2555875" y="3850406"/>
              <a:ext cx="576263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2"/>
            <p:cNvSpPr>
              <a:spLocks noChangeShapeType="1"/>
            </p:cNvSpPr>
            <p:nvPr/>
          </p:nvSpPr>
          <p:spPr bwMode="auto">
            <a:xfrm flipH="1" flipV="1">
              <a:off x="3132138" y="3850406"/>
              <a:ext cx="144462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3"/>
            <p:cNvSpPr>
              <a:spLocks noChangeShapeType="1"/>
            </p:cNvSpPr>
            <p:nvPr/>
          </p:nvSpPr>
          <p:spPr bwMode="auto">
            <a:xfrm flipV="1">
              <a:off x="3779838" y="385040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V="1">
              <a:off x="6156325" y="3921844"/>
              <a:ext cx="433388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5"/>
            <p:cNvSpPr>
              <a:spLocks noChangeShapeType="1"/>
            </p:cNvSpPr>
            <p:nvPr/>
          </p:nvSpPr>
          <p:spPr bwMode="auto">
            <a:xfrm flipH="1" flipV="1">
              <a:off x="5940425" y="3921844"/>
              <a:ext cx="0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 flipH="1" flipV="1">
              <a:off x="5292725" y="3921844"/>
              <a:ext cx="431800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27"/>
            <p:cNvSpPr>
              <a:spLocks noChangeShapeType="1"/>
            </p:cNvSpPr>
            <p:nvPr/>
          </p:nvSpPr>
          <p:spPr bwMode="auto">
            <a:xfrm flipH="1" flipV="1">
              <a:off x="5940425" y="4785444"/>
              <a:ext cx="0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8"/>
            <p:cNvSpPr>
              <a:spLocks noChangeShapeType="1"/>
            </p:cNvSpPr>
            <p:nvPr/>
          </p:nvSpPr>
          <p:spPr bwMode="auto">
            <a:xfrm flipH="1" flipV="1">
              <a:off x="3419475" y="4785444"/>
              <a:ext cx="0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29"/>
            <p:cNvSpPr txBox="1">
              <a:spLocks noChangeArrowheads="1"/>
            </p:cNvSpPr>
            <p:nvPr/>
          </p:nvSpPr>
          <p:spPr bwMode="auto">
            <a:xfrm>
              <a:off x="7451724" y="3076846"/>
              <a:ext cx="8646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66"/>
                  </a:solidFill>
                  <a:latin typeface="+mn-lt"/>
                  <a:ea typeface="黑体" pitchFamily="49" charset="-122"/>
                </a:rPr>
                <a:t>port</a:t>
              </a:r>
            </a:p>
          </p:txBody>
        </p:sp>
        <p:sp>
          <p:nvSpPr>
            <p:cNvPr id="26657" name="Line 30"/>
            <p:cNvSpPr>
              <a:spLocks noChangeShapeType="1"/>
            </p:cNvSpPr>
            <p:nvPr/>
          </p:nvSpPr>
          <p:spPr bwMode="auto">
            <a:xfrm flipH="1">
              <a:off x="6804025" y="3345581"/>
              <a:ext cx="72072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Oval 31"/>
            <p:cNvSpPr>
              <a:spLocks noChangeArrowheads="1"/>
            </p:cNvSpPr>
            <p:nvPr/>
          </p:nvSpPr>
          <p:spPr bwMode="auto">
            <a:xfrm>
              <a:off x="3679825" y="3490044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1600">
                  <a:latin typeface="CordiaUPC" pitchFamily="34" charset="-34"/>
                </a:rPr>
                <a:t>80</a:t>
              </a:r>
            </a:p>
          </p:txBody>
        </p:sp>
        <p:sp>
          <p:nvSpPr>
            <p:cNvPr id="26659" name="Line 32"/>
            <p:cNvSpPr>
              <a:spLocks noChangeShapeType="1"/>
            </p:cNvSpPr>
            <p:nvPr/>
          </p:nvSpPr>
          <p:spPr bwMode="auto">
            <a:xfrm flipV="1">
              <a:off x="3563938" y="3850406"/>
              <a:ext cx="2159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的网络（网际）层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412876"/>
            <a:ext cx="8540750" cy="4608513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黑体" pitchFamily="49" charset="-122"/>
                <a:sym typeface="Symbol" pitchFamily="18" charset="2"/>
              </a:rPr>
              <a:t>主要功能是把数据报通过最佳路径送到目的端。</a:t>
            </a:r>
          </a:p>
          <a:p>
            <a:pPr lvl="1" eaLnBrk="1" hangingPunct="1"/>
            <a:r>
              <a:rPr lang="zh-CN" altLang="en-US">
                <a:sym typeface="Symbol" pitchFamily="18" charset="2"/>
              </a:rPr>
              <a:t>寻址（</a:t>
            </a:r>
            <a:r>
              <a:rPr lang="en-US" altLang="zh-CN">
                <a:sym typeface="Symbol" pitchFamily="18" charset="2"/>
              </a:rPr>
              <a:t>IP</a:t>
            </a:r>
            <a:r>
              <a:rPr lang="zh-CN" altLang="en-US">
                <a:sym typeface="Symbol" pitchFamily="18" charset="2"/>
              </a:rPr>
              <a:t>地址）、路由选择、封包</a:t>
            </a:r>
            <a:r>
              <a:rPr lang="en-US" altLang="zh-CN">
                <a:sym typeface="Symbol" pitchFamily="18" charset="2"/>
              </a:rPr>
              <a:t>/</a:t>
            </a:r>
            <a:r>
              <a:rPr lang="zh-CN" altLang="en-US">
                <a:sym typeface="Symbol" pitchFamily="18" charset="2"/>
              </a:rPr>
              <a:t>拆包</a:t>
            </a:r>
          </a:p>
          <a:p>
            <a:pPr eaLnBrk="1" hangingPunct="1"/>
            <a:r>
              <a:rPr lang="zh-CN" altLang="en-US" sz="2800">
                <a:ea typeface="黑体" pitchFamily="49" charset="-122"/>
                <a:sym typeface="Symbol" pitchFamily="18" charset="2"/>
              </a:rPr>
              <a:t>网络层的核心协议</a:t>
            </a:r>
            <a:r>
              <a:rPr lang="en-US" altLang="zh-CN" sz="2800">
                <a:ea typeface="黑体" pitchFamily="49" charset="-122"/>
                <a:sym typeface="Symbol" pitchFamily="18" charset="2"/>
              </a:rPr>
              <a:t>——IP</a:t>
            </a:r>
            <a:r>
              <a:rPr lang="zh-CN" altLang="en-US" sz="2800">
                <a:ea typeface="黑体" pitchFamily="49" charset="-122"/>
                <a:sym typeface="Symbol" pitchFamily="18" charset="2"/>
              </a:rPr>
              <a:t>，提供了</a:t>
            </a:r>
            <a:r>
              <a:rPr lang="zh-CN" altLang="en-US" sz="2800" u="sng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无连接</a:t>
            </a:r>
            <a:r>
              <a:rPr lang="zh-CN" altLang="en-US" sz="2800">
                <a:ea typeface="黑体" pitchFamily="49" charset="-122"/>
                <a:sym typeface="Symbol" pitchFamily="18" charset="2"/>
              </a:rPr>
              <a:t>的数据报传输服务（不保证送达，不保序，不保证无错）。</a:t>
            </a:r>
          </a:p>
          <a:p>
            <a:pPr lvl="1" eaLnBrk="1" hangingPunct="1"/>
            <a:r>
              <a:rPr lang="zh-CN" altLang="en-US">
                <a:sym typeface="Symbol" pitchFamily="18" charset="2"/>
              </a:rPr>
              <a:t>传输前不需建立连接</a:t>
            </a:r>
          </a:p>
          <a:p>
            <a:pPr lvl="1" eaLnBrk="1" hangingPunct="1"/>
            <a:r>
              <a:rPr lang="zh-CN" altLang="en-US">
                <a:sym typeface="Symbol" pitchFamily="18" charset="2"/>
              </a:rPr>
              <a:t>提高了传输效率</a:t>
            </a:r>
          </a:p>
          <a:p>
            <a:pPr eaLnBrk="1" hangingPunct="1"/>
            <a:r>
              <a:rPr lang="zh-CN" altLang="en-US" sz="2800">
                <a:ea typeface="黑体" pitchFamily="49" charset="-122"/>
                <a:sym typeface="Symbol" pitchFamily="18" charset="2"/>
              </a:rPr>
              <a:t>网络层是网络转发节点（如路由器）上的最高层。</a:t>
            </a:r>
          </a:p>
          <a:p>
            <a:pPr lvl="1" eaLnBrk="1" hangingPunct="1"/>
            <a:r>
              <a:rPr lang="zh-CN" altLang="en-US">
                <a:sym typeface="Symbol" pitchFamily="18" charset="2"/>
              </a:rPr>
              <a:t>网络节点设备不需要传输层和应用层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的网络（网际）层</a:t>
            </a:r>
            <a:endParaRPr lang="en-US" dirty="0"/>
          </a:p>
        </p:txBody>
      </p:sp>
      <p:sp>
        <p:nvSpPr>
          <p:cNvPr id="28674" name="Rectangle 2"/>
          <p:cNvSpPr txBox="1">
            <a:spLocks noChangeArrowheads="1"/>
          </p:cNvSpPr>
          <p:nvPr/>
        </p:nvSpPr>
        <p:spPr bwMode="auto">
          <a:xfrm>
            <a:off x="381000" y="1125539"/>
            <a:ext cx="5500688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  <a:sym typeface="Symbol" pitchFamily="18" charset="2"/>
              </a:rPr>
              <a:t>网络层的其它重要协议：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ICMP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Internet Control Message Protocol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）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</a:pP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传递控制消息</a:t>
            </a:r>
          </a:p>
          <a:p>
            <a:pPr marL="1600200" lvl="3" indent="-2286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292929"/>
                </a:solidFill>
                <a:ea typeface="楷体_GB2312"/>
                <a:cs typeface="楷体_GB2312"/>
                <a:sym typeface="Symbol" pitchFamily="18" charset="2"/>
              </a:rPr>
              <a:t>可达性测试</a:t>
            </a:r>
          </a:p>
          <a:p>
            <a:pPr marL="1600200" lvl="3" indent="-2286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292929"/>
                </a:solidFill>
                <a:ea typeface="楷体_GB2312"/>
                <a:cs typeface="楷体_GB2312"/>
                <a:sym typeface="Symbol" pitchFamily="18" charset="2"/>
              </a:rPr>
              <a:t>传送路由状态信息</a:t>
            </a:r>
          </a:p>
          <a:p>
            <a:pPr marL="1600200" lvl="3" indent="-2286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292929"/>
                </a:solidFill>
                <a:ea typeface="楷体_GB2312"/>
                <a:cs typeface="楷体_GB2312"/>
                <a:sym typeface="Symbol" pitchFamily="18" charset="2"/>
              </a:rPr>
              <a:t>超时通知</a:t>
            </a:r>
          </a:p>
          <a:p>
            <a:pPr marL="1600200" lvl="3" indent="-2286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292929"/>
                </a:solidFill>
                <a:ea typeface="楷体_GB2312"/>
                <a:cs typeface="楷体_GB2312"/>
                <a:sym typeface="Symbol" pitchFamily="18" charset="2"/>
              </a:rPr>
              <a:t>不可达通知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</a:pP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</a:rPr>
              <a:t>封装在</a:t>
            </a:r>
            <a:r>
              <a:rPr lang="en-US" altLang="zh-CN" sz="2000" dirty="0">
                <a:solidFill>
                  <a:srgbClr val="A50021"/>
                </a:solidFill>
                <a:ea typeface="楷体_GB2312"/>
                <a:cs typeface="楷体_GB2312"/>
              </a:rPr>
              <a:t>IP</a:t>
            </a: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</a:rPr>
              <a:t>中进行传输</a:t>
            </a:r>
            <a:endParaRPr lang="zh-CN" altLang="en-US" sz="2000" dirty="0">
              <a:solidFill>
                <a:srgbClr val="A50021"/>
              </a:solidFill>
              <a:ea typeface="楷体_GB2312"/>
              <a:cs typeface="楷体_GB2312"/>
              <a:sym typeface="Symbol" pitchFamily="18" charset="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ARP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Address Resolution Protocol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）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</a:pP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为已知的</a:t>
            </a:r>
            <a:r>
              <a:rPr lang="en-US" altLang="zh-CN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IP</a:t>
            </a: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地址确定相应的</a:t>
            </a:r>
            <a:r>
              <a:rPr lang="en-US" altLang="zh-CN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MAC</a:t>
            </a: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地址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RARP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Reverse Address Resolution Protocol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）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</a:pP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为已知的</a:t>
            </a:r>
            <a:r>
              <a:rPr lang="en-US" altLang="zh-CN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MAC</a:t>
            </a: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地址确定相应的</a:t>
            </a:r>
            <a:r>
              <a:rPr lang="en-US" altLang="zh-CN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IP</a:t>
            </a: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地址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IGMP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Internet Group Management Protocol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）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</a:pPr>
            <a:r>
              <a:rPr lang="zh-CN" altLang="en-US" sz="2000" dirty="0">
                <a:solidFill>
                  <a:srgbClr val="A50021"/>
                </a:solidFill>
                <a:ea typeface="楷体_GB2312"/>
                <a:cs typeface="楷体_GB2312"/>
                <a:sym typeface="Symbol" pitchFamily="18" charset="2"/>
              </a:rPr>
              <a:t>多播组管理</a:t>
            </a:r>
            <a:endParaRPr lang="zh-CN" altLang="en-US" sz="2000" dirty="0">
              <a:solidFill>
                <a:srgbClr val="A50021"/>
              </a:solidFill>
              <a:ea typeface="楷体_GB2312"/>
              <a:cs typeface="楷体_GB2312"/>
            </a:endParaRP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5881688" y="2000251"/>
            <a:ext cx="3643312" cy="3929063"/>
            <a:chOff x="576" y="1104"/>
            <a:chExt cx="2688" cy="2160"/>
          </a:xfrm>
        </p:grpSpPr>
        <p:grpSp>
          <p:nvGrpSpPr>
            <p:cNvPr id="28677" name="Group 4"/>
            <p:cNvGrpSpPr>
              <a:grpSpLocks/>
            </p:cNvGrpSpPr>
            <p:nvPr/>
          </p:nvGrpSpPr>
          <p:grpSpPr bwMode="auto">
            <a:xfrm>
              <a:off x="576" y="1104"/>
              <a:ext cx="1104" cy="2160"/>
              <a:chOff x="3360" y="1392"/>
              <a:chExt cx="1104" cy="2112"/>
            </a:xfrm>
          </p:grpSpPr>
          <p:sp>
            <p:nvSpPr>
              <p:cNvPr id="28680" name="Rectangle 5"/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1104" cy="91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应用层</a:t>
                </a:r>
              </a:p>
            </p:txBody>
          </p:sp>
          <p:sp>
            <p:nvSpPr>
              <p:cNvPr id="28681" name="Rectangle 6"/>
              <p:cNvSpPr>
                <a:spLocks noChangeArrowheads="1"/>
              </p:cNvSpPr>
              <p:nvPr/>
            </p:nvSpPr>
            <p:spPr bwMode="auto">
              <a:xfrm>
                <a:off x="3360" y="2270"/>
                <a:ext cx="1104" cy="308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传输层</a:t>
                </a:r>
              </a:p>
            </p:txBody>
          </p:sp>
          <p:sp>
            <p:nvSpPr>
              <p:cNvPr id="28682" name="Rectangle 7"/>
              <p:cNvSpPr>
                <a:spLocks noChangeArrowheads="1"/>
              </p:cNvSpPr>
              <p:nvPr/>
            </p:nvSpPr>
            <p:spPr bwMode="auto">
              <a:xfrm>
                <a:off x="3360" y="2887"/>
                <a:ext cx="1104" cy="617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>
                    <a:latin typeface="CordiaUPC" pitchFamily="34" charset="-34"/>
                  </a:rPr>
                  <a:t>网络接口</a:t>
                </a:r>
              </a:p>
            </p:txBody>
          </p:sp>
          <p:sp>
            <p:nvSpPr>
              <p:cNvPr id="28683" name="Rectangle 8"/>
              <p:cNvSpPr>
                <a:spLocks noChangeArrowheads="1"/>
              </p:cNvSpPr>
              <p:nvPr/>
            </p:nvSpPr>
            <p:spPr bwMode="auto">
              <a:xfrm>
                <a:off x="3360" y="2578"/>
                <a:ext cx="1104" cy="30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762000" eaLnBrk="0" hangingPunct="0"/>
                <a:r>
                  <a:rPr lang="zh-CN" altLang="en-US" sz="2000" dirty="0">
                    <a:solidFill>
                      <a:schemeClr val="bg1"/>
                    </a:solidFill>
                    <a:latin typeface="CordiaUPC" pitchFamily="34" charset="-34"/>
                  </a:rPr>
                  <a:t>网络层</a:t>
                </a:r>
              </a:p>
            </p:txBody>
          </p:sp>
        </p:grpSp>
        <p:sp>
          <p:nvSpPr>
            <p:cNvPr id="28678" name="AutoShape 9"/>
            <p:cNvSpPr>
              <a:spLocks noChangeArrowheads="1"/>
            </p:cNvSpPr>
            <p:nvPr/>
          </p:nvSpPr>
          <p:spPr bwMode="auto">
            <a:xfrm rot="-5400000">
              <a:off x="1440" y="2112"/>
              <a:ext cx="1200" cy="72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AFAB2"/>
                </a:gs>
                <a:gs pos="100000">
                  <a:srgbClr val="747452"/>
                </a:gs>
              </a:gsLst>
              <a:lin ang="0" scaled="1"/>
            </a:gra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79" name="Rectangle 10"/>
            <p:cNvSpPr>
              <a:spLocks noChangeArrowheads="1"/>
            </p:cNvSpPr>
            <p:nvPr/>
          </p:nvSpPr>
          <p:spPr bwMode="auto">
            <a:xfrm>
              <a:off x="2400" y="1872"/>
              <a:ext cx="864" cy="1200"/>
            </a:xfrm>
            <a:prstGeom prst="rect">
              <a:avLst/>
            </a:prstGeom>
            <a:solidFill>
              <a:srgbClr val="FAFAB2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defTabSz="762000" eaLnBrk="0" hangingPunct="0"/>
              <a:r>
                <a:rPr lang="zh-CN" altLang="en-US" sz="2000" dirty="0">
                  <a:latin typeface="CordiaUPC" pitchFamily="34" charset="-34"/>
                </a:rPr>
                <a:t> </a:t>
              </a:r>
              <a:r>
                <a:rPr lang="en-US" altLang="zh-CN" sz="2000" dirty="0">
                  <a:latin typeface="CordiaUPC" pitchFamily="34" charset="-34"/>
                </a:rPr>
                <a:t>●IP</a:t>
              </a:r>
            </a:p>
            <a:p>
              <a:pPr algn="l" defTabSz="762000" eaLnBrk="0" hangingPunct="0"/>
              <a:r>
                <a:rPr lang="en-US" altLang="zh-CN" sz="2000" dirty="0">
                  <a:latin typeface="CordiaUPC" pitchFamily="34" charset="-34"/>
                </a:rPr>
                <a:t> ●ICMP</a:t>
              </a:r>
            </a:p>
            <a:p>
              <a:pPr algn="l" defTabSz="762000" eaLnBrk="0" hangingPunct="0"/>
              <a:r>
                <a:rPr lang="en-US" altLang="zh-CN" sz="2000" dirty="0">
                  <a:latin typeface="CordiaUPC" pitchFamily="34" charset="-34"/>
                </a:rPr>
                <a:t> ●ARP</a:t>
              </a:r>
            </a:p>
            <a:p>
              <a:pPr algn="l" defTabSz="762000" eaLnBrk="0" hangingPunct="0"/>
              <a:r>
                <a:rPr lang="en-US" altLang="zh-CN" sz="2000" dirty="0">
                  <a:latin typeface="CordiaUPC" pitchFamily="34" charset="-34"/>
                </a:rPr>
                <a:t> ●RARP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 txBox="1">
            <a:spLocks noChangeArrowheads="1"/>
          </p:cNvSpPr>
          <p:nvPr/>
        </p:nvSpPr>
        <p:spPr bwMode="auto">
          <a:xfrm>
            <a:off x="381001" y="1125539"/>
            <a:ext cx="6215063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spcBef>
                <a:spcPct val="50000"/>
              </a:spcBef>
              <a:defRPr sz="2600">
                <a:solidFill>
                  <a:srgbClr val="000066"/>
                </a:solidFill>
                <a:ea typeface="黑体" pitchFamily="49" charset="-122"/>
              </a:defRPr>
            </a:lvl1pPr>
          </a:lstStyle>
          <a:p>
            <a:r>
              <a:rPr lang="zh-CN" altLang="en-US" dirty="0">
                <a:sym typeface="Symbol" pitchFamily="18" charset="2"/>
              </a:rPr>
              <a:t>网络层如何确定目的端传输层协议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网络层的四个主要协议</a:t>
            </a:r>
          </a:p>
        </p:txBody>
      </p:sp>
      <p:grpSp>
        <p:nvGrpSpPr>
          <p:cNvPr id="29698" name="组合 1"/>
          <p:cNvGrpSpPr>
            <a:grpSpLocks/>
          </p:cNvGrpSpPr>
          <p:nvPr/>
        </p:nvGrpSpPr>
        <p:grpSpPr bwMode="auto">
          <a:xfrm>
            <a:off x="812800" y="1544638"/>
            <a:ext cx="8280400" cy="5105446"/>
            <a:chOff x="5522913" y="1730375"/>
            <a:chExt cx="3295699" cy="4051297"/>
          </a:xfrm>
        </p:grpSpPr>
        <p:sp>
          <p:nvSpPr>
            <p:cNvPr id="29701" name="Rectangle 11"/>
            <p:cNvSpPr>
              <a:spLocks noChangeArrowheads="1"/>
            </p:cNvSpPr>
            <p:nvPr/>
          </p:nvSpPr>
          <p:spPr bwMode="auto">
            <a:xfrm>
              <a:off x="6246813" y="4092575"/>
              <a:ext cx="2057400" cy="1219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9702" name="Rectangle 12"/>
            <p:cNvSpPr>
              <a:spLocks noChangeArrowheads="1"/>
            </p:cNvSpPr>
            <p:nvPr/>
          </p:nvSpPr>
          <p:spPr bwMode="auto">
            <a:xfrm>
              <a:off x="6246813" y="1730375"/>
              <a:ext cx="1066800" cy="23622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TCP</a:t>
              </a:r>
            </a:p>
          </p:txBody>
        </p:sp>
        <p:sp>
          <p:nvSpPr>
            <p:cNvPr id="29703" name="Rectangle 13"/>
            <p:cNvSpPr>
              <a:spLocks noChangeArrowheads="1"/>
            </p:cNvSpPr>
            <p:nvPr/>
          </p:nvSpPr>
          <p:spPr bwMode="auto">
            <a:xfrm>
              <a:off x="7313613" y="1730375"/>
              <a:ext cx="990600" cy="23622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>
                  <a:latin typeface="CordiaUPC" pitchFamily="34" charset="-34"/>
                </a:rPr>
                <a:t>UDP</a:t>
              </a:r>
            </a:p>
          </p:txBody>
        </p:sp>
        <p:sp>
          <p:nvSpPr>
            <p:cNvPr id="29704" name="Oval 14"/>
            <p:cNvSpPr>
              <a:spLocks noChangeArrowheads="1"/>
            </p:cNvSpPr>
            <p:nvPr/>
          </p:nvSpPr>
          <p:spPr bwMode="auto">
            <a:xfrm>
              <a:off x="6627813" y="3940175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3200" dirty="0">
                  <a:solidFill>
                    <a:schemeClr val="bg1"/>
                  </a:solidFill>
                  <a:latin typeface="CordiaUPC" pitchFamily="34" charset="-34"/>
                </a:rPr>
                <a:t>6</a:t>
              </a:r>
            </a:p>
          </p:txBody>
        </p:sp>
        <p:sp>
          <p:nvSpPr>
            <p:cNvPr id="29705" name="Oval 15"/>
            <p:cNvSpPr>
              <a:spLocks noChangeArrowheads="1"/>
            </p:cNvSpPr>
            <p:nvPr/>
          </p:nvSpPr>
          <p:spPr bwMode="auto">
            <a:xfrm>
              <a:off x="7618413" y="3940175"/>
              <a:ext cx="381000" cy="3810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 eaLnBrk="0" hangingPunct="0"/>
              <a:r>
                <a:rPr lang="en-US" altLang="zh-CN" sz="3200" dirty="0">
                  <a:solidFill>
                    <a:schemeClr val="bg1"/>
                  </a:solidFill>
                  <a:latin typeface="CordiaUPC" pitchFamily="34" charset="-34"/>
                </a:rPr>
                <a:t>17</a:t>
              </a:r>
            </a:p>
          </p:txBody>
        </p:sp>
        <p:sp>
          <p:nvSpPr>
            <p:cNvPr id="29706" name="Line 16"/>
            <p:cNvSpPr>
              <a:spLocks noChangeShapeType="1"/>
            </p:cNvSpPr>
            <p:nvPr/>
          </p:nvSpPr>
          <p:spPr bwMode="auto">
            <a:xfrm>
              <a:off x="5522913" y="4111625"/>
              <a:ext cx="719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Text Box 17"/>
            <p:cNvSpPr txBox="1">
              <a:spLocks noChangeArrowheads="1"/>
            </p:cNvSpPr>
            <p:nvPr/>
          </p:nvSpPr>
          <p:spPr bwMode="auto">
            <a:xfrm>
              <a:off x="6961237" y="4592638"/>
              <a:ext cx="676226" cy="366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CordiaUPC" pitchFamily="34" charset="-34"/>
                </a:rPr>
                <a:t>IP</a:t>
              </a:r>
            </a:p>
          </p:txBody>
        </p:sp>
        <p:sp>
          <p:nvSpPr>
            <p:cNvPr id="29708" name="Text Box 18"/>
            <p:cNvSpPr txBox="1">
              <a:spLocks noChangeArrowheads="1"/>
            </p:cNvSpPr>
            <p:nvPr/>
          </p:nvSpPr>
          <p:spPr bwMode="auto">
            <a:xfrm>
              <a:off x="5617482" y="2716091"/>
              <a:ext cx="528613" cy="390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0066"/>
                  </a:solidFill>
                  <a:ea typeface="黑体" pitchFamily="49" charset="-122"/>
                </a:rPr>
                <a:t>传输层</a:t>
              </a:r>
            </a:p>
          </p:txBody>
        </p:sp>
        <p:sp>
          <p:nvSpPr>
            <p:cNvPr id="29709" name="Text Box 19"/>
            <p:cNvSpPr txBox="1">
              <a:spLocks noChangeArrowheads="1"/>
            </p:cNvSpPr>
            <p:nvPr/>
          </p:nvSpPr>
          <p:spPr bwMode="auto">
            <a:xfrm>
              <a:off x="5611020" y="4506791"/>
              <a:ext cx="533400" cy="390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0066"/>
                  </a:solidFill>
                  <a:ea typeface="黑体" pitchFamily="49" charset="-122"/>
                </a:rPr>
                <a:t>网络层</a:t>
              </a:r>
            </a:p>
          </p:txBody>
        </p:sp>
        <p:sp>
          <p:nvSpPr>
            <p:cNvPr id="29710" name="Text Box 20"/>
            <p:cNvSpPr txBox="1">
              <a:spLocks noChangeArrowheads="1"/>
            </p:cNvSpPr>
            <p:nvPr/>
          </p:nvSpPr>
          <p:spPr bwMode="auto">
            <a:xfrm>
              <a:off x="5796136" y="5464175"/>
              <a:ext cx="3022476" cy="31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CordiaUPC" pitchFamily="34" charset="-34"/>
                </a:rPr>
                <a:t>IP</a:t>
              </a:r>
              <a:r>
                <a:rPr lang="zh-CN" altLang="en-US" sz="2000" dirty="0">
                  <a:solidFill>
                    <a:schemeClr val="tx2"/>
                  </a:solidFill>
                  <a:latin typeface="CordiaUPC" pitchFamily="34" charset="-34"/>
                </a:rPr>
                <a:t>分组中的</a:t>
              </a:r>
              <a:r>
                <a:rPr lang="zh-CN" altLang="en-US" sz="2000" dirty="0">
                  <a:solidFill>
                    <a:srgbClr val="FF0000"/>
                  </a:solidFill>
                  <a:latin typeface="CordiaUPC" pitchFamily="34" charset="-34"/>
                </a:rPr>
                <a:t>协议域</a:t>
              </a:r>
              <a:r>
                <a:rPr lang="zh-CN" altLang="en-US" sz="2000" dirty="0">
                  <a:solidFill>
                    <a:schemeClr val="tx2"/>
                  </a:solidFill>
                  <a:latin typeface="CordiaUPC" pitchFamily="34" charset="-34"/>
                </a:rPr>
                <a:t>确定目的端的上层协议</a:t>
              </a:r>
            </a:p>
          </p:txBody>
        </p:sp>
        <p:sp>
          <p:nvSpPr>
            <p:cNvPr id="29711" name="Line 21"/>
            <p:cNvSpPr>
              <a:spLocks noChangeShapeType="1"/>
            </p:cNvSpPr>
            <p:nvPr/>
          </p:nvSpPr>
          <p:spPr bwMode="auto">
            <a:xfrm flipV="1">
              <a:off x="7294563" y="5013325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22"/>
            <p:cNvSpPr>
              <a:spLocks noChangeShapeType="1"/>
            </p:cNvSpPr>
            <p:nvPr/>
          </p:nvSpPr>
          <p:spPr bwMode="auto">
            <a:xfrm flipH="1" flipV="1">
              <a:off x="6832600" y="4292600"/>
              <a:ext cx="360363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23"/>
            <p:cNvSpPr>
              <a:spLocks noChangeShapeType="1"/>
            </p:cNvSpPr>
            <p:nvPr/>
          </p:nvSpPr>
          <p:spPr bwMode="auto">
            <a:xfrm flipV="1">
              <a:off x="7380288" y="4292600"/>
              <a:ext cx="360362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24"/>
            <p:cNvSpPr>
              <a:spLocks noChangeShapeType="1"/>
            </p:cNvSpPr>
            <p:nvPr/>
          </p:nvSpPr>
          <p:spPr bwMode="auto">
            <a:xfrm flipV="1">
              <a:off x="6804025" y="3429000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25"/>
            <p:cNvSpPr>
              <a:spLocks noChangeShapeType="1"/>
            </p:cNvSpPr>
            <p:nvPr/>
          </p:nvSpPr>
          <p:spPr bwMode="auto">
            <a:xfrm flipV="1">
              <a:off x="7812088" y="3429000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的主机－网络接口层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557339"/>
            <a:ext cx="8540750" cy="47513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</a:rPr>
              <a:t>没有定义任何实际协议，仅定义了网络接口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</a:rPr>
              <a:t>任何已有的数据链路层协议和物理层协议都可以用来支持</a:t>
            </a:r>
            <a:r>
              <a:rPr lang="en-US" altLang="zh-CN" dirty="0">
                <a:ea typeface="黑体" pitchFamily="49" charset="-122"/>
              </a:rPr>
              <a:t>TCP/IP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</a:rPr>
              <a:t>典型的例子：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Ethernet</a:t>
            </a:r>
            <a:r>
              <a:rPr lang="zh-CN" altLang="en-US" dirty="0"/>
              <a:t>、</a:t>
            </a:r>
            <a:r>
              <a:rPr lang="en-US" altLang="zh-CN" dirty="0"/>
              <a:t>Token Ring</a:t>
            </a:r>
            <a:r>
              <a:rPr lang="zh-CN" altLang="en-US" dirty="0"/>
              <a:t>、</a:t>
            </a:r>
            <a:r>
              <a:rPr lang="en-US" altLang="zh-CN" dirty="0"/>
              <a:t>HDHL</a:t>
            </a:r>
            <a:r>
              <a:rPr lang="zh-CN" altLang="en-US" dirty="0"/>
              <a:t>、</a:t>
            </a:r>
            <a:r>
              <a:rPr lang="en-US" altLang="zh-CN" dirty="0"/>
              <a:t>X.25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</a:rPr>
              <a:t>优点：适应性强、灵活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</a:rPr>
              <a:t>缺点：不能利用已存在的某些有用的功能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TCP/IP</a:t>
            </a:r>
            <a:r>
              <a:rPr lang="zh-CN" altLang="en-US" dirty="0"/>
              <a:t>总是认为其下层是不可靠的（尽管可能已经足够可靠）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协议通信模型</a:t>
            </a:r>
          </a:p>
        </p:txBody>
      </p:sp>
      <p:graphicFrame>
        <p:nvGraphicFramePr>
          <p:cNvPr id="16439" name="Object 55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317625"/>
          <a:ext cx="7694613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24725" imgH="4690872" progId="">
                  <p:embed/>
                </p:oleObj>
              </mc:Choice>
              <mc:Fallback>
                <p:oleObj name="Visio" r:id="rId2" imgW="7324725" imgH="4690872" progId="">
                  <p:embed/>
                  <p:pic>
                    <p:nvPicPr>
                      <p:cNvPr id="16439" name="Object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7625"/>
                        <a:ext cx="7694613" cy="528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数据的封装与传递过程</a:t>
            </a:r>
            <a:endParaRPr lang="en-US" altLang="zh-CN" dirty="0"/>
          </a:p>
        </p:txBody>
      </p:sp>
      <p:graphicFrame>
        <p:nvGraphicFramePr>
          <p:cNvPr id="17463" name="Object 55"/>
          <p:cNvGraphicFramePr>
            <a:graphicFrameLocks noGrp="1" noChangeAspect="1"/>
          </p:cNvGraphicFramePr>
          <p:nvPr>
            <p:ph idx="1"/>
          </p:nvPr>
        </p:nvGraphicFramePr>
        <p:xfrm>
          <a:off x="200025" y="1484314"/>
          <a:ext cx="9577388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96475" imgH="4217289" progId="">
                  <p:embed/>
                </p:oleObj>
              </mc:Choice>
              <mc:Fallback>
                <p:oleObj name="Visio" r:id="rId2" imgW="9896475" imgH="4217289" progId="">
                  <p:embed/>
                  <p:pic>
                    <p:nvPicPr>
                      <p:cNvPr id="17463" name="Object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484314"/>
                        <a:ext cx="9577388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66" name="Picture 50" descr="C:\Users\lenovo\AppData\Roaming\Tencent\Users\451256253\QQ\WinTemp\RichOle\XA9QA[6@Q19XRXHZJ5)5](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5626" y="3048001"/>
            <a:ext cx="5000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7" name="Picture 54" descr="C:\Users\lenovo\AppData\Roaming\Tencent\Users\451256253\QQ\WinTemp\RichOle\4`7)(W@SMB7)EJ@A016CJ%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3438" y="3041651"/>
            <a:ext cx="500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 bwMode="auto">
          <a:xfrm>
            <a:off x="2309814" y="4572000"/>
            <a:ext cx="71437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300" dirty="0">
                <a:solidFill>
                  <a:schemeClr val="tx1">
                    <a:lumMod val="75000"/>
                  </a:schemeClr>
                </a:solidFill>
              </a:rPr>
              <a:t>数据包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739064" y="4572000"/>
            <a:ext cx="71437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300" dirty="0">
                <a:solidFill>
                  <a:schemeClr val="tx1">
                    <a:lumMod val="75000"/>
                  </a:schemeClr>
                </a:solidFill>
              </a:rPr>
              <a:t>数据包</a:t>
            </a:r>
          </a:p>
        </p:txBody>
      </p:sp>
      <p:pic>
        <p:nvPicPr>
          <p:cNvPr id="17470" name="Picture 59" descr="C:\Users\lenovo\AppData\Roaming\Tencent\Users\451256253\QQ\WinTemp\RichOle\49I1U0@CIL_US]8@`J81M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0250" y="4799013"/>
            <a:ext cx="37147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套接字概述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协议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套接字基础知识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Arial Narrow" pitchFamily="34" charset="0"/>
                <a:ea typeface="黑体" pitchFamily="49" charset="-122"/>
              </a:rPr>
              <a:t>基本套接字操作</a:t>
            </a:r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TCP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UDP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endParaRPr lang="en-US" altLang="zh-CN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69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黑体" pitchFamily="49" charset="-122"/>
              </a:rPr>
              <a:t>TCP/IP</a:t>
            </a:r>
            <a:r>
              <a:rPr lang="zh-CN" altLang="en-US" sz="2400">
                <a:ea typeface="黑体" pitchFamily="49" charset="-122"/>
              </a:rPr>
              <a:t>协议是</a:t>
            </a:r>
            <a:r>
              <a:rPr lang="en-US" altLang="zh-CN" sz="2400">
                <a:ea typeface="黑体" pitchFamily="49" charset="-122"/>
              </a:rPr>
              <a:t>Internet</a:t>
            </a:r>
            <a:r>
              <a:rPr lang="zh-CN" altLang="en-US" sz="2400">
                <a:ea typeface="黑体" pitchFamily="49" charset="-122"/>
              </a:rPr>
              <a:t>事实上的工业标准。</a:t>
            </a:r>
          </a:p>
          <a:p>
            <a:pPr eaLnBrk="1" hangingPunct="1"/>
            <a:r>
              <a:rPr lang="zh-CN" altLang="en-US" sz="2400">
                <a:ea typeface="黑体" pitchFamily="49" charset="-122"/>
              </a:rPr>
              <a:t>一共有四层</a:t>
            </a:r>
          </a:p>
          <a:p>
            <a:pPr eaLnBrk="1" hangingPunct="1"/>
            <a:endParaRPr lang="en-US" altLang="zh-CN">
              <a:ea typeface="黑体" pitchFamily="49" charset="-122"/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720975" y="2646363"/>
          <a:ext cx="4679950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74617" imgH="2955417" progId="">
                  <p:embed/>
                </p:oleObj>
              </mc:Choice>
              <mc:Fallback>
                <p:oleObj name="Visio" r:id="rId3" imgW="4174617" imgH="2955417" progId="">
                  <p:embed/>
                  <p:pic>
                    <p:nvPicPr>
                      <p:cNvPr id="69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646363"/>
                        <a:ext cx="4679950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矩形 5"/>
          <p:cNvSpPr>
            <a:spLocks noChangeArrowheads="1"/>
          </p:cNvSpPr>
          <p:nvPr/>
        </p:nvSpPr>
        <p:spPr bwMode="auto">
          <a:xfrm>
            <a:off x="3440832" y="5157192"/>
            <a:ext cx="331236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solidFill>
                  <a:srgbClr val="000000"/>
                </a:solidFill>
              </a:rPr>
              <a:t>网络接口层</a:t>
            </a:r>
            <a:endParaRPr lang="zh-CN" altLang="en-US" b="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小结</a:t>
            </a:r>
          </a:p>
        </p:txBody>
      </p:sp>
      <p:graphicFrame>
        <p:nvGraphicFramePr>
          <p:cNvPr id="7066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349663"/>
              </p:ext>
            </p:extLst>
          </p:nvPr>
        </p:nvGraphicFramePr>
        <p:xfrm>
          <a:off x="1281114" y="1989140"/>
          <a:ext cx="7488237" cy="371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4842" imgH="2915412" progId="">
                  <p:embed/>
                </p:oleObj>
              </mc:Choice>
              <mc:Fallback>
                <p:oleObj name="Visio" r:id="rId2" imgW="5974842" imgH="2915412" progId="">
                  <p:embed/>
                  <p:pic>
                    <p:nvPicPr>
                      <p:cNvPr id="70664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4" y="1989140"/>
                        <a:ext cx="7488237" cy="371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矩形 9"/>
          <p:cNvSpPr>
            <a:spLocks noChangeArrowheads="1"/>
          </p:cNvSpPr>
          <p:nvPr/>
        </p:nvSpPr>
        <p:spPr bwMode="auto">
          <a:xfrm>
            <a:off x="4095751" y="4813301"/>
            <a:ext cx="2143125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0" dirty="0">
                <a:solidFill>
                  <a:srgbClr val="000000"/>
                </a:solidFill>
              </a:rPr>
              <a:t>网络接口层</a:t>
            </a:r>
            <a:endParaRPr lang="en-US" altLang="zh-CN" b="0" dirty="0">
              <a:solidFill>
                <a:srgbClr val="000000"/>
              </a:solidFill>
            </a:endParaRPr>
          </a:p>
          <a:p>
            <a:pPr algn="ctr"/>
            <a:endParaRPr lang="zh-CN" altLang="en-US" b="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套接字概述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协议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套接字基础知识</a:t>
            </a:r>
            <a:endParaRPr lang="en-US" altLang="zh-CN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Arial Narrow" pitchFamily="34" charset="0"/>
                <a:ea typeface="黑体" pitchFamily="49" charset="-122"/>
              </a:rPr>
              <a:t>基本套接字操作</a:t>
            </a:r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TCP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UDP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endParaRPr lang="en-US" altLang="zh-CN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1" y="1412876"/>
            <a:ext cx="8442325" cy="4608513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ea typeface="黑体" pitchFamily="49" charset="-122"/>
              </a:rPr>
              <a:t>IP</a:t>
            </a:r>
            <a:r>
              <a:rPr lang="zh-CN" altLang="en-US" dirty="0">
                <a:ea typeface="黑体" pitchFamily="49" charset="-122"/>
              </a:rPr>
              <a:t>地址是</a:t>
            </a:r>
            <a:r>
              <a:rPr lang="en-US" altLang="zh-CN" dirty="0">
                <a:ea typeface="黑体" pitchFamily="49" charset="-122"/>
              </a:rPr>
              <a:t>Internet</a:t>
            </a:r>
            <a:r>
              <a:rPr lang="zh-CN" altLang="en-US" dirty="0">
                <a:ea typeface="黑体" pitchFamily="49" charset="-122"/>
              </a:rPr>
              <a:t>中主机的标识</a:t>
            </a:r>
          </a:p>
          <a:p>
            <a:pPr lvl="1" algn="just" eaLnBrk="1" hangingPunct="1"/>
            <a:r>
              <a:rPr lang="en-US" altLang="zh-CN" dirty="0"/>
              <a:t>Internet</a:t>
            </a:r>
            <a:r>
              <a:rPr lang="zh-CN" altLang="en-US" dirty="0"/>
              <a:t>中的主机要与别的机器通信必须具有一个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1" algn="just" eaLnBrk="1" hangingPunct="1"/>
            <a:r>
              <a:rPr lang="zh-CN" altLang="en-US" dirty="0"/>
              <a:t>一个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32</a:t>
            </a:r>
            <a:r>
              <a:rPr lang="zh-CN" altLang="en-US" dirty="0"/>
              <a:t>位（</a:t>
            </a:r>
            <a:r>
              <a:rPr lang="en-US" altLang="zh-CN" dirty="0"/>
              <a:t>IPV4</a:t>
            </a:r>
            <a:r>
              <a:rPr lang="zh-CN" altLang="en-US" dirty="0"/>
              <a:t>），或者</a:t>
            </a:r>
            <a:r>
              <a:rPr lang="en-US" altLang="zh-CN" dirty="0"/>
              <a:t>128</a:t>
            </a:r>
            <a:r>
              <a:rPr lang="zh-CN" altLang="en-US" dirty="0"/>
              <a:t>位（</a:t>
            </a:r>
            <a:r>
              <a:rPr lang="en-US" altLang="zh-CN" dirty="0"/>
              <a:t>IPV6</a:t>
            </a:r>
            <a:r>
              <a:rPr lang="zh-CN" altLang="en-US" dirty="0"/>
              <a:t>）</a:t>
            </a:r>
          </a:p>
          <a:p>
            <a:pPr lvl="1" algn="just" eaLnBrk="1" hangingPunct="1"/>
            <a:r>
              <a:rPr lang="zh-CN" altLang="en-US" dirty="0"/>
              <a:t>每个数据包都必须携带目的</a:t>
            </a:r>
            <a:r>
              <a:rPr lang="en-US" altLang="zh-CN" dirty="0"/>
              <a:t>IP</a:t>
            </a:r>
            <a:r>
              <a:rPr lang="zh-CN" altLang="en-US" dirty="0"/>
              <a:t>地址和源</a:t>
            </a:r>
            <a:r>
              <a:rPr lang="en-US" altLang="zh-CN" dirty="0"/>
              <a:t>IP</a:t>
            </a:r>
            <a:r>
              <a:rPr lang="zh-CN" altLang="en-US" dirty="0"/>
              <a:t>地址，路由器依靠此信息为数据包选择路由</a:t>
            </a:r>
          </a:p>
          <a:p>
            <a:pPr lvl="1" algn="just" eaLnBrk="1" hangingPunct="1"/>
            <a:r>
              <a:rPr lang="zh-CN" altLang="en-US" dirty="0"/>
              <a:t>特殊的</a:t>
            </a:r>
            <a:r>
              <a:rPr lang="en-US" altLang="zh-CN" dirty="0"/>
              <a:t>IP</a:t>
            </a:r>
            <a:r>
              <a:rPr lang="zh-CN" altLang="en-US" dirty="0"/>
              <a:t>地址：广播地址、多播地址</a:t>
            </a:r>
          </a:p>
          <a:p>
            <a:pPr algn="just" eaLnBrk="1" hangingPunct="1"/>
            <a:r>
              <a:rPr lang="zh-CN" altLang="en-US" dirty="0">
                <a:ea typeface="黑体" pitchFamily="49" charset="-122"/>
              </a:rPr>
              <a:t>表示形式：常用点分形式，如</a:t>
            </a:r>
            <a:r>
              <a:rPr lang="en-US" altLang="zh-CN" dirty="0">
                <a:ea typeface="黑体" pitchFamily="49" charset="-122"/>
              </a:rPr>
              <a:t>202.38.64.10</a:t>
            </a:r>
            <a:r>
              <a:rPr lang="zh-CN" altLang="en-US" dirty="0">
                <a:ea typeface="黑体" pitchFamily="49" charset="-122"/>
              </a:rPr>
              <a:t>，最后都会转换为一个</a:t>
            </a:r>
            <a:r>
              <a:rPr lang="en-US" altLang="zh-CN" dirty="0">
                <a:ea typeface="黑体" pitchFamily="49" charset="-122"/>
              </a:rPr>
              <a:t>32</a:t>
            </a:r>
            <a:r>
              <a:rPr lang="zh-CN" altLang="en-US" dirty="0">
                <a:ea typeface="黑体" pitchFamily="49" charset="-122"/>
              </a:rPr>
              <a:t>位的整数。</a:t>
            </a:r>
          </a:p>
          <a:p>
            <a:pPr algn="just" eaLnBrk="1" hangingPunct="1"/>
            <a:r>
              <a:rPr lang="en-US" altLang="zh-CN" dirty="0">
                <a:ea typeface="黑体" pitchFamily="49" charset="-122"/>
              </a:rPr>
              <a:t>IP</a:t>
            </a:r>
            <a:r>
              <a:rPr lang="zh-CN" altLang="en-US" dirty="0">
                <a:ea typeface="黑体" pitchFamily="49" charset="-122"/>
              </a:rPr>
              <a:t>地址分级</a:t>
            </a:r>
          </a:p>
          <a:p>
            <a:pPr algn="just" eaLnBrk="1" hangingPunct="1"/>
            <a:r>
              <a:rPr lang="zh-CN" altLang="en-US" dirty="0">
                <a:ea typeface="黑体" pitchFamily="49" charset="-122"/>
              </a:rPr>
              <a:t>子网掩码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端口号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为了区分一台主机接收到的数据包应该递交给哪个进程来进行处理，使用端口号</a:t>
            </a:r>
          </a:p>
          <a:p>
            <a:pPr eaLnBrk="1" hangingPunct="1"/>
            <a:r>
              <a:rPr lang="en-US" altLang="zh-CN">
                <a:ea typeface="黑体" pitchFamily="49" charset="-122"/>
              </a:rPr>
              <a:t>TCP</a:t>
            </a:r>
            <a:r>
              <a:rPr lang="zh-CN" altLang="en-US">
                <a:ea typeface="黑体" pitchFamily="49" charset="-122"/>
              </a:rPr>
              <a:t>端口号与</a:t>
            </a:r>
            <a:r>
              <a:rPr lang="en-US" altLang="zh-CN">
                <a:ea typeface="黑体" pitchFamily="49" charset="-122"/>
              </a:rPr>
              <a:t>UDP</a:t>
            </a:r>
            <a:r>
              <a:rPr lang="zh-CN" altLang="en-US">
                <a:ea typeface="黑体" pitchFamily="49" charset="-122"/>
              </a:rPr>
              <a:t>端口号独立</a:t>
            </a:r>
          </a:p>
          <a:p>
            <a:pPr eaLnBrk="1" hangingPunct="1"/>
            <a:r>
              <a:rPr lang="zh-CN" altLang="en-US">
                <a:ea typeface="黑体" pitchFamily="49" charset="-122"/>
              </a:rPr>
              <a:t>端口号一般由</a:t>
            </a:r>
            <a:r>
              <a:rPr lang="en-US" altLang="zh-CN">
                <a:ea typeface="黑体" pitchFamily="49" charset="-122"/>
              </a:rPr>
              <a:t>IANA (Internet Assigned Numbers Authority) </a:t>
            </a:r>
            <a:r>
              <a:rPr lang="zh-CN" altLang="en-US">
                <a:ea typeface="黑体" pitchFamily="49" charset="-122"/>
              </a:rPr>
              <a:t>管理</a:t>
            </a:r>
          </a:p>
          <a:p>
            <a:pPr lvl="1" eaLnBrk="1" hangingPunct="1"/>
            <a:r>
              <a:rPr lang="zh-CN" altLang="en-US"/>
              <a:t>众所周知端口：</a:t>
            </a:r>
            <a:r>
              <a:rPr lang="en-US" altLang="zh-CN"/>
              <a:t>1~1023</a:t>
            </a:r>
            <a:r>
              <a:rPr lang="zh-CN" altLang="en-US"/>
              <a:t>，</a:t>
            </a:r>
            <a:r>
              <a:rPr lang="en-US" altLang="zh-CN"/>
              <a:t>1~255</a:t>
            </a:r>
            <a:r>
              <a:rPr lang="zh-CN" altLang="en-US"/>
              <a:t>之间为大部分众所周知端口，</a:t>
            </a:r>
            <a:r>
              <a:rPr lang="en-US" altLang="zh-CN"/>
              <a:t>256~1023</a:t>
            </a:r>
            <a:r>
              <a:rPr lang="zh-CN" altLang="en-US"/>
              <a:t>端口通常由</a:t>
            </a:r>
            <a:r>
              <a:rPr lang="en-US" altLang="zh-CN"/>
              <a:t>UNIX</a:t>
            </a:r>
            <a:r>
              <a:rPr lang="zh-CN" altLang="en-US"/>
              <a:t>占用</a:t>
            </a:r>
          </a:p>
          <a:p>
            <a:pPr lvl="1" eaLnBrk="1" hangingPunct="1"/>
            <a:r>
              <a:rPr lang="zh-CN" altLang="en-US"/>
              <a:t>注册端口：</a:t>
            </a:r>
            <a:r>
              <a:rPr lang="en-US" altLang="zh-CN"/>
              <a:t>1024~49151</a:t>
            </a:r>
          </a:p>
          <a:p>
            <a:pPr lvl="1" eaLnBrk="1" hangingPunct="1"/>
            <a:r>
              <a:rPr lang="zh-CN" altLang="en-US"/>
              <a:t>动态或私有端口：</a:t>
            </a:r>
            <a:r>
              <a:rPr lang="en-US" altLang="zh-CN"/>
              <a:t>49151~65535</a:t>
            </a:r>
            <a:endParaRPr lang="zh-CN" altLang="en-US"/>
          </a:p>
          <a:p>
            <a:pPr eaLnBrk="1" hangingPunct="1"/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——IPv4</a:t>
            </a:r>
            <a:r>
              <a:rPr lang="zh-CN" altLang="en-US" dirty="0">
                <a:latin typeface="黑体"/>
                <a:cs typeface="黑体"/>
              </a:rPr>
              <a:t>套接字地址结构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849313" y="1412876"/>
            <a:ext cx="8242300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楷体_GB2312"/>
                <a:cs typeface="楷体_GB2312"/>
              </a:rPr>
              <a:t>IPv4</a:t>
            </a:r>
            <a:r>
              <a:rPr lang="zh-CN" altLang="en-US" sz="2800" dirty="0">
                <a:ea typeface="楷体_GB2312"/>
                <a:cs typeface="楷体_GB2312"/>
              </a:rPr>
              <a:t>套接字地址结构在</a:t>
            </a:r>
            <a:r>
              <a:rPr lang="en-US" altLang="zh-CN" sz="2800" dirty="0" err="1">
                <a:ea typeface="楷体_GB2312"/>
                <a:cs typeface="楷体_GB2312"/>
              </a:rPr>
              <a:t>netinet</a:t>
            </a:r>
            <a:r>
              <a:rPr lang="en-US" altLang="zh-CN" sz="2800" dirty="0">
                <a:ea typeface="楷体_GB2312"/>
                <a:cs typeface="楷体_GB2312"/>
              </a:rPr>
              <a:t>/</a:t>
            </a:r>
            <a:r>
              <a:rPr lang="en-US" altLang="zh-CN" sz="2800" dirty="0" err="1">
                <a:ea typeface="楷体_GB2312"/>
                <a:cs typeface="楷体_GB2312"/>
              </a:rPr>
              <a:t>in.h</a:t>
            </a:r>
            <a:r>
              <a:rPr lang="zh-CN" altLang="en-US" sz="2800" dirty="0">
                <a:ea typeface="楷体_GB2312"/>
                <a:cs typeface="楷体_GB2312"/>
              </a:rPr>
              <a:t>文件中定义：</a:t>
            </a:r>
            <a:endParaRPr lang="en-US" altLang="zh-CN" sz="2800" dirty="0">
              <a:ea typeface="楷体_GB2312"/>
              <a:cs typeface="楷体_GB2312"/>
            </a:endParaRPr>
          </a:p>
          <a:p>
            <a:pPr lvl="1" algn="just" eaLnBrk="1" hangingPunct="1">
              <a:buNone/>
            </a:pPr>
            <a:endParaRPr lang="en-US" altLang="zh-CN" sz="1800" dirty="0">
              <a:ea typeface="楷体_GB2312"/>
              <a:cs typeface="楷体_GB2312"/>
            </a:endParaRP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struct </a:t>
            </a:r>
            <a:r>
              <a:rPr lang="en-US" altLang="zh-CN" sz="1800" dirty="0" err="1">
                <a:ea typeface="楷体_GB2312"/>
                <a:cs typeface="楷体_GB2312"/>
              </a:rPr>
              <a:t>in_addr</a:t>
            </a:r>
            <a:r>
              <a:rPr lang="en-US" altLang="zh-CN" sz="1800" dirty="0">
                <a:ea typeface="楷体_GB2312"/>
                <a:cs typeface="楷体_GB2312"/>
              </a:rPr>
              <a:t> {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</a:t>
            </a:r>
            <a:r>
              <a:rPr lang="en-US" altLang="zh-CN" sz="1800" dirty="0" err="1">
                <a:ea typeface="楷体_GB2312"/>
                <a:cs typeface="楷体_GB2312"/>
              </a:rPr>
              <a:t>in_addr_t</a:t>
            </a:r>
            <a:r>
              <a:rPr lang="en-US" altLang="zh-CN" sz="1800" dirty="0">
                <a:ea typeface="楷体_GB2312"/>
                <a:cs typeface="楷体_GB2312"/>
              </a:rPr>
              <a:t> </a:t>
            </a:r>
            <a:r>
              <a:rPr lang="en-US" altLang="zh-CN" sz="1800" dirty="0" err="1">
                <a:ea typeface="楷体_GB2312"/>
                <a:cs typeface="楷体_GB2312"/>
              </a:rPr>
              <a:t>s_addr</a:t>
            </a:r>
            <a:r>
              <a:rPr lang="en-US" altLang="zh-CN" sz="1800" dirty="0">
                <a:ea typeface="楷体_GB2312"/>
                <a:cs typeface="楷体_GB2312"/>
              </a:rPr>
              <a:t>; //32</a:t>
            </a:r>
            <a:r>
              <a:rPr lang="zh-CN" altLang="en-US" sz="1800" dirty="0">
                <a:ea typeface="楷体_GB2312"/>
                <a:cs typeface="楷体_GB2312"/>
              </a:rPr>
              <a:t>位</a:t>
            </a:r>
            <a:r>
              <a:rPr lang="en-US" altLang="zh-CN" sz="1800" dirty="0">
                <a:ea typeface="楷体_GB2312"/>
                <a:cs typeface="楷体_GB2312"/>
              </a:rPr>
              <a:t>IPv4</a:t>
            </a:r>
            <a:r>
              <a:rPr lang="zh-CN" altLang="en-US" sz="1800" dirty="0">
                <a:ea typeface="楷体_GB2312"/>
                <a:cs typeface="楷体_GB2312"/>
              </a:rPr>
              <a:t>地址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}; //</a:t>
            </a:r>
            <a:r>
              <a:rPr lang="zh-CN" altLang="en-US" sz="1800" dirty="0">
                <a:ea typeface="楷体_GB2312"/>
                <a:cs typeface="楷体_GB2312"/>
              </a:rPr>
              <a:t>网络字节顺序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ea typeface="楷体_GB2312"/>
              <a:cs typeface="楷体_GB2312"/>
            </a:endParaRP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struct </a:t>
            </a:r>
            <a:r>
              <a:rPr lang="en-US" altLang="zh-CN" sz="1800" dirty="0" err="1">
                <a:ea typeface="楷体_GB2312"/>
                <a:cs typeface="楷体_GB2312"/>
              </a:rPr>
              <a:t>sockaddr_in</a:t>
            </a:r>
            <a:r>
              <a:rPr lang="en-US" altLang="zh-CN" sz="1800" dirty="0">
                <a:ea typeface="楷体_GB2312"/>
                <a:cs typeface="楷体_GB2312"/>
              </a:rPr>
              <a:t> {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uint8_t </a:t>
            </a:r>
            <a:r>
              <a:rPr lang="en-US" altLang="zh-CN" sz="1800" dirty="0" err="1">
                <a:ea typeface="楷体_GB2312"/>
                <a:cs typeface="楷体_GB2312"/>
              </a:rPr>
              <a:t>sin_len</a:t>
            </a:r>
            <a:r>
              <a:rPr lang="en-US" altLang="zh-CN" sz="1800" dirty="0">
                <a:ea typeface="楷体_GB2312"/>
                <a:cs typeface="楷体_GB2312"/>
              </a:rPr>
              <a:t>; //</a:t>
            </a:r>
            <a:r>
              <a:rPr lang="zh-CN" altLang="en-US" sz="1800" dirty="0">
                <a:ea typeface="楷体_GB2312"/>
                <a:cs typeface="楷体_GB2312"/>
              </a:rPr>
              <a:t>结构的长度（</a:t>
            </a:r>
            <a:r>
              <a:rPr lang="en-US" altLang="zh-CN" sz="1800" dirty="0">
                <a:ea typeface="楷体_GB2312"/>
                <a:cs typeface="楷体_GB2312"/>
              </a:rPr>
              <a:t>=16</a:t>
            </a:r>
            <a:r>
              <a:rPr lang="zh-CN" altLang="en-US" sz="1800" dirty="0">
                <a:ea typeface="楷体_GB2312"/>
                <a:cs typeface="楷体_GB2312"/>
              </a:rPr>
              <a:t>）</a:t>
            </a:r>
          </a:p>
          <a:p>
            <a:pPr lvl="1" algn="just" eaLnBrk="1" hangingPunct="1"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 err="1">
                <a:ea typeface="楷体_GB2312"/>
                <a:cs typeface="楷体_GB2312"/>
              </a:rPr>
              <a:t>sa_family_t</a:t>
            </a:r>
            <a:r>
              <a:rPr lang="en-US" altLang="zh-CN" sz="1800" dirty="0">
                <a:ea typeface="楷体_GB2312"/>
                <a:cs typeface="楷体_GB2312"/>
              </a:rPr>
              <a:t> </a:t>
            </a:r>
            <a:r>
              <a:rPr lang="en-US" altLang="zh-CN" sz="1800" dirty="0" err="1">
                <a:ea typeface="楷体_GB2312"/>
                <a:cs typeface="楷体_GB2312"/>
              </a:rPr>
              <a:t>sin_family</a:t>
            </a:r>
            <a:r>
              <a:rPr lang="en-US" altLang="zh-CN" sz="1800" dirty="0">
                <a:ea typeface="楷体_GB2312"/>
                <a:cs typeface="楷体_GB2312"/>
              </a:rPr>
              <a:t>; //AF_INET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</a:t>
            </a:r>
            <a:r>
              <a:rPr lang="en-US" altLang="zh-CN" sz="1800" dirty="0" err="1">
                <a:ea typeface="楷体_GB2312"/>
                <a:cs typeface="楷体_GB2312"/>
              </a:rPr>
              <a:t>in_port_t</a:t>
            </a:r>
            <a:r>
              <a:rPr lang="en-US" altLang="zh-CN" sz="1800" dirty="0">
                <a:ea typeface="楷体_GB2312"/>
                <a:cs typeface="楷体_GB2312"/>
              </a:rPr>
              <a:t> </a:t>
            </a:r>
            <a:r>
              <a:rPr lang="en-US" altLang="zh-CN" sz="1800" dirty="0" err="1">
                <a:ea typeface="楷体_GB2312"/>
                <a:cs typeface="楷体_GB2312"/>
              </a:rPr>
              <a:t>sin_port</a:t>
            </a:r>
            <a:r>
              <a:rPr lang="en-US" altLang="zh-CN" sz="1800" dirty="0">
                <a:ea typeface="楷体_GB2312"/>
                <a:cs typeface="楷体_GB2312"/>
              </a:rPr>
              <a:t>; //16</a:t>
            </a:r>
            <a:r>
              <a:rPr lang="zh-CN" altLang="en-US" sz="1800" dirty="0">
                <a:ea typeface="楷体_GB2312"/>
                <a:cs typeface="楷体_GB2312"/>
              </a:rPr>
              <a:t>位端口号</a:t>
            </a:r>
          </a:p>
          <a:p>
            <a:pPr lvl="1" algn="just" eaLnBrk="1" hangingPunct="1"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>
                <a:ea typeface="楷体_GB2312"/>
                <a:cs typeface="楷体_GB2312"/>
              </a:rPr>
              <a:t>struct </a:t>
            </a:r>
            <a:r>
              <a:rPr lang="en-US" altLang="zh-CN" sz="1800" dirty="0" err="1">
                <a:ea typeface="楷体_GB2312"/>
                <a:cs typeface="楷体_GB2312"/>
              </a:rPr>
              <a:t>in_addr</a:t>
            </a:r>
            <a:r>
              <a:rPr lang="en-US" altLang="zh-CN" sz="1800" dirty="0">
                <a:ea typeface="楷体_GB2312"/>
                <a:cs typeface="楷体_GB2312"/>
              </a:rPr>
              <a:t> </a:t>
            </a:r>
            <a:r>
              <a:rPr lang="en-US" altLang="zh-CN" sz="1800" dirty="0" err="1">
                <a:ea typeface="楷体_GB2312"/>
                <a:cs typeface="楷体_GB2312"/>
              </a:rPr>
              <a:t>sin_addr</a:t>
            </a:r>
            <a:r>
              <a:rPr lang="en-US" altLang="zh-CN" sz="1800" dirty="0">
                <a:ea typeface="楷体_GB2312"/>
                <a:cs typeface="楷体_GB2312"/>
              </a:rPr>
              <a:t>; //</a:t>
            </a:r>
            <a:r>
              <a:rPr lang="zh-CN" altLang="en-US" sz="1800" dirty="0">
                <a:ea typeface="楷体_GB2312"/>
                <a:cs typeface="楷体_GB2312"/>
              </a:rPr>
              <a:t>网络字节顺序		</a:t>
            </a:r>
          </a:p>
          <a:p>
            <a:pPr lvl="1" algn="just" eaLnBrk="1" hangingPunct="1"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>
                <a:ea typeface="楷体_GB2312"/>
                <a:cs typeface="楷体_GB2312"/>
              </a:rPr>
              <a:t>char </a:t>
            </a:r>
            <a:r>
              <a:rPr lang="en-US" altLang="zh-CN" sz="1800" dirty="0" err="1">
                <a:ea typeface="楷体_GB2312"/>
                <a:cs typeface="楷体_GB2312"/>
              </a:rPr>
              <a:t>sin_zero</a:t>
            </a:r>
            <a:r>
              <a:rPr lang="en-US" altLang="zh-CN" sz="1800" dirty="0">
                <a:ea typeface="楷体_GB2312"/>
                <a:cs typeface="楷体_GB2312"/>
              </a:rPr>
              <a:t>[8]; //</a:t>
            </a:r>
            <a:r>
              <a:rPr lang="zh-CN" altLang="en-US" sz="1800" dirty="0">
                <a:ea typeface="楷体_GB2312"/>
                <a:cs typeface="楷体_GB2312"/>
              </a:rPr>
              <a:t>无用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};</a:t>
            </a:r>
            <a:endParaRPr lang="en-US" altLang="zh-CN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——IPv6</a:t>
            </a:r>
            <a:r>
              <a:rPr lang="zh-CN" altLang="en-US" dirty="0">
                <a:latin typeface="黑体"/>
                <a:cs typeface="黑体"/>
              </a:rPr>
              <a:t>套接字地址结构</a:t>
            </a:r>
            <a:endParaRPr lang="en-US" dirty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楷体_GB2312"/>
                <a:cs typeface="楷体_GB2312"/>
              </a:rPr>
              <a:t>IPv6</a:t>
            </a:r>
            <a:r>
              <a:rPr lang="zh-CN" altLang="en-US" sz="2800" dirty="0">
                <a:ea typeface="楷体_GB2312"/>
                <a:cs typeface="楷体_GB2312"/>
              </a:rPr>
              <a:t>套接字地址结构在</a:t>
            </a:r>
            <a:r>
              <a:rPr lang="en-US" altLang="zh-CN" sz="2800" dirty="0" err="1">
                <a:ea typeface="楷体_GB2312"/>
                <a:cs typeface="楷体_GB2312"/>
              </a:rPr>
              <a:t>netinet</a:t>
            </a:r>
            <a:r>
              <a:rPr lang="en-US" altLang="zh-CN" sz="2800" dirty="0">
                <a:ea typeface="楷体_GB2312"/>
                <a:cs typeface="楷体_GB2312"/>
              </a:rPr>
              <a:t>/</a:t>
            </a:r>
            <a:r>
              <a:rPr lang="en-US" altLang="zh-CN" sz="2800" dirty="0" err="1">
                <a:ea typeface="楷体_GB2312"/>
                <a:cs typeface="楷体_GB2312"/>
              </a:rPr>
              <a:t>in.h</a:t>
            </a:r>
            <a:r>
              <a:rPr lang="zh-CN" altLang="en-US" sz="2800" dirty="0">
                <a:ea typeface="楷体_GB2312"/>
                <a:cs typeface="楷体_GB2312"/>
              </a:rPr>
              <a:t>文件中定义：</a:t>
            </a:r>
            <a:endParaRPr lang="en-US" altLang="zh-CN" sz="2800" dirty="0"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endParaRPr lang="en-US" altLang="zh-CN" sz="1800" dirty="0"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struct in6_addr {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uint8_t s6_addr[16]; //128</a:t>
            </a:r>
            <a:r>
              <a:rPr lang="zh-CN" altLang="en-US" sz="1800" dirty="0">
                <a:ea typeface="楷体_GB2312"/>
                <a:cs typeface="楷体_GB2312"/>
              </a:rPr>
              <a:t>位</a:t>
            </a:r>
            <a:r>
              <a:rPr lang="en-US" altLang="zh-CN" sz="1800" dirty="0">
                <a:ea typeface="楷体_GB2312"/>
                <a:cs typeface="楷体_GB2312"/>
              </a:rPr>
              <a:t>IPv6</a:t>
            </a:r>
            <a:r>
              <a:rPr lang="zh-CN" altLang="en-US" sz="1800" dirty="0">
                <a:ea typeface="楷体_GB2312"/>
                <a:cs typeface="楷体_GB2312"/>
              </a:rPr>
              <a:t>地址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}; //</a:t>
            </a:r>
            <a:r>
              <a:rPr lang="zh-CN" altLang="en-US" sz="1800" dirty="0">
                <a:ea typeface="楷体_GB2312"/>
                <a:cs typeface="楷体_GB2312"/>
              </a:rPr>
              <a:t>网络字节顺序</a:t>
            </a:r>
          </a:p>
          <a:p>
            <a:pPr lvl="1" algn="just" eaLnBrk="1" hangingPunct="1">
              <a:lnSpc>
                <a:spcPct val="90000"/>
              </a:lnSpc>
              <a:buNone/>
            </a:pPr>
            <a:endParaRPr lang="zh-CN" altLang="en-US" sz="1800" dirty="0"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struct sockaddr_in6 {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uint8_t sin6_len; //</a:t>
            </a:r>
            <a:r>
              <a:rPr lang="zh-CN" altLang="en-US" sz="1800" dirty="0">
                <a:ea typeface="楷体_GB2312"/>
                <a:cs typeface="楷体_GB2312"/>
              </a:rPr>
              <a:t>结构的长度（</a:t>
            </a:r>
            <a:r>
              <a:rPr lang="en-US" altLang="zh-CN" sz="1800" dirty="0">
                <a:ea typeface="楷体_GB2312"/>
                <a:cs typeface="楷体_GB2312"/>
              </a:rPr>
              <a:t>=24</a:t>
            </a:r>
            <a:r>
              <a:rPr lang="zh-CN" altLang="en-US" sz="1800" dirty="0">
                <a:ea typeface="楷体_GB2312"/>
                <a:cs typeface="楷体_GB2312"/>
              </a:rPr>
              <a:t>）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 err="1">
                <a:ea typeface="楷体_GB2312"/>
                <a:cs typeface="楷体_GB2312"/>
              </a:rPr>
              <a:t>sa_family_t</a:t>
            </a:r>
            <a:r>
              <a:rPr lang="en-US" altLang="zh-CN" sz="1800" dirty="0">
                <a:ea typeface="楷体_GB2312"/>
                <a:cs typeface="楷体_GB2312"/>
              </a:rPr>
              <a:t> sin6_family; //AF_INET6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  </a:t>
            </a:r>
            <a:r>
              <a:rPr lang="en-US" altLang="zh-CN" sz="1800" dirty="0" err="1">
                <a:ea typeface="楷体_GB2312"/>
                <a:cs typeface="楷体_GB2312"/>
              </a:rPr>
              <a:t>in_port_t</a:t>
            </a:r>
            <a:r>
              <a:rPr lang="en-US" altLang="zh-CN" sz="1800" dirty="0">
                <a:ea typeface="楷体_GB2312"/>
                <a:cs typeface="楷体_GB2312"/>
              </a:rPr>
              <a:t> sin6_port; //16</a:t>
            </a:r>
            <a:r>
              <a:rPr lang="zh-CN" altLang="en-US" sz="1800" dirty="0">
                <a:ea typeface="楷体_GB2312"/>
                <a:cs typeface="楷体_GB2312"/>
              </a:rPr>
              <a:t>位端口号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>
                <a:ea typeface="楷体_GB2312"/>
                <a:cs typeface="楷体_GB2312"/>
              </a:rPr>
              <a:t>uint32_t sin6_flowinfo; //</a:t>
            </a:r>
            <a:r>
              <a:rPr lang="zh-CN" altLang="en-US" sz="1800" dirty="0">
                <a:ea typeface="楷体_GB2312"/>
                <a:cs typeface="楷体_GB2312"/>
              </a:rPr>
              <a:t>通信流类别和流标签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1800" dirty="0">
                <a:ea typeface="楷体_GB2312"/>
                <a:cs typeface="楷体_GB2312"/>
              </a:rPr>
              <a:t>  </a:t>
            </a:r>
            <a:r>
              <a:rPr lang="en-US" altLang="zh-CN" sz="1800" dirty="0">
                <a:ea typeface="楷体_GB2312"/>
                <a:cs typeface="楷体_GB2312"/>
              </a:rPr>
              <a:t>struct in6_addr sin6_addr; //</a:t>
            </a:r>
            <a:r>
              <a:rPr lang="zh-CN" altLang="en-US" sz="1800" dirty="0">
                <a:ea typeface="楷体_GB2312"/>
                <a:cs typeface="楷体_GB2312"/>
              </a:rPr>
              <a:t>网络字节顺序	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sz="1800" dirty="0">
                <a:ea typeface="楷体_GB2312"/>
                <a:cs typeface="楷体_GB2312"/>
              </a:rPr>
              <a:t>};</a:t>
            </a:r>
            <a:endParaRPr lang="en-US" altLang="zh-CN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en-US" altLang="en-US" dirty="0">
                <a:latin typeface="黑体"/>
                <a:cs typeface="黑体"/>
              </a:rPr>
              <a:t>通用</a:t>
            </a:r>
            <a:r>
              <a:rPr lang="zh-CN" altLang="en-US" dirty="0">
                <a:latin typeface="黑体"/>
                <a:cs typeface="黑体"/>
              </a:rPr>
              <a:t>套接字地址结构</a:t>
            </a:r>
            <a:r>
              <a:rPr lang="en-US" altLang="zh-CN" dirty="0">
                <a:solidFill>
                  <a:schemeClr val="tx1"/>
                </a:solidFill>
                <a:cs typeface="楷体_GB2312" charset="0"/>
              </a:rPr>
              <a:t> </a:t>
            </a:r>
            <a:endParaRPr lang="en-US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ea typeface="楷体_GB2312"/>
              </a:rPr>
              <a:t>通用套接字地址结构在</a:t>
            </a:r>
            <a:r>
              <a:rPr lang="en-US" altLang="zh-CN" sz="2800" dirty="0">
                <a:ea typeface="楷体_GB2312"/>
              </a:rPr>
              <a:t>sys/</a:t>
            </a:r>
            <a:r>
              <a:rPr lang="en-US" altLang="zh-CN" sz="2800" dirty="0" err="1">
                <a:ea typeface="楷体_GB2312"/>
              </a:rPr>
              <a:t>socket.h</a:t>
            </a:r>
            <a:r>
              <a:rPr lang="zh-CN" altLang="en-US" sz="2800" dirty="0">
                <a:ea typeface="楷体_GB2312"/>
              </a:rPr>
              <a:t>文件中定义：</a:t>
            </a:r>
            <a:endParaRPr lang="en-US" altLang="zh-CN" sz="2800" dirty="0">
              <a:ea typeface="楷体_GB2312"/>
            </a:endParaRP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	struct </a:t>
            </a:r>
            <a:r>
              <a:rPr lang="en-US" altLang="zh-CN" sz="1800" dirty="0" err="1">
                <a:ea typeface="楷体_GB2312"/>
                <a:cs typeface="楷体_GB2312"/>
              </a:rPr>
              <a:t>sockaddr</a:t>
            </a:r>
            <a:r>
              <a:rPr lang="en-US" altLang="zh-CN" sz="1800" dirty="0">
                <a:ea typeface="楷体_GB2312"/>
                <a:cs typeface="楷体_GB2312"/>
              </a:rPr>
              <a:t> {</a:t>
            </a: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	  uint8_t </a:t>
            </a:r>
            <a:r>
              <a:rPr lang="en-US" altLang="zh-CN" sz="1800" dirty="0" err="1">
                <a:ea typeface="楷体_GB2312"/>
                <a:cs typeface="楷体_GB2312"/>
              </a:rPr>
              <a:t>sa_len</a:t>
            </a:r>
            <a:r>
              <a:rPr lang="en-US" altLang="zh-CN" sz="1800" dirty="0">
                <a:ea typeface="楷体_GB2312"/>
                <a:cs typeface="楷体_GB2312"/>
              </a:rPr>
              <a:t>; //</a:t>
            </a:r>
            <a:r>
              <a:rPr lang="zh-CN" altLang="en-US" sz="1800" dirty="0">
                <a:ea typeface="楷体_GB2312"/>
                <a:cs typeface="楷体_GB2312"/>
              </a:rPr>
              <a:t>结构的长度（</a:t>
            </a:r>
            <a:r>
              <a:rPr lang="en-US" altLang="zh-CN" sz="1800" dirty="0">
                <a:ea typeface="楷体_GB2312"/>
                <a:cs typeface="楷体_GB2312"/>
              </a:rPr>
              <a:t>=16</a:t>
            </a:r>
            <a:r>
              <a:rPr lang="zh-CN" altLang="en-US" sz="1800" dirty="0">
                <a:ea typeface="楷体_GB2312"/>
                <a:cs typeface="楷体_GB2312"/>
              </a:rPr>
              <a:t>）</a:t>
            </a:r>
          </a:p>
          <a:p>
            <a:pPr lvl="1" algn="just" eaLnBrk="1" hangingPunct="1">
              <a:buNone/>
            </a:pPr>
            <a:r>
              <a:rPr lang="zh-CN" altLang="en-US" sz="1800" dirty="0">
                <a:ea typeface="楷体_GB2312"/>
                <a:cs typeface="楷体_GB2312"/>
              </a:rPr>
              <a:t>	  </a:t>
            </a:r>
            <a:r>
              <a:rPr lang="en-US" altLang="zh-CN" sz="1800" dirty="0" err="1">
                <a:ea typeface="楷体_GB2312"/>
                <a:cs typeface="楷体_GB2312"/>
              </a:rPr>
              <a:t>sa_family_t</a:t>
            </a:r>
            <a:r>
              <a:rPr lang="en-US" altLang="zh-CN" sz="1800" dirty="0">
                <a:ea typeface="楷体_GB2312"/>
                <a:cs typeface="楷体_GB2312"/>
              </a:rPr>
              <a:t> </a:t>
            </a:r>
            <a:r>
              <a:rPr lang="en-US" altLang="zh-CN" sz="1800" dirty="0" err="1">
                <a:ea typeface="楷体_GB2312"/>
                <a:cs typeface="楷体_GB2312"/>
              </a:rPr>
              <a:t>sa_family</a:t>
            </a:r>
            <a:r>
              <a:rPr lang="en-US" altLang="zh-CN" sz="1800" dirty="0">
                <a:ea typeface="楷体_GB2312"/>
                <a:cs typeface="楷体_GB2312"/>
              </a:rPr>
              <a:t>; //</a:t>
            </a:r>
            <a:r>
              <a:rPr lang="zh-CN" altLang="en-US" sz="1800" dirty="0">
                <a:ea typeface="楷体_GB2312"/>
                <a:cs typeface="楷体_GB2312"/>
              </a:rPr>
              <a:t>地址族：</a:t>
            </a:r>
            <a:r>
              <a:rPr lang="en-US" altLang="zh-CN" sz="1800" dirty="0" err="1">
                <a:ea typeface="楷体_GB2312"/>
                <a:cs typeface="楷体_GB2312"/>
              </a:rPr>
              <a:t>AF_xxx</a:t>
            </a:r>
            <a:endParaRPr lang="en-US" altLang="zh-CN" sz="1800" dirty="0">
              <a:ea typeface="楷体_GB2312"/>
              <a:cs typeface="楷体_GB2312"/>
            </a:endParaRPr>
          </a:p>
          <a:p>
            <a:pPr lvl="1" algn="just" eaLnBrk="1" hangingPunct="1">
              <a:buNone/>
            </a:pPr>
            <a:r>
              <a:rPr lang="en-US" altLang="zh-CN" sz="1800" dirty="0">
                <a:ea typeface="楷体_GB2312"/>
                <a:cs typeface="楷体_GB2312"/>
              </a:rPr>
              <a:t>	  char </a:t>
            </a:r>
            <a:r>
              <a:rPr lang="en-US" altLang="zh-CN" sz="1800" dirty="0" err="1">
                <a:ea typeface="楷体_GB2312"/>
                <a:cs typeface="楷体_GB2312"/>
              </a:rPr>
              <a:t>sa_data</a:t>
            </a:r>
            <a:r>
              <a:rPr lang="en-US" altLang="zh-CN" sz="1800" dirty="0">
                <a:ea typeface="楷体_GB2312"/>
                <a:cs typeface="楷体_GB2312"/>
              </a:rPr>
              <a:t>[14]; //</a:t>
            </a:r>
            <a:r>
              <a:rPr lang="zh-CN" altLang="en-US" sz="1800" dirty="0">
                <a:ea typeface="楷体_GB2312"/>
                <a:cs typeface="楷体_GB2312"/>
              </a:rPr>
              <a:t>协议特殊的地址</a:t>
            </a:r>
          </a:p>
          <a:p>
            <a:pPr lvl="1" algn="just" eaLnBrk="1" hangingPunct="1">
              <a:buNone/>
            </a:pPr>
            <a:r>
              <a:rPr lang="zh-CN" altLang="en-US" sz="1800" dirty="0">
                <a:ea typeface="楷体_GB2312"/>
                <a:cs typeface="楷体_GB2312"/>
              </a:rPr>
              <a:t>	</a:t>
            </a:r>
            <a:r>
              <a:rPr lang="en-US" altLang="zh-CN" sz="1800" dirty="0">
                <a:ea typeface="楷体_GB2312"/>
                <a:cs typeface="楷体_GB2312"/>
              </a:rPr>
              <a:t>};</a:t>
            </a:r>
          </a:p>
          <a:p>
            <a:pPr algn="just" eaLnBrk="1" hangingPunct="1"/>
            <a:r>
              <a:rPr lang="zh-CN" altLang="en-US" sz="2800" dirty="0">
                <a:ea typeface="楷体_GB2312"/>
              </a:rPr>
              <a:t>套接字函数地址参数被定义成取得通用的套接字地址结构，例如</a:t>
            </a:r>
            <a:r>
              <a:rPr lang="en-US" altLang="zh-CN" sz="2800" dirty="0">
                <a:ea typeface="楷体_GB2312"/>
              </a:rPr>
              <a:t>bind</a:t>
            </a:r>
            <a:r>
              <a:rPr lang="zh-CN" altLang="en-US" sz="2800" dirty="0">
                <a:ea typeface="楷体_GB2312"/>
              </a:rPr>
              <a:t>函数</a:t>
            </a:r>
            <a:r>
              <a:rPr lang="zh-CN" altLang="en-US" sz="2000" dirty="0">
                <a:ea typeface="楷体_GB2312"/>
                <a:cs typeface="楷体_GB2312"/>
              </a:rPr>
              <a:t>：</a:t>
            </a:r>
            <a:endParaRPr lang="en-US" altLang="zh-CN" sz="2000" dirty="0">
              <a:ea typeface="楷体_GB2312"/>
              <a:cs typeface="楷体_GB231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ea typeface="楷体_GB2312"/>
                <a:cs typeface="楷体_GB2312"/>
              </a:rPr>
              <a:t>	</a:t>
            </a:r>
            <a:endParaRPr lang="en-US" altLang="zh-CN" sz="2400" dirty="0">
              <a:ea typeface="楷体_GB2312"/>
              <a:cs typeface="楷体_GB231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ea typeface="楷体_GB2312"/>
                <a:cs typeface="楷体_GB2312"/>
              </a:rPr>
              <a:t>	</a:t>
            </a:r>
            <a:endParaRPr lang="en-US" dirty="0">
              <a:ea typeface="黑体" pitchFamily="49" charset="-122"/>
            </a:endParaRPr>
          </a:p>
        </p:txBody>
      </p:sp>
      <p:sp>
        <p:nvSpPr>
          <p:cNvPr id="78851" name="Text Box 8"/>
          <p:cNvSpPr txBox="1">
            <a:spLocks noChangeArrowheads="1"/>
          </p:cNvSpPr>
          <p:nvPr/>
        </p:nvSpPr>
        <p:spPr bwMode="auto">
          <a:xfrm>
            <a:off x="0" y="5661248"/>
            <a:ext cx="9906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socket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的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IPv4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结构体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sockaddr_in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indent="-342900" algn="l"/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		struct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sockaddr_in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 serv;</a:t>
            </a:r>
          </a:p>
          <a:p>
            <a:pPr marL="342900" indent="-342900" algn="l"/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		bind (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sockfd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, (struct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sockaddr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 *) &amp;serv ,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 (serv));</a:t>
            </a:r>
          </a:p>
          <a:p>
            <a:pPr marL="342900" indent="-342900" algn="l"/>
            <a:endParaRPr lang="en-US" altLang="zh-CN" dirty="0"/>
          </a:p>
        </p:txBody>
      </p:sp>
      <p:sp>
        <p:nvSpPr>
          <p:cNvPr id="78852" name="Text Box 14"/>
          <p:cNvSpPr txBox="1">
            <a:spLocks noChangeArrowheads="1"/>
          </p:cNvSpPr>
          <p:nvPr/>
        </p:nvSpPr>
        <p:spPr bwMode="auto">
          <a:xfrm>
            <a:off x="0" y="4770294"/>
            <a:ext cx="9906000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socket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的通用结构体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sockaddr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		int bind (int , struct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sockaddr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 *,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楷体_GB2312"/>
              </a:rPr>
              <a:t>socklen_t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楷体_GB2312"/>
              </a:rPr>
              <a:t>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8" name="Content Placeholder 2"/>
          <p:cNvSpPr>
            <a:spLocks noGrp="1"/>
          </p:cNvSpPr>
          <p:nvPr>
            <p:ph idx="1"/>
          </p:nvPr>
        </p:nvSpPr>
        <p:spPr>
          <a:xfrm>
            <a:off x="849313" y="1268413"/>
            <a:ext cx="8242300" cy="46085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楷体_GB2312"/>
                <a:cs typeface="楷体_GB2312"/>
              </a:rPr>
              <a:t>套接字地址结构比较</a:t>
            </a:r>
            <a:endParaRPr lang="en-US" dirty="0"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35401" y="2114551"/>
            <a:ext cx="12239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长度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059363" y="2114551"/>
            <a:ext cx="1223962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080808"/>
                </a:solidFill>
              </a:rPr>
              <a:t>AF_INET6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835401" y="2474913"/>
            <a:ext cx="24479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80808"/>
                </a:solidFill>
              </a:rPr>
              <a:t>16</a:t>
            </a:r>
            <a:r>
              <a:rPr lang="zh-CN" altLang="en-US" sz="1800">
                <a:solidFill>
                  <a:srgbClr val="080808"/>
                </a:solidFill>
              </a:rPr>
              <a:t>位端口号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35401" y="2833689"/>
            <a:ext cx="2447925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80808"/>
                </a:solidFill>
              </a:rPr>
              <a:t>32</a:t>
            </a:r>
            <a:r>
              <a:rPr lang="zh-CN" altLang="en-US" sz="1800">
                <a:solidFill>
                  <a:srgbClr val="080808"/>
                </a:solidFill>
              </a:rPr>
              <a:t>位流标签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835401" y="3554414"/>
            <a:ext cx="2447925" cy="1800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80808"/>
                </a:solidFill>
              </a:rPr>
              <a:t>128</a:t>
            </a:r>
            <a:r>
              <a:rPr lang="zh-CN" altLang="en-US" sz="1800">
                <a:solidFill>
                  <a:srgbClr val="080808"/>
                </a:solidFill>
              </a:rPr>
              <a:t>位</a:t>
            </a:r>
            <a:r>
              <a:rPr lang="en-US" altLang="zh-CN" sz="1800">
                <a:solidFill>
                  <a:srgbClr val="080808"/>
                </a:solidFill>
              </a:rPr>
              <a:t>IPv6</a:t>
            </a:r>
            <a:r>
              <a:rPr lang="zh-CN" altLang="en-US" sz="1800">
                <a:solidFill>
                  <a:srgbClr val="080808"/>
                </a:solidFill>
              </a:rPr>
              <a:t>地址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3835401" y="1628800"/>
            <a:ext cx="2486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sockaddr_in6{ }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23876" y="2114551"/>
            <a:ext cx="12239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solidFill>
                  <a:srgbClr val="080808"/>
                </a:solidFill>
              </a:rPr>
              <a:t>长度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747838" y="2114551"/>
            <a:ext cx="1223962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rgbClr val="080808"/>
                </a:solidFill>
              </a:rPr>
              <a:t>AF_INET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23876" y="2474913"/>
            <a:ext cx="24479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80808"/>
                </a:solidFill>
              </a:rPr>
              <a:t>16</a:t>
            </a:r>
            <a:r>
              <a:rPr lang="zh-CN" altLang="en-US" sz="1800">
                <a:solidFill>
                  <a:srgbClr val="080808"/>
                </a:solidFill>
              </a:rPr>
              <a:t>位端口号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23876" y="2833689"/>
            <a:ext cx="2447925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80808"/>
                </a:solidFill>
              </a:rPr>
              <a:t>32</a:t>
            </a:r>
            <a:r>
              <a:rPr lang="zh-CN" altLang="en-US" sz="1800">
                <a:solidFill>
                  <a:srgbClr val="080808"/>
                </a:solidFill>
              </a:rPr>
              <a:t>位</a:t>
            </a:r>
            <a:r>
              <a:rPr lang="en-US" altLang="zh-CN" sz="1800">
                <a:solidFill>
                  <a:srgbClr val="080808"/>
                </a:solidFill>
              </a:rPr>
              <a:t>IP</a:t>
            </a:r>
            <a:r>
              <a:rPr lang="zh-CN" altLang="en-US" sz="1800">
                <a:solidFill>
                  <a:srgbClr val="080808"/>
                </a:solidFill>
              </a:rPr>
              <a:t>地址</a:t>
            </a:r>
            <a:endParaRPr lang="en-US" altLang="zh-CN" sz="1800">
              <a:solidFill>
                <a:srgbClr val="080808"/>
              </a:solidFill>
            </a:endParaRP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523876" y="3554414"/>
            <a:ext cx="2447925" cy="936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未用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04708" y="1628800"/>
            <a:ext cx="213071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sockaddr_in</a:t>
            </a:r>
            <a:r>
              <a:rPr lang="en-US" altLang="zh-CN" dirty="0"/>
              <a:t>{ }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468313" y="4567388"/>
            <a:ext cx="273526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</a:rPr>
              <a:t>固定长度（</a:t>
            </a:r>
            <a:r>
              <a:rPr lang="en-US" altLang="zh-CN" dirty="0">
                <a:solidFill>
                  <a:srgbClr val="080808"/>
                </a:solidFill>
              </a:rPr>
              <a:t>16</a:t>
            </a:r>
            <a:r>
              <a:rPr lang="zh-CN" altLang="en-US" dirty="0">
                <a:solidFill>
                  <a:srgbClr val="080808"/>
                </a:solidFill>
              </a:rPr>
              <a:t>字节）</a:t>
            </a:r>
            <a:endParaRPr lang="en-US" altLang="zh-CN" dirty="0">
              <a:solidFill>
                <a:srgbClr val="080808"/>
              </a:solidFill>
            </a:endParaRP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3720307" y="5349676"/>
            <a:ext cx="2716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</a:rPr>
              <a:t>固定长度（</a:t>
            </a:r>
            <a:r>
              <a:rPr lang="en-US" altLang="zh-CN" dirty="0">
                <a:solidFill>
                  <a:srgbClr val="080808"/>
                </a:solidFill>
              </a:rPr>
              <a:t>24</a:t>
            </a:r>
            <a:r>
              <a:rPr lang="zh-CN" altLang="en-US" dirty="0">
                <a:solidFill>
                  <a:srgbClr val="080808"/>
                </a:solidFill>
              </a:rPr>
              <a:t>字节）</a:t>
            </a:r>
            <a:endParaRPr lang="en-US" altLang="zh-CN" dirty="0">
              <a:solidFill>
                <a:srgbClr val="080808"/>
              </a:solidFill>
            </a:endParaRPr>
          </a:p>
        </p:txBody>
      </p:sp>
      <p:sp>
        <p:nvSpPr>
          <p:cNvPr id="79889" name="Rectangle 9"/>
          <p:cNvSpPr>
            <a:spLocks noChangeArrowheads="1"/>
          </p:cNvSpPr>
          <p:nvPr/>
        </p:nvSpPr>
        <p:spPr bwMode="auto">
          <a:xfrm>
            <a:off x="6645276" y="2105026"/>
            <a:ext cx="12239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rgbClr val="080808"/>
                </a:solidFill>
              </a:rPr>
              <a:t>长度</a:t>
            </a: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79890" name="Rectangle 10"/>
          <p:cNvSpPr>
            <a:spLocks noChangeArrowheads="1"/>
          </p:cNvSpPr>
          <p:nvPr/>
        </p:nvSpPr>
        <p:spPr bwMode="auto">
          <a:xfrm>
            <a:off x="7869238" y="2105026"/>
            <a:ext cx="1223962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rgbClr val="080808"/>
                </a:solidFill>
              </a:rPr>
              <a:t>AF_INET</a:t>
            </a:r>
          </a:p>
        </p:txBody>
      </p:sp>
      <p:sp>
        <p:nvSpPr>
          <p:cNvPr id="79891" name="Rectangle 11"/>
          <p:cNvSpPr>
            <a:spLocks noChangeArrowheads="1"/>
          </p:cNvSpPr>
          <p:nvPr/>
        </p:nvSpPr>
        <p:spPr bwMode="auto">
          <a:xfrm>
            <a:off x="6645276" y="2465388"/>
            <a:ext cx="24479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80808"/>
                </a:solidFill>
              </a:rPr>
              <a:t>14</a:t>
            </a:r>
            <a:r>
              <a:rPr lang="zh-CN" altLang="en-US" sz="1600">
                <a:solidFill>
                  <a:srgbClr val="080808"/>
                </a:solidFill>
              </a:rPr>
              <a:t>字节</a:t>
            </a:r>
            <a:r>
              <a:rPr lang="en-US" altLang="zh-CN" sz="1600">
                <a:solidFill>
                  <a:srgbClr val="080808"/>
                </a:solidFill>
              </a:rPr>
              <a:t>(</a:t>
            </a:r>
            <a:r>
              <a:rPr lang="zh-CN" altLang="en-US" sz="1600">
                <a:solidFill>
                  <a:srgbClr val="080808"/>
                </a:solidFill>
              </a:rPr>
              <a:t>端口号和</a:t>
            </a:r>
            <a:r>
              <a:rPr lang="en-US" altLang="zh-CN" sz="1600">
                <a:solidFill>
                  <a:srgbClr val="080808"/>
                </a:solidFill>
              </a:rPr>
              <a:t>IP</a:t>
            </a:r>
            <a:r>
              <a:rPr lang="zh-CN" altLang="en-US" sz="1600">
                <a:solidFill>
                  <a:srgbClr val="080808"/>
                </a:solidFill>
              </a:rPr>
              <a:t>地址</a:t>
            </a:r>
            <a:r>
              <a:rPr lang="en-US" altLang="zh-CN" sz="1600">
                <a:solidFill>
                  <a:srgbClr val="080808"/>
                </a:solidFill>
              </a:rPr>
              <a:t>)</a:t>
            </a:r>
          </a:p>
        </p:txBody>
      </p:sp>
      <p:sp>
        <p:nvSpPr>
          <p:cNvPr id="79892" name="Text Box 14"/>
          <p:cNvSpPr txBox="1">
            <a:spLocks noChangeArrowheads="1"/>
          </p:cNvSpPr>
          <p:nvPr/>
        </p:nvSpPr>
        <p:spPr bwMode="auto">
          <a:xfrm>
            <a:off x="6645276" y="1628800"/>
            <a:ext cx="245392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sockaddr</a:t>
            </a:r>
            <a:r>
              <a:rPr lang="en-US" altLang="zh-CN" dirty="0"/>
              <a:t>{ }</a:t>
            </a:r>
          </a:p>
        </p:txBody>
      </p:sp>
      <p:sp>
        <p:nvSpPr>
          <p:cNvPr id="79893" name="Text Box 15"/>
          <p:cNvSpPr txBox="1">
            <a:spLocks noChangeArrowheads="1"/>
          </p:cNvSpPr>
          <p:nvPr/>
        </p:nvSpPr>
        <p:spPr bwMode="auto">
          <a:xfrm>
            <a:off x="6596063" y="3276601"/>
            <a:ext cx="273526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80808"/>
                </a:solidFill>
              </a:rPr>
              <a:t>固定长度（</a:t>
            </a:r>
            <a:r>
              <a:rPr lang="en-US" altLang="zh-CN">
                <a:solidFill>
                  <a:srgbClr val="080808"/>
                </a:solidFill>
              </a:rPr>
              <a:t>16</a:t>
            </a:r>
            <a:r>
              <a:rPr lang="zh-CN" altLang="en-US">
                <a:solidFill>
                  <a:srgbClr val="080808"/>
                </a:solidFill>
              </a:rPr>
              <a:t>字节）</a:t>
            </a:r>
            <a:endParaRPr lang="en-US" altLang="zh-CN">
              <a:solidFill>
                <a:srgbClr val="080808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84136"/>
              </p:ext>
            </p:extLst>
          </p:nvPr>
        </p:nvGraphicFramePr>
        <p:xfrm>
          <a:off x="6321426" y="4000500"/>
          <a:ext cx="3203575" cy="13725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协议簇字段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说明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AF_INET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IPv4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协议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AF_INET6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IPv6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协议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字节顺序转换</a:t>
            </a:r>
            <a:r>
              <a:rPr lang="en-US" altLang="zh-CN" dirty="0">
                <a:latin typeface="黑体"/>
                <a:cs typeface="黑体"/>
              </a:rPr>
              <a:t>(</a:t>
            </a:r>
            <a:r>
              <a:rPr lang="zh-CN" altLang="zh-CN" dirty="0">
                <a:latin typeface="黑体"/>
                <a:cs typeface="黑体"/>
              </a:rPr>
              <a:t>1</a:t>
            </a:r>
            <a:r>
              <a:rPr lang="en-US" altLang="zh-CN" dirty="0">
                <a:latin typeface="黑体"/>
                <a:cs typeface="黑体"/>
              </a:rPr>
              <a:t>) </a:t>
            </a:r>
            <a:endParaRPr lang="en-US" dirty="0"/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849313" y="1412876"/>
            <a:ext cx="8242300" cy="4608513"/>
          </a:xfrm>
        </p:spPr>
        <p:txBody>
          <a:bodyPr/>
          <a:lstStyle/>
          <a:p>
            <a:pPr algn="just" eaLnBrk="1" hangingPunct="1"/>
            <a:r>
              <a:rPr lang="zh-CN" altLang="en-US" sz="2400" dirty="0">
                <a:ea typeface="黑体" pitchFamily="49" charset="-122"/>
              </a:rPr>
              <a:t>为保证“大端”和“小端”字节序的机器之间能相互通信，需在发送多字节整数时，将主机字节序转换成网络字节序，或反之。</a:t>
            </a:r>
            <a:endParaRPr lang="en-US" altLang="zh-CN" sz="2400" dirty="0">
              <a:ea typeface="黑体" pitchFamily="49" charset="-122"/>
            </a:endParaRPr>
          </a:p>
          <a:p>
            <a:pPr algn="just" eaLnBrk="1" hangingPunct="1"/>
            <a:endParaRPr lang="en-US" dirty="0">
              <a:ea typeface="黑体" pitchFamily="49" charset="-122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152775" y="2990850"/>
            <a:ext cx="2376488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高序字节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5529264" y="2990850"/>
            <a:ext cx="2376487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低序字节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3152776" y="3998913"/>
            <a:ext cx="475297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altLang="zh-CN" sz="1800" dirty="0">
                <a:solidFill>
                  <a:srgbClr val="080808"/>
                </a:solidFill>
              </a:rPr>
              <a:t>MSB</a:t>
            </a:r>
            <a:r>
              <a:rPr lang="zh-CN" altLang="en-US" sz="1800" dirty="0">
                <a:solidFill>
                  <a:srgbClr val="080808"/>
                </a:solidFill>
              </a:rPr>
              <a:t>（最高有效位）</a:t>
            </a:r>
            <a:r>
              <a:rPr lang="en-US" altLang="zh-CN" sz="1800" dirty="0">
                <a:solidFill>
                  <a:srgbClr val="080808"/>
                </a:solidFill>
              </a:rPr>
              <a:t>16</a:t>
            </a:r>
            <a:r>
              <a:rPr lang="zh-CN" altLang="en-US" sz="1800" dirty="0">
                <a:solidFill>
                  <a:srgbClr val="080808"/>
                </a:solidFill>
              </a:rPr>
              <a:t>位值</a:t>
            </a:r>
            <a:r>
              <a:rPr lang="en-US" altLang="zh-CN" sz="1800" dirty="0">
                <a:solidFill>
                  <a:srgbClr val="080808"/>
                </a:solidFill>
              </a:rPr>
              <a:t>          LSB</a:t>
            </a:r>
          </a:p>
        </p:txBody>
      </p:sp>
      <p:sp>
        <p:nvSpPr>
          <p:cNvPr id="80902" name="Rectangle 7"/>
          <p:cNvSpPr>
            <a:spLocks noChangeArrowheads="1"/>
          </p:cNvSpPr>
          <p:nvPr/>
        </p:nvSpPr>
        <p:spPr bwMode="auto">
          <a:xfrm>
            <a:off x="3152775" y="5078414"/>
            <a:ext cx="2376488" cy="433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高序字节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80903" name="Rectangle 8"/>
          <p:cNvSpPr>
            <a:spLocks noChangeArrowheads="1"/>
          </p:cNvSpPr>
          <p:nvPr/>
        </p:nvSpPr>
        <p:spPr bwMode="auto">
          <a:xfrm>
            <a:off x="5529264" y="5078414"/>
            <a:ext cx="2376487" cy="433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</a:rPr>
              <a:t>低序字节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 flipH="1">
            <a:off x="3584575" y="2852936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4328061" y="2420939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内存地址增大方向</a:t>
            </a:r>
            <a:endParaRPr lang="en-US" altLang="zh-CN"/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 flipH="1">
            <a:off x="3603625" y="5721350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4347111" y="5727701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内存地址增大方向</a:t>
            </a:r>
            <a:endParaRPr lang="en-US" altLang="zh-CN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4305300" y="34956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>
            <a:off x="6824663" y="34956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>
            <a:off x="4305300" y="45751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1" name="Line 16"/>
          <p:cNvSpPr>
            <a:spLocks noChangeShapeType="1"/>
          </p:cNvSpPr>
          <p:nvPr/>
        </p:nvSpPr>
        <p:spPr bwMode="auto">
          <a:xfrm>
            <a:off x="6824663" y="45751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2" name="Text Box 17"/>
          <p:cNvSpPr txBox="1">
            <a:spLocks noChangeArrowheads="1"/>
          </p:cNvSpPr>
          <p:nvPr/>
        </p:nvSpPr>
        <p:spPr bwMode="auto">
          <a:xfrm>
            <a:off x="1422640" y="2924176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小端字节序</a:t>
            </a:r>
            <a:endParaRPr lang="en-US" altLang="zh-CN"/>
          </a:p>
        </p:txBody>
      </p:sp>
      <p:sp>
        <p:nvSpPr>
          <p:cNvPr id="80913" name="Text Box 18"/>
          <p:cNvSpPr txBox="1">
            <a:spLocks noChangeArrowheads="1"/>
          </p:cNvSpPr>
          <p:nvPr/>
        </p:nvSpPr>
        <p:spPr bwMode="auto">
          <a:xfrm>
            <a:off x="1370252" y="5151439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大端字节序</a:t>
            </a:r>
            <a:endParaRPr lang="en-US" altLang="zh-CN"/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1370252" y="4070351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网络字节序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套接字概述</a:t>
            </a:r>
            <a:endParaRPr lang="en-US" altLang="zh-CN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协议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套接字基础知识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Arial Narrow" pitchFamily="34" charset="0"/>
                <a:ea typeface="黑体" pitchFamily="49" charset="-122"/>
              </a:rPr>
              <a:t>基本套接字操作</a:t>
            </a:r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TCP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UDP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endParaRPr lang="en-US" altLang="zh-CN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字节顺序转换</a:t>
            </a:r>
            <a:r>
              <a:rPr lang="en-US" altLang="zh-CN" dirty="0">
                <a:latin typeface="黑体"/>
                <a:cs typeface="黑体"/>
              </a:rPr>
              <a:t>(2) 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 eaLnBrk="1" hangingPunct="1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49" charset="-122"/>
                <a:cs typeface="楷体_GB2312"/>
              </a:rPr>
              <a:t>网络字节顺序（</a:t>
            </a:r>
            <a:r>
              <a:rPr lang="en-US" altLang="zh-CN" sz="2800" dirty="0">
                <a:solidFill>
                  <a:srgbClr val="000066"/>
                </a:solidFill>
                <a:ea typeface="黑体" pitchFamily="49" charset="-122"/>
                <a:cs typeface="楷体_GB2312"/>
              </a:rPr>
              <a:t>NBO</a:t>
            </a:r>
            <a:r>
              <a:rPr lang="zh-CN" altLang="en-US" sz="2800" dirty="0">
                <a:solidFill>
                  <a:srgbClr val="000066"/>
                </a:solidFill>
                <a:ea typeface="黑体" pitchFamily="49" charset="-122"/>
                <a:cs typeface="楷体_GB2312"/>
              </a:rPr>
              <a:t>，</a:t>
            </a:r>
            <a:r>
              <a:rPr lang="en-US" altLang="zh-CN" sz="2800" dirty="0">
                <a:solidFill>
                  <a:srgbClr val="000066"/>
                </a:solidFill>
                <a:ea typeface="黑体" pitchFamily="49" charset="-122"/>
                <a:cs typeface="楷体_GB2312"/>
              </a:rPr>
              <a:t>Network Byte Order</a:t>
            </a:r>
            <a:r>
              <a:rPr lang="zh-CN" altLang="en-US" sz="2800" dirty="0">
                <a:solidFill>
                  <a:srgbClr val="000066"/>
                </a:solidFill>
                <a:ea typeface="黑体" pitchFamily="49" charset="-122"/>
                <a:cs typeface="楷体_GB2312"/>
              </a:rPr>
              <a:t>）</a:t>
            </a:r>
            <a:endParaRPr lang="en-US" altLang="zh-CN" sz="2800" dirty="0">
              <a:solidFill>
                <a:srgbClr val="000066"/>
              </a:solidFill>
              <a:ea typeface="黑体" pitchFamily="49" charset="-122"/>
              <a:cs typeface="楷体_GB2312"/>
            </a:endParaRPr>
          </a:p>
          <a:p>
            <a:pPr marL="342900" lvl="1" indent="-342900" algn="just" eaLnBrk="1" hangingPunct="1">
              <a:lnSpc>
                <a:spcPct val="90000"/>
              </a:lnSpc>
            </a:pPr>
            <a:r>
              <a:rPr lang="zh-CN" altLang="en-US" dirty="0">
                <a:ea typeface="黑体" pitchFamily="49" charset="-122"/>
                <a:cs typeface="楷体_GB2312"/>
              </a:rPr>
              <a:t>网络协议要求在网络传输的数据具有统一的顺序，避免兼容性问题</a:t>
            </a:r>
            <a:endParaRPr lang="en-US" altLang="zh-CN" dirty="0">
              <a:ea typeface="黑体" pitchFamily="49" charset="-122"/>
              <a:cs typeface="楷体_GB2312"/>
            </a:endParaRPr>
          </a:p>
          <a:p>
            <a:pPr marL="342900" lvl="1" indent="-342900" algn="just" eaLnBrk="1" hangingPunct="1">
              <a:lnSpc>
                <a:spcPct val="90000"/>
              </a:lnSpc>
            </a:pPr>
            <a:endParaRPr lang="en-US" dirty="0">
              <a:ea typeface="黑体" pitchFamily="49" charset="-12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ea typeface="宋体" charset="-122"/>
                <a:cs typeface="楷体_GB2312"/>
              </a:rPr>
              <a:t>主机字节顺序（</a:t>
            </a:r>
            <a:r>
              <a:rPr lang="en-US" altLang="zh-CN" sz="2800" dirty="0">
                <a:ea typeface="宋体" charset="-122"/>
                <a:cs typeface="楷体_GB2312"/>
              </a:rPr>
              <a:t>HBO</a:t>
            </a:r>
            <a:r>
              <a:rPr lang="zh-CN" altLang="en-US" sz="2800" dirty="0">
                <a:ea typeface="宋体" charset="-122"/>
                <a:cs typeface="楷体_GB2312"/>
              </a:rPr>
              <a:t>，</a:t>
            </a:r>
            <a:r>
              <a:rPr lang="en-US" altLang="zh-CN" sz="2800" dirty="0">
                <a:ea typeface="宋体" charset="-122"/>
                <a:cs typeface="楷体_GB2312"/>
              </a:rPr>
              <a:t>Host Byte Order</a:t>
            </a:r>
            <a:r>
              <a:rPr lang="zh-CN" altLang="en-US" sz="2800" dirty="0">
                <a:ea typeface="宋体" charset="-122"/>
                <a:cs typeface="楷体_GB2312"/>
              </a:rPr>
              <a:t>）</a:t>
            </a:r>
            <a:endParaRPr lang="en-US" altLang="zh-CN" sz="2800" dirty="0">
              <a:ea typeface="宋体" charset="-122"/>
              <a:cs typeface="楷体_GB2312"/>
            </a:endParaRPr>
          </a:p>
          <a:p>
            <a:pPr marL="342900" lvl="1" indent="-342900" algn="just" eaLnBrk="1" hangingPunct="1">
              <a:lnSpc>
                <a:spcPct val="90000"/>
              </a:lnSpc>
            </a:pPr>
            <a:r>
              <a:rPr lang="zh-CN" altLang="en-US" dirty="0">
                <a:ea typeface="楷体_GB2312"/>
                <a:cs typeface="楷体_GB2312"/>
              </a:rPr>
              <a:t>不同的机器，内部对变量的字节存储顺序不同。有的系统是高位在前，低位在后；有的系统则是低位在前，高位在后。</a:t>
            </a:r>
            <a:endParaRPr lang="en-US" altLang="zh-CN" dirty="0">
              <a:ea typeface="楷体_GB2312"/>
              <a:cs typeface="楷体_GB2312"/>
            </a:endParaRPr>
          </a:p>
          <a:p>
            <a:pPr lvl="2" algn="just" eaLnBrk="1" hangingPunct="1"/>
            <a:r>
              <a:rPr lang="en-US" altLang="zh-CN" dirty="0">
                <a:latin typeface="Tahoma" pitchFamily="34" charset="0"/>
                <a:ea typeface="宋体" charset="-122"/>
              </a:rPr>
              <a:t>Motorola 68K</a:t>
            </a:r>
            <a:r>
              <a:rPr lang="zh-CN" altLang="en-US" dirty="0">
                <a:latin typeface="Tahoma" pitchFamily="34" charset="0"/>
                <a:ea typeface="宋体" charset="-122"/>
              </a:rPr>
              <a:t>系列，</a:t>
            </a:r>
            <a:r>
              <a:rPr lang="en-US" altLang="zh-CN" dirty="0">
                <a:latin typeface="Tahoma" pitchFamily="34" charset="0"/>
                <a:ea typeface="宋体" charset="-122"/>
              </a:rPr>
              <a:t>HBO</a:t>
            </a:r>
            <a:r>
              <a:rPr lang="zh-CN" altLang="en-US" dirty="0">
                <a:latin typeface="Tahoma" pitchFamily="34" charset="0"/>
                <a:ea typeface="宋体" charset="-122"/>
              </a:rPr>
              <a:t>与</a:t>
            </a:r>
            <a:r>
              <a:rPr lang="en-US" altLang="zh-CN" dirty="0">
                <a:latin typeface="Tahoma" pitchFamily="34" charset="0"/>
                <a:ea typeface="宋体" charset="-122"/>
              </a:rPr>
              <a:t>NBO</a:t>
            </a:r>
            <a:r>
              <a:rPr lang="zh-CN" altLang="en-US" dirty="0">
                <a:latin typeface="Tahoma" pitchFamily="34" charset="0"/>
                <a:ea typeface="宋体" charset="-122"/>
              </a:rPr>
              <a:t>是一致的</a:t>
            </a:r>
          </a:p>
          <a:p>
            <a:pPr lvl="2" algn="just" eaLnBrk="1" hangingPunct="1"/>
            <a:r>
              <a:rPr lang="en-US" altLang="zh-CN" dirty="0">
                <a:latin typeface="Tahoma" pitchFamily="34" charset="0"/>
                <a:ea typeface="宋体" charset="-122"/>
              </a:rPr>
              <a:t>Intel X86</a:t>
            </a:r>
            <a:r>
              <a:rPr lang="zh-CN" altLang="en-US" dirty="0">
                <a:latin typeface="Tahoma" pitchFamily="34" charset="0"/>
                <a:ea typeface="宋体" charset="-122"/>
              </a:rPr>
              <a:t>系列，</a:t>
            </a:r>
            <a:r>
              <a:rPr lang="en-US" altLang="zh-CN" dirty="0">
                <a:latin typeface="Tahoma" pitchFamily="34" charset="0"/>
                <a:ea typeface="宋体" charset="-122"/>
              </a:rPr>
              <a:t>HBO</a:t>
            </a:r>
            <a:r>
              <a:rPr lang="zh-CN" altLang="en-US" dirty="0">
                <a:latin typeface="Tahoma" pitchFamily="34" charset="0"/>
                <a:ea typeface="宋体" charset="-122"/>
              </a:rPr>
              <a:t>与</a:t>
            </a:r>
            <a:r>
              <a:rPr lang="en-US" altLang="zh-CN" dirty="0">
                <a:latin typeface="Tahoma" pitchFamily="34" charset="0"/>
                <a:ea typeface="宋体" charset="-122"/>
              </a:rPr>
              <a:t>NBO</a:t>
            </a:r>
            <a:r>
              <a:rPr lang="zh-CN" altLang="en-US" dirty="0">
                <a:latin typeface="Tahoma" pitchFamily="34" charset="0"/>
                <a:ea typeface="宋体" charset="-122"/>
              </a:rPr>
              <a:t>不一致</a:t>
            </a:r>
            <a:endParaRPr lang="en-US" altLang="zh-CN" dirty="0">
              <a:latin typeface="Tahoma" pitchFamily="34" charset="0"/>
              <a:ea typeface="宋体" charset="-122"/>
            </a:endParaRPr>
          </a:p>
          <a:p>
            <a:pPr lvl="2" algn="just"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字节顺序转换</a:t>
            </a:r>
            <a:r>
              <a:rPr lang="en-US" altLang="zh-CN" dirty="0">
                <a:latin typeface="黑体"/>
                <a:cs typeface="黑体"/>
              </a:rPr>
              <a:t>(3) 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>
                <a:ea typeface="楷体_GB2312"/>
                <a:cs typeface="楷体_GB2312"/>
              </a:rPr>
              <a:t>有关的转换函数：</a:t>
            </a:r>
            <a:endParaRPr lang="en-US" altLang="zh-CN" sz="2800">
              <a:ea typeface="楷体_GB2312"/>
              <a:cs typeface="楷体_GB2312"/>
            </a:endParaRPr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　　</a:t>
            </a:r>
            <a:r>
              <a:rPr lang="en-US" altLang="zh-CN" sz="2400">
                <a:ea typeface="楷体_GB2312"/>
                <a:cs typeface="楷体_GB2312"/>
              </a:rPr>
              <a:t>#include &lt;netinet/in.h&gt;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　　</a:t>
            </a:r>
            <a:r>
              <a:rPr lang="en-US" altLang="zh-CN" sz="2400">
                <a:ea typeface="楷体_GB2312"/>
                <a:cs typeface="楷体_GB2312"/>
              </a:rPr>
              <a:t>uint16_t htons (uint16_t host16bitvalue);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　　</a:t>
            </a:r>
            <a:r>
              <a:rPr lang="en-US" altLang="zh-CN" sz="2400">
                <a:ea typeface="楷体_GB2312"/>
                <a:cs typeface="楷体_GB2312"/>
              </a:rPr>
              <a:t>uint32_t htonl (uint32_t host32bitvalue);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　　</a:t>
            </a:r>
            <a:r>
              <a:rPr lang="en-US" altLang="zh-CN" sz="2400">
                <a:ea typeface="楷体_GB2312"/>
                <a:cs typeface="楷体_GB2312"/>
              </a:rPr>
              <a:t>uint16_t ntohs (uint16_t net16bitvalue);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　　</a:t>
            </a:r>
            <a:r>
              <a:rPr lang="en-US" altLang="zh-CN" sz="2400">
                <a:ea typeface="楷体_GB2312"/>
                <a:cs typeface="楷体_GB2312"/>
              </a:rPr>
              <a:t>uint32_t ntohl (uint32_t net32bitvalue);</a:t>
            </a:r>
          </a:p>
          <a:p>
            <a:pPr lvl="1" eaLnBrk="1" hangingPunct="1"/>
            <a:r>
              <a:rPr lang="zh-CN" altLang="en-US">
                <a:latin typeface="Tahoma" pitchFamily="34" charset="0"/>
              </a:rPr>
              <a:t>字节排序函数</a:t>
            </a:r>
          </a:p>
          <a:p>
            <a:pPr lvl="2" eaLnBrk="1" hangingPunct="1"/>
            <a:r>
              <a:rPr lang="en-US" altLang="zh-CN">
                <a:latin typeface="Tahoma" pitchFamily="34" charset="0"/>
                <a:ea typeface="宋体" charset="-122"/>
              </a:rPr>
              <a:t>htonl</a:t>
            </a:r>
            <a:r>
              <a:rPr lang="zh-CN" altLang="en-US">
                <a:latin typeface="Tahoma" pitchFamily="34" charset="0"/>
                <a:ea typeface="宋体" charset="-122"/>
              </a:rPr>
              <a:t>　</a:t>
            </a:r>
            <a:r>
              <a:rPr lang="en-US" altLang="zh-CN">
                <a:latin typeface="Tahoma" pitchFamily="34" charset="0"/>
                <a:ea typeface="宋体" charset="-122"/>
              </a:rPr>
              <a:t>4</a:t>
            </a:r>
            <a:r>
              <a:rPr lang="zh-CN" altLang="en-US">
                <a:latin typeface="Tahoma" pitchFamily="34" charset="0"/>
                <a:ea typeface="宋体" charset="-122"/>
              </a:rPr>
              <a:t>字节主机字节序转换为网络字节序</a:t>
            </a:r>
          </a:p>
          <a:p>
            <a:pPr lvl="2" eaLnBrk="1" hangingPunct="1"/>
            <a:r>
              <a:rPr lang="en-US" altLang="zh-CN">
                <a:latin typeface="Tahoma" pitchFamily="34" charset="0"/>
                <a:ea typeface="宋体" charset="-122"/>
              </a:rPr>
              <a:t>ntohl</a:t>
            </a:r>
            <a:r>
              <a:rPr lang="zh-CN" altLang="en-US">
                <a:latin typeface="Tahoma" pitchFamily="34" charset="0"/>
                <a:ea typeface="宋体" charset="-122"/>
              </a:rPr>
              <a:t>　</a:t>
            </a:r>
            <a:r>
              <a:rPr lang="en-US" altLang="zh-CN">
                <a:latin typeface="Tahoma" pitchFamily="34" charset="0"/>
                <a:ea typeface="宋体" charset="-122"/>
              </a:rPr>
              <a:t>4</a:t>
            </a:r>
            <a:r>
              <a:rPr lang="zh-CN" altLang="en-US">
                <a:latin typeface="Tahoma" pitchFamily="34" charset="0"/>
                <a:ea typeface="宋体" charset="-122"/>
              </a:rPr>
              <a:t>字节网络字节序转换为主机字节序</a:t>
            </a:r>
          </a:p>
          <a:p>
            <a:pPr lvl="2" eaLnBrk="1" hangingPunct="1"/>
            <a:r>
              <a:rPr lang="en-US" altLang="zh-CN">
                <a:latin typeface="Tahoma" pitchFamily="34" charset="0"/>
                <a:ea typeface="宋体" charset="-122"/>
              </a:rPr>
              <a:t>htons</a:t>
            </a:r>
            <a:r>
              <a:rPr lang="zh-CN" altLang="en-US">
                <a:latin typeface="Tahoma" pitchFamily="34" charset="0"/>
                <a:ea typeface="宋体" charset="-122"/>
              </a:rPr>
              <a:t>　</a:t>
            </a:r>
            <a:r>
              <a:rPr lang="en-US" altLang="zh-CN">
                <a:latin typeface="Tahoma" pitchFamily="34" charset="0"/>
                <a:ea typeface="宋体" charset="-122"/>
              </a:rPr>
              <a:t>2</a:t>
            </a:r>
            <a:r>
              <a:rPr lang="zh-CN" altLang="en-US">
                <a:latin typeface="Tahoma" pitchFamily="34" charset="0"/>
                <a:ea typeface="宋体" charset="-122"/>
              </a:rPr>
              <a:t>字节主机字节序转换为网络字节序</a:t>
            </a:r>
          </a:p>
          <a:p>
            <a:pPr lvl="2" eaLnBrk="1" hangingPunct="1"/>
            <a:r>
              <a:rPr lang="en-US" altLang="zh-CN">
                <a:latin typeface="Tahoma" pitchFamily="34" charset="0"/>
                <a:ea typeface="宋体" charset="-122"/>
              </a:rPr>
              <a:t>ntohs</a:t>
            </a:r>
            <a:r>
              <a:rPr lang="zh-CN" altLang="en-US">
                <a:latin typeface="Tahoma" pitchFamily="34" charset="0"/>
                <a:ea typeface="宋体" charset="-122"/>
              </a:rPr>
              <a:t>　</a:t>
            </a:r>
            <a:r>
              <a:rPr lang="en-US" altLang="zh-CN">
                <a:latin typeface="Tahoma" pitchFamily="34" charset="0"/>
                <a:ea typeface="宋体" charset="-122"/>
              </a:rPr>
              <a:t>2</a:t>
            </a:r>
            <a:r>
              <a:rPr lang="zh-CN" altLang="en-US">
                <a:latin typeface="Tahoma" pitchFamily="34" charset="0"/>
                <a:ea typeface="宋体" charset="-122"/>
              </a:rPr>
              <a:t>字节网络字节序转换为主机字节序</a:t>
            </a:r>
          </a:p>
          <a:p>
            <a:pPr algn="just" eaLnBrk="1" hangingPunct="1"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 eaLnBrk="1" hangingPunct="1"/>
            <a:endParaRPr lang="en-US" altLang="zh-CN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字节处理函数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831850" y="1214438"/>
            <a:ext cx="8242300" cy="46085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000">
                <a:ea typeface="楷体_GB2312"/>
                <a:cs typeface="楷体_GB2312"/>
              </a:rPr>
              <a:t>头文件</a:t>
            </a: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0">
                <a:solidFill>
                  <a:srgbClr val="0033CC"/>
                </a:solidFill>
                <a:ea typeface="黑体" pitchFamily="49" charset="-122"/>
              </a:rPr>
              <a:t>#include &lt;string.h&gt;</a:t>
            </a:r>
            <a:endParaRPr lang="en-US" altLang="zh-CN" sz="2000">
              <a:solidFill>
                <a:schemeClr val="tx1"/>
              </a:solidFill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000">
                <a:ea typeface="楷体_GB2312"/>
                <a:cs typeface="楷体_GB2312"/>
              </a:rPr>
              <a:t>字节处理函数</a:t>
            </a: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>
              <a:ea typeface="楷体_GB2312"/>
              <a:cs typeface="楷体_GB2312"/>
            </a:endParaRPr>
          </a:p>
        </p:txBody>
      </p:sp>
      <p:graphicFrame>
        <p:nvGraphicFramePr>
          <p:cNvPr id="8400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17514"/>
              </p:ext>
            </p:extLst>
          </p:nvPr>
        </p:nvGraphicFramePr>
        <p:xfrm>
          <a:off x="1023938" y="2366964"/>
          <a:ext cx="8001000" cy="41357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1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函数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说明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void bzero (void *dest, size_t nbytes);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将指针地址中的前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字节置为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void bcopy (const void *src, void *dest, size_t nbytes)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从源地址的前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字节拷贝到目标地址中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int bcmp (const void *ptr1, const void *ptr2, size_t nbytes)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比较两个地址中前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个字节的大小。相同返回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，否则返回非零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void memset (void *dest, int c, size_t len)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将目标地址中前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字节置为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void *memcpy (void *dest, const void *src, size_t nbytes)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从源地址中拷贝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字节到目标地址中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int memcmp (const void *ptr1, const void *ptr2, size_t nbytes)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比较两个任意字符串。相同返回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，否则返回非零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——IP</a:t>
            </a:r>
            <a:r>
              <a:rPr lang="zh-CN" altLang="en-US" dirty="0">
                <a:latin typeface="黑体"/>
                <a:cs typeface="黑体"/>
              </a:rPr>
              <a:t>地址转换</a:t>
            </a:r>
            <a:r>
              <a:rPr lang="en-US" altLang="zh-CN" dirty="0">
                <a:latin typeface="黑体"/>
                <a:cs typeface="黑体"/>
              </a:rPr>
              <a:t>(1)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849313" y="1196976"/>
            <a:ext cx="8242300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000">
                <a:ea typeface="楷体_GB2312"/>
                <a:cs typeface="楷体_GB2312"/>
              </a:rPr>
              <a:t>头文件</a:t>
            </a: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ea typeface="楷体_GB2312"/>
                <a:cs typeface="楷体_GB2312"/>
              </a:rPr>
              <a:t>    #include &lt;arpa/inet.h&gt;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000">
                <a:ea typeface="楷体_GB2312"/>
                <a:cs typeface="楷体_GB2312"/>
              </a:rPr>
              <a:t>地址转换函数</a:t>
            </a: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>
              <a:ea typeface="楷体_GB2312"/>
              <a:cs typeface="楷体_GB2312"/>
            </a:endParaRPr>
          </a:p>
        </p:txBody>
      </p:sp>
      <p:graphicFrame>
        <p:nvGraphicFramePr>
          <p:cNvPr id="8502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59197"/>
              </p:ext>
            </p:extLst>
          </p:nvPr>
        </p:nvGraphicFramePr>
        <p:xfrm>
          <a:off x="398463" y="2189160"/>
          <a:ext cx="9144000" cy="4668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类别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函数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说明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IPv4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地址转换函数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int </a:t>
                      </a: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inet_aton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(const char * </a:t>
                      </a: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strptr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, struct </a:t>
                      </a: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in_addr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*</a:t>
                      </a: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addrptr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将字符串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十进制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转换为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位的二进制网络字节序的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in_addr_t inet_addr (const char * strptr)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将十进制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地址转换成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位的二进制网络字节序的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地址。成功返回该值，否则返回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INADDR_NONE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char *inet_ntoa (struct in_addr inaddr)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位二进制网络字节顺序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IPv4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地址转换成对应点分十进制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地址。返回值是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字符串。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6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兼容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IPv4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和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IPv6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int inet_pton (int family, const char * strptr , void *addrptr)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将十进制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地址转换成二进制，成功返回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，字符串格式不合法返回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，错误返回</a:t>
                      </a: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-1</a:t>
                      </a:r>
                      <a:r>
                        <a:rPr kumimoji="0" lang="zh-CN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const char *inet_ntop (int family, const void * addrptr ,char *strptr, size_t len)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楷体_GB2312"/>
                        <a:cs typeface="楷体_GB231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执行与</a:t>
                      </a: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inet_pton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相反的功能。失败返回</a:t>
                      </a: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NULL</a:t>
                      </a: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——IP</a:t>
            </a:r>
            <a:r>
              <a:rPr lang="zh-CN" altLang="en-US" dirty="0">
                <a:latin typeface="黑体"/>
                <a:cs typeface="黑体"/>
              </a:rPr>
              <a:t>地址转换</a:t>
            </a:r>
            <a:r>
              <a:rPr lang="en-US" altLang="zh-CN" dirty="0">
                <a:latin typeface="黑体"/>
                <a:cs typeface="黑体"/>
              </a:rPr>
              <a:t>(2)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849313" y="1268413"/>
            <a:ext cx="8242300" cy="46085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ea typeface="楷体_GB2312"/>
                <a:cs typeface="楷体_GB2312"/>
              </a:rPr>
              <a:t>关于</a:t>
            </a:r>
            <a:r>
              <a:rPr lang="en-US" altLang="zh-CN" sz="2400">
                <a:ea typeface="楷体_GB2312"/>
                <a:cs typeface="楷体_GB2312"/>
              </a:rPr>
              <a:t>inet_ntoa</a:t>
            </a:r>
            <a:r>
              <a:rPr lang="zh-CN" altLang="en-US" sz="2400">
                <a:ea typeface="楷体_GB2312"/>
                <a:cs typeface="楷体_GB2312"/>
              </a:rPr>
              <a:t>的一个例子：</a:t>
            </a:r>
            <a:endParaRPr lang="en-US" altLang="zh-CN" sz="24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eaLnBrk="1" hangingPunct="1">
              <a:buFont typeface="Wingdings" pitchFamily="2" charset="2"/>
              <a:buNone/>
            </a:pPr>
            <a:endParaRPr lang="en-US">
              <a:ea typeface="黑体" pitchFamily="49" charset="-122"/>
            </a:endParaRPr>
          </a:p>
        </p:txBody>
      </p:sp>
      <p:sp>
        <p:nvSpPr>
          <p:cNvPr id="86019" name="灯片编号占位符 3"/>
          <p:cNvSpPr txBox="1">
            <a:spLocks/>
          </p:cNvSpPr>
          <p:nvPr/>
        </p:nvSpPr>
        <p:spPr bwMode="auto">
          <a:xfrm>
            <a:off x="381000" y="1143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1741B6FF-B0F5-4CEC-8FCF-3326E70216B3}" type="slidenum">
              <a:rPr lang="en-US" altLang="zh-CN"/>
              <a:pPr>
                <a:buFont typeface="Arial" charset="0"/>
                <a:buNone/>
              </a:pPr>
              <a:t>34</a:t>
            </a:fld>
            <a:endParaRPr lang="en-US" altLang="zh-CN"/>
          </a:p>
        </p:txBody>
      </p:sp>
      <p:pic>
        <p:nvPicPr>
          <p:cNvPr id="86020" name="Picture 1" descr="C:\Users\lenovo\AppData\Roaming\Tencent\Users\451256253\QQ\WinTemp\RichOle\%ATULO`%IX5`~LZ_MYJ%ET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650" y="1824039"/>
            <a:ext cx="778668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套接字基础知识</a:t>
            </a:r>
            <a:r>
              <a:rPr lang="en-US" altLang="zh-CN" dirty="0">
                <a:latin typeface="黑体"/>
                <a:cs typeface="黑体"/>
              </a:rPr>
              <a:t>——IP</a:t>
            </a:r>
            <a:r>
              <a:rPr lang="zh-CN" altLang="en-US" dirty="0">
                <a:latin typeface="黑体"/>
                <a:cs typeface="黑体"/>
              </a:rPr>
              <a:t>地址转换</a:t>
            </a:r>
            <a:r>
              <a:rPr lang="en-US" altLang="zh-CN" dirty="0">
                <a:latin typeface="黑体"/>
                <a:cs typeface="黑体"/>
              </a:rPr>
              <a:t>(2)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849313" y="1412876"/>
            <a:ext cx="8242300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ea typeface="楷体_GB2312"/>
                <a:cs typeface="楷体_GB2312"/>
              </a:rPr>
              <a:t>运行结果</a:t>
            </a:r>
            <a:endParaRPr lang="en-US" altLang="zh-CN" sz="24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</p:txBody>
      </p:sp>
      <p:pic>
        <p:nvPicPr>
          <p:cNvPr id="87044" name="Picture 4" descr="C:\Users\lenovo\AppData\Roaming\Tencent\Users\451256253\QQ\WinTemp\RichOle\D6DZGL{@XY4NK4FNUS)W2]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518" y="2564904"/>
            <a:ext cx="6810964" cy="10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小结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381250" y="1919287"/>
            <a:ext cx="1071562" cy="3538538"/>
          </a:xfrm>
          <a:custGeom>
            <a:avLst/>
            <a:gdLst>
              <a:gd name="connsiteX0" fmla="*/ 1091821 w 1091821"/>
              <a:gd name="connsiteY0" fmla="*/ 0 h 3957850"/>
              <a:gd name="connsiteX1" fmla="*/ 0 w 1091821"/>
              <a:gd name="connsiteY1" fmla="*/ 1842447 h 3957850"/>
              <a:gd name="connsiteX2" fmla="*/ 1091821 w 1091821"/>
              <a:gd name="connsiteY2" fmla="*/ 3957850 h 3957850"/>
              <a:gd name="connsiteX3" fmla="*/ 1091821 w 1091821"/>
              <a:gd name="connsiteY3" fmla="*/ 3957850 h 395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821" h="3957850">
                <a:moveTo>
                  <a:pt x="1091821" y="0"/>
                </a:moveTo>
                <a:cubicBezTo>
                  <a:pt x="545910" y="591402"/>
                  <a:pt x="0" y="1182805"/>
                  <a:pt x="0" y="1842447"/>
                </a:cubicBezTo>
                <a:cubicBezTo>
                  <a:pt x="0" y="2502089"/>
                  <a:pt x="1091821" y="3957850"/>
                  <a:pt x="1091821" y="3957850"/>
                </a:cubicBezTo>
                <a:lnTo>
                  <a:pt x="1091821" y="3957850"/>
                </a:lnTo>
              </a:path>
            </a:pathLst>
          </a:custGeom>
          <a:ln>
            <a:solidFill>
              <a:srgbClr val="000000"/>
            </a:solidFill>
          </a:ln>
          <a:extLst>
            <a:ext uri="{91240B29-F687-4f45-9708-019B960494DF}"/>
            <a:ext uri="{AF507438-7753-43e0-B8FC-AC1667EBCBE1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452813" y="1509713"/>
            <a:ext cx="1714500" cy="919162"/>
          </a:xfrm>
          <a:prstGeom prst="roundRect">
            <a:avLst/>
          </a:prstGeom>
          <a:ln>
            <a:solidFill>
              <a:srgbClr val="000000"/>
            </a:solidFill>
          </a:ln>
          <a:extLst>
            <a:ext uri="{91240B29-F687-4f45-9708-019B960494DF}"/>
            <a:ext uri="{AF507438-7753-43e0-B8FC-AC1667EBCBE1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字节序转换函数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3452811" y="4938713"/>
            <a:ext cx="1643063" cy="919162"/>
          </a:xfrm>
          <a:prstGeom prst="roundRect">
            <a:avLst/>
          </a:prstGeom>
          <a:ln>
            <a:solidFill>
              <a:srgbClr val="000000"/>
            </a:solidFill>
          </a:ln>
          <a:extLst>
            <a:ext uri="{91240B29-F687-4f45-9708-019B960494DF}"/>
            <a:ext uri="{AF507438-7753-43e0-B8FC-AC1667EBCBE1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ysClr val="windowText" lastClr="000000"/>
                </a:solidFill>
              </a:rPr>
              <a:t>IP</a:t>
            </a:r>
            <a:r>
              <a:rPr lang="zh-CN" altLang="en-US" dirty="0">
                <a:solidFill>
                  <a:sysClr val="windowText" lastClr="000000"/>
                </a:solidFill>
              </a:rPr>
              <a:t>地址转换函数</a:t>
            </a:r>
          </a:p>
        </p:txBody>
      </p:sp>
      <p:cxnSp>
        <p:nvCxnSpPr>
          <p:cNvPr id="20" name="肘形连接符 19"/>
          <p:cNvCxnSpPr/>
          <p:nvPr/>
        </p:nvCxnSpPr>
        <p:spPr bwMode="auto">
          <a:xfrm>
            <a:off x="5167313" y="1724026"/>
            <a:ext cx="2571750" cy="428625"/>
          </a:xfrm>
          <a:prstGeom prst="bentConnector3">
            <a:avLst>
              <a:gd name="adj1" fmla="val 8077"/>
            </a:avLst>
          </a:prstGeom>
          <a:solidFill>
            <a:srgbClr val="CCFF66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  <a:extLst>
            <a:ext uri="{91240B29-F687-4f45-9708-019B960494DF}"/>
            <a:ext uri="{AF507438-7753-43e0-B8FC-AC1667EBCBE1}"/>
          </a:extLst>
        </p:spPr>
      </p:cxnSp>
      <p:sp>
        <p:nvSpPr>
          <p:cNvPr id="88071" name="矩形 23"/>
          <p:cNvSpPr>
            <a:spLocks noChangeArrowheads="1"/>
          </p:cNvSpPr>
          <p:nvPr/>
        </p:nvSpPr>
        <p:spPr bwMode="auto">
          <a:xfrm>
            <a:off x="5310188" y="1638300"/>
            <a:ext cx="25003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0000"/>
                </a:solidFill>
                <a:ea typeface="楷体_GB2312"/>
                <a:cs typeface="楷体_GB2312"/>
              </a:rPr>
              <a:t>htonl</a:t>
            </a:r>
            <a:r>
              <a:rPr lang="en-US" altLang="zh-CN" sz="1600" dirty="0">
                <a:solidFill>
                  <a:srgbClr val="000000"/>
                </a:solidFill>
                <a:ea typeface="楷体_GB2312"/>
                <a:cs typeface="楷体_GB2312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 dirty="0" err="1">
                <a:solidFill>
                  <a:srgbClr val="000000"/>
                </a:solidFill>
                <a:ea typeface="楷体_GB2312"/>
                <a:cs typeface="楷体_GB2312"/>
              </a:rPr>
              <a:t>htons</a:t>
            </a:r>
            <a:r>
              <a:rPr lang="en-US" altLang="zh-CN" sz="1600" dirty="0">
                <a:solidFill>
                  <a:srgbClr val="000000"/>
                </a:solidFill>
                <a:ea typeface="楷体_GB2312"/>
                <a:cs typeface="楷体_GB2312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 dirty="0" err="1">
                <a:solidFill>
                  <a:srgbClr val="000000"/>
                </a:solidFill>
                <a:ea typeface="楷体_GB2312"/>
                <a:cs typeface="楷体_GB2312"/>
              </a:rPr>
              <a:t>ntohl</a:t>
            </a:r>
            <a:r>
              <a:rPr lang="en-US" altLang="zh-CN" sz="1600" dirty="0">
                <a:solidFill>
                  <a:srgbClr val="000000"/>
                </a:solidFill>
                <a:ea typeface="楷体_GB2312"/>
                <a:cs typeface="楷体_GB2312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 dirty="0" err="1">
                <a:solidFill>
                  <a:srgbClr val="000000"/>
                </a:solidFill>
                <a:ea typeface="楷体_GB2312"/>
                <a:cs typeface="楷体_GB2312"/>
              </a:rPr>
              <a:t>ntohs</a:t>
            </a:r>
            <a:r>
              <a:rPr lang="en-US" altLang="zh-CN" sz="1600" dirty="0">
                <a:solidFill>
                  <a:srgbClr val="000000"/>
                </a:solidFill>
                <a:ea typeface="楷体_GB2312"/>
                <a:cs typeface="楷体_GB2312"/>
              </a:rPr>
              <a:t>()</a:t>
            </a:r>
            <a:endParaRPr lang="zh-CN" altLang="en-US" sz="160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cxnSp>
        <p:nvCxnSpPr>
          <p:cNvPr id="25" name="肘形连接符 24"/>
          <p:cNvCxnSpPr/>
          <p:nvPr/>
        </p:nvCxnSpPr>
        <p:spPr bwMode="auto">
          <a:xfrm>
            <a:off x="5095876" y="5237163"/>
            <a:ext cx="4214813" cy="487362"/>
          </a:xfrm>
          <a:prstGeom prst="bentConnector3">
            <a:avLst>
              <a:gd name="adj1" fmla="val 4668"/>
            </a:avLst>
          </a:prstGeom>
          <a:solidFill>
            <a:srgbClr val="CCFF66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  <a:extLst>
            <a:ext uri="{91240B29-F687-4f45-9708-019B960494DF}"/>
            <a:ext uri="{AF507438-7753-43e0-B8FC-AC1667EBCBE1}"/>
          </a:extLst>
        </p:spPr>
      </p:cxnSp>
      <p:sp>
        <p:nvSpPr>
          <p:cNvPr id="88073" name="矩形 25"/>
          <p:cNvSpPr>
            <a:spLocks noChangeArrowheads="1"/>
          </p:cNvSpPr>
          <p:nvPr/>
        </p:nvSpPr>
        <p:spPr bwMode="auto">
          <a:xfrm>
            <a:off x="5238750" y="5153026"/>
            <a:ext cx="4000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ipV4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inet_aton()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inet_addr()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inet_ntoa()</a:t>
            </a:r>
            <a:endParaRPr lang="zh-CN" altLang="en-US" sz="16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88074" name="矩形 28"/>
          <p:cNvSpPr>
            <a:spLocks noChangeArrowheads="1"/>
          </p:cNvSpPr>
          <p:nvPr/>
        </p:nvSpPr>
        <p:spPr bwMode="auto">
          <a:xfrm>
            <a:off x="5238750" y="5457825"/>
            <a:ext cx="4000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ipV6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inet_pton()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inet_ntop()</a:t>
            </a:r>
            <a:endParaRPr lang="zh-CN" altLang="en-US" sz="16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3452813" y="3224213"/>
            <a:ext cx="1714500" cy="919162"/>
          </a:xfrm>
          <a:prstGeom prst="roundRect">
            <a:avLst/>
          </a:prstGeom>
          <a:ln>
            <a:solidFill>
              <a:srgbClr val="000000"/>
            </a:solidFill>
          </a:ln>
          <a:extLst>
            <a:ext uri="{91240B29-F687-4f45-9708-019B960494DF}"/>
            <a:ext uri="{AF507438-7753-43e0-B8FC-AC1667EBCBE1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字节处理函数</a:t>
            </a:r>
          </a:p>
        </p:txBody>
      </p:sp>
      <p:cxnSp>
        <p:nvCxnSpPr>
          <p:cNvPr id="33" name="肘形连接符 32"/>
          <p:cNvCxnSpPr/>
          <p:nvPr/>
        </p:nvCxnSpPr>
        <p:spPr bwMode="auto">
          <a:xfrm>
            <a:off x="5167313" y="3500439"/>
            <a:ext cx="2571750" cy="428625"/>
          </a:xfrm>
          <a:prstGeom prst="bentConnector3">
            <a:avLst>
              <a:gd name="adj1" fmla="val 8077"/>
            </a:avLst>
          </a:prstGeom>
          <a:solidFill>
            <a:srgbClr val="CCFF66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  <a:extLst>
            <a:ext uri="{91240B29-F687-4f45-9708-019B960494DF}"/>
            <a:ext uri="{AF507438-7753-43e0-B8FC-AC1667EBCBE1}"/>
          </a:extLst>
        </p:spPr>
      </p:cxnSp>
      <p:sp>
        <p:nvSpPr>
          <p:cNvPr id="88077" name="矩形 33"/>
          <p:cNvSpPr>
            <a:spLocks noChangeArrowheads="1"/>
          </p:cNvSpPr>
          <p:nvPr/>
        </p:nvSpPr>
        <p:spPr bwMode="auto">
          <a:xfrm>
            <a:off x="5310188" y="3416300"/>
            <a:ext cx="2500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memset()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memcpy()</a:t>
            </a:r>
            <a:r>
              <a:rPr lang="zh-CN" altLang="en-US" sz="1600">
                <a:solidFill>
                  <a:srgbClr val="000000"/>
                </a:solidFill>
                <a:ea typeface="楷体_GB2312"/>
                <a:cs typeface="楷体_GB2312"/>
              </a:rPr>
              <a:t>、</a:t>
            </a:r>
            <a:r>
              <a:rPr lang="en-US" altLang="zh-CN" sz="1600">
                <a:solidFill>
                  <a:srgbClr val="000000"/>
                </a:solidFill>
                <a:ea typeface="楷体_GB2312"/>
                <a:cs typeface="楷体_GB2312"/>
              </a:rPr>
              <a:t>memcmp()</a:t>
            </a:r>
            <a:endParaRPr lang="zh-CN" altLang="en-US" sz="16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cxnSp>
        <p:nvCxnSpPr>
          <p:cNvPr id="88078" name="直接连接符 35"/>
          <p:cNvCxnSpPr>
            <a:cxnSpLocks noChangeShapeType="1"/>
          </p:cNvCxnSpPr>
          <p:nvPr/>
        </p:nvCxnSpPr>
        <p:spPr bwMode="auto">
          <a:xfrm>
            <a:off x="2309813" y="3643314"/>
            <a:ext cx="1143000" cy="1587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圆角矩形 15"/>
          <p:cNvSpPr/>
          <p:nvPr/>
        </p:nvSpPr>
        <p:spPr bwMode="auto">
          <a:xfrm>
            <a:off x="809626" y="3233738"/>
            <a:ext cx="1571625" cy="919162"/>
          </a:xfrm>
          <a:prstGeom prst="roundRect">
            <a:avLst/>
          </a:prstGeom>
          <a:ln>
            <a:solidFill>
              <a:srgbClr val="000000"/>
            </a:solidFill>
          </a:ln>
          <a:extLst>
            <a:ext uri="{91240B29-F687-4f45-9708-019B960494DF}"/>
            <a:ext uri="{AF507438-7753-43e0-B8FC-AC1667EBCBE1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ysClr val="windowText" lastClr="000000"/>
                </a:solidFill>
              </a:rPr>
              <a:t>socket</a:t>
            </a:r>
            <a:r>
              <a:rPr lang="zh-CN" altLang="en-US" dirty="0">
                <a:solidFill>
                  <a:sysClr val="windowText" lastClr="000000"/>
                </a:solidFill>
              </a:rPr>
              <a:t>相关函数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/>
              <a:t>为什么需要</a:t>
            </a:r>
            <a:r>
              <a:rPr lang="en-US" altLang="zh-CN"/>
              <a:t>Socket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普通的</a:t>
            </a:r>
            <a:r>
              <a:rPr lang="en-US" altLang="zh-CN">
                <a:ea typeface="黑体" pitchFamily="49" charset="-122"/>
              </a:rPr>
              <a:t>I/O</a:t>
            </a:r>
            <a:r>
              <a:rPr lang="zh-CN" altLang="en-US">
                <a:ea typeface="黑体" pitchFamily="49" charset="-122"/>
              </a:rPr>
              <a:t>操作过程</a:t>
            </a:r>
          </a:p>
          <a:p>
            <a:pPr lvl="1" eaLnBrk="1" hangingPunct="1"/>
            <a:r>
              <a:rPr lang="zh-CN" altLang="en-US"/>
              <a:t>打开文件－＞读</a:t>
            </a:r>
            <a:r>
              <a:rPr lang="en-US" altLang="zh-CN"/>
              <a:t>/</a:t>
            </a:r>
            <a:r>
              <a:rPr lang="zh-CN" altLang="en-US"/>
              <a:t>写操作－＞关闭文件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协议被集成到操作系统的内核中，引入了新型的“</a:t>
            </a:r>
            <a:r>
              <a:rPr lang="en-US" altLang="zh-CN">
                <a:ea typeface="黑体" pitchFamily="49" charset="-122"/>
              </a:rPr>
              <a:t>I/O”</a:t>
            </a:r>
            <a:r>
              <a:rPr lang="zh-CN" altLang="en-US">
                <a:ea typeface="黑体" pitchFamily="49" charset="-122"/>
              </a:rPr>
              <a:t>操作</a:t>
            </a:r>
          </a:p>
          <a:p>
            <a:pPr lvl="1" eaLnBrk="1" hangingPunct="1"/>
            <a:r>
              <a:rPr lang="zh-CN" altLang="en-US"/>
              <a:t>进行网络操作的两个进程在不同的机器上，如何连接？</a:t>
            </a:r>
          </a:p>
          <a:p>
            <a:pPr lvl="1" eaLnBrk="1" hangingPunct="1"/>
            <a:r>
              <a:rPr lang="zh-CN" altLang="en-US"/>
              <a:t>网络协议具有多样性，如何进行统一的操作</a:t>
            </a:r>
          </a:p>
          <a:p>
            <a:pPr eaLnBrk="1" hangingPunct="1"/>
            <a:endParaRPr lang="zh-CN" altLang="en-US"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需要一种</a:t>
            </a: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通用</a:t>
            </a:r>
            <a:r>
              <a:rPr lang="zh-CN" altLang="en-US">
                <a:ea typeface="黑体" pitchFamily="49" charset="-122"/>
              </a:rPr>
              <a:t>的网络编程接口：</a:t>
            </a:r>
            <a:r>
              <a:rPr lang="en-US" altLang="zh-CN">
                <a:ea typeface="黑体" pitchFamily="49" charset="-122"/>
              </a:rPr>
              <a:t>Socket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套接字概述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套接字的历史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dirty="0">
                <a:ea typeface="楷体_GB2312"/>
                <a:cs typeface="楷体_GB2312"/>
              </a:rPr>
              <a:t>在</a:t>
            </a:r>
            <a:r>
              <a:rPr lang="en-US" altLang="zh-CN" sz="2400" dirty="0">
                <a:ea typeface="楷体_GB2312"/>
                <a:cs typeface="楷体_GB2312"/>
              </a:rPr>
              <a:t>80</a:t>
            </a:r>
            <a:r>
              <a:rPr lang="zh-CN" altLang="en-US" sz="2400" dirty="0">
                <a:ea typeface="楷体_GB2312"/>
                <a:cs typeface="楷体_GB2312"/>
              </a:rPr>
              <a:t>年代早期，远景研究规划局资助了</a:t>
            </a:r>
            <a:r>
              <a:rPr lang="en-US" altLang="en-US" sz="2400" dirty="0" err="1">
                <a:ea typeface="楷体_GB2312"/>
                <a:cs typeface="楷体_GB2312"/>
              </a:rPr>
              <a:t>加州</a:t>
            </a:r>
            <a:r>
              <a:rPr lang="zh-CN" altLang="en-US" sz="2400" dirty="0">
                <a:ea typeface="楷体_GB2312"/>
                <a:cs typeface="楷体_GB2312"/>
              </a:rPr>
              <a:t>大学伯克利分校的一个研究组，让他们将</a:t>
            </a:r>
            <a:r>
              <a:rPr lang="en-US" altLang="zh-CN" sz="2400" dirty="0">
                <a:ea typeface="楷体_GB2312"/>
                <a:cs typeface="楷体_GB2312"/>
              </a:rPr>
              <a:t>TCP/IP</a:t>
            </a:r>
            <a:r>
              <a:rPr lang="zh-CN" altLang="en-US" sz="2400" dirty="0">
                <a:ea typeface="楷体_GB2312"/>
                <a:cs typeface="楷体_GB2312"/>
              </a:rPr>
              <a:t>软件移植到</a:t>
            </a:r>
            <a:r>
              <a:rPr lang="en-US" altLang="zh-CN" sz="2400" dirty="0">
                <a:ea typeface="楷体_GB2312"/>
                <a:cs typeface="楷体_GB2312"/>
              </a:rPr>
              <a:t>UNIX</a:t>
            </a:r>
            <a:r>
              <a:rPr lang="zh-CN" altLang="en-US" sz="2400" dirty="0">
                <a:ea typeface="楷体_GB2312"/>
                <a:cs typeface="楷体_GB2312"/>
              </a:rPr>
              <a:t>操作系统中。作为项目的一部分，设计者们创建了一个接口，应用进程使用这个接口可以方便地进行通信。于是就出现了插口接口（</a:t>
            </a:r>
            <a:r>
              <a:rPr lang="en-US" altLang="zh-CN" sz="2400" dirty="0">
                <a:ea typeface="楷体_GB2312"/>
                <a:cs typeface="楷体_GB2312"/>
              </a:rPr>
              <a:t>Berkeley</a:t>
            </a:r>
            <a:r>
              <a:rPr lang="zh-CN" altLang="en-US" sz="2400" dirty="0">
                <a:ea typeface="楷体_GB2312"/>
                <a:cs typeface="楷体_GB2312"/>
              </a:rPr>
              <a:t>套接口）。</a:t>
            </a:r>
          </a:p>
          <a:p>
            <a:pPr algn="just" eaLnBrk="1" hangingPunct="1"/>
            <a:endParaRPr lang="zh-CN" altLang="en-US" sz="2400" dirty="0">
              <a:ea typeface="黑体" pitchFamily="49" charset="-122"/>
            </a:endParaRPr>
          </a:p>
          <a:p>
            <a:pPr algn="just" eaLnBrk="1" hangingPunct="1"/>
            <a:r>
              <a:rPr lang="zh-CN" altLang="en-US" sz="2400" dirty="0">
                <a:ea typeface="楷体_GB2312"/>
                <a:cs typeface="楷体_GB2312"/>
              </a:rPr>
              <a:t>它首先出现在</a:t>
            </a:r>
            <a:r>
              <a:rPr lang="en-US" altLang="zh-CN" sz="2400" dirty="0">
                <a:ea typeface="楷体_GB2312"/>
                <a:cs typeface="楷体_GB2312"/>
              </a:rPr>
              <a:t>BSD 4.2</a:t>
            </a:r>
            <a:r>
              <a:rPr lang="zh-CN" altLang="en-US" sz="2400" dirty="0">
                <a:ea typeface="楷体_GB2312"/>
                <a:cs typeface="楷体_GB2312"/>
              </a:rPr>
              <a:t>中。由于许多计算机厂商都采用了</a:t>
            </a:r>
            <a:r>
              <a:rPr lang="en-US" altLang="zh-CN" sz="2400" dirty="0">
                <a:ea typeface="楷体_GB2312"/>
                <a:cs typeface="楷体_GB2312"/>
              </a:rPr>
              <a:t>Berkeley UNIX</a:t>
            </a:r>
            <a:r>
              <a:rPr lang="zh-CN" altLang="en-US" sz="2400" dirty="0">
                <a:ea typeface="楷体_GB2312"/>
                <a:cs typeface="楷体_GB2312"/>
              </a:rPr>
              <a:t>，于是许多机器上都可以使用套接字。这样，套接字就被广泛使用，到现在已经成为事实上的标准。</a:t>
            </a:r>
            <a:r>
              <a:rPr lang="zh-CN" altLang="en-US" sz="2400" dirty="0">
                <a:ea typeface="黑体" pitchFamily="49" charset="-122"/>
              </a:rPr>
              <a:t> </a:t>
            </a:r>
          </a:p>
          <a:p>
            <a:pPr algn="just" eaLnBrk="1" hangingPunct="1"/>
            <a:endParaRPr lang="en-US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套接字概述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何谓套接字</a:t>
            </a:r>
            <a:endParaRPr lang="en-US" altLang="zh-CN" dirty="0">
              <a:latin typeface="Tahoma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独立于具体协议的网络编程接口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OSI</a:t>
            </a:r>
            <a:r>
              <a:rPr lang="zh-CN" altLang="en-US" sz="2000" dirty="0"/>
              <a:t>模型中，主要位于会话层和传输层之间</a:t>
            </a:r>
          </a:p>
          <a:p>
            <a:pPr eaLnBrk="1" hangingPunct="1"/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BSD Socket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（伯克利套接字）是通过标准的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UNIX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文件描述符和其它程序通讯的一个方法，目前已经被广泛移植到各个平台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2865438" y="2217738"/>
            <a:ext cx="3816350" cy="360362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应用层程序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008314" y="3338513"/>
            <a:ext cx="720725" cy="360362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19461" name="Rectangle 17"/>
          <p:cNvSpPr>
            <a:spLocks noChangeArrowheads="1"/>
          </p:cNvSpPr>
          <p:nvPr/>
        </p:nvSpPr>
        <p:spPr bwMode="auto">
          <a:xfrm>
            <a:off x="4448176" y="3338513"/>
            <a:ext cx="792163" cy="360362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UDP</a:t>
            </a:r>
          </a:p>
        </p:txBody>
      </p:sp>
      <p:sp>
        <p:nvSpPr>
          <p:cNvPr id="19462" name="AutoShape 18"/>
          <p:cNvSpPr>
            <a:spLocks noChangeArrowheads="1"/>
          </p:cNvSpPr>
          <p:nvPr/>
        </p:nvSpPr>
        <p:spPr bwMode="auto">
          <a:xfrm>
            <a:off x="3297239" y="2578100"/>
            <a:ext cx="71437" cy="742950"/>
          </a:xfrm>
          <a:prstGeom prst="upDownArrow">
            <a:avLst>
              <a:gd name="adj1" fmla="val 50000"/>
              <a:gd name="adj2" fmla="val 282246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463" name="AutoShape 19"/>
          <p:cNvSpPr>
            <a:spLocks noChangeArrowheads="1"/>
          </p:cNvSpPr>
          <p:nvPr/>
        </p:nvSpPr>
        <p:spPr bwMode="auto">
          <a:xfrm>
            <a:off x="4808539" y="2578101"/>
            <a:ext cx="73025" cy="758825"/>
          </a:xfrm>
          <a:prstGeom prst="upDownArrow">
            <a:avLst>
              <a:gd name="adj1" fmla="val 50000"/>
              <a:gd name="adj2" fmla="val 276043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2792413" y="3808413"/>
            <a:ext cx="3816350" cy="360362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IP</a:t>
            </a:r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2792414" y="4302125"/>
            <a:ext cx="3889375" cy="431800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数据链路层及物理层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1784353" y="2641600"/>
            <a:ext cx="1439861" cy="635000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流式套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接口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7" name="Rectangle 24"/>
          <p:cNvSpPr>
            <a:spLocks noChangeArrowheads="1"/>
          </p:cNvSpPr>
          <p:nvPr/>
        </p:nvSpPr>
        <p:spPr bwMode="auto">
          <a:xfrm>
            <a:off x="3584578" y="2638425"/>
            <a:ext cx="1152524" cy="622300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数据报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套接口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8" name="Rectangle 25"/>
          <p:cNvSpPr>
            <a:spLocks noChangeArrowheads="1"/>
          </p:cNvSpPr>
          <p:nvPr/>
        </p:nvSpPr>
        <p:spPr bwMode="auto">
          <a:xfrm>
            <a:off x="5240339" y="2638425"/>
            <a:ext cx="1081086" cy="638175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原始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套接口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9" name="AutoShape 22"/>
          <p:cNvSpPr>
            <a:spLocks noChangeArrowheads="1"/>
          </p:cNvSpPr>
          <p:nvPr/>
        </p:nvSpPr>
        <p:spPr bwMode="auto">
          <a:xfrm>
            <a:off x="6411052" y="2574926"/>
            <a:ext cx="71437" cy="1233488"/>
          </a:xfrm>
          <a:prstGeom prst="upDownArrow">
            <a:avLst>
              <a:gd name="adj1" fmla="val 50000"/>
              <a:gd name="adj2" fmla="val 433876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cs typeface="黑体"/>
              </a:rPr>
              <a:t>套接字概述</a:t>
            </a:r>
            <a:r>
              <a:rPr lang="en-US" altLang="zh-CN" dirty="0">
                <a:latin typeface="黑体"/>
                <a:cs typeface="黑体"/>
              </a:rPr>
              <a:t>——</a:t>
            </a:r>
            <a:r>
              <a:rPr lang="zh-CN" altLang="en-US" dirty="0">
                <a:latin typeface="黑体"/>
                <a:cs typeface="黑体"/>
              </a:rPr>
              <a:t>套接字类型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ea typeface="楷体_GB2312"/>
                <a:cs typeface="楷体_GB2312"/>
              </a:rPr>
              <a:t>流式套接字（</a:t>
            </a:r>
            <a:r>
              <a:rPr lang="en-US" altLang="zh-CN" sz="2400">
                <a:ea typeface="楷体_GB2312"/>
                <a:cs typeface="楷体_GB2312"/>
              </a:rPr>
              <a:t>SOCK_STREAM</a:t>
            </a:r>
            <a:r>
              <a:rPr lang="zh-CN" altLang="en-US" sz="2400">
                <a:ea typeface="楷体_GB2312"/>
                <a:cs typeface="楷体_GB2312"/>
              </a:rPr>
              <a:t>）：</a:t>
            </a:r>
            <a:endParaRPr lang="en-US" altLang="zh-CN" sz="2400"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提供可靠的、面向连接的通信流，通过它发送的数据保证原有顺序不变。它使用的是</a:t>
            </a:r>
            <a:r>
              <a:rPr lang="en-US" altLang="zh-CN" sz="2000"/>
              <a:t>TCP</a:t>
            </a:r>
            <a:r>
              <a:rPr lang="zh-CN" altLang="en-US" sz="2000"/>
              <a:t>协议。</a:t>
            </a:r>
            <a:r>
              <a:rPr lang="en-US" altLang="zh-CN" sz="200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ea typeface="楷体_GB2312"/>
                <a:cs typeface="楷体_GB2312"/>
              </a:rPr>
              <a:t>数据报套接字（</a:t>
            </a:r>
            <a:r>
              <a:rPr lang="en-US" altLang="zh-CN" sz="2400">
                <a:ea typeface="楷体_GB2312"/>
                <a:cs typeface="楷体_GB2312"/>
              </a:rPr>
              <a:t>SOCK_DGRAM</a:t>
            </a:r>
            <a:r>
              <a:rPr lang="zh-CN" altLang="en-US" sz="2400">
                <a:ea typeface="楷体_GB2312"/>
                <a:cs typeface="楷体_GB2312"/>
              </a:rPr>
              <a:t>）：</a:t>
            </a:r>
            <a:endParaRPr lang="en-US" altLang="zh-CN" sz="2400"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定义了一种无连接的服务，数据通过相互独立的报文进行传输，是无序的，并且不保证可靠、无差错。它使用的是</a:t>
            </a:r>
            <a:r>
              <a:rPr lang="en-US" altLang="zh-CN" sz="2000"/>
              <a:t>UDP</a:t>
            </a:r>
            <a:r>
              <a:rPr lang="zh-CN" altLang="en-US" sz="2000"/>
              <a:t>协议。</a:t>
            </a:r>
            <a:endParaRPr lang="en-US" altLang="zh-CN" sz="200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ea typeface="楷体_GB2312"/>
                <a:cs typeface="楷体_GB2312"/>
              </a:rPr>
              <a:t>原始套接字（</a:t>
            </a:r>
            <a:r>
              <a:rPr lang="en-US" altLang="zh-CN" sz="2400">
                <a:ea typeface="楷体_GB2312"/>
                <a:cs typeface="楷体_GB2312"/>
              </a:rPr>
              <a:t>SOCK_RAW</a:t>
            </a:r>
            <a:r>
              <a:rPr lang="zh-CN" altLang="en-US" sz="2400">
                <a:ea typeface="楷体_GB2312"/>
                <a:cs typeface="楷体_GB2312"/>
              </a:rPr>
              <a:t>）：</a:t>
            </a:r>
            <a:endParaRPr lang="en-US" altLang="zh-CN" sz="2400"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允许对底层的协议直接访问，主要用于新的网络协议的开发。它功能强大，但没有上面两种套接字方便。</a:t>
            </a:r>
            <a:r>
              <a:rPr lang="en-US" altLang="zh-CN" sz="2000"/>
              <a:t> </a:t>
            </a:r>
          </a:p>
          <a:p>
            <a:pPr eaLnBrk="1" hangingPunct="1"/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套接字概述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黑体" pitchFamily="49" charset="-122"/>
              </a:rPr>
              <a:t>TCP/IP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协议</a:t>
            </a:r>
            <a:endParaRPr lang="en-US" altLang="zh-CN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套接字基础知识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Arial Narrow" pitchFamily="34" charset="0"/>
                <a:ea typeface="黑体" pitchFamily="49" charset="-122"/>
              </a:rPr>
              <a:t>基本套接字操作</a:t>
            </a:r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TCP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en-US">
                <a:ea typeface="黑体" pitchFamily="49" charset="-122"/>
              </a:rPr>
              <a:t>UDP</a:t>
            </a:r>
            <a:r>
              <a:rPr lang="zh-CN" altLang="en-US">
                <a:ea typeface="黑体" pitchFamily="49" charset="-122"/>
              </a:rPr>
              <a:t>套接字编程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endParaRPr lang="en-US" altLang="zh-CN">
              <a:latin typeface="Arial Narrow" pitchFamily="34" charset="0"/>
              <a:ea typeface="黑体" pitchFamily="49" charset="-122"/>
            </a:endParaRPr>
          </a:p>
          <a:p>
            <a:pPr eaLnBrk="1" hangingPunct="1"/>
            <a:endParaRPr lang="en-US" altLang="zh-CN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1593850"/>
            <a:ext cx="8540750" cy="4787900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是</a:t>
            </a:r>
            <a:r>
              <a:rPr lang="en-US" altLang="zh-CN">
                <a:ea typeface="黑体" pitchFamily="49" charset="-122"/>
              </a:rPr>
              <a:t>Internet</a:t>
            </a:r>
            <a:r>
              <a:rPr lang="zh-CN" altLang="en-US">
                <a:ea typeface="黑体" pitchFamily="49" charset="-122"/>
              </a:rPr>
              <a:t>上的标准通信协议集。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不是一个单个的协议，而是由数十个具有层次结构的协议组成的一个协议集。</a:t>
            </a:r>
          </a:p>
          <a:p>
            <a:pPr lvl="1" eaLnBrk="1" hangingPunct="1"/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是该协议集中的两个最重要的核心协议。</a:t>
            </a:r>
          </a:p>
          <a:p>
            <a:pPr eaLnBrk="1" hangingPunct="1"/>
            <a:r>
              <a:rPr lang="en-US" altLang="zh-CN">
                <a:ea typeface="黑体" pitchFamily="49" charset="-122"/>
              </a:rPr>
              <a:t>TCP/IP</a:t>
            </a:r>
            <a:r>
              <a:rPr lang="zh-CN" altLang="en-US">
                <a:ea typeface="黑体" pitchFamily="49" charset="-122"/>
              </a:rPr>
              <a:t>以“请求注释”（</a:t>
            </a:r>
            <a:r>
              <a:rPr lang="en-US" altLang="zh-CN">
                <a:ea typeface="黑体" pitchFamily="49" charset="-122"/>
              </a:rPr>
              <a:t>RFC</a:t>
            </a:r>
            <a:r>
              <a:rPr lang="zh-CN" altLang="en-US">
                <a:ea typeface="黑体" pitchFamily="49" charset="-122"/>
              </a:rPr>
              <a:t>）文档发布：</a:t>
            </a:r>
          </a:p>
          <a:p>
            <a:pPr lvl="1" eaLnBrk="1" hangingPunct="1"/>
            <a:r>
              <a:rPr lang="en-US" altLang="zh-CN"/>
              <a:t>TCP </a:t>
            </a:r>
            <a:r>
              <a:rPr lang="en-US" altLang="zh-CN">
                <a:solidFill>
                  <a:schemeClr val="tx2"/>
                </a:solidFill>
              </a:rPr>
              <a:t>[RFC 793]</a:t>
            </a:r>
            <a:r>
              <a:rPr lang="en-US" altLang="zh-CN"/>
              <a:t>, UDP </a:t>
            </a:r>
            <a:r>
              <a:rPr lang="en-US" altLang="zh-CN">
                <a:solidFill>
                  <a:schemeClr val="tx2"/>
                </a:solidFill>
              </a:rPr>
              <a:t>[RFC768]</a:t>
            </a:r>
          </a:p>
          <a:p>
            <a:pPr lvl="1" eaLnBrk="1" hangingPunct="1"/>
            <a:r>
              <a:rPr lang="en-US" altLang="zh-CN"/>
              <a:t>IP     </a:t>
            </a:r>
            <a:r>
              <a:rPr lang="en-US" altLang="zh-CN">
                <a:solidFill>
                  <a:schemeClr val="tx2"/>
                </a:solidFill>
              </a:rPr>
              <a:t>[RFC 791]</a:t>
            </a:r>
          </a:p>
          <a:p>
            <a:pPr lvl="1" eaLnBrk="1" hangingPunct="1"/>
            <a:r>
              <a:rPr lang="en-US" altLang="zh-CN"/>
              <a:t>DNS </a:t>
            </a:r>
            <a:r>
              <a:rPr lang="en-US" altLang="zh-CN">
                <a:solidFill>
                  <a:schemeClr val="tx2"/>
                </a:solidFill>
              </a:rPr>
              <a:t>[RFC 1034, 1035]</a:t>
            </a:r>
            <a:r>
              <a:rPr lang="en-US" altLang="zh-CN"/>
              <a:t>, FTP </a:t>
            </a:r>
            <a:r>
              <a:rPr lang="en-US" altLang="zh-CN">
                <a:solidFill>
                  <a:schemeClr val="tx2"/>
                </a:solidFill>
              </a:rPr>
              <a:t>[RFC 959, 1635]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体系结构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29753</TotalTime>
  <Words>2909</Words>
  <Application>Microsoft Office PowerPoint</Application>
  <PresentationFormat>A4 纸张(210x297 毫米)</PresentationFormat>
  <Paragraphs>429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Monotype Sorts</vt:lpstr>
      <vt:lpstr>黑体</vt:lpstr>
      <vt:lpstr>Arial</vt:lpstr>
      <vt:lpstr>Arial Narrow</vt:lpstr>
      <vt:lpstr>CordiaUPC</vt:lpstr>
      <vt:lpstr>Tahoma</vt:lpstr>
      <vt:lpstr>Times New Roman</vt:lpstr>
      <vt:lpstr>Wingdings</vt:lpstr>
      <vt:lpstr>通用信息 (标准)</vt:lpstr>
      <vt:lpstr>Visio</vt:lpstr>
      <vt:lpstr>第七章 第1讲  网络基础</vt:lpstr>
      <vt:lpstr>目录</vt:lpstr>
      <vt:lpstr>目录</vt:lpstr>
      <vt:lpstr>为什么需要Socket</vt:lpstr>
      <vt:lpstr>套接字概述——套接字的历史</vt:lpstr>
      <vt:lpstr>套接字概述——何谓套接字</vt:lpstr>
      <vt:lpstr>套接字概述——套接字类型</vt:lpstr>
      <vt:lpstr>目录</vt:lpstr>
      <vt:lpstr>TCP/IP体系结构</vt:lpstr>
      <vt:lpstr>TCP/IP的体系结构层次</vt:lpstr>
      <vt:lpstr>TCP/IP的应用层</vt:lpstr>
      <vt:lpstr>TCP/IP的传输层</vt:lpstr>
      <vt:lpstr>TCP/IP的传输层</vt:lpstr>
      <vt:lpstr>TCP/IP的网络（网际）层</vt:lpstr>
      <vt:lpstr>TCP/IP的网络（网际）层</vt:lpstr>
      <vt:lpstr>网络层的四个主要协议</vt:lpstr>
      <vt:lpstr>TCP/IP的主机－网络接口层</vt:lpstr>
      <vt:lpstr>TCP/IP协议通信模型</vt:lpstr>
      <vt:lpstr>数据的封装与传递过程</vt:lpstr>
      <vt:lpstr>小结</vt:lpstr>
      <vt:lpstr>小结</vt:lpstr>
      <vt:lpstr>目录</vt:lpstr>
      <vt:lpstr>IP地址</vt:lpstr>
      <vt:lpstr>端口号</vt:lpstr>
      <vt:lpstr>套接字基础知识——IPv4套接字地址结构</vt:lpstr>
      <vt:lpstr>套接字基础知识——IPv6套接字地址结构</vt:lpstr>
      <vt:lpstr>套接字基础知识——通用套接字地址结构 </vt:lpstr>
      <vt:lpstr>小结</vt:lpstr>
      <vt:lpstr>套接字基础知识——字节顺序转换(1) </vt:lpstr>
      <vt:lpstr>套接字基础知识——字节顺序转换(2) </vt:lpstr>
      <vt:lpstr>套接字基础知识——字节顺序转换(3) </vt:lpstr>
      <vt:lpstr>套接字基础知识——字节处理函数</vt:lpstr>
      <vt:lpstr>套接字基础知识——IP地址转换(1)</vt:lpstr>
      <vt:lpstr>套接字基础知识——IP地址转换(2)</vt:lpstr>
      <vt:lpstr>套接字基础知识——IP地址转换(2)</vt:lpstr>
      <vt:lpstr>小结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3457</cp:revision>
  <cp:lastPrinted>2011-09-02T04:24:48Z</cp:lastPrinted>
  <dcterms:created xsi:type="dcterms:W3CDTF">2001-03-21T12:57:26Z</dcterms:created>
  <dcterms:modified xsi:type="dcterms:W3CDTF">2021-02-05T04:08:28Z</dcterms:modified>
</cp:coreProperties>
</file>