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1"/>
  </p:notesMasterIdLst>
  <p:handoutMasterIdLst>
    <p:handoutMasterId r:id="rId82"/>
  </p:handoutMasterIdLst>
  <p:sldIdLst>
    <p:sldId id="256" r:id="rId2"/>
    <p:sldId id="538" r:id="rId3"/>
    <p:sldId id="427" r:id="rId4"/>
    <p:sldId id="428" r:id="rId5"/>
    <p:sldId id="429" r:id="rId6"/>
    <p:sldId id="551" r:id="rId7"/>
    <p:sldId id="552" r:id="rId8"/>
    <p:sldId id="553" r:id="rId9"/>
    <p:sldId id="554" r:id="rId10"/>
    <p:sldId id="555" r:id="rId11"/>
    <p:sldId id="556" r:id="rId12"/>
    <p:sldId id="557" r:id="rId13"/>
    <p:sldId id="558" r:id="rId14"/>
    <p:sldId id="430" r:id="rId15"/>
    <p:sldId id="431" r:id="rId16"/>
    <p:sldId id="434" r:id="rId17"/>
    <p:sldId id="587" r:id="rId18"/>
    <p:sldId id="539" r:id="rId19"/>
    <p:sldId id="415" r:id="rId20"/>
    <p:sldId id="443" r:id="rId21"/>
    <p:sldId id="444" r:id="rId22"/>
    <p:sldId id="488" r:id="rId23"/>
    <p:sldId id="521" r:id="rId24"/>
    <p:sldId id="559" r:id="rId25"/>
    <p:sldId id="560" r:id="rId26"/>
    <p:sldId id="561" r:id="rId27"/>
    <p:sldId id="562" r:id="rId28"/>
    <p:sldId id="563" r:id="rId29"/>
    <p:sldId id="564" r:id="rId30"/>
    <p:sldId id="565" r:id="rId31"/>
    <p:sldId id="566" r:id="rId32"/>
    <p:sldId id="567" r:id="rId33"/>
    <p:sldId id="568" r:id="rId34"/>
    <p:sldId id="569" r:id="rId35"/>
    <p:sldId id="570" r:id="rId36"/>
    <p:sldId id="571" r:id="rId37"/>
    <p:sldId id="522" r:id="rId38"/>
    <p:sldId id="523" r:id="rId39"/>
    <p:sldId id="524" r:id="rId40"/>
    <p:sldId id="525" r:id="rId41"/>
    <p:sldId id="588" r:id="rId42"/>
    <p:sldId id="589" r:id="rId43"/>
    <p:sldId id="416" r:id="rId44"/>
    <p:sldId id="445" r:id="rId45"/>
    <p:sldId id="446" r:id="rId46"/>
    <p:sldId id="546" r:id="rId47"/>
    <p:sldId id="547" r:id="rId48"/>
    <p:sldId id="548" r:id="rId49"/>
    <p:sldId id="528" r:id="rId50"/>
    <p:sldId id="520" r:id="rId51"/>
    <p:sldId id="572" r:id="rId52"/>
    <p:sldId id="582" r:id="rId53"/>
    <p:sldId id="573" r:id="rId54"/>
    <p:sldId id="583" r:id="rId55"/>
    <p:sldId id="584" r:id="rId56"/>
    <p:sldId id="590" r:id="rId57"/>
    <p:sldId id="586" r:id="rId58"/>
    <p:sldId id="541" r:id="rId59"/>
    <p:sldId id="485" r:id="rId60"/>
    <p:sldId id="417" r:id="rId61"/>
    <p:sldId id="418" r:id="rId62"/>
    <p:sldId id="419" r:id="rId63"/>
    <p:sldId id="420" r:id="rId64"/>
    <p:sldId id="448" r:id="rId65"/>
    <p:sldId id="543" r:id="rId66"/>
    <p:sldId id="450" r:id="rId67"/>
    <p:sldId id="545" r:id="rId68"/>
    <p:sldId id="481" r:id="rId69"/>
    <p:sldId id="480" r:id="rId70"/>
    <p:sldId id="482" r:id="rId71"/>
    <p:sldId id="483" r:id="rId72"/>
    <p:sldId id="574" r:id="rId73"/>
    <p:sldId id="578" r:id="rId74"/>
    <p:sldId id="577" r:id="rId75"/>
    <p:sldId id="576" r:id="rId76"/>
    <p:sldId id="579" r:id="rId77"/>
    <p:sldId id="580" r:id="rId78"/>
    <p:sldId id="591" r:id="rId79"/>
    <p:sldId id="297" r:id="rId80"/>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99"/>
    <a:srgbClr val="336699"/>
    <a:srgbClr val="001D3A"/>
    <a:srgbClr val="FF3300"/>
    <a:srgbClr val="C8860E"/>
    <a:srgbClr val="000066"/>
    <a:srgbClr val="0000FF"/>
    <a:srgbClr val="FFFF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8074" autoAdjust="0"/>
  </p:normalViewPr>
  <p:slideViewPr>
    <p:cSldViewPr>
      <p:cViewPr varScale="1">
        <p:scale>
          <a:sx n="78" d="100"/>
          <a:sy n="78" d="100"/>
        </p:scale>
        <p:origin x="1426" y="58"/>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1410"/>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5</a:t>
            </a:fld>
            <a:endParaRPr lang="en-US"/>
          </a:p>
        </p:txBody>
      </p:sp>
    </p:spTree>
    <p:extLst>
      <p:ext uri="{BB962C8B-B14F-4D97-AF65-F5344CB8AC3E}">
        <p14:creationId xmlns:p14="http://schemas.microsoft.com/office/powerpoint/2010/main" val="386220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以前的例子都使用了这个模型，如图所示。为了便于理解模型，考虑</a:t>
            </a:r>
            <a:r>
              <a:rPr lang="en-US" altLang="zh-CN" dirty="0">
                <a:latin typeface="Calibri" charset="0"/>
                <a:ea typeface="宋体" charset="0"/>
              </a:rPr>
              <a:t>UDP</a:t>
            </a:r>
            <a:r>
              <a:rPr lang="zh-CN" altLang="en-US" dirty="0">
                <a:latin typeface="Calibri" charset="0"/>
                <a:ea typeface="宋体" charset="0"/>
              </a:rPr>
              <a:t>数据报，因为</a:t>
            </a:r>
            <a:r>
              <a:rPr lang="en-US" altLang="zh-CN" dirty="0">
                <a:latin typeface="Calibri" charset="0"/>
                <a:ea typeface="宋体" charset="0"/>
              </a:rPr>
              <a:t>UDP</a:t>
            </a:r>
            <a:r>
              <a:rPr lang="zh-CN" altLang="en-US" dirty="0">
                <a:latin typeface="Calibri" charset="0"/>
                <a:ea typeface="宋体" charset="0"/>
              </a:rPr>
              <a:t>数据报比</a:t>
            </a:r>
            <a:r>
              <a:rPr lang="en-US" altLang="zh-CN" dirty="0">
                <a:latin typeface="Calibri" charset="0"/>
                <a:ea typeface="宋体" charset="0"/>
              </a:rPr>
              <a:t>TCP</a:t>
            </a:r>
            <a:r>
              <a:rPr lang="zh-CN" altLang="en-US" dirty="0">
                <a:latin typeface="Calibri" charset="0"/>
                <a:ea typeface="宋体" charset="0"/>
              </a:rPr>
              <a:t>数据报要简单一些，并且把</a:t>
            </a:r>
            <a:r>
              <a:rPr lang="en-US" altLang="zh-CN" dirty="0" err="1">
                <a:latin typeface="Calibri" charset="0"/>
                <a:ea typeface="宋体" charset="0"/>
              </a:rPr>
              <a:t>recvfrom</a:t>
            </a:r>
            <a:r>
              <a:rPr lang="zh-CN" altLang="en-US" dirty="0">
                <a:latin typeface="Calibri" charset="0"/>
                <a:ea typeface="宋体" charset="0"/>
              </a:rPr>
              <a:t>视为系统调用。</a:t>
            </a:r>
          </a:p>
          <a:p>
            <a:endParaRPr lang="en-US" dirty="0"/>
          </a:p>
        </p:txBody>
      </p:sp>
      <p:sp>
        <p:nvSpPr>
          <p:cNvPr id="4" name="Slide Number Placeholder 3"/>
          <p:cNvSpPr>
            <a:spLocks noGrp="1"/>
          </p:cNvSpPr>
          <p:nvPr>
            <p:ph type="sldNum" sz="quarter" idx="10"/>
          </p:nvPr>
        </p:nvSpPr>
        <p:spPr/>
        <p:txBody>
          <a:bodyPr/>
          <a:lstStyle/>
          <a:p>
            <a:fld id="{B0ADBA3F-6EB8-2F45-AFD1-E2FE43DB95BC}" type="slidenum">
              <a:rPr lang="en-US" smtClean="0"/>
              <a:pPr/>
              <a:t>60</a:t>
            </a:fld>
            <a:endParaRPr lang="en-US"/>
          </a:p>
        </p:txBody>
      </p:sp>
    </p:spTree>
    <p:extLst>
      <p:ext uri="{BB962C8B-B14F-4D97-AF65-F5344CB8AC3E}">
        <p14:creationId xmlns:p14="http://schemas.microsoft.com/office/powerpoint/2010/main" val="16824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当请求的</a:t>
            </a:r>
            <a:r>
              <a:rPr lang="en-US" altLang="zh-CN" dirty="0">
                <a:latin typeface="Calibri" charset="0"/>
                <a:ea typeface="宋体" charset="0"/>
              </a:rPr>
              <a:t>I/O</a:t>
            </a:r>
            <a:r>
              <a:rPr lang="zh-CN" altLang="en-US" dirty="0">
                <a:latin typeface="Calibri" charset="0"/>
                <a:ea typeface="宋体" charset="0"/>
              </a:rPr>
              <a:t>操作非得让进程睡眠后才能进行，否则该操作不能完成，此时系统不让进程睡眠，而返回一个错误信息，直到数据报准备好，将拷贝到应用缓冲区，</a:t>
            </a:r>
            <a:r>
              <a:rPr lang="en-US" altLang="zh-CN" dirty="0" err="1">
                <a:latin typeface="Calibri" charset="0"/>
                <a:ea typeface="宋体" charset="0"/>
              </a:rPr>
              <a:t>recvfrom</a:t>
            </a:r>
            <a:r>
              <a:rPr lang="zh-CN" altLang="en-US" dirty="0">
                <a:latin typeface="Calibri" charset="0"/>
                <a:ea typeface="宋体" charset="0"/>
              </a:rPr>
              <a:t>返回成功指示，如图所示。</a:t>
            </a:r>
          </a:p>
          <a:p>
            <a:endParaRPr lang="en-US" dirty="0"/>
          </a:p>
        </p:txBody>
      </p:sp>
      <p:sp>
        <p:nvSpPr>
          <p:cNvPr id="4" name="Slide Number Placeholder 3"/>
          <p:cNvSpPr>
            <a:spLocks noGrp="1"/>
          </p:cNvSpPr>
          <p:nvPr>
            <p:ph type="sldNum" sz="quarter" idx="10"/>
          </p:nvPr>
        </p:nvSpPr>
        <p:spPr/>
        <p:txBody>
          <a:bodyPr/>
          <a:lstStyle/>
          <a:p>
            <a:fld id="{B0ADBA3F-6EB8-2F45-AFD1-E2FE43DB95BC}" type="slidenum">
              <a:rPr lang="en-US" smtClean="0"/>
              <a:pPr/>
              <a:t>61</a:t>
            </a:fld>
            <a:endParaRPr lang="en-US"/>
          </a:p>
        </p:txBody>
      </p:sp>
    </p:spTree>
    <p:extLst>
      <p:ext uri="{BB962C8B-B14F-4D97-AF65-F5344CB8AC3E}">
        <p14:creationId xmlns:p14="http://schemas.microsoft.com/office/powerpoint/2010/main" val="354891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latin typeface="Calibri" charset="0"/>
                <a:ea typeface="宋体" charset="0"/>
              </a:rPr>
              <a:t>I/O</a:t>
            </a:r>
            <a:r>
              <a:rPr lang="zh-CN" altLang="en-US" dirty="0">
                <a:latin typeface="Calibri" charset="0"/>
                <a:ea typeface="宋体" charset="0"/>
              </a:rPr>
              <a:t>复用调用</a:t>
            </a:r>
            <a:r>
              <a:rPr lang="en-US" altLang="zh-CN" dirty="0">
                <a:latin typeface="Calibri" charset="0"/>
                <a:ea typeface="宋体" charset="0"/>
              </a:rPr>
              <a:t>select</a:t>
            </a:r>
            <a:r>
              <a:rPr lang="zh-CN" altLang="en-US" dirty="0">
                <a:latin typeface="Calibri" charset="0"/>
                <a:ea typeface="宋体" charset="0"/>
              </a:rPr>
              <a:t>或</a:t>
            </a:r>
            <a:r>
              <a:rPr lang="en-US" altLang="zh-CN" dirty="0">
                <a:latin typeface="Calibri" charset="0"/>
                <a:ea typeface="宋体" charset="0"/>
              </a:rPr>
              <a:t>poll</a:t>
            </a:r>
            <a:r>
              <a:rPr lang="zh-CN" altLang="en-US" dirty="0">
                <a:latin typeface="Calibri" charset="0"/>
                <a:ea typeface="宋体" charset="0"/>
              </a:rPr>
              <a:t>，并在该函数上阻塞，等待数据报套接口可读；当</a:t>
            </a:r>
            <a:r>
              <a:rPr lang="en-US" altLang="zh-CN" dirty="0">
                <a:latin typeface="Calibri" charset="0"/>
                <a:ea typeface="宋体" charset="0"/>
              </a:rPr>
              <a:t>select</a:t>
            </a:r>
            <a:r>
              <a:rPr lang="zh-CN" altLang="en-US" dirty="0">
                <a:latin typeface="Calibri" charset="0"/>
                <a:ea typeface="宋体" charset="0"/>
              </a:rPr>
              <a:t>返回可读条件时，调用</a:t>
            </a:r>
            <a:r>
              <a:rPr lang="en-US" altLang="zh-CN" dirty="0" err="1">
                <a:latin typeface="Calibri" charset="0"/>
                <a:ea typeface="宋体" charset="0"/>
              </a:rPr>
              <a:t>recvfrom</a:t>
            </a:r>
            <a:r>
              <a:rPr lang="zh-CN" altLang="en-US" dirty="0">
                <a:latin typeface="Calibri" charset="0"/>
                <a:ea typeface="宋体" charset="0"/>
              </a:rPr>
              <a:t>将数据报拷贝到应用程序缓冲区中，如图所示。</a:t>
            </a:r>
          </a:p>
          <a:p>
            <a:endParaRPr lang="en-US" dirty="0"/>
          </a:p>
        </p:txBody>
      </p:sp>
      <p:sp>
        <p:nvSpPr>
          <p:cNvPr id="4" name="Slide Number Placeholder 3"/>
          <p:cNvSpPr>
            <a:spLocks noGrp="1"/>
          </p:cNvSpPr>
          <p:nvPr>
            <p:ph type="sldNum" sz="quarter" idx="10"/>
          </p:nvPr>
        </p:nvSpPr>
        <p:spPr/>
        <p:txBody>
          <a:bodyPr/>
          <a:lstStyle/>
          <a:p>
            <a:fld id="{B0ADBA3F-6EB8-2F45-AFD1-E2FE43DB95BC}" type="slidenum">
              <a:rPr lang="en-US" smtClean="0"/>
              <a:pPr/>
              <a:t>62</a:t>
            </a:fld>
            <a:endParaRPr lang="en-US"/>
          </a:p>
        </p:txBody>
      </p:sp>
    </p:spTree>
    <p:extLst>
      <p:ext uri="{BB962C8B-B14F-4D97-AF65-F5344CB8AC3E}">
        <p14:creationId xmlns:p14="http://schemas.microsoft.com/office/powerpoint/2010/main" val="252067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让内核在描述字准备好时用信号</a:t>
            </a:r>
            <a:r>
              <a:rPr lang="en-US" altLang="zh-CN" dirty="0">
                <a:latin typeface="Calibri" charset="0"/>
                <a:ea typeface="宋体" charset="0"/>
              </a:rPr>
              <a:t>SIGIO</a:t>
            </a:r>
            <a:r>
              <a:rPr lang="zh-CN" altLang="en-US" dirty="0">
                <a:latin typeface="Calibri" charset="0"/>
                <a:ea typeface="宋体" charset="0"/>
              </a:rPr>
              <a:t>通知，通过系统调用安装一个信号处理程序，系统调用立即返回，进程继续工作，如图所示。</a:t>
            </a:r>
          </a:p>
          <a:p>
            <a:endParaRPr lang="en-US" dirty="0"/>
          </a:p>
        </p:txBody>
      </p:sp>
      <p:sp>
        <p:nvSpPr>
          <p:cNvPr id="4" name="Slide Number Placeholder 3"/>
          <p:cNvSpPr>
            <a:spLocks noGrp="1"/>
          </p:cNvSpPr>
          <p:nvPr>
            <p:ph type="sldNum" sz="quarter" idx="10"/>
          </p:nvPr>
        </p:nvSpPr>
        <p:spPr/>
        <p:txBody>
          <a:bodyPr/>
          <a:lstStyle/>
          <a:p>
            <a:fld id="{B0ADBA3F-6EB8-2F45-AFD1-E2FE43DB95BC}" type="slidenum">
              <a:rPr lang="en-US" smtClean="0"/>
              <a:pPr/>
              <a:t>63</a:t>
            </a:fld>
            <a:endParaRPr lang="en-US"/>
          </a:p>
        </p:txBody>
      </p:sp>
    </p:spTree>
    <p:extLst>
      <p:ext uri="{BB962C8B-B14F-4D97-AF65-F5344CB8AC3E}">
        <p14:creationId xmlns:p14="http://schemas.microsoft.com/office/powerpoint/2010/main" val="1250878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由内核通知I</a:t>
            </a:r>
            <a:r>
              <a:rPr lang="en-US" dirty="0"/>
              <a:t>/</a:t>
            </a:r>
            <a:r>
              <a:rPr lang="en-US" dirty="0" err="1"/>
              <a:t>O操作何时完成</a:t>
            </a:r>
            <a:endParaRPr lang="en-US" dirty="0"/>
          </a:p>
        </p:txBody>
      </p:sp>
      <p:sp>
        <p:nvSpPr>
          <p:cNvPr id="4" name="Slide Number Placeholder 3"/>
          <p:cNvSpPr>
            <a:spLocks noGrp="1"/>
          </p:cNvSpPr>
          <p:nvPr>
            <p:ph type="sldNum" sz="quarter" idx="10"/>
          </p:nvPr>
        </p:nvSpPr>
        <p:spPr/>
        <p:txBody>
          <a:bodyPr/>
          <a:lstStyle/>
          <a:p>
            <a:fld id="{B0ADBA3F-6EB8-2F45-AFD1-E2FE43DB95BC}" type="slidenum">
              <a:rPr lang="en-US" smtClean="0"/>
              <a:pPr/>
              <a:t>64</a:t>
            </a:fld>
            <a:endParaRPr lang="en-US"/>
          </a:p>
        </p:txBody>
      </p:sp>
    </p:spTree>
    <p:extLst>
      <p:ext uri="{BB962C8B-B14F-4D97-AF65-F5344CB8AC3E}">
        <p14:creationId xmlns:p14="http://schemas.microsoft.com/office/powerpoint/2010/main" val="1770977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ADBA3F-6EB8-2F45-AFD1-E2FE43DB95BC}" type="slidenum">
              <a:rPr lang="en-US" smtClean="0"/>
              <a:pPr/>
              <a:t>73</a:t>
            </a:fld>
            <a:endParaRPr lang="en-US"/>
          </a:p>
        </p:txBody>
      </p:sp>
    </p:spTree>
    <p:extLst>
      <p:ext uri="{BB962C8B-B14F-4D97-AF65-F5344CB8AC3E}">
        <p14:creationId xmlns:p14="http://schemas.microsoft.com/office/powerpoint/2010/main" val="2290507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xfrm>
            <a:off x="8265368" y="6345056"/>
            <a:ext cx="2895600" cy="457200"/>
          </a:xfrm>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193894"/>
            <a:ext cx="9906000" cy="1989199"/>
          </a:xfrm>
          <a:noFill/>
        </p:spPr>
        <p:txBody>
          <a:bodyPr wrap="square">
            <a:spAutoFit/>
          </a:bodyPr>
          <a:lstStyle/>
          <a:p>
            <a:pPr algn="ctr" eaLnBrk="1" hangingPunct="1">
              <a:lnSpc>
                <a:spcPct val="150000"/>
              </a:lnSpc>
            </a:pPr>
            <a:r>
              <a:rPr lang="zh-CN" altLang="en-US" sz="4400" dirty="0">
                <a:solidFill>
                  <a:srgbClr val="000066"/>
                </a:solidFill>
                <a:effectLst>
                  <a:outerShdw blurRad="38100" dist="38100" dir="2700000" algn="tl">
                    <a:srgbClr val="C0C0C0"/>
                  </a:outerShdw>
                </a:effectLst>
              </a:rPr>
              <a:t>第七章 第</a:t>
            </a:r>
            <a:r>
              <a:rPr lang="en-US" altLang="zh-CN" sz="4400" dirty="0">
                <a:solidFill>
                  <a:srgbClr val="000066"/>
                </a:solidFill>
                <a:effectLst>
                  <a:outerShdw blurRad="38100" dist="38100" dir="2700000" algn="tl">
                    <a:srgbClr val="C0C0C0"/>
                  </a:outerShdw>
                </a:effectLst>
              </a:rPr>
              <a:t>2</a:t>
            </a:r>
            <a:r>
              <a:rPr lang="zh-CN" altLang="en-US" sz="4400" dirty="0">
                <a:solidFill>
                  <a:srgbClr val="000066"/>
                </a:solidFill>
                <a:effectLst>
                  <a:outerShdw blurRad="38100" dist="38100" dir="2700000" algn="tl">
                    <a:srgbClr val="C0C0C0"/>
                  </a:outerShdw>
                </a:effectLst>
              </a:rPr>
              <a:t>讲 </a:t>
            </a:r>
            <a:br>
              <a:rPr lang="en-US" altLang="zh-CN" sz="4400" dirty="0">
                <a:solidFill>
                  <a:srgbClr val="000066"/>
                </a:solidFill>
                <a:effectLst>
                  <a:outerShdw blurRad="38100" dist="38100" dir="2700000" algn="tl">
                    <a:srgbClr val="C0C0C0"/>
                  </a:outerShdw>
                </a:effectLst>
              </a:rPr>
            </a:br>
            <a:r>
              <a:rPr lang="zh-CN" altLang="en-US" sz="4400">
                <a:solidFill>
                  <a:srgbClr val="000066"/>
                </a:solidFill>
                <a:effectLst>
                  <a:outerShdw blurRad="38100" dist="38100" dir="2700000" algn="tl">
                    <a:srgbClr val="C0C0C0"/>
                  </a:outerShdw>
                </a:effectLst>
              </a:rPr>
              <a:t>网络编程基础</a:t>
            </a:r>
            <a:r>
              <a:rPr lang="zh-CN" altLang="en-US" sz="4400" dirty="0">
                <a:solidFill>
                  <a:srgbClr val="000066"/>
                </a:solidFill>
                <a:effectLst>
                  <a:outerShdw blurRad="38100" dist="38100" dir="2700000" algn="tl">
                    <a:srgbClr val="C0C0C0"/>
                  </a:outerShdw>
                </a:effectLst>
              </a:rPr>
              <a:t>（下）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——read</a:t>
            </a:r>
            <a:endParaRPr lang="en-US" dirty="0"/>
          </a:p>
        </p:txBody>
      </p:sp>
      <p:sp>
        <p:nvSpPr>
          <p:cNvPr id="3" name="Content Placeholder 2"/>
          <p:cNvSpPr>
            <a:spLocks noGrp="1"/>
          </p:cNvSpPr>
          <p:nvPr>
            <p:ph idx="1"/>
          </p:nvPr>
        </p:nvSpPr>
        <p:spPr>
          <a:xfrm>
            <a:off x="560512" y="1412876"/>
            <a:ext cx="8712969" cy="4608513"/>
          </a:xfrm>
        </p:spPr>
        <p:txBody>
          <a:bodyPr/>
          <a:lstStyle/>
          <a:p>
            <a:pPr algn="just">
              <a:lnSpc>
                <a:spcPct val="90000"/>
              </a:lnSpc>
            </a:pPr>
            <a:r>
              <a:rPr lang="zh-CN" altLang="en-US" sz="2400" dirty="0"/>
              <a:t>功能：从一个套接字接收一定字节的数据</a:t>
            </a:r>
            <a:endParaRPr lang="en-US" altLang="zh-CN" sz="2400" dirty="0"/>
          </a:p>
          <a:p>
            <a:pPr algn="just">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a:t># include &lt;</a:t>
            </a:r>
            <a:r>
              <a:rPr lang="en-US" altLang="zh-CN" sz="2400" dirty="0" err="1"/>
              <a:t>unistd.h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err="1"/>
              <a:t>ssize_t</a:t>
            </a:r>
            <a:r>
              <a:rPr lang="en-US" altLang="zh-CN" sz="2400" dirty="0"/>
              <a:t> read (int </a:t>
            </a:r>
            <a:r>
              <a:rPr lang="en-US" altLang="zh-CN" sz="2400" dirty="0" err="1"/>
              <a:t>sockfd</a:t>
            </a:r>
            <a:r>
              <a:rPr lang="en-US" altLang="zh-CN" sz="2400" dirty="0"/>
              <a:t>, void *buff, </a:t>
            </a:r>
            <a:r>
              <a:rPr lang="en-US" altLang="zh-CN" sz="2400" dirty="0" err="1"/>
              <a:t>size_t</a:t>
            </a:r>
            <a:r>
              <a:rPr lang="en-US" altLang="zh-CN" sz="2400" dirty="0"/>
              <a:t> </a:t>
            </a:r>
            <a:r>
              <a:rPr lang="en-US" altLang="zh-CN" sz="2400" dirty="0" err="1"/>
              <a:t>nbytes</a:t>
            </a:r>
            <a:r>
              <a:rPr lang="en-US" altLang="zh-CN" sz="2400" dirty="0"/>
              <a:t>);</a:t>
            </a:r>
          </a:p>
          <a:p>
            <a:pPr algn="just">
              <a:lnSpc>
                <a:spcPct val="90000"/>
              </a:lnSpc>
            </a:pPr>
            <a:r>
              <a:rPr lang="zh-CN" altLang="en-US" sz="2400" dirty="0"/>
              <a:t>返回值：返回读到字节数，读到</a:t>
            </a:r>
            <a:r>
              <a:rPr lang="en-US" altLang="zh-CN" sz="2400" dirty="0"/>
              <a:t>EOF</a:t>
            </a:r>
            <a:r>
              <a:rPr lang="zh-CN" altLang="en-US" sz="2400" dirty="0"/>
              <a:t>时返回</a:t>
            </a:r>
            <a:r>
              <a:rPr lang="en-US" altLang="zh-CN" sz="2400" dirty="0"/>
              <a:t>0</a:t>
            </a:r>
            <a:r>
              <a:rPr lang="zh-CN" altLang="en-US" sz="2400" dirty="0"/>
              <a:t>，失败返回</a:t>
            </a:r>
            <a:r>
              <a:rPr lang="en-US" altLang="zh-CN" sz="2400" dirty="0"/>
              <a:t>-1</a:t>
            </a:r>
          </a:p>
          <a:p>
            <a:pPr lvl="1" algn="just">
              <a:lnSpc>
                <a:spcPct val="90000"/>
              </a:lnSpc>
            </a:pPr>
            <a:r>
              <a:rPr lang="zh-CN" altLang="en-US" sz="2000" dirty="0"/>
              <a:t>在流式套接字中也使用</a:t>
            </a:r>
            <a:r>
              <a:rPr lang="en-US" altLang="zh-CN" sz="2000" dirty="0"/>
              <a:t>read</a:t>
            </a:r>
            <a:r>
              <a:rPr lang="zh-CN" altLang="en-US" sz="2000" dirty="0"/>
              <a:t>和</a:t>
            </a:r>
            <a:r>
              <a:rPr lang="en-US" altLang="zh-CN" sz="2000" dirty="0"/>
              <a:t>write</a:t>
            </a:r>
            <a:r>
              <a:rPr lang="zh-CN" altLang="en-US" sz="2000" dirty="0"/>
              <a:t>函数，但其行为和在通常文件</a:t>
            </a:r>
            <a:r>
              <a:rPr lang="en-US" altLang="zh-CN" sz="2000" dirty="0"/>
              <a:t>I/O</a:t>
            </a:r>
            <a:r>
              <a:rPr lang="zh-CN" altLang="en-US" sz="2000" dirty="0"/>
              <a:t>时不同。在这里，一个</a:t>
            </a:r>
            <a:r>
              <a:rPr lang="en-US" altLang="zh-CN" sz="2000" dirty="0"/>
              <a:t>read</a:t>
            </a:r>
            <a:r>
              <a:rPr lang="zh-CN" altLang="en-US" sz="2000" dirty="0"/>
              <a:t>或</a:t>
            </a:r>
            <a:r>
              <a:rPr lang="en-US" altLang="zh-CN" sz="2000" dirty="0"/>
              <a:t>write</a:t>
            </a:r>
            <a:r>
              <a:rPr lang="zh-CN" altLang="en-US" sz="2000" dirty="0"/>
              <a:t>可能发送或接收比所要求量小的数据，但这却不是一个错误。原因是这个调用可能已经到达了套接字在内核中的缓冲区限制。这时只需再次调用</a:t>
            </a:r>
            <a:r>
              <a:rPr lang="en-US" altLang="zh-CN" sz="2000" dirty="0"/>
              <a:t>read</a:t>
            </a:r>
            <a:r>
              <a:rPr lang="zh-CN" altLang="en-US" sz="2000" dirty="0"/>
              <a:t>或</a:t>
            </a:r>
            <a:r>
              <a:rPr lang="en-US" altLang="zh-CN" sz="2000" dirty="0"/>
              <a:t>write</a:t>
            </a:r>
            <a:r>
              <a:rPr lang="zh-CN" altLang="en-US" sz="2000" dirty="0"/>
              <a:t>就可以了。这种现象在我们调用</a:t>
            </a:r>
            <a:r>
              <a:rPr lang="en-US" altLang="zh-CN" sz="2000" dirty="0"/>
              <a:t>read</a:t>
            </a:r>
            <a:r>
              <a:rPr lang="zh-CN" altLang="en-US" sz="2000" dirty="0"/>
              <a:t>时经常发生，而仅当我们的套接字是非阻塞的（见后）时，才会出现在</a:t>
            </a:r>
            <a:r>
              <a:rPr lang="en-US" altLang="zh-CN" sz="2000" dirty="0"/>
              <a:t>write</a:t>
            </a:r>
            <a:r>
              <a:rPr lang="zh-CN" altLang="en-US" sz="2000" dirty="0"/>
              <a:t>调用中</a:t>
            </a:r>
            <a:endParaRPr lang="en-US" altLang="zh-CN" sz="2000" dirty="0"/>
          </a:p>
          <a:p>
            <a:pPr algn="just"/>
            <a:endParaRPr lang="en-US" dirty="0"/>
          </a:p>
        </p:txBody>
      </p:sp>
    </p:spTree>
    <p:extLst>
      <p:ext uri="{BB962C8B-B14F-4D97-AF65-F5344CB8AC3E}">
        <p14:creationId xmlns:p14="http://schemas.microsoft.com/office/powerpoint/2010/main" val="20561171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——send</a:t>
            </a:r>
            <a:endParaRPr lang="en-US" dirty="0"/>
          </a:p>
        </p:txBody>
      </p:sp>
      <p:sp>
        <p:nvSpPr>
          <p:cNvPr id="3" name="Content Placeholder 2"/>
          <p:cNvSpPr>
            <a:spLocks noGrp="1"/>
          </p:cNvSpPr>
          <p:nvPr>
            <p:ph idx="1"/>
          </p:nvPr>
        </p:nvSpPr>
        <p:spPr/>
        <p:txBody>
          <a:bodyPr/>
          <a:lstStyle/>
          <a:p>
            <a:pPr>
              <a:lnSpc>
                <a:spcPct val="90000"/>
              </a:lnSpc>
            </a:pPr>
            <a:r>
              <a:rPr lang="zh-CN" altLang="en-US" sz="2400" dirty="0"/>
              <a:t>功能：向一个套接字发送一定字节的数据</a:t>
            </a:r>
            <a:endParaRPr lang="en-US" altLang="zh-CN" sz="2400" dirty="0"/>
          </a:p>
          <a:p>
            <a:pPr>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nSpc>
                <a:spcPct val="90000"/>
              </a:lnSpc>
              <a:buNone/>
            </a:pPr>
            <a:r>
              <a:rPr lang="en-US" altLang="zh-CN" sz="2400" dirty="0"/>
              <a:t>    </a:t>
            </a:r>
            <a:r>
              <a:rPr lang="zh-CN" altLang="en-US" sz="2400" dirty="0"/>
              <a:t>　　　</a:t>
            </a:r>
            <a:r>
              <a:rPr lang="en-US" altLang="zh-CN" sz="2400" dirty="0"/>
              <a:t># include &lt;sys/</a:t>
            </a:r>
            <a:r>
              <a:rPr lang="en-US" altLang="zh-CN" sz="2400" dirty="0" err="1"/>
              <a:t>socket.h</a:t>
            </a:r>
            <a:r>
              <a:rPr lang="en-US" altLang="zh-CN" sz="2400" dirty="0"/>
              <a:t>&gt;</a:t>
            </a:r>
          </a:p>
          <a:p>
            <a:pPr marL="0" indent="0">
              <a:lnSpc>
                <a:spcPct val="90000"/>
              </a:lnSpc>
              <a:buNone/>
            </a:pPr>
            <a:r>
              <a:rPr lang="en-US" altLang="zh-CN" sz="2400" dirty="0"/>
              <a:t>    </a:t>
            </a:r>
            <a:r>
              <a:rPr lang="zh-CN" altLang="en-US" sz="2400" dirty="0"/>
              <a:t>　　　</a:t>
            </a:r>
            <a:r>
              <a:rPr lang="en-US" altLang="zh-CN" sz="2400" dirty="0" err="1"/>
              <a:t>ssize_t</a:t>
            </a:r>
            <a:r>
              <a:rPr lang="en-US" altLang="zh-CN" sz="2400" dirty="0"/>
              <a:t> send (</a:t>
            </a:r>
            <a:r>
              <a:rPr lang="en-US" altLang="zh-CN" sz="2400" dirty="0" err="1"/>
              <a:t>int</a:t>
            </a:r>
            <a:r>
              <a:rPr lang="en-US" altLang="zh-CN" sz="2400" dirty="0"/>
              <a:t> </a:t>
            </a:r>
            <a:r>
              <a:rPr lang="en-US" altLang="zh-CN" sz="2400" dirty="0" err="1"/>
              <a:t>sockfd</a:t>
            </a:r>
            <a:r>
              <a:rPr lang="en-US" altLang="zh-CN" sz="2400" dirty="0"/>
              <a:t>, </a:t>
            </a:r>
            <a:r>
              <a:rPr lang="en-US" altLang="zh-CN" sz="2400" dirty="0" err="1"/>
              <a:t>const</a:t>
            </a:r>
            <a:r>
              <a:rPr lang="en-US" altLang="zh-CN" sz="2400" dirty="0"/>
              <a:t> void *buff,</a:t>
            </a:r>
          </a:p>
          <a:p>
            <a:pPr marL="0" indent="0">
              <a:lnSpc>
                <a:spcPct val="90000"/>
              </a:lnSpc>
              <a:buNone/>
            </a:pPr>
            <a:r>
              <a:rPr lang="en-US" altLang="zh-CN" sz="2400" dirty="0"/>
              <a:t>         </a:t>
            </a:r>
            <a:r>
              <a:rPr lang="zh-CN" altLang="en-US" sz="2400" dirty="0"/>
              <a:t>　　　　　　　　</a:t>
            </a:r>
            <a:r>
              <a:rPr lang="en-US" altLang="zh-CN" sz="2400" dirty="0" err="1"/>
              <a:t>size_t</a:t>
            </a:r>
            <a:r>
              <a:rPr lang="en-US" altLang="zh-CN" sz="2400" dirty="0"/>
              <a:t> </a:t>
            </a:r>
            <a:r>
              <a:rPr lang="en-US" altLang="zh-CN" sz="2400" dirty="0" err="1"/>
              <a:t>nbytes</a:t>
            </a:r>
            <a:r>
              <a:rPr lang="en-US" altLang="zh-CN" sz="2400" dirty="0"/>
              <a:t>, </a:t>
            </a:r>
            <a:r>
              <a:rPr lang="en-US" altLang="zh-CN" sz="2400" dirty="0" err="1"/>
              <a:t>int</a:t>
            </a:r>
            <a:r>
              <a:rPr lang="en-US" altLang="zh-CN" sz="2400" dirty="0"/>
              <a:t> flags);</a:t>
            </a:r>
          </a:p>
          <a:p>
            <a:pPr>
              <a:lnSpc>
                <a:spcPct val="90000"/>
              </a:lnSpc>
            </a:pPr>
            <a:r>
              <a:rPr lang="zh-CN" altLang="en-US" sz="2400" dirty="0"/>
              <a:t>返回值：返回已成功发送字节数，失败返回</a:t>
            </a:r>
            <a:r>
              <a:rPr lang="en-US" altLang="zh-CN" sz="2400" dirty="0"/>
              <a:t>-1</a:t>
            </a:r>
            <a:endParaRPr lang="en-US" sz="2400" dirty="0"/>
          </a:p>
        </p:txBody>
      </p:sp>
    </p:spTree>
    <p:extLst>
      <p:ext uri="{BB962C8B-B14F-4D97-AF65-F5344CB8AC3E}">
        <p14:creationId xmlns:p14="http://schemas.microsoft.com/office/powerpoint/2010/main" val="11608693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a:t>
            </a:r>
            <a:r>
              <a:rPr lang="en-US" altLang="zh-CN" dirty="0" err="1">
                <a:latin typeface="Arial Narrow" charset="0"/>
              </a:rPr>
              <a:t>recv</a:t>
            </a:r>
            <a:endParaRPr lang="en-US" dirty="0"/>
          </a:p>
        </p:txBody>
      </p:sp>
      <p:sp>
        <p:nvSpPr>
          <p:cNvPr id="3" name="Content Placeholder 2"/>
          <p:cNvSpPr>
            <a:spLocks noGrp="1"/>
          </p:cNvSpPr>
          <p:nvPr>
            <p:ph idx="1"/>
          </p:nvPr>
        </p:nvSpPr>
        <p:spPr/>
        <p:txBody>
          <a:bodyPr/>
          <a:lstStyle/>
          <a:p>
            <a:pPr algn="just">
              <a:lnSpc>
                <a:spcPct val="90000"/>
              </a:lnSpc>
            </a:pPr>
            <a:r>
              <a:rPr lang="zh-CN" altLang="en-US" sz="2400" dirty="0"/>
              <a:t>功能：从一个套接字接收一定字节的数据</a:t>
            </a:r>
            <a:endParaRPr lang="en-US" altLang="zh-CN" sz="2400" dirty="0"/>
          </a:p>
          <a:p>
            <a:pPr algn="just">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a:t># include &lt;sys/</a:t>
            </a:r>
            <a:r>
              <a:rPr lang="en-US" altLang="zh-CN" sz="2400" dirty="0" err="1"/>
              <a:t>socket.h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err="1"/>
              <a:t>ssize_t</a:t>
            </a:r>
            <a:r>
              <a:rPr lang="en-US" altLang="zh-CN" sz="2400" dirty="0"/>
              <a:t> </a:t>
            </a:r>
            <a:r>
              <a:rPr lang="en-US" altLang="zh-CN" sz="2400" dirty="0" err="1"/>
              <a:t>recv</a:t>
            </a:r>
            <a:r>
              <a:rPr lang="en-US" altLang="zh-CN" sz="2400" dirty="0"/>
              <a:t> (</a:t>
            </a:r>
            <a:r>
              <a:rPr lang="en-US" altLang="zh-CN" sz="2400" dirty="0" err="1"/>
              <a:t>int</a:t>
            </a:r>
            <a:r>
              <a:rPr lang="en-US" altLang="zh-CN" sz="2400" dirty="0"/>
              <a:t> </a:t>
            </a:r>
            <a:r>
              <a:rPr lang="en-US" altLang="zh-CN" sz="2400" dirty="0" err="1"/>
              <a:t>sockfd</a:t>
            </a:r>
            <a:r>
              <a:rPr lang="en-US" altLang="zh-CN" sz="2400" dirty="0"/>
              <a:t>, void *buff, </a:t>
            </a:r>
          </a:p>
          <a:p>
            <a:pPr marL="0" indent="0" algn="just">
              <a:lnSpc>
                <a:spcPct val="90000"/>
              </a:lnSpc>
              <a:buNone/>
            </a:pPr>
            <a:r>
              <a:rPr lang="en-US" altLang="zh-CN" sz="2400" dirty="0"/>
              <a:t>                                       </a:t>
            </a:r>
            <a:r>
              <a:rPr lang="en-US" altLang="zh-CN" sz="2400" dirty="0" err="1"/>
              <a:t>size_t</a:t>
            </a:r>
            <a:r>
              <a:rPr lang="en-US" altLang="zh-CN" sz="2400" dirty="0"/>
              <a:t> </a:t>
            </a:r>
            <a:r>
              <a:rPr lang="en-US" altLang="zh-CN" sz="2400" dirty="0" err="1"/>
              <a:t>nbytes</a:t>
            </a:r>
            <a:r>
              <a:rPr lang="en-US" altLang="zh-CN" sz="2400" dirty="0"/>
              <a:t>,</a:t>
            </a:r>
            <a:r>
              <a:rPr lang="en-US" altLang="en-US" sz="2400" dirty="0"/>
              <a:t> </a:t>
            </a:r>
            <a:r>
              <a:rPr lang="en-US" altLang="zh-CN" sz="2400" dirty="0" err="1"/>
              <a:t>int</a:t>
            </a:r>
            <a:r>
              <a:rPr lang="en-US" altLang="zh-CN" sz="2400" dirty="0"/>
              <a:t> flags);</a:t>
            </a:r>
          </a:p>
          <a:p>
            <a:pPr algn="just">
              <a:lnSpc>
                <a:spcPct val="90000"/>
              </a:lnSpc>
            </a:pPr>
            <a:r>
              <a:rPr lang="zh-CN" altLang="en-US" sz="2400" dirty="0"/>
              <a:t>返回值：返回读到字节数，失败返回</a:t>
            </a:r>
            <a:r>
              <a:rPr lang="en-US" altLang="zh-CN" sz="2400" dirty="0"/>
              <a:t>-1</a:t>
            </a:r>
          </a:p>
          <a:p>
            <a:pPr lvl="1" algn="just">
              <a:lnSpc>
                <a:spcPct val="90000"/>
              </a:lnSpc>
            </a:pPr>
            <a:r>
              <a:rPr lang="en-US" altLang="zh-CN" sz="2000" dirty="0" err="1"/>
              <a:t>recv</a:t>
            </a:r>
            <a:r>
              <a:rPr lang="zh-CN" altLang="en-US" sz="2000" dirty="0"/>
              <a:t>和</a:t>
            </a:r>
            <a:r>
              <a:rPr lang="en-US" altLang="zh-CN" sz="2000" dirty="0"/>
              <a:t>send</a:t>
            </a:r>
            <a:r>
              <a:rPr lang="zh-CN" altLang="en-US" sz="2000" dirty="0"/>
              <a:t>函数和标准的</a:t>
            </a:r>
            <a:r>
              <a:rPr lang="en-US" altLang="zh-CN" sz="2000" dirty="0"/>
              <a:t>read</a:t>
            </a:r>
            <a:r>
              <a:rPr lang="zh-CN" altLang="en-US" sz="2000" dirty="0"/>
              <a:t>和</a:t>
            </a:r>
            <a:r>
              <a:rPr lang="en-US" altLang="zh-CN" sz="2000" dirty="0"/>
              <a:t>write</a:t>
            </a:r>
            <a:r>
              <a:rPr lang="zh-CN" altLang="en-US" sz="2000" dirty="0"/>
              <a:t>函数很类似。唯一的差别就在于其调用的第四个参数。</a:t>
            </a:r>
            <a:r>
              <a:rPr lang="en-US" altLang="zh-CN" sz="2000" dirty="0" err="1"/>
              <a:t>recv</a:t>
            </a:r>
            <a:r>
              <a:rPr lang="zh-CN" altLang="en-US" sz="2000" dirty="0"/>
              <a:t>和</a:t>
            </a:r>
            <a:r>
              <a:rPr lang="en-US" altLang="zh-CN" sz="2000" dirty="0"/>
              <a:t>send</a:t>
            </a:r>
            <a:r>
              <a:rPr lang="zh-CN" altLang="en-US" sz="2000" dirty="0"/>
              <a:t>函数的第四个参数是一个整型的标志位。我们可以以位或的形式包含系统允许的一系列标志，从而设置在这一次</a:t>
            </a:r>
            <a:r>
              <a:rPr lang="en-US" altLang="zh-CN" sz="2000" dirty="0"/>
              <a:t>I/O</a:t>
            </a:r>
            <a:r>
              <a:rPr lang="zh-CN" altLang="en-US" sz="2000" dirty="0"/>
              <a:t>的特性。通常情况下这个参数都被置为</a:t>
            </a:r>
            <a:r>
              <a:rPr lang="en-US" altLang="zh-CN" sz="2000" dirty="0"/>
              <a:t>0</a:t>
            </a:r>
            <a:r>
              <a:rPr lang="zh-CN" altLang="en-US" sz="2000" dirty="0"/>
              <a:t>，实现普通</a:t>
            </a:r>
            <a:r>
              <a:rPr lang="en-US" altLang="zh-CN" sz="2000" dirty="0"/>
              <a:t>read</a:t>
            </a:r>
            <a:r>
              <a:rPr lang="zh-CN" altLang="en-US" sz="2000" dirty="0"/>
              <a:t>和</a:t>
            </a:r>
            <a:r>
              <a:rPr lang="en-US" altLang="zh-CN" sz="2000" dirty="0"/>
              <a:t>write</a:t>
            </a:r>
            <a:r>
              <a:rPr lang="zh-CN" altLang="en-US" sz="2000" dirty="0"/>
              <a:t>的功能</a:t>
            </a:r>
            <a:endParaRPr lang="en-US" altLang="zh-CN" sz="2000" dirty="0"/>
          </a:p>
          <a:p>
            <a:pPr algn="just"/>
            <a:endParaRPr lang="en-US" dirty="0"/>
          </a:p>
        </p:txBody>
      </p:sp>
    </p:spTree>
    <p:extLst>
      <p:ext uri="{BB962C8B-B14F-4D97-AF65-F5344CB8AC3E}">
        <p14:creationId xmlns:p14="http://schemas.microsoft.com/office/powerpoint/2010/main" val="42585047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——close</a:t>
            </a:r>
            <a:endParaRPr lang="en-US" dirty="0"/>
          </a:p>
        </p:txBody>
      </p:sp>
      <p:sp>
        <p:nvSpPr>
          <p:cNvPr id="3" name="Content Placeholder 2"/>
          <p:cNvSpPr>
            <a:spLocks noGrp="1"/>
          </p:cNvSpPr>
          <p:nvPr>
            <p:ph idx="1"/>
          </p:nvPr>
        </p:nvSpPr>
        <p:spPr/>
        <p:txBody>
          <a:bodyPr/>
          <a:lstStyle/>
          <a:p>
            <a:pPr>
              <a:lnSpc>
                <a:spcPct val="90000"/>
              </a:lnSpc>
            </a:pPr>
            <a:r>
              <a:rPr lang="zh-CN" altLang="en-US" sz="2400" dirty="0"/>
              <a:t>功能：关闭套接字描述符</a:t>
            </a:r>
            <a:endParaRPr lang="en-US" altLang="zh-CN" sz="2400" dirty="0"/>
          </a:p>
          <a:p>
            <a:pPr>
              <a:lnSpc>
                <a:spcPct val="90000"/>
              </a:lnSpc>
            </a:pPr>
            <a:r>
              <a:rPr lang="zh-CN" altLang="en-US" sz="2400" dirty="0"/>
              <a:t>语法：</a:t>
            </a:r>
            <a:r>
              <a:rPr lang="en-US" altLang="zh-CN" sz="2400" dirty="0"/>
              <a:t># include &lt;</a:t>
            </a:r>
            <a:r>
              <a:rPr lang="en-US" altLang="zh-CN" sz="2400" dirty="0" err="1"/>
              <a:t>unistd.h</a:t>
            </a:r>
            <a:r>
              <a:rPr lang="en-US" altLang="zh-CN" sz="2400" dirty="0"/>
              <a:t>&gt;</a:t>
            </a:r>
          </a:p>
          <a:p>
            <a:pPr marL="0" indent="0">
              <a:lnSpc>
                <a:spcPct val="90000"/>
              </a:lnSpc>
              <a:buNone/>
            </a:pPr>
            <a:r>
              <a:rPr lang="en-US" altLang="zh-CN" sz="2400" dirty="0"/>
              <a:t>       </a:t>
            </a:r>
            <a:r>
              <a:rPr lang="zh-CN" altLang="en-US" sz="2400" dirty="0"/>
              <a:t>　　　</a:t>
            </a:r>
            <a:r>
              <a:rPr lang="en-US" altLang="zh-CN" sz="2400" dirty="0" err="1"/>
              <a:t>int</a:t>
            </a:r>
            <a:r>
              <a:rPr lang="en-US" altLang="zh-CN" sz="2400" dirty="0"/>
              <a:t> close (</a:t>
            </a:r>
            <a:r>
              <a:rPr lang="en-US" altLang="zh-CN" sz="2400" dirty="0" err="1"/>
              <a:t>int</a:t>
            </a:r>
            <a:r>
              <a:rPr lang="en-US" altLang="zh-CN" sz="2400" dirty="0"/>
              <a:t> </a:t>
            </a:r>
            <a:r>
              <a:rPr lang="en-US" altLang="zh-CN" sz="2400" dirty="0" err="1"/>
              <a:t>sockfd</a:t>
            </a:r>
            <a:r>
              <a:rPr lang="en-US" altLang="zh-CN" sz="2400" dirty="0"/>
              <a:t>);</a:t>
            </a:r>
          </a:p>
          <a:p>
            <a:pPr>
              <a:lnSpc>
                <a:spcPct val="90000"/>
              </a:lnSpc>
            </a:pPr>
            <a:r>
              <a:rPr lang="zh-CN" altLang="en-US" sz="2400" dirty="0"/>
              <a:t>返回值：成功时返回</a:t>
            </a:r>
            <a:r>
              <a:rPr lang="en-US" altLang="zh-CN" sz="2400" dirty="0"/>
              <a:t>0</a:t>
            </a:r>
            <a:r>
              <a:rPr lang="zh-CN" altLang="en-US" sz="2400" dirty="0"/>
              <a:t>，失败时返回</a:t>
            </a:r>
            <a:r>
              <a:rPr lang="en-US" altLang="zh-CN" sz="2400" dirty="0"/>
              <a:t>-1</a:t>
            </a:r>
          </a:p>
          <a:p>
            <a:pPr lvl="1">
              <a:lnSpc>
                <a:spcPct val="90000"/>
              </a:lnSpc>
            </a:pPr>
            <a:r>
              <a:rPr lang="zh-CN" altLang="en-US" sz="2000" dirty="0"/>
              <a:t>调用本函数后，参数所描述的套接字将被标记成关闭的。从此该套接字对于对应进程将是不可用的。</a:t>
            </a:r>
            <a:endParaRPr lang="en-US" altLang="zh-CN" sz="2000" dirty="0"/>
          </a:p>
          <a:p>
            <a:endParaRPr lang="en-US" dirty="0"/>
          </a:p>
        </p:txBody>
      </p:sp>
    </p:spTree>
    <p:extLst>
      <p:ext uri="{BB962C8B-B14F-4D97-AF65-F5344CB8AC3E}">
        <p14:creationId xmlns:p14="http://schemas.microsoft.com/office/powerpoint/2010/main" val="1036165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a:t>
            </a:r>
            <a:r>
              <a:rPr lang="en-US" altLang="zh-CN" dirty="0" err="1">
                <a:latin typeface="Arial Narrow" charset="0"/>
              </a:rPr>
              <a:t>getsockname</a:t>
            </a:r>
            <a:endParaRPr lang="en-US" dirty="0"/>
          </a:p>
        </p:txBody>
      </p:sp>
      <p:sp>
        <p:nvSpPr>
          <p:cNvPr id="3" name="Content Placeholder 2"/>
          <p:cNvSpPr>
            <a:spLocks noGrp="1"/>
          </p:cNvSpPr>
          <p:nvPr>
            <p:ph idx="1"/>
          </p:nvPr>
        </p:nvSpPr>
        <p:spPr/>
        <p:txBody>
          <a:bodyPr/>
          <a:lstStyle/>
          <a:p>
            <a:pPr algn="just">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algn="just">
              <a:buFontTx/>
              <a:buNone/>
            </a:pPr>
            <a:r>
              <a:rPr lang="zh-CN" altLang="en-US" sz="2400" dirty="0">
                <a:cs typeface="楷体_GB2312" charset="0"/>
              </a:rPr>
              <a:t>　　　</a:t>
            </a:r>
            <a:r>
              <a:rPr lang="en-US" altLang="zh-CN" sz="2400" dirty="0">
                <a:cs typeface="楷体_GB2312" charset="0"/>
              </a:rPr>
              <a:t>  # include &lt;sys/</a:t>
            </a:r>
            <a:r>
              <a:rPr lang="en-US" altLang="zh-CN" sz="2400" dirty="0" err="1">
                <a:cs typeface="楷体_GB2312" charset="0"/>
              </a:rPr>
              <a:t>socket.h</a:t>
            </a:r>
            <a:r>
              <a:rPr lang="en-US" altLang="zh-CN" sz="2400" dirty="0">
                <a:cs typeface="楷体_GB2312" charset="0"/>
              </a:rPr>
              <a:t>&gt;</a:t>
            </a:r>
          </a:p>
          <a:p>
            <a:pPr algn="just">
              <a:buFontTx/>
              <a:buNone/>
            </a:pPr>
            <a:r>
              <a:rPr lang="zh-CN" altLang="en-US" sz="2400" dirty="0">
                <a:cs typeface="楷体_GB2312" charset="0"/>
              </a:rPr>
              <a:t>　　　</a:t>
            </a:r>
            <a:r>
              <a:rPr lang="en-US" altLang="zh-CN" sz="2400" dirty="0">
                <a:cs typeface="楷体_GB2312" charset="0"/>
              </a:rPr>
              <a:t>      </a:t>
            </a:r>
            <a:r>
              <a:rPr lang="en-US" altLang="zh-CN" sz="2400" dirty="0" err="1">
                <a:cs typeface="楷体_GB2312" charset="0"/>
              </a:rPr>
              <a:t>int</a:t>
            </a:r>
            <a:r>
              <a:rPr lang="en-US" altLang="zh-CN" sz="2400" dirty="0">
                <a:cs typeface="楷体_GB2312" charset="0"/>
              </a:rPr>
              <a:t> </a:t>
            </a:r>
            <a:r>
              <a:rPr lang="en-US" altLang="zh-CN" sz="2400" dirty="0" err="1">
                <a:cs typeface="楷体_GB2312" charset="0"/>
              </a:rPr>
              <a:t>getsockname</a:t>
            </a:r>
            <a:r>
              <a:rPr lang="en-US" altLang="zh-CN" sz="2400" dirty="0">
                <a:cs typeface="楷体_GB2312" charset="0"/>
              </a:rPr>
              <a:t> (</a:t>
            </a:r>
            <a:r>
              <a:rPr lang="en-US" altLang="zh-CN" sz="2400" dirty="0" err="1">
                <a:cs typeface="楷体_GB2312" charset="0"/>
              </a:rPr>
              <a:t>int</a:t>
            </a:r>
            <a:r>
              <a:rPr lang="en-US" altLang="zh-CN" sz="2400" dirty="0">
                <a:cs typeface="楷体_GB2312" charset="0"/>
              </a:rPr>
              <a:t> </a:t>
            </a:r>
            <a:r>
              <a:rPr lang="en-US" altLang="zh-CN" sz="2400" dirty="0" err="1">
                <a:cs typeface="楷体_GB2312" charset="0"/>
              </a:rPr>
              <a:t>sockfd</a:t>
            </a:r>
            <a:r>
              <a:rPr lang="en-US" altLang="zh-CN" sz="2400" dirty="0">
                <a:cs typeface="楷体_GB2312" charset="0"/>
              </a:rPr>
              <a:t>,</a:t>
            </a:r>
          </a:p>
          <a:p>
            <a:pPr algn="just">
              <a:buFontTx/>
              <a:buNone/>
            </a:pPr>
            <a:r>
              <a:rPr lang="zh-CN" altLang="en-US" sz="2400" dirty="0">
                <a:cs typeface="楷体_GB2312" charset="0"/>
              </a:rPr>
              <a:t>　　　　　　　　　　</a:t>
            </a:r>
            <a:r>
              <a:rPr lang="en-US" altLang="zh-CN" sz="2400" dirty="0" err="1">
                <a:cs typeface="楷体_GB2312" charset="0"/>
              </a:rPr>
              <a:t>struct</a:t>
            </a:r>
            <a:r>
              <a:rPr lang="en-US" altLang="zh-CN" sz="2400" dirty="0">
                <a:cs typeface="楷体_GB2312" charset="0"/>
              </a:rPr>
              <a:t> </a:t>
            </a:r>
            <a:r>
              <a:rPr lang="en-US" altLang="zh-CN" sz="2400" dirty="0" err="1">
                <a:cs typeface="楷体_GB2312" charset="0"/>
              </a:rPr>
              <a:t>sockaddr</a:t>
            </a:r>
            <a:r>
              <a:rPr lang="en-US" altLang="zh-CN" sz="2400" dirty="0">
                <a:cs typeface="楷体_GB2312" charset="0"/>
              </a:rPr>
              <a:t> *</a:t>
            </a:r>
            <a:r>
              <a:rPr lang="en-US" altLang="zh-CN" sz="2400" dirty="0" err="1">
                <a:cs typeface="楷体_GB2312" charset="0"/>
              </a:rPr>
              <a:t>localaddr</a:t>
            </a:r>
            <a:r>
              <a:rPr lang="en-US" altLang="zh-CN" sz="2400" dirty="0">
                <a:cs typeface="楷体_GB2312" charset="0"/>
              </a:rPr>
              <a:t>,</a:t>
            </a:r>
          </a:p>
          <a:p>
            <a:pPr algn="just">
              <a:buFontTx/>
              <a:buNone/>
            </a:pPr>
            <a:r>
              <a:rPr lang="zh-CN" altLang="en-US" sz="2400" dirty="0">
                <a:cs typeface="楷体_GB2312" charset="0"/>
              </a:rPr>
              <a:t>　　　　　　　　　　</a:t>
            </a:r>
            <a:r>
              <a:rPr lang="en-US" altLang="zh-CN" sz="2400" dirty="0" err="1">
                <a:cs typeface="楷体_GB2312" charset="0"/>
              </a:rPr>
              <a:t>socklen_t</a:t>
            </a:r>
            <a:r>
              <a:rPr lang="en-US" altLang="zh-CN" sz="2400" dirty="0">
                <a:cs typeface="楷体_GB2312" charset="0"/>
              </a:rPr>
              <a:t> *</a:t>
            </a:r>
            <a:r>
              <a:rPr lang="en-US" altLang="zh-CN" sz="2400" dirty="0" err="1">
                <a:cs typeface="楷体_GB2312" charset="0"/>
              </a:rPr>
              <a:t>addrlen</a:t>
            </a:r>
            <a:r>
              <a:rPr lang="en-US" altLang="zh-CN" sz="2400" dirty="0">
                <a:cs typeface="楷体_GB2312" charset="0"/>
              </a:rPr>
              <a:t>);</a:t>
            </a:r>
          </a:p>
          <a:p>
            <a:pPr algn="just">
              <a:lnSpc>
                <a:spcPct val="90000"/>
              </a:lnSpc>
            </a:pPr>
            <a:r>
              <a:rPr lang="zh-CN" altLang="en-US" sz="2400" dirty="0"/>
              <a:t>返回值：成功时返回</a:t>
            </a:r>
            <a:r>
              <a:rPr lang="en-US" altLang="zh-CN" sz="2400" dirty="0"/>
              <a:t>0</a:t>
            </a:r>
            <a:r>
              <a:rPr lang="zh-CN" altLang="en-US" sz="2400" dirty="0"/>
              <a:t>，失败时返回</a:t>
            </a:r>
            <a:r>
              <a:rPr lang="en-US" altLang="zh-CN" sz="2400" dirty="0"/>
              <a:t>-1</a:t>
            </a:r>
            <a:r>
              <a:rPr lang="zh-CN" altLang="en-US" sz="2400" dirty="0"/>
              <a:t>。</a:t>
            </a:r>
            <a:endParaRPr lang="en-US" altLang="zh-CN" sz="2400" dirty="0"/>
          </a:p>
          <a:p>
            <a:pPr lvl="1" algn="just">
              <a:lnSpc>
                <a:spcPct val="90000"/>
              </a:lnSpc>
            </a:pPr>
            <a:r>
              <a:rPr lang="zh-CN" altLang="en-US" sz="2000" dirty="0"/>
              <a:t>可能需要使用本函数的情况主要有三个，即成功地连接之后、用端口号</a:t>
            </a:r>
            <a:r>
              <a:rPr lang="en-US" altLang="zh-CN" sz="2000" dirty="0"/>
              <a:t>0</a:t>
            </a:r>
            <a:r>
              <a:rPr lang="zh-CN" altLang="en-US" sz="2000" dirty="0"/>
              <a:t>调用</a:t>
            </a:r>
            <a:r>
              <a:rPr lang="en-US" altLang="zh-CN" sz="2000" dirty="0"/>
              <a:t>bind</a:t>
            </a:r>
            <a:r>
              <a:rPr lang="zh-CN" altLang="en-US" sz="2000" dirty="0"/>
              <a:t>函数、在调用</a:t>
            </a:r>
            <a:r>
              <a:rPr lang="en-US" altLang="zh-CN" sz="2000" dirty="0"/>
              <a:t>bind</a:t>
            </a:r>
            <a:r>
              <a:rPr lang="zh-CN" altLang="en-US" sz="2000" dirty="0"/>
              <a:t>时指定自动获取</a:t>
            </a:r>
            <a:r>
              <a:rPr lang="en-US" altLang="zh-CN" sz="2000" dirty="0"/>
              <a:t>IP</a:t>
            </a:r>
            <a:r>
              <a:rPr lang="zh-CN" altLang="en-US" sz="2000" dirty="0"/>
              <a:t>地址。</a:t>
            </a:r>
            <a:endParaRPr lang="en-US" altLang="zh-CN" sz="2000" dirty="0"/>
          </a:p>
          <a:p>
            <a:pPr algn="just"/>
            <a:endParaRPr lang="en-US" dirty="0"/>
          </a:p>
        </p:txBody>
      </p:sp>
    </p:spTree>
    <p:extLst>
      <p:ext uri="{BB962C8B-B14F-4D97-AF65-F5344CB8AC3E}">
        <p14:creationId xmlns:p14="http://schemas.microsoft.com/office/powerpoint/2010/main" val="8603798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a:t>
            </a:r>
            <a:r>
              <a:rPr lang="en-US" altLang="zh-CN" dirty="0" err="1">
                <a:latin typeface="Arial Narrow" charset="0"/>
              </a:rPr>
              <a:t>setsockopt</a:t>
            </a:r>
            <a:endParaRPr lang="en-US" dirty="0"/>
          </a:p>
        </p:txBody>
      </p:sp>
      <p:sp>
        <p:nvSpPr>
          <p:cNvPr id="3" name="Content Placeholder 2"/>
          <p:cNvSpPr>
            <a:spLocks noGrp="1"/>
          </p:cNvSpPr>
          <p:nvPr>
            <p:ph idx="1"/>
          </p:nvPr>
        </p:nvSpPr>
        <p:spPr/>
        <p:txBody>
          <a:bodyPr/>
          <a:lstStyle/>
          <a:p>
            <a:pPr algn="just">
              <a:lnSpc>
                <a:spcPct val="90000"/>
              </a:lnSpc>
            </a:pPr>
            <a:r>
              <a:rPr lang="zh-CN" altLang="en-US" sz="2400" dirty="0"/>
              <a:t>功能：取得和设置套接字选项。</a:t>
            </a:r>
            <a:endParaRPr lang="en-US" altLang="zh-CN" sz="2400" dirty="0"/>
          </a:p>
          <a:p>
            <a:pPr algn="just">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algn="just">
              <a:lnSpc>
                <a:spcPct val="90000"/>
              </a:lnSpc>
              <a:buFontTx/>
              <a:buNone/>
            </a:pPr>
            <a:r>
              <a:rPr lang="zh-CN" altLang="en-US" sz="2000" dirty="0">
                <a:cs typeface="楷体_GB2312" charset="0"/>
              </a:rPr>
              <a:t>　　　</a:t>
            </a:r>
            <a:r>
              <a:rPr lang="en-US" altLang="zh-CN" sz="2000" dirty="0">
                <a:cs typeface="楷体_GB2312" charset="0"/>
              </a:rPr>
              <a:t>    </a:t>
            </a:r>
            <a:r>
              <a:rPr lang="en-US" altLang="zh-CN" sz="2400" dirty="0">
                <a:cs typeface="楷体_GB2312" charset="0"/>
              </a:rPr>
              <a:t># include &lt;sys/</a:t>
            </a:r>
            <a:r>
              <a:rPr lang="en-US" altLang="zh-CN" sz="2400" dirty="0" err="1">
                <a:cs typeface="楷体_GB2312" charset="0"/>
              </a:rPr>
              <a:t>socket.h</a:t>
            </a:r>
            <a:r>
              <a:rPr lang="en-US" altLang="zh-CN" sz="2400" dirty="0">
                <a:cs typeface="楷体_GB2312" charset="0"/>
              </a:rPr>
              <a:t>&gt;</a:t>
            </a:r>
          </a:p>
          <a:p>
            <a:pPr algn="just">
              <a:lnSpc>
                <a:spcPct val="90000"/>
              </a:lnSpc>
              <a:buFontTx/>
              <a:buNone/>
            </a:pPr>
            <a:r>
              <a:rPr lang="zh-CN" altLang="en-US" sz="2400" dirty="0">
                <a:cs typeface="楷体_GB2312" charset="0"/>
              </a:rPr>
              <a:t>　　　</a:t>
            </a:r>
            <a:r>
              <a:rPr lang="en-US" altLang="zh-CN" sz="2400" dirty="0">
                <a:cs typeface="楷体_GB2312" charset="0"/>
              </a:rPr>
              <a:t> </a:t>
            </a:r>
            <a:r>
              <a:rPr lang="en-US" altLang="zh-CN" sz="2400" dirty="0" err="1">
                <a:cs typeface="楷体_GB2312" charset="0"/>
              </a:rPr>
              <a:t>int</a:t>
            </a:r>
            <a:r>
              <a:rPr lang="en-US" altLang="zh-CN" sz="2400" dirty="0">
                <a:cs typeface="楷体_GB2312" charset="0"/>
              </a:rPr>
              <a:t> </a:t>
            </a:r>
            <a:r>
              <a:rPr lang="en-US" altLang="zh-CN" sz="2400" dirty="0" err="1">
                <a:cs typeface="楷体_GB2312" charset="0"/>
              </a:rPr>
              <a:t>setsockopt</a:t>
            </a:r>
            <a:r>
              <a:rPr lang="en-US" altLang="zh-CN" sz="2400" dirty="0">
                <a:cs typeface="楷体_GB2312" charset="0"/>
              </a:rPr>
              <a:t> (</a:t>
            </a:r>
            <a:r>
              <a:rPr lang="en-US" altLang="zh-CN" sz="2400" dirty="0" err="1">
                <a:cs typeface="楷体_GB2312" charset="0"/>
              </a:rPr>
              <a:t>int</a:t>
            </a:r>
            <a:r>
              <a:rPr lang="en-US" altLang="zh-CN" sz="2400" dirty="0">
                <a:cs typeface="楷体_GB2312" charset="0"/>
              </a:rPr>
              <a:t> </a:t>
            </a:r>
            <a:r>
              <a:rPr lang="en-US" altLang="zh-CN" sz="2400" dirty="0" err="1">
                <a:cs typeface="楷体_GB2312" charset="0"/>
              </a:rPr>
              <a:t>sockfd</a:t>
            </a:r>
            <a:r>
              <a:rPr lang="en-US" altLang="zh-CN" sz="2400" dirty="0">
                <a:cs typeface="楷体_GB2312" charset="0"/>
              </a:rPr>
              <a:t>, </a:t>
            </a:r>
            <a:r>
              <a:rPr lang="en-US" altLang="zh-CN" sz="2400" dirty="0" err="1">
                <a:cs typeface="楷体_GB2312" charset="0"/>
              </a:rPr>
              <a:t>int</a:t>
            </a:r>
            <a:r>
              <a:rPr lang="en-US" altLang="zh-CN" sz="2400" dirty="0">
                <a:cs typeface="楷体_GB2312" charset="0"/>
              </a:rPr>
              <a:t> level, </a:t>
            </a:r>
            <a:r>
              <a:rPr lang="en-US" altLang="zh-CN" sz="2400" dirty="0" err="1">
                <a:cs typeface="楷体_GB2312" charset="0"/>
              </a:rPr>
              <a:t>int</a:t>
            </a:r>
            <a:r>
              <a:rPr lang="en-US" altLang="zh-CN" sz="2400" dirty="0">
                <a:cs typeface="楷体_GB2312" charset="0"/>
              </a:rPr>
              <a:t> </a:t>
            </a:r>
            <a:r>
              <a:rPr lang="en-US" altLang="zh-CN" sz="2400" dirty="0" err="1">
                <a:cs typeface="楷体_GB2312" charset="0"/>
              </a:rPr>
              <a:t>optname</a:t>
            </a:r>
            <a:r>
              <a:rPr lang="en-US" altLang="zh-CN" sz="2400" dirty="0">
                <a:cs typeface="楷体_GB2312" charset="0"/>
              </a:rPr>
              <a:t>,</a:t>
            </a:r>
          </a:p>
          <a:p>
            <a:pPr algn="just">
              <a:lnSpc>
                <a:spcPct val="90000"/>
              </a:lnSpc>
              <a:buFontTx/>
              <a:buNone/>
            </a:pPr>
            <a:r>
              <a:rPr lang="zh-CN" altLang="en-US" sz="2400" dirty="0">
                <a:cs typeface="楷体_GB2312" charset="0"/>
              </a:rPr>
              <a:t>　　　　　　　　</a:t>
            </a:r>
            <a:r>
              <a:rPr lang="en-US" altLang="zh-CN" sz="2400" dirty="0">
                <a:cs typeface="楷体_GB2312" charset="0"/>
              </a:rPr>
              <a:t> </a:t>
            </a:r>
            <a:r>
              <a:rPr lang="en-US" altLang="zh-CN" sz="2400" dirty="0" err="1">
                <a:cs typeface="楷体_GB2312" charset="0"/>
              </a:rPr>
              <a:t>const</a:t>
            </a:r>
            <a:r>
              <a:rPr lang="en-US" altLang="zh-CN" sz="2400" dirty="0">
                <a:cs typeface="楷体_GB2312" charset="0"/>
              </a:rPr>
              <a:t> void *</a:t>
            </a:r>
            <a:r>
              <a:rPr lang="en-US" altLang="zh-CN" sz="2400" dirty="0" err="1">
                <a:cs typeface="楷体_GB2312" charset="0"/>
              </a:rPr>
              <a:t>optval</a:t>
            </a:r>
            <a:r>
              <a:rPr lang="en-US" altLang="zh-CN" sz="2400" dirty="0">
                <a:cs typeface="楷体_GB2312" charset="0"/>
              </a:rPr>
              <a:t>, </a:t>
            </a:r>
            <a:r>
              <a:rPr lang="en-US" altLang="zh-CN" sz="2400" dirty="0" err="1">
                <a:cs typeface="楷体_GB2312" charset="0"/>
              </a:rPr>
              <a:t>socklen_t</a:t>
            </a:r>
            <a:r>
              <a:rPr lang="en-US" altLang="zh-CN" sz="2400" dirty="0">
                <a:cs typeface="楷体_GB2312" charset="0"/>
              </a:rPr>
              <a:t> </a:t>
            </a:r>
            <a:r>
              <a:rPr lang="en-US" altLang="zh-CN" sz="2400" dirty="0" err="1">
                <a:cs typeface="楷体_GB2312" charset="0"/>
              </a:rPr>
              <a:t>optlen</a:t>
            </a:r>
            <a:r>
              <a:rPr lang="en-US" altLang="zh-CN" sz="2400" dirty="0">
                <a:cs typeface="楷体_GB2312" charset="0"/>
              </a:rPr>
              <a:t>);</a:t>
            </a:r>
          </a:p>
          <a:p>
            <a:pPr algn="just">
              <a:lnSpc>
                <a:spcPct val="90000"/>
              </a:lnSpc>
            </a:pPr>
            <a:r>
              <a:rPr lang="zh-CN" altLang="en-US" sz="2400" dirty="0"/>
              <a:t>返回值：成功时返回</a:t>
            </a:r>
            <a:r>
              <a:rPr lang="en-US" altLang="zh-CN" sz="2400" dirty="0"/>
              <a:t>0</a:t>
            </a:r>
            <a:r>
              <a:rPr lang="zh-CN" altLang="en-US" sz="2400" dirty="0"/>
              <a:t>，失败时返回</a:t>
            </a:r>
            <a:r>
              <a:rPr lang="en-US" altLang="zh-CN" sz="2400" dirty="0"/>
              <a:t>-1</a:t>
            </a:r>
          </a:p>
          <a:p>
            <a:pPr lvl="1" algn="just">
              <a:lnSpc>
                <a:spcPct val="90000"/>
              </a:lnSpc>
            </a:pPr>
            <a:r>
              <a:rPr lang="zh-CN" altLang="en-US" sz="2000" dirty="0"/>
              <a:t>第二个参数指定系统中解释选项的代码（</a:t>
            </a:r>
            <a:r>
              <a:rPr lang="en-US" altLang="zh-CN" sz="2000" dirty="0"/>
              <a:t>SOL_SOCKET</a:t>
            </a:r>
            <a:r>
              <a:rPr lang="zh-CN" altLang="en-US" sz="2000" dirty="0"/>
              <a:t>：一般，</a:t>
            </a:r>
            <a:r>
              <a:rPr lang="en-US" altLang="zh-CN" sz="2000" dirty="0"/>
              <a:t>IPPROTO_IP</a:t>
            </a:r>
            <a:r>
              <a:rPr lang="zh-CN" altLang="en-US" sz="2000" dirty="0"/>
              <a:t>：</a:t>
            </a:r>
            <a:r>
              <a:rPr lang="en-US" altLang="zh-CN" sz="2000" dirty="0"/>
              <a:t>IPv4</a:t>
            </a:r>
            <a:r>
              <a:rPr lang="zh-CN" altLang="en-US" sz="2000" dirty="0"/>
              <a:t>等）</a:t>
            </a:r>
            <a:endParaRPr lang="en-US" altLang="zh-CN" sz="2000" dirty="0"/>
          </a:p>
          <a:p>
            <a:pPr lvl="1" algn="just">
              <a:lnSpc>
                <a:spcPct val="90000"/>
              </a:lnSpc>
            </a:pPr>
            <a:r>
              <a:rPr lang="zh-CN" altLang="en-US" sz="2000" dirty="0"/>
              <a:t>缺省情况下，一个套接字终止后不能立即用同一端口重启。为解决这个问题，服务器程序中在</a:t>
            </a:r>
            <a:r>
              <a:rPr lang="en-US" altLang="zh-CN" sz="2000" dirty="0"/>
              <a:t>socket</a:t>
            </a:r>
            <a:r>
              <a:rPr lang="zh-CN" altLang="en-US" sz="2000" dirty="0"/>
              <a:t>和</a:t>
            </a:r>
            <a:r>
              <a:rPr lang="en-US" altLang="zh-CN" sz="2000" dirty="0"/>
              <a:t>bind</a:t>
            </a:r>
            <a:r>
              <a:rPr lang="zh-CN" altLang="en-US" sz="2000" dirty="0"/>
              <a:t>之间通常应该用</a:t>
            </a:r>
            <a:r>
              <a:rPr lang="en-US" altLang="zh-CN" sz="2000" dirty="0" err="1"/>
              <a:t>setsockopt</a:t>
            </a:r>
            <a:r>
              <a:rPr lang="zh-CN" altLang="en-US" sz="2000" dirty="0"/>
              <a:t>函数设置选项</a:t>
            </a:r>
            <a:r>
              <a:rPr lang="en-US" altLang="zh-CN" sz="2000" dirty="0"/>
              <a:t>SO_REUSEADDR</a:t>
            </a:r>
            <a:r>
              <a:rPr lang="zh-CN" altLang="en-US" sz="2000" dirty="0"/>
              <a:t>：</a:t>
            </a:r>
            <a:endParaRPr lang="en-US" altLang="zh-CN" sz="2000" dirty="0"/>
          </a:p>
          <a:p>
            <a:pPr algn="just">
              <a:lnSpc>
                <a:spcPct val="90000"/>
              </a:lnSpc>
              <a:buFontTx/>
              <a:buNone/>
            </a:pPr>
            <a:r>
              <a:rPr lang="zh-CN" altLang="en-US" sz="2000" dirty="0">
                <a:cs typeface="楷体_GB2312" charset="0"/>
              </a:rPr>
              <a:t>　</a:t>
            </a:r>
            <a:r>
              <a:rPr lang="en-US" altLang="zh-CN" sz="2000" dirty="0">
                <a:cs typeface="楷体_GB2312" charset="0"/>
              </a:rPr>
              <a:t>      </a:t>
            </a:r>
            <a:r>
              <a:rPr lang="en-US" altLang="zh-CN" sz="2000" dirty="0" err="1">
                <a:cs typeface="楷体_GB2312" charset="0"/>
              </a:rPr>
              <a:t>int</a:t>
            </a:r>
            <a:r>
              <a:rPr lang="en-US" altLang="zh-CN" sz="2000" dirty="0">
                <a:cs typeface="楷体_GB2312" charset="0"/>
              </a:rPr>
              <a:t> opt=1;</a:t>
            </a:r>
          </a:p>
          <a:p>
            <a:pPr algn="just">
              <a:lnSpc>
                <a:spcPct val="90000"/>
              </a:lnSpc>
              <a:buFontTx/>
              <a:buNone/>
            </a:pPr>
            <a:r>
              <a:rPr lang="zh-CN" altLang="en-US" sz="2000" dirty="0">
                <a:cs typeface="楷体_GB2312" charset="0"/>
              </a:rPr>
              <a:t>　</a:t>
            </a:r>
            <a:r>
              <a:rPr lang="en-US" altLang="zh-CN" sz="2000" dirty="0">
                <a:cs typeface="楷体_GB2312" charset="0"/>
              </a:rPr>
              <a:t>      </a:t>
            </a:r>
            <a:r>
              <a:rPr lang="en-US" altLang="zh-CN" sz="2000" dirty="0" err="1">
                <a:cs typeface="楷体_GB2312" charset="0"/>
              </a:rPr>
              <a:t>setsockopt</a:t>
            </a:r>
            <a:r>
              <a:rPr lang="en-US" altLang="zh-CN" sz="2000" dirty="0">
                <a:cs typeface="楷体_GB2312" charset="0"/>
              </a:rPr>
              <a:t> (</a:t>
            </a:r>
            <a:r>
              <a:rPr lang="en-US" altLang="zh-CN" sz="2000" dirty="0" err="1">
                <a:cs typeface="楷体_GB2312" charset="0"/>
              </a:rPr>
              <a:t>sockfd</a:t>
            </a:r>
            <a:r>
              <a:rPr lang="en-US" altLang="zh-CN" sz="2000" dirty="0">
                <a:cs typeface="楷体_GB2312" charset="0"/>
              </a:rPr>
              <a:t>, SOL_SOCKET, SO_REUSEADDR,</a:t>
            </a:r>
          </a:p>
          <a:p>
            <a:pPr algn="just">
              <a:lnSpc>
                <a:spcPct val="90000"/>
              </a:lnSpc>
              <a:buFontTx/>
              <a:buNone/>
            </a:pPr>
            <a:r>
              <a:rPr lang="zh-CN" altLang="en-US" sz="2000" dirty="0">
                <a:cs typeface="楷体_GB2312" charset="0"/>
              </a:rPr>
              <a:t>　　　　　　</a:t>
            </a:r>
            <a:r>
              <a:rPr lang="en-US" altLang="zh-CN" sz="2000" dirty="0">
                <a:cs typeface="楷体_GB2312" charset="0"/>
              </a:rPr>
              <a:t>                                                  &amp;opt, </a:t>
            </a:r>
            <a:r>
              <a:rPr lang="en-US" altLang="zh-CN" sz="2000" dirty="0" err="1">
                <a:cs typeface="楷体_GB2312" charset="0"/>
              </a:rPr>
              <a:t>sizeof</a:t>
            </a:r>
            <a:r>
              <a:rPr lang="en-US" altLang="zh-CN" sz="2000" dirty="0">
                <a:cs typeface="楷体_GB2312" charset="0"/>
              </a:rPr>
              <a:t> (opt));</a:t>
            </a:r>
          </a:p>
          <a:p>
            <a:pPr algn="just"/>
            <a:endParaRPr lang="en-US" dirty="0"/>
          </a:p>
        </p:txBody>
      </p:sp>
    </p:spTree>
    <p:extLst>
      <p:ext uri="{BB962C8B-B14F-4D97-AF65-F5344CB8AC3E}">
        <p14:creationId xmlns:p14="http://schemas.microsoft.com/office/powerpoint/2010/main" val="22749428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a:t>
            </a:r>
            <a:r>
              <a:rPr lang="en-US" altLang="zh-CN" dirty="0" err="1">
                <a:latin typeface="Arial Narrow" charset="0"/>
              </a:rPr>
              <a:t>getpeername</a:t>
            </a:r>
            <a:endParaRPr lang="en-US" dirty="0"/>
          </a:p>
        </p:txBody>
      </p:sp>
      <p:sp>
        <p:nvSpPr>
          <p:cNvPr id="3" name="Content Placeholder 2"/>
          <p:cNvSpPr>
            <a:spLocks noGrp="1"/>
          </p:cNvSpPr>
          <p:nvPr>
            <p:ph idx="1"/>
          </p:nvPr>
        </p:nvSpPr>
        <p:spPr/>
        <p:txBody>
          <a:bodyPr/>
          <a:lstStyle/>
          <a:p>
            <a:pPr algn="just">
              <a:lnSpc>
                <a:spcPct val="90000"/>
              </a:lnSpc>
            </a:pPr>
            <a:r>
              <a:rPr lang="zh-CN" altLang="en-US" sz="2400" dirty="0"/>
              <a:t>功能：返回与一个套接字相关的远程协议地址</a:t>
            </a:r>
            <a:endParaRPr lang="en-US" altLang="zh-CN" sz="2400" dirty="0"/>
          </a:p>
          <a:p>
            <a:pPr algn="just">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a:t># include &lt;sys/</a:t>
            </a:r>
            <a:r>
              <a:rPr lang="en-US" altLang="zh-CN" sz="2400" dirty="0" err="1"/>
              <a:t>socket.h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err="1"/>
              <a:t>int</a:t>
            </a:r>
            <a:r>
              <a:rPr lang="en-US" altLang="zh-CN" sz="2400" dirty="0"/>
              <a:t> </a:t>
            </a:r>
            <a:r>
              <a:rPr lang="en-US" altLang="zh-CN" sz="2400" dirty="0" err="1"/>
              <a:t>getpeername</a:t>
            </a:r>
            <a:r>
              <a:rPr lang="en-US" altLang="zh-CN" sz="2400" dirty="0"/>
              <a:t> (</a:t>
            </a:r>
            <a:r>
              <a:rPr lang="en-US" altLang="zh-CN" sz="2400" dirty="0" err="1"/>
              <a:t>int</a:t>
            </a:r>
            <a:r>
              <a:rPr lang="en-US" altLang="zh-CN" sz="2400" dirty="0"/>
              <a:t> </a:t>
            </a:r>
            <a:r>
              <a:rPr lang="en-US" altLang="zh-CN" sz="2400" dirty="0" err="1"/>
              <a:t>sockfd</a:t>
            </a:r>
            <a:r>
              <a:rPr lang="en-US" altLang="zh-CN" sz="2400" dirty="0"/>
              <a:t>,</a:t>
            </a:r>
          </a:p>
          <a:p>
            <a:pPr marL="0" indent="0" algn="just">
              <a:lnSpc>
                <a:spcPct val="90000"/>
              </a:lnSpc>
              <a:buNone/>
            </a:pPr>
            <a:r>
              <a:rPr lang="en-US" altLang="zh-CN" sz="2400" dirty="0"/>
              <a:t>           </a:t>
            </a:r>
            <a:r>
              <a:rPr lang="zh-CN" altLang="en-US" sz="2400" dirty="0"/>
              <a:t>　　　　　　　　　　</a:t>
            </a:r>
            <a:r>
              <a:rPr lang="en-US" altLang="zh-CN" sz="2400" dirty="0" err="1"/>
              <a:t>struct</a:t>
            </a:r>
            <a:r>
              <a:rPr lang="en-US" altLang="zh-CN" sz="2400" dirty="0"/>
              <a:t> </a:t>
            </a:r>
            <a:r>
              <a:rPr lang="en-US" altLang="zh-CN" sz="2400" dirty="0" err="1"/>
              <a:t>sockaddr</a:t>
            </a:r>
            <a:r>
              <a:rPr lang="en-US" altLang="zh-CN" sz="2400" dirty="0"/>
              <a:t> *</a:t>
            </a:r>
            <a:r>
              <a:rPr lang="en-US" altLang="zh-CN" sz="2400" dirty="0" err="1"/>
              <a:t>peeraddr</a:t>
            </a:r>
            <a:r>
              <a:rPr lang="en-US" altLang="zh-CN" sz="2400" dirty="0"/>
              <a:t>,</a:t>
            </a:r>
          </a:p>
          <a:p>
            <a:pPr marL="0" indent="0" algn="just">
              <a:lnSpc>
                <a:spcPct val="90000"/>
              </a:lnSpc>
              <a:buNone/>
            </a:pPr>
            <a:r>
              <a:rPr lang="en-US" altLang="zh-CN" sz="2400" dirty="0"/>
              <a:t>           </a:t>
            </a:r>
            <a:r>
              <a:rPr lang="zh-CN" altLang="en-US" sz="2400" dirty="0"/>
              <a:t>　　　　　　　　　　</a:t>
            </a:r>
            <a:r>
              <a:rPr lang="en-US" altLang="zh-CN" sz="2400" dirty="0" err="1"/>
              <a:t>socklen_t</a:t>
            </a:r>
            <a:r>
              <a:rPr lang="en-US" altLang="zh-CN" sz="2400" dirty="0"/>
              <a:t> *</a:t>
            </a:r>
            <a:r>
              <a:rPr lang="en-US" altLang="zh-CN" sz="2400" dirty="0" err="1"/>
              <a:t>addrlen</a:t>
            </a:r>
            <a:r>
              <a:rPr lang="en-US" altLang="zh-CN" sz="2400" dirty="0"/>
              <a:t>);</a:t>
            </a:r>
          </a:p>
          <a:p>
            <a:pPr algn="just">
              <a:lnSpc>
                <a:spcPct val="90000"/>
              </a:lnSpc>
            </a:pPr>
            <a:r>
              <a:rPr lang="zh-CN" altLang="en-US" sz="2400" dirty="0"/>
              <a:t>返回值：成功时返回</a:t>
            </a:r>
            <a:r>
              <a:rPr lang="en-US" altLang="zh-CN" sz="2400" dirty="0"/>
              <a:t>0</a:t>
            </a:r>
            <a:r>
              <a:rPr lang="zh-CN" altLang="en-US" sz="2400" dirty="0"/>
              <a:t>，失败时返回</a:t>
            </a:r>
            <a:r>
              <a:rPr lang="en-US" altLang="zh-CN" sz="2400" dirty="0"/>
              <a:t>-1</a:t>
            </a:r>
            <a:r>
              <a:rPr lang="zh-CN" altLang="en-US" sz="2400" dirty="0"/>
              <a:t>。</a:t>
            </a:r>
            <a:endParaRPr lang="en-US" altLang="zh-CN" sz="2400" dirty="0"/>
          </a:p>
          <a:p>
            <a:pPr lvl="1" algn="just">
              <a:lnSpc>
                <a:spcPct val="90000"/>
              </a:lnSpc>
            </a:pPr>
            <a:r>
              <a:rPr lang="zh-CN" altLang="en-US" sz="2000" dirty="0"/>
              <a:t>通常服务器在调用了</a:t>
            </a:r>
            <a:r>
              <a:rPr lang="en-US" altLang="zh-CN" sz="2000" dirty="0"/>
              <a:t>accept</a:t>
            </a:r>
            <a:r>
              <a:rPr lang="zh-CN" altLang="en-US" sz="2000" dirty="0"/>
              <a:t>完成一个连接后就可以获得远程主机的有关信息。但有一种特殊的情况，即服务器本身不调用</a:t>
            </a:r>
            <a:r>
              <a:rPr lang="en-US" altLang="zh-CN" sz="2000" dirty="0"/>
              <a:t>accept</a:t>
            </a:r>
            <a:r>
              <a:rPr lang="zh-CN" altLang="en-US" sz="2000" dirty="0"/>
              <a:t>，它是被调用</a:t>
            </a:r>
            <a:r>
              <a:rPr lang="en-US" altLang="zh-CN" sz="2000" dirty="0"/>
              <a:t>accept</a:t>
            </a:r>
            <a:r>
              <a:rPr lang="zh-CN" altLang="en-US" sz="2000" dirty="0"/>
              <a:t>的进程用</a:t>
            </a:r>
            <a:r>
              <a:rPr lang="en-US" altLang="zh-CN" sz="2000" dirty="0"/>
              <a:t>exec</a:t>
            </a:r>
            <a:r>
              <a:rPr lang="zh-CN" altLang="en-US" sz="2000" dirty="0"/>
              <a:t>启动的。这时，服务器进程若需要知道远程主机的信息就必须调用本函数</a:t>
            </a:r>
            <a:endParaRPr lang="en-US" altLang="zh-CN" sz="2000" dirty="0"/>
          </a:p>
          <a:p>
            <a:pPr algn="just"/>
            <a:endParaRPr lang="en-US" dirty="0"/>
          </a:p>
        </p:txBody>
      </p:sp>
    </p:spTree>
    <p:extLst>
      <p:ext uri="{BB962C8B-B14F-4D97-AF65-F5344CB8AC3E}">
        <p14:creationId xmlns:p14="http://schemas.microsoft.com/office/powerpoint/2010/main" val="6167745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a:t>
            </a:r>
            <a:r>
              <a:rPr lang="zh-CN" altLang="en-US" dirty="0">
                <a:latin typeface="Arial Narrow" charset="0"/>
              </a:rPr>
              <a:t>小结</a:t>
            </a:r>
            <a:endParaRPr lang="zh-CN" altLang="en-US" dirty="0"/>
          </a:p>
        </p:txBody>
      </p:sp>
      <p:pic>
        <p:nvPicPr>
          <p:cNvPr id="43010" name="Picture 2"/>
          <p:cNvPicPr>
            <a:picLocks noChangeAspect="1" noChangeArrowheads="1"/>
          </p:cNvPicPr>
          <p:nvPr/>
        </p:nvPicPr>
        <p:blipFill>
          <a:blip r:embed="rId2">
            <a:clrChange>
              <a:clrFrom>
                <a:srgbClr val="7C9EFF"/>
              </a:clrFrom>
              <a:clrTo>
                <a:srgbClr val="7C9EFF">
                  <a:alpha val="0"/>
                </a:srgbClr>
              </a:clrTo>
            </a:clrChange>
            <a:extLst>
              <a:ext uri="{28A0092B-C50C-407E-A947-70E740481C1C}">
                <a14:useLocalDpi xmlns:a14="http://schemas.microsoft.com/office/drawing/2010/main" val="0"/>
              </a:ext>
            </a:extLst>
          </a:blip>
          <a:srcRect/>
          <a:stretch>
            <a:fillRect/>
          </a:stretch>
        </p:blipFill>
        <p:spPr bwMode="auto">
          <a:xfrm>
            <a:off x="1038225" y="1412777"/>
            <a:ext cx="782955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8179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目录</a:t>
            </a:r>
            <a:endParaRPr lang="en-US" dirty="0"/>
          </a:p>
        </p:txBody>
      </p:sp>
      <p:sp>
        <p:nvSpPr>
          <p:cNvPr id="3" name="Content Placeholder 2"/>
          <p:cNvSpPr>
            <a:spLocks noGrp="1"/>
          </p:cNvSpPr>
          <p:nvPr>
            <p:ph idx="1"/>
          </p:nvPr>
        </p:nvSpPr>
        <p:spPr/>
        <p:txBody>
          <a:bodyPr/>
          <a:lstStyle/>
          <a:p>
            <a:r>
              <a:rPr lang="zh-CN" altLang="en-US" dirty="0"/>
              <a:t>套接字概述</a:t>
            </a:r>
            <a:endParaRPr lang="en-US" altLang="zh-CN" dirty="0"/>
          </a:p>
          <a:p>
            <a:r>
              <a:rPr lang="en-US" altLang="zh-CN" dirty="0"/>
              <a:t>TCP/IP</a:t>
            </a:r>
            <a:r>
              <a:rPr lang="zh-CN" altLang="en-US" dirty="0"/>
              <a:t>协议</a:t>
            </a:r>
            <a:endParaRPr lang="en-US" altLang="zh-CN" dirty="0"/>
          </a:p>
          <a:p>
            <a:r>
              <a:rPr lang="zh-CN" altLang="en-US" dirty="0"/>
              <a:t>套接字基础知识</a:t>
            </a:r>
            <a:endParaRPr lang="en-US" altLang="zh-CN" dirty="0"/>
          </a:p>
          <a:p>
            <a:r>
              <a:rPr lang="zh-CN" altLang="en-US" dirty="0">
                <a:latin typeface="Arial Narrow" charset="0"/>
              </a:rPr>
              <a:t>基本套接字操作</a:t>
            </a:r>
            <a:endParaRPr lang="en-US" altLang="zh-CN" dirty="0">
              <a:latin typeface="Arial Narrow" charset="0"/>
            </a:endParaRPr>
          </a:p>
          <a:p>
            <a:r>
              <a:rPr lang="en-US" altLang="en-US" dirty="0">
                <a:solidFill>
                  <a:srgbClr val="FF0000"/>
                </a:solidFill>
              </a:rPr>
              <a:t>TCP</a:t>
            </a:r>
            <a:r>
              <a:rPr lang="zh-CN" altLang="en-US" dirty="0">
                <a:solidFill>
                  <a:srgbClr val="FF0000"/>
                </a:solidFill>
              </a:rPr>
              <a:t>套接字编程</a:t>
            </a:r>
            <a:endParaRPr lang="en-US" altLang="zh-CN" dirty="0">
              <a:solidFill>
                <a:srgbClr val="FF0000"/>
              </a:solidFill>
            </a:endParaRPr>
          </a:p>
          <a:p>
            <a:r>
              <a:rPr lang="en-US" altLang="en-US" dirty="0"/>
              <a:t>UDP</a:t>
            </a:r>
            <a:r>
              <a:rPr lang="zh-CN" altLang="en-US" dirty="0"/>
              <a:t>套接字编程</a:t>
            </a:r>
            <a:endParaRPr lang="en-US" altLang="zh-CN" dirty="0"/>
          </a:p>
          <a:p>
            <a:r>
              <a:rPr lang="en-US" altLang="zh-CN" dirty="0"/>
              <a:t>I/O</a:t>
            </a:r>
            <a:r>
              <a:rPr lang="zh-CN" altLang="en-US" dirty="0"/>
              <a:t>模型</a:t>
            </a:r>
            <a:endParaRPr lang="en-US" altLang="zh-CN" dirty="0"/>
          </a:p>
          <a:p>
            <a:endParaRPr lang="en-US" altLang="zh-CN" dirty="0"/>
          </a:p>
          <a:p>
            <a:pPr marL="0" indent="0">
              <a:buNone/>
            </a:pPr>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4434474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t>TCP</a:t>
            </a:r>
            <a:r>
              <a:rPr lang="zh-CN" altLang="en-US" dirty="0"/>
              <a:t>套接字编程</a:t>
            </a:r>
            <a:endParaRPr lang="en-US" dirty="0"/>
          </a:p>
        </p:txBody>
      </p:sp>
      <p:graphicFrame>
        <p:nvGraphicFramePr>
          <p:cNvPr id="47" name="Object 39"/>
          <p:cNvGraphicFramePr>
            <a:graphicFrameLocks noChangeAspect="1"/>
          </p:cNvGraphicFramePr>
          <p:nvPr>
            <p:extLst>
              <p:ext uri="{D42A27DB-BD31-4B8C-83A1-F6EECF244321}">
                <p14:modId xmlns:p14="http://schemas.microsoft.com/office/powerpoint/2010/main" val="2959829330"/>
              </p:ext>
            </p:extLst>
          </p:nvPr>
        </p:nvGraphicFramePr>
        <p:xfrm>
          <a:off x="1892685" y="1196752"/>
          <a:ext cx="6120630" cy="5485731"/>
        </p:xfrm>
        <a:graphic>
          <a:graphicData uri="http://schemas.openxmlformats.org/presentationml/2006/ole">
            <mc:AlternateContent xmlns:mc="http://schemas.openxmlformats.org/markup-compatibility/2006">
              <mc:Choice xmlns:v="urn:schemas-microsoft-com:vml" Requires="v">
                <p:oleObj name="Visio" r:id="rId2" imgW="4396264" imgH="4110038" progId="Visio.Drawing.11">
                  <p:embed/>
                </p:oleObj>
              </mc:Choice>
              <mc:Fallback>
                <p:oleObj name="Visio" r:id="rId2" imgW="4396264" imgH="4110038" progId="Visio.Drawing.11">
                  <p:embed/>
                  <p:pic>
                    <p:nvPicPr>
                      <p:cNvPr id="47" name="Object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685" y="1196752"/>
                        <a:ext cx="6120630" cy="5485731"/>
                      </a:xfrm>
                      <a:prstGeom prst="rect">
                        <a:avLst/>
                      </a:prstGeom>
                      <a:noFill/>
                    </p:spPr>
                  </p:pic>
                </p:oleObj>
              </mc:Fallback>
            </mc:AlternateContent>
          </a:graphicData>
        </a:graphic>
      </p:graphicFrame>
    </p:spTree>
    <p:extLst>
      <p:ext uri="{BB962C8B-B14F-4D97-AF65-F5344CB8AC3E}">
        <p14:creationId xmlns:p14="http://schemas.microsoft.com/office/powerpoint/2010/main" val="22150554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目录</a:t>
            </a:r>
            <a:endParaRPr lang="en-US" dirty="0"/>
          </a:p>
        </p:txBody>
      </p:sp>
      <p:sp>
        <p:nvSpPr>
          <p:cNvPr id="3" name="Content Placeholder 2"/>
          <p:cNvSpPr>
            <a:spLocks noGrp="1"/>
          </p:cNvSpPr>
          <p:nvPr>
            <p:ph idx="1"/>
          </p:nvPr>
        </p:nvSpPr>
        <p:spPr/>
        <p:txBody>
          <a:bodyPr/>
          <a:lstStyle/>
          <a:p>
            <a:r>
              <a:rPr lang="zh-CN" altLang="en-US" dirty="0"/>
              <a:t>套接字概述</a:t>
            </a:r>
            <a:endParaRPr lang="en-US" altLang="zh-CN" dirty="0"/>
          </a:p>
          <a:p>
            <a:r>
              <a:rPr lang="en-US" altLang="zh-CN" dirty="0"/>
              <a:t>TCP/IP</a:t>
            </a:r>
            <a:r>
              <a:rPr lang="zh-CN" altLang="en-US" dirty="0"/>
              <a:t>协议</a:t>
            </a:r>
            <a:endParaRPr lang="en-US" altLang="zh-CN" dirty="0"/>
          </a:p>
          <a:p>
            <a:r>
              <a:rPr lang="zh-CN" altLang="en-US" dirty="0"/>
              <a:t>套接字基础知识</a:t>
            </a:r>
            <a:endParaRPr lang="en-US" altLang="zh-CN" dirty="0"/>
          </a:p>
          <a:p>
            <a:r>
              <a:rPr lang="zh-CN" altLang="en-US" dirty="0">
                <a:solidFill>
                  <a:srgbClr val="FF0000"/>
                </a:solidFill>
                <a:latin typeface="Arial Narrow" charset="0"/>
              </a:rPr>
              <a:t>基本套接字操作</a:t>
            </a:r>
            <a:endParaRPr lang="en-US" altLang="zh-CN" dirty="0">
              <a:solidFill>
                <a:srgbClr val="FF0000"/>
              </a:solidFill>
              <a:latin typeface="Arial Narrow" charset="0"/>
            </a:endParaRPr>
          </a:p>
          <a:p>
            <a:r>
              <a:rPr lang="en-US" altLang="en-US" dirty="0"/>
              <a:t>TCP</a:t>
            </a:r>
            <a:r>
              <a:rPr lang="zh-CN" altLang="en-US" dirty="0"/>
              <a:t>套接字编程</a:t>
            </a:r>
            <a:endParaRPr lang="en-US" altLang="zh-CN" dirty="0"/>
          </a:p>
          <a:p>
            <a:r>
              <a:rPr lang="en-US" altLang="en-US" dirty="0"/>
              <a:t>UDP</a:t>
            </a:r>
            <a:r>
              <a:rPr lang="zh-CN" altLang="en-US" dirty="0"/>
              <a:t>套接字编程</a:t>
            </a:r>
            <a:endParaRPr lang="en-US" altLang="zh-CN" dirty="0"/>
          </a:p>
          <a:p>
            <a:r>
              <a:rPr lang="en-US" altLang="zh-CN" dirty="0"/>
              <a:t>I/O</a:t>
            </a:r>
            <a:r>
              <a:rPr lang="zh-CN" altLang="en-US" dirty="0"/>
              <a:t>模型</a:t>
            </a:r>
            <a:endParaRPr lang="en-US" altLang="zh-CN" dirty="0"/>
          </a:p>
          <a:p>
            <a:endParaRPr lang="en-US" altLang="zh-CN" dirty="0"/>
          </a:p>
          <a:p>
            <a:pPr marL="0" indent="0">
              <a:buNone/>
            </a:pPr>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89784769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t>TCP</a:t>
            </a:r>
            <a:r>
              <a:rPr lang="zh-CN" altLang="en-US" dirty="0"/>
              <a:t>套接字编程</a:t>
            </a:r>
            <a:endParaRPr lang="en-US" dirty="0"/>
          </a:p>
        </p:txBody>
      </p:sp>
      <p:sp>
        <p:nvSpPr>
          <p:cNvPr id="3" name="Content Placeholder 2"/>
          <p:cNvSpPr>
            <a:spLocks noGrp="1"/>
          </p:cNvSpPr>
          <p:nvPr>
            <p:ph idx="1"/>
          </p:nvPr>
        </p:nvSpPr>
        <p:spPr/>
        <p:txBody>
          <a:bodyPr/>
          <a:lstStyle/>
          <a:p>
            <a:pPr>
              <a:lnSpc>
                <a:spcPct val="90000"/>
              </a:lnSpc>
            </a:pPr>
            <a:r>
              <a:rPr lang="zh-CN" altLang="en-US" dirty="0"/>
              <a:t>实现</a:t>
            </a:r>
            <a:r>
              <a:rPr lang="en-US" altLang="zh-CN" dirty="0"/>
              <a:t>TCP</a:t>
            </a:r>
            <a:r>
              <a:rPr lang="zh-CN" altLang="en-US" dirty="0"/>
              <a:t>套接字分为服务器端和客户端两部分：</a:t>
            </a:r>
            <a:endParaRPr lang="en-US" altLang="zh-CN" dirty="0"/>
          </a:p>
          <a:p>
            <a:pPr>
              <a:lnSpc>
                <a:spcPct val="90000"/>
              </a:lnSpc>
            </a:pPr>
            <a:r>
              <a:rPr lang="zh-CN" altLang="en-US" dirty="0"/>
              <a:t>服务器端步骤</a:t>
            </a:r>
            <a:endParaRPr lang="en-US" altLang="zh-CN" dirty="0"/>
          </a:p>
          <a:p>
            <a:pPr lvl="1">
              <a:lnSpc>
                <a:spcPct val="90000"/>
              </a:lnSpc>
            </a:pPr>
            <a:r>
              <a:rPr lang="zh-CN" altLang="en-US" dirty="0"/>
              <a:t>创建一个</a:t>
            </a:r>
            <a:r>
              <a:rPr lang="en-US" altLang="zh-CN" dirty="0" err="1"/>
              <a:t>socket</a:t>
            </a:r>
            <a:r>
              <a:rPr lang="en-US" altLang="en-US" dirty="0" err="1"/>
              <a:t>：</a:t>
            </a:r>
            <a:r>
              <a:rPr lang="en-US" altLang="zh-CN" dirty="0" err="1"/>
              <a:t>socket</a:t>
            </a:r>
            <a:r>
              <a:rPr lang="en-US" altLang="zh-CN" dirty="0"/>
              <a:t>()</a:t>
            </a:r>
          </a:p>
          <a:p>
            <a:pPr lvl="1">
              <a:lnSpc>
                <a:spcPct val="90000"/>
              </a:lnSpc>
            </a:pPr>
            <a:r>
              <a:rPr lang="zh-CN" altLang="en-US" dirty="0"/>
              <a:t>绑定</a:t>
            </a:r>
            <a:r>
              <a:rPr lang="en-US" altLang="zh-CN" dirty="0"/>
              <a:t>IP</a:t>
            </a:r>
            <a:r>
              <a:rPr lang="zh-CN" altLang="en-US" dirty="0"/>
              <a:t>地址、端口等信息到</a:t>
            </a:r>
            <a:r>
              <a:rPr lang="en-US" altLang="zh-CN" dirty="0"/>
              <a:t>socket</a:t>
            </a:r>
            <a:r>
              <a:rPr lang="zh-CN" altLang="en-US" dirty="0"/>
              <a:t>上</a:t>
            </a:r>
            <a:r>
              <a:rPr lang="en-US" altLang="en-US" dirty="0"/>
              <a:t>：</a:t>
            </a:r>
            <a:r>
              <a:rPr lang="en-US" altLang="zh-CN" dirty="0"/>
              <a:t>bind()</a:t>
            </a:r>
          </a:p>
          <a:p>
            <a:pPr lvl="1">
              <a:lnSpc>
                <a:spcPct val="90000"/>
              </a:lnSpc>
            </a:pPr>
            <a:r>
              <a:rPr lang="zh-CN" altLang="en-US" dirty="0"/>
              <a:t>设置套接字为监听模式，允许的最大连接数</a:t>
            </a:r>
            <a:r>
              <a:rPr lang="en-US" altLang="en-US" dirty="0"/>
              <a:t>：</a:t>
            </a:r>
            <a:r>
              <a:rPr lang="en-US" altLang="zh-CN" dirty="0"/>
              <a:t>listen()</a:t>
            </a:r>
          </a:p>
          <a:p>
            <a:pPr lvl="1">
              <a:lnSpc>
                <a:spcPct val="90000"/>
              </a:lnSpc>
            </a:pPr>
            <a:r>
              <a:rPr lang="zh-CN" altLang="en-US" dirty="0"/>
              <a:t>接收客户端请求，建立连接：</a:t>
            </a:r>
            <a:r>
              <a:rPr lang="en-US" altLang="zh-CN" dirty="0"/>
              <a:t>accept()</a:t>
            </a:r>
          </a:p>
          <a:p>
            <a:pPr lvl="1">
              <a:lnSpc>
                <a:spcPct val="90000"/>
              </a:lnSpc>
            </a:pPr>
            <a:r>
              <a:rPr lang="zh-CN" altLang="en-US" dirty="0"/>
              <a:t>收发数据</a:t>
            </a:r>
            <a:r>
              <a:rPr lang="en-US" altLang="zh-CN" dirty="0"/>
              <a:t>：send()/</a:t>
            </a:r>
            <a:r>
              <a:rPr lang="en-US" altLang="zh-CN" dirty="0" err="1"/>
              <a:t>recv</a:t>
            </a:r>
            <a:r>
              <a:rPr lang="en-US" altLang="zh-CN" dirty="0"/>
              <a:t>()</a:t>
            </a:r>
            <a:r>
              <a:rPr lang="zh-CN" altLang="en-US" dirty="0"/>
              <a:t>，或</a:t>
            </a:r>
            <a:r>
              <a:rPr lang="en-US" altLang="zh-CN" dirty="0"/>
              <a:t>read()/write()</a:t>
            </a:r>
          </a:p>
          <a:p>
            <a:pPr lvl="1">
              <a:lnSpc>
                <a:spcPct val="90000"/>
              </a:lnSpc>
            </a:pPr>
            <a:r>
              <a:rPr lang="zh-CN" altLang="en-US" dirty="0"/>
              <a:t>关闭网络连接</a:t>
            </a:r>
            <a:endParaRPr lang="en-US" altLang="zh-CN" dirty="0"/>
          </a:p>
        </p:txBody>
      </p:sp>
    </p:spTree>
    <p:extLst>
      <p:ext uri="{BB962C8B-B14F-4D97-AF65-F5344CB8AC3E}">
        <p14:creationId xmlns:p14="http://schemas.microsoft.com/office/powerpoint/2010/main" val="311913622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t>TCP</a:t>
            </a:r>
            <a:r>
              <a:rPr lang="zh-CN" altLang="en-US" dirty="0"/>
              <a:t>套接字编程</a:t>
            </a:r>
            <a:endParaRPr lang="en-US" dirty="0"/>
          </a:p>
        </p:txBody>
      </p:sp>
      <p:sp>
        <p:nvSpPr>
          <p:cNvPr id="3" name="Content Placeholder 2"/>
          <p:cNvSpPr>
            <a:spLocks noGrp="1"/>
          </p:cNvSpPr>
          <p:nvPr>
            <p:ph idx="1"/>
          </p:nvPr>
        </p:nvSpPr>
        <p:spPr/>
        <p:txBody>
          <a:bodyPr/>
          <a:lstStyle/>
          <a:p>
            <a:pPr>
              <a:lnSpc>
                <a:spcPct val="90000"/>
              </a:lnSpc>
            </a:pPr>
            <a:r>
              <a:rPr lang="zh-CN" altLang="en-US" dirty="0"/>
              <a:t>客户端步骤</a:t>
            </a:r>
            <a:r>
              <a:rPr lang="en-US" altLang="zh-CN" dirty="0"/>
              <a:t> </a:t>
            </a:r>
          </a:p>
          <a:p>
            <a:pPr lvl="1">
              <a:lnSpc>
                <a:spcPct val="90000"/>
              </a:lnSpc>
            </a:pPr>
            <a:r>
              <a:rPr lang="zh-CN" altLang="en-US" dirty="0"/>
              <a:t>创建一个</a:t>
            </a:r>
            <a:r>
              <a:rPr lang="en-US" altLang="zh-CN" dirty="0"/>
              <a:t>socket</a:t>
            </a:r>
            <a:r>
              <a:rPr lang="zh-CN" altLang="en-US" dirty="0"/>
              <a:t>，使用函数</a:t>
            </a:r>
            <a:r>
              <a:rPr lang="en-US" altLang="zh-CN" dirty="0"/>
              <a:t>socket()</a:t>
            </a:r>
          </a:p>
          <a:p>
            <a:pPr lvl="1">
              <a:lnSpc>
                <a:spcPct val="90000"/>
              </a:lnSpc>
            </a:pPr>
            <a:r>
              <a:rPr lang="zh-CN" altLang="en-US" dirty="0"/>
              <a:t>设置要连接的对方的</a:t>
            </a:r>
            <a:r>
              <a:rPr lang="en-US" altLang="zh-CN" dirty="0"/>
              <a:t>IP</a:t>
            </a:r>
            <a:r>
              <a:rPr lang="zh-CN" altLang="en-US" dirty="0"/>
              <a:t>地址和端口等属性</a:t>
            </a:r>
            <a:endParaRPr lang="en-US" altLang="zh-CN" dirty="0"/>
          </a:p>
          <a:p>
            <a:pPr lvl="1">
              <a:lnSpc>
                <a:spcPct val="90000"/>
              </a:lnSpc>
            </a:pPr>
            <a:r>
              <a:rPr lang="zh-CN" altLang="en-US" dirty="0"/>
              <a:t>连接服务器</a:t>
            </a:r>
            <a:r>
              <a:rPr lang="en-US" altLang="en-US" dirty="0"/>
              <a:t>：</a:t>
            </a:r>
            <a:r>
              <a:rPr lang="en-US" altLang="zh-CN" dirty="0"/>
              <a:t>connect()</a:t>
            </a:r>
          </a:p>
          <a:p>
            <a:pPr lvl="1">
              <a:lnSpc>
                <a:spcPct val="90000"/>
              </a:lnSpc>
            </a:pPr>
            <a:r>
              <a:rPr lang="zh-CN" altLang="en-US" dirty="0"/>
              <a:t>收发数据</a:t>
            </a:r>
            <a:r>
              <a:rPr lang="en-US" altLang="en-US" dirty="0"/>
              <a:t>：</a:t>
            </a:r>
            <a:r>
              <a:rPr lang="en-US" altLang="zh-CN" dirty="0"/>
              <a:t>send()/</a:t>
            </a:r>
            <a:r>
              <a:rPr lang="en-US" altLang="zh-CN" dirty="0" err="1"/>
              <a:t>recv</a:t>
            </a:r>
            <a:r>
              <a:rPr lang="en-US" altLang="zh-CN" dirty="0"/>
              <a:t>()</a:t>
            </a:r>
            <a:r>
              <a:rPr lang="zh-CN" altLang="en-US" dirty="0"/>
              <a:t>，或</a:t>
            </a:r>
            <a:r>
              <a:rPr lang="en-US" altLang="zh-CN" dirty="0"/>
              <a:t>read()/write()</a:t>
            </a:r>
          </a:p>
          <a:p>
            <a:pPr lvl="1">
              <a:lnSpc>
                <a:spcPct val="90000"/>
              </a:lnSpc>
            </a:pPr>
            <a:r>
              <a:rPr lang="zh-CN" altLang="en-US" dirty="0"/>
              <a:t>关闭网络连接</a:t>
            </a:r>
          </a:p>
          <a:p>
            <a:endParaRPr lang="en-US" dirty="0"/>
          </a:p>
        </p:txBody>
      </p:sp>
    </p:spTree>
    <p:extLst>
      <p:ext uri="{BB962C8B-B14F-4D97-AF65-F5344CB8AC3E}">
        <p14:creationId xmlns:p14="http://schemas.microsoft.com/office/powerpoint/2010/main" val="150204542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t>TCP</a:t>
            </a:r>
            <a:r>
              <a:rPr lang="zh-CN" altLang="en-US" dirty="0"/>
              <a:t>服务器程序</a:t>
            </a:r>
            <a:r>
              <a:rPr lang="en-US" altLang="en-US" dirty="0"/>
              <a:t>模版</a:t>
            </a:r>
            <a:endParaRPr lang="en-US" dirty="0"/>
          </a:p>
        </p:txBody>
      </p:sp>
      <p:sp>
        <p:nvSpPr>
          <p:cNvPr id="3" name="Content Placeholder 2"/>
          <p:cNvSpPr>
            <a:spLocks noGrp="1"/>
          </p:cNvSpPr>
          <p:nvPr>
            <p:ph idx="1"/>
          </p:nvPr>
        </p:nvSpPr>
        <p:spPr>
          <a:xfrm>
            <a:off x="832340" y="1268760"/>
            <a:ext cx="8241323" cy="5400601"/>
          </a:xfrm>
        </p:spPr>
        <p:txBody>
          <a:bodyPr/>
          <a:lstStyle/>
          <a:p>
            <a:pPr>
              <a:lnSpc>
                <a:spcPct val="60000"/>
              </a:lnSpc>
              <a:buFont typeface="Wingdings" charset="0"/>
              <a:buNone/>
            </a:pPr>
            <a:r>
              <a:rPr lang="en-US" altLang="zh-CN" sz="2000" dirty="0" err="1"/>
              <a:t>int</a:t>
            </a:r>
            <a:r>
              <a:rPr lang="en-US" altLang="zh-CN" sz="2000" dirty="0"/>
              <a:t> main(void)</a:t>
            </a:r>
          </a:p>
          <a:p>
            <a:pPr>
              <a:lnSpc>
                <a:spcPct val="60000"/>
              </a:lnSpc>
              <a:buFont typeface="Wingdings" charset="0"/>
              <a:buNone/>
            </a:pPr>
            <a:r>
              <a:rPr lang="en-US" altLang="zh-CN" sz="2000" dirty="0"/>
              <a:t>{</a:t>
            </a:r>
          </a:p>
          <a:p>
            <a:pPr>
              <a:lnSpc>
                <a:spcPct val="60000"/>
              </a:lnSpc>
              <a:buFont typeface="Wingdings" charset="0"/>
              <a:buNone/>
            </a:pPr>
            <a:r>
              <a:rPr lang="en-US" altLang="zh-CN" sz="2000" dirty="0"/>
              <a:t>	</a:t>
            </a:r>
            <a:r>
              <a:rPr lang="en-US" altLang="zh-CN" sz="2000" dirty="0" err="1"/>
              <a:t>int</a:t>
            </a:r>
            <a:r>
              <a:rPr lang="en-US" altLang="zh-CN" sz="2000" dirty="0"/>
              <a:t> </a:t>
            </a:r>
            <a:r>
              <a:rPr lang="en-US" altLang="zh-CN" sz="2000" dirty="0" err="1"/>
              <a:t>sockfd,connect_sock</a:t>
            </a:r>
            <a:r>
              <a:rPr lang="en-US" altLang="zh-CN" sz="2000" dirty="0"/>
              <a:t>;</a:t>
            </a:r>
          </a:p>
          <a:p>
            <a:pPr>
              <a:lnSpc>
                <a:spcPct val="60000"/>
              </a:lnSpc>
              <a:buFont typeface="Wingdings" charset="0"/>
              <a:buNone/>
            </a:pPr>
            <a:r>
              <a:rPr lang="en-US" altLang="zh-CN" sz="2000" dirty="0"/>
              <a:t>	if((</a:t>
            </a:r>
            <a:r>
              <a:rPr lang="en-US" altLang="zh-CN" sz="2000" dirty="0" err="1"/>
              <a:t>sockfd</a:t>
            </a:r>
            <a:r>
              <a:rPr lang="en-US" altLang="zh-CN" sz="2000" dirty="0"/>
              <a:t>=socket(AF_INET,SOCK_STREAM,0))==-1)   {</a:t>
            </a:r>
          </a:p>
          <a:p>
            <a:pPr>
              <a:lnSpc>
                <a:spcPct val="60000"/>
              </a:lnSpc>
              <a:buFont typeface="Wingdings" charset="0"/>
              <a:buNone/>
            </a:pPr>
            <a:endParaRPr lang="en-US" altLang="zh-CN" sz="2000" dirty="0"/>
          </a:p>
          <a:p>
            <a:pPr>
              <a:lnSpc>
                <a:spcPct val="60000"/>
              </a:lnSpc>
              <a:buFont typeface="Wingdings" charset="0"/>
              <a:buNone/>
            </a:pPr>
            <a:r>
              <a:rPr lang="en-US" altLang="zh-CN" sz="2000" dirty="0"/>
              <a:t>		</a:t>
            </a:r>
            <a:r>
              <a:rPr lang="en-US" altLang="zh-CN" sz="2000" dirty="0" err="1"/>
              <a:t>perror</a:t>
            </a:r>
            <a:r>
              <a:rPr lang="en-US" altLang="zh-CN" sz="2000" dirty="0"/>
              <a:t>(</a:t>
            </a:r>
            <a:r>
              <a:rPr lang="zh-CN" altLang="en-US" sz="2000" dirty="0"/>
              <a:t>“</a:t>
            </a:r>
            <a:r>
              <a:rPr lang="en-US" altLang="zh-CN" sz="2000" dirty="0"/>
              <a:t>create socket failed.</a:t>
            </a:r>
            <a:r>
              <a:rPr lang="zh-CN" altLang="en-US" sz="2000" dirty="0"/>
              <a:t>”</a:t>
            </a:r>
            <a:r>
              <a:rPr lang="en-US" altLang="zh-CN" sz="2000" dirty="0"/>
              <a:t>);</a:t>
            </a:r>
          </a:p>
          <a:p>
            <a:pPr>
              <a:lnSpc>
                <a:spcPct val="60000"/>
              </a:lnSpc>
              <a:buFont typeface="Wingdings" charset="0"/>
              <a:buNone/>
            </a:pPr>
            <a:r>
              <a:rPr lang="en-US" altLang="zh-CN" sz="2000" dirty="0"/>
              <a:t>		exit(-1);</a:t>
            </a:r>
          </a:p>
          <a:p>
            <a:pPr>
              <a:lnSpc>
                <a:spcPct val="60000"/>
              </a:lnSpc>
              <a:buFont typeface="Wingdings" charset="0"/>
              <a:buNone/>
            </a:pPr>
            <a:r>
              <a:rPr lang="en-US" altLang="zh-CN" sz="2000" dirty="0"/>
              <a:t>	}</a:t>
            </a:r>
          </a:p>
          <a:p>
            <a:pPr>
              <a:lnSpc>
                <a:spcPct val="60000"/>
              </a:lnSpc>
              <a:buFont typeface="Wingdings" charset="0"/>
              <a:buNone/>
            </a:pPr>
            <a:r>
              <a:rPr lang="en-US" altLang="zh-CN" sz="2000" dirty="0">
                <a:solidFill>
                  <a:schemeClr val="hlink"/>
                </a:solidFill>
              </a:rPr>
              <a:t>	/* bind </a:t>
            </a:r>
            <a:r>
              <a:rPr lang="en-US" altLang="zh-CN" sz="2000" dirty="0" err="1">
                <a:solidFill>
                  <a:schemeClr val="hlink"/>
                </a:solidFill>
              </a:rPr>
              <a:t>sockfd</a:t>
            </a:r>
            <a:r>
              <a:rPr lang="en-US" altLang="zh-CN" sz="2000" dirty="0">
                <a:solidFill>
                  <a:schemeClr val="hlink"/>
                </a:solidFill>
              </a:rPr>
              <a:t> to some address */</a:t>
            </a:r>
          </a:p>
          <a:p>
            <a:pPr>
              <a:lnSpc>
                <a:spcPct val="60000"/>
              </a:lnSpc>
              <a:buFont typeface="Wingdings" charset="0"/>
              <a:buNone/>
            </a:pPr>
            <a:r>
              <a:rPr lang="en-US" altLang="zh-CN" sz="2000" dirty="0">
                <a:solidFill>
                  <a:schemeClr val="hlink"/>
                </a:solidFill>
              </a:rPr>
              <a:t>	/* listen */</a:t>
            </a:r>
          </a:p>
          <a:p>
            <a:pPr>
              <a:lnSpc>
                <a:spcPct val="60000"/>
              </a:lnSpc>
              <a:buFont typeface="Wingdings" charset="0"/>
              <a:buNone/>
            </a:pPr>
            <a:r>
              <a:rPr lang="en-US" altLang="zh-CN" sz="2000" dirty="0"/>
              <a:t>	……</a:t>
            </a:r>
          </a:p>
          <a:p>
            <a:pPr>
              <a:lnSpc>
                <a:spcPct val="60000"/>
              </a:lnSpc>
              <a:buFont typeface="Wingdings" charset="0"/>
              <a:buNone/>
            </a:pPr>
            <a:r>
              <a:rPr lang="en-US" altLang="zh-CN" sz="2000" dirty="0"/>
              <a:t>	loop  {</a:t>
            </a:r>
          </a:p>
          <a:p>
            <a:pPr>
              <a:lnSpc>
                <a:spcPct val="60000"/>
              </a:lnSpc>
              <a:buFont typeface="Wingdings" charset="0"/>
              <a:buNone/>
            </a:pPr>
            <a:r>
              <a:rPr lang="en-US" altLang="zh-CN" sz="2000" dirty="0"/>
              <a:t>		</a:t>
            </a:r>
          </a:p>
          <a:p>
            <a:pPr>
              <a:lnSpc>
                <a:spcPct val="60000"/>
              </a:lnSpc>
              <a:buFont typeface="Wingdings" charset="0"/>
              <a:buNone/>
            </a:pPr>
            <a:r>
              <a:rPr lang="en-US" altLang="zh-CN" sz="2000" dirty="0"/>
              <a:t>               if((</a:t>
            </a:r>
            <a:r>
              <a:rPr lang="en-US" altLang="zh-CN" sz="2000" dirty="0" err="1"/>
              <a:t>connect_sock</a:t>
            </a:r>
            <a:r>
              <a:rPr lang="en-US" altLang="zh-CN" sz="2000" dirty="0"/>
              <a:t>=accept(</a:t>
            </a:r>
            <a:r>
              <a:rPr lang="en-US" altLang="zh-CN" sz="2000" dirty="0" err="1"/>
              <a:t>sockfd,NULL,NULL</a:t>
            </a:r>
            <a:r>
              <a:rPr lang="en-US" altLang="zh-CN" sz="2000" dirty="0"/>
              <a:t>))==-1)  {</a:t>
            </a:r>
          </a:p>
          <a:p>
            <a:pPr>
              <a:lnSpc>
                <a:spcPct val="60000"/>
              </a:lnSpc>
              <a:buFont typeface="Wingdings" charset="0"/>
              <a:buNone/>
            </a:pPr>
            <a:r>
              <a:rPr lang="en-US" altLang="zh-CN" sz="2000" dirty="0"/>
              <a:t>			</a:t>
            </a:r>
            <a:r>
              <a:rPr lang="en-US" altLang="zh-CN" sz="2000" dirty="0" err="1"/>
              <a:t>perror</a:t>
            </a:r>
            <a:r>
              <a:rPr lang="en-US" altLang="zh-CN" sz="2000" dirty="0"/>
              <a:t>(</a:t>
            </a:r>
            <a:r>
              <a:rPr lang="zh-CN" altLang="en-US" sz="2000" dirty="0"/>
              <a:t>“</a:t>
            </a:r>
            <a:r>
              <a:rPr lang="en-US" altLang="zh-CN" sz="2000" dirty="0"/>
              <a:t>Accept error.</a:t>
            </a:r>
            <a:r>
              <a:rPr lang="zh-CN" altLang="en-US" sz="2000" dirty="0"/>
              <a:t>”</a:t>
            </a:r>
            <a:r>
              <a:rPr lang="en-US" altLang="zh-CN" sz="2000" dirty="0"/>
              <a:t>);</a:t>
            </a:r>
          </a:p>
          <a:p>
            <a:pPr>
              <a:lnSpc>
                <a:spcPct val="60000"/>
              </a:lnSpc>
              <a:buFont typeface="Wingdings" charset="0"/>
              <a:buNone/>
            </a:pPr>
            <a:r>
              <a:rPr lang="en-US" altLang="zh-CN" sz="2000" dirty="0"/>
              <a:t>                            exit(-1);</a:t>
            </a:r>
          </a:p>
          <a:p>
            <a:pPr>
              <a:lnSpc>
                <a:spcPct val="60000"/>
              </a:lnSpc>
              <a:buFont typeface="Wingdings" charset="0"/>
              <a:buNone/>
            </a:pPr>
            <a:r>
              <a:rPr lang="en-US" altLang="zh-CN" sz="2000" dirty="0"/>
              <a:t>		  }</a:t>
            </a:r>
          </a:p>
          <a:p>
            <a:pPr>
              <a:lnSpc>
                <a:spcPct val="60000"/>
              </a:lnSpc>
              <a:buFont typeface="Wingdings" charset="0"/>
              <a:buNone/>
            </a:pPr>
            <a:r>
              <a:rPr lang="en-US" altLang="zh-CN" sz="2000" dirty="0"/>
              <a:t>                 /* read and process request */</a:t>
            </a:r>
          </a:p>
          <a:p>
            <a:pPr>
              <a:lnSpc>
                <a:spcPct val="60000"/>
              </a:lnSpc>
              <a:buFont typeface="Wingdings" charset="0"/>
              <a:buNone/>
            </a:pPr>
            <a:r>
              <a:rPr lang="en-US" altLang="zh-CN" sz="2000" dirty="0"/>
              <a:t>		close(</a:t>
            </a:r>
            <a:r>
              <a:rPr lang="en-US" altLang="zh-CN" sz="2000" dirty="0" err="1"/>
              <a:t>connect_sock</a:t>
            </a:r>
            <a:r>
              <a:rPr lang="en-US" altLang="zh-CN" sz="2000" dirty="0"/>
              <a:t>);</a:t>
            </a:r>
          </a:p>
          <a:p>
            <a:pPr>
              <a:lnSpc>
                <a:spcPct val="60000"/>
              </a:lnSpc>
              <a:buFont typeface="Wingdings" charset="0"/>
              <a:buNone/>
            </a:pPr>
            <a:r>
              <a:rPr lang="en-US" altLang="zh-CN" sz="2000" dirty="0"/>
              <a:t>	       }</a:t>
            </a:r>
          </a:p>
          <a:p>
            <a:pPr>
              <a:lnSpc>
                <a:spcPct val="60000"/>
              </a:lnSpc>
              <a:buFont typeface="Wingdings" charset="0"/>
              <a:buNone/>
            </a:pPr>
            <a:r>
              <a:rPr lang="en-US" altLang="zh-CN" sz="2000" dirty="0"/>
              <a:t>	close(</a:t>
            </a:r>
            <a:r>
              <a:rPr lang="en-US" altLang="zh-CN" sz="2000" dirty="0" err="1"/>
              <a:t>sockfd</a:t>
            </a:r>
            <a:r>
              <a:rPr lang="en-US" altLang="zh-CN" sz="2000" dirty="0"/>
              <a:t>);</a:t>
            </a:r>
          </a:p>
          <a:p>
            <a:pPr>
              <a:lnSpc>
                <a:spcPct val="60000"/>
              </a:lnSpc>
              <a:buFont typeface="Wingdings" charset="0"/>
              <a:buNone/>
            </a:pPr>
            <a:r>
              <a:rPr lang="en-US" altLang="zh-CN" sz="2000" dirty="0"/>
              <a:t>}</a:t>
            </a:r>
          </a:p>
          <a:p>
            <a:endParaRPr lang="en-US" sz="2000" dirty="0"/>
          </a:p>
        </p:txBody>
      </p:sp>
      <p:sp>
        <p:nvSpPr>
          <p:cNvPr id="4" name="TextBox 3"/>
          <p:cNvSpPr txBox="1"/>
          <p:nvPr/>
        </p:nvSpPr>
        <p:spPr>
          <a:xfrm>
            <a:off x="2504728" y="1916833"/>
            <a:ext cx="4320480" cy="461665"/>
          </a:xfrm>
          <a:prstGeom prst="rect">
            <a:avLst/>
          </a:prstGeom>
          <a:noFill/>
          <a:ln>
            <a:solidFill>
              <a:srgbClr val="FF0000"/>
            </a:solidFill>
          </a:ln>
        </p:spPr>
        <p:txBody>
          <a:bodyPr wrap="square" rtlCol="0">
            <a:spAutoFit/>
          </a:bodyPr>
          <a:lstStyle/>
          <a:p>
            <a:endParaRPr lang="zh-CN" altLang="en-US" dirty="0"/>
          </a:p>
        </p:txBody>
      </p:sp>
      <p:sp>
        <p:nvSpPr>
          <p:cNvPr id="5" name="TextBox 4"/>
          <p:cNvSpPr txBox="1"/>
          <p:nvPr/>
        </p:nvSpPr>
        <p:spPr>
          <a:xfrm>
            <a:off x="1064568" y="3212977"/>
            <a:ext cx="4680520" cy="461665"/>
          </a:xfrm>
          <a:prstGeom prst="rect">
            <a:avLst/>
          </a:prstGeom>
          <a:noFill/>
          <a:ln>
            <a:solidFill>
              <a:srgbClr val="FF0000"/>
            </a:solidFill>
          </a:ln>
        </p:spPr>
        <p:txBody>
          <a:bodyPr wrap="square" rtlCol="0">
            <a:spAutoFit/>
          </a:bodyPr>
          <a:lstStyle/>
          <a:p>
            <a:endParaRPr lang="zh-CN" altLang="en-US" dirty="0"/>
          </a:p>
        </p:txBody>
      </p:sp>
      <p:sp>
        <p:nvSpPr>
          <p:cNvPr id="6" name="TextBox 5"/>
          <p:cNvSpPr txBox="1"/>
          <p:nvPr/>
        </p:nvSpPr>
        <p:spPr>
          <a:xfrm>
            <a:off x="4016896" y="4293097"/>
            <a:ext cx="3384376" cy="461665"/>
          </a:xfrm>
          <a:prstGeom prst="rect">
            <a:avLst/>
          </a:prstGeom>
          <a:noFill/>
          <a:ln>
            <a:solidFill>
              <a:srgbClr val="FF0000"/>
            </a:solidFill>
          </a:ln>
        </p:spPr>
        <p:txBody>
          <a:bodyPr wrap="square" rtlCol="0">
            <a:spAutoFit/>
          </a:bodyPr>
          <a:lstStyle/>
          <a:p>
            <a:endParaRPr lang="zh-CN" altLang="en-US" dirty="0"/>
          </a:p>
        </p:txBody>
      </p:sp>
      <p:pic>
        <p:nvPicPr>
          <p:cNvPr id="10" name="TextBox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290" y="1412776"/>
            <a:ext cx="509718" cy="41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TextBox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96" y="3273176"/>
            <a:ext cx="449081" cy="37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1"/>
          <p:cNvSpPr>
            <a:spLocks noChangeArrowheads="1"/>
          </p:cNvSpPr>
          <p:nvPr/>
        </p:nvSpPr>
        <p:spPr bwMode="auto">
          <a:xfrm>
            <a:off x="4160912" y="3861049"/>
            <a:ext cx="360040" cy="39051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Clr>
                <a:srgbClr val="FF5050"/>
              </a:buClr>
              <a:buSzPct val="120000"/>
              <a:buFont typeface="Wingdings" pitchFamily="2" charset="2"/>
              <a:buChar char="§"/>
              <a:defRPr sz="2600" b="1">
                <a:solidFill>
                  <a:srgbClr val="000066"/>
                </a:solidFill>
                <a:latin typeface="Arial" pitchFamily="34" charset="0"/>
                <a:ea typeface="黑体" pitchFamily="49" charset="-122"/>
              </a:defRPr>
            </a:lvl1pPr>
            <a:lvl2pPr marL="742950" indent="-285750" eaLnBrk="0" hangingPunct="0">
              <a:spcBef>
                <a:spcPct val="20000"/>
              </a:spcBef>
              <a:buClr>
                <a:srgbClr val="FF5050"/>
              </a:buClr>
              <a:buSzPct val="120000"/>
              <a:buFont typeface="Wingdings" pitchFamily="2" charset="2"/>
              <a:buChar char="v"/>
              <a:defRPr sz="2400" b="1">
                <a:solidFill>
                  <a:srgbClr val="0000FF"/>
                </a:solidFill>
                <a:latin typeface="Arial" pitchFamily="34" charset="0"/>
                <a:ea typeface="宋体" pitchFamily="2" charset="-122"/>
              </a:defRPr>
            </a:lvl2pPr>
            <a:lvl3pPr marL="1143000" indent="-228600" eaLnBrk="0" hangingPunct="0">
              <a:spcBef>
                <a:spcPct val="20000"/>
              </a:spcBef>
              <a:buClr>
                <a:srgbClr val="FF5050"/>
              </a:buClr>
              <a:buSzPct val="120000"/>
              <a:buFont typeface="Wingdings" pitchFamily="2" charset="2"/>
              <a:buChar char="F"/>
              <a:defRPr sz="2000" b="1">
                <a:solidFill>
                  <a:srgbClr val="A50021"/>
                </a:solidFill>
                <a:latin typeface="Arial" pitchFamily="34" charset="0"/>
                <a:ea typeface="楷体_GB2312" pitchFamily="1" charset="-122"/>
              </a:defRPr>
            </a:lvl3pPr>
            <a:lvl4pPr marL="1600200" indent="-228600" eaLnBrk="0" hangingPunct="0">
              <a:spcBef>
                <a:spcPct val="20000"/>
              </a:spcBef>
              <a:buClr>
                <a:srgbClr val="FF5050"/>
              </a:buClr>
              <a:buSzPct val="120000"/>
              <a:buFont typeface="Wingdings" pitchFamily="2" charset="2"/>
              <a:buChar char="•"/>
              <a:defRPr sz="2000" b="1">
                <a:solidFill>
                  <a:srgbClr val="292929"/>
                </a:solidFill>
                <a:latin typeface="Arial" pitchFamily="34" charset="0"/>
                <a:ea typeface="楷体_GB2312" pitchFamily="1" charset="-122"/>
              </a:defRPr>
            </a:lvl4pPr>
            <a:lvl5pPr marL="2057400" indent="-228600" eaLnBrk="0" hangingPunct="0">
              <a:spcBef>
                <a:spcPct val="20000"/>
              </a:spcBef>
              <a:buClr>
                <a:srgbClr val="FF5050"/>
              </a:buClr>
              <a:buSzPct val="120000"/>
              <a:buFont typeface="Wingdings" pitchFamily="2" charset="2"/>
              <a:buChar char="–"/>
              <a:defRPr sz="2000" b="1">
                <a:solidFill>
                  <a:srgbClr val="FF3300"/>
                </a:solidFill>
                <a:latin typeface="Arial"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9pPr>
          </a:lstStyle>
          <a:p>
            <a:pPr algn="ctr" eaLnBrk="1" hangingPunct="1">
              <a:spcBef>
                <a:spcPct val="0"/>
              </a:spcBef>
              <a:buClrTx/>
              <a:buSzTx/>
              <a:buFontTx/>
              <a:buNone/>
            </a:pPr>
            <a:r>
              <a:rPr lang="en-US" altLang="zh-CN" sz="1800" b="0" dirty="0">
                <a:solidFill>
                  <a:srgbClr val="FF0000"/>
                </a:solidFill>
                <a:ea typeface="宋体" pitchFamily="2" charset="-122"/>
                <a:sym typeface="Arial" pitchFamily="34" charset="0"/>
              </a:rPr>
              <a:t>3</a:t>
            </a:r>
            <a:endParaRPr lang="zh-CN" altLang="en-US" sz="1800" b="0" dirty="0">
              <a:solidFill>
                <a:srgbClr val="FF0000"/>
              </a:solidFill>
              <a:ea typeface="宋体" pitchFamily="2" charset="-122"/>
              <a:sym typeface="Arial" pitchFamily="34" charset="0"/>
            </a:endParaRPr>
          </a:p>
        </p:txBody>
      </p:sp>
      <p:sp>
        <p:nvSpPr>
          <p:cNvPr id="15" name="TextBox 21"/>
          <p:cNvSpPr>
            <a:spLocks noChangeArrowheads="1"/>
          </p:cNvSpPr>
          <p:nvPr/>
        </p:nvSpPr>
        <p:spPr bwMode="auto">
          <a:xfrm>
            <a:off x="1280592" y="5198724"/>
            <a:ext cx="360040" cy="39051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Clr>
                <a:srgbClr val="FF5050"/>
              </a:buClr>
              <a:buSzPct val="120000"/>
              <a:buFont typeface="Wingdings" pitchFamily="2" charset="2"/>
              <a:buChar char="§"/>
              <a:defRPr sz="2600" b="1">
                <a:solidFill>
                  <a:srgbClr val="000066"/>
                </a:solidFill>
                <a:latin typeface="Arial" pitchFamily="34" charset="0"/>
                <a:ea typeface="黑体" pitchFamily="49" charset="-122"/>
              </a:defRPr>
            </a:lvl1pPr>
            <a:lvl2pPr marL="742950" indent="-285750" eaLnBrk="0" hangingPunct="0">
              <a:spcBef>
                <a:spcPct val="20000"/>
              </a:spcBef>
              <a:buClr>
                <a:srgbClr val="FF5050"/>
              </a:buClr>
              <a:buSzPct val="120000"/>
              <a:buFont typeface="Wingdings" pitchFamily="2" charset="2"/>
              <a:buChar char="v"/>
              <a:defRPr sz="2400" b="1">
                <a:solidFill>
                  <a:srgbClr val="0000FF"/>
                </a:solidFill>
                <a:latin typeface="Arial" pitchFamily="34" charset="0"/>
                <a:ea typeface="宋体" pitchFamily="2" charset="-122"/>
              </a:defRPr>
            </a:lvl2pPr>
            <a:lvl3pPr marL="1143000" indent="-228600" eaLnBrk="0" hangingPunct="0">
              <a:spcBef>
                <a:spcPct val="20000"/>
              </a:spcBef>
              <a:buClr>
                <a:srgbClr val="FF5050"/>
              </a:buClr>
              <a:buSzPct val="120000"/>
              <a:buFont typeface="Wingdings" pitchFamily="2" charset="2"/>
              <a:buChar char="F"/>
              <a:defRPr sz="2000" b="1">
                <a:solidFill>
                  <a:srgbClr val="A50021"/>
                </a:solidFill>
                <a:latin typeface="Arial" pitchFamily="34" charset="0"/>
                <a:ea typeface="楷体_GB2312" pitchFamily="1" charset="-122"/>
              </a:defRPr>
            </a:lvl3pPr>
            <a:lvl4pPr marL="1600200" indent="-228600" eaLnBrk="0" hangingPunct="0">
              <a:spcBef>
                <a:spcPct val="20000"/>
              </a:spcBef>
              <a:buClr>
                <a:srgbClr val="FF5050"/>
              </a:buClr>
              <a:buSzPct val="120000"/>
              <a:buFont typeface="Wingdings" pitchFamily="2" charset="2"/>
              <a:buChar char="•"/>
              <a:defRPr sz="2000" b="1">
                <a:solidFill>
                  <a:srgbClr val="292929"/>
                </a:solidFill>
                <a:latin typeface="Arial" pitchFamily="34" charset="0"/>
                <a:ea typeface="楷体_GB2312" pitchFamily="1" charset="-122"/>
              </a:defRPr>
            </a:lvl4pPr>
            <a:lvl5pPr marL="2057400" indent="-228600" eaLnBrk="0" hangingPunct="0">
              <a:spcBef>
                <a:spcPct val="20000"/>
              </a:spcBef>
              <a:buClr>
                <a:srgbClr val="FF5050"/>
              </a:buClr>
              <a:buSzPct val="120000"/>
              <a:buFont typeface="Wingdings" pitchFamily="2" charset="2"/>
              <a:buChar char="–"/>
              <a:defRPr sz="2000" b="1">
                <a:solidFill>
                  <a:srgbClr val="FF3300"/>
                </a:solidFill>
                <a:latin typeface="Arial"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9pPr>
          </a:lstStyle>
          <a:p>
            <a:pPr algn="ctr" eaLnBrk="1" hangingPunct="1">
              <a:spcBef>
                <a:spcPct val="0"/>
              </a:spcBef>
              <a:buClrTx/>
              <a:buSzTx/>
              <a:buFontTx/>
              <a:buNone/>
            </a:pPr>
            <a:r>
              <a:rPr lang="en-US" altLang="zh-CN" sz="1800" b="0" dirty="0">
                <a:solidFill>
                  <a:srgbClr val="FF0000"/>
                </a:solidFill>
                <a:ea typeface="宋体" pitchFamily="2" charset="-122"/>
                <a:sym typeface="Arial" pitchFamily="34" charset="0"/>
              </a:rPr>
              <a:t>4</a:t>
            </a:r>
            <a:endParaRPr lang="zh-CN" altLang="en-US" sz="1800" b="0" dirty="0">
              <a:solidFill>
                <a:srgbClr val="FF0000"/>
              </a:solidFill>
              <a:ea typeface="宋体" pitchFamily="2" charset="-122"/>
              <a:sym typeface="Arial" pitchFamily="34" charset="0"/>
            </a:endParaRPr>
          </a:p>
        </p:txBody>
      </p:sp>
      <p:sp>
        <p:nvSpPr>
          <p:cNvPr id="16" name="TextBox 15"/>
          <p:cNvSpPr txBox="1"/>
          <p:nvPr/>
        </p:nvSpPr>
        <p:spPr>
          <a:xfrm>
            <a:off x="1640633" y="5589241"/>
            <a:ext cx="3057509" cy="461665"/>
          </a:xfrm>
          <a:prstGeom prst="rect">
            <a:avLst/>
          </a:prstGeom>
          <a:noFill/>
          <a:ln>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61024565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err="1"/>
              <a:t>TCP</a:t>
            </a:r>
            <a:r>
              <a:rPr lang="en-US" altLang="en-US" dirty="0" err="1"/>
              <a:t>客户程序模版</a:t>
            </a:r>
            <a:endParaRPr lang="en-US" dirty="0"/>
          </a:p>
        </p:txBody>
      </p:sp>
      <p:sp>
        <p:nvSpPr>
          <p:cNvPr id="3" name="Content Placeholder 2"/>
          <p:cNvSpPr>
            <a:spLocks noGrp="1"/>
          </p:cNvSpPr>
          <p:nvPr>
            <p:ph idx="1"/>
          </p:nvPr>
        </p:nvSpPr>
        <p:spPr/>
        <p:txBody>
          <a:bodyPr/>
          <a:lstStyle/>
          <a:p>
            <a:pPr>
              <a:lnSpc>
                <a:spcPct val="90000"/>
              </a:lnSpc>
              <a:buFont typeface="Wingdings" charset="0"/>
              <a:buNone/>
            </a:pPr>
            <a:r>
              <a:rPr lang="en-US" altLang="zh-CN" sz="2000" dirty="0"/>
              <a:t>/* include some header files */</a:t>
            </a:r>
          </a:p>
          <a:p>
            <a:pPr>
              <a:lnSpc>
                <a:spcPct val="90000"/>
              </a:lnSpc>
              <a:buFont typeface="Wingdings" charset="0"/>
              <a:buNone/>
            </a:pPr>
            <a:r>
              <a:rPr lang="en-US" altLang="zh-CN" sz="2000" dirty="0" err="1"/>
              <a:t>int</a:t>
            </a:r>
            <a:r>
              <a:rPr lang="en-US" altLang="zh-CN" sz="2000" dirty="0"/>
              <a:t> main(void)</a:t>
            </a:r>
          </a:p>
          <a:p>
            <a:pPr>
              <a:lnSpc>
                <a:spcPct val="90000"/>
              </a:lnSpc>
              <a:buFont typeface="Wingdings" charset="0"/>
              <a:buNone/>
            </a:pPr>
            <a:r>
              <a:rPr lang="en-US" altLang="zh-CN" sz="2000" dirty="0"/>
              <a:t>{</a:t>
            </a:r>
          </a:p>
          <a:p>
            <a:pPr>
              <a:lnSpc>
                <a:spcPct val="90000"/>
              </a:lnSpc>
              <a:buFont typeface="Wingdings" charset="0"/>
              <a:buNone/>
            </a:pPr>
            <a:r>
              <a:rPr lang="en-US" altLang="zh-CN" sz="2000" dirty="0"/>
              <a:t>	</a:t>
            </a:r>
            <a:r>
              <a:rPr lang="en-US" altLang="zh-CN" sz="2000" dirty="0" err="1"/>
              <a:t>int</a:t>
            </a:r>
            <a:r>
              <a:rPr lang="en-US" altLang="zh-CN" sz="2000" dirty="0"/>
              <a:t> </a:t>
            </a:r>
            <a:r>
              <a:rPr lang="en-US" altLang="zh-CN" sz="2000" dirty="0" err="1"/>
              <a:t>sockfd</a:t>
            </a:r>
            <a:r>
              <a:rPr lang="en-US" altLang="zh-CN" sz="2000" dirty="0"/>
              <a:t>;</a:t>
            </a:r>
          </a:p>
          <a:p>
            <a:pPr>
              <a:lnSpc>
                <a:spcPct val="90000"/>
              </a:lnSpc>
              <a:buFont typeface="Wingdings" charset="0"/>
              <a:buNone/>
            </a:pPr>
            <a:r>
              <a:rPr lang="en-US" altLang="zh-CN" sz="2000" dirty="0"/>
              <a:t>	if((</a:t>
            </a:r>
            <a:r>
              <a:rPr lang="en-US" altLang="zh-CN" sz="2000" dirty="0" err="1"/>
              <a:t>sockfd</a:t>
            </a:r>
            <a:r>
              <a:rPr lang="en-US" altLang="zh-CN" sz="2000" dirty="0"/>
              <a:t>=socket(AF_INET,SOCK_STREAM,0))=-1)</a:t>
            </a:r>
          </a:p>
          <a:p>
            <a:pPr>
              <a:lnSpc>
                <a:spcPct val="90000"/>
              </a:lnSpc>
              <a:buFont typeface="Wingdings" charset="0"/>
              <a:buNone/>
            </a:pPr>
            <a:r>
              <a:rPr lang="en-US" altLang="zh-CN" sz="2000" dirty="0"/>
              <a:t>	{</a:t>
            </a:r>
          </a:p>
          <a:p>
            <a:pPr>
              <a:lnSpc>
                <a:spcPct val="90000"/>
              </a:lnSpc>
              <a:buFont typeface="Wingdings" charset="0"/>
              <a:buNone/>
            </a:pPr>
            <a:r>
              <a:rPr lang="en-US" altLang="zh-CN" sz="2000" dirty="0"/>
              <a:t>		</a:t>
            </a:r>
            <a:r>
              <a:rPr lang="en-US" altLang="zh-CN" sz="2000" dirty="0" err="1"/>
              <a:t>perror</a:t>
            </a:r>
            <a:r>
              <a:rPr lang="en-US" altLang="zh-CN" sz="2000" dirty="0"/>
              <a:t>(</a:t>
            </a:r>
            <a:r>
              <a:rPr lang="zh-CN" altLang="en-US" sz="2000" dirty="0"/>
              <a:t>“</a:t>
            </a:r>
            <a:r>
              <a:rPr lang="en-US" altLang="zh-CN" sz="2000" dirty="0"/>
              <a:t>Create socket failed.</a:t>
            </a:r>
            <a:r>
              <a:rPr lang="zh-CN" altLang="en-US" sz="2000" dirty="0"/>
              <a:t>”</a:t>
            </a:r>
            <a:r>
              <a:rPr lang="en-US" altLang="zh-CN" sz="2000" dirty="0"/>
              <a:t>);</a:t>
            </a:r>
          </a:p>
          <a:p>
            <a:pPr>
              <a:lnSpc>
                <a:spcPct val="90000"/>
              </a:lnSpc>
              <a:buFont typeface="Wingdings" charset="0"/>
              <a:buNone/>
            </a:pPr>
            <a:r>
              <a:rPr lang="en-US" altLang="zh-CN" sz="2000" dirty="0"/>
              <a:t>		exit(-1);</a:t>
            </a:r>
          </a:p>
          <a:p>
            <a:pPr>
              <a:lnSpc>
                <a:spcPct val="90000"/>
              </a:lnSpc>
              <a:buFont typeface="Wingdings" charset="0"/>
              <a:buNone/>
            </a:pPr>
            <a:r>
              <a:rPr lang="en-US" altLang="zh-CN" sz="2000" dirty="0"/>
              <a:t>	}</a:t>
            </a:r>
          </a:p>
          <a:p>
            <a:pPr>
              <a:lnSpc>
                <a:spcPct val="90000"/>
              </a:lnSpc>
              <a:buFont typeface="Wingdings" charset="0"/>
              <a:buNone/>
            </a:pPr>
            <a:r>
              <a:rPr lang="en-US" altLang="zh-CN" sz="2000" dirty="0"/>
              <a:t>	/* connect to server */</a:t>
            </a:r>
          </a:p>
          <a:p>
            <a:pPr>
              <a:lnSpc>
                <a:spcPct val="90000"/>
              </a:lnSpc>
              <a:buFont typeface="Wingdings" charset="0"/>
              <a:buNone/>
            </a:pPr>
            <a:r>
              <a:rPr lang="en-US" altLang="zh-CN" sz="2000" dirty="0"/>
              <a:t>	……</a:t>
            </a:r>
          </a:p>
          <a:p>
            <a:pPr>
              <a:lnSpc>
                <a:spcPct val="90000"/>
              </a:lnSpc>
              <a:buFont typeface="Wingdings" charset="0"/>
              <a:buNone/>
            </a:pPr>
            <a:r>
              <a:rPr lang="en-US" altLang="zh-CN" sz="2000" dirty="0"/>
              <a:t>	/* send </a:t>
            </a:r>
            <a:r>
              <a:rPr lang="en-US" altLang="zh-CN" sz="2000" dirty="0" err="1"/>
              <a:t>requst</a:t>
            </a:r>
            <a:r>
              <a:rPr lang="en-US" altLang="zh-CN" sz="2000" dirty="0"/>
              <a:t> and receive response */</a:t>
            </a:r>
          </a:p>
          <a:p>
            <a:pPr>
              <a:lnSpc>
                <a:spcPct val="90000"/>
              </a:lnSpc>
              <a:buFont typeface="Wingdings" charset="0"/>
              <a:buNone/>
            </a:pPr>
            <a:r>
              <a:rPr lang="en-US" altLang="zh-CN" sz="2000" dirty="0"/>
              <a:t>	……</a:t>
            </a:r>
          </a:p>
          <a:p>
            <a:pPr>
              <a:lnSpc>
                <a:spcPct val="90000"/>
              </a:lnSpc>
              <a:buFont typeface="Wingdings" charset="0"/>
              <a:buNone/>
            </a:pPr>
            <a:r>
              <a:rPr lang="en-US" altLang="zh-CN" sz="2000" dirty="0"/>
              <a:t>	close(</a:t>
            </a:r>
            <a:r>
              <a:rPr lang="en-US" altLang="zh-CN" sz="2000" dirty="0" err="1"/>
              <a:t>sockfd</a:t>
            </a:r>
            <a:r>
              <a:rPr lang="en-US" altLang="zh-CN" sz="2000" dirty="0"/>
              <a:t>);</a:t>
            </a:r>
          </a:p>
          <a:p>
            <a:pPr>
              <a:lnSpc>
                <a:spcPct val="90000"/>
              </a:lnSpc>
              <a:buFont typeface="Wingdings" charset="0"/>
              <a:buNone/>
            </a:pPr>
            <a:r>
              <a:rPr lang="en-US" altLang="zh-CN" sz="2000" dirty="0"/>
              <a:t>}</a:t>
            </a:r>
          </a:p>
          <a:p>
            <a:endParaRPr lang="en-US" dirty="0"/>
          </a:p>
        </p:txBody>
      </p:sp>
      <p:sp>
        <p:nvSpPr>
          <p:cNvPr id="4" name="TextBox 3"/>
          <p:cNvSpPr txBox="1"/>
          <p:nvPr/>
        </p:nvSpPr>
        <p:spPr>
          <a:xfrm>
            <a:off x="2504728" y="2708921"/>
            <a:ext cx="4248472" cy="461665"/>
          </a:xfrm>
          <a:prstGeom prst="rect">
            <a:avLst/>
          </a:prstGeom>
          <a:noFill/>
          <a:ln>
            <a:solidFill>
              <a:srgbClr val="FF0000"/>
            </a:solidFill>
          </a:ln>
        </p:spPr>
        <p:txBody>
          <a:bodyPr wrap="square" rtlCol="0">
            <a:spAutoFit/>
          </a:bodyPr>
          <a:lstStyle/>
          <a:p>
            <a:endParaRPr lang="zh-CN" altLang="en-US" dirty="0"/>
          </a:p>
        </p:txBody>
      </p:sp>
      <p:pic>
        <p:nvPicPr>
          <p:cNvPr id="5" name="TextBox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290" y="2265064"/>
            <a:ext cx="437710" cy="37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992560" y="4427821"/>
            <a:ext cx="3096344" cy="461665"/>
          </a:xfrm>
          <a:prstGeom prst="rect">
            <a:avLst/>
          </a:prstGeom>
          <a:noFill/>
          <a:ln>
            <a:solidFill>
              <a:srgbClr val="FF0000"/>
            </a:solidFill>
          </a:ln>
        </p:spPr>
        <p:txBody>
          <a:bodyPr wrap="square" rtlCol="0">
            <a:spAutoFit/>
          </a:bodyPr>
          <a:lstStyle/>
          <a:p>
            <a:endParaRPr lang="zh-CN" altLang="en-US" dirty="0"/>
          </a:p>
        </p:txBody>
      </p:sp>
      <p:pic>
        <p:nvPicPr>
          <p:cNvPr id="7" name="TextBox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25" y="4509439"/>
            <a:ext cx="449081" cy="37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92560" y="5013177"/>
            <a:ext cx="5112568" cy="461665"/>
          </a:xfrm>
          <a:prstGeom prst="rect">
            <a:avLst/>
          </a:prstGeom>
          <a:noFill/>
          <a:ln>
            <a:solidFill>
              <a:srgbClr val="FF0000"/>
            </a:solidFill>
          </a:ln>
        </p:spPr>
        <p:txBody>
          <a:bodyPr wrap="square" rtlCol="0">
            <a:spAutoFit/>
          </a:bodyPr>
          <a:lstStyle/>
          <a:p>
            <a:endParaRPr lang="zh-CN" altLang="en-US" dirty="0"/>
          </a:p>
        </p:txBody>
      </p:sp>
      <p:sp>
        <p:nvSpPr>
          <p:cNvPr id="9" name="TextBox 21"/>
          <p:cNvSpPr>
            <a:spLocks noChangeArrowheads="1"/>
          </p:cNvSpPr>
          <p:nvPr/>
        </p:nvSpPr>
        <p:spPr bwMode="auto">
          <a:xfrm>
            <a:off x="488504" y="4982700"/>
            <a:ext cx="365702" cy="39051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Clr>
                <a:srgbClr val="FF5050"/>
              </a:buClr>
              <a:buSzPct val="120000"/>
              <a:buFont typeface="Wingdings" pitchFamily="2" charset="2"/>
              <a:buChar char="§"/>
              <a:defRPr sz="2600" b="1">
                <a:solidFill>
                  <a:srgbClr val="000066"/>
                </a:solidFill>
                <a:latin typeface="Arial" pitchFamily="34" charset="0"/>
                <a:ea typeface="黑体" pitchFamily="49" charset="-122"/>
              </a:defRPr>
            </a:lvl1pPr>
            <a:lvl2pPr marL="742950" indent="-285750" eaLnBrk="0" hangingPunct="0">
              <a:spcBef>
                <a:spcPct val="20000"/>
              </a:spcBef>
              <a:buClr>
                <a:srgbClr val="FF5050"/>
              </a:buClr>
              <a:buSzPct val="120000"/>
              <a:buFont typeface="Wingdings" pitchFamily="2" charset="2"/>
              <a:buChar char="v"/>
              <a:defRPr sz="2400" b="1">
                <a:solidFill>
                  <a:srgbClr val="0000FF"/>
                </a:solidFill>
                <a:latin typeface="Arial" pitchFamily="34" charset="0"/>
                <a:ea typeface="宋体" pitchFamily="2" charset="-122"/>
              </a:defRPr>
            </a:lvl2pPr>
            <a:lvl3pPr marL="1143000" indent="-228600" eaLnBrk="0" hangingPunct="0">
              <a:spcBef>
                <a:spcPct val="20000"/>
              </a:spcBef>
              <a:buClr>
                <a:srgbClr val="FF5050"/>
              </a:buClr>
              <a:buSzPct val="120000"/>
              <a:buFont typeface="Wingdings" pitchFamily="2" charset="2"/>
              <a:buChar char="F"/>
              <a:defRPr sz="2000" b="1">
                <a:solidFill>
                  <a:srgbClr val="A50021"/>
                </a:solidFill>
                <a:latin typeface="Arial" pitchFamily="34" charset="0"/>
                <a:ea typeface="楷体_GB2312" pitchFamily="1" charset="-122"/>
              </a:defRPr>
            </a:lvl3pPr>
            <a:lvl4pPr marL="1600200" indent="-228600" eaLnBrk="0" hangingPunct="0">
              <a:spcBef>
                <a:spcPct val="20000"/>
              </a:spcBef>
              <a:buClr>
                <a:srgbClr val="FF5050"/>
              </a:buClr>
              <a:buSzPct val="120000"/>
              <a:buFont typeface="Wingdings" pitchFamily="2" charset="2"/>
              <a:buChar char="•"/>
              <a:defRPr sz="2000" b="1">
                <a:solidFill>
                  <a:srgbClr val="292929"/>
                </a:solidFill>
                <a:latin typeface="Arial" pitchFamily="34" charset="0"/>
                <a:ea typeface="楷体_GB2312" pitchFamily="1" charset="-122"/>
              </a:defRPr>
            </a:lvl4pPr>
            <a:lvl5pPr marL="2057400" indent="-228600" eaLnBrk="0" hangingPunct="0">
              <a:spcBef>
                <a:spcPct val="20000"/>
              </a:spcBef>
              <a:buClr>
                <a:srgbClr val="FF5050"/>
              </a:buClr>
              <a:buSzPct val="120000"/>
              <a:buFont typeface="Wingdings" pitchFamily="2" charset="2"/>
              <a:buChar char="–"/>
              <a:defRPr sz="2000" b="1">
                <a:solidFill>
                  <a:srgbClr val="FF3300"/>
                </a:solidFill>
                <a:latin typeface="Arial"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9pPr>
          </a:lstStyle>
          <a:p>
            <a:pPr algn="ctr" eaLnBrk="1" hangingPunct="1">
              <a:spcBef>
                <a:spcPct val="0"/>
              </a:spcBef>
              <a:buClrTx/>
              <a:buSzTx/>
              <a:buFontTx/>
              <a:buNone/>
            </a:pPr>
            <a:r>
              <a:rPr lang="en-US" altLang="zh-CN" sz="1800" b="0" dirty="0">
                <a:solidFill>
                  <a:srgbClr val="FF0000"/>
                </a:solidFill>
                <a:ea typeface="宋体" pitchFamily="2" charset="-122"/>
                <a:sym typeface="Arial" pitchFamily="34" charset="0"/>
              </a:rPr>
              <a:t>3</a:t>
            </a:r>
            <a:endParaRPr lang="zh-CN" altLang="en-US" sz="1800" b="0" dirty="0">
              <a:solidFill>
                <a:srgbClr val="FF0000"/>
              </a:solidFill>
              <a:ea typeface="宋体" pitchFamily="2" charset="-122"/>
              <a:sym typeface="Arial" pitchFamily="34" charset="0"/>
            </a:endParaRPr>
          </a:p>
        </p:txBody>
      </p:sp>
      <p:sp>
        <p:nvSpPr>
          <p:cNvPr id="10" name="TextBox 9"/>
          <p:cNvSpPr txBox="1"/>
          <p:nvPr/>
        </p:nvSpPr>
        <p:spPr>
          <a:xfrm>
            <a:off x="992560" y="5733257"/>
            <a:ext cx="2160240" cy="461665"/>
          </a:xfrm>
          <a:prstGeom prst="rect">
            <a:avLst/>
          </a:prstGeom>
          <a:noFill/>
          <a:ln>
            <a:solidFill>
              <a:srgbClr val="FF0000"/>
            </a:solidFill>
          </a:ln>
        </p:spPr>
        <p:txBody>
          <a:bodyPr wrap="square" rtlCol="0">
            <a:spAutoFit/>
          </a:bodyPr>
          <a:lstStyle/>
          <a:p>
            <a:endParaRPr lang="zh-CN" altLang="en-US" dirty="0"/>
          </a:p>
        </p:txBody>
      </p:sp>
      <p:sp>
        <p:nvSpPr>
          <p:cNvPr id="11" name="TextBox 21"/>
          <p:cNvSpPr>
            <a:spLocks noChangeArrowheads="1"/>
          </p:cNvSpPr>
          <p:nvPr/>
        </p:nvSpPr>
        <p:spPr bwMode="auto">
          <a:xfrm>
            <a:off x="488504" y="5702780"/>
            <a:ext cx="365702" cy="39051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spcBef>
                <a:spcPct val="20000"/>
              </a:spcBef>
              <a:buClr>
                <a:srgbClr val="FF5050"/>
              </a:buClr>
              <a:buSzPct val="120000"/>
              <a:buFont typeface="Wingdings" pitchFamily="2" charset="2"/>
              <a:buChar char="§"/>
              <a:defRPr sz="2600" b="1">
                <a:solidFill>
                  <a:srgbClr val="000066"/>
                </a:solidFill>
                <a:latin typeface="Arial" pitchFamily="34" charset="0"/>
                <a:ea typeface="黑体" pitchFamily="49" charset="-122"/>
              </a:defRPr>
            </a:lvl1pPr>
            <a:lvl2pPr marL="742950" indent="-285750" eaLnBrk="0" hangingPunct="0">
              <a:spcBef>
                <a:spcPct val="20000"/>
              </a:spcBef>
              <a:buClr>
                <a:srgbClr val="FF5050"/>
              </a:buClr>
              <a:buSzPct val="120000"/>
              <a:buFont typeface="Wingdings" pitchFamily="2" charset="2"/>
              <a:buChar char="v"/>
              <a:defRPr sz="2400" b="1">
                <a:solidFill>
                  <a:srgbClr val="0000FF"/>
                </a:solidFill>
                <a:latin typeface="Arial" pitchFamily="34" charset="0"/>
                <a:ea typeface="宋体" pitchFamily="2" charset="-122"/>
              </a:defRPr>
            </a:lvl2pPr>
            <a:lvl3pPr marL="1143000" indent="-228600" eaLnBrk="0" hangingPunct="0">
              <a:spcBef>
                <a:spcPct val="20000"/>
              </a:spcBef>
              <a:buClr>
                <a:srgbClr val="FF5050"/>
              </a:buClr>
              <a:buSzPct val="120000"/>
              <a:buFont typeface="Wingdings" pitchFamily="2" charset="2"/>
              <a:buChar char="F"/>
              <a:defRPr sz="2000" b="1">
                <a:solidFill>
                  <a:srgbClr val="A50021"/>
                </a:solidFill>
                <a:latin typeface="Arial" pitchFamily="34" charset="0"/>
                <a:ea typeface="楷体_GB2312" pitchFamily="1" charset="-122"/>
              </a:defRPr>
            </a:lvl3pPr>
            <a:lvl4pPr marL="1600200" indent="-228600" eaLnBrk="0" hangingPunct="0">
              <a:spcBef>
                <a:spcPct val="20000"/>
              </a:spcBef>
              <a:buClr>
                <a:srgbClr val="FF5050"/>
              </a:buClr>
              <a:buSzPct val="120000"/>
              <a:buFont typeface="Wingdings" pitchFamily="2" charset="2"/>
              <a:buChar char="•"/>
              <a:defRPr sz="2000" b="1">
                <a:solidFill>
                  <a:srgbClr val="292929"/>
                </a:solidFill>
                <a:latin typeface="Arial" pitchFamily="34" charset="0"/>
                <a:ea typeface="楷体_GB2312" pitchFamily="1" charset="-122"/>
              </a:defRPr>
            </a:lvl4pPr>
            <a:lvl5pPr marL="2057400" indent="-228600" eaLnBrk="0" hangingPunct="0">
              <a:spcBef>
                <a:spcPct val="20000"/>
              </a:spcBef>
              <a:buClr>
                <a:srgbClr val="FF5050"/>
              </a:buClr>
              <a:buSzPct val="120000"/>
              <a:buFont typeface="Wingdings" pitchFamily="2" charset="2"/>
              <a:buChar char="–"/>
              <a:defRPr sz="2000" b="1">
                <a:solidFill>
                  <a:srgbClr val="FF3300"/>
                </a:solidFill>
                <a:latin typeface="Arial" pitchFamily="34" charset="0"/>
                <a:ea typeface="楷体_GB2312" pitchFamily="1" charset="-122"/>
              </a:defRPr>
            </a:lvl5pPr>
            <a:lvl6pPr marL="25146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6pPr>
            <a:lvl7pPr marL="29718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7pPr>
            <a:lvl8pPr marL="34290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8pPr>
            <a:lvl9pPr marL="3886200" indent="-228600" eaLnBrk="0" fontAlgn="base" hangingPunct="0">
              <a:spcBef>
                <a:spcPct val="20000"/>
              </a:spcBef>
              <a:spcAft>
                <a:spcPct val="0"/>
              </a:spcAft>
              <a:buClr>
                <a:srgbClr val="FF5050"/>
              </a:buClr>
              <a:buSzPct val="120000"/>
              <a:buFont typeface="Wingdings" pitchFamily="2" charset="2"/>
              <a:buChar char="–"/>
              <a:defRPr sz="2000" b="1">
                <a:solidFill>
                  <a:srgbClr val="FF3300"/>
                </a:solidFill>
                <a:latin typeface="Arial" pitchFamily="34" charset="0"/>
                <a:ea typeface="楷体_GB2312" pitchFamily="1" charset="-122"/>
              </a:defRPr>
            </a:lvl9pPr>
          </a:lstStyle>
          <a:p>
            <a:pPr algn="ctr" eaLnBrk="1" hangingPunct="1">
              <a:spcBef>
                <a:spcPct val="0"/>
              </a:spcBef>
              <a:buClrTx/>
              <a:buSzTx/>
              <a:buFontTx/>
              <a:buNone/>
            </a:pPr>
            <a:r>
              <a:rPr lang="en-US" altLang="zh-CN" sz="1800" b="0" dirty="0">
                <a:solidFill>
                  <a:srgbClr val="FF0000"/>
                </a:solidFill>
                <a:ea typeface="宋体" pitchFamily="2" charset="-122"/>
                <a:sym typeface="Arial" pitchFamily="34" charset="0"/>
              </a:rPr>
              <a:t>4</a:t>
            </a:r>
            <a:endParaRPr lang="zh-CN" altLang="en-US" sz="1800" b="0" dirty="0">
              <a:solidFill>
                <a:srgbClr val="FF0000"/>
              </a:solidFill>
              <a:ea typeface="宋体" pitchFamily="2" charset="-122"/>
              <a:sym typeface="Arial" pitchFamily="34" charset="0"/>
            </a:endParaRPr>
          </a:p>
        </p:txBody>
      </p:sp>
    </p:spTree>
    <p:extLst>
      <p:ext uri="{BB962C8B-B14F-4D97-AF65-F5344CB8AC3E}">
        <p14:creationId xmlns:p14="http://schemas.microsoft.com/office/powerpoint/2010/main" val="35875462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Server</a:t>
            </a:r>
            <a:r>
              <a:rPr lang="en-US" altLang="en-US" dirty="0" err="1">
                <a:latin typeface="Arial Narrow" charset="0"/>
              </a:rPr>
              <a:t>程序</a:t>
            </a:r>
            <a:endParaRPr lang="en-US" altLang="zh-CN" dirty="0">
              <a:latin typeface="黑体" charset="0"/>
              <a:sym typeface="黑体" charset="0"/>
            </a:endParaRPr>
          </a:p>
        </p:txBody>
      </p:sp>
      <p:sp>
        <p:nvSpPr>
          <p:cNvPr id="63491" name="Content Placeholder 2"/>
          <p:cNvSpPr>
            <a:spLocks noGrp="1" noChangeArrowheads="1"/>
          </p:cNvSpPr>
          <p:nvPr>
            <p:ph sz="quarter" idx="1"/>
          </p:nvPr>
        </p:nvSpPr>
        <p:spPr>
          <a:xfrm>
            <a:off x="1060036" y="1412777"/>
            <a:ext cx="7709389" cy="5257329"/>
          </a:xfrm>
        </p:spPr>
        <p:txBody>
          <a:bodyPr/>
          <a:lstStyle/>
          <a:p>
            <a:pPr marL="342900" lvl="1" indent="-342900">
              <a:lnSpc>
                <a:spcPct val="80000"/>
              </a:lnSpc>
              <a:buClr>
                <a:srgbClr val="FF5050"/>
              </a:buClr>
              <a:buSzPct val="120000"/>
              <a:buFont typeface="Wingdings" pitchFamily="2" charset="2"/>
              <a:buChar char="§"/>
            </a:pPr>
            <a:r>
              <a:rPr lang="en-US" altLang="zh-CN" sz="2600" dirty="0">
                <a:solidFill>
                  <a:srgbClr val="000066"/>
                </a:solidFill>
                <a:ea typeface="黑体" pitchFamily="2" charset="-122"/>
                <a:cs typeface="+mn-cs"/>
              </a:rPr>
              <a:t>Server</a:t>
            </a:r>
            <a:r>
              <a:rPr lang="zh-CN" altLang="en-US" sz="2600" dirty="0">
                <a:solidFill>
                  <a:srgbClr val="000066"/>
                </a:solidFill>
                <a:ea typeface="黑体" pitchFamily="2" charset="-122"/>
                <a:cs typeface="+mn-cs"/>
              </a:rPr>
              <a:t>程序的作用</a:t>
            </a:r>
            <a:endParaRPr lang="en-US" altLang="zh-CN" sz="2600" dirty="0">
              <a:solidFill>
                <a:srgbClr val="000066"/>
              </a:solidFill>
              <a:ea typeface="黑体" pitchFamily="2" charset="-122"/>
              <a:cs typeface="+mn-cs"/>
            </a:endParaRPr>
          </a:p>
          <a:p>
            <a:pPr lvl="1">
              <a:buFont typeface="Wingdings" charset="0"/>
              <a:buChar char="v"/>
            </a:pPr>
            <a:r>
              <a:rPr lang="zh-CN" altLang="en-US" sz="2000" dirty="0">
                <a:latin typeface="Arial" charset="0"/>
              </a:rPr>
              <a:t>程序初始化</a:t>
            </a:r>
          </a:p>
          <a:p>
            <a:pPr lvl="1">
              <a:buFont typeface="Wingdings" charset="0"/>
              <a:buChar char="v"/>
            </a:pPr>
            <a:r>
              <a:rPr lang="zh-CN" altLang="en-US" sz="2000" dirty="0">
                <a:latin typeface="Arial" charset="0"/>
              </a:rPr>
              <a:t>持续监听一个固定的端口</a:t>
            </a:r>
          </a:p>
          <a:p>
            <a:pPr lvl="1">
              <a:buFont typeface="Wingdings" charset="0"/>
              <a:buChar char="v"/>
            </a:pPr>
            <a:r>
              <a:rPr lang="zh-CN" altLang="en-US" sz="2000" dirty="0">
                <a:latin typeface="Arial" charset="0"/>
              </a:rPr>
              <a:t>收到</a:t>
            </a:r>
            <a:r>
              <a:rPr lang="en-US" altLang="zh-CN" sz="2000" dirty="0">
                <a:latin typeface="Arial" charset="0"/>
              </a:rPr>
              <a:t>Client</a:t>
            </a:r>
            <a:r>
              <a:rPr lang="zh-CN" altLang="en-US" sz="2000" dirty="0">
                <a:latin typeface="Arial" charset="0"/>
              </a:rPr>
              <a:t>的连接后建立一个</a:t>
            </a:r>
            <a:r>
              <a:rPr lang="en-US" altLang="zh-CN" sz="2000" dirty="0">
                <a:latin typeface="Arial" charset="0"/>
              </a:rPr>
              <a:t>socket</a:t>
            </a:r>
            <a:r>
              <a:rPr lang="zh-CN" altLang="en-US" sz="2000" dirty="0">
                <a:latin typeface="Arial" charset="0"/>
              </a:rPr>
              <a:t>连接</a:t>
            </a:r>
          </a:p>
          <a:p>
            <a:pPr lvl="1">
              <a:buFont typeface="Wingdings" charset="0"/>
              <a:buChar char="v"/>
            </a:pPr>
            <a:r>
              <a:rPr lang="zh-CN" altLang="en-US" sz="2000" dirty="0">
                <a:latin typeface="Arial" charset="0"/>
              </a:rPr>
              <a:t>与</a:t>
            </a:r>
            <a:r>
              <a:rPr lang="en-US" altLang="zh-CN" sz="2000" dirty="0">
                <a:latin typeface="Arial" charset="0"/>
              </a:rPr>
              <a:t>Client</a:t>
            </a:r>
            <a:r>
              <a:rPr lang="zh-CN" altLang="en-US" sz="2000" dirty="0">
                <a:latin typeface="Arial" charset="0"/>
              </a:rPr>
              <a:t>进行通信和信息处理</a:t>
            </a:r>
          </a:p>
          <a:p>
            <a:pPr lvl="1">
              <a:buFont typeface="Wingdings" charset="0"/>
              <a:buChar char="v"/>
            </a:pPr>
            <a:r>
              <a:rPr lang="zh-CN" altLang="en-US" sz="2000" dirty="0">
                <a:latin typeface="Arial" charset="0"/>
              </a:rPr>
              <a:t>接收</a:t>
            </a:r>
            <a:r>
              <a:rPr lang="en-US" altLang="zh-CN" sz="2000" dirty="0">
                <a:latin typeface="Arial" charset="0"/>
              </a:rPr>
              <a:t>Client</a:t>
            </a:r>
            <a:r>
              <a:rPr lang="zh-CN" altLang="en-US" sz="2000" dirty="0">
                <a:latin typeface="Arial" charset="0"/>
              </a:rPr>
              <a:t>通过</a:t>
            </a:r>
            <a:r>
              <a:rPr lang="en-US" altLang="zh-CN" sz="2000" dirty="0">
                <a:latin typeface="Arial" charset="0"/>
              </a:rPr>
              <a:t>socket</a:t>
            </a:r>
            <a:r>
              <a:rPr lang="zh-CN" altLang="en-US" sz="2000" dirty="0">
                <a:latin typeface="Arial" charset="0"/>
              </a:rPr>
              <a:t>连接发送来的数据，进行相应处理并返回处理结果，如</a:t>
            </a:r>
            <a:r>
              <a:rPr lang="en-US" altLang="zh-CN" sz="2000" dirty="0">
                <a:latin typeface="Arial" charset="0"/>
              </a:rPr>
              <a:t>BBS Server</a:t>
            </a:r>
          </a:p>
          <a:p>
            <a:pPr lvl="1">
              <a:buFont typeface="Wingdings" charset="0"/>
              <a:buChar char="v"/>
            </a:pPr>
            <a:r>
              <a:rPr lang="zh-CN" altLang="en-US" sz="2000" dirty="0">
                <a:latin typeface="Arial" charset="0"/>
              </a:rPr>
              <a:t>通过</a:t>
            </a:r>
            <a:r>
              <a:rPr lang="en-US" altLang="zh-CN" sz="2000" dirty="0">
                <a:latin typeface="Arial" charset="0"/>
              </a:rPr>
              <a:t>socket</a:t>
            </a:r>
            <a:r>
              <a:rPr lang="zh-CN" altLang="en-US" sz="2000" dirty="0">
                <a:latin typeface="Arial" charset="0"/>
              </a:rPr>
              <a:t>连接向</a:t>
            </a:r>
            <a:r>
              <a:rPr lang="en-US" altLang="zh-CN" sz="2000" dirty="0">
                <a:latin typeface="Arial" charset="0"/>
              </a:rPr>
              <a:t>Client</a:t>
            </a:r>
            <a:r>
              <a:rPr lang="zh-CN" altLang="en-US" sz="2000" dirty="0">
                <a:latin typeface="Arial" charset="0"/>
              </a:rPr>
              <a:t>发送信息</a:t>
            </a:r>
          </a:p>
        </p:txBody>
      </p:sp>
      <p:sp>
        <p:nvSpPr>
          <p:cNvPr id="63492"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63493"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Tree>
    <p:extLst>
      <p:ext uri="{BB962C8B-B14F-4D97-AF65-F5344CB8AC3E}">
        <p14:creationId xmlns:p14="http://schemas.microsoft.com/office/powerpoint/2010/main" val="4985015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Server</a:t>
            </a:r>
            <a:r>
              <a:rPr lang="en-US" altLang="en-US" dirty="0" err="1">
                <a:latin typeface="Arial Narrow" charset="0"/>
              </a:rPr>
              <a:t>程序</a:t>
            </a:r>
            <a:endParaRPr lang="en-US" altLang="zh-CN" dirty="0">
              <a:latin typeface="黑体" charset="0"/>
              <a:sym typeface="黑体" charset="0"/>
            </a:endParaRPr>
          </a:p>
        </p:txBody>
      </p:sp>
      <p:sp>
        <p:nvSpPr>
          <p:cNvPr id="5123" name="Content Placeholder 2"/>
          <p:cNvSpPr>
            <a:spLocks noGrp="1" noChangeArrowheads="1"/>
          </p:cNvSpPr>
          <p:nvPr>
            <p:ph sz="quarter" idx="1"/>
          </p:nvPr>
        </p:nvSpPr>
        <p:spPr>
          <a:xfrm>
            <a:off x="665286" y="836613"/>
            <a:ext cx="7709389" cy="5905500"/>
          </a:xfrm>
        </p:spPr>
        <p:txBody>
          <a:bodyPr/>
          <a:lstStyle/>
          <a:p>
            <a:pPr algn="l"/>
            <a:endParaRPr lang="zh-CN" altLang="en-US" sz="2200" dirty="0">
              <a:latin typeface="Arial" charset="0"/>
            </a:endParaRPr>
          </a:p>
          <a:p>
            <a:pPr marL="342900" lvl="1" indent="-342900">
              <a:lnSpc>
                <a:spcPct val="80000"/>
              </a:lnSpc>
              <a:buClr>
                <a:srgbClr val="FF5050"/>
              </a:buClr>
              <a:buSzPct val="120000"/>
              <a:buFont typeface="Wingdings" pitchFamily="2" charset="2"/>
              <a:buChar char="§"/>
            </a:pPr>
            <a:r>
              <a:rPr lang="zh-CN" altLang="en-US" sz="2600" dirty="0">
                <a:solidFill>
                  <a:srgbClr val="000066"/>
                </a:solidFill>
                <a:ea typeface="黑体" pitchFamily="2" charset="-122"/>
                <a:cs typeface="+mn-cs"/>
              </a:rPr>
              <a:t>程序流程一</a:t>
            </a:r>
            <a:endParaRPr lang="en-US" altLang="zh-CN" sz="2600" dirty="0">
              <a:solidFill>
                <a:srgbClr val="000066"/>
              </a:solidFill>
              <a:ea typeface="黑体" pitchFamily="2" charset="-122"/>
              <a:cs typeface="+mn-cs"/>
            </a:endParaRPr>
          </a:p>
          <a:p>
            <a:pPr lvl="1">
              <a:buFont typeface="Wingdings" charset="0"/>
              <a:buChar char="v"/>
            </a:pPr>
            <a:r>
              <a:rPr lang="zh-CN" altLang="en-US" sz="2000" dirty="0">
                <a:latin typeface="Arial" charset="0"/>
              </a:rPr>
              <a:t>取得</a:t>
            </a:r>
            <a:r>
              <a:rPr lang="en-US" altLang="zh-CN" sz="2000" dirty="0">
                <a:latin typeface="Arial" charset="0"/>
              </a:rPr>
              <a:t>socket</a:t>
            </a:r>
            <a:r>
              <a:rPr lang="zh-CN" altLang="en-US" sz="2000" dirty="0">
                <a:latin typeface="Arial" charset="0"/>
              </a:rPr>
              <a:t>描述符：</a:t>
            </a:r>
          </a:p>
          <a:p>
            <a:pPr marL="914400" lvl="2" indent="0">
              <a:buNone/>
            </a:pPr>
            <a:r>
              <a:rPr lang="en-US" altLang="zh-CN" sz="1600" dirty="0" err="1">
                <a:latin typeface="Arial" charset="0"/>
              </a:rPr>
              <a:t>int</a:t>
            </a:r>
            <a:r>
              <a:rPr lang="en-US" altLang="zh-CN" sz="1600" dirty="0">
                <a:latin typeface="Arial" charset="0"/>
              </a:rPr>
              <a:t> </a:t>
            </a:r>
            <a:r>
              <a:rPr lang="en-US" altLang="zh-CN" sz="1600" dirty="0" err="1">
                <a:latin typeface="Arial" charset="0"/>
              </a:rPr>
              <a:t>sockfd</a:t>
            </a:r>
            <a:r>
              <a:rPr lang="en-US" altLang="zh-CN" sz="1600" dirty="0">
                <a:latin typeface="Arial" charset="0"/>
              </a:rPr>
              <a:t>;</a:t>
            </a:r>
          </a:p>
          <a:p>
            <a:pPr marL="914400" lvl="2" indent="0">
              <a:buNone/>
            </a:pPr>
            <a:r>
              <a:rPr lang="en-US" altLang="zh-CN" sz="1600" dirty="0" err="1">
                <a:latin typeface="Arial" charset="0"/>
              </a:rPr>
              <a:t>sockfd</a:t>
            </a:r>
            <a:r>
              <a:rPr lang="en-US" altLang="zh-CN" sz="1600" dirty="0">
                <a:latin typeface="Arial" charset="0"/>
              </a:rPr>
              <a:t> = socket(AF_INET, SOCK_STREAM, 0)) ;</a:t>
            </a:r>
            <a:endParaRPr lang="en-US" altLang="zh-CN" dirty="0">
              <a:latin typeface="Arial" charset="0"/>
            </a:endParaRPr>
          </a:p>
          <a:p>
            <a:pPr marL="342900" lvl="1" indent="-342900">
              <a:lnSpc>
                <a:spcPct val="80000"/>
              </a:lnSpc>
              <a:buClr>
                <a:srgbClr val="FF5050"/>
              </a:buClr>
              <a:buSzPct val="120000"/>
              <a:buFont typeface="Wingdings" pitchFamily="2" charset="2"/>
              <a:buChar char="§"/>
            </a:pPr>
            <a:r>
              <a:rPr lang="zh-CN" altLang="en-US" sz="2600" dirty="0">
                <a:solidFill>
                  <a:srgbClr val="000066"/>
                </a:solidFill>
                <a:ea typeface="黑体" pitchFamily="2" charset="-122"/>
                <a:cs typeface="+mn-cs"/>
              </a:rPr>
              <a:t>程序流程二</a:t>
            </a:r>
            <a:endParaRPr lang="en-US" altLang="zh-CN" sz="2600" dirty="0">
              <a:solidFill>
                <a:srgbClr val="000066"/>
              </a:solidFill>
              <a:ea typeface="黑体" pitchFamily="2" charset="-122"/>
              <a:cs typeface="+mn-cs"/>
            </a:endParaRPr>
          </a:p>
          <a:p>
            <a:pPr lvl="1">
              <a:buFont typeface="Wingdings" charset="0"/>
              <a:buChar char="v"/>
            </a:pPr>
            <a:r>
              <a:rPr lang="zh-CN" altLang="en-US" sz="2000" dirty="0">
                <a:latin typeface="Arial" charset="0"/>
              </a:rPr>
              <a:t>填写自身地址信息的</a:t>
            </a:r>
            <a:r>
              <a:rPr lang="en-US" altLang="zh-CN" sz="2000" dirty="0" err="1">
                <a:latin typeface="Arial" charset="0"/>
              </a:rPr>
              <a:t>sockaddr_in</a:t>
            </a:r>
            <a:r>
              <a:rPr lang="zh-CN" altLang="en-US" sz="2000" dirty="0">
                <a:latin typeface="Arial" charset="0"/>
              </a:rPr>
              <a:t>结构</a:t>
            </a:r>
          </a:p>
          <a:p>
            <a:pPr marL="914400" lvl="2" indent="0">
              <a:buNone/>
            </a:pPr>
            <a:r>
              <a:rPr lang="en-US" altLang="zh-CN" sz="1600" dirty="0" err="1">
                <a:latin typeface="Arial" charset="0"/>
              </a:rPr>
              <a:t>struct</a:t>
            </a:r>
            <a:r>
              <a:rPr lang="en-US" altLang="zh-CN" sz="1600" dirty="0">
                <a:latin typeface="Arial" charset="0"/>
              </a:rPr>
              <a:t> </a:t>
            </a:r>
            <a:r>
              <a:rPr lang="en-US" altLang="zh-CN" sz="1600" dirty="0" err="1">
                <a:latin typeface="Arial" charset="0"/>
              </a:rPr>
              <a:t>sockaddr_in</a:t>
            </a:r>
            <a:r>
              <a:rPr lang="en-US" altLang="zh-CN" sz="1600" dirty="0">
                <a:latin typeface="Arial" charset="0"/>
              </a:rPr>
              <a:t> </a:t>
            </a:r>
            <a:r>
              <a:rPr lang="en-US" altLang="zh-CN" sz="1600" dirty="0" err="1">
                <a:latin typeface="Arial" charset="0"/>
              </a:rPr>
              <a:t>my_addr</a:t>
            </a:r>
            <a:r>
              <a:rPr lang="en-US" altLang="zh-CN" sz="1600" dirty="0">
                <a:latin typeface="Arial" charset="0"/>
              </a:rPr>
              <a:t>; 	          /* </a:t>
            </a:r>
            <a:r>
              <a:rPr lang="zh-CN" altLang="en-US" sz="1600" dirty="0">
                <a:latin typeface="Arial" charset="0"/>
              </a:rPr>
              <a:t>自身的地址信息 *</a:t>
            </a:r>
            <a:r>
              <a:rPr lang="en-US" altLang="zh-CN" sz="1600" dirty="0">
                <a:latin typeface="Arial" charset="0"/>
              </a:rPr>
              <a:t>/</a:t>
            </a:r>
          </a:p>
          <a:p>
            <a:pPr marL="914400" lvl="2" indent="0">
              <a:buNone/>
            </a:pPr>
            <a:r>
              <a:rPr lang="en-US" altLang="zh-CN" sz="1600" dirty="0" err="1">
                <a:latin typeface="Arial" charset="0"/>
              </a:rPr>
              <a:t>my_addr.sin_family</a:t>
            </a:r>
            <a:r>
              <a:rPr lang="en-US" altLang="zh-CN" sz="1600" dirty="0">
                <a:latin typeface="Arial" charset="0"/>
              </a:rPr>
              <a:t> = AF_INET; </a:t>
            </a:r>
          </a:p>
          <a:p>
            <a:pPr marL="914400" lvl="2" indent="0">
              <a:buNone/>
            </a:pPr>
            <a:r>
              <a:rPr lang="en-US" altLang="zh-CN" sz="1600" dirty="0" err="1">
                <a:latin typeface="Arial" charset="0"/>
              </a:rPr>
              <a:t>my_addr.sin_port</a:t>
            </a:r>
            <a:r>
              <a:rPr lang="en-US" altLang="zh-CN" sz="1600" dirty="0">
                <a:latin typeface="Arial" charset="0"/>
              </a:rPr>
              <a:t> = </a:t>
            </a:r>
            <a:r>
              <a:rPr lang="en-US" altLang="zh-CN" sz="1600" dirty="0" err="1">
                <a:latin typeface="Arial" charset="0"/>
              </a:rPr>
              <a:t>htons</a:t>
            </a:r>
            <a:r>
              <a:rPr lang="en-US" altLang="zh-CN" sz="1600" dirty="0">
                <a:latin typeface="Arial" charset="0"/>
              </a:rPr>
              <a:t>(MYPORT);            /* </a:t>
            </a:r>
            <a:r>
              <a:rPr lang="zh-CN" altLang="en-US" sz="1600" dirty="0">
                <a:latin typeface="Arial" charset="0"/>
              </a:rPr>
              <a:t>网络字节顺序 *</a:t>
            </a:r>
            <a:r>
              <a:rPr lang="en-US" altLang="zh-CN" sz="1600" dirty="0">
                <a:latin typeface="Arial" charset="0"/>
              </a:rPr>
              <a:t>/</a:t>
            </a:r>
          </a:p>
          <a:p>
            <a:pPr marL="914400" lvl="2" indent="0">
              <a:buNone/>
            </a:pPr>
            <a:r>
              <a:rPr lang="en-US" altLang="zh-CN" sz="1600" dirty="0" err="1">
                <a:latin typeface="Arial" charset="0"/>
              </a:rPr>
              <a:t>my_addr.sin_addr.s_addr</a:t>
            </a:r>
            <a:r>
              <a:rPr lang="en-US" altLang="zh-CN" sz="1600" dirty="0">
                <a:latin typeface="Arial" charset="0"/>
              </a:rPr>
              <a:t> = INADDR_ANY;  /* </a:t>
            </a:r>
            <a:r>
              <a:rPr lang="zh-CN" altLang="en-US" sz="1600" dirty="0">
                <a:latin typeface="Arial" charset="0"/>
              </a:rPr>
              <a:t>自动填本机</a:t>
            </a:r>
            <a:r>
              <a:rPr lang="en-US" altLang="zh-CN" sz="1600" dirty="0">
                <a:latin typeface="Arial" charset="0"/>
              </a:rPr>
              <a:t>IP */</a:t>
            </a:r>
          </a:p>
          <a:p>
            <a:pPr marL="914400" lvl="2" indent="0">
              <a:buNone/>
            </a:pPr>
            <a:r>
              <a:rPr lang="en-US" altLang="zh-CN" sz="1600" dirty="0" err="1">
                <a:latin typeface="Arial" charset="0"/>
              </a:rPr>
              <a:t>bzero</a:t>
            </a:r>
            <a:r>
              <a:rPr lang="en-US" altLang="zh-CN" sz="1600" dirty="0">
                <a:latin typeface="Arial" charset="0"/>
              </a:rPr>
              <a:t>(&amp;(</a:t>
            </a:r>
            <a:r>
              <a:rPr lang="en-US" altLang="zh-CN" sz="1600" dirty="0" err="1">
                <a:latin typeface="Arial" charset="0"/>
              </a:rPr>
              <a:t>my_addr.sin_zero</a:t>
            </a:r>
            <a:r>
              <a:rPr lang="en-US" altLang="zh-CN" sz="1600" dirty="0">
                <a:latin typeface="Arial" charset="0"/>
              </a:rPr>
              <a:t>), 8);                      /* </a:t>
            </a:r>
            <a:r>
              <a:rPr lang="zh-CN" altLang="en-US" sz="1600" dirty="0">
                <a:latin typeface="Arial" charset="0"/>
              </a:rPr>
              <a:t>其余部分置</a:t>
            </a:r>
            <a:r>
              <a:rPr lang="en-US" altLang="zh-CN" sz="1600" dirty="0">
                <a:latin typeface="Arial" charset="0"/>
              </a:rPr>
              <a:t>0 */</a:t>
            </a:r>
          </a:p>
          <a:p>
            <a:pPr marL="914400" lvl="2" indent="0">
              <a:buNone/>
            </a:pPr>
            <a:endParaRPr lang="en-US" altLang="zh-CN" sz="1600" dirty="0">
              <a:latin typeface="Arial" charset="0"/>
            </a:endParaRPr>
          </a:p>
          <a:p>
            <a:pPr lvl="1">
              <a:buFont typeface="Wingdings" charset="0"/>
              <a:buChar char="v"/>
            </a:pPr>
            <a:endParaRPr lang="en-US" altLang="zh-CN" sz="2000" dirty="0">
              <a:latin typeface="Arial" charset="0"/>
            </a:endParaRPr>
          </a:p>
          <a:p>
            <a:pPr lvl="1">
              <a:buFont typeface="Wingdings" charset="0"/>
              <a:buChar char="v"/>
            </a:pPr>
            <a:endParaRPr lang="en-US" altLang="zh-CN" sz="2000" dirty="0">
              <a:latin typeface="Arial" charset="0"/>
            </a:endParaRPr>
          </a:p>
          <a:p>
            <a:pPr lvl="1">
              <a:buFont typeface="Wingdings" charset="0"/>
              <a:buChar char="v"/>
            </a:pPr>
            <a:endParaRPr lang="en-US" altLang="zh-CN" sz="2000" dirty="0">
              <a:latin typeface="Arial" charset="0"/>
            </a:endParaRPr>
          </a:p>
          <a:p>
            <a:pPr lvl="1">
              <a:buFont typeface="Wingdings" charset="0"/>
              <a:buChar char="v"/>
            </a:pPr>
            <a:endParaRPr lang="en-US" altLang="zh-CN" sz="2000" dirty="0">
              <a:latin typeface="Arial" charset="0"/>
            </a:endParaRPr>
          </a:p>
          <a:p>
            <a:pPr marL="1200150" lvl="2" indent="-285750"/>
            <a:endParaRPr lang="zh-CN" altLang="en-US" sz="1600" dirty="0">
              <a:latin typeface="Arial" charset="0"/>
            </a:endParaRPr>
          </a:p>
        </p:txBody>
      </p:sp>
      <p:sp>
        <p:nvSpPr>
          <p:cNvPr id="64516"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64517"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Tree>
    <p:extLst>
      <p:ext uri="{BB962C8B-B14F-4D97-AF65-F5344CB8AC3E}">
        <p14:creationId xmlns:p14="http://schemas.microsoft.com/office/powerpoint/2010/main" val="91952568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Server</a:t>
            </a:r>
            <a:r>
              <a:rPr lang="en-US" altLang="en-US" dirty="0" err="1">
                <a:latin typeface="Arial Narrow" charset="0"/>
              </a:rPr>
              <a:t>程序</a:t>
            </a:r>
            <a:endParaRPr lang="en-US" altLang="zh-CN" dirty="0">
              <a:latin typeface="黑体" charset="0"/>
              <a:sym typeface="黑体" charset="0"/>
            </a:endParaRPr>
          </a:p>
        </p:txBody>
      </p:sp>
      <p:sp>
        <p:nvSpPr>
          <p:cNvPr id="5123" name="Content Placeholder 2"/>
          <p:cNvSpPr>
            <a:spLocks noGrp="1" noChangeArrowheads="1"/>
          </p:cNvSpPr>
          <p:nvPr>
            <p:ph sz="quarter" idx="1"/>
          </p:nvPr>
        </p:nvSpPr>
        <p:spPr>
          <a:xfrm>
            <a:off x="665286" y="836613"/>
            <a:ext cx="8536187" cy="5905500"/>
          </a:xfrm>
        </p:spPr>
        <p:txBody>
          <a:bodyPr/>
          <a:lstStyle/>
          <a:p>
            <a:pPr algn="l"/>
            <a:endParaRPr lang="zh-CN" altLang="en-US" sz="2200" dirty="0">
              <a:latin typeface="Arial" charset="0"/>
            </a:endParaRPr>
          </a:p>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程序流程三</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绑定地址（</a:t>
            </a:r>
            <a:r>
              <a:rPr lang="en-US" altLang="zh-CN" sz="2000" dirty="0" err="1">
                <a:latin typeface="Arial" charset="0"/>
              </a:rPr>
              <a:t>ip+port</a:t>
            </a:r>
            <a:r>
              <a:rPr lang="zh-CN" altLang="en-US" sz="2000" dirty="0">
                <a:latin typeface="Arial" charset="0"/>
              </a:rPr>
              <a:t>）</a:t>
            </a:r>
          </a:p>
          <a:p>
            <a:pPr marL="914400" lvl="2" indent="0">
              <a:buNone/>
            </a:pPr>
            <a:r>
              <a:rPr lang="en-US" altLang="zh-CN" sz="1600" dirty="0">
                <a:latin typeface="Arial" charset="0"/>
              </a:rPr>
              <a:t>bind(</a:t>
            </a:r>
            <a:r>
              <a:rPr lang="en-US" altLang="zh-CN" sz="1600" dirty="0" err="1">
                <a:latin typeface="Arial" charset="0"/>
              </a:rPr>
              <a:t>sockfd</a:t>
            </a:r>
            <a:r>
              <a:rPr lang="en-US" altLang="zh-CN" sz="1600" dirty="0">
                <a:latin typeface="Arial" charset="0"/>
              </a:rPr>
              <a:t>, (</a:t>
            </a:r>
            <a:r>
              <a:rPr lang="en-US" altLang="zh-CN" sz="1600" dirty="0" err="1">
                <a:latin typeface="Arial" charset="0"/>
              </a:rPr>
              <a:t>struct</a:t>
            </a:r>
            <a:r>
              <a:rPr lang="en-US" altLang="zh-CN" sz="1600" dirty="0">
                <a:latin typeface="Arial" charset="0"/>
              </a:rPr>
              <a:t> </a:t>
            </a:r>
            <a:r>
              <a:rPr lang="en-US" altLang="zh-CN" sz="1600" dirty="0" err="1">
                <a:latin typeface="Arial" charset="0"/>
              </a:rPr>
              <a:t>sockaddr</a:t>
            </a:r>
            <a:r>
              <a:rPr lang="en-US" altLang="zh-CN" sz="1600" dirty="0">
                <a:latin typeface="Arial" charset="0"/>
              </a:rPr>
              <a:t> *)&amp;</a:t>
            </a:r>
            <a:r>
              <a:rPr lang="en-US" altLang="zh-CN" sz="1600" dirty="0" err="1">
                <a:latin typeface="Arial" charset="0"/>
              </a:rPr>
              <a:t>my_addr</a:t>
            </a:r>
            <a:r>
              <a:rPr lang="en-US" altLang="zh-CN" sz="1600" dirty="0">
                <a:latin typeface="Arial" charset="0"/>
              </a:rPr>
              <a:t>, </a:t>
            </a:r>
            <a:r>
              <a:rPr lang="en-US" altLang="zh-CN" sz="1600" dirty="0" err="1">
                <a:latin typeface="Arial" charset="0"/>
              </a:rPr>
              <a:t>sizeof</a:t>
            </a:r>
            <a:r>
              <a:rPr lang="en-US" altLang="zh-CN" sz="1600" dirty="0">
                <a:latin typeface="Arial" charset="0"/>
              </a:rPr>
              <a:t>(</a:t>
            </a:r>
            <a:r>
              <a:rPr lang="en-US" altLang="zh-CN" sz="1600" dirty="0" err="1">
                <a:latin typeface="Arial" charset="0"/>
              </a:rPr>
              <a:t>struct</a:t>
            </a:r>
            <a:r>
              <a:rPr lang="en-US" altLang="zh-CN" sz="1600" dirty="0">
                <a:latin typeface="Arial" charset="0"/>
              </a:rPr>
              <a:t> 	</a:t>
            </a:r>
            <a:r>
              <a:rPr lang="en-US" altLang="zh-CN" sz="1600" dirty="0" err="1">
                <a:latin typeface="Arial" charset="0"/>
              </a:rPr>
              <a:t>sockaddr</a:t>
            </a:r>
            <a:r>
              <a:rPr lang="en-US" altLang="zh-CN" sz="1600" dirty="0">
                <a:latin typeface="Arial" charset="0"/>
              </a:rPr>
              <a:t>));</a:t>
            </a:r>
            <a:endParaRPr lang="en-US" altLang="zh-CN" dirty="0">
              <a:latin typeface="Arial" charset="0"/>
            </a:endParaRPr>
          </a:p>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程序流程四</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监听地址（</a:t>
            </a:r>
            <a:r>
              <a:rPr lang="en-US" altLang="zh-CN" sz="2000" dirty="0" err="1">
                <a:latin typeface="Arial" charset="0"/>
              </a:rPr>
              <a:t>ip+port</a:t>
            </a:r>
            <a:r>
              <a:rPr lang="zh-CN" altLang="en-US" sz="2000" dirty="0">
                <a:latin typeface="Arial" charset="0"/>
              </a:rPr>
              <a:t>）</a:t>
            </a:r>
          </a:p>
          <a:p>
            <a:pPr marL="914400" lvl="2" indent="0">
              <a:buNone/>
            </a:pPr>
            <a:r>
              <a:rPr lang="en-US" altLang="zh-CN" sz="1600" dirty="0">
                <a:latin typeface="Arial" charset="0"/>
              </a:rPr>
              <a:t>#define BACKLOG 10</a:t>
            </a:r>
          </a:p>
          <a:p>
            <a:pPr marL="914400" lvl="2" indent="0">
              <a:buNone/>
            </a:pPr>
            <a:r>
              <a:rPr lang="en-US" altLang="zh-CN" sz="1600" dirty="0">
                <a:latin typeface="Arial" charset="0"/>
              </a:rPr>
              <a:t>listen(</a:t>
            </a:r>
            <a:r>
              <a:rPr lang="en-US" altLang="zh-CN" sz="1600" dirty="0" err="1">
                <a:latin typeface="Arial" charset="0"/>
              </a:rPr>
              <a:t>sockfd</a:t>
            </a:r>
            <a:r>
              <a:rPr lang="en-US" altLang="zh-CN" sz="1600" dirty="0">
                <a:latin typeface="Arial" charset="0"/>
              </a:rPr>
              <a:t>, BACKLOG);</a:t>
            </a:r>
            <a:endParaRPr lang="en-US" altLang="zh-CN" dirty="0">
              <a:latin typeface="Arial" charset="0"/>
            </a:endParaRPr>
          </a:p>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程序流程五</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接受连接请求</a:t>
            </a:r>
          </a:p>
          <a:p>
            <a:pPr marL="914400" lvl="2" indent="0">
              <a:buNone/>
            </a:pPr>
            <a:r>
              <a:rPr lang="en-US" altLang="zh-CN" sz="1600" dirty="0" err="1">
                <a:latin typeface="Arial" charset="0"/>
              </a:rPr>
              <a:t>int</a:t>
            </a:r>
            <a:r>
              <a:rPr lang="en-US" altLang="zh-CN" sz="1600" dirty="0">
                <a:latin typeface="Arial" charset="0"/>
              </a:rPr>
              <a:t> </a:t>
            </a:r>
            <a:r>
              <a:rPr lang="en-US" altLang="zh-CN" sz="1600" dirty="0" err="1">
                <a:latin typeface="Arial" charset="0"/>
              </a:rPr>
              <a:t>new_fd</a:t>
            </a:r>
            <a:r>
              <a:rPr lang="en-US" altLang="zh-CN" sz="1600" dirty="0">
                <a:latin typeface="Arial" charset="0"/>
              </a:rPr>
              <a:t>; 		</a:t>
            </a:r>
            <a:r>
              <a:rPr lang="zh-CN" altLang="en-US" sz="1600" dirty="0">
                <a:latin typeface="Arial" charset="0"/>
              </a:rPr>
              <a:t>    </a:t>
            </a:r>
            <a:r>
              <a:rPr lang="en-US" altLang="zh-CN" sz="1600" dirty="0">
                <a:latin typeface="Arial" charset="0"/>
              </a:rPr>
              <a:t>  /* </a:t>
            </a:r>
            <a:r>
              <a:rPr lang="zh-CN" altLang="en-US" sz="1600" dirty="0">
                <a:latin typeface="Arial" charset="0"/>
              </a:rPr>
              <a:t>数据端口 *</a:t>
            </a:r>
            <a:r>
              <a:rPr lang="en-US" altLang="zh-CN" sz="1600" dirty="0">
                <a:latin typeface="Arial" charset="0"/>
              </a:rPr>
              <a:t>/</a:t>
            </a:r>
          </a:p>
          <a:p>
            <a:pPr marL="914400" lvl="2" indent="0">
              <a:buNone/>
            </a:pPr>
            <a:r>
              <a:rPr lang="en-US" altLang="zh-CN" sz="1600" dirty="0" err="1">
                <a:latin typeface="Arial" charset="0"/>
              </a:rPr>
              <a:t>struct</a:t>
            </a:r>
            <a:r>
              <a:rPr lang="en-US" altLang="zh-CN" sz="1600" dirty="0">
                <a:latin typeface="Arial" charset="0"/>
              </a:rPr>
              <a:t> </a:t>
            </a:r>
            <a:r>
              <a:rPr lang="en-US" altLang="zh-CN" sz="1600" dirty="0" err="1">
                <a:latin typeface="Arial" charset="0"/>
              </a:rPr>
              <a:t>sockaddr_in</a:t>
            </a:r>
            <a:r>
              <a:rPr lang="en-US" altLang="zh-CN" sz="1600" dirty="0">
                <a:latin typeface="Arial" charset="0"/>
              </a:rPr>
              <a:t> </a:t>
            </a:r>
            <a:r>
              <a:rPr lang="en-US" altLang="zh-CN" sz="1600" dirty="0" err="1">
                <a:latin typeface="Arial" charset="0"/>
              </a:rPr>
              <a:t>their_addr</a:t>
            </a:r>
            <a:r>
              <a:rPr lang="en-US" altLang="zh-CN" sz="1600" dirty="0">
                <a:latin typeface="Arial" charset="0"/>
              </a:rPr>
              <a:t>;   /* </a:t>
            </a:r>
            <a:r>
              <a:rPr lang="zh-CN" altLang="en-US" sz="1600" dirty="0">
                <a:latin typeface="Arial" charset="0"/>
              </a:rPr>
              <a:t>连接对方的地址信息 *</a:t>
            </a:r>
            <a:r>
              <a:rPr lang="en-US" altLang="zh-CN" sz="1600" dirty="0">
                <a:latin typeface="Arial" charset="0"/>
              </a:rPr>
              <a:t>/</a:t>
            </a:r>
          </a:p>
          <a:p>
            <a:pPr marL="914400" lvl="2" indent="0">
              <a:buNone/>
            </a:pPr>
            <a:r>
              <a:rPr lang="en-US" altLang="zh-CN" sz="1600" dirty="0" err="1">
                <a:latin typeface="Arial" charset="0"/>
              </a:rPr>
              <a:t>int</a:t>
            </a:r>
            <a:r>
              <a:rPr lang="en-US" altLang="zh-CN" sz="1600" dirty="0">
                <a:latin typeface="Arial" charset="0"/>
              </a:rPr>
              <a:t> </a:t>
            </a:r>
            <a:r>
              <a:rPr lang="en-US" altLang="zh-CN" sz="1600" dirty="0" err="1">
                <a:latin typeface="Arial" charset="0"/>
              </a:rPr>
              <a:t>sin_size</a:t>
            </a:r>
            <a:r>
              <a:rPr lang="en-US" altLang="zh-CN" sz="1600" dirty="0">
                <a:latin typeface="Arial" charset="0"/>
              </a:rPr>
              <a:t>;</a:t>
            </a:r>
          </a:p>
          <a:p>
            <a:pPr marL="914400" lvl="2" indent="0">
              <a:buNone/>
            </a:pPr>
            <a:r>
              <a:rPr lang="en-US" altLang="zh-CN" sz="1600" dirty="0" err="1">
                <a:latin typeface="Arial" charset="0"/>
              </a:rPr>
              <a:t>sin_size</a:t>
            </a:r>
            <a:r>
              <a:rPr lang="en-US" altLang="zh-CN" sz="1600" dirty="0">
                <a:latin typeface="Arial" charset="0"/>
              </a:rPr>
              <a:t> = </a:t>
            </a:r>
            <a:r>
              <a:rPr lang="en-US" altLang="zh-CN" sz="1600" dirty="0" err="1">
                <a:latin typeface="Arial" charset="0"/>
              </a:rPr>
              <a:t>sizeof</a:t>
            </a:r>
            <a:r>
              <a:rPr lang="en-US" altLang="zh-CN" sz="1600" dirty="0">
                <a:latin typeface="Arial" charset="0"/>
              </a:rPr>
              <a:t>(</a:t>
            </a:r>
            <a:r>
              <a:rPr lang="en-US" altLang="zh-CN" sz="1600" dirty="0" err="1">
                <a:latin typeface="Arial" charset="0"/>
              </a:rPr>
              <a:t>struct</a:t>
            </a:r>
            <a:r>
              <a:rPr lang="en-US" altLang="zh-CN" sz="1600" dirty="0">
                <a:latin typeface="Arial" charset="0"/>
              </a:rPr>
              <a:t> </a:t>
            </a:r>
            <a:r>
              <a:rPr lang="en-US" altLang="zh-CN" sz="1600" dirty="0" err="1">
                <a:latin typeface="Arial" charset="0"/>
              </a:rPr>
              <a:t>sockaddr_in</a:t>
            </a:r>
            <a:r>
              <a:rPr lang="en-US" altLang="zh-CN" sz="1600" dirty="0">
                <a:latin typeface="Arial" charset="0"/>
              </a:rPr>
              <a:t>);</a:t>
            </a:r>
          </a:p>
          <a:p>
            <a:pPr marL="914400" lvl="2" indent="0">
              <a:buNone/>
            </a:pPr>
            <a:r>
              <a:rPr lang="en-US" altLang="zh-CN" sz="1600" dirty="0" err="1">
                <a:latin typeface="Arial" charset="0"/>
              </a:rPr>
              <a:t>new_fd</a:t>
            </a:r>
            <a:r>
              <a:rPr lang="en-US" altLang="zh-CN" sz="1600" dirty="0">
                <a:latin typeface="Arial" charset="0"/>
              </a:rPr>
              <a:t> = accept(</a:t>
            </a:r>
            <a:r>
              <a:rPr lang="en-US" altLang="zh-CN" sz="1600" dirty="0" err="1">
                <a:latin typeface="Arial" charset="0"/>
              </a:rPr>
              <a:t>sockfd</a:t>
            </a:r>
            <a:r>
              <a:rPr lang="en-US" altLang="zh-CN" sz="1600" dirty="0">
                <a:latin typeface="Arial" charset="0"/>
              </a:rPr>
              <a:t>, (</a:t>
            </a:r>
            <a:r>
              <a:rPr lang="en-US" altLang="zh-CN" sz="1600" dirty="0" err="1">
                <a:latin typeface="Arial" charset="0"/>
              </a:rPr>
              <a:t>struct</a:t>
            </a:r>
            <a:r>
              <a:rPr lang="en-US" altLang="zh-CN" sz="1600" dirty="0">
                <a:latin typeface="Arial" charset="0"/>
              </a:rPr>
              <a:t> </a:t>
            </a:r>
            <a:r>
              <a:rPr lang="en-US" altLang="zh-CN" sz="1600" dirty="0" err="1">
                <a:latin typeface="Arial" charset="0"/>
              </a:rPr>
              <a:t>sockaddr</a:t>
            </a:r>
            <a:r>
              <a:rPr lang="en-US" altLang="zh-CN" sz="1600" dirty="0">
                <a:latin typeface="Arial" charset="0"/>
              </a:rPr>
              <a:t> *)&amp;</a:t>
            </a:r>
            <a:r>
              <a:rPr lang="en-US" altLang="zh-CN" sz="1600" dirty="0" err="1">
                <a:latin typeface="Arial" charset="0"/>
              </a:rPr>
              <a:t>their_addr</a:t>
            </a:r>
            <a:r>
              <a:rPr lang="en-US" altLang="zh-CN" sz="1600" dirty="0">
                <a:latin typeface="Arial" charset="0"/>
              </a:rPr>
              <a:t>, &amp;</a:t>
            </a:r>
            <a:r>
              <a:rPr lang="en-US" altLang="zh-CN" sz="1600" dirty="0" err="1">
                <a:latin typeface="Arial" charset="0"/>
              </a:rPr>
              <a:t>sin_size</a:t>
            </a:r>
            <a:r>
              <a:rPr lang="en-US" altLang="zh-CN" sz="1600" dirty="0">
                <a:latin typeface="Arial" charset="0"/>
              </a:rPr>
              <a:t>))</a:t>
            </a:r>
          </a:p>
          <a:p>
            <a:pPr marL="1200150" lvl="2" indent="-285750"/>
            <a:endParaRPr lang="zh-CN" altLang="en-US" sz="1600" dirty="0">
              <a:latin typeface="Arial" charset="0"/>
            </a:endParaRPr>
          </a:p>
        </p:txBody>
      </p:sp>
      <p:sp>
        <p:nvSpPr>
          <p:cNvPr id="65540"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65541"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3" name="矩形: 圆角 2">
            <a:extLst>
              <a:ext uri="{FF2B5EF4-FFF2-40B4-BE49-F238E27FC236}">
                <a16:creationId xmlns:a16="http://schemas.microsoft.com/office/drawing/2014/main" id="{B59891A5-0826-4B81-8435-22C9A04C4540}"/>
              </a:ext>
            </a:extLst>
          </p:cNvPr>
          <p:cNvSpPr/>
          <p:nvPr/>
        </p:nvSpPr>
        <p:spPr bwMode="auto">
          <a:xfrm>
            <a:off x="344488" y="5877272"/>
            <a:ext cx="9289032" cy="864841"/>
          </a:xfrm>
          <a:prstGeom prst="round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bg2"/>
              </a:solidFill>
              <a:effectLst/>
              <a:latin typeface="Times New Roman" pitchFamily="18" charset="0"/>
              <a:ea typeface="楷体_GB2312" pitchFamily="49" charset="-122"/>
            </a:endParaRPr>
          </a:p>
        </p:txBody>
      </p:sp>
      <p:sp>
        <p:nvSpPr>
          <p:cNvPr id="2" name="文本框 1">
            <a:extLst>
              <a:ext uri="{FF2B5EF4-FFF2-40B4-BE49-F238E27FC236}">
                <a16:creationId xmlns:a16="http://schemas.microsoft.com/office/drawing/2014/main" id="{78C5C3B1-0442-4528-876A-DB9F79527854}"/>
              </a:ext>
            </a:extLst>
          </p:cNvPr>
          <p:cNvSpPr txBox="1"/>
          <p:nvPr/>
        </p:nvSpPr>
        <p:spPr>
          <a:xfrm>
            <a:off x="548165" y="6105009"/>
            <a:ext cx="9210215" cy="369332"/>
          </a:xfrm>
          <a:prstGeom prst="rect">
            <a:avLst/>
          </a:prstGeom>
          <a:noFill/>
        </p:spPr>
        <p:txBody>
          <a:bodyPr wrap="none" rtlCol="0">
            <a:spAutoFit/>
          </a:bodyPr>
          <a:lstStyle/>
          <a:p>
            <a:r>
              <a:rPr lang="en-US" altLang="zh-CN" sz="1800" kern="100" dirty="0">
                <a:solidFill>
                  <a:srgbClr val="000000"/>
                </a:solidFill>
                <a:effectLst/>
                <a:latin typeface="宋体" panose="02010600030101010101" pitchFamily="2" charset="-122"/>
                <a:cs typeface="Times New Roman" panose="02020603050405020304" pitchFamily="18" charset="0"/>
              </a:rPr>
              <a:t>accept</a:t>
            </a:r>
            <a:r>
              <a:rPr lang="zh-CN" altLang="zh-CN" sz="1800" kern="100" dirty="0">
                <a:solidFill>
                  <a:srgbClr val="000000"/>
                </a:solidFill>
                <a:effectLst/>
                <a:ea typeface="宋体" panose="02010600030101010101" pitchFamily="2" charset="-122"/>
                <a:cs typeface="Times New Roman" panose="02020603050405020304" pitchFamily="18" charset="0"/>
              </a:rPr>
              <a:t>（）的最后一个参数</a:t>
            </a:r>
            <a:r>
              <a:rPr lang="en-US" altLang="zh-CN" sz="1800" kern="100" dirty="0">
                <a:solidFill>
                  <a:srgbClr val="000000"/>
                </a:solidFill>
                <a:effectLst/>
                <a:ea typeface="宋体" panose="02010600030101010101" pitchFamily="2" charset="-122"/>
                <a:cs typeface="Times New Roman" panose="02020603050405020304" pitchFamily="18" charset="0"/>
              </a:rPr>
              <a:t>*</a:t>
            </a:r>
            <a:r>
              <a:rPr lang="en-US" altLang="zh-CN" sz="1800" kern="100" dirty="0" err="1">
                <a:solidFill>
                  <a:srgbClr val="000000"/>
                </a:solidFill>
                <a:effectLst/>
                <a:ea typeface="宋体" panose="02010600030101010101" pitchFamily="2" charset="-122"/>
                <a:cs typeface="Times New Roman" panose="02020603050405020304" pitchFamily="18" charset="0"/>
              </a:rPr>
              <a:t>addrlen</a:t>
            </a:r>
            <a:r>
              <a:rPr lang="zh-CN" altLang="zh-CN" sz="1800" kern="100" dirty="0">
                <a:solidFill>
                  <a:srgbClr val="000000"/>
                </a:solidFill>
                <a:effectLst/>
                <a:ea typeface="宋体" panose="02010600030101010101" pitchFamily="2" charset="-122"/>
                <a:cs typeface="Times New Roman" panose="02020603050405020304" pitchFamily="18" charset="0"/>
              </a:rPr>
              <a:t>是个</a:t>
            </a:r>
            <a:r>
              <a:rPr lang="en-US" altLang="zh-CN" sz="1800" kern="100" dirty="0">
                <a:solidFill>
                  <a:srgbClr val="000000"/>
                </a:solidFill>
                <a:effectLst/>
                <a:ea typeface="宋体" panose="02010600030101010101" pitchFamily="2" charset="-122"/>
                <a:cs typeface="Times New Roman" panose="02020603050405020304" pitchFamily="18" charset="0"/>
              </a:rPr>
              <a:t>value-result</a:t>
            </a:r>
            <a:r>
              <a:rPr lang="zh-CN" altLang="zh-CN" sz="1800" kern="100" dirty="0">
                <a:solidFill>
                  <a:srgbClr val="000000"/>
                </a:solidFill>
                <a:effectLst/>
                <a:ea typeface="宋体" panose="02010600030101010101" pitchFamily="2" charset="-122"/>
                <a:cs typeface="Times New Roman" panose="02020603050405020304" pitchFamily="18" charset="0"/>
              </a:rPr>
              <a:t>参数，在调用前必须设置好初始值。</a:t>
            </a:r>
            <a:endParaRPr lang="zh-CN" altLang="en-US" dirty="0"/>
          </a:p>
        </p:txBody>
      </p:sp>
    </p:spTree>
    <p:extLst>
      <p:ext uri="{BB962C8B-B14F-4D97-AF65-F5344CB8AC3E}">
        <p14:creationId xmlns:p14="http://schemas.microsoft.com/office/powerpoint/2010/main" val="388039488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Server</a:t>
            </a:r>
            <a:r>
              <a:rPr lang="en-US" altLang="en-US" dirty="0" err="1">
                <a:latin typeface="Arial Narrow" charset="0"/>
              </a:rPr>
              <a:t>程序</a:t>
            </a:r>
            <a:endParaRPr lang="en-US" altLang="zh-CN" dirty="0">
              <a:latin typeface="黑体" charset="0"/>
              <a:sym typeface="黑体" charset="0"/>
            </a:endParaRPr>
          </a:p>
        </p:txBody>
      </p:sp>
      <p:sp>
        <p:nvSpPr>
          <p:cNvPr id="66563" name="Content Placeholder 2"/>
          <p:cNvSpPr>
            <a:spLocks noGrp="1" noChangeArrowheads="1"/>
          </p:cNvSpPr>
          <p:nvPr>
            <p:ph sz="quarter" idx="1"/>
          </p:nvPr>
        </p:nvSpPr>
        <p:spPr>
          <a:xfrm>
            <a:off x="665286" y="836613"/>
            <a:ext cx="7709389" cy="5905500"/>
          </a:xfrm>
        </p:spPr>
        <p:txBody>
          <a:bodyPr/>
          <a:lstStyle/>
          <a:p>
            <a:endParaRPr lang="zh-CN" altLang="en-US" sz="2200" dirty="0">
              <a:latin typeface="Arial" charset="0"/>
            </a:endParaRPr>
          </a:p>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程序流程六</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产生新进程（线程）处理读写</a:t>
            </a:r>
            <a:r>
              <a:rPr lang="en-US" altLang="zh-CN" sz="2000" dirty="0">
                <a:latin typeface="Arial" charset="0"/>
              </a:rPr>
              <a:t>socket</a:t>
            </a:r>
          </a:p>
          <a:p>
            <a:pPr marL="914400" lvl="2" indent="0">
              <a:buNone/>
            </a:pPr>
            <a:r>
              <a:rPr lang="en-US" altLang="zh-CN" sz="1600" dirty="0">
                <a:latin typeface="Arial" charset="0"/>
              </a:rPr>
              <a:t>if (!fork()) { </a:t>
            </a:r>
            <a:r>
              <a:rPr lang="zh-CN" altLang="en-US" sz="1600" dirty="0">
                <a:latin typeface="Arial" charset="0"/>
              </a:rPr>
              <a:t>  </a:t>
            </a:r>
            <a:r>
              <a:rPr lang="en-US" altLang="zh-CN" sz="1600" dirty="0">
                <a:latin typeface="Arial" charset="0"/>
              </a:rPr>
              <a:t> /* </a:t>
            </a:r>
            <a:r>
              <a:rPr lang="zh-CN" altLang="en-US" sz="1600" dirty="0">
                <a:latin typeface="Arial" charset="0"/>
              </a:rPr>
              <a:t>子进程 *</a:t>
            </a:r>
            <a:r>
              <a:rPr lang="en-US" altLang="zh-CN" sz="1600" dirty="0">
                <a:latin typeface="Arial" charset="0"/>
              </a:rPr>
              <a:t>/</a:t>
            </a:r>
          </a:p>
          <a:p>
            <a:pPr marL="914400" lvl="2" indent="0">
              <a:buNone/>
            </a:pPr>
            <a:r>
              <a:rPr lang="en-US" altLang="zh-CN" sz="1600" dirty="0">
                <a:latin typeface="Arial" charset="0"/>
              </a:rPr>
              <a:t>if (send(</a:t>
            </a:r>
            <a:r>
              <a:rPr lang="en-US" altLang="zh-CN" sz="1600" dirty="0" err="1">
                <a:latin typeface="Arial" charset="0"/>
              </a:rPr>
              <a:t>new_fd</a:t>
            </a:r>
            <a:r>
              <a:rPr lang="en-US" altLang="zh-CN" sz="1600" dirty="0">
                <a:latin typeface="Arial" charset="0"/>
              </a:rPr>
              <a:t>, "Hello, world!\ n", 14, 0) == -1) </a:t>
            </a:r>
            <a:r>
              <a:rPr lang="en-US" altLang="zh-CN" sz="1600" dirty="0" err="1">
                <a:latin typeface="Arial" charset="0"/>
              </a:rPr>
              <a:t>perror</a:t>
            </a:r>
            <a:r>
              <a:rPr lang="en-US" altLang="zh-CN" sz="1600" dirty="0">
                <a:latin typeface="Arial" charset="0"/>
              </a:rPr>
              <a:t>("send");</a:t>
            </a:r>
          </a:p>
          <a:p>
            <a:pPr marL="914400" lvl="2" indent="0">
              <a:buNone/>
            </a:pPr>
            <a:r>
              <a:rPr lang="en-US" altLang="zh-CN" sz="1600" dirty="0">
                <a:latin typeface="Arial" charset="0"/>
              </a:rPr>
              <a:t>close(</a:t>
            </a:r>
            <a:r>
              <a:rPr lang="en-US" altLang="zh-CN" sz="1600" dirty="0" err="1">
                <a:latin typeface="Arial" charset="0"/>
              </a:rPr>
              <a:t>new_fd</a:t>
            </a:r>
            <a:r>
              <a:rPr lang="en-US" altLang="zh-CN" sz="1600" dirty="0">
                <a:latin typeface="Arial" charset="0"/>
              </a:rPr>
              <a:t>);</a:t>
            </a:r>
          </a:p>
          <a:p>
            <a:pPr marL="914400" lvl="2" indent="0">
              <a:buNone/>
            </a:pPr>
            <a:r>
              <a:rPr lang="en-US" altLang="zh-CN" sz="1600" dirty="0">
                <a:latin typeface="Arial" charset="0"/>
              </a:rPr>
              <a:t>exit(0);</a:t>
            </a:r>
          </a:p>
          <a:p>
            <a:pPr marL="914400" lvl="2" indent="0">
              <a:buNone/>
            </a:pPr>
            <a:r>
              <a:rPr lang="en-US" altLang="zh-CN" sz="1600" dirty="0">
                <a:latin typeface="Arial" charset="0"/>
              </a:rPr>
              <a:t>}</a:t>
            </a:r>
          </a:p>
          <a:p>
            <a:pPr marL="914400" lvl="2" indent="0">
              <a:buNone/>
            </a:pPr>
            <a:r>
              <a:rPr lang="en-US" altLang="zh-CN" sz="1600" dirty="0">
                <a:latin typeface="Arial" charset="0"/>
              </a:rPr>
              <a:t>close(</a:t>
            </a:r>
            <a:r>
              <a:rPr lang="en-US" altLang="zh-CN" sz="1600" dirty="0" err="1">
                <a:latin typeface="Arial" charset="0"/>
              </a:rPr>
              <a:t>new_fd</a:t>
            </a:r>
            <a:r>
              <a:rPr lang="en-US" altLang="zh-CN" sz="1600" dirty="0">
                <a:latin typeface="Arial" charset="0"/>
              </a:rPr>
              <a:t>);</a:t>
            </a:r>
          </a:p>
          <a:p>
            <a:pPr marL="914400" lvl="2" indent="0">
              <a:buNone/>
            </a:pPr>
            <a:endParaRPr lang="en-US" altLang="zh-CN" sz="1600" dirty="0">
              <a:latin typeface="Arial" charset="0"/>
            </a:endParaRPr>
          </a:p>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程序流程七</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转程序流程五，继续等待其他</a:t>
            </a:r>
            <a:r>
              <a:rPr lang="en-US" altLang="zh-CN" sz="2000" dirty="0">
                <a:latin typeface="Arial" charset="0"/>
              </a:rPr>
              <a:t>Client</a:t>
            </a:r>
            <a:r>
              <a:rPr lang="zh-CN" altLang="en-US" sz="2000" dirty="0">
                <a:latin typeface="Arial" charset="0"/>
              </a:rPr>
              <a:t>的连接并处理</a:t>
            </a:r>
          </a:p>
          <a:p>
            <a:pPr marL="1200150" lvl="2" indent="-285750">
              <a:buFont typeface="Wingdings" charset="0"/>
              <a:buChar char="v"/>
            </a:pPr>
            <a:endParaRPr lang="en-US" altLang="zh-CN" sz="1600" dirty="0">
              <a:latin typeface="Arial" charset="0"/>
            </a:endParaRPr>
          </a:p>
        </p:txBody>
      </p:sp>
      <p:sp>
        <p:nvSpPr>
          <p:cNvPr id="66564"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66565"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Tree>
    <p:extLst>
      <p:ext uri="{BB962C8B-B14F-4D97-AF65-F5344CB8AC3E}">
        <p14:creationId xmlns:p14="http://schemas.microsoft.com/office/powerpoint/2010/main" val="30634775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Server</a:t>
            </a:r>
            <a:r>
              <a:rPr lang="en-US" altLang="en-US" dirty="0" err="1">
                <a:latin typeface="Arial Narrow" charset="0"/>
              </a:rPr>
              <a:t>程序</a:t>
            </a:r>
            <a:endParaRPr lang="en-US" altLang="zh-CN" dirty="0">
              <a:latin typeface="黑体" charset="0"/>
              <a:sym typeface="黑体" charset="0"/>
            </a:endParaRPr>
          </a:p>
        </p:txBody>
      </p:sp>
      <p:sp>
        <p:nvSpPr>
          <p:cNvPr id="68612"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68613"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68614" name="Rectangle 2"/>
          <p:cNvSpPr>
            <a:spLocks noChangeArrowheads="1"/>
          </p:cNvSpPr>
          <p:nvPr/>
        </p:nvSpPr>
        <p:spPr bwMode="auto">
          <a:xfrm>
            <a:off x="1154724" y="1496972"/>
            <a:ext cx="7454412" cy="452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r>
              <a:rPr lang="en-US" altLang="zh-CN" sz="1600" dirty="0">
                <a:solidFill>
                  <a:schemeClr val="tx1"/>
                </a:solidFill>
              </a:rPr>
              <a:t>#include &lt;</a:t>
            </a:r>
            <a:r>
              <a:rPr lang="en-US" altLang="zh-CN" sz="1600" dirty="0" err="1">
                <a:solidFill>
                  <a:schemeClr val="tx1"/>
                </a:solidFill>
              </a:rPr>
              <a:t>stdio.h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stdlib.h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errno.h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string.h</a:t>
            </a:r>
            <a:r>
              <a:rPr lang="en-US" altLang="zh-CN" sz="1600" dirty="0">
                <a:solidFill>
                  <a:schemeClr val="tx1"/>
                </a:solidFill>
              </a:rPr>
              <a:t>&gt;</a:t>
            </a:r>
          </a:p>
          <a:p>
            <a:pPr algn="l"/>
            <a:r>
              <a:rPr lang="en-US" altLang="zh-CN" sz="1600" dirty="0">
                <a:solidFill>
                  <a:schemeClr val="tx1"/>
                </a:solidFill>
              </a:rPr>
              <a:t>#include &lt;sys/</a:t>
            </a:r>
            <a:r>
              <a:rPr lang="en-US" altLang="zh-CN" sz="1600" dirty="0" err="1">
                <a:solidFill>
                  <a:schemeClr val="tx1"/>
                </a:solidFill>
              </a:rPr>
              <a:t>types.h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netinet</a:t>
            </a:r>
            <a:r>
              <a:rPr lang="en-US" altLang="zh-CN" sz="1600" dirty="0">
                <a:solidFill>
                  <a:schemeClr val="tx1"/>
                </a:solidFill>
              </a:rPr>
              <a:t>/</a:t>
            </a:r>
            <a:r>
              <a:rPr lang="en-US" altLang="zh-CN" sz="1600" dirty="0" err="1">
                <a:solidFill>
                  <a:schemeClr val="tx1"/>
                </a:solidFill>
              </a:rPr>
              <a:t>in.h</a:t>
            </a:r>
            <a:r>
              <a:rPr lang="en-US" altLang="zh-CN" sz="1600" dirty="0">
                <a:solidFill>
                  <a:schemeClr val="tx1"/>
                </a:solidFill>
              </a:rPr>
              <a:t>&gt;</a:t>
            </a:r>
          </a:p>
          <a:p>
            <a:pPr algn="l"/>
            <a:r>
              <a:rPr lang="en-US" altLang="zh-CN" sz="1600" dirty="0">
                <a:solidFill>
                  <a:schemeClr val="tx1"/>
                </a:solidFill>
              </a:rPr>
              <a:t>#include &lt;sys/</a:t>
            </a:r>
            <a:r>
              <a:rPr lang="en-US" altLang="zh-CN" sz="1600" dirty="0" err="1">
                <a:solidFill>
                  <a:schemeClr val="tx1"/>
                </a:solidFill>
              </a:rPr>
              <a:t>socket.h</a:t>
            </a:r>
            <a:r>
              <a:rPr lang="en-US" altLang="zh-CN" sz="1600" dirty="0">
                <a:solidFill>
                  <a:schemeClr val="tx1"/>
                </a:solidFill>
              </a:rPr>
              <a:t>&gt;</a:t>
            </a:r>
          </a:p>
          <a:p>
            <a:pPr algn="l"/>
            <a:r>
              <a:rPr lang="en-US" altLang="zh-CN" sz="1600" dirty="0">
                <a:solidFill>
                  <a:schemeClr val="tx1"/>
                </a:solidFill>
              </a:rPr>
              <a:t>#include &lt;sys/</a:t>
            </a:r>
            <a:r>
              <a:rPr lang="en-US" altLang="zh-CN" sz="1600" dirty="0" err="1">
                <a:solidFill>
                  <a:schemeClr val="tx1"/>
                </a:solidFill>
              </a:rPr>
              <a:t>wait.h</a:t>
            </a:r>
            <a:r>
              <a:rPr lang="en-US" altLang="zh-CN" sz="1600" dirty="0">
                <a:solidFill>
                  <a:schemeClr val="tx1"/>
                </a:solidFill>
              </a:rPr>
              <a:t>&gt;</a:t>
            </a:r>
          </a:p>
          <a:p>
            <a:pPr algn="l"/>
            <a:endParaRPr lang="en-US" altLang="zh-CN" sz="1600" dirty="0">
              <a:solidFill>
                <a:schemeClr val="tx1"/>
              </a:solidFill>
            </a:endParaRPr>
          </a:p>
          <a:p>
            <a:pPr algn="l"/>
            <a:r>
              <a:rPr lang="en-US" altLang="zh-CN" sz="1600" dirty="0">
                <a:solidFill>
                  <a:schemeClr val="tx1"/>
                </a:solidFill>
              </a:rPr>
              <a:t>#define MYPORT    3490 		/* </a:t>
            </a:r>
            <a:r>
              <a:rPr lang="zh-CN" altLang="en-US" sz="1600" dirty="0">
                <a:solidFill>
                  <a:schemeClr val="tx1"/>
                </a:solidFill>
              </a:rPr>
              <a:t>监听端口 *</a:t>
            </a:r>
            <a:r>
              <a:rPr lang="en-US" altLang="zh-CN" sz="1600" dirty="0">
                <a:solidFill>
                  <a:schemeClr val="tx1"/>
                </a:solidFill>
              </a:rPr>
              <a:t>/</a:t>
            </a:r>
          </a:p>
          <a:p>
            <a:pPr algn="l"/>
            <a:r>
              <a:rPr lang="en-US" altLang="zh-CN" sz="1600" dirty="0">
                <a:solidFill>
                  <a:schemeClr val="tx1"/>
                </a:solidFill>
              </a:rPr>
              <a:t>#define BACKLOG 10 		/* listen</a:t>
            </a:r>
            <a:r>
              <a:rPr lang="zh-CN" altLang="en-US" sz="1600" dirty="0">
                <a:solidFill>
                  <a:schemeClr val="tx1"/>
                </a:solidFill>
              </a:rPr>
              <a:t>的请求接收队列长度 *</a:t>
            </a:r>
            <a:r>
              <a:rPr lang="en-US" altLang="zh-CN" sz="1600" dirty="0">
                <a:solidFill>
                  <a:schemeClr val="tx1"/>
                </a:solidFill>
              </a:rPr>
              <a:t>/</a:t>
            </a:r>
          </a:p>
          <a:p>
            <a:pPr algn="l"/>
            <a:endParaRPr lang="en-US" altLang="zh-CN" sz="1600" dirty="0">
              <a:solidFill>
                <a:schemeClr val="tx1"/>
              </a:solidFill>
            </a:endParaRPr>
          </a:p>
          <a:p>
            <a:pPr algn="l"/>
            <a:r>
              <a:rPr lang="en-US" altLang="zh-CN" sz="1600" dirty="0">
                <a:solidFill>
                  <a:schemeClr val="tx1"/>
                </a:solidFill>
              </a:rPr>
              <a:t>void main()</a:t>
            </a:r>
          </a:p>
          <a:p>
            <a:pPr algn="l"/>
            <a:r>
              <a:rPr lang="en-US" altLang="zh-CN" sz="1600" dirty="0">
                <a:solidFill>
                  <a:schemeClr val="tx1"/>
                </a:solidFill>
              </a:rPr>
              <a:t>{</a:t>
            </a:r>
          </a:p>
          <a:p>
            <a:pPr lvl="1" algn="l"/>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sockfd</a:t>
            </a:r>
            <a:r>
              <a:rPr lang="en-US" altLang="zh-CN" sz="1600" dirty="0">
                <a:solidFill>
                  <a:schemeClr val="tx1"/>
                </a:solidFill>
              </a:rPr>
              <a:t>, </a:t>
            </a:r>
            <a:r>
              <a:rPr lang="en-US" altLang="zh-CN" sz="1600" dirty="0" err="1">
                <a:solidFill>
                  <a:schemeClr val="tx1"/>
                </a:solidFill>
              </a:rPr>
              <a:t>new_fd</a:t>
            </a:r>
            <a:r>
              <a:rPr lang="en-US" altLang="zh-CN" sz="1600" dirty="0">
                <a:solidFill>
                  <a:schemeClr val="tx1"/>
                </a:solidFill>
              </a:rPr>
              <a:t>; 		/* </a:t>
            </a:r>
            <a:r>
              <a:rPr lang="zh-CN" altLang="en-US" sz="1600" dirty="0">
                <a:solidFill>
                  <a:schemeClr val="tx1"/>
                </a:solidFill>
              </a:rPr>
              <a:t>监听端口，数据端口 *</a:t>
            </a:r>
            <a:r>
              <a:rPr lang="en-US" altLang="zh-CN" sz="1600" dirty="0">
                <a:solidFill>
                  <a:schemeClr val="tx1"/>
                </a:solidFill>
              </a:rPr>
              <a:t>/</a:t>
            </a:r>
          </a:p>
          <a:p>
            <a:pPr lvl="1" algn="l"/>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sockaddr_in</a:t>
            </a:r>
            <a:r>
              <a:rPr lang="en-US" altLang="zh-CN" sz="1600" dirty="0">
                <a:solidFill>
                  <a:schemeClr val="tx1"/>
                </a:solidFill>
              </a:rPr>
              <a:t> </a:t>
            </a:r>
            <a:r>
              <a:rPr lang="en-US" altLang="zh-CN" sz="1600" dirty="0" err="1">
                <a:solidFill>
                  <a:schemeClr val="tx1"/>
                </a:solidFill>
              </a:rPr>
              <a:t>my_addr</a:t>
            </a:r>
            <a:r>
              <a:rPr lang="en-US" altLang="zh-CN" sz="1600" dirty="0">
                <a:solidFill>
                  <a:schemeClr val="tx1"/>
                </a:solidFill>
              </a:rPr>
              <a:t>; 	/* </a:t>
            </a:r>
            <a:r>
              <a:rPr lang="zh-CN" altLang="en-US" sz="1600" dirty="0">
                <a:solidFill>
                  <a:schemeClr val="tx1"/>
                </a:solidFill>
              </a:rPr>
              <a:t>自身的地址信息 *</a:t>
            </a:r>
            <a:r>
              <a:rPr lang="en-US" altLang="zh-CN" sz="1600" dirty="0">
                <a:solidFill>
                  <a:schemeClr val="tx1"/>
                </a:solidFill>
              </a:rPr>
              <a:t>/</a:t>
            </a:r>
          </a:p>
          <a:p>
            <a:pPr lvl="1" algn="l"/>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sockaddr_in</a:t>
            </a:r>
            <a:r>
              <a:rPr lang="en-US" altLang="zh-CN" sz="1600" dirty="0">
                <a:solidFill>
                  <a:schemeClr val="tx1"/>
                </a:solidFill>
              </a:rPr>
              <a:t> </a:t>
            </a:r>
            <a:r>
              <a:rPr lang="en-US" altLang="zh-CN" sz="1600" dirty="0" err="1">
                <a:solidFill>
                  <a:schemeClr val="tx1"/>
                </a:solidFill>
              </a:rPr>
              <a:t>their_addr</a:t>
            </a:r>
            <a:r>
              <a:rPr lang="en-US" altLang="zh-CN" sz="1600" dirty="0">
                <a:solidFill>
                  <a:schemeClr val="tx1"/>
                </a:solidFill>
              </a:rPr>
              <a:t>; 	/* </a:t>
            </a:r>
            <a:r>
              <a:rPr lang="zh-CN" altLang="en-US" sz="1600" dirty="0">
                <a:solidFill>
                  <a:schemeClr val="tx1"/>
                </a:solidFill>
              </a:rPr>
              <a:t>连接对方的地址信息 *</a:t>
            </a:r>
            <a:r>
              <a:rPr lang="en-US" altLang="zh-CN" sz="1600" dirty="0">
                <a:solidFill>
                  <a:schemeClr val="tx1"/>
                </a:solidFill>
              </a:rPr>
              <a:t>/</a:t>
            </a:r>
          </a:p>
          <a:p>
            <a:pPr lvl="1" algn="l"/>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sin_size</a:t>
            </a:r>
            <a:r>
              <a:rPr lang="en-US" altLang="zh-CN" sz="1600" dirty="0">
                <a:solidFill>
                  <a:schemeClr val="tx1"/>
                </a:solidFill>
              </a:rPr>
              <a:t>;</a:t>
            </a:r>
          </a:p>
        </p:txBody>
      </p:sp>
    </p:spTree>
    <p:extLst>
      <p:ext uri="{BB962C8B-B14F-4D97-AF65-F5344CB8AC3E}">
        <p14:creationId xmlns:p14="http://schemas.microsoft.com/office/powerpoint/2010/main" val="272080606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Server</a:t>
            </a:r>
            <a:r>
              <a:rPr lang="en-US" altLang="en-US" dirty="0" err="1">
                <a:latin typeface="Arial Narrow" charset="0"/>
              </a:rPr>
              <a:t>程序</a:t>
            </a:r>
            <a:endParaRPr lang="en-US" altLang="zh-CN" dirty="0">
              <a:latin typeface="黑体" charset="0"/>
              <a:sym typeface="黑体" charset="0"/>
            </a:endParaRPr>
          </a:p>
        </p:txBody>
      </p:sp>
      <p:sp>
        <p:nvSpPr>
          <p:cNvPr id="69636"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69637"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69638" name="矩形 1"/>
          <p:cNvSpPr>
            <a:spLocks noChangeArrowheads="1"/>
          </p:cNvSpPr>
          <p:nvPr/>
        </p:nvSpPr>
        <p:spPr bwMode="auto">
          <a:xfrm>
            <a:off x="1162664" y="1412776"/>
            <a:ext cx="8110817" cy="452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l"/>
            <a:r>
              <a:rPr lang="en-US" altLang="zh-CN" sz="1600" dirty="0">
                <a:solidFill>
                  <a:schemeClr val="tx1"/>
                </a:solidFill>
              </a:rPr>
              <a:t>if ((</a:t>
            </a:r>
            <a:r>
              <a:rPr lang="en-US" altLang="zh-CN" sz="1600" dirty="0" err="1">
                <a:solidFill>
                  <a:schemeClr val="tx1"/>
                </a:solidFill>
              </a:rPr>
              <a:t>sockfd</a:t>
            </a:r>
            <a:r>
              <a:rPr lang="en-US" altLang="zh-CN" sz="1600" dirty="0">
                <a:solidFill>
                  <a:schemeClr val="tx1"/>
                </a:solidFill>
              </a:rPr>
              <a:t> = socket(AF_INET, SOCK_STREAM, 0)) == -1) {</a:t>
            </a:r>
          </a:p>
          <a:p>
            <a:pPr lvl="2" algn="l"/>
            <a:r>
              <a:rPr lang="en-US" altLang="zh-CN" sz="1600" dirty="0" err="1">
                <a:solidFill>
                  <a:schemeClr val="tx1"/>
                </a:solidFill>
              </a:rPr>
              <a:t>perror</a:t>
            </a:r>
            <a:r>
              <a:rPr lang="en-US" altLang="zh-CN" sz="1600" dirty="0">
                <a:solidFill>
                  <a:schemeClr val="tx1"/>
                </a:solidFill>
              </a:rPr>
              <a:t>("socket");</a:t>
            </a:r>
          </a:p>
          <a:p>
            <a:pPr lvl="2" algn="l"/>
            <a:r>
              <a:rPr lang="en-US" altLang="zh-CN" sz="1600" dirty="0">
                <a:solidFill>
                  <a:schemeClr val="tx1"/>
                </a:solidFill>
              </a:rPr>
              <a:t>exit(1);</a:t>
            </a:r>
          </a:p>
          <a:p>
            <a:pPr lvl="1" algn="l"/>
            <a:r>
              <a:rPr lang="en-US" altLang="zh-CN" sz="1600" dirty="0">
                <a:solidFill>
                  <a:schemeClr val="tx1"/>
                </a:solidFill>
              </a:rPr>
              <a:t>}</a:t>
            </a:r>
          </a:p>
          <a:p>
            <a:pPr lvl="1" algn="l"/>
            <a:endParaRPr lang="en-US" altLang="zh-CN" sz="1600" dirty="0">
              <a:solidFill>
                <a:schemeClr val="tx1"/>
              </a:solidFill>
            </a:endParaRPr>
          </a:p>
          <a:p>
            <a:pPr lvl="1" algn="l"/>
            <a:r>
              <a:rPr lang="en-US" altLang="zh-CN" sz="1600" dirty="0" err="1">
                <a:solidFill>
                  <a:schemeClr val="tx1"/>
                </a:solidFill>
              </a:rPr>
              <a:t>my_addr.sin_family</a:t>
            </a:r>
            <a:r>
              <a:rPr lang="en-US" altLang="zh-CN" sz="1600" dirty="0">
                <a:solidFill>
                  <a:schemeClr val="tx1"/>
                </a:solidFill>
              </a:rPr>
              <a:t> = AF_INET; </a:t>
            </a:r>
          </a:p>
          <a:p>
            <a:pPr lvl="1" algn="l"/>
            <a:r>
              <a:rPr lang="en-US" altLang="zh-CN" sz="1600" dirty="0" err="1">
                <a:solidFill>
                  <a:schemeClr val="tx1"/>
                </a:solidFill>
              </a:rPr>
              <a:t>my_addr.sin_port</a:t>
            </a:r>
            <a:r>
              <a:rPr lang="en-US" altLang="zh-CN" sz="1600" dirty="0">
                <a:solidFill>
                  <a:schemeClr val="tx1"/>
                </a:solidFill>
              </a:rPr>
              <a:t> = </a:t>
            </a:r>
            <a:r>
              <a:rPr lang="en-US" altLang="zh-CN" sz="1600" dirty="0" err="1">
                <a:solidFill>
                  <a:schemeClr val="tx1"/>
                </a:solidFill>
              </a:rPr>
              <a:t>htons</a:t>
            </a:r>
            <a:r>
              <a:rPr lang="en-US" altLang="zh-CN" sz="1600" dirty="0">
                <a:solidFill>
                  <a:schemeClr val="tx1"/>
                </a:solidFill>
              </a:rPr>
              <a:t>(MYPORT); </a:t>
            </a:r>
            <a:r>
              <a:rPr lang="en-US" altLang="zh-CN" sz="1600" dirty="0"/>
              <a:t>             </a:t>
            </a:r>
            <a:r>
              <a:rPr lang="en-US" altLang="zh-CN" sz="1600" dirty="0">
                <a:solidFill>
                  <a:schemeClr val="tx1"/>
                </a:solidFill>
              </a:rPr>
              <a:t>/* </a:t>
            </a:r>
            <a:r>
              <a:rPr lang="zh-CN" altLang="en-US" sz="1600" dirty="0">
                <a:solidFill>
                  <a:schemeClr val="tx1"/>
                </a:solidFill>
              </a:rPr>
              <a:t>网络字节顺序</a:t>
            </a:r>
            <a:r>
              <a:rPr lang="en-US" altLang="zh-CN" sz="1600" dirty="0"/>
              <a:t> *</a:t>
            </a:r>
            <a:r>
              <a:rPr lang="en-US" altLang="zh-CN" sz="1600" dirty="0">
                <a:solidFill>
                  <a:schemeClr val="tx1"/>
                </a:solidFill>
              </a:rPr>
              <a:t>/</a:t>
            </a:r>
          </a:p>
          <a:p>
            <a:pPr lvl="1" algn="l"/>
            <a:r>
              <a:rPr lang="en-US" altLang="zh-CN" sz="1600" dirty="0" err="1">
                <a:solidFill>
                  <a:schemeClr val="tx1"/>
                </a:solidFill>
              </a:rPr>
              <a:t>my_addr.sin_addr.s_addr</a:t>
            </a:r>
            <a:r>
              <a:rPr lang="en-US" altLang="zh-CN" sz="1600" dirty="0">
                <a:solidFill>
                  <a:schemeClr val="tx1"/>
                </a:solidFill>
              </a:rPr>
              <a:t> = INADDR_ANY; 	/* </a:t>
            </a:r>
            <a:r>
              <a:rPr lang="zh-CN" altLang="en-US" sz="1600" dirty="0">
                <a:solidFill>
                  <a:schemeClr val="tx1"/>
                </a:solidFill>
              </a:rPr>
              <a:t>自动填本机</a:t>
            </a:r>
            <a:r>
              <a:rPr lang="en-US" altLang="zh-CN" sz="1600" dirty="0">
                <a:solidFill>
                  <a:schemeClr val="tx1"/>
                </a:solidFill>
              </a:rPr>
              <a:t>IP */</a:t>
            </a:r>
          </a:p>
          <a:p>
            <a:pPr lvl="1" algn="l"/>
            <a:r>
              <a:rPr lang="en-US" altLang="zh-CN" sz="1600" dirty="0" err="1">
                <a:solidFill>
                  <a:schemeClr val="tx1"/>
                </a:solidFill>
              </a:rPr>
              <a:t>bzero</a:t>
            </a:r>
            <a:r>
              <a:rPr lang="en-US" altLang="zh-CN" sz="1600" dirty="0">
                <a:solidFill>
                  <a:schemeClr val="tx1"/>
                </a:solidFill>
              </a:rPr>
              <a:t>(&amp;(</a:t>
            </a:r>
            <a:r>
              <a:rPr lang="en-US" altLang="zh-CN" sz="1600" dirty="0" err="1">
                <a:solidFill>
                  <a:schemeClr val="tx1"/>
                </a:solidFill>
              </a:rPr>
              <a:t>my_addr.sin_zero</a:t>
            </a:r>
            <a:r>
              <a:rPr lang="en-US" altLang="zh-CN" sz="1600" dirty="0">
                <a:solidFill>
                  <a:schemeClr val="tx1"/>
                </a:solidFill>
              </a:rPr>
              <a:t>), 8); 		/* </a:t>
            </a:r>
            <a:r>
              <a:rPr lang="zh-CN" altLang="en-US" sz="1600" dirty="0">
                <a:solidFill>
                  <a:schemeClr val="tx1"/>
                </a:solidFill>
              </a:rPr>
              <a:t>其余部分置</a:t>
            </a:r>
            <a:r>
              <a:rPr lang="en-US" altLang="zh-CN" sz="1600" dirty="0">
                <a:solidFill>
                  <a:schemeClr val="tx1"/>
                </a:solidFill>
              </a:rPr>
              <a:t>0 */</a:t>
            </a:r>
          </a:p>
          <a:p>
            <a:pPr lvl="1" algn="l"/>
            <a:r>
              <a:rPr lang="en-US" altLang="zh-CN" sz="1600" dirty="0">
                <a:solidFill>
                  <a:schemeClr val="tx1"/>
                </a:solidFill>
              </a:rPr>
              <a:t>if  (bind(</a:t>
            </a:r>
            <a:r>
              <a:rPr lang="en-US" altLang="zh-CN" sz="1600" dirty="0" err="1">
                <a:solidFill>
                  <a:schemeClr val="tx1"/>
                </a:solidFill>
              </a:rPr>
              <a:t>sockfd</a:t>
            </a:r>
            <a:r>
              <a:rPr lang="en-US" altLang="zh-CN" sz="1600" dirty="0">
                <a:solidFill>
                  <a:schemeClr val="tx1"/>
                </a:solidFill>
              </a:rPr>
              <a:t>, (</a:t>
            </a:r>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a:t>
            </a:r>
            <a:r>
              <a:rPr lang="en-US" altLang="zh-CN" sz="1600" dirty="0">
                <a:solidFill>
                  <a:schemeClr val="tx1"/>
                </a:solidFill>
              </a:rPr>
              <a:t> *)&amp;</a:t>
            </a:r>
            <a:r>
              <a:rPr lang="en-US" altLang="zh-CN" sz="1600" dirty="0" err="1">
                <a:solidFill>
                  <a:schemeClr val="tx1"/>
                </a:solidFill>
              </a:rPr>
              <a:t>my_addr</a:t>
            </a:r>
            <a:r>
              <a:rPr lang="en-US" altLang="zh-CN" sz="1600" dirty="0">
                <a:solidFill>
                  <a:schemeClr val="tx1"/>
                </a:solidFill>
              </a:rPr>
              <a:t>, </a:t>
            </a:r>
            <a:r>
              <a:rPr lang="en-US" altLang="zh-CN" sz="1600" dirty="0" err="1">
                <a:solidFill>
                  <a:schemeClr val="tx1"/>
                </a:solidFill>
              </a:rPr>
              <a:t>sizeof</a:t>
            </a:r>
            <a:r>
              <a:rPr lang="en-US" altLang="zh-CN" sz="1600" dirty="0">
                <a:solidFill>
                  <a:schemeClr val="tx1"/>
                </a:solidFill>
              </a:rPr>
              <a:t>(</a:t>
            </a:r>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a:t>
            </a:r>
            <a:r>
              <a:rPr lang="en-US" altLang="zh-CN" sz="1600" dirty="0">
                <a:solidFill>
                  <a:schemeClr val="tx1"/>
                </a:solidFill>
              </a:rPr>
              <a:t>)) == -1) {</a:t>
            </a:r>
          </a:p>
          <a:p>
            <a:pPr lvl="2" algn="l"/>
            <a:r>
              <a:rPr lang="en-US" altLang="zh-CN" sz="1600" dirty="0" err="1">
                <a:solidFill>
                  <a:schemeClr val="tx1"/>
                </a:solidFill>
              </a:rPr>
              <a:t>perror</a:t>
            </a:r>
            <a:r>
              <a:rPr lang="en-US" altLang="zh-CN" sz="1600" dirty="0">
                <a:solidFill>
                  <a:schemeClr val="tx1"/>
                </a:solidFill>
              </a:rPr>
              <a:t>("bind");</a:t>
            </a:r>
          </a:p>
          <a:p>
            <a:pPr lvl="2" algn="l"/>
            <a:r>
              <a:rPr lang="en-US" altLang="zh-CN" sz="1600" dirty="0">
                <a:solidFill>
                  <a:schemeClr val="tx1"/>
                </a:solidFill>
              </a:rPr>
              <a:t>exit(1);</a:t>
            </a:r>
          </a:p>
          <a:p>
            <a:pPr lvl="1" algn="l"/>
            <a:r>
              <a:rPr lang="en-US" altLang="zh-CN" sz="1600" dirty="0">
                <a:solidFill>
                  <a:schemeClr val="tx1"/>
                </a:solidFill>
              </a:rPr>
              <a:t>}</a:t>
            </a:r>
          </a:p>
          <a:p>
            <a:pPr lvl="1" algn="l"/>
            <a:endParaRPr lang="en-US" altLang="zh-CN" sz="1600" dirty="0">
              <a:solidFill>
                <a:schemeClr val="tx1"/>
              </a:solidFill>
            </a:endParaRPr>
          </a:p>
          <a:p>
            <a:pPr lvl="1" algn="l"/>
            <a:r>
              <a:rPr lang="en-US" altLang="zh-CN" sz="1600" dirty="0">
                <a:solidFill>
                  <a:schemeClr val="tx1"/>
                </a:solidFill>
              </a:rPr>
              <a:t>if (listen(</a:t>
            </a:r>
            <a:r>
              <a:rPr lang="en-US" altLang="zh-CN" sz="1600" dirty="0" err="1">
                <a:solidFill>
                  <a:schemeClr val="tx1"/>
                </a:solidFill>
              </a:rPr>
              <a:t>sockfd</a:t>
            </a:r>
            <a:r>
              <a:rPr lang="en-US" altLang="zh-CN" sz="1600" dirty="0">
                <a:solidFill>
                  <a:schemeClr val="tx1"/>
                </a:solidFill>
              </a:rPr>
              <a:t>, BACKLOG) == -1) {</a:t>
            </a:r>
          </a:p>
          <a:p>
            <a:pPr lvl="2" algn="l"/>
            <a:r>
              <a:rPr lang="en-US" altLang="zh-CN" sz="1600" dirty="0" err="1">
                <a:solidFill>
                  <a:schemeClr val="tx1"/>
                </a:solidFill>
              </a:rPr>
              <a:t>perror</a:t>
            </a:r>
            <a:r>
              <a:rPr lang="en-US" altLang="zh-CN" sz="1600" dirty="0">
                <a:solidFill>
                  <a:schemeClr val="tx1"/>
                </a:solidFill>
              </a:rPr>
              <a:t>("listen");</a:t>
            </a:r>
          </a:p>
          <a:p>
            <a:pPr lvl="2" algn="l"/>
            <a:r>
              <a:rPr lang="en-US" altLang="zh-CN" sz="1600" dirty="0">
                <a:solidFill>
                  <a:schemeClr val="tx1"/>
                </a:solidFill>
              </a:rPr>
              <a:t>exit(1);</a:t>
            </a:r>
          </a:p>
          <a:p>
            <a:pPr lvl="1" algn="l"/>
            <a:r>
              <a:rPr lang="en-US" altLang="zh-CN" sz="1600" dirty="0">
                <a:solidFill>
                  <a:schemeClr val="tx1"/>
                </a:solidFill>
              </a:rPr>
              <a:t>}</a:t>
            </a:r>
          </a:p>
        </p:txBody>
      </p:sp>
    </p:spTree>
    <p:extLst>
      <p:ext uri="{BB962C8B-B14F-4D97-AF65-F5344CB8AC3E}">
        <p14:creationId xmlns:p14="http://schemas.microsoft.com/office/powerpoint/2010/main" val="34296690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endParaRPr lang="en-US" dirty="0"/>
          </a:p>
        </p:txBody>
      </p:sp>
      <p:sp>
        <p:nvSpPr>
          <p:cNvPr id="3" name="Content Placeholder 2"/>
          <p:cNvSpPr>
            <a:spLocks noGrp="1"/>
          </p:cNvSpPr>
          <p:nvPr>
            <p:ph idx="1"/>
          </p:nvPr>
        </p:nvSpPr>
        <p:spPr>
          <a:xfrm>
            <a:off x="832338" y="1340768"/>
            <a:ext cx="8241323" cy="5328493"/>
          </a:xfrm>
        </p:spPr>
        <p:txBody>
          <a:bodyPr/>
          <a:lstStyle/>
          <a:p>
            <a:r>
              <a:rPr lang="en-US" dirty="0"/>
              <a:t>网络连接函数</a:t>
            </a:r>
          </a:p>
          <a:p>
            <a:pPr lvl="1"/>
            <a:r>
              <a:rPr lang="en-US" altLang="zh-CN" dirty="0">
                <a:latin typeface="Tahoma" charset="0"/>
                <a:ea typeface="宋体" charset="0"/>
              </a:rPr>
              <a:t>socket</a:t>
            </a:r>
            <a:r>
              <a:rPr lang="zh-CN" altLang="en-US" dirty="0">
                <a:latin typeface="Tahoma" charset="0"/>
                <a:ea typeface="宋体" charset="0"/>
              </a:rPr>
              <a:t>　创建套接字</a:t>
            </a:r>
          </a:p>
          <a:p>
            <a:pPr lvl="1"/>
            <a:r>
              <a:rPr lang="en-US" altLang="zh-CN" dirty="0">
                <a:latin typeface="Tahoma" charset="0"/>
                <a:ea typeface="宋体" charset="0"/>
              </a:rPr>
              <a:t>bind</a:t>
            </a:r>
            <a:r>
              <a:rPr lang="zh-CN" altLang="en-US" dirty="0">
                <a:latin typeface="Tahoma" charset="0"/>
                <a:ea typeface="宋体" charset="0"/>
              </a:rPr>
              <a:t>　绑定本机端口</a:t>
            </a:r>
          </a:p>
          <a:p>
            <a:pPr lvl="1"/>
            <a:r>
              <a:rPr lang="en-US" altLang="zh-CN" dirty="0">
                <a:latin typeface="Tahoma" charset="0"/>
                <a:ea typeface="宋体" charset="0"/>
              </a:rPr>
              <a:t>connect</a:t>
            </a:r>
            <a:r>
              <a:rPr lang="zh-CN" altLang="en-US" dirty="0">
                <a:latin typeface="Tahoma" charset="0"/>
                <a:ea typeface="宋体" charset="0"/>
              </a:rPr>
              <a:t>　建立连接</a:t>
            </a:r>
          </a:p>
          <a:p>
            <a:pPr lvl="1"/>
            <a:r>
              <a:rPr lang="en-US" altLang="zh-CN" dirty="0">
                <a:latin typeface="Tahoma" charset="0"/>
                <a:ea typeface="宋体" charset="0"/>
              </a:rPr>
              <a:t>listen</a:t>
            </a:r>
            <a:r>
              <a:rPr lang="zh-CN" altLang="en-US" dirty="0">
                <a:latin typeface="Tahoma" charset="0"/>
                <a:ea typeface="宋体" charset="0"/>
              </a:rPr>
              <a:t>　监听端口</a:t>
            </a:r>
          </a:p>
          <a:p>
            <a:pPr lvl="1"/>
            <a:r>
              <a:rPr lang="en-US" altLang="zh-CN" dirty="0">
                <a:latin typeface="Tahoma" charset="0"/>
                <a:ea typeface="宋体" charset="0"/>
              </a:rPr>
              <a:t>accept</a:t>
            </a:r>
            <a:r>
              <a:rPr lang="zh-CN" altLang="en-US" dirty="0">
                <a:latin typeface="Tahoma" charset="0"/>
                <a:ea typeface="宋体" charset="0"/>
              </a:rPr>
              <a:t>　接受连接</a:t>
            </a:r>
          </a:p>
          <a:p>
            <a:pPr lvl="1"/>
            <a:r>
              <a:rPr lang="en-US" altLang="zh-CN" dirty="0" err="1">
                <a:latin typeface="Tahoma" charset="0"/>
                <a:ea typeface="宋体" charset="0"/>
              </a:rPr>
              <a:t>recv</a:t>
            </a:r>
            <a:r>
              <a:rPr lang="en-US" altLang="zh-CN" dirty="0">
                <a:latin typeface="Tahoma" charset="0"/>
                <a:ea typeface="宋体" charset="0"/>
              </a:rPr>
              <a:t>, </a:t>
            </a:r>
            <a:r>
              <a:rPr lang="en-US" altLang="zh-CN" dirty="0" err="1">
                <a:latin typeface="Tahoma" charset="0"/>
                <a:ea typeface="宋体" charset="0"/>
              </a:rPr>
              <a:t>recvfrom</a:t>
            </a:r>
            <a:r>
              <a:rPr lang="zh-CN" altLang="en-US" dirty="0">
                <a:latin typeface="Tahoma" charset="0"/>
                <a:ea typeface="宋体" charset="0"/>
              </a:rPr>
              <a:t>　数据接收</a:t>
            </a:r>
          </a:p>
          <a:p>
            <a:pPr lvl="1"/>
            <a:r>
              <a:rPr lang="en-US" altLang="zh-CN" dirty="0">
                <a:latin typeface="Tahoma" charset="0"/>
                <a:ea typeface="宋体" charset="0"/>
              </a:rPr>
              <a:t>send, </a:t>
            </a:r>
            <a:r>
              <a:rPr lang="en-US" altLang="zh-CN" dirty="0" err="1">
                <a:latin typeface="Tahoma" charset="0"/>
                <a:ea typeface="宋体" charset="0"/>
              </a:rPr>
              <a:t>sendto</a:t>
            </a:r>
            <a:r>
              <a:rPr lang="zh-CN" altLang="en-US" dirty="0">
                <a:latin typeface="Tahoma" charset="0"/>
                <a:ea typeface="宋体" charset="0"/>
              </a:rPr>
              <a:t>　数据发送</a:t>
            </a:r>
          </a:p>
          <a:p>
            <a:pPr lvl="1"/>
            <a:r>
              <a:rPr lang="en-US" altLang="zh-CN" dirty="0">
                <a:latin typeface="Tahoma" charset="0"/>
                <a:ea typeface="宋体" charset="0"/>
              </a:rPr>
              <a:t>close, shutdown</a:t>
            </a:r>
            <a:r>
              <a:rPr lang="zh-CN" altLang="en-US" dirty="0">
                <a:latin typeface="Tahoma" charset="0"/>
                <a:ea typeface="宋体" charset="0"/>
              </a:rPr>
              <a:t>　关闭套接字</a:t>
            </a:r>
            <a:endParaRPr lang="en-US" altLang="zh-CN" dirty="0">
              <a:latin typeface="Tahoma" charset="0"/>
              <a:ea typeface="宋体" charset="0"/>
            </a:endParaRPr>
          </a:p>
          <a:p>
            <a:pPr lvl="1"/>
            <a:r>
              <a:rPr lang="en-US" altLang="zh-CN" dirty="0" err="1">
                <a:latin typeface="Tahoma" charset="0"/>
                <a:ea typeface="宋体" charset="0"/>
              </a:rPr>
              <a:t>getsockname</a:t>
            </a:r>
            <a:r>
              <a:rPr lang="zh-CN" altLang="en-US" dirty="0">
                <a:latin typeface="Tahoma" charset="0"/>
                <a:ea typeface="宋体" charset="0"/>
              </a:rPr>
              <a:t>用于获取一个套接字的名字</a:t>
            </a:r>
            <a:endParaRPr lang="en-US" altLang="zh-CN" dirty="0">
              <a:latin typeface="Tahoma" charset="0"/>
              <a:ea typeface="宋体" charset="0"/>
            </a:endParaRPr>
          </a:p>
          <a:p>
            <a:pPr lvl="1"/>
            <a:r>
              <a:rPr lang="en-US" altLang="zh-CN" dirty="0" err="1">
                <a:latin typeface="Tahoma" charset="0"/>
                <a:ea typeface="宋体" charset="0"/>
              </a:rPr>
              <a:t>setsockopt</a:t>
            </a:r>
            <a:r>
              <a:rPr lang="zh-CN" altLang="en-US" dirty="0">
                <a:latin typeface="Tahoma" charset="0"/>
                <a:ea typeface="宋体" charset="0"/>
              </a:rPr>
              <a:t>取得和设置套接字选项</a:t>
            </a:r>
            <a:endParaRPr lang="en-US" altLang="zh-CN" dirty="0">
              <a:latin typeface="Tahoma" charset="0"/>
              <a:ea typeface="宋体" charset="0"/>
            </a:endParaRPr>
          </a:p>
          <a:p>
            <a:pPr lvl="1"/>
            <a:r>
              <a:rPr lang="en-US" altLang="zh-CN" dirty="0" err="1">
                <a:latin typeface="Tahoma" charset="0"/>
                <a:ea typeface="宋体" charset="0"/>
              </a:rPr>
              <a:t>getpeername</a:t>
            </a:r>
            <a:r>
              <a:rPr lang="zh-CN" altLang="en-US" dirty="0">
                <a:latin typeface="Tahoma" charset="0"/>
                <a:ea typeface="宋体" charset="0"/>
              </a:rPr>
              <a:t>返回与一个套接字相关的远程协议地址</a:t>
            </a:r>
          </a:p>
          <a:p>
            <a:endParaRPr lang="en-US" dirty="0"/>
          </a:p>
        </p:txBody>
      </p:sp>
    </p:spTree>
    <p:extLst>
      <p:ext uri="{BB962C8B-B14F-4D97-AF65-F5344CB8AC3E}">
        <p14:creationId xmlns:p14="http://schemas.microsoft.com/office/powerpoint/2010/main" val="16325280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 ——</a:t>
            </a:r>
            <a:r>
              <a:rPr lang="en-US" altLang="zh-CN" dirty="0" err="1">
                <a:latin typeface="Arial Narrow" charset="0"/>
              </a:rPr>
              <a:t>Server</a:t>
            </a:r>
            <a:r>
              <a:rPr lang="en-US" altLang="en-US" dirty="0" err="1">
                <a:latin typeface="Arial Narrow" charset="0"/>
              </a:rPr>
              <a:t>程序</a:t>
            </a:r>
            <a:endParaRPr lang="en-US" altLang="zh-CN" dirty="0">
              <a:latin typeface="黑体" charset="0"/>
              <a:sym typeface="黑体" charset="0"/>
            </a:endParaRPr>
          </a:p>
        </p:txBody>
      </p:sp>
      <p:sp>
        <p:nvSpPr>
          <p:cNvPr id="70660"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0661"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0662" name="矩形 1"/>
          <p:cNvSpPr>
            <a:spLocks noChangeArrowheads="1"/>
          </p:cNvSpPr>
          <p:nvPr/>
        </p:nvSpPr>
        <p:spPr bwMode="auto">
          <a:xfrm>
            <a:off x="1208585" y="1466776"/>
            <a:ext cx="7534753"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l"/>
            <a:r>
              <a:rPr lang="en-US" altLang="zh-CN" sz="1600" dirty="0">
                <a:solidFill>
                  <a:schemeClr val="tx1"/>
                </a:solidFill>
              </a:rPr>
              <a:t>while(1) { 			/* </a:t>
            </a:r>
            <a:r>
              <a:rPr lang="zh-CN" altLang="en-US" sz="1600" dirty="0">
                <a:solidFill>
                  <a:schemeClr val="tx1"/>
                </a:solidFill>
              </a:rPr>
              <a:t>主循环 *</a:t>
            </a:r>
            <a:r>
              <a:rPr lang="en-US" altLang="zh-CN" sz="1600" dirty="0">
                <a:solidFill>
                  <a:schemeClr val="tx1"/>
                </a:solidFill>
              </a:rPr>
              <a:t>/</a:t>
            </a:r>
          </a:p>
          <a:p>
            <a:pPr lvl="2" algn="l"/>
            <a:r>
              <a:rPr lang="en-US" altLang="zh-CN" sz="1600" dirty="0" err="1">
                <a:solidFill>
                  <a:schemeClr val="tx1"/>
                </a:solidFill>
              </a:rPr>
              <a:t>sin_size</a:t>
            </a:r>
            <a:r>
              <a:rPr lang="en-US" altLang="zh-CN" sz="1600" dirty="0">
                <a:solidFill>
                  <a:schemeClr val="tx1"/>
                </a:solidFill>
              </a:rPr>
              <a:t> = </a:t>
            </a:r>
            <a:r>
              <a:rPr lang="en-US" altLang="zh-CN" sz="1600" dirty="0" err="1">
                <a:solidFill>
                  <a:schemeClr val="tx1"/>
                </a:solidFill>
              </a:rPr>
              <a:t>sizeof</a:t>
            </a:r>
            <a:r>
              <a:rPr lang="en-US" altLang="zh-CN" sz="1600" dirty="0">
                <a:solidFill>
                  <a:schemeClr val="tx1"/>
                </a:solidFill>
              </a:rPr>
              <a:t>(</a:t>
            </a:r>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sockaddr_in</a:t>
            </a:r>
            <a:r>
              <a:rPr lang="en-US" altLang="zh-CN" sz="1600" dirty="0">
                <a:solidFill>
                  <a:schemeClr val="tx1"/>
                </a:solidFill>
              </a:rPr>
              <a:t>);</a:t>
            </a:r>
          </a:p>
          <a:p>
            <a:pPr lvl="2" algn="l"/>
            <a:r>
              <a:rPr lang="en-US" altLang="zh-CN" sz="1600" dirty="0" err="1">
                <a:solidFill>
                  <a:schemeClr val="tx1"/>
                </a:solidFill>
              </a:rPr>
              <a:t>new_fd</a:t>
            </a:r>
            <a:r>
              <a:rPr lang="en-US" altLang="zh-CN" sz="1600" dirty="0">
                <a:solidFill>
                  <a:schemeClr val="tx1"/>
                </a:solidFill>
              </a:rPr>
              <a:t> = accept(</a:t>
            </a:r>
            <a:r>
              <a:rPr lang="en-US" altLang="zh-CN" sz="1600" dirty="0" err="1">
                <a:solidFill>
                  <a:schemeClr val="tx1"/>
                </a:solidFill>
              </a:rPr>
              <a:t>sockfd</a:t>
            </a:r>
            <a:r>
              <a:rPr lang="en-US" altLang="zh-CN" sz="1600" dirty="0">
                <a:solidFill>
                  <a:schemeClr val="tx1"/>
                </a:solidFill>
              </a:rPr>
              <a:t>, (</a:t>
            </a:r>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a:t>
            </a:r>
            <a:r>
              <a:rPr lang="en-US" altLang="zh-CN" sz="1600" dirty="0">
                <a:solidFill>
                  <a:schemeClr val="tx1"/>
                </a:solidFill>
              </a:rPr>
              <a:t> *)&amp;</a:t>
            </a:r>
            <a:r>
              <a:rPr lang="en-US" altLang="zh-CN" sz="1600" dirty="0" err="1">
                <a:solidFill>
                  <a:schemeClr val="tx1"/>
                </a:solidFill>
              </a:rPr>
              <a:t>their_addr</a:t>
            </a:r>
            <a:r>
              <a:rPr lang="en-US" altLang="zh-CN" sz="1600" dirty="0">
                <a:solidFill>
                  <a:schemeClr val="tx1"/>
                </a:solidFill>
              </a:rPr>
              <a:t>, &amp;</a:t>
            </a:r>
            <a:r>
              <a:rPr lang="en-US" altLang="zh-CN" sz="1600" dirty="0" err="1">
                <a:solidFill>
                  <a:schemeClr val="tx1"/>
                </a:solidFill>
              </a:rPr>
              <a:t>sin_size</a:t>
            </a:r>
            <a:r>
              <a:rPr lang="en-US" altLang="zh-CN" sz="1600" dirty="0">
                <a:solidFill>
                  <a:schemeClr val="tx1"/>
                </a:solidFill>
              </a:rPr>
              <a:t>))</a:t>
            </a:r>
          </a:p>
          <a:p>
            <a:pPr lvl="2" algn="l"/>
            <a:r>
              <a:rPr lang="en-US" altLang="zh-CN" sz="1600" dirty="0">
                <a:solidFill>
                  <a:schemeClr val="tx1"/>
                </a:solidFill>
              </a:rPr>
              <a:t>if  (</a:t>
            </a:r>
            <a:r>
              <a:rPr lang="en-US" altLang="zh-CN" sz="1600" dirty="0" err="1">
                <a:solidFill>
                  <a:schemeClr val="tx1"/>
                </a:solidFill>
              </a:rPr>
              <a:t>new_fd</a:t>
            </a:r>
            <a:r>
              <a:rPr lang="en-US" altLang="zh-CN" sz="1600" dirty="0">
                <a:solidFill>
                  <a:schemeClr val="tx1"/>
                </a:solidFill>
              </a:rPr>
              <a:t> == -1) {</a:t>
            </a:r>
          </a:p>
          <a:p>
            <a:pPr lvl="3" algn="l"/>
            <a:r>
              <a:rPr lang="en-US" altLang="zh-CN" sz="1600" dirty="0" err="1">
                <a:solidFill>
                  <a:schemeClr val="tx1"/>
                </a:solidFill>
              </a:rPr>
              <a:t>perror</a:t>
            </a:r>
            <a:r>
              <a:rPr lang="en-US" altLang="zh-CN" sz="1600" dirty="0">
                <a:solidFill>
                  <a:schemeClr val="tx1"/>
                </a:solidFill>
              </a:rPr>
              <a:t>("accept");</a:t>
            </a:r>
          </a:p>
          <a:p>
            <a:pPr lvl="3" algn="l"/>
            <a:r>
              <a:rPr lang="en-US" altLang="zh-CN" sz="1600" dirty="0">
                <a:solidFill>
                  <a:schemeClr val="tx1"/>
                </a:solidFill>
              </a:rPr>
              <a:t>continue;</a:t>
            </a:r>
          </a:p>
          <a:p>
            <a:pPr lvl="1" algn="l"/>
            <a:r>
              <a:rPr lang="en-US" altLang="zh-CN" sz="1600" dirty="0">
                <a:solidFill>
                  <a:schemeClr val="tx1"/>
                </a:solidFill>
              </a:rPr>
              <a:t>	}</a:t>
            </a:r>
          </a:p>
          <a:p>
            <a:pPr lvl="2" algn="l"/>
            <a:r>
              <a:rPr lang="en-US" altLang="zh-CN" sz="1600" dirty="0" err="1">
                <a:solidFill>
                  <a:schemeClr val="tx1"/>
                </a:solidFill>
              </a:rPr>
              <a:t>printf</a:t>
            </a:r>
            <a:r>
              <a:rPr lang="en-US" altLang="zh-CN" sz="1600" dirty="0">
                <a:solidFill>
                  <a:schemeClr val="tx1"/>
                </a:solidFill>
              </a:rPr>
              <a:t>(”Got connection from %s\ n", </a:t>
            </a:r>
            <a:r>
              <a:rPr lang="en-US" altLang="zh-CN" sz="1600" dirty="0" err="1">
                <a:solidFill>
                  <a:schemeClr val="tx1"/>
                </a:solidFill>
              </a:rPr>
              <a:t>inet_ntoa</a:t>
            </a:r>
            <a:r>
              <a:rPr lang="en-US" altLang="zh-CN" sz="1600" dirty="0">
                <a:solidFill>
                  <a:schemeClr val="tx1"/>
                </a:solidFill>
              </a:rPr>
              <a:t>(</a:t>
            </a:r>
            <a:r>
              <a:rPr lang="en-US" altLang="zh-CN" sz="1600" dirty="0" err="1">
                <a:solidFill>
                  <a:schemeClr val="tx1"/>
                </a:solidFill>
              </a:rPr>
              <a:t>their_addr.sin_addr</a:t>
            </a:r>
            <a:r>
              <a:rPr lang="en-US" altLang="zh-CN" sz="1600" dirty="0">
                <a:solidFill>
                  <a:schemeClr val="tx1"/>
                </a:solidFill>
              </a:rPr>
              <a:t>));</a:t>
            </a:r>
          </a:p>
          <a:p>
            <a:pPr lvl="2" algn="l"/>
            <a:endParaRPr lang="en-US" altLang="zh-CN" sz="1600" dirty="0">
              <a:solidFill>
                <a:schemeClr val="tx1"/>
              </a:solidFill>
            </a:endParaRPr>
          </a:p>
          <a:p>
            <a:pPr lvl="2" algn="l"/>
            <a:r>
              <a:rPr lang="en-US" altLang="zh-CN" sz="1600" dirty="0">
                <a:solidFill>
                  <a:schemeClr val="tx1"/>
                </a:solidFill>
              </a:rPr>
              <a:t>if (!fork()) { 		/* </a:t>
            </a:r>
            <a:r>
              <a:rPr lang="zh-CN" altLang="en-US" sz="1600" dirty="0">
                <a:solidFill>
                  <a:schemeClr val="tx1"/>
                </a:solidFill>
              </a:rPr>
              <a:t>子进程 *</a:t>
            </a:r>
            <a:r>
              <a:rPr lang="en-US" altLang="zh-CN" sz="1600" dirty="0">
                <a:solidFill>
                  <a:schemeClr val="tx1"/>
                </a:solidFill>
              </a:rPr>
              <a:t>/</a:t>
            </a:r>
          </a:p>
          <a:p>
            <a:pPr lvl="3" algn="l"/>
            <a:r>
              <a:rPr lang="en-US" altLang="zh-CN" sz="1600" dirty="0">
                <a:solidFill>
                  <a:schemeClr val="tx1"/>
                </a:solidFill>
              </a:rPr>
              <a:t>if (send(</a:t>
            </a:r>
            <a:r>
              <a:rPr lang="en-US" altLang="zh-CN" sz="1600" dirty="0" err="1">
                <a:solidFill>
                  <a:schemeClr val="tx1"/>
                </a:solidFill>
              </a:rPr>
              <a:t>new_fd</a:t>
            </a:r>
            <a:r>
              <a:rPr lang="en-US" altLang="zh-CN" sz="1600" dirty="0">
                <a:solidFill>
                  <a:schemeClr val="tx1"/>
                </a:solidFill>
              </a:rPr>
              <a:t>, "Hello, world!\ n", 14, 0) == -1) </a:t>
            </a:r>
            <a:r>
              <a:rPr lang="en-US" altLang="zh-CN" sz="1600" dirty="0" err="1">
                <a:solidFill>
                  <a:schemeClr val="tx1"/>
                </a:solidFill>
              </a:rPr>
              <a:t>perror</a:t>
            </a:r>
            <a:r>
              <a:rPr lang="en-US" altLang="zh-CN" sz="1600" dirty="0">
                <a:solidFill>
                  <a:schemeClr val="tx1"/>
                </a:solidFill>
              </a:rPr>
              <a:t>("send");</a:t>
            </a:r>
          </a:p>
          <a:p>
            <a:pPr lvl="3" algn="l"/>
            <a:r>
              <a:rPr lang="en-US" altLang="zh-CN" sz="1600" dirty="0">
                <a:solidFill>
                  <a:schemeClr val="tx1"/>
                </a:solidFill>
              </a:rPr>
              <a:t>close(</a:t>
            </a:r>
            <a:r>
              <a:rPr lang="en-US" altLang="zh-CN" sz="1600" dirty="0" err="1">
                <a:solidFill>
                  <a:schemeClr val="tx1"/>
                </a:solidFill>
              </a:rPr>
              <a:t>new_fd</a:t>
            </a:r>
            <a:r>
              <a:rPr lang="en-US" altLang="zh-CN" sz="1600" dirty="0">
                <a:solidFill>
                  <a:schemeClr val="tx1"/>
                </a:solidFill>
              </a:rPr>
              <a:t>);</a:t>
            </a:r>
          </a:p>
          <a:p>
            <a:pPr lvl="3" algn="l"/>
            <a:r>
              <a:rPr lang="en-US" altLang="zh-CN" sz="1600" dirty="0">
                <a:solidFill>
                  <a:schemeClr val="tx1"/>
                </a:solidFill>
              </a:rPr>
              <a:t>exit(0);</a:t>
            </a:r>
          </a:p>
          <a:p>
            <a:pPr lvl="2" algn="l"/>
            <a:r>
              <a:rPr lang="en-US" altLang="zh-CN" sz="1600" dirty="0">
                <a:solidFill>
                  <a:schemeClr val="tx1"/>
                </a:solidFill>
              </a:rPr>
              <a:t>}</a:t>
            </a:r>
          </a:p>
          <a:p>
            <a:pPr lvl="2" algn="l"/>
            <a:r>
              <a:rPr lang="en-US" altLang="zh-CN" sz="1600" dirty="0">
                <a:solidFill>
                  <a:schemeClr val="tx1"/>
                </a:solidFill>
              </a:rPr>
              <a:t>close(</a:t>
            </a:r>
            <a:r>
              <a:rPr lang="en-US" altLang="zh-CN" sz="1600" dirty="0" err="1">
                <a:solidFill>
                  <a:schemeClr val="tx1"/>
                </a:solidFill>
              </a:rPr>
              <a:t>new_fd</a:t>
            </a:r>
            <a:r>
              <a:rPr lang="en-US" altLang="zh-CN" sz="1600" dirty="0">
                <a:solidFill>
                  <a:schemeClr val="tx1"/>
                </a:solidFill>
              </a:rPr>
              <a:t>); 		/* </a:t>
            </a:r>
            <a:r>
              <a:rPr lang="zh-CN" altLang="en-US" sz="1600" dirty="0">
                <a:solidFill>
                  <a:schemeClr val="tx1"/>
                </a:solidFill>
              </a:rPr>
              <a:t>无法生成子进程时有用 *</a:t>
            </a:r>
            <a:r>
              <a:rPr lang="en-US" altLang="zh-CN" sz="1600" dirty="0">
                <a:solidFill>
                  <a:schemeClr val="tx1"/>
                </a:solidFill>
              </a:rPr>
              <a:t>/</a:t>
            </a:r>
          </a:p>
          <a:p>
            <a:pPr lvl="2" algn="l"/>
            <a:endParaRPr lang="en-US" altLang="zh-CN" sz="1600" dirty="0">
              <a:solidFill>
                <a:schemeClr val="tx1"/>
              </a:solidFill>
            </a:endParaRPr>
          </a:p>
          <a:p>
            <a:pPr lvl="2" algn="l"/>
            <a:r>
              <a:rPr lang="en-US" altLang="zh-CN" sz="1600" dirty="0">
                <a:solidFill>
                  <a:schemeClr val="tx1"/>
                </a:solidFill>
              </a:rPr>
              <a:t>while(</a:t>
            </a:r>
            <a:r>
              <a:rPr lang="en-US" altLang="zh-CN" sz="1600" dirty="0" err="1">
                <a:solidFill>
                  <a:schemeClr val="tx1"/>
                </a:solidFill>
              </a:rPr>
              <a:t>waitpid</a:t>
            </a:r>
            <a:r>
              <a:rPr lang="en-US" altLang="zh-CN" sz="1600" dirty="0">
                <a:solidFill>
                  <a:schemeClr val="tx1"/>
                </a:solidFill>
              </a:rPr>
              <a:t>(-1,NULL,WNOHANG) &gt; 0); 	/*</a:t>
            </a:r>
            <a:r>
              <a:rPr lang="zh-CN" altLang="en-US" sz="1600" dirty="0">
                <a:solidFill>
                  <a:schemeClr val="tx1"/>
                </a:solidFill>
              </a:rPr>
              <a:t>清除所有子进程</a:t>
            </a:r>
            <a:r>
              <a:rPr lang="en-US" altLang="zh-CN" sz="1600" dirty="0">
                <a:solidFill>
                  <a:schemeClr val="tx1"/>
                </a:solidFill>
              </a:rPr>
              <a:t> </a:t>
            </a:r>
            <a:r>
              <a:rPr lang="zh-CN" altLang="en-US" sz="1600" dirty="0">
                <a:solidFill>
                  <a:schemeClr val="tx1"/>
                </a:solidFill>
              </a:rPr>
              <a:t>*</a:t>
            </a:r>
            <a:r>
              <a:rPr lang="en-US" altLang="zh-CN" sz="1600" dirty="0">
                <a:solidFill>
                  <a:schemeClr val="tx1"/>
                </a:solidFill>
              </a:rPr>
              <a:t>/</a:t>
            </a:r>
          </a:p>
          <a:p>
            <a:pPr lvl="1" algn="l"/>
            <a:r>
              <a:rPr lang="en-US" altLang="zh-CN" sz="1600" dirty="0">
                <a:solidFill>
                  <a:schemeClr val="tx1"/>
                </a:solidFill>
              </a:rPr>
              <a:t>}</a:t>
            </a:r>
          </a:p>
          <a:p>
            <a:pPr algn="l"/>
            <a:r>
              <a:rPr lang="en-US" altLang="zh-CN" sz="1600" dirty="0">
                <a:solidFill>
                  <a:schemeClr val="tx1"/>
                </a:solidFill>
              </a:rPr>
              <a:t>}</a:t>
            </a:r>
          </a:p>
        </p:txBody>
      </p:sp>
    </p:spTree>
    <p:extLst>
      <p:ext uri="{BB962C8B-B14F-4D97-AF65-F5344CB8AC3E}">
        <p14:creationId xmlns:p14="http://schemas.microsoft.com/office/powerpoint/2010/main" val="100677632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 ——</a:t>
            </a:r>
            <a:r>
              <a:rPr lang="en-US" altLang="zh-CN" dirty="0" err="1">
                <a:latin typeface="Arial Narrow" charset="0"/>
              </a:rPr>
              <a:t>Client</a:t>
            </a:r>
            <a:r>
              <a:rPr lang="en-US" altLang="en-US" dirty="0" err="1">
                <a:latin typeface="Arial Narrow" charset="0"/>
              </a:rPr>
              <a:t>程序</a:t>
            </a:r>
            <a:endParaRPr lang="en-US" altLang="zh-CN" dirty="0">
              <a:latin typeface="黑体" charset="0"/>
              <a:sym typeface="黑体" charset="0"/>
            </a:endParaRPr>
          </a:p>
        </p:txBody>
      </p:sp>
      <p:sp>
        <p:nvSpPr>
          <p:cNvPr id="71683" name="Content Placeholder 2"/>
          <p:cNvSpPr>
            <a:spLocks noGrp="1" noChangeArrowheads="1"/>
          </p:cNvSpPr>
          <p:nvPr>
            <p:ph sz="quarter" idx="1"/>
          </p:nvPr>
        </p:nvSpPr>
        <p:spPr>
          <a:xfrm>
            <a:off x="920553" y="1412032"/>
            <a:ext cx="7709389" cy="4969297"/>
          </a:xfrm>
        </p:spPr>
        <p:txBody>
          <a:bodyPr/>
          <a:lstStyle/>
          <a:p>
            <a:pPr marL="342900" lvl="1" indent="-342900">
              <a:lnSpc>
                <a:spcPct val="80000"/>
              </a:lnSpc>
              <a:buClr>
                <a:srgbClr val="FF5050"/>
              </a:buClr>
              <a:buSzPct val="120000"/>
              <a:buFont typeface="Wingdings" pitchFamily="2" charset="2"/>
              <a:buChar char="§"/>
            </a:pPr>
            <a:r>
              <a:rPr lang="en-US" altLang="zh-CN" dirty="0">
                <a:solidFill>
                  <a:srgbClr val="000066"/>
                </a:solidFill>
                <a:ea typeface="黑体" pitchFamily="2" charset="-122"/>
                <a:cs typeface="+mn-cs"/>
              </a:rPr>
              <a:t>Client</a:t>
            </a:r>
            <a:r>
              <a:rPr lang="zh-CN" dirty="0">
                <a:solidFill>
                  <a:srgbClr val="000066"/>
                </a:solidFill>
                <a:ea typeface="黑体" pitchFamily="2" charset="-122"/>
                <a:cs typeface="+mn-cs"/>
              </a:rPr>
              <a:t>程序</a:t>
            </a:r>
            <a:r>
              <a:rPr lang="zh-CN" altLang="en-US" dirty="0">
                <a:solidFill>
                  <a:srgbClr val="000066"/>
                </a:solidFill>
                <a:ea typeface="黑体" pitchFamily="2" charset="-122"/>
                <a:cs typeface="+mn-cs"/>
              </a:rPr>
              <a:t>的作用</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程序初始化</a:t>
            </a:r>
          </a:p>
          <a:p>
            <a:pPr lvl="1">
              <a:buFont typeface="Wingdings" charset="0"/>
              <a:buChar char="v"/>
            </a:pPr>
            <a:r>
              <a:rPr lang="zh-CN" altLang="en-US" sz="2000" dirty="0">
                <a:latin typeface="Arial" charset="0"/>
              </a:rPr>
              <a:t>连接到某个</a:t>
            </a:r>
            <a:r>
              <a:rPr lang="en-US" altLang="zh-CN" sz="2000" dirty="0">
                <a:latin typeface="Arial" charset="0"/>
              </a:rPr>
              <a:t>Server</a:t>
            </a:r>
            <a:r>
              <a:rPr lang="zh-CN" altLang="en-US" sz="2000" dirty="0">
                <a:latin typeface="Arial" charset="0"/>
              </a:rPr>
              <a:t>上，建立</a:t>
            </a:r>
            <a:r>
              <a:rPr lang="en-US" altLang="zh-CN" sz="2000" dirty="0">
                <a:latin typeface="Arial" charset="0"/>
              </a:rPr>
              <a:t>socket</a:t>
            </a:r>
            <a:r>
              <a:rPr lang="zh-CN" altLang="en-US" sz="2000" dirty="0">
                <a:latin typeface="Arial" charset="0"/>
              </a:rPr>
              <a:t>连接</a:t>
            </a:r>
          </a:p>
          <a:p>
            <a:pPr lvl="1">
              <a:buFont typeface="Wingdings" charset="0"/>
              <a:buChar char="v"/>
            </a:pPr>
            <a:r>
              <a:rPr lang="zh-CN" altLang="en-US" sz="2000" dirty="0">
                <a:latin typeface="Arial" charset="0"/>
              </a:rPr>
              <a:t>与</a:t>
            </a:r>
            <a:r>
              <a:rPr lang="en-US" altLang="zh-CN" sz="2000" dirty="0">
                <a:latin typeface="Arial" charset="0"/>
              </a:rPr>
              <a:t>Server</a:t>
            </a:r>
            <a:r>
              <a:rPr lang="zh-CN" altLang="en-US" sz="2000" dirty="0">
                <a:latin typeface="Arial" charset="0"/>
              </a:rPr>
              <a:t>进行通信和信息处理</a:t>
            </a:r>
          </a:p>
          <a:p>
            <a:pPr lvl="1">
              <a:buFont typeface="Wingdings" charset="0"/>
              <a:buChar char="v"/>
            </a:pPr>
            <a:r>
              <a:rPr lang="zh-CN" altLang="en-US" sz="2000" dirty="0">
                <a:latin typeface="Arial" charset="0"/>
              </a:rPr>
              <a:t>接收</a:t>
            </a:r>
            <a:r>
              <a:rPr lang="en-US" altLang="zh-CN" sz="2000" dirty="0">
                <a:latin typeface="Arial" charset="0"/>
              </a:rPr>
              <a:t>Server</a:t>
            </a:r>
            <a:r>
              <a:rPr lang="zh-CN" altLang="en-US" sz="2000" dirty="0">
                <a:latin typeface="Arial" charset="0"/>
              </a:rPr>
              <a:t>通过</a:t>
            </a:r>
            <a:r>
              <a:rPr lang="en-US" altLang="zh-CN" sz="2000" dirty="0">
                <a:latin typeface="Arial" charset="0"/>
              </a:rPr>
              <a:t>socket</a:t>
            </a:r>
            <a:r>
              <a:rPr lang="zh-CN" altLang="en-US" sz="2000" dirty="0">
                <a:latin typeface="Arial" charset="0"/>
              </a:rPr>
              <a:t>连接发送来的数据，进行相应处理</a:t>
            </a:r>
          </a:p>
          <a:p>
            <a:pPr lvl="1">
              <a:buFont typeface="Wingdings" charset="0"/>
              <a:buChar char="v"/>
            </a:pPr>
            <a:r>
              <a:rPr lang="zh-CN" altLang="en-US" sz="2000" dirty="0">
                <a:latin typeface="Arial" charset="0"/>
              </a:rPr>
              <a:t>通过</a:t>
            </a:r>
            <a:r>
              <a:rPr lang="en-US" altLang="zh-CN" sz="2000" dirty="0">
                <a:latin typeface="Arial" charset="0"/>
              </a:rPr>
              <a:t>socket</a:t>
            </a:r>
            <a:r>
              <a:rPr lang="zh-CN" altLang="en-US" sz="2000" dirty="0">
                <a:latin typeface="Arial" charset="0"/>
              </a:rPr>
              <a:t>连接向</a:t>
            </a:r>
            <a:r>
              <a:rPr lang="en-US" altLang="zh-CN" sz="2000" dirty="0">
                <a:latin typeface="Arial" charset="0"/>
              </a:rPr>
              <a:t>Server</a:t>
            </a:r>
            <a:r>
              <a:rPr lang="zh-CN" altLang="en-US" sz="2000" dirty="0">
                <a:latin typeface="Arial" charset="0"/>
              </a:rPr>
              <a:t>发送请求信息</a:t>
            </a:r>
          </a:p>
          <a:p>
            <a:pPr lvl="1">
              <a:buFont typeface="Wingdings" charset="0"/>
              <a:buChar char="v"/>
            </a:pPr>
            <a:r>
              <a:rPr lang="zh-CN" altLang="en-US" sz="2000" dirty="0">
                <a:latin typeface="Arial" charset="0"/>
              </a:rPr>
              <a:t>通信结束后中断与</a:t>
            </a:r>
            <a:r>
              <a:rPr lang="en-US" altLang="zh-CN" sz="2000" dirty="0">
                <a:latin typeface="Arial" charset="0"/>
              </a:rPr>
              <a:t>Client</a:t>
            </a:r>
            <a:r>
              <a:rPr lang="zh-CN" altLang="en-US" sz="2000" dirty="0">
                <a:latin typeface="Arial" charset="0"/>
              </a:rPr>
              <a:t>的连接</a:t>
            </a:r>
            <a:endParaRPr lang="en-US" altLang="zh-CN" sz="2000" dirty="0">
              <a:latin typeface="Arial" charset="0"/>
            </a:endParaRPr>
          </a:p>
          <a:p>
            <a:pPr algn="l">
              <a:buFont typeface="Wingdings" charset="0"/>
              <a:buChar char="§"/>
            </a:pPr>
            <a:endParaRPr lang="en-US" altLang="zh-CN" sz="2000" dirty="0">
              <a:latin typeface="Arial" charset="0"/>
            </a:endParaRPr>
          </a:p>
        </p:txBody>
      </p:sp>
      <p:sp>
        <p:nvSpPr>
          <p:cNvPr id="71684"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1685"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Tree>
    <p:extLst>
      <p:ext uri="{BB962C8B-B14F-4D97-AF65-F5344CB8AC3E}">
        <p14:creationId xmlns:p14="http://schemas.microsoft.com/office/powerpoint/2010/main" val="37608426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spect="1" noChangeArrowheads="1"/>
          </p:cNvSpPr>
          <p:nvPr>
            <p:ph type="title" idx="4294967295"/>
          </p:nvPr>
        </p:nvSpPr>
        <p:spPr/>
        <p:txBody>
          <a:bodyPr/>
          <a:lstStyle/>
          <a:p>
            <a:r>
              <a:rPr lang="en-US" altLang="en-US" dirty="0">
                <a:latin typeface="Arial Narrow" charset="0"/>
              </a:rPr>
              <a:t>实例分析</a:t>
            </a:r>
            <a:r>
              <a:rPr lang="en-US" altLang="zh-CN" dirty="0">
                <a:latin typeface="Arial Narrow" charset="0"/>
              </a:rPr>
              <a:t>——</a:t>
            </a:r>
            <a:r>
              <a:rPr lang="en-US" altLang="zh-CN" dirty="0" err="1">
                <a:latin typeface="Arial Narrow" charset="0"/>
              </a:rPr>
              <a:t>Client</a:t>
            </a:r>
            <a:r>
              <a:rPr lang="en-US" altLang="en-US" dirty="0" err="1">
                <a:latin typeface="Arial Narrow" charset="0"/>
              </a:rPr>
              <a:t>程序</a:t>
            </a:r>
            <a:endParaRPr lang="en-US" altLang="zh-CN" dirty="0">
              <a:latin typeface="黑体" charset="0"/>
              <a:sym typeface="黑体" charset="0"/>
            </a:endParaRPr>
          </a:p>
        </p:txBody>
      </p:sp>
      <p:sp>
        <p:nvSpPr>
          <p:cNvPr id="5123" name="Content Placeholder 2"/>
          <p:cNvSpPr>
            <a:spLocks noGrp="1" noChangeArrowheads="1"/>
          </p:cNvSpPr>
          <p:nvPr>
            <p:ph sz="quarter" idx="1"/>
          </p:nvPr>
        </p:nvSpPr>
        <p:spPr>
          <a:xfrm>
            <a:off x="920552" y="1412776"/>
            <a:ext cx="8136904" cy="4824536"/>
          </a:xfrm>
        </p:spPr>
        <p:txBody>
          <a:bodyPr/>
          <a:lstStyle/>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程序流程一</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取得</a:t>
            </a:r>
            <a:r>
              <a:rPr lang="en-US" altLang="zh-CN" sz="2000" dirty="0">
                <a:latin typeface="Arial" charset="0"/>
              </a:rPr>
              <a:t>socket</a:t>
            </a:r>
            <a:r>
              <a:rPr lang="zh-CN" altLang="en-US" sz="2000" dirty="0">
                <a:latin typeface="Arial" charset="0"/>
              </a:rPr>
              <a:t>描述符：</a:t>
            </a:r>
          </a:p>
          <a:p>
            <a:pPr marL="914400" lvl="2" indent="0">
              <a:buNone/>
            </a:pPr>
            <a:r>
              <a:rPr lang="en-US" altLang="zh-CN" sz="1600" dirty="0" err="1">
                <a:latin typeface="Arial" charset="0"/>
              </a:rPr>
              <a:t>int</a:t>
            </a:r>
            <a:r>
              <a:rPr lang="en-US" altLang="zh-CN" sz="1600" dirty="0">
                <a:latin typeface="Arial" charset="0"/>
              </a:rPr>
              <a:t> </a:t>
            </a:r>
            <a:r>
              <a:rPr lang="en-US" altLang="zh-CN" sz="1600" dirty="0" err="1">
                <a:latin typeface="Arial" charset="0"/>
              </a:rPr>
              <a:t>sockfd</a:t>
            </a:r>
            <a:r>
              <a:rPr lang="en-US" altLang="zh-CN" sz="1600" dirty="0">
                <a:latin typeface="Arial" charset="0"/>
              </a:rPr>
              <a:t>;</a:t>
            </a:r>
          </a:p>
          <a:p>
            <a:pPr marL="914400" lvl="2" indent="0">
              <a:buNone/>
            </a:pPr>
            <a:r>
              <a:rPr lang="en-US" altLang="zh-CN" sz="1600" dirty="0" err="1">
                <a:latin typeface="Arial" charset="0"/>
              </a:rPr>
              <a:t>sockfd</a:t>
            </a:r>
            <a:r>
              <a:rPr lang="en-US" altLang="zh-CN" sz="1600" dirty="0">
                <a:latin typeface="Arial" charset="0"/>
              </a:rPr>
              <a:t> = socket(AF_INET, SOCK_STREAM, 0);</a:t>
            </a:r>
          </a:p>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程序流程二</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填写连接对方的地址信息的</a:t>
            </a:r>
            <a:r>
              <a:rPr lang="en-US" altLang="zh-CN" sz="2000" dirty="0" err="1">
                <a:latin typeface="Arial" charset="0"/>
              </a:rPr>
              <a:t>sockaddr_in</a:t>
            </a:r>
            <a:r>
              <a:rPr lang="zh-CN" altLang="en-US" sz="2000" dirty="0">
                <a:latin typeface="Arial" charset="0"/>
              </a:rPr>
              <a:t>结构</a:t>
            </a:r>
          </a:p>
          <a:p>
            <a:pPr marL="914400" lvl="2" indent="0">
              <a:buNone/>
            </a:pPr>
            <a:r>
              <a:rPr lang="en-US" altLang="zh-CN" sz="1600" dirty="0" err="1">
                <a:latin typeface="Arial" charset="0"/>
              </a:rPr>
              <a:t>struct</a:t>
            </a:r>
            <a:r>
              <a:rPr lang="en-US" altLang="zh-CN" sz="1600" dirty="0">
                <a:latin typeface="Arial" charset="0"/>
              </a:rPr>
              <a:t> </a:t>
            </a:r>
            <a:r>
              <a:rPr lang="en-US" altLang="zh-CN" sz="1600" dirty="0" err="1">
                <a:latin typeface="Arial" charset="0"/>
              </a:rPr>
              <a:t>hostent</a:t>
            </a:r>
            <a:r>
              <a:rPr lang="en-US" altLang="zh-CN" sz="1600" dirty="0">
                <a:latin typeface="Arial" charset="0"/>
              </a:rPr>
              <a:t> *he;</a:t>
            </a:r>
          </a:p>
          <a:p>
            <a:pPr marL="914400" lvl="2" indent="0">
              <a:buNone/>
            </a:pPr>
            <a:r>
              <a:rPr lang="en-US" altLang="zh-CN" sz="1600" dirty="0" err="1">
                <a:latin typeface="Arial" charset="0"/>
              </a:rPr>
              <a:t>struct</a:t>
            </a:r>
            <a:r>
              <a:rPr lang="en-US" altLang="zh-CN" sz="1600" dirty="0">
                <a:latin typeface="Arial" charset="0"/>
              </a:rPr>
              <a:t> </a:t>
            </a:r>
            <a:r>
              <a:rPr lang="en-US" altLang="zh-CN" sz="1600" dirty="0" err="1">
                <a:latin typeface="Arial" charset="0"/>
              </a:rPr>
              <a:t>sockaddr_in</a:t>
            </a:r>
            <a:r>
              <a:rPr lang="en-US" altLang="zh-CN" sz="1600" dirty="0">
                <a:latin typeface="Arial" charset="0"/>
              </a:rPr>
              <a:t> </a:t>
            </a:r>
            <a:r>
              <a:rPr lang="en-US" altLang="zh-CN" sz="1600" dirty="0" err="1">
                <a:latin typeface="Arial" charset="0"/>
              </a:rPr>
              <a:t>their_addr</a:t>
            </a:r>
            <a:r>
              <a:rPr lang="en-US" altLang="zh-CN" sz="1600" dirty="0">
                <a:latin typeface="Arial" charset="0"/>
              </a:rPr>
              <a:t>; 	/* </a:t>
            </a:r>
            <a:r>
              <a:rPr lang="zh-CN" altLang="en-US" sz="1600" dirty="0">
                <a:latin typeface="Arial" charset="0"/>
              </a:rPr>
              <a:t>对方的地址信息 *</a:t>
            </a:r>
            <a:r>
              <a:rPr lang="en-US" altLang="zh-CN" sz="1600" dirty="0">
                <a:latin typeface="Arial" charset="0"/>
              </a:rPr>
              <a:t>/</a:t>
            </a:r>
          </a:p>
          <a:p>
            <a:pPr marL="914400" lvl="2" indent="0">
              <a:buNone/>
            </a:pPr>
            <a:r>
              <a:rPr lang="en-US" altLang="zh-CN" sz="1600" dirty="0">
                <a:latin typeface="Arial" charset="0"/>
              </a:rPr>
              <a:t>he=</a:t>
            </a:r>
            <a:r>
              <a:rPr lang="en-US" altLang="zh-CN" sz="1600" dirty="0" err="1">
                <a:latin typeface="Arial" charset="0"/>
              </a:rPr>
              <a:t>gethostbyname</a:t>
            </a:r>
            <a:r>
              <a:rPr lang="en-US" altLang="zh-CN" sz="1600" dirty="0">
                <a:latin typeface="Arial" charset="0"/>
              </a:rPr>
              <a:t>(“huawei.com”);</a:t>
            </a:r>
          </a:p>
          <a:p>
            <a:pPr marL="914400" lvl="2" indent="0">
              <a:buNone/>
            </a:pPr>
            <a:r>
              <a:rPr lang="en-US" altLang="zh-CN" sz="1600" dirty="0" err="1">
                <a:latin typeface="Arial" charset="0"/>
              </a:rPr>
              <a:t>their_addr.sin_family</a:t>
            </a:r>
            <a:r>
              <a:rPr lang="en-US" altLang="zh-CN" sz="1600" dirty="0">
                <a:latin typeface="Arial" charset="0"/>
              </a:rPr>
              <a:t> = AF_INET; </a:t>
            </a:r>
          </a:p>
          <a:p>
            <a:pPr marL="914400" lvl="2" indent="0">
              <a:buNone/>
            </a:pPr>
            <a:r>
              <a:rPr lang="en-US" altLang="zh-CN" sz="1600" dirty="0" err="1">
                <a:latin typeface="Arial" charset="0"/>
              </a:rPr>
              <a:t>their_addr.sin_port</a:t>
            </a:r>
            <a:r>
              <a:rPr lang="en-US" altLang="zh-CN" sz="1600" dirty="0">
                <a:latin typeface="Arial" charset="0"/>
              </a:rPr>
              <a:t> = </a:t>
            </a:r>
            <a:r>
              <a:rPr lang="en-US" altLang="zh-CN" sz="1600" dirty="0" err="1">
                <a:latin typeface="Arial" charset="0"/>
              </a:rPr>
              <a:t>htons</a:t>
            </a:r>
            <a:r>
              <a:rPr lang="en-US" altLang="zh-CN" sz="1600" dirty="0">
                <a:latin typeface="Arial" charset="0"/>
              </a:rPr>
              <a:t>(4000); 	/* short, NBO */</a:t>
            </a:r>
          </a:p>
          <a:p>
            <a:pPr marL="914400" lvl="2" indent="0">
              <a:buNone/>
            </a:pPr>
            <a:r>
              <a:rPr lang="en-US" altLang="zh-CN" sz="1600" dirty="0" err="1">
                <a:latin typeface="Arial" charset="0"/>
              </a:rPr>
              <a:t>their_addr.sin_addr</a:t>
            </a:r>
            <a:r>
              <a:rPr lang="en-US" altLang="zh-CN" sz="1600" dirty="0">
                <a:latin typeface="Arial" charset="0"/>
              </a:rPr>
              <a:t> = *((</a:t>
            </a:r>
            <a:r>
              <a:rPr lang="en-US" altLang="zh-CN" sz="1600" dirty="0" err="1">
                <a:latin typeface="Arial" charset="0"/>
              </a:rPr>
              <a:t>struct</a:t>
            </a:r>
            <a:r>
              <a:rPr lang="en-US" altLang="zh-CN" sz="1600" dirty="0">
                <a:latin typeface="Arial" charset="0"/>
              </a:rPr>
              <a:t> </a:t>
            </a:r>
            <a:r>
              <a:rPr lang="en-US" altLang="zh-CN" sz="1600" dirty="0" err="1">
                <a:latin typeface="Arial" charset="0"/>
              </a:rPr>
              <a:t>in_addr</a:t>
            </a:r>
            <a:r>
              <a:rPr lang="en-US" altLang="zh-CN" sz="1600" dirty="0">
                <a:latin typeface="Arial" charset="0"/>
              </a:rPr>
              <a:t> *)he-&gt;</a:t>
            </a:r>
            <a:r>
              <a:rPr lang="en-US" altLang="zh-CN" sz="1600" dirty="0" err="1">
                <a:latin typeface="Arial" charset="0"/>
              </a:rPr>
              <a:t>h_addr</a:t>
            </a:r>
            <a:r>
              <a:rPr lang="en-US" altLang="zh-CN" sz="1600" dirty="0">
                <a:latin typeface="Arial" charset="0"/>
              </a:rPr>
              <a:t>);</a:t>
            </a:r>
          </a:p>
          <a:p>
            <a:pPr marL="914400" lvl="2" indent="0">
              <a:buNone/>
            </a:pPr>
            <a:r>
              <a:rPr lang="en-US" altLang="zh-CN" sz="1600" dirty="0" err="1">
                <a:latin typeface="Arial" charset="0"/>
              </a:rPr>
              <a:t>bzero</a:t>
            </a:r>
            <a:r>
              <a:rPr lang="en-US" altLang="zh-CN" sz="1600" dirty="0">
                <a:latin typeface="Arial" charset="0"/>
              </a:rPr>
              <a:t>(&amp;(</a:t>
            </a:r>
            <a:r>
              <a:rPr lang="en-US" altLang="zh-CN" sz="1600" dirty="0" err="1">
                <a:latin typeface="Arial" charset="0"/>
              </a:rPr>
              <a:t>their_addr.sin_zero</a:t>
            </a:r>
            <a:r>
              <a:rPr lang="en-US" altLang="zh-CN" sz="1600" dirty="0">
                <a:latin typeface="Arial" charset="0"/>
              </a:rPr>
              <a:t>), 8);         /* </a:t>
            </a:r>
            <a:r>
              <a:rPr lang="zh-CN" altLang="en-US" sz="1600" dirty="0">
                <a:latin typeface="Arial" charset="0"/>
              </a:rPr>
              <a:t>其余部分设置成</a:t>
            </a:r>
            <a:r>
              <a:rPr lang="en-US" altLang="zh-CN" sz="1600" dirty="0">
                <a:latin typeface="Arial" charset="0"/>
              </a:rPr>
              <a:t>0 */</a:t>
            </a:r>
          </a:p>
          <a:p>
            <a:pPr lvl="1">
              <a:buFont typeface="Wingdings" charset="0"/>
              <a:buChar char="v"/>
            </a:pPr>
            <a:endParaRPr lang="en-US" altLang="zh-CN" sz="2000" dirty="0">
              <a:latin typeface="Arial" charset="0"/>
            </a:endParaRPr>
          </a:p>
          <a:p>
            <a:pPr lvl="1">
              <a:buFont typeface="Wingdings" charset="0"/>
              <a:buChar char="v"/>
            </a:pPr>
            <a:endParaRPr lang="en-US" altLang="zh-CN" sz="2000" dirty="0">
              <a:latin typeface="Arial" charset="0"/>
            </a:endParaRPr>
          </a:p>
          <a:p>
            <a:pPr lvl="1">
              <a:buFont typeface="Wingdings" charset="0"/>
              <a:buChar char="v"/>
            </a:pPr>
            <a:endParaRPr lang="en-US" altLang="zh-CN" sz="2000" dirty="0">
              <a:latin typeface="Arial" charset="0"/>
            </a:endParaRPr>
          </a:p>
          <a:p>
            <a:pPr marL="1200150" lvl="2" indent="-285750"/>
            <a:endParaRPr lang="zh-CN" altLang="en-US" sz="1600" dirty="0">
              <a:latin typeface="Arial" charset="0"/>
            </a:endParaRPr>
          </a:p>
        </p:txBody>
      </p:sp>
      <p:sp>
        <p:nvSpPr>
          <p:cNvPr id="72708"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2709"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Tree>
    <p:extLst>
      <p:ext uri="{BB962C8B-B14F-4D97-AF65-F5344CB8AC3E}">
        <p14:creationId xmlns:p14="http://schemas.microsoft.com/office/powerpoint/2010/main" val="42401605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Client</a:t>
            </a:r>
            <a:r>
              <a:rPr lang="en-US" altLang="en-US" dirty="0" err="1">
                <a:latin typeface="Arial Narrow" charset="0"/>
              </a:rPr>
              <a:t>程序</a:t>
            </a:r>
            <a:endParaRPr lang="en-US" altLang="zh-CN" dirty="0">
              <a:latin typeface="黑体" charset="0"/>
              <a:sym typeface="黑体" charset="0"/>
            </a:endParaRPr>
          </a:p>
        </p:txBody>
      </p:sp>
      <p:sp>
        <p:nvSpPr>
          <p:cNvPr id="5123" name="Content Placeholder 2"/>
          <p:cNvSpPr>
            <a:spLocks noGrp="1" noChangeArrowheads="1"/>
          </p:cNvSpPr>
          <p:nvPr>
            <p:ph sz="quarter" idx="1"/>
          </p:nvPr>
        </p:nvSpPr>
        <p:spPr>
          <a:xfrm>
            <a:off x="809302" y="1412776"/>
            <a:ext cx="8608195" cy="4968553"/>
          </a:xfrm>
        </p:spPr>
        <p:txBody>
          <a:bodyPr/>
          <a:lstStyle/>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程序流程三</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连接端口</a:t>
            </a:r>
          </a:p>
          <a:p>
            <a:pPr marL="1200150" lvl="2" indent="-285750">
              <a:buFont typeface="Wingdings" charset="0"/>
              <a:buChar char="v"/>
            </a:pPr>
            <a:r>
              <a:rPr lang="en-US" altLang="zh-CN" sz="1600" dirty="0">
                <a:latin typeface="Arial" charset="0"/>
              </a:rPr>
              <a:t>connect(</a:t>
            </a:r>
            <a:r>
              <a:rPr lang="en-US" altLang="zh-CN" sz="1600" dirty="0" err="1">
                <a:latin typeface="Arial" charset="0"/>
              </a:rPr>
              <a:t>sockfd</a:t>
            </a:r>
            <a:r>
              <a:rPr lang="en-US" altLang="zh-CN" sz="1600" dirty="0">
                <a:latin typeface="Arial" charset="0"/>
              </a:rPr>
              <a:t>, (</a:t>
            </a:r>
            <a:r>
              <a:rPr lang="en-US" altLang="zh-CN" sz="1600" dirty="0" err="1">
                <a:latin typeface="Arial" charset="0"/>
              </a:rPr>
              <a:t>struct</a:t>
            </a:r>
            <a:r>
              <a:rPr lang="en-US" altLang="zh-CN" sz="1600" dirty="0">
                <a:latin typeface="Arial" charset="0"/>
              </a:rPr>
              <a:t> </a:t>
            </a:r>
            <a:r>
              <a:rPr lang="en-US" altLang="zh-CN" sz="1600" dirty="0" err="1">
                <a:latin typeface="Arial" charset="0"/>
              </a:rPr>
              <a:t>sockaddr</a:t>
            </a:r>
            <a:r>
              <a:rPr lang="en-US" altLang="zh-CN" sz="1600" dirty="0">
                <a:latin typeface="Arial" charset="0"/>
              </a:rPr>
              <a:t> *)&amp;</a:t>
            </a:r>
            <a:r>
              <a:rPr lang="en-US" altLang="zh-CN" sz="1600" dirty="0" err="1">
                <a:latin typeface="Arial" charset="0"/>
              </a:rPr>
              <a:t>their_addr</a:t>
            </a:r>
            <a:r>
              <a:rPr lang="en-US" altLang="zh-CN" sz="1600" dirty="0">
                <a:latin typeface="Arial" charset="0"/>
              </a:rPr>
              <a:t>, </a:t>
            </a:r>
            <a:r>
              <a:rPr lang="en-US" altLang="zh-CN" sz="1600" dirty="0" err="1">
                <a:latin typeface="Arial" charset="0"/>
              </a:rPr>
              <a:t>sizeof</a:t>
            </a:r>
            <a:r>
              <a:rPr lang="en-US" altLang="zh-CN" sz="1600" dirty="0">
                <a:latin typeface="Arial" charset="0"/>
              </a:rPr>
              <a:t>(</a:t>
            </a:r>
            <a:r>
              <a:rPr lang="en-US" altLang="zh-CN" sz="1600" dirty="0" err="1">
                <a:latin typeface="Arial" charset="0"/>
              </a:rPr>
              <a:t>struct</a:t>
            </a:r>
            <a:r>
              <a:rPr lang="en-US" altLang="zh-CN" sz="1600" dirty="0">
                <a:latin typeface="Arial" charset="0"/>
              </a:rPr>
              <a:t> </a:t>
            </a:r>
            <a:r>
              <a:rPr lang="en-US" altLang="zh-CN" sz="1600" dirty="0" err="1">
                <a:latin typeface="Arial" charset="0"/>
              </a:rPr>
              <a:t>sockaddr</a:t>
            </a:r>
            <a:r>
              <a:rPr lang="en-US" altLang="zh-CN" sz="1600" dirty="0">
                <a:latin typeface="Arial" charset="0"/>
              </a:rPr>
              <a:t>));</a:t>
            </a:r>
          </a:p>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程序流程四</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读写</a:t>
            </a:r>
            <a:r>
              <a:rPr lang="en-US" altLang="zh-CN" sz="2000" dirty="0">
                <a:latin typeface="Arial" charset="0"/>
              </a:rPr>
              <a:t>socket</a:t>
            </a:r>
          </a:p>
          <a:p>
            <a:pPr marL="342900" lvl="1" indent="-342900">
              <a:lnSpc>
                <a:spcPct val="80000"/>
              </a:lnSpc>
              <a:buClr>
                <a:srgbClr val="FF5050"/>
              </a:buClr>
              <a:buSzPct val="120000"/>
              <a:buFont typeface="Wingdings" pitchFamily="2" charset="2"/>
              <a:buChar char="§"/>
            </a:pPr>
            <a:r>
              <a:rPr lang="zh-CN" altLang="en-US" dirty="0">
                <a:solidFill>
                  <a:srgbClr val="000066"/>
                </a:solidFill>
                <a:ea typeface="黑体" pitchFamily="2" charset="-122"/>
                <a:cs typeface="+mn-cs"/>
              </a:rPr>
              <a:t>程序流程五</a:t>
            </a:r>
            <a:endParaRPr lang="en-US" altLang="zh-CN" dirty="0">
              <a:solidFill>
                <a:srgbClr val="000066"/>
              </a:solidFill>
              <a:ea typeface="黑体" pitchFamily="2" charset="-122"/>
              <a:cs typeface="+mn-cs"/>
            </a:endParaRPr>
          </a:p>
          <a:p>
            <a:pPr lvl="1">
              <a:buFont typeface="Wingdings" charset="0"/>
              <a:buChar char="v"/>
            </a:pPr>
            <a:r>
              <a:rPr lang="zh-CN" altLang="en-US" sz="2000" dirty="0">
                <a:latin typeface="Arial" charset="0"/>
              </a:rPr>
              <a:t>关闭</a:t>
            </a:r>
            <a:r>
              <a:rPr lang="en-US" altLang="zh-CN" sz="2000" dirty="0">
                <a:latin typeface="Arial" charset="0"/>
              </a:rPr>
              <a:t>socket</a:t>
            </a:r>
          </a:p>
          <a:p>
            <a:pPr marL="1200150" lvl="2" indent="-285750">
              <a:buFont typeface="Wingdings" charset="0"/>
              <a:buChar char="v"/>
            </a:pPr>
            <a:r>
              <a:rPr lang="en-US" altLang="zh-CN" sz="1600" dirty="0">
                <a:latin typeface="Arial" charset="0"/>
              </a:rPr>
              <a:t>close(</a:t>
            </a:r>
            <a:r>
              <a:rPr lang="en-US" altLang="zh-CN" sz="1600" dirty="0" err="1">
                <a:latin typeface="Arial" charset="0"/>
              </a:rPr>
              <a:t>sockfd</a:t>
            </a:r>
            <a:r>
              <a:rPr lang="en-US" altLang="zh-CN" sz="1600" dirty="0">
                <a:latin typeface="Arial" charset="0"/>
              </a:rPr>
              <a:t>);</a:t>
            </a:r>
          </a:p>
          <a:p>
            <a:pPr lvl="1">
              <a:buFont typeface="Wingdings" charset="0"/>
              <a:buChar char="v"/>
            </a:pPr>
            <a:endParaRPr lang="en-US" altLang="zh-CN" sz="2000" dirty="0">
              <a:latin typeface="Arial" charset="0"/>
            </a:endParaRPr>
          </a:p>
          <a:p>
            <a:pPr lvl="1">
              <a:buFont typeface="Wingdings" charset="0"/>
              <a:buChar char="v"/>
            </a:pPr>
            <a:endParaRPr lang="en-US" altLang="zh-CN" sz="2000" dirty="0">
              <a:latin typeface="Arial" charset="0"/>
            </a:endParaRPr>
          </a:p>
          <a:p>
            <a:pPr marL="1200150" lvl="2" indent="-285750"/>
            <a:endParaRPr lang="zh-CN" altLang="en-US" sz="1600" dirty="0">
              <a:latin typeface="Arial" charset="0"/>
            </a:endParaRPr>
          </a:p>
        </p:txBody>
      </p:sp>
      <p:sp>
        <p:nvSpPr>
          <p:cNvPr id="73732"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3733"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Tree>
    <p:extLst>
      <p:ext uri="{BB962C8B-B14F-4D97-AF65-F5344CB8AC3E}">
        <p14:creationId xmlns:p14="http://schemas.microsoft.com/office/powerpoint/2010/main" val="41636540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Client</a:t>
            </a:r>
            <a:r>
              <a:rPr lang="en-US" altLang="en-US" dirty="0" err="1">
                <a:latin typeface="Arial Narrow" charset="0"/>
              </a:rPr>
              <a:t>程序</a:t>
            </a:r>
            <a:endParaRPr lang="en-US" altLang="zh-CN" dirty="0">
              <a:latin typeface="黑体" charset="0"/>
              <a:sym typeface="黑体" charset="0"/>
            </a:endParaRPr>
          </a:p>
        </p:txBody>
      </p:sp>
      <p:sp>
        <p:nvSpPr>
          <p:cNvPr id="74756"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4757"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4758" name="Rectangle 3"/>
          <p:cNvSpPr>
            <a:spLocks noChangeArrowheads="1"/>
          </p:cNvSpPr>
          <p:nvPr/>
        </p:nvSpPr>
        <p:spPr bwMode="auto">
          <a:xfrm>
            <a:off x="1302932" y="1413816"/>
            <a:ext cx="7250469" cy="4895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l"/>
            <a:r>
              <a:rPr lang="en-US" altLang="zh-CN" sz="1600" dirty="0">
                <a:solidFill>
                  <a:schemeClr val="tx1"/>
                </a:solidFill>
              </a:rPr>
              <a:t>#include &lt;</a:t>
            </a:r>
            <a:r>
              <a:rPr lang="en-US" altLang="zh-CN" sz="1600" dirty="0" err="1">
                <a:solidFill>
                  <a:schemeClr val="tx1"/>
                </a:solidFill>
              </a:rPr>
              <a:t>stdio.h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stdlib.h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errno.h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string.h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netdb.h</a:t>
            </a:r>
            <a:r>
              <a:rPr lang="en-US" altLang="zh-CN" sz="1600" dirty="0">
                <a:solidFill>
                  <a:schemeClr val="tx1"/>
                </a:solidFill>
              </a:rPr>
              <a:t>&gt;</a:t>
            </a:r>
          </a:p>
          <a:p>
            <a:pPr algn="l"/>
            <a:r>
              <a:rPr lang="en-US" altLang="zh-CN" sz="1600" dirty="0">
                <a:solidFill>
                  <a:schemeClr val="tx1"/>
                </a:solidFill>
              </a:rPr>
              <a:t>#include &lt;sys/</a:t>
            </a:r>
            <a:r>
              <a:rPr lang="en-US" altLang="zh-CN" sz="1600" dirty="0" err="1">
                <a:solidFill>
                  <a:schemeClr val="tx1"/>
                </a:solidFill>
              </a:rPr>
              <a:t>types.h</a:t>
            </a:r>
            <a:r>
              <a:rPr lang="en-US" altLang="zh-CN" sz="1600" dirty="0">
                <a:solidFill>
                  <a:schemeClr val="tx1"/>
                </a:solidFill>
              </a:rPr>
              <a:t>&gt;</a:t>
            </a:r>
          </a:p>
          <a:p>
            <a:pPr algn="l"/>
            <a:r>
              <a:rPr lang="en-US" altLang="zh-CN" sz="1600" dirty="0">
                <a:solidFill>
                  <a:schemeClr val="tx1"/>
                </a:solidFill>
              </a:rPr>
              <a:t>#include &lt;</a:t>
            </a:r>
            <a:r>
              <a:rPr lang="en-US" altLang="zh-CN" sz="1600" dirty="0" err="1">
                <a:solidFill>
                  <a:schemeClr val="tx1"/>
                </a:solidFill>
              </a:rPr>
              <a:t>netinet</a:t>
            </a:r>
            <a:r>
              <a:rPr lang="en-US" altLang="zh-CN" sz="1600" dirty="0">
                <a:solidFill>
                  <a:schemeClr val="tx1"/>
                </a:solidFill>
              </a:rPr>
              <a:t>/</a:t>
            </a:r>
            <a:r>
              <a:rPr lang="en-US" altLang="zh-CN" sz="1600" dirty="0" err="1">
                <a:solidFill>
                  <a:schemeClr val="tx1"/>
                </a:solidFill>
              </a:rPr>
              <a:t>in.h</a:t>
            </a:r>
            <a:r>
              <a:rPr lang="en-US" altLang="zh-CN" sz="1600" dirty="0">
                <a:solidFill>
                  <a:schemeClr val="tx1"/>
                </a:solidFill>
              </a:rPr>
              <a:t>&gt;</a:t>
            </a:r>
          </a:p>
          <a:p>
            <a:pPr algn="l"/>
            <a:r>
              <a:rPr lang="en-US" altLang="zh-CN" sz="1600" dirty="0">
                <a:solidFill>
                  <a:schemeClr val="tx1"/>
                </a:solidFill>
              </a:rPr>
              <a:t>#include &lt;sys/</a:t>
            </a:r>
            <a:r>
              <a:rPr lang="en-US" altLang="zh-CN" sz="1600" dirty="0" err="1">
                <a:solidFill>
                  <a:schemeClr val="tx1"/>
                </a:solidFill>
              </a:rPr>
              <a:t>socket.h</a:t>
            </a:r>
            <a:r>
              <a:rPr lang="en-US" altLang="zh-CN" sz="1600" dirty="0">
                <a:solidFill>
                  <a:schemeClr val="tx1"/>
                </a:solidFill>
              </a:rPr>
              <a:t>&gt;</a:t>
            </a:r>
          </a:p>
          <a:p>
            <a:pPr algn="l"/>
            <a:endParaRPr lang="en-US" altLang="zh-CN" sz="1600" dirty="0">
              <a:solidFill>
                <a:schemeClr val="tx1"/>
              </a:solidFill>
            </a:endParaRPr>
          </a:p>
          <a:p>
            <a:pPr algn="l"/>
            <a:r>
              <a:rPr lang="en-US" altLang="zh-CN" sz="1600" dirty="0">
                <a:solidFill>
                  <a:schemeClr val="tx1"/>
                </a:solidFill>
              </a:rPr>
              <a:t>#define PORT 3490 		/* Server</a:t>
            </a:r>
            <a:r>
              <a:rPr lang="zh-CN" altLang="en-US" sz="1600" dirty="0">
                <a:solidFill>
                  <a:schemeClr val="tx1"/>
                </a:solidFill>
              </a:rPr>
              <a:t>的端口 *</a:t>
            </a:r>
            <a:r>
              <a:rPr lang="en-US" altLang="zh-CN" sz="1600" dirty="0">
                <a:solidFill>
                  <a:schemeClr val="tx1"/>
                </a:solidFill>
              </a:rPr>
              <a:t>/</a:t>
            </a:r>
          </a:p>
          <a:p>
            <a:pPr algn="l"/>
            <a:r>
              <a:rPr lang="en-US" altLang="zh-CN" sz="1600" dirty="0">
                <a:solidFill>
                  <a:schemeClr val="tx1"/>
                </a:solidFill>
              </a:rPr>
              <a:t>#define MAXDATASIZE 100	                /*</a:t>
            </a:r>
            <a:r>
              <a:rPr lang="zh-CN" altLang="en-US" sz="1600" dirty="0">
                <a:solidFill>
                  <a:schemeClr val="tx1"/>
                </a:solidFill>
              </a:rPr>
              <a:t>一次可以读的最大字节数 *</a:t>
            </a:r>
            <a:r>
              <a:rPr lang="en-US" altLang="zh-CN" sz="1600" dirty="0">
                <a:solidFill>
                  <a:schemeClr val="tx1"/>
                </a:solidFill>
              </a:rPr>
              <a:t>/</a:t>
            </a:r>
          </a:p>
          <a:p>
            <a:pPr algn="l"/>
            <a:endParaRPr lang="en-US" altLang="zh-CN" sz="1600" dirty="0">
              <a:solidFill>
                <a:schemeClr val="tx1"/>
              </a:solidFill>
            </a:endParaRPr>
          </a:p>
          <a:p>
            <a:pPr algn="l"/>
            <a:r>
              <a:rPr lang="en-US" altLang="zh-CN" sz="1600" dirty="0" err="1">
                <a:solidFill>
                  <a:schemeClr val="tx1"/>
                </a:solidFill>
              </a:rPr>
              <a:t>int</a:t>
            </a:r>
            <a:r>
              <a:rPr lang="en-US" altLang="zh-CN" sz="1600" dirty="0">
                <a:solidFill>
                  <a:schemeClr val="tx1"/>
                </a:solidFill>
              </a:rPr>
              <a:t> main(</a:t>
            </a:r>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argc</a:t>
            </a:r>
            <a:r>
              <a:rPr lang="en-US" altLang="zh-CN" sz="1600" dirty="0">
                <a:solidFill>
                  <a:schemeClr val="tx1"/>
                </a:solidFill>
              </a:rPr>
              <a:t>, char *</a:t>
            </a:r>
            <a:r>
              <a:rPr lang="en-US" altLang="zh-CN" sz="1600" dirty="0" err="1">
                <a:solidFill>
                  <a:schemeClr val="tx1"/>
                </a:solidFill>
              </a:rPr>
              <a:t>argv</a:t>
            </a:r>
            <a:r>
              <a:rPr lang="en-US" altLang="zh-CN" sz="1600" dirty="0">
                <a:solidFill>
                  <a:schemeClr val="tx1"/>
                </a:solidFill>
              </a:rPr>
              <a:t>[])</a:t>
            </a:r>
          </a:p>
          <a:p>
            <a:pPr algn="l"/>
            <a:r>
              <a:rPr lang="en-US" altLang="zh-CN" sz="1600" dirty="0">
                <a:solidFill>
                  <a:schemeClr val="tx1"/>
                </a:solidFill>
              </a:rPr>
              <a:t>{</a:t>
            </a:r>
          </a:p>
          <a:p>
            <a:pPr lvl="1" algn="l"/>
            <a:r>
              <a:rPr lang="en-US" altLang="zh-CN" sz="1600" dirty="0" err="1">
                <a:solidFill>
                  <a:schemeClr val="tx1"/>
                </a:solidFill>
              </a:rPr>
              <a:t>int</a:t>
            </a:r>
            <a:r>
              <a:rPr lang="en-US" altLang="zh-CN" sz="1600" dirty="0">
                <a:solidFill>
                  <a:schemeClr val="tx1"/>
                </a:solidFill>
              </a:rPr>
              <a:t> </a:t>
            </a:r>
            <a:r>
              <a:rPr lang="en-US" altLang="zh-CN" sz="1600" dirty="0" err="1">
                <a:solidFill>
                  <a:schemeClr val="tx1"/>
                </a:solidFill>
              </a:rPr>
              <a:t>sockfd</a:t>
            </a:r>
            <a:r>
              <a:rPr lang="en-US" altLang="zh-CN" sz="1600" dirty="0">
                <a:solidFill>
                  <a:schemeClr val="tx1"/>
                </a:solidFill>
              </a:rPr>
              <a:t>, </a:t>
            </a:r>
            <a:r>
              <a:rPr lang="en-US" altLang="zh-CN" sz="1600" dirty="0" err="1">
                <a:solidFill>
                  <a:schemeClr val="tx1"/>
                </a:solidFill>
              </a:rPr>
              <a:t>numbytes</a:t>
            </a:r>
            <a:r>
              <a:rPr lang="en-US" altLang="zh-CN" sz="1600" dirty="0">
                <a:solidFill>
                  <a:schemeClr val="tx1"/>
                </a:solidFill>
              </a:rPr>
              <a:t>;</a:t>
            </a:r>
          </a:p>
          <a:p>
            <a:pPr lvl="1" algn="l"/>
            <a:r>
              <a:rPr lang="en-US" altLang="zh-CN" sz="1600" dirty="0">
                <a:solidFill>
                  <a:schemeClr val="tx1"/>
                </a:solidFill>
              </a:rPr>
              <a:t>char </a:t>
            </a:r>
            <a:r>
              <a:rPr lang="en-US" altLang="zh-CN" sz="1600" dirty="0" err="1">
                <a:solidFill>
                  <a:schemeClr val="tx1"/>
                </a:solidFill>
              </a:rPr>
              <a:t>buf</a:t>
            </a:r>
            <a:r>
              <a:rPr lang="en-US" altLang="zh-CN" sz="1600" dirty="0">
                <a:solidFill>
                  <a:schemeClr val="tx1"/>
                </a:solidFill>
              </a:rPr>
              <a:t>[MAXDATASIZE];</a:t>
            </a:r>
          </a:p>
          <a:p>
            <a:pPr lvl="1" algn="l"/>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hostent</a:t>
            </a:r>
            <a:r>
              <a:rPr lang="en-US" altLang="zh-CN" sz="1600" dirty="0">
                <a:solidFill>
                  <a:schemeClr val="tx1"/>
                </a:solidFill>
              </a:rPr>
              <a:t> *he;		/* </a:t>
            </a:r>
            <a:r>
              <a:rPr lang="zh-CN" altLang="en-US" sz="1600" dirty="0">
                <a:solidFill>
                  <a:schemeClr val="tx1"/>
                </a:solidFill>
              </a:rPr>
              <a:t>主机信息 *</a:t>
            </a:r>
            <a:r>
              <a:rPr lang="en-US" altLang="zh-CN" sz="1600" dirty="0">
                <a:solidFill>
                  <a:schemeClr val="tx1"/>
                </a:solidFill>
              </a:rPr>
              <a:t>/</a:t>
            </a:r>
          </a:p>
          <a:p>
            <a:pPr lvl="1" algn="l"/>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sockaddr_in</a:t>
            </a:r>
            <a:r>
              <a:rPr lang="en-US" altLang="zh-CN" sz="1600" dirty="0">
                <a:solidFill>
                  <a:schemeClr val="tx1"/>
                </a:solidFill>
              </a:rPr>
              <a:t> </a:t>
            </a:r>
            <a:r>
              <a:rPr lang="en-US" altLang="zh-CN" sz="1600" dirty="0" err="1">
                <a:solidFill>
                  <a:schemeClr val="tx1"/>
                </a:solidFill>
              </a:rPr>
              <a:t>their_addr</a:t>
            </a:r>
            <a:r>
              <a:rPr lang="en-US" altLang="zh-CN" sz="1600" dirty="0">
                <a:solidFill>
                  <a:schemeClr val="tx1"/>
                </a:solidFill>
              </a:rPr>
              <a:t>; 	/* </a:t>
            </a:r>
            <a:r>
              <a:rPr lang="zh-CN" altLang="en-US" sz="1600" dirty="0">
                <a:solidFill>
                  <a:schemeClr val="tx1"/>
                </a:solidFill>
              </a:rPr>
              <a:t>对方地址信息 *</a:t>
            </a:r>
            <a:r>
              <a:rPr lang="en-US" altLang="zh-CN" sz="1600" dirty="0">
                <a:solidFill>
                  <a:schemeClr val="tx1"/>
                </a:solidFill>
              </a:rPr>
              <a:t>/</a:t>
            </a:r>
          </a:p>
          <a:p>
            <a:pPr algn="l"/>
            <a:endParaRPr lang="en-US" altLang="zh-CN" sz="1400" dirty="0">
              <a:solidFill>
                <a:schemeClr val="tx1"/>
              </a:solidFill>
            </a:endParaRPr>
          </a:p>
          <a:p>
            <a:pPr algn="l"/>
            <a:endParaRPr lang="en-US" altLang="zh-CN" sz="1400" dirty="0">
              <a:solidFill>
                <a:schemeClr val="tx1"/>
              </a:solidFill>
            </a:endParaRPr>
          </a:p>
        </p:txBody>
      </p:sp>
    </p:spTree>
    <p:extLst>
      <p:ext uri="{BB962C8B-B14F-4D97-AF65-F5344CB8AC3E}">
        <p14:creationId xmlns:p14="http://schemas.microsoft.com/office/powerpoint/2010/main" val="380155875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Client</a:t>
            </a:r>
            <a:r>
              <a:rPr lang="en-US" altLang="en-US" dirty="0" err="1">
                <a:latin typeface="Arial Narrow" charset="0"/>
              </a:rPr>
              <a:t>程序</a:t>
            </a:r>
            <a:endParaRPr lang="en-US" altLang="zh-CN" dirty="0">
              <a:latin typeface="黑体" charset="0"/>
              <a:sym typeface="黑体" charset="0"/>
            </a:endParaRPr>
          </a:p>
        </p:txBody>
      </p:sp>
      <p:sp>
        <p:nvSpPr>
          <p:cNvPr id="75780"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5781"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5782" name="Rectangle 2"/>
          <p:cNvSpPr>
            <a:spLocks noChangeArrowheads="1"/>
          </p:cNvSpPr>
          <p:nvPr/>
        </p:nvSpPr>
        <p:spPr bwMode="auto">
          <a:xfrm>
            <a:off x="814754" y="1485948"/>
            <a:ext cx="8242702" cy="5039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lvl="1" algn="l"/>
            <a:r>
              <a:rPr lang="en-US" altLang="zh-CN" sz="1600" dirty="0">
                <a:solidFill>
                  <a:schemeClr val="tx1"/>
                </a:solidFill>
              </a:rPr>
              <a:t>if (</a:t>
            </a:r>
            <a:r>
              <a:rPr lang="en-US" altLang="zh-CN" sz="1600" dirty="0" err="1">
                <a:solidFill>
                  <a:schemeClr val="tx1"/>
                </a:solidFill>
              </a:rPr>
              <a:t>argc</a:t>
            </a:r>
            <a:r>
              <a:rPr lang="en-US" altLang="zh-CN" sz="1600" dirty="0">
                <a:solidFill>
                  <a:schemeClr val="tx1"/>
                </a:solidFill>
              </a:rPr>
              <a:t> != 2) {</a:t>
            </a:r>
          </a:p>
          <a:p>
            <a:pPr lvl="2" algn="l"/>
            <a:r>
              <a:rPr lang="en-US" altLang="zh-CN" sz="1600" dirty="0" err="1">
                <a:solidFill>
                  <a:schemeClr val="tx1"/>
                </a:solidFill>
              </a:rPr>
              <a:t>fprintf</a:t>
            </a:r>
            <a:r>
              <a:rPr lang="en-US" altLang="zh-CN" sz="1600" dirty="0">
                <a:solidFill>
                  <a:schemeClr val="tx1"/>
                </a:solidFill>
              </a:rPr>
              <a:t>(</a:t>
            </a:r>
            <a:r>
              <a:rPr lang="en-US" altLang="zh-CN" sz="1600" dirty="0" err="1">
                <a:solidFill>
                  <a:schemeClr val="tx1"/>
                </a:solidFill>
              </a:rPr>
              <a:t>stderr</a:t>
            </a:r>
            <a:r>
              <a:rPr lang="en-US" altLang="zh-CN" sz="1600" dirty="0">
                <a:solidFill>
                  <a:schemeClr val="tx1"/>
                </a:solidFill>
              </a:rPr>
              <a:t>,"usage: client hostname\n");</a:t>
            </a:r>
          </a:p>
          <a:p>
            <a:pPr lvl="2" algn="l"/>
            <a:r>
              <a:rPr lang="en-US" altLang="zh-CN" sz="1600" dirty="0">
                <a:solidFill>
                  <a:schemeClr val="tx1"/>
                </a:solidFill>
              </a:rPr>
              <a:t>exit(1);</a:t>
            </a:r>
          </a:p>
          <a:p>
            <a:pPr lvl="1" algn="l"/>
            <a:r>
              <a:rPr lang="en-US" altLang="zh-CN" sz="1600" dirty="0">
                <a:solidFill>
                  <a:schemeClr val="tx1"/>
                </a:solidFill>
              </a:rPr>
              <a:t>}</a:t>
            </a:r>
          </a:p>
          <a:p>
            <a:pPr lvl="1" algn="l"/>
            <a:r>
              <a:rPr lang="en-US" altLang="zh-CN" sz="1600" dirty="0">
                <a:solidFill>
                  <a:schemeClr val="tx1"/>
                </a:solidFill>
              </a:rPr>
              <a:t>if ((he=</a:t>
            </a:r>
            <a:r>
              <a:rPr lang="en-US" altLang="zh-CN" sz="1600" dirty="0" err="1">
                <a:solidFill>
                  <a:schemeClr val="tx1"/>
                </a:solidFill>
              </a:rPr>
              <a:t>gethostbyname</a:t>
            </a:r>
            <a:r>
              <a:rPr lang="en-US" altLang="zh-CN" sz="1600" dirty="0">
                <a:solidFill>
                  <a:schemeClr val="tx1"/>
                </a:solidFill>
              </a:rPr>
              <a:t>(</a:t>
            </a:r>
            <a:r>
              <a:rPr lang="en-US" altLang="zh-CN" sz="1600" dirty="0" err="1">
                <a:solidFill>
                  <a:schemeClr val="tx1"/>
                </a:solidFill>
              </a:rPr>
              <a:t>argv</a:t>
            </a:r>
            <a:r>
              <a:rPr lang="en-US" altLang="zh-CN" sz="1600" dirty="0">
                <a:solidFill>
                  <a:schemeClr val="tx1"/>
                </a:solidFill>
              </a:rPr>
              <a:t>[1])) == NULL) { </a:t>
            </a:r>
          </a:p>
          <a:p>
            <a:pPr lvl="2" algn="l"/>
            <a:r>
              <a:rPr lang="en-US" altLang="zh-CN" sz="1600" dirty="0">
                <a:solidFill>
                  <a:schemeClr val="tx1"/>
                </a:solidFill>
              </a:rPr>
              <a:t>/* get the host info */</a:t>
            </a:r>
          </a:p>
          <a:p>
            <a:pPr lvl="2" algn="l"/>
            <a:r>
              <a:rPr lang="en-US" altLang="zh-CN" sz="1600" dirty="0" err="1">
                <a:solidFill>
                  <a:schemeClr val="tx1"/>
                </a:solidFill>
              </a:rPr>
              <a:t>herror</a:t>
            </a:r>
            <a:r>
              <a:rPr lang="en-US" altLang="zh-CN" sz="1600" dirty="0">
                <a:solidFill>
                  <a:schemeClr val="tx1"/>
                </a:solidFill>
              </a:rPr>
              <a:t>("</a:t>
            </a:r>
            <a:r>
              <a:rPr lang="en-US" altLang="zh-CN" sz="1600" dirty="0" err="1">
                <a:solidFill>
                  <a:schemeClr val="tx1"/>
                </a:solidFill>
              </a:rPr>
              <a:t>gethostbyname</a:t>
            </a:r>
            <a:r>
              <a:rPr lang="en-US" altLang="zh-CN" sz="1600" dirty="0">
                <a:solidFill>
                  <a:schemeClr val="tx1"/>
                </a:solidFill>
              </a:rPr>
              <a:t>");</a:t>
            </a:r>
          </a:p>
          <a:p>
            <a:pPr lvl="2" algn="l"/>
            <a:r>
              <a:rPr lang="en-US" altLang="zh-CN" sz="1600" dirty="0">
                <a:solidFill>
                  <a:schemeClr val="tx1"/>
                </a:solidFill>
              </a:rPr>
              <a:t>exit(1);</a:t>
            </a:r>
          </a:p>
          <a:p>
            <a:pPr lvl="1" algn="l"/>
            <a:r>
              <a:rPr lang="en-US" altLang="zh-CN" sz="1600" dirty="0">
                <a:solidFill>
                  <a:schemeClr val="tx1"/>
                </a:solidFill>
              </a:rPr>
              <a:t>}</a:t>
            </a:r>
          </a:p>
          <a:p>
            <a:pPr lvl="1" algn="l"/>
            <a:endParaRPr lang="en-US" altLang="zh-CN" sz="1600" dirty="0">
              <a:solidFill>
                <a:schemeClr val="tx1"/>
              </a:solidFill>
            </a:endParaRPr>
          </a:p>
          <a:p>
            <a:pPr lvl="1" algn="l"/>
            <a:r>
              <a:rPr lang="en-US" altLang="zh-CN" sz="1600" dirty="0">
                <a:solidFill>
                  <a:schemeClr val="tx1"/>
                </a:solidFill>
              </a:rPr>
              <a:t>if ((</a:t>
            </a:r>
            <a:r>
              <a:rPr lang="en-US" altLang="zh-CN" sz="1600" dirty="0" err="1">
                <a:solidFill>
                  <a:schemeClr val="tx1"/>
                </a:solidFill>
              </a:rPr>
              <a:t>sockfd</a:t>
            </a:r>
            <a:r>
              <a:rPr lang="en-US" altLang="zh-CN" sz="1600" dirty="0">
                <a:solidFill>
                  <a:schemeClr val="tx1"/>
                </a:solidFill>
              </a:rPr>
              <a:t>=socket(AF_INET,SOCK_STREAM,0))==-1) {</a:t>
            </a:r>
          </a:p>
          <a:p>
            <a:pPr lvl="2" algn="l"/>
            <a:r>
              <a:rPr lang="en-US" altLang="zh-CN" sz="1600" dirty="0" err="1">
                <a:solidFill>
                  <a:schemeClr val="tx1"/>
                </a:solidFill>
              </a:rPr>
              <a:t>perror</a:t>
            </a:r>
            <a:r>
              <a:rPr lang="en-US" altLang="zh-CN" sz="1600" dirty="0">
                <a:solidFill>
                  <a:schemeClr val="tx1"/>
                </a:solidFill>
              </a:rPr>
              <a:t>("socket");</a:t>
            </a:r>
          </a:p>
          <a:p>
            <a:pPr lvl="2" algn="l"/>
            <a:r>
              <a:rPr lang="en-US" altLang="zh-CN" sz="1600" dirty="0">
                <a:solidFill>
                  <a:schemeClr val="tx1"/>
                </a:solidFill>
              </a:rPr>
              <a:t>exit(1);</a:t>
            </a:r>
          </a:p>
          <a:p>
            <a:pPr lvl="1" algn="l"/>
            <a:r>
              <a:rPr lang="en-US" altLang="zh-CN" sz="1600" dirty="0">
                <a:solidFill>
                  <a:schemeClr val="tx1"/>
                </a:solidFill>
              </a:rPr>
              <a:t>}</a:t>
            </a:r>
          </a:p>
          <a:p>
            <a:pPr lvl="1" algn="l"/>
            <a:endParaRPr lang="en-US" altLang="zh-CN" sz="1600" dirty="0">
              <a:solidFill>
                <a:schemeClr val="tx1"/>
              </a:solidFill>
            </a:endParaRPr>
          </a:p>
          <a:p>
            <a:pPr lvl="1" algn="l"/>
            <a:r>
              <a:rPr lang="en-US" altLang="zh-CN" sz="1600" dirty="0" err="1">
                <a:solidFill>
                  <a:schemeClr val="tx1"/>
                </a:solidFill>
              </a:rPr>
              <a:t>their_addr.sin_family</a:t>
            </a:r>
            <a:r>
              <a:rPr lang="en-US" altLang="zh-CN" sz="1600" dirty="0">
                <a:solidFill>
                  <a:schemeClr val="tx1"/>
                </a:solidFill>
              </a:rPr>
              <a:t> = AF_INET; </a:t>
            </a:r>
          </a:p>
          <a:p>
            <a:pPr lvl="1" algn="l"/>
            <a:r>
              <a:rPr lang="en-US" altLang="zh-CN" sz="1600" dirty="0" err="1">
                <a:solidFill>
                  <a:schemeClr val="tx1"/>
                </a:solidFill>
              </a:rPr>
              <a:t>their_addr.sin_port</a:t>
            </a:r>
            <a:r>
              <a:rPr lang="en-US" altLang="zh-CN" sz="1600" dirty="0">
                <a:solidFill>
                  <a:schemeClr val="tx1"/>
                </a:solidFill>
              </a:rPr>
              <a:t> = </a:t>
            </a:r>
            <a:r>
              <a:rPr lang="en-US" altLang="zh-CN" sz="1600" dirty="0" err="1">
                <a:solidFill>
                  <a:schemeClr val="tx1"/>
                </a:solidFill>
              </a:rPr>
              <a:t>htons</a:t>
            </a:r>
            <a:r>
              <a:rPr lang="en-US" altLang="zh-CN" sz="1600" dirty="0">
                <a:solidFill>
                  <a:schemeClr val="tx1"/>
                </a:solidFill>
              </a:rPr>
              <a:t>(PORT); 	/* short, NBO */</a:t>
            </a:r>
          </a:p>
          <a:p>
            <a:pPr lvl="1" algn="l"/>
            <a:r>
              <a:rPr lang="en-US" altLang="zh-CN" sz="1600" dirty="0" err="1">
                <a:solidFill>
                  <a:schemeClr val="tx1"/>
                </a:solidFill>
              </a:rPr>
              <a:t>their_addr.sin_addr</a:t>
            </a:r>
            <a:r>
              <a:rPr lang="en-US" altLang="zh-CN" sz="1600" dirty="0">
                <a:solidFill>
                  <a:schemeClr val="tx1"/>
                </a:solidFill>
              </a:rPr>
              <a:t> = *((</a:t>
            </a:r>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in_addr</a:t>
            </a:r>
            <a:r>
              <a:rPr lang="en-US" altLang="zh-CN" sz="1600" dirty="0">
                <a:solidFill>
                  <a:schemeClr val="tx1"/>
                </a:solidFill>
              </a:rPr>
              <a:t> *)he-&gt;</a:t>
            </a:r>
            <a:r>
              <a:rPr lang="en-US" altLang="zh-CN" sz="1600" dirty="0" err="1">
                <a:solidFill>
                  <a:schemeClr val="tx1"/>
                </a:solidFill>
              </a:rPr>
              <a:t>h_addr</a:t>
            </a:r>
            <a:r>
              <a:rPr lang="en-US" altLang="zh-CN" sz="1600" dirty="0">
                <a:solidFill>
                  <a:schemeClr val="tx1"/>
                </a:solidFill>
              </a:rPr>
              <a:t>);</a:t>
            </a:r>
          </a:p>
          <a:p>
            <a:pPr lvl="1" algn="l"/>
            <a:r>
              <a:rPr lang="en-US" altLang="zh-CN" sz="1600" dirty="0" err="1">
                <a:solidFill>
                  <a:schemeClr val="tx1"/>
                </a:solidFill>
              </a:rPr>
              <a:t>bzero</a:t>
            </a:r>
            <a:r>
              <a:rPr lang="en-US" altLang="zh-CN" sz="1600" dirty="0">
                <a:solidFill>
                  <a:schemeClr val="tx1"/>
                </a:solidFill>
              </a:rPr>
              <a:t>(&amp;(</a:t>
            </a:r>
            <a:r>
              <a:rPr lang="en-US" altLang="zh-CN" sz="1600" dirty="0" err="1">
                <a:solidFill>
                  <a:schemeClr val="tx1"/>
                </a:solidFill>
              </a:rPr>
              <a:t>their_addr.sin_zero</a:t>
            </a:r>
            <a:r>
              <a:rPr lang="en-US" altLang="zh-CN" sz="1600" dirty="0">
                <a:solidFill>
                  <a:schemeClr val="tx1"/>
                </a:solidFill>
              </a:rPr>
              <a:t>), 8); 		/* </a:t>
            </a:r>
            <a:r>
              <a:rPr lang="zh-CN" altLang="en-US" sz="1600" dirty="0">
                <a:solidFill>
                  <a:schemeClr val="tx1"/>
                </a:solidFill>
              </a:rPr>
              <a:t>其余部分设成</a:t>
            </a:r>
            <a:r>
              <a:rPr lang="en-US" altLang="zh-CN" sz="1600" dirty="0">
                <a:solidFill>
                  <a:schemeClr val="tx1"/>
                </a:solidFill>
              </a:rPr>
              <a:t>0 */</a:t>
            </a:r>
          </a:p>
          <a:p>
            <a:pPr lvl="1" algn="l"/>
            <a:endParaRPr lang="en-US" altLang="zh-CN" sz="1400" dirty="0">
              <a:solidFill>
                <a:schemeClr val="tx1"/>
              </a:solidFill>
            </a:endParaRPr>
          </a:p>
        </p:txBody>
      </p:sp>
    </p:spTree>
    <p:extLst>
      <p:ext uri="{BB962C8B-B14F-4D97-AF65-F5344CB8AC3E}">
        <p14:creationId xmlns:p14="http://schemas.microsoft.com/office/powerpoint/2010/main" val="175337615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spect="1" noChangeArrowheads="1"/>
          </p:cNvSpPr>
          <p:nvPr>
            <p:ph type="title" idx="4294967295"/>
          </p:nvPr>
        </p:nvSpPr>
        <p:spPr/>
        <p:txBody>
          <a:bodyPr/>
          <a:lstStyle/>
          <a:p>
            <a:pPr algn="ctr"/>
            <a:r>
              <a:rPr lang="en-US" altLang="en-US" dirty="0">
                <a:latin typeface="Arial Narrow" charset="0"/>
              </a:rPr>
              <a:t>实例分析</a:t>
            </a:r>
            <a:r>
              <a:rPr lang="en-US" altLang="zh-CN" dirty="0">
                <a:latin typeface="Arial Narrow" charset="0"/>
              </a:rPr>
              <a:t>——</a:t>
            </a:r>
            <a:r>
              <a:rPr lang="en-US" altLang="zh-CN" dirty="0" err="1">
                <a:latin typeface="Arial Narrow" charset="0"/>
              </a:rPr>
              <a:t>Client</a:t>
            </a:r>
            <a:r>
              <a:rPr lang="en-US" altLang="en-US" dirty="0" err="1">
                <a:latin typeface="Arial Narrow" charset="0"/>
              </a:rPr>
              <a:t>程序</a:t>
            </a:r>
            <a:endParaRPr lang="en-US" altLang="zh-CN" dirty="0">
              <a:latin typeface="黑体" charset="0"/>
              <a:sym typeface="黑体" charset="0"/>
            </a:endParaRPr>
          </a:p>
        </p:txBody>
      </p:sp>
      <p:sp>
        <p:nvSpPr>
          <p:cNvPr id="76804" name="AutoShape 2" descr="http://t11.baidu.com/it/u=1244005969,2990422032&amp;fm=58"/>
          <p:cNvSpPr>
            <a:spLocks noChangeAspect="1" noChangeArrowheads="1"/>
          </p:cNvSpPr>
          <p:nvPr/>
        </p:nvSpPr>
        <p:spPr bwMode="auto">
          <a:xfrm>
            <a:off x="524608" y="-141288"/>
            <a:ext cx="281354" cy="30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6805" name="AutoShape 4" descr="http://t11.baidu.com/it/u=1244005969,2990422032&amp;fm=58"/>
          <p:cNvSpPr>
            <a:spLocks noChangeAspect="1" noChangeArrowheads="1"/>
          </p:cNvSpPr>
          <p:nvPr/>
        </p:nvSpPr>
        <p:spPr bwMode="auto">
          <a:xfrm>
            <a:off x="665285" y="7938"/>
            <a:ext cx="28135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33CC"/>
              </a:solidFill>
              <a:cs typeface="楷体_GB2312" charset="0"/>
              <a:sym typeface="Arial" charset="0"/>
            </a:endParaRPr>
          </a:p>
        </p:txBody>
      </p:sp>
      <p:sp>
        <p:nvSpPr>
          <p:cNvPr id="76806" name="Rectangle 2"/>
          <p:cNvSpPr>
            <a:spLocks noChangeArrowheads="1"/>
          </p:cNvSpPr>
          <p:nvPr/>
        </p:nvSpPr>
        <p:spPr bwMode="auto">
          <a:xfrm>
            <a:off x="1208584" y="1630264"/>
            <a:ext cx="7738646"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lvl="1" algn="l"/>
            <a:r>
              <a:rPr lang="en-US" altLang="zh-CN" sz="1600" dirty="0">
                <a:solidFill>
                  <a:schemeClr val="tx1"/>
                </a:solidFill>
              </a:rPr>
              <a:t>if (connect(</a:t>
            </a:r>
            <a:r>
              <a:rPr lang="en-US" altLang="zh-CN" sz="1600" dirty="0" err="1">
                <a:solidFill>
                  <a:schemeClr val="tx1"/>
                </a:solidFill>
              </a:rPr>
              <a:t>sockfd</a:t>
            </a:r>
            <a:r>
              <a:rPr lang="en-US" altLang="zh-CN" sz="1600" dirty="0">
                <a:solidFill>
                  <a:schemeClr val="tx1"/>
                </a:solidFill>
              </a:rPr>
              <a:t>, (</a:t>
            </a:r>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a:t>
            </a:r>
            <a:r>
              <a:rPr lang="en-US" altLang="zh-CN" sz="1600" dirty="0">
                <a:solidFill>
                  <a:schemeClr val="tx1"/>
                </a:solidFill>
              </a:rPr>
              <a:t> *)&amp;</a:t>
            </a:r>
            <a:r>
              <a:rPr lang="en-US" altLang="zh-CN" sz="1600" dirty="0" err="1">
                <a:solidFill>
                  <a:schemeClr val="tx1"/>
                </a:solidFill>
              </a:rPr>
              <a:t>their_addr</a:t>
            </a:r>
            <a:r>
              <a:rPr lang="en-US" altLang="zh-CN" sz="1600" dirty="0">
                <a:solidFill>
                  <a:schemeClr val="tx1"/>
                </a:solidFill>
              </a:rPr>
              <a:t>, 			</a:t>
            </a:r>
            <a:r>
              <a:rPr lang="en-US" altLang="zh-CN" sz="1600" dirty="0" err="1">
                <a:solidFill>
                  <a:schemeClr val="tx1"/>
                </a:solidFill>
              </a:rPr>
              <a:t>sizeof</a:t>
            </a:r>
            <a:r>
              <a:rPr lang="en-US" altLang="zh-CN" sz="1600" dirty="0">
                <a:solidFill>
                  <a:schemeClr val="tx1"/>
                </a:solidFill>
              </a:rPr>
              <a:t>(</a:t>
            </a:r>
            <a:r>
              <a:rPr lang="en-US" altLang="zh-CN" sz="1600" dirty="0" err="1">
                <a:solidFill>
                  <a:schemeClr val="tx1"/>
                </a:solidFill>
              </a:rPr>
              <a:t>struct</a:t>
            </a:r>
            <a:r>
              <a:rPr lang="en-US" altLang="zh-CN" sz="1600" dirty="0">
                <a:solidFill>
                  <a:schemeClr val="tx1"/>
                </a:solidFill>
              </a:rPr>
              <a:t> </a:t>
            </a:r>
            <a:r>
              <a:rPr lang="en-US" altLang="zh-CN" sz="1600" dirty="0" err="1">
                <a:solidFill>
                  <a:schemeClr val="tx1"/>
                </a:solidFill>
              </a:rPr>
              <a:t>sockaddr</a:t>
            </a:r>
            <a:r>
              <a:rPr lang="en-US" altLang="zh-CN" sz="1600" dirty="0">
                <a:solidFill>
                  <a:schemeClr val="tx1"/>
                </a:solidFill>
              </a:rPr>
              <a:t>)) == -1) {</a:t>
            </a:r>
          </a:p>
          <a:p>
            <a:pPr lvl="2" algn="l"/>
            <a:r>
              <a:rPr lang="en-US" altLang="zh-CN" sz="1600" dirty="0" err="1">
                <a:solidFill>
                  <a:schemeClr val="tx1"/>
                </a:solidFill>
              </a:rPr>
              <a:t>perror</a:t>
            </a:r>
            <a:r>
              <a:rPr lang="en-US" altLang="zh-CN" sz="1600" dirty="0">
                <a:solidFill>
                  <a:schemeClr val="tx1"/>
                </a:solidFill>
              </a:rPr>
              <a:t>("connect");</a:t>
            </a:r>
          </a:p>
          <a:p>
            <a:pPr lvl="2" algn="l"/>
            <a:r>
              <a:rPr lang="en-US" altLang="zh-CN" sz="1600" dirty="0">
                <a:solidFill>
                  <a:schemeClr val="tx1"/>
                </a:solidFill>
              </a:rPr>
              <a:t>exit(1);</a:t>
            </a:r>
          </a:p>
          <a:p>
            <a:pPr lvl="1" algn="l"/>
            <a:r>
              <a:rPr lang="en-US" altLang="zh-CN" sz="1600" dirty="0">
                <a:solidFill>
                  <a:schemeClr val="tx1"/>
                </a:solidFill>
              </a:rPr>
              <a:t>}</a:t>
            </a:r>
          </a:p>
          <a:p>
            <a:pPr lvl="1" algn="l"/>
            <a:endParaRPr lang="en-US" altLang="zh-CN" sz="1600" dirty="0">
              <a:solidFill>
                <a:schemeClr val="tx1"/>
              </a:solidFill>
            </a:endParaRPr>
          </a:p>
          <a:p>
            <a:pPr lvl="1" algn="l"/>
            <a:r>
              <a:rPr lang="en-US" altLang="zh-CN" sz="1600" dirty="0">
                <a:solidFill>
                  <a:schemeClr val="tx1"/>
                </a:solidFill>
              </a:rPr>
              <a:t>if ((</a:t>
            </a:r>
            <a:r>
              <a:rPr lang="en-US" altLang="zh-CN" sz="1600" dirty="0" err="1">
                <a:solidFill>
                  <a:schemeClr val="tx1"/>
                </a:solidFill>
              </a:rPr>
              <a:t>numbytes</a:t>
            </a:r>
            <a:r>
              <a:rPr lang="en-US" altLang="zh-CN" sz="1600" dirty="0">
                <a:solidFill>
                  <a:schemeClr val="tx1"/>
                </a:solidFill>
              </a:rPr>
              <a:t>=</a:t>
            </a:r>
            <a:r>
              <a:rPr lang="en-US" altLang="zh-CN" sz="1600" dirty="0" err="1">
                <a:solidFill>
                  <a:schemeClr val="tx1"/>
                </a:solidFill>
              </a:rPr>
              <a:t>recv</a:t>
            </a:r>
            <a:r>
              <a:rPr lang="en-US" altLang="zh-CN" sz="1600" dirty="0">
                <a:solidFill>
                  <a:schemeClr val="tx1"/>
                </a:solidFill>
              </a:rPr>
              <a:t>(sockfd,buf,MAXDATASIZE,0))==-1) {</a:t>
            </a:r>
          </a:p>
          <a:p>
            <a:pPr lvl="2" algn="l"/>
            <a:r>
              <a:rPr lang="en-US" altLang="zh-CN" sz="1600" dirty="0" err="1">
                <a:solidFill>
                  <a:schemeClr val="tx1"/>
                </a:solidFill>
              </a:rPr>
              <a:t>perror</a:t>
            </a:r>
            <a:r>
              <a:rPr lang="en-US" altLang="zh-CN" sz="1600" dirty="0">
                <a:solidFill>
                  <a:schemeClr val="tx1"/>
                </a:solidFill>
              </a:rPr>
              <a:t>("</a:t>
            </a:r>
            <a:r>
              <a:rPr lang="en-US" altLang="zh-CN" sz="1600" dirty="0" err="1">
                <a:solidFill>
                  <a:schemeClr val="tx1"/>
                </a:solidFill>
              </a:rPr>
              <a:t>recv</a:t>
            </a:r>
            <a:r>
              <a:rPr lang="en-US" altLang="zh-CN" sz="1600" dirty="0">
                <a:solidFill>
                  <a:schemeClr val="tx1"/>
                </a:solidFill>
              </a:rPr>
              <a:t>");</a:t>
            </a:r>
          </a:p>
          <a:p>
            <a:pPr lvl="2" algn="l"/>
            <a:r>
              <a:rPr lang="en-US" altLang="zh-CN" sz="1600" dirty="0">
                <a:solidFill>
                  <a:schemeClr val="tx1"/>
                </a:solidFill>
              </a:rPr>
              <a:t>exit(1);</a:t>
            </a:r>
          </a:p>
          <a:p>
            <a:pPr lvl="1" algn="l"/>
            <a:r>
              <a:rPr lang="en-US" altLang="zh-CN" sz="1600" dirty="0">
                <a:solidFill>
                  <a:schemeClr val="tx1"/>
                </a:solidFill>
              </a:rPr>
              <a:t>}</a:t>
            </a:r>
          </a:p>
          <a:p>
            <a:pPr lvl="1" algn="l"/>
            <a:endParaRPr lang="en-US" altLang="zh-CN" sz="1600" dirty="0">
              <a:solidFill>
                <a:schemeClr val="tx1"/>
              </a:solidFill>
            </a:endParaRPr>
          </a:p>
          <a:p>
            <a:pPr lvl="1" algn="l"/>
            <a:r>
              <a:rPr lang="en-US" altLang="zh-CN" sz="1600" dirty="0" err="1">
                <a:solidFill>
                  <a:schemeClr val="tx1"/>
                </a:solidFill>
              </a:rPr>
              <a:t>buf</a:t>
            </a:r>
            <a:r>
              <a:rPr lang="en-US" altLang="zh-CN" sz="1600" dirty="0">
                <a:solidFill>
                  <a:schemeClr val="tx1"/>
                </a:solidFill>
              </a:rPr>
              <a:t>[</a:t>
            </a:r>
            <a:r>
              <a:rPr lang="en-US" altLang="zh-CN" sz="1600" dirty="0" err="1">
                <a:solidFill>
                  <a:schemeClr val="tx1"/>
                </a:solidFill>
              </a:rPr>
              <a:t>numbytes</a:t>
            </a:r>
            <a:r>
              <a:rPr lang="en-US" altLang="zh-CN" sz="1600" dirty="0">
                <a:solidFill>
                  <a:schemeClr val="tx1"/>
                </a:solidFill>
              </a:rPr>
              <a:t>] = '\0';</a:t>
            </a:r>
          </a:p>
          <a:p>
            <a:pPr lvl="1" algn="l"/>
            <a:r>
              <a:rPr lang="en-US" altLang="zh-CN" sz="1600" dirty="0" err="1">
                <a:solidFill>
                  <a:schemeClr val="tx1"/>
                </a:solidFill>
              </a:rPr>
              <a:t>printf</a:t>
            </a:r>
            <a:r>
              <a:rPr lang="en-US" altLang="zh-CN" sz="1600" dirty="0">
                <a:solidFill>
                  <a:schemeClr val="tx1"/>
                </a:solidFill>
              </a:rPr>
              <a:t>("Received: %s",</a:t>
            </a:r>
            <a:r>
              <a:rPr lang="en-US" altLang="zh-CN" sz="1600" dirty="0" err="1">
                <a:solidFill>
                  <a:schemeClr val="tx1"/>
                </a:solidFill>
              </a:rPr>
              <a:t>buf</a:t>
            </a:r>
            <a:r>
              <a:rPr lang="en-US" altLang="zh-CN" sz="1600" dirty="0">
                <a:solidFill>
                  <a:schemeClr val="tx1"/>
                </a:solidFill>
              </a:rPr>
              <a:t>);</a:t>
            </a:r>
          </a:p>
          <a:p>
            <a:pPr lvl="1" algn="l"/>
            <a:r>
              <a:rPr lang="en-US" altLang="zh-CN" sz="1600" dirty="0">
                <a:solidFill>
                  <a:schemeClr val="tx1"/>
                </a:solidFill>
              </a:rPr>
              <a:t>close(</a:t>
            </a:r>
            <a:r>
              <a:rPr lang="en-US" altLang="zh-CN" sz="1600" dirty="0" err="1">
                <a:solidFill>
                  <a:schemeClr val="tx1"/>
                </a:solidFill>
              </a:rPr>
              <a:t>sockfd</a:t>
            </a:r>
            <a:r>
              <a:rPr lang="en-US" altLang="zh-CN" sz="1600" dirty="0">
                <a:solidFill>
                  <a:schemeClr val="tx1"/>
                </a:solidFill>
              </a:rPr>
              <a:t>);</a:t>
            </a:r>
          </a:p>
          <a:p>
            <a:pPr lvl="1" algn="l"/>
            <a:r>
              <a:rPr lang="en-US" altLang="zh-CN" sz="1600" dirty="0">
                <a:solidFill>
                  <a:schemeClr val="tx1"/>
                </a:solidFill>
              </a:rPr>
              <a:t>return 0;</a:t>
            </a:r>
          </a:p>
          <a:p>
            <a:pPr algn="l"/>
            <a:r>
              <a:rPr lang="en-US" altLang="zh-CN" sz="1600" dirty="0">
                <a:solidFill>
                  <a:schemeClr val="tx1"/>
                </a:solidFill>
              </a:rPr>
              <a:t>}</a:t>
            </a:r>
          </a:p>
        </p:txBody>
      </p:sp>
    </p:spTree>
    <p:extLst>
      <p:ext uri="{BB962C8B-B14F-4D97-AF65-F5344CB8AC3E}">
        <p14:creationId xmlns:p14="http://schemas.microsoft.com/office/powerpoint/2010/main" val="379068044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异常情况</a:t>
            </a:r>
          </a:p>
        </p:txBody>
      </p:sp>
      <p:sp>
        <p:nvSpPr>
          <p:cNvPr id="3" name="Content Placeholder 2"/>
          <p:cNvSpPr>
            <a:spLocks noGrp="1"/>
          </p:cNvSpPr>
          <p:nvPr>
            <p:ph idx="1"/>
          </p:nvPr>
        </p:nvSpPr>
        <p:spPr/>
        <p:txBody>
          <a:bodyPr/>
          <a:lstStyle/>
          <a:p>
            <a:r>
              <a:rPr lang="zh-CN" altLang="en-US" dirty="0"/>
              <a:t>考虑在以下三种异常情况发生后，</a:t>
            </a:r>
            <a:r>
              <a:rPr lang="en-US" altLang="zh-CN" dirty="0"/>
              <a:t>TCP</a:t>
            </a:r>
            <a:r>
              <a:rPr lang="zh-CN" altLang="en-US" dirty="0"/>
              <a:t>客户／服务器程序的反映；</a:t>
            </a:r>
            <a:endParaRPr lang="en-US" altLang="zh-CN" dirty="0"/>
          </a:p>
          <a:p>
            <a:pPr lvl="1"/>
            <a:r>
              <a:rPr lang="zh-CN" altLang="en-US" dirty="0"/>
              <a:t>服务器主机崩溃</a:t>
            </a:r>
            <a:endParaRPr lang="en-US" altLang="zh-CN" dirty="0"/>
          </a:p>
          <a:p>
            <a:pPr lvl="1"/>
            <a:r>
              <a:rPr lang="zh-CN" altLang="en-US" dirty="0"/>
              <a:t>服务器主机崩溃后重启</a:t>
            </a:r>
            <a:endParaRPr lang="en-US" altLang="zh-CN" dirty="0"/>
          </a:p>
          <a:p>
            <a:pPr lvl="1"/>
            <a:r>
              <a:rPr lang="zh-CN" altLang="en-US" dirty="0"/>
              <a:t>服务器主机关机</a:t>
            </a:r>
            <a:endParaRPr lang="en-US" dirty="0"/>
          </a:p>
        </p:txBody>
      </p:sp>
    </p:spTree>
    <p:extLst>
      <p:ext uri="{BB962C8B-B14F-4D97-AF65-F5344CB8AC3E}">
        <p14:creationId xmlns:p14="http://schemas.microsoft.com/office/powerpoint/2010/main" val="348298618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服务器主机崩溃</a:t>
            </a:r>
          </a:p>
        </p:txBody>
      </p:sp>
      <p:sp>
        <p:nvSpPr>
          <p:cNvPr id="3" name="Content Placeholder 2"/>
          <p:cNvSpPr>
            <a:spLocks noGrp="1"/>
          </p:cNvSpPr>
          <p:nvPr>
            <p:ph idx="1"/>
          </p:nvPr>
        </p:nvSpPr>
        <p:spPr/>
        <p:txBody>
          <a:bodyPr/>
          <a:lstStyle/>
          <a:p>
            <a:r>
              <a:rPr lang="zh-CN" altLang="en-US" sz="2400" dirty="0"/>
              <a:t>服务器主机崩溃时，已有的网络连接上发不出任何东西。</a:t>
            </a:r>
            <a:endParaRPr lang="en-US" altLang="zh-CN" sz="2400" dirty="0"/>
          </a:p>
          <a:p>
            <a:pPr lvl="1">
              <a:buFont typeface="Wingdings" charset="0"/>
              <a:buChar char="v"/>
            </a:pPr>
            <a:r>
              <a:rPr lang="zh-CN" altLang="en-US" sz="2000" dirty="0">
                <a:latin typeface="Arial" charset="0"/>
              </a:rPr>
              <a:t>同时假设应用程序发出数据后，然后阻塞于从套接字读取响应。</a:t>
            </a:r>
            <a:endParaRPr lang="en-US" altLang="zh-CN" sz="2000" dirty="0">
              <a:latin typeface="Arial" charset="0"/>
            </a:endParaRPr>
          </a:p>
          <a:p>
            <a:r>
              <a:rPr lang="zh-CN" altLang="en-US" sz="2400" dirty="0"/>
              <a:t>由于服务器主机崩溃，因此客户</a:t>
            </a:r>
            <a:r>
              <a:rPr lang="en-US" altLang="zh-CN" sz="2400" dirty="0"/>
              <a:t>TCP</a:t>
            </a:r>
            <a:r>
              <a:rPr lang="zh-CN" altLang="en-US" sz="2400" dirty="0"/>
              <a:t>会持续重传数据分节，试图从服务器接收一个</a:t>
            </a:r>
            <a:r>
              <a:rPr lang="en-US" altLang="zh-CN" sz="2400" dirty="0"/>
              <a:t>ACK</a:t>
            </a:r>
            <a:r>
              <a:rPr lang="zh-CN" altLang="en-US" sz="2400" dirty="0"/>
              <a:t>：</a:t>
            </a:r>
            <a:endParaRPr lang="en-US" altLang="zh-CN" sz="2400" dirty="0"/>
          </a:p>
          <a:p>
            <a:pPr lvl="1">
              <a:buFont typeface="Wingdings" charset="0"/>
              <a:buChar char="v"/>
            </a:pPr>
            <a:r>
              <a:rPr lang="zh-CN" altLang="en-US" sz="2000" dirty="0">
                <a:latin typeface="Arial" charset="0"/>
              </a:rPr>
              <a:t>源自</a:t>
            </a:r>
            <a:r>
              <a:rPr lang="en-US" altLang="zh-CN" sz="2000" dirty="0">
                <a:latin typeface="Arial" charset="0"/>
              </a:rPr>
              <a:t>Berkeley</a:t>
            </a:r>
            <a:r>
              <a:rPr lang="zh-CN" altLang="en-US" sz="2000" dirty="0">
                <a:latin typeface="Arial" charset="0"/>
              </a:rPr>
              <a:t>的实现将重传</a:t>
            </a:r>
            <a:r>
              <a:rPr lang="en-US" altLang="zh-CN" sz="2000" dirty="0">
                <a:latin typeface="Arial" charset="0"/>
              </a:rPr>
              <a:t>12</a:t>
            </a:r>
            <a:r>
              <a:rPr lang="zh-CN" altLang="en-US" sz="2000" dirty="0">
                <a:latin typeface="Arial" charset="0"/>
              </a:rPr>
              <a:t>次。当客户</a:t>
            </a:r>
            <a:r>
              <a:rPr lang="en-US" altLang="zh-CN" sz="2000" dirty="0" err="1">
                <a:latin typeface="Arial" charset="0"/>
              </a:rPr>
              <a:t>tcp</a:t>
            </a:r>
            <a:r>
              <a:rPr lang="zh-CN" altLang="en-US" sz="2000" dirty="0">
                <a:latin typeface="Arial" charset="0"/>
              </a:rPr>
              <a:t>最终放弃时，返回给客户一个错误，此时错误是</a:t>
            </a:r>
            <a:r>
              <a:rPr lang="en-US" altLang="zh-CN" sz="2000" dirty="0">
                <a:latin typeface="Arial" charset="0"/>
              </a:rPr>
              <a:t>ETIMEDOUT</a:t>
            </a:r>
            <a:r>
              <a:rPr lang="zh-CN" altLang="en-US" sz="2000" dirty="0">
                <a:latin typeface="Arial" charset="0"/>
              </a:rPr>
              <a:t>，或者是因为中间路由器判定服务器主机不可达，且以一个目的地不可达的</a:t>
            </a:r>
            <a:r>
              <a:rPr lang="en-US" altLang="zh-CN" sz="2000" dirty="0">
                <a:latin typeface="Arial" charset="0"/>
              </a:rPr>
              <a:t>ICMP</a:t>
            </a:r>
            <a:r>
              <a:rPr lang="zh-CN" altLang="en-US" sz="2000" dirty="0">
                <a:latin typeface="Arial" charset="0"/>
              </a:rPr>
              <a:t>消息响应，则错误是</a:t>
            </a:r>
            <a:r>
              <a:rPr lang="en-US" altLang="zh-CN" sz="2000" dirty="0">
                <a:latin typeface="Arial" charset="0"/>
              </a:rPr>
              <a:t>EHOSTUNREACH</a:t>
            </a:r>
            <a:r>
              <a:rPr lang="zh-CN" altLang="en-US" sz="2000" dirty="0">
                <a:latin typeface="Arial" charset="0"/>
              </a:rPr>
              <a:t>或</a:t>
            </a:r>
            <a:r>
              <a:rPr lang="en-US" altLang="zh-CN" sz="2000" dirty="0">
                <a:latin typeface="Arial" charset="0"/>
              </a:rPr>
              <a:t>ENETUNREACH</a:t>
            </a:r>
            <a:r>
              <a:rPr lang="zh-CN" altLang="en-US" sz="2000" dirty="0">
                <a:latin typeface="Arial" charset="0"/>
              </a:rPr>
              <a:t>。</a:t>
            </a:r>
            <a:endParaRPr lang="en-US" altLang="zh-CN" sz="2000" dirty="0">
              <a:latin typeface="Arial" charset="0"/>
            </a:endParaRPr>
          </a:p>
          <a:p>
            <a:pPr lvl="1">
              <a:buFont typeface="Wingdings" charset="0"/>
              <a:buChar char="v"/>
            </a:pPr>
            <a:r>
              <a:rPr lang="zh-CN" altLang="en-US" sz="2000" dirty="0">
                <a:latin typeface="Arial" charset="0"/>
              </a:rPr>
              <a:t>通过设置套接字选项可以更改</a:t>
            </a:r>
            <a:r>
              <a:rPr lang="en-US" altLang="zh-CN" sz="2000" dirty="0" err="1">
                <a:latin typeface="Arial" charset="0"/>
              </a:rPr>
              <a:t>tcp</a:t>
            </a:r>
            <a:r>
              <a:rPr lang="zh-CN" altLang="en-US" sz="2000" dirty="0">
                <a:latin typeface="Arial" charset="0"/>
              </a:rPr>
              <a:t>持续重传等待的超时时间。</a:t>
            </a:r>
            <a:endParaRPr lang="en-US" altLang="zh-CN" sz="2000" dirty="0">
              <a:latin typeface="Arial" charset="0"/>
            </a:endParaRPr>
          </a:p>
          <a:p>
            <a:endParaRPr lang="en-US" dirty="0"/>
          </a:p>
        </p:txBody>
      </p:sp>
    </p:spTree>
    <p:extLst>
      <p:ext uri="{BB962C8B-B14F-4D97-AF65-F5344CB8AC3E}">
        <p14:creationId xmlns:p14="http://schemas.microsoft.com/office/powerpoint/2010/main" val="224116091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服务器主机崩溃后重启</a:t>
            </a:r>
          </a:p>
        </p:txBody>
      </p:sp>
      <p:sp>
        <p:nvSpPr>
          <p:cNvPr id="3" name="Content Placeholder 2"/>
          <p:cNvSpPr>
            <a:spLocks noGrp="1"/>
          </p:cNvSpPr>
          <p:nvPr>
            <p:ph idx="1"/>
          </p:nvPr>
        </p:nvSpPr>
        <p:spPr/>
        <p:txBody>
          <a:bodyPr/>
          <a:lstStyle/>
          <a:p>
            <a:r>
              <a:rPr lang="zh-CN" altLang="en-US" sz="2400" dirty="0"/>
              <a:t>在这种情况下，如果客户在主机崩溃重启前不主动发送数据，那么客户是不会知道服务器已崩溃的。</a:t>
            </a:r>
            <a:endParaRPr lang="en-US" altLang="zh-CN" sz="2400" dirty="0"/>
          </a:p>
          <a:p>
            <a:pPr lvl="1">
              <a:buFont typeface="Wingdings" charset="0"/>
              <a:buChar char="v"/>
            </a:pPr>
            <a:r>
              <a:rPr lang="zh-CN" altLang="en-US" sz="2000" dirty="0">
                <a:latin typeface="Arial" charset="0"/>
              </a:rPr>
              <a:t>在服务器重启后，客户向服务器发送一个数据分节；</a:t>
            </a:r>
            <a:endParaRPr lang="en-US" altLang="zh-CN" sz="2000" dirty="0">
              <a:latin typeface="Arial" charset="0"/>
            </a:endParaRPr>
          </a:p>
          <a:p>
            <a:pPr lvl="1">
              <a:buFont typeface="Wingdings" charset="0"/>
              <a:buChar char="v"/>
            </a:pPr>
            <a:r>
              <a:rPr lang="zh-CN" altLang="en-US" sz="2000" dirty="0">
                <a:latin typeface="Arial" charset="0"/>
              </a:rPr>
              <a:t>由于服务器重启后丢失了以前的连接信息（尽管在服务端口上有进程监听，但连接套接字所在的端口无进程等待），因此导致服务器主机的</a:t>
            </a:r>
            <a:r>
              <a:rPr lang="en-US" altLang="zh-CN" sz="2000" dirty="0" err="1">
                <a:latin typeface="Arial" charset="0"/>
              </a:rPr>
              <a:t>tcp</a:t>
            </a:r>
            <a:r>
              <a:rPr lang="zh-CN" altLang="en-US" sz="2000" dirty="0">
                <a:latin typeface="Arial" charset="0"/>
              </a:rPr>
              <a:t>响应</a:t>
            </a:r>
            <a:r>
              <a:rPr lang="en-US" altLang="zh-CN" sz="2000" dirty="0">
                <a:latin typeface="Arial" charset="0"/>
              </a:rPr>
              <a:t>RST</a:t>
            </a:r>
            <a:r>
              <a:rPr lang="zh-CN" altLang="en-US" sz="2000" dirty="0">
                <a:latin typeface="Arial" charset="0"/>
              </a:rPr>
              <a:t>；</a:t>
            </a:r>
            <a:endParaRPr lang="en-US" altLang="zh-CN" sz="2000" dirty="0">
              <a:latin typeface="Arial" charset="0"/>
            </a:endParaRPr>
          </a:p>
          <a:p>
            <a:pPr lvl="1">
              <a:buFont typeface="Wingdings" charset="0"/>
              <a:buChar char="v"/>
            </a:pPr>
            <a:r>
              <a:rPr lang="zh-CN" altLang="en-US" sz="2000" dirty="0">
                <a:latin typeface="Arial" charset="0"/>
              </a:rPr>
              <a:t>当客户</a:t>
            </a:r>
            <a:r>
              <a:rPr lang="en-US" altLang="zh-CN" sz="2000" dirty="0">
                <a:latin typeface="Arial" charset="0"/>
              </a:rPr>
              <a:t>TCP</a:t>
            </a:r>
            <a:r>
              <a:rPr lang="zh-CN" altLang="en-US" sz="2000" dirty="0">
                <a:latin typeface="Arial" charset="0"/>
              </a:rPr>
              <a:t>收到</a:t>
            </a:r>
            <a:r>
              <a:rPr lang="en-US" altLang="zh-CN" sz="2000" dirty="0">
                <a:latin typeface="Arial" charset="0"/>
              </a:rPr>
              <a:t>RST</a:t>
            </a:r>
            <a:r>
              <a:rPr lang="zh-CN" altLang="en-US" sz="2000" dirty="0">
                <a:latin typeface="Arial" charset="0"/>
              </a:rPr>
              <a:t>，向客户返回错误，</a:t>
            </a:r>
            <a:r>
              <a:rPr lang="en-US" altLang="zh-CN" sz="2000" dirty="0">
                <a:latin typeface="Arial" charset="0"/>
              </a:rPr>
              <a:t>ECONNRESET</a:t>
            </a:r>
          </a:p>
          <a:p>
            <a:r>
              <a:rPr lang="zh-CN" altLang="en-US" sz="2400" dirty="0"/>
              <a:t>如果客户对服务器的崩溃情况很关心，即使客户不主动发送数据也这样，就需要其他技术支持（如套接口选项</a:t>
            </a:r>
            <a:r>
              <a:rPr lang="en-US" altLang="zh-CN" sz="2400" dirty="0"/>
              <a:t>SO_KEEPALIVE</a:t>
            </a:r>
            <a:r>
              <a:rPr lang="zh-CN" altLang="en-US" sz="2400" dirty="0"/>
              <a:t>或某些客户／服务器心跳函数）。</a:t>
            </a:r>
            <a:endParaRPr lang="en-US" altLang="zh-CN" sz="2400" dirty="0"/>
          </a:p>
          <a:p>
            <a:endParaRPr lang="en-US" dirty="0"/>
          </a:p>
        </p:txBody>
      </p:sp>
    </p:spTree>
    <p:extLst>
      <p:ext uri="{BB962C8B-B14F-4D97-AF65-F5344CB8AC3E}">
        <p14:creationId xmlns:p14="http://schemas.microsoft.com/office/powerpoint/2010/main" val="4545548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——socket</a:t>
            </a:r>
            <a:endParaRPr lang="en-US" dirty="0"/>
          </a:p>
        </p:txBody>
      </p:sp>
      <p:sp>
        <p:nvSpPr>
          <p:cNvPr id="3" name="Content Placeholder 2"/>
          <p:cNvSpPr>
            <a:spLocks noGrp="1"/>
          </p:cNvSpPr>
          <p:nvPr>
            <p:ph idx="1"/>
          </p:nvPr>
        </p:nvSpPr>
        <p:spPr/>
        <p:txBody>
          <a:bodyPr/>
          <a:lstStyle/>
          <a:p>
            <a:r>
              <a:rPr lang="zh-CN" altLang="en-US" sz="2400" dirty="0"/>
              <a:t>功能：取得套接字描述符</a:t>
            </a:r>
            <a:endParaRPr lang="en-US" altLang="zh-CN" sz="2400" dirty="0"/>
          </a:p>
          <a:p>
            <a:r>
              <a:rPr lang="zh-CN" altLang="en-US" sz="2400" dirty="0"/>
              <a:t>语法：</a:t>
            </a:r>
            <a:r>
              <a:rPr lang="en-US" altLang="zh-CN" sz="2400" dirty="0"/>
              <a:t># include &lt;sys/</a:t>
            </a:r>
            <a:r>
              <a:rPr lang="en-US" altLang="zh-CN" sz="2400" dirty="0" err="1"/>
              <a:t>socket.h</a:t>
            </a:r>
            <a:r>
              <a:rPr lang="en-US" altLang="zh-CN" sz="2400" dirty="0"/>
              <a:t>&gt;</a:t>
            </a:r>
          </a:p>
          <a:p>
            <a:pPr algn="just">
              <a:buFontTx/>
              <a:buNone/>
            </a:pPr>
            <a:r>
              <a:rPr lang="zh-CN" altLang="en-US" sz="2400" dirty="0">
                <a:cs typeface="楷体_GB2312" charset="0"/>
              </a:rPr>
              <a:t>　　　</a:t>
            </a:r>
            <a:r>
              <a:rPr lang="en-US" altLang="zh-CN" sz="2400" dirty="0">
                <a:cs typeface="楷体_GB2312" charset="0"/>
              </a:rPr>
              <a:t>  </a:t>
            </a:r>
            <a:r>
              <a:rPr lang="en-US" altLang="zh-CN" sz="2400" dirty="0" err="1">
                <a:cs typeface="楷体_GB2312" charset="0"/>
              </a:rPr>
              <a:t>int</a:t>
            </a:r>
            <a:r>
              <a:rPr lang="en-US" altLang="zh-CN" sz="2400" dirty="0">
                <a:cs typeface="楷体_GB2312" charset="0"/>
              </a:rPr>
              <a:t> socket (</a:t>
            </a:r>
            <a:r>
              <a:rPr lang="en-US" altLang="zh-CN" sz="2400" dirty="0" err="1">
                <a:cs typeface="楷体_GB2312" charset="0"/>
              </a:rPr>
              <a:t>int</a:t>
            </a:r>
            <a:r>
              <a:rPr lang="en-US" altLang="zh-CN" sz="2400" dirty="0">
                <a:cs typeface="楷体_GB2312" charset="0"/>
              </a:rPr>
              <a:t> domain , </a:t>
            </a:r>
            <a:r>
              <a:rPr lang="en-US" altLang="zh-CN" sz="2400" dirty="0" err="1">
                <a:cs typeface="楷体_GB2312" charset="0"/>
              </a:rPr>
              <a:t>int</a:t>
            </a:r>
            <a:r>
              <a:rPr lang="en-US" altLang="zh-CN" sz="2400" dirty="0">
                <a:cs typeface="楷体_GB2312" charset="0"/>
              </a:rPr>
              <a:t> type , </a:t>
            </a:r>
            <a:r>
              <a:rPr lang="en-US" altLang="zh-CN" sz="2400" dirty="0" err="1">
                <a:cs typeface="楷体_GB2312" charset="0"/>
              </a:rPr>
              <a:t>int</a:t>
            </a:r>
            <a:r>
              <a:rPr lang="en-US" altLang="zh-CN" sz="2400" dirty="0">
                <a:cs typeface="楷体_GB2312" charset="0"/>
              </a:rPr>
              <a:t> protocol);</a:t>
            </a:r>
          </a:p>
          <a:p>
            <a:r>
              <a:rPr lang="zh-CN" altLang="en-US" sz="2400" dirty="0"/>
              <a:t>返回值：成功时返回非负描述符，失败时返回</a:t>
            </a:r>
            <a:r>
              <a:rPr lang="en-US" altLang="zh-CN" sz="2400" dirty="0"/>
              <a:t>-1</a:t>
            </a:r>
            <a:r>
              <a:rPr lang="zh-CN" altLang="en-US" sz="2400" dirty="0"/>
              <a:t>。</a:t>
            </a:r>
            <a:endParaRPr lang="en-US" altLang="zh-CN" sz="2400" dirty="0"/>
          </a:p>
          <a:p>
            <a:pPr lvl="1"/>
            <a:r>
              <a:rPr lang="en-US" altLang="zh-CN" sz="2000" dirty="0"/>
              <a:t>domain</a:t>
            </a:r>
            <a:r>
              <a:rPr lang="zh-CN" altLang="en-US" sz="2000" dirty="0"/>
              <a:t>参数指定套接字的协议族（</a:t>
            </a:r>
            <a:r>
              <a:rPr lang="en-US" altLang="zh-CN" sz="2000" dirty="0"/>
              <a:t>IPv4</a:t>
            </a:r>
            <a:r>
              <a:rPr lang="zh-CN" altLang="en-US" sz="2000" dirty="0"/>
              <a:t>为</a:t>
            </a:r>
            <a:r>
              <a:rPr lang="en-US" altLang="zh-CN" sz="2000" dirty="0"/>
              <a:t>AF_INET</a:t>
            </a:r>
            <a:r>
              <a:rPr lang="zh-CN" altLang="en-US" sz="2000" dirty="0"/>
              <a:t>、</a:t>
            </a:r>
            <a:r>
              <a:rPr lang="en-US" altLang="zh-CN" sz="2000" dirty="0"/>
              <a:t>IPv6</a:t>
            </a:r>
            <a:r>
              <a:rPr lang="zh-CN" altLang="en-US" sz="2000" dirty="0"/>
              <a:t>为</a:t>
            </a:r>
            <a:r>
              <a:rPr lang="en-US" altLang="zh-CN" sz="2000" dirty="0"/>
              <a:t>AF_INET6</a:t>
            </a:r>
            <a:r>
              <a:rPr lang="zh-CN" altLang="en-US" sz="2000" dirty="0"/>
              <a:t>）；</a:t>
            </a:r>
            <a:r>
              <a:rPr lang="en-US" altLang="zh-CN" sz="2000" dirty="0"/>
              <a:t>type</a:t>
            </a:r>
            <a:r>
              <a:rPr lang="zh-CN" altLang="en-US" sz="2000" dirty="0"/>
              <a:t>参数指定套接字的类型（</a:t>
            </a:r>
            <a:r>
              <a:rPr lang="en-US" altLang="zh-CN" sz="2000" dirty="0"/>
              <a:t>SOCK_STREAM</a:t>
            </a:r>
            <a:r>
              <a:rPr lang="zh-CN" altLang="en-US" sz="2000" dirty="0"/>
              <a:t>、</a:t>
            </a:r>
            <a:r>
              <a:rPr lang="en-US" altLang="zh-CN" sz="2000" dirty="0"/>
              <a:t>SOCK_DGRAM</a:t>
            </a:r>
            <a:r>
              <a:rPr lang="zh-CN" altLang="en-US" sz="2000" dirty="0"/>
              <a:t>或</a:t>
            </a:r>
            <a:r>
              <a:rPr lang="en-US" altLang="zh-CN" sz="2000" dirty="0"/>
              <a:t>SOCK_RAW</a:t>
            </a:r>
            <a:r>
              <a:rPr lang="zh-CN" altLang="en-US" sz="2000" dirty="0"/>
              <a:t>）。除非使用原始套接字，否则</a:t>
            </a:r>
            <a:r>
              <a:rPr lang="en-US" altLang="zh-CN" sz="2000" dirty="0"/>
              <a:t>protocol</a:t>
            </a:r>
            <a:r>
              <a:rPr lang="zh-CN" altLang="en-US" sz="2000" dirty="0"/>
              <a:t>参数应设为</a:t>
            </a:r>
            <a:r>
              <a:rPr lang="en-US" altLang="zh-CN" sz="2000" dirty="0"/>
              <a:t>0</a:t>
            </a:r>
            <a:r>
              <a:rPr lang="zh-CN" altLang="en-US" sz="2000" dirty="0"/>
              <a:t>。</a:t>
            </a:r>
            <a:endParaRPr lang="zh-CN" altLang="en-US" dirty="0"/>
          </a:p>
          <a:p>
            <a:r>
              <a:rPr lang="zh-CN" altLang="en-US" sz="2400" dirty="0"/>
              <a:t>应用示例：</a:t>
            </a:r>
            <a:endParaRPr lang="en-US" altLang="zh-CN" sz="2400" dirty="0"/>
          </a:p>
          <a:p>
            <a:pPr lvl="1"/>
            <a:r>
              <a:rPr lang="en-US" altLang="zh-CN" sz="2000" dirty="0"/>
              <a:t>TCP</a:t>
            </a:r>
            <a:r>
              <a:rPr lang="zh-CN" altLang="en-US" sz="2000" dirty="0"/>
              <a:t>：</a:t>
            </a:r>
            <a:r>
              <a:rPr lang="en-US" altLang="zh-CN" sz="2000" dirty="0" err="1"/>
              <a:t>sockfd</a:t>
            </a:r>
            <a:r>
              <a:rPr lang="en-US" altLang="zh-CN" sz="2000" dirty="0"/>
              <a:t> = socket(AF_INET,SOCK_STREAM,0);</a:t>
            </a:r>
          </a:p>
          <a:p>
            <a:pPr lvl="1"/>
            <a:r>
              <a:rPr lang="en-US" altLang="zh-CN" sz="2000" dirty="0"/>
              <a:t>UDP</a:t>
            </a:r>
            <a:r>
              <a:rPr lang="zh-CN" altLang="en-US" sz="2000" dirty="0"/>
              <a:t>：</a:t>
            </a:r>
            <a:r>
              <a:rPr lang="en-US" altLang="zh-CN" sz="2000" dirty="0" err="1"/>
              <a:t>sockfd</a:t>
            </a:r>
            <a:r>
              <a:rPr lang="en-US" altLang="zh-CN" sz="2000" dirty="0"/>
              <a:t> =socket(AF_INET, SOCK_DGRAM,0);</a:t>
            </a:r>
            <a:endParaRPr lang="en-US" sz="2000" dirty="0"/>
          </a:p>
        </p:txBody>
      </p:sp>
    </p:spTree>
    <p:extLst>
      <p:ext uri="{BB962C8B-B14F-4D97-AF65-F5344CB8AC3E}">
        <p14:creationId xmlns:p14="http://schemas.microsoft.com/office/powerpoint/2010/main" val="153712607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服务器主机关机</a:t>
            </a:r>
            <a:endParaRPr lang="en-US" dirty="0"/>
          </a:p>
        </p:txBody>
      </p:sp>
      <p:sp>
        <p:nvSpPr>
          <p:cNvPr id="3" name="Content Placeholder 2"/>
          <p:cNvSpPr>
            <a:spLocks noGrp="1"/>
          </p:cNvSpPr>
          <p:nvPr>
            <p:ph idx="1"/>
          </p:nvPr>
        </p:nvSpPr>
        <p:spPr/>
        <p:txBody>
          <a:bodyPr/>
          <a:lstStyle/>
          <a:p>
            <a:r>
              <a:rPr lang="zh-CN" altLang="en-US" sz="2400" dirty="0"/>
              <a:t>当</a:t>
            </a:r>
            <a:r>
              <a:rPr lang="en-US" altLang="zh-CN" sz="2400" dirty="0"/>
              <a:t>Linux</a:t>
            </a:r>
            <a:r>
              <a:rPr lang="zh-CN" altLang="en-US" sz="2400" dirty="0"/>
              <a:t>主机关机时，由</a:t>
            </a:r>
            <a:r>
              <a:rPr lang="en-US" altLang="zh-CN" sz="2400" dirty="0" err="1"/>
              <a:t>init</a:t>
            </a:r>
            <a:r>
              <a:rPr lang="zh-CN" altLang="en-US" sz="2400" dirty="0"/>
              <a:t>进程给所有运行的进程发信号</a:t>
            </a:r>
            <a:r>
              <a:rPr lang="en-US" altLang="zh-CN" sz="2400" dirty="0"/>
              <a:t>SIGTERM</a:t>
            </a:r>
            <a:r>
              <a:rPr lang="zh-CN" altLang="en-US" sz="2400" dirty="0"/>
              <a:t>（服务器程序可以捕获该信号，并在信号处理程序中正常关闭网络连接）。</a:t>
            </a:r>
            <a:endParaRPr lang="en-US" altLang="zh-CN" sz="2400" dirty="0"/>
          </a:p>
          <a:p>
            <a:pPr lvl="1">
              <a:buFont typeface="Wingdings" charset="0"/>
              <a:buChar char="v"/>
            </a:pPr>
            <a:r>
              <a:rPr lang="zh-CN" altLang="en-US" sz="2000" dirty="0">
                <a:latin typeface="Arial" charset="0"/>
              </a:rPr>
              <a:t>如果服务器程序忽略了</a:t>
            </a:r>
            <a:r>
              <a:rPr lang="en-US" altLang="zh-CN" sz="2000" dirty="0">
                <a:latin typeface="Arial" charset="0"/>
              </a:rPr>
              <a:t>SIGTERM</a:t>
            </a:r>
            <a:r>
              <a:rPr lang="zh-CN" altLang="en-US" sz="2000" dirty="0">
                <a:latin typeface="Arial" charset="0"/>
              </a:rPr>
              <a:t>信号，则</a:t>
            </a:r>
            <a:r>
              <a:rPr lang="en-US" altLang="zh-CN" sz="2000" dirty="0" err="1">
                <a:latin typeface="Arial" charset="0"/>
              </a:rPr>
              <a:t>init</a:t>
            </a:r>
            <a:r>
              <a:rPr lang="zh-CN" altLang="en-US" sz="2000" dirty="0">
                <a:latin typeface="Arial" charset="0"/>
              </a:rPr>
              <a:t>进程会等待一段固定的时间（通常是</a:t>
            </a:r>
            <a:r>
              <a:rPr lang="en-US" altLang="zh-CN" sz="2000" dirty="0">
                <a:latin typeface="Arial" charset="0"/>
              </a:rPr>
              <a:t>5s~20s</a:t>
            </a:r>
            <a:r>
              <a:rPr lang="zh-CN" altLang="en-US" sz="2000" dirty="0">
                <a:latin typeface="Arial" charset="0"/>
              </a:rPr>
              <a:t>），然后给所有还在运行的程序发信号</a:t>
            </a:r>
            <a:r>
              <a:rPr lang="en-US" altLang="zh-CN" sz="2000" dirty="0">
                <a:latin typeface="Arial" charset="0"/>
              </a:rPr>
              <a:t>SIGKILL</a:t>
            </a:r>
            <a:r>
              <a:rPr lang="zh-CN" altLang="en-US" sz="2000" dirty="0">
                <a:latin typeface="Arial" charset="0"/>
              </a:rPr>
              <a:t>（该信号不能由服务器程序捕获）；服务器将由信号</a:t>
            </a:r>
            <a:r>
              <a:rPr lang="en-US" altLang="zh-CN" sz="2000" dirty="0">
                <a:latin typeface="Arial" charset="0"/>
              </a:rPr>
              <a:t>SIGKILL</a:t>
            </a:r>
            <a:r>
              <a:rPr lang="zh-CN" altLang="en-US" sz="2000" dirty="0">
                <a:latin typeface="Arial" charset="0"/>
              </a:rPr>
              <a:t>终止，其终止时，所有打开的描述字被关闭，这导致向客户发送</a:t>
            </a:r>
            <a:r>
              <a:rPr lang="en-US" altLang="zh-CN" sz="2000" dirty="0">
                <a:latin typeface="Arial" charset="0"/>
              </a:rPr>
              <a:t>FIN</a:t>
            </a:r>
            <a:r>
              <a:rPr lang="zh-CN" altLang="en-US" sz="2000" dirty="0">
                <a:latin typeface="Arial" charset="0"/>
              </a:rPr>
              <a:t>分节；</a:t>
            </a:r>
            <a:endParaRPr lang="en-US" altLang="zh-CN" sz="2000" dirty="0">
              <a:latin typeface="Arial" charset="0"/>
            </a:endParaRPr>
          </a:p>
          <a:p>
            <a:r>
              <a:rPr lang="zh-CN" altLang="en-US" sz="2400" dirty="0"/>
              <a:t>客户收到</a:t>
            </a:r>
            <a:r>
              <a:rPr lang="en-US" altLang="zh-CN" sz="2400" dirty="0"/>
              <a:t>FIN</a:t>
            </a:r>
            <a:r>
              <a:rPr lang="zh-CN" altLang="en-US" sz="2400" dirty="0"/>
              <a:t>分节后，能推断出服务器将终止服务。</a:t>
            </a:r>
            <a:endParaRPr lang="en-US" altLang="zh-CN" sz="2400" dirty="0"/>
          </a:p>
          <a:p>
            <a:endParaRPr lang="en-US" dirty="0"/>
          </a:p>
        </p:txBody>
      </p:sp>
    </p:spTree>
    <p:extLst>
      <p:ext uri="{BB962C8B-B14F-4D97-AF65-F5344CB8AC3E}">
        <p14:creationId xmlns:p14="http://schemas.microsoft.com/office/powerpoint/2010/main" val="149932127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a:t>
            </a:r>
            <a:r>
              <a:rPr lang="zh-CN" altLang="zh-CN" dirty="0">
                <a:effectLst/>
              </a:rPr>
              <a:t>套接字编程</a:t>
            </a:r>
            <a:r>
              <a:rPr lang="en-US" altLang="zh-CN" dirty="0"/>
              <a:t>-</a:t>
            </a:r>
            <a:r>
              <a:rPr lang="zh-CN" altLang="en-US" dirty="0"/>
              <a:t>小结</a:t>
            </a:r>
          </a:p>
        </p:txBody>
      </p:sp>
      <p:graphicFrame>
        <p:nvGraphicFramePr>
          <p:cNvPr id="4" name="对象 3"/>
          <p:cNvGraphicFramePr>
            <a:graphicFrameLocks noChangeAspect="1"/>
          </p:cNvGraphicFramePr>
          <p:nvPr>
            <p:extLst>
              <p:ext uri="{D42A27DB-BD31-4B8C-83A1-F6EECF244321}">
                <p14:modId xmlns:p14="http://schemas.microsoft.com/office/powerpoint/2010/main" val="1551652557"/>
              </p:ext>
            </p:extLst>
          </p:nvPr>
        </p:nvGraphicFramePr>
        <p:xfrm>
          <a:off x="2000672" y="1268760"/>
          <a:ext cx="6120208" cy="5485353"/>
        </p:xfrm>
        <a:graphic>
          <a:graphicData uri="http://schemas.openxmlformats.org/presentationml/2006/ole">
            <mc:AlternateContent xmlns:mc="http://schemas.openxmlformats.org/markup-compatibility/2006">
              <mc:Choice xmlns:v="urn:schemas-microsoft-com:vml" Requires="v">
                <p:oleObj name="Visio" r:id="rId2" imgW="4396264" imgH="4110038" progId="Visio.Drawing.11">
                  <p:embed/>
                </p:oleObj>
              </mc:Choice>
              <mc:Fallback>
                <p:oleObj name="Visio" r:id="rId2" imgW="4396264" imgH="4110038" progId="Visio.Drawing.11">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672" y="1268760"/>
                        <a:ext cx="6120208" cy="548535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4006038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目录</a:t>
            </a:r>
            <a:endParaRPr lang="en-US" dirty="0"/>
          </a:p>
        </p:txBody>
      </p:sp>
      <p:sp>
        <p:nvSpPr>
          <p:cNvPr id="3" name="Content Placeholder 2"/>
          <p:cNvSpPr>
            <a:spLocks noGrp="1"/>
          </p:cNvSpPr>
          <p:nvPr>
            <p:ph idx="1"/>
          </p:nvPr>
        </p:nvSpPr>
        <p:spPr/>
        <p:txBody>
          <a:bodyPr/>
          <a:lstStyle/>
          <a:p>
            <a:r>
              <a:rPr lang="zh-CN" altLang="en-US" dirty="0"/>
              <a:t>套接字概述</a:t>
            </a:r>
            <a:endParaRPr lang="en-US" altLang="zh-CN" dirty="0"/>
          </a:p>
          <a:p>
            <a:r>
              <a:rPr lang="en-US" altLang="zh-CN" dirty="0"/>
              <a:t>TCP/IP</a:t>
            </a:r>
            <a:r>
              <a:rPr lang="zh-CN" altLang="en-US" dirty="0"/>
              <a:t>协议</a:t>
            </a:r>
            <a:endParaRPr lang="en-US" altLang="zh-CN" dirty="0"/>
          </a:p>
          <a:p>
            <a:r>
              <a:rPr lang="zh-CN" altLang="en-US" dirty="0"/>
              <a:t>套接字基础知识</a:t>
            </a:r>
            <a:endParaRPr lang="en-US" altLang="zh-CN" dirty="0"/>
          </a:p>
          <a:p>
            <a:r>
              <a:rPr lang="zh-CN" altLang="en-US" dirty="0">
                <a:latin typeface="Arial Narrow" charset="0"/>
              </a:rPr>
              <a:t>基本套接字操作</a:t>
            </a:r>
            <a:endParaRPr lang="en-US" altLang="zh-CN" dirty="0">
              <a:latin typeface="Arial Narrow" charset="0"/>
            </a:endParaRPr>
          </a:p>
          <a:p>
            <a:r>
              <a:rPr lang="en-US" altLang="en-US" dirty="0"/>
              <a:t>TCP</a:t>
            </a:r>
            <a:r>
              <a:rPr lang="zh-CN" altLang="en-US" dirty="0"/>
              <a:t>套接字编程</a:t>
            </a:r>
            <a:endParaRPr lang="en-US" altLang="zh-CN" dirty="0"/>
          </a:p>
          <a:p>
            <a:r>
              <a:rPr lang="en-US" altLang="en-US" dirty="0">
                <a:solidFill>
                  <a:srgbClr val="FF0000"/>
                </a:solidFill>
              </a:rPr>
              <a:t>UDP</a:t>
            </a:r>
            <a:r>
              <a:rPr lang="zh-CN" altLang="en-US" dirty="0">
                <a:solidFill>
                  <a:srgbClr val="FF0000"/>
                </a:solidFill>
              </a:rPr>
              <a:t>套接字编程</a:t>
            </a:r>
            <a:endParaRPr lang="en-US" altLang="zh-CN" dirty="0">
              <a:solidFill>
                <a:srgbClr val="FF0000"/>
              </a:solidFill>
            </a:endParaRPr>
          </a:p>
          <a:p>
            <a:r>
              <a:rPr lang="en-US" altLang="zh-CN" dirty="0"/>
              <a:t>I/O</a:t>
            </a:r>
            <a:r>
              <a:rPr lang="zh-CN" altLang="en-US" dirty="0"/>
              <a:t>模型</a:t>
            </a:r>
            <a:endParaRPr lang="en-US" altLang="zh-CN" dirty="0"/>
          </a:p>
          <a:p>
            <a:endParaRPr lang="en-US" altLang="zh-CN" dirty="0">
              <a:solidFill>
                <a:srgbClr val="FF0000"/>
              </a:solidFill>
            </a:endParaRPr>
          </a:p>
          <a:p>
            <a:pPr marL="0" indent="0">
              <a:buNone/>
            </a:pPr>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334509933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err="1"/>
              <a:t>UDP</a:t>
            </a:r>
            <a:r>
              <a:rPr lang="en-US" dirty="0" err="1"/>
              <a:t>套接字的工作流程</a:t>
            </a:r>
            <a:endParaRPr lang="en-US" dirty="0"/>
          </a:p>
        </p:txBody>
      </p:sp>
      <p:graphicFrame>
        <p:nvGraphicFramePr>
          <p:cNvPr id="33" name="Object 36"/>
          <p:cNvGraphicFramePr>
            <a:graphicFrameLocks noChangeAspect="1"/>
          </p:cNvGraphicFramePr>
          <p:nvPr/>
        </p:nvGraphicFramePr>
        <p:xfrm>
          <a:off x="1712641" y="1484784"/>
          <a:ext cx="6192837" cy="4972050"/>
        </p:xfrm>
        <a:graphic>
          <a:graphicData uri="http://schemas.openxmlformats.org/presentationml/2006/ole">
            <mc:AlternateContent xmlns:mc="http://schemas.openxmlformats.org/markup-compatibility/2006">
              <mc:Choice xmlns:v="urn:schemas-microsoft-com:vml" Requires="v">
                <p:oleObj name="Visio" r:id="rId2" imgW="3911890" imgH="3162953" progId="Visio.Drawing.11">
                  <p:embed/>
                </p:oleObj>
              </mc:Choice>
              <mc:Fallback>
                <p:oleObj name="Visio" r:id="rId2" imgW="3911890" imgH="3162953" progId="Visio.Drawing.11">
                  <p:embed/>
                  <p:pic>
                    <p:nvPicPr>
                      <p:cNvPr id="33"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641" y="1484784"/>
                        <a:ext cx="6192837" cy="497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724186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UDP套接字编程</a:t>
            </a:r>
            <a:endParaRPr lang="en-US" dirty="0"/>
          </a:p>
        </p:txBody>
      </p:sp>
      <p:sp>
        <p:nvSpPr>
          <p:cNvPr id="3" name="Content Placeholder 2"/>
          <p:cNvSpPr>
            <a:spLocks noGrp="1"/>
          </p:cNvSpPr>
          <p:nvPr>
            <p:ph idx="1"/>
          </p:nvPr>
        </p:nvSpPr>
        <p:spPr/>
        <p:txBody>
          <a:bodyPr/>
          <a:lstStyle/>
          <a:p>
            <a:pPr>
              <a:lnSpc>
                <a:spcPct val="90000"/>
              </a:lnSpc>
            </a:pPr>
            <a:r>
              <a:rPr lang="zh-CN" altLang="en-US" sz="2400" dirty="0"/>
              <a:t>实现</a:t>
            </a:r>
            <a:r>
              <a:rPr lang="en-US" altLang="zh-CN" sz="2400" dirty="0"/>
              <a:t>UDP</a:t>
            </a:r>
            <a:r>
              <a:rPr lang="zh-CN" altLang="en-US" sz="2400" dirty="0"/>
              <a:t>套接字基本步骤分为服务器端和客户端两部分：</a:t>
            </a:r>
            <a:endParaRPr lang="en-US" altLang="zh-CN" sz="2400" dirty="0"/>
          </a:p>
          <a:p>
            <a:pPr>
              <a:lnSpc>
                <a:spcPct val="90000"/>
              </a:lnSpc>
            </a:pPr>
            <a:r>
              <a:rPr lang="zh-CN" altLang="en-US" sz="2400" dirty="0"/>
              <a:t>服务器端步骤</a:t>
            </a:r>
            <a:endParaRPr lang="en-US" altLang="zh-CN" sz="2400" dirty="0"/>
          </a:p>
          <a:p>
            <a:pPr lvl="1">
              <a:lnSpc>
                <a:spcPct val="90000"/>
              </a:lnSpc>
            </a:pPr>
            <a:r>
              <a:rPr lang="zh-CN" altLang="en-US" dirty="0"/>
              <a:t>创建一个</a:t>
            </a:r>
            <a:r>
              <a:rPr lang="en-US" altLang="zh-CN" dirty="0"/>
              <a:t>socket</a:t>
            </a:r>
            <a:r>
              <a:rPr lang="zh-CN" altLang="en-US" dirty="0"/>
              <a:t>：</a:t>
            </a:r>
            <a:r>
              <a:rPr lang="en-US" altLang="zh-CN" dirty="0"/>
              <a:t>socket()</a:t>
            </a:r>
          </a:p>
          <a:p>
            <a:pPr lvl="1">
              <a:lnSpc>
                <a:spcPct val="90000"/>
              </a:lnSpc>
            </a:pPr>
            <a:r>
              <a:rPr lang="zh-CN" altLang="en-US" dirty="0"/>
              <a:t>绑定</a:t>
            </a:r>
            <a:r>
              <a:rPr lang="en-US" altLang="zh-CN" dirty="0"/>
              <a:t>IP</a:t>
            </a:r>
            <a:r>
              <a:rPr lang="zh-CN" altLang="en-US" dirty="0"/>
              <a:t>地址、端口等信息到</a:t>
            </a:r>
            <a:r>
              <a:rPr lang="en-US" altLang="zh-CN" dirty="0"/>
              <a:t>socket</a:t>
            </a:r>
            <a:r>
              <a:rPr lang="zh-CN" altLang="en-US" dirty="0"/>
              <a:t>上</a:t>
            </a:r>
            <a:r>
              <a:rPr lang="en-US" altLang="en-US" dirty="0"/>
              <a:t>：</a:t>
            </a:r>
            <a:r>
              <a:rPr lang="en-US" altLang="zh-CN" dirty="0"/>
              <a:t>bind()</a:t>
            </a:r>
          </a:p>
          <a:p>
            <a:pPr lvl="1">
              <a:lnSpc>
                <a:spcPct val="90000"/>
              </a:lnSpc>
            </a:pPr>
            <a:r>
              <a:rPr lang="zh-CN" altLang="en-US" dirty="0"/>
              <a:t>循环接收数据：</a:t>
            </a:r>
            <a:r>
              <a:rPr lang="en-US" altLang="zh-CN" dirty="0" err="1"/>
              <a:t>recvfrom</a:t>
            </a:r>
            <a:r>
              <a:rPr lang="en-US" altLang="zh-CN" dirty="0"/>
              <a:t>()</a:t>
            </a:r>
          </a:p>
          <a:p>
            <a:pPr lvl="1">
              <a:lnSpc>
                <a:spcPct val="90000"/>
              </a:lnSpc>
            </a:pPr>
            <a:r>
              <a:rPr lang="zh-CN" altLang="en-US" dirty="0"/>
              <a:t>处理客户端请求</a:t>
            </a:r>
            <a:endParaRPr lang="en-US" altLang="zh-CN" dirty="0"/>
          </a:p>
          <a:p>
            <a:pPr lvl="1">
              <a:lnSpc>
                <a:spcPct val="90000"/>
              </a:lnSpc>
            </a:pPr>
            <a:r>
              <a:rPr lang="zh-CN" altLang="en-US" dirty="0"/>
              <a:t>发送信息回客户端：</a:t>
            </a:r>
            <a:r>
              <a:rPr lang="en-US" altLang="zh-CN" dirty="0" err="1"/>
              <a:t>sendto</a:t>
            </a:r>
            <a:r>
              <a:rPr lang="en-US" altLang="zh-CN" dirty="0"/>
              <a:t>()</a:t>
            </a:r>
          </a:p>
          <a:p>
            <a:pPr lvl="1">
              <a:lnSpc>
                <a:spcPct val="90000"/>
              </a:lnSpc>
            </a:pPr>
            <a:r>
              <a:rPr lang="zh-CN" altLang="en-US" dirty="0"/>
              <a:t>关闭网络连接</a:t>
            </a:r>
          </a:p>
          <a:p>
            <a:endParaRPr lang="en-US" dirty="0"/>
          </a:p>
        </p:txBody>
      </p:sp>
    </p:spTree>
    <p:extLst>
      <p:ext uri="{BB962C8B-B14F-4D97-AF65-F5344CB8AC3E}">
        <p14:creationId xmlns:p14="http://schemas.microsoft.com/office/powerpoint/2010/main" val="184215669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t>UDP</a:t>
            </a:r>
            <a:r>
              <a:rPr lang="zh-CN" altLang="en-US" dirty="0"/>
              <a:t>套接字编程</a:t>
            </a:r>
            <a:endParaRPr lang="en-US" dirty="0"/>
          </a:p>
        </p:txBody>
      </p:sp>
      <p:sp>
        <p:nvSpPr>
          <p:cNvPr id="3" name="Content Placeholder 2"/>
          <p:cNvSpPr>
            <a:spLocks noGrp="1"/>
          </p:cNvSpPr>
          <p:nvPr>
            <p:ph idx="1"/>
          </p:nvPr>
        </p:nvSpPr>
        <p:spPr/>
        <p:txBody>
          <a:bodyPr/>
          <a:lstStyle/>
          <a:p>
            <a:pPr>
              <a:lnSpc>
                <a:spcPct val="90000"/>
              </a:lnSpc>
            </a:pPr>
            <a:r>
              <a:rPr lang="zh-CN" altLang="en-US" sz="2400" dirty="0"/>
              <a:t>客户端步骤</a:t>
            </a:r>
            <a:endParaRPr lang="en-US" altLang="zh-CN" sz="2400" dirty="0"/>
          </a:p>
          <a:p>
            <a:pPr lvl="1">
              <a:lnSpc>
                <a:spcPct val="90000"/>
              </a:lnSpc>
            </a:pPr>
            <a:r>
              <a:rPr lang="zh-CN" altLang="en-US" dirty="0"/>
              <a:t>创建一个</a:t>
            </a:r>
            <a:r>
              <a:rPr lang="en-US" altLang="zh-CN" dirty="0"/>
              <a:t>socket</a:t>
            </a:r>
            <a:r>
              <a:rPr lang="zh-CN" altLang="en-US" dirty="0"/>
              <a:t>：</a:t>
            </a:r>
            <a:r>
              <a:rPr lang="en-US" altLang="zh-CN" dirty="0"/>
              <a:t>socket()</a:t>
            </a:r>
          </a:p>
          <a:p>
            <a:pPr lvl="1">
              <a:lnSpc>
                <a:spcPct val="90000"/>
              </a:lnSpc>
            </a:pPr>
            <a:r>
              <a:rPr lang="zh-CN" altLang="en-US" dirty="0"/>
              <a:t>发送数据</a:t>
            </a:r>
            <a:r>
              <a:rPr lang="en-US" altLang="zh-CN" dirty="0"/>
              <a:t>：</a:t>
            </a:r>
            <a:r>
              <a:rPr lang="en-US" altLang="zh-CN" dirty="0" err="1"/>
              <a:t>sendto</a:t>
            </a:r>
            <a:r>
              <a:rPr lang="en-US" altLang="zh-CN" dirty="0"/>
              <a:t>()</a:t>
            </a:r>
          </a:p>
          <a:p>
            <a:pPr lvl="1">
              <a:lnSpc>
                <a:spcPct val="90000"/>
              </a:lnSpc>
            </a:pPr>
            <a:r>
              <a:rPr lang="zh-CN" altLang="en-US" dirty="0"/>
              <a:t>接收数据应答：</a:t>
            </a:r>
            <a:r>
              <a:rPr lang="en-US" altLang="zh-CN" dirty="0" err="1"/>
              <a:t>recvfrom</a:t>
            </a:r>
            <a:r>
              <a:rPr lang="en-US" altLang="zh-CN" dirty="0"/>
              <a:t>()</a:t>
            </a:r>
          </a:p>
          <a:p>
            <a:pPr lvl="1">
              <a:lnSpc>
                <a:spcPct val="90000"/>
              </a:lnSpc>
            </a:pPr>
            <a:r>
              <a:rPr lang="zh-CN" altLang="en-US" dirty="0"/>
              <a:t>关闭网络连接</a:t>
            </a:r>
          </a:p>
          <a:p>
            <a:endParaRPr lang="en-US" dirty="0"/>
          </a:p>
        </p:txBody>
      </p:sp>
    </p:spTree>
    <p:extLst>
      <p:ext uri="{BB962C8B-B14F-4D97-AF65-F5344CB8AC3E}">
        <p14:creationId xmlns:p14="http://schemas.microsoft.com/office/powerpoint/2010/main" val="296142537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a:t>
            </a:r>
            <a:r>
              <a:rPr lang="en-US" altLang="zh-CN" dirty="0" err="1">
                <a:latin typeface="Arial Narrow" charset="0"/>
              </a:rPr>
              <a:t>sendto</a:t>
            </a:r>
            <a:endParaRPr lang="en-US" dirty="0"/>
          </a:p>
        </p:txBody>
      </p:sp>
      <p:sp>
        <p:nvSpPr>
          <p:cNvPr id="3" name="Content Placeholder 2"/>
          <p:cNvSpPr>
            <a:spLocks noGrp="1"/>
          </p:cNvSpPr>
          <p:nvPr>
            <p:ph idx="1"/>
          </p:nvPr>
        </p:nvSpPr>
        <p:spPr/>
        <p:txBody>
          <a:bodyPr/>
          <a:lstStyle/>
          <a:p>
            <a:pPr>
              <a:lnSpc>
                <a:spcPct val="90000"/>
              </a:lnSpc>
            </a:pPr>
            <a:r>
              <a:rPr lang="zh-CN" altLang="en-US" sz="2400" dirty="0"/>
              <a:t>功能：发送一定字节数的</a:t>
            </a:r>
            <a:r>
              <a:rPr lang="en-US" altLang="zh-CN" sz="2400" dirty="0"/>
              <a:t>UDP</a:t>
            </a:r>
            <a:r>
              <a:rPr lang="zh-CN" altLang="en-US" sz="2400" dirty="0"/>
              <a:t>数据报。</a:t>
            </a:r>
            <a:endParaRPr lang="en-US" altLang="zh-CN" sz="2400" dirty="0"/>
          </a:p>
          <a:p>
            <a:pPr>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nSpc>
                <a:spcPct val="90000"/>
              </a:lnSpc>
              <a:buNone/>
            </a:pPr>
            <a:r>
              <a:rPr lang="en-US" altLang="zh-CN" sz="2400" dirty="0"/>
              <a:t>           </a:t>
            </a:r>
            <a:r>
              <a:rPr lang="zh-CN" altLang="en-US" sz="2400" dirty="0"/>
              <a:t>　</a:t>
            </a:r>
            <a:r>
              <a:rPr lang="en-US" altLang="zh-CN" sz="2400" dirty="0"/>
              <a:t># include &lt;sys/</a:t>
            </a:r>
            <a:r>
              <a:rPr lang="en-US" altLang="zh-CN" sz="2400" dirty="0" err="1"/>
              <a:t>socket.h</a:t>
            </a:r>
            <a:r>
              <a:rPr lang="en-US" altLang="zh-CN" sz="2400" dirty="0"/>
              <a:t>&gt;</a:t>
            </a:r>
          </a:p>
          <a:p>
            <a:pPr marL="0" indent="0">
              <a:lnSpc>
                <a:spcPct val="90000"/>
              </a:lnSpc>
              <a:buNone/>
            </a:pPr>
            <a:r>
              <a:rPr lang="en-US" altLang="en-US" sz="2400" dirty="0"/>
              <a:t>                 </a:t>
            </a:r>
            <a:r>
              <a:rPr lang="en-US" altLang="zh-CN" sz="2400" dirty="0" err="1"/>
              <a:t>ssize_t</a:t>
            </a:r>
            <a:r>
              <a:rPr lang="en-US" altLang="zh-CN" sz="2400" dirty="0"/>
              <a:t> </a:t>
            </a:r>
            <a:r>
              <a:rPr lang="en-US" altLang="zh-CN" sz="2400" dirty="0" err="1"/>
              <a:t>sendto</a:t>
            </a:r>
            <a:r>
              <a:rPr lang="en-US" altLang="zh-CN" sz="2400" dirty="0"/>
              <a:t> (</a:t>
            </a:r>
            <a:r>
              <a:rPr lang="en-US" altLang="zh-CN" sz="2400" dirty="0" err="1"/>
              <a:t>int</a:t>
            </a:r>
            <a:r>
              <a:rPr lang="en-US" altLang="zh-CN" sz="2400" dirty="0"/>
              <a:t> </a:t>
            </a:r>
            <a:r>
              <a:rPr lang="en-US" altLang="zh-CN" sz="2400" dirty="0" err="1"/>
              <a:t>sockfd</a:t>
            </a:r>
            <a:r>
              <a:rPr lang="en-US" altLang="zh-CN" sz="2400" dirty="0"/>
              <a:t>, </a:t>
            </a:r>
            <a:r>
              <a:rPr lang="en-US" altLang="zh-CN" sz="2400" dirty="0" err="1"/>
              <a:t>const</a:t>
            </a:r>
            <a:r>
              <a:rPr lang="en-US" altLang="zh-CN" sz="2400" dirty="0"/>
              <a:t> void *buff,</a:t>
            </a:r>
          </a:p>
          <a:p>
            <a:pPr marL="0" indent="0">
              <a:lnSpc>
                <a:spcPct val="90000"/>
              </a:lnSpc>
              <a:buNone/>
            </a:pPr>
            <a:r>
              <a:rPr lang="en-US" altLang="zh-CN" sz="2400" dirty="0"/>
              <a:t>                  </a:t>
            </a:r>
            <a:r>
              <a:rPr lang="zh-CN" altLang="en-US" sz="2400" dirty="0"/>
              <a:t>　　　　　　　</a:t>
            </a:r>
            <a:r>
              <a:rPr lang="en-US" altLang="zh-CN" sz="2400" dirty="0" err="1"/>
              <a:t>size_t</a:t>
            </a:r>
            <a:r>
              <a:rPr lang="en-US" altLang="zh-CN" sz="2400" dirty="0"/>
              <a:t> </a:t>
            </a:r>
            <a:r>
              <a:rPr lang="en-US" altLang="zh-CN" sz="2400" dirty="0" err="1"/>
              <a:t>nbytes</a:t>
            </a:r>
            <a:r>
              <a:rPr lang="en-US" altLang="zh-CN" sz="2400" dirty="0"/>
              <a:t>, </a:t>
            </a:r>
            <a:r>
              <a:rPr lang="en-US" altLang="zh-CN" sz="2400" dirty="0" err="1"/>
              <a:t>int</a:t>
            </a:r>
            <a:r>
              <a:rPr lang="en-US" altLang="zh-CN" sz="2400" dirty="0"/>
              <a:t> flags,</a:t>
            </a:r>
          </a:p>
          <a:p>
            <a:pPr marL="0" indent="0">
              <a:lnSpc>
                <a:spcPct val="90000"/>
              </a:lnSpc>
              <a:buNone/>
            </a:pPr>
            <a:r>
              <a:rPr lang="en-US" altLang="zh-CN" sz="2400" dirty="0"/>
              <a:t>                  </a:t>
            </a:r>
            <a:r>
              <a:rPr lang="zh-CN" altLang="en-US" sz="2400" dirty="0"/>
              <a:t>　　　　　　　</a:t>
            </a:r>
            <a:r>
              <a:rPr lang="en-US" altLang="zh-CN" sz="2400" dirty="0" err="1"/>
              <a:t>const</a:t>
            </a:r>
            <a:r>
              <a:rPr lang="en-US" altLang="zh-CN" sz="2400" dirty="0"/>
              <a:t> </a:t>
            </a:r>
            <a:r>
              <a:rPr lang="en-US" altLang="zh-CN" sz="2400" dirty="0" err="1"/>
              <a:t>struct</a:t>
            </a:r>
            <a:r>
              <a:rPr lang="en-US" altLang="zh-CN" sz="2400" dirty="0"/>
              <a:t> </a:t>
            </a:r>
            <a:r>
              <a:rPr lang="en-US" altLang="zh-CN" sz="2400" dirty="0" err="1"/>
              <a:t>sockaddr</a:t>
            </a:r>
            <a:r>
              <a:rPr lang="en-US" altLang="zh-CN" sz="2400" dirty="0"/>
              <a:t> *to,</a:t>
            </a:r>
          </a:p>
          <a:p>
            <a:pPr marL="0" indent="0">
              <a:lnSpc>
                <a:spcPct val="90000"/>
              </a:lnSpc>
              <a:buNone/>
            </a:pPr>
            <a:r>
              <a:rPr lang="en-US" altLang="zh-CN" sz="2400" dirty="0"/>
              <a:t>                  </a:t>
            </a:r>
            <a:r>
              <a:rPr lang="zh-CN" altLang="en-US" sz="2400" dirty="0"/>
              <a:t>　　　　　　　</a:t>
            </a:r>
            <a:r>
              <a:rPr lang="en-US" altLang="zh-CN" sz="2400" dirty="0" err="1"/>
              <a:t>socklen_t</a:t>
            </a:r>
            <a:r>
              <a:rPr lang="en-US" altLang="zh-CN" sz="2400" dirty="0"/>
              <a:t> </a:t>
            </a:r>
            <a:r>
              <a:rPr lang="en-US" altLang="zh-CN" sz="2400" dirty="0" err="1"/>
              <a:t>addrlen</a:t>
            </a:r>
            <a:r>
              <a:rPr lang="en-US" altLang="zh-CN" sz="2400" dirty="0"/>
              <a:t>);</a:t>
            </a:r>
          </a:p>
          <a:p>
            <a:pPr>
              <a:lnSpc>
                <a:spcPct val="90000"/>
              </a:lnSpc>
            </a:pPr>
            <a:r>
              <a:rPr lang="zh-CN" altLang="en-US" sz="2400" dirty="0"/>
              <a:t>返回值：返回已成功发送字节数，失败返回</a:t>
            </a:r>
            <a:r>
              <a:rPr lang="en-US" altLang="zh-CN" sz="2400" dirty="0"/>
              <a:t>-1</a:t>
            </a:r>
          </a:p>
          <a:p>
            <a:endParaRPr lang="en-US" dirty="0"/>
          </a:p>
        </p:txBody>
      </p:sp>
    </p:spTree>
    <p:extLst>
      <p:ext uri="{BB962C8B-B14F-4D97-AF65-F5344CB8AC3E}">
        <p14:creationId xmlns:p14="http://schemas.microsoft.com/office/powerpoint/2010/main" val="32788212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a:t>
            </a:r>
            <a:r>
              <a:rPr lang="en-US" altLang="zh-CN" dirty="0" err="1">
                <a:latin typeface="Arial Narrow" charset="0"/>
              </a:rPr>
              <a:t>recvfrom</a:t>
            </a:r>
            <a:endParaRPr lang="en-US" dirty="0"/>
          </a:p>
        </p:txBody>
      </p:sp>
      <p:sp>
        <p:nvSpPr>
          <p:cNvPr id="3" name="Content Placeholder 2"/>
          <p:cNvSpPr>
            <a:spLocks noGrp="1"/>
          </p:cNvSpPr>
          <p:nvPr>
            <p:ph idx="1"/>
          </p:nvPr>
        </p:nvSpPr>
        <p:spPr>
          <a:xfrm>
            <a:off x="488950" y="1412875"/>
            <a:ext cx="9072562" cy="4608513"/>
          </a:xfrm>
        </p:spPr>
        <p:txBody>
          <a:bodyPr/>
          <a:lstStyle/>
          <a:p>
            <a:pPr>
              <a:lnSpc>
                <a:spcPct val="90000"/>
              </a:lnSpc>
            </a:pPr>
            <a:r>
              <a:rPr lang="zh-CN" altLang="en-US" sz="2400" dirty="0"/>
              <a:t>功能：接收一定字节数的</a:t>
            </a:r>
            <a:r>
              <a:rPr lang="en-US" altLang="zh-CN" sz="2400" dirty="0"/>
              <a:t>UDP</a:t>
            </a:r>
            <a:r>
              <a:rPr lang="zh-CN" altLang="en-US" sz="2400" dirty="0"/>
              <a:t>数据报</a:t>
            </a:r>
            <a:endParaRPr lang="en-US" altLang="zh-CN" sz="2400" dirty="0"/>
          </a:p>
          <a:p>
            <a:pPr>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nSpc>
                <a:spcPct val="90000"/>
              </a:lnSpc>
              <a:buNone/>
            </a:pPr>
            <a:r>
              <a:rPr lang="zh-CN" altLang="en-US" sz="2400" dirty="0"/>
              <a:t>   　    </a:t>
            </a:r>
            <a:r>
              <a:rPr lang="en-US" altLang="zh-CN" sz="2400" dirty="0"/>
              <a:t># include &lt;sys/</a:t>
            </a:r>
            <a:r>
              <a:rPr lang="en-US" altLang="zh-CN" sz="2400" dirty="0" err="1"/>
              <a:t>socket.h</a:t>
            </a:r>
            <a:r>
              <a:rPr lang="en-US" altLang="zh-CN" sz="2400" dirty="0"/>
              <a:t>&gt;</a:t>
            </a:r>
          </a:p>
          <a:p>
            <a:pPr marL="0" indent="0">
              <a:lnSpc>
                <a:spcPct val="90000"/>
              </a:lnSpc>
              <a:buNone/>
            </a:pPr>
            <a:r>
              <a:rPr lang="en-US" altLang="zh-CN" sz="2400" dirty="0"/>
              <a:t>       </a:t>
            </a:r>
            <a:r>
              <a:rPr lang="zh-CN" altLang="en-US" sz="2400" dirty="0"/>
              <a:t>　</a:t>
            </a:r>
            <a:r>
              <a:rPr lang="en-US" altLang="zh-CN" sz="2400" dirty="0"/>
              <a:t>   </a:t>
            </a:r>
            <a:r>
              <a:rPr lang="en-US" altLang="zh-CN" sz="2400" dirty="0" err="1"/>
              <a:t>ssize_t</a:t>
            </a:r>
            <a:r>
              <a:rPr lang="en-US" altLang="zh-CN" sz="2400" dirty="0"/>
              <a:t> </a:t>
            </a:r>
            <a:r>
              <a:rPr lang="en-US" altLang="zh-CN" sz="2400" dirty="0" err="1"/>
              <a:t>recvfrom</a:t>
            </a:r>
            <a:r>
              <a:rPr lang="en-US" altLang="zh-CN" sz="2400" dirty="0"/>
              <a:t> (</a:t>
            </a:r>
            <a:r>
              <a:rPr lang="en-US" altLang="zh-CN" sz="2400" dirty="0" err="1"/>
              <a:t>int</a:t>
            </a:r>
            <a:r>
              <a:rPr lang="en-US" altLang="zh-CN" sz="2400" dirty="0"/>
              <a:t> </a:t>
            </a:r>
            <a:r>
              <a:rPr lang="en-US" altLang="zh-CN" sz="2400" dirty="0" err="1"/>
              <a:t>sockfd</a:t>
            </a:r>
            <a:r>
              <a:rPr lang="en-US" altLang="zh-CN" sz="2400" dirty="0"/>
              <a:t>, void *buff,</a:t>
            </a:r>
          </a:p>
          <a:p>
            <a:pPr marL="0" indent="0">
              <a:lnSpc>
                <a:spcPct val="90000"/>
              </a:lnSpc>
              <a:buNone/>
            </a:pPr>
            <a:r>
              <a:rPr lang="en-US" altLang="en-US" sz="2400" dirty="0"/>
              <a:t>                </a:t>
            </a:r>
            <a:r>
              <a:rPr lang="zh-CN" altLang="en-US" sz="2400" dirty="0"/>
              <a:t>　　　　　　　</a:t>
            </a:r>
            <a:r>
              <a:rPr lang="en-US" altLang="zh-CN" sz="2400" dirty="0"/>
              <a:t>  </a:t>
            </a:r>
            <a:r>
              <a:rPr lang="en-US" altLang="zh-CN" sz="2400" dirty="0" err="1"/>
              <a:t>size_t</a:t>
            </a:r>
            <a:r>
              <a:rPr lang="en-US" altLang="zh-CN" sz="2400" dirty="0"/>
              <a:t> </a:t>
            </a:r>
            <a:r>
              <a:rPr lang="en-US" altLang="zh-CN" sz="2400" dirty="0" err="1"/>
              <a:t>nbytes</a:t>
            </a:r>
            <a:r>
              <a:rPr lang="en-US" altLang="zh-CN" sz="2400" dirty="0"/>
              <a:t>, </a:t>
            </a:r>
            <a:r>
              <a:rPr lang="en-US" altLang="zh-CN" sz="2400" dirty="0" err="1"/>
              <a:t>int</a:t>
            </a:r>
            <a:r>
              <a:rPr lang="en-US" altLang="zh-CN" sz="2400" dirty="0"/>
              <a:t> flags,</a:t>
            </a:r>
          </a:p>
          <a:p>
            <a:pPr marL="0" indent="0">
              <a:lnSpc>
                <a:spcPct val="90000"/>
              </a:lnSpc>
              <a:buNone/>
            </a:pPr>
            <a:r>
              <a:rPr lang="en-US" altLang="zh-CN" sz="2400" dirty="0"/>
              <a:t>            </a:t>
            </a:r>
            <a:r>
              <a:rPr lang="zh-CN" altLang="en-US" sz="2400" dirty="0"/>
              <a:t>　　　　　　　　</a:t>
            </a:r>
            <a:r>
              <a:rPr lang="en-US" altLang="zh-CN" sz="2400" dirty="0"/>
              <a:t>  </a:t>
            </a:r>
            <a:r>
              <a:rPr lang="en-US" altLang="zh-CN" sz="2400" dirty="0" err="1"/>
              <a:t>struct</a:t>
            </a:r>
            <a:r>
              <a:rPr lang="en-US" altLang="zh-CN" sz="2400" dirty="0"/>
              <a:t> </a:t>
            </a:r>
            <a:r>
              <a:rPr lang="en-US" altLang="zh-CN" sz="2400" dirty="0" err="1"/>
              <a:t>sockaddr</a:t>
            </a:r>
            <a:r>
              <a:rPr lang="en-US" altLang="zh-CN" sz="2400" dirty="0"/>
              <a:t> *from,</a:t>
            </a:r>
          </a:p>
          <a:p>
            <a:pPr marL="0" indent="0">
              <a:lnSpc>
                <a:spcPct val="90000"/>
              </a:lnSpc>
              <a:buNone/>
            </a:pPr>
            <a:r>
              <a:rPr lang="en-US" altLang="zh-CN" sz="2400" dirty="0"/>
              <a:t>            </a:t>
            </a:r>
            <a:r>
              <a:rPr lang="zh-CN" altLang="en-US" sz="2400" dirty="0"/>
              <a:t>　　　　　　　　</a:t>
            </a:r>
            <a:r>
              <a:rPr lang="en-US" altLang="zh-CN" sz="2400" dirty="0"/>
              <a:t>  </a:t>
            </a:r>
            <a:r>
              <a:rPr lang="en-US" altLang="zh-CN" sz="2400" dirty="0" err="1"/>
              <a:t>socklen_t</a:t>
            </a:r>
            <a:r>
              <a:rPr lang="en-US" altLang="zh-CN" sz="2400" dirty="0"/>
              <a:t> *</a:t>
            </a:r>
            <a:r>
              <a:rPr lang="en-US" altLang="zh-CN" sz="2400" dirty="0" err="1"/>
              <a:t>addrlen</a:t>
            </a:r>
            <a:r>
              <a:rPr lang="en-US" altLang="zh-CN" sz="2400" dirty="0"/>
              <a:t>);</a:t>
            </a:r>
          </a:p>
          <a:p>
            <a:pPr>
              <a:lnSpc>
                <a:spcPct val="90000"/>
              </a:lnSpc>
            </a:pPr>
            <a:r>
              <a:rPr lang="zh-CN" altLang="en-US" sz="2400" dirty="0"/>
              <a:t>返回值：返回读到字节数，失败返回</a:t>
            </a:r>
            <a:r>
              <a:rPr lang="en-US" altLang="zh-CN" sz="2400" dirty="0"/>
              <a:t>-1</a:t>
            </a:r>
          </a:p>
          <a:p>
            <a:pPr lvl="1">
              <a:lnSpc>
                <a:spcPct val="90000"/>
              </a:lnSpc>
            </a:pPr>
            <a:r>
              <a:rPr lang="en-US" altLang="zh-CN" sz="2000" dirty="0" err="1"/>
              <a:t>recvfrom</a:t>
            </a:r>
            <a:r>
              <a:rPr lang="zh-CN" altLang="en-US" sz="2000" dirty="0"/>
              <a:t>和</a:t>
            </a:r>
            <a:r>
              <a:rPr lang="en-US" altLang="zh-CN" sz="2000" dirty="0" err="1"/>
              <a:t>sendto</a:t>
            </a:r>
            <a:r>
              <a:rPr lang="zh-CN" altLang="en-US" sz="2000" dirty="0"/>
              <a:t>参数主要是用在未连接的</a:t>
            </a:r>
            <a:r>
              <a:rPr lang="en-US" altLang="zh-CN" sz="2000" dirty="0"/>
              <a:t>UDP</a:t>
            </a:r>
            <a:r>
              <a:rPr lang="zh-CN" altLang="en-US" sz="2000" dirty="0"/>
              <a:t>套接字中的，其前面四个参数和</a:t>
            </a:r>
            <a:r>
              <a:rPr lang="en-US" altLang="zh-CN" sz="2000" dirty="0" err="1"/>
              <a:t>recv</a:t>
            </a:r>
            <a:r>
              <a:rPr lang="zh-CN" altLang="en-US" sz="2000" dirty="0"/>
              <a:t>及</a:t>
            </a:r>
            <a:r>
              <a:rPr lang="en-US" altLang="zh-CN" sz="2000" dirty="0"/>
              <a:t>send</a:t>
            </a:r>
            <a:r>
              <a:rPr lang="zh-CN" altLang="en-US" sz="2000" dirty="0"/>
              <a:t>相同，参数</a:t>
            </a:r>
            <a:r>
              <a:rPr lang="en-US" altLang="zh-CN" sz="2000" dirty="0"/>
              <a:t>to</a:t>
            </a:r>
            <a:r>
              <a:rPr lang="zh-CN" altLang="en-US" sz="2000" dirty="0"/>
              <a:t>和</a:t>
            </a:r>
            <a:r>
              <a:rPr lang="en-US" altLang="zh-CN" sz="2000" dirty="0"/>
              <a:t>from</a:t>
            </a:r>
            <a:r>
              <a:rPr lang="zh-CN" altLang="en-US" sz="2000" dirty="0"/>
              <a:t>分别指定所接收数据报的源地址和所发送数据报的目标地址。参数</a:t>
            </a:r>
            <a:r>
              <a:rPr lang="en-US" altLang="zh-CN" sz="2000" dirty="0" err="1"/>
              <a:t>addrlen</a:t>
            </a:r>
            <a:r>
              <a:rPr lang="zh-CN" altLang="en-US" sz="2000" dirty="0"/>
              <a:t>则指定地址结构的大小。</a:t>
            </a:r>
            <a:endParaRPr lang="en-US" altLang="zh-CN" sz="2000" dirty="0"/>
          </a:p>
          <a:p>
            <a:endParaRPr lang="en-US" dirty="0"/>
          </a:p>
        </p:txBody>
      </p:sp>
    </p:spTree>
    <p:extLst>
      <p:ext uri="{BB962C8B-B14F-4D97-AF65-F5344CB8AC3E}">
        <p14:creationId xmlns:p14="http://schemas.microsoft.com/office/powerpoint/2010/main" val="13084227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t>值</a:t>
            </a:r>
            <a:r>
              <a:rPr lang="en-US" altLang="zh-CN" dirty="0"/>
              <a:t>——</a:t>
            </a:r>
            <a:r>
              <a:rPr lang="zh-CN" altLang="en-US" dirty="0"/>
              <a:t>结果参数说明</a:t>
            </a:r>
            <a:endParaRPr lang="en-US" dirty="0"/>
          </a:p>
        </p:txBody>
      </p:sp>
      <p:sp>
        <p:nvSpPr>
          <p:cNvPr id="3" name="Content Placeholder 2"/>
          <p:cNvSpPr>
            <a:spLocks noGrp="1"/>
          </p:cNvSpPr>
          <p:nvPr>
            <p:ph idx="1"/>
          </p:nvPr>
        </p:nvSpPr>
        <p:spPr>
          <a:xfrm>
            <a:off x="832340" y="1412776"/>
            <a:ext cx="8241323" cy="4608513"/>
          </a:xfrm>
        </p:spPr>
        <p:txBody>
          <a:bodyPr/>
          <a:lstStyle/>
          <a:p>
            <a:pPr marL="0" indent="0">
              <a:buNone/>
            </a:pPr>
            <a:r>
              <a:rPr lang="zh-CN" altLang="en-US" dirty="0"/>
              <a:t> </a:t>
            </a:r>
            <a:endParaRPr lang="en-US" altLang="zh-CN" dirty="0"/>
          </a:p>
          <a:p>
            <a:endParaRPr lang="en-US" dirty="0"/>
          </a:p>
          <a:p>
            <a:endParaRPr lang="en-US" dirty="0"/>
          </a:p>
          <a:p>
            <a:endParaRPr lang="en-US" dirty="0"/>
          </a:p>
          <a:p>
            <a:endParaRPr lang="en-US" dirty="0"/>
          </a:p>
          <a:p>
            <a:pPr marL="0" indent="0">
              <a:buNone/>
            </a:pPr>
            <a:endParaRPr lang="en-US" dirty="0"/>
          </a:p>
          <a:p>
            <a:pPr algn="just">
              <a:spcBef>
                <a:spcPct val="50000"/>
              </a:spcBef>
            </a:pPr>
            <a:r>
              <a:rPr lang="zh-CN" altLang="en-US" sz="2400" b="0" dirty="0">
                <a:latin typeface="Times New Roman" charset="0"/>
              </a:rPr>
              <a:t>当函数被调用时，结构大小是一值，当函数返回时，结构大小又是一个结果，这种参数类型叫值</a:t>
            </a:r>
            <a:r>
              <a:rPr lang="en-US" altLang="zh-CN" sz="2400" b="0" dirty="0">
                <a:latin typeface="Times New Roman" charset="0"/>
              </a:rPr>
              <a:t>-</a:t>
            </a:r>
            <a:r>
              <a:rPr lang="zh-CN" altLang="en-US" sz="2400" b="0" dirty="0">
                <a:latin typeface="Times New Roman" charset="0"/>
              </a:rPr>
              <a:t>结果参数。参数是一个整型指针</a:t>
            </a:r>
            <a:endParaRPr lang="en-US" altLang="zh-CN" sz="2400" b="0" dirty="0">
              <a:latin typeface="Times New Roman" charset="0"/>
            </a:endParaRPr>
          </a:p>
          <a:p>
            <a:pPr lvl="1">
              <a:lnSpc>
                <a:spcPct val="85000"/>
              </a:lnSpc>
              <a:buClr>
                <a:schemeClr val="folHlink"/>
              </a:buClr>
              <a:buSzPct val="60000"/>
              <a:buNone/>
            </a:pPr>
            <a:r>
              <a:rPr lang="en-US" altLang="zh-CN" sz="1800" b="0" dirty="0"/>
              <a:t>bind(</a:t>
            </a:r>
            <a:r>
              <a:rPr lang="en-US" altLang="zh-CN" sz="1800" b="0" dirty="0" err="1"/>
              <a:t>int</a:t>
            </a:r>
            <a:r>
              <a:rPr lang="en-US" altLang="zh-CN" sz="1800" b="0" dirty="0"/>
              <a:t> </a:t>
            </a:r>
            <a:r>
              <a:rPr lang="en-US" altLang="zh-CN" sz="1800" b="0" dirty="0" err="1"/>
              <a:t>sockfd</a:t>
            </a:r>
            <a:r>
              <a:rPr lang="en-US" altLang="zh-CN" sz="1800" b="0" dirty="0"/>
              <a:t>, </a:t>
            </a:r>
            <a:r>
              <a:rPr lang="en-US" altLang="zh-CN" sz="1800" b="0" dirty="0" err="1"/>
              <a:t>const</a:t>
            </a:r>
            <a:r>
              <a:rPr lang="en-US" altLang="zh-CN" sz="1800" b="0" dirty="0"/>
              <a:t> </a:t>
            </a:r>
            <a:r>
              <a:rPr lang="en-US" altLang="zh-CN" sz="1800" b="0" dirty="0" err="1"/>
              <a:t>struct</a:t>
            </a:r>
            <a:r>
              <a:rPr lang="en-US" altLang="zh-CN" sz="1800" b="0" dirty="0"/>
              <a:t> </a:t>
            </a:r>
            <a:r>
              <a:rPr lang="en-US" altLang="zh-CN" sz="1800" b="0" dirty="0" err="1"/>
              <a:t>sockaddr</a:t>
            </a:r>
            <a:r>
              <a:rPr lang="en-US" altLang="zh-CN" sz="1800" b="0" dirty="0"/>
              <a:t> *</a:t>
            </a:r>
            <a:r>
              <a:rPr lang="en-US" altLang="zh-CN" sz="1800" b="0" dirty="0" err="1"/>
              <a:t>addr</a:t>
            </a:r>
            <a:r>
              <a:rPr lang="en-US" altLang="zh-CN" sz="1800" b="0" dirty="0"/>
              <a:t>, </a:t>
            </a:r>
            <a:r>
              <a:rPr lang="en-US" altLang="zh-CN" sz="1800" b="0" dirty="0" err="1"/>
              <a:t>socklen_len</a:t>
            </a:r>
            <a:r>
              <a:rPr lang="en-US" altLang="zh-CN" sz="1800" b="0" dirty="0"/>
              <a:t> </a:t>
            </a:r>
            <a:r>
              <a:rPr lang="en-US" altLang="zh-CN" sz="1800" b="0" dirty="0" err="1"/>
              <a:t>len</a:t>
            </a:r>
            <a:r>
              <a:rPr lang="en-US" altLang="zh-CN" sz="1800" b="0" dirty="0"/>
              <a:t>)</a:t>
            </a:r>
          </a:p>
          <a:p>
            <a:pPr lvl="1">
              <a:lnSpc>
                <a:spcPct val="90000"/>
              </a:lnSpc>
              <a:buClr>
                <a:schemeClr val="folHlink"/>
              </a:buClr>
              <a:buSzPct val="60000"/>
              <a:buNone/>
            </a:pPr>
            <a:r>
              <a:rPr lang="en-US" altLang="zh-CN" sz="1800" b="0" dirty="0" err="1"/>
              <a:t>recvfrom</a:t>
            </a:r>
            <a:r>
              <a:rPr lang="en-US" altLang="zh-CN" sz="1800" b="0" dirty="0"/>
              <a:t>(</a:t>
            </a:r>
            <a:r>
              <a:rPr lang="en-US" altLang="zh-CN" sz="1800" b="0" dirty="0" err="1"/>
              <a:t>int</a:t>
            </a:r>
            <a:r>
              <a:rPr lang="en-US" altLang="zh-CN" sz="1800" b="0" dirty="0"/>
              <a:t> </a:t>
            </a:r>
            <a:r>
              <a:rPr lang="en-US" altLang="zh-CN" sz="1800" b="0" dirty="0" err="1"/>
              <a:t>sockfd</a:t>
            </a:r>
            <a:r>
              <a:rPr lang="en-US" altLang="zh-CN" sz="1800" b="0" dirty="0"/>
              <a:t>, void *</a:t>
            </a:r>
            <a:r>
              <a:rPr lang="en-US" altLang="zh-CN" sz="1800" b="0" dirty="0" err="1"/>
              <a:t>buf</a:t>
            </a:r>
            <a:r>
              <a:rPr lang="en-US" altLang="zh-CN" sz="1800" b="0" dirty="0"/>
              <a:t>, </a:t>
            </a:r>
            <a:r>
              <a:rPr lang="en-US" altLang="zh-CN" sz="1800" b="0" dirty="0" err="1"/>
              <a:t>size_t</a:t>
            </a:r>
            <a:r>
              <a:rPr lang="en-US" altLang="zh-CN" sz="1800" b="0" dirty="0"/>
              <a:t> </a:t>
            </a:r>
            <a:r>
              <a:rPr lang="en-US" altLang="zh-CN" sz="1800" b="0" dirty="0" err="1"/>
              <a:t>len</a:t>
            </a:r>
            <a:r>
              <a:rPr lang="en-US" altLang="zh-CN" sz="1800" b="0" dirty="0"/>
              <a:t>, </a:t>
            </a:r>
            <a:r>
              <a:rPr lang="en-US" altLang="zh-CN" sz="1800" b="0" dirty="0" err="1"/>
              <a:t>int</a:t>
            </a:r>
            <a:r>
              <a:rPr lang="en-US" altLang="zh-CN" sz="1800" b="0" dirty="0"/>
              <a:t> flags, </a:t>
            </a:r>
            <a:r>
              <a:rPr lang="en-US" altLang="zh-CN" sz="1800" b="0" dirty="0" err="1"/>
              <a:t>struct</a:t>
            </a:r>
            <a:r>
              <a:rPr lang="en-US" altLang="zh-CN" sz="1800" b="0" dirty="0"/>
              <a:t> </a:t>
            </a:r>
            <a:r>
              <a:rPr lang="en-US" altLang="zh-CN" sz="1800" b="0" dirty="0" err="1"/>
              <a:t>sockaddr</a:t>
            </a:r>
            <a:r>
              <a:rPr lang="en-US" altLang="zh-CN" sz="1800" b="0" dirty="0"/>
              <a:t> *from, </a:t>
            </a:r>
            <a:r>
              <a:rPr lang="en-US" altLang="zh-CN" sz="1800" b="0" dirty="0" err="1"/>
              <a:t>int</a:t>
            </a:r>
            <a:r>
              <a:rPr lang="en-US" altLang="zh-CN" sz="1800" b="0" dirty="0"/>
              <a:t> *</a:t>
            </a:r>
            <a:r>
              <a:rPr lang="en-US" altLang="zh-CN" sz="1800" b="0" dirty="0" err="1">
                <a:solidFill>
                  <a:schemeClr val="hlink"/>
                </a:solidFill>
              </a:rPr>
              <a:t>fromlen</a:t>
            </a:r>
            <a:r>
              <a:rPr lang="en-US" altLang="zh-CN" sz="1800" b="0" dirty="0"/>
              <a:t>)</a:t>
            </a:r>
            <a:endParaRPr lang="en-US" altLang="zh-CN" sz="1800" b="0" dirty="0">
              <a:latin typeface="Times New Roman" charset="0"/>
            </a:endParaRPr>
          </a:p>
          <a:p>
            <a:endParaRPr lang="en-US" dirty="0"/>
          </a:p>
        </p:txBody>
      </p:sp>
      <p:sp>
        <p:nvSpPr>
          <p:cNvPr id="4" name="Rectangle 2"/>
          <p:cNvSpPr>
            <a:spLocks noChangeArrowheads="1"/>
          </p:cNvSpPr>
          <p:nvPr/>
        </p:nvSpPr>
        <p:spPr bwMode="auto">
          <a:xfrm>
            <a:off x="2291680" y="1782499"/>
            <a:ext cx="5181600" cy="1652587"/>
          </a:xfrm>
          <a:prstGeom prst="rect">
            <a:avLst/>
          </a:prstGeom>
          <a:ln>
            <a:solidFill>
              <a:srgbClr val="000000"/>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solidFill>
                <a:sysClr val="windowText" lastClr="000000"/>
              </a:solidFill>
            </a:endParaRPr>
          </a:p>
        </p:txBody>
      </p:sp>
      <p:sp>
        <p:nvSpPr>
          <p:cNvPr id="5" name="Rectangle 3"/>
          <p:cNvSpPr>
            <a:spLocks noChangeArrowheads="1"/>
          </p:cNvSpPr>
          <p:nvPr/>
        </p:nvSpPr>
        <p:spPr bwMode="auto">
          <a:xfrm>
            <a:off x="2254759" y="3750199"/>
            <a:ext cx="5218521" cy="614905"/>
          </a:xfrm>
          <a:prstGeom prst="rect">
            <a:avLst/>
          </a:prstGeom>
          <a:ln>
            <a:solidFill>
              <a:srgbClr val="00000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b="0">
                <a:solidFill>
                  <a:sysClr val="windowText" lastClr="000000"/>
                </a:solidFill>
                <a:latin typeface="Times New Roman" charset="0"/>
              </a:rPr>
              <a:t>内核</a:t>
            </a:r>
            <a:endParaRPr lang="en-US" altLang="zh-CN" b="0">
              <a:solidFill>
                <a:sysClr val="windowText" lastClr="000000"/>
              </a:solidFill>
              <a:latin typeface="Times New Roman" charset="0"/>
            </a:endParaRPr>
          </a:p>
        </p:txBody>
      </p:sp>
      <p:sp>
        <p:nvSpPr>
          <p:cNvPr id="6" name="Rectangle 4"/>
          <p:cNvSpPr>
            <a:spLocks noChangeArrowheads="1"/>
          </p:cNvSpPr>
          <p:nvPr/>
        </p:nvSpPr>
        <p:spPr bwMode="auto">
          <a:xfrm>
            <a:off x="2825080" y="1911085"/>
            <a:ext cx="1752600" cy="533400"/>
          </a:xfrm>
          <a:prstGeom prst="rect">
            <a:avLst/>
          </a:prstGeom>
          <a:ln>
            <a:solidFill>
              <a:srgbClr val="000000"/>
            </a:solidFill>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b="0">
                <a:solidFill>
                  <a:sysClr val="windowText" lastClr="000000"/>
                </a:solidFill>
                <a:latin typeface="Times New Roman" charset="0"/>
              </a:rPr>
              <a:t>长度</a:t>
            </a:r>
            <a:endParaRPr lang="en-US" altLang="zh-CN" b="0">
              <a:solidFill>
                <a:sysClr val="windowText" lastClr="000000"/>
              </a:solidFill>
              <a:latin typeface="Times New Roman" charset="0"/>
            </a:endParaRPr>
          </a:p>
        </p:txBody>
      </p:sp>
      <p:sp>
        <p:nvSpPr>
          <p:cNvPr id="7" name="Rectangle 5"/>
          <p:cNvSpPr>
            <a:spLocks noChangeArrowheads="1"/>
          </p:cNvSpPr>
          <p:nvPr/>
        </p:nvSpPr>
        <p:spPr bwMode="auto">
          <a:xfrm>
            <a:off x="5644480" y="2119048"/>
            <a:ext cx="1447800" cy="1008062"/>
          </a:xfrm>
          <a:prstGeom prst="rect">
            <a:avLst/>
          </a:prstGeom>
          <a:ln>
            <a:solidFill>
              <a:srgbClr val="000000"/>
            </a:solidFill>
            <a:headEnd/>
            <a:tailEnd/>
          </a:ln>
        </p:spPr>
        <p:style>
          <a:lnRef idx="2">
            <a:schemeClr val="dk1"/>
          </a:lnRef>
          <a:fillRef idx="1">
            <a:schemeClr val="lt1"/>
          </a:fillRef>
          <a:effectRef idx="0">
            <a:schemeClr val="dk1"/>
          </a:effectRef>
          <a:fontRef idx="minor">
            <a:schemeClr val="dk1"/>
          </a:fontRef>
        </p:style>
        <p:txBody>
          <a:bodyPr anchor="ctr"/>
          <a:lstStyle/>
          <a:p>
            <a:pPr algn="ctr"/>
            <a:r>
              <a:rPr lang="zh-CN" altLang="en-US" b="0">
                <a:solidFill>
                  <a:sysClr val="windowText" lastClr="000000"/>
                </a:solidFill>
                <a:latin typeface="Times New Roman" charset="0"/>
              </a:rPr>
              <a:t>套接口地址结构</a:t>
            </a:r>
            <a:endParaRPr lang="en-US" altLang="zh-CN" b="0">
              <a:solidFill>
                <a:sysClr val="windowText" lastClr="000000"/>
              </a:solidFill>
              <a:latin typeface="Times New Roman" charset="0"/>
            </a:endParaRPr>
          </a:p>
        </p:txBody>
      </p:sp>
      <p:sp>
        <p:nvSpPr>
          <p:cNvPr id="8" name="Text Box 6"/>
          <p:cNvSpPr txBox="1">
            <a:spLocks noChangeArrowheads="1"/>
          </p:cNvSpPr>
          <p:nvPr/>
        </p:nvSpPr>
        <p:spPr bwMode="auto">
          <a:xfrm>
            <a:off x="3872830" y="1183658"/>
            <a:ext cx="1752600" cy="457200"/>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en-US" b="0">
                <a:solidFill>
                  <a:sysClr val="windowText" lastClr="000000"/>
                </a:solidFill>
                <a:latin typeface="Times New Roman" charset="0"/>
              </a:rPr>
              <a:t>用户进程</a:t>
            </a:r>
            <a:endParaRPr lang="en-US" altLang="zh-CN" b="0">
              <a:solidFill>
                <a:sysClr val="windowText" lastClr="000000"/>
              </a:solidFill>
              <a:latin typeface="Times New Roman" charset="0"/>
            </a:endParaRPr>
          </a:p>
        </p:txBody>
      </p:sp>
      <p:sp>
        <p:nvSpPr>
          <p:cNvPr id="9" name="Line 7"/>
          <p:cNvSpPr>
            <a:spLocks noChangeShapeType="1"/>
          </p:cNvSpPr>
          <p:nvPr/>
        </p:nvSpPr>
        <p:spPr bwMode="auto">
          <a:xfrm>
            <a:off x="3053680" y="2457579"/>
            <a:ext cx="0" cy="1737360"/>
          </a:xfrm>
          <a:prstGeom prst="line">
            <a:avLst/>
          </a:prstGeom>
          <a:ln>
            <a:solidFill>
              <a:srgbClr val="000000"/>
            </a:solidFill>
            <a:headEnd/>
            <a:tailEnd type="triangle" w="med" len="med"/>
          </a:ln>
        </p:spPr>
        <p:style>
          <a:lnRef idx="2">
            <a:schemeClr val="dk1"/>
          </a:lnRef>
          <a:fillRef idx="1">
            <a:schemeClr val="lt1"/>
          </a:fillRef>
          <a:effectRef idx="0">
            <a:schemeClr val="dk1"/>
          </a:effectRef>
          <a:fontRef idx="minor">
            <a:schemeClr val="dk1"/>
          </a:fontRef>
        </p:style>
        <p:txBody>
          <a:bodyPr wrap="none"/>
          <a:lstStyle/>
          <a:p>
            <a:endParaRPr lang="en-US">
              <a:solidFill>
                <a:sysClr val="windowText" lastClr="000000"/>
              </a:solidFill>
            </a:endParaRPr>
          </a:p>
        </p:txBody>
      </p:sp>
      <p:sp>
        <p:nvSpPr>
          <p:cNvPr id="10" name="Line 8"/>
          <p:cNvSpPr>
            <a:spLocks noChangeShapeType="1"/>
          </p:cNvSpPr>
          <p:nvPr/>
        </p:nvSpPr>
        <p:spPr bwMode="auto">
          <a:xfrm flipV="1">
            <a:off x="3891880" y="2444485"/>
            <a:ext cx="0" cy="1752600"/>
          </a:xfrm>
          <a:prstGeom prst="line">
            <a:avLst/>
          </a:prstGeom>
          <a:ln>
            <a:solidFill>
              <a:srgbClr val="000000"/>
            </a:solidFill>
            <a:headEnd/>
            <a:tailEnd type="triangle" w="med" len="med"/>
          </a:ln>
        </p:spPr>
        <p:style>
          <a:lnRef idx="2">
            <a:schemeClr val="dk1"/>
          </a:lnRef>
          <a:fillRef idx="1">
            <a:schemeClr val="lt1"/>
          </a:fillRef>
          <a:effectRef idx="0">
            <a:schemeClr val="dk1"/>
          </a:effectRef>
          <a:fontRef idx="minor">
            <a:schemeClr val="dk1"/>
          </a:fontRef>
        </p:style>
        <p:txBody>
          <a:bodyPr wrap="none"/>
          <a:lstStyle/>
          <a:p>
            <a:endParaRPr lang="en-US">
              <a:solidFill>
                <a:sysClr val="windowText" lastClr="000000"/>
              </a:solidFill>
            </a:endParaRPr>
          </a:p>
        </p:txBody>
      </p:sp>
      <p:sp>
        <p:nvSpPr>
          <p:cNvPr id="11" name="Text Box 9"/>
          <p:cNvSpPr txBox="1">
            <a:spLocks noChangeArrowheads="1"/>
          </p:cNvSpPr>
          <p:nvPr/>
        </p:nvSpPr>
        <p:spPr bwMode="auto">
          <a:xfrm>
            <a:off x="3968080" y="2673085"/>
            <a:ext cx="1066800" cy="457200"/>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en-US" b="0">
                <a:solidFill>
                  <a:sysClr val="windowText" lastClr="000000"/>
                </a:solidFill>
                <a:latin typeface="Times New Roman" charset="0"/>
              </a:rPr>
              <a:t>结果</a:t>
            </a:r>
            <a:endParaRPr lang="en-US" altLang="zh-CN" b="0">
              <a:solidFill>
                <a:sysClr val="windowText" lastClr="000000"/>
              </a:solidFill>
              <a:latin typeface="Times New Roman" charset="0"/>
            </a:endParaRPr>
          </a:p>
        </p:txBody>
      </p:sp>
      <p:sp>
        <p:nvSpPr>
          <p:cNvPr id="12" name="Text Box 10"/>
          <p:cNvSpPr txBox="1">
            <a:spLocks noChangeArrowheads="1"/>
          </p:cNvSpPr>
          <p:nvPr/>
        </p:nvSpPr>
        <p:spPr bwMode="auto">
          <a:xfrm>
            <a:off x="2444080" y="2673085"/>
            <a:ext cx="609600" cy="457200"/>
          </a:xfrm>
          <a:prstGeom prst="rect">
            <a:avLst/>
          </a:prstGeom>
          <a:ln>
            <a:solidFill>
              <a:srgbClr val="000000"/>
            </a:solidFill>
          </a:ln>
        </p:spPr>
        <p:style>
          <a:lnRef idx="2">
            <a:schemeClr val="dk1"/>
          </a:lnRef>
          <a:fillRef idx="1">
            <a:schemeClr val="lt1"/>
          </a:fillRef>
          <a:effectRef idx="0">
            <a:schemeClr val="dk1"/>
          </a:effectRef>
          <a:fontRef idx="minor">
            <a:schemeClr val="dk1"/>
          </a:fontRef>
        </p:style>
        <p:txBody>
          <a:bodyPr>
            <a:spAutoFit/>
          </a:bodyPr>
          <a:lstStyle/>
          <a:p>
            <a:pPr>
              <a:spcBef>
                <a:spcPct val="50000"/>
              </a:spcBef>
            </a:pPr>
            <a:r>
              <a:rPr lang="zh-CN" altLang="en-US" b="0">
                <a:solidFill>
                  <a:sysClr val="windowText" lastClr="000000"/>
                </a:solidFill>
                <a:latin typeface="Times New Roman" charset="0"/>
              </a:rPr>
              <a:t>值</a:t>
            </a:r>
            <a:endParaRPr lang="en-US" altLang="zh-CN" b="0">
              <a:solidFill>
                <a:sysClr val="windowText" lastClr="000000"/>
              </a:solidFill>
              <a:latin typeface="Times New Roman" charset="0"/>
            </a:endParaRPr>
          </a:p>
        </p:txBody>
      </p:sp>
    </p:spTree>
    <p:extLst>
      <p:ext uri="{BB962C8B-B14F-4D97-AF65-F5344CB8AC3E}">
        <p14:creationId xmlns:p14="http://schemas.microsoft.com/office/powerpoint/2010/main" val="369647644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UDP服务器程序模版</a:t>
            </a:r>
            <a:endParaRPr lang="en-US" dirty="0"/>
          </a:p>
        </p:txBody>
      </p:sp>
      <p:sp>
        <p:nvSpPr>
          <p:cNvPr id="3" name="Content Placeholder 2"/>
          <p:cNvSpPr>
            <a:spLocks noGrp="1"/>
          </p:cNvSpPr>
          <p:nvPr>
            <p:ph idx="1"/>
          </p:nvPr>
        </p:nvSpPr>
        <p:spPr>
          <a:xfrm>
            <a:off x="832340" y="1196753"/>
            <a:ext cx="8241323" cy="4608513"/>
          </a:xfrm>
        </p:spPr>
        <p:txBody>
          <a:bodyPr/>
          <a:lstStyle/>
          <a:p>
            <a:pPr>
              <a:lnSpc>
                <a:spcPct val="90000"/>
              </a:lnSpc>
              <a:buFont typeface="Wingdings" charset="0"/>
              <a:buNone/>
            </a:pPr>
            <a:r>
              <a:rPr lang="en-US" altLang="zh-CN" sz="1800" dirty="0"/>
              <a:t>#include &lt;sys/</a:t>
            </a:r>
            <a:r>
              <a:rPr lang="en-US" altLang="zh-CN" sz="1800" dirty="0" err="1"/>
              <a:t>types.h</a:t>
            </a:r>
            <a:r>
              <a:rPr lang="en-US" altLang="zh-CN" sz="1800" dirty="0"/>
              <a:t>&gt;</a:t>
            </a:r>
          </a:p>
          <a:p>
            <a:pPr>
              <a:lnSpc>
                <a:spcPct val="90000"/>
              </a:lnSpc>
              <a:buFont typeface="Wingdings" charset="0"/>
              <a:buNone/>
            </a:pPr>
            <a:r>
              <a:rPr lang="en-US" altLang="zh-CN" sz="1800" dirty="0"/>
              <a:t>#include &lt;sys/</a:t>
            </a:r>
            <a:r>
              <a:rPr lang="en-US" altLang="zh-CN" sz="1800" dirty="0" err="1"/>
              <a:t>socket.h</a:t>
            </a:r>
            <a:r>
              <a:rPr lang="en-US" altLang="zh-CN" sz="1800" dirty="0"/>
              <a:t>&gt;</a:t>
            </a:r>
          </a:p>
          <a:p>
            <a:pPr>
              <a:lnSpc>
                <a:spcPct val="90000"/>
              </a:lnSpc>
              <a:buFont typeface="Wingdings" charset="0"/>
              <a:buNone/>
            </a:pPr>
            <a:r>
              <a:rPr lang="en-US" altLang="zh-CN" sz="1800" dirty="0"/>
              <a:t>#</a:t>
            </a:r>
            <a:r>
              <a:rPr lang="en-US" altLang="zh-CN" sz="1800" dirty="0" err="1"/>
              <a:t>inlcude</a:t>
            </a:r>
            <a:r>
              <a:rPr lang="en-US" altLang="zh-CN" sz="1800" dirty="0"/>
              <a:t> &lt;</a:t>
            </a:r>
            <a:r>
              <a:rPr lang="en-US" altLang="zh-CN" sz="1800" dirty="0" err="1"/>
              <a:t>netinet</a:t>
            </a:r>
            <a:r>
              <a:rPr lang="en-US" altLang="zh-CN" sz="1800" dirty="0"/>
              <a:t>/</a:t>
            </a:r>
            <a:r>
              <a:rPr lang="en-US" altLang="zh-CN" sz="1800" dirty="0" err="1"/>
              <a:t>in.h</a:t>
            </a:r>
            <a:r>
              <a:rPr lang="en-US" altLang="zh-CN" sz="1800" dirty="0"/>
              <a:t>&gt;</a:t>
            </a:r>
          </a:p>
          <a:p>
            <a:pPr>
              <a:lnSpc>
                <a:spcPct val="90000"/>
              </a:lnSpc>
              <a:buFont typeface="Wingdings" charset="0"/>
              <a:buNone/>
            </a:pPr>
            <a:r>
              <a:rPr lang="en-US" altLang="zh-CN" sz="1800" dirty="0" err="1"/>
              <a:t>int</a:t>
            </a:r>
            <a:r>
              <a:rPr lang="en-US" altLang="zh-CN" sz="1800" dirty="0"/>
              <a:t> main(void)</a:t>
            </a:r>
          </a:p>
          <a:p>
            <a:pPr>
              <a:lnSpc>
                <a:spcPct val="90000"/>
              </a:lnSpc>
              <a:buFont typeface="Wingdings" charset="0"/>
              <a:buNone/>
            </a:pPr>
            <a:r>
              <a:rPr lang="en-US" altLang="zh-CN" sz="1800" dirty="0"/>
              <a:t>{</a:t>
            </a:r>
          </a:p>
          <a:p>
            <a:pPr>
              <a:lnSpc>
                <a:spcPct val="90000"/>
              </a:lnSpc>
              <a:buFont typeface="Wingdings" charset="0"/>
              <a:buNone/>
            </a:pPr>
            <a:r>
              <a:rPr lang="en-US" altLang="zh-CN" sz="1800" dirty="0"/>
              <a:t>	</a:t>
            </a:r>
            <a:r>
              <a:rPr lang="en-US" altLang="zh-CN" sz="1800" dirty="0" err="1"/>
              <a:t>int</a:t>
            </a:r>
            <a:r>
              <a:rPr lang="en-US" altLang="zh-CN" sz="1800" dirty="0"/>
              <a:t> </a:t>
            </a:r>
            <a:r>
              <a:rPr lang="en-US" altLang="zh-CN" sz="1800" dirty="0" err="1"/>
              <a:t>socketfd</a:t>
            </a:r>
            <a:r>
              <a:rPr lang="en-US" altLang="zh-CN" sz="1800" dirty="0"/>
              <a:t>;</a:t>
            </a:r>
          </a:p>
          <a:p>
            <a:pPr>
              <a:lnSpc>
                <a:spcPct val="90000"/>
              </a:lnSpc>
              <a:buFont typeface="Wingdings" charset="0"/>
              <a:buNone/>
            </a:pPr>
            <a:r>
              <a:rPr lang="en-US" altLang="zh-CN" sz="1800" dirty="0"/>
              <a:t>	if ((</a:t>
            </a:r>
            <a:r>
              <a:rPr lang="en-US" altLang="zh-CN" sz="1800" dirty="0" err="1"/>
              <a:t>sockfd</a:t>
            </a:r>
            <a:r>
              <a:rPr lang="en-US" altLang="zh-CN" sz="1800" dirty="0"/>
              <a:t> = socket(AF_INET, </a:t>
            </a:r>
            <a:r>
              <a:rPr lang="en-US" altLang="zh-CN" sz="1800" dirty="0">
                <a:solidFill>
                  <a:schemeClr val="hlink"/>
                </a:solidFill>
              </a:rPr>
              <a:t>SOCK_DGRAM</a:t>
            </a:r>
            <a:r>
              <a:rPr lang="en-US" altLang="zh-CN" sz="1800" dirty="0"/>
              <a:t>, 0)) == -1) {</a:t>
            </a:r>
          </a:p>
          <a:p>
            <a:pPr>
              <a:lnSpc>
                <a:spcPct val="90000"/>
              </a:lnSpc>
              <a:buFont typeface="Wingdings" charset="0"/>
              <a:buNone/>
            </a:pPr>
            <a:r>
              <a:rPr lang="en-US" altLang="zh-CN" sz="1800" dirty="0"/>
              <a:t>		</a:t>
            </a:r>
            <a:r>
              <a:rPr lang="en-US" altLang="zh-CN" sz="1800" dirty="0" err="1"/>
              <a:t>perror</a:t>
            </a:r>
            <a:r>
              <a:rPr lang="en-US" altLang="zh-CN" sz="1800" dirty="0"/>
              <a:t>(</a:t>
            </a:r>
            <a:r>
              <a:rPr lang="zh-CN" altLang="en-US" sz="1800" dirty="0"/>
              <a:t>“</a:t>
            </a:r>
            <a:r>
              <a:rPr lang="en-US" altLang="zh-CN" sz="1800" dirty="0"/>
              <a:t>Create socket failed.</a:t>
            </a:r>
            <a:r>
              <a:rPr lang="zh-CN" altLang="en-US" sz="1800" dirty="0"/>
              <a:t>”</a:t>
            </a:r>
            <a:r>
              <a:rPr lang="en-US" altLang="zh-CN" sz="1800" dirty="0"/>
              <a:t>);</a:t>
            </a:r>
          </a:p>
          <a:p>
            <a:pPr>
              <a:lnSpc>
                <a:spcPct val="90000"/>
              </a:lnSpc>
              <a:buFont typeface="Wingdings" charset="0"/>
              <a:buNone/>
            </a:pPr>
            <a:r>
              <a:rPr lang="en-US" altLang="zh-CN" sz="1800" dirty="0"/>
              <a:t>		exit(1);</a:t>
            </a:r>
          </a:p>
          <a:p>
            <a:pPr>
              <a:lnSpc>
                <a:spcPct val="90000"/>
              </a:lnSpc>
              <a:buFont typeface="Wingdings" charset="0"/>
              <a:buNone/>
            </a:pPr>
            <a:r>
              <a:rPr lang="en-US" altLang="zh-CN" sz="1800" dirty="0"/>
              <a:t>	}</a:t>
            </a:r>
          </a:p>
          <a:p>
            <a:pPr>
              <a:lnSpc>
                <a:spcPct val="90000"/>
              </a:lnSpc>
              <a:buFont typeface="Wingdings" charset="0"/>
              <a:buNone/>
            </a:pPr>
            <a:r>
              <a:rPr lang="en-US" altLang="zh-CN" sz="1800" dirty="0"/>
              <a:t>	/* Bind socket to address */</a:t>
            </a:r>
          </a:p>
          <a:p>
            <a:pPr>
              <a:lnSpc>
                <a:spcPct val="90000"/>
              </a:lnSpc>
              <a:buFont typeface="Wingdings" charset="0"/>
              <a:buNone/>
            </a:pPr>
            <a:r>
              <a:rPr lang="en-US" altLang="zh-CN" sz="1800" dirty="0"/>
              <a:t>     ……</a:t>
            </a:r>
          </a:p>
          <a:p>
            <a:pPr>
              <a:lnSpc>
                <a:spcPct val="90000"/>
              </a:lnSpc>
              <a:buFont typeface="Wingdings" charset="0"/>
              <a:buNone/>
            </a:pPr>
            <a:r>
              <a:rPr lang="en-US" altLang="zh-CN" sz="1800" dirty="0"/>
              <a:t>     loop  {</a:t>
            </a:r>
          </a:p>
          <a:p>
            <a:pPr>
              <a:lnSpc>
                <a:spcPct val="90000"/>
              </a:lnSpc>
              <a:buFont typeface="Wingdings" charset="0"/>
              <a:buNone/>
            </a:pPr>
            <a:r>
              <a:rPr lang="en-US" altLang="zh-CN" sz="1800" dirty="0"/>
              <a:t>		/* receive and process data from client */</a:t>
            </a:r>
          </a:p>
          <a:p>
            <a:pPr>
              <a:lnSpc>
                <a:spcPct val="90000"/>
              </a:lnSpc>
              <a:buFont typeface="Wingdings" charset="0"/>
              <a:buNone/>
            </a:pPr>
            <a:r>
              <a:rPr lang="en-US" altLang="zh-CN" sz="1800" dirty="0"/>
              <a:t>             ……</a:t>
            </a:r>
          </a:p>
          <a:p>
            <a:pPr>
              <a:lnSpc>
                <a:spcPct val="90000"/>
              </a:lnSpc>
              <a:buFont typeface="Wingdings" charset="0"/>
              <a:buNone/>
            </a:pPr>
            <a:r>
              <a:rPr lang="en-US" altLang="zh-CN" sz="1800" dirty="0"/>
              <a:t>             /* send </a:t>
            </a:r>
            <a:r>
              <a:rPr lang="en-US" altLang="zh-CN" sz="1800" dirty="0" err="1"/>
              <a:t>resuts</a:t>
            </a:r>
            <a:r>
              <a:rPr lang="en-US" altLang="zh-CN" sz="1800" dirty="0"/>
              <a:t> to client */</a:t>
            </a:r>
          </a:p>
          <a:p>
            <a:pPr>
              <a:lnSpc>
                <a:spcPct val="90000"/>
              </a:lnSpc>
              <a:buFont typeface="Wingdings" charset="0"/>
              <a:buNone/>
            </a:pPr>
            <a:r>
              <a:rPr lang="en-US" altLang="zh-CN" sz="1800" dirty="0"/>
              <a:t>	}</a:t>
            </a:r>
          </a:p>
          <a:p>
            <a:pPr>
              <a:lnSpc>
                <a:spcPct val="90000"/>
              </a:lnSpc>
              <a:buFont typeface="Wingdings" charset="0"/>
              <a:buNone/>
            </a:pPr>
            <a:r>
              <a:rPr lang="en-US" altLang="zh-CN" sz="1800" dirty="0"/>
              <a:t>	close(</a:t>
            </a:r>
            <a:r>
              <a:rPr lang="en-US" altLang="zh-CN" sz="1800" dirty="0" err="1"/>
              <a:t>sockfd</a:t>
            </a:r>
            <a:r>
              <a:rPr lang="en-US" altLang="zh-CN" sz="1800" dirty="0"/>
              <a:t>);      }</a:t>
            </a:r>
          </a:p>
          <a:p>
            <a:endParaRPr lang="en-US" dirty="0"/>
          </a:p>
        </p:txBody>
      </p:sp>
    </p:spTree>
    <p:extLst>
      <p:ext uri="{BB962C8B-B14F-4D97-AF65-F5344CB8AC3E}">
        <p14:creationId xmlns:p14="http://schemas.microsoft.com/office/powerpoint/2010/main" val="19426844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——bind</a:t>
            </a:r>
            <a:endParaRPr lang="en-US" dirty="0"/>
          </a:p>
        </p:txBody>
      </p:sp>
      <p:sp>
        <p:nvSpPr>
          <p:cNvPr id="3" name="Content Placeholder 2"/>
          <p:cNvSpPr>
            <a:spLocks noGrp="1"/>
          </p:cNvSpPr>
          <p:nvPr>
            <p:ph idx="1"/>
          </p:nvPr>
        </p:nvSpPr>
        <p:spPr>
          <a:xfrm>
            <a:off x="87560" y="1412876"/>
            <a:ext cx="9906000" cy="5184477"/>
          </a:xfrm>
        </p:spPr>
        <p:txBody>
          <a:bodyPr/>
          <a:lstStyle/>
          <a:p>
            <a:pPr>
              <a:lnSpc>
                <a:spcPct val="90000"/>
              </a:lnSpc>
            </a:pPr>
            <a:r>
              <a:rPr lang="zh-CN" altLang="en-US" sz="2400" dirty="0"/>
              <a:t>功能：指定一定的协议地址到某套接字</a:t>
            </a:r>
            <a:endParaRPr lang="en-US" altLang="zh-CN" sz="2400" dirty="0"/>
          </a:p>
          <a:p>
            <a:pPr>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algn="just">
              <a:lnSpc>
                <a:spcPct val="90000"/>
              </a:lnSpc>
              <a:buFontTx/>
              <a:buNone/>
            </a:pPr>
            <a:r>
              <a:rPr lang="zh-CN" altLang="en-US" sz="2400" dirty="0">
                <a:cs typeface="楷体_GB2312" charset="0"/>
              </a:rPr>
              <a:t>　　　</a:t>
            </a:r>
            <a:r>
              <a:rPr lang="en-US" altLang="zh-CN" sz="2400" dirty="0">
                <a:cs typeface="楷体_GB2312" charset="0"/>
              </a:rPr>
              <a:t>  # include &lt;sys/</a:t>
            </a:r>
            <a:r>
              <a:rPr lang="en-US" altLang="zh-CN" sz="2400" dirty="0" err="1">
                <a:cs typeface="楷体_GB2312" charset="0"/>
              </a:rPr>
              <a:t>socket.h</a:t>
            </a:r>
            <a:r>
              <a:rPr lang="en-US" altLang="zh-CN" sz="2400" dirty="0">
                <a:cs typeface="楷体_GB2312" charset="0"/>
              </a:rPr>
              <a:t>&gt;</a:t>
            </a:r>
          </a:p>
          <a:p>
            <a:pPr algn="just">
              <a:lnSpc>
                <a:spcPct val="90000"/>
              </a:lnSpc>
              <a:buFontTx/>
              <a:buNone/>
            </a:pPr>
            <a:r>
              <a:rPr lang="zh-CN" altLang="en-US" sz="2400" dirty="0">
                <a:cs typeface="楷体_GB2312" charset="0"/>
              </a:rPr>
              <a:t>　　　</a:t>
            </a:r>
            <a:r>
              <a:rPr lang="en-US" altLang="zh-CN" sz="2400" dirty="0" err="1">
                <a:cs typeface="楷体_GB2312" charset="0"/>
              </a:rPr>
              <a:t>int</a:t>
            </a:r>
            <a:r>
              <a:rPr lang="en-US" altLang="zh-CN" sz="2400" dirty="0">
                <a:cs typeface="楷体_GB2312" charset="0"/>
              </a:rPr>
              <a:t> bind (</a:t>
            </a:r>
            <a:r>
              <a:rPr lang="en-US" altLang="zh-CN" sz="2400" dirty="0" err="1">
                <a:cs typeface="楷体_GB2312" charset="0"/>
              </a:rPr>
              <a:t>int</a:t>
            </a:r>
            <a:r>
              <a:rPr lang="en-US" altLang="zh-CN" sz="2400" dirty="0">
                <a:cs typeface="楷体_GB2312" charset="0"/>
              </a:rPr>
              <a:t> </a:t>
            </a:r>
            <a:r>
              <a:rPr lang="en-US" altLang="zh-CN" sz="2400" dirty="0" err="1">
                <a:cs typeface="楷体_GB2312" charset="0"/>
              </a:rPr>
              <a:t>sockfd</a:t>
            </a:r>
            <a:r>
              <a:rPr lang="en-US" altLang="zh-CN" sz="2400" dirty="0">
                <a:cs typeface="楷体_GB2312" charset="0"/>
              </a:rPr>
              <a:t>, </a:t>
            </a:r>
            <a:r>
              <a:rPr lang="en-US" altLang="zh-CN" sz="2400" dirty="0" err="1">
                <a:cs typeface="楷体_GB2312" charset="0"/>
              </a:rPr>
              <a:t>const</a:t>
            </a:r>
            <a:r>
              <a:rPr lang="en-US" altLang="zh-CN" sz="2400" dirty="0">
                <a:cs typeface="楷体_GB2312" charset="0"/>
              </a:rPr>
              <a:t> </a:t>
            </a:r>
            <a:r>
              <a:rPr lang="en-US" altLang="zh-CN" sz="2400" dirty="0" err="1">
                <a:cs typeface="楷体_GB2312" charset="0"/>
              </a:rPr>
              <a:t>struct</a:t>
            </a:r>
            <a:r>
              <a:rPr lang="en-US" altLang="zh-CN" sz="2400" dirty="0">
                <a:cs typeface="楷体_GB2312" charset="0"/>
              </a:rPr>
              <a:t> </a:t>
            </a:r>
            <a:r>
              <a:rPr lang="en-US" altLang="zh-CN" sz="2400" dirty="0" err="1">
                <a:cs typeface="楷体_GB2312" charset="0"/>
              </a:rPr>
              <a:t>sockaddr</a:t>
            </a:r>
            <a:r>
              <a:rPr lang="en-US" altLang="zh-CN" sz="2400" dirty="0">
                <a:cs typeface="楷体_GB2312" charset="0"/>
              </a:rPr>
              <a:t>   	 			 				*</a:t>
            </a:r>
            <a:r>
              <a:rPr lang="en-US" altLang="zh-CN" sz="2400" dirty="0" err="1">
                <a:cs typeface="楷体_GB2312" charset="0"/>
              </a:rPr>
              <a:t>addr</a:t>
            </a:r>
            <a:r>
              <a:rPr lang="en-US" altLang="zh-CN" sz="2400" dirty="0">
                <a:cs typeface="楷体_GB2312" charset="0"/>
              </a:rPr>
              <a:t>, </a:t>
            </a:r>
            <a:r>
              <a:rPr lang="en-US" altLang="zh-CN" sz="2400" dirty="0" err="1">
                <a:cs typeface="楷体_GB2312" charset="0"/>
              </a:rPr>
              <a:t>socklen_t</a:t>
            </a:r>
            <a:r>
              <a:rPr lang="en-US" altLang="zh-CN" sz="2400" dirty="0">
                <a:cs typeface="楷体_GB2312" charset="0"/>
              </a:rPr>
              <a:t> </a:t>
            </a:r>
            <a:r>
              <a:rPr lang="en-US" altLang="zh-CN" sz="2400" dirty="0" err="1">
                <a:cs typeface="楷体_GB2312" charset="0"/>
              </a:rPr>
              <a:t>addrlen</a:t>
            </a:r>
            <a:r>
              <a:rPr lang="en-US" altLang="zh-CN" sz="2400" dirty="0">
                <a:cs typeface="楷体_GB2312" charset="0"/>
              </a:rPr>
              <a:t>);</a:t>
            </a:r>
          </a:p>
          <a:p>
            <a:pPr>
              <a:lnSpc>
                <a:spcPct val="90000"/>
              </a:lnSpc>
            </a:pPr>
            <a:r>
              <a:rPr lang="zh-CN" altLang="en-US" sz="2400" dirty="0"/>
              <a:t>返回值：成功时返回</a:t>
            </a:r>
            <a:r>
              <a:rPr lang="en-US" altLang="zh-CN" sz="2400" dirty="0"/>
              <a:t>0</a:t>
            </a:r>
            <a:r>
              <a:rPr lang="zh-CN" altLang="en-US" sz="2400" dirty="0"/>
              <a:t>，失败时返回</a:t>
            </a:r>
            <a:r>
              <a:rPr lang="en-US" altLang="zh-CN" sz="2400" dirty="0"/>
              <a:t>-1</a:t>
            </a:r>
            <a:r>
              <a:rPr lang="zh-CN" altLang="en-US" sz="2400" dirty="0"/>
              <a:t>。</a:t>
            </a:r>
            <a:endParaRPr lang="en-US" altLang="zh-CN" sz="2400" dirty="0"/>
          </a:p>
          <a:p>
            <a:pPr lvl="1">
              <a:lnSpc>
                <a:spcPct val="90000"/>
              </a:lnSpc>
            </a:pPr>
            <a:r>
              <a:rPr lang="zh-CN" altLang="en-US" sz="2000" dirty="0"/>
              <a:t>通过指定端口号为</a:t>
            </a:r>
            <a:r>
              <a:rPr lang="en-US" altLang="zh-CN" sz="2000" dirty="0"/>
              <a:t>8000</a:t>
            </a:r>
            <a:r>
              <a:rPr lang="zh-CN" altLang="en-US" sz="2000" dirty="0"/>
              <a:t>，让</a:t>
            </a:r>
            <a:r>
              <a:rPr lang="en-US" altLang="zh-CN" sz="2000" dirty="0"/>
              <a:t>bind</a:t>
            </a:r>
            <a:r>
              <a:rPr lang="zh-CN" altLang="en-US" sz="2000" dirty="0"/>
              <a:t>选择一个端口号。通过如下方法可指定自动获取</a:t>
            </a:r>
            <a:r>
              <a:rPr lang="en-US" altLang="zh-CN" sz="2000" dirty="0"/>
              <a:t>IP</a:t>
            </a:r>
            <a:r>
              <a:rPr lang="zh-CN" altLang="en-US" sz="2000" dirty="0"/>
              <a:t>地址时：</a:t>
            </a:r>
            <a:endParaRPr lang="en-US" altLang="zh-CN" sz="2000" dirty="0"/>
          </a:p>
          <a:p>
            <a:pPr>
              <a:lnSpc>
                <a:spcPct val="90000"/>
              </a:lnSpc>
              <a:buFontTx/>
              <a:buNone/>
            </a:pPr>
            <a:r>
              <a:rPr lang="en-US" altLang="zh-CN" sz="1600" dirty="0">
                <a:cs typeface="楷体_GB2312" charset="0"/>
              </a:rPr>
              <a:t>              </a:t>
            </a:r>
            <a:r>
              <a:rPr lang="en-US" altLang="zh-CN" sz="1600" dirty="0" err="1">
                <a:cs typeface="楷体_GB2312" charset="0"/>
              </a:rPr>
              <a:t>struct</a:t>
            </a:r>
            <a:r>
              <a:rPr lang="en-US" altLang="zh-CN" sz="1600" dirty="0">
                <a:cs typeface="楷体_GB2312" charset="0"/>
              </a:rPr>
              <a:t> </a:t>
            </a:r>
            <a:r>
              <a:rPr lang="en-US" altLang="zh-CN" sz="1600" dirty="0" err="1">
                <a:cs typeface="楷体_GB2312" charset="0"/>
              </a:rPr>
              <a:t>sockaddr_in</a:t>
            </a:r>
            <a:r>
              <a:rPr lang="en-US" altLang="zh-CN" sz="1600" dirty="0">
                <a:cs typeface="楷体_GB2312" charset="0"/>
              </a:rPr>
              <a:t> </a:t>
            </a:r>
            <a:r>
              <a:rPr lang="en-US" altLang="zh-CN" sz="1600" dirty="0" err="1">
                <a:cs typeface="楷体_GB2312" charset="0"/>
              </a:rPr>
              <a:t>servaddr</a:t>
            </a:r>
            <a:r>
              <a:rPr lang="en-US" altLang="zh-CN" sz="1600" dirty="0">
                <a:cs typeface="楷体_GB2312" charset="0"/>
              </a:rPr>
              <a:t>;</a:t>
            </a:r>
          </a:p>
          <a:p>
            <a:pPr>
              <a:lnSpc>
                <a:spcPct val="90000"/>
              </a:lnSpc>
              <a:buFontTx/>
              <a:buNone/>
            </a:pPr>
            <a:r>
              <a:rPr lang="en-US" altLang="zh-CN" sz="1600" dirty="0">
                <a:cs typeface="楷体_GB2312" charset="0"/>
              </a:rPr>
              <a:t>              </a:t>
            </a:r>
            <a:r>
              <a:rPr lang="en-US" altLang="zh-CN" sz="1600" dirty="0" err="1">
                <a:cs typeface="楷体_GB2312" charset="0"/>
              </a:rPr>
              <a:t>bzero</a:t>
            </a:r>
            <a:r>
              <a:rPr lang="en-US" altLang="zh-CN" sz="1600" dirty="0">
                <a:cs typeface="楷体_GB2312" charset="0"/>
              </a:rPr>
              <a:t>(&amp;</a:t>
            </a:r>
            <a:r>
              <a:rPr lang="en-US" altLang="zh-CN" sz="1600" dirty="0" err="1">
                <a:cs typeface="楷体_GB2312" charset="0"/>
              </a:rPr>
              <a:t>servaddr</a:t>
            </a:r>
            <a:r>
              <a:rPr lang="en-US" altLang="zh-CN" sz="1600" dirty="0">
                <a:cs typeface="楷体_GB2312" charset="0"/>
              </a:rPr>
              <a:t>, </a:t>
            </a:r>
            <a:r>
              <a:rPr lang="en-US" altLang="zh-CN" sz="1600" dirty="0" err="1">
                <a:cs typeface="楷体_GB2312" charset="0"/>
              </a:rPr>
              <a:t>sizeof</a:t>
            </a:r>
            <a:r>
              <a:rPr lang="en-US" altLang="zh-CN" sz="1600" dirty="0">
                <a:cs typeface="楷体_GB2312" charset="0"/>
              </a:rPr>
              <a:t>(</a:t>
            </a:r>
            <a:r>
              <a:rPr lang="en-US" altLang="zh-CN" sz="1600" dirty="0" err="1">
                <a:cs typeface="楷体_GB2312" charset="0"/>
              </a:rPr>
              <a:t>servaddr</a:t>
            </a:r>
            <a:r>
              <a:rPr lang="en-US" altLang="zh-CN" sz="1600" dirty="0">
                <a:cs typeface="楷体_GB2312" charset="0"/>
              </a:rPr>
              <a:t>));</a:t>
            </a:r>
          </a:p>
          <a:p>
            <a:pPr>
              <a:lnSpc>
                <a:spcPct val="90000"/>
              </a:lnSpc>
              <a:buFontTx/>
              <a:buNone/>
            </a:pPr>
            <a:r>
              <a:rPr lang="en-US" altLang="zh-CN" sz="1600" dirty="0">
                <a:cs typeface="楷体_GB2312" charset="0"/>
              </a:rPr>
              <a:t>              </a:t>
            </a:r>
            <a:r>
              <a:rPr lang="en-US" altLang="zh-CN" sz="1600" dirty="0" err="1">
                <a:cs typeface="楷体_GB2312" charset="0"/>
              </a:rPr>
              <a:t>servaddr.sin_family</a:t>
            </a:r>
            <a:r>
              <a:rPr lang="en-US" altLang="zh-CN" sz="1600" dirty="0">
                <a:cs typeface="楷体_GB2312" charset="0"/>
              </a:rPr>
              <a:t> = AF_INET;</a:t>
            </a:r>
          </a:p>
          <a:p>
            <a:pPr>
              <a:lnSpc>
                <a:spcPct val="90000"/>
              </a:lnSpc>
              <a:buFontTx/>
              <a:buNone/>
            </a:pPr>
            <a:r>
              <a:rPr lang="en-US" altLang="zh-CN" sz="1600" dirty="0">
                <a:cs typeface="楷体_GB2312" charset="0"/>
              </a:rPr>
              <a:t>              </a:t>
            </a:r>
            <a:r>
              <a:rPr lang="en-US" altLang="zh-CN" sz="1600" dirty="0" err="1">
                <a:cs typeface="楷体_GB2312" charset="0"/>
              </a:rPr>
              <a:t>servaddr.sin_addr.s_addr</a:t>
            </a:r>
            <a:r>
              <a:rPr lang="en-US" altLang="zh-CN" sz="1600" dirty="0">
                <a:cs typeface="楷体_GB2312" charset="0"/>
              </a:rPr>
              <a:t> = </a:t>
            </a:r>
            <a:r>
              <a:rPr lang="en-US" altLang="zh-CN" sz="1600" dirty="0" err="1">
                <a:cs typeface="楷体_GB2312" charset="0"/>
              </a:rPr>
              <a:t>htonl</a:t>
            </a:r>
            <a:r>
              <a:rPr lang="en-US" altLang="zh-CN" sz="1600" dirty="0">
                <a:cs typeface="楷体_GB2312" charset="0"/>
              </a:rPr>
              <a:t>(INADDR_ANY);</a:t>
            </a:r>
          </a:p>
          <a:p>
            <a:pPr>
              <a:lnSpc>
                <a:spcPct val="90000"/>
              </a:lnSpc>
              <a:buFontTx/>
              <a:buNone/>
            </a:pPr>
            <a:r>
              <a:rPr lang="en-US" altLang="zh-CN" sz="1600" dirty="0">
                <a:cs typeface="楷体_GB2312" charset="0"/>
              </a:rPr>
              <a:t>              </a:t>
            </a:r>
            <a:r>
              <a:rPr lang="en-US" altLang="zh-CN" sz="1600" dirty="0" err="1">
                <a:cs typeface="楷体_GB2312" charset="0"/>
              </a:rPr>
              <a:t>servaddr.sin_port</a:t>
            </a:r>
            <a:r>
              <a:rPr lang="en-US" altLang="zh-CN" sz="1600" dirty="0">
                <a:cs typeface="楷体_GB2312" charset="0"/>
              </a:rPr>
              <a:t> = </a:t>
            </a:r>
            <a:r>
              <a:rPr lang="en-US" altLang="zh-CN" sz="1600" dirty="0" err="1">
                <a:cs typeface="楷体_GB2312" charset="0"/>
              </a:rPr>
              <a:t>htons</a:t>
            </a:r>
            <a:r>
              <a:rPr lang="en-US" altLang="zh-CN" sz="1600" dirty="0">
                <a:cs typeface="楷体_GB2312" charset="0"/>
              </a:rPr>
              <a:t>(8000);</a:t>
            </a:r>
          </a:p>
          <a:p>
            <a:pPr>
              <a:lnSpc>
                <a:spcPct val="90000"/>
              </a:lnSpc>
              <a:buFontTx/>
              <a:buNone/>
            </a:pPr>
            <a:r>
              <a:rPr lang="zh-CN" altLang="en-US" sz="2000" dirty="0">
                <a:cs typeface="楷体_GB2312" charset="0"/>
              </a:rPr>
              <a:t>相关函数：</a:t>
            </a:r>
            <a:r>
              <a:rPr lang="en-US" altLang="zh-CN" sz="2400" dirty="0" err="1">
                <a:cs typeface="楷体_GB2312" charset="0"/>
                <a:hlinkClick r:id="" action="ppaction://noaction"/>
              </a:rPr>
              <a:t>getsockname</a:t>
            </a:r>
            <a:r>
              <a:rPr lang="en-US" altLang="zh-CN" sz="2400" dirty="0">
                <a:cs typeface="楷体_GB2312" charset="0"/>
                <a:hlinkClick r:id="" action="ppaction://noaction"/>
              </a:rPr>
              <a:t>(</a:t>
            </a:r>
            <a:r>
              <a:rPr lang="zh-CN" altLang="en-US" sz="2400" dirty="0">
                <a:cs typeface="楷体_GB2312" charset="0"/>
                <a:hlinkClick r:id="" action="ppaction://noaction"/>
              </a:rPr>
              <a:t> </a:t>
            </a:r>
            <a:r>
              <a:rPr lang="en-US" altLang="zh-CN" sz="2400" dirty="0">
                <a:cs typeface="楷体_GB2312" charset="0"/>
                <a:hlinkClick r:id="" action="ppaction://noaction"/>
              </a:rPr>
              <a:t>)</a:t>
            </a:r>
            <a:r>
              <a:rPr lang="zh-CN" altLang="en-US" sz="2400" dirty="0">
                <a:cs typeface="楷体_GB2312" charset="0"/>
              </a:rPr>
              <a:t>、</a:t>
            </a:r>
            <a:r>
              <a:rPr lang="en-US" altLang="zh-CN" sz="2400" dirty="0" err="1">
                <a:cs typeface="楷体_GB2312" charset="0"/>
                <a:hlinkClick r:id="" action="ppaction://noaction"/>
              </a:rPr>
              <a:t>setsockopt</a:t>
            </a:r>
            <a:r>
              <a:rPr lang="en-US" altLang="zh-CN" sz="2400" dirty="0">
                <a:cs typeface="楷体_GB2312" charset="0"/>
                <a:hlinkClick r:id="" action="ppaction://noaction"/>
              </a:rPr>
              <a:t>( )</a:t>
            </a:r>
            <a:endParaRPr lang="en-US" altLang="zh-CN" sz="2400" dirty="0">
              <a:cs typeface="楷体_GB2312" charset="0"/>
            </a:endParaRPr>
          </a:p>
          <a:p>
            <a:endParaRPr lang="en-US" dirty="0"/>
          </a:p>
        </p:txBody>
      </p:sp>
    </p:spTree>
    <p:extLst>
      <p:ext uri="{BB962C8B-B14F-4D97-AF65-F5344CB8AC3E}">
        <p14:creationId xmlns:p14="http://schemas.microsoft.com/office/powerpoint/2010/main" val="90064687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dirty="0"/>
              <a:t>UDP</a:t>
            </a:r>
            <a:r>
              <a:rPr lang="zh-CN" altLang="en-US" dirty="0"/>
              <a:t>客户端程序模板</a:t>
            </a:r>
            <a:endParaRPr lang="en-US" dirty="0"/>
          </a:p>
        </p:txBody>
      </p:sp>
      <p:sp>
        <p:nvSpPr>
          <p:cNvPr id="3" name="Content Placeholder 2"/>
          <p:cNvSpPr>
            <a:spLocks noGrp="1"/>
          </p:cNvSpPr>
          <p:nvPr>
            <p:ph idx="1"/>
          </p:nvPr>
        </p:nvSpPr>
        <p:spPr/>
        <p:txBody>
          <a:bodyPr/>
          <a:lstStyle/>
          <a:p>
            <a:pPr>
              <a:lnSpc>
                <a:spcPct val="90000"/>
              </a:lnSpc>
              <a:buFont typeface="Wingdings" charset="0"/>
              <a:buNone/>
            </a:pPr>
            <a:r>
              <a:rPr lang="en-US" altLang="zh-CN" sz="1800" dirty="0"/>
              <a:t>#include &lt;sys/</a:t>
            </a:r>
            <a:r>
              <a:rPr lang="en-US" altLang="zh-CN" sz="1800" dirty="0" err="1"/>
              <a:t>types.h</a:t>
            </a:r>
            <a:r>
              <a:rPr lang="en-US" altLang="zh-CN" sz="1800" dirty="0"/>
              <a:t>&gt;</a:t>
            </a:r>
          </a:p>
          <a:p>
            <a:pPr>
              <a:lnSpc>
                <a:spcPct val="90000"/>
              </a:lnSpc>
              <a:buFont typeface="Wingdings" charset="0"/>
              <a:buNone/>
            </a:pPr>
            <a:r>
              <a:rPr lang="en-US" altLang="zh-CN" sz="1800" dirty="0"/>
              <a:t>#include &lt;sys/</a:t>
            </a:r>
            <a:r>
              <a:rPr lang="en-US" altLang="zh-CN" sz="1800" dirty="0" err="1"/>
              <a:t>socket.h</a:t>
            </a:r>
            <a:r>
              <a:rPr lang="en-US" altLang="zh-CN" sz="1800" dirty="0"/>
              <a:t>&gt;</a:t>
            </a:r>
          </a:p>
          <a:p>
            <a:pPr>
              <a:lnSpc>
                <a:spcPct val="90000"/>
              </a:lnSpc>
              <a:buFont typeface="Wingdings" charset="0"/>
              <a:buNone/>
            </a:pPr>
            <a:r>
              <a:rPr lang="en-US" altLang="zh-CN" sz="1800" dirty="0"/>
              <a:t>#</a:t>
            </a:r>
            <a:r>
              <a:rPr lang="en-US" altLang="zh-CN" sz="1800" dirty="0" err="1"/>
              <a:t>inlcude</a:t>
            </a:r>
            <a:r>
              <a:rPr lang="en-US" altLang="zh-CN" sz="1800" dirty="0"/>
              <a:t> &lt;</a:t>
            </a:r>
            <a:r>
              <a:rPr lang="en-US" altLang="zh-CN" sz="1800" dirty="0" err="1"/>
              <a:t>netinet</a:t>
            </a:r>
            <a:r>
              <a:rPr lang="en-US" altLang="zh-CN" sz="1800" dirty="0"/>
              <a:t>/</a:t>
            </a:r>
            <a:r>
              <a:rPr lang="en-US" altLang="zh-CN" sz="1800" dirty="0" err="1"/>
              <a:t>in.h</a:t>
            </a:r>
            <a:r>
              <a:rPr lang="en-US" altLang="zh-CN" sz="1800" dirty="0"/>
              <a:t>&gt;</a:t>
            </a:r>
          </a:p>
          <a:p>
            <a:pPr>
              <a:lnSpc>
                <a:spcPct val="90000"/>
              </a:lnSpc>
              <a:buFont typeface="Wingdings" charset="0"/>
              <a:buNone/>
            </a:pPr>
            <a:r>
              <a:rPr lang="en-US" altLang="zh-CN" sz="1800" dirty="0" err="1"/>
              <a:t>int</a:t>
            </a:r>
            <a:r>
              <a:rPr lang="en-US" altLang="zh-CN" sz="1800" dirty="0"/>
              <a:t> main(void)</a:t>
            </a:r>
          </a:p>
          <a:p>
            <a:pPr>
              <a:lnSpc>
                <a:spcPct val="90000"/>
              </a:lnSpc>
              <a:buFont typeface="Wingdings" charset="0"/>
              <a:buNone/>
            </a:pPr>
            <a:r>
              <a:rPr lang="en-US" altLang="zh-CN" sz="1800" dirty="0"/>
              <a:t>{</a:t>
            </a:r>
          </a:p>
          <a:p>
            <a:pPr>
              <a:lnSpc>
                <a:spcPct val="90000"/>
              </a:lnSpc>
              <a:buFont typeface="Wingdings" charset="0"/>
              <a:buNone/>
            </a:pPr>
            <a:r>
              <a:rPr lang="en-US" altLang="zh-CN" sz="1800" dirty="0"/>
              <a:t>	</a:t>
            </a:r>
            <a:r>
              <a:rPr lang="en-US" altLang="zh-CN" sz="1800" dirty="0" err="1"/>
              <a:t>int</a:t>
            </a:r>
            <a:r>
              <a:rPr lang="en-US" altLang="zh-CN" sz="1800" dirty="0"/>
              <a:t> </a:t>
            </a:r>
            <a:r>
              <a:rPr lang="en-US" altLang="zh-CN" sz="1800" dirty="0" err="1"/>
              <a:t>sockfd</a:t>
            </a:r>
            <a:r>
              <a:rPr lang="en-US" altLang="zh-CN" sz="1800" dirty="0"/>
              <a:t>;</a:t>
            </a:r>
          </a:p>
          <a:p>
            <a:pPr>
              <a:lnSpc>
                <a:spcPct val="90000"/>
              </a:lnSpc>
              <a:buFont typeface="Wingdings" charset="0"/>
              <a:buNone/>
            </a:pPr>
            <a:r>
              <a:rPr lang="en-US" altLang="zh-CN" sz="1800" dirty="0"/>
              <a:t>	if ((</a:t>
            </a:r>
            <a:r>
              <a:rPr lang="en-US" altLang="zh-CN" sz="1800" dirty="0" err="1"/>
              <a:t>sockfd</a:t>
            </a:r>
            <a:r>
              <a:rPr lang="en-US" altLang="zh-CN" sz="1800" dirty="0"/>
              <a:t> = socket(AF_INET, SOCK_DGRAM, 0)) == -1) {</a:t>
            </a:r>
          </a:p>
          <a:p>
            <a:pPr>
              <a:lnSpc>
                <a:spcPct val="90000"/>
              </a:lnSpc>
              <a:buFont typeface="Wingdings" charset="0"/>
              <a:buNone/>
            </a:pPr>
            <a:r>
              <a:rPr lang="en-US" altLang="zh-CN" sz="1800" dirty="0"/>
              <a:t>		</a:t>
            </a:r>
            <a:r>
              <a:rPr lang="en-US" altLang="zh-CN" sz="1800" dirty="0" err="1"/>
              <a:t>perror</a:t>
            </a:r>
            <a:r>
              <a:rPr lang="en-US" altLang="zh-CN" sz="1800" dirty="0"/>
              <a:t>(</a:t>
            </a:r>
            <a:r>
              <a:rPr lang="zh-CN" altLang="en-US" sz="1800" dirty="0"/>
              <a:t>“</a:t>
            </a:r>
            <a:r>
              <a:rPr lang="en-US" altLang="zh-CN" sz="1800" dirty="0"/>
              <a:t>Create socket failed.</a:t>
            </a:r>
            <a:r>
              <a:rPr lang="zh-CN" altLang="en-US" sz="1800" dirty="0"/>
              <a:t>”</a:t>
            </a:r>
            <a:r>
              <a:rPr lang="en-US" altLang="zh-CN" sz="1800" dirty="0"/>
              <a:t>);</a:t>
            </a:r>
          </a:p>
          <a:p>
            <a:pPr>
              <a:lnSpc>
                <a:spcPct val="90000"/>
              </a:lnSpc>
              <a:buFont typeface="Wingdings" charset="0"/>
              <a:buNone/>
            </a:pPr>
            <a:r>
              <a:rPr lang="en-US" altLang="zh-CN" sz="1800" dirty="0"/>
              <a:t>		exit(1);</a:t>
            </a:r>
          </a:p>
          <a:p>
            <a:pPr>
              <a:lnSpc>
                <a:spcPct val="90000"/>
              </a:lnSpc>
              <a:buFont typeface="Wingdings" charset="0"/>
              <a:buNone/>
            </a:pPr>
            <a:r>
              <a:rPr lang="en-US" altLang="zh-CN" sz="1800" dirty="0"/>
              <a:t>	}</a:t>
            </a:r>
          </a:p>
          <a:p>
            <a:pPr>
              <a:lnSpc>
                <a:spcPct val="90000"/>
              </a:lnSpc>
              <a:buFont typeface="Wingdings" charset="0"/>
              <a:buNone/>
            </a:pPr>
            <a:r>
              <a:rPr lang="en-US" altLang="zh-CN" sz="1800" dirty="0"/>
              <a:t>	/* send data to the server */</a:t>
            </a:r>
          </a:p>
          <a:p>
            <a:pPr>
              <a:lnSpc>
                <a:spcPct val="90000"/>
              </a:lnSpc>
              <a:buFont typeface="Wingdings" charset="0"/>
              <a:buNone/>
            </a:pPr>
            <a:r>
              <a:rPr lang="en-US" altLang="zh-CN" sz="1800" dirty="0"/>
              <a:t>	……</a:t>
            </a:r>
          </a:p>
          <a:p>
            <a:pPr>
              <a:lnSpc>
                <a:spcPct val="90000"/>
              </a:lnSpc>
              <a:buFont typeface="Wingdings" charset="0"/>
              <a:buNone/>
            </a:pPr>
            <a:r>
              <a:rPr lang="en-US" altLang="zh-CN" sz="1800" dirty="0"/>
              <a:t>	/*</a:t>
            </a:r>
            <a:r>
              <a:rPr lang="zh-CN" altLang="en-US" sz="1800" dirty="0"/>
              <a:t> </a:t>
            </a:r>
            <a:r>
              <a:rPr lang="en-US" altLang="zh-CN" sz="1800" dirty="0"/>
              <a:t>receive data from the server */	</a:t>
            </a:r>
          </a:p>
          <a:p>
            <a:pPr>
              <a:lnSpc>
                <a:spcPct val="90000"/>
              </a:lnSpc>
              <a:buFont typeface="Wingdings" charset="0"/>
              <a:buNone/>
            </a:pPr>
            <a:r>
              <a:rPr lang="en-US" altLang="zh-CN" sz="1800" dirty="0"/>
              <a:t>	……</a:t>
            </a:r>
          </a:p>
          <a:p>
            <a:pPr>
              <a:lnSpc>
                <a:spcPct val="90000"/>
              </a:lnSpc>
              <a:buFont typeface="Wingdings" charset="0"/>
              <a:buNone/>
            </a:pPr>
            <a:r>
              <a:rPr lang="en-US" altLang="zh-CN" sz="1800" dirty="0"/>
              <a:t>	close(</a:t>
            </a:r>
            <a:r>
              <a:rPr lang="en-US" altLang="zh-CN" sz="1800" dirty="0" err="1"/>
              <a:t>sockfd</a:t>
            </a:r>
            <a:r>
              <a:rPr lang="en-US" altLang="zh-CN" sz="1800" dirty="0"/>
              <a:t>);</a:t>
            </a:r>
          </a:p>
          <a:p>
            <a:pPr>
              <a:lnSpc>
                <a:spcPct val="90000"/>
              </a:lnSpc>
              <a:buFont typeface="Wingdings" charset="0"/>
              <a:buNone/>
            </a:pPr>
            <a:r>
              <a:rPr lang="en-US" altLang="zh-CN" sz="1800" dirty="0"/>
              <a:t>}</a:t>
            </a:r>
          </a:p>
          <a:p>
            <a:endParaRPr lang="en-US" dirty="0"/>
          </a:p>
        </p:txBody>
      </p:sp>
    </p:spTree>
    <p:extLst>
      <p:ext uri="{BB962C8B-B14F-4D97-AF65-F5344CB8AC3E}">
        <p14:creationId xmlns:p14="http://schemas.microsoft.com/office/powerpoint/2010/main" val="10352849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UDP Server</a:t>
            </a:r>
            <a:r>
              <a:rPr lang="zh-CN" altLang="en-US" dirty="0"/>
              <a:t>程序</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640" y="1484784"/>
            <a:ext cx="7128793"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861281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UDP Server</a:t>
            </a:r>
            <a:r>
              <a:rPr lang="zh-CN" altLang="en-US" dirty="0"/>
              <a:t>程序</a:t>
            </a:r>
          </a:p>
        </p:txBody>
      </p:sp>
      <p:pic>
        <p:nvPicPr>
          <p:cNvPr id="3686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889" b="3224"/>
          <a:stretch/>
        </p:blipFill>
        <p:spPr bwMode="auto">
          <a:xfrm>
            <a:off x="1388604" y="1700808"/>
            <a:ext cx="7128792" cy="43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06260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UDP Client</a:t>
            </a:r>
            <a:r>
              <a:rPr lang="zh-CN" altLang="en-US" dirty="0"/>
              <a:t>程序</a:t>
            </a:r>
          </a:p>
        </p:txBody>
      </p:sp>
      <p:pic>
        <p:nvPicPr>
          <p:cNvPr id="3789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4568" y="1196753"/>
            <a:ext cx="8064897" cy="5180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44583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UDP Client</a:t>
            </a:r>
            <a:r>
              <a:rPr lang="zh-CN" altLang="en-US" dirty="0"/>
              <a:t>程序</a:t>
            </a:r>
          </a:p>
        </p:txBody>
      </p:sp>
      <p:pic>
        <p:nvPicPr>
          <p:cNvPr id="3891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5912" y="2204864"/>
            <a:ext cx="6734175"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65885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UDP </a:t>
            </a:r>
            <a:r>
              <a:rPr lang="zh-CN" altLang="en-US" dirty="0"/>
              <a:t>运行程序</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93" y="1510805"/>
            <a:ext cx="8402956" cy="4616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66587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UDP</a:t>
            </a:r>
            <a:r>
              <a:rPr lang="zh-CN" altLang="zh-CN" dirty="0">
                <a:effectLst/>
              </a:rPr>
              <a:t>套接字编程</a:t>
            </a:r>
            <a:r>
              <a:rPr lang="en-US" altLang="zh-CN" dirty="0"/>
              <a:t>-</a:t>
            </a:r>
            <a:r>
              <a:rPr lang="zh-CN" altLang="en-US" dirty="0"/>
              <a:t>小结</a:t>
            </a:r>
          </a:p>
        </p:txBody>
      </p:sp>
      <p:graphicFrame>
        <p:nvGraphicFramePr>
          <p:cNvPr id="3" name="对象 2"/>
          <p:cNvGraphicFramePr>
            <a:graphicFrameLocks noChangeAspect="1"/>
          </p:cNvGraphicFramePr>
          <p:nvPr/>
        </p:nvGraphicFramePr>
        <p:xfrm>
          <a:off x="1712913" y="1484313"/>
          <a:ext cx="6192837" cy="4972050"/>
        </p:xfrm>
        <a:graphic>
          <a:graphicData uri="http://schemas.openxmlformats.org/presentationml/2006/ole">
            <mc:AlternateContent xmlns:mc="http://schemas.openxmlformats.org/markup-compatibility/2006">
              <mc:Choice xmlns:v="urn:schemas-microsoft-com:vml" Requires="v">
                <p:oleObj name="Visio" r:id="rId2" imgW="3911890" imgH="3162953" progId="Visio.Drawing.11">
                  <p:embed/>
                </p:oleObj>
              </mc:Choice>
              <mc:Fallback>
                <p:oleObj name="Visio" r:id="rId2" imgW="3911890" imgH="3162953" progId="Visio.Drawing.11">
                  <p:embed/>
                  <p:pic>
                    <p:nvPicPr>
                      <p:cNvPr id="3"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1484313"/>
                        <a:ext cx="6192837"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6652762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TCP-UDP</a:t>
            </a:r>
            <a:r>
              <a:rPr lang="zh-CN" altLang="en-US" dirty="0"/>
              <a:t>比较</a:t>
            </a:r>
          </a:p>
        </p:txBody>
      </p:sp>
      <p:graphicFrame>
        <p:nvGraphicFramePr>
          <p:cNvPr id="5" name="内容占位符 4"/>
          <p:cNvGraphicFramePr>
            <a:graphicFrameLocks noGrp="1" noChangeAspect="1"/>
          </p:cNvGraphicFramePr>
          <p:nvPr>
            <p:ph idx="1"/>
          </p:nvPr>
        </p:nvGraphicFramePr>
        <p:xfrm>
          <a:off x="798837" y="1700808"/>
          <a:ext cx="4158775" cy="3888432"/>
        </p:xfrm>
        <a:graphic>
          <a:graphicData uri="http://schemas.openxmlformats.org/presentationml/2006/ole">
            <mc:AlternateContent xmlns:mc="http://schemas.openxmlformats.org/markup-compatibility/2006">
              <mc:Choice xmlns:v="urn:schemas-microsoft-com:vml" Requires="v">
                <p:oleObj name="Visio" r:id="rId2" imgW="4396264" imgH="4110038" progId="Visio.Drawing.11">
                  <p:embed/>
                </p:oleObj>
              </mc:Choice>
              <mc:Fallback>
                <p:oleObj name="Visio" r:id="rId2" imgW="4396264" imgH="4110038" progId="Visio.Drawing.11">
                  <p:embed/>
                  <p:pic>
                    <p:nvPicPr>
                      <p:cNvPr id="5" name="内容占位符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7" y="1700808"/>
                        <a:ext cx="4158775" cy="3888432"/>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5097016" y="2273374"/>
          <a:ext cx="4040322" cy="3243858"/>
        </p:xfrm>
        <a:graphic>
          <a:graphicData uri="http://schemas.openxmlformats.org/presentationml/2006/ole">
            <mc:AlternateContent xmlns:mc="http://schemas.openxmlformats.org/markup-compatibility/2006">
              <mc:Choice xmlns:v="urn:schemas-microsoft-com:vml" Requires="v">
                <p:oleObj name="Visio" r:id="rId4" imgW="3911890" imgH="3162953" progId="Visio.Drawing.11">
                  <p:embed/>
                </p:oleObj>
              </mc:Choice>
              <mc:Fallback>
                <p:oleObj name="Visio" r:id="rId4" imgW="3911890" imgH="3162953" progId="Visio.Drawing.11">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7016" y="2273374"/>
                        <a:ext cx="4040322" cy="324385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235862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大纲</a:t>
            </a:r>
          </a:p>
        </p:txBody>
      </p:sp>
      <p:sp>
        <p:nvSpPr>
          <p:cNvPr id="3" name="Content Placeholder 2"/>
          <p:cNvSpPr>
            <a:spLocks noGrp="1"/>
          </p:cNvSpPr>
          <p:nvPr>
            <p:ph idx="1"/>
          </p:nvPr>
        </p:nvSpPr>
        <p:spPr/>
        <p:txBody>
          <a:bodyPr/>
          <a:lstStyle/>
          <a:p>
            <a:r>
              <a:rPr lang="zh-CN" altLang="en-US" dirty="0"/>
              <a:t>套接字概述</a:t>
            </a:r>
            <a:endParaRPr lang="en-US" altLang="zh-CN" dirty="0"/>
          </a:p>
          <a:p>
            <a:r>
              <a:rPr lang="en-US" altLang="zh-CN" dirty="0"/>
              <a:t>TCP/IP</a:t>
            </a:r>
            <a:r>
              <a:rPr lang="zh-CN" altLang="en-US" dirty="0"/>
              <a:t>协议</a:t>
            </a:r>
            <a:endParaRPr lang="en-US" altLang="zh-CN" dirty="0"/>
          </a:p>
          <a:p>
            <a:r>
              <a:rPr lang="zh-CN" altLang="en-US" dirty="0"/>
              <a:t>套接字基础知识</a:t>
            </a:r>
            <a:endParaRPr lang="en-US" altLang="zh-CN" dirty="0"/>
          </a:p>
          <a:p>
            <a:r>
              <a:rPr lang="zh-CN" altLang="en-US" dirty="0">
                <a:latin typeface="Arial Narrow" charset="0"/>
              </a:rPr>
              <a:t>基本套接字操作</a:t>
            </a:r>
            <a:endParaRPr lang="en-US" altLang="zh-CN" dirty="0">
              <a:latin typeface="Arial Narrow" charset="0"/>
            </a:endParaRPr>
          </a:p>
          <a:p>
            <a:r>
              <a:rPr lang="en-US" altLang="en-US" dirty="0"/>
              <a:t>TCP</a:t>
            </a:r>
            <a:r>
              <a:rPr lang="zh-CN" altLang="en-US" dirty="0"/>
              <a:t>套接字编程</a:t>
            </a:r>
            <a:endParaRPr lang="en-US" altLang="zh-CN" dirty="0"/>
          </a:p>
          <a:p>
            <a:r>
              <a:rPr lang="en-US" altLang="en-US" dirty="0"/>
              <a:t>UDP</a:t>
            </a:r>
            <a:r>
              <a:rPr lang="zh-CN" altLang="en-US" dirty="0"/>
              <a:t>套接字编程</a:t>
            </a:r>
            <a:endParaRPr lang="en-US" altLang="zh-CN" dirty="0"/>
          </a:p>
          <a:p>
            <a:r>
              <a:rPr lang="en-US" altLang="zh-CN" dirty="0">
                <a:solidFill>
                  <a:srgbClr val="FF0000"/>
                </a:solidFill>
                <a:latin typeface="Arial Narrow" charset="0"/>
              </a:rPr>
              <a:t>I/O</a:t>
            </a:r>
            <a:r>
              <a:rPr lang="zh-CN" altLang="en-US" dirty="0">
                <a:solidFill>
                  <a:srgbClr val="FF0000"/>
                </a:solidFill>
                <a:latin typeface="Arial Narrow" charset="0"/>
              </a:rPr>
              <a:t>模型</a:t>
            </a:r>
            <a:endParaRPr lang="en-US" altLang="zh-CN" dirty="0">
              <a:solidFill>
                <a:srgbClr val="FF0000"/>
              </a:solidFill>
              <a:latin typeface="Arial Narrow" charset="0"/>
            </a:endParaRPr>
          </a:p>
          <a:p>
            <a:pPr marL="0" indent="0">
              <a:buNone/>
            </a:pPr>
            <a:endParaRPr lang="en-US" altLang="zh-CN" dirty="0">
              <a:latin typeface="Arial Narrow" charset="0"/>
            </a:endParaRPr>
          </a:p>
          <a:p>
            <a:endParaRPr lang="en-US" altLang="zh-CN" dirty="0"/>
          </a:p>
          <a:p>
            <a:pPr marL="0" indent="0">
              <a:buNone/>
            </a:pPr>
            <a:endParaRPr lang="en-US" dirty="0"/>
          </a:p>
        </p:txBody>
      </p:sp>
    </p:spTree>
    <p:extLst>
      <p:ext uri="{BB962C8B-B14F-4D97-AF65-F5344CB8AC3E}">
        <p14:creationId xmlns:p14="http://schemas.microsoft.com/office/powerpoint/2010/main" val="137705823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a:latin typeface="Calibri" charset="0"/>
              </a:rPr>
              <a:t>I/O</a:t>
            </a:r>
            <a:r>
              <a:rPr lang="zh-CN" altLang="en-US">
                <a:latin typeface="Calibri" charset="0"/>
              </a:rPr>
              <a:t>模型</a:t>
            </a:r>
          </a:p>
        </p:txBody>
      </p:sp>
      <p:sp>
        <p:nvSpPr>
          <p:cNvPr id="5123" name="内容占位符 2"/>
          <p:cNvSpPr>
            <a:spLocks noGrp="1"/>
          </p:cNvSpPr>
          <p:nvPr>
            <p:ph idx="1"/>
          </p:nvPr>
        </p:nvSpPr>
        <p:spPr>
          <a:xfrm>
            <a:off x="832340" y="1412876"/>
            <a:ext cx="8297125" cy="4608513"/>
          </a:xfrm>
        </p:spPr>
        <p:txBody>
          <a:bodyPr/>
          <a:lstStyle/>
          <a:p>
            <a:pPr marL="342900" lvl="1" indent="-342900" algn="just">
              <a:lnSpc>
                <a:spcPct val="90000"/>
              </a:lnSpc>
              <a:buClr>
                <a:srgbClr val="FF5050"/>
              </a:buClr>
              <a:buSzPct val="120000"/>
              <a:buFont typeface="Wingdings" pitchFamily="2" charset="2"/>
              <a:buChar char="§"/>
            </a:pPr>
            <a:r>
              <a:rPr lang="en-US" altLang="zh-CN" dirty="0">
                <a:solidFill>
                  <a:srgbClr val="000066"/>
                </a:solidFill>
                <a:ea typeface="黑体" pitchFamily="2" charset="-122"/>
                <a:cs typeface="楷体_GB2312" charset="0"/>
              </a:rPr>
              <a:t>I/O</a:t>
            </a:r>
            <a:r>
              <a:rPr lang="zh-CN" altLang="en-US" dirty="0">
                <a:solidFill>
                  <a:srgbClr val="000066"/>
                </a:solidFill>
                <a:ea typeface="黑体" pitchFamily="2" charset="-122"/>
                <a:cs typeface="楷体_GB2312" charset="0"/>
              </a:rPr>
              <a:t>模型提供了一种机制，内核一旦发现一个或多个</a:t>
            </a:r>
            <a:r>
              <a:rPr lang="en-US" altLang="zh-CN" dirty="0">
                <a:solidFill>
                  <a:srgbClr val="000066"/>
                </a:solidFill>
                <a:ea typeface="黑体" pitchFamily="2" charset="-122"/>
                <a:cs typeface="楷体_GB2312" charset="0"/>
              </a:rPr>
              <a:t>I/O</a:t>
            </a:r>
            <a:r>
              <a:rPr lang="zh-CN" altLang="en-US" dirty="0">
                <a:solidFill>
                  <a:srgbClr val="000066"/>
                </a:solidFill>
                <a:ea typeface="黑体" pitchFamily="2" charset="-122"/>
                <a:cs typeface="楷体_GB2312" charset="0"/>
              </a:rPr>
              <a:t>条件就绪，它就通知进程</a:t>
            </a:r>
          </a:p>
          <a:p>
            <a:pPr marL="342900" lvl="1" indent="-342900" algn="just">
              <a:lnSpc>
                <a:spcPct val="90000"/>
              </a:lnSpc>
              <a:buClr>
                <a:srgbClr val="FF5050"/>
              </a:buClr>
              <a:buSzPct val="120000"/>
              <a:buFont typeface="Wingdings" pitchFamily="2" charset="2"/>
              <a:buChar char="§"/>
            </a:pPr>
            <a:r>
              <a:rPr lang="zh-CN" altLang="en-US" dirty="0">
                <a:solidFill>
                  <a:srgbClr val="000066"/>
                </a:solidFill>
                <a:ea typeface="黑体" pitchFamily="2" charset="-122"/>
                <a:cs typeface="楷体_GB2312" charset="0"/>
              </a:rPr>
              <a:t>将一个输入操作分为两个不同的阶段：</a:t>
            </a:r>
          </a:p>
          <a:p>
            <a:pPr lvl="1">
              <a:lnSpc>
                <a:spcPct val="90000"/>
              </a:lnSpc>
            </a:pPr>
            <a:r>
              <a:rPr lang="zh-CN" altLang="en-US" sz="2000" dirty="0">
                <a:latin typeface="Arial" charset="0"/>
                <a:ea typeface="宋体" charset="0"/>
              </a:rPr>
              <a:t>等待数据准备好</a:t>
            </a:r>
          </a:p>
          <a:p>
            <a:pPr lvl="1">
              <a:lnSpc>
                <a:spcPct val="90000"/>
              </a:lnSpc>
            </a:pPr>
            <a:r>
              <a:rPr lang="zh-CN" altLang="en-US" sz="2000" dirty="0">
                <a:latin typeface="Arial" charset="0"/>
                <a:ea typeface="宋体" charset="0"/>
              </a:rPr>
              <a:t>从内核到进程拷贝数据</a:t>
            </a:r>
          </a:p>
          <a:p>
            <a:pPr marL="342900" lvl="1" indent="-342900" algn="just">
              <a:lnSpc>
                <a:spcPct val="90000"/>
              </a:lnSpc>
              <a:buClr>
                <a:srgbClr val="FF5050"/>
              </a:buClr>
              <a:buSzPct val="120000"/>
              <a:buFont typeface="Wingdings" pitchFamily="2" charset="2"/>
              <a:buChar char="§"/>
            </a:pPr>
            <a:r>
              <a:rPr lang="zh-CN" altLang="en-US" dirty="0">
                <a:solidFill>
                  <a:srgbClr val="000066"/>
                </a:solidFill>
                <a:ea typeface="黑体" pitchFamily="2" charset="-122"/>
                <a:cs typeface="楷体_GB2312" charset="0"/>
              </a:rPr>
              <a:t>根据在这两个阶段的不同表现，</a:t>
            </a:r>
            <a:r>
              <a:rPr lang="en-US" altLang="zh-CN" dirty="0">
                <a:solidFill>
                  <a:srgbClr val="000066"/>
                </a:solidFill>
                <a:ea typeface="黑体" pitchFamily="2" charset="-122"/>
                <a:cs typeface="楷体_GB2312" charset="0"/>
              </a:rPr>
              <a:t>I/O</a:t>
            </a:r>
            <a:r>
              <a:rPr lang="zh-CN" altLang="en-US" dirty="0">
                <a:solidFill>
                  <a:srgbClr val="000066"/>
                </a:solidFill>
                <a:ea typeface="黑体" pitchFamily="2" charset="-122"/>
                <a:cs typeface="楷体_GB2312" charset="0"/>
              </a:rPr>
              <a:t>模型分为</a:t>
            </a:r>
            <a:r>
              <a:rPr lang="en-US" altLang="zh-CN" dirty="0">
                <a:solidFill>
                  <a:srgbClr val="000066"/>
                </a:solidFill>
                <a:ea typeface="黑体" pitchFamily="2" charset="-122"/>
                <a:cs typeface="楷体_GB2312" charset="0"/>
              </a:rPr>
              <a:t>5</a:t>
            </a:r>
            <a:r>
              <a:rPr lang="zh-CN" altLang="en-US" dirty="0">
                <a:solidFill>
                  <a:srgbClr val="000066"/>
                </a:solidFill>
                <a:ea typeface="黑体" pitchFamily="2" charset="-122"/>
                <a:cs typeface="楷体_GB2312" charset="0"/>
              </a:rPr>
              <a:t>种不同类型</a:t>
            </a:r>
            <a:endParaRPr lang="en-US" altLang="zh-CN" dirty="0">
              <a:solidFill>
                <a:srgbClr val="000066"/>
              </a:solidFill>
              <a:ea typeface="黑体" pitchFamily="2" charset="-122"/>
              <a:cs typeface="楷体_GB2312" charset="0"/>
            </a:endParaRPr>
          </a:p>
          <a:p>
            <a:pPr lvl="1">
              <a:lnSpc>
                <a:spcPct val="90000"/>
              </a:lnSpc>
            </a:pPr>
            <a:r>
              <a:rPr lang="zh-CN" altLang="en-US" sz="2000" dirty="0"/>
              <a:t>阻塞</a:t>
            </a:r>
            <a:r>
              <a:rPr lang="en-US" altLang="zh-CN" sz="2000" dirty="0"/>
              <a:t>I/O</a:t>
            </a:r>
            <a:r>
              <a:rPr lang="zh-CN" altLang="en-US" sz="2000" dirty="0"/>
              <a:t>、</a:t>
            </a:r>
            <a:endParaRPr lang="en-US" altLang="zh-CN" sz="2000" dirty="0"/>
          </a:p>
          <a:p>
            <a:pPr lvl="1">
              <a:lnSpc>
                <a:spcPct val="90000"/>
              </a:lnSpc>
            </a:pPr>
            <a:r>
              <a:rPr lang="zh-CN" altLang="en-US" sz="2000" dirty="0"/>
              <a:t>非阻塞</a:t>
            </a:r>
            <a:r>
              <a:rPr lang="en-US" altLang="zh-CN" sz="2000" dirty="0"/>
              <a:t>I/O</a:t>
            </a:r>
          </a:p>
          <a:p>
            <a:pPr lvl="1">
              <a:lnSpc>
                <a:spcPct val="90000"/>
              </a:lnSpc>
            </a:pPr>
            <a:r>
              <a:rPr lang="en-US" altLang="zh-CN" sz="2000" dirty="0"/>
              <a:t>I/O</a:t>
            </a:r>
            <a:r>
              <a:rPr lang="zh-CN" altLang="en-US" sz="2000" dirty="0"/>
              <a:t>复用</a:t>
            </a:r>
            <a:endParaRPr lang="en-US" altLang="zh-CN" sz="2000" dirty="0"/>
          </a:p>
          <a:p>
            <a:pPr lvl="1">
              <a:lnSpc>
                <a:spcPct val="90000"/>
              </a:lnSpc>
            </a:pPr>
            <a:r>
              <a:rPr lang="zh-CN" altLang="en-US" sz="2000" dirty="0"/>
              <a:t>信号驱动</a:t>
            </a:r>
            <a:r>
              <a:rPr lang="en-US" altLang="zh-CN" sz="2000" dirty="0"/>
              <a:t>I/O</a:t>
            </a:r>
          </a:p>
          <a:p>
            <a:pPr lvl="1">
              <a:lnSpc>
                <a:spcPct val="90000"/>
              </a:lnSpc>
            </a:pPr>
            <a:r>
              <a:rPr lang="zh-CN" altLang="en-US" sz="2000" dirty="0"/>
              <a:t>异步</a:t>
            </a:r>
            <a:r>
              <a:rPr lang="en-US" altLang="zh-CN" sz="2000" dirty="0"/>
              <a:t>I/O</a:t>
            </a:r>
            <a:endParaRPr lang="zh-CN" altLang="en-US" sz="2000" dirty="0"/>
          </a:p>
        </p:txBody>
      </p:sp>
    </p:spTree>
    <p:extLst>
      <p:ext uri="{BB962C8B-B14F-4D97-AF65-F5344CB8AC3E}">
        <p14:creationId xmlns:p14="http://schemas.microsoft.com/office/powerpoint/2010/main" val="18162833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——listen</a:t>
            </a:r>
            <a:endParaRPr lang="en-US" dirty="0"/>
          </a:p>
        </p:txBody>
      </p:sp>
      <p:sp>
        <p:nvSpPr>
          <p:cNvPr id="3" name="Content Placeholder 2"/>
          <p:cNvSpPr>
            <a:spLocks noGrp="1"/>
          </p:cNvSpPr>
          <p:nvPr>
            <p:ph idx="1"/>
          </p:nvPr>
        </p:nvSpPr>
        <p:spPr>
          <a:xfrm>
            <a:off x="488950" y="1412875"/>
            <a:ext cx="9144570" cy="4608513"/>
          </a:xfrm>
        </p:spPr>
        <p:txBody>
          <a:bodyPr/>
          <a:lstStyle/>
          <a:p>
            <a:pPr>
              <a:lnSpc>
                <a:spcPct val="90000"/>
              </a:lnSpc>
            </a:pPr>
            <a:r>
              <a:rPr lang="zh-CN" altLang="en-US" sz="2400" dirty="0"/>
              <a:t>功能：进行系统侦听，等待客户连接。</a:t>
            </a:r>
            <a:endParaRPr lang="en-US" altLang="zh-CN" sz="2400" dirty="0"/>
          </a:p>
          <a:p>
            <a:pPr>
              <a:lnSpc>
                <a:spcPct val="90000"/>
              </a:lnSpc>
            </a:pPr>
            <a:r>
              <a:rPr lang="zh-CN" altLang="en-US" sz="2400" dirty="0"/>
              <a:t>语法：</a:t>
            </a:r>
            <a:r>
              <a:rPr lang="en-US" altLang="zh-CN" sz="2400" dirty="0"/>
              <a:t># include &lt;sys/</a:t>
            </a:r>
            <a:r>
              <a:rPr lang="en-US" altLang="zh-CN" sz="2400" dirty="0" err="1"/>
              <a:t>socket.h</a:t>
            </a:r>
            <a:r>
              <a:rPr lang="en-US" altLang="zh-CN" sz="2400" dirty="0"/>
              <a:t>&gt;</a:t>
            </a:r>
          </a:p>
          <a:p>
            <a:pPr marL="0" indent="0">
              <a:lnSpc>
                <a:spcPct val="90000"/>
              </a:lnSpc>
              <a:buNone/>
            </a:pPr>
            <a:r>
              <a:rPr lang="en-US" altLang="zh-CN" sz="2400" dirty="0"/>
              <a:t> </a:t>
            </a:r>
            <a:r>
              <a:rPr lang="zh-CN" altLang="en-US" sz="2400" dirty="0"/>
              <a:t>　　　</a:t>
            </a:r>
            <a:r>
              <a:rPr lang="en-US" altLang="zh-CN" sz="2400" dirty="0"/>
              <a:t> </a:t>
            </a:r>
            <a:r>
              <a:rPr lang="en-US" altLang="zh-CN" sz="2400" dirty="0" err="1"/>
              <a:t>int</a:t>
            </a:r>
            <a:r>
              <a:rPr lang="en-US" altLang="zh-CN" sz="2400" dirty="0"/>
              <a:t> listen (</a:t>
            </a:r>
            <a:r>
              <a:rPr lang="en-US" altLang="zh-CN" sz="2400" dirty="0" err="1"/>
              <a:t>int</a:t>
            </a:r>
            <a:r>
              <a:rPr lang="en-US" altLang="zh-CN" sz="2400" dirty="0"/>
              <a:t> </a:t>
            </a:r>
            <a:r>
              <a:rPr lang="en-US" altLang="zh-CN" sz="2400" dirty="0" err="1"/>
              <a:t>sockfd</a:t>
            </a:r>
            <a:r>
              <a:rPr lang="en-US" altLang="zh-CN" sz="2400" dirty="0"/>
              <a:t> , </a:t>
            </a:r>
            <a:r>
              <a:rPr lang="en-US" altLang="zh-CN" sz="2400" dirty="0" err="1"/>
              <a:t>int</a:t>
            </a:r>
            <a:r>
              <a:rPr lang="en-US" altLang="zh-CN" sz="2400" dirty="0"/>
              <a:t> backlog);</a:t>
            </a:r>
          </a:p>
          <a:p>
            <a:pPr>
              <a:lnSpc>
                <a:spcPct val="90000"/>
              </a:lnSpc>
            </a:pPr>
            <a:r>
              <a:rPr lang="zh-CN" altLang="en-US" sz="2400" dirty="0"/>
              <a:t>返回值：成功时返回</a:t>
            </a:r>
            <a:r>
              <a:rPr lang="en-US" altLang="zh-CN" sz="2400" dirty="0"/>
              <a:t>0</a:t>
            </a:r>
            <a:r>
              <a:rPr lang="zh-CN" altLang="en-US" sz="2400" dirty="0"/>
              <a:t>，失败时返回</a:t>
            </a:r>
            <a:r>
              <a:rPr lang="en-US" altLang="zh-CN" sz="2400" dirty="0"/>
              <a:t>-1</a:t>
            </a:r>
            <a:r>
              <a:rPr lang="zh-CN" altLang="en-US" sz="2400" dirty="0"/>
              <a:t>。</a:t>
            </a:r>
            <a:endParaRPr lang="en-US" altLang="zh-CN" sz="2400" dirty="0"/>
          </a:p>
          <a:p>
            <a:pPr lvl="1" algn="just">
              <a:lnSpc>
                <a:spcPct val="90000"/>
              </a:lnSpc>
            </a:pPr>
            <a:r>
              <a:rPr lang="zh-CN" altLang="en-US" sz="2000" dirty="0"/>
              <a:t>当一个套接字被创建时，在缺省的情况下，它被假设为一个主动的套接字，也就是一个将调用</a:t>
            </a:r>
            <a:r>
              <a:rPr lang="en-US" altLang="zh-CN" sz="2000" dirty="0"/>
              <a:t>connect</a:t>
            </a:r>
            <a:r>
              <a:rPr lang="zh-CN" altLang="en-US" sz="2000" dirty="0"/>
              <a:t>的客户套接字。</a:t>
            </a:r>
            <a:endParaRPr lang="en-US" altLang="zh-CN" sz="2000" dirty="0"/>
          </a:p>
          <a:p>
            <a:pPr lvl="1" algn="just">
              <a:lnSpc>
                <a:spcPct val="90000"/>
              </a:lnSpc>
            </a:pPr>
            <a:r>
              <a:rPr lang="en-US" altLang="en-US" sz="2000" dirty="0"/>
              <a:t>listen</a:t>
            </a:r>
            <a:r>
              <a:rPr lang="zh-CN" altLang="en-US" sz="2000" dirty="0"/>
              <a:t>函数将一个尚未连接的套接字转换为一个被动的套接字，</a:t>
            </a:r>
            <a:r>
              <a:rPr lang="en-US" altLang="en-US" sz="2000" dirty="0"/>
              <a:t>指示</a:t>
            </a:r>
            <a:r>
              <a:rPr lang="zh-CN" altLang="en-US" sz="2000" dirty="0"/>
              <a:t>内核应接收外来的指向这个套接字的连接请求。</a:t>
            </a:r>
            <a:endParaRPr lang="en-US" altLang="zh-CN" sz="2000" dirty="0"/>
          </a:p>
          <a:p>
            <a:pPr lvl="1" algn="just">
              <a:lnSpc>
                <a:spcPct val="90000"/>
              </a:lnSpc>
            </a:pPr>
            <a:r>
              <a:rPr lang="zh-CN" altLang="en-US" sz="2000" dirty="0"/>
              <a:t>第二个参数是指定了未经处理的连接请求队列可以容纳的最</a:t>
            </a:r>
            <a:r>
              <a:rPr lang="zh-CN" altLang="en-US" sz="2000" dirty="0">
                <a:cs typeface="楷体_GB2312" charset="0"/>
              </a:rPr>
              <a:t>最大数目，推荐值应该是</a:t>
            </a:r>
            <a:r>
              <a:rPr lang="en-US" altLang="zh-CN" sz="2000" dirty="0">
                <a:cs typeface="楷体_GB2312" charset="0"/>
              </a:rPr>
              <a:t>5</a:t>
            </a:r>
            <a:r>
              <a:rPr lang="zh-CN" altLang="en-US" sz="2000" dirty="0">
                <a:cs typeface="楷体_GB2312" charset="0"/>
              </a:rPr>
              <a:t>到</a:t>
            </a:r>
            <a:r>
              <a:rPr lang="en-US" altLang="zh-CN" sz="2000" dirty="0">
                <a:cs typeface="楷体_GB2312" charset="0"/>
              </a:rPr>
              <a:t>10</a:t>
            </a:r>
            <a:r>
              <a:rPr lang="zh-CN" altLang="en-US" sz="2000" dirty="0">
                <a:cs typeface="楷体_GB2312" charset="0"/>
              </a:rPr>
              <a:t>。</a:t>
            </a:r>
            <a:r>
              <a:rPr lang="en-US" altLang="zh-CN" sz="2000" dirty="0">
                <a:cs typeface="楷体_GB2312" charset="0"/>
              </a:rPr>
              <a:t> </a:t>
            </a:r>
          </a:p>
          <a:p>
            <a:pPr lvl="1" algn="just">
              <a:lnSpc>
                <a:spcPct val="90000"/>
              </a:lnSpc>
            </a:pPr>
            <a:r>
              <a:rPr lang="en-US" sz="2000" dirty="0"/>
              <a:t>cat /</a:t>
            </a:r>
            <a:r>
              <a:rPr lang="en-US" sz="2000" dirty="0" err="1"/>
              <a:t>proc</a:t>
            </a:r>
            <a:r>
              <a:rPr lang="en-US" sz="2000" dirty="0"/>
              <a:t>/sys/net/ipv4/</a:t>
            </a:r>
            <a:r>
              <a:rPr lang="en-US" sz="2000" dirty="0" err="1"/>
              <a:t>tcp_max_syn_backlog</a:t>
            </a:r>
            <a:r>
              <a:rPr lang="zh-CN" altLang="en-US" sz="2000" dirty="0"/>
              <a:t>查看系统默认值为</a:t>
            </a:r>
            <a:r>
              <a:rPr lang="en-US" altLang="zh-CN" sz="2000" dirty="0"/>
              <a:t>128</a:t>
            </a:r>
            <a:r>
              <a:rPr lang="zh-CN" altLang="en-US" sz="2000" dirty="0"/>
              <a:t>。</a:t>
            </a:r>
            <a:endParaRPr lang="en-US" sz="2000" dirty="0"/>
          </a:p>
        </p:txBody>
      </p:sp>
    </p:spTree>
    <p:extLst>
      <p:ext uri="{BB962C8B-B14F-4D97-AF65-F5344CB8AC3E}">
        <p14:creationId xmlns:p14="http://schemas.microsoft.com/office/powerpoint/2010/main" val="118531660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I/O</a:t>
            </a:r>
            <a:r>
              <a:rPr lang="zh-CN" altLang="en-US" dirty="0"/>
              <a:t>模型</a:t>
            </a:r>
            <a:r>
              <a:rPr lang="en-US" altLang="zh-CN" dirty="0"/>
              <a:t>——</a:t>
            </a:r>
            <a:r>
              <a:rPr lang="zh-CN" altLang="en-US" dirty="0"/>
              <a:t>阻塞</a:t>
            </a:r>
            <a:r>
              <a:rPr lang="en-US" altLang="zh-CN" dirty="0"/>
              <a:t>I/O</a:t>
            </a:r>
            <a:endParaRPr lang="en-US" dirty="0"/>
          </a:p>
        </p:txBody>
      </p:sp>
      <p:sp>
        <p:nvSpPr>
          <p:cNvPr id="3" name="Content Placeholder 2"/>
          <p:cNvSpPr>
            <a:spLocks noGrp="1"/>
          </p:cNvSpPr>
          <p:nvPr>
            <p:ph idx="1"/>
          </p:nvPr>
        </p:nvSpPr>
        <p:spPr>
          <a:xfrm>
            <a:off x="832340" y="1412876"/>
            <a:ext cx="8241323" cy="4608513"/>
          </a:xfrm>
        </p:spPr>
        <p:txBody>
          <a:bodyPr/>
          <a:lstStyle/>
          <a:p>
            <a:r>
              <a:rPr lang="en-US" altLang="zh-CN" dirty="0"/>
              <a:t> </a:t>
            </a:r>
            <a:r>
              <a:rPr lang="zh-CN" altLang="en-US" dirty="0"/>
              <a:t> </a:t>
            </a:r>
            <a:endParaRPr lang="en-US" dirty="0"/>
          </a:p>
        </p:txBody>
      </p:sp>
      <p:pic>
        <p:nvPicPr>
          <p:cNvPr id="7" name="Picture 6"/>
          <p:cNvPicPr>
            <a:picLocks noChangeAspect="1"/>
          </p:cNvPicPr>
          <p:nvPr/>
        </p:nvPicPr>
        <p:blipFill>
          <a:blip r:embed="rId3"/>
          <a:stretch>
            <a:fillRect/>
          </a:stretch>
        </p:blipFill>
        <p:spPr>
          <a:xfrm>
            <a:off x="381000" y="1699320"/>
            <a:ext cx="9144000" cy="4321969"/>
          </a:xfrm>
          <a:prstGeom prst="rect">
            <a:avLst/>
          </a:prstGeom>
        </p:spPr>
      </p:pic>
    </p:spTree>
    <p:extLst>
      <p:ext uri="{BB962C8B-B14F-4D97-AF65-F5344CB8AC3E}">
        <p14:creationId xmlns:p14="http://schemas.microsoft.com/office/powerpoint/2010/main" val="116039615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I/O</a:t>
            </a:r>
            <a:r>
              <a:rPr lang="zh-CN" altLang="en-US" dirty="0"/>
              <a:t>模型</a:t>
            </a:r>
            <a:r>
              <a:rPr lang="en-US" altLang="zh-CN" dirty="0"/>
              <a:t>——</a:t>
            </a:r>
            <a:r>
              <a:rPr lang="zh-CN" altLang="en-US" dirty="0"/>
              <a:t>非阻塞</a:t>
            </a:r>
            <a:r>
              <a:rPr lang="en-US" altLang="zh-CN" dirty="0"/>
              <a:t>I/O</a:t>
            </a:r>
            <a:endParaRPr lang="en-US" dirty="0"/>
          </a:p>
        </p:txBody>
      </p:sp>
      <p:sp>
        <p:nvSpPr>
          <p:cNvPr id="3" name="Content Placeholder 2"/>
          <p:cNvSpPr>
            <a:spLocks noGrp="1"/>
          </p:cNvSpPr>
          <p:nvPr>
            <p:ph idx="1"/>
          </p:nvPr>
        </p:nvSpPr>
        <p:spPr/>
        <p:txBody>
          <a:bodyPr/>
          <a:lstStyle/>
          <a:p>
            <a:r>
              <a:rPr lang="zh-CN" altLang="en-US" dirty="0"/>
              <a:t> </a:t>
            </a:r>
            <a:endParaRPr lang="en-US" dirty="0"/>
          </a:p>
        </p:txBody>
      </p:sp>
      <p:pic>
        <p:nvPicPr>
          <p:cNvPr id="6" name="Picture 5"/>
          <p:cNvPicPr>
            <a:picLocks noChangeAspect="1"/>
          </p:cNvPicPr>
          <p:nvPr/>
        </p:nvPicPr>
        <p:blipFill>
          <a:blip r:embed="rId3"/>
          <a:stretch>
            <a:fillRect/>
          </a:stretch>
        </p:blipFill>
        <p:spPr>
          <a:xfrm>
            <a:off x="383767" y="1484785"/>
            <a:ext cx="9144000" cy="4786313"/>
          </a:xfrm>
          <a:prstGeom prst="rect">
            <a:avLst/>
          </a:prstGeom>
        </p:spPr>
      </p:pic>
    </p:spTree>
    <p:extLst>
      <p:ext uri="{BB962C8B-B14F-4D97-AF65-F5344CB8AC3E}">
        <p14:creationId xmlns:p14="http://schemas.microsoft.com/office/powerpoint/2010/main" val="239427911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I/O</a:t>
            </a:r>
            <a:r>
              <a:rPr lang="zh-CN" altLang="en-US" dirty="0"/>
              <a:t>模型</a:t>
            </a:r>
            <a:r>
              <a:rPr lang="en-US" altLang="zh-CN" dirty="0"/>
              <a:t>——I/O</a:t>
            </a:r>
            <a:r>
              <a:rPr lang="zh-CN" altLang="en-US" dirty="0"/>
              <a:t>多路复用</a:t>
            </a:r>
            <a:endParaRPr lang="en-US" dirty="0"/>
          </a:p>
        </p:txBody>
      </p:sp>
      <p:sp>
        <p:nvSpPr>
          <p:cNvPr id="3" name="Content Placeholder 2"/>
          <p:cNvSpPr>
            <a:spLocks noGrp="1"/>
          </p:cNvSpPr>
          <p:nvPr>
            <p:ph idx="1"/>
          </p:nvPr>
        </p:nvSpPr>
        <p:spPr/>
        <p:txBody>
          <a:bodyPr/>
          <a:lstStyle/>
          <a:p>
            <a:r>
              <a:rPr lang="en-US" altLang="zh-CN" dirty="0"/>
              <a:t> </a:t>
            </a:r>
            <a:r>
              <a:rPr lang="zh-CN" altLang="en-US" dirty="0"/>
              <a:t> </a:t>
            </a:r>
            <a:endParaRPr lang="en-US" dirty="0"/>
          </a:p>
        </p:txBody>
      </p:sp>
      <p:pic>
        <p:nvPicPr>
          <p:cNvPr id="9" name="Picture 8"/>
          <p:cNvPicPr>
            <a:picLocks noChangeAspect="1"/>
          </p:cNvPicPr>
          <p:nvPr/>
        </p:nvPicPr>
        <p:blipFill>
          <a:blip r:embed="rId3"/>
          <a:stretch>
            <a:fillRect/>
          </a:stretch>
        </p:blipFill>
        <p:spPr>
          <a:xfrm>
            <a:off x="560512" y="1412777"/>
            <a:ext cx="8855968" cy="4990131"/>
          </a:xfrm>
          <a:prstGeom prst="rect">
            <a:avLst/>
          </a:prstGeom>
        </p:spPr>
      </p:pic>
      <p:sp>
        <p:nvSpPr>
          <p:cNvPr id="10" name="TextBox 9"/>
          <p:cNvSpPr txBox="1"/>
          <p:nvPr/>
        </p:nvSpPr>
        <p:spPr>
          <a:xfrm>
            <a:off x="488504" y="2708920"/>
            <a:ext cx="1872208" cy="1077218"/>
          </a:xfrm>
          <a:prstGeom prst="rect">
            <a:avLst/>
          </a:prstGeom>
          <a:solidFill>
            <a:schemeClr val="bg1"/>
          </a:solidFill>
        </p:spPr>
        <p:txBody>
          <a:bodyPr wrap="square" rtlCol="0">
            <a:spAutoFit/>
          </a:bodyPr>
          <a:lstStyle/>
          <a:p>
            <a:r>
              <a:rPr lang="en-US" sz="1600" dirty="0" err="1">
                <a:solidFill>
                  <a:schemeClr val="accent5">
                    <a:lumMod val="10000"/>
                  </a:schemeClr>
                </a:solidFill>
              </a:rPr>
              <a:t>进程受阻于select调用，等待可能多个套借口中的任一个变为可读</a:t>
            </a:r>
            <a:endParaRPr lang="en-US" sz="1600" dirty="0">
              <a:solidFill>
                <a:schemeClr val="accent5">
                  <a:lumMod val="10000"/>
                </a:schemeClr>
              </a:solidFill>
            </a:endParaRPr>
          </a:p>
        </p:txBody>
      </p:sp>
    </p:spTree>
    <p:extLst>
      <p:ext uri="{BB962C8B-B14F-4D97-AF65-F5344CB8AC3E}">
        <p14:creationId xmlns:p14="http://schemas.microsoft.com/office/powerpoint/2010/main" val="237989340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I/O</a:t>
            </a:r>
            <a:r>
              <a:rPr lang="zh-CN" altLang="en-US" dirty="0"/>
              <a:t>模型</a:t>
            </a:r>
            <a:r>
              <a:rPr lang="en-US" altLang="zh-CN" dirty="0"/>
              <a:t>——</a:t>
            </a:r>
            <a:r>
              <a:rPr lang="zh-CN" altLang="en-US" dirty="0"/>
              <a:t>信号驱动</a:t>
            </a:r>
            <a:r>
              <a:rPr lang="en-US" altLang="zh-CN" dirty="0"/>
              <a:t>I/O</a:t>
            </a:r>
            <a:r>
              <a:rPr lang="zh-CN" altLang="en-US" dirty="0"/>
              <a:t>模式</a:t>
            </a:r>
            <a:endParaRPr lang="en-US" dirty="0"/>
          </a:p>
        </p:txBody>
      </p:sp>
      <p:sp>
        <p:nvSpPr>
          <p:cNvPr id="3" name="Content Placeholder 2"/>
          <p:cNvSpPr>
            <a:spLocks noGrp="1"/>
          </p:cNvSpPr>
          <p:nvPr>
            <p:ph idx="1"/>
          </p:nvPr>
        </p:nvSpPr>
        <p:spPr/>
        <p:txBody>
          <a:bodyPr/>
          <a:lstStyle/>
          <a:p>
            <a:r>
              <a:rPr lang="en-US" dirty="0"/>
              <a:t> </a:t>
            </a:r>
          </a:p>
        </p:txBody>
      </p:sp>
      <p:pic>
        <p:nvPicPr>
          <p:cNvPr id="5" name="Picture 4"/>
          <p:cNvPicPr>
            <a:picLocks noChangeAspect="1"/>
          </p:cNvPicPr>
          <p:nvPr/>
        </p:nvPicPr>
        <p:blipFill>
          <a:blip r:embed="rId3"/>
          <a:stretch>
            <a:fillRect/>
          </a:stretch>
        </p:blipFill>
        <p:spPr>
          <a:xfrm>
            <a:off x="381000" y="1407492"/>
            <a:ext cx="9144000" cy="4973836"/>
          </a:xfrm>
          <a:prstGeom prst="rect">
            <a:avLst/>
          </a:prstGeom>
        </p:spPr>
      </p:pic>
    </p:spTree>
    <p:extLst>
      <p:ext uri="{BB962C8B-B14F-4D97-AF65-F5344CB8AC3E}">
        <p14:creationId xmlns:p14="http://schemas.microsoft.com/office/powerpoint/2010/main" val="116865523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I/O</a:t>
            </a:r>
            <a:r>
              <a:rPr lang="zh-CN" altLang="en-US" dirty="0"/>
              <a:t>模型</a:t>
            </a:r>
            <a:r>
              <a:rPr lang="en-US" altLang="zh-CN" dirty="0"/>
              <a:t>——</a:t>
            </a:r>
            <a:r>
              <a:rPr lang="zh-CN" altLang="en-US" dirty="0"/>
              <a:t>异步</a:t>
            </a:r>
            <a:r>
              <a:rPr lang="en-US" altLang="zh-CN" dirty="0"/>
              <a:t>I/O</a:t>
            </a:r>
            <a:endParaRPr lang="en-US" dirty="0"/>
          </a:p>
        </p:txBody>
      </p:sp>
      <p:sp>
        <p:nvSpPr>
          <p:cNvPr id="3" name="Content Placeholder 2"/>
          <p:cNvSpPr>
            <a:spLocks noGrp="1"/>
          </p:cNvSpPr>
          <p:nvPr>
            <p:ph idx="1"/>
          </p:nvPr>
        </p:nvSpPr>
        <p:spPr/>
        <p:txBody>
          <a:bodyPr/>
          <a:lstStyle/>
          <a:p>
            <a:r>
              <a:rPr lang="en-US" altLang="zh-CN" dirty="0"/>
              <a:t> </a:t>
            </a:r>
            <a:r>
              <a:rPr lang="zh-CN" altLang="en-US" dirty="0"/>
              <a:t> </a:t>
            </a:r>
            <a:endParaRPr lang="en-US" dirty="0"/>
          </a:p>
        </p:txBody>
      </p:sp>
      <p:pic>
        <p:nvPicPr>
          <p:cNvPr id="6" name="Picture 5"/>
          <p:cNvPicPr>
            <a:picLocks noChangeAspect="1"/>
          </p:cNvPicPr>
          <p:nvPr/>
        </p:nvPicPr>
        <p:blipFill>
          <a:blip r:embed="rId3"/>
          <a:stretch>
            <a:fillRect/>
          </a:stretch>
        </p:blipFill>
        <p:spPr>
          <a:xfrm>
            <a:off x="381000" y="1484785"/>
            <a:ext cx="9144000" cy="4839891"/>
          </a:xfrm>
          <a:prstGeom prst="rect">
            <a:avLst/>
          </a:prstGeom>
        </p:spPr>
      </p:pic>
    </p:spTree>
    <p:extLst>
      <p:ext uri="{BB962C8B-B14F-4D97-AF65-F5344CB8AC3E}">
        <p14:creationId xmlns:p14="http://schemas.microsoft.com/office/powerpoint/2010/main" val="211452799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t>I/O</a:t>
            </a:r>
            <a:r>
              <a:rPr lang="zh-CN" altLang="en-US" dirty="0"/>
              <a:t>复用</a:t>
            </a:r>
            <a:endParaRPr lang="zh-CN" altLang="en-US" dirty="0">
              <a:latin typeface="Calibri" charset="0"/>
            </a:endParaRPr>
          </a:p>
        </p:txBody>
      </p:sp>
      <p:sp>
        <p:nvSpPr>
          <p:cNvPr id="3" name="内容占位符 2"/>
          <p:cNvSpPr>
            <a:spLocks noGrp="1"/>
          </p:cNvSpPr>
          <p:nvPr>
            <p:ph idx="1"/>
          </p:nvPr>
        </p:nvSpPr>
        <p:spPr/>
        <p:txBody>
          <a:bodyPr>
            <a:normAutofit/>
          </a:bodyPr>
          <a:lstStyle/>
          <a:p>
            <a:pPr>
              <a:lnSpc>
                <a:spcPct val="80000"/>
              </a:lnSpc>
            </a:pPr>
            <a:r>
              <a:rPr lang="zh-CN" altLang="en-US" sz="2700" dirty="0">
                <a:latin typeface="Calibri" charset="0"/>
              </a:rPr>
              <a:t>对于</a:t>
            </a:r>
            <a:r>
              <a:rPr lang="en-US" altLang="zh-CN" sz="2700" dirty="0">
                <a:latin typeface="Calibri" charset="0"/>
              </a:rPr>
              <a:t>I/O</a:t>
            </a:r>
            <a:r>
              <a:rPr lang="zh-CN" altLang="en-US" sz="2700" dirty="0">
                <a:latin typeface="Calibri" charset="0"/>
              </a:rPr>
              <a:t>复用典型的应用如下：</a:t>
            </a:r>
          </a:p>
          <a:p>
            <a:pPr lvl="1">
              <a:lnSpc>
                <a:spcPct val="90000"/>
              </a:lnSpc>
            </a:pPr>
            <a:r>
              <a:rPr lang="zh-CN" altLang="en-US" sz="2000" dirty="0"/>
              <a:t>当客户处理多个描述字时（一般是交互式输入和网络套接口），必须使用</a:t>
            </a:r>
            <a:r>
              <a:rPr lang="en-US" altLang="zh-CN" sz="2000" dirty="0"/>
              <a:t>I/O</a:t>
            </a:r>
            <a:r>
              <a:rPr lang="zh-CN" altLang="en-US" sz="2000" dirty="0"/>
              <a:t>复用。</a:t>
            </a:r>
          </a:p>
          <a:p>
            <a:pPr lvl="1">
              <a:lnSpc>
                <a:spcPct val="90000"/>
              </a:lnSpc>
            </a:pPr>
            <a:r>
              <a:rPr lang="zh-CN" altLang="en-US" sz="2000" dirty="0"/>
              <a:t>当一个客户同时处理多个套接口时，而这种情况是可能的，但很少出现。</a:t>
            </a:r>
          </a:p>
          <a:p>
            <a:pPr lvl="1">
              <a:lnSpc>
                <a:spcPct val="90000"/>
              </a:lnSpc>
            </a:pPr>
            <a:r>
              <a:rPr lang="zh-CN" altLang="en-US" sz="2000" dirty="0"/>
              <a:t>如果一个</a:t>
            </a:r>
            <a:r>
              <a:rPr lang="en-US" altLang="zh-CN" sz="2000" dirty="0"/>
              <a:t>TCP</a:t>
            </a:r>
            <a:r>
              <a:rPr lang="zh-CN" altLang="en-US" sz="2000" dirty="0"/>
              <a:t>服务器既要处理监听套接口，又要处理已连接套接口，一般也要用到</a:t>
            </a:r>
            <a:r>
              <a:rPr lang="en-US" altLang="zh-CN" sz="2000" dirty="0"/>
              <a:t>I/O</a:t>
            </a:r>
            <a:r>
              <a:rPr lang="zh-CN" altLang="en-US" sz="2000" dirty="0"/>
              <a:t>复用。</a:t>
            </a:r>
          </a:p>
          <a:p>
            <a:pPr lvl="1">
              <a:lnSpc>
                <a:spcPct val="90000"/>
              </a:lnSpc>
            </a:pPr>
            <a:r>
              <a:rPr lang="zh-CN" altLang="en-US" sz="2000" dirty="0"/>
              <a:t>如果一个服务器既要处理</a:t>
            </a:r>
            <a:r>
              <a:rPr lang="en-US" altLang="zh-CN" sz="2000" dirty="0"/>
              <a:t>TCP</a:t>
            </a:r>
            <a:r>
              <a:rPr lang="zh-CN" altLang="en-US" sz="2000" dirty="0"/>
              <a:t>，又要处理</a:t>
            </a:r>
            <a:r>
              <a:rPr lang="en-US" altLang="zh-CN" sz="2000" dirty="0"/>
              <a:t>UDP</a:t>
            </a:r>
            <a:r>
              <a:rPr lang="zh-CN" altLang="en-US" sz="2000" dirty="0"/>
              <a:t>，一般要使用</a:t>
            </a:r>
            <a:r>
              <a:rPr lang="en-US" altLang="zh-CN" sz="2000" dirty="0"/>
              <a:t>I/O</a:t>
            </a:r>
            <a:r>
              <a:rPr lang="zh-CN" altLang="en-US" sz="2000" dirty="0"/>
              <a:t>复用。</a:t>
            </a:r>
          </a:p>
          <a:p>
            <a:pPr lvl="1">
              <a:lnSpc>
                <a:spcPct val="90000"/>
              </a:lnSpc>
            </a:pPr>
            <a:r>
              <a:rPr lang="zh-CN" altLang="en-US" sz="2000" dirty="0"/>
              <a:t>如果一个服务器要处理多个服务或多个协议，一般要使用</a:t>
            </a:r>
            <a:r>
              <a:rPr lang="en-US" altLang="zh-CN" sz="2000" dirty="0"/>
              <a:t>I/O</a:t>
            </a:r>
            <a:r>
              <a:rPr lang="zh-CN" altLang="en-US" sz="2000" dirty="0"/>
              <a:t>复用。</a:t>
            </a:r>
          </a:p>
        </p:txBody>
      </p:sp>
    </p:spTree>
    <p:extLst>
      <p:ext uri="{BB962C8B-B14F-4D97-AF65-F5344CB8AC3E}">
        <p14:creationId xmlns:p14="http://schemas.microsoft.com/office/powerpoint/2010/main" val="64286796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I/O</a:t>
            </a:r>
            <a:r>
              <a:rPr lang="zh-CN" altLang="en-US" dirty="0"/>
              <a:t>复用</a:t>
            </a:r>
            <a:r>
              <a:rPr lang="en-US" altLang="zh-CN" dirty="0"/>
              <a:t>——select</a:t>
            </a:r>
            <a:r>
              <a:rPr lang="zh-CN" altLang="en-US" dirty="0"/>
              <a:t>函数</a:t>
            </a:r>
            <a:endParaRPr lang="en-US" dirty="0"/>
          </a:p>
        </p:txBody>
      </p:sp>
      <p:sp>
        <p:nvSpPr>
          <p:cNvPr id="3" name="Content Placeholder 2"/>
          <p:cNvSpPr>
            <a:spLocks noGrp="1"/>
          </p:cNvSpPr>
          <p:nvPr>
            <p:ph idx="1"/>
          </p:nvPr>
        </p:nvSpPr>
        <p:spPr/>
        <p:txBody>
          <a:bodyPr/>
          <a:lstStyle/>
          <a:p>
            <a:pPr>
              <a:lnSpc>
                <a:spcPct val="90000"/>
              </a:lnSpc>
            </a:pPr>
            <a:r>
              <a:rPr lang="zh-CN" altLang="en-US" sz="2400" dirty="0"/>
              <a:t>功能：同时侦听多个套接字，当其中一个就绪就返回</a:t>
            </a:r>
            <a:endParaRPr lang="en-US" altLang="zh-CN" sz="2400" dirty="0"/>
          </a:p>
          <a:p>
            <a:pPr>
              <a:lnSpc>
                <a:spcPct val="90000"/>
              </a:lnSpc>
            </a:pPr>
            <a:r>
              <a:rPr lang="zh-CN" altLang="en-US" sz="2400" dirty="0"/>
              <a:t>语法：</a:t>
            </a:r>
            <a:r>
              <a:rPr lang="en-US" altLang="zh-CN" sz="2400" dirty="0"/>
              <a:t># include &lt;select/</a:t>
            </a:r>
            <a:r>
              <a:rPr lang="en-US" altLang="zh-CN" sz="2400" dirty="0" err="1"/>
              <a:t>time.h</a:t>
            </a:r>
            <a:r>
              <a:rPr lang="en-US" altLang="zh-CN" sz="2400" dirty="0"/>
              <a:t>&gt;</a:t>
            </a:r>
          </a:p>
          <a:p>
            <a:pPr marL="0" indent="0">
              <a:lnSpc>
                <a:spcPct val="90000"/>
              </a:lnSpc>
              <a:buNone/>
            </a:pPr>
            <a:r>
              <a:rPr lang="en-US" altLang="zh-CN" sz="2400" dirty="0"/>
              <a:t>               # include &lt;sys/</a:t>
            </a:r>
            <a:r>
              <a:rPr lang="en-US" altLang="zh-CN" sz="2400" dirty="0" err="1"/>
              <a:t>time.h</a:t>
            </a:r>
            <a:r>
              <a:rPr lang="en-US" altLang="zh-CN" sz="2400" dirty="0"/>
              <a:t>&gt;</a:t>
            </a:r>
          </a:p>
          <a:p>
            <a:pPr marL="0" indent="0">
              <a:lnSpc>
                <a:spcPct val="90000"/>
              </a:lnSpc>
              <a:buNone/>
            </a:pPr>
            <a:r>
              <a:rPr lang="en-US" altLang="zh-CN" sz="2400" dirty="0"/>
              <a:t>    </a:t>
            </a:r>
            <a:r>
              <a:rPr lang="zh-CN" altLang="en-US" sz="2400" dirty="0"/>
              <a:t>　　　</a:t>
            </a:r>
            <a:r>
              <a:rPr lang="en-US" altLang="zh-CN" sz="2400" dirty="0" err="1"/>
              <a:t>int</a:t>
            </a:r>
            <a:r>
              <a:rPr lang="en-US" altLang="zh-CN" sz="2400" dirty="0"/>
              <a:t> select (</a:t>
            </a:r>
            <a:r>
              <a:rPr lang="en-US" altLang="zh-CN" sz="2400" dirty="0" err="1"/>
              <a:t>int</a:t>
            </a:r>
            <a:r>
              <a:rPr lang="en-US" altLang="zh-CN" sz="2400" dirty="0"/>
              <a:t> </a:t>
            </a:r>
            <a:r>
              <a:rPr lang="en-US" altLang="zh-CN" sz="2400" dirty="0" err="1"/>
              <a:t>nfds</a:t>
            </a:r>
            <a:r>
              <a:rPr lang="en-US" altLang="zh-CN" sz="2400" dirty="0"/>
              <a:t>, </a:t>
            </a:r>
            <a:r>
              <a:rPr lang="en-US" altLang="zh-CN" sz="2400" dirty="0" err="1"/>
              <a:t>fd_set</a:t>
            </a:r>
            <a:r>
              <a:rPr lang="en-US" altLang="zh-CN" sz="2400" dirty="0"/>
              <a:t> *</a:t>
            </a:r>
            <a:r>
              <a:rPr lang="en-US" altLang="zh-CN" sz="2400" dirty="0" err="1"/>
              <a:t>readset</a:t>
            </a:r>
            <a:r>
              <a:rPr lang="en-US" altLang="zh-CN" sz="2400" dirty="0"/>
              <a:t>,</a:t>
            </a:r>
          </a:p>
          <a:p>
            <a:pPr marL="0" indent="0">
              <a:lnSpc>
                <a:spcPct val="90000"/>
              </a:lnSpc>
              <a:buNone/>
            </a:pPr>
            <a:r>
              <a:rPr lang="en-US" altLang="zh-CN" sz="2400" dirty="0"/>
              <a:t>        </a:t>
            </a:r>
            <a:r>
              <a:rPr lang="zh-CN" altLang="en-US" sz="2400" dirty="0"/>
              <a:t>　　　　　　　</a:t>
            </a:r>
            <a:r>
              <a:rPr lang="en-US" altLang="zh-CN" sz="2400" dirty="0" err="1"/>
              <a:t>fd_set</a:t>
            </a:r>
            <a:r>
              <a:rPr lang="en-US" altLang="zh-CN" sz="2400" dirty="0"/>
              <a:t> *</a:t>
            </a:r>
            <a:r>
              <a:rPr lang="en-US" altLang="zh-CN" sz="2400" dirty="0" err="1"/>
              <a:t>writeset</a:t>
            </a:r>
            <a:r>
              <a:rPr lang="en-US" altLang="zh-CN" sz="2400" dirty="0"/>
              <a:t>, </a:t>
            </a:r>
            <a:r>
              <a:rPr lang="en-US" altLang="zh-CN" sz="2400" dirty="0" err="1"/>
              <a:t>fd_set</a:t>
            </a:r>
            <a:r>
              <a:rPr lang="en-US" altLang="zh-CN" sz="2400" dirty="0"/>
              <a:t> *</a:t>
            </a:r>
            <a:r>
              <a:rPr lang="en-US" altLang="zh-CN" sz="2400" dirty="0" err="1"/>
              <a:t>exceptset</a:t>
            </a:r>
            <a:r>
              <a:rPr lang="en-US" altLang="zh-CN" sz="2400" dirty="0"/>
              <a:t> ,</a:t>
            </a:r>
          </a:p>
          <a:p>
            <a:pPr marL="0" indent="0">
              <a:lnSpc>
                <a:spcPct val="90000"/>
              </a:lnSpc>
              <a:buNone/>
            </a:pPr>
            <a:r>
              <a:rPr lang="en-US" altLang="zh-CN" sz="2400" dirty="0"/>
              <a:t>        </a:t>
            </a:r>
            <a:r>
              <a:rPr lang="zh-CN" altLang="en-US" sz="2400" dirty="0"/>
              <a:t>　　　　　　　</a:t>
            </a:r>
            <a:r>
              <a:rPr lang="en-US" altLang="zh-CN" sz="2400" dirty="0" err="1"/>
              <a:t>const</a:t>
            </a:r>
            <a:r>
              <a:rPr lang="en-US" altLang="zh-CN" sz="2400" dirty="0"/>
              <a:t> </a:t>
            </a:r>
            <a:r>
              <a:rPr lang="en-US" altLang="zh-CN" sz="2400" dirty="0" err="1"/>
              <a:t>struct</a:t>
            </a:r>
            <a:r>
              <a:rPr lang="en-US" altLang="zh-CN" sz="2400" dirty="0"/>
              <a:t> </a:t>
            </a:r>
            <a:r>
              <a:rPr lang="en-US" altLang="zh-CN" sz="2400" dirty="0" err="1"/>
              <a:t>timeval</a:t>
            </a:r>
            <a:r>
              <a:rPr lang="en-US" altLang="zh-CN" sz="2400" dirty="0"/>
              <a:t> *timeout);</a:t>
            </a:r>
          </a:p>
          <a:p>
            <a:pPr>
              <a:lnSpc>
                <a:spcPct val="90000"/>
              </a:lnSpc>
            </a:pPr>
            <a:r>
              <a:rPr lang="zh-CN" altLang="en-US" sz="2400" dirty="0"/>
              <a:t>返回值：返回就绪描述符个数，超时返回</a:t>
            </a:r>
            <a:r>
              <a:rPr lang="en-US" altLang="zh-CN" sz="2400" dirty="0"/>
              <a:t>0</a:t>
            </a:r>
            <a:r>
              <a:rPr lang="zh-CN" altLang="en-US" sz="2400" dirty="0"/>
              <a:t>，失败返回</a:t>
            </a:r>
            <a:r>
              <a:rPr lang="en-US" altLang="zh-CN" sz="2400" dirty="0"/>
              <a:t>-1</a:t>
            </a:r>
            <a:r>
              <a:rPr lang="zh-CN" altLang="en-US" sz="2400" dirty="0"/>
              <a:t>。</a:t>
            </a:r>
            <a:endParaRPr lang="en-US" altLang="zh-CN" sz="2400" dirty="0"/>
          </a:p>
          <a:p>
            <a:pPr lvl="1">
              <a:lnSpc>
                <a:spcPct val="90000"/>
              </a:lnSpc>
            </a:pPr>
            <a:r>
              <a:rPr lang="en-US" altLang="zh-CN" sz="2000" dirty="0" err="1"/>
              <a:t>nfds</a:t>
            </a:r>
            <a:r>
              <a:rPr lang="zh-CN" altLang="en-US" sz="2000" dirty="0"/>
              <a:t>是</a:t>
            </a:r>
            <a:r>
              <a:rPr lang="en-US" altLang="zh-CN" sz="2000" dirty="0" err="1"/>
              <a:t>readset</a:t>
            </a:r>
            <a:r>
              <a:rPr lang="zh-CN" altLang="en-US" sz="2000" dirty="0"/>
              <a:t>、</a:t>
            </a:r>
            <a:r>
              <a:rPr lang="en-US" altLang="zh-CN" sz="2000" dirty="0" err="1"/>
              <a:t>writeset</a:t>
            </a:r>
            <a:r>
              <a:rPr lang="zh-CN" altLang="en-US" sz="2000" dirty="0"/>
              <a:t>和</a:t>
            </a:r>
            <a:r>
              <a:rPr lang="en-US" altLang="zh-CN" sz="2000" dirty="0" err="1"/>
              <a:t>exceptset</a:t>
            </a:r>
            <a:r>
              <a:rPr lang="zh-CN" altLang="en-US" sz="2000" dirty="0"/>
              <a:t>中文件描述符里最大数字加</a:t>
            </a:r>
            <a:r>
              <a:rPr lang="en-US" altLang="zh-CN" sz="2000" dirty="0"/>
              <a:t>1</a:t>
            </a:r>
            <a:r>
              <a:rPr lang="zh-CN" altLang="en-US" sz="2000" dirty="0"/>
              <a:t>。下面的宏可操作</a:t>
            </a:r>
            <a:r>
              <a:rPr lang="en-US" altLang="zh-CN" sz="2000" dirty="0" err="1"/>
              <a:t>fd_set</a:t>
            </a:r>
            <a:r>
              <a:rPr lang="zh-CN" altLang="en-US" sz="2000" dirty="0"/>
              <a:t>类型数据：</a:t>
            </a:r>
            <a:endParaRPr lang="en-US" altLang="zh-CN" sz="2000" dirty="0"/>
          </a:p>
          <a:p>
            <a:pPr marL="457200" lvl="1" indent="0">
              <a:lnSpc>
                <a:spcPct val="90000"/>
              </a:lnSpc>
              <a:buNone/>
            </a:pPr>
            <a:r>
              <a:rPr lang="en-US" altLang="en-US" sz="2000" dirty="0"/>
              <a:t>    </a:t>
            </a:r>
            <a:r>
              <a:rPr lang="zh-CN" altLang="en-US" sz="2000" dirty="0"/>
              <a:t>     </a:t>
            </a:r>
            <a:r>
              <a:rPr lang="en-US" altLang="zh-CN" sz="2000" dirty="0"/>
              <a:t>FD_ZERO (</a:t>
            </a:r>
            <a:r>
              <a:rPr lang="en-US" altLang="zh-CN" sz="2000" dirty="0" err="1"/>
              <a:t>fd_set</a:t>
            </a:r>
            <a:r>
              <a:rPr lang="en-US" altLang="zh-CN" sz="2000" dirty="0"/>
              <a:t> *set)</a:t>
            </a:r>
            <a:r>
              <a:rPr lang="zh-CN" altLang="en-US" sz="2000" dirty="0"/>
              <a:t>、</a:t>
            </a:r>
            <a:r>
              <a:rPr lang="en-US" altLang="zh-CN" sz="2000" dirty="0"/>
              <a:t>FD_SET (</a:t>
            </a:r>
            <a:r>
              <a:rPr lang="en-US" altLang="zh-CN" sz="2000" dirty="0" err="1"/>
              <a:t>int</a:t>
            </a:r>
            <a:r>
              <a:rPr lang="en-US" altLang="zh-CN" sz="2000" dirty="0"/>
              <a:t> </a:t>
            </a:r>
            <a:r>
              <a:rPr lang="en-US" altLang="zh-CN" sz="2000" dirty="0" err="1"/>
              <a:t>fd</a:t>
            </a:r>
            <a:r>
              <a:rPr lang="en-US" altLang="zh-CN" sz="2000" dirty="0"/>
              <a:t> , </a:t>
            </a:r>
            <a:r>
              <a:rPr lang="en-US" altLang="zh-CN" sz="2000" dirty="0" err="1"/>
              <a:t>fd_set</a:t>
            </a:r>
            <a:r>
              <a:rPr lang="en-US" altLang="zh-CN" sz="2000" dirty="0"/>
              <a:t> *set)</a:t>
            </a:r>
          </a:p>
          <a:p>
            <a:pPr marL="457200" lvl="1" indent="0">
              <a:lnSpc>
                <a:spcPct val="90000"/>
              </a:lnSpc>
              <a:buNone/>
            </a:pPr>
            <a:r>
              <a:rPr lang="zh-CN" altLang="en-US" sz="2000" dirty="0"/>
              <a:t>　   </a:t>
            </a:r>
            <a:r>
              <a:rPr lang="en-US" altLang="zh-CN" sz="2000" dirty="0"/>
              <a:t>FD_CLR(</a:t>
            </a:r>
            <a:r>
              <a:rPr lang="en-US" altLang="zh-CN" sz="2000" dirty="0" err="1"/>
              <a:t>int</a:t>
            </a:r>
            <a:r>
              <a:rPr lang="en-US" altLang="zh-CN" sz="2000" dirty="0"/>
              <a:t> </a:t>
            </a:r>
            <a:r>
              <a:rPr lang="en-US" altLang="zh-CN" sz="2000" dirty="0" err="1"/>
              <a:t>fd,fd_set</a:t>
            </a:r>
            <a:r>
              <a:rPr lang="en-US" altLang="zh-CN" sz="2000" dirty="0"/>
              <a:t> *set)</a:t>
            </a:r>
            <a:r>
              <a:rPr lang="zh-CN" altLang="en-US" sz="2000" dirty="0"/>
              <a:t>、</a:t>
            </a:r>
            <a:r>
              <a:rPr lang="en-US" altLang="zh-CN" sz="2000" dirty="0"/>
              <a:t>FD_ISSET(</a:t>
            </a:r>
            <a:r>
              <a:rPr lang="en-US" altLang="zh-CN" sz="2000" dirty="0" err="1"/>
              <a:t>int</a:t>
            </a:r>
            <a:r>
              <a:rPr lang="en-US" altLang="zh-CN" sz="2000" dirty="0"/>
              <a:t> </a:t>
            </a:r>
            <a:r>
              <a:rPr lang="en-US" altLang="zh-CN" sz="2000" dirty="0" err="1"/>
              <a:t>fd,fd_set</a:t>
            </a:r>
            <a:r>
              <a:rPr lang="en-US" altLang="zh-CN" sz="2000" dirty="0"/>
              <a:t> *set)</a:t>
            </a:r>
          </a:p>
          <a:p>
            <a:endParaRPr lang="en-US" dirty="0"/>
          </a:p>
        </p:txBody>
      </p:sp>
    </p:spTree>
    <p:extLst>
      <p:ext uri="{BB962C8B-B14F-4D97-AF65-F5344CB8AC3E}">
        <p14:creationId xmlns:p14="http://schemas.microsoft.com/office/powerpoint/2010/main" val="96805462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a:t>I/O</a:t>
            </a:r>
            <a:r>
              <a:rPr lang="zh-CN" altLang="en-US" dirty="0"/>
              <a:t>复用</a:t>
            </a:r>
            <a:r>
              <a:rPr lang="en-US" altLang="zh-CN" dirty="0"/>
              <a:t>——select</a:t>
            </a:r>
            <a:r>
              <a:rPr lang="zh-CN" altLang="en-US" dirty="0"/>
              <a:t>函数</a:t>
            </a:r>
            <a:endParaRPr lang="zh-CN" altLang="en-US" dirty="0">
              <a:latin typeface="Calibri" charset="0"/>
              <a:ea typeface="宋体" charset="0"/>
            </a:endParaRPr>
          </a:p>
        </p:txBody>
      </p:sp>
      <p:sp>
        <p:nvSpPr>
          <p:cNvPr id="3" name="内容占位符 2"/>
          <p:cNvSpPr>
            <a:spLocks noGrp="1"/>
          </p:cNvSpPr>
          <p:nvPr>
            <p:ph idx="1"/>
          </p:nvPr>
        </p:nvSpPr>
        <p:spPr/>
        <p:txBody>
          <a:bodyPr>
            <a:normAutofit/>
          </a:bodyPr>
          <a:lstStyle/>
          <a:p>
            <a:pPr>
              <a:lnSpc>
                <a:spcPct val="90000"/>
              </a:lnSpc>
            </a:pPr>
            <a:r>
              <a:rPr lang="zh-CN" altLang="en-US" sz="2400" dirty="0"/>
              <a:t>参数</a:t>
            </a:r>
            <a:r>
              <a:rPr lang="en-US" altLang="zh-CN" sz="2400" dirty="0" err="1"/>
              <a:t>readset</a:t>
            </a:r>
            <a:r>
              <a:rPr lang="zh-CN" altLang="en-US" sz="2400" dirty="0"/>
              <a:t>、</a:t>
            </a:r>
            <a:r>
              <a:rPr lang="en-US" altLang="zh-CN" sz="2400" dirty="0" err="1"/>
              <a:t>writeset</a:t>
            </a:r>
            <a:r>
              <a:rPr lang="zh-CN" altLang="en-US" sz="2400" dirty="0"/>
              <a:t>和</a:t>
            </a:r>
            <a:r>
              <a:rPr lang="en-US" altLang="zh-CN" sz="2400" dirty="0" err="1"/>
              <a:t>execeptset</a:t>
            </a:r>
            <a:r>
              <a:rPr lang="zh-CN" altLang="en-US" sz="2400" dirty="0"/>
              <a:t>指定让内核测试读、写、异常条件的描述字。如果我们对它们不感兴趣，可将其设为空指针。</a:t>
            </a:r>
            <a:endParaRPr lang="en-US" altLang="zh-CN" sz="2400" dirty="0"/>
          </a:p>
          <a:p>
            <a:pPr>
              <a:lnSpc>
                <a:spcPct val="90000"/>
              </a:lnSpc>
            </a:pPr>
            <a:r>
              <a:rPr lang="en-US" altLang="zh-CN" sz="2400" dirty="0"/>
              <a:t>select</a:t>
            </a:r>
            <a:r>
              <a:rPr lang="zh-CN" altLang="en-US" sz="2400" dirty="0"/>
              <a:t>函数使用描述字集为参数</a:t>
            </a:r>
            <a:r>
              <a:rPr lang="en-US" altLang="zh-CN" sz="2400" dirty="0" err="1"/>
              <a:t>readset</a:t>
            </a:r>
            <a:r>
              <a:rPr lang="zh-CN" altLang="en-US" sz="2400" dirty="0"/>
              <a:t>（</a:t>
            </a:r>
            <a:r>
              <a:rPr lang="en-US" altLang="zh-CN" sz="2400" dirty="0" err="1"/>
              <a:t>writeset</a:t>
            </a:r>
            <a:r>
              <a:rPr lang="zh-CN" altLang="en-US" sz="2400" dirty="0"/>
              <a:t>或</a:t>
            </a:r>
            <a:r>
              <a:rPr lang="en-US" altLang="zh-CN" sz="2400" dirty="0" err="1"/>
              <a:t>exceptset</a:t>
            </a:r>
            <a:r>
              <a:rPr lang="zh-CN" altLang="en-US" sz="2400" dirty="0"/>
              <a:t>）指定多个描述字，描述字集是一个整数数组，每个数中的每一个对应于一个描述字，例如</a:t>
            </a:r>
            <a:r>
              <a:rPr lang="en-US" altLang="zh-CN" sz="2400" dirty="0"/>
              <a:t>32</a:t>
            </a:r>
            <a:r>
              <a:rPr lang="zh-CN" altLang="en-US" sz="2400" dirty="0"/>
              <a:t>位整数，则数组的第一个元素对应于</a:t>
            </a:r>
            <a:r>
              <a:rPr lang="en-US" altLang="zh-CN" sz="2400" dirty="0"/>
              <a:t>0</a:t>
            </a:r>
            <a:r>
              <a:rPr lang="zh-CN" altLang="en-US" sz="2400" dirty="0"/>
              <a:t>～</a:t>
            </a:r>
            <a:r>
              <a:rPr lang="en-US" altLang="zh-CN" sz="2400" dirty="0"/>
              <a:t>31</a:t>
            </a:r>
            <a:r>
              <a:rPr lang="zh-CN" altLang="en-US" sz="2400" dirty="0"/>
              <a:t>描述字，第二个元素对应于</a:t>
            </a:r>
            <a:r>
              <a:rPr lang="en-US" altLang="zh-CN" sz="2400" dirty="0"/>
              <a:t>32</a:t>
            </a:r>
            <a:r>
              <a:rPr lang="zh-CN" altLang="en-US" sz="2400" dirty="0"/>
              <a:t>～</a:t>
            </a:r>
            <a:r>
              <a:rPr lang="en-US" altLang="zh-CN" sz="2400" dirty="0"/>
              <a:t>63</a:t>
            </a:r>
            <a:r>
              <a:rPr lang="zh-CN" altLang="en-US" sz="2400" dirty="0"/>
              <a:t>描述字等</a:t>
            </a:r>
          </a:p>
        </p:txBody>
      </p:sp>
    </p:spTree>
    <p:extLst>
      <p:ext uri="{BB962C8B-B14F-4D97-AF65-F5344CB8AC3E}">
        <p14:creationId xmlns:p14="http://schemas.microsoft.com/office/powerpoint/2010/main" val="42041941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I/O</a:t>
            </a:r>
            <a:r>
              <a:rPr lang="zh-CN" altLang="en-US" dirty="0"/>
              <a:t>复用</a:t>
            </a:r>
            <a:r>
              <a:rPr lang="en-US" altLang="zh-CN" dirty="0"/>
              <a:t>——select</a:t>
            </a:r>
            <a:r>
              <a:rPr lang="zh-CN" altLang="en-US" dirty="0"/>
              <a:t>函数</a:t>
            </a:r>
            <a:endParaRPr lang="en-US" dirty="0"/>
          </a:p>
        </p:txBody>
      </p:sp>
      <p:sp>
        <p:nvSpPr>
          <p:cNvPr id="3" name="Content Placeholder 2"/>
          <p:cNvSpPr>
            <a:spLocks noGrp="1"/>
          </p:cNvSpPr>
          <p:nvPr>
            <p:ph idx="1"/>
          </p:nvPr>
        </p:nvSpPr>
        <p:spPr/>
        <p:txBody>
          <a:bodyPr/>
          <a:lstStyle/>
          <a:p>
            <a:pPr>
              <a:lnSpc>
                <a:spcPct val="90000"/>
              </a:lnSpc>
            </a:pPr>
            <a:r>
              <a:rPr lang="zh-CN" altLang="en-US" sz="2400" dirty="0"/>
              <a:t>参数</a:t>
            </a:r>
            <a:r>
              <a:rPr lang="en-US" altLang="zh-CN" sz="2400" dirty="0" err="1"/>
              <a:t>readset</a:t>
            </a:r>
            <a:r>
              <a:rPr lang="zh-CN" altLang="en-US" sz="2400" dirty="0"/>
              <a:t>、</a:t>
            </a:r>
            <a:r>
              <a:rPr lang="en-US" altLang="zh-CN" sz="2400" dirty="0" err="1"/>
              <a:t>writeset</a:t>
            </a:r>
            <a:r>
              <a:rPr lang="zh-CN" altLang="en-US" sz="2400" dirty="0"/>
              <a:t>、</a:t>
            </a:r>
            <a:r>
              <a:rPr lang="en-US" altLang="zh-CN" sz="2400" dirty="0" err="1"/>
              <a:t>exceptset</a:t>
            </a:r>
            <a:r>
              <a:rPr lang="zh-CN" altLang="en-US" sz="2400" dirty="0"/>
              <a:t>为值</a:t>
            </a:r>
            <a:r>
              <a:rPr lang="en-US" altLang="zh-CN" sz="2400" dirty="0"/>
              <a:t>——</a:t>
            </a:r>
            <a:r>
              <a:rPr lang="zh-CN" altLang="en-US" sz="2400" dirty="0"/>
              <a:t>结果参数，调用</a:t>
            </a:r>
            <a:r>
              <a:rPr lang="en-US" altLang="zh-CN" sz="2400" dirty="0"/>
              <a:t>select</a:t>
            </a:r>
            <a:r>
              <a:rPr lang="zh-CN" altLang="en-US" sz="2400" dirty="0"/>
              <a:t>时，指定我们所关心的描述字，返回时结果指示那些描述字已准备好。</a:t>
            </a:r>
          </a:p>
          <a:p>
            <a:pPr>
              <a:lnSpc>
                <a:spcPct val="90000"/>
              </a:lnSpc>
            </a:pPr>
            <a:r>
              <a:rPr lang="zh-CN" altLang="en-US" sz="2400" dirty="0"/>
              <a:t>参数</a:t>
            </a:r>
            <a:r>
              <a:rPr lang="en-US" altLang="zh-CN" sz="2400" dirty="0" err="1"/>
              <a:t>nfds</a:t>
            </a:r>
            <a:r>
              <a:rPr lang="zh-CN" altLang="en-US" sz="2400" dirty="0"/>
              <a:t>指定被测试的描述字的个数，它是被测试的最大描述字加</a:t>
            </a:r>
            <a:r>
              <a:rPr lang="en-US" altLang="zh-CN" sz="2400" dirty="0"/>
              <a:t>1</a:t>
            </a:r>
            <a:r>
              <a:rPr lang="zh-CN" altLang="en-US" sz="2400" dirty="0"/>
              <a:t>。如要测试</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描述字，则必须测试</a:t>
            </a:r>
            <a:r>
              <a:rPr lang="en-US" altLang="zh-CN" sz="2400" dirty="0"/>
              <a:t>0</a:t>
            </a:r>
            <a:r>
              <a:rPr lang="zh-CN" altLang="en-US" sz="2400" dirty="0"/>
              <a:t>，</a:t>
            </a:r>
            <a:r>
              <a:rPr lang="en-US" altLang="zh-CN" sz="2400" dirty="0"/>
              <a:t>1</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4</a:t>
            </a:r>
            <a:r>
              <a:rPr lang="zh-CN" altLang="en-US" sz="2400" dirty="0"/>
              <a:t>共</a:t>
            </a:r>
            <a:r>
              <a:rPr lang="en-US" altLang="zh-CN" sz="2400" dirty="0"/>
              <a:t>5</a:t>
            </a:r>
            <a:r>
              <a:rPr lang="zh-CN" altLang="en-US" sz="2400" dirty="0"/>
              <a:t>个描述字。</a:t>
            </a:r>
          </a:p>
          <a:p>
            <a:pPr>
              <a:lnSpc>
                <a:spcPct val="90000"/>
              </a:lnSpc>
            </a:pPr>
            <a:r>
              <a:rPr lang="zh-CN" altLang="en-US" sz="2400" dirty="0"/>
              <a:t>函数的返回值表示所有描述字集中已准备好的描述字个数。如定时到，则返回</a:t>
            </a:r>
            <a:r>
              <a:rPr lang="en-US" altLang="zh-CN" sz="2400" dirty="0"/>
              <a:t>0</a:t>
            </a:r>
            <a:r>
              <a:rPr lang="zh-CN" altLang="en-US" sz="2400" dirty="0"/>
              <a:t>；若出错，则返回</a:t>
            </a:r>
            <a:r>
              <a:rPr lang="en-US" altLang="zh-CN" sz="2400" dirty="0"/>
              <a:t>-1</a:t>
            </a:r>
            <a:r>
              <a:rPr lang="zh-CN" altLang="en-US" sz="2400" dirty="0"/>
              <a:t>。</a:t>
            </a:r>
          </a:p>
          <a:p>
            <a:pPr>
              <a:lnSpc>
                <a:spcPct val="90000"/>
              </a:lnSpc>
            </a:pPr>
            <a:endParaRPr lang="en-US" dirty="0"/>
          </a:p>
        </p:txBody>
      </p:sp>
    </p:spTree>
    <p:extLst>
      <p:ext uri="{BB962C8B-B14F-4D97-AF65-F5344CB8AC3E}">
        <p14:creationId xmlns:p14="http://schemas.microsoft.com/office/powerpoint/2010/main" val="127755805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I/O</a:t>
            </a:r>
            <a:r>
              <a:rPr lang="zh-CN" altLang="en-US" dirty="0"/>
              <a:t>复用</a:t>
            </a:r>
            <a:r>
              <a:rPr lang="en-US" altLang="zh-CN" dirty="0"/>
              <a:t>——select</a:t>
            </a:r>
            <a:r>
              <a:rPr lang="zh-CN" altLang="en-US" dirty="0"/>
              <a:t>函数</a:t>
            </a:r>
            <a:endParaRPr lang="en-US" dirty="0"/>
          </a:p>
        </p:txBody>
      </p:sp>
      <p:sp>
        <p:nvSpPr>
          <p:cNvPr id="3" name="Content Placeholder 2"/>
          <p:cNvSpPr>
            <a:spLocks noGrp="1"/>
          </p:cNvSpPr>
          <p:nvPr>
            <p:ph idx="1"/>
          </p:nvPr>
        </p:nvSpPr>
        <p:spPr>
          <a:xfrm>
            <a:off x="832340" y="1412876"/>
            <a:ext cx="8241323" cy="4824437"/>
          </a:xfrm>
        </p:spPr>
        <p:txBody>
          <a:bodyPr/>
          <a:lstStyle/>
          <a:p>
            <a:pPr>
              <a:lnSpc>
                <a:spcPct val="90000"/>
              </a:lnSpc>
            </a:pPr>
            <a:r>
              <a:rPr lang="en-US" altLang="zh-CN" sz="2400" dirty="0" err="1"/>
              <a:t>timeval</a:t>
            </a:r>
            <a:r>
              <a:rPr lang="zh-CN" altLang="en-US" sz="2400" dirty="0"/>
              <a:t>结构</a:t>
            </a:r>
            <a:r>
              <a:rPr lang="en-US" altLang="en-US" sz="2400" dirty="0"/>
              <a:t>形</a:t>
            </a:r>
            <a:r>
              <a:rPr lang="zh-CN" altLang="en-US" sz="2400" dirty="0"/>
              <a:t>式如下：</a:t>
            </a:r>
          </a:p>
          <a:p>
            <a:pPr marL="0" indent="0">
              <a:lnSpc>
                <a:spcPct val="90000"/>
              </a:lnSpc>
              <a:buNone/>
            </a:pPr>
            <a:r>
              <a:rPr lang="en-US" altLang="zh-CN" sz="2400" dirty="0"/>
              <a:t>        </a:t>
            </a:r>
            <a:r>
              <a:rPr lang="en-US" altLang="zh-CN" sz="2400" dirty="0" err="1"/>
              <a:t>struct</a:t>
            </a:r>
            <a:r>
              <a:rPr lang="en-US" altLang="zh-CN" sz="2400" dirty="0"/>
              <a:t> </a:t>
            </a:r>
            <a:r>
              <a:rPr lang="en-US" altLang="zh-CN" sz="2400" dirty="0" err="1"/>
              <a:t>timeval</a:t>
            </a:r>
            <a:endParaRPr lang="zh-CN" altLang="en-US" sz="2400" dirty="0"/>
          </a:p>
          <a:p>
            <a:pPr marL="0" indent="0">
              <a:lnSpc>
                <a:spcPct val="90000"/>
              </a:lnSpc>
              <a:buNone/>
            </a:pPr>
            <a:r>
              <a:rPr lang="en-US" altLang="zh-CN" sz="2400" dirty="0"/>
              <a:t>    </a:t>
            </a:r>
            <a:r>
              <a:rPr lang="zh-CN" altLang="en-US" sz="2400" dirty="0"/>
              <a:t> </a:t>
            </a:r>
            <a:r>
              <a:rPr lang="en-US" altLang="zh-CN" sz="2400" dirty="0"/>
              <a:t>{</a:t>
            </a:r>
            <a:endParaRPr lang="zh-CN" altLang="en-US" sz="2400" dirty="0"/>
          </a:p>
          <a:p>
            <a:pPr marL="0" indent="0">
              <a:lnSpc>
                <a:spcPct val="90000"/>
              </a:lnSpc>
              <a:buNone/>
            </a:pPr>
            <a:r>
              <a:rPr lang="en-US" altLang="zh-CN" sz="2400" dirty="0"/>
              <a:t>        long </a:t>
            </a:r>
            <a:r>
              <a:rPr lang="en-US" altLang="zh-CN" sz="2400" dirty="0" err="1"/>
              <a:t>tv_sec</a:t>
            </a:r>
            <a:r>
              <a:rPr lang="en-US" altLang="zh-CN" sz="2400" dirty="0"/>
              <a:t>;	    /*second*/</a:t>
            </a:r>
            <a:endParaRPr lang="zh-CN" altLang="en-US" sz="2400" dirty="0"/>
          </a:p>
          <a:p>
            <a:pPr marL="0" indent="0">
              <a:lnSpc>
                <a:spcPct val="90000"/>
              </a:lnSpc>
              <a:buNone/>
            </a:pPr>
            <a:r>
              <a:rPr lang="en-US" altLang="zh-CN" sz="2400" dirty="0"/>
              <a:t>        long </a:t>
            </a:r>
            <a:r>
              <a:rPr lang="en-US" altLang="zh-CN" sz="2400" dirty="0" err="1"/>
              <a:t>tv_usec</a:t>
            </a:r>
            <a:r>
              <a:rPr lang="en-US" altLang="zh-CN" sz="2400" dirty="0"/>
              <a:t>;    /*microsecond*/</a:t>
            </a:r>
          </a:p>
          <a:p>
            <a:pPr marL="0" indent="0">
              <a:lnSpc>
                <a:spcPct val="90000"/>
              </a:lnSpc>
              <a:buNone/>
            </a:pPr>
            <a:r>
              <a:rPr lang="en-US" altLang="zh-CN" sz="2400" dirty="0"/>
              <a:t>         }</a:t>
            </a:r>
            <a:endParaRPr lang="zh-CN" altLang="en-US" sz="2400" dirty="0"/>
          </a:p>
          <a:p>
            <a:pPr>
              <a:lnSpc>
                <a:spcPct val="90000"/>
              </a:lnSpc>
            </a:pPr>
            <a:r>
              <a:rPr lang="en-US" altLang="zh-CN" sz="2400" dirty="0" err="1"/>
              <a:t>timeval</a:t>
            </a:r>
            <a:r>
              <a:rPr lang="zh-CN" altLang="en-US" sz="2400" dirty="0"/>
              <a:t>结构有以下</a:t>
            </a:r>
            <a:r>
              <a:rPr lang="en-US" altLang="zh-CN" sz="2400" dirty="0"/>
              <a:t>3</a:t>
            </a:r>
            <a:r>
              <a:rPr lang="zh-CN" altLang="en-US" sz="2400" dirty="0"/>
              <a:t>种可能：</a:t>
            </a:r>
          </a:p>
          <a:p>
            <a:pPr lvl="1">
              <a:lnSpc>
                <a:spcPct val="90000"/>
              </a:lnSpc>
            </a:pPr>
            <a:r>
              <a:rPr lang="zh-CN" altLang="en-US" sz="2000" dirty="0"/>
              <a:t>永远等待下去：仅在有一个描述字准备好</a:t>
            </a:r>
            <a:r>
              <a:rPr lang="en-US" altLang="zh-CN" sz="2000" dirty="0"/>
              <a:t>I/O</a:t>
            </a:r>
            <a:r>
              <a:rPr lang="zh-CN" altLang="en-US" sz="2000" dirty="0"/>
              <a:t>时才返回，因此可以将参数</a:t>
            </a:r>
            <a:r>
              <a:rPr lang="en-US" altLang="zh-CN" sz="2000" dirty="0"/>
              <a:t>timeout</a:t>
            </a:r>
            <a:r>
              <a:rPr lang="zh-CN" altLang="en-US" sz="2000" dirty="0"/>
              <a:t>设置为空指针。</a:t>
            </a:r>
          </a:p>
          <a:p>
            <a:pPr lvl="1">
              <a:lnSpc>
                <a:spcPct val="90000"/>
              </a:lnSpc>
            </a:pPr>
            <a:r>
              <a:rPr lang="zh-CN" altLang="en-US" sz="2000" dirty="0"/>
              <a:t>等待固定时间：在有一个描述字准备好</a:t>
            </a:r>
            <a:r>
              <a:rPr lang="en-US" altLang="zh-CN" sz="2000" dirty="0"/>
              <a:t>I/O</a:t>
            </a:r>
            <a:r>
              <a:rPr lang="zh-CN" altLang="en-US" sz="2000" dirty="0"/>
              <a:t>时返回，但不超过由</a:t>
            </a:r>
            <a:r>
              <a:rPr lang="en-US" altLang="zh-CN" sz="2000" dirty="0"/>
              <a:t>timeout</a:t>
            </a:r>
            <a:r>
              <a:rPr lang="zh-CN" altLang="en-US" sz="2000" dirty="0"/>
              <a:t>参数所指</a:t>
            </a:r>
            <a:r>
              <a:rPr lang="en-US" altLang="zh-CN" sz="2000" dirty="0" err="1"/>
              <a:t>timeval</a:t>
            </a:r>
            <a:r>
              <a:rPr lang="zh-CN" altLang="en-US" sz="2000" dirty="0"/>
              <a:t>结构中指定的秒数和微秒数。</a:t>
            </a:r>
          </a:p>
          <a:p>
            <a:pPr lvl="1">
              <a:lnSpc>
                <a:spcPct val="90000"/>
              </a:lnSpc>
            </a:pPr>
            <a:r>
              <a:rPr lang="zh-CN" altLang="en-US" sz="2000" dirty="0"/>
              <a:t>根本不用等待：检查描述字后立即返回，这称为轮询（</a:t>
            </a:r>
            <a:r>
              <a:rPr lang="en-US" altLang="zh-CN" sz="2000" dirty="0"/>
              <a:t>polling</a:t>
            </a:r>
            <a:r>
              <a:rPr lang="zh-CN" altLang="en-US" sz="2000" dirty="0"/>
              <a:t>）</a:t>
            </a:r>
            <a:endParaRPr lang="en-US" sz="2000" dirty="0"/>
          </a:p>
        </p:txBody>
      </p:sp>
    </p:spTree>
    <p:extLst>
      <p:ext uri="{BB962C8B-B14F-4D97-AF65-F5344CB8AC3E}">
        <p14:creationId xmlns:p14="http://schemas.microsoft.com/office/powerpoint/2010/main" val="186395067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——accept</a:t>
            </a:r>
            <a:endParaRPr lang="en-US" dirty="0"/>
          </a:p>
        </p:txBody>
      </p:sp>
      <p:sp>
        <p:nvSpPr>
          <p:cNvPr id="3" name="Content Placeholder 2"/>
          <p:cNvSpPr>
            <a:spLocks noGrp="1"/>
          </p:cNvSpPr>
          <p:nvPr>
            <p:ph idx="1"/>
          </p:nvPr>
        </p:nvSpPr>
        <p:spPr/>
        <p:txBody>
          <a:bodyPr/>
          <a:lstStyle/>
          <a:p>
            <a:pPr algn="just">
              <a:lnSpc>
                <a:spcPct val="90000"/>
              </a:lnSpc>
            </a:pPr>
            <a:r>
              <a:rPr lang="zh-CN" altLang="en-US" sz="2400" dirty="0"/>
              <a:t>功能：响应连接请求，建立连接</a:t>
            </a:r>
            <a:endParaRPr lang="en-US" altLang="zh-CN" sz="2400" dirty="0"/>
          </a:p>
          <a:p>
            <a:pPr algn="just">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a:t>  # include &lt;sys/</a:t>
            </a:r>
            <a:r>
              <a:rPr lang="en-US" altLang="zh-CN" sz="2400" dirty="0" err="1"/>
              <a:t>socket.h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err="1"/>
              <a:t>int</a:t>
            </a:r>
            <a:r>
              <a:rPr lang="en-US" altLang="zh-CN" sz="2400" dirty="0"/>
              <a:t> accept (</a:t>
            </a:r>
            <a:r>
              <a:rPr lang="en-US" altLang="zh-CN" sz="2400" dirty="0" err="1"/>
              <a:t>int</a:t>
            </a:r>
            <a:r>
              <a:rPr lang="en-US" altLang="zh-CN" sz="2400" dirty="0"/>
              <a:t> </a:t>
            </a:r>
            <a:r>
              <a:rPr lang="en-US" altLang="zh-CN" sz="2400" dirty="0" err="1"/>
              <a:t>sockfd</a:t>
            </a:r>
            <a:r>
              <a:rPr lang="en-US" altLang="zh-CN" sz="2400" dirty="0"/>
              <a:t>, </a:t>
            </a:r>
            <a:r>
              <a:rPr lang="en-US" altLang="zh-CN" sz="2400" dirty="0" err="1"/>
              <a:t>struct</a:t>
            </a:r>
            <a:r>
              <a:rPr lang="en-US" altLang="zh-CN" sz="2400" dirty="0"/>
              <a:t> </a:t>
            </a:r>
            <a:r>
              <a:rPr lang="en-US" altLang="zh-CN" sz="2400" dirty="0" err="1"/>
              <a:t>sockaddr</a:t>
            </a:r>
            <a:r>
              <a:rPr lang="en-US" altLang="zh-CN" sz="2400" dirty="0"/>
              <a:t> *</a:t>
            </a:r>
            <a:r>
              <a:rPr lang="en-US" altLang="zh-CN" sz="2400" dirty="0" err="1"/>
              <a:t>cliaddr</a:t>
            </a:r>
            <a:r>
              <a:rPr lang="en-US" altLang="zh-CN" sz="2400" dirty="0"/>
              <a:t>,</a:t>
            </a:r>
          </a:p>
          <a:p>
            <a:pPr marL="0" indent="0" algn="just">
              <a:lnSpc>
                <a:spcPct val="90000"/>
              </a:lnSpc>
              <a:buNone/>
            </a:pPr>
            <a:r>
              <a:rPr lang="en-US" altLang="zh-CN" sz="2400" dirty="0"/>
              <a:t>     </a:t>
            </a:r>
            <a:r>
              <a:rPr lang="zh-CN" altLang="en-US" sz="2400" dirty="0"/>
              <a:t>　　　　　　　</a:t>
            </a:r>
            <a:r>
              <a:rPr lang="en-US" altLang="zh-CN" sz="2400" dirty="0"/>
              <a:t>    </a:t>
            </a:r>
            <a:r>
              <a:rPr lang="en-US" altLang="zh-CN" sz="2400" dirty="0" err="1"/>
              <a:t>socklen_t</a:t>
            </a:r>
            <a:r>
              <a:rPr lang="en-US" altLang="zh-CN" sz="2400" dirty="0"/>
              <a:t> *</a:t>
            </a:r>
            <a:r>
              <a:rPr lang="en-US" altLang="zh-CN" sz="2400" dirty="0" err="1"/>
              <a:t>addrlen</a:t>
            </a:r>
            <a:r>
              <a:rPr lang="en-US" altLang="zh-CN" sz="2400" dirty="0"/>
              <a:t>);</a:t>
            </a:r>
          </a:p>
          <a:p>
            <a:pPr algn="just">
              <a:lnSpc>
                <a:spcPct val="90000"/>
              </a:lnSpc>
            </a:pPr>
            <a:r>
              <a:rPr lang="zh-CN" altLang="en-US" sz="2400" dirty="0"/>
              <a:t>返回值：成功时返回非负</a:t>
            </a:r>
            <a:r>
              <a:rPr lang="en-US" altLang="zh-CN" sz="2400" dirty="0"/>
              <a:t>socket</a:t>
            </a:r>
            <a:r>
              <a:rPr lang="zh-CN" altLang="en-US" sz="2400" dirty="0"/>
              <a:t>描述符，失败时返回</a:t>
            </a:r>
            <a:r>
              <a:rPr lang="en-US" altLang="zh-CN" sz="2400" dirty="0"/>
              <a:t>-1</a:t>
            </a:r>
          </a:p>
          <a:p>
            <a:pPr lvl="1" algn="just">
              <a:lnSpc>
                <a:spcPct val="90000"/>
              </a:lnSpc>
            </a:pPr>
            <a:r>
              <a:rPr lang="zh-CN" altLang="en-US" sz="2000" dirty="0"/>
              <a:t>当本函数被调用时，</a:t>
            </a:r>
            <a:r>
              <a:rPr lang="en-US" altLang="zh-CN" sz="2000" dirty="0"/>
              <a:t>TCP</a:t>
            </a:r>
            <a:r>
              <a:rPr lang="zh-CN" altLang="en-US" sz="2000" dirty="0"/>
              <a:t>服务器将从等待队列的前面返回下一个连接。如果该队列为空则在阻塞套接字的情况下服务器进程将转入阻塞状态。</a:t>
            </a:r>
            <a:endParaRPr lang="en-US" altLang="zh-CN" sz="2000" dirty="0"/>
          </a:p>
          <a:p>
            <a:pPr lvl="1" algn="just">
              <a:lnSpc>
                <a:spcPct val="90000"/>
              </a:lnSpc>
            </a:pPr>
            <a:r>
              <a:rPr lang="zh-CN" altLang="en-US" sz="2000" dirty="0"/>
              <a:t>函数成功返回后将返回一个新的套接字描述符，用来表示这个连接。远程主机的信息将由参数</a:t>
            </a:r>
            <a:r>
              <a:rPr lang="en-US" altLang="zh-CN" sz="2000" dirty="0" err="1"/>
              <a:t>cliaddr</a:t>
            </a:r>
            <a:r>
              <a:rPr lang="zh-CN" altLang="en-US" sz="2000" dirty="0"/>
              <a:t>返回，而该地址结构的大小将由</a:t>
            </a:r>
            <a:r>
              <a:rPr lang="en-US" altLang="zh-CN" sz="2000" dirty="0" err="1"/>
              <a:t>addrlen</a:t>
            </a:r>
            <a:r>
              <a:rPr lang="zh-CN" altLang="en-US" sz="2000" dirty="0"/>
              <a:t>返回。</a:t>
            </a:r>
            <a:endParaRPr lang="en-US" altLang="zh-CN" sz="2000" dirty="0"/>
          </a:p>
          <a:p>
            <a:pPr algn="just">
              <a:lnSpc>
                <a:spcPct val="90000"/>
              </a:lnSpc>
            </a:pPr>
            <a:r>
              <a:rPr lang="zh-CN" altLang="en-US" sz="2400" dirty="0"/>
              <a:t>相关函数：</a:t>
            </a:r>
            <a:r>
              <a:rPr lang="en-US" altLang="zh-CN" sz="2400" dirty="0">
                <a:hlinkClick r:id="" action="ppaction://noaction"/>
              </a:rPr>
              <a:t>getpeername()</a:t>
            </a:r>
            <a:endParaRPr lang="en-US" altLang="zh-CN" sz="2400" dirty="0"/>
          </a:p>
          <a:p>
            <a:pPr lvl="1" algn="just">
              <a:lnSpc>
                <a:spcPct val="90000"/>
              </a:lnSpc>
            </a:pPr>
            <a:endParaRPr lang="en-US" sz="2000" dirty="0"/>
          </a:p>
        </p:txBody>
      </p:sp>
    </p:spTree>
    <p:extLst>
      <p:ext uri="{BB962C8B-B14F-4D97-AF65-F5344CB8AC3E}">
        <p14:creationId xmlns:p14="http://schemas.microsoft.com/office/powerpoint/2010/main" val="186591855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latin typeface="Calibri" charset="0"/>
              </a:rPr>
              <a:t>非阻塞</a:t>
            </a:r>
            <a:r>
              <a:rPr lang="en-US" altLang="zh-CN" dirty="0">
                <a:latin typeface="Calibri" charset="0"/>
              </a:rPr>
              <a:t>connect</a:t>
            </a:r>
            <a:endParaRPr lang="zh-CN" altLang="en-US" dirty="0">
              <a:latin typeface="Calibri" charset="0"/>
            </a:endParaRPr>
          </a:p>
        </p:txBody>
      </p:sp>
      <p:sp>
        <p:nvSpPr>
          <p:cNvPr id="38915" name="内容占位符 2"/>
          <p:cNvSpPr>
            <a:spLocks noGrp="1"/>
          </p:cNvSpPr>
          <p:nvPr>
            <p:ph idx="1"/>
          </p:nvPr>
        </p:nvSpPr>
        <p:spPr/>
        <p:txBody>
          <a:bodyPr/>
          <a:lstStyle/>
          <a:p>
            <a:pPr>
              <a:lnSpc>
                <a:spcPct val="90000"/>
              </a:lnSpc>
            </a:pPr>
            <a:r>
              <a:rPr lang="zh-CN" altLang="en-US" sz="2400" dirty="0"/>
              <a:t>在默认状态下，套接口是阻塞方式的。这意味着当一个套接口调用不能立即完成时，进程进入睡眠状态，等待操作完成。我们将可能阻塞的套接口调用分成以下</a:t>
            </a:r>
            <a:r>
              <a:rPr lang="en-US" altLang="zh-CN" sz="2400" dirty="0"/>
              <a:t>4</a:t>
            </a:r>
            <a:r>
              <a:rPr lang="zh-CN" altLang="en-US" sz="2400" dirty="0"/>
              <a:t>种：</a:t>
            </a:r>
            <a:endParaRPr lang="en-US" altLang="zh-CN" sz="2400" dirty="0"/>
          </a:p>
          <a:p>
            <a:pPr lvl="1">
              <a:lnSpc>
                <a:spcPct val="90000"/>
              </a:lnSpc>
            </a:pPr>
            <a:r>
              <a:rPr lang="zh-CN" altLang="en-US" dirty="0">
                <a:latin typeface="Arial" charset="0"/>
                <a:ea typeface="宋体" charset="0"/>
              </a:rPr>
              <a:t>输入操作</a:t>
            </a:r>
            <a:endParaRPr lang="en-US" altLang="zh-CN" dirty="0">
              <a:latin typeface="Arial" charset="0"/>
              <a:ea typeface="宋体" charset="0"/>
            </a:endParaRPr>
          </a:p>
          <a:p>
            <a:pPr lvl="1">
              <a:lnSpc>
                <a:spcPct val="90000"/>
              </a:lnSpc>
            </a:pPr>
            <a:r>
              <a:rPr lang="zh-CN" altLang="en-US" dirty="0">
                <a:latin typeface="Arial" charset="0"/>
                <a:ea typeface="宋体" charset="0"/>
              </a:rPr>
              <a:t>输出操作</a:t>
            </a:r>
            <a:endParaRPr lang="en-US" altLang="zh-CN" dirty="0">
              <a:latin typeface="Arial" charset="0"/>
              <a:ea typeface="宋体" charset="0"/>
            </a:endParaRPr>
          </a:p>
          <a:p>
            <a:pPr lvl="1">
              <a:lnSpc>
                <a:spcPct val="90000"/>
              </a:lnSpc>
            </a:pPr>
            <a:r>
              <a:rPr lang="zh-CN" altLang="en-US" dirty="0">
                <a:latin typeface="Arial" charset="0"/>
                <a:ea typeface="宋体" charset="0"/>
              </a:rPr>
              <a:t>接收外来的连接</a:t>
            </a:r>
            <a:endParaRPr lang="en-US" altLang="zh-CN" dirty="0">
              <a:latin typeface="Arial" charset="0"/>
              <a:ea typeface="宋体" charset="0"/>
            </a:endParaRPr>
          </a:p>
          <a:p>
            <a:pPr lvl="1">
              <a:lnSpc>
                <a:spcPct val="90000"/>
              </a:lnSpc>
            </a:pPr>
            <a:r>
              <a:rPr lang="zh-CN" altLang="en-US" dirty="0">
                <a:latin typeface="Arial" charset="0"/>
                <a:ea typeface="宋体" charset="0"/>
              </a:rPr>
              <a:t>初始化外出的连接</a:t>
            </a:r>
          </a:p>
        </p:txBody>
      </p:sp>
    </p:spTree>
    <p:extLst>
      <p:ext uri="{BB962C8B-B14F-4D97-AF65-F5344CB8AC3E}">
        <p14:creationId xmlns:p14="http://schemas.microsoft.com/office/powerpoint/2010/main" val="255773284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latin typeface="Calibri" charset="0"/>
              </a:rPr>
              <a:t>非阻塞</a:t>
            </a:r>
            <a:r>
              <a:rPr lang="en-US" altLang="zh-CN" dirty="0">
                <a:latin typeface="Calibri" charset="0"/>
              </a:rPr>
              <a:t>connect</a:t>
            </a:r>
            <a:endParaRPr lang="zh-CN" altLang="en-US" dirty="0">
              <a:latin typeface="Calibri" charset="0"/>
            </a:endParaRPr>
          </a:p>
        </p:txBody>
      </p:sp>
      <p:sp>
        <p:nvSpPr>
          <p:cNvPr id="3" name="内容占位符 2"/>
          <p:cNvSpPr>
            <a:spLocks noGrp="1"/>
          </p:cNvSpPr>
          <p:nvPr>
            <p:ph idx="1"/>
          </p:nvPr>
        </p:nvSpPr>
        <p:spPr/>
        <p:txBody>
          <a:bodyPr>
            <a:normAutofit/>
          </a:bodyPr>
          <a:lstStyle/>
          <a:p>
            <a:pPr>
              <a:lnSpc>
                <a:spcPct val="90000"/>
              </a:lnSpc>
            </a:pPr>
            <a:r>
              <a:rPr lang="zh-CN" altLang="en-US" dirty="0"/>
              <a:t>非阻塞</a:t>
            </a:r>
            <a:r>
              <a:rPr lang="en-US" altLang="zh-CN" dirty="0"/>
              <a:t>connect</a:t>
            </a:r>
            <a:r>
              <a:rPr lang="zh-CN" altLang="en-US" dirty="0"/>
              <a:t>有如下用途：</a:t>
            </a:r>
          </a:p>
          <a:p>
            <a:pPr lvl="1">
              <a:lnSpc>
                <a:spcPct val="90000"/>
              </a:lnSpc>
            </a:pPr>
            <a:r>
              <a:rPr lang="zh-CN" altLang="en-US" sz="2000" dirty="0"/>
              <a:t>可以在三次握手的同时做一些其他的处理。因为</a:t>
            </a:r>
            <a:r>
              <a:rPr lang="en-US" altLang="zh-CN" sz="2000" dirty="0"/>
              <a:t>connect</a:t>
            </a:r>
            <a:r>
              <a:rPr lang="zh-CN" altLang="en-US" sz="2000" dirty="0"/>
              <a:t>至少要花一个往返时间</a:t>
            </a:r>
            <a:r>
              <a:rPr lang="en-US" altLang="zh-CN" sz="2000" dirty="0"/>
              <a:t>RTT</a:t>
            </a:r>
            <a:r>
              <a:rPr lang="zh-CN" altLang="en-US" sz="2000" dirty="0"/>
              <a:t>完成。</a:t>
            </a:r>
          </a:p>
          <a:p>
            <a:pPr lvl="1">
              <a:lnSpc>
                <a:spcPct val="90000"/>
              </a:lnSpc>
            </a:pPr>
            <a:r>
              <a:rPr lang="zh-CN" altLang="en-US" sz="2000" dirty="0"/>
              <a:t>可以用这种技术同时建立多个连接，这在</a:t>
            </a:r>
            <a:r>
              <a:rPr lang="en-US" altLang="zh-CN" sz="2000" dirty="0"/>
              <a:t>Web</a:t>
            </a:r>
            <a:r>
              <a:rPr lang="zh-CN" altLang="en-US" sz="2000" dirty="0"/>
              <a:t>浏览器中很普遍。</a:t>
            </a:r>
          </a:p>
          <a:p>
            <a:pPr lvl="1">
              <a:lnSpc>
                <a:spcPct val="90000"/>
              </a:lnSpc>
            </a:pPr>
            <a:r>
              <a:rPr lang="zh-CN" altLang="en-US" sz="2000" dirty="0"/>
              <a:t>由于用</a:t>
            </a:r>
            <a:r>
              <a:rPr lang="en-US" altLang="zh-CN" sz="2000" dirty="0"/>
              <a:t>select</a:t>
            </a:r>
            <a:r>
              <a:rPr lang="zh-CN" altLang="en-US" sz="2000" dirty="0"/>
              <a:t>等待连接的完成，因此可以给</a:t>
            </a:r>
            <a:r>
              <a:rPr lang="en-US" altLang="zh-CN" sz="2000" dirty="0"/>
              <a:t>select</a:t>
            </a:r>
            <a:r>
              <a:rPr lang="zh-CN" altLang="en-US" sz="2000" dirty="0"/>
              <a:t>设置一个时间限制，从而改变</a:t>
            </a:r>
            <a:r>
              <a:rPr lang="en-US" altLang="zh-CN" sz="2000" dirty="0"/>
              <a:t>connect</a:t>
            </a:r>
            <a:r>
              <a:rPr lang="zh-CN" altLang="en-US" sz="2000" dirty="0"/>
              <a:t>默认的超时时间（通常为</a:t>
            </a:r>
            <a:r>
              <a:rPr lang="en-US" altLang="zh-CN" sz="2000" dirty="0"/>
              <a:t>75s</a:t>
            </a:r>
            <a:r>
              <a:rPr lang="zh-CN" altLang="en-US" sz="2000" dirty="0"/>
              <a:t>或更多）</a:t>
            </a:r>
          </a:p>
          <a:p>
            <a:pPr>
              <a:lnSpc>
                <a:spcPct val="90000"/>
              </a:lnSpc>
            </a:pPr>
            <a:r>
              <a:rPr lang="zh-CN" altLang="en-US" sz="2400" dirty="0"/>
              <a:t>非阻塞</a:t>
            </a:r>
            <a:r>
              <a:rPr lang="en-US" altLang="zh-CN" sz="2400" dirty="0"/>
              <a:t>connect</a:t>
            </a:r>
            <a:r>
              <a:rPr lang="zh-CN" altLang="en-US" sz="2400" dirty="0"/>
              <a:t>有一些其他需要注意的问题：</a:t>
            </a:r>
          </a:p>
          <a:p>
            <a:pPr lvl="1">
              <a:lnSpc>
                <a:spcPct val="90000"/>
              </a:lnSpc>
            </a:pPr>
            <a:r>
              <a:rPr lang="zh-CN" altLang="en-US" sz="2000" dirty="0"/>
              <a:t>即使是非阻塞的，如果连接的服务器在同一台机器上，连接会立即建立。</a:t>
            </a:r>
          </a:p>
          <a:p>
            <a:pPr lvl="1">
              <a:lnSpc>
                <a:spcPct val="90000"/>
              </a:lnSpc>
            </a:pPr>
            <a:r>
              <a:rPr lang="zh-CN" altLang="en-US" sz="2000" dirty="0"/>
              <a:t>源自</a:t>
            </a:r>
            <a:r>
              <a:rPr lang="en-US" altLang="zh-CN" sz="2000" dirty="0"/>
              <a:t>Berkeley</a:t>
            </a:r>
            <a:r>
              <a:rPr lang="zh-CN" altLang="en-US" sz="2000" dirty="0"/>
              <a:t>的实现有两条与</a:t>
            </a:r>
            <a:r>
              <a:rPr lang="en-US" altLang="zh-CN" sz="2000" dirty="0"/>
              <a:t>select</a:t>
            </a:r>
            <a:r>
              <a:rPr lang="zh-CN" altLang="en-US" sz="2000" dirty="0"/>
              <a:t>和非阻塞</a:t>
            </a:r>
            <a:r>
              <a:rPr lang="en-US" altLang="zh-CN" sz="2000" dirty="0"/>
              <a:t>I/O</a:t>
            </a:r>
            <a:r>
              <a:rPr lang="zh-CN" altLang="en-US" sz="2000" dirty="0"/>
              <a:t>相关的规则：①当连接建立成功时，描述字变成可写；②当连接建立出错时，描述字变成既可读，又可写。</a:t>
            </a:r>
          </a:p>
        </p:txBody>
      </p:sp>
    </p:spTree>
    <p:extLst>
      <p:ext uri="{BB962C8B-B14F-4D97-AF65-F5344CB8AC3E}">
        <p14:creationId xmlns:p14="http://schemas.microsoft.com/office/powerpoint/2010/main" val="62282931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多路复用</a:t>
            </a:r>
            <a:r>
              <a:rPr lang="en-US" altLang="zh-CN" dirty="0"/>
              <a:t>Select Server</a:t>
            </a:r>
            <a:r>
              <a:rPr lang="zh-CN" altLang="en-US" dirty="0"/>
              <a:t>程序</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1267544"/>
            <a:ext cx="842493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782191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多路复用</a:t>
            </a:r>
            <a:r>
              <a:rPr lang="en-US" altLang="zh-CN" dirty="0"/>
              <a:t>Select Server</a:t>
            </a:r>
            <a:r>
              <a:rPr lang="zh-CN" altLang="en-US" dirty="0"/>
              <a:t>程序</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36" y="1294978"/>
            <a:ext cx="8280920"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38884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多路复用</a:t>
            </a:r>
            <a:r>
              <a:rPr lang="en-US" altLang="zh-CN" dirty="0"/>
              <a:t>Select Server</a:t>
            </a:r>
            <a:r>
              <a:rPr lang="zh-CN" altLang="en-US" dirty="0"/>
              <a:t>程序</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2" y="1214586"/>
            <a:ext cx="7931596" cy="523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04460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多路复用</a:t>
            </a:r>
            <a:r>
              <a:rPr lang="en-US" altLang="zh-CN" dirty="0"/>
              <a:t>Select Server</a:t>
            </a:r>
            <a:r>
              <a:rPr lang="zh-CN" altLang="en-US" dirty="0"/>
              <a:t>程序</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9" y="1412776"/>
            <a:ext cx="6905625"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342099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多路复用</a:t>
            </a:r>
            <a:r>
              <a:rPr lang="en-US" altLang="zh-CN" dirty="0"/>
              <a:t>Select Client</a:t>
            </a:r>
            <a:r>
              <a:rPr lang="zh-CN" altLang="en-US" dirty="0"/>
              <a:t>程序</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205062"/>
            <a:ext cx="6591300" cy="524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82092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多路复用</a:t>
            </a:r>
            <a:r>
              <a:rPr lang="en-US" altLang="zh-CN" dirty="0"/>
              <a:t>Select </a:t>
            </a:r>
            <a:r>
              <a:rPr lang="zh-CN" altLang="en-US" dirty="0"/>
              <a:t>运行程序</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600" y="1628800"/>
            <a:ext cx="6303506"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715936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err="1"/>
              <a:t>O模型</a:t>
            </a:r>
            <a:r>
              <a:rPr lang="en-US" dirty="0"/>
              <a:t>——</a:t>
            </a:r>
            <a:r>
              <a:rPr lang="zh-CN" altLang="en-US" dirty="0"/>
              <a:t>小结</a:t>
            </a:r>
            <a:endParaRPr lang="en-US" dirty="0"/>
          </a:p>
        </p:txBody>
      </p:sp>
      <p:sp>
        <p:nvSpPr>
          <p:cNvPr id="3" name="Content Placeholder 2"/>
          <p:cNvSpPr>
            <a:spLocks noGrp="1"/>
          </p:cNvSpPr>
          <p:nvPr>
            <p:ph idx="1"/>
          </p:nvPr>
        </p:nvSpPr>
        <p:spPr/>
        <p:txBody>
          <a:bodyPr/>
          <a:lstStyle/>
          <a:p>
            <a:r>
              <a:rPr lang="zh-CN" altLang="en-US" dirty="0"/>
              <a:t> </a:t>
            </a:r>
            <a:endParaRPr lang="en-US" dirty="0"/>
          </a:p>
        </p:txBody>
      </p:sp>
      <p:pic>
        <p:nvPicPr>
          <p:cNvPr id="4" name="Picture 3"/>
          <p:cNvPicPr>
            <a:picLocks noChangeAspect="1"/>
          </p:cNvPicPr>
          <p:nvPr/>
        </p:nvPicPr>
        <p:blipFill>
          <a:blip r:embed="rId2"/>
          <a:stretch>
            <a:fillRect/>
          </a:stretch>
        </p:blipFill>
        <p:spPr>
          <a:xfrm>
            <a:off x="358597" y="1447236"/>
            <a:ext cx="9144000" cy="5339953"/>
          </a:xfrm>
          <a:prstGeom prst="rect">
            <a:avLst/>
          </a:prstGeom>
        </p:spPr>
      </p:pic>
    </p:spTree>
    <p:extLst>
      <p:ext uri="{BB962C8B-B14F-4D97-AF65-F5344CB8AC3E}">
        <p14:creationId xmlns:p14="http://schemas.microsoft.com/office/powerpoint/2010/main" val="33918012"/>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0" y="2862263"/>
            <a:ext cx="9906000" cy="1250950"/>
          </a:xfrm>
        </p:spPr>
        <p:txBody>
          <a:bodyPr/>
          <a:lstStyle/>
          <a:p>
            <a:pPr algn="ctr" eaLnBrk="1" hangingPunct="1"/>
            <a:r>
              <a:rPr lang="zh-CN" altLang="en-US" sz="5400" dirty="0">
                <a:ea typeface="宋体" charset="-122"/>
              </a:rPr>
              <a:t>谢谢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——connect</a:t>
            </a:r>
            <a:endParaRPr lang="en-US" dirty="0"/>
          </a:p>
        </p:txBody>
      </p:sp>
      <p:sp>
        <p:nvSpPr>
          <p:cNvPr id="3" name="Content Placeholder 2"/>
          <p:cNvSpPr>
            <a:spLocks noGrp="1"/>
          </p:cNvSpPr>
          <p:nvPr>
            <p:ph idx="1"/>
          </p:nvPr>
        </p:nvSpPr>
        <p:spPr/>
        <p:txBody>
          <a:bodyPr/>
          <a:lstStyle/>
          <a:p>
            <a:pPr algn="just">
              <a:lnSpc>
                <a:spcPct val="90000"/>
              </a:lnSpc>
            </a:pPr>
            <a:r>
              <a:rPr lang="zh-CN" altLang="en-US" sz="2400" dirty="0"/>
              <a:t>功能：客户端和指定服务器建立连接</a:t>
            </a:r>
            <a:endParaRPr lang="en-US" altLang="zh-CN" sz="2400" dirty="0"/>
          </a:p>
          <a:p>
            <a:pPr algn="just">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a:t># include &lt;sys/</a:t>
            </a:r>
            <a:r>
              <a:rPr lang="en-US" altLang="zh-CN" sz="2400" dirty="0" err="1"/>
              <a:t>socket.h</a:t>
            </a:r>
            <a:r>
              <a:rPr lang="en-US" altLang="zh-CN" sz="2400" dirty="0"/>
              <a:t>&gt;</a:t>
            </a:r>
          </a:p>
          <a:p>
            <a:pPr marL="0" indent="0" algn="just">
              <a:lnSpc>
                <a:spcPct val="90000"/>
              </a:lnSpc>
              <a:buNone/>
            </a:pPr>
            <a:r>
              <a:rPr lang="en-US" altLang="zh-CN" sz="2400" dirty="0"/>
              <a:t>       </a:t>
            </a:r>
            <a:r>
              <a:rPr lang="zh-CN" altLang="en-US" sz="2400" dirty="0"/>
              <a:t>　　　</a:t>
            </a:r>
            <a:r>
              <a:rPr lang="en-US" altLang="zh-CN" sz="2400" dirty="0" err="1"/>
              <a:t>int</a:t>
            </a:r>
            <a:r>
              <a:rPr lang="en-US" altLang="zh-CN" sz="2400" dirty="0"/>
              <a:t> connect (</a:t>
            </a:r>
            <a:r>
              <a:rPr lang="en-US" altLang="zh-CN" sz="2400" dirty="0" err="1"/>
              <a:t>int</a:t>
            </a:r>
            <a:r>
              <a:rPr lang="en-US" altLang="zh-CN" sz="2400" dirty="0"/>
              <a:t> </a:t>
            </a:r>
            <a:r>
              <a:rPr lang="en-US" altLang="zh-CN" sz="2400" dirty="0" err="1"/>
              <a:t>sockfd</a:t>
            </a:r>
            <a:r>
              <a:rPr lang="en-US" altLang="zh-CN" sz="2400" dirty="0"/>
              <a:t>,</a:t>
            </a:r>
          </a:p>
          <a:p>
            <a:pPr marL="0" indent="0" algn="just">
              <a:lnSpc>
                <a:spcPct val="90000"/>
              </a:lnSpc>
              <a:buNone/>
            </a:pPr>
            <a:r>
              <a:rPr lang="en-US" altLang="zh-CN" sz="2400" dirty="0"/>
              <a:t>          </a:t>
            </a:r>
            <a:r>
              <a:rPr lang="zh-CN" altLang="en-US" sz="2400" dirty="0"/>
              <a:t>　　　　　　　　</a:t>
            </a:r>
            <a:r>
              <a:rPr lang="en-US" altLang="zh-CN" sz="2400" dirty="0" err="1"/>
              <a:t>const</a:t>
            </a:r>
            <a:r>
              <a:rPr lang="en-US" altLang="zh-CN" sz="2400" dirty="0"/>
              <a:t> </a:t>
            </a:r>
            <a:r>
              <a:rPr lang="en-US" altLang="zh-CN" sz="2400" dirty="0" err="1"/>
              <a:t>struct</a:t>
            </a:r>
            <a:r>
              <a:rPr lang="en-US" altLang="zh-CN" sz="2400" dirty="0"/>
              <a:t> </a:t>
            </a:r>
            <a:r>
              <a:rPr lang="en-US" altLang="zh-CN" sz="2400" dirty="0" err="1"/>
              <a:t>sockaddr</a:t>
            </a:r>
            <a:r>
              <a:rPr lang="en-US" altLang="zh-CN" sz="2400" dirty="0"/>
              <a:t> *</a:t>
            </a:r>
            <a:r>
              <a:rPr lang="en-US" altLang="zh-CN" sz="2400" dirty="0" err="1"/>
              <a:t>servaddr</a:t>
            </a:r>
            <a:r>
              <a:rPr lang="en-US" altLang="zh-CN" sz="2400" dirty="0"/>
              <a:t>,</a:t>
            </a:r>
          </a:p>
          <a:p>
            <a:pPr marL="0" indent="0" algn="just">
              <a:lnSpc>
                <a:spcPct val="90000"/>
              </a:lnSpc>
              <a:buNone/>
            </a:pPr>
            <a:r>
              <a:rPr lang="en-US" altLang="zh-CN" sz="2400" dirty="0"/>
              <a:t>          </a:t>
            </a:r>
            <a:r>
              <a:rPr lang="zh-CN" altLang="en-US" sz="2400" dirty="0"/>
              <a:t>　　　　　　　　</a:t>
            </a:r>
            <a:r>
              <a:rPr lang="en-US" altLang="zh-CN" sz="2400" dirty="0" err="1"/>
              <a:t>socklen_t</a:t>
            </a:r>
            <a:r>
              <a:rPr lang="en-US" altLang="zh-CN" sz="2400" dirty="0"/>
              <a:t> </a:t>
            </a:r>
            <a:r>
              <a:rPr lang="en-US" altLang="zh-CN" sz="2400" dirty="0" err="1"/>
              <a:t>addrlen</a:t>
            </a:r>
            <a:r>
              <a:rPr lang="en-US" altLang="zh-CN" sz="2400" dirty="0"/>
              <a:t>);</a:t>
            </a:r>
          </a:p>
          <a:p>
            <a:pPr algn="just">
              <a:lnSpc>
                <a:spcPct val="90000"/>
              </a:lnSpc>
            </a:pPr>
            <a:r>
              <a:rPr lang="zh-CN" altLang="en-US" sz="2400" dirty="0"/>
              <a:t>返回值：成功时返回</a:t>
            </a:r>
            <a:r>
              <a:rPr lang="en-US" altLang="zh-CN" sz="2400" dirty="0"/>
              <a:t>0</a:t>
            </a:r>
            <a:r>
              <a:rPr lang="zh-CN" altLang="en-US" sz="2400" dirty="0"/>
              <a:t>，失败时返回</a:t>
            </a:r>
            <a:r>
              <a:rPr lang="en-US" altLang="zh-CN" sz="2400" dirty="0"/>
              <a:t>-1</a:t>
            </a:r>
            <a:r>
              <a:rPr lang="zh-CN" altLang="en-US" sz="2400" dirty="0"/>
              <a:t>。</a:t>
            </a:r>
            <a:endParaRPr lang="en-US" altLang="zh-CN" sz="2400" dirty="0"/>
          </a:p>
          <a:p>
            <a:pPr lvl="1" algn="just">
              <a:lnSpc>
                <a:spcPct val="90000"/>
              </a:lnSpc>
            </a:pPr>
            <a:r>
              <a:rPr lang="zh-CN" altLang="en-US" sz="2000" dirty="0"/>
              <a:t>说明：</a:t>
            </a:r>
            <a:r>
              <a:rPr lang="en-US" altLang="zh-CN" sz="2000" dirty="0" err="1"/>
              <a:t>sockfd</a:t>
            </a:r>
            <a:r>
              <a:rPr lang="zh-CN" altLang="en-US" sz="2000" dirty="0"/>
              <a:t>是一个由</a:t>
            </a:r>
            <a:r>
              <a:rPr lang="en-US" altLang="zh-CN" sz="2000" dirty="0"/>
              <a:t>socket</a:t>
            </a:r>
            <a:r>
              <a:rPr lang="zh-CN" altLang="en-US" sz="2000" dirty="0"/>
              <a:t>函数返回的套接字描述符。第二和第三个参数分别是指向一个套接字地址结构的指针和其大小。</a:t>
            </a:r>
            <a:endParaRPr lang="en-US" altLang="zh-CN" sz="2000" dirty="0"/>
          </a:p>
          <a:p>
            <a:pPr lvl="1" algn="just">
              <a:lnSpc>
                <a:spcPct val="90000"/>
              </a:lnSpc>
            </a:pPr>
            <a:r>
              <a:rPr lang="zh-CN" altLang="en-US" sz="2000" dirty="0"/>
              <a:t>在调用本函数之前，我们并不需要调用</a:t>
            </a:r>
            <a:r>
              <a:rPr lang="en-US" altLang="zh-CN" sz="2000" dirty="0"/>
              <a:t>bind</a:t>
            </a:r>
            <a:r>
              <a:rPr lang="zh-CN" altLang="en-US" sz="2000" dirty="0"/>
              <a:t>函数，内核将为我们选择一个端口号和</a:t>
            </a:r>
            <a:r>
              <a:rPr lang="en-US" altLang="zh-CN" sz="2000" dirty="0"/>
              <a:t>IP</a:t>
            </a:r>
            <a:r>
              <a:rPr lang="zh-CN" altLang="en-US" sz="2000" dirty="0"/>
              <a:t>地址。本函数不仅可以用来进行</a:t>
            </a:r>
            <a:r>
              <a:rPr lang="en-US" altLang="zh-CN" sz="2000" dirty="0"/>
              <a:t>TCP</a:t>
            </a:r>
            <a:r>
              <a:rPr lang="zh-CN" altLang="en-US" sz="2000" dirty="0"/>
              <a:t>连接，而且可以用在</a:t>
            </a:r>
            <a:r>
              <a:rPr lang="en-US" altLang="zh-CN" sz="2000" dirty="0"/>
              <a:t>UDP</a:t>
            </a:r>
            <a:r>
              <a:rPr lang="zh-CN" altLang="en-US" sz="2000" dirty="0"/>
              <a:t>中。当对一个</a:t>
            </a:r>
            <a:r>
              <a:rPr lang="en-US" altLang="zh-CN" sz="2000" dirty="0"/>
              <a:t>UDP</a:t>
            </a:r>
            <a:r>
              <a:rPr lang="zh-CN" altLang="en-US" sz="2000" dirty="0"/>
              <a:t>套接字使用本函数时，内核仅记录对方的</a:t>
            </a:r>
            <a:r>
              <a:rPr lang="en-US" altLang="zh-CN" sz="2000" dirty="0"/>
              <a:t>IP</a:t>
            </a:r>
            <a:r>
              <a:rPr lang="zh-CN" altLang="en-US" sz="2000" dirty="0"/>
              <a:t>地址和端口号，然后直接返回到调用进程</a:t>
            </a:r>
            <a:endParaRPr lang="en-US" altLang="zh-CN" sz="2000" dirty="0"/>
          </a:p>
          <a:p>
            <a:pPr lvl="1" algn="just">
              <a:lnSpc>
                <a:spcPct val="90000"/>
              </a:lnSpc>
            </a:pPr>
            <a:endParaRPr lang="en-US" sz="2000" dirty="0"/>
          </a:p>
        </p:txBody>
      </p:sp>
    </p:spTree>
    <p:extLst>
      <p:ext uri="{BB962C8B-B14F-4D97-AF65-F5344CB8AC3E}">
        <p14:creationId xmlns:p14="http://schemas.microsoft.com/office/powerpoint/2010/main" val="2108587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dirty="0">
                <a:latin typeface="Arial Narrow" charset="0"/>
              </a:rPr>
              <a:t>基本套接字操作</a:t>
            </a:r>
            <a:r>
              <a:rPr lang="en-US" altLang="zh-CN" dirty="0">
                <a:latin typeface="Arial Narrow" charset="0"/>
              </a:rPr>
              <a:t>——write</a:t>
            </a:r>
            <a:endParaRPr lang="en-US" dirty="0"/>
          </a:p>
        </p:txBody>
      </p:sp>
      <p:sp>
        <p:nvSpPr>
          <p:cNvPr id="3" name="Content Placeholder 2"/>
          <p:cNvSpPr>
            <a:spLocks noGrp="1"/>
          </p:cNvSpPr>
          <p:nvPr>
            <p:ph idx="1"/>
          </p:nvPr>
        </p:nvSpPr>
        <p:spPr/>
        <p:txBody>
          <a:bodyPr/>
          <a:lstStyle/>
          <a:p>
            <a:pPr>
              <a:lnSpc>
                <a:spcPct val="90000"/>
              </a:lnSpc>
            </a:pPr>
            <a:r>
              <a:rPr lang="zh-CN" altLang="en-US" sz="2400" dirty="0"/>
              <a:t>功能：向一个套接字发送一定字节的数据</a:t>
            </a:r>
            <a:endParaRPr lang="en-US" altLang="zh-CN" sz="2400" dirty="0"/>
          </a:p>
          <a:p>
            <a:pPr>
              <a:lnSpc>
                <a:spcPct val="90000"/>
              </a:lnSpc>
            </a:pPr>
            <a:r>
              <a:rPr lang="zh-CN" altLang="en-US" sz="2400" dirty="0"/>
              <a:t>语法：</a:t>
            </a:r>
            <a:r>
              <a:rPr lang="en-US" altLang="zh-CN" sz="2400" dirty="0"/>
              <a:t># include &lt;sys/</a:t>
            </a:r>
            <a:r>
              <a:rPr lang="en-US" altLang="zh-CN" sz="2400" dirty="0" err="1"/>
              <a:t>types.h</a:t>
            </a:r>
            <a:r>
              <a:rPr lang="en-US" altLang="zh-CN" sz="2400" dirty="0"/>
              <a:t>&gt;</a:t>
            </a:r>
          </a:p>
          <a:p>
            <a:pPr marL="0" indent="0">
              <a:lnSpc>
                <a:spcPct val="90000"/>
              </a:lnSpc>
              <a:buNone/>
            </a:pPr>
            <a:r>
              <a:rPr lang="en-US" altLang="zh-CN" sz="2400" dirty="0"/>
              <a:t>    </a:t>
            </a:r>
            <a:r>
              <a:rPr lang="zh-CN" altLang="en-US" sz="2400" dirty="0"/>
              <a:t>　　　</a:t>
            </a:r>
            <a:r>
              <a:rPr lang="en-US" altLang="zh-CN" sz="2400" dirty="0"/>
              <a:t># include &lt;</a:t>
            </a:r>
            <a:r>
              <a:rPr lang="en-US" altLang="zh-CN" sz="2400" dirty="0" err="1"/>
              <a:t>unistd.h</a:t>
            </a:r>
            <a:r>
              <a:rPr lang="en-US" altLang="zh-CN" sz="2400" dirty="0"/>
              <a:t>&gt;</a:t>
            </a:r>
          </a:p>
          <a:p>
            <a:pPr marL="0" indent="0">
              <a:lnSpc>
                <a:spcPct val="90000"/>
              </a:lnSpc>
              <a:buNone/>
            </a:pPr>
            <a:r>
              <a:rPr lang="en-US" altLang="zh-CN" sz="2400" dirty="0"/>
              <a:t>    </a:t>
            </a:r>
            <a:r>
              <a:rPr lang="zh-CN" altLang="en-US" sz="2400" dirty="0"/>
              <a:t>　　　</a:t>
            </a:r>
            <a:r>
              <a:rPr lang="en-US" altLang="zh-CN" sz="2400" dirty="0" err="1"/>
              <a:t>ssize_t</a:t>
            </a:r>
            <a:r>
              <a:rPr lang="en-US" altLang="zh-CN" sz="2400" dirty="0"/>
              <a:t> write (</a:t>
            </a:r>
            <a:r>
              <a:rPr lang="en-US" altLang="zh-CN" sz="2400" dirty="0" err="1"/>
              <a:t>int</a:t>
            </a:r>
            <a:r>
              <a:rPr lang="en-US" altLang="zh-CN" sz="2400" dirty="0"/>
              <a:t> </a:t>
            </a:r>
            <a:r>
              <a:rPr lang="en-US" altLang="zh-CN" sz="2400" dirty="0" err="1"/>
              <a:t>sockfd</a:t>
            </a:r>
            <a:r>
              <a:rPr lang="en-US" altLang="zh-CN" sz="2400" dirty="0"/>
              <a:t>, </a:t>
            </a:r>
            <a:r>
              <a:rPr lang="en-US" altLang="zh-CN" sz="2400" dirty="0" err="1"/>
              <a:t>const</a:t>
            </a:r>
            <a:r>
              <a:rPr lang="en-US" altLang="zh-CN" sz="2400" dirty="0"/>
              <a:t> void *buff,</a:t>
            </a:r>
          </a:p>
          <a:p>
            <a:pPr marL="0" indent="0">
              <a:lnSpc>
                <a:spcPct val="90000"/>
              </a:lnSpc>
              <a:buNone/>
            </a:pPr>
            <a:r>
              <a:rPr lang="en-US" altLang="zh-CN" sz="2400" dirty="0"/>
              <a:t>         </a:t>
            </a:r>
            <a:r>
              <a:rPr lang="zh-CN" altLang="en-US" sz="2400" dirty="0"/>
              <a:t>　　　　　　　　</a:t>
            </a:r>
            <a:r>
              <a:rPr lang="en-US" altLang="zh-CN" sz="2400" dirty="0" err="1"/>
              <a:t>size_t</a:t>
            </a:r>
            <a:r>
              <a:rPr lang="en-US" altLang="zh-CN" sz="2400" dirty="0"/>
              <a:t> </a:t>
            </a:r>
            <a:r>
              <a:rPr lang="en-US" altLang="zh-CN" sz="2400" dirty="0" err="1"/>
              <a:t>nbytes</a:t>
            </a:r>
            <a:r>
              <a:rPr lang="en-US" altLang="zh-CN" sz="2400" dirty="0"/>
              <a:t>);</a:t>
            </a:r>
          </a:p>
          <a:p>
            <a:pPr>
              <a:lnSpc>
                <a:spcPct val="90000"/>
              </a:lnSpc>
            </a:pPr>
            <a:r>
              <a:rPr lang="zh-CN" altLang="en-US" sz="2400" dirty="0"/>
              <a:t>返回值：返回已成功发送字节数，失败返回</a:t>
            </a:r>
            <a:r>
              <a:rPr lang="en-US" altLang="zh-CN" sz="2400" dirty="0"/>
              <a:t>-1</a:t>
            </a:r>
          </a:p>
          <a:p>
            <a:endParaRPr lang="en-US" dirty="0"/>
          </a:p>
        </p:txBody>
      </p:sp>
    </p:spTree>
    <p:extLst>
      <p:ext uri="{BB962C8B-B14F-4D97-AF65-F5344CB8AC3E}">
        <p14:creationId xmlns:p14="http://schemas.microsoft.com/office/powerpoint/2010/main" val="1397435799"/>
      </p:ext>
    </p:extLst>
  </p:cSld>
  <p:clrMapOvr>
    <a:masterClrMapping/>
  </p:clrMapOvr>
  <p:transition/>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29817</TotalTime>
  <Words>6446</Words>
  <Application>Microsoft Office PowerPoint</Application>
  <PresentationFormat>A4 纸张(210x297 毫米)</PresentationFormat>
  <Paragraphs>640</Paragraphs>
  <Slides>79</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90" baseType="lpstr">
      <vt:lpstr>Monotype Sorts</vt:lpstr>
      <vt:lpstr>黑体</vt:lpstr>
      <vt:lpstr>宋体</vt:lpstr>
      <vt:lpstr>Arial</vt:lpstr>
      <vt:lpstr>Arial Narrow</vt:lpstr>
      <vt:lpstr>Calibri</vt:lpstr>
      <vt:lpstr>Tahoma</vt:lpstr>
      <vt:lpstr>Times New Roman</vt:lpstr>
      <vt:lpstr>Wingdings</vt:lpstr>
      <vt:lpstr>通用信息 (标准)</vt:lpstr>
      <vt:lpstr>Visio</vt:lpstr>
      <vt:lpstr>第七章 第2讲  网络编程基础（下）</vt:lpstr>
      <vt:lpstr>目录</vt:lpstr>
      <vt:lpstr>基本套接字操作</vt:lpstr>
      <vt:lpstr>基本套接字操作——socket</vt:lpstr>
      <vt:lpstr>基本套接字操作——bind</vt:lpstr>
      <vt:lpstr>基本套接字操作——listen</vt:lpstr>
      <vt:lpstr>基本套接字操作——accept</vt:lpstr>
      <vt:lpstr>基本套接字操作——connect</vt:lpstr>
      <vt:lpstr>基本套接字操作——write</vt:lpstr>
      <vt:lpstr>基本套接字操作——read</vt:lpstr>
      <vt:lpstr>基本套接字操作——send</vt:lpstr>
      <vt:lpstr>基本套接字操作——recv</vt:lpstr>
      <vt:lpstr>基本套接字操作——close</vt:lpstr>
      <vt:lpstr>基本套接字操作——getsockname</vt:lpstr>
      <vt:lpstr>基本套接字操作——setsockopt</vt:lpstr>
      <vt:lpstr>基本套接字操作——getpeername</vt:lpstr>
      <vt:lpstr>基本套接字操作-小结</vt:lpstr>
      <vt:lpstr>目录</vt:lpstr>
      <vt:lpstr>TCP套接字编程</vt:lpstr>
      <vt:lpstr>TCP套接字编程</vt:lpstr>
      <vt:lpstr>TCP套接字编程</vt:lpstr>
      <vt:lpstr>TCP服务器程序模版</vt:lpstr>
      <vt:lpstr>TCP客户程序模版</vt:lpstr>
      <vt:lpstr>实例分析——Server程序</vt:lpstr>
      <vt:lpstr>实例分析——Server程序</vt:lpstr>
      <vt:lpstr>实例分析——Server程序</vt:lpstr>
      <vt:lpstr>实例分析——Server程序</vt:lpstr>
      <vt:lpstr>实例分析——Server程序</vt:lpstr>
      <vt:lpstr>实例分析——Server程序</vt:lpstr>
      <vt:lpstr>实例分析 ——Server程序</vt:lpstr>
      <vt:lpstr>实例分析 ——Client程序</vt:lpstr>
      <vt:lpstr>实例分析——Client程序</vt:lpstr>
      <vt:lpstr>实例分析——Client程序</vt:lpstr>
      <vt:lpstr>实例分析——Client程序</vt:lpstr>
      <vt:lpstr>实例分析——Client程序</vt:lpstr>
      <vt:lpstr>实例分析——Client程序</vt:lpstr>
      <vt:lpstr>异常情况</vt:lpstr>
      <vt:lpstr>服务器主机崩溃</vt:lpstr>
      <vt:lpstr>服务器主机崩溃后重启</vt:lpstr>
      <vt:lpstr>服务器主机关机</vt:lpstr>
      <vt:lpstr>TCP套接字编程-小结</vt:lpstr>
      <vt:lpstr>目录</vt:lpstr>
      <vt:lpstr>UDP套接字的工作流程</vt:lpstr>
      <vt:lpstr>UDP套接字编程</vt:lpstr>
      <vt:lpstr>UDP套接字编程</vt:lpstr>
      <vt:lpstr>基本套接字操作——sendto</vt:lpstr>
      <vt:lpstr>基本套接字操作——recvfrom</vt:lpstr>
      <vt:lpstr>值——结果参数说明</vt:lpstr>
      <vt:lpstr>UDP服务器程序模版</vt:lpstr>
      <vt:lpstr>UDP客户端程序模板</vt:lpstr>
      <vt:lpstr>UDP Server程序</vt:lpstr>
      <vt:lpstr>UDP Server程序</vt:lpstr>
      <vt:lpstr>UDP Client程序</vt:lpstr>
      <vt:lpstr>UDP Client程序</vt:lpstr>
      <vt:lpstr>UDP 运行程序</vt:lpstr>
      <vt:lpstr>UDP套接字编程-小结</vt:lpstr>
      <vt:lpstr>TCP-UDP比较</vt:lpstr>
      <vt:lpstr>大纲</vt:lpstr>
      <vt:lpstr>I/O模型</vt:lpstr>
      <vt:lpstr>I/O模型——阻塞I/O</vt:lpstr>
      <vt:lpstr>I/O模型——非阻塞I/O</vt:lpstr>
      <vt:lpstr>I/O模型——I/O多路复用</vt:lpstr>
      <vt:lpstr>I/O模型——信号驱动I/O模式</vt:lpstr>
      <vt:lpstr>I/O模型——异步I/O</vt:lpstr>
      <vt:lpstr>I/O复用</vt:lpstr>
      <vt:lpstr>I/O复用——select函数</vt:lpstr>
      <vt:lpstr>I/O复用——select函数</vt:lpstr>
      <vt:lpstr>I/O复用——select函数</vt:lpstr>
      <vt:lpstr>I/O复用——select函数</vt:lpstr>
      <vt:lpstr>非阻塞connect</vt:lpstr>
      <vt:lpstr>非阻塞connect</vt:lpstr>
      <vt:lpstr>I/O多路复用Select Server程序</vt:lpstr>
      <vt:lpstr>I/O多路复用Select Server程序</vt:lpstr>
      <vt:lpstr>I/O多路复用Select Server程序</vt:lpstr>
      <vt:lpstr>I/O多路复用Select Server程序</vt:lpstr>
      <vt:lpstr>I/O多路复用Select Client程序</vt:lpstr>
      <vt:lpstr>I/O多路复用Select 运行程序</vt:lpstr>
      <vt:lpstr>I/O模型——小结</vt:lpstr>
      <vt:lpstr>谢谢 !</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3553</cp:revision>
  <cp:lastPrinted>2011-09-02T04:24:48Z</cp:lastPrinted>
  <dcterms:created xsi:type="dcterms:W3CDTF">2001-03-21T12:57:26Z</dcterms:created>
  <dcterms:modified xsi:type="dcterms:W3CDTF">2021-03-30T02:27:10Z</dcterms:modified>
</cp:coreProperties>
</file>