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6"/>
  </p:notesMasterIdLst>
  <p:handoutMasterIdLst>
    <p:handoutMasterId r:id="rId67"/>
  </p:handoutMasterIdLst>
  <p:sldIdLst>
    <p:sldId id="2522" r:id="rId2"/>
    <p:sldId id="519" r:id="rId3"/>
    <p:sldId id="2534" r:id="rId4"/>
    <p:sldId id="2523" r:id="rId5"/>
    <p:sldId id="2524" r:id="rId6"/>
    <p:sldId id="485" r:id="rId7"/>
    <p:sldId id="486" r:id="rId8"/>
    <p:sldId id="596" r:id="rId9"/>
    <p:sldId id="597" r:id="rId10"/>
    <p:sldId id="517" r:id="rId11"/>
    <p:sldId id="2525" r:id="rId12"/>
    <p:sldId id="2526" r:id="rId13"/>
    <p:sldId id="444" r:id="rId14"/>
    <p:sldId id="2527" r:id="rId15"/>
    <p:sldId id="504" r:id="rId16"/>
    <p:sldId id="2528" r:id="rId17"/>
    <p:sldId id="2529" r:id="rId18"/>
    <p:sldId id="457" r:id="rId19"/>
    <p:sldId id="505" r:id="rId20"/>
    <p:sldId id="506" r:id="rId21"/>
    <p:sldId id="518" r:id="rId22"/>
    <p:sldId id="532" r:id="rId23"/>
    <p:sldId id="530" r:id="rId24"/>
    <p:sldId id="529" r:id="rId25"/>
    <p:sldId id="507" r:id="rId26"/>
    <p:sldId id="2530" r:id="rId27"/>
    <p:sldId id="613" r:id="rId28"/>
    <p:sldId id="508" r:id="rId29"/>
    <p:sldId id="540" r:id="rId30"/>
    <p:sldId id="541" r:id="rId31"/>
    <p:sldId id="538" r:id="rId32"/>
    <p:sldId id="487" r:id="rId33"/>
    <p:sldId id="606" r:id="rId34"/>
    <p:sldId id="612" r:id="rId35"/>
    <p:sldId id="509" r:id="rId36"/>
    <p:sldId id="551" r:id="rId37"/>
    <p:sldId id="2531" r:id="rId38"/>
    <p:sldId id="510" r:id="rId39"/>
    <p:sldId id="2532" r:id="rId40"/>
    <p:sldId id="2533" r:id="rId41"/>
    <p:sldId id="496" r:id="rId42"/>
    <p:sldId id="610" r:id="rId43"/>
    <p:sldId id="511" r:id="rId44"/>
    <p:sldId id="512" r:id="rId45"/>
    <p:sldId id="553" r:id="rId46"/>
    <p:sldId id="497" r:id="rId47"/>
    <p:sldId id="498" r:id="rId48"/>
    <p:sldId id="611" r:id="rId49"/>
    <p:sldId id="609" r:id="rId50"/>
    <p:sldId id="513" r:id="rId51"/>
    <p:sldId id="562" r:id="rId52"/>
    <p:sldId id="499" r:id="rId53"/>
    <p:sldId id="614" r:id="rId54"/>
    <p:sldId id="579" r:id="rId55"/>
    <p:sldId id="500" r:id="rId56"/>
    <p:sldId id="501" r:id="rId57"/>
    <p:sldId id="502" r:id="rId58"/>
    <p:sldId id="515" r:id="rId59"/>
    <p:sldId id="594" r:id="rId60"/>
    <p:sldId id="595" r:id="rId61"/>
    <p:sldId id="585" r:id="rId62"/>
    <p:sldId id="503" r:id="rId63"/>
    <p:sldId id="516" r:id="rId64"/>
    <p:sldId id="297" r:id="rId65"/>
  </p:sldIdLst>
  <p:sldSz cx="9906000" cy="6858000" type="A4"/>
  <p:notesSz cx="6797675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1D3A"/>
    <a:srgbClr val="FF3300"/>
    <a:srgbClr val="C8860E"/>
    <a:srgbClr val="000066"/>
    <a:srgbClr val="0000FF"/>
    <a:srgbClr val="FFFF99"/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09" autoAdjust="0"/>
    <p:restoredTop sz="98074" autoAdjust="0"/>
  </p:normalViewPr>
  <p:slideViewPr>
    <p:cSldViewPr>
      <p:cViewPr varScale="1">
        <p:scale>
          <a:sx n="67" d="100"/>
          <a:sy n="67" d="100"/>
        </p:scale>
        <p:origin x="900" y="5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8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91CEAB8E-1E52-4AF3-A645-E2A34AEB4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269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C7D674A-C53E-4DF2-95AB-FDF5B54D8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22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832168-708F-4FBD-9EF2-7BDEA31D15A2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413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8B06AFA6-E3B1-447B-B812-E5CA23B613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56F95618-FC34-467D-9ECA-E6E31603DA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-57150">
              <a:lnSpc>
                <a:spcPct val="80000"/>
              </a:lnSpc>
            </a:pPr>
            <a:r>
              <a:rPr lang="zh-CN" altLang="en-US" sz="1800">
                <a:sym typeface="SimSun" panose="02010600030101010101" pitchFamily="2" charset="-122"/>
              </a:rPr>
              <a:t>在子任务1的基础上，增加与客户端的通信功能，满足以下功能：</a:t>
            </a:r>
          </a:p>
          <a:p>
            <a:pPr indent="-571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zh-CN" altLang="en-US" sz="1800">
                <a:sym typeface="SimSun" panose="02010600030101010101" pitchFamily="2" charset="-122"/>
              </a:rPr>
              <a:t>	</a:t>
            </a:r>
            <a:r>
              <a:rPr lang="en-US" altLang="zh-CN" sz="1800">
                <a:sym typeface="SimSun" panose="02010600030101010101" pitchFamily="2" charset="-122"/>
              </a:rPr>
              <a:t>Server</a:t>
            </a:r>
            <a:r>
              <a:rPr lang="zh-CN" altLang="en-US" sz="1800">
                <a:sym typeface="SimSun" panose="02010600030101010101" pitchFamily="2" charset="-122"/>
              </a:rPr>
              <a:t>端显示</a:t>
            </a:r>
            <a:r>
              <a:rPr lang="en-US" altLang="zh-CN" sz="1800">
                <a:sym typeface="SimSun" panose="02010600030101010101" pitchFamily="2" charset="-122"/>
              </a:rPr>
              <a:t>Client</a:t>
            </a:r>
            <a:r>
              <a:rPr lang="zh-CN" altLang="en-US" sz="1800">
                <a:sym typeface="SimSun" panose="02010600030101010101" pitchFamily="2" charset="-122"/>
              </a:rPr>
              <a:t>端的</a:t>
            </a:r>
            <a:r>
              <a:rPr lang="en-US" altLang="zh-CN" sz="1800">
                <a:sym typeface="SimSun" panose="02010600030101010101" pitchFamily="2" charset="-122"/>
              </a:rPr>
              <a:t>IP</a:t>
            </a:r>
            <a:r>
              <a:rPr lang="zh-CN" altLang="en-US" sz="1800">
                <a:sym typeface="SimSun" panose="02010600030101010101" pitchFamily="2" charset="-122"/>
              </a:rPr>
              <a:t>、端口号，并可以实时显示</a:t>
            </a:r>
            <a:r>
              <a:rPr lang="en-US" altLang="zh-CN" sz="1800">
                <a:sym typeface="SimSun" panose="02010600030101010101" pitchFamily="2" charset="-122"/>
              </a:rPr>
              <a:t>Client</a:t>
            </a:r>
            <a:r>
              <a:rPr lang="zh-CN" altLang="en-US" sz="1800">
                <a:sym typeface="SimSun" panose="02010600030101010101" pitchFamily="2" charset="-122"/>
              </a:rPr>
              <a:t>端发送过来的信息。</a:t>
            </a:r>
          </a:p>
          <a:p>
            <a:pPr indent="-571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zh-CN" sz="1800">
                <a:sym typeface="SimSun" panose="02010600030101010101" pitchFamily="2" charset="-122"/>
              </a:rPr>
              <a:t>Server</a:t>
            </a:r>
            <a:r>
              <a:rPr lang="zh-CN" altLang="en-US" sz="1800">
                <a:sym typeface="SimSun" panose="02010600030101010101" pitchFamily="2" charset="-122"/>
              </a:rPr>
              <a:t>端往</a:t>
            </a:r>
            <a:r>
              <a:rPr lang="en-US" altLang="zh-CN" sz="1800">
                <a:sym typeface="SimSun" panose="02010600030101010101" pitchFamily="2" charset="-122"/>
              </a:rPr>
              <a:t>Client</a:t>
            </a:r>
            <a:r>
              <a:rPr lang="zh-CN" altLang="en-US" sz="1800">
                <a:sym typeface="SimSun" panose="02010600030101010101" pitchFamily="2" charset="-122"/>
              </a:rPr>
              <a:t>端发送欢迎信息,及server端当前时间。</a:t>
            </a:r>
          </a:p>
          <a:p>
            <a:pPr indent="-57150"/>
            <a:endParaRPr lang="zh-CN" altLang="en-US"/>
          </a:p>
        </p:txBody>
      </p:sp>
      <p:sp>
        <p:nvSpPr>
          <p:cNvPr id="24580" name="日期占位符 3">
            <a:extLst>
              <a:ext uri="{FF2B5EF4-FFF2-40B4-BE49-F238E27FC236}">
                <a16:creationId xmlns:a16="http://schemas.microsoft.com/office/drawing/2014/main" id="{F974DD80-418F-431C-85B5-4482473AF2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805F44B9-5ACC-481F-AFA5-1147EEFED16A}" type="datetime1">
              <a:rPr lang="en-US" altLang="zh-CN" smtClean="0"/>
              <a:pPr/>
              <a:t>1/20/2021</a:t>
            </a:fld>
            <a:endParaRPr lang="en-US" altLang="zh-CN" sz="1200"/>
          </a:p>
        </p:txBody>
      </p:sp>
      <p:sp>
        <p:nvSpPr>
          <p:cNvPr id="24581" name="灯片编号占位符 4">
            <a:extLst>
              <a:ext uri="{FF2B5EF4-FFF2-40B4-BE49-F238E27FC236}">
                <a16:creationId xmlns:a16="http://schemas.microsoft.com/office/drawing/2014/main" id="{BFD60FF2-4430-4E32-AD11-FE33F07C3C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801456CD-716B-4BB7-BBF8-30FF95364506}" type="slidenum">
              <a:rPr lang="en-US" altLang="zh-CN"/>
              <a:pPr/>
              <a:t>16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E9FF6BD3-0802-4E3F-8D7C-C49C07EFF0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2B5C4457-2D71-4740-9832-892FCF3953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先打印传过来的字节数，然后打印出指定长度的字符串，</a:t>
            </a:r>
          </a:p>
          <a:p>
            <a:r>
              <a:rPr lang="en-US" altLang="zh-CN"/>
              <a:t>1000</a:t>
            </a:r>
            <a:r>
              <a:rPr lang="zh-CN" altLang="en-US"/>
              <a:t>，后面的字节数为</a:t>
            </a:r>
            <a:r>
              <a:rPr lang="en-US" altLang="zh-CN"/>
              <a:t>1000</a:t>
            </a:r>
          </a:p>
          <a:p>
            <a:endParaRPr lang="zh-CN" altLang="en-US"/>
          </a:p>
        </p:txBody>
      </p:sp>
      <p:sp>
        <p:nvSpPr>
          <p:cNvPr id="38916" name="日期占位符 3">
            <a:extLst>
              <a:ext uri="{FF2B5EF4-FFF2-40B4-BE49-F238E27FC236}">
                <a16:creationId xmlns:a16="http://schemas.microsoft.com/office/drawing/2014/main" id="{EA81BAFE-6D6B-4E43-8CDD-2A0BD70059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52154CAE-A9BD-4F4F-BA6C-C2C4D738F5EA}" type="datetime1">
              <a:rPr lang="en-US" altLang="zh-CN" smtClean="0"/>
              <a:pPr/>
              <a:t>1/20/2021</a:t>
            </a:fld>
            <a:endParaRPr lang="en-US" altLang="zh-CN" sz="1200"/>
          </a:p>
        </p:txBody>
      </p:sp>
      <p:sp>
        <p:nvSpPr>
          <p:cNvPr id="38917" name="灯片编号占位符 4">
            <a:extLst>
              <a:ext uri="{FF2B5EF4-FFF2-40B4-BE49-F238E27FC236}">
                <a16:creationId xmlns:a16="http://schemas.microsoft.com/office/drawing/2014/main" id="{548D11D6-E5E7-4CE4-B3F2-BF1E1C0DB0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16E19E47-DECA-4CA4-8C57-3C206A68B02B}" type="slidenum">
              <a:rPr lang="en-US" altLang="zh-CN"/>
              <a:pPr/>
              <a:t>29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76D0E3B9-C3C1-4195-91BE-A8FE1E2AFE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71792975-B9BE-4628-AC7A-F89B7F1A15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先打印传过来的字节数，然后打印出指定长度的字符串，</a:t>
            </a:r>
            <a:endParaRPr lang="en-US" altLang="zh-CN"/>
          </a:p>
          <a:p>
            <a:r>
              <a:rPr lang="en-US" altLang="zh-CN"/>
              <a:t>1000</a:t>
            </a:r>
            <a:r>
              <a:rPr lang="zh-CN" altLang="en-US"/>
              <a:t>，后面的字节数为</a:t>
            </a:r>
            <a:r>
              <a:rPr lang="en-US" altLang="zh-CN"/>
              <a:t>1000</a:t>
            </a:r>
          </a:p>
          <a:p>
            <a:r>
              <a:rPr lang="en-US" altLang="zh-CN"/>
              <a:t>48</a:t>
            </a:r>
            <a:r>
              <a:rPr lang="zh-CN" altLang="en-US"/>
              <a:t>，后面的字节数为</a:t>
            </a:r>
            <a:r>
              <a:rPr lang="en-US" altLang="zh-CN"/>
              <a:t>48</a:t>
            </a:r>
          </a:p>
          <a:p>
            <a:r>
              <a:rPr lang="en-US" altLang="zh-CN"/>
              <a:t>6</a:t>
            </a:r>
            <a:r>
              <a:rPr lang="zh-CN" altLang="en-US"/>
              <a:t>表示最后的</a:t>
            </a:r>
            <a:r>
              <a:rPr lang="en-US" altLang="zh-CN"/>
              <a:t>false</a:t>
            </a:r>
            <a:r>
              <a:rPr lang="zh-CN" altLang="en-US"/>
              <a:t>的字节数为</a:t>
            </a:r>
            <a:r>
              <a:rPr lang="en-US" altLang="zh-CN"/>
              <a:t>6.</a:t>
            </a:r>
            <a:endParaRPr lang="zh-CN" altLang="en-US"/>
          </a:p>
        </p:txBody>
      </p:sp>
      <p:sp>
        <p:nvSpPr>
          <p:cNvPr id="40964" name="日期占位符 3">
            <a:extLst>
              <a:ext uri="{FF2B5EF4-FFF2-40B4-BE49-F238E27FC236}">
                <a16:creationId xmlns:a16="http://schemas.microsoft.com/office/drawing/2014/main" id="{54341A4B-5158-45ED-895A-EB48233AFC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6F718720-2CA6-4B60-ADD4-F6208D8455E8}" type="datetime1">
              <a:rPr lang="en-US" altLang="zh-CN" smtClean="0"/>
              <a:pPr/>
              <a:t>1/20/2021</a:t>
            </a:fld>
            <a:endParaRPr lang="en-US" altLang="zh-CN" sz="1200"/>
          </a:p>
        </p:txBody>
      </p:sp>
      <p:sp>
        <p:nvSpPr>
          <p:cNvPr id="40965" name="灯片编号占位符 4">
            <a:extLst>
              <a:ext uri="{FF2B5EF4-FFF2-40B4-BE49-F238E27FC236}">
                <a16:creationId xmlns:a16="http://schemas.microsoft.com/office/drawing/2014/main" id="{344EA9FB-DFC1-4019-B93B-F5D5B38A4C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51783CE3-34CD-43B4-97F5-2DAB0D778431}" type="slidenum">
              <a:rPr lang="en-US" altLang="zh-CN"/>
              <a:pPr/>
              <a:t>30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515A0DD3-4411-4EA7-9AF4-4408DB31BE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0D389958-04CE-49C7-B149-271C4F12B29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Strchr</a:t>
            </a:r>
            <a:r>
              <a:rPr lang="zh-CN" altLang="en-US"/>
              <a:t>（）将会找出</a:t>
            </a:r>
            <a:r>
              <a:rPr lang="en-US" altLang="zh-CN"/>
              <a:t>str</a:t>
            </a:r>
            <a:r>
              <a:rPr lang="zh-CN" altLang="en-US"/>
              <a:t>字符串中第一次出现的字符的地址，然后将该地址返回。</a:t>
            </a:r>
            <a:endParaRPr lang="en-US" altLang="zh-CN"/>
          </a:p>
          <a:p>
            <a:r>
              <a:rPr lang="en-US" altLang="zh-CN"/>
              <a:t>strrchr() </a:t>
            </a:r>
            <a:r>
              <a:rPr lang="zh-CN" altLang="en-US"/>
              <a:t>将会找出 </a:t>
            </a:r>
            <a:r>
              <a:rPr lang="en-US" altLang="zh-CN"/>
              <a:t>str </a:t>
            </a:r>
            <a:r>
              <a:rPr lang="zh-CN" altLang="en-US"/>
              <a:t>字符串中最后一次出现的字符 </a:t>
            </a:r>
            <a:r>
              <a:rPr lang="en-US" altLang="zh-CN"/>
              <a:t>c </a:t>
            </a:r>
            <a:r>
              <a:rPr lang="zh-CN" altLang="en-US"/>
              <a:t>的地址，然后将该地址返回。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5060" name="日期占位符 3">
            <a:extLst>
              <a:ext uri="{FF2B5EF4-FFF2-40B4-BE49-F238E27FC236}">
                <a16:creationId xmlns:a16="http://schemas.microsoft.com/office/drawing/2014/main" id="{E21490E2-7BA5-4213-A142-7E0D71012B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6A716474-1744-4B80-B06D-CF7E4CA5A85C}" type="datetime1">
              <a:rPr lang="en-US" altLang="zh-CN" smtClean="0"/>
              <a:pPr/>
              <a:t>1/20/2021</a:t>
            </a:fld>
            <a:endParaRPr lang="en-US" altLang="zh-CN" sz="1200"/>
          </a:p>
        </p:txBody>
      </p:sp>
      <p:sp>
        <p:nvSpPr>
          <p:cNvPr id="45061" name="灯片编号占位符 4">
            <a:extLst>
              <a:ext uri="{FF2B5EF4-FFF2-40B4-BE49-F238E27FC236}">
                <a16:creationId xmlns:a16="http://schemas.microsoft.com/office/drawing/2014/main" id="{7A7BFF41-18AF-4405-B3FF-052C921509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7A8A2CB9-4038-4934-A9A4-55B07B470DEF}" type="slidenum">
              <a:rPr lang="en-US" altLang="zh-CN"/>
              <a:pPr/>
              <a:t>33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835070A2-DE8E-406D-8C5E-AD5F18C4FD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F8336CD0-2468-4B76-AF95-2062F1F046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这里给出</a:t>
            </a:r>
            <a:r>
              <a:rPr lang="en-US" altLang="zh-CN"/>
              <a:t>client</a:t>
            </a:r>
            <a:r>
              <a:rPr lang="zh-CN" altLang="en-US"/>
              <a:t>发送文件名消息和</a:t>
            </a:r>
            <a:r>
              <a:rPr lang="en-US" altLang="zh-CN"/>
              <a:t>server</a:t>
            </a:r>
            <a:r>
              <a:rPr lang="zh-CN" altLang="en-US"/>
              <a:t>处理接收到文件名消息为例，</a:t>
            </a:r>
          </a:p>
        </p:txBody>
      </p:sp>
      <p:sp>
        <p:nvSpPr>
          <p:cNvPr id="53252" name="日期占位符 3">
            <a:extLst>
              <a:ext uri="{FF2B5EF4-FFF2-40B4-BE49-F238E27FC236}">
                <a16:creationId xmlns:a16="http://schemas.microsoft.com/office/drawing/2014/main" id="{94B46103-F222-4C52-B70D-072D7FB961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1A47A046-7DDC-4ED7-B9E1-4516F333F318}" type="datetime1">
              <a:rPr lang="en-US" altLang="zh-CN" smtClean="0"/>
              <a:pPr/>
              <a:t>1/20/2021</a:t>
            </a:fld>
            <a:endParaRPr lang="en-US" altLang="zh-CN" sz="1200"/>
          </a:p>
        </p:txBody>
      </p:sp>
      <p:sp>
        <p:nvSpPr>
          <p:cNvPr id="53253" name="灯片编号占位符 4">
            <a:extLst>
              <a:ext uri="{FF2B5EF4-FFF2-40B4-BE49-F238E27FC236}">
                <a16:creationId xmlns:a16="http://schemas.microsoft.com/office/drawing/2014/main" id="{09BDA482-0F51-4927-B073-B10936B13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B60B7933-3D68-4900-BA79-B5782C23AF05}" type="slidenum">
              <a:rPr lang="en-US" altLang="zh-CN"/>
              <a:pPr/>
              <a:t>40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2140DCDF-F8C5-46E6-B836-8C0B289B1B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3432AB53-346B-43EC-BC61-16CD5E6F07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Sm</a:t>
            </a:r>
            <a:r>
              <a:rPr lang="zh-CN" altLang="en-US"/>
              <a:t>表示发送的消息，</a:t>
            </a:r>
            <a:endParaRPr lang="en-US" altLang="zh-CN"/>
          </a:p>
          <a:p>
            <a:r>
              <a:rPr lang="en-US" altLang="zh-CN"/>
              <a:t>Rm</a:t>
            </a:r>
            <a:r>
              <a:rPr lang="zh-CN" altLang="en-US"/>
              <a:t>表示接收到的消息。</a:t>
            </a:r>
          </a:p>
        </p:txBody>
      </p:sp>
      <p:sp>
        <p:nvSpPr>
          <p:cNvPr id="55300" name="日期占位符 3">
            <a:extLst>
              <a:ext uri="{FF2B5EF4-FFF2-40B4-BE49-F238E27FC236}">
                <a16:creationId xmlns:a16="http://schemas.microsoft.com/office/drawing/2014/main" id="{A07CD5F2-9FE4-42AE-A2B9-A6B587E834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A7CF8780-C075-4E82-9294-1642E93EC525}" type="datetime1">
              <a:rPr lang="en-US" altLang="zh-CN" smtClean="0"/>
              <a:pPr/>
              <a:t>1/20/2021</a:t>
            </a:fld>
            <a:endParaRPr lang="en-US" altLang="zh-CN" sz="1200"/>
          </a:p>
        </p:txBody>
      </p:sp>
      <p:sp>
        <p:nvSpPr>
          <p:cNvPr id="55301" name="灯片编号占位符 4">
            <a:extLst>
              <a:ext uri="{FF2B5EF4-FFF2-40B4-BE49-F238E27FC236}">
                <a16:creationId xmlns:a16="http://schemas.microsoft.com/office/drawing/2014/main" id="{4631B78A-63F4-436E-92AB-88332C0CA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2F57E7AD-4F6B-4FE9-B47B-5AE4AA9B26C0}" type="slidenum">
              <a:rPr lang="en-US" altLang="zh-CN"/>
              <a:pPr/>
              <a:t>41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8498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6309-1557-4760-BFCC-A8CA618EC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3127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5A923-AA79-42CB-AEBF-F06CE1EDB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5828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392114" y="119063"/>
            <a:ext cx="1905000" cy="457200"/>
          </a:xfrm>
        </p:spPr>
        <p:txBody>
          <a:bodyPr/>
          <a:lstStyle>
            <a:lvl1pPr>
              <a:defRPr sz="1400" b="1" i="0" baseline="0">
                <a:solidFill>
                  <a:srgbClr val="001D3A"/>
                </a:solidFill>
              </a:defRPr>
            </a:lvl1pPr>
          </a:lstStyle>
          <a:p>
            <a:pPr>
              <a:defRPr/>
            </a:pPr>
            <a:fld id="{581DD3E0-5F7C-46B2-AE3F-E8166810476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74928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219200" y="116632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0C540-FA4A-4C72-B81A-93C6DC1F8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271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0C3C9-4EC1-4D0E-A124-05EA02C5D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617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9D4A-0597-4B45-9AF7-E0992F0E6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9273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383704" y="111125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2FFED-9152-4D2D-86D8-2C5FC9A66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169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219200" y="116632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49417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B5A26-504E-4E45-B2B1-F0DD749C1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345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394A5-E25D-4EC5-882D-FDF089420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4706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3" descr="backgroud-bluefram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47" descr="软件所所徽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56" descr="iscas-mz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FE7D64B2-A068-40FD-8A0E-D4EEE312E3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</p:sldLayoutIdLst>
  <p:transition/>
  <p:hf sldNum="0"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 b="1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F"/>
        <a:defRPr kumimoji="1" sz="2000" b="1">
          <a:solidFill>
            <a:srgbClr val="A5002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rgbClr val="292929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 b="1">
          <a:solidFill>
            <a:srgbClr val="FF3300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spect="1" noChangeArrowheads="1"/>
          </p:cNvSpPr>
          <p:nvPr>
            <p:ph type="ctrTitle" idx="4294967295"/>
          </p:nvPr>
        </p:nvSpPr>
        <p:spPr>
          <a:xfrm>
            <a:off x="0" y="2130426"/>
            <a:ext cx="9906000" cy="1470025"/>
          </a:xfrm>
        </p:spPr>
        <p:txBody>
          <a:bodyPr/>
          <a:lstStyle/>
          <a:p>
            <a:pPr algn="ctr">
              <a:defRPr/>
            </a:pPr>
            <a:r>
              <a:rPr lang="zh-CN" altLang="en-US" sz="3600" dirty="0">
                <a:latin typeface="+mj-ea"/>
              </a:rPr>
              <a:t>第七章 实验</a:t>
            </a:r>
            <a:r>
              <a:rPr lang="en-US" altLang="zh-CN" sz="3600" dirty="0">
                <a:latin typeface="+mj-ea"/>
              </a:rPr>
              <a:t>2 </a:t>
            </a:r>
            <a:r>
              <a:rPr lang="zh-CN" altLang="en-US" sz="3600" dirty="0">
                <a:latin typeface="+mj-ea"/>
              </a:rPr>
              <a:t>支持并发连接的服务器程序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4462463"/>
            <a:ext cx="6400800" cy="17526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中国科学院软件研究所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636116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C9FD247A-DA17-4AA9-BFB8-5634290B3546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1</a:t>
            </a:r>
            <a:r>
              <a:rPr lang="zh-CN" altLang="en-US"/>
              <a:t>：</a:t>
            </a:r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D9F80B8C-28EB-4A9F-8A69-47022E9170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7725" y="1268414"/>
            <a:ext cx="8242300" cy="5405437"/>
          </a:xfrm>
        </p:spPr>
        <p:txBody>
          <a:bodyPr/>
          <a:lstStyle/>
          <a:p>
            <a:pPr algn="l"/>
            <a:r>
              <a:rPr lang="zh-CN" altLang="en-US" sz="2400">
                <a:solidFill>
                  <a:schemeClr val="tx1"/>
                </a:solidFill>
              </a:rPr>
              <a:t>运行结果：</a:t>
            </a:r>
            <a:endParaRPr lang="en-US" altLang="zh-CN" sz="2400">
              <a:solidFill>
                <a:schemeClr val="tx1"/>
              </a:solidFill>
            </a:endParaRPr>
          </a:p>
          <a:p>
            <a:pPr algn="l"/>
            <a:r>
              <a:rPr lang="en-US" altLang="zh-CN" sz="240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./server</a:t>
            </a:r>
          </a:p>
          <a:p>
            <a:pPr algn="l"/>
            <a:r>
              <a:rPr lang="en-US" altLang="zh-CN" sz="240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connect from 127.0.0.1,port is 44053,pid is 4034</a:t>
            </a:r>
          </a:p>
          <a:p>
            <a:pPr algn="l"/>
            <a:r>
              <a:rPr lang="en-US" altLang="zh-CN" sz="240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connect from 127.0.0.1,port is 44054,pid is 4038</a:t>
            </a:r>
          </a:p>
          <a:p>
            <a:pPr algn="l"/>
            <a:r>
              <a:rPr lang="en-US" altLang="zh-CN" sz="240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connect from 127.0.0.1,port is 44055,pid is 4040</a:t>
            </a:r>
          </a:p>
          <a:p>
            <a:pPr algn="l"/>
            <a:r>
              <a:rPr lang="en-US" altLang="zh-CN" sz="240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connect from 127.0.0.1,port is 44056,pid is 4042</a:t>
            </a:r>
          </a:p>
          <a:p>
            <a:pPr algn="l"/>
            <a:endParaRPr lang="en-US" altLang="zh-CN" sz="2400">
              <a:solidFill>
                <a:srgbClr val="C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endParaRPr lang="en-US" altLang="zh-CN" sz="2400">
              <a:solidFill>
                <a:srgbClr val="C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r>
              <a:rPr lang="en-US" altLang="zh-CN" sz="240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./client 127.0.0.1</a:t>
            </a:r>
          </a:p>
          <a:p>
            <a:pPr algn="l"/>
            <a:r>
              <a:rPr lang="en-US" altLang="zh-CN" sz="240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……</a:t>
            </a:r>
          </a:p>
          <a:p>
            <a:pPr algn="l"/>
            <a:endParaRPr lang="en-US" altLang="zh-CN" sz="240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endParaRPr lang="zh-CN" altLang="en-US" sz="24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455255EF-DCBE-4914-9DF9-7528190879A8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9276"/>
            <a:ext cx="9906000" cy="557213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en-US" altLang="zh-CN" dirty="0">
                <a:sym typeface="Wingdings" panose="05000000000000000000" pitchFamily="2" charset="2"/>
              </a:rPr>
              <a:t>（45</a:t>
            </a:r>
            <a:r>
              <a:rPr lang="zh-CN" altLang="en-US" dirty="0">
                <a:sym typeface="Wingdings" panose="05000000000000000000" pitchFamily="2" charset="2"/>
              </a:rPr>
              <a:t>分钟</a:t>
            </a:r>
            <a:r>
              <a:rPr lang="en-US" altLang="zh-CN" dirty="0">
                <a:sym typeface="Wingdings" panose="05000000000000000000" pitchFamily="2" charset="2"/>
              </a:rPr>
              <a:t>）</a:t>
            </a:r>
            <a:endParaRPr lang="zh-CN" altLang="en-US" dirty="0"/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6CCD1231-E0F3-4559-9701-6F468FF052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552" y="1412776"/>
            <a:ext cx="8242300" cy="5184775"/>
          </a:xfrm>
        </p:spPr>
        <p:txBody>
          <a:bodyPr/>
          <a:lstStyle/>
          <a:p>
            <a:pPr marL="342900" indent="-342900" algn="l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zh-CN" altLang="en-US" sz="3000" dirty="0"/>
              <a:t>子任务</a:t>
            </a:r>
            <a:r>
              <a:rPr lang="en-US" altLang="zh-CN" sz="3000" dirty="0"/>
              <a:t>2:</a:t>
            </a:r>
            <a:r>
              <a:rPr lang="zh-CN" altLang="en-US" sz="3000" dirty="0"/>
              <a:t>为</a:t>
            </a:r>
            <a:r>
              <a:rPr lang="en-US" altLang="zh-CN" sz="3000" dirty="0"/>
              <a:t>server</a:t>
            </a:r>
            <a:r>
              <a:rPr lang="zh-CN" altLang="en-US" sz="3000" dirty="0"/>
              <a:t>端增加与</a:t>
            </a:r>
            <a:r>
              <a:rPr lang="en-US" altLang="zh-CN" sz="3000" dirty="0"/>
              <a:t>client</a:t>
            </a:r>
            <a:r>
              <a:rPr lang="zh-CN" altLang="en-US" sz="3000" dirty="0"/>
              <a:t>的交互通信功能</a:t>
            </a:r>
          </a:p>
          <a:p>
            <a:pPr lvl="1">
              <a:lnSpc>
                <a:spcPct val="80000"/>
              </a:lnSpc>
            </a:pPr>
            <a:r>
              <a:rPr lang="zh-CN" altLang="en-US" sz="2800" dirty="0">
                <a:sym typeface="SimSun" panose="02010600030101010101" pitchFamily="2" charset="-122"/>
              </a:rPr>
              <a:t>描述：</a:t>
            </a:r>
            <a:endParaRPr lang="en-US" altLang="zh-CN" sz="2800" dirty="0">
              <a:sym typeface="SimSun" panose="02010600030101010101" pitchFamily="2" charset="-122"/>
            </a:endParaRPr>
          </a:p>
          <a:p>
            <a:pPr lvl="2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zh-CN" sz="1800" dirty="0"/>
              <a:t>Server</a:t>
            </a:r>
            <a:r>
              <a:rPr lang="zh-CN" altLang="en-US" sz="1800" dirty="0"/>
              <a:t>端显示</a:t>
            </a:r>
            <a:r>
              <a:rPr lang="en-US" altLang="zh-CN" sz="1800" dirty="0"/>
              <a:t>client</a:t>
            </a:r>
            <a:r>
              <a:rPr lang="zh-CN" altLang="en-US" sz="1800" dirty="0"/>
              <a:t>端的信息，并发送给</a:t>
            </a:r>
            <a:r>
              <a:rPr lang="en-US" altLang="zh-CN" sz="1800" dirty="0"/>
              <a:t>client</a:t>
            </a:r>
            <a:r>
              <a:rPr lang="zh-CN" altLang="en-US" sz="1800" dirty="0"/>
              <a:t>端信息。</a:t>
            </a:r>
            <a:endParaRPr lang="en-US" altLang="zh-CN" sz="1800" dirty="0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800" dirty="0">
                <a:sym typeface="SimSun" panose="02010600030101010101" pitchFamily="2" charset="-122"/>
              </a:rPr>
              <a:t>要求：</a:t>
            </a:r>
            <a:endParaRPr lang="en-US" altLang="zh-CN" sz="2800" dirty="0">
              <a:sym typeface="SimSun" panose="02010600030101010101" pitchFamily="2" charset="-122"/>
            </a:endParaRPr>
          </a:p>
          <a:p>
            <a:pPr lvl="2" indent="-285750">
              <a:lnSpc>
                <a:spcPct val="80000"/>
              </a:lnSpc>
            </a:pPr>
            <a:r>
              <a:rPr lang="zh-CN" altLang="en-US" sz="1800" dirty="0">
                <a:ea typeface="SimSun" panose="02010600030101010101" pitchFamily="2" charset="-122"/>
                <a:sym typeface="SimSun" panose="02010600030101010101" pitchFamily="2" charset="-122"/>
              </a:rPr>
              <a:t>在子任务1的基础上，增加与客户端的通信功能，满足以下功能：</a:t>
            </a:r>
          </a:p>
          <a:p>
            <a:pPr lvl="2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zh-CN" altLang="en-US" sz="1800" dirty="0">
                <a:ea typeface="SimSun" panose="02010600030101010101" pitchFamily="2" charset="-122"/>
                <a:sym typeface="SimSun" panose="02010600030101010101" pitchFamily="2" charset="-122"/>
              </a:rPr>
              <a:t>	</a:t>
            </a:r>
            <a:r>
              <a:rPr lang="en-US" altLang="zh-CN" sz="1800" dirty="0">
                <a:ea typeface="SimSun" panose="02010600030101010101" pitchFamily="2" charset="-122"/>
                <a:sym typeface="SimSun" panose="02010600030101010101" pitchFamily="2" charset="-122"/>
              </a:rPr>
              <a:t>Server</a:t>
            </a:r>
            <a:r>
              <a:rPr lang="zh-CN" altLang="en-US" sz="1800" dirty="0">
                <a:ea typeface="SimSun" panose="02010600030101010101" pitchFamily="2" charset="-122"/>
                <a:sym typeface="SimSun" panose="02010600030101010101" pitchFamily="2" charset="-122"/>
              </a:rPr>
              <a:t>端显示</a:t>
            </a:r>
            <a:r>
              <a:rPr lang="en-US" altLang="zh-CN" sz="1800" dirty="0">
                <a:ea typeface="SimSun" panose="02010600030101010101" pitchFamily="2" charset="-122"/>
                <a:sym typeface="SimSun" panose="02010600030101010101" pitchFamily="2" charset="-122"/>
              </a:rPr>
              <a:t>Client</a:t>
            </a:r>
            <a:r>
              <a:rPr lang="zh-CN" altLang="en-US" sz="1800" dirty="0">
                <a:ea typeface="SimSun" panose="02010600030101010101" pitchFamily="2" charset="-122"/>
                <a:sym typeface="SimSun" panose="02010600030101010101" pitchFamily="2" charset="-122"/>
              </a:rPr>
              <a:t>端的</a:t>
            </a:r>
            <a:r>
              <a:rPr lang="en-US" altLang="zh-CN" sz="1800" dirty="0">
                <a:ea typeface="SimSun" panose="02010600030101010101" pitchFamily="2" charset="-122"/>
                <a:sym typeface="SimSun" panose="02010600030101010101" pitchFamily="2" charset="-122"/>
              </a:rPr>
              <a:t>IP</a:t>
            </a:r>
            <a:r>
              <a:rPr lang="zh-CN" altLang="en-US" sz="1800" dirty="0">
                <a:ea typeface="SimSun" panose="02010600030101010101" pitchFamily="2" charset="-122"/>
                <a:sym typeface="SimSun" panose="02010600030101010101" pitchFamily="2" charset="-122"/>
              </a:rPr>
              <a:t>、端口号，并可以实时显示</a:t>
            </a:r>
            <a:r>
              <a:rPr lang="en-US" altLang="zh-CN" sz="1800" dirty="0">
                <a:ea typeface="SimSun" panose="02010600030101010101" pitchFamily="2" charset="-122"/>
                <a:sym typeface="SimSun" panose="02010600030101010101" pitchFamily="2" charset="-122"/>
              </a:rPr>
              <a:t>Client</a:t>
            </a:r>
            <a:r>
              <a:rPr lang="zh-CN" altLang="en-US" sz="1800" dirty="0">
                <a:ea typeface="SimSun" panose="02010600030101010101" pitchFamily="2" charset="-122"/>
                <a:sym typeface="SimSun" panose="02010600030101010101" pitchFamily="2" charset="-122"/>
              </a:rPr>
              <a:t>端发送过来的信息。</a:t>
            </a:r>
          </a:p>
          <a:p>
            <a:pPr lvl="2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zh-CN" sz="1800" dirty="0">
                <a:ea typeface="SimSun" panose="02010600030101010101" pitchFamily="2" charset="-122"/>
                <a:sym typeface="SimSun" panose="02010600030101010101" pitchFamily="2" charset="-122"/>
              </a:rPr>
              <a:t>Server</a:t>
            </a:r>
            <a:r>
              <a:rPr lang="zh-CN" altLang="en-US" sz="1800" dirty="0">
                <a:ea typeface="SimSun" panose="02010600030101010101" pitchFamily="2" charset="-122"/>
                <a:sym typeface="SimSun" panose="02010600030101010101" pitchFamily="2" charset="-122"/>
              </a:rPr>
              <a:t>端往</a:t>
            </a:r>
            <a:r>
              <a:rPr lang="en-US" altLang="zh-CN" sz="1800" dirty="0">
                <a:ea typeface="SimSun" panose="02010600030101010101" pitchFamily="2" charset="-122"/>
                <a:sym typeface="SimSun" panose="02010600030101010101" pitchFamily="2" charset="-122"/>
              </a:rPr>
              <a:t>Client</a:t>
            </a:r>
            <a:r>
              <a:rPr lang="zh-CN" altLang="en-US" sz="1800" dirty="0">
                <a:ea typeface="SimSun" panose="02010600030101010101" pitchFamily="2" charset="-122"/>
                <a:sym typeface="SimSun" panose="02010600030101010101" pitchFamily="2" charset="-122"/>
              </a:rPr>
              <a:t>端发送欢迎信息,及server端当前时间。</a:t>
            </a:r>
          </a:p>
          <a:p>
            <a:pPr lvl="2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zh-CN" altLang="en-US" sz="1800" dirty="0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lvl="2" indent="-285750">
              <a:lnSpc>
                <a:spcPct val="80000"/>
              </a:lnSpc>
            </a:pPr>
            <a:endParaRPr lang="zh-CN" altLang="en-US" sz="2400" dirty="0">
              <a:ea typeface="SimSun" panose="02010600030101010101" pitchFamily="2" charset="-122"/>
              <a:sym typeface="SimSun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A75EEB49-4F43-4145-A1FB-4BFAB7D87A67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9276"/>
            <a:ext cx="9906000" cy="557213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en-US" altLang="zh-CN" dirty="0">
                <a:sym typeface="Wingdings" panose="05000000000000000000" pitchFamily="2" charset="2"/>
              </a:rPr>
              <a:t>（45</a:t>
            </a:r>
            <a:r>
              <a:rPr lang="zh-CN" altLang="en-US" dirty="0">
                <a:sym typeface="Wingdings" panose="05000000000000000000" pitchFamily="2" charset="2"/>
              </a:rPr>
              <a:t>分钟</a:t>
            </a:r>
            <a:r>
              <a:rPr lang="en-US" altLang="zh-CN" dirty="0">
                <a:sym typeface="Wingdings" panose="05000000000000000000" pitchFamily="2" charset="2"/>
              </a:rPr>
              <a:t>）</a:t>
            </a:r>
            <a:endParaRPr lang="zh-CN" altLang="en-US" dirty="0"/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133F4FF5-19CA-4CEB-B840-BAE32A0F6A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750" y="1196976"/>
            <a:ext cx="8242300" cy="5184775"/>
          </a:xfrm>
        </p:spPr>
        <p:txBody>
          <a:bodyPr/>
          <a:lstStyle/>
          <a:p>
            <a:pPr marL="342900" lvl="1" indent="-342900"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>
                <a:solidFill>
                  <a:srgbClr val="000066"/>
                </a:solidFill>
                <a:ea typeface="黑体" panose="02010609060101010101" pitchFamily="49" charset="-122"/>
                <a:sym typeface="SimSun" panose="02010600030101010101" pitchFamily="2" charset="-122"/>
              </a:rPr>
              <a:t>相关知识：</a:t>
            </a:r>
            <a:endParaRPr lang="en-US" altLang="zh-CN">
              <a:solidFill>
                <a:srgbClr val="000066"/>
              </a:solidFill>
              <a:ea typeface="黑体" panose="02010609060101010101" pitchFamily="49" charset="-122"/>
              <a:sym typeface="SimSun" panose="02010600030101010101" pitchFamily="2" charset="-122"/>
            </a:endParaRPr>
          </a:p>
          <a:p>
            <a:pPr lvl="2" indent="-285750">
              <a:buFont typeface="Wingdings" panose="05000000000000000000" pitchFamily="2" charset="2"/>
              <a:buChar char="v"/>
            </a:pPr>
            <a:r>
              <a:rPr lang="zh-CN" altLang="en-US" sz="1600">
                <a:ea typeface="SimSun" panose="02010600030101010101" pitchFamily="2" charset="-122"/>
                <a:sym typeface="SimSun" panose="02010600030101010101" pitchFamily="2" charset="-122"/>
              </a:rPr>
              <a:t>服务器中获取时间函数如下：</a:t>
            </a:r>
          </a:p>
          <a:p>
            <a:pPr lvl="2" indent="-285750">
              <a:buFont typeface="Wingdings" panose="05000000000000000000" pitchFamily="2" charset="2"/>
              <a:buChar char="ü"/>
            </a:pPr>
            <a:r>
              <a:rPr lang="zh-CN" altLang="en-US" sz="1600">
                <a:ea typeface="SimSun" panose="02010600030101010101" pitchFamily="2" charset="-122"/>
                <a:sym typeface="SimSun" panose="02010600030101010101" pitchFamily="2" charset="-122"/>
              </a:rPr>
              <a:t>函数原型：</a:t>
            </a:r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char *ctime(const time_t *timep);</a:t>
            </a:r>
            <a:endParaRPr lang="zh-CN" altLang="en-US" sz="1600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lvl="2" indent="-285750">
              <a:buFont typeface="Wingdings" panose="05000000000000000000" pitchFamily="2" charset="2"/>
              <a:buChar char="ü"/>
            </a:pPr>
            <a:r>
              <a:rPr lang="zh-CN" altLang="en-US" sz="1600">
                <a:ea typeface="SimSun" panose="02010600030101010101" pitchFamily="2" charset="-122"/>
                <a:sym typeface="SimSun" panose="02010600030101010101" pitchFamily="2" charset="-122"/>
              </a:rPr>
              <a:t>函数说明：</a:t>
            </a:r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ctime()</a:t>
            </a:r>
            <a:r>
              <a:rPr lang="zh-CN" altLang="en-US" sz="1600">
                <a:ea typeface="SimSun" panose="02010600030101010101" pitchFamily="2" charset="-122"/>
                <a:sym typeface="SimSun" panose="02010600030101010101" pitchFamily="2" charset="-122"/>
              </a:rPr>
              <a:t>将参数</a:t>
            </a:r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timep </a:t>
            </a:r>
            <a:r>
              <a:rPr lang="zh-CN" altLang="en-US" sz="1600">
                <a:ea typeface="SimSun" panose="02010600030101010101" pitchFamily="2" charset="-122"/>
                <a:sym typeface="SimSun" panose="02010600030101010101" pitchFamily="2" charset="-122"/>
              </a:rPr>
              <a:t>所指的</a:t>
            </a:r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time_t </a:t>
            </a:r>
            <a:r>
              <a:rPr lang="zh-CN" altLang="en-US" sz="1600">
                <a:ea typeface="SimSun" panose="02010600030101010101" pitchFamily="2" charset="-122"/>
                <a:sym typeface="SimSun" panose="02010600030101010101" pitchFamily="2" charset="-122"/>
              </a:rPr>
              <a:t>结构中的信息转换成真实世界所使用的时间日期表示方法，结果以字符串形态返回。此函数已经由时区转换成当地时间，字符串格式为</a:t>
            </a:r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"Wed Jun 30 21 :49 :08 1993\n"</a:t>
            </a:r>
            <a:r>
              <a:rPr lang="zh-CN" altLang="en-US" sz="1600">
                <a:ea typeface="SimSun" panose="02010600030101010101" pitchFamily="2" charset="-122"/>
                <a:sym typeface="SimSun" panose="02010600030101010101" pitchFamily="2" charset="-122"/>
              </a:rPr>
              <a:t>。</a:t>
            </a:r>
          </a:p>
          <a:p>
            <a:pPr lvl="2" indent="-285750"/>
            <a:r>
              <a:rPr lang="zh-CN" altLang="en-US" sz="1600">
                <a:ea typeface="SimSun" panose="02010600030101010101" pitchFamily="2" charset="-122"/>
                <a:sym typeface="SimSun" panose="02010600030101010101" pitchFamily="2" charset="-122"/>
              </a:rPr>
              <a:t>注意：若再调用相关的时间日期函数，此字符串可能会被破坏。</a:t>
            </a:r>
          </a:p>
          <a:p>
            <a:pPr lvl="2" indent="-285750">
              <a:buFont typeface="Wingdings" panose="05000000000000000000" pitchFamily="2" charset="2"/>
              <a:buChar char="ü"/>
            </a:pPr>
            <a:r>
              <a:rPr lang="zh-CN" altLang="en-US" sz="1600">
                <a:ea typeface="SimSun" panose="02010600030101010101" pitchFamily="2" charset="-122"/>
                <a:sym typeface="SimSun" panose="02010600030101010101" pitchFamily="2" charset="-122"/>
              </a:rPr>
              <a:t>返回值：返回一字符串表示目前当地的时间日期。</a:t>
            </a:r>
          </a:p>
          <a:p>
            <a:pPr lvl="2" indent="-285750"/>
            <a:r>
              <a:rPr lang="zh-CN" altLang="en-US" sz="1600">
                <a:ea typeface="SimSun" panose="02010600030101010101" pitchFamily="2" charset="-122"/>
                <a:sym typeface="SimSun" panose="02010600030101010101" pitchFamily="2" charset="-122"/>
              </a:rPr>
              <a:t>范例</a:t>
            </a:r>
          </a:p>
          <a:p>
            <a:pPr lvl="2" indent="-285750"/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#include &lt;time.h&gt;</a:t>
            </a:r>
            <a:endParaRPr lang="zh-CN" altLang="en-US" sz="1600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lvl="2" indent="-285750"/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main(){</a:t>
            </a:r>
            <a:endParaRPr lang="zh-CN" altLang="en-US" sz="1600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lvl="2" indent="-285750"/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    	  time_t timep;</a:t>
            </a:r>
            <a:endParaRPr lang="zh-CN" altLang="en-US" sz="1600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lvl="2" indent="-285750"/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  	  time (&amp;timep);</a:t>
            </a:r>
            <a:endParaRPr lang="zh-CN" altLang="en-US" sz="1600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lvl="2" indent="-285750"/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  	  printf("%s", ctime(&amp;timep));</a:t>
            </a:r>
            <a:endParaRPr lang="zh-CN" altLang="en-US" sz="1600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lvl="2" indent="-285750"/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}</a:t>
            </a:r>
            <a:endParaRPr lang="zh-CN" altLang="en-US" sz="1600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lvl="2" indent="-285750"/>
            <a:endParaRPr lang="zh-CN" altLang="en-US">
              <a:ea typeface="SimSun" panose="02010600030101010101" pitchFamily="2" charset="-122"/>
              <a:sym typeface="SimSun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EA64FB88-B860-4A5C-9E2F-18094379135B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9276"/>
            <a:ext cx="9906000" cy="557213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en-US" altLang="zh-CN" dirty="0">
                <a:sym typeface="Wingdings" panose="05000000000000000000" pitchFamily="2" charset="2"/>
              </a:rPr>
              <a:t>（45</a:t>
            </a:r>
            <a:r>
              <a:rPr lang="zh-CN" altLang="en-US" dirty="0">
                <a:sym typeface="Wingdings" panose="05000000000000000000" pitchFamily="2" charset="2"/>
              </a:rPr>
              <a:t>分钟</a:t>
            </a:r>
            <a:r>
              <a:rPr lang="en-US" altLang="zh-CN" dirty="0">
                <a:sym typeface="Wingdings" panose="05000000000000000000" pitchFamily="2" charset="2"/>
              </a:rPr>
              <a:t>）</a:t>
            </a:r>
            <a:endParaRPr lang="zh-CN" altLang="en-US" dirty="0"/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81915061-7DDF-4C93-B746-EB032036E4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750" y="1196976"/>
            <a:ext cx="8242300" cy="5184775"/>
          </a:xfrm>
        </p:spPr>
        <p:txBody>
          <a:bodyPr/>
          <a:lstStyle/>
          <a:p>
            <a:pPr marL="342900" lvl="1" indent="-342900"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>
                <a:solidFill>
                  <a:srgbClr val="000066"/>
                </a:solidFill>
                <a:ea typeface="黑体" panose="02010609060101010101" pitchFamily="49" charset="-122"/>
                <a:sym typeface="SimSun" panose="02010600030101010101" pitchFamily="2" charset="-122"/>
              </a:rPr>
              <a:t>相关知识：</a:t>
            </a:r>
            <a:endParaRPr lang="en-US" altLang="zh-CN">
              <a:solidFill>
                <a:srgbClr val="000066"/>
              </a:solidFill>
              <a:ea typeface="黑体" panose="02010609060101010101" pitchFamily="49" charset="-122"/>
              <a:sym typeface="SimSun" panose="02010600030101010101" pitchFamily="2" charset="-122"/>
            </a:endParaRPr>
          </a:p>
          <a:p>
            <a:pPr lvl="2" indent="-285750">
              <a:buFont typeface="Wingdings" panose="05000000000000000000" pitchFamily="2" charset="2"/>
              <a:buChar char="v"/>
            </a:pPr>
            <a:r>
              <a:rPr lang="zh-CN" altLang="en-US" sz="1600">
                <a:ea typeface="SimSun" panose="02010600030101010101" pitchFamily="2" charset="-122"/>
                <a:sym typeface="SimSun" panose="02010600030101010101" pitchFamily="2" charset="-122"/>
              </a:rPr>
              <a:t>在获取了服务器时间之后，需要将时间信息格式化输入到某个字符串缓冲区中区。该功能有两个函数可以实现：</a:t>
            </a:r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sprintf</a:t>
            </a:r>
            <a:r>
              <a:rPr lang="zh-CN" altLang="en-US" sz="1600">
                <a:ea typeface="SimSun" panose="02010600030101010101" pitchFamily="2" charset="-122"/>
                <a:sym typeface="SimSun" panose="02010600030101010101" pitchFamily="2" charset="-122"/>
              </a:rPr>
              <a:t>和</a:t>
            </a:r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snprintf</a:t>
            </a:r>
          </a:p>
          <a:p>
            <a:pPr lvl="2" indent="-285750">
              <a:buFont typeface="Wingdings" panose="05000000000000000000" pitchFamily="2" charset="2"/>
              <a:buChar char="v"/>
            </a:pPr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sprintf</a:t>
            </a:r>
            <a:r>
              <a:rPr lang="zh-CN" altLang="en-US" sz="1600">
                <a:ea typeface="SimSun" panose="02010600030101010101" pitchFamily="2" charset="-122"/>
                <a:sym typeface="SimSun" panose="02010600030101010101" pitchFamily="2" charset="-122"/>
              </a:rPr>
              <a:t>函数容易造成内存泄露，故选用</a:t>
            </a:r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snprintf</a:t>
            </a:r>
            <a:r>
              <a:rPr lang="zh-CN" altLang="en-US" sz="1600">
                <a:ea typeface="SimSun" panose="02010600030101010101" pitchFamily="2" charset="-122"/>
                <a:sym typeface="SimSun" panose="02010600030101010101" pitchFamily="2" charset="-122"/>
              </a:rPr>
              <a:t>函数</a:t>
            </a:r>
            <a:endParaRPr lang="en-US" altLang="zh-CN" sz="1600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lvl="2" indent="-285750">
              <a:buFont typeface="Wingdings" panose="05000000000000000000" pitchFamily="2" charset="2"/>
              <a:buChar char="v"/>
            </a:pPr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int  snprintf( char *buffer, size_t count, const char *format [, argument] </a:t>
            </a:r>
            <a:endParaRPr lang="zh-CN" altLang="en-US" sz="1600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lvl="2" indent="-285750"/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... )</a:t>
            </a:r>
            <a:r>
              <a:rPr lang="zh-CN" altLang="en-US" sz="1600">
                <a:ea typeface="SimSun" panose="02010600030101010101" pitchFamily="2" charset="-122"/>
                <a:sym typeface="SimSun" panose="02010600030101010101" pitchFamily="2" charset="-122"/>
              </a:rPr>
              <a:t>；</a:t>
            </a:r>
            <a:endParaRPr lang="en-US" altLang="zh-CN" sz="1600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lvl="2" indent="-285750"/>
            <a:r>
              <a:rPr lang="zh-CN" altLang="en-US" sz="1600">
                <a:ea typeface="SimSun" panose="02010600030101010101" pitchFamily="2" charset="-122"/>
                <a:sym typeface="SimSun" panose="02010600030101010101" pitchFamily="2" charset="-122"/>
              </a:rPr>
              <a:t>返回值：若成功，则返回复制到</a:t>
            </a:r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buffer</a:t>
            </a:r>
            <a:r>
              <a:rPr lang="zh-CN" altLang="en-US" sz="1600">
                <a:ea typeface="SimSun" panose="02010600030101010101" pitchFamily="2" charset="-122"/>
                <a:sym typeface="SimSun" panose="02010600030101010101" pitchFamily="2" charset="-122"/>
              </a:rPr>
              <a:t>中的字节数，若发生了溢出，则返回</a:t>
            </a:r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-1.</a:t>
            </a:r>
            <a:endParaRPr lang="zh-CN" altLang="en-US" sz="1600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lvl="2" indent="-285750"/>
            <a:r>
              <a:rPr lang="zh-CN" altLang="en-US" sz="1600">
                <a:ea typeface="SimSun" panose="02010600030101010101" pitchFamily="2" charset="-122"/>
                <a:sym typeface="SimSun" panose="02010600030101010101" pitchFamily="2" charset="-122"/>
              </a:rPr>
              <a:t>参数</a:t>
            </a:r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buffer</a:t>
            </a:r>
            <a:r>
              <a:rPr lang="zh-CN" altLang="en-US" sz="1600">
                <a:ea typeface="SimSun" panose="02010600030101010101" pitchFamily="2" charset="-122"/>
                <a:sym typeface="SimSun" panose="02010600030101010101" pitchFamily="2" charset="-122"/>
              </a:rPr>
              <a:t>是用来接收格式化后字符串的数组</a:t>
            </a:r>
            <a:endParaRPr lang="en-US" altLang="zh-CN" sz="1600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lvl="2" indent="-285750"/>
            <a:r>
              <a:rPr lang="zh-CN" altLang="en-US" sz="1600">
                <a:ea typeface="SimSun" panose="02010600030101010101" pitchFamily="2" charset="-122"/>
                <a:sym typeface="SimSun" panose="02010600030101010101" pitchFamily="2" charset="-122"/>
              </a:rPr>
              <a:t>参数</a:t>
            </a:r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count</a:t>
            </a:r>
            <a:r>
              <a:rPr lang="zh-CN" altLang="en-US" sz="1600">
                <a:ea typeface="SimSun" panose="02010600030101010101" pitchFamily="2" charset="-122"/>
                <a:sym typeface="SimSun" panose="02010600030101010101" pitchFamily="2" charset="-122"/>
              </a:rPr>
              <a:t>表示允许向</a:t>
            </a:r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buffer</a:t>
            </a:r>
            <a:r>
              <a:rPr lang="zh-CN" altLang="en-US" sz="1600">
                <a:ea typeface="SimSun" panose="02010600030101010101" pitchFamily="2" charset="-122"/>
                <a:sym typeface="SimSun" panose="02010600030101010101" pitchFamily="2" charset="-122"/>
              </a:rPr>
              <a:t>中写入的字符数量</a:t>
            </a:r>
            <a:endParaRPr lang="en-US" altLang="zh-CN" sz="1600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lvl="2" indent="-285750"/>
            <a:r>
              <a:rPr lang="zh-CN" altLang="en-US" sz="1600">
                <a:ea typeface="SimSun" panose="02010600030101010101" pitchFamily="2" charset="-122"/>
                <a:sym typeface="SimSun" panose="02010600030101010101" pitchFamily="2" charset="-122"/>
              </a:rPr>
              <a:t>后面的参数是格式化字符串，与</a:t>
            </a:r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printf</a:t>
            </a:r>
            <a:r>
              <a:rPr lang="zh-CN" altLang="en-US" sz="1600">
                <a:ea typeface="SimSun" panose="02010600030101010101" pitchFamily="2" charset="-122"/>
                <a:sym typeface="SimSun" panose="02010600030101010101" pitchFamily="2" charset="-122"/>
              </a:rPr>
              <a:t>中的用法一致</a:t>
            </a:r>
            <a:endParaRPr lang="en-US" altLang="zh-CN" sz="1600">
              <a:ea typeface="SimSun" panose="02010600030101010101" pitchFamily="2" charset="-122"/>
              <a:sym typeface="SimSun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5D2C1168-983E-47ED-982D-14D22B8DF5AC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9276"/>
            <a:ext cx="9906000" cy="557213"/>
          </a:xfrm>
        </p:spPr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r>
              <a:rPr lang="en-US" altLang="zh-CN">
                <a:sym typeface="Wingdings" panose="05000000000000000000" pitchFamily="2" charset="2"/>
              </a:rPr>
              <a:t>（45</a:t>
            </a:r>
            <a:r>
              <a:rPr lang="zh-CN" altLang="en-US">
                <a:sym typeface="Wingdings" panose="05000000000000000000" pitchFamily="2" charset="2"/>
              </a:rPr>
              <a:t>分钟</a:t>
            </a:r>
            <a:r>
              <a:rPr lang="en-US" altLang="zh-CN">
                <a:sym typeface="Wingdings" panose="05000000000000000000" pitchFamily="2" charset="2"/>
              </a:rPr>
              <a:t>）</a:t>
            </a:r>
            <a:endParaRPr lang="zh-CN" altLang="en-US"/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69EB033B-8530-4BC4-B93C-C23C3DAAC6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750" y="1196976"/>
            <a:ext cx="8242300" cy="5184775"/>
          </a:xfrm>
        </p:spPr>
        <p:txBody>
          <a:bodyPr/>
          <a:lstStyle/>
          <a:p>
            <a:pPr marL="342900" lvl="1" indent="-342900"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>
                <a:solidFill>
                  <a:srgbClr val="000066"/>
                </a:solidFill>
                <a:ea typeface="黑体" panose="02010609060101010101" pitchFamily="49" charset="-122"/>
                <a:sym typeface="SimSun" panose="02010600030101010101" pitchFamily="2" charset="-122"/>
              </a:rPr>
              <a:t>相关知识：</a:t>
            </a:r>
            <a:endParaRPr lang="en-US" altLang="zh-CN">
              <a:solidFill>
                <a:srgbClr val="000066"/>
              </a:solidFill>
              <a:ea typeface="黑体" panose="02010609060101010101" pitchFamily="49" charset="-122"/>
              <a:sym typeface="SimSun" panose="02010600030101010101" pitchFamily="2" charset="-122"/>
            </a:endParaRPr>
          </a:p>
          <a:p>
            <a:pPr lvl="2" indent="-285750">
              <a:buFont typeface="Wingdings" panose="05000000000000000000" pitchFamily="2" charset="2"/>
              <a:buChar char="v"/>
            </a:pPr>
            <a:r>
              <a:rPr lang="en-US" altLang="zh-CN">
                <a:ea typeface="SimSun" panose="02010600030101010101" pitchFamily="2" charset="-122"/>
                <a:sym typeface="SimSun" panose="02010600030101010101" pitchFamily="2" charset="-122"/>
              </a:rPr>
              <a:t>snprintf</a:t>
            </a:r>
            <a:r>
              <a:rPr lang="zh-CN" altLang="en-US">
                <a:ea typeface="SimSun" panose="02010600030101010101" pitchFamily="2" charset="-122"/>
                <a:sym typeface="SimSun" panose="02010600030101010101" pitchFamily="2" charset="-122"/>
              </a:rPr>
              <a:t>函数使用例子：</a:t>
            </a:r>
            <a:endParaRPr lang="en-US" altLang="zh-CN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lvl="2" indent="-285750"/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#include &lt;stdio.h&gt;</a:t>
            </a:r>
            <a:endParaRPr lang="zh-CN" altLang="en-US" sz="1600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lvl="2" indent="-285750"/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#include &lt;string.h&gt;</a:t>
            </a:r>
            <a:endParaRPr lang="zh-CN" altLang="en-US" sz="1600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lvl="2" indent="-285750"/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int main()</a:t>
            </a:r>
            <a:endParaRPr lang="zh-CN" altLang="en-US" sz="1600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lvl="2" indent="-285750"/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{</a:t>
            </a:r>
            <a:endParaRPr lang="zh-CN" altLang="en-US" sz="1600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lvl="2" indent="-285750"/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    char str[5];</a:t>
            </a:r>
            <a:endParaRPr lang="zh-CN" altLang="en-US" sz="1600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lvl="2" indent="-285750"/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    memset(str,0,sizeof(str));</a:t>
            </a:r>
            <a:endParaRPr lang="zh-CN" altLang="en-US" sz="1600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lvl="2" indent="-285750"/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    int rt = snprintf(str,3,"%s","abcdefg");</a:t>
            </a:r>
            <a:endParaRPr lang="zh-CN" altLang="en-US" sz="1600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lvl="2" indent="-285750"/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    printf("%d\n",rt);</a:t>
            </a:r>
            <a:endParaRPr lang="zh-CN" altLang="en-US" sz="1600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lvl="2" indent="-285750"/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    printf("%s",str);</a:t>
            </a:r>
            <a:endParaRPr lang="zh-CN" altLang="en-US" sz="1600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lvl="2" indent="-285750"/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    return 0;</a:t>
            </a:r>
            <a:endParaRPr lang="zh-CN" altLang="en-US" sz="1600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lvl="2" indent="-285750"/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8D44BE89-2921-41AC-B647-2F88DAF58D24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9276"/>
            <a:ext cx="9906000" cy="557213"/>
          </a:xfrm>
        </p:spPr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r>
              <a:rPr lang="en-US" altLang="zh-CN">
                <a:sym typeface="Wingdings" panose="05000000000000000000" pitchFamily="2" charset="2"/>
              </a:rPr>
              <a:t>（45</a:t>
            </a:r>
            <a:r>
              <a:rPr lang="zh-CN" altLang="en-US">
                <a:sym typeface="Wingdings" panose="05000000000000000000" pitchFamily="2" charset="2"/>
              </a:rPr>
              <a:t>分钟</a:t>
            </a:r>
            <a:r>
              <a:rPr lang="en-US" altLang="zh-CN">
                <a:sym typeface="Wingdings" panose="05000000000000000000" pitchFamily="2" charset="2"/>
              </a:rPr>
              <a:t>）</a:t>
            </a:r>
            <a:endParaRPr lang="zh-CN" altLang="en-US"/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EE394B3B-8853-49C3-A336-4B83FA4117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750" y="1196976"/>
            <a:ext cx="8242300" cy="5184775"/>
          </a:xfrm>
        </p:spPr>
        <p:txBody>
          <a:bodyPr/>
          <a:lstStyle/>
          <a:p>
            <a:pPr marL="342900" lvl="1" indent="-342900"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>
                <a:solidFill>
                  <a:srgbClr val="000066"/>
                </a:solidFill>
                <a:ea typeface="黑体" panose="02010609060101010101" pitchFamily="49" charset="-122"/>
                <a:sym typeface="SimSun" panose="02010600030101010101" pitchFamily="2" charset="-122"/>
              </a:rPr>
              <a:t>运行结果</a:t>
            </a:r>
            <a:endParaRPr lang="en-US" altLang="zh-CN">
              <a:solidFill>
                <a:srgbClr val="000066"/>
              </a:solidFill>
              <a:ea typeface="黑体" panose="02010609060101010101" pitchFamily="49" charset="-122"/>
              <a:sym typeface="SimSun" panose="02010600030101010101" pitchFamily="2" charset="-122"/>
            </a:endParaRPr>
          </a:p>
          <a:p>
            <a:pPr marL="342900" lvl="1" indent="-342900"/>
            <a:r>
              <a:rPr lang="en-US" altLang="zh-CN">
                <a:sym typeface="SimSun" panose="02010600030101010101" pitchFamily="2" charset="-122"/>
              </a:rPr>
              <a:t>./server</a:t>
            </a:r>
          </a:p>
          <a:p>
            <a:pPr marL="342900" lvl="1" indent="-342900"/>
            <a:r>
              <a:rPr lang="en-US" altLang="zh-CN">
                <a:sym typeface="SimSun" panose="02010600030101010101" pitchFamily="2" charset="-122"/>
              </a:rPr>
              <a:t>connect from 127.0.0.1,port 44060</a:t>
            </a:r>
          </a:p>
          <a:p>
            <a:pPr marL="342900" lvl="1" indent="-342900"/>
            <a:r>
              <a:rPr lang="en-US" altLang="zh-CN">
                <a:sym typeface="SimSun" panose="02010600030101010101" pitchFamily="2" charset="-122"/>
              </a:rPr>
              <a:t>client say:hi,i am client</a:t>
            </a:r>
          </a:p>
          <a:p>
            <a:pPr marL="342900" lvl="1" indent="-342900"/>
            <a:endParaRPr lang="en-US" altLang="zh-CN">
              <a:sym typeface="SimSun" panose="02010600030101010101" pitchFamily="2" charset="-122"/>
            </a:endParaRPr>
          </a:p>
          <a:p>
            <a:pPr marL="342900" lvl="1" indent="-342900"/>
            <a:r>
              <a:rPr lang="en-US" altLang="zh-CN">
                <a:sym typeface="SimSun" panose="02010600030101010101" pitchFamily="2" charset="-122"/>
              </a:rPr>
              <a:t>./client 127.0.0.1</a:t>
            </a:r>
          </a:p>
          <a:p>
            <a:pPr marL="342900" lvl="1" indent="-342900"/>
            <a:r>
              <a:rPr lang="en-US" altLang="zh-CN">
                <a:sym typeface="SimSun" panose="02010600030101010101" pitchFamily="2" charset="-122"/>
              </a:rPr>
              <a:t>Server say: hi,this is server</a:t>
            </a:r>
            <a:r>
              <a:rPr lang="zh-CN" altLang="en-US">
                <a:sym typeface="SimSun" panose="02010600030101010101" pitchFamily="2" charset="-122"/>
              </a:rPr>
              <a:t>，</a:t>
            </a:r>
            <a:r>
              <a:rPr lang="en-US" altLang="zh-CN">
                <a:sym typeface="SimSun" panose="02010600030101010101" pitchFamily="2" charset="-122"/>
              </a:rPr>
              <a:t>I am subprocess,and my time is Mon Nov  9 21:48:53 2015</a:t>
            </a:r>
          </a:p>
          <a:p>
            <a:pPr marL="342900" lvl="1" indent="-342900"/>
            <a:endParaRPr lang="en-US" altLang="zh-CN">
              <a:sym typeface="SimSun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A6234FBF-8AAE-455A-8943-D732A557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子任务</a:t>
            </a:r>
            <a:r>
              <a:rPr lang="en-US" altLang="zh-CN"/>
              <a:t>2</a:t>
            </a:r>
            <a:r>
              <a:rPr lang="zh-CN" altLang="en-US"/>
              <a:t>参考答案</a:t>
            </a:r>
          </a:p>
        </p:txBody>
      </p:sp>
      <p:pic>
        <p:nvPicPr>
          <p:cNvPr id="23555" name="图片 2">
            <a:extLst>
              <a:ext uri="{FF2B5EF4-FFF2-40B4-BE49-F238E27FC236}">
                <a16:creationId xmlns:a16="http://schemas.microsoft.com/office/drawing/2014/main" id="{249C87DB-74C3-401E-91B5-9C0BFD8B2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700808"/>
            <a:ext cx="9042400" cy="399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DA4BCDF6-BABB-49FE-97E3-6AB24125790F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9276"/>
            <a:ext cx="9906000" cy="557213"/>
          </a:xfrm>
        </p:spPr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3</a:t>
            </a:r>
            <a:r>
              <a:rPr lang="en-US" altLang="zh-CN">
                <a:sym typeface="Wingdings" panose="05000000000000000000" pitchFamily="2" charset="2"/>
              </a:rPr>
              <a:t>（45</a:t>
            </a:r>
            <a:r>
              <a:rPr lang="zh-CN" altLang="en-US">
                <a:sym typeface="Wingdings" panose="05000000000000000000" pitchFamily="2" charset="2"/>
              </a:rPr>
              <a:t>分钟</a:t>
            </a:r>
            <a:r>
              <a:rPr lang="en-US" altLang="zh-CN">
                <a:sym typeface="Wingdings" panose="05000000000000000000" pitchFamily="2" charset="2"/>
              </a:rPr>
              <a:t>）</a:t>
            </a:r>
            <a:endParaRPr lang="zh-CN" altLang="en-US"/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0BDF8C61-3804-4987-A1D3-5E802063FD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2300" y="1196976"/>
            <a:ext cx="8242300" cy="5184775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zh-CN" altLang="en-US"/>
              <a:t>子任务</a:t>
            </a:r>
            <a:r>
              <a:rPr lang="en-US" altLang="zh-CN"/>
              <a:t>3:</a:t>
            </a:r>
            <a:r>
              <a:rPr lang="zh-CN" altLang="en-US"/>
              <a:t>为</a:t>
            </a:r>
            <a:r>
              <a:rPr lang="en-US" altLang="zh-CN"/>
              <a:t>server</a:t>
            </a:r>
            <a:r>
              <a:rPr lang="zh-CN" altLang="en-US"/>
              <a:t>端增加与</a:t>
            </a:r>
            <a:r>
              <a:rPr lang="en-US" altLang="zh-CN"/>
              <a:t>client</a:t>
            </a:r>
            <a:r>
              <a:rPr lang="zh-CN" altLang="en-US"/>
              <a:t>的交互通信功能</a:t>
            </a:r>
            <a:endParaRPr lang="zh-CN" altLang="en-US" sz="1600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lvl="1"/>
            <a:r>
              <a:rPr lang="zh-CN" altLang="en-US">
                <a:sym typeface="SimSun" panose="02010600030101010101" pitchFamily="2" charset="-122"/>
              </a:rPr>
              <a:t>要求：</a:t>
            </a:r>
            <a:endParaRPr lang="en-US" altLang="zh-CN">
              <a:sym typeface="SimSun" panose="02010600030101010101" pitchFamily="2" charset="-122"/>
            </a:endParaRPr>
          </a:p>
          <a:p>
            <a:pPr lvl="2" indent="-285750">
              <a:buFont typeface="Wingdings" panose="05000000000000000000" pitchFamily="2" charset="2"/>
              <a:buChar char="v"/>
            </a:pPr>
            <a:r>
              <a:rPr lang="zh-CN" altLang="en-US" sz="1600">
                <a:ea typeface="SimSun" panose="02010600030101010101" pitchFamily="2" charset="-122"/>
                <a:sym typeface="SimSun" panose="02010600030101010101" pitchFamily="2" charset="-122"/>
              </a:rPr>
              <a:t>实现</a:t>
            </a:r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Client</a:t>
            </a:r>
            <a:r>
              <a:rPr lang="zh-CN" altLang="en-US" sz="1600">
                <a:ea typeface="SimSun" panose="02010600030101010101" pitchFamily="2" charset="-122"/>
                <a:sym typeface="SimSun" panose="02010600030101010101" pitchFamily="2" charset="-122"/>
              </a:rPr>
              <a:t>端程序，在满足与</a:t>
            </a:r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Server</a:t>
            </a:r>
            <a:r>
              <a:rPr lang="zh-CN" altLang="en-US" sz="1600">
                <a:ea typeface="SimSun" panose="02010600030101010101" pitchFamily="2" charset="-122"/>
                <a:sym typeface="SimSun" panose="02010600030101010101" pitchFamily="2" charset="-122"/>
              </a:rPr>
              <a:t>端的连接功能基础上，</a:t>
            </a:r>
            <a:r>
              <a:rPr lang="zh-CN" altLang="en-US" sz="1600" u="sng">
                <a:ea typeface="SimSun" panose="02010600030101010101" pitchFamily="2" charset="-122"/>
                <a:sym typeface="SimSun" panose="02010600030101010101" pitchFamily="2" charset="-122"/>
              </a:rPr>
              <a:t>可以循环发送消息至服务器端。当用户输入</a:t>
            </a:r>
            <a:r>
              <a:rPr lang="en-US" altLang="zh-CN" sz="1600" u="sng">
                <a:ea typeface="SimSun" panose="02010600030101010101" pitchFamily="2" charset="-122"/>
                <a:sym typeface="SimSun" panose="02010600030101010101" pitchFamily="2" charset="-122"/>
              </a:rPr>
              <a:t>exit</a:t>
            </a:r>
            <a:r>
              <a:rPr lang="zh-CN" altLang="en-US" sz="1600" u="sng">
                <a:ea typeface="SimSun" panose="02010600030101010101" pitchFamily="2" charset="-122"/>
                <a:sym typeface="SimSun" panose="02010600030101010101" pitchFamily="2" charset="-122"/>
              </a:rPr>
              <a:t>字符串时，</a:t>
            </a:r>
            <a:r>
              <a:rPr lang="en-US" altLang="zh-CN" sz="1600" u="sng">
                <a:ea typeface="SimSun" panose="02010600030101010101" pitchFamily="2" charset="-122"/>
                <a:sym typeface="SimSun" panose="02010600030101010101" pitchFamily="2" charset="-122"/>
              </a:rPr>
              <a:t>Client</a:t>
            </a:r>
            <a:r>
              <a:rPr lang="zh-CN" altLang="en-US" sz="1600" u="sng">
                <a:ea typeface="SimSun" panose="02010600030101010101" pitchFamily="2" charset="-122"/>
                <a:sym typeface="SimSun" panose="02010600030101010101" pitchFamily="2" charset="-122"/>
              </a:rPr>
              <a:t>程序退出</a:t>
            </a:r>
            <a:r>
              <a:rPr lang="zh-CN" altLang="en-US" sz="1600">
                <a:ea typeface="SimSun" panose="02010600030101010101" pitchFamily="2" charset="-122"/>
                <a:sym typeface="SimSun" panose="02010600030101010101" pitchFamily="2" charset="-122"/>
              </a:rPr>
              <a:t>。</a:t>
            </a:r>
            <a:endParaRPr lang="en-US" altLang="zh-CN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lvl="2" indent="-285750">
              <a:buFont typeface="Wingdings" panose="05000000000000000000" pitchFamily="2" charset="2"/>
              <a:buChar char="v"/>
            </a:pPr>
            <a:r>
              <a:rPr lang="zh-CN" altLang="en-US" sz="1600">
                <a:ea typeface="SimSun" panose="02010600030101010101" pitchFamily="2" charset="-122"/>
                <a:sym typeface="SimSun" panose="02010600030101010101" pitchFamily="2" charset="-122"/>
              </a:rPr>
              <a:t>例子：</a:t>
            </a:r>
            <a:endParaRPr lang="en-US" altLang="zh-CN" sz="1600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lvl="2" indent="-285750">
              <a:buFont typeface="Wingdings" panose="05000000000000000000" pitchFamily="2" charset="2"/>
              <a:buChar char="v"/>
            </a:pPr>
            <a:r>
              <a:rPr lang="zh-CN" altLang="en-US" sz="1600">
                <a:ea typeface="SimSun" panose="02010600030101010101" pitchFamily="2" charset="-122"/>
                <a:sym typeface="SimSun" panose="02010600030101010101" pitchFamily="2" charset="-122"/>
              </a:rPr>
              <a:t>服务器端运行：</a:t>
            </a:r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./server</a:t>
            </a:r>
            <a:endParaRPr lang="zh-CN" altLang="en-US" sz="1600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lvl="2" indent="-285750">
              <a:buFont typeface="Wingdings" panose="05000000000000000000" pitchFamily="2" charset="2"/>
              <a:buChar char="v"/>
            </a:pPr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Client1</a:t>
            </a:r>
            <a:r>
              <a:rPr lang="zh-CN" altLang="en-US" sz="1600">
                <a:ea typeface="SimSun" panose="02010600030101010101" pitchFamily="2" charset="-122"/>
                <a:sym typeface="SimSun" panose="02010600030101010101" pitchFamily="2" charset="-122"/>
              </a:rPr>
              <a:t>运行：</a:t>
            </a:r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./client 127.0.0.1 </a:t>
            </a:r>
            <a:r>
              <a:rPr lang="zh-CN" altLang="en-US" sz="1600">
                <a:ea typeface="SimSun" panose="02010600030101010101" pitchFamily="2" charset="-122"/>
                <a:sym typeface="SimSun" panose="02010600030101010101" pitchFamily="2" charset="-122"/>
              </a:rPr>
              <a:t>服务器端显示：</a:t>
            </a:r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Connection from 127.0.0.1 port: 43221</a:t>
            </a:r>
            <a:endParaRPr lang="zh-CN" altLang="en-US" sz="1600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lvl="2" indent="-285750">
              <a:buFont typeface="Wingdings" panose="05000000000000000000" pitchFamily="2" charset="2"/>
              <a:buChar char="v"/>
            </a:pPr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Client2</a:t>
            </a:r>
            <a:r>
              <a:rPr lang="zh-CN" altLang="en-US" sz="1600">
                <a:ea typeface="SimSun" panose="02010600030101010101" pitchFamily="2" charset="-122"/>
                <a:sym typeface="SimSun" panose="02010600030101010101" pitchFamily="2" charset="-122"/>
              </a:rPr>
              <a:t>运行：</a:t>
            </a:r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./client 127.0.0.1 </a:t>
            </a:r>
            <a:r>
              <a:rPr lang="zh-CN" altLang="en-US" sz="1600">
                <a:ea typeface="SimSun" panose="02010600030101010101" pitchFamily="2" charset="-122"/>
                <a:sym typeface="SimSun" panose="02010600030101010101" pitchFamily="2" charset="-122"/>
              </a:rPr>
              <a:t>服务器端显示：</a:t>
            </a:r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Connection from 127.0.0.1 port: 23153</a:t>
            </a:r>
            <a:endParaRPr lang="zh-CN" altLang="en-US" sz="1600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lvl="2" indent="-285750">
              <a:buFont typeface="Wingdings" panose="05000000000000000000" pitchFamily="2" charset="2"/>
              <a:buChar char="v"/>
            </a:pPr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Client1</a:t>
            </a:r>
            <a:r>
              <a:rPr lang="zh-CN" altLang="en-US" sz="1600">
                <a:ea typeface="SimSun" panose="02010600030101010101" pitchFamily="2" charset="-122"/>
                <a:sym typeface="SimSun" panose="02010600030101010101" pitchFamily="2" charset="-122"/>
              </a:rPr>
              <a:t>和</a:t>
            </a:r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client2</a:t>
            </a:r>
            <a:r>
              <a:rPr lang="zh-CN" altLang="en-US" sz="1600">
                <a:ea typeface="SimSun" panose="02010600030101010101" pitchFamily="2" charset="-122"/>
                <a:sym typeface="SimSun" panose="02010600030101010101" pitchFamily="2" charset="-122"/>
              </a:rPr>
              <a:t>都可以输入消息，任意一方在输入回车之后，</a:t>
            </a:r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Server</a:t>
            </a:r>
            <a:r>
              <a:rPr lang="zh-CN" altLang="en-US" sz="1600">
                <a:ea typeface="SimSun" panose="02010600030101010101" pitchFamily="2" charset="-122"/>
                <a:sym typeface="SimSun" panose="02010600030101010101" pitchFamily="2" charset="-122"/>
              </a:rPr>
              <a:t>端都会显示出客户端发送过来的信息。</a:t>
            </a:r>
            <a:endParaRPr lang="en-US" altLang="zh-CN" sz="1600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lvl="2" indent="-285750">
              <a:buFont typeface="Wingdings" panose="05000000000000000000" pitchFamily="2" charset="2"/>
              <a:buChar char="v"/>
            </a:pPr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Client1</a:t>
            </a:r>
            <a:r>
              <a:rPr lang="zh-CN" altLang="en-US" sz="1600">
                <a:ea typeface="SimSun" panose="02010600030101010101" pitchFamily="2" charset="-122"/>
                <a:sym typeface="SimSun" panose="02010600030101010101" pitchFamily="2" charset="-122"/>
              </a:rPr>
              <a:t>和</a:t>
            </a:r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Client2</a:t>
            </a:r>
            <a:r>
              <a:rPr lang="zh-CN" altLang="en-US" sz="1600">
                <a:ea typeface="SimSun" panose="02010600030101010101" pitchFamily="2" charset="-122"/>
                <a:sym typeface="SimSun" panose="02010600030101010101" pitchFamily="2" charset="-122"/>
              </a:rPr>
              <a:t>输入</a:t>
            </a:r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exit</a:t>
            </a:r>
            <a:r>
              <a:rPr lang="zh-CN" altLang="en-US" sz="1600">
                <a:ea typeface="SimSun" panose="02010600030101010101" pitchFamily="2" charset="-122"/>
                <a:sym typeface="SimSun" panose="02010600030101010101" pitchFamily="2" charset="-122"/>
              </a:rPr>
              <a:t>，程序退出，</a:t>
            </a:r>
            <a:r>
              <a:rPr lang="en-US" altLang="zh-CN" sz="1600">
                <a:ea typeface="SimSun" panose="02010600030101010101" pitchFamily="2" charset="-122"/>
                <a:sym typeface="SimSun" panose="02010600030101010101" pitchFamily="2" charset="-122"/>
              </a:rPr>
              <a:t>server</a:t>
            </a:r>
            <a:r>
              <a:rPr lang="zh-CN" altLang="en-US" sz="1600">
                <a:ea typeface="SimSun" panose="02010600030101010101" pitchFamily="2" charset="-122"/>
                <a:sym typeface="SimSun" panose="02010600030101010101" pitchFamily="2" charset="-122"/>
              </a:rPr>
              <a:t>端继续监听运行</a:t>
            </a:r>
            <a:endParaRPr lang="en-US" altLang="zh-CN" sz="1600">
              <a:ea typeface="SimSun" panose="02010600030101010101" pitchFamily="2" charset="-122"/>
              <a:sym typeface="SimSun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1EFF6160-75B9-4CCA-88CE-C8984B97605B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9276"/>
            <a:ext cx="9906000" cy="557213"/>
          </a:xfrm>
        </p:spPr>
        <p:txBody>
          <a:bodyPr/>
          <a:lstStyle/>
          <a:p>
            <a:r>
              <a:rPr lang="zh-CN" altLang="zh-CN" dirty="0"/>
              <a:t>任务</a:t>
            </a:r>
            <a:r>
              <a:rPr lang="en-US" altLang="zh-CN" dirty="0"/>
              <a:t>3</a:t>
            </a:r>
            <a:r>
              <a:rPr lang="zh-CN" altLang="zh-CN" dirty="0"/>
              <a:t>:示例代码</a:t>
            </a: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8310A226-0F36-496C-954A-75789DDDAA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750" y="1196976"/>
            <a:ext cx="8242300" cy="5184775"/>
          </a:xfrm>
        </p:spPr>
        <p:txBody>
          <a:bodyPr/>
          <a:lstStyle/>
          <a:p>
            <a:pPr marL="342900" lvl="1" indent="-342900"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  <a:sym typeface="SimSun" panose="02010600030101010101" pitchFamily="2" charset="-122"/>
              </a:rPr>
              <a:t>相关知识：</a:t>
            </a:r>
            <a:endParaRPr lang="en-US" altLang="zh-CN" dirty="0">
              <a:solidFill>
                <a:srgbClr val="000066"/>
              </a:solidFill>
              <a:ea typeface="黑体" panose="02010609060101010101" pitchFamily="49" charset="-122"/>
              <a:sym typeface="SimSun" panose="02010600030101010101" pitchFamily="2" charset="-122"/>
            </a:endParaRPr>
          </a:p>
          <a:p>
            <a:pPr marL="342900" indent="-342900" algn="l"/>
            <a:r>
              <a:rPr lang="zh-CN" altLang="en-US" sz="1600" dirty="0">
                <a:sym typeface="SimSun" panose="02010600030101010101" pitchFamily="2" charset="-122"/>
              </a:rPr>
              <a:t>避免僵尸进程：</a:t>
            </a:r>
            <a:r>
              <a:rPr lang="en-US" altLang="zh-CN" sz="1600" dirty="0">
                <a:sym typeface="SimSun" panose="02010600030101010101" pitchFamily="2" charset="-122"/>
              </a:rPr>
              <a:t>signal</a:t>
            </a:r>
            <a:r>
              <a:rPr lang="zh-CN" altLang="en-US" sz="1600" dirty="0">
                <a:sym typeface="SimSun" panose="02010600030101010101" pitchFamily="2" charset="-122"/>
              </a:rPr>
              <a:t>信号函数</a:t>
            </a:r>
            <a:endParaRPr lang="en-US" altLang="zh-CN" sz="1600" dirty="0">
              <a:sym typeface="SimSun" panose="02010600030101010101" pitchFamily="2" charset="-122"/>
            </a:endParaRPr>
          </a:p>
          <a:p>
            <a:pPr marL="342900" indent="-342900" algn="l"/>
            <a:r>
              <a:rPr lang="en-US" altLang="zh-CN" sz="1600" dirty="0">
                <a:sym typeface="SimSun" panose="02010600030101010101" pitchFamily="2" charset="-122"/>
              </a:rPr>
              <a:t>Signal</a:t>
            </a:r>
            <a:r>
              <a:rPr lang="zh-CN" altLang="en-US" sz="1600" dirty="0">
                <a:sym typeface="SimSun" panose="02010600030101010101" pitchFamily="2" charset="-122"/>
              </a:rPr>
              <a:t>函数原型：</a:t>
            </a:r>
            <a:endParaRPr lang="en-US" altLang="zh-CN" sz="1600" dirty="0">
              <a:sym typeface="SimSun" panose="02010600030101010101" pitchFamily="2" charset="-122"/>
            </a:endParaRPr>
          </a:p>
          <a:p>
            <a:pPr marL="342900" indent="-342900" algn="l"/>
            <a:r>
              <a:rPr lang="en-US" altLang="zh-CN" sz="1600" dirty="0"/>
              <a:t>void (*signal(int </a:t>
            </a:r>
            <a:r>
              <a:rPr lang="en-US" altLang="zh-CN" sz="1600" dirty="0" err="1"/>
              <a:t>signo</a:t>
            </a:r>
            <a:r>
              <a:rPr lang="en-US" altLang="zh-CN" sz="1600" dirty="0"/>
              <a:t>, void (*</a:t>
            </a:r>
            <a:r>
              <a:rPr lang="en-US" altLang="zh-CN" sz="1600" dirty="0" err="1"/>
              <a:t>func</a:t>
            </a:r>
            <a:r>
              <a:rPr lang="en-US" altLang="zh-CN" sz="1600" dirty="0"/>
              <a:t>)(int)))(int);</a:t>
            </a:r>
            <a:endParaRPr lang="en-US" altLang="zh-CN" sz="1600" dirty="0">
              <a:sym typeface="SimSun" panose="02010600030101010101" pitchFamily="2" charset="-122"/>
            </a:endParaRPr>
          </a:p>
          <a:p>
            <a:pPr marL="342900" indent="-342900" algn="l"/>
            <a:r>
              <a:rPr lang="en-US" altLang="zh-CN" sz="1600" dirty="0"/>
              <a:t>Signal</a:t>
            </a:r>
            <a:r>
              <a:rPr lang="zh-CN" altLang="en-US" sz="1600" dirty="0"/>
              <a:t>信号函数，第一个参数表示需要处理的信号值，第二个参数为处理函数或者是一个表示。</a:t>
            </a:r>
            <a:endParaRPr lang="en-US" altLang="zh-CN" sz="1600" dirty="0"/>
          </a:p>
          <a:p>
            <a:pPr marL="342900" indent="-342900" algn="l"/>
            <a:r>
              <a:rPr lang="en-US" altLang="zh-CN" sz="1600" dirty="0">
                <a:ea typeface="SimSun" panose="02010600030101010101" pitchFamily="2" charset="-122"/>
                <a:sym typeface="SimSun" panose="02010600030101010101" pitchFamily="2" charset="-122"/>
              </a:rPr>
              <a:t> signal(</a:t>
            </a:r>
            <a:r>
              <a:rPr lang="en-US" altLang="zh-CN" sz="1600" dirty="0" err="1">
                <a:ea typeface="SimSun" panose="02010600030101010101" pitchFamily="2" charset="-122"/>
                <a:sym typeface="SimSun" panose="02010600030101010101" pitchFamily="2" charset="-122"/>
              </a:rPr>
              <a:t>SIGCHLD,sig_chld</a:t>
            </a:r>
            <a:r>
              <a:rPr lang="en-US" altLang="zh-CN" sz="1600" dirty="0">
                <a:ea typeface="SimSun" panose="02010600030101010101" pitchFamily="2" charset="-122"/>
                <a:sym typeface="SimSun" panose="02010600030101010101" pitchFamily="2" charset="-122"/>
              </a:rPr>
              <a:t>);</a:t>
            </a:r>
          </a:p>
          <a:p>
            <a:pPr marL="342900" indent="-342900" algn="l"/>
            <a:r>
              <a:rPr lang="zh-CN" altLang="zh-CN" sz="1600" dirty="0">
                <a:ea typeface="SimSun" panose="02010600030101010101" pitchFamily="2" charset="-122"/>
                <a:sym typeface="SimSun" panose="02010600030101010101" pitchFamily="2" charset="-122"/>
              </a:rPr>
              <a:t> void sig_chld(int signo)</a:t>
            </a:r>
          </a:p>
          <a:p>
            <a:pPr marL="342900" indent="-342900" algn="l"/>
            <a:r>
              <a:rPr lang="zh-CN" altLang="zh-CN" sz="1600" dirty="0">
                <a:ea typeface="SimSun" panose="02010600030101010101" pitchFamily="2" charset="-122"/>
                <a:sym typeface="SimSun" panose="02010600030101010101" pitchFamily="2" charset="-122"/>
              </a:rPr>
              <a:t>{</a:t>
            </a:r>
          </a:p>
          <a:p>
            <a:pPr marL="342900" indent="-342900" algn="l"/>
            <a:r>
              <a:rPr lang="zh-CN" altLang="zh-CN" sz="1600" dirty="0">
                <a:ea typeface="SimSun" panose="02010600030101010101" pitchFamily="2" charset="-122"/>
                <a:sym typeface="SimSun" panose="02010600030101010101" pitchFamily="2" charset="-122"/>
              </a:rPr>
              <a:t>      pid_t    pid;</a:t>
            </a:r>
          </a:p>
          <a:p>
            <a:pPr marL="342900" indent="-342900" algn="l"/>
            <a:r>
              <a:rPr lang="zh-CN" altLang="zh-CN" sz="1600" dirty="0">
                <a:ea typeface="SimSun" panose="02010600030101010101" pitchFamily="2" charset="-122"/>
                <a:sym typeface="SimSun" panose="02010600030101010101" pitchFamily="2" charset="-122"/>
              </a:rPr>
              <a:t>      int      stat;</a:t>
            </a:r>
          </a:p>
          <a:p>
            <a:pPr marL="342900" indent="-342900" algn="l"/>
            <a:r>
              <a:rPr lang="zh-CN" altLang="zh-CN" sz="1600" dirty="0">
                <a:ea typeface="SimSun" panose="02010600030101010101" pitchFamily="2" charset="-122"/>
                <a:sym typeface="SimSun" panose="02010600030101010101" pitchFamily="2" charset="-122"/>
              </a:rPr>
              <a:t>      while ( (pid = waitpid(-1, &amp;stat, WNOHANG)) &gt; 0)</a:t>
            </a:r>
          </a:p>
          <a:p>
            <a:pPr marL="342900" indent="-342900" algn="l"/>
            <a:r>
              <a:rPr lang="zh-CN" altLang="zh-CN" sz="1600" dirty="0">
                <a:ea typeface="SimSun" panose="02010600030101010101" pitchFamily="2" charset="-122"/>
                <a:sym typeface="SimSun" panose="02010600030101010101" pitchFamily="2" charset="-122"/>
              </a:rPr>
              <a:t>          printf("child %d terminated\n", pid);</a:t>
            </a:r>
          </a:p>
          <a:p>
            <a:pPr marL="342900" indent="-342900" algn="l"/>
            <a:r>
              <a:rPr lang="zh-CN" altLang="zh-CN" sz="1600" dirty="0">
                <a:ea typeface="SimSun" panose="02010600030101010101" pitchFamily="2" charset="-122"/>
                <a:sym typeface="SimSun" panose="02010600030101010101" pitchFamily="2" charset="-122"/>
              </a:rPr>
              <a:t>      return;</a:t>
            </a:r>
          </a:p>
          <a:p>
            <a:pPr marL="342900" indent="-342900" algn="l"/>
            <a:r>
              <a:rPr lang="zh-CN" altLang="zh-CN" sz="1600" dirty="0">
                <a:ea typeface="SimSun" panose="02010600030101010101" pitchFamily="2" charset="-122"/>
                <a:sym typeface="SimSun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489C7FA9-B00E-4703-9907-24374AA864F0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9276"/>
            <a:ext cx="9906000" cy="557213"/>
          </a:xfrm>
        </p:spPr>
        <p:txBody>
          <a:bodyPr/>
          <a:lstStyle/>
          <a:p>
            <a:r>
              <a:rPr lang="zh-CN" altLang="zh-CN"/>
              <a:t>任务</a:t>
            </a:r>
            <a:r>
              <a:rPr lang="en-US" altLang="zh-CN"/>
              <a:t>3</a:t>
            </a:r>
            <a:r>
              <a:rPr lang="zh-CN" altLang="zh-CN"/>
              <a:t>:示例代码</a:t>
            </a:r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8701509F-745F-4CFB-8705-DE0309BBFE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750" y="1196976"/>
            <a:ext cx="8242300" cy="5184775"/>
          </a:xfrm>
        </p:spPr>
        <p:txBody>
          <a:bodyPr/>
          <a:lstStyle/>
          <a:p>
            <a:pPr marL="342900" lvl="1" indent="-342900"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>
                <a:solidFill>
                  <a:srgbClr val="000066"/>
                </a:solidFill>
                <a:ea typeface="黑体" panose="02010609060101010101" pitchFamily="49" charset="-122"/>
                <a:sym typeface="SimSun" panose="02010600030101010101" pitchFamily="2" charset="-122"/>
              </a:rPr>
              <a:t>运行结果：</a:t>
            </a:r>
            <a:endParaRPr lang="en-US" altLang="zh-CN">
              <a:solidFill>
                <a:srgbClr val="000066"/>
              </a:solidFill>
              <a:ea typeface="黑体" panose="02010609060101010101" pitchFamily="49" charset="-122"/>
              <a:sym typeface="SimSun" panose="02010600030101010101" pitchFamily="2" charset="-122"/>
            </a:endParaRPr>
          </a:p>
          <a:p>
            <a:pPr marL="342900" indent="-342900" algn="l"/>
            <a:r>
              <a:rPr lang="en-US" altLang="zh-CN" sz="1400">
                <a:solidFill>
                  <a:srgbClr val="C00000"/>
                </a:solidFill>
                <a:ea typeface="SimSun" panose="02010600030101010101" pitchFamily="2" charset="-122"/>
                <a:sym typeface="SimSun" panose="02010600030101010101" pitchFamily="2" charset="-122"/>
              </a:rPr>
              <a:t> ./server</a:t>
            </a:r>
          </a:p>
          <a:p>
            <a:pPr marL="342900" indent="-342900" algn="l"/>
            <a:r>
              <a:rPr lang="en-US" altLang="zh-CN" sz="1400">
                <a:ea typeface="SimSun" panose="02010600030101010101" pitchFamily="2" charset="-122"/>
                <a:sym typeface="SimSun" panose="02010600030101010101" pitchFamily="2" charset="-122"/>
              </a:rPr>
              <a:t>connection from 127.0.0.1 ,port 44068,my pid is 4389</a:t>
            </a:r>
          </a:p>
          <a:p>
            <a:pPr marL="342900" indent="-342900" algn="l"/>
            <a:r>
              <a:rPr lang="en-US" altLang="zh-CN" sz="1400">
                <a:ea typeface="SimSun" panose="02010600030101010101" pitchFamily="2" charset="-122"/>
                <a:sym typeface="SimSun" panose="02010600030101010101" pitchFamily="2" charset="-122"/>
              </a:rPr>
              <a:t>hi,i am no1</a:t>
            </a:r>
          </a:p>
          <a:p>
            <a:pPr marL="342900" indent="-342900" algn="l"/>
            <a:r>
              <a:rPr lang="en-US" altLang="zh-CN" sz="1400">
                <a:ea typeface="SimSun" panose="02010600030101010101" pitchFamily="2" charset="-122"/>
                <a:sym typeface="SimSun" panose="02010600030101010101" pitchFamily="2" charset="-122"/>
              </a:rPr>
              <a:t>connection from 127.0.0.1 ,port 44069,my pid is 4439</a:t>
            </a:r>
          </a:p>
          <a:p>
            <a:pPr marL="342900" indent="-342900" algn="l"/>
            <a:r>
              <a:rPr lang="en-US" altLang="zh-CN" sz="1400">
                <a:ea typeface="SimSun" panose="02010600030101010101" pitchFamily="2" charset="-122"/>
                <a:sym typeface="SimSun" panose="02010600030101010101" pitchFamily="2" charset="-122"/>
              </a:rPr>
              <a:t>hi,i am no2</a:t>
            </a:r>
          </a:p>
          <a:p>
            <a:pPr marL="342900" indent="-342900" algn="l"/>
            <a:r>
              <a:rPr lang="en-US" altLang="zh-CN" sz="1400">
                <a:ea typeface="SimSun" panose="02010600030101010101" pitchFamily="2" charset="-122"/>
                <a:sym typeface="SimSun" panose="02010600030101010101" pitchFamily="2" charset="-122"/>
              </a:rPr>
              <a:t>no1:i am going</a:t>
            </a:r>
          </a:p>
          <a:p>
            <a:pPr marL="342900" indent="-342900" algn="l"/>
            <a:r>
              <a:rPr lang="en-US" altLang="zh-CN" sz="1400">
                <a:ea typeface="SimSun" panose="02010600030101010101" pitchFamily="2" charset="-122"/>
                <a:sym typeface="SimSun" panose="02010600030101010101" pitchFamily="2" charset="-122"/>
              </a:rPr>
              <a:t>no2:i am going ,bye</a:t>
            </a:r>
          </a:p>
          <a:p>
            <a:pPr marL="342900" indent="-342900" algn="l"/>
            <a:r>
              <a:rPr lang="en-US" altLang="zh-CN" sz="1400">
                <a:ea typeface="SimSun" panose="02010600030101010101" pitchFamily="2" charset="-122"/>
                <a:sym typeface="SimSun" panose="02010600030101010101" pitchFamily="2" charset="-122"/>
              </a:rPr>
              <a:t>exit!</a:t>
            </a:r>
          </a:p>
          <a:p>
            <a:pPr marL="342900" indent="-342900" algn="l"/>
            <a:r>
              <a:rPr lang="en-US" altLang="zh-CN" sz="1400">
                <a:ea typeface="SimSun" panose="02010600030101010101" pitchFamily="2" charset="-122"/>
                <a:sym typeface="SimSun" panose="02010600030101010101" pitchFamily="2" charset="-122"/>
              </a:rPr>
              <a:t>child 4389 terminated</a:t>
            </a:r>
          </a:p>
          <a:p>
            <a:pPr marL="342900" indent="-342900" algn="l"/>
            <a:r>
              <a:rPr lang="en-US" altLang="zh-CN" sz="1400">
                <a:ea typeface="SimSun" panose="02010600030101010101" pitchFamily="2" charset="-122"/>
                <a:sym typeface="SimSun" panose="02010600030101010101" pitchFamily="2" charset="-122"/>
              </a:rPr>
              <a:t>exit!</a:t>
            </a:r>
          </a:p>
          <a:p>
            <a:pPr marL="342900" indent="-342900" algn="l"/>
            <a:r>
              <a:rPr lang="en-US" altLang="zh-CN" sz="1400">
                <a:ea typeface="SimSun" panose="02010600030101010101" pitchFamily="2" charset="-122"/>
                <a:sym typeface="SimSun" panose="02010600030101010101" pitchFamily="2" charset="-122"/>
              </a:rPr>
              <a:t>child 4439 terminated</a:t>
            </a:r>
          </a:p>
          <a:p>
            <a:pPr marL="342900" indent="-342900" algn="l"/>
            <a:endParaRPr lang="en-US" altLang="zh-CN" sz="1400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marL="342900" indent="-342900" algn="l"/>
            <a:endParaRPr lang="en-US" altLang="zh-CN" sz="1400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marL="342900" indent="-342900" algn="l"/>
            <a:endParaRPr lang="en-US" altLang="zh-CN" sz="1600">
              <a:ea typeface="SimSun" panose="02010600030101010101" pitchFamily="2" charset="-122"/>
              <a:sym typeface="SimSun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604A77A-3DF3-41DF-9754-0E00F4E9F0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49276"/>
            <a:ext cx="9906000" cy="5572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目录</a:t>
            </a:r>
            <a:endParaRPr 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CA7739D6-9955-4C12-A7C0-780F068D4B9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8504" y="1549400"/>
            <a:ext cx="9081070" cy="5308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dirty="0"/>
              <a:t>子任务</a:t>
            </a:r>
            <a:r>
              <a:rPr lang="en-US" altLang="zh-CN" dirty="0"/>
              <a:t>1</a:t>
            </a:r>
            <a:r>
              <a:rPr lang="zh-CN" altLang="en-US" dirty="0"/>
              <a:t>：实现</a:t>
            </a:r>
            <a:r>
              <a:rPr lang="en-US" altLang="zh-CN" dirty="0"/>
              <a:t>server</a:t>
            </a:r>
            <a:r>
              <a:rPr lang="zh-CN" altLang="en-US" dirty="0"/>
              <a:t>程序，支持多个</a:t>
            </a:r>
            <a:r>
              <a:rPr lang="en-US" altLang="zh-CN" dirty="0"/>
              <a:t>client</a:t>
            </a:r>
            <a:r>
              <a:rPr lang="zh-CN" altLang="en-US" dirty="0"/>
              <a:t>同时连接，为每一个</a:t>
            </a:r>
            <a:r>
              <a:rPr lang="en-US" altLang="zh-CN" dirty="0"/>
              <a:t>client</a:t>
            </a:r>
            <a:r>
              <a:rPr lang="zh-CN" altLang="en-US" dirty="0"/>
              <a:t>分配一个进程</a:t>
            </a:r>
            <a:endParaRPr lang="en-US" altLang="zh-CN" dirty="0"/>
          </a:p>
          <a:p>
            <a:pPr algn="just">
              <a:lnSpc>
                <a:spcPct val="90000"/>
              </a:lnSpc>
            </a:pPr>
            <a:r>
              <a:rPr lang="zh-CN" altLang="en-US" dirty="0"/>
              <a:t>子任务</a:t>
            </a:r>
            <a:r>
              <a:rPr lang="en-US" altLang="zh-CN" dirty="0"/>
              <a:t>2</a:t>
            </a:r>
            <a:r>
              <a:rPr lang="zh-CN" altLang="en-US" dirty="0"/>
              <a:t>：为</a:t>
            </a:r>
            <a:r>
              <a:rPr lang="en-US" altLang="zh-CN" dirty="0"/>
              <a:t>server</a:t>
            </a:r>
            <a:r>
              <a:rPr lang="zh-CN" altLang="en-US" dirty="0"/>
              <a:t>端增加与</a:t>
            </a:r>
            <a:r>
              <a:rPr lang="en-US" altLang="zh-CN" dirty="0"/>
              <a:t>client</a:t>
            </a:r>
            <a:r>
              <a:rPr lang="zh-CN" altLang="en-US" dirty="0"/>
              <a:t>的交互通信功能</a:t>
            </a:r>
            <a:endParaRPr lang="en-US" altLang="zh-CN" dirty="0"/>
          </a:p>
          <a:p>
            <a:pPr algn="just">
              <a:lnSpc>
                <a:spcPct val="90000"/>
              </a:lnSpc>
            </a:pPr>
            <a:r>
              <a:rPr lang="zh-CN" altLang="en-US" dirty="0"/>
              <a:t>子任务</a:t>
            </a:r>
            <a:r>
              <a:rPr lang="en-US" altLang="zh-CN" dirty="0"/>
              <a:t>3</a:t>
            </a:r>
            <a:r>
              <a:rPr lang="zh-CN" altLang="en-US" dirty="0"/>
              <a:t>：为</a:t>
            </a:r>
            <a:r>
              <a:rPr lang="en-US" altLang="zh-CN" dirty="0"/>
              <a:t>server</a:t>
            </a:r>
            <a:r>
              <a:rPr lang="zh-CN" altLang="en-US" dirty="0"/>
              <a:t>端增加与</a:t>
            </a:r>
            <a:r>
              <a:rPr lang="en-US" altLang="zh-CN" dirty="0"/>
              <a:t>client</a:t>
            </a:r>
            <a:r>
              <a:rPr lang="zh-CN" altLang="en-US" dirty="0"/>
              <a:t>的交互通信功能</a:t>
            </a:r>
            <a:endParaRPr lang="en-US" altLang="zh-CN" dirty="0"/>
          </a:p>
          <a:p>
            <a:pPr algn="just">
              <a:lnSpc>
                <a:spcPct val="90000"/>
              </a:lnSpc>
            </a:pPr>
            <a:r>
              <a:rPr lang="zh-CN" altLang="en-US" dirty="0"/>
              <a:t>子任务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client</a:t>
            </a:r>
            <a:r>
              <a:rPr lang="zh-CN" altLang="en-US" dirty="0"/>
              <a:t>实现从文件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/passwd</a:t>
            </a:r>
            <a:r>
              <a:rPr lang="zh-CN" altLang="en-US" dirty="0"/>
              <a:t>中循环读取数据发送到</a:t>
            </a:r>
            <a:r>
              <a:rPr lang="en-US" altLang="zh-CN" dirty="0"/>
              <a:t>server</a:t>
            </a:r>
            <a:r>
              <a:rPr lang="zh-CN" altLang="en-US" dirty="0"/>
              <a:t>，</a:t>
            </a:r>
            <a:r>
              <a:rPr lang="en-US" altLang="zh-CN" dirty="0"/>
              <a:t>server</a:t>
            </a:r>
            <a:r>
              <a:rPr lang="zh-CN" altLang="en-US" dirty="0"/>
              <a:t>把收到的数据循环显示到屏幕上。</a:t>
            </a:r>
            <a:endParaRPr lang="en-US" altLang="zh-CN" dirty="0"/>
          </a:p>
          <a:p>
            <a:pPr algn="just">
              <a:lnSpc>
                <a:spcPct val="90000"/>
              </a:lnSpc>
            </a:pPr>
            <a:r>
              <a:rPr lang="zh-CN" altLang="en-US" dirty="0"/>
              <a:t>子任务</a:t>
            </a:r>
            <a:r>
              <a:rPr lang="en-US" altLang="zh-CN" dirty="0"/>
              <a:t>5</a:t>
            </a:r>
            <a:r>
              <a:rPr lang="zh-CN" altLang="en-US" dirty="0"/>
              <a:t>：在任务</a:t>
            </a:r>
            <a:r>
              <a:rPr lang="en-US" altLang="zh-CN" dirty="0"/>
              <a:t>4</a:t>
            </a:r>
            <a:r>
              <a:rPr lang="zh-CN" altLang="en-US" dirty="0"/>
              <a:t>的基础上，实现</a:t>
            </a:r>
            <a:r>
              <a:rPr lang="en-US" altLang="zh-CN" dirty="0"/>
              <a:t>server</a:t>
            </a:r>
            <a:r>
              <a:rPr lang="zh-CN" altLang="en-US" dirty="0"/>
              <a:t>把收到的数据保存到当前目录的文件中</a:t>
            </a:r>
            <a:endParaRPr lang="en-US" altLang="zh-CN" dirty="0"/>
          </a:p>
          <a:p>
            <a:pPr algn="just">
              <a:lnSpc>
                <a:spcPct val="90000"/>
              </a:lnSpc>
            </a:pPr>
            <a:r>
              <a:rPr lang="zh-CN" altLang="en-US" dirty="0"/>
              <a:t>子任务</a:t>
            </a:r>
            <a:r>
              <a:rPr lang="en-US" altLang="zh-CN" dirty="0"/>
              <a:t>6</a:t>
            </a:r>
            <a:r>
              <a:rPr lang="zh-CN" altLang="en-US" dirty="0"/>
              <a:t>：设计和实现简单的协议，支持传输文件名和文件内容</a:t>
            </a:r>
          </a:p>
          <a:p>
            <a:pPr algn="just">
              <a:lnSpc>
                <a:spcPct val="90000"/>
              </a:lnSpc>
            </a:pPr>
            <a:r>
              <a:rPr lang="zh-CN" altLang="en-US" dirty="0"/>
              <a:t>子任务</a:t>
            </a:r>
            <a:r>
              <a:rPr lang="en-US" altLang="zh-CN" dirty="0"/>
              <a:t>7</a:t>
            </a:r>
            <a:r>
              <a:rPr lang="zh-CN" altLang="en-US" dirty="0"/>
              <a:t>：改进协议，在文件传输结束时，</a:t>
            </a:r>
            <a:r>
              <a:rPr lang="en-US" altLang="zh-CN" dirty="0"/>
              <a:t>client</a:t>
            </a:r>
            <a:r>
              <a:rPr lang="zh-CN" altLang="en-US" dirty="0"/>
              <a:t>显式通知</a:t>
            </a:r>
            <a:r>
              <a:rPr lang="en-US" altLang="zh-CN" dirty="0"/>
              <a:t>server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FD911D13-99B1-4659-82D2-D26142AF57EA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9276"/>
            <a:ext cx="9906000" cy="557213"/>
          </a:xfrm>
        </p:spPr>
        <p:txBody>
          <a:bodyPr/>
          <a:lstStyle/>
          <a:p>
            <a:r>
              <a:rPr lang="zh-CN" altLang="zh-CN"/>
              <a:t>任务</a:t>
            </a:r>
            <a:r>
              <a:rPr lang="en-US" altLang="zh-CN"/>
              <a:t>3</a:t>
            </a:r>
            <a:r>
              <a:rPr lang="zh-CN" altLang="zh-CN"/>
              <a:t>:示例代码</a:t>
            </a:r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992B7BFB-B0CB-4DFB-8125-A7E5A17FB2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750" y="1196976"/>
            <a:ext cx="8242300" cy="5184775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zh-CN" altLang="en-US" sz="2400">
                <a:sym typeface="SimSun" panose="02010600030101010101" pitchFamily="2" charset="-122"/>
              </a:rPr>
              <a:t>运行结果：</a:t>
            </a:r>
            <a:endParaRPr lang="en-US" altLang="zh-CN" sz="2400">
              <a:sym typeface="SimSun" panose="02010600030101010101" pitchFamily="2" charset="-122"/>
            </a:endParaRPr>
          </a:p>
          <a:p>
            <a:pPr marL="342900" indent="-342900" algn="l"/>
            <a:r>
              <a:rPr lang="en-US" altLang="zh-CN" sz="1400">
                <a:solidFill>
                  <a:srgbClr val="C00000"/>
                </a:solidFill>
                <a:ea typeface="SimSun" panose="02010600030101010101" pitchFamily="2" charset="-122"/>
                <a:sym typeface="SimSun" panose="02010600030101010101" pitchFamily="2" charset="-122"/>
              </a:rPr>
              <a:t> ./client 127.0.0.1</a:t>
            </a:r>
          </a:p>
          <a:p>
            <a:pPr marL="342900" indent="-342900" algn="l"/>
            <a:r>
              <a:rPr lang="en-US" altLang="zh-CN" sz="1400">
                <a:ea typeface="SimSun" panose="02010600030101010101" pitchFamily="2" charset="-122"/>
                <a:sym typeface="SimSun" panose="02010600030101010101" pitchFamily="2" charset="-122"/>
              </a:rPr>
              <a:t>input sth:</a:t>
            </a:r>
          </a:p>
          <a:p>
            <a:pPr marL="342900" indent="-342900" algn="l"/>
            <a:r>
              <a:rPr lang="en-US" altLang="zh-CN" sz="1400">
                <a:ea typeface="SimSun" panose="02010600030101010101" pitchFamily="2" charset="-122"/>
                <a:sym typeface="SimSun" panose="02010600030101010101" pitchFamily="2" charset="-122"/>
              </a:rPr>
              <a:t>hi,i am no1</a:t>
            </a:r>
          </a:p>
          <a:p>
            <a:pPr marL="342900" indent="-342900" algn="l"/>
            <a:r>
              <a:rPr lang="en-US" altLang="zh-CN" sz="1400">
                <a:ea typeface="SimSun" panose="02010600030101010101" pitchFamily="2" charset="-122"/>
                <a:sym typeface="SimSun" panose="02010600030101010101" pitchFamily="2" charset="-122"/>
              </a:rPr>
              <a:t>server say i am subprocess,my pid is 4389,now time is Thu Nov 12 01:21:37 2015</a:t>
            </a:r>
          </a:p>
          <a:p>
            <a:pPr marL="342900" indent="-342900" algn="l"/>
            <a:endParaRPr lang="en-US" altLang="zh-CN" sz="1400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marL="342900" indent="-342900" algn="l"/>
            <a:r>
              <a:rPr lang="en-US" altLang="zh-CN" sz="1400">
                <a:ea typeface="SimSun" panose="02010600030101010101" pitchFamily="2" charset="-122"/>
                <a:sym typeface="SimSun" panose="02010600030101010101" pitchFamily="2" charset="-122"/>
              </a:rPr>
              <a:t>input sth:</a:t>
            </a:r>
          </a:p>
          <a:p>
            <a:pPr marL="342900" indent="-342900" algn="l"/>
            <a:r>
              <a:rPr lang="en-US" altLang="zh-CN" sz="1400">
                <a:ea typeface="SimSun" panose="02010600030101010101" pitchFamily="2" charset="-122"/>
                <a:sym typeface="SimSun" panose="02010600030101010101" pitchFamily="2" charset="-122"/>
              </a:rPr>
              <a:t>no1:i am going</a:t>
            </a:r>
          </a:p>
          <a:p>
            <a:pPr marL="342900" indent="-342900" algn="l"/>
            <a:r>
              <a:rPr lang="en-US" altLang="zh-CN" sz="1400">
                <a:ea typeface="SimSun" panose="02010600030101010101" pitchFamily="2" charset="-122"/>
                <a:sym typeface="SimSun" panose="02010600030101010101" pitchFamily="2" charset="-122"/>
              </a:rPr>
              <a:t>server say i am subprocess,my pid is 4389,now time is Thu Nov 12 01:22:35 2015</a:t>
            </a:r>
          </a:p>
          <a:p>
            <a:pPr marL="342900" indent="-342900" algn="l"/>
            <a:endParaRPr lang="en-US" altLang="zh-CN" sz="1400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marL="342900" indent="-342900" algn="l"/>
            <a:r>
              <a:rPr lang="en-US" altLang="zh-CN" sz="1400">
                <a:ea typeface="SimSun" panose="02010600030101010101" pitchFamily="2" charset="-122"/>
                <a:sym typeface="SimSun" panose="02010600030101010101" pitchFamily="2" charset="-122"/>
              </a:rPr>
              <a:t>input sth:</a:t>
            </a:r>
          </a:p>
          <a:p>
            <a:pPr marL="342900" indent="-342900" algn="l"/>
            <a:r>
              <a:rPr lang="en-US" altLang="zh-CN" sz="1400">
                <a:ea typeface="SimSun" panose="02010600030101010101" pitchFamily="2" charset="-122"/>
                <a:sym typeface="SimSun" panose="02010600030101010101" pitchFamily="2" charset="-122"/>
              </a:rPr>
              <a:t>exit</a:t>
            </a:r>
          </a:p>
          <a:p>
            <a:pPr marL="342900" indent="-342900" algn="l"/>
            <a:r>
              <a:rPr lang="en-US" altLang="zh-CN" sz="1400">
                <a:ea typeface="SimSun" panose="02010600030101010101" pitchFamily="2" charset="-122"/>
                <a:sym typeface="SimSun" panose="02010600030101010101" pitchFamily="2" charset="-122"/>
              </a:rPr>
              <a:t>server say i am subprocess,my pid is 4389,now time is Thu Nov 12 01:22:56 2015</a:t>
            </a:r>
          </a:p>
          <a:p>
            <a:pPr marL="342900" indent="-342900" algn="l"/>
            <a:endParaRPr lang="en-US" altLang="zh-CN" sz="1400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marL="342900" indent="-342900" algn="l"/>
            <a:r>
              <a:rPr lang="en-US" altLang="zh-CN" sz="1400">
                <a:ea typeface="SimSun" panose="02010600030101010101" pitchFamily="2" charset="-122"/>
                <a:sym typeface="SimSun" panose="02010600030101010101" pitchFamily="2" charset="-122"/>
              </a:rPr>
              <a:t>input sth:</a:t>
            </a:r>
          </a:p>
          <a:p>
            <a:pPr marL="342900" indent="-342900" algn="l"/>
            <a:endParaRPr lang="en-US" altLang="zh-CN" sz="1400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marL="342900" indent="-342900" algn="l"/>
            <a:endParaRPr lang="en-US" altLang="zh-CN" sz="1400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marL="342900" indent="-342900" algn="l"/>
            <a:endParaRPr lang="en-US" altLang="zh-CN" sz="1600">
              <a:ea typeface="SimSun" panose="02010600030101010101" pitchFamily="2" charset="-122"/>
              <a:sym typeface="SimSun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6E2DA6B2-515F-4A58-88C1-1F7FB815C75A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9276"/>
            <a:ext cx="9906000" cy="557213"/>
          </a:xfrm>
        </p:spPr>
        <p:txBody>
          <a:bodyPr/>
          <a:lstStyle/>
          <a:p>
            <a:r>
              <a:rPr lang="zh-CN" altLang="zh-CN" dirty="0"/>
              <a:t>任务</a:t>
            </a:r>
            <a:r>
              <a:rPr lang="en-US" altLang="zh-CN" dirty="0"/>
              <a:t>3</a:t>
            </a:r>
            <a:r>
              <a:rPr lang="zh-CN" altLang="zh-CN" dirty="0"/>
              <a:t>:示例代码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2D17892A-48A5-45A3-903A-03223C6406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750" y="1196976"/>
            <a:ext cx="8242300" cy="5184775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zh-CN" altLang="en-US" sz="2400">
                <a:sym typeface="SimSun" panose="02010600030101010101" pitchFamily="2" charset="-122"/>
              </a:rPr>
              <a:t>运行结果：</a:t>
            </a:r>
            <a:endParaRPr lang="en-US" altLang="zh-CN" sz="2400">
              <a:sym typeface="SimSun" panose="02010600030101010101" pitchFamily="2" charset="-122"/>
            </a:endParaRPr>
          </a:p>
          <a:p>
            <a:pPr marL="342900" indent="-342900" algn="l"/>
            <a:r>
              <a:rPr lang="en-US" altLang="zh-CN" sz="1400">
                <a:solidFill>
                  <a:srgbClr val="C00000"/>
                </a:solidFill>
                <a:ea typeface="SimSun" panose="02010600030101010101" pitchFamily="2" charset="-122"/>
                <a:sym typeface="SimSun" panose="02010600030101010101" pitchFamily="2" charset="-122"/>
              </a:rPr>
              <a:t> ./client 127.0.0.1</a:t>
            </a:r>
          </a:p>
          <a:p>
            <a:pPr marL="342900" indent="-342900" algn="l"/>
            <a:r>
              <a:rPr lang="en-US" altLang="zh-CN" sz="1400">
                <a:ea typeface="SimSun" panose="02010600030101010101" pitchFamily="2" charset="-122"/>
                <a:sym typeface="SimSun" panose="02010600030101010101" pitchFamily="2" charset="-122"/>
              </a:rPr>
              <a:t>input sth:</a:t>
            </a:r>
          </a:p>
          <a:p>
            <a:pPr marL="342900" indent="-342900" algn="l"/>
            <a:r>
              <a:rPr lang="en-US" altLang="zh-CN" sz="1400">
                <a:ea typeface="SimSun" panose="02010600030101010101" pitchFamily="2" charset="-122"/>
                <a:sym typeface="SimSun" panose="02010600030101010101" pitchFamily="2" charset="-122"/>
              </a:rPr>
              <a:t>hi,i am no2</a:t>
            </a:r>
          </a:p>
          <a:p>
            <a:pPr marL="342900" indent="-342900" algn="l"/>
            <a:r>
              <a:rPr lang="en-US" altLang="zh-CN" sz="1400">
                <a:ea typeface="SimSun" panose="02010600030101010101" pitchFamily="2" charset="-122"/>
                <a:sym typeface="SimSun" panose="02010600030101010101" pitchFamily="2" charset="-122"/>
              </a:rPr>
              <a:t>server say i am subprocess,my pid is 4439,now time is Thu Nov 12 01:22:08 2015</a:t>
            </a:r>
          </a:p>
          <a:p>
            <a:pPr marL="342900" indent="-342900" algn="l"/>
            <a:endParaRPr lang="en-US" altLang="zh-CN" sz="1400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marL="342900" indent="-342900" algn="l"/>
            <a:r>
              <a:rPr lang="en-US" altLang="zh-CN" sz="1400">
                <a:ea typeface="SimSun" panose="02010600030101010101" pitchFamily="2" charset="-122"/>
                <a:sym typeface="SimSun" panose="02010600030101010101" pitchFamily="2" charset="-122"/>
              </a:rPr>
              <a:t>input sth:</a:t>
            </a:r>
          </a:p>
          <a:p>
            <a:pPr marL="342900" indent="-342900" algn="l"/>
            <a:r>
              <a:rPr lang="en-US" altLang="zh-CN" sz="1400">
                <a:ea typeface="SimSun" panose="02010600030101010101" pitchFamily="2" charset="-122"/>
                <a:sym typeface="SimSun" panose="02010600030101010101" pitchFamily="2" charset="-122"/>
              </a:rPr>
              <a:t>no2:i am going ,bye</a:t>
            </a:r>
          </a:p>
          <a:p>
            <a:pPr marL="342900" indent="-342900" algn="l"/>
            <a:r>
              <a:rPr lang="en-US" altLang="zh-CN" sz="1400">
                <a:ea typeface="SimSun" panose="02010600030101010101" pitchFamily="2" charset="-122"/>
                <a:sym typeface="SimSun" panose="02010600030101010101" pitchFamily="2" charset="-122"/>
              </a:rPr>
              <a:t>server say i am subprocess,my pid is 4439,now time is Thu Nov 12 01:22:49 2015</a:t>
            </a:r>
          </a:p>
          <a:p>
            <a:pPr marL="342900" indent="-342900" algn="l"/>
            <a:endParaRPr lang="en-US" altLang="zh-CN" sz="1400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marL="342900" indent="-342900" algn="l"/>
            <a:r>
              <a:rPr lang="en-US" altLang="zh-CN" sz="1400">
                <a:ea typeface="SimSun" panose="02010600030101010101" pitchFamily="2" charset="-122"/>
                <a:sym typeface="SimSun" panose="02010600030101010101" pitchFamily="2" charset="-122"/>
              </a:rPr>
              <a:t>input sth:</a:t>
            </a:r>
          </a:p>
          <a:p>
            <a:pPr marL="342900" indent="-342900" algn="l"/>
            <a:r>
              <a:rPr lang="en-US" altLang="zh-CN" sz="1400">
                <a:ea typeface="SimSun" panose="02010600030101010101" pitchFamily="2" charset="-122"/>
                <a:sym typeface="SimSun" panose="02010600030101010101" pitchFamily="2" charset="-122"/>
              </a:rPr>
              <a:t>exit</a:t>
            </a:r>
          </a:p>
          <a:p>
            <a:pPr marL="342900" indent="-342900" algn="l"/>
            <a:r>
              <a:rPr lang="en-US" altLang="zh-CN" sz="1400">
                <a:ea typeface="SimSun" panose="02010600030101010101" pitchFamily="2" charset="-122"/>
                <a:sym typeface="SimSun" panose="02010600030101010101" pitchFamily="2" charset="-122"/>
              </a:rPr>
              <a:t>server say i am subprocess,my pid is 4439,now time is Thu Nov 12 01:23:06 2015</a:t>
            </a:r>
          </a:p>
          <a:p>
            <a:pPr marL="342900" indent="-342900" algn="l"/>
            <a:endParaRPr lang="en-US" altLang="zh-CN" sz="1400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marL="342900" indent="-342900" algn="l"/>
            <a:r>
              <a:rPr lang="en-US" altLang="zh-CN" sz="1400">
                <a:ea typeface="SimSun" panose="02010600030101010101" pitchFamily="2" charset="-122"/>
                <a:sym typeface="SimSun" panose="02010600030101010101" pitchFamily="2" charset="-122"/>
              </a:rPr>
              <a:t>input sth:</a:t>
            </a:r>
          </a:p>
          <a:p>
            <a:pPr marL="342900" indent="-342900" algn="l"/>
            <a:endParaRPr lang="en-US" altLang="zh-CN" sz="1400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marL="342900" indent="-342900" algn="l"/>
            <a:endParaRPr lang="en-US" altLang="zh-CN" sz="1400">
              <a:ea typeface="SimSun" panose="02010600030101010101" pitchFamily="2" charset="-122"/>
              <a:sym typeface="SimSun" panose="02010600030101010101" pitchFamily="2" charset="-122"/>
            </a:endParaRPr>
          </a:p>
          <a:p>
            <a:pPr marL="342900" indent="-342900" algn="l"/>
            <a:endParaRPr lang="en-US" altLang="zh-CN" sz="1600">
              <a:ea typeface="SimSun" panose="02010600030101010101" pitchFamily="2" charset="-122"/>
              <a:sym typeface="SimSun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7F4C95AF-8BA5-4D68-9C94-99564E3B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子任务</a:t>
            </a:r>
            <a:r>
              <a:rPr lang="en-US" altLang="zh-CN"/>
              <a:t>3</a:t>
            </a:r>
            <a:r>
              <a:rPr lang="zh-CN" altLang="en-US"/>
              <a:t>参考答案</a:t>
            </a:r>
          </a:p>
        </p:txBody>
      </p:sp>
      <p:pic>
        <p:nvPicPr>
          <p:cNvPr id="30723" name="图片 2">
            <a:extLst>
              <a:ext uri="{FF2B5EF4-FFF2-40B4-BE49-F238E27FC236}">
                <a16:creationId xmlns:a16="http://schemas.microsoft.com/office/drawing/2014/main" id="{F5C18A6B-3069-4559-8993-6B6ADA86D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1125538"/>
            <a:ext cx="902335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62C0ECC4-0DB9-4391-9553-F0F0FBE9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子任务</a:t>
            </a:r>
            <a:r>
              <a:rPr lang="en-US" altLang="zh-CN"/>
              <a:t>3</a:t>
            </a:r>
            <a:r>
              <a:rPr lang="zh-CN" altLang="en-US"/>
              <a:t>参考答案</a:t>
            </a:r>
          </a:p>
        </p:txBody>
      </p:sp>
      <p:pic>
        <p:nvPicPr>
          <p:cNvPr id="31747" name="图片 2">
            <a:extLst>
              <a:ext uri="{FF2B5EF4-FFF2-40B4-BE49-F238E27FC236}">
                <a16:creationId xmlns:a16="http://schemas.microsoft.com/office/drawing/2014/main" id="{6B60848B-1CF9-447A-86CB-9003C539C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1095376"/>
            <a:ext cx="8972550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C4E2B4DB-A4DC-4F4C-95C3-C9B4EC5A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子任务</a:t>
            </a:r>
            <a:r>
              <a:rPr lang="en-US" altLang="zh-CN"/>
              <a:t>3</a:t>
            </a:r>
            <a:r>
              <a:rPr lang="zh-CN" altLang="en-US"/>
              <a:t>参考答案</a:t>
            </a:r>
          </a:p>
        </p:txBody>
      </p:sp>
      <p:pic>
        <p:nvPicPr>
          <p:cNvPr id="32771" name="图片 2">
            <a:extLst>
              <a:ext uri="{FF2B5EF4-FFF2-40B4-BE49-F238E27FC236}">
                <a16:creationId xmlns:a16="http://schemas.microsoft.com/office/drawing/2014/main" id="{C1BB6E08-E9FF-4CD3-87B9-C0BF49347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25538"/>
            <a:ext cx="9075738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CFB9B452-45BB-4892-8ADB-30B34AA9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938DD9D7-25BD-4205-8C5C-2A5FC03B8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任务描述</a:t>
            </a:r>
          </a:p>
          <a:p>
            <a:pPr lvl="1"/>
            <a:r>
              <a:rPr lang="en-US" altLang="zh-CN" sz="2000"/>
              <a:t>Client</a:t>
            </a:r>
            <a:r>
              <a:rPr lang="zh-CN" altLang="en-US" sz="2000"/>
              <a:t>实现从文件</a:t>
            </a:r>
            <a:r>
              <a:rPr lang="en-US" altLang="zh-CN" sz="2000"/>
              <a:t>/etc/passwd</a:t>
            </a:r>
            <a:r>
              <a:rPr lang="zh-CN" altLang="en-US" sz="2000"/>
              <a:t>中循环读取数据发送到</a:t>
            </a:r>
            <a:r>
              <a:rPr lang="en-US" altLang="zh-CN" sz="2000"/>
              <a:t>server</a:t>
            </a:r>
            <a:r>
              <a:rPr lang="zh-CN" altLang="en-US" sz="2000"/>
              <a:t>，</a:t>
            </a:r>
            <a:r>
              <a:rPr lang="en-US" altLang="zh-CN" sz="2000"/>
              <a:t>server</a:t>
            </a:r>
            <a:r>
              <a:rPr lang="zh-CN" altLang="en-US" sz="2000"/>
              <a:t>把收到的数据循环显示到屏幕上。</a:t>
            </a:r>
          </a:p>
          <a:p>
            <a:pPr lvl="1"/>
            <a:r>
              <a:rPr lang="zh-CN" altLang="en-US" sz="2000"/>
              <a:t>思路提示：</a:t>
            </a:r>
            <a:endParaRPr lang="en-US" altLang="zh-CN" sz="2000"/>
          </a:p>
          <a:p>
            <a:pPr marL="914400" lvl="2" indent="0">
              <a:buNone/>
            </a:pPr>
            <a:r>
              <a:rPr lang="en-US" altLang="zh-CN" sz="1800"/>
              <a:t>Client.c</a:t>
            </a:r>
            <a:endParaRPr lang="zh-CN" altLang="en-US" sz="1800"/>
          </a:p>
          <a:p>
            <a:pPr marL="914400" lvl="2" indent="0">
              <a:buFont typeface="Wingdings" panose="05000000000000000000" pitchFamily="2" charset="2"/>
              <a:buChar char="ü"/>
            </a:pPr>
            <a:r>
              <a:rPr lang="zh-CN" altLang="en-US" sz="1800"/>
              <a:t>命令行指定要打开的文件名</a:t>
            </a:r>
            <a:endParaRPr lang="en-US" altLang="zh-CN" sz="1800"/>
          </a:p>
          <a:p>
            <a:pPr marL="914400" lvl="2" indent="0">
              <a:buFont typeface="Wingdings" panose="05000000000000000000" pitchFamily="2" charset="2"/>
              <a:buChar char="ü"/>
            </a:pPr>
            <a:r>
              <a:rPr lang="zh-CN" altLang="en-US" sz="1800"/>
              <a:t>打开</a:t>
            </a:r>
            <a:r>
              <a:rPr lang="en-US" altLang="zh-CN" sz="1800"/>
              <a:t>(fopen)</a:t>
            </a:r>
            <a:r>
              <a:rPr lang="zh-CN" altLang="en-US" sz="1800"/>
              <a:t>该文件，从文件读取一定量</a:t>
            </a:r>
            <a:r>
              <a:rPr lang="en-US" altLang="zh-CN" sz="1800"/>
              <a:t>(sendbuff</a:t>
            </a:r>
            <a:r>
              <a:rPr lang="zh-CN" altLang="en-US" sz="1800"/>
              <a:t>大小是</a:t>
            </a:r>
            <a:r>
              <a:rPr lang="en-US" altLang="zh-CN" sz="1800"/>
              <a:t>1024)</a:t>
            </a:r>
            <a:r>
              <a:rPr lang="zh-CN" altLang="en-US" sz="1800"/>
              <a:t>的数据到内存缓冲区，将缓冲区里的数据发送到</a:t>
            </a:r>
            <a:r>
              <a:rPr lang="en-US" altLang="zh-CN" sz="1800"/>
              <a:t>server</a:t>
            </a:r>
            <a:r>
              <a:rPr lang="zh-CN" altLang="en-US" sz="1800"/>
              <a:t>，如此循环，直到发送完整个文件结束。</a:t>
            </a:r>
          </a:p>
          <a:p>
            <a:pPr marL="914400" lvl="2" indent="0">
              <a:buFont typeface="Wingdings" panose="05000000000000000000" pitchFamily="2" charset="2"/>
              <a:buChar char="ü"/>
            </a:pPr>
            <a:r>
              <a:rPr lang="zh-CN" altLang="en-US" sz="1800"/>
              <a:t>发送完毕之后，关闭</a:t>
            </a:r>
            <a:r>
              <a:rPr lang="en-US" altLang="zh-CN" sz="1800"/>
              <a:t>(fclose)</a:t>
            </a:r>
            <a:r>
              <a:rPr lang="zh-CN" altLang="en-US" sz="1800"/>
              <a:t>文件，并断开</a:t>
            </a:r>
            <a:r>
              <a:rPr lang="en-US" altLang="zh-CN" sz="1800"/>
              <a:t>socket</a:t>
            </a:r>
            <a:r>
              <a:rPr lang="zh-CN" altLang="en-US" sz="1800"/>
              <a:t>。</a:t>
            </a:r>
            <a:endParaRPr lang="en-US" altLang="zh-CN" sz="1800"/>
          </a:p>
          <a:p>
            <a:pPr marL="914400" lvl="2" indent="0">
              <a:buNone/>
            </a:pPr>
            <a:r>
              <a:rPr lang="en-US" altLang="zh-CN" sz="1800"/>
              <a:t>Server.c</a:t>
            </a:r>
          </a:p>
          <a:p>
            <a:pPr marL="914400" lvl="2" indent="0">
              <a:buFont typeface="Wingdings" panose="05000000000000000000" pitchFamily="2" charset="2"/>
              <a:buChar char="ü"/>
            </a:pPr>
            <a:r>
              <a:rPr lang="zh-CN" altLang="en-US" sz="1800"/>
              <a:t>接收（</a:t>
            </a:r>
            <a:r>
              <a:rPr lang="en-US" altLang="zh-CN" sz="1800"/>
              <a:t>recv</a:t>
            </a:r>
            <a:r>
              <a:rPr lang="zh-CN" altLang="en-US" sz="1800"/>
              <a:t>）</a:t>
            </a:r>
            <a:r>
              <a:rPr lang="en-US" altLang="zh-CN" sz="1800"/>
              <a:t>client</a:t>
            </a:r>
            <a:r>
              <a:rPr lang="zh-CN" altLang="en-US" sz="1800"/>
              <a:t>发送的数据（</a:t>
            </a:r>
            <a:r>
              <a:rPr lang="en-US" altLang="zh-CN" sz="1800"/>
              <a:t>recvbuff</a:t>
            </a:r>
            <a:r>
              <a:rPr lang="zh-CN" altLang="en-US" sz="1800"/>
              <a:t>大小是</a:t>
            </a:r>
            <a:r>
              <a:rPr lang="en-US" altLang="zh-CN" sz="1800"/>
              <a:t>1000</a:t>
            </a:r>
            <a:r>
              <a:rPr lang="zh-CN" altLang="en-US" sz="1800"/>
              <a:t>），显示到屏幕上，如此循环，直达显示完</a:t>
            </a:r>
            <a:r>
              <a:rPr lang="en-US" altLang="zh-CN" sz="1800"/>
              <a:t>client</a:t>
            </a:r>
            <a:r>
              <a:rPr lang="zh-CN" altLang="en-US" sz="1800"/>
              <a:t>发送的所有数据。</a:t>
            </a:r>
            <a:endParaRPr lang="en-US" altLang="zh-CN" sz="1800"/>
          </a:p>
          <a:p>
            <a:pPr marL="914400" lvl="2" indent="0">
              <a:buFont typeface="Wingdings" panose="05000000000000000000" pitchFamily="2" charset="2"/>
              <a:buChar char="ü"/>
            </a:pPr>
            <a:r>
              <a:rPr lang="zh-CN" altLang="en-US" sz="1800"/>
              <a:t>接收完毕之后，断开</a:t>
            </a:r>
            <a:r>
              <a:rPr lang="en-US" altLang="zh-CN" sz="1800"/>
              <a:t>socket</a:t>
            </a:r>
            <a:r>
              <a:rPr lang="zh-CN" altLang="en-US" sz="1800"/>
              <a:t>。</a:t>
            </a:r>
            <a:endParaRPr lang="en-US" altLang="zh-CN" sz="1800"/>
          </a:p>
          <a:p>
            <a:pPr marL="914400" lvl="2" indent="0">
              <a:buFont typeface="Wingdings" panose="05000000000000000000" pitchFamily="2" charset="2"/>
              <a:buChar char="ü"/>
            </a:pPr>
            <a:endParaRPr lang="en-US" altLang="zh-CN" sz="1800"/>
          </a:p>
          <a:p>
            <a:pPr marL="914400" lvl="2" indent="0">
              <a:buFont typeface="Wingdings" panose="05000000000000000000" pitchFamily="2" charset="2"/>
              <a:buChar char="ü"/>
            </a:pPr>
            <a:endParaRPr lang="en-US" altLang="zh-CN" sz="1800"/>
          </a:p>
          <a:p>
            <a:pPr marL="914400" lvl="2" indent="0">
              <a:buNone/>
            </a:pPr>
            <a:endParaRPr lang="zh-CN" altLang="en-US" sz="1800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B8EDD6B9-EFE9-4A05-8856-F09C5ECD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5B709DA7-45C3-4D7A-A925-1ADE2B208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相关知识</a:t>
            </a:r>
            <a:endParaRPr lang="en-US" altLang="zh-CN" sz="2400"/>
          </a:p>
          <a:p>
            <a:pPr lvl="1"/>
            <a:r>
              <a:rPr lang="zh-CN" altLang="en-US" sz="2000"/>
              <a:t>字符串拷贝</a:t>
            </a:r>
          </a:p>
          <a:p>
            <a:pPr marL="914400" lvl="2" indent="0">
              <a:buNone/>
            </a:pPr>
            <a:r>
              <a:rPr lang="en-US" altLang="zh-CN" sz="1600"/>
              <a:t>char *strcpy(char *dest, const char *src);</a:t>
            </a:r>
          </a:p>
          <a:p>
            <a:pPr marL="914400" lvl="2" indent="0">
              <a:buNone/>
            </a:pPr>
            <a:r>
              <a:rPr lang="en-US" altLang="zh-CN" sz="1600"/>
              <a:t>char *strncpy(char *dest, const char *src, size_t n);</a:t>
            </a:r>
          </a:p>
          <a:p>
            <a:pPr lvl="1"/>
            <a:r>
              <a:rPr lang="zh-CN" altLang="en-US" sz="2000"/>
              <a:t>计算字符串长度</a:t>
            </a:r>
          </a:p>
          <a:p>
            <a:pPr marL="914400" lvl="2" indent="0">
              <a:buNone/>
            </a:pPr>
            <a:r>
              <a:rPr lang="en-US" altLang="zh-CN" sz="1600"/>
              <a:t>size_t strlen(const char *s);</a:t>
            </a:r>
          </a:p>
          <a:p>
            <a:pPr lvl="1"/>
            <a:r>
              <a:rPr lang="zh-CN" altLang="en-US" sz="2000"/>
              <a:t>字符查找</a:t>
            </a:r>
          </a:p>
          <a:p>
            <a:pPr marL="914400" lvl="2" indent="0">
              <a:buNone/>
            </a:pPr>
            <a:r>
              <a:rPr lang="en-US" altLang="zh-CN" sz="1600"/>
              <a:t>char *strchr(const char *s, int c);</a:t>
            </a:r>
          </a:p>
          <a:p>
            <a:pPr marL="914400" lvl="2" indent="0">
              <a:buNone/>
            </a:pPr>
            <a:r>
              <a:rPr lang="en-US" altLang="zh-CN" sz="1600"/>
              <a:t>char *strrchr(const char *s, int c);</a:t>
            </a:r>
          </a:p>
          <a:p>
            <a:pPr lvl="1"/>
            <a:r>
              <a:rPr lang="zh-CN" altLang="en-US" sz="2000"/>
              <a:t>内存填充</a:t>
            </a:r>
          </a:p>
          <a:p>
            <a:pPr marL="914400" lvl="2" indent="0">
              <a:buNone/>
            </a:pPr>
            <a:r>
              <a:rPr lang="en-US" altLang="zh-CN" sz="1600"/>
              <a:t>void *memset(void *dest, int c, size_t count);</a:t>
            </a:r>
          </a:p>
          <a:p>
            <a:pPr lvl="1"/>
            <a:r>
              <a:rPr lang="zh-CN" altLang="en-US" sz="2000"/>
              <a:t>内存拷贝</a:t>
            </a:r>
          </a:p>
          <a:p>
            <a:pPr marL="914400" lvl="2" indent="0">
              <a:buNone/>
            </a:pPr>
            <a:r>
              <a:rPr lang="en-US" altLang="zh-CN" sz="1600"/>
              <a:t>void *memcpy(void *dest, const void *src, size_t count); </a:t>
            </a:r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FB911932-0FBB-4B7C-8780-C2C40D92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B0E1ED28-0CA2-49C8-B69E-314C3098B5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相关知识</a:t>
            </a:r>
            <a:endParaRPr lang="en-US" altLang="zh-CN" sz="2400"/>
          </a:p>
          <a:p>
            <a:pPr lvl="1"/>
            <a:r>
              <a:rPr lang="zh-CN" altLang="en-US" sz="2000"/>
              <a:t>文件结束检测函数</a:t>
            </a:r>
            <a:r>
              <a:rPr lang="en-US" altLang="zh-CN" sz="2000"/>
              <a:t>feof</a:t>
            </a:r>
            <a:r>
              <a:rPr lang="zh-CN" altLang="en-US" sz="2000"/>
              <a:t>函数调用格式： </a:t>
            </a:r>
            <a:r>
              <a:rPr lang="en-US" altLang="zh-CN" sz="2000"/>
              <a:t>feof(</a:t>
            </a:r>
            <a:r>
              <a:rPr lang="zh-CN" altLang="en-US" sz="2000"/>
              <a:t>文件指针</a:t>
            </a:r>
            <a:r>
              <a:rPr lang="en-US" altLang="zh-CN" sz="2000"/>
              <a:t>)</a:t>
            </a:r>
            <a:r>
              <a:rPr lang="zh-CN" altLang="en-US" sz="2000"/>
              <a:t>； </a:t>
            </a:r>
            <a:endParaRPr lang="en-US" altLang="zh-CN" sz="2000"/>
          </a:p>
          <a:p>
            <a:pPr lvl="1"/>
            <a:r>
              <a:rPr lang="zh-CN" altLang="en-US" sz="2000"/>
              <a:t>功能：判断文件是否处于文件结束位置，如文件结束，则返回值为</a:t>
            </a:r>
            <a:r>
              <a:rPr lang="en-US" altLang="zh-CN" sz="2000"/>
              <a:t>1</a:t>
            </a:r>
            <a:r>
              <a:rPr lang="zh-CN" altLang="en-US" sz="2000"/>
              <a:t>，否则为</a:t>
            </a:r>
            <a:r>
              <a:rPr lang="en-US" altLang="zh-CN" sz="2000"/>
              <a:t>0</a:t>
            </a:r>
            <a:r>
              <a:rPr lang="zh-CN" altLang="en-US" sz="2000"/>
              <a:t>。 </a:t>
            </a:r>
          </a:p>
          <a:p>
            <a:pPr lvl="1"/>
            <a:r>
              <a:rPr lang="zh-CN" altLang="en-US" sz="2000"/>
              <a:t>读写文件出错检测函数：</a:t>
            </a:r>
            <a:r>
              <a:rPr lang="en-US" altLang="zh-CN" sz="2000"/>
              <a:t>ferror(</a:t>
            </a:r>
            <a:r>
              <a:rPr lang="zh-CN" altLang="en-US" sz="2000"/>
              <a:t>文件指针</a:t>
            </a:r>
            <a:r>
              <a:rPr lang="en-US" altLang="zh-CN" sz="2000"/>
              <a:t>)</a:t>
            </a:r>
            <a:r>
              <a:rPr lang="zh-CN" altLang="en-US" sz="2000"/>
              <a:t>； </a:t>
            </a:r>
            <a:endParaRPr lang="en-US" altLang="zh-CN" sz="2000"/>
          </a:p>
          <a:p>
            <a:pPr lvl="1"/>
            <a:r>
              <a:rPr lang="zh-CN" altLang="en-US" sz="2000"/>
              <a:t>功能：检查文件在用各种输入输出函数进行读写时是否出错。 如</a:t>
            </a:r>
            <a:r>
              <a:rPr lang="en-US" altLang="zh-CN" sz="2000"/>
              <a:t>ferror</a:t>
            </a:r>
            <a:r>
              <a:rPr lang="zh-CN" altLang="en-US" sz="2000"/>
              <a:t>返回值为</a:t>
            </a:r>
            <a:r>
              <a:rPr lang="en-US" altLang="zh-CN" sz="2000"/>
              <a:t>0</a:t>
            </a:r>
            <a:r>
              <a:rPr lang="zh-CN" altLang="en-US" sz="2000"/>
              <a:t>表示未出错，否则表示有错。 </a:t>
            </a:r>
            <a:endParaRPr lang="en-US" altLang="zh-CN" sz="200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BDB3706C-3A8C-4FA1-91D0-B4577473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E8E7207E-3D23-4111-853E-92A9581D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/>
              <a:t>运行结果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1600" dirty="0">
                <a:solidFill>
                  <a:srgbClr val="C00000"/>
                </a:solidFill>
              </a:rPr>
              <a:t>./server</a:t>
            </a:r>
          </a:p>
          <a:p>
            <a:pPr marL="0" indent="0">
              <a:buNone/>
              <a:defRPr/>
            </a:pPr>
            <a:r>
              <a:rPr lang="en-US" altLang="zh-CN" sz="1600" dirty="0"/>
              <a:t> 127.0.0.1 ,port 44076</a:t>
            </a:r>
          </a:p>
          <a:p>
            <a:pPr marL="0" indent="0">
              <a:buNone/>
              <a:defRPr/>
            </a:pPr>
            <a:r>
              <a:rPr lang="en-US" altLang="zh-CN" sz="1600" dirty="0" err="1">
                <a:solidFill>
                  <a:srgbClr val="C00000"/>
                </a:solidFill>
              </a:rPr>
              <a:t>recvlen</a:t>
            </a:r>
            <a:r>
              <a:rPr lang="en-US" altLang="zh-CN" sz="1600" dirty="0">
                <a:solidFill>
                  <a:srgbClr val="C00000"/>
                </a:solidFill>
              </a:rPr>
              <a:t>=??</a:t>
            </a:r>
          </a:p>
          <a:p>
            <a:pPr marL="0" indent="0">
              <a:buNone/>
              <a:defRPr/>
            </a:pPr>
            <a:r>
              <a:rPr lang="en-US" altLang="zh-CN" sz="1600" dirty="0"/>
              <a:t>root:x:0:0:root:/root:/bin/bash</a:t>
            </a:r>
          </a:p>
          <a:p>
            <a:pPr marL="0" indent="0">
              <a:buNone/>
              <a:defRPr/>
            </a:pPr>
            <a:r>
              <a:rPr lang="en-US" altLang="zh-CN" sz="1600" dirty="0"/>
              <a:t>daemon:x:1:1:daemon:/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sbin</a:t>
            </a:r>
            <a:r>
              <a:rPr lang="en-US" altLang="zh-CN" sz="1600" dirty="0"/>
              <a:t>:/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sbin</a:t>
            </a:r>
            <a:r>
              <a:rPr lang="en-US" altLang="zh-CN" sz="1600" dirty="0"/>
              <a:t>/</a:t>
            </a:r>
          </a:p>
          <a:p>
            <a:pPr marL="0" indent="0">
              <a:buNone/>
              <a:defRPr/>
            </a:pPr>
            <a:r>
              <a:rPr lang="en-US" altLang="zh-CN" sz="1600" dirty="0"/>
              <a:t>…………..</a:t>
            </a:r>
          </a:p>
          <a:p>
            <a:pPr marL="0" indent="0">
              <a:buNone/>
              <a:defRPr/>
            </a:pPr>
            <a:r>
              <a:rPr lang="en-US" altLang="zh-CN" sz="1600" dirty="0" err="1">
                <a:solidFill>
                  <a:srgbClr val="C00000"/>
                </a:solidFill>
              </a:rPr>
              <a:t>recvlen</a:t>
            </a:r>
            <a:r>
              <a:rPr lang="en-US" altLang="zh-CN" sz="1600" dirty="0">
                <a:solidFill>
                  <a:srgbClr val="C00000"/>
                </a:solidFill>
              </a:rPr>
              <a:t>=??</a:t>
            </a:r>
          </a:p>
          <a:p>
            <a:pPr marL="0" indent="0">
              <a:buNone/>
              <a:defRPr/>
            </a:pPr>
            <a:r>
              <a:rPr lang="en-US" altLang="zh-CN" sz="1600" dirty="0"/>
              <a:t>se</a:t>
            </a:r>
          </a:p>
          <a:p>
            <a:pPr marL="0" indent="0">
              <a:buNone/>
              <a:defRPr/>
            </a:pPr>
            <a:r>
              <a:rPr lang="en-US" altLang="zh-CN" sz="1600" dirty="0"/>
              <a:t>usbmux:x:103:46:usbmux daemon,,,:/home/</a:t>
            </a:r>
            <a:r>
              <a:rPr lang="en-US" altLang="zh-CN" sz="1600" dirty="0" err="1"/>
              <a:t>usbmux</a:t>
            </a:r>
            <a:r>
              <a:rPr lang="en-US" altLang="zh-CN" sz="1600" dirty="0"/>
              <a:t>:/bin/false</a:t>
            </a:r>
          </a:p>
          <a:p>
            <a:pPr marL="0" indent="0">
              <a:buNone/>
              <a:defRPr/>
            </a:pPr>
            <a:r>
              <a:rPr lang="en-US" altLang="zh-CN" sz="1600" dirty="0"/>
              <a:t>…………..</a:t>
            </a:r>
          </a:p>
          <a:p>
            <a:pPr marL="0" indent="0">
              <a:buNone/>
              <a:defRPr/>
            </a:pPr>
            <a:endParaRPr lang="en-US" altLang="zh-CN" sz="1800" dirty="0"/>
          </a:p>
          <a:p>
            <a:pPr marL="0" indent="0">
              <a:buNone/>
              <a:defRPr/>
            </a:pPr>
            <a:r>
              <a:rPr lang="nb-NO" altLang="zh-CN" sz="1600" dirty="0">
                <a:solidFill>
                  <a:srgbClr val="C00000"/>
                </a:solidFill>
              </a:rPr>
              <a:t>./client 127.0.0.1 2500 /etc/passwd</a:t>
            </a:r>
          </a:p>
          <a:p>
            <a:pPr marL="0" indent="0">
              <a:buNone/>
              <a:defRPr/>
            </a:pPr>
            <a:r>
              <a:rPr lang="nb-NO" altLang="zh-CN" sz="1600" dirty="0"/>
              <a:t>datalen=1024</a:t>
            </a:r>
          </a:p>
          <a:p>
            <a:pPr marL="0" indent="0">
              <a:buNone/>
              <a:defRPr/>
            </a:pPr>
            <a:r>
              <a:rPr lang="nb-NO" altLang="zh-CN" sz="1600" dirty="0"/>
              <a:t>datalen=846</a:t>
            </a:r>
          </a:p>
          <a:p>
            <a:pPr marL="0" indent="0">
              <a:buNone/>
              <a:defRPr/>
            </a:pPr>
            <a:r>
              <a:rPr lang="nb-NO" altLang="zh-CN" sz="1600" dirty="0"/>
              <a:t>datalen=0</a:t>
            </a:r>
          </a:p>
          <a:p>
            <a:pPr marL="0" indent="0">
              <a:buNone/>
              <a:defRPr/>
            </a:pPr>
            <a:r>
              <a:rPr lang="nb-NO" altLang="zh-CN" sz="1600" dirty="0"/>
              <a:t>send over</a:t>
            </a:r>
          </a:p>
          <a:p>
            <a:pPr marL="0" indent="0">
              <a:buNone/>
              <a:defRPr/>
            </a:pPr>
            <a:endParaRPr lang="en-US" altLang="zh-CN" sz="1800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75BEF033-EFDC-49BB-9219-ADEB092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子任务</a:t>
            </a:r>
            <a:r>
              <a:rPr lang="en-US" altLang="zh-CN"/>
              <a:t>4</a:t>
            </a:r>
            <a:r>
              <a:rPr lang="zh-CN" altLang="en-US"/>
              <a:t>参考答案</a:t>
            </a:r>
          </a:p>
        </p:txBody>
      </p:sp>
      <p:pic>
        <p:nvPicPr>
          <p:cNvPr id="37891" name="图片 2">
            <a:extLst>
              <a:ext uri="{FF2B5EF4-FFF2-40B4-BE49-F238E27FC236}">
                <a16:creationId xmlns:a16="http://schemas.microsoft.com/office/drawing/2014/main" id="{E078DF3F-35E0-45C8-834B-5DB775E1D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04900"/>
            <a:ext cx="9144000" cy="57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604A77A-3DF3-41DF-9754-0E00F4E9F0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49276"/>
            <a:ext cx="9906000" cy="5572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目录</a:t>
            </a:r>
            <a:endParaRPr 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CA7739D6-9955-4C12-A7C0-780F068D4B9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8504" y="1549400"/>
            <a:ext cx="9081070" cy="5308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dirty="0"/>
              <a:t>子任务</a:t>
            </a:r>
            <a:r>
              <a:rPr lang="en-US" altLang="zh-CN" dirty="0"/>
              <a:t>8</a:t>
            </a:r>
            <a:r>
              <a:rPr lang="zh-CN" altLang="en-US" dirty="0"/>
              <a:t>：为</a:t>
            </a:r>
            <a:r>
              <a:rPr lang="en-US" altLang="zh-CN" dirty="0"/>
              <a:t>client</a:t>
            </a:r>
            <a:r>
              <a:rPr lang="zh-CN" altLang="en-US" dirty="0"/>
              <a:t>和</a:t>
            </a:r>
            <a:r>
              <a:rPr lang="en-US" altLang="zh-CN" dirty="0"/>
              <a:t>server</a:t>
            </a:r>
            <a:r>
              <a:rPr lang="zh-CN" altLang="en-US" dirty="0"/>
              <a:t>程序添加时间统计功能</a:t>
            </a:r>
          </a:p>
          <a:p>
            <a:pPr algn="just">
              <a:lnSpc>
                <a:spcPct val="90000"/>
              </a:lnSpc>
            </a:pPr>
            <a:r>
              <a:rPr lang="zh-CN" altLang="en-US" dirty="0"/>
              <a:t>子任务</a:t>
            </a:r>
            <a:r>
              <a:rPr lang="en-US" altLang="zh-CN" dirty="0"/>
              <a:t>9</a:t>
            </a:r>
            <a:r>
              <a:rPr lang="zh-CN" altLang="en-US" dirty="0"/>
              <a:t>：改进协议，</a:t>
            </a:r>
            <a:r>
              <a:rPr lang="en-US" altLang="zh-CN" dirty="0"/>
              <a:t>server</a:t>
            </a:r>
            <a:r>
              <a:rPr lang="zh-CN" altLang="en-US" dirty="0"/>
              <a:t>无需显式回复</a:t>
            </a:r>
            <a:r>
              <a:rPr lang="en-US" altLang="zh-CN" dirty="0"/>
              <a:t>client.</a:t>
            </a:r>
            <a:r>
              <a:rPr lang="zh-CN" altLang="en-US" dirty="0"/>
              <a:t>请修改</a:t>
            </a:r>
            <a:r>
              <a:rPr lang="en-US" altLang="zh-CN" dirty="0"/>
              <a:t>server</a:t>
            </a:r>
            <a:r>
              <a:rPr lang="zh-CN" altLang="en-US" dirty="0"/>
              <a:t>接收和解析消息的方式，以支持“无回复”的交互流程</a:t>
            </a:r>
          </a:p>
          <a:p>
            <a:pPr algn="just">
              <a:lnSpc>
                <a:spcPct val="90000"/>
              </a:lnSpc>
            </a:pPr>
            <a:r>
              <a:rPr lang="zh-CN" altLang="en-US" dirty="0"/>
              <a:t>附加题</a:t>
            </a:r>
            <a:r>
              <a:rPr lang="en-US" altLang="zh-CN" dirty="0"/>
              <a:t>-</a:t>
            </a:r>
            <a:r>
              <a:rPr lang="zh-CN" altLang="en-US" dirty="0"/>
              <a:t>子任务</a:t>
            </a:r>
            <a:r>
              <a:rPr lang="en-US" altLang="zh-CN" dirty="0"/>
              <a:t>10</a:t>
            </a:r>
            <a:r>
              <a:rPr lang="zh-CN" altLang="en-US" dirty="0"/>
              <a:t>：实现支持多客户端并发传输文件的</a:t>
            </a:r>
            <a:endParaRPr lang="en-US" altLang="zh-CN" dirty="0"/>
          </a:p>
          <a:p>
            <a:pPr algn="just" eaLnBrk="1" hangingPunct="1">
              <a:buClrTx/>
            </a:pPr>
            <a:endParaRPr lang="en-US" altLang="zh-CN" sz="3200" dirty="0">
              <a:solidFill>
                <a:srgbClr val="001966"/>
              </a:solidFill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475884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D1BBAF53-CD6F-4316-A8B9-72E9B23D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子任务</a:t>
            </a:r>
            <a:r>
              <a:rPr lang="en-US" altLang="zh-CN"/>
              <a:t>4</a:t>
            </a:r>
            <a:r>
              <a:rPr lang="zh-CN" altLang="en-US"/>
              <a:t>参考答案</a:t>
            </a:r>
          </a:p>
        </p:txBody>
      </p:sp>
      <p:pic>
        <p:nvPicPr>
          <p:cNvPr id="39939" name="图片 2">
            <a:extLst>
              <a:ext uri="{FF2B5EF4-FFF2-40B4-BE49-F238E27FC236}">
                <a16:creationId xmlns:a16="http://schemas.microsoft.com/office/drawing/2014/main" id="{042A294D-BA68-4B93-85F6-73DD13627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1125538"/>
            <a:ext cx="913765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30CCD19E-EDB2-4EA2-AA4C-F008C4B0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子任务</a:t>
            </a:r>
            <a:r>
              <a:rPr lang="en-US" altLang="zh-CN"/>
              <a:t>4</a:t>
            </a:r>
            <a:r>
              <a:rPr lang="zh-CN" altLang="en-US"/>
              <a:t>参考答案</a:t>
            </a:r>
          </a:p>
        </p:txBody>
      </p:sp>
      <p:pic>
        <p:nvPicPr>
          <p:cNvPr id="41987" name="图片 2">
            <a:extLst>
              <a:ext uri="{FF2B5EF4-FFF2-40B4-BE49-F238E27FC236}">
                <a16:creationId xmlns:a16="http://schemas.microsoft.com/office/drawing/2014/main" id="{2A634385-766A-4A78-952A-F0CEE6C32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30300"/>
            <a:ext cx="91440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744751F7-AA86-4C63-9710-48B1C4BA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43011" name="内容占位符 2">
            <a:extLst>
              <a:ext uri="{FF2B5EF4-FFF2-40B4-BE49-F238E27FC236}">
                <a16:creationId xmlns:a16="http://schemas.microsoft.com/office/drawing/2014/main" id="{177DB7BA-3E08-4B89-BE58-B0D192D8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任务描述</a:t>
            </a:r>
          </a:p>
          <a:p>
            <a:pPr lvl="1"/>
            <a:r>
              <a:rPr lang="zh-CN" altLang="en-US" sz="2000"/>
              <a:t>在任务</a:t>
            </a:r>
            <a:r>
              <a:rPr lang="en-US" altLang="zh-CN" sz="2000"/>
              <a:t>4</a:t>
            </a:r>
            <a:r>
              <a:rPr lang="zh-CN" altLang="en-US" sz="2000"/>
              <a:t>的基础上，实现</a:t>
            </a:r>
            <a:r>
              <a:rPr lang="en-US" altLang="zh-CN" sz="2000"/>
              <a:t>server</a:t>
            </a:r>
            <a:r>
              <a:rPr lang="zh-CN" altLang="en-US" sz="2000"/>
              <a:t>把收到的数据保存到当前目录的文件中</a:t>
            </a:r>
          </a:p>
          <a:p>
            <a:pPr lvl="1"/>
            <a:r>
              <a:rPr lang="zh-CN" altLang="en-US" sz="2000"/>
              <a:t>思路提示：</a:t>
            </a:r>
            <a:endParaRPr lang="en-US" altLang="zh-CN" sz="2000"/>
          </a:p>
          <a:p>
            <a:pPr marL="914400" lvl="2" indent="0">
              <a:buNone/>
            </a:pPr>
            <a:r>
              <a:rPr lang="en-US" altLang="zh-CN" sz="1800"/>
              <a:t>Server.c</a:t>
            </a:r>
          </a:p>
          <a:p>
            <a:pPr marL="914400" lvl="2" indent="0">
              <a:buFont typeface="Wingdings" panose="05000000000000000000" pitchFamily="2" charset="2"/>
              <a:buChar char="ü"/>
            </a:pPr>
            <a:r>
              <a:rPr lang="zh-CN" altLang="en-US" sz="1800"/>
              <a:t>命令行指定保存的文件名字</a:t>
            </a:r>
            <a:endParaRPr lang="en-US" altLang="zh-CN" sz="1800"/>
          </a:p>
          <a:p>
            <a:pPr marL="914400" lvl="2" indent="0">
              <a:buFont typeface="Wingdings" panose="05000000000000000000" pitchFamily="2" charset="2"/>
              <a:buChar char="ü"/>
            </a:pPr>
            <a:r>
              <a:rPr lang="zh-CN" altLang="en-US" sz="1800"/>
              <a:t>打开（或新建）文件，从</a:t>
            </a:r>
            <a:r>
              <a:rPr lang="en-US" altLang="zh-CN" sz="1800"/>
              <a:t>socket</a:t>
            </a:r>
            <a:r>
              <a:rPr lang="zh-CN" altLang="en-US" sz="1800"/>
              <a:t>接收到数据之后，将数据写入文件中。</a:t>
            </a:r>
          </a:p>
          <a:p>
            <a:pPr marL="914400" lvl="2" indent="0">
              <a:buFont typeface="Wingdings" panose="05000000000000000000" pitchFamily="2" charset="2"/>
              <a:buChar char="ü"/>
            </a:pPr>
            <a:r>
              <a:rPr lang="zh-CN" altLang="en-US" sz="1800"/>
              <a:t>在</a:t>
            </a:r>
            <a:r>
              <a:rPr lang="en-US" altLang="zh-CN" sz="1800"/>
              <a:t>socket</a:t>
            </a:r>
            <a:r>
              <a:rPr lang="zh-CN" altLang="en-US" sz="1800"/>
              <a:t>被断开之后，关闭</a:t>
            </a:r>
            <a:r>
              <a:rPr lang="en-US" altLang="zh-CN" sz="1800"/>
              <a:t>(fclose)</a:t>
            </a:r>
            <a:r>
              <a:rPr lang="zh-CN" altLang="en-US" sz="1800"/>
              <a:t>文件，并打印提示信息到屏幕上</a:t>
            </a:r>
            <a:endParaRPr lang="en-US" altLang="zh-CN" sz="1800"/>
          </a:p>
          <a:p>
            <a:pPr marL="914400" lvl="2" indent="0">
              <a:buFont typeface="Wingdings" panose="05000000000000000000" pitchFamily="2" charset="2"/>
              <a:buChar char="ü"/>
            </a:pPr>
            <a:r>
              <a:rPr lang="zh-CN" altLang="en-US" sz="1800"/>
              <a:t>运行使用任务</a:t>
            </a:r>
            <a:r>
              <a:rPr lang="en-US" altLang="zh-CN" sz="1800"/>
              <a:t>4</a:t>
            </a:r>
            <a:r>
              <a:rPr lang="zh-CN" altLang="en-US" sz="1800"/>
              <a:t>的</a:t>
            </a:r>
            <a:r>
              <a:rPr lang="en-US" altLang="zh-CN" sz="1800"/>
              <a:t>client,</a:t>
            </a:r>
            <a:r>
              <a:rPr lang="zh-CN" altLang="en-US" sz="1800"/>
              <a:t>打开文件，由</a:t>
            </a:r>
            <a:r>
              <a:rPr lang="en-US" altLang="zh-CN" sz="1800"/>
              <a:t>server</a:t>
            </a:r>
            <a:r>
              <a:rPr lang="zh-CN" altLang="en-US" sz="1800"/>
              <a:t>保存到新的文件中</a:t>
            </a:r>
          </a:p>
          <a:p>
            <a:pPr marL="914400" lvl="2" indent="0">
              <a:buNone/>
            </a:pPr>
            <a:endParaRPr lang="zh-CN" altLang="en-US" sz="1800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914CF221-22B7-4CB4-9191-7C4A1007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C5F5F417-4C07-4DAC-BC9B-BDBC3A9C1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相关知识</a:t>
            </a:r>
            <a:endParaRPr lang="en-US" altLang="zh-CN" sz="2400"/>
          </a:p>
          <a:p>
            <a:pPr lvl="1"/>
            <a:r>
              <a:rPr lang="zh-CN" altLang="en-US" sz="2000"/>
              <a:t>字符串拷贝</a:t>
            </a:r>
          </a:p>
          <a:p>
            <a:pPr marL="914400" lvl="2" indent="0">
              <a:buNone/>
            </a:pPr>
            <a:r>
              <a:rPr lang="en-US" altLang="zh-CN" sz="1600"/>
              <a:t>char *strcpy(char *dest, const char *src);</a:t>
            </a:r>
          </a:p>
          <a:p>
            <a:pPr marL="914400" lvl="2" indent="0">
              <a:buNone/>
            </a:pPr>
            <a:r>
              <a:rPr lang="en-US" altLang="zh-CN" sz="1600"/>
              <a:t>char *strncpy(char *dest, const char *src, size_t n);</a:t>
            </a:r>
          </a:p>
          <a:p>
            <a:pPr lvl="1"/>
            <a:r>
              <a:rPr lang="zh-CN" altLang="en-US" sz="2000"/>
              <a:t>计算字符串长度</a:t>
            </a:r>
          </a:p>
          <a:p>
            <a:pPr marL="914400" lvl="2" indent="0">
              <a:buNone/>
            </a:pPr>
            <a:r>
              <a:rPr lang="en-US" altLang="zh-CN" sz="1600"/>
              <a:t>size_t strlen(const char *s);</a:t>
            </a:r>
          </a:p>
          <a:p>
            <a:pPr lvl="1"/>
            <a:r>
              <a:rPr lang="zh-CN" altLang="en-US" sz="2000"/>
              <a:t>字符查找</a:t>
            </a:r>
          </a:p>
          <a:p>
            <a:pPr marL="914400" lvl="2" indent="0">
              <a:buNone/>
            </a:pPr>
            <a:r>
              <a:rPr lang="en-US" altLang="zh-CN" sz="1600"/>
              <a:t>char *strchr(const char *s, int c);</a:t>
            </a:r>
          </a:p>
          <a:p>
            <a:pPr marL="914400" lvl="2" indent="0">
              <a:buNone/>
            </a:pPr>
            <a:r>
              <a:rPr lang="en-US" altLang="zh-CN" sz="1600"/>
              <a:t>char *strrchr(const char *s, int c);</a:t>
            </a:r>
          </a:p>
          <a:p>
            <a:pPr lvl="1"/>
            <a:r>
              <a:rPr lang="zh-CN" altLang="en-US" sz="2000"/>
              <a:t>内存填充</a:t>
            </a:r>
          </a:p>
          <a:p>
            <a:pPr marL="914400" lvl="2" indent="0">
              <a:buNone/>
            </a:pPr>
            <a:r>
              <a:rPr lang="en-US" altLang="zh-CN" sz="1600"/>
              <a:t>void *memset(void *dest, int c, size_t count);</a:t>
            </a:r>
          </a:p>
          <a:p>
            <a:pPr lvl="1"/>
            <a:r>
              <a:rPr lang="zh-CN" altLang="en-US" sz="2000"/>
              <a:t>内存拷贝</a:t>
            </a:r>
          </a:p>
          <a:p>
            <a:pPr marL="914400" lvl="2" indent="0">
              <a:buNone/>
            </a:pPr>
            <a:r>
              <a:rPr lang="en-US" altLang="zh-CN" sz="1600"/>
              <a:t>void *memcpy(void *dest, const void *src, size_t count); </a:t>
            </a:r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ECD54525-22D1-4816-9036-CB6FC983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DE4AA3AB-B868-448F-863C-19993E0B96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相关知识</a:t>
            </a:r>
            <a:endParaRPr lang="en-US" altLang="zh-CN" sz="2400"/>
          </a:p>
          <a:p>
            <a:pPr lvl="1"/>
            <a:r>
              <a:rPr lang="zh-CN" altLang="en-US" sz="2000"/>
              <a:t>文件结束检测函数</a:t>
            </a:r>
            <a:r>
              <a:rPr lang="en-US" altLang="zh-CN" sz="2000"/>
              <a:t>feof</a:t>
            </a:r>
            <a:r>
              <a:rPr lang="zh-CN" altLang="en-US" sz="2000"/>
              <a:t>函数调用格式： </a:t>
            </a:r>
            <a:r>
              <a:rPr lang="en-US" altLang="zh-CN" sz="2000"/>
              <a:t>feof(</a:t>
            </a:r>
            <a:r>
              <a:rPr lang="zh-CN" altLang="en-US" sz="2000"/>
              <a:t>文件指针</a:t>
            </a:r>
            <a:r>
              <a:rPr lang="en-US" altLang="zh-CN" sz="2000"/>
              <a:t>)</a:t>
            </a:r>
            <a:r>
              <a:rPr lang="zh-CN" altLang="en-US" sz="2000"/>
              <a:t>； </a:t>
            </a:r>
            <a:endParaRPr lang="en-US" altLang="zh-CN" sz="2000"/>
          </a:p>
          <a:p>
            <a:pPr lvl="1"/>
            <a:r>
              <a:rPr lang="zh-CN" altLang="en-US" sz="2000"/>
              <a:t>功能：判断文件是否处于文件结束位置，如文件结束，则返回值为</a:t>
            </a:r>
            <a:r>
              <a:rPr lang="en-US" altLang="zh-CN" sz="2000"/>
              <a:t>1</a:t>
            </a:r>
            <a:r>
              <a:rPr lang="zh-CN" altLang="en-US" sz="2000"/>
              <a:t>，否则为</a:t>
            </a:r>
            <a:r>
              <a:rPr lang="en-US" altLang="zh-CN" sz="2000"/>
              <a:t>0</a:t>
            </a:r>
            <a:r>
              <a:rPr lang="zh-CN" altLang="en-US" sz="2000"/>
              <a:t>。 </a:t>
            </a:r>
          </a:p>
          <a:p>
            <a:pPr lvl="1"/>
            <a:r>
              <a:rPr lang="zh-CN" altLang="en-US" sz="2000"/>
              <a:t>读写文件出错检测函数：</a:t>
            </a:r>
            <a:r>
              <a:rPr lang="en-US" altLang="zh-CN" sz="2000"/>
              <a:t>ferror(</a:t>
            </a:r>
            <a:r>
              <a:rPr lang="zh-CN" altLang="en-US" sz="2000"/>
              <a:t>文件指针</a:t>
            </a:r>
            <a:r>
              <a:rPr lang="en-US" altLang="zh-CN" sz="2000"/>
              <a:t>)</a:t>
            </a:r>
            <a:r>
              <a:rPr lang="zh-CN" altLang="en-US" sz="2000"/>
              <a:t>； </a:t>
            </a:r>
            <a:endParaRPr lang="en-US" altLang="zh-CN" sz="2000"/>
          </a:p>
          <a:p>
            <a:pPr lvl="1"/>
            <a:r>
              <a:rPr lang="zh-CN" altLang="en-US" sz="2000"/>
              <a:t>功能：检查文件在用各种输入输出函数进行读写时是否出错。 如</a:t>
            </a:r>
            <a:r>
              <a:rPr lang="en-US" altLang="zh-CN" sz="2000"/>
              <a:t>ferror</a:t>
            </a:r>
            <a:r>
              <a:rPr lang="zh-CN" altLang="en-US" sz="2000"/>
              <a:t>返回值为</a:t>
            </a:r>
            <a:r>
              <a:rPr lang="en-US" altLang="zh-CN" sz="2000"/>
              <a:t>0</a:t>
            </a:r>
            <a:r>
              <a:rPr lang="zh-CN" altLang="en-US" sz="2000"/>
              <a:t>表示未出错，否则表示有错。 </a:t>
            </a:r>
            <a:endParaRPr lang="en-US" altLang="zh-CN" sz="200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E5479E2D-D1A2-4AA5-BC8E-F7B33AF3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E3D21DD2-CCF3-4A66-8141-F93D4BF42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/>
              <a:t>运行结果</a:t>
            </a: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C00000"/>
                </a:solidFill>
              </a:rPr>
              <a:t>./server </a:t>
            </a:r>
            <a:r>
              <a:rPr lang="en-US" altLang="zh-CN" sz="1800" dirty="0" err="1">
                <a:solidFill>
                  <a:srgbClr val="C00000"/>
                </a:solidFill>
              </a:rPr>
              <a:t>filepasswd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1800" dirty="0"/>
              <a:t>127.0.0.1 ,port 44082</a:t>
            </a:r>
          </a:p>
          <a:p>
            <a:pPr marL="0" indent="0">
              <a:buNone/>
              <a:defRPr/>
            </a:pPr>
            <a:r>
              <a:rPr lang="en-US" altLang="zh-CN" sz="1800" dirty="0" err="1"/>
              <a:t>filepasswd</a:t>
            </a:r>
            <a:r>
              <a:rPr lang="en-US" altLang="zh-CN" sz="1800" dirty="0"/>
              <a:t> write over!</a:t>
            </a:r>
          </a:p>
          <a:p>
            <a:pPr marL="0" indent="0">
              <a:buNone/>
              <a:defRPr/>
            </a:pPr>
            <a:endParaRPr lang="en-US" altLang="zh-CN" sz="1800" dirty="0"/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C00000"/>
                </a:solidFill>
              </a:rPr>
              <a:t>./client 127.0.0.1 2500 /</a:t>
            </a:r>
            <a:r>
              <a:rPr lang="en-US" altLang="zh-CN" sz="1800" dirty="0" err="1">
                <a:solidFill>
                  <a:srgbClr val="C00000"/>
                </a:solidFill>
              </a:rPr>
              <a:t>etc</a:t>
            </a:r>
            <a:r>
              <a:rPr lang="en-US" altLang="zh-CN" sz="1800" dirty="0">
                <a:solidFill>
                  <a:srgbClr val="C00000"/>
                </a:solidFill>
              </a:rPr>
              <a:t>/</a:t>
            </a:r>
            <a:r>
              <a:rPr lang="en-US" altLang="zh-CN" sz="1800" dirty="0" err="1">
                <a:solidFill>
                  <a:srgbClr val="C00000"/>
                </a:solidFill>
              </a:rPr>
              <a:t>passwd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1800" dirty="0" err="1"/>
              <a:t>datalen</a:t>
            </a:r>
            <a:r>
              <a:rPr lang="en-US" altLang="zh-CN" sz="1800" dirty="0"/>
              <a:t>=1024</a:t>
            </a:r>
          </a:p>
          <a:p>
            <a:pPr marL="0" indent="0">
              <a:buNone/>
              <a:defRPr/>
            </a:pPr>
            <a:r>
              <a:rPr lang="en-US" altLang="zh-CN" sz="1800" dirty="0" err="1"/>
              <a:t>datalen</a:t>
            </a:r>
            <a:r>
              <a:rPr lang="en-US" altLang="zh-CN" sz="1800" dirty="0"/>
              <a:t>=846</a:t>
            </a:r>
          </a:p>
          <a:p>
            <a:pPr marL="0" indent="0">
              <a:buNone/>
              <a:defRPr/>
            </a:pPr>
            <a:r>
              <a:rPr lang="en-US" altLang="zh-CN" sz="1800" dirty="0" err="1"/>
              <a:t>datalen</a:t>
            </a:r>
            <a:r>
              <a:rPr lang="en-US" altLang="zh-CN" sz="1800" dirty="0"/>
              <a:t>=0</a:t>
            </a:r>
          </a:p>
          <a:p>
            <a:pPr marL="0" indent="0">
              <a:buNone/>
              <a:defRPr/>
            </a:pPr>
            <a:r>
              <a:rPr lang="en-US" altLang="zh-CN" sz="1800" dirty="0"/>
              <a:t>send over</a:t>
            </a:r>
          </a:p>
          <a:p>
            <a:pPr marL="0" indent="0">
              <a:buNone/>
              <a:defRPr/>
            </a:pPr>
            <a:endParaRPr lang="en-US" altLang="zh-CN" sz="1800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03015396-8965-4CF2-ACD2-8029093A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子任务</a:t>
            </a:r>
            <a:r>
              <a:rPr lang="en-US" altLang="zh-CN"/>
              <a:t>5</a:t>
            </a:r>
            <a:r>
              <a:rPr lang="zh-CN" altLang="en-US"/>
              <a:t>参考答案</a:t>
            </a:r>
          </a:p>
        </p:txBody>
      </p:sp>
      <p:pic>
        <p:nvPicPr>
          <p:cNvPr id="48131" name="图片 2">
            <a:extLst>
              <a:ext uri="{FF2B5EF4-FFF2-40B4-BE49-F238E27FC236}">
                <a16:creationId xmlns:a16="http://schemas.microsoft.com/office/drawing/2014/main" id="{F3A750E1-EBB8-4870-A0C1-3E3306ACDF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"/>
          <a:stretch/>
        </p:blipFill>
        <p:spPr bwMode="auto">
          <a:xfrm>
            <a:off x="384969" y="2060848"/>
            <a:ext cx="91360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图片 3">
            <a:extLst>
              <a:ext uri="{FF2B5EF4-FFF2-40B4-BE49-F238E27FC236}">
                <a16:creationId xmlns:a16="http://schemas.microsoft.com/office/drawing/2014/main" id="{DA842261-A8BC-415A-A3A5-1BB5DEA1B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3429000"/>
            <a:ext cx="9136062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57080C1C-B914-4769-806B-95A47404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AD71836-1281-49F6-8447-1478CE27BE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目标</a:t>
            </a:r>
            <a:endParaRPr lang="en-US" altLang="zh-CN" sz="2400"/>
          </a:p>
          <a:p>
            <a:pPr lvl="1"/>
            <a:r>
              <a:rPr lang="zh-CN" altLang="en-US" sz="2000"/>
              <a:t>设计和实现简单的协议，支持传输文件名和文件内容</a:t>
            </a:r>
            <a:endParaRPr lang="en-US" altLang="zh-CN" sz="2000"/>
          </a:p>
          <a:p>
            <a:r>
              <a:rPr lang="zh-CN" altLang="en-US" sz="2400"/>
              <a:t>要求</a:t>
            </a:r>
            <a:endParaRPr lang="en-US" altLang="zh-CN" sz="2400"/>
          </a:p>
          <a:p>
            <a:pPr lvl="1"/>
            <a:r>
              <a:rPr lang="zh-CN" altLang="en-US" sz="2000"/>
              <a:t>按要求正确设计协议</a:t>
            </a:r>
            <a:endParaRPr lang="en-US" altLang="zh-CN" sz="2000"/>
          </a:p>
          <a:p>
            <a:pPr lvl="1"/>
            <a:r>
              <a:rPr lang="zh-CN" altLang="en-US" sz="2000"/>
              <a:t>能够实现传输文件名和文件内容的功能</a:t>
            </a:r>
            <a:endParaRPr lang="en-US" altLang="zh-CN" sz="2000"/>
          </a:p>
          <a:p>
            <a:pPr lvl="1">
              <a:buFont typeface="Wingdings" panose="05000000000000000000" pitchFamily="2" charset="2"/>
              <a:buNone/>
            </a:pPr>
            <a:endParaRPr lang="zh-CN" altLang="en-US" sz="2000"/>
          </a:p>
          <a:p>
            <a:pPr lvl="1"/>
            <a:endParaRPr lang="en-US" altLang="zh-CN" sz="200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>
            <a:extLst>
              <a:ext uri="{FF2B5EF4-FFF2-40B4-BE49-F238E27FC236}">
                <a16:creationId xmlns:a16="http://schemas.microsoft.com/office/drawing/2014/main" id="{A1045BDB-62A8-4A40-B752-E78E520F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3665D292-7243-476F-9058-F78AC6C630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相关知识</a:t>
            </a:r>
            <a:endParaRPr lang="en-US" altLang="zh-CN" sz="2400" dirty="0"/>
          </a:p>
          <a:p>
            <a:pPr lvl="1"/>
            <a:r>
              <a:rPr lang="zh-CN" altLang="en-US" sz="1600" dirty="0"/>
              <a:t>协议设计</a:t>
            </a:r>
          </a:p>
          <a:p>
            <a:pPr marL="914400" lvl="2" indent="0">
              <a:buNone/>
            </a:pPr>
            <a:r>
              <a:rPr lang="zh-CN" altLang="en-US" sz="1600" dirty="0"/>
              <a:t>以文件传输为例，至少有</a:t>
            </a:r>
            <a:r>
              <a:rPr lang="en-US" altLang="zh-CN" sz="1600" dirty="0"/>
              <a:t>3</a:t>
            </a:r>
            <a:r>
              <a:rPr lang="zh-CN" altLang="en-US" sz="1600" dirty="0"/>
              <a:t>种消息类型：</a:t>
            </a:r>
          </a:p>
          <a:p>
            <a:pPr lvl="3"/>
            <a:r>
              <a:rPr lang="zh-CN" altLang="en-US" sz="1600" dirty="0"/>
              <a:t>文件名</a:t>
            </a:r>
          </a:p>
          <a:p>
            <a:pPr lvl="3"/>
            <a:r>
              <a:rPr lang="zh-CN" altLang="en-US" sz="1600" dirty="0"/>
              <a:t>文件内容</a:t>
            </a:r>
          </a:p>
          <a:p>
            <a:pPr lvl="3"/>
            <a:r>
              <a:rPr lang="zh-CN" altLang="en-US" sz="1600" dirty="0"/>
              <a:t>回复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zh-CN" altLang="en-US" sz="1600" dirty="0"/>
              <a:t>使用宏定义表示：</a:t>
            </a:r>
          </a:p>
          <a:p>
            <a:pPr lvl="3"/>
            <a:r>
              <a:rPr lang="en-US" altLang="zh-CN" sz="1600" dirty="0"/>
              <a:t>#define MSG_FILENAME	1</a:t>
            </a:r>
          </a:p>
          <a:p>
            <a:pPr lvl="3"/>
            <a:r>
              <a:rPr lang="en-US" altLang="zh-CN" sz="1600" dirty="0"/>
              <a:t>#define MSG_CONTENT 	2</a:t>
            </a:r>
          </a:p>
          <a:p>
            <a:pPr lvl="3"/>
            <a:r>
              <a:rPr lang="en-US" altLang="zh-CN" sz="1600" dirty="0"/>
              <a:t>#define MSG_ACK		3</a:t>
            </a:r>
          </a:p>
          <a:p>
            <a:pPr marL="914400" lvl="2" indent="0">
              <a:buNone/>
            </a:pPr>
            <a:r>
              <a:rPr lang="zh-CN" altLang="en-US" sz="1600" dirty="0"/>
              <a:t>消息的格式，至少应包含以下几个字段：</a:t>
            </a:r>
          </a:p>
          <a:p>
            <a:pPr lvl="3"/>
            <a:r>
              <a:rPr lang="en-US" altLang="zh-CN" sz="1600" dirty="0"/>
              <a:t>(</a:t>
            </a:r>
            <a:r>
              <a:rPr lang="zh-CN" altLang="en-US" sz="1600" dirty="0"/>
              <a:t>消息类型，数据长度，数据</a:t>
            </a:r>
            <a:r>
              <a:rPr lang="en-US" altLang="zh-CN" sz="1600" dirty="0"/>
              <a:t>)</a:t>
            </a:r>
          </a:p>
          <a:p>
            <a:pPr marL="914400" lvl="2" indent="0">
              <a:buNone/>
            </a:pPr>
            <a:r>
              <a:rPr lang="zh-CN" altLang="en-US" sz="1600" dirty="0"/>
              <a:t>定义消息结构体：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1600" dirty="0"/>
              <a:t>struct msg {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zh-CN" altLang="en-US" sz="1600" dirty="0"/>
              <a:t>	</a:t>
            </a:r>
            <a:r>
              <a:rPr lang="en-US" altLang="zh-CN" sz="1600" dirty="0"/>
              <a:t>int type;			//</a:t>
            </a:r>
            <a:r>
              <a:rPr lang="zh-CN" altLang="en-US" sz="1600" dirty="0"/>
              <a:t>消息类型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zh-CN" altLang="en-US" sz="1600" dirty="0"/>
              <a:t>	</a:t>
            </a:r>
            <a:r>
              <a:rPr lang="en-US" altLang="zh-CN" sz="1600" dirty="0"/>
              <a:t>int </a:t>
            </a:r>
            <a:r>
              <a:rPr lang="en-US" altLang="zh-CN" sz="1600" dirty="0" err="1"/>
              <a:t>data_len</a:t>
            </a:r>
            <a:r>
              <a:rPr lang="en-US" altLang="zh-CN" sz="1600" dirty="0"/>
              <a:t>;		//</a:t>
            </a:r>
            <a:r>
              <a:rPr lang="zh-CN" altLang="en-US" sz="1600" dirty="0"/>
              <a:t>数据长度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zh-CN" altLang="en-US" sz="1600" dirty="0"/>
              <a:t>	</a:t>
            </a:r>
            <a:r>
              <a:rPr lang="en-US" altLang="zh-CN" sz="1600" dirty="0"/>
              <a:t>char data[0];		//</a:t>
            </a:r>
            <a:r>
              <a:rPr lang="zh-CN" altLang="en-US" sz="1600" dirty="0"/>
              <a:t>数据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1600" dirty="0"/>
              <a:t>};</a:t>
            </a:r>
          </a:p>
          <a:p>
            <a:pPr lvl="1"/>
            <a:endParaRPr lang="en-US" altLang="zh-CN" sz="2000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>
            <a:extLst>
              <a:ext uri="{FF2B5EF4-FFF2-40B4-BE49-F238E27FC236}">
                <a16:creationId xmlns:a16="http://schemas.microsoft.com/office/drawing/2014/main" id="{4077CB47-8273-4B05-BFC1-7B53F298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D1ADEFC6-7E57-47EE-ADF5-D8B604D55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412875"/>
            <a:ext cx="4032002" cy="5256485"/>
          </a:xfrm>
        </p:spPr>
        <p:txBody>
          <a:bodyPr/>
          <a:lstStyle/>
          <a:p>
            <a:pPr marL="342900" lvl="2" indent="-342900">
              <a:buClr>
                <a:srgbClr val="FF5050"/>
              </a:buClr>
              <a:buSzPct val="120000"/>
              <a:buFont typeface="Wingdings" pitchFamily="2" charset="2"/>
              <a:buChar char="§"/>
              <a:defRPr/>
            </a:pPr>
            <a:r>
              <a:rPr lang="zh-CN" altLang="en-US" sz="2400" dirty="0">
                <a:solidFill>
                  <a:srgbClr val="000066"/>
                </a:solidFill>
                <a:ea typeface="+mn-ea"/>
                <a:cs typeface="+mn-cs"/>
              </a:rPr>
              <a:t>相关知识</a:t>
            </a:r>
            <a:endParaRPr lang="en-US" altLang="zh-CN" sz="2400" dirty="0">
              <a:solidFill>
                <a:srgbClr val="000066"/>
              </a:solidFill>
              <a:ea typeface="+mn-ea"/>
              <a:cs typeface="+mn-cs"/>
            </a:endParaRPr>
          </a:p>
          <a:p>
            <a:pPr marL="0" lvl="2" indent="0">
              <a:buClr>
                <a:srgbClr val="FF5050"/>
              </a:buClr>
              <a:buSzPct val="120000"/>
              <a:buNone/>
              <a:defRPr/>
            </a:pPr>
            <a:r>
              <a:rPr lang="en-US" altLang="zh-CN" sz="2400" dirty="0">
                <a:solidFill>
                  <a:srgbClr val="000066"/>
                </a:solidFill>
                <a:ea typeface="+mn-ea"/>
                <a:cs typeface="+mn-cs"/>
              </a:rPr>
              <a:t>  </a:t>
            </a:r>
            <a:r>
              <a:rPr lang="zh-CN" altLang="en-US" sz="1600" dirty="0"/>
              <a:t>通信的双方如何利用消息进行通信</a:t>
            </a:r>
            <a:endParaRPr lang="en-US" altLang="zh-CN" sz="1600" dirty="0"/>
          </a:p>
          <a:p>
            <a:pPr marL="285750" lvl="2" indent="-285750">
              <a:buClr>
                <a:srgbClr val="FF5050"/>
              </a:buClr>
              <a:buSzPct val="120000"/>
              <a:buFont typeface="Wingdings" panose="05000000000000000000" pitchFamily="2" charset="2"/>
              <a:buChar char="ü"/>
              <a:defRPr/>
            </a:pPr>
            <a:r>
              <a:rPr lang="zh-CN" altLang="en-US" sz="1600" dirty="0"/>
              <a:t>    </a:t>
            </a:r>
            <a:r>
              <a:rPr lang="zh-CN" altLang="en-US" sz="1600" dirty="0">
                <a:solidFill>
                  <a:schemeClr val="tx1"/>
                </a:solidFill>
              </a:rPr>
              <a:t>由</a:t>
            </a:r>
            <a:r>
              <a:rPr lang="en-US" altLang="zh-CN" sz="1600" dirty="0">
                <a:solidFill>
                  <a:schemeClr val="tx1"/>
                </a:solidFill>
              </a:rPr>
              <a:t>client</a:t>
            </a:r>
            <a:r>
              <a:rPr lang="zh-CN" altLang="en-US" sz="1600" dirty="0">
                <a:solidFill>
                  <a:schemeClr val="tx1"/>
                </a:solidFill>
              </a:rPr>
              <a:t>发起首个消息，即“文件名消息”，以告诉</a:t>
            </a:r>
            <a:r>
              <a:rPr lang="en-US" altLang="zh-CN" sz="1600" dirty="0">
                <a:solidFill>
                  <a:schemeClr val="tx1"/>
                </a:solidFill>
              </a:rPr>
              <a:t>server</a:t>
            </a:r>
            <a:r>
              <a:rPr lang="zh-CN" altLang="en-US" sz="1600" dirty="0">
                <a:solidFill>
                  <a:schemeClr val="tx1"/>
                </a:solidFill>
              </a:rPr>
              <a:t>将要传输的文件的名称。</a:t>
            </a:r>
            <a:r>
              <a:rPr lang="en-US" altLang="zh-CN" sz="1600" dirty="0">
                <a:solidFill>
                  <a:schemeClr val="tx1"/>
                </a:solidFill>
              </a:rPr>
              <a:t>server</a:t>
            </a:r>
            <a:r>
              <a:rPr lang="zh-CN" altLang="en-US" sz="1600" dirty="0">
                <a:solidFill>
                  <a:schemeClr val="tx1"/>
                </a:solidFill>
              </a:rPr>
              <a:t>在收到“文件名消息”消息之后，需要回复</a:t>
            </a:r>
            <a:r>
              <a:rPr lang="en-US" altLang="zh-CN" sz="1600" dirty="0">
                <a:solidFill>
                  <a:schemeClr val="tx1"/>
                </a:solidFill>
              </a:rPr>
              <a:t>client</a:t>
            </a:r>
          </a:p>
          <a:p>
            <a:pPr marL="285750" lvl="2" indent="-285750">
              <a:buClr>
                <a:srgbClr val="FF5050"/>
              </a:buClr>
              <a:buSzPct val="120000"/>
              <a:buFont typeface="Wingdings" panose="05000000000000000000" pitchFamily="2" charset="2"/>
              <a:buChar char="ü"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    client</a:t>
            </a:r>
            <a:r>
              <a:rPr lang="zh-CN" altLang="en-US" sz="1600" dirty="0">
                <a:solidFill>
                  <a:schemeClr val="tx1"/>
                </a:solidFill>
              </a:rPr>
              <a:t>收到</a:t>
            </a:r>
            <a:r>
              <a:rPr lang="en-US" altLang="zh-CN" sz="1600" dirty="0">
                <a:solidFill>
                  <a:schemeClr val="tx1"/>
                </a:solidFill>
              </a:rPr>
              <a:t>server</a:t>
            </a:r>
            <a:r>
              <a:rPr lang="zh-CN" altLang="en-US" sz="1600" dirty="0">
                <a:solidFill>
                  <a:schemeClr val="tx1"/>
                </a:solidFill>
              </a:rPr>
              <a:t>的回复之后，将循环发送“文件内容消息”，每收到一个回复，就发送下一个消息，直到所有的文件内容被发送完毕为止</a:t>
            </a:r>
            <a:endParaRPr lang="en-US" altLang="zh-CN" sz="1600" dirty="0">
              <a:solidFill>
                <a:schemeClr val="tx1"/>
              </a:solidFill>
            </a:endParaRPr>
          </a:p>
          <a:p>
            <a:pPr>
              <a:defRPr/>
            </a:pPr>
            <a:endParaRPr lang="zh-CN" altLang="en-US" dirty="0"/>
          </a:p>
        </p:txBody>
      </p:sp>
      <p:pic>
        <p:nvPicPr>
          <p:cNvPr id="51205" name="图片 1">
            <a:extLst>
              <a:ext uri="{FF2B5EF4-FFF2-40B4-BE49-F238E27FC236}">
                <a16:creationId xmlns:a16="http://schemas.microsoft.com/office/drawing/2014/main" id="{59A6E49B-1944-4F7D-9DBE-7621671BD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968" y="1268760"/>
            <a:ext cx="3866852" cy="551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D79F1F90-DCD1-44D0-9066-9933F0D23C4B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网络编程流程（</a:t>
            </a:r>
            <a:r>
              <a:rPr lang="en-US" altLang="zh-CN"/>
              <a:t>TCP</a:t>
            </a:r>
            <a:r>
              <a:rPr lang="zh-CN" altLang="en-US"/>
              <a:t>）</a:t>
            </a:r>
          </a:p>
        </p:txBody>
      </p:sp>
      <p:pic>
        <p:nvPicPr>
          <p:cNvPr id="11267" name="Picture 2">
            <a:extLst>
              <a:ext uri="{FF2B5EF4-FFF2-40B4-BE49-F238E27FC236}">
                <a16:creationId xmlns:a16="http://schemas.microsoft.com/office/drawing/2014/main" id="{33A5A203-E517-4AA8-A22A-D6FFCC70C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268414"/>
            <a:ext cx="8591550" cy="530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>
            <a:extLst>
              <a:ext uri="{FF2B5EF4-FFF2-40B4-BE49-F238E27FC236}">
                <a16:creationId xmlns:a16="http://schemas.microsoft.com/office/drawing/2014/main" id="{FEC61712-E932-4C7F-84D1-6A12A05F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52227" name="内容占位符 2">
            <a:extLst>
              <a:ext uri="{FF2B5EF4-FFF2-40B4-BE49-F238E27FC236}">
                <a16:creationId xmlns:a16="http://schemas.microsoft.com/office/drawing/2014/main" id="{4AE8BA05-62A6-4858-A1CD-D8A9501E0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50" y="1412876"/>
            <a:ext cx="8693150" cy="5445125"/>
          </a:xfrm>
        </p:spPr>
        <p:txBody>
          <a:bodyPr/>
          <a:lstStyle/>
          <a:p>
            <a:r>
              <a:rPr lang="zh-CN" altLang="en-US" sz="2400"/>
              <a:t>相关知识</a:t>
            </a:r>
            <a:endParaRPr lang="en-US" altLang="zh-CN" sz="2400"/>
          </a:p>
          <a:p>
            <a:pPr lvl="1"/>
            <a:r>
              <a:rPr lang="zh-CN" altLang="en-US" sz="2000"/>
              <a:t>协议设计</a:t>
            </a:r>
          </a:p>
          <a:p>
            <a:pPr marL="914400" lvl="2" indent="0">
              <a:buNone/>
            </a:pPr>
            <a:r>
              <a:rPr lang="zh-CN" altLang="en-US" sz="1600"/>
              <a:t>以</a:t>
            </a:r>
            <a:r>
              <a:rPr lang="en-US" altLang="zh-CN" sz="1600"/>
              <a:t>client</a:t>
            </a:r>
            <a:r>
              <a:rPr lang="zh-CN" altLang="en-US" sz="1600"/>
              <a:t>发送“文件名消息”为例，主要过程如下</a:t>
            </a:r>
            <a:endParaRPr lang="en-US" altLang="zh-CN" sz="1600"/>
          </a:p>
          <a:p>
            <a:endParaRPr lang="zh-CN" altLang="en-US"/>
          </a:p>
        </p:txBody>
      </p:sp>
      <p:sp>
        <p:nvSpPr>
          <p:cNvPr id="52228" name="Text Box 1">
            <a:extLst>
              <a:ext uri="{FF2B5EF4-FFF2-40B4-BE49-F238E27FC236}">
                <a16:creationId xmlns:a16="http://schemas.microsoft.com/office/drawing/2014/main" id="{4DDAE179-3599-4CD0-95DC-AF707990D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0050" y="2590800"/>
            <a:ext cx="7404100" cy="4267200"/>
          </a:xfrm>
          <a:prstGeom prst="rect">
            <a:avLst/>
          </a:prstGeom>
          <a:gradFill rotWithShape="0">
            <a:gsLst>
              <a:gs pos="0">
                <a:srgbClr val="BBD5F0"/>
              </a:gs>
              <a:gs pos="100000">
                <a:srgbClr val="9CBEE0"/>
              </a:gs>
            </a:gsLst>
            <a:lin ang="5400000"/>
          </a:gra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indent="2476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   </a:t>
            </a:r>
            <a:r>
              <a:rPr lang="en-US" altLang="zh-CN" sz="1600" b="0">
                <a:solidFill>
                  <a:schemeClr val="tx1"/>
                </a:solidFill>
                <a:ea typeface="SimSun" panose="02010600030101010101" pitchFamily="2" charset="-122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   </a:t>
            </a:r>
            <a:r>
              <a:rPr lang="en-US" altLang="zh-CN" sz="1600" b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char</a:t>
            </a: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*</a:t>
            </a:r>
            <a:r>
              <a:rPr lang="en-US" altLang="zh-CN" sz="1600" b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file_name</a:t>
            </a: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=</a:t>
            </a:r>
            <a:r>
              <a:rPr lang="en-US" altLang="zh-CN" sz="1600" b="0">
                <a:solidFill>
                  <a:schemeClr val="tx1"/>
                </a:solidFill>
                <a:ea typeface="SimSun" panose="02010600030101010101" pitchFamily="2" charset="-122"/>
              </a:rPr>
              <a:t>”</a:t>
            </a: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test.txt</a:t>
            </a:r>
            <a:r>
              <a:rPr lang="en-US" altLang="zh-CN" sz="1600" b="0">
                <a:solidFill>
                  <a:schemeClr val="tx1"/>
                </a:solidFill>
                <a:ea typeface="SimSun" panose="02010600030101010101" pitchFamily="2" charset="-122"/>
              </a:rPr>
              <a:t>”</a:t>
            </a: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;</a:t>
            </a:r>
            <a:endParaRPr lang="en-US" altLang="zh-CN" sz="1600" b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   </a:t>
            </a:r>
            <a:r>
              <a:rPr lang="en-US" altLang="zh-CN" sz="1600" b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struct</a:t>
            </a: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600" b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msg</a:t>
            </a: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*</a:t>
            </a:r>
            <a:r>
              <a:rPr lang="en-US" altLang="zh-CN" sz="1600" b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sm</a:t>
            </a: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,*</a:t>
            </a:r>
            <a:r>
              <a:rPr lang="en-US" altLang="zh-CN" sz="1600" b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rm</a:t>
            </a: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;</a:t>
            </a:r>
            <a:endParaRPr lang="en-US" altLang="zh-CN" sz="1600" b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   </a:t>
            </a:r>
            <a:r>
              <a:rPr lang="en-US" altLang="zh-CN" sz="1600" b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sm</a:t>
            </a: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=(</a:t>
            </a:r>
            <a:r>
              <a:rPr lang="en-US" altLang="zh-CN" sz="1600" b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struct</a:t>
            </a: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600" b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msg</a:t>
            </a: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*)</a:t>
            </a:r>
            <a:r>
              <a:rPr lang="en-US" altLang="zh-CN" sz="1600" b="0">
                <a:solidFill>
                  <a:srgbClr val="A000A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malloc</a:t>
            </a: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(2048);</a:t>
            </a:r>
            <a:endParaRPr lang="en-US" altLang="zh-CN" sz="1600" b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   </a:t>
            </a:r>
            <a:r>
              <a:rPr lang="en-US" altLang="zh-CN" sz="1600" b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rm</a:t>
            </a: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=(</a:t>
            </a:r>
            <a:r>
              <a:rPr lang="en-US" altLang="zh-CN" sz="1600" b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struct</a:t>
            </a: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600" b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msg</a:t>
            </a: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*)</a:t>
            </a:r>
            <a:r>
              <a:rPr lang="en-US" altLang="zh-CN" sz="1600" b="0">
                <a:solidFill>
                  <a:srgbClr val="A000A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malloc</a:t>
            </a: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(2048);</a:t>
            </a:r>
            <a:endParaRPr lang="en-US" altLang="zh-CN" sz="1600" b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	</a:t>
            </a:r>
            <a:endParaRPr lang="en-US" altLang="zh-CN" sz="1600" b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	</a:t>
            </a:r>
            <a:r>
              <a:rPr lang="en-US" altLang="zh-CN" sz="1600" b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//</a:t>
            </a:r>
            <a:r>
              <a:rPr lang="zh-CN" altLang="en-US" sz="1600" b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创建消息</a:t>
            </a:r>
            <a:endParaRPr lang="zh-CN" altLang="en-US" sz="1600" b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   </a:t>
            </a:r>
            <a:r>
              <a:rPr lang="en-US" altLang="zh-CN" sz="1600" b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sm</a:t>
            </a: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-&gt;</a:t>
            </a:r>
            <a:r>
              <a:rPr lang="en-US" altLang="zh-CN" sz="1600" b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type</a:t>
            </a: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= MSG_FILENAME;</a:t>
            </a:r>
            <a:endParaRPr lang="en-US" altLang="zh-CN" sz="1600" b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   </a:t>
            </a:r>
            <a:r>
              <a:rPr lang="en-US" altLang="zh-CN" sz="1600" b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sm</a:t>
            </a: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-&gt;</a:t>
            </a:r>
            <a:r>
              <a:rPr lang="en-US" altLang="zh-CN" sz="1600" b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len</a:t>
            </a: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=</a:t>
            </a:r>
            <a:r>
              <a:rPr lang="en-US" altLang="zh-CN" sz="1600" b="0">
                <a:solidFill>
                  <a:srgbClr val="88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strlen</a:t>
            </a: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(</a:t>
            </a:r>
            <a:r>
              <a:rPr lang="en-US" altLang="zh-CN" sz="1600" b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file_name</a:t>
            </a: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);</a:t>
            </a:r>
            <a:endParaRPr lang="en-US" altLang="zh-CN" sz="1600" b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   </a:t>
            </a:r>
            <a:r>
              <a:rPr lang="en-US" altLang="zh-CN" sz="1600" b="0">
                <a:solidFill>
                  <a:srgbClr val="A000A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memcpy</a:t>
            </a: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(</a:t>
            </a:r>
            <a:r>
              <a:rPr lang="en-US" altLang="zh-CN" sz="1600" b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sm</a:t>
            </a: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-&gt;</a:t>
            </a:r>
            <a:r>
              <a:rPr lang="en-US" altLang="zh-CN" sz="1600" b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data</a:t>
            </a: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,</a:t>
            </a:r>
            <a:r>
              <a:rPr lang="en-US" altLang="zh-CN" sz="1600" b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file_name</a:t>
            </a: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, </a:t>
            </a:r>
            <a:r>
              <a:rPr lang="en-US" altLang="zh-CN" sz="1600" b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sm</a:t>
            </a: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-&gt;</a:t>
            </a:r>
            <a:r>
              <a:rPr lang="en-US" altLang="zh-CN" sz="1600" b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len</a:t>
            </a: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);</a:t>
            </a:r>
            <a:r>
              <a:rPr lang="en-US" altLang="zh-CN" sz="1600" b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//</a:t>
            </a:r>
            <a:r>
              <a:rPr lang="zh-CN" altLang="en-US" sz="1600" b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将文件名拷贝到消息中</a:t>
            </a:r>
            <a:endParaRPr lang="zh-CN" altLang="en-US" sz="1600" b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   </a:t>
            </a:r>
            <a:r>
              <a:rPr lang="en-US" altLang="zh-CN" sz="1600" b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//</a:t>
            </a:r>
            <a:r>
              <a:rPr lang="zh-CN" altLang="en-US" sz="1600" b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消息创建完毕，通过</a:t>
            </a:r>
            <a:r>
              <a:rPr lang="en-US" altLang="zh-CN" sz="1600" b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socket</a:t>
            </a:r>
            <a:r>
              <a:rPr lang="zh-CN" altLang="en-US" sz="1600" b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将消息发送出去</a:t>
            </a:r>
            <a:endParaRPr lang="zh-CN" altLang="en-US" sz="1600" b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   </a:t>
            </a:r>
            <a:r>
              <a:rPr lang="en-US" altLang="zh-CN" sz="1600" b="0">
                <a:solidFill>
                  <a:srgbClr val="88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send</a:t>
            </a: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(sockfd,(</a:t>
            </a:r>
            <a:r>
              <a:rPr lang="en-US" altLang="zh-CN" sz="1600" b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void</a:t>
            </a: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*)</a:t>
            </a:r>
            <a:r>
              <a:rPr lang="en-US" altLang="zh-CN" sz="1600" b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sm</a:t>
            </a: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,</a:t>
            </a:r>
            <a:r>
              <a:rPr lang="en-US" altLang="zh-CN" sz="1600" b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sizeof</a:t>
            </a: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(</a:t>
            </a:r>
            <a:r>
              <a:rPr lang="en-US" altLang="zh-CN" sz="1600" b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struct</a:t>
            </a: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600" b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msg</a:t>
            </a: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)+</a:t>
            </a:r>
            <a:r>
              <a:rPr lang="en-US" altLang="zh-CN" sz="1600" b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sm</a:t>
            </a: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-&gt;</a:t>
            </a:r>
            <a:r>
              <a:rPr lang="en-US" altLang="zh-CN" sz="1600" b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len</a:t>
            </a: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,0);</a:t>
            </a:r>
            <a:endParaRPr lang="en-US" altLang="zh-CN" sz="1600" b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	</a:t>
            </a:r>
            <a:r>
              <a:rPr lang="en-US" altLang="zh-CN" sz="1600" b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//</a:t>
            </a:r>
            <a:r>
              <a:rPr lang="zh-CN" altLang="en-US" sz="1600" b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接收来自</a:t>
            </a:r>
            <a:r>
              <a:rPr lang="en-US" altLang="zh-CN" sz="1600" b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server</a:t>
            </a:r>
            <a:r>
              <a:rPr lang="zh-CN" altLang="en-US" sz="1600" b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的回复</a:t>
            </a:r>
            <a:endParaRPr lang="en-US" altLang="zh-CN" sz="1600" b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     </a:t>
            </a:r>
            <a:r>
              <a:rPr lang="en-US" altLang="zh-CN" sz="1600" b="0">
                <a:solidFill>
                  <a:srgbClr val="88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recv</a:t>
            </a: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(sockfd,(</a:t>
            </a:r>
            <a:r>
              <a:rPr lang="en-US" altLang="zh-CN" sz="1600" b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void</a:t>
            </a: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*)</a:t>
            </a:r>
            <a:r>
              <a:rPr lang="en-US" altLang="zh-CN" sz="1600" b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rm</a:t>
            </a: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,2048,0);</a:t>
            </a:r>
            <a:endParaRPr lang="en-US" altLang="zh-CN" sz="1600" b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	</a:t>
            </a:r>
            <a:r>
              <a:rPr lang="en-US" altLang="zh-CN" sz="1600" b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//</a:t>
            </a:r>
            <a:r>
              <a:rPr lang="zh-CN" altLang="en-US" sz="1600" b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我们不对“回复”做进一步处理</a:t>
            </a:r>
            <a:endParaRPr lang="zh-CN" altLang="en-US" sz="1600" b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0">
                <a:solidFill>
                  <a:schemeClr val="tx1"/>
                </a:solidFill>
                <a:ea typeface="SimSun" panose="02010600030101010101" pitchFamily="2" charset="-122"/>
              </a:rPr>
              <a:t>…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A0700D55-23A5-4510-AE72-44501D9B8AFB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6 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075AD6A-FE45-4262-B720-79C4BF0CA6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1850" y="1196975"/>
            <a:ext cx="8242300" cy="5545138"/>
          </a:xfrm>
        </p:spPr>
        <p:txBody>
          <a:bodyPr/>
          <a:lstStyle/>
          <a:p>
            <a:r>
              <a:rPr lang="zh-CN" altLang="en-US" sz="2400"/>
              <a:t>相关知识</a:t>
            </a:r>
            <a:endParaRPr lang="en-US" altLang="zh-CN" sz="2400"/>
          </a:p>
          <a:p>
            <a:pPr lvl="1"/>
            <a:r>
              <a:rPr lang="zh-CN" altLang="en-US" sz="2000"/>
              <a:t>协议设计</a:t>
            </a:r>
          </a:p>
          <a:p>
            <a:pPr lvl="2"/>
            <a:r>
              <a:rPr lang="zh-CN" altLang="en-US" sz="1600"/>
              <a:t>在</a:t>
            </a:r>
            <a:r>
              <a:rPr lang="en-US" altLang="zh-CN" sz="1600"/>
              <a:t>server</a:t>
            </a:r>
            <a:r>
              <a:rPr lang="zh-CN" altLang="en-US" sz="1600"/>
              <a:t>端，接收到消息之后需要解析消息，并针对不同类型的消息分别予以处理，如对于文件名消息，</a:t>
            </a:r>
            <a:r>
              <a:rPr lang="en-US" altLang="zh-CN" sz="1600"/>
              <a:t>server</a:t>
            </a:r>
            <a:r>
              <a:rPr lang="zh-CN" altLang="en-US" sz="1600"/>
              <a:t>可以这样处理</a:t>
            </a:r>
            <a:endParaRPr lang="en-US" altLang="zh-CN" sz="1600"/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D1573409-12AF-4C24-9888-7DAABE49F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63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33CC"/>
              </a:solidFill>
              <a:ea typeface="SimSun" panose="02010600030101010101" pitchFamily="2" charset="-122"/>
            </a:endParaRPr>
          </a:p>
        </p:txBody>
      </p:sp>
      <p:sp>
        <p:nvSpPr>
          <p:cNvPr id="54277" name="Rectangle 2">
            <a:extLst>
              <a:ext uri="{FF2B5EF4-FFF2-40B4-BE49-F238E27FC236}">
                <a16:creationId xmlns:a16="http://schemas.microsoft.com/office/drawing/2014/main" id="{FF24F0B0-8E18-4942-99E5-35E1A05AC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63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33CC"/>
              </a:solidFill>
              <a:ea typeface="SimSun" panose="02010600030101010101" pitchFamily="2" charset="-122"/>
            </a:endParaRPr>
          </a:p>
        </p:txBody>
      </p:sp>
      <p:sp>
        <p:nvSpPr>
          <p:cNvPr id="54278" name="Text Box 1">
            <a:extLst>
              <a:ext uri="{FF2B5EF4-FFF2-40B4-BE49-F238E27FC236}">
                <a16:creationId xmlns:a16="http://schemas.microsoft.com/office/drawing/2014/main" id="{061E61D5-518C-41EA-B6B1-8A7995A7A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2730500"/>
            <a:ext cx="7613650" cy="4083050"/>
          </a:xfrm>
          <a:prstGeom prst="rect">
            <a:avLst/>
          </a:prstGeom>
          <a:gradFill rotWithShape="0">
            <a:gsLst>
              <a:gs pos="0">
                <a:srgbClr val="BBD5F0"/>
              </a:gs>
              <a:gs pos="100000">
                <a:srgbClr val="9CBEE0"/>
              </a:gs>
            </a:gsLst>
            <a:lin ang="5400000"/>
          </a:gra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indent="2476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   </a:t>
            </a:r>
            <a:r>
              <a:rPr lang="en-US" altLang="zh-CN" sz="1400" b="0">
                <a:solidFill>
                  <a:srgbClr val="0033CC"/>
                </a:solidFill>
                <a:ea typeface="SimSun" panose="02010600030101010101" pitchFamily="2" charset="-122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   </a:t>
            </a:r>
            <a:r>
              <a:rPr lang="en-US" altLang="zh-CN" sz="1400" b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struct</a:t>
            </a: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400" b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msg</a:t>
            </a: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*</a:t>
            </a:r>
            <a:r>
              <a:rPr lang="en-US" altLang="zh-CN" sz="1400" b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sm</a:t>
            </a: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,*</a:t>
            </a:r>
            <a:r>
              <a:rPr lang="en-US" altLang="zh-CN" sz="1400" b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rm</a:t>
            </a: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;</a:t>
            </a:r>
            <a:endParaRPr lang="en-US" altLang="zh-CN" sz="1400" b="0">
              <a:solidFill>
                <a:srgbClr val="0033CC"/>
              </a:solidFill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   </a:t>
            </a:r>
            <a:r>
              <a:rPr lang="en-US" altLang="zh-CN" sz="1400" b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char</a:t>
            </a: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400" b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file_name</a:t>
            </a: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[256]; </a:t>
            </a:r>
            <a:r>
              <a:rPr lang="en-US" altLang="zh-CN" sz="1400" b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文件名不要超过</a:t>
            </a:r>
            <a:r>
              <a:rPr lang="en-US" altLang="zh-CN" sz="1400" b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255</a:t>
            </a:r>
            <a:r>
              <a:rPr lang="zh-CN" altLang="en-US" sz="1400" b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字节</a:t>
            </a:r>
            <a:endParaRPr lang="zh-CN" altLang="en-US" sz="1400" b="0">
              <a:solidFill>
                <a:srgbClr val="0033CC"/>
              </a:solidFill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   </a:t>
            </a:r>
            <a:r>
              <a:rPr lang="en-US" altLang="zh-CN" sz="1400" b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int</a:t>
            </a: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400" b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len</a:t>
            </a: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;</a:t>
            </a:r>
            <a:endParaRPr lang="en-US" altLang="zh-CN" sz="1400" b="0">
              <a:solidFill>
                <a:srgbClr val="0033CC"/>
              </a:solidFill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	</a:t>
            </a:r>
            <a:r>
              <a:rPr lang="en-US" altLang="zh-CN" sz="1400" b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sm</a:t>
            </a: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=(</a:t>
            </a:r>
            <a:r>
              <a:rPr lang="en-US" altLang="zh-CN" sz="1400" b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struct</a:t>
            </a: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400" b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msg</a:t>
            </a: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*)</a:t>
            </a:r>
            <a:r>
              <a:rPr lang="en-US" altLang="zh-CN" sz="1400" b="0">
                <a:solidFill>
                  <a:srgbClr val="A000A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malloc</a:t>
            </a: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(2048);</a:t>
            </a:r>
            <a:endParaRPr lang="en-US" altLang="zh-CN" sz="1400" b="0">
              <a:solidFill>
                <a:srgbClr val="0033CC"/>
              </a:solidFill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	</a:t>
            </a:r>
            <a:r>
              <a:rPr lang="en-US" altLang="zh-CN" sz="1400" b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rm</a:t>
            </a: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=(</a:t>
            </a:r>
            <a:r>
              <a:rPr lang="en-US" altLang="zh-CN" sz="1400" b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struct</a:t>
            </a: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400" b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msg</a:t>
            </a: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*)</a:t>
            </a:r>
            <a:r>
              <a:rPr lang="en-US" altLang="zh-CN" sz="1400" b="0">
                <a:solidFill>
                  <a:srgbClr val="A000A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malloc</a:t>
            </a: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(2048);</a:t>
            </a:r>
            <a:endParaRPr lang="en-US" altLang="zh-CN" sz="1400" b="0">
              <a:solidFill>
                <a:srgbClr val="0033CC"/>
              </a:solidFill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	</a:t>
            </a:r>
            <a:r>
              <a:rPr lang="en-US" altLang="zh-CN" sz="1400" b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sm</a:t>
            </a: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-&gt;</a:t>
            </a:r>
            <a:r>
              <a:rPr lang="en-US" altLang="zh-CN" sz="1400" b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type</a:t>
            </a: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= MSG_ACK;</a:t>
            </a:r>
            <a:endParaRPr lang="en-US" altLang="zh-CN" sz="1400" b="0">
              <a:solidFill>
                <a:srgbClr val="0033CC"/>
              </a:solidFill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	</a:t>
            </a:r>
            <a:r>
              <a:rPr lang="en-US" altLang="zh-CN" sz="1400" b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sm</a:t>
            </a: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-&gt;</a:t>
            </a:r>
            <a:r>
              <a:rPr lang="en-US" altLang="zh-CN" sz="1400" b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data_len</a:t>
            </a: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=0;</a:t>
            </a:r>
            <a:endParaRPr lang="en-US" altLang="zh-CN" sz="1400" b="0">
              <a:solidFill>
                <a:srgbClr val="0033CC"/>
              </a:solidFill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	</a:t>
            </a:r>
            <a:r>
              <a:rPr lang="en-US" altLang="zh-CN" sz="1400" b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接收消息</a:t>
            </a:r>
            <a:endParaRPr lang="zh-CN" altLang="en-US" sz="1400" b="0">
              <a:solidFill>
                <a:srgbClr val="0033CC"/>
              </a:solidFill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   </a:t>
            </a:r>
            <a:r>
              <a:rPr lang="en-US" altLang="zh-CN" sz="1400" b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len</a:t>
            </a: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=</a:t>
            </a:r>
            <a:r>
              <a:rPr lang="en-US" altLang="zh-CN" sz="1400" b="0">
                <a:solidFill>
                  <a:srgbClr val="88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recv</a:t>
            </a: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(sockfd,(</a:t>
            </a:r>
            <a:r>
              <a:rPr lang="en-US" altLang="zh-CN" sz="1400" b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void</a:t>
            </a: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*)</a:t>
            </a:r>
            <a:r>
              <a:rPr lang="en-US" altLang="zh-CN" sz="1400" b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rm</a:t>
            </a: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,2048,0);</a:t>
            </a:r>
            <a:endParaRPr lang="en-US" altLang="zh-CN" sz="1400" b="0">
              <a:solidFill>
                <a:srgbClr val="0033CC"/>
              </a:solidFill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	</a:t>
            </a:r>
            <a:r>
              <a:rPr lang="en-US" altLang="zh-CN" sz="1400" b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回复</a:t>
            </a:r>
            <a:endParaRPr lang="zh-CN" altLang="en-US" sz="1400" b="0">
              <a:solidFill>
                <a:srgbClr val="0033CC"/>
              </a:solidFill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   </a:t>
            </a:r>
            <a:r>
              <a:rPr lang="en-US" altLang="zh-CN" sz="1400" b="0">
                <a:solidFill>
                  <a:srgbClr val="88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send</a:t>
            </a: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(sockfd,(</a:t>
            </a:r>
            <a:r>
              <a:rPr lang="en-US" altLang="zh-CN" sz="1400" b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void</a:t>
            </a: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*)</a:t>
            </a:r>
            <a:r>
              <a:rPr lang="en-US" altLang="zh-CN" sz="1400" b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sm</a:t>
            </a: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,</a:t>
            </a:r>
            <a:r>
              <a:rPr lang="en-US" altLang="zh-CN" sz="1400" b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sizeof</a:t>
            </a: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(</a:t>
            </a:r>
            <a:r>
              <a:rPr lang="en-US" altLang="zh-CN" sz="1400" b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struct</a:t>
            </a: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400" b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msg</a:t>
            </a: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),0);</a:t>
            </a:r>
            <a:endParaRPr lang="en-US" altLang="zh-CN" sz="1400" b="0">
              <a:solidFill>
                <a:srgbClr val="0033CC"/>
              </a:solidFill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	</a:t>
            </a:r>
            <a:r>
              <a:rPr lang="en-US" altLang="zh-CN" sz="1400" b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处理消息</a:t>
            </a:r>
            <a:endParaRPr lang="zh-CN" altLang="en-US" sz="1400" b="0">
              <a:solidFill>
                <a:srgbClr val="0033CC"/>
              </a:solidFill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   </a:t>
            </a:r>
            <a:r>
              <a:rPr lang="en-US" altLang="zh-CN" sz="1400" b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if</a:t>
            </a: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(</a:t>
            </a:r>
            <a:r>
              <a:rPr lang="en-US" altLang="zh-CN" sz="1400" b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rm</a:t>
            </a: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-&gt;</a:t>
            </a:r>
            <a:r>
              <a:rPr lang="en-US" altLang="zh-CN" sz="1400" b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type</a:t>
            </a: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== MSG_FILENAME) {</a:t>
            </a:r>
            <a:endParaRPr lang="en-US" altLang="zh-CN" sz="1400" b="0">
              <a:solidFill>
                <a:srgbClr val="0033CC"/>
              </a:solidFill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       </a:t>
            </a:r>
            <a:r>
              <a:rPr lang="en-US" altLang="zh-CN" sz="1400" b="0">
                <a:solidFill>
                  <a:srgbClr val="A000A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memset</a:t>
            </a: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(</a:t>
            </a:r>
            <a:r>
              <a:rPr lang="en-US" altLang="zh-CN" sz="1400" b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file_name</a:t>
            </a: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,0,256);</a:t>
            </a:r>
            <a:endParaRPr lang="en-US" altLang="zh-CN" sz="1400" b="0">
              <a:solidFill>
                <a:srgbClr val="0033CC"/>
              </a:solidFill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       </a:t>
            </a:r>
            <a:r>
              <a:rPr lang="en-US" altLang="zh-CN" sz="1400" b="0">
                <a:solidFill>
                  <a:srgbClr val="A000A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memcpy</a:t>
            </a: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(</a:t>
            </a:r>
            <a:r>
              <a:rPr lang="en-US" altLang="zh-CN" sz="1400" b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file_name</a:t>
            </a: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,</a:t>
            </a:r>
            <a:r>
              <a:rPr lang="en-US" altLang="zh-CN" sz="1400" b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rm</a:t>
            </a: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-&gt;</a:t>
            </a:r>
            <a:r>
              <a:rPr lang="en-US" altLang="zh-CN" sz="1400" b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data</a:t>
            </a: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,</a:t>
            </a:r>
            <a:r>
              <a:rPr lang="en-US" altLang="zh-CN" sz="1400" b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rm</a:t>
            </a: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-&gt;</a:t>
            </a:r>
            <a:r>
              <a:rPr lang="en-US" altLang="zh-CN" sz="1400" b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len</a:t>
            </a: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);</a:t>
            </a:r>
            <a:endParaRPr lang="en-US" altLang="zh-CN" sz="1400" b="0">
              <a:solidFill>
                <a:srgbClr val="0033CC"/>
              </a:solidFill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       </a:t>
            </a:r>
            <a:r>
              <a:rPr lang="en-US" altLang="zh-CN" sz="1400" b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至此，得到了</a:t>
            </a:r>
            <a:r>
              <a:rPr lang="en-US" altLang="zh-CN" sz="1400" b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client</a:t>
            </a:r>
            <a:r>
              <a:rPr lang="zh-CN" altLang="en-US" sz="1400" b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传递的文件名</a:t>
            </a:r>
            <a:endParaRPr lang="zh-CN" altLang="en-US" sz="1400" b="0">
              <a:solidFill>
                <a:srgbClr val="0033CC"/>
              </a:solidFill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   </a:t>
            </a:r>
            <a:r>
              <a:rPr lang="en-US" altLang="zh-CN" sz="1400" b="0">
                <a:solidFill>
                  <a:srgbClr val="0033CC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}</a:t>
            </a:r>
            <a:endParaRPr lang="en-US" altLang="zh-CN" sz="1400" b="0">
              <a:solidFill>
                <a:srgbClr val="0033CC"/>
              </a:solidFill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0">
                <a:solidFill>
                  <a:srgbClr val="0033CC"/>
                </a:solidFill>
                <a:ea typeface="SimSun" panose="02010600030101010101" pitchFamily="2" charset="-122"/>
              </a:rPr>
              <a:t>…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>
            <a:extLst>
              <a:ext uri="{FF2B5EF4-FFF2-40B4-BE49-F238E27FC236}">
                <a16:creationId xmlns:a16="http://schemas.microsoft.com/office/drawing/2014/main" id="{280DB313-35C2-487B-A485-C4D8134C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99B320C5-DAB8-4653-A4B3-43E05DFDB8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相关知识</a:t>
            </a:r>
            <a:endParaRPr lang="en-US" altLang="zh-CN" sz="2400"/>
          </a:p>
          <a:p>
            <a:pPr lvl="1"/>
            <a:r>
              <a:rPr lang="zh-CN" altLang="en-US" sz="2000"/>
              <a:t>文件结束检测函数</a:t>
            </a:r>
            <a:r>
              <a:rPr lang="en-US" altLang="zh-CN" sz="2000"/>
              <a:t>feof</a:t>
            </a:r>
            <a:r>
              <a:rPr lang="zh-CN" altLang="en-US" sz="2000"/>
              <a:t>函数调用格式： </a:t>
            </a:r>
            <a:r>
              <a:rPr lang="en-US" altLang="zh-CN" sz="2000"/>
              <a:t>feof(</a:t>
            </a:r>
            <a:r>
              <a:rPr lang="zh-CN" altLang="en-US" sz="2000"/>
              <a:t>文件指针</a:t>
            </a:r>
            <a:r>
              <a:rPr lang="en-US" altLang="zh-CN" sz="2000"/>
              <a:t>)</a:t>
            </a:r>
            <a:r>
              <a:rPr lang="zh-CN" altLang="en-US" sz="2000"/>
              <a:t>； </a:t>
            </a:r>
            <a:endParaRPr lang="en-US" altLang="zh-CN" sz="2000"/>
          </a:p>
          <a:p>
            <a:pPr lvl="1"/>
            <a:r>
              <a:rPr lang="zh-CN" altLang="en-US" sz="2000"/>
              <a:t>功能：判断文件是否处于文件结束位置，如文件结束，则返回值为</a:t>
            </a:r>
            <a:r>
              <a:rPr lang="en-US" altLang="zh-CN" sz="2000"/>
              <a:t>1</a:t>
            </a:r>
            <a:r>
              <a:rPr lang="zh-CN" altLang="en-US" sz="2000"/>
              <a:t>，否则为</a:t>
            </a:r>
            <a:r>
              <a:rPr lang="en-US" altLang="zh-CN" sz="2000"/>
              <a:t>0</a:t>
            </a:r>
            <a:r>
              <a:rPr lang="zh-CN" altLang="en-US" sz="2000"/>
              <a:t>。 </a:t>
            </a:r>
          </a:p>
          <a:p>
            <a:pPr lvl="1"/>
            <a:r>
              <a:rPr lang="zh-CN" altLang="en-US" sz="2000"/>
              <a:t>读写文件出错检测函数：</a:t>
            </a:r>
            <a:r>
              <a:rPr lang="en-US" altLang="zh-CN" sz="2000"/>
              <a:t>ferror(</a:t>
            </a:r>
            <a:r>
              <a:rPr lang="zh-CN" altLang="en-US" sz="2000"/>
              <a:t>文件指针</a:t>
            </a:r>
            <a:r>
              <a:rPr lang="en-US" altLang="zh-CN" sz="2000"/>
              <a:t>)</a:t>
            </a:r>
            <a:r>
              <a:rPr lang="zh-CN" altLang="en-US" sz="2000"/>
              <a:t>； </a:t>
            </a:r>
            <a:endParaRPr lang="en-US" altLang="zh-CN" sz="2000"/>
          </a:p>
          <a:p>
            <a:pPr lvl="1"/>
            <a:r>
              <a:rPr lang="zh-CN" altLang="en-US" sz="2000"/>
              <a:t>功能：检查文件在用各种输入输出函数进行读写时是否出错。 如</a:t>
            </a:r>
            <a:r>
              <a:rPr lang="en-US" altLang="zh-CN" sz="2000"/>
              <a:t>ferror</a:t>
            </a:r>
            <a:r>
              <a:rPr lang="zh-CN" altLang="en-US" sz="2000"/>
              <a:t>返回值为</a:t>
            </a:r>
            <a:r>
              <a:rPr lang="en-US" altLang="zh-CN" sz="2000"/>
              <a:t>0</a:t>
            </a:r>
            <a:r>
              <a:rPr lang="zh-CN" altLang="en-US" sz="2000"/>
              <a:t>表示未出错，否则表示有错。 </a:t>
            </a:r>
            <a:endParaRPr lang="en-US" altLang="zh-CN" sz="200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CD2565B4-412B-419F-A1F8-5C2C49002F57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6 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8261C8C-12F1-4102-9098-7B652B06E0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1850" y="1196975"/>
            <a:ext cx="8242300" cy="5545138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思路提示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en-US" sz="1600" dirty="0" err="1"/>
              <a:t>Client.c</a:t>
            </a:r>
            <a:r>
              <a:rPr lang="en-US" sz="1600" dirty="0"/>
              <a:t>: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solidFill>
                  <a:srgbClr val="C00000"/>
                </a:solidFill>
              </a:rPr>
              <a:t>创建文件名类型的消息，并发送出</a:t>
            </a:r>
            <a:r>
              <a:rPr lang="en-US" altLang="zh-CN" sz="1600" dirty="0">
                <a:solidFill>
                  <a:srgbClr val="C00000"/>
                </a:solidFill>
              </a:rPr>
              <a:t>MSG_FILENAME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solidFill>
                  <a:srgbClr val="C00000"/>
                </a:solidFill>
              </a:rPr>
              <a:t>接收回复消息，不做处理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solidFill>
                  <a:srgbClr val="C00000"/>
                </a:solidFill>
              </a:rPr>
              <a:t>创建内容类型的消息，并发送出</a:t>
            </a:r>
            <a:r>
              <a:rPr lang="en-US" altLang="zh-CN" sz="1600" dirty="0">
                <a:solidFill>
                  <a:srgbClr val="C00000"/>
                </a:solidFill>
              </a:rPr>
              <a:t>MSG_CONTENT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solidFill>
                  <a:srgbClr val="C00000"/>
                </a:solidFill>
              </a:rPr>
              <a:t>接收回复消息，不做处理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1600" dirty="0" err="1">
                <a:solidFill>
                  <a:srgbClr val="002060"/>
                </a:solidFill>
              </a:rPr>
              <a:t>Server.c</a:t>
            </a:r>
            <a:r>
              <a:rPr lang="en-US" altLang="zh-CN" sz="1600" dirty="0">
                <a:solidFill>
                  <a:srgbClr val="002060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solidFill>
                  <a:srgbClr val="9E0000"/>
                </a:solidFill>
              </a:rPr>
              <a:t>创建应答类型的消息</a:t>
            </a:r>
            <a:endParaRPr lang="en-US" altLang="zh-CN" sz="1600" dirty="0">
              <a:solidFill>
                <a:srgbClr val="9E0000"/>
              </a:solidFill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solidFill>
                  <a:srgbClr val="9E0000"/>
                </a:solidFill>
              </a:rPr>
              <a:t>接收消息</a:t>
            </a:r>
            <a:endParaRPr lang="en-US" altLang="zh-CN" sz="1600" dirty="0">
              <a:solidFill>
                <a:srgbClr val="9E0000"/>
              </a:solidFill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solidFill>
                  <a:srgbClr val="9E0000"/>
                </a:solidFill>
              </a:rPr>
              <a:t>回复应答类型的消息</a:t>
            </a:r>
            <a:endParaRPr lang="en-US" altLang="zh-CN" sz="1600" dirty="0">
              <a:solidFill>
                <a:srgbClr val="9E0000"/>
              </a:solidFill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solidFill>
                  <a:srgbClr val="9E0000"/>
                </a:solidFill>
              </a:rPr>
              <a:t>处理消息：文件名类型的消息</a:t>
            </a:r>
            <a:r>
              <a:rPr lang="en-US" altLang="zh-CN" sz="1600" dirty="0">
                <a:solidFill>
                  <a:srgbClr val="9E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olidFill>
                  <a:srgbClr val="9E0000"/>
                </a:solidFill>
                <a:sym typeface="Wingdings" panose="05000000000000000000" pitchFamily="2" charset="2"/>
              </a:rPr>
              <a:t>创建文件</a:t>
            </a:r>
            <a:endParaRPr lang="en-US" altLang="zh-CN" sz="1600" dirty="0">
              <a:solidFill>
                <a:srgbClr val="9E0000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altLang="zh-CN" sz="1600" dirty="0">
                <a:solidFill>
                  <a:srgbClr val="9E0000"/>
                </a:solidFill>
                <a:sym typeface="Wingdings" panose="05000000000000000000" pitchFamily="2" charset="2"/>
              </a:rPr>
              <a:t>                   </a:t>
            </a:r>
            <a:r>
              <a:rPr lang="zh-CN" altLang="en-US" sz="1600" dirty="0">
                <a:solidFill>
                  <a:srgbClr val="9E0000"/>
                </a:solidFill>
                <a:sym typeface="Wingdings" panose="05000000000000000000" pitchFamily="2" charset="2"/>
              </a:rPr>
              <a:t>内容类型的消息</a:t>
            </a:r>
            <a:r>
              <a:rPr lang="en-US" altLang="zh-CN" sz="1600" dirty="0">
                <a:solidFill>
                  <a:srgbClr val="9E0000"/>
                </a:solidFill>
                <a:sym typeface="Wingdings" panose="05000000000000000000" pitchFamily="2" charset="2"/>
              </a:rPr>
              <a:t> </a:t>
            </a:r>
            <a:r>
              <a:rPr lang="zh-CN" altLang="en-US" sz="1600" dirty="0">
                <a:solidFill>
                  <a:srgbClr val="9E0000"/>
                </a:solidFill>
                <a:sym typeface="Wingdings" panose="05000000000000000000" pitchFamily="2" charset="2"/>
              </a:rPr>
              <a:t>写入文件</a:t>
            </a:r>
            <a:endParaRPr lang="en-US" altLang="zh-CN" sz="1600" dirty="0">
              <a:solidFill>
                <a:srgbClr val="9E0000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altLang="zh-CN" sz="1600" dirty="0">
                <a:solidFill>
                  <a:srgbClr val="002060"/>
                </a:solidFill>
                <a:sym typeface="Wingdings" panose="05000000000000000000" pitchFamily="2" charset="2"/>
              </a:rPr>
              <a:t>               </a:t>
            </a:r>
            <a:endParaRPr lang="en-US" altLang="zh-CN" sz="1600" dirty="0">
              <a:solidFill>
                <a:srgbClr val="002060"/>
              </a:solidFill>
            </a:endParaRPr>
          </a:p>
          <a:p>
            <a:pPr marL="0" indent="0">
              <a:buNone/>
              <a:defRPr/>
            </a:pPr>
            <a:endParaRPr lang="en-US" altLang="zh-CN" sz="1600" dirty="0">
              <a:solidFill>
                <a:srgbClr val="002060"/>
              </a:solidFill>
            </a:endParaRPr>
          </a:p>
          <a:p>
            <a:pPr marL="0" indent="0">
              <a:buNone/>
              <a:defRPr/>
            </a:pPr>
            <a:endParaRPr lang="en-US" altLang="zh-CN" sz="1600" dirty="0">
              <a:solidFill>
                <a:srgbClr val="002060"/>
              </a:solidFill>
            </a:endParaRPr>
          </a:p>
          <a:p>
            <a:pPr marL="0" indent="0">
              <a:buNone/>
              <a:defRPr/>
            </a:pPr>
            <a:endParaRPr lang="en-US" altLang="zh-CN" sz="2400" dirty="0"/>
          </a:p>
          <a:p>
            <a:pPr marL="0" indent="0">
              <a:buNone/>
              <a:defRPr/>
            </a:pPr>
            <a:endParaRPr lang="en-US" sz="2400" dirty="0"/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F73F8102-B8E7-409B-9622-7924BEEA0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63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33CC"/>
              </a:solidFill>
              <a:ea typeface="SimSun" panose="02010600030101010101" pitchFamily="2" charset="-122"/>
            </a:endParaRPr>
          </a:p>
        </p:txBody>
      </p:sp>
      <p:sp>
        <p:nvSpPr>
          <p:cNvPr id="57349" name="Rectangle 2">
            <a:extLst>
              <a:ext uri="{FF2B5EF4-FFF2-40B4-BE49-F238E27FC236}">
                <a16:creationId xmlns:a16="http://schemas.microsoft.com/office/drawing/2014/main" id="{3E22DD52-9757-40A3-BDD1-D325439B7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63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33CC"/>
              </a:solidFill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5AACDE31-EE85-4ED6-9299-CB0AC8E1A7DF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6 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D1DF8B3-6B21-4B9A-B824-BA855A8351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1850" y="1196975"/>
            <a:ext cx="8242300" cy="5545138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运行结果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1600" dirty="0">
                <a:solidFill>
                  <a:srgbClr val="002060"/>
                </a:solidFill>
              </a:rPr>
              <a:t>./server 2500</a:t>
            </a:r>
          </a:p>
          <a:p>
            <a:pPr marL="0" indent="0">
              <a:buNone/>
              <a:defRPr/>
            </a:pPr>
            <a:r>
              <a:rPr lang="en-US" altLang="zh-CN" sz="1600" dirty="0">
                <a:solidFill>
                  <a:srgbClr val="002060"/>
                </a:solidFill>
              </a:rPr>
              <a:t>--127.0.0.1:44084—</a:t>
            </a:r>
          </a:p>
          <a:p>
            <a:pPr marL="0" indent="0">
              <a:buNone/>
              <a:defRPr/>
            </a:pPr>
            <a:endParaRPr lang="en-US" altLang="zh-CN" sz="1600" dirty="0">
              <a:solidFill>
                <a:srgbClr val="002060"/>
              </a:solidFill>
            </a:endParaRPr>
          </a:p>
          <a:p>
            <a:pPr marL="0" indent="0">
              <a:buNone/>
              <a:defRPr/>
            </a:pPr>
            <a:endParaRPr lang="en-US" altLang="zh-CN" sz="1600" dirty="0">
              <a:solidFill>
                <a:srgbClr val="002060"/>
              </a:solidFill>
            </a:endParaRPr>
          </a:p>
          <a:p>
            <a:pPr marL="0" indent="0">
              <a:buNone/>
              <a:defRPr/>
            </a:pPr>
            <a:endParaRPr lang="en-US" altLang="zh-CN" sz="1600" dirty="0">
              <a:solidFill>
                <a:srgbClr val="002060"/>
              </a:solidFill>
            </a:endParaRPr>
          </a:p>
          <a:p>
            <a:pPr marL="0" indent="0">
              <a:buNone/>
              <a:defRPr/>
            </a:pPr>
            <a:r>
              <a:rPr lang="fr-FR" altLang="zh-CN" sz="1600" dirty="0">
                <a:solidFill>
                  <a:srgbClr val="002060"/>
                </a:solidFill>
              </a:rPr>
              <a:t>./client 127.0.0.1 2500 /etc/passwd</a:t>
            </a:r>
          </a:p>
          <a:p>
            <a:pPr marL="0" indent="0">
              <a:buNone/>
              <a:defRPr/>
            </a:pPr>
            <a:r>
              <a:rPr lang="fr-FR" altLang="zh-CN" sz="1600" dirty="0">
                <a:solidFill>
                  <a:srgbClr val="002060"/>
                </a:solidFill>
              </a:rPr>
              <a:t>send done</a:t>
            </a:r>
          </a:p>
          <a:p>
            <a:pPr marL="0" indent="0">
              <a:buNone/>
              <a:defRPr/>
            </a:pPr>
            <a:endParaRPr lang="en-US" altLang="zh-CN" sz="1600" dirty="0">
              <a:solidFill>
                <a:srgbClr val="002060"/>
              </a:solidFill>
            </a:endParaRPr>
          </a:p>
          <a:p>
            <a:pPr marL="0" indent="0">
              <a:buNone/>
              <a:defRPr/>
            </a:pPr>
            <a:endParaRPr lang="en-US" altLang="zh-CN" sz="1600" dirty="0">
              <a:solidFill>
                <a:srgbClr val="002060"/>
              </a:solidFill>
            </a:endParaRPr>
          </a:p>
          <a:p>
            <a:pPr marL="0" indent="0">
              <a:buNone/>
              <a:defRPr/>
            </a:pPr>
            <a:endParaRPr lang="en-US" altLang="zh-CN" sz="2400" dirty="0"/>
          </a:p>
          <a:p>
            <a:pPr marL="0" indent="0">
              <a:buNone/>
              <a:defRPr/>
            </a:pPr>
            <a:endParaRPr lang="en-US" sz="2400" dirty="0"/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5282EE36-3D07-4CD4-B2E5-85EFC8EFB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63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33CC"/>
              </a:solidFill>
              <a:ea typeface="SimSun" panose="02010600030101010101" pitchFamily="2" charset="-122"/>
            </a:endParaRPr>
          </a:p>
        </p:txBody>
      </p:sp>
      <p:sp>
        <p:nvSpPr>
          <p:cNvPr id="58373" name="Rectangle 2">
            <a:extLst>
              <a:ext uri="{FF2B5EF4-FFF2-40B4-BE49-F238E27FC236}">
                <a16:creationId xmlns:a16="http://schemas.microsoft.com/office/drawing/2014/main" id="{CFADF307-0F69-4BAC-B968-8FE650B86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63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33CC"/>
              </a:solidFill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9BF4AC50-75DA-42E8-BA58-C4427D74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子任务</a:t>
            </a:r>
            <a:r>
              <a:rPr lang="en-US" altLang="zh-CN"/>
              <a:t>6</a:t>
            </a:r>
            <a:r>
              <a:rPr lang="zh-CN" altLang="en-US"/>
              <a:t>参考答案</a:t>
            </a:r>
          </a:p>
        </p:txBody>
      </p:sp>
      <p:pic>
        <p:nvPicPr>
          <p:cNvPr id="59395" name="图片 2">
            <a:extLst>
              <a:ext uri="{FF2B5EF4-FFF2-40B4-BE49-F238E27FC236}">
                <a16:creationId xmlns:a16="http://schemas.microsoft.com/office/drawing/2014/main" id="{0506280F-2AA3-43B3-8EB8-316CDDAB4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6" y="1473201"/>
            <a:ext cx="8678863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图片 3">
            <a:extLst>
              <a:ext uri="{FF2B5EF4-FFF2-40B4-BE49-F238E27FC236}">
                <a16:creationId xmlns:a16="http://schemas.microsoft.com/office/drawing/2014/main" id="{45625E66-9F58-411A-9E10-0BD25E861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2759076"/>
            <a:ext cx="868045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6EFBAE35-EEAA-425F-B92E-E475CF8D21B2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7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891D0A01-5EC6-40C1-946A-FE2D5B77B14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800"/>
              <a:t>任务描述</a:t>
            </a:r>
          </a:p>
          <a:p>
            <a:pPr lvl="1"/>
            <a:r>
              <a:rPr lang="zh-CN" altLang="en-US"/>
              <a:t>改进协议，在文件传输结束时，client显式通知server.</a:t>
            </a:r>
          </a:p>
          <a:p>
            <a:pPr lvl="1"/>
            <a:r>
              <a:rPr lang="zh-CN" altLang="en-US"/>
              <a:t>在之前所实现的文件传输程序中，将socket的关闭事件作为文件传输结束的标志，这种方式无法区分以下两种情况：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C00000"/>
                </a:solidFill>
              </a:rPr>
              <a:t>    1)文件传输完毕，client正常关闭socket；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C00000"/>
                </a:solidFill>
              </a:rPr>
              <a:t>    2)client被强制终止执行，socket被关闭；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C00000"/>
                </a:solidFill>
              </a:rPr>
              <a:t>这两种情况，在server看来都是socket关闭，因此无法区分到底文件是否传输完毕。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F01B0233-370B-4BBF-A2A6-C66F192BFD98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7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D30B9CB9-8531-4EE7-9D21-8F900787DFF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/>
              <a:t>任务描述</a:t>
            </a:r>
          </a:p>
          <a:p>
            <a:pPr lvl="1"/>
            <a:r>
              <a:rPr lang="zh-CN" altLang="en-US" sz="2000"/>
              <a:t>为了解决这个问题，本子任务的将增加两个新的消息类型：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C00000"/>
                </a:solidFill>
              </a:rPr>
              <a:t>#define MSG_DONE	             4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C00000"/>
                </a:solidFill>
              </a:rPr>
              <a:t>#define MSG_EXCEPTION		5</a:t>
            </a:r>
          </a:p>
          <a:p>
            <a:pPr lvl="1"/>
            <a:endParaRPr lang="zh-CN" altLang="en-US" sz="2000"/>
          </a:p>
          <a:p>
            <a:pPr lvl="1"/>
            <a:r>
              <a:rPr lang="zh-CN" altLang="en-US" sz="2000"/>
              <a:t>在client端，如果文件正常发送完毕，则需要发送一个MSG_DONE消息给server；如果发送过程中遇到异常(这种情况很少见，但也有可能发生)，则需要发送一个MSG_EXCEPTION给server。</a:t>
            </a:r>
          </a:p>
          <a:p>
            <a:pPr lvl="1"/>
            <a:r>
              <a:rPr lang="zh-CN" altLang="en-US" sz="2000"/>
              <a:t>server在收到这两个消息后，表示client端不会再发送消息，因此，server可以关闭文件和socket。对于MSG_EXCEPTION消息，server应该打印错误信息到屏幕以提示用户。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>
            <a:extLst>
              <a:ext uri="{FF2B5EF4-FFF2-40B4-BE49-F238E27FC236}">
                <a16:creationId xmlns:a16="http://schemas.microsoft.com/office/drawing/2014/main" id="{23FCAB85-41E8-4DB6-A764-CB459AA6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666B5114-C260-4360-A5E7-273CF50B0C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相关知识</a:t>
            </a:r>
            <a:endParaRPr lang="en-US" altLang="zh-CN" sz="2400"/>
          </a:p>
          <a:p>
            <a:pPr lvl="1"/>
            <a:r>
              <a:rPr lang="zh-CN" altLang="en-US" sz="2000"/>
              <a:t>文件结束检测函数</a:t>
            </a:r>
            <a:r>
              <a:rPr lang="en-US" altLang="zh-CN" sz="2000"/>
              <a:t>feof</a:t>
            </a:r>
            <a:r>
              <a:rPr lang="zh-CN" altLang="en-US" sz="2000"/>
              <a:t>函数调用格式： </a:t>
            </a:r>
            <a:r>
              <a:rPr lang="en-US" altLang="zh-CN" sz="2000"/>
              <a:t>feof(</a:t>
            </a:r>
            <a:r>
              <a:rPr lang="zh-CN" altLang="en-US" sz="2000"/>
              <a:t>文件指针</a:t>
            </a:r>
            <a:r>
              <a:rPr lang="en-US" altLang="zh-CN" sz="2000"/>
              <a:t>)</a:t>
            </a:r>
            <a:r>
              <a:rPr lang="zh-CN" altLang="en-US" sz="2000"/>
              <a:t>； </a:t>
            </a:r>
            <a:endParaRPr lang="en-US" altLang="zh-CN" sz="2000"/>
          </a:p>
          <a:p>
            <a:pPr lvl="1"/>
            <a:r>
              <a:rPr lang="zh-CN" altLang="en-US" sz="2000"/>
              <a:t>功能：判断文件是否处于文件结束位置，如文件结束，则返回值为</a:t>
            </a:r>
            <a:r>
              <a:rPr lang="en-US" altLang="zh-CN" sz="2000"/>
              <a:t>1</a:t>
            </a:r>
            <a:r>
              <a:rPr lang="zh-CN" altLang="en-US" sz="2000"/>
              <a:t>，否则为</a:t>
            </a:r>
            <a:r>
              <a:rPr lang="en-US" altLang="zh-CN" sz="2000"/>
              <a:t>0</a:t>
            </a:r>
            <a:r>
              <a:rPr lang="zh-CN" altLang="en-US" sz="2000"/>
              <a:t>。 </a:t>
            </a:r>
          </a:p>
          <a:p>
            <a:pPr lvl="1"/>
            <a:r>
              <a:rPr lang="zh-CN" altLang="en-US" sz="2000"/>
              <a:t>读写文件出错检测函数：</a:t>
            </a:r>
            <a:r>
              <a:rPr lang="en-US" altLang="zh-CN" sz="2000"/>
              <a:t>ferror(</a:t>
            </a:r>
            <a:r>
              <a:rPr lang="zh-CN" altLang="en-US" sz="2000"/>
              <a:t>文件指针</a:t>
            </a:r>
            <a:r>
              <a:rPr lang="en-US" altLang="zh-CN" sz="2000"/>
              <a:t>)</a:t>
            </a:r>
            <a:r>
              <a:rPr lang="zh-CN" altLang="en-US" sz="2000"/>
              <a:t>； </a:t>
            </a:r>
            <a:endParaRPr lang="en-US" altLang="zh-CN" sz="2000"/>
          </a:p>
          <a:p>
            <a:pPr lvl="1"/>
            <a:r>
              <a:rPr lang="zh-CN" altLang="en-US" sz="2000"/>
              <a:t>功能：检查文件在用各种输入输出函数进行读写时是否出错。 如</a:t>
            </a:r>
            <a:r>
              <a:rPr lang="en-US" altLang="zh-CN" sz="2000"/>
              <a:t>ferror</a:t>
            </a:r>
            <a:r>
              <a:rPr lang="zh-CN" altLang="en-US" sz="2000"/>
              <a:t>返回值为</a:t>
            </a:r>
            <a:r>
              <a:rPr lang="en-US" altLang="zh-CN" sz="2000"/>
              <a:t>0</a:t>
            </a:r>
            <a:r>
              <a:rPr lang="zh-CN" altLang="en-US" sz="2000"/>
              <a:t>表示未出错，否则表示有错。 </a:t>
            </a:r>
            <a:endParaRPr lang="en-US" altLang="zh-CN" sz="200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F3E2F53E-90DC-4E1C-9711-4B7BBE994119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7 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443D1FB-965F-4C14-AACB-B523BA2E897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1850" y="1196975"/>
            <a:ext cx="8242300" cy="5545138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思路提示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en-US" sz="1600" dirty="0" err="1"/>
              <a:t>Client.c</a:t>
            </a:r>
            <a:r>
              <a:rPr lang="en-US" sz="1600" dirty="0"/>
              <a:t>: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solidFill>
                  <a:srgbClr val="C00000"/>
                </a:solidFill>
              </a:rPr>
              <a:t>创建文件名类型的消息，并发送出</a:t>
            </a:r>
            <a:r>
              <a:rPr lang="en-US" altLang="zh-CN" sz="1600" dirty="0">
                <a:solidFill>
                  <a:srgbClr val="C00000"/>
                </a:solidFill>
              </a:rPr>
              <a:t>MSG_FILENAME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solidFill>
                  <a:srgbClr val="C00000"/>
                </a:solidFill>
              </a:rPr>
              <a:t>接收回复消息，不做处理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solidFill>
                  <a:srgbClr val="C00000"/>
                </a:solidFill>
              </a:rPr>
              <a:t>创建内容类型的消息，并发送出</a:t>
            </a:r>
            <a:r>
              <a:rPr lang="en-US" altLang="zh-CN" sz="1600" dirty="0">
                <a:solidFill>
                  <a:srgbClr val="C00000"/>
                </a:solidFill>
              </a:rPr>
              <a:t>MSG_CONTENT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solidFill>
                  <a:srgbClr val="C00000"/>
                </a:solidFill>
              </a:rPr>
              <a:t>接收回复消息，不做处理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solidFill>
                  <a:srgbClr val="C00000"/>
                </a:solidFill>
              </a:rPr>
              <a:t>在</a:t>
            </a:r>
            <a:r>
              <a:rPr lang="en-US" altLang="zh-CN" sz="1600" dirty="0">
                <a:solidFill>
                  <a:srgbClr val="C00000"/>
                </a:solidFill>
              </a:rPr>
              <a:t>client</a:t>
            </a:r>
            <a:r>
              <a:rPr lang="zh-CN" altLang="en-US" sz="1600" dirty="0">
                <a:solidFill>
                  <a:srgbClr val="C00000"/>
                </a:solidFill>
              </a:rPr>
              <a:t>端，如果文件正常发送完毕，则需要发送一个</a:t>
            </a:r>
            <a:r>
              <a:rPr lang="en-US" altLang="zh-CN" sz="1600" dirty="0">
                <a:solidFill>
                  <a:srgbClr val="C00000"/>
                </a:solidFill>
              </a:rPr>
              <a:t>MSG_DONE</a:t>
            </a:r>
            <a:r>
              <a:rPr lang="zh-CN" altLang="en-US" sz="1600" dirty="0">
                <a:solidFill>
                  <a:srgbClr val="C00000"/>
                </a:solidFill>
              </a:rPr>
              <a:t>消息给</a:t>
            </a:r>
            <a:r>
              <a:rPr lang="en-US" altLang="zh-CN" sz="1600" dirty="0">
                <a:solidFill>
                  <a:srgbClr val="C00000"/>
                </a:solidFill>
              </a:rPr>
              <a:t>server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solidFill>
                  <a:srgbClr val="C00000"/>
                </a:solidFill>
              </a:rPr>
              <a:t>如果发送过程中遇到异常，则需要发送一个</a:t>
            </a:r>
            <a:r>
              <a:rPr lang="en-US" altLang="zh-CN" sz="1600" dirty="0">
                <a:solidFill>
                  <a:srgbClr val="C00000"/>
                </a:solidFill>
              </a:rPr>
              <a:t>MSG_EXCEPTION</a:t>
            </a:r>
            <a:r>
              <a:rPr lang="zh-CN" altLang="en-US" sz="1600" dirty="0">
                <a:solidFill>
                  <a:srgbClr val="C00000"/>
                </a:solidFill>
              </a:rPr>
              <a:t>给</a:t>
            </a:r>
            <a:r>
              <a:rPr lang="en-US" altLang="zh-CN" sz="1600" dirty="0">
                <a:solidFill>
                  <a:srgbClr val="C00000"/>
                </a:solidFill>
              </a:rPr>
              <a:t>server</a:t>
            </a:r>
            <a:endParaRPr lang="zh-CN" altLang="en-US" sz="1600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endParaRPr lang="en-US" altLang="zh-CN" sz="1600" dirty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1600" dirty="0" err="1">
                <a:solidFill>
                  <a:srgbClr val="002060"/>
                </a:solidFill>
              </a:rPr>
              <a:t>Server.c</a:t>
            </a:r>
            <a:r>
              <a:rPr lang="en-US" altLang="zh-CN" sz="1600" dirty="0">
                <a:solidFill>
                  <a:srgbClr val="002060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solidFill>
                  <a:srgbClr val="9E0000"/>
                </a:solidFill>
              </a:rPr>
              <a:t>创建应答类型的消息</a:t>
            </a:r>
            <a:endParaRPr lang="en-US" altLang="zh-CN" sz="1600" dirty="0">
              <a:solidFill>
                <a:srgbClr val="9E0000"/>
              </a:solidFill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solidFill>
                  <a:srgbClr val="9E0000"/>
                </a:solidFill>
              </a:rPr>
              <a:t>接收消息</a:t>
            </a:r>
            <a:endParaRPr lang="en-US" altLang="zh-CN" sz="1600" dirty="0">
              <a:solidFill>
                <a:srgbClr val="9E0000"/>
              </a:solidFill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solidFill>
                  <a:srgbClr val="9E0000"/>
                </a:solidFill>
              </a:rPr>
              <a:t>回复应答类型的消息</a:t>
            </a:r>
            <a:endParaRPr lang="en-US" altLang="zh-CN" sz="1600" dirty="0">
              <a:solidFill>
                <a:srgbClr val="9E0000"/>
              </a:solidFill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solidFill>
                  <a:srgbClr val="9E0000"/>
                </a:solidFill>
              </a:rPr>
              <a:t>处理消息：文件名类型</a:t>
            </a:r>
            <a:r>
              <a:rPr lang="en-US" altLang="zh-CN" sz="1600" dirty="0">
                <a:solidFill>
                  <a:srgbClr val="C00000"/>
                </a:solidFill>
              </a:rPr>
              <a:t>MSG_FILENAME</a:t>
            </a:r>
            <a:r>
              <a:rPr lang="zh-CN" altLang="en-US" sz="1600" dirty="0">
                <a:solidFill>
                  <a:srgbClr val="9E0000"/>
                </a:solidFill>
              </a:rPr>
              <a:t>的消息</a:t>
            </a:r>
            <a:r>
              <a:rPr lang="en-US" altLang="zh-CN" sz="1600" dirty="0">
                <a:solidFill>
                  <a:srgbClr val="9E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olidFill>
                  <a:srgbClr val="9E0000"/>
                </a:solidFill>
                <a:sym typeface="Wingdings" panose="05000000000000000000" pitchFamily="2" charset="2"/>
              </a:rPr>
              <a:t>创建文件</a:t>
            </a:r>
            <a:endParaRPr lang="en-US" altLang="zh-CN" sz="1600" dirty="0">
              <a:solidFill>
                <a:srgbClr val="9E0000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altLang="zh-CN" sz="1600" dirty="0">
                <a:solidFill>
                  <a:srgbClr val="9E0000"/>
                </a:solidFill>
                <a:sym typeface="Wingdings" panose="05000000000000000000" pitchFamily="2" charset="2"/>
              </a:rPr>
              <a:t>                   </a:t>
            </a:r>
            <a:r>
              <a:rPr lang="zh-CN" altLang="en-US" sz="1600" dirty="0">
                <a:solidFill>
                  <a:srgbClr val="9E0000"/>
                </a:solidFill>
                <a:sym typeface="Wingdings" panose="05000000000000000000" pitchFamily="2" charset="2"/>
              </a:rPr>
              <a:t>内容类型</a:t>
            </a:r>
            <a:r>
              <a:rPr lang="en-US" altLang="zh-CN" sz="1600" dirty="0">
                <a:solidFill>
                  <a:srgbClr val="9E0000"/>
                </a:solidFill>
              </a:rPr>
              <a:t>MSG_CONTENT</a:t>
            </a:r>
            <a:r>
              <a:rPr lang="zh-CN" altLang="en-US" sz="1600" dirty="0">
                <a:solidFill>
                  <a:srgbClr val="9E0000"/>
                </a:solidFill>
                <a:sym typeface="Wingdings" panose="05000000000000000000" pitchFamily="2" charset="2"/>
              </a:rPr>
              <a:t>的消息</a:t>
            </a:r>
            <a:r>
              <a:rPr lang="en-US" altLang="zh-CN" sz="1600" dirty="0">
                <a:solidFill>
                  <a:srgbClr val="9E0000"/>
                </a:solidFill>
                <a:sym typeface="Wingdings" panose="05000000000000000000" pitchFamily="2" charset="2"/>
              </a:rPr>
              <a:t> </a:t>
            </a:r>
            <a:r>
              <a:rPr lang="zh-CN" altLang="en-US" sz="1600" dirty="0">
                <a:solidFill>
                  <a:srgbClr val="9E0000"/>
                </a:solidFill>
                <a:sym typeface="Wingdings" panose="05000000000000000000" pitchFamily="2" charset="2"/>
              </a:rPr>
              <a:t>写入文件</a:t>
            </a:r>
            <a:endParaRPr lang="en-US" altLang="zh-CN" sz="1600" dirty="0">
              <a:solidFill>
                <a:srgbClr val="9E0000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altLang="zh-CN" sz="1600" dirty="0">
                <a:solidFill>
                  <a:srgbClr val="9E0000"/>
                </a:solidFill>
                <a:sym typeface="Wingdings" panose="05000000000000000000" pitchFamily="2" charset="2"/>
              </a:rPr>
              <a:t>                   MSG_DONE </a:t>
            </a:r>
            <a:r>
              <a:rPr lang="zh-CN" altLang="en-US" sz="1600" dirty="0">
                <a:solidFill>
                  <a:srgbClr val="9E0000"/>
                </a:solidFill>
                <a:sym typeface="Wingdings" panose="05000000000000000000" pitchFamily="2" charset="2"/>
              </a:rPr>
              <a:t>关闭文件和</a:t>
            </a:r>
            <a:r>
              <a:rPr lang="en-US" altLang="zh-CN" sz="1600" dirty="0">
                <a:solidFill>
                  <a:srgbClr val="9E0000"/>
                </a:solidFill>
                <a:sym typeface="Wingdings" panose="05000000000000000000" pitchFamily="2" charset="2"/>
              </a:rPr>
              <a:t>socket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solidFill>
                  <a:srgbClr val="9E0000"/>
                </a:solidFill>
              </a:rPr>
              <a:t>                   </a:t>
            </a:r>
            <a:r>
              <a:rPr lang="en-US" altLang="zh-CN" sz="1600" dirty="0">
                <a:solidFill>
                  <a:srgbClr val="9E0000"/>
                </a:solidFill>
              </a:rPr>
              <a:t>MSG_EXCEPTION</a:t>
            </a:r>
            <a:r>
              <a:rPr lang="en-US" altLang="zh-CN" sz="1600" dirty="0">
                <a:solidFill>
                  <a:srgbClr val="9E0000"/>
                </a:solidFill>
                <a:sym typeface="Wingdings" panose="05000000000000000000" pitchFamily="2" charset="2"/>
              </a:rPr>
              <a:t> </a:t>
            </a:r>
            <a:r>
              <a:rPr lang="zh-CN" altLang="en-US" sz="1600" dirty="0">
                <a:solidFill>
                  <a:srgbClr val="9E0000"/>
                </a:solidFill>
                <a:sym typeface="Wingdings" panose="05000000000000000000" pitchFamily="2" charset="2"/>
              </a:rPr>
              <a:t>打印错误信息以提示用户</a:t>
            </a:r>
            <a:endParaRPr lang="en-US" altLang="zh-CN" sz="1600" dirty="0">
              <a:solidFill>
                <a:srgbClr val="9E0000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altLang="zh-CN" sz="1600" dirty="0">
              <a:solidFill>
                <a:srgbClr val="002060"/>
              </a:solidFill>
            </a:endParaRPr>
          </a:p>
          <a:p>
            <a:pPr marL="0" indent="0">
              <a:buNone/>
              <a:defRPr/>
            </a:pPr>
            <a:endParaRPr lang="en-US" altLang="zh-CN" sz="1600" dirty="0">
              <a:solidFill>
                <a:srgbClr val="002060"/>
              </a:solidFill>
            </a:endParaRPr>
          </a:p>
          <a:p>
            <a:pPr marL="0" indent="0">
              <a:buNone/>
              <a:defRPr/>
            </a:pPr>
            <a:endParaRPr lang="en-US" altLang="zh-CN" sz="1600" dirty="0">
              <a:solidFill>
                <a:srgbClr val="002060"/>
              </a:solidFill>
            </a:endParaRPr>
          </a:p>
          <a:p>
            <a:pPr marL="0" indent="0">
              <a:buNone/>
              <a:defRPr/>
            </a:pPr>
            <a:endParaRPr lang="en-US" altLang="zh-CN" sz="2400" dirty="0"/>
          </a:p>
          <a:p>
            <a:pPr marL="0" indent="0">
              <a:buNone/>
              <a:defRPr/>
            </a:pPr>
            <a:endParaRPr lang="en-US" sz="2400" dirty="0"/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CFB97F5D-D14A-422D-A9D7-D7AE504B2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63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33CC"/>
              </a:solidFill>
              <a:ea typeface="SimSun" panose="02010600030101010101" pitchFamily="2" charset="-122"/>
            </a:endParaRPr>
          </a:p>
        </p:txBody>
      </p:sp>
      <p:sp>
        <p:nvSpPr>
          <p:cNvPr id="63493" name="Rectangle 2">
            <a:extLst>
              <a:ext uri="{FF2B5EF4-FFF2-40B4-BE49-F238E27FC236}">
                <a16:creationId xmlns:a16="http://schemas.microsoft.com/office/drawing/2014/main" id="{CC904EC2-F701-42D2-91F6-8A8FA614D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63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33CC"/>
              </a:solidFill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0904438B-82BA-4DDD-9D92-87B8A4539118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9276"/>
            <a:ext cx="9906000" cy="557213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en-US" altLang="zh-CN" dirty="0">
                <a:sym typeface="Wingdings" panose="05000000000000000000" pitchFamily="2" charset="2"/>
              </a:rPr>
              <a:t>（45</a:t>
            </a:r>
            <a:r>
              <a:rPr lang="zh-CN" altLang="en-US" dirty="0">
                <a:sym typeface="Wingdings" panose="05000000000000000000" pitchFamily="2" charset="2"/>
              </a:rPr>
              <a:t>分钟</a:t>
            </a:r>
            <a:r>
              <a:rPr lang="en-US" altLang="zh-CN" dirty="0">
                <a:sym typeface="Wingdings" panose="05000000000000000000" pitchFamily="2" charset="2"/>
              </a:rPr>
              <a:t>）</a:t>
            </a:r>
            <a:endParaRPr lang="zh-CN" altLang="en-US" dirty="0"/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1A97A96F-FCCD-4C96-AAE8-C1FEE9277A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2500" y="1343025"/>
            <a:ext cx="9001000" cy="5514975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zh-CN" altLang="en-US" dirty="0"/>
              <a:t>子任务</a:t>
            </a:r>
            <a:r>
              <a:rPr lang="en-US" altLang="zh-CN" dirty="0"/>
              <a:t>1:</a:t>
            </a:r>
            <a:r>
              <a:rPr lang="zh-CN" altLang="en-US" dirty="0"/>
              <a:t>实现</a:t>
            </a:r>
            <a:r>
              <a:rPr lang="en-US" altLang="zh-CN" dirty="0"/>
              <a:t>server</a:t>
            </a:r>
            <a:r>
              <a:rPr lang="zh-CN" altLang="en-US" dirty="0"/>
              <a:t>程序，支持多个</a:t>
            </a:r>
            <a:r>
              <a:rPr lang="en-US" altLang="zh-CN" dirty="0"/>
              <a:t>client</a:t>
            </a:r>
            <a:r>
              <a:rPr lang="zh-CN" altLang="en-US" dirty="0"/>
              <a:t>同时连接，为每一个</a:t>
            </a:r>
            <a:r>
              <a:rPr lang="en-US" altLang="zh-CN" dirty="0"/>
              <a:t>client</a:t>
            </a:r>
            <a:r>
              <a:rPr lang="zh-CN" altLang="en-US" dirty="0"/>
              <a:t>分配一个进程</a:t>
            </a:r>
          </a:p>
          <a:p>
            <a:pPr lvl="1"/>
            <a:r>
              <a:rPr lang="zh-CN" altLang="en-US" dirty="0">
                <a:sym typeface="SimSun" panose="02010600030101010101" pitchFamily="2" charset="-122"/>
              </a:rPr>
              <a:t>描述：</a:t>
            </a:r>
            <a:endParaRPr lang="en-US" altLang="zh-CN" dirty="0">
              <a:sym typeface="SimSun" panose="02010600030101010101" pitchFamily="2" charset="-122"/>
            </a:endParaRPr>
          </a:p>
          <a:p>
            <a:pPr lvl="2" indent="-285750">
              <a:buFont typeface="Wingdings" panose="05000000000000000000" pitchFamily="2" charset="2"/>
              <a:buChar char="v"/>
            </a:pPr>
            <a:r>
              <a:rPr lang="zh-CN" altLang="en-US" sz="1800" dirty="0">
                <a:sym typeface="SimSun" panose="02010600030101010101" pitchFamily="2" charset="-122"/>
              </a:rPr>
              <a:t>使用</a:t>
            </a:r>
            <a:r>
              <a:rPr lang="en-US" altLang="zh-CN" sz="1800" dirty="0">
                <a:sym typeface="SimSun" panose="02010600030101010101" pitchFamily="2" charset="-122"/>
              </a:rPr>
              <a:t>fork</a:t>
            </a:r>
            <a:r>
              <a:rPr lang="zh-CN" altLang="en-US" sz="1800" dirty="0">
                <a:sym typeface="SimSun" panose="02010600030101010101" pitchFamily="2" charset="-122"/>
              </a:rPr>
              <a:t>实现一个服务端对多个客户端。</a:t>
            </a:r>
            <a:endParaRPr lang="en-US" altLang="zh-CN" sz="1800" dirty="0">
              <a:sym typeface="SimSun" panose="02010600030101010101" pitchFamily="2" charset="-122"/>
            </a:endParaRPr>
          </a:p>
          <a:p>
            <a:pPr lvl="2" indent="-285750">
              <a:buFont typeface="Wingdings" panose="05000000000000000000" pitchFamily="2" charset="2"/>
              <a:buChar char="v"/>
            </a:pPr>
            <a:r>
              <a:rPr lang="en-US" altLang="zh-CN" sz="1800" dirty="0">
                <a:sym typeface="SimSun" panose="02010600030101010101" pitchFamily="2" charset="-122"/>
              </a:rPr>
              <a:t>Server</a:t>
            </a:r>
            <a:r>
              <a:rPr lang="zh-CN" altLang="en-US" sz="1800" dirty="0">
                <a:sym typeface="SimSun" panose="02010600030101010101" pitchFamily="2" charset="-122"/>
              </a:rPr>
              <a:t>程序中</a:t>
            </a:r>
            <a:r>
              <a:rPr lang="en-US" altLang="zh-CN" sz="1800" dirty="0">
                <a:sym typeface="SimSun" panose="02010600030101010101" pitchFamily="2" charset="-122"/>
              </a:rPr>
              <a:t>,</a:t>
            </a:r>
            <a:r>
              <a:rPr lang="zh-CN" altLang="en-US" sz="1800" dirty="0">
                <a:sym typeface="SimSun" panose="02010600030101010101" pitchFamily="2" charset="-122"/>
              </a:rPr>
              <a:t>父进程负责监听端口。</a:t>
            </a:r>
            <a:endParaRPr lang="en-US" altLang="zh-CN" sz="1800" dirty="0">
              <a:sym typeface="SimSun" panose="02010600030101010101" pitchFamily="2" charset="-122"/>
            </a:endParaRPr>
          </a:p>
          <a:p>
            <a:pPr lvl="2" indent="-285750">
              <a:buFont typeface="Wingdings" panose="05000000000000000000" pitchFamily="2" charset="2"/>
              <a:buChar char="v"/>
            </a:pPr>
            <a:r>
              <a:rPr lang="en-US" altLang="zh-CN" sz="1800" dirty="0">
                <a:sym typeface="SimSun" panose="02010600030101010101" pitchFamily="2" charset="-122"/>
              </a:rPr>
              <a:t>accept</a:t>
            </a:r>
            <a:r>
              <a:rPr lang="zh-CN" altLang="en-US" sz="1800" dirty="0">
                <a:sym typeface="SimSun" panose="02010600030101010101" pitchFamily="2" charset="-122"/>
              </a:rPr>
              <a:t>一个新的客户端连接后，需要</a:t>
            </a:r>
            <a:r>
              <a:rPr lang="en-US" altLang="zh-CN" sz="1800" dirty="0">
                <a:sym typeface="SimSun" panose="02010600030101010101" pitchFamily="2" charset="-122"/>
              </a:rPr>
              <a:t>fork</a:t>
            </a:r>
            <a:r>
              <a:rPr lang="zh-CN" altLang="en-US" sz="1800" dirty="0">
                <a:sym typeface="SimSun" panose="02010600030101010101" pitchFamily="2" charset="-122"/>
              </a:rPr>
              <a:t>出一个子进程为这个客户端服务。</a:t>
            </a:r>
            <a:endParaRPr lang="en-US" altLang="zh-CN" sz="1800" dirty="0">
              <a:sym typeface="SimSun" panose="02010600030101010101" pitchFamily="2" charset="-122"/>
            </a:endParaRPr>
          </a:p>
          <a:p>
            <a:pPr lvl="1"/>
            <a:r>
              <a:rPr lang="zh-CN" altLang="en-US" dirty="0">
                <a:sym typeface="SimSun" panose="02010600030101010101" pitchFamily="2" charset="-122"/>
              </a:rPr>
              <a:t>要求：</a:t>
            </a:r>
            <a:endParaRPr lang="en-US" altLang="zh-CN" dirty="0">
              <a:sym typeface="SimSun" panose="02010600030101010101" pitchFamily="2" charset="-122"/>
            </a:endParaRPr>
          </a:p>
          <a:p>
            <a:pPr lvl="2" indent="-285750">
              <a:buFont typeface="Wingdings" panose="05000000000000000000" pitchFamily="2" charset="2"/>
              <a:buChar char="v"/>
            </a:pPr>
            <a:r>
              <a:rPr lang="zh-CN" altLang="en-US" sz="1800" dirty="0"/>
              <a:t>实现</a:t>
            </a:r>
            <a:r>
              <a:rPr lang="en-US" altLang="zh-CN" sz="1800" dirty="0"/>
              <a:t>server</a:t>
            </a:r>
            <a:r>
              <a:rPr lang="zh-CN" altLang="en-US" sz="1800" dirty="0"/>
              <a:t>端程序，</a:t>
            </a:r>
            <a:r>
              <a:rPr lang="en-US" altLang="zh-CN" sz="1800" dirty="0"/>
              <a:t>server</a:t>
            </a:r>
            <a:r>
              <a:rPr lang="zh-CN" altLang="en-US" sz="1800" dirty="0"/>
              <a:t>为每一个</a:t>
            </a:r>
            <a:r>
              <a:rPr lang="en-US" altLang="zh-CN" sz="1800" dirty="0"/>
              <a:t>client</a:t>
            </a:r>
            <a:r>
              <a:rPr lang="zh-CN" altLang="en-US" sz="1800" dirty="0"/>
              <a:t>创建一个子进程</a:t>
            </a:r>
            <a:r>
              <a:rPr lang="en-US" altLang="zh-CN" sz="1800" dirty="0"/>
              <a:t>,</a:t>
            </a:r>
            <a:r>
              <a:rPr lang="zh-CN" altLang="en-US" sz="1800" dirty="0"/>
              <a:t>单独处理相应业务。</a:t>
            </a:r>
            <a:endParaRPr lang="en-US" altLang="zh-CN" sz="1800" dirty="0"/>
          </a:p>
          <a:p>
            <a:pPr lvl="2" indent="-285750">
              <a:buFont typeface="Wingdings" panose="05000000000000000000" pitchFamily="2" charset="2"/>
              <a:buChar char="v"/>
            </a:pPr>
            <a:r>
              <a:rPr lang="zh-CN" altLang="en-US" sz="1800" dirty="0"/>
              <a:t>显示</a:t>
            </a:r>
            <a:r>
              <a:rPr lang="en-US" altLang="zh-CN" sz="1800" dirty="0"/>
              <a:t>client</a:t>
            </a:r>
            <a:r>
              <a:rPr lang="zh-CN" altLang="en-US" sz="1800" dirty="0"/>
              <a:t>的</a:t>
            </a:r>
            <a:r>
              <a:rPr lang="en-US" altLang="zh-CN" sz="1800" dirty="0"/>
              <a:t>IP</a:t>
            </a:r>
            <a:r>
              <a:rPr lang="zh-CN" altLang="en-US" sz="1800" dirty="0"/>
              <a:t>和端口号</a:t>
            </a:r>
            <a:r>
              <a:rPr lang="zh-CN" altLang="en-US" sz="1800" dirty="0">
                <a:ea typeface="SimSun" panose="02010600030101010101" pitchFamily="2" charset="-122"/>
                <a:sym typeface="SimSun" panose="02010600030101010101" pitchFamily="2" charset="-122"/>
              </a:rPr>
              <a:t>。</a:t>
            </a:r>
          </a:p>
          <a:p>
            <a:pPr lvl="2" indent="-285750">
              <a:buFont typeface="Wingdings" panose="05000000000000000000" pitchFamily="2" charset="2"/>
              <a:buChar char="v"/>
            </a:pPr>
            <a:endParaRPr lang="zh-CN" altLang="en-US" dirty="0">
              <a:ea typeface="SimSun" panose="02010600030101010101" pitchFamily="2" charset="-122"/>
              <a:sym typeface="SimSun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C7DEB860-28FB-498D-A5DC-E65A1ED14A9D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7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44B3C5D-9E62-4A53-9E14-816F535EB21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/>
              <a:t>运行结果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C00000"/>
                </a:solidFill>
              </a:rPr>
              <a:t>./server 2500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C00000"/>
                </a:solidFill>
              </a:rPr>
              <a:t>--127.0.0.1:44086--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C00000"/>
                </a:solidFill>
              </a:rPr>
              <a:t>MSG_DONE</a:t>
            </a:r>
          </a:p>
          <a:p>
            <a:pPr>
              <a:defRPr/>
            </a:pPr>
            <a:endParaRPr lang="en-US" altLang="zh-CN" sz="2000" dirty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C00000"/>
                </a:solidFill>
              </a:rPr>
              <a:t>./client 127.0.0.1 2500 /</a:t>
            </a:r>
            <a:r>
              <a:rPr lang="en-US" altLang="zh-CN" sz="2000" dirty="0" err="1">
                <a:solidFill>
                  <a:srgbClr val="C00000"/>
                </a:solidFill>
              </a:rPr>
              <a:t>etc</a:t>
            </a:r>
            <a:r>
              <a:rPr lang="en-US" altLang="zh-CN" sz="2000" dirty="0">
                <a:solidFill>
                  <a:srgbClr val="C00000"/>
                </a:solidFill>
              </a:rPr>
              <a:t>/</a:t>
            </a:r>
            <a:r>
              <a:rPr lang="en-US" altLang="zh-CN" sz="2000" dirty="0" err="1">
                <a:solidFill>
                  <a:srgbClr val="C00000"/>
                </a:solidFill>
              </a:rPr>
              <a:t>passwd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C00000"/>
                </a:solidFill>
              </a:rPr>
              <a:t>send MSG_DONE</a:t>
            </a:r>
          </a:p>
          <a:p>
            <a:pPr>
              <a:defRPr/>
            </a:pP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>
            <a:extLst>
              <a:ext uri="{FF2B5EF4-FFF2-40B4-BE49-F238E27FC236}">
                <a16:creationId xmlns:a16="http://schemas.microsoft.com/office/drawing/2014/main" id="{A32CCF12-ACA2-4D8E-987F-7DEB9E0C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子任务</a:t>
            </a:r>
            <a:r>
              <a:rPr lang="en-US" altLang="zh-CN"/>
              <a:t>7</a:t>
            </a:r>
            <a:r>
              <a:rPr lang="zh-CN" altLang="en-US"/>
              <a:t>参考答案</a:t>
            </a:r>
          </a:p>
        </p:txBody>
      </p:sp>
      <p:pic>
        <p:nvPicPr>
          <p:cNvPr id="65539" name="图片 2">
            <a:extLst>
              <a:ext uri="{FF2B5EF4-FFF2-40B4-BE49-F238E27FC236}">
                <a16:creationId xmlns:a16="http://schemas.microsoft.com/office/drawing/2014/main" id="{67AE8144-D71F-42B8-A382-8A12FB62E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1" y="3429000"/>
            <a:ext cx="842486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0" name="图片 4">
            <a:extLst>
              <a:ext uri="{FF2B5EF4-FFF2-40B4-BE49-F238E27FC236}">
                <a16:creationId xmlns:a16="http://schemas.microsoft.com/office/drawing/2014/main" id="{0E485889-0F51-4640-9FF0-C7DF36584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1" y="1772816"/>
            <a:ext cx="842486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DAD0B1C3-9C8F-4F56-9040-49112B70A8F9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</a:t>
            </a:r>
            <a:r>
              <a:rPr lang="en-US" altLang="zh-CN"/>
              <a:t>8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C8133513-F94E-4DFA-8A07-6A63FD65822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800"/>
              <a:t>任务描述</a:t>
            </a:r>
          </a:p>
          <a:p>
            <a:pPr lvl="1"/>
            <a:r>
              <a:rPr lang="zh-CN" altLang="en-US"/>
              <a:t>为client和server程序添加时间统计功能.</a:t>
            </a:r>
            <a:endParaRPr lang="en-US" altLang="zh-CN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要求</a:t>
            </a:r>
          </a:p>
          <a:p>
            <a:pPr lvl="1"/>
            <a:r>
              <a:rPr lang="zh-CN" altLang="en-US" sz="2000">
                <a:solidFill>
                  <a:srgbClr val="C00000"/>
                </a:solidFill>
              </a:rPr>
              <a:t>在client程序中，打印发送每个文件所需的时间,在server程序中，打印接收每个文件所需的时间。</a:t>
            </a:r>
          </a:p>
          <a:p>
            <a:pPr lvl="1"/>
            <a:endParaRPr lang="zh-CN" altLang="en-US"/>
          </a:p>
          <a:p>
            <a:pPr lvl="1"/>
            <a:r>
              <a:rPr lang="zh-CN" altLang="en-US" sz="2000">
                <a:solidFill>
                  <a:srgbClr val="C00000"/>
                </a:solidFill>
              </a:rPr>
              <a:t>请准确选择计时的开始时间和结束时间，如开始时间或者定在第一次fread()之前，或者定在第一次send()之前，具体何处请自己决定，但需要在源代码里注释理由。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2FA492D8-E2F2-4225-B0A0-246C4C993F35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endParaRPr lang="en-US" altLang="zh-CN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D4751A16-94EC-478A-A5C3-5D83CE06DF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34963" y="1125538"/>
            <a:ext cx="9220201" cy="5656262"/>
          </a:xfrm>
        </p:spPr>
        <p:txBody>
          <a:bodyPr/>
          <a:lstStyle/>
          <a:p>
            <a:r>
              <a:rPr lang="zh-CN" altLang="en-US" sz="2800"/>
              <a:t>相关函数</a:t>
            </a:r>
          </a:p>
          <a:p>
            <a:pPr lvl="1"/>
            <a:r>
              <a:rPr lang="zh-CN" altLang="en-US" sz="1600"/>
              <a:t>函数原型：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600"/>
              <a:t>#include&lt;sys/time.h&gt;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600"/>
              <a:t>int gettimeofday(struct  timeval*tv,struct  timezone *tz )</a:t>
            </a:r>
          </a:p>
          <a:p>
            <a:pPr lvl="1"/>
            <a:r>
              <a:rPr lang="en-US" altLang="zh-CN" sz="1600"/>
              <a:t>3.</a:t>
            </a:r>
            <a:r>
              <a:rPr lang="zh-CN" altLang="en-US" sz="1600"/>
              <a:t>说明：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600"/>
              <a:t>gettimeofday()</a:t>
            </a:r>
            <a:r>
              <a:rPr lang="zh-CN" altLang="en-US" sz="1600"/>
              <a:t>会把目前的时间用</a:t>
            </a:r>
            <a:r>
              <a:rPr lang="en-US" altLang="zh-CN" sz="1600"/>
              <a:t>tv </a:t>
            </a:r>
            <a:r>
              <a:rPr lang="zh-CN" altLang="en-US" sz="1600"/>
              <a:t>结构体返回，当地时区的信息则放到</a:t>
            </a:r>
            <a:r>
              <a:rPr lang="en-US" altLang="zh-CN" sz="1600"/>
              <a:t>tz</a:t>
            </a:r>
            <a:r>
              <a:rPr lang="zh-CN" altLang="en-US" sz="1600"/>
              <a:t>所指的结构中</a:t>
            </a:r>
          </a:p>
          <a:p>
            <a:pPr lvl="1"/>
            <a:r>
              <a:rPr lang="en-US" altLang="zh-CN" sz="1600"/>
              <a:t>4.</a:t>
            </a:r>
            <a:r>
              <a:rPr lang="zh-CN" altLang="en-US" sz="1600"/>
              <a:t>结构体：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C00000"/>
                </a:solidFill>
              </a:rPr>
              <a:t>1&gt;timeval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C00000"/>
                </a:solidFill>
              </a:rPr>
              <a:t>struct  timeval{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C00000"/>
                </a:solidFill>
              </a:rPr>
              <a:t>       long  tv_sec;/*</a:t>
            </a:r>
            <a:r>
              <a:rPr lang="zh-CN" altLang="en-US" sz="1600">
                <a:solidFill>
                  <a:srgbClr val="C00000"/>
                </a:solidFill>
              </a:rPr>
              <a:t>秒*</a:t>
            </a:r>
            <a:r>
              <a:rPr lang="en-US" altLang="zh-CN" sz="1600">
                <a:solidFill>
                  <a:srgbClr val="C00000"/>
                </a:solidFill>
              </a:rPr>
              <a:t>/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C00000"/>
                </a:solidFill>
              </a:rPr>
              <a:t>       long  tv_usec;/*</a:t>
            </a:r>
            <a:r>
              <a:rPr lang="zh-CN" altLang="en-US" sz="1600">
                <a:solidFill>
                  <a:srgbClr val="C00000"/>
                </a:solidFill>
              </a:rPr>
              <a:t>微妙*</a:t>
            </a:r>
            <a:r>
              <a:rPr lang="en-US" altLang="zh-CN" sz="1600">
                <a:solidFill>
                  <a:srgbClr val="C00000"/>
                </a:solidFill>
              </a:rPr>
              <a:t>/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C00000"/>
                </a:solidFill>
              </a:rPr>
              <a:t>}</a:t>
            </a:r>
            <a:r>
              <a:rPr lang="zh-CN" altLang="en-US" sz="1600">
                <a:solidFill>
                  <a:srgbClr val="C00000"/>
                </a:solidFill>
              </a:rPr>
              <a:t>；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C00000"/>
                </a:solidFill>
              </a:rPr>
              <a:t>2&gt;timezone </a:t>
            </a:r>
            <a:r>
              <a:rPr lang="zh-CN" altLang="en-US" sz="1600">
                <a:solidFill>
                  <a:srgbClr val="C00000"/>
                </a:solidFill>
              </a:rPr>
              <a:t>结构定义为：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C00000"/>
                </a:solidFill>
              </a:rPr>
              <a:t>struct  timezone{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C00000"/>
                </a:solidFill>
              </a:rPr>
              <a:t>       int tz_minuteswest;/*</a:t>
            </a:r>
            <a:r>
              <a:rPr lang="zh-CN" altLang="en-US" sz="1600">
                <a:solidFill>
                  <a:srgbClr val="C00000"/>
                </a:solidFill>
              </a:rPr>
              <a:t>和</a:t>
            </a:r>
            <a:r>
              <a:rPr lang="en-US" altLang="zh-CN" sz="1600">
                <a:solidFill>
                  <a:srgbClr val="C00000"/>
                </a:solidFill>
              </a:rPr>
              <a:t>greenwich </a:t>
            </a:r>
            <a:r>
              <a:rPr lang="zh-CN" altLang="en-US" sz="1600">
                <a:solidFill>
                  <a:srgbClr val="C00000"/>
                </a:solidFill>
              </a:rPr>
              <a:t>时间差了多少分钟*</a:t>
            </a:r>
            <a:r>
              <a:rPr lang="en-US" altLang="zh-CN" sz="1600">
                <a:solidFill>
                  <a:srgbClr val="C00000"/>
                </a:solidFill>
              </a:rPr>
              <a:t>/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C00000"/>
                </a:solidFill>
              </a:rPr>
              <a:t>        int tz_dsttime;』/*type of DST correction*/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C00000"/>
                </a:solidFill>
              </a:rPr>
              <a:t>3&gt;</a:t>
            </a:r>
            <a:r>
              <a:rPr lang="zh-CN" altLang="en-US" sz="1600">
                <a:solidFill>
                  <a:srgbClr val="C00000"/>
                </a:solidFill>
              </a:rPr>
              <a:t>在</a:t>
            </a:r>
            <a:r>
              <a:rPr lang="en-US" altLang="zh-CN" sz="1600">
                <a:solidFill>
                  <a:srgbClr val="C00000"/>
                </a:solidFill>
              </a:rPr>
              <a:t>gettimeofday()</a:t>
            </a:r>
            <a:r>
              <a:rPr lang="zh-CN" altLang="en-US" sz="1600">
                <a:solidFill>
                  <a:srgbClr val="C00000"/>
                </a:solidFill>
              </a:rPr>
              <a:t>函数中</a:t>
            </a:r>
            <a:r>
              <a:rPr lang="en-US" altLang="zh-CN" sz="1600">
                <a:solidFill>
                  <a:srgbClr val="C00000"/>
                </a:solidFill>
              </a:rPr>
              <a:t>tv</a:t>
            </a:r>
            <a:r>
              <a:rPr lang="zh-CN" altLang="en-US" sz="1600">
                <a:solidFill>
                  <a:srgbClr val="C00000"/>
                </a:solidFill>
              </a:rPr>
              <a:t>或者</a:t>
            </a:r>
            <a:r>
              <a:rPr lang="en-US" altLang="zh-CN" sz="1600">
                <a:solidFill>
                  <a:srgbClr val="C00000"/>
                </a:solidFill>
              </a:rPr>
              <a:t>tz</a:t>
            </a:r>
            <a:r>
              <a:rPr lang="zh-CN" altLang="en-US" sz="1600">
                <a:solidFill>
                  <a:srgbClr val="C00000"/>
                </a:solidFill>
              </a:rPr>
              <a:t>都可以为空。如果为空则就不返回其对应的结构体。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C00000"/>
                </a:solidFill>
              </a:rPr>
              <a:t>4&gt;</a:t>
            </a:r>
            <a:r>
              <a:rPr lang="zh-CN" altLang="en-US" sz="1600">
                <a:solidFill>
                  <a:srgbClr val="C00000"/>
                </a:solidFill>
              </a:rPr>
              <a:t>函数执行成功后返回</a:t>
            </a:r>
            <a:r>
              <a:rPr lang="en-US" altLang="zh-CN" sz="1600">
                <a:solidFill>
                  <a:srgbClr val="C00000"/>
                </a:solidFill>
              </a:rPr>
              <a:t>0</a:t>
            </a:r>
            <a:r>
              <a:rPr lang="zh-CN" altLang="en-US" sz="1600">
                <a:solidFill>
                  <a:srgbClr val="C00000"/>
                </a:solidFill>
              </a:rPr>
              <a:t>，失败后返回</a:t>
            </a:r>
            <a:r>
              <a:rPr lang="en-US" altLang="zh-CN" sz="1600">
                <a:solidFill>
                  <a:srgbClr val="C00000"/>
                </a:solidFill>
              </a:rPr>
              <a:t>-1</a:t>
            </a:r>
            <a:r>
              <a:rPr lang="zh-CN" altLang="en-US" sz="1600">
                <a:solidFill>
                  <a:srgbClr val="C00000"/>
                </a:solidFill>
              </a:rPr>
              <a:t>，错误代码存于</a:t>
            </a:r>
            <a:r>
              <a:rPr lang="en-US" altLang="zh-CN" sz="1600">
                <a:solidFill>
                  <a:srgbClr val="C00000"/>
                </a:solidFill>
              </a:rPr>
              <a:t>errno</a:t>
            </a:r>
            <a:r>
              <a:rPr lang="zh-CN" altLang="en-US" sz="1600">
                <a:solidFill>
                  <a:srgbClr val="C00000"/>
                </a:solidFill>
              </a:rPr>
              <a:t>中。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en-US" sz="1600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>
            <a:extLst>
              <a:ext uri="{FF2B5EF4-FFF2-40B4-BE49-F238E27FC236}">
                <a16:creationId xmlns:a16="http://schemas.microsoft.com/office/drawing/2014/main" id="{EC137451-5881-452D-BCA9-9726F326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子任务</a:t>
            </a:r>
            <a:r>
              <a:rPr lang="en-US" altLang="zh-CN"/>
              <a:t>8</a:t>
            </a:r>
            <a:r>
              <a:rPr lang="zh-CN" altLang="en-US"/>
              <a:t>参考答案</a:t>
            </a:r>
          </a:p>
        </p:txBody>
      </p:sp>
      <p:pic>
        <p:nvPicPr>
          <p:cNvPr id="68611" name="图片 1">
            <a:extLst>
              <a:ext uri="{FF2B5EF4-FFF2-40B4-BE49-F238E27FC236}">
                <a16:creationId xmlns:a16="http://schemas.microsoft.com/office/drawing/2014/main" id="{9C6D0387-E937-47C9-826C-E23642CB2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2171700"/>
            <a:ext cx="8161337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2" name="图片 2">
            <a:extLst>
              <a:ext uri="{FF2B5EF4-FFF2-40B4-BE49-F238E27FC236}">
                <a16:creationId xmlns:a16="http://schemas.microsoft.com/office/drawing/2014/main" id="{A87BBB49-5F95-440D-A615-7D2E27366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9" y="3848100"/>
            <a:ext cx="81613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9508E202-F171-4CA6-9B13-1D0BB6F328DF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</a:t>
            </a:r>
            <a:r>
              <a:rPr lang="en-US" altLang="zh-CN"/>
              <a:t>9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6C3C364B-A3D0-4F97-8652-90B5F151040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412875"/>
            <a:ext cx="5184130" cy="4608513"/>
          </a:xfrm>
        </p:spPr>
        <p:txBody>
          <a:bodyPr/>
          <a:lstStyle/>
          <a:p>
            <a:pPr algn="just"/>
            <a:r>
              <a:rPr lang="zh-CN" altLang="en-US" sz="2800" dirty="0"/>
              <a:t>任务描述</a:t>
            </a:r>
          </a:p>
          <a:p>
            <a:pPr lvl="1" algn="just"/>
            <a:r>
              <a:rPr lang="zh-CN" altLang="en-US" sz="2000" dirty="0"/>
              <a:t>改进协议，server无需显式回复client.请修改server接收和解析消息的方式，以支持“无回复”的交互流程。</a:t>
            </a:r>
          </a:p>
          <a:p>
            <a:pPr lvl="1" algn="just"/>
            <a:r>
              <a:rPr lang="zh-CN" altLang="en-US" sz="2000" dirty="0"/>
              <a:t>我们上面所设计的协议要求server回复client发来的每个消息，考虑到底层基于TCP协议，实际上server不需要显式地回复client，因为TCP在后台会自动回复。</a:t>
            </a:r>
            <a:endParaRPr lang="en-US" altLang="zh-CN" sz="2000" dirty="0"/>
          </a:p>
          <a:p>
            <a:pPr lvl="1" algn="just"/>
            <a:r>
              <a:rPr lang="zh-CN" altLang="en-US" sz="2000" dirty="0"/>
              <a:t>取消显式回复，能提高传输文件的效率。</a:t>
            </a:r>
          </a:p>
        </p:txBody>
      </p:sp>
      <p:pic>
        <p:nvPicPr>
          <p:cNvPr id="69636" name="_x0000_i1037">
            <a:extLst>
              <a:ext uri="{FF2B5EF4-FFF2-40B4-BE49-F238E27FC236}">
                <a16:creationId xmlns:a16="http://schemas.microsoft.com/office/drawing/2014/main" id="{BF78BBA3-ADD2-4415-B5D4-AC789A554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120" y="1484784"/>
            <a:ext cx="3734234" cy="520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84E313C1-B548-4977-87D0-9FB821353F48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</a:t>
            </a:r>
            <a:r>
              <a:rPr lang="en-US" altLang="zh-CN"/>
              <a:t>9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D2CA3A35-3221-4079-AA5D-1380895BD8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任务描述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由于TCP是流式传输，即虽然client以消息为单位发送数据，但TCP在真正发送数据时，则会组合多个消息一起发送，因此，当server接收数据时，可能会一次接收到多个消息。</a:t>
            </a:r>
          </a:p>
          <a:p>
            <a:pPr lvl="1">
              <a:lnSpc>
                <a:spcPct val="90000"/>
              </a:lnSpc>
            </a:pPr>
            <a:endParaRPr lang="zh-CN" altLang="en-US"/>
          </a:p>
          <a:p>
            <a:pPr lvl="1">
              <a:lnSpc>
                <a:spcPct val="90000"/>
              </a:lnSpc>
            </a:pPr>
            <a:r>
              <a:rPr lang="zh-CN" altLang="en-US"/>
              <a:t>由于TCP是流式传输，因此可能多个消息一次性到达server。当server第一次执行recv()时，获得了整个msg0消息以及msg1的一部分，当第二次执行recv()时，获得了msg1的一部分以及msg2的一部分，可见，每次执行recv()都获得了不完整的消息，server原来的接收和解析消息的方式不再适用。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5405882-92D0-4256-9EC5-0855CC7E79D4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</a:t>
            </a:r>
            <a:r>
              <a:rPr lang="en-US" altLang="zh-CN"/>
              <a:t>9(30</a:t>
            </a:r>
            <a:r>
              <a:rPr lang="zh-CN" altLang="en-US"/>
              <a:t>分钟</a:t>
            </a:r>
            <a:r>
              <a:rPr lang="en-US" altLang="zh-CN"/>
              <a:t>)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A08ECF0-280A-4267-A28B-F5E4D4DF956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任务描述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dirty="0"/>
              <a:t>　</a:t>
            </a:r>
          </a:p>
        </p:txBody>
      </p:sp>
      <p:pic>
        <p:nvPicPr>
          <p:cNvPr id="71684" name="_x0000_i1038">
            <a:extLst>
              <a:ext uri="{FF2B5EF4-FFF2-40B4-BE49-F238E27FC236}">
                <a16:creationId xmlns:a16="http://schemas.microsoft.com/office/drawing/2014/main" id="{AF3F6C01-453B-489A-89CB-4E343AD36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66" y="2780928"/>
            <a:ext cx="9595951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1299CFAD-33FD-4D90-97E7-111B46424165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</a:t>
            </a:r>
            <a:r>
              <a:rPr lang="en-US" altLang="zh-CN"/>
              <a:t>9(30</a:t>
            </a:r>
            <a:r>
              <a:rPr lang="zh-CN" altLang="en-US"/>
              <a:t>分钟</a:t>
            </a:r>
            <a:r>
              <a:rPr lang="en-US" altLang="zh-CN"/>
              <a:t>)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E8E41F1C-0A14-447B-B609-A8308DCD7C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运行结果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nb-NO" altLang="zh-CN"/>
              <a:t> </a:t>
            </a:r>
            <a:r>
              <a:rPr lang="nb-NO" altLang="zh-CN" sz="2000">
                <a:solidFill>
                  <a:srgbClr val="C00000"/>
                </a:solidFill>
              </a:rPr>
              <a:t>./server 2500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nb-NO" altLang="zh-CN" sz="2000">
                <a:solidFill>
                  <a:srgbClr val="C00000"/>
                </a:solidFill>
              </a:rPr>
              <a:t>--127.0.0.1:44092--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nb-NO" altLang="zh-CN" sz="2000">
                <a:solidFill>
                  <a:srgbClr val="C00000"/>
                </a:solidFill>
              </a:rPr>
              <a:t>totallen=6,m-&gt;data_len=6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nb-NO" altLang="zh-CN" sz="2000">
                <a:solidFill>
                  <a:srgbClr val="C00000"/>
                </a:solidFill>
              </a:rPr>
              <a:t>msg type is 1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nb-NO" altLang="zh-CN" sz="2000">
                <a:solidFill>
                  <a:srgbClr val="C00000"/>
                </a:solidFill>
              </a:rPr>
              <a:t>totallen=1870,m-&gt;data_len=1870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nb-NO" altLang="zh-CN" sz="2000">
                <a:solidFill>
                  <a:srgbClr val="C00000"/>
                </a:solidFill>
              </a:rPr>
              <a:t>msg type is 2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nb-NO" altLang="zh-CN" sz="2000">
              <a:solidFill>
                <a:srgbClr val="C00000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000">
                <a:solidFill>
                  <a:srgbClr val="C00000"/>
                </a:solidFill>
              </a:rPr>
              <a:t> ./client 127.0.0.1 2500 /etc/passwd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000">
                <a:solidFill>
                  <a:srgbClr val="C00000"/>
                </a:solidFill>
              </a:rPr>
              <a:t>send msg_content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000">
                <a:solidFill>
                  <a:srgbClr val="C00000"/>
                </a:solidFill>
              </a:rPr>
              <a:t>msg type is 2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000">
                <a:solidFill>
                  <a:srgbClr val="C00000"/>
                </a:solidFill>
              </a:rPr>
              <a:t>read over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000">
                <a:solidFill>
                  <a:srgbClr val="C00000"/>
                </a:solidFill>
              </a:rPr>
              <a:t>send done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nb-NO" altLang="zh-CN" sz="2000">
              <a:solidFill>
                <a:srgbClr val="C00000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zh-CN" altLang="en-US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92040373-C55E-4E41-A7A1-480F297AE336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</a:t>
            </a:r>
            <a:r>
              <a:rPr lang="en-US" altLang="zh-CN"/>
              <a:t>9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D2BDC8F1-EC57-4023-A549-8EB00C337A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25538"/>
            <a:ext cx="9144000" cy="57324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server</a:t>
            </a:r>
            <a:r>
              <a:rPr lang="zh-CN" altLang="en-US" sz="2800"/>
              <a:t>端基本步骤：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1.</a:t>
            </a:r>
            <a:r>
              <a:rPr lang="zh-CN" altLang="en-US"/>
              <a:t>包含相关的头文件、给出</a:t>
            </a:r>
            <a:r>
              <a:rPr lang="en-US" altLang="zh-CN"/>
              <a:t>5</a:t>
            </a:r>
            <a:r>
              <a:rPr lang="zh-CN" altLang="en-US"/>
              <a:t>种消息类型的宏定义、定义消息结构体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2.</a:t>
            </a:r>
            <a:r>
              <a:rPr lang="zh-CN" altLang="en-US"/>
              <a:t>创建一个</a:t>
            </a:r>
            <a:r>
              <a:rPr lang="en-US" altLang="zh-CN"/>
              <a:t>socket</a:t>
            </a:r>
            <a:r>
              <a:rPr lang="zh-CN" altLang="en-US"/>
              <a:t>：</a:t>
            </a:r>
            <a:r>
              <a:rPr lang="en-US" altLang="zh-CN"/>
              <a:t>socket()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3.</a:t>
            </a:r>
            <a:r>
              <a:rPr lang="zh-CN" altLang="en-US"/>
              <a:t>绑定</a:t>
            </a:r>
            <a:r>
              <a:rPr lang="en-US" altLang="zh-CN"/>
              <a:t>IP</a:t>
            </a:r>
            <a:r>
              <a:rPr lang="zh-CN" altLang="en-US"/>
              <a:t>地址、端口等信息到</a:t>
            </a:r>
            <a:r>
              <a:rPr lang="en-US" altLang="zh-CN"/>
              <a:t>socket</a:t>
            </a:r>
            <a:r>
              <a:rPr lang="zh-CN" altLang="en-US"/>
              <a:t>上：</a:t>
            </a:r>
            <a:r>
              <a:rPr lang="en-US" altLang="zh-CN"/>
              <a:t>bind()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4.</a:t>
            </a:r>
            <a:r>
              <a:rPr lang="zh-CN" altLang="en-US"/>
              <a:t>设置套接字为监听模式，允许的最大连接数：</a:t>
            </a:r>
            <a:r>
              <a:rPr lang="en-US" altLang="zh-CN"/>
              <a:t>listen()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5.</a:t>
            </a:r>
            <a:r>
              <a:rPr lang="zh-CN" altLang="en-US"/>
              <a:t>接收客户端请求，建立连接：</a:t>
            </a:r>
            <a:r>
              <a:rPr lang="en-US" altLang="zh-CN"/>
              <a:t>accept()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6.</a:t>
            </a:r>
            <a:r>
              <a:rPr lang="zh-CN" altLang="en-US"/>
              <a:t>循环的收发数据</a:t>
            </a:r>
            <a:r>
              <a:rPr lang="en-US" altLang="zh-CN"/>
              <a:t>：send()/recv()</a:t>
            </a:r>
            <a:r>
              <a:rPr lang="zh-CN" altLang="en-US"/>
              <a:t>，或</a:t>
            </a:r>
            <a:r>
              <a:rPr lang="en-US" altLang="zh-CN"/>
              <a:t>read()/write()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solidFill>
                  <a:srgbClr val="C00000"/>
                </a:solidFill>
              </a:rPr>
              <a:t>6.1</a:t>
            </a:r>
            <a:r>
              <a:rPr lang="zh-CN" altLang="en-US">
                <a:solidFill>
                  <a:srgbClr val="C00000"/>
                </a:solidFill>
              </a:rPr>
              <a:t>接收消息头</a:t>
            </a:r>
            <a:endParaRPr lang="en-US" altLang="zh-CN">
              <a:solidFill>
                <a:srgbClr val="C0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zh-CN">
                <a:solidFill>
                  <a:srgbClr val="C00000"/>
                </a:solidFill>
              </a:rPr>
              <a:t>6.2</a:t>
            </a:r>
            <a:r>
              <a:rPr lang="zh-CN" altLang="en-US">
                <a:solidFill>
                  <a:srgbClr val="C00000"/>
                </a:solidFill>
              </a:rPr>
              <a:t>循环接收消息数据</a:t>
            </a:r>
            <a:endParaRPr lang="en-US" altLang="zh-CN">
              <a:solidFill>
                <a:srgbClr val="C0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zh-CN">
                <a:solidFill>
                  <a:srgbClr val="C00000"/>
                </a:solidFill>
              </a:rPr>
              <a:t>6.3</a:t>
            </a:r>
            <a:r>
              <a:rPr lang="zh-CN" altLang="en-US">
                <a:solidFill>
                  <a:srgbClr val="C00000"/>
                </a:solidFill>
              </a:rPr>
              <a:t>处理消息（分</a:t>
            </a:r>
            <a:r>
              <a:rPr lang="en-US" altLang="zh-CN">
                <a:solidFill>
                  <a:srgbClr val="C00000"/>
                </a:solidFill>
              </a:rPr>
              <a:t>5</a:t>
            </a:r>
            <a:r>
              <a:rPr lang="zh-CN" altLang="en-US">
                <a:solidFill>
                  <a:srgbClr val="C00000"/>
                </a:solidFill>
              </a:rPr>
              <a:t>大类型消息，不对每个消息进行回复）</a:t>
            </a:r>
            <a:endParaRPr lang="en-US" altLang="zh-CN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/>
              <a:t>7.</a:t>
            </a:r>
            <a:r>
              <a:rPr lang="zh-CN" altLang="en-US"/>
              <a:t>关闭网络连接</a:t>
            </a:r>
            <a:endParaRPr lang="en-US" altLang="zh-CN"/>
          </a:p>
          <a:p>
            <a:pPr lvl="1">
              <a:lnSpc>
                <a:spcPct val="90000"/>
              </a:lnSpc>
            </a:pPr>
            <a:endParaRPr lang="zh-CN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34F33C6C-BCC4-4E09-BE91-07F8915C41A4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1</a:t>
            </a:r>
            <a:r>
              <a:rPr lang="zh-CN" altLang="en-US"/>
              <a:t>：</a:t>
            </a: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A5CE1CC9-8DEC-453C-85F2-963C71C69F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7725" y="1268414"/>
            <a:ext cx="8242300" cy="5405437"/>
          </a:xfrm>
        </p:spPr>
        <p:txBody>
          <a:bodyPr/>
          <a:lstStyle/>
          <a:p>
            <a:pPr algn="l"/>
            <a:r>
              <a:rPr lang="zh-CN" altLang="en-US" sz="2000" dirty="0">
                <a:solidFill>
                  <a:schemeClr val="tx1"/>
                </a:solidFill>
              </a:rPr>
              <a:t>相关知识：结构体</a:t>
            </a:r>
            <a:r>
              <a:rPr lang="en-US" altLang="zh-CN" sz="2000" dirty="0">
                <a:solidFill>
                  <a:schemeClr val="tx1"/>
                </a:solidFill>
              </a:rPr>
              <a:t>struct </a:t>
            </a:r>
            <a:r>
              <a:rPr lang="en-US" altLang="zh-CN" sz="2000" dirty="0" err="1">
                <a:solidFill>
                  <a:schemeClr val="tx1"/>
                </a:solidFill>
              </a:rPr>
              <a:t>sockaddr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struct </a:t>
            </a:r>
            <a:r>
              <a:rPr lang="en-US" altLang="zh-CN" sz="2000" dirty="0" err="1">
                <a:solidFill>
                  <a:schemeClr val="tx1"/>
                </a:solidFill>
              </a:rPr>
              <a:t>sockaddr_in</a:t>
            </a:r>
            <a:r>
              <a:rPr lang="zh-CN" altLang="en-US" sz="2000" dirty="0">
                <a:solidFill>
                  <a:schemeClr val="tx1"/>
                </a:solidFill>
              </a:rPr>
              <a:t>的关系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CN" altLang="en-US" sz="1200" dirty="0"/>
              <a:t>在</a:t>
            </a:r>
            <a:r>
              <a:rPr lang="en-US" altLang="zh-CN" sz="1200" dirty="0" err="1"/>
              <a:t>linux</a:t>
            </a:r>
            <a:r>
              <a:rPr lang="zh-CN" altLang="en-US" sz="1200" dirty="0"/>
              <a:t>环境下， 结构体</a:t>
            </a:r>
            <a:r>
              <a:rPr lang="en-US" altLang="zh-CN" sz="1200" dirty="0"/>
              <a:t>struct </a:t>
            </a:r>
            <a:r>
              <a:rPr lang="en-US" altLang="zh-CN" sz="1200" dirty="0" err="1"/>
              <a:t>sockaddr</a:t>
            </a:r>
            <a:r>
              <a:rPr lang="zh-CN" altLang="en-US" sz="1200" dirty="0"/>
              <a:t>在 </a:t>
            </a:r>
            <a:r>
              <a:rPr lang="en-US" altLang="zh-CN" sz="1200" dirty="0"/>
              <a:t>/ </a:t>
            </a:r>
            <a:r>
              <a:rPr lang="en-US" altLang="zh-CN" sz="1200" dirty="0" err="1"/>
              <a:t>usr</a:t>
            </a:r>
            <a:r>
              <a:rPr lang="en-US" altLang="zh-CN" sz="1200" dirty="0"/>
              <a:t> / include / </a:t>
            </a:r>
            <a:r>
              <a:rPr lang="en-US" altLang="zh-CN" sz="1200" dirty="0" err="1"/>
              <a:t>linux</a:t>
            </a:r>
            <a:r>
              <a:rPr lang="en-US" altLang="zh-CN" sz="1200" dirty="0"/>
              <a:t> / </a:t>
            </a:r>
            <a:r>
              <a:rPr lang="en-US" altLang="zh-CN" sz="1200" dirty="0" err="1"/>
              <a:t>socket.h</a:t>
            </a:r>
            <a:r>
              <a:rPr lang="zh-CN" altLang="en-US" sz="1200" dirty="0"/>
              <a:t>中定义， 具体如下：</a:t>
            </a:r>
            <a:br>
              <a:rPr lang="zh-CN" altLang="en-US" sz="1200" dirty="0"/>
            </a:br>
            <a:r>
              <a:rPr lang="en-US" altLang="zh-CN" sz="1200" dirty="0"/>
              <a:t> typedef unsigned short </a:t>
            </a:r>
            <a:r>
              <a:rPr lang="en-US" altLang="zh-CN" sz="1200" dirty="0" err="1"/>
              <a:t>sa_family_t</a:t>
            </a:r>
            <a:r>
              <a:rPr lang="en-US" altLang="zh-CN" sz="1200" dirty="0"/>
              <a:t>;</a:t>
            </a:r>
          </a:p>
          <a:p>
            <a:pPr marL="457200" lvl="1" indent="0">
              <a:buNone/>
            </a:pPr>
            <a:r>
              <a:rPr lang="en-US" altLang="zh-CN" sz="1200" dirty="0"/>
              <a:t> struct </a:t>
            </a:r>
            <a:r>
              <a:rPr lang="en-US" altLang="zh-CN" sz="1200" dirty="0" err="1"/>
              <a:t>sockaddr</a:t>
            </a:r>
            <a:r>
              <a:rPr lang="en-US" altLang="zh-CN" sz="1200" dirty="0"/>
              <a:t> {</a:t>
            </a:r>
          </a:p>
          <a:p>
            <a:pPr marL="457200" lvl="1" indent="0">
              <a:buNone/>
            </a:pPr>
            <a:r>
              <a:rPr lang="en-US" altLang="zh-CN" sz="1200" dirty="0"/>
              <a:t>   </a:t>
            </a:r>
            <a:r>
              <a:rPr lang="en-US" altLang="zh-CN" sz="1200" dirty="0" err="1"/>
              <a:t>sa_family_t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sa_family</a:t>
            </a:r>
            <a:r>
              <a:rPr lang="en-US" altLang="zh-CN" sz="1200" dirty="0"/>
              <a:t>; /* address family, </a:t>
            </a:r>
            <a:r>
              <a:rPr lang="en-US" altLang="zh-CN" sz="1200" dirty="0" err="1"/>
              <a:t>AF_xxx</a:t>
            </a:r>
            <a:r>
              <a:rPr lang="en-US" altLang="zh-CN" sz="1200" dirty="0"/>
              <a:t>       */ </a:t>
            </a:r>
          </a:p>
          <a:p>
            <a:pPr marL="457200" lvl="1" indent="0">
              <a:buNone/>
            </a:pPr>
            <a:r>
              <a:rPr lang="en-US" altLang="zh-CN" sz="1200" dirty="0"/>
              <a:t>   char </a:t>
            </a:r>
            <a:r>
              <a:rPr lang="en-US" altLang="zh-CN" sz="1200" dirty="0" err="1"/>
              <a:t>sa_data</a:t>
            </a:r>
            <a:r>
              <a:rPr lang="en-US" altLang="zh-CN" sz="1200" dirty="0"/>
              <a:t>[14]; /* 14 bytes of protocol address */</a:t>
            </a:r>
          </a:p>
          <a:p>
            <a:pPr marL="457200" lvl="1" indent="0">
              <a:buNone/>
            </a:pPr>
            <a:r>
              <a:rPr lang="en-US" altLang="zh-CN" sz="1200" dirty="0"/>
              <a:t> }</a:t>
            </a:r>
          </a:p>
          <a:p>
            <a:pPr marL="457200" lvl="1" indent="0">
              <a:buNone/>
            </a:pPr>
            <a:endParaRPr lang="en-US" altLang="zh-CN" sz="1200" dirty="0"/>
          </a:p>
          <a:p>
            <a:pPr marL="457200" lvl="1" indent="0">
              <a:buNone/>
            </a:pPr>
            <a:r>
              <a:rPr lang="zh-CN" altLang="en-US" sz="1200" dirty="0"/>
              <a:t>在</a:t>
            </a:r>
            <a:r>
              <a:rPr lang="en-US" altLang="zh-CN" sz="1200" dirty="0" err="1"/>
              <a:t>linux</a:t>
            </a:r>
            <a:r>
              <a:rPr lang="zh-CN" altLang="en-US" sz="1200" dirty="0"/>
              <a:t>环境下， 结构体</a:t>
            </a:r>
            <a:r>
              <a:rPr lang="en-US" altLang="zh-CN" sz="1200" dirty="0"/>
              <a:t>struct </a:t>
            </a:r>
            <a:r>
              <a:rPr lang="en-US" altLang="zh-CN" sz="1200" dirty="0" err="1"/>
              <a:t>sockaddr_in</a:t>
            </a:r>
            <a:r>
              <a:rPr lang="zh-CN" altLang="en-US" sz="1200" dirty="0"/>
              <a:t>在 </a:t>
            </a:r>
            <a:r>
              <a:rPr lang="en-US" altLang="zh-CN" sz="1200" dirty="0"/>
              <a:t>/ </a:t>
            </a:r>
            <a:r>
              <a:rPr lang="en-US" altLang="zh-CN" sz="1200" dirty="0" err="1"/>
              <a:t>usr</a:t>
            </a:r>
            <a:r>
              <a:rPr lang="en-US" altLang="zh-CN" sz="1200" dirty="0"/>
              <a:t> / include / </a:t>
            </a:r>
            <a:r>
              <a:rPr lang="en-US" altLang="zh-CN" sz="1200" dirty="0" err="1"/>
              <a:t>netinet</a:t>
            </a:r>
            <a:r>
              <a:rPr lang="en-US" altLang="zh-CN" sz="1200" dirty="0"/>
              <a:t> / in .h</a:t>
            </a:r>
            <a:r>
              <a:rPr lang="zh-CN" altLang="en-US" sz="1200" dirty="0"/>
              <a:t>中定义， 具体如下：</a:t>
            </a:r>
            <a:br>
              <a:rPr lang="zh-CN" altLang="en-US" sz="1200" dirty="0"/>
            </a:br>
            <a:r>
              <a:rPr lang="zh-CN" altLang="en-US" sz="1200" dirty="0"/>
              <a:t> </a:t>
            </a:r>
            <a:r>
              <a:rPr lang="en-US" altLang="zh-CN" sz="1200" dirty="0"/>
              <a:t>/* Structure describing an Internet socket address. */ </a:t>
            </a:r>
            <a:br>
              <a:rPr lang="en-US" altLang="zh-CN" sz="1200" dirty="0"/>
            </a:br>
            <a:r>
              <a:rPr lang="en-US" altLang="zh-CN" sz="1200" dirty="0"/>
              <a:t> struct </a:t>
            </a:r>
            <a:r>
              <a:rPr lang="en-US" altLang="zh-CN" sz="1200" dirty="0" err="1"/>
              <a:t>sockaddr_in</a:t>
            </a:r>
            <a:r>
              <a:rPr lang="en-US" altLang="zh-CN" sz="1200" dirty="0"/>
              <a:t>{</a:t>
            </a:r>
          </a:p>
          <a:p>
            <a:pPr marL="457200" lvl="1" indent="0">
              <a:buNone/>
            </a:pPr>
            <a:r>
              <a:rPr lang="en-US" altLang="zh-CN" sz="1200" dirty="0"/>
              <a:t>   __SOCKADDR_COMMON(sin_);</a:t>
            </a:r>
            <a:br>
              <a:rPr lang="en-US" altLang="zh-CN" sz="1200" dirty="0"/>
            </a:br>
            <a:endParaRPr lang="en-US" altLang="zh-CN" sz="1200" dirty="0"/>
          </a:p>
          <a:p>
            <a:pPr marL="457200" lvl="1" indent="0">
              <a:buNone/>
            </a:pPr>
            <a:r>
              <a:rPr lang="en-US" altLang="zh-CN" sz="1200" dirty="0"/>
              <a:t>   </a:t>
            </a:r>
            <a:r>
              <a:rPr lang="en-US" altLang="zh-CN" sz="1200" dirty="0" err="1"/>
              <a:t>in_port_t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sin_port</a:t>
            </a:r>
            <a:r>
              <a:rPr lang="en-US" altLang="zh-CN" sz="1200" dirty="0"/>
              <a:t>; /* Port number. */ </a:t>
            </a:r>
            <a:br>
              <a:rPr lang="en-US" altLang="zh-CN" sz="1200" dirty="0"/>
            </a:br>
            <a:endParaRPr lang="en-US" altLang="zh-CN" sz="1200" dirty="0"/>
          </a:p>
          <a:p>
            <a:pPr marL="457200" lvl="1" indent="0">
              <a:buNone/>
            </a:pPr>
            <a:r>
              <a:rPr lang="en-US" altLang="zh-CN" sz="1200" dirty="0"/>
              <a:t>   struct </a:t>
            </a:r>
            <a:r>
              <a:rPr lang="en-US" altLang="zh-CN" sz="1200" dirty="0" err="1"/>
              <a:t>in_addr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sin_addr</a:t>
            </a:r>
            <a:r>
              <a:rPr lang="en-US" altLang="zh-CN" sz="1200" dirty="0"/>
              <a:t>; /* Internet address. */ 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/>
              <a:t> /* Pad to size of `struct </a:t>
            </a:r>
            <a:r>
              <a:rPr lang="en-US" altLang="zh-CN" sz="1200" dirty="0" err="1"/>
              <a:t>sockaddr</a:t>
            </a:r>
            <a:r>
              <a:rPr lang="en-US" altLang="zh-CN" sz="1200" dirty="0"/>
              <a:t>'. */ </a:t>
            </a:r>
            <a:br>
              <a:rPr lang="en-US" altLang="zh-CN" sz="1200" dirty="0"/>
            </a:br>
            <a:endParaRPr lang="en-US" altLang="zh-CN" sz="1200" dirty="0"/>
          </a:p>
          <a:p>
            <a:pPr marL="457200" lvl="1" indent="0">
              <a:buNone/>
            </a:pPr>
            <a:r>
              <a:rPr lang="en-US" altLang="zh-CN" sz="1200" dirty="0"/>
              <a:t>   unsigned char </a:t>
            </a:r>
            <a:r>
              <a:rPr lang="en-US" altLang="zh-CN" sz="1200" dirty="0" err="1"/>
              <a:t>sin_zero</a:t>
            </a:r>
            <a:r>
              <a:rPr lang="en-US" altLang="zh-CN" sz="1200" dirty="0"/>
              <a:t>[</a:t>
            </a:r>
            <a:r>
              <a:rPr lang="en-US" altLang="zh-CN" sz="1200" dirty="0" err="1"/>
              <a:t>sizeof</a:t>
            </a:r>
            <a:r>
              <a:rPr lang="en-US" altLang="zh-CN" sz="1200" dirty="0"/>
              <a:t>(struct </a:t>
            </a:r>
            <a:r>
              <a:rPr lang="en-US" altLang="zh-CN" sz="1200" dirty="0" err="1"/>
              <a:t>sockaddr</a:t>
            </a:r>
            <a:r>
              <a:rPr lang="en-US" altLang="zh-CN" sz="1200" dirty="0"/>
              <a:t>) - </a:t>
            </a:r>
            <a:br>
              <a:rPr lang="en-US" altLang="zh-CN" sz="1200" dirty="0"/>
            </a:br>
            <a:r>
              <a:rPr lang="en-US" altLang="zh-CN" sz="1200" dirty="0"/>
              <a:t>__SOCKADDR_COMMON_SIZE - </a:t>
            </a:r>
            <a:br>
              <a:rPr lang="en-US" altLang="zh-CN" sz="1200" dirty="0"/>
            </a:br>
            <a:r>
              <a:rPr lang="en-US" altLang="zh-CN" sz="1200" dirty="0" err="1"/>
              <a:t>sizeof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in_port_t</a:t>
            </a:r>
            <a:r>
              <a:rPr lang="en-US" altLang="zh-CN" sz="1200" dirty="0"/>
              <a:t>) - </a:t>
            </a:r>
            <a:br>
              <a:rPr lang="en-US" altLang="zh-CN" sz="1200" dirty="0"/>
            </a:br>
            <a:r>
              <a:rPr lang="en-US" altLang="zh-CN" sz="1200" dirty="0" err="1"/>
              <a:t>sizeof</a:t>
            </a:r>
            <a:r>
              <a:rPr lang="en-US" altLang="zh-CN" sz="1200" dirty="0"/>
              <a:t>(struct </a:t>
            </a:r>
            <a:r>
              <a:rPr lang="en-US" altLang="zh-CN" sz="1200" dirty="0" err="1"/>
              <a:t>in_addr</a:t>
            </a:r>
            <a:r>
              <a:rPr lang="en-US" altLang="zh-CN" sz="1200" dirty="0"/>
              <a:t>)];</a:t>
            </a:r>
            <a:br>
              <a:rPr lang="en-US" altLang="zh-CN" sz="1200" dirty="0"/>
            </a:br>
            <a:r>
              <a:rPr lang="en-US" altLang="zh-CN" sz="1200" dirty="0"/>
              <a:t> /* </a:t>
            </a:r>
            <a:r>
              <a:rPr lang="zh-CN" altLang="en-US" sz="1200" dirty="0"/>
              <a:t>字符数组</a:t>
            </a:r>
            <a:r>
              <a:rPr lang="en-US" altLang="zh-CN" sz="1200" dirty="0" err="1"/>
              <a:t>sin_zero</a:t>
            </a:r>
            <a:r>
              <a:rPr lang="en-US" altLang="zh-CN" sz="1200" dirty="0"/>
              <a:t>[8]</a:t>
            </a:r>
            <a:r>
              <a:rPr lang="zh-CN" altLang="en-US" sz="1200" dirty="0"/>
              <a:t>的存在是为了保证结构体</a:t>
            </a:r>
            <a:r>
              <a:rPr lang="en-US" altLang="zh-CN" sz="1200" dirty="0"/>
              <a:t>struct </a:t>
            </a:r>
            <a:r>
              <a:rPr lang="en-US" altLang="zh-CN" sz="1200" dirty="0" err="1"/>
              <a:t>sockaddr_in</a:t>
            </a:r>
            <a:r>
              <a:rPr lang="zh-CN" altLang="en-US" sz="1200" dirty="0"/>
              <a:t>的大小和结构体</a:t>
            </a:r>
            <a:r>
              <a:rPr lang="en-US" altLang="zh-CN" sz="1200" dirty="0"/>
              <a:t>struct </a:t>
            </a:r>
            <a:r>
              <a:rPr lang="en-US" altLang="zh-CN" sz="1200" dirty="0" err="1"/>
              <a:t>sockaddr</a:t>
            </a:r>
            <a:r>
              <a:rPr lang="zh-CN" altLang="en-US" sz="1200" dirty="0"/>
              <a:t>的大小相等 *</a:t>
            </a:r>
            <a:r>
              <a:rPr lang="en-US" altLang="zh-CN" sz="1200" dirty="0"/>
              <a:t>/</a:t>
            </a:r>
          </a:p>
          <a:p>
            <a:pPr marL="457200" lvl="1" indent="0">
              <a:buNone/>
            </a:pPr>
            <a:r>
              <a:rPr lang="en-US" altLang="zh-CN" sz="1200" dirty="0"/>
              <a:t> };</a:t>
            </a:r>
            <a:endParaRPr lang="zh-CN" altLang="en-US" sz="1400" dirty="0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1585A625-3549-48F4-9A76-4D8854E04858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</a:t>
            </a:r>
            <a:r>
              <a:rPr lang="en-US" altLang="zh-CN"/>
              <a:t>9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8C2F45DB-6EDD-4ADC-963F-6D164834D8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25538"/>
            <a:ext cx="9144000" cy="60753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client</a:t>
            </a:r>
            <a:r>
              <a:rPr lang="zh-CN" altLang="en-US" sz="2800"/>
              <a:t>基本步骤：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1.</a:t>
            </a:r>
            <a:r>
              <a:rPr lang="zh-CN" altLang="en-US"/>
              <a:t>包含相关的头文件、给出</a:t>
            </a:r>
            <a:r>
              <a:rPr lang="en-US" altLang="zh-CN"/>
              <a:t>5</a:t>
            </a:r>
            <a:r>
              <a:rPr lang="zh-CN" altLang="en-US"/>
              <a:t>种消息类型的宏定义、定义消息结构体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2.</a:t>
            </a:r>
            <a:r>
              <a:rPr lang="zh-CN" altLang="en-US"/>
              <a:t>创建一个</a:t>
            </a:r>
            <a:r>
              <a:rPr lang="en-US" altLang="zh-CN"/>
              <a:t>socket</a:t>
            </a:r>
            <a:r>
              <a:rPr lang="zh-CN" altLang="en-US"/>
              <a:t>，使用函数</a:t>
            </a:r>
            <a:r>
              <a:rPr lang="en-US" altLang="zh-CN"/>
              <a:t>socket()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3.</a:t>
            </a:r>
            <a:r>
              <a:rPr lang="zh-CN" altLang="en-US"/>
              <a:t>设置要连接的对方的</a:t>
            </a:r>
            <a:r>
              <a:rPr lang="en-US" altLang="zh-CN"/>
              <a:t>IP</a:t>
            </a:r>
            <a:r>
              <a:rPr lang="zh-CN" altLang="en-US"/>
              <a:t>地址和端口等属性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4.</a:t>
            </a:r>
            <a:r>
              <a:rPr lang="zh-CN" altLang="en-US"/>
              <a:t>连接服务器：</a:t>
            </a:r>
            <a:r>
              <a:rPr lang="en-US" altLang="zh-CN"/>
              <a:t>connect()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5.</a:t>
            </a:r>
            <a:r>
              <a:rPr lang="zh-CN" altLang="en-US"/>
              <a:t>循环收发数据：</a:t>
            </a:r>
            <a:r>
              <a:rPr lang="en-US" altLang="zh-CN"/>
              <a:t>send()/recv()</a:t>
            </a:r>
            <a:r>
              <a:rPr lang="zh-CN" altLang="en-US"/>
              <a:t>，或</a:t>
            </a:r>
            <a:r>
              <a:rPr lang="en-US" altLang="zh-CN"/>
              <a:t>read()/write()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"/>
            </a:pPr>
            <a:r>
              <a:rPr lang="en-US" altLang="zh-CN">
                <a:solidFill>
                  <a:srgbClr val="C00000"/>
                </a:solidFill>
              </a:rPr>
              <a:t>5.1</a:t>
            </a:r>
            <a:r>
              <a:rPr lang="zh-CN" altLang="en-US">
                <a:solidFill>
                  <a:srgbClr val="C00000"/>
                </a:solidFill>
              </a:rPr>
              <a:t>创建并发送</a:t>
            </a:r>
            <a:r>
              <a:rPr lang="en-US" altLang="zh-CN">
                <a:solidFill>
                  <a:srgbClr val="C00000"/>
                </a:solidFill>
              </a:rPr>
              <a:t>MSG_FILENAME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"/>
            </a:pPr>
            <a:r>
              <a:rPr lang="en-US" altLang="zh-CN">
                <a:solidFill>
                  <a:srgbClr val="C00000"/>
                </a:solidFill>
              </a:rPr>
              <a:t>5.2</a:t>
            </a:r>
            <a:r>
              <a:rPr lang="zh-CN" altLang="en-US">
                <a:solidFill>
                  <a:srgbClr val="C00000"/>
                </a:solidFill>
              </a:rPr>
              <a:t>创建并发送</a:t>
            </a:r>
            <a:r>
              <a:rPr lang="en-US" altLang="zh-CN">
                <a:solidFill>
                  <a:srgbClr val="C00000"/>
                </a:solidFill>
              </a:rPr>
              <a:t>MSG_CONTENT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"/>
            </a:pPr>
            <a:r>
              <a:rPr lang="en-US" altLang="zh-CN">
                <a:solidFill>
                  <a:srgbClr val="C00000"/>
                </a:solidFill>
              </a:rPr>
              <a:t>5.2.1</a:t>
            </a:r>
            <a:r>
              <a:rPr lang="zh-CN" altLang="en-US">
                <a:solidFill>
                  <a:srgbClr val="C00000"/>
                </a:solidFill>
              </a:rPr>
              <a:t>循环的调用</a:t>
            </a:r>
            <a:r>
              <a:rPr lang="en-US" altLang="zh-CN">
                <a:solidFill>
                  <a:srgbClr val="C00000"/>
                </a:solidFill>
              </a:rPr>
              <a:t>fread</a:t>
            </a:r>
            <a:r>
              <a:rPr lang="zh-CN" altLang="en-US">
                <a:solidFill>
                  <a:srgbClr val="C00000"/>
                </a:solidFill>
              </a:rPr>
              <a:t>函数读文件，如果</a:t>
            </a:r>
            <a:r>
              <a:rPr lang="en-US" altLang="zh-CN">
                <a:solidFill>
                  <a:srgbClr val="C00000"/>
                </a:solidFill>
              </a:rPr>
              <a:t>fread</a:t>
            </a:r>
            <a:r>
              <a:rPr lang="zh-CN" altLang="en-US">
                <a:solidFill>
                  <a:srgbClr val="C00000"/>
                </a:solidFill>
              </a:rPr>
              <a:t>函数的返回值小于</a:t>
            </a:r>
            <a:r>
              <a:rPr lang="en-US" altLang="zh-CN">
                <a:solidFill>
                  <a:srgbClr val="C00000"/>
                </a:solidFill>
              </a:rPr>
              <a:t>0,</a:t>
            </a:r>
            <a:r>
              <a:rPr lang="zh-CN" altLang="en-US">
                <a:solidFill>
                  <a:srgbClr val="C00000"/>
                </a:solidFill>
              </a:rPr>
              <a:t>表示文件结束或读文件出现错误。</a:t>
            </a:r>
            <a:endParaRPr lang="en-US" altLang="zh-CN">
              <a:solidFill>
                <a:srgbClr val="C00000"/>
              </a:solidFill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"/>
            </a:pPr>
            <a:r>
              <a:rPr lang="en-US" altLang="zh-CN">
                <a:solidFill>
                  <a:srgbClr val="C00000"/>
                </a:solidFill>
              </a:rPr>
              <a:t>5.2.2</a:t>
            </a:r>
            <a:r>
              <a:rPr lang="zh-CN" altLang="en-US">
                <a:solidFill>
                  <a:srgbClr val="C00000"/>
                </a:solidFill>
              </a:rPr>
              <a:t>调用</a:t>
            </a:r>
            <a:r>
              <a:rPr lang="en-US" altLang="zh-CN">
                <a:solidFill>
                  <a:srgbClr val="C00000"/>
                </a:solidFill>
              </a:rPr>
              <a:t>feof</a:t>
            </a:r>
            <a:r>
              <a:rPr lang="zh-CN" altLang="en-US">
                <a:solidFill>
                  <a:srgbClr val="C00000"/>
                </a:solidFill>
              </a:rPr>
              <a:t>函数判断文件结束，并发送</a:t>
            </a:r>
            <a:r>
              <a:rPr lang="en-US" altLang="zh-CN">
                <a:solidFill>
                  <a:srgbClr val="C00000"/>
                </a:solidFill>
              </a:rPr>
              <a:t>MSG_DONE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"/>
            </a:pPr>
            <a:r>
              <a:rPr lang="en-US" altLang="zh-CN">
                <a:solidFill>
                  <a:srgbClr val="C00000"/>
                </a:solidFill>
              </a:rPr>
              <a:t>5.2.3</a:t>
            </a:r>
            <a:r>
              <a:rPr lang="zh-CN" altLang="en-US">
                <a:solidFill>
                  <a:srgbClr val="C00000"/>
                </a:solidFill>
              </a:rPr>
              <a:t>调用</a:t>
            </a:r>
            <a:r>
              <a:rPr lang="en-US" altLang="zh-CN">
                <a:solidFill>
                  <a:srgbClr val="C00000"/>
                </a:solidFill>
              </a:rPr>
              <a:t>ferror</a:t>
            </a:r>
            <a:r>
              <a:rPr lang="zh-CN" altLang="en-US">
                <a:solidFill>
                  <a:srgbClr val="C00000"/>
                </a:solidFill>
              </a:rPr>
              <a:t>函数判断是否为读文件出现错误，并发送</a:t>
            </a:r>
            <a:r>
              <a:rPr lang="en-US" altLang="zh-CN">
                <a:solidFill>
                  <a:srgbClr val="C00000"/>
                </a:solidFill>
              </a:rPr>
              <a:t>MSG_EXCEPTION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6.</a:t>
            </a:r>
            <a:r>
              <a:rPr lang="zh-CN" altLang="en-US"/>
              <a:t>关闭网络连接</a:t>
            </a:r>
          </a:p>
          <a:p>
            <a:pPr lvl="1">
              <a:lnSpc>
                <a:spcPct val="90000"/>
              </a:lnSpc>
            </a:pPr>
            <a:endParaRPr lang="zh-CN" altLang="en-US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F6C21095-5C6B-4E1C-AD2B-3CC1321A672A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</a:t>
            </a:r>
            <a:r>
              <a:rPr lang="en-US" altLang="zh-CN"/>
              <a:t>9</a:t>
            </a:r>
            <a:r>
              <a:rPr lang="zh-CN" altLang="en-US"/>
              <a:t>参考答案</a:t>
            </a:r>
            <a:endParaRPr lang="en-US" altLang="zh-CN"/>
          </a:p>
        </p:txBody>
      </p:sp>
      <p:pic>
        <p:nvPicPr>
          <p:cNvPr id="75779" name="图片 1">
            <a:extLst>
              <a:ext uri="{FF2B5EF4-FFF2-40B4-BE49-F238E27FC236}">
                <a16:creationId xmlns:a16="http://schemas.microsoft.com/office/drawing/2014/main" id="{F229AFE2-387F-4A89-8761-A58524B77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63650"/>
            <a:ext cx="914400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0" name="图片 2">
            <a:extLst>
              <a:ext uri="{FF2B5EF4-FFF2-40B4-BE49-F238E27FC236}">
                <a16:creationId xmlns:a16="http://schemas.microsoft.com/office/drawing/2014/main" id="{95F91879-4951-4BF7-AFFB-197EA6CD7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4" y="4203700"/>
            <a:ext cx="9113837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155E8014-2A6A-48A3-A60D-E9C4A48B1CA7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</a:t>
            </a:r>
            <a:r>
              <a:rPr lang="en-US" altLang="zh-CN"/>
              <a:t>10-</a:t>
            </a:r>
            <a:r>
              <a:rPr lang="zh-CN" altLang="en-US"/>
              <a:t>附加题</a:t>
            </a:r>
            <a:endParaRPr lang="en-US" altLang="zh-CN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110EAC55-055D-415C-8709-9567E8C04B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/>
              <a:t>任务描述</a:t>
            </a:r>
          </a:p>
          <a:p>
            <a:pPr lvl="1"/>
            <a:r>
              <a:rPr lang="zh-CN" altLang="en-US" sz="2000"/>
              <a:t>实现支持多客户端并发传输文件的server程序.</a:t>
            </a:r>
          </a:p>
          <a:p>
            <a:pPr lvl="1"/>
            <a:endParaRPr lang="zh-CN" altLang="en-US" sz="2000"/>
          </a:p>
          <a:p>
            <a:pPr lvl="1"/>
            <a:r>
              <a:rPr lang="zh-CN" altLang="en-US" sz="2000"/>
              <a:t>在以上子任务中，我们实现了一对一的文件传输程序，在此基础上，实现“支持多客户端并发传输文件的server程序”，即能够支持同时多个客户端连接到服务器端，同时传输文件。</a:t>
            </a:r>
          </a:p>
          <a:p>
            <a:pPr lvl="1"/>
            <a:endParaRPr lang="zh-CN" altLang="en-US" sz="2000"/>
          </a:p>
          <a:p>
            <a:pPr lvl="1"/>
            <a:r>
              <a:rPr lang="zh-CN" altLang="en-US" sz="2000"/>
              <a:t>正确创建了子进程，打印了子进程的PID</a:t>
            </a:r>
          </a:p>
          <a:p>
            <a:pPr lvl="1"/>
            <a:r>
              <a:rPr lang="zh-CN" altLang="en-US" sz="2000"/>
              <a:t>在子进程中，打印了所传输的文件名</a:t>
            </a:r>
          </a:p>
          <a:p>
            <a:pPr lvl="1"/>
            <a:r>
              <a:rPr lang="zh-CN" altLang="en-US" sz="2000"/>
              <a:t>在子进程中关闭了监听socket，在父进程中关闭了子socket</a:t>
            </a:r>
          </a:p>
          <a:p>
            <a:pPr lvl="1"/>
            <a:r>
              <a:rPr lang="zh-CN" altLang="en-US" sz="2000"/>
              <a:t>能够实现同时多个客户端向服务器端传输文件</a:t>
            </a: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DDD0CB48-F576-4D16-9E8A-87DD0210BCCA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</a:t>
            </a:r>
            <a:r>
              <a:rPr lang="en-US" altLang="zh-CN"/>
              <a:t>10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CC87AEC1-6D40-4394-90A7-732787715F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/>
              <a:t>运行结果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/>
              <a:t>./server 2500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600"/>
              <a:t>--127.0.0.1:44113--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600"/>
              <a:t>deliver to child process: 6238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600"/>
              <a:t>file name is file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600"/>
              <a:t>msg is kdkk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600"/>
              <a:t>write over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600"/>
              <a:t>--127.0.0.1:44114--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600"/>
              <a:t>deliver to child process: 6266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600"/>
              <a:t>file name is file2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600"/>
              <a:t>msg is kdkkdkdkjjjjjjj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600"/>
              <a:t>write over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/>
              <a:t>./client  127.0.0.1 2500 box/file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600"/>
              <a:t>send MSG_DONE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/>
              <a:t>./client  127.0.0.1 2500 box/file2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600"/>
              <a:t>send MSG_DONE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sz="1600"/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62263"/>
            <a:ext cx="9906000" cy="1250950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ea typeface="宋体" charset="-122"/>
              </a:rPr>
              <a:t>谢谢 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F7529D01-4A6E-41DE-898A-5BF81C45792D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1</a:t>
            </a:r>
            <a:r>
              <a:rPr lang="zh-CN" altLang="en-US"/>
              <a:t>：</a:t>
            </a: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97613650-DBBF-46A6-89CD-33A4BB5CA2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7724" y="1268414"/>
            <a:ext cx="8857803" cy="5405437"/>
          </a:xfrm>
        </p:spPr>
        <p:txBody>
          <a:bodyPr/>
          <a:lstStyle/>
          <a:p>
            <a:pPr algn="l"/>
            <a:r>
              <a:rPr lang="zh-CN" altLang="en-US" dirty="0"/>
              <a:t>相关知识：结构体</a:t>
            </a:r>
            <a:r>
              <a:rPr lang="en-US" altLang="zh-CN" dirty="0"/>
              <a:t>struct </a:t>
            </a:r>
            <a:r>
              <a:rPr lang="en-US" altLang="zh-CN" dirty="0" err="1"/>
              <a:t>sockaddr</a:t>
            </a:r>
            <a:r>
              <a:rPr lang="zh-CN" altLang="en-US" dirty="0"/>
              <a:t>和</a:t>
            </a:r>
            <a:r>
              <a:rPr lang="en-US" altLang="zh-CN" dirty="0"/>
              <a:t>struct </a:t>
            </a:r>
            <a:r>
              <a:rPr lang="en-US" altLang="zh-CN" dirty="0" err="1"/>
              <a:t>sockaddr_in</a:t>
            </a:r>
            <a:r>
              <a:rPr lang="zh-CN" altLang="en-US" dirty="0"/>
              <a:t>的关系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struct </a:t>
            </a:r>
            <a:r>
              <a:rPr lang="en-US" altLang="zh-CN" dirty="0" err="1"/>
              <a:t>sockaddr</a:t>
            </a:r>
            <a:r>
              <a:rPr lang="zh-CN" altLang="en-US" dirty="0"/>
              <a:t>是通用的套接字地址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struct </a:t>
            </a:r>
            <a:r>
              <a:rPr lang="en-US" altLang="zh-CN" dirty="0" err="1"/>
              <a:t>sockaddr_in</a:t>
            </a:r>
            <a:r>
              <a:rPr lang="zh-CN" altLang="en-US" dirty="0"/>
              <a:t>则是</a:t>
            </a:r>
            <a:r>
              <a:rPr lang="en-US" altLang="zh-CN" dirty="0"/>
              <a:t>internet</a:t>
            </a:r>
            <a:r>
              <a:rPr lang="zh-CN" altLang="en-US" dirty="0"/>
              <a:t>环境下套接字的地址形式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二者长度一样，都是</a:t>
            </a:r>
            <a:r>
              <a:rPr lang="en-US" altLang="zh-CN" dirty="0"/>
              <a:t>16</a:t>
            </a:r>
            <a:r>
              <a:rPr lang="zh-CN" altLang="en-US" dirty="0"/>
              <a:t>个字节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二者是并列结构，指向</a:t>
            </a:r>
            <a:r>
              <a:rPr lang="en-US" altLang="zh-CN" dirty="0" err="1"/>
              <a:t>sockaddr_in</a:t>
            </a:r>
            <a:r>
              <a:rPr lang="zh-CN" altLang="en-US" dirty="0"/>
              <a:t>结构的指针也可以指向</a:t>
            </a:r>
            <a:r>
              <a:rPr lang="en-US" altLang="zh-CN" dirty="0" err="1"/>
              <a:t>sockaddr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一般情况下，需要把</a:t>
            </a:r>
            <a:r>
              <a:rPr lang="en-US" altLang="zh-CN" dirty="0" err="1"/>
              <a:t>sockaddr_in</a:t>
            </a:r>
            <a:r>
              <a:rPr lang="zh-CN" altLang="en-US" dirty="0"/>
              <a:t>结构强制转换成</a:t>
            </a:r>
            <a:r>
              <a:rPr lang="en-US" altLang="zh-CN" dirty="0" err="1"/>
              <a:t>sockaddr</a:t>
            </a:r>
            <a:r>
              <a:rPr lang="zh-CN" altLang="en-US" dirty="0"/>
              <a:t>结构再传入系统调用函数中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A91594B-7CDD-4E80-B742-149BF83D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套接字编程</a:t>
            </a:r>
            <a:endParaRPr lang="en-US" altLang="zh-CN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C2DB162C-B22F-4E5C-A4B2-76EBA2E63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实现</a:t>
            </a:r>
            <a:r>
              <a:rPr lang="en-US" altLang="zh-CN" dirty="0"/>
              <a:t>TCP</a:t>
            </a:r>
            <a:r>
              <a:rPr lang="zh-CN" altLang="en-US" dirty="0"/>
              <a:t>套接字分为服务器端和客户端两部分：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服务器端步骤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创建一个</a:t>
            </a:r>
            <a:r>
              <a:rPr lang="en-US" altLang="zh-CN" dirty="0" err="1"/>
              <a:t>socket</a:t>
            </a:r>
            <a:r>
              <a:rPr lang="en-US" altLang="en-US" dirty="0" err="1"/>
              <a:t>：</a:t>
            </a:r>
            <a:r>
              <a:rPr lang="en-US" altLang="zh-CN" dirty="0" err="1"/>
              <a:t>socket</a:t>
            </a:r>
            <a:r>
              <a:rPr lang="en-US" altLang="zh-CN" dirty="0"/>
              <a:t>()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绑定</a:t>
            </a:r>
            <a:r>
              <a:rPr lang="en-US" altLang="zh-CN" dirty="0"/>
              <a:t>IP</a:t>
            </a:r>
            <a:r>
              <a:rPr lang="zh-CN" altLang="en-US" dirty="0"/>
              <a:t>地址、端口等信息到</a:t>
            </a:r>
            <a:r>
              <a:rPr lang="en-US" altLang="zh-CN" dirty="0"/>
              <a:t>socket</a:t>
            </a:r>
            <a:r>
              <a:rPr lang="zh-CN" altLang="en-US" dirty="0"/>
              <a:t>上</a:t>
            </a:r>
            <a:r>
              <a:rPr lang="en-US" altLang="en-US" dirty="0"/>
              <a:t>：</a:t>
            </a:r>
            <a:r>
              <a:rPr lang="en-US" altLang="zh-CN" dirty="0"/>
              <a:t>bind()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设置套接字为监听模式，允许的最大连接数</a:t>
            </a:r>
            <a:r>
              <a:rPr lang="en-US" altLang="en-US" dirty="0"/>
              <a:t>：</a:t>
            </a:r>
            <a:r>
              <a:rPr lang="en-US" altLang="zh-CN" dirty="0"/>
              <a:t>listen()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接收客户端请求，建立连接：</a:t>
            </a:r>
            <a:r>
              <a:rPr lang="en-US" altLang="zh-CN" dirty="0"/>
              <a:t>accept()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收发数据</a:t>
            </a:r>
            <a:r>
              <a:rPr lang="en-US" altLang="zh-CN" dirty="0"/>
              <a:t>：send()/</a:t>
            </a:r>
            <a:r>
              <a:rPr lang="en-US" altLang="zh-CN" dirty="0" err="1"/>
              <a:t>recv</a:t>
            </a:r>
            <a:r>
              <a:rPr lang="en-US" altLang="zh-CN" dirty="0"/>
              <a:t>()</a:t>
            </a:r>
            <a:r>
              <a:rPr lang="zh-CN" altLang="en-US" dirty="0"/>
              <a:t>，或</a:t>
            </a:r>
            <a:r>
              <a:rPr lang="en-US" altLang="zh-CN" dirty="0"/>
              <a:t>read()/write()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关闭网络连接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8272E9A8-F08D-44AC-BC4E-61320974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套接字编程</a:t>
            </a:r>
            <a:endParaRPr lang="en-US" altLang="zh-CN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88EA14DF-EE12-4429-BFF8-18E4BFD8A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客户端步骤</a:t>
            </a:r>
            <a:r>
              <a:rPr lang="en-US" altLang="zh-CN"/>
              <a:t> 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创建一个</a:t>
            </a:r>
            <a:r>
              <a:rPr lang="en-US" altLang="zh-CN"/>
              <a:t>socket</a:t>
            </a:r>
            <a:r>
              <a:rPr lang="zh-CN" altLang="en-US"/>
              <a:t>，使用函数</a:t>
            </a:r>
            <a:r>
              <a:rPr lang="en-US" altLang="zh-CN"/>
              <a:t>socket()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设置要连接的对方的</a:t>
            </a:r>
            <a:r>
              <a:rPr lang="en-US" altLang="zh-CN"/>
              <a:t>IP</a:t>
            </a:r>
            <a:r>
              <a:rPr lang="zh-CN" altLang="en-US"/>
              <a:t>地址和端口等属性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zh-CN" altLang="en-US"/>
              <a:t>连接服务器</a:t>
            </a:r>
            <a:r>
              <a:rPr lang="en-US" altLang="en-US"/>
              <a:t>：</a:t>
            </a:r>
            <a:r>
              <a:rPr lang="en-US" altLang="zh-CN"/>
              <a:t>connect()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收发数据</a:t>
            </a:r>
            <a:r>
              <a:rPr lang="en-US" altLang="en-US"/>
              <a:t>：</a:t>
            </a:r>
            <a:r>
              <a:rPr lang="en-US" altLang="zh-CN"/>
              <a:t>send()/recv()</a:t>
            </a:r>
            <a:r>
              <a:rPr lang="zh-CN" altLang="en-US"/>
              <a:t>，或</a:t>
            </a:r>
            <a:r>
              <a:rPr lang="en-US" altLang="zh-CN"/>
              <a:t>read()/write()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关闭网络连接</a:t>
            </a:r>
          </a:p>
          <a:p>
            <a:endParaRPr lang="en-US" altLang="zh-CN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33370</TotalTime>
  <Words>5117</Words>
  <Application>Microsoft Office PowerPoint</Application>
  <PresentationFormat>A4 纸张(210x297 毫米)</PresentationFormat>
  <Paragraphs>591</Paragraphs>
  <Slides>64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3" baseType="lpstr">
      <vt:lpstr>黑体</vt:lpstr>
      <vt:lpstr>SimSun</vt:lpstr>
      <vt:lpstr>Arial</vt:lpstr>
      <vt:lpstr>Arial Narrow</vt:lpstr>
      <vt:lpstr>Consolas</vt:lpstr>
      <vt:lpstr>Monotype Sorts</vt:lpstr>
      <vt:lpstr>Times New Roman</vt:lpstr>
      <vt:lpstr>Wingdings</vt:lpstr>
      <vt:lpstr>通用信息 (标准)</vt:lpstr>
      <vt:lpstr>第七章 实验2 支持并发连接的服务器程序</vt:lpstr>
      <vt:lpstr>目录</vt:lpstr>
      <vt:lpstr>目录</vt:lpstr>
      <vt:lpstr>网络编程流程（TCP）</vt:lpstr>
      <vt:lpstr>任务1（45分钟）</vt:lpstr>
      <vt:lpstr>任务1：</vt:lpstr>
      <vt:lpstr>任务1：</vt:lpstr>
      <vt:lpstr>TCP套接字编程</vt:lpstr>
      <vt:lpstr>TCP套接字编程</vt:lpstr>
      <vt:lpstr>任务1：</vt:lpstr>
      <vt:lpstr>任务2（45分钟）</vt:lpstr>
      <vt:lpstr>任务2（45分钟）</vt:lpstr>
      <vt:lpstr>任务2（45分钟）</vt:lpstr>
      <vt:lpstr>任务2（45分钟）</vt:lpstr>
      <vt:lpstr>任务2（45分钟）</vt:lpstr>
      <vt:lpstr>子任务2参考答案</vt:lpstr>
      <vt:lpstr>任务3（45分钟）</vt:lpstr>
      <vt:lpstr>任务3:示例代码</vt:lpstr>
      <vt:lpstr>任务3:示例代码</vt:lpstr>
      <vt:lpstr>任务3:示例代码</vt:lpstr>
      <vt:lpstr>任务3:示例代码</vt:lpstr>
      <vt:lpstr>子任务3参考答案</vt:lpstr>
      <vt:lpstr>子任务3参考答案</vt:lpstr>
      <vt:lpstr>子任务3参考答案</vt:lpstr>
      <vt:lpstr>任务4</vt:lpstr>
      <vt:lpstr>任务4</vt:lpstr>
      <vt:lpstr>知识点</vt:lpstr>
      <vt:lpstr>任务4</vt:lpstr>
      <vt:lpstr>子任务4参考答案</vt:lpstr>
      <vt:lpstr>子任务4参考答案</vt:lpstr>
      <vt:lpstr>子任务4参考答案</vt:lpstr>
      <vt:lpstr>任务5</vt:lpstr>
      <vt:lpstr>任务5</vt:lpstr>
      <vt:lpstr>知识点</vt:lpstr>
      <vt:lpstr>任务5</vt:lpstr>
      <vt:lpstr>子任务5参考答案</vt:lpstr>
      <vt:lpstr>任务6</vt:lpstr>
      <vt:lpstr>任务6</vt:lpstr>
      <vt:lpstr>任务6</vt:lpstr>
      <vt:lpstr>任务6</vt:lpstr>
      <vt:lpstr>任务6 </vt:lpstr>
      <vt:lpstr>知识点</vt:lpstr>
      <vt:lpstr>任务6 </vt:lpstr>
      <vt:lpstr>任务6 </vt:lpstr>
      <vt:lpstr>子任务6参考答案</vt:lpstr>
      <vt:lpstr>任务7</vt:lpstr>
      <vt:lpstr>任务7</vt:lpstr>
      <vt:lpstr>知识点</vt:lpstr>
      <vt:lpstr>任务7 </vt:lpstr>
      <vt:lpstr>任务7</vt:lpstr>
      <vt:lpstr>子任务7参考答案</vt:lpstr>
      <vt:lpstr>子任务8</vt:lpstr>
      <vt:lpstr>知识点</vt:lpstr>
      <vt:lpstr>子任务8参考答案</vt:lpstr>
      <vt:lpstr>子任务9</vt:lpstr>
      <vt:lpstr>子任务9</vt:lpstr>
      <vt:lpstr>子任务9(30分钟)</vt:lpstr>
      <vt:lpstr>子任务9(30分钟)</vt:lpstr>
      <vt:lpstr>子任务9</vt:lpstr>
      <vt:lpstr>子任务9</vt:lpstr>
      <vt:lpstr>子任务9参考答案</vt:lpstr>
      <vt:lpstr>子任务10-附加题</vt:lpstr>
      <vt:lpstr>子任务10</vt:lpstr>
      <vt:lpstr>谢谢 !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Administrator</cp:lastModifiedBy>
  <cp:revision>3387</cp:revision>
  <cp:lastPrinted>2011-09-02T04:24:48Z</cp:lastPrinted>
  <dcterms:created xsi:type="dcterms:W3CDTF">2001-03-21T12:57:26Z</dcterms:created>
  <dcterms:modified xsi:type="dcterms:W3CDTF">2021-01-20T08:37:47Z</dcterms:modified>
</cp:coreProperties>
</file>