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7" r:id="rId21"/>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8074" autoAdjust="0"/>
  </p:normalViewPr>
  <p:slideViewPr>
    <p:cSldViewPr>
      <p:cViewPr varScale="1">
        <p:scale>
          <a:sx n="110" d="100"/>
          <a:sy n="110" d="100"/>
        </p:scale>
        <p:origin x="1578" y="10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725488" y="817563"/>
            <a:ext cx="5164137" cy="3576637"/>
          </a:xfrm>
        </p:spPr>
      </p:sp>
      <p:sp>
        <p:nvSpPr>
          <p:cNvPr id="25603" name="Rectangle 3"/>
          <p:cNvSpPr>
            <a:spLocks noGrp="1" noChangeArrowheads="1"/>
          </p:cNvSpPr>
          <p:nvPr>
            <p:ph type="body" idx="1"/>
          </p:nvPr>
        </p:nvSpPr>
        <p:spPr>
          <a:xfrm>
            <a:off x="533429" y="4764170"/>
            <a:ext cx="5729244" cy="4291889"/>
          </a:xfrm>
          <a:noFill/>
        </p:spPr>
        <p:txBody>
          <a:bodyPr/>
          <a:lstStyle/>
          <a:p>
            <a:pPr eaLnBrk="1" hangingPunct="1"/>
            <a:r>
              <a:rPr lang="zh-CN" altLang="en-US"/>
              <a:t>关于发展历史的资源：</a:t>
            </a:r>
          </a:p>
          <a:p>
            <a:pPr eaLnBrk="1" hangingPunct="1"/>
            <a:r>
              <a:rPr lang="zh-CN" altLang="en-US"/>
              <a:t>linux内核设计与实现 P12 简要的有点儿</a:t>
            </a:r>
          </a:p>
          <a:p>
            <a:pPr eaLnBrk="1" hangingPunct="1"/>
            <a:r>
              <a:rPr lang="zh-CN" altLang="en-US"/>
              <a:t>操作系统分析与实践 P3 P36</a:t>
            </a:r>
          </a:p>
          <a:p>
            <a:pPr eaLnBrk="1" hangingPunct="1"/>
            <a:r>
              <a:rPr lang="zh-CN" altLang="en-US"/>
              <a:t>操作系统原理及应用 P31(Unix, Linux, GNU) P33(Linus的自述)</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8001000" y="6364598"/>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blogread.cn/it/article/6751?f=wb1"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434400"/>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第一章 第</a:t>
            </a:r>
            <a:r>
              <a:rPr lang="en-US" altLang="zh-CN" sz="4400" dirty="0">
                <a:solidFill>
                  <a:srgbClr val="000066"/>
                </a:solidFill>
                <a:effectLst>
                  <a:outerShdw blurRad="38100" dist="38100" dir="2700000" algn="tl">
                    <a:srgbClr val="C0C0C0"/>
                  </a:outerShdw>
                </a:effectLst>
              </a:rPr>
              <a:t>2</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Linux许可证和版权</a:t>
            </a:r>
          </a:p>
        </p:txBody>
      </p:sp>
      <p:sp>
        <p:nvSpPr>
          <p:cNvPr id="2" name="灯片编号占位符 1">
            <a:extLst>
              <a:ext uri="{FF2B5EF4-FFF2-40B4-BE49-F238E27FC236}">
                <a16:creationId xmlns:a16="http://schemas.microsoft.com/office/drawing/2014/main" id="{8376E9FE-3CDF-4829-AE33-0E792DA33E54}"/>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body" idx="4294967295"/>
          </p:nvPr>
        </p:nvSpPr>
        <p:spPr>
          <a:xfrm>
            <a:off x="897731" y="1530351"/>
            <a:ext cx="8089900" cy="4772025"/>
          </a:xfrm>
          <a:noFill/>
        </p:spPr>
        <p:txBody>
          <a:bodyPr/>
          <a:lstStyle/>
          <a:p>
            <a:r>
              <a:rPr lang="zh-CN" altLang="en-US" sz="1600">
                <a:solidFill>
                  <a:srgbClr val="3D5C00"/>
                </a:solidFill>
                <a:ea typeface="宋体" pitchFamily="2" charset="-122"/>
                <a:sym typeface="Arial" charset="0"/>
              </a:rPr>
              <a:t>Apache许可证</a:t>
            </a:r>
          </a:p>
          <a:p>
            <a:pPr lvl="1" eaLnBrk="1" hangingPunct="1"/>
            <a:r>
              <a:rPr lang="zh-CN" altLang="en-US" sz="1600">
                <a:solidFill>
                  <a:srgbClr val="111111"/>
                </a:solidFill>
                <a:ea typeface="宋体" pitchFamily="2" charset="-122"/>
                <a:sym typeface="Arial" charset="0"/>
              </a:rPr>
              <a:t>在Apache软件基金会发布的自由软件许可证，最初为Apache http服务器而撰写</a:t>
            </a:r>
          </a:p>
          <a:p>
            <a:pPr lvl="1" eaLnBrk="1" hangingPunct="1"/>
            <a:r>
              <a:rPr lang="zh-CN" altLang="en-US" sz="1600">
                <a:solidFill>
                  <a:srgbClr val="111111"/>
                </a:solidFill>
                <a:ea typeface="宋体" pitchFamily="2" charset="-122"/>
                <a:sym typeface="Arial" charset="0"/>
              </a:rPr>
              <a:t>Apache基金会下属所有项目都使用Apache许可证，许多非Apache基金会项目也使用了Apache许可证</a:t>
            </a:r>
          </a:p>
          <a:p>
            <a:pPr lvl="1" eaLnBrk="1" hangingPunct="1"/>
            <a:r>
              <a:rPr lang="zh-CN" altLang="en-US" sz="1600">
                <a:solidFill>
                  <a:srgbClr val="111111"/>
                </a:solidFill>
                <a:ea typeface="宋体" pitchFamily="2" charset="-122"/>
                <a:sym typeface="Arial" charset="0"/>
              </a:rPr>
              <a:t>2004年1月，Apache软件基金会公布了2.0版</a:t>
            </a:r>
          </a:p>
          <a:p>
            <a:pPr lvl="1" eaLnBrk="1" hangingPunct="1"/>
            <a:endParaRPr lang="zh-CN" altLang="en-US" sz="1600">
              <a:solidFill>
                <a:srgbClr val="111111"/>
              </a:solidFill>
              <a:ea typeface="宋体" pitchFamily="2" charset="-122"/>
              <a:sym typeface="Arial" charset="0"/>
            </a:endParaRPr>
          </a:p>
          <a:p>
            <a:endParaRPr lang="zh-CN" altLang="en-US" sz="1600">
              <a:solidFill>
                <a:srgbClr val="3D5C00"/>
              </a:solidFill>
              <a:ea typeface="宋体" pitchFamily="2" charset="-122"/>
              <a:sym typeface="Arial" charset="0"/>
            </a:endParaRPr>
          </a:p>
          <a:p>
            <a:r>
              <a:rPr lang="zh-CN" altLang="en-US" sz="1600">
                <a:solidFill>
                  <a:srgbClr val="3D5C00"/>
                </a:solidFill>
                <a:ea typeface="宋体" pitchFamily="2" charset="-122"/>
                <a:sym typeface="Arial" charset="0"/>
              </a:rPr>
              <a:t>许可证的兼容性</a:t>
            </a:r>
          </a:p>
          <a:p>
            <a:pPr lvl="1" eaLnBrk="1" hangingPunct="1"/>
            <a:r>
              <a:rPr lang="zh-CN" altLang="en-US" sz="1600">
                <a:solidFill>
                  <a:srgbClr val="111111"/>
                </a:solidFill>
                <a:ea typeface="宋体" pitchFamily="2" charset="-122"/>
                <a:sym typeface="Arial" charset="0"/>
              </a:rPr>
              <a:t>创作衍生作品时，可能需要使用在不同许可证下发布的软件代码</a:t>
            </a:r>
          </a:p>
          <a:p>
            <a:pPr lvl="1" eaLnBrk="1" hangingPunct="1"/>
            <a:r>
              <a:rPr lang="zh-CN" altLang="en-US" sz="1600">
                <a:solidFill>
                  <a:srgbClr val="111111"/>
                </a:solidFill>
                <a:ea typeface="宋体" pitchFamily="2" charset="-122"/>
                <a:sym typeface="Arial" charset="0"/>
              </a:rPr>
              <a:t>大多数自由软件许可证，比如MIT/X许可证、BSD许可证、LGPL，都是“GPL兼容的”，即它们的代码与GPL代码混用无冲突（但新代码则是GPL下的）</a:t>
            </a:r>
          </a:p>
          <a:p>
            <a:pPr lvl="1" eaLnBrk="1" hangingPunct="1"/>
            <a:r>
              <a:rPr lang="zh-CN" altLang="en-US" sz="1600">
                <a:solidFill>
                  <a:srgbClr val="111111"/>
                </a:solidFill>
                <a:ea typeface="宋体" pitchFamily="2" charset="-122"/>
                <a:sym typeface="Arial" charset="0"/>
              </a:rPr>
              <a:t>一般地，请直接向软件所有者进行咨询</a:t>
            </a:r>
            <a:endParaRPr lang="zh-CN" altLang="en-US">
              <a:ea typeface="宋体" pitchFamily="2" charset="-122"/>
            </a:endParaRPr>
          </a:p>
        </p:txBody>
      </p:sp>
      <p:sp>
        <p:nvSpPr>
          <p:cNvPr id="5" name="Rectangle 4">
            <a:extLst>
              <a:ext uri="{FF2B5EF4-FFF2-40B4-BE49-F238E27FC236}">
                <a16:creationId xmlns:a16="http://schemas.microsoft.com/office/drawing/2014/main" id="{6FE29508-9B51-44BC-87B1-2F8B2974EE87}"/>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1.2 </a:t>
            </a:r>
            <a:r>
              <a:rPr lang="zh-CN" altLang="en-US" kern="0" dirty="0">
                <a:ea typeface="宋体" charset="-122"/>
              </a:rPr>
              <a:t>许可证</a:t>
            </a:r>
          </a:p>
        </p:txBody>
      </p:sp>
      <p:sp>
        <p:nvSpPr>
          <p:cNvPr id="2" name="灯片编号占位符 1">
            <a:extLst>
              <a:ext uri="{FF2B5EF4-FFF2-40B4-BE49-F238E27FC236}">
                <a16:creationId xmlns:a16="http://schemas.microsoft.com/office/drawing/2014/main" id="{84E9E4AA-0CA9-4F7C-BFAB-B0A1AEEC94F6}"/>
              </a:ext>
            </a:extLst>
          </p:cNvPr>
          <p:cNvSpPr>
            <a:spLocks noGrp="1"/>
          </p:cNvSpPr>
          <p:nvPr>
            <p:ph type="sldNum" sz="quarter" idx="12"/>
          </p:nvPr>
        </p:nvSpPr>
        <p:spPr/>
        <p:txBody>
          <a:bodyPr/>
          <a:lstStyle/>
          <a:p>
            <a:pPr>
              <a:defRPr/>
            </a:pPr>
            <a:fld id="{F3E041F5-C80F-41AD-85A6-1DB15A00DDFA}"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337305" y="1284289"/>
            <a:ext cx="2040943" cy="461665"/>
          </a:xfrm>
          <a:prstGeom prst="rect">
            <a:avLst/>
          </a:prstGeom>
          <a:noFill/>
          <a:ln w="9525">
            <a:noFill/>
            <a:miter lim="800000"/>
            <a:headEnd/>
            <a:tailEnd/>
          </a:ln>
        </p:spPr>
        <p:txBody>
          <a:bodyPr wrap="none">
            <a:spAutoFit/>
          </a:bodyPr>
          <a:lstStyle/>
          <a:p>
            <a:r>
              <a:rPr lang="zh-CN" altLang="en-US" b="1">
                <a:solidFill>
                  <a:schemeClr val="folHlink"/>
                </a:solidFill>
              </a:rPr>
              <a:t>许可证的选择</a:t>
            </a:r>
          </a:p>
        </p:txBody>
      </p:sp>
      <p:sp>
        <p:nvSpPr>
          <p:cNvPr id="14341" name="TextBox 1"/>
          <p:cNvSpPr txBox="1">
            <a:spLocks noChangeArrowheads="1"/>
          </p:cNvSpPr>
          <p:nvPr/>
        </p:nvSpPr>
        <p:spPr bwMode="auto">
          <a:xfrm>
            <a:off x="1983661" y="6370639"/>
            <a:ext cx="5419304" cy="461665"/>
          </a:xfrm>
          <a:prstGeom prst="rect">
            <a:avLst/>
          </a:prstGeom>
          <a:noFill/>
          <a:ln w="9525">
            <a:noFill/>
            <a:miter lim="800000"/>
            <a:headEnd/>
            <a:tailEnd/>
          </a:ln>
        </p:spPr>
        <p:txBody>
          <a:bodyPr wrap="none">
            <a:spAutoFit/>
          </a:bodyPr>
          <a:lstStyle/>
          <a:p>
            <a:r>
              <a:rPr lang="en-US" altLang="zh-CN">
                <a:hlinkClick r:id="rId2"/>
              </a:rPr>
              <a:t>http://blogread.cn/it/article/6751?f=wb1</a:t>
            </a:r>
            <a:endParaRPr lang="zh-CN" altLang="en-US"/>
          </a:p>
        </p:txBody>
      </p:sp>
      <p:pic>
        <p:nvPicPr>
          <p:cNvPr id="14342" name="Picture 7" descr="各种开源Lisence的限制点"/>
          <p:cNvPicPr>
            <a:picLocks noChangeAspect="1" noChangeArrowheads="1"/>
          </p:cNvPicPr>
          <p:nvPr/>
        </p:nvPicPr>
        <p:blipFill rotWithShape="1">
          <a:blip r:embed="rId3" cstate="print">
            <a:clrChange>
              <a:clrFrom>
                <a:srgbClr val="FFFFFF"/>
              </a:clrFrom>
              <a:clrTo>
                <a:srgbClr val="FFFFFF">
                  <a:alpha val="0"/>
                </a:srgbClr>
              </a:clrTo>
            </a:clrChange>
          </a:blip>
          <a:srcRect r="1333" b="3604"/>
          <a:stretch/>
        </p:blipFill>
        <p:spPr bwMode="auto">
          <a:xfrm>
            <a:off x="992560" y="1743871"/>
            <a:ext cx="8196086" cy="4635647"/>
          </a:xfrm>
          <a:prstGeom prst="rect">
            <a:avLst/>
          </a:prstGeom>
          <a:noFill/>
          <a:ln w="9525">
            <a:noFill/>
            <a:miter lim="800000"/>
            <a:headEnd/>
            <a:tailEnd/>
          </a:ln>
        </p:spPr>
      </p:pic>
      <p:sp>
        <p:nvSpPr>
          <p:cNvPr id="7" name="Rectangle 4">
            <a:extLst>
              <a:ext uri="{FF2B5EF4-FFF2-40B4-BE49-F238E27FC236}">
                <a16:creationId xmlns:a16="http://schemas.microsoft.com/office/drawing/2014/main" id="{676C8A77-9F50-4442-AF79-715B82F9EFA5}"/>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1.2 </a:t>
            </a:r>
            <a:r>
              <a:rPr lang="zh-CN" altLang="en-US" kern="0" dirty="0">
                <a:ea typeface="宋体" charset="-122"/>
              </a:rPr>
              <a:t>许可证</a:t>
            </a:r>
          </a:p>
        </p:txBody>
      </p:sp>
      <p:sp>
        <p:nvSpPr>
          <p:cNvPr id="2" name="灯片编号占位符 1">
            <a:extLst>
              <a:ext uri="{FF2B5EF4-FFF2-40B4-BE49-F238E27FC236}">
                <a16:creationId xmlns:a16="http://schemas.microsoft.com/office/drawing/2014/main" id="{02EB35DC-9F4E-4837-8593-0D8D7AF787A9}"/>
              </a:ext>
            </a:extLst>
          </p:cNvPr>
          <p:cNvSpPr>
            <a:spLocks noGrp="1"/>
          </p:cNvSpPr>
          <p:nvPr>
            <p:ph type="sldNum" sz="quarter" idx="12"/>
          </p:nvPr>
        </p:nvSpPr>
        <p:spPr/>
        <p:txBody>
          <a:bodyPr/>
          <a:lstStyle/>
          <a:p>
            <a:pPr>
              <a:defRPr/>
            </a:pPr>
            <a:fld id="{F3E041F5-C80F-41AD-85A6-1DB15A00DDFA}"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body" idx="4294967295"/>
          </p:nvPr>
        </p:nvSpPr>
        <p:spPr>
          <a:xfrm>
            <a:off x="897731" y="1530351"/>
            <a:ext cx="8089900" cy="4772025"/>
          </a:xfrm>
          <a:noFill/>
        </p:spPr>
        <p:txBody>
          <a:bodyPr/>
          <a:lstStyle/>
          <a:p>
            <a:pPr>
              <a:lnSpc>
                <a:spcPct val="80000"/>
              </a:lnSpc>
            </a:pPr>
            <a:r>
              <a:rPr lang="zh-CN" altLang="en-US" sz="1600">
                <a:solidFill>
                  <a:srgbClr val="3D5C00"/>
                </a:solidFill>
                <a:ea typeface="宋体" pitchFamily="2" charset="-122"/>
                <a:sym typeface="Arial" charset="0"/>
              </a:rPr>
              <a:t>Linux内核的GPL约束</a:t>
            </a:r>
          </a:p>
          <a:p>
            <a:pPr lvl="1" eaLnBrk="1" hangingPunct="1">
              <a:lnSpc>
                <a:spcPct val="80000"/>
              </a:lnSpc>
            </a:pPr>
            <a:r>
              <a:rPr lang="zh-CN" altLang="en-US" sz="1600">
                <a:solidFill>
                  <a:srgbClr val="111111"/>
                </a:solidFill>
                <a:ea typeface="宋体" pitchFamily="2" charset="-122"/>
                <a:sym typeface="Arial" charset="0"/>
              </a:rPr>
              <a:t>Linux内核以GNU通用公共许可证第二版(GPLv2)发行</a:t>
            </a:r>
          </a:p>
          <a:p>
            <a:pPr lvl="1" eaLnBrk="1" hangingPunct="1">
              <a:lnSpc>
                <a:spcPct val="80000"/>
              </a:lnSpc>
            </a:pPr>
            <a:r>
              <a:rPr lang="zh-CN" altLang="en-US" sz="1600">
                <a:solidFill>
                  <a:srgbClr val="111111"/>
                </a:solidFill>
                <a:ea typeface="宋体" pitchFamily="2" charset="-122"/>
                <a:sym typeface="Arial" charset="0"/>
              </a:rPr>
              <a:t>由于GPL的“传染性”，任何Linux内核的衍生产品必须使用GPL协议进行发布</a:t>
            </a:r>
          </a:p>
          <a:p>
            <a:pPr lvl="1" eaLnBrk="1" hangingPunct="1">
              <a:lnSpc>
                <a:spcPct val="80000"/>
              </a:lnSpc>
            </a:pPr>
            <a:r>
              <a:rPr lang="zh-CN" altLang="en-US" sz="1600">
                <a:solidFill>
                  <a:srgbClr val="111111"/>
                </a:solidFill>
                <a:ea typeface="宋体" pitchFamily="2" charset="-122"/>
                <a:sym typeface="Arial" charset="0"/>
              </a:rPr>
              <a:t>有报告指出，Linux相对于其他 BSD 的Unix Like操作系统，由于GPL的约束限制，不具有商业优势。业界的“GPL恐惧症”</a:t>
            </a:r>
          </a:p>
          <a:p>
            <a:pPr lvl="1" eaLnBrk="1" hangingPunct="1">
              <a:lnSpc>
                <a:spcPct val="80000"/>
              </a:lnSpc>
            </a:pPr>
            <a:endParaRPr lang="zh-CN" altLang="en-US" sz="1600">
              <a:solidFill>
                <a:srgbClr val="111111"/>
              </a:solidFill>
              <a:ea typeface="宋体" pitchFamily="2" charset="-122"/>
              <a:sym typeface="Arial" charset="0"/>
            </a:endParaRPr>
          </a:p>
          <a:p>
            <a:pPr lvl="1" eaLnBrk="1" hangingPunct="1">
              <a:lnSpc>
                <a:spcPct val="80000"/>
              </a:lnSpc>
            </a:pPr>
            <a:endParaRPr lang="zh-CN" altLang="en-US" sz="1600">
              <a:solidFill>
                <a:srgbClr val="111111"/>
              </a:solidFill>
              <a:ea typeface="宋体" pitchFamily="2" charset="-122"/>
              <a:sym typeface="Arial" charset="0"/>
            </a:endParaRPr>
          </a:p>
          <a:p>
            <a:pPr>
              <a:lnSpc>
                <a:spcPct val="80000"/>
              </a:lnSpc>
            </a:pPr>
            <a:r>
              <a:rPr lang="zh-CN" altLang="en-US" sz="1600">
                <a:solidFill>
                  <a:srgbClr val="3D5C00"/>
                </a:solidFill>
                <a:ea typeface="宋体" pitchFamily="2" charset="-122"/>
                <a:sym typeface="Arial" charset="0"/>
              </a:rPr>
              <a:t>常见问题：</a:t>
            </a:r>
          </a:p>
          <a:p>
            <a:pPr>
              <a:lnSpc>
                <a:spcPct val="80000"/>
              </a:lnSpc>
            </a:pPr>
            <a:endParaRPr lang="zh-CN" altLang="en-US" sz="1600">
              <a:solidFill>
                <a:srgbClr val="3D5C00"/>
              </a:solidFill>
              <a:ea typeface="宋体" pitchFamily="2" charset="-122"/>
              <a:sym typeface="Arial" charset="0"/>
            </a:endParaRPr>
          </a:p>
          <a:p>
            <a:pPr>
              <a:lnSpc>
                <a:spcPct val="80000"/>
              </a:lnSpc>
            </a:pPr>
            <a:r>
              <a:rPr lang="zh-CN" altLang="en-US" sz="1600">
                <a:solidFill>
                  <a:srgbClr val="3D5C00"/>
                </a:solidFill>
                <a:ea typeface="宋体" pitchFamily="2" charset="-122"/>
                <a:sym typeface="Arial" charset="0"/>
              </a:rPr>
              <a:t>链接使用了其他 GPL 的类库的程序是否会被定性为衍生产品？</a:t>
            </a:r>
          </a:p>
          <a:p>
            <a:pPr lvl="1" eaLnBrk="1" hangingPunct="1">
              <a:lnSpc>
                <a:spcPct val="80000"/>
              </a:lnSpc>
            </a:pPr>
            <a:r>
              <a:rPr lang="zh-CN" altLang="en-US" sz="1800">
                <a:ea typeface="宋体" pitchFamily="2" charset="-122"/>
                <a:sym typeface="Arial" charset="0"/>
              </a:rPr>
              <a:t>是，也就是GPL的“传染性”</a:t>
            </a:r>
          </a:p>
          <a:p>
            <a:pPr lvl="1" eaLnBrk="1" hangingPunct="1">
              <a:lnSpc>
                <a:spcPct val="80000"/>
              </a:lnSpc>
            </a:pPr>
            <a:r>
              <a:rPr lang="zh-CN" altLang="en-US" sz="1800">
                <a:ea typeface="宋体" pitchFamily="2" charset="-122"/>
                <a:sym typeface="Arial" charset="0"/>
              </a:rPr>
              <a:t>主程序与GPL类库是静态链接，一般认为主程序必须限定为GPL</a:t>
            </a:r>
          </a:p>
          <a:p>
            <a:pPr lvl="1" eaLnBrk="1" hangingPunct="1">
              <a:lnSpc>
                <a:spcPct val="80000"/>
              </a:lnSpc>
            </a:pPr>
            <a:r>
              <a:rPr lang="zh-CN" altLang="en-US" sz="1800">
                <a:ea typeface="宋体" pitchFamily="2" charset="-122"/>
                <a:sym typeface="Arial" charset="0"/>
              </a:rPr>
              <a:t>主程序动态链接GPL类库，一般认为也必须是GPL的，除非能够证明二者之间的“独立性和可区分性”</a:t>
            </a:r>
            <a:endParaRPr lang="zh-CN" altLang="en-US">
              <a:ea typeface="宋体" pitchFamily="2" charset="-122"/>
            </a:endParaRPr>
          </a:p>
        </p:txBody>
      </p:sp>
      <p:sp>
        <p:nvSpPr>
          <p:cNvPr id="5" name="Rectangle 4">
            <a:extLst>
              <a:ext uri="{FF2B5EF4-FFF2-40B4-BE49-F238E27FC236}">
                <a16:creationId xmlns:a16="http://schemas.microsoft.com/office/drawing/2014/main" id="{D63D5808-E7D8-4990-AC28-AC699C92A4C2}"/>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1.3 GPL</a:t>
            </a:r>
            <a:r>
              <a:rPr lang="zh-CN" altLang="en-US" kern="0" dirty="0">
                <a:ea typeface="宋体" charset="-122"/>
              </a:rPr>
              <a:t>的“传染性”</a:t>
            </a:r>
          </a:p>
        </p:txBody>
      </p:sp>
      <p:sp>
        <p:nvSpPr>
          <p:cNvPr id="2" name="灯片编号占位符 1">
            <a:extLst>
              <a:ext uri="{FF2B5EF4-FFF2-40B4-BE49-F238E27FC236}">
                <a16:creationId xmlns:a16="http://schemas.microsoft.com/office/drawing/2014/main" id="{A4575A8C-8380-45AF-8F9C-541B6631313E}"/>
              </a:ext>
            </a:extLst>
          </p:cNvPr>
          <p:cNvSpPr>
            <a:spLocks noGrp="1"/>
          </p:cNvSpPr>
          <p:nvPr>
            <p:ph type="sldNum" sz="quarter" idx="12"/>
          </p:nvPr>
        </p:nvSpPr>
        <p:spPr/>
        <p:txBody>
          <a:bodyPr/>
          <a:lstStyle/>
          <a:p>
            <a:pPr>
              <a:defRPr/>
            </a:pPr>
            <a:fld id="{F3E041F5-C80F-41AD-85A6-1DB15A00DDFA}"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body" idx="4294967295"/>
          </p:nvPr>
        </p:nvSpPr>
        <p:spPr>
          <a:xfrm>
            <a:off x="897731" y="1530351"/>
            <a:ext cx="8089900" cy="4772025"/>
          </a:xfrm>
          <a:noFill/>
        </p:spPr>
        <p:txBody>
          <a:bodyPr/>
          <a:lstStyle/>
          <a:p>
            <a:pPr>
              <a:lnSpc>
                <a:spcPct val="80000"/>
              </a:lnSpc>
            </a:pPr>
            <a:r>
              <a:rPr lang="zh-CN" altLang="en-US" sz="1600" dirty="0">
                <a:solidFill>
                  <a:srgbClr val="3D5C00"/>
                </a:solidFill>
                <a:ea typeface="宋体" pitchFamily="2" charset="-122"/>
                <a:sym typeface="Arial" charset="0"/>
              </a:rPr>
              <a:t>使用 Linux 内核头文件定义，进行系统调用的程序是否会被定性为衍生产品？</a:t>
            </a:r>
          </a:p>
          <a:p>
            <a:pPr lvl="1" eaLnBrk="1" hangingPunct="1">
              <a:lnSpc>
                <a:spcPct val="80000"/>
              </a:lnSpc>
            </a:pPr>
            <a:r>
              <a:rPr lang="zh-CN" altLang="en-US" sz="1600" dirty="0">
                <a:solidFill>
                  <a:srgbClr val="111111"/>
                </a:solidFill>
                <a:ea typeface="宋体" pitchFamily="2" charset="-122"/>
                <a:sym typeface="Arial" charset="0"/>
              </a:rPr>
              <a:t>否</a:t>
            </a:r>
          </a:p>
          <a:p>
            <a:pPr lvl="1" eaLnBrk="1" hangingPunct="1">
              <a:lnSpc>
                <a:spcPct val="80000"/>
              </a:lnSpc>
            </a:pPr>
            <a:r>
              <a:rPr lang="zh-CN" altLang="en-US" sz="1600" dirty="0">
                <a:solidFill>
                  <a:srgbClr val="111111"/>
                </a:solidFill>
                <a:ea typeface="宋体" pitchFamily="2" charset="-122"/>
                <a:sym typeface="Arial" charset="0"/>
              </a:rPr>
              <a:t>用户空间的类库以及程序使用 Linux 内核的系统调用不被视为是Linux内核的衍生产品</a:t>
            </a:r>
          </a:p>
          <a:p>
            <a:pPr lvl="1" eaLnBrk="1" hangingPunct="1">
              <a:lnSpc>
                <a:spcPct val="80000"/>
              </a:lnSpc>
            </a:pPr>
            <a:r>
              <a:rPr lang="zh-CN" altLang="en-US" sz="1600" dirty="0">
                <a:solidFill>
                  <a:srgbClr val="111111"/>
                </a:solidFill>
                <a:ea typeface="宋体" pitchFamily="2" charset="-122"/>
                <a:sym typeface="Arial" charset="0"/>
              </a:rPr>
              <a:t>Linus在Linux源码的版权声明中明确了这一点：</a:t>
            </a:r>
            <a:endParaRPr lang="zh-CN" altLang="en-US" dirty="0">
              <a:ea typeface="宋体" pitchFamily="2" charset="-122"/>
            </a:endParaRPr>
          </a:p>
        </p:txBody>
      </p:sp>
      <p:pic>
        <p:nvPicPr>
          <p:cNvPr id="16388" name="Picture 4"/>
          <p:cNvPicPr>
            <a:picLocks noChangeAspect="1" noChangeArrowheads="1"/>
          </p:cNvPicPr>
          <p:nvPr/>
        </p:nvPicPr>
        <p:blipFill rotWithShape="1">
          <a:blip r:embed="rId2" cstate="print">
            <a:clrChange>
              <a:clrFrom>
                <a:srgbClr val="FFFFFF"/>
              </a:clrFrom>
              <a:clrTo>
                <a:srgbClr val="FFFFFF">
                  <a:alpha val="0"/>
                </a:srgbClr>
              </a:clrTo>
            </a:clrChange>
          </a:blip>
          <a:srcRect l="748"/>
          <a:stretch/>
        </p:blipFill>
        <p:spPr bwMode="auto">
          <a:xfrm>
            <a:off x="344487" y="2876550"/>
            <a:ext cx="9287059" cy="3753447"/>
          </a:xfrm>
          <a:prstGeom prst="rect">
            <a:avLst/>
          </a:prstGeom>
          <a:noFill/>
          <a:ln w="9525">
            <a:noFill/>
            <a:miter lim="800000"/>
            <a:headEnd/>
            <a:tailEnd/>
          </a:ln>
        </p:spPr>
      </p:pic>
      <p:sp>
        <p:nvSpPr>
          <p:cNvPr id="6" name="Rectangle 4">
            <a:extLst>
              <a:ext uri="{FF2B5EF4-FFF2-40B4-BE49-F238E27FC236}">
                <a16:creationId xmlns:a16="http://schemas.microsoft.com/office/drawing/2014/main" id="{BF16A805-8BA9-4AE8-9D9D-29C175395CBC}"/>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1.3 GPL</a:t>
            </a:r>
            <a:r>
              <a:rPr lang="zh-CN" altLang="en-US" kern="0" dirty="0">
                <a:ea typeface="宋体" charset="-122"/>
              </a:rPr>
              <a:t>的“传染性”</a:t>
            </a:r>
          </a:p>
        </p:txBody>
      </p:sp>
      <p:sp>
        <p:nvSpPr>
          <p:cNvPr id="2" name="灯片编号占位符 1">
            <a:extLst>
              <a:ext uri="{FF2B5EF4-FFF2-40B4-BE49-F238E27FC236}">
                <a16:creationId xmlns:a16="http://schemas.microsoft.com/office/drawing/2014/main" id="{05DFBEC6-417C-40A1-843A-DFFAF2C0CEBC}"/>
              </a:ext>
            </a:extLst>
          </p:cNvPr>
          <p:cNvSpPr>
            <a:spLocks noGrp="1"/>
          </p:cNvSpPr>
          <p:nvPr>
            <p:ph type="sldNum" sz="quarter" idx="12"/>
          </p:nvPr>
        </p:nvSpPr>
        <p:spPr/>
        <p:txBody>
          <a:bodyPr/>
          <a:lstStyle/>
          <a:p>
            <a:pPr>
              <a:defRPr/>
            </a:pPr>
            <a:fld id="{F3E041F5-C80F-41AD-85A6-1DB15A00DDFA}"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body" idx="4294967295"/>
          </p:nvPr>
        </p:nvSpPr>
        <p:spPr>
          <a:xfrm>
            <a:off x="632520" y="1530349"/>
            <a:ext cx="4703341" cy="4772025"/>
          </a:xfrm>
          <a:noFill/>
        </p:spPr>
        <p:txBody>
          <a:bodyPr/>
          <a:lstStyle/>
          <a:p>
            <a:pPr>
              <a:lnSpc>
                <a:spcPct val="90000"/>
              </a:lnSpc>
            </a:pPr>
            <a:r>
              <a:rPr lang="zh-CN" altLang="en-US" sz="1600" dirty="0">
                <a:solidFill>
                  <a:srgbClr val="3D5C00"/>
                </a:solidFill>
                <a:ea typeface="宋体" pitchFamily="2" charset="-122"/>
                <a:sym typeface="Arial" charset="0"/>
              </a:rPr>
              <a:t>Android系统的授权许可证结构</a:t>
            </a:r>
          </a:p>
          <a:p>
            <a:pPr lvl="1" eaLnBrk="1" hangingPunct="1">
              <a:lnSpc>
                <a:spcPct val="90000"/>
              </a:lnSpc>
            </a:pPr>
            <a:r>
              <a:rPr lang="zh-CN" altLang="en-US" sz="1600" dirty="0">
                <a:solidFill>
                  <a:srgbClr val="111111"/>
                </a:solidFill>
                <a:ea typeface="宋体" pitchFamily="2" charset="-122"/>
                <a:sym typeface="Arial" charset="0"/>
              </a:rPr>
              <a:t>把GPL局限在内核空间</a:t>
            </a:r>
          </a:p>
          <a:p>
            <a:pPr lvl="1" eaLnBrk="1" hangingPunct="1">
              <a:lnSpc>
                <a:spcPct val="90000"/>
              </a:lnSpc>
            </a:pPr>
            <a:r>
              <a:rPr lang="zh-CN" altLang="en-US" sz="1600" dirty="0">
                <a:solidFill>
                  <a:srgbClr val="111111"/>
                </a:solidFill>
                <a:ea typeface="宋体" pitchFamily="2" charset="-122"/>
                <a:sym typeface="Arial" charset="0"/>
              </a:rPr>
              <a:t>Google对Linux内核的所有修改必须反馈回Linux主版本树</a:t>
            </a:r>
          </a:p>
          <a:p>
            <a:pPr lvl="1" eaLnBrk="1" hangingPunct="1">
              <a:lnSpc>
                <a:spcPct val="90000"/>
              </a:lnSpc>
            </a:pPr>
            <a:r>
              <a:rPr lang="zh-CN" altLang="en-US" sz="1600" dirty="0">
                <a:solidFill>
                  <a:srgbClr val="111111"/>
                </a:solidFill>
                <a:ea typeface="宋体" pitchFamily="2" charset="-122"/>
                <a:sym typeface="Arial" charset="0"/>
              </a:rPr>
              <a:t>上层的类库以及应用框架以及所谓用户空间部分，大部分使用了“温和”的 Apache-2.0软件许可授权</a:t>
            </a:r>
          </a:p>
          <a:p>
            <a:pPr lvl="1" eaLnBrk="1" hangingPunct="1">
              <a:lnSpc>
                <a:spcPct val="90000"/>
              </a:lnSpc>
            </a:pPr>
            <a:r>
              <a:rPr lang="zh-CN" altLang="en-US" sz="1600" dirty="0">
                <a:solidFill>
                  <a:srgbClr val="111111"/>
                </a:solidFill>
                <a:ea typeface="宋体" pitchFamily="2" charset="-122"/>
                <a:sym typeface="Arial" charset="0"/>
              </a:rPr>
              <a:t>GPL世界和非GPL世界的分界线在于一个叫做Bionic Libc的类库</a:t>
            </a:r>
          </a:p>
          <a:p>
            <a:pPr lvl="1" eaLnBrk="1" hangingPunct="1">
              <a:lnSpc>
                <a:spcPct val="90000"/>
              </a:lnSpc>
            </a:pPr>
            <a:r>
              <a:rPr lang="zh-CN" altLang="en-US" sz="1600" dirty="0">
                <a:solidFill>
                  <a:srgbClr val="111111"/>
                </a:solidFill>
                <a:ea typeface="宋体" pitchFamily="2" charset="-122"/>
                <a:sym typeface="Arial" charset="0"/>
              </a:rPr>
              <a:t>该类库替换了Linux常用的Gnu glibc，采用BSD的许可证授权。为了防止GPL波及用户空间的各个模块</a:t>
            </a:r>
          </a:p>
          <a:p>
            <a:pPr lvl="1" eaLnBrk="1" hangingPunct="1">
              <a:lnSpc>
                <a:spcPct val="90000"/>
              </a:lnSpc>
            </a:pPr>
            <a:endParaRPr lang="zh-CN" altLang="en-US" sz="1600" dirty="0">
              <a:solidFill>
                <a:srgbClr val="111111"/>
              </a:solidFill>
              <a:ea typeface="宋体" pitchFamily="2" charset="-122"/>
              <a:sym typeface="Arial" charset="0"/>
            </a:endParaRPr>
          </a:p>
          <a:p>
            <a:pPr lvl="1" eaLnBrk="1" hangingPunct="1">
              <a:lnSpc>
                <a:spcPct val="90000"/>
              </a:lnSpc>
            </a:pPr>
            <a:endParaRPr lang="zh-CN" altLang="en-US" sz="1600" dirty="0">
              <a:solidFill>
                <a:srgbClr val="111111"/>
              </a:solidFill>
              <a:ea typeface="宋体" pitchFamily="2" charset="-122"/>
              <a:sym typeface="Arial" charset="0"/>
            </a:endParaRPr>
          </a:p>
          <a:p>
            <a:pPr lvl="1" eaLnBrk="1" hangingPunct="1">
              <a:lnSpc>
                <a:spcPct val="90000"/>
              </a:lnSpc>
            </a:pPr>
            <a:r>
              <a:rPr lang="zh-CN" altLang="en-US" sz="1600" dirty="0">
                <a:solidFill>
                  <a:srgbClr val="111111"/>
                </a:solidFill>
                <a:ea typeface="宋体" pitchFamily="2" charset="-122"/>
                <a:sym typeface="Arial" charset="0"/>
              </a:rPr>
              <a:t>Android为GPL下的Linux如何与商业</a:t>
            </a:r>
          </a:p>
          <a:p>
            <a:pPr lvl="1" eaLnBrk="1" hangingPunct="1">
              <a:lnSpc>
                <a:spcPct val="90000"/>
              </a:lnSpc>
              <a:buFont typeface="Wingdings" pitchFamily="2" charset="2"/>
              <a:buNone/>
            </a:pPr>
            <a:r>
              <a:rPr lang="zh-CN" altLang="en-US" sz="1600" dirty="0">
                <a:solidFill>
                  <a:srgbClr val="111111"/>
                </a:solidFill>
                <a:ea typeface="宋体" pitchFamily="2" charset="-122"/>
                <a:sym typeface="Arial" charset="0"/>
              </a:rPr>
              <a:t>社会并存与共赢提供了一个成功的范本，</a:t>
            </a:r>
          </a:p>
          <a:p>
            <a:pPr lvl="1" eaLnBrk="1" hangingPunct="1">
              <a:lnSpc>
                <a:spcPct val="90000"/>
              </a:lnSpc>
              <a:buFont typeface="Wingdings" pitchFamily="2" charset="2"/>
              <a:buNone/>
            </a:pPr>
            <a:r>
              <a:rPr lang="zh-CN" altLang="en-US" sz="1600" dirty="0">
                <a:solidFill>
                  <a:srgbClr val="111111"/>
                </a:solidFill>
                <a:ea typeface="宋体" pitchFamily="2" charset="-122"/>
                <a:sym typeface="Arial" charset="0"/>
              </a:rPr>
              <a:t>尝试为Linux生态系统上的各种角色划清</a:t>
            </a:r>
          </a:p>
          <a:p>
            <a:pPr lvl="1" eaLnBrk="1" hangingPunct="1">
              <a:lnSpc>
                <a:spcPct val="90000"/>
              </a:lnSpc>
              <a:buFont typeface="Wingdings" pitchFamily="2" charset="2"/>
              <a:buNone/>
            </a:pPr>
            <a:r>
              <a:rPr lang="zh-CN" altLang="en-US" sz="1600" dirty="0">
                <a:solidFill>
                  <a:srgbClr val="111111"/>
                </a:solidFill>
                <a:ea typeface="宋体" pitchFamily="2" charset="-122"/>
                <a:sym typeface="Arial" charset="0"/>
              </a:rPr>
              <a:t>彼此的作用范围，梳理了各方在版权上的</a:t>
            </a:r>
          </a:p>
          <a:p>
            <a:pPr lvl="1" eaLnBrk="1" hangingPunct="1">
              <a:lnSpc>
                <a:spcPct val="90000"/>
              </a:lnSpc>
              <a:buFont typeface="Wingdings" pitchFamily="2" charset="2"/>
              <a:buNone/>
            </a:pPr>
            <a:r>
              <a:rPr lang="zh-CN" altLang="en-US" sz="1600" dirty="0">
                <a:solidFill>
                  <a:srgbClr val="111111"/>
                </a:solidFill>
                <a:ea typeface="宋体" pitchFamily="2" charset="-122"/>
                <a:sym typeface="Arial" charset="0"/>
              </a:rPr>
              <a:t>权利和义务，目前看来，获得了惊人的商</a:t>
            </a:r>
          </a:p>
          <a:p>
            <a:pPr lvl="1" eaLnBrk="1" hangingPunct="1">
              <a:lnSpc>
                <a:spcPct val="90000"/>
              </a:lnSpc>
              <a:buFont typeface="Wingdings" pitchFamily="2" charset="2"/>
              <a:buNone/>
            </a:pPr>
            <a:r>
              <a:rPr lang="zh-CN" altLang="en-US" sz="1600" dirty="0">
                <a:solidFill>
                  <a:srgbClr val="111111"/>
                </a:solidFill>
                <a:ea typeface="宋体" pitchFamily="2" charset="-122"/>
                <a:sym typeface="Arial" charset="0"/>
              </a:rPr>
              <a:t>业成功</a:t>
            </a:r>
          </a:p>
        </p:txBody>
      </p:sp>
      <p:pic>
        <p:nvPicPr>
          <p:cNvPr id="1741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60912" y="1758370"/>
            <a:ext cx="6668106" cy="4622958"/>
          </a:xfrm>
          <a:prstGeom prst="rect">
            <a:avLst/>
          </a:prstGeom>
          <a:noFill/>
          <a:ln w="9525">
            <a:noFill/>
            <a:miter lim="800000"/>
            <a:headEnd/>
            <a:tailEnd/>
          </a:ln>
        </p:spPr>
      </p:pic>
      <p:sp>
        <p:nvSpPr>
          <p:cNvPr id="6" name="Rectangle 4">
            <a:extLst>
              <a:ext uri="{FF2B5EF4-FFF2-40B4-BE49-F238E27FC236}">
                <a16:creationId xmlns:a16="http://schemas.microsoft.com/office/drawing/2014/main" id="{EE34EFFB-AA9B-416B-AD5A-7DF4D6302F0D}"/>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1.4 Android</a:t>
            </a:r>
            <a:r>
              <a:rPr lang="zh-CN" altLang="en-US" kern="0" dirty="0">
                <a:ea typeface="宋体" charset="-122"/>
              </a:rPr>
              <a:t>系统许可证</a:t>
            </a:r>
          </a:p>
        </p:txBody>
      </p:sp>
      <p:sp>
        <p:nvSpPr>
          <p:cNvPr id="2" name="灯片编号占位符 1">
            <a:extLst>
              <a:ext uri="{FF2B5EF4-FFF2-40B4-BE49-F238E27FC236}">
                <a16:creationId xmlns:a16="http://schemas.microsoft.com/office/drawing/2014/main" id="{B1CDC480-F5A8-4F0C-93FF-B2C6E7B10843}"/>
              </a:ext>
            </a:extLst>
          </p:cNvPr>
          <p:cNvSpPr>
            <a:spLocks noGrp="1"/>
          </p:cNvSpPr>
          <p:nvPr>
            <p:ph type="sldNum" sz="quarter" idx="12"/>
          </p:nvPr>
        </p:nvSpPr>
        <p:spPr/>
        <p:txBody>
          <a:bodyPr/>
          <a:lstStyle/>
          <a:p>
            <a:pPr>
              <a:defRPr/>
            </a:pPr>
            <a:fld id="{F3E041F5-C80F-41AD-85A6-1DB15A00DDFA}"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body" idx="4294967295"/>
          </p:nvPr>
        </p:nvSpPr>
        <p:spPr>
          <a:xfrm>
            <a:off x="897731" y="1530351"/>
            <a:ext cx="8089900" cy="4772025"/>
          </a:xfrm>
          <a:noFill/>
        </p:spPr>
        <p:txBody>
          <a:bodyPr/>
          <a:lstStyle/>
          <a:p>
            <a:pPr>
              <a:lnSpc>
                <a:spcPct val="90000"/>
              </a:lnSpc>
            </a:pPr>
            <a:r>
              <a:rPr lang="zh-CN" altLang="en-US" sz="1600">
                <a:solidFill>
                  <a:srgbClr val="3D5C00"/>
                </a:solidFill>
                <a:ea typeface="宋体" pitchFamily="2" charset="-122"/>
                <a:sym typeface="Arial" charset="0"/>
              </a:rPr>
              <a:t>苹果与Android系统</a:t>
            </a:r>
          </a:p>
          <a:p>
            <a:pPr lvl="1" eaLnBrk="1" hangingPunct="1">
              <a:lnSpc>
                <a:spcPct val="90000"/>
              </a:lnSpc>
            </a:pPr>
            <a:r>
              <a:rPr lang="zh-CN" altLang="en-US" sz="1600">
                <a:solidFill>
                  <a:srgbClr val="111111"/>
                </a:solidFill>
                <a:ea typeface="宋体" pitchFamily="2" charset="-122"/>
                <a:sym typeface="Arial" charset="0"/>
              </a:rPr>
              <a:t>2010年起，苹果公司开始在各个国家起诉Android手机厂商侵犯了自己的专利</a:t>
            </a:r>
          </a:p>
          <a:p>
            <a:pPr lvl="1" eaLnBrk="1" hangingPunct="1">
              <a:lnSpc>
                <a:spcPct val="90000"/>
              </a:lnSpc>
            </a:pPr>
            <a:r>
              <a:rPr lang="zh-CN" altLang="en-US" sz="1600">
                <a:solidFill>
                  <a:srgbClr val="111111"/>
                </a:solidFill>
                <a:ea typeface="宋体" pitchFamily="2" charset="-122"/>
                <a:sym typeface="Arial" charset="0"/>
              </a:rPr>
              <a:t>虽然Google免费提供Android 给各家厂商使用，但使用 Android 操作系统的厂商则要为侵犯专利负责。如果Android真的存在严重专利问题，这将让硬件厂商对其望而怯步，而这也正是苹果的目的</a:t>
            </a:r>
          </a:p>
          <a:p>
            <a:pPr lvl="1" eaLnBrk="1" hangingPunct="1">
              <a:lnSpc>
                <a:spcPct val="90000"/>
              </a:lnSpc>
            </a:pPr>
            <a:endParaRPr lang="zh-CN" altLang="en-US" sz="1600">
              <a:solidFill>
                <a:srgbClr val="111111"/>
              </a:solidFill>
              <a:ea typeface="宋体" pitchFamily="2" charset="-122"/>
              <a:sym typeface="Arial" charset="0"/>
            </a:endParaRPr>
          </a:p>
          <a:p>
            <a:pPr lvl="1">
              <a:lnSpc>
                <a:spcPct val="90000"/>
              </a:lnSpc>
              <a:buSzTx/>
              <a:buFont typeface="Wingdings" pitchFamily="2" charset="2"/>
              <a:buChar char="u"/>
            </a:pPr>
            <a:r>
              <a:rPr lang="zh-CN" altLang="en-US" sz="1600" b="1">
                <a:solidFill>
                  <a:srgbClr val="3D5C00"/>
                </a:solidFill>
                <a:ea typeface="宋体" pitchFamily="2" charset="-122"/>
                <a:sym typeface="Arial" charset="0"/>
              </a:rPr>
              <a:t>苹果诉HTC</a:t>
            </a:r>
          </a:p>
          <a:p>
            <a:pPr lvl="1" eaLnBrk="1" hangingPunct="1">
              <a:lnSpc>
                <a:spcPct val="90000"/>
              </a:lnSpc>
            </a:pPr>
            <a:r>
              <a:rPr lang="zh-CN" altLang="en-US" sz="1600">
                <a:solidFill>
                  <a:srgbClr val="111111"/>
                </a:solidFill>
                <a:ea typeface="宋体" pitchFamily="2" charset="-122"/>
                <a:sym typeface="Arial" charset="0"/>
              </a:rPr>
              <a:t>2010年3月，苹果对HTC提起法律诉讼，称宏达电所制造Android智能手机侵犯了苹果20项技术专利。当时HTC的智能手机在美国的销量已经上升至每季度490万台，超过苹果的460万台</a:t>
            </a:r>
          </a:p>
          <a:p>
            <a:pPr lvl="1" eaLnBrk="1" hangingPunct="1">
              <a:lnSpc>
                <a:spcPct val="90000"/>
              </a:lnSpc>
            </a:pPr>
            <a:r>
              <a:rPr lang="zh-CN" altLang="en-US" sz="1600">
                <a:solidFill>
                  <a:srgbClr val="111111"/>
                </a:solidFill>
                <a:ea typeface="宋体" pitchFamily="2" charset="-122"/>
                <a:sym typeface="Arial" charset="0"/>
              </a:rPr>
              <a:t>当年年底，美国贸易委员会初步裁定HTC侵犯了苹果专利，禁止了HTC部分产品在美国的销售</a:t>
            </a:r>
          </a:p>
        </p:txBody>
      </p:sp>
      <p:pic>
        <p:nvPicPr>
          <p:cNvPr id="18437" name="Picture 5"/>
          <p:cNvPicPr>
            <a:picLocks noChangeAspect="1" noChangeArrowheads="1"/>
          </p:cNvPicPr>
          <p:nvPr/>
        </p:nvPicPr>
        <p:blipFill>
          <a:blip r:embed="rId2" cstate="print"/>
          <a:srcRect/>
          <a:stretch>
            <a:fillRect/>
          </a:stretch>
        </p:blipFill>
        <p:spPr bwMode="auto">
          <a:xfrm>
            <a:off x="7015031" y="4716463"/>
            <a:ext cx="2271844" cy="1022350"/>
          </a:xfrm>
          <a:prstGeom prst="rect">
            <a:avLst/>
          </a:prstGeom>
          <a:noFill/>
          <a:ln w="9525">
            <a:noFill/>
            <a:miter lim="800000"/>
            <a:headEnd/>
            <a:tailEnd/>
          </a:ln>
        </p:spPr>
      </p:pic>
      <p:pic>
        <p:nvPicPr>
          <p:cNvPr id="18438" name="Picture 6"/>
          <p:cNvPicPr>
            <a:picLocks noChangeAspect="1" noChangeArrowheads="1"/>
          </p:cNvPicPr>
          <p:nvPr/>
        </p:nvPicPr>
        <p:blipFill>
          <a:blip r:embed="rId3" cstate="print"/>
          <a:srcRect/>
          <a:stretch>
            <a:fillRect/>
          </a:stretch>
        </p:blipFill>
        <p:spPr bwMode="auto">
          <a:xfrm>
            <a:off x="400712" y="4716463"/>
            <a:ext cx="2682875" cy="1847850"/>
          </a:xfrm>
          <a:prstGeom prst="rect">
            <a:avLst/>
          </a:prstGeom>
          <a:noFill/>
          <a:ln w="9525">
            <a:noFill/>
            <a:bevel/>
            <a:headEnd/>
            <a:tailEnd/>
          </a:ln>
        </p:spPr>
      </p:pic>
      <p:sp>
        <p:nvSpPr>
          <p:cNvPr id="7" name="Rectangle 4">
            <a:extLst>
              <a:ext uri="{FF2B5EF4-FFF2-40B4-BE49-F238E27FC236}">
                <a16:creationId xmlns:a16="http://schemas.microsoft.com/office/drawing/2014/main" id="{F98987F3-63C8-42E9-87E3-494F64B4530D}"/>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1.5 </a:t>
            </a:r>
            <a:r>
              <a:rPr lang="zh-CN" altLang="en-US" kern="0" dirty="0">
                <a:ea typeface="宋体" charset="-122"/>
              </a:rPr>
              <a:t>知识产权纠纷</a:t>
            </a:r>
          </a:p>
        </p:txBody>
      </p:sp>
      <p:sp>
        <p:nvSpPr>
          <p:cNvPr id="2" name="灯片编号占位符 1">
            <a:extLst>
              <a:ext uri="{FF2B5EF4-FFF2-40B4-BE49-F238E27FC236}">
                <a16:creationId xmlns:a16="http://schemas.microsoft.com/office/drawing/2014/main" id="{5D70C574-5ED7-43B5-90F8-DDE137379586}"/>
              </a:ext>
            </a:extLst>
          </p:cNvPr>
          <p:cNvSpPr>
            <a:spLocks noGrp="1"/>
          </p:cNvSpPr>
          <p:nvPr>
            <p:ph type="sldNum" sz="quarter" idx="12"/>
          </p:nvPr>
        </p:nvSpPr>
        <p:spPr/>
        <p:txBody>
          <a:bodyPr/>
          <a:lstStyle/>
          <a:p>
            <a:pPr>
              <a:defRPr/>
            </a:pPr>
            <a:fld id="{F3E041F5-C80F-41AD-85A6-1DB15A00DDFA}"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Grp="1" noChangeArrowheads="1"/>
          </p:cNvSpPr>
          <p:nvPr>
            <p:ph type="body" idx="4294967295"/>
          </p:nvPr>
        </p:nvSpPr>
        <p:spPr>
          <a:xfrm>
            <a:off x="897731" y="1530351"/>
            <a:ext cx="8089900" cy="4772025"/>
          </a:xfrm>
          <a:noFill/>
        </p:spPr>
        <p:txBody>
          <a:bodyPr/>
          <a:lstStyle/>
          <a:p>
            <a:pPr>
              <a:lnSpc>
                <a:spcPct val="90000"/>
              </a:lnSpc>
            </a:pPr>
            <a:r>
              <a:rPr lang="zh-CN" altLang="en-US" sz="1600">
                <a:solidFill>
                  <a:srgbClr val="3D5C00"/>
                </a:solidFill>
                <a:ea typeface="宋体" pitchFamily="2" charset="-122"/>
                <a:sym typeface="Arial" charset="0"/>
              </a:rPr>
              <a:t>苹果与Android系统</a:t>
            </a:r>
            <a:endParaRPr lang="zh-CN" altLang="en-US" sz="1600">
              <a:solidFill>
                <a:srgbClr val="111111"/>
              </a:solidFill>
              <a:ea typeface="宋体" pitchFamily="2" charset="-122"/>
              <a:sym typeface="Arial" charset="0"/>
            </a:endParaRPr>
          </a:p>
          <a:p>
            <a:pPr lvl="1">
              <a:lnSpc>
                <a:spcPct val="90000"/>
              </a:lnSpc>
              <a:buSzTx/>
              <a:buFont typeface="Wingdings" pitchFamily="2" charset="2"/>
              <a:buChar char="u"/>
            </a:pPr>
            <a:r>
              <a:rPr lang="zh-CN" altLang="en-US" sz="1600" b="1">
                <a:solidFill>
                  <a:srgbClr val="3D5C00"/>
                </a:solidFill>
                <a:ea typeface="宋体" pitchFamily="2" charset="-122"/>
                <a:sym typeface="Arial" charset="0"/>
              </a:rPr>
              <a:t>Android阵营反击</a:t>
            </a:r>
          </a:p>
          <a:p>
            <a:pPr lvl="1" eaLnBrk="1" hangingPunct="1">
              <a:lnSpc>
                <a:spcPct val="90000"/>
              </a:lnSpc>
            </a:pPr>
            <a:r>
              <a:rPr lang="zh-CN" altLang="en-US" sz="1600">
                <a:solidFill>
                  <a:srgbClr val="111111"/>
                </a:solidFill>
                <a:ea typeface="宋体" pitchFamily="2" charset="-122"/>
                <a:sym typeface="Arial" charset="0"/>
              </a:rPr>
              <a:t>Android出现之前，摩托罗拉的移动业务已经严重下滑。Android好比是摩托罗拉的救命稻草。完全投靠 Android 阵营之后，摩托罗拉也获得了新生</a:t>
            </a:r>
          </a:p>
          <a:p>
            <a:pPr lvl="1" eaLnBrk="1" hangingPunct="1">
              <a:lnSpc>
                <a:spcPct val="90000"/>
              </a:lnSpc>
            </a:pPr>
            <a:r>
              <a:rPr lang="zh-CN" altLang="en-US" sz="1600">
                <a:solidFill>
                  <a:srgbClr val="111111"/>
                </a:solidFill>
                <a:ea typeface="宋体" pitchFamily="2" charset="-122"/>
                <a:sym typeface="Arial" charset="0"/>
              </a:rPr>
              <a:t>据统计，摩托罗拉的专利超过2.1万，远远超过苹果，后者的专利数量不足5000</a:t>
            </a:r>
          </a:p>
          <a:p>
            <a:pPr lvl="1" eaLnBrk="1" hangingPunct="1">
              <a:lnSpc>
                <a:spcPct val="90000"/>
              </a:lnSpc>
            </a:pPr>
            <a:r>
              <a:rPr lang="zh-CN" altLang="en-US" sz="1600">
                <a:solidFill>
                  <a:srgbClr val="111111"/>
                </a:solidFill>
                <a:ea typeface="宋体" pitchFamily="2" charset="-122"/>
                <a:sym typeface="Arial" charset="0"/>
              </a:rPr>
              <a:t>摩托罗拉在2010年10月向美国贸易委员会投诉苹果，称iPhone、iPad、iPod touch以及Mac电脑侵犯了摩托罗拉18项技术专利</a:t>
            </a:r>
          </a:p>
          <a:p>
            <a:pPr lvl="1" eaLnBrk="1" hangingPunct="1">
              <a:lnSpc>
                <a:spcPct val="90000"/>
              </a:lnSpc>
            </a:pPr>
            <a:r>
              <a:rPr lang="zh-CN" altLang="en-US" sz="1600">
                <a:solidFill>
                  <a:srgbClr val="111111"/>
                </a:solidFill>
                <a:ea typeface="宋体" pitchFamily="2" charset="-122"/>
                <a:sym typeface="Arial" charset="0"/>
              </a:rPr>
              <a:t>虽然摩托罗拉最后并没有胜诉，但成功的在专利问题上阻挡了苹果的进攻</a:t>
            </a:r>
          </a:p>
          <a:p>
            <a:pPr lvl="1" eaLnBrk="1" hangingPunct="1">
              <a:lnSpc>
                <a:spcPct val="90000"/>
              </a:lnSpc>
            </a:pPr>
            <a:endParaRPr lang="zh-CN" altLang="en-US" sz="1600">
              <a:solidFill>
                <a:srgbClr val="111111"/>
              </a:solidFill>
              <a:ea typeface="宋体" pitchFamily="2" charset="-122"/>
              <a:sym typeface="Arial" charset="0"/>
            </a:endParaRPr>
          </a:p>
          <a:p>
            <a:pPr lvl="1" eaLnBrk="1" hangingPunct="1">
              <a:lnSpc>
                <a:spcPct val="90000"/>
              </a:lnSpc>
            </a:pPr>
            <a:r>
              <a:rPr lang="zh-CN" altLang="en-US" sz="1600" b="1">
                <a:solidFill>
                  <a:srgbClr val="3D5C00"/>
                </a:solidFill>
                <a:ea typeface="宋体" pitchFamily="2" charset="-122"/>
                <a:sym typeface="Arial" charset="0"/>
              </a:rPr>
              <a:t>Google收购摩托罗拉</a:t>
            </a:r>
          </a:p>
          <a:p>
            <a:pPr lvl="1" eaLnBrk="1" hangingPunct="1">
              <a:lnSpc>
                <a:spcPct val="90000"/>
              </a:lnSpc>
            </a:pPr>
            <a:r>
              <a:rPr lang="zh-CN" altLang="en-US" sz="1600">
                <a:solidFill>
                  <a:srgbClr val="111111"/>
                </a:solidFill>
                <a:ea typeface="宋体" pitchFamily="2" charset="-122"/>
                <a:sym typeface="Arial" charset="0"/>
              </a:rPr>
              <a:t>Google与2012年5月完成对摩托罗拉的收购，仅有1000多项专利的谷歌将获得摩托罗拉移动约1.7万项专利：收购摩托罗拉移动能帮助公司更好的抵御来自苹果等其他公司的反竞争威胁（拉里佩奇）</a:t>
            </a:r>
          </a:p>
          <a:p>
            <a:pPr lvl="1" eaLnBrk="1" hangingPunct="1">
              <a:lnSpc>
                <a:spcPct val="90000"/>
              </a:lnSpc>
            </a:pPr>
            <a:r>
              <a:rPr lang="zh-CN" altLang="en-US" sz="1600">
                <a:solidFill>
                  <a:srgbClr val="111111"/>
                </a:solidFill>
                <a:ea typeface="宋体" pitchFamily="2" charset="-122"/>
                <a:sym typeface="Arial" charset="0"/>
              </a:rPr>
              <a:t>谷歌的这次出手等于给所有Android 手机厂商吃了一颗定心丸：在这之后，苹果几乎没有再因专利问题起诉过Android阵营的任何一家公司</a:t>
            </a:r>
          </a:p>
          <a:p>
            <a:pPr lvl="1" eaLnBrk="1" hangingPunct="1">
              <a:lnSpc>
                <a:spcPct val="90000"/>
              </a:lnSpc>
            </a:pPr>
            <a:endParaRPr lang="zh-CN" altLang="en-US">
              <a:ea typeface="宋体" pitchFamily="2" charset="-122"/>
            </a:endParaRPr>
          </a:p>
        </p:txBody>
      </p:sp>
      <p:pic>
        <p:nvPicPr>
          <p:cNvPr id="19461" name="Picture 5"/>
          <p:cNvPicPr>
            <a:picLocks noChangeAspect="1" noChangeArrowheads="1"/>
          </p:cNvPicPr>
          <p:nvPr/>
        </p:nvPicPr>
        <p:blipFill>
          <a:blip r:embed="rId2" cstate="print"/>
          <a:srcRect/>
          <a:stretch>
            <a:fillRect/>
          </a:stretch>
        </p:blipFill>
        <p:spPr bwMode="auto">
          <a:xfrm>
            <a:off x="7257256" y="5445224"/>
            <a:ext cx="2170377" cy="1001712"/>
          </a:xfrm>
          <a:prstGeom prst="rect">
            <a:avLst/>
          </a:prstGeom>
          <a:noFill/>
          <a:ln w="9525">
            <a:noFill/>
            <a:miter lim="800000"/>
            <a:headEnd/>
            <a:tailEnd/>
          </a:ln>
        </p:spPr>
      </p:pic>
      <p:pic>
        <p:nvPicPr>
          <p:cNvPr id="19462"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30206" y="5349873"/>
            <a:ext cx="2824949" cy="1628799"/>
          </a:xfrm>
          <a:prstGeom prst="rect">
            <a:avLst/>
          </a:prstGeom>
          <a:noFill/>
          <a:ln w="9525">
            <a:noFill/>
            <a:miter lim="800000"/>
            <a:headEnd/>
            <a:tailEnd/>
          </a:ln>
        </p:spPr>
      </p:pic>
      <p:sp>
        <p:nvSpPr>
          <p:cNvPr id="7" name="Rectangle 4">
            <a:extLst>
              <a:ext uri="{FF2B5EF4-FFF2-40B4-BE49-F238E27FC236}">
                <a16:creationId xmlns:a16="http://schemas.microsoft.com/office/drawing/2014/main" id="{C12DF41E-AA47-45D6-B14E-4D42BE3797EF}"/>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1.5 </a:t>
            </a:r>
            <a:r>
              <a:rPr lang="zh-CN" altLang="en-US" kern="0" dirty="0">
                <a:ea typeface="宋体" charset="-122"/>
              </a:rPr>
              <a:t>知识产权纠纷</a:t>
            </a:r>
          </a:p>
        </p:txBody>
      </p:sp>
      <p:sp>
        <p:nvSpPr>
          <p:cNvPr id="2" name="灯片编号占位符 1">
            <a:extLst>
              <a:ext uri="{FF2B5EF4-FFF2-40B4-BE49-F238E27FC236}">
                <a16:creationId xmlns:a16="http://schemas.microsoft.com/office/drawing/2014/main" id="{53D03358-F537-4AEA-A1E1-C8B28DD7DD30}"/>
              </a:ext>
            </a:extLst>
          </p:cNvPr>
          <p:cNvSpPr>
            <a:spLocks noGrp="1"/>
          </p:cNvSpPr>
          <p:nvPr>
            <p:ph type="sldNum" sz="quarter" idx="12"/>
          </p:nvPr>
        </p:nvSpPr>
        <p:spPr/>
        <p:txBody>
          <a:bodyPr/>
          <a:lstStyle/>
          <a:p>
            <a:pPr>
              <a:defRPr/>
            </a:pPr>
            <a:fld id="{F3E041F5-C80F-41AD-85A6-1DB15A00DDFA}"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Grp="1" noChangeArrowheads="1"/>
          </p:cNvSpPr>
          <p:nvPr>
            <p:ph type="body" idx="4294967295"/>
          </p:nvPr>
        </p:nvSpPr>
        <p:spPr>
          <a:xfrm>
            <a:off x="897730" y="1530351"/>
            <a:ext cx="9200333" cy="5427041"/>
          </a:xfrm>
          <a:noFill/>
        </p:spPr>
        <p:txBody>
          <a:bodyPr/>
          <a:lstStyle/>
          <a:p>
            <a:pPr>
              <a:lnSpc>
                <a:spcPct val="80000"/>
              </a:lnSpc>
            </a:pPr>
            <a:r>
              <a:rPr lang="zh-CN" altLang="en-US" sz="1600" dirty="0">
                <a:solidFill>
                  <a:srgbClr val="3D5C00"/>
                </a:solidFill>
                <a:ea typeface="宋体" pitchFamily="2" charset="-122"/>
                <a:sym typeface="Arial" charset="0"/>
              </a:rPr>
              <a:t>Linux内核源码的版权声明文件 /COPYING</a:t>
            </a:r>
          </a:p>
          <a:p>
            <a:pPr lvl="1" eaLnBrk="1" hangingPunct="1">
              <a:lnSpc>
                <a:spcPct val="80000"/>
              </a:lnSpc>
            </a:pPr>
            <a:r>
              <a:rPr lang="zh-CN" altLang="en-US" sz="1200" dirty="0">
                <a:ea typeface="宋体" pitchFamily="2" charset="-122"/>
              </a:rPr>
              <a:t>   1</a:t>
            </a:r>
          </a:p>
          <a:p>
            <a:pPr lvl="1" eaLnBrk="1" hangingPunct="1">
              <a:lnSpc>
                <a:spcPct val="80000"/>
              </a:lnSpc>
            </a:pPr>
            <a:r>
              <a:rPr lang="zh-CN" altLang="en-US" sz="1200" dirty="0">
                <a:ea typeface="宋体" pitchFamily="2" charset="-122"/>
              </a:rPr>
              <a:t>   2 NOTE! This copyright does *not* cover user programs that use kernel</a:t>
            </a:r>
          </a:p>
          <a:p>
            <a:pPr lvl="1" eaLnBrk="1" hangingPunct="1">
              <a:lnSpc>
                <a:spcPct val="80000"/>
              </a:lnSpc>
            </a:pPr>
            <a:r>
              <a:rPr lang="zh-CN" altLang="en-US" sz="1200" dirty="0">
                <a:ea typeface="宋体" pitchFamily="2" charset="-122"/>
              </a:rPr>
              <a:t>   3 services by normal system calls - this is merely considered normal use</a:t>
            </a:r>
          </a:p>
          <a:p>
            <a:pPr lvl="1" eaLnBrk="1" hangingPunct="1">
              <a:lnSpc>
                <a:spcPct val="80000"/>
              </a:lnSpc>
            </a:pPr>
            <a:r>
              <a:rPr lang="zh-CN" altLang="en-US" sz="1200" dirty="0">
                <a:ea typeface="宋体" pitchFamily="2" charset="-122"/>
              </a:rPr>
              <a:t>   4 of the kernel, and does *not* fall under the heading of "derived work".</a:t>
            </a:r>
          </a:p>
          <a:p>
            <a:pPr lvl="1" eaLnBrk="1" hangingPunct="1">
              <a:lnSpc>
                <a:spcPct val="80000"/>
              </a:lnSpc>
            </a:pPr>
            <a:r>
              <a:rPr lang="zh-CN" altLang="en-US" sz="1200" dirty="0">
                <a:ea typeface="宋体" pitchFamily="2" charset="-122"/>
              </a:rPr>
              <a:t>   5 Also note that the GPL below is copyrighted by the Free Software</a:t>
            </a:r>
          </a:p>
          <a:p>
            <a:pPr lvl="1" eaLnBrk="1" hangingPunct="1">
              <a:lnSpc>
                <a:spcPct val="80000"/>
              </a:lnSpc>
            </a:pPr>
            <a:r>
              <a:rPr lang="zh-CN" altLang="en-US" sz="1200" dirty="0">
                <a:ea typeface="宋体" pitchFamily="2" charset="-122"/>
              </a:rPr>
              <a:t>   6 Foundation, but the instance of code that it refers to (the Linux</a:t>
            </a:r>
          </a:p>
          <a:p>
            <a:pPr lvl="1" eaLnBrk="1" hangingPunct="1">
              <a:lnSpc>
                <a:spcPct val="80000"/>
              </a:lnSpc>
            </a:pPr>
            <a:r>
              <a:rPr lang="zh-CN" altLang="en-US" sz="1200" dirty="0">
                <a:ea typeface="宋体" pitchFamily="2" charset="-122"/>
              </a:rPr>
              <a:t>   7 kernel) is copyrighted by me and others who actually wrote it.</a:t>
            </a:r>
          </a:p>
          <a:p>
            <a:pPr lvl="1" eaLnBrk="1" hangingPunct="1">
              <a:lnSpc>
                <a:spcPct val="80000"/>
              </a:lnSpc>
            </a:pPr>
            <a:r>
              <a:rPr lang="zh-CN" altLang="en-US" sz="1200" dirty="0">
                <a:ea typeface="宋体" pitchFamily="2" charset="-122"/>
              </a:rPr>
              <a:t>   8</a:t>
            </a:r>
          </a:p>
          <a:p>
            <a:pPr lvl="1" eaLnBrk="1" hangingPunct="1">
              <a:lnSpc>
                <a:spcPct val="80000"/>
              </a:lnSpc>
            </a:pPr>
            <a:r>
              <a:rPr lang="zh-CN" altLang="en-US" sz="1200" dirty="0">
                <a:ea typeface="宋体" pitchFamily="2" charset="-122"/>
              </a:rPr>
              <a:t>   9 Also note that the only valid version of the GPL as far as the kernel</a:t>
            </a:r>
          </a:p>
          <a:p>
            <a:pPr lvl="1" eaLnBrk="1" hangingPunct="1">
              <a:lnSpc>
                <a:spcPct val="80000"/>
              </a:lnSpc>
            </a:pPr>
            <a:r>
              <a:rPr lang="zh-CN" altLang="en-US" sz="1200" dirty="0">
                <a:ea typeface="宋体" pitchFamily="2" charset="-122"/>
              </a:rPr>
              <a:t>  10 is concerned is _this_ particular version of the license (ie v2, not</a:t>
            </a:r>
          </a:p>
          <a:p>
            <a:pPr lvl="1" eaLnBrk="1" hangingPunct="1">
              <a:lnSpc>
                <a:spcPct val="80000"/>
              </a:lnSpc>
            </a:pPr>
            <a:r>
              <a:rPr lang="zh-CN" altLang="en-US" sz="1200" dirty="0">
                <a:ea typeface="宋体" pitchFamily="2" charset="-122"/>
              </a:rPr>
              <a:t>  11 v2.2 or v3.x or whatever), unless explicitly otherwise stated.</a:t>
            </a:r>
          </a:p>
          <a:p>
            <a:pPr lvl="1" eaLnBrk="1" hangingPunct="1">
              <a:lnSpc>
                <a:spcPct val="80000"/>
              </a:lnSpc>
            </a:pPr>
            <a:r>
              <a:rPr lang="zh-CN" altLang="en-US" sz="1200" dirty="0">
                <a:ea typeface="宋体" pitchFamily="2" charset="-122"/>
              </a:rPr>
              <a:t>  12</a:t>
            </a:r>
          </a:p>
          <a:p>
            <a:pPr lvl="1" eaLnBrk="1" hangingPunct="1">
              <a:lnSpc>
                <a:spcPct val="80000"/>
              </a:lnSpc>
            </a:pPr>
            <a:r>
              <a:rPr lang="zh-CN" altLang="en-US" sz="1200" dirty="0">
                <a:ea typeface="宋体" pitchFamily="2" charset="-122"/>
              </a:rPr>
              <a:t>  13                        Linus Torvalds</a:t>
            </a:r>
          </a:p>
          <a:p>
            <a:pPr lvl="1" eaLnBrk="1" hangingPunct="1">
              <a:lnSpc>
                <a:spcPct val="80000"/>
              </a:lnSpc>
            </a:pPr>
            <a:r>
              <a:rPr lang="zh-CN" altLang="en-US" sz="1200" dirty="0">
                <a:ea typeface="宋体" pitchFamily="2" charset="-122"/>
              </a:rPr>
              <a:t>  14</a:t>
            </a:r>
          </a:p>
          <a:p>
            <a:pPr lvl="1" eaLnBrk="1" hangingPunct="1">
              <a:lnSpc>
                <a:spcPct val="80000"/>
              </a:lnSpc>
            </a:pPr>
            <a:r>
              <a:rPr lang="zh-CN" altLang="en-US" sz="1200" dirty="0">
                <a:ea typeface="宋体" pitchFamily="2" charset="-122"/>
              </a:rPr>
              <a:t>  15----------------------------------------</a:t>
            </a:r>
          </a:p>
          <a:p>
            <a:pPr lvl="1" eaLnBrk="1" hangingPunct="1">
              <a:lnSpc>
                <a:spcPct val="80000"/>
              </a:lnSpc>
            </a:pPr>
            <a:r>
              <a:rPr lang="zh-CN" altLang="en-US" sz="1200" dirty="0">
                <a:ea typeface="宋体" pitchFamily="2" charset="-122"/>
              </a:rPr>
              <a:t>  16</a:t>
            </a:r>
          </a:p>
          <a:p>
            <a:pPr lvl="1" eaLnBrk="1" hangingPunct="1">
              <a:lnSpc>
                <a:spcPct val="80000"/>
              </a:lnSpc>
            </a:pPr>
            <a:r>
              <a:rPr lang="zh-CN" altLang="en-US" sz="1200" dirty="0">
                <a:ea typeface="宋体" pitchFamily="2" charset="-122"/>
              </a:rPr>
              <a:t>  17                    GNU GENERAL PUBLIC LICENSE</a:t>
            </a:r>
          </a:p>
          <a:p>
            <a:pPr lvl="1" eaLnBrk="1" hangingPunct="1">
              <a:lnSpc>
                <a:spcPct val="80000"/>
              </a:lnSpc>
            </a:pPr>
            <a:r>
              <a:rPr lang="zh-CN" altLang="en-US" sz="1200" dirty="0">
                <a:ea typeface="宋体" pitchFamily="2" charset="-122"/>
              </a:rPr>
              <a:t>  18                       Version 2, June 1991</a:t>
            </a:r>
          </a:p>
          <a:p>
            <a:pPr lvl="1" eaLnBrk="1" hangingPunct="1">
              <a:lnSpc>
                <a:spcPct val="80000"/>
              </a:lnSpc>
            </a:pPr>
            <a:r>
              <a:rPr lang="zh-CN" altLang="en-US" sz="1200" dirty="0">
                <a:ea typeface="宋体" pitchFamily="2" charset="-122"/>
              </a:rPr>
              <a:t>  19</a:t>
            </a:r>
          </a:p>
          <a:p>
            <a:pPr lvl="1" eaLnBrk="1" hangingPunct="1">
              <a:lnSpc>
                <a:spcPct val="80000"/>
              </a:lnSpc>
            </a:pPr>
            <a:r>
              <a:rPr lang="zh-CN" altLang="en-US" sz="1200" dirty="0">
                <a:ea typeface="宋体" pitchFamily="2" charset="-122"/>
              </a:rPr>
              <a:t>  20 Copyright (C) 1989, 1991 Free Software Foundation, Inc.</a:t>
            </a:r>
          </a:p>
          <a:p>
            <a:pPr lvl="1" eaLnBrk="1" hangingPunct="1">
              <a:lnSpc>
                <a:spcPct val="80000"/>
              </a:lnSpc>
            </a:pPr>
            <a:r>
              <a:rPr lang="zh-CN" altLang="en-US" sz="1200" dirty="0">
                <a:ea typeface="宋体" pitchFamily="2" charset="-122"/>
              </a:rPr>
              <a:t>  21                       51 Franklin St, Fifth Floor, Boston, MA  02110-1301  USA</a:t>
            </a:r>
          </a:p>
          <a:p>
            <a:pPr lvl="1" eaLnBrk="1" hangingPunct="1">
              <a:lnSpc>
                <a:spcPct val="80000"/>
              </a:lnSpc>
            </a:pPr>
            <a:r>
              <a:rPr lang="zh-CN" altLang="en-US" sz="1200" dirty="0">
                <a:ea typeface="宋体" pitchFamily="2" charset="-122"/>
              </a:rPr>
              <a:t>  22 Everyone is permitted to copy and distribute verbatim copies</a:t>
            </a:r>
          </a:p>
          <a:p>
            <a:pPr lvl="1" eaLnBrk="1" hangingPunct="1">
              <a:lnSpc>
                <a:spcPct val="80000"/>
              </a:lnSpc>
            </a:pPr>
            <a:r>
              <a:rPr lang="zh-CN" altLang="en-US" sz="1200" dirty="0">
                <a:ea typeface="宋体" pitchFamily="2" charset="-122"/>
              </a:rPr>
              <a:t>  23 of this license document, but changing it is not allowed.</a:t>
            </a:r>
          </a:p>
          <a:p>
            <a:pPr lvl="1" eaLnBrk="1" hangingPunct="1">
              <a:lnSpc>
                <a:spcPct val="80000"/>
              </a:lnSpc>
            </a:pPr>
            <a:r>
              <a:rPr lang="zh-CN" altLang="en-US" sz="1200" dirty="0">
                <a:ea typeface="宋体" pitchFamily="2" charset="-122"/>
              </a:rPr>
              <a:t>  24</a:t>
            </a:r>
          </a:p>
          <a:p>
            <a:pPr lvl="1" eaLnBrk="1" hangingPunct="1">
              <a:lnSpc>
                <a:spcPct val="80000"/>
              </a:lnSpc>
            </a:pPr>
            <a:r>
              <a:rPr lang="zh-CN" altLang="en-US" sz="1200" dirty="0">
                <a:ea typeface="宋体" pitchFamily="2" charset="-122"/>
              </a:rPr>
              <a:t>  25                            Preamble</a:t>
            </a:r>
          </a:p>
          <a:p>
            <a:pPr lvl="1" eaLnBrk="1" hangingPunct="1">
              <a:lnSpc>
                <a:spcPct val="80000"/>
              </a:lnSpc>
            </a:pPr>
            <a:r>
              <a:rPr lang="zh-CN" altLang="en-US" sz="1200" dirty="0">
                <a:ea typeface="宋体" pitchFamily="2" charset="-122"/>
              </a:rPr>
              <a:t>  26</a:t>
            </a:r>
          </a:p>
          <a:p>
            <a:pPr lvl="1" eaLnBrk="1" hangingPunct="1">
              <a:lnSpc>
                <a:spcPct val="80000"/>
              </a:lnSpc>
            </a:pPr>
            <a:r>
              <a:rPr lang="zh-CN" altLang="en-US" sz="1200" dirty="0">
                <a:ea typeface="宋体" pitchFamily="2" charset="-122"/>
              </a:rPr>
              <a:t>  27  The licenses for most software are... /*下面是GPL v2许可证的详细条款*/</a:t>
            </a:r>
          </a:p>
        </p:txBody>
      </p:sp>
      <p:sp>
        <p:nvSpPr>
          <p:cNvPr id="5" name="Rectangle 4">
            <a:extLst>
              <a:ext uri="{FF2B5EF4-FFF2-40B4-BE49-F238E27FC236}">
                <a16:creationId xmlns:a16="http://schemas.microsoft.com/office/drawing/2014/main" id="{96541D65-3F9C-447E-9D2D-9A7E6A0AD2B6}"/>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2. Linux</a:t>
            </a:r>
            <a:r>
              <a:rPr lang="zh-CN" altLang="en-US" kern="0" dirty="0">
                <a:ea typeface="宋体" charset="-122"/>
              </a:rPr>
              <a:t>代码版权信息示例</a:t>
            </a:r>
          </a:p>
        </p:txBody>
      </p:sp>
      <p:sp>
        <p:nvSpPr>
          <p:cNvPr id="2" name="灯片编号占位符 1">
            <a:extLst>
              <a:ext uri="{FF2B5EF4-FFF2-40B4-BE49-F238E27FC236}">
                <a16:creationId xmlns:a16="http://schemas.microsoft.com/office/drawing/2014/main" id="{57141BCD-7E0B-43EF-9B75-91B3A3968EF1}"/>
              </a:ext>
            </a:extLst>
          </p:cNvPr>
          <p:cNvSpPr>
            <a:spLocks noGrp="1"/>
          </p:cNvSpPr>
          <p:nvPr>
            <p:ph type="sldNum" sz="quarter" idx="12"/>
          </p:nvPr>
        </p:nvSpPr>
        <p:spPr/>
        <p:txBody>
          <a:bodyPr/>
          <a:lstStyle/>
          <a:p>
            <a:pPr>
              <a:defRPr/>
            </a:pPr>
            <a:fld id="{F3E041F5-C80F-41AD-85A6-1DB15A00DDFA}"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body" idx="4294967295"/>
          </p:nvPr>
        </p:nvSpPr>
        <p:spPr>
          <a:xfrm>
            <a:off x="908050" y="1340768"/>
            <a:ext cx="8089900" cy="4772025"/>
          </a:xfrm>
          <a:noFill/>
        </p:spPr>
        <p:txBody>
          <a:bodyPr/>
          <a:lstStyle/>
          <a:p>
            <a:pPr>
              <a:lnSpc>
                <a:spcPct val="80000"/>
              </a:lnSpc>
            </a:pPr>
            <a:r>
              <a:rPr lang="zh-CN" altLang="en-US" sz="1600" dirty="0">
                <a:solidFill>
                  <a:srgbClr val="3D5C00"/>
                </a:solidFill>
                <a:ea typeface="宋体" pitchFamily="2" charset="-122"/>
                <a:sym typeface="Arial" charset="0"/>
              </a:rPr>
              <a:t>/drivers/net/wireless/ath/ath5k/debug.h的版权信息</a:t>
            </a:r>
          </a:p>
          <a:p>
            <a:pPr lvl="1" eaLnBrk="1" hangingPunct="1">
              <a:lnSpc>
                <a:spcPct val="80000"/>
              </a:lnSpc>
            </a:pPr>
            <a:r>
              <a:rPr lang="zh-CN" altLang="en-US" sz="800" dirty="0">
                <a:ea typeface="宋体" pitchFamily="2" charset="-122"/>
              </a:rPr>
              <a:t>   4 *  This file is free software: you may copy, redistribute and/or modify it</a:t>
            </a:r>
          </a:p>
          <a:p>
            <a:pPr lvl="1" eaLnBrk="1" hangingPunct="1">
              <a:lnSpc>
                <a:spcPct val="80000"/>
              </a:lnSpc>
            </a:pPr>
            <a:r>
              <a:rPr lang="zh-CN" altLang="en-US" sz="800" dirty="0">
                <a:ea typeface="宋体" pitchFamily="2" charset="-122"/>
              </a:rPr>
              <a:t>   5 *  under the terms of the GNU General Public License as published by the</a:t>
            </a:r>
          </a:p>
          <a:p>
            <a:pPr lvl="1" eaLnBrk="1" hangingPunct="1">
              <a:lnSpc>
                <a:spcPct val="80000"/>
              </a:lnSpc>
            </a:pPr>
            <a:r>
              <a:rPr lang="zh-CN" altLang="en-US" sz="800" dirty="0">
                <a:ea typeface="宋体" pitchFamily="2" charset="-122"/>
              </a:rPr>
              <a:t>   6 *  Free Software Foundation, either version 2 of the License, or (at your</a:t>
            </a:r>
          </a:p>
          <a:p>
            <a:pPr lvl="1" eaLnBrk="1" hangingPunct="1">
              <a:lnSpc>
                <a:spcPct val="80000"/>
              </a:lnSpc>
            </a:pPr>
            <a:r>
              <a:rPr lang="zh-CN" altLang="en-US" sz="800" dirty="0">
                <a:ea typeface="宋体" pitchFamily="2" charset="-122"/>
              </a:rPr>
              <a:t>   7 *  option) any later version.</a:t>
            </a:r>
          </a:p>
          <a:p>
            <a:pPr lvl="1" eaLnBrk="1" hangingPunct="1">
              <a:lnSpc>
                <a:spcPct val="80000"/>
              </a:lnSpc>
            </a:pPr>
            <a:r>
              <a:rPr lang="zh-CN" altLang="en-US" sz="800" dirty="0">
                <a:ea typeface="宋体" pitchFamily="2" charset="-122"/>
              </a:rPr>
              <a:t>   8 *</a:t>
            </a:r>
          </a:p>
          <a:p>
            <a:pPr lvl="1" eaLnBrk="1" hangingPunct="1">
              <a:lnSpc>
                <a:spcPct val="80000"/>
              </a:lnSpc>
            </a:pPr>
            <a:r>
              <a:rPr lang="zh-CN" altLang="en-US" sz="800" dirty="0">
                <a:ea typeface="宋体" pitchFamily="2" charset="-122"/>
              </a:rPr>
              <a:t>   9 *  This file is distributed in the hope that it will be useful, but</a:t>
            </a:r>
          </a:p>
          <a:p>
            <a:pPr lvl="1" eaLnBrk="1" hangingPunct="1">
              <a:lnSpc>
                <a:spcPct val="80000"/>
              </a:lnSpc>
            </a:pPr>
            <a:r>
              <a:rPr lang="zh-CN" altLang="en-US" sz="800" dirty="0">
                <a:ea typeface="宋体" pitchFamily="2" charset="-122"/>
              </a:rPr>
              <a:t>  10 *  WITHOUT ANY WARRANTY; without even the implied warranty of</a:t>
            </a:r>
          </a:p>
          <a:p>
            <a:pPr lvl="1" eaLnBrk="1" hangingPunct="1">
              <a:lnSpc>
                <a:spcPct val="80000"/>
              </a:lnSpc>
            </a:pPr>
            <a:r>
              <a:rPr lang="zh-CN" altLang="en-US" sz="800" dirty="0">
                <a:ea typeface="宋体" pitchFamily="2" charset="-122"/>
              </a:rPr>
              <a:t>  11 *  MERCHANTABILITY or FITNESS FOR A PARTICULAR PURPOSE.  See the GNU</a:t>
            </a:r>
          </a:p>
          <a:p>
            <a:pPr lvl="1" eaLnBrk="1" hangingPunct="1">
              <a:lnSpc>
                <a:spcPct val="80000"/>
              </a:lnSpc>
            </a:pPr>
            <a:r>
              <a:rPr lang="zh-CN" altLang="en-US" sz="800" dirty="0">
                <a:ea typeface="宋体" pitchFamily="2" charset="-122"/>
              </a:rPr>
              <a:t>  12 *  General Public License for more details.</a:t>
            </a:r>
          </a:p>
          <a:p>
            <a:pPr lvl="1" eaLnBrk="1" hangingPunct="1">
              <a:lnSpc>
                <a:spcPct val="80000"/>
              </a:lnSpc>
            </a:pPr>
            <a:r>
              <a:rPr lang="zh-CN" altLang="en-US" sz="800" dirty="0">
                <a:ea typeface="宋体" pitchFamily="2" charset="-122"/>
              </a:rPr>
              <a:t>  13 *</a:t>
            </a:r>
          </a:p>
          <a:p>
            <a:pPr lvl="1" eaLnBrk="1" hangingPunct="1">
              <a:lnSpc>
                <a:spcPct val="80000"/>
              </a:lnSpc>
            </a:pPr>
            <a:r>
              <a:rPr lang="zh-CN" altLang="en-US" sz="800" dirty="0">
                <a:ea typeface="宋体" pitchFamily="2" charset="-122"/>
              </a:rPr>
              <a:t>  14 *  You should have received a copy of the GNU General Public License</a:t>
            </a:r>
          </a:p>
          <a:p>
            <a:pPr lvl="1" eaLnBrk="1" hangingPunct="1">
              <a:lnSpc>
                <a:spcPct val="80000"/>
              </a:lnSpc>
            </a:pPr>
            <a:r>
              <a:rPr lang="zh-CN" altLang="en-US" sz="800" dirty="0">
                <a:ea typeface="宋体" pitchFamily="2" charset="-122"/>
              </a:rPr>
              <a:t>  15 *  along with this program.  If not, see &lt;http://www.gnu.org/licenses/&gt;.</a:t>
            </a:r>
          </a:p>
          <a:p>
            <a:pPr lvl="1" eaLnBrk="1" hangingPunct="1">
              <a:lnSpc>
                <a:spcPct val="80000"/>
              </a:lnSpc>
            </a:pPr>
            <a:r>
              <a:rPr lang="zh-CN" altLang="en-US" sz="800" dirty="0">
                <a:ea typeface="宋体" pitchFamily="2" charset="-122"/>
              </a:rPr>
              <a:t>  16 *</a:t>
            </a:r>
          </a:p>
          <a:p>
            <a:pPr lvl="1" eaLnBrk="1" hangingPunct="1">
              <a:lnSpc>
                <a:spcPct val="80000"/>
              </a:lnSpc>
            </a:pPr>
            <a:r>
              <a:rPr lang="zh-CN" altLang="en-US" sz="800" dirty="0">
                <a:ea typeface="宋体" pitchFamily="2" charset="-122"/>
              </a:rPr>
              <a:t>  17 *</a:t>
            </a:r>
          </a:p>
          <a:p>
            <a:pPr lvl="1" eaLnBrk="1" hangingPunct="1">
              <a:lnSpc>
                <a:spcPct val="80000"/>
              </a:lnSpc>
            </a:pPr>
            <a:r>
              <a:rPr lang="zh-CN" altLang="en-US" sz="800" dirty="0">
                <a:ea typeface="宋体" pitchFamily="2" charset="-122"/>
              </a:rPr>
              <a:t>  18 * This file incorporates work covered by the following copyright and</a:t>
            </a:r>
          </a:p>
          <a:p>
            <a:pPr lvl="1" eaLnBrk="1" hangingPunct="1">
              <a:lnSpc>
                <a:spcPct val="80000"/>
              </a:lnSpc>
            </a:pPr>
            <a:r>
              <a:rPr lang="zh-CN" altLang="en-US" sz="800" dirty="0">
                <a:ea typeface="宋体" pitchFamily="2" charset="-122"/>
              </a:rPr>
              <a:t>  19 * permission notice:</a:t>
            </a:r>
          </a:p>
          <a:p>
            <a:pPr lvl="1" eaLnBrk="1" hangingPunct="1">
              <a:lnSpc>
                <a:spcPct val="80000"/>
              </a:lnSpc>
            </a:pPr>
            <a:r>
              <a:rPr lang="zh-CN" altLang="en-US" sz="800" dirty="0">
                <a:ea typeface="宋体" pitchFamily="2" charset="-122"/>
              </a:rPr>
              <a:t>  20 *</a:t>
            </a:r>
          </a:p>
          <a:p>
            <a:pPr lvl="1" eaLnBrk="1" hangingPunct="1">
              <a:lnSpc>
                <a:spcPct val="80000"/>
              </a:lnSpc>
            </a:pPr>
            <a:r>
              <a:rPr lang="zh-CN" altLang="en-US" sz="800" dirty="0">
                <a:ea typeface="宋体" pitchFamily="2" charset="-122"/>
              </a:rPr>
              <a:t>  21 * Copyright (c) 2002-2005 Sam Leffler, Errno Consulting</a:t>
            </a:r>
          </a:p>
          <a:p>
            <a:pPr lvl="1" eaLnBrk="1" hangingPunct="1">
              <a:lnSpc>
                <a:spcPct val="80000"/>
              </a:lnSpc>
            </a:pPr>
            <a:r>
              <a:rPr lang="zh-CN" altLang="en-US" sz="800" dirty="0">
                <a:ea typeface="宋体" pitchFamily="2" charset="-122"/>
              </a:rPr>
              <a:t>  22 * Copyright (c) 2004-2005 Atheros Communications, Inc.</a:t>
            </a:r>
          </a:p>
          <a:p>
            <a:pPr lvl="1" eaLnBrk="1" hangingPunct="1">
              <a:lnSpc>
                <a:spcPct val="80000"/>
              </a:lnSpc>
            </a:pPr>
            <a:r>
              <a:rPr lang="zh-CN" altLang="en-US" sz="800" dirty="0">
                <a:ea typeface="宋体" pitchFamily="2" charset="-122"/>
              </a:rPr>
              <a:t>  23 * Copyright (c) 2006 Devicescape Software, Inc.</a:t>
            </a:r>
          </a:p>
          <a:p>
            <a:pPr lvl="1" eaLnBrk="1" hangingPunct="1">
              <a:lnSpc>
                <a:spcPct val="80000"/>
              </a:lnSpc>
            </a:pPr>
            <a:r>
              <a:rPr lang="zh-CN" altLang="en-US" sz="800" dirty="0">
                <a:ea typeface="宋体" pitchFamily="2" charset="-122"/>
              </a:rPr>
              <a:t>  24 * Copyright (c) 2007 Jiri Slaby &lt;jirislaby@gmail.com&gt;</a:t>
            </a:r>
          </a:p>
          <a:p>
            <a:pPr lvl="1" eaLnBrk="1" hangingPunct="1">
              <a:lnSpc>
                <a:spcPct val="80000"/>
              </a:lnSpc>
            </a:pPr>
            <a:r>
              <a:rPr lang="zh-CN" altLang="en-US" sz="800" dirty="0">
                <a:ea typeface="宋体" pitchFamily="2" charset="-122"/>
              </a:rPr>
              <a:t>  25 * Copyright (c) 2007 Luis R. Rodriguez &lt;mcgrof@winlab.rutgers.edu&gt;</a:t>
            </a:r>
          </a:p>
          <a:p>
            <a:pPr lvl="1" eaLnBrk="1" hangingPunct="1">
              <a:lnSpc>
                <a:spcPct val="80000"/>
              </a:lnSpc>
            </a:pPr>
            <a:r>
              <a:rPr lang="zh-CN" altLang="en-US" sz="800" dirty="0">
                <a:ea typeface="宋体" pitchFamily="2" charset="-122"/>
              </a:rPr>
              <a:t>  26 *</a:t>
            </a:r>
          </a:p>
          <a:p>
            <a:pPr lvl="1" eaLnBrk="1" hangingPunct="1">
              <a:lnSpc>
                <a:spcPct val="80000"/>
              </a:lnSpc>
            </a:pPr>
            <a:r>
              <a:rPr lang="zh-CN" altLang="en-US" sz="800" dirty="0">
                <a:ea typeface="宋体" pitchFamily="2" charset="-122"/>
              </a:rPr>
              <a:t>  27 * All rights reserved.</a:t>
            </a:r>
          </a:p>
          <a:p>
            <a:pPr lvl="1" eaLnBrk="1" hangingPunct="1">
              <a:lnSpc>
                <a:spcPct val="80000"/>
              </a:lnSpc>
            </a:pPr>
            <a:r>
              <a:rPr lang="zh-CN" altLang="en-US" sz="800" dirty="0">
                <a:ea typeface="宋体" pitchFamily="2" charset="-122"/>
              </a:rPr>
              <a:t>  28 *</a:t>
            </a:r>
          </a:p>
          <a:p>
            <a:pPr lvl="1" eaLnBrk="1" hangingPunct="1">
              <a:lnSpc>
                <a:spcPct val="80000"/>
              </a:lnSpc>
            </a:pPr>
            <a:r>
              <a:rPr lang="zh-CN" altLang="en-US" sz="800" dirty="0">
                <a:ea typeface="宋体" pitchFamily="2" charset="-122"/>
              </a:rPr>
              <a:t>  29 * Redistribution and use in source and binary forms, with or without</a:t>
            </a:r>
          </a:p>
          <a:p>
            <a:pPr lvl="1" eaLnBrk="1" hangingPunct="1">
              <a:lnSpc>
                <a:spcPct val="80000"/>
              </a:lnSpc>
            </a:pPr>
            <a:r>
              <a:rPr lang="zh-CN" altLang="en-US" sz="800" dirty="0">
                <a:ea typeface="宋体" pitchFamily="2" charset="-122"/>
              </a:rPr>
              <a:t>  30 * modification, are permitted provided that the following conditions</a:t>
            </a:r>
          </a:p>
          <a:p>
            <a:pPr lvl="1" eaLnBrk="1" hangingPunct="1">
              <a:lnSpc>
                <a:spcPct val="80000"/>
              </a:lnSpc>
            </a:pPr>
            <a:r>
              <a:rPr lang="zh-CN" altLang="en-US" sz="800" dirty="0">
                <a:ea typeface="宋体" pitchFamily="2" charset="-122"/>
              </a:rPr>
              <a:t>  31 * are met:</a:t>
            </a:r>
          </a:p>
          <a:p>
            <a:pPr lvl="1" eaLnBrk="1" hangingPunct="1">
              <a:lnSpc>
                <a:spcPct val="80000"/>
              </a:lnSpc>
            </a:pPr>
            <a:r>
              <a:rPr lang="zh-CN" altLang="en-US" sz="800" dirty="0">
                <a:ea typeface="宋体" pitchFamily="2" charset="-122"/>
              </a:rPr>
              <a:t>  32 * 1. Redistributions of source code must retain the above copyright</a:t>
            </a:r>
          </a:p>
          <a:p>
            <a:pPr lvl="1" eaLnBrk="1" hangingPunct="1">
              <a:lnSpc>
                <a:spcPct val="80000"/>
              </a:lnSpc>
            </a:pPr>
            <a:r>
              <a:rPr lang="zh-CN" altLang="en-US" sz="800" dirty="0">
                <a:ea typeface="宋体" pitchFamily="2" charset="-122"/>
              </a:rPr>
              <a:t>  33 *    notice, this list of conditions and the following disclaimer,</a:t>
            </a:r>
          </a:p>
          <a:p>
            <a:pPr lvl="1" eaLnBrk="1" hangingPunct="1">
              <a:lnSpc>
                <a:spcPct val="80000"/>
              </a:lnSpc>
            </a:pPr>
            <a:r>
              <a:rPr lang="zh-CN" altLang="en-US" sz="800" dirty="0">
                <a:ea typeface="宋体" pitchFamily="2" charset="-122"/>
              </a:rPr>
              <a:t>  34 *    without modification.</a:t>
            </a:r>
          </a:p>
          <a:p>
            <a:pPr lvl="1" eaLnBrk="1" hangingPunct="1">
              <a:lnSpc>
                <a:spcPct val="80000"/>
              </a:lnSpc>
            </a:pPr>
            <a:r>
              <a:rPr lang="zh-CN" altLang="en-US" sz="800" dirty="0">
                <a:ea typeface="宋体" pitchFamily="2" charset="-122"/>
              </a:rPr>
              <a:t>  35 * 2. Redistributions in binary form must reproduce at minimum a disclaimer</a:t>
            </a:r>
          </a:p>
          <a:p>
            <a:pPr lvl="1" eaLnBrk="1" hangingPunct="1">
              <a:lnSpc>
                <a:spcPct val="80000"/>
              </a:lnSpc>
            </a:pPr>
            <a:r>
              <a:rPr lang="zh-CN" altLang="en-US" sz="800" dirty="0">
                <a:ea typeface="宋体" pitchFamily="2" charset="-122"/>
              </a:rPr>
              <a:t>  36 *    similar to the "NO WARRANTY" disclaimer below ("Disclaimer") and any</a:t>
            </a:r>
          </a:p>
          <a:p>
            <a:pPr lvl="1" eaLnBrk="1" hangingPunct="1">
              <a:lnSpc>
                <a:spcPct val="80000"/>
              </a:lnSpc>
            </a:pPr>
            <a:r>
              <a:rPr lang="zh-CN" altLang="en-US" sz="800" dirty="0">
                <a:ea typeface="宋体" pitchFamily="2" charset="-122"/>
              </a:rPr>
              <a:t>  37 *    redistribution must be conditioned upon including a substantially</a:t>
            </a:r>
          </a:p>
          <a:p>
            <a:pPr lvl="1" eaLnBrk="1" hangingPunct="1">
              <a:lnSpc>
                <a:spcPct val="80000"/>
              </a:lnSpc>
            </a:pPr>
            <a:r>
              <a:rPr lang="zh-CN" altLang="en-US" sz="800" dirty="0">
                <a:ea typeface="宋体" pitchFamily="2" charset="-122"/>
              </a:rPr>
              <a:t>  38 *    similar Disclaimer requirement for further binary redistribution.</a:t>
            </a:r>
          </a:p>
          <a:p>
            <a:pPr lvl="1" eaLnBrk="1" hangingPunct="1">
              <a:lnSpc>
                <a:spcPct val="80000"/>
              </a:lnSpc>
            </a:pPr>
            <a:r>
              <a:rPr lang="zh-CN" altLang="en-US" sz="800" dirty="0">
                <a:ea typeface="宋体" pitchFamily="2" charset="-122"/>
              </a:rPr>
              <a:t>  39 * 3. Neither the names of the above-listed copyright holders nor the names</a:t>
            </a:r>
          </a:p>
          <a:p>
            <a:pPr lvl="1" eaLnBrk="1" hangingPunct="1">
              <a:lnSpc>
                <a:spcPct val="80000"/>
              </a:lnSpc>
            </a:pPr>
            <a:r>
              <a:rPr lang="zh-CN" altLang="en-US" sz="800" dirty="0">
                <a:ea typeface="宋体" pitchFamily="2" charset="-122"/>
              </a:rPr>
              <a:t>  40 *    of any contributors may be used to endorse or promote products derived</a:t>
            </a:r>
          </a:p>
          <a:p>
            <a:pPr lvl="1" eaLnBrk="1" hangingPunct="1">
              <a:lnSpc>
                <a:spcPct val="80000"/>
              </a:lnSpc>
            </a:pPr>
            <a:r>
              <a:rPr lang="zh-CN" altLang="en-US" sz="800" dirty="0">
                <a:ea typeface="宋体" pitchFamily="2" charset="-122"/>
              </a:rPr>
              <a:t>  41 *    from this software without specific prior written permission.</a:t>
            </a:r>
          </a:p>
          <a:p>
            <a:pPr lvl="1" eaLnBrk="1" hangingPunct="1">
              <a:lnSpc>
                <a:spcPct val="80000"/>
              </a:lnSpc>
            </a:pPr>
            <a:r>
              <a:rPr lang="zh-CN" altLang="en-US" sz="800" dirty="0">
                <a:ea typeface="宋体" pitchFamily="2" charset="-122"/>
              </a:rPr>
              <a:t>  42 *</a:t>
            </a:r>
          </a:p>
          <a:p>
            <a:pPr lvl="1" eaLnBrk="1" hangingPunct="1">
              <a:lnSpc>
                <a:spcPct val="80000"/>
              </a:lnSpc>
            </a:pPr>
            <a:r>
              <a:rPr lang="zh-CN" altLang="en-US" sz="800" dirty="0">
                <a:ea typeface="宋体" pitchFamily="2" charset="-122"/>
              </a:rPr>
              <a:t>  43 * Alternatively, this software may be distributed under the terms of the</a:t>
            </a:r>
          </a:p>
          <a:p>
            <a:pPr lvl="1" eaLnBrk="1" hangingPunct="1">
              <a:lnSpc>
                <a:spcPct val="80000"/>
              </a:lnSpc>
            </a:pPr>
            <a:r>
              <a:rPr lang="zh-CN" altLang="en-US" sz="800" dirty="0">
                <a:ea typeface="宋体" pitchFamily="2" charset="-122"/>
              </a:rPr>
              <a:t>  44 * GNU General Public License ("GPL") version 2 as published by the Free</a:t>
            </a:r>
          </a:p>
          <a:p>
            <a:pPr lvl="1" eaLnBrk="1" hangingPunct="1">
              <a:lnSpc>
                <a:spcPct val="80000"/>
              </a:lnSpc>
            </a:pPr>
            <a:r>
              <a:rPr lang="zh-CN" altLang="en-US" sz="800" dirty="0">
                <a:ea typeface="宋体" pitchFamily="2" charset="-122"/>
              </a:rPr>
              <a:t>  45 * Software Foundation.</a:t>
            </a:r>
          </a:p>
          <a:p>
            <a:pPr lvl="1" eaLnBrk="1" hangingPunct="1">
              <a:lnSpc>
                <a:spcPct val="80000"/>
              </a:lnSpc>
            </a:pPr>
            <a:r>
              <a:rPr lang="zh-CN" altLang="en-US" sz="800" dirty="0">
                <a:ea typeface="宋体" pitchFamily="2" charset="-122"/>
              </a:rPr>
              <a:t>  46 *......以下是该程序源码</a:t>
            </a:r>
          </a:p>
        </p:txBody>
      </p:sp>
      <p:sp>
        <p:nvSpPr>
          <p:cNvPr id="5" name="Rectangle 4">
            <a:extLst>
              <a:ext uri="{FF2B5EF4-FFF2-40B4-BE49-F238E27FC236}">
                <a16:creationId xmlns:a16="http://schemas.microsoft.com/office/drawing/2014/main" id="{61C02D75-4A7E-4361-8BCB-D43C79C985DB}"/>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2. Linux</a:t>
            </a:r>
            <a:r>
              <a:rPr lang="zh-CN" altLang="en-US" kern="0" dirty="0">
                <a:ea typeface="宋体" charset="-122"/>
              </a:rPr>
              <a:t>代码版权信息示例</a:t>
            </a:r>
          </a:p>
        </p:txBody>
      </p:sp>
      <p:sp>
        <p:nvSpPr>
          <p:cNvPr id="2" name="灯片编号占位符 1">
            <a:extLst>
              <a:ext uri="{FF2B5EF4-FFF2-40B4-BE49-F238E27FC236}">
                <a16:creationId xmlns:a16="http://schemas.microsoft.com/office/drawing/2014/main" id="{A56D7EA8-67C3-4272-9809-D67E5DCF2C11}"/>
              </a:ext>
            </a:extLst>
          </p:cNvPr>
          <p:cNvSpPr>
            <a:spLocks noGrp="1"/>
          </p:cNvSpPr>
          <p:nvPr>
            <p:ph type="sldNum" sz="quarter" idx="12"/>
          </p:nvPr>
        </p:nvSpPr>
        <p:spPr/>
        <p:txBody>
          <a:bodyPr/>
          <a:lstStyle/>
          <a:p>
            <a:pPr>
              <a:defRPr/>
            </a:pPr>
            <a:fld id="{F3E041F5-C80F-41AD-85A6-1DB15A00DDFA}"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 descr="C:\Users\Administrator\Desktop\Android Framework.png"/>
          <p:cNvPicPr>
            <a:picLocks noChangeAspect="1" noChangeArrowheads="1"/>
          </p:cNvPicPr>
          <p:nvPr/>
        </p:nvPicPr>
        <p:blipFill>
          <a:blip r:embed="rId2" cstate="print"/>
          <a:srcRect/>
          <a:stretch>
            <a:fillRect/>
          </a:stretch>
        </p:blipFill>
        <p:spPr bwMode="auto">
          <a:xfrm>
            <a:off x="1621764" y="1419225"/>
            <a:ext cx="6774259" cy="5222875"/>
          </a:xfrm>
          <a:prstGeom prst="rect">
            <a:avLst/>
          </a:prstGeom>
          <a:noFill/>
          <a:ln w="9525">
            <a:noFill/>
            <a:miter lim="800000"/>
            <a:headEnd/>
            <a:tailEnd/>
          </a:ln>
        </p:spPr>
      </p:pic>
      <p:sp>
        <p:nvSpPr>
          <p:cNvPr id="4" name="Rectangle 4">
            <a:extLst>
              <a:ext uri="{FF2B5EF4-FFF2-40B4-BE49-F238E27FC236}">
                <a16:creationId xmlns:a16="http://schemas.microsoft.com/office/drawing/2014/main" id="{3F83E94A-496B-4D0F-8736-447516201EED}"/>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3. Android</a:t>
            </a:r>
            <a:r>
              <a:rPr lang="zh-CN" altLang="en-US" kern="0" dirty="0">
                <a:ea typeface="宋体" charset="-122"/>
              </a:rPr>
              <a:t>许可证示例</a:t>
            </a:r>
          </a:p>
        </p:txBody>
      </p:sp>
      <p:sp>
        <p:nvSpPr>
          <p:cNvPr id="2" name="灯片编号占位符 1">
            <a:extLst>
              <a:ext uri="{FF2B5EF4-FFF2-40B4-BE49-F238E27FC236}">
                <a16:creationId xmlns:a16="http://schemas.microsoft.com/office/drawing/2014/main" id="{C57495D0-BC48-46DE-913B-2A4F50572280}"/>
              </a:ext>
            </a:extLst>
          </p:cNvPr>
          <p:cNvSpPr>
            <a:spLocks noGrp="1"/>
          </p:cNvSpPr>
          <p:nvPr>
            <p:ph type="sldNum" sz="quarter" idx="12"/>
          </p:nvPr>
        </p:nvSpPr>
        <p:spPr/>
        <p:txBody>
          <a:bodyPr/>
          <a:lstStyle/>
          <a:p>
            <a:pPr>
              <a:defRPr/>
            </a:pPr>
            <a:fld id="{F3E041F5-C80F-41AD-85A6-1DB15A00DDFA}"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4294967295"/>
          </p:nvPr>
        </p:nvSpPr>
        <p:spPr>
          <a:xfrm>
            <a:off x="897731" y="1530351"/>
            <a:ext cx="8089900" cy="3597275"/>
          </a:xfrm>
          <a:noFill/>
        </p:spPr>
        <p:txBody>
          <a:bodyPr/>
          <a:lstStyle/>
          <a:p>
            <a:pPr eaLnBrk="1" hangingPunct="1"/>
            <a:r>
              <a:rPr lang="zh-CN" altLang="en-US" sz="1800">
                <a:ea typeface="宋体" pitchFamily="2" charset="-122"/>
              </a:rPr>
              <a:t>1. Linux版权与许可证简介</a:t>
            </a:r>
          </a:p>
          <a:p>
            <a:pPr eaLnBrk="1" hangingPunct="1"/>
            <a:endParaRPr lang="zh-CN" altLang="en-US" sz="1800">
              <a:ea typeface="宋体" pitchFamily="2" charset="-122"/>
            </a:endParaRPr>
          </a:p>
          <a:p>
            <a:pPr eaLnBrk="1" hangingPunct="1"/>
            <a:r>
              <a:rPr lang="zh-CN" altLang="en-US" sz="1800">
                <a:ea typeface="宋体" pitchFamily="2" charset="-122"/>
              </a:rPr>
              <a:t>2. Linux代码版权示例</a:t>
            </a:r>
          </a:p>
        </p:txBody>
      </p:sp>
      <p:sp>
        <p:nvSpPr>
          <p:cNvPr id="2" name="灯片编号占位符 1">
            <a:extLst>
              <a:ext uri="{FF2B5EF4-FFF2-40B4-BE49-F238E27FC236}">
                <a16:creationId xmlns:a16="http://schemas.microsoft.com/office/drawing/2014/main" id="{1445E8BC-3049-4D90-BABA-B79B4D0247B8}"/>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
        <p:nvSpPr>
          <p:cNvPr id="2" name="灯片编号占位符 1">
            <a:extLst>
              <a:ext uri="{FF2B5EF4-FFF2-40B4-BE49-F238E27FC236}">
                <a16:creationId xmlns:a16="http://schemas.microsoft.com/office/drawing/2014/main" id="{540B0472-B97E-444C-AEDD-BB1177DEA652}"/>
              </a:ext>
            </a:extLst>
          </p:cNvPr>
          <p:cNvSpPr>
            <a:spLocks noGrp="1"/>
          </p:cNvSpPr>
          <p:nvPr>
            <p:ph type="sldNum" sz="quarter" idx="12"/>
          </p:nvPr>
        </p:nvSpPr>
        <p:spPr/>
        <p:txBody>
          <a:bodyPr/>
          <a:lstStyle/>
          <a:p>
            <a:pPr>
              <a:defRPr/>
            </a:pPr>
            <a:fld id="{F3E041F5-C80F-41AD-85A6-1DB15A00DDFA}" type="slidenum">
              <a:rPr lang="en-US" altLang="zh-CN" smtClean="0"/>
              <a:pPr>
                <a:defRPr/>
              </a:pPr>
              <a:t>20</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idx="4294967295"/>
          </p:nvPr>
        </p:nvSpPr>
        <p:spPr>
          <a:xfrm>
            <a:off x="0" y="548680"/>
            <a:ext cx="9906000" cy="654050"/>
          </a:xfrm>
          <a:solidFill>
            <a:srgbClr val="336699"/>
          </a:solidFill>
          <a:ln>
            <a:noFill/>
          </a:ln>
          <a:effectLst/>
        </p:spPr>
        <p:txBody>
          <a:bodyPr vert="horz" wrap="square" lIns="288000" tIns="45720" rIns="288000" bIns="45720" numCol="1" anchor="ctr" anchorCtr="0" compatLnSpc="1">
            <a:prstTxWarp prst="textNoShape">
              <a:avLst/>
            </a:prstTxWarp>
          </a:bodyPr>
          <a:lstStyle/>
          <a:p>
            <a:pPr algn="ctr"/>
            <a:r>
              <a:rPr lang="zh-CN" altLang="en-US" dirty="0">
                <a:ea typeface="宋体" charset="-122"/>
              </a:rPr>
              <a:t>1.1 版权</a:t>
            </a:r>
          </a:p>
        </p:txBody>
      </p:sp>
      <p:sp>
        <p:nvSpPr>
          <p:cNvPr id="6147" name="Rectangle 5"/>
          <p:cNvSpPr>
            <a:spLocks noGrp="1" noChangeArrowheads="1"/>
          </p:cNvSpPr>
          <p:nvPr>
            <p:ph type="body" idx="4294967295"/>
          </p:nvPr>
        </p:nvSpPr>
        <p:spPr>
          <a:xfrm>
            <a:off x="897731" y="1530351"/>
            <a:ext cx="8089900" cy="4772025"/>
          </a:xfrm>
          <a:noFill/>
        </p:spPr>
        <p:txBody>
          <a:bodyPr/>
          <a:lstStyle/>
          <a:p>
            <a:pPr>
              <a:lnSpc>
                <a:spcPct val="90000"/>
              </a:lnSpc>
            </a:pPr>
            <a:r>
              <a:rPr lang="zh-CN" altLang="en-US" sz="1600">
                <a:solidFill>
                  <a:srgbClr val="3D5C00"/>
                </a:solidFill>
                <a:ea typeface="宋体" pitchFamily="2" charset="-122"/>
                <a:sym typeface="Arial" charset="0"/>
              </a:rPr>
              <a:t>编写并发布Linux平台上的软件，必须明白许可证和版权。</a:t>
            </a:r>
          </a:p>
          <a:p>
            <a:pPr>
              <a:lnSpc>
                <a:spcPct val="90000"/>
              </a:lnSpc>
            </a:pPr>
            <a:endParaRPr lang="zh-CN" altLang="en-US" sz="1600">
              <a:solidFill>
                <a:srgbClr val="3D5C00"/>
              </a:solidFill>
              <a:ea typeface="宋体" pitchFamily="2" charset="-122"/>
              <a:sym typeface="Arial" charset="0"/>
            </a:endParaRPr>
          </a:p>
          <a:p>
            <a:pPr>
              <a:lnSpc>
                <a:spcPct val="90000"/>
              </a:lnSpc>
            </a:pPr>
            <a:r>
              <a:rPr lang="zh-CN" altLang="en-US" sz="1600">
                <a:solidFill>
                  <a:srgbClr val="3D5C00"/>
                </a:solidFill>
                <a:ea typeface="宋体" pitchFamily="2" charset="-122"/>
                <a:sym typeface="Arial" charset="0"/>
              </a:rPr>
              <a:t>知识产权</a:t>
            </a:r>
          </a:p>
          <a:p>
            <a:pPr lvl="1" eaLnBrk="1" hangingPunct="1">
              <a:lnSpc>
                <a:spcPct val="90000"/>
              </a:lnSpc>
            </a:pPr>
            <a:r>
              <a:rPr lang="zh-CN" altLang="en-US" sz="1800">
                <a:solidFill>
                  <a:srgbClr val="111111"/>
                </a:solidFill>
                <a:ea typeface="宋体" pitchFamily="2" charset="-122"/>
                <a:sym typeface="Arial" charset="0"/>
              </a:rPr>
              <a:t>指智力创造成果：发明、文学和艺术作品，以及商业中使用的符号、名称、图像和外观设计</a:t>
            </a:r>
          </a:p>
          <a:p>
            <a:pPr lvl="1" eaLnBrk="1" hangingPunct="1">
              <a:lnSpc>
                <a:spcPct val="90000"/>
              </a:lnSpc>
            </a:pPr>
            <a:r>
              <a:rPr lang="zh-CN" altLang="en-US" sz="1800">
                <a:solidFill>
                  <a:srgbClr val="111111"/>
                </a:solidFill>
                <a:ea typeface="宋体" pitchFamily="2" charset="-122"/>
                <a:sym typeface="Arial" charset="0"/>
              </a:rPr>
              <a:t>分为工业产权与版权两类，工业产权包括发明专利、商标、工业品外观设计和地理标志，版权则包括文学和艺术作品</a:t>
            </a:r>
          </a:p>
          <a:p>
            <a:pPr lvl="1" eaLnBrk="1" hangingPunct="1">
              <a:lnSpc>
                <a:spcPct val="90000"/>
              </a:lnSpc>
            </a:pPr>
            <a:r>
              <a:rPr lang="zh-CN" altLang="en-US" sz="1800">
                <a:solidFill>
                  <a:srgbClr val="111111"/>
                </a:solidFill>
                <a:ea typeface="宋体" pitchFamily="2" charset="-122"/>
                <a:sym typeface="Arial" charset="0"/>
              </a:rPr>
              <a:t>此外还有一种特殊的知识产权：商业秘密。好处是没有时限，而且任何东西都可被认定为商业秘密（可口可乐配方属商业机密，100多年来无法获知）</a:t>
            </a:r>
          </a:p>
          <a:p>
            <a:pPr>
              <a:lnSpc>
                <a:spcPct val="90000"/>
              </a:lnSpc>
            </a:pPr>
            <a:r>
              <a:rPr lang="zh-CN" altLang="en-US" sz="1600">
                <a:solidFill>
                  <a:srgbClr val="3D5C00"/>
                </a:solidFill>
                <a:ea typeface="宋体" pitchFamily="2" charset="-122"/>
                <a:sym typeface="Arial" charset="0"/>
              </a:rPr>
              <a:t>知识产权的特点</a:t>
            </a:r>
          </a:p>
          <a:p>
            <a:pPr lvl="1" eaLnBrk="1" hangingPunct="1">
              <a:lnSpc>
                <a:spcPct val="90000"/>
              </a:lnSpc>
            </a:pPr>
            <a:r>
              <a:rPr lang="zh-CN" altLang="en-US" sz="1800">
                <a:solidFill>
                  <a:srgbClr val="111111"/>
                </a:solidFill>
                <a:ea typeface="宋体" pitchFamily="2" charset="-122"/>
                <a:sym typeface="Arial" charset="0"/>
              </a:rPr>
              <a:t>专有性：除权利人同意或法律规定外，权利人以外的任何人不得享有或使用该权利</a:t>
            </a:r>
          </a:p>
          <a:p>
            <a:pPr lvl="1" eaLnBrk="1" hangingPunct="1">
              <a:lnSpc>
                <a:spcPct val="90000"/>
              </a:lnSpc>
            </a:pPr>
            <a:r>
              <a:rPr lang="zh-CN" altLang="en-US" sz="1800">
                <a:solidFill>
                  <a:srgbClr val="111111"/>
                </a:solidFill>
                <a:ea typeface="宋体" pitchFamily="2" charset="-122"/>
                <a:sym typeface="Arial" charset="0"/>
              </a:rPr>
              <a:t>地域性：经一国法律所保护的某项权利只在该国范围内有效</a:t>
            </a:r>
          </a:p>
          <a:p>
            <a:pPr lvl="1" eaLnBrk="1" hangingPunct="1">
              <a:lnSpc>
                <a:spcPct val="90000"/>
              </a:lnSpc>
            </a:pPr>
            <a:r>
              <a:rPr lang="zh-CN" altLang="en-US" sz="1800">
                <a:solidFill>
                  <a:srgbClr val="111111"/>
                </a:solidFill>
                <a:ea typeface="宋体" pitchFamily="2" charset="-122"/>
                <a:sym typeface="Arial" charset="0"/>
              </a:rPr>
              <a:t>时间性：法律对各项权利的保护，都规定有一定的有效期</a:t>
            </a:r>
          </a:p>
          <a:p>
            <a:pPr eaLnBrk="1" hangingPunct="1">
              <a:lnSpc>
                <a:spcPct val="90000"/>
              </a:lnSpc>
            </a:pPr>
            <a:endParaRPr lang="zh-CN" altLang="en-US" sz="1600">
              <a:ea typeface="宋体" pitchFamily="2" charset="-122"/>
              <a:sym typeface="Arial" charset="0"/>
            </a:endParaRPr>
          </a:p>
        </p:txBody>
      </p:sp>
      <p:sp>
        <p:nvSpPr>
          <p:cNvPr id="2" name="灯片编号占位符 1">
            <a:extLst>
              <a:ext uri="{FF2B5EF4-FFF2-40B4-BE49-F238E27FC236}">
                <a16:creationId xmlns:a16="http://schemas.microsoft.com/office/drawing/2014/main" id="{E1B43139-2C04-49B8-A071-7A5C7953A842}"/>
              </a:ext>
            </a:extLst>
          </p:cNvPr>
          <p:cNvSpPr>
            <a:spLocks noGrp="1"/>
          </p:cNvSpPr>
          <p:nvPr>
            <p:ph type="sldNum" sz="quarter" idx="12"/>
          </p:nvPr>
        </p:nvSpPr>
        <p:spPr/>
        <p:txBody>
          <a:bodyPr/>
          <a:lstStyle/>
          <a:p>
            <a:pPr>
              <a:defRPr/>
            </a:pPr>
            <a:fld id="{F3E041F5-C80F-41AD-85A6-1DB15A00DDFA}" type="slidenum">
              <a:rPr lang="en-US" altLang="zh-CN" smtClean="0"/>
              <a:pPr>
                <a:defRPr/>
              </a:pPr>
              <a:t>3</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body" idx="4294967295"/>
          </p:nvPr>
        </p:nvSpPr>
        <p:spPr>
          <a:xfrm>
            <a:off x="897731" y="1530351"/>
            <a:ext cx="8089900" cy="4772025"/>
          </a:xfrm>
          <a:noFill/>
        </p:spPr>
        <p:txBody>
          <a:bodyPr/>
          <a:lstStyle/>
          <a:p>
            <a:r>
              <a:rPr lang="zh-CN" altLang="en-US" sz="1600">
                <a:solidFill>
                  <a:srgbClr val="3D5C00"/>
                </a:solidFill>
                <a:ea typeface="宋体" pitchFamily="2" charset="-122"/>
                <a:sym typeface="Arial" charset="0"/>
              </a:rPr>
              <a:t>公有领域</a:t>
            </a:r>
          </a:p>
          <a:p>
            <a:pPr lvl="1" eaLnBrk="1" hangingPunct="1"/>
            <a:r>
              <a:rPr lang="zh-CN" altLang="en-US" sz="1800">
                <a:solidFill>
                  <a:srgbClr val="111111"/>
                </a:solidFill>
                <a:ea typeface="宋体" pitchFamily="2" charset="-122"/>
                <a:sym typeface="Arial" charset="0"/>
              </a:rPr>
              <a:t>出版品、产品、以及发明方法等在未受到专利或著作权保护的情况下，属于“公有领域”</a:t>
            </a:r>
          </a:p>
          <a:p>
            <a:pPr lvl="1" eaLnBrk="1" hangingPunct="1"/>
            <a:r>
              <a:rPr lang="zh-CN" altLang="en-US" sz="1800">
                <a:solidFill>
                  <a:srgbClr val="111111"/>
                </a:solidFill>
                <a:ea typeface="宋体" pitchFamily="2" charset="-122"/>
                <a:sym typeface="Arial" charset="0"/>
              </a:rPr>
              <a:t>它是人类的一部分作品与一部分知识的总汇</a:t>
            </a:r>
          </a:p>
          <a:p>
            <a:pPr lvl="1" eaLnBrk="1" hangingPunct="1"/>
            <a:r>
              <a:rPr lang="zh-CN" altLang="en-US" sz="1800">
                <a:solidFill>
                  <a:srgbClr val="111111"/>
                </a:solidFill>
                <a:ea typeface="宋体" pitchFamily="2" charset="-122"/>
                <a:sym typeface="Arial" charset="0"/>
              </a:rPr>
              <a:t>领域内的知识财产，任何个人或团体都不具所有权益</a:t>
            </a:r>
          </a:p>
          <a:p>
            <a:pPr lvl="1" eaLnBrk="1" hangingPunct="1"/>
            <a:r>
              <a:rPr lang="zh-CN" altLang="en-US" sz="1800">
                <a:solidFill>
                  <a:srgbClr val="111111"/>
                </a:solidFill>
                <a:ea typeface="宋体" pitchFamily="2" charset="-122"/>
                <a:sym typeface="Arial" charset="0"/>
              </a:rPr>
              <a:t>领域内的作品属于公有文化遗产，任何人可以不受限制地使用和加工它们</a:t>
            </a:r>
          </a:p>
          <a:p>
            <a:pPr eaLnBrk="1" hangingPunct="1"/>
            <a:endParaRPr lang="zh-CN" altLang="en-US" sz="1600">
              <a:ea typeface="宋体" pitchFamily="2" charset="-122"/>
              <a:sym typeface="Arial" charset="0"/>
            </a:endParaRPr>
          </a:p>
        </p:txBody>
      </p:sp>
      <p:pic>
        <p:nvPicPr>
          <p:cNvPr id="7173" name="Picture 5"/>
          <p:cNvPicPr>
            <a:picLocks noChangeAspect="1" noChangeArrowheads="1"/>
          </p:cNvPicPr>
          <p:nvPr/>
        </p:nvPicPr>
        <p:blipFill>
          <a:blip r:embed="rId2" cstate="print"/>
          <a:srcRect/>
          <a:stretch>
            <a:fillRect/>
          </a:stretch>
        </p:blipFill>
        <p:spPr bwMode="auto">
          <a:xfrm>
            <a:off x="897732" y="4591051"/>
            <a:ext cx="2397390" cy="1152525"/>
          </a:xfrm>
          <a:prstGeom prst="rect">
            <a:avLst/>
          </a:prstGeom>
          <a:noFill/>
          <a:ln w="9525">
            <a:noFill/>
            <a:miter lim="800000"/>
            <a:headEnd/>
            <a:tailEnd/>
          </a:ln>
        </p:spPr>
      </p:pic>
      <p:pic>
        <p:nvPicPr>
          <p:cNvPr id="7174" name="Picture 6"/>
          <p:cNvPicPr>
            <a:picLocks noChangeAspect="1" noChangeArrowheads="1"/>
          </p:cNvPicPr>
          <p:nvPr/>
        </p:nvPicPr>
        <p:blipFill>
          <a:blip r:embed="rId3" cstate="print"/>
          <a:srcRect/>
          <a:stretch>
            <a:fillRect/>
          </a:stretch>
        </p:blipFill>
        <p:spPr bwMode="auto">
          <a:xfrm>
            <a:off x="5307278" y="3840164"/>
            <a:ext cx="2218531" cy="2238375"/>
          </a:xfrm>
          <a:prstGeom prst="rect">
            <a:avLst/>
          </a:prstGeom>
          <a:noFill/>
          <a:ln w="9525">
            <a:noFill/>
            <a:miter lim="800000"/>
            <a:headEnd/>
            <a:tailEnd/>
          </a:ln>
        </p:spPr>
      </p:pic>
      <p:sp>
        <p:nvSpPr>
          <p:cNvPr id="7" name="Rectangle 4">
            <a:extLst>
              <a:ext uri="{FF2B5EF4-FFF2-40B4-BE49-F238E27FC236}">
                <a16:creationId xmlns:a16="http://schemas.microsoft.com/office/drawing/2014/main" id="{C8815453-10A5-4AD4-A567-9856F0810663}"/>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ea typeface="宋体" charset="-122"/>
              </a:rPr>
              <a:t>1.1 版权</a:t>
            </a:r>
            <a:endParaRPr lang="zh-CN" altLang="en-US" kern="0" dirty="0">
              <a:ea typeface="宋体" charset="-122"/>
            </a:endParaRPr>
          </a:p>
        </p:txBody>
      </p:sp>
      <p:sp>
        <p:nvSpPr>
          <p:cNvPr id="2" name="灯片编号占位符 1">
            <a:extLst>
              <a:ext uri="{FF2B5EF4-FFF2-40B4-BE49-F238E27FC236}">
                <a16:creationId xmlns:a16="http://schemas.microsoft.com/office/drawing/2014/main" id="{A638AAD7-BC97-4732-A277-C960B98987D9}"/>
              </a:ext>
            </a:extLst>
          </p:cNvPr>
          <p:cNvSpPr>
            <a:spLocks noGrp="1"/>
          </p:cNvSpPr>
          <p:nvPr>
            <p:ph type="sldNum" sz="quarter" idx="12"/>
          </p:nvPr>
        </p:nvSpPr>
        <p:spPr/>
        <p:txBody>
          <a:bodyPr/>
          <a:lstStyle/>
          <a:p>
            <a:pPr>
              <a:defRPr/>
            </a:pPr>
            <a:fld id="{F3E041F5-C80F-41AD-85A6-1DB15A00DDFA}" type="slidenum">
              <a:rPr lang="en-US" altLang="zh-CN" smtClean="0"/>
              <a:pPr>
                <a:defRPr/>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body" idx="4294967295"/>
          </p:nvPr>
        </p:nvSpPr>
        <p:spPr>
          <a:xfrm>
            <a:off x="897731" y="1530350"/>
            <a:ext cx="8089900" cy="5114925"/>
          </a:xfrm>
          <a:noFill/>
        </p:spPr>
        <p:txBody>
          <a:bodyPr/>
          <a:lstStyle/>
          <a:p>
            <a:r>
              <a:rPr lang="zh-CN" altLang="en-US" sz="1600">
                <a:solidFill>
                  <a:srgbClr val="3D5C00"/>
                </a:solidFill>
                <a:ea typeface="宋体" pitchFamily="2" charset="-122"/>
                <a:sym typeface="Arial" charset="0"/>
              </a:rPr>
              <a:t>版权</a:t>
            </a:r>
          </a:p>
          <a:p>
            <a:pPr lvl="1" eaLnBrk="1" hangingPunct="1"/>
            <a:r>
              <a:rPr lang="zh-CN" altLang="en-US" sz="1800">
                <a:solidFill>
                  <a:srgbClr val="111111"/>
                </a:solidFill>
                <a:ea typeface="宋体" pitchFamily="2" charset="-122"/>
                <a:sym typeface="Arial" charset="0"/>
              </a:rPr>
              <a:t>也称为著作权，包含著作人格权和著作财产权</a:t>
            </a:r>
          </a:p>
          <a:p>
            <a:pPr lvl="1" eaLnBrk="1" hangingPunct="1"/>
            <a:r>
              <a:rPr lang="zh-CN" altLang="en-US" sz="1800">
                <a:solidFill>
                  <a:srgbClr val="111111"/>
                </a:solidFill>
                <a:ea typeface="宋体" pitchFamily="2" charset="-122"/>
                <a:sym typeface="Arial" charset="0"/>
              </a:rPr>
              <a:t>著作人格权：公开发表权、姓名表示权及禁止他人以扭曲、变更方式，利用著作损害著作人名誉的权利</a:t>
            </a:r>
          </a:p>
          <a:p>
            <a:pPr lvl="1" eaLnBrk="1" hangingPunct="1"/>
            <a:r>
              <a:rPr lang="zh-CN" altLang="en-US" sz="1800">
                <a:solidFill>
                  <a:srgbClr val="111111"/>
                </a:solidFill>
                <a:ea typeface="宋体" pitchFamily="2" charset="-122"/>
                <a:sym typeface="Arial" charset="0"/>
              </a:rPr>
              <a:t>著作财产权：公开口述权、公开播送权、公开上映权、公开演出权、公开传输权、公开展示权、改作权、散布权、出租权等</a:t>
            </a:r>
          </a:p>
          <a:p>
            <a:pPr lvl="1" eaLnBrk="1" hangingPunct="1"/>
            <a:endParaRPr lang="zh-CN" altLang="en-US" sz="1800">
              <a:solidFill>
                <a:srgbClr val="111111"/>
              </a:solidFill>
              <a:ea typeface="宋体" pitchFamily="2" charset="-122"/>
              <a:sym typeface="Arial" charset="0"/>
            </a:endParaRPr>
          </a:p>
          <a:p>
            <a:endParaRPr lang="zh-CN" altLang="en-US" sz="1600">
              <a:solidFill>
                <a:srgbClr val="3D5C00"/>
              </a:solidFill>
              <a:ea typeface="宋体" pitchFamily="2" charset="-122"/>
              <a:sym typeface="Arial" charset="0"/>
            </a:endParaRPr>
          </a:p>
          <a:p>
            <a:endParaRPr lang="zh-CN" altLang="en-US" sz="1600">
              <a:solidFill>
                <a:srgbClr val="3D5C00"/>
              </a:solidFill>
              <a:ea typeface="宋体" pitchFamily="2" charset="-122"/>
              <a:sym typeface="Arial" charset="0"/>
            </a:endParaRPr>
          </a:p>
          <a:p>
            <a:endParaRPr lang="zh-CN" altLang="en-US" sz="1600">
              <a:solidFill>
                <a:srgbClr val="3D5C00"/>
              </a:solidFill>
              <a:ea typeface="宋体" pitchFamily="2" charset="-122"/>
              <a:sym typeface="Arial" charset="0"/>
            </a:endParaRPr>
          </a:p>
          <a:p>
            <a:endParaRPr lang="zh-CN" altLang="en-US" sz="1600">
              <a:solidFill>
                <a:srgbClr val="3D5C00"/>
              </a:solidFill>
              <a:ea typeface="宋体" pitchFamily="2" charset="-122"/>
              <a:sym typeface="Arial" charset="0"/>
            </a:endParaRPr>
          </a:p>
          <a:p>
            <a:r>
              <a:rPr lang="zh-CN" altLang="en-US" sz="1600">
                <a:solidFill>
                  <a:srgbClr val="3D5C00"/>
                </a:solidFill>
                <a:ea typeface="宋体" pitchFamily="2" charset="-122"/>
                <a:sym typeface="Arial" charset="0"/>
              </a:rPr>
              <a:t>版权保护的客体</a:t>
            </a:r>
          </a:p>
          <a:p>
            <a:pPr lvl="1" eaLnBrk="1" hangingPunct="1"/>
            <a:r>
              <a:rPr lang="zh-CN" altLang="en-US" sz="1800">
                <a:solidFill>
                  <a:srgbClr val="111111"/>
                </a:solidFill>
                <a:ea typeface="宋体" pitchFamily="2" charset="-122"/>
                <a:sym typeface="Arial" charset="0"/>
              </a:rPr>
              <a:t>文学作品、音乐作品、戏剧舞蹈著作、美术摄影作品、图形作品</a:t>
            </a:r>
          </a:p>
          <a:p>
            <a:pPr lvl="1" eaLnBrk="1" hangingPunct="1"/>
            <a:r>
              <a:rPr lang="zh-CN" altLang="en-US" sz="1800">
                <a:solidFill>
                  <a:srgbClr val="111111"/>
                </a:solidFill>
                <a:ea typeface="宋体" pitchFamily="2" charset="-122"/>
                <a:sym typeface="Arial" charset="0"/>
              </a:rPr>
              <a:t>影视作品、建筑作品、书籍作品、其他著作</a:t>
            </a:r>
          </a:p>
          <a:p>
            <a:pPr lvl="1" eaLnBrk="1" hangingPunct="1"/>
            <a:r>
              <a:rPr lang="zh-CN" altLang="en-US" sz="1800">
                <a:solidFill>
                  <a:srgbClr val="111111"/>
                </a:solidFill>
                <a:ea typeface="宋体" pitchFamily="2" charset="-122"/>
                <a:sym typeface="Arial" charset="0"/>
              </a:rPr>
              <a:t>计算机程序作品</a:t>
            </a:r>
          </a:p>
          <a:p>
            <a:pPr eaLnBrk="1" hangingPunct="1"/>
            <a:endParaRPr lang="zh-CN" altLang="en-US" sz="1600">
              <a:ea typeface="宋体" pitchFamily="2" charset="-122"/>
              <a:sym typeface="Arial" charset="0"/>
            </a:endParaRPr>
          </a:p>
        </p:txBody>
      </p:sp>
      <p:pic>
        <p:nvPicPr>
          <p:cNvPr id="8197" name="Picture 5"/>
          <p:cNvPicPr>
            <a:picLocks noChangeAspect="1" noChangeArrowheads="1"/>
          </p:cNvPicPr>
          <p:nvPr/>
        </p:nvPicPr>
        <p:blipFill>
          <a:blip r:embed="rId2" cstate="print"/>
          <a:srcRect/>
          <a:stretch>
            <a:fillRect/>
          </a:stretch>
        </p:blipFill>
        <p:spPr bwMode="auto">
          <a:xfrm>
            <a:off x="6734705" y="3362325"/>
            <a:ext cx="2252927" cy="1720850"/>
          </a:xfrm>
          <a:prstGeom prst="rect">
            <a:avLst/>
          </a:prstGeom>
          <a:noFill/>
          <a:ln w="9525">
            <a:noFill/>
            <a:miter lim="800000"/>
            <a:headEnd/>
            <a:tailEnd/>
          </a:ln>
        </p:spPr>
      </p:pic>
      <p:sp>
        <p:nvSpPr>
          <p:cNvPr id="6" name="Rectangle 4">
            <a:extLst>
              <a:ext uri="{FF2B5EF4-FFF2-40B4-BE49-F238E27FC236}">
                <a16:creationId xmlns:a16="http://schemas.microsoft.com/office/drawing/2014/main" id="{C5CCB693-198C-4C4C-8C03-7949E6A5465E}"/>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ea typeface="宋体" charset="-122"/>
              </a:rPr>
              <a:t>1.1 版权</a:t>
            </a:r>
            <a:endParaRPr lang="zh-CN" altLang="en-US" kern="0" dirty="0">
              <a:ea typeface="宋体" charset="-122"/>
            </a:endParaRPr>
          </a:p>
        </p:txBody>
      </p:sp>
      <p:sp>
        <p:nvSpPr>
          <p:cNvPr id="2" name="灯片编号占位符 1">
            <a:extLst>
              <a:ext uri="{FF2B5EF4-FFF2-40B4-BE49-F238E27FC236}">
                <a16:creationId xmlns:a16="http://schemas.microsoft.com/office/drawing/2014/main" id="{CC8D2F2A-0735-4D5D-86E3-5E68CA15C81E}"/>
              </a:ext>
            </a:extLst>
          </p:cNvPr>
          <p:cNvSpPr>
            <a:spLocks noGrp="1"/>
          </p:cNvSpPr>
          <p:nvPr>
            <p:ph type="sldNum" sz="quarter" idx="12"/>
          </p:nvPr>
        </p:nvSpPr>
        <p:spPr/>
        <p:txBody>
          <a:bodyPr/>
          <a:lstStyle/>
          <a:p>
            <a:pPr>
              <a:defRPr/>
            </a:pPr>
            <a:fld id="{F3E041F5-C80F-41AD-85A6-1DB15A00DDFA}" type="slidenum">
              <a:rPr lang="en-US" altLang="zh-CN"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body" idx="4294967295"/>
          </p:nvPr>
        </p:nvSpPr>
        <p:spPr>
          <a:xfrm>
            <a:off x="897731" y="1530351"/>
            <a:ext cx="8089900" cy="4772025"/>
          </a:xfrm>
          <a:noFill/>
        </p:spPr>
        <p:txBody>
          <a:bodyPr/>
          <a:lstStyle/>
          <a:p>
            <a:pPr>
              <a:lnSpc>
                <a:spcPct val="90000"/>
              </a:lnSpc>
            </a:pPr>
            <a:r>
              <a:rPr lang="zh-CN" altLang="en-US" sz="1600">
                <a:solidFill>
                  <a:srgbClr val="3D5C00"/>
                </a:solidFill>
                <a:ea typeface="宋体" pitchFamily="2" charset="-122"/>
                <a:sym typeface="Arial" charset="0"/>
              </a:rPr>
              <a:t>版权是对知识产权的某种特定类型所有权的权利</a:t>
            </a:r>
          </a:p>
          <a:p>
            <a:pPr lvl="1" eaLnBrk="1" hangingPunct="1">
              <a:lnSpc>
                <a:spcPct val="90000"/>
              </a:lnSpc>
            </a:pPr>
            <a:r>
              <a:rPr lang="zh-CN" altLang="en-US" sz="1800">
                <a:solidFill>
                  <a:srgbClr val="111111"/>
                </a:solidFill>
                <a:ea typeface="宋体" pitchFamily="2" charset="-122"/>
                <a:sym typeface="Arial" charset="0"/>
              </a:rPr>
              <a:t>版权的初衷：借由给予创作者一段时期的专有权利，作为（经济）刺激，以鼓励作者从事创作</a:t>
            </a:r>
          </a:p>
          <a:p>
            <a:pPr lvl="1" eaLnBrk="1" hangingPunct="1">
              <a:lnSpc>
                <a:spcPct val="90000"/>
              </a:lnSpc>
            </a:pPr>
            <a:r>
              <a:rPr lang="zh-CN" altLang="en-US" sz="1800">
                <a:solidFill>
                  <a:srgbClr val="111111"/>
                </a:solidFill>
                <a:ea typeface="宋体" pitchFamily="2" charset="-122"/>
                <a:sym typeface="Arial" charset="0"/>
              </a:rPr>
              <a:t>在没有明确声明放弃所有权的情况下，他人只能够“合理使用”你的知识产权</a:t>
            </a:r>
          </a:p>
          <a:p>
            <a:pPr lvl="1" eaLnBrk="1" hangingPunct="1">
              <a:lnSpc>
                <a:spcPct val="90000"/>
              </a:lnSpc>
            </a:pPr>
            <a:r>
              <a:rPr lang="zh-CN" altLang="en-US" sz="1800">
                <a:solidFill>
                  <a:srgbClr val="111111"/>
                </a:solidFill>
                <a:ea typeface="宋体" pitchFamily="2" charset="-122"/>
                <a:sym typeface="Arial" charset="0"/>
              </a:rPr>
              <a:t>伯尔尼版权公约使用“Copyright©xxx年份”声明版权</a:t>
            </a:r>
          </a:p>
          <a:p>
            <a:pPr lvl="1" eaLnBrk="1" hangingPunct="1">
              <a:lnSpc>
                <a:spcPct val="90000"/>
              </a:lnSpc>
            </a:pPr>
            <a:endParaRPr lang="zh-CN" altLang="en-US" sz="1800">
              <a:solidFill>
                <a:srgbClr val="111111"/>
              </a:solidFill>
              <a:ea typeface="宋体" pitchFamily="2" charset="-122"/>
              <a:sym typeface="Arial" charset="0"/>
            </a:endParaRPr>
          </a:p>
          <a:p>
            <a:pPr>
              <a:lnSpc>
                <a:spcPct val="90000"/>
              </a:lnSpc>
            </a:pPr>
            <a:r>
              <a:rPr lang="zh-CN" altLang="en-US" sz="1600">
                <a:solidFill>
                  <a:srgbClr val="3D5C00"/>
                </a:solidFill>
                <a:ea typeface="宋体" pitchFamily="2" charset="-122"/>
                <a:sym typeface="Arial" charset="0"/>
              </a:rPr>
              <a:t>版权不是永久性的</a:t>
            </a:r>
          </a:p>
          <a:p>
            <a:pPr lvl="1" eaLnBrk="1" hangingPunct="1">
              <a:lnSpc>
                <a:spcPct val="90000"/>
              </a:lnSpc>
            </a:pPr>
            <a:r>
              <a:rPr lang="zh-CN" altLang="en-US" sz="1800">
                <a:solidFill>
                  <a:srgbClr val="111111"/>
                </a:solidFill>
                <a:ea typeface="宋体" pitchFamily="2" charset="-122"/>
                <a:sym typeface="Arial" charset="0"/>
              </a:rPr>
              <a:t>有期限的权利。期限过后，版权进入“公有领域”</a:t>
            </a:r>
          </a:p>
          <a:p>
            <a:pPr lvl="1" eaLnBrk="1" hangingPunct="1">
              <a:lnSpc>
                <a:spcPct val="90000"/>
              </a:lnSpc>
            </a:pPr>
            <a:r>
              <a:rPr lang="zh-CN" altLang="en-US" sz="1800">
                <a:solidFill>
                  <a:srgbClr val="111111"/>
                </a:solidFill>
                <a:ea typeface="宋体" pitchFamily="2" charset="-122"/>
                <a:sym typeface="Arial" charset="0"/>
              </a:rPr>
              <a:t>个人登记：有生之年+逝世后50年</a:t>
            </a:r>
          </a:p>
          <a:p>
            <a:pPr lvl="1" eaLnBrk="1" hangingPunct="1">
              <a:lnSpc>
                <a:spcPct val="90000"/>
              </a:lnSpc>
            </a:pPr>
            <a:r>
              <a:rPr lang="zh-CN" altLang="en-US" sz="1800">
                <a:solidFill>
                  <a:srgbClr val="111111"/>
                </a:solidFill>
                <a:ea typeface="宋体" pitchFamily="2" charset="-122"/>
                <a:sym typeface="Arial" charset="0"/>
              </a:rPr>
              <a:t>公司登记：作品发表日期之后50年</a:t>
            </a:r>
          </a:p>
          <a:p>
            <a:pPr>
              <a:lnSpc>
                <a:spcPct val="90000"/>
              </a:lnSpc>
            </a:pPr>
            <a:r>
              <a:rPr lang="zh-CN" altLang="en-US" sz="1600">
                <a:solidFill>
                  <a:srgbClr val="3D5C00"/>
                </a:solidFill>
                <a:ea typeface="宋体" pitchFamily="2" charset="-122"/>
                <a:sym typeface="Arial" charset="0"/>
              </a:rPr>
              <a:t>版权是受限制的</a:t>
            </a:r>
          </a:p>
          <a:p>
            <a:pPr lvl="1">
              <a:lnSpc>
                <a:spcPct val="90000"/>
              </a:lnSpc>
            </a:pPr>
            <a:r>
              <a:rPr lang="zh-CN" altLang="en-US" sz="1800">
                <a:solidFill>
                  <a:srgbClr val="111111"/>
                </a:solidFill>
                <a:ea typeface="宋体" pitchFamily="2" charset="-122"/>
                <a:sym typeface="Arial" charset="0"/>
              </a:rPr>
              <a:t>单词“the”</a:t>
            </a:r>
          </a:p>
          <a:p>
            <a:pPr lvl="1">
              <a:lnSpc>
                <a:spcPct val="90000"/>
              </a:lnSpc>
            </a:pPr>
            <a:r>
              <a:rPr lang="zh-CN" altLang="en-US" sz="1800">
                <a:solidFill>
                  <a:srgbClr val="111111"/>
                </a:solidFill>
                <a:ea typeface="宋体" pitchFamily="2" charset="-122"/>
                <a:sym typeface="Arial" charset="0"/>
              </a:rPr>
              <a:t>软件的无关紧要的修改</a:t>
            </a:r>
          </a:p>
          <a:p>
            <a:pPr eaLnBrk="1" hangingPunct="1">
              <a:lnSpc>
                <a:spcPct val="90000"/>
              </a:lnSpc>
            </a:pPr>
            <a:endParaRPr lang="zh-CN" altLang="en-US" sz="1600">
              <a:ea typeface="宋体" pitchFamily="2" charset="-122"/>
              <a:sym typeface="Arial" charset="0"/>
            </a:endParaRPr>
          </a:p>
        </p:txBody>
      </p:sp>
      <p:pic>
        <p:nvPicPr>
          <p:cNvPr id="9221"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1020000">
            <a:off x="6480175" y="4252914"/>
            <a:ext cx="2854854" cy="1144587"/>
          </a:xfrm>
          <a:prstGeom prst="rect">
            <a:avLst/>
          </a:prstGeom>
          <a:noFill/>
          <a:ln w="9525">
            <a:noFill/>
            <a:miter lim="800000"/>
            <a:headEnd/>
            <a:tailEnd/>
          </a:ln>
        </p:spPr>
      </p:pic>
      <p:sp>
        <p:nvSpPr>
          <p:cNvPr id="6" name="Rectangle 4">
            <a:extLst>
              <a:ext uri="{FF2B5EF4-FFF2-40B4-BE49-F238E27FC236}">
                <a16:creationId xmlns:a16="http://schemas.microsoft.com/office/drawing/2014/main" id="{B0B227C0-2C7F-4D8F-93AE-C2C2C82BCD67}"/>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kern="0">
                <a:ea typeface="宋体" charset="-122"/>
              </a:rPr>
              <a:t>1.1 版权</a:t>
            </a:r>
            <a:endParaRPr lang="zh-CN" altLang="en-US" kern="0" dirty="0">
              <a:ea typeface="宋体" charset="-122"/>
            </a:endParaRPr>
          </a:p>
        </p:txBody>
      </p:sp>
      <p:sp>
        <p:nvSpPr>
          <p:cNvPr id="2" name="灯片编号占位符 1">
            <a:extLst>
              <a:ext uri="{FF2B5EF4-FFF2-40B4-BE49-F238E27FC236}">
                <a16:creationId xmlns:a16="http://schemas.microsoft.com/office/drawing/2014/main" id="{D35147F5-402A-4253-8B03-707D7E3376D6}"/>
              </a:ext>
            </a:extLst>
          </p:cNvPr>
          <p:cNvSpPr>
            <a:spLocks noGrp="1"/>
          </p:cNvSpPr>
          <p:nvPr>
            <p:ph type="sldNum" sz="quarter" idx="12"/>
          </p:nvPr>
        </p:nvSpPr>
        <p:spPr/>
        <p:txBody>
          <a:bodyPr/>
          <a:lstStyle/>
          <a:p>
            <a:pPr>
              <a:defRPr/>
            </a:pPr>
            <a:fld id="{F3E041F5-C80F-41AD-85A6-1DB15A00DDFA}"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Grp="1" noChangeArrowheads="1"/>
          </p:cNvSpPr>
          <p:nvPr>
            <p:ph type="body" idx="4294967295"/>
          </p:nvPr>
        </p:nvSpPr>
        <p:spPr>
          <a:xfrm>
            <a:off x="897731" y="1530351"/>
            <a:ext cx="8089900" cy="4772025"/>
          </a:xfrm>
          <a:noFill/>
        </p:spPr>
        <p:txBody>
          <a:bodyPr/>
          <a:lstStyle/>
          <a:p>
            <a:r>
              <a:rPr lang="zh-CN" altLang="en-US" sz="1600">
                <a:solidFill>
                  <a:srgbClr val="3D5C00"/>
                </a:solidFill>
                <a:ea typeface="宋体" pitchFamily="2" charset="-122"/>
                <a:sym typeface="Arial" charset="0"/>
              </a:rPr>
              <a:t>版权所有者可以自由决定作品的许可条款</a:t>
            </a:r>
          </a:p>
          <a:p>
            <a:pPr lvl="1" eaLnBrk="1" hangingPunct="1"/>
            <a:r>
              <a:rPr lang="zh-CN" altLang="en-US" sz="1800">
                <a:solidFill>
                  <a:srgbClr val="111111"/>
                </a:solidFill>
                <a:ea typeface="宋体" pitchFamily="2" charset="-122"/>
                <a:sym typeface="Arial" charset="0"/>
              </a:rPr>
              <a:t>常见的许可领域：使用、拷贝、分发和修改</a:t>
            </a:r>
          </a:p>
          <a:p>
            <a:pPr lvl="1" eaLnBrk="1" hangingPunct="1"/>
            <a:r>
              <a:rPr lang="zh-CN" altLang="en-US" sz="1800">
                <a:solidFill>
                  <a:srgbClr val="111111"/>
                </a:solidFill>
                <a:ea typeface="宋体" pitchFamily="2" charset="-122"/>
                <a:sym typeface="Arial" charset="0"/>
              </a:rPr>
              <a:t>GPL许可证没有对使用做出限制，只限制拷贝、分发和修改</a:t>
            </a:r>
          </a:p>
          <a:p>
            <a:pPr lvl="1" eaLnBrk="1" hangingPunct="1"/>
            <a:r>
              <a:rPr lang="zh-CN" altLang="en-US" sz="1800">
                <a:solidFill>
                  <a:srgbClr val="111111"/>
                </a:solidFill>
                <a:ea typeface="宋体" pitchFamily="2" charset="-122"/>
                <a:sym typeface="Arial" charset="0"/>
              </a:rPr>
              <a:t>GPL不等于“公有领域”，并没有把所有权交给公共域</a:t>
            </a:r>
          </a:p>
          <a:p>
            <a:pPr lvl="1" eaLnBrk="1" hangingPunct="1"/>
            <a:endParaRPr lang="zh-CN" altLang="en-US" sz="1800">
              <a:solidFill>
                <a:srgbClr val="111111"/>
              </a:solidFill>
              <a:ea typeface="宋体" pitchFamily="2" charset="-122"/>
              <a:sym typeface="Arial" charset="0"/>
            </a:endParaRPr>
          </a:p>
          <a:p>
            <a:r>
              <a:rPr lang="zh-CN" altLang="en-US" sz="1600">
                <a:solidFill>
                  <a:srgbClr val="3D5C00"/>
                </a:solidFill>
                <a:ea typeface="宋体" pitchFamily="2" charset="-122"/>
                <a:sym typeface="Arial" charset="0"/>
              </a:rPr>
              <a:t>地域限制和可分性条款</a:t>
            </a:r>
          </a:p>
          <a:p>
            <a:pPr lvl="1" eaLnBrk="1" hangingPunct="1"/>
            <a:r>
              <a:rPr lang="zh-CN" altLang="en-US" sz="1800">
                <a:solidFill>
                  <a:srgbClr val="111111"/>
                </a:solidFill>
                <a:ea typeface="宋体" pitchFamily="2" charset="-122"/>
                <a:sym typeface="Arial" charset="0"/>
              </a:rPr>
              <a:t>特定的许可限制在某些地域不一定具有法律效力</a:t>
            </a:r>
          </a:p>
          <a:p>
            <a:pPr lvl="1" eaLnBrk="1" hangingPunct="1"/>
            <a:r>
              <a:rPr lang="zh-CN" altLang="en-US" sz="1800">
                <a:solidFill>
                  <a:srgbClr val="111111"/>
                </a:solidFill>
                <a:ea typeface="宋体" pitchFamily="2" charset="-122"/>
                <a:sym typeface="Arial" charset="0"/>
              </a:rPr>
              <a:t>例如：欧洲国家允许特定项目对软件进行逆向工程</a:t>
            </a:r>
          </a:p>
          <a:p>
            <a:pPr lvl="1" eaLnBrk="1" hangingPunct="1"/>
            <a:r>
              <a:rPr lang="zh-CN" altLang="en-US" sz="1800">
                <a:solidFill>
                  <a:srgbClr val="111111"/>
                </a:solidFill>
                <a:ea typeface="宋体" pitchFamily="2" charset="-122"/>
                <a:sym typeface="Arial" charset="0"/>
              </a:rPr>
              <a:t>许可证的“可分性条款”：</a:t>
            </a:r>
          </a:p>
          <a:p>
            <a:pPr lvl="1" eaLnBrk="1" hangingPunct="1"/>
            <a:r>
              <a:rPr lang="zh-CN" altLang="en-US" sz="1800">
                <a:solidFill>
                  <a:srgbClr val="111111"/>
                </a:solidFill>
                <a:ea typeface="宋体" pitchFamily="2" charset="-122"/>
                <a:sym typeface="Arial" charset="0"/>
              </a:rPr>
              <a:t>本节中的某一部分在某种特定情况下被认为无效时，条款的其余部分依然可以使用</a:t>
            </a:r>
          </a:p>
          <a:p>
            <a:pPr eaLnBrk="1" hangingPunct="1"/>
            <a:endParaRPr lang="zh-CN" altLang="en-US" sz="1600">
              <a:ea typeface="宋体" pitchFamily="2" charset="-122"/>
              <a:sym typeface="Arial" charset="0"/>
            </a:endParaRPr>
          </a:p>
        </p:txBody>
      </p:sp>
      <p:sp>
        <p:nvSpPr>
          <p:cNvPr id="5" name="Rectangle 4">
            <a:extLst>
              <a:ext uri="{FF2B5EF4-FFF2-40B4-BE49-F238E27FC236}">
                <a16:creationId xmlns:a16="http://schemas.microsoft.com/office/drawing/2014/main" id="{7889E26C-340E-46CA-9279-D10FC520AC64}"/>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1.2 </a:t>
            </a:r>
            <a:r>
              <a:rPr lang="zh-CN" altLang="en-US" kern="0" dirty="0">
                <a:ea typeface="宋体" charset="-122"/>
              </a:rPr>
              <a:t>许可证</a:t>
            </a:r>
          </a:p>
        </p:txBody>
      </p:sp>
      <p:sp>
        <p:nvSpPr>
          <p:cNvPr id="2" name="灯片编号占位符 1">
            <a:extLst>
              <a:ext uri="{FF2B5EF4-FFF2-40B4-BE49-F238E27FC236}">
                <a16:creationId xmlns:a16="http://schemas.microsoft.com/office/drawing/2014/main" id="{E9C2AA60-4353-48E9-B590-31CD354259AA}"/>
              </a:ext>
            </a:extLst>
          </p:cNvPr>
          <p:cNvSpPr>
            <a:spLocks noGrp="1"/>
          </p:cNvSpPr>
          <p:nvPr>
            <p:ph type="sldNum" sz="quarter" idx="12"/>
          </p:nvPr>
        </p:nvSpPr>
        <p:spPr/>
        <p:txBody>
          <a:bodyPr/>
          <a:lstStyle/>
          <a:p>
            <a:pPr>
              <a:defRPr/>
            </a:pPr>
            <a:fld id="{F3E041F5-C80F-41AD-85A6-1DB15A00DDFA}" type="slidenum">
              <a:rPr lang="en-US" altLang="zh-CN" smtClean="0"/>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p:cNvSpPr>
            <a:spLocks noGrp="1" noChangeArrowheads="1"/>
          </p:cNvSpPr>
          <p:nvPr>
            <p:ph type="body" idx="4294967295"/>
          </p:nvPr>
        </p:nvSpPr>
        <p:spPr>
          <a:xfrm>
            <a:off x="897731" y="1530351"/>
            <a:ext cx="8089900" cy="4772025"/>
          </a:xfrm>
          <a:noFill/>
        </p:spPr>
        <p:txBody>
          <a:bodyPr/>
          <a:lstStyle/>
          <a:p>
            <a:r>
              <a:rPr lang="zh-CN" altLang="en-US" sz="1600">
                <a:solidFill>
                  <a:srgbClr val="3D5C00"/>
                </a:solidFill>
                <a:ea typeface="宋体" pitchFamily="2" charset="-122"/>
                <a:sym typeface="Arial" charset="0"/>
              </a:rPr>
              <a:t>自由软件许可证</a:t>
            </a:r>
          </a:p>
          <a:p>
            <a:pPr lvl="1" eaLnBrk="1" hangingPunct="1"/>
            <a:r>
              <a:rPr lang="zh-CN" altLang="en-US" sz="1800">
                <a:solidFill>
                  <a:srgbClr val="111111"/>
                </a:solidFill>
                <a:ea typeface="宋体" pitchFamily="2" charset="-122"/>
                <a:sym typeface="Arial" charset="0"/>
              </a:rPr>
              <a:t>随着知识产权保护的过度扩张，许多人认为，知识产权的目的已经从保护公众利益变为保护知识创造者的利益</a:t>
            </a:r>
          </a:p>
          <a:p>
            <a:pPr lvl="1" eaLnBrk="1" hangingPunct="1"/>
            <a:r>
              <a:rPr lang="zh-CN" altLang="en-US" sz="1800">
                <a:solidFill>
                  <a:srgbClr val="111111"/>
                </a:solidFill>
                <a:ea typeface="宋体" pitchFamily="2" charset="-122"/>
                <a:sym typeface="Arial" charset="0"/>
              </a:rPr>
              <a:t>自由软件运动</a:t>
            </a:r>
          </a:p>
          <a:p>
            <a:pPr lvl="1" eaLnBrk="1" hangingPunct="1"/>
            <a:r>
              <a:rPr lang="zh-CN" altLang="en-US" sz="1800">
                <a:solidFill>
                  <a:srgbClr val="111111"/>
                </a:solidFill>
                <a:ea typeface="宋体" pitchFamily="2" charset="-122"/>
                <a:sym typeface="Arial" charset="0"/>
              </a:rPr>
              <a:t>开放源码促进会OSI（Open Source Initiative）</a:t>
            </a:r>
          </a:p>
          <a:p>
            <a:pPr lvl="1" eaLnBrk="1" hangingPunct="1"/>
            <a:r>
              <a:rPr lang="zh-CN" altLang="en-US" sz="1800">
                <a:solidFill>
                  <a:srgbClr val="111111"/>
                </a:solidFill>
                <a:ea typeface="宋体" pitchFamily="2" charset="-122"/>
                <a:sym typeface="Arial" charset="0"/>
              </a:rPr>
              <a:t>OSI持有“OSI认证的开放源码软件”商标</a:t>
            </a:r>
          </a:p>
          <a:p>
            <a:pPr lvl="1" eaLnBrk="1" hangingPunct="1"/>
            <a:endParaRPr lang="zh-CN" altLang="en-US" sz="1800">
              <a:solidFill>
                <a:srgbClr val="111111"/>
              </a:solidFill>
              <a:ea typeface="宋体" pitchFamily="2" charset="-122"/>
              <a:sym typeface="Arial" charset="0"/>
            </a:endParaRPr>
          </a:p>
          <a:p>
            <a:r>
              <a:rPr lang="zh-CN" altLang="en-US" sz="1600">
                <a:solidFill>
                  <a:srgbClr val="3D5C00"/>
                </a:solidFill>
                <a:ea typeface="宋体" pitchFamily="2" charset="-122"/>
                <a:sym typeface="Arial" charset="0"/>
              </a:rPr>
              <a:t>开放源码定义OSD（Open Source Definition）</a:t>
            </a:r>
          </a:p>
          <a:p>
            <a:pPr lvl="1" eaLnBrk="1" hangingPunct="1"/>
            <a:r>
              <a:rPr lang="zh-CN" altLang="en-US" sz="1800">
                <a:solidFill>
                  <a:srgbClr val="111111"/>
                </a:solidFill>
                <a:ea typeface="宋体" pitchFamily="2" charset="-122"/>
                <a:sym typeface="Arial" charset="0"/>
              </a:rPr>
              <a:t>描述开放源码许可证提供的权利：</a:t>
            </a:r>
          </a:p>
          <a:p>
            <a:pPr lvl="1" eaLnBrk="1" hangingPunct="1"/>
            <a:r>
              <a:rPr lang="zh-CN" altLang="en-US" sz="1800">
                <a:solidFill>
                  <a:srgbClr val="111111"/>
                </a:solidFill>
                <a:ea typeface="宋体" pitchFamily="2" charset="-122"/>
                <a:sym typeface="Arial" charset="0"/>
              </a:rPr>
              <a:t>源代码必须可获得、产品必须可以自由再分发、必须允许衍生作品、不允许歧视</a:t>
            </a:r>
          </a:p>
          <a:p>
            <a:pPr lvl="1" eaLnBrk="1" hangingPunct="1"/>
            <a:r>
              <a:rPr lang="zh-CN" altLang="en-US" sz="1800">
                <a:solidFill>
                  <a:srgbClr val="111111"/>
                </a:solidFill>
                <a:ea typeface="宋体" pitchFamily="2" charset="-122"/>
                <a:sym typeface="Arial" charset="0"/>
              </a:rPr>
              <a:t>维护经认证的OSD许可证列表：GPL、LGPL、BSD许可证等</a:t>
            </a:r>
          </a:p>
          <a:p>
            <a:pPr eaLnBrk="1" hangingPunct="1"/>
            <a:endParaRPr lang="zh-CN" altLang="en-US" sz="1600">
              <a:ea typeface="宋体" pitchFamily="2" charset="-122"/>
              <a:sym typeface="Arial" charset="0"/>
            </a:endParaRPr>
          </a:p>
        </p:txBody>
      </p:sp>
      <p:sp>
        <p:nvSpPr>
          <p:cNvPr id="5" name="Rectangle 4">
            <a:extLst>
              <a:ext uri="{FF2B5EF4-FFF2-40B4-BE49-F238E27FC236}">
                <a16:creationId xmlns:a16="http://schemas.microsoft.com/office/drawing/2014/main" id="{088631F0-0598-43B8-B65E-C89F813379BF}"/>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1.2 </a:t>
            </a:r>
            <a:r>
              <a:rPr lang="zh-CN" altLang="en-US" kern="0" dirty="0">
                <a:ea typeface="宋体" charset="-122"/>
              </a:rPr>
              <a:t>许可证</a:t>
            </a:r>
          </a:p>
        </p:txBody>
      </p:sp>
      <p:sp>
        <p:nvSpPr>
          <p:cNvPr id="2" name="灯片编号占位符 1">
            <a:extLst>
              <a:ext uri="{FF2B5EF4-FFF2-40B4-BE49-F238E27FC236}">
                <a16:creationId xmlns:a16="http://schemas.microsoft.com/office/drawing/2014/main" id="{3CF876AB-6852-4C21-B106-20C5B7D19291}"/>
              </a:ext>
            </a:extLst>
          </p:cNvPr>
          <p:cNvSpPr>
            <a:spLocks noGrp="1"/>
          </p:cNvSpPr>
          <p:nvPr>
            <p:ph type="sldNum" sz="quarter" idx="12"/>
          </p:nvPr>
        </p:nvSpPr>
        <p:spPr/>
        <p:txBody>
          <a:bodyPr/>
          <a:lstStyle/>
          <a:p>
            <a:pPr>
              <a:defRPr/>
            </a:pPr>
            <a:fld id="{F3E041F5-C80F-41AD-85A6-1DB15A00DDFA}"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body" idx="4294967295"/>
          </p:nvPr>
        </p:nvSpPr>
        <p:spPr>
          <a:xfrm>
            <a:off x="897731" y="1530351"/>
            <a:ext cx="8089900" cy="4772025"/>
          </a:xfrm>
          <a:noFill/>
        </p:spPr>
        <p:txBody>
          <a:bodyPr/>
          <a:lstStyle/>
          <a:p>
            <a:pPr>
              <a:lnSpc>
                <a:spcPct val="90000"/>
              </a:lnSpc>
            </a:pPr>
            <a:r>
              <a:rPr lang="zh-CN" altLang="en-US" sz="1600">
                <a:solidFill>
                  <a:srgbClr val="3D5C00"/>
                </a:solidFill>
                <a:ea typeface="宋体" pitchFamily="2" charset="-122"/>
                <a:sym typeface="Arial" charset="0"/>
              </a:rPr>
              <a:t>GUN通用公共许可证（GPL）</a:t>
            </a:r>
          </a:p>
          <a:p>
            <a:pPr lvl="1" eaLnBrk="1" hangingPunct="1">
              <a:lnSpc>
                <a:spcPct val="90000"/>
              </a:lnSpc>
            </a:pPr>
            <a:r>
              <a:rPr lang="zh-CN" altLang="en-US" sz="1600">
                <a:solidFill>
                  <a:srgbClr val="111111"/>
                </a:solidFill>
                <a:ea typeface="宋体" pitchFamily="2" charset="-122"/>
                <a:sym typeface="Arial" charset="0"/>
              </a:rPr>
              <a:t>自由软件基金会的Richard Stallman为GNU计划撰写</a:t>
            </a:r>
          </a:p>
          <a:p>
            <a:pPr lvl="1" eaLnBrk="1" hangingPunct="1">
              <a:lnSpc>
                <a:spcPct val="90000"/>
              </a:lnSpc>
            </a:pPr>
            <a:r>
              <a:rPr lang="zh-CN" altLang="en-US" sz="1600">
                <a:solidFill>
                  <a:srgbClr val="111111"/>
                </a:solidFill>
                <a:ea typeface="宋体" pitchFamily="2" charset="-122"/>
                <a:sym typeface="Arial" charset="0"/>
              </a:rPr>
              <a:t>最新版本为第3版GPL v3，Linux内核以GPL v2协议发布</a:t>
            </a:r>
          </a:p>
          <a:p>
            <a:pPr lvl="1" eaLnBrk="1" hangingPunct="1">
              <a:lnSpc>
                <a:spcPct val="90000"/>
              </a:lnSpc>
            </a:pPr>
            <a:r>
              <a:rPr lang="zh-CN" altLang="en-US" sz="1600">
                <a:solidFill>
                  <a:srgbClr val="111111"/>
                </a:solidFill>
                <a:ea typeface="宋体" pitchFamily="2" charset="-122"/>
                <a:sym typeface="Arial" charset="0"/>
              </a:rPr>
              <a:t>强迫后续版本必须一样是自由软件</a:t>
            </a:r>
          </a:p>
          <a:p>
            <a:pPr lvl="1" eaLnBrk="1" hangingPunct="1">
              <a:lnSpc>
                <a:spcPct val="90000"/>
              </a:lnSpc>
            </a:pPr>
            <a:r>
              <a:rPr lang="zh-CN" altLang="en-US" sz="1600">
                <a:solidFill>
                  <a:srgbClr val="111111"/>
                </a:solidFill>
                <a:ea typeface="宋体" pitchFamily="2" charset="-122"/>
                <a:sym typeface="Arial" charset="0"/>
              </a:rPr>
              <a:t>重要争议：非GPL软件是否可以动态链接到GPL库</a:t>
            </a:r>
          </a:p>
          <a:p>
            <a:pPr>
              <a:lnSpc>
                <a:spcPct val="90000"/>
              </a:lnSpc>
            </a:pPr>
            <a:r>
              <a:rPr lang="zh-CN" altLang="en-US" sz="1600">
                <a:solidFill>
                  <a:srgbClr val="3D5C00"/>
                </a:solidFill>
                <a:ea typeface="宋体" pitchFamily="2" charset="-122"/>
                <a:sym typeface="Arial" charset="0"/>
              </a:rPr>
              <a:t>GNU宽通用公共许可证（GNU Lesser General Public License）</a:t>
            </a:r>
          </a:p>
          <a:p>
            <a:pPr lvl="1" eaLnBrk="1" hangingPunct="1">
              <a:lnSpc>
                <a:spcPct val="90000"/>
              </a:lnSpc>
            </a:pPr>
            <a:r>
              <a:rPr lang="zh-CN" altLang="en-US" sz="1600">
                <a:solidFill>
                  <a:srgbClr val="111111"/>
                </a:solidFill>
                <a:ea typeface="宋体" pitchFamily="2" charset="-122"/>
                <a:sym typeface="Arial" charset="0"/>
              </a:rPr>
              <a:t>主要使用目标为软件库</a:t>
            </a:r>
          </a:p>
          <a:p>
            <a:pPr lvl="1" eaLnBrk="1" hangingPunct="1">
              <a:lnSpc>
                <a:spcPct val="90000"/>
              </a:lnSpc>
            </a:pPr>
            <a:r>
              <a:rPr lang="zh-CN" altLang="en-US" sz="1600">
                <a:solidFill>
                  <a:srgbClr val="111111"/>
                </a:solidFill>
                <a:ea typeface="宋体" pitchFamily="2" charset="-122"/>
                <a:sym typeface="Arial" charset="0"/>
              </a:rPr>
              <a:t>其限制不感染仅仅只链接到本软件库的其他软件</a:t>
            </a:r>
          </a:p>
          <a:p>
            <a:pPr lvl="1" eaLnBrk="1" hangingPunct="1">
              <a:lnSpc>
                <a:spcPct val="90000"/>
              </a:lnSpc>
            </a:pPr>
            <a:r>
              <a:rPr lang="zh-CN" altLang="en-US" sz="1600">
                <a:solidFill>
                  <a:srgbClr val="111111"/>
                </a:solidFill>
                <a:ea typeface="宋体" pitchFamily="2" charset="-122"/>
                <a:sym typeface="Arial" charset="0"/>
              </a:rPr>
              <a:t>大多数的软件库在LGPL的条款下发布（而非GPL）</a:t>
            </a:r>
          </a:p>
          <a:p>
            <a:pPr eaLnBrk="1" hangingPunct="1">
              <a:lnSpc>
                <a:spcPct val="90000"/>
              </a:lnSpc>
            </a:pPr>
            <a:r>
              <a:rPr lang="zh-CN" altLang="en-US" sz="1600">
                <a:solidFill>
                  <a:srgbClr val="3D5C00"/>
                </a:solidFill>
                <a:ea typeface="宋体" pitchFamily="2" charset="-122"/>
                <a:sym typeface="Arial" charset="0"/>
              </a:rPr>
              <a:t>BSD许可证</a:t>
            </a:r>
          </a:p>
          <a:p>
            <a:pPr lvl="1" eaLnBrk="1" hangingPunct="1">
              <a:lnSpc>
                <a:spcPct val="90000"/>
              </a:lnSpc>
            </a:pPr>
            <a:r>
              <a:rPr lang="zh-CN" altLang="en-US" sz="1800">
                <a:ea typeface="宋体" pitchFamily="2" charset="-122"/>
                <a:sym typeface="Arial" charset="0"/>
              </a:rPr>
              <a:t>BSD软件遵照这个许可证来发布，该许可证因此而得名</a:t>
            </a:r>
          </a:p>
          <a:p>
            <a:pPr lvl="1" eaLnBrk="1" hangingPunct="1">
              <a:lnSpc>
                <a:spcPct val="90000"/>
              </a:lnSpc>
            </a:pPr>
            <a:r>
              <a:rPr lang="zh-CN" altLang="en-US" sz="1800">
                <a:ea typeface="宋体" pitchFamily="2" charset="-122"/>
                <a:sym typeface="Arial" charset="0"/>
              </a:rPr>
              <a:t>BSD的后续版本可以选择要继续是BSD或其他自由软件条款或封闭软件等等</a:t>
            </a:r>
          </a:p>
          <a:p>
            <a:pPr lvl="1" eaLnBrk="1" hangingPunct="1">
              <a:lnSpc>
                <a:spcPct val="90000"/>
              </a:lnSpc>
            </a:pPr>
            <a:r>
              <a:rPr lang="zh-CN" altLang="en-US" sz="1800">
                <a:ea typeface="宋体" pitchFamily="2" charset="-122"/>
                <a:sym typeface="Arial" charset="0"/>
              </a:rPr>
              <a:t>例子：微软产品中引入了BSD网络部分的代码，Mac OS X中也使用了不少FreeBSD的组件</a:t>
            </a:r>
          </a:p>
        </p:txBody>
      </p:sp>
      <p:sp>
        <p:nvSpPr>
          <p:cNvPr id="5" name="Rectangle 4">
            <a:extLst>
              <a:ext uri="{FF2B5EF4-FFF2-40B4-BE49-F238E27FC236}">
                <a16:creationId xmlns:a16="http://schemas.microsoft.com/office/drawing/2014/main" id="{302C9179-D608-4160-A465-FED71D09357C}"/>
              </a:ext>
            </a:extLst>
          </p:cNvPr>
          <p:cNvSpPr txBox="1">
            <a:spLocks noChangeArrowheads="1"/>
          </p:cNvSpPr>
          <p:nvPr/>
        </p:nvSpPr>
        <p:spPr bwMode="auto">
          <a:xfrm>
            <a:off x="0" y="548680"/>
            <a:ext cx="9906000" cy="654050"/>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kern="0" dirty="0">
                <a:ea typeface="宋体" charset="-122"/>
              </a:rPr>
              <a:t>1.2 </a:t>
            </a:r>
            <a:r>
              <a:rPr lang="zh-CN" altLang="en-US" kern="0" dirty="0">
                <a:ea typeface="宋体" charset="-122"/>
              </a:rPr>
              <a:t>许可证</a:t>
            </a:r>
          </a:p>
        </p:txBody>
      </p:sp>
      <p:sp>
        <p:nvSpPr>
          <p:cNvPr id="2" name="灯片编号占位符 1">
            <a:extLst>
              <a:ext uri="{FF2B5EF4-FFF2-40B4-BE49-F238E27FC236}">
                <a16:creationId xmlns:a16="http://schemas.microsoft.com/office/drawing/2014/main" id="{405A8C25-CAEE-40E6-BE23-A1B1C0F58E6F}"/>
              </a:ext>
            </a:extLst>
          </p:cNvPr>
          <p:cNvSpPr>
            <a:spLocks noGrp="1"/>
          </p:cNvSpPr>
          <p:nvPr>
            <p:ph type="sldNum" sz="quarter" idx="12"/>
          </p:nvPr>
        </p:nvSpPr>
        <p:spPr/>
        <p:txBody>
          <a:bodyPr/>
          <a:lstStyle/>
          <a:p>
            <a:pPr>
              <a:defRPr/>
            </a:pPr>
            <a:fld id="{F3E041F5-C80F-41AD-85A6-1DB15A00DDFA}"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themeOverride>
</file>

<file path=docProps/app.xml><?xml version="1.0" encoding="utf-8"?>
<Properties xmlns="http://schemas.openxmlformats.org/officeDocument/2006/extended-properties" xmlns:vt="http://schemas.openxmlformats.org/officeDocument/2006/docPropsVTypes">
  <Template/>
  <TotalTime>29170</TotalTime>
  <Words>2569</Words>
  <Application>Microsoft Office PowerPoint</Application>
  <PresentationFormat>A4 纸张(210x297 毫米)</PresentationFormat>
  <Paragraphs>250</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Monotype Sorts</vt:lpstr>
      <vt:lpstr>Arial</vt:lpstr>
      <vt:lpstr>Arial Narrow</vt:lpstr>
      <vt:lpstr>Times New Roman</vt:lpstr>
      <vt:lpstr>Wingdings</vt:lpstr>
      <vt:lpstr>通用信息 (标准)</vt:lpstr>
      <vt:lpstr>第一章 第2讲  Linux许可证和版权</vt:lpstr>
      <vt:lpstr>PowerPoint 演示文稿</vt:lpstr>
      <vt:lpstr>1.1 版权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2945</cp:revision>
  <cp:lastPrinted>2011-09-02T04:24:48Z</cp:lastPrinted>
  <dcterms:created xsi:type="dcterms:W3CDTF">2001-03-21T12:57:26Z</dcterms:created>
  <dcterms:modified xsi:type="dcterms:W3CDTF">2021-02-05T03:54:47Z</dcterms:modified>
</cp:coreProperties>
</file>